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 ContentType="image/tiff"/>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notesSlides/notesSlide9.xml" ContentType="application/vnd.openxmlformats-officedocument.presentationml.notesSlide+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notesSlides/notesSlide14.xml" ContentType="application/vnd.openxmlformats-officedocument.presentationml.notesSlide+xml"/>
  <Override PartName="/ppt/tags/tag26.xml" ContentType="application/vnd.openxmlformats-officedocument.presentationml.tags+xml"/>
  <Override PartName="/ppt/notesSlides/notesSlide15.xml" ContentType="application/vnd.openxmlformats-officedocument.presentationml.notesSlide+xml"/>
  <Override PartName="/ppt/tags/tag27.xml" ContentType="application/vnd.openxmlformats-officedocument.presentationml.tags+xml"/>
  <Override PartName="/ppt/notesSlides/notesSlide16.xml" ContentType="application/vnd.openxmlformats-officedocument.presentationml.notesSlide+xml"/>
  <Override PartName="/ppt/tags/tag28.xml" ContentType="application/vnd.openxmlformats-officedocument.presentationml.tags+xml"/>
  <Override PartName="/ppt/notesSlides/notesSlide17.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18.xml" ContentType="application/vnd.openxmlformats-officedocument.presentationml.notesSlide+xml"/>
  <Override PartName="/ppt/tags/tag32.xml" ContentType="application/vnd.openxmlformats-officedocument.presentationml.tags+xml"/>
  <Override PartName="/ppt/notesSlides/notesSlide19.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1.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22.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3.xml" ContentType="application/vnd.openxmlformats-officedocument.presentationml.notesSlide+xml"/>
  <Override PartName="/ppt/tags/tag41.xml" ContentType="application/vnd.openxmlformats-officedocument.presentationml.tags+xml"/>
  <Override PartName="/ppt/notesSlides/notesSlide24.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25.xml" ContentType="application/vnd.openxmlformats-officedocument.presentationml.notesSlide+xml"/>
  <Override PartName="/ppt/tags/tag44.xml" ContentType="application/vnd.openxmlformats-officedocument.presentationml.tags+xml"/>
  <Override PartName="/ppt/notesSlides/notesSlide26.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27.xml" ContentType="application/vnd.openxmlformats-officedocument.presentationml.notesSlide+xml"/>
  <Override PartName="/ppt/tags/tag49.xml" ContentType="application/vnd.openxmlformats-officedocument.presentationml.tags+xml"/>
  <Override PartName="/ppt/notesSlides/notesSlide28.xml" ContentType="application/vnd.openxmlformats-officedocument.presentationml.notesSlide+xml"/>
  <Override PartName="/ppt/tags/tag50.xml" ContentType="application/vnd.openxmlformats-officedocument.presentationml.tags+xml"/>
  <Override PartName="/ppt/notesSlides/notesSlide29.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30.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31.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32.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33.xml" ContentType="application/vnd.openxmlformats-officedocument.presentationml.notesSlide+xml"/>
  <Override PartName="/ppt/tags/tag61.xml" ContentType="application/vnd.openxmlformats-officedocument.presentationml.tags+xml"/>
  <Override PartName="/ppt/notesSlides/notesSlide34.xml" ContentType="application/vnd.openxmlformats-officedocument.presentationml.notesSlide+xml"/>
  <Override PartName="/ppt/tags/tag62.xml" ContentType="application/vnd.openxmlformats-officedocument.presentationml.tags+xml"/>
  <Override PartName="/ppt/notesSlides/notesSlide35.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36.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notesSlides/notesSlide37.xml" ContentType="application/vnd.openxmlformats-officedocument.presentationml.notesSlide+xml"/>
  <Override PartName="/ppt/tags/tag69.xml" ContentType="application/vnd.openxmlformats-officedocument.presentationml.tags+xml"/>
  <Override PartName="/ppt/notesSlides/notesSlide38.xml" ContentType="application/vnd.openxmlformats-officedocument.presentationml.notesSlide+xml"/>
  <Override PartName="/ppt/tags/tag70.xml" ContentType="application/vnd.openxmlformats-officedocument.presentationml.tags+xml"/>
  <Override PartName="/ppt/notesSlides/notesSlide39.xml" ContentType="application/vnd.openxmlformats-officedocument.presentationml.notesSlide+xml"/>
  <Override PartName="/ppt/tags/tag71.xml" ContentType="application/vnd.openxmlformats-officedocument.presentationml.tags+xml"/>
  <Override PartName="/ppt/notesSlides/notesSlide40.xml" ContentType="application/vnd.openxmlformats-officedocument.presentationml.notesSlide+xml"/>
  <Override PartName="/ppt/tags/tag72.xml" ContentType="application/vnd.openxmlformats-officedocument.presentationml.tags+xml"/>
  <Override PartName="/ppt/notesSlides/notesSlide41.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42.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43.xml" ContentType="application/vnd.openxmlformats-officedocument.presentationml.notesSlide+xml"/>
  <Override PartName="/ppt/tags/tag86.xml" ContentType="application/vnd.openxmlformats-officedocument.presentationml.tags+xml"/>
  <Override PartName="/ppt/notesSlides/notesSlide44.xml" ContentType="application/vnd.openxmlformats-officedocument.presentationml.notesSlide+xml"/>
  <Override PartName="/ppt/tags/tag87.xml" ContentType="application/vnd.openxmlformats-officedocument.presentationml.tags+xml"/>
  <Override PartName="/ppt/notesSlides/notesSlide45.xml" ContentType="application/vnd.openxmlformats-officedocument.presentationml.notesSlide+xml"/>
  <Override PartName="/ppt/tags/tag88.xml" ContentType="application/vnd.openxmlformats-officedocument.presentationml.tags+xml"/>
  <Override PartName="/ppt/notesSlides/notesSlide46.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47.xml" ContentType="application/vnd.openxmlformats-officedocument.presentationml.notesSlide+xml"/>
  <Override PartName="/ppt/tags/tag92.xml" ContentType="application/vnd.openxmlformats-officedocument.presentationml.tags+xml"/>
  <Override PartName="/ppt/notesSlides/notesSlide48.xml" ContentType="application/vnd.openxmlformats-officedocument.presentationml.notesSlide+xml"/>
  <Override PartName="/ppt/tags/tag93.xml" ContentType="application/vnd.openxmlformats-officedocument.presentationml.tags+xml"/>
  <Override PartName="/ppt/notesSlides/notesSlide49.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notesSlides/notesSlide50.xml" ContentType="application/vnd.openxmlformats-officedocument.presentationml.notesSlide+xml"/>
  <Override PartName="/ppt/tags/tag96.xml" ContentType="application/vnd.openxmlformats-officedocument.presentationml.tags+xml"/>
  <Override PartName="/ppt/notesSlides/notesSlide51.xml" ContentType="application/vnd.openxmlformats-officedocument.presentationml.notesSlide+xml"/>
  <Override PartName="/ppt/tags/tag97.xml" ContentType="application/vnd.openxmlformats-officedocument.presentationml.tags+xml"/>
  <Override PartName="/ppt/notesSlides/notesSlide52.xml" ContentType="application/vnd.openxmlformats-officedocument.presentationml.notesSlide+xml"/>
  <Override PartName="/ppt/tags/tag98.xml" ContentType="application/vnd.openxmlformats-officedocument.presentationml.tags+xml"/>
  <Override PartName="/ppt/notesSlides/notesSlide53.xml" ContentType="application/vnd.openxmlformats-officedocument.presentationml.notesSlide+xml"/>
  <Override PartName="/ppt/tags/tag99.xml" ContentType="application/vnd.openxmlformats-officedocument.presentationml.tags+xml"/>
  <Override PartName="/ppt/notesSlides/notesSlide54.xml" ContentType="application/vnd.openxmlformats-officedocument.presentationml.notesSlide+xml"/>
  <Override PartName="/ppt/tags/tag100.xml" ContentType="application/vnd.openxmlformats-officedocument.presentationml.tags+xml"/>
  <Override PartName="/ppt/notesSlides/notesSlide55.xml" ContentType="application/vnd.openxmlformats-officedocument.presentationml.notesSlide+xml"/>
  <Override PartName="/ppt/tags/tag101.xml" ContentType="application/vnd.openxmlformats-officedocument.presentationml.tags+xml"/>
  <Override PartName="/ppt/notesSlides/notesSlide56.xml" ContentType="application/vnd.openxmlformats-officedocument.presentationml.notesSlide+xml"/>
  <Override PartName="/ppt/tags/tag102.xml" ContentType="application/vnd.openxmlformats-officedocument.presentationml.tags+xml"/>
  <Override PartName="/ppt/notesSlides/notesSlide57.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58.xml" ContentType="application/vnd.openxmlformats-officedocument.presentationml.notesSlide+xml"/>
  <Override PartName="/ppt/tags/tag105.xml" ContentType="application/vnd.openxmlformats-officedocument.presentationml.tags+xml"/>
  <Override PartName="/ppt/notesSlides/notesSlide59.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notesSlides/notesSlide60.xml" ContentType="application/vnd.openxmlformats-officedocument.presentationml.notesSlide+xml"/>
  <Override PartName="/ppt/tags/tag108.xml" ContentType="application/vnd.openxmlformats-officedocument.presentationml.tags+xml"/>
  <Override PartName="/ppt/tags/tag109.xml" ContentType="application/vnd.openxmlformats-officedocument.presentationml.tags+xml"/>
  <Override PartName="/ppt/notesSlides/notesSlide61.xml" ContentType="application/vnd.openxmlformats-officedocument.presentationml.notesSlide+xml"/>
  <Override PartName="/ppt/tags/tag110.xml" ContentType="application/vnd.openxmlformats-officedocument.presentationml.tags+xml"/>
  <Override PartName="/ppt/notesSlides/notesSlide62.xml" ContentType="application/vnd.openxmlformats-officedocument.presentationml.notesSlide+xml"/>
  <Override PartName="/ppt/tags/tag111.xml" ContentType="application/vnd.openxmlformats-officedocument.presentationml.tags+xml"/>
  <Override PartName="/ppt/notesSlides/notesSlide63.xml" ContentType="application/vnd.openxmlformats-officedocument.presentationml.notesSlide+xml"/>
  <Override PartName="/ppt/tags/tag112.xml" ContentType="application/vnd.openxmlformats-officedocument.presentationml.tags+xml"/>
  <Override PartName="/ppt/notesSlides/notesSlide64.xml" ContentType="application/vnd.openxmlformats-officedocument.presentationml.notesSlide+xml"/>
  <Override PartName="/ppt/tags/tag113.xml" ContentType="application/vnd.openxmlformats-officedocument.presentationml.tags+xml"/>
  <Override PartName="/ppt/notesSlides/notesSlide65.xml" ContentType="application/vnd.openxmlformats-officedocument.presentationml.notesSlide+xml"/>
  <Override PartName="/ppt/tags/tag114.xml" ContentType="application/vnd.openxmlformats-officedocument.presentationml.tags+xml"/>
  <Override PartName="/ppt/tags/tag115.xml" ContentType="application/vnd.openxmlformats-officedocument.presentationml.tags+xml"/>
  <Override PartName="/ppt/notesSlides/notesSlide66.xml" ContentType="application/vnd.openxmlformats-officedocument.presentationml.notesSlide+xml"/>
  <Override PartName="/ppt/tags/tag116.xml" ContentType="application/vnd.openxmlformats-officedocument.presentationml.tags+xml"/>
  <Override PartName="/ppt/notesSlides/notesSlide67.xml" ContentType="application/vnd.openxmlformats-officedocument.presentationml.notesSlide+xml"/>
  <Override PartName="/ppt/tags/tag117.xml" ContentType="application/vnd.openxmlformats-officedocument.presentationml.tags+xml"/>
  <Override PartName="/ppt/notesSlides/notesSlide68.xml" ContentType="application/vnd.openxmlformats-officedocument.presentationml.notesSlide+xml"/>
  <Override PartName="/ppt/tags/tag118.xml" ContentType="application/vnd.openxmlformats-officedocument.presentationml.tags+xml"/>
  <Override PartName="/ppt/notesSlides/notesSlide69.xml" ContentType="application/vnd.openxmlformats-officedocument.presentationml.notesSlide+xml"/>
  <Override PartName="/ppt/tags/tag119.xml" ContentType="application/vnd.openxmlformats-officedocument.presentationml.tags+xml"/>
  <Override PartName="/ppt/notesSlides/notesSlide70.xml" ContentType="application/vnd.openxmlformats-officedocument.presentationml.notesSlide+xml"/>
  <Override PartName="/ppt/tags/tag120.xml" ContentType="application/vnd.openxmlformats-officedocument.presentationml.tags+xml"/>
  <Override PartName="/ppt/notesSlides/notesSlide71.xml" ContentType="application/vnd.openxmlformats-officedocument.presentationml.notesSlide+xml"/>
  <Override PartName="/ppt/tags/tag121.xml" ContentType="application/vnd.openxmlformats-officedocument.presentationml.tags+xml"/>
  <Override PartName="/ppt/notesSlides/notesSlide72.xml" ContentType="application/vnd.openxmlformats-officedocument.presentationml.notesSlide+xml"/>
  <Override PartName="/ppt/tags/tag122.xml" ContentType="application/vnd.openxmlformats-officedocument.presentationml.tags+xml"/>
  <Override PartName="/ppt/notesSlides/notesSlide73.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notesSlides/notesSlide74.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notesSlides/notesSlide75.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notesSlides/notesSlide76.xml" ContentType="application/vnd.openxmlformats-officedocument.presentationml.notesSlide+xml"/>
  <Override PartName="/ppt/tags/tag129.xml" ContentType="application/vnd.openxmlformats-officedocument.presentationml.tags+xml"/>
  <Override PartName="/ppt/notesSlides/notesSlide77.xml" ContentType="application/vnd.openxmlformats-officedocument.presentationml.notesSlid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notesSlides/notesSlide78.xml" ContentType="application/vnd.openxmlformats-officedocument.presentationml.notesSlide+xml"/>
  <Override PartName="/ppt/tags/tag133.xml" ContentType="application/vnd.openxmlformats-officedocument.presentationml.tags+xml"/>
  <Override PartName="/ppt/notesSlides/notesSlide79.xml" ContentType="application/vnd.openxmlformats-officedocument.presentationml.notesSlide+xml"/>
  <Override PartName="/ppt/tags/tag134.xml" ContentType="application/vnd.openxmlformats-officedocument.presentationml.tags+xml"/>
  <Override PartName="/ppt/notesSlides/notesSlide80.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81.xml" ContentType="application/vnd.openxmlformats-officedocument.presentationml.notesSlide+xml"/>
  <Override PartName="/ppt/tags/tag143.xml" ContentType="application/vnd.openxmlformats-officedocument.presentationml.tags+xml"/>
  <Override PartName="/ppt/notesSlides/notesSlide82.xml" ContentType="application/vnd.openxmlformats-officedocument.presentationml.notesSlide+xml"/>
  <Override PartName="/ppt/tags/tag144.xml" ContentType="application/vnd.openxmlformats-officedocument.presentationml.tags+xml"/>
  <Override PartName="/ppt/notesSlides/notesSlide83.xml" ContentType="application/vnd.openxmlformats-officedocument.presentationml.notesSlide+xml"/>
  <Override PartName="/ppt/tags/tag145.xml" ContentType="application/vnd.openxmlformats-officedocument.presentationml.tags+xml"/>
  <Override PartName="/ppt/notesSlides/notesSlide84.xml" ContentType="application/vnd.openxmlformats-officedocument.presentationml.notesSlide+xml"/>
  <Override PartName="/ppt/tags/tag146.xml" ContentType="application/vnd.openxmlformats-officedocument.presentationml.tags+xml"/>
  <Override PartName="/ppt/notesSlides/notesSlide85.xml" ContentType="application/vnd.openxmlformats-officedocument.presentationml.notesSlide+xml"/>
  <Override PartName="/ppt/tags/tag147.xml" ContentType="application/vnd.openxmlformats-officedocument.presentationml.tags+xml"/>
  <Override PartName="/ppt/notesSlides/notesSlide86.xml" ContentType="application/vnd.openxmlformats-officedocument.presentationml.notesSlide+xml"/>
  <Override PartName="/ppt/tags/tag148.xml" ContentType="application/vnd.openxmlformats-officedocument.presentationml.tags+xml"/>
  <Override PartName="/ppt/notesSlides/notesSlide87.xml" ContentType="application/vnd.openxmlformats-officedocument.presentationml.notesSlide+xml"/>
  <Override PartName="/ppt/tags/tag149.xml" ContentType="application/vnd.openxmlformats-officedocument.presentationml.tags+xml"/>
  <Override PartName="/ppt/notesSlides/notesSlide88.xml" ContentType="application/vnd.openxmlformats-officedocument.presentationml.notesSlide+xml"/>
  <Override PartName="/ppt/tags/tag150.xml" ContentType="application/vnd.openxmlformats-officedocument.presentationml.tags+xml"/>
  <Override PartName="/ppt/notesSlides/notesSlide89.xml" ContentType="application/vnd.openxmlformats-officedocument.presentationml.notesSlide+xml"/>
  <Override PartName="/ppt/tags/tag151.xml" ContentType="application/vnd.openxmlformats-officedocument.presentationml.tags+xml"/>
  <Override PartName="/ppt/notesSlides/notesSlide90.xml" ContentType="application/vnd.openxmlformats-officedocument.presentationml.notesSlide+xml"/>
  <Override PartName="/ppt/tags/tag152.xml" ContentType="application/vnd.openxmlformats-officedocument.presentationml.tags+xml"/>
  <Override PartName="/ppt/notesSlides/notesSlide91.xml" ContentType="application/vnd.openxmlformats-officedocument.presentationml.notesSlide+xml"/>
  <Override PartName="/ppt/tags/tag153.xml" ContentType="application/vnd.openxmlformats-officedocument.presentationml.tags+xml"/>
  <Override PartName="/ppt/notesSlides/notesSlide92.xml" ContentType="application/vnd.openxmlformats-officedocument.presentationml.notesSlide+xml"/>
  <Override PartName="/ppt/tags/tag154.xml" ContentType="application/vnd.openxmlformats-officedocument.presentationml.tags+xml"/>
  <Override PartName="/ppt/notesSlides/notesSlide93.xml" ContentType="application/vnd.openxmlformats-officedocument.presentationml.notesSlide+xml"/>
  <Override PartName="/ppt/tags/tag155.xml" ContentType="application/vnd.openxmlformats-officedocument.presentationml.tags+xml"/>
  <Override PartName="/ppt/notesSlides/notesSlide94.xml" ContentType="application/vnd.openxmlformats-officedocument.presentationml.notesSlide+xml"/>
  <Override PartName="/ppt/tags/tag156.xml" ContentType="application/vnd.openxmlformats-officedocument.presentationml.tags+xml"/>
  <Override PartName="/ppt/notesSlides/notesSlide95.xml" ContentType="application/vnd.openxmlformats-officedocument.presentationml.notesSlide+xml"/>
  <Override PartName="/ppt/tags/tag157.xml" ContentType="application/vnd.openxmlformats-officedocument.presentationml.tags+xml"/>
  <Override PartName="/ppt/notesSlides/notesSlide96.xml" ContentType="application/vnd.openxmlformats-officedocument.presentationml.notesSlide+xml"/>
  <Override PartName="/ppt/tags/tag158.xml" ContentType="application/vnd.openxmlformats-officedocument.presentationml.tags+xml"/>
  <Override PartName="/ppt/notesSlides/notesSlide97.xml" ContentType="application/vnd.openxmlformats-officedocument.presentationml.notesSlide+xml"/>
  <Override PartName="/ppt/tags/tag159.xml" ContentType="application/vnd.openxmlformats-officedocument.presentationml.tags+xml"/>
  <Override PartName="/ppt/notesSlides/notesSlide98.xml" ContentType="application/vnd.openxmlformats-officedocument.presentationml.notesSlide+xml"/>
  <Override PartName="/ppt/tags/tag160.xml" ContentType="application/vnd.openxmlformats-officedocument.presentationml.tags+xml"/>
  <Override PartName="/ppt/notesSlides/notesSlide99.xml" ContentType="application/vnd.openxmlformats-officedocument.presentationml.notesSlide+xml"/>
  <Override PartName="/ppt/tags/tag161.xml" ContentType="application/vnd.openxmlformats-officedocument.presentationml.tags+xml"/>
  <Override PartName="/ppt/notesSlides/notesSlide100.xml" ContentType="application/vnd.openxmlformats-officedocument.presentationml.notesSlide+xml"/>
  <Override PartName="/ppt/tags/tag162.xml" ContentType="application/vnd.openxmlformats-officedocument.presentationml.tags+xml"/>
  <Override PartName="/ppt/notesSlides/notesSlide101.xml" ContentType="application/vnd.openxmlformats-officedocument.presentationml.notesSlide+xml"/>
  <Override PartName="/ppt/tags/tag163.xml" ContentType="application/vnd.openxmlformats-officedocument.presentationml.tags+xml"/>
  <Override PartName="/ppt/notesSlides/notesSlide102.xml" ContentType="application/vnd.openxmlformats-officedocument.presentationml.notesSlide+xml"/>
  <Override PartName="/ppt/tags/tag164.xml" ContentType="application/vnd.openxmlformats-officedocument.presentationml.tags+xml"/>
  <Override PartName="/ppt/notesSlides/notesSlide103.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104.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notesSlides/notesSlide105.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notesSlides/notesSlide106.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notesSlides/notesSlide107.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notesSlides/notesSlide108.xml" ContentType="application/vnd.openxmlformats-officedocument.presentationml.notesSlide+xml"/>
  <Override PartName="/ppt/tags/tag200.xml" ContentType="application/vnd.openxmlformats-officedocument.presentationml.tags+xml"/>
  <Override PartName="/ppt/notesSlides/notesSlide109.xml" ContentType="application/vnd.openxmlformats-officedocument.presentationml.notesSlide+xml"/>
  <Override PartName="/ppt/tags/tag201.xml" ContentType="application/vnd.openxmlformats-officedocument.presentationml.tags+xml"/>
  <Override PartName="/ppt/notesSlides/notesSlide110.xml" ContentType="application/vnd.openxmlformats-officedocument.presentationml.notesSlide+xml"/>
  <Override PartName="/ppt/tags/tag202.xml" ContentType="application/vnd.openxmlformats-officedocument.presentationml.tags+xml"/>
  <Override PartName="/ppt/tags/tag203.xml" ContentType="application/vnd.openxmlformats-officedocument.presentationml.tags+xml"/>
  <Override PartName="/ppt/notesSlides/notesSlide111.xml" ContentType="application/vnd.openxmlformats-officedocument.presentationml.notesSlide+xml"/>
  <Override PartName="/ppt/tags/tag204.xml" ContentType="application/vnd.openxmlformats-officedocument.presentationml.tags+xml"/>
  <Override PartName="/ppt/notesSlides/notesSlide112.xml" ContentType="application/vnd.openxmlformats-officedocument.presentationml.notesSlide+xml"/>
  <Override PartName="/ppt/tags/tag205.xml" ContentType="application/vnd.openxmlformats-officedocument.presentationml.tags+xml"/>
  <Override PartName="/ppt/notesSlides/notesSlide113.xml" ContentType="application/vnd.openxmlformats-officedocument.presentationml.notesSlide+xml"/>
  <Override PartName="/ppt/tags/tag206.xml" ContentType="application/vnd.openxmlformats-officedocument.presentationml.tags+xml"/>
  <Override PartName="/ppt/notesSlides/notesSlide114.xml" ContentType="application/vnd.openxmlformats-officedocument.presentationml.notesSlide+xml"/>
  <Override PartName="/ppt/tags/tag207.xml" ContentType="application/vnd.openxmlformats-officedocument.presentationml.tags+xml"/>
  <Override PartName="/ppt/notesSlides/notesSlide115.xml" ContentType="application/vnd.openxmlformats-officedocument.presentationml.notesSlide+xml"/>
  <Override PartName="/ppt/tags/tag208.xml" ContentType="application/vnd.openxmlformats-officedocument.presentationml.tags+xml"/>
  <Override PartName="/ppt/tags/tag209.xml" ContentType="application/vnd.openxmlformats-officedocument.presentationml.tags+xml"/>
  <Override PartName="/ppt/notesSlides/notesSlide116.xml" ContentType="application/vnd.openxmlformats-officedocument.presentationml.notesSlide+xml"/>
  <Override PartName="/ppt/tags/tag210.xml" ContentType="application/vnd.openxmlformats-officedocument.presentationml.tags+xml"/>
  <Override PartName="/ppt/notesSlides/notesSlide117.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notesSlides/notesSlide118.xml" ContentType="application/vnd.openxmlformats-officedocument.presentationml.notesSlide+xml"/>
  <Override PartName="/ppt/tags/tag214.xml" ContentType="application/vnd.openxmlformats-officedocument.presentationml.tags+xml"/>
  <Override PartName="/ppt/notesSlides/notesSlide119.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notesSlides/notesSlide120.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notesSlides/notesSlide121.xml" ContentType="application/vnd.openxmlformats-officedocument.presentationml.notesSlide+xml"/>
  <Override PartName="/ppt/tags/tag219.xml" ContentType="application/vnd.openxmlformats-officedocument.presentationml.tags+xml"/>
  <Override PartName="/ppt/notesSlides/notesSlide122.xml" ContentType="application/vnd.openxmlformats-officedocument.presentationml.notesSlide+xml"/>
  <Override PartName="/ppt/tags/tag220.xml" ContentType="application/vnd.openxmlformats-officedocument.presentationml.tags+xml"/>
  <Override PartName="/ppt/notesSlides/notesSlide123.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notesSlides/notesSlide124.xml" ContentType="application/vnd.openxmlformats-officedocument.presentationml.notesSlide+xml"/>
  <Override PartName="/ppt/tags/tag225.xml" ContentType="application/vnd.openxmlformats-officedocument.presentationml.tags+xml"/>
  <Override PartName="/ppt/notesSlides/notesSlide125.xml" ContentType="application/vnd.openxmlformats-officedocument.presentationml.notesSlide+xml"/>
  <Override PartName="/ppt/tags/tag226.xml" ContentType="application/vnd.openxmlformats-officedocument.presentationml.tags+xml"/>
  <Override PartName="/ppt/tags/tag227.xml" ContentType="application/vnd.openxmlformats-officedocument.presentationml.tags+xml"/>
  <Override PartName="/ppt/notesSlides/notesSlide126.xml" ContentType="application/vnd.openxmlformats-officedocument.presentationml.notesSlide+xml"/>
  <Override PartName="/ppt/tags/tag228.xml" ContentType="application/vnd.openxmlformats-officedocument.presentationml.tags+xml"/>
  <Override PartName="/ppt/notesSlides/notesSlide127.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notesSlides/notesSlide128.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notesSlides/notesSlide129.xml" ContentType="application/vnd.openxmlformats-officedocument.presentationml.notesSlide+xml"/>
  <Override PartName="/ppt/tags/tag237.xml" ContentType="application/vnd.openxmlformats-officedocument.presentationml.tags+xml"/>
  <Override PartName="/ppt/notesSlides/notesSlide130.xml" ContentType="application/vnd.openxmlformats-officedocument.presentationml.notesSlide+xml"/>
  <Override PartName="/ppt/tags/tag238.xml" ContentType="application/vnd.openxmlformats-officedocument.presentationml.tags+xml"/>
  <Override PartName="/ppt/notesSlides/notesSlide131.xml" ContentType="application/vnd.openxmlformats-officedocument.presentationml.notesSlide+xml"/>
  <Override PartName="/ppt/tags/tag239.xml" ContentType="application/vnd.openxmlformats-officedocument.presentationml.tags+xml"/>
  <Override PartName="/ppt/notesSlides/notesSlide132.xml" ContentType="application/vnd.openxmlformats-officedocument.presentationml.notesSlide+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notesSlides/notesSlide133.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notesSlides/notesSlide134.xml" ContentType="application/vnd.openxmlformats-officedocument.presentationml.notesSlide+xml"/>
  <Override PartName="/ppt/tags/tag246.xml" ContentType="application/vnd.openxmlformats-officedocument.presentationml.tags+xml"/>
  <Override PartName="/ppt/tags/tag247.xml" ContentType="application/vnd.openxmlformats-officedocument.presentationml.tags+xml"/>
  <Override PartName="/ppt/notesSlides/notesSlide135.xml" ContentType="application/vnd.openxmlformats-officedocument.presentationml.notesSlide+xml"/>
  <Override PartName="/ppt/tags/tag248.xml" ContentType="application/vnd.openxmlformats-officedocument.presentationml.tags+xml"/>
  <Override PartName="/ppt/notesSlides/notesSlide136.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notesSlides/notesSlide137.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notesSlides/notesSlide138.xml" ContentType="application/vnd.openxmlformats-officedocument.presentationml.notesSlide+xml"/>
  <Override PartName="/ppt/tags/tag253.xml" ContentType="application/vnd.openxmlformats-officedocument.presentationml.tags+xml"/>
  <Override PartName="/ppt/notesSlides/notesSlide139.xml" ContentType="application/vnd.openxmlformats-officedocument.presentationml.notesSlide+xml"/>
  <Override PartName="/ppt/tags/tag254.xml" ContentType="application/vnd.openxmlformats-officedocument.presentationml.tags+xml"/>
  <Override PartName="/ppt/tags/tag255.xml" ContentType="application/vnd.openxmlformats-officedocument.presentationml.tags+xml"/>
  <Override PartName="/ppt/notesSlides/notesSlide140.xml" ContentType="application/vnd.openxmlformats-officedocument.presentationml.notesSlide+xml"/>
  <Override PartName="/ppt/tags/tag256.xml" ContentType="application/vnd.openxmlformats-officedocument.presentationml.tags+xml"/>
  <Override PartName="/ppt/tags/tag257.xml" ContentType="application/vnd.openxmlformats-officedocument.presentationml.tags+xml"/>
  <Override PartName="/ppt/notesSlides/notesSlide141.xml" ContentType="application/vnd.openxmlformats-officedocument.presentationml.notesSlide+xml"/>
  <Override PartName="/ppt/tags/tag258.xml" ContentType="application/vnd.openxmlformats-officedocument.presentationml.tags+xml"/>
  <Override PartName="/ppt/notesSlides/notesSlide142.xml" ContentType="application/vnd.openxmlformats-officedocument.presentationml.notesSlide+xml"/>
  <Override PartName="/ppt/tags/tag259.xml" ContentType="application/vnd.openxmlformats-officedocument.presentationml.tags+xml"/>
  <Override PartName="/ppt/notesSlides/notesSlide143.xml" ContentType="application/vnd.openxmlformats-officedocument.presentationml.notesSlide+xml"/>
  <Override PartName="/ppt/tags/tag260.xml" ContentType="application/vnd.openxmlformats-officedocument.presentationml.tags+xml"/>
  <Override PartName="/ppt/tags/tag261.xml" ContentType="application/vnd.openxmlformats-officedocument.presentationml.tags+xml"/>
  <Override PartName="/ppt/notesSlides/notesSlide144.xml" ContentType="application/vnd.openxmlformats-officedocument.presentationml.notesSlide+xml"/>
  <Override PartName="/ppt/tags/tag262.xml" ContentType="application/vnd.openxmlformats-officedocument.presentationml.tags+xml"/>
  <Override PartName="/ppt/tags/tag263.xml" ContentType="application/vnd.openxmlformats-officedocument.presentationml.tags+xml"/>
  <Override PartName="/ppt/notesSlides/notesSlide1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10" r:id="rId1"/>
    <p:sldMasterId id="2147484122" r:id="rId2"/>
  </p:sldMasterIdLst>
  <p:notesMasterIdLst>
    <p:notesMasterId r:id="rId245"/>
  </p:notesMasterIdLst>
  <p:handoutMasterIdLst>
    <p:handoutMasterId r:id="rId246"/>
  </p:handoutMasterIdLst>
  <p:sldIdLst>
    <p:sldId id="2347" r:id="rId3"/>
    <p:sldId id="2348" r:id="rId4"/>
    <p:sldId id="2576" r:id="rId5"/>
    <p:sldId id="2578" r:id="rId6"/>
    <p:sldId id="2577" r:id="rId7"/>
    <p:sldId id="2579" r:id="rId8"/>
    <p:sldId id="2352" r:id="rId9"/>
    <p:sldId id="2353" r:id="rId10"/>
    <p:sldId id="2354" r:id="rId11"/>
    <p:sldId id="2580" r:id="rId12"/>
    <p:sldId id="2583" r:id="rId13"/>
    <p:sldId id="2679" r:id="rId14"/>
    <p:sldId id="2680" r:id="rId15"/>
    <p:sldId id="2681" r:id="rId16"/>
    <p:sldId id="2361" r:id="rId17"/>
    <p:sldId id="2586" r:id="rId18"/>
    <p:sldId id="2363" r:id="rId19"/>
    <p:sldId id="2364" r:id="rId20"/>
    <p:sldId id="2365" r:id="rId21"/>
    <p:sldId id="2366" r:id="rId22"/>
    <p:sldId id="2367" r:id="rId23"/>
    <p:sldId id="2588" r:id="rId24"/>
    <p:sldId id="2368" r:id="rId25"/>
    <p:sldId id="2370" r:id="rId26"/>
    <p:sldId id="2371" r:id="rId27"/>
    <p:sldId id="2372" r:id="rId28"/>
    <p:sldId id="2373" r:id="rId29"/>
    <p:sldId id="2374" r:id="rId30"/>
    <p:sldId id="2375" r:id="rId31"/>
    <p:sldId id="2376" r:id="rId32"/>
    <p:sldId id="2377" r:id="rId33"/>
    <p:sldId id="2378" r:id="rId34"/>
    <p:sldId id="2379" r:id="rId35"/>
    <p:sldId id="2380" r:id="rId36"/>
    <p:sldId id="2381" r:id="rId37"/>
    <p:sldId id="2382" r:id="rId38"/>
    <p:sldId id="2383" r:id="rId39"/>
    <p:sldId id="2384" r:id="rId40"/>
    <p:sldId id="2587" r:id="rId41"/>
    <p:sldId id="2386" r:id="rId42"/>
    <p:sldId id="2387" r:id="rId43"/>
    <p:sldId id="2388" r:id="rId44"/>
    <p:sldId id="2389" r:id="rId45"/>
    <p:sldId id="2589" r:id="rId46"/>
    <p:sldId id="2590" r:id="rId47"/>
    <p:sldId id="2392" r:id="rId48"/>
    <p:sldId id="2393" r:id="rId49"/>
    <p:sldId id="2606" r:id="rId50"/>
    <p:sldId id="2394" r:id="rId51"/>
    <p:sldId id="2395" r:id="rId52"/>
    <p:sldId id="2396" r:id="rId53"/>
    <p:sldId id="2592" r:id="rId54"/>
    <p:sldId id="2593" r:id="rId55"/>
    <p:sldId id="2595" r:id="rId56"/>
    <p:sldId id="2400" r:id="rId57"/>
    <p:sldId id="2594" r:id="rId58"/>
    <p:sldId id="2596" r:id="rId59"/>
    <p:sldId id="2402" r:id="rId60"/>
    <p:sldId id="2691" r:id="rId61"/>
    <p:sldId id="2692" r:id="rId62"/>
    <p:sldId id="2404" r:id="rId63"/>
    <p:sldId id="2405" r:id="rId64"/>
    <p:sldId id="2406" r:id="rId65"/>
    <p:sldId id="2407" r:id="rId66"/>
    <p:sldId id="2408" r:id="rId67"/>
    <p:sldId id="2409" r:id="rId68"/>
    <p:sldId id="2411" r:id="rId69"/>
    <p:sldId id="2410" r:id="rId70"/>
    <p:sldId id="2412" r:id="rId71"/>
    <p:sldId id="2415" r:id="rId72"/>
    <p:sldId id="2416" r:id="rId73"/>
    <p:sldId id="2417" r:id="rId74"/>
    <p:sldId id="2418" r:id="rId75"/>
    <p:sldId id="2419" r:id="rId76"/>
    <p:sldId id="2420" r:id="rId77"/>
    <p:sldId id="2421" r:id="rId78"/>
    <p:sldId id="2693" r:id="rId79"/>
    <p:sldId id="2597" r:id="rId80"/>
    <p:sldId id="2598" r:id="rId81"/>
    <p:sldId id="2591" r:id="rId82"/>
    <p:sldId id="2425" r:id="rId83"/>
    <p:sldId id="2426" r:id="rId84"/>
    <p:sldId id="2427" r:id="rId85"/>
    <p:sldId id="2428" r:id="rId86"/>
    <p:sldId id="2429" r:id="rId87"/>
    <p:sldId id="2430" r:id="rId88"/>
    <p:sldId id="2431" r:id="rId89"/>
    <p:sldId id="2432" r:id="rId90"/>
    <p:sldId id="2434" r:id="rId91"/>
    <p:sldId id="2435" r:id="rId92"/>
    <p:sldId id="2436" r:id="rId93"/>
    <p:sldId id="2437" r:id="rId94"/>
    <p:sldId id="2438" r:id="rId95"/>
    <p:sldId id="2439" r:id="rId96"/>
    <p:sldId id="2440" r:id="rId97"/>
    <p:sldId id="2441" r:id="rId98"/>
    <p:sldId id="2442" r:id="rId99"/>
    <p:sldId id="2443" r:id="rId100"/>
    <p:sldId id="2444" r:id="rId101"/>
    <p:sldId id="2445" r:id="rId102"/>
    <p:sldId id="2609" r:id="rId103"/>
    <p:sldId id="2610" r:id="rId104"/>
    <p:sldId id="2611" r:id="rId105"/>
    <p:sldId id="2612" r:id="rId106"/>
    <p:sldId id="2616" r:id="rId107"/>
    <p:sldId id="2613" r:id="rId108"/>
    <p:sldId id="2623" r:id="rId109"/>
    <p:sldId id="2614" r:id="rId110"/>
    <p:sldId id="2615" r:id="rId111"/>
    <p:sldId id="2618" r:id="rId112"/>
    <p:sldId id="2620" r:id="rId113"/>
    <p:sldId id="2621" r:id="rId114"/>
    <p:sldId id="2667" r:id="rId115"/>
    <p:sldId id="2702" r:id="rId116"/>
    <p:sldId id="2703" r:id="rId117"/>
    <p:sldId id="2704" r:id="rId118"/>
    <p:sldId id="2705" r:id="rId119"/>
    <p:sldId id="2706" r:id="rId120"/>
    <p:sldId id="2707" r:id="rId121"/>
    <p:sldId id="2708" r:id="rId122"/>
    <p:sldId id="2709" r:id="rId123"/>
    <p:sldId id="2710" r:id="rId124"/>
    <p:sldId id="2711" r:id="rId125"/>
    <p:sldId id="2712" r:id="rId126"/>
    <p:sldId id="2713" r:id="rId127"/>
    <p:sldId id="2714" r:id="rId128"/>
    <p:sldId id="2715" r:id="rId129"/>
    <p:sldId id="2716" r:id="rId130"/>
    <p:sldId id="2717" r:id="rId131"/>
    <p:sldId id="2718" r:id="rId132"/>
    <p:sldId id="2719" r:id="rId133"/>
    <p:sldId id="2720" r:id="rId134"/>
    <p:sldId id="2721" r:id="rId135"/>
    <p:sldId id="2722" r:id="rId136"/>
    <p:sldId id="2723" r:id="rId137"/>
    <p:sldId id="2724" r:id="rId138"/>
    <p:sldId id="2725" r:id="rId139"/>
    <p:sldId id="2726" r:id="rId140"/>
    <p:sldId id="2727" r:id="rId141"/>
    <p:sldId id="2728" r:id="rId142"/>
    <p:sldId id="2729" r:id="rId143"/>
    <p:sldId id="2730" r:id="rId144"/>
    <p:sldId id="2731" r:id="rId145"/>
    <p:sldId id="2732" r:id="rId146"/>
    <p:sldId id="2733" r:id="rId147"/>
    <p:sldId id="2734" r:id="rId148"/>
    <p:sldId id="2735" r:id="rId149"/>
    <p:sldId id="2736" r:id="rId150"/>
    <p:sldId id="2737" r:id="rId151"/>
    <p:sldId id="2738" r:id="rId152"/>
    <p:sldId id="2739" r:id="rId153"/>
    <p:sldId id="2740" r:id="rId154"/>
    <p:sldId id="2741" r:id="rId155"/>
    <p:sldId id="2742" r:id="rId156"/>
    <p:sldId id="2743" r:id="rId157"/>
    <p:sldId id="2744" r:id="rId158"/>
    <p:sldId id="2745" r:id="rId159"/>
    <p:sldId id="2746" r:id="rId160"/>
    <p:sldId id="2701" r:id="rId161"/>
    <p:sldId id="2628" r:id="rId162"/>
    <p:sldId id="2629" r:id="rId163"/>
    <p:sldId id="2633" r:id="rId164"/>
    <p:sldId id="2631" r:id="rId165"/>
    <p:sldId id="2630" r:id="rId166"/>
    <p:sldId id="2636" r:id="rId167"/>
    <p:sldId id="2637" r:id="rId168"/>
    <p:sldId id="2638" r:id="rId169"/>
    <p:sldId id="2639" r:id="rId170"/>
    <p:sldId id="2640" r:id="rId171"/>
    <p:sldId id="2641" r:id="rId172"/>
    <p:sldId id="2642" r:id="rId173"/>
    <p:sldId id="2643" r:id="rId174"/>
    <p:sldId id="2644" r:id="rId175"/>
    <p:sldId id="2645" r:id="rId176"/>
    <p:sldId id="2646" r:id="rId177"/>
    <p:sldId id="2647" r:id="rId178"/>
    <p:sldId id="2648" r:id="rId179"/>
    <p:sldId id="2649" r:id="rId180"/>
    <p:sldId id="2650" r:id="rId181"/>
    <p:sldId id="2651" r:id="rId182"/>
    <p:sldId id="2652" r:id="rId183"/>
    <p:sldId id="2653" r:id="rId184"/>
    <p:sldId id="2654" r:id="rId185"/>
    <p:sldId id="2655" r:id="rId186"/>
    <p:sldId id="2656" r:id="rId187"/>
    <p:sldId id="2657" r:id="rId188"/>
    <p:sldId id="2658" r:id="rId189"/>
    <p:sldId id="2659" r:id="rId190"/>
    <p:sldId id="2660" r:id="rId191"/>
    <p:sldId id="2661" r:id="rId192"/>
    <p:sldId id="2662" r:id="rId193"/>
    <p:sldId id="2663" r:id="rId194"/>
    <p:sldId id="2664" r:id="rId195"/>
    <p:sldId id="2665" r:id="rId196"/>
    <p:sldId id="2666" r:id="rId197"/>
    <p:sldId id="2684" r:id="rId198"/>
    <p:sldId id="2683" r:id="rId199"/>
    <p:sldId id="2512" r:id="rId200"/>
    <p:sldId id="2513" r:id="rId201"/>
    <p:sldId id="2514" r:id="rId202"/>
    <p:sldId id="2515" r:id="rId203"/>
    <p:sldId id="2516" r:id="rId204"/>
    <p:sldId id="2517" r:id="rId205"/>
    <p:sldId id="2518" r:id="rId206"/>
    <p:sldId id="2519" r:id="rId207"/>
    <p:sldId id="2520" r:id="rId208"/>
    <p:sldId id="2690" r:id="rId209"/>
    <p:sldId id="2522" r:id="rId210"/>
    <p:sldId id="2523" r:id="rId211"/>
    <p:sldId id="2524" r:id="rId212"/>
    <p:sldId id="2608" r:id="rId213"/>
    <p:sldId id="2525" r:id="rId214"/>
    <p:sldId id="2526" r:id="rId215"/>
    <p:sldId id="2527" r:id="rId216"/>
    <p:sldId id="2528" r:id="rId217"/>
    <p:sldId id="2530" r:id="rId218"/>
    <p:sldId id="2531" r:id="rId219"/>
    <p:sldId id="2532" r:id="rId220"/>
    <p:sldId id="2533" r:id="rId221"/>
    <p:sldId id="2534" r:id="rId222"/>
    <p:sldId id="2535" r:id="rId223"/>
    <p:sldId id="2536" r:id="rId224"/>
    <p:sldId id="2685" r:id="rId225"/>
    <p:sldId id="2686" r:id="rId226"/>
    <p:sldId id="2687" r:id="rId227"/>
    <p:sldId id="2537" r:id="rId228"/>
    <p:sldId id="2538" r:id="rId229"/>
    <p:sldId id="2539" r:id="rId230"/>
    <p:sldId id="2540" r:id="rId231"/>
    <p:sldId id="2688" r:id="rId232"/>
    <p:sldId id="2696" r:id="rId233"/>
    <p:sldId id="2544" r:id="rId234"/>
    <p:sldId id="2697" r:id="rId235"/>
    <p:sldId id="2545" r:id="rId236"/>
    <p:sldId id="2550" r:id="rId237"/>
    <p:sldId id="2698" r:id="rId238"/>
    <p:sldId id="2557" r:id="rId239"/>
    <p:sldId id="2624" r:id="rId240"/>
    <p:sldId id="2552" r:id="rId241"/>
    <p:sldId id="2555" r:id="rId242"/>
    <p:sldId id="2689" r:id="rId243"/>
    <p:sldId id="2346" r:id="rId244"/>
  </p:sldIdLst>
  <p:sldSz cx="9144000" cy="6858000" type="letter"/>
  <p:notesSz cx="7010400" cy="9296400"/>
  <p:custDataLst>
    <p:tags r:id="rId247"/>
  </p:custDataLst>
  <p:kinsoku lang="ja-JP" invalStChars="、。，．・：；？！゛゜ヽヾゝゞ々ー’”）〕］｝〉》」』】°‰′″℃￠％ぁぃぅぇぉっゃゅょゎァィゥェォッャュョヮヵヶ!%),.:;?]}｡｣､･ｧｨｩｪｫｬｭｮｯｰﾞﾟ" invalEndChars="‘“（〔［｛〈《「『【￥＄$([\{｢￡"/>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mn-cs"/>
      </a:defRPr>
    </a:lvl1pPr>
    <a:lvl2pPr marL="457200" algn="l" rtl="0" eaLnBrk="0" fontAlgn="base" hangingPunct="0">
      <a:spcBef>
        <a:spcPct val="0"/>
      </a:spcBef>
      <a:spcAft>
        <a:spcPct val="0"/>
      </a:spcAft>
      <a:defRPr kern="1200">
        <a:solidFill>
          <a:schemeClr val="tx1"/>
        </a:solidFill>
        <a:latin typeface="Arial" pitchFamily="34" charset="0"/>
        <a:ea typeface="+mn-ea"/>
        <a:cs typeface="+mn-cs"/>
      </a:defRPr>
    </a:lvl2pPr>
    <a:lvl3pPr marL="914400" algn="l" rtl="0" eaLnBrk="0" fontAlgn="base" hangingPunct="0">
      <a:spcBef>
        <a:spcPct val="0"/>
      </a:spcBef>
      <a:spcAft>
        <a:spcPct val="0"/>
      </a:spcAft>
      <a:defRPr kern="1200">
        <a:solidFill>
          <a:schemeClr val="tx1"/>
        </a:solidFill>
        <a:latin typeface="Arial"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7"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90015"/>
    <a:srgbClr val="FFCC00"/>
    <a:srgbClr val="00FF00"/>
    <a:srgbClr val="33CC33"/>
    <a:srgbClr val="3C0023"/>
    <a:srgbClr val="000665"/>
    <a:srgbClr val="28004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619" autoAdjust="0"/>
    <p:restoredTop sz="79245" autoAdjust="0"/>
  </p:normalViewPr>
  <p:slideViewPr>
    <p:cSldViewPr>
      <p:cViewPr>
        <p:scale>
          <a:sx n="100" d="100"/>
          <a:sy n="100" d="100"/>
        </p:scale>
        <p:origin x="2556" y="4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6542"/>
    </p:cViewPr>
  </p:sorterViewPr>
  <p:notesViewPr>
    <p:cSldViewPr>
      <p:cViewPr varScale="1">
        <p:scale>
          <a:sx n="63" d="100"/>
          <a:sy n="63" d="100"/>
        </p:scale>
        <p:origin x="588" y="66"/>
      </p:cViewPr>
      <p:guideLst>
        <p:guide orient="horz" pos="2927"/>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tags" Target="tags/tag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presProps" Target="presProps.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3" Type="http://schemas.openxmlformats.org/officeDocument/2006/relationships/slide" Target="slides/slide231.xml"/><Relationship Id="rId238" Type="http://schemas.openxmlformats.org/officeDocument/2006/relationships/slide" Target="slides/slide236.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slide" Target="slides/slide226.xml"/><Relationship Id="rId244" Type="http://schemas.openxmlformats.org/officeDocument/2006/relationships/slide" Target="slides/slide242.xml"/><Relationship Id="rId249"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slide" Target="slides/slide232.xml"/><Relationship Id="rId239" Type="http://schemas.openxmlformats.org/officeDocument/2006/relationships/slide" Target="slides/slide237.xml"/><Relationship Id="rId2" Type="http://schemas.openxmlformats.org/officeDocument/2006/relationships/slideMaster" Target="slideMasters/slideMaster2.xml"/><Relationship Id="rId29" Type="http://schemas.openxmlformats.org/officeDocument/2006/relationships/slide" Target="slides/slide27.xml"/><Relationship Id="rId250" Type="http://schemas.openxmlformats.org/officeDocument/2006/relationships/theme" Target="theme/theme1.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slide" Target="slides/slide238.xml"/><Relationship Id="rId245" Type="http://schemas.openxmlformats.org/officeDocument/2006/relationships/notesMaster" Target="notesMasters/notesMaster1.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1" Type="http://schemas.openxmlformats.org/officeDocument/2006/relationships/tableStyles" Target="tableStyle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handoutMaster" Target="handoutMasters/handout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6" Type="http://schemas.openxmlformats.org/officeDocument/2006/relationships/slide" Target="slides/slide24.xml"/><Relationship Id="rId231" Type="http://schemas.openxmlformats.org/officeDocument/2006/relationships/slide" Target="slides/slide229.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s>
</file>

<file path=ppt/diagrams/_rels/data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smtClean="0"/>
            <a:t>Normal</a:t>
          </a:r>
        </a:p>
        <a:p>
          <a:r>
            <a:rPr lang="en-US" sz="2400" b="1" smtClean="0"/>
            <a:t>FBG &lt;100</a:t>
          </a:r>
        </a:p>
        <a:p>
          <a:r>
            <a:rPr lang="en-US" sz="2400" b="1" smtClean="0"/>
            <a:t>Random &lt;140</a:t>
          </a:r>
        </a:p>
        <a:p>
          <a:r>
            <a:rPr lang="en-US" sz="2400" b="1" smtClean="0"/>
            <a:t>A1c &lt;5.7%</a:t>
          </a:r>
          <a:endParaRPr lang="en-US" sz="2400" b="1" dirty="0"/>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000" b="1" u="sng" smtClean="0"/>
            <a:t>Prediabetes</a:t>
          </a:r>
        </a:p>
        <a:p>
          <a:r>
            <a:rPr lang="en-US" sz="2000" b="1" smtClean="0"/>
            <a:t>FBG 100-125</a:t>
          </a:r>
        </a:p>
        <a:p>
          <a:r>
            <a:rPr lang="en-US" sz="2000" b="1" smtClean="0"/>
            <a:t>Random 140 - 199</a:t>
          </a:r>
        </a:p>
        <a:p>
          <a:r>
            <a:rPr lang="en-US" sz="2000" b="1" smtClean="0"/>
            <a:t>A1c ~ 5.7- 6.4% </a:t>
          </a:r>
        </a:p>
        <a:p>
          <a:r>
            <a:rPr lang="en-US" sz="2000" b="1" smtClean="0"/>
            <a:t>50% working pancreas</a:t>
          </a:r>
          <a:endParaRPr lang="en-US" sz="2000" b="1" dirty="0"/>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smtClean="0">
              <a:latin typeface="+mn-lt"/>
            </a:rPr>
            <a:t>D</a:t>
          </a:r>
          <a:r>
            <a:rPr kumimoji="0" lang="en-US" sz="2400" b="1" i="0" u="sng" strike="noStrike" cap="none" spc="0" normalizeH="0" baseline="0" noProof="0" smtClean="0">
              <a:ln/>
              <a:effectLst/>
              <a:uLnTx/>
              <a:uFillTx/>
              <a:latin typeface="+mn-lt"/>
              <a:ea typeface="+mn-ea"/>
              <a:cs typeface="+mn-cs"/>
            </a:rPr>
            <a:t>iabetes</a:t>
          </a:r>
        </a:p>
        <a:p>
          <a:pPr rtl="0"/>
          <a:r>
            <a:rPr kumimoji="0" lang="en-US" sz="2400" b="1" i="0" u="none" strike="noStrike" cap="none" spc="0" normalizeH="0" baseline="0" noProof="0" smtClean="0">
              <a:ln/>
              <a:effectLst/>
              <a:uLnTx/>
              <a:uFillTx/>
              <a:latin typeface="+mn-lt"/>
            </a:rPr>
            <a:t>FBG 126 +</a:t>
          </a:r>
        </a:p>
        <a:p>
          <a:pPr rtl="0"/>
          <a:r>
            <a:rPr kumimoji="0" lang="en-US" sz="2400" b="1" i="0" u="none" strike="noStrike" cap="none" spc="0" normalizeH="0" baseline="0" noProof="0" smtClean="0">
              <a:ln/>
              <a:effectLst/>
              <a:uLnTx/>
              <a:uFillTx/>
              <a:latin typeface="+mn-lt"/>
            </a:rPr>
            <a:t>Random 200</a:t>
          </a:r>
          <a:r>
            <a:rPr kumimoji="0" lang="en-US" sz="2400" b="1" i="0" u="none" strike="noStrike" cap="none" spc="0" normalizeH="0" noProof="0" smtClean="0">
              <a:ln/>
              <a:effectLst/>
              <a:uLnTx/>
              <a:uFillTx/>
              <a:latin typeface="+mn-lt"/>
            </a:rPr>
            <a:t> +</a:t>
          </a:r>
          <a:endParaRPr kumimoji="0" lang="en-US" sz="2400" b="1" i="0" u="none" strike="noStrike" cap="none" spc="0" normalizeH="0" baseline="0" noProof="0" smtClean="0">
            <a:ln/>
            <a:effectLst/>
            <a:uLnTx/>
            <a:uFillTx/>
            <a:latin typeface="+mn-lt"/>
          </a:endParaRPr>
        </a:p>
        <a:p>
          <a:r>
            <a:rPr kumimoji="0" lang="en-US" sz="2400" b="1" i="0" u="none" strike="noStrike" cap="none" spc="0" normalizeH="0" baseline="0" noProof="0" smtClean="0">
              <a:ln/>
              <a:effectLst/>
              <a:uLnTx/>
              <a:uFillTx/>
              <a:latin typeface="+mn-lt"/>
            </a:rPr>
            <a:t>A1c</a:t>
          </a:r>
          <a:r>
            <a:rPr kumimoji="0" lang="en-US" sz="2400" b="1" i="0" u="none" strike="noStrike" cap="none" spc="0" normalizeH="0" noProof="0" smtClean="0">
              <a:ln/>
              <a:effectLst/>
              <a:uLnTx/>
              <a:uFillTx/>
              <a:latin typeface="+mn-lt"/>
            </a:rPr>
            <a:t> </a:t>
          </a:r>
          <a:r>
            <a:rPr kumimoji="0" lang="en-US" sz="2400" b="1" i="0" u="none" strike="noStrike" cap="none" spc="0" normalizeH="0" baseline="0" noProof="0" smtClean="0">
              <a:ln/>
              <a:effectLst/>
              <a:uLnTx/>
              <a:uFillTx/>
              <a:latin typeface="+mn-lt"/>
            </a:rPr>
            <a:t>6.5% or +   </a:t>
          </a:r>
        </a:p>
        <a:p>
          <a:pPr rtl="0"/>
          <a:r>
            <a:rPr lang="en-US" sz="2400" b="1" smtClean="0"/>
            <a:t>20% working pancreas</a:t>
          </a:r>
          <a:endParaRPr lang="en-US" sz="2400" b="1" dirty="0"/>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t>
        <a:bodyPr/>
        <a:lstStyle/>
        <a:p>
          <a:endParaRPr lang="en-US"/>
        </a:p>
      </dgm:t>
    </dgm:pt>
    <dgm:pt modelId="{5A6B1BA2-8CEC-4075-979B-58B751678363}" type="pres">
      <dgm:prSet presAssocID="{714289C4-44BF-4423-B73A-D36C7D29CD8B}" presName="nodeTx" presStyleLbl="node1" presStyleIdx="0" presStyleCnt="3">
        <dgm:presLayoutVars>
          <dgm:bulletEnabled val="1"/>
        </dgm:presLayoutVars>
      </dgm:prSet>
      <dgm:spPr/>
      <dgm:t>
        <a:bodyPr/>
        <a:lstStyle/>
        <a:p>
          <a:endParaRPr lang="en-US"/>
        </a:p>
      </dgm:t>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A40BD255-8246-4A86-AC24-6E13AC11D8D0}" type="pres">
      <dgm:prSet presAssocID="{883B5228-B675-48FD-ADE3-882F219A32FD}" presName="sibTrans" presStyleLbl="sibTrans2D1" presStyleIdx="0" presStyleCnt="0"/>
      <dgm:spPr/>
      <dgm:t>
        <a:bodyPr/>
        <a:lstStyle/>
        <a:p>
          <a:endParaRPr lang="en-US"/>
        </a:p>
      </dgm:t>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t>
        <a:bodyPr/>
        <a:lstStyle/>
        <a:p>
          <a:endParaRPr lang="en-US"/>
        </a:p>
      </dgm:t>
    </dgm:pt>
    <dgm:pt modelId="{1DFC81E9-AEE7-4738-A0AB-51EC388659CE}" type="pres">
      <dgm:prSet presAssocID="{DAFD5B8F-7307-420F-8AA9-469750D54466}" presName="nodeTx" presStyleLbl="node1" presStyleIdx="1" presStyleCnt="3">
        <dgm:presLayoutVars>
          <dgm:bulletEnabled val="1"/>
        </dgm:presLayoutVars>
      </dgm:prSet>
      <dgm:spPr/>
      <dgm:t>
        <a:bodyPr/>
        <a:lstStyle/>
        <a:p>
          <a:endParaRPr lang="en-US"/>
        </a:p>
      </dgm:t>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t>
        <a:bodyPr/>
        <a:lstStyle/>
        <a:p>
          <a:endParaRPr lang="en-US"/>
        </a:p>
      </dgm:t>
    </dgm:pt>
    <dgm:pt modelId="{6FCB4B09-5AE8-4BCF-9C2E-5DB02F534E9D}" type="pres">
      <dgm:prSet presAssocID="{BDA7D873-F110-416A-8950-D7A412F1A1A1}" presName="sibTrans" presStyleLbl="sibTrans2D1" presStyleIdx="0" presStyleCnt="0"/>
      <dgm:spPr/>
      <dgm:t>
        <a:bodyPr/>
        <a:lstStyle/>
        <a:p>
          <a:endParaRPr lang="en-US"/>
        </a:p>
      </dgm:t>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t>
        <a:bodyPr/>
        <a:lstStyle/>
        <a:p>
          <a:endParaRPr lang="en-US"/>
        </a:p>
      </dgm:t>
    </dgm:pt>
    <dgm:pt modelId="{80C2ACF9-BD38-4248-9C5A-D57702DCA3FA}" type="pres">
      <dgm:prSet presAssocID="{53A7C8F1-6573-416B-BAD0-E203C790D54C}" presName="nodeTx" presStyleLbl="node1" presStyleIdx="2" presStyleCnt="3">
        <dgm:presLayoutVars>
          <dgm:bulletEnabled val="1"/>
        </dgm:presLayoutVars>
      </dgm:prSet>
      <dgm:spPr/>
      <dgm:t>
        <a:bodyPr/>
        <a:lstStyle/>
        <a:p>
          <a:endParaRPr lang="en-US"/>
        </a:p>
      </dgm:t>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71C04104-5198-432D-A4CB-E09F5093DB8D}" type="presOf" srcId="{BDA7D873-F110-416A-8950-D7A412F1A1A1}" destId="{6FCB4B09-5AE8-4BCF-9C2E-5DB02F534E9D}" srcOrd="0" destOrd="0" presId="urn:microsoft.com/office/officeart/2005/8/layout/hList7#1"/>
    <dgm:cxn modelId="{2C2D687A-D978-4035-8EA0-5C9FE161D712}" type="presOf" srcId="{53A7C8F1-6573-416B-BAD0-E203C790D54C}" destId="{80C2ACF9-BD38-4248-9C5A-D57702DCA3FA}"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9F26229F-1FC4-476A-A7FD-B16E1578B86D}" srcId="{5B5B7744-917A-4FD6-AA16-3CB0263912D1}" destId="{53A7C8F1-6573-416B-BAD0-E203C790D54C}" srcOrd="2" destOrd="0" parTransId="{D9354FAC-CB2C-4D5E-AC16-2B482560F86D}" sibTransId="{886A07C9-7549-4FDD-82D5-820D0D3FDA16}"/>
    <dgm:cxn modelId="{5BFF0647-5BD7-4443-861A-FD12133D5EC8}" type="presOf" srcId="{5B5B7744-917A-4FD6-AA16-3CB0263912D1}" destId="{21B2BCE8-470C-4505-93DC-36DDE14B2DFF}" srcOrd="0" destOrd="0" presId="urn:microsoft.com/office/officeart/2005/8/layout/hList7#1"/>
    <dgm:cxn modelId="{9AF46BD6-AD93-44B0-AD8D-A28B6C733F33}" type="presOf" srcId="{53A7C8F1-6573-416B-BAD0-E203C790D54C}" destId="{84406800-1B15-4073-9BE5-7AED3F8CD968}" srcOrd="0" destOrd="0" presId="urn:microsoft.com/office/officeart/2005/8/layout/hList7#1"/>
    <dgm:cxn modelId="{CF595438-ACAF-4F76-B7F8-0094205053EA}" type="presOf" srcId="{883B5228-B675-48FD-ADE3-882F219A32FD}" destId="{A40BD255-8246-4A86-AC24-6E13AC11D8D0}" srcOrd="0" destOrd="0" presId="urn:microsoft.com/office/officeart/2005/8/layout/hList7#1"/>
    <dgm:cxn modelId="{C7E11096-27D7-49C4-B529-547FC1C5DE7A}" type="presOf" srcId="{714289C4-44BF-4423-B73A-D36C7D29CD8B}" destId="{3325B67F-1C1F-4C7F-87F7-63A9F5F04916}"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E117F2C3-B977-4659-AF11-40E8A095D6BC}" type="presOf" srcId="{DAFD5B8F-7307-420F-8AA9-469750D54466}" destId="{1DFC81E9-AEE7-4738-A0AB-51EC388659CE}" srcOrd="1" destOrd="0" presId="urn:microsoft.com/office/officeart/2005/8/layout/hList7#1"/>
    <dgm:cxn modelId="{8E1DF899-04B7-46CE-B539-CF869B5A0DE0}" type="presOf" srcId="{DAFD5B8F-7307-420F-8AA9-469750D54466}" destId="{4C98858D-9DCD-4D61-A6D2-9C95CB504251}" srcOrd="0" destOrd="0" presId="urn:microsoft.com/office/officeart/2005/8/layout/hList7#1"/>
    <dgm:cxn modelId="{81DE7953-1410-42BF-95A7-474E942C12D7}" type="presOf" srcId="{714289C4-44BF-4423-B73A-D36C7D29CD8B}" destId="{5A6B1BA2-8CEC-4075-979B-58B751678363}" srcOrd="1" destOrd="0" presId="urn:microsoft.com/office/officeart/2005/8/layout/hList7#1"/>
    <dgm:cxn modelId="{265FC4EB-EB06-4490-9CE4-BC87381A0ED7}" type="presParOf" srcId="{21B2BCE8-470C-4505-93DC-36DDE14B2DFF}" destId="{D737B785-468C-4A0C-9BAF-B33CE9B38ADA}" srcOrd="0" destOrd="0" presId="urn:microsoft.com/office/officeart/2005/8/layout/hList7#1"/>
    <dgm:cxn modelId="{4B7DDF8A-18CA-4A8E-AF7D-4F20B0C0D282}" type="presParOf" srcId="{21B2BCE8-470C-4505-93DC-36DDE14B2DFF}" destId="{E3446D0B-132A-4581-B805-7D509ABBE1A9}" srcOrd="1" destOrd="0" presId="urn:microsoft.com/office/officeart/2005/8/layout/hList7#1"/>
    <dgm:cxn modelId="{C42FA93C-2C6A-4315-B78D-D6CB70FCA737}" type="presParOf" srcId="{E3446D0B-132A-4581-B805-7D509ABBE1A9}" destId="{F0280A93-2598-4B79-BCF2-5A74016DDAA6}" srcOrd="0" destOrd="0" presId="urn:microsoft.com/office/officeart/2005/8/layout/hList7#1"/>
    <dgm:cxn modelId="{3EF8BF63-C12B-4F86-8382-95998F824457}" type="presParOf" srcId="{F0280A93-2598-4B79-BCF2-5A74016DDAA6}" destId="{3325B67F-1C1F-4C7F-87F7-63A9F5F04916}" srcOrd="0" destOrd="0" presId="urn:microsoft.com/office/officeart/2005/8/layout/hList7#1"/>
    <dgm:cxn modelId="{BADB73E7-05EC-4CDC-A356-7169FE635071}" type="presParOf" srcId="{F0280A93-2598-4B79-BCF2-5A74016DDAA6}" destId="{5A6B1BA2-8CEC-4075-979B-58B751678363}" srcOrd="1" destOrd="0" presId="urn:microsoft.com/office/officeart/2005/8/layout/hList7#1"/>
    <dgm:cxn modelId="{D0E8DFF4-1371-469A-9218-EF11ABD5A562}" type="presParOf" srcId="{F0280A93-2598-4B79-BCF2-5A74016DDAA6}" destId="{E679BF5D-7D68-48F1-9595-1ED90F266B6A}" srcOrd="2" destOrd="0" presId="urn:microsoft.com/office/officeart/2005/8/layout/hList7#1"/>
    <dgm:cxn modelId="{4F3B0F03-6DD3-48BF-AAED-B9CE170E9D67}" type="presParOf" srcId="{F0280A93-2598-4B79-BCF2-5A74016DDAA6}" destId="{1B13010B-D7B8-48A4-9EA8-0FF90A870D10}" srcOrd="3" destOrd="0" presId="urn:microsoft.com/office/officeart/2005/8/layout/hList7#1"/>
    <dgm:cxn modelId="{F2969804-E8C7-4056-A8BE-3BC61ED2F1AD}" type="presParOf" srcId="{E3446D0B-132A-4581-B805-7D509ABBE1A9}" destId="{A40BD255-8246-4A86-AC24-6E13AC11D8D0}" srcOrd="1" destOrd="0" presId="urn:microsoft.com/office/officeart/2005/8/layout/hList7#1"/>
    <dgm:cxn modelId="{167BED51-4FCF-4ACF-BFE0-E10180B300C7}" type="presParOf" srcId="{E3446D0B-132A-4581-B805-7D509ABBE1A9}" destId="{B4EC43FF-F280-4D81-B573-0BBE26119323}" srcOrd="2" destOrd="0" presId="urn:microsoft.com/office/officeart/2005/8/layout/hList7#1"/>
    <dgm:cxn modelId="{E199A6F0-D7CC-4E68-AA62-8FC060A28A55}" type="presParOf" srcId="{B4EC43FF-F280-4D81-B573-0BBE26119323}" destId="{4C98858D-9DCD-4D61-A6D2-9C95CB504251}" srcOrd="0" destOrd="0" presId="urn:microsoft.com/office/officeart/2005/8/layout/hList7#1"/>
    <dgm:cxn modelId="{196EA486-6E20-4D79-B533-BEB230651AE5}" type="presParOf" srcId="{B4EC43FF-F280-4D81-B573-0BBE26119323}" destId="{1DFC81E9-AEE7-4738-A0AB-51EC388659CE}" srcOrd="1" destOrd="0" presId="urn:microsoft.com/office/officeart/2005/8/layout/hList7#1"/>
    <dgm:cxn modelId="{6B3E451A-EB1C-4EC9-98A6-BC2BDF5B78D3}" type="presParOf" srcId="{B4EC43FF-F280-4D81-B573-0BBE26119323}" destId="{5642C667-2035-465B-88FA-BD5286D1ED4A}" srcOrd="2" destOrd="0" presId="urn:microsoft.com/office/officeart/2005/8/layout/hList7#1"/>
    <dgm:cxn modelId="{24B5CF69-1F1E-4CE2-91D0-84496D99A151}" type="presParOf" srcId="{B4EC43FF-F280-4D81-B573-0BBE26119323}" destId="{3606B1B6-912D-4BB2-940E-606747701328}" srcOrd="3" destOrd="0" presId="urn:microsoft.com/office/officeart/2005/8/layout/hList7#1"/>
    <dgm:cxn modelId="{95477E89-2B18-475B-A74D-FEA88572FC1E}" type="presParOf" srcId="{E3446D0B-132A-4581-B805-7D509ABBE1A9}" destId="{6FCB4B09-5AE8-4BCF-9C2E-5DB02F534E9D}" srcOrd="3" destOrd="0" presId="urn:microsoft.com/office/officeart/2005/8/layout/hList7#1"/>
    <dgm:cxn modelId="{BB44478A-5FE9-4021-94CC-ADF702FB3186}" type="presParOf" srcId="{E3446D0B-132A-4581-B805-7D509ABBE1A9}" destId="{552AA70C-A20B-4D1F-9285-6CFC3143FB01}" srcOrd="4" destOrd="0" presId="urn:microsoft.com/office/officeart/2005/8/layout/hList7#1"/>
    <dgm:cxn modelId="{3D6AD217-BAD6-4B91-86B1-6FB436EB51DF}" type="presParOf" srcId="{552AA70C-A20B-4D1F-9285-6CFC3143FB01}" destId="{84406800-1B15-4073-9BE5-7AED3F8CD968}" srcOrd="0" destOrd="0" presId="urn:microsoft.com/office/officeart/2005/8/layout/hList7#1"/>
    <dgm:cxn modelId="{AFC97305-0E4C-4AE6-87A1-F8FF98CE5A86}" type="presParOf" srcId="{552AA70C-A20B-4D1F-9285-6CFC3143FB01}" destId="{80C2ACF9-BD38-4248-9C5A-D57702DCA3FA}" srcOrd="1" destOrd="0" presId="urn:microsoft.com/office/officeart/2005/8/layout/hList7#1"/>
    <dgm:cxn modelId="{CAFD94F0-1EC7-4739-B450-720D03D6DB36}" type="presParOf" srcId="{552AA70C-A20B-4D1F-9285-6CFC3143FB01}" destId="{A550690B-CD28-43E2-88E8-918DBD12128C}" srcOrd="2" destOrd="0" presId="urn:microsoft.com/office/officeart/2005/8/layout/hList7#1"/>
    <dgm:cxn modelId="{DD2FA29A-89A4-4240-AD66-B0CBC2A23BED}"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9.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8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84.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85.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86.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89.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213.wmf"/><Relationship Id="rId1" Type="http://schemas.openxmlformats.org/officeDocument/2006/relationships/image" Target="../media/image212.w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30.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7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290.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96.png"/><Relationship Id="rId1" Type="http://schemas.openxmlformats.org/officeDocument/2006/relationships/image" Target="../media/image295.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image" Target="../media/image7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3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7.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7.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5410200" y="8703705"/>
            <a:ext cx="1112109" cy="275815"/>
          </a:xfrm>
          <a:prstGeom prst="rect">
            <a:avLst/>
          </a:prstGeom>
          <a:noFill/>
          <a:ln w="12700">
            <a:noFill/>
            <a:miter lim="800000"/>
            <a:headEnd/>
            <a:tailEnd/>
          </a:ln>
          <a:effectLst/>
        </p:spPr>
        <p:txBody>
          <a:bodyPr lIns="91879" tIns="45134" rIns="91879" bIns="45134">
            <a:spAutoFit/>
          </a:bodyPr>
          <a:lstStyle/>
          <a:p>
            <a:pPr>
              <a:defRPr/>
            </a:pPr>
            <a:r>
              <a:rPr lang="en-US" sz="1200" b="1" dirty="0"/>
              <a:t>Page </a:t>
            </a:r>
            <a:fld id="{B66B78B2-30B6-478B-B638-63EED3E235F9}" type="slidenum">
              <a:rPr lang="en-US" sz="1200" b="1"/>
              <a:pPr>
                <a:defRPr/>
              </a:pPr>
              <a:t>‹#›</a:t>
            </a:fld>
            <a:endParaRPr lang="en-US" sz="1200" b="1" dirty="0"/>
          </a:p>
        </p:txBody>
      </p:sp>
      <p:sp>
        <p:nvSpPr>
          <p:cNvPr id="3076" name="Text Box 4"/>
          <p:cNvSpPr txBox="1">
            <a:spLocks noChangeArrowheads="1"/>
          </p:cNvSpPr>
          <p:nvPr/>
        </p:nvSpPr>
        <p:spPr bwMode="auto">
          <a:xfrm>
            <a:off x="152400" y="8703705"/>
            <a:ext cx="5531644" cy="278417"/>
          </a:xfrm>
          <a:prstGeom prst="rect">
            <a:avLst/>
          </a:prstGeom>
          <a:noFill/>
          <a:ln w="12700">
            <a:noFill/>
            <a:miter lim="800000"/>
            <a:headEnd/>
            <a:tailEnd/>
          </a:ln>
          <a:effectLst/>
        </p:spPr>
        <p:txBody>
          <a:bodyPr lIns="92846" tIns="46422" rIns="92846" bIns="46422">
            <a:spAutoFit/>
          </a:bodyPr>
          <a:lstStyle/>
          <a:p>
            <a:pPr algn="ctr">
              <a:spcBef>
                <a:spcPct val="50000"/>
              </a:spcBef>
              <a:defRPr/>
            </a:pPr>
            <a:r>
              <a:rPr lang="en-US" sz="1200" i="1" dirty="0"/>
              <a:t>Diabetes </a:t>
            </a:r>
            <a:r>
              <a:rPr lang="en-US" sz="1200" i="1" dirty="0" smtClean="0"/>
              <a:t>Education Services</a:t>
            </a:r>
            <a:r>
              <a:rPr lang="en-US" sz="1200" i="1" baseline="30000" dirty="0"/>
              <a:t>©      </a:t>
            </a:r>
            <a:r>
              <a:rPr lang="en-US" sz="1200" b="1" dirty="0" smtClean="0"/>
              <a:t>www.DiabetesEd.net</a:t>
            </a:r>
            <a:endParaRPr lang="en-US" sz="1200" b="1" dirty="0"/>
          </a:p>
        </p:txBody>
      </p:sp>
    </p:spTree>
    <p:extLst>
      <p:ext uri="{BB962C8B-B14F-4D97-AF65-F5344CB8AC3E}">
        <p14:creationId xmlns:p14="http://schemas.microsoft.com/office/powerpoint/2010/main" val="2022278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hdr" sz="quarter"/>
          </p:nvPr>
        </p:nvSpPr>
        <p:spPr bwMode="auto">
          <a:xfrm>
            <a:off x="0" y="0"/>
            <a:ext cx="3038145"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defRPr sz="1300">
                <a:latin typeface="Times New Roman" pitchFamily="18" charset="0"/>
              </a:defRPr>
            </a:lvl1pPr>
          </a:lstStyle>
          <a:p>
            <a:pPr>
              <a:defRPr/>
            </a:pPr>
            <a:endParaRPr lang="en-US"/>
          </a:p>
        </p:txBody>
      </p:sp>
      <p:sp>
        <p:nvSpPr>
          <p:cNvPr id="721923" name="Rectangle 3"/>
          <p:cNvSpPr>
            <a:spLocks noGrp="1" noChangeArrowheads="1"/>
          </p:cNvSpPr>
          <p:nvPr>
            <p:ph type="dt" idx="1"/>
          </p:nvPr>
        </p:nvSpPr>
        <p:spPr bwMode="auto">
          <a:xfrm>
            <a:off x="3972257" y="0"/>
            <a:ext cx="3038144" cy="462669"/>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lvl1pPr algn="r">
              <a:defRPr sz="1300">
                <a:latin typeface="Times New Roman" pitchFamily="18" charset="0"/>
              </a:defRPr>
            </a:lvl1pPr>
          </a:lstStyle>
          <a:p>
            <a:pPr>
              <a:defRPr/>
            </a:pPr>
            <a:endParaRPr lang="en-US"/>
          </a:p>
        </p:txBody>
      </p:sp>
      <p:sp>
        <p:nvSpPr>
          <p:cNvPr id="204804" name="Rectangle 4"/>
          <p:cNvSpPr>
            <a:spLocks noGrp="1" noRot="1" noChangeAspect="1" noChangeArrowheads="1" noTextEdit="1"/>
          </p:cNvSpPr>
          <p:nvPr>
            <p:ph type="sldImg" idx="2"/>
          </p:nvPr>
        </p:nvSpPr>
        <p:spPr bwMode="auto">
          <a:xfrm>
            <a:off x="1196975" y="693738"/>
            <a:ext cx="4616450" cy="34639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1925" name="Rectangle 5"/>
          <p:cNvSpPr>
            <a:spLocks noGrp="1" noChangeArrowheads="1"/>
          </p:cNvSpPr>
          <p:nvPr>
            <p:ph type="body" sz="quarter" idx="3"/>
          </p:nvPr>
        </p:nvSpPr>
        <p:spPr bwMode="auto">
          <a:xfrm>
            <a:off x="934112" y="4388430"/>
            <a:ext cx="5142177" cy="4236256"/>
          </a:xfrm>
          <a:prstGeom prst="rect">
            <a:avLst/>
          </a:prstGeom>
          <a:noFill/>
          <a:ln w="12700">
            <a:noFill/>
            <a:miter lim="800000"/>
            <a:headEnd/>
            <a:tailEnd/>
          </a:ln>
          <a:effectLst/>
        </p:spPr>
        <p:txBody>
          <a:bodyPr vert="horz" wrap="square" lIns="92846" tIns="46422" rIns="92846" bIns="4642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21926" name="Rectangle 6"/>
          <p:cNvSpPr>
            <a:spLocks noGrp="1" noChangeArrowheads="1"/>
          </p:cNvSpPr>
          <p:nvPr>
            <p:ph type="ftr" sz="quarter" idx="4"/>
          </p:nvPr>
        </p:nvSpPr>
        <p:spPr bwMode="auto">
          <a:xfrm>
            <a:off x="0" y="8855252"/>
            <a:ext cx="3038145"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defRPr sz="1300">
                <a:latin typeface="Times New Roman" pitchFamily="18" charset="0"/>
              </a:defRPr>
            </a:lvl1pPr>
          </a:lstStyle>
          <a:p>
            <a:pPr>
              <a:defRPr/>
            </a:pPr>
            <a:r>
              <a:rPr lang="en-US"/>
              <a:t>Diabetes Educational Services© (530) 893 - 8635 </a:t>
            </a:r>
          </a:p>
        </p:txBody>
      </p:sp>
      <p:sp>
        <p:nvSpPr>
          <p:cNvPr id="721927" name="Rectangle 7"/>
          <p:cNvSpPr>
            <a:spLocks noGrp="1" noChangeArrowheads="1"/>
          </p:cNvSpPr>
          <p:nvPr>
            <p:ph type="sldNum" sz="quarter" idx="5"/>
          </p:nvPr>
        </p:nvSpPr>
        <p:spPr bwMode="auto">
          <a:xfrm>
            <a:off x="3972257" y="8855252"/>
            <a:ext cx="3038144" cy="462668"/>
          </a:xfrm>
          <a:prstGeom prst="rect">
            <a:avLst/>
          </a:prstGeom>
          <a:noFill/>
          <a:ln w="12700">
            <a:noFill/>
            <a:miter lim="800000"/>
            <a:headEnd/>
            <a:tailEnd/>
          </a:ln>
          <a:effectLst/>
        </p:spPr>
        <p:txBody>
          <a:bodyPr vert="horz" wrap="square" lIns="92846" tIns="46422" rIns="92846" bIns="46422" numCol="1" anchor="b" anchorCtr="0" compatLnSpc="1">
            <a:prstTxWarp prst="textNoShape">
              <a:avLst/>
            </a:prstTxWarp>
          </a:bodyPr>
          <a:lstStyle>
            <a:lvl1pPr algn="r">
              <a:defRPr sz="1300">
                <a:latin typeface="Times New Roman" pitchFamily="18" charset="0"/>
              </a:defRPr>
            </a:lvl1pPr>
          </a:lstStyle>
          <a:p>
            <a:pPr>
              <a:defRPr/>
            </a:pPr>
            <a:fld id="{C233B0E3-6876-4E53-9EE0-6ED1EFDF6740}" type="slidenum">
              <a:rPr lang="en-US"/>
              <a:pPr>
                <a:defRPr/>
              </a:pPr>
              <a:t>‹#›</a:t>
            </a:fld>
            <a:endParaRPr lang="en-US"/>
          </a:p>
        </p:txBody>
      </p:sp>
    </p:spTree>
    <p:extLst>
      <p:ext uri="{BB962C8B-B14F-4D97-AF65-F5344CB8AC3E}">
        <p14:creationId xmlns:p14="http://schemas.microsoft.com/office/powerpoint/2010/main" val="230096898"/>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3" Type="http://schemas.openxmlformats.org/officeDocument/2006/relationships/slide" Target="../slides/slide202.xml"/><Relationship Id="rId2" Type="http://schemas.openxmlformats.org/officeDocument/2006/relationships/notesMaster" Target="../notesMasters/notesMaster1.xml"/><Relationship Id="rId1" Type="http://schemas.openxmlformats.org/officeDocument/2006/relationships/tags" Target="../tags/tag208.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slide" Target="../slides/slide204.xml"/><Relationship Id="rId2" Type="http://schemas.openxmlformats.org/officeDocument/2006/relationships/notesMaster" Target="../notesMasters/notesMaster1.xml"/><Relationship Id="rId1" Type="http://schemas.openxmlformats.org/officeDocument/2006/relationships/tags" Target="../tags/tag21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slide" Target="../slides/slide206.xml"/><Relationship Id="rId2" Type="http://schemas.openxmlformats.org/officeDocument/2006/relationships/notesMaster" Target="../notesMasters/notesMaster1.xml"/><Relationship Id="rId1" Type="http://schemas.openxmlformats.org/officeDocument/2006/relationships/tags" Target="../tags/tag215.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slide" Target="../slides/slide207.xml"/><Relationship Id="rId2" Type="http://schemas.openxmlformats.org/officeDocument/2006/relationships/notesMaster" Target="../notesMasters/notesMaster1.xml"/><Relationship Id="rId1" Type="http://schemas.openxmlformats.org/officeDocument/2006/relationships/tags" Target="../tags/tag217.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3" Type="http://schemas.openxmlformats.org/officeDocument/2006/relationships/slide" Target="../slides/slide213.xml"/><Relationship Id="rId2" Type="http://schemas.openxmlformats.org/officeDocument/2006/relationships/notesMaster" Target="../notesMasters/notesMaster1.xml"/><Relationship Id="rId1" Type="http://schemas.openxmlformats.org/officeDocument/2006/relationships/tags" Target="../tags/tag226.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3" Type="http://schemas.openxmlformats.org/officeDocument/2006/relationships/slide" Target="../slides/slide215.xml"/><Relationship Id="rId2" Type="http://schemas.openxmlformats.org/officeDocument/2006/relationships/notesMaster" Target="../notesMasters/notesMaster1.xml"/><Relationship Id="rId1" Type="http://schemas.openxmlformats.org/officeDocument/2006/relationships/tags" Target="../tags/tag229.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3" Type="http://schemas.openxmlformats.org/officeDocument/2006/relationships/slide" Target="../slides/slide228.xml"/><Relationship Id="rId2" Type="http://schemas.openxmlformats.org/officeDocument/2006/relationships/notesMaster" Target="../notesMasters/notesMaster1.xml"/><Relationship Id="rId1" Type="http://schemas.openxmlformats.org/officeDocument/2006/relationships/tags" Target="../tags/tag246.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3" Type="http://schemas.openxmlformats.org/officeDocument/2006/relationships/slide" Target="../slides/slide236.xml"/><Relationship Id="rId2" Type="http://schemas.openxmlformats.org/officeDocument/2006/relationships/notesMaster" Target="../notesMasters/notesMaster1.xml"/><Relationship Id="rId1" Type="http://schemas.openxmlformats.org/officeDocument/2006/relationships/tags" Target="../tags/tag256.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3" Type="http://schemas.openxmlformats.org/officeDocument/2006/relationships/slide" Target="../slides/slide239.xml"/><Relationship Id="rId2" Type="http://schemas.openxmlformats.org/officeDocument/2006/relationships/notesMaster" Target="../notesMasters/notesMaster1.xml"/><Relationship Id="rId1" Type="http://schemas.openxmlformats.org/officeDocument/2006/relationships/tags" Target="../tags/tag260.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slide" Target="../slides/slide103.xml"/><Relationship Id="rId2" Type="http://schemas.openxmlformats.org/officeDocument/2006/relationships/notesMaster" Target="../notesMasters/notesMaster1.xml"/><Relationship Id="rId1" Type="http://schemas.openxmlformats.org/officeDocument/2006/relationships/tags" Target="../tags/tag106.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slide" Target="../slides/slide104.xml"/><Relationship Id="rId2" Type="http://schemas.openxmlformats.org/officeDocument/2006/relationships/notesMaster" Target="../notesMasters/notesMaster1.xml"/><Relationship Id="rId1" Type="http://schemas.openxmlformats.org/officeDocument/2006/relationships/tags" Target="../tags/tag108.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a:ln/>
        </p:spPr>
      </p:sp>
      <p:sp>
        <p:nvSpPr>
          <p:cNvPr id="216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6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33F773-5A92-4894-B4BE-1E99263F492A}" type="slidenum">
              <a:rPr lang="en-US" sz="1200" smtClean="0">
                <a:solidFill>
                  <a:srgbClr val="000000"/>
                </a:solidFill>
              </a:rPr>
              <a:pPr eaLnBrk="1" hangingPunct="1"/>
              <a:t>2</a:t>
            </a:fld>
            <a:endParaRPr lang="en-US" sz="1200" smtClean="0">
              <a:solidFill>
                <a:srgbClr val="000000"/>
              </a:solidFill>
            </a:endParaRPr>
          </a:p>
        </p:txBody>
      </p:sp>
    </p:spTree>
    <p:extLst>
      <p:ext uri="{BB962C8B-B14F-4D97-AF65-F5344CB8AC3E}">
        <p14:creationId xmlns:p14="http://schemas.microsoft.com/office/powerpoint/2010/main" val="2819982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19</a:t>
            </a:fld>
            <a:endParaRPr lang="en-US" sz="1300"/>
          </a:p>
        </p:txBody>
      </p:sp>
    </p:spTree>
    <p:extLst>
      <p:ext uri="{BB962C8B-B14F-4D97-AF65-F5344CB8AC3E}">
        <p14:creationId xmlns:p14="http://schemas.microsoft.com/office/powerpoint/2010/main" val="196507656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68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F49861E-BCBB-4963-A1CD-739578B2FDC9}" type="slidenum">
              <a:rPr lang="en-US" sz="1300"/>
              <a:pPr eaLnBrk="1" hangingPunct="1"/>
              <a:t>156</a:t>
            </a:fld>
            <a:endParaRPr lang="en-US" sz="1300"/>
          </a:p>
        </p:txBody>
      </p:sp>
    </p:spTree>
    <p:extLst>
      <p:ext uri="{BB962C8B-B14F-4D97-AF65-F5344CB8AC3E}">
        <p14:creationId xmlns:p14="http://schemas.microsoft.com/office/powerpoint/2010/main" val="260781850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solidFill>
                  <a:srgbClr val="000000"/>
                </a:solidFill>
              </a:rPr>
              <a:pPr eaLnBrk="1" hangingPunct="1"/>
              <a:t>157</a:t>
            </a:fld>
            <a:endParaRPr lang="en-US" sz="1200" smtClean="0">
              <a:solidFill>
                <a:srgbClr val="000000"/>
              </a:solidFill>
            </a:endParaRPr>
          </a:p>
        </p:txBody>
      </p:sp>
    </p:spTree>
    <p:extLst>
      <p:ext uri="{BB962C8B-B14F-4D97-AF65-F5344CB8AC3E}">
        <p14:creationId xmlns:p14="http://schemas.microsoft.com/office/powerpoint/2010/main" val="13820775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158</a:t>
            </a:fld>
            <a:endParaRPr lang="en-US" sz="1300"/>
          </a:p>
        </p:txBody>
      </p:sp>
    </p:spTree>
    <p:extLst>
      <p:ext uri="{BB962C8B-B14F-4D97-AF65-F5344CB8AC3E}">
        <p14:creationId xmlns:p14="http://schemas.microsoft.com/office/powerpoint/2010/main" val="401455693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33893E4-B465-4C46-BDFB-5871BE8F3A5A}" type="slidenum">
              <a:rPr lang="en-US" sz="1200" smtClean="0"/>
              <a:pPr eaLnBrk="1" hangingPunct="1"/>
              <a:t>159</a:t>
            </a:fld>
            <a:endParaRPr lang="en-US" sz="1200" smtClean="0"/>
          </a:p>
        </p:txBody>
      </p:sp>
    </p:spTree>
    <p:extLst>
      <p:ext uri="{BB962C8B-B14F-4D97-AF65-F5344CB8AC3E}">
        <p14:creationId xmlns:p14="http://schemas.microsoft.com/office/powerpoint/2010/main" val="313216062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a:ln/>
        </p:spPr>
      </p:sp>
      <p:sp>
        <p:nvSpPr>
          <p:cNvPr id="221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066F4A-87D9-4817-8048-6ECAA45B5FC8}" type="slidenum">
              <a:rPr lang="en-US" sz="1200" smtClean="0"/>
              <a:pPr eaLnBrk="1" hangingPunct="1"/>
              <a:t>162</a:t>
            </a:fld>
            <a:endParaRPr lang="en-US" sz="1200" smtClean="0"/>
          </a:p>
        </p:txBody>
      </p:sp>
    </p:spTree>
    <p:extLst>
      <p:ext uri="{BB962C8B-B14F-4D97-AF65-F5344CB8AC3E}">
        <p14:creationId xmlns:p14="http://schemas.microsoft.com/office/powerpoint/2010/main" val="392759003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B0D31B7-2378-4E9F-A4ED-876B932EC239}" type="slidenum">
              <a:rPr lang="en-US" sz="1200" smtClean="0"/>
              <a:pPr eaLnBrk="1" hangingPunct="1"/>
              <a:t>166</a:t>
            </a:fld>
            <a:endParaRPr lang="en-US" sz="1200" smtClean="0"/>
          </a:p>
        </p:txBody>
      </p:sp>
    </p:spTree>
    <p:extLst>
      <p:ext uri="{BB962C8B-B14F-4D97-AF65-F5344CB8AC3E}">
        <p14:creationId xmlns:p14="http://schemas.microsoft.com/office/powerpoint/2010/main" val="210937258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9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F767B16-1CF1-4362-B84E-852F1947EE5F}" type="slidenum">
              <a:rPr lang="en-US" sz="1300" smtClean="0"/>
              <a:pPr>
                <a:spcBef>
                  <a:spcPct val="0"/>
                </a:spcBef>
              </a:pPr>
              <a:t>174</a:t>
            </a:fld>
            <a:endParaRPr lang="en-US" sz="1300" smtClean="0"/>
          </a:p>
        </p:txBody>
      </p:sp>
    </p:spTree>
    <p:extLst>
      <p:ext uri="{BB962C8B-B14F-4D97-AF65-F5344CB8AC3E}">
        <p14:creationId xmlns:p14="http://schemas.microsoft.com/office/powerpoint/2010/main" val="371218941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758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7327D2-8146-4D0A-B2B3-11F9E02384FD}" type="slidenum">
              <a:rPr lang="en-US" sz="1300" smtClean="0"/>
              <a:pPr>
                <a:spcBef>
                  <a:spcPct val="0"/>
                </a:spcBef>
              </a:pPr>
              <a:t>192</a:t>
            </a:fld>
            <a:endParaRPr lang="en-US" sz="1300" smtClean="0"/>
          </a:p>
        </p:txBody>
      </p:sp>
    </p:spTree>
    <p:extLst>
      <p:ext uri="{BB962C8B-B14F-4D97-AF65-F5344CB8AC3E}">
        <p14:creationId xmlns:p14="http://schemas.microsoft.com/office/powerpoint/2010/main" val="287488944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a:ln/>
        </p:spPr>
      </p:sp>
      <p:sp>
        <p:nvSpPr>
          <p:cNvPr id="381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81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ABF916C-725D-4F92-BDDC-50526BEA2029}" type="slidenum">
              <a:rPr lang="en-US" sz="1300" smtClean="0"/>
              <a:pPr>
                <a:spcBef>
                  <a:spcPct val="0"/>
                </a:spcBef>
              </a:pPr>
              <a:t>194</a:t>
            </a:fld>
            <a:endParaRPr lang="en-US" sz="1300" smtClean="0"/>
          </a:p>
        </p:txBody>
      </p:sp>
    </p:spTree>
    <p:extLst>
      <p:ext uri="{BB962C8B-B14F-4D97-AF65-F5344CB8AC3E}">
        <p14:creationId xmlns:p14="http://schemas.microsoft.com/office/powerpoint/2010/main" val="72299138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a:ln/>
        </p:spPr>
      </p:sp>
      <p:sp>
        <p:nvSpPr>
          <p:cNvPr id="384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84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79463" indent="-300038">
              <a:spcBef>
                <a:spcPct val="30000"/>
              </a:spcBef>
              <a:defRPr sz="1200">
                <a:solidFill>
                  <a:schemeClr val="tx1"/>
                </a:solidFill>
                <a:latin typeface="Times New Roman" panose="02020603050405020304" pitchFamily="18" charset="0"/>
              </a:defRPr>
            </a:lvl2pPr>
            <a:lvl3pPr marL="1200150" indent="-239713">
              <a:spcBef>
                <a:spcPct val="30000"/>
              </a:spcBef>
              <a:defRPr sz="1200">
                <a:solidFill>
                  <a:schemeClr val="tx1"/>
                </a:solidFill>
                <a:latin typeface="Times New Roman" panose="02020603050405020304" pitchFamily="18" charset="0"/>
              </a:defRPr>
            </a:lvl3pPr>
            <a:lvl4pPr marL="1681163" indent="-239713">
              <a:spcBef>
                <a:spcPct val="30000"/>
              </a:spcBef>
              <a:defRPr sz="1200">
                <a:solidFill>
                  <a:schemeClr val="tx1"/>
                </a:solidFill>
                <a:latin typeface="Times New Roman" panose="02020603050405020304" pitchFamily="18" charset="0"/>
              </a:defRPr>
            </a:lvl4pPr>
            <a:lvl5pPr marL="2162175" indent="-239713">
              <a:spcBef>
                <a:spcPct val="30000"/>
              </a:spcBef>
              <a:defRPr sz="1200">
                <a:solidFill>
                  <a:schemeClr val="tx1"/>
                </a:solidFill>
                <a:latin typeface="Times New Roman" panose="02020603050405020304" pitchFamily="18" charset="0"/>
              </a:defRPr>
            </a:lvl5pPr>
            <a:lvl6pPr marL="2619375" indent="-239713" eaLnBrk="0" fontAlgn="base" hangingPunct="0">
              <a:spcBef>
                <a:spcPct val="30000"/>
              </a:spcBef>
              <a:spcAft>
                <a:spcPct val="0"/>
              </a:spcAft>
              <a:defRPr sz="1200">
                <a:solidFill>
                  <a:schemeClr val="tx1"/>
                </a:solidFill>
                <a:latin typeface="Times New Roman" panose="02020603050405020304" pitchFamily="18" charset="0"/>
              </a:defRPr>
            </a:lvl6pPr>
            <a:lvl7pPr marL="3076575" indent="-239713" eaLnBrk="0" fontAlgn="base" hangingPunct="0">
              <a:spcBef>
                <a:spcPct val="30000"/>
              </a:spcBef>
              <a:spcAft>
                <a:spcPct val="0"/>
              </a:spcAft>
              <a:defRPr sz="1200">
                <a:solidFill>
                  <a:schemeClr val="tx1"/>
                </a:solidFill>
                <a:latin typeface="Times New Roman" panose="02020603050405020304" pitchFamily="18" charset="0"/>
              </a:defRPr>
            </a:lvl7pPr>
            <a:lvl8pPr marL="3533775" indent="-239713" eaLnBrk="0" fontAlgn="base" hangingPunct="0">
              <a:spcBef>
                <a:spcPct val="30000"/>
              </a:spcBef>
              <a:spcAft>
                <a:spcPct val="0"/>
              </a:spcAft>
              <a:defRPr sz="1200">
                <a:solidFill>
                  <a:schemeClr val="tx1"/>
                </a:solidFill>
                <a:latin typeface="Times New Roman" panose="02020603050405020304" pitchFamily="18" charset="0"/>
              </a:defRPr>
            </a:lvl8pPr>
            <a:lvl9pPr marL="3990975" indent="-239713"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08E856A-C632-491A-BEBF-9BD41BEFB142}" type="slidenum">
              <a:rPr lang="en-US" sz="1300" smtClean="0"/>
              <a:pPr>
                <a:spcBef>
                  <a:spcPct val="0"/>
                </a:spcBef>
              </a:pPr>
              <a:t>195</a:t>
            </a:fld>
            <a:endParaRPr lang="en-US" sz="1300" smtClean="0"/>
          </a:p>
        </p:txBody>
      </p:sp>
    </p:spTree>
    <p:extLst>
      <p:ext uri="{BB962C8B-B14F-4D97-AF65-F5344CB8AC3E}">
        <p14:creationId xmlns:p14="http://schemas.microsoft.com/office/powerpoint/2010/main" val="33211529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20501FD-02C4-4A56-9CC9-B13966A38006}" type="slidenum">
              <a:rPr lang="en-US" smtClean="0">
                <a:latin typeface="Times New Roman" pitchFamily="18" charset="0"/>
              </a:rPr>
              <a:pPr/>
              <a:t>20</a:t>
            </a:fld>
            <a:endParaRPr lang="en-US" smtClean="0">
              <a:latin typeface="Times New Roman" pitchFamily="18" charset="0"/>
            </a:endParaRPr>
          </a:p>
        </p:txBody>
      </p:sp>
      <p:sp>
        <p:nvSpPr>
          <p:cNvPr id="214019"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FE00110-EA2E-4ADB-942F-7BF679DC2B31}" type="slidenum">
              <a:rPr lang="en-US" sz="1300"/>
              <a:pPr algn="r"/>
              <a:t>20</a:t>
            </a:fld>
            <a:endParaRPr lang="en-US" sz="1300"/>
          </a:p>
        </p:txBody>
      </p:sp>
      <p:sp>
        <p:nvSpPr>
          <p:cNvPr id="21402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4021" name="Rectangle 7"/>
          <p:cNvSpPr txBox="1">
            <a:spLocks noGrp="1" noChangeArrowheads="1"/>
          </p:cNvSpPr>
          <p:nvPr/>
        </p:nvSpPr>
        <p:spPr bwMode="auto">
          <a:xfrm>
            <a:off x="3972257" y="8855252"/>
            <a:ext cx="3038144" cy="462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21" tIns="46409" rIns="92821" bIns="4640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6F9A6AE-9779-4636-BA51-5084B366F1D3}" type="slidenum">
              <a:rPr lang="en-US" sz="1300"/>
              <a:pPr algn="r"/>
              <a:t>20</a:t>
            </a:fld>
            <a:endParaRPr lang="en-US" sz="1300"/>
          </a:p>
        </p:txBody>
      </p:sp>
      <p:sp>
        <p:nvSpPr>
          <p:cNvPr id="214022" name="Rectangle 2"/>
          <p:cNvSpPr>
            <a:spLocks noGrp="1" noRot="1" noChangeAspect="1" noChangeArrowheads="1" noTextEdit="1"/>
          </p:cNvSpPr>
          <p:nvPr>
            <p:ph type="sldImg"/>
          </p:nvPr>
        </p:nvSpPr>
        <p:spPr>
          <a:xfrm>
            <a:off x="374650" y="387350"/>
            <a:ext cx="3613150" cy="2711450"/>
          </a:xfrm>
          <a:ln/>
        </p:spPr>
      </p:sp>
      <p:sp>
        <p:nvSpPr>
          <p:cNvPr id="214023" name="Rectangle 3"/>
          <p:cNvSpPr>
            <a:spLocks noGrp="1" noChangeArrowheads="1"/>
          </p:cNvSpPr>
          <p:nvPr>
            <p:ph type="body" idx="1"/>
          </p:nvPr>
        </p:nvSpPr>
        <p:spPr>
          <a:xfrm>
            <a:off x="389467" y="3252511"/>
            <a:ext cx="6231467" cy="5739543"/>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294890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solidFill>
                  <a:srgbClr val="000000"/>
                </a:solidFill>
              </a:rPr>
              <a:pPr eaLnBrk="1" hangingPunct="1"/>
              <a:t>196</a:t>
            </a:fld>
            <a:endParaRPr lang="en-US" sz="1200" smtClean="0">
              <a:solidFill>
                <a:srgbClr val="000000"/>
              </a:solidFill>
            </a:endParaRPr>
          </a:p>
        </p:txBody>
      </p:sp>
    </p:spTree>
    <p:extLst>
      <p:ext uri="{BB962C8B-B14F-4D97-AF65-F5344CB8AC3E}">
        <p14:creationId xmlns:p14="http://schemas.microsoft.com/office/powerpoint/2010/main" val="92948558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DE42C8A-3818-45A0-9F39-BA6FEED31035}" type="slidenum">
              <a:rPr lang="en-US" smtClean="0">
                <a:latin typeface="Times New Roman" pitchFamily="18" charset="0"/>
              </a:rPr>
              <a:pPr/>
              <a:t>198</a:t>
            </a:fld>
            <a:endParaRPr lang="en-US" smtClean="0">
              <a:latin typeface="Times New Roman" pitchFamily="18" charset="0"/>
            </a:endParaRPr>
          </a:p>
        </p:txBody>
      </p:sp>
      <p:sp>
        <p:nvSpPr>
          <p:cNvPr id="9216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90FED2B-9E93-4F73-8DE5-879929397290}" type="slidenum">
              <a:rPr lang="en-US" sz="1200">
                <a:latin typeface="Times New Roman" pitchFamily="18" charset="0"/>
              </a:rPr>
              <a:pPr algn="r"/>
              <a:t>198</a:t>
            </a:fld>
            <a:endParaRPr lang="en-US" sz="1200">
              <a:latin typeface="Times New Roman" pitchFamily="18" charset="0"/>
            </a:endParaRPr>
          </a:p>
        </p:txBody>
      </p:sp>
      <p:sp>
        <p:nvSpPr>
          <p:cNvPr id="92164" name="Slide Image Placeholder 1"/>
          <p:cNvSpPr>
            <a:spLocks noGrp="1" noRot="1" noChangeAspect="1" noTextEdit="1"/>
          </p:cNvSpPr>
          <p:nvPr>
            <p:ph type="sldImg"/>
          </p:nvPr>
        </p:nvSpPr>
        <p:spPr>
          <a:ln/>
        </p:spPr>
      </p:sp>
      <p:sp>
        <p:nvSpPr>
          <p:cNvPr id="9216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216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216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D61B06E-C78F-4136-96A9-9018EDAF04DD}" type="slidenum">
              <a:rPr lang="en-US" sz="1200">
                <a:latin typeface="Times New Roman" pitchFamily="18" charset="0"/>
              </a:rPr>
              <a:pPr algn="r"/>
              <a:t>198</a:t>
            </a:fld>
            <a:endParaRPr lang="en-US" sz="1200">
              <a:latin typeface="Times New Roman" pitchFamily="18" charset="0"/>
            </a:endParaRPr>
          </a:p>
        </p:txBody>
      </p:sp>
    </p:spTree>
    <p:extLst>
      <p:ext uri="{BB962C8B-B14F-4D97-AF65-F5344CB8AC3E}">
        <p14:creationId xmlns:p14="http://schemas.microsoft.com/office/powerpoint/2010/main" val="295603234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73191003-F80E-457B-B4A0-7943E685F8BB}" type="slidenum">
              <a:rPr lang="en-US" smtClean="0">
                <a:latin typeface="Times New Roman" pitchFamily="18" charset="0"/>
              </a:rPr>
              <a:pPr/>
              <a:t>199</a:t>
            </a:fld>
            <a:endParaRPr lang="en-US" smtClean="0">
              <a:latin typeface="Times New Roman" pitchFamily="18" charset="0"/>
            </a:endParaRPr>
          </a:p>
        </p:txBody>
      </p:sp>
      <p:sp>
        <p:nvSpPr>
          <p:cNvPr id="9318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69BC1AF8-C24D-48E9-A4B8-9ADB23AEFD6D}" type="slidenum">
              <a:rPr lang="en-US" sz="1200">
                <a:latin typeface="Times New Roman" pitchFamily="18" charset="0"/>
              </a:rPr>
              <a:pPr algn="r"/>
              <a:t>199</a:t>
            </a:fld>
            <a:endParaRPr lang="en-US" sz="1200">
              <a:latin typeface="Times New Roman" pitchFamily="18" charset="0"/>
            </a:endParaRPr>
          </a:p>
        </p:txBody>
      </p:sp>
      <p:sp>
        <p:nvSpPr>
          <p:cNvPr id="93188" name="Slide Image Placeholder 1"/>
          <p:cNvSpPr>
            <a:spLocks noGrp="1" noRot="1" noChangeAspect="1" noTextEdit="1"/>
          </p:cNvSpPr>
          <p:nvPr>
            <p:ph type="sldImg"/>
          </p:nvPr>
        </p:nvSpPr>
        <p:spPr>
          <a:ln/>
        </p:spPr>
      </p:sp>
      <p:sp>
        <p:nvSpPr>
          <p:cNvPr id="9318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319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3191"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62B476C-E62C-4BA1-AEAB-082873E55244}" type="slidenum">
              <a:rPr lang="en-US" sz="1200">
                <a:latin typeface="Times New Roman" pitchFamily="18" charset="0"/>
              </a:rPr>
              <a:pPr algn="r"/>
              <a:t>199</a:t>
            </a:fld>
            <a:endParaRPr lang="en-US" sz="1200">
              <a:latin typeface="Times New Roman" pitchFamily="18" charset="0"/>
            </a:endParaRPr>
          </a:p>
        </p:txBody>
      </p:sp>
    </p:spTree>
    <p:extLst>
      <p:ext uri="{BB962C8B-B14F-4D97-AF65-F5344CB8AC3E}">
        <p14:creationId xmlns:p14="http://schemas.microsoft.com/office/powerpoint/2010/main" val="394526259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8C58C9C-B723-43A8-A6F8-B029D753D222}" type="slidenum">
              <a:rPr lang="en-US" smtClean="0">
                <a:latin typeface="Times New Roman" pitchFamily="18" charset="0"/>
              </a:rPr>
              <a:pPr/>
              <a:t>200</a:t>
            </a:fld>
            <a:endParaRPr lang="en-US" smtClean="0">
              <a:latin typeface="Times New Roman" pitchFamily="18" charset="0"/>
            </a:endParaRPr>
          </a:p>
        </p:txBody>
      </p:sp>
      <p:sp>
        <p:nvSpPr>
          <p:cNvPr id="9523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4ABEA37-578C-43A0-A1B3-4AC575FBE0C8}" type="slidenum">
              <a:rPr lang="en-US" sz="1200">
                <a:latin typeface="Times New Roman" pitchFamily="18" charset="0"/>
              </a:rPr>
              <a:pPr algn="r"/>
              <a:t>200</a:t>
            </a:fld>
            <a:endParaRPr lang="en-US" sz="1200">
              <a:latin typeface="Times New Roman" pitchFamily="18" charset="0"/>
            </a:endParaRPr>
          </a:p>
        </p:txBody>
      </p:sp>
      <p:sp>
        <p:nvSpPr>
          <p:cNvPr id="95236" name="Slide Image Placeholder 1"/>
          <p:cNvSpPr>
            <a:spLocks noGrp="1" noRot="1" noChangeAspect="1" noTextEdit="1"/>
          </p:cNvSpPr>
          <p:nvPr>
            <p:ph type="sldImg"/>
          </p:nvPr>
        </p:nvSpPr>
        <p:spPr>
          <a:ln/>
        </p:spPr>
      </p:sp>
      <p:sp>
        <p:nvSpPr>
          <p:cNvPr id="9523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523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95239"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73A59C3-3EEF-4BAD-80D3-16657768FACC}" type="slidenum">
              <a:rPr lang="en-US" sz="1200">
                <a:latin typeface="Times New Roman" pitchFamily="18" charset="0"/>
              </a:rPr>
              <a:pPr algn="r"/>
              <a:t>200</a:t>
            </a:fld>
            <a:endParaRPr lang="en-US" sz="1200">
              <a:latin typeface="Times New Roman" pitchFamily="18" charset="0"/>
            </a:endParaRPr>
          </a:p>
        </p:txBody>
      </p:sp>
    </p:spTree>
    <p:extLst>
      <p:ext uri="{BB962C8B-B14F-4D97-AF65-F5344CB8AC3E}">
        <p14:creationId xmlns:p14="http://schemas.microsoft.com/office/powerpoint/2010/main" val="88434396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5225" y="701675"/>
            <a:ext cx="4679950" cy="35099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B8611E9-15D0-EB4D-9B72-77D904F1A499}" type="slidenum">
              <a:rPr lang="en-US" smtClean="0"/>
              <a:pPr/>
              <a:t>201</a:t>
            </a:fld>
            <a:endParaRPr lang="en-US"/>
          </a:p>
        </p:txBody>
      </p:sp>
    </p:spTree>
    <p:extLst>
      <p:ext uri="{BB962C8B-B14F-4D97-AF65-F5344CB8AC3E}">
        <p14:creationId xmlns:p14="http://schemas.microsoft.com/office/powerpoint/2010/main" val="297084326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1165225" y="701675"/>
            <a:ext cx="4679950" cy="3509963"/>
          </a:xfrm>
          <a:noFill/>
          <a:ln>
            <a:solidFill>
              <a:srgbClr val="000000"/>
            </a:solidFill>
            <a:miter lim="800000"/>
            <a:headEnd/>
            <a:tailEnd/>
          </a:ln>
        </p:spPr>
      </p:sp>
      <p:sp>
        <p:nvSpPr>
          <p:cNvPr id="64515" name="Notes Placeholder 2"/>
          <p:cNvSpPr>
            <a:spLocks noGrp="1"/>
          </p:cNvSpPr>
          <p:nvPr>
            <p:ph type="body" idx="1"/>
            <p:custDataLst>
              <p:tags r:id="rId1"/>
            </p:custDataLst>
          </p:nvPr>
        </p:nvSpPr>
        <p:spPr bwMode="auto">
          <a:noFill/>
        </p:spPr>
        <p:txBody>
          <a:bodyPr wrap="square" numCol="1" anchor="t" anchorCtr="0" compatLnSpc="1">
            <a:prstTxWarp prst="textNoShape">
              <a:avLst/>
            </a:prstTxWarp>
          </a:bodyPr>
          <a:lstStyle/>
          <a:p>
            <a:r>
              <a:rPr lang="en-US" dirty="0"/>
              <a:t>Depiction of the elements of decision-making used to determine appropriate efforts to achieve </a:t>
            </a:r>
            <a:r>
              <a:rPr lang="en-US" dirty="0" err="1"/>
              <a:t>glycaemic</a:t>
            </a:r>
            <a:r>
              <a:rPr lang="en-US" dirty="0"/>
              <a:t> targets. Greater concerns about a particular domain are represented by increasing height of the ramp. Thus, characteristics/predicaments towards the left justify more stringent efforts to lower HbA1c, whereas those towards the right are compatible with less stringent efforts. Where possible, such decisions should be made in conjunction with the patient, reflecting his or her preferences, needs and values. This ‘scale’ is not designed to be applied rigidly but to be used as a broad construct to help guide clinical decisions. Adapted with permission from Ismail-</a:t>
            </a:r>
            <a:r>
              <a:rPr lang="en-US" dirty="0" err="1"/>
              <a:t>Beigi</a:t>
            </a:r>
            <a:r>
              <a:rPr lang="en-US" dirty="0"/>
              <a:t> et al [ref 20]</a:t>
            </a:r>
          </a:p>
        </p:txBody>
      </p:sp>
      <p:sp>
        <p:nvSpPr>
          <p:cNvPr id="64516" name="Slide Number Placeholder 3"/>
          <p:cNvSpPr>
            <a:spLocks noGrp="1"/>
          </p:cNvSpPr>
          <p:nvPr>
            <p:ph type="sldNum" sz="quarter" idx="5"/>
          </p:nvPr>
        </p:nvSpPr>
        <p:spPr bwMode="auto">
          <a:noFill/>
          <a:ln>
            <a:miter lim="800000"/>
            <a:headEnd/>
            <a:tailEnd/>
          </a:ln>
        </p:spPr>
        <p:txBody>
          <a:bodyPr/>
          <a:lstStyle/>
          <a:p>
            <a:fld id="{C78ED613-7100-8740-BA8A-82DF5F34D936}" type="slidenum">
              <a:rPr lang="en-US"/>
              <a:pPr/>
              <a:t>202</a:t>
            </a:fld>
            <a:endParaRPr lang="en-US"/>
          </a:p>
        </p:txBody>
      </p:sp>
    </p:spTree>
    <p:extLst>
      <p:ext uri="{BB962C8B-B14F-4D97-AF65-F5344CB8AC3E}">
        <p14:creationId xmlns:p14="http://schemas.microsoft.com/office/powerpoint/2010/main" val="388383046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98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98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9F3F8AC-81AB-44F4-B6A8-C5A9709E8174}" type="slidenum">
              <a:rPr lang="en-US" smtClean="0">
                <a:latin typeface="Times New Roman" pitchFamily="18" charset="0"/>
              </a:rPr>
              <a:pPr/>
              <a:t>203</a:t>
            </a:fld>
            <a:endParaRPr lang="en-US" smtClean="0">
              <a:latin typeface="Times New Roman" pitchFamily="18" charset="0"/>
            </a:endParaRPr>
          </a:p>
        </p:txBody>
      </p:sp>
    </p:spTree>
    <p:extLst>
      <p:ext uri="{BB962C8B-B14F-4D97-AF65-F5344CB8AC3E}">
        <p14:creationId xmlns:p14="http://schemas.microsoft.com/office/powerpoint/2010/main" val="110659083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DC2BBA96-E666-488A-9235-E240176522C8}" type="slidenum">
              <a:rPr lang="en-US">
                <a:latin typeface="Times New Roman" panose="02020603050405020304" pitchFamily="18" charset="0"/>
              </a:rPr>
              <a:pPr/>
              <a:t>204</a:t>
            </a:fld>
            <a:endParaRPr lang="en-US">
              <a:latin typeface="Times New Roman" panose="02020603050405020304" pitchFamily="18" charset="0"/>
            </a:endParaRPr>
          </a:p>
        </p:txBody>
      </p:sp>
      <p:sp>
        <p:nvSpPr>
          <p:cNvPr id="91139"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684C1A67-AAC7-4394-AA4E-EB73A38E18F5}" type="slidenum">
              <a:rPr lang="en-US" sz="1300">
                <a:latin typeface="Times New Roman" panose="02020603050405020304" pitchFamily="18" charset="0"/>
              </a:rPr>
              <a:pPr algn="r"/>
              <a:t>204</a:t>
            </a:fld>
            <a:endParaRPr lang="en-US" sz="1300">
              <a:latin typeface="Times New Roman" panose="02020603050405020304" pitchFamily="18" charset="0"/>
            </a:endParaRPr>
          </a:p>
        </p:txBody>
      </p:sp>
      <p:sp>
        <p:nvSpPr>
          <p:cNvPr id="9114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Diabetes Education Services© (530) 893 - 8635 </a:t>
            </a:r>
          </a:p>
        </p:txBody>
      </p:sp>
      <p:sp>
        <p:nvSpPr>
          <p:cNvPr id="91141"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46" tIns="46422" rIns="92846" bIns="46422"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fld id="{BE4EDA75-1404-4102-83DE-5A458B830185}" type="slidenum">
              <a:rPr lang="en-US" sz="1300">
                <a:latin typeface="Times New Roman" panose="02020603050405020304" pitchFamily="18" charset="0"/>
              </a:rPr>
              <a:pPr algn="r"/>
              <a:t>204</a:t>
            </a:fld>
            <a:endParaRPr lang="en-US" sz="1300">
              <a:latin typeface="Times New Roman" panose="02020603050405020304" pitchFamily="18" charset="0"/>
            </a:endParaRPr>
          </a:p>
        </p:txBody>
      </p:sp>
      <p:sp>
        <p:nvSpPr>
          <p:cNvPr id="91142" name="Rectangle 2"/>
          <p:cNvSpPr>
            <a:spLocks noGrp="1" noRot="1" noChangeAspect="1" noChangeArrowheads="1" noTextEdit="1"/>
          </p:cNvSpPr>
          <p:nvPr>
            <p:ph type="sldImg"/>
          </p:nvPr>
        </p:nvSpPr>
        <p:spPr>
          <a:xfrm>
            <a:off x="1182688" y="698500"/>
            <a:ext cx="4648200" cy="3487738"/>
          </a:xfrm>
          <a:ln/>
        </p:spPr>
      </p:sp>
      <p:sp>
        <p:nvSpPr>
          <p:cNvPr id="9114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There are five major classes of oral diabetes medications: thiazolidinediones, biguanides, sulfonylureas, meglitinides, and alpha-glucosidase inhibitors.  These five classes of medication operate in essentially three different ways.</a:t>
            </a:r>
          </a:p>
          <a:p>
            <a:endParaRPr lang="en-US" smtClean="0"/>
          </a:p>
          <a:p>
            <a:r>
              <a:rPr lang="en-US" smtClean="0"/>
              <a:t>Thiazolidinediones and biguanides decrease glucose production in the liver and increase insulin sensitivity in peripheral body tissues.</a:t>
            </a:r>
          </a:p>
          <a:p>
            <a:endParaRPr lang="en-US" smtClean="0"/>
          </a:p>
          <a:p>
            <a:r>
              <a:rPr lang="en-US" smtClean="0"/>
              <a:t>Sulfonylureas and meglitinides stimulate the pancreatic beta cells to make more insulin.</a:t>
            </a:r>
          </a:p>
          <a:p>
            <a:endParaRPr lang="en-US" smtClean="0"/>
          </a:p>
          <a:p>
            <a:r>
              <a:rPr lang="en-US" smtClean="0"/>
              <a:t>Finally, alpha-glucosidase inhibitors slow the absorption of starches in the gut, reducing the amount of glucose that enters the bloodstream.</a:t>
            </a:r>
          </a:p>
        </p:txBody>
      </p:sp>
    </p:spTree>
    <p:extLst>
      <p:ext uri="{BB962C8B-B14F-4D97-AF65-F5344CB8AC3E}">
        <p14:creationId xmlns:p14="http://schemas.microsoft.com/office/powerpoint/2010/main" val="314727665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6C56D856-7B65-4176-827D-6AF3C9128013}" type="slidenum">
              <a:rPr lang="en-US" smtClean="0">
                <a:solidFill>
                  <a:srgbClr val="000000"/>
                </a:solidFill>
                <a:latin typeface="Times New Roman" pitchFamily="18" charset="0"/>
              </a:rPr>
              <a:pPr/>
              <a:t>205</a:t>
            </a:fld>
            <a:endParaRPr lang="en-US" smtClean="0">
              <a:solidFill>
                <a:srgbClr val="000000"/>
              </a:solidFill>
              <a:latin typeface="Times New Roman" pitchFamily="18" charset="0"/>
            </a:endParaRPr>
          </a:p>
        </p:txBody>
      </p:sp>
      <p:sp>
        <p:nvSpPr>
          <p:cNvPr id="9933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887E13E-6B07-40D1-8744-C14E27EDCA62}" type="slidenum">
              <a:rPr lang="en-US" sz="1200">
                <a:solidFill>
                  <a:srgbClr val="000000"/>
                </a:solidFill>
                <a:latin typeface="Times New Roman" pitchFamily="18" charset="0"/>
              </a:rPr>
              <a:pPr algn="r"/>
              <a:t>205</a:t>
            </a:fld>
            <a:endParaRPr lang="en-US" sz="1200">
              <a:solidFill>
                <a:srgbClr val="000000"/>
              </a:solidFill>
              <a:latin typeface="Times New Roman" pitchFamily="18" charset="0"/>
            </a:endParaRPr>
          </a:p>
        </p:txBody>
      </p:sp>
      <p:sp>
        <p:nvSpPr>
          <p:cNvPr id="99332" name="Slide Image Placeholder 1"/>
          <p:cNvSpPr>
            <a:spLocks noGrp="1" noRot="1" noChangeAspect="1" noTextEdit="1"/>
          </p:cNvSpPr>
          <p:nvPr>
            <p:ph type="sldImg"/>
          </p:nvPr>
        </p:nvSpPr>
        <p:spPr>
          <a:ln/>
        </p:spPr>
      </p:sp>
      <p:sp>
        <p:nvSpPr>
          <p:cNvPr id="9933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933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9933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13A849BA-8703-4681-A813-756958B33559}" type="slidenum">
              <a:rPr lang="en-US" sz="1200">
                <a:solidFill>
                  <a:srgbClr val="000000"/>
                </a:solidFill>
                <a:latin typeface="Times New Roman" pitchFamily="18" charset="0"/>
              </a:rPr>
              <a:pPr algn="r"/>
              <a:t>205</a:t>
            </a:fld>
            <a:endParaRPr lang="en-US" sz="1200">
              <a:solidFill>
                <a:srgbClr val="000000"/>
              </a:solidFill>
              <a:latin typeface="Times New Roman" pitchFamily="18" charset="0"/>
            </a:endParaRPr>
          </a:p>
        </p:txBody>
      </p:sp>
    </p:spTree>
    <p:extLst>
      <p:ext uri="{BB962C8B-B14F-4D97-AF65-F5344CB8AC3E}">
        <p14:creationId xmlns:p14="http://schemas.microsoft.com/office/powerpoint/2010/main" val="280351739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F68113-F3AD-41CF-9B6A-349C0DC8FBB1}" type="slidenum">
              <a:rPr lang="en-US" smtClean="0">
                <a:solidFill>
                  <a:srgbClr val="000000"/>
                </a:solidFill>
                <a:latin typeface="Times New Roman" pitchFamily="18" charset="0"/>
              </a:rPr>
              <a:pPr/>
              <a:t>206</a:t>
            </a:fld>
            <a:endParaRPr lang="en-US" smtClean="0">
              <a:solidFill>
                <a:srgbClr val="000000"/>
              </a:solidFill>
              <a:latin typeface="Times New Roman" pitchFamily="18" charset="0"/>
            </a:endParaRPr>
          </a:p>
        </p:txBody>
      </p:sp>
      <p:sp>
        <p:nvSpPr>
          <p:cNvPr id="10035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B6C394-0B95-41CF-B740-CBCED725641E}" type="slidenum">
              <a:rPr lang="en-US" sz="1200">
                <a:solidFill>
                  <a:srgbClr val="000000"/>
                </a:solidFill>
                <a:latin typeface="Times New Roman" pitchFamily="18" charset="0"/>
              </a:rPr>
              <a:pPr algn="r"/>
              <a:t>206</a:t>
            </a:fld>
            <a:endParaRPr lang="en-US" sz="1200">
              <a:solidFill>
                <a:srgbClr val="000000"/>
              </a:solidFill>
              <a:latin typeface="Times New Roman" pitchFamily="18" charset="0"/>
            </a:endParaRPr>
          </a:p>
        </p:txBody>
      </p:sp>
      <p:sp>
        <p:nvSpPr>
          <p:cNvPr id="10035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035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C1483E5B-2C96-4210-ACDE-D28028C6700D}" type="slidenum">
              <a:rPr lang="en-US" sz="1200">
                <a:solidFill>
                  <a:srgbClr val="000000"/>
                </a:solidFill>
                <a:latin typeface="Times New Roman" pitchFamily="18" charset="0"/>
              </a:rPr>
              <a:pPr algn="r"/>
              <a:t>206</a:t>
            </a:fld>
            <a:endParaRPr lang="en-US" sz="1200">
              <a:solidFill>
                <a:srgbClr val="000000"/>
              </a:solidFill>
              <a:latin typeface="Times New Roman" pitchFamily="18" charset="0"/>
            </a:endParaRPr>
          </a:p>
        </p:txBody>
      </p:sp>
      <p:sp>
        <p:nvSpPr>
          <p:cNvPr id="100358" name="Rectangle 2"/>
          <p:cNvSpPr>
            <a:spLocks noGrp="1" noRot="1" noChangeAspect="1" noChangeArrowheads="1" noTextEdit="1"/>
          </p:cNvSpPr>
          <p:nvPr>
            <p:ph type="sldImg"/>
          </p:nvPr>
        </p:nvSpPr>
        <p:spPr>
          <a:xfrm>
            <a:off x="1125538" y="671513"/>
            <a:ext cx="4470400" cy="3354387"/>
          </a:xfrm>
          <a:ln/>
        </p:spPr>
      </p:sp>
      <p:sp>
        <p:nvSpPr>
          <p:cNvPr id="10035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4116029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22</a:t>
            </a:fld>
            <a:endParaRPr lang="en-US" smtClean="0">
              <a:solidFill>
                <a:prstClr val="black"/>
              </a:solidFill>
              <a:latin typeface="Times New Roman" pitchFamily="18" charset="0"/>
            </a:endParaRPr>
          </a:p>
        </p:txBody>
      </p:sp>
    </p:spTree>
    <p:extLst>
      <p:ext uri="{BB962C8B-B14F-4D97-AF65-F5344CB8AC3E}">
        <p14:creationId xmlns:p14="http://schemas.microsoft.com/office/powerpoint/2010/main" val="158958257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39CAD049-B6E0-4748-87EC-3B4174F5D9BB}" type="slidenum">
              <a:rPr lang="en-US" smtClean="0">
                <a:solidFill>
                  <a:srgbClr val="000000"/>
                </a:solidFill>
                <a:latin typeface="Times New Roman" pitchFamily="18" charset="0"/>
              </a:rPr>
              <a:pPr/>
              <a:t>207</a:t>
            </a:fld>
            <a:endParaRPr lang="en-US" smtClean="0">
              <a:solidFill>
                <a:srgbClr val="000000"/>
              </a:solidFill>
              <a:latin typeface="Times New Roman" pitchFamily="18" charset="0"/>
            </a:endParaRPr>
          </a:p>
        </p:txBody>
      </p:sp>
      <p:sp>
        <p:nvSpPr>
          <p:cNvPr id="10137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auto" hangingPunct="1">
              <a:spcBef>
                <a:spcPts val="0"/>
              </a:spcBef>
              <a:spcAft>
                <a:spcPts val="0"/>
              </a:spcAft>
            </a:pPr>
            <a:fld id="{976F90F4-95E9-4A5B-8526-D79B5FF06BF2}" type="slidenum">
              <a:rPr lang="en-US" sz="1200">
                <a:solidFill>
                  <a:srgbClr val="000000"/>
                </a:solidFill>
                <a:latin typeface="Times New Roman" pitchFamily="18" charset="0"/>
              </a:rPr>
              <a:pPr algn="r" eaLnBrk="1" fontAlgn="auto" hangingPunct="1">
                <a:spcBef>
                  <a:spcPts val="0"/>
                </a:spcBef>
                <a:spcAft>
                  <a:spcPts val="0"/>
                </a:spcAft>
              </a:pPr>
              <a:t>207</a:t>
            </a:fld>
            <a:endParaRPr lang="en-US" sz="1200">
              <a:solidFill>
                <a:srgbClr val="000000"/>
              </a:solidFill>
              <a:latin typeface="Times New Roman" pitchFamily="18" charset="0"/>
            </a:endParaRPr>
          </a:p>
        </p:txBody>
      </p:sp>
      <p:sp>
        <p:nvSpPr>
          <p:cNvPr id="10138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138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fontAlgn="auto" hangingPunct="1">
              <a:spcBef>
                <a:spcPts val="0"/>
              </a:spcBef>
              <a:spcAft>
                <a:spcPts val="0"/>
              </a:spcAft>
            </a:pPr>
            <a:fld id="{6ADC6F63-8B05-4736-B85D-3104FAC280E1}" type="slidenum">
              <a:rPr lang="en-US" sz="1200">
                <a:solidFill>
                  <a:srgbClr val="000000"/>
                </a:solidFill>
                <a:latin typeface="Times New Roman" pitchFamily="18" charset="0"/>
              </a:rPr>
              <a:pPr algn="r" eaLnBrk="1" fontAlgn="auto" hangingPunct="1">
                <a:spcBef>
                  <a:spcPts val="0"/>
                </a:spcBef>
                <a:spcAft>
                  <a:spcPts val="0"/>
                </a:spcAft>
              </a:pPr>
              <a:t>207</a:t>
            </a:fld>
            <a:endParaRPr lang="en-US" sz="1200">
              <a:solidFill>
                <a:srgbClr val="000000"/>
              </a:solidFill>
              <a:latin typeface="Times New Roman" pitchFamily="18" charset="0"/>
            </a:endParaRPr>
          </a:p>
        </p:txBody>
      </p:sp>
      <p:sp>
        <p:nvSpPr>
          <p:cNvPr id="101382" name="Rectangle 2"/>
          <p:cNvSpPr>
            <a:spLocks noGrp="1" noRot="1" noChangeAspect="1" noChangeArrowheads="1" noTextEdit="1"/>
          </p:cNvSpPr>
          <p:nvPr>
            <p:ph type="sldImg"/>
          </p:nvPr>
        </p:nvSpPr>
        <p:spPr>
          <a:xfrm>
            <a:off x="1125538" y="671513"/>
            <a:ext cx="4470400" cy="3354387"/>
          </a:xfrm>
          <a:ln/>
        </p:spPr>
      </p:sp>
      <p:sp>
        <p:nvSpPr>
          <p:cNvPr id="10138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mechanism of action of metformin is not entirely understood, but it's predominant effect is to suppress hepatic glucose production and to enhance insulin sensitivity in peripheral tissues (primarily muscle). It is unclear if insulin sensitivity occurs by metformin binding to cell receptors,which leads to an increase in glucose transporter expression, or whether insulin sensitivity is simply a secondary effect of the suppressed glucose production.</a:t>
            </a:r>
          </a:p>
          <a:p>
            <a:endParaRPr lang="en-US" smtClean="0"/>
          </a:p>
          <a:p>
            <a:r>
              <a:rPr lang="en-US" smtClean="0"/>
              <a:t>Metformin's ability to lower A1C and decrease fasting plasma glucose is similar to that of sulfonylurea drugs.  However, the UKPDS showed that those who received metformin had less hypoglycemia and weight gain than those who received sulfonylureas.</a:t>
            </a:r>
          </a:p>
          <a:p>
            <a:endParaRPr lang="en-US" smtClean="0"/>
          </a:p>
          <a:p>
            <a:r>
              <a:rPr lang="en-US" smtClean="0"/>
              <a:t>Metformin must be avoided in patients with renal impairments, as those patients are at higher risk of experiencing lactic acidosis.  However, metformin is an effective monotherapy and may be an ideal drug for overweight patients since it does not cause weight gain and has been seen to cause modest amounts of weight loss when first administered.  Diarrhea and abdominal discomfort can be alleviated by changes in diet and slow increases in metformin dosage. </a:t>
            </a:r>
          </a:p>
        </p:txBody>
      </p:sp>
    </p:spTree>
    <p:extLst>
      <p:ext uri="{BB962C8B-B14F-4D97-AF65-F5344CB8AC3E}">
        <p14:creationId xmlns:p14="http://schemas.microsoft.com/office/powerpoint/2010/main" val="336852169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130CA763-479D-40CE-963D-E3707179D370}" type="slidenum">
              <a:rPr lang="en-US" smtClean="0">
                <a:solidFill>
                  <a:srgbClr val="000000"/>
                </a:solidFill>
                <a:latin typeface="Times New Roman" pitchFamily="18" charset="0"/>
              </a:rPr>
              <a:pPr/>
              <a:t>208</a:t>
            </a:fld>
            <a:endParaRPr lang="en-US" smtClean="0">
              <a:solidFill>
                <a:srgbClr val="000000"/>
              </a:solidFill>
              <a:latin typeface="Times New Roman" pitchFamily="18" charset="0"/>
            </a:endParaRPr>
          </a:p>
        </p:txBody>
      </p:sp>
      <p:sp>
        <p:nvSpPr>
          <p:cNvPr id="10240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E45EABD-3960-457E-826F-BCCD088FAA53}" type="slidenum">
              <a:rPr lang="en-US" sz="1200">
                <a:solidFill>
                  <a:srgbClr val="000000"/>
                </a:solidFill>
                <a:latin typeface="Times New Roman" pitchFamily="18" charset="0"/>
              </a:rPr>
              <a:pPr algn="r"/>
              <a:t>208</a:t>
            </a:fld>
            <a:endParaRPr lang="en-US" sz="1200">
              <a:solidFill>
                <a:srgbClr val="000000"/>
              </a:solidFill>
              <a:latin typeface="Times New Roman" pitchFamily="18" charset="0"/>
            </a:endParaRPr>
          </a:p>
        </p:txBody>
      </p:sp>
      <p:sp>
        <p:nvSpPr>
          <p:cNvPr id="102404" name="Slide Image Placeholder 1"/>
          <p:cNvSpPr>
            <a:spLocks noGrp="1" noRot="1" noChangeAspect="1" noTextEdit="1"/>
          </p:cNvSpPr>
          <p:nvPr>
            <p:ph type="sldImg"/>
          </p:nvPr>
        </p:nvSpPr>
        <p:spPr>
          <a:ln/>
        </p:spPr>
      </p:sp>
      <p:sp>
        <p:nvSpPr>
          <p:cNvPr id="1024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24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solidFill>
                  <a:srgbClr val="000000"/>
                </a:solidFill>
                <a:latin typeface="Times New Roman" pitchFamily="18" charset="0"/>
              </a:rPr>
              <a:t>Diabetes Educational Services© (530) 893 - 8635 </a:t>
            </a:r>
          </a:p>
        </p:txBody>
      </p:sp>
      <p:sp>
        <p:nvSpPr>
          <p:cNvPr id="10240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E8092F3D-FC85-418F-8660-9AA3A7AA6367}" type="slidenum">
              <a:rPr lang="en-US" sz="1200">
                <a:solidFill>
                  <a:srgbClr val="000000"/>
                </a:solidFill>
                <a:latin typeface="Times New Roman" pitchFamily="18" charset="0"/>
              </a:rPr>
              <a:pPr algn="r"/>
              <a:t>208</a:t>
            </a:fld>
            <a:endParaRPr lang="en-US" sz="1200">
              <a:solidFill>
                <a:srgbClr val="000000"/>
              </a:solidFill>
              <a:latin typeface="Times New Roman" pitchFamily="18" charset="0"/>
            </a:endParaRPr>
          </a:p>
        </p:txBody>
      </p:sp>
    </p:spTree>
    <p:extLst>
      <p:ext uri="{BB962C8B-B14F-4D97-AF65-F5344CB8AC3E}">
        <p14:creationId xmlns:p14="http://schemas.microsoft.com/office/powerpoint/2010/main" val="428740078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03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03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084D292-B992-4D24-BEAA-5F9EE49E4A6D}" type="slidenum">
              <a:rPr lang="en-US" smtClean="0">
                <a:latin typeface="Times New Roman" pitchFamily="18" charset="0"/>
              </a:rPr>
              <a:pPr/>
              <a:t>209</a:t>
            </a:fld>
            <a:endParaRPr lang="en-US" smtClean="0">
              <a:latin typeface="Times New Roman" pitchFamily="18" charset="0"/>
            </a:endParaRPr>
          </a:p>
        </p:txBody>
      </p:sp>
    </p:spTree>
    <p:extLst>
      <p:ext uri="{BB962C8B-B14F-4D97-AF65-F5344CB8AC3E}">
        <p14:creationId xmlns:p14="http://schemas.microsoft.com/office/powerpoint/2010/main" val="183370056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a:ln/>
        </p:spPr>
      </p:sp>
      <p:sp>
        <p:nvSpPr>
          <p:cNvPr id="282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282628"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 Copyright 1999-2012, Diabetes Educational Services, All Rights Reserved© Copyright 1999-2012, Diabetes Educational ServicesDiabetes Educational Services© (530) 893 - 8635 </a:t>
            </a:r>
          </a:p>
        </p:txBody>
      </p:sp>
      <p:sp>
        <p:nvSpPr>
          <p:cNvPr id="282629"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7AD2FD3-2207-4741-8EE7-5B4079A46C46}" type="slidenum">
              <a:rPr lang="en-US" sz="1200" smtClean="0"/>
              <a:pPr eaLnBrk="1" hangingPunct="1"/>
              <a:t>210</a:t>
            </a:fld>
            <a:endParaRPr lang="en-US" sz="1200" smtClean="0"/>
          </a:p>
        </p:txBody>
      </p:sp>
    </p:spTree>
    <p:extLst>
      <p:ext uri="{BB962C8B-B14F-4D97-AF65-F5344CB8AC3E}">
        <p14:creationId xmlns:p14="http://schemas.microsoft.com/office/powerpoint/2010/main" val="186357256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3097705-B1BA-4476-8732-33A570312E02}" type="slidenum">
              <a:rPr lang="en-US" smtClean="0">
                <a:latin typeface="Times New Roman" pitchFamily="18" charset="0"/>
              </a:rPr>
              <a:pPr/>
              <a:t>212</a:t>
            </a:fld>
            <a:endParaRPr lang="en-US" smtClean="0">
              <a:latin typeface="Times New Roman" pitchFamily="18" charset="0"/>
            </a:endParaRPr>
          </a:p>
        </p:txBody>
      </p:sp>
      <p:sp>
        <p:nvSpPr>
          <p:cNvPr id="104451"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91666B2A-2EFC-4A8E-BA3A-748F59103D77}" type="slidenum">
              <a:rPr lang="en-US" sz="1200">
                <a:latin typeface="Times New Roman" pitchFamily="18" charset="0"/>
              </a:rPr>
              <a:pPr algn="r"/>
              <a:t>212</a:t>
            </a:fld>
            <a:endParaRPr lang="en-US" sz="1200">
              <a:latin typeface="Times New Roman" pitchFamily="18" charset="0"/>
            </a:endParaRPr>
          </a:p>
        </p:txBody>
      </p:sp>
      <p:sp>
        <p:nvSpPr>
          <p:cNvPr id="104452" name="Slide Image Placeholder 1"/>
          <p:cNvSpPr>
            <a:spLocks noGrp="1" noRot="1" noChangeAspect="1" noTextEdit="1"/>
          </p:cNvSpPr>
          <p:nvPr>
            <p:ph type="sldImg"/>
          </p:nvPr>
        </p:nvSpPr>
        <p:spPr>
          <a:ln/>
        </p:spPr>
      </p:sp>
      <p:sp>
        <p:nvSpPr>
          <p:cNvPr id="10445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445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4455"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25726CCA-08D2-4101-8D20-6E336142DC29}" type="slidenum">
              <a:rPr lang="en-US" sz="1200">
                <a:latin typeface="Times New Roman" pitchFamily="18" charset="0"/>
              </a:rPr>
              <a:pPr algn="r"/>
              <a:t>212</a:t>
            </a:fld>
            <a:endParaRPr lang="en-US" sz="1200">
              <a:latin typeface="Times New Roman" pitchFamily="18" charset="0"/>
            </a:endParaRPr>
          </a:p>
        </p:txBody>
      </p:sp>
    </p:spTree>
    <p:extLst>
      <p:ext uri="{BB962C8B-B14F-4D97-AF65-F5344CB8AC3E}">
        <p14:creationId xmlns:p14="http://schemas.microsoft.com/office/powerpoint/2010/main" val="103215030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53F61F08-8B16-4A5A-9A74-C38EC6803E2A}" type="slidenum">
              <a:rPr lang="en-US" smtClean="0">
                <a:latin typeface="Times New Roman" pitchFamily="18" charset="0"/>
              </a:rPr>
              <a:pPr/>
              <a:t>213</a:t>
            </a:fld>
            <a:endParaRPr lang="en-US" smtClean="0">
              <a:latin typeface="Times New Roman" pitchFamily="18" charset="0"/>
            </a:endParaRPr>
          </a:p>
        </p:txBody>
      </p:sp>
      <p:sp>
        <p:nvSpPr>
          <p:cNvPr id="10547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D7C7E92-D500-4F58-81DA-CA813D8A7DA3}" type="slidenum">
              <a:rPr lang="en-US" sz="1200">
                <a:latin typeface="Times New Roman" pitchFamily="18" charset="0"/>
              </a:rPr>
              <a:pPr algn="r"/>
              <a:t>213</a:t>
            </a:fld>
            <a:endParaRPr lang="en-US" sz="1200">
              <a:latin typeface="Times New Roman" pitchFamily="18" charset="0"/>
            </a:endParaRPr>
          </a:p>
        </p:txBody>
      </p:sp>
      <p:sp>
        <p:nvSpPr>
          <p:cNvPr id="1054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547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857D72C-EAC9-4502-BA35-22D08959031D}" type="slidenum">
              <a:rPr lang="en-US" sz="1200">
                <a:latin typeface="Times New Roman" pitchFamily="18" charset="0"/>
              </a:rPr>
              <a:pPr algn="r"/>
              <a:t>213</a:t>
            </a:fld>
            <a:endParaRPr lang="en-US" sz="1200">
              <a:latin typeface="Times New Roman" pitchFamily="18" charset="0"/>
            </a:endParaRPr>
          </a:p>
        </p:txBody>
      </p:sp>
      <p:sp>
        <p:nvSpPr>
          <p:cNvPr id="105478" name="Rectangle 2"/>
          <p:cNvSpPr>
            <a:spLocks noGrp="1" noRot="1" noChangeAspect="1" noChangeArrowheads="1" noTextEdit="1"/>
          </p:cNvSpPr>
          <p:nvPr>
            <p:ph type="sldImg"/>
          </p:nvPr>
        </p:nvSpPr>
        <p:spPr>
          <a:xfrm>
            <a:off x="1125538" y="671513"/>
            <a:ext cx="4470400" cy="3354387"/>
          </a:xfrm>
          <a:ln/>
        </p:spPr>
      </p:sp>
      <p:sp>
        <p:nvSpPr>
          <p:cNvPr id="1054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373285052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798D39C-C33A-4CAC-9B66-2B35B9C5EB5E}" type="slidenum">
              <a:rPr lang="en-US" smtClean="0">
                <a:latin typeface="Times New Roman" pitchFamily="18" charset="0"/>
              </a:rPr>
              <a:pPr/>
              <a:t>214</a:t>
            </a:fld>
            <a:endParaRPr lang="en-US" smtClean="0">
              <a:latin typeface="Times New Roman" pitchFamily="18" charset="0"/>
            </a:endParaRPr>
          </a:p>
        </p:txBody>
      </p:sp>
      <p:sp>
        <p:nvSpPr>
          <p:cNvPr id="10752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B470D1C-D501-4991-9EB0-69BC0A450F9A}" type="slidenum">
              <a:rPr lang="en-US" sz="1200">
                <a:latin typeface="Times New Roman" pitchFamily="18" charset="0"/>
              </a:rPr>
              <a:pPr algn="r"/>
              <a:t>214</a:t>
            </a:fld>
            <a:endParaRPr lang="en-US" sz="1200">
              <a:latin typeface="Times New Roman" pitchFamily="18" charset="0"/>
            </a:endParaRPr>
          </a:p>
        </p:txBody>
      </p:sp>
      <p:sp>
        <p:nvSpPr>
          <p:cNvPr id="107524" name="Slide Image Placeholder 1"/>
          <p:cNvSpPr>
            <a:spLocks noGrp="1" noRot="1" noChangeAspect="1" noTextEdit="1"/>
          </p:cNvSpPr>
          <p:nvPr>
            <p:ph type="sldImg"/>
          </p:nvPr>
        </p:nvSpPr>
        <p:spPr>
          <a:ln/>
        </p:spPr>
      </p:sp>
      <p:sp>
        <p:nvSpPr>
          <p:cNvPr id="10752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752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752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0043495E-5A58-4A70-AB16-C01D79B18F5F}" type="slidenum">
              <a:rPr lang="en-US" sz="1200">
                <a:latin typeface="Times New Roman" pitchFamily="18" charset="0"/>
              </a:rPr>
              <a:pPr algn="r"/>
              <a:t>214</a:t>
            </a:fld>
            <a:endParaRPr lang="en-US" sz="1200">
              <a:latin typeface="Times New Roman" pitchFamily="18" charset="0"/>
            </a:endParaRPr>
          </a:p>
        </p:txBody>
      </p:sp>
    </p:spTree>
    <p:extLst>
      <p:ext uri="{BB962C8B-B14F-4D97-AF65-F5344CB8AC3E}">
        <p14:creationId xmlns:p14="http://schemas.microsoft.com/office/powerpoint/2010/main" val="18391337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AB0BD15-4570-4A5C-98FE-3C9BBD168FE1}" type="slidenum">
              <a:rPr lang="en-US" smtClean="0">
                <a:latin typeface="Times New Roman" pitchFamily="18" charset="0"/>
              </a:rPr>
              <a:pPr/>
              <a:t>215</a:t>
            </a:fld>
            <a:endParaRPr lang="en-US" smtClean="0">
              <a:latin typeface="Times New Roman" pitchFamily="18" charset="0"/>
            </a:endParaRPr>
          </a:p>
        </p:txBody>
      </p:sp>
      <p:sp>
        <p:nvSpPr>
          <p:cNvPr id="10854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7C3FBE1-7BD0-4DC2-9837-DCBCD2E1CADF}" type="slidenum">
              <a:rPr lang="en-US" sz="1200">
                <a:latin typeface="Times New Roman" pitchFamily="18" charset="0"/>
              </a:rPr>
              <a:pPr algn="r"/>
              <a:t>215</a:t>
            </a:fld>
            <a:endParaRPr lang="en-US" sz="1200">
              <a:latin typeface="Times New Roman" pitchFamily="18" charset="0"/>
            </a:endParaRPr>
          </a:p>
        </p:txBody>
      </p:sp>
      <p:sp>
        <p:nvSpPr>
          <p:cNvPr id="108548"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0854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86C470A0-EE92-45AA-AA4F-F7778D0DEF54}" type="slidenum">
              <a:rPr lang="en-US" sz="1200">
                <a:latin typeface="Times New Roman" pitchFamily="18" charset="0"/>
              </a:rPr>
              <a:pPr algn="r"/>
              <a:t>215</a:t>
            </a:fld>
            <a:endParaRPr lang="en-US" sz="1200">
              <a:latin typeface="Times New Roman" pitchFamily="18" charset="0"/>
            </a:endParaRPr>
          </a:p>
        </p:txBody>
      </p:sp>
      <p:sp>
        <p:nvSpPr>
          <p:cNvPr id="108550" name="Rectangle 2"/>
          <p:cNvSpPr>
            <a:spLocks noGrp="1" noRot="1" noChangeAspect="1" noChangeArrowheads="1" noTextEdit="1"/>
          </p:cNvSpPr>
          <p:nvPr>
            <p:ph type="sldImg"/>
          </p:nvPr>
        </p:nvSpPr>
        <p:spPr>
          <a:xfrm>
            <a:off x="1125538" y="671513"/>
            <a:ext cx="4470400" cy="3354387"/>
          </a:xfrm>
          <a:ln/>
        </p:spPr>
      </p:sp>
      <p:sp>
        <p:nvSpPr>
          <p:cNvPr id="108551"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Sulfonylureas (SUs) increase insulin secretion by binding to receptors on the surface of pancreatic beta cells, triggering a series of reactions which leads to insulin secretion.</a:t>
            </a:r>
          </a:p>
          <a:p>
            <a:endParaRPr lang="en-US" smtClean="0"/>
          </a:p>
          <a:p>
            <a:r>
              <a:rPr lang="en-US" smtClean="0"/>
              <a:t>Because SUs cause circulating insulin levels to increase, there is a risk of hypoglycemia. There is also some concern that increased insulin levels are associated with cardiovascular disease, however the UKPDS did not show a relationship between increased mortality and SU administration.  Finally, there is concern that SUs will exhaust beta cell function by increasing insulin secretion.  However, the decline in beta cell function is more likely caused by the disease itself, and not the use of SUs.  </a:t>
            </a:r>
          </a:p>
          <a:p>
            <a:endParaRPr lang="en-US" smtClean="0"/>
          </a:p>
          <a:p>
            <a:r>
              <a:rPr lang="en-US" smtClean="0"/>
              <a:t>First generation sulfonylureas are just as efficacious as the second generation drugs, however the second generation may be more potent and safer than first. When diet and exercise fail, SUs are an effective monotherapy. </a:t>
            </a:r>
          </a:p>
        </p:txBody>
      </p:sp>
    </p:spTree>
    <p:extLst>
      <p:ext uri="{BB962C8B-B14F-4D97-AF65-F5344CB8AC3E}">
        <p14:creationId xmlns:p14="http://schemas.microsoft.com/office/powerpoint/2010/main" val="208498204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264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264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47FBFB0-7AB3-4EBC-A787-FB90FB889E13}" type="slidenum">
              <a:rPr lang="en-US" smtClean="0">
                <a:latin typeface="Times New Roman" pitchFamily="18" charset="0"/>
              </a:rPr>
              <a:pPr/>
              <a:t>216</a:t>
            </a:fld>
            <a:endParaRPr lang="en-US" smtClean="0">
              <a:latin typeface="Times New Roman" pitchFamily="18" charset="0"/>
            </a:endParaRPr>
          </a:p>
        </p:txBody>
      </p:sp>
    </p:spTree>
    <p:extLst>
      <p:ext uri="{BB962C8B-B14F-4D97-AF65-F5344CB8AC3E}">
        <p14:creationId xmlns:p14="http://schemas.microsoft.com/office/powerpoint/2010/main" val="374344574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1366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1366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5B6E0CE-B842-43AF-BC6B-2F85471B83B0}" type="slidenum">
              <a:rPr lang="en-US" smtClean="0">
                <a:latin typeface="Times New Roman" pitchFamily="18" charset="0"/>
              </a:rPr>
              <a:pPr/>
              <a:t>222</a:t>
            </a:fld>
            <a:endParaRPr lang="en-US" smtClean="0">
              <a:latin typeface="Times New Roman" pitchFamily="18" charset="0"/>
            </a:endParaRPr>
          </a:p>
        </p:txBody>
      </p:sp>
    </p:spTree>
    <p:extLst>
      <p:ext uri="{BB962C8B-B14F-4D97-AF65-F5344CB8AC3E}">
        <p14:creationId xmlns:p14="http://schemas.microsoft.com/office/powerpoint/2010/main" val="9618645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7092" name="Footer Placeholder 3"/>
          <p:cNvSpPr>
            <a:spLocks noGrp="1"/>
          </p:cNvSpPr>
          <p:nvPr>
            <p:ph type="ftr" sz="quarter" idx="4"/>
          </p:nvPr>
        </p:nvSpPr>
        <p:spPr/>
        <p:txBody>
          <a:bodyPr/>
          <a:lstStyle/>
          <a:p>
            <a:pPr>
              <a:defRPr/>
            </a:pPr>
            <a:r>
              <a:rPr lang="en-US" smtClean="0"/>
              <a:t>Diabetes Educational Services© (530) 893 - 8635 </a:t>
            </a:r>
          </a:p>
        </p:txBody>
      </p:sp>
      <p:sp>
        <p:nvSpPr>
          <p:cNvPr id="217093" name="Slide Number Placeholder 4"/>
          <p:cNvSpPr>
            <a:spLocks noGrp="1"/>
          </p:cNvSpPr>
          <p:nvPr>
            <p:ph type="sldNum" sz="quarter" idx="5"/>
          </p:nvPr>
        </p:nvSpPr>
        <p:spPr/>
        <p:txBody>
          <a:bodyPr/>
          <a:lstStyle/>
          <a:p>
            <a:pPr>
              <a:defRPr/>
            </a:pPr>
            <a:fld id="{5275D02A-1DFD-4E4C-B341-4AF450D9CD1D}" type="slidenum">
              <a:rPr lang="en-US" smtClean="0"/>
              <a:pPr>
                <a:defRPr/>
              </a:pPr>
              <a:t>23</a:t>
            </a:fld>
            <a:endParaRPr lang="en-US" smtClean="0"/>
          </a:p>
        </p:txBody>
      </p:sp>
    </p:spTree>
    <p:extLst>
      <p:ext uri="{BB962C8B-B14F-4D97-AF65-F5344CB8AC3E}">
        <p14:creationId xmlns:p14="http://schemas.microsoft.com/office/powerpoint/2010/main" val="175889254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89881CF5-CE82-49CE-B0DF-C5C5728225FC}" type="slidenum">
              <a:rPr lang="en-US" smtClean="0">
                <a:latin typeface="Times New Roman" pitchFamily="18" charset="0"/>
              </a:rPr>
              <a:pPr eaLnBrk="1" hangingPunct="1"/>
              <a:t>223</a:t>
            </a:fld>
            <a:endParaRPr lang="en-US" smtClean="0">
              <a:latin typeface="Times New Roman" pitchFamily="18" charset="0"/>
            </a:endParaRPr>
          </a:p>
        </p:txBody>
      </p:sp>
      <p:sp>
        <p:nvSpPr>
          <p:cNvPr id="12697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9CEB5115-A873-43C7-A601-CCF3973147D3}" type="slidenum">
              <a:rPr lang="en-US" sz="1200">
                <a:latin typeface="Times New Roman" pitchFamily="18" charset="0"/>
              </a:rPr>
              <a:pPr algn="r" eaLnBrk="1" hangingPunct="1"/>
              <a:t>223</a:t>
            </a:fld>
            <a:endParaRPr lang="en-US" sz="1200">
              <a:latin typeface="Times New Roman" pitchFamily="18" charset="0"/>
            </a:endParaRPr>
          </a:p>
        </p:txBody>
      </p:sp>
      <p:sp>
        <p:nvSpPr>
          <p:cNvPr id="126980" name="Slide Image Placeholder 1"/>
          <p:cNvSpPr>
            <a:spLocks noGrp="1" noRot="1" noChangeAspect="1" noTextEdit="1"/>
          </p:cNvSpPr>
          <p:nvPr>
            <p:ph type="sldImg"/>
          </p:nvPr>
        </p:nvSpPr>
        <p:spPr>
          <a:ln/>
        </p:spPr>
      </p:sp>
      <p:sp>
        <p:nvSpPr>
          <p:cNvPr id="12698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698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6983"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25ADC3C1-FEE6-4AFD-A1C0-F8701F86939C}" type="slidenum">
              <a:rPr lang="en-US" sz="1200">
                <a:latin typeface="Times New Roman" pitchFamily="18" charset="0"/>
              </a:rPr>
              <a:pPr algn="r" eaLnBrk="1" hangingPunct="1"/>
              <a:t>223</a:t>
            </a:fld>
            <a:endParaRPr lang="en-US" sz="1200">
              <a:latin typeface="Times New Roman" pitchFamily="18" charset="0"/>
            </a:endParaRPr>
          </a:p>
        </p:txBody>
      </p:sp>
    </p:spTree>
    <p:extLst>
      <p:ext uri="{BB962C8B-B14F-4D97-AF65-F5344CB8AC3E}">
        <p14:creationId xmlns:p14="http://schemas.microsoft.com/office/powerpoint/2010/main" val="269445171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0CD34022-1C4B-43FA-83BD-FC15D119E1C8}" type="slidenum">
              <a:rPr lang="en-US" smtClean="0">
                <a:latin typeface="Times New Roman" pitchFamily="18" charset="0"/>
              </a:rPr>
              <a:pPr eaLnBrk="1" hangingPunct="1"/>
              <a:t>224</a:t>
            </a:fld>
            <a:endParaRPr lang="en-US" smtClean="0">
              <a:latin typeface="Times New Roman" pitchFamily="18" charset="0"/>
            </a:endParaRPr>
          </a:p>
        </p:txBody>
      </p:sp>
      <p:sp>
        <p:nvSpPr>
          <p:cNvPr id="12800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D89478E1-31BA-4F33-BDCE-C3BBA028DF25}" type="slidenum">
              <a:rPr lang="en-US" sz="1200">
                <a:latin typeface="Times New Roman" pitchFamily="18" charset="0"/>
              </a:rPr>
              <a:pPr algn="r" eaLnBrk="1" hangingPunct="1"/>
              <a:t>224</a:t>
            </a:fld>
            <a:endParaRPr lang="en-US" sz="1200">
              <a:latin typeface="Times New Roman" pitchFamily="18" charset="0"/>
            </a:endParaRPr>
          </a:p>
        </p:txBody>
      </p:sp>
      <p:sp>
        <p:nvSpPr>
          <p:cNvPr id="128004" name="Slide Image Placeholder 1"/>
          <p:cNvSpPr>
            <a:spLocks noGrp="1" noRot="1" noChangeAspect="1" noTextEdit="1"/>
          </p:cNvSpPr>
          <p:nvPr>
            <p:ph type="sldImg"/>
          </p:nvPr>
        </p:nvSpPr>
        <p:spPr>
          <a:ln/>
        </p:spPr>
      </p:sp>
      <p:sp>
        <p:nvSpPr>
          <p:cNvPr id="12800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800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800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4387ED27-72D1-44A7-8D01-ACE3EC6856B8}" type="slidenum">
              <a:rPr lang="en-US" sz="1200">
                <a:latin typeface="Times New Roman" pitchFamily="18" charset="0"/>
              </a:rPr>
              <a:pPr algn="r" eaLnBrk="1" hangingPunct="1"/>
              <a:t>224</a:t>
            </a:fld>
            <a:endParaRPr lang="en-US" sz="1200">
              <a:latin typeface="Times New Roman" pitchFamily="18" charset="0"/>
            </a:endParaRPr>
          </a:p>
        </p:txBody>
      </p:sp>
    </p:spTree>
    <p:extLst>
      <p:ext uri="{BB962C8B-B14F-4D97-AF65-F5344CB8AC3E}">
        <p14:creationId xmlns:p14="http://schemas.microsoft.com/office/powerpoint/2010/main" val="304331239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290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290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1A355DBF-1166-4032-AA06-CDDFC08E3DA8}" type="slidenum">
              <a:rPr lang="en-US" smtClean="0">
                <a:latin typeface="Times New Roman" pitchFamily="18" charset="0"/>
              </a:rPr>
              <a:pPr/>
              <a:t>225</a:t>
            </a:fld>
            <a:endParaRPr lang="en-US" smtClean="0">
              <a:latin typeface="Times New Roman" pitchFamily="18" charset="0"/>
            </a:endParaRPr>
          </a:p>
        </p:txBody>
      </p:sp>
    </p:spTree>
    <p:extLst>
      <p:ext uri="{BB962C8B-B14F-4D97-AF65-F5344CB8AC3E}">
        <p14:creationId xmlns:p14="http://schemas.microsoft.com/office/powerpoint/2010/main" val="87022075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E916F88-B4F4-4385-9206-BEC7AA53E166}" type="slidenum">
              <a:rPr lang="en-US" sz="1200" smtClean="0"/>
              <a:pPr eaLnBrk="1" hangingPunct="1"/>
              <a:t>227</a:t>
            </a:fld>
            <a:endParaRPr lang="en-US" sz="1200" smtClean="0"/>
          </a:p>
        </p:txBody>
      </p:sp>
      <p:sp>
        <p:nvSpPr>
          <p:cNvPr id="290819" name="Rectangle 7"/>
          <p:cNvSpPr txBox="1">
            <a:spLocks noGrp="1" noChangeArrowheads="1"/>
          </p:cNvSpPr>
          <p:nvPr/>
        </p:nvSpPr>
        <p:spPr bwMode="auto">
          <a:xfrm>
            <a:off x="3886200" y="87106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12" tIns="45555" rIns="91112" bIns="45555"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8B00C37C-BC6C-4935-BFB9-0FBAE9FEC163}" type="slidenum">
              <a:rPr lang="en-US" sz="1200"/>
              <a:pPr algn="r" eaLnBrk="1" hangingPunct="1"/>
              <a:t>227</a:t>
            </a:fld>
            <a:endParaRPr lang="en-US" sz="12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90823" name="Slide Number Placeholder 4"/>
          <p:cNvSpPr txBox="1">
            <a:spLocks noGrp="1"/>
          </p:cNvSpPr>
          <p:nvPr/>
        </p:nvSpPr>
        <p:spPr bwMode="auto">
          <a:xfrm>
            <a:off x="3886200" y="8710613"/>
            <a:ext cx="2971800"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112" tIns="45555" rIns="91112" bIns="45555"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966A7E2-35C8-47FB-A4BF-C1E9EA178D01}" type="slidenum">
              <a:rPr lang="en-US" sz="1200"/>
              <a:pPr algn="r" eaLnBrk="1" hangingPunct="1"/>
              <a:t>227</a:t>
            </a:fld>
            <a:endParaRPr lang="en-US" sz="1200"/>
          </a:p>
        </p:txBody>
      </p:sp>
    </p:spTree>
    <p:extLst>
      <p:ext uri="{BB962C8B-B14F-4D97-AF65-F5344CB8AC3E}">
        <p14:creationId xmlns:p14="http://schemas.microsoft.com/office/powerpoint/2010/main" val="244820492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98547E56-DF52-4A69-B7E1-5AB3AE9BA17B}" type="slidenum">
              <a:rPr lang="en-US" smtClean="0">
                <a:latin typeface="Times New Roman" pitchFamily="18" charset="0"/>
              </a:rPr>
              <a:pPr/>
              <a:t>228</a:t>
            </a:fld>
            <a:endParaRPr lang="en-US" smtClean="0">
              <a:latin typeface="Times New Roman" pitchFamily="18" charset="0"/>
            </a:endParaRPr>
          </a:p>
        </p:txBody>
      </p:sp>
      <p:sp>
        <p:nvSpPr>
          <p:cNvPr id="12083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5AB29D68-60AA-49CE-ABF1-9AAD305CBB40}" type="slidenum">
              <a:rPr lang="en-US" sz="1200">
                <a:latin typeface="Times New Roman" pitchFamily="18" charset="0"/>
              </a:rPr>
              <a:pPr algn="r"/>
              <a:t>228</a:t>
            </a:fld>
            <a:endParaRPr lang="en-US" sz="1200">
              <a:latin typeface="Times New Roman" pitchFamily="18" charset="0"/>
            </a:endParaRPr>
          </a:p>
        </p:txBody>
      </p:sp>
      <p:sp>
        <p:nvSpPr>
          <p:cNvPr id="12083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083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D7122222-D52B-42B8-84ED-374AD3FFF08D}" type="slidenum">
              <a:rPr lang="en-US" sz="1200">
                <a:latin typeface="Times New Roman" pitchFamily="18" charset="0"/>
              </a:rPr>
              <a:pPr algn="r"/>
              <a:t>228</a:t>
            </a:fld>
            <a:endParaRPr lang="en-US" sz="1200">
              <a:latin typeface="Times New Roman" pitchFamily="18" charset="0"/>
            </a:endParaRPr>
          </a:p>
        </p:txBody>
      </p:sp>
      <p:sp>
        <p:nvSpPr>
          <p:cNvPr id="120838" name="Rectangle 2"/>
          <p:cNvSpPr>
            <a:spLocks noGrp="1" noRot="1" noChangeAspect="1" noChangeArrowheads="1" noTextEdit="1"/>
          </p:cNvSpPr>
          <p:nvPr>
            <p:ph type="sldImg"/>
          </p:nvPr>
        </p:nvSpPr>
        <p:spPr>
          <a:xfrm>
            <a:off x="339725" y="374650"/>
            <a:ext cx="3500438" cy="2625725"/>
          </a:xfrm>
          <a:ln/>
        </p:spPr>
      </p:sp>
      <p:sp>
        <p:nvSpPr>
          <p:cNvPr id="120839" name="Rectangle 3"/>
          <p:cNvSpPr>
            <a:spLocks noGrp="1" noChangeArrowheads="1"/>
          </p:cNvSpPr>
          <p:nvPr>
            <p:ph type="body" idx="1"/>
            <p:custDataLst>
              <p:tags r:id="rId1"/>
            </p:custDataLst>
          </p:nvPr>
        </p:nvSpPr>
        <p:spPr>
          <a:xfrm>
            <a:off x="372734" y="3149983"/>
            <a:ext cx="5972836" cy="5557336"/>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smtClean="0"/>
              <a:t>Required</a:t>
            </a:r>
          </a:p>
          <a:p>
            <a:pPr lvl="1"/>
            <a:endParaRPr lang="en-US" smtClean="0"/>
          </a:p>
          <a:p>
            <a:r>
              <a:rPr lang="en-US" smtClean="0"/>
              <a:t>DISCUSSION POINTS:</a:t>
            </a:r>
          </a:p>
          <a:p>
            <a:pPr lvl="1"/>
            <a:r>
              <a:rPr lang="en-US" smtClean="0"/>
              <a:t>--Upon food ingestion, GLP-1 is secreted into the circulation from L cells of small intestine. </a:t>
            </a:r>
          </a:p>
          <a:p>
            <a:pPr lvl="1"/>
            <a:r>
              <a:rPr lang="en-US" smtClean="0"/>
              <a:t>--GLP-1 increases beta-cell response by enhancing glucose-dependent insulin secretion. </a:t>
            </a:r>
          </a:p>
          <a:p>
            <a:pPr lvl="1"/>
            <a:r>
              <a:rPr lang="en-US" smtClean="0"/>
              <a:t>--GLP-1 decreases beta-cell workload and hence the demand for insulin secretion by:</a:t>
            </a:r>
          </a:p>
          <a:p>
            <a:pPr lvl="2"/>
            <a:r>
              <a:rPr lang="en-US" smtClean="0"/>
              <a:t>--Regulating the rate of gastric emptying such that meal nutrients are delivered to the small intestine and, in turn, absorbed into the circulation more smoothly, reducing peak nutrient absorption and insulin demand (beta-cell workload)</a:t>
            </a:r>
          </a:p>
          <a:p>
            <a:pPr lvl="2"/>
            <a:r>
              <a:rPr lang="en-US" smtClean="0"/>
              <a:t>--Decreasing postprandial glucagon secretion from pancreatic alpha cells, which helps to maintain the counterregulatory balance between insulin and glucagon  </a:t>
            </a:r>
          </a:p>
          <a:p>
            <a:pPr lvl="2"/>
            <a:r>
              <a:rPr lang="en-US" smtClean="0"/>
              <a:t>--Reducing postprandial glucagon secretion, GLP-1 has an indirect benefit on beta-cell workload, since decreased glucagon secretion will produce decreased postprandial hepatic glucose output</a:t>
            </a:r>
          </a:p>
          <a:p>
            <a:pPr lvl="2"/>
            <a:r>
              <a:rPr lang="en-US" smtClean="0"/>
              <a:t>--Having effects on the central nervous system, resulting in increased satiety (sensation of satisfaction with food intake) and a reduction of food intake</a:t>
            </a:r>
          </a:p>
          <a:p>
            <a:pPr lvl="1"/>
            <a:r>
              <a:rPr lang="en-US" smtClean="0"/>
              <a:t>--By decreasing beta-cell workload and improving beta-cell response, GLP-1 is an important regulator of glucose homeostasis.</a:t>
            </a:r>
          </a:p>
          <a:p>
            <a:pPr lvl="1"/>
            <a:endParaRPr lang="en-US" smtClean="0"/>
          </a:p>
          <a:p>
            <a:r>
              <a:rPr lang="en-US" smtClean="0"/>
              <a:t>SLIDE BACKGROUND:</a:t>
            </a:r>
          </a:p>
          <a:p>
            <a:pPr lvl="1"/>
            <a:r>
              <a:rPr lang="en-US" smtClean="0"/>
              <a:t>--Effect on Beta-cell: Drucker DJ. Diabetes. 1998; 47:159-169</a:t>
            </a:r>
          </a:p>
          <a:p>
            <a:pPr lvl="1"/>
            <a:r>
              <a:rPr lang="en-US" smtClean="0"/>
              <a:t>--Effect on Alpha cell:  Larsson H, et al. Acta Physiol Scand. 1997; 160:413-422</a:t>
            </a:r>
          </a:p>
          <a:p>
            <a:pPr lvl="1"/>
            <a:r>
              <a:rPr lang="en-US" smtClean="0"/>
              <a:t>--Effects on Liver: Larsson H, et al. Acta Physiol Scand. 1997; 160:413-422</a:t>
            </a:r>
          </a:p>
          <a:p>
            <a:pPr lvl="1"/>
            <a:r>
              <a:rPr lang="en-US" smtClean="0"/>
              <a:t>--Effects on Stomach: Nauck MA, et al. Diabetologia. 1996; 39:1546-1553</a:t>
            </a:r>
          </a:p>
          <a:p>
            <a:pPr lvl="1"/>
            <a:r>
              <a:rPr lang="en-US" smtClean="0"/>
              <a:t>--Effects on CNS: Flint A, et al. J Clin Invest. 1998; 101:515-520</a:t>
            </a:r>
          </a:p>
          <a:p>
            <a:pPr lvl="1"/>
            <a:endParaRPr lang="en-US" smtClean="0"/>
          </a:p>
        </p:txBody>
      </p:sp>
    </p:spTree>
    <p:extLst>
      <p:ext uri="{BB962C8B-B14F-4D97-AF65-F5344CB8AC3E}">
        <p14:creationId xmlns:p14="http://schemas.microsoft.com/office/powerpoint/2010/main" val="3840876045"/>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1F53293-1F5D-4814-B2F3-2283F0F249C4}" type="slidenum">
              <a:rPr lang="en-US" smtClean="0">
                <a:latin typeface="Times New Roman" pitchFamily="18" charset="0"/>
              </a:rPr>
              <a:pPr/>
              <a:t>229</a:t>
            </a:fld>
            <a:endParaRPr lang="en-US" smtClean="0">
              <a:latin typeface="Times New Roman" pitchFamily="18" charset="0"/>
            </a:endParaRPr>
          </a:p>
        </p:txBody>
      </p:sp>
      <p:sp>
        <p:nvSpPr>
          <p:cNvPr id="121859"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7AF127D4-CB96-41C9-95F2-C9C7052C91B8}" type="slidenum">
              <a:rPr lang="en-US" sz="1200">
                <a:latin typeface="Times New Roman" pitchFamily="18" charset="0"/>
              </a:rPr>
              <a:pPr algn="r"/>
              <a:t>229</a:t>
            </a:fld>
            <a:endParaRPr lang="en-US" sz="1200">
              <a:latin typeface="Times New Roman" pitchFamily="18" charset="0"/>
            </a:endParaRPr>
          </a:p>
        </p:txBody>
      </p:sp>
      <p:sp>
        <p:nvSpPr>
          <p:cNvPr id="121860" name="Slide Image Placeholder 1"/>
          <p:cNvSpPr>
            <a:spLocks noGrp="1" noRot="1" noChangeAspect="1" noTextEdit="1"/>
          </p:cNvSpPr>
          <p:nvPr>
            <p:ph type="sldImg"/>
          </p:nvPr>
        </p:nvSpPr>
        <p:spPr>
          <a:ln/>
        </p:spPr>
      </p:sp>
      <p:sp>
        <p:nvSpPr>
          <p:cNvPr id="12186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186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1863"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B93A02B8-AEB7-44C6-8B86-EDB20C928191}" type="slidenum">
              <a:rPr lang="en-US" sz="1200">
                <a:latin typeface="Times New Roman" pitchFamily="18" charset="0"/>
              </a:rPr>
              <a:pPr algn="r"/>
              <a:t>229</a:t>
            </a:fld>
            <a:endParaRPr lang="en-US" sz="1200">
              <a:latin typeface="Times New Roman" pitchFamily="18" charset="0"/>
            </a:endParaRPr>
          </a:p>
        </p:txBody>
      </p:sp>
    </p:spTree>
    <p:extLst>
      <p:ext uri="{BB962C8B-B14F-4D97-AF65-F5344CB8AC3E}">
        <p14:creationId xmlns:p14="http://schemas.microsoft.com/office/powerpoint/2010/main" val="280643272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B4D343FD-7594-45E9-B271-E28143BCDF17}" type="slidenum">
              <a:rPr lang="en-US" smtClean="0">
                <a:latin typeface="Times New Roman" pitchFamily="18" charset="0"/>
              </a:rPr>
              <a:pPr eaLnBrk="1" hangingPunct="1"/>
              <a:t>230</a:t>
            </a:fld>
            <a:endParaRPr lang="en-US" smtClean="0">
              <a:latin typeface="Times New Roman" pitchFamily="18" charset="0"/>
            </a:endParaRPr>
          </a:p>
        </p:txBody>
      </p:sp>
      <p:sp>
        <p:nvSpPr>
          <p:cNvPr id="122883"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7D9302E9-0B2C-423F-BC2B-28756EE864D3}" type="slidenum">
              <a:rPr lang="en-US" sz="1200">
                <a:latin typeface="Times New Roman" pitchFamily="18" charset="0"/>
              </a:rPr>
              <a:pPr algn="r" eaLnBrk="1" hangingPunct="1"/>
              <a:t>230</a:t>
            </a:fld>
            <a:endParaRPr lang="en-US" sz="1200">
              <a:latin typeface="Times New Roman" pitchFamily="18" charset="0"/>
            </a:endParaRPr>
          </a:p>
        </p:txBody>
      </p:sp>
      <p:sp>
        <p:nvSpPr>
          <p:cNvPr id="122884" name="Slide Image Placeholder 1"/>
          <p:cNvSpPr>
            <a:spLocks noGrp="1" noRot="1" noChangeAspect="1" noTextEdit="1"/>
          </p:cNvSpPr>
          <p:nvPr>
            <p:ph type="sldImg"/>
          </p:nvPr>
        </p:nvSpPr>
        <p:spPr>
          <a:ln/>
        </p:spPr>
      </p:sp>
      <p:sp>
        <p:nvSpPr>
          <p:cNvPr id="12288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288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22887"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132DD16B-70E7-455D-8E21-D9F6543384D6}" type="slidenum">
              <a:rPr lang="en-US" sz="1200">
                <a:latin typeface="Times New Roman" pitchFamily="18" charset="0"/>
              </a:rPr>
              <a:pPr algn="r" eaLnBrk="1" hangingPunct="1"/>
              <a:t>230</a:t>
            </a:fld>
            <a:endParaRPr lang="en-US" sz="1200">
              <a:latin typeface="Times New Roman" pitchFamily="18" charset="0"/>
            </a:endParaRPr>
          </a:p>
        </p:txBody>
      </p:sp>
    </p:spTree>
    <p:extLst>
      <p:ext uri="{BB962C8B-B14F-4D97-AF65-F5344CB8AC3E}">
        <p14:creationId xmlns:p14="http://schemas.microsoft.com/office/powerpoint/2010/main" val="4221381309"/>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9B301DA-D1BF-4061-889B-497D433D32EC}" type="slidenum">
              <a:rPr lang="en-US" smtClean="0">
                <a:latin typeface="Times New Roman" pitchFamily="18" charset="0"/>
              </a:rPr>
              <a:pPr/>
              <a:t>232</a:t>
            </a:fld>
            <a:endParaRPr lang="en-US" smtClean="0">
              <a:latin typeface="Times New Roman" pitchFamily="18" charset="0"/>
            </a:endParaRPr>
          </a:p>
        </p:txBody>
      </p:sp>
      <p:sp>
        <p:nvSpPr>
          <p:cNvPr id="12390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F76927FC-2209-4A1F-86B2-F4952A6B7F53}" type="slidenum">
              <a:rPr lang="en-US" sz="1200">
                <a:latin typeface="Times New Roman" pitchFamily="18" charset="0"/>
              </a:rPr>
              <a:pPr algn="r"/>
              <a:t>232</a:t>
            </a:fld>
            <a:endParaRPr lang="en-US" sz="1200">
              <a:latin typeface="Times New Roman" pitchFamily="18" charset="0"/>
            </a:endParaRPr>
          </a:p>
        </p:txBody>
      </p:sp>
      <p:sp>
        <p:nvSpPr>
          <p:cNvPr id="123908" name="Slide Image Placeholder 1"/>
          <p:cNvSpPr>
            <a:spLocks noGrp="1" noRot="1" noChangeAspect="1" noTextEdit="1"/>
          </p:cNvSpPr>
          <p:nvPr>
            <p:ph type="sldImg"/>
          </p:nvPr>
        </p:nvSpPr>
        <p:spPr>
          <a:ln/>
        </p:spPr>
      </p:sp>
      <p:sp>
        <p:nvSpPr>
          <p:cNvPr id="12390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2391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123911" name="Slide Number Placeholder 4"/>
          <p:cNvSpPr txBox="1">
            <a:spLocks noGrp="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60" tIns="44579" rIns="89160" bIns="44579"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F4B7EF2F-6F51-483C-AEF3-E139142BEFF6}" type="slidenum">
              <a:rPr lang="en-US" sz="1200">
                <a:latin typeface="Times New Roman" pitchFamily="18" charset="0"/>
              </a:rPr>
              <a:pPr algn="r"/>
              <a:t>232</a:t>
            </a:fld>
            <a:endParaRPr lang="en-US" sz="1200">
              <a:latin typeface="Times New Roman" pitchFamily="18" charset="0"/>
            </a:endParaRPr>
          </a:p>
        </p:txBody>
      </p:sp>
    </p:spTree>
    <p:extLst>
      <p:ext uri="{BB962C8B-B14F-4D97-AF65-F5344CB8AC3E}">
        <p14:creationId xmlns:p14="http://schemas.microsoft.com/office/powerpoint/2010/main" val="393830539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2595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2595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DDD9BF5-7BFF-4991-AC61-3A95FC7FEED1}" type="slidenum">
              <a:rPr lang="en-US" smtClean="0">
                <a:latin typeface="Times New Roman" pitchFamily="18" charset="0"/>
              </a:rPr>
              <a:pPr/>
              <a:t>234</a:t>
            </a:fld>
            <a:endParaRPr lang="en-US" smtClean="0">
              <a:latin typeface="Times New Roman" pitchFamily="18" charset="0"/>
            </a:endParaRPr>
          </a:p>
        </p:txBody>
      </p:sp>
    </p:spTree>
    <p:extLst>
      <p:ext uri="{BB962C8B-B14F-4D97-AF65-F5344CB8AC3E}">
        <p14:creationId xmlns:p14="http://schemas.microsoft.com/office/powerpoint/2010/main" val="206001853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a:ln/>
        </p:spPr>
      </p:sp>
      <p:sp>
        <p:nvSpPr>
          <p:cNvPr id="301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30106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 Copyright 1999-2012, Diabetes Educational Services, All Rights Reserved© Copyright 1999-2012, Diabetes Educational ServicesDiabetes Educational Services© (530) 893 - 8635 </a:t>
            </a:r>
          </a:p>
        </p:txBody>
      </p:sp>
      <p:sp>
        <p:nvSpPr>
          <p:cNvPr id="30106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5D93AD6-6416-4CBA-8D19-CC590EC91A9A}" type="slidenum">
              <a:rPr lang="en-US" sz="1200" smtClean="0"/>
              <a:pPr eaLnBrk="1" hangingPunct="1"/>
              <a:t>235</a:t>
            </a:fld>
            <a:endParaRPr lang="en-US" sz="1200" smtClean="0"/>
          </a:p>
        </p:txBody>
      </p:sp>
    </p:spTree>
    <p:extLst>
      <p:ext uri="{BB962C8B-B14F-4D97-AF65-F5344CB8AC3E}">
        <p14:creationId xmlns:p14="http://schemas.microsoft.com/office/powerpoint/2010/main" val="24446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8115"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EFCD5287-0EC2-4A0A-A068-ACB08FA0FED4}" type="slidenum">
              <a:rPr lang="en-US" smtClean="0">
                <a:latin typeface="Times New Roman" pitchFamily="18" charset="0"/>
              </a:rPr>
              <a:pPr/>
              <a:t>24</a:t>
            </a:fld>
            <a:endParaRPr lang="en-US" smtClean="0">
              <a:latin typeface="Times New Roman" pitchFamily="18" charset="0"/>
            </a:endParaRPr>
          </a:p>
        </p:txBody>
      </p:sp>
      <p:sp>
        <p:nvSpPr>
          <p:cNvPr id="218116" name="Rectangle 2"/>
          <p:cNvSpPr>
            <a:spLocks noGrp="1" noRot="1" noChangeAspect="1" noChangeArrowheads="1" noTextEdit="1"/>
          </p:cNvSpPr>
          <p:nvPr>
            <p:ph type="sldImg"/>
          </p:nvPr>
        </p:nvSpPr>
        <p:spPr>
          <a:xfrm>
            <a:off x="1182688" y="698500"/>
            <a:ext cx="4646612" cy="3486150"/>
          </a:xfrm>
          <a:ln/>
        </p:spPr>
      </p:sp>
      <p:sp>
        <p:nvSpPr>
          <p:cNvPr id="218117" name="Rectangle 3"/>
          <p:cNvSpPr>
            <a:spLocks noGrp="1" noChangeArrowheads="1"/>
          </p:cNvSpPr>
          <p:nvPr>
            <p:ph type="body" idx="1"/>
          </p:nvPr>
        </p:nvSpPr>
        <p:spPr>
          <a:xfrm>
            <a:off x="701345" y="4416099"/>
            <a:ext cx="5607711" cy="4182457"/>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Type 1-absent insulin</a:t>
            </a:r>
          </a:p>
          <a:p>
            <a:r>
              <a:rPr lang="en-US" smtClean="0"/>
              <a:t>Type 2-too much insulin early, then resistence and less secretion</a:t>
            </a:r>
          </a:p>
          <a:p>
            <a:r>
              <a:rPr lang="en-US" smtClean="0"/>
              <a:t>GDm-simliar to Type 2, found during pregnancy</a:t>
            </a:r>
          </a:p>
        </p:txBody>
      </p:sp>
    </p:spTree>
    <p:extLst>
      <p:ext uri="{BB962C8B-B14F-4D97-AF65-F5344CB8AC3E}">
        <p14:creationId xmlns:p14="http://schemas.microsoft.com/office/powerpoint/2010/main" val="290570842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236</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300">
                <a:latin typeface="Times New Roman" panose="02020603050405020304" pitchFamily="18" charset="0"/>
              </a:rPr>
              <a:pPr algn="r" eaLnBrk="1" hangingPunct="1"/>
              <a:t>236</a:t>
            </a:fld>
            <a:endParaRPr lang="en-US" sz="13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smtClean="0">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3972258" y="8913090"/>
            <a:ext cx="3038144" cy="46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300">
                <a:latin typeface="Times New Roman" panose="02020603050405020304" pitchFamily="18" charset="0"/>
              </a:rPr>
              <a:pPr algn="r" eaLnBrk="1" hangingPunct="1"/>
              <a:t>236</a:t>
            </a:fld>
            <a:endParaRPr lang="en-US" sz="13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182688" y="700088"/>
            <a:ext cx="4648200" cy="3486150"/>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233926952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6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r>
              <a:rPr lang="en-US" smtClean="0">
                <a:latin typeface="Times New Roman" panose="02020603050405020304" pitchFamily="18" charset="0"/>
              </a:rPr>
              <a:t>© Copyright 1999-2013, Diabetes Education Services, All Rights Reserved© Copyright 1999-2013, Diabetes Education ServicesDiabetes Education Services© (530) 893 - 8635 </a:t>
            </a:r>
          </a:p>
        </p:txBody>
      </p:sp>
      <p:sp>
        <p:nvSpPr>
          <p:cNvPr id="136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130" indent="-275434">
              <a:defRPr>
                <a:solidFill>
                  <a:schemeClr val="tx1"/>
                </a:solidFill>
                <a:latin typeface="Arial" panose="020B0604020202020204" pitchFamily="34" charset="0"/>
              </a:defRPr>
            </a:lvl2pPr>
            <a:lvl3pPr marL="1101738" indent="-220348">
              <a:defRPr>
                <a:solidFill>
                  <a:schemeClr val="tx1"/>
                </a:solidFill>
                <a:latin typeface="Arial" panose="020B0604020202020204" pitchFamily="34" charset="0"/>
              </a:defRPr>
            </a:lvl3pPr>
            <a:lvl4pPr marL="1542433" indent="-220348">
              <a:defRPr>
                <a:solidFill>
                  <a:schemeClr val="tx1"/>
                </a:solidFill>
                <a:latin typeface="Arial" panose="020B0604020202020204" pitchFamily="34" charset="0"/>
              </a:defRPr>
            </a:lvl4pPr>
            <a:lvl5pPr marL="1983128" indent="-220348">
              <a:defRPr>
                <a:solidFill>
                  <a:schemeClr val="tx1"/>
                </a:solidFill>
                <a:latin typeface="Arial" panose="020B0604020202020204" pitchFamily="34" charset="0"/>
              </a:defRPr>
            </a:lvl5pPr>
            <a:lvl6pPr marL="2423823" indent="-220348" eaLnBrk="0" fontAlgn="base" hangingPunct="0">
              <a:spcBef>
                <a:spcPct val="0"/>
              </a:spcBef>
              <a:spcAft>
                <a:spcPct val="0"/>
              </a:spcAft>
              <a:defRPr>
                <a:solidFill>
                  <a:schemeClr val="tx1"/>
                </a:solidFill>
                <a:latin typeface="Arial" panose="020B0604020202020204" pitchFamily="34" charset="0"/>
              </a:defRPr>
            </a:lvl6pPr>
            <a:lvl7pPr marL="2864518" indent="-220348" eaLnBrk="0" fontAlgn="base" hangingPunct="0">
              <a:spcBef>
                <a:spcPct val="0"/>
              </a:spcBef>
              <a:spcAft>
                <a:spcPct val="0"/>
              </a:spcAft>
              <a:defRPr>
                <a:solidFill>
                  <a:schemeClr val="tx1"/>
                </a:solidFill>
                <a:latin typeface="Arial" panose="020B0604020202020204" pitchFamily="34" charset="0"/>
              </a:defRPr>
            </a:lvl7pPr>
            <a:lvl8pPr marL="3305213" indent="-220348" eaLnBrk="0" fontAlgn="base" hangingPunct="0">
              <a:spcBef>
                <a:spcPct val="0"/>
              </a:spcBef>
              <a:spcAft>
                <a:spcPct val="0"/>
              </a:spcAft>
              <a:defRPr>
                <a:solidFill>
                  <a:schemeClr val="tx1"/>
                </a:solidFill>
                <a:latin typeface="Arial" panose="020B0604020202020204" pitchFamily="34" charset="0"/>
              </a:defRPr>
            </a:lvl8pPr>
            <a:lvl9pPr marL="3745908" indent="-220348" eaLnBrk="0" fontAlgn="base" hangingPunct="0">
              <a:spcBef>
                <a:spcPct val="0"/>
              </a:spcBef>
              <a:spcAft>
                <a:spcPct val="0"/>
              </a:spcAft>
              <a:defRPr>
                <a:solidFill>
                  <a:schemeClr val="tx1"/>
                </a:solidFill>
                <a:latin typeface="Arial" panose="020B0604020202020204" pitchFamily="34" charset="0"/>
              </a:defRPr>
            </a:lvl9pPr>
          </a:lstStyle>
          <a:p>
            <a:fld id="{B5B11B2B-13A0-4543-AF9D-72AD112C47FA}" type="slidenum">
              <a:rPr lang="en-US">
                <a:latin typeface="Times New Roman" panose="02020603050405020304" pitchFamily="18" charset="0"/>
              </a:rPr>
              <a:pPr/>
              <a:t>237</a:t>
            </a:fld>
            <a:endParaRPr lang="en-US">
              <a:latin typeface="Times New Roman" panose="02020603050405020304" pitchFamily="18" charset="0"/>
            </a:endParaRPr>
          </a:p>
        </p:txBody>
      </p:sp>
    </p:spTree>
    <p:extLst>
      <p:ext uri="{BB962C8B-B14F-4D97-AF65-F5344CB8AC3E}">
        <p14:creationId xmlns:p14="http://schemas.microsoft.com/office/powerpoint/2010/main" val="323758299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solidFill>
                  <a:srgbClr val="000000"/>
                </a:solidFill>
                <a:latin typeface="Times New Roman" pitchFamily="18" charset="0"/>
              </a:rPr>
              <a:t>© Copyright 1999-2013, Diabetes Educational Services, All Rights Reserved© Copyright 1999-2013, Diabetes Educational </a:t>
            </a:r>
            <a:r>
              <a:rPr lang="en-US" dirty="0" err="1" smtClean="0">
                <a:solidFill>
                  <a:srgbClr val="000000"/>
                </a:solidFill>
                <a:latin typeface="Times New Roman" pitchFamily="18" charset="0"/>
              </a:rPr>
              <a:t>ServicesDiabetes</a:t>
            </a:r>
            <a:r>
              <a:rPr lang="en-US" dirty="0" smtClean="0">
                <a:solidFill>
                  <a:srgbClr val="000000"/>
                </a:solidFill>
                <a:latin typeface="Times New Roman" pitchFamily="18" charset="0"/>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8233A852-DB48-46D7-8523-FC5ED4573E70}" type="slidenum">
              <a:rPr lang="en-US" smtClean="0">
                <a:solidFill>
                  <a:srgbClr val="000000"/>
                </a:solidFill>
                <a:latin typeface="Times New Roman" pitchFamily="18" charset="0"/>
              </a:rPr>
              <a:pPr/>
              <a:t>238</a:t>
            </a:fld>
            <a:endParaRPr lang="en-US" smtClean="0">
              <a:solidFill>
                <a:srgbClr val="000000"/>
              </a:solidFill>
              <a:latin typeface="Times New Roman" pitchFamily="18" charset="0"/>
            </a:endParaRPr>
          </a:p>
        </p:txBody>
      </p:sp>
    </p:spTree>
    <p:extLst>
      <p:ext uri="{BB962C8B-B14F-4D97-AF65-F5344CB8AC3E}">
        <p14:creationId xmlns:p14="http://schemas.microsoft.com/office/powerpoint/2010/main" val="301171561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fld id="{6AE1D34A-EF11-4972-845B-2A5C3DE9C72D}" type="slidenum">
              <a:rPr lang="en-US" smtClean="0">
                <a:latin typeface="Times New Roman" pitchFamily="18" charset="0"/>
              </a:rPr>
              <a:pPr eaLnBrk="1" hangingPunct="1"/>
              <a:t>239</a:t>
            </a:fld>
            <a:endParaRPr lang="en-US" smtClean="0">
              <a:latin typeface="Times New Roman" pitchFamily="18" charset="0"/>
            </a:endParaRPr>
          </a:p>
        </p:txBody>
      </p:sp>
      <p:sp>
        <p:nvSpPr>
          <p:cNvPr id="131075"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0F947FD-350A-412C-BB92-96A246F9309D}" type="slidenum">
              <a:rPr lang="en-US" sz="1200">
                <a:latin typeface="Times New Roman" pitchFamily="18" charset="0"/>
              </a:rPr>
              <a:pPr algn="r" eaLnBrk="1" hangingPunct="1"/>
              <a:t>239</a:t>
            </a:fld>
            <a:endParaRPr lang="en-US" sz="1200">
              <a:latin typeface="Times New Roman" pitchFamily="18" charset="0"/>
            </a:endParaRPr>
          </a:p>
        </p:txBody>
      </p:sp>
      <p:sp>
        <p:nvSpPr>
          <p:cNvPr id="1310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pPr eaLnBrk="1" hangingPunct="1"/>
            <a:r>
              <a:rPr lang="en-US" smtClean="0">
                <a:latin typeface="Times New Roman" pitchFamily="18" charset="0"/>
              </a:rPr>
              <a:t>Diabetes Educational Services© (530) 893 - 8635 </a:t>
            </a:r>
          </a:p>
        </p:txBody>
      </p:sp>
      <p:sp>
        <p:nvSpPr>
          <p:cNvPr id="131077" name="Rectangle 7"/>
          <p:cNvSpPr txBox="1">
            <a:spLocks noGrp="1" noChangeArrowheads="1"/>
          </p:cNvSpPr>
          <p:nvPr/>
        </p:nvSpPr>
        <p:spPr bwMode="auto">
          <a:xfrm>
            <a:off x="3806430" y="8574265"/>
            <a:ext cx="2911872" cy="44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89151" tIns="44575" rIns="89151" bIns="44575"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75AECC4-D18B-44E6-A131-B17753DE6A71}" type="slidenum">
              <a:rPr lang="en-US" sz="1200">
                <a:latin typeface="Times New Roman" pitchFamily="18" charset="0"/>
              </a:rPr>
              <a:pPr algn="r" eaLnBrk="1" hangingPunct="1"/>
              <a:t>239</a:t>
            </a:fld>
            <a:endParaRPr lang="en-US" sz="1200">
              <a:latin typeface="Times New Roman" pitchFamily="18" charset="0"/>
            </a:endParaRPr>
          </a:p>
        </p:txBody>
      </p:sp>
      <p:sp>
        <p:nvSpPr>
          <p:cNvPr id="131078" name="Rectangle 2"/>
          <p:cNvSpPr>
            <a:spLocks noGrp="1" noRot="1" noChangeAspect="1" noChangeArrowheads="1" noTextEdit="1"/>
          </p:cNvSpPr>
          <p:nvPr>
            <p:ph type="sldImg"/>
          </p:nvPr>
        </p:nvSpPr>
        <p:spPr>
          <a:xfrm>
            <a:off x="1125538" y="673100"/>
            <a:ext cx="4470400" cy="3352800"/>
          </a:xfrm>
          <a:ln/>
        </p:spPr>
      </p:sp>
      <p:sp>
        <p:nvSpPr>
          <p:cNvPr id="1310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smtClean="0"/>
          </a:p>
          <a:p>
            <a:r>
              <a:rPr lang="en-US" smtClean="0"/>
              <a:t>Clinical trials indicate that pioglitazone and rosiglitazone are slightly more effective at reducing A1C (1.5-1.6% reduction) than troglitazone (1.1% reduction).  </a:t>
            </a:r>
          </a:p>
          <a:p>
            <a:endParaRPr lang="en-US" smtClean="0"/>
          </a:p>
          <a:p>
            <a:r>
              <a:rPr lang="en-US" smtClean="0"/>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smtClean="0"/>
          </a:p>
          <a:p>
            <a:r>
              <a:rPr lang="en-US" smtClean="0"/>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smtClean="0"/>
          </a:p>
          <a:p>
            <a:r>
              <a:rPr lang="en-US" smtClean="0"/>
              <a:t>TZDs are the most expensive of the oral antidiabetic agents.</a:t>
            </a:r>
          </a:p>
          <a:p>
            <a:endParaRPr lang="en-US" smtClean="0"/>
          </a:p>
          <a:p>
            <a:endParaRPr lang="en-US" smtClean="0"/>
          </a:p>
        </p:txBody>
      </p:sp>
    </p:spTree>
    <p:extLst>
      <p:ext uri="{BB962C8B-B14F-4D97-AF65-F5344CB8AC3E}">
        <p14:creationId xmlns:p14="http://schemas.microsoft.com/office/powerpoint/2010/main" val="184716586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dirty="0" smtClean="0">
                <a:latin typeface="Times New Roman" pitchFamily="18" charset="0"/>
              </a:rPr>
              <a:t>© Copyright 1999-2013, Diabetes Educational Services, All Rights Reserved© Copyright 1999-2013, Diabetes Educational </a:t>
            </a:r>
            <a:r>
              <a:rPr lang="en-US" dirty="0" err="1" smtClean="0">
                <a:latin typeface="Times New Roman" pitchFamily="18" charset="0"/>
              </a:rPr>
              <a:t>ServicesDiabetes</a:t>
            </a:r>
            <a:r>
              <a:rPr lang="en-US" dirty="0" smtClean="0">
                <a:latin typeface="Times New Roman" pitchFamily="18" charset="0"/>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8233A852-DB48-46D7-8523-FC5ED4573E70}" type="slidenum">
              <a:rPr lang="en-US" smtClean="0">
                <a:latin typeface="Times New Roman" pitchFamily="18" charset="0"/>
              </a:rPr>
              <a:pPr/>
              <a:t>240</a:t>
            </a:fld>
            <a:endParaRPr lang="en-US" smtClean="0">
              <a:latin typeface="Times New Roman" pitchFamily="18" charset="0"/>
            </a:endParaRPr>
          </a:p>
        </p:txBody>
      </p:sp>
    </p:spTree>
    <p:extLst>
      <p:ext uri="{BB962C8B-B14F-4D97-AF65-F5344CB8AC3E}">
        <p14:creationId xmlns:p14="http://schemas.microsoft.com/office/powerpoint/2010/main" val="271061978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43000" y="685800"/>
            <a:ext cx="4572000" cy="342900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r>
              <a:rPr lang="en-US" smtClean="0">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02738" indent="-270283">
              <a:defRPr>
                <a:solidFill>
                  <a:schemeClr val="tx1"/>
                </a:solidFill>
                <a:latin typeface="Arial" panose="020B0604020202020204" pitchFamily="34" charset="0"/>
              </a:defRPr>
            </a:lvl2pPr>
            <a:lvl3pPr marL="1081135" indent="-216227">
              <a:defRPr>
                <a:solidFill>
                  <a:schemeClr val="tx1"/>
                </a:solidFill>
                <a:latin typeface="Arial" panose="020B0604020202020204" pitchFamily="34" charset="0"/>
              </a:defRPr>
            </a:lvl3pPr>
            <a:lvl4pPr marL="1513590" indent="-216227">
              <a:defRPr>
                <a:solidFill>
                  <a:schemeClr val="tx1"/>
                </a:solidFill>
                <a:latin typeface="Arial" panose="020B0604020202020204" pitchFamily="34" charset="0"/>
              </a:defRPr>
            </a:lvl4pPr>
            <a:lvl5pPr marL="1946044" indent="-216227">
              <a:defRPr>
                <a:solidFill>
                  <a:schemeClr val="tx1"/>
                </a:solidFill>
                <a:latin typeface="Arial" panose="020B0604020202020204" pitchFamily="34" charset="0"/>
              </a:defRPr>
            </a:lvl5pPr>
            <a:lvl6pPr marL="2378498" indent="-216227" eaLnBrk="0" fontAlgn="base" hangingPunct="0">
              <a:spcBef>
                <a:spcPct val="0"/>
              </a:spcBef>
              <a:spcAft>
                <a:spcPct val="0"/>
              </a:spcAft>
              <a:defRPr>
                <a:solidFill>
                  <a:schemeClr val="tx1"/>
                </a:solidFill>
                <a:latin typeface="Arial" panose="020B0604020202020204" pitchFamily="34" charset="0"/>
              </a:defRPr>
            </a:lvl6pPr>
            <a:lvl7pPr marL="2810952" indent="-216227" eaLnBrk="0" fontAlgn="base" hangingPunct="0">
              <a:spcBef>
                <a:spcPct val="0"/>
              </a:spcBef>
              <a:spcAft>
                <a:spcPct val="0"/>
              </a:spcAft>
              <a:defRPr>
                <a:solidFill>
                  <a:schemeClr val="tx1"/>
                </a:solidFill>
                <a:latin typeface="Arial" panose="020B0604020202020204" pitchFamily="34" charset="0"/>
              </a:defRPr>
            </a:lvl7pPr>
            <a:lvl8pPr marL="3243406" indent="-216227" eaLnBrk="0" fontAlgn="base" hangingPunct="0">
              <a:spcBef>
                <a:spcPct val="0"/>
              </a:spcBef>
              <a:spcAft>
                <a:spcPct val="0"/>
              </a:spcAft>
              <a:defRPr>
                <a:solidFill>
                  <a:schemeClr val="tx1"/>
                </a:solidFill>
                <a:latin typeface="Arial" panose="020B0604020202020204" pitchFamily="34" charset="0"/>
              </a:defRPr>
            </a:lvl8pPr>
            <a:lvl9pPr marL="3675860" indent="-216227"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242</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2235421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1188" name="Slide Number Placeholder 3"/>
          <p:cNvSpPr>
            <a:spLocks noGrp="1"/>
          </p:cNvSpPr>
          <p:nvPr>
            <p:ph type="sldNum" sz="quarter" idx="5"/>
          </p:nvPr>
        </p:nvSpPr>
        <p:spPr/>
        <p:txBody>
          <a:bodyPr/>
          <a:lstStyle/>
          <a:p>
            <a:pPr>
              <a:defRPr/>
            </a:pPr>
            <a:fld id="{106EFDF9-102F-4F68-8EFB-3F199688A5B7}" type="slidenum">
              <a:rPr lang="en-US" smtClean="0"/>
              <a:pPr>
                <a:defRPr/>
              </a:pPr>
              <a:t>25</a:t>
            </a:fld>
            <a:endParaRPr lang="en-US" smtClean="0"/>
          </a:p>
        </p:txBody>
      </p:sp>
    </p:spTree>
    <p:extLst>
      <p:ext uri="{BB962C8B-B14F-4D97-AF65-F5344CB8AC3E}">
        <p14:creationId xmlns:p14="http://schemas.microsoft.com/office/powerpoint/2010/main" val="2951989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ln/>
        </p:spPr>
      </p:sp>
      <p:sp>
        <p:nvSpPr>
          <p:cNvPr id="223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2212" name="Footer Placeholder 3"/>
          <p:cNvSpPr>
            <a:spLocks noGrp="1"/>
          </p:cNvSpPr>
          <p:nvPr>
            <p:ph type="ftr" sz="quarter" idx="4"/>
          </p:nvPr>
        </p:nvSpPr>
        <p:spPr/>
        <p:txBody>
          <a:bodyPr/>
          <a:lstStyle/>
          <a:p>
            <a:pPr>
              <a:defRPr/>
            </a:pPr>
            <a:r>
              <a:rPr lang="en-US" smtClean="0"/>
              <a:t>Diabetes Educational Services© (530) 893 - 8635 </a:t>
            </a:r>
          </a:p>
        </p:txBody>
      </p:sp>
      <p:sp>
        <p:nvSpPr>
          <p:cNvPr id="222213" name="Slide Number Placeholder 4"/>
          <p:cNvSpPr>
            <a:spLocks noGrp="1"/>
          </p:cNvSpPr>
          <p:nvPr>
            <p:ph type="sldNum" sz="quarter" idx="5"/>
          </p:nvPr>
        </p:nvSpPr>
        <p:spPr/>
        <p:txBody>
          <a:bodyPr/>
          <a:lstStyle/>
          <a:p>
            <a:pPr>
              <a:defRPr/>
            </a:pPr>
            <a:fld id="{377292CC-70A0-46DC-9EF0-5BD2639FB8E3}" type="slidenum">
              <a:rPr lang="en-US" smtClean="0"/>
              <a:pPr>
                <a:defRPr/>
              </a:pPr>
              <a:t>26</a:t>
            </a:fld>
            <a:endParaRPr lang="en-US" smtClean="0"/>
          </a:p>
        </p:txBody>
      </p:sp>
    </p:spTree>
    <p:extLst>
      <p:ext uri="{BB962C8B-B14F-4D97-AF65-F5344CB8AC3E}">
        <p14:creationId xmlns:p14="http://schemas.microsoft.com/office/powerpoint/2010/main" val="4292663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3236" name="Footer Placeholder 3"/>
          <p:cNvSpPr>
            <a:spLocks noGrp="1"/>
          </p:cNvSpPr>
          <p:nvPr>
            <p:ph type="ftr" sz="quarter" idx="4"/>
          </p:nvPr>
        </p:nvSpPr>
        <p:spPr/>
        <p:txBody>
          <a:bodyPr/>
          <a:lstStyle/>
          <a:p>
            <a:pPr>
              <a:defRPr/>
            </a:pPr>
            <a:r>
              <a:rPr lang="en-US" smtClean="0"/>
              <a:t>Diabetes Educational Services© (530) 893 - 8635 </a:t>
            </a:r>
          </a:p>
        </p:txBody>
      </p:sp>
      <p:sp>
        <p:nvSpPr>
          <p:cNvPr id="223237" name="Slide Number Placeholder 4"/>
          <p:cNvSpPr>
            <a:spLocks noGrp="1"/>
          </p:cNvSpPr>
          <p:nvPr>
            <p:ph type="sldNum" sz="quarter" idx="5"/>
          </p:nvPr>
        </p:nvSpPr>
        <p:spPr/>
        <p:txBody>
          <a:bodyPr/>
          <a:lstStyle/>
          <a:p>
            <a:pPr>
              <a:defRPr/>
            </a:pPr>
            <a:fld id="{5434FEC4-4AB8-4515-A16C-2FD066E78920}" type="slidenum">
              <a:rPr lang="en-US" smtClean="0"/>
              <a:pPr>
                <a:defRPr/>
              </a:pPr>
              <a:t>27</a:t>
            </a:fld>
            <a:endParaRPr lang="en-US" smtClean="0"/>
          </a:p>
        </p:txBody>
      </p:sp>
    </p:spTree>
    <p:extLst>
      <p:ext uri="{BB962C8B-B14F-4D97-AF65-F5344CB8AC3E}">
        <p14:creationId xmlns:p14="http://schemas.microsoft.com/office/powerpoint/2010/main" val="30689148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B0A4F941-11C0-4350-B2AE-89A1AFAE80C8}" type="slidenum">
              <a:rPr lang="en-US" smtClean="0">
                <a:latin typeface="Times New Roman" pitchFamily="18" charset="0"/>
              </a:rPr>
              <a:pPr/>
              <a:t>30</a:t>
            </a:fld>
            <a:endParaRPr lang="en-US" smtClean="0">
              <a:latin typeface="Times New Roman" pitchFamily="18" charset="0"/>
            </a:endParaRPr>
          </a:p>
        </p:txBody>
      </p:sp>
    </p:spTree>
    <p:extLst>
      <p:ext uri="{BB962C8B-B14F-4D97-AF65-F5344CB8AC3E}">
        <p14:creationId xmlns:p14="http://schemas.microsoft.com/office/powerpoint/2010/main" val="1916450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a:ln/>
        </p:spPr>
      </p:sp>
      <p:sp>
        <p:nvSpPr>
          <p:cNvPr id="219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1914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1914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AB9D3701-796C-4318-A4CF-125537FF9498}" type="slidenum">
              <a:rPr lang="en-US" smtClean="0">
                <a:latin typeface="Times New Roman" pitchFamily="18" charset="0"/>
              </a:rPr>
              <a:pPr/>
              <a:t>31</a:t>
            </a:fld>
            <a:endParaRPr lang="en-US" smtClean="0">
              <a:latin typeface="Times New Roman" pitchFamily="18" charset="0"/>
            </a:endParaRPr>
          </a:p>
        </p:txBody>
      </p:sp>
    </p:spTree>
    <p:extLst>
      <p:ext uri="{BB962C8B-B14F-4D97-AF65-F5344CB8AC3E}">
        <p14:creationId xmlns:p14="http://schemas.microsoft.com/office/powerpoint/2010/main" val="2152751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3</a:t>
            </a:fld>
            <a:endParaRPr lang="en-US">
              <a:solidFill>
                <a:srgbClr val="000000"/>
              </a:solidFill>
            </a:endParaRPr>
          </a:p>
        </p:txBody>
      </p:sp>
    </p:spTree>
    <p:extLst>
      <p:ext uri="{BB962C8B-B14F-4D97-AF65-F5344CB8AC3E}">
        <p14:creationId xmlns:p14="http://schemas.microsoft.com/office/powerpoint/2010/main" val="35016031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3450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BED6AF-C4A9-4846-AB77-46E4D6C060A7}" type="slidenum">
              <a:rPr lang="en-US" sz="1200" smtClean="0"/>
              <a:pPr eaLnBrk="1" hangingPunct="1"/>
              <a:t>33</a:t>
            </a:fld>
            <a:endParaRPr lang="en-US" sz="1200" smtClean="0"/>
          </a:p>
        </p:txBody>
      </p:sp>
    </p:spTree>
    <p:extLst>
      <p:ext uri="{BB962C8B-B14F-4D97-AF65-F5344CB8AC3E}">
        <p14:creationId xmlns:p14="http://schemas.microsoft.com/office/powerpoint/2010/main" val="17419859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5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EFC11EB-35C0-4747-A833-09A92FE64456}" type="slidenum">
              <a:rPr lang="en-US" sz="1200" smtClean="0"/>
              <a:pPr eaLnBrk="1" hangingPunct="1"/>
              <a:t>35</a:t>
            </a:fld>
            <a:endParaRPr lang="en-US" sz="1200" smtClean="0"/>
          </a:p>
        </p:txBody>
      </p:sp>
    </p:spTree>
    <p:extLst>
      <p:ext uri="{BB962C8B-B14F-4D97-AF65-F5344CB8AC3E}">
        <p14:creationId xmlns:p14="http://schemas.microsoft.com/office/powerpoint/2010/main" val="815600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2426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426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CD0E43B-8B8B-4F3A-BF4C-05C5CEAE7BA8}" type="slidenum">
              <a:rPr lang="en-US" smtClean="0">
                <a:latin typeface="Times New Roman" pitchFamily="18" charset="0"/>
              </a:rPr>
              <a:pPr/>
              <a:t>37</a:t>
            </a:fld>
            <a:endParaRPr lang="en-US" smtClean="0">
              <a:latin typeface="Times New Roman" pitchFamily="18" charset="0"/>
            </a:endParaRPr>
          </a:p>
        </p:txBody>
      </p:sp>
    </p:spTree>
    <p:extLst>
      <p:ext uri="{BB962C8B-B14F-4D97-AF65-F5344CB8AC3E}">
        <p14:creationId xmlns:p14="http://schemas.microsoft.com/office/powerpoint/2010/main" val="3391130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3476" name="Footer Placeholder 3"/>
          <p:cNvSpPr>
            <a:spLocks noGrp="1"/>
          </p:cNvSpPr>
          <p:nvPr>
            <p:ph type="ftr" sz="quarter" idx="4"/>
          </p:nvPr>
        </p:nvSpPr>
        <p:spPr/>
        <p:txBody>
          <a:bodyPr/>
          <a:lstStyle/>
          <a:p>
            <a:pPr>
              <a:defRPr/>
            </a:pPr>
            <a:r>
              <a:rPr lang="en-US" smtClean="0">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39</a:t>
            </a:fld>
            <a:endParaRPr lang="en-US" smtClean="0">
              <a:solidFill>
                <a:prstClr val="black"/>
              </a:solidFill>
            </a:endParaRPr>
          </a:p>
        </p:txBody>
      </p:sp>
    </p:spTree>
    <p:extLst>
      <p:ext uri="{BB962C8B-B14F-4D97-AF65-F5344CB8AC3E}">
        <p14:creationId xmlns:p14="http://schemas.microsoft.com/office/powerpoint/2010/main" val="2525979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a:ln/>
        </p:spPr>
      </p:sp>
      <p:sp>
        <p:nvSpPr>
          <p:cNvPr id="2365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34500" name="Slide Number Placeholder 3"/>
          <p:cNvSpPr>
            <a:spLocks noGrp="1"/>
          </p:cNvSpPr>
          <p:nvPr>
            <p:ph type="sldNum" sz="quarter" idx="5"/>
          </p:nvPr>
        </p:nvSpPr>
        <p:spPr/>
        <p:txBody>
          <a:bodyPr/>
          <a:lstStyle/>
          <a:p>
            <a:pPr>
              <a:defRPr/>
            </a:pPr>
            <a:fld id="{3403178F-306A-4AC8-B483-5BA67E8C6774}" type="slidenum">
              <a:rPr lang="en-US" smtClean="0"/>
              <a:pPr>
                <a:defRPr/>
              </a:pPr>
              <a:t>40</a:t>
            </a:fld>
            <a:endParaRPr lang="en-US" smtClean="0"/>
          </a:p>
        </p:txBody>
      </p:sp>
    </p:spTree>
    <p:extLst>
      <p:ext uri="{BB962C8B-B14F-4D97-AF65-F5344CB8AC3E}">
        <p14:creationId xmlns:p14="http://schemas.microsoft.com/office/powerpoint/2010/main" val="7864684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27331"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082C16F7-2CEA-4286-AAF0-7C32189E5FCB}" type="slidenum">
              <a:rPr lang="en-US" smtClean="0">
                <a:latin typeface="Times New Roman" pitchFamily="18" charset="0"/>
              </a:rPr>
              <a:pPr/>
              <a:t>42</a:t>
            </a:fld>
            <a:endParaRPr lang="en-US" smtClean="0">
              <a:latin typeface="Times New Roman" pitchFamily="18" charset="0"/>
            </a:endParaRPr>
          </a:p>
        </p:txBody>
      </p:sp>
      <p:sp>
        <p:nvSpPr>
          <p:cNvPr id="227332" name="Rectangle 2"/>
          <p:cNvSpPr>
            <a:spLocks noGrp="1" noRot="1" noChangeAspect="1" noChangeArrowheads="1" noTextEdit="1"/>
          </p:cNvSpPr>
          <p:nvPr>
            <p:ph type="sldImg"/>
          </p:nvPr>
        </p:nvSpPr>
        <p:spPr>
          <a:xfrm>
            <a:off x="847725" y="698500"/>
            <a:ext cx="3946525" cy="2960688"/>
          </a:xfrm>
          <a:ln/>
        </p:spPr>
      </p:sp>
      <p:sp>
        <p:nvSpPr>
          <p:cNvPr id="227333" name="Rectangle 3"/>
          <p:cNvSpPr>
            <a:spLocks noGrp="1" noChangeArrowheads="1"/>
          </p:cNvSpPr>
          <p:nvPr>
            <p:ph type="body" idx="1"/>
          </p:nvPr>
        </p:nvSpPr>
        <p:spPr>
          <a:xfrm>
            <a:off x="730250" y="3942670"/>
            <a:ext cx="5479918" cy="483880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tabLst>
                <a:tab pos="114765" algn="l"/>
              </a:tabLst>
            </a:pPr>
            <a:r>
              <a:rPr lang="en-US" smtClean="0"/>
              <a:t>These graphs show the typical progressive nature of type 2 diabetes in terms of 2 key indices: increasing plasma glucose level (top panel) and decline in relative </a:t>
            </a:r>
            <a:r>
              <a:rPr lang="en-US" smtClean="0">
                <a:sym typeface="Symbol" pitchFamily="18" charset="2"/>
              </a:rPr>
              <a:t></a:t>
            </a:r>
            <a:r>
              <a:rPr lang="en-US" smtClean="0"/>
              <a:t>-cell function as reflected by the drop in endogenous insulin and rise in insulin resistance (lower panel). </a:t>
            </a:r>
          </a:p>
          <a:p>
            <a:pPr>
              <a:tabLst>
                <a:tab pos="114765" algn="l"/>
              </a:tabLst>
            </a:pPr>
            <a:r>
              <a:rPr lang="en-US" smtClean="0"/>
              <a:t>In the natural history of type 2 diabetes, insulin resistance rises, insulin secretion falls, and glucose levels begin to rise before diabetes is diagnosed. </a:t>
            </a:r>
          </a:p>
          <a:p>
            <a:pPr>
              <a:tabLst>
                <a:tab pos="114765" algn="l"/>
              </a:tabLst>
            </a:pPr>
            <a:r>
              <a:rPr lang="en-US" smtClean="0"/>
              <a:t>Based on the natural history, type 2 diabetes is a disease of progressive insulin failure as shown in the graphic model developed by researchers at the International Diabetes Center.</a:t>
            </a:r>
            <a:r>
              <a:rPr lang="en-US" baseline="30000" smtClean="0"/>
              <a:t>1</a:t>
            </a:r>
            <a:r>
              <a:rPr lang="en-US" smtClean="0"/>
              <a:t> </a:t>
            </a:r>
          </a:p>
          <a:p>
            <a:pPr>
              <a:tabLst>
                <a:tab pos="114765" algn="l"/>
              </a:tabLst>
            </a:pPr>
            <a:r>
              <a:rPr lang="en-US" smtClean="0"/>
              <a:t> Before the onset of diabetes, glucose levels start to rise, with a slightly sharper increase in the postprandial value than in fasting glucose. Both postprandial and fasting plasma glucose levels continue to rise if diabetes is left untreated.</a:t>
            </a:r>
            <a:r>
              <a:rPr lang="en-US" baseline="30000" smtClean="0"/>
              <a:t>2</a:t>
            </a:r>
            <a:r>
              <a:rPr lang="en-US" smtClean="0"/>
              <a:t> </a:t>
            </a:r>
          </a:p>
          <a:p>
            <a:pPr>
              <a:tabLst>
                <a:tab pos="114765" algn="l"/>
              </a:tabLst>
            </a:pPr>
            <a:r>
              <a:rPr lang="en-US" smtClean="0"/>
              <a:t>Prior to the diagnosis of diabetes, resistance of cell receptor sites to insulin starts to increase, while insulin secretion by </a:t>
            </a:r>
            <a:r>
              <a:rPr lang="en-US" smtClean="0">
                <a:sym typeface="Symbol" pitchFamily="18" charset="2"/>
              </a:rPr>
              <a:t></a:t>
            </a:r>
            <a:r>
              <a:rPr lang="en-US" smtClean="0"/>
              <a:t>-cells decreases. Insulin resistance reaches a peak and remains constant. Endogenous insulin secretion continues to decline over the course of diabetes.</a:t>
            </a:r>
            <a:r>
              <a:rPr lang="en-US" baseline="30000" smtClean="0"/>
              <a:t>2 </a:t>
            </a:r>
          </a:p>
          <a:p>
            <a:pPr>
              <a:tabLst>
                <a:tab pos="114765" algn="l"/>
              </a:tabLst>
            </a:pPr>
            <a:endParaRPr lang="en-US" baseline="30000" smtClean="0"/>
          </a:p>
          <a:p>
            <a:pPr>
              <a:tabLst>
                <a:tab pos="114765" algn="l"/>
              </a:tabLst>
            </a:pPr>
            <a:endParaRPr lang="en-US" baseline="30000"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endParaRPr lang="en-US" b="1" smtClean="0"/>
          </a:p>
          <a:p>
            <a:pPr>
              <a:tabLst>
                <a:tab pos="114765" algn="l"/>
              </a:tabLst>
            </a:pPr>
            <a:r>
              <a:rPr lang="en-US" b="1" smtClean="0"/>
              <a:t>References:</a:t>
            </a:r>
          </a:p>
          <a:p>
            <a:pPr>
              <a:tabLst>
                <a:tab pos="114765" algn="l"/>
              </a:tabLst>
            </a:pPr>
            <a:r>
              <a:rPr lang="en-US" b="1" smtClean="0"/>
              <a:t>1. </a:t>
            </a:r>
            <a:r>
              <a:rPr lang="en-US" smtClean="0"/>
              <a:t>Kendall DM. Postprandial blood glucose in the management of type 2 diabetes: the emerging role 	of incretin mimetics. Available at: http://www.medscape.com/viewarticle/515693. </a:t>
            </a:r>
            <a:br>
              <a:rPr lang="en-US" smtClean="0"/>
            </a:br>
            <a:r>
              <a:rPr lang="en-US" smtClean="0"/>
              <a:t>	Accessed April 21, 2006.</a:t>
            </a:r>
          </a:p>
          <a:p>
            <a:pPr>
              <a:tabLst>
                <a:tab pos="114765" algn="l"/>
              </a:tabLst>
            </a:pPr>
            <a:r>
              <a:rPr lang="en-US" b="1" smtClean="0"/>
              <a:t>2.</a:t>
            </a:r>
            <a:r>
              <a:rPr lang="en-US" smtClean="0"/>
              <a:t> Ramlo-Halsted BA, Edelman SV. The natural history of type 2 diabetes: implications for clinical 	practice. </a:t>
            </a:r>
            <a:r>
              <a:rPr lang="en-US" i="1" smtClean="0"/>
              <a:t>Prim Care.</a:t>
            </a:r>
            <a:r>
              <a:rPr lang="en-US" smtClean="0"/>
              <a:t> 1999;26:771-789.</a:t>
            </a:r>
            <a:endParaRPr lang="en-US" baseline="30000" smtClean="0"/>
          </a:p>
        </p:txBody>
      </p:sp>
    </p:spTree>
    <p:extLst>
      <p:ext uri="{BB962C8B-B14F-4D97-AF65-F5344CB8AC3E}">
        <p14:creationId xmlns:p14="http://schemas.microsoft.com/office/powerpoint/2010/main" val="37623244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a:ln/>
        </p:spPr>
      </p:sp>
      <p:sp>
        <p:nvSpPr>
          <p:cNvPr id="240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40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E207F66-1F6E-4970-BC2A-766BDF232AF3}" type="slidenum">
              <a:rPr lang="en-US" sz="1200" smtClean="0"/>
              <a:pPr eaLnBrk="1" hangingPunct="1"/>
              <a:t>43</a:t>
            </a:fld>
            <a:endParaRPr lang="en-US" sz="1200" smtClean="0"/>
          </a:p>
        </p:txBody>
      </p:sp>
    </p:spTree>
    <p:extLst>
      <p:ext uri="{BB962C8B-B14F-4D97-AF65-F5344CB8AC3E}">
        <p14:creationId xmlns:p14="http://schemas.microsoft.com/office/powerpoint/2010/main" val="4207339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a:ln/>
        </p:spPr>
      </p:sp>
      <p:sp>
        <p:nvSpPr>
          <p:cNvPr id="2416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1668" name="Footer Placeholder 3"/>
          <p:cNvSpPr>
            <a:spLocks noGrp="1"/>
          </p:cNvSpPr>
          <p:nvPr>
            <p:ph type="ftr" sz="quarter" idx="4"/>
          </p:nvPr>
        </p:nvSpPr>
        <p:spPr/>
        <p:txBody>
          <a:bodyPr/>
          <a:lstStyle/>
          <a:p>
            <a:pPr>
              <a:defRPr/>
            </a:pPr>
            <a:r>
              <a:rPr lang="en-US" smtClean="0"/>
              <a:t>Diabetes Educational Services© (530) 893 - 8635 </a:t>
            </a:r>
          </a:p>
        </p:txBody>
      </p:sp>
      <p:sp>
        <p:nvSpPr>
          <p:cNvPr id="241669" name="Slide Number Placeholder 4"/>
          <p:cNvSpPr>
            <a:spLocks noGrp="1"/>
          </p:cNvSpPr>
          <p:nvPr>
            <p:ph type="sldNum" sz="quarter" idx="5"/>
          </p:nvPr>
        </p:nvSpPr>
        <p:spPr/>
        <p:txBody>
          <a:bodyPr/>
          <a:lstStyle/>
          <a:p>
            <a:pPr>
              <a:defRPr/>
            </a:pPr>
            <a:fld id="{44A056DE-CFA3-4388-B1C0-39698D3C359F}" type="slidenum">
              <a:rPr lang="en-US" smtClean="0"/>
              <a:pPr>
                <a:defRPr/>
              </a:pPr>
              <a:t>47</a:t>
            </a:fld>
            <a:endParaRPr lang="en-US" smtClean="0"/>
          </a:p>
        </p:txBody>
      </p:sp>
    </p:spTree>
    <p:extLst>
      <p:ext uri="{BB962C8B-B14F-4D97-AF65-F5344CB8AC3E}">
        <p14:creationId xmlns:p14="http://schemas.microsoft.com/office/powerpoint/2010/main" val="8444081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a:ln/>
        </p:spPr>
      </p:sp>
      <p:sp>
        <p:nvSpPr>
          <p:cNvPr id="2519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19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92D6754-E1F9-4272-9365-1144F399F3FF}" type="slidenum">
              <a:rPr lang="en-US" sz="1300">
                <a:solidFill>
                  <a:srgbClr val="000000"/>
                </a:solidFill>
              </a:rPr>
              <a:pPr eaLnBrk="1" hangingPunct="1"/>
              <a:t>48</a:t>
            </a:fld>
            <a:endParaRPr lang="en-US" sz="1300">
              <a:solidFill>
                <a:srgbClr val="000000"/>
              </a:solidFill>
            </a:endParaRPr>
          </a:p>
        </p:txBody>
      </p:sp>
    </p:spTree>
    <p:extLst>
      <p:ext uri="{BB962C8B-B14F-4D97-AF65-F5344CB8AC3E}">
        <p14:creationId xmlns:p14="http://schemas.microsoft.com/office/powerpoint/2010/main" val="2367217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EB75143-B810-4467-B3F7-B829CB5BE84A}" type="slidenum">
              <a:rPr lang="en-US" sz="1300"/>
              <a:pPr eaLnBrk="1" hangingPunct="1"/>
              <a:t>49</a:t>
            </a:fld>
            <a:endParaRPr lang="en-US" sz="1300"/>
          </a:p>
        </p:txBody>
      </p:sp>
      <p:sp>
        <p:nvSpPr>
          <p:cNvPr id="290819" name="Rectangle 7"/>
          <p:cNvSpPr txBox="1">
            <a:spLocks noGrp="1" noChangeArrowheads="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49</a:t>
            </a:fld>
            <a:endParaRPr lang="en-US" sz="1300"/>
          </a:p>
        </p:txBody>
      </p:sp>
      <p:sp>
        <p:nvSpPr>
          <p:cNvPr id="290820" name="Slide Image Placeholder 1"/>
          <p:cNvSpPr>
            <a:spLocks noGrp="1" noRot="1" noChangeAspect="1" noTextEdit="1"/>
          </p:cNvSpPr>
          <p:nvPr>
            <p:ph type="sldImg"/>
          </p:nvPr>
        </p:nvSpPr>
        <p:spPr>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3972560" y="8855790"/>
            <a:ext cx="3037840" cy="461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2837" tIns="46418" rIns="92837" bIns="46418"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49</a:t>
            </a:fld>
            <a:endParaRPr lang="en-US" sz="1300"/>
          </a:p>
        </p:txBody>
      </p:sp>
    </p:spTree>
    <p:extLst>
      <p:ext uri="{BB962C8B-B14F-4D97-AF65-F5344CB8AC3E}">
        <p14:creationId xmlns:p14="http://schemas.microsoft.com/office/powerpoint/2010/main" val="3919527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7</a:t>
            </a:fld>
            <a:endParaRPr lang="en-US" smtClean="0">
              <a:latin typeface="Times New Roman" pitchFamily="18" charset="0"/>
            </a:endParaRPr>
          </a:p>
        </p:txBody>
      </p:sp>
    </p:spTree>
    <p:extLst>
      <p:ext uri="{BB962C8B-B14F-4D97-AF65-F5344CB8AC3E}">
        <p14:creationId xmlns:p14="http://schemas.microsoft.com/office/powerpoint/2010/main" val="1217494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8704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r>
              <a:rPr lang="en-US" sz="1400"/>
              <a:t>Diabetes Educational Services© (530) 893 - 8635 </a:t>
            </a:r>
          </a:p>
        </p:txBody>
      </p:sp>
      <p:sp>
        <p:nvSpPr>
          <p:cNvPr id="8704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Times New Roman" panose="02020603050405020304" pitchFamily="18" charset="0"/>
              </a:defRPr>
            </a:lvl1pPr>
            <a:lvl2pPr marL="839516" indent="-321896">
              <a:spcBef>
                <a:spcPct val="30000"/>
              </a:spcBef>
              <a:defRPr sz="1300">
                <a:solidFill>
                  <a:schemeClr val="tx1"/>
                </a:solidFill>
                <a:latin typeface="Times New Roman" panose="02020603050405020304" pitchFamily="18" charset="0"/>
              </a:defRPr>
            </a:lvl2pPr>
            <a:lvl3pPr marL="1292435" indent="-257194">
              <a:spcBef>
                <a:spcPct val="30000"/>
              </a:spcBef>
              <a:defRPr sz="1300">
                <a:solidFill>
                  <a:schemeClr val="tx1"/>
                </a:solidFill>
                <a:latin typeface="Times New Roman" panose="02020603050405020304" pitchFamily="18" charset="0"/>
              </a:defRPr>
            </a:lvl3pPr>
            <a:lvl4pPr marL="1810056" indent="-257194">
              <a:spcBef>
                <a:spcPct val="30000"/>
              </a:spcBef>
              <a:defRPr sz="1300">
                <a:solidFill>
                  <a:schemeClr val="tx1"/>
                </a:solidFill>
                <a:latin typeface="Times New Roman" panose="02020603050405020304" pitchFamily="18" charset="0"/>
              </a:defRPr>
            </a:lvl4pPr>
            <a:lvl5pPr marL="2326058" indent="-257194">
              <a:spcBef>
                <a:spcPct val="30000"/>
              </a:spcBef>
              <a:defRPr sz="1300">
                <a:solidFill>
                  <a:schemeClr val="tx1"/>
                </a:solidFill>
                <a:latin typeface="Times New Roman" panose="02020603050405020304" pitchFamily="18" charset="0"/>
              </a:defRPr>
            </a:lvl5pPr>
            <a:lvl6pPr marL="2791917" indent="-257194" eaLnBrk="0" fontAlgn="base" hangingPunct="0">
              <a:spcBef>
                <a:spcPct val="30000"/>
              </a:spcBef>
              <a:spcAft>
                <a:spcPct val="0"/>
              </a:spcAft>
              <a:defRPr sz="1300">
                <a:solidFill>
                  <a:schemeClr val="tx1"/>
                </a:solidFill>
                <a:latin typeface="Times New Roman" panose="02020603050405020304" pitchFamily="18" charset="0"/>
              </a:defRPr>
            </a:lvl6pPr>
            <a:lvl7pPr marL="3257777" indent="-257194" eaLnBrk="0" fontAlgn="base" hangingPunct="0">
              <a:spcBef>
                <a:spcPct val="30000"/>
              </a:spcBef>
              <a:spcAft>
                <a:spcPct val="0"/>
              </a:spcAft>
              <a:defRPr sz="1300">
                <a:solidFill>
                  <a:schemeClr val="tx1"/>
                </a:solidFill>
                <a:latin typeface="Times New Roman" panose="02020603050405020304" pitchFamily="18" charset="0"/>
              </a:defRPr>
            </a:lvl7pPr>
            <a:lvl8pPr marL="3723635" indent="-257194" eaLnBrk="0" fontAlgn="base" hangingPunct="0">
              <a:spcBef>
                <a:spcPct val="30000"/>
              </a:spcBef>
              <a:spcAft>
                <a:spcPct val="0"/>
              </a:spcAft>
              <a:defRPr sz="1300">
                <a:solidFill>
                  <a:schemeClr val="tx1"/>
                </a:solidFill>
                <a:latin typeface="Times New Roman" panose="02020603050405020304" pitchFamily="18" charset="0"/>
              </a:defRPr>
            </a:lvl8pPr>
            <a:lvl9pPr marL="4189494" indent="-257194" eaLnBrk="0" fontAlgn="base" hangingPunct="0">
              <a:spcBef>
                <a:spcPct val="30000"/>
              </a:spcBef>
              <a:spcAft>
                <a:spcPct val="0"/>
              </a:spcAft>
              <a:defRPr sz="1300">
                <a:solidFill>
                  <a:schemeClr val="tx1"/>
                </a:solidFill>
                <a:latin typeface="Times New Roman" panose="02020603050405020304" pitchFamily="18" charset="0"/>
              </a:defRPr>
            </a:lvl9pPr>
          </a:lstStyle>
          <a:p>
            <a:pPr>
              <a:spcBef>
                <a:spcPct val="0"/>
              </a:spcBef>
            </a:pPr>
            <a:fld id="{9F07132B-66B3-4650-9F99-D0027139A699}" type="slidenum">
              <a:rPr lang="en-US" sz="1400"/>
              <a:pPr>
                <a:spcBef>
                  <a:spcPct val="0"/>
                </a:spcBef>
              </a:pPr>
              <a:t>51</a:t>
            </a:fld>
            <a:endParaRPr lang="en-US" sz="1400"/>
          </a:p>
        </p:txBody>
      </p:sp>
    </p:spTree>
    <p:extLst>
      <p:ext uri="{BB962C8B-B14F-4D97-AF65-F5344CB8AC3E}">
        <p14:creationId xmlns:p14="http://schemas.microsoft.com/office/powerpoint/2010/main" val="41024693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98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fld id="{14D281A3-0F60-4513-BD39-E92EA1A6639C}" type="slidenum">
              <a:rPr lang="en-US" sz="1200">
                <a:solidFill>
                  <a:prstClr val="black"/>
                </a:solidFill>
              </a:rPr>
              <a:pPr/>
              <a:t>54</a:t>
            </a:fld>
            <a:endParaRPr lang="en-US" sz="1200">
              <a:solidFill>
                <a:prstClr val="black"/>
              </a:solidFill>
            </a:endParaRPr>
          </a:p>
        </p:txBody>
      </p:sp>
    </p:spTree>
    <p:extLst>
      <p:ext uri="{BB962C8B-B14F-4D97-AF65-F5344CB8AC3E}">
        <p14:creationId xmlns:p14="http://schemas.microsoft.com/office/powerpoint/2010/main" val="30020524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a:ln/>
        </p:spPr>
      </p:sp>
      <p:sp>
        <p:nvSpPr>
          <p:cNvPr id="250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50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66" indent="-291179" eaLnBrk="0" hangingPunct="0">
              <a:defRPr sz="2400">
                <a:solidFill>
                  <a:schemeClr val="tx1"/>
                </a:solidFill>
                <a:latin typeface="Times New Roman" pitchFamily="18" charset="0"/>
              </a:defRPr>
            </a:lvl2pPr>
            <a:lvl3pPr marL="1164717" indent="-232943" eaLnBrk="0" hangingPunct="0">
              <a:defRPr sz="2400">
                <a:solidFill>
                  <a:schemeClr val="tx1"/>
                </a:solidFill>
                <a:latin typeface="Times New Roman" pitchFamily="18" charset="0"/>
              </a:defRPr>
            </a:lvl3pPr>
            <a:lvl4pPr marL="1630604" indent="-232943" eaLnBrk="0" hangingPunct="0">
              <a:defRPr sz="2400">
                <a:solidFill>
                  <a:schemeClr val="tx1"/>
                </a:solidFill>
                <a:latin typeface="Times New Roman" pitchFamily="18" charset="0"/>
              </a:defRPr>
            </a:lvl4pPr>
            <a:lvl5pPr marL="2096491" indent="-232943" eaLnBrk="0" hangingPunct="0">
              <a:defRPr sz="2400">
                <a:solidFill>
                  <a:schemeClr val="tx1"/>
                </a:solidFill>
                <a:latin typeface="Times New Roman" pitchFamily="18" charset="0"/>
              </a:defRPr>
            </a:lvl5pPr>
            <a:lvl6pPr marL="2562377" indent="-232943" eaLnBrk="0" fontAlgn="base" hangingPunct="0">
              <a:spcBef>
                <a:spcPct val="0"/>
              </a:spcBef>
              <a:spcAft>
                <a:spcPct val="0"/>
              </a:spcAft>
              <a:defRPr sz="2400">
                <a:solidFill>
                  <a:schemeClr val="tx1"/>
                </a:solidFill>
                <a:latin typeface="Times New Roman" pitchFamily="18" charset="0"/>
              </a:defRPr>
            </a:lvl6pPr>
            <a:lvl7pPr marL="3028264" indent="-232943" eaLnBrk="0" fontAlgn="base" hangingPunct="0">
              <a:spcBef>
                <a:spcPct val="0"/>
              </a:spcBef>
              <a:spcAft>
                <a:spcPct val="0"/>
              </a:spcAft>
              <a:defRPr sz="2400">
                <a:solidFill>
                  <a:schemeClr val="tx1"/>
                </a:solidFill>
                <a:latin typeface="Times New Roman" pitchFamily="18" charset="0"/>
              </a:defRPr>
            </a:lvl7pPr>
            <a:lvl8pPr marL="3494151" indent="-232943" eaLnBrk="0" fontAlgn="base" hangingPunct="0">
              <a:spcBef>
                <a:spcPct val="0"/>
              </a:spcBef>
              <a:spcAft>
                <a:spcPct val="0"/>
              </a:spcAft>
              <a:defRPr sz="2400">
                <a:solidFill>
                  <a:schemeClr val="tx1"/>
                </a:solidFill>
                <a:latin typeface="Times New Roman" pitchFamily="18" charset="0"/>
              </a:defRPr>
            </a:lvl8pPr>
            <a:lvl9pPr marL="3960038" indent="-232943" eaLnBrk="0" fontAlgn="base" hangingPunct="0">
              <a:spcBef>
                <a:spcPct val="0"/>
              </a:spcBef>
              <a:spcAft>
                <a:spcPct val="0"/>
              </a:spcAft>
              <a:defRPr sz="2400">
                <a:solidFill>
                  <a:schemeClr val="tx1"/>
                </a:solidFill>
                <a:latin typeface="Times New Roman" pitchFamily="18" charset="0"/>
              </a:defRPr>
            </a:lvl9pPr>
          </a:lstStyle>
          <a:p>
            <a:fld id="{6CA442B7-7999-4C04-A871-C3EB39AAB729}" type="slidenum">
              <a:rPr lang="en-US" sz="1200">
                <a:solidFill>
                  <a:prstClr val="black"/>
                </a:solidFill>
              </a:rPr>
              <a:pPr/>
              <a:t>56</a:t>
            </a:fld>
            <a:endParaRPr lang="en-US" sz="1200">
              <a:solidFill>
                <a:prstClr val="black"/>
              </a:solidFill>
            </a:endParaRPr>
          </a:p>
        </p:txBody>
      </p:sp>
    </p:spTree>
    <p:extLst>
      <p:ext uri="{BB962C8B-B14F-4D97-AF65-F5344CB8AC3E}">
        <p14:creationId xmlns:p14="http://schemas.microsoft.com/office/powerpoint/2010/main" val="443057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a:ln/>
        </p:spPr>
      </p:sp>
      <p:sp>
        <p:nvSpPr>
          <p:cNvPr id="2529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29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59DB00B-D67D-4A75-BA0A-50D2CAF743B9}" type="slidenum">
              <a:rPr lang="en-US" sz="1200" smtClean="0"/>
              <a:pPr eaLnBrk="1" hangingPunct="1"/>
              <a:t>59</a:t>
            </a:fld>
            <a:endParaRPr lang="en-US" sz="1200" smtClean="0"/>
          </a:p>
        </p:txBody>
      </p:sp>
    </p:spTree>
    <p:extLst>
      <p:ext uri="{BB962C8B-B14F-4D97-AF65-F5344CB8AC3E}">
        <p14:creationId xmlns:p14="http://schemas.microsoft.com/office/powerpoint/2010/main" val="20884270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9BF7D87-8FB8-4C72-AB65-A38B46B02EAD}" type="slidenum">
              <a:rPr lang="en-US" sz="1200" smtClean="0">
                <a:solidFill>
                  <a:srgbClr val="000000"/>
                </a:solidFill>
              </a:rPr>
              <a:pPr eaLnBrk="1" hangingPunct="1"/>
              <a:t>60</a:t>
            </a:fld>
            <a:endParaRPr lang="en-US" sz="1200" smtClean="0">
              <a:solidFill>
                <a:srgbClr val="000000"/>
              </a:solidFill>
            </a:endParaRPr>
          </a:p>
        </p:txBody>
      </p:sp>
    </p:spTree>
    <p:extLst>
      <p:ext uri="{BB962C8B-B14F-4D97-AF65-F5344CB8AC3E}">
        <p14:creationId xmlns:p14="http://schemas.microsoft.com/office/powerpoint/2010/main" val="1574629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a:ln/>
        </p:spPr>
      </p:sp>
      <p:sp>
        <p:nvSpPr>
          <p:cNvPr id="247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47812" name="Footer Placeholder 3"/>
          <p:cNvSpPr>
            <a:spLocks noGrp="1"/>
          </p:cNvSpPr>
          <p:nvPr>
            <p:ph type="ftr" sz="quarter" idx="4"/>
          </p:nvPr>
        </p:nvSpPr>
        <p:spPr/>
        <p:txBody>
          <a:bodyPr/>
          <a:lstStyle/>
          <a:p>
            <a:pPr>
              <a:defRPr/>
            </a:pPr>
            <a:r>
              <a:rPr lang="en-US" smtClean="0"/>
              <a:t>Diabetes Educational Services© (530) 893 - 8635 </a:t>
            </a:r>
          </a:p>
        </p:txBody>
      </p:sp>
      <p:sp>
        <p:nvSpPr>
          <p:cNvPr id="247813" name="Slide Number Placeholder 4"/>
          <p:cNvSpPr>
            <a:spLocks noGrp="1"/>
          </p:cNvSpPr>
          <p:nvPr>
            <p:ph type="sldNum" sz="quarter" idx="5"/>
          </p:nvPr>
        </p:nvSpPr>
        <p:spPr/>
        <p:txBody>
          <a:bodyPr/>
          <a:lstStyle/>
          <a:p>
            <a:pPr>
              <a:defRPr/>
            </a:pPr>
            <a:fld id="{B4B54B1E-5E0E-4D4E-8F4F-C99C8F2F4AFD}" type="slidenum">
              <a:rPr lang="en-US" smtClean="0"/>
              <a:pPr>
                <a:defRPr/>
              </a:pPr>
              <a:t>61</a:t>
            </a:fld>
            <a:endParaRPr lang="en-US" smtClean="0"/>
          </a:p>
        </p:txBody>
      </p:sp>
    </p:spTree>
    <p:extLst>
      <p:ext uri="{BB962C8B-B14F-4D97-AF65-F5344CB8AC3E}">
        <p14:creationId xmlns:p14="http://schemas.microsoft.com/office/powerpoint/2010/main" val="37517525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503E745-A156-4958-B36E-98399BE22463}" type="slidenum">
              <a:rPr lang="en-US" sz="1200" smtClean="0"/>
              <a:pPr eaLnBrk="1" hangingPunct="1"/>
              <a:t>63</a:t>
            </a:fld>
            <a:endParaRPr lang="en-US" sz="1200" smtClean="0"/>
          </a:p>
        </p:txBody>
      </p:sp>
    </p:spTree>
    <p:extLst>
      <p:ext uri="{BB962C8B-B14F-4D97-AF65-F5344CB8AC3E}">
        <p14:creationId xmlns:p14="http://schemas.microsoft.com/office/powerpoint/2010/main" val="8813935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378A3FC-A43D-44EB-A4ED-621FAED01260}" type="slidenum">
              <a:rPr lang="en-US" sz="1200" smtClean="0"/>
              <a:pPr eaLnBrk="1" hangingPunct="1"/>
              <a:t>67</a:t>
            </a:fld>
            <a:endParaRPr lang="en-US" sz="1200" smtClean="0"/>
          </a:p>
        </p:txBody>
      </p:sp>
    </p:spTree>
    <p:extLst>
      <p:ext uri="{BB962C8B-B14F-4D97-AF65-F5344CB8AC3E}">
        <p14:creationId xmlns:p14="http://schemas.microsoft.com/office/powerpoint/2010/main" val="32996111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13872E-1B2C-45E7-BEB0-04587E7E4990}" type="slidenum">
              <a:rPr lang="en-US" sz="1200" smtClean="0"/>
              <a:pPr eaLnBrk="1" hangingPunct="1"/>
              <a:t>68</a:t>
            </a:fld>
            <a:endParaRPr lang="en-US" sz="1200" smtClean="0"/>
          </a:p>
        </p:txBody>
      </p:sp>
    </p:spTree>
    <p:extLst>
      <p:ext uri="{BB962C8B-B14F-4D97-AF65-F5344CB8AC3E}">
        <p14:creationId xmlns:p14="http://schemas.microsoft.com/office/powerpoint/2010/main" val="29219799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896B472-23FF-405B-9425-906560F4FA33}" type="slidenum">
              <a:rPr lang="en-US" sz="1200" smtClean="0"/>
              <a:pPr eaLnBrk="1" hangingPunct="1"/>
              <a:t>69</a:t>
            </a:fld>
            <a:endParaRPr lang="en-US" sz="1200" smtClean="0"/>
          </a:p>
        </p:txBody>
      </p:sp>
    </p:spTree>
    <p:extLst>
      <p:ext uri="{BB962C8B-B14F-4D97-AF65-F5344CB8AC3E}">
        <p14:creationId xmlns:p14="http://schemas.microsoft.com/office/powerpoint/2010/main" val="31763196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a:ln/>
        </p:spPr>
      </p:sp>
      <p:sp>
        <p:nvSpPr>
          <p:cNvPr id="218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8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8C0DCD6-70E5-434E-8328-729844F2ABCB}" type="slidenum">
              <a:rPr lang="en-US" sz="1200" smtClean="0"/>
              <a:pPr eaLnBrk="1" hangingPunct="1"/>
              <a:t>9</a:t>
            </a:fld>
            <a:endParaRPr lang="en-US" sz="1200" smtClean="0"/>
          </a:p>
        </p:txBody>
      </p:sp>
    </p:spTree>
    <p:extLst>
      <p:ext uri="{BB962C8B-B14F-4D97-AF65-F5344CB8AC3E}">
        <p14:creationId xmlns:p14="http://schemas.microsoft.com/office/powerpoint/2010/main" val="16381377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a:ln/>
        </p:spPr>
      </p:sp>
      <p:sp>
        <p:nvSpPr>
          <p:cNvPr id="2570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70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DFDA2DB-989E-41FF-91F1-8897ED22D32A}" type="slidenum">
              <a:rPr lang="en-US" sz="1200" smtClean="0"/>
              <a:pPr eaLnBrk="1" hangingPunct="1"/>
              <a:t>70</a:t>
            </a:fld>
            <a:endParaRPr lang="en-US" sz="1200" smtClean="0"/>
          </a:p>
        </p:txBody>
      </p:sp>
    </p:spTree>
    <p:extLst>
      <p:ext uri="{BB962C8B-B14F-4D97-AF65-F5344CB8AC3E}">
        <p14:creationId xmlns:p14="http://schemas.microsoft.com/office/powerpoint/2010/main" val="2613682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a:ln/>
        </p:spPr>
      </p:sp>
      <p:sp>
        <p:nvSpPr>
          <p:cNvPr id="2580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80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80EDCB-C949-4A3F-A69F-61D92BFB0E42}" type="slidenum">
              <a:rPr lang="en-US" sz="1200" smtClean="0"/>
              <a:pPr eaLnBrk="1" hangingPunct="1"/>
              <a:t>71</a:t>
            </a:fld>
            <a:endParaRPr lang="en-US" sz="1200" smtClean="0"/>
          </a:p>
        </p:txBody>
      </p:sp>
    </p:spTree>
    <p:extLst>
      <p:ext uri="{BB962C8B-B14F-4D97-AF65-F5344CB8AC3E}">
        <p14:creationId xmlns:p14="http://schemas.microsoft.com/office/powerpoint/2010/main" val="10893615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a:ln/>
        </p:spPr>
      </p:sp>
      <p:sp>
        <p:nvSpPr>
          <p:cNvPr id="231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1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1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2D9A6AC-0190-4918-80F2-CC7B8604836D}" type="slidenum">
              <a:rPr lang="en-US" smtClean="0">
                <a:latin typeface="Times New Roman" pitchFamily="18" charset="0"/>
              </a:rPr>
              <a:pPr/>
              <a:t>75</a:t>
            </a:fld>
            <a:endParaRPr lang="en-US" smtClean="0">
              <a:latin typeface="Times New Roman" pitchFamily="18" charset="0"/>
            </a:endParaRPr>
          </a:p>
        </p:txBody>
      </p:sp>
    </p:spTree>
    <p:extLst>
      <p:ext uri="{BB962C8B-B14F-4D97-AF65-F5344CB8AC3E}">
        <p14:creationId xmlns:p14="http://schemas.microsoft.com/office/powerpoint/2010/main" val="35756389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5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2AA2E53-B21E-40B2-8B95-62E789B65732}" type="slidenum">
              <a:rPr lang="en-US" sz="1200" smtClean="0"/>
              <a:pPr eaLnBrk="1" hangingPunct="1"/>
              <a:t>84</a:t>
            </a:fld>
            <a:endParaRPr lang="en-US" sz="1200" smtClean="0"/>
          </a:p>
        </p:txBody>
      </p:sp>
    </p:spTree>
    <p:extLst>
      <p:ext uri="{BB962C8B-B14F-4D97-AF65-F5344CB8AC3E}">
        <p14:creationId xmlns:p14="http://schemas.microsoft.com/office/powerpoint/2010/main" val="31791950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85</a:t>
            </a:fld>
            <a:endParaRPr lang="en-US" smtClean="0">
              <a:latin typeface="Times New Roman" pitchFamily="18" charset="0"/>
            </a:endParaRPr>
          </a:p>
        </p:txBody>
      </p:sp>
    </p:spTree>
    <p:extLst>
      <p:ext uri="{BB962C8B-B14F-4D97-AF65-F5344CB8AC3E}">
        <p14:creationId xmlns:p14="http://schemas.microsoft.com/office/powerpoint/2010/main" val="19920495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68292" name="Footer Placeholder 3"/>
          <p:cNvSpPr>
            <a:spLocks noGrp="1"/>
          </p:cNvSpPr>
          <p:nvPr>
            <p:ph type="ftr" sz="quarter" idx="4"/>
          </p:nvPr>
        </p:nvSpPr>
        <p:spPr/>
        <p:txBody>
          <a:bodyPr/>
          <a:lstStyle/>
          <a:p>
            <a:pPr>
              <a:defRPr/>
            </a:pPr>
            <a:r>
              <a:rPr lang="en-US" smtClean="0"/>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86</a:t>
            </a:fld>
            <a:endParaRPr lang="en-US" smtClean="0"/>
          </a:p>
        </p:txBody>
      </p:sp>
    </p:spTree>
    <p:extLst>
      <p:ext uri="{BB962C8B-B14F-4D97-AF65-F5344CB8AC3E}">
        <p14:creationId xmlns:p14="http://schemas.microsoft.com/office/powerpoint/2010/main" val="14676923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6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9B2F18F-446B-4A40-BF89-FFA292D5827B}" type="slidenum">
              <a:rPr lang="en-US" sz="1200" smtClean="0"/>
              <a:pPr eaLnBrk="1" hangingPunct="1"/>
              <a:t>87</a:t>
            </a:fld>
            <a:endParaRPr lang="en-US" sz="1200" smtClean="0"/>
          </a:p>
        </p:txBody>
      </p:sp>
    </p:spTree>
    <p:extLst>
      <p:ext uri="{BB962C8B-B14F-4D97-AF65-F5344CB8AC3E}">
        <p14:creationId xmlns:p14="http://schemas.microsoft.com/office/powerpoint/2010/main" val="27601879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smtClean="0"/>
              <a:pPr eaLnBrk="1" hangingPunct="1"/>
              <a:t>90</a:t>
            </a:fld>
            <a:endParaRPr lang="en-US" sz="1200" smtClean="0"/>
          </a:p>
        </p:txBody>
      </p:sp>
    </p:spTree>
    <p:extLst>
      <p:ext uri="{BB962C8B-B14F-4D97-AF65-F5344CB8AC3E}">
        <p14:creationId xmlns:p14="http://schemas.microsoft.com/office/powerpoint/2010/main" val="32699192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smtClean="0"/>
              <a:pPr eaLnBrk="1" hangingPunct="1"/>
              <a:t>91</a:t>
            </a:fld>
            <a:endParaRPr lang="en-US" sz="1200" smtClean="0"/>
          </a:p>
        </p:txBody>
      </p:sp>
    </p:spTree>
    <p:extLst>
      <p:ext uri="{BB962C8B-B14F-4D97-AF65-F5344CB8AC3E}">
        <p14:creationId xmlns:p14="http://schemas.microsoft.com/office/powerpoint/2010/main" val="34847571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71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04AD8E7-CC02-48E5-9425-8C83C3C373B5}" type="slidenum">
              <a:rPr lang="en-US" sz="1200" smtClean="0"/>
              <a:pPr eaLnBrk="1" hangingPunct="1"/>
              <a:t>92</a:t>
            </a:fld>
            <a:endParaRPr lang="en-US" sz="1200" smtClean="0"/>
          </a:p>
        </p:txBody>
      </p:sp>
    </p:spTree>
    <p:extLst>
      <p:ext uri="{BB962C8B-B14F-4D97-AF65-F5344CB8AC3E}">
        <p14:creationId xmlns:p14="http://schemas.microsoft.com/office/powerpoint/2010/main" val="3881178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a:ln/>
        </p:spPr>
      </p:sp>
      <p:sp>
        <p:nvSpPr>
          <p:cNvPr id="220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20164"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22016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18F8F80-A854-40D0-A308-8C93D88FFCC7}" type="slidenum">
              <a:rPr lang="en-US" sz="1200" smtClean="0"/>
              <a:pPr eaLnBrk="1" hangingPunct="1"/>
              <a:t>12</a:t>
            </a:fld>
            <a:endParaRPr lang="en-US" sz="1200" smtClean="0"/>
          </a:p>
        </p:txBody>
      </p:sp>
    </p:spTree>
    <p:extLst>
      <p:ext uri="{BB962C8B-B14F-4D97-AF65-F5344CB8AC3E}">
        <p14:creationId xmlns:p14="http://schemas.microsoft.com/office/powerpoint/2010/main" val="4306804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F65FF4F-BFE1-4C58-B864-BA1DC5AF9AAA}" type="slidenum">
              <a:rPr lang="en-US" sz="1200" smtClean="0"/>
              <a:pPr eaLnBrk="1" hangingPunct="1"/>
              <a:t>94</a:t>
            </a:fld>
            <a:endParaRPr lang="en-US" sz="1200" smtClean="0"/>
          </a:p>
        </p:txBody>
      </p:sp>
    </p:spTree>
    <p:extLst>
      <p:ext uri="{BB962C8B-B14F-4D97-AF65-F5344CB8AC3E}">
        <p14:creationId xmlns:p14="http://schemas.microsoft.com/office/powerpoint/2010/main" val="13616293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F6F4467-F934-4744-A8B0-07EE095F2EB3}" type="slidenum">
              <a:rPr lang="en-US" sz="1200" smtClean="0"/>
              <a:pPr eaLnBrk="1" hangingPunct="1"/>
              <a:t>95</a:t>
            </a:fld>
            <a:endParaRPr lang="en-US" sz="1200" smtClean="0"/>
          </a:p>
        </p:txBody>
      </p:sp>
    </p:spTree>
    <p:extLst>
      <p:ext uri="{BB962C8B-B14F-4D97-AF65-F5344CB8AC3E}">
        <p14:creationId xmlns:p14="http://schemas.microsoft.com/office/powerpoint/2010/main" val="21703879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179F1C-8429-4A71-B4DE-9AEDBC7D6B5B}" type="slidenum">
              <a:rPr lang="en-US" sz="1200" smtClean="0"/>
              <a:pPr eaLnBrk="1" hangingPunct="1"/>
              <a:t>96</a:t>
            </a:fld>
            <a:endParaRPr lang="en-US" sz="1200" smtClean="0"/>
          </a:p>
        </p:txBody>
      </p:sp>
    </p:spTree>
    <p:extLst>
      <p:ext uri="{BB962C8B-B14F-4D97-AF65-F5344CB8AC3E}">
        <p14:creationId xmlns:p14="http://schemas.microsoft.com/office/powerpoint/2010/main" val="14428898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CB18166-6D85-428C-94F7-12900228BE6C}" type="slidenum">
              <a:rPr lang="en-US" sz="1200" smtClean="0"/>
              <a:pPr eaLnBrk="1" hangingPunct="1"/>
              <a:t>97</a:t>
            </a:fld>
            <a:endParaRPr lang="en-US" sz="1200" smtClean="0"/>
          </a:p>
        </p:txBody>
      </p:sp>
    </p:spTree>
    <p:extLst>
      <p:ext uri="{BB962C8B-B14F-4D97-AF65-F5344CB8AC3E}">
        <p14:creationId xmlns:p14="http://schemas.microsoft.com/office/powerpoint/2010/main" val="42214341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67620"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smtClean="0"/>
              <a:t>Diabetes Educational Services© (530) 893 - 8635 </a:t>
            </a:r>
          </a:p>
        </p:txBody>
      </p:sp>
      <p:sp>
        <p:nvSpPr>
          <p:cNvPr id="367621"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CD69F63-0E7D-41AF-B4D0-91FFAEF28275}" type="slidenum">
              <a:rPr lang="en-US" sz="1200" smtClean="0"/>
              <a:pPr eaLnBrk="1" hangingPunct="1"/>
              <a:t>98</a:t>
            </a:fld>
            <a:endParaRPr lang="en-US" sz="1200" smtClean="0"/>
          </a:p>
        </p:txBody>
      </p:sp>
    </p:spTree>
    <p:extLst>
      <p:ext uri="{BB962C8B-B14F-4D97-AF65-F5344CB8AC3E}">
        <p14:creationId xmlns:p14="http://schemas.microsoft.com/office/powerpoint/2010/main" val="14160121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D99A03C-2D96-4A8B-8258-453544665A49}" type="slidenum">
              <a:rPr lang="en-US" sz="1200" smtClean="0"/>
              <a:pPr eaLnBrk="1" hangingPunct="1"/>
              <a:t>99</a:t>
            </a:fld>
            <a:endParaRPr lang="en-US" sz="1200" smtClean="0"/>
          </a:p>
        </p:txBody>
      </p:sp>
    </p:spTree>
    <p:extLst>
      <p:ext uri="{BB962C8B-B14F-4D97-AF65-F5344CB8AC3E}">
        <p14:creationId xmlns:p14="http://schemas.microsoft.com/office/powerpoint/2010/main" val="12220581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21F86C9-8F1E-4169-BD9A-0E71CA7EE9D1}" type="slidenum">
              <a:rPr lang="en-US" sz="1200" smtClean="0"/>
              <a:pPr eaLnBrk="1" hangingPunct="1"/>
              <a:t>100</a:t>
            </a:fld>
            <a:endParaRPr lang="en-US" sz="1200" smtClean="0"/>
          </a:p>
        </p:txBody>
      </p:sp>
    </p:spTree>
    <p:extLst>
      <p:ext uri="{BB962C8B-B14F-4D97-AF65-F5344CB8AC3E}">
        <p14:creationId xmlns:p14="http://schemas.microsoft.com/office/powerpoint/2010/main" val="40327333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8073F3CE-5A16-4DCF-AAA1-7CD60AB2F9E6}" type="slidenum">
              <a:rPr lang="en-US" smtClean="0"/>
              <a:pPr>
                <a:defRPr/>
              </a:pPr>
              <a:t>101</a:t>
            </a:fld>
            <a:endParaRPr lang="en-US"/>
          </a:p>
        </p:txBody>
      </p:sp>
    </p:spTree>
    <p:extLst>
      <p:ext uri="{BB962C8B-B14F-4D97-AF65-F5344CB8AC3E}">
        <p14:creationId xmlns:p14="http://schemas.microsoft.com/office/powerpoint/2010/main" val="4250096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792E6699-6889-418B-B80B-A010AB598EA5}" type="slidenum">
              <a:rPr lang="en-US" smtClean="0"/>
              <a:pPr>
                <a:defRPr/>
              </a:pPr>
              <a:t>102</a:t>
            </a:fld>
            <a:endParaRPr lang="en-US"/>
          </a:p>
        </p:txBody>
      </p:sp>
    </p:spTree>
    <p:extLst>
      <p:ext uri="{BB962C8B-B14F-4D97-AF65-F5344CB8AC3E}">
        <p14:creationId xmlns:p14="http://schemas.microsoft.com/office/powerpoint/2010/main" val="33356594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FF281D73-AE3C-4D35-8A24-511441E46ADB}" type="slidenum">
              <a:rPr lang="en-US" sz="1300">
                <a:latin typeface="Times New Roman" pitchFamily="18" charset="0"/>
              </a:rPr>
              <a:pPr eaLnBrk="1" hangingPunct="1">
                <a:defRPr/>
              </a:pPr>
              <a:t>103</a:t>
            </a:fld>
            <a:endParaRPr lang="en-US" sz="1300">
              <a:latin typeface="Times New Roman" pitchFamily="18"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custDataLst>
              <p:tags r:id="rId1"/>
            </p:custDataLst>
          </p:nvPr>
        </p:nvSpPr>
        <p:spPr>
          <a:xfrm>
            <a:off x="748455" y="4637335"/>
            <a:ext cx="5980854" cy="4392381"/>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In a more recent study that involved 2020 consecutive patients admitted to a community hospital in Atlanta, we found that 64% of patients had normal glucose values, 26% had a prior history of diabetes, and that 12% of patients with hyperglycemia, as determined by 2 or more FBG &gt; 126 or RBG &gt; 200, did not had a know history of diabetes prior to admission.</a:t>
            </a:r>
          </a:p>
        </p:txBody>
      </p:sp>
    </p:spTree>
    <p:extLst>
      <p:ext uri="{BB962C8B-B14F-4D97-AF65-F5344CB8AC3E}">
        <p14:creationId xmlns:p14="http://schemas.microsoft.com/office/powerpoint/2010/main" val="2574487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788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3100">
                <a:solidFill>
                  <a:schemeClr val="tx1"/>
                </a:solidFill>
                <a:latin typeface="Arial" charset="0"/>
              </a:defRPr>
            </a:lvl1pPr>
            <a:lvl2pPr marL="822364" indent="-316294">
              <a:defRPr sz="3100">
                <a:solidFill>
                  <a:schemeClr val="tx1"/>
                </a:solidFill>
                <a:latin typeface="Arial" charset="0"/>
              </a:defRPr>
            </a:lvl2pPr>
            <a:lvl3pPr marL="1265174" indent="-253035">
              <a:defRPr sz="3100">
                <a:solidFill>
                  <a:schemeClr val="tx1"/>
                </a:solidFill>
                <a:latin typeface="Arial" charset="0"/>
              </a:defRPr>
            </a:lvl3pPr>
            <a:lvl4pPr marL="1771244" indent="-253035">
              <a:defRPr sz="3100">
                <a:solidFill>
                  <a:schemeClr val="tx1"/>
                </a:solidFill>
                <a:latin typeface="Arial" charset="0"/>
              </a:defRPr>
            </a:lvl4pPr>
            <a:lvl5pPr marL="2277315" indent="-253035">
              <a:defRPr sz="3100">
                <a:solidFill>
                  <a:schemeClr val="tx1"/>
                </a:solidFill>
                <a:latin typeface="Arial" charset="0"/>
              </a:defRPr>
            </a:lvl5pPr>
            <a:lvl6pPr marL="2783384" indent="-253035" eaLnBrk="0" fontAlgn="base" hangingPunct="0">
              <a:spcBef>
                <a:spcPct val="0"/>
              </a:spcBef>
              <a:spcAft>
                <a:spcPct val="0"/>
              </a:spcAft>
              <a:defRPr sz="3100">
                <a:solidFill>
                  <a:schemeClr val="tx1"/>
                </a:solidFill>
                <a:latin typeface="Arial" charset="0"/>
              </a:defRPr>
            </a:lvl6pPr>
            <a:lvl7pPr marL="3289454" indent="-253035" eaLnBrk="0" fontAlgn="base" hangingPunct="0">
              <a:spcBef>
                <a:spcPct val="0"/>
              </a:spcBef>
              <a:spcAft>
                <a:spcPct val="0"/>
              </a:spcAft>
              <a:defRPr sz="3100">
                <a:solidFill>
                  <a:schemeClr val="tx1"/>
                </a:solidFill>
                <a:latin typeface="Arial" charset="0"/>
              </a:defRPr>
            </a:lvl7pPr>
            <a:lvl8pPr marL="3795524" indent="-253035" eaLnBrk="0" fontAlgn="base" hangingPunct="0">
              <a:spcBef>
                <a:spcPct val="0"/>
              </a:spcBef>
              <a:spcAft>
                <a:spcPct val="0"/>
              </a:spcAft>
              <a:defRPr sz="3100">
                <a:solidFill>
                  <a:schemeClr val="tx1"/>
                </a:solidFill>
                <a:latin typeface="Arial" charset="0"/>
              </a:defRPr>
            </a:lvl8pPr>
            <a:lvl9pPr marL="4301594" indent="-253035" eaLnBrk="0" fontAlgn="base" hangingPunct="0">
              <a:spcBef>
                <a:spcPct val="0"/>
              </a:spcBef>
              <a:spcAft>
                <a:spcPct val="0"/>
              </a:spcAft>
              <a:defRPr sz="3100">
                <a:solidFill>
                  <a:schemeClr val="tx1"/>
                </a:solidFill>
                <a:latin typeface="Arial" charset="0"/>
              </a:defRPr>
            </a:lvl9pPr>
          </a:lstStyle>
          <a:p>
            <a:r>
              <a:rPr lang="en-US" sz="1400">
                <a:solidFill>
                  <a:srgbClr val="000000"/>
                </a:solidFill>
                <a:latin typeface="Times New Roman" pitchFamily="18" charset="0"/>
              </a:rPr>
              <a:t>Diabetes Educational Services© (530) 893 - 8635 </a:t>
            </a:r>
          </a:p>
        </p:txBody>
      </p:sp>
      <p:sp>
        <p:nvSpPr>
          <p:cNvPr id="788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sz="3100">
                <a:solidFill>
                  <a:schemeClr val="tx1"/>
                </a:solidFill>
                <a:latin typeface="Arial" charset="0"/>
              </a:defRPr>
            </a:lvl1pPr>
            <a:lvl2pPr marL="822364" indent="-316294">
              <a:defRPr sz="3100">
                <a:solidFill>
                  <a:schemeClr val="tx1"/>
                </a:solidFill>
                <a:latin typeface="Arial" charset="0"/>
              </a:defRPr>
            </a:lvl2pPr>
            <a:lvl3pPr marL="1265174" indent="-253035">
              <a:defRPr sz="3100">
                <a:solidFill>
                  <a:schemeClr val="tx1"/>
                </a:solidFill>
                <a:latin typeface="Arial" charset="0"/>
              </a:defRPr>
            </a:lvl3pPr>
            <a:lvl4pPr marL="1771244" indent="-253035">
              <a:defRPr sz="3100">
                <a:solidFill>
                  <a:schemeClr val="tx1"/>
                </a:solidFill>
                <a:latin typeface="Arial" charset="0"/>
              </a:defRPr>
            </a:lvl4pPr>
            <a:lvl5pPr marL="2277315" indent="-253035">
              <a:defRPr sz="3100">
                <a:solidFill>
                  <a:schemeClr val="tx1"/>
                </a:solidFill>
                <a:latin typeface="Arial" charset="0"/>
              </a:defRPr>
            </a:lvl5pPr>
            <a:lvl6pPr marL="2783384" indent="-253035" eaLnBrk="0" fontAlgn="base" hangingPunct="0">
              <a:spcBef>
                <a:spcPct val="0"/>
              </a:spcBef>
              <a:spcAft>
                <a:spcPct val="0"/>
              </a:spcAft>
              <a:defRPr sz="3100">
                <a:solidFill>
                  <a:schemeClr val="tx1"/>
                </a:solidFill>
                <a:latin typeface="Arial" charset="0"/>
              </a:defRPr>
            </a:lvl6pPr>
            <a:lvl7pPr marL="3289454" indent="-253035" eaLnBrk="0" fontAlgn="base" hangingPunct="0">
              <a:spcBef>
                <a:spcPct val="0"/>
              </a:spcBef>
              <a:spcAft>
                <a:spcPct val="0"/>
              </a:spcAft>
              <a:defRPr sz="3100">
                <a:solidFill>
                  <a:schemeClr val="tx1"/>
                </a:solidFill>
                <a:latin typeface="Arial" charset="0"/>
              </a:defRPr>
            </a:lvl7pPr>
            <a:lvl8pPr marL="3795524" indent="-253035" eaLnBrk="0" fontAlgn="base" hangingPunct="0">
              <a:spcBef>
                <a:spcPct val="0"/>
              </a:spcBef>
              <a:spcAft>
                <a:spcPct val="0"/>
              </a:spcAft>
              <a:defRPr sz="3100">
                <a:solidFill>
                  <a:schemeClr val="tx1"/>
                </a:solidFill>
                <a:latin typeface="Arial" charset="0"/>
              </a:defRPr>
            </a:lvl8pPr>
            <a:lvl9pPr marL="4301594" indent="-253035" eaLnBrk="0" fontAlgn="base" hangingPunct="0">
              <a:spcBef>
                <a:spcPct val="0"/>
              </a:spcBef>
              <a:spcAft>
                <a:spcPct val="0"/>
              </a:spcAft>
              <a:defRPr sz="3100">
                <a:solidFill>
                  <a:schemeClr val="tx1"/>
                </a:solidFill>
                <a:latin typeface="Arial" charset="0"/>
              </a:defRPr>
            </a:lvl9pPr>
          </a:lstStyle>
          <a:p>
            <a:fld id="{CB67A8D9-921C-4120-A615-D7B7F25E9E2A}" type="slidenum">
              <a:rPr lang="en-US" sz="1400">
                <a:solidFill>
                  <a:srgbClr val="000000"/>
                </a:solidFill>
                <a:latin typeface="Times New Roman" pitchFamily="18" charset="0"/>
              </a:rPr>
              <a:pPr/>
              <a:t>13</a:t>
            </a:fld>
            <a:endParaRPr lang="en-US" sz="1400">
              <a:solidFill>
                <a:srgbClr val="000000"/>
              </a:solidFill>
              <a:latin typeface="Times New Roman" pitchFamily="18" charset="0"/>
            </a:endParaRPr>
          </a:p>
        </p:txBody>
      </p:sp>
    </p:spTree>
    <p:extLst>
      <p:ext uri="{BB962C8B-B14F-4D97-AF65-F5344CB8AC3E}">
        <p14:creationId xmlns:p14="http://schemas.microsoft.com/office/powerpoint/2010/main" val="24331012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Grp="1" noChangeArrowheads="1"/>
          </p:cNvSpPr>
          <p:nvPr>
            <p:ph type="ftr" sz="quarter" idx="4"/>
          </p:nvPr>
        </p:nvSpPr>
        <p:spPr/>
        <p:txBody>
          <a:bodyPr/>
          <a:lstStyle/>
          <a:p>
            <a:pPr>
              <a:defRPr/>
            </a:pPr>
            <a:r>
              <a:rPr lang="en-US" smtClean="0"/>
              <a:t>Diabetes Educational Services© (530) 893 - 8635 </a:t>
            </a:r>
          </a:p>
        </p:txBody>
      </p:sp>
      <p:sp>
        <p:nvSpPr>
          <p:cNvPr id="46083" name="Rectangle 7"/>
          <p:cNvSpPr>
            <a:spLocks noGrp="1" noChangeArrowheads="1"/>
          </p:cNvSpPr>
          <p:nvPr>
            <p:ph type="sldNum" sz="quarter" idx="5"/>
          </p:nvPr>
        </p:nvSpPr>
        <p:spPr/>
        <p:txBody>
          <a:bodyPr/>
          <a:lstStyle/>
          <a:p>
            <a:pPr>
              <a:defRPr/>
            </a:pPr>
            <a:fld id="{805B158B-BB7A-484D-A900-782795A9AB41}" type="slidenum">
              <a:rPr lang="en-US" smtClean="0"/>
              <a:pPr>
                <a:defRPr/>
              </a:pPr>
              <a:t>104</a:t>
            </a:fld>
            <a:endParaRPr lang="en-US" smtClean="0"/>
          </a:p>
        </p:txBody>
      </p:sp>
      <p:sp>
        <p:nvSpPr>
          <p:cNvPr id="205828" name="Rectangle 2"/>
          <p:cNvSpPr>
            <a:spLocks noGrp="1" noRot="1" noChangeAspect="1" noChangeArrowheads="1" noTextEdit="1"/>
          </p:cNvSpPr>
          <p:nvPr>
            <p:ph type="sldImg"/>
          </p:nvPr>
        </p:nvSpPr>
        <p:spPr>
          <a:xfrm>
            <a:off x="1300163" y="733425"/>
            <a:ext cx="4878387" cy="3660775"/>
          </a:xfrm>
          <a:ln/>
        </p:spPr>
      </p:sp>
      <p:sp>
        <p:nvSpPr>
          <p:cNvPr id="205829" name="Rectangle 3"/>
          <p:cNvSpPr>
            <a:spLocks noGrp="1" noChangeArrowheads="1"/>
          </p:cNvSpPr>
          <p:nvPr>
            <p:ph type="body" idx="1"/>
            <p:custDataLst>
              <p:tags r:id="rId1"/>
            </p:custDataLst>
          </p:nvPr>
        </p:nvSpPr>
        <p:spPr>
          <a:xfrm>
            <a:off x="298028" y="4949399"/>
            <a:ext cx="6898640" cy="4387349"/>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The medical records of 2030 consecutive adult patients were analyzed for the presence of hyperglycemia and any association with poor hospital outcomes.</a:t>
            </a:r>
          </a:p>
          <a:p>
            <a:r>
              <a:rPr lang="en-US" smtClean="0"/>
              <a:t>New hyperglycemia was associated with a 16% mortality rate compared with 3% and 1.7% for patients with a prior history of diabetes or normoglycemia (</a:t>
            </a:r>
            <a:r>
              <a:rPr lang="en-US" i="1" smtClean="0"/>
              <a:t>P</a:t>
            </a:r>
            <a:r>
              <a:rPr lang="en-US" smtClean="0"/>
              <a:t>&lt;.01).</a:t>
            </a:r>
          </a:p>
          <a:p>
            <a:r>
              <a:rPr lang="en-US" smtClean="0"/>
              <a:t>The mortality rate was significantly higher for patients with new hyperglycemia regardless of whether they were admitted to the ICU (</a:t>
            </a:r>
            <a:r>
              <a:rPr lang="en-US" i="1" smtClean="0"/>
              <a:t>P</a:t>
            </a:r>
            <a:r>
              <a:rPr lang="en-US" smtClean="0"/>
              <a:t>&lt;.01 for both ICU and non-ICU patients compared with those with diabetes or normoglycemia). Mortality rates were 10% for </a:t>
            </a:r>
            <a:br>
              <a:rPr lang="en-US" smtClean="0"/>
            </a:br>
            <a:r>
              <a:rPr lang="en-US" smtClean="0"/>
              <a:t>non-ICU patients with new hyperglycemia and 31% for ICU patients.</a:t>
            </a:r>
          </a:p>
          <a:p>
            <a:endParaRPr lang="en-US" smtClean="0"/>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endParaRPr lang="en-US" sz="1100" b="1"/>
          </a:p>
          <a:p>
            <a:pPr>
              <a:spcBef>
                <a:spcPct val="0"/>
              </a:spcBef>
            </a:pPr>
            <a:r>
              <a:rPr lang="en-US" sz="1100" b="1"/>
              <a:t>Reference</a:t>
            </a:r>
          </a:p>
          <a:p>
            <a:pPr>
              <a:spcBef>
                <a:spcPct val="0"/>
              </a:spcBef>
            </a:pPr>
            <a:r>
              <a:rPr lang="en-US" sz="1100"/>
              <a:t>	Umpierrez GE, Isaacs SD, Bazargan N, You X, Thaler LM, Kitabchi AE. Hyperglycemia: an independent marker of in-hospital mortality in patients with undiagnosed diabetes. </a:t>
            </a:r>
            <a:r>
              <a:rPr lang="en-US" sz="1100" i="1"/>
              <a:t>J Clin Endocrinol Metab</a:t>
            </a:r>
            <a:r>
              <a:rPr lang="en-US" sz="1100"/>
              <a:t>. 2002;87:978-982.</a:t>
            </a:r>
          </a:p>
          <a:p>
            <a:endParaRPr lang="en-US" sz="1100"/>
          </a:p>
        </p:txBody>
      </p:sp>
    </p:spTree>
    <p:extLst>
      <p:ext uri="{BB962C8B-B14F-4D97-AF65-F5344CB8AC3E}">
        <p14:creationId xmlns:p14="http://schemas.microsoft.com/office/powerpoint/2010/main" val="11722906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Footer Placeholder 3"/>
          <p:cNvSpPr>
            <a:spLocks noGrp="1"/>
          </p:cNvSpPr>
          <p:nvPr>
            <p:ph type="ftr" sz="quarter" idx="4"/>
          </p:nvPr>
        </p:nvSpPr>
        <p:spPr/>
        <p:txBody>
          <a:bodyPr/>
          <a:lstStyle/>
          <a:p>
            <a:pPr>
              <a:defRPr/>
            </a:pPr>
            <a:r>
              <a:rPr lang="en-US" smtClean="0"/>
              <a:t>Diabetes Educational Services© (530) 893 - 8635 </a:t>
            </a:r>
            <a:endParaRPr lang="en-US"/>
          </a:p>
        </p:txBody>
      </p:sp>
      <p:sp>
        <p:nvSpPr>
          <p:cNvPr id="5" name="Slide Number Placeholder 4"/>
          <p:cNvSpPr>
            <a:spLocks noGrp="1"/>
          </p:cNvSpPr>
          <p:nvPr>
            <p:ph type="sldNum" sz="quarter" idx="5"/>
          </p:nvPr>
        </p:nvSpPr>
        <p:spPr/>
        <p:txBody>
          <a:bodyPr/>
          <a:lstStyle/>
          <a:p>
            <a:pPr>
              <a:defRPr/>
            </a:pPr>
            <a:fld id="{52359979-CBDA-4C5D-B3C8-D9417C0F5BA3}" type="slidenum">
              <a:rPr lang="en-US" smtClean="0"/>
              <a:pPr>
                <a:defRPr/>
              </a:pPr>
              <a:t>105</a:t>
            </a:fld>
            <a:endParaRPr lang="en-US"/>
          </a:p>
        </p:txBody>
      </p:sp>
    </p:spTree>
    <p:extLst>
      <p:ext uri="{BB962C8B-B14F-4D97-AF65-F5344CB8AC3E}">
        <p14:creationId xmlns:p14="http://schemas.microsoft.com/office/powerpoint/2010/main" val="41390996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29696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29696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42C9171A-C8F1-4EBB-9255-191272C7D2A0}" type="slidenum">
              <a:rPr lang="en-US" smtClean="0">
                <a:latin typeface="Times New Roman" pitchFamily="18" charset="0"/>
              </a:rPr>
              <a:pPr/>
              <a:t>106</a:t>
            </a:fld>
            <a:endParaRPr lang="en-US" smtClean="0">
              <a:latin typeface="Times New Roman" pitchFamily="18" charset="0"/>
            </a:endParaRPr>
          </a:p>
        </p:txBody>
      </p:sp>
    </p:spTree>
    <p:extLst>
      <p:ext uri="{BB962C8B-B14F-4D97-AF65-F5344CB8AC3E}">
        <p14:creationId xmlns:p14="http://schemas.microsoft.com/office/powerpoint/2010/main" val="1127284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500">
                <a:solidFill>
                  <a:schemeClr val="tx1"/>
                </a:solidFill>
                <a:latin typeface="Tahoma" pitchFamily="34" charset="0"/>
              </a:defRPr>
            </a:lvl1pPr>
            <a:lvl2pPr marL="800191" indent="-307766" eaLnBrk="0" hangingPunct="0">
              <a:defRPr sz="1500">
                <a:solidFill>
                  <a:schemeClr val="tx1"/>
                </a:solidFill>
                <a:latin typeface="Tahoma" pitchFamily="34" charset="0"/>
              </a:defRPr>
            </a:lvl2pPr>
            <a:lvl3pPr marL="1231062" indent="-246212" eaLnBrk="0" hangingPunct="0">
              <a:defRPr sz="1500">
                <a:solidFill>
                  <a:schemeClr val="tx1"/>
                </a:solidFill>
                <a:latin typeface="Tahoma" pitchFamily="34" charset="0"/>
              </a:defRPr>
            </a:lvl3pPr>
            <a:lvl4pPr marL="1723487" indent="-246212" eaLnBrk="0" hangingPunct="0">
              <a:defRPr sz="1500">
                <a:solidFill>
                  <a:schemeClr val="tx1"/>
                </a:solidFill>
                <a:latin typeface="Tahoma" pitchFamily="34" charset="0"/>
              </a:defRPr>
            </a:lvl4pPr>
            <a:lvl5pPr marL="2215912" indent="-246212" eaLnBrk="0" hangingPunct="0">
              <a:defRPr sz="1500">
                <a:solidFill>
                  <a:schemeClr val="tx1"/>
                </a:solidFill>
                <a:latin typeface="Tahoma" pitchFamily="34" charset="0"/>
              </a:defRPr>
            </a:lvl5pPr>
            <a:lvl6pPr marL="2708337" indent="-246212" eaLnBrk="0" fontAlgn="base" hangingPunct="0">
              <a:spcBef>
                <a:spcPct val="0"/>
              </a:spcBef>
              <a:spcAft>
                <a:spcPct val="0"/>
              </a:spcAft>
              <a:defRPr sz="1500">
                <a:solidFill>
                  <a:schemeClr val="tx1"/>
                </a:solidFill>
                <a:latin typeface="Tahoma" pitchFamily="34" charset="0"/>
              </a:defRPr>
            </a:lvl6pPr>
            <a:lvl7pPr marL="3200762" indent="-246212" eaLnBrk="0" fontAlgn="base" hangingPunct="0">
              <a:spcBef>
                <a:spcPct val="0"/>
              </a:spcBef>
              <a:spcAft>
                <a:spcPct val="0"/>
              </a:spcAft>
              <a:defRPr sz="1500">
                <a:solidFill>
                  <a:schemeClr val="tx1"/>
                </a:solidFill>
                <a:latin typeface="Tahoma" pitchFamily="34" charset="0"/>
              </a:defRPr>
            </a:lvl7pPr>
            <a:lvl8pPr marL="3693187" indent="-246212" eaLnBrk="0" fontAlgn="base" hangingPunct="0">
              <a:spcBef>
                <a:spcPct val="0"/>
              </a:spcBef>
              <a:spcAft>
                <a:spcPct val="0"/>
              </a:spcAft>
              <a:defRPr sz="1500">
                <a:solidFill>
                  <a:schemeClr val="tx1"/>
                </a:solidFill>
                <a:latin typeface="Tahoma" pitchFamily="34" charset="0"/>
              </a:defRPr>
            </a:lvl8pPr>
            <a:lvl9pPr marL="4185611" indent="-246212" eaLnBrk="0" fontAlgn="base" hangingPunct="0">
              <a:spcBef>
                <a:spcPct val="0"/>
              </a:spcBef>
              <a:spcAft>
                <a:spcPct val="0"/>
              </a:spcAft>
              <a:defRPr sz="1500">
                <a:solidFill>
                  <a:schemeClr val="tx1"/>
                </a:solidFill>
                <a:latin typeface="Tahoma" pitchFamily="34" charset="0"/>
              </a:defRPr>
            </a:lvl9pPr>
          </a:lstStyle>
          <a:p>
            <a:pPr eaLnBrk="1" hangingPunct="1">
              <a:defRPr/>
            </a:pPr>
            <a:fld id="{6A9E0469-8DDB-47EF-8AB1-B479863CE7FC}" type="slidenum">
              <a:rPr lang="en-US" sz="1300">
                <a:solidFill>
                  <a:srgbClr val="000000"/>
                </a:solidFill>
                <a:latin typeface="Times New Roman" pitchFamily="18" charset="0"/>
              </a:rPr>
              <a:pPr eaLnBrk="1" hangingPunct="1">
                <a:defRPr/>
              </a:pPr>
              <a:t>107</a:t>
            </a:fld>
            <a:endParaRPr lang="en-US" sz="1300">
              <a:solidFill>
                <a:srgbClr val="000000"/>
              </a:solidFill>
              <a:latin typeface="Times New Roman" pitchFamily="18"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Tree>
    <p:extLst>
      <p:ext uri="{BB962C8B-B14F-4D97-AF65-F5344CB8AC3E}">
        <p14:creationId xmlns:p14="http://schemas.microsoft.com/office/powerpoint/2010/main" val="25881288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BE74A9C-F736-4A46-8F04-E497F0990AF5}" type="slidenum">
              <a:rPr lang="en-US" sz="1200" smtClean="0"/>
              <a:pPr eaLnBrk="1" hangingPunct="1"/>
              <a:t>108</a:t>
            </a:fld>
            <a:endParaRPr lang="en-US" sz="1200" smtClean="0"/>
          </a:p>
        </p:txBody>
      </p:sp>
    </p:spTree>
    <p:extLst>
      <p:ext uri="{BB962C8B-B14F-4D97-AF65-F5344CB8AC3E}">
        <p14:creationId xmlns:p14="http://schemas.microsoft.com/office/powerpoint/2010/main" val="6590954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L" smtClean="0"/>
          </a:p>
        </p:txBody>
      </p:sp>
      <p:sp>
        <p:nvSpPr>
          <p:cNvPr id="10035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600">
                <a:solidFill>
                  <a:schemeClr val="tx1"/>
                </a:solidFill>
                <a:latin typeface="Tahoma" pitchFamily="34" charset="0"/>
              </a:defRPr>
            </a:lvl1pPr>
            <a:lvl2pPr marL="830160" indent="-319292" eaLnBrk="0" hangingPunct="0">
              <a:defRPr sz="1600">
                <a:solidFill>
                  <a:schemeClr val="tx1"/>
                </a:solidFill>
                <a:latin typeface="Tahoma" pitchFamily="34" charset="0"/>
              </a:defRPr>
            </a:lvl2pPr>
            <a:lvl3pPr marL="1277168" indent="-255433" eaLnBrk="0" hangingPunct="0">
              <a:defRPr sz="1600">
                <a:solidFill>
                  <a:schemeClr val="tx1"/>
                </a:solidFill>
                <a:latin typeface="Tahoma" pitchFamily="34" charset="0"/>
              </a:defRPr>
            </a:lvl3pPr>
            <a:lvl4pPr marL="1788035" indent="-255433" eaLnBrk="0" hangingPunct="0">
              <a:defRPr sz="1600">
                <a:solidFill>
                  <a:schemeClr val="tx1"/>
                </a:solidFill>
                <a:latin typeface="Tahoma" pitchFamily="34" charset="0"/>
              </a:defRPr>
            </a:lvl4pPr>
            <a:lvl5pPr marL="2298902" indent="-255433" eaLnBrk="0" hangingPunct="0">
              <a:defRPr sz="1600">
                <a:solidFill>
                  <a:schemeClr val="tx1"/>
                </a:solidFill>
                <a:latin typeface="Tahoma" pitchFamily="34" charset="0"/>
              </a:defRPr>
            </a:lvl5pPr>
            <a:lvl6pPr marL="2809770" indent="-255433" eaLnBrk="0" fontAlgn="base" hangingPunct="0">
              <a:spcBef>
                <a:spcPct val="0"/>
              </a:spcBef>
              <a:spcAft>
                <a:spcPct val="0"/>
              </a:spcAft>
              <a:defRPr sz="1600">
                <a:solidFill>
                  <a:schemeClr val="tx1"/>
                </a:solidFill>
                <a:latin typeface="Tahoma" pitchFamily="34" charset="0"/>
              </a:defRPr>
            </a:lvl6pPr>
            <a:lvl7pPr marL="3320637" indent="-255433" eaLnBrk="0" fontAlgn="base" hangingPunct="0">
              <a:spcBef>
                <a:spcPct val="0"/>
              </a:spcBef>
              <a:spcAft>
                <a:spcPct val="0"/>
              </a:spcAft>
              <a:defRPr sz="1600">
                <a:solidFill>
                  <a:schemeClr val="tx1"/>
                </a:solidFill>
                <a:latin typeface="Tahoma" pitchFamily="34" charset="0"/>
              </a:defRPr>
            </a:lvl7pPr>
            <a:lvl8pPr marL="3831504" indent="-255433" eaLnBrk="0" fontAlgn="base" hangingPunct="0">
              <a:spcBef>
                <a:spcPct val="0"/>
              </a:spcBef>
              <a:spcAft>
                <a:spcPct val="0"/>
              </a:spcAft>
              <a:defRPr sz="1600">
                <a:solidFill>
                  <a:schemeClr val="tx1"/>
                </a:solidFill>
                <a:latin typeface="Tahoma" pitchFamily="34" charset="0"/>
              </a:defRPr>
            </a:lvl8pPr>
            <a:lvl9pPr marL="4342371" indent="-255433" eaLnBrk="0" fontAlgn="base" hangingPunct="0">
              <a:spcBef>
                <a:spcPct val="0"/>
              </a:spcBef>
              <a:spcAft>
                <a:spcPct val="0"/>
              </a:spcAft>
              <a:defRPr sz="1600">
                <a:solidFill>
                  <a:schemeClr val="tx1"/>
                </a:solidFill>
                <a:latin typeface="Tahoma" pitchFamily="34" charset="0"/>
              </a:defRPr>
            </a:lvl9pPr>
          </a:lstStyle>
          <a:p>
            <a:pPr eaLnBrk="1" hangingPunct="1">
              <a:defRPr/>
            </a:pPr>
            <a:fld id="{99D5EB98-0FED-4AD0-98AB-B32F8795E82C}" type="slidenum">
              <a:rPr lang="en-US" sz="1300">
                <a:solidFill>
                  <a:srgbClr val="000000"/>
                </a:solidFill>
                <a:latin typeface="Times New Roman" pitchFamily="18" charset="0"/>
              </a:rPr>
              <a:pPr eaLnBrk="1" hangingPunct="1">
                <a:defRPr/>
              </a:pPr>
              <a:t>109</a:t>
            </a:fld>
            <a:endParaRPr lang="en-US" sz="1300">
              <a:solidFill>
                <a:srgbClr val="000000"/>
              </a:solidFill>
              <a:latin typeface="Times New Roman" pitchFamily="18" charset="0"/>
            </a:endParaRPr>
          </a:p>
        </p:txBody>
      </p:sp>
    </p:spTree>
    <p:extLst>
      <p:ext uri="{BB962C8B-B14F-4D97-AF65-F5344CB8AC3E}">
        <p14:creationId xmlns:p14="http://schemas.microsoft.com/office/powerpoint/2010/main" val="273397191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110</a:t>
            </a:fld>
            <a:endParaRPr lang="en-US">
              <a:solidFill>
                <a:srgbClr val="000000"/>
              </a:solidFill>
            </a:endParaRPr>
          </a:p>
        </p:txBody>
      </p:sp>
    </p:spTree>
    <p:extLst>
      <p:ext uri="{BB962C8B-B14F-4D97-AF65-F5344CB8AC3E}">
        <p14:creationId xmlns:p14="http://schemas.microsoft.com/office/powerpoint/2010/main" val="301031038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a:defRPr/>
            </a:pPr>
            <a:r>
              <a:rPr lang="en-US" smtClean="0">
                <a:solidFill>
                  <a:srgbClr val="000000"/>
                </a:solidFill>
              </a:rPr>
              <a:t>Diabetes Educational Services© (530) 893 - 8635 </a:t>
            </a:r>
            <a:endParaRPr lang="en-US">
              <a:solidFill>
                <a:srgbClr val="000000"/>
              </a:solidFill>
            </a:endParaRPr>
          </a:p>
        </p:txBody>
      </p:sp>
      <p:sp>
        <p:nvSpPr>
          <p:cNvPr id="5" name="Slide Number Placeholder 4"/>
          <p:cNvSpPr>
            <a:spLocks noGrp="1"/>
          </p:cNvSpPr>
          <p:nvPr>
            <p:ph type="sldNum" sz="quarter" idx="11"/>
          </p:nvPr>
        </p:nvSpPr>
        <p:spPr/>
        <p:txBody>
          <a:bodyPr/>
          <a:lstStyle/>
          <a:p>
            <a:pPr>
              <a:defRPr/>
            </a:pPr>
            <a:fld id="{F6D126A7-192A-48A1-B416-20ADEE804420}" type="slidenum">
              <a:rPr lang="en-US" smtClean="0">
                <a:solidFill>
                  <a:srgbClr val="000000"/>
                </a:solidFill>
              </a:rPr>
              <a:pPr>
                <a:defRPr/>
              </a:pPr>
              <a:t>111</a:t>
            </a:fld>
            <a:endParaRPr lang="en-US">
              <a:solidFill>
                <a:srgbClr val="000000"/>
              </a:solidFill>
            </a:endParaRPr>
          </a:p>
        </p:txBody>
      </p:sp>
    </p:spTree>
    <p:extLst>
      <p:ext uri="{BB962C8B-B14F-4D97-AF65-F5344CB8AC3E}">
        <p14:creationId xmlns:p14="http://schemas.microsoft.com/office/powerpoint/2010/main" val="845467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a:ln/>
        </p:spPr>
      </p:sp>
      <p:sp>
        <p:nvSpPr>
          <p:cNvPr id="3082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082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r>
              <a:rPr lang="en-US" smtClean="0">
                <a:latin typeface="Times New Roman" pitchFamily="18" charset="0"/>
              </a:rPr>
              <a:t>Diabetes Educational Services© (530) 893 - 8635 </a:t>
            </a:r>
          </a:p>
        </p:txBody>
      </p:sp>
      <p:sp>
        <p:nvSpPr>
          <p:cNvPr id="3082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298031B1-F6FC-4ACD-A033-07B7940C1D79}" type="slidenum">
              <a:rPr lang="en-US" smtClean="0">
                <a:latin typeface="Times New Roman" pitchFamily="18" charset="0"/>
              </a:rPr>
              <a:pPr/>
              <a:t>112</a:t>
            </a:fld>
            <a:endParaRPr lang="en-US" smtClean="0">
              <a:latin typeface="Times New Roman" pitchFamily="18" charset="0"/>
            </a:endParaRPr>
          </a:p>
        </p:txBody>
      </p:sp>
    </p:spTree>
    <p:extLst>
      <p:ext uri="{BB962C8B-B14F-4D97-AF65-F5344CB8AC3E}">
        <p14:creationId xmlns:p14="http://schemas.microsoft.com/office/powerpoint/2010/main" val="9452799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15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2ADA409-6FF0-430E-8BAE-51E3B7C8C9E6}" type="slidenum">
              <a:rPr lang="en-US" sz="1200" smtClean="0"/>
              <a:pPr eaLnBrk="1" hangingPunct="1"/>
              <a:t>113</a:t>
            </a:fld>
            <a:endParaRPr lang="en-US" sz="1200" smtClean="0"/>
          </a:p>
        </p:txBody>
      </p:sp>
    </p:spTree>
    <p:extLst>
      <p:ext uri="{BB962C8B-B14F-4D97-AF65-F5344CB8AC3E}">
        <p14:creationId xmlns:p14="http://schemas.microsoft.com/office/powerpoint/2010/main" val="4206067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15</a:t>
            </a:fld>
            <a:endParaRPr lang="en-US" sz="1300"/>
          </a:p>
        </p:txBody>
      </p:sp>
    </p:spTree>
    <p:extLst>
      <p:ext uri="{BB962C8B-B14F-4D97-AF65-F5344CB8AC3E}">
        <p14:creationId xmlns:p14="http://schemas.microsoft.com/office/powerpoint/2010/main" val="21455839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30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3EB0477-2668-4A35-931B-D2ECF2D88BCD}" type="slidenum">
              <a:rPr lang="en-US" sz="1300"/>
              <a:pPr eaLnBrk="1" hangingPunct="1"/>
              <a:t>114</a:t>
            </a:fld>
            <a:endParaRPr lang="en-US" sz="1300"/>
          </a:p>
        </p:txBody>
      </p:sp>
    </p:spTree>
    <p:extLst>
      <p:ext uri="{BB962C8B-B14F-4D97-AF65-F5344CB8AC3E}">
        <p14:creationId xmlns:p14="http://schemas.microsoft.com/office/powerpoint/2010/main" val="37135095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40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7FD22BE-53CC-4C3D-8C89-5493A7DFB505}" type="slidenum">
              <a:rPr lang="en-US" sz="1300"/>
              <a:pPr eaLnBrk="1" hangingPunct="1"/>
              <a:t>115</a:t>
            </a:fld>
            <a:endParaRPr lang="en-US" sz="1300"/>
          </a:p>
        </p:txBody>
      </p:sp>
    </p:spTree>
    <p:extLst>
      <p:ext uri="{BB962C8B-B14F-4D97-AF65-F5344CB8AC3E}">
        <p14:creationId xmlns:p14="http://schemas.microsoft.com/office/powerpoint/2010/main" val="29402959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50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71EE1-CB21-4938-9FD8-9CB14D5FC84F}" type="slidenum">
              <a:rPr lang="en-US" sz="1300"/>
              <a:pPr eaLnBrk="1" hangingPunct="1"/>
              <a:t>116</a:t>
            </a:fld>
            <a:endParaRPr lang="en-US" sz="1300"/>
          </a:p>
        </p:txBody>
      </p:sp>
    </p:spTree>
    <p:extLst>
      <p:ext uri="{BB962C8B-B14F-4D97-AF65-F5344CB8AC3E}">
        <p14:creationId xmlns:p14="http://schemas.microsoft.com/office/powerpoint/2010/main" val="17097479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a:ln/>
        </p:spPr>
      </p:sp>
      <p:sp>
        <p:nvSpPr>
          <p:cNvPr id="346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61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862F1F5-C0C5-4468-A368-402A2E3CA2A7}" type="slidenum">
              <a:rPr lang="en-US" sz="1300"/>
              <a:pPr eaLnBrk="1" hangingPunct="1"/>
              <a:t>117</a:t>
            </a:fld>
            <a:endParaRPr lang="en-US" sz="1300"/>
          </a:p>
        </p:txBody>
      </p:sp>
    </p:spTree>
    <p:extLst>
      <p:ext uri="{BB962C8B-B14F-4D97-AF65-F5344CB8AC3E}">
        <p14:creationId xmlns:p14="http://schemas.microsoft.com/office/powerpoint/2010/main" val="25216877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
        <p:nvSpPr>
          <p:cNvPr id="3205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372" indent="-302066" eaLnBrk="0" hangingPunct="0">
              <a:defRPr sz="2500">
                <a:solidFill>
                  <a:schemeClr val="tx1"/>
                </a:solidFill>
                <a:latin typeface="Times New Roman" pitchFamily="18" charset="0"/>
              </a:defRPr>
            </a:lvl2pPr>
            <a:lvl3pPr marL="1208265" indent="-241653" eaLnBrk="0" hangingPunct="0">
              <a:defRPr sz="2500">
                <a:solidFill>
                  <a:schemeClr val="tx1"/>
                </a:solidFill>
                <a:latin typeface="Times New Roman" pitchFamily="18" charset="0"/>
              </a:defRPr>
            </a:lvl3pPr>
            <a:lvl4pPr marL="1691571" indent="-241653" eaLnBrk="0" hangingPunct="0">
              <a:defRPr sz="2500">
                <a:solidFill>
                  <a:schemeClr val="tx1"/>
                </a:solidFill>
                <a:latin typeface="Times New Roman" pitchFamily="18" charset="0"/>
              </a:defRPr>
            </a:lvl4pPr>
            <a:lvl5pPr marL="2174878" indent="-241653" eaLnBrk="0" hangingPunct="0">
              <a:defRPr sz="2500">
                <a:solidFill>
                  <a:schemeClr val="tx1"/>
                </a:solidFill>
                <a:latin typeface="Times New Roman" pitchFamily="18" charset="0"/>
              </a:defRPr>
            </a:lvl5pPr>
            <a:lvl6pPr marL="2658184" indent="-241653" eaLnBrk="0" fontAlgn="base" hangingPunct="0">
              <a:spcBef>
                <a:spcPct val="0"/>
              </a:spcBef>
              <a:spcAft>
                <a:spcPct val="0"/>
              </a:spcAft>
              <a:defRPr sz="2500">
                <a:solidFill>
                  <a:schemeClr val="tx1"/>
                </a:solidFill>
                <a:latin typeface="Times New Roman" pitchFamily="18" charset="0"/>
              </a:defRPr>
            </a:lvl6pPr>
            <a:lvl7pPr marL="3141490" indent="-241653" eaLnBrk="0" fontAlgn="base" hangingPunct="0">
              <a:spcBef>
                <a:spcPct val="0"/>
              </a:spcBef>
              <a:spcAft>
                <a:spcPct val="0"/>
              </a:spcAft>
              <a:defRPr sz="2500">
                <a:solidFill>
                  <a:schemeClr val="tx1"/>
                </a:solidFill>
                <a:latin typeface="Times New Roman" pitchFamily="18" charset="0"/>
              </a:defRPr>
            </a:lvl7pPr>
            <a:lvl8pPr marL="3624796" indent="-241653" eaLnBrk="0" fontAlgn="base" hangingPunct="0">
              <a:spcBef>
                <a:spcPct val="0"/>
              </a:spcBef>
              <a:spcAft>
                <a:spcPct val="0"/>
              </a:spcAft>
              <a:defRPr sz="2500">
                <a:solidFill>
                  <a:schemeClr val="tx1"/>
                </a:solidFill>
                <a:latin typeface="Times New Roman" pitchFamily="18" charset="0"/>
              </a:defRPr>
            </a:lvl8pPr>
            <a:lvl9pPr marL="4108102" indent="-241653" eaLnBrk="0" fontAlgn="base" hangingPunct="0">
              <a:spcBef>
                <a:spcPct val="0"/>
              </a:spcBef>
              <a:spcAft>
                <a:spcPct val="0"/>
              </a:spcAft>
              <a:defRPr sz="2500">
                <a:solidFill>
                  <a:schemeClr val="tx1"/>
                </a:solidFill>
                <a:latin typeface="Times New Roman" pitchFamily="18" charset="0"/>
              </a:defRPr>
            </a:lvl9pPr>
          </a:lstStyle>
          <a:p>
            <a:pPr eaLnBrk="1" hangingPunct="1"/>
            <a:fld id="{19CABFFC-7907-4A5F-9A7E-C1071A294E47}" type="slidenum">
              <a:rPr lang="en-US" sz="1300">
                <a:solidFill>
                  <a:srgbClr val="000000"/>
                </a:solidFill>
              </a:rPr>
              <a:pPr eaLnBrk="1" hangingPunct="1"/>
              <a:t>119</a:t>
            </a:fld>
            <a:endParaRPr lang="en-US" sz="1300" dirty="0">
              <a:solidFill>
                <a:srgbClr val="000000"/>
              </a:solidFill>
            </a:endParaRPr>
          </a:p>
        </p:txBody>
      </p:sp>
    </p:spTree>
    <p:extLst>
      <p:ext uri="{BB962C8B-B14F-4D97-AF65-F5344CB8AC3E}">
        <p14:creationId xmlns:p14="http://schemas.microsoft.com/office/powerpoint/2010/main" val="29651148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a:ln/>
        </p:spPr>
      </p:sp>
      <p:sp>
        <p:nvSpPr>
          <p:cNvPr id="3481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81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1F8C92D-436E-4732-B752-BF9D6B61A38E}" type="slidenum">
              <a:rPr lang="en-US" sz="1300"/>
              <a:pPr eaLnBrk="1" hangingPunct="1"/>
              <a:t>121</a:t>
            </a:fld>
            <a:endParaRPr lang="en-US" sz="1300"/>
          </a:p>
        </p:txBody>
      </p:sp>
    </p:spTree>
    <p:extLst>
      <p:ext uri="{BB962C8B-B14F-4D97-AF65-F5344CB8AC3E}">
        <p14:creationId xmlns:p14="http://schemas.microsoft.com/office/powerpoint/2010/main" val="10499631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491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7E2468D-A70E-42FD-AC57-DC531BF0041D}" type="slidenum">
              <a:rPr lang="en-US" sz="1300"/>
              <a:pPr eaLnBrk="1" hangingPunct="1"/>
              <a:t>123</a:t>
            </a:fld>
            <a:endParaRPr lang="en-US" sz="1300"/>
          </a:p>
        </p:txBody>
      </p:sp>
    </p:spTree>
    <p:extLst>
      <p:ext uri="{BB962C8B-B14F-4D97-AF65-F5344CB8AC3E}">
        <p14:creationId xmlns:p14="http://schemas.microsoft.com/office/powerpoint/2010/main" val="35696518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0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8470CB6-84CA-4855-B5FA-128C37304519}" type="slidenum">
              <a:rPr lang="en-US" sz="1300"/>
              <a:pPr eaLnBrk="1" hangingPunct="1"/>
              <a:t>124</a:t>
            </a:fld>
            <a:endParaRPr lang="en-US" sz="1300"/>
          </a:p>
        </p:txBody>
      </p:sp>
    </p:spTree>
    <p:extLst>
      <p:ext uri="{BB962C8B-B14F-4D97-AF65-F5344CB8AC3E}">
        <p14:creationId xmlns:p14="http://schemas.microsoft.com/office/powerpoint/2010/main" val="6435621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a:ln/>
        </p:spPr>
      </p:sp>
      <p:sp>
        <p:nvSpPr>
          <p:cNvPr id="3522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22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D24110AF-06FE-4AF1-8121-86E1682E1314}" type="slidenum">
              <a:rPr lang="en-US" sz="1300"/>
              <a:pPr eaLnBrk="1" hangingPunct="1"/>
              <a:t>127</a:t>
            </a:fld>
            <a:endParaRPr lang="en-US" sz="1300"/>
          </a:p>
        </p:txBody>
      </p:sp>
    </p:spTree>
    <p:extLst>
      <p:ext uri="{BB962C8B-B14F-4D97-AF65-F5344CB8AC3E}">
        <p14:creationId xmlns:p14="http://schemas.microsoft.com/office/powerpoint/2010/main" val="413475772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32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FB5C6E28-0FAC-4EF6-AE2E-681C9BAF6A48}" type="slidenum">
              <a:rPr lang="en-US" sz="1300"/>
              <a:pPr eaLnBrk="1" hangingPunct="1"/>
              <a:t>128</a:t>
            </a:fld>
            <a:endParaRPr lang="en-US" sz="1300"/>
          </a:p>
        </p:txBody>
      </p:sp>
    </p:spTree>
    <p:extLst>
      <p:ext uri="{BB962C8B-B14F-4D97-AF65-F5344CB8AC3E}">
        <p14:creationId xmlns:p14="http://schemas.microsoft.com/office/powerpoint/2010/main" val="38253972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a:ln/>
        </p:spPr>
      </p:sp>
      <p:sp>
        <p:nvSpPr>
          <p:cNvPr id="2119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197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D73A2378-5244-4DF6-BF75-8CC27F7D514D}" type="slidenum">
              <a:rPr lang="en-US" smtClean="0">
                <a:latin typeface="Times New Roman" pitchFamily="18" charset="0"/>
              </a:rPr>
              <a:pPr/>
              <a:t>17</a:t>
            </a:fld>
            <a:endParaRPr lang="en-US" smtClean="0">
              <a:latin typeface="Times New Roman" pitchFamily="18" charset="0"/>
            </a:endParaRPr>
          </a:p>
        </p:txBody>
      </p:sp>
    </p:spTree>
    <p:extLst>
      <p:ext uri="{BB962C8B-B14F-4D97-AF65-F5344CB8AC3E}">
        <p14:creationId xmlns:p14="http://schemas.microsoft.com/office/powerpoint/2010/main" val="315044684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12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C2643BDB-ED31-4401-82D6-BAF40B375F9B}" type="slidenum">
              <a:rPr lang="en-US" sz="1300"/>
              <a:pPr eaLnBrk="1" hangingPunct="1"/>
              <a:t>129</a:t>
            </a:fld>
            <a:endParaRPr lang="en-US" sz="1300"/>
          </a:p>
        </p:txBody>
      </p:sp>
    </p:spTree>
    <p:extLst>
      <p:ext uri="{BB962C8B-B14F-4D97-AF65-F5344CB8AC3E}">
        <p14:creationId xmlns:p14="http://schemas.microsoft.com/office/powerpoint/2010/main" val="274034071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4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85257" indent="-302021" eaLnBrk="0" hangingPunct="0">
              <a:defRPr sz="2500">
                <a:solidFill>
                  <a:schemeClr val="tx1"/>
                </a:solidFill>
                <a:latin typeface="Times New Roman" pitchFamily="18" charset="0"/>
              </a:defRPr>
            </a:lvl2pPr>
            <a:lvl3pPr marL="1208088" indent="-241617" eaLnBrk="0" hangingPunct="0">
              <a:defRPr sz="2500">
                <a:solidFill>
                  <a:schemeClr val="tx1"/>
                </a:solidFill>
                <a:latin typeface="Times New Roman" pitchFamily="18" charset="0"/>
              </a:defRPr>
            </a:lvl3pPr>
            <a:lvl4pPr marL="1691323" indent="-241617" eaLnBrk="0" hangingPunct="0">
              <a:defRPr sz="2500">
                <a:solidFill>
                  <a:schemeClr val="tx1"/>
                </a:solidFill>
                <a:latin typeface="Times New Roman" pitchFamily="18" charset="0"/>
              </a:defRPr>
            </a:lvl4pPr>
            <a:lvl5pPr marL="2174559" indent="-241617" eaLnBrk="0" hangingPunct="0">
              <a:defRPr sz="2500">
                <a:solidFill>
                  <a:schemeClr val="tx1"/>
                </a:solidFill>
                <a:latin typeface="Times New Roman" pitchFamily="18" charset="0"/>
              </a:defRPr>
            </a:lvl5pPr>
            <a:lvl6pPr marL="2657795" indent="-241617" eaLnBrk="0" fontAlgn="base" hangingPunct="0">
              <a:spcBef>
                <a:spcPct val="0"/>
              </a:spcBef>
              <a:spcAft>
                <a:spcPct val="0"/>
              </a:spcAft>
              <a:defRPr sz="2500">
                <a:solidFill>
                  <a:schemeClr val="tx1"/>
                </a:solidFill>
                <a:latin typeface="Times New Roman" pitchFamily="18" charset="0"/>
              </a:defRPr>
            </a:lvl6pPr>
            <a:lvl7pPr marL="3141029" indent="-241617" eaLnBrk="0" fontAlgn="base" hangingPunct="0">
              <a:spcBef>
                <a:spcPct val="0"/>
              </a:spcBef>
              <a:spcAft>
                <a:spcPct val="0"/>
              </a:spcAft>
              <a:defRPr sz="2500">
                <a:solidFill>
                  <a:schemeClr val="tx1"/>
                </a:solidFill>
                <a:latin typeface="Times New Roman" pitchFamily="18" charset="0"/>
              </a:defRPr>
            </a:lvl7pPr>
            <a:lvl8pPr marL="3624265" indent="-241617" eaLnBrk="0" fontAlgn="base" hangingPunct="0">
              <a:spcBef>
                <a:spcPct val="0"/>
              </a:spcBef>
              <a:spcAft>
                <a:spcPct val="0"/>
              </a:spcAft>
              <a:defRPr sz="2500">
                <a:solidFill>
                  <a:schemeClr val="tx1"/>
                </a:solidFill>
                <a:latin typeface="Times New Roman" pitchFamily="18" charset="0"/>
              </a:defRPr>
            </a:lvl8pPr>
            <a:lvl9pPr marL="4107501" indent="-241617" eaLnBrk="0" fontAlgn="base" hangingPunct="0">
              <a:spcBef>
                <a:spcPct val="0"/>
              </a:spcBef>
              <a:spcAft>
                <a:spcPct val="0"/>
              </a:spcAft>
              <a:defRPr sz="2500">
                <a:solidFill>
                  <a:schemeClr val="tx1"/>
                </a:solidFill>
                <a:latin typeface="Times New Roman" pitchFamily="18" charset="0"/>
              </a:defRPr>
            </a:lvl9pPr>
          </a:lstStyle>
          <a:p>
            <a:pPr eaLnBrk="1" hangingPunct="1"/>
            <a:fld id="{30654161-19B0-4DF2-A95E-C96C3BF72B88}" type="slidenum">
              <a:rPr lang="en-US" sz="1300"/>
              <a:pPr eaLnBrk="1" hangingPunct="1"/>
              <a:t>137</a:t>
            </a:fld>
            <a:endParaRPr lang="en-US" sz="1300"/>
          </a:p>
        </p:txBody>
      </p:sp>
    </p:spTree>
    <p:extLst>
      <p:ext uri="{BB962C8B-B14F-4D97-AF65-F5344CB8AC3E}">
        <p14:creationId xmlns:p14="http://schemas.microsoft.com/office/powerpoint/2010/main" val="354061190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53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E4FAAB3-5A0F-456E-8921-042E96436652}" type="slidenum">
              <a:rPr lang="en-US" sz="1300"/>
              <a:pPr eaLnBrk="1" hangingPunct="1"/>
              <a:t>138</a:t>
            </a:fld>
            <a:endParaRPr lang="en-US" sz="1300"/>
          </a:p>
        </p:txBody>
      </p:sp>
    </p:spTree>
    <p:extLst>
      <p:ext uri="{BB962C8B-B14F-4D97-AF65-F5344CB8AC3E}">
        <p14:creationId xmlns:p14="http://schemas.microsoft.com/office/powerpoint/2010/main" val="400206235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a:ln/>
        </p:spPr>
      </p:sp>
      <p:sp>
        <p:nvSpPr>
          <p:cNvPr id="356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6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89E1010-01BA-4387-8ACE-2B3FE67A7E2C}" type="slidenum">
              <a:rPr lang="en-US" sz="1300"/>
              <a:pPr eaLnBrk="1" hangingPunct="1"/>
              <a:t>139</a:t>
            </a:fld>
            <a:endParaRPr lang="en-US" sz="1300"/>
          </a:p>
        </p:txBody>
      </p:sp>
    </p:spTree>
    <p:extLst>
      <p:ext uri="{BB962C8B-B14F-4D97-AF65-F5344CB8AC3E}">
        <p14:creationId xmlns:p14="http://schemas.microsoft.com/office/powerpoint/2010/main" val="189232992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73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B784F5C0-498B-44EB-A6D1-A1901035A3D7}" type="slidenum">
              <a:rPr lang="en-US" sz="1300"/>
              <a:pPr eaLnBrk="1" hangingPunct="1"/>
              <a:t>140</a:t>
            </a:fld>
            <a:endParaRPr lang="en-US" sz="1300"/>
          </a:p>
        </p:txBody>
      </p:sp>
    </p:spTree>
    <p:extLst>
      <p:ext uri="{BB962C8B-B14F-4D97-AF65-F5344CB8AC3E}">
        <p14:creationId xmlns:p14="http://schemas.microsoft.com/office/powerpoint/2010/main" val="29631901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8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C2E8815-B2F5-4605-8A46-0FF0B5BEA31C}" type="slidenum">
              <a:rPr lang="en-US" sz="1300"/>
              <a:pPr eaLnBrk="1" hangingPunct="1"/>
              <a:t>141</a:t>
            </a:fld>
            <a:endParaRPr lang="en-US" sz="1300"/>
          </a:p>
        </p:txBody>
      </p:sp>
    </p:spTree>
    <p:extLst>
      <p:ext uri="{BB962C8B-B14F-4D97-AF65-F5344CB8AC3E}">
        <p14:creationId xmlns:p14="http://schemas.microsoft.com/office/powerpoint/2010/main" val="256104972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594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98BA1CB-054D-46E8-A33B-072B0E681200}" type="slidenum">
              <a:rPr lang="en-US" sz="1300"/>
              <a:pPr eaLnBrk="1" hangingPunct="1"/>
              <a:t>142</a:t>
            </a:fld>
            <a:endParaRPr lang="en-US" sz="1300"/>
          </a:p>
        </p:txBody>
      </p:sp>
    </p:spTree>
    <p:extLst>
      <p:ext uri="{BB962C8B-B14F-4D97-AF65-F5344CB8AC3E}">
        <p14:creationId xmlns:p14="http://schemas.microsoft.com/office/powerpoint/2010/main" val="369509123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04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EEAD2A28-9BAC-419B-A128-546E1BF264A9}" type="slidenum">
              <a:rPr lang="en-US" sz="1300"/>
              <a:pPr eaLnBrk="1" hangingPunct="1"/>
              <a:t>143</a:t>
            </a:fld>
            <a:endParaRPr lang="en-US" sz="1300"/>
          </a:p>
        </p:txBody>
      </p:sp>
    </p:spTree>
    <p:extLst>
      <p:ext uri="{BB962C8B-B14F-4D97-AF65-F5344CB8AC3E}">
        <p14:creationId xmlns:p14="http://schemas.microsoft.com/office/powerpoint/2010/main" val="300159447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1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B1AF129-3B9C-49E1-9121-D46A0F734775}" type="slidenum">
              <a:rPr lang="en-US" sz="1300"/>
              <a:pPr eaLnBrk="1" hangingPunct="1"/>
              <a:t>144</a:t>
            </a:fld>
            <a:endParaRPr lang="en-US" sz="1300"/>
          </a:p>
        </p:txBody>
      </p:sp>
    </p:spTree>
    <p:extLst>
      <p:ext uri="{BB962C8B-B14F-4D97-AF65-F5344CB8AC3E}">
        <p14:creationId xmlns:p14="http://schemas.microsoft.com/office/powerpoint/2010/main" val="20367911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35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675B2BDB-2ECF-4BDC-815D-1208ABA5F518}" type="slidenum">
              <a:rPr lang="en-US" sz="1300"/>
              <a:pPr eaLnBrk="1" hangingPunct="1"/>
              <a:t>145</a:t>
            </a:fld>
            <a:endParaRPr lang="en-US" sz="1300"/>
          </a:p>
        </p:txBody>
      </p:sp>
    </p:spTree>
    <p:extLst>
      <p:ext uri="{BB962C8B-B14F-4D97-AF65-F5344CB8AC3E}">
        <p14:creationId xmlns:p14="http://schemas.microsoft.com/office/powerpoint/2010/main" val="1156911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a:ln/>
        </p:spPr>
      </p:sp>
      <p:sp>
        <p:nvSpPr>
          <p:cNvPr id="2129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21299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16130" indent="-275434">
              <a:defRPr>
                <a:solidFill>
                  <a:schemeClr val="tx1"/>
                </a:solidFill>
                <a:latin typeface="Arial" pitchFamily="34" charset="0"/>
              </a:defRPr>
            </a:lvl2pPr>
            <a:lvl3pPr marL="1101738" indent="-220348">
              <a:defRPr>
                <a:solidFill>
                  <a:schemeClr val="tx1"/>
                </a:solidFill>
                <a:latin typeface="Arial" pitchFamily="34" charset="0"/>
              </a:defRPr>
            </a:lvl3pPr>
            <a:lvl4pPr marL="1542433" indent="-220348">
              <a:defRPr>
                <a:solidFill>
                  <a:schemeClr val="tx1"/>
                </a:solidFill>
                <a:latin typeface="Arial" pitchFamily="34" charset="0"/>
              </a:defRPr>
            </a:lvl4pPr>
            <a:lvl5pPr marL="1983128" indent="-220348">
              <a:defRPr>
                <a:solidFill>
                  <a:schemeClr val="tx1"/>
                </a:solidFill>
                <a:latin typeface="Arial" pitchFamily="34" charset="0"/>
              </a:defRPr>
            </a:lvl5pPr>
            <a:lvl6pPr marL="2423823" indent="-220348" eaLnBrk="0" fontAlgn="base" hangingPunct="0">
              <a:spcBef>
                <a:spcPct val="0"/>
              </a:spcBef>
              <a:spcAft>
                <a:spcPct val="0"/>
              </a:spcAft>
              <a:defRPr>
                <a:solidFill>
                  <a:schemeClr val="tx1"/>
                </a:solidFill>
                <a:latin typeface="Arial" pitchFamily="34" charset="0"/>
              </a:defRPr>
            </a:lvl6pPr>
            <a:lvl7pPr marL="2864518" indent="-220348" eaLnBrk="0" fontAlgn="base" hangingPunct="0">
              <a:spcBef>
                <a:spcPct val="0"/>
              </a:spcBef>
              <a:spcAft>
                <a:spcPct val="0"/>
              </a:spcAft>
              <a:defRPr>
                <a:solidFill>
                  <a:schemeClr val="tx1"/>
                </a:solidFill>
                <a:latin typeface="Arial" pitchFamily="34" charset="0"/>
              </a:defRPr>
            </a:lvl7pPr>
            <a:lvl8pPr marL="3305213" indent="-220348" eaLnBrk="0" fontAlgn="base" hangingPunct="0">
              <a:spcBef>
                <a:spcPct val="0"/>
              </a:spcBef>
              <a:spcAft>
                <a:spcPct val="0"/>
              </a:spcAft>
              <a:defRPr>
                <a:solidFill>
                  <a:schemeClr val="tx1"/>
                </a:solidFill>
                <a:latin typeface="Arial" pitchFamily="34" charset="0"/>
              </a:defRPr>
            </a:lvl8pPr>
            <a:lvl9pPr marL="3745908" indent="-220348" eaLnBrk="0" fontAlgn="base" hangingPunct="0">
              <a:spcBef>
                <a:spcPct val="0"/>
              </a:spcBef>
              <a:spcAft>
                <a:spcPct val="0"/>
              </a:spcAft>
              <a:defRPr>
                <a:solidFill>
                  <a:schemeClr val="tx1"/>
                </a:solidFill>
                <a:latin typeface="Arial" pitchFamily="34" charset="0"/>
              </a:defRPr>
            </a:lvl9pPr>
          </a:lstStyle>
          <a:p>
            <a:fld id="{539FFA54-253C-4749-928A-C2064C843A88}" type="slidenum">
              <a:rPr lang="en-US" smtClean="0">
                <a:latin typeface="Times New Roman" pitchFamily="18" charset="0"/>
              </a:rPr>
              <a:pPr/>
              <a:t>18</a:t>
            </a:fld>
            <a:endParaRPr lang="en-US" smtClean="0">
              <a:latin typeface="Times New Roman" pitchFamily="18" charset="0"/>
            </a:endParaRPr>
          </a:p>
        </p:txBody>
      </p:sp>
    </p:spTree>
    <p:extLst>
      <p:ext uri="{BB962C8B-B14F-4D97-AF65-F5344CB8AC3E}">
        <p14:creationId xmlns:p14="http://schemas.microsoft.com/office/powerpoint/2010/main" val="32930270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45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EDB238E-CEC3-4F8F-96E1-27337104856F}" type="slidenum">
              <a:rPr lang="en-US" sz="1300"/>
              <a:pPr eaLnBrk="1" hangingPunct="1"/>
              <a:t>146</a:t>
            </a:fld>
            <a:endParaRPr lang="en-US" sz="1300"/>
          </a:p>
        </p:txBody>
      </p:sp>
    </p:spTree>
    <p:extLst>
      <p:ext uri="{BB962C8B-B14F-4D97-AF65-F5344CB8AC3E}">
        <p14:creationId xmlns:p14="http://schemas.microsoft.com/office/powerpoint/2010/main" val="250413336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a:ln/>
        </p:spPr>
      </p:sp>
      <p:sp>
        <p:nvSpPr>
          <p:cNvPr id="3655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55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55D354B1-6860-4474-8C2B-C0931ED5F798}" type="slidenum">
              <a:rPr lang="en-US" sz="1300"/>
              <a:pPr eaLnBrk="1" hangingPunct="1"/>
              <a:t>147</a:t>
            </a:fld>
            <a:endParaRPr lang="en-US" sz="1300"/>
          </a:p>
        </p:txBody>
      </p:sp>
    </p:spTree>
    <p:extLst>
      <p:ext uri="{BB962C8B-B14F-4D97-AF65-F5344CB8AC3E}">
        <p14:creationId xmlns:p14="http://schemas.microsoft.com/office/powerpoint/2010/main" val="25589450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65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84EEC668-4884-4126-9F42-DF1FFF36805C}" type="slidenum">
              <a:rPr lang="en-US" sz="1300"/>
              <a:pPr eaLnBrk="1" hangingPunct="1"/>
              <a:t>148</a:t>
            </a:fld>
            <a:endParaRPr lang="en-US" sz="1300"/>
          </a:p>
        </p:txBody>
      </p:sp>
    </p:spTree>
    <p:extLst>
      <p:ext uri="{BB962C8B-B14F-4D97-AF65-F5344CB8AC3E}">
        <p14:creationId xmlns:p14="http://schemas.microsoft.com/office/powerpoint/2010/main" val="322536741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76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F8C08100-DC7F-44EA-8367-0F61908CDEA9}" type="slidenum">
              <a:rPr lang="en-US" sz="1300"/>
              <a:pPr eaLnBrk="1" hangingPunct="1"/>
              <a:t>149</a:t>
            </a:fld>
            <a:endParaRPr lang="en-US" sz="1300"/>
          </a:p>
        </p:txBody>
      </p:sp>
    </p:spTree>
    <p:extLst>
      <p:ext uri="{BB962C8B-B14F-4D97-AF65-F5344CB8AC3E}">
        <p14:creationId xmlns:p14="http://schemas.microsoft.com/office/powerpoint/2010/main" val="34160199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86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745A37B4-071F-4CF2-BC56-DE4487E5CA6A}" type="slidenum">
              <a:rPr lang="en-US" sz="1300"/>
              <a:pPr eaLnBrk="1" hangingPunct="1"/>
              <a:t>150</a:t>
            </a:fld>
            <a:endParaRPr lang="en-US" sz="1300"/>
          </a:p>
        </p:txBody>
      </p:sp>
    </p:spTree>
    <p:extLst>
      <p:ext uri="{BB962C8B-B14F-4D97-AF65-F5344CB8AC3E}">
        <p14:creationId xmlns:p14="http://schemas.microsoft.com/office/powerpoint/2010/main" val="284967836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696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1C564856-DD6C-43CD-B6DE-8886B373C3EC}" type="slidenum">
              <a:rPr lang="en-US" sz="1300"/>
              <a:pPr eaLnBrk="1" hangingPunct="1"/>
              <a:t>151</a:t>
            </a:fld>
            <a:endParaRPr lang="en-US" sz="1300"/>
          </a:p>
        </p:txBody>
      </p:sp>
    </p:spTree>
    <p:extLst>
      <p:ext uri="{BB962C8B-B14F-4D97-AF65-F5344CB8AC3E}">
        <p14:creationId xmlns:p14="http://schemas.microsoft.com/office/powerpoint/2010/main" val="419419238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06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A2ED0D0C-BFD7-4D1A-A7E9-1E179E877D39}" type="slidenum">
              <a:rPr lang="en-US" sz="1300"/>
              <a:pPr eaLnBrk="1" hangingPunct="1"/>
              <a:t>152</a:t>
            </a:fld>
            <a:endParaRPr lang="en-US" sz="1300"/>
          </a:p>
        </p:txBody>
      </p:sp>
    </p:spTree>
    <p:extLst>
      <p:ext uri="{BB962C8B-B14F-4D97-AF65-F5344CB8AC3E}">
        <p14:creationId xmlns:p14="http://schemas.microsoft.com/office/powerpoint/2010/main" val="157165634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17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37BFEBAC-F6A3-489A-B006-0BEE77927FFA}" type="slidenum">
              <a:rPr lang="en-US" sz="1300"/>
              <a:pPr eaLnBrk="1" hangingPunct="1"/>
              <a:t>153</a:t>
            </a:fld>
            <a:endParaRPr lang="en-US" sz="1300"/>
          </a:p>
        </p:txBody>
      </p:sp>
    </p:spTree>
    <p:extLst>
      <p:ext uri="{BB962C8B-B14F-4D97-AF65-F5344CB8AC3E}">
        <p14:creationId xmlns:p14="http://schemas.microsoft.com/office/powerpoint/2010/main" val="161455883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37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2B9613D5-3D7D-4B4B-BC77-9B76372E5C7E}" type="slidenum">
              <a:rPr lang="en-US" sz="1300"/>
              <a:pPr eaLnBrk="1" hangingPunct="1"/>
              <a:t>154</a:t>
            </a:fld>
            <a:endParaRPr lang="en-US" sz="1300"/>
          </a:p>
        </p:txBody>
      </p:sp>
    </p:spTree>
    <p:extLst>
      <p:ext uri="{BB962C8B-B14F-4D97-AF65-F5344CB8AC3E}">
        <p14:creationId xmlns:p14="http://schemas.microsoft.com/office/powerpoint/2010/main" val="201369813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
        <p:nvSpPr>
          <p:cNvPr id="3747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7020" indent="-291161" eaLnBrk="0" hangingPunct="0">
              <a:defRPr sz="2400">
                <a:solidFill>
                  <a:schemeClr val="tx1"/>
                </a:solidFill>
                <a:latin typeface="Times New Roman" pitchFamily="18" charset="0"/>
              </a:defRPr>
            </a:lvl2pPr>
            <a:lvl3pPr marL="1164647" indent="-232929" eaLnBrk="0" hangingPunct="0">
              <a:defRPr sz="2400">
                <a:solidFill>
                  <a:schemeClr val="tx1"/>
                </a:solidFill>
                <a:latin typeface="Times New Roman" pitchFamily="18" charset="0"/>
              </a:defRPr>
            </a:lvl3pPr>
            <a:lvl4pPr marL="1630505" indent="-232929" eaLnBrk="0" hangingPunct="0">
              <a:defRPr sz="2400">
                <a:solidFill>
                  <a:schemeClr val="tx1"/>
                </a:solidFill>
                <a:latin typeface="Times New Roman" pitchFamily="18" charset="0"/>
              </a:defRPr>
            </a:lvl4pPr>
            <a:lvl5pPr marL="2096365" indent="-232929" eaLnBrk="0" hangingPunct="0">
              <a:defRPr sz="2400">
                <a:solidFill>
                  <a:schemeClr val="tx1"/>
                </a:solidFill>
                <a:latin typeface="Times New Roman" pitchFamily="18" charset="0"/>
              </a:defRPr>
            </a:lvl5pPr>
            <a:lvl6pPr marL="2562224" indent="-232929" eaLnBrk="0" fontAlgn="base" hangingPunct="0">
              <a:spcBef>
                <a:spcPct val="0"/>
              </a:spcBef>
              <a:spcAft>
                <a:spcPct val="0"/>
              </a:spcAft>
              <a:defRPr sz="2400">
                <a:solidFill>
                  <a:schemeClr val="tx1"/>
                </a:solidFill>
                <a:latin typeface="Times New Roman" pitchFamily="18" charset="0"/>
              </a:defRPr>
            </a:lvl6pPr>
            <a:lvl7pPr marL="3028082" indent="-232929" eaLnBrk="0" fontAlgn="base" hangingPunct="0">
              <a:spcBef>
                <a:spcPct val="0"/>
              </a:spcBef>
              <a:spcAft>
                <a:spcPct val="0"/>
              </a:spcAft>
              <a:defRPr sz="2400">
                <a:solidFill>
                  <a:schemeClr val="tx1"/>
                </a:solidFill>
                <a:latin typeface="Times New Roman" pitchFamily="18" charset="0"/>
              </a:defRPr>
            </a:lvl7pPr>
            <a:lvl8pPr marL="3493941" indent="-232929" eaLnBrk="0" fontAlgn="base" hangingPunct="0">
              <a:spcBef>
                <a:spcPct val="0"/>
              </a:spcBef>
              <a:spcAft>
                <a:spcPct val="0"/>
              </a:spcAft>
              <a:defRPr sz="2400">
                <a:solidFill>
                  <a:schemeClr val="tx1"/>
                </a:solidFill>
                <a:latin typeface="Times New Roman" pitchFamily="18" charset="0"/>
              </a:defRPr>
            </a:lvl8pPr>
            <a:lvl9pPr marL="3959800" indent="-232929" eaLnBrk="0" fontAlgn="base" hangingPunct="0">
              <a:spcBef>
                <a:spcPct val="0"/>
              </a:spcBef>
              <a:spcAft>
                <a:spcPct val="0"/>
              </a:spcAft>
              <a:defRPr sz="2400">
                <a:solidFill>
                  <a:schemeClr val="tx1"/>
                </a:solidFill>
                <a:latin typeface="Times New Roman" pitchFamily="18" charset="0"/>
              </a:defRPr>
            </a:lvl9pPr>
          </a:lstStyle>
          <a:p>
            <a:pPr eaLnBrk="1" hangingPunct="1"/>
            <a:fld id="{00A861C3-138D-4111-BE25-E209CDA42088}" type="slidenum">
              <a:rPr lang="en-US" sz="1300"/>
              <a:pPr eaLnBrk="1" hangingPunct="1"/>
              <a:t>155</a:t>
            </a:fld>
            <a:endParaRPr lang="en-US" sz="1300"/>
          </a:p>
        </p:txBody>
      </p:sp>
    </p:spTree>
    <p:extLst>
      <p:ext uri="{BB962C8B-B14F-4D97-AF65-F5344CB8AC3E}">
        <p14:creationId xmlns:p14="http://schemas.microsoft.com/office/powerpoint/2010/main" val="32948665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smtClean="0"/>
              <a:t>Click to edit Master title style</a:t>
            </a:r>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8776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71524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530538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598613"/>
            <a:ext cx="4037013"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698911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60413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468264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26138252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876800" y="1752600"/>
            <a:ext cx="3810000" cy="4800600"/>
          </a:xfrm>
        </p:spPr>
        <p:txBody>
          <a:bodyPr/>
          <a:lstStyle/>
          <a:p>
            <a:pPr lvl="0"/>
            <a:r>
              <a:rPr lang="en-US" noProof="0" smtClean="0"/>
              <a:t>Click icon to add clip art</a:t>
            </a:r>
          </a:p>
        </p:txBody>
      </p:sp>
    </p:spTree>
    <p:extLst>
      <p:ext uri="{BB962C8B-B14F-4D97-AF65-F5344CB8AC3E}">
        <p14:creationId xmlns:p14="http://schemas.microsoft.com/office/powerpoint/2010/main" val="3538382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5613" y="1598613"/>
            <a:ext cx="4037012"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5"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5613" y="3922713"/>
            <a:ext cx="4037012"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3922713"/>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a:lstStyle>
            <a:lvl1pPr>
              <a:defRPr/>
            </a:lvl1pPr>
          </a:lstStyle>
          <a:p>
            <a:pPr>
              <a:defRPr/>
            </a:pPr>
            <a:fld id="{194AD6B3-B1B7-49E5-B823-7FEAA2E29BEA}" type="slidenum">
              <a:rPr lang="en-US"/>
              <a:pPr>
                <a:defRPr/>
              </a:pPr>
              <a:t>‹#›</a:t>
            </a:fld>
            <a:endParaRPr lang="en-US"/>
          </a:p>
        </p:txBody>
      </p:sp>
    </p:spTree>
    <p:extLst>
      <p:ext uri="{BB962C8B-B14F-4D97-AF65-F5344CB8AC3E}">
        <p14:creationId xmlns:p14="http://schemas.microsoft.com/office/powerpoint/2010/main" val="622553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1483305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33900"/>
          </a:xfrm>
        </p:spPr>
        <p:txBody>
          <a:bodyPr/>
          <a:lstStyle/>
          <a:p>
            <a:pPr lvl="0"/>
            <a:endParaRPr lang="en-US" noProof="0" smtClean="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799094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smtClean="0"/>
              <a:t>Click to edit Master title style</a:t>
            </a:r>
            <a:endParaRPr kumimoji="0" lang="en-US" dirty="0"/>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233643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914400" y="1752600"/>
            <a:ext cx="3810000" cy="4800600"/>
          </a:xfrm>
        </p:spPr>
        <p:txBody>
          <a:bodyPr/>
          <a:lstStyle/>
          <a:p>
            <a:pPr lvl="0"/>
            <a:r>
              <a:rPr lang="en-US" noProof="0" smtClean="0"/>
              <a:t>Click icon to add clip art</a:t>
            </a:r>
          </a:p>
        </p:txBody>
      </p:sp>
      <p:sp>
        <p:nvSpPr>
          <p:cNvPr id="4" name="Text Placeholder 3"/>
          <p:cNvSpPr>
            <a:spLocks noGrp="1"/>
          </p:cNvSpPr>
          <p:nvPr>
            <p:ph type="body" sz="half" idx="2"/>
          </p:nvPr>
        </p:nvSpPr>
        <p:spPr>
          <a:xfrm>
            <a:off x="4876800" y="17526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132955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914400" y="1752600"/>
            <a:ext cx="7772400" cy="4800600"/>
          </a:xfrm>
        </p:spPr>
        <p:txBody>
          <a:bodyPr/>
          <a:lstStyle/>
          <a:p>
            <a:pPr lvl="0"/>
            <a:r>
              <a:rPr lang="en-US" noProof="0" smtClean="0"/>
              <a:t>Click icon to add chart</a:t>
            </a:r>
          </a:p>
        </p:txBody>
      </p:sp>
    </p:spTree>
    <p:extLst>
      <p:ext uri="{BB962C8B-B14F-4D97-AF65-F5344CB8AC3E}">
        <p14:creationId xmlns:p14="http://schemas.microsoft.com/office/powerpoint/2010/main" val="1815086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4897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0"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7508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spcAft>
                <a:spcPts val="0"/>
              </a:spcAft>
              <a:defRPr/>
            </a:pPr>
            <a:r>
              <a:rPr lang="en-US" sz="3200" dirty="0" smtClean="0">
                <a:solidFill>
                  <a:sysClr val="windowText" lastClr="000000"/>
                </a:solidFill>
              </a:rPr>
              <a:t>Click to edit Master subtitle style</a:t>
            </a:r>
            <a:endParaRPr lang="en-US" sz="3200" dirty="0">
              <a:solidFill>
                <a:sysClr val="windowText" lastClr="000000"/>
              </a:solidFill>
            </a:endParaRP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83647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smtClean="0"/>
              <a:t>Click to edit Master title style</a:t>
            </a:r>
            <a:endParaRPr kumimoji="0" lang="en-US" dirty="0"/>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pic>
        <p:nvPicPr>
          <p:cNvPr id="1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1091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83347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2909114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49473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5999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smtClean="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969575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0378577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extLst>
      <p:ext uri="{BB962C8B-B14F-4D97-AF65-F5344CB8AC3E}">
        <p14:creationId xmlns:p14="http://schemas.microsoft.com/office/powerpoint/2010/main" val="1557107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071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18074417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598613"/>
            <a:ext cx="4037012" cy="44973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5026" y="1598613"/>
            <a:ext cx="4037013"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5026" y="3922715"/>
            <a:ext cx="4037013" cy="21732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CBE6F69D-EC7C-4158-B48B-7F1BD0375DFA}" type="slidenum">
              <a:rPr lang="en-US">
                <a:solidFill>
                  <a:srgbClr val="B13F9A"/>
                </a:solidFill>
                <a:latin typeface="Gill Sans MT"/>
              </a:rPr>
              <a:pPr eaLnBrk="1" fontAlgn="auto" hangingPunct="1">
                <a:spcBef>
                  <a:spcPts val="0"/>
                </a:spcBef>
                <a:spcAft>
                  <a:spcPts val="0"/>
                </a:spcAft>
                <a:defRPr/>
              </a:pPr>
              <a:t>‹#›</a:t>
            </a:fld>
            <a:endParaRPr lang="en-US">
              <a:solidFill>
                <a:srgbClr val="B13F9A"/>
              </a:solidFill>
              <a:latin typeface="Gill Sans MT"/>
            </a:endParaRPr>
          </a:p>
        </p:txBody>
      </p:sp>
    </p:spTree>
    <p:extLst>
      <p:ext uri="{BB962C8B-B14F-4D97-AF65-F5344CB8AC3E}">
        <p14:creationId xmlns:p14="http://schemas.microsoft.com/office/powerpoint/2010/main" val="3371290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3783860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smtClean="0"/>
              <a:t>Click to edit Master title style</a:t>
            </a:r>
            <a:endParaRPr kumimoji="0" lang="en-US" dirty="0"/>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smtClean="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526606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Tree>
    <p:extLst>
      <p:ext uri="{BB962C8B-B14F-4D97-AF65-F5344CB8AC3E}">
        <p14:creationId xmlns:p14="http://schemas.microsoft.com/office/powerpoint/2010/main" val="844442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08525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smtClean="0"/>
              <a:t>Click to edit Master title style</a:t>
            </a:r>
            <a:endParaRPr kumimoji="0" lang="en-US" dirty="0"/>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smtClean="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054478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smtClean="0"/>
              <a:t>Click to edit Master title style</a:t>
            </a:r>
            <a:endParaRPr kumimoji="0" lang="en-US" dirty="0"/>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smtClean="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0665363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microsoft.com/office/2007/relationships/hdphoto" Target="../media/hdphoto1.wdp"/><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microsoft.com/office/2007/relationships/hdphoto" Target="../media/hdphoto2.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5.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microsoft.com/office/2007/relationships/hdphoto" Target="../media/hdphoto1.wdp"/><Relationship Id="rId2" Type="http://schemas.openxmlformats.org/officeDocument/2006/relationships/slideLayout" Target="../slideLayouts/slideLayout23.xml"/><Relationship Id="rId16" Type="http://schemas.openxmlformats.org/officeDocument/2006/relationships/image" Target="../media/image2.png"/><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6.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21" name="Picture 2"/>
          <p:cNvPicPr>
            <a:picLocks noChangeAspect="1" noChangeArrowheads="1"/>
          </p:cNvPicPr>
          <p:nvPr userDrawn="1"/>
        </p:nvPicPr>
        <p:blipFill>
          <a:blip r:embed="rId2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2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9071" y="422961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26"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2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25"/>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56498360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2" name="Picture 2"/>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16"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7">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userDrawn="1"/>
        </p:nvPicPr>
        <p:blipFill>
          <a:blip r:embed="rId18"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86693863"/>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44" r:id="rId12"/>
    <p:sldLayoutId id="214748414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3.xml"/><Relationship Id="rId1" Type="http://schemas.openxmlformats.org/officeDocument/2006/relationships/tags" Target="../tags/tag11.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3.xml"/><Relationship Id="rId1" Type="http://schemas.openxmlformats.org/officeDocument/2006/relationships/tags" Target="../tags/tag101.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7K0PDBCK\MPj04027010000%5b1%5d.jpg" TargetMode="External"/><Relationship Id="rId1" Type="http://schemas.openxmlformats.org/officeDocument/2006/relationships/tags" Target="../tags/tag102.xml"/><Relationship Id="rId5" Type="http://schemas.openxmlformats.org/officeDocument/2006/relationships/image" Target="../media/image136.png"/><Relationship Id="rId4" Type="http://schemas.openxmlformats.org/officeDocument/2006/relationships/notesSlide" Target="../notesSlides/notesSlide57.xml"/></Relationships>
</file>

<file path=ppt/slides/_rels/slide10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image" Target="../media/image137.jpeg"/><Relationship Id="rId4" Type="http://schemas.openxmlformats.org/officeDocument/2006/relationships/notesSlide" Target="../notesSlides/notesSlide58.xml"/></Relationships>
</file>

<file path=ppt/slides/_rels/slide10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5.xml"/><Relationship Id="rId1" Type="http://schemas.openxmlformats.org/officeDocument/2006/relationships/vmlDrawing" Target="../drawings/vmlDrawing4.vml"/><Relationship Id="rId6" Type="http://schemas.openxmlformats.org/officeDocument/2006/relationships/image" Target="../media/image138.emf"/><Relationship Id="rId5" Type="http://schemas.openxmlformats.org/officeDocument/2006/relationships/oleObject" Target="../embeddings/oleObject5.bin"/><Relationship Id="rId4" Type="http://schemas.openxmlformats.org/officeDocument/2006/relationships/notesSlide" Target="../notesSlides/notesSlide59.xml"/></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07.xml"/><Relationship Id="rId1" Type="http://schemas.openxmlformats.org/officeDocument/2006/relationships/vmlDrawing" Target="../drawings/vmlDrawing5.vml"/><Relationship Id="rId6" Type="http://schemas.openxmlformats.org/officeDocument/2006/relationships/image" Target="../media/image139.emf"/><Relationship Id="rId5" Type="http://schemas.openxmlformats.org/officeDocument/2006/relationships/oleObject" Target="../embeddings/oleObject6.bin"/><Relationship Id="rId4" Type="http://schemas.openxmlformats.org/officeDocument/2006/relationships/notesSlide" Target="../notesSlides/notesSlide60.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3.xml"/><Relationship Id="rId1" Type="http://schemas.openxmlformats.org/officeDocument/2006/relationships/tags" Target="../tags/tag109.xml"/><Relationship Id="rId4" Type="http://schemas.openxmlformats.org/officeDocument/2006/relationships/image" Target="../media/image140.jpe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3.xml"/><Relationship Id="rId1" Type="http://schemas.openxmlformats.org/officeDocument/2006/relationships/tags" Target="../tags/tag110.xml"/><Relationship Id="rId4" Type="http://schemas.openxmlformats.org/officeDocument/2006/relationships/image" Target="../media/image141.jpe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3.xml"/><Relationship Id="rId1" Type="http://schemas.openxmlformats.org/officeDocument/2006/relationships/tags" Target="../tags/tag111.xml"/><Relationship Id="rId4" Type="http://schemas.openxmlformats.org/officeDocument/2006/relationships/image" Target="../media/image142.jpe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3.xml"/><Relationship Id="rId1" Type="http://schemas.openxmlformats.org/officeDocument/2006/relationships/tags" Target="../tags/tag112.xml"/><Relationship Id="rId4" Type="http://schemas.openxmlformats.org/officeDocument/2006/relationships/image" Target="../media/image143.wmf"/></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8.xml"/><Relationship Id="rId1" Type="http://schemas.openxmlformats.org/officeDocument/2006/relationships/tags" Target="../tags/tag113.xml"/><Relationship Id="rId4" Type="http://schemas.openxmlformats.org/officeDocument/2006/relationships/hyperlink" Target="http://www.diabetesed.net/page/_files/umpierrezInpatientnonicuGuidelines1.pp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3.xml"/><Relationship Id="rId1" Type="http://schemas.openxmlformats.org/officeDocument/2006/relationships/tags" Target="../tags/tag12.xml"/></Relationships>
</file>

<file path=ppt/slides/_rels/slide110.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tags" Target="../tags/tag115.xml"/><Relationship Id="rId1" Type="http://schemas.openxmlformats.org/officeDocument/2006/relationships/tags" Target="../tags/tag114.xml"/><Relationship Id="rId5" Type="http://schemas.openxmlformats.org/officeDocument/2006/relationships/image" Target="../media/image144.wmf"/><Relationship Id="rId4" Type="http://schemas.openxmlformats.org/officeDocument/2006/relationships/notesSlide" Target="../notesSlides/notesSlide66.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23.xml"/><Relationship Id="rId1" Type="http://schemas.openxmlformats.org/officeDocument/2006/relationships/tags" Target="../tags/tag116.xml"/><Relationship Id="rId4" Type="http://schemas.openxmlformats.org/officeDocument/2006/relationships/image" Target="../media/image145.png"/></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3.xml"/><Relationship Id="rId1" Type="http://schemas.openxmlformats.org/officeDocument/2006/relationships/tags" Target="../tags/tag117.xml"/><Relationship Id="rId4" Type="http://schemas.openxmlformats.org/officeDocument/2006/relationships/image" Target="../media/image146.jpeg"/></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18.xml"/><Relationship Id="rId1" Type="http://schemas.openxmlformats.org/officeDocument/2006/relationships/vmlDrawing" Target="../drawings/vmlDrawing6.vml"/><Relationship Id="rId6" Type="http://schemas.openxmlformats.org/officeDocument/2006/relationships/image" Target="../media/image147.wmf"/><Relationship Id="rId5" Type="http://schemas.openxmlformats.org/officeDocument/2006/relationships/oleObject" Target="../embeddings/oleObject7.bin"/><Relationship Id="rId4" Type="http://schemas.openxmlformats.org/officeDocument/2006/relationships/notesSlide" Target="../notesSlides/notesSlide69.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3.xml"/><Relationship Id="rId1" Type="http://schemas.openxmlformats.org/officeDocument/2006/relationships/tags" Target="../tags/tag119.xml"/><Relationship Id="rId4" Type="http://schemas.openxmlformats.org/officeDocument/2006/relationships/image" Target="../media/image148.pn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3.xml"/><Relationship Id="rId1" Type="http://schemas.openxmlformats.org/officeDocument/2006/relationships/tags" Target="../tags/tag120.xml"/><Relationship Id="rId5" Type="http://schemas.openxmlformats.org/officeDocument/2006/relationships/image" Target="../media/image149.png"/><Relationship Id="rId4" Type="http://schemas.openxmlformats.org/officeDocument/2006/relationships/image" Target="../media/image56.pn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3.xml"/><Relationship Id="rId1" Type="http://schemas.openxmlformats.org/officeDocument/2006/relationships/tags" Target="../tags/tag121.xml"/><Relationship Id="rId4" Type="http://schemas.openxmlformats.org/officeDocument/2006/relationships/image" Target="../media/image150.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3.xml"/><Relationship Id="rId1" Type="http://schemas.openxmlformats.org/officeDocument/2006/relationships/tags" Target="../tags/tag122.xml"/><Relationship Id="rId4" Type="http://schemas.openxmlformats.org/officeDocument/2006/relationships/image" Target="../media/image41.jpeg"/></Relationships>
</file>

<file path=ppt/slides/_rels/slide11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slideLayout" Target="../slideLayouts/slideLayout23.xml"/><Relationship Id="rId1" Type="http://schemas.openxmlformats.org/officeDocument/2006/relationships/tags" Target="../tags/tag123.xml"/><Relationship Id="rId4" Type="http://schemas.openxmlformats.org/officeDocument/2006/relationships/image" Target="../media/image152.png"/></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3.xml"/><Relationship Id="rId1" Type="http://schemas.openxmlformats.org/officeDocument/2006/relationships/tags" Target="../tags/tag124.xml"/><Relationship Id="rId5" Type="http://schemas.openxmlformats.org/officeDocument/2006/relationships/image" Target="../media/image154.jpeg"/><Relationship Id="rId4" Type="http://schemas.openxmlformats.org/officeDocument/2006/relationships/image" Target="../media/image15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13.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wmf"/></Relationships>
</file>

<file path=ppt/slides/_rels/slide12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slideLayout" Target="../slideLayouts/slideLayout23.xml"/><Relationship Id="rId1" Type="http://schemas.openxmlformats.org/officeDocument/2006/relationships/tags" Target="../tags/tag125.xml"/></Relationships>
</file>

<file path=ppt/slides/_rels/slide12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file:///C:\Documents%20and%20Settings\Owner.BEVERLY-Q62OQR5\Local%20Settings\Temporary%20Internet%20Files\Content.IE5\PV3ENANH\MPj04071720000%5b1%5d.jpg" TargetMode="External"/><Relationship Id="rId1" Type="http://schemas.openxmlformats.org/officeDocument/2006/relationships/tags" Target="../tags/tag126.xml"/><Relationship Id="rId5" Type="http://schemas.openxmlformats.org/officeDocument/2006/relationships/image" Target="../media/image156.png"/><Relationship Id="rId4" Type="http://schemas.openxmlformats.org/officeDocument/2006/relationships/notesSlide" Target="../notesSlides/notesSlide75.xml"/></Relationships>
</file>

<file path=ppt/slides/_rels/slide12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slideLayout" Target="../slideLayouts/slideLayout23.xml"/><Relationship Id="rId1" Type="http://schemas.openxmlformats.org/officeDocument/2006/relationships/tags" Target="../tags/tag127.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23.xml"/><Relationship Id="rId1" Type="http://schemas.openxmlformats.org/officeDocument/2006/relationships/tags" Target="../tags/tag128.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23.xml"/><Relationship Id="rId1" Type="http://schemas.openxmlformats.org/officeDocument/2006/relationships/tags" Target="../tags/tag129.xml"/><Relationship Id="rId5" Type="http://schemas.openxmlformats.org/officeDocument/2006/relationships/image" Target="../media/image159.wmf"/><Relationship Id="rId4" Type="http://schemas.openxmlformats.org/officeDocument/2006/relationships/image" Target="../media/image158.wmf"/></Relationships>
</file>

<file path=ppt/slides/_rels/slide125.xml.rels><?xml version="1.0" encoding="UTF-8" standalone="yes"?>
<Relationships xmlns="http://schemas.openxmlformats.org/package/2006/relationships"><Relationship Id="rId3" Type="http://schemas.openxmlformats.org/officeDocument/2006/relationships/hyperlink" Target="http://www.diabetesed.net/page/_files/Diabetes-Meds-on-a-Budget.pdf" TargetMode="External"/><Relationship Id="rId2" Type="http://schemas.openxmlformats.org/officeDocument/2006/relationships/slideLayout" Target="../slideLayouts/slideLayout23.xml"/><Relationship Id="rId1" Type="http://schemas.openxmlformats.org/officeDocument/2006/relationships/tags" Target="../tags/tag130.xml"/><Relationship Id="rId5" Type="http://schemas.openxmlformats.org/officeDocument/2006/relationships/image" Target="../media/image161.png"/><Relationship Id="rId4" Type="http://schemas.openxmlformats.org/officeDocument/2006/relationships/image" Target="../media/image160.jpeg"/></Relationships>
</file>

<file path=ppt/slides/_rels/slide126.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slideLayout" Target="../slideLayouts/slideLayout23.xml"/><Relationship Id="rId1" Type="http://schemas.openxmlformats.org/officeDocument/2006/relationships/tags" Target="../tags/tag131.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3.xml"/><Relationship Id="rId1" Type="http://schemas.openxmlformats.org/officeDocument/2006/relationships/tags" Target="../tags/tag132.xml"/><Relationship Id="rId4" Type="http://schemas.openxmlformats.org/officeDocument/2006/relationships/image" Target="../media/image163.jpe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3.xml"/><Relationship Id="rId1" Type="http://schemas.openxmlformats.org/officeDocument/2006/relationships/tags" Target="../tags/tag133.xml"/><Relationship Id="rId6" Type="http://schemas.openxmlformats.org/officeDocument/2006/relationships/image" Target="../media/image166.png"/><Relationship Id="rId5" Type="http://schemas.openxmlformats.org/officeDocument/2006/relationships/image" Target="../media/image165.jpeg"/><Relationship Id="rId4" Type="http://schemas.openxmlformats.org/officeDocument/2006/relationships/image" Target="../media/image164.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23.xml"/><Relationship Id="rId1" Type="http://schemas.openxmlformats.org/officeDocument/2006/relationships/tags" Target="../tags/tag134.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14.xml"/><Relationship Id="rId5" Type="http://schemas.openxmlformats.org/officeDocument/2006/relationships/image" Target="../media/image25.jpeg"/><Relationship Id="rId4" Type="http://schemas.openxmlformats.org/officeDocument/2006/relationships/hyperlink" Target="http://www.medpagetoday.com/MeetingCoverage/ENDO/46473" TargetMode="External"/></Relationships>
</file>

<file path=ppt/slides/_rels/slide130.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135.xml"/></Relationships>
</file>

<file path=ppt/slides/_rels/slide13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slideLayout" Target="../slideLayouts/slideLayout23.xml"/><Relationship Id="rId1" Type="http://schemas.openxmlformats.org/officeDocument/2006/relationships/tags" Target="../tags/tag136.xml"/><Relationship Id="rId5" Type="http://schemas.openxmlformats.org/officeDocument/2006/relationships/image" Target="../media/image169.png"/><Relationship Id="rId4" Type="http://schemas.openxmlformats.org/officeDocument/2006/relationships/image" Target="../media/image168.png"/></Relationships>
</file>

<file path=ppt/slides/_rels/slide13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slideLayout" Target="../slideLayouts/slideLayout23.xml"/><Relationship Id="rId1" Type="http://schemas.openxmlformats.org/officeDocument/2006/relationships/tags" Target="../tags/tag137.xml"/></Relationships>
</file>

<file path=ppt/slides/_rels/slide13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slideLayout" Target="../slideLayouts/slideLayout23.xml"/><Relationship Id="rId1" Type="http://schemas.openxmlformats.org/officeDocument/2006/relationships/tags" Target="../tags/tag138.xml"/></Relationships>
</file>

<file path=ppt/slides/_rels/slide134.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slideLayout" Target="../slideLayouts/slideLayout23.xml"/><Relationship Id="rId1" Type="http://schemas.openxmlformats.org/officeDocument/2006/relationships/tags" Target="../tags/tag139.xml"/><Relationship Id="rId4" Type="http://schemas.openxmlformats.org/officeDocument/2006/relationships/image" Target="../media/image173.png"/></Relationships>
</file>

<file path=ppt/slides/_rels/slide13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slideLayout" Target="../slideLayouts/slideLayout23.xml"/><Relationship Id="rId1" Type="http://schemas.openxmlformats.org/officeDocument/2006/relationships/tags" Target="../tags/tag140.xml"/><Relationship Id="rId4" Type="http://schemas.openxmlformats.org/officeDocument/2006/relationships/image" Target="../media/image175.png"/></Relationships>
</file>

<file path=ppt/slides/_rels/slide136.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slideLayout" Target="../slideLayouts/slideLayout23.xml"/><Relationship Id="rId1" Type="http://schemas.openxmlformats.org/officeDocument/2006/relationships/tags" Target="../tags/tag141.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3.xml"/><Relationship Id="rId1" Type="http://schemas.openxmlformats.org/officeDocument/2006/relationships/tags" Target="../tags/tag142.xml"/><Relationship Id="rId4" Type="http://schemas.openxmlformats.org/officeDocument/2006/relationships/image" Target="../media/image159.wmf"/></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3.xml"/><Relationship Id="rId1" Type="http://schemas.openxmlformats.org/officeDocument/2006/relationships/tags" Target="../tags/tag143.xml"/></Relationships>
</file>

<file path=ppt/slides/_rels/slide139.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77.emf"/><Relationship Id="rId2" Type="http://schemas.openxmlformats.org/officeDocument/2006/relationships/tags" Target="../tags/tag144.xml"/><Relationship Id="rId1" Type="http://schemas.openxmlformats.org/officeDocument/2006/relationships/vmlDrawing" Target="../drawings/vmlDrawing7.vml"/><Relationship Id="rId6" Type="http://schemas.openxmlformats.org/officeDocument/2006/relationships/oleObject" Target="../embeddings/Microsoft_Word_97_-_2003_Document1.doc"/><Relationship Id="rId5" Type="http://schemas.openxmlformats.org/officeDocument/2006/relationships/oleObject" Target="../embeddings/oleObject8.bin"/><Relationship Id="rId4" Type="http://schemas.openxmlformats.org/officeDocument/2006/relationships/notesSlide" Target="../notesSlides/notesSlide83.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3.xml"/><Relationship Id="rId1" Type="http://schemas.openxmlformats.org/officeDocument/2006/relationships/tags" Target="../tags/tag15.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3.xml"/><Relationship Id="rId1" Type="http://schemas.openxmlformats.org/officeDocument/2006/relationships/tags" Target="../tags/tag145.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3.xml"/><Relationship Id="rId1" Type="http://schemas.openxmlformats.org/officeDocument/2006/relationships/tags" Target="../tags/tag146.xml"/><Relationship Id="rId4" Type="http://schemas.openxmlformats.org/officeDocument/2006/relationships/image" Target="../media/image158.wmf"/></Relationships>
</file>

<file path=ppt/slides/_rels/slide142.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78.emf"/><Relationship Id="rId2" Type="http://schemas.openxmlformats.org/officeDocument/2006/relationships/tags" Target="../tags/tag147.xml"/><Relationship Id="rId1" Type="http://schemas.openxmlformats.org/officeDocument/2006/relationships/vmlDrawing" Target="../drawings/vmlDrawing8.vml"/><Relationship Id="rId6" Type="http://schemas.openxmlformats.org/officeDocument/2006/relationships/oleObject" Target="../embeddings/Microsoft_Word_97_-_2003_Document2.doc"/><Relationship Id="rId5" Type="http://schemas.openxmlformats.org/officeDocument/2006/relationships/oleObject" Target="../embeddings/oleObject9.bin"/><Relationship Id="rId4" Type="http://schemas.openxmlformats.org/officeDocument/2006/relationships/notesSlide" Target="../notesSlides/notesSlide86.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3.xml"/><Relationship Id="rId1" Type="http://schemas.openxmlformats.org/officeDocument/2006/relationships/tags" Target="../tags/tag148.xml"/><Relationship Id="rId4" Type="http://schemas.openxmlformats.org/officeDocument/2006/relationships/image" Target="../media/image179.png"/></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0.emf"/><Relationship Id="rId2" Type="http://schemas.openxmlformats.org/officeDocument/2006/relationships/tags" Target="../tags/tag149.xml"/><Relationship Id="rId1" Type="http://schemas.openxmlformats.org/officeDocument/2006/relationships/vmlDrawing" Target="../drawings/vmlDrawing9.vml"/><Relationship Id="rId6" Type="http://schemas.openxmlformats.org/officeDocument/2006/relationships/oleObject" Target="../embeddings/Microsoft_Word_97_-_2003_Document3.doc"/><Relationship Id="rId5" Type="http://schemas.openxmlformats.org/officeDocument/2006/relationships/oleObject" Target="../embeddings/oleObject10.bin"/><Relationship Id="rId4" Type="http://schemas.openxmlformats.org/officeDocument/2006/relationships/notesSlide" Target="../notesSlides/notesSlide88.xml"/></Relationships>
</file>

<file path=ppt/slides/_rels/slide14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1.emf"/><Relationship Id="rId2" Type="http://schemas.openxmlformats.org/officeDocument/2006/relationships/tags" Target="../tags/tag150.xml"/><Relationship Id="rId1" Type="http://schemas.openxmlformats.org/officeDocument/2006/relationships/vmlDrawing" Target="../drawings/vmlDrawing10.vml"/><Relationship Id="rId6" Type="http://schemas.openxmlformats.org/officeDocument/2006/relationships/oleObject" Target="../embeddings/Microsoft_Word_97_-_2003_Document4.doc"/><Relationship Id="rId5" Type="http://schemas.openxmlformats.org/officeDocument/2006/relationships/oleObject" Target="../embeddings/oleObject11.bin"/><Relationship Id="rId4" Type="http://schemas.openxmlformats.org/officeDocument/2006/relationships/notesSlide" Target="../notesSlides/notesSlide89.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3.xml"/><Relationship Id="rId1" Type="http://schemas.openxmlformats.org/officeDocument/2006/relationships/tags" Target="../tags/tag151.xml"/><Relationship Id="rId4" Type="http://schemas.openxmlformats.org/officeDocument/2006/relationships/image" Target="../media/image182.wmf"/></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3.xml"/><Relationship Id="rId1" Type="http://schemas.openxmlformats.org/officeDocument/2006/relationships/tags" Target="../tags/tag152.xml"/><Relationship Id="rId4" Type="http://schemas.openxmlformats.org/officeDocument/2006/relationships/image" Target="../media/image183.wmf"/></Relationships>
</file>

<file path=ppt/slides/_rels/slide148.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4.emf"/><Relationship Id="rId2" Type="http://schemas.openxmlformats.org/officeDocument/2006/relationships/tags" Target="../tags/tag153.xml"/><Relationship Id="rId1" Type="http://schemas.openxmlformats.org/officeDocument/2006/relationships/vmlDrawing" Target="../drawings/vmlDrawing11.vml"/><Relationship Id="rId6" Type="http://schemas.openxmlformats.org/officeDocument/2006/relationships/oleObject" Target="../embeddings/Microsoft_Word_97_-_2003_Document5.doc"/><Relationship Id="rId5" Type="http://schemas.openxmlformats.org/officeDocument/2006/relationships/oleObject" Target="../embeddings/oleObject12.bin"/><Relationship Id="rId4" Type="http://schemas.openxmlformats.org/officeDocument/2006/relationships/notesSlide" Target="../notesSlides/notesSlide92.xml"/></Relationships>
</file>

<file path=ppt/slides/_rels/slide149.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5.emf"/><Relationship Id="rId2" Type="http://schemas.openxmlformats.org/officeDocument/2006/relationships/tags" Target="../tags/tag154.xml"/><Relationship Id="rId1" Type="http://schemas.openxmlformats.org/officeDocument/2006/relationships/vmlDrawing" Target="../drawings/vmlDrawing12.vml"/><Relationship Id="rId6" Type="http://schemas.openxmlformats.org/officeDocument/2006/relationships/oleObject" Target="../embeddings/Microsoft_Word_97_-_2003_Document6.doc"/><Relationship Id="rId5" Type="http://schemas.openxmlformats.org/officeDocument/2006/relationships/oleObject" Target="../embeddings/oleObject13.bin"/><Relationship Id="rId4" Type="http://schemas.openxmlformats.org/officeDocument/2006/relationships/notesSlide" Target="../notesSlides/notesSlide9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16.xml"/><Relationship Id="rId4" Type="http://schemas.openxmlformats.org/officeDocument/2006/relationships/image" Target="../media/image27.jpeg"/></Relationships>
</file>

<file path=ppt/slides/_rels/slide150.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6.emf"/><Relationship Id="rId2" Type="http://schemas.openxmlformats.org/officeDocument/2006/relationships/tags" Target="../tags/tag155.xml"/><Relationship Id="rId1" Type="http://schemas.openxmlformats.org/officeDocument/2006/relationships/vmlDrawing" Target="../drawings/vmlDrawing13.vml"/><Relationship Id="rId6" Type="http://schemas.openxmlformats.org/officeDocument/2006/relationships/oleObject" Target="../embeddings/Microsoft_Word_97_-_2003_Document7.doc"/><Relationship Id="rId5" Type="http://schemas.openxmlformats.org/officeDocument/2006/relationships/oleObject" Target="../embeddings/oleObject14.bin"/><Relationship Id="rId4" Type="http://schemas.openxmlformats.org/officeDocument/2006/relationships/notesSlide" Target="../notesSlides/notesSlide94.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3.xml"/><Relationship Id="rId1" Type="http://schemas.openxmlformats.org/officeDocument/2006/relationships/tags" Target="../tags/tag156.xml"/><Relationship Id="rId5" Type="http://schemas.openxmlformats.org/officeDocument/2006/relationships/image" Target="../media/image188.png"/><Relationship Id="rId4" Type="http://schemas.openxmlformats.org/officeDocument/2006/relationships/image" Target="../media/image187.png"/></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3.xml"/><Relationship Id="rId1" Type="http://schemas.openxmlformats.org/officeDocument/2006/relationships/tags" Target="../tags/tag157.xml"/><Relationship Id="rId5" Type="http://schemas.openxmlformats.org/officeDocument/2006/relationships/image" Target="../media/image188.png"/><Relationship Id="rId4" Type="http://schemas.openxmlformats.org/officeDocument/2006/relationships/image" Target="../media/image187.png"/></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3.xml"/><Relationship Id="rId1" Type="http://schemas.openxmlformats.org/officeDocument/2006/relationships/tags" Target="../tags/tag158.xml"/><Relationship Id="rId5" Type="http://schemas.openxmlformats.org/officeDocument/2006/relationships/image" Target="../media/image188.png"/><Relationship Id="rId4" Type="http://schemas.openxmlformats.org/officeDocument/2006/relationships/image" Target="../media/image187.png"/></Relationships>
</file>

<file path=ppt/slides/_rels/slide154.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89.emf"/><Relationship Id="rId2" Type="http://schemas.openxmlformats.org/officeDocument/2006/relationships/tags" Target="../tags/tag159.xml"/><Relationship Id="rId1" Type="http://schemas.openxmlformats.org/officeDocument/2006/relationships/vmlDrawing" Target="../drawings/vmlDrawing14.vml"/><Relationship Id="rId6" Type="http://schemas.openxmlformats.org/officeDocument/2006/relationships/oleObject" Target="../embeddings/Microsoft_Word_97_-_2003_Document8.doc"/><Relationship Id="rId5" Type="http://schemas.openxmlformats.org/officeDocument/2006/relationships/oleObject" Target="../embeddings/oleObject15.bin"/><Relationship Id="rId4" Type="http://schemas.openxmlformats.org/officeDocument/2006/relationships/notesSlide" Target="../notesSlides/notesSlide98.xml"/></Relationships>
</file>

<file path=ppt/slides/_rels/slide155.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3.xml"/><Relationship Id="rId1" Type="http://schemas.openxmlformats.org/officeDocument/2006/relationships/tags" Target="../tags/tag160.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23.xml"/><Relationship Id="rId1" Type="http://schemas.openxmlformats.org/officeDocument/2006/relationships/tags" Target="../tags/tag161.xml"/><Relationship Id="rId6" Type="http://schemas.openxmlformats.org/officeDocument/2006/relationships/image" Target="../media/image191.jpeg"/><Relationship Id="rId5" Type="http://schemas.openxmlformats.org/officeDocument/2006/relationships/hyperlink" Target="http://www.ciwmb.ca.gov/HHW/HealthCare/Collection/" TargetMode="External"/><Relationship Id="rId4" Type="http://schemas.openxmlformats.org/officeDocument/2006/relationships/image" Target="../media/image190.jpeg"/></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23.xml"/><Relationship Id="rId1" Type="http://schemas.openxmlformats.org/officeDocument/2006/relationships/tags" Target="../tags/tag162.xml"/><Relationship Id="rId4" Type="http://schemas.openxmlformats.org/officeDocument/2006/relationships/image" Target="../media/image93.wmf"/></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3.xml"/><Relationship Id="rId1" Type="http://schemas.openxmlformats.org/officeDocument/2006/relationships/tags" Target="../tags/tag163.xml"/></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3.xml"/><Relationship Id="rId1" Type="http://schemas.openxmlformats.org/officeDocument/2006/relationships/tags" Target="../tags/tag164.xml"/><Relationship Id="rId6" Type="http://schemas.openxmlformats.org/officeDocument/2006/relationships/image" Target="cid:image005.png@01CFE14F.40ADED40" TargetMode="External"/><Relationship Id="rId5" Type="http://schemas.openxmlformats.org/officeDocument/2006/relationships/image" Target="../media/image193.png"/><Relationship Id="rId4" Type="http://schemas.openxmlformats.org/officeDocument/2006/relationships/image" Target="../media/image192.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8.xml"/><Relationship Id="rId1" Type="http://schemas.openxmlformats.org/officeDocument/2006/relationships/tags" Target="../tags/tag17.xml"/></Relationships>
</file>

<file path=ppt/slides/_rels/slide160.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slideLayout" Target="../slideLayouts/slideLayout23.xml"/><Relationship Id="rId1" Type="http://schemas.openxmlformats.org/officeDocument/2006/relationships/tags" Target="../tags/tag165.xml"/></Relationships>
</file>

<file path=ppt/slides/_rels/slide16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slideLayout" Target="../slideLayouts/slideLayout23.xml"/><Relationship Id="rId1" Type="http://schemas.openxmlformats.org/officeDocument/2006/relationships/tags" Target="../tags/tag166.xml"/><Relationship Id="rId5" Type="http://schemas.openxmlformats.org/officeDocument/2006/relationships/image" Target="../media/image197.png"/><Relationship Id="rId4" Type="http://schemas.openxmlformats.org/officeDocument/2006/relationships/image" Target="../media/image196.png"/></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3.xml"/><Relationship Id="rId1" Type="http://schemas.openxmlformats.org/officeDocument/2006/relationships/tags" Target="../tags/tag167.xml"/><Relationship Id="rId4" Type="http://schemas.openxmlformats.org/officeDocument/2006/relationships/image" Target="../media/image198.jpeg"/></Relationships>
</file>

<file path=ppt/slides/_rels/slide16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slideLayout" Target="../slideLayouts/slideLayout23.xml"/><Relationship Id="rId1" Type="http://schemas.openxmlformats.org/officeDocument/2006/relationships/tags" Target="../tags/tag168.xml"/></Relationships>
</file>

<file path=ppt/slides/_rels/slide164.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slideLayout" Target="../slideLayouts/slideLayout23.xml"/><Relationship Id="rId1" Type="http://schemas.openxmlformats.org/officeDocument/2006/relationships/tags" Target="../tags/tag169.xml"/></Relationships>
</file>

<file path=ppt/slides/_rels/slide165.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slideLayout" Target="../slideLayouts/slideLayout23.xml"/><Relationship Id="rId1" Type="http://schemas.openxmlformats.org/officeDocument/2006/relationships/tags" Target="../tags/tag170.xml"/></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23.xml"/><Relationship Id="rId1" Type="http://schemas.openxmlformats.org/officeDocument/2006/relationships/tags" Target="../tags/tag171.xml"/><Relationship Id="rId4" Type="http://schemas.openxmlformats.org/officeDocument/2006/relationships/image" Target="../media/image202.wmf"/></Relationships>
</file>

<file path=ppt/slides/_rels/slide167.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slideLayout" Target="../slideLayouts/slideLayout23.xml"/><Relationship Id="rId1" Type="http://schemas.openxmlformats.org/officeDocument/2006/relationships/tags" Target="../tags/tag172.xml"/></Relationships>
</file>

<file path=ppt/slides/_rels/slide168.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slideLayout" Target="../slideLayouts/slideLayout23.xml"/><Relationship Id="rId1" Type="http://schemas.openxmlformats.org/officeDocument/2006/relationships/tags" Target="../tags/tag173.xml"/></Relationships>
</file>

<file path=ppt/slides/_rels/slide169.xml.rels><?xml version="1.0" encoding="UTF-8" standalone="yes"?>
<Relationships xmlns="http://schemas.openxmlformats.org/package/2006/relationships"><Relationship Id="rId3" Type="http://schemas.openxmlformats.org/officeDocument/2006/relationships/image" Target="../media/image205.wmf"/><Relationship Id="rId2" Type="http://schemas.openxmlformats.org/officeDocument/2006/relationships/slideLayout" Target="../slideLayouts/slideLayout23.xml"/><Relationship Id="rId1" Type="http://schemas.openxmlformats.org/officeDocument/2006/relationships/tags" Target="../tags/tag17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18.xml"/></Relationships>
</file>

<file path=ppt/slides/_rels/slide170.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slideLayout" Target="../slideLayouts/slideLayout23.xml"/><Relationship Id="rId1" Type="http://schemas.openxmlformats.org/officeDocument/2006/relationships/tags" Target="../tags/tag175.xml"/></Relationships>
</file>

<file path=ppt/slides/_rels/slide17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slideLayout" Target="../slideLayouts/slideLayout23.xml"/><Relationship Id="rId1" Type="http://schemas.openxmlformats.org/officeDocument/2006/relationships/tags" Target="../tags/tag176.xml"/></Relationships>
</file>

<file path=ppt/slides/_rels/slide172.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slideLayout" Target="../slideLayouts/slideLayout23.xml"/><Relationship Id="rId1" Type="http://schemas.openxmlformats.org/officeDocument/2006/relationships/tags" Target="../tags/tag177.xml"/></Relationships>
</file>

<file path=ppt/slides/_rels/slide173.xml.rels><?xml version="1.0" encoding="UTF-8" standalone="yes"?>
<Relationships xmlns="http://schemas.openxmlformats.org/package/2006/relationships"><Relationship Id="rId3" Type="http://schemas.openxmlformats.org/officeDocument/2006/relationships/image" Target="../media/image209.wmf"/><Relationship Id="rId2" Type="http://schemas.openxmlformats.org/officeDocument/2006/relationships/slideLayout" Target="../slideLayouts/slideLayout23.xml"/><Relationship Id="rId1" Type="http://schemas.openxmlformats.org/officeDocument/2006/relationships/tags" Target="../tags/tag178.xml"/><Relationship Id="rId5" Type="http://schemas.openxmlformats.org/officeDocument/2006/relationships/image" Target="../media/image211.wmf"/><Relationship Id="rId4" Type="http://schemas.openxmlformats.org/officeDocument/2006/relationships/image" Target="../media/image210.wmf"/></Relationships>
</file>

<file path=ppt/slides/_rels/slide174.xml.rels><?xml version="1.0" encoding="UTF-8" standalone="yes"?>
<Relationships xmlns="http://schemas.openxmlformats.org/package/2006/relationships"><Relationship Id="rId8" Type="http://schemas.openxmlformats.org/officeDocument/2006/relationships/image" Target="../media/image213.wmf"/><Relationship Id="rId3" Type="http://schemas.openxmlformats.org/officeDocument/2006/relationships/slideLayout" Target="../slideLayouts/slideLayout23.xml"/><Relationship Id="rId7" Type="http://schemas.openxmlformats.org/officeDocument/2006/relationships/oleObject" Target="../embeddings/oleObject17.bin"/><Relationship Id="rId2" Type="http://schemas.openxmlformats.org/officeDocument/2006/relationships/tags" Target="../tags/tag179.xml"/><Relationship Id="rId1" Type="http://schemas.openxmlformats.org/officeDocument/2006/relationships/vmlDrawing" Target="../drawings/vmlDrawing15.vml"/><Relationship Id="rId6" Type="http://schemas.openxmlformats.org/officeDocument/2006/relationships/image" Target="../media/image212.wmf"/><Relationship Id="rId5" Type="http://schemas.openxmlformats.org/officeDocument/2006/relationships/oleObject" Target="../embeddings/oleObject16.bin"/><Relationship Id="rId4" Type="http://schemas.openxmlformats.org/officeDocument/2006/relationships/notesSlide" Target="../notesSlides/notesSlide106.xml"/><Relationship Id="rId9" Type="http://schemas.openxmlformats.org/officeDocument/2006/relationships/image" Target="../media/image214.jpeg"/></Relationships>
</file>

<file path=ppt/slides/_rels/slide175.xml.rels><?xml version="1.0" encoding="UTF-8" standalone="yes"?>
<Relationships xmlns="http://schemas.openxmlformats.org/package/2006/relationships"><Relationship Id="rId8" Type="http://schemas.openxmlformats.org/officeDocument/2006/relationships/image" Target="../media/image220.jpeg"/><Relationship Id="rId3" Type="http://schemas.openxmlformats.org/officeDocument/2006/relationships/image" Target="../media/image215.png"/><Relationship Id="rId7" Type="http://schemas.openxmlformats.org/officeDocument/2006/relationships/image" Target="../media/image219.jpeg"/><Relationship Id="rId2" Type="http://schemas.openxmlformats.org/officeDocument/2006/relationships/slideLayout" Target="../slideLayouts/slideLayout23.xml"/><Relationship Id="rId1" Type="http://schemas.openxmlformats.org/officeDocument/2006/relationships/tags" Target="../tags/tag180.xml"/><Relationship Id="rId6" Type="http://schemas.openxmlformats.org/officeDocument/2006/relationships/image" Target="../media/image218.jpeg"/><Relationship Id="rId5" Type="http://schemas.openxmlformats.org/officeDocument/2006/relationships/image" Target="../media/image217.jpeg"/><Relationship Id="rId4" Type="http://schemas.openxmlformats.org/officeDocument/2006/relationships/image" Target="../media/image216.jpeg"/></Relationships>
</file>

<file path=ppt/slides/_rels/slide17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slideLayout" Target="../slideLayouts/slideLayout23.xml"/><Relationship Id="rId1" Type="http://schemas.openxmlformats.org/officeDocument/2006/relationships/tags" Target="../tags/tag181.xml"/><Relationship Id="rId4" Type="http://schemas.openxmlformats.org/officeDocument/2006/relationships/image" Target="../media/image222.jpeg"/></Relationships>
</file>

<file path=ppt/slides/_rels/slide177.xml.rels><?xml version="1.0" encoding="UTF-8" standalone="yes"?>
<Relationships xmlns="http://schemas.openxmlformats.org/package/2006/relationships"><Relationship Id="rId3" Type="http://schemas.openxmlformats.org/officeDocument/2006/relationships/image" Target="../media/image223.WMF"/><Relationship Id="rId2" Type="http://schemas.openxmlformats.org/officeDocument/2006/relationships/slideLayout" Target="../slideLayouts/slideLayout23.xml"/><Relationship Id="rId1" Type="http://schemas.openxmlformats.org/officeDocument/2006/relationships/tags" Target="../tags/tag182.xml"/></Relationships>
</file>

<file path=ppt/slides/_rels/slide178.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slideLayout" Target="../slideLayouts/slideLayout23.xml"/><Relationship Id="rId1" Type="http://schemas.openxmlformats.org/officeDocument/2006/relationships/tags" Target="../tags/tag183.xml"/></Relationships>
</file>

<file path=ppt/slides/_rels/slide179.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slideLayout" Target="../slideLayouts/slideLayout23.xml"/><Relationship Id="rId1" Type="http://schemas.openxmlformats.org/officeDocument/2006/relationships/tags" Target="../tags/tag18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tags" Target="../tags/tag19.xml"/><Relationship Id="rId5" Type="http://schemas.openxmlformats.org/officeDocument/2006/relationships/image" Target="../media/image30.png"/><Relationship Id="rId4" Type="http://schemas.openxmlformats.org/officeDocument/2006/relationships/image" Target="../media/image29.jpeg"/></Relationships>
</file>

<file path=ppt/slides/_rels/slide180.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slideLayout" Target="../slideLayouts/slideLayout23.xml"/><Relationship Id="rId1" Type="http://schemas.openxmlformats.org/officeDocument/2006/relationships/tags" Target="../tags/tag185.xml"/></Relationships>
</file>

<file path=ppt/slides/_rels/slide181.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slideLayout" Target="../slideLayouts/slideLayout23.xml"/><Relationship Id="rId1" Type="http://schemas.openxmlformats.org/officeDocument/2006/relationships/tags" Target="../tags/tag186.xml"/></Relationships>
</file>

<file path=ppt/slides/_rels/slide182.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slideLayout" Target="../slideLayouts/slideLayout23.xml"/><Relationship Id="rId1" Type="http://schemas.openxmlformats.org/officeDocument/2006/relationships/tags" Target="../tags/tag187.xml"/></Relationships>
</file>

<file path=ppt/slides/_rels/slide183.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slideLayout" Target="../slideLayouts/slideLayout23.xml"/><Relationship Id="rId1" Type="http://schemas.openxmlformats.org/officeDocument/2006/relationships/tags" Target="../tags/tag188.xml"/></Relationships>
</file>

<file path=ppt/slides/_rels/slide184.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slideLayout" Target="../slideLayouts/slideLayout23.xml"/><Relationship Id="rId1" Type="http://schemas.openxmlformats.org/officeDocument/2006/relationships/tags" Target="../tags/tag189.xml"/><Relationship Id="rId4" Type="http://schemas.microsoft.com/office/2007/relationships/hdphoto" Target="../media/hdphoto4.wdp"/></Relationships>
</file>

<file path=ppt/slides/_rels/slide18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90.xml"/><Relationship Id="rId1" Type="http://schemas.openxmlformats.org/officeDocument/2006/relationships/vmlDrawing" Target="../drawings/vmlDrawing16.vml"/><Relationship Id="rId5" Type="http://schemas.openxmlformats.org/officeDocument/2006/relationships/image" Target="../media/image230.wmf"/><Relationship Id="rId4" Type="http://schemas.openxmlformats.org/officeDocument/2006/relationships/oleObject" Target="../embeddings/oleObject18.bin"/></Relationships>
</file>

<file path=ppt/slides/_rels/slide186.xml.rels><?xml version="1.0" encoding="UTF-8" standalone="yes"?>
<Relationships xmlns="http://schemas.openxmlformats.org/package/2006/relationships"><Relationship Id="rId8" Type="http://schemas.openxmlformats.org/officeDocument/2006/relationships/image" Target="../media/image236.jpeg"/><Relationship Id="rId3" Type="http://schemas.openxmlformats.org/officeDocument/2006/relationships/image" Target="../media/image231.png"/><Relationship Id="rId7" Type="http://schemas.openxmlformats.org/officeDocument/2006/relationships/image" Target="../media/image235.png"/><Relationship Id="rId12" Type="http://schemas.openxmlformats.org/officeDocument/2006/relationships/image" Target="../media/image240.jpeg"/><Relationship Id="rId2" Type="http://schemas.openxmlformats.org/officeDocument/2006/relationships/slideLayout" Target="../slideLayouts/slideLayout23.xml"/><Relationship Id="rId1" Type="http://schemas.openxmlformats.org/officeDocument/2006/relationships/tags" Target="../tags/tag191.xml"/><Relationship Id="rId6" Type="http://schemas.openxmlformats.org/officeDocument/2006/relationships/image" Target="../media/image234.jpeg"/><Relationship Id="rId11" Type="http://schemas.openxmlformats.org/officeDocument/2006/relationships/image" Target="../media/image239.jpeg"/><Relationship Id="rId5" Type="http://schemas.openxmlformats.org/officeDocument/2006/relationships/image" Target="../media/image233.png"/><Relationship Id="rId10" Type="http://schemas.openxmlformats.org/officeDocument/2006/relationships/image" Target="../media/image238.jpeg"/><Relationship Id="rId4" Type="http://schemas.openxmlformats.org/officeDocument/2006/relationships/image" Target="../media/image232.png"/><Relationship Id="rId9" Type="http://schemas.openxmlformats.org/officeDocument/2006/relationships/image" Target="../media/image237.jpeg"/></Relationships>
</file>

<file path=ppt/slides/_rels/slide187.xml.rels><?xml version="1.0" encoding="UTF-8" standalone="yes"?>
<Relationships xmlns="http://schemas.openxmlformats.org/package/2006/relationships"><Relationship Id="rId8" Type="http://schemas.openxmlformats.org/officeDocument/2006/relationships/image" Target="../media/image245.jpeg"/><Relationship Id="rId3" Type="http://schemas.openxmlformats.org/officeDocument/2006/relationships/image" Target="../media/image232.png"/><Relationship Id="rId7" Type="http://schemas.openxmlformats.org/officeDocument/2006/relationships/image" Target="../media/image244.jpeg"/><Relationship Id="rId12" Type="http://schemas.openxmlformats.org/officeDocument/2006/relationships/image" Target="../media/image249.png"/><Relationship Id="rId2" Type="http://schemas.openxmlformats.org/officeDocument/2006/relationships/slideLayout" Target="../slideLayouts/slideLayout23.xml"/><Relationship Id="rId1" Type="http://schemas.openxmlformats.org/officeDocument/2006/relationships/tags" Target="../tags/tag192.xml"/><Relationship Id="rId6" Type="http://schemas.openxmlformats.org/officeDocument/2006/relationships/image" Target="../media/image243.jpeg"/><Relationship Id="rId11" Type="http://schemas.openxmlformats.org/officeDocument/2006/relationships/image" Target="../media/image248.png"/><Relationship Id="rId5" Type="http://schemas.openxmlformats.org/officeDocument/2006/relationships/image" Target="../media/image242.jpeg"/><Relationship Id="rId10" Type="http://schemas.openxmlformats.org/officeDocument/2006/relationships/image" Target="../media/image247.png"/><Relationship Id="rId4" Type="http://schemas.openxmlformats.org/officeDocument/2006/relationships/image" Target="../media/image241.jpeg"/><Relationship Id="rId9" Type="http://schemas.openxmlformats.org/officeDocument/2006/relationships/image" Target="../media/image246.jpeg"/></Relationships>
</file>

<file path=ppt/slides/_rels/slide188.xml.rels><?xml version="1.0" encoding="UTF-8" standalone="yes"?>
<Relationships xmlns="http://schemas.openxmlformats.org/package/2006/relationships"><Relationship Id="rId8" Type="http://schemas.openxmlformats.org/officeDocument/2006/relationships/image" Target="../media/image255.jpeg"/><Relationship Id="rId3" Type="http://schemas.openxmlformats.org/officeDocument/2006/relationships/image" Target="../media/image250.jpeg"/><Relationship Id="rId7" Type="http://schemas.openxmlformats.org/officeDocument/2006/relationships/image" Target="../media/image254.jpeg"/><Relationship Id="rId2" Type="http://schemas.openxmlformats.org/officeDocument/2006/relationships/slideLayout" Target="../slideLayouts/slideLayout23.xml"/><Relationship Id="rId1" Type="http://schemas.openxmlformats.org/officeDocument/2006/relationships/tags" Target="../tags/tag193.xml"/><Relationship Id="rId6" Type="http://schemas.openxmlformats.org/officeDocument/2006/relationships/image" Target="../media/image253.jpeg"/><Relationship Id="rId5" Type="http://schemas.openxmlformats.org/officeDocument/2006/relationships/image" Target="../media/image252.jpeg"/><Relationship Id="rId4" Type="http://schemas.openxmlformats.org/officeDocument/2006/relationships/image" Target="../media/image251.jpeg"/><Relationship Id="rId9" Type="http://schemas.openxmlformats.org/officeDocument/2006/relationships/image" Target="../media/image256.jpeg"/></Relationships>
</file>

<file path=ppt/slides/_rels/slide189.xml.rels><?xml version="1.0" encoding="UTF-8" standalone="yes"?>
<Relationships xmlns="http://schemas.openxmlformats.org/package/2006/relationships"><Relationship Id="rId8" Type="http://schemas.openxmlformats.org/officeDocument/2006/relationships/image" Target="../media/image261.jpeg"/><Relationship Id="rId3" Type="http://schemas.openxmlformats.org/officeDocument/2006/relationships/image" Target="../media/image232.png"/><Relationship Id="rId7" Type="http://schemas.openxmlformats.org/officeDocument/2006/relationships/image" Target="../media/image260.jpeg"/><Relationship Id="rId12" Type="http://schemas.openxmlformats.org/officeDocument/2006/relationships/image" Target="../media/image265.png"/><Relationship Id="rId2" Type="http://schemas.openxmlformats.org/officeDocument/2006/relationships/slideLayout" Target="../slideLayouts/slideLayout23.xml"/><Relationship Id="rId1" Type="http://schemas.openxmlformats.org/officeDocument/2006/relationships/tags" Target="../tags/tag194.xml"/><Relationship Id="rId6" Type="http://schemas.openxmlformats.org/officeDocument/2006/relationships/image" Target="../media/image259.jpeg"/><Relationship Id="rId11" Type="http://schemas.openxmlformats.org/officeDocument/2006/relationships/image" Target="../media/image264.jpeg"/><Relationship Id="rId5" Type="http://schemas.openxmlformats.org/officeDocument/2006/relationships/image" Target="../media/image258.png"/><Relationship Id="rId10" Type="http://schemas.openxmlformats.org/officeDocument/2006/relationships/image" Target="../media/image263.jpeg"/><Relationship Id="rId4" Type="http://schemas.openxmlformats.org/officeDocument/2006/relationships/image" Target="../media/image257.jpeg"/><Relationship Id="rId9" Type="http://schemas.openxmlformats.org/officeDocument/2006/relationships/image" Target="../media/image262.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3.xml"/><Relationship Id="rId1" Type="http://schemas.openxmlformats.org/officeDocument/2006/relationships/tags" Target="../tags/tag20.xml"/></Relationships>
</file>

<file path=ppt/slides/_rels/slide190.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slideLayout" Target="../slideLayouts/slideLayout23.xml"/><Relationship Id="rId1" Type="http://schemas.openxmlformats.org/officeDocument/2006/relationships/tags" Target="../tags/tag195.xml"/><Relationship Id="rId4" Type="http://schemas.openxmlformats.org/officeDocument/2006/relationships/image" Target="../media/image267.jpeg"/></Relationships>
</file>

<file path=ppt/slides/_rels/slide191.xml.rels><?xml version="1.0" encoding="UTF-8" standalone="yes"?>
<Relationships xmlns="http://schemas.openxmlformats.org/package/2006/relationships"><Relationship Id="rId3" Type="http://schemas.openxmlformats.org/officeDocument/2006/relationships/image" Target="../media/image268.wmf"/><Relationship Id="rId2" Type="http://schemas.openxmlformats.org/officeDocument/2006/relationships/slideLayout" Target="../slideLayouts/slideLayout23.xml"/><Relationship Id="rId1" Type="http://schemas.openxmlformats.org/officeDocument/2006/relationships/tags" Target="../tags/tag196.xml"/><Relationship Id="rId4" Type="http://schemas.openxmlformats.org/officeDocument/2006/relationships/image" Target="../media/image269.jpeg"/></Relationships>
</file>

<file path=ppt/slides/_rels/slide192.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23.xml"/><Relationship Id="rId1" Type="http://schemas.openxmlformats.org/officeDocument/2006/relationships/tags" Target="../tags/tag197.xml"/><Relationship Id="rId4" Type="http://schemas.openxmlformats.org/officeDocument/2006/relationships/image" Target="../media/image270.emf"/></Relationships>
</file>

<file path=ppt/slides/_rels/slide19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198.xml"/><Relationship Id="rId1" Type="http://schemas.openxmlformats.org/officeDocument/2006/relationships/vmlDrawing" Target="../drawings/vmlDrawing17.vml"/><Relationship Id="rId6" Type="http://schemas.openxmlformats.org/officeDocument/2006/relationships/image" Target="../media/image271.emf"/><Relationship Id="rId5" Type="http://schemas.openxmlformats.org/officeDocument/2006/relationships/oleObject" Target="../embeddings/Microsoft_Word_97_-_2003_Document9.doc"/><Relationship Id="rId4" Type="http://schemas.openxmlformats.org/officeDocument/2006/relationships/oleObject" Target="../embeddings/oleObject19.bin"/></Relationships>
</file>

<file path=ppt/slides/_rels/slide194.xml.rels><?xml version="1.0" encoding="UTF-8" standalone="yes"?>
<Relationships xmlns="http://schemas.openxmlformats.org/package/2006/relationships"><Relationship Id="rId3" Type="http://schemas.openxmlformats.org/officeDocument/2006/relationships/notesSlide" Target="../notesSlides/notesSlide108.xml"/><Relationship Id="rId7" Type="http://schemas.openxmlformats.org/officeDocument/2006/relationships/hyperlink" Target="http://www.dce.org/publications/education-handouts/" TargetMode="External"/><Relationship Id="rId2" Type="http://schemas.openxmlformats.org/officeDocument/2006/relationships/slideLayout" Target="../slideLayouts/slideLayout23.xml"/><Relationship Id="rId1" Type="http://schemas.openxmlformats.org/officeDocument/2006/relationships/tags" Target="../tags/tag199.xml"/><Relationship Id="rId6" Type="http://schemas.openxmlformats.org/officeDocument/2006/relationships/hyperlink" Target="http://www.americanheart.org/" TargetMode="External"/><Relationship Id="rId5" Type="http://schemas.openxmlformats.org/officeDocument/2006/relationships/hyperlink" Target="http://www.diabetes.org/" TargetMode="External"/><Relationship Id="rId4" Type="http://schemas.openxmlformats.org/officeDocument/2006/relationships/hyperlink" Target="http://www.eatright.org/" TargetMode="External"/></Relationships>
</file>

<file path=ppt/slides/_rels/slide195.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23.xml"/><Relationship Id="rId1" Type="http://schemas.openxmlformats.org/officeDocument/2006/relationships/tags" Target="../tags/tag200.xml"/><Relationship Id="rId5" Type="http://schemas.openxmlformats.org/officeDocument/2006/relationships/hyperlink" Target="http://www.niddk.nih.gov/" TargetMode="External"/><Relationship Id="rId4" Type="http://schemas.openxmlformats.org/officeDocument/2006/relationships/hyperlink" Target="http://www.nhlbi.nih.gov/" TargetMode="External"/></Relationships>
</file>

<file path=ppt/slides/_rels/slide196.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23.xml"/><Relationship Id="rId1" Type="http://schemas.openxmlformats.org/officeDocument/2006/relationships/tags" Target="../tags/tag201.xml"/><Relationship Id="rId4" Type="http://schemas.openxmlformats.org/officeDocument/2006/relationships/image" Target="../media/image93.wmf"/></Relationships>
</file>

<file path=ppt/slides/_rels/slide197.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202.xml"/></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23.xml"/><Relationship Id="rId1" Type="http://schemas.openxmlformats.org/officeDocument/2006/relationships/tags" Target="../tags/tag203.xml"/><Relationship Id="rId4" Type="http://schemas.openxmlformats.org/officeDocument/2006/relationships/image" Target="../media/image272.jpeg"/></Relationships>
</file>

<file path=ppt/slides/_rels/slide199.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23.xml"/><Relationship Id="rId1" Type="http://schemas.openxmlformats.org/officeDocument/2006/relationships/tags" Target="../tags/tag204.xml"/><Relationship Id="rId5" Type="http://schemas.openxmlformats.org/officeDocument/2006/relationships/image" Target="../media/image273.jpeg"/><Relationship Id="rId4" Type="http://schemas.openxmlformats.org/officeDocument/2006/relationships/hyperlink" Target="http://www.pparx.org/"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3.xml"/><Relationship Id="rId1" Type="http://schemas.openxmlformats.org/officeDocument/2006/relationships/tags" Target="../tags/tag21.xml"/><Relationship Id="rId4" Type="http://schemas.openxmlformats.org/officeDocument/2006/relationships/image" Target="../media/image31.png"/></Relationships>
</file>

<file path=ppt/slides/_rels/slide200.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23.xml"/><Relationship Id="rId1" Type="http://schemas.openxmlformats.org/officeDocument/2006/relationships/tags" Target="../tags/tag205.xml"/></Relationships>
</file>

<file path=ppt/slides/_rels/slide201.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3.xml"/><Relationship Id="rId1" Type="http://schemas.openxmlformats.org/officeDocument/2006/relationships/tags" Target="../tags/tag206.xml"/><Relationship Id="rId4" Type="http://schemas.openxmlformats.org/officeDocument/2006/relationships/image" Target="../media/image274.wmf"/></Relationships>
</file>

<file path=ppt/slides/_rels/slide202.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3.xml"/><Relationship Id="rId1" Type="http://schemas.openxmlformats.org/officeDocument/2006/relationships/tags" Target="../tags/tag207.xml"/><Relationship Id="rId4" Type="http://schemas.openxmlformats.org/officeDocument/2006/relationships/image" Target="../media/image275.png"/></Relationships>
</file>

<file path=ppt/slides/_rels/slide203.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23.xml"/><Relationship Id="rId1" Type="http://schemas.openxmlformats.org/officeDocument/2006/relationships/tags" Target="../tags/tag209.xml"/><Relationship Id="rId4" Type="http://schemas.openxmlformats.org/officeDocument/2006/relationships/image" Target="../media/image276.WMF"/></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23.xml"/><Relationship Id="rId1" Type="http://schemas.openxmlformats.org/officeDocument/2006/relationships/tags" Target="../tags/tag210.xml"/></Relationships>
</file>

<file path=ppt/slides/_rels/slide20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13.xml"/><Relationship Id="rId1" Type="http://schemas.openxmlformats.org/officeDocument/2006/relationships/tags" Target="../tags/tag212.xml"/><Relationship Id="rId6" Type="http://schemas.openxmlformats.org/officeDocument/2006/relationships/image" Target="../media/image56.png"/><Relationship Id="rId5" Type="http://schemas.openxmlformats.org/officeDocument/2006/relationships/image" Target="../media/image277.wmf"/><Relationship Id="rId4" Type="http://schemas.openxmlformats.org/officeDocument/2006/relationships/notesSlide" Target="../notesSlides/notesSlide118.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3.xml"/><Relationship Id="rId1" Type="http://schemas.openxmlformats.org/officeDocument/2006/relationships/tags" Target="../tags/tag214.xml"/></Relationships>
</file>

<file path=ppt/slides/_rels/slide207.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23.xml"/><Relationship Id="rId1" Type="http://schemas.openxmlformats.org/officeDocument/2006/relationships/tags" Target="../tags/tag216.xml"/></Relationships>
</file>

<file path=ppt/slides/_rels/slide208.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3.xml"/><Relationship Id="rId1" Type="http://schemas.openxmlformats.org/officeDocument/2006/relationships/tags" Target="../tags/tag218.xml"/><Relationship Id="rId4" Type="http://schemas.openxmlformats.org/officeDocument/2006/relationships/image" Target="../media/image278.PNG"/></Relationships>
</file>

<file path=ppt/slides/_rels/slide209.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3.xml"/><Relationship Id="rId1" Type="http://schemas.openxmlformats.org/officeDocument/2006/relationships/tags" Target="../tags/tag219.xml"/></Relationships>
</file>

<file path=ppt/slides/_rels/slide21.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slideLayout" Target="../slideLayouts/slideLayout23.xml"/><Relationship Id="rId1" Type="http://schemas.openxmlformats.org/officeDocument/2006/relationships/tags" Target="../tags/tag22.xml"/></Relationships>
</file>

<file path=ppt/slides/_rels/slide210.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23.xml"/><Relationship Id="rId1" Type="http://schemas.openxmlformats.org/officeDocument/2006/relationships/tags" Target="../tags/tag220.xml"/><Relationship Id="rId4" Type="http://schemas.openxmlformats.org/officeDocument/2006/relationships/image" Target="../media/image279.jpeg"/></Relationships>
</file>

<file path=ppt/slides/_rels/slide211.xml.rels><?xml version="1.0" encoding="UTF-8" standalone="yes"?>
<Relationships xmlns="http://schemas.openxmlformats.org/package/2006/relationships"><Relationship Id="rId3" Type="http://schemas.openxmlformats.org/officeDocument/2006/relationships/image" Target="../media/image280.jpg"/><Relationship Id="rId2" Type="http://schemas.openxmlformats.org/officeDocument/2006/relationships/slideLayout" Target="../slideLayouts/slideLayout23.xml"/><Relationship Id="rId1" Type="http://schemas.openxmlformats.org/officeDocument/2006/relationships/tags" Target="../tags/tag221.xml"/></Relationships>
</file>

<file path=ppt/slides/_rels/slide212.xml.rels><?xml version="1.0" encoding="UTF-8" standalone="yes"?>
<Relationships xmlns="http://schemas.openxmlformats.org/package/2006/relationships"><Relationship Id="rId3" Type="http://schemas.openxmlformats.org/officeDocument/2006/relationships/tags" Target="../tags/tag224.xml"/><Relationship Id="rId7" Type="http://schemas.openxmlformats.org/officeDocument/2006/relationships/image" Target="../media/image282.wmf"/><Relationship Id="rId2" Type="http://schemas.openxmlformats.org/officeDocument/2006/relationships/tags" Target="../tags/tag223.xml"/><Relationship Id="rId1" Type="http://schemas.openxmlformats.org/officeDocument/2006/relationships/tags" Target="../tags/tag222.xml"/><Relationship Id="rId6" Type="http://schemas.openxmlformats.org/officeDocument/2006/relationships/image" Target="../media/image281.jpeg"/><Relationship Id="rId5" Type="http://schemas.openxmlformats.org/officeDocument/2006/relationships/notesSlide" Target="../notesSlides/notesSlide124.xml"/><Relationship Id="rId4" Type="http://schemas.openxmlformats.org/officeDocument/2006/relationships/slideLayout" Target="../slideLayouts/slideLayout23.xml"/></Relationships>
</file>

<file path=ppt/slides/_rels/slide213.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3.xml"/><Relationship Id="rId1" Type="http://schemas.openxmlformats.org/officeDocument/2006/relationships/tags" Target="../tags/tag225.xml"/><Relationship Id="rId4" Type="http://schemas.openxmlformats.org/officeDocument/2006/relationships/image" Target="../media/image283.WMF"/></Relationships>
</file>

<file path=ppt/slides/_rels/slide214.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3.xml"/><Relationship Id="rId1" Type="http://schemas.openxmlformats.org/officeDocument/2006/relationships/tags" Target="../tags/tag227.xml"/></Relationships>
</file>

<file path=ppt/slides/_rels/slide215.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23.xml"/><Relationship Id="rId1" Type="http://schemas.openxmlformats.org/officeDocument/2006/relationships/tags" Target="../tags/tag228.xml"/><Relationship Id="rId4" Type="http://schemas.openxmlformats.org/officeDocument/2006/relationships/image" Target="../media/image284.jpeg"/></Relationships>
</file>

<file path=ppt/slides/_rels/slide216.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23.xml"/><Relationship Id="rId1" Type="http://schemas.openxmlformats.org/officeDocument/2006/relationships/tags" Target="../tags/tag230.xml"/></Relationships>
</file>

<file path=ppt/slides/_rels/slide217.xml.rels><?xml version="1.0" encoding="UTF-8" standalone="yes"?>
<Relationships xmlns="http://schemas.openxmlformats.org/package/2006/relationships"><Relationship Id="rId3" Type="http://schemas.openxmlformats.org/officeDocument/2006/relationships/image" Target="../media/image285.WMF"/><Relationship Id="rId2" Type="http://schemas.openxmlformats.org/officeDocument/2006/relationships/slideLayout" Target="../slideLayouts/slideLayout23.xml"/><Relationship Id="rId1" Type="http://schemas.openxmlformats.org/officeDocument/2006/relationships/tags" Target="../tags/tag231.xml"/></Relationships>
</file>

<file path=ppt/slides/_rels/slide218.xml.rels><?xml version="1.0" encoding="UTF-8" standalone="yes"?>
<Relationships xmlns="http://schemas.openxmlformats.org/package/2006/relationships"><Relationship Id="rId3" Type="http://schemas.openxmlformats.org/officeDocument/2006/relationships/image" Target="../media/image286.WMF"/><Relationship Id="rId2" Type="http://schemas.openxmlformats.org/officeDocument/2006/relationships/slideLayout" Target="../slideLayouts/slideLayout23.xml"/><Relationship Id="rId1" Type="http://schemas.openxmlformats.org/officeDocument/2006/relationships/tags" Target="../tags/tag232.xml"/></Relationships>
</file>

<file path=ppt/slides/_rels/slide2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Layout" Target="../slideLayouts/slideLayout23.xml"/><Relationship Id="rId1" Type="http://schemas.openxmlformats.org/officeDocument/2006/relationships/tags" Target="../tags/tag233.xml"/><Relationship Id="rId5" Type="http://schemas.openxmlformats.org/officeDocument/2006/relationships/image" Target="../media/image287.jpe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12.xml"/><Relationship Id="rId7" Type="http://schemas.openxmlformats.org/officeDocument/2006/relationships/diagramQuickStyle" Target="../diagrams/quickStyle1.xml"/><Relationship Id="rId2" Type="http://schemas.openxmlformats.org/officeDocument/2006/relationships/slideLayout" Target="../slideLayouts/slideLayout34.xml"/><Relationship Id="rId1" Type="http://schemas.openxmlformats.org/officeDocument/2006/relationships/tags" Target="../tags/tag23.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3.png"/><Relationship Id="rId9" Type="http://schemas.microsoft.com/office/2007/relationships/diagramDrawing" Target="../diagrams/drawing1.xml"/></Relationships>
</file>

<file path=ppt/slides/_rels/slide2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3.xml"/><Relationship Id="rId1" Type="http://schemas.openxmlformats.org/officeDocument/2006/relationships/tags" Target="../tags/tag234.xml"/><Relationship Id="rId5" Type="http://schemas.openxmlformats.org/officeDocument/2006/relationships/image" Target="../media/image289.WMF"/><Relationship Id="rId4" Type="http://schemas.openxmlformats.org/officeDocument/2006/relationships/image" Target="../media/image288.png"/></Relationships>
</file>

<file path=ppt/slides/_rels/slide22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35.xml"/><Relationship Id="rId1" Type="http://schemas.openxmlformats.org/officeDocument/2006/relationships/vmlDrawing" Target="../drawings/vmlDrawing18.vml"/><Relationship Id="rId6" Type="http://schemas.openxmlformats.org/officeDocument/2006/relationships/image" Target="../media/image290.wmf"/><Relationship Id="rId5" Type="http://schemas.openxmlformats.org/officeDocument/2006/relationships/oleObject" Target="../embeddings/oleObject20.bin"/><Relationship Id="rId4" Type="http://schemas.openxmlformats.org/officeDocument/2006/relationships/image" Target="../media/image288.png"/></Relationships>
</file>

<file path=ppt/slides/_rels/slide222.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23.xml"/><Relationship Id="rId1" Type="http://schemas.openxmlformats.org/officeDocument/2006/relationships/tags" Target="../tags/tag236.xml"/><Relationship Id="rId4" Type="http://schemas.openxmlformats.org/officeDocument/2006/relationships/image" Target="../media/image291.jpeg"/></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23.xml"/><Relationship Id="rId1" Type="http://schemas.openxmlformats.org/officeDocument/2006/relationships/tags" Target="../tags/tag237.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23.xml"/><Relationship Id="rId1" Type="http://schemas.openxmlformats.org/officeDocument/2006/relationships/tags" Target="../tags/tag238.xml"/><Relationship Id="rId4" Type="http://schemas.openxmlformats.org/officeDocument/2006/relationships/image" Target="../media/image292.png"/></Relationships>
</file>

<file path=ppt/slides/_rels/slide225.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23.xml"/><Relationship Id="rId1" Type="http://schemas.openxmlformats.org/officeDocument/2006/relationships/tags" Target="../tags/tag239.xml"/></Relationships>
</file>

<file path=ppt/slides/_rels/slide226.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slideLayout" Target="../slideLayouts/slideLayout23.xml"/><Relationship Id="rId1" Type="http://schemas.openxmlformats.org/officeDocument/2006/relationships/tags" Target="../tags/tag240.xml"/></Relationships>
</file>

<file path=ppt/slides/_rels/slide227.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42.xml"/><Relationship Id="rId1" Type="http://schemas.openxmlformats.org/officeDocument/2006/relationships/tags" Target="../tags/tag241.xml"/><Relationship Id="rId5" Type="http://schemas.openxmlformats.org/officeDocument/2006/relationships/image" Target="../media/image294.jpeg"/><Relationship Id="rId4" Type="http://schemas.openxmlformats.org/officeDocument/2006/relationships/notesSlide" Target="../notesSlides/notesSlide133.xml"/></Relationships>
</file>

<file path=ppt/slides/_rels/slide228.xml.rels><?xml version="1.0" encoding="UTF-8" standalone="yes"?>
<Relationships xmlns="http://schemas.openxmlformats.org/package/2006/relationships"><Relationship Id="rId3" Type="http://schemas.openxmlformats.org/officeDocument/2006/relationships/tags" Target="../tags/tag245.xml"/><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image" Target="../media/image31.png"/><Relationship Id="rId5" Type="http://schemas.openxmlformats.org/officeDocument/2006/relationships/notesSlide" Target="../notesSlides/notesSlide134.xml"/><Relationship Id="rId4" Type="http://schemas.openxmlformats.org/officeDocument/2006/relationships/slideLayout" Target="../slideLayouts/slideLayout23.xml"/></Relationships>
</file>

<file path=ppt/slides/_rels/slide229.xml.rels><?xml version="1.0" encoding="UTF-8" standalone="yes"?>
<Relationships xmlns="http://schemas.openxmlformats.org/package/2006/relationships"><Relationship Id="rId8" Type="http://schemas.openxmlformats.org/officeDocument/2006/relationships/image" Target="../media/image296.png"/><Relationship Id="rId3" Type="http://schemas.openxmlformats.org/officeDocument/2006/relationships/slideLayout" Target="../slideLayouts/slideLayout23.xml"/><Relationship Id="rId7" Type="http://schemas.openxmlformats.org/officeDocument/2006/relationships/oleObject" Target="../embeddings/oleObject22.bin"/><Relationship Id="rId2" Type="http://schemas.openxmlformats.org/officeDocument/2006/relationships/tags" Target="../tags/tag247.xml"/><Relationship Id="rId1" Type="http://schemas.openxmlformats.org/officeDocument/2006/relationships/vmlDrawing" Target="../drawings/vmlDrawing19.vml"/><Relationship Id="rId6" Type="http://schemas.openxmlformats.org/officeDocument/2006/relationships/image" Target="../media/image295.png"/><Relationship Id="rId5" Type="http://schemas.openxmlformats.org/officeDocument/2006/relationships/oleObject" Target="../embeddings/oleObject21.bin"/><Relationship Id="rId4" Type="http://schemas.openxmlformats.org/officeDocument/2006/relationships/notesSlide" Target="../notesSlides/notesSlide13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3.xml"/><Relationship Id="rId1" Type="http://schemas.openxmlformats.org/officeDocument/2006/relationships/tags" Target="../tags/tag24.xml"/><Relationship Id="rId6" Type="http://schemas.openxmlformats.org/officeDocument/2006/relationships/image" Target="../media/image15.jpeg"/><Relationship Id="rId5" Type="http://schemas.openxmlformats.org/officeDocument/2006/relationships/hyperlink" Target="http://www.worlddiabetesday.org/node/4494" TargetMode="External"/><Relationship Id="rId4" Type="http://schemas.openxmlformats.org/officeDocument/2006/relationships/image" Target="../media/image37.png"/></Relationships>
</file>

<file path=ppt/slides/_rels/slide230.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23.xml"/><Relationship Id="rId1" Type="http://schemas.openxmlformats.org/officeDocument/2006/relationships/tags" Target="../tags/tag248.xml"/><Relationship Id="rId5" Type="http://schemas.openxmlformats.org/officeDocument/2006/relationships/image" Target="../media/image298.png"/><Relationship Id="rId4" Type="http://schemas.openxmlformats.org/officeDocument/2006/relationships/image" Target="../media/image297.png"/></Relationships>
</file>

<file path=ppt/slides/_rels/slide231.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slideLayout" Target="../slideLayouts/slideLayout23.xml"/><Relationship Id="rId1" Type="http://schemas.openxmlformats.org/officeDocument/2006/relationships/tags" Target="../tags/tag249.xml"/></Relationships>
</file>

<file path=ppt/slides/_rels/slide232.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3.xml"/><Relationship Id="rId1" Type="http://schemas.openxmlformats.org/officeDocument/2006/relationships/tags" Target="../tags/tag250.xml"/></Relationships>
</file>

<file path=ppt/slides/_rels/slide233.xml.rels><?xml version="1.0" encoding="UTF-8" standalone="yes"?>
<Relationships xmlns="http://schemas.openxmlformats.org/package/2006/relationships"><Relationship Id="rId3" Type="http://schemas.openxmlformats.org/officeDocument/2006/relationships/image" Target="../media/image300.JPG"/><Relationship Id="rId2" Type="http://schemas.openxmlformats.org/officeDocument/2006/relationships/slideLayout" Target="../slideLayouts/slideLayout23.xml"/><Relationship Id="rId1" Type="http://schemas.openxmlformats.org/officeDocument/2006/relationships/tags" Target="../tags/tag251.xml"/></Relationships>
</file>

<file path=ppt/slides/_rels/slide234.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23.xml"/><Relationship Id="rId1" Type="http://schemas.openxmlformats.org/officeDocument/2006/relationships/tags" Target="../tags/tag252.xml"/></Relationships>
</file>

<file path=ppt/slides/_rels/slide235.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3.xml"/><Relationship Id="rId1" Type="http://schemas.openxmlformats.org/officeDocument/2006/relationships/tags" Target="../tags/tag253.xml"/><Relationship Id="rId4" Type="http://schemas.openxmlformats.org/officeDocument/2006/relationships/image" Target="../media/image301.gif"/></Relationships>
</file>

<file path=ppt/slides/_rels/slide236.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304.png"/><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image" Target="../media/image303.png"/><Relationship Id="rId5" Type="http://schemas.openxmlformats.org/officeDocument/2006/relationships/image" Target="../media/image302.png"/><Relationship Id="rId4" Type="http://schemas.openxmlformats.org/officeDocument/2006/relationships/notesSlide" Target="../notesSlides/notesSlide140.xml"/></Relationships>
</file>

<file path=ppt/slides/_rels/slide237.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23.xml"/><Relationship Id="rId1" Type="http://schemas.openxmlformats.org/officeDocument/2006/relationships/tags" Target="../tags/tag257.xml"/><Relationship Id="rId4" Type="http://schemas.openxmlformats.org/officeDocument/2006/relationships/image" Target="../media/image305.WMF"/></Relationships>
</file>

<file path=ppt/slides/_rels/slide238.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3.xml"/><Relationship Id="rId1" Type="http://schemas.openxmlformats.org/officeDocument/2006/relationships/tags" Target="../tags/tag258.xml"/></Relationships>
</file>

<file path=ppt/slides/_rels/slide239.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23.xml"/><Relationship Id="rId1" Type="http://schemas.openxmlformats.org/officeDocument/2006/relationships/tags" Target="../tags/tag259.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3.xml"/><Relationship Id="rId1" Type="http://schemas.openxmlformats.org/officeDocument/2006/relationships/tags" Target="../tags/tag25.xml"/><Relationship Id="rId4" Type="http://schemas.openxmlformats.org/officeDocument/2006/relationships/image" Target="../media/image38.jpg"/></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3.xml"/><Relationship Id="rId1" Type="http://schemas.openxmlformats.org/officeDocument/2006/relationships/tags" Target="../tags/tag261.xml"/></Relationships>
</file>

<file path=ppt/slides/_rels/slide24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23.xml"/><Relationship Id="rId1" Type="http://schemas.openxmlformats.org/officeDocument/2006/relationships/tags" Target="../tags/tag262.xml"/></Relationships>
</file>

<file path=ppt/slides/_rels/slide242.xml.rels><?xml version="1.0" encoding="UTF-8" standalone="yes"?>
<Relationships xmlns="http://schemas.openxmlformats.org/package/2006/relationships"><Relationship Id="rId3" Type="http://schemas.openxmlformats.org/officeDocument/2006/relationships/notesSlide" Target="../notesSlides/notesSlide145.xml"/><Relationship Id="rId2" Type="http://schemas.openxmlformats.org/officeDocument/2006/relationships/slideLayout" Target="../slideLayouts/slideLayout25.xml"/><Relationship Id="rId1" Type="http://schemas.openxmlformats.org/officeDocument/2006/relationships/tags" Target="../tags/tag263.xml"/><Relationship Id="rId5" Type="http://schemas.openxmlformats.org/officeDocument/2006/relationships/image" Target="../media/image307.tif"/><Relationship Id="rId4" Type="http://schemas.openxmlformats.org/officeDocument/2006/relationships/image" Target="../media/image30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3.xml"/><Relationship Id="rId1" Type="http://schemas.openxmlformats.org/officeDocument/2006/relationships/tags" Target="../tags/tag26.xml"/><Relationship Id="rId5" Type="http://schemas.openxmlformats.org/officeDocument/2006/relationships/image" Target="../media/image40.jpeg"/><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3.xml"/><Relationship Id="rId1" Type="http://schemas.openxmlformats.org/officeDocument/2006/relationships/tags" Target="../tags/tag27.xml"/><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3.xml"/><Relationship Id="rId1" Type="http://schemas.openxmlformats.org/officeDocument/2006/relationships/tags" Target="../tags/tag28.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3.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3.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5.xml"/><Relationship Id="rId1" Type="http://schemas.openxmlformats.org/officeDocument/2006/relationships/tags" Target="../tags/tag4.xml"/><Relationship Id="rId4" Type="http://schemas.openxmlformats.org/officeDocument/2006/relationships/image" Target="../media/image10.wmf"/></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48.png"/><Relationship Id="rId2" Type="http://schemas.openxmlformats.org/officeDocument/2006/relationships/slideLayout" Target="../slideLayouts/slideLayout23.xml"/><Relationship Id="rId1" Type="http://schemas.openxmlformats.org/officeDocument/2006/relationships/tags" Target="../tags/tag3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32.xml"/><Relationship Id="rId1" Type="http://schemas.openxmlformats.org/officeDocument/2006/relationships/vmlDrawing" Target="../drawings/vmlDrawing1.vml"/><Relationship Id="rId6" Type="http://schemas.openxmlformats.org/officeDocument/2006/relationships/image" Target="../media/image49.png"/><Relationship Id="rId5" Type="http://schemas.openxmlformats.org/officeDocument/2006/relationships/oleObject" Target="../embeddings/oleObject1.bin"/><Relationship Id="rId4" Type="http://schemas.openxmlformats.org/officeDocument/2006/relationships/notesSlide" Target="../notesSlides/notesSlide19.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3.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3.xml"/><Relationship Id="rId1" Type="http://schemas.openxmlformats.org/officeDocument/2006/relationships/tags" Target="../tags/tag34.xml"/><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jpeg"/><Relationship Id="rId7" Type="http://schemas.openxmlformats.org/officeDocument/2006/relationships/image" Target="../media/image56.png"/><Relationship Id="rId2" Type="http://schemas.openxmlformats.org/officeDocument/2006/relationships/slideLayout" Target="../slideLayouts/slideLayout23.xml"/><Relationship Id="rId1" Type="http://schemas.openxmlformats.org/officeDocument/2006/relationships/tags" Target="../tags/tag35.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png"/><Relationship Id="rId4" Type="http://schemas.openxmlformats.org/officeDocument/2006/relationships/image" Target="../media/image53.jpeg"/><Relationship Id="rId9"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3.xml"/><Relationship Id="rId1" Type="http://schemas.openxmlformats.org/officeDocument/2006/relationships/tags" Target="../tags/tag3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23.xml"/><Relationship Id="rId1" Type="http://schemas.openxmlformats.org/officeDocument/2006/relationships/tags" Target="../tags/tag37.xml"/><Relationship Id="rId4" Type="http://schemas.openxmlformats.org/officeDocument/2006/relationships/image" Target="../media/image65.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3.xml"/><Relationship Id="rId1" Type="http://schemas.openxmlformats.org/officeDocument/2006/relationships/tags" Target="../tags/tag38.xml"/><Relationship Id="rId4" Type="http://schemas.openxmlformats.org/officeDocument/2006/relationships/image" Target="../media/image66.jpeg"/></Relationships>
</file>

<file path=ppt/slides/_rels/slide3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23.xml"/><Relationship Id="rId1" Type="http://schemas.openxmlformats.org/officeDocument/2006/relationships/tags" Target="../tags/tag3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8.xml"/><Relationship Id="rId1" Type="http://schemas.openxmlformats.org/officeDocument/2006/relationships/tags" Target="../tags/tag40.xml"/><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23.xml"/><Relationship Id="rId7" Type="http://schemas.openxmlformats.org/officeDocument/2006/relationships/oleObject" Target="../embeddings/oleObject3.bin"/><Relationship Id="rId2" Type="http://schemas.openxmlformats.org/officeDocument/2006/relationships/tags" Target="../tags/tag41.xml"/><Relationship Id="rId1" Type="http://schemas.openxmlformats.org/officeDocument/2006/relationships/vmlDrawing" Target="../drawings/vmlDrawing2.vml"/><Relationship Id="rId6" Type="http://schemas.openxmlformats.org/officeDocument/2006/relationships/image" Target="../media/image70.png"/><Relationship Id="rId5" Type="http://schemas.openxmlformats.org/officeDocument/2006/relationships/oleObject" Target="../embeddings/oleObject2.bin"/><Relationship Id="rId4" Type="http://schemas.openxmlformats.org/officeDocument/2006/relationships/notesSlide" Target="../notesSlides/notesSlide24.xml"/><Relationship Id="rId9" Type="http://schemas.openxmlformats.org/officeDocument/2006/relationships/image" Target="../media/image72.jpeg"/></Relationships>
</file>

<file path=ppt/slides/_rels/slide4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23.xml"/><Relationship Id="rId1" Type="http://schemas.openxmlformats.org/officeDocument/2006/relationships/tags" Target="../tags/tag4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3.xml"/><Relationship Id="rId1" Type="http://schemas.openxmlformats.org/officeDocument/2006/relationships/tags" Target="../tags/tag4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3.xml"/><Relationship Id="rId1" Type="http://schemas.openxmlformats.org/officeDocument/2006/relationships/tags" Target="../tags/tag44.xml"/><Relationship Id="rId4" Type="http://schemas.openxmlformats.org/officeDocument/2006/relationships/image" Target="../media/image74.jpe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3.xml"/><Relationship Id="rId1" Type="http://schemas.openxmlformats.org/officeDocument/2006/relationships/tags" Target="../tags/tag45.xml"/></Relationships>
</file>

<file path=ppt/slides/_rels/slide4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23.xml"/><Relationship Id="rId1" Type="http://schemas.openxmlformats.org/officeDocument/2006/relationships/tags" Target="../tags/tag46.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3.xml"/><Relationship Id="rId1" Type="http://schemas.openxmlformats.org/officeDocument/2006/relationships/tags" Target="../tags/tag48.xml"/><Relationship Id="rId4" Type="http://schemas.openxmlformats.org/officeDocument/2006/relationships/image" Target="../media/image77.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3.xml"/><Relationship Id="rId1" Type="http://schemas.openxmlformats.org/officeDocument/2006/relationships/tags" Target="../tags/tag49.xml"/><Relationship Id="rId4" Type="http://schemas.openxmlformats.org/officeDocument/2006/relationships/image" Target="../media/image78.wmf"/></Relationships>
</file>

<file path=ppt/slides/_rels/slide49.x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slideLayout" Target="../slideLayouts/slideLayout23.xml"/><Relationship Id="rId7" Type="http://schemas.openxmlformats.org/officeDocument/2006/relationships/image" Target="../media/image81.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50.xml"/><Relationship Id="rId6" Type="http://schemas.openxmlformats.org/officeDocument/2006/relationships/image" Target="../media/image80.wmf"/><Relationship Id="rId11" Type="http://schemas.openxmlformats.org/officeDocument/2006/relationships/image" Target="../media/image85.wmf"/><Relationship Id="rId5" Type="http://schemas.openxmlformats.org/officeDocument/2006/relationships/image" Target="../media/image79.wmf"/><Relationship Id="rId10" Type="http://schemas.openxmlformats.org/officeDocument/2006/relationships/image" Target="../media/image84.wmf"/><Relationship Id="rId4" Type="http://schemas.openxmlformats.org/officeDocument/2006/relationships/notesSlide" Target="../notesSlides/notesSlide29.xml"/><Relationship Id="rId9" Type="http://schemas.openxmlformats.org/officeDocument/2006/relationships/image" Target="../media/image83.wmf"/></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25.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3.xml"/><Relationship Id="rId1" Type="http://schemas.openxmlformats.org/officeDocument/2006/relationships/tags" Target="../tags/tag52.xml"/><Relationship Id="rId4" Type="http://schemas.openxmlformats.org/officeDocument/2006/relationships/image" Target="../media/image86.jpeg"/></Relationships>
</file>

<file path=ppt/slides/_rels/slide5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slideLayout" Target="../slideLayouts/slideLayout23.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23.xml"/><Relationship Id="rId1" Type="http://schemas.openxmlformats.org/officeDocument/2006/relationships/tags" Target="../tags/tag5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3.xml"/><Relationship Id="rId1" Type="http://schemas.openxmlformats.org/officeDocument/2006/relationships/tags" Target="../tags/tag55.xml"/><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slideLayout" Target="../slideLayouts/slideLayout23.xml"/><Relationship Id="rId1" Type="http://schemas.openxmlformats.org/officeDocument/2006/relationships/tags" Target="../tags/tag5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3.xml"/><Relationship Id="rId1" Type="http://schemas.openxmlformats.org/officeDocument/2006/relationships/tags" Target="../tags/tag57.xml"/><Relationship Id="rId4" Type="http://schemas.openxmlformats.org/officeDocument/2006/relationships/image" Target="../media/image91.WMF"/></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23.xml"/><Relationship Id="rId1" Type="http://schemas.openxmlformats.org/officeDocument/2006/relationships/tags" Target="../tags/tag58.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59.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3.xml"/><Relationship Id="rId1" Type="http://schemas.openxmlformats.org/officeDocument/2006/relationships/tags" Target="../tags/tag60.xml"/><Relationship Id="rId4" Type="http://schemas.openxmlformats.org/officeDocument/2006/relationships/image" Target="../media/image93.wmf"/></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3.xml"/><Relationship Id="rId1" Type="http://schemas.openxmlformats.org/officeDocument/2006/relationships/tags" Target="../tags/tag7.xml"/><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3.xml"/><Relationship Id="rId1" Type="http://schemas.openxmlformats.org/officeDocument/2006/relationships/tags" Target="../tags/tag61.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3.xml"/><Relationship Id="rId1" Type="http://schemas.openxmlformats.org/officeDocument/2006/relationships/tags" Target="../tags/tag62.xml"/><Relationship Id="rId4" Type="http://schemas.openxmlformats.org/officeDocument/2006/relationships/image" Target="../media/image94.jpe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63.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3.xml"/><Relationship Id="rId1" Type="http://schemas.openxmlformats.org/officeDocument/2006/relationships/tags" Target="../tags/tag64.xml"/><Relationship Id="rId4" Type="http://schemas.openxmlformats.org/officeDocument/2006/relationships/image" Target="../media/image95.wmf"/></Relationships>
</file>

<file path=ppt/slides/_rels/slide6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Layout" Target="../slideLayouts/slideLayout23.xml"/><Relationship Id="rId1" Type="http://schemas.openxmlformats.org/officeDocument/2006/relationships/tags" Target="../tags/tag65.xml"/></Relationships>
</file>

<file path=ppt/slides/_rels/slide65.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slideLayout" Target="../slideLayouts/slideLayout23.xml"/><Relationship Id="rId1" Type="http://schemas.openxmlformats.org/officeDocument/2006/relationships/tags" Target="../tags/tag66.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67.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3.xml"/><Relationship Id="rId1" Type="http://schemas.openxmlformats.org/officeDocument/2006/relationships/tags" Target="../tags/tag68.xml"/><Relationship Id="rId6" Type="http://schemas.openxmlformats.org/officeDocument/2006/relationships/image" Target="../media/image98.PNG"/><Relationship Id="rId5" Type="http://schemas.openxmlformats.org/officeDocument/2006/relationships/image" Target="../media/image57.png"/><Relationship Id="rId4" Type="http://schemas.openxmlformats.org/officeDocument/2006/relationships/image" Target="../media/image56.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xml"/><Relationship Id="rId1" Type="http://schemas.openxmlformats.org/officeDocument/2006/relationships/tags" Target="../tags/tag69.xml"/><Relationship Id="rId4" Type="http://schemas.openxmlformats.org/officeDocument/2006/relationships/image" Target="../media/image99.WMF"/></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103.png"/><Relationship Id="rId2" Type="http://schemas.openxmlformats.org/officeDocument/2006/relationships/slideLayout" Target="../slideLayouts/slideLayout23.xml"/><Relationship Id="rId1" Type="http://schemas.openxmlformats.org/officeDocument/2006/relationships/tags" Target="../tags/tag70.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ags" Target="../tags/tag8.xml"/><Relationship Id="rId5" Type="http://schemas.openxmlformats.org/officeDocument/2006/relationships/image" Target="../media/image15.jpeg"/><Relationship Id="rId4" Type="http://schemas.openxmlformats.org/officeDocument/2006/relationships/hyperlink" Target="http://www.worlddiabetesday.org/node/4494" TargetMode="Externa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71.xml"/><Relationship Id="rId1" Type="http://schemas.openxmlformats.org/officeDocument/2006/relationships/vmlDrawing" Target="../drawings/vmlDrawing3.vml"/><Relationship Id="rId6" Type="http://schemas.openxmlformats.org/officeDocument/2006/relationships/image" Target="../media/image104.wmf"/><Relationship Id="rId5" Type="http://schemas.openxmlformats.org/officeDocument/2006/relationships/oleObject" Target="../embeddings/oleObject4.bin"/><Relationship Id="rId4" Type="http://schemas.openxmlformats.org/officeDocument/2006/relationships/notesSlide" Target="../notesSlides/notesSlide40.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7.xml"/><Relationship Id="rId1" Type="http://schemas.openxmlformats.org/officeDocument/2006/relationships/tags" Target="../tags/tag72.xml"/><Relationship Id="rId4" Type="http://schemas.openxmlformats.org/officeDocument/2006/relationships/image" Target="../media/image105.png"/></Relationships>
</file>

<file path=ppt/slides/_rels/slide72.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slideLayout" Target="../slideLayouts/slideLayout23.xml"/><Relationship Id="rId1" Type="http://schemas.openxmlformats.org/officeDocument/2006/relationships/tags" Target="../tags/tag73.xml"/></Relationships>
</file>

<file path=ppt/slides/_rels/slide7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slideLayout" Target="../slideLayouts/slideLayout23.xml"/><Relationship Id="rId1" Type="http://schemas.openxmlformats.org/officeDocument/2006/relationships/tags" Target="../tags/tag74.xml"/></Relationships>
</file>

<file path=ppt/slides/_rels/slide7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slideLayout" Target="../slideLayouts/slideLayout23.xml"/><Relationship Id="rId1" Type="http://schemas.openxmlformats.org/officeDocument/2006/relationships/tags" Target="../tags/tag75.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3.xml"/><Relationship Id="rId1" Type="http://schemas.openxmlformats.org/officeDocument/2006/relationships/tags" Target="../tags/tag76.xml"/><Relationship Id="rId4" Type="http://schemas.openxmlformats.org/officeDocument/2006/relationships/image" Target="../media/image112.jpeg"/></Relationships>
</file>

<file path=ppt/slides/_rels/slide76.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slideLayout" Target="../slideLayouts/slideLayout23.xml"/><Relationship Id="rId1" Type="http://schemas.openxmlformats.org/officeDocument/2006/relationships/tags" Target="../tags/tag77.xml"/><Relationship Id="rId5" Type="http://schemas.openxmlformats.org/officeDocument/2006/relationships/image" Target="../media/image115.jpeg"/><Relationship Id="rId4" Type="http://schemas.openxmlformats.org/officeDocument/2006/relationships/image" Target="../media/image114.png"/></Relationships>
</file>

<file path=ppt/slides/_rels/slide77.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slideLayout" Target="../slideLayouts/slideLayout23.xml"/><Relationship Id="rId1" Type="http://schemas.openxmlformats.org/officeDocument/2006/relationships/tags" Target="../tags/tag78.xml"/></Relationships>
</file>

<file path=ppt/slides/_rels/slide7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23.xml"/><Relationship Id="rId1" Type="http://schemas.openxmlformats.org/officeDocument/2006/relationships/tags" Target="../tags/tag79.xml"/></Relationships>
</file>

<file path=ppt/slides/_rels/slide7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slideLayout" Target="../slideLayouts/slideLayout23.xml"/><Relationship Id="rId1" Type="http://schemas.openxmlformats.org/officeDocument/2006/relationships/tags" Target="../tags/tag80.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3.xml"/><Relationship Id="rId1" Type="http://schemas.openxmlformats.org/officeDocument/2006/relationships/tags" Target="../tags/tag9.xml"/><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slideLayout" Target="../slideLayouts/slideLayout23.xml"/><Relationship Id="rId1" Type="http://schemas.openxmlformats.org/officeDocument/2006/relationships/tags" Target="../tags/tag81.xml"/><Relationship Id="rId4" Type="http://schemas.openxmlformats.org/officeDocument/2006/relationships/image" Target="../media/image117.png"/></Relationships>
</file>

<file path=ppt/slides/_rels/slide8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slideLayout" Target="../slideLayouts/slideLayout23.xml"/><Relationship Id="rId1" Type="http://schemas.openxmlformats.org/officeDocument/2006/relationships/tags" Target="../tags/tag82.xml"/></Relationships>
</file>

<file path=ppt/slides/_rels/slide82.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slideLayout" Target="../slideLayouts/slideLayout23.xml"/><Relationship Id="rId1" Type="http://schemas.openxmlformats.org/officeDocument/2006/relationships/tags" Target="../tags/tag83.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84.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3.xml"/><Relationship Id="rId1" Type="http://schemas.openxmlformats.org/officeDocument/2006/relationships/tags" Target="../tags/tag85.xml"/><Relationship Id="rId4" Type="http://schemas.openxmlformats.org/officeDocument/2006/relationships/image" Target="../media/image122.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3.xml"/><Relationship Id="rId1" Type="http://schemas.openxmlformats.org/officeDocument/2006/relationships/tags" Target="../tags/tag86.xml"/><Relationship Id="rId4" Type="http://schemas.openxmlformats.org/officeDocument/2006/relationships/image" Target="../media/image123.jpe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3.xml"/><Relationship Id="rId1" Type="http://schemas.openxmlformats.org/officeDocument/2006/relationships/tags" Target="../tags/tag87.xml"/><Relationship Id="rId4" Type="http://schemas.openxmlformats.org/officeDocument/2006/relationships/image" Target="../media/image124.jpe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3.xml"/><Relationship Id="rId1" Type="http://schemas.openxmlformats.org/officeDocument/2006/relationships/tags" Target="../tags/tag88.xml"/></Relationships>
</file>

<file path=ppt/slides/_rels/slide8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slideLayout" Target="../slideLayouts/slideLayout23.xml"/><Relationship Id="rId1" Type="http://schemas.openxmlformats.org/officeDocument/2006/relationships/tags" Target="../tags/tag89.xml"/></Relationships>
</file>

<file path=ppt/slides/_rels/slide89.xml.rels><?xml version="1.0" encoding="UTF-8" standalone="yes"?>
<Relationships xmlns="http://schemas.openxmlformats.org/package/2006/relationships"><Relationship Id="rId3" Type="http://schemas.openxmlformats.org/officeDocument/2006/relationships/image" Target="../media/image126.wmf"/><Relationship Id="rId2" Type="http://schemas.openxmlformats.org/officeDocument/2006/relationships/slideLayout" Target="../slideLayouts/slideLayout23.xml"/><Relationship Id="rId1" Type="http://schemas.openxmlformats.org/officeDocument/2006/relationships/tags" Target="../tags/tag9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10.xml"/><Relationship Id="rId5" Type="http://schemas.openxmlformats.org/officeDocument/2006/relationships/image" Target="../media/image19.jpeg"/><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3.xml"/><Relationship Id="rId1" Type="http://schemas.openxmlformats.org/officeDocument/2006/relationships/tags" Target="../tags/tag91.xml"/><Relationship Id="rId4" Type="http://schemas.openxmlformats.org/officeDocument/2006/relationships/image" Target="../media/image93.wmf"/></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3.xml"/><Relationship Id="rId1" Type="http://schemas.openxmlformats.org/officeDocument/2006/relationships/tags" Target="../tags/tag9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3.xml"/><Relationship Id="rId1" Type="http://schemas.openxmlformats.org/officeDocument/2006/relationships/tags" Target="../tags/tag93.xml"/></Relationships>
</file>

<file path=ppt/slides/_rels/slide9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3.xml"/><Relationship Id="rId1" Type="http://schemas.openxmlformats.org/officeDocument/2006/relationships/tags" Target="../tags/tag94.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3.xml"/><Relationship Id="rId1" Type="http://schemas.openxmlformats.org/officeDocument/2006/relationships/tags" Target="../tags/tag95.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3.xml"/><Relationship Id="rId1" Type="http://schemas.openxmlformats.org/officeDocument/2006/relationships/tags" Target="../tags/tag96.xml"/><Relationship Id="rId4" Type="http://schemas.openxmlformats.org/officeDocument/2006/relationships/image" Target="../media/image127.jpeg"/></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3.xml"/><Relationship Id="rId1" Type="http://schemas.openxmlformats.org/officeDocument/2006/relationships/tags" Target="../tags/tag97.xml"/><Relationship Id="rId4" Type="http://schemas.openxmlformats.org/officeDocument/2006/relationships/image" Target="../media/image128.jpeg"/></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3.xml"/><Relationship Id="rId1" Type="http://schemas.openxmlformats.org/officeDocument/2006/relationships/tags" Target="../tags/tag98.xml"/><Relationship Id="rId4" Type="http://schemas.openxmlformats.org/officeDocument/2006/relationships/image" Target="../media/image129.jpeg"/></Relationships>
</file>

<file path=ppt/slides/_rels/slide98.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slideLayout" Target="../slideLayouts/slideLayout23.xml"/><Relationship Id="rId7" Type="http://schemas.openxmlformats.org/officeDocument/2006/relationships/hyperlink" Target="http://www.drscholls.com/product.aspx?prodid=46" TargetMode="External"/><Relationship Id="rId2" Type="http://schemas.openxmlformats.org/officeDocument/2006/relationships/video" Target="file:///C:\Documents%20and%20Settings\Owner.BEVERLY-Q62OQR5\Local%20Settings\Temporary%20Internet%20Files\Content.IE5\YAC5GU9Y\MPj03154670000%5b1%5d.jpg" TargetMode="External"/><Relationship Id="rId1" Type="http://schemas.openxmlformats.org/officeDocument/2006/relationships/tags" Target="../tags/tag99.xml"/><Relationship Id="rId6" Type="http://schemas.openxmlformats.org/officeDocument/2006/relationships/image" Target="../media/image130.jpeg"/><Relationship Id="rId11" Type="http://schemas.openxmlformats.org/officeDocument/2006/relationships/image" Target="../media/image134.wmf"/><Relationship Id="rId5" Type="http://schemas.openxmlformats.org/officeDocument/2006/relationships/hyperlink" Target="http://www.northcoastfootcare.com/footcare-info/corns-callus.html" TargetMode="External"/><Relationship Id="rId10" Type="http://schemas.openxmlformats.org/officeDocument/2006/relationships/image" Target="../media/image133.png"/><Relationship Id="rId4" Type="http://schemas.openxmlformats.org/officeDocument/2006/relationships/notesSlide" Target="../notesSlides/notesSlide54.xml"/><Relationship Id="rId9" Type="http://schemas.openxmlformats.org/officeDocument/2006/relationships/image" Target="../media/image132.wmf"/></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3.xml"/><Relationship Id="rId1" Type="http://schemas.openxmlformats.org/officeDocument/2006/relationships/tags" Target="../tags/tag100.xml"/><Relationship Id="rId4" Type="http://schemas.openxmlformats.org/officeDocument/2006/relationships/image" Target="../media/image1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Welcome to </a:t>
            </a:r>
            <a:br>
              <a:rPr lang="en-US" sz="4900" dirty="0"/>
            </a:br>
            <a:r>
              <a:rPr lang="en-US" sz="4900" dirty="0"/>
              <a:t>Diabetes in the 21st </a:t>
            </a:r>
            <a:r>
              <a:rPr lang="en-US" sz="4900" dirty="0" smtClean="0"/>
              <a:t>Century</a:t>
            </a:r>
            <a:r>
              <a:rPr lang="en-US" b="1" dirty="0">
                <a:solidFill>
                  <a:schemeClr val="accent2">
                    <a:lumMod val="75000"/>
                  </a:schemeClr>
                </a:solidFill>
              </a:rPr>
              <a:t/>
            </a:r>
            <a:br>
              <a:rPr lang="en-US" b="1" dirty="0">
                <a:solidFill>
                  <a:schemeClr val="accent2">
                    <a:lumMod val="75000"/>
                  </a:schemeClr>
                </a:solidFill>
              </a:rPr>
            </a:br>
            <a:endParaRPr lang="en-US" dirty="0"/>
          </a:p>
        </p:txBody>
      </p:sp>
      <p:sp>
        <p:nvSpPr>
          <p:cNvPr id="11" name="Subtitle 10"/>
          <p:cNvSpPr>
            <a:spLocks noGrp="1"/>
          </p:cNvSpPr>
          <p:nvPr>
            <p:ph type="subTitle" idx="1"/>
          </p:nvPr>
        </p:nvSpPr>
        <p:spPr>
          <a:xfrm>
            <a:off x="1219200" y="5124450"/>
            <a:ext cx="6858000" cy="1123950"/>
          </a:xfrm>
        </p:spPr>
        <p:txBody>
          <a:bodyPr/>
          <a:lstStyle/>
          <a:p>
            <a:pPr lvl="0">
              <a:lnSpc>
                <a:spcPts val="2400"/>
              </a:lnSpc>
              <a:spcBef>
                <a:spcPts val="0"/>
              </a:spcBef>
              <a:buClr>
                <a:srgbClr val="86AA2C"/>
              </a:buClr>
            </a:pPr>
            <a:r>
              <a:rPr lang="en-US" sz="2400" dirty="0">
                <a:solidFill>
                  <a:prstClr val="black"/>
                </a:solidFill>
              </a:rPr>
              <a:t>Beverly </a:t>
            </a:r>
            <a:r>
              <a:rPr lang="en-US" sz="2400" dirty="0" err="1">
                <a:solidFill>
                  <a:prstClr val="black"/>
                </a:solidFill>
              </a:rPr>
              <a:t>Dyck</a:t>
            </a:r>
            <a:r>
              <a:rPr lang="en-US" sz="2400" dirty="0">
                <a:solidFill>
                  <a:prstClr val="black"/>
                </a:solidFill>
              </a:rPr>
              <a:t> Thomassian, RN, MPH, BC-ADM, CDE</a:t>
            </a:r>
          </a:p>
          <a:p>
            <a:pPr lvl="0">
              <a:lnSpc>
                <a:spcPts val="2400"/>
              </a:lnSpc>
              <a:spcBef>
                <a:spcPts val="0"/>
              </a:spcBef>
              <a:buClr>
                <a:srgbClr val="86AA2C"/>
              </a:buClr>
            </a:pPr>
            <a:r>
              <a:rPr lang="en-US" sz="2400" dirty="0">
                <a:solidFill>
                  <a:prstClr val="black"/>
                </a:solidFill>
              </a:rPr>
              <a:t>President, Diabetes Education </a:t>
            </a:r>
            <a:r>
              <a:rPr lang="en-US" sz="2400" dirty="0" smtClean="0">
                <a:solidFill>
                  <a:prstClr val="black"/>
                </a:solidFill>
              </a:rPr>
              <a:t>Services</a:t>
            </a:r>
          </a:p>
          <a:p>
            <a:pPr lvl="0">
              <a:lnSpc>
                <a:spcPts val="2400"/>
              </a:lnSpc>
              <a:spcBef>
                <a:spcPts val="0"/>
              </a:spcBef>
              <a:buClr>
                <a:srgbClr val="86AA2C"/>
              </a:buClr>
            </a:pPr>
            <a:r>
              <a:rPr lang="en-US" sz="2400" dirty="0" smtClean="0">
                <a:solidFill>
                  <a:prstClr val="black"/>
                </a:solidFill>
              </a:rPr>
              <a:t>www.DiabetesEd.net</a:t>
            </a:r>
            <a:endParaRPr lang="en-US" sz="2400" dirty="0">
              <a:solidFill>
                <a:prstClr val="black"/>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9100" y="543839"/>
            <a:ext cx="5765800" cy="1894561"/>
          </a:xfrm>
          <a:prstGeom prst="rect">
            <a:avLst/>
          </a:prstGeom>
        </p:spPr>
      </p:pic>
      <p:pic>
        <p:nvPicPr>
          <p:cNvPr id="1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228600"/>
            <a:ext cx="999334" cy="1397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264"/>
          <p:cNvSpPr txBox="1">
            <a:spLocks noChangeArrowheads="1"/>
          </p:cNvSpPr>
          <p:nvPr/>
        </p:nvSpPr>
        <p:spPr bwMode="auto">
          <a:xfrm>
            <a:off x="2362200" y="6480842"/>
            <a:ext cx="40206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000" dirty="0">
                <a:latin typeface="Calibri" panose="020F0502020204030204" pitchFamily="34" charset="0"/>
              </a:rPr>
              <a:t>© Copyright </a:t>
            </a:r>
            <a:r>
              <a:rPr lang="en-US" sz="1000" dirty="0" smtClean="0">
                <a:latin typeface="Calibri" panose="020F0502020204030204" pitchFamily="34" charset="0"/>
              </a:rPr>
              <a:t>1999-2014, </a:t>
            </a:r>
            <a:r>
              <a:rPr lang="en-US" sz="1000" dirty="0">
                <a:latin typeface="Calibri" panose="020F0502020204030204" pitchFamily="34" charset="0"/>
              </a:rPr>
              <a:t>Diabetes </a:t>
            </a:r>
            <a:r>
              <a:rPr lang="en-US" sz="1000" dirty="0" smtClean="0">
                <a:latin typeface="Calibri" panose="020F0502020204030204" pitchFamily="34" charset="0"/>
              </a:rPr>
              <a:t>Education Services</a:t>
            </a:r>
            <a:r>
              <a:rPr lang="en-US" sz="1000" dirty="0">
                <a:latin typeface="Calibri" panose="020F0502020204030204" pitchFamily="34" charset="0"/>
              </a:rPr>
              <a:t>, All Rights Reserved.</a:t>
            </a:r>
          </a:p>
        </p:txBody>
      </p:sp>
    </p:spTree>
    <p:custDataLst>
      <p:tags r:id="rId1"/>
    </p:custDataLst>
    <p:extLst>
      <p:ext uri="{BB962C8B-B14F-4D97-AF65-F5344CB8AC3E}">
        <p14:creationId xmlns:p14="http://schemas.microsoft.com/office/powerpoint/2010/main" val="2430058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68" y="304800"/>
            <a:ext cx="7924800" cy="1363133"/>
          </a:xfrm>
        </p:spPr>
        <p:txBody>
          <a:bodyPr>
            <a:normAutofit fontScale="90000"/>
          </a:bodyPr>
          <a:lstStyle/>
          <a:p>
            <a:r>
              <a:rPr lang="en-US" dirty="0" smtClean="0"/>
              <a:t/>
            </a:r>
            <a:br>
              <a:rPr lang="en-US" dirty="0" smtClean="0"/>
            </a:br>
            <a:r>
              <a:rPr lang="en-US" dirty="0"/>
              <a:t/>
            </a:r>
            <a:br>
              <a:rPr lang="en-US" dirty="0"/>
            </a:br>
            <a:r>
              <a:rPr lang="en-US" dirty="0" smtClean="0"/>
              <a:t>Why Should Zip Code Determine Life Expectancy?</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74134" y="1745394"/>
            <a:ext cx="7857067" cy="4228972"/>
          </a:xfrm>
        </p:spPr>
      </p:pic>
      <p:sp>
        <p:nvSpPr>
          <p:cNvPr id="3" name="TextBox 2"/>
          <p:cNvSpPr txBox="1"/>
          <p:nvPr/>
        </p:nvSpPr>
        <p:spPr>
          <a:xfrm>
            <a:off x="440268" y="5975589"/>
            <a:ext cx="7755467" cy="338554"/>
          </a:xfrm>
          <a:prstGeom prst="rect">
            <a:avLst/>
          </a:prstGeom>
          <a:noFill/>
        </p:spPr>
        <p:txBody>
          <a:bodyPr wrap="square" rtlCol="0">
            <a:spAutoFit/>
          </a:bodyPr>
          <a:lstStyle/>
          <a:p>
            <a:r>
              <a:rPr lang="en-US" sz="1600" b="1" dirty="0">
                <a:solidFill>
                  <a:srgbClr val="C00000"/>
                </a:solidFill>
                <a:latin typeface="Times New Roman" pitchFamily="18" charset="0"/>
              </a:rPr>
              <a:t>California Endowment – look up your zip code at www.measureofamerica.org</a:t>
            </a:r>
          </a:p>
        </p:txBody>
      </p:sp>
    </p:spTree>
    <p:custDataLst>
      <p:tags r:id="rId1"/>
    </p:custDataLst>
    <p:extLst>
      <p:ext uri="{BB962C8B-B14F-4D97-AF65-F5344CB8AC3E}">
        <p14:creationId xmlns:p14="http://schemas.microsoft.com/office/powerpoint/2010/main" val="395291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6563" name="Rectangle 1027"/>
          <p:cNvSpPr>
            <a:spLocks noGrp="1" noChangeArrowheads="1"/>
          </p:cNvSpPr>
          <p:nvPr>
            <p:ph sz="quarter" idx="1"/>
          </p:nvPr>
        </p:nvSpPr>
        <p:spPr>
          <a:xfrm>
            <a:off x="609600" y="1447800"/>
            <a:ext cx="8229600" cy="4937760"/>
          </a:xfrm>
        </p:spPr>
        <p:txBody>
          <a:bodyPr lIns="90477" tIns="44445" rIns="90477" bIns="44445">
            <a:normAutofit/>
          </a:bodyPr>
          <a:lstStyle/>
          <a:p>
            <a:pPr eaLnBrk="1" hangingPunct="1">
              <a:defRPr/>
            </a:pPr>
            <a:r>
              <a:rPr lang="en-US" dirty="0" smtClean="0"/>
              <a:t>Inspect and apply lotion to your feet every night before you go to bed.</a:t>
            </a:r>
          </a:p>
          <a:p>
            <a:pPr eaLnBrk="1" hangingPunct="1">
              <a:buFont typeface="Wingdings" pitchFamily="2" charset="2"/>
              <a:buNone/>
              <a:defRPr/>
            </a:pPr>
            <a:endParaRPr lang="en-US" dirty="0" smtClean="0"/>
          </a:p>
          <a:p>
            <a:pPr eaLnBrk="1" hangingPunct="1">
              <a:defRPr/>
            </a:pPr>
            <a:r>
              <a:rPr lang="en-US" dirty="0" smtClean="0"/>
              <a:t>Do NOT go barefoot, even in your house.  Always wear shoes!</a:t>
            </a:r>
          </a:p>
          <a:p>
            <a:pPr eaLnBrk="1" hangingPunct="1">
              <a:buFont typeface="Wingdings" pitchFamily="2" charset="2"/>
              <a:buNone/>
              <a:defRPr/>
            </a:pPr>
            <a:endParaRPr lang="en-US" dirty="0" smtClean="0"/>
          </a:p>
          <a:p>
            <a:pPr eaLnBrk="1" hangingPunct="1">
              <a:defRPr/>
            </a:pPr>
            <a:r>
              <a:rPr lang="en-US" dirty="0" smtClean="0"/>
              <a:t>Every time you see your doctor, take off your shoes and show your feet.</a:t>
            </a:r>
          </a:p>
          <a:p>
            <a:pPr eaLnBrk="1" hangingPunct="1">
              <a:buFont typeface="Wingdings" pitchFamily="2" charset="2"/>
              <a:buNone/>
              <a:defRPr/>
            </a:pPr>
            <a:endParaRPr lang="en-US" sz="2800" dirty="0" smtClean="0"/>
          </a:p>
        </p:txBody>
      </p:sp>
      <p:sp>
        <p:nvSpPr>
          <p:cNvPr id="4" name="Title 1"/>
          <p:cNvSpPr txBox="1">
            <a:spLocks/>
          </p:cNvSpPr>
          <p:nvPr/>
        </p:nvSpPr>
        <p:spPr>
          <a:xfrm>
            <a:off x="457200" y="152400"/>
            <a:ext cx="8229600" cy="990600"/>
          </a:xfrm>
          <a:prstGeom prst="rect">
            <a:avLst/>
          </a:prstGeom>
          <a:solidFill>
            <a:srgbClr val="B1D45A"/>
          </a:solidFill>
        </p:spPr>
        <p:txBody>
          <a:bodyPr vert="horz" anchor="b" anchorCtr="0">
            <a:normAutofit fontScale="925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smtClean="0"/>
              <a:t>Three Most Important Foot Care Tips</a:t>
            </a:r>
          </a:p>
        </p:txBody>
      </p:sp>
      <p:sp>
        <p:nvSpPr>
          <p:cNvPr id="2" name="Title 1"/>
          <p:cNvSpPr>
            <a:spLocks noGrp="1"/>
          </p:cNvSpPr>
          <p:nvPr>
            <p:ph type="title"/>
          </p:nvPr>
        </p:nvSpPr>
        <p:spPr/>
        <p:txBody>
          <a:bodyPr/>
          <a:lstStyle/>
          <a:p>
            <a:r>
              <a:rPr lang="en-US" dirty="0" smtClean="0"/>
              <a:t>3 Most Important Foot Care Tips</a:t>
            </a:r>
            <a:endParaRPr lang="en-US" dirty="0"/>
          </a:p>
        </p:txBody>
      </p:sp>
    </p:spTree>
    <p:custDataLst>
      <p:tags r:id="rId1"/>
    </p:custDataLst>
    <p:extLst>
      <p:ext uri="{BB962C8B-B14F-4D97-AF65-F5344CB8AC3E}">
        <p14:creationId xmlns:p14="http://schemas.microsoft.com/office/powerpoint/2010/main" val="3432055069"/>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7106" name="Rectangle 2"/>
          <p:cNvSpPr>
            <a:spLocks noGrp="1" noChangeArrowheads="1"/>
          </p:cNvSpPr>
          <p:nvPr>
            <p:ph type="title"/>
          </p:nvPr>
        </p:nvSpPr>
        <p:spPr>
          <a:xfrm>
            <a:off x="457200" y="152400"/>
            <a:ext cx="8229600" cy="1371600"/>
          </a:xfrm>
        </p:spPr>
        <p:txBody>
          <a:bodyPr>
            <a:normAutofit/>
          </a:bodyPr>
          <a:lstStyle/>
          <a:p>
            <a:pPr>
              <a:defRPr/>
            </a:pPr>
            <a:r>
              <a:rPr lang="en-US" sz="4000" dirty="0"/>
              <a:t>Glucose Management </a:t>
            </a:r>
            <a:r>
              <a:rPr lang="en-US" sz="4000" dirty="0" smtClean="0"/>
              <a:t>and </a:t>
            </a:r>
            <a:r>
              <a:rPr lang="en-US" sz="4000" dirty="0"/>
              <a:t>Hospitalized Patients  </a:t>
            </a:r>
          </a:p>
        </p:txBody>
      </p:sp>
      <p:pic>
        <p:nvPicPr>
          <p:cNvPr id="1327108" name="MPj04027010000[1].jpg">
            <a:hlinkClick r:id="" action="ppaction://media"/>
          </p:cNvPr>
          <p:cNvPicPr>
            <a:picLocks noGrp="1" noRot="1" noChangeAspect="1" noChangeArrowheads="1"/>
          </p:cNvPicPr>
          <p:nvPr>
            <p:ph sz="quarter" idx="1"/>
            <a:videoFile r:link="rId2"/>
          </p:nvPr>
        </p:nvPicPr>
        <p:blipFill>
          <a:blip r:embed="rId5">
            <a:extLst>
              <a:ext uri="{28A0092B-C50C-407E-A947-70E740481C1C}">
                <a14:useLocalDpi xmlns:a14="http://schemas.microsoft.com/office/drawing/2010/main" val="0"/>
              </a:ext>
            </a:extLst>
          </a:blip>
          <a:stretch>
            <a:fillRect/>
          </a:stretch>
        </p:blipFill>
        <p:spPr>
          <a:xfrm>
            <a:off x="1219200" y="1981200"/>
            <a:ext cx="2057400" cy="2286000"/>
          </a:xfrm>
        </p:spPr>
      </p:pic>
      <p:sp>
        <p:nvSpPr>
          <p:cNvPr id="1327107" name="Rectangle 3"/>
          <p:cNvSpPr>
            <a:spLocks noGrp="1" noChangeArrowheads="1"/>
          </p:cNvSpPr>
          <p:nvPr>
            <p:ph type="body" sz="half" idx="4294967295"/>
          </p:nvPr>
        </p:nvSpPr>
        <p:spPr>
          <a:xfrm>
            <a:off x="3505200" y="1977154"/>
            <a:ext cx="4038600" cy="2366246"/>
          </a:xfrm>
        </p:spPr>
        <p:txBody>
          <a:bodyPr/>
          <a:lstStyle/>
          <a:p>
            <a:pPr>
              <a:defRPr/>
            </a:pPr>
            <a:r>
              <a:rPr lang="en-US" sz="2800" dirty="0"/>
              <a:t>In hospitalized patients with critical illness, </a:t>
            </a:r>
            <a:r>
              <a:rPr lang="en-US" sz="2800" dirty="0" smtClean="0"/>
              <a:t>hyperglycemia is a signal that warrants our attention.</a:t>
            </a:r>
          </a:p>
        </p:txBody>
      </p:sp>
    </p:spTree>
    <p:custDataLst>
      <p:tags r:id="rId1"/>
    </p:custDataLst>
    <p:extLst>
      <p:ext uri="{BB962C8B-B14F-4D97-AF65-F5344CB8AC3E}">
        <p14:creationId xmlns:p14="http://schemas.microsoft.com/office/powerpoint/2010/main" val="91393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2710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327108"/>
                                        </p:tgtEl>
                                      </p:cBhvr>
                                    </p:cmd>
                                  </p:childTnLst>
                                </p:cTn>
                              </p:par>
                            </p:childTnLst>
                          </p:cTn>
                        </p:par>
                      </p:childTnLst>
                    </p:cTn>
                  </p:par>
                </p:childTnLst>
              </p:cTn>
              <p:nextCondLst>
                <p:cond evt="onClick" delay="0">
                  <p:tgtEl>
                    <p:spTgt spid="1327108"/>
                  </p:tgtEl>
                </p:cond>
              </p:nextCondLst>
            </p:seq>
            <p:video>
              <p:cMediaNode>
                <p:cTn id="7" fill="hold" display="0">
                  <p:stCondLst>
                    <p:cond delay="indefinite"/>
                  </p:stCondLst>
                  <p:endCondLst>
                    <p:cond evt="onNext" delay="0">
                      <p:tgtEl>
                        <p:sldTgt/>
                      </p:tgtEl>
                    </p:cond>
                    <p:cond evt="onPrev" delay="0">
                      <p:tgtEl>
                        <p:sldTgt/>
                      </p:tgtEl>
                    </p:cond>
                  </p:endCondLst>
                </p:cTn>
                <p:tgtEl>
                  <p:spTgt spid="1327108"/>
                </p:tgtEl>
              </p:cMediaNode>
            </p:video>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2" name="Rectangle 2"/>
          <p:cNvSpPr>
            <a:spLocks noGrp="1" noRot="1" noChangeArrowheads="1"/>
          </p:cNvSpPr>
          <p:nvPr>
            <p:ph type="title"/>
          </p:nvPr>
        </p:nvSpPr>
        <p:spPr/>
        <p:txBody>
          <a:bodyPr>
            <a:normAutofit fontScale="90000"/>
          </a:bodyPr>
          <a:lstStyle/>
          <a:p>
            <a:pPr eaLnBrk="1" hangingPunct="1">
              <a:defRPr/>
            </a:pPr>
            <a:r>
              <a:rPr lang="en-US" sz="3600" dirty="0" smtClean="0"/>
              <a:t>Hospitals and Hyperglycemia – </a:t>
            </a:r>
            <a:br>
              <a:rPr lang="en-US" sz="3600" dirty="0" smtClean="0"/>
            </a:br>
            <a:r>
              <a:rPr lang="en-US" sz="3600" dirty="0" smtClean="0"/>
              <a:t>What’s the Big Deal?	</a:t>
            </a:r>
          </a:p>
        </p:txBody>
      </p:sp>
      <p:sp>
        <p:nvSpPr>
          <p:cNvPr id="911363" name="Rectangle 3"/>
          <p:cNvSpPr>
            <a:spLocks noGrp="1" noChangeArrowheads="1"/>
          </p:cNvSpPr>
          <p:nvPr>
            <p:ph sz="quarter" idx="1"/>
          </p:nvPr>
        </p:nvSpPr>
        <p:spPr>
          <a:xfrm>
            <a:off x="457200" y="1219200"/>
            <a:ext cx="5638800" cy="4937760"/>
          </a:xfrm>
        </p:spPr>
        <p:txBody>
          <a:bodyPr/>
          <a:lstStyle/>
          <a:p>
            <a:pPr eaLnBrk="1" hangingPunct="1">
              <a:defRPr/>
            </a:pPr>
            <a:r>
              <a:rPr lang="en-US" dirty="0" smtClean="0"/>
              <a:t>Hyperglycemia is associated with increased morbidity and mortality in hospital settings.</a:t>
            </a:r>
          </a:p>
          <a:p>
            <a:pPr lvl="1" eaLnBrk="1" hangingPunct="1">
              <a:defRPr/>
            </a:pPr>
            <a:r>
              <a:rPr lang="en-US" dirty="0" smtClean="0"/>
              <a:t>Acute Myocardial Infarction</a:t>
            </a:r>
          </a:p>
          <a:p>
            <a:pPr lvl="1" eaLnBrk="1" hangingPunct="1">
              <a:defRPr/>
            </a:pPr>
            <a:r>
              <a:rPr lang="en-US" dirty="0" smtClean="0"/>
              <a:t>Stroke</a:t>
            </a:r>
          </a:p>
          <a:p>
            <a:pPr lvl="1" eaLnBrk="1" hangingPunct="1">
              <a:defRPr/>
            </a:pPr>
            <a:r>
              <a:rPr lang="en-US" dirty="0" smtClean="0"/>
              <a:t>Cardiac Surgery</a:t>
            </a:r>
          </a:p>
          <a:p>
            <a:pPr lvl="1" eaLnBrk="1" hangingPunct="1">
              <a:defRPr/>
            </a:pPr>
            <a:r>
              <a:rPr lang="en-US" dirty="0" smtClean="0"/>
              <a:t>Infection</a:t>
            </a:r>
          </a:p>
          <a:p>
            <a:pPr lvl="1" eaLnBrk="1" hangingPunct="1">
              <a:defRPr/>
            </a:pPr>
            <a:r>
              <a:rPr lang="en-US" dirty="0" smtClean="0"/>
              <a:t>Longer lengths of stay</a:t>
            </a:r>
          </a:p>
          <a:p>
            <a:pPr marL="457200" lvl="1" indent="0" eaLnBrk="1" hangingPunct="1">
              <a:buFont typeface="Wingdings" pitchFamily="2" charset="2"/>
              <a:buNone/>
              <a:defRPr/>
            </a:pPr>
            <a:endParaRPr lang="en-US" dirty="0" smtClean="0"/>
          </a:p>
        </p:txBody>
      </p:sp>
      <p:pic>
        <p:nvPicPr>
          <p:cNvPr id="74756" name="Picture 2" descr="C:\Users\Beverly\AppData\Local\Microsoft\Windows\Temporary Internet Files\Content.IE5\PRSTT65C\MP900302920[1].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6413500" y="1752600"/>
            <a:ext cx="2117725"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2870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2"/>
          <p:cNvSpPr>
            <a:spLocks noGrp="1" noChangeArrowheads="1"/>
          </p:cNvSpPr>
          <p:nvPr>
            <p:ph type="title"/>
          </p:nvPr>
        </p:nvSpPr>
        <p:spPr/>
        <p:txBody>
          <a:bodyPr>
            <a:normAutofit fontScale="90000"/>
          </a:bodyPr>
          <a:lstStyle/>
          <a:p>
            <a:pPr>
              <a:defRPr/>
            </a:pPr>
            <a:r>
              <a:rPr lang="en-US" sz="3400"/>
              <a:t>Hyperglycemia*: A Common Comorbidity in Medical-Surgical Patients in a Community Hospital</a:t>
            </a:r>
          </a:p>
        </p:txBody>
      </p:sp>
      <p:graphicFrame>
        <p:nvGraphicFramePr>
          <p:cNvPr id="39939" name="Object 2"/>
          <p:cNvGraphicFramePr>
            <a:graphicFrameLocks noGrp="1" noChangeAspect="1"/>
          </p:cNvGraphicFramePr>
          <p:nvPr>
            <p:ph sz="quarter" idx="1"/>
            <p:extLst/>
          </p:nvPr>
        </p:nvGraphicFramePr>
        <p:xfrm>
          <a:off x="685800" y="1630362"/>
          <a:ext cx="7772400" cy="4114800"/>
        </p:xfrm>
        <a:graphic>
          <a:graphicData uri="http://schemas.openxmlformats.org/presentationml/2006/ole">
            <mc:AlternateContent xmlns:mc="http://schemas.openxmlformats.org/markup-compatibility/2006">
              <mc:Choice xmlns:v="urn:schemas-microsoft-com:vml" Requires="v">
                <p:oleObj spid="_x0000_s73775"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685800" y="1630362"/>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77540" name="Text Box 4"/>
          <p:cNvSpPr txBox="1">
            <a:spLocks noChangeArrowheads="1"/>
          </p:cNvSpPr>
          <p:nvPr/>
        </p:nvSpPr>
        <p:spPr bwMode="auto">
          <a:xfrm>
            <a:off x="7489825" y="3124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62%</a:t>
            </a:r>
          </a:p>
        </p:txBody>
      </p:sp>
      <p:sp>
        <p:nvSpPr>
          <p:cNvPr id="577541" name="Text Box 5"/>
          <p:cNvSpPr txBox="1">
            <a:spLocks noChangeArrowheads="1"/>
          </p:cNvSpPr>
          <p:nvPr/>
        </p:nvSpPr>
        <p:spPr bwMode="auto">
          <a:xfrm>
            <a:off x="3429000" y="22098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12%</a:t>
            </a:r>
          </a:p>
        </p:txBody>
      </p:sp>
      <p:sp>
        <p:nvSpPr>
          <p:cNvPr id="577542" name="Text Box 6"/>
          <p:cNvSpPr txBox="1">
            <a:spLocks noChangeArrowheads="1"/>
          </p:cNvSpPr>
          <p:nvPr/>
        </p:nvSpPr>
        <p:spPr bwMode="auto">
          <a:xfrm>
            <a:off x="1447800" y="2743200"/>
            <a:ext cx="815975" cy="457200"/>
          </a:xfrm>
          <a:prstGeom prst="rect">
            <a:avLst/>
          </a:prstGeom>
          <a:noFill/>
          <a:ln w="9525">
            <a:noFill/>
            <a:miter lim="800000"/>
            <a:headEnd/>
            <a:tailEnd/>
          </a:ln>
          <a:effectLst/>
        </p:spPr>
        <p:txBody>
          <a:bodyPr wrap="none">
            <a:spAutoFit/>
          </a:bodyPr>
          <a:lstStyle/>
          <a:p>
            <a:pPr>
              <a:defRPr/>
            </a:pPr>
            <a:r>
              <a:rPr lang="en-US" sz="2400" dirty="0">
                <a:solidFill>
                  <a:schemeClr val="accent2">
                    <a:lumMod val="50000"/>
                  </a:schemeClr>
                </a:solidFill>
                <a:effectLst>
                  <a:outerShdw blurRad="38100" dist="38100" dir="2700000" algn="tl">
                    <a:srgbClr val="000000"/>
                  </a:outerShdw>
                </a:effectLst>
              </a:rPr>
              <a:t>26%</a:t>
            </a:r>
          </a:p>
        </p:txBody>
      </p:sp>
      <p:sp>
        <p:nvSpPr>
          <p:cNvPr id="39943" name="Rectangle 7"/>
          <p:cNvSpPr>
            <a:spLocks noChangeArrowheads="1"/>
          </p:cNvSpPr>
          <p:nvPr/>
        </p:nvSpPr>
        <p:spPr bwMode="auto">
          <a:xfrm>
            <a:off x="685800" y="5029200"/>
            <a:ext cx="228600" cy="228600"/>
          </a:xfrm>
          <a:prstGeom prst="rect">
            <a:avLst/>
          </a:prstGeom>
          <a:solidFill>
            <a:srgbClr val="CCFFFF"/>
          </a:solidFill>
          <a:ln w="9525">
            <a:solidFill>
              <a:schemeClr val="tx1"/>
            </a:solidFill>
            <a:miter lim="800000"/>
            <a:headEnd/>
            <a:tailEnd/>
          </a:ln>
        </p:spPr>
        <p:txBody>
          <a:bodyPr wrap="none" anchor="ctr"/>
          <a:lstStyle/>
          <a:p>
            <a:endParaRPr lang="es-CL"/>
          </a:p>
        </p:txBody>
      </p:sp>
      <p:sp>
        <p:nvSpPr>
          <p:cNvPr id="39944" name="Rectangle 8"/>
          <p:cNvSpPr>
            <a:spLocks noChangeArrowheads="1"/>
          </p:cNvSpPr>
          <p:nvPr/>
        </p:nvSpPr>
        <p:spPr bwMode="auto">
          <a:xfrm>
            <a:off x="695325" y="5791200"/>
            <a:ext cx="228600" cy="228600"/>
          </a:xfrm>
          <a:prstGeom prst="rect">
            <a:avLst/>
          </a:prstGeom>
          <a:solidFill>
            <a:srgbClr val="FF0000"/>
          </a:solidFill>
          <a:ln w="9525">
            <a:solidFill>
              <a:schemeClr val="tx1"/>
            </a:solidFill>
            <a:miter lim="800000"/>
            <a:headEnd/>
            <a:tailEnd/>
          </a:ln>
        </p:spPr>
        <p:txBody>
          <a:bodyPr wrap="none" anchor="ctr"/>
          <a:lstStyle/>
          <a:p>
            <a:endParaRPr lang="es-CL"/>
          </a:p>
        </p:txBody>
      </p:sp>
      <p:sp>
        <p:nvSpPr>
          <p:cNvPr id="39945" name="Rectangle 9"/>
          <p:cNvSpPr>
            <a:spLocks noChangeArrowheads="1"/>
          </p:cNvSpPr>
          <p:nvPr/>
        </p:nvSpPr>
        <p:spPr bwMode="auto">
          <a:xfrm>
            <a:off x="695325" y="5410200"/>
            <a:ext cx="228600" cy="228600"/>
          </a:xfrm>
          <a:prstGeom prst="rect">
            <a:avLst/>
          </a:prstGeom>
          <a:solidFill>
            <a:srgbClr val="339966"/>
          </a:solidFill>
          <a:ln w="9525">
            <a:solidFill>
              <a:schemeClr val="tx1"/>
            </a:solidFill>
            <a:miter lim="800000"/>
            <a:headEnd/>
            <a:tailEnd/>
          </a:ln>
        </p:spPr>
        <p:txBody>
          <a:bodyPr wrap="none" anchor="ctr"/>
          <a:lstStyle/>
          <a:p>
            <a:endParaRPr lang="es-CL"/>
          </a:p>
        </p:txBody>
      </p:sp>
      <p:sp>
        <p:nvSpPr>
          <p:cNvPr id="577546" name="Text Box 10"/>
          <p:cNvSpPr txBox="1">
            <a:spLocks noChangeArrowheads="1"/>
          </p:cNvSpPr>
          <p:nvPr/>
        </p:nvSpPr>
        <p:spPr bwMode="auto">
          <a:xfrm>
            <a:off x="990600" y="4953000"/>
            <a:ext cx="4581525" cy="396875"/>
          </a:xfrm>
          <a:prstGeom prst="rect">
            <a:avLst/>
          </a:prstGeom>
          <a:noFill/>
          <a:ln w="9525">
            <a:noFill/>
            <a:miter lim="800000"/>
            <a:headEnd/>
            <a:tailEnd/>
          </a:ln>
          <a:effectLst/>
        </p:spPr>
        <p:txBody>
          <a:bodyPr>
            <a:spAutoFit/>
          </a:bodyPr>
          <a:lstStyle/>
          <a:p>
            <a:pPr>
              <a:defRPr/>
            </a:pPr>
            <a:r>
              <a:rPr lang="en-US" sz="2000" dirty="0" err="1">
                <a:solidFill>
                  <a:schemeClr val="tx1">
                    <a:lumMod val="95000"/>
                  </a:schemeClr>
                </a:solidFill>
                <a:effectLst>
                  <a:outerShdw blurRad="38100" dist="38100" dir="2700000" algn="tl">
                    <a:srgbClr val="000000"/>
                  </a:outerShdw>
                </a:effectLst>
              </a:rPr>
              <a:t>Normoglycemia</a:t>
            </a:r>
            <a:endParaRPr lang="en-US" sz="2000" dirty="0">
              <a:solidFill>
                <a:schemeClr val="tx1">
                  <a:lumMod val="95000"/>
                </a:schemeClr>
              </a:solidFill>
              <a:effectLst>
                <a:outerShdw blurRad="38100" dist="38100" dir="2700000" algn="tl">
                  <a:srgbClr val="000000"/>
                </a:outerShdw>
              </a:effectLst>
            </a:endParaRPr>
          </a:p>
        </p:txBody>
      </p:sp>
      <p:sp>
        <p:nvSpPr>
          <p:cNvPr id="577547" name="Text Box 11"/>
          <p:cNvSpPr txBox="1">
            <a:spLocks noChangeArrowheads="1"/>
          </p:cNvSpPr>
          <p:nvPr/>
        </p:nvSpPr>
        <p:spPr bwMode="auto">
          <a:xfrm>
            <a:off x="990600" y="5318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Known Diabetes</a:t>
            </a:r>
          </a:p>
        </p:txBody>
      </p:sp>
      <p:sp>
        <p:nvSpPr>
          <p:cNvPr id="577548" name="Text Box 12"/>
          <p:cNvSpPr txBox="1">
            <a:spLocks noChangeArrowheads="1"/>
          </p:cNvSpPr>
          <p:nvPr/>
        </p:nvSpPr>
        <p:spPr bwMode="auto">
          <a:xfrm>
            <a:off x="1000125" y="5699125"/>
            <a:ext cx="4581525" cy="396875"/>
          </a:xfrm>
          <a:prstGeom prst="rect">
            <a:avLst/>
          </a:prstGeom>
          <a:noFill/>
          <a:ln w="9525">
            <a:noFill/>
            <a:miter lim="800000"/>
            <a:headEnd/>
            <a:tailEnd/>
          </a:ln>
          <a:effectLst/>
        </p:spPr>
        <p:txBody>
          <a:bodyPr>
            <a:spAutoFit/>
          </a:bodyPr>
          <a:lstStyle/>
          <a:p>
            <a:pPr>
              <a:defRPr/>
            </a:pPr>
            <a:r>
              <a:rPr lang="en-US" sz="2000" dirty="0">
                <a:effectLst>
                  <a:outerShdw blurRad="38100" dist="38100" dir="2700000" algn="tl">
                    <a:srgbClr val="000000"/>
                  </a:outerShdw>
                </a:effectLst>
              </a:rPr>
              <a:t>New Hyperglycemia</a:t>
            </a:r>
          </a:p>
        </p:txBody>
      </p:sp>
      <p:sp>
        <p:nvSpPr>
          <p:cNvPr id="577549" name="Text Box 13"/>
          <p:cNvSpPr txBox="1">
            <a:spLocks noChangeArrowheads="1"/>
          </p:cNvSpPr>
          <p:nvPr/>
        </p:nvSpPr>
        <p:spPr bwMode="auto">
          <a:xfrm>
            <a:off x="480802" y="1405553"/>
            <a:ext cx="3672800" cy="253916"/>
          </a:xfrm>
          <a:prstGeom prst="rect">
            <a:avLst/>
          </a:prstGeom>
          <a:noFill/>
          <a:ln w="9525">
            <a:noFill/>
            <a:miter lim="800000"/>
            <a:headEnd/>
            <a:tailEnd/>
          </a:ln>
          <a:effectLst/>
        </p:spPr>
        <p:txBody>
          <a:bodyPr wrap="none">
            <a:spAutoFit/>
          </a:bodyPr>
          <a:lstStyle/>
          <a:p>
            <a:pPr>
              <a:defRPr/>
            </a:pPr>
            <a:r>
              <a:rPr lang="en-US" sz="1050" dirty="0" err="1"/>
              <a:t>Umpierrez</a:t>
            </a:r>
            <a:r>
              <a:rPr lang="en-US" sz="1050" dirty="0"/>
              <a:t> G et al, J </a:t>
            </a:r>
            <a:r>
              <a:rPr lang="en-US" sz="1050" dirty="0" err="1"/>
              <a:t>Clin</a:t>
            </a:r>
            <a:r>
              <a:rPr lang="en-US" sz="1050" dirty="0"/>
              <a:t> </a:t>
            </a:r>
            <a:r>
              <a:rPr lang="en-US" sz="1050" dirty="0" err="1"/>
              <a:t>Endocrinol</a:t>
            </a:r>
            <a:r>
              <a:rPr lang="en-US" sz="1050" dirty="0"/>
              <a:t> </a:t>
            </a:r>
            <a:r>
              <a:rPr lang="en-US" sz="1050" dirty="0" err="1"/>
              <a:t>Metabol</a:t>
            </a:r>
            <a:r>
              <a:rPr lang="en-US" sz="1050" dirty="0"/>
              <a:t> 87:978, 2002</a:t>
            </a:r>
          </a:p>
        </p:txBody>
      </p:sp>
      <p:sp>
        <p:nvSpPr>
          <p:cNvPr id="577550" name="Text Box 14"/>
          <p:cNvSpPr txBox="1">
            <a:spLocks noChangeArrowheads="1"/>
          </p:cNvSpPr>
          <p:nvPr/>
        </p:nvSpPr>
        <p:spPr bwMode="auto">
          <a:xfrm>
            <a:off x="3391912" y="5114835"/>
            <a:ext cx="5314725" cy="1200329"/>
          </a:xfrm>
          <a:prstGeom prst="rect">
            <a:avLst/>
          </a:prstGeom>
          <a:noFill/>
          <a:ln w="9525">
            <a:noFill/>
            <a:miter lim="800000"/>
            <a:headEnd/>
            <a:tailEnd/>
          </a:ln>
          <a:effectLst/>
        </p:spPr>
        <p:txBody>
          <a:bodyPr wrap="none">
            <a:spAutoFit/>
          </a:bodyPr>
          <a:lstStyle/>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n = 2,020</a:t>
            </a:r>
          </a:p>
          <a:p>
            <a:pPr>
              <a:defRPr/>
            </a:pPr>
            <a:endParaRPr lang="en-US" dirty="0">
              <a:solidFill>
                <a:schemeClr val="tx1">
                  <a:lumMod val="95000"/>
                </a:schemeClr>
              </a:solidFill>
              <a:effectLst>
                <a:outerShdw blurRad="38100" dist="38100" dir="2700000" algn="tl">
                  <a:srgbClr val="000000"/>
                </a:outerShdw>
              </a:effectLst>
              <a:latin typeface="Arial Black" pitchFamily="34" charset="0"/>
            </a:endParaRPr>
          </a:p>
          <a:p>
            <a:pPr>
              <a:defRPr/>
            </a:pPr>
            <a:r>
              <a:rPr lang="en-US" sz="1800" dirty="0">
                <a:solidFill>
                  <a:schemeClr val="tx1">
                    <a:lumMod val="95000"/>
                  </a:schemeClr>
                </a:solidFill>
                <a:effectLst>
                  <a:outerShdw blurRad="38100" dist="38100" dir="2700000" algn="tl">
                    <a:srgbClr val="000000"/>
                  </a:outerShdw>
                </a:effectLst>
                <a:latin typeface="Arial Black" pitchFamily="34" charset="0"/>
              </a:rPr>
              <a:t>* </a:t>
            </a:r>
            <a:r>
              <a:rPr lang="en-US" sz="1800" dirty="0">
                <a:solidFill>
                  <a:schemeClr val="tx1">
                    <a:lumMod val="95000"/>
                  </a:schemeClr>
                </a:solidFill>
                <a:latin typeface="Arial Black" pitchFamily="34" charset="0"/>
              </a:rPr>
              <a:t>Hyperglycemia: Fasting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126 mg/dl</a:t>
            </a:r>
          </a:p>
          <a:p>
            <a:pPr>
              <a:defRPr/>
            </a:pPr>
            <a:r>
              <a:rPr lang="en-US" sz="1800" dirty="0">
                <a:solidFill>
                  <a:schemeClr val="tx1">
                    <a:lumMod val="95000"/>
                  </a:schemeClr>
                </a:solidFill>
                <a:latin typeface="Arial Black" pitchFamily="34" charset="0"/>
              </a:rPr>
              <a:t>   or Random BG </a:t>
            </a:r>
            <a:r>
              <a:rPr lang="en-US" sz="1800" dirty="0">
                <a:solidFill>
                  <a:schemeClr val="tx1">
                    <a:lumMod val="95000"/>
                  </a:schemeClr>
                </a:solidFill>
                <a:latin typeface="Arial Black" pitchFamily="34" charset="0"/>
                <a:sym typeface="Symbol" pitchFamily="18" charset="2"/>
              </a:rPr>
              <a:t></a:t>
            </a:r>
            <a:r>
              <a:rPr lang="en-US" sz="1800" dirty="0">
                <a:solidFill>
                  <a:schemeClr val="tx1">
                    <a:lumMod val="95000"/>
                  </a:schemeClr>
                </a:solidFill>
                <a:latin typeface="Arial Black" pitchFamily="34" charset="0"/>
              </a:rPr>
              <a:t> 200 mg/dl X 2</a:t>
            </a:r>
          </a:p>
        </p:txBody>
      </p:sp>
      <p:sp>
        <p:nvSpPr>
          <p:cNvPr id="39952" name="TextBox 15"/>
          <p:cNvSpPr txBox="1">
            <a:spLocks noChangeArrowheads="1"/>
          </p:cNvSpPr>
          <p:nvPr/>
        </p:nvSpPr>
        <p:spPr bwMode="auto">
          <a:xfrm>
            <a:off x="6834398" y="4860131"/>
            <a:ext cx="1828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i="1" dirty="0" err="1">
                <a:latin typeface="Arial" pitchFamily="34" charset="0"/>
              </a:rPr>
              <a:t>Umpierrez</a:t>
            </a:r>
            <a:r>
              <a:rPr lang="en-US" sz="1600" i="1" dirty="0">
                <a:latin typeface="Arial" pitchFamily="34" charset="0"/>
              </a:rPr>
              <a:t> et al</a:t>
            </a:r>
          </a:p>
        </p:txBody>
      </p:sp>
    </p:spTree>
    <p:custDataLst>
      <p:tags r:id="rId2"/>
    </p:custDataLst>
    <p:extLst>
      <p:ext uri="{BB962C8B-B14F-4D97-AF65-F5344CB8AC3E}">
        <p14:creationId xmlns:p14="http://schemas.microsoft.com/office/powerpoint/2010/main" val="3570900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6" name="Rectangle 2"/>
          <p:cNvSpPr>
            <a:spLocks noGrp="1" noRot="1" noChangeArrowheads="1"/>
          </p:cNvSpPr>
          <p:nvPr>
            <p:ph type="title"/>
          </p:nvPr>
        </p:nvSpPr>
        <p:spPr>
          <a:xfrm>
            <a:off x="457200" y="152400"/>
            <a:ext cx="8229600" cy="1187449"/>
          </a:xfrm>
        </p:spPr>
        <p:txBody>
          <a:bodyPr>
            <a:normAutofit fontScale="90000"/>
          </a:bodyPr>
          <a:lstStyle/>
          <a:p>
            <a:pPr eaLnBrk="1" hangingPunct="1">
              <a:defRPr/>
            </a:pPr>
            <a:r>
              <a:rPr lang="en-US" smtClean="0"/>
              <a:t>Effect of Hyperglycemia </a:t>
            </a:r>
            <a:br>
              <a:rPr lang="en-US" smtClean="0"/>
            </a:br>
            <a:r>
              <a:rPr lang="en-US" smtClean="0"/>
              <a:t>on Hospital Mortality</a:t>
            </a:r>
          </a:p>
        </p:txBody>
      </p:sp>
      <p:graphicFrame>
        <p:nvGraphicFramePr>
          <p:cNvPr id="55299" name="Object 3"/>
          <p:cNvGraphicFramePr>
            <a:graphicFrameLocks noGrp="1" noChangeAspect="1"/>
          </p:cNvGraphicFramePr>
          <p:nvPr>
            <p:ph sz="quarter" idx="1"/>
            <p:extLst/>
          </p:nvPr>
        </p:nvGraphicFramePr>
        <p:xfrm>
          <a:off x="639764" y="1694107"/>
          <a:ext cx="8288161" cy="4387850"/>
        </p:xfrm>
        <a:graphic>
          <a:graphicData uri="http://schemas.openxmlformats.org/presentationml/2006/ole">
            <mc:AlternateContent xmlns:mc="http://schemas.openxmlformats.org/markup-compatibility/2006">
              <mc:Choice xmlns:v="urn:schemas-microsoft-com:vml" Requires="v">
                <p:oleObj spid="_x0000_s74799" name="Chart" r:id="rId5" imgW="7772400" imgH="4114800" progId="MSGraph.Chart.8">
                  <p:embed followColorScheme="full"/>
                </p:oleObj>
              </mc:Choice>
              <mc:Fallback>
                <p:oleObj name="Chart" r:id="rId5" imgW="7772400" imgH="4114800" progId="MSGraph.Chart.8">
                  <p:embed followColorScheme="full"/>
                  <p:pic>
                    <p:nvPicPr>
                      <p:cNvPr id="0" name=""/>
                      <p:cNvPicPr>
                        <a:picLocks noChangeAspect="1" noChangeArrowheads="1"/>
                      </p:cNvPicPr>
                      <p:nvPr/>
                    </p:nvPicPr>
                    <p:blipFill>
                      <a:blip r:embed="rId6"/>
                      <a:srcRect/>
                      <a:stretch>
                        <a:fillRect/>
                      </a:stretch>
                    </p:blipFill>
                    <p:spPr bwMode="auto">
                      <a:xfrm>
                        <a:off x="639764" y="1694107"/>
                        <a:ext cx="8288161" cy="4387850"/>
                      </a:xfrm>
                      <a:prstGeom prst="rect">
                        <a:avLst/>
                      </a:prstGeom>
                      <a:noFill/>
                      <a:ln>
                        <a:noFill/>
                      </a:ln>
                      <a:extLst/>
                    </p:spPr>
                  </p:pic>
                </p:oleObj>
              </mc:Fallback>
            </mc:AlternateContent>
          </a:graphicData>
        </a:graphic>
      </p:graphicFrame>
      <p:sp>
        <p:nvSpPr>
          <p:cNvPr id="55300" name="Text Box 4"/>
          <p:cNvSpPr txBox="1">
            <a:spLocks noChangeArrowheads="1"/>
          </p:cNvSpPr>
          <p:nvPr/>
        </p:nvSpPr>
        <p:spPr bwMode="auto">
          <a:xfrm>
            <a:off x="2778918" y="3668713"/>
            <a:ext cx="30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1" name="Text Box 5"/>
          <p:cNvSpPr txBox="1">
            <a:spLocks noChangeArrowheads="1"/>
          </p:cNvSpPr>
          <p:nvPr/>
        </p:nvSpPr>
        <p:spPr bwMode="auto">
          <a:xfrm>
            <a:off x="3082131" y="5676409"/>
            <a:ext cx="5549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dirty="0">
                <a:latin typeface="Arial" pitchFamily="34" charset="0"/>
                <a:cs typeface="Times New Roman" pitchFamily="18" charset="0"/>
              </a:rPr>
              <a:t>*</a:t>
            </a:r>
            <a:r>
              <a:rPr lang="en-US" sz="1600" i="1" dirty="0">
                <a:latin typeface="Arial" pitchFamily="34" charset="0"/>
                <a:cs typeface="Times New Roman" pitchFamily="18" charset="0"/>
              </a:rPr>
              <a:t>P</a:t>
            </a:r>
            <a:r>
              <a:rPr lang="en-US" sz="1600" dirty="0">
                <a:latin typeface="Arial" pitchFamily="34" charset="0"/>
                <a:cs typeface="Times New Roman" pitchFamily="18" charset="0"/>
              </a:rPr>
              <a:t>&lt;.01 compared with </a:t>
            </a:r>
            <a:r>
              <a:rPr lang="en-US" sz="1600" dirty="0" err="1">
                <a:latin typeface="Arial" pitchFamily="34" charset="0"/>
                <a:cs typeface="Times New Roman" pitchFamily="18" charset="0"/>
              </a:rPr>
              <a:t>normoglycemia</a:t>
            </a:r>
            <a:r>
              <a:rPr lang="en-US" sz="1600" dirty="0">
                <a:latin typeface="Arial" pitchFamily="34" charset="0"/>
                <a:cs typeface="Times New Roman" pitchFamily="18" charset="0"/>
              </a:rPr>
              <a:t> and known diabetes</a:t>
            </a:r>
            <a:r>
              <a:rPr lang="en-US" sz="2400" dirty="0">
                <a:latin typeface="Times New Roman" pitchFamily="18" charset="0"/>
                <a:cs typeface="Times New Roman" pitchFamily="18" charset="0"/>
              </a:rPr>
              <a:t>.</a:t>
            </a:r>
          </a:p>
        </p:txBody>
      </p:sp>
      <p:sp>
        <p:nvSpPr>
          <p:cNvPr id="55302" name="Text Box 6"/>
          <p:cNvSpPr txBox="1">
            <a:spLocks noChangeArrowheads="1"/>
          </p:cNvSpPr>
          <p:nvPr/>
        </p:nvSpPr>
        <p:spPr bwMode="auto">
          <a:xfrm>
            <a:off x="7450931" y="2433145"/>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3" name="Text Box 7"/>
          <p:cNvSpPr txBox="1">
            <a:spLocks noChangeArrowheads="1"/>
          </p:cNvSpPr>
          <p:nvPr/>
        </p:nvSpPr>
        <p:spPr bwMode="auto">
          <a:xfrm>
            <a:off x="5105400" y="4215361"/>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2400" b="1" dirty="0">
                <a:latin typeface="Arial" pitchFamily="34" charset="0"/>
                <a:cs typeface="Times New Roman" pitchFamily="18" charset="0"/>
              </a:rPr>
              <a:t>*</a:t>
            </a:r>
          </a:p>
        </p:txBody>
      </p:sp>
      <p:sp>
        <p:nvSpPr>
          <p:cNvPr id="55304" name="Text Box 8"/>
          <p:cNvSpPr txBox="1">
            <a:spLocks noChangeArrowheads="1"/>
          </p:cNvSpPr>
          <p:nvPr/>
        </p:nvSpPr>
        <p:spPr bwMode="auto">
          <a:xfrm>
            <a:off x="3352800" y="6030667"/>
            <a:ext cx="8499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400" dirty="0" err="1">
                <a:latin typeface="Arial" pitchFamily="34" charset="0"/>
                <a:cs typeface="Times New Roman" pitchFamily="18" charset="0"/>
              </a:rPr>
              <a:t>Umpierrez</a:t>
            </a:r>
            <a:r>
              <a:rPr lang="en-US" sz="1400" dirty="0">
                <a:latin typeface="Arial" pitchFamily="34" charset="0"/>
                <a:cs typeface="Times New Roman" pitchFamily="18" charset="0"/>
              </a:rPr>
              <a:t> GE et al. </a:t>
            </a:r>
            <a:r>
              <a:rPr lang="en-US" sz="1400" i="1" dirty="0">
                <a:latin typeface="Arial" pitchFamily="34" charset="0"/>
                <a:cs typeface="Times New Roman" pitchFamily="18" charset="0"/>
              </a:rPr>
              <a:t>J </a:t>
            </a:r>
            <a:r>
              <a:rPr lang="en-US" sz="1400" i="1" dirty="0" err="1">
                <a:latin typeface="Arial" pitchFamily="34" charset="0"/>
                <a:cs typeface="Times New Roman" pitchFamily="18" charset="0"/>
              </a:rPr>
              <a:t>Clin</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Endocrinol</a:t>
            </a:r>
            <a:r>
              <a:rPr lang="en-US" sz="1400" i="1" dirty="0">
                <a:latin typeface="Arial" pitchFamily="34" charset="0"/>
                <a:cs typeface="Times New Roman" pitchFamily="18" charset="0"/>
              </a:rPr>
              <a:t> </a:t>
            </a:r>
            <a:r>
              <a:rPr lang="en-US" sz="1400" i="1" dirty="0" err="1">
                <a:latin typeface="Arial" pitchFamily="34" charset="0"/>
                <a:cs typeface="Times New Roman" pitchFamily="18" charset="0"/>
              </a:rPr>
              <a:t>Metab</a:t>
            </a:r>
            <a:r>
              <a:rPr lang="en-US" sz="1400" dirty="0">
                <a:latin typeface="Arial" pitchFamily="34" charset="0"/>
                <a:cs typeface="Times New Roman" pitchFamily="18" charset="0"/>
              </a:rPr>
              <a:t>. 2002;87:978-982. </a:t>
            </a:r>
          </a:p>
        </p:txBody>
      </p:sp>
      <p:sp>
        <p:nvSpPr>
          <p:cNvPr id="55305" name="Text Box 9"/>
          <p:cNvSpPr txBox="1">
            <a:spLocks noChangeArrowheads="1"/>
          </p:cNvSpPr>
          <p:nvPr/>
        </p:nvSpPr>
        <p:spPr bwMode="auto">
          <a:xfrm rot="-5400000">
            <a:off x="-410368" y="3634581"/>
            <a:ext cx="17033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000" b="1">
                <a:latin typeface="Arial" pitchFamily="34" charset="0"/>
                <a:cs typeface="Times New Roman" pitchFamily="18" charset="0"/>
              </a:rPr>
              <a:t>Mortality (%)</a:t>
            </a:r>
          </a:p>
        </p:txBody>
      </p:sp>
      <p:sp>
        <p:nvSpPr>
          <p:cNvPr id="55306" name="Text Box 10"/>
          <p:cNvSpPr txBox="1">
            <a:spLocks noChangeArrowheads="1"/>
          </p:cNvSpPr>
          <p:nvPr/>
        </p:nvSpPr>
        <p:spPr bwMode="auto">
          <a:xfrm>
            <a:off x="1504950" y="1435100"/>
            <a:ext cx="1733550"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1700" b="1">
                <a:latin typeface="Arial" pitchFamily="34" charset="0"/>
                <a:cs typeface="Times New Roman" pitchFamily="18" charset="0"/>
              </a:rPr>
              <a:t>Prior history of</a:t>
            </a:r>
          </a:p>
        </p:txBody>
      </p:sp>
    </p:spTree>
    <p:custDataLst>
      <p:tags r:id="rId2"/>
    </p:custDataLst>
    <p:extLst>
      <p:ext uri="{BB962C8B-B14F-4D97-AF65-F5344CB8AC3E}">
        <p14:creationId xmlns:p14="http://schemas.microsoft.com/office/powerpoint/2010/main" val="3238907380"/>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4" name="Rectangle 2"/>
          <p:cNvSpPr>
            <a:spLocks noGrp="1" noRot="1" noChangeArrowheads="1"/>
          </p:cNvSpPr>
          <p:nvPr>
            <p:ph type="title"/>
          </p:nvPr>
        </p:nvSpPr>
        <p:spPr/>
        <p:txBody>
          <a:bodyPr>
            <a:normAutofit/>
          </a:bodyPr>
          <a:lstStyle/>
          <a:p>
            <a:pPr eaLnBrk="1" hangingPunct="1">
              <a:defRPr/>
            </a:pPr>
            <a:r>
              <a:rPr lang="en-US" sz="4000" dirty="0" smtClean="0"/>
              <a:t>BG Above Normal = Trouble</a:t>
            </a:r>
          </a:p>
        </p:txBody>
      </p:sp>
      <p:sp>
        <p:nvSpPr>
          <p:cNvPr id="934915" name="Rectangle 3"/>
          <p:cNvSpPr>
            <a:spLocks noGrp="1" noChangeArrowheads="1"/>
          </p:cNvSpPr>
          <p:nvPr>
            <p:ph sz="quarter" idx="1"/>
          </p:nvPr>
        </p:nvSpPr>
        <p:spPr/>
        <p:txBody>
          <a:bodyPr/>
          <a:lstStyle/>
          <a:p>
            <a:pPr eaLnBrk="1" hangingPunct="1">
              <a:defRPr/>
            </a:pPr>
            <a:r>
              <a:rPr lang="en-US" dirty="0" smtClean="0"/>
              <a:t>Pre Diabetes</a:t>
            </a:r>
          </a:p>
          <a:p>
            <a:pPr lvl="1" eaLnBrk="1" hangingPunct="1">
              <a:defRPr/>
            </a:pPr>
            <a:r>
              <a:rPr lang="en-US" dirty="0" smtClean="0"/>
              <a:t>Fasting Glucose = 100-125mg/dl</a:t>
            </a:r>
          </a:p>
          <a:p>
            <a:pPr lvl="1" eaLnBrk="1" hangingPunct="1">
              <a:defRPr/>
            </a:pPr>
            <a:r>
              <a:rPr lang="en-US" dirty="0" smtClean="0"/>
              <a:t>A1c 5.7 – 6.4%</a:t>
            </a:r>
          </a:p>
          <a:p>
            <a:pPr eaLnBrk="1" hangingPunct="1">
              <a:defRPr/>
            </a:pPr>
            <a:r>
              <a:rPr lang="en-US" dirty="0" smtClean="0"/>
              <a:t>Diabetes</a:t>
            </a:r>
          </a:p>
          <a:p>
            <a:pPr lvl="1" eaLnBrk="1" hangingPunct="1">
              <a:defRPr/>
            </a:pPr>
            <a:r>
              <a:rPr lang="en-US" dirty="0" smtClean="0"/>
              <a:t>Fasting Glucose = 126 mg/dl +</a:t>
            </a:r>
          </a:p>
          <a:p>
            <a:pPr lvl="1" eaLnBrk="1" hangingPunct="1">
              <a:defRPr/>
            </a:pPr>
            <a:r>
              <a:rPr lang="en-US" dirty="0" smtClean="0"/>
              <a:t>Random Glucose = 200 mg/dl +</a:t>
            </a:r>
          </a:p>
          <a:p>
            <a:pPr lvl="1" eaLnBrk="1" hangingPunct="1">
              <a:defRPr/>
            </a:pPr>
            <a:r>
              <a:rPr lang="en-US" dirty="0" smtClean="0"/>
              <a:t>A1c 6.5% +</a:t>
            </a:r>
          </a:p>
          <a:p>
            <a:pPr lvl="1" eaLnBrk="1" hangingPunct="1">
              <a:defRPr/>
            </a:pPr>
            <a:endParaRPr lang="en-US" dirty="0"/>
          </a:p>
          <a:p>
            <a:pPr lvl="1">
              <a:defRPr/>
            </a:pPr>
            <a:r>
              <a:rPr lang="en-US" sz="2400" b="1" dirty="0">
                <a:solidFill>
                  <a:srgbClr val="C00000"/>
                </a:solidFill>
              </a:rPr>
              <a:t>Any blood glucose above 140 requires treatment</a:t>
            </a:r>
          </a:p>
          <a:p>
            <a:pPr marL="274320" lvl="1" indent="0" algn="r" eaLnBrk="1" hangingPunct="1">
              <a:buNone/>
              <a:defRPr/>
            </a:pPr>
            <a:r>
              <a:rPr lang="en-US" dirty="0" err="1" smtClean="0"/>
              <a:t>Umpierrez</a:t>
            </a:r>
            <a:r>
              <a:rPr lang="en-US" dirty="0" smtClean="0"/>
              <a:t> et al</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1905000"/>
            <a:ext cx="3200400" cy="2133600"/>
          </a:xfrm>
          <a:prstGeom prst="rect">
            <a:avLst/>
          </a:prstGeom>
        </p:spPr>
      </p:pic>
    </p:spTree>
    <p:custDataLst>
      <p:tags r:id="rId1"/>
    </p:custDataLst>
    <p:extLst>
      <p:ext uri="{BB962C8B-B14F-4D97-AF65-F5344CB8AC3E}">
        <p14:creationId xmlns:p14="http://schemas.microsoft.com/office/powerpoint/2010/main" val="2979590897"/>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dirty="0" smtClean="0"/>
              <a:t>WHAT SHOULD WE AIM FOR?</a:t>
            </a:r>
          </a:p>
        </p:txBody>
      </p:sp>
      <p:sp>
        <p:nvSpPr>
          <p:cNvPr id="189443" name="Content Placeholder 2"/>
          <p:cNvSpPr>
            <a:spLocks noGrp="1"/>
          </p:cNvSpPr>
          <p:nvPr>
            <p:ph sz="quarter" idx="1"/>
          </p:nvPr>
        </p:nvSpPr>
        <p:spPr/>
        <p:txBody>
          <a:bodyPr/>
          <a:lstStyle/>
          <a:p>
            <a:endParaRPr lang="en-US" dirty="0" smtClean="0"/>
          </a:p>
          <a:p>
            <a:pPr>
              <a:buFont typeface="Wingdings" pitchFamily="2" charset="2"/>
              <a:buNone/>
            </a:pPr>
            <a:endParaRPr lang="en-US" sz="1600" dirty="0" smtClean="0"/>
          </a:p>
        </p:txBody>
      </p:sp>
      <p:pic>
        <p:nvPicPr>
          <p:cNvPr id="189444" name="Picture 2" descr="C:\Users\Lonnie\AppData\Local\Microsoft\Windows\Temporary Internet Files\Content.IE5\86Y1L69H\MPj0309040000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36360" y="1483742"/>
            <a:ext cx="2119679" cy="1423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36241" y="1386423"/>
            <a:ext cx="6923468" cy="4770537"/>
          </a:xfrm>
          <a:prstGeom prst="rect">
            <a:avLst/>
          </a:prstGeom>
        </p:spPr>
        <p:txBody>
          <a:bodyPr wrap="square">
            <a:spAutoFit/>
          </a:bodyPr>
          <a:lstStyle/>
          <a:p>
            <a:pPr eaLnBrk="1" hangingPunct="1">
              <a:buFont typeface="Wingdings" pitchFamily="2" charset="2"/>
              <a:buNone/>
            </a:pPr>
            <a:r>
              <a:rPr lang="en-US" sz="2800" dirty="0"/>
              <a:t>Critically Ill </a:t>
            </a:r>
            <a:r>
              <a:rPr lang="en-US" sz="2800" dirty="0" err="1"/>
              <a:t>pts</a:t>
            </a:r>
            <a:endParaRPr lang="en-US" sz="2800" dirty="0"/>
          </a:p>
          <a:p>
            <a:pPr marL="914400" lvl="1" indent="-457200" eaLnBrk="1" hangingPunct="1">
              <a:buFont typeface="Arial" panose="020B0604020202020204" pitchFamily="34" charset="0"/>
              <a:buChar char="•"/>
            </a:pPr>
            <a:r>
              <a:rPr lang="en-US" sz="2800" dirty="0" smtClean="0"/>
              <a:t>BG &gt; 180- Start </a:t>
            </a:r>
            <a:r>
              <a:rPr lang="en-US" sz="2800" dirty="0"/>
              <a:t>insulin </a:t>
            </a:r>
            <a:endParaRPr lang="en-US" sz="2800" dirty="0" smtClean="0"/>
          </a:p>
          <a:p>
            <a:pPr marL="914400" lvl="1" indent="-457200" eaLnBrk="1" hangingPunct="1">
              <a:buFont typeface="Arial" panose="020B0604020202020204" pitchFamily="34" charset="0"/>
              <a:buChar char="•"/>
            </a:pPr>
            <a:r>
              <a:rPr lang="en-US" sz="2800" dirty="0" smtClean="0"/>
              <a:t>BG goal 140-180</a:t>
            </a:r>
          </a:p>
          <a:p>
            <a:pPr eaLnBrk="1" hangingPunct="1">
              <a:buFont typeface="Wingdings" pitchFamily="2" charset="2"/>
              <a:buNone/>
            </a:pPr>
            <a:endParaRPr lang="en-US" sz="2800" dirty="0"/>
          </a:p>
          <a:p>
            <a:pPr eaLnBrk="1" hangingPunct="1">
              <a:buFont typeface="Wingdings" pitchFamily="2" charset="2"/>
              <a:buNone/>
            </a:pPr>
            <a:r>
              <a:rPr lang="en-US" sz="2800" dirty="0" smtClean="0"/>
              <a:t>Non Critically Ill patients BG Goals</a:t>
            </a:r>
          </a:p>
          <a:p>
            <a:pPr lvl="1" eaLnBrk="1" hangingPunct="1">
              <a:buFont typeface="Arial" pitchFamily="34" charset="0"/>
              <a:buChar char="•"/>
            </a:pPr>
            <a:r>
              <a:rPr lang="en-US" sz="2800" dirty="0" smtClean="0"/>
              <a:t> </a:t>
            </a:r>
            <a:r>
              <a:rPr lang="en-US" sz="2800" dirty="0" err="1" smtClean="0"/>
              <a:t>Premeal</a:t>
            </a:r>
            <a:r>
              <a:rPr lang="en-US" sz="2800" dirty="0" smtClean="0"/>
              <a:t> </a:t>
            </a:r>
            <a:r>
              <a:rPr lang="en-US" sz="2800" dirty="0"/>
              <a:t>&lt;</a:t>
            </a:r>
            <a:r>
              <a:rPr lang="en-US" sz="2800" dirty="0" smtClean="0"/>
              <a:t>140</a:t>
            </a:r>
          </a:p>
          <a:p>
            <a:pPr lvl="1" eaLnBrk="1" hangingPunct="1">
              <a:buFont typeface="Arial" pitchFamily="34" charset="0"/>
              <a:buChar char="•"/>
            </a:pPr>
            <a:r>
              <a:rPr lang="en-US" sz="2800" dirty="0" smtClean="0"/>
              <a:t> Post meal &lt;180</a:t>
            </a:r>
          </a:p>
          <a:p>
            <a:pPr lvl="2" eaLnBrk="1" hangingPunct="1"/>
            <a:endParaRPr lang="en-US" sz="2000" dirty="0"/>
          </a:p>
          <a:p>
            <a:pPr eaLnBrk="1" hangingPunct="1">
              <a:buFont typeface="Arial" pitchFamily="34" charset="0"/>
              <a:buChar char="•"/>
            </a:pPr>
            <a:r>
              <a:rPr lang="en-US" sz="2800" dirty="0"/>
              <a:t>Insulin therapy preferred treatment</a:t>
            </a:r>
          </a:p>
          <a:p>
            <a:pPr algn="r" eaLnBrk="1" hangingPunct="1">
              <a:buFont typeface="Arial" pitchFamily="34" charset="0"/>
              <a:buChar char="•"/>
            </a:pPr>
            <a:endParaRPr lang="en-US" sz="2000" dirty="0" smtClean="0"/>
          </a:p>
          <a:p>
            <a:pPr algn="r" eaLnBrk="1" hangingPunct="1"/>
            <a:r>
              <a:rPr lang="en-US" sz="2000" dirty="0"/>
              <a:t>C</a:t>
            </a:r>
            <a:r>
              <a:rPr lang="en-US" sz="2000" dirty="0" smtClean="0"/>
              <a:t>onsensus</a:t>
            </a:r>
            <a:r>
              <a:rPr lang="en-US" sz="2000" dirty="0"/>
              <a:t>: </a:t>
            </a:r>
            <a:r>
              <a:rPr lang="en-US" sz="2000" dirty="0" err="1"/>
              <a:t>Inpt</a:t>
            </a:r>
            <a:r>
              <a:rPr lang="en-US" sz="2000" dirty="0"/>
              <a:t> Hyperglycemia, </a:t>
            </a:r>
            <a:r>
              <a:rPr lang="en-US" sz="2000" dirty="0" err="1"/>
              <a:t>Endocr</a:t>
            </a:r>
            <a:r>
              <a:rPr lang="en-US" sz="2000" dirty="0"/>
              <a:t> </a:t>
            </a:r>
            <a:r>
              <a:rPr lang="en-US" sz="2000" dirty="0" err="1"/>
              <a:t>Pract</a:t>
            </a:r>
            <a:r>
              <a:rPr lang="en-US" sz="2000" dirty="0"/>
              <a:t>. 2009;15 (No.4)</a:t>
            </a:r>
          </a:p>
        </p:txBody>
      </p:sp>
    </p:spTree>
    <p:custDataLst>
      <p:tags r:id="rId1"/>
    </p:custDataLst>
    <p:extLst>
      <p:ext uri="{BB962C8B-B14F-4D97-AF65-F5344CB8AC3E}">
        <p14:creationId xmlns:p14="http://schemas.microsoft.com/office/powerpoint/2010/main" val="3310859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05686" y="304800"/>
            <a:ext cx="8204914" cy="1066800"/>
          </a:xfrm>
        </p:spPr>
        <p:txBody>
          <a:bodyPr tIns="0" bIns="0">
            <a:normAutofit fontScale="90000"/>
          </a:bodyPr>
          <a:lstStyle/>
          <a:p>
            <a:pPr eaLnBrk="1" hangingPunct="1">
              <a:defRPr/>
            </a:pPr>
            <a:r>
              <a:rPr lang="en-US" sz="3600" dirty="0" smtClean="0"/>
              <a:t/>
            </a:r>
            <a:br>
              <a:rPr lang="en-US" sz="3600" dirty="0" smtClean="0"/>
            </a:br>
            <a:r>
              <a:rPr lang="en-US" sz="3600" dirty="0" smtClean="0"/>
              <a:t/>
            </a:r>
            <a:br>
              <a:rPr lang="en-US" sz="3600" dirty="0" smtClean="0"/>
            </a:br>
            <a:r>
              <a:rPr lang="en-US" sz="4000" dirty="0" smtClean="0"/>
              <a:t>Management of Hyperglycemia and Diabetes </a:t>
            </a:r>
          </a:p>
        </p:txBody>
      </p:sp>
      <p:sp>
        <p:nvSpPr>
          <p:cNvPr id="45059" name="Rectangle 3"/>
          <p:cNvSpPr>
            <a:spLocks noGrp="1" noChangeArrowheads="1"/>
          </p:cNvSpPr>
          <p:nvPr>
            <p:ph type="body" idx="1"/>
          </p:nvPr>
        </p:nvSpPr>
        <p:spPr>
          <a:xfrm>
            <a:off x="381001" y="1371600"/>
            <a:ext cx="7315200" cy="4876800"/>
          </a:xfrm>
        </p:spPr>
        <p:txBody>
          <a:bodyPr tIns="0" bIns="0">
            <a:normAutofit lnSpcReduction="10000"/>
          </a:bodyPr>
          <a:lstStyle/>
          <a:p>
            <a:pPr marL="0" indent="0">
              <a:buClr>
                <a:srgbClr val="FFCCFF"/>
              </a:buClr>
              <a:buNone/>
              <a:defRPr/>
            </a:pPr>
            <a:endParaRPr lang="en-US" sz="800" dirty="0" smtClean="0"/>
          </a:p>
          <a:p>
            <a:pPr>
              <a:buClr>
                <a:srgbClr val="FFCCFF"/>
              </a:buClr>
              <a:defRPr/>
            </a:pPr>
            <a:r>
              <a:rPr lang="en-US" dirty="0" smtClean="0">
                <a:solidFill>
                  <a:schemeClr val="accent2">
                    <a:lumMod val="50000"/>
                  </a:schemeClr>
                </a:solidFill>
              </a:rPr>
              <a:t> </a:t>
            </a:r>
            <a:r>
              <a:rPr lang="en-US" dirty="0" smtClean="0"/>
              <a:t>Stop oral agents (</a:t>
            </a:r>
            <a:r>
              <a:rPr lang="en-US" dirty="0" err="1" smtClean="0"/>
              <a:t>ie</a:t>
            </a:r>
            <a:r>
              <a:rPr lang="en-US" dirty="0" smtClean="0"/>
              <a:t>) metformin &amp; sulfonylurea on admission </a:t>
            </a:r>
          </a:p>
          <a:p>
            <a:pPr>
              <a:buClr>
                <a:srgbClr val="FFCCFF"/>
              </a:buClr>
              <a:defRPr/>
            </a:pPr>
            <a:r>
              <a:rPr lang="en-US" dirty="0"/>
              <a:t> </a:t>
            </a:r>
            <a:r>
              <a:rPr lang="en-US" dirty="0" smtClean="0"/>
              <a:t>“The sole use of Sliding Scale insulin is discouraged” – ADA 2014</a:t>
            </a:r>
          </a:p>
          <a:p>
            <a:pPr>
              <a:buClr>
                <a:srgbClr val="FFCCFF"/>
              </a:buClr>
              <a:defRPr/>
            </a:pPr>
            <a:r>
              <a:rPr lang="en-US" dirty="0" smtClean="0"/>
              <a:t>For discharge, oral meds can be resumed</a:t>
            </a:r>
          </a:p>
          <a:p>
            <a:pPr marL="292608" lvl="1" indent="0" eaLnBrk="1" hangingPunct="1">
              <a:buClr>
                <a:srgbClr val="FF3300"/>
              </a:buClr>
              <a:buNone/>
              <a:defRPr/>
            </a:pPr>
            <a:endParaRPr lang="en-US" dirty="0" smtClean="0"/>
          </a:p>
          <a:p>
            <a:pPr marL="292608" lvl="1" indent="0" eaLnBrk="1" hangingPunct="1">
              <a:buClr>
                <a:srgbClr val="FF3300"/>
              </a:buClr>
              <a:buNone/>
              <a:defRPr/>
            </a:pPr>
            <a:r>
              <a:rPr lang="en-US" dirty="0" smtClean="0"/>
              <a:t>Start Basal/bolus therapy </a:t>
            </a:r>
          </a:p>
          <a:p>
            <a:pPr lvl="2" eaLnBrk="1" hangingPunct="1">
              <a:buClr>
                <a:srgbClr val="FFCCFF"/>
              </a:buClr>
              <a:defRPr/>
            </a:pPr>
            <a:r>
              <a:rPr lang="en-US" dirty="0" smtClean="0"/>
              <a:t>NPH and Regular insulin</a:t>
            </a:r>
          </a:p>
          <a:p>
            <a:pPr lvl="2" eaLnBrk="1" hangingPunct="1">
              <a:buClr>
                <a:srgbClr val="FFCCFF"/>
              </a:buClr>
              <a:defRPr/>
            </a:pPr>
            <a:r>
              <a:rPr lang="en-US" dirty="0" smtClean="0"/>
              <a:t>Long-acting and rapid-acting insulin</a:t>
            </a:r>
          </a:p>
          <a:p>
            <a:pPr lvl="2" eaLnBrk="1" hangingPunct="1">
              <a:buClr>
                <a:srgbClr val="FFCCFF"/>
              </a:buClr>
              <a:defRPr/>
            </a:pPr>
            <a:r>
              <a:rPr lang="en-US" dirty="0" smtClean="0"/>
              <a:t>Premixed insulin</a:t>
            </a:r>
          </a:p>
          <a:p>
            <a:pPr lvl="1" eaLnBrk="1" hangingPunct="1">
              <a:buClr>
                <a:srgbClr val="FF0000"/>
              </a:buClr>
              <a:buFont typeface="Wingdings" pitchFamily="2" charset="2"/>
              <a:buNone/>
              <a:defRPr/>
            </a:pPr>
            <a:endParaRPr lang="en-US" sz="1000" dirty="0" smtClean="0"/>
          </a:p>
          <a:p>
            <a:pPr eaLnBrk="1" hangingPunct="1">
              <a:buClr>
                <a:srgbClr val="FFCCFF"/>
              </a:buClr>
              <a:defRPr/>
            </a:pPr>
            <a:endParaRPr lang="en-US" dirty="0">
              <a:solidFill>
                <a:schemeClr val="accent2">
                  <a:lumMod val="50000"/>
                </a:schemeClr>
              </a:solidFill>
            </a:endParaRPr>
          </a:p>
          <a:p>
            <a:pPr eaLnBrk="1" hangingPunct="1">
              <a:buClr>
                <a:srgbClr val="FFCCFF"/>
              </a:buClr>
              <a:defRPr/>
            </a:pPr>
            <a:endParaRPr lang="en-US" dirty="0" smtClean="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5556115" y="4502285"/>
            <a:ext cx="1841772" cy="1219201"/>
          </a:xfrm>
          <a:prstGeom prst="rect">
            <a:avLst/>
          </a:prstGeom>
        </p:spPr>
      </p:pic>
    </p:spTree>
    <p:custDataLst>
      <p:tags r:id="rId1"/>
    </p:custDataLst>
    <p:extLst>
      <p:ext uri="{BB962C8B-B14F-4D97-AF65-F5344CB8AC3E}">
        <p14:creationId xmlns:p14="http://schemas.microsoft.com/office/powerpoint/2010/main" val="3200791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a:xfrm>
            <a:off x="457200" y="152400"/>
            <a:ext cx="8229600" cy="1447800"/>
          </a:xfrm>
        </p:spPr>
        <p:txBody>
          <a:bodyPr>
            <a:normAutofit/>
          </a:bodyPr>
          <a:lstStyle/>
          <a:p>
            <a:r>
              <a:rPr lang="en-US" smtClean="0"/>
              <a:t>In Patient Strategies – Start Early, Focus on Survival Skills </a:t>
            </a:r>
          </a:p>
        </p:txBody>
      </p:sp>
      <p:pic>
        <p:nvPicPr>
          <p:cNvPr id="191491" name="Picture 5" descr="C:\Documents and Settings\Owner\Local Settings\Temporary Internet Files\Content.IE5\CQPLFC05\MC900335611[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2133600"/>
            <a:ext cx="3500438" cy="334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9527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rot="5400000">
            <a:off x="66857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5803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4094957" y="3237706"/>
            <a:ext cx="3810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022725" y="1933575"/>
            <a:ext cx="495300" cy="6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752600" y="2222500"/>
            <a:ext cx="5105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628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48" name="TextBox 25"/>
          <p:cNvSpPr txBox="1">
            <a:spLocks noChangeArrowheads="1"/>
          </p:cNvSpPr>
          <p:nvPr/>
        </p:nvSpPr>
        <p:spPr bwMode="auto">
          <a:xfrm>
            <a:off x="990600" y="2603500"/>
            <a:ext cx="1608138"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&lt; 7%</a:t>
            </a:r>
          </a:p>
        </p:txBody>
      </p:sp>
      <p:sp>
        <p:nvSpPr>
          <p:cNvPr id="138249" name="TextBox 27"/>
          <p:cNvSpPr txBox="1">
            <a:spLocks noChangeArrowheads="1"/>
          </p:cNvSpPr>
          <p:nvPr/>
        </p:nvSpPr>
        <p:spPr bwMode="auto">
          <a:xfrm>
            <a:off x="609600" y="3482975"/>
            <a:ext cx="22098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treatment regimen</a:t>
            </a:r>
          </a:p>
          <a:p>
            <a:pPr algn="ctr" eaLnBrk="1" hangingPunct="1"/>
            <a:r>
              <a:rPr lang="en-US" sz="2400">
                <a:solidFill>
                  <a:prstClr val="black"/>
                </a:solidFill>
                <a:latin typeface="Tahoma" pitchFamily="34" charset="0"/>
              </a:rPr>
              <a:t>(Orals and/or insulin)</a:t>
            </a:r>
          </a:p>
        </p:txBody>
      </p:sp>
      <p:cxnSp>
        <p:nvCxnSpPr>
          <p:cNvPr id="19" name="Straight Connector 18"/>
          <p:cNvCxnSpPr/>
          <p:nvPr/>
        </p:nvCxnSpPr>
        <p:spPr>
          <a:xfrm rot="5400000">
            <a:off x="40774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1" name="TextBox 29"/>
          <p:cNvSpPr txBox="1">
            <a:spLocks noChangeArrowheads="1"/>
          </p:cNvSpPr>
          <p:nvPr/>
        </p:nvSpPr>
        <p:spPr bwMode="auto">
          <a:xfrm>
            <a:off x="3352800" y="2603500"/>
            <a:ext cx="1870075"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7%-9%</a:t>
            </a:r>
          </a:p>
        </p:txBody>
      </p:sp>
      <p:sp>
        <p:nvSpPr>
          <p:cNvPr id="138252" name="TextBox 31"/>
          <p:cNvSpPr txBox="1">
            <a:spLocks noChangeArrowheads="1"/>
          </p:cNvSpPr>
          <p:nvPr/>
        </p:nvSpPr>
        <p:spPr bwMode="auto">
          <a:xfrm>
            <a:off x="2971800" y="3482975"/>
            <a:ext cx="2667000" cy="2308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Re-start outpatient oral agents and D/C on glargine once daily at 50-80% of hospital dose </a:t>
            </a:r>
          </a:p>
        </p:txBody>
      </p:sp>
      <p:cxnSp>
        <p:nvCxnSpPr>
          <p:cNvPr id="23" name="Straight Connector 22"/>
          <p:cNvCxnSpPr/>
          <p:nvPr/>
        </p:nvCxnSpPr>
        <p:spPr>
          <a:xfrm rot="5400000">
            <a:off x="6668294" y="2412206"/>
            <a:ext cx="381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8254" name="TextBox 35"/>
          <p:cNvSpPr txBox="1">
            <a:spLocks noChangeArrowheads="1"/>
          </p:cNvSpPr>
          <p:nvPr/>
        </p:nvSpPr>
        <p:spPr bwMode="auto">
          <a:xfrm>
            <a:off x="6248400" y="2603500"/>
            <a:ext cx="1511300" cy="4603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a:solidFill>
                  <a:prstClr val="black"/>
                </a:solidFill>
                <a:latin typeface="Tahoma" pitchFamily="34" charset="0"/>
              </a:rPr>
              <a:t>A1C &gt;9%</a:t>
            </a:r>
          </a:p>
        </p:txBody>
      </p:sp>
      <p:sp>
        <p:nvSpPr>
          <p:cNvPr id="138255" name="TextBox 37"/>
          <p:cNvSpPr txBox="1">
            <a:spLocks noChangeArrowheads="1"/>
          </p:cNvSpPr>
          <p:nvPr/>
        </p:nvSpPr>
        <p:spPr bwMode="auto">
          <a:xfrm>
            <a:off x="5791200" y="3430588"/>
            <a:ext cx="3124200" cy="292387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2400" dirty="0">
                <a:solidFill>
                  <a:prstClr val="black"/>
                </a:solidFill>
                <a:latin typeface="Tahoma" pitchFamily="34" charset="0"/>
              </a:rPr>
              <a:t>D/C on basal bolus at same hospital dose.</a:t>
            </a:r>
          </a:p>
          <a:p>
            <a:pPr algn="ctr" eaLnBrk="1" hangingPunct="1"/>
            <a:endParaRPr lang="en-US" sz="1400" dirty="0">
              <a:solidFill>
                <a:prstClr val="black"/>
              </a:solidFill>
              <a:latin typeface="Tahoma" pitchFamily="34" charset="0"/>
            </a:endParaRPr>
          </a:p>
          <a:p>
            <a:pPr algn="ctr" eaLnBrk="1" hangingPunct="1"/>
            <a:r>
              <a:rPr lang="en-US" sz="2400" dirty="0">
                <a:solidFill>
                  <a:prstClr val="black"/>
                </a:solidFill>
                <a:latin typeface="Tahoma" pitchFamily="34" charset="0"/>
              </a:rPr>
              <a:t>Alternative: re-start oral agents and D/C on </a:t>
            </a:r>
            <a:r>
              <a:rPr lang="en-US" sz="2400" dirty="0" err="1">
                <a:solidFill>
                  <a:prstClr val="black"/>
                </a:solidFill>
                <a:latin typeface="Tahoma" pitchFamily="34" charset="0"/>
              </a:rPr>
              <a:t>glargine</a:t>
            </a:r>
            <a:r>
              <a:rPr lang="en-US" sz="2400" dirty="0">
                <a:solidFill>
                  <a:prstClr val="black"/>
                </a:solidFill>
                <a:latin typeface="Tahoma" pitchFamily="34" charset="0"/>
              </a:rPr>
              <a:t> once daily at 50-80% of hospital dose </a:t>
            </a:r>
          </a:p>
        </p:txBody>
      </p:sp>
      <p:sp>
        <p:nvSpPr>
          <p:cNvPr id="55312" name="Rectangle 29"/>
          <p:cNvSpPr>
            <a:spLocks noChangeArrowheads="1"/>
          </p:cNvSpPr>
          <p:nvPr/>
        </p:nvSpPr>
        <p:spPr bwMode="auto">
          <a:xfrm>
            <a:off x="1524000" y="152400"/>
            <a:ext cx="64513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defRPr/>
            </a:pPr>
            <a:r>
              <a:rPr lang="en-US" sz="3600" b="1" dirty="0">
                <a:latin typeface="Arial"/>
              </a:rPr>
              <a:t>Discharge insulin Algorithm </a:t>
            </a:r>
            <a:endParaRPr lang="en-US" sz="3600" dirty="0">
              <a:latin typeface="Arial"/>
            </a:endParaRPr>
          </a:p>
        </p:txBody>
      </p:sp>
      <p:sp>
        <p:nvSpPr>
          <p:cNvPr id="138257" name="TextBox 19"/>
          <p:cNvSpPr txBox="1">
            <a:spLocks noChangeArrowheads="1"/>
          </p:cNvSpPr>
          <p:nvPr/>
        </p:nvSpPr>
        <p:spPr bwMode="auto">
          <a:xfrm>
            <a:off x="2090738" y="1219200"/>
            <a:ext cx="4405312" cy="6461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algn="ctr" eaLnBrk="1" hangingPunct="1"/>
            <a:r>
              <a:rPr lang="en-US" sz="3600" dirty="0">
                <a:solidFill>
                  <a:prstClr val="black"/>
                </a:solidFill>
                <a:latin typeface="Tahoma" pitchFamily="34" charset="0"/>
              </a:rPr>
              <a:t>Discharge Treatment</a:t>
            </a:r>
          </a:p>
        </p:txBody>
      </p:sp>
      <p:sp>
        <p:nvSpPr>
          <p:cNvPr id="138258" name="Rectangle 5"/>
          <p:cNvSpPr>
            <a:spLocks noChangeArrowheads="1"/>
          </p:cNvSpPr>
          <p:nvPr/>
        </p:nvSpPr>
        <p:spPr bwMode="auto">
          <a:xfrm>
            <a:off x="533400" y="838200"/>
            <a:ext cx="8077200" cy="76200"/>
          </a:xfrm>
          <a:prstGeom prst="rect">
            <a:avLst/>
          </a:prstGeom>
          <a:gradFill rotWithShape="0">
            <a:gsLst>
              <a:gs pos="0">
                <a:srgbClr val="FF0000"/>
              </a:gs>
              <a:gs pos="100000">
                <a:srgbClr val="13017C"/>
              </a:gs>
            </a:gsLst>
            <a:lin ang="0" scaled="1"/>
          </a:gradFill>
          <a:ln>
            <a:noFill/>
          </a:ln>
          <a:effectLst>
            <a:outerShdw dist="35921" dir="2700000" algn="ctr" rotWithShape="0">
              <a:schemeClr val="bg2"/>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prstClr val="black"/>
              </a:solidFill>
            </a:endParaRPr>
          </a:p>
        </p:txBody>
      </p:sp>
      <p:sp>
        <p:nvSpPr>
          <p:cNvPr id="138259" name="TextBox 1"/>
          <p:cNvSpPr txBox="1">
            <a:spLocks noChangeArrowheads="1"/>
          </p:cNvSpPr>
          <p:nvPr/>
        </p:nvSpPr>
        <p:spPr bwMode="auto">
          <a:xfrm>
            <a:off x="254000" y="5791200"/>
            <a:ext cx="6019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800">
                <a:solidFill>
                  <a:schemeClr val="tx1"/>
                </a:solidFill>
                <a:latin typeface="Garamond" pitchFamily="18" charset="0"/>
                <a:cs typeface="Arial" pitchFamily="34" charset="0"/>
              </a:defRPr>
            </a:lvl1pPr>
            <a:lvl2pPr marL="742950" indent="-285750" eaLnBrk="0" hangingPunct="0">
              <a:defRPr sz="800">
                <a:solidFill>
                  <a:schemeClr val="tx1"/>
                </a:solidFill>
                <a:latin typeface="Garamond" pitchFamily="18" charset="0"/>
                <a:cs typeface="Arial" pitchFamily="34" charset="0"/>
              </a:defRPr>
            </a:lvl2pPr>
            <a:lvl3pPr marL="1143000" indent="-228600" eaLnBrk="0" hangingPunct="0">
              <a:defRPr sz="800">
                <a:solidFill>
                  <a:schemeClr val="tx1"/>
                </a:solidFill>
                <a:latin typeface="Garamond" pitchFamily="18" charset="0"/>
                <a:cs typeface="Arial" pitchFamily="34" charset="0"/>
              </a:defRPr>
            </a:lvl3pPr>
            <a:lvl4pPr marL="1600200" indent="-228600" eaLnBrk="0" hangingPunct="0">
              <a:defRPr sz="800">
                <a:solidFill>
                  <a:schemeClr val="tx1"/>
                </a:solidFill>
                <a:latin typeface="Garamond" pitchFamily="18" charset="0"/>
                <a:cs typeface="Arial" pitchFamily="34" charset="0"/>
              </a:defRPr>
            </a:lvl4pPr>
            <a:lvl5pPr marL="2057400" indent="-228600" eaLnBrk="0" hangingPunct="0">
              <a:defRPr sz="800">
                <a:solidFill>
                  <a:schemeClr val="tx1"/>
                </a:solidFill>
                <a:latin typeface="Garamond" pitchFamily="18" charset="0"/>
                <a:cs typeface="Arial" pitchFamily="34" charset="0"/>
              </a:defRPr>
            </a:lvl5pPr>
            <a:lvl6pPr marL="2514600" indent="-228600" eaLnBrk="0" fontAlgn="base" hangingPunct="0">
              <a:spcBef>
                <a:spcPct val="0"/>
              </a:spcBef>
              <a:spcAft>
                <a:spcPct val="0"/>
              </a:spcAft>
              <a:defRPr sz="800">
                <a:solidFill>
                  <a:schemeClr val="tx1"/>
                </a:solidFill>
                <a:latin typeface="Garamond" pitchFamily="18" charset="0"/>
                <a:cs typeface="Arial" pitchFamily="34" charset="0"/>
              </a:defRPr>
            </a:lvl6pPr>
            <a:lvl7pPr marL="2971800" indent="-228600" eaLnBrk="0" fontAlgn="base" hangingPunct="0">
              <a:spcBef>
                <a:spcPct val="0"/>
              </a:spcBef>
              <a:spcAft>
                <a:spcPct val="0"/>
              </a:spcAft>
              <a:defRPr sz="800">
                <a:solidFill>
                  <a:schemeClr val="tx1"/>
                </a:solidFill>
                <a:latin typeface="Garamond" pitchFamily="18" charset="0"/>
                <a:cs typeface="Arial" pitchFamily="34" charset="0"/>
              </a:defRPr>
            </a:lvl7pPr>
            <a:lvl8pPr marL="3429000" indent="-228600" eaLnBrk="0" fontAlgn="base" hangingPunct="0">
              <a:spcBef>
                <a:spcPct val="0"/>
              </a:spcBef>
              <a:spcAft>
                <a:spcPct val="0"/>
              </a:spcAft>
              <a:defRPr sz="800">
                <a:solidFill>
                  <a:schemeClr val="tx1"/>
                </a:solidFill>
                <a:latin typeface="Garamond" pitchFamily="18" charset="0"/>
                <a:cs typeface="Arial" pitchFamily="34" charset="0"/>
              </a:defRPr>
            </a:lvl8pPr>
            <a:lvl9pPr marL="3886200" indent="-228600" eaLnBrk="0" fontAlgn="base" hangingPunct="0">
              <a:spcBef>
                <a:spcPct val="0"/>
              </a:spcBef>
              <a:spcAft>
                <a:spcPct val="0"/>
              </a:spcAft>
              <a:defRPr sz="800">
                <a:solidFill>
                  <a:schemeClr val="tx1"/>
                </a:solidFill>
                <a:latin typeface="Garamond" pitchFamily="18" charset="0"/>
                <a:cs typeface="Arial" pitchFamily="34" charset="0"/>
              </a:defRPr>
            </a:lvl9pPr>
          </a:lstStyle>
          <a:p>
            <a:pPr eaLnBrk="1" hangingPunct="1"/>
            <a:r>
              <a:rPr lang="en-US" sz="1600" b="1" dirty="0">
                <a:hlinkClick r:id="rId4"/>
              </a:rPr>
              <a:t>Clinical Guidelines for the </a:t>
            </a:r>
            <a:r>
              <a:rPr lang="en-US" sz="1600" b="1" dirty="0" err="1">
                <a:hlinkClick r:id="rId4"/>
              </a:rPr>
              <a:t>Managment</a:t>
            </a:r>
            <a:r>
              <a:rPr lang="en-US" sz="1600" b="1" dirty="0">
                <a:hlinkClick r:id="rId4"/>
              </a:rPr>
              <a:t> of Hyperglycemia in Hospitalized Patients in a Non-Critical Care Setting</a:t>
            </a:r>
            <a:r>
              <a:rPr lang="en-US" sz="1600" dirty="0">
                <a:solidFill>
                  <a:prstClr val="black"/>
                </a:solidFill>
              </a:rPr>
              <a:t> </a:t>
            </a:r>
            <a:endParaRPr lang="en-US" sz="1600" i="1" dirty="0">
              <a:solidFill>
                <a:srgbClr val="FFFFCC"/>
              </a:solidFill>
              <a:latin typeface="Arial" pitchFamily="34" charset="0"/>
            </a:endParaRPr>
          </a:p>
        </p:txBody>
      </p:sp>
    </p:spTree>
    <p:custDataLst>
      <p:tags r:id="rId1"/>
    </p:custDataLst>
    <p:extLst>
      <p:ext uri="{BB962C8B-B14F-4D97-AF65-F5344CB8AC3E}">
        <p14:creationId xmlns:p14="http://schemas.microsoft.com/office/powerpoint/2010/main" val="81323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52400"/>
            <a:ext cx="8226425" cy="1263650"/>
          </a:xfrm>
        </p:spPr>
        <p:txBody>
          <a:bodyPr>
            <a:normAutofit fontScale="90000"/>
          </a:bodyPr>
          <a:lstStyle/>
          <a:p>
            <a:r>
              <a:rPr lang="en-US" dirty="0" smtClean="0"/>
              <a:t>Engaging and supporting Kids to help slow the epidemic</a:t>
            </a:r>
            <a:endParaRPr lang="en-US" dirty="0"/>
          </a:p>
        </p:txBody>
      </p:sp>
      <p:sp>
        <p:nvSpPr>
          <p:cNvPr id="8" name="Text Placeholder 7"/>
          <p:cNvSpPr>
            <a:spLocks noGrp="1"/>
          </p:cNvSpPr>
          <p:nvPr>
            <p:ph type="body" sz="half" idx="1"/>
          </p:nvPr>
        </p:nvSpPr>
        <p:spPr/>
        <p:txBody>
          <a:bodyPr/>
          <a:lstStyle/>
          <a:p>
            <a:r>
              <a:rPr lang="en-US" dirty="0" smtClean="0"/>
              <a:t>Phases of Life</a:t>
            </a:r>
          </a:p>
          <a:p>
            <a:pPr lvl="1"/>
            <a:r>
              <a:rPr lang="en-US" dirty="0" smtClean="0">
                <a:solidFill>
                  <a:srgbClr val="C00000"/>
                </a:solidFill>
              </a:rPr>
              <a:t>During </a:t>
            </a:r>
            <a:r>
              <a:rPr lang="en-US" dirty="0">
                <a:solidFill>
                  <a:srgbClr val="C00000"/>
                </a:solidFill>
              </a:rPr>
              <a:t>Childhood</a:t>
            </a:r>
          </a:p>
          <a:p>
            <a:pPr lvl="1"/>
            <a:endParaRPr lang="en-US" dirty="0"/>
          </a:p>
          <a:p>
            <a:endParaRPr lang="en-US" dirty="0"/>
          </a:p>
        </p:txBody>
      </p:sp>
      <p:sp>
        <p:nvSpPr>
          <p:cNvPr id="5" name="Content Placeholder 4"/>
          <p:cNvSpPr>
            <a:spLocks noGrp="1"/>
          </p:cNvSpPr>
          <p:nvPr>
            <p:ph sz="quarter" idx="2"/>
          </p:nvPr>
        </p:nvSpPr>
        <p:spPr/>
        <p:txBody>
          <a:bodyPr>
            <a:normAutofit fontScale="77500" lnSpcReduction="20000"/>
          </a:bodyPr>
          <a:lstStyle/>
          <a:p>
            <a:r>
              <a:rPr lang="en-US" dirty="0" smtClean="0"/>
              <a:t>Environment</a:t>
            </a:r>
          </a:p>
          <a:p>
            <a:pPr lvl="1"/>
            <a:r>
              <a:rPr lang="en-US" dirty="0" smtClean="0">
                <a:solidFill>
                  <a:schemeClr val="tx2">
                    <a:lumMod val="75000"/>
                  </a:schemeClr>
                </a:solidFill>
              </a:rPr>
              <a:t>Access to safe places to exercise</a:t>
            </a:r>
          </a:p>
          <a:p>
            <a:pPr lvl="1"/>
            <a:r>
              <a:rPr lang="en-US" dirty="0" smtClean="0">
                <a:solidFill>
                  <a:schemeClr val="tx2">
                    <a:lumMod val="75000"/>
                  </a:schemeClr>
                </a:solidFill>
              </a:rPr>
              <a:t>Access to healthy foods</a:t>
            </a:r>
          </a:p>
          <a:p>
            <a:pPr lvl="1"/>
            <a:r>
              <a:rPr lang="en-US" dirty="0" smtClean="0">
                <a:solidFill>
                  <a:schemeClr val="tx2">
                    <a:lumMod val="75000"/>
                  </a:schemeClr>
                </a:solidFill>
              </a:rPr>
              <a:t>Access to learning rich environments</a:t>
            </a:r>
          </a:p>
          <a:p>
            <a:pPr lvl="1"/>
            <a:r>
              <a:rPr lang="en-US" dirty="0" smtClean="0">
                <a:solidFill>
                  <a:schemeClr val="tx2">
                    <a:lumMod val="75000"/>
                  </a:schemeClr>
                </a:solidFill>
              </a:rPr>
              <a:t>Access to health care	</a:t>
            </a:r>
          </a:p>
        </p:txBody>
      </p:sp>
      <p:sp>
        <p:nvSpPr>
          <p:cNvPr id="7" name="Content Placeholder 6"/>
          <p:cNvSpPr>
            <a:spLocks noGrp="1"/>
          </p:cNvSpPr>
          <p:nvPr>
            <p:ph sz="quarter" idx="3"/>
          </p:nvPr>
        </p:nvSpPr>
        <p:spPr/>
        <p:txBody>
          <a:bodyPr>
            <a:normAutofit fontScale="70000" lnSpcReduction="20000"/>
          </a:bodyPr>
          <a:lstStyle/>
          <a:p>
            <a:r>
              <a:rPr lang="en-US" dirty="0" err="1" smtClean="0"/>
              <a:t>LifeStyle</a:t>
            </a:r>
            <a:endParaRPr lang="en-US" dirty="0"/>
          </a:p>
          <a:p>
            <a:pPr lvl="1"/>
            <a:r>
              <a:rPr lang="en-US" dirty="0" smtClean="0">
                <a:solidFill>
                  <a:schemeClr val="tx2">
                    <a:lumMod val="75000"/>
                  </a:schemeClr>
                </a:solidFill>
              </a:rPr>
              <a:t>Limit screen time to 2 hours a day</a:t>
            </a:r>
          </a:p>
          <a:p>
            <a:pPr lvl="1"/>
            <a:r>
              <a:rPr lang="en-US" dirty="0" smtClean="0">
                <a:solidFill>
                  <a:schemeClr val="tx2">
                    <a:lumMod val="75000"/>
                  </a:schemeClr>
                </a:solidFill>
              </a:rPr>
              <a:t>1 hour a day of activity</a:t>
            </a:r>
          </a:p>
          <a:p>
            <a:pPr lvl="1"/>
            <a:r>
              <a:rPr lang="en-US" dirty="0" smtClean="0">
                <a:solidFill>
                  <a:schemeClr val="tx2">
                    <a:lumMod val="75000"/>
                  </a:schemeClr>
                </a:solidFill>
              </a:rPr>
              <a:t>Healthy Snacks</a:t>
            </a:r>
          </a:p>
          <a:p>
            <a:pPr lvl="1"/>
            <a:r>
              <a:rPr lang="en-US" dirty="0" smtClean="0">
                <a:solidFill>
                  <a:schemeClr val="tx2">
                    <a:lumMod val="75000"/>
                  </a:schemeClr>
                </a:solidFill>
              </a:rPr>
              <a:t>Limit junk food, sugary beverages</a:t>
            </a:r>
          </a:p>
          <a:p>
            <a:pPr lvl="1"/>
            <a:r>
              <a:rPr lang="en-US" dirty="0" smtClean="0">
                <a:solidFill>
                  <a:schemeClr val="tx2">
                    <a:lumMod val="75000"/>
                  </a:schemeClr>
                </a:solidFill>
              </a:rPr>
              <a:t>Fruits and Veggies</a:t>
            </a:r>
            <a:endParaRPr lang="en-US" dirty="0">
              <a:solidFill>
                <a:schemeClr val="tx2">
                  <a:lumMod val="75000"/>
                </a:schemeClr>
              </a:solidFill>
            </a:endParaRPr>
          </a:p>
        </p:txBody>
      </p:sp>
      <p:pic>
        <p:nvPicPr>
          <p:cNvPr id="3" name="Picture 2"/>
          <p:cNvPicPr>
            <a:picLocks noChangeAspect="1"/>
          </p:cNvPicPr>
          <p:nvPr/>
        </p:nvPicPr>
        <p:blipFill>
          <a:blip r:embed="rId3"/>
          <a:stretch>
            <a:fillRect/>
          </a:stretch>
        </p:blipFill>
        <p:spPr>
          <a:xfrm>
            <a:off x="324778" y="2971800"/>
            <a:ext cx="4117049" cy="2699949"/>
          </a:xfrm>
          <a:prstGeom prst="rect">
            <a:avLst/>
          </a:prstGeom>
        </p:spPr>
      </p:pic>
    </p:spTree>
    <p:custDataLst>
      <p:tags r:id="rId1"/>
    </p:custDataLst>
    <p:extLst>
      <p:ext uri="{BB962C8B-B14F-4D97-AF65-F5344CB8AC3E}">
        <p14:creationId xmlns:p14="http://schemas.microsoft.com/office/powerpoint/2010/main" val="396959915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81000" y="152400"/>
            <a:ext cx="8229600" cy="868362"/>
          </a:xfrm>
        </p:spPr>
        <p:txBody>
          <a:bodyPr/>
          <a:lstStyle/>
          <a:p>
            <a:pPr>
              <a:defRPr/>
            </a:pPr>
            <a:r>
              <a:rPr lang="en-US" dirty="0" smtClean="0"/>
              <a:t>Now What?</a:t>
            </a:r>
            <a:endParaRPr lang="en-US" dirty="0"/>
          </a:p>
        </p:txBody>
      </p:sp>
      <p:sp>
        <p:nvSpPr>
          <p:cNvPr id="6" name="Text Placeholder 5"/>
          <p:cNvSpPr>
            <a:spLocks noGrp="1"/>
          </p:cNvSpPr>
          <p:nvPr>
            <p:ph type="body" sz="half" idx="1"/>
          </p:nvPr>
        </p:nvSpPr>
        <p:spPr>
          <a:xfrm>
            <a:off x="4495800" y="4191000"/>
            <a:ext cx="4038600" cy="2209800"/>
          </a:xfrm>
        </p:spPr>
        <p:txBody>
          <a:bodyPr/>
          <a:lstStyle/>
          <a:p>
            <a:pPr>
              <a:defRPr/>
            </a:pPr>
            <a:r>
              <a:rPr lang="en-US" dirty="0" smtClean="0"/>
              <a:t>You just gave 3 units of </a:t>
            </a:r>
            <a:r>
              <a:rPr lang="en-US" dirty="0" err="1" smtClean="0"/>
              <a:t>Aspart</a:t>
            </a:r>
            <a:r>
              <a:rPr lang="en-US" dirty="0" smtClean="0"/>
              <a:t> and patient needs to go to OR NOW!</a:t>
            </a:r>
          </a:p>
          <a:p>
            <a:pPr>
              <a:defRPr/>
            </a:pPr>
            <a:endParaRPr lang="en-US" dirty="0"/>
          </a:p>
          <a:p>
            <a:pPr>
              <a:defRPr/>
            </a:pPr>
            <a:endParaRPr lang="en-US" dirty="0"/>
          </a:p>
        </p:txBody>
      </p:sp>
      <p:sp>
        <p:nvSpPr>
          <p:cNvPr id="7" name="Content Placeholder 6"/>
          <p:cNvSpPr>
            <a:spLocks noGrp="1"/>
          </p:cNvSpPr>
          <p:nvPr>
            <p:ph sz="quarter" idx="2"/>
          </p:nvPr>
        </p:nvSpPr>
        <p:spPr>
          <a:xfrm>
            <a:off x="381000" y="1371600"/>
            <a:ext cx="4038600" cy="2185988"/>
          </a:xfrm>
        </p:spPr>
        <p:txBody>
          <a:bodyPr/>
          <a:lstStyle/>
          <a:p>
            <a:pPr>
              <a:defRPr/>
            </a:pPr>
            <a:r>
              <a:rPr lang="en-US" dirty="0" smtClean="0"/>
              <a:t>Nurse had an emergency and </a:t>
            </a:r>
            <a:r>
              <a:rPr lang="en-US" dirty="0" err="1" smtClean="0"/>
              <a:t>pt</a:t>
            </a:r>
            <a:r>
              <a:rPr lang="en-US" dirty="0" smtClean="0"/>
              <a:t> already ate lunch?</a:t>
            </a:r>
            <a:endParaRPr lang="en-US" dirty="0"/>
          </a:p>
        </p:txBody>
      </p:sp>
      <p:sp>
        <p:nvSpPr>
          <p:cNvPr id="8" name="Content Placeholder 7"/>
          <p:cNvSpPr>
            <a:spLocks noGrp="1"/>
          </p:cNvSpPr>
          <p:nvPr>
            <p:ph sz="quarter" idx="3"/>
          </p:nvPr>
        </p:nvSpPr>
        <p:spPr>
          <a:xfrm>
            <a:off x="4724400" y="1143000"/>
            <a:ext cx="4038600" cy="2187575"/>
          </a:xfrm>
        </p:spPr>
        <p:txBody>
          <a:bodyPr>
            <a:normAutofit fontScale="92500" lnSpcReduction="10000"/>
          </a:bodyPr>
          <a:lstStyle/>
          <a:p>
            <a:pPr>
              <a:defRPr/>
            </a:pPr>
            <a:r>
              <a:rPr lang="en-US" dirty="0" smtClean="0"/>
              <a:t>Nurse administered insulin and </a:t>
            </a:r>
            <a:r>
              <a:rPr lang="en-US" dirty="0" err="1" smtClean="0"/>
              <a:t>pt</a:t>
            </a:r>
            <a:r>
              <a:rPr lang="en-US" dirty="0" smtClean="0"/>
              <a:t> only ate a few bites of turkey and drank non sugar tea?</a:t>
            </a:r>
            <a:endParaRPr lang="en-US" dirty="0"/>
          </a:p>
        </p:txBody>
      </p:sp>
      <p:pic>
        <p:nvPicPr>
          <p:cNvPr id="110598" name="Picture 6" descr="C:\Users\bev\AppData\Local\Microsoft\Windows\Temporary Internet Files\Content.IE5\QRLBHQWV\MC900197809[1].wmf"/>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1371600" y="3019425"/>
            <a:ext cx="2895600" cy="362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7088886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127000"/>
            <a:ext cx="6267450" cy="990600"/>
          </a:xfrm>
        </p:spPr>
        <p:txBody>
          <a:bodyPr/>
          <a:lstStyle/>
          <a:p>
            <a:pPr>
              <a:defRPr/>
            </a:pPr>
            <a:r>
              <a:rPr lang="en-US" dirty="0" smtClean="0"/>
              <a:t>5 Survival Skills</a:t>
            </a:r>
            <a:endParaRPr lang="en-US" dirty="0"/>
          </a:p>
        </p:txBody>
      </p:sp>
      <p:sp>
        <p:nvSpPr>
          <p:cNvPr id="3" name="Content Placeholder 2"/>
          <p:cNvSpPr>
            <a:spLocks noGrp="1"/>
          </p:cNvSpPr>
          <p:nvPr>
            <p:ph idx="1"/>
          </p:nvPr>
        </p:nvSpPr>
        <p:spPr>
          <a:xfrm>
            <a:off x="273648" y="1295400"/>
            <a:ext cx="6431952" cy="4953000"/>
          </a:xfrm>
        </p:spPr>
        <p:txBody>
          <a:bodyPr>
            <a:normAutofit fontScale="92500" lnSpcReduction="20000"/>
          </a:bodyPr>
          <a:lstStyle/>
          <a:p>
            <a:pPr marL="514350" indent="-514350">
              <a:buFont typeface="Wingdings" pitchFamily="2" charset="2"/>
              <a:buAutoNum type="arabicPeriod"/>
              <a:defRPr/>
            </a:pPr>
            <a:r>
              <a:rPr lang="en-US" dirty="0" smtClean="0"/>
              <a:t>Basics of Diabetes</a:t>
            </a:r>
          </a:p>
          <a:p>
            <a:pPr marL="514350" indent="-514350">
              <a:buFont typeface="Wingdings" pitchFamily="2" charset="2"/>
              <a:buAutoNum type="arabicPeriod"/>
              <a:defRPr/>
            </a:pPr>
            <a:r>
              <a:rPr lang="en-US" dirty="0" smtClean="0"/>
              <a:t>Can patient perform self blood glucose monitoring?  Do they need meter?</a:t>
            </a:r>
          </a:p>
          <a:p>
            <a:pPr marL="514350" indent="-514350">
              <a:buFont typeface="Wingdings" pitchFamily="2" charset="2"/>
              <a:buAutoNum type="arabicPeriod"/>
              <a:defRPr/>
            </a:pPr>
            <a:r>
              <a:rPr lang="en-US" dirty="0" smtClean="0"/>
              <a:t>Can </a:t>
            </a:r>
            <a:r>
              <a:rPr lang="en-US" dirty="0" err="1" smtClean="0"/>
              <a:t>pt</a:t>
            </a:r>
            <a:r>
              <a:rPr lang="en-US" dirty="0" smtClean="0"/>
              <a:t> safely take meds / insulin? Teach side effects.</a:t>
            </a:r>
          </a:p>
          <a:p>
            <a:pPr marL="514350" indent="-514350">
              <a:buFont typeface="Wingdings" pitchFamily="2" charset="2"/>
              <a:buAutoNum type="arabicPeriod"/>
              <a:defRPr/>
            </a:pPr>
            <a:r>
              <a:rPr lang="en-US" dirty="0" smtClean="0"/>
              <a:t>Meal Planning?</a:t>
            </a:r>
          </a:p>
          <a:p>
            <a:pPr marL="514350" indent="-514350">
              <a:buFont typeface="Wingdings" pitchFamily="2" charset="2"/>
              <a:buAutoNum type="arabicPeriod"/>
              <a:defRPr/>
            </a:pPr>
            <a:r>
              <a:rPr lang="en-US" dirty="0" smtClean="0"/>
              <a:t>Self Care including hypo prevent/treat</a:t>
            </a:r>
          </a:p>
          <a:p>
            <a:pPr>
              <a:defRPr/>
            </a:pPr>
            <a:r>
              <a:rPr lang="en-US" dirty="0" smtClean="0"/>
              <a:t> Follow-Up plan - Does </a:t>
            </a:r>
            <a:r>
              <a:rPr lang="en-US" dirty="0" err="1" smtClean="0"/>
              <a:t>pt</a:t>
            </a:r>
            <a:r>
              <a:rPr lang="en-US" dirty="0" smtClean="0"/>
              <a:t> know who to contact when need help?</a:t>
            </a:r>
          </a:p>
          <a:p>
            <a:pPr>
              <a:defRPr/>
            </a:pPr>
            <a:r>
              <a:rPr lang="en-US" dirty="0" smtClean="0">
                <a:solidFill>
                  <a:schemeClr val="tx2">
                    <a:lumMod val="50000"/>
                  </a:schemeClr>
                </a:solidFill>
              </a:rPr>
              <a:t>Diabetes Ed, PCP, Home Health</a:t>
            </a:r>
            <a:endParaRPr lang="en-US" dirty="0"/>
          </a:p>
        </p:txBody>
      </p:sp>
      <p:pic>
        <p:nvPicPr>
          <p:cNvPr id="4" name="Picture 3" descr="http://www.p-h.com/blog/wp-content/uploads/2011/06/balanc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050" y="152401"/>
            <a:ext cx="264795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6290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1026"/>
          <p:cNvSpPr>
            <a:spLocks noGrp="1" noRot="1" noChangeArrowheads="1"/>
          </p:cNvSpPr>
          <p:nvPr>
            <p:ph type="title"/>
          </p:nvPr>
        </p:nvSpPr>
        <p:spPr/>
        <p:txBody>
          <a:bodyPr/>
          <a:lstStyle/>
          <a:p>
            <a:pPr eaLnBrk="1" hangingPunct="1"/>
            <a:r>
              <a:rPr lang="en-US" dirty="0" smtClean="0"/>
              <a:t>Bottom Line</a:t>
            </a:r>
          </a:p>
        </p:txBody>
      </p:sp>
      <p:sp>
        <p:nvSpPr>
          <p:cNvPr id="200707" name="Rectangle 1027"/>
          <p:cNvSpPr>
            <a:spLocks noGrp="1" noChangeArrowheads="1"/>
          </p:cNvSpPr>
          <p:nvPr>
            <p:ph sz="quarter" idx="1"/>
          </p:nvPr>
        </p:nvSpPr>
        <p:spPr>
          <a:xfrm>
            <a:off x="457200" y="1219200"/>
            <a:ext cx="5715000" cy="4937760"/>
          </a:xfrm>
        </p:spPr>
        <p:txBody>
          <a:bodyPr>
            <a:normAutofit fontScale="92500" lnSpcReduction="20000"/>
          </a:bodyPr>
          <a:lstStyle/>
          <a:p>
            <a:pPr eaLnBrk="1" hangingPunct="1"/>
            <a:r>
              <a:rPr lang="en-US" sz="2000" dirty="0" smtClean="0"/>
              <a:t> </a:t>
            </a:r>
            <a:r>
              <a:rPr lang="en-US" sz="2800" dirty="0" smtClean="0"/>
              <a:t>30-40% of hospitalized patients have diabetes</a:t>
            </a:r>
          </a:p>
          <a:p>
            <a:pPr lvl="1" eaLnBrk="1" hangingPunct="1"/>
            <a:r>
              <a:rPr lang="en-US" sz="2400" dirty="0" smtClean="0"/>
              <a:t>10% aren’t officially diagnosed</a:t>
            </a:r>
          </a:p>
          <a:p>
            <a:pPr eaLnBrk="1" hangingPunct="1"/>
            <a:r>
              <a:rPr lang="en-US" sz="2800" dirty="0" smtClean="0"/>
              <a:t>Cardiovascular disease is the leading cause of hospitalization for people with diabetes</a:t>
            </a:r>
          </a:p>
          <a:p>
            <a:pPr eaLnBrk="1" hangingPunct="1"/>
            <a:r>
              <a:rPr lang="en-US" sz="2800" dirty="0" smtClean="0"/>
              <a:t>Look for patients with hyperglycemia and </a:t>
            </a:r>
            <a:r>
              <a:rPr lang="en-US" sz="2800" dirty="0" err="1" smtClean="0"/>
              <a:t>cardiometabolic</a:t>
            </a:r>
            <a:r>
              <a:rPr lang="en-US" sz="2800" dirty="0" smtClean="0"/>
              <a:t> risk factors: smokers, HTN,</a:t>
            </a:r>
          </a:p>
          <a:p>
            <a:pPr eaLnBrk="1" hangingPunct="1">
              <a:buFont typeface="Wingdings" pitchFamily="2" charset="2"/>
              <a:buNone/>
            </a:pPr>
            <a:r>
              <a:rPr lang="en-US" sz="2800" dirty="0" smtClean="0"/>
              <a:t>   central obesity, abnormal lipids, </a:t>
            </a:r>
            <a:r>
              <a:rPr lang="en-US" sz="2800" dirty="0" err="1" smtClean="0"/>
              <a:t>Acanthosis</a:t>
            </a:r>
            <a:r>
              <a:rPr lang="en-US" sz="2800" dirty="0" smtClean="0"/>
              <a:t>.</a:t>
            </a:r>
          </a:p>
          <a:p>
            <a:pPr eaLnBrk="1" hangingPunct="1"/>
            <a:r>
              <a:rPr lang="en-US" sz="2800" dirty="0" smtClean="0"/>
              <a:t>Provide education and promote self-advocacy</a:t>
            </a:r>
          </a:p>
        </p:txBody>
      </p:sp>
      <p:pic>
        <p:nvPicPr>
          <p:cNvPr id="37890" name="Picture 2" descr="C:\Users\Beverly\AppData\Local\Microsoft\Windows\Temporary Internet Files\Content.IE5\KORAASHY\MP90042262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4175760"/>
            <a:ext cx="2938512" cy="1981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20161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5" name="Rectangle 3"/>
          <p:cNvSpPr>
            <a:spLocks noGrp="1" noChangeArrowheads="1"/>
          </p:cNvSpPr>
          <p:nvPr>
            <p:ph sz="quarter" idx="1"/>
          </p:nvPr>
        </p:nvSpPr>
        <p:spPr/>
        <p:txBody>
          <a:bodyPr lIns="90477" tIns="44445" rIns="90477" bIns="44445"/>
          <a:lstStyle/>
          <a:p>
            <a:pPr eaLnBrk="1" hangingPunct="1">
              <a:defRPr/>
            </a:pPr>
            <a:r>
              <a:rPr lang="en-US" smtClean="0"/>
              <a:t>Self Monitor Blood Glucose</a:t>
            </a:r>
          </a:p>
          <a:p>
            <a:pPr eaLnBrk="1" hangingPunct="1">
              <a:defRPr/>
            </a:pPr>
            <a:r>
              <a:rPr lang="en-US" smtClean="0"/>
              <a:t>Meal Plan</a:t>
            </a:r>
          </a:p>
          <a:p>
            <a:pPr eaLnBrk="1" hangingPunct="1">
              <a:defRPr/>
            </a:pPr>
            <a:r>
              <a:rPr lang="en-US" smtClean="0"/>
              <a:t>Exercise / Activity</a:t>
            </a:r>
          </a:p>
          <a:p>
            <a:pPr eaLnBrk="1" hangingPunct="1">
              <a:defRPr/>
            </a:pPr>
            <a:r>
              <a:rPr lang="en-US" smtClean="0"/>
              <a:t>Medications</a:t>
            </a:r>
          </a:p>
        </p:txBody>
      </p:sp>
      <p:graphicFrame>
        <p:nvGraphicFramePr>
          <p:cNvPr id="126980" name="Object 1024"/>
          <p:cNvGraphicFramePr>
            <a:graphicFrameLocks noChangeAspect="1"/>
          </p:cNvGraphicFramePr>
          <p:nvPr>
            <p:extLst/>
          </p:nvPr>
        </p:nvGraphicFramePr>
        <p:xfrm>
          <a:off x="5181600" y="1371600"/>
          <a:ext cx="3179762" cy="4151313"/>
        </p:xfrm>
        <a:graphic>
          <a:graphicData uri="http://schemas.openxmlformats.org/presentationml/2006/ole">
            <mc:AlternateContent xmlns:mc="http://schemas.openxmlformats.org/markup-compatibility/2006">
              <mc:Choice xmlns:v="urn:schemas-microsoft-com:vml" Requires="v">
                <p:oleObj spid="_x0000_s75811" name="Clip" r:id="rId5" imgW="2646630" imgH="3453897" progId="MS_ClipArt_Gallery.5">
                  <p:embed/>
                </p:oleObj>
              </mc:Choice>
              <mc:Fallback>
                <p:oleObj name="Clip" r:id="rId5" imgW="2646630" imgH="345389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371600"/>
                        <a:ext cx="3179762" cy="4151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dirty="0" smtClean="0"/>
              <a:t>Diabetes Self-Management</a:t>
            </a:r>
            <a:endParaRPr lang="en-US" dirty="0"/>
          </a:p>
        </p:txBody>
      </p:sp>
    </p:spTree>
    <p:custDataLst>
      <p:tags r:id="rId2"/>
    </p:custDataLst>
    <p:extLst>
      <p:ext uri="{BB962C8B-B14F-4D97-AF65-F5344CB8AC3E}">
        <p14:creationId xmlns:p14="http://schemas.microsoft.com/office/powerpoint/2010/main" val="124286932"/>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81000" y="225633"/>
            <a:ext cx="8229600" cy="1600200"/>
          </a:xfrm>
        </p:spPr>
        <p:txBody>
          <a:bodyPr>
            <a:normAutofit/>
          </a:bodyPr>
          <a:lstStyle/>
          <a:p>
            <a:pPr eaLnBrk="1" hangingPunct="1"/>
            <a:r>
              <a:rPr lang="en-US" sz="3400" b="1" dirty="0" smtClean="0">
                <a:solidFill>
                  <a:schemeClr val="bg1"/>
                </a:solidFill>
              </a:rPr>
              <a:t> </a:t>
            </a:r>
            <a:r>
              <a:rPr lang="en-US" sz="3400" dirty="0" smtClean="0">
                <a:latin typeface="Tahoma" pitchFamily="34" charset="0"/>
              </a:rPr>
              <a:t>Insulin Therapy</a:t>
            </a:r>
            <a:br>
              <a:rPr lang="en-US" sz="3400" dirty="0" smtClean="0">
                <a:latin typeface="Tahoma" pitchFamily="34" charset="0"/>
              </a:rPr>
            </a:br>
            <a:r>
              <a:rPr lang="en-US" sz="3400" dirty="0" smtClean="0">
                <a:latin typeface="Tahoma" pitchFamily="34" charset="0"/>
              </a:rPr>
              <a:t>From Ants to Analogs</a:t>
            </a:r>
            <a:r>
              <a:rPr lang="en-US" sz="4100" dirty="0" smtClean="0">
                <a:latin typeface="Tahoma" pitchFamily="34" charset="0"/>
              </a:rPr>
              <a:t>: </a:t>
            </a:r>
            <a:br>
              <a:rPr lang="en-US" sz="4100" dirty="0" smtClean="0">
                <a:latin typeface="Tahoma" pitchFamily="34" charset="0"/>
              </a:rPr>
            </a:br>
            <a:endParaRPr lang="en-US" sz="2300" dirty="0" smtClean="0"/>
          </a:p>
        </p:txBody>
      </p:sp>
      <p:sp>
        <p:nvSpPr>
          <p:cNvPr id="961539"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14692"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961541" name="Picture 5" descr="Click To Downloa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2030022"/>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079275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961541"/>
                                        </p:tgtEl>
                                        <p:attrNameLst>
                                          <p:attrName>style.visibility</p:attrName>
                                        </p:attrNameLst>
                                      </p:cBhvr>
                                      <p:to>
                                        <p:strVal val="visible"/>
                                      </p:to>
                                    </p:set>
                                    <p:anim calcmode="lin" valueType="num">
                                      <p:cBhvr additive="base">
                                        <p:cTn id="7" dur="2000" fill="hold"/>
                                        <p:tgtEl>
                                          <p:spTgt spid="961541"/>
                                        </p:tgtEl>
                                        <p:attrNameLst>
                                          <p:attrName>ppt_x</p:attrName>
                                        </p:attrNameLst>
                                      </p:cBhvr>
                                      <p:tavLst>
                                        <p:tav tm="0">
                                          <p:val>
                                            <p:strVal val="0-#ppt_w/2"/>
                                          </p:val>
                                        </p:tav>
                                        <p:tav tm="100000">
                                          <p:val>
                                            <p:strVal val="#ppt_x"/>
                                          </p:val>
                                        </p:tav>
                                      </p:tavLst>
                                    </p:anim>
                                    <p:anim calcmode="lin" valueType="num">
                                      <p:cBhvr additive="base">
                                        <p:cTn id="8" dur="2000" fill="hold"/>
                                        <p:tgtEl>
                                          <p:spTgt spid="9615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mph" presetSubtype="0" fill="hold" nodeType="clickEffect">
                                  <p:stCondLst>
                                    <p:cond delay="0"/>
                                  </p:stCondLst>
                                  <p:childTnLst>
                                    <p:animRot by="21600000">
                                      <p:cBhvr>
                                        <p:cTn id="12" dur="2000" fill="hold"/>
                                        <p:tgtEl>
                                          <p:spTgt spid="9615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533400" y="157822"/>
            <a:ext cx="8229600" cy="1442378"/>
          </a:xfrm>
        </p:spPr>
        <p:txBody>
          <a:bodyPr>
            <a:normAutofit fontScale="90000"/>
          </a:bodyPr>
          <a:lstStyle/>
          <a:p>
            <a:pPr eaLnBrk="1" hangingPunct="1"/>
            <a:r>
              <a:rPr lang="en-US" sz="3300" b="1" dirty="0" smtClean="0"/>
              <a:t> </a:t>
            </a:r>
            <a:r>
              <a:rPr lang="en-US" sz="3400" dirty="0" smtClean="0">
                <a:latin typeface="Tahoma" pitchFamily="34" charset="0"/>
              </a:rPr>
              <a:t>Insulin – the Ultimate Hormone Replacement Therapy</a:t>
            </a:r>
            <a:r>
              <a:rPr lang="en-US" sz="4200" dirty="0" smtClean="0">
                <a:latin typeface="Tahoma" pitchFamily="34" charset="0"/>
              </a:rPr>
              <a:t> </a:t>
            </a:r>
            <a:r>
              <a:rPr lang="en-US" sz="4200" dirty="0" smtClean="0">
                <a:solidFill>
                  <a:schemeClr val="tx1"/>
                </a:solidFill>
                <a:latin typeface="Tahoma" pitchFamily="34" charset="0"/>
              </a:rPr>
              <a:t/>
            </a:r>
            <a:br>
              <a:rPr lang="en-US" sz="4200" dirty="0" smtClean="0">
                <a:solidFill>
                  <a:schemeClr val="tx1"/>
                </a:solidFill>
                <a:latin typeface="Tahoma" pitchFamily="34" charset="0"/>
              </a:rPr>
            </a:br>
            <a:endParaRPr lang="en-US" sz="2100" dirty="0" smtClean="0"/>
          </a:p>
        </p:txBody>
      </p:sp>
      <p:sp>
        <p:nvSpPr>
          <p:cNvPr id="1389571"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11571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389573" name="Rectangle 5"/>
          <p:cNvSpPr>
            <a:spLocks noChangeArrowheads="1"/>
          </p:cNvSpPr>
          <p:nvPr/>
        </p:nvSpPr>
        <p:spPr bwMode="auto">
          <a:xfrm>
            <a:off x="44843" y="1600200"/>
            <a:ext cx="3352800" cy="4770537"/>
          </a:xfrm>
          <a:prstGeom prst="rect">
            <a:avLst/>
          </a:prstGeom>
          <a:noFill/>
          <a:ln w="12700">
            <a:noFill/>
            <a:miter lim="800000"/>
            <a:headEnd/>
            <a:tailEnd/>
          </a:ln>
          <a:effectLst/>
        </p:spPr>
        <p:txBody>
          <a:bodyPr wrap="square">
            <a:spAutoFit/>
          </a:bodyPr>
          <a:lstStyle/>
          <a:p>
            <a:pPr lvl="1" eaLnBrk="0" hangingPunct="0">
              <a:defRPr/>
            </a:pPr>
            <a:r>
              <a:rPr lang="en-US" sz="3200" dirty="0">
                <a:solidFill>
                  <a:schemeClr val="folHlink"/>
                </a:solidFill>
                <a:effectLst>
                  <a:outerShdw blurRad="38100" dist="38100" dir="2700000" algn="tl">
                    <a:srgbClr val="000000"/>
                  </a:outerShdw>
                </a:effectLst>
                <a:latin typeface="Arial" pitchFamily="34" charset="0"/>
              </a:rPr>
              <a:t>Objectives: </a:t>
            </a:r>
          </a:p>
          <a:p>
            <a:pPr lvl="1" eaLnBrk="0" hangingPunct="0">
              <a:buFontTx/>
              <a:buChar char="•"/>
              <a:defRPr/>
            </a:pPr>
            <a:r>
              <a:rPr lang="en-US" sz="2800" dirty="0">
                <a:latin typeface="Arial" pitchFamily="34" charset="0"/>
              </a:rPr>
              <a:t>Discuss the actions of different </a:t>
            </a:r>
            <a:r>
              <a:rPr lang="en-US" sz="2800" dirty="0" err="1">
                <a:latin typeface="Arial" pitchFamily="34" charset="0"/>
              </a:rPr>
              <a:t>insulins</a:t>
            </a:r>
            <a:endParaRPr lang="en-US" sz="2800" dirty="0">
              <a:latin typeface="Arial" pitchFamily="34" charset="0"/>
            </a:endParaRPr>
          </a:p>
          <a:p>
            <a:pPr lvl="1" eaLnBrk="0" hangingPunct="0">
              <a:buFontTx/>
              <a:buChar char="•"/>
              <a:defRPr/>
            </a:pPr>
            <a:r>
              <a:rPr lang="en-US" sz="2800" dirty="0">
                <a:latin typeface="Arial" pitchFamily="34" charset="0"/>
              </a:rPr>
              <a:t>Describe using pattern management as an insulin adjustment tool</a:t>
            </a:r>
            <a:r>
              <a:rPr lang="en-US" sz="1800" dirty="0">
                <a:latin typeface="Arial" pitchFamily="34" charset="0"/>
              </a:rPr>
              <a:t>.</a:t>
            </a:r>
          </a:p>
          <a:p>
            <a:pPr>
              <a:spcBef>
                <a:spcPct val="50000"/>
              </a:spcBef>
              <a:buClr>
                <a:schemeClr val="hlink"/>
              </a:buClr>
              <a:buSzPct val="65000"/>
              <a:buFont typeface="Wingdings" pitchFamily="2" charset="2"/>
              <a:buBlip>
                <a:blip r:embed="rId4"/>
              </a:buBlip>
              <a:defRPr/>
            </a:pPr>
            <a:endParaRPr lang="en-US" sz="3200" dirty="0">
              <a:effectLst>
                <a:outerShdw blurRad="38100" dist="38100" dir="2700000" algn="tl">
                  <a:srgbClr val="000000"/>
                </a:outerShdw>
              </a:effectLst>
              <a:latin typeface="Arial" pitchFamily="34" charset="0"/>
            </a:endParaRPr>
          </a:p>
        </p:txBody>
      </p:sp>
      <p:pic>
        <p:nvPicPr>
          <p:cNvPr id="3" name="Picture 2"/>
          <p:cNvPicPr>
            <a:picLocks noChangeAspect="1"/>
          </p:cNvPicPr>
          <p:nvPr/>
        </p:nvPicPr>
        <p:blipFill>
          <a:blip r:embed="rId5"/>
          <a:stretch>
            <a:fillRect/>
          </a:stretch>
        </p:blipFill>
        <p:spPr>
          <a:xfrm>
            <a:off x="3810000" y="1828800"/>
            <a:ext cx="4672013" cy="3411529"/>
          </a:xfrm>
          <a:prstGeom prst="rect">
            <a:avLst/>
          </a:prstGeom>
        </p:spPr>
      </p:pic>
    </p:spTree>
    <p:custDataLst>
      <p:tags r:id="rId1"/>
    </p:custDataLst>
    <p:extLst>
      <p:ext uri="{BB962C8B-B14F-4D97-AF65-F5344CB8AC3E}">
        <p14:creationId xmlns:p14="http://schemas.microsoft.com/office/powerpoint/2010/main" val="2040391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0"/>
            <a:ext cx="468312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28501406"/>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67219089"/>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457200" y="152400"/>
            <a:ext cx="8229600" cy="838200"/>
          </a:xfrm>
        </p:spPr>
        <p:txBody>
          <a:bodyPr>
            <a:normAutofit/>
          </a:bodyPr>
          <a:lstStyle/>
          <a:p>
            <a:r>
              <a:rPr lang="en-US" dirty="0" smtClean="0"/>
              <a:t>Insulin Finally Available - 1922</a:t>
            </a:r>
          </a:p>
        </p:txBody>
      </p:sp>
      <p:sp>
        <p:nvSpPr>
          <p:cNvPr id="2" name="Content Placeholder 1"/>
          <p:cNvSpPr>
            <a:spLocks noGrp="1"/>
          </p:cNvSpPr>
          <p:nvPr>
            <p:ph sz="quarter" idx="1"/>
          </p:nvPr>
        </p:nvSpPr>
        <p:spPr/>
        <p:txBody>
          <a:bodyPr/>
          <a:lstStyle/>
          <a:p>
            <a:endParaRPr lang="en-US" dirty="0"/>
          </a:p>
        </p:txBody>
      </p:sp>
      <p:pic>
        <p:nvPicPr>
          <p:cNvPr id="118787" name="Picture 11" descr="http://link.library.utoronto.ca/insulin/images/home-bottl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95400"/>
            <a:ext cx="3228975" cy="369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6" descr="http://api.ning.com/files/9dfKN-UvtVMDTD8DuK*gl6R54bmdDF2b5pYYjXyAhuUHdMG6YuzDegACL373dn-BKViNoFR07AeVML7som0PMr4*fKHCCbds/hommedia3.png?width=4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717" y="1219200"/>
            <a:ext cx="3399367"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34134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J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263" y="1752600"/>
            <a:ext cx="3962400" cy="360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3667" name="Picture 3" descr="JL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720850"/>
            <a:ext cx="252571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p:cNvSpPr txBox="1">
            <a:spLocks noChangeArrowheads="1"/>
          </p:cNvSpPr>
          <p:nvPr/>
        </p:nvSpPr>
        <p:spPr bwMode="auto">
          <a:xfrm>
            <a:off x="422275" y="533400"/>
            <a:ext cx="71977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3600" dirty="0">
                <a:solidFill>
                  <a:prstClr val="black"/>
                </a:solidFill>
                <a:latin typeface="Arial" charset="0"/>
              </a:rPr>
              <a:t>The Miracle of Insulin</a:t>
            </a:r>
            <a:endParaRPr lang="en-US" sz="3600" dirty="0">
              <a:solidFill>
                <a:prstClr val="black"/>
              </a:solidFill>
              <a:latin typeface="Arial" charset="0"/>
            </a:endParaRPr>
          </a:p>
        </p:txBody>
      </p:sp>
      <p:sp>
        <p:nvSpPr>
          <p:cNvPr id="133125" name="Text Box 5"/>
          <p:cNvSpPr txBox="1">
            <a:spLocks noChangeArrowheads="1"/>
          </p:cNvSpPr>
          <p:nvPr/>
        </p:nvSpPr>
        <p:spPr bwMode="auto">
          <a:xfrm>
            <a:off x="703263" y="54102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da-DK" sz="2000" b="1" dirty="0">
                <a:solidFill>
                  <a:srgbClr val="C00000"/>
                </a:solidFill>
                <a:latin typeface="Arial" charset="0"/>
              </a:rPr>
              <a:t>Patient J.L., December 15, 1922</a:t>
            </a:r>
            <a:endParaRPr lang="en-US" sz="2000" b="1" dirty="0">
              <a:solidFill>
                <a:srgbClr val="C00000"/>
              </a:solidFill>
              <a:latin typeface="Arial" charset="0"/>
            </a:endParaRPr>
          </a:p>
        </p:txBody>
      </p:sp>
      <p:sp>
        <p:nvSpPr>
          <p:cNvPr id="133126" name="Rectangle 6"/>
          <p:cNvSpPr>
            <a:spLocks noChangeArrowheads="1"/>
          </p:cNvSpPr>
          <p:nvPr/>
        </p:nvSpPr>
        <p:spPr bwMode="auto">
          <a:xfrm>
            <a:off x="5658173" y="5410200"/>
            <a:ext cx="23503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da-DK" sz="2000" b="1" dirty="0">
                <a:solidFill>
                  <a:srgbClr val="C00000"/>
                </a:solidFill>
                <a:latin typeface="Arial" charset="0"/>
              </a:rPr>
              <a:t>February 15, 1923</a:t>
            </a:r>
            <a:endParaRPr lang="en-US" sz="2000" b="1" dirty="0">
              <a:solidFill>
                <a:srgbClr val="C00000"/>
              </a:solidFill>
              <a:latin typeface="Arial" charset="0"/>
            </a:endParaRPr>
          </a:p>
        </p:txBody>
      </p:sp>
      <p:sp>
        <p:nvSpPr>
          <p:cNvPr id="2" name="Title 1"/>
          <p:cNvSpPr>
            <a:spLocks noGrp="1"/>
          </p:cNvSpPr>
          <p:nvPr>
            <p:ph type="title"/>
          </p:nvPr>
        </p:nvSpPr>
        <p:spPr/>
        <p:txBody>
          <a:bodyPr/>
          <a:lstStyle/>
          <a:p>
            <a:r>
              <a:rPr lang="en-US" dirty="0" smtClean="0"/>
              <a:t>The Miracle of Insulin</a:t>
            </a:r>
            <a:endParaRPr lang="en-US" dirty="0"/>
          </a:p>
        </p:txBody>
      </p:sp>
    </p:spTree>
    <p:custDataLst>
      <p:tags r:id="rId1"/>
    </p:custDataLst>
    <p:extLst>
      <p:ext uri="{BB962C8B-B14F-4D97-AF65-F5344CB8AC3E}">
        <p14:creationId xmlns:p14="http://schemas.microsoft.com/office/powerpoint/2010/main" val="34079597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93667"/>
                                        </p:tgtEl>
                                        <p:attrNameLst>
                                          <p:attrName>style.visibility</p:attrName>
                                        </p:attrNameLst>
                                      </p:cBhvr>
                                      <p:to>
                                        <p:strVal val="visible"/>
                                      </p:to>
                                    </p:set>
                                    <p:anim calcmode="lin" valueType="num">
                                      <p:cBhvr additive="base">
                                        <p:cTn id="7" dur="5000" fill="hold"/>
                                        <p:tgtEl>
                                          <p:spTgt spid="1393667"/>
                                        </p:tgtEl>
                                        <p:attrNameLst>
                                          <p:attrName>ppt_x</p:attrName>
                                        </p:attrNameLst>
                                      </p:cBhvr>
                                      <p:tavLst>
                                        <p:tav tm="0">
                                          <p:val>
                                            <p:strVal val="0-#ppt_w/2"/>
                                          </p:val>
                                        </p:tav>
                                        <p:tav tm="100000">
                                          <p:val>
                                            <p:strVal val="#ppt_x"/>
                                          </p:val>
                                        </p:tav>
                                      </p:tavLst>
                                    </p:anim>
                                    <p:anim calcmode="lin" valueType="num">
                                      <p:cBhvr additive="base">
                                        <p:cTn id="8" dur="5000" fill="hold"/>
                                        <p:tgtEl>
                                          <p:spTgt spid="13936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defRPr/>
            </a:pPr>
            <a:r>
              <a:rPr lang="en-US" sz="3200" dirty="0"/>
              <a:t>Thoughts on Diabetes, </a:t>
            </a:r>
            <a:r>
              <a:rPr lang="en-US" sz="3200" dirty="0" smtClean="0"/>
              <a:t/>
            </a:r>
            <a:br>
              <a:rPr lang="en-US" sz="3200" dirty="0" smtClean="0"/>
            </a:br>
            <a:r>
              <a:rPr lang="en-US" sz="3200" dirty="0" smtClean="0"/>
              <a:t>Weight</a:t>
            </a:r>
            <a:r>
              <a:rPr lang="en-US" sz="3200" dirty="0"/>
              <a:t>, Social Change</a:t>
            </a:r>
          </a:p>
        </p:txBody>
      </p:sp>
      <p:sp>
        <p:nvSpPr>
          <p:cNvPr id="3" name="Content Placeholder 2"/>
          <p:cNvSpPr>
            <a:spLocks noGrp="1"/>
          </p:cNvSpPr>
          <p:nvPr>
            <p:ph sz="quarter" idx="1"/>
          </p:nvPr>
        </p:nvSpPr>
        <p:spPr>
          <a:xfrm>
            <a:off x="457200" y="1371600"/>
            <a:ext cx="8229600" cy="4785360"/>
          </a:xfrm>
        </p:spPr>
        <p:txBody>
          <a:bodyPr/>
          <a:lstStyle/>
          <a:p>
            <a:pPr eaLnBrk="1" hangingPunct="1">
              <a:defRPr/>
            </a:pPr>
            <a:r>
              <a:rPr lang="en-US" sz="3200" dirty="0" smtClean="0"/>
              <a:t>“The only way on a societal basis to reduce the prevalence of obesity is through community action” – Dr. </a:t>
            </a:r>
            <a:r>
              <a:rPr lang="en-US" sz="3200" dirty="0" err="1" smtClean="0"/>
              <a:t>Frieden</a:t>
            </a:r>
            <a:r>
              <a:rPr lang="en-US" sz="3200" dirty="0" smtClean="0"/>
              <a:t>, CDC</a:t>
            </a:r>
          </a:p>
          <a:p>
            <a:pPr eaLnBrk="1" hangingPunct="1">
              <a:defRPr/>
            </a:pPr>
            <a:endParaRPr lang="en-US" sz="2400" dirty="0"/>
          </a:p>
          <a:p>
            <a:pPr marL="0" indent="0" eaLnBrk="1" hangingPunct="1">
              <a:buNone/>
              <a:defRPr/>
            </a:pPr>
            <a:endParaRPr lang="en-US" dirty="0" smtClean="0"/>
          </a:p>
          <a:p>
            <a:pPr eaLnBrk="1" hangingPunct="1">
              <a:defRPr/>
            </a:pPr>
            <a:r>
              <a:rPr lang="en-US" dirty="0" smtClean="0"/>
              <a:t>Obesity (BMI 30+) prevalence 22% to 40%</a:t>
            </a:r>
          </a:p>
          <a:p>
            <a:pPr eaLnBrk="1" hangingPunct="1">
              <a:defRPr/>
            </a:pPr>
            <a:r>
              <a:rPr lang="en-US" dirty="0" smtClean="0"/>
              <a:t>Poverty, Obesity, Diabetes inter-related</a:t>
            </a:r>
          </a:p>
          <a:p>
            <a:pPr eaLnBrk="1" hangingPunct="1">
              <a:defRPr/>
            </a:pPr>
            <a:endParaRPr lang="en-US" dirty="0" smtClean="0"/>
          </a:p>
        </p:txBody>
      </p:sp>
      <p:pic>
        <p:nvPicPr>
          <p:cNvPr id="14340" name="Picture 5" descr="C:\Users\Beverly\AppData\Local\Microsoft\Windows\Temporary Internet Files\Content.IE5\52TDUJIH\MCj03974160000[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78637" y="125730"/>
            <a:ext cx="1827213"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7" descr="C:\Users\Beverly\AppData\Local\Microsoft\Windows\Temporary Internet Files\Content.IE5\ZO05O1IK\MCj04347690000[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52736">
            <a:off x="7311435" y="4505122"/>
            <a:ext cx="11811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8" descr="C:\Users\Beverly\AppData\Local\Microsoft\Windows\Temporary Internet Files\Content.IE5\6TT3OWG7\MPj0438794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5417" y="5002847"/>
            <a:ext cx="696913"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1163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58200" cy="1765300"/>
          </a:xfrm>
        </p:spPr>
        <p:txBody>
          <a:bodyPr>
            <a:normAutofit/>
          </a:bodyPr>
          <a:lstStyle/>
          <a:p>
            <a:r>
              <a:rPr lang="en-US" b="1" dirty="0"/>
              <a:t>The Nobel Prize in Physiology or Medicine </a:t>
            </a:r>
            <a:r>
              <a:rPr lang="en-US" b="1" dirty="0" smtClean="0"/>
              <a:t>1923</a:t>
            </a:r>
            <a:endParaRPr lang="en-US" dirty="0"/>
          </a:p>
        </p:txBody>
      </p:sp>
      <p:sp>
        <p:nvSpPr>
          <p:cNvPr id="3" name="Content Placeholder 2"/>
          <p:cNvSpPr>
            <a:spLocks noGrp="1"/>
          </p:cNvSpPr>
          <p:nvPr>
            <p:ph idx="1"/>
          </p:nvPr>
        </p:nvSpPr>
        <p:spPr>
          <a:xfrm>
            <a:off x="3505200" y="2411926"/>
            <a:ext cx="4774474" cy="3226873"/>
          </a:xfrm>
        </p:spPr>
        <p:txBody>
          <a:bodyPr>
            <a:normAutofit fontScale="92500" lnSpcReduction="10000"/>
          </a:bodyPr>
          <a:lstStyle/>
          <a:p>
            <a:pPr marL="0" lvl="0" indent="0">
              <a:spcBef>
                <a:spcPct val="0"/>
              </a:spcBef>
              <a:buClrTx/>
              <a:buSzTx/>
              <a:buNone/>
            </a:pPr>
            <a:r>
              <a:rPr lang="en-US" sz="2400" b="1" dirty="0" smtClean="0">
                <a:effectLst/>
                <a:latin typeface="Arial" panose="020B0604020202020204" pitchFamily="34" charset="0"/>
              </a:rPr>
              <a:t>Born</a:t>
            </a:r>
            <a:r>
              <a:rPr lang="en-US" sz="2400" b="1" dirty="0">
                <a:effectLst/>
                <a:latin typeface="Arial" panose="020B0604020202020204" pitchFamily="34" charset="0"/>
              </a:rPr>
              <a:t>:</a:t>
            </a:r>
            <a:r>
              <a:rPr lang="en-US" sz="2400" dirty="0">
                <a:effectLst/>
                <a:latin typeface="Arial" panose="020B0604020202020204" pitchFamily="34" charset="0"/>
              </a:rPr>
              <a:t> 14 November 1891, </a:t>
            </a:r>
            <a:r>
              <a:rPr lang="en-US" sz="2400" dirty="0" err="1">
                <a:effectLst/>
                <a:latin typeface="Arial" panose="020B0604020202020204" pitchFamily="34" charset="0"/>
              </a:rPr>
              <a:t>Alliston</a:t>
            </a:r>
            <a:r>
              <a:rPr lang="en-US" sz="2400" dirty="0">
                <a:effectLst/>
                <a:latin typeface="Arial" panose="020B0604020202020204" pitchFamily="34" charset="0"/>
              </a:rPr>
              <a:t>, Canada</a:t>
            </a:r>
          </a:p>
          <a:p>
            <a:pPr marL="0" lvl="0" indent="0">
              <a:spcBef>
                <a:spcPct val="0"/>
              </a:spcBef>
              <a:buClrTx/>
              <a:buSzTx/>
              <a:buNone/>
            </a:pPr>
            <a:r>
              <a:rPr lang="en-US" sz="2400" b="1" dirty="0">
                <a:effectLst/>
                <a:latin typeface="Arial" panose="020B0604020202020204" pitchFamily="34" charset="0"/>
              </a:rPr>
              <a:t>Died:</a:t>
            </a:r>
            <a:r>
              <a:rPr lang="en-US" sz="2400" dirty="0">
                <a:effectLst/>
                <a:latin typeface="Arial" panose="020B0604020202020204" pitchFamily="34" charset="0"/>
              </a:rPr>
              <a:t> 21 February 1941, Newfoundland, Canada</a:t>
            </a:r>
          </a:p>
          <a:p>
            <a:pPr marL="0" lvl="0" indent="0">
              <a:spcBef>
                <a:spcPct val="0"/>
              </a:spcBef>
              <a:buClrTx/>
              <a:buSzTx/>
              <a:buNone/>
            </a:pPr>
            <a:r>
              <a:rPr lang="en-US" sz="2400" b="1" dirty="0">
                <a:effectLst/>
                <a:latin typeface="Arial" panose="020B0604020202020204" pitchFamily="34" charset="0"/>
              </a:rPr>
              <a:t>Affiliation at the time of the award:</a:t>
            </a:r>
            <a:r>
              <a:rPr lang="en-US" sz="2400" dirty="0">
                <a:effectLst/>
                <a:latin typeface="Arial" panose="020B0604020202020204" pitchFamily="34" charset="0"/>
              </a:rPr>
              <a:t> University of Toronto, Toronto, Canada</a:t>
            </a:r>
          </a:p>
          <a:p>
            <a:pPr marL="0" lvl="0" indent="0">
              <a:spcBef>
                <a:spcPct val="0"/>
              </a:spcBef>
              <a:buClrTx/>
              <a:buSzTx/>
              <a:buNone/>
            </a:pPr>
            <a:r>
              <a:rPr lang="en-US" sz="2400" b="1" dirty="0">
                <a:effectLst/>
                <a:latin typeface="Arial" panose="020B0604020202020204" pitchFamily="34" charset="0"/>
              </a:rPr>
              <a:t>Prize motivation:</a:t>
            </a:r>
            <a:r>
              <a:rPr lang="en-US" sz="2400" dirty="0">
                <a:effectLst/>
                <a:latin typeface="Arial" panose="020B0604020202020204" pitchFamily="34" charset="0"/>
              </a:rPr>
              <a:t> "for the discovery of insulin"</a:t>
            </a:r>
          </a:p>
          <a:p>
            <a:pPr marL="0" lvl="0" indent="0">
              <a:spcBef>
                <a:spcPct val="0"/>
              </a:spcBef>
              <a:buClrTx/>
              <a:buSzTx/>
              <a:buNone/>
            </a:pPr>
            <a:r>
              <a:rPr lang="en-US" sz="2400" b="1" dirty="0">
                <a:effectLst/>
                <a:latin typeface="Arial" panose="020B0604020202020204" pitchFamily="34" charset="0"/>
              </a:rPr>
              <a:t>Field:</a:t>
            </a:r>
            <a:r>
              <a:rPr lang="en-US" sz="2400" dirty="0">
                <a:effectLst/>
                <a:latin typeface="Arial" panose="020B0604020202020204" pitchFamily="34" charset="0"/>
              </a:rPr>
              <a:t> endocrinology, metabolism</a:t>
            </a:r>
          </a:p>
        </p:txBody>
      </p:sp>
      <p:sp>
        <p:nvSpPr>
          <p:cNvPr id="6" name="Rectangle 7"/>
          <p:cNvSpPr>
            <a:spLocks noChangeArrowheads="1"/>
          </p:cNvSpPr>
          <p:nvPr/>
        </p:nvSpPr>
        <p:spPr bwMode="auto">
          <a:xfrm>
            <a:off x="1053153" y="5619071"/>
            <a:ext cx="21526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sz="1400" b="1" dirty="0" smtClean="0">
                <a:solidFill>
                  <a:prstClr val="black"/>
                </a:solidFill>
              </a:rPr>
              <a:t>Frederick G. </a:t>
            </a:r>
            <a:r>
              <a:rPr lang="en-US" sz="1400" b="1" dirty="0" err="1" smtClean="0">
                <a:solidFill>
                  <a:prstClr val="black"/>
                </a:solidFill>
              </a:rPr>
              <a:t>Banting</a:t>
            </a:r>
            <a:endParaRPr lang="en-US" dirty="0" smtClean="0">
              <a:solidFill>
                <a:prstClr val="black"/>
              </a:solidFill>
            </a:endParaRPr>
          </a:p>
        </p:txBody>
      </p:sp>
      <p:pic>
        <p:nvPicPr>
          <p:cNvPr id="65544" name="Picture 8" descr="Frederick Grant Ban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810" y="2411926"/>
            <a:ext cx="2191993" cy="31001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8023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p:txBody>
          <a:bodyPr/>
          <a:lstStyle/>
          <a:p>
            <a:pPr eaLnBrk="1" hangingPunct="1"/>
            <a:r>
              <a:rPr lang="en-US" sz="3600" dirty="0" smtClean="0"/>
              <a:t>Psychological Insulin Resistance (PIR)</a:t>
            </a:r>
          </a:p>
        </p:txBody>
      </p:sp>
      <p:sp>
        <p:nvSpPr>
          <p:cNvPr id="1755139" name="Rectangle 1027"/>
          <p:cNvSpPr>
            <a:spLocks noGrp="1" noChangeArrowheads="1"/>
          </p:cNvSpPr>
          <p:nvPr>
            <p:ph sz="quarter" idx="1"/>
          </p:nvPr>
        </p:nvSpPr>
        <p:spPr>
          <a:xfrm>
            <a:off x="2743200" y="1219200"/>
            <a:ext cx="5943600" cy="4937760"/>
          </a:xfrm>
        </p:spPr>
        <p:txBody>
          <a:bodyPr>
            <a:normAutofit lnSpcReduction="10000"/>
          </a:bodyPr>
          <a:lstStyle/>
          <a:p>
            <a:pPr eaLnBrk="1" hangingPunct="1">
              <a:defRPr/>
            </a:pPr>
            <a:r>
              <a:rPr lang="en-US" sz="2800" dirty="0" smtClean="0"/>
              <a:t>50% of providers in study threatened </a:t>
            </a:r>
            <a:r>
              <a:rPr lang="en-US" sz="2800" dirty="0" err="1" smtClean="0"/>
              <a:t>pts</a:t>
            </a:r>
            <a:r>
              <a:rPr lang="en-US" sz="2800" dirty="0" smtClean="0"/>
              <a:t> “with the needle”.</a:t>
            </a:r>
          </a:p>
          <a:p>
            <a:pPr eaLnBrk="1" hangingPunct="1">
              <a:defRPr/>
            </a:pPr>
            <a:r>
              <a:rPr lang="en-US" sz="2800" dirty="0" smtClean="0"/>
              <a:t>Less than 50% of providers realized </a:t>
            </a:r>
            <a:r>
              <a:rPr lang="en-US" sz="2800" dirty="0" err="1" smtClean="0"/>
              <a:t>insulins</a:t>
            </a:r>
            <a:r>
              <a:rPr lang="en-US" sz="2800" dirty="0" smtClean="0"/>
              <a:t>’ positive effect on type 2 </a:t>
            </a:r>
            <a:r>
              <a:rPr lang="en-US" sz="2800" dirty="0" err="1" smtClean="0"/>
              <a:t>dm</a:t>
            </a:r>
            <a:endParaRPr lang="en-US" sz="2800" dirty="0" smtClean="0"/>
          </a:p>
          <a:p>
            <a:pPr eaLnBrk="1" hangingPunct="1">
              <a:defRPr/>
            </a:pPr>
            <a:r>
              <a:rPr lang="en-US" sz="2800" dirty="0" smtClean="0"/>
              <a:t>Most </a:t>
            </a:r>
            <a:r>
              <a:rPr lang="en-US" sz="2800" dirty="0" err="1" smtClean="0"/>
              <a:t>pts</a:t>
            </a:r>
            <a:r>
              <a:rPr lang="en-US" sz="2800" dirty="0" smtClean="0"/>
              <a:t> don’t believe that insulin would “better help them manage their diabetes”.</a:t>
            </a:r>
          </a:p>
          <a:p>
            <a:pPr eaLnBrk="1" hangingPunct="1">
              <a:defRPr/>
            </a:pPr>
            <a:r>
              <a:rPr lang="en-US" sz="2800" dirty="0" smtClean="0"/>
              <a:t>Solutions: Find the root of PIR and address it, use more insulin pens</a:t>
            </a:r>
          </a:p>
          <a:p>
            <a:pPr eaLnBrk="1" hangingPunct="1">
              <a:defRPr/>
            </a:pPr>
            <a:endParaRPr lang="en-US" sz="2400" dirty="0" smtClean="0"/>
          </a:p>
          <a:p>
            <a:pPr algn="r" eaLnBrk="1" hangingPunct="1">
              <a:buFont typeface="Wingdings" pitchFamily="2" charset="2"/>
              <a:buNone/>
              <a:defRPr/>
            </a:pPr>
            <a:r>
              <a:rPr lang="en-US" sz="2000" i="1" dirty="0" smtClean="0"/>
              <a:t>Diabetes Attitudes, Wishes, Needs Study - Rubin</a:t>
            </a:r>
          </a:p>
        </p:txBody>
      </p:sp>
      <p:pic>
        <p:nvPicPr>
          <p:cNvPr id="1755140" name="MPj04071720000[1].jpg">
            <a:hlinkClick r:id="" action="ppaction://media"/>
          </p:cNvPr>
          <p:cNvPicPr>
            <a:picLocks noGrp="1" noRot="1" noChangeAspect="1" noChangeArrowheads="1"/>
          </p:cNvPicPr>
          <p:nvPr>
            <p:ph type="media" sz="half" idx="4294967295"/>
            <a:videoFile r:link="rId2"/>
          </p:nvPr>
        </p:nvPicPr>
        <p:blipFill>
          <a:blip r:embed="rId5">
            <a:extLst>
              <a:ext uri="{28A0092B-C50C-407E-A947-70E740481C1C}">
                <a14:useLocalDpi xmlns:a14="http://schemas.microsoft.com/office/drawing/2010/main" val="0"/>
              </a:ext>
            </a:extLst>
          </a:blip>
          <a:srcRect/>
          <a:stretch>
            <a:fillRect/>
          </a:stretch>
        </p:blipFill>
        <p:spPr>
          <a:xfrm>
            <a:off x="457200" y="1447800"/>
            <a:ext cx="2041525" cy="2552700"/>
          </a:xfrm>
        </p:spPr>
      </p:pic>
    </p:spTree>
    <p:custDataLst>
      <p:tags r:id="rId1"/>
    </p:custDataLst>
    <p:extLst>
      <p:ext uri="{BB962C8B-B14F-4D97-AF65-F5344CB8AC3E}">
        <p14:creationId xmlns:p14="http://schemas.microsoft.com/office/powerpoint/2010/main" val="246592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551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55140"/>
                                        </p:tgtEl>
                                      </p:cBhvr>
                                    </p:cmd>
                                  </p:childTnLst>
                                </p:cTn>
                              </p:par>
                            </p:childTnLst>
                          </p:cTn>
                        </p:par>
                      </p:childTnLst>
                    </p:cTn>
                  </p:par>
                </p:childTnLst>
              </p:cTn>
              <p:nextCondLst>
                <p:cond evt="onClick" delay="0">
                  <p:tgtEl>
                    <p:spTgt spid="1755140"/>
                  </p:tgtEl>
                </p:cond>
              </p:nextCondLst>
            </p:seq>
            <p:video>
              <p:cMediaNode>
                <p:cTn id="7" fill="hold" display="0">
                  <p:stCondLst>
                    <p:cond delay="indefinite"/>
                  </p:stCondLst>
                  <p:endCondLst>
                    <p:cond evt="onNext" delay="0">
                      <p:tgtEl>
                        <p:sldTgt/>
                      </p:tgtEl>
                    </p:cond>
                    <p:cond evt="onPrev" delay="0">
                      <p:tgtEl>
                        <p:sldTgt/>
                      </p:tgtEl>
                    </p:cond>
                  </p:endCondLst>
                </p:cTn>
                <p:tgtEl>
                  <p:spTgt spid="1755140"/>
                </p:tgtEl>
              </p:cMediaNode>
            </p:video>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Title 1"/>
          <p:cNvSpPr>
            <a:spLocks noGrp="1"/>
          </p:cNvSpPr>
          <p:nvPr>
            <p:ph type="title"/>
          </p:nvPr>
        </p:nvSpPr>
        <p:spPr>
          <a:xfrm>
            <a:off x="457200" y="304800"/>
            <a:ext cx="8229600" cy="990600"/>
          </a:xfrm>
        </p:spPr>
        <p:txBody>
          <a:bodyPr>
            <a:noAutofit/>
          </a:bodyPr>
          <a:lstStyle/>
          <a:p>
            <a:r>
              <a:rPr lang="en-US" sz="3200" dirty="0" smtClean="0"/>
              <a:t>Needle Size often a Barrier</a:t>
            </a:r>
            <a:br>
              <a:rPr lang="en-US" sz="3200" dirty="0" smtClean="0"/>
            </a:br>
            <a:r>
              <a:rPr lang="en-US" sz="3200" dirty="0" smtClean="0"/>
              <a:t>Size </a:t>
            </a:r>
            <a:r>
              <a:rPr lang="en-US" sz="3200" i="1" dirty="0" smtClean="0"/>
              <a:t>Does</a:t>
            </a:r>
            <a:r>
              <a:rPr lang="en-US" sz="3200" dirty="0" smtClean="0"/>
              <a:t> Matter</a:t>
            </a:r>
          </a:p>
        </p:txBody>
      </p:sp>
      <p:sp>
        <p:nvSpPr>
          <p:cNvPr id="197635" name="Text Placeholder 2"/>
          <p:cNvSpPr>
            <a:spLocks noGrp="1"/>
          </p:cNvSpPr>
          <p:nvPr>
            <p:ph sz="quarter" idx="1"/>
          </p:nvPr>
        </p:nvSpPr>
        <p:spPr>
          <a:xfrm>
            <a:off x="609600" y="1752600"/>
            <a:ext cx="7467600" cy="4480560"/>
          </a:xfrm>
        </p:spPr>
        <p:txBody>
          <a:bodyPr>
            <a:normAutofit fontScale="92500" lnSpcReduction="10000"/>
          </a:bodyPr>
          <a:lstStyle/>
          <a:p>
            <a:r>
              <a:rPr lang="en-US" dirty="0" smtClean="0"/>
              <a:t>Use more short needles – 4 mm</a:t>
            </a:r>
          </a:p>
          <a:p>
            <a:r>
              <a:rPr lang="en-US" dirty="0" smtClean="0"/>
              <a:t>Effective for </a:t>
            </a:r>
            <a:r>
              <a:rPr lang="en-US" dirty="0" err="1" smtClean="0"/>
              <a:t>pts</a:t>
            </a:r>
            <a:r>
              <a:rPr lang="en-US" dirty="0" smtClean="0"/>
              <a:t> with BMI of 24- 49</a:t>
            </a:r>
          </a:p>
          <a:p>
            <a:r>
              <a:rPr lang="en-US" dirty="0" smtClean="0"/>
              <a:t>Keeps it </a:t>
            </a:r>
            <a:r>
              <a:rPr lang="en-US" dirty="0" err="1" smtClean="0"/>
              <a:t>subq</a:t>
            </a:r>
            <a:endParaRPr lang="en-US" dirty="0" smtClean="0"/>
          </a:p>
          <a:p>
            <a:r>
              <a:rPr lang="en-US" dirty="0" smtClean="0"/>
              <a:t>If </a:t>
            </a:r>
            <a:r>
              <a:rPr lang="en-US" dirty="0" err="1" smtClean="0"/>
              <a:t>pt</a:t>
            </a:r>
            <a:r>
              <a:rPr lang="en-US" dirty="0" smtClean="0"/>
              <a:t> thin, inject at angle</a:t>
            </a:r>
          </a:p>
          <a:p>
            <a:r>
              <a:rPr lang="en-US" dirty="0" smtClean="0"/>
              <a:t>To avoid leakage, count to 10 before withdrawing needle</a:t>
            </a:r>
          </a:p>
          <a:p>
            <a:r>
              <a:rPr lang="en-US" dirty="0" smtClean="0"/>
              <a:t>½ the patients who could benefit from insulin are not using it due to needle phobias</a:t>
            </a:r>
          </a:p>
          <a:p>
            <a:r>
              <a:rPr lang="en-US" dirty="0" smtClean="0"/>
              <a:t>Consider inhaled insulin</a:t>
            </a:r>
          </a:p>
          <a:p>
            <a:endParaRPr lang="en-US" dirty="0" smtClean="0"/>
          </a:p>
          <a:p>
            <a:endParaRPr lang="en-US" dirty="0" smtClean="0"/>
          </a:p>
        </p:txBody>
      </p:sp>
      <p:pic>
        <p:nvPicPr>
          <p:cNvPr id="2" name="Picture 1"/>
          <p:cNvPicPr>
            <a:picLocks noChangeAspect="1"/>
          </p:cNvPicPr>
          <p:nvPr/>
        </p:nvPicPr>
        <p:blipFill>
          <a:blip r:embed="rId3"/>
          <a:stretch>
            <a:fillRect/>
          </a:stretch>
        </p:blipFill>
        <p:spPr>
          <a:xfrm>
            <a:off x="5105400" y="152400"/>
            <a:ext cx="3867150" cy="1428750"/>
          </a:xfrm>
          <a:prstGeom prst="rect">
            <a:avLst/>
          </a:prstGeom>
        </p:spPr>
      </p:pic>
    </p:spTree>
    <p:custDataLst>
      <p:tags r:id="rId1"/>
    </p:custDataLst>
    <p:extLst>
      <p:ext uri="{BB962C8B-B14F-4D97-AF65-F5344CB8AC3E}">
        <p14:creationId xmlns:p14="http://schemas.microsoft.com/office/powerpoint/2010/main" val="791187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5714" name="Rectangle 2"/>
          <p:cNvSpPr>
            <a:spLocks noChangeArrowheads="1"/>
          </p:cNvSpPr>
          <p:nvPr/>
        </p:nvSpPr>
        <p:spPr bwMode="auto">
          <a:xfrm>
            <a:off x="1558925" y="2259013"/>
            <a:ext cx="1101725"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Insulin</a:t>
            </a:r>
          </a:p>
          <a:p>
            <a:pPr algn="ctr" eaLnBrk="0" hangingPunct="0">
              <a:defRPr/>
            </a:pPr>
            <a:r>
              <a:rPr lang="en-US" sz="2000">
                <a:effectLst>
                  <a:outerShdw blurRad="38100" dist="38100" dir="2700000" algn="tl">
                    <a:srgbClr val="000000"/>
                  </a:outerShdw>
                </a:effectLst>
                <a:latin typeface="Arial" pitchFamily="34" charset="0"/>
              </a:rPr>
              <a:t>(µU/mL)</a:t>
            </a:r>
            <a:endParaRPr lang="en-US" sz="2000">
              <a:solidFill>
                <a:srgbClr val="FFFFFF"/>
              </a:solidFill>
              <a:effectLst>
                <a:outerShdw blurRad="38100" dist="38100" dir="2700000" algn="tl">
                  <a:srgbClr val="000000"/>
                </a:outerShdw>
              </a:effectLst>
              <a:latin typeface="Arial" pitchFamily="34" charset="0"/>
            </a:endParaRPr>
          </a:p>
        </p:txBody>
      </p:sp>
      <p:sp>
        <p:nvSpPr>
          <p:cNvPr id="1395715" name="Rectangle 3"/>
          <p:cNvSpPr>
            <a:spLocks noChangeArrowheads="1"/>
          </p:cNvSpPr>
          <p:nvPr/>
        </p:nvSpPr>
        <p:spPr bwMode="auto">
          <a:xfrm>
            <a:off x="1554163" y="4284663"/>
            <a:ext cx="1112837" cy="698500"/>
          </a:xfrm>
          <a:prstGeom prst="rect">
            <a:avLst/>
          </a:prstGeom>
          <a:noFill/>
          <a:ln w="12700">
            <a:noFill/>
            <a:miter lim="800000"/>
            <a:headEnd/>
            <a:tailEnd/>
          </a:ln>
          <a:effectLst/>
        </p:spPr>
        <p:txBody>
          <a:bodyPr wrap="none" lIns="90488" tIns="44450" rIns="90488" bIns="44450">
            <a:spAutoFit/>
          </a:bodyPr>
          <a:lstStyle/>
          <a:p>
            <a:pPr algn="ctr" eaLnBrk="0" hangingPunct="0">
              <a:defRPr/>
            </a:pPr>
            <a:r>
              <a:rPr lang="en-US" sz="2000">
                <a:effectLst>
                  <a:outerShdw blurRad="38100" dist="38100" dir="2700000" algn="tl">
                    <a:srgbClr val="000000"/>
                  </a:outerShdw>
                </a:effectLst>
                <a:latin typeface="Arial" pitchFamily="34" charset="0"/>
              </a:rPr>
              <a:t>Glucose</a:t>
            </a:r>
          </a:p>
          <a:p>
            <a:pPr algn="ctr" eaLnBrk="0" hangingPunct="0">
              <a:defRPr/>
            </a:pPr>
            <a:r>
              <a:rPr lang="en-US" sz="2000">
                <a:effectLst>
                  <a:outerShdw blurRad="38100" dist="38100" dir="2700000" algn="tl">
                    <a:srgbClr val="000000"/>
                  </a:outerShdw>
                </a:effectLst>
                <a:latin typeface="Arial" pitchFamily="34" charset="0"/>
              </a:rPr>
              <a:t>(mg/dL)</a:t>
            </a:r>
            <a:endParaRPr lang="en-US" sz="2000">
              <a:solidFill>
                <a:srgbClr val="FFFFFF"/>
              </a:solidFill>
              <a:effectLst>
                <a:outerShdw blurRad="38100" dist="38100" dir="2700000" algn="tl">
                  <a:srgbClr val="000000"/>
                </a:outerShdw>
              </a:effectLst>
              <a:latin typeface="Arial" pitchFamily="34" charset="0"/>
            </a:endParaRPr>
          </a:p>
        </p:txBody>
      </p:sp>
      <p:sp>
        <p:nvSpPr>
          <p:cNvPr id="121860" name="Rectangle 4"/>
          <p:cNvSpPr>
            <a:spLocks noGrp="1" noChangeArrowheads="1"/>
          </p:cNvSpPr>
          <p:nvPr>
            <p:ph type="title"/>
          </p:nvPr>
        </p:nvSpPr>
        <p:spPr/>
        <p:txBody>
          <a:bodyPr>
            <a:normAutofit fontScale="90000"/>
          </a:bodyPr>
          <a:lstStyle/>
          <a:p>
            <a:pPr eaLnBrk="1" hangingPunct="1"/>
            <a:r>
              <a:rPr lang="en-US" sz="3700" smtClean="0"/>
              <a:t>Physiologic Insulin Secretion:    24-Hour Profile </a:t>
            </a:r>
            <a:endParaRPr lang="en-US" smtClean="0"/>
          </a:p>
        </p:txBody>
      </p:sp>
      <p:sp>
        <p:nvSpPr>
          <p:cNvPr id="2" name="Content Placeholder 1"/>
          <p:cNvSpPr>
            <a:spLocks noGrp="1"/>
          </p:cNvSpPr>
          <p:nvPr>
            <p:ph sz="quarter" idx="1"/>
          </p:nvPr>
        </p:nvSpPr>
        <p:spPr/>
        <p:txBody>
          <a:bodyPr/>
          <a:lstStyle/>
          <a:p>
            <a:endParaRPr lang="en-US" dirty="0"/>
          </a:p>
        </p:txBody>
      </p:sp>
      <p:sp>
        <p:nvSpPr>
          <p:cNvPr id="121861" name="Rectangle 5"/>
          <p:cNvSpPr>
            <a:spLocks noChangeArrowheads="1"/>
          </p:cNvSpPr>
          <p:nvPr/>
        </p:nvSpPr>
        <p:spPr bwMode="auto">
          <a:xfrm>
            <a:off x="3394075" y="4800600"/>
            <a:ext cx="3054350" cy="620713"/>
          </a:xfrm>
          <a:prstGeom prst="rect">
            <a:avLst/>
          </a:prstGeom>
          <a:solidFill>
            <a:srgbClr val="FF0066"/>
          </a:solidFill>
          <a:ln w="9525">
            <a:solidFill>
              <a:schemeClr val="tx1"/>
            </a:solidFill>
            <a:miter lim="800000"/>
            <a:headEnd/>
            <a:tailEnd/>
          </a:ln>
        </p:spPr>
        <p:txBody>
          <a:bodyPr wrap="none" anchor="ctr"/>
          <a:lstStyle/>
          <a:p>
            <a:endParaRPr lang="en-US"/>
          </a:p>
        </p:txBody>
      </p:sp>
      <p:sp>
        <p:nvSpPr>
          <p:cNvPr id="1395718" name="Rectangle 6"/>
          <p:cNvSpPr>
            <a:spLocks noChangeArrowheads="1"/>
          </p:cNvSpPr>
          <p:nvPr/>
        </p:nvSpPr>
        <p:spPr bwMode="auto">
          <a:xfrm>
            <a:off x="2655888" y="3805238"/>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150</a:t>
            </a:r>
            <a:endParaRPr lang="en-US" sz="2000">
              <a:solidFill>
                <a:srgbClr val="FFFFFF"/>
              </a:solidFill>
              <a:effectLst>
                <a:outerShdw blurRad="38100" dist="38100" dir="2700000" algn="tl">
                  <a:srgbClr val="000000"/>
                </a:outerShdw>
              </a:effectLst>
              <a:latin typeface="Arial" pitchFamily="34" charset="0"/>
            </a:endParaRPr>
          </a:p>
        </p:txBody>
      </p:sp>
      <p:sp>
        <p:nvSpPr>
          <p:cNvPr id="1395719" name="Rectangle 7"/>
          <p:cNvSpPr>
            <a:spLocks noChangeArrowheads="1"/>
          </p:cNvSpPr>
          <p:nvPr/>
        </p:nvSpPr>
        <p:spPr bwMode="auto">
          <a:xfrm>
            <a:off x="2655888" y="4265613"/>
            <a:ext cx="608012"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100</a:t>
            </a:r>
            <a:endParaRPr lang="en-US" sz="2000">
              <a:solidFill>
                <a:srgbClr val="FFFFFF"/>
              </a:solidFill>
              <a:effectLst>
                <a:outerShdw blurRad="38100" dist="38100" dir="2700000" algn="tl">
                  <a:srgbClr val="000000"/>
                </a:outerShdw>
              </a:effectLst>
              <a:latin typeface="Arial" pitchFamily="34" charset="0"/>
            </a:endParaRPr>
          </a:p>
        </p:txBody>
      </p:sp>
      <p:sp>
        <p:nvSpPr>
          <p:cNvPr id="1395720" name="Rectangle 8"/>
          <p:cNvSpPr>
            <a:spLocks noChangeArrowheads="1"/>
          </p:cNvSpPr>
          <p:nvPr/>
        </p:nvSpPr>
        <p:spPr bwMode="auto">
          <a:xfrm>
            <a:off x="2797175" y="4725988"/>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21" name="Rectangle 9"/>
          <p:cNvSpPr>
            <a:spLocks noChangeArrowheads="1"/>
          </p:cNvSpPr>
          <p:nvPr/>
        </p:nvSpPr>
        <p:spPr bwMode="auto">
          <a:xfrm>
            <a:off x="2938463" y="518318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66" name="Freeform 10"/>
          <p:cNvSpPr>
            <a:spLocks/>
          </p:cNvSpPr>
          <p:nvPr/>
        </p:nvSpPr>
        <p:spPr bwMode="auto">
          <a:xfrm>
            <a:off x="3297238" y="4033838"/>
            <a:ext cx="3149600" cy="1397000"/>
          </a:xfrm>
          <a:custGeom>
            <a:avLst/>
            <a:gdLst>
              <a:gd name="T0" fmla="*/ 0 w 2232"/>
              <a:gd name="T1" fmla="*/ 0 h 880"/>
              <a:gd name="T2" fmla="*/ 0 w 2232"/>
              <a:gd name="T3" fmla="*/ 2147483647 h 880"/>
              <a:gd name="T4" fmla="*/ 2147483647 w 2232"/>
              <a:gd name="T5" fmla="*/ 2147483647 h 880"/>
              <a:gd name="T6" fmla="*/ 0 60000 65536"/>
              <a:gd name="T7" fmla="*/ 0 60000 65536"/>
              <a:gd name="T8" fmla="*/ 0 60000 65536"/>
              <a:gd name="T9" fmla="*/ 0 w 2232"/>
              <a:gd name="T10" fmla="*/ 0 h 880"/>
              <a:gd name="T11" fmla="*/ 2232 w 2232"/>
              <a:gd name="T12" fmla="*/ 880 h 880"/>
            </a:gdLst>
            <a:ahLst/>
            <a:cxnLst>
              <a:cxn ang="T6">
                <a:pos x="T0" y="T1"/>
              </a:cxn>
              <a:cxn ang="T7">
                <a:pos x="T2" y="T3"/>
              </a:cxn>
              <a:cxn ang="T8">
                <a:pos x="T4" y="T5"/>
              </a:cxn>
            </a:cxnLst>
            <a:rect l="T9" t="T10" r="T11" b="T12"/>
            <a:pathLst>
              <a:path w="2232" h="880">
                <a:moveTo>
                  <a:pt x="0" y="0"/>
                </a:moveTo>
                <a:lnTo>
                  <a:pt x="0" y="879"/>
                </a:lnTo>
                <a:lnTo>
                  <a:pt x="2231" y="879"/>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67" name="Line 11"/>
          <p:cNvSpPr>
            <a:spLocks noChangeShapeType="1"/>
          </p:cNvSpPr>
          <p:nvPr/>
        </p:nvSpPr>
        <p:spPr bwMode="auto">
          <a:xfrm>
            <a:off x="3249613" y="40338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8" name="Line 12"/>
          <p:cNvSpPr>
            <a:spLocks noChangeShapeType="1"/>
          </p:cNvSpPr>
          <p:nvPr/>
        </p:nvSpPr>
        <p:spPr bwMode="auto">
          <a:xfrm>
            <a:off x="3249613" y="44989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69" name="Line 13"/>
          <p:cNvSpPr>
            <a:spLocks noChangeShapeType="1"/>
          </p:cNvSpPr>
          <p:nvPr/>
        </p:nvSpPr>
        <p:spPr bwMode="auto">
          <a:xfrm>
            <a:off x="3249613" y="496411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870" name="Group 14"/>
          <p:cNvGrpSpPr>
            <a:grpSpLocks/>
          </p:cNvGrpSpPr>
          <p:nvPr/>
        </p:nvGrpSpPr>
        <p:grpSpPr bwMode="auto">
          <a:xfrm>
            <a:off x="3511550" y="5427663"/>
            <a:ext cx="2927350" cy="57150"/>
            <a:chOff x="2488" y="3449"/>
            <a:chExt cx="2075" cy="36"/>
          </a:xfrm>
        </p:grpSpPr>
        <p:sp>
          <p:nvSpPr>
            <p:cNvPr id="121925" name="Line 15"/>
            <p:cNvSpPr>
              <a:spLocks noChangeShapeType="1"/>
            </p:cNvSpPr>
            <p:nvPr/>
          </p:nvSpPr>
          <p:spPr bwMode="auto">
            <a:xfrm>
              <a:off x="248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6" name="Line 16"/>
            <p:cNvSpPr>
              <a:spLocks noChangeShapeType="1"/>
            </p:cNvSpPr>
            <p:nvPr/>
          </p:nvSpPr>
          <p:spPr bwMode="auto">
            <a:xfrm>
              <a:off x="264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7" name="Line 17"/>
            <p:cNvSpPr>
              <a:spLocks noChangeShapeType="1"/>
            </p:cNvSpPr>
            <p:nvPr/>
          </p:nvSpPr>
          <p:spPr bwMode="auto">
            <a:xfrm>
              <a:off x="2808"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8" name="Line 18"/>
            <p:cNvSpPr>
              <a:spLocks noChangeShapeType="1"/>
            </p:cNvSpPr>
            <p:nvPr/>
          </p:nvSpPr>
          <p:spPr bwMode="auto">
            <a:xfrm>
              <a:off x="296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9" name="Line 19"/>
            <p:cNvSpPr>
              <a:spLocks noChangeShapeType="1"/>
            </p:cNvSpPr>
            <p:nvPr/>
          </p:nvSpPr>
          <p:spPr bwMode="auto">
            <a:xfrm>
              <a:off x="3127"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0" name="Line 20"/>
            <p:cNvSpPr>
              <a:spLocks noChangeShapeType="1"/>
            </p:cNvSpPr>
            <p:nvPr/>
          </p:nvSpPr>
          <p:spPr bwMode="auto">
            <a:xfrm>
              <a:off x="328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1" name="Line 21"/>
            <p:cNvSpPr>
              <a:spLocks noChangeShapeType="1"/>
            </p:cNvSpPr>
            <p:nvPr/>
          </p:nvSpPr>
          <p:spPr bwMode="auto">
            <a:xfrm>
              <a:off x="344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2" name="Line 22"/>
            <p:cNvSpPr>
              <a:spLocks noChangeShapeType="1"/>
            </p:cNvSpPr>
            <p:nvPr/>
          </p:nvSpPr>
          <p:spPr bwMode="auto">
            <a:xfrm>
              <a:off x="3606"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3" name="Line 23"/>
            <p:cNvSpPr>
              <a:spLocks noChangeShapeType="1"/>
            </p:cNvSpPr>
            <p:nvPr/>
          </p:nvSpPr>
          <p:spPr bwMode="auto">
            <a:xfrm>
              <a:off x="376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4" name="Line 24"/>
            <p:cNvSpPr>
              <a:spLocks noChangeShapeType="1"/>
            </p:cNvSpPr>
            <p:nvPr/>
          </p:nvSpPr>
          <p:spPr bwMode="auto">
            <a:xfrm>
              <a:off x="392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5" name="Line 25"/>
            <p:cNvSpPr>
              <a:spLocks noChangeShapeType="1"/>
            </p:cNvSpPr>
            <p:nvPr/>
          </p:nvSpPr>
          <p:spPr bwMode="auto">
            <a:xfrm>
              <a:off x="4085"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6" name="Line 26"/>
            <p:cNvSpPr>
              <a:spLocks noChangeShapeType="1"/>
            </p:cNvSpPr>
            <p:nvPr/>
          </p:nvSpPr>
          <p:spPr bwMode="auto">
            <a:xfrm>
              <a:off x="4244"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7" name="Line 27"/>
            <p:cNvSpPr>
              <a:spLocks noChangeShapeType="1"/>
            </p:cNvSpPr>
            <p:nvPr/>
          </p:nvSpPr>
          <p:spPr bwMode="auto">
            <a:xfrm>
              <a:off x="440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38" name="Line 28"/>
            <p:cNvSpPr>
              <a:spLocks noChangeShapeType="1"/>
            </p:cNvSpPr>
            <p:nvPr/>
          </p:nvSpPr>
          <p:spPr bwMode="auto">
            <a:xfrm>
              <a:off x="4563" y="3449"/>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41" name="Rectangle 29"/>
          <p:cNvSpPr>
            <a:spLocks noChangeArrowheads="1"/>
          </p:cNvSpPr>
          <p:nvPr/>
        </p:nvSpPr>
        <p:spPr bwMode="auto">
          <a:xfrm>
            <a:off x="3165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42" name="Rectangle 30"/>
          <p:cNvSpPr>
            <a:spLocks noChangeArrowheads="1"/>
          </p:cNvSpPr>
          <p:nvPr/>
        </p:nvSpPr>
        <p:spPr bwMode="auto">
          <a:xfrm>
            <a:off x="3365500"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p>
        </p:txBody>
      </p:sp>
      <p:sp>
        <p:nvSpPr>
          <p:cNvPr id="1395743" name="Rectangle 31"/>
          <p:cNvSpPr>
            <a:spLocks noChangeArrowheads="1"/>
          </p:cNvSpPr>
          <p:nvPr/>
        </p:nvSpPr>
        <p:spPr bwMode="auto">
          <a:xfrm>
            <a:off x="35909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44" name="Rectangle 32"/>
          <p:cNvSpPr>
            <a:spLocks noChangeArrowheads="1"/>
          </p:cNvSpPr>
          <p:nvPr/>
        </p:nvSpPr>
        <p:spPr bwMode="auto">
          <a:xfrm>
            <a:off x="3756025"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10</a:t>
            </a:r>
          </a:p>
        </p:txBody>
      </p:sp>
      <p:sp>
        <p:nvSpPr>
          <p:cNvPr id="1395745" name="Rectangle 33"/>
          <p:cNvSpPr>
            <a:spLocks noChangeArrowheads="1"/>
          </p:cNvSpPr>
          <p:nvPr/>
        </p:nvSpPr>
        <p:spPr bwMode="auto">
          <a:xfrm>
            <a:off x="3992563"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11</a:t>
            </a:r>
          </a:p>
        </p:txBody>
      </p:sp>
      <p:sp>
        <p:nvSpPr>
          <p:cNvPr id="1395746" name="Rectangle 34"/>
          <p:cNvSpPr>
            <a:spLocks noChangeArrowheads="1"/>
          </p:cNvSpPr>
          <p:nvPr/>
        </p:nvSpPr>
        <p:spPr bwMode="auto">
          <a:xfrm>
            <a:off x="4230688" y="5478463"/>
            <a:ext cx="381000"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12</a:t>
            </a:r>
            <a:endParaRPr lang="en-US" sz="1400">
              <a:solidFill>
                <a:srgbClr val="FFFFFF"/>
              </a:solidFill>
              <a:effectLst>
                <a:outerShdw blurRad="38100" dist="38100" dir="2700000" algn="tl">
                  <a:srgbClr val="000000"/>
                </a:outerShdw>
              </a:effectLst>
              <a:latin typeface="Arial" pitchFamily="34" charset="0"/>
            </a:endParaRPr>
          </a:p>
        </p:txBody>
      </p:sp>
      <p:sp>
        <p:nvSpPr>
          <p:cNvPr id="1395747" name="Rectangle 35"/>
          <p:cNvSpPr>
            <a:spLocks noChangeArrowheads="1"/>
          </p:cNvSpPr>
          <p:nvPr/>
        </p:nvSpPr>
        <p:spPr bwMode="auto">
          <a:xfrm>
            <a:off x="44926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1</a:t>
            </a:r>
            <a:endParaRPr lang="en-US" sz="1400">
              <a:solidFill>
                <a:srgbClr val="FFFFFF"/>
              </a:solidFill>
              <a:effectLst>
                <a:outerShdw blurRad="38100" dist="38100" dir="2700000" algn="tl">
                  <a:srgbClr val="000000"/>
                </a:outerShdw>
              </a:effectLst>
              <a:latin typeface="Arial" pitchFamily="34" charset="0"/>
            </a:endParaRPr>
          </a:p>
        </p:txBody>
      </p:sp>
      <p:sp>
        <p:nvSpPr>
          <p:cNvPr id="1395748" name="Rectangle 36"/>
          <p:cNvSpPr>
            <a:spLocks noChangeArrowheads="1"/>
          </p:cNvSpPr>
          <p:nvPr/>
        </p:nvSpPr>
        <p:spPr bwMode="auto">
          <a:xfrm>
            <a:off x="47323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2</a:t>
            </a:r>
            <a:endParaRPr lang="en-US" sz="1400">
              <a:solidFill>
                <a:srgbClr val="FFFFFF"/>
              </a:solidFill>
              <a:effectLst>
                <a:outerShdw blurRad="38100" dist="38100" dir="2700000" algn="tl">
                  <a:srgbClr val="000000"/>
                </a:outerShdw>
              </a:effectLst>
              <a:latin typeface="Arial" pitchFamily="34" charset="0"/>
            </a:endParaRPr>
          </a:p>
        </p:txBody>
      </p:sp>
      <p:sp>
        <p:nvSpPr>
          <p:cNvPr id="1395749" name="Rectangle 37"/>
          <p:cNvSpPr>
            <a:spLocks noChangeArrowheads="1"/>
          </p:cNvSpPr>
          <p:nvPr/>
        </p:nvSpPr>
        <p:spPr bwMode="auto">
          <a:xfrm>
            <a:off x="494347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3</a:t>
            </a:r>
            <a:endParaRPr lang="en-US" sz="1400">
              <a:solidFill>
                <a:srgbClr val="FFFFFF"/>
              </a:solidFill>
              <a:effectLst>
                <a:outerShdw blurRad="38100" dist="38100" dir="2700000" algn="tl">
                  <a:srgbClr val="000000"/>
                </a:outerShdw>
              </a:effectLst>
              <a:latin typeface="Arial" pitchFamily="34" charset="0"/>
            </a:endParaRPr>
          </a:p>
        </p:txBody>
      </p:sp>
      <p:sp>
        <p:nvSpPr>
          <p:cNvPr id="1395750" name="Rectangle 38"/>
          <p:cNvSpPr>
            <a:spLocks noChangeArrowheads="1"/>
          </p:cNvSpPr>
          <p:nvPr/>
        </p:nvSpPr>
        <p:spPr bwMode="auto">
          <a:xfrm>
            <a:off x="51704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4</a:t>
            </a:r>
          </a:p>
        </p:txBody>
      </p:sp>
      <p:sp>
        <p:nvSpPr>
          <p:cNvPr id="1395751" name="Rectangle 39"/>
          <p:cNvSpPr>
            <a:spLocks noChangeArrowheads="1"/>
          </p:cNvSpPr>
          <p:nvPr/>
        </p:nvSpPr>
        <p:spPr bwMode="auto">
          <a:xfrm>
            <a:off x="53943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5</a:t>
            </a:r>
          </a:p>
        </p:txBody>
      </p:sp>
      <p:sp>
        <p:nvSpPr>
          <p:cNvPr id="1395752" name="Rectangle 40"/>
          <p:cNvSpPr>
            <a:spLocks noChangeArrowheads="1"/>
          </p:cNvSpPr>
          <p:nvPr/>
        </p:nvSpPr>
        <p:spPr bwMode="auto">
          <a:xfrm>
            <a:off x="563403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6</a:t>
            </a:r>
          </a:p>
        </p:txBody>
      </p:sp>
      <p:sp>
        <p:nvSpPr>
          <p:cNvPr id="1395753" name="Rectangle 41"/>
          <p:cNvSpPr>
            <a:spLocks noChangeArrowheads="1"/>
          </p:cNvSpPr>
          <p:nvPr/>
        </p:nvSpPr>
        <p:spPr bwMode="auto">
          <a:xfrm>
            <a:off x="5859463"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7</a:t>
            </a:r>
            <a:endParaRPr lang="en-US" sz="1400">
              <a:solidFill>
                <a:srgbClr val="FFFFFF"/>
              </a:solidFill>
              <a:effectLst>
                <a:outerShdw blurRad="38100" dist="38100" dir="2700000" algn="tl">
                  <a:srgbClr val="000000"/>
                </a:outerShdw>
              </a:effectLst>
              <a:latin typeface="Arial" pitchFamily="34" charset="0"/>
            </a:endParaRPr>
          </a:p>
        </p:txBody>
      </p:sp>
      <p:sp>
        <p:nvSpPr>
          <p:cNvPr id="1395754" name="Rectangle 42"/>
          <p:cNvSpPr>
            <a:spLocks noChangeArrowheads="1"/>
          </p:cNvSpPr>
          <p:nvPr/>
        </p:nvSpPr>
        <p:spPr bwMode="auto">
          <a:xfrm>
            <a:off x="6084888"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8</a:t>
            </a:r>
            <a:endParaRPr lang="en-US" sz="1400">
              <a:solidFill>
                <a:srgbClr val="FFFFFF"/>
              </a:solidFill>
              <a:effectLst>
                <a:outerShdw blurRad="38100" dist="38100" dir="2700000" algn="tl">
                  <a:srgbClr val="000000"/>
                </a:outerShdw>
              </a:effectLst>
              <a:latin typeface="Arial" pitchFamily="34" charset="0"/>
            </a:endParaRPr>
          </a:p>
        </p:txBody>
      </p:sp>
      <p:sp>
        <p:nvSpPr>
          <p:cNvPr id="1395755" name="Rectangle 43"/>
          <p:cNvSpPr>
            <a:spLocks noChangeArrowheads="1"/>
          </p:cNvSpPr>
          <p:nvPr/>
        </p:nvSpPr>
        <p:spPr bwMode="auto">
          <a:xfrm>
            <a:off x="6308725" y="5478463"/>
            <a:ext cx="2825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9</a:t>
            </a:r>
            <a:endParaRPr lang="en-US" sz="1400">
              <a:solidFill>
                <a:srgbClr val="FFFFFF"/>
              </a:solidFill>
              <a:effectLst>
                <a:outerShdw blurRad="38100" dist="38100" dir="2700000" algn="tl">
                  <a:srgbClr val="000000"/>
                </a:outerShdw>
              </a:effectLst>
              <a:latin typeface="Arial" pitchFamily="34" charset="0"/>
            </a:endParaRPr>
          </a:p>
        </p:txBody>
      </p:sp>
      <p:sp>
        <p:nvSpPr>
          <p:cNvPr id="1395756" name="Rectangle 44"/>
          <p:cNvSpPr>
            <a:spLocks noChangeArrowheads="1"/>
          </p:cNvSpPr>
          <p:nvPr/>
        </p:nvSpPr>
        <p:spPr bwMode="auto">
          <a:xfrm>
            <a:off x="35004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A.M.</a:t>
            </a:r>
          </a:p>
        </p:txBody>
      </p:sp>
      <p:sp>
        <p:nvSpPr>
          <p:cNvPr id="1395757" name="Rectangle 45"/>
          <p:cNvSpPr>
            <a:spLocks noChangeArrowheads="1"/>
          </p:cNvSpPr>
          <p:nvPr/>
        </p:nvSpPr>
        <p:spPr bwMode="auto">
          <a:xfrm>
            <a:off x="5646738" y="5703888"/>
            <a:ext cx="549275" cy="304800"/>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1400">
                <a:effectLst>
                  <a:outerShdw blurRad="38100" dist="38100" dir="2700000" algn="tl">
                    <a:srgbClr val="000000"/>
                  </a:outerShdw>
                </a:effectLst>
                <a:latin typeface="Arial" pitchFamily="34" charset="0"/>
              </a:rPr>
              <a:t>P.M.</a:t>
            </a:r>
          </a:p>
        </p:txBody>
      </p:sp>
      <p:sp>
        <p:nvSpPr>
          <p:cNvPr id="121888" name="Freeform 46"/>
          <p:cNvSpPr>
            <a:spLocks/>
          </p:cNvSpPr>
          <p:nvPr/>
        </p:nvSpPr>
        <p:spPr bwMode="auto">
          <a:xfrm>
            <a:off x="3414713" y="4160838"/>
            <a:ext cx="3032125" cy="582612"/>
          </a:xfrm>
          <a:custGeom>
            <a:avLst/>
            <a:gdLst>
              <a:gd name="T0" fmla="*/ 2147483647 w 2149"/>
              <a:gd name="T1" fmla="*/ 2147483647 h 367"/>
              <a:gd name="T2" fmla="*/ 2147483647 w 2149"/>
              <a:gd name="T3" fmla="*/ 2147483647 h 367"/>
              <a:gd name="T4" fmla="*/ 2147483647 w 2149"/>
              <a:gd name="T5" fmla="*/ 2147483647 h 367"/>
              <a:gd name="T6" fmla="*/ 2147483647 w 2149"/>
              <a:gd name="T7" fmla="*/ 2147483647 h 367"/>
              <a:gd name="T8" fmla="*/ 2147483647 w 2149"/>
              <a:gd name="T9" fmla="*/ 2147483647 h 367"/>
              <a:gd name="T10" fmla="*/ 2147483647 w 2149"/>
              <a:gd name="T11" fmla="*/ 2147483647 h 367"/>
              <a:gd name="T12" fmla="*/ 2147483647 w 2149"/>
              <a:gd name="T13" fmla="*/ 2147483647 h 367"/>
              <a:gd name="T14" fmla="*/ 2147483647 w 2149"/>
              <a:gd name="T15" fmla="*/ 2147483647 h 367"/>
              <a:gd name="T16" fmla="*/ 2147483647 w 2149"/>
              <a:gd name="T17" fmla="*/ 2147483647 h 367"/>
              <a:gd name="T18" fmla="*/ 2147483647 w 2149"/>
              <a:gd name="T19" fmla="*/ 2147483647 h 367"/>
              <a:gd name="T20" fmla="*/ 2147483647 w 2149"/>
              <a:gd name="T21" fmla="*/ 2147483647 h 367"/>
              <a:gd name="T22" fmla="*/ 2147483647 w 2149"/>
              <a:gd name="T23" fmla="*/ 2147483647 h 367"/>
              <a:gd name="T24" fmla="*/ 2147483647 w 2149"/>
              <a:gd name="T25" fmla="*/ 2147483647 h 367"/>
              <a:gd name="T26" fmla="*/ 2147483647 w 2149"/>
              <a:gd name="T27" fmla="*/ 2147483647 h 367"/>
              <a:gd name="T28" fmla="*/ 2147483647 w 2149"/>
              <a:gd name="T29" fmla="*/ 2147483647 h 367"/>
              <a:gd name="T30" fmla="*/ 2147483647 w 2149"/>
              <a:gd name="T31" fmla="*/ 2147483647 h 367"/>
              <a:gd name="T32" fmla="*/ 2147483647 w 2149"/>
              <a:gd name="T33" fmla="*/ 2147483647 h 367"/>
              <a:gd name="T34" fmla="*/ 2147483647 w 2149"/>
              <a:gd name="T35" fmla="*/ 2147483647 h 367"/>
              <a:gd name="T36" fmla="*/ 2147483647 w 2149"/>
              <a:gd name="T37" fmla="*/ 2147483647 h 367"/>
              <a:gd name="T38" fmla="*/ 2147483647 w 2149"/>
              <a:gd name="T39" fmla="*/ 2147483647 h 367"/>
              <a:gd name="T40" fmla="*/ 2147483647 w 2149"/>
              <a:gd name="T41" fmla="*/ 2147483647 h 367"/>
              <a:gd name="T42" fmla="*/ 2147483647 w 2149"/>
              <a:gd name="T43" fmla="*/ 2147483647 h 367"/>
              <a:gd name="T44" fmla="*/ 2147483647 w 2149"/>
              <a:gd name="T45" fmla="*/ 2147483647 h 367"/>
              <a:gd name="T46" fmla="*/ 2147483647 w 2149"/>
              <a:gd name="T47" fmla="*/ 2147483647 h 367"/>
              <a:gd name="T48" fmla="*/ 2147483647 w 2149"/>
              <a:gd name="T49" fmla="*/ 2147483647 h 367"/>
              <a:gd name="T50" fmla="*/ 2147483647 w 2149"/>
              <a:gd name="T51" fmla="*/ 2147483647 h 367"/>
              <a:gd name="T52" fmla="*/ 2147483647 w 2149"/>
              <a:gd name="T53" fmla="*/ 2147483647 h 367"/>
              <a:gd name="T54" fmla="*/ 2147483647 w 2149"/>
              <a:gd name="T55" fmla="*/ 2147483647 h 367"/>
              <a:gd name="T56" fmla="*/ 2147483647 w 2149"/>
              <a:gd name="T57" fmla="*/ 2147483647 h 367"/>
              <a:gd name="T58" fmla="*/ 2147483647 w 2149"/>
              <a:gd name="T59" fmla="*/ 2147483647 h 367"/>
              <a:gd name="T60" fmla="*/ 2147483647 w 2149"/>
              <a:gd name="T61" fmla="*/ 2147483647 h 367"/>
              <a:gd name="T62" fmla="*/ 2147483647 w 2149"/>
              <a:gd name="T63" fmla="*/ 2147483647 h 367"/>
              <a:gd name="T64" fmla="*/ 2147483647 w 2149"/>
              <a:gd name="T65" fmla="*/ 2147483647 h 367"/>
              <a:gd name="T66" fmla="*/ 2147483647 w 2149"/>
              <a:gd name="T67" fmla="*/ 2147483647 h 367"/>
              <a:gd name="T68" fmla="*/ 2147483647 w 2149"/>
              <a:gd name="T69" fmla="*/ 2147483647 h 367"/>
              <a:gd name="T70" fmla="*/ 2147483647 w 2149"/>
              <a:gd name="T71" fmla="*/ 2147483647 h 367"/>
              <a:gd name="T72" fmla="*/ 2147483647 w 2149"/>
              <a:gd name="T73" fmla="*/ 2147483647 h 367"/>
              <a:gd name="T74" fmla="*/ 2147483647 w 2149"/>
              <a:gd name="T75" fmla="*/ 2147483647 h 367"/>
              <a:gd name="T76" fmla="*/ 2147483647 w 2149"/>
              <a:gd name="T77" fmla="*/ 2147483647 h 367"/>
              <a:gd name="T78" fmla="*/ 2147483647 w 2149"/>
              <a:gd name="T79" fmla="*/ 2147483647 h 367"/>
              <a:gd name="T80" fmla="*/ 2147483647 w 2149"/>
              <a:gd name="T81" fmla="*/ 2147483647 h 367"/>
              <a:gd name="T82" fmla="*/ 2147483647 w 2149"/>
              <a:gd name="T83" fmla="*/ 2147483647 h 367"/>
              <a:gd name="T84" fmla="*/ 2147483647 w 2149"/>
              <a:gd name="T85" fmla="*/ 2147483647 h 367"/>
              <a:gd name="T86" fmla="*/ 2147483647 w 2149"/>
              <a:gd name="T87" fmla="*/ 2147483647 h 36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149"/>
              <a:gd name="T133" fmla="*/ 0 h 367"/>
              <a:gd name="T134" fmla="*/ 2149 w 2149"/>
              <a:gd name="T135" fmla="*/ 367 h 36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149" h="367">
                <a:moveTo>
                  <a:pt x="2" y="351"/>
                </a:moveTo>
                <a:lnTo>
                  <a:pt x="57" y="346"/>
                </a:lnTo>
                <a:lnTo>
                  <a:pt x="74" y="336"/>
                </a:lnTo>
                <a:lnTo>
                  <a:pt x="87" y="321"/>
                </a:lnTo>
                <a:lnTo>
                  <a:pt x="109" y="318"/>
                </a:lnTo>
                <a:lnTo>
                  <a:pt x="117" y="312"/>
                </a:lnTo>
                <a:lnTo>
                  <a:pt x="132" y="308"/>
                </a:lnTo>
                <a:lnTo>
                  <a:pt x="160" y="267"/>
                </a:lnTo>
                <a:lnTo>
                  <a:pt x="167" y="254"/>
                </a:lnTo>
                <a:lnTo>
                  <a:pt x="167" y="224"/>
                </a:lnTo>
                <a:lnTo>
                  <a:pt x="175" y="211"/>
                </a:lnTo>
                <a:lnTo>
                  <a:pt x="177" y="192"/>
                </a:lnTo>
                <a:lnTo>
                  <a:pt x="182" y="173"/>
                </a:lnTo>
                <a:lnTo>
                  <a:pt x="184" y="145"/>
                </a:lnTo>
                <a:lnTo>
                  <a:pt x="190" y="128"/>
                </a:lnTo>
                <a:lnTo>
                  <a:pt x="201" y="111"/>
                </a:lnTo>
                <a:lnTo>
                  <a:pt x="212" y="104"/>
                </a:lnTo>
                <a:lnTo>
                  <a:pt x="214" y="55"/>
                </a:lnTo>
                <a:lnTo>
                  <a:pt x="216" y="42"/>
                </a:lnTo>
                <a:lnTo>
                  <a:pt x="222" y="23"/>
                </a:lnTo>
                <a:lnTo>
                  <a:pt x="231" y="6"/>
                </a:lnTo>
                <a:lnTo>
                  <a:pt x="250" y="6"/>
                </a:lnTo>
                <a:lnTo>
                  <a:pt x="254" y="27"/>
                </a:lnTo>
                <a:lnTo>
                  <a:pt x="265" y="44"/>
                </a:lnTo>
                <a:lnTo>
                  <a:pt x="274" y="53"/>
                </a:lnTo>
                <a:lnTo>
                  <a:pt x="276" y="83"/>
                </a:lnTo>
                <a:lnTo>
                  <a:pt x="282" y="96"/>
                </a:lnTo>
                <a:lnTo>
                  <a:pt x="284" y="117"/>
                </a:lnTo>
                <a:lnTo>
                  <a:pt x="295" y="130"/>
                </a:lnTo>
                <a:lnTo>
                  <a:pt x="297" y="149"/>
                </a:lnTo>
                <a:lnTo>
                  <a:pt x="308" y="169"/>
                </a:lnTo>
                <a:lnTo>
                  <a:pt x="319" y="184"/>
                </a:lnTo>
                <a:lnTo>
                  <a:pt x="325" y="205"/>
                </a:lnTo>
                <a:lnTo>
                  <a:pt x="331" y="222"/>
                </a:lnTo>
                <a:lnTo>
                  <a:pt x="340" y="233"/>
                </a:lnTo>
                <a:lnTo>
                  <a:pt x="353" y="235"/>
                </a:lnTo>
                <a:lnTo>
                  <a:pt x="361" y="254"/>
                </a:lnTo>
                <a:lnTo>
                  <a:pt x="379" y="269"/>
                </a:lnTo>
                <a:lnTo>
                  <a:pt x="394" y="291"/>
                </a:lnTo>
                <a:lnTo>
                  <a:pt x="406" y="297"/>
                </a:lnTo>
                <a:lnTo>
                  <a:pt x="430" y="295"/>
                </a:lnTo>
                <a:lnTo>
                  <a:pt x="445" y="288"/>
                </a:lnTo>
                <a:lnTo>
                  <a:pt x="464" y="295"/>
                </a:lnTo>
                <a:lnTo>
                  <a:pt x="477" y="288"/>
                </a:lnTo>
                <a:lnTo>
                  <a:pt x="486" y="293"/>
                </a:lnTo>
                <a:lnTo>
                  <a:pt x="501" y="297"/>
                </a:lnTo>
                <a:lnTo>
                  <a:pt x="556" y="299"/>
                </a:lnTo>
                <a:lnTo>
                  <a:pt x="571" y="303"/>
                </a:lnTo>
                <a:lnTo>
                  <a:pt x="616" y="310"/>
                </a:lnTo>
                <a:lnTo>
                  <a:pt x="636" y="316"/>
                </a:lnTo>
                <a:lnTo>
                  <a:pt x="653" y="316"/>
                </a:lnTo>
                <a:lnTo>
                  <a:pt x="676" y="323"/>
                </a:lnTo>
                <a:lnTo>
                  <a:pt x="685" y="325"/>
                </a:lnTo>
                <a:lnTo>
                  <a:pt x="700" y="333"/>
                </a:lnTo>
                <a:lnTo>
                  <a:pt x="708" y="333"/>
                </a:lnTo>
                <a:lnTo>
                  <a:pt x="723" y="342"/>
                </a:lnTo>
                <a:lnTo>
                  <a:pt x="740" y="340"/>
                </a:lnTo>
                <a:lnTo>
                  <a:pt x="762" y="323"/>
                </a:lnTo>
                <a:lnTo>
                  <a:pt x="777" y="303"/>
                </a:lnTo>
                <a:lnTo>
                  <a:pt x="779" y="280"/>
                </a:lnTo>
                <a:lnTo>
                  <a:pt x="792" y="258"/>
                </a:lnTo>
                <a:lnTo>
                  <a:pt x="798" y="239"/>
                </a:lnTo>
                <a:lnTo>
                  <a:pt x="807" y="218"/>
                </a:lnTo>
                <a:lnTo>
                  <a:pt x="822" y="203"/>
                </a:lnTo>
                <a:lnTo>
                  <a:pt x="826" y="173"/>
                </a:lnTo>
                <a:lnTo>
                  <a:pt x="843" y="166"/>
                </a:lnTo>
                <a:lnTo>
                  <a:pt x="863" y="166"/>
                </a:lnTo>
                <a:lnTo>
                  <a:pt x="869" y="184"/>
                </a:lnTo>
                <a:lnTo>
                  <a:pt x="878" y="209"/>
                </a:lnTo>
                <a:lnTo>
                  <a:pt x="888" y="246"/>
                </a:lnTo>
                <a:lnTo>
                  <a:pt x="905" y="278"/>
                </a:lnTo>
                <a:lnTo>
                  <a:pt x="914" y="295"/>
                </a:lnTo>
                <a:lnTo>
                  <a:pt x="931" y="295"/>
                </a:lnTo>
                <a:lnTo>
                  <a:pt x="950" y="284"/>
                </a:lnTo>
                <a:lnTo>
                  <a:pt x="961" y="269"/>
                </a:lnTo>
                <a:lnTo>
                  <a:pt x="972" y="254"/>
                </a:lnTo>
                <a:lnTo>
                  <a:pt x="987" y="244"/>
                </a:lnTo>
                <a:lnTo>
                  <a:pt x="1012" y="248"/>
                </a:lnTo>
                <a:lnTo>
                  <a:pt x="1060" y="246"/>
                </a:lnTo>
                <a:lnTo>
                  <a:pt x="1079" y="256"/>
                </a:lnTo>
                <a:lnTo>
                  <a:pt x="1105" y="263"/>
                </a:lnTo>
                <a:lnTo>
                  <a:pt x="1135" y="276"/>
                </a:lnTo>
                <a:lnTo>
                  <a:pt x="1156" y="288"/>
                </a:lnTo>
                <a:lnTo>
                  <a:pt x="1194" y="291"/>
                </a:lnTo>
                <a:lnTo>
                  <a:pt x="1216" y="299"/>
                </a:lnTo>
                <a:lnTo>
                  <a:pt x="1327" y="301"/>
                </a:lnTo>
                <a:lnTo>
                  <a:pt x="1347" y="310"/>
                </a:lnTo>
                <a:lnTo>
                  <a:pt x="1407" y="306"/>
                </a:lnTo>
                <a:lnTo>
                  <a:pt x="1424" y="299"/>
                </a:lnTo>
                <a:lnTo>
                  <a:pt x="1451" y="299"/>
                </a:lnTo>
                <a:lnTo>
                  <a:pt x="1479" y="308"/>
                </a:lnTo>
                <a:lnTo>
                  <a:pt x="1496" y="297"/>
                </a:lnTo>
                <a:lnTo>
                  <a:pt x="1524" y="301"/>
                </a:lnTo>
                <a:lnTo>
                  <a:pt x="1546" y="303"/>
                </a:lnTo>
                <a:lnTo>
                  <a:pt x="1559" y="291"/>
                </a:lnTo>
                <a:lnTo>
                  <a:pt x="1565" y="256"/>
                </a:lnTo>
                <a:lnTo>
                  <a:pt x="1569" y="226"/>
                </a:lnTo>
                <a:lnTo>
                  <a:pt x="1576" y="207"/>
                </a:lnTo>
                <a:lnTo>
                  <a:pt x="1586" y="186"/>
                </a:lnTo>
                <a:lnTo>
                  <a:pt x="1591" y="149"/>
                </a:lnTo>
                <a:lnTo>
                  <a:pt x="1604" y="124"/>
                </a:lnTo>
                <a:lnTo>
                  <a:pt x="1612" y="102"/>
                </a:lnTo>
                <a:lnTo>
                  <a:pt x="1614" y="51"/>
                </a:lnTo>
                <a:lnTo>
                  <a:pt x="1623" y="34"/>
                </a:lnTo>
                <a:lnTo>
                  <a:pt x="1627" y="2"/>
                </a:lnTo>
                <a:lnTo>
                  <a:pt x="1646" y="0"/>
                </a:lnTo>
                <a:lnTo>
                  <a:pt x="1666" y="2"/>
                </a:lnTo>
                <a:lnTo>
                  <a:pt x="1676" y="21"/>
                </a:lnTo>
                <a:lnTo>
                  <a:pt x="1691" y="38"/>
                </a:lnTo>
                <a:lnTo>
                  <a:pt x="1700" y="55"/>
                </a:lnTo>
                <a:lnTo>
                  <a:pt x="1704" y="87"/>
                </a:lnTo>
                <a:lnTo>
                  <a:pt x="1723" y="107"/>
                </a:lnTo>
                <a:lnTo>
                  <a:pt x="1728" y="128"/>
                </a:lnTo>
                <a:lnTo>
                  <a:pt x="1745" y="141"/>
                </a:lnTo>
                <a:lnTo>
                  <a:pt x="1756" y="160"/>
                </a:lnTo>
                <a:lnTo>
                  <a:pt x="1783" y="175"/>
                </a:lnTo>
                <a:lnTo>
                  <a:pt x="1798" y="192"/>
                </a:lnTo>
                <a:lnTo>
                  <a:pt x="1816" y="211"/>
                </a:lnTo>
                <a:lnTo>
                  <a:pt x="1835" y="222"/>
                </a:lnTo>
                <a:lnTo>
                  <a:pt x="1858" y="237"/>
                </a:lnTo>
                <a:lnTo>
                  <a:pt x="1876" y="250"/>
                </a:lnTo>
                <a:lnTo>
                  <a:pt x="1899" y="261"/>
                </a:lnTo>
                <a:lnTo>
                  <a:pt x="1916" y="280"/>
                </a:lnTo>
                <a:lnTo>
                  <a:pt x="1929" y="301"/>
                </a:lnTo>
                <a:lnTo>
                  <a:pt x="1948" y="321"/>
                </a:lnTo>
                <a:lnTo>
                  <a:pt x="1968" y="333"/>
                </a:lnTo>
                <a:lnTo>
                  <a:pt x="2045" y="338"/>
                </a:lnTo>
                <a:lnTo>
                  <a:pt x="2068" y="340"/>
                </a:lnTo>
                <a:lnTo>
                  <a:pt x="2105" y="342"/>
                </a:lnTo>
                <a:lnTo>
                  <a:pt x="2126" y="333"/>
                </a:lnTo>
                <a:lnTo>
                  <a:pt x="2148" y="323"/>
                </a:lnTo>
                <a:lnTo>
                  <a:pt x="2148" y="363"/>
                </a:lnTo>
                <a:lnTo>
                  <a:pt x="4" y="363"/>
                </a:lnTo>
                <a:lnTo>
                  <a:pt x="0" y="366"/>
                </a:lnTo>
              </a:path>
            </a:pathLst>
          </a:custGeom>
          <a:solidFill>
            <a:srgbClr val="FF0000"/>
          </a:solidFill>
          <a:ln w="9525" cap="rnd">
            <a:solidFill>
              <a:schemeClr val="tx1"/>
            </a:solidFill>
            <a:round/>
            <a:headEnd type="none" w="sm" len="sm"/>
            <a:tailEnd type="none" w="sm" len="sm"/>
          </a:ln>
        </p:spPr>
        <p:txBody>
          <a:bodyPr/>
          <a:lstStyle/>
          <a:p>
            <a:endParaRPr lang="en-US"/>
          </a:p>
        </p:txBody>
      </p:sp>
      <p:sp>
        <p:nvSpPr>
          <p:cNvPr id="1395759" name="Rectangle 47"/>
          <p:cNvSpPr>
            <a:spLocks noChangeArrowheads="1"/>
          </p:cNvSpPr>
          <p:nvPr/>
        </p:nvSpPr>
        <p:spPr bwMode="auto">
          <a:xfrm>
            <a:off x="6516688" y="4962525"/>
            <a:ext cx="1840247"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Basal Glucose</a:t>
            </a:r>
            <a:endParaRPr lang="en-US" sz="2000" dirty="0">
              <a:solidFill>
                <a:srgbClr val="FFFFFF"/>
              </a:solidFill>
              <a:latin typeface="Arial" pitchFamily="34" charset="0"/>
            </a:endParaRPr>
          </a:p>
        </p:txBody>
      </p:sp>
      <p:sp>
        <p:nvSpPr>
          <p:cNvPr id="1395760" name="Rectangle 48"/>
          <p:cNvSpPr>
            <a:spLocks noChangeArrowheads="1"/>
          </p:cNvSpPr>
          <p:nvPr/>
        </p:nvSpPr>
        <p:spPr bwMode="auto">
          <a:xfrm>
            <a:off x="4102101" y="5904548"/>
            <a:ext cx="1552575" cy="396875"/>
          </a:xfrm>
          <a:prstGeom prst="rect">
            <a:avLst/>
          </a:prstGeom>
          <a:noFill/>
          <a:ln w="9525">
            <a:noFill/>
            <a:miter lim="800000"/>
            <a:headEnd/>
            <a:tailEnd/>
          </a:ln>
          <a:effectLst/>
        </p:spPr>
        <p:txBody>
          <a:bodyPr wrap="none" lIns="92075" tIns="46038" rIns="92075" bIns="46038">
            <a:spAutoFit/>
          </a:bodyPr>
          <a:lstStyle/>
          <a:p>
            <a:pPr algn="ctr" eaLnBrk="0" hangingPunct="0">
              <a:defRPr/>
            </a:pPr>
            <a:r>
              <a:rPr lang="en-US" sz="2000" dirty="0">
                <a:effectLst>
                  <a:outerShdw blurRad="38100" dist="38100" dir="2700000" algn="tl">
                    <a:srgbClr val="000000"/>
                  </a:outerShdw>
                </a:effectLst>
                <a:latin typeface="Arial" pitchFamily="34" charset="0"/>
              </a:rPr>
              <a:t>Time</a:t>
            </a:r>
            <a:r>
              <a:rPr lang="en-US" sz="2000" dirty="0">
                <a:solidFill>
                  <a:srgbClr val="FFFFFF"/>
                </a:solidFill>
                <a:effectLst>
                  <a:outerShdw blurRad="38100" dist="38100" dir="2700000" algn="tl">
                    <a:srgbClr val="000000"/>
                  </a:outerShdw>
                </a:effectLst>
                <a:latin typeface="Arial" pitchFamily="34" charset="0"/>
              </a:rPr>
              <a:t> </a:t>
            </a:r>
            <a:r>
              <a:rPr lang="en-US" sz="2000" dirty="0">
                <a:effectLst>
                  <a:outerShdw blurRad="38100" dist="38100" dir="2700000" algn="tl">
                    <a:srgbClr val="000000"/>
                  </a:outerShdw>
                </a:effectLst>
                <a:latin typeface="Arial" pitchFamily="34" charset="0"/>
              </a:rPr>
              <a:t>of Day</a:t>
            </a:r>
            <a:endParaRPr lang="en-US" sz="2000" dirty="0">
              <a:solidFill>
                <a:srgbClr val="FFFFFF"/>
              </a:solidFill>
              <a:effectLst>
                <a:outerShdw blurRad="38100" dist="38100" dir="2700000" algn="tl">
                  <a:srgbClr val="000000"/>
                </a:outerShdw>
              </a:effectLst>
              <a:latin typeface="Arial" pitchFamily="34" charset="0"/>
            </a:endParaRPr>
          </a:p>
        </p:txBody>
      </p:sp>
      <p:sp>
        <p:nvSpPr>
          <p:cNvPr id="121891" name="Rectangle 49"/>
          <p:cNvSpPr>
            <a:spLocks noChangeArrowheads="1"/>
          </p:cNvSpPr>
          <p:nvPr/>
        </p:nvSpPr>
        <p:spPr bwMode="auto">
          <a:xfrm>
            <a:off x="3405188" y="3030538"/>
            <a:ext cx="3030537" cy="196850"/>
          </a:xfrm>
          <a:prstGeom prst="rect">
            <a:avLst/>
          </a:prstGeom>
          <a:solidFill>
            <a:srgbClr val="00CC00"/>
          </a:solidFill>
          <a:ln w="9525">
            <a:solidFill>
              <a:schemeClr val="tx1"/>
            </a:solidFill>
            <a:miter lim="800000"/>
            <a:headEnd/>
            <a:tailEnd/>
          </a:ln>
        </p:spPr>
        <p:txBody>
          <a:bodyPr wrap="none" anchor="ctr"/>
          <a:lstStyle/>
          <a:p>
            <a:endParaRPr lang="en-US"/>
          </a:p>
        </p:txBody>
      </p:sp>
      <p:sp>
        <p:nvSpPr>
          <p:cNvPr id="121892" name="Freeform 50"/>
          <p:cNvSpPr>
            <a:spLocks/>
          </p:cNvSpPr>
          <p:nvPr/>
        </p:nvSpPr>
        <p:spPr bwMode="auto">
          <a:xfrm>
            <a:off x="3554413" y="2147888"/>
            <a:ext cx="2886075" cy="849312"/>
          </a:xfrm>
          <a:custGeom>
            <a:avLst/>
            <a:gdLst>
              <a:gd name="T0" fmla="*/ 2147483647 w 2045"/>
              <a:gd name="T1" fmla="*/ 2147483647 h 535"/>
              <a:gd name="T2" fmla="*/ 2147483647 w 2045"/>
              <a:gd name="T3" fmla="*/ 2147483647 h 535"/>
              <a:gd name="T4" fmla="*/ 2147483647 w 2045"/>
              <a:gd name="T5" fmla="*/ 2147483647 h 535"/>
              <a:gd name="T6" fmla="*/ 2147483647 w 2045"/>
              <a:gd name="T7" fmla="*/ 2147483647 h 535"/>
              <a:gd name="T8" fmla="*/ 2147483647 w 2045"/>
              <a:gd name="T9" fmla="*/ 2147483647 h 535"/>
              <a:gd name="T10" fmla="*/ 2147483647 w 2045"/>
              <a:gd name="T11" fmla="*/ 0 h 535"/>
              <a:gd name="T12" fmla="*/ 2147483647 w 2045"/>
              <a:gd name="T13" fmla="*/ 2147483647 h 535"/>
              <a:gd name="T14" fmla="*/ 2147483647 w 2045"/>
              <a:gd name="T15" fmla="*/ 2147483647 h 535"/>
              <a:gd name="T16" fmla="*/ 2147483647 w 2045"/>
              <a:gd name="T17" fmla="*/ 2147483647 h 535"/>
              <a:gd name="T18" fmla="*/ 2147483647 w 2045"/>
              <a:gd name="T19" fmla="*/ 2147483647 h 535"/>
              <a:gd name="T20" fmla="*/ 2147483647 w 2045"/>
              <a:gd name="T21" fmla="*/ 2147483647 h 535"/>
              <a:gd name="T22" fmla="*/ 2147483647 w 2045"/>
              <a:gd name="T23" fmla="*/ 2147483647 h 535"/>
              <a:gd name="T24" fmla="*/ 2147483647 w 2045"/>
              <a:gd name="T25" fmla="*/ 2147483647 h 535"/>
              <a:gd name="T26" fmla="*/ 2147483647 w 2045"/>
              <a:gd name="T27" fmla="*/ 2147483647 h 535"/>
              <a:gd name="T28" fmla="*/ 2147483647 w 2045"/>
              <a:gd name="T29" fmla="*/ 2147483647 h 535"/>
              <a:gd name="T30" fmla="*/ 2147483647 w 2045"/>
              <a:gd name="T31" fmla="*/ 2147483647 h 535"/>
              <a:gd name="T32" fmla="*/ 2147483647 w 2045"/>
              <a:gd name="T33" fmla="*/ 2147483647 h 535"/>
              <a:gd name="T34" fmla="*/ 2147483647 w 2045"/>
              <a:gd name="T35" fmla="*/ 2147483647 h 535"/>
              <a:gd name="T36" fmla="*/ 2147483647 w 2045"/>
              <a:gd name="T37" fmla="*/ 2147483647 h 535"/>
              <a:gd name="T38" fmla="*/ 2147483647 w 2045"/>
              <a:gd name="T39" fmla="*/ 2147483647 h 535"/>
              <a:gd name="T40" fmla="*/ 2147483647 w 2045"/>
              <a:gd name="T41" fmla="*/ 2147483647 h 535"/>
              <a:gd name="T42" fmla="*/ 2147483647 w 2045"/>
              <a:gd name="T43" fmla="*/ 2147483647 h 535"/>
              <a:gd name="T44" fmla="*/ 2147483647 w 2045"/>
              <a:gd name="T45" fmla="*/ 2147483647 h 535"/>
              <a:gd name="T46" fmla="*/ 2147483647 w 2045"/>
              <a:gd name="T47" fmla="*/ 2147483647 h 535"/>
              <a:gd name="T48" fmla="*/ 2147483647 w 2045"/>
              <a:gd name="T49" fmla="*/ 2147483647 h 535"/>
              <a:gd name="T50" fmla="*/ 2147483647 w 2045"/>
              <a:gd name="T51" fmla="*/ 2147483647 h 535"/>
              <a:gd name="T52" fmla="*/ 2147483647 w 2045"/>
              <a:gd name="T53" fmla="*/ 2147483647 h 535"/>
              <a:gd name="T54" fmla="*/ 2147483647 w 2045"/>
              <a:gd name="T55" fmla="*/ 2147483647 h 535"/>
              <a:gd name="T56" fmla="*/ 2147483647 w 2045"/>
              <a:gd name="T57" fmla="*/ 2147483647 h 535"/>
              <a:gd name="T58" fmla="*/ 2147483647 w 2045"/>
              <a:gd name="T59" fmla="*/ 2147483647 h 535"/>
              <a:gd name="T60" fmla="*/ 2147483647 w 2045"/>
              <a:gd name="T61" fmla="*/ 2147483647 h 535"/>
              <a:gd name="T62" fmla="*/ 2147483647 w 2045"/>
              <a:gd name="T63" fmla="*/ 2147483647 h 535"/>
              <a:gd name="T64" fmla="*/ 2147483647 w 2045"/>
              <a:gd name="T65" fmla="*/ 2147483647 h 535"/>
              <a:gd name="T66" fmla="*/ 2147483647 w 2045"/>
              <a:gd name="T67" fmla="*/ 2147483647 h 535"/>
              <a:gd name="T68" fmla="*/ 2147483647 w 2045"/>
              <a:gd name="T69" fmla="*/ 2147483647 h 535"/>
              <a:gd name="T70" fmla="*/ 2147483647 w 2045"/>
              <a:gd name="T71" fmla="*/ 2147483647 h 535"/>
              <a:gd name="T72" fmla="*/ 2147483647 w 2045"/>
              <a:gd name="T73" fmla="*/ 2147483647 h 535"/>
              <a:gd name="T74" fmla="*/ 2147483647 w 2045"/>
              <a:gd name="T75" fmla="*/ 2147483647 h 535"/>
              <a:gd name="T76" fmla="*/ 2147483647 w 2045"/>
              <a:gd name="T77" fmla="*/ 2147483647 h 535"/>
              <a:gd name="T78" fmla="*/ 2147483647 w 2045"/>
              <a:gd name="T79" fmla="*/ 2147483647 h 535"/>
              <a:gd name="T80" fmla="*/ 2147483647 w 2045"/>
              <a:gd name="T81" fmla="*/ 2147483647 h 535"/>
              <a:gd name="T82" fmla="*/ 2147483647 w 2045"/>
              <a:gd name="T83" fmla="*/ 2147483647 h 535"/>
              <a:gd name="T84" fmla="*/ 2147483647 w 2045"/>
              <a:gd name="T85" fmla="*/ 2147483647 h 535"/>
              <a:gd name="T86" fmla="*/ 2147483647 w 2045"/>
              <a:gd name="T87" fmla="*/ 2147483647 h 5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045"/>
              <a:gd name="T133" fmla="*/ 0 h 535"/>
              <a:gd name="T134" fmla="*/ 2045 w 2045"/>
              <a:gd name="T135" fmla="*/ 535 h 53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045" h="535">
                <a:moveTo>
                  <a:pt x="0" y="523"/>
                </a:moveTo>
                <a:lnTo>
                  <a:pt x="32" y="501"/>
                </a:lnTo>
                <a:lnTo>
                  <a:pt x="51" y="484"/>
                </a:lnTo>
                <a:lnTo>
                  <a:pt x="59" y="472"/>
                </a:lnTo>
                <a:lnTo>
                  <a:pt x="68" y="440"/>
                </a:lnTo>
                <a:lnTo>
                  <a:pt x="74" y="393"/>
                </a:lnTo>
                <a:lnTo>
                  <a:pt x="94" y="241"/>
                </a:lnTo>
                <a:lnTo>
                  <a:pt x="102" y="173"/>
                </a:lnTo>
                <a:lnTo>
                  <a:pt x="113" y="153"/>
                </a:lnTo>
                <a:lnTo>
                  <a:pt x="115" y="85"/>
                </a:lnTo>
                <a:lnTo>
                  <a:pt x="117" y="74"/>
                </a:lnTo>
                <a:lnTo>
                  <a:pt x="119" y="66"/>
                </a:lnTo>
                <a:lnTo>
                  <a:pt x="128" y="64"/>
                </a:lnTo>
                <a:lnTo>
                  <a:pt x="136" y="57"/>
                </a:lnTo>
                <a:lnTo>
                  <a:pt x="141" y="44"/>
                </a:lnTo>
                <a:lnTo>
                  <a:pt x="143" y="23"/>
                </a:lnTo>
                <a:lnTo>
                  <a:pt x="147" y="6"/>
                </a:lnTo>
                <a:lnTo>
                  <a:pt x="154" y="0"/>
                </a:lnTo>
                <a:lnTo>
                  <a:pt x="160" y="0"/>
                </a:lnTo>
                <a:lnTo>
                  <a:pt x="164" y="38"/>
                </a:lnTo>
                <a:lnTo>
                  <a:pt x="177" y="44"/>
                </a:lnTo>
                <a:lnTo>
                  <a:pt x="181" y="83"/>
                </a:lnTo>
                <a:lnTo>
                  <a:pt x="184" y="100"/>
                </a:lnTo>
                <a:lnTo>
                  <a:pt x="196" y="119"/>
                </a:lnTo>
                <a:lnTo>
                  <a:pt x="201" y="140"/>
                </a:lnTo>
                <a:lnTo>
                  <a:pt x="201" y="168"/>
                </a:lnTo>
                <a:lnTo>
                  <a:pt x="214" y="185"/>
                </a:lnTo>
                <a:lnTo>
                  <a:pt x="222" y="207"/>
                </a:lnTo>
                <a:lnTo>
                  <a:pt x="222" y="222"/>
                </a:lnTo>
                <a:lnTo>
                  <a:pt x="229" y="241"/>
                </a:lnTo>
                <a:lnTo>
                  <a:pt x="248" y="273"/>
                </a:lnTo>
                <a:lnTo>
                  <a:pt x="256" y="299"/>
                </a:lnTo>
                <a:lnTo>
                  <a:pt x="265" y="328"/>
                </a:lnTo>
                <a:lnTo>
                  <a:pt x="282" y="343"/>
                </a:lnTo>
                <a:lnTo>
                  <a:pt x="284" y="365"/>
                </a:lnTo>
                <a:lnTo>
                  <a:pt x="295" y="384"/>
                </a:lnTo>
                <a:lnTo>
                  <a:pt x="303" y="407"/>
                </a:lnTo>
                <a:lnTo>
                  <a:pt x="333" y="416"/>
                </a:lnTo>
                <a:lnTo>
                  <a:pt x="344" y="420"/>
                </a:lnTo>
                <a:lnTo>
                  <a:pt x="361" y="416"/>
                </a:lnTo>
                <a:lnTo>
                  <a:pt x="391" y="414"/>
                </a:lnTo>
                <a:lnTo>
                  <a:pt x="404" y="429"/>
                </a:lnTo>
                <a:lnTo>
                  <a:pt x="425" y="440"/>
                </a:lnTo>
                <a:lnTo>
                  <a:pt x="451" y="467"/>
                </a:lnTo>
                <a:lnTo>
                  <a:pt x="473" y="482"/>
                </a:lnTo>
                <a:lnTo>
                  <a:pt x="500" y="484"/>
                </a:lnTo>
                <a:lnTo>
                  <a:pt x="520" y="491"/>
                </a:lnTo>
                <a:lnTo>
                  <a:pt x="554" y="491"/>
                </a:lnTo>
                <a:lnTo>
                  <a:pt x="577" y="484"/>
                </a:lnTo>
                <a:lnTo>
                  <a:pt x="601" y="480"/>
                </a:lnTo>
                <a:lnTo>
                  <a:pt x="635" y="489"/>
                </a:lnTo>
                <a:lnTo>
                  <a:pt x="650" y="461"/>
                </a:lnTo>
                <a:lnTo>
                  <a:pt x="667" y="457"/>
                </a:lnTo>
                <a:lnTo>
                  <a:pt x="687" y="386"/>
                </a:lnTo>
                <a:lnTo>
                  <a:pt x="697" y="360"/>
                </a:lnTo>
                <a:lnTo>
                  <a:pt x="697" y="339"/>
                </a:lnTo>
                <a:lnTo>
                  <a:pt x="712" y="316"/>
                </a:lnTo>
                <a:lnTo>
                  <a:pt x="714" y="288"/>
                </a:lnTo>
                <a:lnTo>
                  <a:pt x="729" y="273"/>
                </a:lnTo>
                <a:lnTo>
                  <a:pt x="736" y="207"/>
                </a:lnTo>
                <a:lnTo>
                  <a:pt x="740" y="192"/>
                </a:lnTo>
                <a:lnTo>
                  <a:pt x="761" y="185"/>
                </a:lnTo>
                <a:lnTo>
                  <a:pt x="770" y="222"/>
                </a:lnTo>
                <a:lnTo>
                  <a:pt x="772" y="254"/>
                </a:lnTo>
                <a:lnTo>
                  <a:pt x="783" y="277"/>
                </a:lnTo>
                <a:lnTo>
                  <a:pt x="791" y="333"/>
                </a:lnTo>
                <a:lnTo>
                  <a:pt x="804" y="354"/>
                </a:lnTo>
                <a:lnTo>
                  <a:pt x="817" y="369"/>
                </a:lnTo>
                <a:lnTo>
                  <a:pt x="836" y="367"/>
                </a:lnTo>
                <a:lnTo>
                  <a:pt x="866" y="331"/>
                </a:lnTo>
                <a:lnTo>
                  <a:pt x="896" y="328"/>
                </a:lnTo>
                <a:lnTo>
                  <a:pt x="920" y="328"/>
                </a:lnTo>
                <a:lnTo>
                  <a:pt x="935" y="341"/>
                </a:lnTo>
                <a:lnTo>
                  <a:pt x="954" y="354"/>
                </a:lnTo>
                <a:lnTo>
                  <a:pt x="969" y="373"/>
                </a:lnTo>
                <a:lnTo>
                  <a:pt x="1010" y="422"/>
                </a:lnTo>
                <a:lnTo>
                  <a:pt x="1033" y="444"/>
                </a:lnTo>
                <a:lnTo>
                  <a:pt x="1072" y="463"/>
                </a:lnTo>
                <a:lnTo>
                  <a:pt x="1110" y="472"/>
                </a:lnTo>
                <a:lnTo>
                  <a:pt x="1170" y="484"/>
                </a:lnTo>
                <a:lnTo>
                  <a:pt x="1194" y="495"/>
                </a:lnTo>
                <a:lnTo>
                  <a:pt x="1219" y="493"/>
                </a:lnTo>
                <a:lnTo>
                  <a:pt x="1239" y="504"/>
                </a:lnTo>
                <a:lnTo>
                  <a:pt x="1260" y="499"/>
                </a:lnTo>
                <a:lnTo>
                  <a:pt x="1279" y="506"/>
                </a:lnTo>
                <a:lnTo>
                  <a:pt x="1284" y="521"/>
                </a:lnTo>
                <a:lnTo>
                  <a:pt x="1303" y="525"/>
                </a:lnTo>
                <a:lnTo>
                  <a:pt x="1324" y="514"/>
                </a:lnTo>
                <a:lnTo>
                  <a:pt x="1350" y="510"/>
                </a:lnTo>
                <a:lnTo>
                  <a:pt x="1374" y="510"/>
                </a:lnTo>
                <a:lnTo>
                  <a:pt x="1404" y="516"/>
                </a:lnTo>
                <a:lnTo>
                  <a:pt x="1431" y="510"/>
                </a:lnTo>
                <a:lnTo>
                  <a:pt x="1453" y="489"/>
                </a:lnTo>
                <a:lnTo>
                  <a:pt x="1468" y="457"/>
                </a:lnTo>
                <a:lnTo>
                  <a:pt x="1472" y="407"/>
                </a:lnTo>
                <a:lnTo>
                  <a:pt x="1476" y="363"/>
                </a:lnTo>
                <a:lnTo>
                  <a:pt x="1489" y="348"/>
                </a:lnTo>
                <a:lnTo>
                  <a:pt x="1493" y="277"/>
                </a:lnTo>
                <a:lnTo>
                  <a:pt x="1493" y="249"/>
                </a:lnTo>
                <a:lnTo>
                  <a:pt x="1504" y="211"/>
                </a:lnTo>
                <a:lnTo>
                  <a:pt x="1506" y="187"/>
                </a:lnTo>
                <a:lnTo>
                  <a:pt x="1526" y="173"/>
                </a:lnTo>
                <a:lnTo>
                  <a:pt x="1536" y="149"/>
                </a:lnTo>
                <a:lnTo>
                  <a:pt x="1564" y="115"/>
                </a:lnTo>
                <a:lnTo>
                  <a:pt x="1588" y="108"/>
                </a:lnTo>
                <a:lnTo>
                  <a:pt x="1609" y="108"/>
                </a:lnTo>
                <a:lnTo>
                  <a:pt x="1626" y="123"/>
                </a:lnTo>
                <a:lnTo>
                  <a:pt x="1641" y="134"/>
                </a:lnTo>
                <a:lnTo>
                  <a:pt x="1641" y="170"/>
                </a:lnTo>
                <a:lnTo>
                  <a:pt x="1641" y="196"/>
                </a:lnTo>
                <a:lnTo>
                  <a:pt x="1652" y="220"/>
                </a:lnTo>
                <a:lnTo>
                  <a:pt x="1658" y="241"/>
                </a:lnTo>
                <a:lnTo>
                  <a:pt x="1663" y="284"/>
                </a:lnTo>
                <a:lnTo>
                  <a:pt x="1673" y="301"/>
                </a:lnTo>
                <a:lnTo>
                  <a:pt x="1680" y="316"/>
                </a:lnTo>
                <a:lnTo>
                  <a:pt x="1695" y="324"/>
                </a:lnTo>
                <a:lnTo>
                  <a:pt x="1707" y="339"/>
                </a:lnTo>
                <a:lnTo>
                  <a:pt x="1729" y="356"/>
                </a:lnTo>
                <a:lnTo>
                  <a:pt x="1748" y="365"/>
                </a:lnTo>
                <a:lnTo>
                  <a:pt x="1774" y="367"/>
                </a:lnTo>
                <a:lnTo>
                  <a:pt x="1795" y="380"/>
                </a:lnTo>
                <a:lnTo>
                  <a:pt x="1810" y="399"/>
                </a:lnTo>
                <a:lnTo>
                  <a:pt x="1840" y="422"/>
                </a:lnTo>
                <a:lnTo>
                  <a:pt x="1853" y="440"/>
                </a:lnTo>
                <a:lnTo>
                  <a:pt x="1870" y="454"/>
                </a:lnTo>
                <a:lnTo>
                  <a:pt x="1896" y="472"/>
                </a:lnTo>
                <a:lnTo>
                  <a:pt x="1911" y="484"/>
                </a:lnTo>
                <a:lnTo>
                  <a:pt x="1936" y="497"/>
                </a:lnTo>
                <a:lnTo>
                  <a:pt x="1966" y="504"/>
                </a:lnTo>
                <a:lnTo>
                  <a:pt x="1990" y="501"/>
                </a:lnTo>
                <a:lnTo>
                  <a:pt x="2014" y="506"/>
                </a:lnTo>
                <a:lnTo>
                  <a:pt x="2044" y="495"/>
                </a:lnTo>
                <a:lnTo>
                  <a:pt x="2044" y="534"/>
                </a:lnTo>
                <a:lnTo>
                  <a:pt x="0" y="531"/>
                </a:lnTo>
              </a:path>
            </a:pathLst>
          </a:custGeom>
          <a:solidFill>
            <a:srgbClr val="00FF00"/>
          </a:solidFill>
          <a:ln w="9525" cap="rnd">
            <a:solidFill>
              <a:schemeClr val="tx1"/>
            </a:solidFill>
            <a:round/>
            <a:headEnd type="none" w="sm" len="sm"/>
            <a:tailEnd type="none" w="sm" len="sm"/>
          </a:ln>
        </p:spPr>
        <p:txBody>
          <a:bodyPr/>
          <a:lstStyle/>
          <a:p>
            <a:endParaRPr lang="en-US"/>
          </a:p>
        </p:txBody>
      </p:sp>
      <p:sp>
        <p:nvSpPr>
          <p:cNvPr id="1395763" name="Rectangle 51"/>
          <p:cNvSpPr>
            <a:spLocks noChangeArrowheads="1"/>
          </p:cNvSpPr>
          <p:nvPr/>
        </p:nvSpPr>
        <p:spPr bwMode="auto">
          <a:xfrm>
            <a:off x="2797175" y="2101850"/>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50</a:t>
            </a:r>
            <a:endParaRPr lang="en-US" sz="2000">
              <a:solidFill>
                <a:srgbClr val="FFFFFF"/>
              </a:solidFill>
              <a:effectLst>
                <a:outerShdw blurRad="38100" dist="38100" dir="2700000" algn="tl">
                  <a:srgbClr val="000000"/>
                </a:outerShdw>
              </a:effectLst>
              <a:latin typeface="Arial" pitchFamily="34" charset="0"/>
            </a:endParaRPr>
          </a:p>
        </p:txBody>
      </p:sp>
      <p:sp>
        <p:nvSpPr>
          <p:cNvPr id="1395764" name="Rectangle 52"/>
          <p:cNvSpPr>
            <a:spLocks noChangeArrowheads="1"/>
          </p:cNvSpPr>
          <p:nvPr/>
        </p:nvSpPr>
        <p:spPr bwMode="auto">
          <a:xfrm>
            <a:off x="2797175" y="2549525"/>
            <a:ext cx="466725"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25</a:t>
            </a:r>
            <a:endParaRPr lang="en-US" sz="2000">
              <a:solidFill>
                <a:srgbClr val="FFFFFF"/>
              </a:solidFill>
              <a:effectLst>
                <a:outerShdw blurRad="38100" dist="38100" dir="2700000" algn="tl">
                  <a:srgbClr val="000000"/>
                </a:outerShdw>
              </a:effectLst>
              <a:latin typeface="Arial" pitchFamily="34" charset="0"/>
            </a:endParaRPr>
          </a:p>
        </p:txBody>
      </p:sp>
      <p:sp>
        <p:nvSpPr>
          <p:cNvPr id="1395765" name="Rectangle 53"/>
          <p:cNvSpPr>
            <a:spLocks noChangeArrowheads="1"/>
          </p:cNvSpPr>
          <p:nvPr/>
        </p:nvSpPr>
        <p:spPr bwMode="auto">
          <a:xfrm>
            <a:off x="2938463" y="2992438"/>
            <a:ext cx="325437" cy="396875"/>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2000">
                <a:effectLst>
                  <a:outerShdw blurRad="38100" dist="38100" dir="2700000" algn="tl">
                    <a:srgbClr val="000000"/>
                  </a:outerShdw>
                </a:effectLst>
                <a:latin typeface="Arial" pitchFamily="34" charset="0"/>
              </a:rPr>
              <a:t>0</a:t>
            </a:r>
            <a:endParaRPr lang="en-US" sz="2000">
              <a:solidFill>
                <a:srgbClr val="FFFFFF"/>
              </a:solidFill>
              <a:effectLst>
                <a:outerShdw blurRad="38100" dist="38100" dir="2700000" algn="tl">
                  <a:srgbClr val="000000"/>
                </a:outerShdw>
              </a:effectLst>
              <a:latin typeface="Arial" pitchFamily="34" charset="0"/>
            </a:endParaRPr>
          </a:p>
        </p:txBody>
      </p:sp>
      <p:sp>
        <p:nvSpPr>
          <p:cNvPr id="121896" name="Freeform 54"/>
          <p:cNvSpPr>
            <a:spLocks/>
          </p:cNvSpPr>
          <p:nvPr/>
        </p:nvSpPr>
        <p:spPr bwMode="auto">
          <a:xfrm>
            <a:off x="3249613" y="1881188"/>
            <a:ext cx="3149600" cy="1355725"/>
          </a:xfrm>
          <a:custGeom>
            <a:avLst/>
            <a:gdLst>
              <a:gd name="T0" fmla="*/ 0 w 2232"/>
              <a:gd name="T1" fmla="*/ 0 h 854"/>
              <a:gd name="T2" fmla="*/ 0 w 2232"/>
              <a:gd name="T3" fmla="*/ 2147483647 h 854"/>
              <a:gd name="T4" fmla="*/ 2147483647 w 2232"/>
              <a:gd name="T5" fmla="*/ 2147483647 h 854"/>
              <a:gd name="T6" fmla="*/ 0 60000 65536"/>
              <a:gd name="T7" fmla="*/ 0 60000 65536"/>
              <a:gd name="T8" fmla="*/ 0 60000 65536"/>
              <a:gd name="T9" fmla="*/ 0 w 2232"/>
              <a:gd name="T10" fmla="*/ 0 h 854"/>
              <a:gd name="T11" fmla="*/ 2232 w 2232"/>
              <a:gd name="T12" fmla="*/ 854 h 854"/>
            </a:gdLst>
            <a:ahLst/>
            <a:cxnLst>
              <a:cxn ang="T6">
                <a:pos x="T0" y="T1"/>
              </a:cxn>
              <a:cxn ang="T7">
                <a:pos x="T2" y="T3"/>
              </a:cxn>
              <a:cxn ang="T8">
                <a:pos x="T4" y="T5"/>
              </a:cxn>
            </a:cxnLst>
            <a:rect l="T9" t="T10" r="T11" b="T12"/>
            <a:pathLst>
              <a:path w="2232" h="854">
                <a:moveTo>
                  <a:pt x="0" y="0"/>
                </a:moveTo>
                <a:lnTo>
                  <a:pt x="0" y="853"/>
                </a:lnTo>
                <a:lnTo>
                  <a:pt x="2231" y="853"/>
                </a:lnTo>
              </a:path>
            </a:pathLst>
          </a:custGeom>
          <a:noFill/>
          <a:ln w="25400" cap="rnd">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897" name="Line 55"/>
          <p:cNvSpPr>
            <a:spLocks noChangeShapeType="1"/>
          </p:cNvSpPr>
          <p:nvPr/>
        </p:nvSpPr>
        <p:spPr bwMode="auto">
          <a:xfrm>
            <a:off x="3249613" y="188118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8" name="Line 56"/>
          <p:cNvSpPr>
            <a:spLocks noChangeShapeType="1"/>
          </p:cNvSpPr>
          <p:nvPr/>
        </p:nvSpPr>
        <p:spPr bwMode="auto">
          <a:xfrm>
            <a:off x="3249613" y="23320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899" name="Line 57"/>
          <p:cNvSpPr>
            <a:spLocks noChangeShapeType="1"/>
          </p:cNvSpPr>
          <p:nvPr/>
        </p:nvSpPr>
        <p:spPr bwMode="auto">
          <a:xfrm>
            <a:off x="3249613" y="2784475"/>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121900" name="Group 58"/>
          <p:cNvGrpSpPr>
            <a:grpSpLocks/>
          </p:cNvGrpSpPr>
          <p:nvPr/>
        </p:nvGrpSpPr>
        <p:grpSpPr bwMode="auto">
          <a:xfrm>
            <a:off x="3511550" y="3230563"/>
            <a:ext cx="2927350" cy="57150"/>
            <a:chOff x="2489" y="2294"/>
            <a:chExt cx="2074" cy="36"/>
          </a:xfrm>
        </p:grpSpPr>
        <p:sp>
          <p:nvSpPr>
            <p:cNvPr id="121911" name="Line 59"/>
            <p:cNvSpPr>
              <a:spLocks noChangeShapeType="1"/>
            </p:cNvSpPr>
            <p:nvPr/>
          </p:nvSpPr>
          <p:spPr bwMode="auto">
            <a:xfrm>
              <a:off x="248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2" name="Line 60"/>
            <p:cNvSpPr>
              <a:spLocks noChangeShapeType="1"/>
            </p:cNvSpPr>
            <p:nvPr/>
          </p:nvSpPr>
          <p:spPr bwMode="auto">
            <a:xfrm>
              <a:off x="264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3" name="Line 61"/>
            <p:cNvSpPr>
              <a:spLocks noChangeShapeType="1"/>
            </p:cNvSpPr>
            <p:nvPr/>
          </p:nvSpPr>
          <p:spPr bwMode="auto">
            <a:xfrm>
              <a:off x="2809"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4" name="Line 62"/>
            <p:cNvSpPr>
              <a:spLocks noChangeShapeType="1"/>
            </p:cNvSpPr>
            <p:nvPr/>
          </p:nvSpPr>
          <p:spPr bwMode="auto">
            <a:xfrm>
              <a:off x="296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5" name="Line 63"/>
            <p:cNvSpPr>
              <a:spLocks noChangeShapeType="1"/>
            </p:cNvSpPr>
            <p:nvPr/>
          </p:nvSpPr>
          <p:spPr bwMode="auto">
            <a:xfrm>
              <a:off x="3128"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6" name="Line 64"/>
            <p:cNvSpPr>
              <a:spLocks noChangeShapeType="1"/>
            </p:cNvSpPr>
            <p:nvPr/>
          </p:nvSpPr>
          <p:spPr bwMode="auto">
            <a:xfrm>
              <a:off x="328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7" name="Line 65"/>
            <p:cNvSpPr>
              <a:spLocks noChangeShapeType="1"/>
            </p:cNvSpPr>
            <p:nvPr/>
          </p:nvSpPr>
          <p:spPr bwMode="auto">
            <a:xfrm>
              <a:off x="3447"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8" name="Line 66"/>
            <p:cNvSpPr>
              <a:spLocks noChangeShapeType="1"/>
            </p:cNvSpPr>
            <p:nvPr/>
          </p:nvSpPr>
          <p:spPr bwMode="auto">
            <a:xfrm>
              <a:off x="3606"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19" name="Line 67"/>
            <p:cNvSpPr>
              <a:spLocks noChangeShapeType="1"/>
            </p:cNvSpPr>
            <p:nvPr/>
          </p:nvSpPr>
          <p:spPr bwMode="auto">
            <a:xfrm>
              <a:off x="376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0" name="Line 68"/>
            <p:cNvSpPr>
              <a:spLocks noChangeShapeType="1"/>
            </p:cNvSpPr>
            <p:nvPr/>
          </p:nvSpPr>
          <p:spPr bwMode="auto">
            <a:xfrm>
              <a:off x="392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1" name="Line 69"/>
            <p:cNvSpPr>
              <a:spLocks noChangeShapeType="1"/>
            </p:cNvSpPr>
            <p:nvPr/>
          </p:nvSpPr>
          <p:spPr bwMode="auto">
            <a:xfrm>
              <a:off x="4085"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2" name="Line 70"/>
            <p:cNvSpPr>
              <a:spLocks noChangeShapeType="1"/>
            </p:cNvSpPr>
            <p:nvPr/>
          </p:nvSpPr>
          <p:spPr bwMode="auto">
            <a:xfrm>
              <a:off x="4244"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3" name="Line 71"/>
            <p:cNvSpPr>
              <a:spLocks noChangeShapeType="1"/>
            </p:cNvSpPr>
            <p:nvPr/>
          </p:nvSpPr>
          <p:spPr bwMode="auto">
            <a:xfrm>
              <a:off x="440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24" name="Line 72"/>
            <p:cNvSpPr>
              <a:spLocks noChangeShapeType="1"/>
            </p:cNvSpPr>
            <p:nvPr/>
          </p:nvSpPr>
          <p:spPr bwMode="auto">
            <a:xfrm>
              <a:off x="4563" y="2294"/>
              <a:ext cx="0" cy="36"/>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1395785" name="Rectangle 73"/>
          <p:cNvSpPr>
            <a:spLocks noChangeArrowheads="1"/>
          </p:cNvSpPr>
          <p:nvPr/>
        </p:nvSpPr>
        <p:spPr bwMode="auto">
          <a:xfrm>
            <a:off x="6516688" y="2941638"/>
            <a:ext cx="1625600" cy="396875"/>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Basal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86" name="Text Box 74"/>
          <p:cNvSpPr txBox="1">
            <a:spLocks noChangeArrowheads="1"/>
          </p:cNvSpPr>
          <p:nvPr/>
        </p:nvSpPr>
        <p:spPr bwMode="auto">
          <a:xfrm>
            <a:off x="2900363" y="3497263"/>
            <a:ext cx="4419600" cy="336550"/>
          </a:xfrm>
          <a:prstGeom prst="rect">
            <a:avLst/>
          </a:prstGeom>
          <a:noFill/>
          <a:ln w="9525">
            <a:noFill/>
            <a:miter lim="800000"/>
            <a:headEnd/>
            <a:tailEnd/>
          </a:ln>
          <a:effectLst/>
        </p:spPr>
        <p:txBody>
          <a:bodyPr>
            <a:spAutoFit/>
          </a:bodyPr>
          <a:lstStyle/>
          <a:p>
            <a:pPr eaLnBrk="0" hangingPunct="0">
              <a:spcBef>
                <a:spcPct val="50000"/>
              </a:spcBef>
              <a:defRPr/>
            </a:pPr>
            <a:r>
              <a:rPr lang="en-US" sz="1600">
                <a:solidFill>
                  <a:srgbClr val="FFFFFF"/>
                </a:solidFill>
                <a:effectLst>
                  <a:outerShdw blurRad="38100" dist="38100" dir="2700000" algn="tl">
                    <a:srgbClr val="000000"/>
                  </a:outerShdw>
                </a:effectLst>
                <a:latin typeface="Arial" pitchFamily="34" charset="0"/>
              </a:rPr>
              <a:t>   </a:t>
            </a:r>
            <a:r>
              <a:rPr lang="en-US" sz="1600">
                <a:effectLst>
                  <a:outerShdw blurRad="38100" dist="38100" dir="2700000" algn="tl">
                    <a:srgbClr val="000000"/>
                  </a:outerShdw>
                </a:effectLst>
                <a:latin typeface="Arial" pitchFamily="34" charset="0"/>
              </a:rPr>
              <a:t>Breakfast     Lunch          Dinner</a:t>
            </a:r>
            <a:endParaRPr lang="en-US" sz="1600">
              <a:solidFill>
                <a:srgbClr val="FFFFFF"/>
              </a:solidFill>
              <a:effectLst>
                <a:outerShdw blurRad="38100" dist="38100" dir="2700000" algn="tl">
                  <a:srgbClr val="000000"/>
                </a:outerShdw>
              </a:effectLst>
              <a:latin typeface="Arial" pitchFamily="34" charset="0"/>
            </a:endParaRPr>
          </a:p>
        </p:txBody>
      </p:sp>
      <p:sp>
        <p:nvSpPr>
          <p:cNvPr id="121903" name="AutoShape 75"/>
          <p:cNvSpPr>
            <a:spLocks noChangeArrowheads="1"/>
          </p:cNvSpPr>
          <p:nvPr/>
        </p:nvSpPr>
        <p:spPr bwMode="auto">
          <a:xfrm>
            <a:off x="35052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4" name="AutoShape 76"/>
          <p:cNvSpPr>
            <a:spLocks noChangeArrowheads="1"/>
          </p:cNvSpPr>
          <p:nvPr/>
        </p:nvSpPr>
        <p:spPr bwMode="auto">
          <a:xfrm>
            <a:off x="44196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5" name="AutoShape 77"/>
          <p:cNvSpPr>
            <a:spLocks noChangeArrowheads="1"/>
          </p:cNvSpPr>
          <p:nvPr/>
        </p:nvSpPr>
        <p:spPr bwMode="auto">
          <a:xfrm>
            <a:off x="5486400" y="3352800"/>
            <a:ext cx="76200" cy="152400"/>
          </a:xfrm>
          <a:prstGeom prst="upArrow">
            <a:avLst>
              <a:gd name="adj1" fmla="val 50000"/>
              <a:gd name="adj2" fmla="val 50000"/>
            </a:avLst>
          </a:prstGeom>
          <a:solidFill>
            <a:srgbClr val="FFFF00"/>
          </a:solidFill>
          <a:ln w="9525">
            <a:solidFill>
              <a:srgbClr val="FFFF00"/>
            </a:solidFill>
            <a:miter lim="800000"/>
            <a:headEnd/>
            <a:tailEnd/>
          </a:ln>
        </p:spPr>
        <p:txBody>
          <a:bodyPr wrap="none" anchor="ctr"/>
          <a:lstStyle/>
          <a:p>
            <a:endParaRPr lang="en-US"/>
          </a:p>
        </p:txBody>
      </p:sp>
      <p:sp>
        <p:nvSpPr>
          <p:cNvPr id="121906" name="Line 78"/>
          <p:cNvSpPr>
            <a:spLocks noChangeShapeType="1"/>
          </p:cNvSpPr>
          <p:nvPr/>
        </p:nvSpPr>
        <p:spPr bwMode="auto">
          <a:xfrm>
            <a:off x="3249613" y="3233738"/>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21907" name="Line 79"/>
          <p:cNvSpPr>
            <a:spLocks noChangeShapeType="1"/>
          </p:cNvSpPr>
          <p:nvPr/>
        </p:nvSpPr>
        <p:spPr bwMode="auto">
          <a:xfrm>
            <a:off x="3249613" y="5427663"/>
            <a:ext cx="41275" cy="0"/>
          </a:xfrm>
          <a:prstGeom prst="line">
            <a:avLst/>
          </a:prstGeom>
          <a:noFill/>
          <a:ln w="25400">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1395792" name="Rectangle 80"/>
          <p:cNvSpPr>
            <a:spLocks noChangeArrowheads="1"/>
          </p:cNvSpPr>
          <p:nvPr/>
        </p:nvSpPr>
        <p:spPr bwMode="auto">
          <a:xfrm>
            <a:off x="6826250" y="6311900"/>
            <a:ext cx="2100263" cy="457200"/>
          </a:xfrm>
          <a:prstGeom prst="rect">
            <a:avLst/>
          </a:prstGeom>
          <a:noFill/>
          <a:ln w="12700">
            <a:noFill/>
            <a:miter lim="800000"/>
            <a:headEnd/>
            <a:tailEnd/>
          </a:ln>
          <a:effectLst/>
        </p:spPr>
        <p:txBody>
          <a:bodyPr/>
          <a:lstStyle/>
          <a:p>
            <a:pPr algn="r" eaLnBrk="0" hangingPunct="0">
              <a:defRPr/>
            </a:pPr>
            <a:r>
              <a:rPr lang="en-US" sz="1400" b="1">
                <a:solidFill>
                  <a:srgbClr val="CCFFCC"/>
                </a:solidFill>
                <a:effectLst>
                  <a:outerShdw blurRad="38100" dist="38100" dir="2700000" algn="tl">
                    <a:srgbClr val="000000"/>
                  </a:outerShdw>
                </a:effectLst>
                <a:latin typeface="Arial" pitchFamily="34" charset="0"/>
              </a:rPr>
              <a:t> </a:t>
            </a:r>
            <a:endParaRPr lang="en-US" sz="1400"/>
          </a:p>
        </p:txBody>
      </p:sp>
      <p:sp>
        <p:nvSpPr>
          <p:cNvPr id="1395793" name="Rectangle 81"/>
          <p:cNvSpPr>
            <a:spLocks noChangeArrowheads="1"/>
          </p:cNvSpPr>
          <p:nvPr/>
        </p:nvSpPr>
        <p:spPr bwMode="auto">
          <a:xfrm>
            <a:off x="6477000" y="2362200"/>
            <a:ext cx="2057400" cy="396875"/>
          </a:xfrm>
          <a:prstGeom prst="rect">
            <a:avLst/>
          </a:prstGeom>
          <a:noFill/>
          <a:ln w="9525">
            <a:noFill/>
            <a:miter lim="800000"/>
            <a:headEnd/>
            <a:tailEnd/>
          </a:ln>
          <a:effectLst/>
        </p:spPr>
        <p:txBody>
          <a:bodyPr lIns="92075" tIns="46038" rIns="92075" bIns="46038">
            <a:spAutoFit/>
          </a:bodyPr>
          <a:lstStyle/>
          <a:p>
            <a:pPr eaLnBrk="0" hangingPunct="0">
              <a:defRPr/>
            </a:pPr>
            <a:r>
              <a:rPr lang="en-US" sz="2000">
                <a:effectLst>
                  <a:outerShdw blurRad="38100" dist="38100" dir="2700000" algn="tl">
                    <a:srgbClr val="000000"/>
                  </a:outerShdw>
                </a:effectLst>
                <a:latin typeface="Arial" pitchFamily="34" charset="0"/>
              </a:rPr>
              <a:t>Bolus Insulin</a:t>
            </a:r>
            <a:endParaRPr lang="en-US" sz="2000">
              <a:solidFill>
                <a:srgbClr val="FFFFFF"/>
              </a:solidFill>
              <a:effectLst>
                <a:outerShdw blurRad="38100" dist="38100" dir="2700000" algn="tl">
                  <a:srgbClr val="000000"/>
                </a:outerShdw>
              </a:effectLst>
              <a:latin typeface="Arial" pitchFamily="34" charset="0"/>
            </a:endParaRPr>
          </a:p>
        </p:txBody>
      </p:sp>
      <p:sp>
        <p:nvSpPr>
          <p:cNvPr id="1395794" name="Rectangle 82"/>
          <p:cNvSpPr>
            <a:spLocks noChangeArrowheads="1"/>
          </p:cNvSpPr>
          <p:nvPr/>
        </p:nvSpPr>
        <p:spPr bwMode="auto">
          <a:xfrm>
            <a:off x="6142038" y="4135438"/>
            <a:ext cx="2237792" cy="400752"/>
          </a:xfrm>
          <a:prstGeom prst="rect">
            <a:avLst/>
          </a:prstGeom>
          <a:noFill/>
          <a:ln w="9525">
            <a:noFill/>
            <a:miter lim="800000"/>
            <a:headEnd/>
            <a:tailEnd/>
          </a:ln>
          <a:effectLst/>
        </p:spPr>
        <p:txBody>
          <a:bodyPr wrap="none" lIns="92075" tIns="46038" rIns="92075" bIns="46038">
            <a:spAutoFit/>
          </a:bodyPr>
          <a:lstStyle/>
          <a:p>
            <a:pPr eaLnBrk="0" hangingPunct="0">
              <a:defRPr/>
            </a:pPr>
            <a:r>
              <a:rPr lang="en-US" sz="2000" dirty="0">
                <a:latin typeface="Arial" pitchFamily="34" charset="0"/>
              </a:rPr>
              <a:t>Mealtime Glucose</a:t>
            </a:r>
            <a:endParaRPr lang="en-US" sz="2000" dirty="0">
              <a:solidFill>
                <a:srgbClr val="FFFFFF"/>
              </a:solidFill>
              <a:latin typeface="Arial" pitchFamily="34" charset="0"/>
            </a:endParaRPr>
          </a:p>
        </p:txBody>
      </p:sp>
    </p:spTree>
    <p:custDataLst>
      <p:tags r:id="rId1"/>
    </p:custDataLst>
    <p:extLst>
      <p:ext uri="{BB962C8B-B14F-4D97-AF65-F5344CB8AC3E}">
        <p14:creationId xmlns:p14="http://schemas.microsoft.com/office/powerpoint/2010/main" val="26814400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95793"/>
                                        </p:tgtEl>
                                        <p:attrNameLst>
                                          <p:attrName>style.visibility</p:attrName>
                                        </p:attrNameLst>
                                      </p:cBhvr>
                                      <p:to>
                                        <p:strVal val="visible"/>
                                      </p:to>
                                    </p:set>
                                    <p:anim calcmode="lin" valueType="num">
                                      <p:cBhvr additive="base">
                                        <p:cTn id="7" dur="1000" fill="hold"/>
                                        <p:tgtEl>
                                          <p:spTgt spid="1395793"/>
                                        </p:tgtEl>
                                        <p:attrNameLst>
                                          <p:attrName>ppt_x</p:attrName>
                                        </p:attrNameLst>
                                      </p:cBhvr>
                                      <p:tavLst>
                                        <p:tav tm="0">
                                          <p:val>
                                            <p:strVal val="0-#ppt_w/2"/>
                                          </p:val>
                                        </p:tav>
                                        <p:tav tm="100000">
                                          <p:val>
                                            <p:strVal val="#ppt_x"/>
                                          </p:val>
                                        </p:tav>
                                      </p:tavLst>
                                    </p:anim>
                                    <p:anim calcmode="lin" valueType="num">
                                      <p:cBhvr additive="base">
                                        <p:cTn id="8" dur="1000" fill="hold"/>
                                        <p:tgtEl>
                                          <p:spTgt spid="139579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95785"/>
                                        </p:tgtEl>
                                        <p:attrNameLst>
                                          <p:attrName>style.visibility</p:attrName>
                                        </p:attrNameLst>
                                      </p:cBhvr>
                                      <p:to>
                                        <p:strVal val="visible"/>
                                      </p:to>
                                    </p:set>
                                    <p:anim calcmode="lin" valueType="num">
                                      <p:cBhvr additive="base">
                                        <p:cTn id="13" dur="3000" fill="hold"/>
                                        <p:tgtEl>
                                          <p:spTgt spid="1395785"/>
                                        </p:tgtEl>
                                        <p:attrNameLst>
                                          <p:attrName>ppt_x</p:attrName>
                                        </p:attrNameLst>
                                      </p:cBhvr>
                                      <p:tavLst>
                                        <p:tav tm="0">
                                          <p:val>
                                            <p:strVal val="1+#ppt_w/2"/>
                                          </p:val>
                                        </p:tav>
                                        <p:tav tm="100000">
                                          <p:val>
                                            <p:strVal val="#ppt_x"/>
                                          </p:val>
                                        </p:tav>
                                      </p:tavLst>
                                    </p:anim>
                                    <p:anim calcmode="lin" valueType="num">
                                      <p:cBhvr additive="base">
                                        <p:cTn id="14" dur="3000" fill="hold"/>
                                        <p:tgtEl>
                                          <p:spTgt spid="13957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85" grpId="0"/>
      <p:bldP spid="1395793"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6738" name="Rectangle 2"/>
          <p:cNvSpPr>
            <a:spLocks noGrp="1" noChangeArrowheads="1"/>
          </p:cNvSpPr>
          <p:nvPr>
            <p:ph type="title"/>
          </p:nvPr>
        </p:nvSpPr>
        <p:spPr/>
        <p:txBody>
          <a:bodyPr/>
          <a:lstStyle/>
          <a:p>
            <a:pPr eaLnBrk="1" hangingPunct="1"/>
            <a:r>
              <a:rPr lang="en-US" dirty="0" smtClean="0"/>
              <a:t>Insulin Action Teams</a:t>
            </a:r>
          </a:p>
        </p:txBody>
      </p:sp>
      <p:sp>
        <p:nvSpPr>
          <p:cNvPr id="1396739" name="Rectangle 3"/>
          <p:cNvSpPr>
            <a:spLocks noGrp="1" noChangeArrowheads="1"/>
          </p:cNvSpPr>
          <p:nvPr>
            <p:ph sz="quarter" idx="1"/>
          </p:nvPr>
        </p:nvSpPr>
        <p:spPr/>
        <p:txBody>
          <a:bodyPr>
            <a:normAutofit fontScale="92500" lnSpcReduction="10000"/>
          </a:bodyPr>
          <a:lstStyle/>
          <a:p>
            <a:pPr eaLnBrk="1" hangingPunct="1">
              <a:lnSpc>
                <a:spcPct val="90000"/>
              </a:lnSpc>
              <a:defRPr/>
            </a:pPr>
            <a:r>
              <a:rPr lang="en-US" sz="2800" u="sng" dirty="0" smtClean="0">
                <a:effectLst/>
              </a:rPr>
              <a:t>Bolus: lowers after meal glucose levels</a:t>
            </a:r>
          </a:p>
          <a:p>
            <a:pPr lvl="1" eaLnBrk="1" hangingPunct="1">
              <a:lnSpc>
                <a:spcPct val="90000"/>
              </a:lnSpc>
              <a:defRPr/>
            </a:pPr>
            <a:r>
              <a:rPr lang="en-US" sz="2800" dirty="0" smtClean="0"/>
              <a:t>Rapid Acting </a:t>
            </a:r>
          </a:p>
          <a:p>
            <a:pPr lvl="2" eaLnBrk="1" hangingPunct="1">
              <a:lnSpc>
                <a:spcPct val="90000"/>
              </a:lnSpc>
              <a:defRPr/>
            </a:pPr>
            <a:r>
              <a:rPr lang="en-US" sz="2800" dirty="0" err="1" smtClean="0"/>
              <a:t>Aspart</a:t>
            </a:r>
            <a:r>
              <a:rPr lang="en-US" sz="2800" dirty="0" smtClean="0"/>
              <a:t>, </a:t>
            </a:r>
            <a:r>
              <a:rPr lang="en-US" sz="2800" dirty="0" err="1" smtClean="0"/>
              <a:t>Lispro</a:t>
            </a:r>
            <a:r>
              <a:rPr lang="en-US" sz="2800" dirty="0" smtClean="0"/>
              <a:t>, </a:t>
            </a:r>
            <a:r>
              <a:rPr lang="en-US" sz="2800" dirty="0" err="1" smtClean="0"/>
              <a:t>Glulisine</a:t>
            </a:r>
            <a:endParaRPr lang="en-US" sz="2800" dirty="0" smtClean="0"/>
          </a:p>
          <a:p>
            <a:pPr lvl="1" eaLnBrk="1" hangingPunct="1">
              <a:lnSpc>
                <a:spcPct val="90000"/>
              </a:lnSpc>
              <a:defRPr/>
            </a:pPr>
            <a:r>
              <a:rPr lang="en-US" sz="2800" dirty="0" smtClean="0"/>
              <a:t>Short Acting</a:t>
            </a:r>
          </a:p>
          <a:p>
            <a:pPr lvl="2" eaLnBrk="1" hangingPunct="1">
              <a:lnSpc>
                <a:spcPct val="90000"/>
              </a:lnSpc>
              <a:defRPr/>
            </a:pPr>
            <a:r>
              <a:rPr lang="en-US" sz="2800" dirty="0" smtClean="0"/>
              <a:t>Regular</a:t>
            </a:r>
          </a:p>
          <a:p>
            <a:pPr lvl="1">
              <a:lnSpc>
                <a:spcPct val="90000"/>
              </a:lnSpc>
              <a:defRPr/>
            </a:pPr>
            <a:r>
              <a:rPr lang="en-US" sz="2800" dirty="0" err="1" smtClean="0"/>
              <a:t>Afrezza</a:t>
            </a:r>
            <a:r>
              <a:rPr lang="en-US" sz="2800" dirty="0" smtClean="0"/>
              <a:t> - Inhaled</a:t>
            </a:r>
          </a:p>
          <a:p>
            <a:pPr eaLnBrk="1" hangingPunct="1">
              <a:lnSpc>
                <a:spcPct val="90000"/>
              </a:lnSpc>
              <a:defRPr/>
            </a:pPr>
            <a:r>
              <a:rPr lang="en-US" sz="2800" u="sng" dirty="0" smtClean="0">
                <a:solidFill>
                  <a:schemeClr val="folHlink"/>
                </a:solidFill>
                <a:effectLst/>
              </a:rPr>
              <a:t>Basal: controls glucose between meals, </a:t>
            </a:r>
            <a:r>
              <a:rPr lang="en-US" sz="2800" u="sng" dirty="0" err="1" smtClean="0">
                <a:solidFill>
                  <a:schemeClr val="folHlink"/>
                </a:solidFill>
                <a:effectLst/>
              </a:rPr>
              <a:t>hs</a:t>
            </a:r>
            <a:endParaRPr lang="en-US" sz="2800" u="sng" dirty="0" smtClean="0">
              <a:solidFill>
                <a:schemeClr val="folHlink"/>
              </a:solidFill>
              <a:effectLst/>
            </a:endParaRPr>
          </a:p>
          <a:p>
            <a:pPr lvl="1" eaLnBrk="1" hangingPunct="1">
              <a:lnSpc>
                <a:spcPct val="90000"/>
              </a:lnSpc>
              <a:defRPr/>
            </a:pPr>
            <a:r>
              <a:rPr lang="en-US" sz="2800" dirty="0" smtClean="0"/>
              <a:t>Intermediate  </a:t>
            </a:r>
          </a:p>
          <a:p>
            <a:pPr lvl="2" eaLnBrk="1" hangingPunct="1">
              <a:lnSpc>
                <a:spcPct val="90000"/>
              </a:lnSpc>
              <a:defRPr/>
            </a:pPr>
            <a:r>
              <a:rPr lang="en-US" sz="2800" dirty="0" smtClean="0"/>
              <a:t>NPH</a:t>
            </a:r>
          </a:p>
          <a:p>
            <a:pPr lvl="1" eaLnBrk="1" hangingPunct="1">
              <a:lnSpc>
                <a:spcPct val="90000"/>
              </a:lnSpc>
              <a:defRPr/>
            </a:pPr>
            <a:r>
              <a:rPr lang="en-US" sz="2800" dirty="0" smtClean="0"/>
              <a:t>Long Acting  </a:t>
            </a:r>
          </a:p>
          <a:p>
            <a:pPr lvl="2" eaLnBrk="1" hangingPunct="1">
              <a:lnSpc>
                <a:spcPct val="90000"/>
              </a:lnSpc>
              <a:defRPr/>
            </a:pPr>
            <a:r>
              <a:rPr lang="en-US" sz="2800" dirty="0" err="1" smtClean="0"/>
              <a:t>Detemir</a:t>
            </a:r>
            <a:r>
              <a:rPr lang="en-US" sz="2800" dirty="0" smtClean="0"/>
              <a:t> (</a:t>
            </a:r>
            <a:r>
              <a:rPr lang="en-US" sz="2800" dirty="0" err="1" smtClean="0"/>
              <a:t>Levemir</a:t>
            </a:r>
            <a:r>
              <a:rPr lang="en-US" sz="2800" dirty="0" smtClean="0"/>
              <a:t>)</a:t>
            </a:r>
          </a:p>
          <a:p>
            <a:pPr lvl="2" eaLnBrk="1" hangingPunct="1">
              <a:lnSpc>
                <a:spcPct val="90000"/>
              </a:lnSpc>
              <a:defRPr/>
            </a:pPr>
            <a:r>
              <a:rPr lang="en-US" sz="2800" dirty="0" err="1" smtClean="0"/>
              <a:t>Glargine</a:t>
            </a:r>
            <a:r>
              <a:rPr lang="en-US" sz="2800" dirty="0" smtClean="0"/>
              <a:t> (Lantus)</a:t>
            </a:r>
          </a:p>
        </p:txBody>
      </p:sp>
      <p:pic>
        <p:nvPicPr>
          <p:cNvPr id="1396740" name="Picture 4" descr="MCAN03906_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76800" y="4672013"/>
            <a:ext cx="22860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6741" name="Picture 5" descr="MCj0215294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29400" y="1447800"/>
            <a:ext cx="161131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329571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96739">
                                            <p:txEl>
                                              <p:pRg st="0" end="0"/>
                                            </p:txEl>
                                          </p:spTgt>
                                        </p:tgtEl>
                                        <p:attrNameLst>
                                          <p:attrName>style.visibility</p:attrName>
                                        </p:attrNameLst>
                                      </p:cBhvr>
                                      <p:to>
                                        <p:strVal val="visible"/>
                                      </p:to>
                                    </p:set>
                                    <p:animEffect transition="in" filter="blinds(horizontal)">
                                      <p:cBhvr>
                                        <p:cTn id="7" dur="500"/>
                                        <p:tgtEl>
                                          <p:spTgt spid="1396739">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396739">
                                            <p:txEl>
                                              <p:pRg st="1" end="1"/>
                                            </p:txEl>
                                          </p:spTgt>
                                        </p:tgtEl>
                                        <p:attrNameLst>
                                          <p:attrName>style.visibility</p:attrName>
                                        </p:attrNameLst>
                                      </p:cBhvr>
                                      <p:to>
                                        <p:strVal val="visible"/>
                                      </p:to>
                                    </p:set>
                                    <p:animEffect transition="in" filter="blinds(horizontal)">
                                      <p:cBhvr>
                                        <p:cTn id="10" dur="500"/>
                                        <p:tgtEl>
                                          <p:spTgt spid="1396739">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396739">
                                            <p:txEl>
                                              <p:pRg st="2" end="2"/>
                                            </p:txEl>
                                          </p:spTgt>
                                        </p:tgtEl>
                                        <p:attrNameLst>
                                          <p:attrName>style.visibility</p:attrName>
                                        </p:attrNameLst>
                                      </p:cBhvr>
                                      <p:to>
                                        <p:strVal val="visible"/>
                                      </p:to>
                                    </p:set>
                                    <p:animEffect transition="in" filter="blinds(horizontal)">
                                      <p:cBhvr>
                                        <p:cTn id="13" dur="500"/>
                                        <p:tgtEl>
                                          <p:spTgt spid="1396739">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396739">
                                            <p:txEl>
                                              <p:pRg st="3" end="3"/>
                                            </p:txEl>
                                          </p:spTgt>
                                        </p:tgtEl>
                                        <p:attrNameLst>
                                          <p:attrName>style.visibility</p:attrName>
                                        </p:attrNameLst>
                                      </p:cBhvr>
                                      <p:to>
                                        <p:strVal val="visible"/>
                                      </p:to>
                                    </p:set>
                                    <p:animEffect transition="in" filter="blinds(horizontal)">
                                      <p:cBhvr>
                                        <p:cTn id="16" dur="500"/>
                                        <p:tgtEl>
                                          <p:spTgt spid="1396739">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396739">
                                            <p:txEl>
                                              <p:pRg st="4" end="4"/>
                                            </p:txEl>
                                          </p:spTgt>
                                        </p:tgtEl>
                                        <p:attrNameLst>
                                          <p:attrName>style.visibility</p:attrName>
                                        </p:attrNameLst>
                                      </p:cBhvr>
                                      <p:to>
                                        <p:strVal val="visible"/>
                                      </p:to>
                                    </p:set>
                                    <p:animEffect transition="in" filter="blinds(horizontal)">
                                      <p:cBhvr>
                                        <p:cTn id="19" dur="500"/>
                                        <p:tgtEl>
                                          <p:spTgt spid="1396739">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396739">
                                            <p:txEl>
                                              <p:pRg st="5" end="5"/>
                                            </p:txEl>
                                          </p:spTgt>
                                        </p:tgtEl>
                                        <p:attrNameLst>
                                          <p:attrName>style.visibility</p:attrName>
                                        </p:attrNameLst>
                                      </p:cBhvr>
                                      <p:to>
                                        <p:strVal val="visible"/>
                                      </p:to>
                                    </p:set>
                                    <p:animEffect transition="in" filter="blinds(horizontal)">
                                      <p:cBhvr>
                                        <p:cTn id="22" dur="500"/>
                                        <p:tgtEl>
                                          <p:spTgt spid="1396739">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nodeType="clickEffect">
                                  <p:stCondLst>
                                    <p:cond delay="0"/>
                                  </p:stCondLst>
                                  <p:childTnLst>
                                    <p:set>
                                      <p:cBhvr>
                                        <p:cTn id="26" dur="1" fill="hold">
                                          <p:stCondLst>
                                            <p:cond delay="0"/>
                                          </p:stCondLst>
                                        </p:cTn>
                                        <p:tgtEl>
                                          <p:spTgt spid="1396741"/>
                                        </p:tgtEl>
                                        <p:attrNameLst>
                                          <p:attrName>style.visibility</p:attrName>
                                        </p:attrNameLst>
                                      </p:cBhvr>
                                      <p:to>
                                        <p:strVal val="visible"/>
                                      </p:to>
                                    </p:set>
                                    <p:anim calcmode="lin" valueType="num">
                                      <p:cBhvr>
                                        <p:cTn id="27" dur="500" fill="hold"/>
                                        <p:tgtEl>
                                          <p:spTgt spid="1396741"/>
                                        </p:tgtEl>
                                        <p:attrNameLst>
                                          <p:attrName>ppt_w</p:attrName>
                                        </p:attrNameLst>
                                      </p:cBhvr>
                                      <p:tavLst>
                                        <p:tav tm="0">
                                          <p:val>
                                            <p:fltVal val="0"/>
                                          </p:val>
                                        </p:tav>
                                        <p:tav tm="100000">
                                          <p:val>
                                            <p:strVal val="#ppt_w"/>
                                          </p:val>
                                        </p:tav>
                                      </p:tavLst>
                                    </p:anim>
                                    <p:anim calcmode="lin" valueType="num">
                                      <p:cBhvr>
                                        <p:cTn id="28" dur="500" fill="hold"/>
                                        <p:tgtEl>
                                          <p:spTgt spid="1396741"/>
                                        </p:tgtEl>
                                        <p:attrNameLst>
                                          <p:attrName>ppt_h</p:attrName>
                                        </p:attrNameLst>
                                      </p:cBhvr>
                                      <p:tavLst>
                                        <p:tav tm="0">
                                          <p:val>
                                            <p:fltVal val="0"/>
                                          </p:val>
                                        </p:tav>
                                        <p:tav tm="100000">
                                          <p:val>
                                            <p:strVal val="#ppt_h"/>
                                          </p:val>
                                        </p:tav>
                                      </p:tavLst>
                                    </p:anim>
                                    <p:anim calcmode="lin" valueType="num">
                                      <p:cBhvr>
                                        <p:cTn id="29" dur="500" fill="hold"/>
                                        <p:tgtEl>
                                          <p:spTgt spid="1396741"/>
                                        </p:tgtEl>
                                        <p:attrNameLst>
                                          <p:attrName>style.rotation</p:attrName>
                                        </p:attrNameLst>
                                      </p:cBhvr>
                                      <p:tavLst>
                                        <p:tav tm="0">
                                          <p:val>
                                            <p:fltVal val="360"/>
                                          </p:val>
                                        </p:tav>
                                        <p:tav tm="100000">
                                          <p:val>
                                            <p:fltVal val="0"/>
                                          </p:val>
                                        </p:tav>
                                      </p:tavLst>
                                    </p:anim>
                                    <p:animEffect transition="in" filter="fade">
                                      <p:cBhvr>
                                        <p:cTn id="30" dur="500"/>
                                        <p:tgtEl>
                                          <p:spTgt spid="1396741"/>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396739">
                                            <p:txEl>
                                              <p:pRg st="6" end="6"/>
                                            </p:txEl>
                                          </p:spTgt>
                                        </p:tgtEl>
                                        <p:attrNameLst>
                                          <p:attrName>style.visibility</p:attrName>
                                        </p:attrNameLst>
                                      </p:cBhvr>
                                      <p:to>
                                        <p:strVal val="visible"/>
                                      </p:to>
                                    </p:set>
                                    <p:animEffect transition="in" filter="blinds(horizontal)">
                                      <p:cBhvr>
                                        <p:cTn id="35" dur="500"/>
                                        <p:tgtEl>
                                          <p:spTgt spid="1396739">
                                            <p:txEl>
                                              <p:pRg st="6" end="6"/>
                                            </p:txEl>
                                          </p:spTgt>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1396739">
                                            <p:txEl>
                                              <p:pRg st="7" end="7"/>
                                            </p:txEl>
                                          </p:spTgt>
                                        </p:tgtEl>
                                        <p:attrNameLst>
                                          <p:attrName>style.visibility</p:attrName>
                                        </p:attrNameLst>
                                      </p:cBhvr>
                                      <p:to>
                                        <p:strVal val="visible"/>
                                      </p:to>
                                    </p:set>
                                    <p:animEffect transition="in" filter="blinds(horizontal)">
                                      <p:cBhvr>
                                        <p:cTn id="38" dur="500"/>
                                        <p:tgtEl>
                                          <p:spTgt spid="1396739">
                                            <p:txEl>
                                              <p:pRg st="7" end="7"/>
                                            </p:txEl>
                                          </p:spTgt>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1396739">
                                            <p:txEl>
                                              <p:pRg st="8" end="8"/>
                                            </p:txEl>
                                          </p:spTgt>
                                        </p:tgtEl>
                                        <p:attrNameLst>
                                          <p:attrName>style.visibility</p:attrName>
                                        </p:attrNameLst>
                                      </p:cBhvr>
                                      <p:to>
                                        <p:strVal val="visible"/>
                                      </p:to>
                                    </p:set>
                                    <p:animEffect transition="in" filter="blinds(horizontal)">
                                      <p:cBhvr>
                                        <p:cTn id="41" dur="500"/>
                                        <p:tgtEl>
                                          <p:spTgt spid="1396739">
                                            <p:txEl>
                                              <p:pRg st="8" end="8"/>
                                            </p:txEl>
                                          </p:spTgt>
                                        </p:tgtEl>
                                      </p:cBhvr>
                                    </p:animEffect>
                                  </p:childTnLst>
                                </p:cTn>
                              </p:par>
                              <p:par>
                                <p:cTn id="42" presetID="3" presetClass="entr" presetSubtype="10" fill="hold" grpId="0" nodeType="withEffect">
                                  <p:stCondLst>
                                    <p:cond delay="0"/>
                                  </p:stCondLst>
                                  <p:childTnLst>
                                    <p:set>
                                      <p:cBhvr>
                                        <p:cTn id="43" dur="1" fill="hold">
                                          <p:stCondLst>
                                            <p:cond delay="0"/>
                                          </p:stCondLst>
                                        </p:cTn>
                                        <p:tgtEl>
                                          <p:spTgt spid="1396739">
                                            <p:txEl>
                                              <p:pRg st="9" end="9"/>
                                            </p:txEl>
                                          </p:spTgt>
                                        </p:tgtEl>
                                        <p:attrNameLst>
                                          <p:attrName>style.visibility</p:attrName>
                                        </p:attrNameLst>
                                      </p:cBhvr>
                                      <p:to>
                                        <p:strVal val="visible"/>
                                      </p:to>
                                    </p:set>
                                    <p:animEffect transition="in" filter="blinds(horizontal)">
                                      <p:cBhvr>
                                        <p:cTn id="44" dur="500"/>
                                        <p:tgtEl>
                                          <p:spTgt spid="1396739">
                                            <p:txEl>
                                              <p:pRg st="9" end="9"/>
                                            </p:txEl>
                                          </p:spTgt>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396739">
                                            <p:txEl>
                                              <p:pRg st="10" end="10"/>
                                            </p:txEl>
                                          </p:spTgt>
                                        </p:tgtEl>
                                        <p:attrNameLst>
                                          <p:attrName>style.visibility</p:attrName>
                                        </p:attrNameLst>
                                      </p:cBhvr>
                                      <p:to>
                                        <p:strVal val="visible"/>
                                      </p:to>
                                    </p:set>
                                    <p:animEffect transition="in" filter="blinds(horizontal)">
                                      <p:cBhvr>
                                        <p:cTn id="47" dur="500"/>
                                        <p:tgtEl>
                                          <p:spTgt spid="1396739">
                                            <p:txEl>
                                              <p:pRg st="10" end="10"/>
                                            </p:txEl>
                                          </p:spTgt>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1396739">
                                            <p:txEl>
                                              <p:pRg st="11" end="11"/>
                                            </p:txEl>
                                          </p:spTgt>
                                        </p:tgtEl>
                                        <p:attrNameLst>
                                          <p:attrName>style.visibility</p:attrName>
                                        </p:attrNameLst>
                                      </p:cBhvr>
                                      <p:to>
                                        <p:strVal val="visible"/>
                                      </p:to>
                                    </p:set>
                                    <p:animEffect transition="in" filter="blinds(horizontal)">
                                      <p:cBhvr>
                                        <p:cTn id="50" dur="500"/>
                                        <p:tgtEl>
                                          <p:spTgt spid="1396739">
                                            <p:txEl>
                                              <p:pRg st="11" end="11"/>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7" presetClass="entr" presetSubtype="4" fill="hold" nodeType="clickEffect">
                                  <p:stCondLst>
                                    <p:cond delay="0"/>
                                  </p:stCondLst>
                                  <p:childTnLst>
                                    <p:set>
                                      <p:cBhvr>
                                        <p:cTn id="54" dur="1" fill="hold">
                                          <p:stCondLst>
                                            <p:cond delay="0"/>
                                          </p:stCondLst>
                                        </p:cTn>
                                        <p:tgtEl>
                                          <p:spTgt spid="1396740"/>
                                        </p:tgtEl>
                                        <p:attrNameLst>
                                          <p:attrName>style.visibility</p:attrName>
                                        </p:attrNameLst>
                                      </p:cBhvr>
                                      <p:to>
                                        <p:strVal val="visible"/>
                                      </p:to>
                                    </p:set>
                                    <p:anim calcmode="lin" valueType="num">
                                      <p:cBhvr additive="base">
                                        <p:cTn id="55" dur="5000" fill="hold"/>
                                        <p:tgtEl>
                                          <p:spTgt spid="1396740"/>
                                        </p:tgtEl>
                                        <p:attrNameLst>
                                          <p:attrName>ppt_x</p:attrName>
                                        </p:attrNameLst>
                                      </p:cBhvr>
                                      <p:tavLst>
                                        <p:tav tm="0">
                                          <p:val>
                                            <p:strVal val="#ppt_x"/>
                                          </p:val>
                                        </p:tav>
                                        <p:tav tm="100000">
                                          <p:val>
                                            <p:strVal val="#ppt_x"/>
                                          </p:val>
                                        </p:tav>
                                      </p:tavLst>
                                    </p:anim>
                                    <p:anim calcmode="lin" valueType="num">
                                      <p:cBhvr additive="base">
                                        <p:cTn id="56" dur="5000" fill="hold"/>
                                        <p:tgtEl>
                                          <p:spTgt spid="13967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6739"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a:t>
            </a:r>
            <a:endParaRPr lang="en-US" dirty="0"/>
          </a:p>
        </p:txBody>
      </p:sp>
      <p:sp>
        <p:nvSpPr>
          <p:cNvPr id="3" name="Content Placeholder 2"/>
          <p:cNvSpPr>
            <a:spLocks noGrp="1"/>
          </p:cNvSpPr>
          <p:nvPr>
            <p:ph sz="quarter" idx="1"/>
          </p:nvPr>
        </p:nvSpPr>
        <p:spPr>
          <a:xfrm>
            <a:off x="570384" y="1628800"/>
            <a:ext cx="8393596" cy="4600168"/>
          </a:xfrm>
        </p:spPr>
        <p:txBody>
          <a:bodyPr>
            <a:normAutofit lnSpcReduction="10000"/>
          </a:bodyPr>
          <a:lstStyle/>
          <a:p>
            <a:r>
              <a:rPr lang="en-US" dirty="0" smtClean="0"/>
              <a:t>70 </a:t>
            </a:r>
            <a:r>
              <a:rPr lang="en-US" dirty="0" err="1" smtClean="0"/>
              <a:t>yr</a:t>
            </a:r>
            <a:r>
              <a:rPr lang="en-US" dirty="0" smtClean="0"/>
              <a:t> old,  weighs 100kg</a:t>
            </a:r>
          </a:p>
          <a:p>
            <a:r>
              <a:rPr lang="en-US" dirty="0" smtClean="0"/>
              <a:t>History of CABG, tobacco</a:t>
            </a:r>
          </a:p>
          <a:p>
            <a:r>
              <a:rPr lang="en-US" dirty="0" smtClean="0"/>
              <a:t>A1c – 11.3%,  BG  400-500 for past weeks</a:t>
            </a:r>
          </a:p>
          <a:p>
            <a:r>
              <a:rPr lang="en-US" dirty="0" smtClean="0"/>
              <a:t>Insulin – 100+ units Lantus at </a:t>
            </a:r>
            <a:r>
              <a:rPr lang="en-US" dirty="0" err="1" smtClean="0"/>
              <a:t>hs</a:t>
            </a:r>
            <a:r>
              <a:rPr lang="en-US" dirty="0" smtClean="0"/>
              <a:t> (</a:t>
            </a:r>
            <a:r>
              <a:rPr lang="en-US" dirty="0" err="1" smtClean="0"/>
              <a:t>solostar</a:t>
            </a:r>
            <a:r>
              <a:rPr lang="en-US" dirty="0" smtClean="0"/>
              <a:t>)</a:t>
            </a:r>
          </a:p>
          <a:p>
            <a:r>
              <a:rPr lang="en-US" dirty="0" smtClean="0"/>
              <a:t>Oral Meds: Metformin, </a:t>
            </a:r>
            <a:r>
              <a:rPr lang="en-US" dirty="0" err="1" smtClean="0"/>
              <a:t>Invokana</a:t>
            </a:r>
            <a:endParaRPr lang="en-US" dirty="0" smtClean="0"/>
          </a:p>
          <a:p>
            <a:r>
              <a:rPr lang="en-US" dirty="0" smtClean="0"/>
              <a:t>What is a better insulin dosing strategy?</a:t>
            </a:r>
          </a:p>
          <a:p>
            <a:r>
              <a:rPr lang="en-US" dirty="0" smtClean="0">
                <a:solidFill>
                  <a:srgbClr val="C00000"/>
                </a:solidFill>
              </a:rPr>
              <a:t>Pt can’t afford insulin pen – what other option</a:t>
            </a:r>
          </a:p>
          <a:p>
            <a:r>
              <a:rPr lang="en-US" sz="2600" dirty="0">
                <a:solidFill>
                  <a:srgbClr val="C00000"/>
                </a:solidFill>
                <a:hlinkClick r:id="rId3"/>
              </a:rPr>
              <a:t>Diabetes Meds on a Budget - 2014 </a:t>
            </a:r>
            <a:r>
              <a:rPr lang="en-US" sz="2600" dirty="0">
                <a:solidFill>
                  <a:srgbClr val="C00000"/>
                </a:solidFill>
              </a:rPr>
              <a:t>- </a:t>
            </a:r>
            <a:r>
              <a:rPr lang="en-US" sz="2600" dirty="0" smtClean="0">
                <a:solidFill>
                  <a:srgbClr val="C00000"/>
                </a:solidFill>
              </a:rPr>
              <a:t>provides </a:t>
            </a:r>
            <a:r>
              <a:rPr lang="en-US" sz="2600" dirty="0">
                <a:solidFill>
                  <a:srgbClr val="C00000"/>
                </a:solidFill>
              </a:rPr>
              <a:t>practical and affordable strategies to manage hyperglycemia </a:t>
            </a:r>
            <a:r>
              <a:rPr lang="en-US" sz="2600" dirty="0" smtClean="0">
                <a:solidFill>
                  <a:srgbClr val="C00000"/>
                </a:solidFill>
              </a:rPr>
              <a:t> </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74940" y="305587"/>
            <a:ext cx="3311860" cy="2207907"/>
          </a:xfrm>
          <a:prstGeom prst="rect">
            <a:avLst/>
          </a:prstGeom>
        </p:spPr>
      </p:pic>
      <p:pic>
        <p:nvPicPr>
          <p:cNvPr id="5" name="Picture 4"/>
          <p:cNvPicPr>
            <a:picLocks noChangeAspect="1"/>
          </p:cNvPicPr>
          <p:nvPr/>
        </p:nvPicPr>
        <p:blipFill>
          <a:blip r:embed="rId5"/>
          <a:stretch>
            <a:fillRect/>
          </a:stretch>
        </p:blipFill>
        <p:spPr>
          <a:xfrm>
            <a:off x="2051720" y="6466781"/>
            <a:ext cx="4493141" cy="274344"/>
          </a:xfrm>
          <a:prstGeom prst="rect">
            <a:avLst/>
          </a:prstGeom>
        </p:spPr>
      </p:pic>
    </p:spTree>
    <p:custDataLst>
      <p:tags r:id="rId1"/>
    </p:custDataLst>
    <p:extLst>
      <p:ext uri="{BB962C8B-B14F-4D97-AF65-F5344CB8AC3E}">
        <p14:creationId xmlns:p14="http://schemas.microsoft.com/office/powerpoint/2010/main" val="21964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Per Vial in Northern CA</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1143000"/>
            <a:ext cx="7164175" cy="5027815"/>
          </a:xfrm>
          <a:prstGeom prst="rect">
            <a:avLst/>
          </a:prstGeom>
        </p:spPr>
      </p:pic>
    </p:spTree>
    <p:custDataLst>
      <p:tags r:id="rId1"/>
    </p:custDataLst>
    <p:extLst>
      <p:ext uri="{BB962C8B-B14F-4D97-AF65-F5344CB8AC3E}">
        <p14:creationId xmlns:p14="http://schemas.microsoft.com/office/powerpoint/2010/main" val="2319311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insulin supp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325"/>
            <a:ext cx="9144000" cy="673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24851220"/>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75828" y="1371600"/>
            <a:ext cx="3896476" cy="2438400"/>
          </a:xfrm>
          <a:prstGeom prst="rect">
            <a:avLst/>
          </a:prstGeom>
        </p:spPr>
      </p:pic>
      <p:sp>
        <p:nvSpPr>
          <p:cNvPr id="4" name="Title 3"/>
          <p:cNvSpPr>
            <a:spLocks noGrp="1"/>
          </p:cNvSpPr>
          <p:nvPr>
            <p:ph type="title"/>
          </p:nvPr>
        </p:nvSpPr>
        <p:spPr>
          <a:xfrm>
            <a:off x="457200" y="152400"/>
            <a:ext cx="8229600" cy="1219200"/>
          </a:xfrm>
        </p:spPr>
        <p:txBody>
          <a:bodyPr>
            <a:normAutofit fontScale="90000"/>
          </a:bodyPr>
          <a:lstStyle/>
          <a:p>
            <a:r>
              <a:rPr lang="en-US" dirty="0" err="1" smtClean="0"/>
              <a:t>Afrezza</a:t>
            </a:r>
            <a:r>
              <a:rPr lang="en-US" dirty="0" smtClean="0"/>
              <a:t> – Inhaled Insulin – </a:t>
            </a:r>
            <a:br>
              <a:rPr lang="en-US" dirty="0" smtClean="0"/>
            </a:br>
            <a:r>
              <a:rPr lang="en-US" dirty="0" smtClean="0"/>
              <a:t>Approved 2014</a:t>
            </a:r>
            <a:endParaRPr lang="en-US" dirty="0"/>
          </a:p>
        </p:txBody>
      </p:sp>
      <p:pic>
        <p:nvPicPr>
          <p:cNvPr id="47106" name="Picture 2" descr="http://www.mannkindcorp.com/Collateral/Images/English-US/afrezzalogo_s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8381" y="152400"/>
            <a:ext cx="2831757" cy="2095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3200400" y="3067125"/>
            <a:ext cx="5711302" cy="3183050"/>
          </a:xfrm>
          <a:prstGeom prst="rect">
            <a:avLst/>
          </a:prstGeom>
        </p:spPr>
      </p:pic>
      <p:sp>
        <p:nvSpPr>
          <p:cNvPr id="6" name="TextBox 5"/>
          <p:cNvSpPr txBox="1"/>
          <p:nvPr/>
        </p:nvSpPr>
        <p:spPr>
          <a:xfrm>
            <a:off x="475828" y="4029060"/>
            <a:ext cx="2800772" cy="1323439"/>
          </a:xfrm>
          <a:prstGeom prst="rect">
            <a:avLst/>
          </a:prstGeom>
          <a:noFill/>
        </p:spPr>
        <p:txBody>
          <a:bodyPr wrap="square" rtlCol="0">
            <a:spAutoFit/>
          </a:bodyPr>
          <a:lstStyle/>
          <a:p>
            <a:r>
              <a:rPr lang="en-US" sz="2000" dirty="0" smtClean="0">
                <a:solidFill>
                  <a:srgbClr val="790015"/>
                </a:solidFill>
              </a:rPr>
              <a:t>For adults over 18</a:t>
            </a:r>
          </a:p>
          <a:p>
            <a:r>
              <a:rPr lang="en-US" sz="2000" dirty="0" smtClean="0">
                <a:solidFill>
                  <a:srgbClr val="790015"/>
                </a:solidFill>
              </a:rPr>
              <a:t>Not indicated for pregnancy, while breastfeeding</a:t>
            </a:r>
            <a:endParaRPr lang="en-US" sz="2000" dirty="0">
              <a:solidFill>
                <a:srgbClr val="790015"/>
              </a:solidFill>
            </a:endParaRPr>
          </a:p>
        </p:txBody>
      </p:sp>
    </p:spTree>
    <p:custDataLst>
      <p:tags r:id="rId1"/>
    </p:custDataLst>
    <p:extLst>
      <p:ext uri="{BB962C8B-B14F-4D97-AF65-F5344CB8AC3E}">
        <p14:creationId xmlns:p14="http://schemas.microsoft.com/office/powerpoint/2010/main" val="1796621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457200" y="381000"/>
            <a:ext cx="8229600" cy="1181793"/>
          </a:xfrm>
        </p:spPr>
        <p:txBody>
          <a:bodyPr>
            <a:noAutofit/>
          </a:bodyPr>
          <a:lstStyle/>
          <a:p>
            <a:pPr eaLnBrk="1" hangingPunct="1"/>
            <a:r>
              <a:rPr lang="en-US" sz="3600" dirty="0" smtClean="0"/>
              <a:t>Bolus </a:t>
            </a:r>
            <a:r>
              <a:rPr lang="en-US" sz="3600" dirty="0" err="1" smtClean="0"/>
              <a:t>Insulins</a:t>
            </a:r>
            <a:r>
              <a:rPr lang="en-US" sz="3600" dirty="0" smtClean="0"/>
              <a:t>  </a:t>
            </a:r>
            <a:br>
              <a:rPr lang="en-US" sz="3600" dirty="0" smtClean="0"/>
            </a:br>
            <a:r>
              <a:rPr lang="en-US" sz="3600" dirty="0" smtClean="0"/>
              <a:t>(½ of total daily dose ÷ meals)</a:t>
            </a:r>
          </a:p>
        </p:txBody>
      </p:sp>
      <p:sp>
        <p:nvSpPr>
          <p:cNvPr id="1397763" name="Rectangle 3"/>
          <p:cNvSpPr>
            <a:spLocks noGrp="1" noChangeArrowheads="1"/>
          </p:cNvSpPr>
          <p:nvPr>
            <p:ph sz="quarter" idx="1"/>
          </p:nvPr>
        </p:nvSpPr>
        <p:spPr>
          <a:xfrm>
            <a:off x="457200" y="1828800"/>
            <a:ext cx="8382000" cy="4328160"/>
          </a:xfrm>
        </p:spPr>
        <p:txBody>
          <a:bodyPr/>
          <a:lstStyle/>
          <a:p>
            <a:pPr eaLnBrk="1" hangingPunct="1">
              <a:buFont typeface="Wingdings" pitchFamily="2" charset="2"/>
              <a:buNone/>
              <a:defRPr/>
            </a:pPr>
            <a:r>
              <a:rPr lang="en-US" b="1" u="sng" dirty="0" smtClean="0"/>
              <a:t>Name	</a:t>
            </a:r>
            <a:r>
              <a:rPr lang="en-US" b="1" u="sng" dirty="0"/>
              <a:t>	</a:t>
            </a:r>
            <a:r>
              <a:rPr lang="en-US" b="1" u="sng" dirty="0" smtClean="0"/>
              <a:t>	Onset	   Peak Action</a:t>
            </a:r>
          </a:p>
          <a:p>
            <a:pPr eaLnBrk="1" hangingPunct="1">
              <a:defRPr/>
            </a:pPr>
            <a:r>
              <a:rPr lang="en-US" dirty="0" err="1" smtClean="0"/>
              <a:t>Lispro</a:t>
            </a:r>
            <a:r>
              <a:rPr lang="en-US" dirty="0" smtClean="0"/>
              <a:t> (Humalog)	15-30 min	   1-1.5 </a:t>
            </a:r>
            <a:r>
              <a:rPr lang="en-US" dirty="0" err="1" smtClean="0"/>
              <a:t>hrs</a:t>
            </a:r>
            <a:endParaRPr lang="en-US" dirty="0" smtClean="0"/>
          </a:p>
          <a:p>
            <a:pPr eaLnBrk="1" hangingPunct="1">
              <a:defRPr/>
            </a:pPr>
            <a:r>
              <a:rPr lang="en-US" dirty="0" err="1" smtClean="0"/>
              <a:t>Aspart</a:t>
            </a:r>
            <a:r>
              <a:rPr lang="en-US" dirty="0" smtClean="0"/>
              <a:t> (</a:t>
            </a:r>
            <a:r>
              <a:rPr lang="en-US" dirty="0" err="1" smtClean="0"/>
              <a:t>NovoLog</a:t>
            </a:r>
            <a:r>
              <a:rPr lang="en-US" dirty="0" smtClean="0"/>
              <a:t>)</a:t>
            </a:r>
          </a:p>
          <a:p>
            <a:pPr eaLnBrk="1" hangingPunct="1">
              <a:defRPr/>
            </a:pPr>
            <a:r>
              <a:rPr lang="en-US" dirty="0" err="1" smtClean="0"/>
              <a:t>Glulisine</a:t>
            </a:r>
            <a:r>
              <a:rPr lang="en-US" dirty="0" smtClean="0"/>
              <a:t> (</a:t>
            </a:r>
            <a:r>
              <a:rPr lang="en-US" dirty="0" err="1" smtClean="0"/>
              <a:t>Apidra</a:t>
            </a:r>
            <a:r>
              <a:rPr lang="en-US" dirty="0" smtClean="0"/>
              <a:t>)</a:t>
            </a:r>
          </a:p>
          <a:p>
            <a:pPr eaLnBrk="1" hangingPunct="1">
              <a:defRPr/>
            </a:pPr>
            <a:r>
              <a:rPr lang="en-US" dirty="0" err="1" smtClean="0"/>
              <a:t>Afrezza</a:t>
            </a:r>
            <a:r>
              <a:rPr lang="en-US" dirty="0" smtClean="0"/>
              <a:t> (Inhaled)</a:t>
            </a:r>
          </a:p>
          <a:p>
            <a:pPr eaLnBrk="1" hangingPunct="1">
              <a:defRPr/>
            </a:pPr>
            <a:endParaRPr lang="en-US" dirty="0" smtClean="0"/>
          </a:p>
          <a:p>
            <a:pPr eaLnBrk="1" hangingPunct="1">
              <a:defRPr/>
            </a:pPr>
            <a:r>
              <a:rPr lang="en-US" dirty="0" smtClean="0"/>
              <a:t>Regular			  30 </a:t>
            </a:r>
            <a:r>
              <a:rPr lang="en-US" dirty="0" err="1" smtClean="0"/>
              <a:t>mins</a:t>
            </a:r>
            <a:r>
              <a:rPr lang="en-US" dirty="0" smtClean="0"/>
              <a:t>	    2-4 </a:t>
            </a:r>
            <a:r>
              <a:rPr lang="en-US" dirty="0" err="1" smtClean="0"/>
              <a:t>hrs</a:t>
            </a:r>
            <a:endParaRPr lang="en-US" dirty="0" smtClean="0"/>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p:txBody>
      </p:sp>
    </p:spTree>
    <p:custDataLst>
      <p:tags r:id="rId1"/>
    </p:custDataLst>
    <p:extLst>
      <p:ext uri="{BB962C8B-B14F-4D97-AF65-F5344CB8AC3E}">
        <p14:creationId xmlns:p14="http://schemas.microsoft.com/office/powerpoint/2010/main" val="1718117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381000"/>
            <a:ext cx="8229600" cy="1222375"/>
          </a:xfrm>
        </p:spPr>
        <p:txBody>
          <a:bodyPr>
            <a:normAutofit fontScale="90000"/>
          </a:bodyPr>
          <a:lstStyle/>
          <a:p>
            <a:pPr>
              <a:defRPr/>
            </a:pPr>
            <a:r>
              <a:rPr lang="en-US" dirty="0" smtClean="0"/>
              <a:t>Weight and Gut Bacteria </a:t>
            </a:r>
            <a:br>
              <a:rPr lang="en-US" dirty="0" smtClean="0"/>
            </a:br>
            <a:r>
              <a:rPr lang="en-US" dirty="0" smtClean="0"/>
              <a:t>New and Early Research</a:t>
            </a:r>
          </a:p>
        </p:txBody>
      </p:sp>
      <p:sp>
        <p:nvSpPr>
          <p:cNvPr id="3" name="Content Placeholder 2"/>
          <p:cNvSpPr>
            <a:spLocks noGrp="1"/>
          </p:cNvSpPr>
          <p:nvPr>
            <p:ph idx="1"/>
          </p:nvPr>
        </p:nvSpPr>
        <p:spPr>
          <a:xfrm>
            <a:off x="478779" y="1752600"/>
            <a:ext cx="8229600" cy="4754734"/>
          </a:xfrm>
        </p:spPr>
        <p:txBody>
          <a:bodyPr>
            <a:normAutofit fontScale="70000" lnSpcReduction="20000"/>
          </a:bodyPr>
          <a:lstStyle/>
          <a:p>
            <a:r>
              <a:rPr lang="en-US" dirty="0" smtClean="0"/>
              <a:t>Lower levels among </a:t>
            </a:r>
            <a:r>
              <a:rPr lang="en-US" dirty="0"/>
              <a:t>obese and </a:t>
            </a:r>
            <a:r>
              <a:rPr lang="en-US" dirty="0" smtClean="0"/>
              <a:t>DM patients </a:t>
            </a:r>
            <a:r>
              <a:rPr lang="en-US" dirty="0"/>
              <a:t>compared with healthy </a:t>
            </a:r>
            <a:r>
              <a:rPr lang="en-US" dirty="0" smtClean="0"/>
              <a:t>controls of:</a:t>
            </a:r>
            <a:endParaRPr lang="en-US" dirty="0"/>
          </a:p>
          <a:p>
            <a:pPr lvl="1"/>
            <a:r>
              <a:rPr lang="en-US" sz="3200" i="1" dirty="0" err="1"/>
              <a:t>Firmicutes</a:t>
            </a:r>
            <a:r>
              <a:rPr lang="en-US" sz="3200" dirty="0"/>
              <a:t>: 4% lower in obese patients, 13% lower in </a:t>
            </a:r>
            <a:r>
              <a:rPr lang="en-US" sz="3200" dirty="0" smtClean="0"/>
              <a:t>DM</a:t>
            </a:r>
            <a:endParaRPr lang="en-US" sz="3200" dirty="0"/>
          </a:p>
          <a:p>
            <a:pPr lvl="1"/>
            <a:r>
              <a:rPr lang="en-US" sz="3200" i="1" dirty="0" err="1"/>
              <a:t>Bifidobacteria</a:t>
            </a:r>
            <a:r>
              <a:rPr lang="en-US" sz="3200" dirty="0"/>
              <a:t>: 14% lower in obese patients, 28% lower </a:t>
            </a:r>
            <a:r>
              <a:rPr lang="en-US" sz="3200" dirty="0" smtClean="0"/>
              <a:t>DM</a:t>
            </a:r>
            <a:endParaRPr lang="en-US" sz="3200" dirty="0"/>
          </a:p>
          <a:p>
            <a:pPr lvl="1"/>
            <a:r>
              <a:rPr lang="en-US" sz="3200" i="1" dirty="0"/>
              <a:t>Clostridium </a:t>
            </a:r>
            <a:r>
              <a:rPr lang="en-US" sz="3200" i="1" dirty="0" err="1"/>
              <a:t>Leptum</a:t>
            </a:r>
            <a:r>
              <a:rPr lang="en-US" sz="3200" dirty="0"/>
              <a:t>: 14% lower in obese patients, 11% lower </a:t>
            </a:r>
            <a:r>
              <a:rPr lang="en-US" sz="3200" dirty="0" smtClean="0"/>
              <a:t>DM</a:t>
            </a:r>
          </a:p>
          <a:p>
            <a:pPr lvl="1"/>
            <a:endParaRPr lang="en-US" sz="2800" dirty="0"/>
          </a:p>
          <a:p>
            <a:r>
              <a:rPr lang="en-US" sz="3400" dirty="0" smtClean="0"/>
              <a:t>Based on prospective study involving:</a:t>
            </a:r>
          </a:p>
          <a:p>
            <a:pPr lvl="1"/>
            <a:r>
              <a:rPr lang="en-US" sz="2800" dirty="0" smtClean="0"/>
              <a:t>27 morbidly obese </a:t>
            </a:r>
            <a:r>
              <a:rPr lang="en-US" sz="2800" dirty="0" err="1" smtClean="0"/>
              <a:t>pts</a:t>
            </a:r>
            <a:r>
              <a:rPr lang="en-US" sz="2800" dirty="0" smtClean="0"/>
              <a:t> with mean BMI of 40</a:t>
            </a:r>
          </a:p>
          <a:p>
            <a:pPr lvl="1"/>
            <a:r>
              <a:rPr lang="en-US" sz="2800" dirty="0" smtClean="0"/>
              <a:t>26 </a:t>
            </a:r>
            <a:r>
              <a:rPr lang="en-US" sz="2800" dirty="0" err="1" smtClean="0"/>
              <a:t>pts</a:t>
            </a:r>
            <a:r>
              <a:rPr lang="en-US" sz="2800" dirty="0" smtClean="0"/>
              <a:t> with new type 2   – BMI 29</a:t>
            </a:r>
          </a:p>
          <a:p>
            <a:pPr lvl="1"/>
            <a:r>
              <a:rPr lang="en-US" sz="2800" dirty="0" smtClean="0"/>
              <a:t>28 healthy controls (mean BMI 23 kg/m2). </a:t>
            </a:r>
          </a:p>
          <a:p>
            <a:pPr lvl="1"/>
            <a:endParaRPr lang="en-US" sz="2800" dirty="0" smtClean="0"/>
          </a:p>
          <a:p>
            <a:r>
              <a:rPr lang="en-US" dirty="0" smtClean="0"/>
              <a:t>“The human gut </a:t>
            </a:r>
            <a:r>
              <a:rPr lang="en-US" dirty="0" err="1" smtClean="0"/>
              <a:t>microbiome</a:t>
            </a:r>
            <a:r>
              <a:rPr lang="en-US" dirty="0" smtClean="0"/>
              <a:t> consists of some 100 trillion bacteria, or some 100 trillion friends you didn't know you had.”</a:t>
            </a:r>
          </a:p>
          <a:p>
            <a:pPr algn="r">
              <a:defRPr/>
            </a:pPr>
            <a:r>
              <a:rPr lang="en-US" sz="2900" dirty="0" err="1" smtClean="0"/>
              <a:t>Yalcin</a:t>
            </a:r>
            <a:r>
              <a:rPr lang="en-US" sz="2900" dirty="0" smtClean="0"/>
              <a:t> </a:t>
            </a:r>
            <a:r>
              <a:rPr lang="en-US" sz="2900" dirty="0" err="1"/>
              <a:t>Basaran</a:t>
            </a:r>
            <a:r>
              <a:rPr lang="en-US" sz="2900" dirty="0"/>
              <a:t>, MD, </a:t>
            </a:r>
            <a:r>
              <a:rPr lang="en-US" sz="2900" dirty="0" smtClean="0"/>
              <a:t>presented at </a:t>
            </a:r>
            <a:r>
              <a:rPr lang="en-US" sz="2900" dirty="0" smtClean="0">
                <a:hlinkClick r:id="rId4"/>
              </a:rPr>
              <a:t>International Endocrine Meeting</a:t>
            </a:r>
            <a:endParaRPr lang="en-US" sz="2900" dirty="0" smtClean="0"/>
          </a:p>
          <a:p>
            <a:pPr marL="0" indent="0" algn="r">
              <a:buFont typeface="Wingdings" pitchFamily="2" charset="2"/>
              <a:buNone/>
              <a:defRPr/>
            </a:pPr>
            <a:r>
              <a:rPr lang="en-US" sz="2000" dirty="0" smtClean="0"/>
              <a:t> </a:t>
            </a:r>
            <a:endParaRPr lang="en-US" sz="2000" dirty="0"/>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81800" y="3505200"/>
            <a:ext cx="1554360" cy="1536356"/>
          </a:xfrm>
          <a:prstGeom prst="rect">
            <a:avLst/>
          </a:prstGeom>
        </p:spPr>
      </p:pic>
    </p:spTree>
    <p:custDataLst>
      <p:tags r:id="rId1"/>
    </p:custDataLst>
    <p:extLst>
      <p:ext uri="{BB962C8B-B14F-4D97-AF65-F5344CB8AC3E}">
        <p14:creationId xmlns:p14="http://schemas.microsoft.com/office/powerpoint/2010/main" val="1165315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Dosing and Considerations</a:t>
            </a:r>
            <a:endParaRPr lang="en-US" dirty="0"/>
          </a:p>
        </p:txBody>
      </p:sp>
      <p:sp>
        <p:nvSpPr>
          <p:cNvPr id="3" name="Content Placeholder 2"/>
          <p:cNvSpPr>
            <a:spLocks noGrp="1"/>
          </p:cNvSpPr>
          <p:nvPr>
            <p:ph sz="quarter" idx="1"/>
          </p:nvPr>
        </p:nvSpPr>
        <p:spPr>
          <a:xfrm>
            <a:off x="457200" y="1219200"/>
            <a:ext cx="7620000" cy="4937760"/>
          </a:xfrm>
        </p:spPr>
        <p:txBody>
          <a:bodyPr>
            <a:normAutofit/>
          </a:bodyPr>
          <a:lstStyle/>
          <a:p>
            <a:r>
              <a:rPr lang="en-US" dirty="0" smtClean="0"/>
              <a:t>Bolus regular insulin – inhaled before meals</a:t>
            </a:r>
          </a:p>
          <a:p>
            <a:r>
              <a:rPr lang="en-US" dirty="0" smtClean="0"/>
              <a:t>Dosing: 4 and 8 unit cartridges</a:t>
            </a:r>
          </a:p>
          <a:p>
            <a:pPr lvl="1"/>
            <a:r>
              <a:rPr lang="en-US" dirty="0" smtClean="0"/>
              <a:t>Convert with 1:1 ratio to existing insulin dose</a:t>
            </a:r>
          </a:p>
          <a:p>
            <a:r>
              <a:rPr lang="en-US" dirty="0" smtClean="0"/>
              <a:t>Lung function test before start </a:t>
            </a:r>
            <a:r>
              <a:rPr lang="en-US" sz="2400" dirty="0" smtClean="0"/>
              <a:t>(incentive </a:t>
            </a:r>
            <a:r>
              <a:rPr lang="en-US" sz="2400" dirty="0" err="1" smtClean="0"/>
              <a:t>spiro</a:t>
            </a:r>
            <a:r>
              <a:rPr lang="en-US" sz="2400" dirty="0" smtClean="0"/>
              <a:t>)</a:t>
            </a:r>
          </a:p>
          <a:p>
            <a:pPr lvl="1"/>
            <a:r>
              <a:rPr lang="en-US" dirty="0" smtClean="0"/>
              <a:t>Not for pts w/ chronic lung issues</a:t>
            </a:r>
          </a:p>
          <a:p>
            <a:pPr lvl="2"/>
            <a:r>
              <a:rPr lang="en-US" dirty="0" smtClean="0"/>
              <a:t>Asthma, COPD, history of lung cancer, smokers</a:t>
            </a:r>
          </a:p>
          <a:p>
            <a:pPr lvl="2"/>
            <a:r>
              <a:rPr lang="en-US" dirty="0" smtClean="0"/>
              <a:t>Can cause acute bronchospasm</a:t>
            </a:r>
          </a:p>
          <a:p>
            <a:r>
              <a:rPr lang="en-US" dirty="0" smtClean="0"/>
              <a:t>Side effects: </a:t>
            </a:r>
          </a:p>
          <a:p>
            <a:pPr lvl="1"/>
            <a:r>
              <a:rPr lang="en-US" dirty="0" smtClean="0"/>
              <a:t>Hypoglycemia, sore throat, cough</a:t>
            </a:r>
            <a:endParaRPr lang="en-US" dirty="0"/>
          </a:p>
        </p:txBody>
      </p:sp>
    </p:spTree>
    <p:custDataLst>
      <p:tags r:id="rId1"/>
    </p:custDataLst>
    <p:extLst>
      <p:ext uri="{BB962C8B-B14F-4D97-AF65-F5344CB8AC3E}">
        <p14:creationId xmlns:p14="http://schemas.microsoft.com/office/powerpoint/2010/main" val="3555500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Inhaler</a:t>
            </a:r>
            <a:endParaRPr lang="en-US" dirty="0"/>
          </a:p>
        </p:txBody>
      </p:sp>
      <p:pic>
        <p:nvPicPr>
          <p:cNvPr id="4" name="Content Placeholder 3"/>
          <p:cNvPicPr>
            <a:picLocks noGrp="1" noChangeAspect="1"/>
          </p:cNvPicPr>
          <p:nvPr>
            <p:ph sz="quarter" idx="1"/>
          </p:nvPr>
        </p:nvPicPr>
        <p:blipFill>
          <a:blip r:embed="rId3"/>
          <a:stretch>
            <a:fillRect/>
          </a:stretch>
        </p:blipFill>
        <p:spPr>
          <a:xfrm>
            <a:off x="457200" y="1371600"/>
            <a:ext cx="6444343" cy="4495800"/>
          </a:xfrm>
          <a:prstGeom prst="rect">
            <a:avLst/>
          </a:prstGeom>
        </p:spPr>
      </p:pic>
      <p:pic>
        <p:nvPicPr>
          <p:cNvPr id="3" name="Picture 2"/>
          <p:cNvPicPr>
            <a:picLocks noChangeAspect="1"/>
          </p:cNvPicPr>
          <p:nvPr/>
        </p:nvPicPr>
        <p:blipFill>
          <a:blip r:embed="rId4"/>
          <a:stretch>
            <a:fillRect/>
          </a:stretch>
        </p:blipFill>
        <p:spPr>
          <a:xfrm flipH="1">
            <a:off x="6172200" y="1371600"/>
            <a:ext cx="2638023" cy="1905000"/>
          </a:xfrm>
          <a:prstGeom prst="rect">
            <a:avLst/>
          </a:prstGeom>
        </p:spPr>
      </p:pic>
      <p:pic>
        <p:nvPicPr>
          <p:cNvPr id="5" name="Picture 4"/>
          <p:cNvPicPr>
            <a:picLocks noChangeAspect="1"/>
          </p:cNvPicPr>
          <p:nvPr/>
        </p:nvPicPr>
        <p:blipFill>
          <a:blip r:embed="rId5"/>
          <a:stretch>
            <a:fillRect/>
          </a:stretch>
        </p:blipFill>
        <p:spPr>
          <a:xfrm flipH="1">
            <a:off x="623887" y="1905000"/>
            <a:ext cx="2652713" cy="1743075"/>
          </a:xfrm>
          <a:prstGeom prst="rect">
            <a:avLst/>
          </a:prstGeom>
        </p:spPr>
      </p:pic>
      <p:sp>
        <p:nvSpPr>
          <p:cNvPr id="6" name="TextBox 5"/>
          <p:cNvSpPr txBox="1"/>
          <p:nvPr/>
        </p:nvSpPr>
        <p:spPr>
          <a:xfrm>
            <a:off x="4267200" y="5726668"/>
            <a:ext cx="4543023" cy="461665"/>
          </a:xfrm>
          <a:prstGeom prst="rect">
            <a:avLst/>
          </a:prstGeom>
          <a:noFill/>
        </p:spPr>
        <p:txBody>
          <a:bodyPr wrap="square" rtlCol="0">
            <a:spAutoFit/>
          </a:bodyPr>
          <a:lstStyle/>
          <a:p>
            <a:r>
              <a:rPr lang="en-US" sz="2400" dirty="0" smtClean="0"/>
              <a:t>Replace inhaler every 15 days</a:t>
            </a:r>
            <a:endParaRPr lang="en-US" sz="2400" dirty="0"/>
          </a:p>
        </p:txBody>
      </p:sp>
    </p:spTree>
    <p:custDataLst>
      <p:tags r:id="rId1"/>
    </p:custDataLst>
    <p:extLst>
      <p:ext uri="{BB962C8B-B14F-4D97-AF65-F5344CB8AC3E}">
        <p14:creationId xmlns:p14="http://schemas.microsoft.com/office/powerpoint/2010/main" val="408209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err="1" smtClean="0"/>
              <a:t>Afrezza</a:t>
            </a:r>
            <a:r>
              <a:rPr lang="en-US" dirty="0" smtClean="0"/>
              <a:t> – Foil Packages Contain</a:t>
            </a:r>
            <a:br>
              <a:rPr lang="en-US" dirty="0" smtClean="0"/>
            </a:br>
            <a:r>
              <a:rPr lang="en-US" dirty="0" smtClean="0"/>
              <a:t>30 cartridges – Use w/in 10 days</a:t>
            </a:r>
            <a:endParaRPr lang="en-US" dirty="0"/>
          </a:p>
        </p:txBody>
      </p:sp>
      <p:pic>
        <p:nvPicPr>
          <p:cNvPr id="3" name="Picture 2"/>
          <p:cNvPicPr>
            <a:picLocks noChangeAspect="1"/>
          </p:cNvPicPr>
          <p:nvPr/>
        </p:nvPicPr>
        <p:blipFill>
          <a:blip r:embed="rId3"/>
          <a:stretch>
            <a:fillRect/>
          </a:stretch>
        </p:blipFill>
        <p:spPr>
          <a:xfrm>
            <a:off x="928687" y="1595437"/>
            <a:ext cx="7286625" cy="3667125"/>
          </a:xfrm>
          <a:prstGeom prst="rect">
            <a:avLst/>
          </a:prstGeom>
        </p:spPr>
      </p:pic>
      <p:sp>
        <p:nvSpPr>
          <p:cNvPr id="4" name="TextBox 3"/>
          <p:cNvSpPr txBox="1"/>
          <p:nvPr/>
        </p:nvSpPr>
        <p:spPr>
          <a:xfrm>
            <a:off x="928687" y="5288320"/>
            <a:ext cx="7148513" cy="830997"/>
          </a:xfrm>
          <a:prstGeom prst="rect">
            <a:avLst/>
          </a:prstGeom>
          <a:noFill/>
        </p:spPr>
        <p:txBody>
          <a:bodyPr wrap="square" rtlCol="0">
            <a:spAutoFit/>
          </a:bodyPr>
          <a:lstStyle/>
          <a:p>
            <a:r>
              <a:rPr lang="en-US" sz="2400" dirty="0" smtClean="0"/>
              <a:t>Let cartridges and inhaler sit at room temp for 10 minutes before using</a:t>
            </a:r>
            <a:endParaRPr lang="en-US" sz="2400" dirty="0"/>
          </a:p>
        </p:txBody>
      </p:sp>
    </p:spTree>
    <p:custDataLst>
      <p:tags r:id="rId1"/>
    </p:custDataLst>
    <p:extLst>
      <p:ext uri="{BB962C8B-B14F-4D97-AF65-F5344CB8AC3E}">
        <p14:creationId xmlns:p14="http://schemas.microsoft.com/office/powerpoint/2010/main" val="527377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914400"/>
          </a:xfrm>
        </p:spPr>
        <p:txBody>
          <a:bodyPr>
            <a:normAutofit/>
          </a:bodyPr>
          <a:lstStyle/>
          <a:p>
            <a:r>
              <a:rPr lang="en-US" dirty="0" err="1" smtClean="0"/>
              <a:t>Afrezza</a:t>
            </a:r>
            <a:r>
              <a:rPr lang="en-US" dirty="0" smtClean="0"/>
              <a:t>– Storage</a:t>
            </a:r>
            <a:endParaRPr lang="en-US" dirty="0"/>
          </a:p>
        </p:txBody>
      </p:sp>
      <p:sp>
        <p:nvSpPr>
          <p:cNvPr id="3" name="Rectangle 2"/>
          <p:cNvSpPr/>
          <p:nvPr/>
        </p:nvSpPr>
        <p:spPr>
          <a:xfrm>
            <a:off x="304800" y="1219200"/>
            <a:ext cx="8534400" cy="2441694"/>
          </a:xfrm>
          <a:prstGeom prst="rect">
            <a:avLst/>
          </a:prstGeom>
        </p:spPr>
        <p:txBody>
          <a:bodyPr wrap="square">
            <a:spAutoFit/>
          </a:bodyPr>
          <a:lstStyle/>
          <a:p>
            <a:pPr marL="274320" lvl="0" indent="-274320" eaLnBrk="1" fontAlgn="auto" hangingPunct="1">
              <a:spcBef>
                <a:spcPts val="600"/>
              </a:spcBef>
              <a:spcAft>
                <a:spcPts val="0"/>
              </a:spcAft>
              <a:buClr>
                <a:srgbClr val="5E3886"/>
              </a:buClr>
              <a:buSzPct val="76000"/>
              <a:buFont typeface="Wingdings 3"/>
              <a:buChar char=""/>
            </a:pPr>
            <a:r>
              <a:rPr lang="en-US" sz="3200" dirty="0">
                <a:solidFill>
                  <a:prstClr val="black"/>
                </a:solidFill>
                <a:latin typeface="Calibri" panose="020F0502020204030204" pitchFamily="34" charset="0"/>
              </a:rPr>
              <a:t>Storage:</a:t>
            </a:r>
          </a:p>
          <a:p>
            <a:pPr marL="548640" lvl="1" indent="-274320" eaLnBrk="1" fontAlgn="auto" hangingPunct="1">
              <a:spcBef>
                <a:spcPts val="500"/>
              </a:spcBef>
              <a:spcAft>
                <a:spcPts val="0"/>
              </a:spcAft>
              <a:buClr>
                <a:srgbClr val="5E3886"/>
              </a:buClr>
              <a:buSzPct val="76000"/>
              <a:buFont typeface="Wingdings 3"/>
              <a:buChar char=""/>
            </a:pPr>
            <a:r>
              <a:rPr lang="en-US" sz="2600" dirty="0" smtClean="0">
                <a:solidFill>
                  <a:prstClr val="black"/>
                </a:solidFill>
                <a:latin typeface="Calibri" panose="020F0502020204030204" pitchFamily="34" charset="0"/>
              </a:rPr>
              <a:t>Refrigerated - Not in use and sealed –till expires</a:t>
            </a:r>
          </a:p>
          <a:p>
            <a:pPr marL="548640" lvl="1" indent="-274320" eaLnBrk="1" fontAlgn="auto" hangingPunct="1">
              <a:spcBef>
                <a:spcPts val="500"/>
              </a:spcBef>
              <a:spcAft>
                <a:spcPts val="0"/>
              </a:spcAft>
              <a:buClr>
                <a:srgbClr val="5E3886"/>
              </a:buClr>
              <a:buSzPct val="76000"/>
              <a:buFont typeface="Wingdings 3"/>
              <a:buChar char=""/>
            </a:pPr>
            <a:r>
              <a:rPr lang="en-US" sz="2600" dirty="0" smtClean="0">
                <a:solidFill>
                  <a:prstClr val="black"/>
                </a:solidFill>
                <a:latin typeface="Calibri" panose="020F0502020204030204" pitchFamily="34" charset="0"/>
              </a:rPr>
              <a:t>Foil package at room temp – use within 10 days</a:t>
            </a:r>
          </a:p>
          <a:p>
            <a:pPr marL="548640" lvl="1" indent="-274320" eaLnBrk="1" fontAlgn="auto" hangingPunct="1">
              <a:spcBef>
                <a:spcPts val="500"/>
              </a:spcBef>
              <a:spcAft>
                <a:spcPts val="0"/>
              </a:spcAft>
              <a:buClr>
                <a:srgbClr val="5E3886"/>
              </a:buClr>
              <a:buSzPct val="76000"/>
              <a:buFont typeface="Wingdings 3"/>
              <a:buChar char=""/>
            </a:pPr>
            <a:r>
              <a:rPr lang="en-US" sz="2600" dirty="0" smtClean="0">
                <a:solidFill>
                  <a:prstClr val="black"/>
                </a:solidFill>
                <a:latin typeface="Calibri" panose="020F0502020204030204" pitchFamily="34" charset="0"/>
              </a:rPr>
              <a:t>Once strips opened, </a:t>
            </a:r>
            <a:r>
              <a:rPr lang="en-US" sz="2600" dirty="0">
                <a:solidFill>
                  <a:prstClr val="black"/>
                </a:solidFill>
                <a:latin typeface="Calibri" panose="020F0502020204030204" pitchFamily="34" charset="0"/>
              </a:rPr>
              <a:t>good for 3 days</a:t>
            </a:r>
          </a:p>
          <a:p>
            <a:pPr marL="274320" lvl="1" eaLnBrk="1" fontAlgn="auto" hangingPunct="1">
              <a:spcBef>
                <a:spcPts val="500"/>
              </a:spcBef>
              <a:spcAft>
                <a:spcPts val="0"/>
              </a:spcAft>
              <a:buClr>
                <a:srgbClr val="5E3886"/>
              </a:buClr>
              <a:buSzPct val="76000"/>
            </a:pPr>
            <a:endParaRPr lang="en-US" sz="2600" dirty="0">
              <a:solidFill>
                <a:prstClr val="black"/>
              </a:solidFill>
              <a:latin typeface="Calibri" panose="020F0502020204030204" pitchFamily="34" charset="0"/>
            </a:endParaRPr>
          </a:p>
        </p:txBody>
      </p:sp>
      <p:pic>
        <p:nvPicPr>
          <p:cNvPr id="6" name="Picture 5"/>
          <p:cNvPicPr>
            <a:picLocks noChangeAspect="1"/>
          </p:cNvPicPr>
          <p:nvPr/>
        </p:nvPicPr>
        <p:blipFill>
          <a:blip r:embed="rId3"/>
          <a:stretch>
            <a:fillRect/>
          </a:stretch>
        </p:blipFill>
        <p:spPr>
          <a:xfrm>
            <a:off x="439888" y="3200400"/>
            <a:ext cx="7959424" cy="2927469"/>
          </a:xfrm>
          <a:prstGeom prst="rect">
            <a:avLst/>
          </a:prstGeom>
        </p:spPr>
      </p:pic>
    </p:spTree>
    <p:custDataLst>
      <p:tags r:id="rId1"/>
    </p:custDataLst>
    <p:extLst>
      <p:ext uri="{BB962C8B-B14F-4D97-AF65-F5344CB8AC3E}">
        <p14:creationId xmlns:p14="http://schemas.microsoft.com/office/powerpoint/2010/main" val="1253736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04800" y="231539"/>
            <a:ext cx="4932872" cy="5975822"/>
          </a:xfrm>
          <a:prstGeom prst="rect">
            <a:avLst/>
          </a:prstGeom>
        </p:spPr>
      </p:pic>
      <p:pic>
        <p:nvPicPr>
          <p:cNvPr id="6" name="Picture 5"/>
          <p:cNvPicPr>
            <a:picLocks noChangeAspect="1"/>
          </p:cNvPicPr>
          <p:nvPr/>
        </p:nvPicPr>
        <p:blipFill>
          <a:blip r:embed="rId4"/>
          <a:stretch>
            <a:fillRect/>
          </a:stretch>
        </p:blipFill>
        <p:spPr>
          <a:xfrm>
            <a:off x="5081587" y="2200275"/>
            <a:ext cx="3933825" cy="1019175"/>
          </a:xfrm>
          <a:prstGeom prst="rect">
            <a:avLst/>
          </a:prstGeom>
        </p:spPr>
      </p:pic>
      <p:sp>
        <p:nvSpPr>
          <p:cNvPr id="2" name="Title 1"/>
          <p:cNvSpPr>
            <a:spLocks noGrp="1"/>
          </p:cNvSpPr>
          <p:nvPr>
            <p:ph type="title"/>
          </p:nvPr>
        </p:nvSpPr>
        <p:spPr>
          <a:xfrm>
            <a:off x="4953000" y="762000"/>
            <a:ext cx="4191000" cy="1143000"/>
          </a:xfrm>
        </p:spPr>
        <p:txBody>
          <a:bodyPr>
            <a:normAutofit fontScale="90000"/>
          </a:bodyPr>
          <a:lstStyle/>
          <a:p>
            <a:r>
              <a:rPr lang="en-US" dirty="0" err="1" smtClean="0"/>
              <a:t>Afrezza</a:t>
            </a:r>
            <a:r>
              <a:rPr lang="en-US" dirty="0" smtClean="0"/>
              <a:t> – Combos to get right dose</a:t>
            </a:r>
            <a:endParaRPr lang="en-US" dirty="0"/>
          </a:p>
        </p:txBody>
      </p:sp>
    </p:spTree>
    <p:custDataLst>
      <p:tags r:id="rId1"/>
    </p:custDataLst>
    <p:extLst>
      <p:ext uri="{BB962C8B-B14F-4D97-AF65-F5344CB8AC3E}">
        <p14:creationId xmlns:p14="http://schemas.microsoft.com/office/powerpoint/2010/main" val="25269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Afrezza</a:t>
            </a:r>
            <a:r>
              <a:rPr lang="en-US" dirty="0" smtClean="0"/>
              <a:t> – Loading Cartridge into device</a:t>
            </a:r>
            <a:endParaRPr lang="en-US" dirty="0"/>
          </a:p>
        </p:txBody>
      </p:sp>
      <p:sp>
        <p:nvSpPr>
          <p:cNvPr id="4" name="Content Placeholder 3"/>
          <p:cNvSpPr>
            <a:spLocks noGrp="1"/>
          </p:cNvSpPr>
          <p:nvPr>
            <p:ph sz="quarter" idx="1"/>
          </p:nvPr>
        </p:nvSpPr>
        <p:spPr>
          <a:xfrm>
            <a:off x="2743200" y="1219200"/>
            <a:ext cx="5943600" cy="4937760"/>
          </a:xfrm>
        </p:spPr>
        <p:txBody>
          <a:bodyPr>
            <a:normAutofit/>
          </a:bodyPr>
          <a:lstStyle/>
          <a:p>
            <a:r>
              <a:rPr lang="en-US" dirty="0" smtClean="0"/>
              <a:t>Hold inhaler level</a:t>
            </a:r>
          </a:p>
          <a:p>
            <a:r>
              <a:rPr lang="en-US" dirty="0" smtClean="0"/>
              <a:t>Open inhaler by lifting white mouthpiece</a:t>
            </a:r>
          </a:p>
          <a:p>
            <a:r>
              <a:rPr lang="en-US" dirty="0" smtClean="0"/>
              <a:t>Hold insulin cartridge with cup facing down. </a:t>
            </a:r>
          </a:p>
          <a:p>
            <a:r>
              <a:rPr lang="en-US" dirty="0" smtClean="0"/>
              <a:t>Place cartridge inside and close lid. Keep level.</a:t>
            </a:r>
          </a:p>
          <a:p>
            <a:r>
              <a:rPr lang="en-US" dirty="0" smtClean="0"/>
              <a:t>Make sure cartridge has been at room temp for 10 minutes</a:t>
            </a:r>
          </a:p>
        </p:txBody>
      </p:sp>
      <p:pic>
        <p:nvPicPr>
          <p:cNvPr id="5" name="Picture 4"/>
          <p:cNvPicPr>
            <a:picLocks noChangeAspect="1"/>
          </p:cNvPicPr>
          <p:nvPr/>
        </p:nvPicPr>
        <p:blipFill>
          <a:blip r:embed="rId3"/>
          <a:stretch>
            <a:fillRect/>
          </a:stretch>
        </p:blipFill>
        <p:spPr>
          <a:xfrm>
            <a:off x="616483" y="1143000"/>
            <a:ext cx="1838325" cy="4362450"/>
          </a:xfrm>
          <a:prstGeom prst="rect">
            <a:avLst/>
          </a:prstGeom>
        </p:spPr>
      </p:pic>
      <p:pic>
        <p:nvPicPr>
          <p:cNvPr id="6" name="Picture 5"/>
          <p:cNvPicPr>
            <a:picLocks noChangeAspect="1"/>
          </p:cNvPicPr>
          <p:nvPr/>
        </p:nvPicPr>
        <p:blipFill>
          <a:blip r:embed="rId4"/>
          <a:stretch>
            <a:fillRect/>
          </a:stretch>
        </p:blipFill>
        <p:spPr>
          <a:xfrm>
            <a:off x="1535645" y="5486661"/>
            <a:ext cx="1458589" cy="1194435"/>
          </a:xfrm>
          <a:prstGeom prst="rect">
            <a:avLst/>
          </a:prstGeom>
        </p:spPr>
      </p:pic>
    </p:spTree>
    <p:custDataLst>
      <p:tags r:id="rId1"/>
    </p:custDataLst>
    <p:extLst>
      <p:ext uri="{BB962C8B-B14F-4D97-AF65-F5344CB8AC3E}">
        <p14:creationId xmlns:p14="http://schemas.microsoft.com/office/powerpoint/2010/main" val="3549709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Afrezza</a:t>
            </a:r>
            <a:r>
              <a:rPr lang="en-US" dirty="0" smtClean="0"/>
              <a:t> – Proper Inhale Technique</a:t>
            </a:r>
            <a:endParaRPr lang="en-US" dirty="0"/>
          </a:p>
        </p:txBody>
      </p:sp>
      <p:sp>
        <p:nvSpPr>
          <p:cNvPr id="4" name="Content Placeholder 3"/>
          <p:cNvSpPr>
            <a:spLocks noGrp="1"/>
          </p:cNvSpPr>
          <p:nvPr>
            <p:ph sz="quarter" idx="1"/>
          </p:nvPr>
        </p:nvSpPr>
        <p:spPr>
          <a:xfrm>
            <a:off x="3124200" y="1219200"/>
            <a:ext cx="5562600" cy="4937760"/>
          </a:xfrm>
        </p:spPr>
        <p:txBody>
          <a:bodyPr/>
          <a:lstStyle/>
          <a:p>
            <a:r>
              <a:rPr lang="en-US" dirty="0" smtClean="0"/>
              <a:t>Exhale</a:t>
            </a:r>
          </a:p>
          <a:p>
            <a:r>
              <a:rPr lang="en-US" dirty="0" smtClean="0"/>
              <a:t>Position inhaler in mouth (take off cover)</a:t>
            </a:r>
          </a:p>
          <a:p>
            <a:r>
              <a:rPr lang="en-US" dirty="0"/>
              <a:t>T</a:t>
            </a:r>
            <a:r>
              <a:rPr lang="en-US" dirty="0" smtClean="0"/>
              <a:t>ilt inhaler down toward chin, keep head </a:t>
            </a:r>
            <a:r>
              <a:rPr lang="en-US" dirty="0" err="1" smtClean="0"/>
              <a:t>leveo</a:t>
            </a:r>
            <a:endParaRPr lang="en-US" dirty="0" smtClean="0"/>
          </a:p>
          <a:p>
            <a:r>
              <a:rPr lang="en-US" dirty="0" smtClean="0"/>
              <a:t>Inhale deeply and hold breath for as long as comfortable</a:t>
            </a:r>
          </a:p>
          <a:p>
            <a:r>
              <a:rPr lang="en-US" dirty="0" smtClean="0"/>
              <a:t>Remove cartridge</a:t>
            </a:r>
          </a:p>
          <a:p>
            <a:r>
              <a:rPr lang="en-US" dirty="0" smtClean="0"/>
              <a:t>Replace cover</a:t>
            </a:r>
          </a:p>
          <a:p>
            <a:endParaRPr lang="en-US" dirty="0" smtClean="0"/>
          </a:p>
          <a:p>
            <a:endParaRPr lang="en-US" dirty="0"/>
          </a:p>
        </p:txBody>
      </p:sp>
      <p:pic>
        <p:nvPicPr>
          <p:cNvPr id="5" name="Picture 4"/>
          <p:cNvPicPr>
            <a:picLocks noChangeAspect="1"/>
          </p:cNvPicPr>
          <p:nvPr/>
        </p:nvPicPr>
        <p:blipFill>
          <a:blip r:embed="rId3"/>
          <a:stretch>
            <a:fillRect/>
          </a:stretch>
        </p:blipFill>
        <p:spPr>
          <a:xfrm>
            <a:off x="838200" y="1137859"/>
            <a:ext cx="1990725" cy="5200650"/>
          </a:xfrm>
          <a:prstGeom prst="rect">
            <a:avLst/>
          </a:prstGeom>
        </p:spPr>
      </p:pic>
    </p:spTree>
    <p:custDataLst>
      <p:tags r:id="rId1"/>
    </p:custDataLst>
    <p:extLst>
      <p:ext uri="{BB962C8B-B14F-4D97-AF65-F5344CB8AC3E}">
        <p14:creationId xmlns:p14="http://schemas.microsoft.com/office/powerpoint/2010/main" val="213354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smtClean="0"/>
              <a:t>Bolus Insulin Summary</a:t>
            </a:r>
          </a:p>
        </p:txBody>
      </p:sp>
      <p:sp>
        <p:nvSpPr>
          <p:cNvPr id="1406979" name="Rectangle 3"/>
          <p:cNvSpPr>
            <a:spLocks noGrp="1" noChangeArrowheads="1"/>
          </p:cNvSpPr>
          <p:nvPr>
            <p:ph type="body" sz="half" idx="4294967295"/>
          </p:nvPr>
        </p:nvSpPr>
        <p:spPr>
          <a:xfrm>
            <a:off x="457200" y="1295400"/>
            <a:ext cx="7838038" cy="5410200"/>
          </a:xfrm>
        </p:spPr>
        <p:txBody>
          <a:bodyPr>
            <a:normAutofit/>
          </a:bodyPr>
          <a:lstStyle/>
          <a:p>
            <a:pPr eaLnBrk="1" hangingPunct="1">
              <a:defRPr/>
            </a:pPr>
            <a:r>
              <a:rPr lang="en-US" dirty="0" smtClean="0"/>
              <a:t>Regular, </a:t>
            </a:r>
            <a:r>
              <a:rPr lang="en-US" dirty="0" err="1" smtClean="0"/>
              <a:t>Novolog</a:t>
            </a:r>
            <a:r>
              <a:rPr lang="en-US" dirty="0" smtClean="0"/>
              <a:t>, Humalog, </a:t>
            </a:r>
            <a:r>
              <a:rPr lang="en-US" dirty="0" err="1" smtClean="0"/>
              <a:t>Apidra</a:t>
            </a:r>
            <a:r>
              <a:rPr lang="en-US" dirty="0" smtClean="0"/>
              <a:t>, </a:t>
            </a:r>
            <a:r>
              <a:rPr lang="en-US" dirty="0" err="1" smtClean="0"/>
              <a:t>Afrezza</a:t>
            </a:r>
            <a:r>
              <a:rPr lang="en-US" dirty="0" smtClean="0"/>
              <a:t> </a:t>
            </a:r>
          </a:p>
          <a:p>
            <a:pPr eaLnBrk="1" hangingPunct="1">
              <a:defRPr/>
            </a:pPr>
            <a:r>
              <a:rPr lang="en-US" dirty="0" smtClean="0"/>
              <a:t>Starts working fast (15-30 </a:t>
            </a:r>
            <a:r>
              <a:rPr lang="en-US" dirty="0" err="1" smtClean="0"/>
              <a:t>mins</a:t>
            </a:r>
            <a:r>
              <a:rPr lang="en-US" dirty="0" smtClean="0"/>
              <a:t>)</a:t>
            </a:r>
          </a:p>
          <a:p>
            <a:pPr eaLnBrk="1" hangingPunct="1">
              <a:defRPr/>
            </a:pPr>
            <a:r>
              <a:rPr lang="en-US" dirty="0" smtClean="0"/>
              <a:t>Gets out fast (3-6 hours)</a:t>
            </a:r>
          </a:p>
          <a:p>
            <a:pPr eaLnBrk="1" hangingPunct="1">
              <a:defRPr/>
            </a:pPr>
            <a:r>
              <a:rPr lang="en-US" dirty="0" smtClean="0"/>
              <a:t>Post meal BG reflects effectiveness</a:t>
            </a:r>
          </a:p>
          <a:p>
            <a:pPr eaLnBrk="1" hangingPunct="1">
              <a:defRPr/>
            </a:pPr>
            <a:r>
              <a:rPr lang="en-US" dirty="0" smtClean="0"/>
              <a:t>Should comprise about ½ total daily dose</a:t>
            </a:r>
          </a:p>
          <a:p>
            <a:pPr eaLnBrk="1" hangingPunct="1">
              <a:defRPr/>
            </a:pPr>
            <a:r>
              <a:rPr lang="en-US" dirty="0" smtClean="0"/>
              <a:t>Covers food or hyperglycemia.</a:t>
            </a:r>
          </a:p>
          <a:p>
            <a:pPr eaLnBrk="1" hangingPunct="1">
              <a:defRPr/>
            </a:pPr>
            <a:r>
              <a:rPr lang="en-US" dirty="0" smtClean="0"/>
              <a:t>1 unit </a:t>
            </a:r>
          </a:p>
          <a:p>
            <a:pPr lvl="1" eaLnBrk="1" hangingPunct="1">
              <a:defRPr/>
            </a:pPr>
            <a:r>
              <a:rPr lang="en-US" dirty="0" smtClean="0">
                <a:solidFill>
                  <a:schemeClr val="tx1"/>
                </a:solidFill>
              </a:rPr>
              <a:t>Covers ≈ 10 -15 </a:t>
            </a:r>
            <a:r>
              <a:rPr lang="en-US" dirty="0" err="1" smtClean="0">
                <a:solidFill>
                  <a:schemeClr val="tx1"/>
                </a:solidFill>
              </a:rPr>
              <a:t>gms</a:t>
            </a:r>
            <a:r>
              <a:rPr lang="en-US" dirty="0" smtClean="0">
                <a:solidFill>
                  <a:schemeClr val="tx1"/>
                </a:solidFill>
              </a:rPr>
              <a:t> of carb</a:t>
            </a:r>
          </a:p>
          <a:p>
            <a:pPr lvl="1" eaLnBrk="1" hangingPunct="1">
              <a:defRPr/>
            </a:pPr>
            <a:r>
              <a:rPr lang="en-US" dirty="0" smtClean="0">
                <a:solidFill>
                  <a:schemeClr val="tx1"/>
                </a:solidFill>
              </a:rPr>
              <a:t>Lowers BG ≈ 30 – 50 points</a:t>
            </a:r>
          </a:p>
        </p:txBody>
      </p:sp>
      <p:pic>
        <p:nvPicPr>
          <p:cNvPr id="126980" name="Picture 4" descr="MCj0215294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7162800" y="1905000"/>
            <a:ext cx="1361038" cy="1865014"/>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2311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smtClean="0"/>
              <a:t>Bolus Insulin Timing</a:t>
            </a:r>
          </a:p>
        </p:txBody>
      </p:sp>
      <p:sp>
        <p:nvSpPr>
          <p:cNvPr id="1408003" name="Rectangle 3"/>
          <p:cNvSpPr>
            <a:spLocks noGrp="1" noChangeArrowheads="1"/>
          </p:cNvSpPr>
          <p:nvPr>
            <p:ph sz="quarter" idx="1"/>
          </p:nvPr>
        </p:nvSpPr>
        <p:spPr/>
        <p:txBody>
          <a:bodyPr/>
          <a:lstStyle/>
          <a:p>
            <a:pPr eaLnBrk="1" hangingPunct="1">
              <a:lnSpc>
                <a:spcPct val="90000"/>
              </a:lnSpc>
              <a:defRPr/>
            </a:pPr>
            <a:r>
              <a:rPr lang="en-US" smtClean="0"/>
              <a:t>How is the effectiveness of bolus insulin determined?</a:t>
            </a:r>
          </a:p>
          <a:p>
            <a:pPr lvl="1" eaLnBrk="1" hangingPunct="1">
              <a:lnSpc>
                <a:spcPct val="90000"/>
              </a:lnSpc>
              <a:defRPr/>
            </a:pPr>
            <a:r>
              <a:rPr lang="en-US" smtClean="0"/>
              <a:t>2 hour post meal (if you can get it)</a:t>
            </a:r>
          </a:p>
          <a:p>
            <a:pPr lvl="1" eaLnBrk="1" hangingPunct="1">
              <a:lnSpc>
                <a:spcPct val="90000"/>
              </a:lnSpc>
              <a:defRPr/>
            </a:pPr>
            <a:r>
              <a:rPr lang="en-US" smtClean="0"/>
              <a:t>Before next meal blood glucose</a:t>
            </a:r>
          </a:p>
          <a:p>
            <a:pPr lvl="1" eaLnBrk="1" hangingPunct="1">
              <a:lnSpc>
                <a:spcPct val="90000"/>
              </a:lnSpc>
              <a:buFont typeface="Wingdings" pitchFamily="2" charset="2"/>
              <a:buNone/>
              <a:defRPr/>
            </a:pPr>
            <a:endParaRPr lang="en-US" smtClean="0"/>
          </a:p>
          <a:p>
            <a:pPr eaLnBrk="1" hangingPunct="1">
              <a:lnSpc>
                <a:spcPct val="90000"/>
              </a:lnSpc>
              <a:defRPr/>
            </a:pPr>
            <a:r>
              <a:rPr lang="en-US" smtClean="0"/>
              <a:t>Glucose goals (ADA) – may be modified by provider/pt</a:t>
            </a:r>
          </a:p>
          <a:p>
            <a:pPr lvl="1" eaLnBrk="1" hangingPunct="1">
              <a:lnSpc>
                <a:spcPct val="90000"/>
              </a:lnSpc>
              <a:defRPr/>
            </a:pPr>
            <a:r>
              <a:rPr lang="en-US" smtClean="0"/>
              <a:t>1-2 hours post meal  &lt;180</a:t>
            </a:r>
          </a:p>
          <a:p>
            <a:pPr lvl="1" eaLnBrk="1" hangingPunct="1">
              <a:lnSpc>
                <a:spcPct val="90000"/>
              </a:lnSpc>
              <a:defRPr/>
            </a:pPr>
            <a:r>
              <a:rPr lang="en-US" smtClean="0"/>
              <a:t>Before next meal – 70 - 130</a:t>
            </a:r>
          </a:p>
        </p:txBody>
      </p:sp>
    </p:spTree>
    <p:custDataLst>
      <p:tags r:id="rId1"/>
    </p:custDataLst>
    <p:extLst>
      <p:ext uri="{BB962C8B-B14F-4D97-AF65-F5344CB8AC3E}">
        <p14:creationId xmlns:p14="http://schemas.microsoft.com/office/powerpoint/2010/main" val="66671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normAutofit fontScale="90000"/>
          </a:bodyPr>
          <a:lstStyle/>
          <a:p>
            <a:pPr eaLnBrk="1" hangingPunct="1"/>
            <a:r>
              <a:rPr lang="en-US" sz="3600" smtClean="0"/>
              <a:t>Bolus – Insulin Sliding Scale</a:t>
            </a:r>
            <a:br>
              <a:rPr lang="en-US" sz="3600" smtClean="0"/>
            </a:br>
            <a:r>
              <a:rPr lang="en-US" sz="2800" smtClean="0"/>
              <a:t> Starts at 150, 2 units for every 50 </a:t>
            </a:r>
            <a:r>
              <a:rPr lang="en-US" sz="2400" smtClean="0"/>
              <a:t>mg/dl</a:t>
            </a:r>
            <a:r>
              <a:rPr lang="en-US" sz="2800" smtClean="0"/>
              <a:t> &gt;150</a:t>
            </a:r>
          </a:p>
        </p:txBody>
      </p:sp>
      <p:graphicFrame>
        <p:nvGraphicFramePr>
          <p:cNvPr id="129027" name="Object 1024"/>
          <p:cNvGraphicFramePr>
            <a:graphicFrameLocks noGrp="1" noChangeAspect="1"/>
          </p:cNvGraphicFramePr>
          <p:nvPr>
            <p:ph sz="quarter" idx="1"/>
            <p:extLst/>
          </p:nvPr>
        </p:nvGraphicFramePr>
        <p:xfrm>
          <a:off x="609600" y="1371600"/>
          <a:ext cx="7677397" cy="4883150"/>
        </p:xfrm>
        <a:graphic>
          <a:graphicData uri="http://schemas.openxmlformats.org/presentationml/2006/ole">
            <mc:AlternateContent xmlns:mc="http://schemas.openxmlformats.org/markup-compatibility/2006">
              <mc:Choice xmlns:v="urn:schemas-microsoft-com:vml" Requires="v">
                <p:oleObj spid="_x0000_s80899" name="Document" r:id="rId6" imgW="7917099" imgH="5035521" progId="Word.Document.8">
                  <p:embed/>
                </p:oleObj>
              </mc:Choice>
              <mc:Fallback>
                <p:oleObj name="Document" r:id="rId6" imgW="7917099" imgH="5035521" progId="Word.Document.8">
                  <p:embed/>
                  <p:pic>
                    <p:nvPicPr>
                      <p:cNvPr id="0" name=""/>
                      <p:cNvPicPr>
                        <a:picLocks noChangeAspect="1" noChangeArrowheads="1"/>
                      </p:cNvPicPr>
                      <p:nvPr/>
                    </p:nvPicPr>
                    <p:blipFill>
                      <a:blip r:embed="rId7"/>
                      <a:srcRect/>
                      <a:stretch>
                        <a:fillRect/>
                      </a:stretch>
                    </p:blipFill>
                    <p:spPr bwMode="auto">
                      <a:xfrm>
                        <a:off x="609600" y="1371600"/>
                        <a:ext cx="7677397" cy="48831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548431023"/>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152400"/>
            <a:ext cx="8229600" cy="1219200"/>
          </a:xfrm>
        </p:spPr>
        <p:txBody>
          <a:bodyPr>
            <a:noAutofit/>
          </a:bodyPr>
          <a:lstStyle/>
          <a:p>
            <a:r>
              <a:rPr lang="en-US" sz="3600" dirty="0" smtClean="0"/>
              <a:t>Free Live Webinars and Live Seminars at DiabetesEd.net</a:t>
            </a:r>
          </a:p>
        </p:txBody>
      </p:sp>
      <p:sp>
        <p:nvSpPr>
          <p:cNvPr id="3" name="Content Placeholder 2"/>
          <p:cNvSpPr>
            <a:spLocks noGrp="1"/>
          </p:cNvSpPr>
          <p:nvPr>
            <p:ph sz="quarter" idx="1"/>
          </p:nvPr>
        </p:nvSpPr>
        <p:spPr>
          <a:xfrm>
            <a:off x="685800" y="1905000"/>
            <a:ext cx="8229600" cy="4343400"/>
          </a:xfrm>
        </p:spPr>
        <p:txBody>
          <a:bodyPr/>
          <a:lstStyle/>
          <a:p>
            <a:pPr>
              <a:defRPr/>
            </a:pPr>
            <a:r>
              <a:rPr lang="en-US" dirty="0" smtClean="0"/>
              <a:t>Free Webinars</a:t>
            </a:r>
          </a:p>
          <a:p>
            <a:pPr lvl="1">
              <a:defRPr/>
            </a:pPr>
            <a:r>
              <a:rPr lang="en-US" dirty="0" smtClean="0"/>
              <a:t>Preparing to take CDE  </a:t>
            </a:r>
          </a:p>
          <a:p>
            <a:pPr lvl="1">
              <a:defRPr/>
            </a:pPr>
            <a:r>
              <a:rPr lang="en-US" dirty="0" smtClean="0"/>
              <a:t>New Frontiers  </a:t>
            </a:r>
          </a:p>
          <a:p>
            <a:pPr lvl="1">
              <a:defRPr/>
            </a:pPr>
            <a:r>
              <a:rPr lang="en-US" dirty="0" smtClean="0"/>
              <a:t>New Medications </a:t>
            </a:r>
          </a:p>
          <a:p>
            <a:pPr lvl="1">
              <a:defRPr/>
            </a:pPr>
            <a:r>
              <a:rPr lang="en-US" dirty="0" smtClean="0"/>
              <a:t>BC-ADM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181600" y="2057400"/>
            <a:ext cx="3276600" cy="2670480"/>
          </a:xfrm>
          <a:prstGeom prst="rect">
            <a:avLst/>
          </a:prstGeom>
        </p:spPr>
      </p:pic>
    </p:spTree>
    <p:custDataLst>
      <p:tags r:id="rId1"/>
    </p:custDataLst>
    <p:extLst>
      <p:ext uri="{BB962C8B-B14F-4D97-AF65-F5344CB8AC3E}">
        <p14:creationId xmlns:p14="http://schemas.microsoft.com/office/powerpoint/2010/main" val="133882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457200" y="152400"/>
            <a:ext cx="8229600" cy="1143000"/>
          </a:xfrm>
        </p:spPr>
        <p:txBody>
          <a:bodyPr>
            <a:noAutofit/>
          </a:bodyPr>
          <a:lstStyle/>
          <a:p>
            <a:pPr eaLnBrk="1" hangingPunct="1"/>
            <a:r>
              <a:rPr lang="en-US" sz="3600" dirty="0" smtClean="0"/>
              <a:t>Basal </a:t>
            </a:r>
            <a:r>
              <a:rPr lang="en-US" sz="3600" dirty="0" err="1" smtClean="0"/>
              <a:t>Insulins</a:t>
            </a:r>
            <a:r>
              <a:rPr lang="en-US" sz="3600" dirty="0" smtClean="0"/>
              <a:t> </a:t>
            </a:r>
            <a:br>
              <a:rPr lang="en-US" sz="3600" dirty="0" smtClean="0"/>
            </a:br>
            <a:r>
              <a:rPr lang="en-US" sz="3200" dirty="0" smtClean="0"/>
              <a:t>(½ of total daily dose</a:t>
            </a:r>
            <a:r>
              <a:rPr lang="en-US" sz="3600" dirty="0" smtClean="0"/>
              <a:t>) </a:t>
            </a:r>
          </a:p>
        </p:txBody>
      </p:sp>
      <p:sp>
        <p:nvSpPr>
          <p:cNvPr id="1410051" name="Rectangle 3"/>
          <p:cNvSpPr>
            <a:spLocks noGrp="1" noChangeArrowheads="1"/>
          </p:cNvSpPr>
          <p:nvPr>
            <p:ph sz="quarter" idx="1"/>
          </p:nvPr>
        </p:nvSpPr>
        <p:spPr>
          <a:xfrm>
            <a:off x="457200" y="1447800"/>
            <a:ext cx="8229600" cy="4709160"/>
          </a:xfrm>
        </p:spPr>
        <p:txBody>
          <a:bodyPr>
            <a:normAutofit/>
          </a:bodyPr>
          <a:lstStyle/>
          <a:p>
            <a:pPr eaLnBrk="1" hangingPunct="1">
              <a:buFont typeface="Wingdings" pitchFamily="2" charset="2"/>
              <a:buNone/>
              <a:defRPr/>
            </a:pPr>
            <a:r>
              <a:rPr lang="en-US" u="sng" dirty="0" smtClean="0">
                <a:solidFill>
                  <a:schemeClr val="accent1">
                    <a:lumMod val="50000"/>
                  </a:schemeClr>
                </a:solidFill>
              </a:rPr>
              <a:t>Intermediate Acting	  Peak Action   Duration</a:t>
            </a:r>
          </a:p>
          <a:p>
            <a:pPr eaLnBrk="1" hangingPunct="1">
              <a:defRPr/>
            </a:pPr>
            <a:r>
              <a:rPr lang="en-US" dirty="0" smtClean="0"/>
              <a:t>NPH	  		  4-12 </a:t>
            </a:r>
            <a:r>
              <a:rPr lang="en-US" dirty="0" err="1" smtClean="0"/>
              <a:t>hrs</a:t>
            </a:r>
            <a:r>
              <a:rPr lang="en-US" dirty="0" smtClean="0"/>
              <a:t>		12-24</a:t>
            </a:r>
          </a:p>
          <a:p>
            <a:pPr eaLnBrk="1" hangingPunct="1">
              <a:defRPr/>
            </a:pPr>
            <a:endParaRPr lang="en-US" dirty="0" smtClean="0"/>
          </a:p>
          <a:p>
            <a:pPr eaLnBrk="1" hangingPunct="1">
              <a:buFont typeface="Wingdings" pitchFamily="2" charset="2"/>
              <a:buNone/>
              <a:defRPr/>
            </a:pPr>
            <a:r>
              <a:rPr lang="en-US" u="sng" dirty="0" smtClean="0">
                <a:solidFill>
                  <a:schemeClr val="accent1">
                    <a:lumMod val="50000"/>
                  </a:schemeClr>
                </a:solidFill>
              </a:rPr>
              <a:t>Long Acting	  	Peak Action   Duration</a:t>
            </a:r>
          </a:p>
          <a:p>
            <a:pPr eaLnBrk="1" hangingPunct="1">
              <a:defRPr/>
            </a:pPr>
            <a:r>
              <a:rPr lang="en-US" dirty="0" err="1" smtClean="0"/>
              <a:t>Detemir</a:t>
            </a:r>
            <a:r>
              <a:rPr lang="en-US" dirty="0" smtClean="0"/>
              <a:t> (</a:t>
            </a:r>
            <a:r>
              <a:rPr lang="en-US" dirty="0" err="1" smtClean="0"/>
              <a:t>Levemir</a:t>
            </a:r>
            <a:r>
              <a:rPr lang="en-US" dirty="0" smtClean="0"/>
              <a:t>)	  </a:t>
            </a:r>
            <a:r>
              <a:rPr lang="en-US" dirty="0" err="1" smtClean="0"/>
              <a:t>peakless</a:t>
            </a:r>
            <a:r>
              <a:rPr lang="en-US" dirty="0" smtClean="0"/>
              <a:t>		20 </a:t>
            </a:r>
            <a:r>
              <a:rPr lang="en-US" dirty="0" err="1" smtClean="0"/>
              <a:t>hrs</a:t>
            </a:r>
            <a:endParaRPr lang="en-US" dirty="0" smtClean="0"/>
          </a:p>
          <a:p>
            <a:pPr eaLnBrk="1" hangingPunct="1">
              <a:defRPr/>
            </a:pPr>
            <a:r>
              <a:rPr lang="en-US" dirty="0" err="1" smtClean="0"/>
              <a:t>Glargine</a:t>
            </a:r>
            <a:r>
              <a:rPr lang="en-US" dirty="0" smtClean="0"/>
              <a:t> (Lantus)	  No peak		24 </a:t>
            </a:r>
            <a:r>
              <a:rPr lang="en-US" dirty="0" err="1" smtClean="0"/>
              <a:t>hrs</a:t>
            </a:r>
            <a:endParaRPr lang="en-US" dirty="0" smtClean="0"/>
          </a:p>
          <a:p>
            <a:pPr eaLnBrk="1" hangingPunct="1">
              <a:defRPr/>
            </a:pPr>
            <a:endParaRPr lang="en-US" dirty="0" smtClean="0"/>
          </a:p>
          <a:p>
            <a:pPr eaLnBrk="1" hangingPunct="1">
              <a:buFont typeface="Wingdings" pitchFamily="2" charset="2"/>
              <a:buNone/>
              <a:defRPr/>
            </a:pPr>
            <a:r>
              <a:rPr lang="en-US" i="1" dirty="0" smtClean="0"/>
              <a:t>Fasting BG reflects efficacy of basal</a:t>
            </a:r>
          </a:p>
        </p:txBody>
      </p:sp>
    </p:spTree>
    <p:custDataLst>
      <p:tags r:id="rId1"/>
    </p:custDataLst>
    <p:extLst>
      <p:ext uri="{BB962C8B-B14F-4D97-AF65-F5344CB8AC3E}">
        <p14:creationId xmlns:p14="http://schemas.microsoft.com/office/powerpoint/2010/main" val="148252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410051">
                                            <p:txEl>
                                              <p:pRg st="7" end="7"/>
                                            </p:txEl>
                                          </p:spTgt>
                                        </p:tgtEl>
                                        <p:attrNameLst>
                                          <p:attrName>style.visibility</p:attrName>
                                        </p:attrNameLst>
                                      </p:cBhvr>
                                      <p:to>
                                        <p:strVal val="visible"/>
                                      </p:to>
                                    </p:set>
                                    <p:anim calcmode="lin" valueType="num">
                                      <p:cBhvr additive="base">
                                        <p:cTn id="7" dur="2000" fill="hold"/>
                                        <p:tgtEl>
                                          <p:spTgt spid="1410051">
                                            <p:txEl>
                                              <p:pRg st="7" end="7"/>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1410051">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p:txBody>
          <a:bodyPr/>
          <a:lstStyle/>
          <a:p>
            <a:pPr eaLnBrk="1" hangingPunct="1"/>
            <a:r>
              <a:rPr lang="en-US" smtClean="0"/>
              <a:t>Basal Insulin Summary</a:t>
            </a:r>
          </a:p>
        </p:txBody>
      </p:sp>
      <p:pic>
        <p:nvPicPr>
          <p:cNvPr id="131076" name="Picture 4" descr="MCAN03906_0000[1]"/>
          <p:cNvPicPr>
            <a:picLocks noGrp="1" noChangeAspect="1" noChangeArrowheads="1"/>
          </p:cNvPicPr>
          <p:nvPr>
            <p:ph sz="quarter" idx="1"/>
          </p:nvPr>
        </p:nvPicPr>
        <p:blipFill>
          <a:blip r:embed="rId4" cstate="print">
            <a:extLst>
              <a:ext uri="{28A0092B-C50C-407E-A947-70E740481C1C}">
                <a14:useLocalDpi xmlns:a14="http://schemas.microsoft.com/office/drawing/2010/main" val="0"/>
              </a:ext>
            </a:extLst>
          </a:blip>
          <a:stretch>
            <a:fillRect/>
          </a:stretch>
        </p:blipFill>
        <p:spPr>
          <a:xfrm>
            <a:off x="6019800" y="3166088"/>
            <a:ext cx="2209800" cy="1668824"/>
          </a:xfrm>
          <a:noFill/>
          <a:extLst>
            <a:ext uri="{909E8E84-426E-40DD-AFC4-6F175D3DCCD1}">
              <a14:hiddenFill xmlns:a14="http://schemas.microsoft.com/office/drawing/2010/main">
                <a:solidFill>
                  <a:srgbClr val="FFFFFF"/>
                </a:solidFill>
              </a14:hiddenFill>
            </a:ext>
          </a:extLst>
        </p:spPr>
      </p:pic>
      <p:sp>
        <p:nvSpPr>
          <p:cNvPr id="1411075" name="Rectangle 3"/>
          <p:cNvSpPr>
            <a:spLocks noGrp="1" noChangeArrowheads="1"/>
          </p:cNvSpPr>
          <p:nvPr>
            <p:ph type="body" sz="half" idx="4294967295"/>
          </p:nvPr>
        </p:nvSpPr>
        <p:spPr>
          <a:xfrm>
            <a:off x="457200" y="1524000"/>
            <a:ext cx="8001000" cy="4953000"/>
          </a:xfrm>
        </p:spPr>
        <p:txBody>
          <a:bodyPr/>
          <a:lstStyle/>
          <a:p>
            <a:pPr eaLnBrk="1" hangingPunct="1">
              <a:defRPr/>
            </a:pPr>
            <a:r>
              <a:rPr lang="en-US" dirty="0" smtClean="0"/>
              <a:t>NPH, </a:t>
            </a:r>
            <a:r>
              <a:rPr lang="en-US" dirty="0" err="1" smtClean="0"/>
              <a:t>Levemir</a:t>
            </a:r>
            <a:r>
              <a:rPr lang="en-US" dirty="0" smtClean="0"/>
              <a:t>, Lantus</a:t>
            </a:r>
          </a:p>
          <a:p>
            <a:pPr eaLnBrk="1" hangingPunct="1">
              <a:defRPr/>
            </a:pPr>
            <a:r>
              <a:rPr lang="en-US" dirty="0" smtClean="0"/>
              <a:t>Covers in between meals, through night</a:t>
            </a:r>
          </a:p>
          <a:p>
            <a:pPr eaLnBrk="1" hangingPunct="1">
              <a:defRPr/>
            </a:pPr>
            <a:r>
              <a:rPr lang="en-US" dirty="0" smtClean="0"/>
              <a:t>Starts working slow (4 hours)</a:t>
            </a:r>
          </a:p>
          <a:p>
            <a:pPr eaLnBrk="1" hangingPunct="1">
              <a:defRPr/>
            </a:pPr>
            <a:r>
              <a:rPr lang="en-US" dirty="0" smtClean="0"/>
              <a:t>Stays in long (12-24 hours)</a:t>
            </a:r>
          </a:p>
          <a:p>
            <a:pPr lvl="1" eaLnBrk="1" hangingPunct="1">
              <a:defRPr/>
            </a:pPr>
            <a:r>
              <a:rPr lang="en-US" dirty="0" smtClean="0">
                <a:solidFill>
                  <a:schemeClr val="tx1"/>
                </a:solidFill>
              </a:rPr>
              <a:t>NPH/ Lente 12 </a:t>
            </a:r>
            <a:r>
              <a:rPr lang="en-US" dirty="0" err="1" smtClean="0">
                <a:solidFill>
                  <a:schemeClr val="tx1"/>
                </a:solidFill>
              </a:rPr>
              <a:t>hrs</a:t>
            </a:r>
            <a:endParaRPr lang="en-US" dirty="0" smtClean="0">
              <a:solidFill>
                <a:schemeClr val="tx1"/>
              </a:solidFill>
            </a:endParaRPr>
          </a:p>
          <a:p>
            <a:pPr lvl="1" eaLnBrk="1" hangingPunct="1">
              <a:defRPr/>
            </a:pPr>
            <a:r>
              <a:rPr lang="en-US" dirty="0" err="1" smtClean="0">
                <a:solidFill>
                  <a:schemeClr val="tx1"/>
                </a:solidFill>
              </a:rPr>
              <a:t>Levemir</a:t>
            </a:r>
            <a:r>
              <a:rPr lang="en-US" dirty="0" smtClean="0">
                <a:solidFill>
                  <a:schemeClr val="tx1"/>
                </a:solidFill>
              </a:rPr>
              <a:t>, Lantus 20-24 </a:t>
            </a:r>
            <a:r>
              <a:rPr lang="en-US" dirty="0" err="1" smtClean="0">
                <a:solidFill>
                  <a:schemeClr val="tx1"/>
                </a:solidFill>
              </a:rPr>
              <a:t>hrs</a:t>
            </a:r>
            <a:endParaRPr lang="en-US" dirty="0" smtClean="0">
              <a:solidFill>
                <a:schemeClr val="tx1"/>
              </a:solidFill>
            </a:endParaRPr>
          </a:p>
          <a:p>
            <a:pPr eaLnBrk="1" hangingPunct="1">
              <a:defRPr/>
            </a:pPr>
            <a:r>
              <a:rPr lang="en-US" dirty="0" smtClean="0">
                <a:solidFill>
                  <a:schemeClr val="accent1">
                    <a:lumMod val="50000"/>
                  </a:schemeClr>
                </a:solidFill>
              </a:rPr>
              <a:t>Fasting blood glucose reflects effectiveness</a:t>
            </a:r>
          </a:p>
        </p:txBody>
      </p:sp>
    </p:spTree>
    <p:custDataLst>
      <p:tags r:id="rId1"/>
    </p:custDataLst>
    <p:extLst>
      <p:ext uri="{BB962C8B-B14F-4D97-AF65-F5344CB8AC3E}">
        <p14:creationId xmlns:p14="http://schemas.microsoft.com/office/powerpoint/2010/main" val="2233696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a:xfrm>
            <a:off x="457200" y="152400"/>
            <a:ext cx="8229600" cy="1219200"/>
          </a:xfrm>
        </p:spPr>
        <p:txBody>
          <a:bodyPr>
            <a:normAutofit/>
          </a:bodyPr>
          <a:lstStyle/>
          <a:p>
            <a:pPr eaLnBrk="1" hangingPunct="1"/>
            <a:r>
              <a:rPr lang="en-US" sz="3600" dirty="0" smtClean="0"/>
              <a:t>Basal Only  </a:t>
            </a:r>
            <a:br>
              <a:rPr lang="en-US" sz="3600" dirty="0" smtClean="0"/>
            </a:br>
            <a:r>
              <a:rPr lang="en-US" sz="3600" dirty="0" smtClean="0"/>
              <a:t>Type 2, 60kg – A1c 8.7%</a:t>
            </a:r>
          </a:p>
        </p:txBody>
      </p:sp>
      <p:graphicFrame>
        <p:nvGraphicFramePr>
          <p:cNvPr id="132099" name="Object 1024"/>
          <p:cNvGraphicFramePr>
            <a:graphicFrameLocks noGrp="1" noChangeAspect="1"/>
          </p:cNvGraphicFramePr>
          <p:nvPr>
            <p:ph sz="quarter" idx="1"/>
            <p:extLst/>
          </p:nvPr>
        </p:nvGraphicFramePr>
        <p:xfrm>
          <a:off x="717550" y="1609725"/>
          <a:ext cx="7666038" cy="5276850"/>
        </p:xfrm>
        <a:graphic>
          <a:graphicData uri="http://schemas.openxmlformats.org/presentationml/2006/ole">
            <mc:AlternateContent xmlns:mc="http://schemas.openxmlformats.org/markup-compatibility/2006">
              <mc:Choice xmlns:v="urn:schemas-microsoft-com:vml" Requires="v">
                <p:oleObj spid="_x0000_s81923" name="Document" r:id="rId6" imgW="7887878" imgH="5429624" progId="Word.Document.8">
                  <p:embed/>
                </p:oleObj>
              </mc:Choice>
              <mc:Fallback>
                <p:oleObj name="Document" r:id="rId6" imgW="7887878" imgH="5429624" progId="Word.Document.8">
                  <p:embed/>
                  <p:pic>
                    <p:nvPicPr>
                      <p:cNvPr id="0" name=""/>
                      <p:cNvPicPr>
                        <a:picLocks noChangeAspect="1" noChangeArrowheads="1"/>
                      </p:cNvPicPr>
                      <p:nvPr/>
                    </p:nvPicPr>
                    <p:blipFill>
                      <a:blip r:embed="rId7"/>
                      <a:srcRect/>
                      <a:stretch>
                        <a:fillRect/>
                      </a:stretch>
                    </p:blipFill>
                    <p:spPr bwMode="auto">
                      <a:xfrm>
                        <a:off x="717550" y="1609725"/>
                        <a:ext cx="7666038" cy="527685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986871"/>
      </p:ext>
    </p:extLst>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1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88900"/>
            <a:ext cx="5067300" cy="676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3" name="Rectangle 1027"/>
          <p:cNvSpPr>
            <a:spLocks noChangeArrowheads="1"/>
          </p:cNvSpPr>
          <p:nvPr/>
        </p:nvSpPr>
        <p:spPr bwMode="auto">
          <a:xfrm>
            <a:off x="5257800" y="6019800"/>
            <a:ext cx="35623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p>
            <a:pPr eaLnBrk="0" hangingPunct="0">
              <a:tabLst>
                <a:tab pos="3441700" algn="l"/>
              </a:tabLst>
            </a:pPr>
            <a:r>
              <a:rPr lang="en-US" sz="1800" b="1">
                <a:latin typeface="Arial" charset="0"/>
              </a:rPr>
              <a:t>Diabetes Care</a:t>
            </a:r>
            <a:r>
              <a:rPr lang="en-US" sz="1800">
                <a:latin typeface="Arial" charset="0"/>
              </a:rPr>
              <a:t> 32:193-203, 2009</a:t>
            </a:r>
          </a:p>
        </p:txBody>
      </p:sp>
    </p:spTree>
    <p:custDataLst>
      <p:tags r:id="rId1"/>
    </p:custDataLst>
    <p:extLst>
      <p:ext uri="{BB962C8B-B14F-4D97-AF65-F5344CB8AC3E}">
        <p14:creationId xmlns:p14="http://schemas.microsoft.com/office/powerpoint/2010/main" val="104962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4147" name="Object 1024">
            <a:hlinkClick r:id="" action="ppaction://ole?verb=0"/>
          </p:cNvPr>
          <p:cNvGraphicFramePr>
            <a:graphicFrameLocks/>
          </p:cNvGraphicFramePr>
          <p:nvPr>
            <p:extLst/>
          </p:nvPr>
        </p:nvGraphicFramePr>
        <p:xfrm>
          <a:off x="457200" y="1447801"/>
          <a:ext cx="8580438" cy="6008688"/>
        </p:xfrm>
        <a:graphic>
          <a:graphicData uri="http://schemas.openxmlformats.org/presentationml/2006/ole">
            <mc:AlternateContent xmlns:mc="http://schemas.openxmlformats.org/markup-compatibility/2006">
              <mc:Choice xmlns:v="urn:schemas-microsoft-com:vml" Requires="v">
                <p:oleObj spid="_x0000_s82947" name="Document" r:id="rId6" imgW="8619486" imgH="6026450" progId="Word.Document.8">
                  <p:embed/>
                </p:oleObj>
              </mc:Choice>
              <mc:Fallback>
                <p:oleObj name="Document" r:id="rId6" imgW="8619486" imgH="6026450" progId="Word.Document.8">
                  <p:embed/>
                  <p:pic>
                    <p:nvPicPr>
                      <p:cNvPr id="0" name=""/>
                      <p:cNvPicPr>
                        <a:picLocks noChangeArrowheads="1"/>
                      </p:cNvPicPr>
                      <p:nvPr/>
                    </p:nvPicPr>
                    <p:blipFill>
                      <a:blip r:embed="rId7"/>
                      <a:srcRect/>
                      <a:stretch>
                        <a:fillRect/>
                      </a:stretch>
                    </p:blipFill>
                    <p:spPr bwMode="auto">
                      <a:xfrm>
                        <a:off x="457200" y="1447801"/>
                        <a:ext cx="8580438" cy="6008688"/>
                      </a:xfrm>
                      <a:prstGeom prst="rect">
                        <a:avLst/>
                      </a:prstGeom>
                      <a:noFill/>
                      <a:ln>
                        <a:noFill/>
                      </a:ln>
                      <a:effectLst/>
                      <a:extLst/>
                    </p:spPr>
                  </p:pic>
                </p:oleObj>
              </mc:Fallback>
            </mc:AlternateContent>
          </a:graphicData>
        </a:graphic>
      </p:graphicFrame>
      <p:sp>
        <p:nvSpPr>
          <p:cNvPr id="3" name="Title 2"/>
          <p:cNvSpPr>
            <a:spLocks noGrp="1"/>
          </p:cNvSpPr>
          <p:nvPr>
            <p:ph type="title"/>
          </p:nvPr>
        </p:nvSpPr>
        <p:spPr/>
        <p:txBody>
          <a:bodyPr/>
          <a:lstStyle/>
          <a:p>
            <a:r>
              <a:rPr lang="en-US" dirty="0" smtClean="0"/>
              <a:t>Combo Sub-Q Insulin</a:t>
            </a:r>
            <a:endParaRPr lang="en-US" dirty="0"/>
          </a:p>
        </p:txBody>
      </p:sp>
    </p:spTree>
    <p:custDataLst>
      <p:tags r:id="rId2"/>
    </p:custDataLst>
    <p:extLst>
      <p:ext uri="{BB962C8B-B14F-4D97-AF65-F5344CB8AC3E}">
        <p14:creationId xmlns:p14="http://schemas.microsoft.com/office/powerpoint/2010/main" val="1709903766"/>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normAutofit fontScale="90000"/>
          </a:bodyPr>
          <a:lstStyle/>
          <a:p>
            <a:pPr eaLnBrk="1" hangingPunct="1"/>
            <a:r>
              <a:rPr lang="en-US" sz="3600" smtClean="0"/>
              <a:t>10u 70/30 BID</a:t>
            </a:r>
            <a:br>
              <a:rPr lang="en-US" sz="3600" smtClean="0"/>
            </a:br>
            <a:r>
              <a:rPr lang="en-US" sz="3600" smtClean="0"/>
              <a:t>Patterns? Changes needed?</a:t>
            </a:r>
          </a:p>
        </p:txBody>
      </p:sp>
      <p:graphicFrame>
        <p:nvGraphicFramePr>
          <p:cNvPr id="136195" name="Object 1024"/>
          <p:cNvGraphicFramePr>
            <a:graphicFrameLocks noGrp="1" noChangeAspect="1"/>
          </p:cNvGraphicFramePr>
          <p:nvPr>
            <p:ph sz="quarter" idx="1"/>
            <p:extLst/>
          </p:nvPr>
        </p:nvGraphicFramePr>
        <p:xfrm>
          <a:off x="685800" y="1447800"/>
          <a:ext cx="8001000" cy="5505113"/>
        </p:xfrm>
        <a:graphic>
          <a:graphicData uri="http://schemas.openxmlformats.org/presentationml/2006/ole">
            <mc:AlternateContent xmlns:mc="http://schemas.openxmlformats.org/markup-compatibility/2006">
              <mc:Choice xmlns:v="urn:schemas-microsoft-com:vml" Requires="v">
                <p:oleObj spid="_x0000_s83971" name="Document" r:id="rId6" imgW="7906998" imgH="5440781" progId="Word.Document.8">
                  <p:embed/>
                </p:oleObj>
              </mc:Choice>
              <mc:Fallback>
                <p:oleObj name="Document" r:id="rId6" imgW="7906998" imgH="5440781" progId="Word.Document.8">
                  <p:embed/>
                  <p:pic>
                    <p:nvPicPr>
                      <p:cNvPr id="0" name=""/>
                      <p:cNvPicPr>
                        <a:picLocks noChangeAspect="1" noChangeArrowheads="1"/>
                      </p:cNvPicPr>
                      <p:nvPr/>
                    </p:nvPicPr>
                    <p:blipFill>
                      <a:blip r:embed="rId7"/>
                      <a:srcRect/>
                      <a:stretch>
                        <a:fillRect/>
                      </a:stretch>
                    </p:blipFill>
                    <p:spPr bwMode="auto">
                      <a:xfrm>
                        <a:off x="685800" y="1447800"/>
                        <a:ext cx="8001000" cy="5505113"/>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556942021"/>
      </p:ext>
    </p:extLst>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sz="4900" smtClean="0">
                <a:solidFill>
                  <a:schemeClr val="tx1"/>
                </a:solidFill>
                <a:latin typeface="Tahoma" pitchFamily="34" charset="0"/>
              </a:rPr>
              <a:t>Pattern Management</a:t>
            </a:r>
            <a:r>
              <a:rPr lang="en-US" sz="3800" smtClean="0">
                <a:solidFill>
                  <a:schemeClr val="tx1"/>
                </a:solidFill>
                <a:latin typeface="Antique Olive" pitchFamily="34" charset="0"/>
              </a:rPr>
              <a:t>    </a:t>
            </a:r>
            <a:endParaRPr lang="en-US" sz="2100" smtClean="0"/>
          </a:p>
        </p:txBody>
      </p:sp>
      <p:sp>
        <p:nvSpPr>
          <p:cNvPr id="1425411"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37220"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pic>
        <p:nvPicPr>
          <p:cNvPr id="1425413" name="Picture 5" descr="j0149396[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2286000"/>
            <a:ext cx="6096000" cy="3706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83483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54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p:txBody>
          <a:bodyPr>
            <a:normAutofit/>
          </a:bodyPr>
          <a:lstStyle/>
          <a:p>
            <a:pPr eaLnBrk="1" hangingPunct="1"/>
            <a:r>
              <a:rPr lang="en-US" sz="4900" smtClean="0"/>
              <a:t>Pattern Management</a:t>
            </a:r>
            <a:endParaRPr lang="en-US" smtClean="0"/>
          </a:p>
        </p:txBody>
      </p:sp>
      <p:sp>
        <p:nvSpPr>
          <p:cNvPr id="1427459" name="Rectangle 3"/>
          <p:cNvSpPr>
            <a:spLocks noGrp="1" noChangeArrowheads="1"/>
          </p:cNvSpPr>
          <p:nvPr>
            <p:ph sz="quarter" idx="1"/>
          </p:nvPr>
        </p:nvSpPr>
        <p:spPr/>
        <p:txBody>
          <a:bodyPr/>
          <a:lstStyle/>
          <a:p>
            <a:pPr eaLnBrk="1" hangingPunct="1">
              <a:defRPr/>
            </a:pPr>
            <a:r>
              <a:rPr lang="en-US" dirty="0" smtClean="0"/>
              <a:t>Safety 1st!! - Evaluate 3 day patterns</a:t>
            </a:r>
          </a:p>
          <a:p>
            <a:pPr eaLnBrk="1" hangingPunct="1">
              <a:defRPr/>
            </a:pPr>
            <a:r>
              <a:rPr lang="en-US" b="1" dirty="0" smtClean="0"/>
              <a:t>Hypo:</a:t>
            </a:r>
            <a:r>
              <a:rPr lang="en-US" dirty="0" smtClean="0"/>
              <a:t> </a:t>
            </a:r>
            <a:r>
              <a:rPr lang="en-US" dirty="0" err="1" smtClean="0"/>
              <a:t>eval</a:t>
            </a:r>
            <a:r>
              <a:rPr lang="en-US" dirty="0" smtClean="0"/>
              <a:t> 1st and fix: </a:t>
            </a:r>
          </a:p>
          <a:p>
            <a:pPr lvl="1" eaLnBrk="1" hangingPunct="1">
              <a:defRPr/>
            </a:pPr>
            <a:r>
              <a:rPr lang="en-US" dirty="0" smtClean="0"/>
              <a:t>If possible, decrease medication dose</a:t>
            </a:r>
          </a:p>
          <a:p>
            <a:pPr lvl="1" eaLnBrk="1" hangingPunct="1">
              <a:defRPr/>
            </a:pPr>
            <a:r>
              <a:rPr lang="en-US" dirty="0" smtClean="0"/>
              <a:t>Timing of meals, exercise, medications</a:t>
            </a:r>
          </a:p>
          <a:p>
            <a:pPr eaLnBrk="1" hangingPunct="1">
              <a:defRPr/>
            </a:pPr>
            <a:r>
              <a:rPr lang="en-US" b="1" dirty="0" smtClean="0"/>
              <a:t>Hyperglycemia: </a:t>
            </a:r>
            <a:r>
              <a:rPr lang="en-US" dirty="0" smtClean="0"/>
              <a:t>evaluate 2nd</a:t>
            </a:r>
            <a:endParaRPr lang="en-US" sz="2000" dirty="0" smtClean="0">
              <a:solidFill>
                <a:srgbClr val="DC0081"/>
              </a:solidFill>
            </a:endParaRPr>
          </a:p>
          <a:p>
            <a:pPr lvl="1" eaLnBrk="1" hangingPunct="1">
              <a:defRPr/>
            </a:pPr>
            <a:r>
              <a:rPr lang="en-US" dirty="0" smtClean="0"/>
              <a:t>Identify patterns</a:t>
            </a:r>
          </a:p>
          <a:p>
            <a:pPr lvl="1" eaLnBrk="1" hangingPunct="1">
              <a:defRPr/>
            </a:pPr>
            <a:r>
              <a:rPr lang="en-US" dirty="0" smtClean="0"/>
              <a:t>Before increase insulin, make sure not missing something (carbs, exercise, omission)</a:t>
            </a:r>
          </a:p>
        </p:txBody>
      </p:sp>
      <p:pic>
        <p:nvPicPr>
          <p:cNvPr id="1427460" name="Picture 4" descr="j027704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200" y="5562600"/>
            <a:ext cx="1219200" cy="111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4018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427460"/>
                                        </p:tgtEl>
                                        <p:attrNameLst>
                                          <p:attrName>r</p:attrName>
                                        </p:attrNameLst>
                                      </p:cBhvr>
                                    </p:animRo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1427459">
                                            <p:txEl>
                                              <p:pRg st="0" end="0"/>
                                            </p:txEl>
                                          </p:spTgt>
                                        </p:tgtEl>
                                        <p:attrNameLst>
                                          <p:attrName>style.visibility</p:attrName>
                                        </p:attrNameLst>
                                      </p:cBhvr>
                                      <p:to>
                                        <p:strVal val="visible"/>
                                      </p:to>
                                    </p:set>
                                    <p:anim calcmode="lin" valueType="num">
                                      <p:cBhvr additive="base">
                                        <p:cTn id="11" dur="500" fill="hold"/>
                                        <p:tgtEl>
                                          <p:spTgt spid="14274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274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27459">
                                            <p:txEl>
                                              <p:pRg st="1" end="1"/>
                                            </p:txEl>
                                          </p:spTgt>
                                        </p:tgtEl>
                                        <p:attrNameLst>
                                          <p:attrName>style.visibility</p:attrName>
                                        </p:attrNameLst>
                                      </p:cBhvr>
                                      <p:to>
                                        <p:strVal val="visible"/>
                                      </p:to>
                                    </p:set>
                                    <p:anim calcmode="lin" valueType="num">
                                      <p:cBhvr additive="base">
                                        <p:cTn id="17" dur="500" fill="hold"/>
                                        <p:tgtEl>
                                          <p:spTgt spid="14274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27459">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427459">
                                            <p:txEl>
                                              <p:pRg st="2" end="2"/>
                                            </p:txEl>
                                          </p:spTgt>
                                        </p:tgtEl>
                                        <p:attrNameLst>
                                          <p:attrName>style.visibility</p:attrName>
                                        </p:attrNameLst>
                                      </p:cBhvr>
                                      <p:to>
                                        <p:strVal val="visible"/>
                                      </p:to>
                                    </p:set>
                                    <p:anim calcmode="lin" valueType="num">
                                      <p:cBhvr additive="base">
                                        <p:cTn id="21" dur="500" fill="hold"/>
                                        <p:tgtEl>
                                          <p:spTgt spid="1427459">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427459">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427459">
                                            <p:txEl>
                                              <p:pRg st="3" end="3"/>
                                            </p:txEl>
                                          </p:spTgt>
                                        </p:tgtEl>
                                        <p:attrNameLst>
                                          <p:attrName>style.visibility</p:attrName>
                                        </p:attrNameLst>
                                      </p:cBhvr>
                                      <p:to>
                                        <p:strVal val="visible"/>
                                      </p:to>
                                    </p:set>
                                    <p:anim calcmode="lin" valueType="num">
                                      <p:cBhvr additive="base">
                                        <p:cTn id="25" dur="500" fill="hold"/>
                                        <p:tgtEl>
                                          <p:spTgt spid="14274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2745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27459">
                                            <p:txEl>
                                              <p:pRg st="4" end="4"/>
                                            </p:txEl>
                                          </p:spTgt>
                                        </p:tgtEl>
                                        <p:attrNameLst>
                                          <p:attrName>style.visibility</p:attrName>
                                        </p:attrNameLst>
                                      </p:cBhvr>
                                      <p:to>
                                        <p:strVal val="visible"/>
                                      </p:to>
                                    </p:set>
                                    <p:anim calcmode="lin" valueType="num">
                                      <p:cBhvr additive="base">
                                        <p:cTn id="29" dur="500" fill="hold"/>
                                        <p:tgtEl>
                                          <p:spTgt spid="142745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27459">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27459">
                                            <p:txEl>
                                              <p:pRg st="5" end="5"/>
                                            </p:txEl>
                                          </p:spTgt>
                                        </p:tgtEl>
                                        <p:attrNameLst>
                                          <p:attrName>style.visibility</p:attrName>
                                        </p:attrNameLst>
                                      </p:cBhvr>
                                      <p:to>
                                        <p:strVal val="visible"/>
                                      </p:to>
                                    </p:set>
                                    <p:anim calcmode="lin" valueType="num">
                                      <p:cBhvr additive="base">
                                        <p:cTn id="33" dur="500" fill="hold"/>
                                        <p:tgtEl>
                                          <p:spTgt spid="1427459">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427459">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27459">
                                            <p:txEl>
                                              <p:pRg st="6" end="6"/>
                                            </p:txEl>
                                          </p:spTgt>
                                        </p:tgtEl>
                                        <p:attrNameLst>
                                          <p:attrName>style.visibility</p:attrName>
                                        </p:attrNameLst>
                                      </p:cBhvr>
                                      <p:to>
                                        <p:strVal val="visible"/>
                                      </p:to>
                                    </p:set>
                                    <p:anim calcmode="lin" valueType="num">
                                      <p:cBhvr additive="base">
                                        <p:cTn id="37" dur="500" fill="hold"/>
                                        <p:tgtEl>
                                          <p:spTgt spid="1427459">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274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427460"/>
                                        </p:tgtEl>
                                        <p:attrNameLst>
                                          <p:attrName>style.visibility</p:attrName>
                                        </p:attrNameLst>
                                      </p:cBhvr>
                                      <p:to>
                                        <p:strVal val="visible"/>
                                      </p:to>
                                    </p:set>
                                    <p:anim calcmode="lin" valueType="num">
                                      <p:cBhvr additive="base">
                                        <p:cTn id="43" dur="500" fill="hold"/>
                                        <p:tgtEl>
                                          <p:spTgt spid="1427460"/>
                                        </p:tgtEl>
                                        <p:attrNameLst>
                                          <p:attrName>ppt_x</p:attrName>
                                        </p:attrNameLst>
                                      </p:cBhvr>
                                      <p:tavLst>
                                        <p:tav tm="0">
                                          <p:val>
                                            <p:strVal val="#ppt_x"/>
                                          </p:val>
                                        </p:tav>
                                        <p:tav tm="100000">
                                          <p:val>
                                            <p:strVal val="#ppt_x"/>
                                          </p:val>
                                        </p:tav>
                                      </p:tavLst>
                                    </p:anim>
                                    <p:anim calcmode="lin" valueType="num">
                                      <p:cBhvr additive="base">
                                        <p:cTn id="44" dur="500" fill="hold"/>
                                        <p:tgtEl>
                                          <p:spTgt spid="14274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p:txBody>
          <a:bodyPr>
            <a:normAutofit fontScale="90000"/>
          </a:bodyPr>
          <a:lstStyle/>
          <a:p>
            <a:pPr eaLnBrk="1" hangingPunct="1"/>
            <a:r>
              <a:rPr lang="en-US" sz="3600" smtClean="0"/>
              <a:t>Type 2 – New diagnosis – No meds  Patterns? Questions</a:t>
            </a:r>
          </a:p>
        </p:txBody>
      </p:sp>
      <p:graphicFrame>
        <p:nvGraphicFramePr>
          <p:cNvPr id="139267" name="Object 1024"/>
          <p:cNvGraphicFramePr>
            <a:graphicFrameLocks noGrp="1" noChangeAspect="1"/>
          </p:cNvGraphicFramePr>
          <p:nvPr>
            <p:ph sz="quarter" idx="1"/>
            <p:extLst/>
          </p:nvPr>
        </p:nvGraphicFramePr>
        <p:xfrm>
          <a:off x="609600" y="1377142"/>
          <a:ext cx="8259688" cy="5410200"/>
        </p:xfrm>
        <a:graphic>
          <a:graphicData uri="http://schemas.openxmlformats.org/presentationml/2006/ole">
            <mc:AlternateContent xmlns:mc="http://schemas.openxmlformats.org/markup-compatibility/2006">
              <mc:Choice xmlns:v="urn:schemas-microsoft-com:vml" Requires="v">
                <p:oleObj spid="_x0000_s84995" name="Document" r:id="rId6" imgW="8300941" imgH="5437182" progId="Word.Document.8">
                  <p:embed/>
                </p:oleObj>
              </mc:Choice>
              <mc:Fallback>
                <p:oleObj name="Document" r:id="rId6" imgW="8300941" imgH="5437182" progId="Word.Document.8">
                  <p:embed/>
                  <p:pic>
                    <p:nvPicPr>
                      <p:cNvPr id="0" name=""/>
                      <p:cNvPicPr>
                        <a:picLocks noChangeAspect="1" noChangeArrowheads="1"/>
                      </p:cNvPicPr>
                      <p:nvPr/>
                    </p:nvPicPr>
                    <p:blipFill>
                      <a:blip r:embed="rId7"/>
                      <a:srcRect/>
                      <a:stretch>
                        <a:fillRect/>
                      </a:stretch>
                    </p:blipFill>
                    <p:spPr bwMode="auto">
                      <a:xfrm>
                        <a:off x="609600" y="1377142"/>
                        <a:ext cx="8259688" cy="54102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396184962"/>
      </p:ext>
    </p:ext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p:txBody>
          <a:bodyPr/>
          <a:lstStyle/>
          <a:p>
            <a:pPr eaLnBrk="1" hangingPunct="1"/>
            <a:r>
              <a:rPr lang="en-US" sz="3200" smtClean="0"/>
              <a:t>Type 2 – Amaryl 4mg AM, 10u Lantus pm</a:t>
            </a:r>
          </a:p>
        </p:txBody>
      </p:sp>
      <p:graphicFrame>
        <p:nvGraphicFramePr>
          <p:cNvPr id="140291" name="Object 1024"/>
          <p:cNvGraphicFramePr>
            <a:graphicFrameLocks noGrp="1" noChangeAspect="1"/>
          </p:cNvGraphicFramePr>
          <p:nvPr>
            <p:ph sz="quarter" idx="1"/>
            <p:extLst/>
          </p:nvPr>
        </p:nvGraphicFramePr>
        <p:xfrm>
          <a:off x="451658" y="1371600"/>
          <a:ext cx="8200738" cy="5638800"/>
        </p:xfrm>
        <a:graphic>
          <a:graphicData uri="http://schemas.openxmlformats.org/presentationml/2006/ole">
            <mc:AlternateContent xmlns:mc="http://schemas.openxmlformats.org/markup-compatibility/2006">
              <mc:Choice xmlns:v="urn:schemas-microsoft-com:vml" Requires="v">
                <p:oleObj spid="_x0000_s86019" name="Document" r:id="rId6" imgW="7926118" imgH="5450139" progId="Word.Document.8">
                  <p:embed/>
                </p:oleObj>
              </mc:Choice>
              <mc:Fallback>
                <p:oleObj name="Document" r:id="rId6" imgW="7926118" imgH="5450139" progId="Word.Document.8">
                  <p:embed/>
                  <p:pic>
                    <p:nvPicPr>
                      <p:cNvPr id="0" name=""/>
                      <p:cNvPicPr>
                        <a:picLocks noChangeAspect="1" noChangeArrowheads="1"/>
                      </p:cNvPicPr>
                      <p:nvPr/>
                    </p:nvPicPr>
                    <p:blipFill>
                      <a:blip r:embed="rId7"/>
                      <a:srcRect/>
                      <a:stretch>
                        <a:fillRect/>
                      </a:stretch>
                    </p:blipFill>
                    <p:spPr bwMode="auto">
                      <a:xfrm>
                        <a:off x="451658" y="1371600"/>
                        <a:ext cx="8200738" cy="563880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1880681052"/>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0"/>
            <a:ext cx="8382000"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46883888"/>
      </p:ext>
    </p:extLst>
  </p:cSld>
  <p:clrMapOvr>
    <a:masterClrMapping/>
  </p:clrMapOvr>
  <p:transition>
    <p:random/>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152400"/>
            <a:ext cx="8229600" cy="1371600"/>
          </a:xfrm>
        </p:spPr>
        <p:txBody>
          <a:bodyPr>
            <a:normAutofit fontScale="90000"/>
          </a:bodyPr>
          <a:lstStyle/>
          <a:p>
            <a:pPr eaLnBrk="1" hangingPunct="1"/>
            <a:r>
              <a:rPr lang="en-US" dirty="0" smtClean="0"/>
              <a:t>Basal Bolus – What Adjustments?  </a:t>
            </a:r>
            <a:br>
              <a:rPr lang="en-US" dirty="0" smtClean="0"/>
            </a:br>
            <a:r>
              <a:rPr lang="en-US" dirty="0" smtClean="0"/>
              <a:t>Pt weighs 80kg</a:t>
            </a:r>
          </a:p>
        </p:txBody>
      </p:sp>
      <p:graphicFrame>
        <p:nvGraphicFramePr>
          <p:cNvPr id="141315" name="Object 1024"/>
          <p:cNvGraphicFramePr>
            <a:graphicFrameLocks noGrp="1" noChangeAspect="1"/>
          </p:cNvGraphicFramePr>
          <p:nvPr>
            <p:ph sz="quarter" idx="1"/>
            <p:extLst/>
          </p:nvPr>
        </p:nvGraphicFramePr>
        <p:xfrm>
          <a:off x="457200" y="1560741"/>
          <a:ext cx="7705725" cy="5297260"/>
        </p:xfrm>
        <a:graphic>
          <a:graphicData uri="http://schemas.openxmlformats.org/presentationml/2006/ole">
            <mc:AlternateContent xmlns:mc="http://schemas.openxmlformats.org/markup-compatibility/2006">
              <mc:Choice xmlns:v="urn:schemas-microsoft-com:vml" Requires="v">
                <p:oleObj spid="_x0000_s87043" name="Document" r:id="rId6" imgW="7935497" imgH="5454818" progId="Word.Document.8">
                  <p:embed/>
                </p:oleObj>
              </mc:Choice>
              <mc:Fallback>
                <p:oleObj name="Document" r:id="rId6" imgW="7935497" imgH="5454818" progId="Word.Document.8">
                  <p:embed/>
                  <p:pic>
                    <p:nvPicPr>
                      <p:cNvPr id="0" name=""/>
                      <p:cNvPicPr>
                        <a:picLocks noChangeAspect="1" noChangeArrowheads="1"/>
                      </p:cNvPicPr>
                      <p:nvPr/>
                    </p:nvPicPr>
                    <p:blipFill>
                      <a:blip r:embed="rId7"/>
                      <a:srcRect/>
                      <a:stretch>
                        <a:fillRect/>
                      </a:stretch>
                    </p:blipFill>
                    <p:spPr bwMode="auto">
                      <a:xfrm>
                        <a:off x="457200" y="1560741"/>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2219842381"/>
      </p:ext>
    </p:ext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152400"/>
            <a:ext cx="8229600" cy="1203960"/>
          </a:xfrm>
        </p:spPr>
        <p:txBody>
          <a:bodyPr>
            <a:normAutofit fontScale="90000"/>
          </a:bodyPr>
          <a:lstStyle/>
          <a:p>
            <a:pPr eaLnBrk="1" hangingPunct="1"/>
            <a:r>
              <a:rPr lang="en-US" sz="3600" dirty="0" smtClean="0"/>
              <a:t>Intensive Diabetes Therapy</a:t>
            </a:r>
            <a:br>
              <a:rPr lang="en-US" sz="3600" dirty="0" smtClean="0"/>
            </a:br>
            <a:r>
              <a:rPr lang="en-US" sz="3600" dirty="0" smtClean="0"/>
              <a:t>Insulin Dosing Strategy</a:t>
            </a:r>
            <a:r>
              <a:rPr lang="en-US" dirty="0" smtClean="0"/>
              <a:t>	</a:t>
            </a:r>
          </a:p>
        </p:txBody>
      </p:sp>
      <p:sp>
        <p:nvSpPr>
          <p:cNvPr id="1752067" name="Rectangle 3"/>
          <p:cNvSpPr>
            <a:spLocks noGrp="1" noChangeArrowheads="1"/>
          </p:cNvSpPr>
          <p:nvPr>
            <p:ph sz="quarter" idx="1"/>
          </p:nvPr>
        </p:nvSpPr>
        <p:spPr>
          <a:xfrm>
            <a:off x="457200" y="1524000"/>
            <a:ext cx="8229600" cy="46329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defRPr/>
            </a:pPr>
            <a:endParaRPr lang="en-US" sz="1200" dirty="0" smtClean="0"/>
          </a:p>
          <a:p>
            <a:pPr eaLnBrk="1" hangingPunct="1">
              <a:defRPr/>
            </a:pPr>
            <a:endParaRPr lang="en-US" sz="1200" dirty="0" smtClean="0"/>
          </a:p>
          <a:p>
            <a:pPr eaLnBrk="1" hangingPunct="1">
              <a:defRPr/>
            </a:pPr>
            <a:r>
              <a:rPr lang="en-US" dirty="0" smtClean="0"/>
              <a:t>Basal = 50% of total  </a:t>
            </a:r>
            <a:endParaRPr lang="en-US" sz="3200" dirty="0" smtClean="0"/>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QD</a:t>
            </a:r>
          </a:p>
          <a:p>
            <a:pPr lvl="1" eaLnBrk="1" hangingPunct="1">
              <a:buFont typeface="Monotype Sorts" pitchFamily="2" charset="2"/>
              <a:buBlip>
                <a:blip r:embed="rId4"/>
              </a:buBlip>
              <a:defRPr/>
            </a:pPr>
            <a:r>
              <a:rPr lang="en-US" dirty="0" smtClean="0">
                <a:solidFill>
                  <a:schemeClr val="tx1"/>
                </a:solidFill>
              </a:rPr>
              <a:t>NPH or </a:t>
            </a:r>
            <a:r>
              <a:rPr lang="en-US" dirty="0" err="1" smtClean="0">
                <a:solidFill>
                  <a:schemeClr val="tx1"/>
                </a:solidFill>
              </a:rPr>
              <a:t>Detemir</a:t>
            </a:r>
            <a:r>
              <a:rPr lang="en-US" dirty="0" smtClean="0">
                <a:solidFill>
                  <a:schemeClr val="tx1"/>
                </a:solidFill>
              </a:rPr>
              <a:t> BID</a:t>
            </a:r>
            <a:endParaRPr lang="en-US" sz="1200" dirty="0" smtClean="0">
              <a:solidFill>
                <a:schemeClr val="tx1"/>
              </a:solidFill>
            </a:endParaRPr>
          </a:p>
          <a:p>
            <a:pPr eaLnBrk="1" hangingPunct="1">
              <a:buFont typeface="Monotype Sorts" pitchFamily="2" charset="2"/>
              <a:buBlip>
                <a:blip r:embed="rId5"/>
              </a:buBlip>
              <a:defRPr/>
            </a:pPr>
            <a:endParaRPr lang="en-US" sz="900" dirty="0" smtClean="0"/>
          </a:p>
          <a:p>
            <a:pPr eaLnBrk="1" hangingPunct="1">
              <a:buFont typeface="Monotype Sorts" pitchFamily="2" charset="2"/>
              <a:buNone/>
              <a:defRPr/>
            </a:pPr>
            <a:endParaRPr lang="en-US" sz="1800" dirty="0" smtClean="0"/>
          </a:p>
          <a:p>
            <a:pPr eaLnBrk="1" hangingPunct="1">
              <a:buFont typeface="Monotype Sorts" pitchFamily="2" charset="2"/>
              <a:buBlip>
                <a:blip r:embed="rId5"/>
              </a:buBlip>
              <a:defRPr/>
            </a:pPr>
            <a:r>
              <a:rPr lang="en-US" sz="2400" dirty="0" smtClean="0"/>
              <a:t>Bolus = 50% of total</a:t>
            </a:r>
          </a:p>
          <a:p>
            <a:pPr lvl="1" eaLnBrk="1" hangingPunct="1">
              <a:buFont typeface="Monotype Sorts" pitchFamily="2" charset="2"/>
              <a:buBlip>
                <a:blip r:embed="rId4"/>
              </a:buBlip>
              <a:defRPr/>
            </a:pPr>
            <a:r>
              <a:rPr lang="en-US" dirty="0" smtClean="0">
                <a:solidFill>
                  <a:schemeClr val="tx1"/>
                </a:solidFill>
              </a:rPr>
              <a:t>usually divided into 3 meals</a:t>
            </a:r>
            <a:endParaRPr lang="en-US" sz="2000" dirty="0" smtClean="0">
              <a:solidFill>
                <a:schemeClr val="tx1"/>
              </a:solidFill>
            </a:endParaRPr>
          </a:p>
        </p:txBody>
      </p:sp>
      <p:sp>
        <p:nvSpPr>
          <p:cNvPr id="1752068" name="Rectangle 4"/>
          <p:cNvSpPr>
            <a:spLocks noGrp="1" noChangeArrowheads="1"/>
          </p:cNvSpPr>
          <p:nvPr>
            <p:ph sz="half" idx="4294967295"/>
          </p:nvPr>
        </p:nvSpPr>
        <p:spPr>
          <a:xfrm>
            <a:off x="5257800" y="1524000"/>
            <a:ext cx="3752850" cy="4709160"/>
          </a:xfrm>
        </p:spPr>
        <p:txBody>
          <a:bodyPr>
            <a:normAutofit lnSpcReduction="10000"/>
          </a:bodyPr>
          <a:lstStyle/>
          <a:p>
            <a:pPr eaLnBrk="1" hangingPunct="1">
              <a:buFont typeface="Wingdings" pitchFamily="2" charset="2"/>
              <a:buNone/>
              <a:defRPr/>
            </a:pPr>
            <a:r>
              <a:rPr lang="en-US" sz="2400" b="1" dirty="0" smtClean="0"/>
              <a:t>Example </a:t>
            </a:r>
          </a:p>
          <a:p>
            <a:pPr eaLnBrk="1" hangingPunct="1">
              <a:defRPr/>
            </a:pPr>
            <a:r>
              <a:rPr lang="en-US" sz="2400" dirty="0" err="1" smtClean="0"/>
              <a:t>Wt</a:t>
            </a:r>
            <a:r>
              <a:rPr lang="en-US" sz="2400" dirty="0" smtClean="0"/>
              <a:t> 50kg x 0.5 = 25 units of insulin/day</a:t>
            </a:r>
          </a:p>
          <a:p>
            <a:pPr eaLnBrk="1" hangingPunct="1">
              <a:defRPr/>
            </a:pPr>
            <a:endParaRPr lang="en-US" sz="800" dirty="0" smtClean="0"/>
          </a:p>
          <a:p>
            <a:pPr eaLnBrk="1" hangingPunct="1">
              <a:defRPr/>
            </a:pPr>
            <a:r>
              <a:rPr lang="en-US" sz="2400" dirty="0" smtClean="0"/>
              <a:t>Basal dose:  13 units</a:t>
            </a:r>
          </a:p>
          <a:p>
            <a:pPr lvl="1" eaLnBrk="1" hangingPunct="1">
              <a:buFont typeface="Monotype Sorts" pitchFamily="2" charset="2"/>
              <a:buBlip>
                <a:blip r:embed="rId4"/>
              </a:buBlip>
              <a:defRPr/>
            </a:pPr>
            <a:r>
              <a:rPr lang="en-US" dirty="0" err="1" smtClean="0">
                <a:solidFill>
                  <a:schemeClr val="tx1"/>
                </a:solidFill>
              </a:rPr>
              <a:t>Glargine</a:t>
            </a:r>
            <a:r>
              <a:rPr lang="en-US" dirty="0" smtClean="0">
                <a:solidFill>
                  <a:schemeClr val="tx1"/>
                </a:solidFill>
              </a:rPr>
              <a:t> 13 units QD</a:t>
            </a:r>
          </a:p>
          <a:p>
            <a:pPr lvl="1" eaLnBrk="1" hangingPunct="1">
              <a:buFont typeface="Monotype Sorts" pitchFamily="2" charset="2"/>
              <a:buBlip>
                <a:blip r:embed="rId4"/>
              </a:buBlip>
              <a:defRPr/>
            </a:pPr>
            <a:r>
              <a:rPr lang="en-US" dirty="0" smtClean="0">
                <a:solidFill>
                  <a:schemeClr val="tx1"/>
                </a:solidFill>
              </a:rPr>
              <a:t>NPH/</a:t>
            </a:r>
            <a:r>
              <a:rPr lang="en-US" dirty="0" err="1" smtClean="0">
                <a:solidFill>
                  <a:schemeClr val="tx1"/>
                </a:solidFill>
              </a:rPr>
              <a:t>Detemir</a:t>
            </a:r>
            <a:r>
              <a:rPr lang="en-US" dirty="0" smtClean="0">
                <a:solidFill>
                  <a:schemeClr val="tx1"/>
                </a:solidFill>
              </a:rPr>
              <a:t> 6u BID</a:t>
            </a:r>
          </a:p>
          <a:p>
            <a:pPr eaLnBrk="1" hangingPunct="1">
              <a:buFont typeface="Wingdings" pitchFamily="2" charset="2"/>
              <a:buNone/>
              <a:defRPr/>
            </a:pPr>
            <a:endParaRPr lang="en-US" sz="2400" dirty="0" smtClean="0"/>
          </a:p>
          <a:p>
            <a:pPr eaLnBrk="1" hangingPunct="1">
              <a:defRPr/>
            </a:pPr>
            <a:r>
              <a:rPr lang="en-US" sz="2400" dirty="0" smtClean="0"/>
              <a:t>Bolus dose: 12 units</a:t>
            </a:r>
          </a:p>
          <a:p>
            <a:pPr lvl="1" eaLnBrk="1" hangingPunct="1">
              <a:defRPr/>
            </a:pPr>
            <a:r>
              <a:rPr lang="en-US" dirty="0" smtClean="0">
                <a:solidFill>
                  <a:schemeClr val="tx1"/>
                </a:solidFill>
              </a:rPr>
              <a:t>4 units </a:t>
            </a:r>
            <a:r>
              <a:rPr lang="en-US" dirty="0" err="1" smtClean="0">
                <a:solidFill>
                  <a:schemeClr val="tx1"/>
                </a:solidFill>
              </a:rPr>
              <a:t>NovoLog</a:t>
            </a:r>
            <a:r>
              <a:rPr lang="en-US" dirty="0" smtClean="0">
                <a:solidFill>
                  <a:schemeClr val="tx1"/>
                </a:solidFill>
              </a:rPr>
              <a:t>, </a:t>
            </a:r>
            <a:r>
              <a:rPr lang="en-US" dirty="0" err="1" smtClean="0">
                <a:solidFill>
                  <a:schemeClr val="tx1"/>
                </a:solidFill>
              </a:rPr>
              <a:t>Apidra</a:t>
            </a:r>
            <a:r>
              <a:rPr lang="en-US" dirty="0" smtClean="0">
                <a:solidFill>
                  <a:schemeClr val="tx1"/>
                </a:solidFill>
              </a:rPr>
              <a:t> Humalog, Regular each meal</a:t>
            </a:r>
          </a:p>
          <a:p>
            <a:pPr eaLnBrk="1" hangingPunct="1">
              <a:buFont typeface="Wingdings" pitchFamily="2" charset="2"/>
              <a:buNone/>
              <a:defRPr/>
            </a:pPr>
            <a:endParaRPr lang="en-US" sz="2200" dirty="0" smtClean="0"/>
          </a:p>
        </p:txBody>
      </p:sp>
    </p:spTree>
    <p:custDataLst>
      <p:tags r:id="rId1"/>
    </p:custDataLst>
    <p:extLst>
      <p:ext uri="{BB962C8B-B14F-4D97-AF65-F5344CB8AC3E}">
        <p14:creationId xmlns:p14="http://schemas.microsoft.com/office/powerpoint/2010/main" val="203803724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52068">
                                            <p:txEl>
                                              <p:pRg st="0" end="0"/>
                                            </p:txEl>
                                          </p:spTgt>
                                        </p:tgtEl>
                                        <p:attrNameLst>
                                          <p:attrName>style.visibility</p:attrName>
                                        </p:attrNameLst>
                                      </p:cBhvr>
                                      <p:to>
                                        <p:strVal val="visible"/>
                                      </p:to>
                                    </p:set>
                                    <p:anim calcmode="lin" valueType="num">
                                      <p:cBhvr additive="base">
                                        <p:cTn id="7" dur="500" fill="hold"/>
                                        <p:tgtEl>
                                          <p:spTgt spid="17520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520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52068">
                                            <p:txEl>
                                              <p:pRg st="1" end="1"/>
                                            </p:txEl>
                                          </p:spTgt>
                                        </p:tgtEl>
                                        <p:attrNameLst>
                                          <p:attrName>style.visibility</p:attrName>
                                        </p:attrNameLst>
                                      </p:cBhvr>
                                      <p:to>
                                        <p:strVal val="visible"/>
                                      </p:to>
                                    </p:set>
                                    <p:anim calcmode="lin" valueType="num">
                                      <p:cBhvr additive="base">
                                        <p:cTn id="13" dur="500" fill="hold"/>
                                        <p:tgtEl>
                                          <p:spTgt spid="17520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520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52068">
                                            <p:txEl>
                                              <p:pRg st="3" end="3"/>
                                            </p:txEl>
                                          </p:spTgt>
                                        </p:tgtEl>
                                        <p:attrNameLst>
                                          <p:attrName>style.visibility</p:attrName>
                                        </p:attrNameLst>
                                      </p:cBhvr>
                                      <p:to>
                                        <p:strVal val="visible"/>
                                      </p:to>
                                    </p:set>
                                    <p:anim calcmode="lin" valueType="num">
                                      <p:cBhvr additive="base">
                                        <p:cTn id="19" dur="500" fill="hold"/>
                                        <p:tgtEl>
                                          <p:spTgt spid="175206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5206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752068">
                                            <p:txEl>
                                              <p:pRg st="4" end="4"/>
                                            </p:txEl>
                                          </p:spTgt>
                                        </p:tgtEl>
                                        <p:attrNameLst>
                                          <p:attrName>style.visibility</p:attrName>
                                        </p:attrNameLst>
                                      </p:cBhvr>
                                      <p:to>
                                        <p:strVal val="visible"/>
                                      </p:to>
                                    </p:set>
                                    <p:anim calcmode="lin" valueType="num">
                                      <p:cBhvr additive="base">
                                        <p:cTn id="23" dur="500" fill="hold"/>
                                        <p:tgtEl>
                                          <p:spTgt spid="175206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52068">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752068">
                                            <p:txEl>
                                              <p:pRg st="5" end="5"/>
                                            </p:txEl>
                                          </p:spTgt>
                                        </p:tgtEl>
                                        <p:attrNameLst>
                                          <p:attrName>style.visibility</p:attrName>
                                        </p:attrNameLst>
                                      </p:cBhvr>
                                      <p:to>
                                        <p:strVal val="visible"/>
                                      </p:to>
                                    </p:set>
                                    <p:anim calcmode="lin" valueType="num">
                                      <p:cBhvr additive="base">
                                        <p:cTn id="27" dur="500" fill="hold"/>
                                        <p:tgtEl>
                                          <p:spTgt spid="175206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75206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52068">
                                            <p:txEl>
                                              <p:pRg st="7" end="7"/>
                                            </p:txEl>
                                          </p:spTgt>
                                        </p:tgtEl>
                                        <p:attrNameLst>
                                          <p:attrName>style.visibility</p:attrName>
                                        </p:attrNameLst>
                                      </p:cBhvr>
                                      <p:to>
                                        <p:strVal val="visible"/>
                                      </p:to>
                                    </p:set>
                                    <p:anim calcmode="lin" valueType="num">
                                      <p:cBhvr additive="base">
                                        <p:cTn id="33" dur="500" fill="hold"/>
                                        <p:tgtEl>
                                          <p:spTgt spid="1752068">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752068">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52068">
                                            <p:txEl>
                                              <p:pRg st="8" end="8"/>
                                            </p:txEl>
                                          </p:spTgt>
                                        </p:tgtEl>
                                        <p:attrNameLst>
                                          <p:attrName>style.visibility</p:attrName>
                                        </p:attrNameLst>
                                      </p:cBhvr>
                                      <p:to>
                                        <p:strVal val="visible"/>
                                      </p:to>
                                    </p:set>
                                    <p:anim calcmode="lin" valueType="num">
                                      <p:cBhvr additive="base">
                                        <p:cTn id="37" dur="500" fill="hold"/>
                                        <p:tgtEl>
                                          <p:spTgt spid="1752068">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52068">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2068" grpId="0"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fontScale="90000"/>
          </a:bodyPr>
          <a:lstStyle/>
          <a:p>
            <a:pPr eaLnBrk="1" hangingPunct="1"/>
            <a:r>
              <a:rPr lang="en-US" sz="3600" smtClean="0"/>
              <a:t>Intensive Diabetes Therapy</a:t>
            </a:r>
            <a:br>
              <a:rPr lang="en-US" sz="3600" smtClean="0"/>
            </a:br>
            <a:r>
              <a:rPr lang="en-US" sz="3600" smtClean="0"/>
              <a:t>Insulin Dosing Strategy	</a:t>
            </a:r>
          </a:p>
        </p:txBody>
      </p:sp>
      <p:sp>
        <p:nvSpPr>
          <p:cNvPr id="1753091" name="Rectangle 3"/>
          <p:cNvSpPr>
            <a:spLocks noGrp="1" noChangeArrowheads="1"/>
          </p:cNvSpPr>
          <p:nvPr>
            <p:ph sz="quarter" idx="1"/>
          </p:nvPr>
        </p:nvSpPr>
        <p:spPr>
          <a:xfrm>
            <a:off x="457200" y="1219200"/>
            <a:ext cx="4114800" cy="4937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QD</a:t>
            </a:r>
          </a:p>
          <a:p>
            <a:pPr lvl="1" eaLnBrk="1" hangingPunct="1">
              <a:buFont typeface="Monotype Sorts" pitchFamily="2" charset="2"/>
              <a:buBlip>
                <a:blip r:embed="rId4"/>
              </a:buBlip>
              <a:defRPr/>
            </a:pPr>
            <a:r>
              <a:rPr lang="en-US" sz="2800" dirty="0" smtClean="0">
                <a:solidFill>
                  <a:schemeClr val="tx1"/>
                </a:solidFill>
              </a:rPr>
              <a:t>NPH or </a:t>
            </a:r>
            <a:r>
              <a:rPr lang="en-US" sz="2800" dirty="0" err="1" smtClean="0">
                <a:solidFill>
                  <a:schemeClr val="tx1"/>
                </a:solidFill>
              </a:rPr>
              <a:t>Detemir</a:t>
            </a:r>
            <a:r>
              <a:rPr lang="en-US" sz="2800" dirty="0" smtClean="0">
                <a:solidFill>
                  <a:schemeClr val="tx1"/>
                </a:solidFill>
              </a:rPr>
              <a:t> BID</a:t>
            </a:r>
            <a:endParaRPr lang="en-US" sz="2000" dirty="0" smtClean="0">
              <a:solidFill>
                <a:schemeClr val="tx1"/>
              </a:solidFill>
            </a:endParaRPr>
          </a:p>
          <a:p>
            <a:pPr eaLnBrk="1" hangingPunct="1">
              <a:buFont typeface="Monotype Sorts" pitchFamily="2" charset="2"/>
              <a:buBlip>
                <a:blip r:embed="rId5"/>
              </a:buBlip>
              <a:defRPr/>
            </a:pPr>
            <a:r>
              <a:rPr lang="en-US" dirty="0" smtClean="0"/>
              <a:t>Bolus = 50% of total</a:t>
            </a:r>
          </a:p>
          <a:p>
            <a:pPr lvl="1" eaLnBrk="1" hangingPunct="1">
              <a:buFont typeface="Monotype Sorts" pitchFamily="2" charset="2"/>
              <a:buBlip>
                <a:blip r:embed="rId4"/>
              </a:buBlip>
              <a:defRPr/>
            </a:pPr>
            <a:r>
              <a:rPr lang="en-US" sz="2800" dirty="0" smtClean="0">
                <a:solidFill>
                  <a:schemeClr val="tx1"/>
                </a:solidFill>
              </a:rPr>
              <a:t>usually divided into 3 meals</a:t>
            </a:r>
          </a:p>
        </p:txBody>
      </p:sp>
      <p:sp>
        <p:nvSpPr>
          <p:cNvPr id="1753092" name="Rectangle 4"/>
          <p:cNvSpPr>
            <a:spLocks noGrp="1" noChangeArrowheads="1"/>
          </p:cNvSpPr>
          <p:nvPr>
            <p:ph sz="half" idx="4294967295"/>
          </p:nvPr>
        </p:nvSpPr>
        <p:spPr>
          <a:xfrm>
            <a:off x="4572000" y="1386840"/>
            <a:ext cx="42672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 kg x 0.5 = ___ units of insulin/day</a:t>
            </a:r>
          </a:p>
          <a:p>
            <a:pPr eaLnBrk="1" hangingPunct="1">
              <a:defRPr/>
            </a:pPr>
            <a:endParaRPr lang="en-US" sz="900" dirty="0" smtClean="0"/>
          </a:p>
          <a:p>
            <a:pPr eaLnBrk="1" hangingPunct="1">
              <a:defRPr/>
            </a:pPr>
            <a:r>
              <a:rPr lang="en-US" dirty="0" smtClean="0"/>
              <a:t>Basal dose: ____ units</a:t>
            </a:r>
          </a:p>
          <a:p>
            <a:pPr lvl="1" eaLnBrk="1" hangingPunct="1">
              <a:buFont typeface="Monotype Sorts" pitchFamily="2" charset="2"/>
              <a:buBlip>
                <a:blip r:embed="rId4"/>
              </a:buBlip>
              <a:defRPr/>
            </a:pPr>
            <a:r>
              <a:rPr lang="en-US" sz="2800" dirty="0" err="1" smtClean="0">
                <a:solidFill>
                  <a:schemeClr val="tx1"/>
                </a:solidFill>
              </a:rPr>
              <a:t>Glargine</a:t>
            </a:r>
            <a:r>
              <a:rPr lang="en-US" sz="2800" dirty="0" smtClean="0">
                <a:solidFill>
                  <a:schemeClr val="tx1"/>
                </a:solidFill>
              </a:rPr>
              <a:t> ____ QD</a:t>
            </a:r>
          </a:p>
          <a:p>
            <a:pPr lvl="1" eaLnBrk="1" hangingPunct="1">
              <a:buFont typeface="Monotype Sorts" pitchFamily="2" charset="2"/>
              <a:buBlip>
                <a:blip r:embed="rId4"/>
              </a:buBlip>
              <a:defRPr/>
            </a:pPr>
            <a:r>
              <a:rPr lang="en-US" sz="2800" dirty="0" smtClean="0">
                <a:solidFill>
                  <a:schemeClr val="tx1"/>
                </a:solidFill>
              </a:rPr>
              <a:t>NPH/</a:t>
            </a:r>
            <a:r>
              <a:rPr lang="en-US" sz="2800" dirty="0" err="1" smtClean="0">
                <a:solidFill>
                  <a:schemeClr val="tx1"/>
                </a:solidFill>
              </a:rPr>
              <a:t>Detemir</a:t>
            </a:r>
            <a:r>
              <a:rPr lang="en-US" sz="2800" dirty="0" smtClean="0">
                <a:solidFill>
                  <a:schemeClr val="tx1"/>
                </a:solidFill>
              </a:rPr>
              <a:t> __ BID</a:t>
            </a:r>
          </a:p>
          <a:p>
            <a:pPr lvl="1" eaLnBrk="1" hangingPunct="1">
              <a:buFont typeface="Wingdings" pitchFamily="2" charset="2"/>
              <a:buNone/>
              <a:defRPr/>
            </a:pPr>
            <a:endParaRPr lang="en-US" dirty="0" smtClean="0">
              <a:solidFill>
                <a:schemeClr val="tx1"/>
              </a:solidFill>
            </a:endParaRPr>
          </a:p>
          <a:p>
            <a:pPr eaLnBrk="1" hangingPunct="1">
              <a:defRPr/>
            </a:pPr>
            <a:r>
              <a:rPr lang="en-US" dirty="0" smtClean="0"/>
              <a:t>Bolus dose: ____ units</a:t>
            </a:r>
          </a:p>
          <a:p>
            <a:pPr>
              <a:spcBef>
                <a:spcPct val="0"/>
              </a:spcBef>
              <a:buClrTx/>
              <a:buSzTx/>
              <a:buFontTx/>
              <a:buNone/>
              <a:defRPr/>
            </a:pPr>
            <a:r>
              <a:rPr lang="en-US" dirty="0" smtClean="0"/>
              <a:t>    ___</a:t>
            </a:r>
            <a:r>
              <a:rPr lang="en-US" sz="2400" dirty="0" smtClean="0"/>
              <a:t>units </a:t>
            </a:r>
            <a:r>
              <a:rPr lang="en-US" sz="2400" dirty="0" err="1" smtClean="0"/>
              <a:t>NovoLog</a:t>
            </a:r>
            <a:r>
              <a:rPr lang="en-US" sz="2400" dirty="0" smtClean="0"/>
              <a:t>, </a:t>
            </a:r>
            <a:r>
              <a:rPr lang="en-US" sz="2400" dirty="0" err="1" smtClean="0"/>
              <a:t>Apidra</a:t>
            </a:r>
            <a:r>
              <a:rPr lang="en-US" sz="2400" dirty="0" smtClean="0"/>
              <a:t> Humalog, </a:t>
            </a:r>
            <a:r>
              <a:rPr lang="en-US" sz="2400" dirty="0" err="1" smtClean="0"/>
              <a:t>Reg</a:t>
            </a:r>
            <a:r>
              <a:rPr lang="en-US" sz="2400" dirty="0" smtClean="0"/>
              <a:t> each meal</a:t>
            </a:r>
          </a:p>
        </p:txBody>
      </p:sp>
    </p:spTree>
    <p:custDataLst>
      <p:tags r:id="rId1"/>
    </p:custDataLst>
    <p:extLst>
      <p:ext uri="{BB962C8B-B14F-4D97-AF65-F5344CB8AC3E}">
        <p14:creationId xmlns:p14="http://schemas.microsoft.com/office/powerpoint/2010/main" val="3234728889"/>
      </p:ext>
    </p:extLst>
  </p:cSld>
  <p:clrMapOvr>
    <a:masterClrMapping/>
  </p:clrMapOvr>
  <p:transition>
    <p:random/>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Intensive Diabetes Therapy</a:t>
            </a:r>
            <a:br>
              <a:rPr lang="en-US" dirty="0" smtClean="0"/>
            </a:br>
            <a:r>
              <a:rPr lang="en-US" dirty="0" smtClean="0"/>
              <a:t>Insulin Dosing Strategy	</a:t>
            </a:r>
          </a:p>
        </p:txBody>
      </p:sp>
      <p:sp>
        <p:nvSpPr>
          <p:cNvPr id="1754115" name="Rectangle 3"/>
          <p:cNvSpPr>
            <a:spLocks noGrp="1" noChangeArrowheads="1"/>
          </p:cNvSpPr>
          <p:nvPr>
            <p:ph sz="quarter" idx="1"/>
          </p:nvPr>
        </p:nvSpPr>
        <p:spPr>
          <a:xfrm>
            <a:off x="457200" y="1600200"/>
            <a:ext cx="3810000" cy="4556760"/>
          </a:xfrm>
        </p:spPr>
        <p:txBody>
          <a:bodyPr>
            <a:normAutofit/>
          </a:bodyPr>
          <a:lstStyle/>
          <a:p>
            <a:pPr eaLnBrk="1" hangingPunct="1">
              <a:buFont typeface="Wingdings" pitchFamily="2" charset="2"/>
              <a:buNone/>
              <a:defRPr/>
            </a:pPr>
            <a:r>
              <a:rPr lang="en-US" b="1" dirty="0" smtClean="0"/>
              <a:t>50/50 Rule</a:t>
            </a:r>
          </a:p>
          <a:p>
            <a:pPr eaLnBrk="1" hangingPunct="1">
              <a:defRPr/>
            </a:pPr>
            <a:r>
              <a:rPr lang="en-US" dirty="0" smtClean="0"/>
              <a:t>0.5-1.0 units/kg day</a:t>
            </a:r>
          </a:p>
          <a:p>
            <a:pPr eaLnBrk="1" hangingPunct="1">
              <a:buFont typeface="Wingdings" pitchFamily="2" charset="2"/>
              <a:buNone/>
              <a:defRPr/>
            </a:pPr>
            <a:endParaRPr lang="en-US" sz="1400" dirty="0" smtClean="0"/>
          </a:p>
          <a:p>
            <a:pPr eaLnBrk="1" hangingPunct="1">
              <a:defRPr/>
            </a:pPr>
            <a:r>
              <a:rPr lang="en-US" sz="3200" dirty="0" smtClean="0"/>
              <a:t>Basal = 50% of total  </a:t>
            </a:r>
          </a:p>
          <a:p>
            <a:pPr lvl="1" eaLnBrk="1" hangingPunct="1">
              <a:buFont typeface="Monotype Sorts" pitchFamily="2" charset="2"/>
              <a:buBlip>
                <a:blip r:embed="rId4"/>
              </a:buBlip>
              <a:defRPr/>
            </a:pPr>
            <a:r>
              <a:rPr lang="en-US" sz="3000" dirty="0" err="1" smtClean="0">
                <a:solidFill>
                  <a:schemeClr val="tx1"/>
                </a:solidFill>
              </a:rPr>
              <a:t>Glargine</a:t>
            </a:r>
            <a:r>
              <a:rPr lang="en-US" sz="3000" dirty="0" smtClean="0">
                <a:solidFill>
                  <a:schemeClr val="tx1"/>
                </a:solidFill>
              </a:rPr>
              <a:t> QD</a:t>
            </a:r>
          </a:p>
          <a:p>
            <a:pPr lvl="1" eaLnBrk="1" hangingPunct="1">
              <a:buFont typeface="Monotype Sorts" pitchFamily="2" charset="2"/>
              <a:buBlip>
                <a:blip r:embed="rId4"/>
              </a:buBlip>
              <a:defRPr/>
            </a:pPr>
            <a:r>
              <a:rPr lang="en-US" sz="3000" dirty="0" smtClean="0">
                <a:solidFill>
                  <a:schemeClr val="tx1"/>
                </a:solidFill>
              </a:rPr>
              <a:t>NPH or </a:t>
            </a:r>
            <a:r>
              <a:rPr lang="en-US" sz="3000" dirty="0" err="1" smtClean="0">
                <a:solidFill>
                  <a:schemeClr val="tx1"/>
                </a:solidFill>
              </a:rPr>
              <a:t>Detemir</a:t>
            </a:r>
            <a:r>
              <a:rPr lang="en-US" sz="3000" dirty="0" smtClean="0">
                <a:solidFill>
                  <a:schemeClr val="tx1"/>
                </a:solidFill>
              </a:rPr>
              <a:t> BID</a:t>
            </a:r>
            <a:endParaRPr lang="en-US" sz="2600" dirty="0" smtClean="0">
              <a:solidFill>
                <a:schemeClr val="tx1"/>
              </a:solidFill>
            </a:endParaRPr>
          </a:p>
          <a:p>
            <a:pPr eaLnBrk="1" hangingPunct="1">
              <a:buFont typeface="Monotype Sorts" pitchFamily="2" charset="2"/>
              <a:buBlip>
                <a:blip r:embed="rId5"/>
              </a:buBlip>
              <a:defRPr/>
            </a:pPr>
            <a:r>
              <a:rPr lang="en-US" sz="3000" dirty="0" smtClean="0"/>
              <a:t>Bolus = 50% of total</a:t>
            </a:r>
          </a:p>
          <a:p>
            <a:pPr lvl="1" eaLnBrk="1" hangingPunct="1">
              <a:buFont typeface="Monotype Sorts" pitchFamily="2" charset="2"/>
              <a:buBlip>
                <a:blip r:embed="rId4"/>
              </a:buBlip>
              <a:defRPr/>
            </a:pPr>
            <a:r>
              <a:rPr lang="en-US" sz="3000" dirty="0" smtClean="0">
                <a:solidFill>
                  <a:schemeClr val="tx1"/>
                </a:solidFill>
              </a:rPr>
              <a:t>usually divided into  3 meals</a:t>
            </a:r>
          </a:p>
        </p:txBody>
      </p:sp>
      <p:sp>
        <p:nvSpPr>
          <p:cNvPr id="1754116" name="Rectangle 4"/>
          <p:cNvSpPr>
            <a:spLocks noGrp="1" noChangeArrowheads="1"/>
          </p:cNvSpPr>
          <p:nvPr>
            <p:ph sz="half" idx="4294967295"/>
          </p:nvPr>
        </p:nvSpPr>
        <p:spPr>
          <a:xfrm>
            <a:off x="4269971" y="1600200"/>
            <a:ext cx="4495800" cy="4876800"/>
          </a:xfrm>
        </p:spPr>
        <p:txBody>
          <a:bodyPr>
            <a:normAutofit lnSpcReduction="10000"/>
          </a:bodyPr>
          <a:lstStyle/>
          <a:p>
            <a:pPr eaLnBrk="1" hangingPunct="1">
              <a:buFont typeface="Wingdings" pitchFamily="2" charset="2"/>
              <a:buNone/>
              <a:defRPr/>
            </a:pPr>
            <a:r>
              <a:rPr lang="en-US" b="1" dirty="0" smtClean="0"/>
              <a:t>Example – You Try</a:t>
            </a:r>
          </a:p>
          <a:p>
            <a:pPr eaLnBrk="1" hangingPunct="1">
              <a:defRPr/>
            </a:pPr>
            <a:r>
              <a:rPr lang="en-US" dirty="0" err="1" smtClean="0"/>
              <a:t>Wt</a:t>
            </a:r>
            <a:r>
              <a:rPr lang="en-US" dirty="0" smtClean="0"/>
              <a:t> 60kg x 0.5 =</a:t>
            </a:r>
            <a:r>
              <a:rPr lang="en-US" dirty="0" smtClean="0">
                <a:solidFill>
                  <a:srgbClr val="DC0081"/>
                </a:solidFill>
              </a:rPr>
              <a:t> </a:t>
            </a:r>
            <a:r>
              <a:rPr lang="en-US" u="sng" dirty="0" smtClean="0">
                <a:solidFill>
                  <a:schemeClr val="folHlink"/>
                </a:solidFill>
              </a:rPr>
              <a:t>30</a:t>
            </a:r>
            <a:r>
              <a:rPr lang="en-US" dirty="0" smtClean="0">
                <a:solidFill>
                  <a:schemeClr val="folHlink"/>
                </a:solidFill>
              </a:rPr>
              <a:t> </a:t>
            </a:r>
            <a:r>
              <a:rPr lang="en-US" dirty="0" smtClean="0"/>
              <a:t>units    of insulin/day</a:t>
            </a:r>
          </a:p>
          <a:p>
            <a:pPr eaLnBrk="1" hangingPunct="1">
              <a:defRPr/>
            </a:pPr>
            <a:endParaRPr lang="en-US" sz="900" dirty="0" smtClean="0"/>
          </a:p>
          <a:p>
            <a:pPr eaLnBrk="1" hangingPunct="1">
              <a:defRPr/>
            </a:pPr>
            <a:r>
              <a:rPr lang="en-US" dirty="0" smtClean="0"/>
              <a:t>Basal dose: </a:t>
            </a:r>
            <a:r>
              <a:rPr lang="en-US" u="sng" dirty="0" smtClean="0">
                <a:solidFill>
                  <a:schemeClr val="folHlink"/>
                </a:solidFill>
              </a:rPr>
              <a:t>15</a:t>
            </a:r>
            <a:r>
              <a:rPr lang="en-US" dirty="0" smtClean="0">
                <a:solidFill>
                  <a:schemeClr val="folHlink"/>
                </a:solidFill>
              </a:rPr>
              <a:t> units</a:t>
            </a:r>
          </a:p>
          <a:p>
            <a:pPr lvl="1" eaLnBrk="1" hangingPunct="1">
              <a:buFont typeface="Monotype Sorts" pitchFamily="2" charset="2"/>
              <a:buBlip>
                <a:blip r:embed="rId4"/>
              </a:buBlip>
              <a:defRPr/>
            </a:pPr>
            <a:r>
              <a:rPr lang="en-US" sz="2800" dirty="0" err="1" smtClean="0">
                <a:solidFill>
                  <a:schemeClr val="folHlink"/>
                </a:solidFill>
              </a:rPr>
              <a:t>Glargine</a:t>
            </a:r>
            <a:r>
              <a:rPr lang="en-US" sz="2800" dirty="0" smtClean="0">
                <a:solidFill>
                  <a:schemeClr val="folHlink"/>
                </a:solidFill>
              </a:rPr>
              <a:t> </a:t>
            </a:r>
            <a:r>
              <a:rPr lang="en-US" sz="2800" b="1" u="sng" dirty="0" smtClean="0">
                <a:solidFill>
                  <a:schemeClr val="folHlink"/>
                </a:solidFill>
              </a:rPr>
              <a:t>15</a:t>
            </a:r>
            <a:r>
              <a:rPr lang="en-US" sz="2800" dirty="0" smtClean="0">
                <a:solidFill>
                  <a:schemeClr val="folHlink"/>
                </a:solidFill>
              </a:rPr>
              <a:t> QD or</a:t>
            </a:r>
          </a:p>
          <a:p>
            <a:pPr lvl="1" eaLnBrk="1" hangingPunct="1">
              <a:buFont typeface="Monotype Sorts" pitchFamily="2" charset="2"/>
              <a:buBlip>
                <a:blip r:embed="rId4"/>
              </a:buBlip>
              <a:defRPr/>
            </a:pPr>
            <a:r>
              <a:rPr lang="en-US" sz="2800" dirty="0" smtClean="0">
                <a:solidFill>
                  <a:schemeClr val="folHlink"/>
                </a:solidFill>
              </a:rPr>
              <a:t>NPH/</a:t>
            </a:r>
            <a:r>
              <a:rPr lang="en-US" sz="2800" dirty="0" err="1" smtClean="0">
                <a:solidFill>
                  <a:schemeClr val="folHlink"/>
                </a:solidFill>
              </a:rPr>
              <a:t>Detemir</a:t>
            </a:r>
            <a:r>
              <a:rPr lang="en-US" sz="2800" dirty="0" smtClean="0">
                <a:solidFill>
                  <a:schemeClr val="folHlink"/>
                </a:solidFill>
              </a:rPr>
              <a:t> </a:t>
            </a:r>
            <a:r>
              <a:rPr lang="en-US" sz="2800" b="1" u="sng" dirty="0" smtClean="0">
                <a:solidFill>
                  <a:schemeClr val="folHlink"/>
                </a:solidFill>
              </a:rPr>
              <a:t>7</a:t>
            </a:r>
            <a:r>
              <a:rPr lang="en-US" sz="2800" b="1" dirty="0" smtClean="0">
                <a:solidFill>
                  <a:schemeClr val="folHlink"/>
                </a:solidFill>
              </a:rPr>
              <a:t>u </a:t>
            </a:r>
            <a:r>
              <a:rPr lang="en-US" sz="2800" dirty="0" smtClean="0">
                <a:solidFill>
                  <a:schemeClr val="folHlink"/>
                </a:solidFill>
              </a:rPr>
              <a:t>BID</a:t>
            </a:r>
          </a:p>
          <a:p>
            <a:pPr lvl="1" eaLnBrk="1" hangingPunct="1">
              <a:buFont typeface="Wingdings" pitchFamily="2" charset="2"/>
              <a:buNone/>
              <a:defRPr/>
            </a:pPr>
            <a:endParaRPr lang="en-US" sz="2000" dirty="0" smtClean="0">
              <a:solidFill>
                <a:srgbClr val="DC0081"/>
              </a:solidFill>
            </a:endParaRPr>
          </a:p>
          <a:p>
            <a:pPr eaLnBrk="1" hangingPunct="1">
              <a:defRPr/>
            </a:pPr>
            <a:r>
              <a:rPr lang="en-US" dirty="0" smtClean="0"/>
              <a:t>Bolus dose: </a:t>
            </a:r>
            <a:r>
              <a:rPr lang="en-US" u="sng" dirty="0" smtClean="0">
                <a:solidFill>
                  <a:schemeClr val="folHlink"/>
                </a:solidFill>
              </a:rPr>
              <a:t>15</a:t>
            </a:r>
            <a:r>
              <a:rPr lang="en-US" dirty="0" smtClean="0">
                <a:solidFill>
                  <a:schemeClr val="folHlink"/>
                </a:solidFill>
              </a:rPr>
              <a:t> units</a:t>
            </a:r>
          </a:p>
          <a:p>
            <a:pPr lvl="1" eaLnBrk="1" hangingPunct="1">
              <a:defRPr/>
            </a:pPr>
            <a:r>
              <a:rPr lang="en-US" sz="2800" b="1" u="sng" dirty="0" smtClean="0">
                <a:solidFill>
                  <a:schemeClr val="folHlink"/>
                </a:solidFill>
              </a:rPr>
              <a:t>5</a:t>
            </a:r>
            <a:r>
              <a:rPr lang="en-US" sz="2800" dirty="0" smtClean="0">
                <a:solidFill>
                  <a:schemeClr val="folHlink"/>
                </a:solidFill>
              </a:rPr>
              <a:t> </a:t>
            </a:r>
            <a:r>
              <a:rPr lang="en-US" sz="2800" dirty="0" err="1" smtClean="0">
                <a:solidFill>
                  <a:schemeClr val="folHlink"/>
                </a:solidFill>
              </a:rPr>
              <a:t>NovoLog</a:t>
            </a:r>
            <a:r>
              <a:rPr lang="en-US" sz="2800" dirty="0" smtClean="0">
                <a:solidFill>
                  <a:schemeClr val="folHlink"/>
                </a:solidFill>
              </a:rPr>
              <a:t>, </a:t>
            </a:r>
            <a:r>
              <a:rPr lang="en-US" sz="2800" dirty="0" err="1" smtClean="0">
                <a:solidFill>
                  <a:schemeClr val="folHlink"/>
                </a:solidFill>
              </a:rPr>
              <a:t>Apidra</a:t>
            </a:r>
            <a:r>
              <a:rPr lang="en-US" sz="2800" dirty="0" smtClean="0">
                <a:solidFill>
                  <a:schemeClr val="folHlink"/>
                </a:solidFill>
              </a:rPr>
              <a:t>, Humalog, </a:t>
            </a:r>
            <a:r>
              <a:rPr lang="en-US" sz="2800" dirty="0" err="1" smtClean="0">
                <a:solidFill>
                  <a:schemeClr val="folHlink"/>
                </a:solidFill>
              </a:rPr>
              <a:t>Reg</a:t>
            </a:r>
            <a:r>
              <a:rPr lang="en-US" sz="2800" dirty="0" smtClean="0">
                <a:solidFill>
                  <a:schemeClr val="folHlink"/>
                </a:solidFill>
              </a:rPr>
              <a:t> each meal</a:t>
            </a:r>
            <a:endParaRPr lang="en-US" sz="3200" dirty="0" smtClean="0">
              <a:solidFill>
                <a:schemeClr val="folHlink"/>
              </a:solidFill>
            </a:endParaRPr>
          </a:p>
          <a:p>
            <a:pPr eaLnBrk="1" hangingPunct="1">
              <a:buFont typeface="Wingdings" pitchFamily="2" charset="2"/>
              <a:buNone/>
              <a:defRPr/>
            </a:pPr>
            <a:endParaRPr lang="en-US" sz="3000" dirty="0" smtClean="0">
              <a:solidFill>
                <a:srgbClr val="FF3399"/>
              </a:solidFill>
            </a:endParaRPr>
          </a:p>
        </p:txBody>
      </p:sp>
    </p:spTree>
    <p:custDataLst>
      <p:tags r:id="rId1"/>
    </p:custDataLst>
    <p:extLst>
      <p:ext uri="{BB962C8B-B14F-4D97-AF65-F5344CB8AC3E}">
        <p14:creationId xmlns:p14="http://schemas.microsoft.com/office/powerpoint/2010/main" val="2314081459"/>
      </p:ext>
    </p:extLst>
  </p:cSld>
  <p:clrMapOvr>
    <a:masterClrMapping/>
  </p:clrMapOvr>
  <p:transition>
    <p:random/>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026"/>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Basal Bolus – </a:t>
            </a:r>
            <a:r>
              <a:rPr lang="en-US" u="sng" dirty="0" smtClean="0"/>
              <a:t>Using 50/50 Rule </a:t>
            </a:r>
            <a:r>
              <a:rPr lang="en-US" dirty="0" smtClean="0"/>
              <a:t>- </a:t>
            </a:r>
            <a:r>
              <a:rPr lang="en-US" dirty="0" err="1" smtClean="0"/>
              <a:t>Pt</a:t>
            </a:r>
            <a:r>
              <a:rPr lang="en-US" dirty="0" smtClean="0"/>
              <a:t> weighs 80kg</a:t>
            </a:r>
          </a:p>
        </p:txBody>
      </p:sp>
      <p:graphicFrame>
        <p:nvGraphicFramePr>
          <p:cNvPr id="146435" name="Object 1024"/>
          <p:cNvGraphicFramePr>
            <a:graphicFrameLocks noGrp="1" noChangeAspect="1"/>
          </p:cNvGraphicFramePr>
          <p:nvPr>
            <p:ph sz="quarter" idx="1"/>
            <p:extLst/>
          </p:nvPr>
        </p:nvGraphicFramePr>
        <p:xfrm>
          <a:off x="838200" y="1536055"/>
          <a:ext cx="7705725" cy="5297260"/>
        </p:xfrm>
        <a:graphic>
          <a:graphicData uri="http://schemas.openxmlformats.org/presentationml/2006/ole">
            <mc:AlternateContent xmlns:mc="http://schemas.openxmlformats.org/markup-compatibility/2006">
              <mc:Choice xmlns:v="urn:schemas-microsoft-com:vml" Requires="v">
                <p:oleObj spid="_x0000_s88067" name="Document" r:id="rId6" imgW="7945238" imgH="5462736" progId="Word.Document.8">
                  <p:embed/>
                </p:oleObj>
              </mc:Choice>
              <mc:Fallback>
                <p:oleObj name="Document" r:id="rId6" imgW="7945238" imgH="5462736" progId="Word.Document.8">
                  <p:embed/>
                  <p:pic>
                    <p:nvPicPr>
                      <p:cNvPr id="0" name=""/>
                      <p:cNvPicPr>
                        <a:picLocks noChangeAspect="1" noChangeArrowheads="1"/>
                      </p:cNvPicPr>
                      <p:nvPr/>
                    </p:nvPicPr>
                    <p:blipFill>
                      <a:blip r:embed="rId7"/>
                      <a:srcRect/>
                      <a:stretch>
                        <a:fillRect/>
                      </a:stretch>
                    </p:blipFill>
                    <p:spPr bwMode="auto">
                      <a:xfrm>
                        <a:off x="838200" y="1536055"/>
                        <a:ext cx="7705725" cy="5297260"/>
                      </a:xfrm>
                      <a:prstGeom prst="rect">
                        <a:avLst/>
                      </a:prstGeom>
                      <a:noFill/>
                      <a:ln>
                        <a:noFill/>
                      </a:ln>
                      <a:extLst/>
                    </p:spPr>
                  </p:pic>
                </p:oleObj>
              </mc:Fallback>
            </mc:AlternateContent>
          </a:graphicData>
        </a:graphic>
      </p:graphicFrame>
    </p:spTree>
    <p:custDataLst>
      <p:tags r:id="rId2"/>
    </p:custDataLst>
    <p:extLst>
      <p:ext uri="{BB962C8B-B14F-4D97-AF65-F5344CB8AC3E}">
        <p14:creationId xmlns:p14="http://schemas.microsoft.com/office/powerpoint/2010/main" val="423077508"/>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9267" name="Rectangle 3"/>
          <p:cNvSpPr>
            <a:spLocks noGrp="1" noChangeArrowheads="1"/>
          </p:cNvSpPr>
          <p:nvPr>
            <p:ph sz="quarter" idx="1"/>
          </p:nvPr>
        </p:nvSpPr>
        <p:spPr>
          <a:xfrm>
            <a:off x="457200" y="1447800"/>
            <a:ext cx="4191000" cy="4709160"/>
          </a:xfrm>
        </p:spPr>
        <p:txBody>
          <a:bodyPr lIns="90488" tIns="44450" rIns="90488" bIns="44450"/>
          <a:lstStyle/>
          <a:p>
            <a:pPr eaLnBrk="1" hangingPunct="1">
              <a:defRPr/>
            </a:pPr>
            <a:r>
              <a:rPr lang="en-US" sz="2400" dirty="0" smtClean="0"/>
              <a:t>Bolus insulin with meals</a:t>
            </a:r>
          </a:p>
          <a:p>
            <a:pPr eaLnBrk="1" hangingPunct="1">
              <a:defRPr/>
            </a:pPr>
            <a:r>
              <a:rPr lang="en-US" sz="2400" dirty="0" smtClean="0"/>
              <a:t>Basal 1-2xs daily</a:t>
            </a:r>
          </a:p>
          <a:p>
            <a:pPr eaLnBrk="1" hangingPunct="1">
              <a:defRPr/>
            </a:pPr>
            <a:r>
              <a:rPr lang="en-US" sz="2400" dirty="0" smtClean="0"/>
              <a:t>Abdomen preferred injection site</a:t>
            </a:r>
          </a:p>
          <a:p>
            <a:pPr eaLnBrk="1" hangingPunct="1">
              <a:defRPr/>
            </a:pPr>
            <a:r>
              <a:rPr lang="en-US" sz="2400" dirty="0" smtClean="0"/>
              <a:t>Stay 1” away from previous site</a:t>
            </a:r>
          </a:p>
          <a:p>
            <a:pPr eaLnBrk="1" hangingPunct="1">
              <a:defRPr/>
            </a:pPr>
            <a:r>
              <a:rPr lang="en-US" sz="2400" dirty="0" smtClean="0"/>
              <a:t>Don’t re-use ultra fine syringes</a:t>
            </a:r>
          </a:p>
          <a:p>
            <a:pPr eaLnBrk="1" hangingPunct="1">
              <a:defRPr/>
            </a:pPr>
            <a:r>
              <a:rPr lang="en-US" sz="2400" dirty="0"/>
              <a:t>Keep unopened insulin in refrigerator</a:t>
            </a:r>
          </a:p>
          <a:p>
            <a:pPr eaLnBrk="1" hangingPunct="1">
              <a:defRPr/>
            </a:pPr>
            <a:endParaRPr lang="en-US" sz="2400" dirty="0" smtClean="0"/>
          </a:p>
        </p:txBody>
      </p:sp>
      <p:sp>
        <p:nvSpPr>
          <p:cNvPr id="1419268" name="Rectangle 4"/>
          <p:cNvSpPr>
            <a:spLocks noGrp="1" noChangeArrowheads="1"/>
          </p:cNvSpPr>
          <p:nvPr>
            <p:ph sz="half" idx="4294967295"/>
          </p:nvPr>
        </p:nvSpPr>
        <p:spPr>
          <a:xfrm>
            <a:off x="5408613" y="1447800"/>
            <a:ext cx="3735387" cy="5029200"/>
          </a:xfrm>
        </p:spPr>
        <p:txBody>
          <a:bodyPr lIns="90488" tIns="44450" rIns="90488" bIns="44450"/>
          <a:lstStyle/>
          <a:p>
            <a:pPr eaLnBrk="1" hangingPunct="1">
              <a:lnSpc>
                <a:spcPct val="90000"/>
              </a:lnSpc>
              <a:defRPr/>
            </a:pPr>
            <a:r>
              <a:rPr lang="en-US" sz="2400" dirty="0" smtClean="0">
                <a:solidFill>
                  <a:schemeClr val="tx2">
                    <a:lumMod val="75000"/>
                  </a:schemeClr>
                </a:solidFill>
              </a:rPr>
              <a:t>Toss opened insulin vial after 28 days</a:t>
            </a:r>
          </a:p>
          <a:p>
            <a:pPr eaLnBrk="1" hangingPunct="1">
              <a:lnSpc>
                <a:spcPct val="90000"/>
              </a:lnSpc>
              <a:defRPr/>
            </a:pPr>
            <a:r>
              <a:rPr lang="en-US" sz="2400" dirty="0" smtClean="0">
                <a:solidFill>
                  <a:schemeClr val="tx2">
                    <a:lumMod val="75000"/>
                  </a:schemeClr>
                </a:solidFill>
              </a:rPr>
              <a:t>Proper disposal</a:t>
            </a:r>
          </a:p>
          <a:p>
            <a:pPr eaLnBrk="1" hangingPunct="1">
              <a:lnSpc>
                <a:spcPct val="90000"/>
              </a:lnSpc>
              <a:defRPr/>
            </a:pPr>
            <a:r>
              <a:rPr lang="en-US" sz="2400" dirty="0" smtClean="0"/>
              <a:t>Review patients ability to withdraw and inject.</a:t>
            </a:r>
          </a:p>
          <a:p>
            <a:pPr eaLnBrk="1" hangingPunct="1">
              <a:lnSpc>
                <a:spcPct val="90000"/>
              </a:lnSpc>
              <a:defRPr/>
            </a:pPr>
            <a:r>
              <a:rPr lang="en-US" sz="2400" dirty="0" smtClean="0"/>
              <a:t>Side effects include hypoglycemia/</a:t>
            </a:r>
            <a:r>
              <a:rPr lang="en-US" sz="2400" dirty="0" err="1" smtClean="0"/>
              <a:t>wt</a:t>
            </a:r>
            <a:r>
              <a:rPr lang="en-US" sz="2400" dirty="0" smtClean="0"/>
              <a:t> gain</a:t>
            </a:r>
          </a:p>
          <a:p>
            <a:pPr eaLnBrk="1" hangingPunct="1">
              <a:lnSpc>
                <a:spcPct val="90000"/>
              </a:lnSpc>
              <a:defRPr/>
            </a:pPr>
            <a:r>
              <a:rPr lang="en-US" sz="2400" dirty="0" smtClean="0"/>
              <a:t>Insulin pens –</a:t>
            </a:r>
            <a:endParaRPr lang="en-US" sz="1800" dirty="0" smtClean="0"/>
          </a:p>
          <a:p>
            <a:pPr lvl="2" eaLnBrk="1" hangingPunct="1">
              <a:lnSpc>
                <a:spcPct val="90000"/>
              </a:lnSpc>
              <a:defRPr/>
            </a:pPr>
            <a:r>
              <a:rPr lang="en-US" sz="1800" dirty="0" smtClean="0"/>
              <a:t>Prime needle to assure accurate insulin dose given</a:t>
            </a:r>
          </a:p>
          <a:p>
            <a:pPr lvl="2" eaLnBrk="1" hangingPunct="1">
              <a:lnSpc>
                <a:spcPct val="90000"/>
              </a:lnSpc>
              <a:defRPr/>
            </a:pPr>
            <a:r>
              <a:rPr lang="en-US" sz="1800" dirty="0" smtClean="0"/>
              <a:t>Hold needle in for 5 seconds after injection</a:t>
            </a:r>
          </a:p>
          <a:p>
            <a:pPr lvl="2" eaLnBrk="1" hangingPunct="1">
              <a:lnSpc>
                <a:spcPct val="90000"/>
              </a:lnSpc>
              <a:defRPr/>
            </a:pPr>
            <a:r>
              <a:rPr lang="en-US" sz="1800" dirty="0" smtClean="0"/>
              <a:t>Roll 70/30 pens</a:t>
            </a:r>
          </a:p>
          <a:p>
            <a:pPr lvl="2" eaLnBrk="1" hangingPunct="1">
              <a:lnSpc>
                <a:spcPct val="90000"/>
              </a:lnSpc>
              <a:defRPr/>
            </a:pPr>
            <a:endParaRPr lang="en-US" sz="1600" dirty="0" smtClean="0"/>
          </a:p>
          <a:p>
            <a:pPr lvl="2" eaLnBrk="1" hangingPunct="1">
              <a:lnSpc>
                <a:spcPct val="90000"/>
              </a:lnSpc>
              <a:defRPr/>
            </a:pPr>
            <a:endParaRPr lang="en-US" sz="1600" dirty="0" smtClean="0"/>
          </a:p>
        </p:txBody>
      </p:sp>
      <p:sp>
        <p:nvSpPr>
          <p:cNvPr id="2" name="Title 1"/>
          <p:cNvSpPr>
            <a:spLocks noGrp="1"/>
          </p:cNvSpPr>
          <p:nvPr>
            <p:ph type="title"/>
          </p:nvPr>
        </p:nvSpPr>
        <p:spPr/>
        <p:txBody>
          <a:bodyPr/>
          <a:lstStyle/>
          <a:p>
            <a:r>
              <a:rPr lang="en-US" dirty="0" smtClean="0"/>
              <a:t>Insulin Teaching Keys</a:t>
            </a:r>
            <a:endParaRPr lang="en-US" dirty="0"/>
          </a:p>
        </p:txBody>
      </p:sp>
    </p:spTree>
    <p:custDataLst>
      <p:tags r:id="rId1"/>
    </p:custDataLst>
    <p:extLst>
      <p:ext uri="{BB962C8B-B14F-4D97-AF65-F5344CB8AC3E}">
        <p14:creationId xmlns:p14="http://schemas.microsoft.com/office/powerpoint/2010/main" val="233441099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19268">
                                            <p:txEl>
                                              <p:pRg st="0" end="0"/>
                                            </p:txEl>
                                          </p:spTgt>
                                        </p:tgtEl>
                                        <p:attrNameLst>
                                          <p:attrName>style.visibility</p:attrName>
                                        </p:attrNameLst>
                                      </p:cBhvr>
                                      <p:to>
                                        <p:strVal val="visible"/>
                                      </p:to>
                                    </p:set>
                                    <p:anim calcmode="lin" valueType="num">
                                      <p:cBhvr additive="base">
                                        <p:cTn id="7" dur="2000" fill="hold"/>
                                        <p:tgtEl>
                                          <p:spTgt spid="141926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4192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19268">
                                            <p:txEl>
                                              <p:pRg st="1" end="1"/>
                                            </p:txEl>
                                          </p:spTgt>
                                        </p:tgtEl>
                                        <p:attrNameLst>
                                          <p:attrName>style.visibility</p:attrName>
                                        </p:attrNameLst>
                                      </p:cBhvr>
                                      <p:to>
                                        <p:strVal val="visible"/>
                                      </p:to>
                                    </p:set>
                                    <p:anim calcmode="lin" valueType="num">
                                      <p:cBhvr additive="base">
                                        <p:cTn id="13" dur="2000" fill="hold"/>
                                        <p:tgtEl>
                                          <p:spTgt spid="1419268">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41926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19268">
                                            <p:txEl>
                                              <p:pRg st="2" end="2"/>
                                            </p:txEl>
                                          </p:spTgt>
                                        </p:tgtEl>
                                        <p:attrNameLst>
                                          <p:attrName>style.visibility</p:attrName>
                                        </p:attrNameLst>
                                      </p:cBhvr>
                                      <p:to>
                                        <p:strVal val="visible"/>
                                      </p:to>
                                    </p:set>
                                    <p:anim calcmode="lin" valueType="num">
                                      <p:cBhvr additive="base">
                                        <p:cTn id="19" dur="2000" fill="hold"/>
                                        <p:tgtEl>
                                          <p:spTgt spid="1419268">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41926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19268">
                                            <p:txEl>
                                              <p:pRg st="3" end="3"/>
                                            </p:txEl>
                                          </p:spTgt>
                                        </p:tgtEl>
                                        <p:attrNameLst>
                                          <p:attrName>style.visibility</p:attrName>
                                        </p:attrNameLst>
                                      </p:cBhvr>
                                      <p:to>
                                        <p:strVal val="visible"/>
                                      </p:to>
                                    </p:set>
                                    <p:anim calcmode="lin" valueType="num">
                                      <p:cBhvr additive="base">
                                        <p:cTn id="25" dur="2000" fill="hold"/>
                                        <p:tgtEl>
                                          <p:spTgt spid="1419268">
                                            <p:txEl>
                                              <p:pRg st="3" end="3"/>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141926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19268">
                                            <p:txEl>
                                              <p:pRg st="4" end="4"/>
                                            </p:txEl>
                                          </p:spTgt>
                                        </p:tgtEl>
                                        <p:attrNameLst>
                                          <p:attrName>style.visibility</p:attrName>
                                        </p:attrNameLst>
                                      </p:cBhvr>
                                      <p:to>
                                        <p:strVal val="visible"/>
                                      </p:to>
                                    </p:set>
                                    <p:anim calcmode="lin" valueType="num">
                                      <p:cBhvr additive="base">
                                        <p:cTn id="31" dur="2000" fill="hold"/>
                                        <p:tgtEl>
                                          <p:spTgt spid="1419268">
                                            <p:txEl>
                                              <p:pRg st="4" end="4"/>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419268">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419268">
                                            <p:txEl>
                                              <p:pRg st="5" end="5"/>
                                            </p:txEl>
                                          </p:spTgt>
                                        </p:tgtEl>
                                        <p:attrNameLst>
                                          <p:attrName>style.visibility</p:attrName>
                                        </p:attrNameLst>
                                      </p:cBhvr>
                                      <p:to>
                                        <p:strVal val="visible"/>
                                      </p:to>
                                    </p:set>
                                    <p:anim calcmode="lin" valueType="num">
                                      <p:cBhvr additive="base">
                                        <p:cTn id="35" dur="2000" fill="hold"/>
                                        <p:tgtEl>
                                          <p:spTgt spid="1419268">
                                            <p:txEl>
                                              <p:pRg st="5" end="5"/>
                                            </p:txEl>
                                          </p:spTgt>
                                        </p:tgtEl>
                                        <p:attrNameLst>
                                          <p:attrName>ppt_x</p:attrName>
                                        </p:attrNameLst>
                                      </p:cBhvr>
                                      <p:tavLst>
                                        <p:tav tm="0">
                                          <p:val>
                                            <p:strVal val="#ppt_x"/>
                                          </p:val>
                                        </p:tav>
                                        <p:tav tm="100000">
                                          <p:val>
                                            <p:strVal val="#ppt_x"/>
                                          </p:val>
                                        </p:tav>
                                      </p:tavLst>
                                    </p:anim>
                                    <p:anim calcmode="lin" valueType="num">
                                      <p:cBhvr additive="base">
                                        <p:cTn id="36" dur="2000" fill="hold"/>
                                        <p:tgtEl>
                                          <p:spTgt spid="1419268">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19268">
                                            <p:txEl>
                                              <p:pRg st="6" end="6"/>
                                            </p:txEl>
                                          </p:spTgt>
                                        </p:tgtEl>
                                        <p:attrNameLst>
                                          <p:attrName>style.visibility</p:attrName>
                                        </p:attrNameLst>
                                      </p:cBhvr>
                                      <p:to>
                                        <p:strVal val="visible"/>
                                      </p:to>
                                    </p:set>
                                    <p:anim calcmode="lin" valueType="num">
                                      <p:cBhvr additive="base">
                                        <p:cTn id="39" dur="2000" fill="hold"/>
                                        <p:tgtEl>
                                          <p:spTgt spid="1419268">
                                            <p:txEl>
                                              <p:pRg st="6" end="6"/>
                                            </p:txEl>
                                          </p:spTgt>
                                        </p:tgtEl>
                                        <p:attrNameLst>
                                          <p:attrName>ppt_x</p:attrName>
                                        </p:attrNameLst>
                                      </p:cBhvr>
                                      <p:tavLst>
                                        <p:tav tm="0">
                                          <p:val>
                                            <p:strVal val="#ppt_x"/>
                                          </p:val>
                                        </p:tav>
                                        <p:tav tm="100000">
                                          <p:val>
                                            <p:strVal val="#ppt_x"/>
                                          </p:val>
                                        </p:tav>
                                      </p:tavLst>
                                    </p:anim>
                                    <p:anim calcmode="lin" valueType="num">
                                      <p:cBhvr additive="base">
                                        <p:cTn id="40" dur="2000" fill="hold"/>
                                        <p:tgtEl>
                                          <p:spTgt spid="1419268">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419268">
                                            <p:txEl>
                                              <p:pRg st="7" end="7"/>
                                            </p:txEl>
                                          </p:spTgt>
                                        </p:tgtEl>
                                        <p:attrNameLst>
                                          <p:attrName>style.visibility</p:attrName>
                                        </p:attrNameLst>
                                      </p:cBhvr>
                                      <p:to>
                                        <p:strVal val="visible"/>
                                      </p:to>
                                    </p:set>
                                    <p:anim calcmode="lin" valueType="num">
                                      <p:cBhvr additive="base">
                                        <p:cTn id="43" dur="2000" fill="hold"/>
                                        <p:tgtEl>
                                          <p:spTgt spid="1419268">
                                            <p:txEl>
                                              <p:pRg st="7" end="7"/>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141926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8" presetClass="emph" presetSubtype="0" fill="hold" nodeType="clickEffect">
                                  <p:stCondLst>
                                    <p:cond delay="0"/>
                                  </p:stCondLst>
                                  <p:childTnLst>
                                    <p:animRot by="21600000">
                                      <p:cBhvr>
                                        <p:cTn id="48" dur="2000" fill="hold"/>
                                        <p:tgtEl>
                                          <p:spTgt spid="1419268">
                                            <p:txEl>
                                              <p:pRg st="0" end="0"/>
                                            </p:txEl>
                                          </p:spTgt>
                                        </p:tgtEl>
                                        <p:attrNameLst>
                                          <p:attrName>r</p:attrName>
                                        </p:attrNameLst>
                                      </p:cBhvr>
                                    </p:animRot>
                                  </p:childTnLst>
                                </p:cTn>
                              </p:par>
                              <p:par>
                                <p:cTn id="49" presetID="8" presetClass="emph" presetSubtype="0" fill="hold" nodeType="withEffect">
                                  <p:stCondLst>
                                    <p:cond delay="0"/>
                                  </p:stCondLst>
                                  <p:childTnLst>
                                    <p:animRot by="21600000">
                                      <p:cBhvr>
                                        <p:cTn id="50" dur="2000" fill="hold"/>
                                        <p:tgtEl>
                                          <p:spTgt spid="1419268">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9268" grpId="0" build="p"/>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8" name="Picture 4" descr="Disposal by M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219200"/>
            <a:ext cx="2809028" cy="3572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title"/>
          </p:nvPr>
        </p:nvSpPr>
        <p:spPr/>
        <p:txBody>
          <a:bodyPr/>
          <a:lstStyle/>
          <a:p>
            <a:pPr eaLnBrk="1" hangingPunct="1"/>
            <a:r>
              <a:rPr lang="en-US" sz="3600" smtClean="0"/>
              <a:t>Sharps Disposal: Product and Info</a:t>
            </a:r>
          </a:p>
        </p:txBody>
      </p:sp>
      <p:sp>
        <p:nvSpPr>
          <p:cNvPr id="120835" name="Rectangle 3"/>
          <p:cNvSpPr>
            <a:spLocks noGrp="1" noChangeArrowheads="1"/>
          </p:cNvSpPr>
          <p:nvPr>
            <p:ph sz="quarter" idx="1"/>
          </p:nvPr>
        </p:nvSpPr>
        <p:spPr>
          <a:xfrm>
            <a:off x="457200" y="1219200"/>
            <a:ext cx="4648200" cy="4937760"/>
          </a:xfrm>
        </p:spPr>
        <p:txBody>
          <a:bodyPr>
            <a:normAutofit fontScale="92500" lnSpcReduction="10000"/>
          </a:bodyPr>
          <a:lstStyle/>
          <a:p>
            <a:pPr>
              <a:defRPr/>
            </a:pPr>
            <a:r>
              <a:rPr lang="en-US" sz="2400" dirty="0" smtClean="0"/>
              <a:t>Look in the Government section white pages for a household hazardous waste listing for your city or county. </a:t>
            </a:r>
          </a:p>
          <a:p>
            <a:pPr>
              <a:defRPr/>
            </a:pPr>
            <a:r>
              <a:rPr lang="en-US" sz="2400" dirty="0" smtClean="0"/>
              <a:t>Call 1-800-CLEANUP (1-800-253-2687) </a:t>
            </a:r>
          </a:p>
          <a:p>
            <a:pPr>
              <a:defRPr/>
            </a:pPr>
            <a:r>
              <a:rPr lang="en-US" sz="2400" dirty="0" smtClean="0"/>
              <a:t>Search for collection centers on the California Integrated Waste Management Board (CIWMB) Web site: </a:t>
            </a:r>
            <a:r>
              <a:rPr lang="en-US" sz="2400" u="sng" dirty="0" smtClean="0">
                <a:hlinkClick r:id="rId5"/>
              </a:rPr>
              <a:t>http://www.ciwmb.ca.gov/HHW/HealthCare/Collection/</a:t>
            </a:r>
            <a:endParaRPr lang="en-US" sz="2400" dirty="0" smtClean="0"/>
          </a:p>
          <a:p>
            <a:pPr>
              <a:defRPr/>
            </a:pPr>
            <a:r>
              <a:rPr lang="en-US" sz="2400" dirty="0" smtClean="0"/>
              <a:t/>
            </a:r>
            <a:br>
              <a:rPr lang="en-US" sz="2400" dirty="0" smtClean="0"/>
            </a:br>
            <a:endParaRPr lang="en-US" dirty="0" smtClean="0"/>
          </a:p>
        </p:txBody>
      </p:sp>
      <p:pic>
        <p:nvPicPr>
          <p:cNvPr id="149509" name="Picture 5" descr="Needle Disposa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95514" y="4614044"/>
            <a:ext cx="228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567239673"/>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71270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152400"/>
            <a:ext cx="8229600" cy="533400"/>
          </a:xfrm>
        </p:spPr>
        <p:txBody>
          <a:bodyPr/>
          <a:lstStyle/>
          <a:p>
            <a:pPr algn="l" eaLnBrk="1" hangingPunct="1"/>
            <a:r>
              <a:rPr lang="en-US" sz="2900" dirty="0" err="1" smtClean="0">
                <a:solidFill>
                  <a:schemeClr val="tx2">
                    <a:lumMod val="75000"/>
                  </a:schemeClr>
                </a:solidFill>
              </a:rPr>
              <a:t>DiaBingo</a:t>
            </a:r>
            <a:r>
              <a:rPr lang="en-US" sz="2900" dirty="0" smtClean="0">
                <a:solidFill>
                  <a:schemeClr val="tx2">
                    <a:lumMod val="75000"/>
                  </a:schemeClr>
                </a:solidFill>
              </a:rPr>
              <a:t> - I</a:t>
            </a:r>
            <a:endParaRPr lang="en-US" sz="1200" dirty="0" smtClean="0">
              <a:solidFill>
                <a:schemeClr val="tx2">
                  <a:lumMod val="75000"/>
                </a:schemeClr>
              </a:solidFill>
            </a:endParaRPr>
          </a:p>
        </p:txBody>
      </p:sp>
      <p:sp>
        <p:nvSpPr>
          <p:cNvPr id="1729539" name="Rectangle 1027"/>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457200" y="685800"/>
            <a:ext cx="8458200" cy="5763116"/>
          </a:xfrm>
          <a:prstGeom prst="rect">
            <a:avLst/>
          </a:prstGeom>
          <a:noFill/>
          <a:ln w="12700">
            <a:noFill/>
            <a:miter lim="800000"/>
            <a:headEnd/>
            <a:tailEnd/>
          </a:ln>
          <a:effectLst/>
        </p:spPr>
        <p:txBody>
          <a:bodyPr wrap="square">
            <a:spAutoFit/>
          </a:bodyPr>
          <a:lstStyle/>
          <a:p>
            <a:pPr eaLnBrk="0" hangingPunct="0">
              <a:spcBef>
                <a:spcPct val="50000"/>
              </a:spcBef>
              <a:defRPr/>
            </a:pPr>
            <a:r>
              <a:rPr lang="en-US" sz="2200" b="1" dirty="0">
                <a:solidFill>
                  <a:schemeClr val="accent2">
                    <a:lumMod val="50000"/>
                  </a:schemeClr>
                </a:solidFill>
                <a:effectLst>
                  <a:outerShdw blurRad="38100" dist="38100" dir="2700000" algn="tl">
                    <a:srgbClr val="000000"/>
                  </a:outerShdw>
                </a:effectLst>
                <a:latin typeface="Arial" pitchFamily="34" charset="0"/>
              </a:rPr>
              <a:t>I</a:t>
            </a:r>
            <a:r>
              <a:rPr lang="en-US" sz="2200" dirty="0">
                <a:solidFill>
                  <a:schemeClr val="accent2">
                    <a:lumMod val="50000"/>
                  </a:schemeClr>
                </a:solidFill>
                <a:effectLst>
                  <a:outerShdw blurRad="38100" dist="38100" dir="2700000" algn="tl">
                    <a:srgbClr val="000000"/>
                  </a:outerShdw>
                </a:effectLst>
                <a:latin typeface="Arial" pitchFamily="34" charset="0"/>
              </a:rPr>
              <a:t> </a:t>
            </a:r>
            <a:r>
              <a:rPr lang="en-US" sz="2200" dirty="0">
                <a:solidFill>
                  <a:schemeClr val="accent2">
                    <a:lumMod val="50000"/>
                  </a:schemeClr>
                </a:solidFill>
                <a:latin typeface="Arial" pitchFamily="34" charset="0"/>
              </a:rPr>
              <a:t>Injected hormone that is an analog of amylin			</a:t>
            </a:r>
          </a:p>
          <a:p>
            <a:pPr eaLnBrk="0" hangingPunct="0">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Glargine</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Detemir</a:t>
            </a:r>
            <a:r>
              <a:rPr lang="en-US" sz="2200" dirty="0">
                <a:solidFill>
                  <a:schemeClr val="accent2">
                    <a:lumMod val="50000"/>
                  </a:schemeClr>
                </a:solidFill>
                <a:latin typeface="Arial" pitchFamily="34" charset="0"/>
              </a:rPr>
              <a:t>, NPH are types of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Breakdown of glycogen into glucose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Anabolic hormone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Once opened, insulin vials are good for one _____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Elevated post-prandial glucose indicate need for pre-</a:t>
            </a:r>
            <a:r>
              <a:rPr lang="en-US" sz="2200" dirty="0" err="1">
                <a:solidFill>
                  <a:schemeClr val="accent2">
                    <a:lumMod val="50000"/>
                  </a:schemeClr>
                </a:solidFill>
                <a:latin typeface="Arial" pitchFamily="34" charset="0"/>
              </a:rPr>
              <a:t>mea</a:t>
            </a:r>
            <a:r>
              <a:rPr lang="en-US" sz="2200" b="1" dirty="0" err="1">
                <a:solidFill>
                  <a:schemeClr val="accent2">
                    <a:lumMod val="50000"/>
                  </a:schemeClr>
                </a:solidFill>
                <a:latin typeface="Arial" pitchFamily="34" charset="0"/>
              </a:rPr>
              <a:t>I</a:t>
            </a:r>
            <a:endParaRPr lang="en-US" sz="2200" b="1" dirty="0">
              <a:solidFill>
                <a:schemeClr val="accent2">
                  <a:lumMod val="50000"/>
                </a:schemeClr>
              </a:solidFill>
              <a:latin typeface="Arial" pitchFamily="34" charset="0"/>
            </a:endParaRP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200" b="1" dirty="0">
                <a:solidFill>
                  <a:schemeClr val="accent2">
                    <a:lumMod val="50000"/>
                  </a:schemeClr>
                </a:solidFill>
                <a:latin typeface="Arial" pitchFamily="34" charset="0"/>
              </a:rPr>
              <a:t>I </a:t>
            </a:r>
            <a:r>
              <a:rPr lang="da-DK" sz="2200" dirty="0">
                <a:solidFill>
                  <a:schemeClr val="accent2">
                    <a:lumMod val="50000"/>
                  </a:schemeClr>
                </a:solidFill>
                <a:latin typeface="Arial" pitchFamily="34" charset="0"/>
              </a:rPr>
              <a:t>Bolus insulins							 </a:t>
            </a:r>
          </a:p>
          <a:p>
            <a:pPr eaLnBrk="0" hangingPunct="0">
              <a:spcBef>
                <a:spcPct val="25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 hormone that increases blood glucose </a:t>
            </a:r>
            <a:r>
              <a:rPr lang="en-US" sz="2200" dirty="0">
                <a:solidFill>
                  <a:schemeClr val="bg1"/>
                </a:solidFill>
                <a:latin typeface="Arial" pitchFamily="34" charset="0"/>
              </a:rPr>
              <a:t>levels</a:t>
            </a:r>
          </a:p>
        </p:txBody>
      </p:sp>
    </p:spTree>
    <p:custDataLst>
      <p:tags r:id="rId1"/>
    </p:custDataLst>
    <p:extLst>
      <p:ext uri="{BB962C8B-B14F-4D97-AF65-F5344CB8AC3E}">
        <p14:creationId xmlns:p14="http://schemas.microsoft.com/office/powerpoint/2010/main" val="1091635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itle 1"/>
          <p:cNvSpPr>
            <a:spLocks noGrp="1"/>
          </p:cNvSpPr>
          <p:nvPr>
            <p:ph type="title"/>
          </p:nvPr>
        </p:nvSpPr>
        <p:spPr>
          <a:xfrm>
            <a:off x="419100" y="228600"/>
            <a:ext cx="8458200" cy="838200"/>
          </a:xfrm>
        </p:spPr>
        <p:txBody>
          <a:bodyPr/>
          <a:lstStyle/>
          <a:p>
            <a:r>
              <a:rPr lang="en-US" sz="4400" dirty="0" smtClean="0"/>
              <a:t>Medical Nutrition Therapy</a:t>
            </a:r>
          </a:p>
        </p:txBody>
      </p:sp>
      <p:sp>
        <p:nvSpPr>
          <p:cNvPr id="165891" name="Content Placeholder 2"/>
          <p:cNvSpPr>
            <a:spLocks noGrp="1"/>
          </p:cNvSpPr>
          <p:nvPr>
            <p:ph idx="1"/>
          </p:nvPr>
        </p:nvSpPr>
        <p:spPr>
          <a:xfrm>
            <a:off x="609600" y="1219200"/>
            <a:ext cx="8077200" cy="5334000"/>
          </a:xfrm>
        </p:spPr>
        <p:txBody>
          <a:bodyPr/>
          <a:lstStyle/>
          <a:p>
            <a:pPr marL="0" indent="0">
              <a:buFont typeface="Wingdings" pitchFamily="2" charset="2"/>
              <a:buNone/>
            </a:pPr>
            <a:endParaRPr lang="en-US" smtClean="0">
              <a:effectLst/>
            </a:endParaRPr>
          </a:p>
          <a:p>
            <a:pPr marL="0" indent="0">
              <a:buFont typeface="Wingdings" pitchFamily="2" charset="2"/>
              <a:buNone/>
            </a:pPr>
            <a:endParaRPr lang="en-US" smtClean="0">
              <a:effectLst/>
            </a:endParaRPr>
          </a:p>
          <a:p>
            <a:pPr marL="0" indent="0">
              <a:buFont typeface="Wingdings" pitchFamily="2" charset="2"/>
              <a:buNone/>
            </a:pPr>
            <a:endParaRPr lang="en-US" smtClean="0">
              <a:effectLst/>
            </a:endParaRPr>
          </a:p>
          <a:p>
            <a:pPr marL="0" indent="0">
              <a:buFont typeface="Wingdings" pitchFamily="2" charset="2"/>
              <a:buNone/>
            </a:pPr>
            <a:endParaRPr lang="en-US" smtClean="0">
              <a:effectLst/>
            </a:endParaRPr>
          </a:p>
          <a:p>
            <a:pPr marL="0" indent="0">
              <a:buFont typeface="Wingdings" pitchFamily="2" charset="2"/>
              <a:buNone/>
            </a:pPr>
            <a:endParaRPr lang="en-US" smtClean="0">
              <a:effectLst/>
            </a:endParaRPr>
          </a:p>
          <a:p>
            <a:pPr marL="0" indent="0">
              <a:buFont typeface="Wingdings" pitchFamily="2" charset="2"/>
              <a:buNone/>
            </a:pPr>
            <a:endParaRPr lang="en-US" smtClean="0">
              <a:effectLst/>
            </a:endParaRPr>
          </a:p>
          <a:p>
            <a:pPr marL="0" indent="0" algn="ctr">
              <a:buFont typeface="Wingdings" pitchFamily="2" charset="2"/>
              <a:buNone/>
            </a:pPr>
            <a:r>
              <a:rPr lang="en-US" smtClean="0">
                <a:effectLst/>
              </a:rPr>
              <a:t>Patsy Obayashi, MS, RD, CDE</a:t>
            </a:r>
          </a:p>
          <a:p>
            <a:pPr marL="0" indent="0" algn="ctr">
              <a:buFont typeface="Wingdings" pitchFamily="2" charset="2"/>
              <a:buNone/>
            </a:pPr>
            <a:r>
              <a:rPr lang="en-US" smtClean="0">
                <a:effectLst/>
              </a:rPr>
              <a:t>Transplant Dietitian</a:t>
            </a:r>
          </a:p>
          <a:p>
            <a:pPr marL="0" indent="0" algn="ctr">
              <a:buFont typeface="Wingdings" pitchFamily="2" charset="2"/>
              <a:buNone/>
            </a:pPr>
            <a:r>
              <a:rPr lang="en-US" smtClean="0">
                <a:effectLst/>
              </a:rPr>
              <a:t>Stanford Hospital and Clinics</a:t>
            </a:r>
          </a:p>
          <a:p>
            <a:pPr marL="0" indent="0" algn="ctr">
              <a:buFont typeface="Wingdings" pitchFamily="2" charset="2"/>
              <a:buNone/>
            </a:pPr>
            <a:endParaRPr lang="en-US" smtClean="0">
              <a:solidFill>
                <a:srgbClr val="FFCCFF"/>
              </a:solidFill>
              <a:effectLst/>
            </a:endParaRPr>
          </a:p>
        </p:txBody>
      </p:sp>
      <p:pic>
        <p:nvPicPr>
          <p:cNvPr id="165892" name="Picture 8" descr="C:\Users\Beverly\AppData\Local\Microsoft\Windows\Temporary Internet Files\Content.IE5\Z2J1B3R6\MP90040754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165225"/>
            <a:ext cx="7224713"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id:image005.png@01CFE14F.40ADED40"/>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419100" y="5410200"/>
            <a:ext cx="1613338" cy="67807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10800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304801" y="110698"/>
            <a:ext cx="8519970" cy="6478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anose="020B0604020202020204" pitchFamily="34" charset="0"/>
              </a:rPr>
              <a:t>  </a:t>
            </a:r>
            <a:r>
              <a:rPr kumimoji="0" lang="en-US" sz="25900" b="0" i="0" u="none" strike="noStrike" cap="none" normalizeH="0" baseline="0" dirty="0" smtClean="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1100" dirty="0" smtClean="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anose="020B0604020202020204" pitchFamily="34" charset="0"/>
              </a:rPr>
              <a:t>Images shows insulin (blue) molecules binding with insulin receptors (yellow) Jan 2013</a:t>
            </a:r>
          </a:p>
          <a:p>
            <a:pPr lvl="0"/>
            <a:r>
              <a:rPr lang="en-US" sz="1200" dirty="0"/>
              <a:t>The international research team was led by scientists from the Walter and Eliza Hall Institute (WEHI) in Melbourne, with collaborators from La Trobe University, the University of Melbourne, Case Western Reserve University, the University of Chicago, the University of York and the Institute of Organic Chemistry and Biochemistry in Prague</a:t>
            </a:r>
            <a:r>
              <a:rPr lang="en-US" sz="1200" dirty="0" smtClean="0"/>
              <a:t>.</a:t>
            </a:r>
          </a:p>
          <a:p>
            <a:pPr lvl="0"/>
            <a:r>
              <a:rPr lang="en-US" sz="1200" dirty="0" smtClean="0">
                <a:latin typeface="Arial" panose="020B0604020202020204" pitchFamily="34" charset="0"/>
              </a:rPr>
              <a:t> </a:t>
            </a:r>
          </a:p>
          <a:p>
            <a:pPr lvl="0"/>
            <a:endParaRPr kumimoji="0" lang="en-US" sz="1200" b="0" i="0" u="none" strike="noStrike" cap="none" normalizeH="0" baseline="0" dirty="0" smtClean="0">
              <a:ln>
                <a:noFill/>
              </a:ln>
              <a:solidFill>
                <a:schemeClr val="tx1"/>
              </a:solidFill>
              <a:effectLst/>
              <a:latin typeface="Arial" panose="020B0604020202020204" pitchFamily="34" charset="0"/>
            </a:endParaRPr>
          </a:p>
        </p:txBody>
      </p:sp>
      <p:pic>
        <p:nvPicPr>
          <p:cNvPr id="66562" name="Picture 2" descr="Images showing insulin (blue) molecules binding with insulin receptors (yellow) could hel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25400"/>
            <a:ext cx="8672370" cy="4876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0747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scale and g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914400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90615510"/>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610100" y="934650"/>
            <a:ext cx="4191000" cy="2583618"/>
          </a:xfrm>
        </p:spPr>
        <p:txBody>
          <a:bodyPr>
            <a:noAutofit/>
          </a:bodyPr>
          <a:lstStyle/>
          <a:p>
            <a:pPr>
              <a:buFont typeface="Wingdings 3" panose="05040102010807070707" pitchFamily="18" charset="2"/>
              <a:buChar char="}"/>
              <a:defRPr/>
            </a:pPr>
            <a:r>
              <a:rPr lang="en-US" sz="1800" dirty="0" smtClean="0"/>
              <a:t>68% overweight or obese </a:t>
            </a:r>
          </a:p>
          <a:p>
            <a:pPr lvl="1">
              <a:buFont typeface="Wingdings 3" panose="05040102010807070707" pitchFamily="18" charset="2"/>
              <a:buChar char="}"/>
              <a:defRPr/>
            </a:pPr>
            <a:r>
              <a:rPr lang="en-US" sz="1600" dirty="0" smtClean="0"/>
              <a:t>34% BMI 30 +,  34% BMI 25-29</a:t>
            </a:r>
          </a:p>
          <a:p>
            <a:pPr>
              <a:buFont typeface="Wingdings 3" panose="05040102010807070707" pitchFamily="18" charset="2"/>
              <a:buChar char="}"/>
              <a:defRPr/>
            </a:pPr>
            <a:r>
              <a:rPr lang="en-US" sz="1800" dirty="0" smtClean="0"/>
              <a:t>1/3 of all </a:t>
            </a:r>
            <a:r>
              <a:rPr lang="en-US" sz="1800" dirty="0" err="1" smtClean="0"/>
              <a:t>overwt</a:t>
            </a:r>
            <a:r>
              <a:rPr lang="en-US" sz="1800" dirty="0" smtClean="0"/>
              <a:t> people don’t get diabetes</a:t>
            </a:r>
          </a:p>
          <a:p>
            <a:pPr>
              <a:buFont typeface="Wingdings 3" panose="05040102010807070707" pitchFamily="18" charset="2"/>
              <a:buChar char="}"/>
              <a:defRPr/>
            </a:pPr>
            <a:r>
              <a:rPr lang="en-US" sz="1800" dirty="0" smtClean="0"/>
              <a:t>We burn 100 </a:t>
            </a:r>
            <a:r>
              <a:rPr lang="en-US" sz="1800" dirty="0" err="1" smtClean="0"/>
              <a:t>cals</a:t>
            </a:r>
            <a:r>
              <a:rPr lang="en-US" sz="1800" dirty="0" smtClean="0"/>
              <a:t> less a day at work</a:t>
            </a:r>
          </a:p>
          <a:p>
            <a:pPr fontAlgn="auto">
              <a:spcAft>
                <a:spcPts val="0"/>
              </a:spcAft>
              <a:buFont typeface="Wingdings 3" panose="05040102010807070707" pitchFamily="18" charset="2"/>
              <a:buChar char="}"/>
              <a:defRPr/>
            </a:pPr>
            <a:r>
              <a:rPr lang="en-US" sz="1800" dirty="0" smtClean="0"/>
              <a:t>Overall</a:t>
            </a:r>
            <a:r>
              <a:rPr lang="en-US" sz="1800" dirty="0"/>
              <a:t>, </a:t>
            </a:r>
            <a:r>
              <a:rPr lang="en-US" sz="1800" dirty="0" smtClean="0"/>
              <a:t>food costs ~ </a:t>
            </a:r>
            <a:r>
              <a:rPr lang="en-US" sz="1600" dirty="0" smtClean="0"/>
              <a:t>10-15</a:t>
            </a:r>
            <a:r>
              <a:rPr lang="en-US" sz="1600" dirty="0"/>
              <a:t>% of </a:t>
            </a:r>
            <a:r>
              <a:rPr lang="en-US" sz="1600" dirty="0" smtClean="0"/>
              <a:t>income</a:t>
            </a:r>
          </a:p>
          <a:p>
            <a:pPr>
              <a:buFont typeface="Wingdings 3" panose="05040102010807070707" pitchFamily="18" charset="2"/>
              <a:buChar char="}"/>
              <a:defRPr/>
            </a:pPr>
            <a:r>
              <a:rPr lang="en-US" sz="2400" dirty="0" smtClean="0"/>
              <a:t>Calorie Intake is on the rise</a:t>
            </a:r>
          </a:p>
        </p:txBody>
      </p:sp>
      <p:sp>
        <p:nvSpPr>
          <p:cNvPr id="4" name="Oval 3"/>
          <p:cNvSpPr/>
          <p:nvPr/>
        </p:nvSpPr>
        <p:spPr>
          <a:xfrm>
            <a:off x="3657600" y="1143001"/>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2400"/>
            <a:ext cx="8229600" cy="685800"/>
          </a:xfrm>
        </p:spPr>
        <p:txBody>
          <a:bodyPr>
            <a:normAutofit fontScale="90000"/>
          </a:bodyPr>
          <a:lstStyle/>
          <a:p>
            <a:r>
              <a:rPr lang="en-US" dirty="0" smtClean="0"/>
              <a:t>Obesity in America</a:t>
            </a:r>
            <a:endParaRPr lang="en-US" sz="2700" dirty="0"/>
          </a:p>
        </p:txBody>
      </p:sp>
      <p:pic>
        <p:nvPicPr>
          <p:cNvPr id="5" name="Picture 4"/>
          <p:cNvPicPr>
            <a:picLocks noChangeAspect="1"/>
          </p:cNvPicPr>
          <p:nvPr/>
        </p:nvPicPr>
        <p:blipFill>
          <a:blip r:embed="rId3"/>
          <a:stretch>
            <a:fillRect/>
          </a:stretch>
        </p:blipFill>
        <p:spPr>
          <a:xfrm>
            <a:off x="239144" y="835408"/>
            <a:ext cx="4247131" cy="2814004"/>
          </a:xfrm>
          <a:prstGeom prst="rect">
            <a:avLst/>
          </a:prstGeom>
        </p:spPr>
      </p:pic>
      <p:sp>
        <p:nvSpPr>
          <p:cNvPr id="8" name="TextBox 7"/>
          <p:cNvSpPr txBox="1"/>
          <p:nvPr/>
        </p:nvSpPr>
        <p:spPr>
          <a:xfrm>
            <a:off x="762000" y="4343400"/>
            <a:ext cx="2590800" cy="990600"/>
          </a:xfrm>
          <a:prstGeom prst="rect">
            <a:avLst/>
          </a:prstGeom>
          <a:noFill/>
        </p:spPr>
        <p:txBody>
          <a:bodyPr wrap="square" rtlCol="0">
            <a:spAutoFit/>
          </a:bodyPr>
          <a:lstStyle/>
          <a:p>
            <a:endParaRPr lang="en-US" dirty="0"/>
          </a:p>
        </p:txBody>
      </p:sp>
      <p:pic>
        <p:nvPicPr>
          <p:cNvPr id="9" name="Picture 8"/>
          <p:cNvPicPr>
            <a:picLocks noChangeAspect="1"/>
          </p:cNvPicPr>
          <p:nvPr/>
        </p:nvPicPr>
        <p:blipFill>
          <a:blip r:embed="rId4"/>
          <a:stretch>
            <a:fillRect/>
          </a:stretch>
        </p:blipFill>
        <p:spPr>
          <a:xfrm>
            <a:off x="3200400" y="3429000"/>
            <a:ext cx="5753100" cy="2598988"/>
          </a:xfrm>
          <a:prstGeom prst="rect">
            <a:avLst/>
          </a:prstGeom>
        </p:spPr>
      </p:pic>
      <p:pic>
        <p:nvPicPr>
          <p:cNvPr id="6" name="Picture 5"/>
          <p:cNvPicPr>
            <a:picLocks noChangeAspect="1"/>
          </p:cNvPicPr>
          <p:nvPr/>
        </p:nvPicPr>
        <p:blipFill>
          <a:blip r:embed="rId5"/>
          <a:stretch>
            <a:fillRect/>
          </a:stretch>
        </p:blipFill>
        <p:spPr>
          <a:xfrm>
            <a:off x="5029200" y="88959"/>
            <a:ext cx="3657600" cy="746449"/>
          </a:xfrm>
          <a:prstGeom prst="rect">
            <a:avLst/>
          </a:prstGeom>
        </p:spPr>
      </p:pic>
    </p:spTree>
    <p:custDataLst>
      <p:tags r:id="rId1"/>
    </p:custDataLst>
    <p:extLst>
      <p:ext uri="{BB962C8B-B14F-4D97-AF65-F5344CB8AC3E}">
        <p14:creationId xmlns:p14="http://schemas.microsoft.com/office/powerpoint/2010/main" val="221846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fade">
                                      <p:cBhvr>
                                        <p:cTn id="40" dur="1000"/>
                                        <p:tgtEl>
                                          <p:spTgt spid="3">
                                            <p:txEl>
                                              <p:pRg st="5" end="5"/>
                                            </p:txEl>
                                          </p:spTgt>
                                        </p:tgtEl>
                                      </p:cBhvr>
                                    </p:animEffect>
                                    <p:anim calcmode="lin" valueType="num">
                                      <p:cBhvr>
                                        <p:cTn id="4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3218" name="Picture 2" descr="mcdonaldssupersiz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685800"/>
            <a:ext cx="7010400" cy="56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190500"/>
            <a:ext cx="8229600" cy="990600"/>
          </a:xfrm>
        </p:spPr>
        <p:txBody>
          <a:bodyPr/>
          <a:lstStyle/>
          <a:p>
            <a:r>
              <a:rPr lang="en-US" dirty="0" smtClean="0"/>
              <a:t>Bigger Meals, Bigger Kids</a:t>
            </a:r>
            <a:endParaRPr lang="en-US" dirty="0"/>
          </a:p>
        </p:txBody>
      </p:sp>
    </p:spTree>
    <p:custDataLst>
      <p:tags r:id="rId1"/>
    </p:custDataLst>
    <p:extLst>
      <p:ext uri="{BB962C8B-B14F-4D97-AF65-F5344CB8AC3E}">
        <p14:creationId xmlns:p14="http://schemas.microsoft.com/office/powerpoint/2010/main" val="11148289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73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Average American Consumes</a:t>
            </a:r>
            <a:br>
              <a:rPr lang="en-US" dirty="0" smtClean="0"/>
            </a:br>
            <a:r>
              <a:rPr lang="en-US" dirty="0" smtClean="0"/>
              <a:t>25 teaspoons of sugar a day (400 </a:t>
            </a:r>
            <a:r>
              <a:rPr lang="en-US" dirty="0" err="1" smtClean="0"/>
              <a:t>cals</a:t>
            </a:r>
            <a:r>
              <a:rPr lang="en-US" dirty="0" smtClean="0"/>
              <a:t>)</a:t>
            </a:r>
            <a:endParaRPr lang="en-US" dirty="0"/>
          </a:p>
        </p:txBody>
      </p:sp>
      <p:sp>
        <p:nvSpPr>
          <p:cNvPr id="3" name="Content Placeholder 2"/>
          <p:cNvSpPr>
            <a:spLocks noGrp="1"/>
          </p:cNvSpPr>
          <p:nvPr>
            <p:ph idx="1"/>
          </p:nvPr>
        </p:nvSpPr>
        <p:spPr>
          <a:xfrm>
            <a:off x="609600" y="1600200"/>
            <a:ext cx="5791200" cy="4953000"/>
          </a:xfrm>
        </p:spPr>
        <p:txBody>
          <a:bodyPr>
            <a:normAutofit/>
          </a:bodyPr>
          <a:lstStyle/>
          <a:p>
            <a:r>
              <a:rPr lang="en-US" dirty="0" smtClean="0">
                <a:effectLst/>
              </a:rPr>
              <a:t>Warning label on sodas proposed</a:t>
            </a:r>
          </a:p>
          <a:p>
            <a:r>
              <a:rPr lang="en-US" dirty="0" smtClean="0">
                <a:effectLst/>
              </a:rPr>
              <a:t> One soda has 12 teaspoons soda</a:t>
            </a:r>
          </a:p>
          <a:p>
            <a:r>
              <a:rPr lang="en-US" dirty="0" smtClean="0">
                <a:effectLst/>
              </a:rPr>
              <a:t>On </a:t>
            </a:r>
            <a:r>
              <a:rPr lang="en-US" dirty="0" err="1" smtClean="0">
                <a:effectLst/>
              </a:rPr>
              <a:t>avg</a:t>
            </a:r>
            <a:r>
              <a:rPr lang="en-US" dirty="0" smtClean="0">
                <a:effectLst/>
              </a:rPr>
              <a:t>, 1 person consumes 40 gallons of soda each year</a:t>
            </a:r>
          </a:p>
          <a:p>
            <a:r>
              <a:rPr lang="en-US" dirty="0" smtClean="0"/>
              <a:t>ADA guidelines “limit sodas and beverages with sugar, High Fructose Corn Syrup, (HFCS)</a:t>
            </a:r>
            <a:endParaRPr lang="en-US" dirty="0"/>
          </a:p>
        </p:txBody>
      </p:sp>
      <p:pic>
        <p:nvPicPr>
          <p:cNvPr id="5" name="Picture 4"/>
          <p:cNvPicPr>
            <a:picLocks noChangeAspect="1"/>
          </p:cNvPicPr>
          <p:nvPr/>
        </p:nvPicPr>
        <p:blipFill>
          <a:blip r:embed="rId3"/>
          <a:stretch>
            <a:fillRect/>
          </a:stretch>
        </p:blipFill>
        <p:spPr>
          <a:xfrm>
            <a:off x="6324600" y="1600200"/>
            <a:ext cx="2401214" cy="2971800"/>
          </a:xfrm>
          <a:prstGeom prst="rect">
            <a:avLst/>
          </a:prstGeom>
        </p:spPr>
      </p:pic>
    </p:spTree>
    <p:custDataLst>
      <p:tags r:id="rId1"/>
    </p:custDataLst>
    <p:extLst>
      <p:ext uri="{BB962C8B-B14F-4D97-AF65-F5344CB8AC3E}">
        <p14:creationId xmlns:p14="http://schemas.microsoft.com/office/powerpoint/2010/main" val="213461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BMI – Visual Image</a:t>
            </a:r>
            <a:endParaRPr lang="en-US" dirty="0"/>
          </a:p>
        </p:txBody>
      </p:sp>
      <p:pic>
        <p:nvPicPr>
          <p:cNvPr id="4" name="Content Placeholder 3"/>
          <p:cNvPicPr>
            <a:picLocks noGrp="1" noChangeAspect="1"/>
          </p:cNvPicPr>
          <p:nvPr>
            <p:ph sz="quarter" idx="1"/>
          </p:nvPr>
        </p:nvPicPr>
        <p:blipFill>
          <a:blip r:embed="rId3"/>
          <a:stretch>
            <a:fillRect/>
          </a:stretch>
        </p:blipFill>
        <p:spPr>
          <a:xfrm>
            <a:off x="440685" y="1371600"/>
            <a:ext cx="8107912" cy="3657600"/>
          </a:xfrm>
          <a:prstGeom prst="rect">
            <a:avLst/>
          </a:prstGeom>
        </p:spPr>
      </p:pic>
    </p:spTree>
    <p:custDataLst>
      <p:tags r:id="rId1"/>
    </p:custDataLst>
    <p:extLst>
      <p:ext uri="{BB962C8B-B14F-4D97-AF65-F5344CB8AC3E}">
        <p14:creationId xmlns:p14="http://schemas.microsoft.com/office/powerpoint/2010/main" val="2613493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itle 1"/>
          <p:cNvSpPr>
            <a:spLocks noGrp="1"/>
          </p:cNvSpPr>
          <p:nvPr>
            <p:ph type="title"/>
          </p:nvPr>
        </p:nvSpPr>
        <p:spPr/>
        <p:txBody>
          <a:bodyPr>
            <a:noAutofit/>
          </a:bodyPr>
          <a:lstStyle/>
          <a:p>
            <a:r>
              <a:rPr lang="en-US" sz="3200" dirty="0" smtClean="0"/>
              <a:t>Medical Nutrition Therapy – ADA 2014 Updates</a:t>
            </a:r>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3749675" y="1143000"/>
            <a:ext cx="4937125" cy="4937125"/>
          </a:xfrm>
        </p:spPr>
      </p:pic>
      <p:sp>
        <p:nvSpPr>
          <p:cNvPr id="2" name="TextBox 1"/>
          <p:cNvSpPr txBox="1"/>
          <p:nvPr/>
        </p:nvSpPr>
        <p:spPr>
          <a:xfrm>
            <a:off x="609600" y="1371600"/>
            <a:ext cx="2667000" cy="341632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No ideal </a:t>
            </a:r>
            <a:r>
              <a:rPr lang="en-US" dirty="0"/>
              <a:t>percentage of calories from protein, carbohydrate and fat for </a:t>
            </a:r>
            <a:r>
              <a:rPr lang="en-US" dirty="0" smtClean="0"/>
              <a:t> people </a:t>
            </a:r>
            <a:r>
              <a:rPr lang="en-US" dirty="0"/>
              <a:t>with </a:t>
            </a:r>
            <a:r>
              <a:rPr lang="en-US" dirty="0" smtClean="0"/>
              <a:t>diabetes. </a:t>
            </a:r>
          </a:p>
          <a:p>
            <a:pPr marL="285750" indent="-285750">
              <a:buFont typeface="Arial" panose="020B0604020202020204" pitchFamily="34" charset="0"/>
              <a:buChar char="•"/>
            </a:pPr>
            <a:r>
              <a:rPr lang="en-US" dirty="0" smtClean="0"/>
              <a:t>Macronutrient </a:t>
            </a:r>
            <a:r>
              <a:rPr lang="en-US" dirty="0"/>
              <a:t>distribution should be based on an</a:t>
            </a:r>
            <a:r>
              <a:rPr lang="en-US" i="1" dirty="0"/>
              <a:t> individualized assessment </a:t>
            </a:r>
            <a:r>
              <a:rPr lang="en-US" dirty="0"/>
              <a:t>of eating patterns, preferences and metabolic goals</a:t>
            </a:r>
            <a:r>
              <a:rPr lang="en-US" dirty="0" smtClean="0"/>
              <a:t>.</a:t>
            </a:r>
            <a:endParaRPr lang="en-US" dirty="0"/>
          </a:p>
        </p:txBody>
      </p:sp>
    </p:spTree>
    <p:custDataLst>
      <p:tags r:id="rId1"/>
    </p:custDataLst>
    <p:extLst>
      <p:ext uri="{BB962C8B-B14F-4D97-AF65-F5344CB8AC3E}">
        <p14:creationId xmlns:p14="http://schemas.microsoft.com/office/powerpoint/2010/main" val="2862166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431800" y="622935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68963" name="Rectangle 3"/>
          <p:cNvSpPr>
            <a:spLocks noChangeArrowheads="1"/>
          </p:cNvSpPr>
          <p:nvPr/>
        </p:nvSpPr>
        <p:spPr bwMode="auto">
          <a:xfrm>
            <a:off x="3124200" y="622935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1847301" name="Rectangle 5"/>
          <p:cNvSpPr>
            <a:spLocks noGrp="1" noChangeArrowheads="1"/>
          </p:cNvSpPr>
          <p:nvPr>
            <p:ph sz="quarter" idx="1"/>
          </p:nvPr>
        </p:nvSpPr>
        <p:spPr>
          <a:xfrm>
            <a:off x="457200" y="1219200"/>
            <a:ext cx="5791200" cy="4937760"/>
          </a:xfrm>
        </p:spPr>
        <p:txBody>
          <a:bodyPr lIns="90477" tIns="44445" rIns="90477" bIns="44445">
            <a:normAutofit/>
          </a:bodyPr>
          <a:lstStyle/>
          <a:p>
            <a:pPr eaLnBrk="1" hangingPunct="1">
              <a:defRPr/>
            </a:pPr>
            <a:r>
              <a:rPr lang="en-US" dirty="0" smtClean="0"/>
              <a:t>Focus on the Individual</a:t>
            </a:r>
          </a:p>
          <a:p>
            <a:pPr eaLnBrk="1" hangingPunct="1">
              <a:defRPr/>
            </a:pPr>
            <a:r>
              <a:rPr lang="en-US" dirty="0" smtClean="0"/>
              <a:t>Maintain pleasure of eating</a:t>
            </a:r>
          </a:p>
          <a:p>
            <a:pPr eaLnBrk="1" hangingPunct="1">
              <a:defRPr/>
            </a:pPr>
            <a:r>
              <a:rPr lang="en-US" dirty="0" smtClean="0"/>
              <a:t>Provide positive messages about food</a:t>
            </a:r>
          </a:p>
          <a:p>
            <a:pPr eaLnBrk="1" hangingPunct="1">
              <a:defRPr/>
            </a:pPr>
            <a:r>
              <a:rPr lang="en-US" dirty="0" smtClean="0"/>
              <a:t>Limit food choices only when backed by science</a:t>
            </a:r>
          </a:p>
          <a:p>
            <a:pPr eaLnBrk="1" hangingPunct="1">
              <a:defRPr/>
            </a:pPr>
            <a:r>
              <a:rPr lang="en-US" dirty="0" smtClean="0"/>
              <a:t>Provide practical tools</a:t>
            </a:r>
          </a:p>
          <a:p>
            <a:pPr eaLnBrk="1" hangingPunct="1">
              <a:defRPr/>
            </a:pPr>
            <a:r>
              <a:rPr lang="en-US" dirty="0" smtClean="0"/>
              <a:t>Refer to a RD and Diabetes Education – Lowers A1c by 1-2%</a:t>
            </a:r>
          </a:p>
        </p:txBody>
      </p:sp>
      <p:pic>
        <p:nvPicPr>
          <p:cNvPr id="168994" name="Picture 34" descr="C:\Users\bev_000\AppData\Local\Microsoft\Windows\Temporary Internet Files\Content.IE5\LVC98H3G\MC900441830[1].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371600"/>
            <a:ext cx="2514601" cy="31459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r>
              <a:rPr lang="en-US" dirty="0" smtClean="0"/>
              <a:t>Medical Nutrition Therapy – ADA 2014</a:t>
            </a:r>
            <a:endParaRPr lang="en-US" dirty="0"/>
          </a:p>
        </p:txBody>
      </p:sp>
    </p:spTree>
    <p:custDataLst>
      <p:tags r:id="rId1"/>
    </p:custDataLst>
    <p:extLst>
      <p:ext uri="{BB962C8B-B14F-4D97-AF65-F5344CB8AC3E}">
        <p14:creationId xmlns:p14="http://schemas.microsoft.com/office/powerpoint/2010/main" val="991177625"/>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Sodium, Fat and Fiber</a:t>
            </a:r>
            <a:endParaRPr lang="en-US" dirty="0"/>
          </a:p>
        </p:txBody>
      </p:sp>
      <p:sp>
        <p:nvSpPr>
          <p:cNvPr id="3" name="Content Placeholder 2"/>
          <p:cNvSpPr>
            <a:spLocks noGrp="1"/>
          </p:cNvSpPr>
          <p:nvPr>
            <p:ph sz="quarter" idx="1"/>
          </p:nvPr>
        </p:nvSpPr>
        <p:spPr>
          <a:xfrm>
            <a:off x="457200" y="1219200"/>
            <a:ext cx="5486400" cy="4937760"/>
          </a:xfrm>
        </p:spPr>
        <p:txBody>
          <a:bodyPr>
            <a:normAutofit fontScale="92500" lnSpcReduction="10000"/>
          </a:bodyPr>
          <a:lstStyle/>
          <a:p>
            <a:pPr>
              <a:defRPr/>
            </a:pPr>
            <a:r>
              <a:rPr lang="en-US" sz="2800" dirty="0">
                <a:solidFill>
                  <a:schemeClr val="tx2">
                    <a:lumMod val="50000"/>
                  </a:schemeClr>
                </a:solidFill>
              </a:rPr>
              <a:t>Sodium </a:t>
            </a:r>
            <a:r>
              <a:rPr lang="en-US" sz="2800" dirty="0" smtClean="0">
                <a:solidFill>
                  <a:schemeClr val="tx2">
                    <a:lumMod val="50000"/>
                  </a:schemeClr>
                </a:solidFill>
              </a:rPr>
              <a:t>  </a:t>
            </a:r>
            <a:r>
              <a:rPr lang="en-US" sz="2800" dirty="0">
                <a:solidFill>
                  <a:schemeClr val="tx2">
                    <a:lumMod val="50000"/>
                  </a:schemeClr>
                </a:solidFill>
              </a:rPr>
              <a:t>– Try and keep less than 2,300 mg a </a:t>
            </a:r>
            <a:r>
              <a:rPr lang="en-US" sz="2800" dirty="0" smtClean="0">
                <a:solidFill>
                  <a:schemeClr val="tx2">
                    <a:lumMod val="50000"/>
                  </a:schemeClr>
                </a:solidFill>
              </a:rPr>
              <a:t>day</a:t>
            </a:r>
          </a:p>
          <a:p>
            <a:pPr>
              <a:defRPr/>
            </a:pPr>
            <a:r>
              <a:rPr lang="en-US" sz="2800" dirty="0" smtClean="0">
                <a:solidFill>
                  <a:schemeClr val="tx2">
                    <a:lumMod val="50000"/>
                  </a:schemeClr>
                </a:solidFill>
              </a:rPr>
              <a:t>Vitamin </a:t>
            </a:r>
            <a:r>
              <a:rPr lang="en-US" sz="2800" dirty="0">
                <a:solidFill>
                  <a:schemeClr val="tx2">
                    <a:lumMod val="50000"/>
                  </a:schemeClr>
                </a:solidFill>
              </a:rPr>
              <a:t>and mineral supplements not recommended -lack of </a:t>
            </a:r>
            <a:r>
              <a:rPr lang="en-US" sz="2800" dirty="0" smtClean="0">
                <a:solidFill>
                  <a:schemeClr val="tx2">
                    <a:lumMod val="50000"/>
                  </a:schemeClr>
                </a:solidFill>
              </a:rPr>
              <a:t>evidence.</a:t>
            </a:r>
          </a:p>
          <a:p>
            <a:pPr>
              <a:defRPr/>
            </a:pPr>
            <a:r>
              <a:rPr lang="en-US" sz="2800" dirty="0" smtClean="0">
                <a:solidFill>
                  <a:schemeClr val="tx2">
                    <a:lumMod val="50000"/>
                  </a:schemeClr>
                </a:solidFill>
              </a:rPr>
              <a:t>Fat - same as recommended </a:t>
            </a:r>
            <a:r>
              <a:rPr lang="en-US" sz="2800" dirty="0">
                <a:solidFill>
                  <a:schemeClr val="tx2">
                    <a:lumMod val="50000"/>
                  </a:schemeClr>
                </a:solidFill>
              </a:rPr>
              <a:t>for </a:t>
            </a:r>
            <a:r>
              <a:rPr lang="en-US" sz="2800" dirty="0" smtClean="0">
                <a:solidFill>
                  <a:schemeClr val="tx2">
                    <a:lumMod val="50000"/>
                  </a:schemeClr>
                </a:solidFill>
              </a:rPr>
              <a:t>general </a:t>
            </a:r>
            <a:r>
              <a:rPr lang="en-US" sz="2800" dirty="0">
                <a:solidFill>
                  <a:schemeClr val="tx2">
                    <a:lumMod val="50000"/>
                  </a:schemeClr>
                </a:solidFill>
              </a:rPr>
              <a:t>population </a:t>
            </a:r>
            <a:endParaRPr lang="en-US" sz="2800" dirty="0" smtClean="0">
              <a:solidFill>
                <a:schemeClr val="tx2">
                  <a:lumMod val="50000"/>
                </a:schemeClr>
              </a:solidFill>
            </a:endParaRPr>
          </a:p>
          <a:p>
            <a:pPr lvl="1">
              <a:defRPr/>
            </a:pPr>
            <a:r>
              <a:rPr lang="en-US" sz="2400" dirty="0" smtClean="0">
                <a:solidFill>
                  <a:schemeClr val="tx2">
                    <a:lumMod val="50000"/>
                  </a:schemeClr>
                </a:solidFill>
              </a:rPr>
              <a:t>Less than 10% saturated fat, </a:t>
            </a:r>
          </a:p>
          <a:p>
            <a:pPr lvl="1">
              <a:defRPr/>
            </a:pPr>
            <a:r>
              <a:rPr lang="en-US" sz="2400" dirty="0" smtClean="0">
                <a:solidFill>
                  <a:schemeClr val="tx2">
                    <a:lumMod val="50000"/>
                  </a:schemeClr>
                </a:solidFill>
              </a:rPr>
              <a:t>Limit trans fats</a:t>
            </a:r>
          </a:p>
          <a:p>
            <a:pPr lvl="1">
              <a:defRPr/>
            </a:pPr>
            <a:r>
              <a:rPr lang="en-US" sz="2400" dirty="0" smtClean="0">
                <a:solidFill>
                  <a:schemeClr val="tx2">
                    <a:lumMod val="50000"/>
                  </a:schemeClr>
                </a:solidFill>
              </a:rPr>
              <a:t>Less than 300 mg cholesterol daily</a:t>
            </a:r>
          </a:p>
          <a:p>
            <a:pPr lvl="1">
              <a:defRPr/>
            </a:pPr>
            <a:r>
              <a:rPr lang="en-US" sz="2400" dirty="0" smtClean="0">
                <a:solidFill>
                  <a:schemeClr val="tx2">
                    <a:lumMod val="50000"/>
                  </a:schemeClr>
                </a:solidFill>
              </a:rPr>
              <a:t>Mediterranean Diet looks like good option</a:t>
            </a:r>
          </a:p>
          <a:p>
            <a:pPr>
              <a:defRPr/>
            </a:pPr>
            <a:r>
              <a:rPr lang="en-US" sz="2800" dirty="0" smtClean="0">
                <a:solidFill>
                  <a:schemeClr val="tx2">
                    <a:lumMod val="50000"/>
                  </a:schemeClr>
                </a:solidFill>
              </a:rPr>
              <a:t>Fiber 25 </a:t>
            </a:r>
            <a:r>
              <a:rPr lang="en-US" sz="2800" dirty="0">
                <a:solidFill>
                  <a:schemeClr val="tx2">
                    <a:lumMod val="50000"/>
                  </a:schemeClr>
                </a:solidFill>
              </a:rPr>
              <a:t>-38 </a:t>
            </a:r>
            <a:r>
              <a:rPr lang="en-US" sz="2800" dirty="0" err="1">
                <a:solidFill>
                  <a:schemeClr val="tx2">
                    <a:lumMod val="50000"/>
                  </a:schemeClr>
                </a:solidFill>
              </a:rPr>
              <a:t>gms</a:t>
            </a:r>
            <a:r>
              <a:rPr lang="en-US" sz="2800" dirty="0">
                <a:solidFill>
                  <a:schemeClr val="tx2">
                    <a:lumMod val="50000"/>
                  </a:schemeClr>
                </a:solidFill>
              </a:rPr>
              <a:t> a day </a:t>
            </a:r>
            <a:endParaRPr lang="en-US" sz="2800" dirty="0" smtClean="0">
              <a:solidFill>
                <a:schemeClr val="tx2">
                  <a:lumMod val="50000"/>
                </a:schemeClr>
              </a:solidFill>
            </a:endParaRP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15952" y="1256288"/>
            <a:ext cx="3048000" cy="2033588"/>
          </a:xfrm>
          <a:prstGeom prst="rect">
            <a:avLst/>
          </a:prstGeom>
        </p:spPr>
      </p:pic>
    </p:spTree>
    <p:custDataLst>
      <p:tags r:id="rId1"/>
    </p:custDataLst>
    <p:extLst>
      <p:ext uri="{BB962C8B-B14F-4D97-AF65-F5344CB8AC3E}">
        <p14:creationId xmlns:p14="http://schemas.microsoft.com/office/powerpoint/2010/main" val="393166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Approach Depends on Patient</a:t>
            </a:r>
            <a:endParaRPr lang="en-US" dirty="0"/>
          </a:p>
        </p:txBody>
      </p:sp>
      <p:sp>
        <p:nvSpPr>
          <p:cNvPr id="3" name="Content Placeholder 2"/>
          <p:cNvSpPr>
            <a:spLocks noGrp="1"/>
          </p:cNvSpPr>
          <p:nvPr>
            <p:ph sz="quarter" idx="1"/>
          </p:nvPr>
        </p:nvSpPr>
        <p:spPr/>
        <p:txBody>
          <a:bodyPr numCol="2"/>
          <a:lstStyle/>
          <a:p>
            <a:pPr>
              <a:buFont typeface="Arial" pitchFamily="34" charset="0"/>
              <a:buChar char="•"/>
            </a:pPr>
            <a:r>
              <a:rPr lang="en-US" sz="3200" dirty="0" smtClean="0"/>
              <a:t>New Type 2</a:t>
            </a:r>
            <a:endParaRPr lang="en-US" sz="3200" dirty="0"/>
          </a:p>
          <a:p>
            <a:pPr lvl="1">
              <a:buFont typeface="Arial" pitchFamily="34" charset="0"/>
              <a:buChar char="•"/>
            </a:pPr>
            <a:r>
              <a:rPr lang="en-US" sz="2400" dirty="0" smtClean="0"/>
              <a:t>Portion Control</a:t>
            </a:r>
          </a:p>
          <a:p>
            <a:pPr lvl="1">
              <a:buFont typeface="Arial" pitchFamily="34" charset="0"/>
              <a:buChar char="•"/>
            </a:pPr>
            <a:r>
              <a:rPr lang="en-US" sz="2400" dirty="0" smtClean="0"/>
              <a:t>Plate Method</a:t>
            </a:r>
          </a:p>
          <a:p>
            <a:pPr lvl="1">
              <a:buFont typeface="Arial" pitchFamily="34" charset="0"/>
              <a:buChar char="•"/>
            </a:pPr>
            <a:r>
              <a:rPr lang="en-US" sz="2400" dirty="0" smtClean="0"/>
              <a:t>Record Keeping</a:t>
            </a:r>
          </a:p>
          <a:p>
            <a:pPr lvl="1">
              <a:buFont typeface="Arial" pitchFamily="34" charset="0"/>
              <a:buChar char="•"/>
            </a:pPr>
            <a:r>
              <a:rPr lang="en-US" sz="2400" dirty="0" smtClean="0"/>
              <a:t>Education</a:t>
            </a:r>
          </a:p>
          <a:p>
            <a:pPr>
              <a:buFont typeface="Arial" pitchFamily="34" charset="0"/>
              <a:buChar char="•"/>
            </a:pPr>
            <a:r>
              <a:rPr lang="en-US" sz="3400" dirty="0" smtClean="0"/>
              <a:t>On Insulin? </a:t>
            </a:r>
          </a:p>
          <a:p>
            <a:pPr lvl="1">
              <a:buFont typeface="Arial" pitchFamily="34" charset="0"/>
              <a:buChar char="•"/>
            </a:pPr>
            <a:r>
              <a:rPr lang="en-US" sz="2400" dirty="0" smtClean="0"/>
              <a:t>Carb counting</a:t>
            </a:r>
          </a:p>
          <a:p>
            <a:pPr lvl="1">
              <a:buFont typeface="Arial" pitchFamily="34" charset="0"/>
              <a:buChar char="•"/>
            </a:pPr>
            <a:r>
              <a:rPr lang="en-US" sz="2400" dirty="0" smtClean="0"/>
              <a:t>Post prandial checks</a:t>
            </a:r>
            <a:endParaRPr lang="en-US" sz="2400" dirty="0"/>
          </a:p>
          <a:p>
            <a:pPr lvl="2"/>
            <a:endParaRPr lang="en-US" dirty="0" smtClean="0"/>
          </a:p>
        </p:txBody>
      </p:sp>
      <p:pic>
        <p:nvPicPr>
          <p:cNvPr id="216067" name="Picture 3" descr="C:\Users\bev_000\AppData\Local\Microsoft\Windows\Temporary Internet Files\Content.IE5\LVC98H3G\MP90044219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609416"/>
            <a:ext cx="3810000" cy="254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53171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152400"/>
            <a:ext cx="8229600" cy="914400"/>
          </a:xfrm>
        </p:spPr>
        <p:txBody>
          <a:bodyPr>
            <a:normAutofit fontScale="90000"/>
          </a:bodyPr>
          <a:lstStyle/>
          <a:p>
            <a:pPr algn="ctr" eaLnBrk="1" hangingPunct="1"/>
            <a:r>
              <a:rPr lang="en-US" sz="3600" dirty="0" smtClean="0"/>
              <a:t>Losing 2-8kg Early in diagnosis Type 2 Helpful</a:t>
            </a:r>
            <a:r>
              <a:rPr lang="en-US" sz="4000" dirty="0" smtClean="0"/>
              <a:t> </a:t>
            </a:r>
            <a:r>
              <a:rPr lang="en-US" sz="4400" dirty="0" smtClean="0"/>
              <a:t/>
            </a:r>
            <a:br>
              <a:rPr lang="en-US" sz="4400" dirty="0" smtClean="0"/>
            </a:br>
            <a:r>
              <a:rPr lang="en-US" sz="1600" i="1" dirty="0" smtClean="0"/>
              <a:t>ADA 2014</a:t>
            </a:r>
            <a:endParaRPr lang="en-US" sz="2400" b="1" i="1" dirty="0" smtClean="0"/>
          </a:p>
        </p:txBody>
      </p:sp>
      <p:sp>
        <p:nvSpPr>
          <p:cNvPr id="1851395" name="Rectangle 3"/>
          <p:cNvSpPr>
            <a:spLocks noGrp="1" noChangeArrowheads="1"/>
          </p:cNvSpPr>
          <p:nvPr>
            <p:ph sz="quarter" idx="1"/>
          </p:nvPr>
        </p:nvSpPr>
        <p:spPr>
          <a:xfrm>
            <a:off x="457200" y="1295400"/>
            <a:ext cx="6858000" cy="4861560"/>
          </a:xfrm>
        </p:spPr>
        <p:txBody>
          <a:bodyPr>
            <a:normAutofit fontScale="92500"/>
          </a:bodyPr>
          <a:lstStyle/>
          <a:p>
            <a:pPr>
              <a:defRPr/>
            </a:pPr>
            <a:r>
              <a:rPr lang="en-US" sz="2800" dirty="0" smtClean="0"/>
              <a:t>Weight </a:t>
            </a:r>
            <a:r>
              <a:rPr lang="en-US" sz="2800" dirty="0"/>
              <a:t>Loss </a:t>
            </a:r>
            <a:r>
              <a:rPr lang="en-US" sz="2800" dirty="0" smtClean="0"/>
              <a:t>– </a:t>
            </a:r>
          </a:p>
          <a:p>
            <a:pPr lvl="1">
              <a:defRPr/>
            </a:pPr>
            <a:r>
              <a:rPr lang="en-US" sz="2500" i="1" dirty="0" smtClean="0"/>
              <a:t>The </a:t>
            </a:r>
            <a:r>
              <a:rPr lang="en-US" sz="2500" i="1" dirty="0"/>
              <a:t>optimal macronutrient intake to lose </a:t>
            </a:r>
            <a:r>
              <a:rPr lang="en-US" sz="2500" i="1" dirty="0" smtClean="0"/>
              <a:t>weight not known</a:t>
            </a:r>
          </a:p>
          <a:p>
            <a:pPr lvl="1">
              <a:defRPr/>
            </a:pPr>
            <a:r>
              <a:rPr lang="en-US" sz="2500" i="1" dirty="0" smtClean="0"/>
              <a:t>The </a:t>
            </a:r>
            <a:r>
              <a:rPr lang="en-US" sz="2500" i="1" dirty="0"/>
              <a:t>literature does not support one particular nutrition therapy to reduce weight, but rather a spectrum of eating patterns that result in reduced energy intake</a:t>
            </a:r>
            <a:r>
              <a:rPr lang="en-US" sz="2500" dirty="0"/>
              <a:t>.</a:t>
            </a:r>
          </a:p>
          <a:p>
            <a:pPr eaLnBrk="1" hangingPunct="1">
              <a:defRPr/>
            </a:pPr>
            <a:endParaRPr lang="en-US" sz="2800" dirty="0" smtClean="0"/>
          </a:p>
          <a:p>
            <a:pPr lvl="1" eaLnBrk="1" hangingPunct="1">
              <a:defRPr/>
            </a:pPr>
            <a:r>
              <a:rPr lang="en-US" sz="3400" dirty="0" smtClean="0">
                <a:solidFill>
                  <a:srgbClr val="790015"/>
                </a:solidFill>
              </a:rPr>
              <a:t>To lose one pound – avoid 3,500 </a:t>
            </a:r>
            <a:r>
              <a:rPr lang="en-US" sz="3400" dirty="0" err="1" smtClean="0">
                <a:solidFill>
                  <a:srgbClr val="790015"/>
                </a:solidFill>
              </a:rPr>
              <a:t>cals</a:t>
            </a:r>
            <a:endParaRPr lang="en-US" sz="3400" dirty="0" smtClean="0">
              <a:solidFill>
                <a:srgbClr val="790015"/>
              </a:solidFill>
            </a:endParaRPr>
          </a:p>
          <a:p>
            <a:pPr lvl="2">
              <a:defRPr/>
            </a:pPr>
            <a:r>
              <a:rPr lang="en-US" sz="3100" dirty="0" smtClean="0">
                <a:solidFill>
                  <a:srgbClr val="790015"/>
                </a:solidFill>
              </a:rPr>
              <a:t>Decrease intake 250-500 </a:t>
            </a:r>
            <a:r>
              <a:rPr lang="en-US" sz="3100" dirty="0" err="1" smtClean="0">
                <a:solidFill>
                  <a:srgbClr val="790015"/>
                </a:solidFill>
              </a:rPr>
              <a:t>cals</a:t>
            </a:r>
            <a:r>
              <a:rPr lang="en-US" sz="3100" dirty="0" smtClean="0">
                <a:solidFill>
                  <a:srgbClr val="790015"/>
                </a:solidFill>
              </a:rPr>
              <a:t> daily + exercise</a:t>
            </a:r>
          </a:p>
          <a:p>
            <a:pPr marL="457200" lvl="1" indent="0" eaLnBrk="1" hangingPunct="1">
              <a:buFont typeface="Wingdings" pitchFamily="2" charset="2"/>
              <a:buNone/>
              <a:defRPr/>
            </a:pPr>
            <a:endParaRPr lang="en-US" sz="2800" dirty="0"/>
          </a:p>
          <a:p>
            <a:pPr eaLnBrk="1" hangingPunct="1">
              <a:buFont typeface="Wingdings" pitchFamily="2" charset="2"/>
              <a:buChar char="Ø"/>
              <a:defRPr/>
            </a:pPr>
            <a:endParaRPr lang="en-US" sz="2800" dirty="0" smtClean="0">
              <a:solidFill>
                <a:schemeClr val="tx2">
                  <a:lumMod val="75000"/>
                </a:schemeClr>
              </a:solidFill>
            </a:endParaRPr>
          </a:p>
        </p:txBody>
      </p:sp>
      <p:pic>
        <p:nvPicPr>
          <p:cNvPr id="215042" name="Picture 2" descr="C:\Users\bev_000\AppData\Local\Microsoft\Windows\Temporary Internet Files\Content.IE5\HB640QEY\MC90044190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4526" y="1447800"/>
            <a:ext cx="1547695" cy="1828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09385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sz="quarter" idx="1"/>
          </p:nvPr>
        </p:nvSpPr>
        <p:spPr>
          <a:xfrm>
            <a:off x="457200" y="1367790"/>
            <a:ext cx="4191000" cy="4709160"/>
          </a:xfrm>
        </p:spPr>
        <p:txBody>
          <a:bodyPr lIns="90477" tIns="44445" rIns="90477" bIns="44445">
            <a:normAutofit lnSpcReduction="10000"/>
          </a:bodyPr>
          <a:lstStyle/>
          <a:p>
            <a:pPr eaLnBrk="1" hangingPunct="1">
              <a:buFont typeface="Wingdings" pitchFamily="2" charset="2"/>
              <a:buNone/>
            </a:pPr>
            <a:r>
              <a:rPr lang="en-US" b="1" dirty="0" smtClean="0">
                <a:solidFill>
                  <a:srgbClr val="00B050"/>
                </a:solidFill>
                <a:effectLst>
                  <a:outerShdw blurRad="38100" dist="38100" dir="2700000" algn="tl">
                    <a:srgbClr val="000000">
                      <a:alpha val="43137"/>
                    </a:srgbClr>
                  </a:outerShdw>
                </a:effectLst>
              </a:rPr>
              <a:t>Beta Cells - Insulin</a:t>
            </a:r>
            <a:endParaRPr lang="en-US" dirty="0" smtClean="0">
              <a:solidFill>
                <a:srgbClr val="00B050"/>
              </a:solidFill>
              <a:effectLst>
                <a:outerShdw blurRad="38100" dist="38100" dir="2700000" algn="tl">
                  <a:srgbClr val="000000">
                    <a:alpha val="43137"/>
                  </a:srgbClr>
                </a:outerShdw>
              </a:effectLst>
            </a:endParaRPr>
          </a:p>
          <a:p>
            <a:pPr lvl="1" eaLnBrk="1" hangingPunct="1">
              <a:buSzPct val="75000"/>
              <a:buFont typeface="Monotype Sorts" pitchFamily="2" charset="2"/>
              <a:buNone/>
            </a:pPr>
            <a:r>
              <a:rPr lang="en-US" dirty="0" smtClean="0"/>
              <a:t>Anabolic hormone - helps store glucose as glycogen in muscle, liver  </a:t>
            </a:r>
          </a:p>
          <a:p>
            <a:pPr lvl="1">
              <a:buSzPct val="75000"/>
            </a:pPr>
            <a:r>
              <a:rPr lang="en-US" dirty="0" smtClean="0"/>
              <a:t>secreted in response to elevated glucose</a:t>
            </a:r>
          </a:p>
          <a:p>
            <a:pPr lvl="1">
              <a:buSzPct val="75000"/>
            </a:pPr>
            <a:r>
              <a:rPr lang="en-US" dirty="0" smtClean="0"/>
              <a:t>halts breakdown of glycogen in liver</a:t>
            </a:r>
          </a:p>
          <a:p>
            <a:pPr lvl="1">
              <a:buSzPct val="75000"/>
            </a:pPr>
            <a:r>
              <a:rPr lang="en-US" dirty="0" smtClean="0"/>
              <a:t>increases protein synthesis, fat storage</a:t>
            </a:r>
          </a:p>
          <a:p>
            <a:pPr lvl="1">
              <a:buSzPct val="75000"/>
            </a:pPr>
            <a:r>
              <a:rPr lang="en-US" dirty="0" smtClean="0"/>
              <a:t>powerful hypoglycemic</a:t>
            </a:r>
          </a:p>
        </p:txBody>
      </p:sp>
      <p:sp>
        <p:nvSpPr>
          <p:cNvPr id="36868" name="Rectangle 4"/>
          <p:cNvSpPr>
            <a:spLocks noGrp="1" noChangeArrowheads="1"/>
          </p:cNvSpPr>
          <p:nvPr>
            <p:ph sz="half" idx="4294967295"/>
          </p:nvPr>
        </p:nvSpPr>
        <p:spPr>
          <a:xfrm>
            <a:off x="4876800" y="1905000"/>
            <a:ext cx="4267200" cy="4495800"/>
          </a:xfrm>
        </p:spPr>
        <p:txBody>
          <a:bodyPr lIns="90477" tIns="44445" rIns="90477" bIns="44445">
            <a:normAutofit/>
          </a:bodyPr>
          <a:lstStyle/>
          <a:p>
            <a:pPr eaLnBrk="1" hangingPunct="1">
              <a:buFont typeface="Wingdings" pitchFamily="2" charset="2"/>
              <a:buNone/>
            </a:pPr>
            <a:r>
              <a:rPr lang="en-US" b="1" smtClean="0">
                <a:solidFill>
                  <a:schemeClr val="tx2"/>
                </a:solidFill>
              </a:rPr>
              <a:t> </a:t>
            </a:r>
            <a:endParaRPr lang="en-US" sz="2400" smtClean="0"/>
          </a:p>
        </p:txBody>
      </p:sp>
      <p:sp>
        <p:nvSpPr>
          <p:cNvPr id="1637381" name="Rectangle 5"/>
          <p:cNvSpPr>
            <a:spLocks noChangeArrowheads="1"/>
          </p:cNvSpPr>
          <p:nvPr/>
        </p:nvSpPr>
        <p:spPr bwMode="auto">
          <a:xfrm>
            <a:off x="4568190" y="1367790"/>
            <a:ext cx="4267200" cy="4652010"/>
          </a:xfrm>
          <a:prstGeom prst="rect">
            <a:avLst/>
          </a:prstGeom>
          <a:noFill/>
          <a:ln w="12700">
            <a:noFill/>
            <a:miter lim="800000"/>
            <a:headEnd/>
            <a:tailEnd/>
          </a:ln>
          <a:effectLst/>
        </p:spPr>
        <p:txBody>
          <a:bodyPr lIns="90477" tIns="44445" rIns="90477" bIns="44445"/>
          <a:lstStyle/>
          <a:p>
            <a:pPr marL="342900" indent="-342900">
              <a:spcBef>
                <a:spcPct val="20000"/>
              </a:spcBef>
              <a:buClr>
                <a:schemeClr val="tx2"/>
              </a:buClr>
              <a:buSzPct val="60000"/>
              <a:buFont typeface="Wingdings" pitchFamily="2" charset="2"/>
              <a:buNone/>
              <a:defRPr/>
            </a:pPr>
            <a:r>
              <a:rPr lang="en-US" sz="2800" b="1" dirty="0">
                <a:solidFill>
                  <a:srgbClr val="D20AC4"/>
                </a:solidFill>
                <a:effectLst>
                  <a:outerShdw blurRad="38100" dist="38100" dir="2700000" algn="tl">
                    <a:srgbClr val="000000"/>
                  </a:outerShdw>
                </a:effectLst>
                <a:latin typeface="Tahoma" pitchFamily="34" charset="0"/>
              </a:rPr>
              <a:t>Beta Cells - Amylin</a:t>
            </a:r>
            <a:r>
              <a:rPr lang="en-US" sz="2800" dirty="0">
                <a:effectLst>
                  <a:outerShdw blurRad="38100" dist="38100" dir="2700000" algn="tl">
                    <a:srgbClr val="000000"/>
                  </a:outerShdw>
                </a:effectLst>
                <a:latin typeface="Tahoma" pitchFamily="34" charset="0"/>
              </a:rPr>
              <a:t>  </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secreted in 1:1 ratio with insulin</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Causes satiety</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Lowers post-prandial glucagon response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Slows gastric emptying</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1 make none</a:t>
            </a:r>
          </a:p>
          <a:p>
            <a:pPr marL="914400" lvl="1" indent="-457200">
              <a:spcBef>
                <a:spcPct val="20000"/>
              </a:spcBef>
              <a:buClr>
                <a:schemeClr val="folHlink"/>
              </a:buClr>
              <a:buSzPct val="75000"/>
              <a:buFont typeface="Wingdings 3" panose="05040102010807070707" pitchFamily="18" charset="2"/>
              <a:buChar char="}"/>
              <a:defRPr/>
            </a:pPr>
            <a:r>
              <a:rPr lang="en-US" sz="2600" dirty="0">
                <a:latin typeface="Calibri" panose="020F0502020204030204" pitchFamily="34" charset="0"/>
              </a:rPr>
              <a:t>Type 2 make less than normal amounts</a:t>
            </a:r>
          </a:p>
        </p:txBody>
      </p:sp>
      <p:sp>
        <p:nvSpPr>
          <p:cNvPr id="2" name="Title 1"/>
          <p:cNvSpPr>
            <a:spLocks noGrp="1"/>
          </p:cNvSpPr>
          <p:nvPr>
            <p:ph type="title"/>
          </p:nvPr>
        </p:nvSpPr>
        <p:spPr>
          <a:xfrm>
            <a:off x="457200" y="152400"/>
            <a:ext cx="8229600" cy="1066800"/>
          </a:xfrm>
        </p:spPr>
        <p:txBody>
          <a:bodyPr>
            <a:noAutofit/>
          </a:bodyPr>
          <a:lstStyle/>
          <a:p>
            <a:r>
              <a:rPr lang="en-US" sz="3600" dirty="0"/>
              <a:t>Role of the Pancreas</a:t>
            </a:r>
            <a:br>
              <a:rPr lang="en-US" sz="3600" dirty="0"/>
            </a:br>
            <a:r>
              <a:rPr lang="en-US" sz="3600" dirty="0"/>
              <a:t>Endocrine </a:t>
            </a:r>
            <a:r>
              <a:rPr lang="en-US" sz="3600" dirty="0" smtClean="0"/>
              <a:t>Functions</a:t>
            </a:r>
            <a:endParaRPr lang="en-US" sz="3600" dirty="0"/>
          </a:p>
        </p:txBody>
      </p:sp>
    </p:spTree>
    <p:custDataLst>
      <p:tags r:id="rId1"/>
    </p:custDataLst>
    <p:extLst>
      <p:ext uri="{BB962C8B-B14F-4D97-AF65-F5344CB8AC3E}">
        <p14:creationId xmlns:p14="http://schemas.microsoft.com/office/powerpoint/2010/main" val="25774821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7381"/>
                                        </p:tgtEl>
                                        <p:attrNameLst>
                                          <p:attrName>style.visibility</p:attrName>
                                        </p:attrNameLst>
                                      </p:cBhvr>
                                      <p:to>
                                        <p:strVal val="visible"/>
                                      </p:to>
                                    </p:set>
                                    <p:anim calcmode="lin" valueType="num">
                                      <p:cBhvr additive="base">
                                        <p:cTn id="7" dur="2000" fill="hold"/>
                                        <p:tgtEl>
                                          <p:spTgt spid="1637381"/>
                                        </p:tgtEl>
                                        <p:attrNameLst>
                                          <p:attrName>ppt_x</p:attrName>
                                        </p:attrNameLst>
                                      </p:cBhvr>
                                      <p:tavLst>
                                        <p:tav tm="0">
                                          <p:val>
                                            <p:strVal val="#ppt_x"/>
                                          </p:val>
                                        </p:tav>
                                        <p:tav tm="100000">
                                          <p:val>
                                            <p:strVal val="#ppt_x"/>
                                          </p:val>
                                        </p:tav>
                                      </p:tavLst>
                                    </p:anim>
                                    <p:anim calcmode="lin" valueType="num">
                                      <p:cBhvr additive="base">
                                        <p:cTn id="8" dur="2000" fill="hold"/>
                                        <p:tgtEl>
                                          <p:spTgt spid="16373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7381"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Successful weight loss strategies include</a:t>
            </a:r>
          </a:p>
        </p:txBody>
      </p:sp>
      <p:sp>
        <p:nvSpPr>
          <p:cNvPr id="3" name="Content Placeholder 2"/>
          <p:cNvSpPr>
            <a:spLocks noGrp="1"/>
          </p:cNvSpPr>
          <p:nvPr>
            <p:ph sz="quarter" idx="1"/>
          </p:nvPr>
        </p:nvSpPr>
        <p:spPr>
          <a:xfrm>
            <a:off x="457200" y="1676400"/>
            <a:ext cx="8229600" cy="4480560"/>
          </a:xfrm>
        </p:spPr>
        <p:txBody>
          <a:bodyPr/>
          <a:lstStyle/>
          <a:p>
            <a:r>
              <a:rPr lang="en-US" dirty="0" smtClean="0"/>
              <a:t>Weekly self-weighing </a:t>
            </a:r>
          </a:p>
          <a:p>
            <a:r>
              <a:rPr lang="en-US" dirty="0" smtClean="0"/>
              <a:t>Eat breakfast </a:t>
            </a:r>
          </a:p>
          <a:p>
            <a:r>
              <a:rPr lang="en-US" dirty="0" smtClean="0"/>
              <a:t>Reduce </a:t>
            </a:r>
            <a:r>
              <a:rPr lang="en-US" dirty="0"/>
              <a:t>fast food intake</a:t>
            </a:r>
            <a:r>
              <a:rPr lang="en-US" dirty="0" smtClean="0"/>
              <a:t>.</a:t>
            </a:r>
          </a:p>
          <a:p>
            <a:r>
              <a:rPr lang="en-US" dirty="0" smtClean="0"/>
              <a:t>Decrease portion size</a:t>
            </a:r>
            <a:endParaRPr lang="en-US" dirty="0"/>
          </a:p>
          <a:p>
            <a:r>
              <a:rPr lang="en-US" dirty="0" smtClean="0"/>
              <a:t>Increase </a:t>
            </a:r>
            <a:r>
              <a:rPr lang="en-US" dirty="0"/>
              <a:t>physical </a:t>
            </a:r>
            <a:r>
              <a:rPr lang="en-US" dirty="0" smtClean="0"/>
              <a:t>activity</a:t>
            </a:r>
          </a:p>
          <a:p>
            <a:r>
              <a:rPr lang="en-US" dirty="0" smtClean="0"/>
              <a:t>Use </a:t>
            </a:r>
            <a:r>
              <a:rPr lang="en-US" dirty="0"/>
              <a:t>meal replacements </a:t>
            </a:r>
            <a:endParaRPr lang="en-US" dirty="0" smtClean="0"/>
          </a:p>
          <a:p>
            <a:r>
              <a:rPr lang="en-US" dirty="0" smtClean="0"/>
              <a:t>Eat </a:t>
            </a:r>
            <a:r>
              <a:rPr lang="en-US" dirty="0"/>
              <a:t>healthy foods</a:t>
            </a:r>
          </a:p>
          <a:p>
            <a:endParaRPr lang="en-US" dirty="0"/>
          </a:p>
        </p:txBody>
      </p:sp>
      <p:pic>
        <p:nvPicPr>
          <p:cNvPr id="47108" name="Picture 4" descr="C:\Users\bev_000\AppData\Local\Microsoft\Windows\Temporary Internet Files\Content.IE5\EVED0Q0B\MP90043934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905000"/>
            <a:ext cx="3330262" cy="22201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5304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smtClean="0"/>
              <a:t>Diabetes Prevention Program </a:t>
            </a:r>
            <a:br>
              <a:rPr lang="en-US" dirty="0" smtClean="0"/>
            </a:br>
            <a:r>
              <a:rPr lang="en-US" dirty="0" smtClean="0"/>
              <a:t>Focus on fat = </a:t>
            </a:r>
            <a:r>
              <a:rPr lang="en-US" dirty="0" err="1" smtClean="0"/>
              <a:t>wt</a:t>
            </a:r>
            <a:r>
              <a:rPr lang="en-US" dirty="0" smtClean="0"/>
              <a:t> loss success</a:t>
            </a:r>
            <a:endParaRPr lang="en-US" dirty="0"/>
          </a:p>
        </p:txBody>
      </p:sp>
      <p:pic>
        <p:nvPicPr>
          <p:cNvPr id="4" name="Content Placeholder 3"/>
          <p:cNvPicPr>
            <a:picLocks noGrp="1" noChangeAspect="1"/>
          </p:cNvPicPr>
          <p:nvPr>
            <p:ph sz="quarter" idx="1"/>
          </p:nvPr>
        </p:nvPicPr>
        <p:blipFill>
          <a:blip r:embed="rId3"/>
          <a:stretch>
            <a:fillRect/>
          </a:stretch>
        </p:blipFill>
        <p:spPr>
          <a:xfrm>
            <a:off x="391886" y="1461287"/>
            <a:ext cx="8294914" cy="3505200"/>
          </a:xfrm>
          <a:prstGeom prst="rect">
            <a:avLst/>
          </a:prstGeom>
        </p:spPr>
      </p:pic>
      <p:sp>
        <p:nvSpPr>
          <p:cNvPr id="5" name="Rectangle 4"/>
          <p:cNvSpPr/>
          <p:nvPr/>
        </p:nvSpPr>
        <p:spPr>
          <a:xfrm>
            <a:off x="287655" y="5715000"/>
            <a:ext cx="7543800" cy="369332"/>
          </a:xfrm>
          <a:prstGeom prst="rect">
            <a:avLst/>
          </a:prstGeom>
        </p:spPr>
        <p:txBody>
          <a:bodyPr wrap="square">
            <a:spAutoFit/>
          </a:bodyPr>
          <a:lstStyle/>
          <a:p>
            <a:r>
              <a:rPr lang="en-US" dirty="0"/>
              <a:t>http://www.cdc.gov/diabetes/prevention/recognition/curriculum.htm</a:t>
            </a:r>
          </a:p>
        </p:txBody>
      </p:sp>
    </p:spTree>
    <p:custDataLst>
      <p:tags r:id="rId1"/>
    </p:custDataLst>
    <p:extLst>
      <p:ext uri="{BB962C8B-B14F-4D97-AF65-F5344CB8AC3E}">
        <p14:creationId xmlns:p14="http://schemas.microsoft.com/office/powerpoint/2010/main" val="346365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Health Issue?</a:t>
            </a:r>
            <a:endParaRPr lang="en-US" dirty="0"/>
          </a:p>
        </p:txBody>
      </p:sp>
      <p:sp>
        <p:nvSpPr>
          <p:cNvPr id="3" name="Content Placeholder 2"/>
          <p:cNvSpPr>
            <a:spLocks noGrp="1"/>
          </p:cNvSpPr>
          <p:nvPr>
            <p:ph sz="quarter" idx="1"/>
          </p:nvPr>
        </p:nvSpPr>
        <p:spPr/>
        <p:txBody>
          <a:bodyPr/>
          <a:lstStyle/>
          <a:p>
            <a:r>
              <a:rPr lang="en-US" dirty="0" smtClean="0"/>
              <a:t>66% of our people are obese/overweight</a:t>
            </a:r>
          </a:p>
          <a:p>
            <a:r>
              <a:rPr lang="en-US" dirty="0" smtClean="0"/>
              <a:t>Rates of gestational diabetes on rise</a:t>
            </a:r>
          </a:p>
          <a:p>
            <a:r>
              <a:rPr lang="en-US" dirty="0" smtClean="0"/>
              <a:t>30% of kids are obese/overweight</a:t>
            </a:r>
          </a:p>
          <a:p>
            <a:endParaRPr lang="en-US" dirty="0"/>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3008046"/>
            <a:ext cx="6629400" cy="3225114"/>
          </a:xfrm>
          <a:prstGeom prst="rect">
            <a:avLst/>
          </a:prstGeom>
        </p:spPr>
      </p:pic>
    </p:spTree>
    <p:custDataLst>
      <p:tags r:id="rId1"/>
    </p:custDataLst>
    <p:extLst>
      <p:ext uri="{BB962C8B-B14F-4D97-AF65-F5344CB8AC3E}">
        <p14:creationId xmlns:p14="http://schemas.microsoft.com/office/powerpoint/2010/main" val="48219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lIns="91440" tIns="45720" rIns="91440" bIns="45720" anchor="b">
            <a:normAutofit fontScale="90000"/>
          </a:bodyPr>
          <a:lstStyle/>
          <a:p>
            <a:pPr eaLnBrk="1" hangingPunct="1"/>
            <a:r>
              <a:rPr lang="en-US" smtClean="0">
                <a:latin typeface="Tahoma" pitchFamily="34" charset="0"/>
              </a:rPr>
              <a:t>How nutrients affect blood sugar</a:t>
            </a:r>
          </a:p>
        </p:txBody>
      </p:sp>
      <p:sp>
        <p:nvSpPr>
          <p:cNvPr id="2" name="Content Placeholder 1"/>
          <p:cNvSpPr>
            <a:spLocks noGrp="1"/>
          </p:cNvSpPr>
          <p:nvPr>
            <p:ph sz="quarter" idx="1"/>
          </p:nvPr>
        </p:nvSpPr>
        <p:spPr/>
        <p:txBody>
          <a:bodyPr/>
          <a:lstStyle/>
          <a:p>
            <a:endParaRPr lang="en-US" dirty="0"/>
          </a:p>
        </p:txBody>
      </p:sp>
      <p:pic>
        <p:nvPicPr>
          <p:cNvPr id="17305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928392"/>
            <a:ext cx="4191000" cy="1570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12" y="1292087"/>
            <a:ext cx="4114800" cy="1547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306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688132"/>
            <a:ext cx="4114800" cy="157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316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nvPr>
        </p:nvSpPr>
        <p:spPr/>
        <p:txBody>
          <a:bodyPr/>
          <a:lstStyle/>
          <a:p>
            <a:pPr eaLnBrk="1" hangingPunct="1"/>
            <a:r>
              <a:rPr lang="en-US" sz="3600" smtClean="0"/>
              <a:t>Teaching About Eating Healthy</a:t>
            </a:r>
          </a:p>
        </p:txBody>
      </p:sp>
      <p:graphicFrame>
        <p:nvGraphicFramePr>
          <p:cNvPr id="378884" name="Object 4"/>
          <p:cNvGraphicFramePr>
            <a:graphicFrameLocks noGrp="1" noChangeAspect="1"/>
          </p:cNvGraphicFramePr>
          <p:nvPr>
            <p:ph sz="quarter" idx="1"/>
          </p:nvPr>
        </p:nvGraphicFramePr>
        <p:xfrm>
          <a:off x="4213225" y="3281363"/>
          <a:ext cx="717550" cy="811212"/>
        </p:xfrm>
        <a:graphic>
          <a:graphicData uri="http://schemas.openxmlformats.org/presentationml/2006/ole">
            <mc:AlternateContent xmlns:mc="http://schemas.openxmlformats.org/markup-compatibility/2006">
              <mc:Choice xmlns:v="urn:schemas-microsoft-com:vml" Requires="v">
                <p:oleObj spid="_x0000_s76868" name="Clip" r:id="rId5" imgW="716890" imgH="811987" progId="MS_ClipArt_Gallery.5">
                  <p:embed/>
                </p:oleObj>
              </mc:Choice>
              <mc:Fallback>
                <p:oleObj name="Clip" r:id="rId5" imgW="716890" imgH="811987"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3225" y="3281363"/>
                        <a:ext cx="71755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78883" name="Rectangle 3"/>
          <p:cNvSpPr>
            <a:spLocks noGrp="1" noChangeArrowheads="1"/>
          </p:cNvSpPr>
          <p:nvPr>
            <p:ph type="body" sz="half" idx="4294967295"/>
          </p:nvPr>
        </p:nvSpPr>
        <p:spPr>
          <a:xfrm>
            <a:off x="0" y="1598613"/>
            <a:ext cx="4037013" cy="4497387"/>
          </a:xfrm>
        </p:spPr>
        <p:txBody>
          <a:bodyPr/>
          <a:lstStyle/>
          <a:p>
            <a:pPr algn="ctr" eaLnBrk="1" hangingPunct="1">
              <a:buFont typeface="Wingdings" panose="05000000000000000000" pitchFamily="2" charset="2"/>
              <a:buNone/>
            </a:pPr>
            <a:r>
              <a:rPr lang="en-US" sz="2800" smtClean="0"/>
              <a:t>Major food groups</a:t>
            </a:r>
          </a:p>
          <a:p>
            <a:pPr algn="ctr" eaLnBrk="1" hangingPunct="1">
              <a:buFont typeface="Wingdings" panose="05000000000000000000" pitchFamily="2" charset="2"/>
              <a:buNone/>
            </a:pPr>
            <a:r>
              <a:rPr lang="en-US" sz="2800" smtClean="0"/>
              <a:t>“Handy Diet”   </a:t>
            </a:r>
          </a:p>
          <a:p>
            <a:pPr algn="ctr" eaLnBrk="1" hangingPunct="1">
              <a:buFont typeface="Wingdings" panose="05000000000000000000" pitchFamily="2" charset="2"/>
              <a:buNone/>
            </a:pPr>
            <a:r>
              <a:rPr lang="en-US" sz="2800" smtClean="0"/>
              <a:t>Plate Method</a:t>
            </a:r>
          </a:p>
          <a:p>
            <a:pPr algn="ctr" eaLnBrk="1" hangingPunct="1">
              <a:buFont typeface="Wingdings" panose="05000000000000000000" pitchFamily="2" charset="2"/>
              <a:buNone/>
            </a:pPr>
            <a:r>
              <a:rPr lang="en-US" sz="2800" smtClean="0"/>
              <a:t>Exchange Lists</a:t>
            </a:r>
          </a:p>
          <a:p>
            <a:pPr algn="ctr" eaLnBrk="1" hangingPunct="1">
              <a:buFont typeface="Wingdings" panose="05000000000000000000" pitchFamily="2" charset="2"/>
              <a:buNone/>
            </a:pPr>
            <a:r>
              <a:rPr lang="en-US" sz="2800" smtClean="0"/>
              <a:t>Food Diaries / Glucose Records</a:t>
            </a:r>
          </a:p>
          <a:p>
            <a:pPr algn="ctr" eaLnBrk="1" hangingPunct="1">
              <a:buFont typeface="Wingdings" panose="05000000000000000000" pitchFamily="2" charset="2"/>
              <a:buNone/>
            </a:pPr>
            <a:r>
              <a:rPr lang="en-US" sz="2800" smtClean="0"/>
              <a:t>Carbohydrate Counting</a:t>
            </a:r>
          </a:p>
          <a:p>
            <a:pPr algn="ctr" eaLnBrk="1" hangingPunct="1">
              <a:buFont typeface="Wingdings" panose="05000000000000000000" pitchFamily="2" charset="2"/>
              <a:buNone/>
            </a:pPr>
            <a:r>
              <a:rPr lang="en-US" sz="2000" i="1" smtClean="0"/>
              <a:t>Assess what is best for the situation.</a:t>
            </a:r>
            <a:endParaRPr lang="en-US" sz="2800" smtClean="0"/>
          </a:p>
          <a:p>
            <a:pPr eaLnBrk="1" hangingPunct="1"/>
            <a:endParaRPr lang="en-US" sz="2800" smtClean="0"/>
          </a:p>
        </p:txBody>
      </p:sp>
      <p:graphicFrame>
        <p:nvGraphicFramePr>
          <p:cNvPr id="378885" name="Object 5"/>
          <p:cNvGraphicFramePr>
            <a:graphicFrameLocks noGrp="1" noChangeAspect="1"/>
          </p:cNvGraphicFramePr>
          <p:nvPr>
            <p:ph sz="quarter" idx="4294967295"/>
          </p:nvPr>
        </p:nvGraphicFramePr>
        <p:xfrm>
          <a:off x="8093075" y="4876800"/>
          <a:ext cx="1050925" cy="1143000"/>
        </p:xfrm>
        <a:graphic>
          <a:graphicData uri="http://schemas.openxmlformats.org/presentationml/2006/ole">
            <mc:AlternateContent xmlns:mc="http://schemas.openxmlformats.org/markup-compatibility/2006">
              <mc:Choice xmlns:v="urn:schemas-microsoft-com:vml" Requires="v">
                <p:oleObj spid="_x0000_s76869" name="Clip" r:id="rId7" imgW="716250" imgH="777149" progId="MS_ClipArt_Gallery.5">
                  <p:embed/>
                </p:oleObj>
              </mc:Choice>
              <mc:Fallback>
                <p:oleObj name="Clip" r:id="rId7" imgW="716250" imgH="777149" progId="MS_ClipArt_Gallery.5">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93075" y="4876800"/>
                        <a:ext cx="10509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78886" name="Picture 2" descr="MyPla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34821" y="1752600"/>
            <a:ext cx="30146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148123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157230"/>
            <a:ext cx="2993571"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data:image/jpeg;base64,/9j/4AAQSkZJRgABAQAAAQABAAD/2wCEAAkGBxMTEhUUExQWFRUWFxcXGRUXFRUXFxgYFxQXFhcXFxUYHCggGBolHRQUITEhJSkrLi4uFx8zODMsNygtLiwBCgoKDg0OGxAQGywkHyQsLCwsLywsLCwsLCwsLCwsLCwsLCwsLCwsLCwsLCwsLCwsLCwsLCwsLCwsLCwsLCwsLP/AABEIALkBEQMBIgACEQEDEQH/xAAcAAACAgMBAQAAAAAAAAAAAAAFBgQHAQIDAAj/xAA7EAABAwIFAgQDBwQBAwUAAAABAAIDBBEFBhIhMUFREyJhcYGRoQcUIzJCUrEWwdHhYhUzghdDU5Lw/8QAGQEAAwEBAQAAAAAAAAAAAAAAAgMEAQAF/8QAJREAAgICAgIDAAMBAQAAAAAAAQIAEQMhEjEEQRMiUTJhcSOx/9oADAMBAAIRAxEAPwCkQF6yyvBdOngF662ssWXTpgLZbRtubBMWF5WfJYu2CBnC9wlQt1FsAlbiJ3Yqy6HKjGji6n/04z9qQfJHoSkeKfZlb4FQCWQBysBmVow0bBDcXwv7v+IwcI9kuqkq3WIIaOT3QuzPtZwQY9NF/FsrN0ktal3BcNd94a1w2uvos4PGGWIHCQMdpooX69gbrQzKN7imonQjbgtIGsA9FCziGthdfsgNNnyJjbXSznHOBqG6WcIACTHBG/IqPbdx91Nw2QxSAkbIbRai4G10yVDfFDWhu+ya4BFGVofrGNlWZGjSutDTaHh1kQy7SNYwAhE6qJtlAnHH/GYwLdwvhuKt07lRK+t1us07JRxiXQ3Y2W+CVDzY2JT3cldRC4wGjUaJrhuAlbMOUmSA2FimiGY24WlXNbhIXIVOo1kBEonEsNdC8sKxDQPdwFZ2IZWfUSa7WCK0WUdFld87UKEmXCl7MqZuBSHovPwWQdFcjsJDfzD6KC/BXPvYfRB82T8jfhw/speohLTuLLknLOeFui/M3buk9zVUjFhZkmRApoG5osr2lYRxc8SvLBWCV06ZusFeWCunTK8tV5dMnILZYC8AunTyzZe0lbALJ1Qjlun1ztHKvDCMJGkXCr/7L6WFuqWTm9grR/6/C21kjKFJ3KMbsFoCdJaMAWa1QpKJ54CJsx6LqCPgpkOJwu4cEsophjK4iVWYG95848qZMu0sVO3oEYm06SdrWS++PXd3RCxCDUyzkO4SxDGAdmjZVBnaqkfLp3AKtMxgtAHKXs4YY0Rl1vMOEAyG9x+NFUyrJ8JkY0Oc02PVcaWlLzYcItWYxM5nhuZtxddcNpeE1nCi5WrctTeCjDQp2F21hembYWQnEat0Vi3c36KbGS5jc3FMctejjAZdQsQlsLoNlLFpZQGOYQbdQmefAXyA3NroTjYmpF8igQXg+EiodqduAnWlwdjQAAEKy7QuphpfuO6Y4atvdVpSipG5LG5Bq8PFuEGoqYlx1dEzYnXRtaTccJawKV8pcSLNvshZVJ13NVyBDETAFKa0FdqWmCjY7MIW6uyLjUHlOFZTB2y6spWtHQJBxfPFt2cpWr80VUu5eWjsFqx6+O7i/Uf8+4ex9O64HCqjCMvaxd3CK1GZZ5IfBPmJ2umTL+DSCIa7BczkDUxcYDU0CR5ditu1RK7Kcbh5dinl2GlaxYeXbDlLV2/Y4rjMpnE8KfCdxt3Q8hXHi+D3uHtVY49h/hSEDgqnHl5aPclzYeI5DqC2tWzmLUrBKdJ5heWqyunTnp6LoAp2LUZjeb8k3UVrLpfKxceiVNqaIvcGt3LjYLevpDG8sdyOV3iBic13BG6O4TluWscZX+UO39SuLBRZg5QeowZeDPBj0gADlPNFh9OQNxflV9JlSanBMb7gC9ip+XMUmf5PDOrj/fopOQNkbjVa9R2qado6hDJGtcbH5hegw6Zou4gXNzq7KNUwvfcxPbcGxB/sl2bjgBCM1a+NmkG+yl4TiUejzuAPYlK+J0FR4ZLXDV1CrvFppdZDrtI9SjA5e5gXdS9IKqLVs8H4oHnKoJb5eBuVVuEwVcgLoA52nmxW82YJy0skJvwb8hZ8RjOP4bhFuMRyjQG790WweiLvhuk7CCA/3T9grnu/Cj/M8c9ggyIAeIlGFjx5GB6+UBxR7KuWfGIkkHsFPZ9nxO7n79wjeXqGamJZIdTP0uA49CExcZUSfyPIXJpYVp8JazcABT6d1/gtKjEGtaf5QKixsPDwzfe11oyce5LwLQ1W1TACOfZJGLQ1jXF0LxoP6TyPYpkiZ0HPUrq+mFj/ACktmJjlwgCKVTVvLBrNz1Tjlx4MTSll+DGScA/k5KcqCiDGgN2CbhB7krKVNGTjOGNJKrbO+YJHEgDyDkp5xWncWbKq/tBMlmxxtc5x5DRdLyZXGUIBoyjEi8SxgXDWNlf5jYLrirWNOlpuO6iYdglW3fwX/JccVpalv/sv+SqlwzIBdxiybhJkfrPA4Viw0w69EmfZxU3gLXgtcDuHAgpsnqBGbhxI+dlM5NyUtzNyf4QtZCa5/hjUOQtZcfZbbcnoEFmxW7yHHYDhYt3qYdSNiebmPHmIuFXGYsRbM+7eii4szXUyaT5dRK0FOwdbq1EANmKZ2ccQJFfutGqWYB0K4SNsnXJmRl7miws2WFsGWLPhsZFpbHVex6/NK7MPdHVCEDUS4af9qw30w+7gEDVqA2733AUKkYxlY97hu1zbE9AQokajLmNDUacNybCGiSVge89SNh7BZdC2J+luw7Iz/wBTboAuLWSliuI6pmhu5v0Q5TyFSci9wni0w8rf3cn0WMPeyL8gA/uun/ThMBrvtxbZLeZny0l3cxHbV1b7pSqRHYqA3DtXXhweJXNttt2HS6EU1ZSxvPhnzHpe6U6J08zrhx0E3uevaykzYE8OL2vsT3RUB2Y4A1oRx/6m1zTY3tzZLmJ5dfVjxWh1htcAH6KFgolie4SDyn9Q4TTgtXLGSI3jSd7OFx/pYTwN/wDkJQSP7/uKeGQVtA4yRASM/UP8hL2NYgZ5XSuaGucdwOArrgpBoc4kF799t9+TYJHzvlXyGeIWcN3Nta4727pqua+0xSoa4iwkjdO32cVpNSb86dvXfdKdLiDPBMZY0km+v9Q9FmhxY00jJB+k7+yMDcZm3jNT6VpiHBbSxeiW8Axds8bZoje4Gpv+k20zw8CxRA3PNIqKWYcveLYtc5o6tB2KB0zGQSCMDSDv7lWRNCq9zrl6WWaN0T9I6pOTHY1GY3o7k5lWATuuzaoHfoPqlKvn+7kNmlZf0O/xCHV+amAWjeDbupRjaW2D1LCwybXIUywhVLkjNEbC77xI0Oc7ne1uisugxiCX8krHezh/CtxrxFSLLZN1CU7LhAAyKJ1y0Oc4lHqqoa1lyVU9Lmh0tfK1wtEdo3HYXHNihyfsFB6lnUmiQeUWI5HZZloGnoEFoanSQ4fH2RgY3CC1rni7uPh37LA/7OKn1I0mFs/aPkhNbhRYCY/keCnABrh5XAqFVssERAMwMRKjqc0xxSOaYxrbsbjgpUxPGy9zjsCUd+0qoiY97WsBe/T5u1lXYBG5TkxCrgtkMJ4NQmZ7wXWNi73t0URo3WsFU5m7TY916Df4pjCN8ZtzcsWkjQUy0eAa4S/xGAj9BO59kCqYdKDqWNTCpA8JeXTUvI+Uk+AS4Y6RzWOJvfVra3pe/f2QmIB76pz7gDSOOobdE4gXbkn5rjX0utjm6izULFzefqF5hyoZUfFy1AuXhUVF7PIhBtfq63Qf5TVSYa1huBv1PX5qLhWJMpw2M6QdNgOAenlv7IizEQ++ne3YKLPlyM9LcLHjVR9oxUjOLIfmajbJG5rhcOBXbBa1rhbcEGxBBH8rjjlSCQwbm2/pdWfJxQM+pOEtqWIeHysFmggW2+WyMxQ6kPGUgC5zZHguJdY2IufguFTPJS/n3b+7p/pKXyMbmlMuVTW4VqsPIG4tcIFU1v3dwJ/ITb2XVmbWHYn23/ss12Euqm2d5Wm3Tzf6VC6O+oDixruEMNzHqAJLdINm2uLN6n3R+fEGyRa3G4LbEEb7bBBMIy3FA3yt+JNz9V3lljBsSEL5AuhATCzbleQZZnmqJPCaBHqNif7BFK37NKpwu1zT6JslnDLOjI92/wCUYy/iE1SXn8kbTpuOXGwJ9hui+dyfqJzYkVfsZV+GVtZg8oErT4bjxe4+CuTK2bo6loc0Hf0P8ruzB4nnzMa63cX/AJQ/NOZ6fD2hgZqeRdrG2aAO5PQJ6sW/2RPQOuo6isa4JD+0nG/BYxsbtLn3NxyLdPS6WWfadITcQxkft1O1fPgpwOFQYnSNlczQ5zSWne7Xeh6i6MgjuAtXKVIDyXOdqdzueSmjJmX6OcONVL4R/SLtaHC251G/XokrEX6JXxkgOY4tPuDbZejqHgWvt26fJEJYxDilNRszxlympnRinqBJrvdhLSW9nEt6fBCZ8KfExrxLG6//AMb7uFu42IUCkp5pyfCifIRzoaTb3I4RSLKVc5upsDrermA/IuQs6juFjBHZhDCsyzHTDPK7widzy4D35sndmGU9RGGxeYDgsG47G/RVnhOCTuqo4JI3Me8/qFvKN3G/BAAPCv3DKBkUbWNFgAB77cn1SXCnYishAOoh0dZJTSmGU6rC9rgu0+17qK6qY6Yll9Nza+3v/f5Kyp8Ihk/PGx3u1p/kKDNl+nYDaJg62DR/CAqKgBzexAOFV7mnZxuD9FpjWZ6kHQ2MC5s15N79yG8qFPTkyvELtLAQLjvYEgH0NwpVHQb6nXJ4uTc/6SsaMpNGUjGGALRVqMqmZzpJpHueTfgAD2CX81Yc9hbaMFuzbsbvfpcBWpM1C6qnvfYm4tsOtwqhlZYnLhTjoSuMDy2JHkVJMTbbWte54v2TRBkGCNt2udIDwSf8bKfJQt0m4IcOnQjv6LXCK8xyBh/I7ax6HoUl87v0akQFRJx2hfSv66Dwe3ou+G4FJUDU8lrfqnDGqXxnaRawPJF7rvHAxoa11tRIsN7kjsAmLlYruW42bjuLf9Ex/vcvJ30HsPmvIubfs6hFduZSxmt8Bsezxcep22USpzTI/aOMAu7m/wAV2fANAsNrAH4i6k0uHxxwmURkvLdLG3JJedmkDtex9LX6KXHjRuxGL5uQzXAqAyvLJC6fzB7nax4cVxawA9Bwjc8Lgzx4CGRRNfs64bL6hg4HZx/hT6UU1ML20BrA1xHW3mDQOXPJd8rcKPLAar8Se7Y7Wjgvaw/fIR+rYWHSyoJ9RXZswBLizpWPbGXaz5nPOzW2OzYwCbc8ndDGYtiHiGRsPixk9SNXl2uCN+i6ZorAHxxU4Adu1rGixJNrkn9uwJ9kxZPp5gxkUzQCB+Zrri3O4sgZVYUaNzeRU6h/K4+9Q6zG9lzbzix25t3HqpOMZREkbg11yQdnAWPp6JiooQAAFLkFmkk2AFyTwLeq5fCwgdQD5WS9GUTl3K8dM9zpd363AB36ADx7+qdfFY0XGho/c5zWge5OyTM9ZginneKcat95bkC4FjotyNuTsl0Qvfu8udbubgew6LCrMfsZ6GDESt1UdMVx+HUxvjXZq/E0Em4BGzSPis49megdGIoGWGxL/DIdtvsbXSWYbLkY1vxgA/3Kfgsgk9RohxGGQtjbKyNvGp/lA+fVPWB4dHTxlsEmsElxcHB4Lj1BBsqc8ILvSzPiOpjnNPdpIPzC0KANRWbxC+wZd+FVpYS2TvsTsCD6qBieVzU18VQ6GN8TIy1wkJsXXu0tYOSN+bcpUy59oJa9oq4/EaLDW0APb6lvDvoVcOG1cc0bZInB7HcOHH+j6J2NZ5WfG2M0RA1RlSnk2fCy22zWho8puOEWZRgC3Tsp2lZ0I6k9wRU4HBICHxRvB5DmNP8AISRmb7NKPSXxM8PfhpNhfbyg8eystzgEt5qxBrWsaTy/j0AP+QhY6hp3BOBYG2miZHELgDe9vMepPcqfLCOTt/xH+F3pJ2lotYFddTW73CksyyhBFU0DTIxpL4zqDTa5HDmtPcgkItFOHNDmnYj2PsQdx7HhQny63+QXsRvbZDMSoKySVn3SVkVi7xA9utjm28o083B6gjbquUWaEBxQuNDJkJzVizIKaSRxsGtPvc7AAHknYKRTYVU2/Ekiv/xa8D5F390CznkCSuj0mrc3SbhgY3w793D8x57/AATVUk0YokDc55OpQ6OMOdu7dzv+TtyfmUVrodBIUTLlFJSxNjnALmgAPbu1x9z/AAV6vn3Jut6ErvkbHUM4HhIk87xdvQd7dT6JidE1uwAsPRCsArmugjc3gtH8b/W6lyVXdPWgJDkJZtzeSNp5aD8AgeI5VpZOYw086m+U355HPxUzEcXihbqkcGj6n2CUar7Sog6zInOHcuDfpYrGZR3NTA7/AMRO02ACIgXLgCSCQCd+hXKipvFeXNIcAdIDd9xzc/4Q3MP2gRmllfG1wlaAWscL/qFzcdAL34XHKGem1BayJn4p/My9tI/U/jcb/VKr2vUbtfq2jGj7key8pFnLy3ifyZzH7Kzro30/4UrbG1wbgh47sPULlX1hsJRNp0sAbF5dri2q7jYHd2/Nth69sS1aA57GvaD5TqL7X5/MLjgbhQhhkZs6zWB3FvEvt3O1vgkoAs1cRUzemzNI8hzo9TwBYvdaMEfqDe6k/wBSSSPZTtLXyP5Lb2aOpt0A991AxXLpkYTHI8G23muHEdL8/JTPs8wMwMM7wPEebDrpHT/Py7In4hS0O2sCMDMuRRODwCZdJDnuJJIve4HA+FkbwKI+IL/D2UWpqTYE/tHysuWT8ZdVyuZE0gQ3YZCBpvfoepsPqFF4uQuxJ9RmdAqj+5YtM1JP21Yo+KjiiYS3x3lryNjoYLlvxJb8AU3yUDSBq3Pe5Sp9oOX3VFLpa4kxEvY0772sRc7i4VjeRWiNfsRhQcwTKZoGNuLqycEyfHLT+K6UNHaxPx2VUMms617Ecgo3RZnmjZ4bX+Xt0+Seoruek2TnpGqP02R4n/knZ6XIafax5QmbIMzQTdu3Z7SD8OUo4lj0kv5j8AiWEYHXTRiSItDXcXla0npxyu0fUzmU7cQockVXIYXe1ihNZhEkbrOaWnsRZdcQbiNHYyOexpNg4SAtJ7XBUjDc+TamtqQ2do/cAXAehXcQYa+Q3ogwLLTEJv8AsszEaepFO4/hzG3oH/pcO1+Pl2UjM+L4bKxrodTXfqaRb69VX9TMA7U0+oPbfZcBxMzIRmxnkKn0Dj2faSlu25lkH6GWNvd3ASFif2rVbyRDFFEOmq73fPYfRIcEd+b9/U3/ALpiw7Bi7iM35tYuJ9ewRWTqSDxUxi23O3/qBiHJlb7CNlv4QeqzFLLI6SbzFwDTa4sGm4LBezTf03TJPgDmj8SzB29EAxamjYDYgriIYTGehD+XsTdK2wlYLbedwafTnY+ybqTCHOF3yEj/AIW/lU3h9a2GTU62g7PB4LTyi+G4g184bDOXR8lhHmHYaha4SGxe4tjTcZZstXp/Dh6cl24v8OVHZjU1Pd2lkh7btPz37dlypCNK7eADylUR1GhV6YXGLAsxR1EYds13VmoFw6bjZFY5WuuGuBItcdR7jlI0WBRPdxY90QZlOWNwlicdQGzg8k27EHkeicjuRsSbJgxg6av9jRJTBwIcL3ukzHsuyAnw5QGHi7dRae3IuEzYVi5LvBnbol6HgP8A8H0Sx9oePujIhiNnncn9o4+fK1+JSzBwLkGUKPcA4L95w4uZJKyaFxLgLiOSMnc2aXWc3ryt8fzu78lPa/WS1/8A6g/ylZ0RO5JJPJJuT7nkrwhA6Kf5zVT0x4aXZkaZ75Dqke557uJP8rn4akkLXSlXcr0BQnFrU1fZbg7InzyAC73AD0Abcgf+RP0QvC8Bnn3Yyzf3u8rfgevwum7LuCyUpdqka8Gxs1rhY733PPTtwqcFj/J5nnMjCvcbvDWVx+/jt9F5U8l/Z5dGIv3GaMWOh4HNjcn1F+eVGlp5SNDQ8uc7YusABfpbgeihTV0zraS02Isbi+3U2RjKNa98jvEAFrW/ueVOoDNUsYlVuEafI75GDxJ3A/tY0AfE/q+KDY1TyYez8VwMOwEgafKeAHAcX7+isyml2XWspWSsLXtDmkEOaQCCD3BTHwqRUnXMwO5WtFh01ZBqjPhMcLNke0kkfuay4JHqSLo/kPCW0cRgDtRY43faxcSSS4i5tc+pTDDYDSdrfwgNeyojlcYoxJG7e4dpcD1Fjyp3xfEn/P8AdxnynIftGnxhZQa2qbY3NgNyTwAOSUEOIOaPO17fT/aXsTjqqxxiA8Kmvdzg7U5//EdvikHk2qmqVvuIWMZWkle+qpi1zZXueIyNJALjbSSbH6ILBRSSPMYicJW8t0m49yrddE1lom2FhsOwGyi0+FkeXxSJZLlxG5sOAB0G6rTMaozAl7iNg+TXud+L4wA5DGgb9ruTh/Q8bGHw5Z2dyJNPzs1F4KpsALPDku0AB2knV63U+mqB4TSQ4bcONyubI3dxqqBqVdmbKlXH5mvNQwA2a5zjIABfYHY7b7W4SphTpZ5GxwxOe88Nbufe/QepV8wV43uLhS8n5ZgpfEfG3zzPL3O62JuGjsBf6o8eYEb3AyB1OjK+pfs5rngFzYWejpST8dLCPqtKr7L60PDrxSNG+hpc03/8hY/NXjHDdbGEhdzMH5WsWZRTKc0zwJ4y0gg2cLXtvs7g7o3/AFu5jToIZe/QXufVWNi+FxTxujmaHNPzB7tPQqscMyR4NU4zPD2scfCB6jkOf6i9vgtD0JR8yv8AyG5PwrCaitPiTlzWHgXs5w/sE10+AQxAARt9yLn5lSMNk8vI27InVuLmdBskly0Fib/qAq2iicC10bXAjgtBB+iprMVC3Dq1ro9opRcN/bvuL9t/qrj0uDtzdvUKsPthp7mF1jp87dyOSA7+Glb47W1H3AzLQseow4Ri4cBvcI9DUA73VSZIpqh7rNNo28udf5AdSrJhpS0c3XZAEarj8Tc1uoeiqR3RWmxtzRYHbhKWshefWOHt6IVyEdTWxg9wnmCpJ84NnNIcD7JBfiJqZnyuO7nEe1jYD6IlmTMTIoSSd7cdbqtMvYk4Pc0gnUSfa5ui+NnUmFizJjcKZcz8uxiASeK0k9ARf2slquY1vBS9LjUjdm/yosmKPPLvosOEkaFShclHZuGHygJlyTgQqHmWQXjYbBv7nc2PcBV/99cem/ork+y54dh8Tu7pCe99ZG/rssXCQdxXk+TSUp2YyGDayjmNEXlD62YAI3nlia6QvIZ99XkEKp84+K9u7HEH02umn7PMeeKnTI7ZzdtgNwfTk7/RLZDCvU8Glwcx1nNNxdemVEl5GfSeF1txuibKwkEN29VWmSswiVzWO2d1arJhI6JDa1CmzI11ZZbNWSEM2aTRtcLWQWqwktJdEdJ5t0KOhqw5qFlB7nCV1LAfFOu+tzd2Hgi/6T3RTD6DXMJQNtOm3UEI7i2HNkF7eZu7T1BS5JjboR5XAuBsb837lIK8TuWI/IahSpeGh7S7Tbrbi6AV9UXOazVYfqfbp6DutqirknGuSxvt5eCurKVwF2tF+xQMgb/IxW4/7BWNYU6Rv4DpGix1Enc+o7JkwytqA0aw1otseVmamc5tr2Ft7LeSB/hhp2vtf0RhaGoJN9yR/UToy3VZwcbXA4t1KM0OMskF2uBCr2qwp4c1gefCJ46+q44hG2mdEWOewA6bNFy7V0I67rlNmoLoKsSzKmba6ql2bYnVs0LjaziA42sfYhWJh9E5zRrLtx15+XRc6XJVExxcKdhcSSXEXJJ5N04Y7G4jnR1BWEVDG8G/r3Rl2IAhb4jliN7CI7xOts5nT4Kq2S4gyt+5hwc4G5cRsGfvSfhI0I0ZA2zLGfODfdJ/2gQslpXtuNQ8zT2cOP8ACeaLBmNaNfnd1J/sFExzKtPUNs9ljyC0kEEccLEQgg3CORSKiblyhbDC1jeg3Pc8ko2AhtTQyUr7O80fR3+VPhlB3Smu9yxar69TZ7VyfCu7CpgoHEXtsu4E9TOYHcrDPmXC4eMwny8t6e4HdK2Hxho9Vb+JRixDvVVNVANke0cBxsq8DkrxPqJONQ/MTLnLV5Wh9F18PZOlA6nON5BBHRWTkDN8cLnU8pDWv/EY4mwDjs9p7XO/xVaPNlExN9/DINiAf5RBeWpF5RqjPpv7/cdweLJOzjmtkDTy424A2+J4CrDDs/VUMfhgNdbYEk3H1QfGceqKo/iv8o4YNm/7QjBvck+T8jD/AFvV9m//AL4ryTfC9vovJvxL+QObfs6rdjrFc7qbS0hkNhymRc7UGKOhkZINyw/MdQrcyvnqCcAa9D+rHbH/AGqdrKF0Zs7ZFsmvgEpZK0HVYh3UJWVRVw1PqfQVNiIPBBRKlqA42OyqGelngfqgmNugO49kSos8SxkCaO1uXDce6kXKP2MMtl1P2K4PZZL1DnWnkAs8X91NdjkbuHA+xTOQnVJkvCrPNGWmTySyNke09gRa4HZNOM4nK4aIWEl22roPVCKqmkigOlpleb3A6k8lKcn1DGoJomzOEYaNDWbE9x3TPg1NLMS1ttI/Ug8DZPB8zLOtwp2F4gYIrEhpPquWr3KDdah+oga38Mu6blCJagiPSH7k2GrsooxRpaLOuO6DYtiIL2Fo1OB+AXMwmAVsxglc3yuO5HVZwhjZpy47iPj3KAYpPKYyWNubXsljJWbH09Q9tUHMDztcbA9rrMQ5G/yC+VeNCX5SsvsF2LbJYp8yQ2uHj5rjNmlhJa11z2G6eXFScKTGaqr2RtJJFgkHA8dgqa+ocyxcxrWX7gXJt8Su2I0ElS20ry1h5a02J9LoPHlGCnPi0uqOQDnUSHejh1SuYPcYEqWLHJstwkrLmdIp/K46XtJa4eo2Ka46gEXa4H4rJtVM1tK17SHC4KSMXojTG4N2fwm2sxNrPzGyXcSxSKdrmW1AghCwB7jcTMp1BkFcDvdGIcyOZGW7WKSaTB5WX89xfa/ZcMWlmjbxq9kC2DQlJ4kbkjNmO6Y3G+5VdRy337rlieIvldZ1wB0UemltsrseLiu+5Ic9vQ6h6gj1EBMuKZeMEbXuc3zDgJVoKgN3WcSxV79tRIHqtqUl69zjWO3UCfey6xtc91gCSVYGBZajENpWBznd+ixsgx9ybL/00JWhYshqYM1YAad2pu8Z+iXdScrBhYkbKVNGZuvLWy8igzEcvdSqarLTsbKDZSKCkMjgOnVYTQudJUtS+Q73cfmo3hysOqzgR1TpQUzGCwA26rtKwEbhSnyd9TQJCwrO58MMlbe2wKJjM0dgGgOLtrcn2slHHMNA8zdu4R77K8JbJM6V4vo2APfuu+PG45CduM+HZOM9pJfwwd9Lbg/EhPOE4LFCAGN+JJK6xqbGVoHqGNTqAshi2jZdSW0htdbU25DfCCLEKuM84RK14LCSw9Oys52yC5ipjJHZu5S3AqErEdSsZ21DY7MA47rhlJ7yXeKCCDwU1y0D2jzC3qlzFLxHWOh3U9kgiY7se48UlrL1VhsT/wAzGn3CXsLx1haCDv2U2TFyRskANdTFUt1EXPELxUMZAS3X5dLTsrCyjgDaWIF51SO3JO5SrVYfrmbNqs5puEwz4pIW7fmVl/QCPXEw7jNJOLEk/BQpZ9Qt0KV8Pq5ST4p67BMVGA4crz87OG4iWY8a1ZizieWYgS+H8N53uOCfVSsOfKxgu4lw7E/wtsZqQHBt+ql4XGD15T8XMjcFwoml3yC77/FYZT6GmxRSroeztlAms02G4TyldxYe+piIbbqHXwg9V3fIAhddXAbXQVDESM3UjQ4OaN+qWXeidMz2Mdzyk1X4TayDOKebx1NuVjx91oQvAJtCL5t+yz8oYXE1rX7OcevZNtQzSFSmGYxLB+R23Ypihz4+1nMuosmByf2UplWNmPMa6F4dxYqoyEbxjM8s4020tPPdAgn4EKDcVmcMdTNlhZsvJ8TNLIhg0liVBHVdKL8yFxYqdG6hmLjZFKl7Gt53QTDPzLNfyvPI3U2RcXqPKV3yBjop5i1+zX9exQnE/wAqFj+4/lWYlAWp0+lKGoDwCDcFTXOcOiTMj/8Aab8E9foQnUKcmVlliXFwByh1ahEPKVlYhbEYi2YakrXP6rpqfblRqZTlGLO7lBoakWpfdpDh0VcY7MBrB43Vi1nB9iqlzb+Z6Zj+zUYnMABczlml2Lr3uUzhqX8t/wDbCYU1ttKsYAUVOjI100LaBSHLqh3IDmLInc3hSJFGlQsoOjNBi/i+KWeNSJYdigJ2OyVM5cj3XXB/yohjCoKiS9tUeZMSvtq+q8J3EeUEpeovzpyw/gLuN9zGbjFmvE4B8pS5PiAYbvuD2KtWq/Kqmz3+b4pi4gTFnOa6gbFsVMxsNgEO0rULZVKoAoSVmLGzPELAC2WpWwZsDZYKwVldOmF4Ly2K2dNV5ZXl06f/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4019" name="Picture 3" descr="C:\Users\bev_000\AppData\Local\Microsoft\Windows\Temporary Internet Files\Content.IE5\EFRK1MDT\MP900400432[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0232" y="4162060"/>
            <a:ext cx="1985144" cy="251271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Move toward the Tomato</a:t>
            </a:r>
            <a:endParaRPr lang="en-US" dirty="0"/>
          </a:p>
        </p:txBody>
      </p:sp>
      <p:pic>
        <p:nvPicPr>
          <p:cNvPr id="214020" name="Picture 4" descr="C:\Users\bev_000\AppData\Local\Microsoft\Windows\Temporary Internet Files\Content.IE5\EVED0Q0B\MP900422826[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408" y="1828800"/>
            <a:ext cx="3501257" cy="2333260"/>
          </a:xfrm>
          <a:prstGeom prst="rect">
            <a:avLst/>
          </a:prstGeom>
          <a:noFill/>
          <a:extLst>
            <a:ext uri="{909E8E84-426E-40DD-AFC4-6F175D3DCCD1}">
              <a14:hiddenFill xmlns:a14="http://schemas.microsoft.com/office/drawing/2010/main">
                <a:solidFill>
                  <a:srgbClr val="FFFFFF"/>
                </a:solidFill>
              </a14:hiddenFill>
            </a:ext>
          </a:extLst>
        </p:spPr>
      </p:pic>
      <p:sp>
        <p:nvSpPr>
          <p:cNvPr id="4" name="Right Arrow 3"/>
          <p:cNvSpPr/>
          <p:nvPr/>
        </p:nvSpPr>
        <p:spPr bwMode="auto">
          <a:xfrm>
            <a:off x="-38100" y="3251200"/>
            <a:ext cx="8750300" cy="381000"/>
          </a:xfrm>
          <a:prstGeom prst="rightArrow">
            <a:avLst/>
          </a:prstGeom>
          <a:solidFill>
            <a:srgbClr val="8DF658"/>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pic>
        <p:nvPicPr>
          <p:cNvPr id="214022" name="Picture 6" descr="C:\Users\bev_000\AppData\Local\Microsoft\Windows\Temporary Internet Files\Content.IE5\HB640QEY\MP9004230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5182561" y="4190764"/>
            <a:ext cx="1727671" cy="17276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7974" y="3983418"/>
            <a:ext cx="2282826" cy="2176294"/>
          </a:xfrm>
          <a:prstGeom prst="rect">
            <a:avLst/>
          </a:prstGeom>
        </p:spPr>
      </p:pic>
      <p:pic>
        <p:nvPicPr>
          <p:cNvPr id="5" name="Picture 4" descr="C:\Users\bev_000\AppData\Local\Microsoft\Windows\Temporary Internet Files\Content.IE5\LVC98H3G\MP900438787[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1443" y="326977"/>
            <a:ext cx="2242722" cy="15018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36313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1219200"/>
          </a:xfrm>
        </p:spPr>
        <p:txBody>
          <a:bodyPr>
            <a:normAutofit fontScale="90000"/>
          </a:bodyPr>
          <a:lstStyle/>
          <a:p>
            <a:r>
              <a:rPr lang="en-US" dirty="0" smtClean="0"/>
              <a:t>ADA recommendation</a:t>
            </a:r>
            <a:br>
              <a:rPr lang="en-US" dirty="0" smtClean="0"/>
            </a:br>
            <a:r>
              <a:rPr lang="en-US" dirty="0" smtClean="0"/>
              <a:t>Eat Less Junk Food &amp; Sugary Drinks –</a:t>
            </a:r>
            <a:endParaRPr lang="en-US" dirty="0"/>
          </a:p>
        </p:txBody>
      </p:sp>
      <p:sp>
        <p:nvSpPr>
          <p:cNvPr id="3" name="Content Placeholder 2"/>
          <p:cNvSpPr>
            <a:spLocks noGrp="1"/>
          </p:cNvSpPr>
          <p:nvPr>
            <p:ph sz="quarter" idx="1"/>
          </p:nvPr>
        </p:nvSpPr>
        <p:spPr>
          <a:xfrm>
            <a:off x="457200" y="1676400"/>
            <a:ext cx="8229600" cy="4480560"/>
          </a:xfrm>
        </p:spPr>
        <p:txBody>
          <a:bodyPr/>
          <a:lstStyle/>
          <a:p>
            <a:r>
              <a:rPr lang="en-US" sz="2800" dirty="0" smtClean="0">
                <a:latin typeface="Tahoma" pitchFamily="34" charset="0"/>
              </a:rPr>
              <a:t>Less Processed Foods</a:t>
            </a:r>
          </a:p>
          <a:p>
            <a:r>
              <a:rPr lang="en-US" sz="2800" dirty="0" smtClean="0">
                <a:latin typeface="Tahoma" pitchFamily="34" charset="0"/>
              </a:rPr>
              <a:t>Less Sugary Beverages </a:t>
            </a:r>
          </a:p>
          <a:p>
            <a:pPr lvl="1"/>
            <a:r>
              <a:rPr lang="en-US" sz="2500" dirty="0" smtClean="0">
                <a:latin typeface="Tahoma" pitchFamily="34" charset="0"/>
              </a:rPr>
              <a:t>increase visceral adiposity</a:t>
            </a:r>
          </a:p>
          <a:p>
            <a:pPr lvl="1"/>
            <a:r>
              <a:rPr lang="en-US" dirty="0" smtClean="0">
                <a:latin typeface="Tahoma" pitchFamily="34" charset="0"/>
              </a:rPr>
              <a:t>With sugar</a:t>
            </a:r>
            <a:r>
              <a:rPr lang="en-US" dirty="0" smtClean="0"/>
              <a:t> or </a:t>
            </a:r>
          </a:p>
          <a:p>
            <a:pPr lvl="1"/>
            <a:r>
              <a:rPr lang="en-US" dirty="0" smtClean="0">
                <a:latin typeface="Tahoma" pitchFamily="34" charset="0"/>
              </a:rPr>
              <a:t>High fructose corn syrup</a:t>
            </a:r>
          </a:p>
          <a:p>
            <a:endParaRPr lang="en-US" dirty="0">
              <a:latin typeface="Tahoma" pitchFamily="34" charset="0"/>
            </a:endParaRPr>
          </a:p>
          <a:p>
            <a:r>
              <a:rPr lang="en-US" sz="2800" dirty="0" smtClean="0">
                <a:solidFill>
                  <a:schemeClr val="accent1">
                    <a:lumMod val="50000"/>
                  </a:schemeClr>
                </a:solidFill>
              </a:rPr>
              <a:t>Soda Tax?</a:t>
            </a:r>
          </a:p>
          <a:p>
            <a:r>
              <a:rPr lang="en-US" sz="2800" dirty="0" smtClean="0">
                <a:solidFill>
                  <a:schemeClr val="accent1">
                    <a:lumMod val="50000"/>
                  </a:schemeClr>
                </a:solidFill>
              </a:rPr>
              <a:t>Junk Food Tax?</a:t>
            </a:r>
            <a:endParaRPr lang="en-US" sz="2800" dirty="0">
              <a:solidFill>
                <a:schemeClr val="accent1">
                  <a:lumMod val="50000"/>
                </a:schemeClr>
              </a:solidFill>
            </a:endParaRPr>
          </a:p>
          <a:p>
            <a:pPr>
              <a:buFont typeface="Courier New" pitchFamily="49" charset="0"/>
              <a:buChar char="o"/>
              <a:defRPr/>
            </a:pPr>
            <a:endParaRPr lang="en-US" dirty="0"/>
          </a:p>
          <a:p>
            <a:pPr lvl="1"/>
            <a:endParaRPr lang="en-US" dirty="0" smtClean="0">
              <a:latin typeface="Tahoma" pitchFamily="34" charset="0"/>
            </a:endParaRPr>
          </a:p>
          <a:p>
            <a:pPr lvl="1"/>
            <a:endParaRPr lang="en-US" dirty="0" smtClean="0">
              <a:latin typeface="Tahoma" pitchFamily="34" charset="0"/>
            </a:endParaRPr>
          </a:p>
        </p:txBody>
      </p:sp>
      <p:pic>
        <p:nvPicPr>
          <p:cNvPr id="4813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521200"/>
            <a:ext cx="2395682" cy="237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5" name="Picture 7" descr="http://media.spokesman.com/photos/2012/06/02/heller_t470.jpg?84974f3f373deb0dda0f75a22ddd9b7d3a332b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3745816"/>
            <a:ext cx="3497984" cy="244081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63650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 </a:t>
            </a:r>
            <a:r>
              <a:rPr lang="en-US" dirty="0" err="1" smtClean="0"/>
              <a:t>Superfoods</a:t>
            </a:r>
            <a:endParaRPr lang="en-US" dirty="0"/>
          </a:p>
        </p:txBody>
      </p:sp>
      <p:sp>
        <p:nvSpPr>
          <p:cNvPr id="4" name="Content Placeholder 3"/>
          <p:cNvSpPr>
            <a:spLocks noGrp="1"/>
          </p:cNvSpPr>
          <p:nvPr>
            <p:ph sz="quarter" idx="1"/>
          </p:nvPr>
        </p:nvSpPr>
        <p:spPr/>
        <p:txBody>
          <a:bodyPr/>
          <a:lstStyle/>
          <a:p>
            <a:r>
              <a:rPr lang="en-US" dirty="0" smtClean="0"/>
              <a:t>Beans</a:t>
            </a:r>
          </a:p>
          <a:p>
            <a:r>
              <a:rPr lang="en-US" dirty="0" smtClean="0"/>
              <a:t>Dark Green Leafy </a:t>
            </a:r>
            <a:r>
              <a:rPr lang="en-US" dirty="0" err="1" smtClean="0"/>
              <a:t>Vegs</a:t>
            </a:r>
            <a:endParaRPr lang="en-US" dirty="0" smtClean="0"/>
          </a:p>
          <a:p>
            <a:r>
              <a:rPr lang="en-US" dirty="0" smtClean="0"/>
              <a:t>Citrus Fruit</a:t>
            </a:r>
          </a:p>
          <a:p>
            <a:r>
              <a:rPr lang="en-US" dirty="0" smtClean="0"/>
              <a:t>Sweet Potatoes</a:t>
            </a:r>
          </a:p>
          <a:p>
            <a:r>
              <a:rPr lang="en-US" dirty="0" smtClean="0"/>
              <a:t>Berries</a:t>
            </a:r>
          </a:p>
        </p:txBody>
      </p:sp>
      <p:sp>
        <p:nvSpPr>
          <p:cNvPr id="5" name="Text Placeholder 4"/>
          <p:cNvSpPr>
            <a:spLocks noGrp="1"/>
          </p:cNvSpPr>
          <p:nvPr>
            <p:ph type="body" sz="half" idx="4294967295"/>
          </p:nvPr>
        </p:nvSpPr>
        <p:spPr>
          <a:xfrm>
            <a:off x="5105400" y="1600200"/>
            <a:ext cx="4038600" cy="4533900"/>
          </a:xfrm>
        </p:spPr>
        <p:txBody>
          <a:bodyPr/>
          <a:lstStyle/>
          <a:p>
            <a:r>
              <a:rPr lang="en-US" dirty="0" smtClean="0"/>
              <a:t>Tomatoes</a:t>
            </a:r>
          </a:p>
          <a:p>
            <a:r>
              <a:rPr lang="en-US" dirty="0" smtClean="0"/>
              <a:t>Fish High in Omega-3 Fatty Acids</a:t>
            </a:r>
          </a:p>
          <a:p>
            <a:r>
              <a:rPr lang="en-US" dirty="0" smtClean="0"/>
              <a:t>Whole Grains</a:t>
            </a:r>
          </a:p>
          <a:p>
            <a:r>
              <a:rPr lang="en-US" dirty="0" smtClean="0"/>
              <a:t>Nuts</a:t>
            </a:r>
          </a:p>
          <a:p>
            <a:r>
              <a:rPr lang="en-US" dirty="0" smtClean="0"/>
              <a:t>Fat-Free Milk and Yogurt</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2525" y="3588678"/>
            <a:ext cx="2445675" cy="2568282"/>
          </a:xfrm>
          <a:prstGeom prst="rect">
            <a:avLst/>
          </a:prstGeom>
        </p:spPr>
      </p:pic>
    </p:spTree>
    <p:custDataLst>
      <p:tags r:id="rId1"/>
    </p:custDataLst>
    <p:extLst>
      <p:ext uri="{BB962C8B-B14F-4D97-AF65-F5344CB8AC3E}">
        <p14:creationId xmlns:p14="http://schemas.microsoft.com/office/powerpoint/2010/main" val="116235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457200" y="152400"/>
            <a:ext cx="8229600" cy="1219200"/>
          </a:xfrm>
        </p:spPr>
        <p:txBody>
          <a:bodyPr>
            <a:normAutofit fontScale="90000"/>
          </a:bodyPr>
          <a:lstStyle/>
          <a:p>
            <a:r>
              <a:rPr lang="en-US" dirty="0" smtClean="0"/>
              <a:t>USDA Plate Method</a:t>
            </a:r>
            <a:br>
              <a:rPr lang="en-US" dirty="0" smtClean="0"/>
            </a:br>
            <a:r>
              <a:rPr lang="en-US" dirty="0" smtClean="0"/>
              <a:t>www.myplate.gov</a:t>
            </a:r>
          </a:p>
        </p:txBody>
      </p:sp>
      <p:sp>
        <p:nvSpPr>
          <p:cNvPr id="5123" name="Content Placeholder 2"/>
          <p:cNvSpPr>
            <a:spLocks noGrp="1"/>
          </p:cNvSpPr>
          <p:nvPr>
            <p:ph sz="quarter" idx="1"/>
          </p:nvPr>
        </p:nvSpPr>
        <p:spPr>
          <a:xfrm>
            <a:off x="457200" y="1524000"/>
            <a:ext cx="8229600" cy="4632960"/>
          </a:xfrm>
        </p:spPr>
        <p:txBody>
          <a:bodyPr>
            <a:normAutofit lnSpcReduction="10000"/>
          </a:bodyPr>
          <a:lstStyle/>
          <a:p>
            <a:pPr marL="0" indent="0">
              <a:buFont typeface="Wingdings" pitchFamily="2" charset="2"/>
              <a:buNone/>
              <a:defRPr/>
            </a:pPr>
            <a:r>
              <a:rPr lang="en-US" sz="2400" b="1" i="1" dirty="0" smtClean="0"/>
              <a:t>Balancing Calories</a:t>
            </a:r>
            <a:r>
              <a:rPr lang="en-US" sz="2400" dirty="0" smtClean="0"/>
              <a:t>   </a:t>
            </a:r>
          </a:p>
          <a:p>
            <a:pPr>
              <a:defRPr/>
            </a:pPr>
            <a:r>
              <a:rPr lang="en-US" sz="2400" dirty="0" smtClean="0"/>
              <a:t>Enjoy your food, but eat less.   </a:t>
            </a:r>
          </a:p>
          <a:p>
            <a:pPr>
              <a:defRPr/>
            </a:pPr>
            <a:r>
              <a:rPr lang="en-US" sz="2400" dirty="0" smtClean="0"/>
              <a:t>Avoid oversized portions.     </a:t>
            </a:r>
          </a:p>
          <a:p>
            <a:pPr marL="0" indent="0">
              <a:buFont typeface="Wingdings" pitchFamily="2" charset="2"/>
              <a:buNone/>
              <a:defRPr/>
            </a:pPr>
            <a:r>
              <a:rPr lang="en-US" sz="2400" b="1" i="1" dirty="0" smtClean="0"/>
              <a:t>Foods to Increase</a:t>
            </a:r>
            <a:r>
              <a:rPr lang="en-US" sz="2400" dirty="0" smtClean="0"/>
              <a:t>   </a:t>
            </a:r>
          </a:p>
          <a:p>
            <a:pPr>
              <a:defRPr/>
            </a:pPr>
            <a:r>
              <a:rPr lang="en-US" sz="2400" dirty="0" smtClean="0"/>
              <a:t>Make half your plate fruits and vegetables.   </a:t>
            </a:r>
          </a:p>
          <a:p>
            <a:pPr>
              <a:defRPr/>
            </a:pPr>
            <a:r>
              <a:rPr lang="en-US" sz="2400" dirty="0" smtClean="0"/>
              <a:t>Make at least half your grains whole grains.  </a:t>
            </a:r>
          </a:p>
          <a:p>
            <a:pPr>
              <a:defRPr/>
            </a:pPr>
            <a:r>
              <a:rPr lang="en-US" sz="2400" dirty="0" smtClean="0"/>
              <a:t> Switch to fat-free or low-fat (1%) milk.    </a:t>
            </a:r>
          </a:p>
          <a:p>
            <a:pPr marL="0" indent="0">
              <a:buFont typeface="Wingdings" pitchFamily="2" charset="2"/>
              <a:buNone/>
              <a:defRPr/>
            </a:pPr>
            <a:r>
              <a:rPr lang="en-US" sz="2400" b="1" i="1" dirty="0" smtClean="0"/>
              <a:t>Foods to Reduce</a:t>
            </a:r>
            <a:r>
              <a:rPr lang="en-US" sz="2400" dirty="0" smtClean="0"/>
              <a:t>  </a:t>
            </a:r>
          </a:p>
          <a:p>
            <a:pPr>
              <a:defRPr/>
            </a:pPr>
            <a:r>
              <a:rPr lang="en-US" sz="2400" dirty="0" smtClean="0"/>
              <a:t> Compare sodium in foods like soup, bread, and frozen meals ― and choose the foods with lower numbers.   </a:t>
            </a:r>
          </a:p>
          <a:p>
            <a:pPr>
              <a:buFont typeface="Arial" pitchFamily="34" charset="0"/>
              <a:buChar char="•"/>
              <a:defRPr/>
            </a:pPr>
            <a:r>
              <a:rPr lang="en-US" sz="2400" dirty="0" smtClean="0"/>
              <a:t>Drink water instead of sugary drinks.</a:t>
            </a:r>
          </a:p>
        </p:txBody>
      </p:sp>
      <p:pic>
        <p:nvPicPr>
          <p:cNvPr id="171012" name="Picture 2" descr="My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137" y="173304"/>
            <a:ext cx="3014663"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18769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lstStyle/>
          <a:p>
            <a:r>
              <a:rPr lang="en-US" dirty="0" smtClean="0"/>
              <a:t>Another plate example</a:t>
            </a:r>
            <a:endParaRPr lang="en-US" dirty="0"/>
          </a:p>
        </p:txBody>
      </p:sp>
      <p:sp>
        <p:nvSpPr>
          <p:cNvPr id="3" name="Content Placeholder 2"/>
          <p:cNvSpPr>
            <a:spLocks noGrp="1"/>
          </p:cNvSpPr>
          <p:nvPr>
            <p:ph sz="quarter" idx="1"/>
          </p:nvPr>
        </p:nvSpPr>
        <p:spPr/>
        <p:txBody>
          <a:bodyPr/>
          <a:lstStyle/>
          <a:p>
            <a:endParaRPr lang="en-US"/>
          </a:p>
        </p:txBody>
      </p:sp>
      <p:pic>
        <p:nvPicPr>
          <p:cNvPr id="73730" name="Picture 2" descr="http://2.bp.blogspot.com/_J0EEixf3ntI/TVDDYxzw4GI/AAAAAAAAAVc/Bp8Xq9FGRAg/s1600/obesity-wallPoster-spa-9_Pag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90600"/>
            <a:ext cx="8248650" cy="53340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00632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chart1"/>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tretch>
            <a:fillRect/>
          </a:stretch>
        </p:blipFill>
        <p:spPr>
          <a:xfrm>
            <a:off x="685800" y="2371725"/>
            <a:ext cx="2724150" cy="2857500"/>
          </a:xfrm>
          <a:noFill/>
        </p:spPr>
      </p:pic>
      <p:sp>
        <p:nvSpPr>
          <p:cNvPr id="37891" name="Rectangle 3"/>
          <p:cNvSpPr>
            <a:spLocks noGrp="1" noChangeArrowheads="1"/>
          </p:cNvSpPr>
          <p:nvPr>
            <p:ph type="body" sz="half" idx="4294967295"/>
          </p:nvPr>
        </p:nvSpPr>
        <p:spPr>
          <a:xfrm>
            <a:off x="4191000" y="1524000"/>
            <a:ext cx="4495800" cy="4552950"/>
          </a:xfrm>
        </p:spPr>
        <p:txBody>
          <a:bodyPr lIns="90477" tIns="44445" rIns="90477" bIns="44445"/>
          <a:lstStyle/>
          <a:p>
            <a:pPr eaLnBrk="1" hangingPunct="1">
              <a:buFont typeface="Wingdings" pitchFamily="2" charset="2"/>
              <a:buNone/>
            </a:pPr>
            <a:r>
              <a:rPr lang="en-US" sz="2800" b="1" dirty="0" smtClean="0">
                <a:solidFill>
                  <a:schemeClr val="tx2"/>
                </a:solidFill>
              </a:rPr>
              <a:t>Alpha cells - Glucagon</a:t>
            </a:r>
            <a:endParaRPr lang="en-US" sz="2800" b="1" dirty="0" smtClean="0"/>
          </a:p>
          <a:p>
            <a:pPr lvl="1" eaLnBrk="1" hangingPunct="1">
              <a:buSzPct val="75000"/>
              <a:buFont typeface="Monotype Sorts" pitchFamily="2" charset="2"/>
              <a:buNone/>
            </a:pPr>
            <a:r>
              <a:rPr lang="en-US" dirty="0" smtClean="0"/>
              <a:t>Opposes action of insulin at the liver</a:t>
            </a:r>
          </a:p>
          <a:p>
            <a:pPr lvl="1" eaLnBrk="1" hangingPunct="1">
              <a:buSzPct val="75000"/>
              <a:buFont typeface="Monotype Sorts" pitchFamily="2" charset="2"/>
              <a:buBlip>
                <a:blip r:embed="rId5"/>
              </a:buBlip>
            </a:pPr>
            <a:r>
              <a:rPr lang="en-US" dirty="0" smtClean="0"/>
              <a:t>stimulated in response to low glucose levels</a:t>
            </a:r>
          </a:p>
          <a:p>
            <a:pPr lvl="1" eaLnBrk="1" hangingPunct="1">
              <a:buSzPct val="75000"/>
              <a:buFont typeface="Monotype Sorts" pitchFamily="2" charset="2"/>
              <a:buBlip>
                <a:blip r:embed="rId5"/>
              </a:buBlip>
            </a:pPr>
            <a:r>
              <a:rPr lang="en-US" dirty="0" smtClean="0"/>
              <a:t>stimulates liver to convert glycogen to glucose</a:t>
            </a:r>
          </a:p>
          <a:p>
            <a:pPr lvl="1" eaLnBrk="1" hangingPunct="1">
              <a:buSzPct val="75000"/>
              <a:buFont typeface="Monotype Sorts" pitchFamily="2" charset="2"/>
              <a:buBlip>
                <a:blip r:embed="rId5"/>
              </a:buBlip>
            </a:pPr>
            <a:r>
              <a:rPr lang="en-US" dirty="0" smtClean="0"/>
              <a:t>inhibits liver from glucose uptake</a:t>
            </a:r>
          </a:p>
          <a:p>
            <a:pPr lvl="1" eaLnBrk="1" hangingPunct="1">
              <a:buSzPct val="75000"/>
              <a:buFont typeface="Monotype Sorts" pitchFamily="2" charset="2"/>
              <a:buBlip>
                <a:blip r:embed="rId5"/>
              </a:buBlip>
            </a:pPr>
            <a:r>
              <a:rPr lang="en-US" dirty="0" smtClean="0"/>
              <a:t>causes hyperglycemia</a:t>
            </a:r>
            <a:endParaRPr lang="en-US" sz="2400" dirty="0" smtClean="0"/>
          </a:p>
        </p:txBody>
      </p:sp>
      <p:sp>
        <p:nvSpPr>
          <p:cNvPr id="5" name="Rectangle 2"/>
          <p:cNvSpPr txBox="1">
            <a:spLocks noChangeArrowheads="1"/>
          </p:cNvSpPr>
          <p:nvPr/>
        </p:nvSpPr>
        <p:spPr>
          <a:xfrm>
            <a:off x="457200" y="165894"/>
            <a:ext cx="8229600" cy="990600"/>
          </a:xfrm>
          <a:prstGeom prst="rect">
            <a:avLst/>
          </a:prstGeom>
          <a:solidFill>
            <a:srgbClr val="B1D45A"/>
          </a:solidFill>
        </p:spPr>
        <p:txBody>
          <a:bodyPr vert="horz" anchor="b" anchorCtr="0">
            <a:normAutofit fontScale="77500" lnSpcReduction="2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pPr>
            <a:r>
              <a:rPr lang="en-US" dirty="0"/>
              <a:t>Role of the Pancreas</a:t>
            </a:r>
            <a:br>
              <a:rPr lang="en-US" dirty="0"/>
            </a:br>
            <a:r>
              <a:rPr lang="en-US" dirty="0"/>
              <a:t>Endocrine Functions</a:t>
            </a:r>
            <a:endParaRPr lang="en-US" dirty="0" smtClean="0"/>
          </a:p>
        </p:txBody>
      </p:sp>
    </p:spTree>
    <p:custDataLst>
      <p:tags r:id="rId1"/>
    </p:custDataLst>
    <p:extLst>
      <p:ext uri="{BB962C8B-B14F-4D97-AF65-F5344CB8AC3E}">
        <p14:creationId xmlns:p14="http://schemas.microsoft.com/office/powerpoint/2010/main" val="3919213836"/>
      </p:ext>
    </p:extLst>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Mindful Eating</a:t>
            </a:r>
            <a:endParaRPr lang="en-US" dirty="0"/>
          </a:p>
        </p:txBody>
      </p:sp>
      <p:pic>
        <p:nvPicPr>
          <p:cNvPr id="4" name="Content Placehold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828800" y="1143000"/>
            <a:ext cx="5486400" cy="5105211"/>
          </a:xfrm>
        </p:spPr>
      </p:pic>
    </p:spTree>
    <p:custDataLst>
      <p:tags r:id="rId1"/>
    </p:custDataLst>
    <p:extLst>
      <p:ext uri="{BB962C8B-B14F-4D97-AF65-F5344CB8AC3E}">
        <p14:creationId xmlns:p14="http://schemas.microsoft.com/office/powerpoint/2010/main" val="251381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9203" name="Group 4"/>
          <p:cNvGrpSpPr>
            <a:grpSpLocks/>
          </p:cNvGrpSpPr>
          <p:nvPr/>
        </p:nvGrpSpPr>
        <p:grpSpPr bwMode="auto">
          <a:xfrm>
            <a:off x="2590800" y="0"/>
            <a:ext cx="3276600" cy="6737321"/>
            <a:chOff x="384" y="656"/>
            <a:chExt cx="1920" cy="3529"/>
          </a:xfrm>
        </p:grpSpPr>
        <p:sp>
          <p:nvSpPr>
            <p:cNvPr id="179206" name="Text Box 5"/>
            <p:cNvSpPr txBox="1">
              <a:spLocks noChangeArrowheads="1"/>
            </p:cNvSpPr>
            <p:nvPr/>
          </p:nvSpPr>
          <p:spPr bwMode="auto">
            <a:xfrm>
              <a:off x="384" y="656"/>
              <a:ext cx="1920" cy="4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kumimoji="1" lang="en-US" sz="1800" b="1" dirty="0">
                  <a:solidFill>
                    <a:schemeClr val="tx2"/>
                  </a:solidFill>
                  <a:latin typeface="Arial" charset="0"/>
                </a:rPr>
                <a:t>Nutrition Facts</a:t>
              </a:r>
            </a:p>
            <a:p>
              <a:pPr eaLnBrk="1" hangingPunct="1"/>
              <a:r>
                <a:rPr kumimoji="1" lang="en-US" sz="1200" b="1" dirty="0">
                  <a:latin typeface="Arial" charset="0"/>
                </a:rPr>
                <a:t>Serving Size 1/2 cup (114</a:t>
              </a:r>
              <a:r>
                <a:rPr kumimoji="1" lang="en-US" sz="1200" b="1" dirty="0">
                  <a:solidFill>
                    <a:schemeClr val="tx2"/>
                  </a:solidFill>
                  <a:latin typeface="Arial" charset="0"/>
                </a:rPr>
                <a:t> g)</a:t>
              </a:r>
            </a:p>
            <a:p>
              <a:pPr eaLnBrk="1" hangingPunct="1"/>
              <a:r>
                <a:rPr kumimoji="1" lang="en-US" sz="1200" b="1" dirty="0">
                  <a:solidFill>
                    <a:schemeClr val="tx2"/>
                  </a:solidFill>
                  <a:latin typeface="Arial" charset="0"/>
                </a:rPr>
                <a:t>Servings Per Container 4</a:t>
              </a:r>
              <a:endParaRPr kumimoji="1" lang="en-US" sz="1200" b="1" dirty="0">
                <a:solidFill>
                  <a:schemeClr val="tx2"/>
                </a:solidFill>
                <a:latin typeface="Tempus Sans ITC" pitchFamily="82" charset="0"/>
              </a:endParaRPr>
            </a:p>
          </p:txBody>
        </p:sp>
        <p:sp>
          <p:nvSpPr>
            <p:cNvPr id="179207" name="Text Box 6"/>
            <p:cNvSpPr txBox="1">
              <a:spLocks noChangeArrowheads="1"/>
            </p:cNvSpPr>
            <p:nvPr/>
          </p:nvSpPr>
          <p:spPr bwMode="auto">
            <a:xfrm>
              <a:off x="384" y="1136"/>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Amount Per Serving</a:t>
              </a:r>
              <a:endParaRPr lang="en-US" sz="1000">
                <a:solidFill>
                  <a:schemeClr val="tx2"/>
                </a:solidFill>
                <a:latin typeface="Arial" charset="0"/>
              </a:endParaRPr>
            </a:p>
          </p:txBody>
        </p:sp>
        <p:sp>
          <p:nvSpPr>
            <p:cNvPr id="179208" name="Text Box 7"/>
            <p:cNvSpPr txBox="1">
              <a:spLocks noChangeArrowheads="1"/>
            </p:cNvSpPr>
            <p:nvPr/>
          </p:nvSpPr>
          <p:spPr bwMode="auto">
            <a:xfrm>
              <a:off x="384" y="128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dirty="0">
                  <a:solidFill>
                    <a:schemeClr val="tx2"/>
                  </a:solidFill>
                  <a:latin typeface="Arial" charset="0"/>
                </a:rPr>
                <a:t>Calories   90</a:t>
              </a:r>
              <a:r>
                <a:rPr lang="en-US" sz="1200" dirty="0">
                  <a:solidFill>
                    <a:schemeClr val="tx2"/>
                  </a:solidFill>
                  <a:latin typeface="Arial" charset="0"/>
                </a:rPr>
                <a:t>          Calories from Fat 30</a:t>
              </a:r>
              <a:endParaRPr lang="en-US" sz="900" b="1" dirty="0">
                <a:solidFill>
                  <a:schemeClr val="tx2"/>
                </a:solidFill>
                <a:latin typeface="Arial" charset="0"/>
              </a:endParaRPr>
            </a:p>
          </p:txBody>
        </p:sp>
        <p:sp>
          <p:nvSpPr>
            <p:cNvPr id="179209" name="Text Box 8"/>
            <p:cNvSpPr txBox="1">
              <a:spLocks noChangeArrowheads="1"/>
            </p:cNvSpPr>
            <p:nvPr/>
          </p:nvSpPr>
          <p:spPr bwMode="auto">
            <a:xfrm>
              <a:off x="384" y="1472"/>
              <a:ext cx="1920" cy="13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spcBef>
                  <a:spcPct val="50000"/>
                </a:spcBef>
              </a:pPr>
              <a:r>
                <a:rPr lang="en-US" sz="800" b="1">
                  <a:solidFill>
                    <a:schemeClr val="tx2"/>
                  </a:solidFill>
                  <a:latin typeface="Arial" charset="0"/>
                </a:rPr>
                <a:t> % Daily Value*</a:t>
              </a:r>
            </a:p>
          </p:txBody>
        </p:sp>
        <p:sp>
          <p:nvSpPr>
            <p:cNvPr id="179210" name="Text Box 9"/>
            <p:cNvSpPr txBox="1">
              <a:spLocks noChangeArrowheads="1"/>
            </p:cNvSpPr>
            <p:nvPr/>
          </p:nvSpPr>
          <p:spPr bwMode="auto">
            <a:xfrm>
              <a:off x="384" y="1664"/>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200" b="1">
                  <a:solidFill>
                    <a:schemeClr val="tx2"/>
                  </a:solidFill>
                  <a:latin typeface="Arial" charset="0"/>
                </a:rPr>
                <a:t>Total Fat  </a:t>
              </a:r>
              <a:r>
                <a:rPr lang="en-US" sz="1200">
                  <a:solidFill>
                    <a:schemeClr val="tx2"/>
                  </a:solidFill>
                  <a:latin typeface="Arial" charset="0"/>
                </a:rPr>
                <a:t>3g</a:t>
              </a:r>
              <a:r>
                <a:rPr lang="en-US" sz="800">
                  <a:solidFill>
                    <a:schemeClr val="tx2"/>
                  </a:solidFill>
                  <a:latin typeface="Arial" charset="0"/>
                </a:rPr>
                <a:t>                                                             5%</a:t>
              </a:r>
            </a:p>
          </p:txBody>
        </p:sp>
        <p:sp>
          <p:nvSpPr>
            <p:cNvPr id="179211" name="Text Box 10"/>
            <p:cNvSpPr txBox="1">
              <a:spLocks noChangeArrowheads="1"/>
            </p:cNvSpPr>
            <p:nvPr/>
          </p:nvSpPr>
          <p:spPr bwMode="auto">
            <a:xfrm>
              <a:off x="384" y="1808"/>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a:solidFill>
                    <a:schemeClr val="tx2"/>
                  </a:solidFill>
                  <a:latin typeface="Arial" charset="0"/>
                </a:rPr>
                <a:t>Saturated Fat  0g</a:t>
              </a:r>
              <a:r>
                <a:rPr lang="en-US" sz="800">
                  <a:solidFill>
                    <a:schemeClr val="tx2"/>
                  </a:solidFill>
                  <a:latin typeface="Arial" charset="0"/>
                </a:rPr>
                <a:t>                                                      0%</a:t>
              </a:r>
            </a:p>
          </p:txBody>
        </p:sp>
        <p:sp>
          <p:nvSpPr>
            <p:cNvPr id="179212" name="Text Box 11"/>
            <p:cNvSpPr txBox="1">
              <a:spLocks noChangeArrowheads="1"/>
            </p:cNvSpPr>
            <p:nvPr/>
          </p:nvSpPr>
          <p:spPr bwMode="auto">
            <a:xfrm>
              <a:off x="384" y="1951"/>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Cholesterol </a:t>
              </a:r>
              <a:r>
                <a:rPr lang="en-US" sz="1000">
                  <a:solidFill>
                    <a:schemeClr val="tx2"/>
                  </a:solidFill>
                  <a:latin typeface="Arial" charset="0"/>
                </a:rPr>
                <a:t> 0g</a:t>
              </a:r>
              <a:r>
                <a:rPr lang="en-US" sz="800">
                  <a:solidFill>
                    <a:schemeClr val="tx2"/>
                  </a:solidFill>
                  <a:latin typeface="Arial" charset="0"/>
                </a:rPr>
                <a:t>                                                             0%</a:t>
              </a:r>
            </a:p>
          </p:txBody>
        </p:sp>
        <p:sp>
          <p:nvSpPr>
            <p:cNvPr id="179213" name="Text Box 12"/>
            <p:cNvSpPr txBox="1">
              <a:spLocks noChangeArrowheads="1"/>
            </p:cNvSpPr>
            <p:nvPr/>
          </p:nvSpPr>
          <p:spPr bwMode="auto">
            <a:xfrm>
              <a:off x="384" y="2096"/>
              <a:ext cx="1920" cy="14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 </a:t>
              </a:r>
              <a:r>
                <a:rPr lang="en-US" sz="1000" b="1">
                  <a:solidFill>
                    <a:schemeClr val="tx2"/>
                  </a:solidFill>
                  <a:latin typeface="Arial" charset="0"/>
                </a:rPr>
                <a:t>Sodium</a:t>
              </a:r>
              <a:r>
                <a:rPr lang="en-US" sz="1000">
                  <a:solidFill>
                    <a:schemeClr val="tx2"/>
                  </a:solidFill>
                  <a:latin typeface="Arial" charset="0"/>
                </a:rPr>
                <a:t>  300mg</a:t>
              </a:r>
              <a:r>
                <a:rPr lang="en-US" sz="800">
                  <a:solidFill>
                    <a:schemeClr val="tx2"/>
                  </a:solidFill>
                  <a:latin typeface="Arial" charset="0"/>
                </a:rPr>
                <a:t>                                                           13%</a:t>
              </a:r>
            </a:p>
          </p:txBody>
        </p:sp>
        <p:sp>
          <p:nvSpPr>
            <p:cNvPr id="179214" name="Text Box 13"/>
            <p:cNvSpPr txBox="1">
              <a:spLocks noChangeArrowheads="1"/>
            </p:cNvSpPr>
            <p:nvPr/>
          </p:nvSpPr>
          <p:spPr bwMode="auto">
            <a:xfrm>
              <a:off x="384" y="2240"/>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a:solidFill>
                    <a:schemeClr val="tx2"/>
                  </a:solidFill>
                  <a:latin typeface="Arial" charset="0"/>
                </a:rPr>
                <a:t> </a:t>
              </a:r>
              <a:r>
                <a:rPr lang="en-US" sz="1200" b="1">
                  <a:latin typeface="Arial" charset="0"/>
                </a:rPr>
                <a:t>Total Carbohydrate</a:t>
              </a:r>
              <a:r>
                <a:rPr lang="en-US" sz="1200">
                  <a:latin typeface="Arial" charset="0"/>
                </a:rPr>
                <a:t>  13g</a:t>
              </a:r>
              <a:r>
                <a:rPr lang="en-US" sz="1200">
                  <a:solidFill>
                    <a:schemeClr val="tx2"/>
                  </a:solidFill>
                  <a:latin typeface="Arial" charset="0"/>
                </a:rPr>
                <a:t>                     </a:t>
              </a:r>
              <a:r>
                <a:rPr lang="en-US" sz="800">
                  <a:solidFill>
                    <a:schemeClr val="tx2"/>
                  </a:solidFill>
                  <a:latin typeface="Arial" charset="0"/>
                </a:rPr>
                <a:t>4%                     </a:t>
              </a:r>
            </a:p>
          </p:txBody>
        </p:sp>
        <p:sp>
          <p:nvSpPr>
            <p:cNvPr id="179215" name="Text Box 14"/>
            <p:cNvSpPr txBox="1">
              <a:spLocks noChangeArrowheads="1"/>
            </p:cNvSpPr>
            <p:nvPr/>
          </p:nvSpPr>
          <p:spPr bwMode="auto">
            <a:xfrm>
              <a:off x="384" y="2384"/>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dirty="0">
                  <a:solidFill>
                    <a:schemeClr val="tx2"/>
                  </a:solidFill>
                  <a:latin typeface="Arial" charset="0"/>
                </a:rPr>
                <a:t>    </a:t>
              </a:r>
              <a:r>
                <a:rPr lang="en-US" sz="1000" dirty="0">
                  <a:solidFill>
                    <a:schemeClr val="tx2"/>
                  </a:solidFill>
                  <a:latin typeface="Arial" charset="0"/>
                </a:rPr>
                <a:t>Dietary Fiber  </a:t>
              </a:r>
              <a:r>
                <a:rPr lang="en-US" sz="1000" b="1" dirty="0">
                  <a:solidFill>
                    <a:schemeClr val="tx2"/>
                  </a:solidFill>
                  <a:latin typeface="Arial" charset="0"/>
                </a:rPr>
                <a:t> </a:t>
              </a:r>
              <a:r>
                <a:rPr lang="en-US" sz="1000" dirty="0">
                  <a:solidFill>
                    <a:schemeClr val="tx2"/>
                  </a:solidFill>
                  <a:latin typeface="Arial" charset="0"/>
                </a:rPr>
                <a:t>3g</a:t>
              </a:r>
              <a:r>
                <a:rPr lang="en-US" sz="800" dirty="0">
                  <a:solidFill>
                    <a:schemeClr val="tx2"/>
                  </a:solidFill>
                  <a:latin typeface="Arial" charset="0"/>
                </a:rPr>
                <a:t>                                                       12%</a:t>
              </a:r>
            </a:p>
          </p:txBody>
        </p:sp>
        <p:sp>
          <p:nvSpPr>
            <p:cNvPr id="179216" name="Text Box 15"/>
            <p:cNvSpPr txBox="1">
              <a:spLocks noChangeArrowheads="1"/>
            </p:cNvSpPr>
            <p:nvPr/>
          </p:nvSpPr>
          <p:spPr bwMode="auto">
            <a:xfrm>
              <a:off x="384" y="2529"/>
              <a:ext cx="1920" cy="14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000" b="1">
                  <a:solidFill>
                    <a:schemeClr val="tx2"/>
                  </a:solidFill>
                  <a:latin typeface="Arial" charset="0"/>
                </a:rPr>
                <a:t>    </a:t>
              </a:r>
              <a:r>
                <a:rPr lang="en-US" sz="1000">
                  <a:solidFill>
                    <a:schemeClr val="tx2"/>
                  </a:solidFill>
                  <a:latin typeface="Arial" charset="0"/>
                </a:rPr>
                <a:t>Sugars  </a:t>
              </a:r>
              <a:r>
                <a:rPr lang="en-US" sz="1000" b="1">
                  <a:solidFill>
                    <a:schemeClr val="tx2"/>
                  </a:solidFill>
                  <a:latin typeface="Arial" charset="0"/>
                </a:rPr>
                <a:t> </a:t>
              </a:r>
              <a:r>
                <a:rPr lang="en-US" sz="1000">
                  <a:solidFill>
                    <a:schemeClr val="tx2"/>
                  </a:solidFill>
                  <a:latin typeface="Arial" charset="0"/>
                </a:rPr>
                <a:t>3g</a:t>
              </a:r>
              <a:r>
                <a:rPr lang="en-US" sz="800">
                  <a:solidFill>
                    <a:schemeClr val="tx2"/>
                  </a:solidFill>
                  <a:latin typeface="Arial" charset="0"/>
                </a:rPr>
                <a:t> </a:t>
              </a:r>
            </a:p>
          </p:txBody>
        </p:sp>
        <p:sp>
          <p:nvSpPr>
            <p:cNvPr id="179217" name="Text Box 16"/>
            <p:cNvSpPr txBox="1">
              <a:spLocks noChangeArrowheads="1"/>
            </p:cNvSpPr>
            <p:nvPr/>
          </p:nvSpPr>
          <p:spPr bwMode="auto">
            <a:xfrm>
              <a:off x="384" y="2673"/>
              <a:ext cx="1920" cy="16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1200" b="1">
                  <a:solidFill>
                    <a:schemeClr val="tx2"/>
                  </a:solidFill>
                  <a:latin typeface="Arial" charset="0"/>
                </a:rPr>
                <a:t>Protein</a:t>
              </a:r>
              <a:r>
                <a:rPr lang="en-US" sz="1200">
                  <a:solidFill>
                    <a:schemeClr val="tx2"/>
                  </a:solidFill>
                  <a:latin typeface="Arial" charset="0"/>
                </a:rPr>
                <a:t> </a:t>
              </a:r>
              <a:r>
                <a:rPr lang="en-US" sz="1200" b="1">
                  <a:solidFill>
                    <a:schemeClr val="tx2"/>
                  </a:solidFill>
                  <a:latin typeface="Arial" charset="0"/>
                </a:rPr>
                <a:t> </a:t>
              </a:r>
              <a:r>
                <a:rPr lang="en-US" sz="1200">
                  <a:solidFill>
                    <a:schemeClr val="tx2"/>
                  </a:solidFill>
                  <a:latin typeface="Arial" charset="0"/>
                </a:rPr>
                <a:t>3g </a:t>
              </a:r>
            </a:p>
          </p:txBody>
        </p:sp>
        <p:sp>
          <p:nvSpPr>
            <p:cNvPr id="179218" name="Text Box 17"/>
            <p:cNvSpPr txBox="1">
              <a:spLocks noChangeArrowheads="1"/>
            </p:cNvSpPr>
            <p:nvPr/>
          </p:nvSpPr>
          <p:spPr bwMode="auto">
            <a:xfrm>
              <a:off x="384" y="2817"/>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Vitamin A     </a:t>
              </a:r>
              <a:r>
                <a:rPr lang="en-US" sz="800">
                  <a:solidFill>
                    <a:schemeClr val="tx2"/>
                  </a:solidFill>
                  <a:latin typeface="Arial" charset="0"/>
                </a:rPr>
                <a:t>80%</a:t>
              </a:r>
              <a:r>
                <a:rPr lang="en-US" sz="800" b="1">
                  <a:solidFill>
                    <a:schemeClr val="tx2"/>
                  </a:solidFill>
                  <a:latin typeface="Arial" charset="0"/>
                </a:rPr>
                <a:t>     *      Vitamin C         </a:t>
              </a:r>
              <a:r>
                <a:rPr lang="en-US" sz="800">
                  <a:solidFill>
                    <a:schemeClr val="tx2"/>
                  </a:solidFill>
                  <a:latin typeface="Arial" charset="0"/>
                </a:rPr>
                <a:t>60%</a:t>
              </a:r>
            </a:p>
          </p:txBody>
        </p:sp>
        <p:sp>
          <p:nvSpPr>
            <p:cNvPr id="179219" name="Text Box 18"/>
            <p:cNvSpPr txBox="1">
              <a:spLocks noChangeArrowheads="1"/>
            </p:cNvSpPr>
            <p:nvPr/>
          </p:nvSpPr>
          <p:spPr bwMode="auto">
            <a:xfrm>
              <a:off x="384" y="2960"/>
              <a:ext cx="1920" cy="13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800" b="1">
                  <a:solidFill>
                    <a:schemeClr val="tx2"/>
                  </a:solidFill>
                  <a:latin typeface="Arial" charset="0"/>
                </a:rPr>
                <a:t>Calcium       </a:t>
              </a:r>
              <a:r>
                <a:rPr lang="en-US" sz="800">
                  <a:solidFill>
                    <a:schemeClr val="tx2"/>
                  </a:solidFill>
                  <a:latin typeface="Arial" charset="0"/>
                </a:rPr>
                <a:t> 4%    *     </a:t>
              </a:r>
              <a:r>
                <a:rPr lang="en-US" sz="800" b="1">
                  <a:solidFill>
                    <a:schemeClr val="tx2"/>
                  </a:solidFill>
                  <a:latin typeface="Arial" charset="0"/>
                </a:rPr>
                <a:t>Iron</a:t>
              </a:r>
              <a:r>
                <a:rPr lang="en-US" sz="800">
                  <a:solidFill>
                    <a:schemeClr val="tx2"/>
                  </a:solidFill>
                  <a:latin typeface="Arial" charset="0"/>
                </a:rPr>
                <a:t>                4%</a:t>
              </a:r>
            </a:p>
          </p:txBody>
        </p:sp>
        <p:sp>
          <p:nvSpPr>
            <p:cNvPr id="179220" name="Text Box 19"/>
            <p:cNvSpPr txBox="1">
              <a:spLocks noChangeArrowheads="1"/>
            </p:cNvSpPr>
            <p:nvPr/>
          </p:nvSpPr>
          <p:spPr bwMode="auto">
            <a:xfrm>
              <a:off x="384" y="3105"/>
              <a:ext cx="1920" cy="20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800">
                  <a:solidFill>
                    <a:schemeClr val="tx2"/>
                  </a:solidFill>
                  <a:latin typeface="Arial" charset="0"/>
                </a:rPr>
                <a:t>* Percent Daily Values are based on a 2,000 calorie diet.  Your daily values may be higher or lower depending on your calorie needs:</a:t>
              </a:r>
            </a:p>
          </p:txBody>
        </p:sp>
        <p:sp>
          <p:nvSpPr>
            <p:cNvPr id="179221" name="Text Box 20"/>
            <p:cNvSpPr txBox="1">
              <a:spLocks noChangeArrowheads="1"/>
            </p:cNvSpPr>
            <p:nvPr/>
          </p:nvSpPr>
          <p:spPr bwMode="auto">
            <a:xfrm>
              <a:off x="384" y="3439"/>
              <a:ext cx="1920" cy="4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US" sz="700" u="sng">
                  <a:solidFill>
                    <a:schemeClr val="tx2"/>
                  </a:solidFill>
                  <a:latin typeface="Arial" charset="0"/>
                </a:rPr>
                <a:t>	          Calories     _   2000              2500</a:t>
              </a:r>
              <a:endParaRPr lang="en-US" sz="700">
                <a:solidFill>
                  <a:schemeClr val="tx2"/>
                </a:solidFill>
                <a:latin typeface="Arial" charset="0"/>
              </a:endParaRPr>
            </a:p>
            <a:p>
              <a:pPr eaLnBrk="1" hangingPunct="1"/>
              <a:r>
                <a:rPr lang="en-US" sz="700">
                  <a:solidFill>
                    <a:schemeClr val="tx2"/>
                  </a:solidFill>
                  <a:latin typeface="Arial" charset="0"/>
                </a:rPr>
                <a:t>Total Fat                               Less than         65g              80g</a:t>
              </a:r>
            </a:p>
            <a:p>
              <a:pPr eaLnBrk="1" hangingPunct="1"/>
              <a:r>
                <a:rPr lang="en-US" sz="700">
                  <a:solidFill>
                    <a:schemeClr val="tx2"/>
                  </a:solidFill>
                  <a:latin typeface="Arial" charset="0"/>
                </a:rPr>
                <a:t>Sat Fat                                 Less than          20g              25g</a:t>
              </a:r>
            </a:p>
            <a:p>
              <a:pPr eaLnBrk="1" hangingPunct="1"/>
              <a:r>
                <a:rPr lang="en-US" sz="700">
                  <a:solidFill>
                    <a:schemeClr val="tx2"/>
                  </a:solidFill>
                  <a:latin typeface="Arial" charset="0"/>
                </a:rPr>
                <a:t>Cholesterol                           Less than         300mg         300mg</a:t>
              </a:r>
            </a:p>
            <a:p>
              <a:pPr eaLnBrk="1" hangingPunct="1"/>
              <a:r>
                <a:rPr lang="en-US" sz="700">
                  <a:solidFill>
                    <a:schemeClr val="tx2"/>
                  </a:solidFill>
                  <a:latin typeface="Arial" charset="0"/>
                </a:rPr>
                <a:t>Sodium                                 Less than        2400mg        2400mg</a:t>
              </a:r>
            </a:p>
            <a:p>
              <a:pPr eaLnBrk="1" hangingPunct="1"/>
              <a:r>
                <a:rPr lang="en-US" sz="700">
                  <a:solidFill>
                    <a:schemeClr val="tx2"/>
                  </a:solidFill>
                  <a:latin typeface="Arial" charset="0"/>
                </a:rPr>
                <a:t>Total Carbohydrate                                       300g            375g</a:t>
              </a:r>
            </a:p>
            <a:p>
              <a:pPr eaLnBrk="1" hangingPunct="1"/>
              <a:r>
                <a:rPr lang="en-US" sz="700">
                  <a:solidFill>
                    <a:schemeClr val="tx2"/>
                  </a:solidFill>
                  <a:latin typeface="Arial" charset="0"/>
                </a:rPr>
                <a:t>Fiber                                                              25g              30g</a:t>
              </a:r>
            </a:p>
          </p:txBody>
        </p:sp>
        <p:sp>
          <p:nvSpPr>
            <p:cNvPr id="179222" name="Line 21"/>
            <p:cNvSpPr>
              <a:spLocks noChangeShapeType="1"/>
            </p:cNvSpPr>
            <p:nvPr/>
          </p:nvSpPr>
          <p:spPr bwMode="auto">
            <a:xfrm>
              <a:off x="384" y="2816"/>
              <a:ext cx="1920" cy="0"/>
            </a:xfrm>
            <a:prstGeom prst="line">
              <a:avLst/>
            </a:prstGeom>
            <a:noFill/>
            <a:ln w="57150">
              <a:solidFill>
                <a:schemeClr val="tx1"/>
              </a:solidFill>
              <a:miter lim="800000"/>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79223" name="Text Box 22"/>
            <p:cNvSpPr txBox="1">
              <a:spLocks noChangeArrowheads="1"/>
            </p:cNvSpPr>
            <p:nvPr/>
          </p:nvSpPr>
          <p:spPr bwMode="auto">
            <a:xfrm>
              <a:off x="384" y="4064"/>
              <a:ext cx="1920" cy="1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900" dirty="0">
                  <a:solidFill>
                    <a:schemeClr val="bg1"/>
                  </a:solidFill>
                  <a:latin typeface="Arial" charset="0"/>
                </a:rPr>
                <a:t>Calories per gram: Fat  9     Carbohydrates 4      Protein  4</a:t>
              </a:r>
            </a:p>
          </p:txBody>
        </p:sp>
      </p:grpSp>
      <p:sp>
        <p:nvSpPr>
          <p:cNvPr id="1860630" name="Oval 27"/>
          <p:cNvSpPr>
            <a:spLocks noChangeArrowheads="1"/>
          </p:cNvSpPr>
          <p:nvPr/>
        </p:nvSpPr>
        <p:spPr bwMode="auto">
          <a:xfrm>
            <a:off x="2590800" y="2897864"/>
            <a:ext cx="2438400" cy="427840"/>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1860631" name="Oval 27"/>
          <p:cNvSpPr>
            <a:spLocks noChangeArrowheads="1"/>
          </p:cNvSpPr>
          <p:nvPr/>
        </p:nvSpPr>
        <p:spPr bwMode="auto">
          <a:xfrm>
            <a:off x="2590800" y="217902"/>
            <a:ext cx="2438400" cy="687023"/>
          </a:xfrm>
          <a:prstGeom prst="ellipse">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en-US"/>
          </a:p>
        </p:txBody>
      </p:sp>
      <p:sp>
        <p:nvSpPr>
          <p:cNvPr id="2" name="TextBox 1"/>
          <p:cNvSpPr txBox="1"/>
          <p:nvPr/>
        </p:nvSpPr>
        <p:spPr>
          <a:xfrm>
            <a:off x="6466843" y="1159531"/>
            <a:ext cx="1981200" cy="923330"/>
          </a:xfrm>
          <a:prstGeom prst="rect">
            <a:avLst/>
          </a:prstGeom>
          <a:noFill/>
        </p:spPr>
        <p:txBody>
          <a:bodyPr wrap="square" rtlCol="0">
            <a:spAutoFit/>
          </a:bodyPr>
          <a:lstStyle/>
          <a:p>
            <a:r>
              <a:rPr lang="en-US" dirty="0" err="1" smtClean="0"/>
              <a:t>Fooducate</a:t>
            </a:r>
            <a:r>
              <a:rPr lang="en-US" dirty="0" smtClean="0"/>
              <a:t> App – gives grade and nutrition info.</a:t>
            </a:r>
            <a:endParaRPr lang="en-US" dirty="0"/>
          </a:p>
        </p:txBody>
      </p:sp>
      <p:pic>
        <p:nvPicPr>
          <p:cNvPr id="3" name="Picture 2"/>
          <p:cNvPicPr>
            <a:picLocks noChangeAspect="1"/>
          </p:cNvPicPr>
          <p:nvPr/>
        </p:nvPicPr>
        <p:blipFill>
          <a:blip r:embed="rId3"/>
          <a:stretch>
            <a:fillRect/>
          </a:stretch>
        </p:blipFill>
        <p:spPr>
          <a:xfrm>
            <a:off x="6172200" y="2143898"/>
            <a:ext cx="2886075" cy="1295400"/>
          </a:xfrm>
          <a:prstGeom prst="rect">
            <a:avLst/>
          </a:prstGeom>
        </p:spPr>
      </p:pic>
      <p:sp>
        <p:nvSpPr>
          <p:cNvPr id="4" name="TextBox 3"/>
          <p:cNvSpPr txBox="1"/>
          <p:nvPr/>
        </p:nvSpPr>
        <p:spPr>
          <a:xfrm>
            <a:off x="762000" y="3527550"/>
            <a:ext cx="1447800" cy="646331"/>
          </a:xfrm>
          <a:prstGeom prst="rect">
            <a:avLst/>
          </a:prstGeom>
          <a:noFill/>
        </p:spPr>
        <p:txBody>
          <a:bodyPr wrap="square" rtlCol="0">
            <a:spAutoFit/>
          </a:bodyPr>
          <a:lstStyle/>
          <a:p>
            <a:r>
              <a:rPr lang="en-US" dirty="0" smtClean="0"/>
              <a:t>1 tsp sugar =4 </a:t>
            </a:r>
            <a:r>
              <a:rPr lang="en-US" dirty="0" err="1" smtClean="0"/>
              <a:t>gms</a:t>
            </a:r>
            <a:endParaRPr lang="en-US" dirty="0"/>
          </a:p>
        </p:txBody>
      </p:sp>
      <p:sp>
        <p:nvSpPr>
          <p:cNvPr id="5" name="Right Arrow 4"/>
          <p:cNvSpPr/>
          <p:nvPr/>
        </p:nvSpPr>
        <p:spPr>
          <a:xfrm>
            <a:off x="2095500" y="3648825"/>
            <a:ext cx="381000" cy="134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81478645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606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0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0630" grpId="0" animBg="1" autoUpdateAnimBg="0"/>
      <p:bldP spid="1860631" grpId="0" animBg="1" autoUpdateAnimBg="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p:cNvSpPr>
            <a:spLocks noGrp="1"/>
          </p:cNvSpPr>
          <p:nvPr>
            <p:ph type="title"/>
          </p:nvPr>
        </p:nvSpPr>
        <p:spPr>
          <a:xfrm>
            <a:off x="457200" y="152400"/>
            <a:ext cx="8229600" cy="1219200"/>
          </a:xfrm>
        </p:spPr>
        <p:txBody>
          <a:bodyPr lIns="91440" tIns="45720" rIns="91440" bIns="45720" anchor="b">
            <a:normAutofit fontScale="90000"/>
          </a:bodyPr>
          <a:lstStyle/>
          <a:p>
            <a:pPr eaLnBrk="1" hangingPunct="1"/>
            <a:r>
              <a:rPr lang="en-US" dirty="0" smtClean="0">
                <a:latin typeface="Tahoma" pitchFamily="34" charset="0"/>
              </a:rPr>
              <a:t>Carbs affect Post meal Blood Glucose</a:t>
            </a:r>
          </a:p>
        </p:txBody>
      </p:sp>
      <p:sp>
        <p:nvSpPr>
          <p:cNvPr id="1853443" name="Content Placeholder 2"/>
          <p:cNvSpPr>
            <a:spLocks noGrp="1"/>
          </p:cNvSpPr>
          <p:nvPr>
            <p:ph sz="quarter" idx="1"/>
          </p:nvPr>
        </p:nvSpPr>
        <p:spPr>
          <a:xfrm>
            <a:off x="457200" y="1828800"/>
            <a:ext cx="8229600" cy="4328160"/>
          </a:xfrm>
        </p:spPr>
        <p:txBody>
          <a:bodyPr/>
          <a:lstStyle/>
          <a:p>
            <a:pPr eaLnBrk="1" hangingPunct="1">
              <a:buFont typeface="Courier New" pitchFamily="49" charset="0"/>
              <a:buChar char="o"/>
              <a:defRPr/>
            </a:pPr>
            <a:r>
              <a:rPr lang="en-US" dirty="0" smtClean="0"/>
              <a:t>Starch</a:t>
            </a:r>
          </a:p>
          <a:p>
            <a:pPr eaLnBrk="1" hangingPunct="1">
              <a:buFont typeface="Courier New" pitchFamily="49" charset="0"/>
              <a:buChar char="o"/>
              <a:defRPr/>
            </a:pPr>
            <a:r>
              <a:rPr lang="en-US" dirty="0" smtClean="0"/>
              <a:t>Fruit</a:t>
            </a:r>
          </a:p>
          <a:p>
            <a:pPr eaLnBrk="1" hangingPunct="1">
              <a:buFont typeface="Courier New" pitchFamily="49" charset="0"/>
              <a:buChar char="o"/>
              <a:defRPr/>
            </a:pPr>
            <a:r>
              <a:rPr lang="en-US" dirty="0" smtClean="0"/>
              <a:t>Milk</a:t>
            </a:r>
          </a:p>
          <a:p>
            <a:pPr eaLnBrk="1" hangingPunct="1">
              <a:buFont typeface="Courier New" pitchFamily="49" charset="0"/>
              <a:buChar char="o"/>
              <a:defRPr/>
            </a:pPr>
            <a:r>
              <a:rPr lang="en-US" dirty="0" smtClean="0"/>
              <a:t>Desserts</a:t>
            </a:r>
          </a:p>
        </p:txBody>
      </p:sp>
      <p:pic>
        <p:nvPicPr>
          <p:cNvPr id="174084" name="Picture 7" descr="Starchy foo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714147"/>
            <a:ext cx="4686300"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4373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457200" y="152400"/>
            <a:ext cx="8229600" cy="1371600"/>
          </a:xfrm>
        </p:spPr>
        <p:txBody>
          <a:bodyPr lIns="91440" tIns="45720" rIns="91440" bIns="45720" anchor="b">
            <a:normAutofit fontScale="90000"/>
          </a:bodyPr>
          <a:lstStyle/>
          <a:p>
            <a:pPr algn="ctr" eaLnBrk="1" hangingPunct="1">
              <a:defRPr/>
            </a:pPr>
            <a:r>
              <a:rPr lang="en-US" dirty="0" smtClean="0">
                <a:latin typeface="Tahoma" pitchFamily="34" charset="0"/>
              </a:rPr>
              <a:t>Carbohydrate Needs for </a:t>
            </a:r>
            <a:br>
              <a:rPr lang="en-US" dirty="0" smtClean="0">
                <a:latin typeface="Tahoma" pitchFamily="34" charset="0"/>
              </a:rPr>
            </a:br>
            <a:r>
              <a:rPr lang="en-US" dirty="0" smtClean="0">
                <a:latin typeface="Tahoma" pitchFamily="34" charset="0"/>
              </a:rPr>
              <a:t>Most Adults</a:t>
            </a:r>
          </a:p>
        </p:txBody>
      </p:sp>
      <p:sp>
        <p:nvSpPr>
          <p:cNvPr id="1855491" name="Rectangle 3"/>
          <p:cNvSpPr>
            <a:spLocks noGrp="1" noChangeArrowheads="1"/>
          </p:cNvSpPr>
          <p:nvPr>
            <p:ph sz="quarter" idx="1"/>
          </p:nvPr>
        </p:nvSpPr>
        <p:spPr>
          <a:xfrm>
            <a:off x="457200" y="1828800"/>
            <a:ext cx="8229600" cy="4328160"/>
          </a:xfrm>
        </p:spPr>
        <p:txBody>
          <a:bodyPr/>
          <a:lstStyle/>
          <a:p>
            <a:pPr eaLnBrk="1" hangingPunct="1">
              <a:buFont typeface="Wingdings" pitchFamily="2" charset="2"/>
              <a:buNone/>
              <a:defRPr/>
            </a:pPr>
            <a:r>
              <a:rPr lang="en-US" dirty="0" smtClean="0"/>
              <a:t>			    	 </a:t>
            </a:r>
            <a:r>
              <a:rPr lang="en-US" u="sng" dirty="0" smtClean="0"/>
              <a:t>Grams		Servings</a:t>
            </a:r>
          </a:p>
          <a:p>
            <a:pPr eaLnBrk="1" hangingPunct="1">
              <a:buFont typeface="Wingdings" pitchFamily="2" charset="2"/>
              <a:buNone/>
              <a:defRPr/>
            </a:pPr>
            <a:r>
              <a:rPr lang="en-US" dirty="0" smtClean="0"/>
              <a:t>Each Meal		45-60 gm		3 - 4	</a:t>
            </a:r>
          </a:p>
          <a:p>
            <a:pPr eaLnBrk="1" hangingPunct="1">
              <a:buFont typeface="Wingdings" pitchFamily="2" charset="2"/>
              <a:buNone/>
              <a:defRPr/>
            </a:pPr>
            <a:r>
              <a:rPr lang="en-US" dirty="0" smtClean="0"/>
              <a:t>	Snacks    		15-30 gm		 1- 2</a:t>
            </a:r>
          </a:p>
          <a:p>
            <a:pPr eaLnBrk="1" hangingPunct="1">
              <a:buFont typeface="Wingdings" pitchFamily="2" charset="2"/>
              <a:buNone/>
              <a:defRPr/>
            </a:pPr>
            <a:endParaRPr lang="en-US" dirty="0" smtClean="0"/>
          </a:p>
          <a:p>
            <a:pPr eaLnBrk="1" hangingPunct="1">
              <a:buFont typeface="Wingdings" pitchFamily="2" charset="2"/>
              <a:buNone/>
              <a:defRPr/>
            </a:pPr>
            <a:endParaRPr lang="en-US" dirty="0" smtClean="0"/>
          </a:p>
          <a:p>
            <a:pPr algn="ctr">
              <a:buNone/>
              <a:defRPr/>
            </a:pPr>
            <a:r>
              <a:rPr lang="en-US" sz="2400" dirty="0" smtClean="0"/>
              <a:t>		           </a:t>
            </a:r>
            <a:r>
              <a:rPr lang="en-US" sz="2400" dirty="0" smtClean="0">
                <a:solidFill>
                  <a:schemeClr val="tx2">
                    <a:lumMod val="75000"/>
                  </a:schemeClr>
                </a:solidFill>
              </a:rPr>
              <a:t>Carbs </a:t>
            </a:r>
            <a:r>
              <a:rPr lang="en-US" sz="2400" dirty="0">
                <a:solidFill>
                  <a:schemeClr val="tx2">
                    <a:lumMod val="75000"/>
                  </a:schemeClr>
                </a:solidFill>
              </a:rPr>
              <a:t>affect Post Meal Blood Glucose</a:t>
            </a:r>
            <a:r>
              <a:rPr lang="en-US" sz="1400" dirty="0">
                <a:solidFill>
                  <a:schemeClr val="tx2">
                    <a:lumMod val="75000"/>
                  </a:schemeClr>
                </a:solidFill>
              </a:rPr>
              <a:t> </a:t>
            </a:r>
            <a:endParaRPr lang="en-US" sz="2400" dirty="0" smtClean="0">
              <a:solidFill>
                <a:schemeClr val="tx2">
                  <a:lumMod val="75000"/>
                </a:schemeClr>
              </a:solidFill>
            </a:endParaRPr>
          </a:p>
        </p:txBody>
      </p:sp>
      <p:pic>
        <p:nvPicPr>
          <p:cNvPr id="176132" name="Picture 7" descr="C:\Users\HP_Administrator\AppData\Local\Microsoft\Windows\Temporary Internet Files\Content.IE5\O2FPU4Z6\MPj0439272000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4800600"/>
            <a:ext cx="22352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1047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7" name="Rectangle 2"/>
          <p:cNvSpPr>
            <a:spLocks noGrp="1" noChangeArrowheads="1"/>
          </p:cNvSpPr>
          <p:nvPr>
            <p:ph type="title"/>
          </p:nvPr>
        </p:nvSpPr>
        <p:spPr/>
        <p:txBody>
          <a:bodyPr lIns="91440" tIns="45720" rIns="91440" bIns="45720" anchor="b">
            <a:normAutofit/>
          </a:bodyPr>
          <a:lstStyle/>
          <a:p>
            <a:pPr eaLnBrk="1" hangingPunct="1"/>
            <a:r>
              <a:rPr lang="en-US" sz="2800" dirty="0" smtClean="0">
                <a:latin typeface="Tahoma" pitchFamily="34" charset="0"/>
              </a:rPr>
              <a:t>Choose Healthy Carbs</a:t>
            </a:r>
            <a:br>
              <a:rPr lang="en-US" sz="2800" dirty="0" smtClean="0">
                <a:latin typeface="Tahoma" pitchFamily="34" charset="0"/>
              </a:rPr>
            </a:br>
            <a:endParaRPr lang="en-US" sz="2800" dirty="0" smtClean="0">
              <a:latin typeface="Tahoma" pitchFamily="34" charset="0"/>
            </a:endParaRPr>
          </a:p>
        </p:txBody>
      </p:sp>
      <p:sp>
        <p:nvSpPr>
          <p:cNvPr id="1854468" name="Rectangle 3"/>
          <p:cNvSpPr>
            <a:spLocks noGrp="1" noChangeArrowheads="1"/>
          </p:cNvSpPr>
          <p:nvPr>
            <p:ph sz="quarter" idx="1"/>
          </p:nvPr>
        </p:nvSpPr>
        <p:spPr/>
        <p:txBody>
          <a:bodyPr>
            <a:normAutofit/>
          </a:bodyPr>
          <a:lstStyle/>
          <a:p>
            <a:pPr eaLnBrk="1" hangingPunct="1">
              <a:lnSpc>
                <a:spcPct val="90000"/>
              </a:lnSpc>
              <a:spcBef>
                <a:spcPct val="50000"/>
              </a:spcBef>
              <a:buFontTx/>
              <a:buChar char="o"/>
              <a:defRPr/>
            </a:pPr>
            <a:r>
              <a:rPr lang="en-US" sz="2600" dirty="0" smtClean="0"/>
              <a:t>Carbs have fiber, vitamins, minerals and phytonutrients </a:t>
            </a:r>
          </a:p>
          <a:p>
            <a:pPr eaLnBrk="1" hangingPunct="1">
              <a:lnSpc>
                <a:spcPct val="90000"/>
              </a:lnSpc>
              <a:spcBef>
                <a:spcPct val="50000"/>
              </a:spcBef>
              <a:buFontTx/>
              <a:buChar char="o"/>
              <a:defRPr/>
            </a:pPr>
            <a:r>
              <a:rPr lang="en-US" sz="2600" dirty="0" smtClean="0"/>
              <a:t>25 </a:t>
            </a:r>
            <a:r>
              <a:rPr lang="en-US" sz="2600" dirty="0" err="1" smtClean="0"/>
              <a:t>gms</a:t>
            </a:r>
            <a:r>
              <a:rPr lang="en-US" sz="2600" dirty="0" smtClean="0"/>
              <a:t> of fiber a day</a:t>
            </a:r>
          </a:p>
          <a:p>
            <a:pPr eaLnBrk="1" hangingPunct="1">
              <a:lnSpc>
                <a:spcPct val="90000"/>
              </a:lnSpc>
              <a:spcBef>
                <a:spcPct val="50000"/>
              </a:spcBef>
              <a:buFontTx/>
              <a:buChar char="o"/>
              <a:defRPr/>
            </a:pPr>
            <a:r>
              <a:rPr lang="en-US" sz="2600" dirty="0" smtClean="0"/>
              <a:t>Power Carbs include:</a:t>
            </a:r>
          </a:p>
          <a:p>
            <a:pPr lvl="1">
              <a:lnSpc>
                <a:spcPct val="90000"/>
              </a:lnSpc>
              <a:spcBef>
                <a:spcPct val="50000"/>
              </a:spcBef>
              <a:buFontTx/>
              <a:buChar char="o"/>
              <a:defRPr/>
            </a:pPr>
            <a:r>
              <a:rPr lang="en-US" sz="2600" dirty="0" smtClean="0"/>
              <a:t>Beans</a:t>
            </a:r>
          </a:p>
          <a:p>
            <a:pPr lvl="1">
              <a:lnSpc>
                <a:spcPct val="90000"/>
              </a:lnSpc>
              <a:spcBef>
                <a:spcPct val="50000"/>
              </a:spcBef>
              <a:buFontTx/>
              <a:buChar char="o"/>
              <a:defRPr/>
            </a:pPr>
            <a:r>
              <a:rPr lang="en-US" sz="2600" dirty="0" smtClean="0"/>
              <a:t>Veggies</a:t>
            </a:r>
          </a:p>
          <a:p>
            <a:pPr lvl="1">
              <a:lnSpc>
                <a:spcPct val="90000"/>
              </a:lnSpc>
              <a:spcBef>
                <a:spcPct val="50000"/>
              </a:spcBef>
              <a:buFontTx/>
              <a:buChar char="o"/>
              <a:defRPr/>
            </a:pPr>
            <a:r>
              <a:rPr lang="en-US" sz="2600" dirty="0" smtClean="0"/>
              <a:t>Fruits</a:t>
            </a:r>
          </a:p>
          <a:p>
            <a:pPr lvl="1">
              <a:lnSpc>
                <a:spcPct val="90000"/>
              </a:lnSpc>
              <a:spcBef>
                <a:spcPct val="50000"/>
              </a:spcBef>
              <a:buFontTx/>
              <a:buChar char="o"/>
              <a:defRPr/>
            </a:pPr>
            <a:r>
              <a:rPr lang="en-US" sz="2600" dirty="0" smtClean="0"/>
              <a:t>Whole grain foods</a:t>
            </a:r>
          </a:p>
          <a:p>
            <a:pPr lvl="1">
              <a:lnSpc>
                <a:spcPct val="90000"/>
              </a:lnSpc>
              <a:spcBef>
                <a:spcPct val="50000"/>
              </a:spcBef>
              <a:buFontTx/>
              <a:buChar char="o"/>
              <a:defRPr/>
            </a:pPr>
            <a:endParaRPr lang="en-US" sz="2600" dirty="0"/>
          </a:p>
          <a:p>
            <a:pPr lvl="1">
              <a:lnSpc>
                <a:spcPct val="90000"/>
              </a:lnSpc>
              <a:spcBef>
                <a:spcPct val="50000"/>
              </a:spcBef>
              <a:buFontTx/>
              <a:buChar char="o"/>
              <a:defRPr/>
            </a:pPr>
            <a:endParaRPr lang="en-US" sz="2600" dirty="0" smtClean="0"/>
          </a:p>
        </p:txBody>
      </p:sp>
      <p:pic>
        <p:nvPicPr>
          <p:cNvPr id="214019" name="Picture 3" descr="C:\Users\bev_000\AppData\Local\Microsoft\Windows\Temporary Internet Files\Content.IE5\EFRK1MDT\MP900430944[1].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343400" y="2362200"/>
            <a:ext cx="3735586" cy="3810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6283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pPr eaLnBrk="1" hangingPunct="1"/>
            <a:r>
              <a:rPr lang="en-US" sz="4800" smtClean="0"/>
              <a:t>Handy Meal Plan</a:t>
            </a:r>
            <a:r>
              <a:rPr lang="en-US" smtClean="0"/>
              <a:t>  </a:t>
            </a:r>
          </a:p>
        </p:txBody>
      </p:sp>
      <p:sp>
        <p:nvSpPr>
          <p:cNvPr id="1857539" name="Rectangle 3"/>
          <p:cNvSpPr>
            <a:spLocks noGrp="1" noChangeArrowheads="1"/>
          </p:cNvSpPr>
          <p:nvPr>
            <p:ph sz="quarter" idx="1"/>
          </p:nvPr>
        </p:nvSpPr>
        <p:spPr/>
        <p:txBody>
          <a:bodyPr>
            <a:normAutofit/>
          </a:bodyPr>
          <a:lstStyle/>
          <a:p>
            <a:pPr eaLnBrk="1" hangingPunct="1">
              <a:defRPr/>
            </a:pPr>
            <a:r>
              <a:rPr lang="en-US" sz="3600" dirty="0" smtClean="0"/>
              <a:t>Per Meal Serving</a:t>
            </a:r>
          </a:p>
          <a:p>
            <a:pPr lvl="1" eaLnBrk="1" hangingPunct="1">
              <a:defRPr/>
            </a:pPr>
            <a:r>
              <a:rPr lang="en-US" sz="3200" dirty="0" smtClean="0"/>
              <a:t>Each finger = 15 </a:t>
            </a:r>
            <a:r>
              <a:rPr lang="en-US" sz="3200" dirty="0" err="1" smtClean="0"/>
              <a:t>gms</a:t>
            </a:r>
            <a:r>
              <a:rPr lang="en-US" sz="3200" dirty="0" smtClean="0"/>
              <a:t> carb (can have 3-4 servings/meal) </a:t>
            </a:r>
          </a:p>
          <a:p>
            <a:pPr lvl="1" eaLnBrk="1" hangingPunct="1">
              <a:defRPr/>
            </a:pPr>
            <a:r>
              <a:rPr lang="en-US" sz="3200" dirty="0" smtClean="0"/>
              <a:t>Palm of hand = 3 </a:t>
            </a:r>
            <a:r>
              <a:rPr lang="en-US" sz="3200" dirty="0" err="1" smtClean="0"/>
              <a:t>oz’s</a:t>
            </a:r>
            <a:r>
              <a:rPr lang="en-US" sz="3200" dirty="0" smtClean="0"/>
              <a:t> protein </a:t>
            </a:r>
          </a:p>
          <a:p>
            <a:pPr lvl="1" eaLnBrk="1" hangingPunct="1">
              <a:defRPr/>
            </a:pPr>
            <a:r>
              <a:rPr lang="en-US" sz="3200" dirty="0" smtClean="0"/>
              <a:t>Thumbnail = 1 tsp fat serving</a:t>
            </a:r>
          </a:p>
        </p:txBody>
      </p:sp>
      <p:graphicFrame>
        <p:nvGraphicFramePr>
          <p:cNvPr id="178180" name="Object 4"/>
          <p:cNvGraphicFramePr>
            <a:graphicFrameLocks noChangeAspect="1"/>
          </p:cNvGraphicFramePr>
          <p:nvPr>
            <p:extLst/>
          </p:nvPr>
        </p:nvGraphicFramePr>
        <p:xfrm>
          <a:off x="6019800" y="2819400"/>
          <a:ext cx="2823541" cy="3200400"/>
        </p:xfrm>
        <a:graphic>
          <a:graphicData uri="http://schemas.openxmlformats.org/presentationml/2006/ole">
            <mc:AlternateContent xmlns:mc="http://schemas.openxmlformats.org/markup-compatibility/2006">
              <mc:Choice xmlns:v="urn:schemas-microsoft-com:vml" Requires="v">
                <p:oleObj spid="_x0000_s77859" name="Clip" r:id="rId4" imgW="1202835" imgH="1362395" progId="MS_ClipArt_Gallery.5">
                  <p:embed/>
                </p:oleObj>
              </mc:Choice>
              <mc:Fallback>
                <p:oleObj name="Clip" r:id="rId4" imgW="1202835" imgH="1362395" progId="MS_ClipArt_Gallery.5">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819400"/>
                        <a:ext cx="2823541" cy="3200400"/>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2775453125"/>
      </p:ext>
    </p:extLst>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0226"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1/2 cup </a:t>
            </a:r>
          </a:p>
          <a:p>
            <a:pPr algn="ctr" eaLnBrk="1" hangingPunct="1"/>
            <a:r>
              <a:rPr lang="en-US" sz="1400">
                <a:latin typeface="Tahoma" pitchFamily="34" charset="0"/>
                <a:cs typeface="Times New Roman" pitchFamily="18" charset="0"/>
              </a:rPr>
              <a:t>cooked beans</a:t>
            </a:r>
            <a:endParaRPr lang="en-US" sz="1400">
              <a:latin typeface="Tahoma" pitchFamily="34" charset="0"/>
            </a:endParaRPr>
          </a:p>
        </p:txBody>
      </p:sp>
      <p:sp>
        <p:nvSpPr>
          <p:cNvPr id="180227" name="Text Box 3"/>
          <p:cNvSpPr txBox="1">
            <a:spLocks noChangeArrowheads="1"/>
          </p:cNvSpPr>
          <p:nvPr/>
        </p:nvSpPr>
        <p:spPr bwMode="auto">
          <a:xfrm>
            <a:off x="6858738" y="4740275"/>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1/2 English muffin</a:t>
            </a:r>
          </a:p>
        </p:txBody>
      </p:sp>
      <p:sp>
        <p:nvSpPr>
          <p:cNvPr id="180228"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0229" name="Text Box 5"/>
          <p:cNvSpPr txBox="1">
            <a:spLocks noChangeArrowheads="1"/>
          </p:cNvSpPr>
          <p:nvPr/>
        </p:nvSpPr>
        <p:spPr bwMode="auto">
          <a:xfrm>
            <a:off x="2819400" y="22860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 small ear of corn or 1/2 cup corn</a:t>
            </a:r>
            <a:endParaRPr lang="en-US" sz="1400">
              <a:latin typeface="Arial" charset="0"/>
            </a:endParaRPr>
          </a:p>
        </p:txBody>
      </p:sp>
      <p:sp>
        <p:nvSpPr>
          <p:cNvPr id="180230" name="Text Box 6"/>
          <p:cNvSpPr txBox="1">
            <a:spLocks noChangeArrowheads="1"/>
          </p:cNvSpPr>
          <p:nvPr/>
        </p:nvSpPr>
        <p:spPr bwMode="auto">
          <a:xfrm>
            <a:off x="7086600" y="44196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potato</a:t>
            </a:r>
            <a:endParaRPr lang="en-US" sz="1400">
              <a:latin typeface="Tahoma" pitchFamily="34" charset="0"/>
            </a:endParaRPr>
          </a:p>
        </p:txBody>
      </p:sp>
      <p:sp>
        <p:nvSpPr>
          <p:cNvPr id="180231" name="Text Box 7"/>
          <p:cNvSpPr txBox="1">
            <a:spLocks noChangeArrowheads="1"/>
          </p:cNvSpPr>
          <p:nvPr/>
        </p:nvSpPr>
        <p:spPr bwMode="auto">
          <a:xfrm>
            <a:off x="3622720" y="6011862"/>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5-6 small crackers</a:t>
            </a:r>
            <a:endParaRPr lang="en-US" sz="1400" dirty="0">
              <a:latin typeface="Tahoma" pitchFamily="34" charset="0"/>
            </a:endParaRPr>
          </a:p>
          <a:p>
            <a:pPr eaLnBrk="1" hangingPunct="1"/>
            <a:endParaRPr lang="en-US" sz="1400" dirty="0">
              <a:latin typeface="Tahoma" pitchFamily="34" charset="0"/>
            </a:endParaRPr>
          </a:p>
        </p:txBody>
      </p:sp>
      <p:sp>
        <p:nvSpPr>
          <p:cNvPr id="180232" name="Text Box 9"/>
          <p:cNvSpPr txBox="1">
            <a:spLocks noChangeArrowheads="1"/>
          </p:cNvSpPr>
          <p:nvPr/>
        </p:nvSpPr>
        <p:spPr bwMode="auto">
          <a:xfrm>
            <a:off x="1143000" y="44958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rice</a:t>
            </a:r>
            <a:endParaRPr lang="en-US" sz="1400">
              <a:latin typeface="Tahoma" pitchFamily="34" charset="0"/>
            </a:endParaRPr>
          </a:p>
        </p:txBody>
      </p:sp>
      <p:sp>
        <p:nvSpPr>
          <p:cNvPr id="180233" name="Text Box 10"/>
          <p:cNvSpPr txBox="1">
            <a:spLocks noChangeArrowheads="1"/>
          </p:cNvSpPr>
          <p:nvPr/>
        </p:nvSpPr>
        <p:spPr bwMode="auto">
          <a:xfrm>
            <a:off x="6934200" y="2895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3/4 cup cold cereal</a:t>
            </a:r>
            <a:endParaRPr lang="en-US" sz="1400">
              <a:latin typeface="Tahoma" pitchFamily="34" charset="0"/>
            </a:endParaRPr>
          </a:p>
        </p:txBody>
      </p:sp>
      <p:sp>
        <p:nvSpPr>
          <p:cNvPr id="180236"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7" name="Line 14"/>
          <p:cNvSpPr>
            <a:spLocks noChangeShapeType="1"/>
          </p:cNvSpPr>
          <p:nvPr/>
        </p:nvSpPr>
        <p:spPr bwMode="auto">
          <a:xfrm flipV="1">
            <a:off x="5029200" y="2895600"/>
            <a:ext cx="762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8"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39"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0"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1"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2" name="Line 19"/>
          <p:cNvSpPr>
            <a:spLocks noChangeShapeType="1"/>
          </p:cNvSpPr>
          <p:nvPr/>
        </p:nvSpPr>
        <p:spPr bwMode="auto">
          <a:xfrm>
            <a:off x="4872507" y="4682331"/>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3"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4"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0245"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0246"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0247"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0248"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0249" name="Rectangle 27"/>
          <p:cNvSpPr>
            <a:spLocks noChangeArrowheads="1"/>
          </p:cNvSpPr>
          <p:nvPr/>
        </p:nvSpPr>
        <p:spPr bwMode="auto">
          <a:xfrm>
            <a:off x="366713" y="5715000"/>
            <a:ext cx="12922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1 small tortilla</a:t>
            </a:r>
          </a:p>
        </p:txBody>
      </p:sp>
      <p:pic>
        <p:nvPicPr>
          <p:cNvPr id="180250" name="Picture 3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52800" y="1676400"/>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1"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2" name="Picture 3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5" y="5082437"/>
            <a:ext cx="114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3" name="Picture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505200"/>
            <a:ext cx="1130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4" name="Picture 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1752600"/>
            <a:ext cx="100965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55" name="Text Box 8"/>
          <p:cNvSpPr txBox="1">
            <a:spLocks noChangeArrowheads="1"/>
          </p:cNvSpPr>
          <p:nvPr/>
        </p:nvSpPr>
        <p:spPr bwMode="auto">
          <a:xfrm>
            <a:off x="47244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1/3 cup cooked pasta</a:t>
            </a:r>
            <a:endParaRPr lang="en-US" sz="1400">
              <a:latin typeface="Tahoma" pitchFamily="34" charset="0"/>
            </a:endParaRPr>
          </a:p>
        </p:txBody>
      </p:sp>
      <p:pic>
        <p:nvPicPr>
          <p:cNvPr id="180256" name="Picture 37" descr="MPj0144238000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6800" y="1752600"/>
            <a:ext cx="12192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7" name="Picture 43" descr="441078_tortill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00200" y="5181600"/>
            <a:ext cx="11239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8" name="Picture 51" descr="MPj01754290000[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34200" y="1905000"/>
            <a:ext cx="1371600"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59" name="Picture 53" descr="b02406muf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738" y="5192617"/>
            <a:ext cx="1609725" cy="107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60" name="Picture 55" descr="potat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57600"/>
            <a:ext cx="10858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30223" y="214637"/>
            <a:ext cx="8229600" cy="990600"/>
          </a:xfrm>
        </p:spPr>
        <p:txBody>
          <a:bodyPr/>
          <a:lstStyle/>
          <a:p>
            <a:r>
              <a:rPr lang="en-US" dirty="0" smtClean="0"/>
              <a:t>Carb Counting - Starch</a:t>
            </a:r>
            <a:endParaRPr lang="en-US" dirty="0"/>
          </a:p>
        </p:txBody>
      </p:sp>
      <p:sp>
        <p:nvSpPr>
          <p:cNvPr id="180235" name="Text Box 12"/>
          <p:cNvSpPr txBox="1">
            <a:spLocks noChangeArrowheads="1"/>
          </p:cNvSpPr>
          <p:nvPr/>
        </p:nvSpPr>
        <p:spPr bwMode="auto">
          <a:xfrm>
            <a:off x="6187225" y="239048"/>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1">
                    <a:lumMod val="50000"/>
                  </a:schemeClr>
                </a:solidFill>
                <a:latin typeface="Tahoma" pitchFamily="34" charset="0"/>
              </a:rPr>
              <a:t>Each Food has:</a:t>
            </a:r>
          </a:p>
          <a:p>
            <a:pPr eaLnBrk="1" hangingPunct="1"/>
            <a:r>
              <a:rPr lang="en-US" sz="2000" dirty="0">
                <a:solidFill>
                  <a:schemeClr val="accent1">
                    <a:lumMod val="50000"/>
                  </a:schemeClr>
                </a:solidFill>
                <a:latin typeface="Tahoma" pitchFamily="34" charset="0"/>
                <a:cs typeface="Times New Roman" pitchFamily="18" charset="0"/>
              </a:rPr>
              <a:t>    80 Calories</a:t>
            </a:r>
            <a:endParaRPr lang="en-US" sz="2000" dirty="0">
              <a:solidFill>
                <a:schemeClr val="accent1">
                  <a:lumMod val="50000"/>
                </a:schemeClr>
              </a:solidFill>
              <a:latin typeface="Tahoma" pitchFamily="34" charset="0"/>
            </a:endParaRPr>
          </a:p>
          <a:p>
            <a:pPr eaLnBrk="1" hangingPunct="1"/>
            <a:r>
              <a:rPr lang="en-US" sz="2000" dirty="0">
                <a:solidFill>
                  <a:schemeClr val="accent1">
                    <a:lumMod val="50000"/>
                  </a:schemeClr>
                </a:solidFill>
                <a:latin typeface="Tahoma" pitchFamily="34" charset="0"/>
                <a:cs typeface="Times New Roman" pitchFamily="18" charset="0"/>
              </a:rPr>
              <a:t>    15 grams carb</a:t>
            </a:r>
            <a:endParaRPr lang="en-US" sz="2000" dirty="0">
              <a:solidFill>
                <a:schemeClr val="accent1">
                  <a:lumMod val="50000"/>
                </a:schemeClr>
              </a:solidFill>
              <a:latin typeface="Tahoma" pitchFamily="34" charset="0"/>
            </a:endParaRPr>
          </a:p>
          <a:p>
            <a:pPr eaLnBrk="1" hangingPunct="1"/>
            <a:endParaRPr lang="en-US" sz="1400" dirty="0">
              <a:solidFill>
                <a:schemeClr val="folHlink"/>
              </a:solidFill>
              <a:latin typeface="Arial" charset="0"/>
            </a:endParaRPr>
          </a:p>
        </p:txBody>
      </p:sp>
    </p:spTree>
    <p:custDataLst>
      <p:tags r:id="rId1"/>
    </p:custDataLst>
    <p:extLst>
      <p:ext uri="{BB962C8B-B14F-4D97-AF65-F5344CB8AC3E}">
        <p14:creationId xmlns:p14="http://schemas.microsoft.com/office/powerpoint/2010/main" val="407441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1250" name="Text Box 2"/>
          <p:cNvSpPr txBox="1">
            <a:spLocks noChangeArrowheads="1"/>
          </p:cNvSpPr>
          <p:nvPr/>
        </p:nvSpPr>
        <p:spPr bwMode="auto">
          <a:xfrm>
            <a:off x="914400" y="26670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small fresh fruit</a:t>
            </a:r>
            <a:endParaRPr lang="en-US" sz="1400">
              <a:latin typeface="Tahoma" pitchFamily="34" charset="0"/>
            </a:endParaRPr>
          </a:p>
        </p:txBody>
      </p:sp>
      <p:sp>
        <p:nvSpPr>
          <p:cNvPr id="181251" name="Text Box 3"/>
          <p:cNvSpPr txBox="1">
            <a:spLocks noChangeArrowheads="1"/>
          </p:cNvSpPr>
          <p:nvPr/>
        </p:nvSpPr>
        <p:spPr bwMode="auto">
          <a:xfrm>
            <a:off x="5759361" y="5554663"/>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1 1/4 cup strawberries</a:t>
            </a:r>
          </a:p>
        </p:txBody>
      </p:sp>
      <p:sp>
        <p:nvSpPr>
          <p:cNvPr id="181252"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1253" name="Text Box 5"/>
          <p:cNvSpPr txBox="1">
            <a:spLocks noChangeArrowheads="1"/>
          </p:cNvSpPr>
          <p:nvPr/>
        </p:nvSpPr>
        <p:spPr bwMode="auto">
          <a:xfrm>
            <a:off x="533400" y="43434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17 small grapes</a:t>
            </a:r>
            <a:endParaRPr lang="en-US" sz="1400">
              <a:latin typeface="Arial" charset="0"/>
            </a:endParaRPr>
          </a:p>
        </p:txBody>
      </p:sp>
      <p:sp>
        <p:nvSpPr>
          <p:cNvPr id="181254" name="Text Box 6"/>
          <p:cNvSpPr txBox="1">
            <a:spLocks noChangeArrowheads="1"/>
          </p:cNvSpPr>
          <p:nvPr/>
        </p:nvSpPr>
        <p:spPr bwMode="auto">
          <a:xfrm>
            <a:off x="7086600" y="4572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cup melon</a:t>
            </a:r>
            <a:endParaRPr lang="en-US" sz="1400">
              <a:latin typeface="Tahoma" pitchFamily="34" charset="0"/>
            </a:endParaRPr>
          </a:p>
        </p:txBody>
      </p:sp>
      <p:sp>
        <p:nvSpPr>
          <p:cNvPr id="181255" name="Text Box 7"/>
          <p:cNvSpPr txBox="1">
            <a:spLocks noChangeArrowheads="1"/>
          </p:cNvSpPr>
          <p:nvPr/>
        </p:nvSpPr>
        <p:spPr bwMode="auto">
          <a:xfrm>
            <a:off x="3810000" y="64008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400">
              <a:latin typeface="Tahoma" pitchFamily="34" charset="0"/>
            </a:endParaRPr>
          </a:p>
        </p:txBody>
      </p:sp>
      <p:sp>
        <p:nvSpPr>
          <p:cNvPr id="181256" name="Text Box 9"/>
          <p:cNvSpPr txBox="1">
            <a:spLocks noChangeArrowheads="1"/>
          </p:cNvSpPr>
          <p:nvPr/>
        </p:nvSpPr>
        <p:spPr bwMode="auto">
          <a:xfrm>
            <a:off x="2971800" y="2514600"/>
            <a:ext cx="1752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fruit juice</a:t>
            </a:r>
            <a:endParaRPr lang="en-US" sz="1400">
              <a:latin typeface="Tahoma" pitchFamily="34" charset="0"/>
            </a:endParaRPr>
          </a:p>
        </p:txBody>
      </p:sp>
      <p:sp>
        <p:nvSpPr>
          <p:cNvPr id="181257" name="Text Box 10"/>
          <p:cNvSpPr txBox="1">
            <a:spLocks noChangeArrowheads="1"/>
          </p:cNvSpPr>
          <p:nvPr/>
        </p:nvSpPr>
        <p:spPr bwMode="auto">
          <a:xfrm>
            <a:off x="6934200" y="28956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rPr>
              <a:t>½ cup unsweetened apple sauce</a:t>
            </a:r>
          </a:p>
        </p:txBody>
      </p:sp>
      <p:sp>
        <p:nvSpPr>
          <p:cNvPr id="181260" name="Line 13"/>
          <p:cNvSpPr>
            <a:spLocks noChangeShapeType="1"/>
          </p:cNvSpPr>
          <p:nvPr/>
        </p:nvSpPr>
        <p:spPr bwMode="auto">
          <a:xfrm flipV="1">
            <a:off x="5562600" y="2971800"/>
            <a:ext cx="11430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1" name="Line 14"/>
          <p:cNvSpPr>
            <a:spLocks noChangeShapeType="1"/>
          </p:cNvSpPr>
          <p:nvPr/>
        </p:nvSpPr>
        <p:spPr bwMode="auto">
          <a:xfrm flipV="1">
            <a:off x="5234110" y="2919950"/>
            <a:ext cx="15240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2" name="Line 15"/>
          <p:cNvSpPr>
            <a:spLocks noChangeShapeType="1"/>
          </p:cNvSpPr>
          <p:nvPr/>
        </p:nvSpPr>
        <p:spPr bwMode="auto">
          <a:xfrm flipH="1" flipV="1">
            <a:off x="4114800" y="3048000"/>
            <a:ext cx="22860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3" name="Line 16"/>
          <p:cNvSpPr>
            <a:spLocks noChangeShapeType="1"/>
          </p:cNvSpPr>
          <p:nvPr/>
        </p:nvSpPr>
        <p:spPr bwMode="auto">
          <a:xfrm flipH="1" flipV="1">
            <a:off x="2514600" y="4114800"/>
            <a:ext cx="1524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4" name="Line 17"/>
          <p:cNvSpPr>
            <a:spLocks noChangeShapeType="1"/>
          </p:cNvSpPr>
          <p:nvPr/>
        </p:nvSpPr>
        <p:spPr bwMode="auto">
          <a:xfrm flipH="1">
            <a:off x="2895600" y="4572000"/>
            <a:ext cx="1219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5"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6" name="Line 19"/>
          <p:cNvSpPr>
            <a:spLocks noChangeShapeType="1"/>
          </p:cNvSpPr>
          <p:nvPr/>
        </p:nvSpPr>
        <p:spPr bwMode="auto">
          <a:xfrm>
            <a:off x="4876800" y="4838700"/>
            <a:ext cx="0" cy="27463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7"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8"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1269"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1270"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1271"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1272"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1273" name="Rectangle 27"/>
          <p:cNvSpPr>
            <a:spLocks noChangeArrowheads="1"/>
          </p:cNvSpPr>
          <p:nvPr/>
        </p:nvSpPr>
        <p:spPr bwMode="auto">
          <a:xfrm>
            <a:off x="964283" y="5029200"/>
            <a:ext cx="15224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¼ cup dried fruit</a:t>
            </a:r>
          </a:p>
        </p:txBody>
      </p:sp>
      <p:pic>
        <p:nvPicPr>
          <p:cNvPr id="181274"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5" name="Rectangle 27"/>
          <p:cNvSpPr>
            <a:spLocks noChangeArrowheads="1"/>
          </p:cNvSpPr>
          <p:nvPr/>
        </p:nvSpPr>
        <p:spPr bwMode="auto">
          <a:xfrm>
            <a:off x="3794438" y="5191919"/>
            <a:ext cx="12239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dirty="0">
                <a:latin typeface="Tahoma" pitchFamily="34" charset="0"/>
                <a:cs typeface="Times New Roman" pitchFamily="18" charset="0"/>
              </a:rPr>
              <a:t>2 </a:t>
            </a:r>
            <a:r>
              <a:rPr lang="en-US" sz="1400" dirty="0" err="1">
                <a:latin typeface="Tahoma" pitchFamily="34" charset="0"/>
                <a:cs typeface="Times New Roman" pitchFamily="18" charset="0"/>
              </a:rPr>
              <a:t>tbsp</a:t>
            </a:r>
            <a:r>
              <a:rPr lang="en-US" sz="1400" dirty="0">
                <a:latin typeface="Tahoma" pitchFamily="34" charset="0"/>
                <a:cs typeface="Times New Roman" pitchFamily="18" charset="0"/>
              </a:rPr>
              <a:t> raisins</a:t>
            </a:r>
          </a:p>
        </p:txBody>
      </p:sp>
      <p:pic>
        <p:nvPicPr>
          <p:cNvPr id="181276" name="Picture 38" descr="C:\Users\HP_Administrator\AppData\Local\Microsoft\Windows\Temporary Internet Files\Content.IE5\SES04SCU\MPj040925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947738"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77" name="Picture 40" descr="C:\Users\HP_Administrator\AppData\Local\Microsoft\Windows\Temporary Internet Files\Content.IE5\H1OY46O2\MPj0314258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3243" y="1366446"/>
            <a:ext cx="6207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78" name="Text Box 8"/>
          <p:cNvSpPr txBox="1">
            <a:spLocks noChangeArrowheads="1"/>
          </p:cNvSpPr>
          <p:nvPr/>
        </p:nvSpPr>
        <p:spPr bwMode="auto">
          <a:xfrm>
            <a:off x="5029200" y="2549269"/>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banana</a:t>
            </a:r>
            <a:endParaRPr lang="en-US" sz="1400">
              <a:latin typeface="Tahoma" pitchFamily="34" charset="0"/>
            </a:endParaRPr>
          </a:p>
        </p:txBody>
      </p:sp>
      <p:pic>
        <p:nvPicPr>
          <p:cNvPr id="181279" name="Picture 42" descr="C:\Users\HP_Administrator\AppData\Local\Microsoft\Windows\Temporary Internet Files\Content.IE5\O2FPU4Z6\MPj031400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0" y="3657600"/>
            <a:ext cx="147955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0" name="Picture 45" descr="http://www.everdale.org/gallery/main.php?g2_view=core.DownloadItem&amp;g2_itemId=893&amp;g2_serialNumber=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0" y="533400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1" name="Picture 47" descr="http://static.flickr.com/114/295056372_1fe5559c1b_o.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2057400"/>
            <a:ext cx="1179513"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2" name="Picture 49" descr="http://content.answers.com/main/content/wp/en/thumb/e/e6/200px-Sun-Maid_Raisins_Logo.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45013" y="5460743"/>
            <a:ext cx="8128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3" name="Picture 3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1371600"/>
            <a:ext cx="8810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4" name="Picture 3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83426" y="5062672"/>
            <a:ext cx="97155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85" name="Picture 3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2000" y="3429000"/>
            <a:ext cx="146685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r>
              <a:rPr lang="en-US" dirty="0">
                <a:solidFill>
                  <a:schemeClr val="tx2"/>
                </a:solidFill>
                <a:latin typeface="Tahoma" pitchFamily="34" charset="0"/>
                <a:cs typeface="Times New Roman" pitchFamily="18" charset="0"/>
              </a:rPr>
              <a:t>Carb counting- </a:t>
            </a:r>
            <a:r>
              <a:rPr lang="en-US" dirty="0" smtClean="0">
                <a:solidFill>
                  <a:schemeClr val="tx2"/>
                </a:solidFill>
                <a:latin typeface="Tahoma" pitchFamily="34" charset="0"/>
                <a:cs typeface="Times New Roman" pitchFamily="18" charset="0"/>
              </a:rPr>
              <a:t>fruit</a:t>
            </a:r>
            <a:endParaRPr lang="en-US" dirty="0"/>
          </a:p>
        </p:txBody>
      </p:sp>
      <p:sp>
        <p:nvSpPr>
          <p:cNvPr id="181259" name="Text Box 12"/>
          <p:cNvSpPr txBox="1">
            <a:spLocks noChangeArrowheads="1"/>
          </p:cNvSpPr>
          <p:nvPr/>
        </p:nvSpPr>
        <p:spPr bwMode="auto">
          <a:xfrm>
            <a:off x="6134100" y="186532"/>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60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    15 grams carb</a:t>
            </a:r>
            <a:endParaRPr lang="en-US" sz="2000" dirty="0">
              <a:solidFill>
                <a:schemeClr val="tx2">
                  <a:lumMod val="50000"/>
                </a:schemeClr>
              </a:solidFill>
              <a:latin typeface="Tahoma" pitchFamily="34" charset="0"/>
            </a:endParaRPr>
          </a:p>
          <a:p>
            <a:pPr eaLnBrk="1" hangingPunct="1"/>
            <a:endParaRPr lang="en-US" sz="1400" dirty="0">
              <a:solidFill>
                <a:srgbClr val="64EA81"/>
              </a:solidFill>
              <a:latin typeface="Arial" charset="0"/>
            </a:endParaRPr>
          </a:p>
        </p:txBody>
      </p:sp>
    </p:spTree>
    <p:custDataLst>
      <p:tags r:id="rId1"/>
    </p:custDataLst>
    <p:extLst>
      <p:ext uri="{BB962C8B-B14F-4D97-AF65-F5344CB8AC3E}">
        <p14:creationId xmlns:p14="http://schemas.microsoft.com/office/powerpoint/2010/main" val="47103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2274"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2275" name="Text Box 6"/>
          <p:cNvSpPr txBox="1">
            <a:spLocks noChangeArrowheads="1"/>
          </p:cNvSpPr>
          <p:nvPr/>
        </p:nvSpPr>
        <p:spPr bwMode="auto">
          <a:xfrm>
            <a:off x="7010400" y="5715000"/>
            <a:ext cx="13716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light fruit yogurt</a:t>
            </a:r>
            <a:endParaRPr lang="en-US" sz="1400">
              <a:latin typeface="Tahoma" pitchFamily="34" charset="0"/>
            </a:endParaRPr>
          </a:p>
        </p:txBody>
      </p:sp>
      <p:sp>
        <p:nvSpPr>
          <p:cNvPr id="182276" name="Text Box 7"/>
          <p:cNvSpPr txBox="1">
            <a:spLocks noChangeArrowheads="1"/>
          </p:cNvSpPr>
          <p:nvPr/>
        </p:nvSpPr>
        <p:spPr bwMode="auto">
          <a:xfrm>
            <a:off x="3672681" y="5981391"/>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8 </a:t>
            </a:r>
            <a:r>
              <a:rPr lang="en-US" sz="1400" dirty="0" err="1">
                <a:latin typeface="Tahoma" pitchFamily="34" charset="0"/>
                <a:cs typeface="Times New Roman" pitchFamily="18" charset="0"/>
              </a:rPr>
              <a:t>oz</a:t>
            </a:r>
            <a:r>
              <a:rPr lang="en-US" sz="1400" dirty="0">
                <a:latin typeface="Tahoma" pitchFamily="34" charset="0"/>
                <a:cs typeface="Times New Roman" pitchFamily="18" charset="0"/>
              </a:rPr>
              <a:t> soy milk</a:t>
            </a:r>
            <a:endParaRPr lang="en-US" sz="1400" dirty="0">
              <a:latin typeface="Tahoma" pitchFamily="34" charset="0"/>
            </a:endParaRPr>
          </a:p>
          <a:p>
            <a:pPr eaLnBrk="1" hangingPunct="1"/>
            <a:endParaRPr lang="en-US" sz="1400" dirty="0">
              <a:latin typeface="Tahoma" pitchFamily="34" charset="0"/>
            </a:endParaRPr>
          </a:p>
        </p:txBody>
      </p:sp>
      <p:sp>
        <p:nvSpPr>
          <p:cNvPr id="182277" name="Text Box 9"/>
          <p:cNvSpPr txBox="1">
            <a:spLocks noChangeArrowheads="1"/>
          </p:cNvSpPr>
          <p:nvPr/>
        </p:nvSpPr>
        <p:spPr bwMode="auto">
          <a:xfrm>
            <a:off x="1143000" y="54102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8 oz milk</a:t>
            </a:r>
            <a:endParaRPr lang="en-US" sz="1400">
              <a:latin typeface="Tahoma" pitchFamily="34" charset="0"/>
            </a:endParaRPr>
          </a:p>
        </p:txBody>
      </p:sp>
      <p:sp>
        <p:nvSpPr>
          <p:cNvPr id="182278" name="Text Box 10"/>
          <p:cNvSpPr txBox="1">
            <a:spLocks noChangeArrowheads="1"/>
          </p:cNvSpPr>
          <p:nvPr/>
        </p:nvSpPr>
        <p:spPr bwMode="auto">
          <a:xfrm>
            <a:off x="6934200" y="32766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6 oz plain yogurt</a:t>
            </a:r>
            <a:endParaRPr lang="en-US" sz="1400">
              <a:latin typeface="Tahoma" pitchFamily="34" charset="0"/>
            </a:endParaRPr>
          </a:p>
        </p:txBody>
      </p:sp>
      <p:sp>
        <p:nvSpPr>
          <p:cNvPr id="182281" name="Line 13"/>
          <p:cNvSpPr>
            <a:spLocks noChangeShapeType="1"/>
          </p:cNvSpPr>
          <p:nvPr/>
        </p:nvSpPr>
        <p:spPr bwMode="auto">
          <a:xfrm flipV="1">
            <a:off x="5562600" y="3124200"/>
            <a:ext cx="137160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2" name="Line 15"/>
          <p:cNvSpPr>
            <a:spLocks noChangeShapeType="1"/>
          </p:cNvSpPr>
          <p:nvPr/>
        </p:nvSpPr>
        <p:spPr bwMode="auto">
          <a:xfrm flipV="1">
            <a:off x="4618038" y="2514600"/>
            <a:ext cx="46037" cy="838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3" name="Line 17"/>
          <p:cNvSpPr>
            <a:spLocks noChangeShapeType="1"/>
          </p:cNvSpPr>
          <p:nvPr/>
        </p:nvSpPr>
        <p:spPr bwMode="auto">
          <a:xfrm flipH="1">
            <a:off x="2286000" y="4572000"/>
            <a:ext cx="1828800" cy="609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4" name="Line 19"/>
          <p:cNvSpPr>
            <a:spLocks noChangeShapeType="1"/>
          </p:cNvSpPr>
          <p:nvPr/>
        </p:nvSpPr>
        <p:spPr bwMode="auto">
          <a:xfrm flipH="1">
            <a:off x="4637453" y="4648200"/>
            <a:ext cx="0" cy="43338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5" name="Line 20"/>
          <p:cNvSpPr>
            <a:spLocks noChangeShapeType="1"/>
          </p:cNvSpPr>
          <p:nvPr/>
        </p:nvSpPr>
        <p:spPr bwMode="auto">
          <a:xfrm>
            <a:off x="5410200" y="4724400"/>
            <a:ext cx="12954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228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228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228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229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pic>
        <p:nvPicPr>
          <p:cNvPr id="18229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92" name="Text Box 38"/>
          <p:cNvSpPr txBox="1">
            <a:spLocks noChangeArrowheads="1"/>
          </p:cNvSpPr>
          <p:nvPr/>
        </p:nvSpPr>
        <p:spPr bwMode="auto">
          <a:xfrm>
            <a:off x="666750" y="3124200"/>
            <a:ext cx="20177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Tahoma" pitchFamily="34" charset="0"/>
              </a:rPr>
              <a:t>1 packet diet hot cocoa</a:t>
            </a:r>
          </a:p>
        </p:txBody>
      </p:sp>
      <p:sp>
        <p:nvSpPr>
          <p:cNvPr id="182293" name="Text Box 39"/>
          <p:cNvSpPr txBox="1">
            <a:spLocks noChangeArrowheads="1"/>
          </p:cNvSpPr>
          <p:nvPr/>
        </p:nvSpPr>
        <p:spPr bwMode="auto">
          <a:xfrm>
            <a:off x="3201838" y="2095809"/>
            <a:ext cx="13604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Tahoma" pitchFamily="34" charset="0"/>
              </a:rPr>
              <a:t>8 </a:t>
            </a:r>
            <a:r>
              <a:rPr lang="en-US" sz="1400" dirty="0" err="1">
                <a:latin typeface="Tahoma" pitchFamily="34" charset="0"/>
              </a:rPr>
              <a:t>oz</a:t>
            </a:r>
            <a:r>
              <a:rPr lang="en-US" sz="1400" dirty="0">
                <a:latin typeface="Tahoma" pitchFamily="34" charset="0"/>
              </a:rPr>
              <a:t> buttermilk</a:t>
            </a:r>
          </a:p>
        </p:txBody>
      </p:sp>
      <p:pic>
        <p:nvPicPr>
          <p:cNvPr id="182294" name="Picture 31" descr="C:\Users\HP_Administrator\AppData\Local\Microsoft\Windows\Temporary Internet Files\Content.IE5\YI9RITS3\MPj0314315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4038600"/>
            <a:ext cx="87471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5" name="Picture 33" descr="C:\Users\HP_Administrator\AppData\Local\Microsoft\Windows\Temporary Internet Files\Content.IE5\IO3XA1ZT\MPj0321172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824" y="1276349"/>
            <a:ext cx="1000125"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6" name="Picture 34" descr="C:\Users\HP_Administrator\AppData\Local\Microsoft\Windows\Temporary Internet Files\Content.IE5\H1OY46O2\MPj0384703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1905000"/>
            <a:ext cx="127635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7" name="Picture 36" descr="http://www.javaestate.com/category_resize.asp?width=300&amp;img=Soy%20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29100" y="5076600"/>
            <a:ext cx="990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8" name="Picture 38" descr="http://www.rateitall.com/face/20135159_thum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5200" y="4495800"/>
            <a:ext cx="9906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99" name="Picture 40" descr="http://www.diwinetaste.com/html/dwt200410/images/Yogurt.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2800" y="2209800"/>
            <a:ext cx="1371600" cy="105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04800" y="38099"/>
            <a:ext cx="8229600" cy="1127125"/>
          </a:xfrm>
        </p:spPr>
        <p:txBody>
          <a:bodyPr/>
          <a:lstStyle/>
          <a:p>
            <a:r>
              <a:rPr lang="en-US" dirty="0" smtClean="0"/>
              <a:t>Carb Counting - Milk</a:t>
            </a:r>
            <a:endParaRPr lang="en-US" dirty="0"/>
          </a:p>
        </p:txBody>
      </p:sp>
      <p:sp>
        <p:nvSpPr>
          <p:cNvPr id="182280" name="Text Box 12"/>
          <p:cNvSpPr txBox="1">
            <a:spLocks noChangeArrowheads="1"/>
          </p:cNvSpPr>
          <p:nvPr/>
        </p:nvSpPr>
        <p:spPr bwMode="auto">
          <a:xfrm>
            <a:off x="6042875" y="114300"/>
            <a:ext cx="2209800"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tx2">
                    <a:lumMod val="50000"/>
                  </a:schemeClr>
                </a:solidFill>
                <a:latin typeface="Tahoma" pitchFamily="34" charset="0"/>
              </a:rPr>
              <a:t>Each Food has:</a:t>
            </a:r>
          </a:p>
          <a:p>
            <a:pPr eaLnBrk="1" hangingPunct="1"/>
            <a:r>
              <a:rPr lang="en-US" sz="2000" dirty="0">
                <a:solidFill>
                  <a:schemeClr val="tx2">
                    <a:lumMod val="50000"/>
                  </a:schemeClr>
                </a:solidFill>
                <a:latin typeface="Tahoma" pitchFamily="34" charset="0"/>
                <a:cs typeface="Times New Roman" pitchFamily="18" charset="0"/>
              </a:rPr>
              <a:t>   90-150 calories</a:t>
            </a:r>
            <a:endParaRPr lang="en-US" sz="2000" dirty="0">
              <a:solidFill>
                <a:schemeClr val="tx2">
                  <a:lumMod val="50000"/>
                </a:schemeClr>
              </a:solidFill>
              <a:latin typeface="Tahoma" pitchFamily="34" charset="0"/>
            </a:endParaRPr>
          </a:p>
          <a:p>
            <a:pPr eaLnBrk="1" hangingPunct="1"/>
            <a:r>
              <a:rPr lang="en-US" sz="2000" dirty="0">
                <a:solidFill>
                  <a:schemeClr val="tx2">
                    <a:lumMod val="50000"/>
                  </a:schemeClr>
                </a:solidFill>
                <a:latin typeface="Tahoma" pitchFamily="34" charset="0"/>
                <a:cs typeface="Times New Roman" pitchFamily="18" charset="0"/>
              </a:rPr>
              <a:t>12-15 grams carb</a:t>
            </a:r>
            <a:endParaRPr lang="en-US" sz="2000" dirty="0">
              <a:solidFill>
                <a:schemeClr val="tx2">
                  <a:lumMod val="50000"/>
                </a:schemeClr>
              </a:solidFill>
              <a:latin typeface="Tahoma" pitchFamily="34" charset="0"/>
            </a:endParaRPr>
          </a:p>
          <a:p>
            <a:pPr eaLnBrk="1" hangingPunct="1"/>
            <a:endParaRPr lang="en-US" sz="1400" dirty="0">
              <a:solidFill>
                <a:schemeClr val="tx2">
                  <a:lumMod val="50000"/>
                </a:schemeClr>
              </a:solidFill>
              <a:latin typeface="Arial" charset="0"/>
            </a:endParaRPr>
          </a:p>
        </p:txBody>
      </p:sp>
    </p:spTree>
    <p:custDataLst>
      <p:tags r:id="rId1"/>
    </p:custDataLst>
    <p:extLst>
      <p:ext uri="{BB962C8B-B14F-4D97-AF65-F5344CB8AC3E}">
        <p14:creationId xmlns:p14="http://schemas.microsoft.com/office/powerpoint/2010/main" val="301719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668760" y="2420085"/>
            <a:ext cx="1600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2 inch square cake or brownie, unfrosted</a:t>
            </a:r>
          </a:p>
        </p:txBody>
      </p:sp>
      <p:sp>
        <p:nvSpPr>
          <p:cNvPr id="183299" name="Text Box 3"/>
          <p:cNvSpPr txBox="1">
            <a:spLocks noChangeArrowheads="1"/>
          </p:cNvSpPr>
          <p:nvPr/>
        </p:nvSpPr>
        <p:spPr bwMode="auto">
          <a:xfrm>
            <a:off x="7117282" y="5367801"/>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en-US" sz="1000" b="1" dirty="0">
              <a:latin typeface="Arial" charset="0"/>
              <a:cs typeface="Times New Roman" pitchFamily="18" charset="0"/>
            </a:endParaRPr>
          </a:p>
          <a:p>
            <a:pPr algn="ctr" eaLnBrk="1" hangingPunct="1"/>
            <a:r>
              <a:rPr lang="en-US" sz="1400" dirty="0">
                <a:latin typeface="Tahoma" pitchFamily="34" charset="0"/>
                <a:cs typeface="Times New Roman" pitchFamily="18" charset="0"/>
              </a:rPr>
              <a:t>¼ cup sorbet</a:t>
            </a:r>
          </a:p>
        </p:txBody>
      </p:sp>
      <p:sp>
        <p:nvSpPr>
          <p:cNvPr id="183300" name="Text Box 4"/>
          <p:cNvSpPr txBox="1">
            <a:spLocks noChangeArrowheads="1"/>
          </p:cNvSpPr>
          <p:nvPr/>
        </p:nvSpPr>
        <p:spPr bwMode="auto">
          <a:xfrm>
            <a:off x="3962400" y="3352800"/>
            <a:ext cx="155416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b="1">
                <a:latin typeface="Tahoma" pitchFamily="34" charset="0"/>
                <a:cs typeface="Times New Roman" pitchFamily="18" charset="0"/>
              </a:rPr>
              <a:t>1 slice bread</a:t>
            </a:r>
            <a:endParaRPr lang="en-US" sz="1400">
              <a:latin typeface="Tahoma" pitchFamily="34" charset="0"/>
            </a:endParaRPr>
          </a:p>
        </p:txBody>
      </p:sp>
      <p:sp>
        <p:nvSpPr>
          <p:cNvPr id="183301" name="Text Box 5"/>
          <p:cNvSpPr txBox="1">
            <a:spLocks noChangeArrowheads="1"/>
          </p:cNvSpPr>
          <p:nvPr/>
        </p:nvSpPr>
        <p:spPr bwMode="auto">
          <a:xfrm>
            <a:off x="2971800" y="2514600"/>
            <a:ext cx="1905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Arial" charset="0"/>
                <a:cs typeface="Times New Roman" pitchFamily="18" charset="0"/>
              </a:rPr>
              <a:t>½ cup diet pudding</a:t>
            </a:r>
            <a:endParaRPr lang="en-US" sz="1400">
              <a:latin typeface="Arial" charset="0"/>
            </a:endParaRPr>
          </a:p>
        </p:txBody>
      </p:sp>
      <p:sp>
        <p:nvSpPr>
          <p:cNvPr id="183302" name="Text Box 6"/>
          <p:cNvSpPr txBox="1">
            <a:spLocks noChangeArrowheads="1"/>
          </p:cNvSpPr>
          <p:nvPr/>
        </p:nvSpPr>
        <p:spPr bwMode="auto">
          <a:xfrm>
            <a:off x="6705600" y="4419600"/>
            <a:ext cx="2057400"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1 tbsp syrup, jam, jelly, table sugar, honey</a:t>
            </a:r>
            <a:endParaRPr lang="en-US" sz="1400">
              <a:latin typeface="Tahoma" pitchFamily="34" charset="0"/>
            </a:endParaRPr>
          </a:p>
        </p:txBody>
      </p:sp>
      <p:sp>
        <p:nvSpPr>
          <p:cNvPr id="183304" name="Text Box 9"/>
          <p:cNvSpPr txBox="1">
            <a:spLocks noChangeArrowheads="1"/>
          </p:cNvSpPr>
          <p:nvPr/>
        </p:nvSpPr>
        <p:spPr bwMode="auto">
          <a:xfrm>
            <a:off x="1143000" y="4724400"/>
            <a:ext cx="1143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small cookies</a:t>
            </a:r>
            <a:endParaRPr lang="en-US" sz="1400">
              <a:latin typeface="Tahoma" pitchFamily="34" charset="0"/>
            </a:endParaRPr>
          </a:p>
        </p:txBody>
      </p:sp>
      <p:sp>
        <p:nvSpPr>
          <p:cNvPr id="183305" name="Text Box 10"/>
          <p:cNvSpPr txBox="1">
            <a:spLocks noChangeArrowheads="1"/>
          </p:cNvSpPr>
          <p:nvPr/>
        </p:nvSpPr>
        <p:spPr bwMode="auto">
          <a:xfrm>
            <a:off x="6781800" y="2286000"/>
            <a:ext cx="13716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2 tbsp light syrup</a:t>
            </a:r>
            <a:endParaRPr lang="en-US" sz="1400">
              <a:latin typeface="Tahoma" pitchFamily="34" charset="0"/>
            </a:endParaRPr>
          </a:p>
        </p:txBody>
      </p:sp>
      <p:sp>
        <p:nvSpPr>
          <p:cNvPr id="183308" name="Line 13"/>
          <p:cNvSpPr>
            <a:spLocks noChangeShapeType="1"/>
          </p:cNvSpPr>
          <p:nvPr/>
        </p:nvSpPr>
        <p:spPr bwMode="auto">
          <a:xfrm flipV="1">
            <a:off x="5562600" y="2819400"/>
            <a:ext cx="19812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09" name="Line 14"/>
          <p:cNvSpPr>
            <a:spLocks noChangeShapeType="1"/>
          </p:cNvSpPr>
          <p:nvPr/>
        </p:nvSpPr>
        <p:spPr bwMode="auto">
          <a:xfrm flipV="1">
            <a:off x="5029200" y="2514600"/>
            <a:ext cx="381000" cy="762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0" name="Line 15"/>
          <p:cNvSpPr>
            <a:spLocks noChangeShapeType="1"/>
          </p:cNvSpPr>
          <p:nvPr/>
        </p:nvSpPr>
        <p:spPr bwMode="auto">
          <a:xfrm flipH="1" flipV="1">
            <a:off x="4038600" y="2819400"/>
            <a:ext cx="304800"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1" name="Line 16"/>
          <p:cNvSpPr>
            <a:spLocks noChangeShapeType="1"/>
          </p:cNvSpPr>
          <p:nvPr/>
        </p:nvSpPr>
        <p:spPr bwMode="auto">
          <a:xfrm flipH="1">
            <a:off x="2590800" y="4114800"/>
            <a:ext cx="1447800" cy="152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2" name="Line 17"/>
          <p:cNvSpPr>
            <a:spLocks noChangeShapeType="1"/>
          </p:cNvSpPr>
          <p:nvPr/>
        </p:nvSpPr>
        <p:spPr bwMode="auto">
          <a:xfrm flipH="1">
            <a:off x="2895600" y="4572000"/>
            <a:ext cx="1219200" cy="13716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3" name="Line 18"/>
          <p:cNvSpPr>
            <a:spLocks noChangeShapeType="1"/>
          </p:cNvSpPr>
          <p:nvPr/>
        </p:nvSpPr>
        <p:spPr bwMode="auto">
          <a:xfrm>
            <a:off x="5486400" y="4114800"/>
            <a:ext cx="1600200" cy="76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4" name="Line 19"/>
          <p:cNvSpPr>
            <a:spLocks noChangeShapeType="1"/>
          </p:cNvSpPr>
          <p:nvPr/>
        </p:nvSpPr>
        <p:spPr bwMode="auto">
          <a:xfrm>
            <a:off x="4800599" y="4701409"/>
            <a:ext cx="14288" cy="5334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5" name="Line 20"/>
          <p:cNvSpPr>
            <a:spLocks noChangeShapeType="1"/>
          </p:cNvSpPr>
          <p:nvPr/>
        </p:nvSpPr>
        <p:spPr bwMode="auto">
          <a:xfrm>
            <a:off x="5410200" y="4724400"/>
            <a:ext cx="838200" cy="40322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6" name="Line 22"/>
          <p:cNvSpPr>
            <a:spLocks noChangeShapeType="1"/>
          </p:cNvSpPr>
          <p:nvPr/>
        </p:nvSpPr>
        <p:spPr bwMode="auto">
          <a:xfrm flipH="1" flipV="1">
            <a:off x="2438400" y="2895600"/>
            <a:ext cx="1585913" cy="60325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3317" name="Rectangle 23"/>
          <p:cNvSpPr>
            <a:spLocks noChangeArrowheads="1"/>
          </p:cNvSpPr>
          <p:nvPr/>
        </p:nvSpPr>
        <p:spPr bwMode="auto">
          <a:xfrm>
            <a:off x="685800" y="63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eaLnBrk="0" hangingPunct="0"/>
            <a:endParaRPr lang="en-US"/>
          </a:p>
        </p:txBody>
      </p:sp>
      <p:sp>
        <p:nvSpPr>
          <p:cNvPr id="183318" name="Rectangle 24"/>
          <p:cNvSpPr>
            <a:spLocks noChangeArrowheads="1"/>
          </p:cNvSpPr>
          <p:nvPr/>
        </p:nvSpPr>
        <p:spPr bwMode="auto">
          <a:xfrm>
            <a:off x="274638" y="252413"/>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r>
              <a:rPr lang="en-US" sz="1400">
                <a:latin typeface="Arial" charset="0"/>
              </a:rPr>
              <a:t/>
            </a:r>
            <a:br>
              <a:rPr lang="en-US" sz="1400">
                <a:latin typeface="Arial" charset="0"/>
              </a:rPr>
            </a:br>
            <a:endParaRPr lang="en-US" sz="1400">
              <a:latin typeface="Arial" charset="0"/>
            </a:endParaRPr>
          </a:p>
        </p:txBody>
      </p:sp>
      <p:sp>
        <p:nvSpPr>
          <p:cNvPr id="183319" name="Rectangle 25"/>
          <p:cNvSpPr>
            <a:spLocks noChangeArrowheads="1"/>
          </p:cNvSpPr>
          <p:nvPr/>
        </p:nvSpPr>
        <p:spPr bwMode="auto">
          <a:xfrm>
            <a:off x="274638" y="893763"/>
            <a:ext cx="1841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r>
              <a:rPr lang="en-US" sz="1400">
                <a:latin typeface="Arial" charset="0"/>
              </a:rPr>
              <a:t/>
            </a:r>
            <a:br>
              <a:rPr lang="en-US" sz="1400">
                <a:latin typeface="Arial" charset="0"/>
              </a:rPr>
            </a:br>
            <a:endParaRPr lang="en-US" sz="1400">
              <a:latin typeface="Arial" charset="0"/>
            </a:endParaRPr>
          </a:p>
        </p:txBody>
      </p:sp>
      <p:sp>
        <p:nvSpPr>
          <p:cNvPr id="183320" name="Rectangle 26"/>
          <p:cNvSpPr>
            <a:spLocks noChangeArrowheads="1"/>
          </p:cNvSpPr>
          <p:nvPr/>
        </p:nvSpPr>
        <p:spPr bwMode="auto">
          <a:xfrm>
            <a:off x="274638" y="1703388"/>
            <a:ext cx="184150"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900">
              <a:latin typeface="Arial" charset="0"/>
            </a:endParaRPr>
          </a:p>
          <a:p>
            <a:endParaRPr lang="en-US" sz="1400">
              <a:latin typeface="Arial" charset="0"/>
            </a:endParaRPr>
          </a:p>
        </p:txBody>
      </p:sp>
      <p:sp>
        <p:nvSpPr>
          <p:cNvPr id="183321" name="Rectangle 27"/>
          <p:cNvSpPr>
            <a:spLocks noChangeArrowheads="1"/>
          </p:cNvSpPr>
          <p:nvPr/>
        </p:nvSpPr>
        <p:spPr bwMode="auto">
          <a:xfrm>
            <a:off x="2057400" y="5860797"/>
            <a:ext cx="1676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dirty="0">
                <a:latin typeface="Tahoma" pitchFamily="34" charset="0"/>
                <a:cs typeface="Times New Roman" pitchFamily="18" charset="0"/>
              </a:rPr>
              <a:t>½ cup ice cream or frozen yogurt</a:t>
            </a:r>
          </a:p>
        </p:txBody>
      </p:sp>
      <p:pic>
        <p:nvPicPr>
          <p:cNvPr id="183322"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3657600"/>
            <a:ext cx="1038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23" name="Text Box 8"/>
          <p:cNvSpPr txBox="1">
            <a:spLocks noChangeArrowheads="1"/>
          </p:cNvSpPr>
          <p:nvPr/>
        </p:nvSpPr>
        <p:spPr bwMode="auto">
          <a:xfrm>
            <a:off x="5181600" y="2362200"/>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a:latin typeface="Tahoma" pitchFamily="34" charset="0"/>
                <a:cs typeface="Times New Roman" pitchFamily="18" charset="0"/>
              </a:rPr>
              <a:t>½ cup regular jello</a:t>
            </a:r>
            <a:endParaRPr lang="en-US" sz="1400">
              <a:latin typeface="Tahoma" pitchFamily="34" charset="0"/>
            </a:endParaRPr>
          </a:p>
        </p:txBody>
      </p:sp>
      <p:pic>
        <p:nvPicPr>
          <p:cNvPr id="183324" name="Picture 38" descr="http://www.akakestrel.com/Images/food/watermelon-strawberry-sorbe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013" y="5049065"/>
            <a:ext cx="838200"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5" name="Picture 40" descr="http://www.wpclipart.com/food/desserts_snacks/ice_cream/sherb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84083" y="5296996"/>
            <a:ext cx="83820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6" name="Picture 43" descr="C:\Users\HP_Administrator\AppData\Local\Microsoft\Windows\Temporary Internet Files\Content.IE5\SES04SCU\MPj0424366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8718" y="1216507"/>
            <a:ext cx="1249988" cy="1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7" name="Picture 45" descr="http://joepastry.web.aplus.net/pics/jell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0200" y="1524000"/>
            <a:ext cx="1166813"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8" name="Picture 47" descr="http://upload.wikimedia.org/wikipedia/commons/1/18/Maple_syrup.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24800" y="1828800"/>
            <a:ext cx="608013" cy="120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29" name="Picture 4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39000" y="3505200"/>
            <a:ext cx="1295400"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0" name="Picture 50" descr="http://images.jupiterimages.com/common/detail/07/84/23238407.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05200" y="1600200"/>
            <a:ext cx="792163"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1" name="Picture 53" descr="http://glutenfreecookingschool.com/wordpress/wp-content/uploads/2007/11/johns-peanut-butter-chocolate-chip-cookies.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79462" y="3440112"/>
            <a:ext cx="1506538" cy="113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332" name="Picture 55" descr="http://www.haagen-dazs.com/img_db/pro/pro_mc_101.gif"/>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057400" y="4943714"/>
            <a:ext cx="11430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Carb  Counting - Sweets</a:t>
            </a:r>
            <a:endParaRPr lang="en-US" dirty="0"/>
          </a:p>
        </p:txBody>
      </p:sp>
      <p:sp>
        <p:nvSpPr>
          <p:cNvPr id="183307" name="Text Box 12"/>
          <p:cNvSpPr txBox="1">
            <a:spLocks noChangeArrowheads="1"/>
          </p:cNvSpPr>
          <p:nvPr/>
        </p:nvSpPr>
        <p:spPr bwMode="auto">
          <a:xfrm>
            <a:off x="6477000" y="132557"/>
            <a:ext cx="2134394" cy="990600"/>
          </a:xfrm>
          <a:prstGeom prst="rect">
            <a:avLst/>
          </a:prstGeom>
          <a:solidFill>
            <a:srgbClr val="FFFFFF"/>
          </a:solidFill>
          <a:ln w="9525">
            <a:solidFill>
              <a:srgbClr val="000000"/>
            </a:solidFill>
            <a:miter lim="800000"/>
            <a:headEnd/>
            <a:tailEnd/>
          </a:ln>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2000" dirty="0">
                <a:solidFill>
                  <a:schemeClr val="accent2">
                    <a:lumMod val="50000"/>
                  </a:schemeClr>
                </a:solidFill>
                <a:latin typeface="Tahoma" pitchFamily="34" charset="0"/>
              </a:rPr>
              <a:t>Each Food has:</a:t>
            </a:r>
          </a:p>
          <a:p>
            <a:pPr eaLnBrk="1" hangingPunct="1"/>
            <a:r>
              <a:rPr lang="en-US" sz="2000" dirty="0">
                <a:solidFill>
                  <a:schemeClr val="accent2">
                    <a:lumMod val="50000"/>
                  </a:schemeClr>
                </a:solidFill>
                <a:latin typeface="Tahoma" pitchFamily="34" charset="0"/>
                <a:cs typeface="Times New Roman" pitchFamily="18" charset="0"/>
              </a:rPr>
              <a:t>      Calories vary</a:t>
            </a:r>
            <a:endParaRPr lang="en-US" sz="2000" dirty="0">
              <a:solidFill>
                <a:schemeClr val="accent2">
                  <a:lumMod val="50000"/>
                </a:schemeClr>
              </a:solidFill>
              <a:latin typeface="Tahoma" pitchFamily="34" charset="0"/>
            </a:endParaRPr>
          </a:p>
          <a:p>
            <a:pPr eaLnBrk="1" hangingPunct="1"/>
            <a:r>
              <a:rPr lang="en-US" sz="2000" dirty="0">
                <a:solidFill>
                  <a:schemeClr val="accent2">
                    <a:lumMod val="50000"/>
                  </a:schemeClr>
                </a:solidFill>
                <a:latin typeface="Tahoma" pitchFamily="34" charset="0"/>
                <a:cs typeface="Times New Roman" pitchFamily="18" charset="0"/>
              </a:rPr>
              <a:t>    15 grams carb</a:t>
            </a:r>
            <a:endParaRPr lang="en-US" sz="2000" dirty="0">
              <a:solidFill>
                <a:schemeClr val="accent2">
                  <a:lumMod val="50000"/>
                </a:schemeClr>
              </a:solidFill>
              <a:latin typeface="Tahoma" pitchFamily="34" charset="0"/>
            </a:endParaRPr>
          </a:p>
          <a:p>
            <a:pPr eaLnBrk="1" hangingPunct="1"/>
            <a:endParaRPr lang="en-US" sz="1400" dirty="0">
              <a:solidFill>
                <a:srgbClr val="0066FF"/>
              </a:solidFill>
              <a:latin typeface="Arial" charset="0"/>
            </a:endParaRPr>
          </a:p>
        </p:txBody>
      </p:sp>
      <p:sp>
        <p:nvSpPr>
          <p:cNvPr id="183303" name="Text Box 7"/>
          <p:cNvSpPr txBox="1">
            <a:spLocks noChangeArrowheads="1"/>
          </p:cNvSpPr>
          <p:nvPr/>
        </p:nvSpPr>
        <p:spPr bwMode="auto">
          <a:xfrm>
            <a:off x="4097942" y="5898384"/>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1400" dirty="0">
                <a:latin typeface="Tahoma" pitchFamily="34" charset="0"/>
                <a:cs typeface="Times New Roman" pitchFamily="18" charset="0"/>
              </a:rPr>
              <a:t>½ cup sherbet</a:t>
            </a:r>
            <a:endParaRPr lang="en-US" sz="1400" dirty="0">
              <a:latin typeface="Tahoma" pitchFamily="34" charset="0"/>
            </a:endParaRPr>
          </a:p>
          <a:p>
            <a:pPr eaLnBrk="1" hangingPunct="1"/>
            <a:endParaRPr lang="en-US" sz="1400" dirty="0">
              <a:latin typeface="Tahoma" pitchFamily="34" charset="0"/>
            </a:endParaRPr>
          </a:p>
        </p:txBody>
      </p:sp>
    </p:spTree>
    <p:custDataLst>
      <p:tags r:id="rId1"/>
    </p:custDataLst>
    <p:extLst>
      <p:ext uri="{BB962C8B-B14F-4D97-AF65-F5344CB8AC3E}">
        <p14:creationId xmlns:p14="http://schemas.microsoft.com/office/powerpoint/2010/main" val="372517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smtClean="0"/>
              <a:t>Hormones Effect on Glucose</a:t>
            </a:r>
          </a:p>
        </p:txBody>
      </p:sp>
      <p:sp>
        <p:nvSpPr>
          <p:cNvPr id="1336323" name="Rectangle 3"/>
          <p:cNvSpPr>
            <a:spLocks noGrp="1" noChangeArrowheads="1"/>
          </p:cNvSpPr>
          <p:nvPr>
            <p:ph sz="quarter" idx="1"/>
          </p:nvPr>
        </p:nvSpPr>
        <p:spPr>
          <a:xfrm>
            <a:off x="609600" y="1470660"/>
            <a:ext cx="6019800" cy="4328160"/>
          </a:xfrm>
        </p:spPr>
        <p:txBody>
          <a:bodyPr>
            <a:normAutofit fontScale="92500" lnSpcReduction="10000"/>
          </a:bodyPr>
          <a:lstStyle/>
          <a:p>
            <a:pPr algn="ctr" eaLnBrk="1" hangingPunct="1">
              <a:buFont typeface="Wingdings" pitchFamily="2" charset="2"/>
              <a:buNone/>
              <a:defRPr/>
            </a:pPr>
            <a:r>
              <a:rPr lang="en-US" u="sng" dirty="0" smtClean="0"/>
              <a:t>Hormone			 </a:t>
            </a:r>
            <a:r>
              <a:rPr lang="en-US" dirty="0" smtClean="0"/>
              <a:t>		</a:t>
            </a:r>
            <a:r>
              <a:rPr lang="en-US" dirty="0" smtClean="0">
                <a:sym typeface="Wingdings" pitchFamily="2" charset="2"/>
              </a:rPr>
              <a:t> </a:t>
            </a:r>
          </a:p>
          <a:p>
            <a:pPr eaLnBrk="1" hangingPunct="1">
              <a:defRPr/>
            </a:pPr>
            <a:r>
              <a:rPr lang="en-US" dirty="0" smtClean="0">
                <a:sym typeface="Wingdings" pitchFamily="2" charset="2"/>
              </a:rPr>
              <a:t>Glucagon (pancreas)	</a:t>
            </a:r>
            <a:r>
              <a:rPr lang="en-US" dirty="0" smtClean="0">
                <a:solidFill>
                  <a:srgbClr val="FF0000"/>
                </a:solidFill>
                <a:sym typeface="Wingdings" pitchFamily="2" charset="2"/>
              </a:rPr>
              <a:t> </a:t>
            </a:r>
          </a:p>
          <a:p>
            <a:pPr eaLnBrk="1" hangingPunct="1">
              <a:defRPr/>
            </a:pPr>
            <a:r>
              <a:rPr lang="en-US" dirty="0" smtClean="0">
                <a:sym typeface="Wingdings" pitchFamily="2" charset="2"/>
              </a:rPr>
              <a:t>Stress hormones (kidney)	</a:t>
            </a:r>
            <a:endParaRPr lang="en-US" dirty="0" smtClean="0">
              <a:solidFill>
                <a:srgbClr val="FF0000"/>
              </a:solidFill>
              <a:sym typeface="Wingdings" pitchFamily="2" charset="2"/>
            </a:endParaRPr>
          </a:p>
          <a:p>
            <a:pPr eaLnBrk="1" hangingPunct="1">
              <a:defRPr/>
            </a:pPr>
            <a:r>
              <a:rPr lang="en-US" dirty="0" smtClean="0">
                <a:sym typeface="Wingdings" pitchFamily="2" charset="2"/>
              </a:rPr>
              <a:t>Epinephrine (kidney)		</a:t>
            </a:r>
            <a:r>
              <a:rPr lang="en-US" dirty="0" smtClean="0">
                <a:solidFill>
                  <a:srgbClr val="FF0000"/>
                </a:solidFill>
                <a:sym typeface="Wingdings" pitchFamily="2" charset="2"/>
              </a:rPr>
              <a:t> </a:t>
            </a:r>
            <a:r>
              <a:rPr lang="en-US" dirty="0" smtClean="0">
                <a:solidFill>
                  <a:srgbClr val="FFCC00"/>
                </a:solidFill>
                <a:sym typeface="Wingdings" pitchFamily="2" charset="2"/>
              </a:rPr>
              <a:t> </a:t>
            </a:r>
          </a:p>
          <a:p>
            <a:pPr eaLnBrk="1" hangingPunct="1">
              <a:defRPr/>
            </a:pPr>
            <a:r>
              <a:rPr lang="en-US" dirty="0" smtClean="0">
                <a:sym typeface="Wingdings" pitchFamily="2" charset="2"/>
              </a:rPr>
              <a:t>Insulin (pancreas)	 </a:t>
            </a:r>
          </a:p>
          <a:p>
            <a:pPr eaLnBrk="1" hangingPunct="1">
              <a:defRPr/>
            </a:pPr>
            <a:r>
              <a:rPr lang="en-US" dirty="0" smtClean="0">
                <a:sym typeface="Wingdings" pitchFamily="2" charset="2"/>
              </a:rPr>
              <a:t>Amylin (pancreas)	</a:t>
            </a:r>
          </a:p>
          <a:p>
            <a:pPr eaLnBrk="1" hangingPunct="1">
              <a:defRPr/>
            </a:pPr>
            <a:r>
              <a:rPr lang="en-US" dirty="0" smtClean="0">
                <a:sym typeface="Wingdings" pitchFamily="2" charset="2"/>
              </a:rPr>
              <a:t>Gut hormones - </a:t>
            </a:r>
            <a:r>
              <a:rPr lang="en-US" dirty="0" err="1" smtClean="0">
                <a:sym typeface="Wingdings" pitchFamily="2" charset="2"/>
              </a:rPr>
              <a:t>incretins</a:t>
            </a:r>
            <a:r>
              <a:rPr lang="en-US" dirty="0" smtClean="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6337300" y="1470660"/>
            <a:ext cx="2362200" cy="4724400"/>
          </a:xfrm>
          <a:prstGeom prst="rect">
            <a:avLst/>
          </a:prstGeom>
          <a:noFill/>
          <a:ln w="9525">
            <a:noFill/>
            <a:miter lim="800000"/>
            <a:headEnd/>
            <a:tailEnd/>
          </a:ln>
          <a:effectLst/>
        </p:spPr>
        <p:txBody>
          <a:bodyPr/>
          <a:lstStyle/>
          <a:p>
            <a:pPr marL="342900" indent="-342900" algn="ctr">
              <a:spcBef>
                <a:spcPct val="20000"/>
              </a:spcBef>
              <a:buClr>
                <a:schemeClr val="tx2"/>
              </a:buClr>
              <a:buSzPct val="60000"/>
              <a:buFont typeface="Wingdings" pitchFamily="2" charset="2"/>
              <a:buNone/>
              <a:defRPr/>
            </a:pPr>
            <a:r>
              <a:rPr lang="en-US" sz="2800" u="sng" dirty="0">
                <a:effectLst>
                  <a:outerShdw blurRad="38100" dist="38100" dir="2700000" algn="tl">
                    <a:srgbClr val="000000"/>
                  </a:outerShdw>
                </a:effectLst>
                <a:latin typeface="Tahoma" pitchFamily="34" charset="0"/>
              </a:rPr>
              <a:t>Effect         </a:t>
            </a:r>
          </a:p>
          <a:p>
            <a:pPr marL="342900" indent="-342900" algn="ctr">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p>
          <a:p>
            <a:pPr marL="342900" indent="-342900">
              <a:spcBef>
                <a:spcPct val="20000"/>
              </a:spcBef>
              <a:buClr>
                <a:schemeClr val="tx2"/>
              </a:buClr>
              <a:buSzPct val="60000"/>
              <a:buFont typeface="Wingdings" pitchFamily="2" charset="2"/>
              <a:buNone/>
              <a:defRPr/>
            </a:pPr>
            <a:r>
              <a:rPr lang="en-US" sz="3000" dirty="0">
                <a:solidFill>
                  <a:srgbClr val="FF0000"/>
                </a:solidFill>
                <a:effectLst>
                  <a:outerShdw blurRad="38100" dist="38100" dir="2700000" algn="tl">
                    <a:srgbClr val="000000"/>
                  </a:outerShdw>
                </a:effectLst>
                <a:latin typeface="Tahoma" pitchFamily="34" charset="0"/>
                <a:sym typeface="Wingdings" pitchFamily="2" charset="2"/>
              </a:rPr>
              <a:t>		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a:solidFill>
                  <a:srgbClr val="FF0000"/>
                </a:solidFill>
                <a:effectLst>
                  <a:outerShdw blurRad="38100" dist="38100" dir="2700000" algn="tl">
                    <a:srgbClr val="000000"/>
                  </a:outerShdw>
                </a:effectLst>
                <a:latin typeface="Tahoma" pitchFamily="34" charset="0"/>
                <a:sym typeface="Wingdings" pitchFamily="2" charset="2"/>
              </a:rPr>
              <a:t></a:t>
            </a:r>
            <a:r>
              <a:rPr lang="en-US" sz="3000" dirty="0">
                <a:solidFill>
                  <a:srgbClr val="FFCC00"/>
                </a:solidFill>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endParaRPr lang="en-US" sz="3000" dirty="0">
              <a:solidFill>
                <a:srgbClr val="FFCC00"/>
              </a:solidFill>
              <a:effectLst>
                <a:outerShdw blurRad="38100" dist="38100" dir="2700000" algn="tl">
                  <a:srgbClr val="000000"/>
                </a:outerShdw>
              </a:effectLst>
              <a:latin typeface="Tahoma" pitchFamily="34" charset="0"/>
              <a:sym typeface="Wingdings" pitchFamily="2" charset="2"/>
            </a:endParaRP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p>
          <a:p>
            <a:pPr marL="342900" indent="-342900">
              <a:spcBef>
                <a:spcPct val="20000"/>
              </a:spcBef>
              <a:buClr>
                <a:schemeClr val="tx2"/>
              </a:buClr>
              <a:buSzPct val="60000"/>
              <a:buFont typeface="Wingdings" pitchFamily="2" charset="2"/>
              <a:buNone/>
              <a:defRPr/>
            </a:pPr>
            <a:r>
              <a:rPr lang="en-US" sz="3000" dirty="0">
                <a:effectLst>
                  <a:outerShdw blurRad="38100" dist="38100" dir="2700000" algn="tl">
                    <a:srgbClr val="000000"/>
                  </a:outerShdw>
                </a:effectLst>
                <a:latin typeface="Tahoma" pitchFamily="34" charset="0"/>
                <a:sym typeface="Wingdings" pitchFamily="2" charset="2"/>
              </a:rPr>
              <a:t>	     </a:t>
            </a:r>
            <a:r>
              <a:rPr lang="en-US" sz="3000" dirty="0" smtClean="0">
                <a:effectLst>
                  <a:outerShdw blurRad="38100" dist="38100" dir="2700000" algn="tl">
                    <a:srgbClr val="000000"/>
                  </a:outerShdw>
                </a:effectLst>
                <a:latin typeface="Tahoma" pitchFamily="34" charset="0"/>
                <a:sym typeface="Wingdings" pitchFamily="2" charset="2"/>
              </a:rPr>
              <a:t></a:t>
            </a:r>
            <a:endParaRPr lang="en-US" sz="3000" dirty="0">
              <a:effectLst>
                <a:outerShdw blurRad="38100" dist="38100" dir="2700000" algn="tl">
                  <a:srgbClr val="000000"/>
                </a:outerShdw>
              </a:effectLst>
              <a:latin typeface="Tahoma" pitchFamily="34" charset="0"/>
              <a:sym typeface="Wingdings" pitchFamily="2" charset="2"/>
            </a:endParaRPr>
          </a:p>
        </p:txBody>
      </p:sp>
    </p:spTree>
    <p:custDataLst>
      <p:tags r:id="rId1"/>
    </p:custDataLst>
    <p:extLst>
      <p:ext uri="{BB962C8B-B14F-4D97-AF65-F5344CB8AC3E}">
        <p14:creationId xmlns:p14="http://schemas.microsoft.com/office/powerpoint/2010/main" val="184025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1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lIns="91440" tIns="45720" rIns="91440" bIns="45720" anchor="b"/>
          <a:lstStyle/>
          <a:p>
            <a:pPr eaLnBrk="1" hangingPunct="1"/>
            <a:r>
              <a:rPr lang="en-US" smtClean="0">
                <a:latin typeface="Tahoma" pitchFamily="34" charset="0"/>
              </a:rPr>
              <a:t>Go Lean with Protein</a:t>
            </a:r>
          </a:p>
        </p:txBody>
      </p:sp>
      <p:sp>
        <p:nvSpPr>
          <p:cNvPr id="1868803" name="Rectangle 3"/>
          <p:cNvSpPr>
            <a:spLocks noGrp="1" noChangeArrowheads="1"/>
          </p:cNvSpPr>
          <p:nvPr>
            <p:ph sz="quarter" idx="1"/>
          </p:nvPr>
        </p:nvSpPr>
        <p:spPr/>
        <p:txBody>
          <a:bodyPr/>
          <a:lstStyle/>
          <a:p>
            <a:pPr eaLnBrk="1" hangingPunct="1">
              <a:lnSpc>
                <a:spcPct val="80000"/>
              </a:lnSpc>
              <a:buFont typeface="Courier New" pitchFamily="49" charset="0"/>
              <a:buChar char="o"/>
              <a:defRPr/>
            </a:pPr>
            <a:r>
              <a:rPr lang="en-US" sz="2400" dirty="0" smtClean="0"/>
              <a:t>Choose lean protein</a:t>
            </a:r>
          </a:p>
          <a:p>
            <a:pPr lvl="1" eaLnBrk="1" hangingPunct="1">
              <a:lnSpc>
                <a:spcPct val="80000"/>
              </a:lnSpc>
              <a:buFont typeface="Courier New" pitchFamily="49" charset="0"/>
              <a:buChar char="o"/>
              <a:defRPr/>
            </a:pPr>
            <a:r>
              <a:rPr lang="en-US" sz="2600" dirty="0" smtClean="0"/>
              <a:t>Poultry, fish, egg, lean beef</a:t>
            </a:r>
          </a:p>
          <a:p>
            <a:pPr lvl="1" eaLnBrk="1" hangingPunct="1">
              <a:lnSpc>
                <a:spcPct val="80000"/>
              </a:lnSpc>
              <a:buFont typeface="Courier New" pitchFamily="49" charset="0"/>
              <a:buChar char="o"/>
              <a:defRPr/>
            </a:pPr>
            <a:r>
              <a:rPr lang="en-US" sz="2600" dirty="0" smtClean="0"/>
              <a:t>Plant sources- beans, lentils, nuts</a:t>
            </a:r>
          </a:p>
          <a:p>
            <a:pPr lvl="1" eaLnBrk="1" hangingPunct="1">
              <a:lnSpc>
                <a:spcPct val="80000"/>
              </a:lnSpc>
              <a:buFont typeface="Courier New" pitchFamily="49" charset="0"/>
              <a:buChar char="o"/>
              <a:defRPr/>
            </a:pPr>
            <a:r>
              <a:rPr lang="en-US" sz="2600" dirty="0" smtClean="0"/>
              <a:t>Low fat cheese- cottage cheese, mozzarella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Limit high fat protein</a:t>
            </a:r>
          </a:p>
          <a:p>
            <a:pPr lvl="1" eaLnBrk="1" hangingPunct="1">
              <a:lnSpc>
                <a:spcPct val="80000"/>
              </a:lnSpc>
              <a:buFont typeface="Courier New" pitchFamily="49" charset="0"/>
              <a:buChar char="o"/>
              <a:defRPr/>
            </a:pPr>
            <a:r>
              <a:rPr lang="en-US" sz="2600" dirty="0" smtClean="0"/>
              <a:t>Bacon &amp; sausage</a:t>
            </a:r>
          </a:p>
          <a:p>
            <a:pPr lvl="1" eaLnBrk="1" hangingPunct="1">
              <a:lnSpc>
                <a:spcPct val="80000"/>
              </a:lnSpc>
              <a:buFont typeface="Courier New" pitchFamily="49" charset="0"/>
              <a:buChar char="o"/>
              <a:defRPr/>
            </a:pPr>
            <a:r>
              <a:rPr lang="en-US" sz="2600" dirty="0" smtClean="0"/>
              <a:t>High fat cuts of beef</a:t>
            </a:r>
          </a:p>
          <a:p>
            <a:pPr lvl="1" eaLnBrk="1" hangingPunct="1">
              <a:lnSpc>
                <a:spcPct val="80000"/>
              </a:lnSpc>
              <a:buFont typeface="Courier New" pitchFamily="49" charset="0"/>
              <a:buChar char="o"/>
              <a:defRPr/>
            </a:pPr>
            <a:r>
              <a:rPr lang="en-US" sz="2600" dirty="0" smtClean="0"/>
              <a:t>Whole milk cheese</a:t>
            </a:r>
          </a:p>
          <a:p>
            <a:pPr eaLnBrk="1" hangingPunct="1">
              <a:lnSpc>
                <a:spcPct val="80000"/>
              </a:lnSpc>
              <a:buFont typeface="Courier New" pitchFamily="49" charset="0"/>
              <a:buChar char="o"/>
              <a:defRPr/>
            </a:pPr>
            <a:endParaRPr lang="en-US" sz="2400" dirty="0" smtClean="0"/>
          </a:p>
          <a:p>
            <a:pPr eaLnBrk="1" hangingPunct="1">
              <a:lnSpc>
                <a:spcPct val="80000"/>
              </a:lnSpc>
              <a:buFont typeface="Courier New" pitchFamily="49" charset="0"/>
              <a:buChar char="o"/>
              <a:defRPr/>
            </a:pPr>
            <a:r>
              <a:rPr lang="en-US" sz="2400" dirty="0" smtClean="0"/>
              <a:t>Serving size</a:t>
            </a:r>
          </a:p>
          <a:p>
            <a:pPr lvl="1" eaLnBrk="1" hangingPunct="1">
              <a:lnSpc>
                <a:spcPct val="80000"/>
              </a:lnSpc>
              <a:buFont typeface="Courier New" pitchFamily="49" charset="0"/>
              <a:buChar char="o"/>
              <a:defRPr/>
            </a:pPr>
            <a:r>
              <a:rPr lang="en-US" sz="2600" dirty="0" smtClean="0"/>
              <a:t>1 </a:t>
            </a:r>
            <a:r>
              <a:rPr lang="en-US" sz="2600" dirty="0" err="1" smtClean="0"/>
              <a:t>oz</a:t>
            </a:r>
            <a:r>
              <a:rPr lang="en-US" sz="2600" dirty="0" smtClean="0"/>
              <a:t> = ¼ cup</a:t>
            </a:r>
          </a:p>
          <a:p>
            <a:pPr lvl="1" eaLnBrk="1" hangingPunct="1">
              <a:lnSpc>
                <a:spcPct val="80000"/>
              </a:lnSpc>
              <a:buFont typeface="Courier New" pitchFamily="49" charset="0"/>
              <a:buChar char="o"/>
              <a:defRPr/>
            </a:pPr>
            <a:r>
              <a:rPr lang="en-US" sz="2600" dirty="0" smtClean="0"/>
              <a:t>3 </a:t>
            </a:r>
            <a:r>
              <a:rPr lang="en-US" sz="2600" dirty="0" err="1" smtClean="0"/>
              <a:t>oz</a:t>
            </a:r>
            <a:r>
              <a:rPr lang="en-US" sz="2600" dirty="0" smtClean="0"/>
              <a:t> = deck of cards</a:t>
            </a:r>
          </a:p>
        </p:txBody>
      </p:sp>
      <p:pic>
        <p:nvPicPr>
          <p:cNvPr id="18534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09600"/>
            <a:ext cx="957263"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9" name="Picture 9" descr="C:\Users\bev\AppData\Local\Microsoft\Windows\Temporary Internet Files\Content.IE5\7GPPI1RU\MP90043315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895600"/>
            <a:ext cx="4722813" cy="313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99313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8803">
                                            <p:txEl>
                                              <p:pRg st="0" end="0"/>
                                            </p:txEl>
                                          </p:spTgt>
                                        </p:tgtEl>
                                        <p:attrNameLst>
                                          <p:attrName>style.visibility</p:attrName>
                                        </p:attrNameLst>
                                      </p:cBhvr>
                                      <p:to>
                                        <p:strVal val="visible"/>
                                      </p:to>
                                    </p:set>
                                    <p:anim calcmode="lin" valueType="num">
                                      <p:cBhvr additive="base">
                                        <p:cTn id="7" dur="500" fill="hold"/>
                                        <p:tgtEl>
                                          <p:spTgt spid="18688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880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8803">
                                            <p:txEl>
                                              <p:pRg st="1" end="1"/>
                                            </p:txEl>
                                          </p:spTgt>
                                        </p:tgtEl>
                                        <p:attrNameLst>
                                          <p:attrName>style.visibility</p:attrName>
                                        </p:attrNameLst>
                                      </p:cBhvr>
                                      <p:to>
                                        <p:strVal val="visible"/>
                                      </p:to>
                                    </p:set>
                                    <p:anim calcmode="lin" valueType="num">
                                      <p:cBhvr additive="base">
                                        <p:cTn id="11" dur="500" fill="hold"/>
                                        <p:tgtEl>
                                          <p:spTgt spid="186880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880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8803">
                                            <p:txEl>
                                              <p:pRg st="2" end="2"/>
                                            </p:txEl>
                                          </p:spTgt>
                                        </p:tgtEl>
                                        <p:attrNameLst>
                                          <p:attrName>style.visibility</p:attrName>
                                        </p:attrNameLst>
                                      </p:cBhvr>
                                      <p:to>
                                        <p:strVal val="visible"/>
                                      </p:to>
                                    </p:set>
                                    <p:anim calcmode="lin" valueType="num">
                                      <p:cBhvr additive="base">
                                        <p:cTn id="15" dur="500" fill="hold"/>
                                        <p:tgtEl>
                                          <p:spTgt spid="186880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880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8803">
                                            <p:txEl>
                                              <p:pRg st="3" end="3"/>
                                            </p:txEl>
                                          </p:spTgt>
                                        </p:tgtEl>
                                        <p:attrNameLst>
                                          <p:attrName>style.visibility</p:attrName>
                                        </p:attrNameLst>
                                      </p:cBhvr>
                                      <p:to>
                                        <p:strVal val="visible"/>
                                      </p:to>
                                    </p:set>
                                    <p:anim calcmode="lin" valueType="num">
                                      <p:cBhvr additive="base">
                                        <p:cTn id="19" dur="500" fill="hold"/>
                                        <p:tgtEl>
                                          <p:spTgt spid="186880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88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68803">
                                            <p:txEl>
                                              <p:pRg st="5" end="5"/>
                                            </p:txEl>
                                          </p:spTgt>
                                        </p:tgtEl>
                                        <p:attrNameLst>
                                          <p:attrName>style.visibility</p:attrName>
                                        </p:attrNameLst>
                                      </p:cBhvr>
                                      <p:to>
                                        <p:strVal val="visible"/>
                                      </p:to>
                                    </p:set>
                                    <p:anim calcmode="lin" valueType="num">
                                      <p:cBhvr additive="base">
                                        <p:cTn id="25" dur="500" fill="hold"/>
                                        <p:tgtEl>
                                          <p:spTgt spid="186880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868803">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868803">
                                            <p:txEl>
                                              <p:pRg st="6" end="6"/>
                                            </p:txEl>
                                          </p:spTgt>
                                        </p:tgtEl>
                                        <p:attrNameLst>
                                          <p:attrName>style.visibility</p:attrName>
                                        </p:attrNameLst>
                                      </p:cBhvr>
                                      <p:to>
                                        <p:strVal val="visible"/>
                                      </p:to>
                                    </p:set>
                                    <p:anim calcmode="lin" valueType="num">
                                      <p:cBhvr additive="base">
                                        <p:cTn id="29" dur="500" fill="hold"/>
                                        <p:tgtEl>
                                          <p:spTgt spid="1868803">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8803">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8803">
                                            <p:txEl>
                                              <p:pRg st="7" end="7"/>
                                            </p:txEl>
                                          </p:spTgt>
                                        </p:tgtEl>
                                        <p:attrNameLst>
                                          <p:attrName>style.visibility</p:attrName>
                                        </p:attrNameLst>
                                      </p:cBhvr>
                                      <p:to>
                                        <p:strVal val="visible"/>
                                      </p:to>
                                    </p:set>
                                    <p:anim calcmode="lin" valueType="num">
                                      <p:cBhvr additive="base">
                                        <p:cTn id="33" dur="500" fill="hold"/>
                                        <p:tgtEl>
                                          <p:spTgt spid="186880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8803">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8803">
                                            <p:txEl>
                                              <p:pRg st="8" end="8"/>
                                            </p:txEl>
                                          </p:spTgt>
                                        </p:tgtEl>
                                        <p:attrNameLst>
                                          <p:attrName>style.visibility</p:attrName>
                                        </p:attrNameLst>
                                      </p:cBhvr>
                                      <p:to>
                                        <p:strVal val="visible"/>
                                      </p:to>
                                    </p:set>
                                    <p:anim calcmode="lin" valueType="num">
                                      <p:cBhvr additive="base">
                                        <p:cTn id="37" dur="500" fill="hold"/>
                                        <p:tgtEl>
                                          <p:spTgt spid="1868803">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880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68803">
                                            <p:txEl>
                                              <p:pRg st="10" end="10"/>
                                            </p:txEl>
                                          </p:spTgt>
                                        </p:tgtEl>
                                        <p:attrNameLst>
                                          <p:attrName>style.visibility</p:attrName>
                                        </p:attrNameLst>
                                      </p:cBhvr>
                                      <p:to>
                                        <p:strVal val="visible"/>
                                      </p:to>
                                    </p:set>
                                    <p:anim calcmode="lin" valueType="num">
                                      <p:cBhvr additive="base">
                                        <p:cTn id="43" dur="500" fill="hold"/>
                                        <p:tgtEl>
                                          <p:spTgt spid="1868803">
                                            <p:txEl>
                                              <p:pRg st="10" end="1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68803">
                                            <p:txEl>
                                              <p:pRg st="10" end="10"/>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68803">
                                            <p:txEl>
                                              <p:pRg st="11" end="11"/>
                                            </p:txEl>
                                          </p:spTgt>
                                        </p:tgtEl>
                                        <p:attrNameLst>
                                          <p:attrName>style.visibility</p:attrName>
                                        </p:attrNameLst>
                                      </p:cBhvr>
                                      <p:to>
                                        <p:strVal val="visible"/>
                                      </p:to>
                                    </p:set>
                                    <p:anim calcmode="lin" valueType="num">
                                      <p:cBhvr additive="base">
                                        <p:cTn id="47" dur="500" fill="hold"/>
                                        <p:tgtEl>
                                          <p:spTgt spid="1868803">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8803">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8803">
                                            <p:txEl>
                                              <p:pRg st="12" end="12"/>
                                            </p:txEl>
                                          </p:spTgt>
                                        </p:tgtEl>
                                        <p:attrNameLst>
                                          <p:attrName>style.visibility</p:attrName>
                                        </p:attrNameLst>
                                      </p:cBhvr>
                                      <p:to>
                                        <p:strVal val="visible"/>
                                      </p:to>
                                    </p:set>
                                    <p:anim calcmode="lin" valueType="num">
                                      <p:cBhvr additive="base">
                                        <p:cTn id="51" dur="500" fill="hold"/>
                                        <p:tgtEl>
                                          <p:spTgt spid="1868803">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880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03" grpId="0" build="p" autoUpdateAnimBg="0"/>
    </p:bldLst>
  </p:timing>
</p:sld>
</file>

<file path=ppt/slides/slide1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6370" name="Title 1"/>
          <p:cNvSpPr>
            <a:spLocks noGrp="1"/>
          </p:cNvSpPr>
          <p:nvPr>
            <p:ph type="title"/>
          </p:nvPr>
        </p:nvSpPr>
        <p:spPr/>
        <p:txBody>
          <a:bodyPr lIns="91440" tIns="45720" rIns="91440" bIns="45720" anchor="b">
            <a:normAutofit/>
          </a:bodyPr>
          <a:lstStyle/>
          <a:p>
            <a:pPr eaLnBrk="1" hangingPunct="1"/>
            <a:r>
              <a:rPr lang="en-US" dirty="0" smtClean="0">
                <a:latin typeface="Tahoma" pitchFamily="34" charset="0"/>
              </a:rPr>
              <a:t>Fats- Aim for heart health</a:t>
            </a:r>
          </a:p>
        </p:txBody>
      </p:sp>
      <p:sp>
        <p:nvSpPr>
          <p:cNvPr id="1869827" name="Content Placeholder 2"/>
          <p:cNvSpPr>
            <a:spLocks noGrp="1"/>
          </p:cNvSpPr>
          <p:nvPr>
            <p:ph sz="quarter" idx="1"/>
          </p:nvPr>
        </p:nvSpPr>
        <p:spPr>
          <a:xfrm>
            <a:off x="457200" y="1219200"/>
            <a:ext cx="4419600" cy="4937760"/>
          </a:xfrm>
        </p:spPr>
        <p:txBody>
          <a:bodyPr>
            <a:normAutofit/>
          </a:bodyPr>
          <a:lstStyle/>
          <a:p>
            <a:pPr>
              <a:spcBef>
                <a:spcPct val="0"/>
              </a:spcBef>
              <a:buClrTx/>
              <a:buSzTx/>
              <a:buFontTx/>
              <a:buChar char="•"/>
              <a:defRPr/>
            </a:pPr>
            <a:r>
              <a:rPr lang="en-US" sz="2800" b="1" dirty="0">
                <a:solidFill>
                  <a:schemeClr val="folHlink"/>
                </a:solidFill>
              </a:rPr>
              <a:t>Saturated fats</a:t>
            </a:r>
            <a:r>
              <a:rPr lang="en-US" sz="2400" b="1" dirty="0"/>
              <a:t> </a:t>
            </a:r>
            <a:r>
              <a:rPr lang="en-US" sz="2400" b="1" dirty="0">
                <a:solidFill>
                  <a:schemeClr val="tx2">
                    <a:lumMod val="50000"/>
                  </a:schemeClr>
                </a:solidFill>
              </a:rPr>
              <a:t>(LIMIT)</a:t>
            </a:r>
          </a:p>
          <a:p>
            <a:pPr lvl="1">
              <a:lnSpc>
                <a:spcPct val="70000"/>
              </a:lnSpc>
              <a:buFont typeface="Courier New" pitchFamily="49" charset="0"/>
              <a:buChar char="o"/>
              <a:defRPr/>
            </a:pPr>
            <a:r>
              <a:rPr lang="en-US" sz="2000" dirty="0" smtClean="0">
                <a:solidFill>
                  <a:schemeClr val="tx1"/>
                </a:solidFill>
              </a:rPr>
              <a:t>Solid</a:t>
            </a:r>
          </a:p>
          <a:p>
            <a:pPr lvl="1">
              <a:lnSpc>
                <a:spcPct val="70000"/>
              </a:lnSpc>
              <a:buFont typeface="Courier New" pitchFamily="49" charset="0"/>
              <a:buChar char="o"/>
              <a:defRPr/>
            </a:pPr>
            <a:r>
              <a:rPr lang="en-US" sz="2000" dirty="0" smtClean="0">
                <a:solidFill>
                  <a:schemeClr val="tx1"/>
                </a:solidFill>
              </a:rPr>
              <a:t>Animal  </a:t>
            </a:r>
          </a:p>
          <a:p>
            <a:pPr lvl="1">
              <a:lnSpc>
                <a:spcPct val="70000"/>
              </a:lnSpc>
              <a:buFont typeface="Courier New" pitchFamily="49" charset="0"/>
              <a:buChar char="o"/>
              <a:defRPr/>
            </a:pPr>
            <a:r>
              <a:rPr lang="en-US" sz="2000" dirty="0" smtClean="0">
                <a:solidFill>
                  <a:schemeClr val="tx1"/>
                </a:solidFill>
              </a:rPr>
              <a:t>Tropical (palm, coconut)</a:t>
            </a:r>
          </a:p>
          <a:p>
            <a:pPr lvl="1">
              <a:lnSpc>
                <a:spcPct val="70000"/>
              </a:lnSpc>
              <a:buFont typeface="Courier New" pitchFamily="49" charset="0"/>
              <a:buChar char="o"/>
              <a:defRPr/>
            </a:pPr>
            <a:r>
              <a:rPr lang="en-US" sz="2000" dirty="0" smtClean="0">
                <a:solidFill>
                  <a:schemeClr val="tx1"/>
                </a:solidFill>
              </a:rPr>
              <a:t>Trans fats (deep fried)</a:t>
            </a:r>
          </a:p>
          <a:p>
            <a:pPr lvl="1">
              <a:lnSpc>
                <a:spcPct val="70000"/>
              </a:lnSpc>
              <a:buFont typeface="Courier New" pitchFamily="49" charset="0"/>
              <a:buChar char="o"/>
              <a:defRPr/>
            </a:pPr>
            <a:endParaRPr lang="en-US" sz="2000" dirty="0" smtClean="0">
              <a:solidFill>
                <a:schemeClr val="folHlink"/>
              </a:solidFill>
            </a:endParaRPr>
          </a:p>
          <a:p>
            <a:pPr>
              <a:lnSpc>
                <a:spcPct val="70000"/>
              </a:lnSpc>
              <a:buFont typeface="Courier New" pitchFamily="49" charset="0"/>
              <a:buChar char="o"/>
              <a:defRPr/>
            </a:pPr>
            <a:r>
              <a:rPr lang="en-US" sz="2800" dirty="0" smtClean="0">
                <a:solidFill>
                  <a:schemeClr val="folHlink"/>
                </a:solidFill>
              </a:rPr>
              <a:t>Monounsaturated</a:t>
            </a:r>
          </a:p>
          <a:p>
            <a:pPr lvl="1" eaLnBrk="1" hangingPunct="1">
              <a:lnSpc>
                <a:spcPct val="70000"/>
              </a:lnSpc>
              <a:buFont typeface="Courier New" pitchFamily="49" charset="0"/>
              <a:buChar char="o"/>
              <a:defRPr/>
            </a:pPr>
            <a:r>
              <a:rPr lang="en-US" sz="2000" dirty="0" smtClean="0"/>
              <a:t>Olive &amp; canola oils</a:t>
            </a:r>
          </a:p>
          <a:p>
            <a:pPr lvl="1" eaLnBrk="1" hangingPunct="1">
              <a:lnSpc>
                <a:spcPct val="70000"/>
              </a:lnSpc>
              <a:buFont typeface="Courier New" pitchFamily="49" charset="0"/>
              <a:buChar char="o"/>
              <a:defRPr/>
            </a:pPr>
            <a:r>
              <a:rPr lang="en-US" sz="2000" dirty="0" smtClean="0"/>
              <a:t>Nuts</a:t>
            </a:r>
          </a:p>
          <a:p>
            <a:pPr lvl="1" eaLnBrk="1" hangingPunct="1">
              <a:lnSpc>
                <a:spcPct val="70000"/>
              </a:lnSpc>
              <a:buFont typeface="Courier New" pitchFamily="49" charset="0"/>
              <a:buChar char="o"/>
              <a:defRPr/>
            </a:pPr>
            <a:r>
              <a:rPr lang="en-US" sz="2000" dirty="0" smtClean="0"/>
              <a:t>Avocado</a:t>
            </a:r>
          </a:p>
          <a:p>
            <a:pPr lvl="2" eaLnBrk="1" hangingPunct="1">
              <a:lnSpc>
                <a:spcPct val="70000"/>
              </a:lnSpc>
              <a:buFont typeface="Courier New" pitchFamily="49" charset="0"/>
              <a:buChar char="o"/>
              <a:defRPr/>
            </a:pPr>
            <a:endParaRPr lang="en-US" dirty="0" smtClean="0"/>
          </a:p>
          <a:p>
            <a:pPr eaLnBrk="1" hangingPunct="1">
              <a:lnSpc>
                <a:spcPct val="70000"/>
              </a:lnSpc>
              <a:buFont typeface="Courier New" pitchFamily="49" charset="0"/>
              <a:buChar char="o"/>
              <a:defRPr/>
            </a:pPr>
            <a:r>
              <a:rPr lang="en-US" sz="2800" dirty="0" smtClean="0">
                <a:solidFill>
                  <a:schemeClr val="folHlink"/>
                </a:solidFill>
              </a:rPr>
              <a:t>Polyunsaturated</a:t>
            </a:r>
          </a:p>
          <a:p>
            <a:pPr lvl="1">
              <a:lnSpc>
                <a:spcPct val="70000"/>
              </a:lnSpc>
              <a:buFont typeface="Courier New" pitchFamily="49" charset="0"/>
              <a:buChar char="o"/>
              <a:defRPr/>
            </a:pPr>
            <a:r>
              <a:rPr lang="en-US" sz="2000" dirty="0" smtClean="0"/>
              <a:t>veg oils: canola, corn, walnut, safflower, soybean</a:t>
            </a:r>
          </a:p>
          <a:p>
            <a:pPr lvl="1" eaLnBrk="1" hangingPunct="1">
              <a:spcBef>
                <a:spcPct val="0"/>
              </a:spcBef>
              <a:buClrTx/>
              <a:buSzTx/>
              <a:buFontTx/>
              <a:buNone/>
              <a:defRPr/>
            </a:pPr>
            <a:endParaRPr lang="en-US" sz="2600" dirty="0" smtClean="0"/>
          </a:p>
          <a:p>
            <a:pPr eaLnBrk="1" hangingPunct="1">
              <a:spcBef>
                <a:spcPct val="0"/>
              </a:spcBef>
              <a:buClrTx/>
              <a:buSzTx/>
              <a:buFontTx/>
              <a:buChar char="•"/>
              <a:defRPr/>
            </a:pPr>
            <a:endParaRPr lang="en-US" sz="2600" dirty="0" smtClean="0"/>
          </a:p>
        </p:txBody>
      </p:sp>
      <p:sp>
        <p:nvSpPr>
          <p:cNvPr id="1869828" name="Content Placeholder 3"/>
          <p:cNvSpPr>
            <a:spLocks noGrp="1"/>
          </p:cNvSpPr>
          <p:nvPr>
            <p:ph sz="half" idx="4294967295"/>
          </p:nvPr>
        </p:nvSpPr>
        <p:spPr>
          <a:xfrm>
            <a:off x="5016679" y="1425515"/>
            <a:ext cx="3606800" cy="4743450"/>
          </a:xfrm>
        </p:spPr>
        <p:txBody>
          <a:bodyPr/>
          <a:lstStyle/>
          <a:p>
            <a:pPr eaLnBrk="1" hangingPunct="1">
              <a:buFont typeface="Wingdings" pitchFamily="2" charset="2"/>
              <a:buNone/>
              <a:defRPr/>
            </a:pPr>
            <a:r>
              <a:rPr lang="en-US" sz="2400" dirty="0" smtClean="0"/>
              <a:t>Serving sizes</a:t>
            </a:r>
          </a:p>
          <a:p>
            <a:pPr eaLnBrk="1" hangingPunct="1">
              <a:buFont typeface="Courier New" pitchFamily="49" charset="0"/>
              <a:buChar char="o"/>
              <a:defRPr/>
            </a:pPr>
            <a:r>
              <a:rPr lang="en-US" sz="2200" dirty="0" smtClean="0"/>
              <a:t>1 tsp butter, margarine, oil, mayonnaise</a:t>
            </a:r>
          </a:p>
          <a:p>
            <a:pPr eaLnBrk="1" hangingPunct="1">
              <a:buFont typeface="Courier New" pitchFamily="49" charset="0"/>
              <a:buChar char="o"/>
              <a:defRPr/>
            </a:pPr>
            <a:r>
              <a:rPr lang="en-US" sz="2200" dirty="0" smtClean="0"/>
              <a:t>1 Tbsp salad dressing, cream cheese, seeds</a:t>
            </a:r>
          </a:p>
          <a:p>
            <a:pPr eaLnBrk="1" hangingPunct="1">
              <a:buFont typeface="Courier New" pitchFamily="49" charset="0"/>
              <a:buChar char="o"/>
              <a:defRPr/>
            </a:pPr>
            <a:r>
              <a:rPr lang="en-US" sz="2200" dirty="0" smtClean="0"/>
              <a:t>2 Tbsp avocado, cream, sour cream</a:t>
            </a:r>
          </a:p>
          <a:p>
            <a:pPr eaLnBrk="1" hangingPunct="1">
              <a:buFont typeface="Courier New" pitchFamily="49" charset="0"/>
              <a:buChar char="o"/>
              <a:defRPr/>
            </a:pPr>
            <a:r>
              <a:rPr lang="en-US" sz="2200" dirty="0" smtClean="0"/>
              <a:t>1 slice bacon</a:t>
            </a:r>
          </a:p>
        </p:txBody>
      </p:sp>
      <p:pic>
        <p:nvPicPr>
          <p:cNvPr id="186373" name="Picture 5" descr="FD01057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7862" y="3429000"/>
            <a:ext cx="1371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374" name="Picture 7" descr="87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0079" y="4572000"/>
            <a:ext cx="160020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73314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69827">
                                            <p:txEl>
                                              <p:pRg st="0" end="0"/>
                                            </p:txEl>
                                          </p:spTgt>
                                        </p:tgtEl>
                                        <p:attrNameLst>
                                          <p:attrName>style.visibility</p:attrName>
                                        </p:attrNameLst>
                                      </p:cBhvr>
                                      <p:to>
                                        <p:strVal val="visible"/>
                                      </p:to>
                                    </p:set>
                                    <p:anim calcmode="lin" valueType="num">
                                      <p:cBhvr additive="base">
                                        <p:cTn id="7" dur="500" fill="hold"/>
                                        <p:tgtEl>
                                          <p:spTgt spid="18698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6982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69827">
                                            <p:txEl>
                                              <p:pRg st="1" end="1"/>
                                            </p:txEl>
                                          </p:spTgt>
                                        </p:tgtEl>
                                        <p:attrNameLst>
                                          <p:attrName>style.visibility</p:attrName>
                                        </p:attrNameLst>
                                      </p:cBhvr>
                                      <p:to>
                                        <p:strVal val="visible"/>
                                      </p:to>
                                    </p:set>
                                    <p:anim calcmode="lin" valueType="num">
                                      <p:cBhvr additive="base">
                                        <p:cTn id="11" dur="500" fill="hold"/>
                                        <p:tgtEl>
                                          <p:spTgt spid="186982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6982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69827">
                                            <p:txEl>
                                              <p:pRg st="2" end="2"/>
                                            </p:txEl>
                                          </p:spTgt>
                                        </p:tgtEl>
                                        <p:attrNameLst>
                                          <p:attrName>style.visibility</p:attrName>
                                        </p:attrNameLst>
                                      </p:cBhvr>
                                      <p:to>
                                        <p:strVal val="visible"/>
                                      </p:to>
                                    </p:set>
                                    <p:anim calcmode="lin" valueType="num">
                                      <p:cBhvr additive="base">
                                        <p:cTn id="15" dur="500" fill="hold"/>
                                        <p:tgtEl>
                                          <p:spTgt spid="186982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86982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69827">
                                            <p:txEl>
                                              <p:pRg st="3" end="3"/>
                                            </p:txEl>
                                          </p:spTgt>
                                        </p:tgtEl>
                                        <p:attrNameLst>
                                          <p:attrName>style.visibility</p:attrName>
                                        </p:attrNameLst>
                                      </p:cBhvr>
                                      <p:to>
                                        <p:strVal val="visible"/>
                                      </p:to>
                                    </p:set>
                                    <p:anim calcmode="lin" valueType="num">
                                      <p:cBhvr additive="base">
                                        <p:cTn id="19" dur="500" fill="hold"/>
                                        <p:tgtEl>
                                          <p:spTgt spid="186982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86982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869827">
                                            <p:txEl>
                                              <p:pRg st="4" end="4"/>
                                            </p:txEl>
                                          </p:spTgt>
                                        </p:tgtEl>
                                        <p:attrNameLst>
                                          <p:attrName>style.visibility</p:attrName>
                                        </p:attrNameLst>
                                      </p:cBhvr>
                                      <p:to>
                                        <p:strVal val="visible"/>
                                      </p:to>
                                    </p:set>
                                    <p:anim calcmode="lin" valueType="num">
                                      <p:cBhvr additive="base">
                                        <p:cTn id="23" dur="500" fill="hold"/>
                                        <p:tgtEl>
                                          <p:spTgt spid="186982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698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69827">
                                            <p:txEl>
                                              <p:pRg st="6" end="6"/>
                                            </p:txEl>
                                          </p:spTgt>
                                        </p:tgtEl>
                                        <p:attrNameLst>
                                          <p:attrName>style.visibility</p:attrName>
                                        </p:attrNameLst>
                                      </p:cBhvr>
                                      <p:to>
                                        <p:strVal val="visible"/>
                                      </p:to>
                                    </p:set>
                                    <p:anim calcmode="lin" valueType="num">
                                      <p:cBhvr additive="base">
                                        <p:cTn id="29" dur="500" fill="hold"/>
                                        <p:tgtEl>
                                          <p:spTgt spid="1869827">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869827">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869827">
                                            <p:txEl>
                                              <p:pRg st="7" end="7"/>
                                            </p:txEl>
                                          </p:spTgt>
                                        </p:tgtEl>
                                        <p:attrNameLst>
                                          <p:attrName>style.visibility</p:attrName>
                                        </p:attrNameLst>
                                      </p:cBhvr>
                                      <p:to>
                                        <p:strVal val="visible"/>
                                      </p:to>
                                    </p:set>
                                    <p:anim calcmode="lin" valueType="num">
                                      <p:cBhvr additive="base">
                                        <p:cTn id="33" dur="500" fill="hold"/>
                                        <p:tgtEl>
                                          <p:spTgt spid="1869827">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869827">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69827">
                                            <p:txEl>
                                              <p:pRg st="8" end="8"/>
                                            </p:txEl>
                                          </p:spTgt>
                                        </p:tgtEl>
                                        <p:attrNameLst>
                                          <p:attrName>style.visibility</p:attrName>
                                        </p:attrNameLst>
                                      </p:cBhvr>
                                      <p:to>
                                        <p:strVal val="visible"/>
                                      </p:to>
                                    </p:set>
                                    <p:anim calcmode="lin" valueType="num">
                                      <p:cBhvr additive="base">
                                        <p:cTn id="37" dur="500" fill="hold"/>
                                        <p:tgtEl>
                                          <p:spTgt spid="1869827">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869827">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69827">
                                            <p:txEl>
                                              <p:pRg st="9" end="9"/>
                                            </p:txEl>
                                          </p:spTgt>
                                        </p:tgtEl>
                                        <p:attrNameLst>
                                          <p:attrName>style.visibility</p:attrName>
                                        </p:attrNameLst>
                                      </p:cBhvr>
                                      <p:to>
                                        <p:strVal val="visible"/>
                                      </p:to>
                                    </p:set>
                                    <p:anim calcmode="lin" valueType="num">
                                      <p:cBhvr additive="base">
                                        <p:cTn id="41" dur="500" fill="hold"/>
                                        <p:tgtEl>
                                          <p:spTgt spid="1869827">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86982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869827">
                                            <p:txEl>
                                              <p:pRg st="11" end="11"/>
                                            </p:txEl>
                                          </p:spTgt>
                                        </p:tgtEl>
                                        <p:attrNameLst>
                                          <p:attrName>style.visibility</p:attrName>
                                        </p:attrNameLst>
                                      </p:cBhvr>
                                      <p:to>
                                        <p:strVal val="visible"/>
                                      </p:to>
                                    </p:set>
                                    <p:anim calcmode="lin" valueType="num">
                                      <p:cBhvr additive="base">
                                        <p:cTn id="47" dur="500" fill="hold"/>
                                        <p:tgtEl>
                                          <p:spTgt spid="1869827">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869827">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69827">
                                            <p:txEl>
                                              <p:pRg st="12" end="12"/>
                                            </p:txEl>
                                          </p:spTgt>
                                        </p:tgtEl>
                                        <p:attrNameLst>
                                          <p:attrName>style.visibility</p:attrName>
                                        </p:attrNameLst>
                                      </p:cBhvr>
                                      <p:to>
                                        <p:strVal val="visible"/>
                                      </p:to>
                                    </p:set>
                                    <p:anim calcmode="lin" valueType="num">
                                      <p:cBhvr additive="base">
                                        <p:cTn id="51" dur="500" fill="hold"/>
                                        <p:tgtEl>
                                          <p:spTgt spid="1869827">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869827">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9827" grpId="0" build="p"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2"/>
          <p:cNvSpPr>
            <a:spLocks noGrp="1" noChangeArrowheads="1"/>
          </p:cNvSpPr>
          <p:nvPr>
            <p:ph type="title"/>
          </p:nvPr>
        </p:nvSpPr>
        <p:spPr/>
        <p:txBody>
          <a:bodyPr/>
          <a:lstStyle/>
          <a:p>
            <a:pPr eaLnBrk="1" hangingPunct="1">
              <a:buFont typeface="Monotype Sorts" pitchFamily="2" charset="2"/>
              <a:buNone/>
            </a:pPr>
            <a:r>
              <a:rPr lang="en-US" sz="4400" dirty="0" smtClean="0"/>
              <a:t>Using Alcohol Safely</a:t>
            </a:r>
            <a:endParaRPr lang="en-US" dirty="0" smtClean="0">
              <a:sym typeface="Monotype Sorts" pitchFamily="2" charset="2"/>
            </a:endParaRPr>
          </a:p>
        </p:txBody>
      </p:sp>
      <p:sp>
        <p:nvSpPr>
          <p:cNvPr id="374787" name="Rectangle 3"/>
          <p:cNvSpPr>
            <a:spLocks noGrp="1" noChangeArrowheads="1"/>
          </p:cNvSpPr>
          <p:nvPr>
            <p:ph sz="quarter" idx="1"/>
          </p:nvPr>
        </p:nvSpPr>
        <p:spPr/>
        <p:txBody>
          <a:bodyPr>
            <a:normAutofit/>
          </a:bodyPr>
          <a:lstStyle/>
          <a:p>
            <a:r>
              <a:rPr lang="en-US" dirty="0" smtClean="0"/>
              <a:t>Women- 1 or fewer alcoholic drinks a day </a:t>
            </a:r>
          </a:p>
          <a:p>
            <a:r>
              <a:rPr lang="en-US" dirty="0" smtClean="0"/>
              <a:t>Men 2 or fewer alcoholic drinks a day</a:t>
            </a:r>
          </a:p>
          <a:p>
            <a:pPr lvl="1"/>
            <a:r>
              <a:rPr lang="en-US" dirty="0" smtClean="0"/>
              <a:t>1 alcoholic drink equals</a:t>
            </a:r>
          </a:p>
          <a:p>
            <a:pPr lvl="2"/>
            <a:r>
              <a:rPr lang="en-US" dirty="0" smtClean="0"/>
              <a:t>12 </a:t>
            </a:r>
            <a:r>
              <a:rPr lang="en-US" dirty="0" err="1" smtClean="0"/>
              <a:t>oz</a:t>
            </a:r>
            <a:r>
              <a:rPr lang="en-US" dirty="0" smtClean="0"/>
              <a:t> beer, 5 </a:t>
            </a:r>
            <a:r>
              <a:rPr lang="en-US" dirty="0" err="1" smtClean="0"/>
              <a:t>oz</a:t>
            </a:r>
            <a:r>
              <a:rPr lang="en-US" dirty="0" smtClean="0"/>
              <a:t> glass of wine, or  1.5 </a:t>
            </a:r>
            <a:r>
              <a:rPr lang="en-US" dirty="0" err="1" smtClean="0"/>
              <a:t>oz</a:t>
            </a:r>
            <a:r>
              <a:rPr lang="en-US" dirty="0" smtClean="0"/>
              <a:t> distilled spirits (vodka, gin </a:t>
            </a:r>
            <a:r>
              <a:rPr lang="en-US" dirty="0" err="1" smtClean="0"/>
              <a:t>etc</a:t>
            </a:r>
            <a:r>
              <a:rPr lang="en-US" dirty="0" smtClean="0"/>
              <a:t>)</a:t>
            </a:r>
          </a:p>
          <a:p>
            <a:r>
              <a:rPr lang="en-US" dirty="0" smtClean="0"/>
              <a:t>If drink, limit amount and drink w/ food. </a:t>
            </a:r>
          </a:p>
          <a:p>
            <a:r>
              <a:rPr lang="en-US" dirty="0" smtClean="0"/>
              <a:t>Ask HCP if safe for you to drink. Tell them your usual quantity and frequency.  </a:t>
            </a:r>
          </a:p>
          <a:p>
            <a:pPr eaLnBrk="1" hangingPunct="1"/>
            <a:r>
              <a:rPr lang="en-US" dirty="0" smtClean="0"/>
              <a:t> Can cause hypo and worsen neuropathy</a:t>
            </a:r>
          </a:p>
        </p:txBody>
      </p:sp>
      <p:pic>
        <p:nvPicPr>
          <p:cNvPr id="2" name="Picture 1"/>
          <p:cNvPicPr>
            <a:picLocks noChangeAspect="1"/>
          </p:cNvPicPr>
          <p:nvPr/>
        </p:nvPicPr>
        <p:blipFill>
          <a:blip r:embed="rId4"/>
          <a:stretch>
            <a:fillRect/>
          </a:stretch>
        </p:blipFill>
        <p:spPr>
          <a:xfrm>
            <a:off x="7292341" y="1524000"/>
            <a:ext cx="1991266" cy="2891455"/>
          </a:xfrm>
          <a:prstGeom prst="rect">
            <a:avLst/>
          </a:prstGeom>
        </p:spPr>
      </p:pic>
    </p:spTree>
    <p:custDataLst>
      <p:tags r:id="rId1"/>
    </p:custDataLst>
    <p:extLst>
      <p:ext uri="{BB962C8B-B14F-4D97-AF65-F5344CB8AC3E}">
        <p14:creationId xmlns:p14="http://schemas.microsoft.com/office/powerpoint/2010/main" val="3101665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0467" name="Object 3"/>
          <p:cNvGraphicFramePr>
            <a:graphicFrameLocks noGrp="1" noChangeAspect="1"/>
          </p:cNvGraphicFramePr>
          <p:nvPr>
            <p:ph sz="quarter" idx="1"/>
            <p:extLst/>
          </p:nvPr>
        </p:nvGraphicFramePr>
        <p:xfrm>
          <a:off x="533400" y="1447800"/>
          <a:ext cx="7924800" cy="4708525"/>
        </p:xfrm>
        <a:graphic>
          <a:graphicData uri="http://schemas.openxmlformats.org/presentationml/2006/ole">
            <mc:AlternateContent xmlns:mc="http://schemas.openxmlformats.org/markup-compatibility/2006">
              <mc:Choice xmlns:v="urn:schemas-microsoft-com:vml" Requires="v">
                <p:oleObj spid="_x0000_s78883" name="Document" r:id="rId5" imgW="7979509" imgH="5280261" progId="Word.Document.8">
                  <p:embed/>
                </p:oleObj>
              </mc:Choice>
              <mc:Fallback>
                <p:oleObj name="Document" r:id="rId5" imgW="7979509" imgH="5280261" progId="Word.Document.8">
                  <p:embed/>
                  <p:pic>
                    <p:nvPicPr>
                      <p:cNvPr id="0" name=""/>
                      <p:cNvPicPr>
                        <a:picLocks noChangeAspect="1" noChangeArrowheads="1"/>
                      </p:cNvPicPr>
                      <p:nvPr/>
                    </p:nvPicPr>
                    <p:blipFill>
                      <a:blip r:embed="rId6"/>
                      <a:srcRect/>
                      <a:stretch>
                        <a:fillRect/>
                      </a:stretch>
                    </p:blipFill>
                    <p:spPr bwMode="auto">
                      <a:xfrm>
                        <a:off x="533400" y="1447800"/>
                        <a:ext cx="7924800" cy="4708525"/>
                      </a:xfrm>
                      <a:prstGeom prst="rect">
                        <a:avLst/>
                      </a:prstGeom>
                      <a:noFill/>
                      <a:ln>
                        <a:noFill/>
                      </a:ln>
                      <a:effectLst/>
                      <a:extLst/>
                    </p:spPr>
                  </p:pic>
                </p:oleObj>
              </mc:Fallback>
            </mc:AlternateContent>
          </a:graphicData>
        </a:graphic>
      </p:graphicFrame>
      <p:sp>
        <p:nvSpPr>
          <p:cNvPr id="2" name="Title 1"/>
          <p:cNvSpPr>
            <a:spLocks noGrp="1"/>
          </p:cNvSpPr>
          <p:nvPr>
            <p:ph type="title"/>
          </p:nvPr>
        </p:nvSpPr>
        <p:spPr/>
        <p:txBody>
          <a:bodyPr/>
          <a:lstStyle/>
          <a:p>
            <a:r>
              <a:rPr lang="en-US" dirty="0" smtClean="0"/>
              <a:t>Ms. Gonzales’ Daily Meal plan</a:t>
            </a:r>
            <a:endParaRPr lang="en-US" dirty="0"/>
          </a:p>
        </p:txBody>
      </p:sp>
    </p:spTree>
    <p:custDataLst>
      <p:tags r:id="rId2"/>
    </p:custDataLst>
    <p:extLst>
      <p:ext uri="{BB962C8B-B14F-4D97-AF65-F5344CB8AC3E}">
        <p14:creationId xmlns:p14="http://schemas.microsoft.com/office/powerpoint/2010/main" val="1076825249"/>
      </p:ext>
    </p:extLst>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p:txBody>
          <a:bodyPr/>
          <a:lstStyle/>
          <a:p>
            <a:pPr eaLnBrk="1" hangingPunct="1"/>
            <a:r>
              <a:rPr lang="en-US" smtClean="0"/>
              <a:t>Resources</a:t>
            </a:r>
          </a:p>
        </p:txBody>
      </p:sp>
      <p:sp>
        <p:nvSpPr>
          <p:cNvPr id="380931" name="Rectangle 3"/>
          <p:cNvSpPr>
            <a:spLocks noGrp="1" noChangeArrowheads="1"/>
          </p:cNvSpPr>
          <p:nvPr>
            <p:ph sz="quarter" idx="1"/>
          </p:nvPr>
        </p:nvSpPr>
        <p:spPr/>
        <p:txBody>
          <a:bodyPr>
            <a:normAutofit/>
          </a:bodyPr>
          <a:lstStyle/>
          <a:p>
            <a:pPr eaLnBrk="1" hangingPunct="1">
              <a:lnSpc>
                <a:spcPct val="90000"/>
              </a:lnSpc>
            </a:pPr>
            <a:r>
              <a:rPr lang="en-US" sz="2800" smtClean="0">
                <a:hlinkClick r:id="rId4"/>
              </a:rPr>
              <a:t>www.eatright.org</a:t>
            </a:r>
            <a:r>
              <a:rPr lang="en-US" sz="2800" smtClean="0"/>
              <a:t> American Dietetic Association website for nutrition information, resources, and access to Registered Dietitians</a:t>
            </a:r>
          </a:p>
          <a:p>
            <a:pPr eaLnBrk="1" hangingPunct="1">
              <a:lnSpc>
                <a:spcPct val="90000"/>
              </a:lnSpc>
            </a:pPr>
            <a:r>
              <a:rPr lang="en-US" sz="2800" smtClean="0">
                <a:hlinkClick r:id="rId5"/>
              </a:rPr>
              <a:t>www.diabetes.org</a:t>
            </a:r>
            <a:r>
              <a:rPr lang="en-US" sz="2800" smtClean="0"/>
              <a:t> American Diabetes Association website, advocates to prevent, cure and improve the lives of all people affected diabetes</a:t>
            </a:r>
          </a:p>
          <a:p>
            <a:pPr eaLnBrk="1" hangingPunct="1">
              <a:lnSpc>
                <a:spcPct val="90000"/>
              </a:lnSpc>
            </a:pPr>
            <a:r>
              <a:rPr lang="en-US" sz="2800" smtClean="0">
                <a:hlinkClick r:id="rId6"/>
              </a:rPr>
              <a:t>www.americanheart.org</a:t>
            </a:r>
            <a:r>
              <a:rPr lang="en-US" sz="2800" smtClean="0"/>
              <a:t> American Heart Association website; resources, recipes and tips; learn about  efforts to reduce death caused by cardiovascular disease</a:t>
            </a:r>
          </a:p>
          <a:p>
            <a:pPr eaLnBrk="1" hangingPunct="1">
              <a:lnSpc>
                <a:spcPct val="90000"/>
              </a:lnSpc>
            </a:pPr>
            <a:r>
              <a:rPr lang="en-US" sz="2800" smtClean="0">
                <a:hlinkClick r:id="rId7"/>
              </a:rPr>
              <a:t>www.dce.org/publications/education-handouts/</a:t>
            </a:r>
            <a:endParaRPr lang="en-US" sz="2800" smtClean="0"/>
          </a:p>
          <a:p>
            <a:pPr eaLnBrk="1" hangingPunct="1">
              <a:lnSpc>
                <a:spcPct val="90000"/>
              </a:lnSpc>
            </a:pPr>
            <a:endParaRPr lang="en-US" sz="2800" smtClean="0"/>
          </a:p>
          <a:p>
            <a:pPr eaLnBrk="1" hangingPunct="1">
              <a:lnSpc>
                <a:spcPct val="90000"/>
              </a:lnSpc>
            </a:pPr>
            <a:endParaRPr lang="en-US" sz="2800" smtClean="0"/>
          </a:p>
        </p:txBody>
      </p:sp>
    </p:spTree>
    <p:custDataLst>
      <p:tags r:id="rId1"/>
    </p:custDataLst>
    <p:extLst>
      <p:ext uri="{BB962C8B-B14F-4D97-AF65-F5344CB8AC3E}">
        <p14:creationId xmlns:p14="http://schemas.microsoft.com/office/powerpoint/2010/main" val="290795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title"/>
          </p:nvPr>
        </p:nvSpPr>
        <p:spPr/>
        <p:txBody>
          <a:bodyPr/>
          <a:lstStyle/>
          <a:p>
            <a:pPr eaLnBrk="1" hangingPunct="1"/>
            <a:r>
              <a:rPr lang="en-US" smtClean="0"/>
              <a:t>Resources</a:t>
            </a:r>
          </a:p>
        </p:txBody>
      </p:sp>
      <p:sp>
        <p:nvSpPr>
          <p:cNvPr id="382979" name="Rectangle 3"/>
          <p:cNvSpPr>
            <a:spLocks noGrp="1" noChangeArrowheads="1"/>
          </p:cNvSpPr>
          <p:nvPr>
            <p:ph sz="quarter" idx="1"/>
          </p:nvPr>
        </p:nvSpPr>
        <p:spPr/>
        <p:txBody>
          <a:bodyPr/>
          <a:lstStyle/>
          <a:p>
            <a:pPr eaLnBrk="1" hangingPunct="1"/>
            <a:r>
              <a:rPr lang="en-US" smtClean="0">
                <a:hlinkClick r:id="rId4"/>
              </a:rPr>
              <a:t>www.nhlbi.nih.gov</a:t>
            </a:r>
            <a:r>
              <a:rPr lang="en-US" smtClean="0"/>
              <a:t>  contains information for professionals and the general public about heart and vascular diseases, lung diseases, blood diseases.</a:t>
            </a:r>
          </a:p>
          <a:p>
            <a:pPr eaLnBrk="1" hangingPunct="1"/>
            <a:r>
              <a:rPr lang="en-US" smtClean="0">
                <a:hlinkClick r:id="rId5"/>
              </a:rPr>
              <a:t>www.niddk.nih.gov</a:t>
            </a:r>
            <a:r>
              <a:rPr lang="en-US" smtClean="0"/>
              <a:t>  National Institute of Diabetes and Digestive and Kidney</a:t>
            </a:r>
            <a:r>
              <a:rPr lang="en-US" b="1" smtClean="0"/>
              <a:t> </a:t>
            </a:r>
            <a:r>
              <a:rPr lang="en-US" smtClean="0"/>
              <a:t>Diseases (NIDDK) information and resources clearinghouse.</a:t>
            </a:r>
          </a:p>
          <a:p>
            <a:pPr eaLnBrk="1" hangingPunct="1"/>
            <a:endParaRPr lang="en-US" smtClean="0"/>
          </a:p>
        </p:txBody>
      </p:sp>
    </p:spTree>
    <p:custDataLst>
      <p:tags r:id="rId1"/>
    </p:custDataLst>
    <p:extLst>
      <p:ext uri="{BB962C8B-B14F-4D97-AF65-F5344CB8AC3E}">
        <p14:creationId xmlns:p14="http://schemas.microsoft.com/office/powerpoint/2010/main" val="208967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6007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04800" y="304800"/>
            <a:ext cx="8305800" cy="868363"/>
          </a:xfrm>
        </p:spPr>
        <p:txBody>
          <a:bodyPr/>
          <a:lstStyle/>
          <a:p>
            <a:pPr eaLnBrk="1" hangingPunct="1"/>
            <a:r>
              <a:rPr lang="en-US" dirty="0" err="1" smtClean="0">
                <a:solidFill>
                  <a:schemeClr val="tx1">
                    <a:lumMod val="95000"/>
                    <a:lumOff val="5000"/>
                  </a:schemeClr>
                </a:solidFill>
              </a:rPr>
              <a:t>DiaBingo</a:t>
            </a:r>
            <a:r>
              <a:rPr lang="en-US" dirty="0" smtClean="0">
                <a:solidFill>
                  <a:schemeClr val="tx1">
                    <a:lumMod val="95000"/>
                    <a:lumOff val="5000"/>
                  </a:schemeClr>
                </a:solidFill>
              </a:rPr>
              <a:t> - N</a:t>
            </a:r>
          </a:p>
        </p:txBody>
      </p:sp>
      <p:sp>
        <p:nvSpPr>
          <p:cNvPr id="1734659" name="Rectangle 1027"/>
          <p:cNvSpPr>
            <a:spLocks noGrp="1" noChangeArrowheads="1"/>
          </p:cNvSpPr>
          <p:nvPr>
            <p:ph type="body" idx="1"/>
          </p:nvPr>
        </p:nvSpPr>
        <p:spPr>
          <a:xfrm>
            <a:off x="457200" y="1295400"/>
            <a:ext cx="8686800" cy="6629400"/>
          </a:xfrm>
        </p:spPr>
        <p:txBody>
          <a:bodyPr/>
          <a:lstStyle/>
          <a:p>
            <a:pPr marL="609600" indent="-609600" eaLnBrk="1" hangingPunct="1">
              <a:lnSpc>
                <a:spcPct val="80000"/>
              </a:lnSpc>
              <a:buFont typeface="Wingdings" pitchFamily="2" charset="2"/>
              <a:buNone/>
              <a:defRPr/>
            </a:pPr>
            <a:r>
              <a:rPr lang="en-US" sz="1600" b="1" dirty="0" smtClean="0"/>
              <a:t>N</a:t>
            </a:r>
            <a:r>
              <a:rPr lang="en-US" sz="1600" dirty="0" smtClean="0"/>
              <a:t> </a:t>
            </a:r>
            <a:r>
              <a:rPr lang="en-US" sz="2000" dirty="0" smtClean="0"/>
              <a:t>Injected hormone called an </a:t>
            </a:r>
            <a:r>
              <a:rPr lang="en-US" sz="2000" dirty="0" err="1" smtClean="0"/>
              <a:t>incretin</a:t>
            </a:r>
            <a:r>
              <a:rPr lang="en-US" sz="2000" dirty="0" smtClean="0"/>
              <a:t> mimetic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DPP demonstrated that exercise and diet reduced risk of DM by ___%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An _______a day can help prevent heart attack and stroke		</a:t>
            </a:r>
          </a:p>
          <a:p>
            <a:pPr marL="609600" indent="-609600" eaLnBrk="1" hangingPunct="1">
              <a:lnSpc>
                <a:spcPct val="80000"/>
              </a:lnSpc>
              <a:buFont typeface="Wingdings" pitchFamily="2" charset="2"/>
              <a:buNone/>
              <a:defRPr/>
            </a:pPr>
            <a:r>
              <a:rPr lang="en-US" sz="2000" b="1" dirty="0" smtClean="0"/>
              <a:t>N</a:t>
            </a:r>
            <a:r>
              <a:rPr lang="en-US" sz="2000" dirty="0" smtClean="0"/>
              <a:t> Rebound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Scare tactics are effective at motivating patients to change behavior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Losing ___ % of body weight, can improve blood glucose, BP, lipids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Drugs that can cause hyperglycemia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2/3 cups of rice equals ______ serving carbohydrate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A1c of 7% equals glucose of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One % drop in A1c reduces risk of complications by ___ %			 </a:t>
            </a:r>
            <a:endParaRPr lang="en-US" sz="2000" b="1" dirty="0" smtClean="0"/>
          </a:p>
          <a:p>
            <a:pPr marL="609600" indent="-609600" eaLnBrk="1" hangingPunct="1">
              <a:lnSpc>
                <a:spcPct val="80000"/>
              </a:lnSpc>
              <a:buFont typeface="Wingdings" pitchFamily="2" charset="2"/>
              <a:buNone/>
              <a:defRPr/>
            </a:pPr>
            <a:r>
              <a:rPr lang="en-US" sz="2000" b="1" dirty="0" smtClean="0"/>
              <a:t>N</a:t>
            </a:r>
            <a:r>
              <a:rPr lang="en-US" sz="2000" dirty="0" smtClean="0"/>
              <a:t> 1 gm of fat equal _____kilo/calories</a:t>
            </a:r>
            <a:br>
              <a:rPr lang="en-US" sz="2000" dirty="0" smtClean="0"/>
            </a:br>
            <a:endParaRPr lang="en-US" sz="2000" dirty="0" smtClean="0"/>
          </a:p>
          <a:p>
            <a:pPr marL="609600" indent="-609600" eaLnBrk="1" hangingPunct="1">
              <a:lnSpc>
                <a:spcPct val="80000"/>
              </a:lnSpc>
              <a:spcBef>
                <a:spcPct val="0"/>
              </a:spcBef>
              <a:buFont typeface="Wingdings" pitchFamily="2" charset="2"/>
              <a:buNone/>
              <a:defRPr/>
            </a:pPr>
            <a:r>
              <a:rPr lang="en-US" sz="2000" b="1" dirty="0" smtClean="0"/>
              <a:t>N</a:t>
            </a:r>
            <a:r>
              <a:rPr lang="en-US" sz="2000" dirty="0" smtClean="0"/>
              <a:t> Metabolic syndrome = hyperglycemia, hyperlipidemia, hypertension</a:t>
            </a:r>
            <a:endParaRPr lang="en-US" sz="2400" dirty="0" smtClean="0"/>
          </a:p>
          <a:p>
            <a:pPr marL="609600" indent="-609600" eaLnBrk="1" hangingPunct="1">
              <a:lnSpc>
                <a:spcPct val="80000"/>
              </a:lnSpc>
              <a:spcBef>
                <a:spcPct val="0"/>
              </a:spcBef>
              <a:buFont typeface="Wingdings" pitchFamily="2" charset="2"/>
              <a:buNone/>
              <a:defRPr/>
            </a:pPr>
            <a:r>
              <a:rPr lang="en-US" sz="2000" dirty="0" smtClean="0"/>
              <a:t>N 1% A1c = _______ of Blood Glucose</a:t>
            </a:r>
            <a:r>
              <a:rPr lang="en-US" sz="3600" dirty="0" smtClean="0"/>
              <a:t>	</a:t>
            </a:r>
            <a:r>
              <a:rPr lang="en-US" sz="2800" dirty="0" smtClean="0"/>
              <a:t> </a:t>
            </a:r>
          </a:p>
        </p:txBody>
      </p:sp>
    </p:spTree>
    <p:custDataLst>
      <p:tags r:id="rId1"/>
    </p:custDataLst>
    <p:extLst>
      <p:ext uri="{BB962C8B-B14F-4D97-AF65-F5344CB8AC3E}">
        <p14:creationId xmlns:p14="http://schemas.microsoft.com/office/powerpoint/2010/main" val="274340755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734659">
                                            <p:txEl>
                                              <p:pRg st="12" end="12"/>
                                            </p:txEl>
                                          </p:spTgt>
                                        </p:tgtEl>
                                        <p:attrNameLst>
                                          <p:attrName>style.visibility</p:attrName>
                                        </p:attrNameLst>
                                      </p:cBhvr>
                                      <p:to>
                                        <p:strVal val="visible"/>
                                      </p:to>
                                    </p:set>
                                    <p:anim calcmode="lin" valueType="num">
                                      <p:cBhvr additive="base">
                                        <p:cTn id="79" dur="500" fill="hold"/>
                                        <p:tgtEl>
                                          <p:spTgt spid="1734659">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346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7266" name="Rectangle 2"/>
          <p:cNvSpPr>
            <a:spLocks noGrp="1" noChangeArrowheads="1"/>
          </p:cNvSpPr>
          <p:nvPr>
            <p:ph type="title"/>
          </p:nvPr>
        </p:nvSpPr>
        <p:spPr>
          <a:xfrm>
            <a:off x="457200" y="152400"/>
            <a:ext cx="8229600" cy="1356360"/>
          </a:xfrm>
        </p:spPr>
        <p:txBody>
          <a:bodyPr>
            <a:normAutofit fontScale="90000"/>
          </a:bodyPr>
          <a:lstStyle/>
          <a:p>
            <a:pPr eaLnBrk="1" hangingPunct="1">
              <a:defRPr/>
            </a:pPr>
            <a:r>
              <a:rPr lang="en-US" sz="4000" dirty="0" smtClean="0">
                <a:latin typeface="Tahoma" pitchFamily="34" charset="0"/>
              </a:rPr>
              <a:t>Diabetes Meds for</a:t>
            </a:r>
            <a:r>
              <a:rPr lang="en-US" sz="4400" dirty="0" smtClean="0">
                <a:latin typeface="Tahoma" pitchFamily="34" charset="0"/>
              </a:rPr>
              <a:t> </a:t>
            </a:r>
            <a:r>
              <a:rPr lang="en-US" sz="4000" dirty="0" smtClean="0">
                <a:latin typeface="Tahoma" pitchFamily="34" charset="0"/>
              </a:rPr>
              <a:t>Type 2: </a:t>
            </a:r>
            <a:br>
              <a:rPr lang="en-US" sz="4000" dirty="0" smtClean="0">
                <a:latin typeface="Tahoma" pitchFamily="34" charset="0"/>
              </a:rPr>
            </a:br>
            <a:r>
              <a:rPr lang="en-US" sz="4000" dirty="0" smtClean="0">
                <a:latin typeface="Tahoma" pitchFamily="34" charset="0"/>
              </a:rPr>
              <a:t>Objectives</a:t>
            </a:r>
            <a:endParaRPr lang="en-US" sz="2800" dirty="0" smtClean="0"/>
          </a:p>
        </p:txBody>
      </p:sp>
      <p:sp>
        <p:nvSpPr>
          <p:cNvPr id="1547267" name="Rectangle 3"/>
          <p:cNvSpPr>
            <a:spLocks noGrp="1" noChangeArrowheads="1"/>
          </p:cNvSpPr>
          <p:nvPr>
            <p:ph sz="quarter" idx="1"/>
          </p:nvPr>
        </p:nvSpPr>
        <p:spPr/>
        <p:txBody>
          <a:bodyPr/>
          <a:lstStyle/>
          <a:p>
            <a:pPr algn="r" eaLnBrk="1" hangingPunct="1">
              <a:defRPr/>
            </a:pPr>
            <a:endParaRPr lang="en-US" sz="1800" dirty="0" smtClean="0"/>
          </a:p>
          <a:p>
            <a:pPr algn="r" eaLnBrk="1" hangingPunct="1">
              <a:defRPr/>
            </a:pPr>
            <a:endParaRPr lang="en-US" sz="2400" dirty="0" smtClean="0"/>
          </a:p>
        </p:txBody>
      </p:sp>
      <p:sp>
        <p:nvSpPr>
          <p:cNvPr id="20484" name="Text Box 5"/>
          <p:cNvSpPr txBox="1">
            <a:spLocks noChangeArrowheads="1"/>
          </p:cNvSpPr>
          <p:nvPr/>
        </p:nvSpPr>
        <p:spPr bwMode="auto">
          <a:xfrm>
            <a:off x="3555106" y="1905000"/>
            <a:ext cx="5257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2400" dirty="0"/>
              <a:t>1. Describe the main action of the 5 different categories of type 2 diabetes medications. </a:t>
            </a:r>
          </a:p>
          <a:p>
            <a:r>
              <a:rPr lang="en-US" sz="2400" dirty="0"/>
              <a:t>2. Discuss strategies to determine the right medication for the right patient. </a:t>
            </a:r>
          </a:p>
          <a:p>
            <a:r>
              <a:rPr lang="en-US" sz="2400" dirty="0"/>
              <a:t>3. List the side effects and clinical considerations of each category of medication. </a:t>
            </a:r>
          </a:p>
          <a:p>
            <a:r>
              <a:rPr lang="en-US" sz="2400" dirty="0"/>
              <a:t/>
            </a:r>
            <a:br>
              <a:rPr lang="en-US" sz="2400" dirty="0"/>
            </a:br>
            <a:r>
              <a:rPr lang="en-US" sz="2800" dirty="0"/>
              <a:t/>
            </a:r>
            <a:br>
              <a:rPr lang="en-US" sz="2800" dirty="0"/>
            </a:br>
            <a:endParaRPr lang="en-US" sz="2400" dirty="0"/>
          </a:p>
        </p:txBody>
      </p:sp>
      <p:pic>
        <p:nvPicPr>
          <p:cNvPr id="20485" name="Picture 7" descr="C:\Documents and Settings\Owner\Local Settings\Temporary Internet Files\Content.IE5\M5Q1JLMY\MPj039052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9050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865314231"/>
      </p:ext>
    </p:extLst>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4130" name="Rectangle 2"/>
          <p:cNvSpPr>
            <a:spLocks noGrp="1" noChangeArrowheads="1"/>
          </p:cNvSpPr>
          <p:nvPr>
            <p:ph type="title"/>
          </p:nvPr>
        </p:nvSpPr>
        <p:spPr/>
        <p:txBody>
          <a:bodyPr>
            <a:normAutofit/>
          </a:bodyPr>
          <a:lstStyle/>
          <a:p>
            <a:pPr eaLnBrk="1" hangingPunct="1">
              <a:defRPr/>
            </a:pPr>
            <a:r>
              <a:rPr lang="en-US" dirty="0" smtClean="0"/>
              <a:t>Resources for Medications</a:t>
            </a:r>
          </a:p>
        </p:txBody>
      </p:sp>
      <p:sp>
        <p:nvSpPr>
          <p:cNvPr id="1584131" name="Rectangle 3"/>
          <p:cNvSpPr>
            <a:spLocks noGrp="1" noChangeArrowheads="1"/>
          </p:cNvSpPr>
          <p:nvPr>
            <p:ph sz="quarter" idx="1"/>
          </p:nvPr>
        </p:nvSpPr>
        <p:spPr/>
        <p:txBody>
          <a:bodyPr/>
          <a:lstStyle/>
          <a:p>
            <a:pPr eaLnBrk="1" hangingPunct="1">
              <a:defRPr/>
            </a:pPr>
            <a:r>
              <a:rPr lang="en-US" smtClean="0"/>
              <a:t>Partnership for Prescription Assistance</a:t>
            </a:r>
          </a:p>
          <a:p>
            <a:pPr lvl="1" eaLnBrk="1" hangingPunct="1">
              <a:defRPr/>
            </a:pPr>
            <a:r>
              <a:rPr lang="en-US" smtClean="0">
                <a:hlinkClick r:id="rId4"/>
              </a:rPr>
              <a:t>www.pparx.org</a:t>
            </a:r>
            <a:endParaRPr lang="en-US" smtClean="0"/>
          </a:p>
          <a:p>
            <a:pPr eaLnBrk="1" hangingPunct="1">
              <a:defRPr/>
            </a:pPr>
            <a:r>
              <a:rPr lang="en-US" smtClean="0"/>
              <a:t>NeedyMeds.org</a:t>
            </a:r>
          </a:p>
          <a:p>
            <a:pPr eaLnBrk="1" hangingPunct="1">
              <a:defRPr/>
            </a:pPr>
            <a:r>
              <a:rPr lang="en-US" smtClean="0"/>
              <a:t>www.rxassist.org</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2590800"/>
            <a:ext cx="3605320" cy="2709409"/>
          </a:xfrm>
          <a:prstGeom prst="rect">
            <a:avLst/>
          </a:prstGeom>
        </p:spPr>
      </p:pic>
    </p:spTree>
    <p:custDataLst>
      <p:tags r:id="rId1"/>
    </p:custDataLst>
    <p:extLst>
      <p:ext uri="{BB962C8B-B14F-4D97-AF65-F5344CB8AC3E}">
        <p14:creationId xmlns:p14="http://schemas.microsoft.com/office/powerpoint/2010/main" val="2043092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lIns="90477" tIns="44445" rIns="90477" bIns="44445" anchor="b">
            <a:normAutofit fontScale="90000"/>
          </a:bodyPr>
          <a:lstStyle/>
          <a:p>
            <a:pPr>
              <a:defRPr/>
            </a:pPr>
            <a:r>
              <a:rPr lang="en-US" dirty="0"/>
              <a:t>Diabetes in the 21st Century: </a:t>
            </a:r>
            <a:r>
              <a:rPr lang="en-US" sz="3200" dirty="0">
                <a:latin typeface="Tahoma" pitchFamily="34" charset="0"/>
              </a:rPr>
              <a:t/>
            </a:r>
            <a:br>
              <a:rPr lang="en-US" sz="3200" dirty="0">
                <a:latin typeface="Tahoma" pitchFamily="34" charset="0"/>
              </a:rPr>
            </a:br>
            <a:r>
              <a:rPr lang="en-US" sz="2800" dirty="0"/>
              <a:t>A Clinical and Educational Update</a:t>
            </a:r>
            <a:endParaRPr lang="en-US" sz="4400" dirty="0" smtClean="0"/>
          </a:p>
        </p:txBody>
      </p:sp>
      <p:sp>
        <p:nvSpPr>
          <p:cNvPr id="870403" name="Rectangle 3"/>
          <p:cNvSpPr>
            <a:spLocks noGrp="1" noChangeArrowheads="1"/>
          </p:cNvSpPr>
          <p:nvPr>
            <p:ph sz="quarter" idx="1"/>
          </p:nvPr>
        </p:nvSpPr>
        <p:spPr/>
        <p:txBody>
          <a:bodyPr lIns="90477" tIns="44445" rIns="90477" bIns="44445">
            <a:normAutofit fontScale="92500"/>
          </a:bodyPr>
          <a:lstStyle/>
          <a:p>
            <a:pPr marL="514350" indent="-514350" eaLnBrk="1" hangingPunct="1">
              <a:buFont typeface="Wingdings" pitchFamily="2" charset="2"/>
              <a:buAutoNum type="arabicPeriod"/>
              <a:defRPr/>
            </a:pPr>
            <a:r>
              <a:rPr lang="en-US" sz="3400" dirty="0" smtClean="0"/>
              <a:t>Describe impact of diabetes  </a:t>
            </a:r>
            <a:endParaRPr lang="en-US" sz="3400" dirty="0"/>
          </a:p>
          <a:p>
            <a:pPr marL="514350" indent="-514350" eaLnBrk="1" hangingPunct="1">
              <a:buFont typeface="Wingdings" pitchFamily="2" charset="2"/>
              <a:buAutoNum type="arabicPeriod"/>
              <a:defRPr/>
            </a:pPr>
            <a:r>
              <a:rPr lang="en-US" sz="3400" dirty="0" smtClean="0"/>
              <a:t>Discuss prevention, management strategies</a:t>
            </a:r>
            <a:endParaRPr lang="en-US" sz="3400" dirty="0"/>
          </a:p>
          <a:p>
            <a:pPr marL="514350" indent="-514350" eaLnBrk="1" hangingPunct="1">
              <a:buFont typeface="Wingdings" pitchFamily="2" charset="2"/>
              <a:buAutoNum type="arabicPeriod"/>
              <a:defRPr/>
            </a:pPr>
            <a:r>
              <a:rPr lang="en-US" sz="3400" dirty="0" smtClean="0"/>
              <a:t>Discuss different types of diabetes</a:t>
            </a:r>
          </a:p>
          <a:p>
            <a:pPr marL="514350" indent="-514350">
              <a:buFont typeface="Wingdings" pitchFamily="2" charset="2"/>
              <a:buAutoNum type="arabicPeriod"/>
              <a:defRPr/>
            </a:pPr>
            <a:r>
              <a:rPr lang="en-US" sz="3400" dirty="0" smtClean="0"/>
              <a:t>Describe insulin therapy </a:t>
            </a:r>
          </a:p>
          <a:p>
            <a:pPr marL="514350" indent="-514350">
              <a:buFont typeface="Wingdings" pitchFamily="2" charset="2"/>
              <a:buAutoNum type="arabicPeriod"/>
              <a:defRPr/>
            </a:pPr>
            <a:r>
              <a:rPr lang="en-US" sz="3200" dirty="0" smtClean="0"/>
              <a:t>Review </a:t>
            </a:r>
            <a:r>
              <a:rPr lang="en-US" sz="3200" dirty="0"/>
              <a:t>glucose patterns and determine how to adjust therapy to improve glucose.</a:t>
            </a:r>
            <a:endParaRPr lang="en-US" sz="3400" dirty="0" smtClean="0"/>
          </a:p>
          <a:p>
            <a:pPr marL="514350" indent="-514350" eaLnBrk="1" hangingPunct="1">
              <a:buFont typeface="Wingdings" pitchFamily="2" charset="2"/>
              <a:buAutoNum type="arabicPeriod"/>
              <a:defRPr/>
            </a:pPr>
            <a:r>
              <a:rPr lang="en-US" sz="3400" dirty="0" smtClean="0"/>
              <a:t>Discuss medical nutrition therapy</a:t>
            </a:r>
          </a:p>
          <a:p>
            <a:pPr marL="514350" indent="-514350">
              <a:buFont typeface="Wingdings" pitchFamily="2" charset="2"/>
              <a:buAutoNum type="arabicPeriod"/>
              <a:defRPr/>
            </a:pPr>
            <a:r>
              <a:rPr lang="en-US" sz="3400" dirty="0"/>
              <a:t>Gain understanding of Type 2 Meds</a:t>
            </a:r>
            <a:r>
              <a:rPr lang="en-US" sz="3400" dirty="0" smtClean="0"/>
              <a:t>.</a:t>
            </a:r>
          </a:p>
          <a:p>
            <a:pPr marL="514350" indent="-514350">
              <a:buFont typeface="Wingdings" pitchFamily="2" charset="2"/>
              <a:buAutoNum type="arabicPeriod"/>
              <a:defRPr/>
            </a:pPr>
            <a:r>
              <a:rPr lang="en-US" sz="3400" dirty="0"/>
              <a:t>Demonstrate successful </a:t>
            </a:r>
            <a:r>
              <a:rPr lang="en-US" sz="3400" dirty="0" smtClean="0"/>
              <a:t>teaching </a:t>
            </a:r>
            <a:r>
              <a:rPr lang="en-US" sz="3400" dirty="0"/>
              <a:t>strategies</a:t>
            </a:r>
          </a:p>
          <a:p>
            <a:pPr marL="514350" indent="-514350" eaLnBrk="1" hangingPunct="1">
              <a:buFont typeface="Wingdings" pitchFamily="2" charset="2"/>
              <a:buAutoNum type="arabicPeriod"/>
              <a:defRPr/>
            </a:pPr>
            <a:endParaRPr lang="en-US" sz="3400" dirty="0" smtClean="0"/>
          </a:p>
        </p:txBody>
      </p:sp>
    </p:spTree>
    <p:custDataLst>
      <p:tags r:id="rId1"/>
    </p:custDataLst>
    <p:extLst>
      <p:ext uri="{BB962C8B-B14F-4D97-AF65-F5344CB8AC3E}">
        <p14:creationId xmlns:p14="http://schemas.microsoft.com/office/powerpoint/2010/main" val="136751070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body-sm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3"/>
          <p:cNvSpPr>
            <a:spLocks noGrp="1" noChangeArrowheads="1"/>
          </p:cNvSpPr>
          <p:nvPr>
            <p:ph type="title"/>
          </p:nvPr>
        </p:nvSpPr>
        <p:spPr/>
        <p:txBody>
          <a:bodyPr>
            <a:normAutofit/>
          </a:bodyPr>
          <a:lstStyle/>
          <a:p>
            <a:pPr eaLnBrk="1" hangingPunct="1"/>
            <a:r>
              <a:rPr lang="en-US" sz="2800" smtClean="0"/>
              <a:t>GLP-1 Effects in Humans</a:t>
            </a:r>
            <a:br>
              <a:rPr lang="en-US" sz="2800" smtClean="0"/>
            </a:br>
            <a:r>
              <a:rPr lang="en-US" sz="2800" smtClean="0"/>
              <a:t>Understanding the Natural Role of Incretins</a:t>
            </a:r>
          </a:p>
        </p:txBody>
      </p:sp>
      <p:sp>
        <p:nvSpPr>
          <p:cNvPr id="3" name="Content Placeholder 2"/>
          <p:cNvSpPr>
            <a:spLocks noGrp="1"/>
          </p:cNvSpPr>
          <p:nvPr>
            <p:ph sz="quarter" idx="1"/>
          </p:nvPr>
        </p:nvSpPr>
        <p:spPr>
          <a:xfrm>
            <a:off x="435692" y="1185736"/>
            <a:ext cx="8229600" cy="4937760"/>
          </a:xfrm>
        </p:spPr>
        <p:txBody>
          <a:bodyPr/>
          <a:lstStyle/>
          <a:p>
            <a:endParaRPr lang="en-US" dirty="0"/>
          </a:p>
        </p:txBody>
      </p:sp>
      <p:sp>
        <p:nvSpPr>
          <p:cNvPr id="38916" name="Rectangle 4"/>
          <p:cNvSpPr>
            <a:spLocks noChangeArrowheads="1"/>
          </p:cNvSpPr>
          <p:nvPr/>
        </p:nvSpPr>
        <p:spPr bwMode="auto">
          <a:xfrm>
            <a:off x="351286" y="5802028"/>
            <a:ext cx="4199206"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4603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Stomach:</a:t>
            </a:r>
            <a:r>
              <a:rPr lang="en-US" sz="1400" b="1" dirty="0">
                <a:latin typeface="Arial" charset="0"/>
              </a:rPr>
              <a:t> </a:t>
            </a:r>
            <a:br>
              <a:rPr lang="en-US" sz="1400" b="1" dirty="0">
                <a:latin typeface="Arial" charset="0"/>
              </a:rPr>
            </a:br>
            <a:r>
              <a:rPr lang="en-US" sz="14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a:defRPr/>
            </a:pPr>
            <a:r>
              <a:rPr lang="en-US" sz="1400" b="1" dirty="0">
                <a:latin typeface="Arial" charset="0"/>
              </a:rPr>
              <a:t>Promotes satiety and </a:t>
            </a:r>
            <a:br>
              <a:rPr lang="en-US" sz="1400" b="1" dirty="0">
                <a:latin typeface="Arial" charset="0"/>
              </a:rPr>
            </a:br>
            <a:r>
              <a:rPr lang="en-US" sz="14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Liver:</a:t>
            </a:r>
            <a:br>
              <a:rPr lang="en-US" sz="1600" b="1" dirty="0">
                <a:solidFill>
                  <a:schemeClr val="tx2"/>
                </a:solidFill>
                <a:latin typeface="Arial" charset="0"/>
              </a:rPr>
            </a:br>
            <a:r>
              <a:rPr lang="en-US" sz="1600" b="1" dirty="0">
                <a:solidFill>
                  <a:schemeClr val="tx2"/>
                </a:solidFill>
                <a:latin typeface="Arial" charset="0"/>
              </a:rPr>
              <a:t> </a:t>
            </a:r>
            <a:r>
              <a:rPr lang="en-US" sz="1400" b="1" dirty="0">
                <a:latin typeface="Arial" charset="0"/>
                <a:ea typeface="SimSun" pitchFamily="2" charset="-122"/>
                <a:sym typeface="Symbol" pitchFamily="18" charset="2"/>
              </a:rPr>
              <a:t></a:t>
            </a:r>
            <a:r>
              <a:rPr lang="en-US" sz="1400" b="1" dirty="0">
                <a:solidFill>
                  <a:schemeClr val="tx2"/>
                </a:solidFill>
                <a:latin typeface="Arial" charset="0"/>
              </a:rPr>
              <a:t> Glucagon </a:t>
            </a:r>
            <a:r>
              <a:rPr lang="en-US" sz="1400" b="1" dirty="0">
                <a:latin typeface="Arial" charset="0"/>
              </a:rPr>
              <a:t>reduces hepatic glucose output</a:t>
            </a:r>
          </a:p>
        </p:txBody>
      </p:sp>
      <p:sp>
        <p:nvSpPr>
          <p:cNvPr id="1507337" name="Text Box 9"/>
          <p:cNvSpPr txBox="1">
            <a:spLocks noChangeArrowheads="1"/>
          </p:cNvSpPr>
          <p:nvPr/>
        </p:nvSpPr>
        <p:spPr bwMode="auto">
          <a:xfrm>
            <a:off x="439738" y="4498975"/>
            <a:ext cx="2698750" cy="523875"/>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39" name="Text Box 11"/>
          <p:cNvSpPr txBox="1">
            <a:spLocks noChangeArrowheads="1"/>
          </p:cNvSpPr>
          <p:nvPr/>
        </p:nvSpPr>
        <p:spPr bwMode="auto">
          <a:xfrm>
            <a:off x="5813425" y="2960688"/>
            <a:ext cx="2120900" cy="655637"/>
          </a:xfrm>
          <a:prstGeom prst="rect">
            <a:avLst/>
          </a:prstGeom>
          <a:noFill/>
          <a:ln w="9525">
            <a:noFill/>
            <a:miter lim="800000"/>
            <a:headEnd/>
            <a:tailEnd/>
          </a:ln>
        </p:spPr>
        <p:txBody>
          <a:bodyPr/>
          <a:lstStyle/>
          <a:p>
            <a:pPr algn="ctr">
              <a:defRPr/>
            </a:pPr>
            <a:r>
              <a:rPr lang="en-US" sz="1600" b="1" dirty="0">
                <a:solidFill>
                  <a:schemeClr val="tx2"/>
                </a:solidFill>
                <a:latin typeface="Arial" charset="0"/>
              </a:rPr>
              <a:t>Alpha cells:</a:t>
            </a:r>
          </a:p>
          <a:p>
            <a:pPr algn="ctr">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nvGrpSpPr>
        <p:grpSpPr bwMode="auto">
          <a:xfrm>
            <a:off x="4395788" y="3179763"/>
            <a:ext cx="1606550" cy="1490662"/>
            <a:chOff x="2769" y="2003"/>
            <a:chExt cx="1012" cy="939"/>
          </a:xfrm>
        </p:grpSpPr>
        <p:sp>
          <p:nvSpPr>
            <p:cNvPr id="1507341"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2"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p:spPr>
          <p:txBody>
            <a:bodyPr/>
            <a:lstStyle/>
            <a:p>
              <a:pPr>
                <a:defRPr/>
              </a:pPr>
              <a:endParaRPr lang="en-US">
                <a:latin typeface="Arial" charset="0"/>
              </a:endParaRPr>
            </a:p>
          </p:txBody>
        </p:sp>
      </p:grpSp>
      <p:sp>
        <p:nvSpPr>
          <p:cNvPr id="1507343" name="Text Box 15"/>
          <p:cNvSpPr txBox="1">
            <a:spLocks noChangeArrowheads="1"/>
          </p:cNvSpPr>
          <p:nvPr/>
        </p:nvSpPr>
        <p:spPr bwMode="blackWhite">
          <a:xfrm>
            <a:off x="725757" y="1277938"/>
            <a:ext cx="2884488" cy="742950"/>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lnSpc>
                <a:spcPct val="110000"/>
              </a:lnSpc>
            </a:pPr>
            <a:r>
              <a:rPr lang="en-US" altLang="en-US" sz="2000" b="1" dirty="0">
                <a:cs typeface="Arial" pitchFamily="34" charset="0"/>
              </a:rPr>
              <a:t>GLP-1 secreted upon the ingestion of food</a:t>
            </a:r>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5" name="Freeform 17"/>
          <p:cNvSpPr>
            <a:spLocks/>
          </p:cNvSpPr>
          <p:nvPr/>
        </p:nvSpPr>
        <p:spPr bwMode="auto">
          <a:xfrm rot="2855784">
            <a:off x="7335045" y="3574256"/>
            <a:ext cx="442912" cy="942975"/>
          </a:xfrm>
          <a:custGeom>
            <a:avLst/>
            <a:gdLst/>
            <a:ahLst/>
            <a:cxnLst>
              <a:cxn ang="0">
                <a:pos x="33" y="0"/>
              </a:cxn>
              <a:cxn ang="0">
                <a:pos x="592" y="189"/>
              </a:cxn>
              <a:cxn ang="0">
                <a:pos x="0" y="469"/>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p:spPr>
        <p:txBody>
          <a:bodyPr/>
          <a:lstStyle/>
          <a:p>
            <a:pPr>
              <a:defRPr/>
            </a:pPr>
            <a:endParaRPr lang="en-US">
              <a:latin typeface="Arial" charset="0"/>
            </a:endParaRPr>
          </a:p>
        </p:txBody>
      </p:sp>
      <p:sp>
        <p:nvSpPr>
          <p:cNvPr id="1507346" name="Oval 18"/>
          <p:cNvSpPr>
            <a:spLocks noChangeArrowheads="1"/>
          </p:cNvSpPr>
          <p:nvPr/>
        </p:nvSpPr>
        <p:spPr bwMode="blackWhite">
          <a:xfrm>
            <a:off x="4469606" y="5699402"/>
            <a:ext cx="3657600" cy="1128436"/>
          </a:xfrm>
          <a:prstGeom prst="ellipse">
            <a:avLst/>
          </a:prstGeom>
          <a:solidFill>
            <a:srgbClr val="790015"/>
          </a:solidFill>
          <a:ln w="12700">
            <a:noFill/>
            <a:round/>
            <a:headEnd type="none" w="sm" len="sm"/>
            <a:tailEnd type="none" w="sm" len="sm"/>
          </a:ln>
          <a:effectLst>
            <a:outerShdw dist="74053" dir="3542175" algn="ctr" rotWithShape="0">
              <a:schemeClr val="bg2"/>
            </a:outerShdw>
          </a:effectLst>
        </p:spPr>
        <p:txBody>
          <a:bodyPr wrap="none" anchor="ctr"/>
          <a:lstStyle/>
          <a:p>
            <a:pPr algn="ctr">
              <a:defRPr/>
            </a:pPr>
            <a:endParaRPr lang="en-US" sz="400" b="1">
              <a:latin typeface="Arial" charset="0"/>
            </a:endParaRPr>
          </a:p>
          <a:p>
            <a:pPr algn="ctr">
              <a:defRPr/>
            </a:pPr>
            <a:endParaRPr lang="en-US" sz="1600" b="1">
              <a:solidFill>
                <a:srgbClr val="6AEE60"/>
              </a:solidFill>
              <a:latin typeface="Arial" charset="0"/>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49" name="Line 21"/>
          <p:cNvSpPr>
            <a:spLocks noChangeShapeType="1"/>
          </p:cNvSpPr>
          <p:nvPr/>
        </p:nvSpPr>
        <p:spPr bwMode="auto">
          <a:xfrm rot="-1082438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p:spPr>
        <p:txBody>
          <a:bodyPr/>
          <a:lstStyle/>
          <a:p>
            <a:pPr>
              <a:defRPr/>
            </a:pPr>
            <a:endParaRPr lang="en-US">
              <a:latin typeface="Arial" charset="0"/>
            </a:endParaRPr>
          </a:p>
        </p:txBody>
      </p:sp>
      <p:sp>
        <p:nvSpPr>
          <p:cNvPr id="1507350" name="Text Box 22"/>
          <p:cNvSpPr txBox="1">
            <a:spLocks noChangeArrowheads="1"/>
          </p:cNvSpPr>
          <p:nvPr/>
        </p:nvSpPr>
        <p:spPr bwMode="blackWhite">
          <a:xfrm>
            <a:off x="4953000" y="5895975"/>
            <a:ext cx="2819400" cy="70802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altLang="en-US" sz="2000" b="1" dirty="0">
                <a:cs typeface="Arial" pitchFamily="34" charset="0"/>
              </a:rPr>
              <a:t>GLP-1 degraded by </a:t>
            </a:r>
          </a:p>
          <a:p>
            <a:pPr algn="ctr"/>
            <a:r>
              <a:rPr lang="en-US" altLang="en-US" sz="2000" b="1" dirty="0">
                <a:cs typeface="Arial" pitchFamily="34" charset="0"/>
              </a:rPr>
              <a:t>DPP-4 w/in minutes</a:t>
            </a:r>
          </a:p>
        </p:txBody>
      </p:sp>
    </p:spTree>
    <p:custDataLst>
      <p:tags r:id="rId1"/>
    </p:custDataLst>
    <p:extLst>
      <p:ext uri="{BB962C8B-B14F-4D97-AF65-F5344CB8AC3E}">
        <p14:creationId xmlns:p14="http://schemas.microsoft.com/office/powerpoint/2010/main" val="66709027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6" grpId="0" autoUpdateAnimBg="0"/>
      <p:bldP spid="1507337" grpId="0" autoUpdateAnimBg="0"/>
      <p:bldP spid="1507339" grpId="0" autoUpdateAnimBg="0"/>
      <p:bldP spid="1507343" grpId="0" animBg="1" autoUpdateAnimBg="0"/>
      <p:bldP spid="1507346" grpId="0" animBg="1" autoUpdateAnimBg="0"/>
      <p:bldP spid="1507347" grpId="0" animBg="1" autoUpdateAnimBg="0"/>
      <p:bldP spid="1507350" grpId="0" animBg="1" autoUpdateAnimBg="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994" name="Rectangle 2"/>
          <p:cNvSpPr>
            <a:spLocks noGrp="1" noChangeArrowheads="1"/>
          </p:cNvSpPr>
          <p:nvPr>
            <p:ph type="title"/>
          </p:nvPr>
        </p:nvSpPr>
        <p:spPr/>
        <p:txBody>
          <a:bodyPr>
            <a:normAutofit/>
          </a:bodyPr>
          <a:lstStyle/>
          <a:p>
            <a:pPr eaLnBrk="1" hangingPunct="1">
              <a:defRPr/>
            </a:pPr>
            <a:r>
              <a:rPr lang="en-US" dirty="0" smtClean="0"/>
              <a:t>Diabetes Agents Considerations</a:t>
            </a:r>
          </a:p>
        </p:txBody>
      </p:sp>
      <p:sp>
        <p:nvSpPr>
          <p:cNvPr id="1492995" name="Rectangle 3"/>
          <p:cNvSpPr>
            <a:spLocks noGrp="1" noChangeArrowheads="1"/>
          </p:cNvSpPr>
          <p:nvPr>
            <p:ph sz="quarter" idx="1"/>
          </p:nvPr>
        </p:nvSpPr>
        <p:spPr/>
        <p:txBody>
          <a:bodyPr/>
          <a:lstStyle/>
          <a:p>
            <a:pPr eaLnBrk="1" hangingPunct="1">
              <a:defRPr/>
            </a:pPr>
            <a:r>
              <a:rPr lang="en-US" dirty="0" smtClean="0"/>
              <a:t>Diabetes medications can be used as monotherapy, in combo or with insulin</a:t>
            </a:r>
          </a:p>
          <a:p>
            <a:pPr eaLnBrk="1" hangingPunct="1">
              <a:defRPr/>
            </a:pPr>
            <a:r>
              <a:rPr lang="en-US" dirty="0" smtClean="0"/>
              <a:t>Combining agents from different classes has additive effect</a:t>
            </a:r>
          </a:p>
          <a:p>
            <a:pPr eaLnBrk="1" hangingPunct="1">
              <a:defRPr/>
            </a:pPr>
            <a:r>
              <a:rPr lang="en-US" dirty="0" smtClean="0"/>
              <a:t>Most reduce A1c 0.5 – 2.0%</a:t>
            </a:r>
          </a:p>
          <a:p>
            <a:pPr eaLnBrk="1" hangingPunct="1">
              <a:defRPr/>
            </a:pPr>
            <a:r>
              <a:rPr lang="en-US" dirty="0" smtClean="0"/>
              <a:t>Not to be used during preconception, pregnancy or when breastfeeding</a:t>
            </a:r>
          </a:p>
          <a:p>
            <a:pPr eaLnBrk="1" hangingPunct="1">
              <a:defRPr/>
            </a:pPr>
            <a:endParaRPr lang="en-US" dirty="0" smtClean="0"/>
          </a:p>
        </p:txBody>
      </p:sp>
    </p:spTree>
    <p:custDataLst>
      <p:tags r:id="rId1"/>
    </p:custDataLst>
    <p:extLst>
      <p:ext uri="{BB962C8B-B14F-4D97-AF65-F5344CB8AC3E}">
        <p14:creationId xmlns:p14="http://schemas.microsoft.com/office/powerpoint/2010/main" val="2908822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txBox="1">
            <a:spLocks/>
          </p:cNvSpPr>
          <p:nvPr/>
        </p:nvSpPr>
        <p:spPr bwMode="auto">
          <a:xfrm>
            <a:off x="52813" y="251209"/>
            <a:ext cx="8024388" cy="1470025"/>
          </a:xfrm>
          <a:prstGeom prst="rect">
            <a:avLst/>
          </a:prstGeom>
          <a:noFill/>
          <a:ln w="9525">
            <a:noFill/>
            <a:miter lim="800000"/>
            <a:headEnd/>
            <a:tailEnd/>
          </a:ln>
        </p:spPr>
        <p:txBody>
          <a:bodyPr lIns="91431" tIns="45716" rIns="91431" bIns="45716" anchor="ctr">
            <a:prstTxWarp prst="textNoShape">
              <a:avLst/>
            </a:prstTxWarp>
          </a:bodyPr>
          <a:lstStyle/>
          <a:p>
            <a:pPr algn="ctr" eaLnBrk="0" hangingPunct="0"/>
            <a:r>
              <a:rPr lang="en-US" sz="2800" dirty="0">
                <a:latin typeface="Arial Black" charset="0"/>
              </a:rPr>
              <a:t>ADA-EASD Position Statement: Management of Hyperglycemia in T2DM</a:t>
            </a:r>
            <a:r>
              <a:rPr lang="en-US" sz="1050" dirty="0">
                <a:latin typeface="Arial Black" charset="0"/>
              </a:rPr>
              <a:t/>
            </a:r>
            <a:br>
              <a:rPr lang="en-US" sz="1050" dirty="0">
                <a:latin typeface="Arial Black" charset="0"/>
              </a:rPr>
            </a:br>
            <a:r>
              <a:rPr lang="en-US" sz="1050" dirty="0">
                <a:latin typeface="Arial Black" charset="0"/>
              </a:rPr>
              <a:t/>
            </a:r>
            <a:br>
              <a:rPr lang="en-US" sz="1050" dirty="0">
                <a:latin typeface="Arial Black" charset="0"/>
              </a:rPr>
            </a:br>
            <a:endParaRPr lang="en-US" sz="2400" dirty="0">
              <a:latin typeface="Times" charset="0"/>
            </a:endParaRPr>
          </a:p>
        </p:txBody>
      </p:sp>
      <p:cxnSp>
        <p:nvCxnSpPr>
          <p:cNvPr id="6" name="Straight Connector 5"/>
          <p:cNvCxnSpPr/>
          <p:nvPr/>
        </p:nvCxnSpPr>
        <p:spPr>
          <a:xfrm>
            <a:off x="52813" y="1310874"/>
            <a:ext cx="9144000" cy="1588"/>
          </a:xfrm>
          <a:prstGeom prst="line">
            <a:avLst/>
          </a:prstGeom>
          <a:ln>
            <a:solidFill>
              <a:srgbClr val="B01F2E"/>
            </a:solidFill>
          </a:ln>
          <a:effectLst>
            <a:outerShdw dist="25400" dir="6480000" algn="tl" rotWithShape="0">
              <a:srgbClr val="000090">
                <a:alpha val="59000"/>
              </a:srgbClr>
            </a:outerShdw>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398583" y="1385888"/>
            <a:ext cx="8042031" cy="1800225"/>
          </a:xfrm>
          <a:prstGeom prst="rect">
            <a:avLst/>
          </a:prstGeom>
        </p:spPr>
        <p:txBody>
          <a:bodyPr lIns="91431" tIns="45716" rIns="91431" bIns="45716">
            <a:prstTxWarp prst="textNoShape">
              <a:avLst/>
            </a:prstTxWarp>
            <a:spAutoFit/>
          </a:bodyPr>
          <a:lstStyle/>
          <a:p>
            <a:pPr>
              <a:spcAft>
                <a:spcPts val="600"/>
              </a:spcAft>
            </a:pPr>
            <a:r>
              <a:rPr lang="en-US" sz="3200" b="1" dirty="0">
                <a:solidFill>
                  <a:schemeClr val="accent2">
                    <a:lumMod val="50000"/>
                  </a:schemeClr>
                </a:solidFill>
                <a:latin typeface="Calibri" charset="0"/>
                <a:ea typeface="Calibri" charset="0"/>
                <a:cs typeface="Calibri" charset="0"/>
              </a:rPr>
              <a:t>Patient-Centered Approach</a:t>
            </a:r>
            <a:endParaRPr lang="en-US" sz="900" b="1" i="1" dirty="0">
              <a:solidFill>
                <a:schemeClr val="accent2">
                  <a:lumMod val="50000"/>
                </a:schemeClr>
              </a:solidFill>
              <a:latin typeface="Calibri" charset="0"/>
              <a:ea typeface="Calibri" charset="0"/>
              <a:cs typeface="Calibri" charset="0"/>
            </a:endParaRPr>
          </a:p>
          <a:p>
            <a:pPr marL="514350" indent="-514350">
              <a:spcAft>
                <a:spcPts val="600"/>
              </a:spcAft>
            </a:pPr>
            <a:r>
              <a:rPr lang="en-US" sz="2600" i="1" dirty="0">
                <a:solidFill>
                  <a:srgbClr val="000090"/>
                </a:solidFill>
                <a:latin typeface="Times" charset="0"/>
                <a:ea typeface="Times" charset="0"/>
                <a:cs typeface="Times" charset="0"/>
              </a:rPr>
              <a:t>	</a:t>
            </a:r>
            <a:r>
              <a:rPr lang="en-US" sz="2400" i="1" dirty="0">
                <a:latin typeface="Calibri" charset="0"/>
                <a:ea typeface="Calibri" charset="0"/>
                <a:cs typeface="Calibri" charset="0"/>
              </a:rPr>
              <a:t>“</a:t>
            </a:r>
            <a:r>
              <a:rPr lang="en-US" sz="2400" i="1" dirty="0">
                <a:solidFill>
                  <a:srgbClr val="000090"/>
                </a:solidFill>
                <a:latin typeface="Calibri" charset="0"/>
                <a:ea typeface="Calibri" charset="0"/>
                <a:cs typeface="Calibri" charset="0"/>
              </a:rPr>
              <a:t>...</a:t>
            </a:r>
            <a:r>
              <a:rPr lang="en-US" sz="2400" i="1" dirty="0">
                <a:latin typeface="Calibri" charset="0"/>
                <a:ea typeface="Calibri" charset="0"/>
                <a:cs typeface="Calibri" charset="0"/>
              </a:rPr>
              <a:t>providing care that is respectful of and responsive to 	individual patient preferences, needs, and values - ensuring </a:t>
            </a:r>
            <a:r>
              <a:rPr lang="en-US" sz="2400" i="1" dirty="0" smtClean="0">
                <a:latin typeface="Calibri" charset="0"/>
                <a:ea typeface="Calibri" charset="0"/>
                <a:cs typeface="Calibri" charset="0"/>
              </a:rPr>
              <a:t>that </a:t>
            </a:r>
            <a:r>
              <a:rPr lang="en-US" sz="2400" i="1" dirty="0">
                <a:latin typeface="Calibri" charset="0"/>
                <a:ea typeface="Calibri" charset="0"/>
                <a:cs typeface="Calibri" charset="0"/>
              </a:rPr>
              <a:t>patient values guide all clinical decisions.”</a:t>
            </a:r>
            <a:endParaRPr lang="en-US" sz="2400" i="1" dirty="0">
              <a:solidFill>
                <a:srgbClr val="000090"/>
              </a:solidFill>
              <a:latin typeface="Calibri" charset="0"/>
              <a:ea typeface="Calibri" charset="0"/>
              <a:cs typeface="Calibri" charset="0"/>
            </a:endParaRPr>
          </a:p>
        </p:txBody>
      </p:sp>
      <p:sp>
        <p:nvSpPr>
          <p:cNvPr id="9" name="TextBox 11"/>
          <p:cNvSpPr txBox="1">
            <a:spLocks noChangeArrowheads="1"/>
          </p:cNvSpPr>
          <p:nvPr/>
        </p:nvSpPr>
        <p:spPr bwMode="auto">
          <a:xfrm>
            <a:off x="539261" y="3124200"/>
            <a:ext cx="7760677" cy="2862263"/>
          </a:xfrm>
          <a:prstGeom prst="rect">
            <a:avLst/>
          </a:prstGeom>
          <a:noFill/>
          <a:ln w="9525">
            <a:noFill/>
            <a:miter lim="800000"/>
            <a:headEnd/>
            <a:tailEnd/>
          </a:ln>
        </p:spPr>
        <p:txBody>
          <a:bodyPr wrap="square">
            <a:prstTxWarp prst="textNoShape">
              <a:avLst/>
            </a:prstTxWarp>
            <a:spAutoFit/>
          </a:bodyPr>
          <a:lstStyle/>
          <a:p>
            <a:pPr>
              <a:spcAft>
                <a:spcPts val="2400"/>
              </a:spcAft>
              <a:buClr>
                <a:srgbClr val="B01F2E"/>
              </a:buClr>
              <a:buSzPct val="120000"/>
              <a:buFont typeface="Arial" charset="0"/>
              <a:buChar char="•"/>
            </a:pPr>
            <a:r>
              <a:rPr lang="en-US" sz="2400" b="1" dirty="0">
                <a:latin typeface="Calibri" charset="0"/>
                <a:ea typeface="Calibri" charset="0"/>
                <a:cs typeface="Calibri" charset="0"/>
              </a:rPr>
              <a:t> Gauge patient’s preferred level of involvement.</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Explore, where possible, therapeutic choices.</a:t>
            </a:r>
          </a:p>
          <a:p>
            <a:pPr>
              <a:spcAft>
                <a:spcPts val="2400"/>
              </a:spcAft>
              <a:buClr>
                <a:srgbClr val="B01F2E"/>
              </a:buClr>
              <a:buSzPct val="120000"/>
              <a:buFont typeface="Arial" charset="0"/>
              <a:buChar char="•"/>
            </a:pPr>
            <a:r>
              <a:rPr lang="en-US" sz="2400" b="1" dirty="0">
                <a:latin typeface="Calibri" charset="0"/>
                <a:ea typeface="Calibri" charset="0"/>
                <a:cs typeface="Calibri" charset="0"/>
              </a:rPr>
              <a:t> Utilize decision aids.</a:t>
            </a:r>
            <a:endParaRPr lang="en-US" sz="2400" b="1" dirty="0" smtClean="0">
              <a:latin typeface="Calibri" charset="0"/>
              <a:ea typeface="Calibri" charset="0"/>
              <a:cs typeface="Calibri" charset="0"/>
            </a:endParaRPr>
          </a:p>
          <a:p>
            <a:pPr>
              <a:spcAft>
                <a:spcPts val="2400"/>
              </a:spcAft>
              <a:buClr>
                <a:srgbClr val="B01F2E"/>
              </a:buClr>
              <a:buSzPct val="120000"/>
              <a:buFont typeface="Arial" charset="0"/>
              <a:buChar char="•"/>
            </a:pPr>
            <a:r>
              <a:rPr lang="en-US" sz="2400" b="1" dirty="0" smtClean="0">
                <a:latin typeface="Calibri" charset="0"/>
                <a:ea typeface="Calibri" charset="0"/>
                <a:cs typeface="Calibri" charset="0"/>
              </a:rPr>
              <a:t> </a:t>
            </a:r>
            <a:r>
              <a:rPr lang="en-US" sz="2400" b="1" u="sng" dirty="0" smtClean="0">
                <a:latin typeface="Calibri" charset="0"/>
                <a:ea typeface="Calibri" charset="0"/>
                <a:cs typeface="Calibri" charset="0"/>
              </a:rPr>
              <a:t>Shared</a:t>
            </a:r>
            <a:r>
              <a:rPr lang="en-US" sz="2400" b="1" dirty="0" smtClean="0">
                <a:latin typeface="Calibri" charset="0"/>
                <a:ea typeface="Calibri" charset="0"/>
                <a:cs typeface="Calibri" charset="0"/>
              </a:rPr>
              <a:t> </a:t>
            </a:r>
            <a:r>
              <a:rPr lang="en-US" sz="2400" b="1" dirty="0">
                <a:latin typeface="Calibri" charset="0"/>
                <a:ea typeface="Calibri" charset="0"/>
                <a:cs typeface="Calibri" charset="0"/>
              </a:rPr>
              <a:t>decision making – final decisions re: lifestyle choices ultimately </a:t>
            </a:r>
            <a:r>
              <a:rPr lang="en-US" sz="2400" b="1" dirty="0" smtClean="0">
                <a:latin typeface="Calibri" charset="0"/>
                <a:ea typeface="Calibri" charset="0"/>
                <a:cs typeface="Calibri" charset="0"/>
              </a:rPr>
              <a:t>lie </a:t>
            </a:r>
            <a:r>
              <a:rPr lang="en-US" sz="2400" b="1" dirty="0">
                <a:latin typeface="Calibri" charset="0"/>
                <a:ea typeface="Calibri" charset="0"/>
                <a:cs typeface="Calibri" charset="0"/>
              </a:rPr>
              <a:t>with the patient.</a:t>
            </a:r>
          </a:p>
        </p:txBody>
      </p:sp>
      <p:sp>
        <p:nvSpPr>
          <p:cNvPr id="18438" name="TextBox 21"/>
          <p:cNvSpPr txBox="1">
            <a:spLocks noChangeArrowheads="1"/>
          </p:cNvSpPr>
          <p:nvPr/>
        </p:nvSpPr>
        <p:spPr bwMode="auto">
          <a:xfrm>
            <a:off x="3591238" y="5755634"/>
            <a:ext cx="5148065" cy="461657"/>
          </a:xfrm>
          <a:prstGeom prst="rect">
            <a:avLst/>
          </a:prstGeom>
          <a:noFill/>
          <a:ln w="9525">
            <a:noFill/>
            <a:miter lim="800000"/>
            <a:headEnd/>
            <a:tailEnd/>
          </a:ln>
        </p:spPr>
        <p:txBody>
          <a:bodyPr wrap="squar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		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p:txBody>
      </p:sp>
      <p:pic>
        <p:nvPicPr>
          <p:cNvPr id="8" name="Picture 3" descr="C:\Users\bev\AppData\Local\Microsoft\Windows\Temporary Internet Files\Content.IE5\Y7VNFEN5\MC900234082[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9194" y="3429000"/>
            <a:ext cx="2839475" cy="18543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39627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8" descr="Draft 7.7_All Figuresnolegend_29 Feb 2012_Part1.pdf"/>
          <p:cNvPicPr>
            <a:picLocks noChangeAspect="1"/>
          </p:cNvPicPr>
          <p:nvPr/>
        </p:nvPicPr>
        <p:blipFill>
          <a:blip r:embed="rId4"/>
          <a:srcRect/>
          <a:stretch>
            <a:fillRect/>
          </a:stretch>
        </p:blipFill>
        <p:spPr bwMode="auto">
          <a:xfrm>
            <a:off x="-562708" y="-914400"/>
            <a:ext cx="10480431" cy="8774113"/>
          </a:xfrm>
          <a:prstGeom prst="rect">
            <a:avLst/>
          </a:prstGeom>
          <a:noFill/>
          <a:ln w="9525">
            <a:noFill/>
            <a:miter lim="800000"/>
            <a:headEnd/>
            <a:tailEnd/>
          </a:ln>
        </p:spPr>
      </p:pic>
      <p:sp>
        <p:nvSpPr>
          <p:cNvPr id="6" name="TextBox 35"/>
          <p:cNvSpPr txBox="1">
            <a:spLocks noChangeArrowheads="1"/>
          </p:cNvSpPr>
          <p:nvPr/>
        </p:nvSpPr>
        <p:spPr bwMode="auto">
          <a:xfrm>
            <a:off x="35169" y="6400800"/>
            <a:ext cx="1029751" cy="400101"/>
          </a:xfrm>
          <a:prstGeom prst="rect">
            <a:avLst/>
          </a:prstGeom>
          <a:solidFill>
            <a:schemeClr val="bg1"/>
          </a:solidFill>
          <a:ln w="9525">
            <a:noFill/>
            <a:miter lim="800000"/>
            <a:headEnd/>
            <a:tailEnd/>
          </a:ln>
        </p:spPr>
        <p:txBody>
          <a:bodyPr wrap="none" lIns="91431" tIns="45716" rIns="91431" bIns="45716">
            <a:prstTxWarp prst="textNoShape">
              <a:avLst/>
            </a:prstTxWarp>
            <a:spAutoFit/>
          </a:bodyPr>
          <a:lstStyle/>
          <a:p>
            <a:r>
              <a:rPr lang="en-US" sz="2000" b="1" dirty="0">
                <a:latin typeface="Calibri" charset="0"/>
                <a:ea typeface="Times" charset="0"/>
                <a:cs typeface="Calibri" charset="0"/>
              </a:rPr>
              <a:t>Figure 1</a:t>
            </a:r>
          </a:p>
        </p:txBody>
      </p:sp>
      <p:sp>
        <p:nvSpPr>
          <p:cNvPr id="26628" name="TextBox 21"/>
          <p:cNvSpPr txBox="1">
            <a:spLocks noChangeArrowheads="1"/>
          </p:cNvSpPr>
          <p:nvPr/>
        </p:nvSpPr>
        <p:spPr bwMode="auto">
          <a:xfrm>
            <a:off x="3666213" y="6248400"/>
            <a:ext cx="5511492" cy="1015655"/>
          </a:xfrm>
          <a:prstGeom prst="rect">
            <a:avLst/>
          </a:prstGeom>
          <a:noFill/>
          <a:ln w="9525">
            <a:noFill/>
            <a:miter lim="800000"/>
            <a:headEnd/>
            <a:tailEnd/>
          </a:ln>
        </p:spPr>
        <p:txBody>
          <a:bodyPr wrap="none" lIns="91431" tIns="45716" rIns="91431" bIns="45716">
            <a:prstTxWarp prst="textNoShape">
              <a:avLst/>
            </a:prstTxWarp>
            <a:spAutoFit/>
          </a:bodyPr>
          <a:lstStyle/>
          <a:p>
            <a:pPr algn="r"/>
            <a:r>
              <a:rPr lang="en-US" sz="1200" b="1" i="1" dirty="0">
                <a:latin typeface="Times New Roman" charset="0"/>
                <a:ea typeface="Times New Roman" charset="0"/>
                <a:cs typeface="Times New Roman" charset="0"/>
              </a:rPr>
              <a:t>Diabetes Care</a:t>
            </a:r>
            <a:r>
              <a:rPr lang="en-US" sz="1200" b="1" dirty="0">
                <a:latin typeface="Times New Roman" charset="0"/>
                <a:ea typeface="Times New Roman" charset="0"/>
                <a:cs typeface="Times New Roman" charset="0"/>
              </a:rPr>
              <a:t> 2012;35:1364–1379</a:t>
            </a:r>
          </a:p>
          <a:p>
            <a:pPr algn="r"/>
            <a:r>
              <a:rPr lang="en-US" sz="1200" b="1" dirty="0">
                <a:latin typeface="Times New Roman" charset="0"/>
                <a:ea typeface="Times New Roman" charset="0"/>
                <a:cs typeface="Times New Roman" charset="0"/>
              </a:rPr>
              <a:t>		</a:t>
            </a:r>
            <a:r>
              <a:rPr lang="en-US" sz="1200" b="1" i="1" dirty="0" err="1">
                <a:latin typeface="Times New Roman" charset="0"/>
                <a:ea typeface="Times New Roman" charset="0"/>
                <a:cs typeface="Times New Roman" charset="0"/>
              </a:rPr>
              <a:t>Diabetologia</a:t>
            </a:r>
            <a:r>
              <a:rPr lang="en-US" sz="1200" b="1" dirty="0">
                <a:latin typeface="Times New Roman" charset="0"/>
                <a:ea typeface="Times New Roman" charset="0"/>
                <a:cs typeface="Times New Roman" charset="0"/>
              </a:rPr>
              <a:t> 2012;55:1577–1596</a:t>
            </a:r>
          </a:p>
          <a:p>
            <a:pPr algn="r"/>
            <a:r>
              <a:rPr lang="en-US" sz="1200" b="1" dirty="0">
                <a:latin typeface="Times" charset="0"/>
              </a:rPr>
              <a:t>(Adapted with permission from: Ismail-</a:t>
            </a:r>
            <a:r>
              <a:rPr lang="en-US" sz="1200" b="1" dirty="0" err="1">
                <a:latin typeface="Times" charset="0"/>
              </a:rPr>
              <a:t>Beigi</a:t>
            </a:r>
            <a:r>
              <a:rPr lang="en-US" sz="1200" b="1" dirty="0">
                <a:latin typeface="Times" charset="0"/>
              </a:rPr>
              <a:t> et al. </a:t>
            </a:r>
            <a:r>
              <a:rPr lang="en-US" sz="1200" b="1" i="1" dirty="0">
                <a:latin typeface="Times" charset="0"/>
              </a:rPr>
              <a:t>Ann Intern Med</a:t>
            </a:r>
            <a:r>
              <a:rPr lang="en-US" sz="1200" b="1" dirty="0">
                <a:latin typeface="Times" charset="0"/>
              </a:rPr>
              <a:t> 2011;154:554)</a:t>
            </a:r>
          </a:p>
          <a:p>
            <a:pPr algn="r"/>
            <a:endParaRPr lang="en-US" sz="1200" b="1" dirty="0">
              <a:latin typeface="Times" charset="0"/>
            </a:endParaRPr>
          </a:p>
          <a:p>
            <a:pPr algn="r"/>
            <a:endParaRPr lang="en-US" sz="1200" b="1" dirty="0">
              <a:latin typeface="Times" charset="0"/>
            </a:endParaRPr>
          </a:p>
        </p:txBody>
      </p:sp>
    </p:spTree>
    <p:custDataLst>
      <p:tags r:id="rId1"/>
    </p:custDataLst>
    <p:extLst>
      <p:ext uri="{BB962C8B-B14F-4D97-AF65-F5344CB8AC3E}">
        <p14:creationId xmlns:p14="http://schemas.microsoft.com/office/powerpoint/2010/main" val="753133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solidFill>
                  <a:schemeClr val="accent1">
                    <a:lumMod val="50000"/>
                  </a:schemeClr>
                </a:solidFill>
              </a:rPr>
              <a:t>Ideal Diabetes Med -</a:t>
            </a:r>
            <a:r>
              <a:rPr lang="en-US" dirty="0" smtClean="0">
                <a:solidFill>
                  <a:srgbClr val="47F75C"/>
                </a:solidFill>
              </a:rPr>
              <a:t>  </a:t>
            </a:r>
            <a:endParaRPr lang="en-US" dirty="0">
              <a:solidFill>
                <a:srgbClr val="47F75C"/>
              </a:solidFill>
            </a:endParaRPr>
          </a:p>
        </p:txBody>
      </p:sp>
      <p:sp>
        <p:nvSpPr>
          <p:cNvPr id="3" name="Content Placeholder 2"/>
          <p:cNvSpPr>
            <a:spLocks noGrp="1"/>
          </p:cNvSpPr>
          <p:nvPr>
            <p:ph sz="quarter" idx="1"/>
          </p:nvPr>
        </p:nvSpPr>
        <p:spPr>
          <a:xfrm>
            <a:off x="457200" y="1600200"/>
            <a:ext cx="8229600" cy="4556760"/>
          </a:xfrm>
        </p:spPr>
        <p:txBody>
          <a:bodyPr>
            <a:normAutofit/>
          </a:bodyPr>
          <a:lstStyle/>
          <a:p>
            <a:pPr>
              <a:defRPr/>
            </a:pPr>
            <a:r>
              <a:rPr lang="en-US" sz="3200" dirty="0" smtClean="0">
                <a:solidFill>
                  <a:schemeClr val="accent1">
                    <a:lumMod val="50000"/>
                  </a:schemeClr>
                </a:solidFill>
              </a:rPr>
              <a:t>No hypoglycemia</a:t>
            </a:r>
          </a:p>
          <a:p>
            <a:pPr>
              <a:defRPr/>
            </a:pPr>
            <a:r>
              <a:rPr lang="en-US" sz="3200" dirty="0" smtClean="0">
                <a:solidFill>
                  <a:schemeClr val="accent1">
                    <a:lumMod val="50000"/>
                  </a:schemeClr>
                </a:solidFill>
              </a:rPr>
              <a:t>No weight gain</a:t>
            </a:r>
          </a:p>
          <a:p>
            <a:pPr>
              <a:defRPr/>
            </a:pPr>
            <a:r>
              <a:rPr lang="en-US" sz="3200" dirty="0" smtClean="0">
                <a:solidFill>
                  <a:schemeClr val="accent1">
                    <a:lumMod val="50000"/>
                  </a:schemeClr>
                </a:solidFill>
              </a:rPr>
              <a:t>Affordable</a:t>
            </a:r>
          </a:p>
          <a:p>
            <a:pPr>
              <a:defRPr/>
            </a:pPr>
            <a:r>
              <a:rPr lang="en-US" sz="3200" dirty="0" smtClean="0">
                <a:solidFill>
                  <a:schemeClr val="accent1">
                    <a:lumMod val="50000"/>
                  </a:schemeClr>
                </a:solidFill>
              </a:rPr>
              <a:t>Lowers CV risk</a:t>
            </a:r>
          </a:p>
          <a:p>
            <a:pPr>
              <a:defRPr/>
            </a:pPr>
            <a:r>
              <a:rPr lang="en-US" sz="3200" dirty="0" smtClean="0">
                <a:solidFill>
                  <a:schemeClr val="accent1">
                    <a:lumMod val="50000"/>
                  </a:schemeClr>
                </a:solidFill>
              </a:rPr>
              <a:t>Most people can tolerate /use?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1600200"/>
            <a:ext cx="2209800" cy="3010475"/>
          </a:xfrm>
          <a:prstGeom prst="rect">
            <a:avLst/>
          </a:prstGeom>
        </p:spPr>
      </p:pic>
    </p:spTree>
    <p:custDataLst>
      <p:tags r:id="rId1"/>
    </p:custDataLst>
    <p:extLst>
      <p:ext uri="{BB962C8B-B14F-4D97-AF65-F5344CB8AC3E}">
        <p14:creationId xmlns:p14="http://schemas.microsoft.com/office/powerpoint/2010/main" val="46845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2"/>
          <p:cNvSpPr>
            <a:spLocks noChangeShapeType="1"/>
          </p:cNvSpPr>
          <p:nvPr/>
        </p:nvSpPr>
        <p:spPr bwMode="auto">
          <a:xfrm>
            <a:off x="838200" y="1066800"/>
            <a:ext cx="7315200" cy="0"/>
          </a:xfrm>
          <a:prstGeom prst="line">
            <a:avLst/>
          </a:prstGeom>
          <a:noFill/>
          <a:ln w="38100">
            <a:solidFill>
              <a:srgbClr val="D5031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576963" name="Rectangle 3"/>
          <p:cNvSpPr>
            <a:spLocks noGrp="1" noChangeArrowheads="1"/>
          </p:cNvSpPr>
          <p:nvPr>
            <p:ph type="title"/>
          </p:nvPr>
        </p:nvSpPr>
        <p:spPr/>
        <p:txBody>
          <a:bodyPr>
            <a:normAutofit/>
          </a:bodyPr>
          <a:lstStyle/>
          <a:p>
            <a:pPr eaLnBrk="1" hangingPunct="1">
              <a:defRPr/>
            </a:pPr>
            <a:r>
              <a:rPr lang="en-US" sz="3200" dirty="0" smtClean="0">
                <a:solidFill>
                  <a:schemeClr val="accent5">
                    <a:lumMod val="50000"/>
                  </a:schemeClr>
                </a:solidFill>
              </a:rPr>
              <a:t>Action/Classes of Type 2 Meds</a:t>
            </a:r>
          </a:p>
        </p:txBody>
      </p:sp>
      <p:sp>
        <p:nvSpPr>
          <p:cNvPr id="1576964" name="Rectangle 4"/>
          <p:cNvSpPr>
            <a:spLocks noGrp="1" noChangeArrowheads="1"/>
          </p:cNvSpPr>
          <p:nvPr>
            <p:ph sz="quarter" idx="1"/>
          </p:nvPr>
        </p:nvSpPr>
        <p:spPr/>
        <p:txBody>
          <a:bodyPr>
            <a:noAutofit/>
          </a:bodyPr>
          <a:lstStyle/>
          <a:p>
            <a:pPr marL="381000" indent="-381000" eaLnBrk="1" hangingPunct="1">
              <a:lnSpc>
                <a:spcPct val="80000"/>
              </a:lnSpc>
              <a:buClr>
                <a:srgbClr val="EAEAEA"/>
              </a:buClr>
              <a:buFont typeface="Wingdings" panose="05000000000000000000" pitchFamily="2" charset="2"/>
              <a:buNone/>
              <a:defRPr/>
            </a:pPr>
            <a:r>
              <a:rPr lang="en-US" sz="2400" dirty="0" smtClean="0">
                <a:solidFill>
                  <a:schemeClr val="tx2">
                    <a:lumMod val="50000"/>
                  </a:schemeClr>
                </a:solidFill>
              </a:rPr>
              <a:t>1. Suppressor</a:t>
            </a:r>
            <a:endParaRPr lang="en-US" sz="2400" dirty="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20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2. </a:t>
            </a:r>
            <a:r>
              <a:rPr lang="en-US" sz="2400" dirty="0" err="1" smtClean="0">
                <a:solidFill>
                  <a:schemeClr val="tx2">
                    <a:lumMod val="50000"/>
                  </a:schemeClr>
                </a:solidFill>
              </a:rPr>
              <a:t>Squirter</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16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16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3. </a:t>
            </a:r>
            <a:r>
              <a:rPr lang="en-US" sz="2400" dirty="0" err="1" smtClean="0">
                <a:solidFill>
                  <a:schemeClr val="tx2">
                    <a:lumMod val="50000"/>
                  </a:schemeClr>
                </a:solidFill>
              </a:rPr>
              <a:t>Satiators</a:t>
            </a: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endParaRPr lang="en-US" sz="9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4. Sensitizer</a:t>
            </a:r>
          </a:p>
          <a:p>
            <a:pPr marL="381000" indent="-381000" eaLnBrk="1" hangingPunct="1">
              <a:lnSpc>
                <a:spcPct val="80000"/>
              </a:lnSpc>
              <a:buFont typeface="Wingdings" panose="05000000000000000000" pitchFamily="2" charset="2"/>
              <a:buNone/>
              <a:defRPr/>
            </a:pPr>
            <a:endParaRPr lang="en-US" sz="105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5. </a:t>
            </a:r>
            <a:r>
              <a:rPr lang="en-US" sz="2400" dirty="0" err="1" smtClean="0">
                <a:solidFill>
                  <a:schemeClr val="tx2">
                    <a:lumMod val="50000"/>
                  </a:schemeClr>
                </a:solidFill>
              </a:rPr>
              <a:t>Glucoretics</a:t>
            </a:r>
            <a:r>
              <a:rPr lang="en-US" sz="2400" dirty="0" smtClean="0">
                <a:solidFill>
                  <a:schemeClr val="tx2">
                    <a:lumMod val="50000"/>
                  </a:schemeClr>
                </a:solidFill>
              </a:rPr>
              <a:t> </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smtClean="0">
                <a:solidFill>
                  <a:schemeClr val="tx2">
                    <a:lumMod val="50000"/>
                  </a:schemeClr>
                </a:solidFill>
              </a:rPr>
              <a:t>6.Circadian Switchers</a:t>
            </a:r>
          </a:p>
          <a:p>
            <a:pPr marL="381000" indent="-381000" eaLnBrk="1" hangingPunct="1">
              <a:lnSpc>
                <a:spcPct val="80000"/>
              </a:lnSpc>
              <a:buFont typeface="Wingdings" panose="05000000000000000000" pitchFamily="2" charset="2"/>
              <a:buNone/>
              <a:defRPr/>
            </a:pPr>
            <a:endParaRPr lang="en-US" sz="2400" dirty="0" smtClean="0">
              <a:solidFill>
                <a:schemeClr val="tx2">
                  <a:lumMod val="50000"/>
                </a:schemeClr>
              </a:solidFill>
            </a:endParaRPr>
          </a:p>
          <a:p>
            <a:pPr marL="381000" indent="-381000" eaLnBrk="1" hangingPunct="1">
              <a:lnSpc>
                <a:spcPct val="80000"/>
              </a:lnSpc>
              <a:buFont typeface="Wingdings" panose="05000000000000000000" pitchFamily="2" charset="2"/>
              <a:buNone/>
              <a:defRPr/>
            </a:pPr>
            <a:r>
              <a:rPr lang="en-US" sz="2400" dirty="0">
                <a:solidFill>
                  <a:schemeClr val="tx2">
                    <a:lumMod val="50000"/>
                  </a:schemeClr>
                </a:solidFill>
              </a:rPr>
              <a:t>7</a:t>
            </a:r>
            <a:r>
              <a:rPr lang="en-US" sz="2400" dirty="0" smtClean="0">
                <a:solidFill>
                  <a:schemeClr val="tx2">
                    <a:lumMod val="50000"/>
                  </a:schemeClr>
                </a:solidFill>
              </a:rPr>
              <a:t>. Slower  </a:t>
            </a:r>
          </a:p>
        </p:txBody>
      </p:sp>
      <p:sp>
        <p:nvSpPr>
          <p:cNvPr id="1576965" name="Text Box 5"/>
          <p:cNvSpPr txBox="1">
            <a:spLocks noGrp="1" noChangeArrowheads="1"/>
          </p:cNvSpPr>
          <p:nvPr>
            <p:ph type="body" sz="half" idx="4294967295"/>
          </p:nvPr>
        </p:nvSpPr>
        <p:spPr>
          <a:xfrm>
            <a:off x="5456238" y="1354138"/>
            <a:ext cx="3687762" cy="5181600"/>
          </a:xfrm>
        </p:spPr>
        <p:txBody>
          <a:bodyPr>
            <a:normAutofit lnSpcReduction="10000"/>
          </a:bodyPr>
          <a:lstStyle/>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Biguanide</a:t>
            </a:r>
            <a:r>
              <a:rPr lang="en-US" sz="2200" dirty="0" smtClean="0">
                <a:solidFill>
                  <a:schemeClr val="tx2">
                    <a:lumMod val="50000"/>
                  </a:schemeClr>
                </a:solidFill>
              </a:rPr>
              <a:t> – Metformin</a:t>
            </a:r>
          </a:p>
          <a:p>
            <a:pPr lvl="1" eaLnBrk="1" hangingPunct="1">
              <a:lnSpc>
                <a:spcPct val="80000"/>
              </a:lnSpc>
              <a:buFont typeface="Wingdings" panose="05000000000000000000" pitchFamily="2" charset="2"/>
              <a:buNone/>
              <a:defRPr/>
            </a:pPr>
            <a:endParaRPr lang="en-US" sz="2200" dirty="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Sulfonylureas</a:t>
            </a: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Meglitinides</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9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AmylinoMimetics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err="1" smtClean="0">
                <a:solidFill>
                  <a:schemeClr val="tx2">
                    <a:lumMod val="50000"/>
                  </a:schemeClr>
                </a:solidFill>
              </a:rPr>
              <a:t>Incretin</a:t>
            </a:r>
            <a:r>
              <a:rPr lang="en-US" sz="2200" dirty="0" smtClean="0">
                <a:solidFill>
                  <a:schemeClr val="tx2">
                    <a:lumMod val="50000"/>
                  </a:schemeClr>
                </a:solidFill>
              </a:rPr>
              <a:t> </a:t>
            </a:r>
            <a:r>
              <a:rPr lang="en-US" sz="2200" dirty="0" err="1" smtClean="0">
                <a:solidFill>
                  <a:schemeClr val="tx2">
                    <a:lumMod val="50000"/>
                  </a:schemeClr>
                </a:solidFill>
              </a:rPr>
              <a:t>Mimetics</a:t>
            </a:r>
            <a:endParaRPr lang="en-US" sz="2200" dirty="0" smtClean="0">
              <a:solidFill>
                <a:schemeClr val="tx2">
                  <a:lumMod val="50000"/>
                </a:schemeClr>
              </a:solidFill>
            </a:endParaRPr>
          </a:p>
          <a:p>
            <a:pPr lvl="1" eaLnBrk="1" hangingPunct="1">
              <a:lnSpc>
                <a:spcPct val="80000"/>
              </a:lnSpc>
              <a:buFont typeface="Wingdings" panose="05000000000000000000" pitchFamily="2" charset="2"/>
              <a:buNone/>
              <a:defRPr/>
            </a:pPr>
            <a:r>
              <a:rPr lang="en-US" sz="2200" dirty="0" smtClean="0">
                <a:solidFill>
                  <a:schemeClr val="tx2">
                    <a:lumMod val="50000"/>
                  </a:schemeClr>
                </a:solidFill>
              </a:rPr>
              <a:t>DPP-4 Inhibitors</a:t>
            </a:r>
          </a:p>
          <a:p>
            <a:pPr lvl="1" eaLnBrk="1" hangingPunct="1">
              <a:lnSpc>
                <a:spcPct val="80000"/>
              </a:lnSpc>
              <a:buClr>
                <a:schemeClr val="tx1"/>
              </a:buClr>
              <a:buFont typeface="Wingdings" panose="05000000000000000000" pitchFamily="2" charset="2"/>
              <a:buNone/>
              <a:defRPr/>
            </a:pPr>
            <a:endParaRPr lang="en-US" sz="14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err="1" smtClean="0">
                <a:solidFill>
                  <a:schemeClr val="tx2">
                    <a:lumMod val="50000"/>
                  </a:schemeClr>
                </a:solidFill>
              </a:rPr>
              <a:t>Thiazolidinediones</a:t>
            </a:r>
            <a:r>
              <a:rPr lang="en-US" sz="2200" dirty="0" smtClean="0">
                <a:solidFill>
                  <a:schemeClr val="tx2">
                    <a:lumMod val="50000"/>
                  </a:schemeClr>
                </a:solidFill>
              </a:rPr>
              <a:t> </a:t>
            </a:r>
            <a:r>
              <a:rPr lang="en-US" sz="2000" dirty="0" smtClean="0">
                <a:solidFill>
                  <a:schemeClr val="tx2">
                    <a:lumMod val="50000"/>
                  </a:schemeClr>
                </a:solidFill>
              </a:rPr>
              <a:t>(TZD)</a:t>
            </a: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SGLT2 Inhibitors</a:t>
            </a:r>
          </a:p>
          <a:p>
            <a:pPr lvl="1" eaLnBrk="1" hangingPunct="1">
              <a:lnSpc>
                <a:spcPct val="80000"/>
              </a:lnSpc>
              <a:buClr>
                <a:schemeClr val="tx1"/>
              </a:buClr>
              <a:buFont typeface="Wingdings" panose="05000000000000000000" pitchFamily="2" charset="2"/>
              <a:buNone/>
              <a:defRPr/>
            </a:pPr>
            <a:endParaRPr lang="en-US" sz="18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Dopamine Receptor Agonists</a:t>
            </a:r>
          </a:p>
          <a:p>
            <a:pPr lvl="1" eaLnBrk="1" hangingPunct="1">
              <a:lnSpc>
                <a:spcPct val="80000"/>
              </a:lnSpc>
              <a:buClr>
                <a:schemeClr val="tx1"/>
              </a:buClr>
              <a:buFont typeface="Wingdings" panose="05000000000000000000" pitchFamily="2" charset="2"/>
              <a:buNone/>
              <a:defRPr/>
            </a:pPr>
            <a:endParaRPr lang="en-US" sz="2200" dirty="0" smtClean="0">
              <a:solidFill>
                <a:schemeClr val="tx2">
                  <a:lumMod val="50000"/>
                </a:schemeClr>
              </a:solidFill>
            </a:endParaRPr>
          </a:p>
          <a:p>
            <a:pPr lvl="1" eaLnBrk="1" hangingPunct="1">
              <a:lnSpc>
                <a:spcPct val="80000"/>
              </a:lnSpc>
              <a:buClr>
                <a:schemeClr val="tx1"/>
              </a:buClr>
              <a:buFont typeface="Wingdings" panose="05000000000000000000" pitchFamily="2" charset="2"/>
              <a:buNone/>
              <a:defRPr/>
            </a:pPr>
            <a:r>
              <a:rPr lang="en-US" sz="2200" dirty="0" smtClean="0">
                <a:solidFill>
                  <a:schemeClr val="tx2">
                    <a:lumMod val="50000"/>
                  </a:schemeClr>
                </a:solidFill>
              </a:rPr>
              <a:t>Alpha-</a:t>
            </a:r>
            <a:r>
              <a:rPr lang="en-US" sz="2200" dirty="0" err="1" smtClean="0">
                <a:solidFill>
                  <a:schemeClr val="tx2">
                    <a:lumMod val="50000"/>
                  </a:schemeClr>
                </a:solidFill>
              </a:rPr>
              <a:t>glucosidase</a:t>
            </a:r>
            <a:r>
              <a:rPr lang="en-US" sz="2200" dirty="0" smtClean="0">
                <a:solidFill>
                  <a:schemeClr val="tx2">
                    <a:lumMod val="50000"/>
                  </a:schemeClr>
                </a:solidFill>
              </a:rPr>
              <a:t> inhibitors</a:t>
            </a:r>
          </a:p>
          <a:p>
            <a:pPr eaLnBrk="1" hangingPunct="1">
              <a:lnSpc>
                <a:spcPct val="80000"/>
              </a:lnSpc>
              <a:spcBef>
                <a:spcPct val="50000"/>
              </a:spcBef>
              <a:buFont typeface="Wingdings" panose="05000000000000000000" pitchFamily="2" charset="2"/>
              <a:buNone/>
              <a:defRPr/>
            </a:pPr>
            <a:endParaRPr lang="en-US" sz="2600" dirty="0" smtClean="0">
              <a:solidFill>
                <a:schemeClr val="tx2">
                  <a:lumMod val="50000"/>
                </a:schemeClr>
              </a:solidFill>
            </a:endParaRPr>
          </a:p>
        </p:txBody>
      </p:sp>
      <p:sp>
        <p:nvSpPr>
          <p:cNvPr id="17414" name="AutoShape 6"/>
          <p:cNvSpPr>
            <a:spLocks noChangeArrowheads="1"/>
          </p:cNvSpPr>
          <p:nvPr/>
        </p:nvSpPr>
        <p:spPr bwMode="auto">
          <a:xfrm>
            <a:off x="3923258" y="1233389"/>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5" name="AutoShape 7"/>
          <p:cNvSpPr>
            <a:spLocks noChangeArrowheads="1"/>
          </p:cNvSpPr>
          <p:nvPr/>
        </p:nvSpPr>
        <p:spPr bwMode="auto">
          <a:xfrm>
            <a:off x="4030692" y="382834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6" name="AutoShape 8"/>
          <p:cNvSpPr>
            <a:spLocks noChangeArrowheads="1"/>
          </p:cNvSpPr>
          <p:nvPr/>
        </p:nvSpPr>
        <p:spPr bwMode="auto">
          <a:xfrm>
            <a:off x="4045861" y="5154527"/>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7" name="AutoShape 9"/>
          <p:cNvSpPr>
            <a:spLocks noChangeArrowheads="1"/>
          </p:cNvSpPr>
          <p:nvPr/>
        </p:nvSpPr>
        <p:spPr bwMode="auto">
          <a:xfrm>
            <a:off x="3908289" y="2865234"/>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8" name="AutoShape 10"/>
          <p:cNvSpPr>
            <a:spLocks noChangeArrowheads="1"/>
          </p:cNvSpPr>
          <p:nvPr/>
        </p:nvSpPr>
        <p:spPr bwMode="auto">
          <a:xfrm>
            <a:off x="3936503" y="1991120"/>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19" name="PPTShape_0"/>
          <p:cNvSpPr>
            <a:spLocks noChangeArrowheads="1"/>
          </p:cNvSpPr>
          <p:nvPr/>
        </p:nvSpPr>
        <p:spPr bwMode="auto">
          <a:xfrm>
            <a:off x="4051075" y="4436398"/>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
        <p:nvSpPr>
          <p:cNvPr id="17420" name="PPTShape_1"/>
          <p:cNvSpPr>
            <a:spLocks noChangeArrowheads="1"/>
          </p:cNvSpPr>
          <p:nvPr/>
        </p:nvSpPr>
        <p:spPr bwMode="auto">
          <a:xfrm>
            <a:off x="3977869" y="5872656"/>
            <a:ext cx="685800" cy="533400"/>
          </a:xfrm>
          <a:prstGeom prst="rightArrow">
            <a:avLst>
              <a:gd name="adj1" fmla="val 50000"/>
              <a:gd name="adj2" fmla="val 32143"/>
            </a:avLst>
          </a:prstGeom>
          <a:gradFill rotWithShape="0">
            <a:gsLst>
              <a:gs pos="0">
                <a:srgbClr val="762F00"/>
              </a:gs>
              <a:gs pos="100000">
                <a:srgbClr val="FF6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p>
        </p:txBody>
      </p:sp>
    </p:spTree>
    <p:custDataLst>
      <p:tags r:id="rId1"/>
    </p:custDataLst>
    <p:extLst>
      <p:ext uri="{BB962C8B-B14F-4D97-AF65-F5344CB8AC3E}">
        <p14:creationId xmlns:p14="http://schemas.microsoft.com/office/powerpoint/2010/main" val="372034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3474" name="Rectangle 2"/>
          <p:cNvSpPr>
            <a:spLocks noGrp="1" noChangeArrowheads="1"/>
          </p:cNvSpPr>
          <p:nvPr>
            <p:ph type="title"/>
          </p:nvPr>
        </p:nvSpPr>
        <p:spPr>
          <a:xfrm>
            <a:off x="457200" y="152400"/>
            <a:ext cx="8229600" cy="1295400"/>
          </a:xfrm>
        </p:spPr>
        <p:txBody>
          <a:bodyPr>
            <a:normAutofit fontScale="90000"/>
          </a:bodyPr>
          <a:lstStyle/>
          <a:p>
            <a:pPr eaLnBrk="1" hangingPunct="1">
              <a:defRPr/>
            </a:pPr>
            <a:r>
              <a:rPr lang="en-US" sz="4000" dirty="0" err="1" smtClean="0"/>
              <a:t>Biguanides</a:t>
            </a:r>
            <a:r>
              <a:rPr lang="en-US" sz="4000" dirty="0" smtClean="0"/>
              <a:t> – Suppressor</a:t>
            </a:r>
            <a:br>
              <a:rPr lang="en-US" sz="4000" dirty="0" smtClean="0"/>
            </a:br>
            <a:r>
              <a:rPr lang="en-US" sz="4000" dirty="0" smtClean="0"/>
              <a:t>Metformin (Glucophage</a:t>
            </a:r>
            <a:r>
              <a:rPr lang="en-US" sz="2400" baseline="30000" dirty="0" smtClean="0"/>
              <a:t>®</a:t>
            </a:r>
            <a:r>
              <a:rPr lang="en-US" sz="4000" dirty="0" smtClean="0"/>
              <a:t>)</a:t>
            </a:r>
          </a:p>
        </p:txBody>
      </p:sp>
      <p:pic>
        <p:nvPicPr>
          <p:cNvPr id="1513477" name="Picture 5" descr="MCj03792350000[1]"/>
          <p:cNvPicPr>
            <a:picLocks noGrp="1" noChangeAspect="1" noChangeArrowheads="1"/>
          </p:cNvPicPr>
          <p:nvPr>
            <p:ph sz="quarter" idx="1"/>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a:off x="5638800" y="1716088"/>
            <a:ext cx="2847114" cy="1903171"/>
          </a:xfrm>
          <a:noFill/>
          <a:extLst>
            <a:ext uri="{909E8E84-426E-40DD-AFC4-6F175D3DCCD1}">
              <a14:hiddenFill xmlns:a14="http://schemas.microsoft.com/office/drawing/2010/main">
                <a:solidFill>
                  <a:srgbClr val="FFFFFF"/>
                </a:solidFill>
              </a14:hiddenFill>
            </a:ext>
          </a:extLst>
        </p:spPr>
      </p:pic>
      <p:sp>
        <p:nvSpPr>
          <p:cNvPr id="1513475" name="Rectangle 3"/>
          <p:cNvSpPr>
            <a:spLocks noGrp="1" noChangeArrowheads="1"/>
          </p:cNvSpPr>
          <p:nvPr>
            <p:ph type="body" sz="half" idx="4294967295"/>
          </p:nvPr>
        </p:nvSpPr>
        <p:spPr>
          <a:xfrm>
            <a:off x="685800" y="1905000"/>
            <a:ext cx="4343400" cy="3642023"/>
          </a:xfrm>
        </p:spPr>
        <p:txBody>
          <a:bodyPr wrap="square">
            <a:spAutoFit/>
          </a:bodyPr>
          <a:lstStyle/>
          <a:p>
            <a:pPr eaLnBrk="1" hangingPunct="1">
              <a:defRPr/>
            </a:pPr>
            <a:r>
              <a:rPr lang="en-US" sz="2800" dirty="0" smtClean="0">
                <a:solidFill>
                  <a:schemeClr val="folHlink"/>
                </a:solidFill>
              </a:rPr>
              <a:t>Action:</a:t>
            </a:r>
            <a:r>
              <a:rPr lang="en-US" sz="2800" dirty="0" smtClean="0"/>
              <a:t> suppresses release of glycogen from the liver</a:t>
            </a:r>
          </a:p>
          <a:p>
            <a:pPr eaLnBrk="1" hangingPunct="1">
              <a:defRPr/>
            </a:pPr>
            <a:r>
              <a:rPr lang="en-US" sz="2800" dirty="0" smtClean="0">
                <a:solidFill>
                  <a:schemeClr val="folHlink"/>
                </a:solidFill>
              </a:rPr>
              <a:t>Who?</a:t>
            </a:r>
            <a:r>
              <a:rPr lang="en-US" sz="2800" dirty="0" smtClean="0"/>
              <a:t> </a:t>
            </a:r>
          </a:p>
          <a:p>
            <a:pPr lvl="1" eaLnBrk="1" hangingPunct="1">
              <a:defRPr/>
            </a:pPr>
            <a:r>
              <a:rPr lang="en-US" sz="2400" dirty="0" smtClean="0">
                <a:solidFill>
                  <a:schemeClr val="tx1"/>
                </a:solidFill>
              </a:rPr>
              <a:t>Fasting hyperglycemia</a:t>
            </a:r>
          </a:p>
          <a:p>
            <a:pPr lvl="1" eaLnBrk="1" hangingPunct="1">
              <a:defRPr/>
            </a:pPr>
            <a:r>
              <a:rPr lang="en-US" sz="2400" dirty="0" err="1" smtClean="0">
                <a:solidFill>
                  <a:schemeClr val="tx1"/>
                </a:solidFill>
              </a:rPr>
              <a:t>Dysmetabolic</a:t>
            </a:r>
            <a:r>
              <a:rPr lang="en-US" sz="2400" dirty="0" smtClean="0">
                <a:solidFill>
                  <a:schemeClr val="tx1"/>
                </a:solidFill>
              </a:rPr>
              <a:t> Syndrome</a:t>
            </a:r>
          </a:p>
          <a:p>
            <a:pPr lvl="1" eaLnBrk="1" hangingPunct="1">
              <a:defRPr/>
            </a:pPr>
            <a:r>
              <a:rPr lang="en-US" sz="2400" dirty="0" smtClean="0">
                <a:solidFill>
                  <a:schemeClr val="tx1"/>
                </a:solidFill>
              </a:rPr>
              <a:t>For pediatrics starting age 10</a:t>
            </a:r>
          </a:p>
          <a:p>
            <a:pPr lvl="2" eaLnBrk="1" hangingPunct="1">
              <a:defRPr/>
            </a:pPr>
            <a:r>
              <a:rPr lang="en-US" sz="2000" dirty="0" smtClean="0"/>
              <a:t>(XR age 17)</a:t>
            </a:r>
          </a:p>
          <a:p>
            <a:pPr eaLnBrk="1" hangingPunct="1">
              <a:defRPr/>
            </a:pPr>
            <a:endParaRPr lang="en-US" sz="2800" dirty="0" smtClean="0"/>
          </a:p>
        </p:txBody>
      </p:sp>
      <p:sp>
        <p:nvSpPr>
          <p:cNvPr id="1513479" name="Rectangle 7"/>
          <p:cNvSpPr>
            <a:spLocks noChangeArrowheads="1"/>
          </p:cNvSpPr>
          <p:nvPr/>
        </p:nvSpPr>
        <p:spPr bwMode="auto">
          <a:xfrm>
            <a:off x="5867400" y="4343400"/>
            <a:ext cx="2819400" cy="1914525"/>
          </a:xfrm>
          <a:prstGeom prst="rect">
            <a:avLst/>
          </a:prstGeom>
          <a:noFill/>
          <a:ln w="9525">
            <a:noFill/>
            <a:miter lim="800000"/>
            <a:headEnd/>
            <a:tailEnd/>
          </a:ln>
          <a:effectLst/>
        </p:spPr>
        <p:txBody>
          <a:bodyPr>
            <a:spAutoFit/>
          </a:bodyPr>
          <a:lstStyle/>
          <a:p>
            <a:pPr marL="342900" indent="-342900" eaLnBrk="1" hangingPunct="1">
              <a:spcBef>
                <a:spcPct val="20000"/>
              </a:spcBef>
              <a:buClr>
                <a:srgbClr val="EAEAEA"/>
              </a:buClr>
              <a:buSzPct val="65000"/>
              <a:buFont typeface="Wingdings" pitchFamily="2" charset="2"/>
              <a:buNone/>
              <a:defRPr/>
            </a:pPr>
            <a:r>
              <a:rPr lang="en-US" sz="4000" dirty="0">
                <a:solidFill>
                  <a:schemeClr val="accent1">
                    <a:lumMod val="50000"/>
                  </a:schemeClr>
                </a:solidFill>
                <a:effectLst>
                  <a:outerShdw blurRad="38100" dist="38100" dir="2700000" algn="tl">
                    <a:srgbClr val="000000"/>
                  </a:outerShdw>
                </a:effectLst>
                <a:latin typeface="Arial" charset="0"/>
              </a:rPr>
              <a:t>Glycogen Stopper</a:t>
            </a:r>
            <a:r>
              <a:rPr lang="en-US" sz="3200" dirty="0">
                <a:solidFill>
                  <a:schemeClr val="accent1">
                    <a:lumMod val="50000"/>
                  </a:schemeClr>
                </a:solidFill>
                <a:effectLst>
                  <a:outerShdw blurRad="38100" dist="38100" dir="2700000" algn="tl">
                    <a:srgbClr val="000000"/>
                  </a:outerShdw>
                </a:effectLst>
                <a:latin typeface="Arial" charset="0"/>
              </a:rPr>
              <a:t>   </a:t>
            </a:r>
          </a:p>
          <a:p>
            <a:pPr marL="342900" indent="-342900" eaLnBrk="1" hangingPunct="1">
              <a:spcBef>
                <a:spcPct val="20000"/>
              </a:spcBef>
              <a:buClr>
                <a:srgbClr val="EAEAEA"/>
              </a:buClr>
              <a:buSzPct val="65000"/>
              <a:buFont typeface="Wingdings" pitchFamily="2" charset="2"/>
              <a:buBlip>
                <a:blip r:embed="rId6"/>
              </a:buBlip>
              <a:defRPr/>
            </a:pPr>
            <a:endParaRPr lang="en-US" sz="3200" dirty="0">
              <a:solidFill>
                <a:schemeClr val="accent1">
                  <a:lumMod val="50000"/>
                </a:schemeClr>
              </a:solidFill>
              <a:effectLst>
                <a:outerShdw blurRad="38100" dist="38100" dir="2700000" algn="tl">
                  <a:srgbClr val="000000"/>
                </a:outerShdw>
              </a:effectLst>
              <a:latin typeface="Arial" charset="0"/>
            </a:endParaRPr>
          </a:p>
        </p:txBody>
      </p:sp>
    </p:spTree>
    <p:custDataLst>
      <p:tags r:id="rId1"/>
    </p:custDataLst>
    <p:extLst>
      <p:ext uri="{BB962C8B-B14F-4D97-AF65-F5344CB8AC3E}">
        <p14:creationId xmlns:p14="http://schemas.microsoft.com/office/powerpoint/2010/main" val="3808889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3475">
                                            <p:txEl>
                                              <p:pRg st="0" end="0"/>
                                            </p:txEl>
                                          </p:spTgt>
                                        </p:tgtEl>
                                        <p:attrNameLst>
                                          <p:attrName>style.visibility</p:attrName>
                                        </p:attrNameLst>
                                      </p:cBhvr>
                                      <p:to>
                                        <p:strVal val="visible"/>
                                      </p:to>
                                    </p:set>
                                    <p:anim calcmode="lin" valueType="num">
                                      <p:cBhvr additive="base">
                                        <p:cTn id="7" dur="500" fill="hold"/>
                                        <p:tgtEl>
                                          <p:spTgt spid="15134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34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1" presetClass="entr" presetSubtype="0" fill="hold" nodeType="clickEffect">
                                  <p:stCondLst>
                                    <p:cond delay="0"/>
                                  </p:stCondLst>
                                  <p:iterate type="lt">
                                    <p:tmPct val="5000"/>
                                  </p:iterate>
                                  <p:childTnLst>
                                    <p:set>
                                      <p:cBhvr>
                                        <p:cTn id="12" dur="1" fill="hold">
                                          <p:stCondLst>
                                            <p:cond delay="0"/>
                                          </p:stCondLst>
                                        </p:cTn>
                                        <p:tgtEl>
                                          <p:spTgt spid="1513475">
                                            <p:txEl>
                                              <p:pRg st="1" end="1"/>
                                            </p:txEl>
                                          </p:spTgt>
                                        </p:tgtEl>
                                        <p:attrNameLst>
                                          <p:attrName>style.visibility</p:attrName>
                                        </p:attrNameLst>
                                      </p:cBhvr>
                                      <p:to>
                                        <p:strVal val="visible"/>
                                      </p:to>
                                    </p:set>
                                    <p:anim calcmode="lin" valueType="num">
                                      <p:cBhvr>
                                        <p:cTn id="13" dur="1000" fill="hold"/>
                                        <p:tgtEl>
                                          <p:spTgt spid="151347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151347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151347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1513475">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16" fill="hold" nodeType="clickEffect">
                                  <p:stCondLst>
                                    <p:cond delay="0"/>
                                  </p:stCondLst>
                                  <p:iterate type="lt">
                                    <p:tmPct val="0"/>
                                  </p:iterate>
                                  <p:childTnLst>
                                    <p:set>
                                      <p:cBhvr>
                                        <p:cTn id="20" dur="1" fill="hold">
                                          <p:stCondLst>
                                            <p:cond delay="0"/>
                                          </p:stCondLst>
                                        </p:cTn>
                                        <p:tgtEl>
                                          <p:spTgt spid="1513475">
                                            <p:txEl>
                                              <p:pRg st="1" end="1"/>
                                            </p:txEl>
                                          </p:spTgt>
                                        </p:tgtEl>
                                        <p:attrNameLst>
                                          <p:attrName>style.visibility</p:attrName>
                                        </p:attrNameLst>
                                      </p:cBhvr>
                                      <p:to>
                                        <p:strVal val="visible"/>
                                      </p:to>
                                    </p:set>
                                    <p:animEffect transition="in" filter="box(in)">
                                      <p:cBhvr>
                                        <p:cTn id="21" dur="500"/>
                                        <p:tgtEl>
                                          <p:spTgt spid="1513475">
                                            <p:txEl>
                                              <p:pRg st="1" end="1"/>
                                            </p:txEl>
                                          </p:spTgt>
                                        </p:tgtEl>
                                      </p:cBhvr>
                                    </p:animEffect>
                                  </p:childTnLst>
                                </p:cTn>
                              </p:par>
                              <p:par>
                                <p:cTn id="22" presetID="4" presetClass="entr" presetSubtype="16" fill="hold" nodeType="withEffect">
                                  <p:stCondLst>
                                    <p:cond delay="0"/>
                                  </p:stCondLst>
                                  <p:childTnLst>
                                    <p:set>
                                      <p:cBhvr>
                                        <p:cTn id="23" dur="1" fill="hold">
                                          <p:stCondLst>
                                            <p:cond delay="0"/>
                                          </p:stCondLst>
                                        </p:cTn>
                                        <p:tgtEl>
                                          <p:spTgt spid="1513475">
                                            <p:txEl>
                                              <p:pRg st="2" end="2"/>
                                            </p:txEl>
                                          </p:spTgt>
                                        </p:tgtEl>
                                        <p:attrNameLst>
                                          <p:attrName>style.visibility</p:attrName>
                                        </p:attrNameLst>
                                      </p:cBhvr>
                                      <p:to>
                                        <p:strVal val="visible"/>
                                      </p:to>
                                    </p:set>
                                    <p:animEffect transition="in" filter="box(in)">
                                      <p:cBhvr>
                                        <p:cTn id="24" dur="500"/>
                                        <p:tgtEl>
                                          <p:spTgt spid="1513475">
                                            <p:txEl>
                                              <p:pRg st="2" end="2"/>
                                            </p:txEl>
                                          </p:spTgt>
                                        </p:tgtEl>
                                      </p:cBhvr>
                                    </p:animEffect>
                                  </p:childTnLst>
                                </p:cTn>
                              </p:par>
                              <p:par>
                                <p:cTn id="25" presetID="4" presetClass="entr" presetSubtype="16" fill="hold" nodeType="withEffect">
                                  <p:stCondLst>
                                    <p:cond delay="0"/>
                                  </p:stCondLst>
                                  <p:childTnLst>
                                    <p:set>
                                      <p:cBhvr>
                                        <p:cTn id="26" dur="1" fill="hold">
                                          <p:stCondLst>
                                            <p:cond delay="0"/>
                                          </p:stCondLst>
                                        </p:cTn>
                                        <p:tgtEl>
                                          <p:spTgt spid="1513475">
                                            <p:txEl>
                                              <p:pRg st="3" end="3"/>
                                            </p:txEl>
                                          </p:spTgt>
                                        </p:tgtEl>
                                        <p:attrNameLst>
                                          <p:attrName>style.visibility</p:attrName>
                                        </p:attrNameLst>
                                      </p:cBhvr>
                                      <p:to>
                                        <p:strVal val="visible"/>
                                      </p:to>
                                    </p:set>
                                    <p:animEffect transition="in" filter="box(in)">
                                      <p:cBhvr>
                                        <p:cTn id="27" dur="500"/>
                                        <p:tgtEl>
                                          <p:spTgt spid="1513475">
                                            <p:txEl>
                                              <p:pRg st="3" end="3"/>
                                            </p:txEl>
                                          </p:spTgt>
                                        </p:tgtEl>
                                      </p:cBhvr>
                                    </p:animEffect>
                                  </p:childTnLst>
                                </p:cTn>
                              </p:par>
                              <p:par>
                                <p:cTn id="28" presetID="4" presetClass="entr" presetSubtype="16" fill="hold" nodeType="withEffect">
                                  <p:stCondLst>
                                    <p:cond delay="0"/>
                                  </p:stCondLst>
                                  <p:childTnLst>
                                    <p:set>
                                      <p:cBhvr>
                                        <p:cTn id="29" dur="1" fill="hold">
                                          <p:stCondLst>
                                            <p:cond delay="0"/>
                                          </p:stCondLst>
                                        </p:cTn>
                                        <p:tgtEl>
                                          <p:spTgt spid="1513475">
                                            <p:txEl>
                                              <p:pRg st="4" end="4"/>
                                            </p:txEl>
                                          </p:spTgt>
                                        </p:tgtEl>
                                        <p:attrNameLst>
                                          <p:attrName>style.visibility</p:attrName>
                                        </p:attrNameLst>
                                      </p:cBhvr>
                                      <p:to>
                                        <p:strVal val="visible"/>
                                      </p:to>
                                    </p:set>
                                    <p:animEffect transition="in" filter="box(in)">
                                      <p:cBhvr>
                                        <p:cTn id="30" dur="500"/>
                                        <p:tgtEl>
                                          <p:spTgt spid="1513475">
                                            <p:txEl>
                                              <p:pRg st="4" end="4"/>
                                            </p:txEl>
                                          </p:spTgt>
                                        </p:tgtEl>
                                      </p:cBhvr>
                                    </p:animEffect>
                                  </p:childTnLst>
                                </p:cTn>
                              </p:par>
                              <p:par>
                                <p:cTn id="31" presetID="4" presetClass="entr" presetSubtype="16" fill="hold" nodeType="withEffect">
                                  <p:stCondLst>
                                    <p:cond delay="0"/>
                                  </p:stCondLst>
                                  <p:childTnLst>
                                    <p:set>
                                      <p:cBhvr>
                                        <p:cTn id="32" dur="1" fill="hold">
                                          <p:stCondLst>
                                            <p:cond delay="0"/>
                                          </p:stCondLst>
                                        </p:cTn>
                                        <p:tgtEl>
                                          <p:spTgt spid="1513475">
                                            <p:txEl>
                                              <p:pRg st="5" end="5"/>
                                            </p:txEl>
                                          </p:spTgt>
                                        </p:tgtEl>
                                        <p:attrNameLst>
                                          <p:attrName>style.visibility</p:attrName>
                                        </p:attrNameLst>
                                      </p:cBhvr>
                                      <p:to>
                                        <p:strVal val="visible"/>
                                      </p:to>
                                    </p:set>
                                    <p:animEffect transition="in" filter="box(in)">
                                      <p:cBhvr>
                                        <p:cTn id="33" dur="500"/>
                                        <p:tgtEl>
                                          <p:spTgt spid="1513475">
                                            <p:txEl>
                                              <p:pRg st="5" end="5"/>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513477"/>
                                        </p:tgtEl>
                                        <p:attrNameLst>
                                          <p:attrName>style.visibility</p:attrName>
                                        </p:attrNameLst>
                                      </p:cBhvr>
                                      <p:to>
                                        <p:strVal val="visible"/>
                                      </p:to>
                                    </p:set>
                                    <p:anim calcmode="lin" valueType="num">
                                      <p:cBhvr>
                                        <p:cTn id="38" dur="500" fill="hold"/>
                                        <p:tgtEl>
                                          <p:spTgt spid="1513477"/>
                                        </p:tgtEl>
                                        <p:attrNameLst>
                                          <p:attrName>ppt_w</p:attrName>
                                        </p:attrNameLst>
                                      </p:cBhvr>
                                      <p:tavLst>
                                        <p:tav tm="0">
                                          <p:val>
                                            <p:fltVal val="0"/>
                                          </p:val>
                                        </p:tav>
                                        <p:tav tm="100000">
                                          <p:val>
                                            <p:strVal val="#ppt_w"/>
                                          </p:val>
                                        </p:tav>
                                      </p:tavLst>
                                    </p:anim>
                                    <p:anim calcmode="lin" valueType="num">
                                      <p:cBhvr>
                                        <p:cTn id="39" dur="500" fill="hold"/>
                                        <p:tgtEl>
                                          <p:spTgt spid="1513477"/>
                                        </p:tgtEl>
                                        <p:attrNameLst>
                                          <p:attrName>ppt_h</p:attrName>
                                        </p:attrNameLst>
                                      </p:cBhvr>
                                      <p:tavLst>
                                        <p:tav tm="0">
                                          <p:val>
                                            <p:fltVal val="0"/>
                                          </p:val>
                                        </p:tav>
                                        <p:tav tm="100000">
                                          <p:val>
                                            <p:strVal val="#ppt_h"/>
                                          </p:val>
                                        </p:tav>
                                      </p:tavLst>
                                    </p:anim>
                                    <p:anim calcmode="lin" valueType="num">
                                      <p:cBhvr>
                                        <p:cTn id="40" dur="500" fill="hold"/>
                                        <p:tgtEl>
                                          <p:spTgt spid="1513477"/>
                                        </p:tgtEl>
                                        <p:attrNameLst>
                                          <p:attrName>style.rotation</p:attrName>
                                        </p:attrNameLst>
                                      </p:cBhvr>
                                      <p:tavLst>
                                        <p:tav tm="0">
                                          <p:val>
                                            <p:fltVal val="360"/>
                                          </p:val>
                                        </p:tav>
                                        <p:tav tm="100000">
                                          <p:val>
                                            <p:fltVal val="0"/>
                                          </p:val>
                                        </p:tav>
                                      </p:tavLst>
                                    </p:anim>
                                    <p:animEffect transition="in" filter="fade">
                                      <p:cBhvr>
                                        <p:cTn id="41" dur="500"/>
                                        <p:tgtEl>
                                          <p:spTgt spid="1513477"/>
                                        </p:tgtEl>
                                      </p:cBhvr>
                                    </p:animEffect>
                                  </p:childTnLst>
                                </p:cTn>
                              </p:par>
                              <p:par>
                                <p:cTn id="42" presetID="2" presetClass="entr" presetSubtype="4" fill="hold" grpId="0" nodeType="withEffect">
                                  <p:stCondLst>
                                    <p:cond delay="0"/>
                                  </p:stCondLst>
                                  <p:childTnLst>
                                    <p:set>
                                      <p:cBhvr>
                                        <p:cTn id="43" dur="1" fill="hold">
                                          <p:stCondLst>
                                            <p:cond delay="0"/>
                                          </p:stCondLst>
                                        </p:cTn>
                                        <p:tgtEl>
                                          <p:spTgt spid="1513479"/>
                                        </p:tgtEl>
                                        <p:attrNameLst>
                                          <p:attrName>style.visibility</p:attrName>
                                        </p:attrNameLst>
                                      </p:cBhvr>
                                      <p:to>
                                        <p:strVal val="visible"/>
                                      </p:to>
                                    </p:set>
                                    <p:anim calcmode="lin" valueType="num">
                                      <p:cBhvr additive="base">
                                        <p:cTn id="44" dur="500" fill="hold"/>
                                        <p:tgtEl>
                                          <p:spTgt spid="1513479"/>
                                        </p:tgtEl>
                                        <p:attrNameLst>
                                          <p:attrName>ppt_x</p:attrName>
                                        </p:attrNameLst>
                                      </p:cBhvr>
                                      <p:tavLst>
                                        <p:tav tm="0">
                                          <p:val>
                                            <p:strVal val="#ppt_x"/>
                                          </p:val>
                                        </p:tav>
                                        <p:tav tm="100000">
                                          <p:val>
                                            <p:strVal val="#ppt_x"/>
                                          </p:val>
                                        </p:tav>
                                      </p:tavLst>
                                    </p:anim>
                                    <p:anim calcmode="lin" valueType="num">
                                      <p:cBhvr additive="base">
                                        <p:cTn id="45" dur="500" fill="hold"/>
                                        <p:tgtEl>
                                          <p:spTgt spid="15134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3479" grpId="0"/>
    </p:bldLst>
  </p:timing>
</p:sld>
</file>

<file path=ppt/slides/slide2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4498" name="Rectangle 2"/>
          <p:cNvSpPr>
            <a:spLocks noGrp="1" noChangeArrowheads="1"/>
          </p:cNvSpPr>
          <p:nvPr>
            <p:ph type="title"/>
          </p:nvPr>
        </p:nvSpPr>
        <p:spPr/>
        <p:txBody>
          <a:bodyPr>
            <a:normAutofit/>
          </a:bodyPr>
          <a:lstStyle/>
          <a:p>
            <a:pPr eaLnBrk="1" hangingPunct="1">
              <a:defRPr/>
            </a:pPr>
            <a:r>
              <a:rPr lang="en-US" dirty="0" err="1" smtClean="0"/>
              <a:t>Biguanides</a:t>
            </a:r>
            <a:r>
              <a:rPr lang="en-US" dirty="0" smtClean="0"/>
              <a:t> - Metformin</a:t>
            </a:r>
          </a:p>
        </p:txBody>
      </p:sp>
      <p:sp>
        <p:nvSpPr>
          <p:cNvPr id="1514499" name="Rectangle 3"/>
          <p:cNvSpPr>
            <a:spLocks noGrp="1" noChangeArrowheads="1"/>
          </p:cNvSpPr>
          <p:nvPr>
            <p:ph sz="quarter" idx="1"/>
          </p:nvPr>
        </p:nvSpPr>
        <p:spPr/>
        <p:txBody>
          <a:bodyPr>
            <a:normAutofit lnSpcReduction="10000"/>
          </a:bodyPr>
          <a:lstStyle/>
          <a:p>
            <a:pPr eaLnBrk="1" hangingPunct="1">
              <a:defRPr/>
            </a:pPr>
            <a:r>
              <a:rPr lang="en-US" b="1" dirty="0" smtClean="0"/>
              <a:t>Action:</a:t>
            </a:r>
            <a:r>
              <a:rPr lang="en-US" dirty="0" smtClean="0"/>
              <a:t> decrease hepatic glucose (glycogen)</a:t>
            </a:r>
          </a:p>
          <a:p>
            <a:pPr eaLnBrk="1" hangingPunct="1">
              <a:defRPr/>
            </a:pPr>
            <a:r>
              <a:rPr lang="en-US" b="1" dirty="0" smtClean="0"/>
              <a:t>Names:</a:t>
            </a:r>
          </a:p>
          <a:p>
            <a:pPr lvl="1" eaLnBrk="1" hangingPunct="1">
              <a:defRPr/>
            </a:pPr>
            <a:r>
              <a:rPr lang="en-US" sz="3200" dirty="0" smtClean="0"/>
              <a:t>Metformin (Glucophage)</a:t>
            </a:r>
          </a:p>
          <a:p>
            <a:pPr lvl="2" eaLnBrk="1" hangingPunct="1">
              <a:defRPr/>
            </a:pPr>
            <a:r>
              <a:rPr lang="en-US" sz="2800" dirty="0" smtClean="0"/>
              <a:t>Starting dose: 500 BID, max 2500mg daily</a:t>
            </a:r>
          </a:p>
          <a:p>
            <a:pPr lvl="2">
              <a:defRPr/>
            </a:pPr>
            <a:r>
              <a:rPr lang="en-US" sz="2800" dirty="0" smtClean="0"/>
              <a:t>Metformin XR - extended release – less GI upset</a:t>
            </a:r>
          </a:p>
          <a:p>
            <a:pPr lvl="2" eaLnBrk="1" hangingPunct="1">
              <a:defRPr/>
            </a:pPr>
            <a:r>
              <a:rPr lang="en-US" sz="2800" dirty="0" smtClean="0"/>
              <a:t>Starting dose 500mg at dinner, max dose 2000 to 2500 mg daily </a:t>
            </a:r>
          </a:p>
          <a:p>
            <a:pPr lvl="1" eaLnBrk="1" hangingPunct="1">
              <a:defRPr/>
            </a:pPr>
            <a:r>
              <a:rPr lang="en-US" b="1" dirty="0" smtClean="0"/>
              <a:t>Efficacy:</a:t>
            </a:r>
          </a:p>
          <a:p>
            <a:pPr lvl="2" eaLnBrk="1" hangingPunct="1">
              <a:defRPr/>
            </a:pPr>
            <a:r>
              <a:rPr lang="en-US" sz="2600" dirty="0" smtClean="0"/>
              <a:t>Decrease fasting plasma glucose 60-70 mg/dl  </a:t>
            </a:r>
          </a:p>
          <a:p>
            <a:pPr lvl="2" eaLnBrk="1" hangingPunct="1">
              <a:defRPr/>
            </a:pPr>
            <a:r>
              <a:rPr lang="en-US" sz="2600" dirty="0" smtClean="0"/>
              <a:t>Reduce A1C 1.0-2.0%</a:t>
            </a:r>
          </a:p>
        </p:txBody>
      </p:sp>
      <p:sp>
        <p:nvSpPr>
          <p:cNvPr id="29701" name="Text Box 6"/>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spTree>
    <p:custDataLst>
      <p:tags r:id="rId1"/>
    </p:custDataLst>
    <p:extLst>
      <p:ext uri="{BB962C8B-B14F-4D97-AF65-F5344CB8AC3E}">
        <p14:creationId xmlns:p14="http://schemas.microsoft.com/office/powerpoint/2010/main" val="27666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4499">
                                            <p:txEl>
                                              <p:pRg st="0" end="0"/>
                                            </p:txEl>
                                          </p:spTgt>
                                        </p:tgtEl>
                                        <p:attrNameLst>
                                          <p:attrName>style.visibility</p:attrName>
                                        </p:attrNameLst>
                                      </p:cBhvr>
                                      <p:to>
                                        <p:strVal val="visible"/>
                                      </p:to>
                                    </p:set>
                                    <p:animEffect transition="in" filter="wipe(up)">
                                      <p:cBhvr>
                                        <p:cTn id="7" dur="500"/>
                                        <p:tgtEl>
                                          <p:spTgt spid="15144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4499">
                                            <p:txEl>
                                              <p:pRg st="1" end="1"/>
                                            </p:txEl>
                                          </p:spTgt>
                                        </p:tgtEl>
                                        <p:attrNameLst>
                                          <p:attrName>style.visibility</p:attrName>
                                        </p:attrNameLst>
                                      </p:cBhvr>
                                      <p:to>
                                        <p:strVal val="visible"/>
                                      </p:to>
                                    </p:set>
                                    <p:animEffect transition="in" filter="wipe(up)">
                                      <p:cBhvr>
                                        <p:cTn id="12" dur="500"/>
                                        <p:tgtEl>
                                          <p:spTgt spid="1514499">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14499">
                                            <p:txEl>
                                              <p:pRg st="2" end="2"/>
                                            </p:txEl>
                                          </p:spTgt>
                                        </p:tgtEl>
                                        <p:attrNameLst>
                                          <p:attrName>style.visibility</p:attrName>
                                        </p:attrNameLst>
                                      </p:cBhvr>
                                      <p:to>
                                        <p:strVal val="visible"/>
                                      </p:to>
                                    </p:set>
                                    <p:animEffect transition="in" filter="wipe(up)">
                                      <p:cBhvr>
                                        <p:cTn id="15" dur="500"/>
                                        <p:tgtEl>
                                          <p:spTgt spid="1514499">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14499">
                                            <p:txEl>
                                              <p:pRg st="3" end="3"/>
                                            </p:txEl>
                                          </p:spTgt>
                                        </p:tgtEl>
                                        <p:attrNameLst>
                                          <p:attrName>style.visibility</p:attrName>
                                        </p:attrNameLst>
                                      </p:cBhvr>
                                      <p:to>
                                        <p:strVal val="visible"/>
                                      </p:to>
                                    </p:set>
                                    <p:animEffect transition="in" filter="wipe(up)">
                                      <p:cBhvr>
                                        <p:cTn id="18" dur="500"/>
                                        <p:tgtEl>
                                          <p:spTgt spid="1514499">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14499">
                                            <p:txEl>
                                              <p:pRg st="4" end="4"/>
                                            </p:txEl>
                                          </p:spTgt>
                                        </p:tgtEl>
                                        <p:attrNameLst>
                                          <p:attrName>style.visibility</p:attrName>
                                        </p:attrNameLst>
                                      </p:cBhvr>
                                      <p:to>
                                        <p:strVal val="visible"/>
                                      </p:to>
                                    </p:set>
                                    <p:animEffect transition="in" filter="wipe(up)">
                                      <p:cBhvr>
                                        <p:cTn id="21" dur="500"/>
                                        <p:tgtEl>
                                          <p:spTgt spid="1514499">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4499">
                                            <p:txEl>
                                              <p:pRg st="5" end="5"/>
                                            </p:txEl>
                                          </p:spTgt>
                                        </p:tgtEl>
                                        <p:attrNameLst>
                                          <p:attrName>style.visibility</p:attrName>
                                        </p:attrNameLst>
                                      </p:cBhvr>
                                      <p:to>
                                        <p:strVal val="visible"/>
                                      </p:to>
                                    </p:set>
                                    <p:animEffect transition="in" filter="wipe(up)">
                                      <p:cBhvr>
                                        <p:cTn id="24" dur="500"/>
                                        <p:tgtEl>
                                          <p:spTgt spid="1514499">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4499">
                                            <p:txEl>
                                              <p:pRg st="6" end="6"/>
                                            </p:txEl>
                                          </p:spTgt>
                                        </p:tgtEl>
                                        <p:attrNameLst>
                                          <p:attrName>style.visibility</p:attrName>
                                        </p:attrNameLst>
                                      </p:cBhvr>
                                      <p:to>
                                        <p:strVal val="visible"/>
                                      </p:to>
                                    </p:set>
                                    <p:animEffect transition="in" filter="wipe(up)">
                                      <p:cBhvr>
                                        <p:cTn id="27" dur="500"/>
                                        <p:tgtEl>
                                          <p:spTgt spid="1514499">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4499">
                                            <p:txEl>
                                              <p:pRg st="7" end="7"/>
                                            </p:txEl>
                                          </p:spTgt>
                                        </p:tgtEl>
                                        <p:attrNameLst>
                                          <p:attrName>style.visibility</p:attrName>
                                        </p:attrNameLst>
                                      </p:cBhvr>
                                      <p:to>
                                        <p:strVal val="visible"/>
                                      </p:to>
                                    </p:set>
                                    <p:animEffect transition="in" filter="wipe(up)">
                                      <p:cBhvr>
                                        <p:cTn id="30" dur="500"/>
                                        <p:tgtEl>
                                          <p:spTgt spid="1514499">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4499">
                                            <p:txEl>
                                              <p:pRg st="8" end="8"/>
                                            </p:txEl>
                                          </p:spTgt>
                                        </p:tgtEl>
                                        <p:attrNameLst>
                                          <p:attrName>style.visibility</p:attrName>
                                        </p:attrNameLst>
                                      </p:cBhvr>
                                      <p:to>
                                        <p:strVal val="visible"/>
                                      </p:to>
                                    </p:set>
                                    <p:animEffect transition="in" filter="wipe(up)">
                                      <p:cBhvr>
                                        <p:cTn id="33" dur="500"/>
                                        <p:tgtEl>
                                          <p:spTgt spid="15144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4499" grpId="0" build="p" autoUpdateAnimBg="0"/>
    </p:bldLst>
  </p:timing>
</p:sld>
</file>

<file path=ppt/slides/slide2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16546" name="Rectangle 2"/>
          <p:cNvSpPr>
            <a:spLocks noGrp="1" noChangeArrowheads="1"/>
          </p:cNvSpPr>
          <p:nvPr>
            <p:ph type="title"/>
          </p:nvPr>
        </p:nvSpPr>
        <p:spPr>
          <a:xfrm>
            <a:off x="457200" y="228600"/>
            <a:ext cx="8042275" cy="914400"/>
          </a:xfrm>
        </p:spPr>
        <p:txBody>
          <a:bodyPr>
            <a:normAutofit/>
          </a:bodyPr>
          <a:lstStyle/>
          <a:p>
            <a:pPr eaLnBrk="1" hangingPunct="1">
              <a:defRPr/>
            </a:pPr>
            <a:r>
              <a:rPr lang="en-US" sz="4800" dirty="0" err="1" smtClean="0"/>
              <a:t>Biguanides</a:t>
            </a:r>
            <a:r>
              <a:rPr lang="en-US" dirty="0" smtClean="0"/>
              <a:t> - Metformin</a:t>
            </a:r>
          </a:p>
        </p:txBody>
      </p:sp>
      <p:sp>
        <p:nvSpPr>
          <p:cNvPr id="1516547" name="Rectangle 3"/>
          <p:cNvSpPr>
            <a:spLocks noGrp="1" noChangeArrowheads="1"/>
          </p:cNvSpPr>
          <p:nvPr>
            <p:ph type="body" idx="1"/>
          </p:nvPr>
        </p:nvSpPr>
        <p:spPr>
          <a:xfrm>
            <a:off x="457200" y="1295400"/>
            <a:ext cx="8229600" cy="5334000"/>
          </a:xfrm>
        </p:spPr>
        <p:txBody>
          <a:bodyPr>
            <a:normAutofit/>
          </a:bodyPr>
          <a:lstStyle/>
          <a:p>
            <a:pPr eaLnBrk="1" hangingPunct="1">
              <a:lnSpc>
                <a:spcPct val="90000"/>
              </a:lnSpc>
              <a:defRPr/>
            </a:pPr>
            <a:r>
              <a:rPr lang="en-US" sz="3600" dirty="0" smtClean="0"/>
              <a:t>Benefits</a:t>
            </a:r>
          </a:p>
          <a:p>
            <a:pPr lvl="1" eaLnBrk="1" hangingPunct="1">
              <a:lnSpc>
                <a:spcPct val="90000"/>
              </a:lnSpc>
              <a:defRPr/>
            </a:pPr>
            <a:r>
              <a:rPr lang="en-US" sz="3000" dirty="0" smtClean="0"/>
              <a:t>Decrease LDL cholesterol and triglycerides</a:t>
            </a:r>
          </a:p>
          <a:p>
            <a:pPr lvl="1" eaLnBrk="1" hangingPunct="1">
              <a:lnSpc>
                <a:spcPct val="90000"/>
              </a:lnSpc>
              <a:defRPr/>
            </a:pPr>
            <a:r>
              <a:rPr lang="en-US" sz="3000" dirty="0" smtClean="0"/>
              <a:t>No weight gain, possible modest weight loss</a:t>
            </a:r>
          </a:p>
          <a:p>
            <a:pPr lvl="1" eaLnBrk="1" hangingPunct="1">
              <a:lnSpc>
                <a:spcPct val="90000"/>
              </a:lnSpc>
              <a:defRPr/>
            </a:pPr>
            <a:r>
              <a:rPr lang="en-US" sz="3000" dirty="0" smtClean="0"/>
              <a:t>Cancer protective?</a:t>
            </a:r>
          </a:p>
          <a:p>
            <a:pPr>
              <a:lnSpc>
                <a:spcPct val="90000"/>
              </a:lnSpc>
              <a:defRPr/>
            </a:pPr>
            <a:r>
              <a:rPr lang="en-US" sz="3600" dirty="0" smtClean="0"/>
              <a:t>Concerns</a:t>
            </a:r>
          </a:p>
          <a:p>
            <a:pPr lvl="1" eaLnBrk="1" hangingPunct="1">
              <a:lnSpc>
                <a:spcPct val="90000"/>
              </a:lnSpc>
              <a:defRPr/>
            </a:pPr>
            <a:r>
              <a:rPr lang="en-US" sz="3000" dirty="0" smtClean="0"/>
              <a:t>Diarrhea and abdominal discomfort – Use XR</a:t>
            </a:r>
          </a:p>
          <a:p>
            <a:pPr lvl="1" eaLnBrk="1" hangingPunct="1">
              <a:lnSpc>
                <a:spcPct val="90000"/>
              </a:lnSpc>
              <a:defRPr/>
            </a:pPr>
            <a:r>
              <a:rPr lang="en-US" sz="3000" dirty="0" smtClean="0"/>
              <a:t>Lactic acidosis if improperly prescribed</a:t>
            </a:r>
          </a:p>
          <a:p>
            <a:pPr lvl="1" eaLnBrk="1" hangingPunct="1">
              <a:lnSpc>
                <a:spcPct val="90000"/>
              </a:lnSpc>
              <a:defRPr/>
            </a:pPr>
            <a:r>
              <a:rPr lang="en-US" sz="3000" dirty="0" smtClean="0"/>
              <a:t>Watch for B12 deficiency</a:t>
            </a:r>
          </a:p>
          <a:p>
            <a:pPr lvl="1">
              <a:lnSpc>
                <a:spcPct val="90000"/>
              </a:lnSpc>
              <a:defRPr/>
            </a:pPr>
            <a:r>
              <a:rPr lang="en-US" sz="2400" dirty="0" smtClean="0"/>
              <a:t>Hold prior to IV contrast dye studies and use caution during acute illness. Resume when kidney function adequate</a:t>
            </a:r>
          </a:p>
          <a:p>
            <a:pPr lvl="1" eaLnBrk="1" hangingPunct="1">
              <a:lnSpc>
                <a:spcPct val="90000"/>
              </a:lnSpc>
              <a:defRPr/>
            </a:pPr>
            <a:endParaRPr lang="en-US" sz="3200" dirty="0" smtClean="0">
              <a:solidFill>
                <a:srgbClr val="FFFFFF"/>
              </a:solidFill>
            </a:endParaRPr>
          </a:p>
        </p:txBody>
      </p:sp>
    </p:spTree>
    <p:custDataLst>
      <p:tags r:id="rId1"/>
    </p:custDataLst>
    <p:extLst>
      <p:ext uri="{BB962C8B-B14F-4D97-AF65-F5344CB8AC3E}">
        <p14:creationId xmlns:p14="http://schemas.microsoft.com/office/powerpoint/2010/main" val="1815213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6547">
                                            <p:txEl>
                                              <p:pRg st="0" end="0"/>
                                            </p:txEl>
                                          </p:spTgt>
                                        </p:tgtEl>
                                        <p:attrNameLst>
                                          <p:attrName>style.visibility</p:attrName>
                                        </p:attrNameLst>
                                      </p:cBhvr>
                                      <p:to>
                                        <p:strVal val="visible"/>
                                      </p:to>
                                    </p:set>
                                    <p:animEffect transition="in" filter="wipe(up)">
                                      <p:cBhvr>
                                        <p:cTn id="7" dur="500"/>
                                        <p:tgtEl>
                                          <p:spTgt spid="1516547">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16547">
                                            <p:txEl>
                                              <p:pRg st="1" end="1"/>
                                            </p:txEl>
                                          </p:spTgt>
                                        </p:tgtEl>
                                        <p:attrNameLst>
                                          <p:attrName>style.visibility</p:attrName>
                                        </p:attrNameLst>
                                      </p:cBhvr>
                                      <p:to>
                                        <p:strVal val="visible"/>
                                      </p:to>
                                    </p:set>
                                    <p:animEffect transition="in" filter="wipe(up)">
                                      <p:cBhvr>
                                        <p:cTn id="10" dur="500"/>
                                        <p:tgtEl>
                                          <p:spTgt spid="1516547">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516547">
                                            <p:txEl>
                                              <p:pRg st="2" end="2"/>
                                            </p:txEl>
                                          </p:spTgt>
                                        </p:tgtEl>
                                        <p:attrNameLst>
                                          <p:attrName>style.visibility</p:attrName>
                                        </p:attrNameLst>
                                      </p:cBhvr>
                                      <p:to>
                                        <p:strVal val="visible"/>
                                      </p:to>
                                    </p:set>
                                    <p:animEffect transition="in" filter="wipe(up)">
                                      <p:cBhvr>
                                        <p:cTn id="13" dur="500"/>
                                        <p:tgtEl>
                                          <p:spTgt spid="1516547">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16547">
                                            <p:txEl>
                                              <p:pRg st="3" end="3"/>
                                            </p:txEl>
                                          </p:spTgt>
                                        </p:tgtEl>
                                        <p:attrNameLst>
                                          <p:attrName>style.visibility</p:attrName>
                                        </p:attrNameLst>
                                      </p:cBhvr>
                                      <p:to>
                                        <p:strVal val="visible"/>
                                      </p:to>
                                    </p:set>
                                    <p:animEffect transition="in" filter="wipe(up)">
                                      <p:cBhvr>
                                        <p:cTn id="16" dur="500"/>
                                        <p:tgtEl>
                                          <p:spTgt spid="151654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516547">
                                            <p:txEl>
                                              <p:pRg st="4" end="4"/>
                                            </p:txEl>
                                          </p:spTgt>
                                        </p:tgtEl>
                                        <p:attrNameLst>
                                          <p:attrName>style.visibility</p:attrName>
                                        </p:attrNameLst>
                                      </p:cBhvr>
                                      <p:to>
                                        <p:strVal val="visible"/>
                                      </p:to>
                                    </p:set>
                                    <p:animEffect transition="in" filter="wipe(up)">
                                      <p:cBhvr>
                                        <p:cTn id="21" dur="500"/>
                                        <p:tgtEl>
                                          <p:spTgt spid="1516547">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16547">
                                            <p:txEl>
                                              <p:pRg st="5" end="5"/>
                                            </p:txEl>
                                          </p:spTgt>
                                        </p:tgtEl>
                                        <p:attrNameLst>
                                          <p:attrName>style.visibility</p:attrName>
                                        </p:attrNameLst>
                                      </p:cBhvr>
                                      <p:to>
                                        <p:strVal val="visible"/>
                                      </p:to>
                                    </p:set>
                                    <p:animEffect transition="in" filter="wipe(up)">
                                      <p:cBhvr>
                                        <p:cTn id="24" dur="500"/>
                                        <p:tgtEl>
                                          <p:spTgt spid="1516547">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16547">
                                            <p:txEl>
                                              <p:pRg st="6" end="6"/>
                                            </p:txEl>
                                          </p:spTgt>
                                        </p:tgtEl>
                                        <p:attrNameLst>
                                          <p:attrName>style.visibility</p:attrName>
                                        </p:attrNameLst>
                                      </p:cBhvr>
                                      <p:to>
                                        <p:strVal val="visible"/>
                                      </p:to>
                                    </p:set>
                                    <p:animEffect transition="in" filter="wipe(up)">
                                      <p:cBhvr>
                                        <p:cTn id="27" dur="500"/>
                                        <p:tgtEl>
                                          <p:spTgt spid="1516547">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16547">
                                            <p:txEl>
                                              <p:pRg st="7" end="7"/>
                                            </p:txEl>
                                          </p:spTgt>
                                        </p:tgtEl>
                                        <p:attrNameLst>
                                          <p:attrName>style.visibility</p:attrName>
                                        </p:attrNameLst>
                                      </p:cBhvr>
                                      <p:to>
                                        <p:strVal val="visible"/>
                                      </p:to>
                                    </p:set>
                                    <p:animEffect transition="in" filter="wipe(up)">
                                      <p:cBhvr>
                                        <p:cTn id="30" dur="500"/>
                                        <p:tgtEl>
                                          <p:spTgt spid="1516547">
                                            <p:txEl>
                                              <p:pRg st="7" end="7"/>
                                            </p:txEl>
                                          </p:spTgt>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516547">
                                            <p:txEl>
                                              <p:pRg st="8" end="8"/>
                                            </p:txEl>
                                          </p:spTgt>
                                        </p:tgtEl>
                                        <p:attrNameLst>
                                          <p:attrName>style.visibility</p:attrName>
                                        </p:attrNameLst>
                                      </p:cBhvr>
                                      <p:to>
                                        <p:strVal val="visible"/>
                                      </p:to>
                                    </p:set>
                                    <p:animEffect transition="in" filter="wipe(up)">
                                      <p:cBhvr>
                                        <p:cTn id="33" dur="500"/>
                                        <p:tgtEl>
                                          <p:spTgt spid="151654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6547" grpId="0" build="p"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8594" name="Rectangle 2"/>
          <p:cNvSpPr>
            <a:spLocks noGrp="1" noChangeArrowheads="1"/>
          </p:cNvSpPr>
          <p:nvPr>
            <p:ph type="title"/>
          </p:nvPr>
        </p:nvSpPr>
        <p:spPr>
          <a:xfrm>
            <a:off x="457200" y="152399"/>
            <a:ext cx="8229600" cy="1230947"/>
          </a:xfrm>
        </p:spPr>
        <p:txBody>
          <a:bodyPr>
            <a:normAutofit fontScale="90000"/>
          </a:bodyPr>
          <a:lstStyle/>
          <a:p>
            <a:pPr eaLnBrk="1" hangingPunct="1">
              <a:defRPr/>
            </a:pPr>
            <a:r>
              <a:rPr lang="en-US" dirty="0" smtClean="0"/>
              <a:t>Considerations</a:t>
            </a:r>
            <a:br>
              <a:rPr lang="en-US" dirty="0" smtClean="0"/>
            </a:br>
            <a:r>
              <a:rPr lang="en-US" sz="4000" dirty="0" err="1" smtClean="0"/>
              <a:t>Biguanide</a:t>
            </a:r>
            <a:r>
              <a:rPr lang="en-US" sz="4000" dirty="0" smtClean="0"/>
              <a:t> - Metformin (Glucophage</a:t>
            </a:r>
            <a:r>
              <a:rPr lang="en-US" sz="2400" baseline="30000" dirty="0" smtClean="0"/>
              <a:t>®</a:t>
            </a:r>
            <a:r>
              <a:rPr lang="en-US" sz="4000" dirty="0" smtClean="0"/>
              <a:t>)</a:t>
            </a:r>
          </a:p>
        </p:txBody>
      </p:sp>
      <p:sp>
        <p:nvSpPr>
          <p:cNvPr id="1518595" name="Rectangle 3"/>
          <p:cNvSpPr>
            <a:spLocks noGrp="1" noChangeArrowheads="1"/>
          </p:cNvSpPr>
          <p:nvPr>
            <p:ph sz="quarter" idx="1"/>
          </p:nvPr>
        </p:nvSpPr>
        <p:spPr>
          <a:xfrm>
            <a:off x="457200" y="1752600"/>
            <a:ext cx="8229600" cy="4404360"/>
          </a:xfrm>
        </p:spPr>
        <p:txBody>
          <a:bodyPr/>
          <a:lstStyle/>
          <a:p>
            <a:pPr eaLnBrk="1" hangingPunct="1">
              <a:defRPr/>
            </a:pPr>
            <a:r>
              <a:rPr lang="en-US" dirty="0" smtClean="0"/>
              <a:t>Contraindications due to lactic acidosis:</a:t>
            </a:r>
          </a:p>
          <a:p>
            <a:pPr lvl="1" eaLnBrk="1" hangingPunct="1">
              <a:defRPr/>
            </a:pPr>
            <a:r>
              <a:rPr lang="en-US" dirty="0" err="1" smtClean="0"/>
              <a:t>creatinine</a:t>
            </a:r>
            <a:r>
              <a:rPr lang="en-US" dirty="0" smtClean="0"/>
              <a:t> &gt;1.4 females, &gt;1.5  males </a:t>
            </a:r>
          </a:p>
          <a:p>
            <a:pPr lvl="1" eaLnBrk="1" hangingPunct="1">
              <a:defRPr/>
            </a:pPr>
            <a:r>
              <a:rPr lang="en-US" dirty="0" smtClean="0"/>
              <a:t>liver disease</a:t>
            </a:r>
          </a:p>
          <a:p>
            <a:pPr lvl="1" eaLnBrk="1" hangingPunct="1">
              <a:defRPr/>
            </a:pPr>
            <a:r>
              <a:rPr lang="en-US" dirty="0" smtClean="0"/>
              <a:t>alcohol abuse </a:t>
            </a:r>
          </a:p>
          <a:p>
            <a:pPr lvl="1" eaLnBrk="1" hangingPunct="1">
              <a:defRPr/>
            </a:pPr>
            <a:r>
              <a:rPr lang="en-US" dirty="0" smtClean="0"/>
              <a:t>over 80 years old</a:t>
            </a:r>
          </a:p>
          <a:p>
            <a:pPr lvl="1" eaLnBrk="1" hangingPunct="1">
              <a:defRPr/>
            </a:pPr>
            <a:r>
              <a:rPr lang="en-US" dirty="0" smtClean="0"/>
              <a:t>risk of acidosis</a:t>
            </a:r>
          </a:p>
          <a:p>
            <a:pPr lvl="1" eaLnBrk="1" hangingPunct="1">
              <a:defRPr/>
            </a:pPr>
            <a:r>
              <a:rPr lang="en-US" dirty="0" smtClean="0"/>
              <a:t>during IV dye study</a:t>
            </a:r>
          </a:p>
          <a:p>
            <a:pPr lvl="1" eaLnBrk="1" hangingPunct="1">
              <a:defRPr/>
            </a:pPr>
            <a:r>
              <a:rPr lang="en-US" dirty="0" smtClean="0"/>
              <a:t>CHF requiring meds </a:t>
            </a:r>
          </a:p>
        </p:txBody>
      </p:sp>
      <p:sp>
        <p:nvSpPr>
          <p:cNvPr id="31748" name="Text Box 5"/>
          <p:cNvSpPr txBox="1">
            <a:spLocks noChangeArrowheads="1"/>
          </p:cNvSpPr>
          <p:nvPr/>
        </p:nvSpPr>
        <p:spPr bwMode="auto">
          <a:xfrm>
            <a:off x="2368550" y="6526213"/>
            <a:ext cx="44894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000" dirty="0">
                <a:solidFill>
                  <a:srgbClr val="FFFFFF"/>
                </a:solidFill>
              </a:rPr>
              <a:t>© Copyright </a:t>
            </a:r>
            <a:r>
              <a:rPr lang="en-US" sz="1000" dirty="0" smtClean="0">
                <a:solidFill>
                  <a:srgbClr val="FFFFFF"/>
                </a:solidFill>
              </a:rPr>
              <a:t>1999-2013, </a:t>
            </a:r>
            <a:r>
              <a:rPr lang="en-US" sz="1000" dirty="0">
                <a:solidFill>
                  <a:srgbClr val="FFFFFF"/>
                </a:solidFill>
              </a:rPr>
              <a:t>Diabetes Educational Services, All Rights Reserved.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2971800"/>
            <a:ext cx="2590800" cy="2590800"/>
          </a:xfrm>
          <a:prstGeom prst="rect">
            <a:avLst/>
          </a:prstGeom>
        </p:spPr>
      </p:pic>
    </p:spTree>
    <p:custDataLst>
      <p:tags r:id="rId1"/>
    </p:custDataLst>
    <p:extLst>
      <p:ext uri="{BB962C8B-B14F-4D97-AF65-F5344CB8AC3E}">
        <p14:creationId xmlns:p14="http://schemas.microsoft.com/office/powerpoint/2010/main" val="335031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18595">
                                            <p:txEl>
                                              <p:pRg st="1" end="1"/>
                                            </p:txEl>
                                          </p:spTgt>
                                        </p:tgtEl>
                                        <p:attrNameLst>
                                          <p:attrName>style.visibility</p:attrName>
                                        </p:attrNameLst>
                                      </p:cBhvr>
                                      <p:to>
                                        <p:strVal val="visible"/>
                                      </p:to>
                                    </p:set>
                                    <p:anim calcmode="lin" valueType="num">
                                      <p:cBhvr additive="base">
                                        <p:cTn id="7" dur="500" fill="hold"/>
                                        <p:tgtEl>
                                          <p:spTgt spid="151859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18595">
                                            <p:txEl>
                                              <p:pRg st="1" end="1"/>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1518595">
                                            <p:txEl>
                                              <p:pRg st="2" end="2"/>
                                            </p:txEl>
                                          </p:spTgt>
                                        </p:tgtEl>
                                        <p:attrNameLst>
                                          <p:attrName>style.visibility</p:attrName>
                                        </p:attrNameLst>
                                      </p:cBhvr>
                                      <p:to>
                                        <p:strVal val="visible"/>
                                      </p:to>
                                    </p:set>
                                    <p:anim calcmode="lin" valueType="num">
                                      <p:cBhvr additive="base">
                                        <p:cTn id="12" dur="5000" fill="hold"/>
                                        <p:tgtEl>
                                          <p:spTgt spid="1518595">
                                            <p:txEl>
                                              <p:pRg st="2" end="2"/>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1518595">
                                            <p:txEl>
                                              <p:pRg st="2" end="2"/>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5500"/>
                            </p:stCondLst>
                            <p:childTnLst>
                              <p:par>
                                <p:cTn id="15" presetID="2" presetClass="entr" presetSubtype="4" fill="hold" nodeType="afterEffect">
                                  <p:stCondLst>
                                    <p:cond delay="0"/>
                                  </p:stCondLst>
                                  <p:childTnLst>
                                    <p:set>
                                      <p:cBhvr>
                                        <p:cTn id="16" dur="1" fill="hold">
                                          <p:stCondLst>
                                            <p:cond delay="0"/>
                                          </p:stCondLst>
                                        </p:cTn>
                                        <p:tgtEl>
                                          <p:spTgt spid="1518595">
                                            <p:txEl>
                                              <p:pRg st="3" end="3"/>
                                            </p:txEl>
                                          </p:spTgt>
                                        </p:tgtEl>
                                        <p:attrNameLst>
                                          <p:attrName>style.visibility</p:attrName>
                                        </p:attrNameLst>
                                      </p:cBhvr>
                                      <p:to>
                                        <p:strVal val="visible"/>
                                      </p:to>
                                    </p:set>
                                    <p:anim calcmode="lin" valueType="num">
                                      <p:cBhvr additive="base">
                                        <p:cTn id="17" dur="5000" fill="hold"/>
                                        <p:tgtEl>
                                          <p:spTgt spid="1518595">
                                            <p:txEl>
                                              <p:pRg st="3" end="3"/>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1518595">
                                            <p:txEl>
                                              <p:pRg st="3" end="3"/>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0500"/>
                            </p:stCondLst>
                            <p:childTnLst>
                              <p:par>
                                <p:cTn id="20" presetID="2" presetClass="entr" presetSubtype="4" fill="hold" nodeType="afterEffect">
                                  <p:stCondLst>
                                    <p:cond delay="0"/>
                                  </p:stCondLst>
                                  <p:childTnLst>
                                    <p:set>
                                      <p:cBhvr>
                                        <p:cTn id="21" dur="1" fill="hold">
                                          <p:stCondLst>
                                            <p:cond delay="0"/>
                                          </p:stCondLst>
                                        </p:cTn>
                                        <p:tgtEl>
                                          <p:spTgt spid="1518595">
                                            <p:txEl>
                                              <p:pRg st="4" end="4"/>
                                            </p:txEl>
                                          </p:spTgt>
                                        </p:tgtEl>
                                        <p:attrNameLst>
                                          <p:attrName>style.visibility</p:attrName>
                                        </p:attrNameLst>
                                      </p:cBhvr>
                                      <p:to>
                                        <p:strVal val="visible"/>
                                      </p:to>
                                    </p:set>
                                    <p:anim calcmode="lin" valueType="num">
                                      <p:cBhvr additive="base">
                                        <p:cTn id="22" dur="5000" fill="hold"/>
                                        <p:tgtEl>
                                          <p:spTgt spid="1518595">
                                            <p:txEl>
                                              <p:pRg st="4" end="4"/>
                                            </p:txEl>
                                          </p:spTgt>
                                        </p:tgtEl>
                                        <p:attrNameLst>
                                          <p:attrName>ppt_x</p:attrName>
                                        </p:attrNameLst>
                                      </p:cBhvr>
                                      <p:tavLst>
                                        <p:tav tm="0">
                                          <p:val>
                                            <p:strVal val="#ppt_x"/>
                                          </p:val>
                                        </p:tav>
                                        <p:tav tm="100000">
                                          <p:val>
                                            <p:strVal val="#ppt_x"/>
                                          </p:val>
                                        </p:tav>
                                      </p:tavLst>
                                    </p:anim>
                                    <p:anim calcmode="lin" valueType="num">
                                      <p:cBhvr additive="base">
                                        <p:cTn id="23" dur="5000" fill="hold"/>
                                        <p:tgtEl>
                                          <p:spTgt spid="1518595">
                                            <p:txEl>
                                              <p:pRg st="4" end="4"/>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5500"/>
                            </p:stCondLst>
                            <p:childTnLst>
                              <p:par>
                                <p:cTn id="25" presetID="2" presetClass="entr" presetSubtype="4" fill="hold" nodeType="afterEffect">
                                  <p:stCondLst>
                                    <p:cond delay="0"/>
                                  </p:stCondLst>
                                  <p:childTnLst>
                                    <p:set>
                                      <p:cBhvr>
                                        <p:cTn id="26" dur="1" fill="hold">
                                          <p:stCondLst>
                                            <p:cond delay="0"/>
                                          </p:stCondLst>
                                        </p:cTn>
                                        <p:tgtEl>
                                          <p:spTgt spid="1518595">
                                            <p:txEl>
                                              <p:pRg st="5" end="5"/>
                                            </p:txEl>
                                          </p:spTgt>
                                        </p:tgtEl>
                                        <p:attrNameLst>
                                          <p:attrName>style.visibility</p:attrName>
                                        </p:attrNameLst>
                                      </p:cBhvr>
                                      <p:to>
                                        <p:strVal val="visible"/>
                                      </p:to>
                                    </p:set>
                                    <p:anim calcmode="lin" valueType="num">
                                      <p:cBhvr additive="base">
                                        <p:cTn id="27" dur="5000" fill="hold"/>
                                        <p:tgtEl>
                                          <p:spTgt spid="1518595">
                                            <p:txEl>
                                              <p:pRg st="5" end="5"/>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1518595">
                                            <p:txEl>
                                              <p:pRg st="5" end="5"/>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0500"/>
                            </p:stCondLst>
                            <p:childTnLst>
                              <p:par>
                                <p:cTn id="30" presetID="2" presetClass="entr" presetSubtype="4" fill="hold" nodeType="afterEffect">
                                  <p:stCondLst>
                                    <p:cond delay="0"/>
                                  </p:stCondLst>
                                  <p:childTnLst>
                                    <p:set>
                                      <p:cBhvr>
                                        <p:cTn id="31" dur="1" fill="hold">
                                          <p:stCondLst>
                                            <p:cond delay="0"/>
                                          </p:stCondLst>
                                        </p:cTn>
                                        <p:tgtEl>
                                          <p:spTgt spid="1518595">
                                            <p:txEl>
                                              <p:pRg st="6" end="6"/>
                                            </p:txEl>
                                          </p:spTgt>
                                        </p:tgtEl>
                                        <p:attrNameLst>
                                          <p:attrName>style.visibility</p:attrName>
                                        </p:attrNameLst>
                                      </p:cBhvr>
                                      <p:to>
                                        <p:strVal val="visible"/>
                                      </p:to>
                                    </p:set>
                                    <p:anim calcmode="lin" valueType="num">
                                      <p:cBhvr additive="base">
                                        <p:cTn id="32" dur="5000" fill="hold"/>
                                        <p:tgtEl>
                                          <p:spTgt spid="1518595">
                                            <p:txEl>
                                              <p:pRg st="6" end="6"/>
                                            </p:txEl>
                                          </p:spTgt>
                                        </p:tgtEl>
                                        <p:attrNameLst>
                                          <p:attrName>ppt_x</p:attrName>
                                        </p:attrNameLst>
                                      </p:cBhvr>
                                      <p:tavLst>
                                        <p:tav tm="0">
                                          <p:val>
                                            <p:strVal val="#ppt_x"/>
                                          </p:val>
                                        </p:tav>
                                        <p:tav tm="100000">
                                          <p:val>
                                            <p:strVal val="#ppt_x"/>
                                          </p:val>
                                        </p:tav>
                                      </p:tavLst>
                                    </p:anim>
                                    <p:anim calcmode="lin" valueType="num">
                                      <p:cBhvr additive="base">
                                        <p:cTn id="33" dur="5000" fill="hold"/>
                                        <p:tgtEl>
                                          <p:spTgt spid="1518595">
                                            <p:txEl>
                                              <p:pRg st="6" end="6"/>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25500"/>
                            </p:stCondLst>
                            <p:childTnLst>
                              <p:par>
                                <p:cTn id="35" presetID="2" presetClass="entr" presetSubtype="4" fill="hold" nodeType="afterEffect">
                                  <p:stCondLst>
                                    <p:cond delay="0"/>
                                  </p:stCondLst>
                                  <p:childTnLst>
                                    <p:set>
                                      <p:cBhvr>
                                        <p:cTn id="36" dur="1" fill="hold">
                                          <p:stCondLst>
                                            <p:cond delay="0"/>
                                          </p:stCondLst>
                                        </p:cTn>
                                        <p:tgtEl>
                                          <p:spTgt spid="1518595">
                                            <p:txEl>
                                              <p:pRg st="7" end="7"/>
                                            </p:txEl>
                                          </p:spTgt>
                                        </p:tgtEl>
                                        <p:attrNameLst>
                                          <p:attrName>style.visibility</p:attrName>
                                        </p:attrNameLst>
                                      </p:cBhvr>
                                      <p:to>
                                        <p:strVal val="visible"/>
                                      </p:to>
                                    </p:set>
                                    <p:anim calcmode="lin" valueType="num">
                                      <p:cBhvr additive="base">
                                        <p:cTn id="37" dur="5000" fill="hold"/>
                                        <p:tgtEl>
                                          <p:spTgt spid="1518595">
                                            <p:txEl>
                                              <p:pRg st="7" end="7"/>
                                            </p:txEl>
                                          </p:spTgt>
                                        </p:tgtEl>
                                        <p:attrNameLst>
                                          <p:attrName>ppt_x</p:attrName>
                                        </p:attrNameLst>
                                      </p:cBhvr>
                                      <p:tavLst>
                                        <p:tav tm="0">
                                          <p:val>
                                            <p:strVal val="#ppt_x"/>
                                          </p:val>
                                        </p:tav>
                                        <p:tav tm="100000">
                                          <p:val>
                                            <p:strVal val="#ppt_x"/>
                                          </p:val>
                                        </p:tav>
                                      </p:tavLst>
                                    </p:anim>
                                    <p:anim calcmode="lin" valueType="num">
                                      <p:cBhvr additive="base">
                                        <p:cTn id="38" dur="5000" fill="hold"/>
                                        <p:tgtEl>
                                          <p:spTgt spid="151859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mtClean="0"/>
              <a:t>Metformin – How does it rate?  </a:t>
            </a:r>
            <a:endParaRPr lang="en-US" dirty="0"/>
          </a:p>
        </p:txBody>
      </p:sp>
      <p:sp>
        <p:nvSpPr>
          <p:cNvPr id="3" name="Content Placeholder 2"/>
          <p:cNvSpPr>
            <a:spLocks noGrp="1"/>
          </p:cNvSpPr>
          <p:nvPr>
            <p:ph sz="quarter" idx="1"/>
          </p:nvPr>
        </p:nvSpPr>
        <p:spPr>
          <a:xfrm>
            <a:off x="457200" y="1676400"/>
            <a:ext cx="8229600" cy="44805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3200" dirty="0">
                <a:latin typeface="Helvetica" pitchFamily="34" charset="0"/>
              </a:rPr>
              <a:t>No</a:t>
            </a:r>
            <a:r>
              <a:rPr lang="en-US" sz="2800" b="1" dirty="0">
                <a:latin typeface="Helvetica" pitchFamily="34" charset="0"/>
              </a:rPr>
              <a:t> </a:t>
            </a:r>
            <a:endParaRPr lang="en-US" sz="1600" b="1" dirty="0">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011069" y="4541839"/>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a:latin typeface="Helvetica" pitchFamily="34" charset="0"/>
              </a:rPr>
              <a:t>Yes/No</a:t>
            </a:r>
            <a:r>
              <a:rPr lang="en-US" sz="2800" b="1" dirty="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0521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p:txBody>
          <a:bodyPr/>
          <a:lstStyle/>
          <a:p>
            <a:r>
              <a:rPr lang="en-US" smtClean="0"/>
              <a:t>Bariatric Surgery</a:t>
            </a:r>
          </a:p>
        </p:txBody>
      </p:sp>
      <p:sp>
        <p:nvSpPr>
          <p:cNvPr id="147459" name="Content Placeholder 2"/>
          <p:cNvSpPr>
            <a:spLocks noGrp="1"/>
          </p:cNvSpPr>
          <p:nvPr>
            <p:ph sz="quarter" idx="1"/>
          </p:nvPr>
        </p:nvSpPr>
        <p:spPr/>
        <p:txBody>
          <a:bodyPr/>
          <a:lstStyle/>
          <a:p>
            <a:r>
              <a:rPr lang="en-US" smtClean="0"/>
              <a:t>Consider on diabetes pts w/ BMI &gt;35, esp with comorbidities</a:t>
            </a:r>
          </a:p>
          <a:p>
            <a:r>
              <a:rPr lang="en-US" smtClean="0"/>
              <a:t>Remission (BG normalized)</a:t>
            </a:r>
          </a:p>
          <a:p>
            <a:pPr lvl="1"/>
            <a:r>
              <a:rPr lang="en-US" smtClean="0"/>
              <a:t>rates range from 40 – 95%</a:t>
            </a:r>
          </a:p>
          <a:p>
            <a:pPr lvl="1"/>
            <a:r>
              <a:rPr lang="en-US" smtClean="0"/>
              <a:t>Better results with newer diabetes (more beta cell mass)</a:t>
            </a:r>
          </a:p>
          <a:p>
            <a:pPr lvl="1"/>
            <a:r>
              <a:rPr lang="en-US" smtClean="0"/>
              <a:t>Due to increase incretins (gut hormones)</a:t>
            </a:r>
          </a:p>
          <a:p>
            <a:r>
              <a:rPr lang="en-US" smtClean="0"/>
              <a:t>Still researching long term benefits, cost effectiveness and risk </a:t>
            </a:r>
          </a:p>
          <a:p>
            <a:endParaRPr lang="en-US" smtClean="0"/>
          </a:p>
        </p:txBody>
      </p:sp>
      <p:pic>
        <p:nvPicPr>
          <p:cNvPr id="147460" name="Picture 6" descr="C:\Users\Beverly\AppData\Local\Microsoft\Windows\Temporary Internet Files\Content.IE5\DJWH7WCO\MC90031224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1789113"/>
            <a:ext cx="152400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55508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457200" y="228600"/>
            <a:ext cx="8229600" cy="1143000"/>
          </a:xfrm>
        </p:spPr>
        <p:txBody>
          <a:bodyPr>
            <a:normAutofit/>
          </a:bodyPr>
          <a:lstStyle/>
          <a:p>
            <a:r>
              <a:rPr lang="en-US" dirty="0" smtClean="0"/>
              <a:t>What is next step?</a:t>
            </a:r>
          </a:p>
        </p:txBody>
      </p:sp>
      <p:sp>
        <p:nvSpPr>
          <p:cNvPr id="86019" name="Rectangle 2"/>
          <p:cNvSpPr>
            <a:spLocks noChangeArrowheads="1"/>
          </p:cNvSpPr>
          <p:nvPr/>
        </p:nvSpPr>
        <p:spPr bwMode="auto">
          <a:xfrm>
            <a:off x="685800" y="1676400"/>
            <a:ext cx="7696200" cy="208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buClr>
                <a:schemeClr val="tx1"/>
              </a:buClr>
            </a:pPr>
            <a:r>
              <a:rPr lang="en-US" sz="3600" dirty="0" smtClean="0"/>
              <a:t>69 </a:t>
            </a:r>
            <a:r>
              <a:rPr lang="en-US" sz="3600" dirty="0"/>
              <a:t>year old male, BMI 25, on Metformin 1000mg BID. </a:t>
            </a:r>
            <a:endParaRPr lang="en-US" sz="3600" dirty="0" smtClean="0"/>
          </a:p>
          <a:p>
            <a:pPr>
              <a:lnSpc>
                <a:spcPct val="90000"/>
              </a:lnSpc>
              <a:buClr>
                <a:schemeClr val="tx1"/>
              </a:buClr>
            </a:pPr>
            <a:r>
              <a:rPr lang="en-US" sz="3600" dirty="0" smtClean="0"/>
              <a:t>AM </a:t>
            </a:r>
            <a:r>
              <a:rPr lang="en-US" sz="3600" dirty="0"/>
              <a:t>glucose 120s, A1c 8.1%.  </a:t>
            </a:r>
            <a:endParaRPr lang="en-US" sz="3600" dirty="0" smtClean="0"/>
          </a:p>
          <a:p>
            <a:pPr>
              <a:lnSpc>
                <a:spcPct val="90000"/>
              </a:lnSpc>
              <a:buClr>
                <a:schemeClr val="tx1"/>
              </a:buClr>
            </a:pPr>
            <a:r>
              <a:rPr lang="en-US" sz="3600" dirty="0" err="1" smtClean="0"/>
              <a:t>Creat</a:t>
            </a:r>
            <a:r>
              <a:rPr lang="en-US" sz="3600" dirty="0" smtClean="0"/>
              <a:t> 1.3</a:t>
            </a:r>
            <a:endParaRPr lang="en-US" sz="3600" dirty="0"/>
          </a:p>
        </p:txBody>
      </p:sp>
      <p:pic>
        <p:nvPicPr>
          <p:cNvPr id="86020" name="Picture 2" descr="C:\Users\bev\AppData\Local\Microsoft\Windows\Temporary Internet Files\Content.IE5\495GBYVE\MP900422591[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7656" y="4419600"/>
            <a:ext cx="2704344"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52214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lycemic_Control_algorithm_breakdown_slid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556"/>
            <a:ext cx="9144000" cy="6858000"/>
          </a:xfrm>
          <a:prstGeom prst="rect">
            <a:avLst/>
          </a:prstGeom>
        </p:spPr>
      </p:pic>
    </p:spTree>
    <p:custDataLst>
      <p:tags r:id="rId1"/>
    </p:custDataLst>
    <p:extLst>
      <p:ext uri="{BB962C8B-B14F-4D97-AF65-F5344CB8AC3E}">
        <p14:creationId xmlns:p14="http://schemas.microsoft.com/office/powerpoint/2010/main" val="218932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4018" name="Rectangle 2"/>
          <p:cNvSpPr>
            <a:spLocks noGrp="1" noChangeArrowheads="1"/>
          </p:cNvSpPr>
          <p:nvPr>
            <p:ph type="title"/>
          </p:nvPr>
        </p:nvSpPr>
        <p:spPr>
          <a:xfrm>
            <a:off x="475445" y="200025"/>
            <a:ext cx="8229600" cy="990600"/>
          </a:xfrm>
        </p:spPr>
        <p:txBody>
          <a:bodyPr>
            <a:normAutofit fontScale="90000"/>
          </a:bodyPr>
          <a:lstStyle/>
          <a:p>
            <a:pPr eaLnBrk="1" hangingPunct="1">
              <a:defRPr/>
            </a:pPr>
            <a:r>
              <a:rPr lang="en-US" sz="4800" dirty="0" smtClean="0">
                <a:solidFill>
                  <a:schemeClr val="tx1"/>
                </a:solidFill>
              </a:rPr>
              <a:t/>
            </a:r>
            <a:br>
              <a:rPr lang="en-US" sz="4800" dirty="0" smtClean="0">
                <a:solidFill>
                  <a:schemeClr val="tx1"/>
                </a:solidFill>
              </a:rPr>
            </a:br>
            <a:r>
              <a:rPr lang="en-US" sz="4800" b="1" dirty="0" smtClean="0"/>
              <a:t>Sulfonylureas – </a:t>
            </a:r>
            <a:endParaRPr lang="en-US" sz="4800" dirty="0" smtClean="0"/>
          </a:p>
        </p:txBody>
      </p:sp>
      <p:pic>
        <p:nvPicPr>
          <p:cNvPr id="33796" name="Picture 5" descr="bcap_squirt_earrings"/>
          <p:cNvPicPr>
            <a:picLocks noGrp="1" noChangeAspect="1" noChangeArrowheads="1"/>
          </p:cNvPicPr>
          <p:nvPr>
            <p:ph sz="quarter" idx="1"/>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4401623" y="1896269"/>
            <a:ext cx="4286250" cy="4286250"/>
          </a:xfrm>
          <a:noFill/>
          <a:extLst>
            <a:ext uri="{909E8E84-426E-40DD-AFC4-6F175D3DCCD1}">
              <a14:hiddenFill xmlns:a14="http://schemas.microsoft.com/office/drawing/2010/main">
                <a:solidFill>
                  <a:srgbClr val="FFFFFF"/>
                </a:solidFill>
              </a14:hiddenFill>
            </a:ext>
          </a:extLst>
        </p:spPr>
      </p:pic>
      <p:sp>
        <p:nvSpPr>
          <p:cNvPr id="1494019" name="Rectangle 3"/>
          <p:cNvSpPr>
            <a:spLocks noGrp="1" noChangeArrowheads="1"/>
          </p:cNvSpPr>
          <p:nvPr>
            <p:ph type="body" sz="half" idx="4294967295"/>
          </p:nvPr>
        </p:nvSpPr>
        <p:spPr>
          <a:xfrm>
            <a:off x="609600" y="1524000"/>
            <a:ext cx="3962400" cy="4610100"/>
          </a:xfrm>
        </p:spPr>
        <p:txBody>
          <a:bodyPr/>
          <a:lstStyle/>
          <a:p>
            <a:pPr eaLnBrk="1" hangingPunct="1">
              <a:defRPr/>
            </a:pPr>
            <a:r>
              <a:rPr lang="en-US" dirty="0" smtClean="0">
                <a:solidFill>
                  <a:schemeClr val="folHlink"/>
                </a:solidFill>
              </a:rPr>
              <a:t>Action:</a:t>
            </a:r>
            <a:r>
              <a:rPr lang="en-US" dirty="0" smtClean="0"/>
              <a:t> tells pancreas to squirt insulin all day</a:t>
            </a:r>
          </a:p>
          <a:p>
            <a:pPr eaLnBrk="1" hangingPunct="1">
              <a:defRPr/>
            </a:pPr>
            <a:r>
              <a:rPr lang="en-US" dirty="0" smtClean="0">
                <a:solidFill>
                  <a:schemeClr val="folHlink"/>
                </a:solidFill>
              </a:rPr>
              <a:t>Who?</a:t>
            </a:r>
            <a:r>
              <a:rPr lang="en-US" dirty="0" smtClean="0"/>
              <a:t> </a:t>
            </a:r>
          </a:p>
          <a:p>
            <a:pPr lvl="1" eaLnBrk="1" hangingPunct="1">
              <a:defRPr/>
            </a:pPr>
            <a:r>
              <a:rPr lang="en-US" dirty="0" smtClean="0"/>
              <a:t>Lean type 2</a:t>
            </a:r>
          </a:p>
        </p:txBody>
      </p:sp>
      <p:pic>
        <p:nvPicPr>
          <p:cNvPr id="33797" name="Picture 4" descr="PE01812_[1]"/>
          <p:cNvPicPr>
            <a:picLocks noChangeAspect="1" noChangeArrowheads="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5141219" y="1201558"/>
            <a:ext cx="3352800" cy="261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1528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94019">
                                            <p:txEl>
                                              <p:pRg st="1" end="1"/>
                                            </p:txEl>
                                          </p:spTgt>
                                        </p:tgtEl>
                                        <p:attrNameLst>
                                          <p:attrName>style.visibility</p:attrName>
                                        </p:attrNameLst>
                                      </p:cBhvr>
                                      <p:to>
                                        <p:strVal val="visible"/>
                                      </p:to>
                                    </p:set>
                                    <p:anim calcmode="lin" valueType="num">
                                      <p:cBhvr additive="base">
                                        <p:cTn id="7" dur="500" fill="hold"/>
                                        <p:tgtEl>
                                          <p:spTgt spid="149401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94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494019">
                                            <p:txEl>
                                              <p:pRg st="2" end="2"/>
                                            </p:txEl>
                                          </p:spTgt>
                                        </p:tgtEl>
                                        <p:attrNameLst>
                                          <p:attrName>style.visibility</p:attrName>
                                        </p:attrNameLst>
                                      </p:cBhvr>
                                      <p:to>
                                        <p:strVal val="visible"/>
                                      </p:to>
                                    </p:set>
                                    <p:anim calcmode="lin" valueType="num">
                                      <p:cBhvr additive="base">
                                        <p:cTn id="13" dur="500" fill="hold"/>
                                        <p:tgtEl>
                                          <p:spTgt spid="1494019">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940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494019">
                                            <p:txEl>
                                              <p:pRg st="0" end="0"/>
                                            </p:txEl>
                                          </p:spTgt>
                                        </p:tgtEl>
                                        <p:attrNameLst>
                                          <p:attrName>style.visibility</p:attrName>
                                        </p:attrNameLst>
                                      </p:cBhvr>
                                      <p:to>
                                        <p:strVal val="visible"/>
                                      </p:to>
                                    </p:set>
                                    <p:anim calcmode="lin" valueType="num">
                                      <p:cBhvr additive="base">
                                        <p:cTn id="19" dur="500" fill="hold"/>
                                        <p:tgtEl>
                                          <p:spTgt spid="1494019">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940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5042" name="Rectangle 2"/>
          <p:cNvSpPr>
            <a:spLocks noGrp="1" noChangeArrowheads="1"/>
          </p:cNvSpPr>
          <p:nvPr>
            <p:ph type="title"/>
          </p:nvPr>
        </p:nvSpPr>
        <p:spPr/>
        <p:txBody>
          <a:bodyPr>
            <a:normAutofit/>
          </a:bodyPr>
          <a:lstStyle/>
          <a:p>
            <a:pPr eaLnBrk="1" hangingPunct="1">
              <a:defRPr/>
            </a:pPr>
            <a:r>
              <a:rPr lang="en-US" dirty="0" smtClean="0"/>
              <a:t>Sulfonylureas</a:t>
            </a:r>
            <a:r>
              <a:rPr lang="en-US" dirty="0" smtClean="0">
                <a:solidFill>
                  <a:schemeClr val="accent1">
                    <a:lumMod val="20000"/>
                    <a:lumOff val="80000"/>
                  </a:schemeClr>
                </a:solidFill>
              </a:rPr>
              <a:t> </a:t>
            </a:r>
            <a:r>
              <a:rPr lang="en-US" dirty="0" smtClean="0"/>
              <a:t>- Squirts</a:t>
            </a:r>
          </a:p>
        </p:txBody>
      </p:sp>
      <p:sp>
        <p:nvSpPr>
          <p:cNvPr id="1495043" name="Rectangle 3"/>
          <p:cNvSpPr>
            <a:spLocks noGrp="1" noChangeArrowheads="1"/>
          </p:cNvSpPr>
          <p:nvPr>
            <p:ph sz="quarter" idx="1"/>
          </p:nvPr>
        </p:nvSpPr>
        <p:spPr>
          <a:xfrm>
            <a:off x="457200" y="1219200"/>
            <a:ext cx="5562600" cy="4937760"/>
          </a:xfrm>
        </p:spPr>
        <p:txBody>
          <a:bodyPr/>
          <a:lstStyle/>
          <a:p>
            <a:pPr eaLnBrk="1" hangingPunct="1">
              <a:defRPr/>
            </a:pPr>
            <a:r>
              <a:rPr lang="en-US" sz="2800" dirty="0" smtClean="0"/>
              <a:t>Action: Increase endogenous insulin secretion</a:t>
            </a:r>
          </a:p>
          <a:p>
            <a:pPr eaLnBrk="1" hangingPunct="1">
              <a:defRPr/>
            </a:pPr>
            <a:r>
              <a:rPr lang="en-US" sz="2800" dirty="0" smtClean="0"/>
              <a:t>Efficacy:</a:t>
            </a:r>
          </a:p>
          <a:p>
            <a:pPr lvl="1" eaLnBrk="1" hangingPunct="1">
              <a:defRPr/>
            </a:pPr>
            <a:r>
              <a:rPr lang="en-US" sz="2400" dirty="0" smtClean="0"/>
              <a:t>Decrease FPG 60-70 mg/dl </a:t>
            </a:r>
          </a:p>
          <a:p>
            <a:pPr lvl="1" eaLnBrk="1" hangingPunct="1">
              <a:defRPr/>
            </a:pPr>
            <a:r>
              <a:rPr lang="en-US" sz="2400" dirty="0" smtClean="0"/>
              <a:t>Reduce A1C by 1.0-2.0%</a:t>
            </a:r>
          </a:p>
          <a:p>
            <a:pPr eaLnBrk="1" hangingPunct="1">
              <a:defRPr/>
            </a:pPr>
            <a:r>
              <a:rPr lang="en-US" sz="2800" dirty="0" smtClean="0"/>
              <a:t>Secondary failures: 5-10% shortly after initial response, many more later</a:t>
            </a:r>
          </a:p>
          <a:p>
            <a:pPr lvl="1" eaLnBrk="1" hangingPunct="1">
              <a:defRPr/>
            </a:pPr>
            <a:r>
              <a:rPr lang="en-US" sz="2400" dirty="0" smtClean="0"/>
              <a:t>Usually after 5 or more years of therapy due to natural history of DM 2</a:t>
            </a:r>
          </a:p>
          <a:p>
            <a:pPr lvl="1" eaLnBrk="1" hangingPunct="1">
              <a:defRPr/>
            </a:pPr>
            <a:endParaRPr lang="en-US" sz="2400" dirty="0" smtClean="0">
              <a:solidFill>
                <a:srgbClr val="FFFFFF"/>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221227" y="1676400"/>
            <a:ext cx="2046473" cy="2590800"/>
          </a:xfrm>
          <a:prstGeom prst="rect">
            <a:avLst/>
          </a:prstGeom>
        </p:spPr>
      </p:pic>
    </p:spTree>
    <p:custDataLst>
      <p:tags r:id="rId1"/>
    </p:custDataLst>
    <p:extLst>
      <p:ext uri="{BB962C8B-B14F-4D97-AF65-F5344CB8AC3E}">
        <p14:creationId xmlns:p14="http://schemas.microsoft.com/office/powerpoint/2010/main" val="28320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5043">
                                            <p:txEl>
                                              <p:pRg st="0" end="0"/>
                                            </p:txEl>
                                          </p:spTgt>
                                        </p:tgtEl>
                                        <p:attrNameLst>
                                          <p:attrName>style.visibility</p:attrName>
                                        </p:attrNameLst>
                                      </p:cBhvr>
                                      <p:to>
                                        <p:strVal val="visible"/>
                                      </p:to>
                                    </p:set>
                                    <p:animEffect transition="in" filter="wipe(up)">
                                      <p:cBhvr>
                                        <p:cTn id="7" dur="500"/>
                                        <p:tgtEl>
                                          <p:spTgt spid="1495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495043">
                                            <p:txEl>
                                              <p:pRg st="1" end="1"/>
                                            </p:txEl>
                                          </p:spTgt>
                                        </p:tgtEl>
                                        <p:attrNameLst>
                                          <p:attrName>style.visibility</p:attrName>
                                        </p:attrNameLst>
                                      </p:cBhvr>
                                      <p:to>
                                        <p:strVal val="visible"/>
                                      </p:to>
                                    </p:set>
                                    <p:animEffect transition="in" filter="wipe(up)">
                                      <p:cBhvr>
                                        <p:cTn id="12" dur="500"/>
                                        <p:tgtEl>
                                          <p:spTgt spid="1495043">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95043">
                                            <p:txEl>
                                              <p:pRg st="2" end="2"/>
                                            </p:txEl>
                                          </p:spTgt>
                                        </p:tgtEl>
                                        <p:attrNameLst>
                                          <p:attrName>style.visibility</p:attrName>
                                        </p:attrNameLst>
                                      </p:cBhvr>
                                      <p:to>
                                        <p:strVal val="visible"/>
                                      </p:to>
                                    </p:set>
                                    <p:animEffect transition="in" filter="wipe(up)">
                                      <p:cBhvr>
                                        <p:cTn id="15" dur="500"/>
                                        <p:tgtEl>
                                          <p:spTgt spid="1495043">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495043">
                                            <p:txEl>
                                              <p:pRg st="3" end="3"/>
                                            </p:txEl>
                                          </p:spTgt>
                                        </p:tgtEl>
                                        <p:attrNameLst>
                                          <p:attrName>style.visibility</p:attrName>
                                        </p:attrNameLst>
                                      </p:cBhvr>
                                      <p:to>
                                        <p:strVal val="visible"/>
                                      </p:to>
                                    </p:set>
                                    <p:animEffect transition="in" filter="wipe(up)">
                                      <p:cBhvr>
                                        <p:cTn id="18" dur="500"/>
                                        <p:tgtEl>
                                          <p:spTgt spid="149504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495043">
                                            <p:txEl>
                                              <p:pRg st="4" end="4"/>
                                            </p:txEl>
                                          </p:spTgt>
                                        </p:tgtEl>
                                        <p:attrNameLst>
                                          <p:attrName>style.visibility</p:attrName>
                                        </p:attrNameLst>
                                      </p:cBhvr>
                                      <p:to>
                                        <p:strVal val="visible"/>
                                      </p:to>
                                    </p:set>
                                    <p:animEffect transition="in" filter="wipe(up)">
                                      <p:cBhvr>
                                        <p:cTn id="23" dur="500"/>
                                        <p:tgtEl>
                                          <p:spTgt spid="1495043">
                                            <p:txEl>
                                              <p:pRg st="4" end="4"/>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495043">
                                            <p:txEl>
                                              <p:pRg st="5" end="5"/>
                                            </p:txEl>
                                          </p:spTgt>
                                        </p:tgtEl>
                                        <p:attrNameLst>
                                          <p:attrName>style.visibility</p:attrName>
                                        </p:attrNameLst>
                                      </p:cBhvr>
                                      <p:to>
                                        <p:strVal val="visible"/>
                                      </p:to>
                                    </p:set>
                                    <p:animEffect transition="in" filter="wipe(up)">
                                      <p:cBhvr>
                                        <p:cTn id="26" dur="500"/>
                                        <p:tgtEl>
                                          <p:spTgt spid="149504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43" grpId="0" build="p" autoUpdateAnimBg="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114" name="Rectangle 2"/>
          <p:cNvSpPr>
            <a:spLocks noGrp="1" noChangeArrowheads="1"/>
          </p:cNvSpPr>
          <p:nvPr>
            <p:ph type="title"/>
          </p:nvPr>
        </p:nvSpPr>
        <p:spPr>
          <a:xfrm>
            <a:off x="457200" y="152400"/>
            <a:ext cx="8229600" cy="1295400"/>
          </a:xfrm>
        </p:spPr>
        <p:txBody>
          <a:bodyPr>
            <a:normAutofit fontScale="90000"/>
          </a:bodyPr>
          <a:lstStyle/>
          <a:p>
            <a:pPr eaLnBrk="1" hangingPunct="1">
              <a:defRPr/>
            </a:pPr>
            <a:r>
              <a:rPr lang="en-US" dirty="0" smtClean="0">
                <a:solidFill>
                  <a:schemeClr val="bg2">
                    <a:lumMod val="25000"/>
                  </a:schemeClr>
                </a:solidFill>
              </a:rPr>
              <a:t>Sulfonylureas:</a:t>
            </a:r>
            <a:br>
              <a:rPr lang="en-US" dirty="0" smtClean="0">
                <a:solidFill>
                  <a:schemeClr val="bg2">
                    <a:lumMod val="25000"/>
                  </a:schemeClr>
                </a:solidFill>
              </a:rPr>
            </a:br>
            <a:r>
              <a:rPr lang="en-US" dirty="0" smtClean="0">
                <a:solidFill>
                  <a:schemeClr val="bg2">
                    <a:lumMod val="25000"/>
                  </a:schemeClr>
                </a:solidFill>
              </a:rPr>
              <a:t>2nd Generation</a:t>
            </a:r>
          </a:p>
        </p:txBody>
      </p:sp>
      <p:sp>
        <p:nvSpPr>
          <p:cNvPr id="1498115" name="Rectangle 3"/>
          <p:cNvSpPr>
            <a:spLocks noGrp="1" noChangeArrowheads="1"/>
          </p:cNvSpPr>
          <p:nvPr>
            <p:ph sz="quarter" idx="1"/>
          </p:nvPr>
        </p:nvSpPr>
        <p:spPr>
          <a:xfrm>
            <a:off x="457200" y="1676400"/>
            <a:ext cx="8229600" cy="4480560"/>
          </a:xfrm>
        </p:spPr>
        <p:txBody>
          <a:bodyPr/>
          <a:lstStyle/>
          <a:p>
            <a:pPr eaLnBrk="1" hangingPunct="1">
              <a:lnSpc>
                <a:spcPct val="90000"/>
              </a:lnSpc>
              <a:buFont typeface="Wingdings" pitchFamily="2" charset="2"/>
              <a:buNone/>
              <a:defRPr/>
            </a:pPr>
            <a:endParaRPr lang="en-US" sz="2400" dirty="0" smtClean="0"/>
          </a:p>
          <a:p>
            <a:pPr eaLnBrk="1" hangingPunct="1">
              <a:lnSpc>
                <a:spcPct val="90000"/>
              </a:lnSpc>
              <a:buFont typeface="Wingdings" pitchFamily="2" charset="2"/>
              <a:buNone/>
              <a:defRPr/>
            </a:pPr>
            <a:r>
              <a:rPr lang="en-US" sz="2400" dirty="0" smtClean="0"/>
              <a:t>	</a:t>
            </a:r>
            <a:r>
              <a:rPr lang="en-US" u="sng" dirty="0" smtClean="0"/>
              <a:t>Generic		Trade	 		Duration</a:t>
            </a:r>
          </a:p>
          <a:p>
            <a:pPr lvl="1" eaLnBrk="1" hangingPunct="1">
              <a:lnSpc>
                <a:spcPct val="90000"/>
              </a:lnSpc>
              <a:defRPr/>
            </a:pPr>
            <a:r>
              <a:rPr lang="en-US" dirty="0" smtClean="0">
                <a:solidFill>
                  <a:schemeClr val="tx1"/>
                </a:solidFill>
              </a:rPr>
              <a:t>Glyburide	</a:t>
            </a:r>
            <a:r>
              <a:rPr lang="en-US" dirty="0" err="1" smtClean="0">
                <a:solidFill>
                  <a:schemeClr val="tx1"/>
                </a:solidFill>
              </a:rPr>
              <a:t>Diabeta</a:t>
            </a:r>
            <a:r>
              <a:rPr lang="en-US" dirty="0" smtClean="0">
                <a:solidFill>
                  <a:schemeClr val="tx1"/>
                </a:solidFill>
              </a:rPr>
              <a:t>, </a:t>
            </a:r>
            <a:r>
              <a:rPr lang="en-US" dirty="0" err="1" smtClean="0">
                <a:solidFill>
                  <a:schemeClr val="tx1"/>
                </a:solidFill>
              </a:rPr>
              <a:t>Micronase</a:t>
            </a:r>
            <a:r>
              <a:rPr lang="en-US" dirty="0" smtClean="0">
                <a:solidFill>
                  <a:schemeClr val="tx1"/>
                </a:solidFill>
              </a:rPr>
              <a:t>,		12-24 </a:t>
            </a:r>
            <a:r>
              <a:rPr lang="en-US" dirty="0" err="1" smtClean="0">
                <a:solidFill>
                  <a:schemeClr val="tx1"/>
                </a:solidFill>
              </a:rPr>
              <a:t>hrs</a:t>
            </a:r>
            <a:endParaRPr lang="en-US" dirty="0" smtClean="0">
              <a:solidFill>
                <a:schemeClr val="tx1"/>
              </a:solidFill>
            </a:endParaRPr>
          </a:p>
          <a:p>
            <a:pPr lvl="4" eaLnBrk="1" hangingPunct="1">
              <a:lnSpc>
                <a:spcPct val="90000"/>
              </a:lnSpc>
              <a:buFont typeface="Wingdings" pitchFamily="2" charset="2"/>
              <a:buNone/>
              <a:defRPr/>
            </a:pPr>
            <a:r>
              <a:rPr lang="en-US" sz="2400" dirty="0" smtClean="0"/>
              <a:t>			</a:t>
            </a:r>
            <a:r>
              <a:rPr lang="en-US" sz="1600" dirty="0" err="1" smtClean="0"/>
              <a:t>Glynase</a:t>
            </a:r>
            <a:r>
              <a:rPr lang="en-US" sz="1600" dirty="0" smtClean="0"/>
              <a:t> </a:t>
            </a:r>
            <a:r>
              <a:rPr lang="en-US" sz="1600" dirty="0" err="1" smtClean="0"/>
              <a:t>Prestabs</a:t>
            </a:r>
            <a:endParaRPr lang="en-US" sz="1600" dirty="0" smtClean="0"/>
          </a:p>
          <a:p>
            <a:pPr lvl="4" eaLnBrk="1" hangingPunct="1">
              <a:lnSpc>
                <a:spcPct val="90000"/>
              </a:lnSpc>
              <a:buFont typeface="Wingdings" pitchFamily="2" charset="2"/>
              <a:buNone/>
              <a:defRPr/>
            </a:pPr>
            <a:endParaRPr lang="en-US" sz="2400" dirty="0" smtClean="0"/>
          </a:p>
          <a:p>
            <a:pPr lvl="1" eaLnBrk="1" hangingPunct="1">
              <a:lnSpc>
                <a:spcPct val="90000"/>
              </a:lnSpc>
              <a:defRPr/>
            </a:pPr>
            <a:r>
              <a:rPr lang="en-US" dirty="0" err="1" smtClean="0">
                <a:solidFill>
                  <a:schemeClr val="tx1"/>
                </a:solidFill>
              </a:rPr>
              <a:t>Glipizide</a:t>
            </a:r>
            <a:r>
              <a:rPr lang="en-US" dirty="0" smtClean="0">
                <a:solidFill>
                  <a:schemeClr val="tx1"/>
                </a:solidFill>
              </a:rPr>
              <a:t>*	Glucotrol, Glucotrol Xl	12-24 </a:t>
            </a:r>
            <a:r>
              <a:rPr lang="en-US" dirty="0" err="1" smtClean="0">
                <a:solidFill>
                  <a:schemeClr val="tx1"/>
                </a:solidFill>
              </a:rPr>
              <a:t>hrs</a:t>
            </a:r>
            <a:endParaRPr lang="en-US" dirty="0" smtClean="0">
              <a:solidFill>
                <a:schemeClr val="tx1"/>
              </a:solidFill>
            </a:endParaRPr>
          </a:p>
          <a:p>
            <a:pPr lvl="1" eaLnBrk="1" hangingPunct="1">
              <a:lnSpc>
                <a:spcPct val="90000"/>
              </a:lnSpc>
              <a:defRPr/>
            </a:pPr>
            <a:endParaRPr lang="en-US" dirty="0" smtClean="0">
              <a:solidFill>
                <a:schemeClr val="tx1"/>
              </a:solidFill>
            </a:endParaRPr>
          </a:p>
          <a:p>
            <a:pPr lvl="1" eaLnBrk="1" hangingPunct="1">
              <a:lnSpc>
                <a:spcPct val="90000"/>
              </a:lnSpc>
              <a:defRPr/>
            </a:pPr>
            <a:r>
              <a:rPr lang="en-US" dirty="0" smtClean="0">
                <a:solidFill>
                  <a:schemeClr val="tx1"/>
                </a:solidFill>
              </a:rPr>
              <a:t>Glimepiride	Amaryl			16-24 </a:t>
            </a:r>
            <a:r>
              <a:rPr lang="en-US" dirty="0" err="1" smtClean="0">
                <a:solidFill>
                  <a:schemeClr val="tx1"/>
                </a:solidFill>
              </a:rPr>
              <a:t>hrs</a:t>
            </a:r>
            <a:endParaRPr lang="en-US" dirty="0" smtClean="0">
              <a:solidFill>
                <a:schemeClr val="tx1"/>
              </a:solidFill>
            </a:endParaRPr>
          </a:p>
          <a:p>
            <a:pPr lvl="1" eaLnBrk="1" hangingPunct="1">
              <a:lnSpc>
                <a:spcPct val="90000"/>
              </a:lnSpc>
              <a:defRPr/>
            </a:pPr>
            <a:endParaRPr lang="en-US" dirty="0" smtClean="0">
              <a:solidFill>
                <a:schemeClr val="tx1"/>
              </a:solidFill>
            </a:endParaRPr>
          </a:p>
        </p:txBody>
      </p:sp>
      <p:sp>
        <p:nvSpPr>
          <p:cNvPr id="36868" name="Text Box 4"/>
          <p:cNvSpPr txBox="1">
            <a:spLocks noChangeArrowheads="1"/>
          </p:cNvSpPr>
          <p:nvPr/>
        </p:nvSpPr>
        <p:spPr bwMode="auto">
          <a:xfrm>
            <a:off x="5675313" y="4308475"/>
            <a:ext cx="1635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endParaRPr lang="en-US" sz="2400">
              <a:latin typeface="Times New Roman" pitchFamily="18" charset="0"/>
            </a:endParaRPr>
          </a:p>
        </p:txBody>
      </p:sp>
    </p:spTree>
    <p:custDataLst>
      <p:tags r:id="rId1"/>
    </p:custDataLst>
    <p:extLst>
      <p:ext uri="{BB962C8B-B14F-4D97-AF65-F5344CB8AC3E}">
        <p14:creationId xmlns:p14="http://schemas.microsoft.com/office/powerpoint/2010/main" val="392364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99138" name="Rectangle 2"/>
          <p:cNvSpPr>
            <a:spLocks noGrp="1" noChangeArrowheads="1"/>
          </p:cNvSpPr>
          <p:nvPr>
            <p:ph type="title"/>
          </p:nvPr>
        </p:nvSpPr>
        <p:spPr/>
        <p:txBody>
          <a:bodyPr>
            <a:normAutofit/>
          </a:bodyPr>
          <a:lstStyle/>
          <a:p>
            <a:pPr eaLnBrk="1" hangingPunct="1">
              <a:defRPr/>
            </a:pPr>
            <a:r>
              <a:rPr lang="en-US" dirty="0" smtClean="0"/>
              <a:t>Sulfonylureas</a:t>
            </a:r>
          </a:p>
        </p:txBody>
      </p:sp>
      <p:sp>
        <p:nvSpPr>
          <p:cNvPr id="1499139" name="Rectangle 3"/>
          <p:cNvSpPr>
            <a:spLocks noGrp="1" noChangeArrowheads="1"/>
          </p:cNvSpPr>
          <p:nvPr>
            <p:ph sz="quarter" idx="1"/>
          </p:nvPr>
        </p:nvSpPr>
        <p:spPr/>
        <p:txBody>
          <a:bodyPr/>
          <a:lstStyle/>
          <a:p>
            <a:pPr eaLnBrk="1" hangingPunct="1">
              <a:defRPr/>
            </a:pPr>
            <a:r>
              <a:rPr lang="en-US" sz="3600" dirty="0" smtClean="0"/>
              <a:t>Other Effects</a:t>
            </a:r>
          </a:p>
          <a:p>
            <a:pPr lvl="1" eaLnBrk="1" hangingPunct="1">
              <a:defRPr/>
            </a:pPr>
            <a:r>
              <a:rPr lang="en-US" sz="3000" dirty="0" smtClean="0"/>
              <a:t>Hypoglycemia </a:t>
            </a:r>
          </a:p>
          <a:p>
            <a:pPr lvl="1" eaLnBrk="1" hangingPunct="1">
              <a:defRPr/>
            </a:pPr>
            <a:r>
              <a:rPr lang="en-US" sz="3000" dirty="0" smtClean="0"/>
              <a:t>Weight gain </a:t>
            </a:r>
          </a:p>
          <a:p>
            <a:pPr lvl="1" eaLnBrk="1" hangingPunct="1">
              <a:defRPr/>
            </a:pPr>
            <a:r>
              <a:rPr lang="en-US" sz="3000" dirty="0" smtClean="0"/>
              <a:t>Cleared by kidney, use caution for </a:t>
            </a:r>
            <a:r>
              <a:rPr lang="en-US" sz="3000" dirty="0" err="1" smtClean="0"/>
              <a:t>pts</a:t>
            </a:r>
            <a:r>
              <a:rPr lang="en-US" sz="3000" dirty="0" smtClean="0"/>
              <a:t> with kidney problems</a:t>
            </a:r>
          </a:p>
          <a:p>
            <a:pPr lvl="1" eaLnBrk="1" hangingPunct="1">
              <a:defRPr/>
            </a:pPr>
            <a:r>
              <a:rPr lang="en-US" sz="3000" dirty="0" smtClean="0"/>
              <a:t>Generally the least expensive class of medication</a:t>
            </a:r>
          </a:p>
          <a:p>
            <a:pPr lvl="1" eaLnBrk="1" hangingPunct="1">
              <a:defRPr/>
            </a:pPr>
            <a:r>
              <a:rPr lang="en-US" sz="3000" dirty="0" smtClean="0"/>
              <a:t>Amaryl safest for those with CV Disease</a:t>
            </a:r>
          </a:p>
        </p:txBody>
      </p:sp>
      <p:pic>
        <p:nvPicPr>
          <p:cNvPr id="37894" name="Picture 7" descr="C:\Users\bev\AppData\Local\Microsoft\Windows\Temporary Internet Files\Content.IE5\XQGE63EA\MP90040049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4197" y="647700"/>
            <a:ext cx="1438275"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00079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99139">
                                            <p:txEl>
                                              <p:pRg st="0" end="0"/>
                                            </p:txEl>
                                          </p:spTgt>
                                        </p:tgtEl>
                                        <p:attrNameLst>
                                          <p:attrName>style.visibility</p:attrName>
                                        </p:attrNameLst>
                                      </p:cBhvr>
                                      <p:to>
                                        <p:strVal val="visible"/>
                                      </p:to>
                                    </p:set>
                                    <p:animEffect transition="in" filter="wipe(up)">
                                      <p:cBhvr>
                                        <p:cTn id="7" dur="500"/>
                                        <p:tgtEl>
                                          <p:spTgt spid="1499139">
                                            <p:txEl>
                                              <p:pRg st="0" end="0"/>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99139">
                                            <p:txEl>
                                              <p:pRg st="1" end="1"/>
                                            </p:txEl>
                                          </p:spTgt>
                                        </p:tgtEl>
                                        <p:attrNameLst>
                                          <p:attrName>style.visibility</p:attrName>
                                        </p:attrNameLst>
                                      </p:cBhvr>
                                      <p:to>
                                        <p:strVal val="visible"/>
                                      </p:to>
                                    </p:set>
                                    <p:animEffect transition="in" filter="wipe(up)">
                                      <p:cBhvr>
                                        <p:cTn id="10" dur="500"/>
                                        <p:tgtEl>
                                          <p:spTgt spid="1499139">
                                            <p:txEl>
                                              <p:pRg st="1" end="1"/>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499139">
                                            <p:txEl>
                                              <p:pRg st="2" end="2"/>
                                            </p:txEl>
                                          </p:spTgt>
                                        </p:tgtEl>
                                        <p:attrNameLst>
                                          <p:attrName>style.visibility</p:attrName>
                                        </p:attrNameLst>
                                      </p:cBhvr>
                                      <p:to>
                                        <p:strVal val="visible"/>
                                      </p:to>
                                    </p:set>
                                    <p:animEffect transition="in" filter="wipe(up)">
                                      <p:cBhvr>
                                        <p:cTn id="13" dur="500"/>
                                        <p:tgtEl>
                                          <p:spTgt spid="1499139">
                                            <p:txEl>
                                              <p:pRg st="2" end="2"/>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499139">
                                            <p:txEl>
                                              <p:pRg st="3" end="3"/>
                                            </p:txEl>
                                          </p:spTgt>
                                        </p:tgtEl>
                                        <p:attrNameLst>
                                          <p:attrName>style.visibility</p:attrName>
                                        </p:attrNameLst>
                                      </p:cBhvr>
                                      <p:to>
                                        <p:strVal val="visible"/>
                                      </p:to>
                                    </p:set>
                                    <p:animEffect transition="in" filter="wipe(up)">
                                      <p:cBhvr>
                                        <p:cTn id="16" dur="500"/>
                                        <p:tgtEl>
                                          <p:spTgt spid="1499139">
                                            <p:txEl>
                                              <p:pRg st="3" end="3"/>
                                            </p:txEl>
                                          </p:spTgt>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99139">
                                            <p:txEl>
                                              <p:pRg st="4" end="4"/>
                                            </p:txEl>
                                          </p:spTgt>
                                        </p:tgtEl>
                                        <p:attrNameLst>
                                          <p:attrName>style.visibility</p:attrName>
                                        </p:attrNameLst>
                                      </p:cBhvr>
                                      <p:to>
                                        <p:strVal val="visible"/>
                                      </p:to>
                                    </p:set>
                                    <p:animEffect transition="in" filter="wipe(up)">
                                      <p:cBhvr>
                                        <p:cTn id="19" dur="500"/>
                                        <p:tgtEl>
                                          <p:spTgt spid="1499139">
                                            <p:txEl>
                                              <p:pRg st="4" end="4"/>
                                            </p:txEl>
                                          </p:spTgt>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499139">
                                            <p:txEl>
                                              <p:pRg st="5" end="5"/>
                                            </p:txEl>
                                          </p:spTgt>
                                        </p:tgtEl>
                                        <p:attrNameLst>
                                          <p:attrName>style.visibility</p:attrName>
                                        </p:attrNameLst>
                                      </p:cBhvr>
                                      <p:to>
                                        <p:strVal val="visible"/>
                                      </p:to>
                                    </p:set>
                                    <p:animEffect transition="in" filter="wipe(up)">
                                      <p:cBhvr>
                                        <p:cTn id="22" dur="500"/>
                                        <p:tgtEl>
                                          <p:spTgt spid="14991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9139" grpId="0" build="p" autoUpdateAnimBg="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err="1" smtClean="0"/>
              <a:t>Squirters</a:t>
            </a:r>
            <a:r>
              <a:rPr lang="en-US" dirty="0" smtClean="0"/>
              <a:t> – How does they rate?  </a:t>
            </a:r>
            <a:endParaRPr lang="en-US" dirty="0"/>
          </a:p>
        </p:txBody>
      </p:sp>
      <p:sp>
        <p:nvSpPr>
          <p:cNvPr id="3" name="Content Placeholder 2"/>
          <p:cNvSpPr>
            <a:spLocks noGrp="1"/>
          </p:cNvSpPr>
          <p:nvPr>
            <p:ph sz="quarter" idx="1"/>
          </p:nvPr>
        </p:nvSpPr>
        <p:spPr>
          <a:xfrm>
            <a:off x="457200" y="1676400"/>
            <a:ext cx="8229600" cy="4480560"/>
          </a:xfrm>
        </p:spPr>
        <p:txBody>
          <a:bodyPr/>
          <a:lstStyle/>
          <a:p>
            <a:pPr marL="0" indent="0">
              <a:buFont typeface="Wingdings" pitchFamily="2" charset="2"/>
              <a:buNone/>
              <a:defRPr/>
            </a:pPr>
            <a:r>
              <a:rPr lang="en-US" u="sng" dirty="0" smtClean="0">
                <a:solidFill>
                  <a:schemeClr val="tx2">
                    <a:lumMod val="50000"/>
                  </a:schemeClr>
                </a:solidFill>
              </a:rPr>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9969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Yes</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7" name="Rectangle 284"/>
          <p:cNvSpPr>
            <a:spLocks noChangeArrowheads="1"/>
          </p:cNvSpPr>
          <p:nvPr/>
        </p:nvSpPr>
        <p:spPr bwMode="auto">
          <a:xfrm>
            <a:off x="6318250" y="2754313"/>
            <a:ext cx="11493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Yes</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Yes/No</a:t>
            </a:r>
            <a:r>
              <a:rPr lang="en-US" sz="2800" b="1">
                <a:latin typeface="Helvetica" pitchFamily="34" charset="0"/>
              </a:rPr>
              <a:t> </a:t>
            </a:r>
            <a:endParaRPr lang="en-US" sz="1600" b="1">
              <a:latin typeface="Helvetica" pitchFamily="34" charset="0"/>
            </a:endParaRPr>
          </a:p>
        </p:txBody>
      </p:sp>
    </p:spTree>
    <p:custDataLst>
      <p:tags r:id="rId1"/>
    </p:custDataLst>
    <p:extLst>
      <p:ext uri="{BB962C8B-B14F-4D97-AF65-F5344CB8AC3E}">
        <p14:creationId xmlns:p14="http://schemas.microsoft.com/office/powerpoint/2010/main" val="321068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152400"/>
            <a:ext cx="8229600" cy="1371600"/>
          </a:xfrm>
        </p:spPr>
        <p:txBody>
          <a:bodyPr>
            <a:normAutofit fontScale="90000"/>
          </a:bodyPr>
          <a:lstStyle/>
          <a:p>
            <a:r>
              <a:rPr lang="en-US" smtClean="0"/>
              <a:t>What Medications Cause Hypoglycemia?</a:t>
            </a:r>
          </a:p>
        </p:txBody>
      </p:sp>
      <p:sp>
        <p:nvSpPr>
          <p:cNvPr id="136195" name="Content Placeholder 2"/>
          <p:cNvSpPr>
            <a:spLocks noGrp="1"/>
          </p:cNvSpPr>
          <p:nvPr>
            <p:ph sz="quarter" idx="1"/>
          </p:nvPr>
        </p:nvSpPr>
        <p:spPr>
          <a:xfrm>
            <a:off x="457200" y="1828800"/>
            <a:ext cx="4876800" cy="4328160"/>
          </a:xfrm>
        </p:spPr>
        <p:txBody>
          <a:bodyPr/>
          <a:lstStyle/>
          <a:p>
            <a:pPr>
              <a:defRPr/>
            </a:pPr>
            <a:r>
              <a:rPr lang="en-US" sz="4400" dirty="0" smtClean="0"/>
              <a:t>Insulin</a:t>
            </a:r>
          </a:p>
          <a:p>
            <a:pPr>
              <a:defRPr/>
            </a:pPr>
            <a:r>
              <a:rPr lang="en-US" sz="4400" dirty="0" smtClean="0"/>
              <a:t>Sulfonylureas</a:t>
            </a:r>
          </a:p>
          <a:p>
            <a:pPr>
              <a:defRPr/>
            </a:pPr>
            <a:r>
              <a:rPr lang="en-US" sz="4400" dirty="0" err="1" smtClean="0"/>
              <a:t>Meglitinides</a:t>
            </a:r>
            <a:endParaRPr lang="en-US" sz="4400" dirty="0" smtClean="0"/>
          </a:p>
          <a:p>
            <a:pPr>
              <a:defRPr/>
            </a:pPr>
            <a:r>
              <a:rPr lang="en-US" dirty="0" smtClean="0"/>
              <a:t>Or any combo medication that includes these</a:t>
            </a:r>
          </a:p>
        </p:txBody>
      </p:sp>
      <p:pic>
        <p:nvPicPr>
          <p:cNvPr id="2" name="Picture 1"/>
          <p:cNvPicPr>
            <a:picLocks noChangeAspect="1"/>
          </p:cNvPicPr>
          <p:nvPr/>
        </p:nvPicPr>
        <p:blipFill>
          <a:blip r:embed="rId3" cstate="print">
            <a:duotone>
              <a:prstClr val="black"/>
              <a:schemeClr val="accent3">
                <a:lumMod val="50000"/>
                <a:tint val="45000"/>
                <a:satMod val="400000"/>
              </a:schemeClr>
            </a:duotone>
            <a:extLst>
              <a:ext uri="{28A0092B-C50C-407E-A947-70E740481C1C}">
                <a14:useLocalDpi xmlns:a14="http://schemas.microsoft.com/office/drawing/2010/main" val="0"/>
              </a:ext>
            </a:extLst>
          </a:blip>
          <a:stretch>
            <a:fillRect/>
          </a:stretch>
        </p:blipFill>
        <p:spPr>
          <a:xfrm>
            <a:off x="5562600" y="1827727"/>
            <a:ext cx="2303667" cy="1905000"/>
          </a:xfrm>
          <a:prstGeom prst="rect">
            <a:avLst/>
          </a:prstGeom>
          <a:solidFill>
            <a:schemeClr val="accent5">
              <a:lumMod val="75000"/>
            </a:schemeClr>
          </a:solidFill>
        </p:spPr>
      </p:pic>
    </p:spTree>
    <p:custDataLst>
      <p:tags r:id="rId1"/>
    </p:custDataLst>
    <p:extLst>
      <p:ext uri="{BB962C8B-B14F-4D97-AF65-F5344CB8AC3E}">
        <p14:creationId xmlns:p14="http://schemas.microsoft.com/office/powerpoint/2010/main" val="179568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7571" name="Rectangle 3"/>
          <p:cNvSpPr>
            <a:spLocks noGrp="1" noChangeArrowheads="1"/>
          </p:cNvSpPr>
          <p:nvPr>
            <p:ph sz="quarter" idx="1"/>
          </p:nvPr>
        </p:nvSpPr>
        <p:spPr>
          <a:xfrm>
            <a:off x="457200" y="1219200"/>
            <a:ext cx="7315200" cy="4937760"/>
          </a:xfrm>
        </p:spPr>
        <p:txBody>
          <a:bodyPr lIns="90477" tIns="44445" rIns="90477" bIns="44445"/>
          <a:lstStyle/>
          <a:p>
            <a:pPr eaLnBrk="1" hangingPunct="1">
              <a:defRPr/>
            </a:pPr>
            <a:r>
              <a:rPr lang="en-US" dirty="0" smtClean="0"/>
              <a:t>Defined as glucose of 70</a:t>
            </a:r>
            <a:r>
              <a:rPr lang="en-US" sz="2400" dirty="0" smtClean="0"/>
              <a:t>mg/dl </a:t>
            </a:r>
            <a:r>
              <a:rPr lang="en-US" dirty="0" smtClean="0"/>
              <a:t>or below  </a:t>
            </a:r>
          </a:p>
          <a:p>
            <a:pPr eaLnBrk="1" hangingPunct="1">
              <a:defRPr/>
            </a:pPr>
            <a:r>
              <a:rPr lang="en-US" dirty="0" smtClean="0"/>
              <a:t>50% of episodes occur during the night</a:t>
            </a:r>
          </a:p>
          <a:p>
            <a:pPr eaLnBrk="1" hangingPunct="1">
              <a:defRPr/>
            </a:pPr>
            <a:r>
              <a:rPr lang="en-US" dirty="0" smtClean="0"/>
              <a:t>Higher mortality rate with severe hypoglycemia secondary to sulfonylureas</a:t>
            </a:r>
          </a:p>
          <a:p>
            <a:pPr lvl="1" eaLnBrk="1" hangingPunct="1">
              <a:defRPr/>
            </a:pPr>
            <a:r>
              <a:rPr lang="en-US" dirty="0" smtClean="0"/>
              <a:t>Especially (glyburide) </a:t>
            </a:r>
            <a:r>
              <a:rPr lang="en-US" dirty="0" err="1" smtClean="0"/>
              <a:t>Micronase</a:t>
            </a:r>
            <a:r>
              <a:rPr lang="en-US" sz="2000" baseline="40000" dirty="0" smtClean="0"/>
              <a:t>®</a:t>
            </a:r>
            <a:r>
              <a:rPr lang="en-US" dirty="0" smtClean="0"/>
              <a:t>, </a:t>
            </a:r>
            <a:r>
              <a:rPr lang="en-US" dirty="0" err="1" smtClean="0"/>
              <a:t>Diabeta</a:t>
            </a:r>
            <a:r>
              <a:rPr lang="en-US" sz="2000" baseline="40000" dirty="0" smtClean="0"/>
              <a:t>®</a:t>
            </a:r>
            <a:endParaRPr lang="en-US" baseline="40000" dirty="0" smtClean="0"/>
          </a:p>
          <a:p>
            <a:pPr eaLnBrk="1" hangingPunct="1">
              <a:defRPr/>
            </a:pPr>
            <a:r>
              <a:rPr lang="en-US" dirty="0" smtClean="0"/>
              <a:t>Blood glucose levels don’t describe severity, response is individual</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7295" y="3810000"/>
            <a:ext cx="2269846" cy="2177809"/>
          </a:xfrm>
          <a:prstGeom prst="rect">
            <a:avLst/>
          </a:prstGeom>
        </p:spPr>
      </p:pic>
      <p:sp>
        <p:nvSpPr>
          <p:cNvPr id="3" name="Title 2"/>
          <p:cNvSpPr>
            <a:spLocks noGrp="1"/>
          </p:cNvSpPr>
          <p:nvPr>
            <p:ph type="title"/>
          </p:nvPr>
        </p:nvSpPr>
        <p:spPr/>
        <p:txBody>
          <a:bodyPr/>
          <a:lstStyle/>
          <a:p>
            <a:r>
              <a:rPr lang="en-US" dirty="0" smtClean="0"/>
              <a:t>Hypoglycemia = “Limiting Factor”</a:t>
            </a:r>
            <a:endParaRPr lang="en-US" dirty="0"/>
          </a:p>
        </p:txBody>
      </p:sp>
    </p:spTree>
    <p:custDataLst>
      <p:tags r:id="rId1"/>
    </p:custDataLst>
    <p:extLst>
      <p:ext uri="{BB962C8B-B14F-4D97-AF65-F5344CB8AC3E}">
        <p14:creationId xmlns:p14="http://schemas.microsoft.com/office/powerpoint/2010/main" val="16058709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3000" fill="hold"/>
                                        <p:tgtEl>
                                          <p:spTgt spid="1517571">
                                            <p:txEl>
                                              <p:pRg st="2" end="2"/>
                                            </p:txEl>
                                          </p:spTgt>
                                        </p:tgtEl>
                                        <p:attrNameLst>
                                          <p:attrName>r</p:attrName>
                                        </p:attrNameLst>
                                      </p:cBhvr>
                                    </p:animRot>
                                  </p:childTnLst>
                                </p:cTn>
                              </p:par>
                              <p:par>
                                <p:cTn id="7" presetID="8" presetClass="emph" presetSubtype="0" fill="hold" nodeType="withEffect">
                                  <p:stCondLst>
                                    <p:cond delay="0"/>
                                  </p:stCondLst>
                                  <p:childTnLst>
                                    <p:animRot by="21600000">
                                      <p:cBhvr>
                                        <p:cTn id="8" dur="3000" fill="hold"/>
                                        <p:tgtEl>
                                          <p:spTgt spid="1517571">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619" name="Rectangle 1027"/>
          <p:cNvSpPr>
            <a:spLocks noGrp="1" noChangeArrowheads="1"/>
          </p:cNvSpPr>
          <p:nvPr>
            <p:ph sz="quarter" idx="1"/>
          </p:nvPr>
        </p:nvSpPr>
        <p:spPr>
          <a:xfrm>
            <a:off x="457200" y="1219200"/>
            <a:ext cx="8229600" cy="4419600"/>
          </a:xfrm>
        </p:spPr>
        <p:txBody>
          <a:bodyPr/>
          <a:lstStyle/>
          <a:p>
            <a:pPr eaLnBrk="1" hangingPunct="1">
              <a:defRPr/>
            </a:pPr>
            <a:r>
              <a:rPr lang="en-US" sz="2800" dirty="0" smtClean="0"/>
              <a:t>Autonomic</a:t>
            </a:r>
          </a:p>
          <a:p>
            <a:pPr lvl="1" eaLnBrk="1" hangingPunct="1">
              <a:defRPr/>
            </a:pPr>
            <a:r>
              <a:rPr lang="en-US" sz="2800" dirty="0" smtClean="0"/>
              <a:t>Anxiety</a:t>
            </a:r>
          </a:p>
          <a:p>
            <a:pPr lvl="1" eaLnBrk="1" hangingPunct="1">
              <a:defRPr/>
            </a:pPr>
            <a:r>
              <a:rPr lang="en-US" sz="2800" dirty="0" smtClean="0"/>
              <a:t>Palpitations</a:t>
            </a:r>
          </a:p>
          <a:p>
            <a:pPr lvl="1" eaLnBrk="1" hangingPunct="1">
              <a:defRPr/>
            </a:pPr>
            <a:r>
              <a:rPr lang="en-US" sz="2800" dirty="0" smtClean="0"/>
              <a:t>Sweating</a:t>
            </a:r>
          </a:p>
          <a:p>
            <a:pPr lvl="1" eaLnBrk="1" hangingPunct="1">
              <a:defRPr/>
            </a:pPr>
            <a:r>
              <a:rPr lang="en-US" sz="2800" dirty="0" smtClean="0"/>
              <a:t>Tingling</a:t>
            </a:r>
          </a:p>
          <a:p>
            <a:pPr lvl="1" eaLnBrk="1" hangingPunct="1">
              <a:defRPr/>
            </a:pPr>
            <a:r>
              <a:rPr lang="en-US" sz="2800" dirty="0" smtClean="0"/>
              <a:t>Trembling</a:t>
            </a:r>
          </a:p>
          <a:p>
            <a:pPr lvl="1" eaLnBrk="1" hangingPunct="1">
              <a:defRPr/>
            </a:pPr>
            <a:r>
              <a:rPr lang="en-US" sz="2800" dirty="0" smtClean="0"/>
              <a:t>Hypoglycemic Unawareness</a:t>
            </a:r>
          </a:p>
          <a:p>
            <a:pPr lvl="1" eaLnBrk="1" hangingPunct="1">
              <a:defRPr/>
            </a:pPr>
            <a:endParaRPr lang="en-US" sz="2800" dirty="0" smtClean="0"/>
          </a:p>
        </p:txBody>
      </p:sp>
      <p:sp>
        <p:nvSpPr>
          <p:cNvPr id="1519620" name="Rectangle 1028"/>
          <p:cNvSpPr>
            <a:spLocks noChangeArrowheads="1"/>
          </p:cNvSpPr>
          <p:nvPr/>
        </p:nvSpPr>
        <p:spPr bwMode="auto">
          <a:xfrm>
            <a:off x="5183746" y="1221346"/>
            <a:ext cx="3200400" cy="45259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3"/>
              </a:buBlip>
              <a:defRPr/>
            </a:pPr>
            <a:r>
              <a:rPr lang="en-US" sz="2800" dirty="0" err="1">
                <a:solidFill>
                  <a:schemeClr val="tx2">
                    <a:lumMod val="75000"/>
                  </a:schemeClr>
                </a:solidFill>
                <a:latin typeface="Tahoma" pitchFamily="34" charset="0"/>
              </a:rPr>
              <a:t>Neuroglycopenia</a:t>
            </a:r>
            <a:endParaRPr lang="en-US" sz="2800" dirty="0">
              <a:solidFill>
                <a:schemeClr val="tx2">
                  <a:lumMod val="75000"/>
                </a:schemeClr>
              </a:solidFill>
              <a:latin typeface="Tahoma" pitchFamily="34" charset="0"/>
            </a:endParaRP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Irritability</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Drowsiness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Dizziness</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Blurred Vision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Difficulty with speech</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Confusion</a:t>
            </a:r>
          </a:p>
          <a:p>
            <a:pPr marL="742950" lvl="1" indent="-285750">
              <a:spcBef>
                <a:spcPct val="20000"/>
              </a:spcBef>
              <a:buClr>
                <a:schemeClr val="folHlink"/>
              </a:buClr>
              <a:buSzPct val="55000"/>
              <a:buFont typeface="Wingdings" pitchFamily="2" charset="2"/>
              <a:buBlip>
                <a:blip r:embed="rId4"/>
              </a:buBlip>
              <a:defRPr/>
            </a:pPr>
            <a:r>
              <a:rPr lang="en-US" sz="2800" dirty="0">
                <a:latin typeface="Tahoma" pitchFamily="34" charset="0"/>
              </a:rPr>
              <a:t>Feeling faint</a:t>
            </a:r>
          </a:p>
          <a:p>
            <a:pPr marL="742950" lvl="1" indent="-285750">
              <a:spcBef>
                <a:spcPct val="20000"/>
              </a:spcBef>
              <a:buClr>
                <a:schemeClr val="folHlink"/>
              </a:buClr>
              <a:buSzPct val="55000"/>
              <a:buFont typeface="Wingdings" pitchFamily="2" charset="2"/>
              <a:buBlip>
                <a:blip r:embed="rId4"/>
              </a:buBlip>
              <a:defRPr/>
            </a:pPr>
            <a:endParaRPr lang="en-US" sz="2800" dirty="0">
              <a:latin typeface="Tahoma" pitchFamily="34" charset="0"/>
            </a:endParaRPr>
          </a:p>
        </p:txBody>
      </p:sp>
      <p:pic>
        <p:nvPicPr>
          <p:cNvPr id="95237" name="Picture 1029" descr="fatigue_6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8018" y="1424781"/>
            <a:ext cx="17430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Hypoglycemic Symptoms</a:t>
            </a:r>
            <a:endParaRPr lang="en-US" dirty="0"/>
          </a:p>
        </p:txBody>
      </p:sp>
    </p:spTree>
    <p:custDataLst>
      <p:tags r:id="rId1"/>
    </p:custDataLst>
    <p:extLst>
      <p:ext uri="{BB962C8B-B14F-4D97-AF65-F5344CB8AC3E}">
        <p14:creationId xmlns:p14="http://schemas.microsoft.com/office/powerpoint/2010/main" val="1829699961"/>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smtClean="0"/>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38040625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63" name="Rectangle 3"/>
          <p:cNvSpPr>
            <a:spLocks noGrp="1" noChangeArrowheads="1"/>
          </p:cNvSpPr>
          <p:nvPr>
            <p:ph sz="quarter" idx="1"/>
          </p:nvPr>
        </p:nvSpPr>
        <p:spPr>
          <a:xfrm>
            <a:off x="457200" y="1219200"/>
            <a:ext cx="6477000" cy="4937760"/>
          </a:xfrm>
        </p:spPr>
        <p:txBody>
          <a:bodyPr lIns="90477" tIns="44445" rIns="90477" bIns="44445"/>
          <a:lstStyle/>
          <a:p>
            <a:pPr eaLnBrk="1" hangingPunct="1">
              <a:defRPr/>
            </a:pPr>
            <a:r>
              <a:rPr lang="en-US" dirty="0" smtClean="0"/>
              <a:t>If blood glucose </a:t>
            </a:r>
            <a:r>
              <a:rPr lang="en-US" b="1" dirty="0" smtClean="0"/>
              <a:t>70</a:t>
            </a:r>
            <a:r>
              <a:rPr lang="en-US" sz="2800" dirty="0" smtClean="0"/>
              <a:t>mg/dl</a:t>
            </a:r>
            <a:r>
              <a:rPr lang="en-US" dirty="0" smtClean="0"/>
              <a:t> or below:</a:t>
            </a:r>
          </a:p>
          <a:p>
            <a:pPr lvl="1" eaLnBrk="1" hangingPunct="1">
              <a:buSzPct val="75000"/>
              <a:buFont typeface="Monotype Sorts" pitchFamily="2" charset="2"/>
              <a:buBlip>
                <a:blip r:embed="rId3"/>
              </a:buBlip>
              <a:defRPr/>
            </a:pPr>
            <a:r>
              <a:rPr lang="en-US" sz="2400" dirty="0" smtClean="0"/>
              <a:t>10-15 </a:t>
            </a:r>
            <a:r>
              <a:rPr lang="en-US" sz="2400" dirty="0" err="1" smtClean="0"/>
              <a:t>gms</a:t>
            </a:r>
            <a:r>
              <a:rPr lang="en-US" sz="2400" dirty="0" smtClean="0"/>
              <a:t> of carb to raise BG 30 - 45</a:t>
            </a:r>
            <a:r>
              <a:rPr lang="en-US" sz="3200" dirty="0" smtClean="0"/>
              <a:t>mg/dl</a:t>
            </a:r>
            <a:endParaRPr lang="en-US" sz="2400" dirty="0" smtClean="0"/>
          </a:p>
          <a:p>
            <a:pPr eaLnBrk="1" hangingPunct="1">
              <a:buFont typeface="Monotype Sorts" pitchFamily="2" charset="2"/>
              <a:buBlip>
                <a:blip r:embed="rId4"/>
              </a:buBlip>
              <a:defRPr/>
            </a:pPr>
            <a:r>
              <a:rPr lang="en-US" dirty="0" smtClean="0"/>
              <a:t>Retest in 15 minutes, if still low, treat again, even without symptoms</a:t>
            </a:r>
          </a:p>
          <a:p>
            <a:pPr eaLnBrk="1" hangingPunct="1">
              <a:buFont typeface="Monotype Sorts" pitchFamily="2" charset="2"/>
              <a:buBlip>
                <a:blip r:embed="rId4"/>
              </a:buBlip>
              <a:defRPr/>
            </a:pPr>
            <a:r>
              <a:rPr lang="en-US" dirty="0" smtClean="0"/>
              <a:t>Follow with usual meal or snack</a:t>
            </a:r>
          </a:p>
          <a:p>
            <a:pPr eaLnBrk="1" hangingPunct="1">
              <a:buFont typeface="Monotype Sorts" pitchFamily="2" charset="2"/>
              <a:buBlip>
                <a:blip r:embed="rId4"/>
              </a:buBlip>
              <a:defRPr/>
            </a:pPr>
            <a:r>
              <a:rPr lang="en-US" dirty="0" smtClean="0"/>
              <a:t>If BG less than 40, allow recovery time</a:t>
            </a:r>
          </a:p>
          <a:p>
            <a:pPr eaLnBrk="1" hangingPunct="1">
              <a:buFont typeface="Monotype Sorts" pitchFamily="2" charset="2"/>
              <a:buNone/>
              <a:defRPr/>
            </a:pPr>
            <a:endParaRPr lang="en-US" dirty="0" smtClean="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8783" y="1447800"/>
            <a:ext cx="1516075" cy="1815998"/>
          </a:xfrm>
          <a:prstGeom prst="rect">
            <a:avLst/>
          </a:prstGeom>
        </p:spPr>
      </p:pic>
      <p:sp>
        <p:nvSpPr>
          <p:cNvPr id="2" name="Title 1"/>
          <p:cNvSpPr>
            <a:spLocks noGrp="1"/>
          </p:cNvSpPr>
          <p:nvPr>
            <p:ph type="title"/>
          </p:nvPr>
        </p:nvSpPr>
        <p:spPr/>
        <p:txBody>
          <a:bodyPr/>
          <a:lstStyle/>
          <a:p>
            <a:r>
              <a:rPr lang="en-US" dirty="0" smtClean="0"/>
              <a:t>Treatment of Hypoglycemia</a:t>
            </a:r>
            <a:endParaRPr lang="en-US" dirty="0"/>
          </a:p>
        </p:txBody>
      </p:sp>
    </p:spTree>
    <p:custDataLst>
      <p:tags r:id="rId1"/>
    </p:custDataLst>
    <p:extLst>
      <p:ext uri="{BB962C8B-B14F-4D97-AF65-F5344CB8AC3E}">
        <p14:creationId xmlns:p14="http://schemas.microsoft.com/office/powerpoint/2010/main" val="1859346235"/>
      </p:ext>
    </p:extLst>
  </p:cSld>
  <p:clrMapOvr>
    <a:masterClrMapping/>
  </p:clrMapOvr>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15 - 20 Gms Carb Sources</a:t>
            </a:r>
          </a:p>
        </p:txBody>
      </p:sp>
      <p:sp>
        <p:nvSpPr>
          <p:cNvPr id="1321987" name="Rectangle 3"/>
          <p:cNvSpPr>
            <a:spLocks noGrp="1" noChangeArrowheads="1"/>
          </p:cNvSpPr>
          <p:nvPr>
            <p:ph sz="quarter" idx="1"/>
          </p:nvPr>
        </p:nvSpPr>
        <p:spPr>
          <a:xfrm>
            <a:off x="685800" y="1219200"/>
            <a:ext cx="8001000" cy="4937760"/>
          </a:xfrm>
        </p:spPr>
        <p:txBody>
          <a:bodyPr>
            <a:normAutofit/>
          </a:bodyPr>
          <a:lstStyle/>
          <a:p>
            <a:pPr eaLnBrk="1" hangingPunct="1">
              <a:buFont typeface="Wingdings" pitchFamily="2" charset="2"/>
              <a:buBlip>
                <a:blip r:embed="rId4"/>
              </a:buBlip>
              <a:defRPr/>
            </a:pPr>
            <a:r>
              <a:rPr lang="en-US" dirty="0" smtClean="0"/>
              <a:t> 3 - 4 Glucose Tablets</a:t>
            </a:r>
          </a:p>
          <a:p>
            <a:pPr eaLnBrk="1" hangingPunct="1">
              <a:buFont typeface="Wingdings" pitchFamily="2" charset="2"/>
              <a:buBlip>
                <a:blip r:embed="rId4"/>
              </a:buBlip>
              <a:defRPr/>
            </a:pPr>
            <a:r>
              <a:rPr lang="en-US" dirty="0" smtClean="0"/>
              <a:t> 8 - 10 Lifesavers candy</a:t>
            </a:r>
          </a:p>
          <a:p>
            <a:pPr eaLnBrk="1" hangingPunct="1">
              <a:buFont typeface="Wingdings" pitchFamily="2" charset="2"/>
              <a:buBlip>
                <a:blip r:embed="rId4"/>
              </a:buBlip>
              <a:defRPr/>
            </a:pPr>
            <a:r>
              <a:rPr lang="en-US" dirty="0" smtClean="0"/>
              <a:t> 8 - 10 Hard candies</a:t>
            </a:r>
          </a:p>
          <a:p>
            <a:pPr eaLnBrk="1" hangingPunct="1">
              <a:buFont typeface="Wingdings" pitchFamily="2" charset="2"/>
              <a:buBlip>
                <a:blip r:embed="rId4"/>
              </a:buBlip>
              <a:defRPr/>
            </a:pPr>
            <a:r>
              <a:rPr lang="en-US" dirty="0" smtClean="0"/>
              <a:t> 2 Tablespoons Raisins</a:t>
            </a:r>
          </a:p>
          <a:p>
            <a:pPr eaLnBrk="1" hangingPunct="1">
              <a:buFont typeface="Wingdings" pitchFamily="2" charset="2"/>
              <a:buBlip>
                <a:blip r:embed="rId4"/>
              </a:buBlip>
              <a:defRPr/>
            </a:pPr>
            <a:r>
              <a:rPr lang="en-US" dirty="0" smtClean="0"/>
              <a:t> 4 - 6 </a:t>
            </a:r>
            <a:r>
              <a:rPr lang="en-US" dirty="0" err="1" smtClean="0"/>
              <a:t>oz’s</a:t>
            </a:r>
            <a:r>
              <a:rPr lang="en-US" dirty="0" smtClean="0"/>
              <a:t> </a:t>
            </a:r>
            <a:r>
              <a:rPr lang="en-US" dirty="0" err="1" smtClean="0"/>
              <a:t>Nondiet</a:t>
            </a:r>
            <a:r>
              <a:rPr lang="en-US" dirty="0" smtClean="0"/>
              <a:t> soda</a:t>
            </a:r>
          </a:p>
          <a:p>
            <a:pPr eaLnBrk="1" hangingPunct="1">
              <a:buFont typeface="Wingdings" pitchFamily="2" charset="2"/>
              <a:buBlip>
                <a:blip r:embed="rId4"/>
              </a:buBlip>
              <a:defRPr/>
            </a:pPr>
            <a:r>
              <a:rPr lang="en-US" dirty="0" smtClean="0"/>
              <a:t> 4 - 6 </a:t>
            </a:r>
            <a:r>
              <a:rPr lang="en-US" dirty="0" err="1" smtClean="0"/>
              <a:t>oz’s</a:t>
            </a:r>
            <a:r>
              <a:rPr lang="en-US" dirty="0" smtClean="0"/>
              <a:t> Fruit Juice</a:t>
            </a:r>
          </a:p>
          <a:p>
            <a:pPr eaLnBrk="1" hangingPunct="1">
              <a:buFont typeface="Wingdings" pitchFamily="2" charset="2"/>
              <a:buBlip>
                <a:blip r:embed="rId4"/>
              </a:buBlip>
              <a:defRPr/>
            </a:pPr>
            <a:r>
              <a:rPr lang="en-US" dirty="0" smtClean="0"/>
              <a:t> 8 </a:t>
            </a:r>
            <a:r>
              <a:rPr lang="en-US" dirty="0" err="1" smtClean="0"/>
              <a:t>oz</a:t>
            </a:r>
            <a:r>
              <a:rPr lang="en-US" dirty="0" smtClean="0"/>
              <a:t> Milk (non fat)</a:t>
            </a:r>
          </a:p>
        </p:txBody>
      </p:sp>
      <p:graphicFrame>
        <p:nvGraphicFramePr>
          <p:cNvPr id="1898496" name="Object 1024"/>
          <p:cNvGraphicFramePr>
            <a:graphicFrameLocks noGrp="1" noChangeAspect="1"/>
          </p:cNvGraphicFramePr>
          <p:nvPr>
            <p:ph type="clipArt" sz="half" idx="4294967295"/>
            <p:extLst>
              <p:ext uri="{D42A27DB-BD31-4B8C-83A1-F6EECF244321}">
                <p14:modId xmlns:p14="http://schemas.microsoft.com/office/powerpoint/2010/main" val="243123793"/>
              </p:ext>
            </p:extLst>
          </p:nvPr>
        </p:nvGraphicFramePr>
        <p:xfrm>
          <a:off x="5181600" y="1600200"/>
          <a:ext cx="3208337" cy="3714750"/>
        </p:xfrm>
        <a:graphic>
          <a:graphicData uri="http://schemas.openxmlformats.org/presentationml/2006/ole">
            <mc:AlternateContent xmlns:mc="http://schemas.openxmlformats.org/markup-compatibility/2006">
              <mc:Choice xmlns:v="urn:schemas-microsoft-com:vml" Requires="v">
                <p:oleObj spid="_x0000_s69705" name="Clip" r:id="rId5" imgW="2622260" imgH="2598524" progId="MS_ClipArt_Gallery.5">
                  <p:embed/>
                </p:oleObj>
              </mc:Choice>
              <mc:Fallback>
                <p:oleObj name="Clip" r:id="rId5" imgW="2622260" imgH="2598524"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600200"/>
                        <a:ext cx="3208337"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extLst>
      <p:ext uri="{BB962C8B-B14F-4D97-AF65-F5344CB8AC3E}">
        <p14:creationId xmlns:p14="http://schemas.microsoft.com/office/powerpoint/2010/main" val="30718230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1898496"/>
                                        </p:tgtEl>
                                        <p:attrNameLst>
                                          <p:attrName>style.visibility</p:attrName>
                                        </p:attrNameLst>
                                      </p:cBhvr>
                                      <p:to>
                                        <p:strVal val="visible"/>
                                      </p:to>
                                    </p:set>
                                    <p:anim calcmode="lin" valueType="num">
                                      <p:cBhvr additive="base">
                                        <p:cTn id="7" dur="3000" fill="hold"/>
                                        <p:tgtEl>
                                          <p:spTgt spid="1898496"/>
                                        </p:tgtEl>
                                        <p:attrNameLst>
                                          <p:attrName>ppt_x</p:attrName>
                                        </p:attrNameLst>
                                      </p:cBhvr>
                                      <p:tavLst>
                                        <p:tav tm="0">
                                          <p:val>
                                            <p:strVal val="#ppt_x"/>
                                          </p:val>
                                        </p:tav>
                                        <p:tav tm="100000">
                                          <p:val>
                                            <p:strVal val="#ppt_x"/>
                                          </p:val>
                                        </p:tav>
                                      </p:tavLst>
                                    </p:anim>
                                    <p:anim calcmode="lin" valueType="num">
                                      <p:cBhvr additive="base">
                                        <p:cTn id="8" dur="3000" fill="hold"/>
                                        <p:tgtEl>
                                          <p:spTgt spid="189849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8" presetClass="emph" presetSubtype="0" fill="hold" nodeType="afterEffect">
                                  <p:stCondLst>
                                    <p:cond delay="0"/>
                                  </p:stCondLst>
                                  <p:childTnLst>
                                    <p:animRot by="21600000">
                                      <p:cBhvr>
                                        <p:cTn id="11" dur="2000" fill="hold"/>
                                        <p:tgtEl>
                                          <p:spTgt spid="189849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What questions?</a:t>
            </a:r>
            <a:endParaRPr lang="en-US" dirty="0"/>
          </a:p>
        </p:txBody>
      </p:sp>
      <p:sp>
        <p:nvSpPr>
          <p:cNvPr id="3" name="Content Placeholder 2"/>
          <p:cNvSpPr>
            <a:spLocks noGrp="1"/>
          </p:cNvSpPr>
          <p:nvPr>
            <p:ph sz="quarter" idx="1"/>
          </p:nvPr>
        </p:nvSpPr>
        <p:spPr/>
        <p:txBody>
          <a:bodyPr/>
          <a:lstStyle/>
          <a:p>
            <a:pPr>
              <a:defRPr/>
            </a:pPr>
            <a:r>
              <a:rPr lang="en-US" sz="4000" dirty="0" smtClean="0"/>
              <a:t>72 </a:t>
            </a:r>
            <a:r>
              <a:rPr lang="en-US" sz="4000" dirty="0" err="1" smtClean="0"/>
              <a:t>yr</a:t>
            </a:r>
            <a:r>
              <a:rPr lang="en-US" sz="4000" dirty="0" smtClean="0"/>
              <a:t> old, thin, lives alone, A1c 7.3%.  History of MI, stroke.  DM for 12 </a:t>
            </a:r>
            <a:r>
              <a:rPr lang="en-US" sz="4000" dirty="0" err="1" smtClean="0"/>
              <a:t>yrs</a:t>
            </a:r>
            <a:r>
              <a:rPr lang="en-US" sz="4000" dirty="0" smtClean="0"/>
              <a:t>, “diet controlled”. Limited income. </a:t>
            </a:r>
            <a:r>
              <a:rPr lang="en-US" sz="4000" dirty="0" err="1" smtClean="0"/>
              <a:t>Creat</a:t>
            </a:r>
            <a:r>
              <a:rPr lang="en-US" sz="4000" dirty="0" smtClean="0"/>
              <a:t> 1.4.</a:t>
            </a:r>
          </a:p>
          <a:p>
            <a:pPr>
              <a:defRPr/>
            </a:pPr>
            <a:endParaRPr lang="en-US" dirty="0"/>
          </a:p>
        </p:txBody>
      </p:sp>
      <p:pic>
        <p:nvPicPr>
          <p:cNvPr id="43013" name="Picture 6" descr="C:\Users\bev\AppData\Local\Microsoft\Windows\Temporary Internet Files\Content.IE5\LT7NGBCU\MP90044240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3276600"/>
            <a:ext cx="37719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24684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457200" y="152400"/>
            <a:ext cx="8229600" cy="1600200"/>
          </a:xfrm>
        </p:spPr>
        <p:txBody>
          <a:bodyPr>
            <a:normAutofit/>
          </a:bodyPr>
          <a:lstStyle/>
          <a:p>
            <a:pPr eaLnBrk="1" hangingPunct="1">
              <a:defRPr/>
            </a:pPr>
            <a:r>
              <a:rPr lang="en-US" sz="4000" dirty="0" smtClean="0"/>
              <a:t>DPP-4 Inhibitors – </a:t>
            </a:r>
            <a:r>
              <a:rPr lang="en-US" sz="3200" dirty="0" smtClean="0"/>
              <a:t>“</a:t>
            </a:r>
            <a:r>
              <a:rPr lang="en-US" sz="3200" dirty="0" err="1" smtClean="0"/>
              <a:t>Incretin</a:t>
            </a:r>
            <a:r>
              <a:rPr lang="en-US" sz="3200" dirty="0" smtClean="0"/>
              <a:t> Enhancers”</a:t>
            </a:r>
            <a:r>
              <a:rPr lang="en-US" sz="4000" dirty="0" smtClean="0">
                <a:solidFill>
                  <a:schemeClr val="folHlink"/>
                </a:solidFill>
              </a:rPr>
              <a:t> </a:t>
            </a:r>
            <a:br>
              <a:rPr lang="en-US" sz="4000" dirty="0" smtClean="0">
                <a:solidFill>
                  <a:schemeClr val="folHlink"/>
                </a:solidFill>
              </a:rPr>
            </a:br>
            <a:r>
              <a:rPr lang="en-US" sz="2200" dirty="0" smtClean="0">
                <a:solidFill>
                  <a:schemeClr val="tx1"/>
                </a:solidFill>
              </a:rPr>
              <a:t>Januvia (</a:t>
            </a:r>
            <a:r>
              <a:rPr lang="en-US" sz="2200" dirty="0" err="1" smtClean="0">
                <a:solidFill>
                  <a:schemeClr val="tx1"/>
                </a:solidFill>
              </a:rPr>
              <a:t>sitagliptin</a:t>
            </a:r>
            <a:r>
              <a:rPr lang="en-US" sz="2200" dirty="0" smtClean="0">
                <a:solidFill>
                  <a:schemeClr val="tx1"/>
                </a:solidFill>
              </a:rPr>
              <a:t>) – </a:t>
            </a:r>
            <a:r>
              <a:rPr lang="en-US" sz="2200" dirty="0" err="1" smtClean="0">
                <a:solidFill>
                  <a:schemeClr val="tx1"/>
                </a:solidFill>
              </a:rPr>
              <a:t>Tradjenta</a:t>
            </a:r>
            <a:r>
              <a:rPr lang="en-US" sz="2200" dirty="0" smtClean="0">
                <a:solidFill>
                  <a:schemeClr val="tx1"/>
                </a:solidFill>
              </a:rPr>
              <a:t> (</a:t>
            </a:r>
            <a:r>
              <a:rPr lang="en-US" sz="2200" dirty="0" err="1" smtClean="0">
                <a:solidFill>
                  <a:schemeClr val="tx1"/>
                </a:solidFill>
              </a:rPr>
              <a:t>linagliptin</a:t>
            </a:r>
            <a:r>
              <a:rPr lang="en-US" sz="2200" dirty="0" smtClean="0">
                <a:solidFill>
                  <a:schemeClr val="tx1"/>
                </a:solidFill>
              </a:rPr>
              <a:t>) </a:t>
            </a:r>
            <a:br>
              <a:rPr lang="en-US" sz="2200" dirty="0" smtClean="0">
                <a:solidFill>
                  <a:schemeClr val="tx1"/>
                </a:solidFill>
              </a:rPr>
            </a:br>
            <a:r>
              <a:rPr lang="en-US" sz="2200" dirty="0" err="1" smtClean="0">
                <a:solidFill>
                  <a:schemeClr val="tx1"/>
                </a:solidFill>
              </a:rPr>
              <a:t>Onglyza</a:t>
            </a:r>
            <a:r>
              <a:rPr lang="en-US" sz="2200" dirty="0" smtClean="0">
                <a:solidFill>
                  <a:schemeClr val="tx1"/>
                </a:solidFill>
              </a:rPr>
              <a:t> (</a:t>
            </a:r>
            <a:r>
              <a:rPr lang="en-US" sz="2200" dirty="0" err="1" smtClean="0">
                <a:solidFill>
                  <a:schemeClr val="tx1"/>
                </a:solidFill>
              </a:rPr>
              <a:t>saxagliptin</a:t>
            </a:r>
            <a:r>
              <a:rPr lang="en-US" sz="2200" dirty="0" smtClean="0">
                <a:solidFill>
                  <a:schemeClr val="tx1"/>
                </a:solidFill>
              </a:rPr>
              <a:t>)  </a:t>
            </a:r>
            <a:r>
              <a:rPr lang="en-US" sz="2200" dirty="0" err="1" smtClean="0">
                <a:solidFill>
                  <a:schemeClr val="tx1"/>
                </a:solidFill>
              </a:rPr>
              <a:t>Nesina</a:t>
            </a:r>
            <a:r>
              <a:rPr lang="en-US" sz="2200" dirty="0" smtClean="0">
                <a:solidFill>
                  <a:schemeClr val="tx1"/>
                </a:solidFill>
              </a:rPr>
              <a:t> (</a:t>
            </a:r>
            <a:r>
              <a:rPr lang="en-US" sz="2200" dirty="0" err="1" smtClean="0">
                <a:solidFill>
                  <a:schemeClr val="tx1"/>
                </a:solidFill>
              </a:rPr>
              <a:t>alogliptin</a:t>
            </a:r>
            <a:r>
              <a:rPr lang="en-US" sz="2200" dirty="0" smtClean="0">
                <a:solidFill>
                  <a:schemeClr val="tx1"/>
                </a:solidFill>
              </a:rPr>
              <a:t>) </a:t>
            </a:r>
            <a:endParaRPr lang="en-US" sz="2000" dirty="0" smtClean="0">
              <a:solidFill>
                <a:schemeClr val="tx1"/>
              </a:solidFill>
            </a:endParaRPr>
          </a:p>
        </p:txBody>
      </p:sp>
      <p:sp>
        <p:nvSpPr>
          <p:cNvPr id="1511427" name="Rectangle 3"/>
          <p:cNvSpPr>
            <a:spLocks noGrp="1" noChangeArrowheads="1"/>
          </p:cNvSpPr>
          <p:nvPr>
            <p:ph sz="quarter" idx="1"/>
          </p:nvPr>
        </p:nvSpPr>
        <p:spPr>
          <a:xfrm>
            <a:off x="457200" y="1981200"/>
            <a:ext cx="8229600" cy="4175760"/>
          </a:xfrm>
        </p:spPr>
        <p:txBody>
          <a:bodyPr/>
          <a:lstStyle/>
          <a:p>
            <a:pPr eaLnBrk="1" hangingPunct="1">
              <a:lnSpc>
                <a:spcPct val="80000"/>
              </a:lnSpc>
              <a:defRPr/>
            </a:pPr>
            <a:r>
              <a:rPr lang="en-US" b="1" dirty="0" smtClean="0"/>
              <a:t>Action:</a:t>
            </a:r>
            <a:r>
              <a:rPr lang="en-US" dirty="0" smtClean="0"/>
              <a:t> </a:t>
            </a:r>
          </a:p>
          <a:p>
            <a:pPr lvl="1" eaLnBrk="1" hangingPunct="1">
              <a:lnSpc>
                <a:spcPct val="80000"/>
              </a:lnSpc>
              <a:defRPr/>
            </a:pPr>
            <a:r>
              <a:rPr lang="en-US" sz="2800" dirty="0" smtClean="0"/>
              <a:t>Increase insulin release w/ meals</a:t>
            </a:r>
          </a:p>
          <a:p>
            <a:pPr lvl="1" eaLnBrk="1" hangingPunct="1">
              <a:lnSpc>
                <a:spcPct val="80000"/>
              </a:lnSpc>
              <a:defRPr/>
            </a:pPr>
            <a:r>
              <a:rPr lang="en-US" sz="2800" dirty="0" smtClean="0"/>
              <a:t>Suppress glucagon</a:t>
            </a:r>
          </a:p>
          <a:p>
            <a:pPr eaLnBrk="1" hangingPunct="1">
              <a:lnSpc>
                <a:spcPct val="80000"/>
              </a:lnSpc>
              <a:defRPr/>
            </a:pPr>
            <a:r>
              <a:rPr lang="en-US" b="1" dirty="0" smtClean="0"/>
              <a:t>Dosing</a:t>
            </a:r>
            <a:r>
              <a:rPr lang="en-US" dirty="0" smtClean="0"/>
              <a:t>: 	</a:t>
            </a:r>
            <a:r>
              <a:rPr lang="en-US" sz="2800" dirty="0" smtClean="0"/>
              <a:t>Januvia – 100mg a day </a:t>
            </a:r>
          </a:p>
          <a:p>
            <a:pPr lvl="4" eaLnBrk="1" hangingPunct="1">
              <a:lnSpc>
                <a:spcPct val="80000"/>
              </a:lnSpc>
              <a:buFont typeface="Wingdings" pitchFamily="2" charset="2"/>
              <a:buNone/>
              <a:defRPr/>
            </a:pPr>
            <a:r>
              <a:rPr lang="en-US" sz="2800" dirty="0" smtClean="0"/>
              <a:t> 		</a:t>
            </a:r>
            <a:r>
              <a:rPr lang="en-US" sz="2800" dirty="0" err="1" smtClean="0"/>
              <a:t>Onglyza</a:t>
            </a:r>
            <a:r>
              <a:rPr lang="en-US" sz="2800" dirty="0" smtClean="0"/>
              <a:t> – up to 5mg a day </a:t>
            </a:r>
          </a:p>
          <a:p>
            <a:pPr lvl="4" eaLnBrk="1" hangingPunct="1">
              <a:lnSpc>
                <a:spcPct val="80000"/>
              </a:lnSpc>
              <a:buFont typeface="Wingdings" pitchFamily="2" charset="2"/>
              <a:buNone/>
              <a:defRPr/>
            </a:pPr>
            <a:r>
              <a:rPr lang="en-US" sz="2800" dirty="0" smtClean="0"/>
              <a:t> 		</a:t>
            </a:r>
            <a:r>
              <a:rPr lang="en-US" sz="2800" dirty="0" err="1" smtClean="0"/>
              <a:t>Tradjenta</a:t>
            </a:r>
            <a:r>
              <a:rPr lang="en-US" sz="2800" dirty="0" smtClean="0"/>
              <a:t> – 5mg a day</a:t>
            </a:r>
          </a:p>
          <a:p>
            <a:pPr lvl="4" eaLnBrk="1" hangingPunct="1">
              <a:lnSpc>
                <a:spcPct val="80000"/>
              </a:lnSpc>
              <a:buFont typeface="Wingdings" pitchFamily="2" charset="2"/>
              <a:buNone/>
              <a:defRPr/>
            </a:pPr>
            <a:r>
              <a:rPr lang="en-US" sz="2800" dirty="0">
                <a:solidFill>
                  <a:srgbClr val="FF0000"/>
                </a:solidFill>
              </a:rPr>
              <a:t> </a:t>
            </a:r>
            <a:r>
              <a:rPr lang="en-US" sz="2800" dirty="0" smtClean="0">
                <a:solidFill>
                  <a:srgbClr val="FF0000"/>
                </a:solidFill>
              </a:rPr>
              <a:t>		</a:t>
            </a:r>
            <a:r>
              <a:rPr lang="en-US" sz="2800" dirty="0" err="1" smtClean="0"/>
              <a:t>Nesina</a:t>
            </a:r>
            <a:r>
              <a:rPr lang="en-US" sz="2800" dirty="0" smtClean="0"/>
              <a:t> – up to 25 mg a day</a:t>
            </a:r>
          </a:p>
          <a:p>
            <a:pPr eaLnBrk="1" hangingPunct="1">
              <a:lnSpc>
                <a:spcPct val="80000"/>
              </a:lnSpc>
              <a:defRPr/>
            </a:pPr>
            <a:r>
              <a:rPr lang="en-US" b="1" dirty="0" smtClean="0"/>
              <a:t>Efficacy:</a:t>
            </a:r>
            <a:r>
              <a:rPr lang="en-US" dirty="0" smtClean="0"/>
              <a:t> 	Decreases A1c by 0.6 -0.8% </a:t>
            </a:r>
          </a:p>
          <a:p>
            <a:pPr eaLnBrk="1" hangingPunct="1">
              <a:lnSpc>
                <a:spcPct val="80000"/>
              </a:lnSpc>
              <a:defRPr/>
            </a:pPr>
            <a:r>
              <a:rPr lang="en-US" b="1" dirty="0" smtClean="0"/>
              <a:t>Indication</a:t>
            </a:r>
            <a:r>
              <a:rPr lang="en-US" sz="2800" dirty="0" smtClean="0"/>
              <a:t>: </a:t>
            </a:r>
            <a:r>
              <a:rPr lang="en-US" dirty="0" smtClean="0"/>
              <a:t>For type 2s</a:t>
            </a:r>
            <a:endParaRPr lang="en-US" sz="2800" dirty="0" smtClean="0"/>
          </a:p>
        </p:txBody>
      </p:sp>
    </p:spTree>
    <p:custDataLst>
      <p:tags r:id="rId1"/>
    </p:custDataLst>
    <p:extLst>
      <p:ext uri="{BB962C8B-B14F-4D97-AF65-F5344CB8AC3E}">
        <p14:creationId xmlns:p14="http://schemas.microsoft.com/office/powerpoint/2010/main" val="41624659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11427">
                                            <p:txEl>
                                              <p:pRg st="0" end="0"/>
                                            </p:txEl>
                                          </p:spTgt>
                                        </p:tgtEl>
                                        <p:attrNameLst>
                                          <p:attrName>style.visibility</p:attrName>
                                        </p:attrNameLst>
                                      </p:cBhvr>
                                      <p:to>
                                        <p:strVal val="visible"/>
                                      </p:to>
                                    </p:set>
                                    <p:anim calcmode="lin" valueType="num">
                                      <p:cBhvr additive="base">
                                        <p:cTn id="7" dur="3000" fill="hold"/>
                                        <p:tgtEl>
                                          <p:spTgt spid="1511427">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11427">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11427">
                                            <p:txEl>
                                              <p:pRg st="1" end="1"/>
                                            </p:txEl>
                                          </p:spTgt>
                                        </p:tgtEl>
                                        <p:attrNameLst>
                                          <p:attrName>style.visibility</p:attrName>
                                        </p:attrNameLst>
                                      </p:cBhvr>
                                      <p:to>
                                        <p:strVal val="visible"/>
                                      </p:to>
                                    </p:set>
                                    <p:anim calcmode="lin" valueType="num">
                                      <p:cBhvr additive="base">
                                        <p:cTn id="12" dur="3000" fill="hold"/>
                                        <p:tgtEl>
                                          <p:spTgt spid="1511427">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11427">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11427">
                                            <p:txEl>
                                              <p:pRg st="2" end="2"/>
                                            </p:txEl>
                                          </p:spTgt>
                                        </p:tgtEl>
                                        <p:attrNameLst>
                                          <p:attrName>style.visibility</p:attrName>
                                        </p:attrNameLst>
                                      </p:cBhvr>
                                      <p:to>
                                        <p:strVal val="visible"/>
                                      </p:to>
                                    </p:set>
                                    <p:anim calcmode="lin" valueType="num">
                                      <p:cBhvr additive="base">
                                        <p:cTn id="17" dur="3000" fill="hold"/>
                                        <p:tgtEl>
                                          <p:spTgt spid="1511427">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11427">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11427">
                                            <p:txEl>
                                              <p:pRg st="7" end="7"/>
                                            </p:txEl>
                                          </p:spTgt>
                                        </p:tgtEl>
                                        <p:attrNameLst>
                                          <p:attrName>style.visibility</p:attrName>
                                        </p:attrNameLst>
                                      </p:cBhvr>
                                      <p:to>
                                        <p:strVal val="visible"/>
                                      </p:to>
                                    </p:set>
                                    <p:anim calcmode="lin" valueType="num">
                                      <p:cBhvr additive="base">
                                        <p:cTn id="22" dur="3000" fill="hold"/>
                                        <p:tgtEl>
                                          <p:spTgt spid="1511427">
                                            <p:txEl>
                                              <p:pRg st="7" end="7"/>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11427">
                                            <p:txEl>
                                              <p:pRg st="7" end="7"/>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11427">
                                            <p:txEl>
                                              <p:pRg st="3" end="3"/>
                                            </p:txEl>
                                          </p:spTgt>
                                        </p:tgtEl>
                                        <p:attrNameLst>
                                          <p:attrName>style.visibility</p:attrName>
                                        </p:attrNameLst>
                                      </p:cBhvr>
                                      <p:to>
                                        <p:strVal val="visible"/>
                                      </p:to>
                                    </p:set>
                                    <p:anim calcmode="lin" valueType="num">
                                      <p:cBhvr additive="base">
                                        <p:cTn id="27" dur="3000" fill="hold"/>
                                        <p:tgtEl>
                                          <p:spTgt spid="1511427">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11427">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11427">
                                            <p:txEl>
                                              <p:pRg st="4" end="4"/>
                                            </p:txEl>
                                          </p:spTgt>
                                        </p:tgtEl>
                                        <p:attrNameLst>
                                          <p:attrName>style.visibility</p:attrName>
                                        </p:attrNameLst>
                                      </p:cBhvr>
                                      <p:to>
                                        <p:strVal val="visible"/>
                                      </p:to>
                                    </p:set>
                                    <p:anim calcmode="lin" valueType="num">
                                      <p:cBhvr additive="base">
                                        <p:cTn id="32" dur="3000" fill="hold"/>
                                        <p:tgtEl>
                                          <p:spTgt spid="1511427">
                                            <p:txEl>
                                              <p:pRg st="4" end="4"/>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11427">
                                            <p:txEl>
                                              <p:pRg st="4" end="4"/>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11427">
                                            <p:txEl>
                                              <p:pRg st="5" end="5"/>
                                            </p:txEl>
                                          </p:spTgt>
                                        </p:tgtEl>
                                        <p:attrNameLst>
                                          <p:attrName>style.visibility</p:attrName>
                                        </p:attrNameLst>
                                      </p:cBhvr>
                                      <p:to>
                                        <p:strVal val="visible"/>
                                      </p:to>
                                    </p:set>
                                    <p:anim calcmode="lin" valueType="num">
                                      <p:cBhvr additive="base">
                                        <p:cTn id="37" dur="3000" fill="hold"/>
                                        <p:tgtEl>
                                          <p:spTgt spid="1511427">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11427">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11427">
                                            <p:txEl>
                                              <p:pRg st="6" end="6"/>
                                            </p:txEl>
                                          </p:spTgt>
                                        </p:tgtEl>
                                        <p:attrNameLst>
                                          <p:attrName>style.visibility</p:attrName>
                                        </p:attrNameLst>
                                      </p:cBhvr>
                                      <p:to>
                                        <p:strVal val="visible"/>
                                      </p:to>
                                    </p:set>
                                    <p:anim calcmode="lin" valueType="num">
                                      <p:cBhvr additive="base">
                                        <p:cTn id="42" dur="3000" fill="hold"/>
                                        <p:tgtEl>
                                          <p:spTgt spid="1511427">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11427">
                                            <p:txEl>
                                              <p:pRg st="6" end="6"/>
                                            </p:txEl>
                                          </p:spTgt>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11427">
                                            <p:txEl>
                                              <p:pRg st="8" end="8"/>
                                            </p:txEl>
                                          </p:spTgt>
                                        </p:tgtEl>
                                        <p:attrNameLst>
                                          <p:attrName>style.visibility</p:attrName>
                                        </p:attrNameLst>
                                      </p:cBhvr>
                                      <p:to>
                                        <p:strVal val="visible"/>
                                      </p:to>
                                    </p:set>
                                    <p:anim calcmode="lin" valueType="num">
                                      <p:cBhvr additive="base">
                                        <p:cTn id="47" dur="3000" fill="hold"/>
                                        <p:tgtEl>
                                          <p:spTgt spid="1511427">
                                            <p:txEl>
                                              <p:pRg st="8" end="8"/>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1142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ChangeArrowheads="1"/>
          </p:cNvSpPr>
          <p:nvPr>
            <p:ph sz="quarter" idx="1"/>
          </p:nvPr>
        </p:nvSpPr>
        <p:spPr>
          <a:xfrm>
            <a:off x="457200" y="2286000"/>
            <a:ext cx="8229600" cy="3870960"/>
          </a:xfrm>
        </p:spPr>
        <p:txBody>
          <a:bodyPr/>
          <a:lstStyle/>
          <a:p>
            <a:pPr eaLnBrk="1" hangingPunct="1">
              <a:defRPr/>
            </a:pPr>
            <a:r>
              <a:rPr lang="en-US" dirty="0" smtClean="0">
                <a:effectLst/>
              </a:rPr>
              <a:t>Januvia, </a:t>
            </a:r>
            <a:r>
              <a:rPr lang="en-US" dirty="0" err="1" smtClean="0">
                <a:effectLst/>
              </a:rPr>
              <a:t>Onglyza</a:t>
            </a:r>
            <a:r>
              <a:rPr lang="en-US" dirty="0" smtClean="0">
                <a:effectLst/>
              </a:rPr>
              <a:t> eliminated via kidney, lower dose needed</a:t>
            </a:r>
          </a:p>
          <a:p>
            <a:pPr eaLnBrk="1" hangingPunct="1">
              <a:defRPr/>
            </a:pPr>
            <a:r>
              <a:rPr lang="en-US" dirty="0" smtClean="0">
                <a:effectLst/>
              </a:rPr>
              <a:t>Do not cause </a:t>
            </a:r>
            <a:r>
              <a:rPr lang="en-US" dirty="0" err="1" smtClean="0">
                <a:effectLst/>
              </a:rPr>
              <a:t>wt</a:t>
            </a:r>
            <a:r>
              <a:rPr lang="en-US" dirty="0" smtClean="0">
                <a:effectLst/>
              </a:rPr>
              <a:t> gain or hypoglycemia </a:t>
            </a:r>
          </a:p>
          <a:p>
            <a:pPr eaLnBrk="1" hangingPunct="1">
              <a:defRPr/>
            </a:pPr>
            <a:r>
              <a:rPr lang="en-US" dirty="0" smtClean="0">
                <a:effectLst/>
              </a:rPr>
              <a:t>Side effects – headache, runny nose, sore throat - watch for pancreatitis</a:t>
            </a:r>
          </a:p>
          <a:p>
            <a:pPr eaLnBrk="1" hangingPunct="1">
              <a:defRPr/>
            </a:pPr>
            <a:r>
              <a:rPr lang="en-US" dirty="0" smtClean="0">
                <a:effectLst/>
              </a:rPr>
              <a:t>Cost $100 - $150 </a:t>
            </a:r>
            <a:r>
              <a:rPr lang="en-US" dirty="0" err="1" smtClean="0">
                <a:effectLst/>
              </a:rPr>
              <a:t>mo</a:t>
            </a:r>
            <a:endParaRPr lang="en-US" dirty="0" smtClean="0">
              <a:effectLst/>
            </a:endParaRPr>
          </a:p>
        </p:txBody>
      </p:sp>
      <p:pic>
        <p:nvPicPr>
          <p:cNvPr id="3" name="Picture 2"/>
          <p:cNvPicPr>
            <a:picLocks noChangeAspect="1"/>
          </p:cNvPicPr>
          <p:nvPr/>
        </p:nvPicPr>
        <p:blipFill>
          <a:blip r:embed="rId4"/>
          <a:stretch>
            <a:fillRect/>
          </a:stretch>
        </p:blipFill>
        <p:spPr>
          <a:xfrm>
            <a:off x="152400" y="381000"/>
            <a:ext cx="8443692" cy="1725318"/>
          </a:xfrm>
          <a:prstGeom prst="rect">
            <a:avLst/>
          </a:prstGeom>
        </p:spPr>
      </p:pic>
    </p:spTree>
    <p:custDataLst>
      <p:tags r:id="rId1"/>
    </p:custDataLst>
    <p:extLst>
      <p:ext uri="{BB962C8B-B14F-4D97-AF65-F5344CB8AC3E}">
        <p14:creationId xmlns:p14="http://schemas.microsoft.com/office/powerpoint/2010/main" val="1147147285"/>
      </p:ext>
    </p:extLst>
  </p:cSld>
  <p:clrMapOvr>
    <a:masterClrMapping/>
  </p:clrMapOvr>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DPP-IV Inhibitors – How do they rate?  </a:t>
            </a:r>
            <a:endParaRPr lang="en-US" dirty="0"/>
          </a:p>
        </p:txBody>
      </p:sp>
      <p:sp>
        <p:nvSpPr>
          <p:cNvPr id="3" name="Content Placeholder 2"/>
          <p:cNvSpPr>
            <a:spLocks noGrp="1"/>
          </p:cNvSpPr>
          <p:nvPr>
            <p:ph sz="quarter" idx="1"/>
          </p:nvPr>
        </p:nvSpPr>
        <p:spPr>
          <a:xfrm>
            <a:off x="457200" y="1752600"/>
            <a:ext cx="8229600" cy="44043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Yes</a:t>
            </a:r>
            <a:endParaRPr lang="en-US" sz="1600" b="1">
              <a:latin typeface="Helvetica" pitchFamily="34" charset="0"/>
            </a:endParaRPr>
          </a:p>
        </p:txBody>
      </p:sp>
    </p:spTree>
    <p:custDataLst>
      <p:tags r:id="rId1"/>
    </p:custDataLst>
    <p:extLst>
      <p:ext uri="{BB962C8B-B14F-4D97-AF65-F5344CB8AC3E}">
        <p14:creationId xmlns:p14="http://schemas.microsoft.com/office/powerpoint/2010/main" val="358820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457200" y="152400"/>
            <a:ext cx="8229600" cy="1905000"/>
          </a:xfrm>
        </p:spPr>
        <p:txBody>
          <a:bodyPr>
            <a:normAutofit fontScale="90000"/>
          </a:bodyPr>
          <a:lstStyle/>
          <a:p>
            <a:r>
              <a:rPr lang="en-US" dirty="0" smtClean="0"/>
              <a:t>If on Metformin and Sulfonylurea – BG still high, other options? </a:t>
            </a:r>
            <a:br>
              <a:rPr lang="en-US" dirty="0" smtClean="0"/>
            </a:br>
            <a:r>
              <a:rPr lang="en-US" dirty="0" smtClean="0"/>
              <a:t>Pt overweight.</a:t>
            </a:r>
          </a:p>
        </p:txBody>
      </p:sp>
      <p:pic>
        <p:nvPicPr>
          <p:cNvPr id="99331" name="Picture 2" descr="C:\Users\Beverly\AppData\Local\Microsoft\Windows\Temporary Internet Files\Content.IE5\MLMNKHK6\MP900422770[1].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2587336" y="2286000"/>
            <a:ext cx="3969327" cy="3969327"/>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09140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2866" name="Rectangle 2"/>
          <p:cNvSpPr>
            <a:spLocks noGrp="1" noChangeArrowheads="1"/>
          </p:cNvSpPr>
          <p:nvPr>
            <p:ph type="title"/>
          </p:nvPr>
        </p:nvSpPr>
        <p:spPr>
          <a:xfrm>
            <a:off x="457200" y="152400"/>
            <a:ext cx="8229600" cy="1921510"/>
          </a:xfrm>
        </p:spPr>
        <p:txBody>
          <a:bodyPr>
            <a:normAutofit fontScale="90000"/>
          </a:bodyPr>
          <a:lstStyle/>
          <a:p>
            <a:pPr eaLnBrk="1" hangingPunct="1">
              <a:defRPr/>
            </a:pPr>
            <a:r>
              <a:rPr lang="en-US" dirty="0" err="1" smtClean="0"/>
              <a:t>Incretin</a:t>
            </a:r>
            <a:r>
              <a:rPr lang="en-US" dirty="0" smtClean="0"/>
              <a:t> </a:t>
            </a:r>
            <a:r>
              <a:rPr lang="en-US" dirty="0" err="1" smtClean="0"/>
              <a:t>Mimetics</a:t>
            </a:r>
            <a:r>
              <a:rPr lang="en-US" dirty="0" smtClean="0"/>
              <a:t> – </a:t>
            </a:r>
            <a:br>
              <a:rPr lang="en-US" dirty="0" smtClean="0"/>
            </a:br>
            <a:r>
              <a:rPr lang="en-US" dirty="0" smtClean="0"/>
              <a:t>“Gut Hormone Imitators”</a:t>
            </a:r>
            <a:br>
              <a:rPr lang="en-US" dirty="0" smtClean="0"/>
            </a:br>
            <a:r>
              <a:rPr lang="en-US" dirty="0" smtClean="0"/>
              <a:t>GLP-1 Agonists</a:t>
            </a:r>
            <a:endParaRPr lang="en-US" dirty="0" smtClean="0">
              <a:solidFill>
                <a:schemeClr val="accent1">
                  <a:lumMod val="20000"/>
                  <a:lumOff val="80000"/>
                </a:schemeClr>
              </a:solidFill>
            </a:endParaRPr>
          </a:p>
        </p:txBody>
      </p:sp>
      <p:sp>
        <p:nvSpPr>
          <p:cNvPr id="1572867" name="Rectangle 3"/>
          <p:cNvSpPr>
            <a:spLocks noGrp="1" noChangeArrowheads="1"/>
          </p:cNvSpPr>
          <p:nvPr>
            <p:ph sz="quarter" idx="1"/>
          </p:nvPr>
        </p:nvSpPr>
        <p:spPr>
          <a:xfrm>
            <a:off x="457200" y="2133600"/>
            <a:ext cx="8229600" cy="4023360"/>
          </a:xfrm>
        </p:spPr>
        <p:txBody>
          <a:bodyPr/>
          <a:lstStyle/>
          <a:p>
            <a:pPr eaLnBrk="1" hangingPunct="1">
              <a:defRPr/>
            </a:pPr>
            <a:r>
              <a:rPr lang="en-US" dirty="0" smtClean="0"/>
              <a:t>How do they work?</a:t>
            </a:r>
          </a:p>
        </p:txBody>
      </p:sp>
      <p:pic>
        <p:nvPicPr>
          <p:cNvPr id="100356" name="Picture 6" descr="C:\Documents and Settings\Owner\Local Settings\Temporary Internet Files\Content.IE5\M5Q1JLMY\MPj04387270000[1].jpg"/>
          <p:cNvPicPr>
            <a:picLocks noChangeAspect="1" noChangeArrowheads="1"/>
          </p:cNvPicPr>
          <p:nvPr>
            <p:custDataLst>
              <p:tags r:id="rId2"/>
            </p:custDataLst>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2895600"/>
            <a:ext cx="3657600" cy="27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036791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body-smll"/>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3006725" y="1023938"/>
            <a:ext cx="2925763"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7331" name="Rectangle 3"/>
          <p:cNvSpPr>
            <a:spLocks noGrp="1" noChangeArrowheads="1"/>
          </p:cNvSpPr>
          <p:nvPr>
            <p:ph type="title"/>
          </p:nvPr>
        </p:nvSpPr>
        <p:spPr/>
        <p:txBody>
          <a:bodyPr>
            <a:noAutofit/>
          </a:bodyPr>
          <a:lstStyle/>
          <a:p>
            <a:pPr eaLnBrk="1" hangingPunct="1">
              <a:defRPr/>
            </a:pPr>
            <a:r>
              <a:rPr lang="en-US" sz="2400" dirty="0" smtClean="0"/>
              <a:t>GLP-1 Effects in Humans</a:t>
            </a:r>
            <a:br>
              <a:rPr lang="en-US" sz="2400" dirty="0" smtClean="0"/>
            </a:br>
            <a:r>
              <a:rPr lang="en-US" sz="2400" dirty="0" smtClean="0"/>
              <a:t>Understanding the Natural Role of </a:t>
            </a:r>
            <a:r>
              <a:rPr lang="en-US" sz="2400" dirty="0" err="1" smtClean="0"/>
              <a:t>Incretins</a:t>
            </a:r>
            <a:endParaRPr lang="en-US" sz="2400" dirty="0" smtClean="0"/>
          </a:p>
        </p:txBody>
      </p:sp>
      <p:sp>
        <p:nvSpPr>
          <p:cNvPr id="50180" name="Rectangle 4"/>
          <p:cNvSpPr>
            <a:spLocks noChangeArrowheads="1"/>
          </p:cNvSpPr>
          <p:nvPr/>
        </p:nvSpPr>
        <p:spPr bwMode="auto">
          <a:xfrm>
            <a:off x="275567" y="5785803"/>
            <a:ext cx="4428634" cy="58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2075" tIns="46038" rIns="92075" bIns="46038" anchor="b">
            <a:spAutoFit/>
          </a:bodyPr>
          <a:lstStyle/>
          <a:p>
            <a:pPr eaLnBrk="1" hangingPunct="1">
              <a:lnSpc>
                <a:spcPct val="80000"/>
              </a:lnSpc>
              <a:spcBef>
                <a:spcPct val="40000"/>
              </a:spcBef>
            </a:pP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Flint A, et al. </a:t>
            </a:r>
            <a:r>
              <a:rPr lang="fr-FR" sz="1000" i="1" dirty="0">
                <a:ea typeface="Times New Roman" pitchFamily="18" charset="0"/>
                <a:cs typeface="Arial Narrow" pitchFamily="34" charset="0"/>
              </a:rPr>
              <a:t>J Clin </a:t>
            </a:r>
            <a:r>
              <a:rPr lang="fr-FR" sz="1000" i="1" dirty="0" err="1">
                <a:ea typeface="Times New Roman" pitchFamily="18" charset="0"/>
                <a:cs typeface="Arial Narrow" pitchFamily="34" charset="0"/>
              </a:rPr>
              <a:t>Invest</a:t>
            </a:r>
            <a:r>
              <a:rPr lang="fr-FR" sz="1000" dirty="0">
                <a:ea typeface="Times New Roman" pitchFamily="18" charset="0"/>
                <a:cs typeface="Arial Narrow" pitchFamily="34" charset="0"/>
              </a:rPr>
              <a:t>. 1998;101:515-520</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Larsson</a:t>
            </a:r>
            <a:r>
              <a:rPr lang="fr-FR" sz="1000" dirty="0">
                <a:ea typeface="Times New Roman" pitchFamily="18" charset="0"/>
                <a:cs typeface="Arial Narrow" pitchFamily="34" charset="0"/>
              </a:rPr>
              <a:t> H, et al. </a:t>
            </a:r>
            <a:r>
              <a:rPr lang="fr-FR" sz="1000" i="1" dirty="0">
                <a:ea typeface="Times New Roman" pitchFamily="18" charset="0"/>
                <a:cs typeface="Arial Narrow" pitchFamily="34" charset="0"/>
              </a:rPr>
              <a:t>Acta </a:t>
            </a:r>
            <a:r>
              <a:rPr lang="fr-FR" sz="1000" i="1" dirty="0" err="1">
                <a:ea typeface="Times New Roman" pitchFamily="18" charset="0"/>
                <a:cs typeface="Arial Narrow" pitchFamily="34" charset="0"/>
              </a:rPr>
              <a:t>Physiol</a:t>
            </a:r>
            <a:r>
              <a:rPr lang="fr-FR" sz="1000" i="1" dirty="0">
                <a:ea typeface="Times New Roman" pitchFamily="18" charset="0"/>
                <a:cs typeface="Arial Narrow" pitchFamily="34" charset="0"/>
              </a:rPr>
              <a:t> </a:t>
            </a:r>
            <a:r>
              <a:rPr lang="fr-FR" sz="1000" i="1" dirty="0" err="1">
                <a:ea typeface="Times New Roman" pitchFamily="18" charset="0"/>
                <a:cs typeface="Arial Narrow" pitchFamily="34" charset="0"/>
              </a:rPr>
              <a:t>Scand</a:t>
            </a:r>
            <a:r>
              <a:rPr lang="fr-FR" sz="1000" i="1" dirty="0">
                <a:ea typeface="Times New Roman" pitchFamily="18" charset="0"/>
                <a:cs typeface="Arial Narrow" pitchFamily="34" charset="0"/>
              </a:rPr>
              <a:t>.</a:t>
            </a:r>
            <a:r>
              <a:rPr lang="fr-FR" sz="1000" dirty="0">
                <a:ea typeface="Times New Roman" pitchFamily="18" charset="0"/>
                <a:cs typeface="Arial Narrow" pitchFamily="34" charset="0"/>
              </a:rPr>
              <a:t> 1997;160:413-422</a:t>
            </a:r>
            <a:br>
              <a:rPr lang="fr-FR" sz="1000" dirty="0">
                <a:ea typeface="Times New Roman" pitchFamily="18" charset="0"/>
                <a:cs typeface="Arial Narrow" pitchFamily="34" charset="0"/>
              </a:rPr>
            </a:br>
            <a:r>
              <a:rPr lang="fr-FR" sz="1000" dirty="0" err="1">
                <a:ea typeface="Times New Roman" pitchFamily="18" charset="0"/>
                <a:cs typeface="Arial Narrow" pitchFamily="34" charset="0"/>
              </a:rPr>
              <a:t>Adapted</a:t>
            </a:r>
            <a:r>
              <a:rPr lang="fr-FR" sz="1000" dirty="0">
                <a:ea typeface="Times New Roman" pitchFamily="18" charset="0"/>
                <a:cs typeface="Arial Narrow" pitchFamily="34" charset="0"/>
              </a:rPr>
              <a:t> </a:t>
            </a:r>
            <a:r>
              <a:rPr lang="fr-FR" sz="1000" dirty="0" err="1">
                <a:ea typeface="Times New Roman" pitchFamily="18" charset="0"/>
                <a:cs typeface="Arial Narrow" pitchFamily="34" charset="0"/>
              </a:rPr>
              <a:t>from</a:t>
            </a:r>
            <a:r>
              <a:rPr lang="fr-FR" sz="1000" dirty="0">
                <a:ea typeface="Times New Roman" pitchFamily="18" charset="0"/>
                <a:cs typeface="Arial Narrow" pitchFamily="34" charset="0"/>
              </a:rPr>
              <a:t> </a:t>
            </a:r>
            <a:r>
              <a:rPr lang="it-IT" sz="1000" dirty="0">
                <a:ea typeface="Times New Roman" pitchFamily="18" charset="0"/>
                <a:cs typeface="Arial Narrow" pitchFamily="34" charset="0"/>
              </a:rPr>
              <a:t>Nauck MA, et al.</a:t>
            </a:r>
            <a:r>
              <a:rPr lang="it-IT" sz="1000" i="1" dirty="0">
                <a:ea typeface="Times New Roman" pitchFamily="18" charset="0"/>
                <a:cs typeface="Arial Narrow" pitchFamily="34" charset="0"/>
              </a:rPr>
              <a:t> Diabetologia</a:t>
            </a:r>
            <a:r>
              <a:rPr lang="it-IT" sz="1000" dirty="0">
                <a:ea typeface="Times New Roman" pitchFamily="18" charset="0"/>
                <a:cs typeface="Arial Narrow" pitchFamily="34" charset="0"/>
              </a:rPr>
              <a:t>. 1996;39:1546-1553</a:t>
            </a:r>
            <a:br>
              <a:rPr lang="it-IT" sz="1000" dirty="0">
                <a:ea typeface="Times New Roman" pitchFamily="18" charset="0"/>
                <a:cs typeface="Arial Narrow" pitchFamily="34" charset="0"/>
              </a:rPr>
            </a:br>
            <a:r>
              <a:rPr lang="it-IT" sz="1000" dirty="0">
                <a:ea typeface="Times New Roman" pitchFamily="18" charset="0"/>
                <a:cs typeface="Arial Narrow" pitchFamily="34" charset="0"/>
              </a:rPr>
              <a:t>Adapted from </a:t>
            </a:r>
            <a:r>
              <a:rPr lang="pt-BR" sz="1000" dirty="0">
                <a:ea typeface="Times New Roman" pitchFamily="18" charset="0"/>
                <a:cs typeface="Arial Narrow" pitchFamily="34" charset="0"/>
              </a:rPr>
              <a:t>Drucker DJ. </a:t>
            </a:r>
            <a:r>
              <a:rPr lang="pt-BR" sz="1000" i="1" dirty="0">
                <a:ea typeface="Times New Roman" pitchFamily="18" charset="0"/>
                <a:cs typeface="Arial Narrow" pitchFamily="34" charset="0"/>
              </a:rPr>
              <a:t>Diabetes</a:t>
            </a:r>
            <a:r>
              <a:rPr lang="pt-BR" sz="1000" dirty="0">
                <a:ea typeface="Times New Roman" pitchFamily="18" charset="0"/>
                <a:cs typeface="Arial Narrow" pitchFamily="34" charset="0"/>
              </a:rPr>
              <a:t>. </a:t>
            </a:r>
            <a:r>
              <a:rPr lang="fr-FR" sz="1000" dirty="0">
                <a:ea typeface="Times New Roman" pitchFamily="18" charset="0"/>
                <a:cs typeface="Arial Narrow" pitchFamily="34" charset="0"/>
              </a:rPr>
              <a:t>1998;47:159-169</a:t>
            </a:r>
            <a:endParaRPr lang="en-US" sz="1000" dirty="0">
              <a:ea typeface="Times New Roman" pitchFamily="18" charset="0"/>
              <a:cs typeface="Arial Narrow" pitchFamily="34" charset="0"/>
            </a:endParaRPr>
          </a:p>
        </p:txBody>
      </p:sp>
      <p:sp>
        <p:nvSpPr>
          <p:cNvPr id="1507333" name="Text Box 5"/>
          <p:cNvSpPr txBox="1">
            <a:spLocks noChangeArrowheads="1"/>
          </p:cNvSpPr>
          <p:nvPr/>
        </p:nvSpPr>
        <p:spPr bwMode="auto">
          <a:xfrm>
            <a:off x="6248400" y="4953000"/>
            <a:ext cx="2066925" cy="861774"/>
          </a:xfrm>
          <a:prstGeom prst="rect">
            <a:avLst/>
          </a:prstGeom>
          <a:noFill/>
          <a:ln w="9525">
            <a:noFill/>
            <a:miter lim="800000"/>
            <a:headEnd/>
            <a:tailEnd/>
          </a:ln>
        </p:spPr>
        <p:txBody>
          <a:bodyPr>
            <a:spAutoFit/>
          </a:bodyPr>
          <a:lstStyle/>
          <a:p>
            <a:pPr algn="ctr" eaLnBrk="1" hangingPunct="1">
              <a:defRPr/>
            </a:pPr>
            <a:r>
              <a:rPr lang="en-US" b="1" dirty="0">
                <a:solidFill>
                  <a:schemeClr val="tx2"/>
                </a:solidFill>
                <a:latin typeface="Arial" charset="0"/>
              </a:rPr>
              <a:t>Stomach:</a:t>
            </a:r>
            <a:r>
              <a:rPr lang="en-US" sz="1600" b="1" dirty="0">
                <a:latin typeface="Arial" charset="0"/>
              </a:rPr>
              <a:t> </a:t>
            </a:r>
            <a:br>
              <a:rPr lang="en-US" sz="1600" b="1" dirty="0">
                <a:latin typeface="Arial" charset="0"/>
              </a:rPr>
            </a:br>
            <a:r>
              <a:rPr lang="en-US" sz="1600" b="1" dirty="0">
                <a:latin typeface="Arial" charset="0"/>
              </a:rPr>
              <a:t> Helps regulate gastric emptying</a:t>
            </a:r>
          </a:p>
        </p:txBody>
      </p:sp>
      <p:sp>
        <p:nvSpPr>
          <p:cNvPr id="1507334" name="Text Box 6"/>
          <p:cNvSpPr txBox="1">
            <a:spLocks noChangeArrowheads="1"/>
          </p:cNvSpPr>
          <p:nvPr/>
        </p:nvSpPr>
        <p:spPr bwMode="auto">
          <a:xfrm>
            <a:off x="5249863" y="1984375"/>
            <a:ext cx="2420937" cy="646113"/>
          </a:xfrm>
          <a:prstGeom prst="rect">
            <a:avLst/>
          </a:prstGeom>
          <a:noFill/>
          <a:ln w="9525">
            <a:noFill/>
            <a:miter lim="800000"/>
            <a:headEnd/>
            <a:tailEnd/>
          </a:ln>
        </p:spPr>
        <p:txBody>
          <a:bodyPr/>
          <a:lstStyle/>
          <a:p>
            <a:pPr eaLnBrk="1" hangingPunct="1">
              <a:defRPr/>
            </a:pPr>
            <a:r>
              <a:rPr lang="en-US" sz="1600" b="1" dirty="0">
                <a:latin typeface="Arial" charset="0"/>
              </a:rPr>
              <a:t>Promotes satiety and </a:t>
            </a:r>
            <a:br>
              <a:rPr lang="en-US" sz="1600" b="1" dirty="0">
                <a:latin typeface="Arial" charset="0"/>
              </a:rPr>
            </a:br>
            <a:r>
              <a:rPr lang="en-US" sz="1600" b="1" dirty="0">
                <a:latin typeface="Arial" charset="0"/>
              </a:rPr>
              <a:t>reduces appetite</a:t>
            </a:r>
          </a:p>
        </p:txBody>
      </p:sp>
      <p:sp>
        <p:nvSpPr>
          <p:cNvPr id="1507335" name="Line 7"/>
          <p:cNvSpPr>
            <a:spLocks noChangeShapeType="1"/>
          </p:cNvSpPr>
          <p:nvPr/>
        </p:nvSpPr>
        <p:spPr bwMode="auto">
          <a:xfrm flipH="1" flipV="1">
            <a:off x="4719638" y="1916113"/>
            <a:ext cx="466725" cy="20955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6" name="Text Box 8"/>
          <p:cNvSpPr txBox="1">
            <a:spLocks noChangeArrowheads="1"/>
          </p:cNvSpPr>
          <p:nvPr/>
        </p:nvSpPr>
        <p:spPr bwMode="auto">
          <a:xfrm>
            <a:off x="5484813" y="4017963"/>
            <a:ext cx="2408237" cy="976312"/>
          </a:xfrm>
          <a:prstGeom prst="rect">
            <a:avLst/>
          </a:prstGeom>
          <a:noFill/>
          <a:ln w="9525">
            <a:noFill/>
            <a:miter lim="800000"/>
            <a:headEnd/>
            <a:tailEnd/>
          </a:ln>
        </p:spPr>
        <p:txBody>
          <a:bodyPr/>
          <a:lstStyle/>
          <a:p>
            <a:pPr algn="ctr" eaLnBrk="1" hangingPunct="1">
              <a:defRPr/>
            </a:pPr>
            <a:r>
              <a:rPr lang="en-US" b="1" dirty="0">
                <a:solidFill>
                  <a:schemeClr val="tx2"/>
                </a:solidFill>
                <a:latin typeface="Arial" charset="0"/>
              </a:rPr>
              <a:t>Liver:</a:t>
            </a:r>
            <a:br>
              <a:rPr lang="en-US" b="1" dirty="0">
                <a:solidFill>
                  <a:schemeClr val="tx2"/>
                </a:solidFill>
                <a:latin typeface="Arial" charset="0"/>
              </a:rPr>
            </a:br>
            <a:r>
              <a:rPr lang="en-US" b="1" dirty="0">
                <a:solidFill>
                  <a:schemeClr val="tx2"/>
                </a:solidFill>
                <a:latin typeface="Arial" charset="0"/>
              </a:rPr>
              <a:t> </a:t>
            </a:r>
            <a:r>
              <a:rPr lang="en-US" sz="1600" b="1" dirty="0">
                <a:latin typeface="Arial" charset="0"/>
                <a:ea typeface="SimSun" pitchFamily="2" charset="-122"/>
                <a:sym typeface="Symbol" pitchFamily="18" charset="2"/>
              </a:rPr>
              <a:t></a:t>
            </a:r>
            <a:r>
              <a:rPr lang="en-US" sz="1600" b="1" dirty="0">
                <a:solidFill>
                  <a:schemeClr val="tx2"/>
                </a:solidFill>
                <a:latin typeface="Arial" charset="0"/>
              </a:rPr>
              <a:t> Glucagon </a:t>
            </a:r>
            <a:r>
              <a:rPr lang="en-US" sz="1600" b="1" dirty="0">
                <a:latin typeface="Arial" charset="0"/>
              </a:rPr>
              <a:t>reduces hepatic glucose output</a:t>
            </a:r>
          </a:p>
        </p:txBody>
      </p:sp>
      <p:sp>
        <p:nvSpPr>
          <p:cNvPr id="1507337" name="Text Box 9"/>
          <p:cNvSpPr txBox="1">
            <a:spLocks noChangeArrowheads="1"/>
          </p:cNvSpPr>
          <p:nvPr/>
        </p:nvSpPr>
        <p:spPr bwMode="auto">
          <a:xfrm>
            <a:off x="439738" y="4498975"/>
            <a:ext cx="2698750" cy="769938"/>
          </a:xfrm>
          <a:prstGeom prst="rect">
            <a:avLst/>
          </a:prstGeom>
          <a:noFill/>
          <a:ln w="9525">
            <a:noFill/>
            <a:miter lim="800000"/>
            <a:headEnd/>
            <a:tailEnd/>
          </a:ln>
        </p:spPr>
        <p:txBody>
          <a:bodyPr>
            <a:spAutoFit/>
          </a:bodyPr>
          <a:lstStyle/>
          <a:p>
            <a:pPr algn="ctr" eaLnBrk="1" hangingPunct="1">
              <a:defRPr/>
            </a:pPr>
            <a:r>
              <a:rPr lang="en-US" sz="1600" b="1" dirty="0">
                <a:solidFill>
                  <a:schemeClr val="tx2"/>
                </a:solidFill>
                <a:latin typeface="Arial" charset="0"/>
              </a:rPr>
              <a:t>Beta cells:</a:t>
            </a:r>
            <a:br>
              <a:rPr lang="en-US" sz="1600" b="1" dirty="0">
                <a:solidFill>
                  <a:schemeClr val="tx2"/>
                </a:solidFill>
                <a:latin typeface="Arial" charset="0"/>
              </a:rPr>
            </a:br>
            <a:r>
              <a:rPr lang="en-US" sz="1400" b="1" dirty="0">
                <a:solidFill>
                  <a:schemeClr val="tx2"/>
                </a:solidFill>
                <a:latin typeface="Arial" charset="0"/>
              </a:rPr>
              <a:t>Enhances</a:t>
            </a:r>
            <a:r>
              <a:rPr lang="en-US" sz="1400" b="1" dirty="0">
                <a:latin typeface="Arial" charset="0"/>
              </a:rPr>
              <a:t> glucose-dependent </a:t>
            </a:r>
            <a:r>
              <a:rPr lang="en-US" sz="1400" b="1" dirty="0">
                <a:solidFill>
                  <a:schemeClr val="tx2"/>
                </a:solidFill>
                <a:latin typeface="Arial" charset="0"/>
              </a:rPr>
              <a:t>insulin secretion</a:t>
            </a:r>
            <a:endParaRPr lang="en-US" sz="1400" b="1" dirty="0">
              <a:latin typeface="Arial" charset="0"/>
            </a:endParaRPr>
          </a:p>
        </p:txBody>
      </p:sp>
      <p:sp>
        <p:nvSpPr>
          <p:cNvPr id="1507338" name="Line 10"/>
          <p:cNvSpPr>
            <a:spLocks noChangeShapeType="1"/>
          </p:cNvSpPr>
          <p:nvPr/>
        </p:nvSpPr>
        <p:spPr bwMode="auto">
          <a:xfrm rot="10916269" flipH="1">
            <a:off x="2452688" y="4654550"/>
            <a:ext cx="1830387" cy="61913"/>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39" name="Text Box 11"/>
          <p:cNvSpPr txBox="1">
            <a:spLocks noChangeArrowheads="1"/>
          </p:cNvSpPr>
          <p:nvPr/>
        </p:nvSpPr>
        <p:spPr bwMode="auto">
          <a:xfrm>
            <a:off x="5813425" y="2960688"/>
            <a:ext cx="2120900" cy="769937"/>
          </a:xfrm>
          <a:prstGeom prst="rect">
            <a:avLst/>
          </a:prstGeom>
          <a:noFill/>
          <a:ln w="9525">
            <a:noFill/>
            <a:miter lim="800000"/>
            <a:headEnd/>
            <a:tailEnd/>
          </a:ln>
        </p:spPr>
        <p:txBody>
          <a:bodyPr>
            <a:spAutoFit/>
          </a:bodyPr>
          <a:lstStyle/>
          <a:p>
            <a:pPr algn="ctr" eaLnBrk="1" hangingPunct="1">
              <a:defRPr/>
            </a:pPr>
            <a:r>
              <a:rPr lang="en-US" sz="1600" b="1" dirty="0">
                <a:solidFill>
                  <a:schemeClr val="tx2"/>
                </a:solidFill>
                <a:latin typeface="Arial" charset="0"/>
              </a:rPr>
              <a:t>Alpha cells:</a:t>
            </a:r>
          </a:p>
          <a:p>
            <a:pPr algn="ctr" eaLnBrk="1" hangingPunct="1">
              <a:defRPr/>
            </a:pPr>
            <a:r>
              <a:rPr lang="en-US" sz="1400" b="1" dirty="0">
                <a:latin typeface="Arial" charset="0"/>
                <a:ea typeface="SimSun" pitchFamily="2" charset="-122"/>
                <a:sym typeface="Symbol" pitchFamily="18" charset="2"/>
              </a:rPr>
              <a:t></a:t>
            </a:r>
            <a:r>
              <a:rPr lang="en-US" sz="1400" b="1" dirty="0">
                <a:latin typeface="Arial" charset="0"/>
              </a:rPr>
              <a:t> Postprandial</a:t>
            </a:r>
            <a:br>
              <a:rPr lang="en-US" sz="1400" b="1" dirty="0">
                <a:latin typeface="Arial" charset="0"/>
              </a:rPr>
            </a:br>
            <a:r>
              <a:rPr lang="en-US" sz="1400" b="1" dirty="0">
                <a:latin typeface="Arial" charset="0"/>
              </a:rPr>
              <a:t>glucagon secretion</a:t>
            </a:r>
          </a:p>
        </p:txBody>
      </p:sp>
      <p:grpSp>
        <p:nvGrpSpPr>
          <p:cNvPr id="2" name="Group 12"/>
          <p:cNvGrpSpPr>
            <a:grpSpLocks/>
          </p:cNvGrpSpPr>
          <p:nvPr>
            <p:custDataLst>
              <p:tags r:id="rId3"/>
            </p:custDataLst>
          </p:nvPr>
        </p:nvGrpSpPr>
        <p:grpSpPr bwMode="auto">
          <a:xfrm>
            <a:off x="4395788" y="3179763"/>
            <a:ext cx="1606550" cy="1490662"/>
            <a:chOff x="2769" y="2003"/>
            <a:chExt cx="1012" cy="939"/>
          </a:xfrm>
        </p:grpSpPr>
        <p:sp>
          <p:nvSpPr>
            <p:cNvPr id="50197" name="Line 13"/>
            <p:cNvSpPr>
              <a:spLocks noChangeShapeType="1"/>
            </p:cNvSpPr>
            <p:nvPr/>
          </p:nvSpPr>
          <p:spPr bwMode="auto">
            <a:xfrm rot="5400000" flipV="1">
              <a:off x="2310" y="2474"/>
              <a:ext cx="936" cy="0"/>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50198" name="Line 14"/>
            <p:cNvSpPr>
              <a:spLocks noChangeShapeType="1"/>
            </p:cNvSpPr>
            <p:nvPr/>
          </p:nvSpPr>
          <p:spPr bwMode="auto">
            <a:xfrm flipH="1">
              <a:off x="2769" y="2003"/>
              <a:ext cx="1012" cy="1"/>
            </a:xfrm>
            <a:prstGeom prst="line">
              <a:avLst/>
            </a:prstGeom>
            <a:noFill/>
            <a:ln w="28575">
              <a:solidFill>
                <a:schemeClr val="tx1"/>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grpSp>
      <p:sp>
        <p:nvSpPr>
          <p:cNvPr id="1507343" name="Text Box 15"/>
          <p:cNvSpPr txBox="1">
            <a:spLocks noChangeArrowheads="1"/>
          </p:cNvSpPr>
          <p:nvPr/>
        </p:nvSpPr>
        <p:spPr bwMode="blackWhite">
          <a:xfrm>
            <a:off x="806450" y="1285875"/>
            <a:ext cx="2535238" cy="6381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10000"/>
              </a:lnSpc>
            </a:pPr>
            <a:r>
              <a:rPr lang="en-US" altLang="en-US" sz="1600" b="1" dirty="0">
                <a:solidFill>
                  <a:schemeClr val="tx2"/>
                </a:solidFill>
              </a:rPr>
              <a:t>GLP-1 secreted upon the ingestion of food</a:t>
            </a:r>
            <a:endParaRPr lang="en-US" altLang="en-US" sz="1600" b="1" dirty="0"/>
          </a:p>
        </p:txBody>
      </p:sp>
      <p:sp>
        <p:nvSpPr>
          <p:cNvPr id="1507344" name="Line 16"/>
          <p:cNvSpPr>
            <a:spLocks noChangeShapeType="1"/>
          </p:cNvSpPr>
          <p:nvPr/>
        </p:nvSpPr>
        <p:spPr bwMode="auto">
          <a:xfrm rot="-24380" flipH="1" flipV="1">
            <a:off x="4573588" y="4427538"/>
            <a:ext cx="1995487" cy="827087"/>
          </a:xfrm>
          <a:prstGeom prst="line">
            <a:avLst/>
          </a:prstGeom>
          <a:noFill/>
          <a:ln w="28575">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5" name="Freeform 17"/>
          <p:cNvSpPr>
            <a:spLocks/>
          </p:cNvSpPr>
          <p:nvPr/>
        </p:nvSpPr>
        <p:spPr bwMode="auto">
          <a:xfrm rot="2855784">
            <a:off x="7335045" y="3574256"/>
            <a:ext cx="442912" cy="942975"/>
          </a:xfrm>
          <a:custGeom>
            <a:avLst/>
            <a:gdLst>
              <a:gd name="T0" fmla="*/ 2147483647 w 597"/>
              <a:gd name="T1" fmla="*/ 0 h 469"/>
              <a:gd name="T2" fmla="*/ 2147483647 w 597"/>
              <a:gd name="T3" fmla="*/ 2147483647 h 469"/>
              <a:gd name="T4" fmla="*/ 0 w 597"/>
              <a:gd name="T5" fmla="*/ 2147483647 h 469"/>
              <a:gd name="T6" fmla="*/ 0 60000 65536"/>
              <a:gd name="T7" fmla="*/ 0 60000 65536"/>
              <a:gd name="T8" fmla="*/ 0 60000 65536"/>
            </a:gdLst>
            <a:ahLst/>
            <a:cxnLst>
              <a:cxn ang="T6">
                <a:pos x="T0" y="T1"/>
              </a:cxn>
              <a:cxn ang="T7">
                <a:pos x="T2" y="T3"/>
              </a:cxn>
              <a:cxn ang="T8">
                <a:pos x="T4" y="T5"/>
              </a:cxn>
            </a:cxnLst>
            <a:rect l="0" t="0" r="r" b="b"/>
            <a:pathLst>
              <a:path w="597" h="469">
                <a:moveTo>
                  <a:pt x="33" y="0"/>
                </a:moveTo>
                <a:cubicBezTo>
                  <a:pt x="315" y="55"/>
                  <a:pt x="597" y="111"/>
                  <a:pt x="592" y="189"/>
                </a:cubicBezTo>
                <a:cubicBezTo>
                  <a:pt x="587" y="267"/>
                  <a:pt x="99" y="422"/>
                  <a:pt x="0" y="469"/>
                </a:cubicBezTo>
              </a:path>
            </a:pathLst>
          </a:custGeom>
          <a:noFill/>
          <a:ln w="28575" cap="flat" cmpd="sng">
            <a:solidFill>
              <a:schemeClr val="tx1"/>
            </a:solidFill>
            <a:prstDash val="dash"/>
            <a:round/>
            <a:headEnd type="none" w="med" len="med"/>
            <a:tailEnd type="triangle" w="med" len="me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7346" name="Oval 18"/>
          <p:cNvSpPr>
            <a:spLocks noChangeArrowheads="1"/>
          </p:cNvSpPr>
          <p:nvPr/>
        </p:nvSpPr>
        <p:spPr bwMode="blackWhite">
          <a:xfrm>
            <a:off x="5029200" y="5791200"/>
            <a:ext cx="2438400" cy="1066800"/>
          </a:xfrm>
          <a:prstGeom prst="ellipse">
            <a:avLst/>
          </a:prstGeom>
          <a:gradFill rotWithShape="1">
            <a:gsLst>
              <a:gs pos="0">
                <a:srgbClr val="760000"/>
              </a:gs>
              <a:gs pos="50000">
                <a:srgbClr val="FF0000"/>
              </a:gs>
              <a:gs pos="100000">
                <a:srgbClr val="760000"/>
              </a:gs>
            </a:gsLst>
            <a:lin ang="2700000" scaled="1"/>
          </a:gradFill>
          <a:ln>
            <a:noFill/>
          </a:ln>
          <a:effectLst>
            <a:outerShdw dist="74053" dir="3542175" algn="ctr" rotWithShape="0">
              <a:schemeClr val="bg2"/>
            </a:outerShdw>
          </a:effectLst>
          <a:extLst>
            <a:ext uri="{91240B29-F687-4F45-9708-019B960494DF}">
              <a14:hiddenLine xmlns:a14="http://schemas.microsoft.com/office/drawing/2010/main" w="12700">
                <a:solidFill>
                  <a:srgbClr val="000000"/>
                </a:solidFill>
                <a:round/>
                <a:headEnd type="none" w="sm" len="sm"/>
                <a:tailEnd type="none" w="sm" len="sm"/>
              </a14:hiddenLine>
            </a:ext>
          </a:extLst>
        </p:spPr>
        <p:txBody>
          <a:bodyPr wrap="none" anchor="ctr"/>
          <a:lstStyle/>
          <a:p>
            <a:pPr algn="ctr"/>
            <a:endParaRPr lang="en-US" sz="400" b="1"/>
          </a:p>
          <a:p>
            <a:pPr algn="ctr" eaLnBrk="1" hangingPunct="1"/>
            <a:endParaRPr lang="en-US" sz="1600" b="1">
              <a:solidFill>
                <a:srgbClr val="6AEE60"/>
              </a:solidFill>
            </a:endParaRPr>
          </a:p>
        </p:txBody>
      </p:sp>
      <p:sp>
        <p:nvSpPr>
          <p:cNvPr id="1507347" name="Oval 19"/>
          <p:cNvSpPr>
            <a:spLocks noChangeArrowheads="1"/>
          </p:cNvSpPr>
          <p:nvPr/>
        </p:nvSpPr>
        <p:spPr bwMode="blackWhite">
          <a:xfrm>
            <a:off x="985838" y="3190875"/>
            <a:ext cx="1646237" cy="876300"/>
          </a:xfrm>
          <a:prstGeom prst="ellipse">
            <a:avLst/>
          </a:prstGeom>
          <a:gradFill rotWithShape="1">
            <a:gsLst>
              <a:gs pos="0">
                <a:srgbClr val="009900">
                  <a:gamma/>
                  <a:shade val="46275"/>
                  <a:invGamma/>
                </a:srgbClr>
              </a:gs>
              <a:gs pos="50000">
                <a:srgbClr val="009900"/>
              </a:gs>
              <a:gs pos="100000">
                <a:srgbClr val="009900">
                  <a:gamma/>
                  <a:shade val="46275"/>
                  <a:invGamma/>
                </a:srgbClr>
              </a:gs>
            </a:gsLst>
            <a:lin ang="2700000" scaled="1"/>
          </a:gradFill>
          <a:ln w="12700">
            <a:noFill/>
            <a:round/>
            <a:headEnd type="none" w="sm" len="sm"/>
            <a:tailEnd type="none" w="sm" len="sm"/>
          </a:ln>
          <a:effectLst>
            <a:outerShdw dist="74053" dir="3542175" algn="ctr" rotWithShape="0">
              <a:schemeClr val="bg2"/>
            </a:outerShdw>
          </a:effectLst>
        </p:spPr>
        <p:txBody>
          <a:bodyPr wrap="none" anchor="ctr"/>
          <a:lstStyle/>
          <a:p>
            <a:pPr algn="ctr">
              <a:defRPr/>
            </a:pPr>
            <a:r>
              <a:rPr lang="en-US" b="1">
                <a:effectLst>
                  <a:outerShdw blurRad="38100" dist="38100" dir="2700000" algn="tl">
                    <a:srgbClr val="000000"/>
                  </a:outerShdw>
                </a:effectLst>
                <a:latin typeface="Arial" charset="0"/>
                <a:sym typeface="Symbol" pitchFamily="18" charset="2"/>
              </a:rPr>
              <a:t></a:t>
            </a:r>
            <a:r>
              <a:rPr lang="en-US" sz="2000" b="1">
                <a:latin typeface="Arial" charset="0"/>
              </a:rPr>
              <a:t> Beta-cell</a:t>
            </a:r>
          </a:p>
          <a:p>
            <a:pPr algn="ctr">
              <a:defRPr/>
            </a:pPr>
            <a:r>
              <a:rPr lang="en-US" sz="2000" b="1">
                <a:latin typeface="Arial" charset="0"/>
              </a:rPr>
              <a:t>response</a:t>
            </a:r>
          </a:p>
        </p:txBody>
      </p:sp>
      <p:sp>
        <p:nvSpPr>
          <p:cNvPr id="1507348" name="Line 20"/>
          <p:cNvSpPr>
            <a:spLocks noChangeShapeType="1"/>
          </p:cNvSpPr>
          <p:nvPr/>
        </p:nvSpPr>
        <p:spPr bwMode="auto">
          <a:xfrm flipH="1">
            <a:off x="4178300" y="4192588"/>
            <a:ext cx="1997075" cy="0"/>
          </a:xfrm>
          <a:prstGeom prst="line">
            <a:avLst/>
          </a:prstGeom>
          <a:noFill/>
          <a:ln w="28575">
            <a:solidFill>
              <a:schemeClr val="tx1"/>
            </a:solidFill>
            <a:prstDash val="dash"/>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49" name="Line 21"/>
          <p:cNvSpPr>
            <a:spLocks noChangeShapeType="1"/>
          </p:cNvSpPr>
          <p:nvPr/>
        </p:nvSpPr>
        <p:spPr bwMode="auto">
          <a:xfrm rot="10775620" flipH="1" flipV="1">
            <a:off x="2216150" y="1917700"/>
            <a:ext cx="2019300" cy="3341688"/>
          </a:xfrm>
          <a:prstGeom prst="line">
            <a:avLst/>
          </a:prstGeom>
          <a:noFill/>
          <a:ln w="38100">
            <a:solidFill>
              <a:schemeClr val="tx1"/>
            </a:solidFill>
            <a:round/>
            <a:headEnd/>
            <a:tailEnd type="oval" w="sm" len="sm"/>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p>
        </p:txBody>
      </p:sp>
      <p:sp>
        <p:nvSpPr>
          <p:cNvPr id="1507350" name="Text Box 22"/>
          <p:cNvSpPr txBox="1">
            <a:spLocks noChangeArrowheads="1"/>
          </p:cNvSpPr>
          <p:nvPr/>
        </p:nvSpPr>
        <p:spPr bwMode="blackWhite">
          <a:xfrm>
            <a:off x="5105400" y="6019800"/>
            <a:ext cx="2438400" cy="650875"/>
          </a:xfrm>
          <a:prstGeom prst="rect">
            <a:avLst/>
          </a:prstGeom>
          <a:solidFill>
            <a:schemeClr val="bg2"/>
          </a:solidFill>
          <a:ln w="9525">
            <a:solidFill>
              <a:schemeClr val="bg2"/>
            </a:solidFill>
            <a:miter lim="800000"/>
            <a:headEnd/>
            <a:tailEnd/>
          </a:ln>
        </p:spPr>
        <p:txBody>
          <a:bodyPr>
            <a:spAutoFit/>
          </a:bodyPr>
          <a:lstStyle>
            <a:lvl1pPr marL="109538" indent="-109538">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b="1" dirty="0"/>
              <a:t>GLP-1 degraded by </a:t>
            </a:r>
          </a:p>
          <a:p>
            <a:pPr eaLnBrk="1" hangingPunct="1"/>
            <a:r>
              <a:rPr lang="en-US" altLang="en-US" b="1" dirty="0"/>
              <a:t>DPP-4 w/in minutes</a:t>
            </a:r>
          </a:p>
        </p:txBody>
      </p:sp>
    </p:spTree>
    <p:custDataLst>
      <p:tags r:id="rId1"/>
    </p:custDataLst>
    <p:extLst>
      <p:ext uri="{BB962C8B-B14F-4D97-AF65-F5344CB8AC3E}">
        <p14:creationId xmlns:p14="http://schemas.microsoft.com/office/powerpoint/2010/main" val="378706886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507343"/>
                                        </p:tgtEl>
                                        <p:attrNameLst>
                                          <p:attrName>style.visibility</p:attrName>
                                        </p:attrNameLst>
                                      </p:cBhvr>
                                      <p:to>
                                        <p:strVal val="visible"/>
                                      </p:to>
                                    </p:set>
                                    <p:animEffect transition="in" filter="dissolve">
                                      <p:cBhvr>
                                        <p:cTn id="7" dur="500"/>
                                        <p:tgtEl>
                                          <p:spTgt spid="150734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07349"/>
                                        </p:tgtEl>
                                        <p:attrNameLst>
                                          <p:attrName>style.visibility</p:attrName>
                                        </p:attrNameLst>
                                      </p:cBhvr>
                                      <p:to>
                                        <p:strVal val="visible"/>
                                      </p:to>
                                    </p:set>
                                    <p:animEffect transition="in" filter="wipe(up)">
                                      <p:cBhvr>
                                        <p:cTn id="11" dur="500"/>
                                        <p:tgtEl>
                                          <p:spTgt spid="1507349"/>
                                        </p:tgtEl>
                                      </p:cBhvr>
                                    </p:animEffect>
                                  </p:childTnLst>
                                  <p:subTnLst>
                                    <p:set>
                                      <p:cBhvr override="childStyle">
                                        <p:cTn dur="1" fill="hold" display="0" masterRel="nextClick" afterEffect="1"/>
                                        <p:tgtEl>
                                          <p:spTgt spid="1507349"/>
                                        </p:tgtEl>
                                        <p:attrNameLst>
                                          <p:attrName>style.visibility</p:attrName>
                                        </p:attrNameLst>
                                      </p:cBhvr>
                                      <p:to>
                                        <p:strVal val="hidden"/>
                                      </p:to>
                                    </p:set>
                                  </p:sub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507337"/>
                                        </p:tgtEl>
                                        <p:attrNameLst>
                                          <p:attrName>style.visibility</p:attrName>
                                        </p:attrNameLst>
                                      </p:cBhvr>
                                      <p:to>
                                        <p:strVal val="visible"/>
                                      </p:to>
                                    </p:set>
                                    <p:animEffect transition="in" filter="wipe(left)">
                                      <p:cBhvr>
                                        <p:cTn id="16" dur="500"/>
                                        <p:tgtEl>
                                          <p:spTgt spid="1507337"/>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07338"/>
                                        </p:tgtEl>
                                        <p:attrNameLst>
                                          <p:attrName>style.visibility</p:attrName>
                                        </p:attrNameLst>
                                      </p:cBhvr>
                                      <p:to>
                                        <p:strVal val="visible"/>
                                      </p:to>
                                    </p:set>
                                    <p:animEffect transition="in" filter="wipe(left)">
                                      <p:cBhvr>
                                        <p:cTn id="20" dur="500"/>
                                        <p:tgtEl>
                                          <p:spTgt spid="1507338"/>
                                        </p:tgtEl>
                                      </p:cBhvr>
                                    </p:animEffect>
                                  </p:childTnLst>
                                </p:cTn>
                              </p:par>
                            </p:childTnLst>
                          </p:cTn>
                        </p:par>
                        <p:par>
                          <p:cTn id="21" fill="hold" nodeType="afterGroup">
                            <p:stCondLst>
                              <p:cond delay="1000"/>
                            </p:stCondLst>
                            <p:childTnLst>
                              <p:par>
                                <p:cTn id="22" presetID="4" presetClass="entr" presetSubtype="32" fill="hold" grpId="0" nodeType="afterEffect">
                                  <p:stCondLst>
                                    <p:cond delay="1000"/>
                                  </p:stCondLst>
                                  <p:childTnLst>
                                    <p:set>
                                      <p:cBhvr>
                                        <p:cTn id="23" dur="1" fill="hold">
                                          <p:stCondLst>
                                            <p:cond delay="0"/>
                                          </p:stCondLst>
                                        </p:cTn>
                                        <p:tgtEl>
                                          <p:spTgt spid="1507347"/>
                                        </p:tgtEl>
                                        <p:attrNameLst>
                                          <p:attrName>style.visibility</p:attrName>
                                        </p:attrNameLst>
                                      </p:cBhvr>
                                      <p:to>
                                        <p:strVal val="visible"/>
                                      </p:to>
                                    </p:set>
                                    <p:animEffect transition="in" filter="box(out)">
                                      <p:cBhvr>
                                        <p:cTn id="24" dur="500"/>
                                        <p:tgtEl>
                                          <p:spTgt spid="1507347"/>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507346"/>
                                        </p:tgtEl>
                                        <p:attrNameLst>
                                          <p:attrName>style.visibility</p:attrName>
                                        </p:attrNameLst>
                                      </p:cBhvr>
                                      <p:to>
                                        <p:strVal val="visible"/>
                                      </p:to>
                                    </p:set>
                                    <p:animEffect transition="in" filter="box(out)">
                                      <p:cBhvr>
                                        <p:cTn id="29" dur="500"/>
                                        <p:tgtEl>
                                          <p:spTgt spid="150734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507339"/>
                                        </p:tgtEl>
                                        <p:attrNameLst>
                                          <p:attrName>style.visibility</p:attrName>
                                        </p:attrNameLst>
                                      </p:cBhvr>
                                      <p:to>
                                        <p:strVal val="visible"/>
                                      </p:to>
                                    </p:set>
                                    <p:animEffect transition="in" filter="wipe(right)">
                                      <p:cBhvr>
                                        <p:cTn id="34" dur="500"/>
                                        <p:tgtEl>
                                          <p:spTgt spid="1507339"/>
                                        </p:tgtEl>
                                      </p:cBhvr>
                                    </p:animEffect>
                                  </p:childTnLst>
                                </p:cTn>
                              </p:par>
                            </p:childTnLst>
                          </p:cTn>
                        </p:par>
                        <p:par>
                          <p:cTn id="35" fill="hold" nodeType="afterGroup">
                            <p:stCondLst>
                              <p:cond delay="500"/>
                            </p:stCondLst>
                            <p:childTnLst>
                              <p:par>
                                <p:cTn id="36" presetID="22" presetClass="entr" presetSubtype="2"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right)">
                                      <p:cBhvr>
                                        <p:cTn id="38" dur="500"/>
                                        <p:tgtEl>
                                          <p:spTgt spid="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1507345"/>
                                        </p:tgtEl>
                                        <p:attrNameLst>
                                          <p:attrName>style.visibility</p:attrName>
                                        </p:attrNameLst>
                                      </p:cBhvr>
                                      <p:to>
                                        <p:strVal val="visible"/>
                                      </p:to>
                                    </p:set>
                                    <p:animEffect transition="in" filter="wipe(right)">
                                      <p:cBhvr>
                                        <p:cTn id="43" dur="500"/>
                                        <p:tgtEl>
                                          <p:spTgt spid="1507345"/>
                                        </p:tgtEl>
                                      </p:cBhvr>
                                    </p:animEffect>
                                  </p:childTnLst>
                                </p:cTn>
                              </p:par>
                            </p:childTnLst>
                          </p:cTn>
                        </p:par>
                        <p:par>
                          <p:cTn id="44" fill="hold" nodeType="afterGroup">
                            <p:stCondLst>
                              <p:cond delay="500"/>
                            </p:stCondLst>
                            <p:childTnLst>
                              <p:par>
                                <p:cTn id="45" presetID="22" presetClass="entr" presetSubtype="2" fill="hold" grpId="0" nodeType="afterEffect">
                                  <p:stCondLst>
                                    <p:cond delay="0"/>
                                  </p:stCondLst>
                                  <p:childTnLst>
                                    <p:set>
                                      <p:cBhvr>
                                        <p:cTn id="46" dur="1" fill="hold">
                                          <p:stCondLst>
                                            <p:cond delay="0"/>
                                          </p:stCondLst>
                                        </p:cTn>
                                        <p:tgtEl>
                                          <p:spTgt spid="1507336"/>
                                        </p:tgtEl>
                                        <p:attrNameLst>
                                          <p:attrName>style.visibility</p:attrName>
                                        </p:attrNameLst>
                                      </p:cBhvr>
                                      <p:to>
                                        <p:strVal val="visible"/>
                                      </p:to>
                                    </p:set>
                                    <p:animEffect transition="in" filter="wipe(right)">
                                      <p:cBhvr>
                                        <p:cTn id="47" dur="500"/>
                                        <p:tgtEl>
                                          <p:spTgt spid="1507336"/>
                                        </p:tgtEl>
                                      </p:cBhvr>
                                    </p:animEffect>
                                  </p:childTnLst>
                                </p:cTn>
                              </p:par>
                            </p:childTnLst>
                          </p:cTn>
                        </p:par>
                        <p:par>
                          <p:cTn id="48" fill="hold" nodeType="afterGroup">
                            <p:stCondLst>
                              <p:cond delay="1000"/>
                            </p:stCondLst>
                            <p:childTnLst>
                              <p:par>
                                <p:cTn id="49" presetID="22" presetClass="entr" presetSubtype="2" fill="hold" grpId="0" nodeType="afterEffect">
                                  <p:stCondLst>
                                    <p:cond delay="0"/>
                                  </p:stCondLst>
                                  <p:childTnLst>
                                    <p:set>
                                      <p:cBhvr>
                                        <p:cTn id="50" dur="1" fill="hold">
                                          <p:stCondLst>
                                            <p:cond delay="0"/>
                                          </p:stCondLst>
                                        </p:cTn>
                                        <p:tgtEl>
                                          <p:spTgt spid="1507348"/>
                                        </p:tgtEl>
                                        <p:attrNameLst>
                                          <p:attrName>style.visibility</p:attrName>
                                        </p:attrNameLst>
                                      </p:cBhvr>
                                      <p:to>
                                        <p:strVal val="visible"/>
                                      </p:to>
                                    </p:set>
                                    <p:animEffect transition="in" filter="wipe(right)">
                                      <p:cBhvr>
                                        <p:cTn id="51" dur="500"/>
                                        <p:tgtEl>
                                          <p:spTgt spid="150734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507333"/>
                                        </p:tgtEl>
                                        <p:attrNameLst>
                                          <p:attrName>style.visibility</p:attrName>
                                        </p:attrNameLst>
                                      </p:cBhvr>
                                      <p:to>
                                        <p:strVal val="visible"/>
                                      </p:to>
                                    </p:set>
                                    <p:animEffect transition="in" filter="wipe(right)">
                                      <p:cBhvr>
                                        <p:cTn id="56" dur="500"/>
                                        <p:tgtEl>
                                          <p:spTgt spid="1507333"/>
                                        </p:tgtEl>
                                      </p:cBhvr>
                                    </p:animEffect>
                                  </p:childTnLst>
                                </p:cTn>
                              </p:par>
                            </p:childTnLst>
                          </p:cTn>
                        </p:par>
                        <p:par>
                          <p:cTn id="57" fill="hold" nodeType="afterGroup">
                            <p:stCondLst>
                              <p:cond delay="500"/>
                            </p:stCondLst>
                            <p:childTnLst>
                              <p:par>
                                <p:cTn id="58" presetID="22" presetClass="entr" presetSubtype="2" fill="hold" grpId="0" nodeType="afterEffect">
                                  <p:stCondLst>
                                    <p:cond delay="0"/>
                                  </p:stCondLst>
                                  <p:childTnLst>
                                    <p:set>
                                      <p:cBhvr>
                                        <p:cTn id="59" dur="1" fill="hold">
                                          <p:stCondLst>
                                            <p:cond delay="0"/>
                                          </p:stCondLst>
                                        </p:cTn>
                                        <p:tgtEl>
                                          <p:spTgt spid="1507344"/>
                                        </p:tgtEl>
                                        <p:attrNameLst>
                                          <p:attrName>style.visibility</p:attrName>
                                        </p:attrNameLst>
                                      </p:cBhvr>
                                      <p:to>
                                        <p:strVal val="visible"/>
                                      </p:to>
                                    </p:set>
                                    <p:animEffect transition="in" filter="wipe(right)">
                                      <p:cBhvr>
                                        <p:cTn id="60" dur="500"/>
                                        <p:tgtEl>
                                          <p:spTgt spid="150734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1507334"/>
                                        </p:tgtEl>
                                        <p:attrNameLst>
                                          <p:attrName>style.visibility</p:attrName>
                                        </p:attrNameLst>
                                      </p:cBhvr>
                                      <p:to>
                                        <p:strVal val="visible"/>
                                      </p:to>
                                    </p:set>
                                    <p:animEffect transition="in" filter="wipe(right)">
                                      <p:cBhvr>
                                        <p:cTn id="65" dur="500"/>
                                        <p:tgtEl>
                                          <p:spTgt spid="1507334"/>
                                        </p:tgtEl>
                                      </p:cBhvr>
                                    </p:animEffect>
                                  </p:childTnLst>
                                </p:cTn>
                              </p:par>
                            </p:childTnLst>
                          </p:cTn>
                        </p:par>
                        <p:par>
                          <p:cTn id="66" fill="hold" nodeType="afterGroup">
                            <p:stCondLst>
                              <p:cond delay="500"/>
                            </p:stCondLst>
                            <p:childTnLst>
                              <p:par>
                                <p:cTn id="67" presetID="22" presetClass="entr" presetSubtype="2" fill="hold" grpId="0" nodeType="afterEffect">
                                  <p:stCondLst>
                                    <p:cond delay="0"/>
                                  </p:stCondLst>
                                  <p:childTnLst>
                                    <p:set>
                                      <p:cBhvr>
                                        <p:cTn id="68" dur="1" fill="hold">
                                          <p:stCondLst>
                                            <p:cond delay="0"/>
                                          </p:stCondLst>
                                        </p:cTn>
                                        <p:tgtEl>
                                          <p:spTgt spid="1507335"/>
                                        </p:tgtEl>
                                        <p:attrNameLst>
                                          <p:attrName>style.visibility</p:attrName>
                                        </p:attrNameLst>
                                      </p:cBhvr>
                                      <p:to>
                                        <p:strVal val="visible"/>
                                      </p:to>
                                    </p:set>
                                    <p:animEffect transition="in" filter="wipe(right)">
                                      <p:cBhvr>
                                        <p:cTn id="69" dur="500"/>
                                        <p:tgtEl>
                                          <p:spTgt spid="1507335"/>
                                        </p:tgtEl>
                                      </p:cBhvr>
                                    </p:animEffect>
                                  </p:childTnLst>
                                </p:cTn>
                              </p:par>
                            </p:childTnLst>
                          </p:cTn>
                        </p:par>
                        <p:par>
                          <p:cTn id="70" fill="hold" nodeType="afterGroup">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1507350"/>
                                        </p:tgtEl>
                                        <p:attrNameLst>
                                          <p:attrName>style.visibility</p:attrName>
                                        </p:attrNameLst>
                                      </p:cBhvr>
                                      <p:to>
                                        <p:strVal val="visible"/>
                                      </p:to>
                                    </p:set>
                                    <p:animEffect transition="in" filter="dissolve">
                                      <p:cBhvr>
                                        <p:cTn id="73" dur="500"/>
                                        <p:tgtEl>
                                          <p:spTgt spid="1507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7333" grpId="0" autoUpdateAnimBg="0"/>
      <p:bldP spid="1507334" grpId="0" autoUpdateAnimBg="0"/>
      <p:bldP spid="1507335" grpId="0" animBg="1"/>
      <p:bldP spid="1507336" grpId="0" autoUpdateAnimBg="0"/>
      <p:bldP spid="1507337" grpId="0" autoUpdateAnimBg="0"/>
      <p:bldP spid="1507338" grpId="0" animBg="1"/>
      <p:bldP spid="1507339" grpId="0" autoUpdateAnimBg="0"/>
      <p:bldP spid="1507343" grpId="0" animBg="1" autoUpdateAnimBg="0"/>
      <p:bldP spid="1507344" grpId="0" animBg="1"/>
      <p:bldP spid="1507345" grpId="0" animBg="1"/>
      <p:bldP spid="1507346" grpId="0" animBg="1" autoUpdateAnimBg="0"/>
      <p:bldP spid="1507347" grpId="0" animBg="1" autoUpdateAnimBg="0"/>
      <p:bldP spid="1507348" grpId="0" animBg="1"/>
      <p:bldP spid="1507349" grpId="0" animBg="1"/>
      <p:bldP spid="1507350" grpId="0" animBg="1" autoUpdateAnimBg="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p:txBody>
          <a:bodyPr>
            <a:normAutofit fontScale="90000"/>
          </a:bodyPr>
          <a:lstStyle/>
          <a:p>
            <a:pPr algn="l" eaLnBrk="1" hangingPunct="1">
              <a:defRPr/>
            </a:pPr>
            <a:r>
              <a:rPr lang="en-US" sz="4000" dirty="0" smtClean="0"/>
              <a:t>Incretin Mimetics</a:t>
            </a:r>
            <a:r>
              <a:rPr lang="en-US" sz="5500" dirty="0" smtClean="0">
                <a:solidFill>
                  <a:schemeClr val="tx1"/>
                </a:solidFill>
              </a:rPr>
              <a:t/>
            </a:r>
            <a:br>
              <a:rPr lang="en-US" sz="5500" dirty="0" smtClean="0">
                <a:solidFill>
                  <a:schemeClr val="tx1"/>
                </a:solidFill>
              </a:rPr>
            </a:br>
            <a:r>
              <a:rPr lang="en-US" sz="3200" dirty="0" smtClean="0">
                <a:solidFill>
                  <a:schemeClr val="tx1"/>
                </a:solidFill>
              </a:rPr>
              <a:t>Exenatide (</a:t>
            </a:r>
            <a:r>
              <a:rPr lang="en-US" sz="3200" dirty="0" err="1" smtClean="0">
                <a:solidFill>
                  <a:schemeClr val="tx1"/>
                </a:solidFill>
              </a:rPr>
              <a:t>Byetta</a:t>
            </a:r>
            <a:r>
              <a:rPr lang="en-US" sz="3200" dirty="0" smtClean="0">
                <a:solidFill>
                  <a:schemeClr val="tx1"/>
                </a:solidFill>
              </a:rPr>
              <a:t>), </a:t>
            </a:r>
            <a:r>
              <a:rPr lang="en-US" sz="3200" dirty="0" err="1" smtClean="0">
                <a:solidFill>
                  <a:schemeClr val="tx1"/>
                </a:solidFill>
              </a:rPr>
              <a:t>Exenatide</a:t>
            </a:r>
            <a:r>
              <a:rPr lang="en-US" sz="3200" dirty="0" smtClean="0">
                <a:solidFill>
                  <a:schemeClr val="tx1"/>
                </a:solidFill>
              </a:rPr>
              <a:t> XR (</a:t>
            </a:r>
            <a:r>
              <a:rPr lang="en-US" sz="3200" dirty="0" err="1" smtClean="0">
                <a:solidFill>
                  <a:schemeClr val="tx1"/>
                </a:solidFill>
              </a:rPr>
              <a:t>Bydureon</a:t>
            </a:r>
            <a:r>
              <a:rPr lang="en-US" sz="3200" dirty="0" smtClean="0">
                <a:solidFill>
                  <a:schemeClr val="tx1"/>
                </a:solidFill>
              </a:rPr>
              <a:t>)</a:t>
            </a:r>
            <a:endParaRPr lang="en-US" sz="3800" dirty="0" smtClean="0">
              <a:solidFill>
                <a:schemeClr val="tx1"/>
              </a:solidFill>
            </a:endParaRPr>
          </a:p>
        </p:txBody>
      </p:sp>
      <p:sp>
        <p:nvSpPr>
          <p:cNvPr id="1509379" name="Rectangle 3"/>
          <p:cNvSpPr>
            <a:spLocks noGrp="1" noChangeArrowheads="1"/>
          </p:cNvSpPr>
          <p:nvPr>
            <p:ph sz="quarter" idx="1"/>
          </p:nvPr>
        </p:nvSpPr>
        <p:spPr/>
        <p:txBody>
          <a:bodyPr>
            <a:normAutofit fontScale="92500" lnSpcReduction="10000"/>
          </a:bodyPr>
          <a:lstStyle/>
          <a:p>
            <a:pPr eaLnBrk="1" hangingPunct="1">
              <a:defRPr/>
            </a:pPr>
            <a:r>
              <a:rPr lang="en-US" b="1" dirty="0" smtClean="0"/>
              <a:t>Action:</a:t>
            </a:r>
            <a:r>
              <a:rPr lang="en-US" dirty="0" smtClean="0"/>
              <a:t> </a:t>
            </a:r>
          </a:p>
          <a:p>
            <a:pPr lvl="1" eaLnBrk="1" hangingPunct="1">
              <a:defRPr/>
            </a:pPr>
            <a:r>
              <a:rPr lang="en-US" dirty="0" smtClean="0"/>
              <a:t>Insulin release in response to meal  </a:t>
            </a:r>
          </a:p>
          <a:p>
            <a:pPr lvl="1" eaLnBrk="1" hangingPunct="1">
              <a:defRPr/>
            </a:pPr>
            <a:r>
              <a:rPr lang="en-US" dirty="0" smtClean="0"/>
              <a:t>Slows gastric emptying</a:t>
            </a:r>
          </a:p>
          <a:p>
            <a:pPr lvl="1" eaLnBrk="1" hangingPunct="1">
              <a:defRPr/>
            </a:pPr>
            <a:r>
              <a:rPr lang="en-US" dirty="0" smtClean="0">
                <a:solidFill>
                  <a:schemeClr val="tx1">
                    <a:lumMod val="95000"/>
                    <a:lumOff val="5000"/>
                  </a:schemeClr>
                </a:solidFill>
              </a:rPr>
              <a:t>Causes Satiety</a:t>
            </a:r>
          </a:p>
          <a:p>
            <a:pPr lvl="1" eaLnBrk="1" hangingPunct="1">
              <a:defRPr/>
            </a:pPr>
            <a:r>
              <a:rPr lang="en-US" dirty="0" smtClean="0">
                <a:solidFill>
                  <a:srgbClr val="C00000"/>
                </a:solidFill>
              </a:rPr>
              <a:t>Preserves Beta Cells</a:t>
            </a:r>
          </a:p>
          <a:p>
            <a:pPr eaLnBrk="1" hangingPunct="1">
              <a:defRPr/>
            </a:pPr>
            <a:r>
              <a:rPr lang="en-US" sz="2800" b="1" dirty="0" smtClean="0"/>
              <a:t>Exenatide Dosing</a:t>
            </a:r>
            <a:r>
              <a:rPr lang="en-US" dirty="0" smtClean="0"/>
              <a:t>: </a:t>
            </a:r>
            <a:endParaRPr lang="en-US" dirty="0"/>
          </a:p>
          <a:p>
            <a:pPr lvl="2">
              <a:defRPr/>
            </a:pPr>
            <a:r>
              <a:rPr lang="en-US" sz="2400" dirty="0" smtClean="0"/>
              <a:t>5-10 mcg before</a:t>
            </a:r>
            <a:r>
              <a:rPr lang="en-US" sz="2400" dirty="0" smtClean="0">
                <a:solidFill>
                  <a:srgbClr val="FFC000"/>
                </a:solidFill>
              </a:rPr>
              <a:t> </a:t>
            </a:r>
            <a:r>
              <a:rPr lang="en-US" sz="2400" dirty="0" smtClean="0"/>
              <a:t>break, dinner </a:t>
            </a:r>
          </a:p>
          <a:p>
            <a:pPr lvl="2">
              <a:defRPr/>
            </a:pPr>
            <a:r>
              <a:rPr lang="en-US" sz="2400" dirty="0" smtClean="0"/>
              <a:t>Long acting version  - 1x week (available in pens in 2015)</a:t>
            </a:r>
          </a:p>
          <a:p>
            <a:pPr eaLnBrk="1" hangingPunct="1">
              <a:defRPr/>
            </a:pPr>
            <a:r>
              <a:rPr lang="en-US" b="1" dirty="0" smtClean="0"/>
              <a:t>Efficacy:</a:t>
            </a:r>
            <a:r>
              <a:rPr lang="en-US" dirty="0" smtClean="0"/>
              <a:t> </a:t>
            </a:r>
            <a:r>
              <a:rPr lang="en-US" sz="2800" dirty="0" smtClean="0"/>
              <a:t>Decreases A1c by 0.7%, wt by 3lbs </a:t>
            </a:r>
          </a:p>
          <a:p>
            <a:pPr eaLnBrk="1" hangingPunct="1">
              <a:defRPr/>
            </a:pPr>
            <a:r>
              <a:rPr lang="en-US" sz="2800" b="1" dirty="0" smtClean="0"/>
              <a:t>Indication</a:t>
            </a:r>
            <a:r>
              <a:rPr lang="en-US" sz="2800" dirty="0" smtClean="0"/>
              <a:t>: For type 2s only  - mono or in combo</a:t>
            </a:r>
          </a:p>
          <a:p>
            <a:pPr eaLnBrk="1" hangingPunct="1">
              <a:defRPr/>
            </a:pPr>
            <a:r>
              <a:rPr lang="en-US" b="1" dirty="0" smtClean="0"/>
              <a:t> </a:t>
            </a:r>
            <a:endParaRPr lang="en-US" sz="2800" dirty="0" smtClean="0"/>
          </a:p>
        </p:txBody>
      </p:sp>
      <p:graphicFrame>
        <p:nvGraphicFramePr>
          <p:cNvPr id="51205" name="Object 4"/>
          <p:cNvGraphicFramePr>
            <a:graphicFrameLocks noChangeAspect="1"/>
          </p:cNvGraphicFramePr>
          <p:nvPr>
            <p:extLst>
              <p:ext uri="{D42A27DB-BD31-4B8C-83A1-F6EECF244321}">
                <p14:modId xmlns:p14="http://schemas.microsoft.com/office/powerpoint/2010/main" val="4198114406"/>
              </p:ext>
            </p:extLst>
          </p:nvPr>
        </p:nvGraphicFramePr>
        <p:xfrm>
          <a:off x="762000" y="5485233"/>
          <a:ext cx="3613786" cy="533400"/>
        </p:xfrm>
        <a:graphic>
          <a:graphicData uri="http://schemas.openxmlformats.org/presentationml/2006/ole">
            <mc:AlternateContent xmlns:mc="http://schemas.openxmlformats.org/markup-compatibility/2006">
              <mc:Choice xmlns:v="urn:schemas-microsoft-com:vml" Requires="v">
                <p:oleObj spid="_x0000_s70802" name="Photo Editor Photo" r:id="rId5" imgW="3809524" imgH="561905" progId="MSPhotoEd.3">
                  <p:embed/>
                </p:oleObj>
              </mc:Choice>
              <mc:Fallback>
                <p:oleObj name="Photo Editor Photo" r:id="rId5" imgW="3809524" imgH="561905" progId="MSPhotoEd.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5485233"/>
                        <a:ext cx="3613786" cy="533400"/>
                      </a:xfrm>
                      <a:prstGeom prst="rect">
                        <a:avLst/>
                      </a:prstGeom>
                      <a:noFill/>
                      <a:ln>
                        <a:noFill/>
                      </a:ln>
                      <a:effectLst/>
                      <a:extLst/>
                    </p:spPr>
                  </p:pic>
                </p:oleObj>
              </mc:Fallback>
            </mc:AlternateContent>
          </a:graphicData>
        </a:graphic>
      </p:graphicFrame>
      <p:graphicFrame>
        <p:nvGraphicFramePr>
          <p:cNvPr id="51206" name="Object 5"/>
          <p:cNvGraphicFramePr>
            <a:graphicFrameLocks noChangeAspect="1"/>
          </p:cNvGraphicFramePr>
          <p:nvPr>
            <p:extLst>
              <p:ext uri="{D42A27DB-BD31-4B8C-83A1-F6EECF244321}">
                <p14:modId xmlns:p14="http://schemas.microsoft.com/office/powerpoint/2010/main" val="1277413822"/>
              </p:ext>
            </p:extLst>
          </p:nvPr>
        </p:nvGraphicFramePr>
        <p:xfrm>
          <a:off x="4572000" y="5485233"/>
          <a:ext cx="3632121" cy="534567"/>
        </p:xfrm>
        <a:graphic>
          <a:graphicData uri="http://schemas.openxmlformats.org/presentationml/2006/ole">
            <mc:AlternateContent xmlns:mc="http://schemas.openxmlformats.org/markup-compatibility/2006">
              <mc:Choice xmlns:v="urn:schemas-microsoft-com:vml" Requires="v">
                <p:oleObj spid="_x0000_s70803" name="Photo Editor Photo" r:id="rId7" imgW="3809524" imgH="561905" progId="MSPhotoEd.3">
                  <p:embed/>
                </p:oleObj>
              </mc:Choice>
              <mc:Fallback>
                <p:oleObj name="Photo Editor Photo" r:id="rId7" imgW="3809524" imgH="561905" progId="MSPhotoEd.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5485233"/>
                        <a:ext cx="3632121" cy="534567"/>
                      </a:xfrm>
                      <a:prstGeom prst="rect">
                        <a:avLst/>
                      </a:prstGeom>
                      <a:noFill/>
                      <a:ln>
                        <a:noFill/>
                      </a:ln>
                      <a:effectLst/>
                      <a:extLst/>
                    </p:spPr>
                  </p:pic>
                </p:oleObj>
              </mc:Fallback>
            </mc:AlternateContent>
          </a:graphicData>
        </a:graphic>
      </p:graphicFrame>
    </p:spTree>
    <p:custDataLst>
      <p:tags r:id="rId2"/>
    </p:custDataLst>
    <p:extLst>
      <p:ext uri="{BB962C8B-B14F-4D97-AF65-F5344CB8AC3E}">
        <p14:creationId xmlns:p14="http://schemas.microsoft.com/office/powerpoint/2010/main" val="322390701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0" end="0"/>
                                            </p:txEl>
                                          </p:spTgt>
                                        </p:tgtEl>
                                        <p:attrNameLst>
                                          <p:attrName>style.visibility</p:attrName>
                                        </p:attrNameLst>
                                      </p:cBhvr>
                                      <p:to>
                                        <p:strVal val="visible"/>
                                      </p:to>
                                    </p:set>
                                    <p:anim calcmode="lin" valueType="num">
                                      <p:cBhvr additive="base">
                                        <p:cTn id="7"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1" end="1"/>
                                            </p:txEl>
                                          </p:spTgt>
                                        </p:tgtEl>
                                        <p:attrNameLst>
                                          <p:attrName>style.visibility</p:attrName>
                                        </p:attrNameLst>
                                      </p:cBhvr>
                                      <p:to>
                                        <p:strVal val="visible"/>
                                      </p:to>
                                    </p:set>
                                    <p:anim calcmode="lin" valueType="num">
                                      <p:cBhvr additive="base">
                                        <p:cTn id="12"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2" end="2"/>
                                            </p:txEl>
                                          </p:spTgt>
                                        </p:tgtEl>
                                        <p:attrNameLst>
                                          <p:attrName>style.visibility</p:attrName>
                                        </p:attrNameLst>
                                      </p:cBhvr>
                                      <p:to>
                                        <p:strVal val="visible"/>
                                      </p:to>
                                    </p:set>
                                    <p:anim calcmode="lin" valueType="num">
                                      <p:cBhvr additive="base">
                                        <p:cTn id="17"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3" end="3"/>
                                            </p:txEl>
                                          </p:spTgt>
                                        </p:tgtEl>
                                        <p:attrNameLst>
                                          <p:attrName>style.visibility</p:attrName>
                                        </p:attrNameLst>
                                      </p:cBhvr>
                                      <p:to>
                                        <p:strVal val="visible"/>
                                      </p:to>
                                    </p:set>
                                    <p:anim calcmode="lin" valueType="num">
                                      <p:cBhvr additive="base">
                                        <p:cTn id="22"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4" end="4"/>
                                            </p:txEl>
                                          </p:spTgt>
                                        </p:tgtEl>
                                        <p:attrNameLst>
                                          <p:attrName>style.visibility</p:attrName>
                                        </p:attrNameLst>
                                      </p:cBhvr>
                                      <p:to>
                                        <p:strVal val="visible"/>
                                      </p:to>
                                    </p:set>
                                    <p:anim calcmode="lin" valueType="num">
                                      <p:cBhvr additive="base">
                                        <p:cTn id="2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8" end="8"/>
                                            </p:txEl>
                                          </p:spTgt>
                                        </p:tgtEl>
                                        <p:attrNameLst>
                                          <p:attrName>style.visibility</p:attrName>
                                        </p:attrNameLst>
                                      </p:cBhvr>
                                      <p:to>
                                        <p:strVal val="visible"/>
                                      </p:to>
                                    </p:set>
                                    <p:anim calcmode="lin" valueType="num">
                                      <p:cBhvr additive="base">
                                        <p:cTn id="32" dur="3000" fill="hold"/>
                                        <p:tgtEl>
                                          <p:spTgt spid="1509379">
                                            <p:txEl>
                                              <p:pRg st="8" end="8"/>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8" end="8"/>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5" end="5"/>
                                            </p:txEl>
                                          </p:spTgt>
                                        </p:tgtEl>
                                        <p:attrNameLst>
                                          <p:attrName>style.visibility</p:attrName>
                                        </p:attrNameLst>
                                      </p:cBhvr>
                                      <p:to>
                                        <p:strVal val="visible"/>
                                      </p:to>
                                    </p:set>
                                    <p:anim calcmode="lin" valueType="num">
                                      <p:cBhvr additive="base">
                                        <p:cTn id="37"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6" end="6"/>
                                            </p:txEl>
                                          </p:spTgt>
                                        </p:tgtEl>
                                        <p:attrNameLst>
                                          <p:attrName>style.visibility</p:attrName>
                                        </p:attrNameLst>
                                      </p:cBhvr>
                                      <p:to>
                                        <p:strVal val="visible"/>
                                      </p:to>
                                    </p:set>
                                    <p:anim calcmode="lin" valueType="num">
                                      <p:cBhvr additive="base">
                                        <p:cTn id="42"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44" fill="hold">
                            <p:stCondLst>
                              <p:cond delay="24000"/>
                            </p:stCondLst>
                            <p:childTnLst>
                              <p:par>
                                <p:cTn id="45" presetID="2" presetClass="entr" presetSubtype="4" fill="hold" nodeType="afterEffect">
                                  <p:stCondLst>
                                    <p:cond delay="0"/>
                                  </p:stCondLst>
                                  <p:childTnLst>
                                    <p:set>
                                      <p:cBhvr>
                                        <p:cTn id="46" dur="1" fill="hold">
                                          <p:stCondLst>
                                            <p:cond delay="0"/>
                                          </p:stCondLst>
                                        </p:cTn>
                                        <p:tgtEl>
                                          <p:spTgt spid="1509379">
                                            <p:txEl>
                                              <p:pRg st="7" end="7"/>
                                            </p:txEl>
                                          </p:spTgt>
                                        </p:tgtEl>
                                        <p:attrNameLst>
                                          <p:attrName>style.visibility</p:attrName>
                                        </p:attrNameLst>
                                      </p:cBhvr>
                                      <p:to>
                                        <p:strVal val="visible"/>
                                      </p:to>
                                    </p:set>
                                    <p:anim calcmode="lin" valueType="num">
                                      <p:cBhvr additive="base">
                                        <p:cTn id="47"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8"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par>
                          <p:cTn id="49" fill="hold" nodeType="afterGroup">
                            <p:stCondLst>
                              <p:cond delay="27000"/>
                            </p:stCondLst>
                            <p:childTnLst>
                              <p:par>
                                <p:cTn id="50" presetID="2" presetClass="entr" presetSubtype="4" fill="hold" nodeType="afterEffect">
                                  <p:stCondLst>
                                    <p:cond delay="0"/>
                                  </p:stCondLst>
                                  <p:childTnLst>
                                    <p:set>
                                      <p:cBhvr>
                                        <p:cTn id="51" dur="1" fill="hold">
                                          <p:stCondLst>
                                            <p:cond delay="0"/>
                                          </p:stCondLst>
                                        </p:cTn>
                                        <p:tgtEl>
                                          <p:spTgt spid="1509379">
                                            <p:txEl>
                                              <p:pRg st="9" end="9"/>
                                            </p:txEl>
                                          </p:spTgt>
                                        </p:tgtEl>
                                        <p:attrNameLst>
                                          <p:attrName>style.visibility</p:attrName>
                                        </p:attrNameLst>
                                      </p:cBhvr>
                                      <p:to>
                                        <p:strVal val="visible"/>
                                      </p:to>
                                    </p:set>
                                    <p:anim calcmode="lin" valueType="num">
                                      <p:cBhvr additive="base">
                                        <p:cTn id="52" dur="3000" fill="hold"/>
                                        <p:tgtEl>
                                          <p:spTgt spid="1509379">
                                            <p:txEl>
                                              <p:pRg st="9" end="9"/>
                                            </p:txEl>
                                          </p:spTgt>
                                        </p:tgtEl>
                                        <p:attrNameLst>
                                          <p:attrName>ppt_x</p:attrName>
                                        </p:attrNameLst>
                                      </p:cBhvr>
                                      <p:tavLst>
                                        <p:tav tm="0">
                                          <p:val>
                                            <p:strVal val="#ppt_x"/>
                                          </p:val>
                                        </p:tav>
                                        <p:tav tm="100000">
                                          <p:val>
                                            <p:strVal val="#ppt_x"/>
                                          </p:val>
                                        </p:tav>
                                      </p:tavLst>
                                    </p:anim>
                                    <p:anim calcmode="lin" valueType="num">
                                      <p:cBhvr additive="base">
                                        <p:cTn id="53" dur="3000" fill="hold"/>
                                        <p:tgtEl>
                                          <p:spTgt spid="1509379">
                                            <p:txEl>
                                              <p:pRg st="9" end="9"/>
                                            </p:txEl>
                                          </p:spTgt>
                                        </p:tgtEl>
                                        <p:attrNameLst>
                                          <p:attrName>ppt_y</p:attrName>
                                        </p:attrNameLst>
                                      </p:cBhvr>
                                      <p:tavLst>
                                        <p:tav tm="0">
                                          <p:val>
                                            <p:strVal val="1+#ppt_h/2"/>
                                          </p:val>
                                        </p:tav>
                                        <p:tav tm="100000">
                                          <p:val>
                                            <p:strVal val="#ppt_y"/>
                                          </p:val>
                                        </p:tav>
                                      </p:tavLst>
                                    </p:anim>
                                  </p:childTnLst>
                                </p:cTn>
                              </p:par>
                            </p:childTnLst>
                          </p:cTn>
                        </p:par>
                        <p:par>
                          <p:cTn id="54" fill="hold" nodeType="afterGroup">
                            <p:stCondLst>
                              <p:cond delay="30000"/>
                            </p:stCondLst>
                            <p:childTnLst>
                              <p:par>
                                <p:cTn id="55" presetID="2" presetClass="entr" presetSubtype="4" fill="hold" nodeType="afterEffect">
                                  <p:stCondLst>
                                    <p:cond delay="0"/>
                                  </p:stCondLst>
                                  <p:childTnLst>
                                    <p:set>
                                      <p:cBhvr>
                                        <p:cTn id="56" dur="1" fill="hold">
                                          <p:stCondLst>
                                            <p:cond delay="0"/>
                                          </p:stCondLst>
                                        </p:cTn>
                                        <p:tgtEl>
                                          <p:spTgt spid="1509379">
                                            <p:txEl>
                                              <p:pRg st="10" end="10"/>
                                            </p:txEl>
                                          </p:spTgt>
                                        </p:tgtEl>
                                        <p:attrNameLst>
                                          <p:attrName>style.visibility</p:attrName>
                                        </p:attrNameLst>
                                      </p:cBhvr>
                                      <p:to>
                                        <p:strVal val="visible"/>
                                      </p:to>
                                    </p:set>
                                    <p:anim calcmode="lin" valueType="num">
                                      <p:cBhvr additive="base">
                                        <p:cTn id="57" dur="3000" fill="hold"/>
                                        <p:tgtEl>
                                          <p:spTgt spid="1509379">
                                            <p:txEl>
                                              <p:pRg st="10" end="10"/>
                                            </p:txEl>
                                          </p:spTgt>
                                        </p:tgtEl>
                                        <p:attrNameLst>
                                          <p:attrName>ppt_x</p:attrName>
                                        </p:attrNameLst>
                                      </p:cBhvr>
                                      <p:tavLst>
                                        <p:tav tm="0">
                                          <p:val>
                                            <p:strVal val="#ppt_x"/>
                                          </p:val>
                                        </p:tav>
                                        <p:tav tm="100000">
                                          <p:val>
                                            <p:strVal val="#ppt_x"/>
                                          </p:val>
                                        </p:tav>
                                      </p:tavLst>
                                    </p:anim>
                                    <p:anim calcmode="lin" valueType="num">
                                      <p:cBhvr additive="base">
                                        <p:cTn id="58" dur="3000" fill="hold"/>
                                        <p:tgtEl>
                                          <p:spTgt spid="1509379">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p:nvPr>
        </p:nvSpPr>
        <p:spPr/>
        <p:txBody>
          <a:bodyPr lIns="90477" tIns="44445" rIns="90477" bIns="44445" anchor="b" anchorCtr="0"/>
          <a:lstStyle/>
          <a:p>
            <a:pPr eaLnBrk="1" hangingPunct="1">
              <a:defRPr/>
            </a:pPr>
            <a:r>
              <a:rPr lang="en-US" dirty="0" smtClean="0"/>
              <a:t>Signs of Diabetes</a:t>
            </a:r>
            <a:endParaRPr lang="en-US" sz="4000" dirty="0" smtClean="0">
              <a:sym typeface="Monotype Sorts" pitchFamily="2" charset="2"/>
            </a:endParaRPr>
          </a:p>
        </p:txBody>
      </p:sp>
      <p:sp>
        <p:nvSpPr>
          <p:cNvPr id="1238019" name="Rectangle 3"/>
          <p:cNvSpPr>
            <a:spLocks noGrp="1" noChangeArrowheads="1"/>
          </p:cNvSpPr>
          <p:nvPr>
            <p:ph sz="quarter" idx="1"/>
          </p:nvPr>
        </p:nvSpPr>
        <p:spPr>
          <a:xfrm>
            <a:off x="457200" y="1752600"/>
            <a:ext cx="8229600" cy="4404360"/>
          </a:xfrm>
        </p:spPr>
        <p:txBody>
          <a:bodyPr lIns="90477" tIns="44445" rIns="90477" bIns="44445">
            <a:normAutofit lnSpcReduction="10000"/>
          </a:bodyPr>
          <a:lstStyle/>
          <a:p>
            <a:pPr eaLnBrk="1" hangingPunct="1">
              <a:defRPr/>
            </a:pPr>
            <a:r>
              <a:rPr lang="en-US" dirty="0" smtClean="0"/>
              <a:t>Polyuria</a:t>
            </a:r>
          </a:p>
          <a:p>
            <a:pPr eaLnBrk="1" hangingPunct="1">
              <a:defRPr/>
            </a:pPr>
            <a:r>
              <a:rPr lang="en-US" dirty="0" smtClean="0"/>
              <a:t>Polydipsia	</a:t>
            </a:r>
          </a:p>
          <a:p>
            <a:pPr eaLnBrk="1" hangingPunct="1">
              <a:defRPr/>
            </a:pPr>
            <a:r>
              <a:rPr lang="en-US" dirty="0" err="1" smtClean="0"/>
              <a:t>Polyphasia</a:t>
            </a:r>
            <a:endParaRPr lang="en-US" dirty="0" smtClean="0"/>
          </a:p>
          <a:p>
            <a:pPr eaLnBrk="1" hangingPunct="1">
              <a:defRPr/>
            </a:pPr>
            <a:r>
              <a:rPr lang="en-US" dirty="0" smtClean="0"/>
              <a:t>Weight loss</a:t>
            </a:r>
          </a:p>
          <a:p>
            <a:pPr eaLnBrk="1" hangingPunct="1">
              <a:defRPr/>
            </a:pPr>
            <a:r>
              <a:rPr lang="en-US" dirty="0" smtClean="0"/>
              <a:t>Fatigue</a:t>
            </a:r>
          </a:p>
          <a:p>
            <a:pPr eaLnBrk="1" hangingPunct="1">
              <a:defRPr/>
            </a:pPr>
            <a:r>
              <a:rPr lang="en-US" dirty="0" smtClean="0"/>
              <a:t>Skin and other </a:t>
            </a:r>
            <a:endParaRPr lang="en-US" dirty="0"/>
          </a:p>
          <a:p>
            <a:pPr marL="0" indent="0" eaLnBrk="1" hangingPunct="1">
              <a:buNone/>
              <a:defRPr/>
            </a:pPr>
            <a:r>
              <a:rPr lang="en-US" dirty="0" smtClean="0"/>
              <a:t>infections</a:t>
            </a:r>
          </a:p>
          <a:p>
            <a:pPr eaLnBrk="1" hangingPunct="1">
              <a:defRPr/>
            </a:pPr>
            <a:r>
              <a:rPr lang="en-US" dirty="0" smtClean="0"/>
              <a:t>Blurry vision</a:t>
            </a:r>
          </a:p>
        </p:txBody>
      </p:sp>
      <p:sp>
        <p:nvSpPr>
          <p:cNvPr id="1238020" name="Rectangle 4"/>
          <p:cNvSpPr>
            <a:spLocks noGrp="1" noChangeArrowheads="1"/>
          </p:cNvSpPr>
          <p:nvPr>
            <p:ph sz="half" idx="4294967295"/>
          </p:nvPr>
        </p:nvSpPr>
        <p:spPr>
          <a:xfrm>
            <a:off x="4146550" y="1752600"/>
            <a:ext cx="4540250" cy="4344988"/>
          </a:xfrm>
        </p:spPr>
        <p:txBody>
          <a:bodyPr lIns="90477" tIns="44445" rIns="90477" bIns="44445">
            <a:normAutofit lnSpcReduction="10000"/>
          </a:bodyPr>
          <a:lstStyle/>
          <a:p>
            <a:pPr eaLnBrk="1" hangingPunct="1">
              <a:buFont typeface="Wingdings" pitchFamily="2" charset="2"/>
              <a:buBlip>
                <a:blip r:embed="rId4"/>
              </a:buBlip>
              <a:defRPr/>
            </a:pPr>
            <a:r>
              <a:rPr lang="en-US" dirty="0" smtClean="0"/>
              <a:t>Glycosuria, H</a:t>
            </a:r>
            <a:r>
              <a:rPr lang="en-US" baseline="-25000" dirty="0" smtClean="0"/>
              <a:t>2</a:t>
            </a:r>
            <a:r>
              <a:rPr lang="en-US" dirty="0" smtClean="0"/>
              <a:t>O losses</a:t>
            </a:r>
          </a:p>
          <a:p>
            <a:pPr eaLnBrk="1" hangingPunct="1">
              <a:buFont typeface="Wingdings" pitchFamily="2" charset="2"/>
              <a:buBlip>
                <a:blip r:embed="rId4"/>
              </a:buBlip>
              <a:defRPr/>
            </a:pPr>
            <a:r>
              <a:rPr lang="en-US" dirty="0" smtClean="0"/>
              <a:t>Dehydration</a:t>
            </a:r>
          </a:p>
          <a:p>
            <a:pPr eaLnBrk="1" hangingPunct="1">
              <a:buFont typeface="Wingdings" pitchFamily="2" charset="2"/>
              <a:buBlip>
                <a:blip r:embed="rId4"/>
              </a:buBlip>
              <a:defRPr/>
            </a:pPr>
            <a:r>
              <a:rPr lang="en-US" dirty="0" smtClean="0"/>
              <a:t>Fuel Depletion</a:t>
            </a:r>
          </a:p>
          <a:p>
            <a:pPr eaLnBrk="1" hangingPunct="1">
              <a:buFont typeface="Wingdings" pitchFamily="2" charset="2"/>
              <a:buBlip>
                <a:blip r:embed="rId4"/>
              </a:buBlip>
              <a:defRPr/>
            </a:pPr>
            <a:r>
              <a:rPr lang="en-US" dirty="0" smtClean="0"/>
              <a:t>Loss of body tissue, H</a:t>
            </a:r>
            <a:r>
              <a:rPr lang="en-US" baseline="-25000" dirty="0" smtClean="0"/>
              <a:t>2</a:t>
            </a:r>
            <a:r>
              <a:rPr lang="en-US" dirty="0" smtClean="0"/>
              <a:t>O</a:t>
            </a:r>
          </a:p>
          <a:p>
            <a:pPr eaLnBrk="1" hangingPunct="1">
              <a:buFont typeface="Wingdings" pitchFamily="2" charset="2"/>
              <a:buBlip>
                <a:blip r:embed="rId4"/>
              </a:buBlip>
              <a:defRPr/>
            </a:pPr>
            <a:r>
              <a:rPr lang="en-US" dirty="0" smtClean="0"/>
              <a:t>Poor energy utilization</a:t>
            </a:r>
          </a:p>
          <a:p>
            <a:pPr eaLnBrk="1" hangingPunct="1">
              <a:buFont typeface="Wingdings" pitchFamily="2" charset="2"/>
              <a:buBlip>
                <a:blip r:embed="rId4"/>
              </a:buBlip>
              <a:defRPr/>
            </a:pPr>
            <a:r>
              <a:rPr lang="en-US" dirty="0" smtClean="0"/>
              <a:t>Hyperglycemia increases incidence of infection</a:t>
            </a:r>
          </a:p>
          <a:p>
            <a:pPr eaLnBrk="1" hangingPunct="1">
              <a:buFont typeface="Wingdings" pitchFamily="2" charset="2"/>
              <a:buBlip>
                <a:blip r:embed="rId4"/>
              </a:buBlip>
              <a:defRPr/>
            </a:pPr>
            <a:r>
              <a:rPr lang="en-US" dirty="0" smtClean="0"/>
              <a:t>Osmotic changes</a:t>
            </a:r>
          </a:p>
          <a:p>
            <a:pPr eaLnBrk="1" hangingPunct="1">
              <a:buFont typeface="Wingdings" pitchFamily="2" charset="2"/>
              <a:buNone/>
              <a:defRPr/>
            </a:pPr>
            <a:endParaRPr lang="en-US" dirty="0" smtClean="0"/>
          </a:p>
          <a:p>
            <a:pPr eaLnBrk="1" hangingPunct="1">
              <a:defRPr/>
            </a:pPr>
            <a:endParaRPr lang="en-US" sz="2400" dirty="0" smtClean="0"/>
          </a:p>
        </p:txBody>
      </p:sp>
      <p:pic>
        <p:nvPicPr>
          <p:cNvPr id="8" name="Picture 6" descr="http://www.worlddiabetesday.org/files/images/dka.jpg">
            <a:hlinkClick r:id="rId5" tooltip="Understand diabetes and take control"/>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5200" y="0"/>
            <a:ext cx="175917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85403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457200" y="152400"/>
            <a:ext cx="8229600" cy="1219200"/>
          </a:xfrm>
        </p:spPr>
        <p:txBody>
          <a:bodyPr>
            <a:normAutofit fontScale="90000"/>
          </a:bodyPr>
          <a:lstStyle/>
          <a:p>
            <a:pPr eaLnBrk="1" hangingPunct="1">
              <a:defRPr/>
            </a:pPr>
            <a:r>
              <a:rPr lang="en-US" dirty="0" err="1" smtClean="0"/>
              <a:t>Incretin</a:t>
            </a:r>
            <a:r>
              <a:rPr lang="en-US" dirty="0" smtClean="0"/>
              <a:t> </a:t>
            </a:r>
            <a:r>
              <a:rPr lang="en-US" dirty="0" err="1" smtClean="0"/>
              <a:t>Mimetics</a:t>
            </a:r>
            <a:r>
              <a:rPr lang="en-US" sz="5500" dirty="0" smtClean="0"/>
              <a:t> –</a:t>
            </a:r>
            <a:r>
              <a:rPr lang="en-US" sz="3200" dirty="0" smtClean="0"/>
              <a:t> </a:t>
            </a:r>
            <a:br>
              <a:rPr lang="en-US" sz="3200" dirty="0" smtClean="0"/>
            </a:br>
            <a:r>
              <a:rPr lang="en-US" dirty="0" err="1" smtClean="0"/>
              <a:t>Albiglutide</a:t>
            </a:r>
            <a:r>
              <a:rPr lang="en-US" dirty="0" smtClean="0"/>
              <a:t> - </a:t>
            </a:r>
            <a:r>
              <a:rPr lang="en-US" dirty="0" err="1" smtClean="0"/>
              <a:t>Tanzeum</a:t>
            </a:r>
            <a:endParaRPr lang="en-US" dirty="0" smtClean="0"/>
          </a:p>
        </p:txBody>
      </p:sp>
      <p:sp>
        <p:nvSpPr>
          <p:cNvPr id="1509379" name="Rectangle 3"/>
          <p:cNvSpPr>
            <a:spLocks noGrp="1" noChangeArrowheads="1"/>
          </p:cNvSpPr>
          <p:nvPr>
            <p:ph sz="quarter" idx="1"/>
          </p:nvPr>
        </p:nvSpPr>
        <p:spPr>
          <a:xfrm>
            <a:off x="457200" y="1371600"/>
            <a:ext cx="4876800" cy="3733800"/>
          </a:xfrm>
        </p:spPr>
        <p:txBody>
          <a:bodyPr>
            <a:normAutofit/>
          </a:bodyPr>
          <a:lstStyle/>
          <a:p>
            <a:pPr marL="0" indent="0" eaLnBrk="1" hangingPunct="1">
              <a:buFont typeface="Wingdings" pitchFamily="2" charset="2"/>
              <a:buNone/>
              <a:defRPr/>
            </a:pPr>
            <a:endParaRPr lang="en-US" sz="1100" dirty="0" smtClean="0"/>
          </a:p>
          <a:p>
            <a:pPr eaLnBrk="1" hangingPunct="1">
              <a:defRPr/>
            </a:pPr>
            <a:r>
              <a:rPr lang="en-US" sz="2400" b="1" dirty="0" smtClean="0"/>
              <a:t>Once a Week Dosing</a:t>
            </a:r>
            <a:r>
              <a:rPr lang="en-US" sz="2400" dirty="0" smtClean="0"/>
              <a:t>: 30 – 50mg</a:t>
            </a:r>
          </a:p>
          <a:p>
            <a:pPr eaLnBrk="1" hangingPunct="1">
              <a:defRPr/>
            </a:pPr>
            <a:r>
              <a:rPr lang="en-US" sz="2400" b="1" dirty="0" smtClean="0"/>
              <a:t>Efficacy:</a:t>
            </a:r>
            <a:r>
              <a:rPr lang="en-US" sz="2400" dirty="0" smtClean="0"/>
              <a:t> </a:t>
            </a:r>
            <a:br>
              <a:rPr lang="en-US" sz="2400" dirty="0" smtClean="0"/>
            </a:br>
            <a:r>
              <a:rPr lang="en-US" sz="2400" dirty="0" smtClean="0"/>
              <a:t>Decreases A1c by ~ 1%, wt by ~2lbs </a:t>
            </a:r>
          </a:p>
          <a:p>
            <a:pPr eaLnBrk="1" hangingPunct="1">
              <a:defRPr/>
            </a:pPr>
            <a:r>
              <a:rPr lang="en-US" sz="2400" b="1" dirty="0" smtClean="0"/>
              <a:t>Indication</a:t>
            </a:r>
            <a:r>
              <a:rPr lang="en-US" sz="2400" dirty="0" smtClean="0"/>
              <a:t>: For type 2s only   </a:t>
            </a:r>
          </a:p>
          <a:p>
            <a:pPr eaLnBrk="1" hangingPunct="1">
              <a:defRPr/>
            </a:pPr>
            <a:r>
              <a:rPr lang="en-US" sz="2400" b="1" dirty="0" smtClean="0"/>
              <a:t>Other</a:t>
            </a:r>
            <a:r>
              <a:rPr lang="en-US" sz="2400" dirty="0" smtClean="0"/>
              <a:t>: Pen injector</a:t>
            </a:r>
          </a:p>
          <a:p>
            <a:pPr eaLnBrk="1" hangingPunct="1">
              <a:defRPr/>
            </a:pPr>
            <a:r>
              <a:rPr lang="en-US" sz="2400" b="1" dirty="0" smtClean="0"/>
              <a:t>Caution</a:t>
            </a:r>
            <a:r>
              <a:rPr lang="en-US" sz="2400" dirty="0" smtClean="0">
                <a:solidFill>
                  <a:schemeClr val="accent4">
                    <a:lumMod val="75000"/>
                  </a:schemeClr>
                </a:solidFill>
              </a:rPr>
              <a:t>: </a:t>
            </a:r>
            <a:r>
              <a:rPr lang="en-US" sz="2400" dirty="0" smtClean="0"/>
              <a:t>not indicated for those with history of medullary thyroid tumor -  pancreatitis warning  </a:t>
            </a:r>
          </a:p>
        </p:txBody>
      </p:sp>
      <p:pic>
        <p:nvPicPr>
          <p:cNvPr id="2" name="Picture 1"/>
          <p:cNvPicPr>
            <a:picLocks noChangeAspect="1"/>
          </p:cNvPicPr>
          <p:nvPr/>
        </p:nvPicPr>
        <p:blipFill>
          <a:blip r:embed="rId4"/>
          <a:stretch>
            <a:fillRect/>
          </a:stretch>
        </p:blipFill>
        <p:spPr>
          <a:xfrm>
            <a:off x="5408471" y="1371600"/>
            <a:ext cx="3303729" cy="3733800"/>
          </a:xfrm>
          <a:prstGeom prst="rect">
            <a:avLst/>
          </a:prstGeom>
        </p:spPr>
      </p:pic>
      <p:pic>
        <p:nvPicPr>
          <p:cNvPr id="3" name="Picture 2"/>
          <p:cNvPicPr>
            <a:picLocks noChangeAspect="1"/>
          </p:cNvPicPr>
          <p:nvPr/>
        </p:nvPicPr>
        <p:blipFill>
          <a:blip r:embed="rId5"/>
          <a:stretch>
            <a:fillRect/>
          </a:stretch>
        </p:blipFill>
        <p:spPr>
          <a:xfrm>
            <a:off x="457200" y="5197475"/>
            <a:ext cx="7515225" cy="1076325"/>
          </a:xfrm>
          <a:prstGeom prst="rect">
            <a:avLst/>
          </a:prstGeom>
        </p:spPr>
      </p:pic>
    </p:spTree>
    <p:custDataLst>
      <p:tags r:id="rId1"/>
    </p:custDataLst>
    <p:extLst>
      <p:ext uri="{BB962C8B-B14F-4D97-AF65-F5344CB8AC3E}">
        <p14:creationId xmlns:p14="http://schemas.microsoft.com/office/powerpoint/2010/main" val="3544838821"/>
      </p:ext>
    </p:extLst>
  </p:cSld>
  <p:clrMapOvr>
    <a:masterClrMapping/>
  </p:clrMapOvr>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
          </p:nvPr>
        </p:nvPicPr>
        <p:blipFill>
          <a:blip r:embed="rId3"/>
          <a:stretch>
            <a:fillRect/>
          </a:stretch>
        </p:blipFill>
        <p:spPr>
          <a:xfrm>
            <a:off x="990600" y="152400"/>
            <a:ext cx="7032916" cy="5986555"/>
          </a:xfrm>
          <a:prstGeom prst="rect">
            <a:avLst/>
          </a:prstGeom>
        </p:spPr>
      </p:pic>
    </p:spTree>
    <p:custDataLst>
      <p:tags r:id="rId1"/>
    </p:custDataLst>
    <p:extLst>
      <p:ext uri="{BB962C8B-B14F-4D97-AF65-F5344CB8AC3E}">
        <p14:creationId xmlns:p14="http://schemas.microsoft.com/office/powerpoint/2010/main" val="126577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378" name="Rectangle 2"/>
          <p:cNvSpPr>
            <a:spLocks noGrp="1" noChangeArrowheads="1"/>
          </p:cNvSpPr>
          <p:nvPr>
            <p:ph type="title"/>
          </p:nvPr>
        </p:nvSpPr>
        <p:spPr>
          <a:xfrm>
            <a:off x="457200" y="152400"/>
            <a:ext cx="8229600" cy="1143000"/>
          </a:xfrm>
        </p:spPr>
        <p:txBody>
          <a:bodyPr>
            <a:normAutofit fontScale="90000"/>
          </a:bodyPr>
          <a:lstStyle/>
          <a:p>
            <a:pPr algn="l" eaLnBrk="1" hangingPunct="1">
              <a:defRPr/>
            </a:pPr>
            <a:r>
              <a:rPr lang="en-US" sz="4000" dirty="0" err="1" smtClean="0"/>
              <a:t>Incretin</a:t>
            </a:r>
            <a:r>
              <a:rPr lang="en-US" sz="4000" dirty="0" smtClean="0"/>
              <a:t> </a:t>
            </a:r>
            <a:r>
              <a:rPr lang="en-US" sz="4000" dirty="0" err="1" smtClean="0"/>
              <a:t>Mimetics</a:t>
            </a:r>
            <a:r>
              <a:rPr lang="en-US" sz="4000" dirty="0"/>
              <a:t> </a:t>
            </a:r>
            <a:r>
              <a:rPr lang="en-US" sz="4000" dirty="0" smtClean="0"/>
              <a:t>- GLP-1 Analog</a:t>
            </a:r>
            <a:r>
              <a:rPr lang="en-US" sz="5500" dirty="0" smtClean="0"/>
              <a:t/>
            </a:r>
            <a:br>
              <a:rPr lang="en-US" sz="5500" dirty="0" smtClean="0"/>
            </a:br>
            <a:r>
              <a:rPr lang="en-US" sz="3200" dirty="0" err="1" smtClean="0"/>
              <a:t>Liraglutide</a:t>
            </a:r>
            <a:r>
              <a:rPr lang="en-US" sz="3200" dirty="0" smtClean="0"/>
              <a:t> (</a:t>
            </a:r>
            <a:r>
              <a:rPr lang="en-US" sz="3200" dirty="0" err="1" smtClean="0"/>
              <a:t>Victoza</a:t>
            </a:r>
            <a:r>
              <a:rPr lang="en-US" sz="3200" dirty="0" smtClean="0"/>
              <a:t>)</a:t>
            </a:r>
            <a:endParaRPr lang="en-US" sz="3800" dirty="0" smtClean="0"/>
          </a:p>
        </p:txBody>
      </p:sp>
      <p:sp>
        <p:nvSpPr>
          <p:cNvPr id="1509379" name="Rectangle 3"/>
          <p:cNvSpPr>
            <a:spLocks noGrp="1" noChangeArrowheads="1"/>
          </p:cNvSpPr>
          <p:nvPr>
            <p:ph sz="quarter" idx="1"/>
          </p:nvPr>
        </p:nvSpPr>
        <p:spPr>
          <a:xfrm>
            <a:off x="457200" y="1371600"/>
            <a:ext cx="8229600" cy="4785360"/>
          </a:xfrm>
        </p:spPr>
        <p:txBody>
          <a:bodyPr>
            <a:normAutofit lnSpcReduction="10000"/>
          </a:bodyPr>
          <a:lstStyle/>
          <a:p>
            <a:pPr eaLnBrk="1" hangingPunct="1">
              <a:buFont typeface="Wingdings" pitchFamily="2" charset="2"/>
              <a:buNone/>
              <a:defRPr/>
            </a:pPr>
            <a:r>
              <a:rPr lang="en-US" b="1" dirty="0" err="1" smtClean="0"/>
              <a:t>Liraglutide</a:t>
            </a:r>
            <a:r>
              <a:rPr lang="en-US" b="1" dirty="0" smtClean="0"/>
              <a:t> Dosing</a:t>
            </a:r>
            <a:r>
              <a:rPr lang="en-US" dirty="0" smtClean="0"/>
              <a:t>: 1x daily, time not critical</a:t>
            </a:r>
          </a:p>
          <a:p>
            <a:pPr eaLnBrk="1" hangingPunct="1">
              <a:buFont typeface="Arial" pitchFamily="34" charset="0"/>
              <a:buChar char="•"/>
              <a:defRPr/>
            </a:pPr>
            <a:r>
              <a:rPr lang="en-US" dirty="0" smtClean="0"/>
              <a:t>0.6 x 1 week – if tolerated (nausea), go to &gt; </a:t>
            </a:r>
          </a:p>
          <a:p>
            <a:pPr eaLnBrk="1" hangingPunct="1">
              <a:buFont typeface="Arial" pitchFamily="34" charset="0"/>
              <a:buChar char="•"/>
              <a:defRPr/>
            </a:pPr>
            <a:r>
              <a:rPr lang="en-US" dirty="0" smtClean="0"/>
              <a:t>1.2 x 1 week – if tolerated go to &gt;</a:t>
            </a:r>
          </a:p>
          <a:p>
            <a:pPr eaLnBrk="1" hangingPunct="1">
              <a:buFont typeface="Arial" pitchFamily="34" charset="0"/>
              <a:buChar char="•"/>
              <a:defRPr/>
            </a:pPr>
            <a:r>
              <a:rPr lang="en-US" dirty="0" smtClean="0"/>
              <a:t>1.8 mg daily</a:t>
            </a:r>
          </a:p>
          <a:p>
            <a:pPr eaLnBrk="1" hangingPunct="1">
              <a:defRPr/>
            </a:pPr>
            <a:r>
              <a:rPr lang="en-US" b="1" dirty="0" smtClean="0"/>
              <a:t>Efficacy:</a:t>
            </a:r>
            <a:r>
              <a:rPr lang="en-US" dirty="0" smtClean="0"/>
              <a:t> </a:t>
            </a:r>
            <a:r>
              <a:rPr lang="en-US" sz="2800" dirty="0" smtClean="0"/>
              <a:t>lowers; A1c by 1%, body wt by ~ 2.5kg </a:t>
            </a:r>
          </a:p>
          <a:p>
            <a:pPr eaLnBrk="1" hangingPunct="1">
              <a:defRPr/>
            </a:pPr>
            <a:r>
              <a:rPr lang="en-US" sz="2800" b="1" dirty="0" smtClean="0"/>
              <a:t>Indication</a:t>
            </a:r>
            <a:r>
              <a:rPr lang="en-US" sz="2800" dirty="0" smtClean="0"/>
              <a:t>: Monotherapy or in combo . Type 2 only</a:t>
            </a:r>
          </a:p>
          <a:p>
            <a:pPr eaLnBrk="1" hangingPunct="1">
              <a:defRPr/>
            </a:pPr>
            <a:r>
              <a:rPr lang="en-US" b="1" dirty="0" smtClean="0"/>
              <a:t>Other</a:t>
            </a:r>
            <a:r>
              <a:rPr lang="en-US" dirty="0" smtClean="0"/>
              <a:t>: </a:t>
            </a:r>
            <a:r>
              <a:rPr lang="en-US" sz="2800" dirty="0" smtClean="0"/>
              <a:t>In pen, with preset dosing</a:t>
            </a:r>
          </a:p>
          <a:p>
            <a:pPr eaLnBrk="1" hangingPunct="1">
              <a:defRPr/>
            </a:pPr>
            <a:r>
              <a:rPr lang="en-US" sz="2800" b="1" dirty="0" smtClean="0">
                <a:solidFill>
                  <a:schemeClr val="accent1">
                    <a:lumMod val="50000"/>
                  </a:schemeClr>
                </a:solidFill>
              </a:rPr>
              <a:t>Black</a:t>
            </a:r>
            <a:r>
              <a:rPr lang="en-US" sz="2800" dirty="0" smtClean="0">
                <a:solidFill>
                  <a:schemeClr val="accent1">
                    <a:lumMod val="50000"/>
                  </a:schemeClr>
                </a:solidFill>
              </a:rPr>
              <a:t> </a:t>
            </a:r>
            <a:r>
              <a:rPr lang="en-US" sz="2800" b="1" dirty="0" smtClean="0">
                <a:solidFill>
                  <a:schemeClr val="accent1">
                    <a:lumMod val="50000"/>
                  </a:schemeClr>
                </a:solidFill>
              </a:rPr>
              <a:t>box</a:t>
            </a:r>
            <a:r>
              <a:rPr lang="en-US" sz="2800" dirty="0" smtClean="0">
                <a:solidFill>
                  <a:schemeClr val="accent1">
                    <a:lumMod val="50000"/>
                  </a:schemeClr>
                </a:solidFill>
              </a:rPr>
              <a:t>–thyroid  tumor  warning </a:t>
            </a:r>
            <a:r>
              <a:rPr lang="en-US" sz="2800" dirty="0" smtClean="0"/>
              <a:t>(avoid if family </a:t>
            </a:r>
            <a:r>
              <a:rPr lang="en-US" sz="2800" dirty="0" err="1" smtClean="0"/>
              <a:t>hx</a:t>
            </a:r>
            <a:r>
              <a:rPr lang="en-US" sz="2800" dirty="0" smtClean="0"/>
              <a:t>, notify MD of hoarseness, lump).</a:t>
            </a:r>
          </a:p>
        </p:txBody>
      </p:sp>
    </p:spTree>
    <p:custDataLst>
      <p:tags r:id="rId1"/>
    </p:custDataLst>
    <p:extLst>
      <p:ext uri="{BB962C8B-B14F-4D97-AF65-F5344CB8AC3E}">
        <p14:creationId xmlns:p14="http://schemas.microsoft.com/office/powerpoint/2010/main" val="121904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509379">
                                            <p:txEl>
                                              <p:pRg st="4" end="4"/>
                                            </p:txEl>
                                          </p:spTgt>
                                        </p:tgtEl>
                                        <p:attrNameLst>
                                          <p:attrName>style.visibility</p:attrName>
                                        </p:attrNameLst>
                                      </p:cBhvr>
                                      <p:to>
                                        <p:strVal val="visible"/>
                                      </p:to>
                                    </p:set>
                                    <p:anim calcmode="lin" valueType="num">
                                      <p:cBhvr additive="base">
                                        <p:cTn id="7" dur="3000" fill="hold"/>
                                        <p:tgtEl>
                                          <p:spTgt spid="1509379">
                                            <p:txEl>
                                              <p:pRg st="4" end="4"/>
                                            </p:txEl>
                                          </p:spTgt>
                                        </p:tgtEl>
                                        <p:attrNameLst>
                                          <p:attrName>ppt_x</p:attrName>
                                        </p:attrNameLst>
                                      </p:cBhvr>
                                      <p:tavLst>
                                        <p:tav tm="0">
                                          <p:val>
                                            <p:strVal val="#ppt_x"/>
                                          </p:val>
                                        </p:tav>
                                        <p:tav tm="100000">
                                          <p:val>
                                            <p:strVal val="#ppt_x"/>
                                          </p:val>
                                        </p:tav>
                                      </p:tavLst>
                                    </p:anim>
                                    <p:anim calcmode="lin" valueType="num">
                                      <p:cBhvr additive="base">
                                        <p:cTn id="8" dur="3000" fill="hold"/>
                                        <p:tgtEl>
                                          <p:spTgt spid="1509379">
                                            <p:txEl>
                                              <p:pRg st="4" end="4"/>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00"/>
                            </p:stCondLst>
                            <p:childTnLst>
                              <p:par>
                                <p:cTn id="10" presetID="2" presetClass="entr" presetSubtype="4" fill="hold" nodeType="afterEffect">
                                  <p:stCondLst>
                                    <p:cond delay="0"/>
                                  </p:stCondLst>
                                  <p:childTnLst>
                                    <p:set>
                                      <p:cBhvr>
                                        <p:cTn id="11" dur="1" fill="hold">
                                          <p:stCondLst>
                                            <p:cond delay="0"/>
                                          </p:stCondLst>
                                        </p:cTn>
                                        <p:tgtEl>
                                          <p:spTgt spid="1509379">
                                            <p:txEl>
                                              <p:pRg st="0" end="0"/>
                                            </p:txEl>
                                          </p:spTgt>
                                        </p:tgtEl>
                                        <p:attrNameLst>
                                          <p:attrName>style.visibility</p:attrName>
                                        </p:attrNameLst>
                                      </p:cBhvr>
                                      <p:to>
                                        <p:strVal val="visible"/>
                                      </p:to>
                                    </p:set>
                                    <p:anim calcmode="lin" valueType="num">
                                      <p:cBhvr additive="base">
                                        <p:cTn id="12" dur="3000" fill="hold"/>
                                        <p:tgtEl>
                                          <p:spTgt spid="1509379">
                                            <p:txEl>
                                              <p:pRg st="0" end="0"/>
                                            </p:txEl>
                                          </p:spTgt>
                                        </p:tgtEl>
                                        <p:attrNameLst>
                                          <p:attrName>ppt_x</p:attrName>
                                        </p:attrNameLst>
                                      </p:cBhvr>
                                      <p:tavLst>
                                        <p:tav tm="0">
                                          <p:val>
                                            <p:strVal val="#ppt_x"/>
                                          </p:val>
                                        </p:tav>
                                        <p:tav tm="100000">
                                          <p:val>
                                            <p:strVal val="#ppt_x"/>
                                          </p:val>
                                        </p:tav>
                                      </p:tavLst>
                                    </p:anim>
                                    <p:anim calcmode="lin" valueType="num">
                                      <p:cBhvr additive="base">
                                        <p:cTn id="13" dur="3000" fill="hold"/>
                                        <p:tgtEl>
                                          <p:spTgt spid="1509379">
                                            <p:txEl>
                                              <p:pRg st="0" end="0"/>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6000"/>
                            </p:stCondLst>
                            <p:childTnLst>
                              <p:par>
                                <p:cTn id="15" presetID="2" presetClass="entr" presetSubtype="4" fill="hold" nodeType="afterEffect">
                                  <p:stCondLst>
                                    <p:cond delay="0"/>
                                  </p:stCondLst>
                                  <p:childTnLst>
                                    <p:set>
                                      <p:cBhvr>
                                        <p:cTn id="16" dur="1" fill="hold">
                                          <p:stCondLst>
                                            <p:cond delay="0"/>
                                          </p:stCondLst>
                                        </p:cTn>
                                        <p:tgtEl>
                                          <p:spTgt spid="1509379">
                                            <p:txEl>
                                              <p:pRg st="1" end="1"/>
                                            </p:txEl>
                                          </p:spTgt>
                                        </p:tgtEl>
                                        <p:attrNameLst>
                                          <p:attrName>style.visibility</p:attrName>
                                        </p:attrNameLst>
                                      </p:cBhvr>
                                      <p:to>
                                        <p:strVal val="visible"/>
                                      </p:to>
                                    </p:set>
                                    <p:anim calcmode="lin" valueType="num">
                                      <p:cBhvr additive="base">
                                        <p:cTn id="17" dur="3000" fill="hold"/>
                                        <p:tgtEl>
                                          <p:spTgt spid="1509379">
                                            <p:txEl>
                                              <p:pRg st="1" end="1"/>
                                            </p:txEl>
                                          </p:spTgt>
                                        </p:tgtEl>
                                        <p:attrNameLst>
                                          <p:attrName>ppt_x</p:attrName>
                                        </p:attrNameLst>
                                      </p:cBhvr>
                                      <p:tavLst>
                                        <p:tav tm="0">
                                          <p:val>
                                            <p:strVal val="#ppt_x"/>
                                          </p:val>
                                        </p:tav>
                                        <p:tav tm="100000">
                                          <p:val>
                                            <p:strVal val="#ppt_x"/>
                                          </p:val>
                                        </p:tav>
                                      </p:tavLst>
                                    </p:anim>
                                    <p:anim calcmode="lin" valueType="num">
                                      <p:cBhvr additive="base">
                                        <p:cTn id="18" dur="3000" fill="hold"/>
                                        <p:tgtEl>
                                          <p:spTgt spid="1509379">
                                            <p:txEl>
                                              <p:pRg st="1" end="1"/>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9000"/>
                            </p:stCondLst>
                            <p:childTnLst>
                              <p:par>
                                <p:cTn id="20" presetID="2" presetClass="entr" presetSubtype="4" fill="hold" nodeType="afterEffect">
                                  <p:stCondLst>
                                    <p:cond delay="0"/>
                                  </p:stCondLst>
                                  <p:childTnLst>
                                    <p:set>
                                      <p:cBhvr>
                                        <p:cTn id="21" dur="1" fill="hold">
                                          <p:stCondLst>
                                            <p:cond delay="0"/>
                                          </p:stCondLst>
                                        </p:cTn>
                                        <p:tgtEl>
                                          <p:spTgt spid="1509379">
                                            <p:txEl>
                                              <p:pRg st="2" end="2"/>
                                            </p:txEl>
                                          </p:spTgt>
                                        </p:tgtEl>
                                        <p:attrNameLst>
                                          <p:attrName>style.visibility</p:attrName>
                                        </p:attrNameLst>
                                      </p:cBhvr>
                                      <p:to>
                                        <p:strVal val="visible"/>
                                      </p:to>
                                    </p:set>
                                    <p:anim calcmode="lin" valueType="num">
                                      <p:cBhvr additive="base">
                                        <p:cTn id="22" dur="3000" fill="hold"/>
                                        <p:tgtEl>
                                          <p:spTgt spid="1509379">
                                            <p:txEl>
                                              <p:pRg st="2" end="2"/>
                                            </p:txEl>
                                          </p:spTgt>
                                        </p:tgtEl>
                                        <p:attrNameLst>
                                          <p:attrName>ppt_x</p:attrName>
                                        </p:attrNameLst>
                                      </p:cBhvr>
                                      <p:tavLst>
                                        <p:tav tm="0">
                                          <p:val>
                                            <p:strVal val="#ppt_x"/>
                                          </p:val>
                                        </p:tav>
                                        <p:tav tm="100000">
                                          <p:val>
                                            <p:strVal val="#ppt_x"/>
                                          </p:val>
                                        </p:tav>
                                      </p:tavLst>
                                    </p:anim>
                                    <p:anim calcmode="lin" valueType="num">
                                      <p:cBhvr additive="base">
                                        <p:cTn id="23" dur="3000" fill="hold"/>
                                        <p:tgtEl>
                                          <p:spTgt spid="1509379">
                                            <p:txEl>
                                              <p:pRg st="2" end="2"/>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12000"/>
                            </p:stCondLst>
                            <p:childTnLst>
                              <p:par>
                                <p:cTn id="25" presetID="2" presetClass="entr" presetSubtype="4" fill="hold" nodeType="afterEffect">
                                  <p:stCondLst>
                                    <p:cond delay="0"/>
                                  </p:stCondLst>
                                  <p:childTnLst>
                                    <p:set>
                                      <p:cBhvr>
                                        <p:cTn id="26" dur="1" fill="hold">
                                          <p:stCondLst>
                                            <p:cond delay="0"/>
                                          </p:stCondLst>
                                        </p:cTn>
                                        <p:tgtEl>
                                          <p:spTgt spid="1509379">
                                            <p:txEl>
                                              <p:pRg st="3" end="3"/>
                                            </p:txEl>
                                          </p:spTgt>
                                        </p:tgtEl>
                                        <p:attrNameLst>
                                          <p:attrName>style.visibility</p:attrName>
                                        </p:attrNameLst>
                                      </p:cBhvr>
                                      <p:to>
                                        <p:strVal val="visible"/>
                                      </p:to>
                                    </p:set>
                                    <p:anim calcmode="lin" valueType="num">
                                      <p:cBhvr additive="base">
                                        <p:cTn id="27" dur="3000" fill="hold"/>
                                        <p:tgtEl>
                                          <p:spTgt spid="1509379">
                                            <p:txEl>
                                              <p:pRg st="3" end="3"/>
                                            </p:txEl>
                                          </p:spTgt>
                                        </p:tgtEl>
                                        <p:attrNameLst>
                                          <p:attrName>ppt_x</p:attrName>
                                        </p:attrNameLst>
                                      </p:cBhvr>
                                      <p:tavLst>
                                        <p:tav tm="0">
                                          <p:val>
                                            <p:strVal val="#ppt_x"/>
                                          </p:val>
                                        </p:tav>
                                        <p:tav tm="100000">
                                          <p:val>
                                            <p:strVal val="#ppt_x"/>
                                          </p:val>
                                        </p:tav>
                                      </p:tavLst>
                                    </p:anim>
                                    <p:anim calcmode="lin" valueType="num">
                                      <p:cBhvr additive="base">
                                        <p:cTn id="28" dur="3000" fill="hold"/>
                                        <p:tgtEl>
                                          <p:spTgt spid="1509379">
                                            <p:txEl>
                                              <p:pRg st="3" end="3"/>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5000"/>
                            </p:stCondLst>
                            <p:childTnLst>
                              <p:par>
                                <p:cTn id="30" presetID="2" presetClass="entr" presetSubtype="4" fill="hold" nodeType="afterEffect">
                                  <p:stCondLst>
                                    <p:cond delay="0"/>
                                  </p:stCondLst>
                                  <p:childTnLst>
                                    <p:set>
                                      <p:cBhvr>
                                        <p:cTn id="31" dur="1" fill="hold">
                                          <p:stCondLst>
                                            <p:cond delay="0"/>
                                          </p:stCondLst>
                                        </p:cTn>
                                        <p:tgtEl>
                                          <p:spTgt spid="1509379">
                                            <p:txEl>
                                              <p:pRg st="5" end="5"/>
                                            </p:txEl>
                                          </p:spTgt>
                                        </p:tgtEl>
                                        <p:attrNameLst>
                                          <p:attrName>style.visibility</p:attrName>
                                        </p:attrNameLst>
                                      </p:cBhvr>
                                      <p:to>
                                        <p:strVal val="visible"/>
                                      </p:to>
                                    </p:set>
                                    <p:anim calcmode="lin" valueType="num">
                                      <p:cBhvr additive="base">
                                        <p:cTn id="32" dur="3000" fill="hold"/>
                                        <p:tgtEl>
                                          <p:spTgt spid="1509379">
                                            <p:txEl>
                                              <p:pRg st="5" end="5"/>
                                            </p:txEl>
                                          </p:spTgt>
                                        </p:tgtEl>
                                        <p:attrNameLst>
                                          <p:attrName>ppt_x</p:attrName>
                                        </p:attrNameLst>
                                      </p:cBhvr>
                                      <p:tavLst>
                                        <p:tav tm="0">
                                          <p:val>
                                            <p:strVal val="#ppt_x"/>
                                          </p:val>
                                        </p:tav>
                                        <p:tav tm="100000">
                                          <p:val>
                                            <p:strVal val="#ppt_x"/>
                                          </p:val>
                                        </p:tav>
                                      </p:tavLst>
                                    </p:anim>
                                    <p:anim calcmode="lin" valueType="num">
                                      <p:cBhvr additive="base">
                                        <p:cTn id="33" dur="3000" fill="hold"/>
                                        <p:tgtEl>
                                          <p:spTgt spid="1509379">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8000"/>
                            </p:stCondLst>
                            <p:childTnLst>
                              <p:par>
                                <p:cTn id="35" presetID="2" presetClass="entr" presetSubtype="4" fill="hold" nodeType="afterEffect">
                                  <p:stCondLst>
                                    <p:cond delay="0"/>
                                  </p:stCondLst>
                                  <p:childTnLst>
                                    <p:set>
                                      <p:cBhvr>
                                        <p:cTn id="36" dur="1" fill="hold">
                                          <p:stCondLst>
                                            <p:cond delay="0"/>
                                          </p:stCondLst>
                                        </p:cTn>
                                        <p:tgtEl>
                                          <p:spTgt spid="1509379">
                                            <p:txEl>
                                              <p:pRg st="6" end="6"/>
                                            </p:txEl>
                                          </p:spTgt>
                                        </p:tgtEl>
                                        <p:attrNameLst>
                                          <p:attrName>style.visibility</p:attrName>
                                        </p:attrNameLst>
                                      </p:cBhvr>
                                      <p:to>
                                        <p:strVal val="visible"/>
                                      </p:to>
                                    </p:set>
                                    <p:anim calcmode="lin" valueType="num">
                                      <p:cBhvr additive="base">
                                        <p:cTn id="37" dur="3000" fill="hold"/>
                                        <p:tgtEl>
                                          <p:spTgt spid="1509379">
                                            <p:txEl>
                                              <p:pRg st="6" end="6"/>
                                            </p:txEl>
                                          </p:spTgt>
                                        </p:tgtEl>
                                        <p:attrNameLst>
                                          <p:attrName>ppt_x</p:attrName>
                                        </p:attrNameLst>
                                      </p:cBhvr>
                                      <p:tavLst>
                                        <p:tav tm="0">
                                          <p:val>
                                            <p:strVal val="#ppt_x"/>
                                          </p:val>
                                        </p:tav>
                                        <p:tav tm="100000">
                                          <p:val>
                                            <p:strVal val="#ppt_x"/>
                                          </p:val>
                                        </p:tav>
                                      </p:tavLst>
                                    </p:anim>
                                    <p:anim calcmode="lin" valueType="num">
                                      <p:cBhvr additive="base">
                                        <p:cTn id="38" dur="3000" fill="hold"/>
                                        <p:tgtEl>
                                          <p:spTgt spid="1509379">
                                            <p:txEl>
                                              <p:pRg st="6" end="6"/>
                                            </p:txEl>
                                          </p:spTgt>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21000"/>
                            </p:stCondLst>
                            <p:childTnLst>
                              <p:par>
                                <p:cTn id="40" presetID="2" presetClass="entr" presetSubtype="4" fill="hold" nodeType="afterEffect">
                                  <p:stCondLst>
                                    <p:cond delay="0"/>
                                  </p:stCondLst>
                                  <p:childTnLst>
                                    <p:set>
                                      <p:cBhvr>
                                        <p:cTn id="41" dur="1" fill="hold">
                                          <p:stCondLst>
                                            <p:cond delay="0"/>
                                          </p:stCondLst>
                                        </p:cTn>
                                        <p:tgtEl>
                                          <p:spTgt spid="1509379">
                                            <p:txEl>
                                              <p:pRg st="7" end="7"/>
                                            </p:txEl>
                                          </p:spTgt>
                                        </p:tgtEl>
                                        <p:attrNameLst>
                                          <p:attrName>style.visibility</p:attrName>
                                        </p:attrNameLst>
                                      </p:cBhvr>
                                      <p:to>
                                        <p:strVal val="visible"/>
                                      </p:to>
                                    </p:set>
                                    <p:anim calcmode="lin" valueType="num">
                                      <p:cBhvr additive="base">
                                        <p:cTn id="42" dur="3000" fill="hold"/>
                                        <p:tgtEl>
                                          <p:spTgt spid="1509379">
                                            <p:txEl>
                                              <p:pRg st="7" end="7"/>
                                            </p:txEl>
                                          </p:spTgt>
                                        </p:tgtEl>
                                        <p:attrNameLst>
                                          <p:attrName>ppt_x</p:attrName>
                                        </p:attrNameLst>
                                      </p:cBhvr>
                                      <p:tavLst>
                                        <p:tav tm="0">
                                          <p:val>
                                            <p:strVal val="#ppt_x"/>
                                          </p:val>
                                        </p:tav>
                                        <p:tav tm="100000">
                                          <p:val>
                                            <p:strVal val="#ppt_x"/>
                                          </p:val>
                                        </p:tav>
                                      </p:tavLst>
                                    </p:anim>
                                    <p:anim calcmode="lin" valueType="num">
                                      <p:cBhvr additive="base">
                                        <p:cTn id="43" dur="3000" fill="hold"/>
                                        <p:tgtEl>
                                          <p:spTgt spid="150937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0600"/>
            <a:ext cx="8229600" cy="1314550"/>
          </a:xfrm>
        </p:spPr>
        <p:txBody>
          <a:bodyPr>
            <a:normAutofit fontScale="90000"/>
          </a:bodyPr>
          <a:lstStyle/>
          <a:p>
            <a:r>
              <a:rPr lang="en-US" dirty="0" smtClean="0"/>
              <a:t>For all the Previous DPP-IV and GLP-1 Agonists</a:t>
            </a:r>
            <a:endParaRPr lang="en-US" dirty="0"/>
          </a:p>
        </p:txBody>
      </p:sp>
      <p:sp>
        <p:nvSpPr>
          <p:cNvPr id="4" name="Content Placeholder 3"/>
          <p:cNvSpPr>
            <a:spLocks noGrp="1"/>
          </p:cNvSpPr>
          <p:nvPr>
            <p:ph sz="quarter" idx="1"/>
          </p:nvPr>
        </p:nvSpPr>
        <p:spPr>
          <a:xfrm>
            <a:off x="457200" y="1600200"/>
            <a:ext cx="4648200" cy="4556760"/>
          </a:xfrm>
        </p:spPr>
        <p:txBody>
          <a:bodyPr/>
          <a:lstStyle/>
          <a:p>
            <a:pPr>
              <a:buFont typeface="Arial" pitchFamily="34" charset="0"/>
              <a:buChar char="•"/>
            </a:pPr>
            <a:r>
              <a:rPr lang="en-US" sz="4000" dirty="0" smtClean="0">
                <a:solidFill>
                  <a:srgbClr val="FF0000"/>
                </a:solidFill>
              </a:rPr>
              <a:t>Pancreatitis Warning</a:t>
            </a:r>
          </a:p>
          <a:p>
            <a:pPr lvl="1">
              <a:buFont typeface="Arial" pitchFamily="34" charset="0"/>
              <a:buChar char="•"/>
            </a:pPr>
            <a:r>
              <a:rPr lang="en-US" dirty="0" smtClean="0"/>
              <a:t>Please tell all patients to report signs right away and discontinue meds</a:t>
            </a:r>
          </a:p>
          <a:p>
            <a:pPr lvl="1">
              <a:buFont typeface="Arial" pitchFamily="34" charset="0"/>
              <a:buChar char="•"/>
            </a:pPr>
            <a:r>
              <a:rPr lang="en-US" dirty="0" smtClean="0"/>
              <a:t>Signs include:</a:t>
            </a:r>
          </a:p>
          <a:p>
            <a:pPr lvl="1">
              <a:buFont typeface="Arial" pitchFamily="34" charset="0"/>
              <a:buChar char="•"/>
            </a:pPr>
            <a:r>
              <a:rPr lang="en-US" dirty="0" smtClean="0"/>
              <a:t>Sudden abdominal pain, nausea and vomiting</a:t>
            </a:r>
          </a:p>
          <a:p>
            <a:pPr>
              <a:buFont typeface="Arial" pitchFamily="34" charset="0"/>
              <a:buChar char="•"/>
            </a:pPr>
            <a:r>
              <a:rPr lang="en-US" dirty="0" smtClean="0"/>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1600200"/>
            <a:ext cx="2927604" cy="4404360"/>
          </a:xfrm>
          <a:prstGeom prst="rect">
            <a:avLst/>
          </a:prstGeom>
        </p:spPr>
      </p:pic>
    </p:spTree>
    <p:custDataLst>
      <p:tags r:id="rId1"/>
    </p:custDataLst>
    <p:extLst>
      <p:ext uri="{BB962C8B-B14F-4D97-AF65-F5344CB8AC3E}">
        <p14:creationId xmlns:p14="http://schemas.microsoft.com/office/powerpoint/2010/main" val="200240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err="1" smtClean="0"/>
              <a:t>Incretin</a:t>
            </a:r>
            <a:r>
              <a:rPr lang="en-US" dirty="0" smtClean="0"/>
              <a:t> </a:t>
            </a:r>
            <a:r>
              <a:rPr lang="en-US" dirty="0" err="1" smtClean="0"/>
              <a:t>Mimetics</a:t>
            </a:r>
            <a:r>
              <a:rPr lang="en-US" dirty="0" smtClean="0"/>
              <a:t> – How do they rate?  </a:t>
            </a:r>
            <a:endParaRPr lang="en-US" dirty="0"/>
          </a:p>
        </p:txBody>
      </p:sp>
      <p:sp>
        <p:nvSpPr>
          <p:cNvPr id="3" name="Content Placeholder 2"/>
          <p:cNvSpPr>
            <a:spLocks noGrp="1"/>
          </p:cNvSpPr>
          <p:nvPr>
            <p:ph sz="quarter" idx="1"/>
          </p:nvPr>
        </p:nvSpPr>
        <p:spPr>
          <a:xfrm>
            <a:off x="457200" y="1752600"/>
            <a:ext cx="8229600" cy="44043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(GI)</a:t>
            </a:r>
          </a:p>
        </p:txBody>
      </p:sp>
      <p:sp>
        <p:nvSpPr>
          <p:cNvPr id="5" name="Rectangle 284"/>
          <p:cNvSpPr>
            <a:spLocks noChangeArrowheads="1"/>
          </p:cNvSpPr>
          <p:nvPr/>
        </p:nvSpPr>
        <p:spPr bwMode="auto">
          <a:xfrm>
            <a:off x="6291263" y="220980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endParaRPr lang="en-US" sz="1600" b="1">
              <a:latin typeface="Helvetica" pitchFamily="34" charset="0"/>
            </a:endParaRPr>
          </a:p>
        </p:txBody>
      </p:sp>
      <p:sp>
        <p:nvSpPr>
          <p:cNvPr id="7" name="Rectangle 284"/>
          <p:cNvSpPr>
            <a:spLocks noChangeArrowheads="1"/>
          </p:cNvSpPr>
          <p:nvPr/>
        </p:nvSpPr>
        <p:spPr bwMode="auto">
          <a:xfrm>
            <a:off x="6318250" y="27543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a:latin typeface="Helvetica" pitchFamily="34" charset="0"/>
              </a:rPr>
              <a:t> </a:t>
            </a:r>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a:latin typeface="Helvetica" pitchFamily="34" charset="0"/>
              </a:rPr>
              <a:t>No</a:t>
            </a:r>
            <a:r>
              <a:rPr lang="en-US" sz="2800" b="1">
                <a:latin typeface="Helvetica" pitchFamily="34" charset="0"/>
              </a:rPr>
              <a:t> </a:t>
            </a:r>
            <a:endParaRPr lang="en-US" sz="1600" b="1">
              <a:latin typeface="Helvetica" pitchFamily="34" charset="0"/>
            </a:endParaRPr>
          </a:p>
        </p:txBody>
      </p:sp>
      <p:sp>
        <p:nvSpPr>
          <p:cNvPr id="9" name="Rectangle 284"/>
          <p:cNvSpPr>
            <a:spLocks noChangeArrowheads="1"/>
          </p:cNvSpPr>
          <p:nvPr/>
        </p:nvSpPr>
        <p:spPr bwMode="auto">
          <a:xfrm>
            <a:off x="5791200" y="4541839"/>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a:latin typeface="Helvetica" pitchFamily="34" charset="0"/>
              </a:rPr>
              <a:t>Yes/No</a:t>
            </a:r>
            <a:r>
              <a:rPr lang="en-US" sz="2800" b="1" dirty="0">
                <a:latin typeface="Helvetica" pitchFamily="34" charset="0"/>
              </a:rPr>
              <a:t> </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47900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dirty="0" smtClean="0"/>
              <a:t>Next Step?</a:t>
            </a:r>
          </a:p>
        </p:txBody>
      </p:sp>
      <p:sp>
        <p:nvSpPr>
          <p:cNvPr id="3" name="Content Placeholder 2"/>
          <p:cNvSpPr>
            <a:spLocks noGrp="1"/>
          </p:cNvSpPr>
          <p:nvPr>
            <p:ph sz="quarter" idx="1"/>
          </p:nvPr>
        </p:nvSpPr>
        <p:spPr>
          <a:xfrm>
            <a:off x="685800" y="1371600"/>
            <a:ext cx="7696200" cy="4468813"/>
          </a:xfrm>
        </p:spPr>
        <p:txBody>
          <a:bodyPr/>
          <a:lstStyle/>
          <a:p>
            <a:pPr>
              <a:defRPr/>
            </a:pPr>
            <a:r>
              <a:rPr lang="en-US" dirty="0" smtClean="0"/>
              <a:t>69 year old male, BMI 25, on Metformin 1000mg BID and </a:t>
            </a:r>
            <a:r>
              <a:rPr lang="en-US" dirty="0" err="1" smtClean="0"/>
              <a:t>Exenatide</a:t>
            </a:r>
            <a:r>
              <a:rPr lang="en-US" dirty="0" smtClean="0"/>
              <a:t> 10mcg before breakfast and dinner. </a:t>
            </a:r>
          </a:p>
          <a:p>
            <a:pPr>
              <a:defRPr/>
            </a:pPr>
            <a:r>
              <a:rPr lang="en-US" dirty="0" smtClean="0"/>
              <a:t>Pt overweight - A1c 8.1%.  </a:t>
            </a:r>
            <a:r>
              <a:rPr lang="en-US" dirty="0" err="1" smtClean="0"/>
              <a:t>Creat</a:t>
            </a:r>
            <a:r>
              <a:rPr lang="en-US" dirty="0" smtClean="0"/>
              <a:t> 1.2</a:t>
            </a:r>
            <a:endParaRPr lang="en-US" dirty="0"/>
          </a:p>
        </p:txBody>
      </p:sp>
      <p:pic>
        <p:nvPicPr>
          <p:cNvPr id="112644" name="Picture 2" descr="C:\Users\bev\AppData\Local\Microsoft\Windows\Temporary Internet Files\Content.IE5\7GPPI1RU\MM900303415[1].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4191000"/>
            <a:ext cx="2268538"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8852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81000" y="304800"/>
            <a:ext cx="7967662" cy="828675"/>
          </a:xfrm>
        </p:spPr>
        <p:txBody>
          <a:bodyPr>
            <a:normAutofit fontScale="90000"/>
          </a:bodyPr>
          <a:lstStyle/>
          <a:p>
            <a:pPr eaLnBrk="1" hangingPunct="1">
              <a:defRPr/>
            </a:pPr>
            <a:r>
              <a:rPr lang="en-US" dirty="0" smtClean="0">
                <a:solidFill>
                  <a:schemeClr val="accent1">
                    <a:lumMod val="20000"/>
                    <a:lumOff val="80000"/>
                  </a:schemeClr>
                </a:solidFill>
              </a:rPr>
              <a:t/>
            </a:r>
            <a:br>
              <a:rPr lang="en-US" dirty="0" smtClean="0">
                <a:solidFill>
                  <a:schemeClr val="accent1">
                    <a:lumMod val="20000"/>
                    <a:lumOff val="80000"/>
                  </a:schemeClr>
                </a:solidFill>
              </a:rPr>
            </a:br>
            <a:r>
              <a:rPr lang="en-US" dirty="0" smtClean="0"/>
              <a:t>SGLT2 Inhibitors- “</a:t>
            </a:r>
            <a:r>
              <a:rPr lang="en-US" dirty="0" err="1" smtClean="0"/>
              <a:t>Glucoretics</a:t>
            </a:r>
            <a:r>
              <a:rPr lang="en-US" dirty="0" smtClean="0"/>
              <a:t>” </a:t>
            </a:r>
          </a:p>
        </p:txBody>
      </p:sp>
      <p:sp>
        <p:nvSpPr>
          <p:cNvPr id="1520643" name="Rectangle 3"/>
          <p:cNvSpPr>
            <a:spLocks noGrp="1" noChangeArrowheads="1"/>
          </p:cNvSpPr>
          <p:nvPr>
            <p:ph type="body" idx="1"/>
          </p:nvPr>
        </p:nvSpPr>
        <p:spPr>
          <a:xfrm>
            <a:off x="381000" y="1144905"/>
            <a:ext cx="6858000" cy="5638800"/>
          </a:xfrm>
        </p:spPr>
        <p:txBody>
          <a:bodyPr>
            <a:normAutofit/>
          </a:bodyPr>
          <a:lstStyle/>
          <a:p>
            <a:pPr eaLnBrk="1" hangingPunct="1">
              <a:lnSpc>
                <a:spcPct val="80000"/>
              </a:lnSpc>
              <a:defRPr/>
            </a:pPr>
            <a:r>
              <a:rPr lang="en-US" sz="2800" b="1" dirty="0" smtClean="0"/>
              <a:t>Action</a:t>
            </a:r>
            <a:r>
              <a:rPr lang="en-US" sz="2800" dirty="0" smtClean="0"/>
              <a:t>: </a:t>
            </a:r>
            <a:r>
              <a:rPr lang="en-US" sz="2800" dirty="0"/>
              <a:t>“</a:t>
            </a:r>
            <a:r>
              <a:rPr lang="en-US" sz="2400" dirty="0" err="1"/>
              <a:t>Glucoretic</a:t>
            </a:r>
            <a:r>
              <a:rPr lang="en-US" sz="2400" dirty="0"/>
              <a:t>” </a:t>
            </a:r>
            <a:r>
              <a:rPr lang="en-US" sz="2400" dirty="0" smtClean="0"/>
              <a:t>decreases renal reabsorption in the proximal tubule of the kidneys (reset renal threshold and increase </a:t>
            </a:r>
            <a:r>
              <a:rPr lang="en-US" sz="2400" dirty="0" err="1" smtClean="0"/>
              <a:t>glucosuria</a:t>
            </a:r>
            <a:r>
              <a:rPr lang="en-US" sz="2400" dirty="0" smtClean="0"/>
              <a:t>)</a:t>
            </a:r>
          </a:p>
          <a:p>
            <a:pPr eaLnBrk="1" hangingPunct="1">
              <a:lnSpc>
                <a:spcPct val="80000"/>
              </a:lnSpc>
              <a:defRPr/>
            </a:pPr>
            <a:endParaRPr lang="en-US" sz="2400" dirty="0" smtClean="0"/>
          </a:p>
        </p:txBody>
      </p:sp>
      <p:grpSp>
        <p:nvGrpSpPr>
          <p:cNvPr id="6" name="Group 134"/>
          <p:cNvGrpSpPr>
            <a:grpSpLocks/>
          </p:cNvGrpSpPr>
          <p:nvPr>
            <p:custDataLst>
              <p:tags r:id="rId2"/>
            </p:custDataLst>
          </p:nvPr>
        </p:nvGrpSpPr>
        <p:grpSpPr bwMode="auto">
          <a:xfrm>
            <a:off x="6705600" y="304800"/>
            <a:ext cx="2971800" cy="1485815"/>
            <a:chOff x="4033" y="2218"/>
            <a:chExt cx="1728" cy="1202"/>
          </a:xfrm>
        </p:grpSpPr>
        <p:pic>
          <p:nvPicPr>
            <p:cNvPr id="61447" name="Picture 115" descr="body_parts_kid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3" y="2218"/>
              <a:ext cx="1728" cy="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6"/>
            <p:cNvSpPr txBox="1">
              <a:spLocks noChangeArrowheads="1"/>
            </p:cNvSpPr>
            <p:nvPr/>
          </p:nvSpPr>
          <p:spPr bwMode="auto">
            <a:xfrm>
              <a:off x="4453" y="3108"/>
              <a:ext cx="1289" cy="312"/>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defRPr/>
              </a:pPr>
              <a:r>
                <a:rPr lang="en-US" sz="1400" b="1" dirty="0"/>
                <a:t>Decreases Glucose</a:t>
              </a:r>
            </a:p>
            <a:p>
              <a:pPr>
                <a:defRPr/>
              </a:pPr>
              <a:r>
                <a:rPr lang="en-US" sz="1400" b="1" dirty="0"/>
                <a:t>Reabsorption</a:t>
              </a:r>
            </a:p>
          </p:txBody>
        </p:sp>
      </p:grpSp>
      <p:pic>
        <p:nvPicPr>
          <p:cNvPr id="3" name="Picture 2"/>
          <p:cNvPicPr>
            <a:picLocks noChangeAspect="1"/>
          </p:cNvPicPr>
          <p:nvPr/>
        </p:nvPicPr>
        <p:blipFill>
          <a:blip r:embed="rId6"/>
          <a:stretch>
            <a:fillRect/>
          </a:stretch>
        </p:blipFill>
        <p:spPr>
          <a:xfrm>
            <a:off x="498316" y="2162857"/>
            <a:ext cx="7655084" cy="2088929"/>
          </a:xfrm>
          <a:prstGeom prst="rect">
            <a:avLst/>
          </a:prstGeom>
        </p:spPr>
      </p:pic>
      <p:pic>
        <p:nvPicPr>
          <p:cNvPr id="4" name="Picture 3"/>
          <p:cNvPicPr>
            <a:picLocks noChangeAspect="1"/>
          </p:cNvPicPr>
          <p:nvPr/>
        </p:nvPicPr>
        <p:blipFill>
          <a:blip r:embed="rId7"/>
          <a:stretch>
            <a:fillRect/>
          </a:stretch>
        </p:blipFill>
        <p:spPr>
          <a:xfrm>
            <a:off x="498316" y="4286076"/>
            <a:ext cx="4572000" cy="1921213"/>
          </a:xfrm>
          <a:prstGeom prst="rect">
            <a:avLst/>
          </a:prstGeom>
        </p:spPr>
      </p:pic>
    </p:spTree>
    <p:custDataLst>
      <p:tags r:id="rId1"/>
    </p:custDataLst>
    <p:extLst>
      <p:ext uri="{BB962C8B-B14F-4D97-AF65-F5344CB8AC3E}">
        <p14:creationId xmlns:p14="http://schemas.microsoft.com/office/powerpoint/2010/main" val="4055479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p:cNvSpPr txBox="1">
            <a:spLocks/>
          </p:cNvSpPr>
          <p:nvPr/>
        </p:nvSpPr>
        <p:spPr>
          <a:xfrm>
            <a:off x="665163" y="1451180"/>
            <a:ext cx="8001000" cy="40005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a:cs typeface="ＭＳ Ｐゴシック"/>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a:cs typeface="ＭＳ Ｐゴシック"/>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ＭＳ Ｐゴシック" charset="-128"/>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ＭＳ Ｐゴシック"/>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n-US" dirty="0" smtClean="0"/>
              <a:t>Monitor B/P, K+ &amp; renal function. </a:t>
            </a:r>
          </a:p>
          <a:p>
            <a:pPr>
              <a:defRPr/>
            </a:pPr>
            <a:r>
              <a:rPr lang="en-US" dirty="0" smtClean="0"/>
              <a:t>Side effects: hypotension, UTI, increased urination, genital yeast infections. </a:t>
            </a:r>
          </a:p>
          <a:p>
            <a:pPr>
              <a:defRPr/>
            </a:pPr>
            <a:r>
              <a:rPr lang="en-US" dirty="0" smtClean="0"/>
              <a:t>Improves beta cell function?</a:t>
            </a:r>
          </a:p>
          <a:p>
            <a:pPr lvl="1">
              <a:defRPr/>
            </a:pPr>
            <a:r>
              <a:rPr lang="en-US" dirty="0" smtClean="0"/>
              <a:t>Reverses glucoses toxicity by increasing GLUT4 transport in muscle</a:t>
            </a:r>
          </a:p>
          <a:p>
            <a:pPr lvl="1">
              <a:defRPr/>
            </a:pPr>
            <a:r>
              <a:rPr lang="en-US" dirty="0"/>
              <a:t>I</a:t>
            </a:r>
            <a:r>
              <a:rPr lang="en-US" dirty="0" smtClean="0"/>
              <a:t>ncrease liver sensitivity to insulin and decreases gluconeogenesis.</a:t>
            </a:r>
          </a:p>
          <a:p>
            <a:pPr marL="0" indent="0">
              <a:buNone/>
              <a:defRPr/>
            </a:pPr>
            <a:r>
              <a:rPr lang="en-US" dirty="0" smtClean="0"/>
              <a:t> </a:t>
            </a:r>
          </a:p>
          <a:p>
            <a:pPr marL="0" indent="0">
              <a:buFont typeface="Arial" charset="0"/>
              <a:buNone/>
              <a:defRPr/>
            </a:pPr>
            <a:r>
              <a:rPr lang="en-US" dirty="0" smtClean="0"/>
              <a:t>	</a:t>
            </a:r>
          </a:p>
        </p:txBody>
      </p:sp>
      <p:sp>
        <p:nvSpPr>
          <p:cNvPr id="6" name="Rectangle 5"/>
          <p:cNvSpPr/>
          <p:nvPr/>
        </p:nvSpPr>
        <p:spPr>
          <a:xfrm>
            <a:off x="722313" y="333375"/>
            <a:ext cx="5472112" cy="707886"/>
          </a:xfrm>
          <a:prstGeom prst="rect">
            <a:avLst/>
          </a:prstGeom>
        </p:spPr>
        <p:txBody>
          <a:bodyPr>
            <a:spAutoFit/>
          </a:bodyPr>
          <a:lstStyle/>
          <a:p>
            <a:pPr>
              <a:defRPr/>
            </a:pPr>
            <a:r>
              <a:rPr lang="en-US" sz="4000" dirty="0">
                <a:solidFill>
                  <a:schemeClr val="accent1">
                    <a:lumMod val="75000"/>
                  </a:schemeClr>
                </a:solidFill>
                <a:latin typeface="Tahoma" pitchFamily="34" charset="0"/>
                <a:ea typeface="Tahoma" pitchFamily="34" charset="0"/>
                <a:cs typeface="Tahoma" pitchFamily="34" charset="0"/>
              </a:rPr>
              <a:t>SGLT2 Inhibitors – </a:t>
            </a:r>
            <a:r>
              <a:rPr lang="en-US" sz="4000" dirty="0" smtClean="0">
                <a:solidFill>
                  <a:schemeClr val="accent1">
                    <a:lumMod val="75000"/>
                  </a:schemeClr>
                </a:solidFill>
                <a:latin typeface="Tahoma" pitchFamily="34" charset="0"/>
                <a:ea typeface="Tahoma" pitchFamily="34" charset="0"/>
                <a:cs typeface="Tahoma" pitchFamily="34" charset="0"/>
              </a:rPr>
              <a:t> </a:t>
            </a:r>
            <a:endParaRPr lang="en-US" sz="4000" dirty="0">
              <a:solidFill>
                <a:schemeClr val="accent1">
                  <a:lumMod val="75000"/>
                </a:schemeClr>
              </a:solidFill>
              <a:latin typeface="Tahoma" pitchFamily="34" charset="0"/>
              <a:ea typeface="Tahoma" pitchFamily="34" charset="0"/>
              <a:cs typeface="Tahoma" pitchFamily="34" charset="0"/>
            </a:endParaRPr>
          </a:p>
        </p:txBody>
      </p:sp>
      <p:sp>
        <p:nvSpPr>
          <p:cNvPr id="3" name="Title 2"/>
          <p:cNvSpPr>
            <a:spLocks noGrp="1"/>
          </p:cNvSpPr>
          <p:nvPr>
            <p:ph type="title"/>
          </p:nvPr>
        </p:nvSpPr>
        <p:spPr/>
        <p:txBody>
          <a:bodyPr/>
          <a:lstStyle/>
          <a:p>
            <a:r>
              <a:rPr lang="en-US" dirty="0" smtClean="0"/>
              <a:t>Considerations</a:t>
            </a:r>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9968" y="25194"/>
            <a:ext cx="1556832" cy="2235611"/>
          </a:xfrm>
          <a:prstGeom prst="rect">
            <a:avLst/>
          </a:prstGeom>
        </p:spPr>
      </p:pic>
    </p:spTree>
    <p:custDataLst>
      <p:tags r:id="rId1"/>
    </p:custDataLst>
    <p:extLst>
      <p:ext uri="{BB962C8B-B14F-4D97-AF65-F5344CB8AC3E}">
        <p14:creationId xmlns:p14="http://schemas.microsoft.com/office/powerpoint/2010/main" val="351346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smtClean="0"/>
              <a:t>SGLT2 Inhibitors- How do they rate?  </a:t>
            </a:r>
            <a:endParaRPr lang="en-US" dirty="0"/>
          </a:p>
        </p:txBody>
      </p:sp>
      <p:sp>
        <p:nvSpPr>
          <p:cNvPr id="3" name="Content Placeholder 2"/>
          <p:cNvSpPr>
            <a:spLocks noGrp="1"/>
          </p:cNvSpPr>
          <p:nvPr>
            <p:ph sz="quarter" idx="1"/>
          </p:nvPr>
        </p:nvSpPr>
        <p:spPr>
          <a:xfrm>
            <a:off x="457200" y="1828800"/>
            <a:ext cx="8229600" cy="43281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341964" y="2345690"/>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solidFill>
                  <a:prstClr val="black"/>
                </a:solidFill>
                <a:latin typeface="Helvetica" pitchFamily="34" charset="0"/>
              </a:rPr>
              <a:t> </a:t>
            </a:r>
            <a:r>
              <a:rPr lang="en-US" sz="3200" dirty="0">
                <a:solidFill>
                  <a:prstClr val="black"/>
                </a:solidFill>
                <a:latin typeface="Helvetica" pitchFamily="34" charset="0"/>
              </a:rPr>
              <a:t>No</a:t>
            </a:r>
            <a:r>
              <a:rPr lang="en-US" sz="2800" b="1" dirty="0">
                <a:solidFill>
                  <a:prstClr val="black"/>
                </a:solidFill>
                <a:latin typeface="Helvetica" pitchFamily="34" charset="0"/>
              </a:rPr>
              <a:t> </a:t>
            </a:r>
            <a:endParaRPr lang="en-US" sz="1600" b="1" dirty="0">
              <a:solidFill>
                <a:prstClr val="black"/>
              </a:solidFill>
              <a:latin typeface="Helvetica" pitchFamily="34" charset="0"/>
            </a:endParaRPr>
          </a:p>
        </p:txBody>
      </p:sp>
      <p:sp>
        <p:nvSpPr>
          <p:cNvPr id="6" name="Rectangle 284"/>
          <p:cNvSpPr>
            <a:spLocks noChangeArrowheads="1"/>
          </p:cNvSpPr>
          <p:nvPr/>
        </p:nvSpPr>
        <p:spPr bwMode="auto">
          <a:xfrm>
            <a:off x="6429375" y="3378200"/>
            <a:ext cx="846138"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solidFill>
                  <a:prstClr val="black"/>
                </a:solidFill>
                <a:latin typeface="Helvetica" pitchFamily="34" charset="0"/>
              </a:rPr>
              <a:t>No</a:t>
            </a:r>
            <a:endParaRPr lang="en-US" sz="1600" b="1" dirty="0">
              <a:solidFill>
                <a:prstClr val="black"/>
              </a:solidFill>
              <a:latin typeface="Helvetica" pitchFamily="34" charset="0"/>
            </a:endParaRPr>
          </a:p>
        </p:txBody>
      </p:sp>
      <p:sp>
        <p:nvSpPr>
          <p:cNvPr id="7" name="Rectangle 284"/>
          <p:cNvSpPr>
            <a:spLocks noChangeArrowheads="1"/>
          </p:cNvSpPr>
          <p:nvPr/>
        </p:nvSpPr>
        <p:spPr bwMode="auto">
          <a:xfrm>
            <a:off x="6305550" y="2864806"/>
            <a:ext cx="969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solidFill>
                  <a:prstClr val="black"/>
                </a:solidFill>
                <a:latin typeface="Helvetica" pitchFamily="34" charset="0"/>
              </a:rPr>
              <a:t> </a:t>
            </a:r>
            <a:r>
              <a:rPr lang="en-US" sz="3200" dirty="0" smtClean="0">
                <a:solidFill>
                  <a:prstClr val="black"/>
                </a:solidFill>
                <a:latin typeface="Helvetica" pitchFamily="34" charset="0"/>
              </a:rPr>
              <a:t>No</a:t>
            </a:r>
            <a:r>
              <a:rPr lang="en-US" sz="2800" b="1" dirty="0" smtClean="0">
                <a:solidFill>
                  <a:prstClr val="black"/>
                </a:solidFill>
                <a:latin typeface="Helvetica" pitchFamily="34" charset="0"/>
              </a:rPr>
              <a:t> </a:t>
            </a:r>
            <a:endParaRPr lang="en-US" sz="1600" b="1" dirty="0">
              <a:solidFill>
                <a:prstClr val="black"/>
              </a:solidFill>
              <a:latin typeface="Helvetica" pitchFamily="34" charset="0"/>
            </a:endParaRPr>
          </a:p>
        </p:txBody>
      </p:sp>
      <p:sp>
        <p:nvSpPr>
          <p:cNvPr id="8" name="Rectangle 284"/>
          <p:cNvSpPr>
            <a:spLocks noChangeArrowheads="1"/>
          </p:cNvSpPr>
          <p:nvPr/>
        </p:nvSpPr>
        <p:spPr bwMode="auto">
          <a:xfrm>
            <a:off x="6442075" y="3960813"/>
            <a:ext cx="8461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solidFill>
                  <a:prstClr val="black"/>
                </a:solidFill>
                <a:latin typeface="Helvetica" pitchFamily="34" charset="0"/>
              </a:rPr>
              <a:t>No</a:t>
            </a:r>
            <a:r>
              <a:rPr lang="en-US" sz="2800" b="1" dirty="0" smtClean="0">
                <a:solidFill>
                  <a:prstClr val="black"/>
                </a:solidFill>
                <a:latin typeface="Helvetica" pitchFamily="34" charset="0"/>
              </a:rPr>
              <a:t> </a:t>
            </a:r>
            <a:endParaRPr lang="en-US" sz="1600" b="1" dirty="0">
              <a:solidFill>
                <a:prstClr val="black"/>
              </a:solidFill>
              <a:latin typeface="Helvetica" pitchFamily="34" charset="0"/>
            </a:endParaRPr>
          </a:p>
        </p:txBody>
      </p:sp>
      <p:sp>
        <p:nvSpPr>
          <p:cNvPr id="9" name="Rectangle 284"/>
          <p:cNvSpPr>
            <a:spLocks noChangeArrowheads="1"/>
          </p:cNvSpPr>
          <p:nvPr/>
        </p:nvSpPr>
        <p:spPr bwMode="auto">
          <a:xfrm>
            <a:off x="6318250" y="4541838"/>
            <a:ext cx="16827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3200" dirty="0" smtClean="0">
                <a:solidFill>
                  <a:prstClr val="black"/>
                </a:solidFill>
                <a:latin typeface="Helvetica" pitchFamily="34" charset="0"/>
              </a:rPr>
              <a:t>Yes?</a:t>
            </a:r>
            <a:endParaRPr lang="en-US" sz="1600" b="1" dirty="0">
              <a:solidFill>
                <a:prstClr val="black"/>
              </a:solidFill>
              <a:latin typeface="Helvetica" pitchFamily="34" charset="0"/>
            </a:endParaRPr>
          </a:p>
        </p:txBody>
      </p:sp>
    </p:spTree>
    <p:custDataLst>
      <p:tags r:id="rId1"/>
    </p:custDataLst>
    <p:extLst>
      <p:ext uri="{BB962C8B-B14F-4D97-AF65-F5344CB8AC3E}">
        <p14:creationId xmlns:p14="http://schemas.microsoft.com/office/powerpoint/2010/main" val="112738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3" name="Rectangle 3"/>
          <p:cNvSpPr>
            <a:spLocks noGrp="1" noChangeArrowheads="1"/>
          </p:cNvSpPr>
          <p:nvPr>
            <p:ph sz="quarter" idx="1"/>
          </p:nvPr>
        </p:nvSpPr>
        <p:spPr>
          <a:xfrm>
            <a:off x="457200" y="1447800"/>
            <a:ext cx="8229600" cy="4709160"/>
          </a:xfrm>
        </p:spPr>
        <p:txBody>
          <a:bodyPr>
            <a:normAutofit fontScale="92500"/>
          </a:bodyPr>
          <a:lstStyle/>
          <a:p>
            <a:pPr eaLnBrk="1" hangingPunct="1">
              <a:lnSpc>
                <a:spcPct val="80000"/>
              </a:lnSpc>
              <a:defRPr/>
            </a:pPr>
            <a:r>
              <a:rPr lang="en-US" sz="2800" b="1" dirty="0" smtClean="0"/>
              <a:t>Action</a:t>
            </a:r>
            <a:r>
              <a:rPr lang="en-US" sz="2800" dirty="0" smtClean="0"/>
              <a:t>: </a:t>
            </a:r>
            <a:r>
              <a:rPr lang="en-US" sz="2400" dirty="0" smtClean="0"/>
              <a:t>decrease insulin resistance by making muscle and adipose cells more sensitive to insulin.  Decrease free fatty acids</a:t>
            </a:r>
          </a:p>
          <a:p>
            <a:pPr eaLnBrk="1" hangingPunct="1">
              <a:lnSpc>
                <a:spcPct val="80000"/>
              </a:lnSpc>
              <a:defRPr/>
            </a:pPr>
            <a:endParaRPr lang="en-US" sz="1200" dirty="0" smtClean="0"/>
          </a:p>
          <a:p>
            <a:pPr eaLnBrk="1" hangingPunct="1">
              <a:lnSpc>
                <a:spcPct val="80000"/>
              </a:lnSpc>
              <a:defRPr/>
            </a:pPr>
            <a:r>
              <a:rPr lang="en-US" sz="2800" b="1" dirty="0" smtClean="0"/>
              <a:t>Names</a:t>
            </a:r>
            <a:r>
              <a:rPr lang="en-US" sz="2800" dirty="0" smtClean="0"/>
              <a:t>:</a:t>
            </a:r>
          </a:p>
          <a:p>
            <a:pPr lvl="1" eaLnBrk="1" hangingPunct="1">
              <a:lnSpc>
                <a:spcPct val="80000"/>
              </a:lnSpc>
              <a:defRPr/>
            </a:pPr>
            <a:r>
              <a:rPr lang="en-US" sz="2400" dirty="0" smtClean="0"/>
              <a:t>pioglitazone (Actos) – bladder cancer warning</a:t>
            </a:r>
          </a:p>
          <a:p>
            <a:pPr lvl="2" eaLnBrk="1" hangingPunct="1">
              <a:lnSpc>
                <a:spcPct val="80000"/>
              </a:lnSpc>
              <a:defRPr/>
            </a:pPr>
            <a:r>
              <a:rPr lang="en-US" sz="2400" dirty="0" smtClean="0"/>
              <a:t>Dosing: 15-45 mg daily  </a:t>
            </a:r>
          </a:p>
          <a:p>
            <a:pPr lvl="1" eaLnBrk="1" hangingPunct="1">
              <a:lnSpc>
                <a:spcPct val="80000"/>
              </a:lnSpc>
              <a:defRPr/>
            </a:pPr>
            <a:r>
              <a:rPr lang="en-US" sz="2400" dirty="0" smtClean="0"/>
              <a:t>rosiglitazone (Avandia) – restriction relaxed</a:t>
            </a:r>
          </a:p>
          <a:p>
            <a:pPr lvl="2" eaLnBrk="1" hangingPunct="1">
              <a:lnSpc>
                <a:spcPct val="80000"/>
              </a:lnSpc>
              <a:defRPr/>
            </a:pPr>
            <a:r>
              <a:rPr lang="en-US" sz="2400" dirty="0" smtClean="0"/>
              <a:t>Dosing: 4-8 mg daily</a:t>
            </a:r>
          </a:p>
          <a:p>
            <a:pPr lvl="2" eaLnBrk="1" hangingPunct="1">
              <a:lnSpc>
                <a:spcPct val="80000"/>
              </a:lnSpc>
              <a:defRPr/>
            </a:pPr>
            <a:endParaRPr lang="en-US" dirty="0" smtClean="0"/>
          </a:p>
          <a:p>
            <a:pPr eaLnBrk="1" hangingPunct="1">
              <a:lnSpc>
                <a:spcPct val="80000"/>
              </a:lnSpc>
              <a:defRPr/>
            </a:pPr>
            <a:r>
              <a:rPr lang="en-US" sz="2800" b="1" dirty="0" smtClean="0"/>
              <a:t>Efficacy/ Considerations</a:t>
            </a:r>
            <a:r>
              <a:rPr lang="en-US" sz="2400" dirty="0" smtClean="0"/>
              <a:t>  </a:t>
            </a:r>
          </a:p>
          <a:p>
            <a:pPr lvl="1" eaLnBrk="1" hangingPunct="1">
              <a:lnSpc>
                <a:spcPct val="80000"/>
              </a:lnSpc>
              <a:defRPr/>
            </a:pPr>
            <a:r>
              <a:rPr lang="en-US" sz="2400" dirty="0" smtClean="0"/>
              <a:t>Reduce A1C ~0.5-1.0%</a:t>
            </a:r>
          </a:p>
          <a:p>
            <a:pPr lvl="1" eaLnBrk="1" hangingPunct="1">
              <a:lnSpc>
                <a:spcPct val="80000"/>
              </a:lnSpc>
              <a:defRPr/>
            </a:pPr>
            <a:r>
              <a:rPr lang="en-US" sz="2400" dirty="0" smtClean="0"/>
              <a:t>6 weeks for maximum effect</a:t>
            </a:r>
          </a:p>
          <a:p>
            <a:pPr lvl="1" eaLnBrk="1" hangingPunct="1">
              <a:lnSpc>
                <a:spcPct val="80000"/>
              </a:lnSpc>
              <a:defRPr/>
            </a:pPr>
            <a:r>
              <a:rPr lang="en-US" sz="2400" dirty="0" smtClean="0"/>
              <a:t>$100 a month</a:t>
            </a:r>
          </a:p>
          <a:p>
            <a:pPr lvl="1" eaLnBrk="1" hangingPunct="1">
              <a:lnSpc>
                <a:spcPct val="80000"/>
              </a:lnSpc>
              <a:defRPr/>
            </a:pPr>
            <a:r>
              <a:rPr lang="en-US" sz="2400" dirty="0" smtClean="0"/>
              <a:t>Can cause fluid retention, not indicated w/ CHF</a:t>
            </a:r>
          </a:p>
          <a:p>
            <a:pPr lvl="1" eaLnBrk="1" hangingPunct="1">
              <a:lnSpc>
                <a:spcPct val="80000"/>
              </a:lnSpc>
              <a:defRPr/>
            </a:pPr>
            <a:endParaRPr lang="en-US" sz="2400" dirty="0" smtClean="0"/>
          </a:p>
        </p:txBody>
      </p:sp>
      <p:sp>
        <p:nvSpPr>
          <p:cNvPr id="4" name="Rectangle 2"/>
          <p:cNvSpPr txBox="1">
            <a:spLocks noChangeArrowheads="1"/>
          </p:cNvSpPr>
          <p:nvPr/>
        </p:nvSpPr>
        <p:spPr>
          <a:xfrm>
            <a:off x="457200" y="152400"/>
            <a:ext cx="8229600" cy="990600"/>
          </a:xfrm>
          <a:prstGeom prst="rect">
            <a:avLst/>
          </a:prstGeom>
          <a:solidFill>
            <a:srgbClr val="B1D45A"/>
          </a:solidFill>
        </p:spPr>
        <p:txBody>
          <a:bodyPr vert="horz" anchor="b" anchorCtr="0">
            <a:normAutofit fontScale="90000" lnSpcReduction="1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defRPr/>
            </a:pPr>
            <a:r>
              <a:rPr lang="en-US" sz="4000" dirty="0" smtClean="0"/>
              <a:t>Indications for Insulin Sensitizers </a:t>
            </a:r>
            <a:br>
              <a:rPr lang="en-US" sz="4000" dirty="0" smtClean="0"/>
            </a:br>
            <a:r>
              <a:rPr lang="en-US" sz="2700" dirty="0" smtClean="0"/>
              <a:t>Rosiglitazone (Avandia), Pioglitazone (</a:t>
            </a:r>
            <a:r>
              <a:rPr lang="en-US" sz="2700" dirty="0" err="1" smtClean="0"/>
              <a:t>Actos</a:t>
            </a:r>
            <a:r>
              <a:rPr lang="en-US" sz="2700" dirty="0" smtClean="0"/>
              <a:t>)</a:t>
            </a:r>
            <a:endParaRPr lang="en-US" sz="3200" dirty="0" smtClean="0"/>
          </a:p>
        </p:txBody>
      </p:sp>
    </p:spTree>
    <p:custDataLst>
      <p:tags r:id="rId1"/>
    </p:custDataLst>
    <p:extLst>
      <p:ext uri="{BB962C8B-B14F-4D97-AF65-F5344CB8AC3E}">
        <p14:creationId xmlns:p14="http://schemas.microsoft.com/office/powerpoint/2010/main" val="56515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en-US" smtClean="0"/>
              <a:t>Diabetes Classifications</a:t>
            </a:r>
          </a:p>
        </p:txBody>
      </p:sp>
      <p:sp>
        <p:nvSpPr>
          <p:cNvPr id="45059" name="Rectangle 3"/>
          <p:cNvSpPr>
            <a:spLocks noGrp="1" noChangeArrowheads="1"/>
          </p:cNvSpPr>
          <p:nvPr>
            <p:ph sz="quarter" idx="1"/>
          </p:nvPr>
        </p:nvSpPr>
        <p:spPr/>
        <p:txBody>
          <a:bodyPr/>
          <a:lstStyle/>
          <a:p>
            <a:pPr eaLnBrk="1" hangingPunct="1"/>
            <a:r>
              <a:rPr lang="en-US" smtClean="0"/>
              <a:t>Type 1</a:t>
            </a:r>
          </a:p>
          <a:p>
            <a:pPr eaLnBrk="1" hangingPunct="1"/>
            <a:r>
              <a:rPr lang="en-US" smtClean="0"/>
              <a:t>Type 2</a:t>
            </a:r>
          </a:p>
          <a:p>
            <a:pPr eaLnBrk="1" hangingPunct="1"/>
            <a:r>
              <a:rPr lang="en-US" smtClean="0"/>
              <a:t>Gestational</a:t>
            </a:r>
          </a:p>
          <a:p>
            <a:pPr eaLnBrk="1" hangingPunct="1"/>
            <a:r>
              <a:rPr lang="en-US" smtClean="0"/>
              <a:t>Secondary</a:t>
            </a:r>
          </a:p>
          <a:p>
            <a:pPr eaLnBrk="1" hangingPunct="1"/>
            <a:endParaRPr lang="en-US"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0" y="1600200"/>
            <a:ext cx="4445000" cy="3333750"/>
          </a:xfrm>
          <a:prstGeom prst="rect">
            <a:avLst/>
          </a:prstGeom>
        </p:spPr>
      </p:pic>
    </p:spTree>
    <p:custDataLst>
      <p:tags r:id="rId1"/>
    </p:custDataLst>
    <p:extLst>
      <p:ext uri="{BB962C8B-B14F-4D97-AF65-F5344CB8AC3E}">
        <p14:creationId xmlns:p14="http://schemas.microsoft.com/office/powerpoint/2010/main" val="262456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TZDs – How do they rate?  </a:t>
            </a:r>
            <a:endParaRPr lang="en-US" dirty="0"/>
          </a:p>
        </p:txBody>
      </p:sp>
      <p:sp>
        <p:nvSpPr>
          <p:cNvPr id="3" name="Content Placeholder 2"/>
          <p:cNvSpPr>
            <a:spLocks noGrp="1"/>
          </p:cNvSpPr>
          <p:nvPr>
            <p:ph sz="quarter" idx="1"/>
          </p:nvPr>
        </p:nvSpPr>
        <p:spPr>
          <a:xfrm>
            <a:off x="457200" y="1828800"/>
            <a:ext cx="8229600" cy="4328160"/>
          </a:xfrm>
        </p:spPr>
        <p:txBody>
          <a:bodyPr/>
          <a:lstStyle/>
          <a:p>
            <a:pPr marL="0" indent="0">
              <a:buFont typeface="Wingdings" pitchFamily="2" charset="2"/>
              <a:buNone/>
              <a:defRPr/>
            </a:pPr>
            <a:r>
              <a:rPr lang="en-US" u="sng" dirty="0" smtClean="0"/>
              <a:t>Question					Answer</a:t>
            </a:r>
          </a:p>
          <a:p>
            <a:pPr>
              <a:defRPr/>
            </a:pPr>
            <a:r>
              <a:rPr lang="en-US" dirty="0" smtClean="0"/>
              <a:t>Cause hypoglycemia?		</a:t>
            </a:r>
          </a:p>
          <a:p>
            <a:pPr>
              <a:defRPr/>
            </a:pPr>
            <a:r>
              <a:rPr lang="en-US" dirty="0" smtClean="0"/>
              <a:t>Cause weight gain?		 </a:t>
            </a:r>
          </a:p>
          <a:p>
            <a:pPr>
              <a:defRPr/>
            </a:pPr>
            <a:r>
              <a:rPr lang="en-US" dirty="0" smtClean="0"/>
              <a:t>Affordable?				</a:t>
            </a:r>
          </a:p>
          <a:p>
            <a:pPr>
              <a:defRPr/>
            </a:pPr>
            <a:r>
              <a:rPr lang="en-US" dirty="0" smtClean="0"/>
              <a:t>Lowers CV risk?			</a:t>
            </a:r>
          </a:p>
          <a:p>
            <a:pPr>
              <a:defRPr/>
            </a:pPr>
            <a:r>
              <a:rPr lang="en-US" dirty="0" smtClean="0"/>
              <a:t>Can most tolerate /use?	   </a:t>
            </a:r>
          </a:p>
          <a:p>
            <a:pPr marL="0" indent="0">
              <a:buFont typeface="Wingdings" pitchFamily="2" charset="2"/>
              <a:buNone/>
              <a:defRPr/>
            </a:pPr>
            <a:r>
              <a:rPr lang="en-US" dirty="0"/>
              <a:t>	</a:t>
            </a:r>
            <a:r>
              <a:rPr lang="en-US" dirty="0" smtClean="0"/>
              <a:t>					</a:t>
            </a:r>
          </a:p>
        </p:txBody>
      </p:sp>
      <p:sp>
        <p:nvSpPr>
          <p:cNvPr id="5" name="Rectangle 284"/>
          <p:cNvSpPr>
            <a:spLocks noChangeArrowheads="1"/>
          </p:cNvSpPr>
          <p:nvPr/>
        </p:nvSpPr>
        <p:spPr bwMode="auto">
          <a:xfrm>
            <a:off x="6318250" y="2396045"/>
            <a:ext cx="846137"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3200" dirty="0">
                <a:latin typeface="Helvetica" pitchFamily="34" charset="0"/>
              </a:rPr>
              <a:t>No</a:t>
            </a:r>
            <a:r>
              <a:rPr lang="en-US" sz="2800" b="1" dirty="0">
                <a:latin typeface="Helvetica" pitchFamily="34" charset="0"/>
              </a:rPr>
              <a:t> </a:t>
            </a:r>
            <a:endParaRPr lang="en-US" sz="1600" b="1" dirty="0">
              <a:latin typeface="Helvetica" pitchFamily="34" charset="0"/>
            </a:endParaRPr>
          </a:p>
        </p:txBody>
      </p:sp>
      <p:sp>
        <p:nvSpPr>
          <p:cNvPr id="6" name="Rectangle 284"/>
          <p:cNvSpPr>
            <a:spLocks noChangeArrowheads="1"/>
          </p:cNvSpPr>
          <p:nvPr/>
        </p:nvSpPr>
        <p:spPr bwMode="auto">
          <a:xfrm>
            <a:off x="6446472" y="3452744"/>
            <a:ext cx="1783128"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en-US" sz="3200" dirty="0" smtClean="0">
                <a:latin typeface="Helvetica" pitchFamily="34" charset="0"/>
              </a:rPr>
              <a:t>Yes/No</a:t>
            </a:r>
            <a:endParaRPr lang="en-US" sz="1600" b="1" dirty="0">
              <a:latin typeface="Helvetica" pitchFamily="34" charset="0"/>
            </a:endParaRPr>
          </a:p>
        </p:txBody>
      </p:sp>
      <p:sp>
        <p:nvSpPr>
          <p:cNvPr id="7" name="Rectangle 284"/>
          <p:cNvSpPr>
            <a:spLocks noChangeArrowheads="1"/>
          </p:cNvSpPr>
          <p:nvPr/>
        </p:nvSpPr>
        <p:spPr bwMode="auto">
          <a:xfrm>
            <a:off x="6318250" y="2873307"/>
            <a:ext cx="969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2800" b="1" dirty="0">
                <a:latin typeface="Helvetica" pitchFamily="34" charset="0"/>
              </a:rPr>
              <a:t> </a:t>
            </a:r>
            <a:r>
              <a:rPr lang="en-US" sz="3200" dirty="0">
                <a:latin typeface="Helvetica" pitchFamily="34" charset="0"/>
              </a:rPr>
              <a:t>Yes</a:t>
            </a:r>
            <a:r>
              <a:rPr lang="en-US" sz="2800" b="1" dirty="0">
                <a:latin typeface="Helvetica" pitchFamily="34" charset="0"/>
              </a:rPr>
              <a:t> </a:t>
            </a:r>
            <a:endParaRPr lang="en-US" sz="1600" b="1" dirty="0">
              <a:latin typeface="Helvetica" pitchFamily="34" charset="0"/>
            </a:endParaRPr>
          </a:p>
        </p:txBody>
      </p:sp>
      <p:sp>
        <p:nvSpPr>
          <p:cNvPr id="8" name="Rectangle 284"/>
          <p:cNvSpPr>
            <a:spLocks noChangeArrowheads="1"/>
          </p:cNvSpPr>
          <p:nvPr/>
        </p:nvSpPr>
        <p:spPr bwMode="auto">
          <a:xfrm>
            <a:off x="6442074" y="3960813"/>
            <a:ext cx="1254125" cy="58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en-US" sz="3200" dirty="0" smtClean="0">
                <a:latin typeface="Helvetica" pitchFamily="34" charset="0"/>
              </a:rPr>
              <a:t>??</a:t>
            </a:r>
            <a:r>
              <a:rPr lang="en-US" sz="2800" b="1" dirty="0" smtClean="0">
                <a:latin typeface="Helvetica" pitchFamily="34" charset="0"/>
              </a:rPr>
              <a:t> </a:t>
            </a:r>
            <a:endParaRPr lang="en-US" sz="1600" b="1" dirty="0">
              <a:latin typeface="Helvetica" pitchFamily="34" charset="0"/>
            </a:endParaRPr>
          </a:p>
        </p:txBody>
      </p:sp>
      <p:sp>
        <p:nvSpPr>
          <p:cNvPr id="9" name="Rectangle 284"/>
          <p:cNvSpPr>
            <a:spLocks noChangeArrowheads="1"/>
          </p:cNvSpPr>
          <p:nvPr/>
        </p:nvSpPr>
        <p:spPr bwMode="auto">
          <a:xfrm>
            <a:off x="6477000" y="4541838"/>
            <a:ext cx="152400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0" rIns="90488" bIns="44450">
            <a:spAutoFit/>
          </a:bodyPr>
          <a:lstStyle/>
          <a:p>
            <a:r>
              <a:rPr lang="en-US" sz="3200" dirty="0" smtClean="0">
                <a:latin typeface="Helvetica" pitchFamily="34" charset="0"/>
              </a:rPr>
              <a:t>Yes/No</a:t>
            </a:r>
            <a:endParaRPr lang="en-US" sz="1600" b="1" dirty="0">
              <a:latin typeface="Helvetica" pitchFamily="34" charset="0"/>
            </a:endParaRPr>
          </a:p>
        </p:txBody>
      </p:sp>
    </p:spTree>
    <p:custDataLst>
      <p:tags r:id="rId1"/>
    </p:custDataLst>
    <p:extLst>
      <p:ext uri="{BB962C8B-B14F-4D97-AF65-F5344CB8AC3E}">
        <p14:creationId xmlns:p14="http://schemas.microsoft.com/office/powerpoint/2010/main" val="1832421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Keeping Healthy in Long Run</a:t>
            </a:r>
            <a:endParaRPr lang="en-US" dirty="0"/>
          </a:p>
        </p:txBody>
      </p:sp>
      <p:sp>
        <p:nvSpPr>
          <p:cNvPr id="4" name="Content Placeholder 3"/>
          <p:cNvSpPr>
            <a:spLocks noGrp="1"/>
          </p:cNvSpPr>
          <p:nvPr>
            <p:ph sz="quarter" idx="1"/>
          </p:nvPr>
        </p:nvSpPr>
        <p:spPr/>
        <p:txBody>
          <a:bodyPr>
            <a:normAutofit/>
          </a:bodyPr>
          <a:lstStyle/>
          <a:p>
            <a:r>
              <a:rPr lang="en-US" i="1" dirty="0" smtClean="0"/>
              <a:t>HUG Patients</a:t>
            </a:r>
            <a:endParaRPr lang="en-US" i="1" dirty="0"/>
          </a:p>
        </p:txBody>
      </p:sp>
      <p:sp>
        <p:nvSpPr>
          <p:cNvPr id="3" name="Text Placeholder 2"/>
          <p:cNvSpPr>
            <a:spLocks noGrp="1"/>
          </p:cNvSpPr>
          <p:nvPr>
            <p:ph type="body" sz="half" idx="4294967295"/>
          </p:nvPr>
        </p:nvSpPr>
        <p:spPr>
          <a:xfrm>
            <a:off x="4953000" y="1736997"/>
            <a:ext cx="3668712" cy="2377803"/>
          </a:xfrm>
          <a:ln w="57150">
            <a:solidFill>
              <a:schemeClr val="accent2">
                <a:lumMod val="50000"/>
              </a:schemeClr>
            </a:solidFill>
          </a:ln>
        </p:spPr>
        <p:txBody>
          <a:bodyPr>
            <a:normAutofit fontScale="77500" lnSpcReduction="20000"/>
          </a:bodyPr>
          <a:lstStyle/>
          <a:p>
            <a:r>
              <a:rPr lang="en-US" sz="3000" b="1" i="1" dirty="0">
                <a:solidFill>
                  <a:schemeClr val="accent2">
                    <a:lumMod val="50000"/>
                  </a:schemeClr>
                </a:solidFill>
              </a:rPr>
              <a:t>U</a:t>
            </a:r>
            <a:r>
              <a:rPr lang="en-US" sz="3000" b="1" i="1" dirty="0" smtClean="0">
                <a:solidFill>
                  <a:schemeClr val="accent2">
                    <a:lumMod val="50000"/>
                  </a:schemeClr>
                </a:solidFill>
              </a:rPr>
              <a:t>nconditional </a:t>
            </a:r>
            <a:r>
              <a:rPr lang="en-US" sz="3000" b="1" i="1" dirty="0">
                <a:solidFill>
                  <a:schemeClr val="accent2">
                    <a:lumMod val="50000"/>
                  </a:schemeClr>
                </a:solidFill>
              </a:rPr>
              <a:t>P</a:t>
            </a:r>
            <a:r>
              <a:rPr lang="en-US" sz="3000" b="1" i="1" dirty="0" smtClean="0">
                <a:solidFill>
                  <a:schemeClr val="accent2">
                    <a:lumMod val="50000"/>
                  </a:schemeClr>
                </a:solidFill>
              </a:rPr>
              <a:t>ositive </a:t>
            </a:r>
            <a:r>
              <a:rPr lang="en-US" sz="3000" b="1" i="1" dirty="0">
                <a:solidFill>
                  <a:schemeClr val="accent2">
                    <a:lumMod val="50000"/>
                  </a:schemeClr>
                </a:solidFill>
              </a:rPr>
              <a:t>R</a:t>
            </a:r>
            <a:r>
              <a:rPr lang="en-US" sz="3000" b="1" i="1" dirty="0" smtClean="0">
                <a:solidFill>
                  <a:schemeClr val="accent2">
                    <a:lumMod val="50000"/>
                  </a:schemeClr>
                </a:solidFill>
              </a:rPr>
              <a:t>egard – </a:t>
            </a:r>
          </a:p>
          <a:p>
            <a:pPr marL="0" indent="0">
              <a:buNone/>
            </a:pPr>
            <a:r>
              <a:rPr lang="en-US" i="1" dirty="0" smtClean="0">
                <a:solidFill>
                  <a:schemeClr val="accent2">
                    <a:lumMod val="50000"/>
                  </a:schemeClr>
                </a:solidFill>
              </a:rPr>
              <a:t>involves </a:t>
            </a:r>
            <a:r>
              <a:rPr lang="en-US" i="1" dirty="0">
                <a:solidFill>
                  <a:schemeClr val="accent2">
                    <a:lumMod val="50000"/>
                  </a:schemeClr>
                </a:solidFill>
              </a:rPr>
              <a:t>showing complete support and acceptance of a person no matter what that person says or does</a:t>
            </a:r>
            <a:r>
              <a:rPr lang="en-US" i="1" dirty="0" smtClean="0">
                <a:solidFill>
                  <a:schemeClr val="accent2">
                    <a:lumMod val="50000"/>
                  </a:schemeClr>
                </a:solidFill>
              </a:rPr>
              <a:t>.</a:t>
            </a:r>
          </a:p>
          <a:p>
            <a:pPr marL="274320" lvl="1" indent="0" algn="r">
              <a:buNone/>
            </a:pPr>
            <a:r>
              <a:rPr lang="en-US" i="1" dirty="0" smtClean="0">
                <a:solidFill>
                  <a:schemeClr val="accent2">
                    <a:lumMod val="50000"/>
                  </a:schemeClr>
                </a:solidFill>
              </a:rPr>
              <a:t>Carl Rogers</a:t>
            </a:r>
            <a:endParaRPr lang="en-US" i="1" dirty="0">
              <a:solidFill>
                <a:schemeClr val="accent2">
                  <a:lumMod val="50000"/>
                </a:schemeClr>
              </a:solidFill>
            </a:endParaRPr>
          </a:p>
        </p:txBody>
      </p:sp>
      <p:sp>
        <p:nvSpPr>
          <p:cNvPr id="5" name="Content Placeholder 4"/>
          <p:cNvSpPr>
            <a:spLocks noGrp="1"/>
          </p:cNvSpPr>
          <p:nvPr>
            <p:ph sz="quarter" idx="4294967295"/>
          </p:nvPr>
        </p:nvSpPr>
        <p:spPr>
          <a:xfrm>
            <a:off x="457200" y="2082240"/>
            <a:ext cx="4037012" cy="2333625"/>
          </a:xfrm>
        </p:spPr>
        <p:txBody>
          <a:bodyPr>
            <a:normAutofit fontScale="92500" lnSpcReduction="10000"/>
          </a:bodyPr>
          <a:lstStyle/>
          <a:p>
            <a:r>
              <a:rPr lang="en-US" sz="3200" dirty="0" smtClean="0">
                <a:solidFill>
                  <a:schemeClr val="accent6">
                    <a:lumMod val="50000"/>
                  </a:schemeClr>
                </a:solidFill>
              </a:rPr>
              <a:t>H</a:t>
            </a:r>
            <a:r>
              <a:rPr lang="en-US" dirty="0" smtClean="0"/>
              <a:t>elp with</a:t>
            </a:r>
          </a:p>
          <a:p>
            <a:r>
              <a:rPr lang="en-US" sz="2800" dirty="0" smtClean="0">
                <a:solidFill>
                  <a:schemeClr val="accent6">
                    <a:lumMod val="50000"/>
                  </a:schemeClr>
                </a:solidFill>
              </a:rPr>
              <a:t>U</a:t>
            </a:r>
            <a:r>
              <a:rPr lang="en-US" dirty="0" smtClean="0"/>
              <a:t>nconditional </a:t>
            </a:r>
          </a:p>
          <a:p>
            <a:r>
              <a:rPr lang="en-US" sz="2800" dirty="0">
                <a:solidFill>
                  <a:schemeClr val="accent6">
                    <a:lumMod val="50000"/>
                  </a:schemeClr>
                </a:solidFill>
              </a:rPr>
              <a:t>G</a:t>
            </a:r>
            <a:r>
              <a:rPr lang="en-US" dirty="0" smtClean="0"/>
              <a:t>uidance and Support</a:t>
            </a:r>
          </a:p>
          <a:p>
            <a:pPr marL="292608" lvl="1" indent="0" algn="r">
              <a:buNone/>
            </a:pPr>
            <a:r>
              <a:rPr lang="en-US" i="1" dirty="0" smtClean="0"/>
              <a:t>Anne Peters, MD, CDE</a:t>
            </a:r>
          </a:p>
          <a:p>
            <a:pPr marL="292608" lvl="1" indent="0" algn="r">
              <a:buNone/>
            </a:pPr>
            <a:r>
              <a:rPr lang="en-US" i="1" dirty="0" smtClean="0"/>
              <a:t>ADA Post Grad</a:t>
            </a:r>
            <a:endParaRPr lang="en-US"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4428565"/>
            <a:ext cx="2706893" cy="1804595"/>
          </a:xfrm>
          <a:prstGeom prst="rect">
            <a:avLst/>
          </a:prstGeom>
        </p:spPr>
      </p:pic>
    </p:spTree>
    <p:custDataLst>
      <p:tags r:id="rId1"/>
    </p:custDataLst>
    <p:extLst>
      <p:ext uri="{BB962C8B-B14F-4D97-AF65-F5344CB8AC3E}">
        <p14:creationId xmlns:p14="http://schemas.microsoft.com/office/powerpoint/2010/main" val="290800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886200" y="1216152"/>
            <a:ext cx="4787646" cy="4937760"/>
          </a:xfrm>
        </p:spPr>
        <p:txBody>
          <a:bodyPr/>
          <a:lstStyle/>
          <a:p>
            <a:r>
              <a:rPr lang="fr-FR" dirty="0"/>
              <a:t>Questions?</a:t>
            </a:r>
          </a:p>
          <a:p>
            <a:r>
              <a:rPr lang="fr-FR" dirty="0" smtClean="0"/>
              <a:t>Email </a:t>
            </a:r>
            <a:r>
              <a:rPr lang="fr-FR" dirty="0"/>
              <a:t>bev@diabetesed.net</a:t>
            </a:r>
          </a:p>
          <a:p>
            <a:r>
              <a:rPr lang="fr-FR" dirty="0" smtClean="0"/>
              <a:t>Web  www.DiabetesEd.net</a:t>
            </a:r>
            <a:endParaRPr lang="fr-FR" dirty="0"/>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4800" y="4343401"/>
            <a:ext cx="4302034" cy="1371600"/>
          </a:xfrm>
          <a:prstGeom prst="rect">
            <a:avLst/>
          </a:prstGeom>
        </p:spPr>
      </p:pic>
    </p:spTree>
    <p:custDataLst>
      <p:tags r:id="rId1"/>
    </p:custDataLst>
    <p:extLst>
      <p:ext uri="{BB962C8B-B14F-4D97-AF65-F5344CB8AC3E}">
        <p14:creationId xmlns:p14="http://schemas.microsoft.com/office/powerpoint/2010/main" val="12308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152400"/>
            <a:ext cx="8487502" cy="990600"/>
          </a:xfrm>
        </p:spPr>
        <p:txBody>
          <a:bodyPr lIns="90488" tIns="44450" rIns="90488" bIns="44450" anchor="b"/>
          <a:lstStyle/>
          <a:p>
            <a:pPr eaLnBrk="1" hangingPunct="1">
              <a:defRPr/>
            </a:pPr>
            <a:r>
              <a:rPr lang="en-US" dirty="0" smtClean="0"/>
              <a:t>Case Study </a:t>
            </a:r>
          </a:p>
        </p:txBody>
      </p:sp>
      <p:sp>
        <p:nvSpPr>
          <p:cNvPr id="1209347" name="Rectangle 3"/>
          <p:cNvSpPr>
            <a:spLocks noGrp="1" noChangeArrowheads="1"/>
          </p:cNvSpPr>
          <p:nvPr>
            <p:ph sz="quarter" idx="1"/>
          </p:nvPr>
        </p:nvSpPr>
        <p:spPr/>
        <p:txBody>
          <a:bodyPr lIns="90488" tIns="44450" rIns="90488" bIns="44450">
            <a:normAutofit/>
          </a:bodyPr>
          <a:lstStyle/>
          <a:p>
            <a:pPr eaLnBrk="1" hangingPunct="1">
              <a:buFont typeface="Wingdings" pitchFamily="2" charset="2"/>
              <a:buNone/>
              <a:defRPr/>
            </a:pPr>
            <a:r>
              <a:rPr lang="en-US" dirty="0" smtClean="0"/>
              <a:t> </a:t>
            </a:r>
            <a:r>
              <a:rPr lang="en-US" b="1" dirty="0" smtClean="0"/>
              <a:t>1. </a:t>
            </a:r>
            <a:r>
              <a:rPr lang="en-US" b="1" dirty="0" err="1" smtClean="0"/>
              <a:t>Pt</a:t>
            </a:r>
            <a:r>
              <a:rPr lang="en-US" b="1" dirty="0" smtClean="0"/>
              <a:t> profile: 5’8”, 192 </a:t>
            </a:r>
            <a:r>
              <a:rPr lang="en-US" b="1" dirty="0" err="1" smtClean="0"/>
              <a:t>lb</a:t>
            </a:r>
            <a:r>
              <a:rPr lang="en-US" b="1" dirty="0" smtClean="0"/>
              <a:t> male</a:t>
            </a:r>
          </a:p>
          <a:p>
            <a:pPr eaLnBrk="1" hangingPunct="1">
              <a:buFont typeface="Wingdings" pitchFamily="2" charset="2"/>
              <a:buNone/>
              <a:defRPr/>
            </a:pPr>
            <a:r>
              <a:rPr lang="en-US" dirty="0" smtClean="0"/>
              <a:t>Diabetes 12 years, on insulin 3 </a:t>
            </a:r>
            <a:r>
              <a:rPr lang="en-US" dirty="0" err="1" smtClean="0"/>
              <a:t>yrs</a:t>
            </a:r>
            <a:endParaRPr lang="en-US" dirty="0" smtClean="0"/>
          </a:p>
          <a:p>
            <a:pPr eaLnBrk="1" hangingPunct="1">
              <a:buFont typeface="Wingdings" pitchFamily="2" charset="2"/>
              <a:buNone/>
              <a:defRPr/>
            </a:pPr>
            <a:r>
              <a:rPr lang="en-US" i="1" dirty="0" smtClean="0"/>
              <a:t>What type of DM and how do you know</a:t>
            </a:r>
            <a:r>
              <a:rPr lang="en-US" dirty="0" smtClean="0"/>
              <a:t>?</a:t>
            </a:r>
          </a:p>
          <a:p>
            <a:pPr eaLnBrk="1" hangingPunct="1">
              <a:buFont typeface="Wingdings" pitchFamily="2" charset="2"/>
              <a:buNone/>
              <a:defRPr/>
            </a:pPr>
            <a:endParaRPr lang="en-US" sz="2400" dirty="0" smtClean="0"/>
          </a:p>
          <a:p>
            <a:pPr eaLnBrk="1" hangingPunct="1">
              <a:buFont typeface="Wingdings" pitchFamily="2" charset="2"/>
              <a:buNone/>
              <a:defRPr/>
            </a:pPr>
            <a:r>
              <a:rPr lang="en-US" b="1" dirty="0" smtClean="0"/>
              <a:t>2. </a:t>
            </a:r>
            <a:r>
              <a:rPr lang="en-US" b="1" dirty="0" err="1" smtClean="0"/>
              <a:t>Pt</a:t>
            </a:r>
            <a:r>
              <a:rPr lang="en-US" b="1" dirty="0" smtClean="0"/>
              <a:t> profile:  5’6”, 108 </a:t>
            </a:r>
            <a:r>
              <a:rPr lang="en-US" b="1" dirty="0" err="1" smtClean="0"/>
              <a:t>lb</a:t>
            </a:r>
            <a:r>
              <a:rPr lang="en-US" b="1" dirty="0" smtClean="0"/>
              <a:t> female</a:t>
            </a:r>
          </a:p>
          <a:p>
            <a:pPr eaLnBrk="1" hangingPunct="1">
              <a:buFont typeface="Wingdings" pitchFamily="2" charset="2"/>
              <a:buNone/>
              <a:defRPr/>
            </a:pPr>
            <a:r>
              <a:rPr lang="en-US" dirty="0" smtClean="0"/>
              <a:t>On insulin 3u </a:t>
            </a:r>
            <a:r>
              <a:rPr lang="en-US" dirty="0" err="1" smtClean="0"/>
              <a:t>Novolog</a:t>
            </a:r>
            <a:r>
              <a:rPr lang="en-US" dirty="0" smtClean="0"/>
              <a:t> before meals, </a:t>
            </a:r>
          </a:p>
          <a:p>
            <a:pPr eaLnBrk="1" hangingPunct="1">
              <a:buFont typeface="Wingdings" pitchFamily="2" charset="2"/>
              <a:buNone/>
              <a:defRPr/>
            </a:pPr>
            <a:r>
              <a:rPr lang="en-US" dirty="0" smtClean="0"/>
              <a:t>10u Lantus at bedtime</a:t>
            </a:r>
          </a:p>
          <a:p>
            <a:pPr eaLnBrk="1" hangingPunct="1">
              <a:buFont typeface="Wingdings" pitchFamily="2" charset="2"/>
              <a:buNone/>
              <a:defRPr/>
            </a:pPr>
            <a:r>
              <a:rPr lang="en-US" i="1" dirty="0" smtClean="0"/>
              <a:t>What type of DM and how do you know?</a:t>
            </a:r>
            <a:endParaRPr lang="en-US" dirty="0" smtClean="0"/>
          </a:p>
          <a:p>
            <a:pPr eaLnBrk="1" hangingPunct="1">
              <a:buFont typeface="Wingdings" pitchFamily="2" charset="2"/>
              <a:buNone/>
              <a:defRPr/>
            </a:pPr>
            <a:endParaRPr lang="en-US" dirty="0" smtClean="0"/>
          </a:p>
        </p:txBody>
      </p:sp>
      <p:pic>
        <p:nvPicPr>
          <p:cNvPr id="29699" name="Picture 3" descr="C:\Users\bev\AppData\Local\Microsoft\Windows\Temporary Internet Files\Content.IE5\NPALL6MO\MP90044218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1915" y="2971800"/>
            <a:ext cx="1807020" cy="2718525"/>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C:\Users\bev\AppData\Local\Microsoft\Windows\Temporary Internet Files\Content.IE5\YVK3WSTP\MP900407043[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98857" y="609600"/>
            <a:ext cx="1445845" cy="21677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2533463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ther and child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77910721"/>
      </p:ext>
    </p:extLst>
  </p:cSld>
  <p:clrMapOvr>
    <a:masterClrMapping/>
  </p:clrMapOvr>
  <p:transition>
    <p:rand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335744086"/>
      </p:ext>
    </p:extLst>
  </p:cSld>
  <p:clrMapOvr>
    <a:masterClrMapping/>
  </p:clrMapOvr>
  <p:transition>
    <p:rand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Type 1 Rates Increasing Globally</a:t>
            </a:r>
            <a:endParaRPr lang="en-US" dirty="0"/>
          </a:p>
        </p:txBody>
      </p:sp>
      <p:sp>
        <p:nvSpPr>
          <p:cNvPr id="3" name="Content Placeholder 2"/>
          <p:cNvSpPr>
            <a:spLocks noGrp="1"/>
          </p:cNvSpPr>
          <p:nvPr>
            <p:ph sz="quarter" idx="1"/>
          </p:nvPr>
        </p:nvSpPr>
        <p:spPr/>
        <p:txBody>
          <a:bodyPr/>
          <a:lstStyle/>
          <a:p>
            <a:pPr>
              <a:defRPr/>
            </a:pPr>
            <a:r>
              <a:rPr lang="en-US" dirty="0" smtClean="0"/>
              <a:t>23% rise </a:t>
            </a:r>
            <a:r>
              <a:rPr lang="en-US" dirty="0"/>
              <a:t>in type 1 diabetes </a:t>
            </a:r>
            <a:r>
              <a:rPr lang="en-US" dirty="0" smtClean="0"/>
              <a:t>incidence from 2001-2009</a:t>
            </a:r>
          </a:p>
          <a:p>
            <a:pPr>
              <a:defRPr/>
            </a:pPr>
            <a:r>
              <a:rPr lang="en-US" dirty="0" smtClean="0"/>
              <a:t>Why?</a:t>
            </a:r>
          </a:p>
          <a:p>
            <a:pPr lvl="1">
              <a:defRPr/>
            </a:pPr>
            <a:r>
              <a:rPr lang="en-US" dirty="0" smtClean="0"/>
              <a:t>Autoimmune disease rates increasing over all</a:t>
            </a:r>
          </a:p>
          <a:p>
            <a:pPr lvl="1">
              <a:defRPr/>
            </a:pPr>
            <a:r>
              <a:rPr lang="en-US" dirty="0" smtClean="0"/>
              <a:t>Changes in environmental exposure and gut bacteria?</a:t>
            </a:r>
          </a:p>
          <a:p>
            <a:pPr lvl="1">
              <a:defRPr/>
            </a:pPr>
            <a:r>
              <a:rPr lang="en-US" dirty="0" smtClean="0"/>
              <a:t>Hygiene hypothesis</a:t>
            </a:r>
          </a:p>
          <a:p>
            <a:pPr lvl="1">
              <a:defRPr/>
            </a:pPr>
            <a:r>
              <a:rPr lang="en-US" dirty="0" smtClean="0"/>
              <a:t>Obesity?</a:t>
            </a:r>
          </a:p>
          <a:p>
            <a:pPr marL="457200" lvl="1" indent="0">
              <a:buFont typeface="Wingdings" pitchFamily="2" charset="2"/>
              <a:buNone/>
              <a:defRPr/>
            </a:pPr>
            <a:r>
              <a:rPr lang="en-US" dirty="0" smtClean="0"/>
              <a:t> </a:t>
            </a:r>
            <a:endParaRPr lang="en-US" dirty="0"/>
          </a:p>
          <a:p>
            <a:pPr lvl="1">
              <a:defRPr/>
            </a:pPr>
            <a:endParaRPr lang="en-US" dirty="0"/>
          </a:p>
          <a:p>
            <a:pPr marL="457200" lvl="1" indent="0">
              <a:buFont typeface="Wingdings" pitchFamily="2" charset="2"/>
              <a:buNone/>
              <a:defRPr/>
            </a:pPr>
            <a:endParaRPr lang="en-US" dirty="0"/>
          </a:p>
        </p:txBody>
      </p:sp>
      <p:pic>
        <p:nvPicPr>
          <p:cNvPr id="7172" name="Picture 2" descr="C:\Users\bev\AppData\Local\Microsoft\Windows\Temporary Internet Files\Content.IE5\8BF83FHH\MP90043727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267200"/>
            <a:ext cx="2409825"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794507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www.ucsf.edu/sites/default/files/fields/field_insert_file/news/type1diabetes_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9147" y="84053"/>
            <a:ext cx="5455251" cy="67489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763973" y="236479"/>
            <a:ext cx="5325598" cy="584775"/>
          </a:xfrm>
          <a:prstGeom prst="rect">
            <a:avLst/>
          </a:prstGeom>
          <a:solidFill>
            <a:schemeClr val="accent4"/>
          </a:solidFill>
        </p:spPr>
        <p:txBody>
          <a:bodyPr wrap="square" rtlCol="0">
            <a:spAutoFit/>
          </a:bodyPr>
          <a:lstStyle/>
          <a:p>
            <a:r>
              <a:rPr lang="en-US" sz="3200" dirty="0" smtClean="0">
                <a:latin typeface="Calibri" panose="020F0502020204030204" pitchFamily="34" charset="0"/>
              </a:rPr>
              <a:t>Type 1 Diabetes Facts </a:t>
            </a:r>
            <a:endParaRPr lang="en-US" sz="3200" dirty="0">
              <a:latin typeface="Calibri" panose="020F0502020204030204" pitchFamily="34" charset="0"/>
            </a:endParaRPr>
          </a:p>
        </p:txBody>
      </p:sp>
    </p:spTree>
    <p:custDataLst>
      <p:tags r:id="rId1"/>
    </p:custDataLst>
    <p:extLst>
      <p:ext uri="{BB962C8B-B14F-4D97-AF65-F5344CB8AC3E}">
        <p14:creationId xmlns:p14="http://schemas.microsoft.com/office/powerpoint/2010/main" val="4009169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fontScale="92500"/>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91806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sz="quarter" idx="1"/>
          </p:nvPr>
        </p:nvSpPr>
        <p:spPr>
          <a:xfrm>
            <a:off x="213090" y="1371600"/>
            <a:ext cx="8229600" cy="6233160"/>
          </a:xfrm>
        </p:spPr>
        <p:txBody>
          <a:bodyPr lIns="90477" tIns="44445" rIns="90477" bIns="44445"/>
          <a:lstStyle/>
          <a:p>
            <a:pPr lvl="1" eaLnBrk="1" hangingPunct="1">
              <a:buFont typeface="Wingdings" pitchFamily="2" charset="2"/>
              <a:buChar char="Ø"/>
            </a:pPr>
            <a:r>
              <a:rPr lang="en-US" sz="2800" dirty="0">
                <a:solidFill>
                  <a:schemeClr val="tx1">
                    <a:lumMod val="95000"/>
                    <a:lumOff val="5000"/>
                  </a:schemeClr>
                </a:solidFill>
              </a:rPr>
              <a:t>Auto-immune pancreatic beta cells destruction </a:t>
            </a:r>
          </a:p>
          <a:p>
            <a:pPr lvl="1" eaLnBrk="1" hangingPunct="1">
              <a:buFont typeface="Wingdings" pitchFamily="2" charset="2"/>
              <a:buChar char="Ø"/>
            </a:pPr>
            <a:r>
              <a:rPr lang="en-US" sz="2800" dirty="0">
                <a:solidFill>
                  <a:schemeClr val="tx1">
                    <a:lumMod val="95000"/>
                    <a:lumOff val="5000"/>
                  </a:schemeClr>
                </a:solidFill>
              </a:rPr>
              <a:t>Most commonly expressed at age 10-14</a:t>
            </a:r>
          </a:p>
          <a:p>
            <a:pPr lvl="1" eaLnBrk="1" hangingPunct="1">
              <a:buFont typeface="Wingdings" pitchFamily="2" charset="2"/>
              <a:buChar char="Ø"/>
            </a:pPr>
            <a:r>
              <a:rPr lang="en-US" sz="2800" dirty="0" smtClean="0">
                <a:solidFill>
                  <a:schemeClr val="tx1">
                    <a:lumMod val="95000"/>
                    <a:lumOff val="5000"/>
                  </a:schemeClr>
                </a:solidFill>
              </a:rPr>
              <a:t>Insulin </a:t>
            </a:r>
            <a:r>
              <a:rPr lang="en-US" sz="2800" dirty="0">
                <a:solidFill>
                  <a:schemeClr val="tx1">
                    <a:lumMod val="95000"/>
                    <a:lumOff val="5000"/>
                  </a:schemeClr>
                </a:solidFill>
              </a:rPr>
              <a:t>sensitive (require 0.5 - 1.0 units/kg/day</a:t>
            </a:r>
            <a:r>
              <a:rPr lang="en-US" sz="2800" dirty="0" smtClean="0">
                <a:solidFill>
                  <a:schemeClr val="tx1">
                    <a:lumMod val="95000"/>
                    <a:lumOff val="5000"/>
                  </a:schemeClr>
                </a:solidFill>
              </a:rPr>
              <a:t>)</a:t>
            </a:r>
          </a:p>
          <a:p>
            <a:pPr lvl="1" eaLnBrk="1" hangingPunct="1">
              <a:buFont typeface="Wingdings" pitchFamily="2" charset="2"/>
              <a:buChar char="Ø"/>
            </a:pPr>
            <a:endParaRPr lang="en-US" sz="2800" dirty="0">
              <a:solidFill>
                <a:schemeClr val="tx1">
                  <a:lumMod val="95000"/>
                  <a:lumOff val="5000"/>
                </a:schemeClr>
              </a:solidFill>
            </a:endParaRPr>
          </a:p>
          <a:p>
            <a:pPr lvl="1" eaLnBrk="1" hangingPunct="1">
              <a:lnSpc>
                <a:spcPct val="90000"/>
              </a:lnSpc>
              <a:buFont typeface="Wingdings" pitchFamily="2" charset="2"/>
              <a:buBlip>
                <a:blip r:embed="rId4"/>
              </a:buBlip>
            </a:pPr>
            <a:r>
              <a:rPr lang="en-US" sz="2800" dirty="0" smtClean="0">
                <a:solidFill>
                  <a:schemeClr val="tx1">
                    <a:lumMod val="95000"/>
                    <a:lumOff val="5000"/>
                  </a:schemeClr>
                </a:solidFill>
              </a:rPr>
              <a:t>Combo of genes and environment:</a:t>
            </a:r>
          </a:p>
          <a:p>
            <a:pPr lvl="2" eaLnBrk="1" hangingPunct="1">
              <a:lnSpc>
                <a:spcPct val="90000"/>
              </a:lnSpc>
              <a:buFont typeface="Wingdings" pitchFamily="2" charset="2"/>
              <a:buBlip>
                <a:blip r:embed="rId4"/>
              </a:buBlip>
            </a:pPr>
            <a:r>
              <a:rPr lang="en-US" sz="2800" dirty="0" smtClean="0"/>
              <a:t>Autoimmunity tends to run in families</a:t>
            </a:r>
          </a:p>
          <a:p>
            <a:pPr lvl="2" eaLnBrk="1" hangingPunct="1">
              <a:lnSpc>
                <a:spcPct val="90000"/>
              </a:lnSpc>
              <a:buFont typeface="Wingdings" pitchFamily="2" charset="2"/>
              <a:buBlip>
                <a:blip r:embed="rId4"/>
              </a:buBlip>
            </a:pPr>
            <a:r>
              <a:rPr lang="en-US" sz="2800" dirty="0" smtClean="0"/>
              <a:t>Higher rates in non breastfed infants</a:t>
            </a:r>
          </a:p>
          <a:p>
            <a:pPr lvl="2" eaLnBrk="1" hangingPunct="1">
              <a:lnSpc>
                <a:spcPct val="90000"/>
              </a:lnSpc>
              <a:buFont typeface="Wingdings" pitchFamily="2" charset="2"/>
              <a:buBlip>
                <a:blip r:embed="rId5"/>
              </a:buBlip>
            </a:pPr>
            <a:r>
              <a:rPr lang="en-US" sz="2800" dirty="0" smtClean="0"/>
              <a:t>Viral triggers: congenital rubella, </a:t>
            </a:r>
            <a:r>
              <a:rPr lang="en-US" sz="2800" dirty="0" err="1" smtClean="0"/>
              <a:t>coxsackie</a:t>
            </a:r>
            <a:r>
              <a:rPr lang="en-US" sz="2800" dirty="0" smtClean="0"/>
              <a:t> virus B, cytomegalovirus, adenovirus and mumps</a:t>
            </a:r>
            <a:r>
              <a:rPr lang="en-US" sz="3200" dirty="0" smtClean="0"/>
              <a:t>.</a:t>
            </a:r>
          </a:p>
          <a:p>
            <a:pPr lvl="1" eaLnBrk="1" hangingPunct="1">
              <a:lnSpc>
                <a:spcPct val="90000"/>
              </a:lnSpc>
              <a:buFont typeface="Wingdings" pitchFamily="2" charset="2"/>
              <a:buBlip>
                <a:blip r:embed="rId6"/>
              </a:buBlip>
            </a:pPr>
            <a:endParaRPr lang="en-US" sz="3200" dirty="0" smtClean="0"/>
          </a:p>
        </p:txBody>
      </p:sp>
      <p:pic>
        <p:nvPicPr>
          <p:cNvPr id="2" name="Picture 1"/>
          <p:cNvPicPr>
            <a:picLocks noChangeAspect="1"/>
          </p:cNvPicPr>
          <p:nvPr/>
        </p:nvPicPr>
        <p:blipFill>
          <a:blip r:embed="rId7"/>
          <a:stretch>
            <a:fillRect/>
          </a:stretch>
        </p:blipFill>
        <p:spPr>
          <a:xfrm>
            <a:off x="228600" y="152400"/>
            <a:ext cx="8230313" cy="993734"/>
          </a:xfrm>
          <a:prstGeom prst="rect">
            <a:avLst/>
          </a:prstGeom>
        </p:spPr>
      </p:pic>
      <p:sp>
        <p:nvSpPr>
          <p:cNvPr id="47106" name="Rectangle 2"/>
          <p:cNvSpPr>
            <a:spLocks noGrp="1" noChangeArrowheads="1"/>
          </p:cNvSpPr>
          <p:nvPr>
            <p:ph type="title"/>
          </p:nvPr>
        </p:nvSpPr>
        <p:spPr>
          <a:xfrm>
            <a:off x="253589" y="155534"/>
            <a:ext cx="8229600" cy="990600"/>
          </a:xfrm>
          <a:noFill/>
        </p:spPr>
        <p:txBody>
          <a:bodyPr lIns="90477" tIns="44445" rIns="90477" bIns="44445" anchor="b">
            <a:normAutofit fontScale="90000"/>
          </a:bodyPr>
          <a:lstStyle/>
          <a:p>
            <a:pPr eaLnBrk="1" hangingPunct="1">
              <a:buFont typeface="Wingdings" pitchFamily="2" charset="2"/>
              <a:buNone/>
            </a:pPr>
            <a:r>
              <a:rPr lang="en-US" sz="3600" dirty="0" smtClean="0"/>
              <a:t>Type 1 – 10% of all Diabetes</a:t>
            </a:r>
            <a:br>
              <a:rPr lang="en-US" sz="3600" dirty="0" smtClean="0"/>
            </a:br>
            <a:r>
              <a:rPr lang="en-US" sz="3600" dirty="0" smtClean="0"/>
              <a:t>Genetics and Risk Factors</a:t>
            </a:r>
          </a:p>
        </p:txBody>
      </p:sp>
    </p:spTree>
    <p:custDataLst>
      <p:tags r:id="rId1"/>
    </p:custDataLst>
    <p:extLst>
      <p:ext uri="{BB962C8B-B14F-4D97-AF65-F5344CB8AC3E}">
        <p14:creationId xmlns:p14="http://schemas.microsoft.com/office/powerpoint/2010/main" val="320408663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normAutofit/>
          </a:bodyPr>
          <a:lstStyle/>
          <a:p>
            <a:pPr eaLnBrk="1" hangingPunct="1"/>
            <a:r>
              <a:rPr lang="en-US" sz="4000" smtClean="0"/>
              <a:t>Incidence of Type 1 in Youth 	</a:t>
            </a:r>
          </a:p>
        </p:txBody>
      </p:sp>
      <p:graphicFrame>
        <p:nvGraphicFramePr>
          <p:cNvPr id="1026" name="Object 1024"/>
          <p:cNvGraphicFramePr>
            <a:graphicFrameLocks noGrp="1" noChangeAspect="1"/>
          </p:cNvGraphicFramePr>
          <p:nvPr>
            <p:ph sz="quarter" idx="1"/>
            <p:extLst>
              <p:ext uri="{D42A27DB-BD31-4B8C-83A1-F6EECF244321}">
                <p14:modId xmlns:p14="http://schemas.microsoft.com/office/powerpoint/2010/main" val="434909183"/>
              </p:ext>
            </p:extLst>
          </p:nvPr>
        </p:nvGraphicFramePr>
        <p:xfrm>
          <a:off x="990600" y="1371600"/>
          <a:ext cx="2255837" cy="3429000"/>
        </p:xfrm>
        <a:graphic>
          <a:graphicData uri="http://schemas.openxmlformats.org/presentationml/2006/ole">
            <mc:AlternateContent xmlns:mc="http://schemas.openxmlformats.org/markup-compatibility/2006">
              <mc:Choice xmlns:v="urn:schemas-microsoft-com:vml" Requires="v">
                <p:oleObj spid="_x0000_s52301" name="Clip" r:id="rId5" imgW="2255238" imgH="3429297" progId="MS_ClipArt_Gallery.2">
                  <p:embed/>
                </p:oleObj>
              </mc:Choice>
              <mc:Fallback>
                <p:oleObj name="Clip" r:id="rId5" imgW="2255238" imgH="3429297" progId="MS_ClipArt_Gallery.2">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1371600"/>
                        <a:ext cx="2255837" cy="342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06307" name="Rectangle 3"/>
          <p:cNvSpPr>
            <a:spLocks noGrp="1" noChangeArrowheads="1"/>
          </p:cNvSpPr>
          <p:nvPr>
            <p:ph type="body" sz="half" idx="4294967295"/>
          </p:nvPr>
        </p:nvSpPr>
        <p:spPr>
          <a:xfrm>
            <a:off x="3759200" y="1295400"/>
            <a:ext cx="5384800" cy="5029200"/>
          </a:xfrm>
        </p:spPr>
        <p:txBody>
          <a:bodyPr>
            <a:normAutofit/>
          </a:bodyPr>
          <a:lstStyle/>
          <a:p>
            <a:r>
              <a:rPr lang="en-US" sz="2800" b="1" dirty="0"/>
              <a:t>General Pop 0.3% </a:t>
            </a:r>
            <a:endParaRPr lang="en-US" sz="2800" dirty="0"/>
          </a:p>
          <a:p>
            <a:r>
              <a:rPr lang="en-US" sz="2800" b="1" dirty="0"/>
              <a:t>Sibling 4% </a:t>
            </a:r>
            <a:endParaRPr lang="en-US" sz="2800" dirty="0"/>
          </a:p>
          <a:p>
            <a:r>
              <a:rPr lang="en-US" sz="2800" b="1" dirty="0"/>
              <a:t>Mother 2-3% </a:t>
            </a:r>
            <a:endParaRPr lang="en-US" sz="2800" dirty="0"/>
          </a:p>
          <a:p>
            <a:r>
              <a:rPr lang="en-US" sz="2800" b="1" dirty="0"/>
              <a:t>Father 6-8% </a:t>
            </a:r>
            <a:endParaRPr lang="en-US" sz="2800" dirty="0"/>
          </a:p>
          <a:p>
            <a:pPr eaLnBrk="1" hangingPunct="1">
              <a:defRPr/>
            </a:pPr>
            <a:r>
              <a:rPr lang="en-US" sz="2800" dirty="0" smtClean="0">
                <a:solidFill>
                  <a:schemeClr val="tx2">
                    <a:lumMod val="75000"/>
                  </a:schemeClr>
                </a:solidFill>
              </a:rPr>
              <a:t>Rate doubling every 20 yrs</a:t>
            </a:r>
          </a:p>
          <a:p>
            <a:pPr eaLnBrk="1" hangingPunct="1">
              <a:defRPr/>
            </a:pPr>
            <a:r>
              <a:rPr lang="en-US" sz="2800" dirty="0" smtClean="0">
                <a:solidFill>
                  <a:schemeClr val="tx2">
                    <a:lumMod val="75000"/>
                  </a:schemeClr>
                </a:solidFill>
              </a:rPr>
              <a:t>Many trials underway to detect and prevent (Trial Net)</a:t>
            </a:r>
          </a:p>
        </p:txBody>
      </p:sp>
    </p:spTree>
    <p:custDataLst>
      <p:tags r:id="rId2"/>
    </p:custDataLst>
    <p:extLst>
      <p:ext uri="{BB962C8B-B14F-4D97-AF65-F5344CB8AC3E}">
        <p14:creationId xmlns:p14="http://schemas.microsoft.com/office/powerpoint/2010/main" val="348370770"/>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smtClean="0"/>
              <a:t>Autoantibodies </a:t>
            </a:r>
            <a:r>
              <a:rPr lang="en-US" dirty="0" err="1" smtClean="0"/>
              <a:t>Assoc</a:t>
            </a:r>
            <a:r>
              <a:rPr lang="en-US" dirty="0" smtClean="0"/>
              <a:t> w/ Type 1</a:t>
            </a:r>
            <a:endParaRPr lang="en-US" dirty="0"/>
          </a:p>
        </p:txBody>
      </p:sp>
      <p:sp>
        <p:nvSpPr>
          <p:cNvPr id="3" name="Content Placeholder 2"/>
          <p:cNvSpPr>
            <a:spLocks noGrp="1"/>
          </p:cNvSpPr>
          <p:nvPr>
            <p:ph sz="quarter" idx="1"/>
          </p:nvPr>
        </p:nvSpPr>
        <p:spPr/>
        <p:txBody>
          <a:bodyPr/>
          <a:lstStyle/>
          <a:p>
            <a:pPr marL="0" indent="0">
              <a:buClr>
                <a:srgbClr val="FF0000"/>
              </a:buClr>
              <a:buFont typeface="Wingdings" pitchFamily="2" charset="2"/>
              <a:buNone/>
              <a:defRPr/>
            </a:pPr>
            <a:r>
              <a:rPr lang="en-US" b="1" dirty="0" smtClean="0"/>
              <a:t> </a:t>
            </a:r>
            <a:r>
              <a:rPr lang="en-US" dirty="0" smtClean="0"/>
              <a:t>Panel </a:t>
            </a:r>
            <a:r>
              <a:rPr lang="en-US" dirty="0"/>
              <a:t>of autoantibodies</a:t>
            </a:r>
            <a:r>
              <a:rPr lang="en-US" b="1" dirty="0"/>
              <a:t> </a:t>
            </a:r>
            <a:r>
              <a:rPr lang="en-US" b="1" dirty="0" smtClean="0"/>
              <a:t>–</a:t>
            </a:r>
            <a:r>
              <a:rPr lang="en-US" sz="2400" b="1" dirty="0" smtClean="0"/>
              <a:t>  </a:t>
            </a:r>
          </a:p>
          <a:p>
            <a:pPr marL="1030287" lvl="1" indent="-457200">
              <a:buClr>
                <a:srgbClr val="FF0000"/>
              </a:buClr>
              <a:defRPr/>
            </a:pPr>
            <a:r>
              <a:rPr lang="en-US" dirty="0" smtClean="0"/>
              <a:t>GAD65 - </a:t>
            </a:r>
            <a:r>
              <a:rPr lang="en-US" dirty="0"/>
              <a:t>Glutamic acid decarboxylase </a:t>
            </a:r>
            <a:r>
              <a:rPr lang="en-US" dirty="0" smtClean="0"/>
              <a:t>– </a:t>
            </a:r>
          </a:p>
          <a:p>
            <a:pPr marL="1030287" lvl="1" indent="-457200">
              <a:buClr>
                <a:srgbClr val="FF0000"/>
              </a:buClr>
              <a:defRPr/>
            </a:pPr>
            <a:r>
              <a:rPr lang="en-US" dirty="0" smtClean="0"/>
              <a:t>ICA - Islet Cell Cytoplasmic Autoantibodies</a:t>
            </a:r>
          </a:p>
          <a:p>
            <a:pPr marL="1030287" lvl="1" indent="-457200">
              <a:buClr>
                <a:srgbClr val="FF0000"/>
              </a:buClr>
              <a:defRPr/>
            </a:pPr>
            <a:r>
              <a:rPr lang="en-US" dirty="0" smtClean="0"/>
              <a:t>IAA </a:t>
            </a:r>
            <a:r>
              <a:rPr lang="en-US" dirty="0"/>
              <a:t>- Insulin </a:t>
            </a:r>
            <a:r>
              <a:rPr lang="en-US" dirty="0" smtClean="0"/>
              <a:t>Autoantibodies</a:t>
            </a:r>
          </a:p>
          <a:p>
            <a:pPr>
              <a:defRPr/>
            </a:pPr>
            <a:endParaRPr lang="en-US" dirty="0"/>
          </a:p>
        </p:txBody>
      </p:sp>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106" y="3571012"/>
            <a:ext cx="26685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30271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152400"/>
            <a:ext cx="8229600" cy="1295400"/>
          </a:xfrm>
        </p:spPr>
        <p:txBody>
          <a:bodyPr>
            <a:normAutofit fontScale="90000"/>
          </a:bodyPr>
          <a:lstStyle/>
          <a:p>
            <a:pPr eaLnBrk="1" hangingPunct="1"/>
            <a:r>
              <a:rPr lang="en-US" dirty="0" smtClean="0"/>
              <a:t>Type 1 Diabetes Associated with other immune conditions</a:t>
            </a:r>
          </a:p>
        </p:txBody>
      </p:sp>
      <p:sp>
        <p:nvSpPr>
          <p:cNvPr id="1665027" name="Rectangle 3"/>
          <p:cNvSpPr>
            <a:spLocks noGrp="1" noChangeArrowheads="1"/>
          </p:cNvSpPr>
          <p:nvPr>
            <p:ph sz="quarter" idx="1"/>
          </p:nvPr>
        </p:nvSpPr>
        <p:spPr>
          <a:xfrm>
            <a:off x="457200" y="1752600"/>
            <a:ext cx="8229600" cy="4404360"/>
          </a:xfrm>
        </p:spPr>
        <p:txBody>
          <a:bodyPr/>
          <a:lstStyle/>
          <a:p>
            <a:pPr eaLnBrk="1" hangingPunct="1">
              <a:defRPr/>
            </a:pPr>
            <a:r>
              <a:rPr lang="en-US" dirty="0" smtClean="0"/>
              <a:t>Celiac disease (gluten intolerance)</a:t>
            </a:r>
          </a:p>
          <a:p>
            <a:pPr eaLnBrk="1" hangingPunct="1">
              <a:defRPr/>
            </a:pPr>
            <a:r>
              <a:rPr lang="en-US" dirty="0" smtClean="0"/>
              <a:t>Thyroid disease</a:t>
            </a:r>
          </a:p>
          <a:p>
            <a:pPr eaLnBrk="1" hangingPunct="1">
              <a:defRPr/>
            </a:pPr>
            <a:r>
              <a:rPr lang="en-US" dirty="0" smtClean="0"/>
              <a:t>Addison’s Disease</a:t>
            </a:r>
          </a:p>
          <a:p>
            <a:pPr eaLnBrk="1" hangingPunct="1">
              <a:defRPr/>
            </a:pPr>
            <a:r>
              <a:rPr lang="en-US" dirty="0" smtClean="0"/>
              <a:t>Rheumatoid arthritis</a:t>
            </a:r>
          </a:p>
          <a:p>
            <a:pPr eaLnBrk="1" hangingPunct="1">
              <a:defRPr/>
            </a:pPr>
            <a:r>
              <a:rPr lang="en-US" dirty="0" smtClean="0"/>
              <a:t>Other</a:t>
            </a:r>
          </a:p>
          <a:p>
            <a:pPr eaLnBrk="1" hangingPunct="1">
              <a:defRPr/>
            </a:pPr>
            <a:endParaRPr lang="en-US" dirty="0" smtClean="0"/>
          </a:p>
        </p:txBody>
      </p:sp>
      <p:pic>
        <p:nvPicPr>
          <p:cNvPr id="29700" name="Picture 4" descr="C:\Users\Beverly\AppData\Local\Microsoft\Windows\Temporary Internet Files\Content.IE5\DMXEH1SJ\MPj0438737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3352800"/>
            <a:ext cx="215265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45068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6"/>
          <p:cNvSpPr>
            <a:spLocks noGrp="1"/>
          </p:cNvSpPr>
          <p:nvPr>
            <p:ph type="title"/>
          </p:nvPr>
        </p:nvSpPr>
        <p:spPr>
          <a:xfrm>
            <a:off x="303297" y="184150"/>
            <a:ext cx="8229600" cy="990600"/>
          </a:xfrm>
        </p:spPr>
        <p:txBody>
          <a:bodyPr>
            <a:normAutofit/>
          </a:bodyPr>
          <a:lstStyle/>
          <a:p>
            <a:r>
              <a:rPr lang="en-US" dirty="0" smtClean="0"/>
              <a:t>What Does Type 1 Look Like?</a:t>
            </a:r>
          </a:p>
        </p:txBody>
      </p:sp>
      <p:pic>
        <p:nvPicPr>
          <p:cNvPr id="56323" name="Picture 2" descr="http://0.tqn.com/d/type1diabetes/1/0/R/2/-/-/Bret-Michaels---Ethan-Miller---Image-Entertainment---Getty---107365749.jp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a:xfrm>
            <a:off x="7381285" y="1962752"/>
            <a:ext cx="1258824" cy="1810512"/>
          </a:xfrm>
        </p:spPr>
      </p:pic>
      <p:pic>
        <p:nvPicPr>
          <p:cNvPr id="56324" name="Picture 6" descr="http://3.bp.blogspot.com/-UQZ2OA6f47s/Tykl1O-7_lI/AAAAAAAAG94/iKQfSynUjIs/s320/Nick+Jonas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356" y="1862644"/>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10" descr="Mary Tyler Moor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274" y="1480344"/>
            <a:ext cx="13414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Picture 12" descr="Sonia Sotomay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09302" y="3149373"/>
            <a:ext cx="16764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Rectangle 8"/>
          <p:cNvSpPr>
            <a:spLocks noChangeArrowheads="1"/>
          </p:cNvSpPr>
          <p:nvPr/>
        </p:nvSpPr>
        <p:spPr bwMode="auto">
          <a:xfrm>
            <a:off x="5309302" y="5215252"/>
            <a:ext cx="280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dirty="0">
                <a:latin typeface="Arial" panose="020B0604020202020204" pitchFamily="34" charset="0"/>
              </a:rPr>
              <a:t>Justice Sonia Sotomayor </a:t>
            </a:r>
          </a:p>
        </p:txBody>
      </p:sp>
      <p:sp>
        <p:nvSpPr>
          <p:cNvPr id="56328" name="Rectangle 13"/>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sp>
        <p:nvSpPr>
          <p:cNvPr id="56329" name="Rectangle 11"/>
          <p:cNvSpPr>
            <a:spLocks noChangeArrowheads="1"/>
          </p:cNvSpPr>
          <p:nvPr/>
        </p:nvSpPr>
        <p:spPr bwMode="auto">
          <a:xfrm>
            <a:off x="7381285" y="1272340"/>
            <a:ext cx="152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000" b="1" dirty="0">
                <a:latin typeface="Arial" panose="020B0604020202020204" pitchFamily="34" charset="0"/>
              </a:rPr>
              <a:t>Bret Michaels</a:t>
            </a:r>
            <a:r>
              <a:rPr lang="en-US" sz="2000" dirty="0">
                <a:latin typeface="Arial" panose="020B0604020202020204" pitchFamily="34" charset="0"/>
              </a:rPr>
              <a:t> </a:t>
            </a:r>
          </a:p>
        </p:txBody>
      </p:sp>
      <p:sp>
        <p:nvSpPr>
          <p:cNvPr id="56330" name="Rectangle 12"/>
          <p:cNvSpPr>
            <a:spLocks noChangeArrowheads="1"/>
          </p:cNvSpPr>
          <p:nvPr/>
        </p:nvSpPr>
        <p:spPr bwMode="auto">
          <a:xfrm>
            <a:off x="351420" y="3109913"/>
            <a:ext cx="2209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a:latin typeface="Arial" panose="020B0604020202020204" pitchFamily="34" charset="0"/>
              </a:rPr>
              <a:t>Mary Tyler Moore</a:t>
            </a:r>
            <a:endParaRPr lang="en-US" sz="2400">
              <a:latin typeface="Arial" panose="020B0604020202020204" pitchFamily="34" charset="0"/>
            </a:endParaRPr>
          </a:p>
        </p:txBody>
      </p:sp>
      <p:sp>
        <p:nvSpPr>
          <p:cNvPr id="56331" name="Rectangle 14"/>
          <p:cNvSpPr>
            <a:spLocks noChangeArrowheads="1"/>
          </p:cNvSpPr>
          <p:nvPr/>
        </p:nvSpPr>
        <p:spPr bwMode="auto">
          <a:xfrm>
            <a:off x="2563243" y="4930376"/>
            <a:ext cx="3292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2400" b="1" dirty="0">
                <a:latin typeface="Arial" panose="020B0604020202020204" pitchFamily="34" charset="0"/>
              </a:rPr>
              <a:t>Nick Jonas</a:t>
            </a:r>
            <a:endParaRPr lang="en-US" sz="2400" dirty="0">
              <a:latin typeface="Arial" panose="020B0604020202020204" pitchFamily="34" charset="0"/>
            </a:endParaRPr>
          </a:p>
        </p:txBody>
      </p:sp>
      <p:sp>
        <p:nvSpPr>
          <p:cNvPr id="56332" name="Rectangle 15"/>
          <p:cNvSpPr>
            <a:spLocks noChangeArrowheads="1"/>
          </p:cNvSpPr>
          <p:nvPr/>
        </p:nvSpPr>
        <p:spPr bwMode="auto">
          <a:xfrm>
            <a:off x="0" y="-184150"/>
            <a:ext cx="312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a:spcBef>
                <a:spcPct val="0"/>
              </a:spcBef>
              <a:buClrTx/>
              <a:buSzTx/>
              <a:buFontTx/>
              <a:buNone/>
            </a:pPr>
            <a:r>
              <a:rPr lang="en-US" sz="2400">
                <a:latin typeface="Arial" panose="020B0604020202020204" pitchFamily="34" charset="0"/>
              </a:rPr>
              <a:t>  </a:t>
            </a:r>
          </a:p>
        </p:txBody>
      </p:sp>
      <p:pic>
        <p:nvPicPr>
          <p:cNvPr id="56333" name="Picture 16" descr="Adam Morris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816" y="4426616"/>
            <a:ext cx="1279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4" name="Rectangle 17"/>
          <p:cNvSpPr>
            <a:spLocks noChangeArrowheads="1"/>
          </p:cNvSpPr>
          <p:nvPr/>
        </p:nvSpPr>
        <p:spPr bwMode="auto">
          <a:xfrm>
            <a:off x="183556" y="4118641"/>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400" b="1" dirty="0">
                <a:latin typeface="Arial" panose="020B0604020202020204" pitchFamily="34" charset="0"/>
              </a:rPr>
              <a:t>Adam Morrison</a:t>
            </a:r>
            <a:r>
              <a:rPr lang="en-US" sz="1400" dirty="0">
                <a:latin typeface="Arial" panose="020B0604020202020204" pitchFamily="34" charset="0"/>
              </a:rPr>
              <a:t> </a:t>
            </a:r>
          </a:p>
        </p:txBody>
      </p:sp>
      <p:sp>
        <p:nvSpPr>
          <p:cNvPr id="56337" name="TextBox 16"/>
          <p:cNvSpPr txBox="1">
            <a:spLocks noChangeArrowheads="1"/>
          </p:cNvSpPr>
          <p:nvPr/>
        </p:nvSpPr>
        <p:spPr bwMode="auto">
          <a:xfrm>
            <a:off x="4401484" y="5835923"/>
            <a:ext cx="4238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SzPct val="60000"/>
              <a:buFont typeface="Wingdings" panose="05000000000000000000" pitchFamily="2" charset="2"/>
              <a:buBlip>
                <a:blip r:embed="rId7"/>
              </a:buBlip>
              <a:defRPr sz="3200">
                <a:solidFill>
                  <a:schemeClr val="tx1"/>
                </a:solidFill>
                <a:latin typeface="Tahoma" panose="020B0604030504040204" pitchFamily="34" charset="0"/>
              </a:defRPr>
            </a:lvl1pPr>
            <a:lvl2pPr marL="742950" indent="-285750">
              <a:spcBef>
                <a:spcPct val="20000"/>
              </a:spcBef>
              <a:buClr>
                <a:schemeClr val="folHlink"/>
              </a:buClr>
              <a:buSzPct val="55000"/>
              <a:buFont typeface="Wingdings" panose="05000000000000000000" pitchFamily="2" charset="2"/>
              <a:buBlip>
                <a:blip r:embed="rId8"/>
              </a:buBlip>
              <a:defRPr sz="3200">
                <a:solidFill>
                  <a:schemeClr val="tx1"/>
                </a:solidFill>
                <a:latin typeface="Tahoma" panose="020B0604030504040204" pitchFamily="34" charset="0"/>
              </a:defRPr>
            </a:lvl2pPr>
            <a:lvl3pPr marL="1143000" indent="-228600">
              <a:spcBef>
                <a:spcPct val="20000"/>
              </a:spcBef>
              <a:buClr>
                <a:schemeClr val="tx2"/>
              </a:buClr>
              <a:buSzPct val="50000"/>
              <a:buFont typeface="Wingdings" panose="05000000000000000000" pitchFamily="2" charset="2"/>
              <a:buBlip>
                <a:blip r:embed="rId9"/>
              </a:buBlip>
              <a:defRPr sz="3200">
                <a:solidFill>
                  <a:schemeClr val="tx1"/>
                </a:solidFill>
                <a:latin typeface="Tahoma" panose="020B0604030504040204" pitchFamily="34" charset="0"/>
              </a:defRPr>
            </a:lvl3pPr>
            <a:lvl4pPr marL="1600200" indent="-228600">
              <a:spcBef>
                <a:spcPct val="20000"/>
              </a:spcBef>
              <a:buClr>
                <a:schemeClr val="tx1"/>
              </a:buClr>
              <a:buSzPct val="55000"/>
              <a:buBlip>
                <a:blip r:embed="rId10"/>
              </a:buBlip>
              <a:defRPr sz="3200">
                <a:solidFill>
                  <a:schemeClr val="tx1"/>
                </a:solidFill>
                <a:latin typeface="Tahoma" panose="020B0604030504040204" pitchFamily="34" charset="0"/>
              </a:defRPr>
            </a:lvl4pPr>
            <a:lvl5pPr marL="2057400" indent="-228600">
              <a:spcBef>
                <a:spcPct val="20000"/>
              </a:spcBef>
              <a:buClr>
                <a:schemeClr val="tx1"/>
              </a:buClr>
              <a:buBlip>
                <a:blip r:embed="rId10"/>
              </a:buBlip>
              <a:defRPr sz="32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tx1"/>
              </a:buClr>
              <a:buBlip>
                <a:blip r:embed="rId10"/>
              </a:buBlip>
              <a:defRPr sz="3200">
                <a:solidFill>
                  <a:schemeClr val="tx1"/>
                </a:solidFill>
                <a:latin typeface="Tahoma" panose="020B0604030504040204" pitchFamily="34" charset="0"/>
              </a:defRPr>
            </a:lvl9pPr>
          </a:lstStyle>
          <a:p>
            <a:pPr eaLnBrk="1" hangingPunct="1">
              <a:spcBef>
                <a:spcPct val="0"/>
              </a:spcBef>
              <a:buClrTx/>
              <a:buSzTx/>
              <a:buFontTx/>
              <a:buNone/>
            </a:pPr>
            <a:r>
              <a:rPr lang="en-US" sz="1800" dirty="0">
                <a:latin typeface="Times New Roman" panose="02020603050405020304" pitchFamily="18" charset="0"/>
              </a:rPr>
              <a:t>From Debbie Nagata’s slide collection</a:t>
            </a:r>
          </a:p>
        </p:txBody>
      </p:sp>
    </p:spTree>
    <p:custDataLst>
      <p:tags r:id="rId1"/>
    </p:custDataLst>
    <p:extLst>
      <p:ext uri="{BB962C8B-B14F-4D97-AF65-F5344CB8AC3E}">
        <p14:creationId xmlns:p14="http://schemas.microsoft.com/office/powerpoint/2010/main" val="229061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466" y="1534318"/>
            <a:ext cx="3103563"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1472" y="762000"/>
            <a:ext cx="3454400" cy="551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6"/>
          <a:stretch>
            <a:fillRect/>
          </a:stretch>
        </p:blipFill>
        <p:spPr>
          <a:xfrm>
            <a:off x="457200" y="1447799"/>
            <a:ext cx="2549835" cy="3276600"/>
          </a:xfrm>
          <a:prstGeom prst="rect">
            <a:avLst/>
          </a:prstGeom>
        </p:spPr>
      </p:pic>
      <p:sp>
        <p:nvSpPr>
          <p:cNvPr id="4" name="Title 3"/>
          <p:cNvSpPr>
            <a:spLocks noGrp="1"/>
          </p:cNvSpPr>
          <p:nvPr>
            <p:ph type="title"/>
          </p:nvPr>
        </p:nvSpPr>
        <p:spPr>
          <a:xfrm>
            <a:off x="457200" y="152400"/>
            <a:ext cx="8382000" cy="990600"/>
          </a:xfrm>
        </p:spPr>
        <p:txBody>
          <a:bodyPr>
            <a:normAutofit fontScale="90000"/>
          </a:bodyPr>
          <a:lstStyle/>
          <a:p>
            <a:r>
              <a:rPr lang="en-US" dirty="0" smtClean="0"/>
              <a:t>Ms. Idaho and </a:t>
            </a:r>
            <a:r>
              <a:rPr lang="en-US" dirty="0" err="1" smtClean="0"/>
              <a:t>Ms</a:t>
            </a:r>
            <a:r>
              <a:rPr lang="en-US" dirty="0" smtClean="0"/>
              <a:t> America – </a:t>
            </a:r>
            <a:r>
              <a:rPr lang="en-US" dirty="0" err="1" smtClean="0"/>
              <a:t>Pumpin</a:t>
            </a:r>
            <a:r>
              <a:rPr lang="en-US" dirty="0" smtClean="0"/>
              <a:t>’ It</a:t>
            </a:r>
            <a:endParaRPr lang="en-US" dirty="0"/>
          </a:p>
        </p:txBody>
      </p:sp>
    </p:spTree>
    <p:custDataLst>
      <p:tags r:id="rId1"/>
    </p:custDataLst>
    <p:extLst>
      <p:ext uri="{BB962C8B-B14F-4D97-AF65-F5344CB8AC3E}">
        <p14:creationId xmlns:p14="http://schemas.microsoft.com/office/powerpoint/2010/main" val="1411045231"/>
      </p:ext>
    </p:extLst>
  </p:cSld>
  <p:clrMapOvr>
    <a:masterClrMapping/>
  </p:clrMapOvr>
  <p:transition>
    <p:rand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19200"/>
          </a:xfrm>
        </p:spPr>
        <p:txBody>
          <a:bodyPr>
            <a:normAutofit fontScale="90000"/>
          </a:bodyPr>
          <a:lstStyle/>
          <a:p>
            <a:r>
              <a:rPr lang="en-US" dirty="0" smtClean="0"/>
              <a:t>Medalist Study – Harvard</a:t>
            </a:r>
            <a:br>
              <a:rPr lang="en-US" dirty="0" smtClean="0"/>
            </a:br>
            <a:r>
              <a:rPr lang="en-US" dirty="0" err="1" smtClean="0"/>
              <a:t>Joslin</a:t>
            </a:r>
            <a:r>
              <a:rPr lang="en-US" dirty="0" smtClean="0"/>
              <a:t> Diabetes Center	</a:t>
            </a:r>
            <a:endParaRPr lang="en-US" dirty="0"/>
          </a:p>
        </p:txBody>
      </p:sp>
      <p:sp>
        <p:nvSpPr>
          <p:cNvPr id="3" name="Content Placeholder 2"/>
          <p:cNvSpPr>
            <a:spLocks noGrp="1"/>
          </p:cNvSpPr>
          <p:nvPr>
            <p:ph sz="quarter" idx="1"/>
          </p:nvPr>
        </p:nvSpPr>
        <p:spPr>
          <a:xfrm>
            <a:off x="457200" y="1600200"/>
            <a:ext cx="8229600" cy="4556760"/>
          </a:xfrm>
        </p:spPr>
        <p:txBody>
          <a:bodyPr/>
          <a:lstStyle/>
          <a:p>
            <a:r>
              <a:rPr lang="en-US" dirty="0" smtClean="0"/>
              <a:t>After 50 years with diabetes</a:t>
            </a:r>
          </a:p>
          <a:p>
            <a:pPr lvl="1"/>
            <a:r>
              <a:rPr lang="en-US" dirty="0" smtClean="0"/>
              <a:t>Many still produced some insulin</a:t>
            </a:r>
          </a:p>
          <a:p>
            <a:pPr lvl="1"/>
            <a:r>
              <a:rPr lang="en-US" dirty="0" smtClean="0"/>
              <a:t>Many had no eye disease</a:t>
            </a:r>
          </a:p>
          <a:p>
            <a:pPr lvl="1"/>
            <a:endParaRPr lang="en-US" dirty="0"/>
          </a:p>
          <a:p>
            <a:pPr lvl="1"/>
            <a:endParaRPr lang="en-US" dirty="0"/>
          </a:p>
        </p:txBody>
      </p:sp>
      <p:pic>
        <p:nvPicPr>
          <p:cNvPr id="819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3377" y="3276600"/>
            <a:ext cx="270510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76600"/>
            <a:ext cx="3656577"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103271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smtClean="0"/>
              <a:t>Type 1 Summary</a:t>
            </a:r>
          </a:p>
        </p:txBody>
      </p:sp>
      <p:sp>
        <p:nvSpPr>
          <p:cNvPr id="1561603" name="Rectangle 3"/>
          <p:cNvSpPr>
            <a:spLocks noGrp="1" noChangeArrowheads="1"/>
          </p:cNvSpPr>
          <p:nvPr>
            <p:ph sz="quarter" idx="1"/>
          </p:nvPr>
        </p:nvSpPr>
        <p:spPr/>
        <p:txBody>
          <a:bodyPr>
            <a:normAutofit/>
          </a:bodyPr>
          <a:lstStyle/>
          <a:p>
            <a:pPr eaLnBrk="1" hangingPunct="1">
              <a:defRPr/>
            </a:pPr>
            <a:r>
              <a:rPr lang="en-US" dirty="0" smtClean="0"/>
              <a:t>Autoimmune</a:t>
            </a:r>
          </a:p>
          <a:p>
            <a:pPr eaLnBrk="1" hangingPunct="1">
              <a:defRPr/>
            </a:pPr>
            <a:r>
              <a:rPr lang="en-US" dirty="0" smtClean="0"/>
              <a:t>Complete pancreatic destruction</a:t>
            </a:r>
          </a:p>
          <a:p>
            <a:pPr eaLnBrk="1" hangingPunct="1">
              <a:defRPr/>
            </a:pPr>
            <a:r>
              <a:rPr lang="en-US" dirty="0" smtClean="0"/>
              <a:t>Need insulin shots</a:t>
            </a:r>
          </a:p>
          <a:p>
            <a:pPr eaLnBrk="1" hangingPunct="1">
              <a:defRPr/>
            </a:pPr>
            <a:r>
              <a:rPr lang="en-US" dirty="0" smtClean="0"/>
              <a:t>Often first present in DKA</a:t>
            </a:r>
          </a:p>
          <a:p>
            <a:pPr eaLnBrk="1" hangingPunct="1">
              <a:buFont typeface="Wingdings" pitchFamily="2" charset="2"/>
              <a:buNone/>
              <a:defRPr/>
            </a:pPr>
            <a:endParaRPr lang="en-US" dirty="0" smtClean="0"/>
          </a:p>
          <a:p>
            <a:pPr eaLnBrk="1" hangingPunct="1">
              <a:defRPr/>
            </a:pPr>
            <a:endParaRPr lang="en-US" dirty="0" smtClean="0"/>
          </a:p>
        </p:txBody>
      </p:sp>
      <p:pic>
        <p:nvPicPr>
          <p:cNvPr id="29698" name="Picture 2" descr="C:\Users\Beverly\AppData\Local\Microsoft\Windows\Temporary Internet Files\Content.IE5\AQZ1NA1F\MP90041180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400" y="1600200"/>
            <a:ext cx="2019002" cy="2895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0536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US" sz="4800" dirty="0" smtClean="0"/>
              <a:t>Type 1 in Hospital</a:t>
            </a:r>
            <a:r>
              <a:rPr lang="en-US" dirty="0" smtClean="0"/>
              <a:t>	</a:t>
            </a:r>
          </a:p>
        </p:txBody>
      </p:sp>
      <p:sp>
        <p:nvSpPr>
          <p:cNvPr id="46083" name="Content Placeholder 2"/>
          <p:cNvSpPr>
            <a:spLocks noGrp="1"/>
          </p:cNvSpPr>
          <p:nvPr>
            <p:ph sz="quarter" idx="1"/>
          </p:nvPr>
        </p:nvSpPr>
        <p:spPr/>
        <p:txBody>
          <a:bodyPr/>
          <a:lstStyle/>
          <a:p>
            <a:r>
              <a:rPr lang="en-US" dirty="0" smtClean="0"/>
              <a:t>43 </a:t>
            </a:r>
            <a:r>
              <a:rPr lang="en-US" dirty="0" err="1" smtClean="0"/>
              <a:t>yr</a:t>
            </a:r>
            <a:r>
              <a:rPr lang="en-US" dirty="0" smtClean="0"/>
              <a:t> old admitted to evaluate angina.</a:t>
            </a:r>
          </a:p>
          <a:p>
            <a:r>
              <a:rPr lang="en-US" dirty="0" smtClean="0"/>
              <a:t>Morning blood sugar is 92.</a:t>
            </a:r>
          </a:p>
          <a:p>
            <a:r>
              <a:rPr lang="en-US" dirty="0" smtClean="0"/>
              <a:t>Based on Regular insulin sliding scale, no insulin required. </a:t>
            </a:r>
          </a:p>
          <a:p>
            <a:r>
              <a:rPr lang="en-US" dirty="0" smtClean="0"/>
              <a:t>Breakfast tray shows up and patient says, I need my insulin shot before I eat.</a:t>
            </a:r>
          </a:p>
          <a:p>
            <a:pPr marL="0" indent="0">
              <a:buNone/>
            </a:pPr>
            <a:r>
              <a:rPr lang="en-US" dirty="0" smtClean="0"/>
              <a:t> 		</a:t>
            </a:r>
            <a:r>
              <a:rPr lang="en-US" sz="4000" b="1" dirty="0" smtClean="0">
                <a:solidFill>
                  <a:schemeClr val="accent5">
                    <a:lumMod val="50000"/>
                  </a:schemeClr>
                </a:solidFill>
              </a:rPr>
              <a:t>What do you say?</a:t>
            </a:r>
            <a:endParaRPr lang="en-US" b="1" dirty="0" smtClean="0">
              <a:solidFill>
                <a:schemeClr val="accent5">
                  <a:lumMod val="50000"/>
                </a:schemeClr>
              </a:solidFill>
            </a:endParaRPr>
          </a:p>
        </p:txBody>
      </p:sp>
      <p:pic>
        <p:nvPicPr>
          <p:cNvPr id="46084" name="Picture 2" descr="C:\Users\Beverly\AppData\Local\Microsoft\Windows\Temporary Internet Files\Content.IE5\BY1JKQ3K\MC90044142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648200"/>
            <a:ext cx="1676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395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810019" y="3122568"/>
            <a:ext cx="3056089" cy="2081388"/>
          </a:xfrm>
          <a:prstGeom prst="rect">
            <a:avLst/>
          </a:prstGeom>
          <a:noFill/>
          <a:ln w="12700" cap="sq">
            <a:noFill/>
            <a:miter lim="800000"/>
            <a:headEnd type="none" w="sm" len="sm"/>
            <a:tailEnd type="none" w="sm" len="sm"/>
          </a:ln>
          <a:effectLst/>
        </p:spPr>
        <p:txBody>
          <a:bodyPr anchor="ctr"/>
          <a:lstStyle/>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endParaRPr lang="en-US" sz="3911" dirty="0">
              <a:solidFill>
                <a:srgbClr val="B292CA"/>
              </a:solidFill>
              <a:effectLst>
                <a:outerShdw blurRad="38100" dist="38100" dir="2700000" algn="tl">
                  <a:srgbClr val="000000"/>
                </a:outerShdw>
              </a:effectLst>
              <a:latin typeface="Gill Sans MT"/>
            </a:endParaRPr>
          </a:p>
          <a:p>
            <a:pPr algn="ctr" eaLnBrk="1" fontAlgn="auto" hangingPunct="1">
              <a:spcBef>
                <a:spcPts val="0"/>
              </a:spcBef>
              <a:spcAft>
                <a:spcPts val="0"/>
              </a:spcAft>
              <a:defRPr/>
            </a:pPr>
            <a:r>
              <a:rPr lang="en-US" sz="3911" dirty="0">
                <a:solidFill>
                  <a:srgbClr val="7030A0"/>
                </a:solidFill>
                <a:effectLst>
                  <a:outerShdw blurRad="38100" dist="38100" dir="2700000" algn="tl">
                    <a:srgbClr val="000000"/>
                  </a:outerShdw>
                </a:effectLst>
                <a:latin typeface="Gill Sans MT"/>
              </a:rPr>
              <a:t>Patti Labelle</a:t>
            </a:r>
          </a:p>
          <a:p>
            <a:pPr algn="ctr" eaLnBrk="1" fontAlgn="auto" hangingPunct="1">
              <a:spcBef>
                <a:spcPts val="0"/>
              </a:spcBef>
              <a:spcAft>
                <a:spcPts val="0"/>
              </a:spcAft>
              <a:defRPr/>
            </a:pPr>
            <a:r>
              <a:rPr lang="en-US" sz="3911" dirty="0">
                <a:solidFill>
                  <a:prstClr val="black"/>
                </a:solidFill>
                <a:latin typeface="Gill Sans MT"/>
              </a:rPr>
              <a:t>"</a:t>
            </a:r>
            <a:r>
              <a:rPr lang="en-US" sz="3911" dirty="0" err="1">
                <a:solidFill>
                  <a:prstClr val="black"/>
                </a:solidFill>
                <a:latin typeface="Gill Sans MT"/>
              </a:rPr>
              <a:t>divabetic</a:t>
            </a:r>
            <a:r>
              <a:rPr lang="en-US" sz="3911" dirty="0">
                <a:solidFill>
                  <a:prstClr val="black"/>
                </a:solidFill>
                <a:latin typeface="Gill Sans MT"/>
              </a:rPr>
              <a:t>" -- that's a mix of diabetic and diva</a:t>
            </a:r>
            <a:endParaRPr lang="en-US" sz="3911" dirty="0">
              <a:solidFill>
                <a:srgbClr val="B292CA"/>
              </a:solidFill>
              <a:effectLst>
                <a:outerShdw blurRad="38100" dist="38100" dir="2700000" algn="tl">
                  <a:srgbClr val="000000"/>
                </a:outerShdw>
              </a:effectLst>
              <a:latin typeface="Gill Sans MT"/>
            </a:endParaRPr>
          </a:p>
        </p:txBody>
      </p:sp>
      <p:pic>
        <p:nvPicPr>
          <p:cNvPr id="2" name="Picture 1"/>
          <p:cNvPicPr>
            <a:picLocks noChangeAspect="1"/>
          </p:cNvPicPr>
          <p:nvPr/>
        </p:nvPicPr>
        <p:blipFill>
          <a:blip r:embed="rId4"/>
          <a:stretch>
            <a:fillRect/>
          </a:stretch>
        </p:blipFill>
        <p:spPr>
          <a:xfrm>
            <a:off x="4165600" y="516467"/>
            <a:ext cx="3843867" cy="5816600"/>
          </a:xfrm>
          <a:prstGeom prst="rect">
            <a:avLst/>
          </a:prstGeom>
        </p:spPr>
      </p:pic>
      <p:pic>
        <p:nvPicPr>
          <p:cNvPr id="3" name="Picture 2"/>
          <p:cNvPicPr>
            <a:picLocks noChangeAspect="1"/>
          </p:cNvPicPr>
          <p:nvPr/>
        </p:nvPicPr>
        <p:blipFill>
          <a:blip r:embed="rId5"/>
          <a:stretch>
            <a:fillRect/>
          </a:stretch>
        </p:blipFill>
        <p:spPr>
          <a:xfrm>
            <a:off x="805470" y="684168"/>
            <a:ext cx="3226570" cy="2438400"/>
          </a:xfrm>
          <a:prstGeom prst="rect">
            <a:avLst/>
          </a:prstGeom>
        </p:spPr>
      </p:pic>
    </p:spTree>
    <p:custDataLst>
      <p:tags r:id="rId1"/>
    </p:custDataLst>
    <p:extLst>
      <p:ext uri="{BB962C8B-B14F-4D97-AF65-F5344CB8AC3E}">
        <p14:creationId xmlns:p14="http://schemas.microsoft.com/office/powerpoint/2010/main" val="1406472515"/>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Diabetes in America 2014</a:t>
            </a:r>
          </a:p>
        </p:txBody>
      </p:sp>
      <p:sp>
        <p:nvSpPr>
          <p:cNvPr id="3" name="Content Placeholder 2"/>
          <p:cNvSpPr>
            <a:spLocks noGrp="1"/>
          </p:cNvSpPr>
          <p:nvPr>
            <p:ph sz="quarter" idx="1"/>
          </p:nvPr>
        </p:nvSpPr>
        <p:spPr/>
        <p:txBody>
          <a:bodyPr/>
          <a:lstStyle/>
          <a:p>
            <a:r>
              <a:rPr lang="en-US" dirty="0" smtClean="0"/>
              <a:t>29 </a:t>
            </a:r>
            <a:r>
              <a:rPr lang="en-US" dirty="0"/>
              <a:t>million or  &gt; </a:t>
            </a:r>
            <a:r>
              <a:rPr lang="en-US" dirty="0" smtClean="0"/>
              <a:t>9.3</a:t>
            </a:r>
            <a:r>
              <a:rPr lang="en-US" dirty="0"/>
              <a:t>%</a:t>
            </a:r>
          </a:p>
          <a:p>
            <a:r>
              <a:rPr lang="en-US" dirty="0" smtClean="0"/>
              <a:t>27% don’t know they have it</a:t>
            </a:r>
          </a:p>
          <a:p>
            <a:r>
              <a:rPr lang="en-US" dirty="0" smtClean="0"/>
              <a:t>37% of US </a:t>
            </a:r>
            <a:r>
              <a:rPr lang="en-US" smtClean="0"/>
              <a:t>adults have </a:t>
            </a:r>
            <a:r>
              <a:rPr lang="en-US" dirty="0" smtClean="0"/>
              <a:t>pre </a:t>
            </a:r>
            <a:r>
              <a:rPr lang="en-US" dirty="0"/>
              <a:t>diabetes</a:t>
            </a:r>
          </a:p>
        </p:txBody>
      </p:sp>
      <p:pic>
        <p:nvPicPr>
          <p:cNvPr id="4" name="Picture 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24" y="3074413"/>
            <a:ext cx="8442722" cy="309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27107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0" y="685800"/>
          <a:ext cx="4359275" cy="3371850"/>
        </p:xfrm>
        <a:graphic>
          <a:graphicData uri="http://schemas.openxmlformats.org/presentationml/2006/ole">
            <mc:AlternateContent xmlns:mc="http://schemas.openxmlformats.org/markup-compatibility/2006">
              <mc:Choice xmlns:v="urn:schemas-microsoft-com:vml" Requires="v">
                <p:oleObj spid="_x0000_s53400" name="Clip" r:id="rId5" imgW="3840813" imgH="2972058" progId="">
                  <p:embed/>
                </p:oleObj>
              </mc:Choice>
              <mc:Fallback>
                <p:oleObj name="Clip" r:id="rId5" imgW="3840813" imgH="2972058"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85800"/>
                        <a:ext cx="4359275" cy="3371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4749800" y="685800"/>
          <a:ext cx="4394200" cy="3398838"/>
        </p:xfrm>
        <a:graphic>
          <a:graphicData uri="http://schemas.openxmlformats.org/presentationml/2006/ole">
            <mc:AlternateContent xmlns:mc="http://schemas.openxmlformats.org/markup-compatibility/2006">
              <mc:Choice xmlns:v="urn:schemas-microsoft-com:vml" Requires="v">
                <p:oleObj spid="_x0000_s53401" name="Clip" r:id="rId7" imgW="3840813" imgH="2972058" progId="">
                  <p:embed/>
                </p:oleObj>
              </mc:Choice>
              <mc:Fallback>
                <p:oleObj name="Clip" r:id="rId7" imgW="3840813" imgH="2972058"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00" y="685800"/>
                        <a:ext cx="4394200" cy="3398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80388" name="Picture 4" descr="visceral f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09800" y="0"/>
            <a:ext cx="471963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quarter" idx="1"/>
          </p:nvPr>
        </p:nvSpPr>
        <p:spPr/>
        <p:txBody>
          <a:bodyPr/>
          <a:lstStyle/>
          <a:p>
            <a:endParaRPr lang="en-US" dirty="0"/>
          </a:p>
        </p:txBody>
      </p:sp>
    </p:spTree>
    <p:custDataLst>
      <p:tags r:id="rId2"/>
    </p:custDataLst>
    <p:extLst>
      <p:ext uri="{BB962C8B-B14F-4D97-AF65-F5344CB8AC3E}">
        <p14:creationId xmlns:p14="http://schemas.microsoft.com/office/powerpoint/2010/main" val="26044826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71600"/>
          </a:xfrm>
        </p:spPr>
        <p:txBody>
          <a:bodyPr>
            <a:normAutofit fontScale="90000"/>
          </a:bodyPr>
          <a:lstStyle/>
          <a:p>
            <a:r>
              <a:rPr lang="en-US" dirty="0" smtClean="0"/>
              <a:t>Visceral Fat – </a:t>
            </a:r>
            <a:br>
              <a:rPr lang="en-US" dirty="0" smtClean="0"/>
            </a:br>
            <a:r>
              <a:rPr lang="en-US" dirty="0" smtClean="0"/>
              <a:t>“Endocrine Organ”</a:t>
            </a:r>
            <a:endParaRPr lang="en-US" dirty="0"/>
          </a:p>
        </p:txBody>
      </p:sp>
      <p:pic>
        <p:nvPicPr>
          <p:cNvPr id="64514" name="Picture 2" descr="http://www.juneportfolio.com/wp-content/uploads/2013/06/ViscerlFat.jp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bwMode="auto">
          <a:xfrm>
            <a:off x="457200" y="2002296"/>
            <a:ext cx="8229600" cy="337093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24084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323850" y="6400800"/>
            <a:ext cx="44910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23" name="Rectangle 3"/>
          <p:cNvSpPr>
            <a:spLocks noGrp="1" noChangeArrowheads="1"/>
          </p:cNvSpPr>
          <p:nvPr>
            <p:ph type="title"/>
          </p:nvPr>
        </p:nvSpPr>
        <p:spPr/>
        <p:txBody>
          <a:bodyPr>
            <a:normAutofit/>
          </a:bodyPr>
          <a:lstStyle/>
          <a:p>
            <a:pPr eaLnBrk="1" hangingPunct="1"/>
            <a:r>
              <a:rPr lang="en-US" sz="3600" dirty="0" smtClean="0"/>
              <a:t>Natural Progression of Type 2 Diabetes</a:t>
            </a:r>
          </a:p>
        </p:txBody>
      </p:sp>
      <p:sp>
        <p:nvSpPr>
          <p:cNvPr id="2" name="Content Placeholder 1"/>
          <p:cNvSpPr>
            <a:spLocks noGrp="1"/>
          </p:cNvSpPr>
          <p:nvPr>
            <p:ph sz="quarter" idx="1"/>
          </p:nvPr>
        </p:nvSpPr>
        <p:spPr/>
        <p:txBody>
          <a:bodyPr/>
          <a:lstStyle/>
          <a:p>
            <a:endParaRPr lang="en-US" dirty="0"/>
          </a:p>
        </p:txBody>
      </p:sp>
      <p:sp>
        <p:nvSpPr>
          <p:cNvPr id="56324" name="Rectangle 4"/>
          <p:cNvSpPr>
            <a:spLocks noChangeArrowheads="1"/>
          </p:cNvSpPr>
          <p:nvPr/>
        </p:nvSpPr>
        <p:spPr bwMode="gray">
          <a:xfrm>
            <a:off x="2038350" y="3254375"/>
            <a:ext cx="5972175" cy="1582738"/>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6325" name="Line 5"/>
          <p:cNvSpPr>
            <a:spLocks noChangeShapeType="1"/>
          </p:cNvSpPr>
          <p:nvPr/>
        </p:nvSpPr>
        <p:spPr bwMode="black">
          <a:xfrm flipV="1">
            <a:off x="2930525"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6" name="Line 6"/>
          <p:cNvSpPr>
            <a:spLocks noChangeShapeType="1"/>
          </p:cNvSpPr>
          <p:nvPr/>
        </p:nvSpPr>
        <p:spPr bwMode="black">
          <a:xfrm flipV="1">
            <a:off x="3881438" y="4837113"/>
            <a:ext cx="3175"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7" name="Line 7"/>
          <p:cNvSpPr>
            <a:spLocks noChangeShapeType="1"/>
          </p:cNvSpPr>
          <p:nvPr/>
        </p:nvSpPr>
        <p:spPr bwMode="black">
          <a:xfrm flipV="1">
            <a:off x="4851400"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8" name="Line 8"/>
          <p:cNvSpPr>
            <a:spLocks noChangeShapeType="1"/>
          </p:cNvSpPr>
          <p:nvPr/>
        </p:nvSpPr>
        <p:spPr bwMode="black">
          <a:xfrm flipV="1">
            <a:off x="5799138"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29" name="Line 9"/>
          <p:cNvSpPr>
            <a:spLocks noChangeShapeType="1"/>
          </p:cNvSpPr>
          <p:nvPr/>
        </p:nvSpPr>
        <p:spPr bwMode="black">
          <a:xfrm flipV="1">
            <a:off x="6753225" y="4837113"/>
            <a:ext cx="1588"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0" name="Line 10"/>
          <p:cNvSpPr>
            <a:spLocks noChangeShapeType="1"/>
          </p:cNvSpPr>
          <p:nvPr/>
        </p:nvSpPr>
        <p:spPr bwMode="black">
          <a:xfrm flipV="1">
            <a:off x="7700963" y="4837113"/>
            <a:ext cx="1587" cy="76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31" name="Rectangle 11"/>
          <p:cNvSpPr>
            <a:spLocks noChangeArrowheads="1"/>
          </p:cNvSpPr>
          <p:nvPr/>
        </p:nvSpPr>
        <p:spPr bwMode="black">
          <a:xfrm>
            <a:off x="22860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2" name="Rectangle 12"/>
          <p:cNvSpPr>
            <a:spLocks noChangeArrowheads="1"/>
          </p:cNvSpPr>
          <p:nvPr/>
        </p:nvSpPr>
        <p:spPr bwMode="black">
          <a:xfrm>
            <a:off x="2419350"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33" name="Rectangle 13"/>
          <p:cNvSpPr>
            <a:spLocks noChangeArrowheads="1"/>
          </p:cNvSpPr>
          <p:nvPr/>
        </p:nvSpPr>
        <p:spPr bwMode="black">
          <a:xfrm>
            <a:off x="3225800" y="4962525"/>
            <a:ext cx="3524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4" name="Rectangle 14"/>
          <p:cNvSpPr>
            <a:spLocks noChangeArrowheads="1"/>
          </p:cNvSpPr>
          <p:nvPr/>
        </p:nvSpPr>
        <p:spPr bwMode="black">
          <a:xfrm>
            <a:off x="3292475" y="4968875"/>
            <a:ext cx="33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-10</a:t>
            </a:r>
          </a:p>
        </p:txBody>
      </p:sp>
      <p:sp>
        <p:nvSpPr>
          <p:cNvPr id="56335" name="Rectangle 15"/>
          <p:cNvSpPr>
            <a:spLocks noChangeArrowheads="1"/>
          </p:cNvSpPr>
          <p:nvPr/>
        </p:nvSpPr>
        <p:spPr bwMode="black">
          <a:xfrm>
            <a:off x="4300538" y="4962525"/>
            <a:ext cx="12065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6" name="Rectangle 16"/>
          <p:cNvSpPr>
            <a:spLocks noChangeArrowheads="1"/>
          </p:cNvSpPr>
          <p:nvPr/>
        </p:nvSpPr>
        <p:spPr bwMode="black">
          <a:xfrm>
            <a:off x="4308475" y="4968875"/>
            <a:ext cx="127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0</a:t>
            </a:r>
          </a:p>
        </p:txBody>
      </p:sp>
      <p:sp>
        <p:nvSpPr>
          <p:cNvPr id="56337" name="Rectangle 17"/>
          <p:cNvSpPr>
            <a:spLocks noChangeArrowheads="1"/>
          </p:cNvSpPr>
          <p:nvPr/>
        </p:nvSpPr>
        <p:spPr bwMode="black">
          <a:xfrm>
            <a:off x="5175250"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38" name="Rectangle 18"/>
          <p:cNvSpPr>
            <a:spLocks noChangeArrowheads="1"/>
          </p:cNvSpPr>
          <p:nvPr/>
        </p:nvSpPr>
        <p:spPr bwMode="black">
          <a:xfrm>
            <a:off x="51911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t>10</a:t>
            </a:r>
          </a:p>
        </p:txBody>
      </p:sp>
      <p:sp>
        <p:nvSpPr>
          <p:cNvPr id="56339" name="Rectangle 19"/>
          <p:cNvSpPr>
            <a:spLocks noChangeArrowheads="1"/>
          </p:cNvSpPr>
          <p:nvPr/>
        </p:nvSpPr>
        <p:spPr bwMode="black">
          <a:xfrm>
            <a:off x="61499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0" name="Rectangle 20"/>
          <p:cNvSpPr>
            <a:spLocks noChangeArrowheads="1"/>
          </p:cNvSpPr>
          <p:nvPr/>
        </p:nvSpPr>
        <p:spPr bwMode="black">
          <a:xfrm>
            <a:off x="6169025"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20</a:t>
            </a:r>
          </a:p>
        </p:txBody>
      </p:sp>
      <p:sp>
        <p:nvSpPr>
          <p:cNvPr id="56341" name="Rectangle 21"/>
          <p:cNvSpPr>
            <a:spLocks noChangeArrowheads="1"/>
          </p:cNvSpPr>
          <p:nvPr/>
        </p:nvSpPr>
        <p:spPr bwMode="black">
          <a:xfrm>
            <a:off x="7115175" y="4962525"/>
            <a:ext cx="241300"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42" name="Rectangle 22"/>
          <p:cNvSpPr>
            <a:spLocks noChangeArrowheads="1"/>
          </p:cNvSpPr>
          <p:nvPr/>
        </p:nvSpPr>
        <p:spPr bwMode="black">
          <a:xfrm>
            <a:off x="7131050" y="4968875"/>
            <a:ext cx="25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t>30</a:t>
            </a:r>
          </a:p>
        </p:txBody>
      </p:sp>
      <p:sp>
        <p:nvSpPr>
          <p:cNvPr id="56343" name="Rectangle 23"/>
          <p:cNvSpPr>
            <a:spLocks noChangeArrowheads="1"/>
          </p:cNvSpPr>
          <p:nvPr/>
        </p:nvSpPr>
        <p:spPr bwMode="gray">
          <a:xfrm>
            <a:off x="2038350" y="1300163"/>
            <a:ext cx="5975350" cy="1766887"/>
          </a:xfrm>
          <a:prstGeom prst="rect">
            <a:avLst/>
          </a:prstGeom>
          <a:noFill/>
          <a:ln w="25400"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endParaRPr lang="en-US" sz="700">
              <a:latin typeface="Arial Narrow" pitchFamily="34" charset="0"/>
            </a:endParaRPr>
          </a:p>
        </p:txBody>
      </p:sp>
      <p:sp>
        <p:nvSpPr>
          <p:cNvPr id="56344" name="Line 24"/>
          <p:cNvSpPr>
            <a:spLocks noChangeShapeType="1"/>
          </p:cNvSpPr>
          <p:nvPr/>
        </p:nvSpPr>
        <p:spPr bwMode="gray">
          <a:xfrm flipV="1">
            <a:off x="293052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5" name="Line 25"/>
          <p:cNvSpPr>
            <a:spLocks noChangeShapeType="1"/>
          </p:cNvSpPr>
          <p:nvPr/>
        </p:nvSpPr>
        <p:spPr bwMode="gray">
          <a:xfrm flipV="1">
            <a:off x="4864100" y="3067050"/>
            <a:ext cx="3175"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6" name="Line 26"/>
          <p:cNvSpPr>
            <a:spLocks noChangeShapeType="1"/>
          </p:cNvSpPr>
          <p:nvPr/>
        </p:nvSpPr>
        <p:spPr bwMode="gray">
          <a:xfrm flipV="1">
            <a:off x="5799138"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7" name="Line 27"/>
          <p:cNvSpPr>
            <a:spLocks noChangeShapeType="1"/>
          </p:cNvSpPr>
          <p:nvPr/>
        </p:nvSpPr>
        <p:spPr bwMode="gray">
          <a:xfrm flipV="1">
            <a:off x="67468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8" name="Line 28"/>
          <p:cNvSpPr>
            <a:spLocks noChangeShapeType="1"/>
          </p:cNvSpPr>
          <p:nvPr/>
        </p:nvSpPr>
        <p:spPr bwMode="gray">
          <a:xfrm flipV="1">
            <a:off x="7700963" y="3067050"/>
            <a:ext cx="1587"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49" name="Line 29"/>
          <p:cNvSpPr>
            <a:spLocks noChangeShapeType="1"/>
          </p:cNvSpPr>
          <p:nvPr/>
        </p:nvSpPr>
        <p:spPr bwMode="gray">
          <a:xfrm flipV="1">
            <a:off x="3876675" y="3067050"/>
            <a:ext cx="1588" cy="71438"/>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350" name="Freeform 30"/>
          <p:cNvSpPr>
            <a:spLocks/>
          </p:cNvSpPr>
          <p:nvPr/>
        </p:nvSpPr>
        <p:spPr bwMode="white">
          <a:xfrm>
            <a:off x="2028825" y="3427413"/>
            <a:ext cx="5895975" cy="746125"/>
          </a:xfrm>
          <a:custGeom>
            <a:avLst/>
            <a:gdLst>
              <a:gd name="T0" fmla="*/ 0 w 3419"/>
              <a:gd name="T1" fmla="*/ 2147483647 h 403"/>
              <a:gd name="T2" fmla="*/ 2147483647 w 3419"/>
              <a:gd name="T3" fmla="*/ 2147483647 h 403"/>
              <a:gd name="T4" fmla="*/ 2147483647 w 3419"/>
              <a:gd name="T5" fmla="*/ 2147483647 h 403"/>
              <a:gd name="T6" fmla="*/ 2147483647 w 3419"/>
              <a:gd name="T7" fmla="*/ 2147483647 h 403"/>
              <a:gd name="T8" fmla="*/ 2147483647 w 3419"/>
              <a:gd name="T9" fmla="*/ 2147483647 h 403"/>
              <a:gd name="T10" fmla="*/ 2147483647 w 3419"/>
              <a:gd name="T11" fmla="*/ 2147483647 h 403"/>
              <a:gd name="T12" fmla="*/ 2147483647 w 3419"/>
              <a:gd name="T13" fmla="*/ 2147483647 h 403"/>
              <a:gd name="T14" fmla="*/ 2147483647 w 3419"/>
              <a:gd name="T15" fmla="*/ 2147483647 h 403"/>
              <a:gd name="T16" fmla="*/ 2147483647 w 3419"/>
              <a:gd name="T17" fmla="*/ 2147483647 h 403"/>
              <a:gd name="T18" fmla="*/ 2147483647 w 3419"/>
              <a:gd name="T19" fmla="*/ 2147483647 h 403"/>
              <a:gd name="T20" fmla="*/ 2147483647 w 3419"/>
              <a:gd name="T21" fmla="*/ 2147483647 h 403"/>
              <a:gd name="T22" fmla="*/ 2147483647 w 3419"/>
              <a:gd name="T23" fmla="*/ 2147483647 h 403"/>
              <a:gd name="T24" fmla="*/ 2147483647 w 3419"/>
              <a:gd name="T25" fmla="*/ 2147483647 h 403"/>
              <a:gd name="T26" fmla="*/ 2147483647 w 3419"/>
              <a:gd name="T27" fmla="*/ 2147483647 h 403"/>
              <a:gd name="T28" fmla="*/ 2147483647 w 3419"/>
              <a:gd name="T29" fmla="*/ 2147483647 h 403"/>
              <a:gd name="T30" fmla="*/ 2147483647 w 3419"/>
              <a:gd name="T31" fmla="*/ 2147483647 h 403"/>
              <a:gd name="T32" fmla="*/ 2147483647 w 3419"/>
              <a:gd name="T33" fmla="*/ 2147483647 h 403"/>
              <a:gd name="T34" fmla="*/ 2147483647 w 3419"/>
              <a:gd name="T35" fmla="*/ 2147483647 h 403"/>
              <a:gd name="T36" fmla="*/ 2147483647 w 3419"/>
              <a:gd name="T37" fmla="*/ 2147483647 h 403"/>
              <a:gd name="T38" fmla="*/ 2147483647 w 3419"/>
              <a:gd name="T39" fmla="*/ 2147483647 h 403"/>
              <a:gd name="T40" fmla="*/ 2147483647 w 3419"/>
              <a:gd name="T41" fmla="*/ 2147483647 h 403"/>
              <a:gd name="T42" fmla="*/ 2147483647 w 3419"/>
              <a:gd name="T43" fmla="*/ 2147483647 h 403"/>
              <a:gd name="T44" fmla="*/ 2147483647 w 3419"/>
              <a:gd name="T45" fmla="*/ 2147483647 h 403"/>
              <a:gd name="T46" fmla="*/ 2147483647 w 3419"/>
              <a:gd name="T47" fmla="*/ 2147483647 h 403"/>
              <a:gd name="T48" fmla="*/ 2147483647 w 3419"/>
              <a:gd name="T49" fmla="*/ 2147483647 h 403"/>
              <a:gd name="T50" fmla="*/ 2147483647 w 3419"/>
              <a:gd name="T51" fmla="*/ 2147483647 h 403"/>
              <a:gd name="T52" fmla="*/ 2147483647 w 3419"/>
              <a:gd name="T53" fmla="*/ 2147483647 h 403"/>
              <a:gd name="T54" fmla="*/ 2147483647 w 3419"/>
              <a:gd name="T55" fmla="*/ 2147483647 h 403"/>
              <a:gd name="T56" fmla="*/ 2147483647 w 3419"/>
              <a:gd name="T57" fmla="*/ 2147483647 h 403"/>
              <a:gd name="T58" fmla="*/ 2147483647 w 3419"/>
              <a:gd name="T59" fmla="*/ 2147483647 h 403"/>
              <a:gd name="T60" fmla="*/ 2147483647 w 3419"/>
              <a:gd name="T61" fmla="*/ 2147483647 h 403"/>
              <a:gd name="T62" fmla="*/ 2147483647 w 3419"/>
              <a:gd name="T63" fmla="*/ 2147483647 h 403"/>
              <a:gd name="T64" fmla="*/ 2147483647 w 3419"/>
              <a:gd name="T65" fmla="*/ 2147483647 h 403"/>
              <a:gd name="T66" fmla="*/ 2147483647 w 3419"/>
              <a:gd name="T67" fmla="*/ 2147483647 h 403"/>
              <a:gd name="T68" fmla="*/ 2147483647 w 3419"/>
              <a:gd name="T69" fmla="*/ 2147483647 h 403"/>
              <a:gd name="T70" fmla="*/ 2147483647 w 3419"/>
              <a:gd name="T71" fmla="*/ 2147483647 h 403"/>
              <a:gd name="T72" fmla="*/ 2147483647 w 3419"/>
              <a:gd name="T73" fmla="*/ 2147483647 h 403"/>
              <a:gd name="T74" fmla="*/ 2147483647 w 3419"/>
              <a:gd name="T75" fmla="*/ 2147483647 h 403"/>
              <a:gd name="T76" fmla="*/ 2147483647 w 3419"/>
              <a:gd name="T77" fmla="*/ 2147483647 h 403"/>
              <a:gd name="T78" fmla="*/ 2147483647 w 3419"/>
              <a:gd name="T79" fmla="*/ 2147483647 h 403"/>
              <a:gd name="T80" fmla="*/ 2147483647 w 3419"/>
              <a:gd name="T81" fmla="*/ 0 h 403"/>
              <a:gd name="T82" fmla="*/ 2147483647 w 3419"/>
              <a:gd name="T83" fmla="*/ 0 h 403"/>
              <a:gd name="T84" fmla="*/ 2147483647 w 3419"/>
              <a:gd name="T85" fmla="*/ 0 h 403"/>
              <a:gd name="T86" fmla="*/ 2147483647 w 3419"/>
              <a:gd name="T87" fmla="*/ 2147483647 h 403"/>
              <a:gd name="T88" fmla="*/ 2147483647 w 3419"/>
              <a:gd name="T89" fmla="*/ 2147483647 h 403"/>
              <a:gd name="T90" fmla="*/ 2147483647 w 3419"/>
              <a:gd name="T91" fmla="*/ 2147483647 h 403"/>
              <a:gd name="T92" fmla="*/ 2147483647 w 3419"/>
              <a:gd name="T93" fmla="*/ 2147483647 h 403"/>
              <a:gd name="T94" fmla="*/ 2147483647 w 3419"/>
              <a:gd name="T95" fmla="*/ 2147483647 h 403"/>
              <a:gd name="T96" fmla="*/ 2147483647 w 3419"/>
              <a:gd name="T97" fmla="*/ 2147483647 h 403"/>
              <a:gd name="T98" fmla="*/ 2147483647 w 3419"/>
              <a:gd name="T99" fmla="*/ 2147483647 h 403"/>
              <a:gd name="T100" fmla="*/ 2147483647 w 3419"/>
              <a:gd name="T101" fmla="*/ 2147483647 h 403"/>
              <a:gd name="T102" fmla="*/ 2147483647 w 3419"/>
              <a:gd name="T103" fmla="*/ 2147483647 h 403"/>
              <a:gd name="T104" fmla="*/ 2147483647 w 3419"/>
              <a:gd name="T105" fmla="*/ 2147483647 h 403"/>
              <a:gd name="T106" fmla="*/ 2147483647 w 3419"/>
              <a:gd name="T107" fmla="*/ 2147483647 h 403"/>
              <a:gd name="T108" fmla="*/ 2147483647 w 3419"/>
              <a:gd name="T109" fmla="*/ 2147483647 h 403"/>
              <a:gd name="T110" fmla="*/ 2147483647 w 3419"/>
              <a:gd name="T111" fmla="*/ 2147483647 h 403"/>
              <a:gd name="T112" fmla="*/ 2147483647 w 3419"/>
              <a:gd name="T113" fmla="*/ 2147483647 h 403"/>
              <a:gd name="T114" fmla="*/ 2147483647 w 3419"/>
              <a:gd name="T115" fmla="*/ 2147483647 h 403"/>
              <a:gd name="T116" fmla="*/ 0 w 3419"/>
              <a:gd name="T117" fmla="*/ 2147483647 h 4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19"/>
              <a:gd name="T178" fmla="*/ 0 h 403"/>
              <a:gd name="T179" fmla="*/ 3419 w 3419"/>
              <a:gd name="T180" fmla="*/ 403 h 4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19" h="403">
                <a:moveTo>
                  <a:pt x="0" y="385"/>
                </a:moveTo>
                <a:lnTo>
                  <a:pt x="13" y="403"/>
                </a:lnTo>
                <a:lnTo>
                  <a:pt x="118" y="322"/>
                </a:lnTo>
                <a:lnTo>
                  <a:pt x="225" y="241"/>
                </a:lnTo>
                <a:lnTo>
                  <a:pt x="332" y="167"/>
                </a:lnTo>
                <a:lnTo>
                  <a:pt x="324" y="158"/>
                </a:lnTo>
                <a:lnTo>
                  <a:pt x="330" y="167"/>
                </a:lnTo>
                <a:lnTo>
                  <a:pt x="381" y="134"/>
                </a:lnTo>
                <a:lnTo>
                  <a:pt x="376" y="125"/>
                </a:lnTo>
                <a:lnTo>
                  <a:pt x="381" y="136"/>
                </a:lnTo>
                <a:lnTo>
                  <a:pt x="435" y="109"/>
                </a:lnTo>
                <a:lnTo>
                  <a:pt x="429" y="98"/>
                </a:lnTo>
                <a:lnTo>
                  <a:pt x="433" y="109"/>
                </a:lnTo>
                <a:lnTo>
                  <a:pt x="486" y="88"/>
                </a:lnTo>
                <a:lnTo>
                  <a:pt x="540" y="70"/>
                </a:lnTo>
                <a:lnTo>
                  <a:pt x="536" y="59"/>
                </a:lnTo>
                <a:lnTo>
                  <a:pt x="538" y="70"/>
                </a:lnTo>
                <a:lnTo>
                  <a:pt x="645" y="50"/>
                </a:lnTo>
                <a:lnTo>
                  <a:pt x="643" y="39"/>
                </a:lnTo>
                <a:lnTo>
                  <a:pt x="645" y="50"/>
                </a:lnTo>
                <a:lnTo>
                  <a:pt x="757" y="35"/>
                </a:lnTo>
                <a:lnTo>
                  <a:pt x="864" y="29"/>
                </a:lnTo>
                <a:lnTo>
                  <a:pt x="970" y="22"/>
                </a:lnTo>
                <a:lnTo>
                  <a:pt x="969" y="11"/>
                </a:lnTo>
                <a:lnTo>
                  <a:pt x="969" y="22"/>
                </a:lnTo>
                <a:lnTo>
                  <a:pt x="1075" y="22"/>
                </a:lnTo>
                <a:lnTo>
                  <a:pt x="1287" y="29"/>
                </a:lnTo>
                <a:lnTo>
                  <a:pt x="1712" y="29"/>
                </a:lnTo>
                <a:lnTo>
                  <a:pt x="2138" y="29"/>
                </a:lnTo>
                <a:lnTo>
                  <a:pt x="2563" y="29"/>
                </a:lnTo>
                <a:lnTo>
                  <a:pt x="2775" y="29"/>
                </a:lnTo>
                <a:lnTo>
                  <a:pt x="2996" y="29"/>
                </a:lnTo>
                <a:lnTo>
                  <a:pt x="3419" y="29"/>
                </a:lnTo>
                <a:lnTo>
                  <a:pt x="3419" y="7"/>
                </a:lnTo>
                <a:lnTo>
                  <a:pt x="2996" y="7"/>
                </a:lnTo>
                <a:lnTo>
                  <a:pt x="2775" y="7"/>
                </a:lnTo>
                <a:lnTo>
                  <a:pt x="2563" y="7"/>
                </a:lnTo>
                <a:lnTo>
                  <a:pt x="2138" y="7"/>
                </a:lnTo>
                <a:lnTo>
                  <a:pt x="1712" y="7"/>
                </a:lnTo>
                <a:lnTo>
                  <a:pt x="1287" y="7"/>
                </a:lnTo>
                <a:lnTo>
                  <a:pt x="1075" y="0"/>
                </a:lnTo>
                <a:lnTo>
                  <a:pt x="969" y="0"/>
                </a:lnTo>
                <a:lnTo>
                  <a:pt x="862" y="7"/>
                </a:lnTo>
                <a:lnTo>
                  <a:pt x="755" y="13"/>
                </a:lnTo>
                <a:lnTo>
                  <a:pt x="643" y="28"/>
                </a:lnTo>
                <a:lnTo>
                  <a:pt x="641" y="28"/>
                </a:lnTo>
                <a:lnTo>
                  <a:pt x="534" y="48"/>
                </a:lnTo>
                <a:lnTo>
                  <a:pt x="532" y="50"/>
                </a:lnTo>
                <a:lnTo>
                  <a:pt x="479" y="68"/>
                </a:lnTo>
                <a:lnTo>
                  <a:pt x="426" y="88"/>
                </a:lnTo>
                <a:lnTo>
                  <a:pt x="424" y="88"/>
                </a:lnTo>
                <a:lnTo>
                  <a:pt x="370" y="116"/>
                </a:lnTo>
                <a:lnTo>
                  <a:pt x="319" y="149"/>
                </a:lnTo>
                <a:lnTo>
                  <a:pt x="212" y="223"/>
                </a:lnTo>
                <a:lnTo>
                  <a:pt x="105" y="304"/>
                </a:lnTo>
                <a:lnTo>
                  <a:pt x="0" y="38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1" name="Freeform 31"/>
          <p:cNvSpPr>
            <a:spLocks/>
          </p:cNvSpPr>
          <p:nvPr/>
        </p:nvSpPr>
        <p:spPr bwMode="gray">
          <a:xfrm>
            <a:off x="2028825" y="3587750"/>
            <a:ext cx="5899150" cy="1157288"/>
          </a:xfrm>
          <a:custGeom>
            <a:avLst/>
            <a:gdLst>
              <a:gd name="T0" fmla="*/ 2147483647 w 3421"/>
              <a:gd name="T1" fmla="*/ 2147483647 h 626"/>
              <a:gd name="T2" fmla="*/ 2147483647 w 3421"/>
              <a:gd name="T3" fmla="*/ 2147483647 h 626"/>
              <a:gd name="T4" fmla="*/ 2147483647 w 3421"/>
              <a:gd name="T5" fmla="*/ 2147483647 h 626"/>
              <a:gd name="T6" fmla="*/ 2147483647 w 3421"/>
              <a:gd name="T7" fmla="*/ 2147483647 h 626"/>
              <a:gd name="T8" fmla="*/ 2147483647 w 3421"/>
              <a:gd name="T9" fmla="*/ 2147483647 h 626"/>
              <a:gd name="T10" fmla="*/ 2147483647 w 3421"/>
              <a:gd name="T11" fmla="*/ 2147483647 h 626"/>
              <a:gd name="T12" fmla="*/ 2147483647 w 3421"/>
              <a:gd name="T13" fmla="*/ 2147483647 h 626"/>
              <a:gd name="T14" fmla="*/ 2147483647 w 3421"/>
              <a:gd name="T15" fmla="*/ 2147483647 h 626"/>
              <a:gd name="T16" fmla="*/ 2147483647 w 3421"/>
              <a:gd name="T17" fmla="*/ 2147483647 h 626"/>
              <a:gd name="T18" fmla="*/ 2147483647 w 3421"/>
              <a:gd name="T19" fmla="*/ 2147483647 h 626"/>
              <a:gd name="T20" fmla="*/ 2147483647 w 3421"/>
              <a:gd name="T21" fmla="*/ 2147483647 h 626"/>
              <a:gd name="T22" fmla="*/ 2147483647 w 3421"/>
              <a:gd name="T23" fmla="*/ 2147483647 h 626"/>
              <a:gd name="T24" fmla="*/ 2147483647 w 3421"/>
              <a:gd name="T25" fmla="*/ 2147483647 h 626"/>
              <a:gd name="T26" fmla="*/ 2147483647 w 3421"/>
              <a:gd name="T27" fmla="*/ 2147483647 h 626"/>
              <a:gd name="T28" fmla="*/ 2147483647 w 3421"/>
              <a:gd name="T29" fmla="*/ 2147483647 h 626"/>
              <a:gd name="T30" fmla="*/ 2147483647 w 3421"/>
              <a:gd name="T31" fmla="*/ 2147483647 h 626"/>
              <a:gd name="T32" fmla="*/ 2147483647 w 3421"/>
              <a:gd name="T33" fmla="*/ 2147483647 h 626"/>
              <a:gd name="T34" fmla="*/ 2147483647 w 3421"/>
              <a:gd name="T35" fmla="*/ 2147483647 h 626"/>
              <a:gd name="T36" fmla="*/ 2147483647 w 3421"/>
              <a:gd name="T37" fmla="*/ 2147483647 h 626"/>
              <a:gd name="T38" fmla="*/ 2147483647 w 3421"/>
              <a:gd name="T39" fmla="*/ 2147483647 h 626"/>
              <a:gd name="T40" fmla="*/ 2147483647 w 3421"/>
              <a:gd name="T41" fmla="*/ 2147483647 h 626"/>
              <a:gd name="T42" fmla="*/ 2147483647 w 3421"/>
              <a:gd name="T43" fmla="*/ 2147483647 h 626"/>
              <a:gd name="T44" fmla="*/ 2147483647 w 3421"/>
              <a:gd name="T45" fmla="*/ 2147483647 h 626"/>
              <a:gd name="T46" fmla="*/ 2147483647 w 3421"/>
              <a:gd name="T47" fmla="*/ 2147483647 h 626"/>
              <a:gd name="T48" fmla="*/ 2147483647 w 3421"/>
              <a:gd name="T49" fmla="*/ 2147483647 h 626"/>
              <a:gd name="T50" fmla="*/ 2147483647 w 3421"/>
              <a:gd name="T51" fmla="*/ 2147483647 h 626"/>
              <a:gd name="T52" fmla="*/ 2147483647 w 3421"/>
              <a:gd name="T53" fmla="*/ 2147483647 h 626"/>
              <a:gd name="T54" fmla="*/ 2147483647 w 3421"/>
              <a:gd name="T55" fmla="*/ 2147483647 h 626"/>
              <a:gd name="T56" fmla="*/ 2147483647 w 3421"/>
              <a:gd name="T57" fmla="*/ 2147483647 h 626"/>
              <a:gd name="T58" fmla="*/ 2147483647 w 3421"/>
              <a:gd name="T59" fmla="*/ 2147483647 h 626"/>
              <a:gd name="T60" fmla="*/ 2147483647 w 3421"/>
              <a:gd name="T61" fmla="*/ 2147483647 h 626"/>
              <a:gd name="T62" fmla="*/ 2147483647 w 3421"/>
              <a:gd name="T63" fmla="*/ 2147483647 h 626"/>
              <a:gd name="T64" fmla="*/ 2147483647 w 3421"/>
              <a:gd name="T65" fmla="*/ 2147483647 h 626"/>
              <a:gd name="T66" fmla="*/ 2147483647 w 3421"/>
              <a:gd name="T67" fmla="*/ 2147483647 h 626"/>
              <a:gd name="T68" fmla="*/ 2147483647 w 3421"/>
              <a:gd name="T69" fmla="*/ 2147483647 h 626"/>
              <a:gd name="T70" fmla="*/ 2147483647 w 3421"/>
              <a:gd name="T71" fmla="*/ 2147483647 h 626"/>
              <a:gd name="T72" fmla="*/ 2147483647 w 3421"/>
              <a:gd name="T73" fmla="*/ 2147483647 h 626"/>
              <a:gd name="T74" fmla="*/ 2147483647 w 3421"/>
              <a:gd name="T75" fmla="*/ 2147483647 h 626"/>
              <a:gd name="T76" fmla="*/ 2147483647 w 3421"/>
              <a:gd name="T77" fmla="*/ 2147483647 h 626"/>
              <a:gd name="T78" fmla="*/ 2147483647 w 3421"/>
              <a:gd name="T79" fmla="*/ 2147483647 h 626"/>
              <a:gd name="T80" fmla="*/ 2147483647 w 3421"/>
              <a:gd name="T81" fmla="*/ 0 h 626"/>
              <a:gd name="T82" fmla="*/ 2147483647 w 3421"/>
              <a:gd name="T83" fmla="*/ 0 h 626"/>
              <a:gd name="T84" fmla="*/ 2147483647 w 3421"/>
              <a:gd name="T85" fmla="*/ 2147483647 h 626"/>
              <a:gd name="T86" fmla="*/ 2147483647 w 3421"/>
              <a:gd name="T87" fmla="*/ 2147483647 h 626"/>
              <a:gd name="T88" fmla="*/ 2147483647 w 3421"/>
              <a:gd name="T89" fmla="*/ 2147483647 h 626"/>
              <a:gd name="T90" fmla="*/ 2147483647 w 3421"/>
              <a:gd name="T91" fmla="*/ 2147483647 h 626"/>
              <a:gd name="T92" fmla="*/ 2147483647 w 3421"/>
              <a:gd name="T93" fmla="*/ 2147483647 h 626"/>
              <a:gd name="T94" fmla="*/ 2147483647 w 3421"/>
              <a:gd name="T95" fmla="*/ 2147483647 h 62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1"/>
              <a:gd name="T145" fmla="*/ 0 h 626"/>
              <a:gd name="T146" fmla="*/ 3421 w 3421"/>
              <a:gd name="T147" fmla="*/ 626 h 62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1" h="626">
                <a:moveTo>
                  <a:pt x="0" y="332"/>
                </a:moveTo>
                <a:lnTo>
                  <a:pt x="11" y="350"/>
                </a:lnTo>
                <a:lnTo>
                  <a:pt x="116" y="282"/>
                </a:lnTo>
                <a:lnTo>
                  <a:pt x="223" y="216"/>
                </a:lnTo>
                <a:lnTo>
                  <a:pt x="330" y="148"/>
                </a:lnTo>
                <a:lnTo>
                  <a:pt x="324" y="139"/>
                </a:lnTo>
                <a:lnTo>
                  <a:pt x="330" y="150"/>
                </a:lnTo>
                <a:lnTo>
                  <a:pt x="381" y="124"/>
                </a:lnTo>
                <a:lnTo>
                  <a:pt x="376" y="113"/>
                </a:lnTo>
                <a:lnTo>
                  <a:pt x="380" y="124"/>
                </a:lnTo>
                <a:lnTo>
                  <a:pt x="433" y="104"/>
                </a:lnTo>
                <a:lnTo>
                  <a:pt x="540" y="63"/>
                </a:lnTo>
                <a:lnTo>
                  <a:pt x="536" y="52"/>
                </a:lnTo>
                <a:lnTo>
                  <a:pt x="540" y="63"/>
                </a:lnTo>
                <a:lnTo>
                  <a:pt x="646" y="35"/>
                </a:lnTo>
                <a:lnTo>
                  <a:pt x="643" y="24"/>
                </a:lnTo>
                <a:lnTo>
                  <a:pt x="645" y="35"/>
                </a:lnTo>
                <a:lnTo>
                  <a:pt x="757" y="23"/>
                </a:lnTo>
                <a:lnTo>
                  <a:pt x="755" y="12"/>
                </a:lnTo>
                <a:lnTo>
                  <a:pt x="755" y="23"/>
                </a:lnTo>
                <a:lnTo>
                  <a:pt x="862" y="23"/>
                </a:lnTo>
                <a:lnTo>
                  <a:pt x="862" y="12"/>
                </a:lnTo>
                <a:lnTo>
                  <a:pt x="862" y="23"/>
                </a:lnTo>
                <a:lnTo>
                  <a:pt x="915" y="30"/>
                </a:lnTo>
                <a:lnTo>
                  <a:pt x="915" y="19"/>
                </a:lnTo>
                <a:lnTo>
                  <a:pt x="913" y="30"/>
                </a:lnTo>
                <a:lnTo>
                  <a:pt x="967" y="43"/>
                </a:lnTo>
                <a:lnTo>
                  <a:pt x="969" y="32"/>
                </a:lnTo>
                <a:lnTo>
                  <a:pt x="965" y="43"/>
                </a:lnTo>
                <a:lnTo>
                  <a:pt x="1072" y="89"/>
                </a:lnTo>
                <a:lnTo>
                  <a:pt x="1177" y="137"/>
                </a:lnTo>
                <a:lnTo>
                  <a:pt x="1283" y="185"/>
                </a:lnTo>
                <a:lnTo>
                  <a:pt x="1390" y="223"/>
                </a:lnTo>
                <a:lnTo>
                  <a:pt x="1394" y="212"/>
                </a:lnTo>
                <a:lnTo>
                  <a:pt x="1390" y="223"/>
                </a:lnTo>
                <a:lnTo>
                  <a:pt x="1495" y="271"/>
                </a:lnTo>
                <a:lnTo>
                  <a:pt x="1604" y="312"/>
                </a:lnTo>
                <a:lnTo>
                  <a:pt x="1709" y="352"/>
                </a:lnTo>
                <a:lnTo>
                  <a:pt x="1711" y="352"/>
                </a:lnTo>
                <a:lnTo>
                  <a:pt x="1817" y="378"/>
                </a:lnTo>
                <a:lnTo>
                  <a:pt x="1924" y="405"/>
                </a:lnTo>
                <a:lnTo>
                  <a:pt x="2136" y="446"/>
                </a:lnTo>
                <a:lnTo>
                  <a:pt x="2348" y="479"/>
                </a:lnTo>
                <a:lnTo>
                  <a:pt x="2561" y="512"/>
                </a:lnTo>
                <a:lnTo>
                  <a:pt x="2773" y="547"/>
                </a:lnTo>
                <a:lnTo>
                  <a:pt x="2775" y="547"/>
                </a:lnTo>
                <a:lnTo>
                  <a:pt x="2996" y="573"/>
                </a:lnTo>
                <a:lnTo>
                  <a:pt x="3419" y="626"/>
                </a:lnTo>
                <a:lnTo>
                  <a:pt x="3421" y="604"/>
                </a:lnTo>
                <a:lnTo>
                  <a:pt x="2997" y="551"/>
                </a:lnTo>
                <a:lnTo>
                  <a:pt x="2777" y="525"/>
                </a:lnTo>
                <a:lnTo>
                  <a:pt x="2775" y="536"/>
                </a:lnTo>
                <a:lnTo>
                  <a:pt x="2777" y="525"/>
                </a:lnTo>
                <a:lnTo>
                  <a:pt x="2565" y="490"/>
                </a:lnTo>
                <a:lnTo>
                  <a:pt x="2351" y="457"/>
                </a:lnTo>
                <a:lnTo>
                  <a:pt x="2140" y="424"/>
                </a:lnTo>
                <a:lnTo>
                  <a:pt x="1928" y="383"/>
                </a:lnTo>
                <a:lnTo>
                  <a:pt x="1926" y="394"/>
                </a:lnTo>
                <a:lnTo>
                  <a:pt x="1930" y="385"/>
                </a:lnTo>
                <a:lnTo>
                  <a:pt x="1823" y="358"/>
                </a:lnTo>
                <a:lnTo>
                  <a:pt x="1716" y="332"/>
                </a:lnTo>
                <a:lnTo>
                  <a:pt x="1712" y="341"/>
                </a:lnTo>
                <a:lnTo>
                  <a:pt x="1716" y="332"/>
                </a:lnTo>
                <a:lnTo>
                  <a:pt x="1611" y="291"/>
                </a:lnTo>
                <a:lnTo>
                  <a:pt x="1503" y="251"/>
                </a:lnTo>
                <a:lnTo>
                  <a:pt x="1499" y="260"/>
                </a:lnTo>
                <a:lnTo>
                  <a:pt x="1504" y="251"/>
                </a:lnTo>
                <a:lnTo>
                  <a:pt x="1399" y="203"/>
                </a:lnTo>
                <a:lnTo>
                  <a:pt x="1398" y="203"/>
                </a:lnTo>
                <a:lnTo>
                  <a:pt x="1291" y="164"/>
                </a:lnTo>
                <a:lnTo>
                  <a:pt x="1287" y="173"/>
                </a:lnTo>
                <a:lnTo>
                  <a:pt x="1293" y="164"/>
                </a:lnTo>
                <a:lnTo>
                  <a:pt x="1186" y="116"/>
                </a:lnTo>
                <a:lnTo>
                  <a:pt x="1081" y="69"/>
                </a:lnTo>
                <a:lnTo>
                  <a:pt x="974" y="23"/>
                </a:lnTo>
                <a:lnTo>
                  <a:pt x="972" y="23"/>
                </a:lnTo>
                <a:lnTo>
                  <a:pt x="919" y="10"/>
                </a:lnTo>
                <a:lnTo>
                  <a:pt x="917" y="8"/>
                </a:lnTo>
                <a:lnTo>
                  <a:pt x="864" y="0"/>
                </a:lnTo>
                <a:lnTo>
                  <a:pt x="862" y="0"/>
                </a:lnTo>
                <a:lnTo>
                  <a:pt x="755" y="0"/>
                </a:lnTo>
                <a:lnTo>
                  <a:pt x="643" y="13"/>
                </a:lnTo>
                <a:lnTo>
                  <a:pt x="641" y="15"/>
                </a:lnTo>
                <a:lnTo>
                  <a:pt x="534" y="43"/>
                </a:lnTo>
                <a:lnTo>
                  <a:pt x="532" y="43"/>
                </a:lnTo>
                <a:lnTo>
                  <a:pt x="426" y="83"/>
                </a:lnTo>
                <a:lnTo>
                  <a:pt x="372" y="104"/>
                </a:lnTo>
                <a:lnTo>
                  <a:pt x="321" y="129"/>
                </a:lnTo>
                <a:lnTo>
                  <a:pt x="319" y="129"/>
                </a:lnTo>
                <a:lnTo>
                  <a:pt x="212" y="197"/>
                </a:lnTo>
                <a:lnTo>
                  <a:pt x="105" y="264"/>
                </a:lnTo>
                <a:lnTo>
                  <a:pt x="0" y="33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2" name="Freeform 32"/>
          <p:cNvSpPr>
            <a:spLocks/>
          </p:cNvSpPr>
          <p:nvPr/>
        </p:nvSpPr>
        <p:spPr bwMode="gray">
          <a:xfrm>
            <a:off x="2051050" y="1570038"/>
            <a:ext cx="5835650" cy="1231900"/>
          </a:xfrm>
          <a:custGeom>
            <a:avLst/>
            <a:gdLst>
              <a:gd name="T0" fmla="*/ 2147483647 w 3384"/>
              <a:gd name="T1" fmla="*/ 2147483647 h 666"/>
              <a:gd name="T2" fmla="*/ 2147483647 w 3384"/>
              <a:gd name="T3" fmla="*/ 2147483647 h 666"/>
              <a:gd name="T4" fmla="*/ 2147483647 w 3384"/>
              <a:gd name="T5" fmla="*/ 2147483647 h 666"/>
              <a:gd name="T6" fmla="*/ 2147483647 w 3384"/>
              <a:gd name="T7" fmla="*/ 2147483647 h 666"/>
              <a:gd name="T8" fmla="*/ 2147483647 w 3384"/>
              <a:gd name="T9" fmla="*/ 2147483647 h 666"/>
              <a:gd name="T10" fmla="*/ 2147483647 w 3384"/>
              <a:gd name="T11" fmla="*/ 2147483647 h 666"/>
              <a:gd name="T12" fmla="*/ 2147483647 w 3384"/>
              <a:gd name="T13" fmla="*/ 2147483647 h 666"/>
              <a:gd name="T14" fmla="*/ 2147483647 w 3384"/>
              <a:gd name="T15" fmla="*/ 2147483647 h 666"/>
              <a:gd name="T16" fmla="*/ 2147483647 w 3384"/>
              <a:gd name="T17" fmla="*/ 2147483647 h 666"/>
              <a:gd name="T18" fmla="*/ 2147483647 w 3384"/>
              <a:gd name="T19" fmla="*/ 2147483647 h 666"/>
              <a:gd name="T20" fmla="*/ 2147483647 w 3384"/>
              <a:gd name="T21" fmla="*/ 2147483647 h 666"/>
              <a:gd name="T22" fmla="*/ 2147483647 w 3384"/>
              <a:gd name="T23" fmla="*/ 2147483647 h 666"/>
              <a:gd name="T24" fmla="*/ 2147483647 w 3384"/>
              <a:gd name="T25" fmla="*/ 2147483647 h 666"/>
              <a:gd name="T26" fmla="*/ 2147483647 w 3384"/>
              <a:gd name="T27" fmla="*/ 2147483647 h 666"/>
              <a:gd name="T28" fmla="*/ 2147483647 w 3384"/>
              <a:gd name="T29" fmla="*/ 2147483647 h 666"/>
              <a:gd name="T30" fmla="*/ 2147483647 w 3384"/>
              <a:gd name="T31" fmla="*/ 2147483647 h 666"/>
              <a:gd name="T32" fmla="*/ 2147483647 w 3384"/>
              <a:gd name="T33" fmla="*/ 2147483647 h 666"/>
              <a:gd name="T34" fmla="*/ 2147483647 w 3384"/>
              <a:gd name="T35" fmla="*/ 2147483647 h 666"/>
              <a:gd name="T36" fmla="*/ 2147483647 w 3384"/>
              <a:gd name="T37" fmla="*/ 2147483647 h 666"/>
              <a:gd name="T38" fmla="*/ 2147483647 w 3384"/>
              <a:gd name="T39" fmla="*/ 2147483647 h 666"/>
              <a:gd name="T40" fmla="*/ 2147483647 w 3384"/>
              <a:gd name="T41" fmla="*/ 2147483647 h 666"/>
              <a:gd name="T42" fmla="*/ 2147483647 w 3384"/>
              <a:gd name="T43" fmla="*/ 2147483647 h 666"/>
              <a:gd name="T44" fmla="*/ 2147483647 w 3384"/>
              <a:gd name="T45" fmla="*/ 2147483647 h 666"/>
              <a:gd name="T46" fmla="*/ 2147483647 w 3384"/>
              <a:gd name="T47" fmla="*/ 2147483647 h 666"/>
              <a:gd name="T48" fmla="*/ 2147483647 w 3384"/>
              <a:gd name="T49" fmla="*/ 2147483647 h 666"/>
              <a:gd name="T50" fmla="*/ 2147483647 w 3384"/>
              <a:gd name="T51" fmla="*/ 2147483647 h 666"/>
              <a:gd name="T52" fmla="*/ 2147483647 w 3384"/>
              <a:gd name="T53" fmla="*/ 2147483647 h 666"/>
              <a:gd name="T54" fmla="*/ 2147483647 w 3384"/>
              <a:gd name="T55" fmla="*/ 2147483647 h 666"/>
              <a:gd name="T56" fmla="*/ 2147483647 w 3384"/>
              <a:gd name="T57" fmla="*/ 2147483647 h 666"/>
              <a:gd name="T58" fmla="*/ 2147483647 w 3384"/>
              <a:gd name="T59" fmla="*/ 2147483647 h 666"/>
              <a:gd name="T60" fmla="*/ 2147483647 w 3384"/>
              <a:gd name="T61" fmla="*/ 2147483647 h 666"/>
              <a:gd name="T62" fmla="*/ 2147483647 w 3384"/>
              <a:gd name="T63" fmla="*/ 2147483647 h 666"/>
              <a:gd name="T64" fmla="*/ 2147483647 w 3384"/>
              <a:gd name="T65" fmla="*/ 2147483647 h 666"/>
              <a:gd name="T66" fmla="*/ 2147483647 w 3384"/>
              <a:gd name="T67" fmla="*/ 2147483647 h 666"/>
              <a:gd name="T68" fmla="*/ 2147483647 w 3384"/>
              <a:gd name="T69" fmla="*/ 2147483647 h 666"/>
              <a:gd name="T70" fmla="*/ 2147483647 w 3384"/>
              <a:gd name="T71" fmla="*/ 2147483647 h 666"/>
              <a:gd name="T72" fmla="*/ 2147483647 w 3384"/>
              <a:gd name="T73" fmla="*/ 2147483647 h 666"/>
              <a:gd name="T74" fmla="*/ 2147483647 w 3384"/>
              <a:gd name="T75" fmla="*/ 2147483647 h 666"/>
              <a:gd name="T76" fmla="*/ 2147483647 w 3384"/>
              <a:gd name="T77" fmla="*/ 2147483647 h 666"/>
              <a:gd name="T78" fmla="*/ 2147483647 w 3384"/>
              <a:gd name="T79" fmla="*/ 2147483647 h 666"/>
              <a:gd name="T80" fmla="*/ 2147483647 w 3384"/>
              <a:gd name="T81" fmla="*/ 2147483647 h 666"/>
              <a:gd name="T82" fmla="*/ 2147483647 w 3384"/>
              <a:gd name="T83" fmla="*/ 2147483647 h 666"/>
              <a:gd name="T84" fmla="*/ 2147483647 w 3384"/>
              <a:gd name="T85" fmla="*/ 2147483647 h 666"/>
              <a:gd name="T86" fmla="*/ 2147483647 w 3384"/>
              <a:gd name="T87" fmla="*/ 2147483647 h 666"/>
              <a:gd name="T88" fmla="*/ 2147483647 w 3384"/>
              <a:gd name="T89" fmla="*/ 2147483647 h 666"/>
              <a:gd name="T90" fmla="*/ 2147483647 w 3384"/>
              <a:gd name="T91" fmla="*/ 2147483647 h 666"/>
              <a:gd name="T92" fmla="*/ 2147483647 w 3384"/>
              <a:gd name="T93" fmla="*/ 2147483647 h 666"/>
              <a:gd name="T94" fmla="*/ 2147483647 w 3384"/>
              <a:gd name="T95" fmla="*/ 2147483647 h 666"/>
              <a:gd name="T96" fmla="*/ 2147483647 w 3384"/>
              <a:gd name="T97" fmla="*/ 2147483647 h 666"/>
              <a:gd name="T98" fmla="*/ 2147483647 w 3384"/>
              <a:gd name="T99" fmla="*/ 2147483647 h 666"/>
              <a:gd name="T100" fmla="*/ 2147483647 w 3384"/>
              <a:gd name="T101" fmla="*/ 2147483647 h 666"/>
              <a:gd name="T102" fmla="*/ 2147483647 w 3384"/>
              <a:gd name="T103" fmla="*/ 2147483647 h 666"/>
              <a:gd name="T104" fmla="*/ 2147483647 w 3384"/>
              <a:gd name="T105" fmla="*/ 2147483647 h 666"/>
              <a:gd name="T106" fmla="*/ 2147483647 w 3384"/>
              <a:gd name="T107" fmla="*/ 2147483647 h 666"/>
              <a:gd name="T108" fmla="*/ 2147483647 w 3384"/>
              <a:gd name="T109" fmla="*/ 2147483647 h 666"/>
              <a:gd name="T110" fmla="*/ 2147483647 w 3384"/>
              <a:gd name="T111" fmla="*/ 2147483647 h 666"/>
              <a:gd name="T112" fmla="*/ 2147483647 w 3384"/>
              <a:gd name="T113" fmla="*/ 2147483647 h 666"/>
              <a:gd name="T114" fmla="*/ 2147483647 w 3384"/>
              <a:gd name="T115" fmla="*/ 2147483647 h 666"/>
              <a:gd name="T116" fmla="*/ 2147483647 w 3384"/>
              <a:gd name="T117" fmla="*/ 2147483647 h 666"/>
              <a:gd name="T118" fmla="*/ 2147483647 w 3384"/>
              <a:gd name="T119" fmla="*/ 2147483647 h 666"/>
              <a:gd name="T120" fmla="*/ 2147483647 w 3384"/>
              <a:gd name="T121" fmla="*/ 2147483647 h 666"/>
              <a:gd name="T122" fmla="*/ 2147483647 w 3384"/>
              <a:gd name="T123" fmla="*/ 2147483647 h 666"/>
              <a:gd name="T124" fmla="*/ 2147483647 w 3384"/>
              <a:gd name="T125" fmla="*/ 2147483647 h 66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84"/>
              <a:gd name="T190" fmla="*/ 0 h 666"/>
              <a:gd name="T191" fmla="*/ 3384 w 3384"/>
              <a:gd name="T192" fmla="*/ 666 h 66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84" h="666">
                <a:moveTo>
                  <a:pt x="0" y="644"/>
                </a:moveTo>
                <a:lnTo>
                  <a:pt x="0" y="666"/>
                </a:lnTo>
                <a:lnTo>
                  <a:pt x="129" y="666"/>
                </a:lnTo>
                <a:lnTo>
                  <a:pt x="192" y="666"/>
                </a:lnTo>
                <a:lnTo>
                  <a:pt x="252" y="666"/>
                </a:lnTo>
                <a:lnTo>
                  <a:pt x="308" y="666"/>
                </a:lnTo>
                <a:lnTo>
                  <a:pt x="361" y="666"/>
                </a:lnTo>
                <a:lnTo>
                  <a:pt x="407" y="664"/>
                </a:lnTo>
                <a:lnTo>
                  <a:pt x="427" y="664"/>
                </a:lnTo>
                <a:lnTo>
                  <a:pt x="446" y="664"/>
                </a:lnTo>
                <a:lnTo>
                  <a:pt x="462" y="664"/>
                </a:lnTo>
                <a:lnTo>
                  <a:pt x="477" y="664"/>
                </a:lnTo>
                <a:lnTo>
                  <a:pt x="490" y="663"/>
                </a:lnTo>
                <a:lnTo>
                  <a:pt x="501" y="663"/>
                </a:lnTo>
                <a:lnTo>
                  <a:pt x="519" y="663"/>
                </a:lnTo>
                <a:lnTo>
                  <a:pt x="532" y="661"/>
                </a:lnTo>
                <a:lnTo>
                  <a:pt x="543" y="659"/>
                </a:lnTo>
                <a:lnTo>
                  <a:pt x="554" y="659"/>
                </a:lnTo>
                <a:lnTo>
                  <a:pt x="569" y="657"/>
                </a:lnTo>
                <a:lnTo>
                  <a:pt x="587" y="657"/>
                </a:lnTo>
                <a:lnTo>
                  <a:pt x="589" y="657"/>
                </a:lnTo>
                <a:lnTo>
                  <a:pt x="610" y="655"/>
                </a:lnTo>
                <a:lnTo>
                  <a:pt x="635" y="655"/>
                </a:lnTo>
                <a:lnTo>
                  <a:pt x="689" y="653"/>
                </a:lnTo>
                <a:lnTo>
                  <a:pt x="716" y="653"/>
                </a:lnTo>
                <a:lnTo>
                  <a:pt x="742" y="652"/>
                </a:lnTo>
                <a:lnTo>
                  <a:pt x="766" y="650"/>
                </a:lnTo>
                <a:lnTo>
                  <a:pt x="788" y="648"/>
                </a:lnTo>
                <a:lnTo>
                  <a:pt x="786" y="637"/>
                </a:lnTo>
                <a:lnTo>
                  <a:pt x="788" y="648"/>
                </a:lnTo>
                <a:lnTo>
                  <a:pt x="803" y="646"/>
                </a:lnTo>
                <a:lnTo>
                  <a:pt x="818" y="642"/>
                </a:lnTo>
                <a:lnTo>
                  <a:pt x="823" y="642"/>
                </a:lnTo>
                <a:lnTo>
                  <a:pt x="836" y="639"/>
                </a:lnTo>
                <a:lnTo>
                  <a:pt x="847" y="635"/>
                </a:lnTo>
                <a:lnTo>
                  <a:pt x="869" y="628"/>
                </a:lnTo>
                <a:lnTo>
                  <a:pt x="880" y="622"/>
                </a:lnTo>
                <a:lnTo>
                  <a:pt x="893" y="618"/>
                </a:lnTo>
                <a:lnTo>
                  <a:pt x="923" y="607"/>
                </a:lnTo>
                <a:lnTo>
                  <a:pt x="954" y="594"/>
                </a:lnTo>
                <a:lnTo>
                  <a:pt x="989" y="580"/>
                </a:lnTo>
                <a:lnTo>
                  <a:pt x="1029" y="563"/>
                </a:lnTo>
                <a:lnTo>
                  <a:pt x="1029" y="561"/>
                </a:lnTo>
                <a:lnTo>
                  <a:pt x="1051" y="550"/>
                </a:lnTo>
                <a:lnTo>
                  <a:pt x="1075" y="536"/>
                </a:lnTo>
                <a:lnTo>
                  <a:pt x="1129" y="502"/>
                </a:lnTo>
                <a:lnTo>
                  <a:pt x="1182" y="471"/>
                </a:lnTo>
                <a:lnTo>
                  <a:pt x="1210" y="458"/>
                </a:lnTo>
                <a:lnTo>
                  <a:pt x="1235" y="447"/>
                </a:lnTo>
                <a:lnTo>
                  <a:pt x="1278" y="429"/>
                </a:lnTo>
                <a:lnTo>
                  <a:pt x="1320" y="416"/>
                </a:lnTo>
                <a:lnTo>
                  <a:pt x="1361" y="407"/>
                </a:lnTo>
                <a:lnTo>
                  <a:pt x="1357" y="397"/>
                </a:lnTo>
                <a:lnTo>
                  <a:pt x="1357" y="409"/>
                </a:lnTo>
                <a:lnTo>
                  <a:pt x="1377" y="403"/>
                </a:lnTo>
                <a:lnTo>
                  <a:pt x="1403" y="399"/>
                </a:lnTo>
                <a:lnTo>
                  <a:pt x="1447" y="394"/>
                </a:lnTo>
                <a:lnTo>
                  <a:pt x="1495" y="392"/>
                </a:lnTo>
                <a:lnTo>
                  <a:pt x="1521" y="390"/>
                </a:lnTo>
                <a:lnTo>
                  <a:pt x="1548" y="388"/>
                </a:lnTo>
                <a:lnTo>
                  <a:pt x="1580" y="386"/>
                </a:lnTo>
                <a:lnTo>
                  <a:pt x="1618" y="383"/>
                </a:lnTo>
                <a:lnTo>
                  <a:pt x="1659" y="379"/>
                </a:lnTo>
                <a:lnTo>
                  <a:pt x="1707" y="375"/>
                </a:lnTo>
                <a:lnTo>
                  <a:pt x="1758" y="370"/>
                </a:lnTo>
                <a:lnTo>
                  <a:pt x="1812" y="364"/>
                </a:lnTo>
                <a:lnTo>
                  <a:pt x="1922" y="351"/>
                </a:lnTo>
                <a:lnTo>
                  <a:pt x="1977" y="344"/>
                </a:lnTo>
                <a:lnTo>
                  <a:pt x="2031" y="337"/>
                </a:lnTo>
                <a:lnTo>
                  <a:pt x="2081" y="328"/>
                </a:lnTo>
                <a:lnTo>
                  <a:pt x="2136" y="317"/>
                </a:lnTo>
                <a:lnTo>
                  <a:pt x="2189" y="305"/>
                </a:lnTo>
                <a:lnTo>
                  <a:pt x="2195" y="305"/>
                </a:lnTo>
                <a:lnTo>
                  <a:pt x="2248" y="293"/>
                </a:lnTo>
                <a:lnTo>
                  <a:pt x="2300" y="282"/>
                </a:lnTo>
                <a:lnTo>
                  <a:pt x="2347" y="270"/>
                </a:lnTo>
                <a:lnTo>
                  <a:pt x="2390" y="261"/>
                </a:lnTo>
                <a:lnTo>
                  <a:pt x="2408" y="258"/>
                </a:lnTo>
                <a:lnTo>
                  <a:pt x="2423" y="254"/>
                </a:lnTo>
                <a:lnTo>
                  <a:pt x="2441" y="250"/>
                </a:lnTo>
                <a:lnTo>
                  <a:pt x="2452" y="247"/>
                </a:lnTo>
                <a:lnTo>
                  <a:pt x="2463" y="245"/>
                </a:lnTo>
                <a:lnTo>
                  <a:pt x="2471" y="243"/>
                </a:lnTo>
                <a:lnTo>
                  <a:pt x="2484" y="239"/>
                </a:lnTo>
                <a:lnTo>
                  <a:pt x="2493" y="237"/>
                </a:lnTo>
                <a:lnTo>
                  <a:pt x="2504" y="236"/>
                </a:lnTo>
                <a:lnTo>
                  <a:pt x="2515" y="232"/>
                </a:lnTo>
                <a:lnTo>
                  <a:pt x="2524" y="230"/>
                </a:lnTo>
                <a:lnTo>
                  <a:pt x="2533" y="228"/>
                </a:lnTo>
                <a:lnTo>
                  <a:pt x="2546" y="224"/>
                </a:lnTo>
                <a:lnTo>
                  <a:pt x="2557" y="223"/>
                </a:lnTo>
                <a:lnTo>
                  <a:pt x="2572" y="219"/>
                </a:lnTo>
                <a:lnTo>
                  <a:pt x="2592" y="215"/>
                </a:lnTo>
                <a:lnTo>
                  <a:pt x="2613" y="212"/>
                </a:lnTo>
                <a:lnTo>
                  <a:pt x="2637" y="206"/>
                </a:lnTo>
                <a:lnTo>
                  <a:pt x="2684" y="197"/>
                </a:lnTo>
                <a:lnTo>
                  <a:pt x="2738" y="186"/>
                </a:lnTo>
                <a:lnTo>
                  <a:pt x="2791" y="177"/>
                </a:lnTo>
                <a:lnTo>
                  <a:pt x="2841" y="166"/>
                </a:lnTo>
                <a:lnTo>
                  <a:pt x="2865" y="162"/>
                </a:lnTo>
                <a:lnTo>
                  <a:pt x="2887" y="156"/>
                </a:lnTo>
                <a:lnTo>
                  <a:pt x="2907" y="153"/>
                </a:lnTo>
                <a:lnTo>
                  <a:pt x="2927" y="149"/>
                </a:lnTo>
                <a:lnTo>
                  <a:pt x="2961" y="142"/>
                </a:lnTo>
                <a:lnTo>
                  <a:pt x="2986" y="136"/>
                </a:lnTo>
                <a:lnTo>
                  <a:pt x="3007" y="131"/>
                </a:lnTo>
                <a:lnTo>
                  <a:pt x="3025" y="127"/>
                </a:lnTo>
                <a:lnTo>
                  <a:pt x="3058" y="118"/>
                </a:lnTo>
                <a:lnTo>
                  <a:pt x="3077" y="112"/>
                </a:lnTo>
                <a:lnTo>
                  <a:pt x="3097" y="107"/>
                </a:lnTo>
                <a:lnTo>
                  <a:pt x="3123" y="99"/>
                </a:lnTo>
                <a:lnTo>
                  <a:pt x="3148" y="90"/>
                </a:lnTo>
                <a:lnTo>
                  <a:pt x="3202" y="74"/>
                </a:lnTo>
                <a:lnTo>
                  <a:pt x="3227" y="64"/>
                </a:lnTo>
                <a:lnTo>
                  <a:pt x="3251" y="57"/>
                </a:lnTo>
                <a:lnTo>
                  <a:pt x="3275" y="50"/>
                </a:lnTo>
                <a:lnTo>
                  <a:pt x="3294" y="44"/>
                </a:lnTo>
                <a:lnTo>
                  <a:pt x="3312" y="39"/>
                </a:lnTo>
                <a:lnTo>
                  <a:pt x="3327" y="35"/>
                </a:lnTo>
                <a:lnTo>
                  <a:pt x="3353" y="28"/>
                </a:lnTo>
                <a:lnTo>
                  <a:pt x="3347" y="18"/>
                </a:lnTo>
                <a:lnTo>
                  <a:pt x="3347" y="29"/>
                </a:lnTo>
                <a:lnTo>
                  <a:pt x="3367" y="26"/>
                </a:lnTo>
                <a:lnTo>
                  <a:pt x="3373" y="24"/>
                </a:lnTo>
                <a:lnTo>
                  <a:pt x="3384" y="22"/>
                </a:lnTo>
                <a:lnTo>
                  <a:pt x="3380" y="0"/>
                </a:lnTo>
                <a:lnTo>
                  <a:pt x="3364" y="4"/>
                </a:lnTo>
                <a:lnTo>
                  <a:pt x="3367" y="15"/>
                </a:lnTo>
                <a:lnTo>
                  <a:pt x="3367" y="4"/>
                </a:lnTo>
                <a:lnTo>
                  <a:pt x="3347" y="7"/>
                </a:lnTo>
                <a:lnTo>
                  <a:pt x="3343" y="7"/>
                </a:lnTo>
                <a:lnTo>
                  <a:pt x="3318" y="15"/>
                </a:lnTo>
                <a:lnTo>
                  <a:pt x="3303" y="18"/>
                </a:lnTo>
                <a:lnTo>
                  <a:pt x="3286" y="24"/>
                </a:lnTo>
                <a:lnTo>
                  <a:pt x="3290" y="33"/>
                </a:lnTo>
                <a:lnTo>
                  <a:pt x="3288" y="24"/>
                </a:lnTo>
                <a:lnTo>
                  <a:pt x="3266" y="29"/>
                </a:lnTo>
                <a:lnTo>
                  <a:pt x="3242" y="37"/>
                </a:lnTo>
                <a:lnTo>
                  <a:pt x="3218" y="44"/>
                </a:lnTo>
                <a:lnTo>
                  <a:pt x="3193" y="53"/>
                </a:lnTo>
                <a:lnTo>
                  <a:pt x="3139" y="70"/>
                </a:lnTo>
                <a:lnTo>
                  <a:pt x="3113" y="79"/>
                </a:lnTo>
                <a:lnTo>
                  <a:pt x="3091" y="86"/>
                </a:lnTo>
                <a:lnTo>
                  <a:pt x="3067" y="92"/>
                </a:lnTo>
                <a:lnTo>
                  <a:pt x="3049" y="97"/>
                </a:lnTo>
                <a:lnTo>
                  <a:pt x="3016" y="107"/>
                </a:lnTo>
                <a:lnTo>
                  <a:pt x="2997" y="110"/>
                </a:lnTo>
                <a:lnTo>
                  <a:pt x="2977" y="116"/>
                </a:lnTo>
                <a:lnTo>
                  <a:pt x="2951" y="121"/>
                </a:lnTo>
                <a:lnTo>
                  <a:pt x="2924" y="127"/>
                </a:lnTo>
                <a:lnTo>
                  <a:pt x="2907" y="131"/>
                </a:lnTo>
                <a:lnTo>
                  <a:pt x="2887" y="134"/>
                </a:lnTo>
                <a:lnTo>
                  <a:pt x="2865" y="140"/>
                </a:lnTo>
                <a:lnTo>
                  <a:pt x="2841" y="143"/>
                </a:lnTo>
                <a:lnTo>
                  <a:pt x="2791" y="155"/>
                </a:lnTo>
                <a:lnTo>
                  <a:pt x="2738" y="164"/>
                </a:lnTo>
                <a:lnTo>
                  <a:pt x="2684" y="175"/>
                </a:lnTo>
                <a:lnTo>
                  <a:pt x="2637" y="184"/>
                </a:lnTo>
                <a:lnTo>
                  <a:pt x="2613" y="189"/>
                </a:lnTo>
                <a:lnTo>
                  <a:pt x="2592" y="193"/>
                </a:lnTo>
                <a:lnTo>
                  <a:pt x="2572" y="197"/>
                </a:lnTo>
                <a:lnTo>
                  <a:pt x="2554" y="201"/>
                </a:lnTo>
                <a:lnTo>
                  <a:pt x="2537" y="204"/>
                </a:lnTo>
                <a:lnTo>
                  <a:pt x="2524" y="208"/>
                </a:lnTo>
                <a:lnTo>
                  <a:pt x="2515" y="210"/>
                </a:lnTo>
                <a:lnTo>
                  <a:pt x="2506" y="212"/>
                </a:lnTo>
                <a:lnTo>
                  <a:pt x="2495" y="215"/>
                </a:lnTo>
                <a:lnTo>
                  <a:pt x="2484" y="217"/>
                </a:lnTo>
                <a:lnTo>
                  <a:pt x="2475" y="219"/>
                </a:lnTo>
                <a:lnTo>
                  <a:pt x="2462" y="223"/>
                </a:lnTo>
                <a:lnTo>
                  <a:pt x="2454" y="224"/>
                </a:lnTo>
                <a:lnTo>
                  <a:pt x="2443" y="226"/>
                </a:lnTo>
                <a:lnTo>
                  <a:pt x="2432" y="230"/>
                </a:lnTo>
                <a:lnTo>
                  <a:pt x="2419" y="232"/>
                </a:lnTo>
                <a:lnTo>
                  <a:pt x="2399" y="237"/>
                </a:lnTo>
                <a:lnTo>
                  <a:pt x="2381" y="241"/>
                </a:lnTo>
                <a:lnTo>
                  <a:pt x="2338" y="250"/>
                </a:lnTo>
                <a:lnTo>
                  <a:pt x="2290" y="261"/>
                </a:lnTo>
                <a:lnTo>
                  <a:pt x="2239" y="272"/>
                </a:lnTo>
                <a:lnTo>
                  <a:pt x="2185" y="285"/>
                </a:lnTo>
                <a:lnTo>
                  <a:pt x="2189" y="294"/>
                </a:lnTo>
                <a:lnTo>
                  <a:pt x="2189" y="283"/>
                </a:lnTo>
                <a:lnTo>
                  <a:pt x="2136" y="294"/>
                </a:lnTo>
                <a:lnTo>
                  <a:pt x="2081" y="305"/>
                </a:lnTo>
                <a:lnTo>
                  <a:pt x="2027" y="315"/>
                </a:lnTo>
                <a:lnTo>
                  <a:pt x="1977" y="322"/>
                </a:lnTo>
                <a:lnTo>
                  <a:pt x="1922" y="329"/>
                </a:lnTo>
                <a:lnTo>
                  <a:pt x="1812" y="342"/>
                </a:lnTo>
                <a:lnTo>
                  <a:pt x="1758" y="348"/>
                </a:lnTo>
                <a:lnTo>
                  <a:pt x="1707" y="353"/>
                </a:lnTo>
                <a:lnTo>
                  <a:pt x="1659" y="357"/>
                </a:lnTo>
                <a:lnTo>
                  <a:pt x="1617" y="361"/>
                </a:lnTo>
                <a:lnTo>
                  <a:pt x="1580" y="364"/>
                </a:lnTo>
                <a:lnTo>
                  <a:pt x="1548" y="366"/>
                </a:lnTo>
                <a:lnTo>
                  <a:pt x="1521" y="368"/>
                </a:lnTo>
                <a:lnTo>
                  <a:pt x="1495" y="370"/>
                </a:lnTo>
                <a:lnTo>
                  <a:pt x="1447" y="372"/>
                </a:lnTo>
                <a:lnTo>
                  <a:pt x="1399" y="377"/>
                </a:lnTo>
                <a:lnTo>
                  <a:pt x="1377" y="381"/>
                </a:lnTo>
                <a:lnTo>
                  <a:pt x="1357" y="386"/>
                </a:lnTo>
                <a:lnTo>
                  <a:pt x="1351" y="386"/>
                </a:lnTo>
                <a:lnTo>
                  <a:pt x="1311" y="396"/>
                </a:lnTo>
                <a:lnTo>
                  <a:pt x="1269" y="409"/>
                </a:lnTo>
                <a:lnTo>
                  <a:pt x="1226" y="427"/>
                </a:lnTo>
                <a:lnTo>
                  <a:pt x="1201" y="438"/>
                </a:lnTo>
                <a:lnTo>
                  <a:pt x="1173" y="451"/>
                </a:lnTo>
                <a:lnTo>
                  <a:pt x="1119" y="482"/>
                </a:lnTo>
                <a:lnTo>
                  <a:pt x="1066" y="515"/>
                </a:lnTo>
                <a:lnTo>
                  <a:pt x="1042" y="530"/>
                </a:lnTo>
                <a:lnTo>
                  <a:pt x="1018" y="543"/>
                </a:lnTo>
                <a:lnTo>
                  <a:pt x="1024" y="552"/>
                </a:lnTo>
                <a:lnTo>
                  <a:pt x="1020" y="543"/>
                </a:lnTo>
                <a:lnTo>
                  <a:pt x="980" y="559"/>
                </a:lnTo>
                <a:lnTo>
                  <a:pt x="945" y="574"/>
                </a:lnTo>
                <a:lnTo>
                  <a:pt x="913" y="587"/>
                </a:lnTo>
                <a:lnTo>
                  <a:pt x="886" y="598"/>
                </a:lnTo>
                <a:lnTo>
                  <a:pt x="871" y="602"/>
                </a:lnTo>
                <a:lnTo>
                  <a:pt x="860" y="607"/>
                </a:lnTo>
                <a:lnTo>
                  <a:pt x="838" y="615"/>
                </a:lnTo>
                <a:lnTo>
                  <a:pt x="827" y="618"/>
                </a:lnTo>
                <a:lnTo>
                  <a:pt x="814" y="622"/>
                </a:lnTo>
                <a:lnTo>
                  <a:pt x="818" y="631"/>
                </a:lnTo>
                <a:lnTo>
                  <a:pt x="818" y="620"/>
                </a:lnTo>
                <a:lnTo>
                  <a:pt x="803" y="624"/>
                </a:lnTo>
                <a:lnTo>
                  <a:pt x="786" y="626"/>
                </a:lnTo>
                <a:lnTo>
                  <a:pt x="784" y="626"/>
                </a:lnTo>
                <a:lnTo>
                  <a:pt x="766" y="628"/>
                </a:lnTo>
                <a:lnTo>
                  <a:pt x="742" y="629"/>
                </a:lnTo>
                <a:lnTo>
                  <a:pt x="716" y="631"/>
                </a:lnTo>
                <a:lnTo>
                  <a:pt x="689" y="631"/>
                </a:lnTo>
                <a:lnTo>
                  <a:pt x="635" y="633"/>
                </a:lnTo>
                <a:lnTo>
                  <a:pt x="610" y="633"/>
                </a:lnTo>
                <a:lnTo>
                  <a:pt x="587" y="635"/>
                </a:lnTo>
                <a:lnTo>
                  <a:pt x="587" y="646"/>
                </a:lnTo>
                <a:lnTo>
                  <a:pt x="587" y="635"/>
                </a:lnTo>
                <a:lnTo>
                  <a:pt x="569" y="635"/>
                </a:lnTo>
                <a:lnTo>
                  <a:pt x="554" y="637"/>
                </a:lnTo>
                <a:lnTo>
                  <a:pt x="543" y="637"/>
                </a:lnTo>
                <a:lnTo>
                  <a:pt x="532" y="639"/>
                </a:lnTo>
                <a:lnTo>
                  <a:pt x="519" y="640"/>
                </a:lnTo>
                <a:lnTo>
                  <a:pt x="501" y="640"/>
                </a:lnTo>
                <a:lnTo>
                  <a:pt x="490" y="640"/>
                </a:lnTo>
                <a:lnTo>
                  <a:pt x="477" y="642"/>
                </a:lnTo>
                <a:lnTo>
                  <a:pt x="462" y="642"/>
                </a:lnTo>
                <a:lnTo>
                  <a:pt x="446" y="642"/>
                </a:lnTo>
                <a:lnTo>
                  <a:pt x="427" y="642"/>
                </a:lnTo>
                <a:lnTo>
                  <a:pt x="407" y="642"/>
                </a:lnTo>
                <a:lnTo>
                  <a:pt x="361" y="644"/>
                </a:lnTo>
                <a:lnTo>
                  <a:pt x="308" y="644"/>
                </a:lnTo>
                <a:lnTo>
                  <a:pt x="252" y="644"/>
                </a:lnTo>
                <a:lnTo>
                  <a:pt x="192" y="644"/>
                </a:lnTo>
                <a:lnTo>
                  <a:pt x="129" y="644"/>
                </a:lnTo>
                <a:lnTo>
                  <a:pt x="0" y="644"/>
                </a:lnTo>
                <a:close/>
              </a:path>
            </a:pathLst>
          </a:custGeom>
          <a:solidFill>
            <a:schemeClr va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3" name="Freeform 33"/>
          <p:cNvSpPr>
            <a:spLocks/>
          </p:cNvSpPr>
          <p:nvPr/>
        </p:nvSpPr>
        <p:spPr bwMode="gray">
          <a:xfrm>
            <a:off x="2038350" y="1781175"/>
            <a:ext cx="5903913" cy="1089025"/>
          </a:xfrm>
          <a:custGeom>
            <a:avLst/>
            <a:gdLst>
              <a:gd name="T0" fmla="*/ 2147483647 w 3424"/>
              <a:gd name="T1" fmla="*/ 2147483647 h 589"/>
              <a:gd name="T2" fmla="*/ 2147483647 w 3424"/>
              <a:gd name="T3" fmla="*/ 2147483647 h 589"/>
              <a:gd name="T4" fmla="*/ 2147483647 w 3424"/>
              <a:gd name="T5" fmla="*/ 2147483647 h 589"/>
              <a:gd name="T6" fmla="*/ 2147483647 w 3424"/>
              <a:gd name="T7" fmla="*/ 2147483647 h 589"/>
              <a:gd name="T8" fmla="*/ 2147483647 w 3424"/>
              <a:gd name="T9" fmla="*/ 2147483647 h 589"/>
              <a:gd name="T10" fmla="*/ 2147483647 w 3424"/>
              <a:gd name="T11" fmla="*/ 2147483647 h 589"/>
              <a:gd name="T12" fmla="*/ 2147483647 w 3424"/>
              <a:gd name="T13" fmla="*/ 2147483647 h 589"/>
              <a:gd name="T14" fmla="*/ 2147483647 w 3424"/>
              <a:gd name="T15" fmla="*/ 2147483647 h 589"/>
              <a:gd name="T16" fmla="*/ 2147483647 w 3424"/>
              <a:gd name="T17" fmla="*/ 2147483647 h 589"/>
              <a:gd name="T18" fmla="*/ 2147483647 w 3424"/>
              <a:gd name="T19" fmla="*/ 2147483647 h 589"/>
              <a:gd name="T20" fmla="*/ 2147483647 w 3424"/>
              <a:gd name="T21" fmla="*/ 2147483647 h 589"/>
              <a:gd name="T22" fmla="*/ 2147483647 w 3424"/>
              <a:gd name="T23" fmla="*/ 2147483647 h 589"/>
              <a:gd name="T24" fmla="*/ 2147483647 w 3424"/>
              <a:gd name="T25" fmla="*/ 2147483647 h 589"/>
              <a:gd name="T26" fmla="*/ 2147483647 w 3424"/>
              <a:gd name="T27" fmla="*/ 2147483647 h 589"/>
              <a:gd name="T28" fmla="*/ 2147483647 w 3424"/>
              <a:gd name="T29" fmla="*/ 2147483647 h 589"/>
              <a:gd name="T30" fmla="*/ 2147483647 w 3424"/>
              <a:gd name="T31" fmla="*/ 2147483647 h 589"/>
              <a:gd name="T32" fmla="*/ 2147483647 w 3424"/>
              <a:gd name="T33" fmla="*/ 2147483647 h 589"/>
              <a:gd name="T34" fmla="*/ 2147483647 w 3424"/>
              <a:gd name="T35" fmla="*/ 2147483647 h 589"/>
              <a:gd name="T36" fmla="*/ 2147483647 w 3424"/>
              <a:gd name="T37" fmla="*/ 2147483647 h 589"/>
              <a:gd name="T38" fmla="*/ 2147483647 w 3424"/>
              <a:gd name="T39" fmla="*/ 2147483647 h 589"/>
              <a:gd name="T40" fmla="*/ 2147483647 w 3424"/>
              <a:gd name="T41" fmla="*/ 2147483647 h 589"/>
              <a:gd name="T42" fmla="*/ 2147483647 w 3424"/>
              <a:gd name="T43" fmla="*/ 2147483647 h 589"/>
              <a:gd name="T44" fmla="*/ 2147483647 w 3424"/>
              <a:gd name="T45" fmla="*/ 2147483647 h 589"/>
              <a:gd name="T46" fmla="*/ 2147483647 w 3424"/>
              <a:gd name="T47" fmla="*/ 2147483647 h 589"/>
              <a:gd name="T48" fmla="*/ 2147483647 w 3424"/>
              <a:gd name="T49" fmla="*/ 2147483647 h 589"/>
              <a:gd name="T50" fmla="*/ 2147483647 w 3424"/>
              <a:gd name="T51" fmla="*/ 2147483647 h 589"/>
              <a:gd name="T52" fmla="*/ 2147483647 w 3424"/>
              <a:gd name="T53" fmla="*/ 2147483647 h 589"/>
              <a:gd name="T54" fmla="*/ 2147483647 w 3424"/>
              <a:gd name="T55" fmla="*/ 0 h 589"/>
              <a:gd name="T56" fmla="*/ 2147483647 w 3424"/>
              <a:gd name="T57" fmla="*/ 2147483647 h 589"/>
              <a:gd name="T58" fmla="*/ 2147483647 w 3424"/>
              <a:gd name="T59" fmla="*/ 2147483647 h 589"/>
              <a:gd name="T60" fmla="*/ 2147483647 w 3424"/>
              <a:gd name="T61" fmla="*/ 2147483647 h 589"/>
              <a:gd name="T62" fmla="*/ 2147483647 w 3424"/>
              <a:gd name="T63" fmla="*/ 2147483647 h 589"/>
              <a:gd name="T64" fmla="*/ 2147483647 w 3424"/>
              <a:gd name="T65" fmla="*/ 2147483647 h 589"/>
              <a:gd name="T66" fmla="*/ 2147483647 w 3424"/>
              <a:gd name="T67" fmla="*/ 2147483647 h 589"/>
              <a:gd name="T68" fmla="*/ 2147483647 w 3424"/>
              <a:gd name="T69" fmla="*/ 2147483647 h 589"/>
              <a:gd name="T70" fmla="*/ 2147483647 w 3424"/>
              <a:gd name="T71" fmla="*/ 2147483647 h 589"/>
              <a:gd name="T72" fmla="*/ 2147483647 w 3424"/>
              <a:gd name="T73" fmla="*/ 2147483647 h 589"/>
              <a:gd name="T74" fmla="*/ 2147483647 w 3424"/>
              <a:gd name="T75" fmla="*/ 2147483647 h 589"/>
              <a:gd name="T76" fmla="*/ 2147483647 w 3424"/>
              <a:gd name="T77" fmla="*/ 2147483647 h 589"/>
              <a:gd name="T78" fmla="*/ 2147483647 w 3424"/>
              <a:gd name="T79" fmla="*/ 2147483647 h 589"/>
              <a:gd name="T80" fmla="*/ 2147483647 w 3424"/>
              <a:gd name="T81" fmla="*/ 2147483647 h 589"/>
              <a:gd name="T82" fmla="*/ 2147483647 w 3424"/>
              <a:gd name="T83" fmla="*/ 2147483647 h 589"/>
              <a:gd name="T84" fmla="*/ 2147483647 w 3424"/>
              <a:gd name="T85" fmla="*/ 2147483647 h 589"/>
              <a:gd name="T86" fmla="*/ 2147483647 w 3424"/>
              <a:gd name="T87" fmla="*/ 2147483647 h 589"/>
              <a:gd name="T88" fmla="*/ 2147483647 w 3424"/>
              <a:gd name="T89" fmla="*/ 2147483647 h 589"/>
              <a:gd name="T90" fmla="*/ 2147483647 w 3424"/>
              <a:gd name="T91" fmla="*/ 2147483647 h 589"/>
              <a:gd name="T92" fmla="*/ 2147483647 w 3424"/>
              <a:gd name="T93" fmla="*/ 2147483647 h 589"/>
              <a:gd name="T94" fmla="*/ 2147483647 w 3424"/>
              <a:gd name="T95" fmla="*/ 2147483647 h 589"/>
              <a:gd name="T96" fmla="*/ 2147483647 w 3424"/>
              <a:gd name="T97" fmla="*/ 2147483647 h 589"/>
              <a:gd name="T98" fmla="*/ 2147483647 w 3424"/>
              <a:gd name="T99" fmla="*/ 2147483647 h 589"/>
              <a:gd name="T100" fmla="*/ 2147483647 w 3424"/>
              <a:gd name="T101" fmla="*/ 2147483647 h 589"/>
              <a:gd name="T102" fmla="*/ 2147483647 w 3424"/>
              <a:gd name="T103" fmla="*/ 2147483647 h 589"/>
              <a:gd name="T104" fmla="*/ 2147483647 w 3424"/>
              <a:gd name="T105" fmla="*/ 2147483647 h 589"/>
              <a:gd name="T106" fmla="*/ 2147483647 w 3424"/>
              <a:gd name="T107" fmla="*/ 2147483647 h 58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424"/>
              <a:gd name="T163" fmla="*/ 0 h 589"/>
              <a:gd name="T164" fmla="*/ 3424 w 3424"/>
              <a:gd name="T165" fmla="*/ 589 h 58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424" h="589">
                <a:moveTo>
                  <a:pt x="38" y="589"/>
                </a:moveTo>
                <a:lnTo>
                  <a:pt x="38" y="567"/>
                </a:lnTo>
                <a:lnTo>
                  <a:pt x="29" y="567"/>
                </a:lnTo>
                <a:lnTo>
                  <a:pt x="20" y="567"/>
                </a:lnTo>
                <a:lnTo>
                  <a:pt x="13" y="567"/>
                </a:lnTo>
                <a:lnTo>
                  <a:pt x="11" y="567"/>
                </a:lnTo>
                <a:lnTo>
                  <a:pt x="11" y="578"/>
                </a:lnTo>
                <a:lnTo>
                  <a:pt x="15" y="587"/>
                </a:lnTo>
                <a:lnTo>
                  <a:pt x="18" y="585"/>
                </a:lnTo>
                <a:lnTo>
                  <a:pt x="22" y="578"/>
                </a:lnTo>
                <a:lnTo>
                  <a:pt x="18" y="571"/>
                </a:lnTo>
                <a:lnTo>
                  <a:pt x="15" y="567"/>
                </a:lnTo>
                <a:lnTo>
                  <a:pt x="11" y="589"/>
                </a:lnTo>
                <a:lnTo>
                  <a:pt x="13" y="589"/>
                </a:lnTo>
                <a:lnTo>
                  <a:pt x="20" y="589"/>
                </a:lnTo>
                <a:lnTo>
                  <a:pt x="27" y="587"/>
                </a:lnTo>
                <a:lnTo>
                  <a:pt x="35" y="587"/>
                </a:lnTo>
                <a:lnTo>
                  <a:pt x="46" y="587"/>
                </a:lnTo>
                <a:lnTo>
                  <a:pt x="59" y="587"/>
                </a:lnTo>
                <a:lnTo>
                  <a:pt x="75" y="587"/>
                </a:lnTo>
                <a:lnTo>
                  <a:pt x="96" y="587"/>
                </a:lnTo>
                <a:lnTo>
                  <a:pt x="118" y="585"/>
                </a:lnTo>
                <a:lnTo>
                  <a:pt x="143" y="585"/>
                </a:lnTo>
                <a:lnTo>
                  <a:pt x="171" y="585"/>
                </a:lnTo>
                <a:lnTo>
                  <a:pt x="200" y="585"/>
                </a:lnTo>
                <a:lnTo>
                  <a:pt x="263" y="584"/>
                </a:lnTo>
                <a:lnTo>
                  <a:pt x="327" y="582"/>
                </a:lnTo>
                <a:lnTo>
                  <a:pt x="388" y="582"/>
                </a:lnTo>
                <a:lnTo>
                  <a:pt x="418" y="580"/>
                </a:lnTo>
                <a:lnTo>
                  <a:pt x="443" y="580"/>
                </a:lnTo>
                <a:lnTo>
                  <a:pt x="467" y="578"/>
                </a:lnTo>
                <a:lnTo>
                  <a:pt x="488" y="578"/>
                </a:lnTo>
                <a:lnTo>
                  <a:pt x="523" y="576"/>
                </a:lnTo>
                <a:lnTo>
                  <a:pt x="552" y="574"/>
                </a:lnTo>
                <a:lnTo>
                  <a:pt x="578" y="572"/>
                </a:lnTo>
                <a:lnTo>
                  <a:pt x="600" y="571"/>
                </a:lnTo>
                <a:lnTo>
                  <a:pt x="618" y="569"/>
                </a:lnTo>
                <a:lnTo>
                  <a:pt x="637" y="567"/>
                </a:lnTo>
                <a:lnTo>
                  <a:pt x="657" y="567"/>
                </a:lnTo>
                <a:lnTo>
                  <a:pt x="677" y="565"/>
                </a:lnTo>
                <a:lnTo>
                  <a:pt x="679" y="565"/>
                </a:lnTo>
                <a:lnTo>
                  <a:pt x="698" y="565"/>
                </a:lnTo>
                <a:lnTo>
                  <a:pt x="712" y="565"/>
                </a:lnTo>
                <a:lnTo>
                  <a:pt x="727" y="567"/>
                </a:lnTo>
                <a:lnTo>
                  <a:pt x="740" y="569"/>
                </a:lnTo>
                <a:lnTo>
                  <a:pt x="756" y="569"/>
                </a:lnTo>
                <a:lnTo>
                  <a:pt x="777" y="569"/>
                </a:lnTo>
                <a:lnTo>
                  <a:pt x="790" y="567"/>
                </a:lnTo>
                <a:lnTo>
                  <a:pt x="804" y="567"/>
                </a:lnTo>
                <a:lnTo>
                  <a:pt x="821" y="565"/>
                </a:lnTo>
                <a:lnTo>
                  <a:pt x="841" y="561"/>
                </a:lnTo>
                <a:lnTo>
                  <a:pt x="861" y="558"/>
                </a:lnTo>
                <a:lnTo>
                  <a:pt x="885" y="554"/>
                </a:lnTo>
                <a:lnTo>
                  <a:pt x="911" y="549"/>
                </a:lnTo>
                <a:lnTo>
                  <a:pt x="939" y="543"/>
                </a:lnTo>
                <a:lnTo>
                  <a:pt x="1001" y="530"/>
                </a:lnTo>
                <a:lnTo>
                  <a:pt x="1066" y="517"/>
                </a:lnTo>
                <a:lnTo>
                  <a:pt x="1134" y="503"/>
                </a:lnTo>
                <a:lnTo>
                  <a:pt x="1198" y="490"/>
                </a:lnTo>
                <a:lnTo>
                  <a:pt x="1259" y="479"/>
                </a:lnTo>
                <a:lnTo>
                  <a:pt x="1287" y="475"/>
                </a:lnTo>
                <a:lnTo>
                  <a:pt x="1314" y="471"/>
                </a:lnTo>
                <a:lnTo>
                  <a:pt x="1360" y="466"/>
                </a:lnTo>
                <a:lnTo>
                  <a:pt x="1408" y="462"/>
                </a:lnTo>
                <a:lnTo>
                  <a:pt x="1452" y="460"/>
                </a:lnTo>
                <a:lnTo>
                  <a:pt x="1495" y="460"/>
                </a:lnTo>
                <a:lnTo>
                  <a:pt x="1533" y="460"/>
                </a:lnTo>
                <a:lnTo>
                  <a:pt x="1568" y="460"/>
                </a:lnTo>
                <a:lnTo>
                  <a:pt x="1600" y="460"/>
                </a:lnTo>
                <a:lnTo>
                  <a:pt x="1625" y="460"/>
                </a:lnTo>
                <a:lnTo>
                  <a:pt x="1627" y="460"/>
                </a:lnTo>
                <a:lnTo>
                  <a:pt x="1636" y="460"/>
                </a:lnTo>
                <a:lnTo>
                  <a:pt x="1644" y="460"/>
                </a:lnTo>
                <a:lnTo>
                  <a:pt x="1649" y="460"/>
                </a:lnTo>
                <a:lnTo>
                  <a:pt x="1655" y="460"/>
                </a:lnTo>
                <a:lnTo>
                  <a:pt x="1659" y="460"/>
                </a:lnTo>
                <a:lnTo>
                  <a:pt x="1659" y="449"/>
                </a:lnTo>
                <a:lnTo>
                  <a:pt x="1655" y="458"/>
                </a:lnTo>
                <a:lnTo>
                  <a:pt x="1657" y="460"/>
                </a:lnTo>
                <a:lnTo>
                  <a:pt x="1662" y="460"/>
                </a:lnTo>
                <a:lnTo>
                  <a:pt x="1664" y="460"/>
                </a:lnTo>
                <a:lnTo>
                  <a:pt x="1668" y="460"/>
                </a:lnTo>
                <a:lnTo>
                  <a:pt x="1673" y="458"/>
                </a:lnTo>
                <a:lnTo>
                  <a:pt x="1679" y="458"/>
                </a:lnTo>
                <a:lnTo>
                  <a:pt x="1686" y="457"/>
                </a:lnTo>
                <a:lnTo>
                  <a:pt x="1699" y="455"/>
                </a:lnTo>
                <a:lnTo>
                  <a:pt x="1710" y="453"/>
                </a:lnTo>
                <a:lnTo>
                  <a:pt x="1725" y="449"/>
                </a:lnTo>
                <a:lnTo>
                  <a:pt x="1730" y="447"/>
                </a:lnTo>
                <a:lnTo>
                  <a:pt x="1747" y="444"/>
                </a:lnTo>
                <a:lnTo>
                  <a:pt x="1765" y="440"/>
                </a:lnTo>
                <a:lnTo>
                  <a:pt x="1760" y="431"/>
                </a:lnTo>
                <a:lnTo>
                  <a:pt x="1760" y="442"/>
                </a:lnTo>
                <a:lnTo>
                  <a:pt x="1800" y="433"/>
                </a:lnTo>
                <a:lnTo>
                  <a:pt x="1806" y="433"/>
                </a:lnTo>
                <a:lnTo>
                  <a:pt x="1850" y="423"/>
                </a:lnTo>
                <a:lnTo>
                  <a:pt x="1894" y="412"/>
                </a:lnTo>
                <a:lnTo>
                  <a:pt x="1937" y="403"/>
                </a:lnTo>
                <a:lnTo>
                  <a:pt x="1975" y="396"/>
                </a:lnTo>
                <a:lnTo>
                  <a:pt x="1992" y="392"/>
                </a:lnTo>
                <a:lnTo>
                  <a:pt x="2007" y="388"/>
                </a:lnTo>
                <a:lnTo>
                  <a:pt x="2034" y="381"/>
                </a:lnTo>
                <a:lnTo>
                  <a:pt x="2056" y="376"/>
                </a:lnTo>
                <a:lnTo>
                  <a:pt x="2075" y="370"/>
                </a:lnTo>
                <a:lnTo>
                  <a:pt x="2091" y="364"/>
                </a:lnTo>
                <a:lnTo>
                  <a:pt x="2108" y="359"/>
                </a:lnTo>
                <a:lnTo>
                  <a:pt x="2126" y="353"/>
                </a:lnTo>
                <a:lnTo>
                  <a:pt x="2145" y="348"/>
                </a:lnTo>
                <a:lnTo>
                  <a:pt x="2165" y="344"/>
                </a:lnTo>
                <a:lnTo>
                  <a:pt x="2194" y="339"/>
                </a:lnTo>
                <a:lnTo>
                  <a:pt x="2189" y="328"/>
                </a:lnTo>
                <a:lnTo>
                  <a:pt x="2189" y="339"/>
                </a:lnTo>
                <a:lnTo>
                  <a:pt x="2218" y="333"/>
                </a:lnTo>
                <a:lnTo>
                  <a:pt x="2250" y="328"/>
                </a:lnTo>
                <a:lnTo>
                  <a:pt x="2283" y="322"/>
                </a:lnTo>
                <a:lnTo>
                  <a:pt x="2314" y="317"/>
                </a:lnTo>
                <a:lnTo>
                  <a:pt x="2345" y="311"/>
                </a:lnTo>
                <a:lnTo>
                  <a:pt x="2375" y="307"/>
                </a:lnTo>
                <a:lnTo>
                  <a:pt x="2402" y="302"/>
                </a:lnTo>
                <a:lnTo>
                  <a:pt x="2423" y="298"/>
                </a:lnTo>
                <a:lnTo>
                  <a:pt x="2443" y="293"/>
                </a:lnTo>
                <a:lnTo>
                  <a:pt x="2448" y="293"/>
                </a:lnTo>
                <a:lnTo>
                  <a:pt x="2485" y="283"/>
                </a:lnTo>
                <a:lnTo>
                  <a:pt x="2520" y="276"/>
                </a:lnTo>
                <a:lnTo>
                  <a:pt x="2539" y="271"/>
                </a:lnTo>
                <a:lnTo>
                  <a:pt x="2559" y="267"/>
                </a:lnTo>
                <a:lnTo>
                  <a:pt x="2581" y="261"/>
                </a:lnTo>
                <a:lnTo>
                  <a:pt x="2601" y="256"/>
                </a:lnTo>
                <a:lnTo>
                  <a:pt x="2621" y="250"/>
                </a:lnTo>
                <a:lnTo>
                  <a:pt x="2644" y="245"/>
                </a:lnTo>
                <a:lnTo>
                  <a:pt x="2666" y="237"/>
                </a:lnTo>
                <a:lnTo>
                  <a:pt x="2693" y="230"/>
                </a:lnTo>
                <a:lnTo>
                  <a:pt x="2723" y="221"/>
                </a:lnTo>
                <a:lnTo>
                  <a:pt x="2758" y="212"/>
                </a:lnTo>
                <a:lnTo>
                  <a:pt x="2780" y="204"/>
                </a:lnTo>
                <a:lnTo>
                  <a:pt x="2804" y="199"/>
                </a:lnTo>
                <a:lnTo>
                  <a:pt x="2828" y="191"/>
                </a:lnTo>
                <a:lnTo>
                  <a:pt x="2855" y="184"/>
                </a:lnTo>
                <a:lnTo>
                  <a:pt x="2914" y="168"/>
                </a:lnTo>
                <a:lnTo>
                  <a:pt x="2975" y="151"/>
                </a:lnTo>
                <a:lnTo>
                  <a:pt x="3036" y="133"/>
                </a:lnTo>
                <a:lnTo>
                  <a:pt x="3093" y="116"/>
                </a:lnTo>
                <a:lnTo>
                  <a:pt x="3119" y="109"/>
                </a:lnTo>
                <a:lnTo>
                  <a:pt x="3144" y="101"/>
                </a:lnTo>
                <a:lnTo>
                  <a:pt x="3166" y="96"/>
                </a:lnTo>
                <a:lnTo>
                  <a:pt x="3187" y="90"/>
                </a:lnTo>
                <a:lnTo>
                  <a:pt x="3223" y="77"/>
                </a:lnTo>
                <a:lnTo>
                  <a:pt x="3255" y="68"/>
                </a:lnTo>
                <a:lnTo>
                  <a:pt x="3282" y="59"/>
                </a:lnTo>
                <a:lnTo>
                  <a:pt x="3304" y="52"/>
                </a:lnTo>
                <a:lnTo>
                  <a:pt x="3325" y="44"/>
                </a:lnTo>
                <a:lnTo>
                  <a:pt x="3343" y="39"/>
                </a:lnTo>
                <a:lnTo>
                  <a:pt x="3373" y="29"/>
                </a:lnTo>
                <a:lnTo>
                  <a:pt x="3387" y="26"/>
                </a:lnTo>
                <a:lnTo>
                  <a:pt x="3397" y="22"/>
                </a:lnTo>
                <a:lnTo>
                  <a:pt x="3393" y="13"/>
                </a:lnTo>
                <a:lnTo>
                  <a:pt x="3393" y="24"/>
                </a:lnTo>
                <a:lnTo>
                  <a:pt x="3400" y="22"/>
                </a:lnTo>
                <a:lnTo>
                  <a:pt x="3406" y="22"/>
                </a:lnTo>
                <a:lnTo>
                  <a:pt x="3413" y="22"/>
                </a:lnTo>
                <a:lnTo>
                  <a:pt x="3413" y="11"/>
                </a:lnTo>
                <a:lnTo>
                  <a:pt x="3409" y="20"/>
                </a:lnTo>
                <a:lnTo>
                  <a:pt x="3406" y="18"/>
                </a:lnTo>
                <a:lnTo>
                  <a:pt x="3411" y="22"/>
                </a:lnTo>
                <a:lnTo>
                  <a:pt x="3424" y="6"/>
                </a:lnTo>
                <a:lnTo>
                  <a:pt x="3422" y="2"/>
                </a:lnTo>
                <a:lnTo>
                  <a:pt x="3417" y="0"/>
                </a:lnTo>
                <a:lnTo>
                  <a:pt x="3413" y="0"/>
                </a:lnTo>
                <a:lnTo>
                  <a:pt x="3406" y="0"/>
                </a:lnTo>
                <a:lnTo>
                  <a:pt x="3400" y="0"/>
                </a:lnTo>
                <a:lnTo>
                  <a:pt x="3393" y="2"/>
                </a:lnTo>
                <a:lnTo>
                  <a:pt x="3387" y="2"/>
                </a:lnTo>
                <a:lnTo>
                  <a:pt x="3378" y="6"/>
                </a:lnTo>
                <a:lnTo>
                  <a:pt x="3367" y="9"/>
                </a:lnTo>
                <a:lnTo>
                  <a:pt x="3334" y="18"/>
                </a:lnTo>
                <a:lnTo>
                  <a:pt x="3316" y="24"/>
                </a:lnTo>
                <a:lnTo>
                  <a:pt x="3295" y="31"/>
                </a:lnTo>
                <a:lnTo>
                  <a:pt x="3273" y="39"/>
                </a:lnTo>
                <a:lnTo>
                  <a:pt x="3246" y="48"/>
                </a:lnTo>
                <a:lnTo>
                  <a:pt x="3214" y="57"/>
                </a:lnTo>
                <a:lnTo>
                  <a:pt x="3181" y="70"/>
                </a:lnTo>
                <a:lnTo>
                  <a:pt x="3157" y="75"/>
                </a:lnTo>
                <a:lnTo>
                  <a:pt x="3135" y="81"/>
                </a:lnTo>
                <a:lnTo>
                  <a:pt x="3109" y="88"/>
                </a:lnTo>
                <a:lnTo>
                  <a:pt x="3084" y="96"/>
                </a:lnTo>
                <a:lnTo>
                  <a:pt x="3026" y="112"/>
                </a:lnTo>
                <a:lnTo>
                  <a:pt x="2966" y="131"/>
                </a:lnTo>
                <a:lnTo>
                  <a:pt x="2905" y="147"/>
                </a:lnTo>
                <a:lnTo>
                  <a:pt x="2846" y="164"/>
                </a:lnTo>
                <a:lnTo>
                  <a:pt x="2818" y="171"/>
                </a:lnTo>
                <a:lnTo>
                  <a:pt x="2794" y="179"/>
                </a:lnTo>
                <a:lnTo>
                  <a:pt x="2771" y="184"/>
                </a:lnTo>
                <a:lnTo>
                  <a:pt x="2752" y="191"/>
                </a:lnTo>
                <a:lnTo>
                  <a:pt x="2713" y="201"/>
                </a:lnTo>
                <a:lnTo>
                  <a:pt x="2684" y="210"/>
                </a:lnTo>
                <a:lnTo>
                  <a:pt x="2656" y="217"/>
                </a:lnTo>
                <a:lnTo>
                  <a:pt x="2634" y="225"/>
                </a:lnTo>
                <a:lnTo>
                  <a:pt x="2612" y="230"/>
                </a:lnTo>
                <a:lnTo>
                  <a:pt x="2592" y="236"/>
                </a:lnTo>
                <a:lnTo>
                  <a:pt x="2572" y="241"/>
                </a:lnTo>
                <a:lnTo>
                  <a:pt x="2553" y="247"/>
                </a:lnTo>
                <a:lnTo>
                  <a:pt x="2529" y="250"/>
                </a:lnTo>
                <a:lnTo>
                  <a:pt x="2511" y="256"/>
                </a:lnTo>
                <a:lnTo>
                  <a:pt x="2476" y="263"/>
                </a:lnTo>
                <a:lnTo>
                  <a:pt x="2439" y="272"/>
                </a:lnTo>
                <a:lnTo>
                  <a:pt x="2443" y="282"/>
                </a:lnTo>
                <a:lnTo>
                  <a:pt x="2443" y="271"/>
                </a:lnTo>
                <a:lnTo>
                  <a:pt x="2423" y="276"/>
                </a:lnTo>
                <a:lnTo>
                  <a:pt x="2399" y="280"/>
                </a:lnTo>
                <a:lnTo>
                  <a:pt x="2375" y="285"/>
                </a:lnTo>
                <a:lnTo>
                  <a:pt x="2345" y="289"/>
                </a:lnTo>
                <a:lnTo>
                  <a:pt x="2314" y="295"/>
                </a:lnTo>
                <a:lnTo>
                  <a:pt x="2283" y="300"/>
                </a:lnTo>
                <a:lnTo>
                  <a:pt x="2250" y="306"/>
                </a:lnTo>
                <a:lnTo>
                  <a:pt x="2218" y="311"/>
                </a:lnTo>
                <a:lnTo>
                  <a:pt x="2189" y="317"/>
                </a:lnTo>
                <a:lnTo>
                  <a:pt x="2185" y="318"/>
                </a:lnTo>
                <a:lnTo>
                  <a:pt x="2161" y="322"/>
                </a:lnTo>
                <a:lnTo>
                  <a:pt x="2135" y="328"/>
                </a:lnTo>
                <a:lnTo>
                  <a:pt x="2117" y="333"/>
                </a:lnTo>
                <a:lnTo>
                  <a:pt x="2099" y="339"/>
                </a:lnTo>
                <a:lnTo>
                  <a:pt x="2082" y="344"/>
                </a:lnTo>
                <a:lnTo>
                  <a:pt x="2065" y="350"/>
                </a:lnTo>
                <a:lnTo>
                  <a:pt x="2047" y="355"/>
                </a:lnTo>
                <a:lnTo>
                  <a:pt x="2025" y="361"/>
                </a:lnTo>
                <a:lnTo>
                  <a:pt x="2001" y="368"/>
                </a:lnTo>
                <a:lnTo>
                  <a:pt x="1983" y="372"/>
                </a:lnTo>
                <a:lnTo>
                  <a:pt x="1966" y="376"/>
                </a:lnTo>
                <a:lnTo>
                  <a:pt x="1927" y="383"/>
                </a:lnTo>
                <a:lnTo>
                  <a:pt x="1885" y="392"/>
                </a:lnTo>
                <a:lnTo>
                  <a:pt x="1841" y="403"/>
                </a:lnTo>
                <a:lnTo>
                  <a:pt x="1797" y="412"/>
                </a:lnTo>
                <a:lnTo>
                  <a:pt x="1800" y="422"/>
                </a:lnTo>
                <a:lnTo>
                  <a:pt x="1800" y="411"/>
                </a:lnTo>
                <a:lnTo>
                  <a:pt x="1760" y="420"/>
                </a:lnTo>
                <a:lnTo>
                  <a:pt x="1756" y="420"/>
                </a:lnTo>
                <a:lnTo>
                  <a:pt x="1738" y="423"/>
                </a:lnTo>
                <a:lnTo>
                  <a:pt x="1721" y="427"/>
                </a:lnTo>
                <a:lnTo>
                  <a:pt x="1725" y="438"/>
                </a:lnTo>
                <a:lnTo>
                  <a:pt x="1725" y="427"/>
                </a:lnTo>
                <a:lnTo>
                  <a:pt x="1710" y="431"/>
                </a:lnTo>
                <a:lnTo>
                  <a:pt x="1695" y="433"/>
                </a:lnTo>
                <a:lnTo>
                  <a:pt x="1686" y="434"/>
                </a:lnTo>
                <a:lnTo>
                  <a:pt x="1679" y="436"/>
                </a:lnTo>
                <a:lnTo>
                  <a:pt x="1673" y="436"/>
                </a:lnTo>
                <a:lnTo>
                  <a:pt x="1668" y="438"/>
                </a:lnTo>
                <a:lnTo>
                  <a:pt x="1664" y="438"/>
                </a:lnTo>
                <a:lnTo>
                  <a:pt x="1662" y="438"/>
                </a:lnTo>
                <a:lnTo>
                  <a:pt x="1662" y="449"/>
                </a:lnTo>
                <a:lnTo>
                  <a:pt x="1666" y="440"/>
                </a:lnTo>
                <a:lnTo>
                  <a:pt x="1664" y="438"/>
                </a:lnTo>
                <a:lnTo>
                  <a:pt x="1659" y="438"/>
                </a:lnTo>
                <a:lnTo>
                  <a:pt x="1655" y="438"/>
                </a:lnTo>
                <a:lnTo>
                  <a:pt x="1649" y="438"/>
                </a:lnTo>
                <a:lnTo>
                  <a:pt x="1644" y="438"/>
                </a:lnTo>
                <a:lnTo>
                  <a:pt x="1636" y="438"/>
                </a:lnTo>
                <a:lnTo>
                  <a:pt x="1625" y="438"/>
                </a:lnTo>
                <a:lnTo>
                  <a:pt x="1625" y="449"/>
                </a:lnTo>
                <a:lnTo>
                  <a:pt x="1625" y="438"/>
                </a:lnTo>
                <a:lnTo>
                  <a:pt x="1600" y="438"/>
                </a:lnTo>
                <a:lnTo>
                  <a:pt x="1568" y="438"/>
                </a:lnTo>
                <a:lnTo>
                  <a:pt x="1533" y="438"/>
                </a:lnTo>
                <a:lnTo>
                  <a:pt x="1495" y="438"/>
                </a:lnTo>
                <a:lnTo>
                  <a:pt x="1452" y="438"/>
                </a:lnTo>
                <a:lnTo>
                  <a:pt x="1408" y="440"/>
                </a:lnTo>
                <a:lnTo>
                  <a:pt x="1360" y="444"/>
                </a:lnTo>
                <a:lnTo>
                  <a:pt x="1312" y="449"/>
                </a:lnTo>
                <a:lnTo>
                  <a:pt x="1287" y="453"/>
                </a:lnTo>
                <a:lnTo>
                  <a:pt x="1259" y="457"/>
                </a:lnTo>
                <a:lnTo>
                  <a:pt x="1198" y="468"/>
                </a:lnTo>
                <a:lnTo>
                  <a:pt x="1134" y="480"/>
                </a:lnTo>
                <a:lnTo>
                  <a:pt x="1066" y="495"/>
                </a:lnTo>
                <a:lnTo>
                  <a:pt x="1001" y="508"/>
                </a:lnTo>
                <a:lnTo>
                  <a:pt x="939" y="521"/>
                </a:lnTo>
                <a:lnTo>
                  <a:pt x="911" y="526"/>
                </a:lnTo>
                <a:lnTo>
                  <a:pt x="885" y="532"/>
                </a:lnTo>
                <a:lnTo>
                  <a:pt x="861" y="536"/>
                </a:lnTo>
                <a:lnTo>
                  <a:pt x="837" y="539"/>
                </a:lnTo>
                <a:lnTo>
                  <a:pt x="821" y="543"/>
                </a:lnTo>
                <a:lnTo>
                  <a:pt x="804" y="545"/>
                </a:lnTo>
                <a:lnTo>
                  <a:pt x="790" y="545"/>
                </a:lnTo>
                <a:lnTo>
                  <a:pt x="777" y="547"/>
                </a:lnTo>
                <a:lnTo>
                  <a:pt x="756" y="547"/>
                </a:lnTo>
                <a:lnTo>
                  <a:pt x="740" y="547"/>
                </a:lnTo>
                <a:lnTo>
                  <a:pt x="727" y="545"/>
                </a:lnTo>
                <a:lnTo>
                  <a:pt x="712" y="543"/>
                </a:lnTo>
                <a:lnTo>
                  <a:pt x="698" y="543"/>
                </a:lnTo>
                <a:lnTo>
                  <a:pt x="677" y="543"/>
                </a:lnTo>
                <a:lnTo>
                  <a:pt x="677" y="554"/>
                </a:lnTo>
                <a:lnTo>
                  <a:pt x="677" y="543"/>
                </a:lnTo>
                <a:lnTo>
                  <a:pt x="657" y="545"/>
                </a:lnTo>
                <a:lnTo>
                  <a:pt x="637" y="545"/>
                </a:lnTo>
                <a:lnTo>
                  <a:pt x="618" y="547"/>
                </a:lnTo>
                <a:lnTo>
                  <a:pt x="600" y="549"/>
                </a:lnTo>
                <a:lnTo>
                  <a:pt x="578" y="550"/>
                </a:lnTo>
                <a:lnTo>
                  <a:pt x="552" y="552"/>
                </a:lnTo>
                <a:lnTo>
                  <a:pt x="523" y="554"/>
                </a:lnTo>
                <a:lnTo>
                  <a:pt x="488" y="556"/>
                </a:lnTo>
                <a:lnTo>
                  <a:pt x="467" y="556"/>
                </a:lnTo>
                <a:lnTo>
                  <a:pt x="443" y="558"/>
                </a:lnTo>
                <a:lnTo>
                  <a:pt x="418" y="558"/>
                </a:lnTo>
                <a:lnTo>
                  <a:pt x="388" y="560"/>
                </a:lnTo>
                <a:lnTo>
                  <a:pt x="327" y="560"/>
                </a:lnTo>
                <a:lnTo>
                  <a:pt x="263" y="561"/>
                </a:lnTo>
                <a:lnTo>
                  <a:pt x="200" y="563"/>
                </a:lnTo>
                <a:lnTo>
                  <a:pt x="171" y="563"/>
                </a:lnTo>
                <a:lnTo>
                  <a:pt x="143" y="563"/>
                </a:lnTo>
                <a:lnTo>
                  <a:pt x="118" y="563"/>
                </a:lnTo>
                <a:lnTo>
                  <a:pt x="96" y="565"/>
                </a:lnTo>
                <a:lnTo>
                  <a:pt x="75" y="565"/>
                </a:lnTo>
                <a:lnTo>
                  <a:pt x="59" y="565"/>
                </a:lnTo>
                <a:lnTo>
                  <a:pt x="46" y="565"/>
                </a:lnTo>
                <a:lnTo>
                  <a:pt x="35" y="565"/>
                </a:lnTo>
                <a:lnTo>
                  <a:pt x="27" y="565"/>
                </a:lnTo>
                <a:lnTo>
                  <a:pt x="20" y="567"/>
                </a:lnTo>
                <a:lnTo>
                  <a:pt x="13" y="567"/>
                </a:lnTo>
                <a:lnTo>
                  <a:pt x="11" y="567"/>
                </a:lnTo>
                <a:lnTo>
                  <a:pt x="7" y="567"/>
                </a:lnTo>
                <a:lnTo>
                  <a:pt x="3" y="571"/>
                </a:lnTo>
                <a:lnTo>
                  <a:pt x="0" y="578"/>
                </a:lnTo>
                <a:lnTo>
                  <a:pt x="3" y="585"/>
                </a:lnTo>
                <a:lnTo>
                  <a:pt x="7" y="587"/>
                </a:lnTo>
                <a:lnTo>
                  <a:pt x="11" y="589"/>
                </a:lnTo>
                <a:lnTo>
                  <a:pt x="13" y="589"/>
                </a:lnTo>
                <a:lnTo>
                  <a:pt x="20" y="589"/>
                </a:lnTo>
                <a:lnTo>
                  <a:pt x="29" y="589"/>
                </a:lnTo>
                <a:lnTo>
                  <a:pt x="38" y="589"/>
                </a:lnTo>
                <a:close/>
              </a:path>
            </a:pathLst>
          </a:custGeom>
          <a:solidFill>
            <a:srgbClr val="00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6354" name="Rectangle 34"/>
          <p:cNvSpPr>
            <a:spLocks noChangeArrowheads="1"/>
          </p:cNvSpPr>
          <p:nvPr/>
        </p:nvSpPr>
        <p:spPr bwMode="auto">
          <a:xfrm>
            <a:off x="3606800" y="5200650"/>
            <a:ext cx="2192338"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5" name="Rectangle 35"/>
          <p:cNvSpPr>
            <a:spLocks noChangeArrowheads="1"/>
          </p:cNvSpPr>
          <p:nvPr/>
        </p:nvSpPr>
        <p:spPr bwMode="auto">
          <a:xfrm>
            <a:off x="3698875" y="5265738"/>
            <a:ext cx="17208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700" dirty="0"/>
              <a:t>Years of Diabetes</a:t>
            </a:r>
            <a:endParaRPr lang="en-US" sz="2400" dirty="0"/>
          </a:p>
        </p:txBody>
      </p:sp>
      <p:sp>
        <p:nvSpPr>
          <p:cNvPr id="56356" name="Rectangle 36"/>
          <p:cNvSpPr>
            <a:spLocks noChangeArrowheads="1"/>
          </p:cNvSpPr>
          <p:nvPr/>
        </p:nvSpPr>
        <p:spPr bwMode="auto">
          <a:xfrm>
            <a:off x="168275" y="3524250"/>
            <a:ext cx="173196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sz="2000"/>
              <a:t>Relative </a:t>
            </a:r>
            <a:br>
              <a:rPr lang="en-US" sz="2000"/>
            </a:br>
            <a:r>
              <a:rPr lang="en-US" sz="2000" i="1">
                <a:sym typeface="Symbol" pitchFamily="18" charset="2"/>
              </a:rPr>
              <a:t></a:t>
            </a:r>
            <a:r>
              <a:rPr lang="en-US" sz="2000" i="1"/>
              <a:t>-</a:t>
            </a:r>
            <a:r>
              <a:rPr lang="en-US" sz="2000"/>
              <a:t>Cell</a:t>
            </a:r>
            <a:r>
              <a:rPr lang="en-US" sz="2000" i="1"/>
              <a:t> </a:t>
            </a:r>
            <a:br>
              <a:rPr lang="en-US" sz="2000" i="1"/>
            </a:br>
            <a:r>
              <a:rPr lang="en-US" sz="2000"/>
              <a:t>Function</a:t>
            </a:r>
          </a:p>
        </p:txBody>
      </p:sp>
      <p:sp>
        <p:nvSpPr>
          <p:cNvPr id="56357" name="Rectangle 37"/>
          <p:cNvSpPr>
            <a:spLocks noChangeArrowheads="1"/>
          </p:cNvSpPr>
          <p:nvPr/>
        </p:nvSpPr>
        <p:spPr bwMode="auto">
          <a:xfrm>
            <a:off x="968375" y="1652588"/>
            <a:ext cx="9318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gn="r" eaLnBrk="1" hangingPunct="1"/>
            <a:r>
              <a:rPr lang="en-US" sz="2000"/>
              <a:t>Plasma</a:t>
            </a:r>
          </a:p>
          <a:p>
            <a:pPr algn="r" eaLnBrk="1" hangingPunct="1"/>
            <a:r>
              <a:rPr lang="en-US" sz="2000"/>
              <a:t>Glucose</a:t>
            </a:r>
          </a:p>
        </p:txBody>
      </p:sp>
      <p:sp>
        <p:nvSpPr>
          <p:cNvPr id="56358" name="Rectangle 38"/>
          <p:cNvSpPr>
            <a:spLocks noChangeArrowheads="1"/>
          </p:cNvSpPr>
          <p:nvPr/>
        </p:nvSpPr>
        <p:spPr bwMode="gray">
          <a:xfrm>
            <a:off x="5719763" y="3465513"/>
            <a:ext cx="1925637"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59" name="Rectangle 39"/>
          <p:cNvSpPr>
            <a:spLocks noChangeArrowheads="1"/>
          </p:cNvSpPr>
          <p:nvPr/>
        </p:nvSpPr>
        <p:spPr bwMode="gray">
          <a:xfrm>
            <a:off x="5476875" y="3497263"/>
            <a:ext cx="2355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0" tIns="0" rIns="0" bIns="0">
            <a:spAutoFit/>
          </a:bodyPr>
          <a:lstStyle/>
          <a:p>
            <a:pPr eaLnBrk="1" hangingPunct="1"/>
            <a:r>
              <a:rPr lang="en-US">
                <a:solidFill>
                  <a:schemeClr val="accent1"/>
                </a:solidFill>
              </a:rPr>
              <a:t>Insulin resistance</a:t>
            </a:r>
          </a:p>
        </p:txBody>
      </p:sp>
      <p:sp>
        <p:nvSpPr>
          <p:cNvPr id="56360" name="Rectangle 40"/>
          <p:cNvSpPr>
            <a:spLocks noChangeArrowheads="1"/>
          </p:cNvSpPr>
          <p:nvPr/>
        </p:nvSpPr>
        <p:spPr bwMode="black">
          <a:xfrm>
            <a:off x="5730875" y="4084638"/>
            <a:ext cx="1838325"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1" name="Rectangle 41"/>
          <p:cNvSpPr>
            <a:spLocks noChangeArrowheads="1"/>
          </p:cNvSpPr>
          <p:nvPr/>
        </p:nvSpPr>
        <p:spPr bwMode="black">
          <a:xfrm>
            <a:off x="5716588" y="4089400"/>
            <a:ext cx="1651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tx2"/>
                </a:solidFill>
              </a:rPr>
              <a:t>Insulin secretion</a:t>
            </a:r>
          </a:p>
        </p:txBody>
      </p:sp>
      <p:sp>
        <p:nvSpPr>
          <p:cNvPr id="56362" name="Rectangle 42"/>
          <p:cNvSpPr>
            <a:spLocks noChangeArrowheads="1"/>
          </p:cNvSpPr>
          <p:nvPr/>
        </p:nvSpPr>
        <p:spPr bwMode="auto">
          <a:xfrm>
            <a:off x="1030288" y="2651125"/>
            <a:ext cx="936625" cy="265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3" name="Rectangle 43"/>
          <p:cNvSpPr>
            <a:spLocks noChangeArrowheads="1"/>
          </p:cNvSpPr>
          <p:nvPr/>
        </p:nvSpPr>
        <p:spPr bwMode="auto">
          <a:xfrm>
            <a:off x="808038" y="2643188"/>
            <a:ext cx="10922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r" eaLnBrk="1" hangingPunct="1"/>
            <a:r>
              <a:rPr lang="en-US"/>
              <a:t>126 mg/dL</a:t>
            </a:r>
          </a:p>
        </p:txBody>
      </p:sp>
      <p:sp>
        <p:nvSpPr>
          <p:cNvPr id="56364" name="Rectangle 44"/>
          <p:cNvSpPr>
            <a:spLocks noChangeArrowheads="1"/>
          </p:cNvSpPr>
          <p:nvPr/>
        </p:nvSpPr>
        <p:spPr bwMode="black">
          <a:xfrm>
            <a:off x="5892800" y="2400300"/>
            <a:ext cx="1793875"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5" name="Rectangle 45"/>
          <p:cNvSpPr>
            <a:spLocks noChangeArrowheads="1"/>
          </p:cNvSpPr>
          <p:nvPr/>
        </p:nvSpPr>
        <p:spPr bwMode="black">
          <a:xfrm>
            <a:off x="5716588" y="2460625"/>
            <a:ext cx="1600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dirty="0">
                <a:solidFill>
                  <a:srgbClr val="00FFFF"/>
                </a:solidFill>
              </a:rPr>
              <a:t>Fasting glucose</a:t>
            </a:r>
          </a:p>
        </p:txBody>
      </p:sp>
      <p:sp>
        <p:nvSpPr>
          <p:cNvPr id="56366" name="Rectangle 46"/>
          <p:cNvSpPr>
            <a:spLocks noChangeArrowheads="1"/>
          </p:cNvSpPr>
          <p:nvPr/>
        </p:nvSpPr>
        <p:spPr bwMode="black">
          <a:xfrm>
            <a:off x="5337175" y="1454150"/>
            <a:ext cx="12890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56367" name="Rectangle 47"/>
          <p:cNvSpPr>
            <a:spLocks noChangeArrowheads="1"/>
          </p:cNvSpPr>
          <p:nvPr/>
        </p:nvSpPr>
        <p:spPr bwMode="black">
          <a:xfrm>
            <a:off x="4870450" y="1522413"/>
            <a:ext cx="2120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a:solidFill>
                  <a:schemeClr val="hlink"/>
                </a:solidFill>
              </a:rPr>
              <a:t>Postprandial glucose</a:t>
            </a:r>
          </a:p>
        </p:txBody>
      </p:sp>
      <p:sp>
        <p:nvSpPr>
          <p:cNvPr id="56368" name="Line 48"/>
          <p:cNvSpPr>
            <a:spLocks noChangeShapeType="1"/>
          </p:cNvSpPr>
          <p:nvPr/>
        </p:nvSpPr>
        <p:spPr bwMode="auto">
          <a:xfrm flipV="1">
            <a:off x="4356100" y="3246438"/>
            <a:ext cx="0" cy="1581150"/>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69" name="Line 49"/>
          <p:cNvSpPr>
            <a:spLocks noChangeShapeType="1"/>
          </p:cNvSpPr>
          <p:nvPr/>
        </p:nvSpPr>
        <p:spPr bwMode="auto">
          <a:xfrm flipV="1">
            <a:off x="4356100" y="1322388"/>
            <a:ext cx="0" cy="1736725"/>
          </a:xfrm>
          <a:prstGeom prst="line">
            <a:avLst/>
          </a:prstGeom>
          <a:noFill/>
          <a:ln w="19050">
            <a:solidFill>
              <a:schemeClr val="tx1"/>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6370" name="AutoShape 50"/>
          <p:cNvSpPr>
            <a:spLocks/>
          </p:cNvSpPr>
          <p:nvPr/>
        </p:nvSpPr>
        <p:spPr bwMode="auto">
          <a:xfrm rot="5400000">
            <a:off x="3095626" y="4486275"/>
            <a:ext cx="176212" cy="2262187"/>
          </a:xfrm>
          <a:prstGeom prst="rightBracket">
            <a:avLst>
              <a:gd name="adj" fmla="val 106982"/>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1" name="AutoShape 51"/>
          <p:cNvSpPr>
            <a:spLocks/>
          </p:cNvSpPr>
          <p:nvPr/>
        </p:nvSpPr>
        <p:spPr bwMode="auto">
          <a:xfrm rot="5400000">
            <a:off x="6095206" y="3817144"/>
            <a:ext cx="153988" cy="3562350"/>
          </a:xfrm>
          <a:prstGeom prst="rightBracket">
            <a:avLst>
              <a:gd name="adj" fmla="val 192783"/>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a:p>
        </p:txBody>
      </p:sp>
      <p:sp>
        <p:nvSpPr>
          <p:cNvPr id="56372" name="Rectangle 52"/>
          <p:cNvSpPr>
            <a:spLocks noChangeArrowheads="1"/>
          </p:cNvSpPr>
          <p:nvPr/>
        </p:nvSpPr>
        <p:spPr bwMode="auto">
          <a:xfrm>
            <a:off x="2339975" y="5799138"/>
            <a:ext cx="137001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Prior to diagnosis</a:t>
            </a:r>
          </a:p>
        </p:txBody>
      </p:sp>
      <p:sp>
        <p:nvSpPr>
          <p:cNvPr id="56373" name="Rectangle 53"/>
          <p:cNvSpPr>
            <a:spLocks noChangeArrowheads="1"/>
          </p:cNvSpPr>
          <p:nvPr/>
        </p:nvSpPr>
        <p:spPr bwMode="auto">
          <a:xfrm>
            <a:off x="5588000" y="5780088"/>
            <a:ext cx="11731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a:t>After diagnosis</a:t>
            </a:r>
          </a:p>
        </p:txBody>
      </p:sp>
      <p:sp>
        <p:nvSpPr>
          <p:cNvPr id="56374" name="Text Box 54"/>
          <p:cNvSpPr txBox="1">
            <a:spLocks noChangeArrowheads="1"/>
          </p:cNvSpPr>
          <p:nvPr/>
        </p:nvSpPr>
        <p:spPr bwMode="auto">
          <a:xfrm>
            <a:off x="1089025" y="6032341"/>
            <a:ext cx="53340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sz="1200" dirty="0"/>
              <a:t>Adapted from </a:t>
            </a:r>
            <a:r>
              <a:rPr lang="en-US" sz="1200" dirty="0" err="1"/>
              <a:t>Bergenstal</a:t>
            </a:r>
            <a:r>
              <a:rPr lang="en-US" sz="1200" dirty="0"/>
              <a:t> et al. 2000; International Diabetes Center.</a:t>
            </a:r>
          </a:p>
        </p:txBody>
      </p:sp>
    </p:spTree>
    <p:custDataLst>
      <p:tags r:id="rId1"/>
    </p:custDataLst>
    <p:extLst>
      <p:ext uri="{BB962C8B-B14F-4D97-AF65-F5344CB8AC3E}">
        <p14:creationId xmlns:p14="http://schemas.microsoft.com/office/powerpoint/2010/main" val="1878641407"/>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normAutofit fontScale="90000"/>
          </a:bodyPr>
          <a:lstStyle/>
          <a:p>
            <a:pPr eaLnBrk="1" hangingPunct="1"/>
            <a:r>
              <a:rPr lang="en-US" sz="3600" smtClean="0"/>
              <a:t>Cardio Metabolic Risk  - </a:t>
            </a:r>
            <a:br>
              <a:rPr lang="en-US" sz="3600" smtClean="0"/>
            </a:br>
            <a:r>
              <a:rPr lang="en-US" sz="3600" smtClean="0"/>
              <a:t>5 Hypers -</a:t>
            </a:r>
          </a:p>
        </p:txBody>
      </p:sp>
      <p:sp>
        <p:nvSpPr>
          <p:cNvPr id="1767427" name="Rectangle 3"/>
          <p:cNvSpPr>
            <a:spLocks noGrp="1" noChangeArrowheads="1"/>
          </p:cNvSpPr>
          <p:nvPr>
            <p:ph sz="quarter" idx="1"/>
          </p:nvPr>
        </p:nvSpPr>
        <p:spPr>
          <a:xfrm>
            <a:off x="457200" y="1447800"/>
            <a:ext cx="8229600" cy="4709160"/>
          </a:xfrm>
        </p:spPr>
        <p:txBody>
          <a:bodyPr/>
          <a:lstStyle/>
          <a:p>
            <a:pPr eaLnBrk="1" hangingPunct="1">
              <a:defRPr/>
            </a:pPr>
            <a:r>
              <a:rPr lang="en-US" dirty="0" err="1" smtClean="0"/>
              <a:t>Hyperinsulinemia</a:t>
            </a:r>
            <a:r>
              <a:rPr lang="en-US" dirty="0" smtClean="0"/>
              <a:t> (resistance)</a:t>
            </a:r>
          </a:p>
          <a:p>
            <a:pPr eaLnBrk="1" hangingPunct="1">
              <a:defRPr/>
            </a:pPr>
            <a:r>
              <a:rPr lang="en-US" dirty="0" smtClean="0"/>
              <a:t>Hyperglycemia</a:t>
            </a:r>
          </a:p>
          <a:p>
            <a:pPr eaLnBrk="1" hangingPunct="1">
              <a:defRPr/>
            </a:pPr>
            <a:r>
              <a:rPr lang="en-US" dirty="0" smtClean="0"/>
              <a:t>Hyperlipidemia</a:t>
            </a:r>
          </a:p>
          <a:p>
            <a:pPr eaLnBrk="1" hangingPunct="1">
              <a:defRPr/>
            </a:pPr>
            <a:r>
              <a:rPr lang="en-US" dirty="0" smtClean="0"/>
              <a:t>Hypertension</a:t>
            </a:r>
          </a:p>
          <a:p>
            <a:pPr eaLnBrk="1" hangingPunct="1">
              <a:defRPr/>
            </a:pPr>
            <a:r>
              <a:rPr lang="en-US" dirty="0" err="1" smtClean="0"/>
              <a:t>Hyper”waistline”emia</a:t>
            </a:r>
            <a:r>
              <a:rPr lang="en-US" dirty="0" smtClean="0"/>
              <a:t> (35” women, 40” men)</a:t>
            </a:r>
          </a:p>
          <a:p>
            <a:pPr eaLnBrk="1" hangingPunct="1">
              <a:buFont typeface="Wingdings" pitchFamily="2" charset="2"/>
              <a:buNone/>
              <a:defRPr/>
            </a:pPr>
            <a:endParaRPr lang="en-US" i="1" dirty="0" smtClean="0"/>
          </a:p>
          <a:p>
            <a:pPr algn="ctr" eaLnBrk="1" hangingPunct="1">
              <a:buFont typeface="Wingdings" pitchFamily="2" charset="2"/>
              <a:buNone/>
              <a:defRPr/>
            </a:pPr>
            <a:r>
              <a:rPr lang="en-US" i="1" dirty="0" smtClean="0">
                <a:solidFill>
                  <a:schemeClr val="folHlink"/>
                </a:solidFill>
              </a:rPr>
              <a:t>Manifestations of Insulin Resistance</a:t>
            </a:r>
            <a:endParaRPr lang="en-US" dirty="0" smtClean="0">
              <a:solidFill>
                <a:schemeClr val="folHlink"/>
              </a:solidFill>
            </a:endParaRPr>
          </a:p>
        </p:txBody>
      </p:sp>
      <p:pic>
        <p:nvPicPr>
          <p:cNvPr id="36868" name="Picture 4" descr="tiylgif4[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30670" y="1447800"/>
            <a:ext cx="1522413"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4621250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1767427">
                                            <p:txEl>
                                              <p:pRg st="0" end="0"/>
                                            </p:txEl>
                                          </p:spTgt>
                                        </p:tgtEl>
                                        <p:attrNameLst>
                                          <p:attrName>style.visibility</p:attrName>
                                        </p:attrNameLst>
                                      </p:cBhvr>
                                      <p:to>
                                        <p:strVal val="visible"/>
                                      </p:to>
                                    </p:set>
                                    <p:animEffect transition="in" filter="diamond(in)">
                                      <p:cBhvr>
                                        <p:cTn id="7" dur="2000"/>
                                        <p:tgtEl>
                                          <p:spTgt spid="1767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1767427">
                                            <p:txEl>
                                              <p:pRg st="1" end="1"/>
                                            </p:txEl>
                                          </p:spTgt>
                                        </p:tgtEl>
                                        <p:attrNameLst>
                                          <p:attrName>style.visibility</p:attrName>
                                        </p:attrNameLst>
                                      </p:cBhvr>
                                      <p:to>
                                        <p:strVal val="visible"/>
                                      </p:to>
                                    </p:set>
                                    <p:animEffect transition="in" filter="diamond(in)">
                                      <p:cBhvr>
                                        <p:cTn id="12" dur="2000"/>
                                        <p:tgtEl>
                                          <p:spTgt spid="1767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767427">
                                            <p:txEl>
                                              <p:pRg st="2" end="2"/>
                                            </p:txEl>
                                          </p:spTgt>
                                        </p:tgtEl>
                                        <p:attrNameLst>
                                          <p:attrName>style.visibility</p:attrName>
                                        </p:attrNameLst>
                                      </p:cBhvr>
                                      <p:to>
                                        <p:strVal val="visible"/>
                                      </p:to>
                                    </p:set>
                                    <p:animEffect transition="in" filter="diamond(in)">
                                      <p:cBhvr>
                                        <p:cTn id="17" dur="2000"/>
                                        <p:tgtEl>
                                          <p:spTgt spid="1767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1767427">
                                            <p:txEl>
                                              <p:pRg st="3" end="3"/>
                                            </p:txEl>
                                          </p:spTgt>
                                        </p:tgtEl>
                                        <p:attrNameLst>
                                          <p:attrName>style.visibility</p:attrName>
                                        </p:attrNameLst>
                                      </p:cBhvr>
                                      <p:to>
                                        <p:strVal val="visible"/>
                                      </p:to>
                                    </p:set>
                                    <p:animEffect transition="in" filter="diamond(in)">
                                      <p:cBhvr>
                                        <p:cTn id="22" dur="2000"/>
                                        <p:tgtEl>
                                          <p:spTgt spid="1767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1767427">
                                            <p:txEl>
                                              <p:pRg st="4" end="4"/>
                                            </p:txEl>
                                          </p:spTgt>
                                        </p:tgtEl>
                                        <p:attrNameLst>
                                          <p:attrName>style.visibility</p:attrName>
                                        </p:attrNameLst>
                                      </p:cBhvr>
                                      <p:to>
                                        <p:strVal val="visible"/>
                                      </p:to>
                                    </p:set>
                                    <p:animEffect transition="in" filter="diamond(in)">
                                      <p:cBhvr>
                                        <p:cTn id="27" dur="500"/>
                                        <p:tgtEl>
                                          <p:spTgt spid="176742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767427">
                                            <p:txEl>
                                              <p:pRg st="6" end="6"/>
                                            </p:txEl>
                                          </p:spTgt>
                                        </p:tgtEl>
                                        <p:attrNameLst>
                                          <p:attrName>style.visibility</p:attrName>
                                        </p:attrNameLst>
                                      </p:cBhvr>
                                      <p:to>
                                        <p:strVal val="visible"/>
                                      </p:to>
                                    </p:set>
                                    <p:animEffect transition="in" filter="diamond(in)">
                                      <p:cBhvr>
                                        <p:cTn id="32" dur="500"/>
                                        <p:tgtEl>
                                          <p:spTgt spid="17674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457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1683" name="Rectangle 3"/>
          <p:cNvSpPr>
            <a:spLocks noGrp="1" noChangeArrowheads="1"/>
          </p:cNvSpPr>
          <p:nvPr>
            <p:ph idx="1"/>
          </p:nvPr>
        </p:nvSpPr>
        <p:spPr>
          <a:xfrm>
            <a:off x="372533" y="1803400"/>
            <a:ext cx="7933267" cy="4199467"/>
          </a:xfrm>
        </p:spPr>
        <p:txBody>
          <a:bodyPr vert="horz" lIns="80434" tIns="39511" rIns="80434" bIns="39511">
            <a:normAutofit/>
          </a:bodyPr>
          <a:lstStyle/>
          <a:p>
            <a:pPr marL="474139" indent="-474139">
              <a:lnSpc>
                <a:spcPct val="90000"/>
              </a:lnSpc>
              <a:buFont typeface="Wingdings" pitchFamily="2" charset="2"/>
              <a:buAutoNum type="arabicPeriod"/>
            </a:pPr>
            <a:r>
              <a:rPr lang="en-US" dirty="0"/>
              <a:t>Testing should be considered in all adults who are overweight (BMI </a:t>
            </a:r>
            <a:r>
              <a:rPr lang="en-US" dirty="0">
                <a:sym typeface="Symbol" pitchFamily="18" charset="2"/>
              </a:rPr>
              <a:t> 25) and have additional </a:t>
            </a:r>
            <a:r>
              <a:rPr lang="en-US" b="1" u="sng" dirty="0">
                <a:sym typeface="Symbol" pitchFamily="18" charset="2"/>
              </a:rPr>
              <a:t>risk factors</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err="1"/>
              <a:t>PreDiabetes</a:t>
            </a:r>
            <a:r>
              <a:rPr lang="en-US" sz="2489" dirty="0"/>
              <a:t> </a:t>
            </a:r>
          </a:p>
          <a:p>
            <a:pPr marL="880544" lvl="1" indent="-474139">
              <a:lnSpc>
                <a:spcPct val="90000"/>
              </a:lnSpc>
              <a:buClr>
                <a:schemeClr val="hlink"/>
              </a:buClr>
            </a:pPr>
            <a:r>
              <a:rPr lang="en-US" sz="2489" dirty="0"/>
              <a:t>History of heart disease</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4463732"/>
            <a:ext cx="3366939" cy="239426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856773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2" end="2"/>
                                            </p:txEl>
                                          </p:spTgt>
                                        </p:tgtEl>
                                        <p:attrNameLst>
                                          <p:attrName>style.visibility</p:attrName>
                                        </p:attrNameLst>
                                      </p:cBhvr>
                                      <p:to>
                                        <p:strVal val="visible"/>
                                      </p:to>
                                    </p:set>
                                    <p:anim calcmode="lin" valueType="num">
                                      <p:cBhvr additive="base">
                                        <p:cTn id="7" dur="2000" fill="hold"/>
                                        <p:tgtEl>
                                          <p:spTgt spid="1991683">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3" end="3"/>
                                            </p:txEl>
                                          </p:spTgt>
                                        </p:tgtEl>
                                        <p:attrNameLst>
                                          <p:attrName>style.visibility</p:attrName>
                                        </p:attrNameLst>
                                      </p:cBhvr>
                                      <p:to>
                                        <p:strVal val="visible"/>
                                      </p:to>
                                    </p:set>
                                    <p:anim calcmode="lin" valueType="num">
                                      <p:cBhvr additive="base">
                                        <p:cTn id="11"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4" end="4"/>
                                            </p:txEl>
                                          </p:spTgt>
                                        </p:tgtEl>
                                        <p:attrNameLst>
                                          <p:attrName>style.visibility</p:attrName>
                                        </p:attrNameLst>
                                      </p:cBhvr>
                                      <p:to>
                                        <p:strVal val="visible"/>
                                      </p:to>
                                    </p:set>
                                    <p:anim calcmode="lin" valueType="num">
                                      <p:cBhvr additive="base">
                                        <p:cTn id="15"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5" end="5"/>
                                            </p:txEl>
                                          </p:spTgt>
                                        </p:tgtEl>
                                        <p:attrNameLst>
                                          <p:attrName>style.visibility</p:attrName>
                                        </p:attrNameLst>
                                      </p:cBhvr>
                                      <p:to>
                                        <p:strVal val="visible"/>
                                      </p:to>
                                    </p:set>
                                    <p:anim calcmode="lin" valueType="num">
                                      <p:cBhvr additive="base">
                                        <p:cTn id="19"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6" end="6"/>
                                            </p:txEl>
                                          </p:spTgt>
                                        </p:tgtEl>
                                        <p:attrNameLst>
                                          <p:attrName>style.visibility</p:attrName>
                                        </p:attrNameLst>
                                      </p:cBhvr>
                                      <p:to>
                                        <p:strVal val="visible"/>
                                      </p:to>
                                    </p:set>
                                    <p:anim calcmode="lin" valueType="num">
                                      <p:cBhvr additive="base">
                                        <p:cTn id="23"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57200" y="584200"/>
            <a:ext cx="8305800" cy="1016000"/>
          </a:xfrm>
        </p:spPr>
        <p:txBody>
          <a:bodyPr vert="horz" lIns="80434" tIns="39511" rIns="80434" bIns="39511" anchor="b" anchorCtr="0">
            <a:normAutofit fontScale="90000"/>
          </a:bodyPr>
          <a:lstStyle/>
          <a:p>
            <a:pPr eaLnBrk="1" hangingPunct="1"/>
            <a:r>
              <a:rPr lang="en-US" smtClean="0"/>
              <a:t>Diabetes 2 - Who is at Risk?</a:t>
            </a:r>
            <a:r>
              <a:rPr lang="en-US" sz="3200"/>
              <a:t> </a:t>
            </a:r>
            <a:br>
              <a:rPr lang="en-US" sz="3200"/>
            </a:br>
            <a:r>
              <a:rPr lang="en-US" sz="2489"/>
              <a:t>(ADA Clinical Practice Guidelines</a:t>
            </a:r>
            <a:r>
              <a:rPr lang="en-US" sz="2844"/>
              <a:t>)</a:t>
            </a:r>
            <a:endParaRPr lang="en-US" sz="2844">
              <a:sym typeface="Monotype Sorts" pitchFamily="2" charset="2"/>
            </a:endParaRPr>
          </a:p>
        </p:txBody>
      </p:sp>
      <p:sp>
        <p:nvSpPr>
          <p:cNvPr id="1992707" name="Rectangle 3"/>
          <p:cNvSpPr>
            <a:spLocks noGrp="1" noChangeArrowheads="1"/>
          </p:cNvSpPr>
          <p:nvPr>
            <p:ph idx="1"/>
          </p:nvPr>
        </p:nvSpPr>
        <p:spPr>
          <a:xfrm>
            <a:off x="3384505" y="1634067"/>
            <a:ext cx="5302295" cy="4538133"/>
          </a:xfrm>
        </p:spPr>
        <p:txBody>
          <a:bodyPr vert="horz" lIns="80434" tIns="39511" rIns="80434" bIns="39511">
            <a:normAutofit lnSpcReduction="10000"/>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BP &gt; 140/90</a:t>
            </a:r>
            <a:endParaRPr lang="en-US" sz="3200" dirty="0"/>
          </a:p>
          <a:p>
            <a:pPr lvl="1" eaLnBrk="1" hangingPunct="1">
              <a:buClr>
                <a:schemeClr val="hlink"/>
              </a:buClr>
            </a:pPr>
            <a:r>
              <a:rPr lang="en-US" sz="2844" dirty="0"/>
              <a:t>HDL &lt; 35 or triglycerides &gt; 250</a:t>
            </a:r>
          </a:p>
          <a:p>
            <a:pPr lvl="1" eaLnBrk="1" hangingPunct="1">
              <a:buClr>
                <a:schemeClr val="hlink"/>
              </a:buClr>
            </a:pPr>
            <a:r>
              <a:rPr lang="en-US" sz="2844" dirty="0"/>
              <a:t>baby &gt;9 </a:t>
            </a:r>
            <a:r>
              <a:rPr lang="en-US" sz="2844" dirty="0" err="1"/>
              <a:t>lb</a:t>
            </a:r>
            <a:r>
              <a:rPr lang="en-US" sz="2844" dirty="0"/>
              <a:t> or history of Gestational Diabetes Mellitus (GDM</a:t>
            </a:r>
          </a:p>
          <a:p>
            <a:pPr lvl="1" eaLnBrk="1" hangingPunct="1">
              <a:buClr>
                <a:schemeClr val="hlink"/>
              </a:buClr>
            </a:pPr>
            <a:r>
              <a:rPr lang="en-US" sz="2489" dirty="0"/>
              <a:t>Polycystic ovary syndrome (PCOS</a:t>
            </a:r>
            <a:r>
              <a:rPr lang="en-US" sz="2489" dirty="0" smtClean="0"/>
              <a:t>)</a:t>
            </a:r>
          </a:p>
          <a:p>
            <a:pPr lvl="1">
              <a:buClr>
                <a:schemeClr val="hlink"/>
              </a:buClr>
            </a:pPr>
            <a:r>
              <a:rPr lang="en-US" sz="2500" dirty="0"/>
              <a:t>Other conditions </a:t>
            </a:r>
            <a:r>
              <a:rPr lang="en-US" sz="2500" dirty="0" err="1"/>
              <a:t>assoc</a:t>
            </a:r>
            <a:r>
              <a:rPr lang="en-US" sz="2500" dirty="0"/>
              <a:t> w/ insulin resistance:</a:t>
            </a:r>
          </a:p>
          <a:p>
            <a:pPr lvl="2">
              <a:buClr>
                <a:schemeClr val="hlink"/>
              </a:buClr>
            </a:pPr>
            <a:r>
              <a:rPr lang="en-US" sz="2100" dirty="0"/>
              <a:t>Severe obesity, </a:t>
            </a:r>
            <a:r>
              <a:rPr lang="en-US" sz="2100" dirty="0" err="1"/>
              <a:t>acanthosis</a:t>
            </a:r>
            <a:r>
              <a:rPr lang="en-US" sz="2100" dirty="0"/>
              <a:t> </a:t>
            </a:r>
            <a:r>
              <a:rPr lang="en-US" sz="2100" dirty="0" err="1"/>
              <a:t>nigricans</a:t>
            </a:r>
            <a:r>
              <a:rPr lang="en-US" sz="2100" dirty="0"/>
              <a:t>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02426" y="2175295"/>
            <a:ext cx="2982079" cy="2091906"/>
          </a:xfrm>
          <a:prstGeom prst="rect">
            <a:avLst/>
          </a:prstGeom>
        </p:spPr>
      </p:pic>
    </p:spTree>
    <p:custDataLst>
      <p:tags r:id="rId1"/>
    </p:custDataLst>
    <p:extLst>
      <p:ext uri="{BB962C8B-B14F-4D97-AF65-F5344CB8AC3E}">
        <p14:creationId xmlns:p14="http://schemas.microsoft.com/office/powerpoint/2010/main" val="11867403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normAutofit/>
          </a:bodyPr>
          <a:lstStyle/>
          <a:p>
            <a:pPr eaLnBrk="1" hangingPunct="1"/>
            <a:r>
              <a:rPr lang="en-US" smtClean="0"/>
              <a:t>Acanthosis Nigricans (AN) 	</a:t>
            </a:r>
          </a:p>
        </p:txBody>
      </p:sp>
      <p:sp>
        <p:nvSpPr>
          <p:cNvPr id="58371" name="Rectangle 3"/>
          <p:cNvSpPr>
            <a:spLocks noGrp="1" noChangeArrowheads="1"/>
          </p:cNvSpPr>
          <p:nvPr>
            <p:ph sz="quarter" idx="1"/>
          </p:nvPr>
        </p:nvSpPr>
        <p:spPr/>
        <p:txBody>
          <a:bodyPr/>
          <a:lstStyle/>
          <a:p>
            <a:pPr eaLnBrk="1" hangingPunct="1">
              <a:lnSpc>
                <a:spcPct val="90000"/>
              </a:lnSpc>
            </a:pPr>
            <a:r>
              <a:rPr lang="en-US" smtClean="0"/>
              <a:t>Signals high insulin levels in bloodstream</a:t>
            </a:r>
          </a:p>
          <a:p>
            <a:pPr eaLnBrk="1" hangingPunct="1">
              <a:lnSpc>
                <a:spcPct val="90000"/>
              </a:lnSpc>
            </a:pPr>
            <a:r>
              <a:rPr lang="en-US" smtClean="0"/>
              <a:t>Patches of darkened skin over parts of body that bend or rub against each other</a:t>
            </a:r>
          </a:p>
          <a:p>
            <a:pPr lvl="1" eaLnBrk="1" hangingPunct="1">
              <a:lnSpc>
                <a:spcPct val="90000"/>
              </a:lnSpc>
            </a:pPr>
            <a:r>
              <a:rPr lang="en-US" smtClean="0"/>
              <a:t>Neck, underarm, waistline, groin, knuckles, elbows, toes</a:t>
            </a:r>
          </a:p>
          <a:p>
            <a:pPr lvl="1" eaLnBrk="1" hangingPunct="1">
              <a:lnSpc>
                <a:spcPct val="90000"/>
              </a:lnSpc>
            </a:pPr>
            <a:r>
              <a:rPr lang="en-US" smtClean="0"/>
              <a:t>Skin tags on neck and darkened areas around eyes, nose and cheeks.</a:t>
            </a:r>
          </a:p>
          <a:p>
            <a:pPr eaLnBrk="1" hangingPunct="1">
              <a:lnSpc>
                <a:spcPct val="90000"/>
              </a:lnSpc>
            </a:pPr>
            <a:r>
              <a:rPr lang="en-US" smtClean="0"/>
              <a:t>No cure, lesions regress with treatment of insulin resistance</a:t>
            </a:r>
          </a:p>
        </p:txBody>
      </p:sp>
    </p:spTree>
    <p:custDataLst>
      <p:tags r:id="rId1"/>
    </p:custDataLst>
    <p:extLst>
      <p:ext uri="{BB962C8B-B14F-4D97-AF65-F5344CB8AC3E}">
        <p14:creationId xmlns:p14="http://schemas.microsoft.com/office/powerpoint/2010/main" val="4250210765"/>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severe acanthosis nigrican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134234"/>
            <a:ext cx="7620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err="1" smtClean="0"/>
              <a:t>Acanthosis</a:t>
            </a:r>
            <a:r>
              <a:rPr lang="en-US" dirty="0" smtClean="0"/>
              <a:t> </a:t>
            </a:r>
            <a:r>
              <a:rPr lang="en-US" dirty="0" err="1" smtClean="0"/>
              <a:t>Nigricans</a:t>
            </a:r>
            <a:endParaRPr lang="en-US" dirty="0"/>
          </a:p>
        </p:txBody>
      </p:sp>
    </p:spTree>
    <p:custDataLst>
      <p:tags r:id="rId1"/>
    </p:custDataLst>
    <p:extLst>
      <p:ext uri="{BB962C8B-B14F-4D97-AF65-F5344CB8AC3E}">
        <p14:creationId xmlns:p14="http://schemas.microsoft.com/office/powerpoint/2010/main" val="28361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normAutofit/>
          </a:bodyPr>
          <a:lstStyle/>
          <a:p>
            <a:pPr eaLnBrk="1" hangingPunct="1"/>
            <a:r>
              <a:rPr lang="en-US" smtClean="0"/>
              <a:t>Diabetes Detectives Needed</a:t>
            </a:r>
          </a:p>
        </p:txBody>
      </p:sp>
      <p:sp>
        <p:nvSpPr>
          <p:cNvPr id="1684483" name="Rectangle 3"/>
          <p:cNvSpPr>
            <a:spLocks noGrp="1" noChangeArrowheads="1"/>
          </p:cNvSpPr>
          <p:nvPr>
            <p:ph sz="quarter" idx="1"/>
          </p:nvPr>
        </p:nvSpPr>
        <p:spPr>
          <a:xfrm>
            <a:off x="3429000" y="1219200"/>
            <a:ext cx="5257800" cy="4937760"/>
          </a:xfrm>
        </p:spPr>
        <p:txBody>
          <a:bodyPr/>
          <a:lstStyle/>
          <a:p>
            <a:pPr eaLnBrk="1" hangingPunct="1">
              <a:defRPr/>
            </a:pPr>
            <a:r>
              <a:rPr lang="en-US" dirty="0" smtClean="0"/>
              <a:t>On average – takes 6.5 years to diagnose diabetes</a:t>
            </a:r>
          </a:p>
          <a:p>
            <a:pPr eaLnBrk="1" hangingPunct="1">
              <a:defRPr/>
            </a:pPr>
            <a:r>
              <a:rPr lang="en-US" dirty="0" smtClean="0"/>
              <a:t>1/4 of all people with diabetes don’t know they have it</a:t>
            </a:r>
          </a:p>
          <a:p>
            <a:pPr eaLnBrk="1" hangingPunct="1">
              <a:defRPr/>
            </a:pPr>
            <a:endParaRPr lang="en-US" dirty="0" smtClean="0"/>
          </a:p>
        </p:txBody>
      </p:sp>
      <p:pic>
        <p:nvPicPr>
          <p:cNvPr id="52228" name="Picture 4" descr="uf1qah1w[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1752600"/>
            <a:ext cx="261257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64322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1600000">
                                      <p:cBhvr>
                                        <p:cTn id="6" dur="2000" fill="hold"/>
                                        <p:tgtEl>
                                          <p:spTgt spid="168448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199" y="152400"/>
            <a:ext cx="8455025" cy="990600"/>
          </a:xfrm>
        </p:spPr>
        <p:txBody>
          <a:bodyPr lIns="90488" tIns="44450" rIns="90488" bIns="44450">
            <a:normAutofit/>
          </a:bodyPr>
          <a:lstStyle/>
          <a:p>
            <a:pPr eaLnBrk="1" hangingPunct="1"/>
            <a:r>
              <a:rPr lang="en-US" sz="3600" smtClean="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391646" y="1270503"/>
            <a:ext cx="1046352" cy="1029578"/>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742761" y="352349"/>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76225" y="3371850"/>
            <a:ext cx="1447800" cy="1085850"/>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3146" y="5146774"/>
            <a:ext cx="1579563"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0" y="4008438"/>
            <a:ext cx="825500" cy="1022350"/>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0" y="4741863"/>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0" y="4929188"/>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8" y="4830763"/>
            <a:ext cx="42862"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3"/>
            <a:ext cx="65088" cy="68262"/>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0" y="4833938"/>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8" y="4756150"/>
            <a:ext cx="95250"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38"/>
            <a:ext cx="58738"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0" y="4816475"/>
            <a:ext cx="69850"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5"/>
            <a:ext cx="52388" cy="71438"/>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3" y="4770438"/>
            <a:ext cx="93662"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0" y="4502150"/>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5" y="4738688"/>
            <a:ext cx="100013" cy="82550"/>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38" y="4684713"/>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0" y="4662488"/>
            <a:ext cx="57150"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0" y="4668838"/>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3" y="4581525"/>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0" y="4521200"/>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0" y="4576763"/>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0" y="4614863"/>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38" y="4643438"/>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88" y="4594225"/>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3" y="454183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88125" y="4582958"/>
            <a:ext cx="47625" cy="44450"/>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3" y="4508500"/>
            <a:ext cx="80962"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0" y="4570413"/>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0"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3" y="4337050"/>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0" y="4343400"/>
            <a:ext cx="71438"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3" y="4354513"/>
            <a:ext cx="80962" cy="93662"/>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0" y="4273550"/>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0" y="44243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937375" y="4335463"/>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3" y="4476750"/>
            <a:ext cx="84137" cy="69850"/>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38" y="4400550"/>
            <a:ext cx="53975" cy="71438"/>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0"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0" y="4375150"/>
            <a:ext cx="30163" cy="44450"/>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5"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5" y="4238625"/>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88" y="4308475"/>
            <a:ext cx="39687" cy="82550"/>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0"/>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5" y="4083050"/>
            <a:ext cx="69850"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0" y="4102100"/>
            <a:ext cx="88900" cy="71438"/>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3" y="4073525"/>
            <a:ext cx="57150" cy="33338"/>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3" y="4071938"/>
            <a:ext cx="80962"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8" y="4154488"/>
            <a:ext cx="100012" cy="55562"/>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0" y="4194175"/>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0" y="4071938"/>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881897" y="399176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0" y="4175125"/>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8"/>
            <a:ext cx="101600" cy="68262"/>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5" y="4140200"/>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0"/>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5" y="4073525"/>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3" y="4048125"/>
            <a:ext cx="68262" cy="19050"/>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3" y="4146550"/>
            <a:ext cx="55562"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0" y="4156075"/>
            <a:ext cx="73025" cy="57150"/>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88" y="4105275"/>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0" y="4057650"/>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0" y="4110038"/>
            <a:ext cx="31750"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0" y="4195763"/>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3" y="4497388"/>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5" y="4679950"/>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3" y="4652963"/>
            <a:ext cx="55562"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5" y="4576763"/>
            <a:ext cx="60325" cy="80962"/>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3" y="4611688"/>
            <a:ext cx="73025" cy="80962"/>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8" y="4594225"/>
            <a:ext cx="80962"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0" y="4540250"/>
            <a:ext cx="63500" cy="69850"/>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3" y="4576763"/>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3" y="4541838"/>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38"/>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38" y="4775200"/>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5" y="4181475"/>
            <a:ext cx="374650"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0" y="4405313"/>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5"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0" y="4340225"/>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3" y="4286250"/>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8"/>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8" y="4241800"/>
            <a:ext cx="80962"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0" y="4205288"/>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3" y="4286250"/>
            <a:ext cx="107950"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3"/>
            <a:ext cx="112712" cy="57150"/>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3" y="4198938"/>
            <a:ext cx="57150"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8" y="4287838"/>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5" y="4379913"/>
            <a:ext cx="74613" cy="55562"/>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378575" y="4433888"/>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0"/>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0"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3" y="4370388"/>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0597" y="4436487"/>
            <a:ext cx="1797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0" y="3352800"/>
            <a:ext cx="19780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92318" y="2466155"/>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98143" y="1320596"/>
            <a:ext cx="1620838"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0" y="2514600"/>
            <a:ext cx="103981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endParaRPr lang="en-US" sz="1200" b="1">
              <a:latin typeface="Helvetica" pitchFamily="34" charset="0"/>
            </a:endParaRPr>
          </a:p>
        </p:txBody>
      </p:sp>
      <p:sp>
        <p:nvSpPr>
          <p:cNvPr id="1290458" name="Rectangle 218"/>
          <p:cNvSpPr>
            <a:spLocks noChangeArrowheads="1"/>
          </p:cNvSpPr>
          <p:nvPr/>
        </p:nvSpPr>
        <p:spPr bwMode="auto">
          <a:xfrm>
            <a:off x="2835554" y="2428613"/>
            <a:ext cx="244316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3856841" y="2152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3"/>
            <a:ext cx="1447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 glucose</a:t>
            </a:r>
          </a:p>
          <a:p>
            <a:r>
              <a:rPr lang="en-US" sz="1600" b="1" dirty="0">
                <a:latin typeface="Helvetica" pitchFamily="34" charset="0"/>
              </a:rPr>
              <a:t>production</a:t>
            </a:r>
          </a:p>
        </p:txBody>
      </p:sp>
      <p:sp>
        <p:nvSpPr>
          <p:cNvPr id="53460" name="AutoShape 221"/>
          <p:cNvSpPr>
            <a:spLocks noChangeArrowheads="1"/>
          </p:cNvSpPr>
          <p:nvPr/>
        </p:nvSpPr>
        <p:spPr bwMode="auto">
          <a:xfrm rot="20441538">
            <a:off x="1630405" y="5482655"/>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742761" y="4248944"/>
            <a:ext cx="12954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6839317" y="3100800"/>
            <a:ext cx="843142" cy="211138"/>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1100146" flipH="1">
            <a:off x="6875222" y="5547478"/>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881897" y="5711899"/>
            <a:ext cx="22098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r>
              <a:rPr lang="en-US" sz="1600" b="1" dirty="0">
                <a:latin typeface="Helvetica" pitchFamily="34" charset="0"/>
              </a:rPr>
              <a:t>Decreased glucose</a:t>
            </a:r>
          </a:p>
          <a:p>
            <a:r>
              <a:rPr lang="en-US" sz="1600" b="1" dirty="0">
                <a:latin typeface="Helvetica" pitchFamily="34" charset="0"/>
              </a:rPr>
              <a:t>         uptake</a:t>
            </a:r>
          </a:p>
        </p:txBody>
      </p:sp>
      <p:sp>
        <p:nvSpPr>
          <p:cNvPr id="53465" name="Freeform 231"/>
          <p:cNvSpPr>
            <a:spLocks/>
          </p:cNvSpPr>
          <p:nvPr/>
        </p:nvSpPr>
        <p:spPr bwMode="auto">
          <a:xfrm>
            <a:off x="4945063" y="3259138"/>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0" y="4068763"/>
            <a:ext cx="971550"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0" y="4114800"/>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0"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3" y="4891088"/>
            <a:ext cx="57150" cy="768350"/>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38" y="4443413"/>
            <a:ext cx="200025" cy="450850"/>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5"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8" y="5021263"/>
            <a:ext cx="171450"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0" y="4459288"/>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5" y="5534025"/>
            <a:ext cx="403225" cy="82550"/>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0" y="5418138"/>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0" y="4829175"/>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5"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0" y="3560763"/>
            <a:ext cx="112713" cy="881062"/>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0"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8" y="5305425"/>
            <a:ext cx="411162"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40138"/>
            <a:ext cx="555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3950" y="4446588"/>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52950" y="48561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5900" y="4640263"/>
            <a:ext cx="571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308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7800" y="3949700"/>
            <a:ext cx="57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476" y="4246562"/>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8400" y="3417888"/>
            <a:ext cx="106363"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83188" y="44831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8725" y="398145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8400" y="4267200"/>
            <a:ext cx="106363"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9075" y="4951413"/>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857" y="43553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807" y="417115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84788" y="539750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976" y="5302250"/>
            <a:ext cx="635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35513" y="4705350"/>
            <a:ext cx="106362"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400550" y="5132388"/>
            <a:ext cx="10477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995" y="5447506"/>
            <a:ext cx="119062"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335017" y="1839922"/>
            <a:ext cx="17065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a:t>
            </a:r>
            <a:r>
              <a:rPr lang="en-GB" sz="1600" b="1" dirty="0" err="1">
                <a:latin typeface="Helvetica" pitchFamily="34" charset="0"/>
                <a:sym typeface="Symbol" pitchFamily="18" charset="2"/>
              </a:rPr>
              <a:t>neuro</a:t>
            </a:r>
            <a:r>
              <a:rPr lang="en-GB" sz="1600" b="1" dirty="0">
                <a:latin typeface="Helvetica" pitchFamily="34" charset="0"/>
                <a:sym typeface="Symbol" pitchFamily="18" charset="2"/>
              </a:rPr>
              <a:t>-</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19863515" flipH="1">
            <a:off x="1698678" y="303647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0" y="1905000"/>
            <a:ext cx="213042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renal glucose reabsorption</a:t>
            </a:r>
          </a:p>
        </p:txBody>
      </p:sp>
      <p:sp>
        <p:nvSpPr>
          <p:cNvPr id="1290524" name="Rectangle 284"/>
          <p:cNvSpPr>
            <a:spLocks noChangeArrowheads="1"/>
          </p:cNvSpPr>
          <p:nvPr/>
        </p:nvSpPr>
        <p:spPr bwMode="auto">
          <a:xfrm>
            <a:off x="7406481" y="2968363"/>
            <a:ext cx="15700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r>
              <a:rPr lang="en-US" sz="1600" b="1" dirty="0">
                <a:latin typeface="Helvetica" pitchFamily="34" charset="0"/>
              </a:rPr>
              <a:t>     Decreased </a:t>
            </a:r>
            <a:br>
              <a:rPr lang="en-US" sz="1600" b="1" dirty="0">
                <a:latin typeface="Helvetica" pitchFamily="34" charset="0"/>
              </a:rPr>
            </a:br>
            <a:r>
              <a:rPr lang="en-GB" sz="1600" b="1" dirty="0">
                <a:latin typeface="Helvetica" pitchFamily="34" charset="0"/>
                <a:sym typeface="Symbol" pitchFamily="18" charset="2"/>
              </a:rPr>
              <a:t>Gut hormones</a:t>
            </a:r>
            <a:endParaRPr lang="en-US" sz="1600" b="1" dirty="0">
              <a:latin typeface="Helvetica" pitchFamily="34" charset="0"/>
            </a:endParaRPr>
          </a:p>
        </p:txBody>
      </p:sp>
      <p:sp>
        <p:nvSpPr>
          <p:cNvPr id="53506" name="AutoShape 285"/>
          <p:cNvSpPr>
            <a:spLocks noChangeArrowheads="1"/>
          </p:cNvSpPr>
          <p:nvPr/>
        </p:nvSpPr>
        <p:spPr bwMode="auto">
          <a:xfrm rot="-1584972">
            <a:off x="7315200" y="1600200"/>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962460" y="4519199"/>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52600" y="1676400"/>
            <a:ext cx="844550"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Tree>
    <p:custDataLst>
      <p:tags r:id="rId1"/>
    </p:custDataLst>
    <p:extLst>
      <p:ext uri="{BB962C8B-B14F-4D97-AF65-F5344CB8AC3E}">
        <p14:creationId xmlns:p14="http://schemas.microsoft.com/office/powerpoint/2010/main" val="2441149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08"/>
            <a:ext cx="8229600" cy="914400"/>
          </a:xfrm>
        </p:spPr>
        <p:txBody>
          <a:bodyPr>
            <a:normAutofit fontScale="90000"/>
          </a:bodyPr>
          <a:lstStyle/>
          <a:p>
            <a:r>
              <a:rPr lang="en-US" dirty="0" smtClean="0">
                <a:solidFill>
                  <a:schemeClr val="tx1"/>
                </a:solidFill>
              </a:rPr>
              <a:t/>
            </a:r>
            <a:br>
              <a:rPr lang="en-US" dirty="0" smtClean="0">
                <a:solidFill>
                  <a:schemeClr val="tx1"/>
                </a:solidFill>
              </a:rPr>
            </a:br>
            <a:r>
              <a:rPr lang="en-US" dirty="0" smtClean="0">
                <a:solidFill>
                  <a:schemeClr val="tx1"/>
                </a:solidFill>
              </a:rPr>
              <a:t>My Boys –Robert and Jackson</a:t>
            </a:r>
            <a:endParaRPr lang="en-US" dirty="0">
              <a:solidFill>
                <a:schemeClr val="tx1"/>
              </a:solidFill>
            </a:endParaRPr>
          </a:p>
        </p:txBody>
      </p:sp>
      <p:sp>
        <p:nvSpPr>
          <p:cNvPr id="6" name="Content Placeholder 5"/>
          <p:cNvSpPr>
            <a:spLocks noGrp="1"/>
          </p:cNvSpPr>
          <p:nvPr>
            <p:ph sz="quarter" idx="1"/>
          </p:nvPr>
        </p:nvSpPr>
        <p:spPr/>
        <p:txBody>
          <a:bodyPr/>
          <a:lstStyle/>
          <a:p>
            <a:pPr marL="0" indent="0" algn="ctr">
              <a:buNone/>
            </a:pPr>
            <a:r>
              <a:rPr lang="en-US" dirty="0"/>
              <a:t/>
            </a:r>
            <a:br>
              <a:rPr lang="en-US" dirty="0"/>
            </a:br>
            <a:r>
              <a:rPr lang="en-US" dirty="0"/>
              <a:t/>
            </a:r>
            <a:br>
              <a:rPr lang="en-US" dirty="0"/>
            </a:br>
            <a:r>
              <a:rPr lang="en-US" sz="4400" dirty="0" smtClean="0"/>
              <a:t>By </a:t>
            </a:r>
            <a:r>
              <a:rPr lang="en-US" sz="4400" dirty="0"/>
              <a:t>the </a:t>
            </a:r>
            <a:r>
              <a:rPr lang="en-US" sz="4400" dirty="0" smtClean="0"/>
              <a:t>time     </a:t>
            </a:r>
            <a:r>
              <a:rPr lang="en-US" sz="4400" dirty="0"/>
              <a:t>they are 50</a:t>
            </a:r>
            <a:r>
              <a:rPr lang="en-US" sz="4400" dirty="0" smtClean="0"/>
              <a:t>,             1/3 will            have </a:t>
            </a:r>
            <a:r>
              <a:rPr lang="en-US" sz="4400" dirty="0"/>
              <a:t>diabetes</a:t>
            </a:r>
          </a:p>
        </p:txBody>
      </p:sp>
      <p:sp>
        <p:nvSpPr>
          <p:cNvPr id="7" name="Content Placeholder 6"/>
          <p:cNvSpPr>
            <a:spLocks noGrp="1"/>
          </p:cNvSpPr>
          <p:nvPr>
            <p:ph sz="quarter" idx="2"/>
          </p:nvPr>
        </p:nvSpPr>
        <p:spPr/>
        <p:txBody>
          <a:bodyPr/>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4079" y="1219200"/>
            <a:ext cx="3276600" cy="4914900"/>
          </a:xfrm>
          <a:prstGeom prst="rect">
            <a:avLst/>
          </a:prstGeom>
        </p:spPr>
      </p:pic>
    </p:spTree>
    <p:custDataLst>
      <p:tags r:id="rId1"/>
    </p:custDataLst>
    <p:extLst>
      <p:ext uri="{BB962C8B-B14F-4D97-AF65-F5344CB8AC3E}">
        <p14:creationId xmlns:p14="http://schemas.microsoft.com/office/powerpoint/2010/main" val="27887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457200" y="152400"/>
            <a:ext cx="8229600" cy="1219200"/>
          </a:xfrm>
        </p:spPr>
        <p:txBody>
          <a:bodyPr lIns="92075" tIns="46038" rIns="92075" bIns="46038" anchorCtr="0">
            <a:normAutofit/>
          </a:bodyPr>
          <a:lstStyle/>
          <a:p>
            <a:pPr eaLnBrk="1" hangingPunct="1">
              <a:defRPr/>
            </a:pPr>
            <a:r>
              <a:rPr lang="en-US" sz="4000" dirty="0" smtClean="0"/>
              <a:t>Comparison of</a:t>
            </a:r>
            <a:r>
              <a:rPr lang="en-US" sz="4000" dirty="0"/>
              <a:t> </a:t>
            </a:r>
            <a:r>
              <a:rPr lang="en-US" sz="4000" dirty="0" smtClean="0"/>
              <a:t>Type 1 and Type 2</a:t>
            </a:r>
          </a:p>
        </p:txBody>
      </p:sp>
      <p:grpSp>
        <p:nvGrpSpPr>
          <p:cNvPr id="81923" name="Group 1027"/>
          <p:cNvGrpSpPr>
            <a:grpSpLocks/>
          </p:cNvGrpSpPr>
          <p:nvPr/>
        </p:nvGrpSpPr>
        <p:grpSpPr bwMode="auto">
          <a:xfrm>
            <a:off x="685800" y="2019989"/>
            <a:ext cx="7999243" cy="3614738"/>
            <a:chOff x="693" y="1188"/>
            <a:chExt cx="6151"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92"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1</a:t>
              </a:r>
            </a:p>
          </p:txBody>
        </p:sp>
        <p:sp>
          <p:nvSpPr>
            <p:cNvPr id="1654791" name="Rectangle 1031"/>
            <p:cNvSpPr>
              <a:spLocks noChangeArrowheads="1"/>
            </p:cNvSpPr>
            <p:nvPr/>
          </p:nvSpPr>
          <p:spPr bwMode="auto">
            <a:xfrm>
              <a:off x="4561" y="1200"/>
              <a:ext cx="754" cy="252"/>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cs typeface="+mn-cs"/>
                </a:rPr>
                <a:t>Type </a:t>
              </a:r>
              <a:r>
                <a:rPr lang="da-DK" sz="2400" b="1" u="sng" dirty="0" smtClean="0">
                  <a:solidFill>
                    <a:schemeClr val="accent1">
                      <a:lumMod val="75000"/>
                    </a:schemeClr>
                  </a:solidFill>
                  <a:effectLst>
                    <a:outerShdw blurRad="38100" dist="38100" dir="2700000" algn="tl">
                      <a:srgbClr val="000000"/>
                    </a:outerShdw>
                  </a:effectLst>
                  <a:cs typeface="+mn-cs"/>
                </a:rPr>
                <a:t> 2</a:t>
              </a:r>
              <a:endParaRPr lang="da-DK" sz="2400" b="1" u="sng" dirty="0">
                <a:solidFill>
                  <a:schemeClr val="accent1">
                    <a:lumMod val="75000"/>
                  </a:schemeClr>
                </a:solidFill>
                <a:effectLst>
                  <a:outerShdw blurRad="38100" dist="38100" dir="2700000" algn="tl">
                    <a:srgbClr val="000000"/>
                  </a:outerShdw>
                </a:effectLst>
                <a:cs typeface="+mn-cs"/>
              </a:endParaRPr>
            </a:p>
          </p:txBody>
        </p:sp>
        <p:sp>
          <p:nvSpPr>
            <p:cNvPr id="1654792" name="Rectangle 1032"/>
            <p:cNvSpPr>
              <a:spLocks noChangeArrowheads="1"/>
            </p:cNvSpPr>
            <p:nvPr/>
          </p:nvSpPr>
          <p:spPr bwMode="auto">
            <a:xfrm>
              <a:off x="738" y="1473"/>
              <a:ext cx="1068" cy="252"/>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cs typeface="+mn-cs"/>
                </a:rPr>
                <a:t>Obesity</a:t>
              </a:r>
            </a:p>
          </p:txBody>
        </p:sp>
        <p:sp>
          <p:nvSpPr>
            <p:cNvPr id="1654793" name="Rectangle 1033"/>
            <p:cNvSpPr>
              <a:spLocks noChangeArrowheads="1"/>
            </p:cNvSpPr>
            <p:nvPr/>
          </p:nvSpPr>
          <p:spPr bwMode="auto">
            <a:xfrm>
              <a:off x="3874" y="1473"/>
              <a:ext cx="236"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 </a:t>
              </a:r>
            </a:p>
          </p:txBody>
        </p:sp>
        <p:sp>
          <p:nvSpPr>
            <p:cNvPr id="1654794" name="Rectangle 1034"/>
            <p:cNvSpPr>
              <a:spLocks noChangeArrowheads="1"/>
            </p:cNvSpPr>
            <p:nvPr/>
          </p:nvSpPr>
          <p:spPr bwMode="auto">
            <a:xfrm>
              <a:off x="4829" y="1473"/>
              <a:ext cx="201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r>
                <a:rPr lang="da-DK" sz="2400" dirty="0" smtClean="0">
                  <a:solidFill>
                    <a:schemeClr val="accent1">
                      <a:lumMod val="75000"/>
                    </a:schemeClr>
                  </a:solidFill>
                  <a:effectLst>
                    <a:outerShdw blurRad="38100" dist="38100" dir="2700000" algn="tl">
                      <a:srgbClr val="000000"/>
                    </a:outerShdw>
                  </a:effectLst>
                  <a:cs typeface="+mn-cs"/>
                </a:rPr>
                <a:t> </a:t>
              </a:r>
              <a:r>
                <a:rPr lang="da-DK" sz="2400" dirty="0">
                  <a:solidFill>
                    <a:srgbClr val="FFFFFF"/>
                  </a:solidFill>
                  <a:effectLst>
                    <a:outerShdw blurRad="38100" dist="38100" dir="2700000" algn="tl">
                      <a:srgbClr val="000000"/>
                    </a:outerShdw>
                  </a:effectLst>
                  <a:cs typeface="+mn-cs"/>
                </a:rPr>
                <a:t>		</a:t>
              </a:r>
            </a:p>
          </p:txBody>
        </p:sp>
        <p:sp>
          <p:nvSpPr>
            <p:cNvPr id="1654795" name="Rectangle 1035"/>
            <p:cNvSpPr>
              <a:spLocks noChangeArrowheads="1"/>
            </p:cNvSpPr>
            <p:nvPr/>
          </p:nvSpPr>
          <p:spPr bwMode="auto">
            <a:xfrm>
              <a:off x="712" y="1734"/>
              <a:ext cx="194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dependence</a:t>
              </a:r>
            </a:p>
          </p:txBody>
        </p:sp>
        <p:sp>
          <p:nvSpPr>
            <p:cNvPr id="1654796" name="Rectangle 1036"/>
            <p:cNvSpPr>
              <a:spLocks noChangeArrowheads="1"/>
            </p:cNvSpPr>
            <p:nvPr/>
          </p:nvSpPr>
          <p:spPr bwMode="auto">
            <a:xfrm>
              <a:off x="3841" y="1781"/>
              <a:ext cx="385" cy="252"/>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 </a:t>
              </a:r>
            </a:p>
          </p:txBody>
        </p:sp>
        <p:sp>
          <p:nvSpPr>
            <p:cNvPr id="1654797" name="Rectangle 1037"/>
            <p:cNvSpPr>
              <a:spLocks noChangeArrowheads="1"/>
            </p:cNvSpPr>
            <p:nvPr/>
          </p:nvSpPr>
          <p:spPr bwMode="auto">
            <a:xfrm>
              <a:off x="4752" y="1746"/>
              <a:ext cx="1439" cy="25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30%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rgbClr val="FFFFFF"/>
                </a:solidFill>
                <a:effectLst>
                  <a:outerShdw blurRad="38100" dist="38100" dir="2700000" algn="tl">
                    <a:srgbClr val="000000"/>
                  </a:outerShdw>
                </a:effectLst>
                <a:cs typeface="+mn-cs"/>
              </a:endParaRPr>
            </a:p>
          </p:txBody>
        </p:sp>
        <p:sp>
          <p:nvSpPr>
            <p:cNvPr id="1654798" name="Rectangle 1038"/>
            <p:cNvSpPr>
              <a:spLocks noChangeArrowheads="1"/>
            </p:cNvSpPr>
            <p:nvPr/>
          </p:nvSpPr>
          <p:spPr bwMode="auto">
            <a:xfrm>
              <a:off x="738" y="2019"/>
              <a:ext cx="2317"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Respond to oral agents</a:t>
              </a:r>
            </a:p>
          </p:txBody>
        </p:sp>
        <p:sp>
          <p:nvSpPr>
            <p:cNvPr id="1654799" name="Rectangle 1039"/>
            <p:cNvSpPr>
              <a:spLocks noChangeArrowheads="1"/>
            </p:cNvSpPr>
            <p:nvPr/>
          </p:nvSpPr>
          <p:spPr bwMode="auto">
            <a:xfrm>
              <a:off x="3874" y="1994"/>
              <a:ext cx="202" cy="252"/>
            </a:xfrm>
            <a:prstGeom prst="rect">
              <a:avLst/>
            </a:prstGeom>
            <a:noFill/>
            <a:ln w="9525">
              <a:noFill/>
              <a:miter lim="800000"/>
              <a:headEnd/>
              <a:tailEnd/>
            </a:ln>
          </p:spPr>
          <p:txBody>
            <a:bodyPr wrap="square" lIns="0" tIns="0" rIns="0" bIns="0">
              <a:spAutoFit/>
            </a:bodyPr>
            <a:lstStyle/>
            <a:p>
              <a:pPr>
                <a:defRPr/>
              </a:pPr>
              <a:r>
                <a:rPr lang="da-DK" sz="2400" dirty="0" smtClean="0">
                  <a:solidFill>
                    <a:schemeClr val="accent1">
                      <a:lumMod val="75000"/>
                    </a:schemeClr>
                  </a:solidFill>
                  <a:effectLst>
                    <a:outerShdw blurRad="38100" dist="38100" dir="2700000" algn="tl">
                      <a:srgbClr val="000000"/>
                    </a:outerShdw>
                  </a:effectLst>
                  <a:cs typeface="+mn-cs"/>
                </a:rPr>
                <a:t>0</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0" name="Rectangle 1040"/>
            <p:cNvSpPr>
              <a:spLocks noChangeArrowheads="1"/>
            </p:cNvSpPr>
            <p:nvPr/>
          </p:nvSpPr>
          <p:spPr bwMode="auto">
            <a:xfrm>
              <a:off x="4752" y="2002"/>
              <a:ext cx="1527" cy="252"/>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 xxx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1" name="Rectangle 1041"/>
            <p:cNvSpPr>
              <a:spLocks noChangeArrowheads="1"/>
            </p:cNvSpPr>
            <p:nvPr/>
          </p:nvSpPr>
          <p:spPr bwMode="auto">
            <a:xfrm>
              <a:off x="738" y="2291"/>
              <a:ext cx="735"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Ketosis</a:t>
              </a:r>
            </a:p>
          </p:txBody>
        </p:sp>
        <p:sp>
          <p:nvSpPr>
            <p:cNvPr id="1654802" name="Rectangle 1042"/>
            <p:cNvSpPr>
              <a:spLocks noChangeArrowheads="1"/>
            </p:cNvSpPr>
            <p:nvPr/>
          </p:nvSpPr>
          <p:spPr bwMode="auto">
            <a:xfrm>
              <a:off x="3821" y="2316"/>
              <a:ext cx="33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p>
          </p:txBody>
        </p:sp>
        <p:sp>
          <p:nvSpPr>
            <p:cNvPr id="1654803" name="Rectangle 1043"/>
            <p:cNvSpPr>
              <a:spLocks noChangeArrowheads="1"/>
            </p:cNvSpPr>
            <p:nvPr/>
          </p:nvSpPr>
          <p:spPr bwMode="auto">
            <a:xfrm>
              <a:off x="4889" y="2291"/>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a:t>
              </a:r>
              <a:r>
                <a:rPr lang="da-DK" sz="2400" dirty="0">
                  <a:solidFill>
                    <a:srgbClr val="FFFFFF"/>
                  </a:solidFill>
                  <a:effectLst>
                    <a:outerShdw blurRad="38100" dist="38100" dir="2700000" algn="tl">
                      <a:srgbClr val="000000"/>
                    </a:outerShdw>
                  </a:effectLst>
                  <a:cs typeface="+mn-cs"/>
                </a:rPr>
                <a:t>	 </a:t>
              </a:r>
              <a:r>
                <a:rPr lang="da-DK" sz="2400" dirty="0" smtClean="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4" name="Rectangle 1044"/>
            <p:cNvSpPr>
              <a:spLocks noChangeArrowheads="1"/>
            </p:cNvSpPr>
            <p:nvPr/>
          </p:nvSpPr>
          <p:spPr bwMode="auto">
            <a:xfrm>
              <a:off x="738" y="2564"/>
              <a:ext cx="1856"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Antibodies present</a:t>
              </a:r>
            </a:p>
          </p:txBody>
        </p:sp>
        <p:sp>
          <p:nvSpPr>
            <p:cNvPr id="1654805" name="Rectangle 1045"/>
            <p:cNvSpPr>
              <a:spLocks noChangeArrowheads="1"/>
            </p:cNvSpPr>
            <p:nvPr/>
          </p:nvSpPr>
          <p:spPr bwMode="auto">
            <a:xfrm>
              <a:off x="3841" y="2546"/>
              <a:ext cx="45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xxx</a:t>
              </a:r>
              <a:r>
                <a:rPr lang="da-DK" sz="2400" dirty="0">
                  <a:solidFill>
                    <a:srgbClr val="FFFFFF"/>
                  </a:solidFill>
                  <a:effectLst>
                    <a:outerShdw blurRad="38100" dist="38100" dir="2700000" algn="tl">
                      <a:srgbClr val="000000"/>
                    </a:outerShdw>
                  </a:effectLst>
                  <a:cs typeface="+mn-cs"/>
                </a:rPr>
                <a:t>  </a:t>
              </a:r>
            </a:p>
          </p:txBody>
        </p:sp>
        <p:sp>
          <p:nvSpPr>
            <p:cNvPr id="1654806" name="Rectangle 1046"/>
            <p:cNvSpPr>
              <a:spLocks noChangeArrowheads="1"/>
            </p:cNvSpPr>
            <p:nvPr/>
          </p:nvSpPr>
          <p:spPr bwMode="auto">
            <a:xfrm>
              <a:off x="4829" y="2564"/>
              <a:ext cx="919"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7" name="Rectangle 1047"/>
            <p:cNvSpPr>
              <a:spLocks noChangeArrowheads="1"/>
            </p:cNvSpPr>
            <p:nvPr/>
          </p:nvSpPr>
          <p:spPr bwMode="auto">
            <a:xfrm>
              <a:off x="738" y="2837"/>
              <a:ext cx="2004"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Typical Age of onset</a:t>
              </a:r>
            </a:p>
          </p:txBody>
        </p:sp>
        <p:sp>
          <p:nvSpPr>
            <p:cNvPr id="1654808" name="Rectangle 1048"/>
            <p:cNvSpPr>
              <a:spLocks noChangeArrowheads="1"/>
            </p:cNvSpPr>
            <p:nvPr/>
          </p:nvSpPr>
          <p:spPr bwMode="auto">
            <a:xfrm>
              <a:off x="3774" y="2837"/>
              <a:ext cx="610" cy="25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teens</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09" name="Rectangle 1049"/>
            <p:cNvSpPr>
              <a:spLocks noChangeArrowheads="1"/>
            </p:cNvSpPr>
            <p:nvPr/>
          </p:nvSpPr>
          <p:spPr bwMode="auto">
            <a:xfrm>
              <a:off x="4829" y="2837"/>
              <a:ext cx="919" cy="25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adult</a:t>
              </a:r>
              <a:r>
                <a:rPr lang="da-DK" sz="2400" dirty="0">
                  <a:solidFill>
                    <a:srgbClr val="FFFFFF"/>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
          <p:nvSpPr>
            <p:cNvPr id="1654810" name="Rectangle 1050"/>
            <p:cNvSpPr>
              <a:spLocks noChangeArrowheads="1"/>
            </p:cNvSpPr>
            <p:nvPr/>
          </p:nvSpPr>
          <p:spPr bwMode="auto">
            <a:xfrm>
              <a:off x="1303" y="3127"/>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1" name="Rectangle 1051"/>
            <p:cNvSpPr>
              <a:spLocks noChangeArrowheads="1"/>
            </p:cNvSpPr>
            <p:nvPr/>
          </p:nvSpPr>
          <p:spPr bwMode="auto">
            <a:xfrm>
              <a:off x="3993" y="3111"/>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2" name="Rectangle 1052"/>
            <p:cNvSpPr>
              <a:spLocks noChangeArrowheads="1"/>
            </p:cNvSpPr>
            <p:nvPr/>
          </p:nvSpPr>
          <p:spPr bwMode="auto">
            <a:xfrm>
              <a:off x="4829" y="3111"/>
              <a:ext cx="839"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3" name="Rectangle 1053"/>
            <p:cNvSpPr>
              <a:spLocks noChangeArrowheads="1"/>
            </p:cNvSpPr>
            <p:nvPr/>
          </p:nvSpPr>
          <p:spPr bwMode="auto">
            <a:xfrm>
              <a:off x="738"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4" name="Rectangle 1054"/>
            <p:cNvSpPr>
              <a:spLocks noChangeArrowheads="1"/>
            </p:cNvSpPr>
            <p:nvPr/>
          </p:nvSpPr>
          <p:spPr bwMode="auto">
            <a:xfrm>
              <a:off x="3993" y="3382"/>
              <a:ext cx="57" cy="249"/>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1654815" name="Rectangle 1055"/>
            <p:cNvSpPr>
              <a:spLocks noChangeArrowheads="1"/>
            </p:cNvSpPr>
            <p:nvPr/>
          </p:nvSpPr>
          <p:spPr bwMode="auto">
            <a:xfrm>
              <a:off x="4829" y="3382"/>
              <a:ext cx="672" cy="249"/>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p>
          </p:txBody>
        </p:sp>
      </p:grpSp>
      <p:sp>
        <p:nvSpPr>
          <p:cNvPr id="1654816" name="Rectangle 1056"/>
          <p:cNvSpPr>
            <a:spLocks noChangeArrowheads="1"/>
          </p:cNvSpPr>
          <p:nvPr/>
        </p:nvSpPr>
        <p:spPr bwMode="auto">
          <a:xfrm>
            <a:off x="533400" y="5486400"/>
            <a:ext cx="268288" cy="457200"/>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cs typeface="+mn-cs"/>
              </a:rPr>
              <a:t> </a:t>
            </a:r>
          </a:p>
        </p:txBody>
      </p:sp>
      <p:sp>
        <p:nvSpPr>
          <p:cNvPr id="81925" name="Text Box 1057"/>
          <p:cNvSpPr txBox="1">
            <a:spLocks noChangeArrowheads="1"/>
          </p:cNvSpPr>
          <p:nvPr/>
        </p:nvSpPr>
        <p:spPr bwMode="auto">
          <a:xfrm>
            <a:off x="5334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796776" y="4901770"/>
            <a:ext cx="29083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Insulin Resistance</a:t>
            </a:r>
          </a:p>
        </p:txBody>
      </p:sp>
      <p:sp>
        <p:nvSpPr>
          <p:cNvPr id="37" name="Rectangle 1048"/>
          <p:cNvSpPr>
            <a:spLocks noChangeArrowheads="1"/>
          </p:cNvSpPr>
          <p:nvPr/>
        </p:nvSpPr>
        <p:spPr bwMode="auto">
          <a:xfrm>
            <a:off x="5916913" y="4887209"/>
            <a:ext cx="631825"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xxx</a:t>
            </a:r>
          </a:p>
        </p:txBody>
      </p:sp>
      <p:sp>
        <p:nvSpPr>
          <p:cNvPr id="38" name="Rectangle 1048"/>
          <p:cNvSpPr>
            <a:spLocks noChangeArrowheads="1"/>
          </p:cNvSpPr>
          <p:nvPr/>
        </p:nvSpPr>
        <p:spPr bwMode="auto">
          <a:xfrm>
            <a:off x="4820538" y="4917019"/>
            <a:ext cx="341313" cy="369888"/>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cs typeface="+mn-cs"/>
              </a:rPr>
              <a:t>  </a:t>
            </a:r>
            <a:r>
              <a:rPr lang="da-DK" sz="2400" dirty="0">
                <a:solidFill>
                  <a:schemeClr val="accent1">
                    <a:lumMod val="75000"/>
                  </a:schemeClr>
                </a:solidFill>
                <a:effectLst>
                  <a:outerShdw blurRad="38100" dist="38100" dir="2700000" algn="tl">
                    <a:srgbClr val="000000"/>
                  </a:outerShdw>
                </a:effectLst>
                <a:cs typeface="+mn-cs"/>
              </a:rPr>
              <a:t>0</a:t>
            </a:r>
          </a:p>
        </p:txBody>
      </p:sp>
      <p:sp>
        <p:nvSpPr>
          <p:cNvPr id="39" name="Rectangle 1048"/>
          <p:cNvSpPr>
            <a:spLocks noChangeArrowheads="1"/>
          </p:cNvSpPr>
          <p:nvPr/>
        </p:nvSpPr>
        <p:spPr bwMode="auto">
          <a:xfrm>
            <a:off x="7238079" y="4889275"/>
            <a:ext cx="533400" cy="369888"/>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cs typeface="+mn-cs"/>
              </a:rPr>
              <a:t>  </a:t>
            </a:r>
            <a:r>
              <a:rPr lang="da-DK" sz="2400" dirty="0" smtClean="0">
                <a:solidFill>
                  <a:schemeClr val="accent1">
                    <a:lumMod val="75000"/>
                  </a:schemeClr>
                </a:solidFill>
                <a:effectLst>
                  <a:outerShdw blurRad="38100" dist="38100" dir="2700000" algn="tl">
                    <a:srgbClr val="000000"/>
                  </a:outerShdw>
                </a:effectLst>
                <a:cs typeface="+mn-cs"/>
              </a:rPr>
              <a:t>  </a:t>
            </a:r>
            <a:endParaRPr lang="da-DK" sz="2400" dirty="0">
              <a:solidFill>
                <a:schemeClr val="accent1">
                  <a:lumMod val="75000"/>
                </a:schemeClr>
              </a:solidFill>
              <a:effectLst>
                <a:outerShdw blurRad="38100" dist="38100" dir="2700000" algn="tl">
                  <a:srgbClr val="000000"/>
                </a:outerShdw>
              </a:effectLst>
              <a:cs typeface="+mn-cs"/>
            </a:endParaRPr>
          </a:p>
        </p:txBody>
      </p:sp>
    </p:spTree>
    <p:custDataLst>
      <p:tags r:id="rId1"/>
    </p:custDataLst>
    <p:extLst>
      <p:ext uri="{BB962C8B-B14F-4D97-AF65-F5344CB8AC3E}">
        <p14:creationId xmlns:p14="http://schemas.microsoft.com/office/powerpoint/2010/main" val="407792470"/>
      </p:ext>
    </p:extLst>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normAutofit/>
          </a:bodyPr>
          <a:lstStyle/>
          <a:p>
            <a:pPr eaLnBrk="1" hangingPunct="1"/>
            <a:r>
              <a:rPr lang="en-US" dirty="0" smtClean="0"/>
              <a:t>Diabetes is also associated with: </a:t>
            </a:r>
          </a:p>
        </p:txBody>
      </p:sp>
      <p:sp>
        <p:nvSpPr>
          <p:cNvPr id="1759235" name="Rectangle 3"/>
          <p:cNvSpPr>
            <a:spLocks noGrp="1" noChangeArrowheads="1"/>
          </p:cNvSpPr>
          <p:nvPr>
            <p:ph sz="quarter" idx="1"/>
          </p:nvPr>
        </p:nvSpPr>
        <p:spPr/>
        <p:txBody>
          <a:bodyPr/>
          <a:lstStyle/>
          <a:p>
            <a:pPr eaLnBrk="1" hangingPunct="1">
              <a:defRPr/>
            </a:pPr>
            <a:r>
              <a:rPr lang="en-US" dirty="0" smtClean="0"/>
              <a:t>Fatty liver disease  </a:t>
            </a:r>
          </a:p>
          <a:p>
            <a:pPr eaLnBrk="1" hangingPunct="1">
              <a:defRPr/>
            </a:pPr>
            <a:r>
              <a:rPr lang="en-US" dirty="0" smtClean="0"/>
              <a:t>Obstructive sleep apnea</a:t>
            </a:r>
          </a:p>
          <a:p>
            <a:pPr eaLnBrk="1" hangingPunct="1">
              <a:defRPr/>
            </a:pPr>
            <a:r>
              <a:rPr lang="en-US" dirty="0" smtClean="0"/>
              <a:t>Cancer; pancreas, liver, breast</a:t>
            </a:r>
          </a:p>
          <a:p>
            <a:pPr eaLnBrk="1" hangingPunct="1">
              <a:defRPr/>
            </a:pPr>
            <a:r>
              <a:rPr lang="en-US" dirty="0" smtClean="0"/>
              <a:t>Alzheimer’s</a:t>
            </a:r>
          </a:p>
          <a:p>
            <a:pPr eaLnBrk="1" hangingPunct="1">
              <a:defRPr/>
            </a:pPr>
            <a:r>
              <a:rPr lang="en-US" dirty="0" smtClean="0"/>
              <a:t>Depression</a:t>
            </a:r>
          </a:p>
          <a:p>
            <a:pPr marL="0" indent="0" eaLnBrk="1" hangingPunct="1">
              <a:buFont typeface="Wingdings" panose="05000000000000000000" pitchFamily="2" charset="2"/>
              <a:buNone/>
              <a:defRPr/>
            </a:pPr>
            <a:endParaRPr lang="en-US" dirty="0" smtClean="0"/>
          </a:p>
        </p:txBody>
      </p:sp>
      <p:pic>
        <p:nvPicPr>
          <p:cNvPr id="860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956560"/>
            <a:ext cx="3276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5470430"/>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109008"/>
          </a:xfrm>
        </p:spPr>
        <p:txBody>
          <a:bodyPr>
            <a:normAutofit fontScale="90000"/>
          </a:bodyPr>
          <a:lstStyle/>
          <a:p>
            <a:r>
              <a:rPr lang="en-US" dirty="0" smtClean="0"/>
              <a:t>Gestational DM ~ 7% of all Pregnancies</a:t>
            </a:r>
          </a:p>
        </p:txBody>
      </p:sp>
      <p:sp>
        <p:nvSpPr>
          <p:cNvPr id="2" name="Content Placeholder 1"/>
          <p:cNvSpPr>
            <a:spLocks noGrp="1"/>
          </p:cNvSpPr>
          <p:nvPr>
            <p:ph idx="1"/>
          </p:nvPr>
        </p:nvSpPr>
        <p:spPr>
          <a:xfrm>
            <a:off x="266970" y="1553183"/>
            <a:ext cx="4622800" cy="4255068"/>
          </a:xfrm>
        </p:spPr>
        <p:txBody>
          <a:bodyPr>
            <a:noAutofit/>
          </a:bodyPr>
          <a:lstStyle/>
          <a:p>
            <a:pPr>
              <a:defRPr/>
            </a:pPr>
            <a:r>
              <a:rPr lang="en-US" sz="2400" dirty="0"/>
              <a:t>GDM prevalence increased by </a:t>
            </a:r>
          </a:p>
          <a:p>
            <a:pPr lvl="1">
              <a:defRPr/>
            </a:pPr>
            <a:r>
              <a:rPr lang="en-US" sz="1800" dirty="0"/>
              <a:t>∼10–100% during the past 20 </a:t>
            </a:r>
            <a:r>
              <a:rPr lang="en-US" sz="1800" dirty="0" err="1"/>
              <a:t>yrs</a:t>
            </a:r>
            <a:endParaRPr lang="en-US" sz="1800" dirty="0"/>
          </a:p>
          <a:p>
            <a:pPr>
              <a:defRPr/>
            </a:pPr>
            <a:r>
              <a:rPr lang="en-US" sz="2400" dirty="0"/>
              <a:t>Native Americans, Asians, Hispanics, African-American women at highest risk</a:t>
            </a:r>
          </a:p>
          <a:p>
            <a:r>
              <a:rPr lang="en-US" sz="2400" dirty="0"/>
              <a:t>Immediately after pregnancy, 5% to 10% of GDM diagnosed with type 2 diabetes</a:t>
            </a:r>
          </a:p>
          <a:p>
            <a:r>
              <a:rPr lang="en-US" sz="2400" dirty="0"/>
              <a:t>Within 5 years, 50% chance of developing DM in next 5 years</a:t>
            </a:r>
            <a:r>
              <a:rPr lang="en-US" sz="2133" dirty="0"/>
              <a:t>.</a:t>
            </a:r>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40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017665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fontScale="90000"/>
          </a:bodyPr>
          <a:lstStyle/>
          <a:p>
            <a:r>
              <a:rPr lang="en-US" dirty="0"/>
              <a:t>Diabetes in pregnant mothers associated </a:t>
            </a:r>
            <a:r>
              <a:rPr lang="en-US" dirty="0" smtClean="0"/>
              <a:t>with …</a:t>
            </a:r>
            <a:endParaRPr lang="en-US" dirty="0"/>
          </a:p>
        </p:txBody>
      </p:sp>
      <p:sp>
        <p:nvSpPr>
          <p:cNvPr id="3" name="Content Placeholder 2"/>
          <p:cNvSpPr>
            <a:spLocks noGrp="1"/>
          </p:cNvSpPr>
          <p:nvPr>
            <p:ph idx="1"/>
          </p:nvPr>
        </p:nvSpPr>
        <p:spPr>
          <a:xfrm>
            <a:off x="457201" y="1811592"/>
            <a:ext cx="4656667" cy="4307840"/>
          </a:xfrm>
        </p:spPr>
        <p:txBody>
          <a:bodyPr>
            <a:normAutofit fontScale="92500" lnSpcReduction="20000"/>
          </a:bodyPr>
          <a:lstStyle/>
          <a:p>
            <a:r>
              <a:rPr lang="en-US" dirty="0" smtClean="0"/>
              <a:t>Offspring</a:t>
            </a:r>
          </a:p>
          <a:p>
            <a:pPr lvl="1"/>
            <a:r>
              <a:rPr lang="en-US" dirty="0" smtClean="0"/>
              <a:t>Fetal Complications</a:t>
            </a:r>
          </a:p>
          <a:p>
            <a:pPr lvl="1"/>
            <a:r>
              <a:rPr lang="en-US" dirty="0" smtClean="0"/>
              <a:t>Obesity </a:t>
            </a:r>
            <a:r>
              <a:rPr lang="en-US" dirty="0"/>
              <a:t>and </a:t>
            </a:r>
            <a:r>
              <a:rPr lang="en-US" dirty="0" smtClean="0"/>
              <a:t>diabetes later in life</a:t>
            </a:r>
          </a:p>
          <a:p>
            <a:r>
              <a:rPr lang="en-US" dirty="0" smtClean="0"/>
              <a:t>Mother</a:t>
            </a:r>
          </a:p>
          <a:p>
            <a:pPr lvl="1"/>
            <a:r>
              <a:rPr lang="en-US" dirty="0" smtClean="0"/>
              <a:t>More complicated pregnancy and delivery</a:t>
            </a:r>
          </a:p>
          <a:p>
            <a:pPr lvl="1"/>
            <a:r>
              <a:rPr lang="en-US" dirty="0" smtClean="0"/>
              <a:t>Diabetes later in life</a:t>
            </a:r>
          </a:p>
          <a:p>
            <a:endParaRPr lang="en-US" dirty="0" smtClean="0"/>
          </a:p>
          <a:p>
            <a:r>
              <a:rPr lang="en-US" dirty="0" smtClean="0"/>
              <a:t>Intrauterine environment is important</a:t>
            </a:r>
          </a:p>
        </p:txBody>
      </p:sp>
      <p:pic>
        <p:nvPicPr>
          <p:cNvPr id="4" name="Picture 3"/>
          <p:cNvPicPr>
            <a:picLocks noChangeAspect="1"/>
          </p:cNvPicPr>
          <p:nvPr/>
        </p:nvPicPr>
        <p:blipFill>
          <a:blip r:embed="rId3"/>
          <a:stretch>
            <a:fillRect/>
          </a:stretch>
        </p:blipFill>
        <p:spPr>
          <a:xfrm>
            <a:off x="5384800" y="1811592"/>
            <a:ext cx="2576773" cy="3741475"/>
          </a:xfrm>
          <a:prstGeom prst="rect">
            <a:avLst/>
          </a:prstGeom>
        </p:spPr>
      </p:pic>
    </p:spTree>
    <p:custDataLst>
      <p:tags r:id="rId1"/>
    </p:custDataLst>
    <p:extLst>
      <p:ext uri="{BB962C8B-B14F-4D97-AF65-F5344CB8AC3E}">
        <p14:creationId xmlns:p14="http://schemas.microsoft.com/office/powerpoint/2010/main" val="3398712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rrowheads="1"/>
          </p:cNvSpPr>
          <p:nvPr>
            <p:ph type="title"/>
          </p:nvPr>
        </p:nvSpPr>
        <p:spPr>
          <a:xfrm>
            <a:off x="457200" y="304800"/>
            <a:ext cx="8229600" cy="1265015"/>
          </a:xfrm>
        </p:spPr>
        <p:txBody>
          <a:bodyPr>
            <a:normAutofit fontScale="90000"/>
          </a:bodyPr>
          <a:lstStyle/>
          <a:p>
            <a:pPr eaLnBrk="1" hangingPunct="1"/>
            <a:r>
              <a:rPr lang="en-US" dirty="0" smtClean="0"/>
              <a:t>Screen Pregnant Women </a:t>
            </a:r>
            <a:br>
              <a:rPr lang="en-US" dirty="0" smtClean="0"/>
            </a:br>
            <a:r>
              <a:rPr lang="en-US" dirty="0" smtClean="0"/>
              <a:t>Before 13 weeks </a:t>
            </a:r>
          </a:p>
        </p:txBody>
      </p:sp>
      <p:sp>
        <p:nvSpPr>
          <p:cNvPr id="49155" name="Content Placeholder 1"/>
          <p:cNvSpPr>
            <a:spLocks noGrp="1"/>
          </p:cNvSpPr>
          <p:nvPr>
            <p:ph idx="1"/>
          </p:nvPr>
        </p:nvSpPr>
        <p:spPr>
          <a:xfrm>
            <a:off x="508000" y="1803400"/>
            <a:ext cx="4216400" cy="4199467"/>
          </a:xfrm>
        </p:spPr>
        <p:txBody>
          <a:bodyPr>
            <a:normAutofit fontScale="92500" lnSpcReduction="20000"/>
          </a:bodyPr>
          <a:lstStyle/>
          <a:p>
            <a:pPr>
              <a:defRPr/>
            </a:pPr>
            <a:r>
              <a:rPr lang="en-US" dirty="0" smtClean="0"/>
              <a:t>Screen for undiagnosed Type 2 at the first prenatal visit using standard risk factors.</a:t>
            </a:r>
          </a:p>
          <a:p>
            <a:pPr>
              <a:defRPr/>
            </a:pPr>
            <a:r>
              <a:rPr lang="en-US" dirty="0"/>
              <a:t>Women found to have diabetes at their initial prenatal </a:t>
            </a:r>
            <a:r>
              <a:rPr lang="en-US" dirty="0" smtClean="0"/>
              <a:t>visit treated </a:t>
            </a:r>
            <a:r>
              <a:rPr lang="en-US" dirty="0"/>
              <a:t>as “Diabetes in Pregnancy</a:t>
            </a:r>
            <a:r>
              <a:rPr lang="en-US" dirty="0" smtClean="0"/>
              <a:t>”</a:t>
            </a:r>
          </a:p>
          <a:p>
            <a:pPr>
              <a:defRPr/>
            </a:pPr>
            <a:r>
              <a:rPr lang="en-US" dirty="0" smtClean="0"/>
              <a:t>If normal, recheck at 24-28 weeks</a:t>
            </a:r>
          </a:p>
        </p:txBody>
      </p:sp>
      <p:pic>
        <p:nvPicPr>
          <p:cNvPr id="3" name="Picture 2"/>
          <p:cNvPicPr>
            <a:picLocks noChangeAspect="1"/>
          </p:cNvPicPr>
          <p:nvPr/>
        </p:nvPicPr>
        <p:blipFill>
          <a:blip r:embed="rId4"/>
          <a:stretch>
            <a:fillRect/>
          </a:stretch>
        </p:blipFill>
        <p:spPr>
          <a:xfrm>
            <a:off x="4876800" y="2006600"/>
            <a:ext cx="3650452" cy="2421467"/>
          </a:xfrm>
          <a:prstGeom prst="rect">
            <a:avLst/>
          </a:prstGeom>
        </p:spPr>
      </p:pic>
    </p:spTree>
    <p:custDataLst>
      <p:tags r:id="rId1"/>
    </p:custDataLst>
    <p:extLst>
      <p:ext uri="{BB962C8B-B14F-4D97-AF65-F5344CB8AC3E}">
        <p14:creationId xmlns:p14="http://schemas.microsoft.com/office/powerpoint/2010/main" val="208996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304800" y="304800"/>
            <a:ext cx="8229600" cy="1323023"/>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Increasing Prevalence –</a:t>
            </a:r>
            <a:br>
              <a:rPr lang="en-US" dirty="0" smtClean="0"/>
            </a:br>
            <a:r>
              <a:rPr lang="en-US" dirty="0" smtClean="0"/>
              <a:t>A public health perspective </a:t>
            </a:r>
          </a:p>
        </p:txBody>
      </p:sp>
      <p:sp>
        <p:nvSpPr>
          <p:cNvPr id="45059" name="Content Placeholder 2"/>
          <p:cNvSpPr>
            <a:spLocks noGrp="1"/>
          </p:cNvSpPr>
          <p:nvPr>
            <p:ph sz="quarter" idx="1"/>
          </p:nvPr>
        </p:nvSpPr>
        <p:spPr>
          <a:xfrm>
            <a:off x="291313" y="1676400"/>
            <a:ext cx="8229600" cy="4175760"/>
          </a:xfrm>
        </p:spPr>
        <p:txBody>
          <a:bodyPr>
            <a:normAutofit/>
          </a:bodyPr>
          <a:lstStyle/>
          <a:p>
            <a:pPr>
              <a:defRPr/>
            </a:pPr>
            <a:r>
              <a:rPr lang="en-US" dirty="0" smtClean="0"/>
              <a:t>Body weight before and during pregnancy influences risk of GDM and future diabetes</a:t>
            </a:r>
          </a:p>
          <a:p>
            <a:pPr>
              <a:defRPr/>
            </a:pPr>
            <a:r>
              <a:rPr lang="en-US" dirty="0" smtClean="0"/>
              <a:t>Children born to women with GDM at greater risk of diabetes</a:t>
            </a:r>
          </a:p>
          <a:p>
            <a:pPr>
              <a:defRPr/>
            </a:pPr>
            <a:r>
              <a:rPr lang="en-US" dirty="0" smtClean="0"/>
              <a:t>Focus on prevention  </a:t>
            </a:r>
          </a:p>
          <a:p>
            <a:pPr algn="r">
              <a:buFont typeface="Wingdings" pitchFamily="2" charset="2"/>
              <a:buNone/>
              <a:defRPr/>
            </a:pPr>
            <a:endParaRPr lang="en-US" sz="2000" i="1" dirty="0" smtClean="0"/>
          </a:p>
          <a:p>
            <a:pPr marL="0" indent="0">
              <a:buNone/>
              <a:defRPr/>
            </a:pPr>
            <a:endParaRPr lang="en-US" dirty="0" smtClean="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8926" y="3389888"/>
            <a:ext cx="3977268" cy="2547937"/>
          </a:xfrm>
          <a:prstGeom prst="rect">
            <a:avLst/>
          </a:prstGeom>
        </p:spPr>
      </p:pic>
    </p:spTree>
    <p:custDataLst>
      <p:tags r:id="rId1"/>
    </p:custDataLst>
    <p:extLst>
      <p:ext uri="{BB962C8B-B14F-4D97-AF65-F5344CB8AC3E}">
        <p14:creationId xmlns:p14="http://schemas.microsoft.com/office/powerpoint/2010/main" val="401106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rrowheads="1"/>
          </p:cNvSpPr>
          <p:nvPr>
            <p:ph type="title"/>
          </p:nvPr>
        </p:nvSpPr>
        <p:spPr>
          <a:xfrm>
            <a:off x="609600" y="152400"/>
            <a:ext cx="8077200" cy="1219200"/>
          </a:xfrm>
        </p:spPr>
        <p:txBody>
          <a:bodyPr>
            <a:normAutofit fontScale="90000"/>
          </a:bodyPr>
          <a:lstStyle/>
          <a:p>
            <a:pPr eaLnBrk="1" hangingPunct="1"/>
            <a:r>
              <a:rPr lang="en-US" dirty="0" smtClean="0"/>
              <a:t>Postnatal Health: </a:t>
            </a:r>
            <a:br>
              <a:rPr lang="en-US" dirty="0" smtClean="0"/>
            </a:br>
            <a:r>
              <a:rPr lang="en-US" dirty="0" smtClean="0"/>
              <a:t>Maternal Behavior</a:t>
            </a:r>
          </a:p>
        </p:txBody>
      </p:sp>
      <p:sp>
        <p:nvSpPr>
          <p:cNvPr id="52227" name="Rectangle 3"/>
          <p:cNvSpPr>
            <a:spLocks noGrp="1" noRot="1" noChangeArrowheads="1"/>
          </p:cNvSpPr>
          <p:nvPr>
            <p:ph idx="1"/>
          </p:nvPr>
        </p:nvSpPr>
        <p:spPr>
          <a:xfrm>
            <a:off x="685800" y="1363133"/>
            <a:ext cx="6739467" cy="4673600"/>
          </a:xfrm>
        </p:spPr>
        <p:txBody>
          <a:bodyPr>
            <a:normAutofit fontScale="92500"/>
          </a:bodyPr>
          <a:lstStyle/>
          <a:p>
            <a:pPr>
              <a:defRPr/>
            </a:pPr>
            <a:r>
              <a:rPr lang="en-US" dirty="0" smtClean="0"/>
              <a:t>Encourage breastfeeding for one year </a:t>
            </a:r>
          </a:p>
          <a:p>
            <a:pPr lvl="1">
              <a:defRPr/>
            </a:pPr>
            <a:r>
              <a:rPr lang="en-US" dirty="0" smtClean="0"/>
              <a:t>(25% of women achieving this goal)</a:t>
            </a:r>
          </a:p>
          <a:p>
            <a:pPr>
              <a:defRPr/>
            </a:pPr>
            <a:r>
              <a:rPr lang="en-US" dirty="0" smtClean="0"/>
              <a:t>Screening </a:t>
            </a:r>
            <a:r>
              <a:rPr lang="en-US" dirty="0"/>
              <a:t>6-12 weeks post partum using non-pregnant OGTT </a:t>
            </a:r>
            <a:r>
              <a:rPr lang="en-US" dirty="0" smtClean="0"/>
              <a:t>criteria (50%)</a:t>
            </a:r>
            <a:endParaRPr lang="en-US" dirty="0"/>
          </a:p>
          <a:p>
            <a:pPr>
              <a:defRPr/>
            </a:pPr>
            <a:r>
              <a:rPr lang="en-US" dirty="0"/>
              <a:t>Repeat at 3 </a:t>
            </a:r>
            <a:r>
              <a:rPr lang="en-US" dirty="0" err="1"/>
              <a:t>yr</a:t>
            </a:r>
            <a:r>
              <a:rPr lang="en-US" dirty="0"/>
              <a:t> intervals or signs of DM</a:t>
            </a:r>
          </a:p>
          <a:p>
            <a:pPr>
              <a:defRPr/>
            </a:pPr>
            <a:r>
              <a:rPr lang="en-US" dirty="0"/>
              <a:t>Encourage weight control </a:t>
            </a:r>
            <a:r>
              <a:rPr lang="en-US" dirty="0" smtClean="0"/>
              <a:t>and exercise</a:t>
            </a:r>
            <a:endParaRPr lang="en-US" dirty="0"/>
          </a:p>
          <a:p>
            <a:pPr>
              <a:defRPr/>
            </a:pPr>
            <a:r>
              <a:rPr lang="en-US" dirty="0"/>
              <a:t>Make sure connected with health care </a:t>
            </a:r>
          </a:p>
          <a:p>
            <a:pPr>
              <a:defRPr/>
            </a:pPr>
            <a:r>
              <a:rPr lang="en-US" dirty="0" smtClean="0"/>
              <a:t>Preconception </a:t>
            </a:r>
            <a:r>
              <a:rPr lang="en-US" dirty="0"/>
              <a:t>counseling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86600" y="3810000"/>
            <a:ext cx="1828800" cy="2282324"/>
          </a:xfrm>
          <a:prstGeom prst="rect">
            <a:avLst/>
          </a:prstGeom>
        </p:spPr>
      </p:pic>
    </p:spTree>
    <p:custDataLst>
      <p:tags r:id="rId1"/>
    </p:custDataLst>
    <p:extLst>
      <p:ext uri="{BB962C8B-B14F-4D97-AF65-F5344CB8AC3E}">
        <p14:creationId xmlns:p14="http://schemas.microsoft.com/office/powerpoint/2010/main" val="420307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Start Metformin therapy</a:t>
            </a:r>
            <a:endParaRPr lang="en-US" dirty="0"/>
          </a:p>
        </p:txBody>
      </p:sp>
      <p:sp>
        <p:nvSpPr>
          <p:cNvPr id="3" name="Content Placeholder 2"/>
          <p:cNvSpPr>
            <a:spLocks noGrp="1"/>
          </p:cNvSpPr>
          <p:nvPr>
            <p:ph idx="1"/>
          </p:nvPr>
        </p:nvSpPr>
        <p:spPr/>
        <p:txBody>
          <a:bodyPr/>
          <a:lstStyle/>
          <a:p>
            <a:r>
              <a:rPr lang="en-US" dirty="0" smtClean="0"/>
              <a:t>For women with </a:t>
            </a:r>
            <a:r>
              <a:rPr lang="en-US" dirty="0" err="1" smtClean="0"/>
              <a:t>PreDiabetes</a:t>
            </a:r>
            <a:r>
              <a:rPr lang="en-US" dirty="0" smtClean="0"/>
              <a:t> and History of GDM</a:t>
            </a:r>
            <a:endParaRPr lang="en-US" dirty="0"/>
          </a:p>
        </p:txBody>
      </p:sp>
      <p:pic>
        <p:nvPicPr>
          <p:cNvPr id="4" name="Picture 3"/>
          <p:cNvPicPr>
            <a:picLocks noChangeAspect="1"/>
          </p:cNvPicPr>
          <p:nvPr/>
        </p:nvPicPr>
        <p:blipFill>
          <a:blip r:embed="rId3"/>
          <a:stretch>
            <a:fillRect/>
          </a:stretch>
        </p:blipFill>
        <p:spPr>
          <a:xfrm>
            <a:off x="2438399" y="2133600"/>
            <a:ext cx="4461933" cy="2895600"/>
          </a:xfrm>
          <a:prstGeom prst="rect">
            <a:avLst/>
          </a:prstGeom>
        </p:spPr>
      </p:pic>
    </p:spTree>
    <p:custDataLst>
      <p:tags r:id="rId1"/>
    </p:custDataLst>
    <p:extLst>
      <p:ext uri="{BB962C8B-B14F-4D97-AF65-F5344CB8AC3E}">
        <p14:creationId xmlns:p14="http://schemas.microsoft.com/office/powerpoint/2010/main" val="220975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normAutofit/>
          </a:bodyPr>
          <a:lstStyle/>
          <a:p>
            <a:r>
              <a:rPr lang="en-US" smtClean="0"/>
              <a:t>Other Causes of Hyperglycemia</a:t>
            </a:r>
          </a:p>
        </p:txBody>
      </p:sp>
      <p:sp>
        <p:nvSpPr>
          <p:cNvPr id="3" name="Content Placeholder 2"/>
          <p:cNvSpPr>
            <a:spLocks noGrp="1"/>
          </p:cNvSpPr>
          <p:nvPr>
            <p:ph sz="quarter" idx="1"/>
          </p:nvPr>
        </p:nvSpPr>
        <p:spPr>
          <a:xfrm>
            <a:off x="304800" y="1371600"/>
            <a:ext cx="8382000" cy="4785360"/>
          </a:xfrm>
        </p:spPr>
        <p:txBody>
          <a:bodyPr/>
          <a:lstStyle/>
          <a:p>
            <a:pPr lvl="1">
              <a:defRPr/>
            </a:pPr>
            <a:r>
              <a:rPr lang="en-US" sz="3200" dirty="0" smtClean="0"/>
              <a:t>Steroids</a:t>
            </a:r>
          </a:p>
          <a:p>
            <a:pPr lvl="1">
              <a:defRPr/>
            </a:pPr>
            <a:r>
              <a:rPr lang="en-US" sz="3200" dirty="0" smtClean="0"/>
              <a:t>Agent Orange</a:t>
            </a:r>
          </a:p>
          <a:p>
            <a:pPr lvl="1">
              <a:defRPr/>
            </a:pPr>
            <a:r>
              <a:rPr lang="en-US" sz="3200" dirty="0" smtClean="0"/>
              <a:t>Tube feedings / TPN</a:t>
            </a:r>
          </a:p>
          <a:p>
            <a:pPr lvl="1">
              <a:defRPr/>
            </a:pPr>
            <a:r>
              <a:rPr lang="en-US" sz="3200" dirty="0" smtClean="0"/>
              <a:t>Transplant medications</a:t>
            </a:r>
          </a:p>
          <a:p>
            <a:pPr lvl="1">
              <a:defRPr/>
            </a:pPr>
            <a:r>
              <a:rPr lang="en-US" sz="3200" dirty="0" smtClean="0"/>
              <a:t>Cystic Fibrosis</a:t>
            </a:r>
          </a:p>
        </p:txBody>
      </p:sp>
      <p:sp>
        <p:nvSpPr>
          <p:cNvPr id="4" name="Content Placeholder 3"/>
          <p:cNvSpPr>
            <a:spLocks noGrp="1"/>
          </p:cNvSpPr>
          <p:nvPr>
            <p:ph sz="half" idx="4294967295"/>
          </p:nvPr>
        </p:nvSpPr>
        <p:spPr>
          <a:xfrm>
            <a:off x="5029200" y="1371600"/>
            <a:ext cx="3429000" cy="3886200"/>
          </a:xfrm>
          <a:ln w="76200">
            <a:solidFill>
              <a:srgbClr val="92D050"/>
            </a:solidFill>
          </a:ln>
        </p:spPr>
        <p:txBody>
          <a:bodyPr/>
          <a:lstStyle/>
          <a:p>
            <a:pPr marL="457200" lvl="1" indent="0">
              <a:buFont typeface="Wingdings" pitchFamily="2" charset="2"/>
              <a:buNone/>
              <a:defRPr/>
            </a:pPr>
            <a:r>
              <a:rPr lang="en-US" sz="3200" dirty="0"/>
              <a:t>Regardless of cause, requires </a:t>
            </a:r>
            <a:r>
              <a:rPr lang="en-US" sz="3200" dirty="0" smtClean="0"/>
              <a:t>treatment</a:t>
            </a:r>
            <a:endParaRPr lang="en-US" sz="3200" dirty="0"/>
          </a:p>
          <a:p>
            <a:pPr lvl="2">
              <a:defRPr/>
            </a:pPr>
            <a:r>
              <a:rPr lang="en-US" sz="2800" dirty="0"/>
              <a:t>Insulin always works</a:t>
            </a:r>
          </a:p>
          <a:p>
            <a:pPr lvl="2">
              <a:defRPr/>
            </a:pPr>
            <a:r>
              <a:rPr lang="en-US" sz="2800" dirty="0"/>
              <a:t>Sign of pancreatic malfunction</a:t>
            </a:r>
          </a:p>
          <a:p>
            <a:pPr>
              <a:defRPr/>
            </a:pPr>
            <a:endParaRPr lang="en-US" dirty="0"/>
          </a:p>
        </p:txBody>
      </p:sp>
    </p:spTree>
    <p:custDataLst>
      <p:tags r:id="rId1"/>
    </p:custDataLst>
    <p:extLst>
      <p:ext uri="{BB962C8B-B14F-4D97-AF65-F5344CB8AC3E}">
        <p14:creationId xmlns:p14="http://schemas.microsoft.com/office/powerpoint/2010/main" val="58541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311795"/>
            <a:ext cx="8229600" cy="1295400"/>
          </a:xfrm>
        </p:spPr>
        <p:txBody>
          <a:bodyPr>
            <a:normAutofit/>
          </a:bodyPr>
          <a:lstStyle/>
          <a:p>
            <a:pPr eaLnBrk="1" hangingPunct="1"/>
            <a:r>
              <a:rPr lang="en-US" sz="3600" b="1" dirty="0" smtClean="0"/>
              <a:t>Diabetes Bingo - “</a:t>
            </a:r>
            <a:r>
              <a:rPr lang="en-US" sz="3600" b="1" dirty="0" err="1" smtClean="0"/>
              <a:t>DiaBingo</a:t>
            </a:r>
            <a:r>
              <a:rPr lang="en-US" sz="3600" b="1" dirty="0" smtClean="0"/>
              <a:t>”</a:t>
            </a:r>
            <a:br>
              <a:rPr lang="en-US" sz="3600" b="1" dirty="0" smtClean="0"/>
            </a:br>
            <a:r>
              <a:rPr lang="en-US" sz="3600" b="1" dirty="0" smtClean="0"/>
              <a:t>Shout out Right Answer</a:t>
            </a:r>
          </a:p>
        </p:txBody>
      </p:sp>
      <p:sp>
        <p:nvSpPr>
          <p:cNvPr id="1678339" name="Rectangle 3"/>
          <p:cNvSpPr>
            <a:spLocks noGrp="1" noChangeArrowheads="1"/>
          </p:cNvSpPr>
          <p:nvPr>
            <p:ph sz="quarter" idx="1"/>
          </p:nvPr>
        </p:nvSpPr>
        <p:spPr/>
        <p:txBody>
          <a:bodyPr/>
          <a:lstStyle/>
          <a:p>
            <a:pPr marL="0" indent="0" eaLnBrk="1" hangingPunct="1">
              <a:buNone/>
              <a:defRPr/>
            </a:pPr>
            <a:r>
              <a:rPr lang="en-US" b="1" dirty="0" smtClean="0"/>
              <a:t> </a:t>
            </a:r>
          </a:p>
        </p:txBody>
      </p:sp>
      <p:pic>
        <p:nvPicPr>
          <p:cNvPr id="532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1698538"/>
            <a:ext cx="5726113" cy="4458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823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456948" y="382011"/>
            <a:ext cx="8384271" cy="1016000"/>
          </a:xfrm>
        </p:spPr>
        <p:txBody>
          <a:bodyPr/>
          <a:lstStyle/>
          <a:p>
            <a:r>
              <a:rPr lang="en-US" dirty="0" smtClean="0"/>
              <a:t>Type 2 in Kids </a:t>
            </a:r>
          </a:p>
        </p:txBody>
      </p:sp>
      <p:sp>
        <p:nvSpPr>
          <p:cNvPr id="3" name="Content Placeholder 2"/>
          <p:cNvSpPr>
            <a:spLocks noGrp="1"/>
          </p:cNvSpPr>
          <p:nvPr>
            <p:ph idx="1"/>
          </p:nvPr>
        </p:nvSpPr>
        <p:spPr>
          <a:xfrm>
            <a:off x="456948" y="1545103"/>
            <a:ext cx="8382252" cy="3188901"/>
          </a:xfrm>
        </p:spPr>
        <p:txBody>
          <a:bodyPr>
            <a:normAutofit fontScale="85000" lnSpcReduction="10000"/>
          </a:bodyPr>
          <a:lstStyle/>
          <a:p>
            <a:pPr>
              <a:defRPr/>
            </a:pPr>
            <a:r>
              <a:rPr lang="en-US" dirty="0" smtClean="0"/>
              <a:t>7 fold increase 1990</a:t>
            </a:r>
          </a:p>
          <a:p>
            <a:pPr>
              <a:defRPr/>
            </a:pPr>
            <a:r>
              <a:rPr lang="en-US" dirty="0" smtClean="0"/>
              <a:t>1 in 6 </a:t>
            </a:r>
            <a:r>
              <a:rPr lang="en-US" dirty="0" err="1" smtClean="0"/>
              <a:t>overwt</a:t>
            </a:r>
            <a:r>
              <a:rPr lang="en-US" dirty="0" smtClean="0"/>
              <a:t> kids (age 12- 19) have </a:t>
            </a:r>
            <a:r>
              <a:rPr lang="en-US" dirty="0" err="1" smtClean="0"/>
              <a:t>prediabetes</a:t>
            </a:r>
            <a:r>
              <a:rPr lang="en-US" dirty="0" smtClean="0"/>
              <a:t>.</a:t>
            </a:r>
          </a:p>
          <a:p>
            <a:pPr>
              <a:defRPr/>
            </a:pPr>
            <a:r>
              <a:rPr lang="en-US" dirty="0" smtClean="0"/>
              <a:t>~2,500 to 3,700 new cases in U.S. annually.</a:t>
            </a:r>
          </a:p>
          <a:p>
            <a:pPr>
              <a:defRPr/>
            </a:pPr>
            <a:r>
              <a:rPr lang="en-US" dirty="0" smtClean="0"/>
              <a:t>Highest risk: very </a:t>
            </a:r>
            <a:r>
              <a:rPr lang="en-US" dirty="0"/>
              <a:t>obese, minority, female, low socioeconomic status, limited </a:t>
            </a:r>
            <a:r>
              <a:rPr lang="en-US" dirty="0" smtClean="0"/>
              <a:t>education</a:t>
            </a:r>
            <a:endParaRPr lang="en-US" dirty="0"/>
          </a:p>
          <a:p>
            <a:pPr>
              <a:defRPr/>
            </a:pPr>
            <a:r>
              <a:rPr lang="en-US" dirty="0" smtClean="0"/>
              <a:t>In </a:t>
            </a:r>
            <a:r>
              <a:rPr lang="en-US" dirty="0"/>
              <a:t>age range 12-19, less than 1% have Type 2 </a:t>
            </a:r>
            <a:r>
              <a:rPr lang="en-US" dirty="0" smtClean="0"/>
              <a:t>– NHANES</a:t>
            </a:r>
          </a:p>
          <a:p>
            <a:pPr>
              <a:defRPr/>
            </a:pPr>
            <a:r>
              <a:rPr lang="en-US" dirty="0" smtClean="0"/>
              <a:t>Environmental changes to urgently needed</a:t>
            </a:r>
            <a:endParaRPr lang="en-US" dirty="0"/>
          </a:p>
        </p:txBody>
      </p:sp>
      <p:pic>
        <p:nvPicPr>
          <p:cNvPr id="66564" name="Picture 5" descr="http://www.transformingdiabetes.com/wp-content/uploads/2011/05/blk_fam_homepage-e1306366794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4720285"/>
            <a:ext cx="5517444" cy="1557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3962400" y="554966"/>
            <a:ext cx="4878820" cy="770340"/>
          </a:xfrm>
          <a:prstGeom prst="rect">
            <a:avLst/>
          </a:prstGeom>
        </p:spPr>
      </p:pic>
    </p:spTree>
    <p:custDataLst>
      <p:tags r:id="rId1"/>
    </p:custDataLst>
    <p:extLst>
      <p:ext uri="{BB962C8B-B14F-4D97-AF65-F5344CB8AC3E}">
        <p14:creationId xmlns:p14="http://schemas.microsoft.com/office/powerpoint/2010/main" val="286021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152400"/>
            <a:ext cx="8229600" cy="685800"/>
          </a:xfrm>
        </p:spPr>
        <p:txBody>
          <a:bodyPr/>
          <a:lstStyle/>
          <a:p>
            <a:pPr eaLnBrk="1" hangingPunct="1"/>
            <a:r>
              <a:rPr lang="en-US" sz="3800" dirty="0" err="1" smtClean="0"/>
              <a:t>DiaBingo</a:t>
            </a:r>
            <a:endParaRPr lang="en-US" sz="1500" dirty="0" smtClean="0"/>
          </a:p>
        </p:txBody>
      </p:sp>
      <p:sp>
        <p:nvSpPr>
          <p:cNvPr id="1679363" name="Rectangle 3"/>
          <p:cNvSpPr>
            <a:spLocks noGrp="1" noChangeArrowheads="1"/>
          </p:cNvSpPr>
          <p:nvPr>
            <p:ph sz="quarter" idx="1"/>
          </p:nvPr>
        </p:nvSpPr>
        <p:spPr/>
        <p:txBody>
          <a:bodyPr/>
          <a:lstStyle/>
          <a:p>
            <a:pPr algn="r" eaLnBrk="1" hangingPunct="1">
              <a:defRPr/>
            </a:pPr>
            <a:endParaRPr lang="en-US" sz="1800" smtClean="0"/>
          </a:p>
          <a:p>
            <a:pPr algn="r" eaLnBrk="1" hangingPunct="1">
              <a:defRPr/>
            </a:pPr>
            <a:endParaRPr lang="en-US" sz="2400" smtClean="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381000" y="838200"/>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rPr>
              <a:t>B</a:t>
            </a:r>
            <a:r>
              <a:rPr lang="en-US" dirty="0">
                <a:solidFill>
                  <a:prstClr val="black"/>
                </a:solidFill>
              </a:rPr>
              <a:t> </a:t>
            </a:r>
            <a:r>
              <a:rPr lang="en-US" sz="2400" dirty="0">
                <a:solidFill>
                  <a:prstClr val="black"/>
                </a:solidFill>
              </a:rPr>
              <a:t>Frequent skin and yeast infections			</a:t>
            </a:r>
          </a:p>
          <a:p>
            <a:pPr>
              <a:spcBef>
                <a:spcPct val="5000"/>
              </a:spcBef>
              <a:defRPr/>
            </a:pPr>
            <a:r>
              <a:rPr lang="en-US" sz="2400" b="1" dirty="0">
                <a:solidFill>
                  <a:prstClr val="black"/>
                </a:solidFill>
              </a:rPr>
              <a:t>B</a:t>
            </a:r>
            <a:r>
              <a:rPr lang="en-US" sz="2400" dirty="0">
                <a:solidFill>
                  <a:prstClr val="black"/>
                </a:solidFill>
              </a:rPr>
              <a:t> A BMI of ____ or greater is considered overweight	</a:t>
            </a:r>
          </a:p>
          <a:p>
            <a:pPr>
              <a:spcBef>
                <a:spcPct val="5000"/>
              </a:spcBef>
              <a:defRPr/>
            </a:pPr>
            <a:r>
              <a:rPr lang="en-US" sz="2400" b="1" dirty="0">
                <a:solidFill>
                  <a:prstClr val="black"/>
                </a:solidFill>
              </a:rPr>
              <a:t>B</a:t>
            </a:r>
            <a:r>
              <a:rPr lang="en-US" sz="2400" dirty="0">
                <a:solidFill>
                  <a:prstClr val="black"/>
                </a:solidFill>
              </a:rPr>
              <a:t> To reduce complications, control </a:t>
            </a:r>
            <a:r>
              <a:rPr lang="en-US" sz="2400" b="1" dirty="0">
                <a:solidFill>
                  <a:prstClr val="black"/>
                </a:solidFill>
              </a:rPr>
              <a:t>A</a:t>
            </a:r>
            <a:r>
              <a:rPr lang="en-US" sz="2400" dirty="0">
                <a:solidFill>
                  <a:prstClr val="black"/>
                </a:solidFill>
              </a:rPr>
              <a:t>1c, </a:t>
            </a:r>
            <a:r>
              <a:rPr lang="en-US" sz="2400" b="1" dirty="0">
                <a:solidFill>
                  <a:prstClr val="black"/>
                </a:solidFill>
              </a:rPr>
              <a:t>B</a:t>
            </a:r>
            <a:r>
              <a:rPr lang="en-US" sz="2400" dirty="0">
                <a:solidFill>
                  <a:prstClr val="black"/>
                </a:solidFill>
              </a:rPr>
              <a:t>lood pressure, </a:t>
            </a:r>
            <a:r>
              <a:rPr lang="en-US" sz="2400" b="1" dirty="0">
                <a:solidFill>
                  <a:prstClr val="black"/>
                </a:solidFill>
              </a:rPr>
              <a:t>C</a:t>
            </a:r>
            <a:r>
              <a:rPr lang="en-US" sz="2400" dirty="0">
                <a:solidFill>
                  <a:prstClr val="black"/>
                </a:solidFill>
              </a:rPr>
              <a:t>holesterol	 </a:t>
            </a:r>
          </a:p>
          <a:p>
            <a:pPr>
              <a:spcBef>
                <a:spcPct val="5000"/>
              </a:spcBef>
              <a:defRPr/>
            </a:pPr>
            <a:r>
              <a:rPr lang="en-US" sz="2400" b="1" dirty="0">
                <a:solidFill>
                  <a:prstClr val="black"/>
                </a:solidFill>
              </a:rPr>
              <a:t>B</a:t>
            </a:r>
            <a:r>
              <a:rPr lang="en-US" sz="2400" dirty="0">
                <a:solidFill>
                  <a:prstClr val="black"/>
                </a:solidFill>
              </a:rPr>
              <a:t> </a:t>
            </a:r>
            <a:r>
              <a:rPr lang="en-US" sz="2400" dirty="0" err="1">
                <a:solidFill>
                  <a:prstClr val="black"/>
                </a:solidFill>
              </a:rPr>
              <a:t>PreDiabetes</a:t>
            </a:r>
            <a:r>
              <a:rPr lang="en-US" sz="2400" dirty="0">
                <a:solidFill>
                  <a:prstClr val="black"/>
                </a:solidFill>
              </a:rPr>
              <a:t> – fasting glucose level of ___ to ____	 </a:t>
            </a:r>
          </a:p>
          <a:p>
            <a:pPr>
              <a:spcBef>
                <a:spcPct val="5000"/>
              </a:spcBef>
              <a:defRPr/>
            </a:pPr>
            <a:r>
              <a:rPr lang="en-US" sz="2400" b="1" dirty="0">
                <a:solidFill>
                  <a:prstClr val="black"/>
                </a:solidFill>
              </a:rPr>
              <a:t>B</a:t>
            </a:r>
            <a:r>
              <a:rPr lang="en-US" sz="2400" dirty="0">
                <a:solidFill>
                  <a:prstClr val="black"/>
                </a:solidFill>
              </a:rPr>
              <a:t> Erectile dysfunction indicates greater risk for ____	 </a:t>
            </a:r>
          </a:p>
          <a:p>
            <a:pPr>
              <a:spcBef>
                <a:spcPct val="5000"/>
              </a:spcBef>
              <a:defRPr/>
            </a:pPr>
            <a:r>
              <a:rPr lang="en-US" sz="2400" b="1" dirty="0">
                <a:solidFill>
                  <a:prstClr val="black"/>
                </a:solidFill>
              </a:rPr>
              <a:t>B</a:t>
            </a:r>
            <a:r>
              <a:rPr lang="en-US" sz="2400" dirty="0">
                <a:solidFill>
                  <a:prstClr val="black"/>
                </a:solidFill>
              </a:rPr>
              <a:t> Diabetes – fasting glucose level____ or greater	</a:t>
            </a:r>
          </a:p>
          <a:p>
            <a:pPr>
              <a:spcBef>
                <a:spcPct val="5000"/>
              </a:spcBef>
              <a:defRPr/>
            </a:pPr>
            <a:r>
              <a:rPr lang="en-US" sz="2400" b="1" dirty="0">
                <a:solidFill>
                  <a:prstClr val="black"/>
                </a:solidFill>
              </a:rPr>
              <a:t>B</a:t>
            </a:r>
            <a:r>
              <a:rPr lang="en-US" sz="2400" dirty="0">
                <a:solidFill>
                  <a:prstClr val="black"/>
                </a:solidFill>
              </a:rPr>
              <a:t> Type 1 diabetes is best described as an ______ disease</a:t>
            </a:r>
          </a:p>
          <a:p>
            <a:pPr>
              <a:spcBef>
                <a:spcPct val="5000"/>
              </a:spcBef>
              <a:defRPr/>
            </a:pPr>
            <a:r>
              <a:rPr lang="en-US" sz="2400" b="1" dirty="0">
                <a:solidFill>
                  <a:prstClr val="black"/>
                </a:solidFill>
              </a:rPr>
              <a:t>B</a:t>
            </a:r>
            <a:r>
              <a:rPr lang="en-US" sz="2400" dirty="0">
                <a:solidFill>
                  <a:prstClr val="black"/>
                </a:solidFill>
              </a:rPr>
              <a:t> People with diabetes are ______ times more likely to die of heart dx	</a:t>
            </a:r>
          </a:p>
          <a:p>
            <a:pPr>
              <a:spcBef>
                <a:spcPct val="5000"/>
              </a:spcBef>
              <a:defRPr/>
            </a:pPr>
            <a:r>
              <a:rPr lang="en-US" sz="2400" b="1" dirty="0">
                <a:solidFill>
                  <a:prstClr val="black"/>
                </a:solidFill>
              </a:rPr>
              <a:t>B</a:t>
            </a:r>
            <a:r>
              <a:rPr lang="en-US" sz="2400" dirty="0">
                <a:solidFill>
                  <a:prstClr val="black"/>
                </a:solidFill>
              </a:rPr>
              <a:t> Elevated triglycerides, &lt; HDL, smaller dense LDL</a:t>
            </a:r>
          </a:p>
          <a:p>
            <a:pPr>
              <a:spcBef>
                <a:spcPct val="5000"/>
              </a:spcBef>
              <a:defRPr/>
            </a:pPr>
            <a:r>
              <a:rPr lang="en-US" sz="2400" b="1" dirty="0">
                <a:solidFill>
                  <a:prstClr val="black"/>
                </a:solidFill>
              </a:rPr>
              <a:t>B</a:t>
            </a:r>
            <a:r>
              <a:rPr lang="en-US" sz="2400" dirty="0">
                <a:solidFill>
                  <a:prstClr val="black"/>
                </a:solidFill>
              </a:rPr>
              <a:t> Each percentage point of A1c =   _____ mg/dl glucose </a:t>
            </a:r>
            <a:endParaRPr lang="en-US" sz="2400" b="1" dirty="0">
              <a:solidFill>
                <a:prstClr val="black"/>
              </a:solidFill>
            </a:endParaRPr>
          </a:p>
          <a:p>
            <a:pPr>
              <a:spcBef>
                <a:spcPct val="5000"/>
              </a:spcBef>
              <a:defRPr/>
            </a:pPr>
            <a:r>
              <a:rPr lang="en-US" sz="2400" b="1" dirty="0">
                <a:solidFill>
                  <a:prstClr val="black"/>
                </a:solidFill>
              </a:rPr>
              <a:t>B</a:t>
            </a:r>
            <a:r>
              <a:rPr lang="en-US" sz="2400" dirty="0">
                <a:solidFill>
                  <a:prstClr val="black"/>
                </a:solidFill>
              </a:rPr>
              <a:t> At dx of type 2, about __% of the beta cell function is lost</a:t>
            </a:r>
          </a:p>
          <a:p>
            <a:pPr>
              <a:spcBef>
                <a:spcPct val="5000"/>
              </a:spcBef>
              <a:defRPr/>
            </a:pPr>
            <a:r>
              <a:rPr lang="en-US" sz="2400" b="1" dirty="0">
                <a:solidFill>
                  <a:prstClr val="black"/>
                </a:solidFill>
              </a:rPr>
              <a:t>B</a:t>
            </a:r>
            <a:r>
              <a:rPr lang="en-US" sz="2400" dirty="0">
                <a:solidFill>
                  <a:prstClr val="black"/>
                </a:solidFill>
              </a:rPr>
              <a:t> Diabetes – random glucose ____ or greater					</a:t>
            </a:r>
          </a:p>
        </p:txBody>
      </p:sp>
    </p:spTree>
    <p:custDataLst>
      <p:tags r:id="rId1"/>
    </p:custDataLst>
    <p:extLst>
      <p:ext uri="{BB962C8B-B14F-4D97-AF65-F5344CB8AC3E}">
        <p14:creationId xmlns:p14="http://schemas.microsoft.com/office/powerpoint/2010/main" val="140687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2"/>
          <p:cNvSpPr>
            <a:spLocks noGrp="1" noChangeArrowheads="1"/>
          </p:cNvSpPr>
          <p:nvPr>
            <p:ph type="title"/>
          </p:nvPr>
        </p:nvSpPr>
        <p:spPr/>
        <p:txBody>
          <a:bodyPr/>
          <a:lstStyle/>
          <a:p>
            <a:pPr eaLnBrk="1" hangingPunct="1">
              <a:defRPr/>
            </a:pPr>
            <a:r>
              <a:rPr lang="en-US" smtClean="0"/>
              <a:t>Life Study – Mrs. Jones</a:t>
            </a:r>
          </a:p>
        </p:txBody>
      </p:sp>
      <p:sp>
        <p:nvSpPr>
          <p:cNvPr id="1762307" name="Rectangle 3"/>
          <p:cNvSpPr>
            <a:spLocks noGrp="1" noChangeArrowheads="1"/>
          </p:cNvSpPr>
          <p:nvPr>
            <p:ph sz="quarter" idx="1"/>
          </p:nvPr>
        </p:nvSpPr>
        <p:spPr/>
        <p:txBody>
          <a:bodyPr/>
          <a:lstStyle/>
          <a:p>
            <a:pPr eaLnBrk="1" hangingPunct="1">
              <a:lnSpc>
                <a:spcPct val="80000"/>
              </a:lnSpc>
              <a:buFont typeface="Wingdings" pitchFamily="2" charset="2"/>
              <a:buNone/>
              <a:defRPr/>
            </a:pPr>
            <a:r>
              <a:rPr lang="en-US" dirty="0" smtClean="0"/>
              <a:t>Mrs. Jones is 62 years old, overweight and complaining of feeling tired and urinating several times a night.  She is admitted with a urinary tract Infection. Her WBC is 12.3, glucose 237.  She is hypertensive with a history of gestational diabetes. No </a:t>
            </a:r>
            <a:r>
              <a:rPr lang="en-US" dirty="0" err="1" smtClean="0"/>
              <a:t>ketones</a:t>
            </a:r>
            <a:r>
              <a:rPr lang="en-US" dirty="0" smtClean="0"/>
              <a:t> in urine.</a:t>
            </a:r>
          </a:p>
          <a:p>
            <a:pPr eaLnBrk="1" hangingPunct="1">
              <a:lnSpc>
                <a:spcPct val="80000"/>
              </a:lnSpc>
              <a:defRPr/>
            </a:pPr>
            <a:r>
              <a:rPr lang="en-US" dirty="0" smtClean="0"/>
              <a:t>What are her risk factors, signs of diabetes </a:t>
            </a:r>
          </a:p>
          <a:p>
            <a:pPr eaLnBrk="1" hangingPunct="1">
              <a:lnSpc>
                <a:spcPct val="80000"/>
              </a:lnSpc>
              <a:defRPr/>
            </a:pPr>
            <a:r>
              <a:rPr lang="en-US" dirty="0" smtClean="0"/>
              <a:t>What type of diabetes does she have? </a:t>
            </a:r>
          </a:p>
          <a:p>
            <a:pPr eaLnBrk="1" hangingPunct="1">
              <a:lnSpc>
                <a:spcPct val="80000"/>
              </a:lnSpc>
              <a:defRPr/>
            </a:pPr>
            <a:r>
              <a:rPr lang="en-US" dirty="0" smtClean="0"/>
              <a:t>Does she have insulin resistance?</a:t>
            </a:r>
          </a:p>
          <a:p>
            <a:pPr eaLnBrk="1" hangingPunct="1">
              <a:lnSpc>
                <a:spcPct val="80000"/>
              </a:lnSpc>
              <a:defRPr/>
            </a:pPr>
            <a:endParaRPr lang="en-US" sz="2800" dirty="0" smtClean="0"/>
          </a:p>
        </p:txBody>
      </p:sp>
      <p:pic>
        <p:nvPicPr>
          <p:cNvPr id="83972" name="Picture 4" descr="C:\Users\Beverly\AppData\Local\Microsoft\Windows\Temporary Internet Files\Content.IE5\DMXEH1SJ\MPj0309163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7" y="4981027"/>
            <a:ext cx="2843213" cy="186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664446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152400"/>
            <a:ext cx="8229600" cy="1219200"/>
          </a:xfrm>
        </p:spPr>
        <p:txBody>
          <a:bodyPr>
            <a:normAutofit fontScale="90000"/>
          </a:bodyPr>
          <a:lstStyle/>
          <a:p>
            <a:pPr eaLnBrk="1" hangingPunct="1"/>
            <a:r>
              <a:rPr lang="en-US" dirty="0" smtClean="0"/>
              <a:t>What Do You Say?</a:t>
            </a:r>
            <a:br>
              <a:rPr lang="en-US" dirty="0" smtClean="0"/>
            </a:br>
            <a:r>
              <a:rPr lang="en-US" dirty="0" smtClean="0"/>
              <a:t>Mrs. Jones asks you</a:t>
            </a:r>
          </a:p>
        </p:txBody>
      </p:sp>
      <p:sp>
        <p:nvSpPr>
          <p:cNvPr id="63491" name="Rectangle 3"/>
          <p:cNvSpPr>
            <a:spLocks noGrp="1" noChangeArrowheads="1"/>
          </p:cNvSpPr>
          <p:nvPr>
            <p:ph sz="quarter" idx="1"/>
          </p:nvPr>
        </p:nvSpPr>
        <p:spPr>
          <a:xfrm>
            <a:off x="457200" y="1600200"/>
            <a:ext cx="8229600" cy="4556760"/>
          </a:xfrm>
        </p:spPr>
        <p:txBody>
          <a:bodyPr/>
          <a:lstStyle/>
          <a:p>
            <a:pPr eaLnBrk="1" hangingPunct="1"/>
            <a:r>
              <a:rPr lang="en-US" dirty="0" smtClean="0"/>
              <a:t>What is type 2 diabetes?</a:t>
            </a:r>
          </a:p>
          <a:p>
            <a:pPr eaLnBrk="1" hangingPunct="1"/>
            <a:r>
              <a:rPr lang="en-US" dirty="0" smtClean="0"/>
              <a:t>Will this go away?</a:t>
            </a:r>
          </a:p>
          <a:p>
            <a:pPr eaLnBrk="1" hangingPunct="1"/>
            <a:r>
              <a:rPr lang="en-US" dirty="0" smtClean="0"/>
              <a:t>Will I get complications?</a:t>
            </a:r>
          </a:p>
          <a:p>
            <a:pPr eaLnBrk="1" hangingPunct="1"/>
            <a:r>
              <a:rPr lang="en-US" dirty="0" smtClean="0"/>
              <a:t>Will I need to take diabetes medication for the rest of my life?</a:t>
            </a:r>
          </a:p>
          <a:p>
            <a:pPr eaLnBrk="1" hangingPunct="1"/>
            <a:r>
              <a:rPr lang="en-US" dirty="0" smtClean="0"/>
              <a:t>How come I got diabetes?</a:t>
            </a:r>
          </a:p>
          <a:p>
            <a:pPr eaLnBrk="1" hangingPunct="1"/>
            <a:r>
              <a:rPr lang="en-US" dirty="0" smtClean="0"/>
              <a:t>Do I have to check my blood sugars?</a:t>
            </a:r>
          </a:p>
          <a:p>
            <a:pPr eaLnBrk="1" hangingPunct="1"/>
            <a:endParaRPr lang="en-US" dirty="0" smtClean="0"/>
          </a:p>
        </p:txBody>
      </p:sp>
    </p:spTree>
    <p:custDataLst>
      <p:tags r:id="rId1"/>
    </p:custDataLst>
    <p:extLst>
      <p:ext uri="{BB962C8B-B14F-4D97-AF65-F5344CB8AC3E}">
        <p14:creationId xmlns:p14="http://schemas.microsoft.com/office/powerpoint/2010/main" val="753741055"/>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pPr eaLnBrk="1" hangingPunct="1"/>
            <a:r>
              <a:rPr lang="en-US" sz="3600" smtClean="0"/>
              <a:t>I don’t want to!</a:t>
            </a:r>
          </a:p>
        </p:txBody>
      </p:sp>
      <p:sp>
        <p:nvSpPr>
          <p:cNvPr id="2" name="Content Placeholder 1"/>
          <p:cNvSpPr>
            <a:spLocks noGrp="1"/>
          </p:cNvSpPr>
          <p:nvPr>
            <p:ph sz="quarter" idx="1"/>
          </p:nvPr>
        </p:nvSpPr>
        <p:spPr/>
        <p:txBody>
          <a:bodyPr/>
          <a:lstStyle/>
          <a:p>
            <a:endParaRPr lang="en-US"/>
          </a:p>
        </p:txBody>
      </p:sp>
      <p:pic>
        <p:nvPicPr>
          <p:cNvPr id="1434627" name="Picture 3" descr="MCj0084350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8200" y="1371600"/>
            <a:ext cx="4887913" cy="516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33002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1434627"/>
                                        </p:tgtEl>
                                        <p:attrNameLst>
                                          <p:attrName>style.visibility</p:attrName>
                                        </p:attrNameLst>
                                      </p:cBhvr>
                                      <p:to>
                                        <p:strVal val="visible"/>
                                      </p:to>
                                    </p:set>
                                    <p:anim calcmode="lin" valueType="num">
                                      <p:cBhvr>
                                        <p:cTn id="7" dur="2000" fill="hold"/>
                                        <p:tgtEl>
                                          <p:spTgt spid="1434627"/>
                                        </p:tgtEl>
                                        <p:attrNameLst>
                                          <p:attrName>ppt_w</p:attrName>
                                        </p:attrNameLst>
                                      </p:cBhvr>
                                      <p:tavLst>
                                        <p:tav tm="0">
                                          <p:val>
                                            <p:fltVal val="0"/>
                                          </p:val>
                                        </p:tav>
                                        <p:tav tm="100000">
                                          <p:val>
                                            <p:strVal val="#ppt_w"/>
                                          </p:val>
                                        </p:tav>
                                      </p:tavLst>
                                    </p:anim>
                                    <p:anim calcmode="lin" valueType="num">
                                      <p:cBhvr>
                                        <p:cTn id="8" dur="2000" fill="hold"/>
                                        <p:tgtEl>
                                          <p:spTgt spid="1434627"/>
                                        </p:tgtEl>
                                        <p:attrNameLst>
                                          <p:attrName>ppt_h</p:attrName>
                                        </p:attrNameLst>
                                      </p:cBhvr>
                                      <p:tavLst>
                                        <p:tav tm="0">
                                          <p:val>
                                            <p:fltVal val="0"/>
                                          </p:val>
                                        </p:tav>
                                        <p:tav tm="100000">
                                          <p:val>
                                            <p:strVal val="#ppt_h"/>
                                          </p:val>
                                        </p:tav>
                                      </p:tavLst>
                                    </p:anim>
                                    <p:anim calcmode="lin" valueType="num">
                                      <p:cBhvr>
                                        <p:cTn id="9" dur="2000" fill="hold"/>
                                        <p:tgtEl>
                                          <p:spTgt spid="1434627"/>
                                        </p:tgtEl>
                                        <p:attrNameLst>
                                          <p:attrName>style.rotation</p:attrName>
                                        </p:attrNameLst>
                                      </p:cBhvr>
                                      <p:tavLst>
                                        <p:tav tm="0">
                                          <p:val>
                                            <p:fltVal val="90"/>
                                          </p:val>
                                        </p:tav>
                                        <p:tav tm="100000">
                                          <p:val>
                                            <p:fltVal val="0"/>
                                          </p:val>
                                        </p:tav>
                                      </p:tavLst>
                                    </p:anim>
                                    <p:animEffect transition="in" filter="fade">
                                      <p:cBhvr>
                                        <p:cTn id="10" dur="2000"/>
                                        <p:tgtEl>
                                          <p:spTgt spid="1434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Running into Roadblocks?</a:t>
            </a:r>
            <a:endParaRPr lang="en-US" dirty="0"/>
          </a:p>
        </p:txBody>
      </p:sp>
      <p:sp>
        <p:nvSpPr>
          <p:cNvPr id="4" name="Content Placeholder 3"/>
          <p:cNvSpPr>
            <a:spLocks noGrp="1"/>
          </p:cNvSpPr>
          <p:nvPr>
            <p:ph sz="quarter" idx="1"/>
          </p:nvPr>
        </p:nvSpPr>
        <p:spPr/>
        <p:txBody>
          <a:bodyPr>
            <a:normAutofit/>
          </a:bodyPr>
          <a:lstStyle/>
          <a:p>
            <a:r>
              <a:rPr lang="en-US" i="1" dirty="0" smtClean="0"/>
              <a:t>HUG Patients</a:t>
            </a:r>
            <a:endParaRPr lang="en-US" i="1" dirty="0"/>
          </a:p>
        </p:txBody>
      </p:sp>
      <p:sp>
        <p:nvSpPr>
          <p:cNvPr id="3" name="Text Placeholder 2"/>
          <p:cNvSpPr>
            <a:spLocks noGrp="1"/>
          </p:cNvSpPr>
          <p:nvPr>
            <p:ph type="body" sz="half" idx="4294967295"/>
          </p:nvPr>
        </p:nvSpPr>
        <p:spPr>
          <a:xfrm>
            <a:off x="4953000" y="1736997"/>
            <a:ext cx="3668712" cy="2377803"/>
          </a:xfrm>
          <a:ln w="57150">
            <a:solidFill>
              <a:schemeClr val="accent2">
                <a:lumMod val="50000"/>
              </a:schemeClr>
            </a:solidFill>
          </a:ln>
        </p:spPr>
        <p:txBody>
          <a:bodyPr>
            <a:normAutofit fontScale="77500" lnSpcReduction="20000"/>
          </a:bodyPr>
          <a:lstStyle/>
          <a:p>
            <a:r>
              <a:rPr lang="en-US" sz="3000" b="1" i="1" dirty="0">
                <a:solidFill>
                  <a:schemeClr val="accent2">
                    <a:lumMod val="50000"/>
                  </a:schemeClr>
                </a:solidFill>
              </a:rPr>
              <a:t>U</a:t>
            </a:r>
            <a:r>
              <a:rPr lang="en-US" sz="3000" b="1" i="1" dirty="0" smtClean="0">
                <a:solidFill>
                  <a:schemeClr val="accent2">
                    <a:lumMod val="50000"/>
                  </a:schemeClr>
                </a:solidFill>
              </a:rPr>
              <a:t>nconditional </a:t>
            </a:r>
            <a:r>
              <a:rPr lang="en-US" sz="3000" b="1" i="1" dirty="0">
                <a:solidFill>
                  <a:schemeClr val="accent2">
                    <a:lumMod val="50000"/>
                  </a:schemeClr>
                </a:solidFill>
              </a:rPr>
              <a:t>P</a:t>
            </a:r>
            <a:r>
              <a:rPr lang="en-US" sz="3000" b="1" i="1" dirty="0" smtClean="0">
                <a:solidFill>
                  <a:schemeClr val="accent2">
                    <a:lumMod val="50000"/>
                  </a:schemeClr>
                </a:solidFill>
              </a:rPr>
              <a:t>ositive </a:t>
            </a:r>
            <a:r>
              <a:rPr lang="en-US" sz="3000" b="1" i="1" dirty="0">
                <a:solidFill>
                  <a:schemeClr val="accent2">
                    <a:lumMod val="50000"/>
                  </a:schemeClr>
                </a:solidFill>
              </a:rPr>
              <a:t>R</a:t>
            </a:r>
            <a:r>
              <a:rPr lang="en-US" sz="3000" b="1" i="1" dirty="0" smtClean="0">
                <a:solidFill>
                  <a:schemeClr val="accent2">
                    <a:lumMod val="50000"/>
                  </a:schemeClr>
                </a:solidFill>
              </a:rPr>
              <a:t>egard – </a:t>
            </a:r>
          </a:p>
          <a:p>
            <a:pPr marL="0" indent="0">
              <a:buNone/>
            </a:pPr>
            <a:r>
              <a:rPr lang="en-US" i="1" dirty="0" smtClean="0">
                <a:solidFill>
                  <a:schemeClr val="accent2">
                    <a:lumMod val="50000"/>
                  </a:schemeClr>
                </a:solidFill>
              </a:rPr>
              <a:t>involves </a:t>
            </a:r>
            <a:r>
              <a:rPr lang="en-US" i="1" dirty="0">
                <a:solidFill>
                  <a:schemeClr val="accent2">
                    <a:lumMod val="50000"/>
                  </a:schemeClr>
                </a:solidFill>
              </a:rPr>
              <a:t>showing complete support and acceptance of a person no matter what that person says or does</a:t>
            </a:r>
            <a:r>
              <a:rPr lang="en-US" i="1" dirty="0" smtClean="0">
                <a:solidFill>
                  <a:schemeClr val="accent2">
                    <a:lumMod val="50000"/>
                  </a:schemeClr>
                </a:solidFill>
              </a:rPr>
              <a:t>.</a:t>
            </a:r>
          </a:p>
          <a:p>
            <a:pPr marL="274320" lvl="1" indent="0" algn="r">
              <a:buNone/>
            </a:pPr>
            <a:r>
              <a:rPr lang="en-US" i="1" dirty="0" smtClean="0">
                <a:solidFill>
                  <a:schemeClr val="accent2">
                    <a:lumMod val="50000"/>
                  </a:schemeClr>
                </a:solidFill>
              </a:rPr>
              <a:t>Carl Rogers</a:t>
            </a:r>
            <a:endParaRPr lang="en-US" i="1" dirty="0">
              <a:solidFill>
                <a:schemeClr val="accent2">
                  <a:lumMod val="50000"/>
                </a:schemeClr>
              </a:solidFill>
            </a:endParaRPr>
          </a:p>
        </p:txBody>
      </p:sp>
      <p:sp>
        <p:nvSpPr>
          <p:cNvPr id="5" name="Content Placeholder 4"/>
          <p:cNvSpPr>
            <a:spLocks noGrp="1"/>
          </p:cNvSpPr>
          <p:nvPr>
            <p:ph sz="quarter" idx="4294967295"/>
          </p:nvPr>
        </p:nvSpPr>
        <p:spPr>
          <a:xfrm>
            <a:off x="457200" y="2082240"/>
            <a:ext cx="4037012" cy="2333625"/>
          </a:xfrm>
        </p:spPr>
        <p:txBody>
          <a:bodyPr>
            <a:normAutofit fontScale="92500" lnSpcReduction="10000"/>
          </a:bodyPr>
          <a:lstStyle/>
          <a:p>
            <a:r>
              <a:rPr lang="en-US" sz="3200" dirty="0" smtClean="0">
                <a:solidFill>
                  <a:schemeClr val="accent6">
                    <a:lumMod val="50000"/>
                  </a:schemeClr>
                </a:solidFill>
              </a:rPr>
              <a:t>H</a:t>
            </a:r>
            <a:r>
              <a:rPr lang="en-US" dirty="0" smtClean="0"/>
              <a:t>elp with</a:t>
            </a:r>
          </a:p>
          <a:p>
            <a:r>
              <a:rPr lang="en-US" sz="2800" dirty="0" smtClean="0">
                <a:solidFill>
                  <a:schemeClr val="accent6">
                    <a:lumMod val="50000"/>
                  </a:schemeClr>
                </a:solidFill>
              </a:rPr>
              <a:t>U</a:t>
            </a:r>
            <a:r>
              <a:rPr lang="en-US" dirty="0" smtClean="0"/>
              <a:t>nconditional </a:t>
            </a:r>
          </a:p>
          <a:p>
            <a:r>
              <a:rPr lang="en-US" sz="2800" dirty="0">
                <a:solidFill>
                  <a:schemeClr val="accent6">
                    <a:lumMod val="50000"/>
                  </a:schemeClr>
                </a:solidFill>
              </a:rPr>
              <a:t>G</a:t>
            </a:r>
            <a:r>
              <a:rPr lang="en-US" dirty="0" smtClean="0"/>
              <a:t>uidance and Support</a:t>
            </a:r>
          </a:p>
          <a:p>
            <a:pPr marL="292608" lvl="1" indent="0" algn="r">
              <a:buNone/>
            </a:pPr>
            <a:r>
              <a:rPr lang="en-US" i="1" dirty="0" smtClean="0"/>
              <a:t>Anne Peters, MD, CDE</a:t>
            </a:r>
          </a:p>
          <a:p>
            <a:pPr marL="292608" lvl="1" indent="0" algn="r">
              <a:buNone/>
            </a:pPr>
            <a:r>
              <a:rPr lang="en-US" i="1" dirty="0" smtClean="0"/>
              <a:t>ADA Post Grad</a:t>
            </a:r>
            <a:endParaRPr lang="en-US" i="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4428565"/>
            <a:ext cx="2706893" cy="1804595"/>
          </a:xfrm>
          <a:prstGeom prst="rect">
            <a:avLst/>
          </a:prstGeom>
        </p:spPr>
      </p:pic>
    </p:spTree>
    <p:custDataLst>
      <p:tags r:id="rId1"/>
    </p:custDataLst>
    <p:extLst>
      <p:ext uri="{BB962C8B-B14F-4D97-AF65-F5344CB8AC3E}">
        <p14:creationId xmlns:p14="http://schemas.microsoft.com/office/powerpoint/2010/main" val="525981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No one is Unmotivated</a:t>
            </a:r>
            <a:endParaRPr lang="en-US" dirty="0"/>
          </a:p>
        </p:txBody>
      </p:sp>
      <p:sp>
        <p:nvSpPr>
          <p:cNvPr id="7" name="Content Placeholder 6"/>
          <p:cNvSpPr>
            <a:spLocks noGrp="1"/>
          </p:cNvSpPr>
          <p:nvPr>
            <p:ph sz="quarter" idx="1"/>
          </p:nvPr>
        </p:nvSpPr>
        <p:spPr>
          <a:xfrm>
            <a:off x="457200" y="1371600"/>
            <a:ext cx="8229600" cy="4785360"/>
          </a:xfrm>
          <a:ln>
            <a:solidFill>
              <a:schemeClr val="accent1"/>
            </a:solidFill>
          </a:ln>
        </p:spPr>
        <p:txBody>
          <a:bodyPr>
            <a:normAutofit/>
          </a:bodyPr>
          <a:lstStyle/>
          <a:p>
            <a:pPr marL="0" indent="0">
              <a:buNone/>
            </a:pPr>
            <a:r>
              <a:rPr lang="en-US" sz="3200" dirty="0" smtClean="0"/>
              <a:t>…. to </a:t>
            </a:r>
            <a:r>
              <a:rPr lang="en-US" sz="3200" dirty="0"/>
              <a:t>lead and long and healthy </a:t>
            </a:r>
            <a:r>
              <a:rPr lang="en-US" sz="3200" dirty="0" smtClean="0"/>
              <a:t>life</a:t>
            </a:r>
          </a:p>
          <a:p>
            <a:pPr marL="0" indent="0">
              <a:buNone/>
            </a:pPr>
            <a:endParaRPr lang="en-US" sz="3200" dirty="0"/>
          </a:p>
          <a:p>
            <a:r>
              <a:rPr lang="en-US" sz="2800" b="1" dirty="0"/>
              <a:t>These are the 3 usual Critical Barriers</a:t>
            </a:r>
          </a:p>
          <a:p>
            <a:pPr lvl="1"/>
            <a:r>
              <a:rPr lang="en-US" sz="2800" dirty="0"/>
              <a:t>Perceived worthlessness</a:t>
            </a:r>
          </a:p>
          <a:p>
            <a:pPr lvl="1"/>
            <a:r>
              <a:rPr lang="en-US" sz="2800" dirty="0"/>
              <a:t>Too many personal obstacles</a:t>
            </a:r>
          </a:p>
          <a:p>
            <a:pPr lvl="1"/>
            <a:r>
              <a:rPr lang="en-US" sz="2800" dirty="0"/>
              <a:t>Absence of support and </a:t>
            </a:r>
            <a:r>
              <a:rPr lang="en-US" sz="2800" dirty="0" smtClean="0"/>
              <a:t>resources</a:t>
            </a:r>
          </a:p>
          <a:p>
            <a:pPr lvl="1"/>
            <a:endParaRPr lang="en-US" sz="2800" dirty="0"/>
          </a:p>
          <a:p>
            <a:pPr lvl="1"/>
            <a:endParaRPr lang="en-US" sz="2800" dirty="0" smtClean="0"/>
          </a:p>
          <a:p>
            <a:pPr marL="292608" lvl="1" indent="0" algn="r">
              <a:buNone/>
            </a:pPr>
            <a:r>
              <a:rPr lang="en-US" sz="2800" dirty="0" smtClean="0"/>
              <a:t>Bill </a:t>
            </a:r>
            <a:r>
              <a:rPr lang="en-US" sz="2800" dirty="0" err="1" smtClean="0"/>
              <a:t>Polonsky</a:t>
            </a:r>
            <a:r>
              <a:rPr lang="en-US" sz="2800" dirty="0" smtClean="0"/>
              <a:t>, PhD, CDE</a:t>
            </a:r>
            <a:endParaRPr lang="en-US" sz="2800" dirty="0"/>
          </a:p>
          <a:p>
            <a:pPr marL="246888" lvl="1" indent="0">
              <a:buNone/>
            </a:pPr>
            <a:endParaRPr lang="en-US" sz="28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2362200"/>
            <a:ext cx="2363634" cy="1905000"/>
          </a:xfrm>
          <a:prstGeom prst="rect">
            <a:avLst/>
          </a:prstGeom>
        </p:spPr>
      </p:pic>
    </p:spTree>
    <p:custDataLst>
      <p:tags r:id="rId1"/>
    </p:custDataLst>
    <p:extLst>
      <p:ext uri="{BB962C8B-B14F-4D97-AF65-F5344CB8AC3E}">
        <p14:creationId xmlns:p14="http://schemas.microsoft.com/office/powerpoint/2010/main" val="1940213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Overcoming barriers</a:t>
            </a:r>
            <a:endParaRPr lang="en-US" dirty="0"/>
          </a:p>
        </p:txBody>
      </p:sp>
      <p:sp>
        <p:nvSpPr>
          <p:cNvPr id="3" name="Content Placeholder 2"/>
          <p:cNvSpPr>
            <a:spLocks noGrp="1"/>
          </p:cNvSpPr>
          <p:nvPr>
            <p:ph sz="quarter" idx="1"/>
          </p:nvPr>
        </p:nvSpPr>
        <p:spPr>
          <a:xfrm>
            <a:off x="457200" y="1295400"/>
            <a:ext cx="4343400" cy="4861560"/>
          </a:xfrm>
        </p:spPr>
        <p:txBody>
          <a:bodyPr>
            <a:normAutofit/>
          </a:bodyPr>
          <a:lstStyle/>
          <a:p>
            <a:r>
              <a:rPr lang="en-US" dirty="0"/>
              <a:t>Confront the key misbelief.  Ask the question, does </a:t>
            </a:r>
            <a:r>
              <a:rPr lang="en-US" dirty="0" err="1"/>
              <a:t>dm</a:t>
            </a:r>
            <a:r>
              <a:rPr lang="en-US" dirty="0"/>
              <a:t> cause complications?</a:t>
            </a:r>
          </a:p>
          <a:p>
            <a:r>
              <a:rPr lang="en-US" dirty="0"/>
              <a:t>Offer </a:t>
            </a:r>
            <a:r>
              <a:rPr lang="en-US" dirty="0" err="1"/>
              <a:t>pts</a:t>
            </a:r>
            <a:r>
              <a:rPr lang="en-US" dirty="0"/>
              <a:t> evidence based hope message –</a:t>
            </a:r>
          </a:p>
          <a:p>
            <a:r>
              <a:rPr lang="en-US" dirty="0"/>
              <a:t>Frequent contact </a:t>
            </a:r>
          </a:p>
          <a:p>
            <a:r>
              <a:rPr lang="en-US" dirty="0"/>
              <a:t>Paired glucose testing</a:t>
            </a:r>
          </a:p>
          <a:p>
            <a:endParaRPr lang="en-US" dirty="0"/>
          </a:p>
        </p:txBody>
      </p:sp>
      <p:sp>
        <p:nvSpPr>
          <p:cNvPr id="4" name="Content Placeholder 3"/>
          <p:cNvSpPr>
            <a:spLocks noGrp="1"/>
          </p:cNvSpPr>
          <p:nvPr>
            <p:ph sz="half" idx="4294967295"/>
          </p:nvPr>
        </p:nvSpPr>
        <p:spPr>
          <a:xfrm>
            <a:off x="4882307" y="1363980"/>
            <a:ext cx="3822700" cy="4648200"/>
          </a:xfrm>
        </p:spPr>
        <p:txBody>
          <a:bodyPr>
            <a:normAutofit fontScale="85000" lnSpcReduction="10000"/>
          </a:bodyPr>
          <a:lstStyle/>
          <a:p>
            <a:r>
              <a:rPr lang="en-US" dirty="0"/>
              <a:t>Ask </a:t>
            </a:r>
            <a:r>
              <a:rPr lang="en-US" dirty="0" err="1"/>
              <a:t>pt</a:t>
            </a:r>
            <a:r>
              <a:rPr lang="en-US" dirty="0"/>
              <a:t>, “Tell me 1 thing that is driving you crazy about your diabetes”</a:t>
            </a:r>
          </a:p>
          <a:p>
            <a:r>
              <a:rPr lang="en-US" dirty="0"/>
              <a:t>Discuss medication beliefs</a:t>
            </a:r>
          </a:p>
          <a:p>
            <a:r>
              <a:rPr lang="en-US" dirty="0"/>
              <a:t>To improve outcomes, see </a:t>
            </a:r>
            <a:r>
              <a:rPr lang="en-US" dirty="0" err="1"/>
              <a:t>pts</a:t>
            </a:r>
            <a:r>
              <a:rPr lang="en-US" dirty="0"/>
              <a:t> more </a:t>
            </a:r>
            <a:r>
              <a:rPr lang="en-US" dirty="0" smtClean="0"/>
              <a:t>often</a:t>
            </a:r>
          </a:p>
          <a:p>
            <a:endParaRPr lang="en-US" dirty="0"/>
          </a:p>
          <a:p>
            <a:pPr marL="0" lvl="1" indent="0">
              <a:spcBef>
                <a:spcPts val="600"/>
              </a:spcBef>
              <a:buClr>
                <a:schemeClr val="tx2"/>
              </a:buClr>
              <a:buSzPct val="73000"/>
              <a:buNone/>
            </a:pPr>
            <a:endParaRPr lang="en-US" sz="2800" dirty="0" smtClean="0"/>
          </a:p>
          <a:p>
            <a:pPr marL="0" lvl="1" indent="0" algn="r">
              <a:spcBef>
                <a:spcPts val="600"/>
              </a:spcBef>
              <a:buClr>
                <a:schemeClr val="tx2"/>
              </a:buClr>
              <a:buSzPct val="73000"/>
              <a:buNone/>
            </a:pPr>
            <a:r>
              <a:rPr lang="en-US" sz="2800" dirty="0" smtClean="0"/>
              <a:t>Bill </a:t>
            </a:r>
            <a:r>
              <a:rPr lang="en-US" sz="2800" dirty="0" err="1"/>
              <a:t>Polonsky</a:t>
            </a:r>
            <a:r>
              <a:rPr lang="en-US" sz="2800" dirty="0"/>
              <a:t>, PhD, CDE</a:t>
            </a:r>
          </a:p>
          <a:p>
            <a:endParaRPr lang="en-US" dirty="0"/>
          </a:p>
        </p:txBody>
      </p:sp>
    </p:spTree>
    <p:custDataLst>
      <p:tags r:id="rId1"/>
    </p:custDataLst>
    <p:extLst>
      <p:ext uri="{BB962C8B-B14F-4D97-AF65-F5344CB8AC3E}">
        <p14:creationId xmlns:p14="http://schemas.microsoft.com/office/powerpoint/2010/main" val="179595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p:txBody>
          <a:bodyPr>
            <a:normAutofit/>
          </a:bodyPr>
          <a:lstStyle/>
          <a:p>
            <a:pPr eaLnBrk="1" hangingPunct="1"/>
            <a:r>
              <a:rPr lang="en-US" sz="3600" smtClean="0"/>
              <a:t>How Often Should I Check?</a:t>
            </a:r>
          </a:p>
        </p:txBody>
      </p:sp>
      <p:sp>
        <p:nvSpPr>
          <p:cNvPr id="1438724" name="Rectangle 4"/>
          <p:cNvSpPr>
            <a:spLocks noChangeArrowheads="1"/>
          </p:cNvSpPr>
          <p:nvPr/>
        </p:nvSpPr>
        <p:spPr bwMode="auto">
          <a:xfrm>
            <a:off x="465966" y="1219200"/>
            <a:ext cx="6773034" cy="4678363"/>
          </a:xfrm>
          <a:prstGeom prst="rect">
            <a:avLst/>
          </a:prstGeom>
          <a:noFill/>
          <a:ln w="9525">
            <a:noFill/>
            <a:miter lim="800000"/>
            <a:headEnd/>
            <a:tailEnd/>
          </a:ln>
          <a:effectLst/>
        </p:spPr>
        <p:txBody>
          <a:bodyPr/>
          <a:lstStyle/>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Be realistic!!</a:t>
            </a: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Type 1 – </a:t>
            </a:r>
            <a:r>
              <a:rPr lang="en-US" sz="3200" dirty="0" smtClean="0">
                <a:latin typeface="Tahoma" pitchFamily="34" charset="0"/>
              </a:rPr>
              <a:t>as often as needed</a:t>
            </a:r>
            <a:endParaRPr lang="en-US" sz="3200" dirty="0">
              <a:latin typeface="Tahoma" pitchFamily="34" charset="0"/>
            </a:endParaRP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Type 2 </a:t>
            </a:r>
            <a:r>
              <a:rPr lang="en-US" sz="3200" dirty="0" smtClean="0">
                <a:latin typeface="Tahoma" pitchFamily="34" charset="0"/>
              </a:rPr>
              <a:t>– as needed</a:t>
            </a:r>
            <a:endParaRPr lang="en-US" sz="3200" dirty="0">
              <a:latin typeface="Tahoma" pitchFamily="34" charset="0"/>
            </a:endParaRPr>
          </a:p>
          <a:p>
            <a:pPr marL="342900" indent="-342900">
              <a:spcBef>
                <a:spcPct val="20000"/>
              </a:spcBef>
              <a:buClr>
                <a:schemeClr val="tx2"/>
              </a:buClr>
              <a:buSzPct val="60000"/>
              <a:buFont typeface="Wingdings" pitchFamily="2" charset="2"/>
              <a:buBlip>
                <a:blip r:embed="rId4"/>
              </a:buBlip>
              <a:defRPr/>
            </a:pPr>
            <a:r>
              <a:rPr lang="en-US" sz="3200" dirty="0">
                <a:latin typeface="Tahoma" pitchFamily="34" charset="0"/>
              </a:rPr>
              <a:t>Consider:</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Types and timing of meds</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Goals</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Ability (physical and emotional)</a:t>
            </a:r>
          </a:p>
          <a:p>
            <a:pPr marL="742950" lvl="1" indent="-285750">
              <a:spcBef>
                <a:spcPct val="20000"/>
              </a:spcBef>
              <a:buClr>
                <a:schemeClr val="folHlink"/>
              </a:buClr>
              <a:buSzPct val="55000"/>
              <a:buFont typeface="Wingdings" pitchFamily="2" charset="2"/>
              <a:buBlip>
                <a:blip r:embed="rId5"/>
              </a:buBlip>
              <a:defRPr/>
            </a:pPr>
            <a:r>
              <a:rPr lang="en-US" sz="3200" dirty="0">
                <a:latin typeface="Tahoma" pitchFamily="34" charset="0"/>
              </a:rPr>
              <a:t>Finances</a:t>
            </a:r>
          </a:p>
          <a:p>
            <a:pPr marL="342900" indent="-342900">
              <a:spcBef>
                <a:spcPct val="20000"/>
              </a:spcBef>
              <a:buClr>
                <a:schemeClr val="tx2"/>
              </a:buClr>
              <a:buSzPct val="60000"/>
              <a:buFont typeface="Wingdings" pitchFamily="2" charset="2"/>
              <a:buBlip>
                <a:blip r:embed="rId4"/>
              </a:buBlip>
              <a:defRPr/>
            </a:pPr>
            <a:endParaRPr lang="en-US" sz="2800" dirty="0">
              <a:effectLst>
                <a:outerShdw blurRad="38100" dist="38100" dir="2700000" algn="tl">
                  <a:srgbClr val="000000"/>
                </a:outerShdw>
              </a:effectLst>
              <a:latin typeface="Tahoma" pitchFamily="34"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29400" y="1204365"/>
            <a:ext cx="1828571" cy="1828571"/>
          </a:xfrm>
          <a:prstGeom prst="rect">
            <a:avLst/>
          </a:prstGeom>
        </p:spPr>
      </p:pic>
    </p:spTree>
    <p:custDataLst>
      <p:tags r:id="rId1"/>
    </p:custDataLst>
    <p:extLst>
      <p:ext uri="{BB962C8B-B14F-4D97-AF65-F5344CB8AC3E}">
        <p14:creationId xmlns:p14="http://schemas.microsoft.com/office/powerpoint/2010/main" val="423429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p:txBody>
          <a:bodyPr/>
          <a:lstStyle/>
          <a:p>
            <a:pPr eaLnBrk="1" hangingPunct="1"/>
            <a:r>
              <a:rPr lang="en-US" smtClean="0"/>
              <a:t>How will it help me?</a:t>
            </a:r>
          </a:p>
        </p:txBody>
      </p:sp>
      <p:sp>
        <p:nvSpPr>
          <p:cNvPr id="1437699" name="Rectangle 3"/>
          <p:cNvSpPr>
            <a:spLocks noGrp="1" noChangeArrowheads="1"/>
          </p:cNvSpPr>
          <p:nvPr>
            <p:ph type="body" sz="half" idx="4294967295"/>
          </p:nvPr>
        </p:nvSpPr>
        <p:spPr>
          <a:xfrm>
            <a:off x="533400" y="1447800"/>
            <a:ext cx="5943600" cy="4953000"/>
          </a:xfrm>
        </p:spPr>
        <p:txBody>
          <a:bodyPr/>
          <a:lstStyle/>
          <a:p>
            <a:pPr eaLnBrk="1" hangingPunct="1">
              <a:lnSpc>
                <a:spcPct val="90000"/>
              </a:lnSpc>
              <a:defRPr/>
            </a:pPr>
            <a:r>
              <a:rPr lang="en-US" sz="2800" dirty="0" smtClean="0"/>
              <a:t>See if your treatment plan is working</a:t>
            </a:r>
          </a:p>
          <a:p>
            <a:pPr eaLnBrk="1" hangingPunct="1">
              <a:lnSpc>
                <a:spcPct val="90000"/>
              </a:lnSpc>
              <a:defRPr/>
            </a:pPr>
            <a:r>
              <a:rPr lang="en-US" sz="2800" dirty="0" smtClean="0"/>
              <a:t>Make decisions regarding food and/or med adjustment when exercising</a:t>
            </a:r>
          </a:p>
          <a:p>
            <a:pPr eaLnBrk="1" hangingPunct="1">
              <a:lnSpc>
                <a:spcPct val="90000"/>
              </a:lnSpc>
              <a:defRPr/>
            </a:pPr>
            <a:r>
              <a:rPr lang="en-US" sz="2800" dirty="0" smtClean="0"/>
              <a:t>Find out how that pizza affected your BG</a:t>
            </a:r>
          </a:p>
          <a:p>
            <a:pPr eaLnBrk="1" hangingPunct="1">
              <a:lnSpc>
                <a:spcPct val="90000"/>
              </a:lnSpc>
              <a:defRPr/>
            </a:pPr>
            <a:r>
              <a:rPr lang="en-US" sz="2800" dirty="0" smtClean="0"/>
              <a:t>Avoid unwanted weight gain</a:t>
            </a:r>
          </a:p>
          <a:p>
            <a:pPr eaLnBrk="1" hangingPunct="1">
              <a:lnSpc>
                <a:spcPct val="90000"/>
              </a:lnSpc>
              <a:defRPr/>
            </a:pPr>
            <a:r>
              <a:rPr lang="en-US" sz="2800" dirty="0" smtClean="0"/>
              <a:t>Enhanced athletic performance </a:t>
            </a:r>
          </a:p>
          <a:p>
            <a:pPr eaLnBrk="1" hangingPunct="1">
              <a:lnSpc>
                <a:spcPct val="90000"/>
              </a:lnSpc>
              <a:defRPr/>
            </a:pPr>
            <a:r>
              <a:rPr lang="en-US" sz="2800" dirty="0" smtClean="0"/>
              <a:t>Find patterns</a:t>
            </a:r>
          </a:p>
          <a:p>
            <a:pPr eaLnBrk="1" hangingPunct="1">
              <a:lnSpc>
                <a:spcPct val="90000"/>
              </a:lnSpc>
              <a:defRPr/>
            </a:pPr>
            <a:r>
              <a:rPr lang="en-US" sz="2800" dirty="0" smtClean="0"/>
              <a:t>Manage illness</a:t>
            </a:r>
          </a:p>
          <a:p>
            <a:pPr eaLnBrk="1" hangingPunct="1">
              <a:lnSpc>
                <a:spcPct val="90000"/>
              </a:lnSpc>
              <a:defRPr/>
            </a:pPr>
            <a:endParaRPr lang="en-US" sz="2400" dirty="0" smtClean="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4088" y="1752600"/>
            <a:ext cx="2088333" cy="2414257"/>
          </a:xfrm>
          <a:prstGeom prst="rect">
            <a:avLst/>
          </a:prstGeom>
        </p:spPr>
      </p:pic>
    </p:spTree>
    <p:custDataLst>
      <p:tags r:id="rId1"/>
    </p:custDataLst>
    <p:extLst>
      <p:ext uri="{BB962C8B-B14F-4D97-AF65-F5344CB8AC3E}">
        <p14:creationId xmlns:p14="http://schemas.microsoft.com/office/powerpoint/2010/main" val="2808874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5231" y="3155698"/>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299" y="3149311"/>
            <a:ext cx="21717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63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1015" y="3149311"/>
            <a:ext cx="2243137"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Rectangle 6"/>
          <p:cNvSpPr>
            <a:spLocks noChangeArrowheads="1"/>
          </p:cNvSpPr>
          <p:nvPr/>
        </p:nvSpPr>
        <p:spPr bwMode="auto">
          <a:xfrm>
            <a:off x="609600" y="5715000"/>
            <a:ext cx="8103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spcBef>
                <a:spcPts val="500"/>
              </a:spcBef>
              <a:spcAft>
                <a:spcPts val="500"/>
              </a:spcAft>
            </a:pPr>
            <a:r>
              <a:rPr lang="en-US" sz="2800" dirty="0">
                <a:latin typeface="Antique Olive" pitchFamily="34" charset="0"/>
              </a:rPr>
              <a:t>Customer Service (toll-free): </a:t>
            </a:r>
            <a:r>
              <a:rPr lang="en-US" sz="2800" dirty="0" smtClean="0">
                <a:latin typeface="Antique Olive" pitchFamily="34" charset="0"/>
              </a:rPr>
              <a:t>Look for 800 number</a:t>
            </a:r>
            <a:endParaRPr lang="en-US" b="1" dirty="0"/>
          </a:p>
        </p:txBody>
      </p:sp>
      <p:sp>
        <p:nvSpPr>
          <p:cNvPr id="197639" name="Text Box 7"/>
          <p:cNvSpPr txBox="1">
            <a:spLocks noChangeArrowheads="1"/>
          </p:cNvSpPr>
          <p:nvPr/>
        </p:nvSpPr>
        <p:spPr bwMode="auto">
          <a:xfrm>
            <a:off x="4017962" y="1412875"/>
            <a:ext cx="4406106" cy="123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
              </a:spcBef>
              <a:buFontTx/>
              <a:buChar char="•"/>
            </a:pPr>
            <a:endParaRPr lang="en-US" dirty="0" smtClean="0">
              <a:latin typeface="Antique Olive" pitchFamily="34" charset="0"/>
            </a:endParaRPr>
          </a:p>
          <a:p>
            <a:pPr>
              <a:spcBef>
                <a:spcPct val="5000"/>
              </a:spcBef>
              <a:buFontTx/>
              <a:buChar char="•"/>
            </a:pPr>
            <a:r>
              <a:rPr lang="en-US" dirty="0" smtClean="0">
                <a:latin typeface="Antique Olive" pitchFamily="34" charset="0"/>
              </a:rPr>
              <a:t>0.3 </a:t>
            </a:r>
            <a:r>
              <a:rPr lang="en-US" dirty="0">
                <a:latin typeface="Antique Olive" pitchFamily="34" charset="0"/>
              </a:rPr>
              <a:t>microliters of blood</a:t>
            </a:r>
          </a:p>
          <a:p>
            <a:pPr>
              <a:spcBef>
                <a:spcPct val="5000"/>
              </a:spcBef>
              <a:buFontTx/>
              <a:buChar char="•"/>
            </a:pPr>
            <a:r>
              <a:rPr lang="en-US" dirty="0">
                <a:latin typeface="Antique Olive" pitchFamily="34" charset="0"/>
              </a:rPr>
              <a:t>minimal pain</a:t>
            </a:r>
          </a:p>
        </p:txBody>
      </p:sp>
      <p:pic>
        <p:nvPicPr>
          <p:cNvPr id="19764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1919" y="1609977"/>
            <a:ext cx="25908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 y="128774"/>
            <a:ext cx="8179700" cy="1284101"/>
          </a:xfrm>
        </p:spPr>
        <p:txBody>
          <a:bodyPr>
            <a:normAutofit fontScale="90000"/>
          </a:bodyPr>
          <a:lstStyle/>
          <a:p>
            <a:pPr>
              <a:spcBef>
                <a:spcPct val="50000"/>
              </a:spcBef>
            </a:pPr>
            <a:r>
              <a:rPr lang="en-US" b="1" dirty="0">
                <a:latin typeface="Antique Olive" pitchFamily="34" charset="0"/>
              </a:rPr>
              <a:t>New Meters – a little goes a long way</a:t>
            </a:r>
            <a:endParaRPr lang="en-US" dirty="0">
              <a:latin typeface="Antique Olive" pitchFamily="34" charset="0"/>
            </a:endParaRPr>
          </a:p>
        </p:txBody>
      </p:sp>
    </p:spTree>
    <p:custDataLst>
      <p:tags r:id="rId1"/>
    </p:custDataLst>
    <p:extLst>
      <p:ext uri="{BB962C8B-B14F-4D97-AF65-F5344CB8AC3E}">
        <p14:creationId xmlns:p14="http://schemas.microsoft.com/office/powerpoint/2010/main" val="3284024450"/>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dirty="0" smtClean="0"/>
              <a:t>Global Epidemic</a:t>
            </a:r>
          </a:p>
        </p:txBody>
      </p:sp>
      <p:sp>
        <p:nvSpPr>
          <p:cNvPr id="1366019" name="Rectangle 3"/>
          <p:cNvSpPr>
            <a:spLocks noGrp="1" noChangeArrowheads="1"/>
          </p:cNvSpPr>
          <p:nvPr>
            <p:ph sz="quarter" idx="1"/>
          </p:nvPr>
        </p:nvSpPr>
        <p:spPr/>
        <p:txBody>
          <a:bodyPr/>
          <a:lstStyle/>
          <a:p>
            <a:pPr eaLnBrk="1" hangingPunct="1"/>
            <a:r>
              <a:rPr lang="en-US" dirty="0" smtClean="0"/>
              <a:t>Every 10 seconds</a:t>
            </a:r>
          </a:p>
          <a:p>
            <a:pPr lvl="1" eaLnBrk="1" hangingPunct="1"/>
            <a:r>
              <a:rPr lang="en-US" dirty="0" smtClean="0"/>
              <a:t>1 person dies with diabetes</a:t>
            </a:r>
          </a:p>
          <a:p>
            <a:pPr lvl="1" eaLnBrk="1" hangingPunct="1"/>
            <a:r>
              <a:rPr lang="en-US" dirty="0" smtClean="0"/>
              <a:t>2 people develop diabetes</a:t>
            </a:r>
          </a:p>
          <a:p>
            <a:pPr eaLnBrk="1" hangingPunct="1"/>
            <a:r>
              <a:rPr lang="en-US" dirty="0" smtClean="0"/>
              <a:t>Every year</a:t>
            </a:r>
          </a:p>
          <a:p>
            <a:pPr lvl="1" eaLnBrk="1" hangingPunct="1"/>
            <a:r>
              <a:rPr lang="en-US" dirty="0" smtClean="0"/>
              <a:t>3 million deaths</a:t>
            </a:r>
          </a:p>
          <a:p>
            <a:pPr lvl="1" eaLnBrk="1" hangingPunct="1"/>
            <a:r>
              <a:rPr lang="en-US" dirty="0" smtClean="0"/>
              <a:t>6 million new cases</a:t>
            </a:r>
          </a:p>
          <a:p>
            <a:pPr eaLnBrk="1" hangingPunct="1"/>
            <a:r>
              <a:rPr lang="en-US" dirty="0" smtClean="0"/>
              <a:t> World Diabetes Day is November 14</a:t>
            </a:r>
          </a:p>
          <a:p>
            <a:pPr eaLnBrk="1" hangingPunct="1"/>
            <a:r>
              <a:rPr lang="en-US" dirty="0" smtClean="0"/>
              <a:t> March is ADA Sound the Alert Day “find people w/ undetected diabetes”</a:t>
            </a:r>
          </a:p>
          <a:p>
            <a:pPr eaLnBrk="1" hangingPunct="1"/>
            <a:endParaRPr lang="en-US" baseline="30000" dirty="0" smtClean="0"/>
          </a:p>
        </p:txBody>
      </p:sp>
      <p:pic>
        <p:nvPicPr>
          <p:cNvPr id="26628" name="Picture 6" descr="http://www.worlddiabetesday.org/files/images/dka.jpg">
            <a:hlinkClick r:id="rId4" tooltip="Understand diabetes and take control"/>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295400"/>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8037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660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3660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36601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3660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3660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366019">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366019">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3660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6019"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r>
              <a:rPr lang="en-US" sz="4400" smtClean="0"/>
              <a:t>Complications - Why?</a:t>
            </a:r>
            <a:endParaRPr lang="en-US" smtClean="0"/>
          </a:p>
        </p:txBody>
      </p:sp>
      <p:sp>
        <p:nvSpPr>
          <p:cNvPr id="928771" name="Rectangle 3"/>
          <p:cNvSpPr>
            <a:spLocks noGrp="1" noChangeArrowheads="1"/>
          </p:cNvSpPr>
          <p:nvPr>
            <p:ph sz="quarter" idx="1"/>
          </p:nvPr>
        </p:nvSpPr>
        <p:spPr>
          <a:xfrm>
            <a:off x="3581400" y="1219200"/>
            <a:ext cx="5105400" cy="4937760"/>
          </a:xfrm>
        </p:spPr>
        <p:txBody>
          <a:bodyPr/>
          <a:lstStyle/>
          <a:p>
            <a:pPr eaLnBrk="1" hangingPunct="1">
              <a:defRPr/>
            </a:pPr>
            <a:r>
              <a:rPr lang="en-US" dirty="0" smtClean="0"/>
              <a:t>Degree of hyperglycemia “glucose toxicity”</a:t>
            </a:r>
          </a:p>
          <a:p>
            <a:pPr eaLnBrk="1" hangingPunct="1">
              <a:defRPr/>
            </a:pPr>
            <a:r>
              <a:rPr lang="en-US" dirty="0" smtClean="0"/>
              <a:t>Duration of hyperglycemia</a:t>
            </a:r>
          </a:p>
          <a:p>
            <a:pPr eaLnBrk="1" hangingPunct="1">
              <a:defRPr/>
            </a:pPr>
            <a:r>
              <a:rPr lang="en-US" dirty="0" smtClean="0"/>
              <a:t>Genes</a:t>
            </a:r>
          </a:p>
          <a:p>
            <a:pPr eaLnBrk="1" hangingPunct="1">
              <a:defRPr/>
            </a:pPr>
            <a:r>
              <a:rPr lang="en-US" dirty="0" smtClean="0"/>
              <a:t>Multiple risk factors: smoking, vascular disease, dyslipidemia, hypertension, other</a:t>
            </a:r>
          </a:p>
        </p:txBody>
      </p:sp>
      <p:graphicFrame>
        <p:nvGraphicFramePr>
          <p:cNvPr id="58372" name="Object 4"/>
          <p:cNvGraphicFramePr>
            <a:graphicFrameLocks noChangeAspect="1"/>
          </p:cNvGraphicFramePr>
          <p:nvPr>
            <p:extLst>
              <p:ext uri="{D42A27DB-BD31-4B8C-83A1-F6EECF244321}">
                <p14:modId xmlns:p14="http://schemas.microsoft.com/office/powerpoint/2010/main" val="3886885050"/>
              </p:ext>
            </p:extLst>
          </p:nvPr>
        </p:nvGraphicFramePr>
        <p:xfrm>
          <a:off x="609600" y="1371600"/>
          <a:ext cx="2584450" cy="3463925"/>
        </p:xfrm>
        <a:graphic>
          <a:graphicData uri="http://schemas.openxmlformats.org/presentationml/2006/ole">
            <mc:AlternateContent xmlns:mc="http://schemas.openxmlformats.org/markup-compatibility/2006">
              <mc:Choice xmlns:v="urn:schemas-microsoft-com:vml" Requires="v">
                <p:oleObj spid="_x0000_s56393" name="Clip" r:id="rId5" imgW="2584764" imgH="3464459" progId="MS_ClipArt_Gallery.5">
                  <p:embed/>
                </p:oleObj>
              </mc:Choice>
              <mc:Fallback>
                <p:oleObj name="Clip" r:id="rId5" imgW="2584764" imgH="3464459" progId="MS_ClipArt_Gallery.5">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371600"/>
                        <a:ext cx="2584450" cy="3463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2"/>
    </p:custDataLst>
    <p:extLst>
      <p:ext uri="{BB962C8B-B14F-4D97-AF65-F5344CB8AC3E}">
        <p14:creationId xmlns:p14="http://schemas.microsoft.com/office/powerpoint/2010/main" val="1260894169"/>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0"/>
            <a:ext cx="8230313" cy="993734"/>
          </a:xfrm>
          <a:prstGeom prst="rect">
            <a:avLst/>
          </a:prstGeom>
        </p:spPr>
      </p:pic>
      <p:sp>
        <p:nvSpPr>
          <p:cNvPr id="3" name="Title 2"/>
          <p:cNvSpPr>
            <a:spLocks noGrp="1"/>
          </p:cNvSpPr>
          <p:nvPr>
            <p:ph type="title"/>
          </p:nvPr>
        </p:nvSpPr>
        <p:spPr/>
        <p:txBody>
          <a:bodyPr/>
          <a:lstStyle/>
          <a:p>
            <a:r>
              <a:rPr lang="en-US" dirty="0" smtClean="0"/>
              <a:t>Diabetes Complications</a:t>
            </a:r>
            <a:endParaRPr lang="en-US" dirty="0"/>
          </a:p>
        </p:txBody>
      </p:sp>
      <p:sp>
        <p:nvSpPr>
          <p:cNvPr id="929795" name="Rectangle 3"/>
          <p:cNvSpPr>
            <a:spLocks noGrp="1" noChangeArrowheads="1"/>
          </p:cNvSpPr>
          <p:nvPr>
            <p:ph sz="quarter" idx="4294967295"/>
          </p:nvPr>
        </p:nvSpPr>
        <p:spPr>
          <a:xfrm>
            <a:off x="457200" y="1219200"/>
            <a:ext cx="7772400" cy="4937125"/>
          </a:xfrm>
        </p:spPr>
        <p:txBody>
          <a:bodyPr lIns="90477" tIns="44445" rIns="90477" bIns="44445">
            <a:normAutofit/>
          </a:bodyPr>
          <a:lstStyle/>
          <a:p>
            <a:pPr eaLnBrk="1" hangingPunct="1">
              <a:defRPr/>
            </a:pPr>
            <a:r>
              <a:rPr lang="en-US" sz="2800" dirty="0" smtClean="0"/>
              <a:t>Heart disease leading cause of death. </a:t>
            </a:r>
          </a:p>
          <a:p>
            <a:pPr eaLnBrk="1" hangingPunct="1">
              <a:defRPr/>
            </a:pPr>
            <a:r>
              <a:rPr lang="en-US" sz="2800" dirty="0" smtClean="0"/>
              <a:t>CAD death rates are about 2 -4x’s as high as adults without diabetes (it’s not getting better)</a:t>
            </a:r>
          </a:p>
          <a:p>
            <a:pPr eaLnBrk="1" hangingPunct="1">
              <a:defRPr/>
            </a:pPr>
            <a:r>
              <a:rPr lang="en-US" sz="2800" dirty="0" smtClean="0"/>
              <a:t>Risk of stroke is 2 - 4 times higher</a:t>
            </a:r>
          </a:p>
          <a:p>
            <a:pPr eaLnBrk="1" hangingPunct="1">
              <a:defRPr/>
            </a:pPr>
            <a:r>
              <a:rPr lang="en-US" sz="2800" dirty="0" smtClean="0"/>
              <a:t>60% - 65% of people with DM have HTN.</a:t>
            </a:r>
          </a:p>
          <a:p>
            <a:pPr eaLnBrk="1" hangingPunct="1">
              <a:defRPr/>
            </a:pPr>
            <a:r>
              <a:rPr lang="en-US" sz="2800" dirty="0" smtClean="0"/>
              <a:t>DM accounts for 40% of new cases of ESRD</a:t>
            </a:r>
          </a:p>
          <a:p>
            <a:pPr eaLnBrk="1" hangingPunct="1">
              <a:defRPr/>
            </a:pPr>
            <a:r>
              <a:rPr lang="en-US" sz="2800" dirty="0" smtClean="0"/>
              <a:t>60 - 70% have mild - severe forms of neuropathy</a:t>
            </a:r>
          </a:p>
          <a:p>
            <a:pPr eaLnBrk="1" hangingPunct="1">
              <a:defRPr/>
            </a:pPr>
            <a:r>
              <a:rPr lang="en-US" sz="2800" dirty="0" smtClean="0"/>
              <a:t>Diabetes is the leading cause of blindness</a:t>
            </a:r>
          </a:p>
          <a:p>
            <a:pPr eaLnBrk="1" hangingPunct="1">
              <a:defRPr/>
            </a:pPr>
            <a:r>
              <a:rPr lang="en-US" sz="2800" dirty="0" smtClean="0"/>
              <a:t>Accounts for 50% of lower limb amputations</a:t>
            </a:r>
            <a:endParaRPr lang="en-US" sz="2400" dirty="0" smtClean="0"/>
          </a:p>
        </p:txBody>
      </p:sp>
    </p:spTree>
    <p:custDataLst>
      <p:tags r:id="rId1"/>
    </p:custDataLst>
    <p:extLst>
      <p:ext uri="{BB962C8B-B14F-4D97-AF65-F5344CB8AC3E}">
        <p14:creationId xmlns:p14="http://schemas.microsoft.com/office/powerpoint/2010/main" val="1575508574"/>
      </p:ext>
    </p:extLst>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normAutofit fontScale="90000"/>
          </a:bodyPr>
          <a:lstStyle/>
          <a:p>
            <a:pPr eaLnBrk="1" hangingPunct="1"/>
            <a:r>
              <a:rPr lang="en-US" sz="5200" smtClean="0"/>
              <a:t/>
            </a:r>
            <a:br>
              <a:rPr lang="en-US" sz="5200" smtClean="0"/>
            </a:br>
            <a:r>
              <a:rPr lang="en-US" sz="5200" smtClean="0"/>
              <a:t>  Control Matters</a:t>
            </a:r>
          </a:p>
        </p:txBody>
      </p:sp>
      <p:sp>
        <p:nvSpPr>
          <p:cNvPr id="67587" name="Rectangle 3"/>
          <p:cNvSpPr>
            <a:spLocks noGrp="1" noChangeArrowheads="1"/>
          </p:cNvSpPr>
          <p:nvPr>
            <p:ph sz="quarter" idx="1"/>
          </p:nvPr>
        </p:nvSpPr>
        <p:spPr/>
        <p:txBody>
          <a:bodyPr/>
          <a:lstStyle/>
          <a:p>
            <a:pPr eaLnBrk="1" hangingPunct="1"/>
            <a:r>
              <a:rPr lang="en-US" b="1" smtClean="0"/>
              <a:t>Trials</a:t>
            </a:r>
          </a:p>
          <a:p>
            <a:pPr eaLnBrk="1" hangingPunct="1"/>
            <a:r>
              <a:rPr lang="en-US" b="1" smtClean="0"/>
              <a:t>Practice Recommendations</a:t>
            </a:r>
          </a:p>
          <a:p>
            <a:pPr eaLnBrk="1" hangingPunct="1"/>
            <a:endParaRPr lang="en-US" smtClean="0"/>
          </a:p>
        </p:txBody>
      </p:sp>
      <p:pic>
        <p:nvPicPr>
          <p:cNvPr id="67588" name="Picture 4" descr="BD05544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2362200"/>
            <a:ext cx="4475162"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4705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r>
              <a:rPr lang="en-US" smtClean="0"/>
              <a:t>Financial Advisor</a:t>
            </a:r>
          </a:p>
        </p:txBody>
      </p:sp>
      <p:sp>
        <p:nvSpPr>
          <p:cNvPr id="3" name="Content Placeholder 2"/>
          <p:cNvSpPr>
            <a:spLocks noGrp="1"/>
          </p:cNvSpPr>
          <p:nvPr>
            <p:ph sz="quarter" idx="1"/>
          </p:nvPr>
        </p:nvSpPr>
        <p:spPr>
          <a:xfrm>
            <a:off x="457200" y="1219200"/>
            <a:ext cx="5105400" cy="4937760"/>
          </a:xfrm>
        </p:spPr>
        <p:txBody>
          <a:bodyPr/>
          <a:lstStyle/>
          <a:p>
            <a:pPr>
              <a:defRPr/>
            </a:pPr>
            <a:r>
              <a:rPr lang="en-US" dirty="0" smtClean="0"/>
              <a:t>Mid 30s, friendly, he smiles to greet you and you notice his gums are inflamed.  You’d guess a BMI of 26 or so, with most of the extra weight in the waist area. </a:t>
            </a:r>
          </a:p>
          <a:p>
            <a:pPr>
              <a:defRPr/>
            </a:pPr>
            <a:r>
              <a:rPr lang="en-US" dirty="0" smtClean="0"/>
              <a:t>If you could give him some health related suggestions, what would they be?</a:t>
            </a:r>
            <a:endParaRPr lang="en-US" dirty="0"/>
          </a:p>
        </p:txBody>
      </p:sp>
      <p:pic>
        <p:nvPicPr>
          <p:cNvPr id="61444" name="Picture 7" descr="C:\Users\Beverly\AppData\Local\Microsoft\Windows\Temporary Internet Files\Content.IE5\GL06SCAX\MP90044348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781" y="1239430"/>
            <a:ext cx="3203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28347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a:defRPr/>
            </a:pPr>
            <a:r>
              <a:rPr lang="en-US" smtClean="0"/>
              <a:t>Preventing Pre Diabetes</a:t>
            </a:r>
          </a:p>
        </p:txBody>
      </p:sp>
      <p:pic>
        <p:nvPicPr>
          <p:cNvPr id="90115" name="Picture 6" descr="C:\Documents and Settings\Owner\Local Settings\Temporary Internet Files\Content.IE5\YSNGJ5Y5\MPj04392720000[1].jpg"/>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1371600" y="1615122"/>
            <a:ext cx="6400800" cy="4145280"/>
          </a:xfrm>
        </p:spPr>
      </p:pic>
      <p:pic>
        <p:nvPicPr>
          <p:cNvPr id="30727" name="Picture 7" descr="C:\Documents and Settings\Owner\Local Settings\Temporary Internet Files\Content.IE5\JTIEUO51\MPj0442336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362200"/>
            <a:ext cx="2960688"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8" descr="C:\Documents and Settings\Owner\Local Settings\Temporary Internet Files\Content.IE5\Y76R5TRG\MPj0443640000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1371600"/>
            <a:ext cx="2781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9" descr="C:\Documents and Settings\Owner\Local Settings\Temporary Internet Files\Content.IE5\BBC2FVZR\MPj0443691000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0" y="3581400"/>
            <a:ext cx="21336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618905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blinds(horizontal)">
                                      <p:cBhvr>
                                        <p:cTn id="7" dur="500"/>
                                        <p:tgtEl>
                                          <p:spTgt spid="307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0728"/>
                                        </p:tgtEl>
                                        <p:attrNameLst>
                                          <p:attrName>style.visibility</p:attrName>
                                        </p:attrNameLst>
                                      </p:cBhvr>
                                      <p:to>
                                        <p:strVal val="visible"/>
                                      </p:to>
                                    </p:set>
                                    <p:animEffect transition="in" filter="checkerboard(across)">
                                      <p:cBhvr>
                                        <p:cTn id="12" dur="500"/>
                                        <p:tgtEl>
                                          <p:spTgt spid="307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30729"/>
                                        </p:tgtEl>
                                        <p:attrNameLst>
                                          <p:attrName>style.visibility</p:attrName>
                                        </p:attrNameLst>
                                      </p:cBhvr>
                                      <p:to>
                                        <p:strVal val="visible"/>
                                      </p:to>
                                    </p:set>
                                    <p:anim calcmode="lin" valueType="num">
                                      <p:cBhvr additive="base">
                                        <p:cTn id="17" dur="500" fill="hold"/>
                                        <p:tgtEl>
                                          <p:spTgt spid="30729"/>
                                        </p:tgtEl>
                                        <p:attrNameLst>
                                          <p:attrName>ppt_x</p:attrName>
                                        </p:attrNameLst>
                                      </p:cBhvr>
                                      <p:tavLst>
                                        <p:tav tm="0">
                                          <p:val>
                                            <p:strVal val="#ppt_x"/>
                                          </p:val>
                                        </p:tav>
                                        <p:tav tm="100000">
                                          <p:val>
                                            <p:strVal val="#ppt_x"/>
                                          </p:val>
                                        </p:tav>
                                      </p:tavLst>
                                    </p:anim>
                                    <p:anim calcmode="lin" valueType="num">
                                      <p:cBhvr additive="base">
                                        <p:cTn id="18" dur="500" fill="hold"/>
                                        <p:tgtEl>
                                          <p:spTgt spid="307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0754" name="Rectangle 1026"/>
          <p:cNvSpPr>
            <a:spLocks noGrp="1" noChangeArrowheads="1"/>
          </p:cNvSpPr>
          <p:nvPr>
            <p:ph type="title"/>
          </p:nvPr>
        </p:nvSpPr>
        <p:spPr/>
        <p:txBody>
          <a:bodyPr>
            <a:normAutofit/>
          </a:bodyPr>
          <a:lstStyle/>
          <a:p>
            <a:pPr eaLnBrk="1" hangingPunct="1">
              <a:defRPr/>
            </a:pPr>
            <a:r>
              <a:rPr lang="en-US" sz="3200" dirty="0" smtClean="0"/>
              <a:t>Can Type 2 be Prevented in Older Adults?</a:t>
            </a:r>
          </a:p>
        </p:txBody>
      </p:sp>
      <p:sp>
        <p:nvSpPr>
          <p:cNvPr id="69635" name="Rectangle 1027"/>
          <p:cNvSpPr>
            <a:spLocks noGrp="1" noChangeArrowheads="1"/>
          </p:cNvSpPr>
          <p:nvPr>
            <p:ph sz="quarter" idx="1"/>
          </p:nvPr>
        </p:nvSpPr>
        <p:spPr>
          <a:xfrm>
            <a:off x="4876800" y="1447800"/>
            <a:ext cx="3809999" cy="4709160"/>
          </a:xfrm>
          <a:ln/>
        </p:spPr>
        <p:style>
          <a:lnRef idx="2">
            <a:schemeClr val="accent1"/>
          </a:lnRef>
          <a:fillRef idx="1">
            <a:schemeClr val="lt1"/>
          </a:fillRef>
          <a:effectRef idx="0">
            <a:schemeClr val="accent1"/>
          </a:effectRef>
          <a:fontRef idx="minor">
            <a:schemeClr val="dk1"/>
          </a:fontRef>
        </p:style>
        <p:txBody>
          <a:bodyPr>
            <a:normAutofit/>
          </a:bodyPr>
          <a:lstStyle/>
          <a:p>
            <a:pPr eaLnBrk="1" hangingPunct="1">
              <a:buFont typeface="Wingdings" pitchFamily="2" charset="2"/>
              <a:buNone/>
            </a:pPr>
            <a:r>
              <a:rPr lang="en-US" sz="2800" dirty="0" smtClean="0"/>
              <a:t>Overall, 9 of 10 new cases of diabetes attributable</a:t>
            </a:r>
            <a:r>
              <a:rPr lang="en-US" sz="2800" baseline="30000" dirty="0" smtClean="0"/>
              <a:t> </a:t>
            </a:r>
            <a:r>
              <a:rPr lang="en-US" sz="2800" dirty="0" smtClean="0"/>
              <a:t>to these 5 lifestyle factors.</a:t>
            </a:r>
          </a:p>
          <a:p>
            <a:pPr eaLnBrk="1" hangingPunct="1">
              <a:buFont typeface="Wingdings" pitchFamily="2" charset="2"/>
              <a:buNone/>
            </a:pPr>
            <a:endParaRPr lang="en-US" sz="2800" dirty="0" smtClean="0"/>
          </a:p>
          <a:p>
            <a:pPr eaLnBrk="1" hangingPunct="1">
              <a:buFont typeface="Wingdings" pitchFamily="2" charset="2"/>
              <a:buNone/>
            </a:pPr>
            <a:r>
              <a:rPr lang="en-US" sz="2800" dirty="0" smtClean="0"/>
              <a:t>89% risk reduction when all at goal.</a:t>
            </a:r>
          </a:p>
          <a:p>
            <a:pPr eaLnBrk="1" hangingPunct="1">
              <a:buFont typeface="Wingdings" pitchFamily="2" charset="2"/>
              <a:buNone/>
            </a:pPr>
            <a:r>
              <a:rPr lang="en-US" sz="2800" dirty="0" smtClean="0"/>
              <a:t>35% </a:t>
            </a:r>
            <a:r>
              <a:rPr lang="en-US" sz="2800" dirty="0" err="1" smtClean="0"/>
              <a:t>rel</a:t>
            </a:r>
            <a:r>
              <a:rPr lang="en-US" sz="2800" dirty="0" smtClean="0"/>
              <a:t> risk reduction for each additional</a:t>
            </a:r>
          </a:p>
        </p:txBody>
      </p:sp>
      <p:pic>
        <p:nvPicPr>
          <p:cNvPr id="69636" name="Picture 1028" descr="The Original: LaLanne, in his gym, says a good sense of humor helps keep him feeling 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19200"/>
            <a:ext cx="1450521"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Rectangle 1029"/>
          <p:cNvSpPr>
            <a:spLocks noChangeArrowheads="1"/>
          </p:cNvSpPr>
          <p:nvPr/>
        </p:nvSpPr>
        <p:spPr bwMode="auto">
          <a:xfrm>
            <a:off x="447085" y="3178821"/>
            <a:ext cx="4251189"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nchor="ctr">
            <a:spAutoFit/>
          </a:bodyPr>
          <a:lstStyle/>
          <a:p>
            <a:pPr>
              <a:buFont typeface="Arial" pitchFamily="34" charset="0"/>
              <a:buChar char="•"/>
            </a:pPr>
            <a:r>
              <a:rPr lang="en-US" sz="2000" dirty="0"/>
              <a:t> Physical</a:t>
            </a:r>
            <a:r>
              <a:rPr lang="en-US" sz="2000" baseline="30000" dirty="0"/>
              <a:t> </a:t>
            </a:r>
            <a:r>
              <a:rPr lang="en-US" sz="2000" dirty="0"/>
              <a:t>activity (30 </a:t>
            </a:r>
            <a:r>
              <a:rPr lang="en-US" sz="2000" dirty="0" err="1"/>
              <a:t>mins</a:t>
            </a:r>
            <a:r>
              <a:rPr lang="en-US" sz="2000" dirty="0"/>
              <a:t> a day)</a:t>
            </a:r>
          </a:p>
          <a:p>
            <a:pPr>
              <a:buFont typeface="Arial" pitchFamily="34" charset="0"/>
              <a:buChar char="•"/>
            </a:pPr>
            <a:r>
              <a:rPr lang="en-US" sz="2000" dirty="0"/>
              <a:t> Dietary score (higher fiber intake, low saturated fat and </a:t>
            </a:r>
            <a:r>
              <a:rPr lang="en-US" sz="2000" i="1" dirty="0"/>
              <a:t>trans</a:t>
            </a:r>
            <a:r>
              <a:rPr lang="en-US" sz="2000" dirty="0"/>
              <a:t>-fat , lower mean</a:t>
            </a:r>
            <a:r>
              <a:rPr lang="en-US" sz="2000" baseline="30000" dirty="0"/>
              <a:t> </a:t>
            </a:r>
            <a:r>
              <a:rPr lang="en-US" sz="2000" dirty="0"/>
              <a:t>glycemic index)</a:t>
            </a:r>
          </a:p>
          <a:p>
            <a:pPr>
              <a:buFont typeface="Arial" pitchFamily="34" charset="0"/>
              <a:buChar char="•"/>
            </a:pPr>
            <a:r>
              <a:rPr lang="en-US" sz="2000" dirty="0"/>
              <a:t> Not Smoking</a:t>
            </a:r>
            <a:endParaRPr lang="en-US" sz="2000" baseline="30000" dirty="0"/>
          </a:p>
          <a:p>
            <a:pPr>
              <a:buFont typeface="Arial" pitchFamily="34" charset="0"/>
              <a:buChar char="•"/>
            </a:pPr>
            <a:r>
              <a:rPr lang="en-US" sz="2000" dirty="0"/>
              <a:t> Alcohol use (up to 2 drinks a day); </a:t>
            </a:r>
          </a:p>
          <a:p>
            <a:pPr>
              <a:buFont typeface="Arial" pitchFamily="34" charset="0"/>
              <a:buChar char="•"/>
            </a:pPr>
            <a:r>
              <a:rPr lang="en-US" sz="2000" dirty="0"/>
              <a:t> BMI &lt;25 and waist circumference </a:t>
            </a:r>
          </a:p>
          <a:p>
            <a:pPr>
              <a:buFont typeface="Arial" pitchFamily="34" charset="0"/>
              <a:buChar char="•"/>
            </a:pPr>
            <a:endParaRPr lang="en-US" sz="1400" i="1" dirty="0"/>
          </a:p>
          <a:p>
            <a:r>
              <a:rPr lang="en-US" sz="1600" dirty="0" err="1"/>
              <a:t>Dariush</a:t>
            </a:r>
            <a:r>
              <a:rPr lang="en-US" sz="1600" dirty="0"/>
              <a:t> </a:t>
            </a:r>
            <a:r>
              <a:rPr lang="en-US" sz="1600" dirty="0" err="1"/>
              <a:t>Mozaffarian</a:t>
            </a:r>
            <a:r>
              <a:rPr lang="en-US" sz="1600" dirty="0"/>
              <a:t>, MD, </a:t>
            </a:r>
          </a:p>
          <a:p>
            <a:r>
              <a:rPr lang="en-US" sz="1600" i="1" dirty="0"/>
              <a:t>Arch Intern Med.</a:t>
            </a:r>
            <a:r>
              <a:rPr lang="en-US" sz="1600" dirty="0"/>
              <a:t> 2009;169(8):798-807. </a:t>
            </a:r>
          </a:p>
          <a:p>
            <a:pPr>
              <a:buFont typeface="Arial" pitchFamily="34" charset="0"/>
              <a:buChar char="•"/>
            </a:pPr>
            <a:endParaRPr lang="en-US" sz="1600" i="1" dirty="0"/>
          </a:p>
        </p:txBody>
      </p:sp>
    </p:spTree>
    <p:custDataLst>
      <p:tags r:id="rId1"/>
    </p:custDataLst>
    <p:extLst>
      <p:ext uri="{BB962C8B-B14F-4D97-AF65-F5344CB8AC3E}">
        <p14:creationId xmlns:p14="http://schemas.microsoft.com/office/powerpoint/2010/main" val="878282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458200" cy="856893"/>
          </a:xfrm>
        </p:spPr>
        <p:txBody>
          <a:bodyPr>
            <a:noAutofit/>
          </a:bodyPr>
          <a:lstStyle/>
          <a:p>
            <a:r>
              <a:rPr lang="en-US" sz="3200" dirty="0" smtClean="0"/>
              <a:t>We Made It – 3129 miles- Now Walking Back</a:t>
            </a:r>
            <a:endParaRPr lang="en-US" sz="32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15390"/>
            <a:ext cx="8658467" cy="4191000"/>
          </a:xfrm>
          <a:prstGeom prst="rect">
            <a:avLst/>
          </a:prstGeom>
        </p:spPr>
      </p:pic>
      <p:pic>
        <p:nvPicPr>
          <p:cNvPr id="6" name="Picture 5"/>
          <p:cNvPicPr>
            <a:picLocks noChangeAspect="1"/>
          </p:cNvPicPr>
          <p:nvPr/>
        </p:nvPicPr>
        <p:blipFill>
          <a:blip r:embed="rId4"/>
          <a:stretch>
            <a:fillRect/>
          </a:stretch>
        </p:blipFill>
        <p:spPr>
          <a:xfrm>
            <a:off x="65526" y="5246370"/>
            <a:ext cx="4657725" cy="1581150"/>
          </a:xfrm>
          <a:prstGeom prst="rect">
            <a:avLst/>
          </a:prstGeom>
        </p:spPr>
      </p:pic>
      <p:sp>
        <p:nvSpPr>
          <p:cNvPr id="7" name="TextBox 6"/>
          <p:cNvSpPr txBox="1"/>
          <p:nvPr/>
        </p:nvSpPr>
        <p:spPr>
          <a:xfrm>
            <a:off x="4723251" y="5421094"/>
            <a:ext cx="2514600" cy="1200329"/>
          </a:xfrm>
          <a:prstGeom prst="rect">
            <a:avLst/>
          </a:prstGeom>
          <a:noFill/>
        </p:spPr>
        <p:txBody>
          <a:bodyPr wrap="square" rtlCol="0">
            <a:spAutoFit/>
          </a:bodyPr>
          <a:lstStyle/>
          <a:p>
            <a:r>
              <a:rPr lang="en-US" dirty="0" smtClean="0"/>
              <a:t>Track miles with </a:t>
            </a:r>
            <a:r>
              <a:rPr lang="en-US" dirty="0" err="1" smtClean="0"/>
              <a:t>fitbit</a:t>
            </a:r>
            <a:endParaRPr lang="en-US" dirty="0" smtClean="0"/>
          </a:p>
          <a:p>
            <a:r>
              <a:rPr lang="en-US" dirty="0" smtClean="0"/>
              <a:t>Fitbit.com</a:t>
            </a:r>
          </a:p>
          <a:p>
            <a:r>
              <a:rPr lang="en-US" dirty="0" smtClean="0"/>
              <a:t>Lifespan Treadmill Desk - Amazon</a:t>
            </a:r>
            <a:endParaRPr lang="en-US"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77075" y="3310890"/>
            <a:ext cx="1912227" cy="2549636"/>
          </a:xfrm>
          <a:prstGeom prst="rect">
            <a:avLst/>
          </a:prstGeom>
        </p:spPr>
      </p:pic>
      <p:sp>
        <p:nvSpPr>
          <p:cNvPr id="11" name="Content Placeholder 10"/>
          <p:cNvSpPr>
            <a:spLocks noGrp="1"/>
          </p:cNvSpPr>
          <p:nvPr>
            <p:ph sz="quarter" idx="1"/>
          </p:nvPr>
        </p:nvSpPr>
        <p:spPr/>
        <p:txBody>
          <a:bodyPr/>
          <a:lstStyle/>
          <a:p>
            <a:endParaRPr lang="en-US" dirty="0"/>
          </a:p>
        </p:txBody>
      </p:sp>
    </p:spTree>
    <p:custDataLst>
      <p:tags r:id="rId1"/>
    </p:custDataLst>
    <p:extLst>
      <p:ext uri="{BB962C8B-B14F-4D97-AF65-F5344CB8AC3E}">
        <p14:creationId xmlns:p14="http://schemas.microsoft.com/office/powerpoint/2010/main" val="332089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219200"/>
          </a:xfrm>
        </p:spPr>
        <p:txBody>
          <a:bodyPr>
            <a:normAutofit fontScale="90000"/>
          </a:bodyPr>
          <a:lstStyle/>
          <a:p>
            <a:pPr>
              <a:defRPr/>
            </a:pPr>
            <a:r>
              <a:rPr lang="en-US" dirty="0" smtClean="0"/>
              <a:t>Flash Mob – World Diabetes Day to Beat It</a:t>
            </a:r>
            <a:endParaRPr lang="en-US" dirty="0"/>
          </a:p>
        </p:txBody>
      </p:sp>
      <p:sp>
        <p:nvSpPr>
          <p:cNvPr id="4" name="Content Placeholder 3"/>
          <p:cNvSpPr>
            <a:spLocks noGrp="1"/>
          </p:cNvSpPr>
          <p:nvPr>
            <p:ph sz="quarter" idx="1"/>
          </p:nvPr>
        </p:nvSpPr>
        <p:spPr>
          <a:xfrm>
            <a:off x="457200" y="1524000"/>
            <a:ext cx="8229600" cy="4632960"/>
          </a:xfrm>
        </p:spPr>
        <p:txBody>
          <a:bodyPr/>
          <a:lstStyle/>
          <a:p>
            <a:pPr lvl="1">
              <a:defRPr/>
            </a:pPr>
            <a:r>
              <a:rPr lang="en-US" dirty="0" smtClean="0"/>
              <a:t>March  R/C/R</a:t>
            </a:r>
          </a:p>
          <a:p>
            <a:pPr lvl="1">
              <a:defRPr/>
            </a:pPr>
            <a:r>
              <a:rPr lang="en-US" dirty="0" smtClean="0"/>
              <a:t>Fred Astaire</a:t>
            </a:r>
          </a:p>
          <a:p>
            <a:pPr lvl="1">
              <a:defRPr/>
            </a:pPr>
            <a:r>
              <a:rPr lang="en-US" dirty="0" smtClean="0"/>
              <a:t>Point R/L</a:t>
            </a:r>
          </a:p>
          <a:p>
            <a:pPr lvl="1">
              <a:defRPr/>
            </a:pPr>
            <a:r>
              <a:rPr lang="en-US" dirty="0" smtClean="0"/>
              <a:t>Arms up, down</a:t>
            </a:r>
          </a:p>
          <a:p>
            <a:pPr lvl="1">
              <a:defRPr/>
            </a:pPr>
            <a:r>
              <a:rPr lang="en-US" dirty="0" smtClean="0"/>
              <a:t>Shoulder Walk</a:t>
            </a:r>
          </a:p>
          <a:p>
            <a:pPr lvl="1">
              <a:defRPr/>
            </a:pPr>
            <a:r>
              <a:rPr lang="en-US" dirty="0" smtClean="0"/>
              <a:t>Punch down/up</a:t>
            </a:r>
          </a:p>
          <a:p>
            <a:pPr lvl="1">
              <a:defRPr/>
            </a:pPr>
            <a:r>
              <a:rPr lang="en-US" dirty="0" smtClean="0"/>
              <a:t>Scoot </a:t>
            </a:r>
            <a:r>
              <a:rPr lang="en-US" dirty="0" err="1" smtClean="0"/>
              <a:t>Rt</a:t>
            </a:r>
            <a:r>
              <a:rPr lang="en-US" dirty="0" smtClean="0"/>
              <a:t>/Left</a:t>
            </a:r>
          </a:p>
          <a:p>
            <a:pPr lvl="1">
              <a:defRPr/>
            </a:pPr>
            <a:r>
              <a:rPr lang="en-US" dirty="0" smtClean="0"/>
              <a:t>Reach up R/L</a:t>
            </a:r>
          </a:p>
          <a:p>
            <a:pPr lvl="1">
              <a:defRPr/>
            </a:pPr>
            <a:r>
              <a:rPr lang="en-US" dirty="0" smtClean="0"/>
              <a:t>Shoulder Walk</a:t>
            </a:r>
          </a:p>
          <a:p>
            <a:pPr lvl="1">
              <a:defRPr/>
            </a:pPr>
            <a:endParaRPr lang="en-US" dirty="0"/>
          </a:p>
        </p:txBody>
      </p:sp>
      <p:sp>
        <p:nvSpPr>
          <p:cNvPr id="3" name="Text Placeholder 2"/>
          <p:cNvSpPr>
            <a:spLocks noGrp="1"/>
          </p:cNvSpPr>
          <p:nvPr>
            <p:ph type="body" sz="half" idx="4294967295"/>
          </p:nvPr>
        </p:nvSpPr>
        <p:spPr>
          <a:xfrm>
            <a:off x="5106988" y="1598613"/>
            <a:ext cx="4037012" cy="4497387"/>
          </a:xfrm>
        </p:spPr>
        <p:txBody>
          <a:bodyPr/>
          <a:lstStyle/>
          <a:p>
            <a:pPr>
              <a:buFont typeface="Arial" panose="020B0604020202020204" pitchFamily="34" charset="0"/>
              <a:buChar char="•"/>
              <a:defRPr/>
            </a:pPr>
            <a:r>
              <a:rPr lang="en-US" sz="2800" dirty="0" smtClean="0"/>
              <a:t>Open door</a:t>
            </a:r>
          </a:p>
          <a:p>
            <a:pPr>
              <a:buFont typeface="Arial" panose="020B0604020202020204" pitchFamily="34" charset="0"/>
              <a:buChar char="•"/>
              <a:defRPr/>
            </a:pPr>
            <a:r>
              <a:rPr lang="en-US" sz="2800" dirty="0" smtClean="0"/>
              <a:t>Ride Horse</a:t>
            </a:r>
          </a:p>
          <a:p>
            <a:pPr>
              <a:buFont typeface="Arial" panose="020B0604020202020204" pitchFamily="34" charset="0"/>
              <a:buChar char="•"/>
              <a:defRPr/>
            </a:pPr>
            <a:r>
              <a:rPr lang="en-US" sz="2800" dirty="0" smtClean="0"/>
              <a:t>Scoot </a:t>
            </a:r>
            <a:r>
              <a:rPr lang="en-US" sz="2800" dirty="0" err="1" smtClean="0"/>
              <a:t>Rt</a:t>
            </a:r>
            <a:r>
              <a:rPr lang="en-US" sz="2800" dirty="0" smtClean="0"/>
              <a:t>/Left</a:t>
            </a:r>
          </a:p>
          <a:p>
            <a:pPr>
              <a:buFont typeface="Arial" panose="020B0604020202020204" pitchFamily="34" charset="0"/>
              <a:buChar char="•"/>
              <a:defRPr/>
            </a:pPr>
            <a:r>
              <a:rPr lang="en-US" sz="2800" dirty="0" smtClean="0"/>
              <a:t>Turn R &amp; Clap, then L</a:t>
            </a:r>
          </a:p>
          <a:p>
            <a:pPr>
              <a:buFont typeface="Arial" panose="020B0604020202020204" pitchFamily="34" charset="0"/>
              <a:buChar char="•"/>
              <a:defRPr/>
            </a:pPr>
            <a:r>
              <a:rPr lang="en-US" sz="2800" dirty="0" smtClean="0"/>
              <a:t>Shoulder Walk</a:t>
            </a:r>
          </a:p>
          <a:p>
            <a:pPr>
              <a:buFont typeface="Arial" panose="020B0604020202020204" pitchFamily="34" charset="0"/>
              <a:buChar char="•"/>
              <a:defRPr/>
            </a:pPr>
            <a:r>
              <a:rPr lang="en-US" sz="2800" dirty="0" smtClean="0"/>
              <a:t>Punch down/up</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7600" y="3260482"/>
            <a:ext cx="1696173" cy="2926958"/>
          </a:xfrm>
          <a:prstGeom prst="rect">
            <a:avLst/>
          </a:prstGeom>
        </p:spPr>
      </p:pic>
    </p:spTree>
    <p:custDataLst>
      <p:tags r:id="rId1"/>
    </p:custDataLst>
    <p:extLst>
      <p:ext uri="{BB962C8B-B14F-4D97-AF65-F5344CB8AC3E}">
        <p14:creationId xmlns:p14="http://schemas.microsoft.com/office/powerpoint/2010/main" val="1827575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304800"/>
            <a:ext cx="8397639" cy="1298960"/>
          </a:xfrm>
        </p:spPr>
        <p:txBody>
          <a:bodyPr>
            <a:noAutofit/>
          </a:bodyPr>
          <a:lstStyle/>
          <a:p>
            <a:r>
              <a:rPr lang="en-US" sz="4000" dirty="0"/>
              <a:t>Can we stop pre diabetes from progressing?</a:t>
            </a:r>
          </a:p>
        </p:txBody>
      </p:sp>
      <p:sp>
        <p:nvSpPr>
          <p:cNvPr id="71683" name="Rectangle 3"/>
          <p:cNvSpPr>
            <a:spLocks noGrp="1" noChangeArrowheads="1"/>
          </p:cNvSpPr>
          <p:nvPr>
            <p:ph idx="1"/>
          </p:nvPr>
        </p:nvSpPr>
        <p:spPr>
          <a:xfrm>
            <a:off x="304800" y="1828800"/>
            <a:ext cx="8263467" cy="4131733"/>
          </a:xfrm>
        </p:spPr>
        <p:txBody>
          <a:bodyPr>
            <a:normAutofit/>
          </a:bodyPr>
          <a:lstStyle/>
          <a:p>
            <a:pPr eaLnBrk="1" hangingPunct="1">
              <a:buFont typeface="Wingdings" pitchFamily="2" charset="2"/>
              <a:buNone/>
            </a:pPr>
            <a:r>
              <a:rPr lang="en-US" dirty="0"/>
              <a:t>3, 234 people w/ Pre-Diabetes randomized:</a:t>
            </a:r>
          </a:p>
          <a:p>
            <a:pPr lvl="1" eaLnBrk="1" hangingPunct="1"/>
            <a:r>
              <a:rPr lang="en-US" sz="3200" dirty="0"/>
              <a:t>Placebo</a:t>
            </a:r>
          </a:p>
          <a:p>
            <a:pPr lvl="1" eaLnBrk="1" hangingPunct="1"/>
            <a:r>
              <a:rPr lang="en-US" sz="3467" dirty="0"/>
              <a:t>Diet/Exercise or </a:t>
            </a:r>
          </a:p>
          <a:p>
            <a:pPr lvl="1" eaLnBrk="1" hangingPunct="1"/>
            <a:r>
              <a:rPr lang="en-US" sz="3200" dirty="0"/>
              <a:t>Metformin  </a:t>
            </a:r>
          </a:p>
          <a:p>
            <a:pPr eaLnBrk="1" hangingPunct="1">
              <a:buFont typeface="Wingdings" pitchFamily="2" charset="2"/>
              <a:buNone/>
            </a:pPr>
            <a:r>
              <a:rPr lang="en-US" dirty="0"/>
              <a:t>over a three year </a:t>
            </a:r>
            <a:r>
              <a:rPr lang="en-US" dirty="0" smtClean="0"/>
              <a:t>period</a:t>
            </a:r>
          </a:p>
          <a:p>
            <a:pPr eaLnBrk="1" hangingPunct="1">
              <a:buFont typeface="Wingdings" pitchFamily="2" charset="2"/>
              <a:buNone/>
            </a:pPr>
            <a:endParaRPr lang="en-US" sz="2133" dirty="0"/>
          </a:p>
          <a:p>
            <a:pPr eaLnBrk="1" hangingPunct="1">
              <a:buFont typeface="Wingdings" pitchFamily="2" charset="2"/>
              <a:buNone/>
            </a:pPr>
            <a:endParaRPr lang="en-US" sz="2133" dirty="0" smtClean="0"/>
          </a:p>
          <a:p>
            <a:pPr eaLnBrk="1" hangingPunct="1">
              <a:buFont typeface="Wingdings" pitchFamily="2" charset="2"/>
              <a:buNone/>
            </a:pPr>
            <a:r>
              <a:rPr lang="en-US" sz="2133" dirty="0" smtClean="0"/>
              <a:t>Diabetes </a:t>
            </a:r>
            <a:r>
              <a:rPr lang="en-US" sz="2133" dirty="0"/>
              <a:t>Prevention Program </a:t>
            </a:r>
            <a:r>
              <a:rPr lang="en-US" sz="2133" dirty="0" smtClean="0"/>
              <a:t>(</a:t>
            </a:r>
            <a:r>
              <a:rPr lang="en-US" sz="2133" dirty="0"/>
              <a:t>DPP) 2001</a:t>
            </a:r>
          </a:p>
        </p:txBody>
      </p:sp>
      <p:pic>
        <p:nvPicPr>
          <p:cNvPr id="3" name="Picture 2"/>
          <p:cNvPicPr>
            <a:picLocks noChangeAspect="1"/>
          </p:cNvPicPr>
          <p:nvPr/>
        </p:nvPicPr>
        <p:blipFill>
          <a:blip r:embed="rId3"/>
          <a:stretch>
            <a:fillRect/>
          </a:stretch>
        </p:blipFill>
        <p:spPr>
          <a:xfrm>
            <a:off x="5029200" y="4419600"/>
            <a:ext cx="3367428" cy="1648998"/>
          </a:xfrm>
          <a:prstGeom prst="rect">
            <a:avLst/>
          </a:prstGeom>
        </p:spPr>
      </p:pic>
    </p:spTree>
    <p:custDataLst>
      <p:tags r:id="rId1"/>
    </p:custDataLst>
    <p:extLst>
      <p:ext uri="{BB962C8B-B14F-4D97-AF65-F5344CB8AC3E}">
        <p14:creationId xmlns:p14="http://schemas.microsoft.com/office/powerpoint/2010/main" val="2919882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533400" y="304800"/>
            <a:ext cx="8111067" cy="1066800"/>
          </a:xfrm>
        </p:spPr>
        <p:txBody>
          <a:bodyPr>
            <a:normAutofit/>
          </a:bodyPr>
          <a:lstStyle/>
          <a:p>
            <a:pPr eaLnBrk="1" hangingPunct="1"/>
            <a:r>
              <a:rPr lang="en-US" dirty="0" smtClean="0"/>
              <a:t>Diabetes Prevention Program</a:t>
            </a:r>
          </a:p>
        </p:txBody>
      </p:sp>
      <p:sp>
        <p:nvSpPr>
          <p:cNvPr id="1910787" name="Rectangle 3"/>
          <p:cNvSpPr>
            <a:spLocks noGrp="1" noChangeArrowheads="1"/>
          </p:cNvSpPr>
          <p:nvPr>
            <p:ph idx="1"/>
          </p:nvPr>
        </p:nvSpPr>
        <p:spPr>
          <a:xfrm>
            <a:off x="609600" y="1600200"/>
            <a:ext cx="6781799" cy="4267199"/>
          </a:xfrm>
        </p:spPr>
        <p:txBody>
          <a:bodyPr>
            <a:normAutofit/>
          </a:bodyPr>
          <a:lstStyle/>
          <a:p>
            <a:pPr eaLnBrk="1" hangingPunct="1"/>
            <a:r>
              <a:rPr lang="en-US" sz="2844" dirty="0"/>
              <a:t> Standard Group - 29% developed DM  </a:t>
            </a:r>
            <a:endParaRPr lang="en-US" sz="3911" dirty="0"/>
          </a:p>
          <a:p>
            <a:pPr eaLnBrk="1" hangingPunct="1"/>
            <a:r>
              <a:rPr lang="en-US" sz="2844" dirty="0"/>
              <a:t> Lifestyle Results - 14% developed DM</a:t>
            </a:r>
            <a:endParaRPr lang="en-US" sz="3911" dirty="0"/>
          </a:p>
          <a:p>
            <a:pPr lvl="1"/>
            <a:r>
              <a:rPr lang="en-US" sz="2800" dirty="0"/>
              <a:t>58% (71% for 60yrs +) </a:t>
            </a:r>
            <a:r>
              <a:rPr lang="en-US" sz="2800" dirty="0" smtClean="0"/>
              <a:t>Risk reduction</a:t>
            </a:r>
            <a:endParaRPr lang="en-US" sz="2489" dirty="0" smtClean="0"/>
          </a:p>
          <a:p>
            <a:pPr lvl="2"/>
            <a:r>
              <a:rPr lang="en-US" sz="2800" dirty="0" smtClean="0"/>
              <a:t>30 </a:t>
            </a:r>
            <a:r>
              <a:rPr lang="en-US" sz="2800" dirty="0" err="1"/>
              <a:t>mins</a:t>
            </a:r>
            <a:r>
              <a:rPr lang="en-US" sz="2800" dirty="0"/>
              <a:t> daily </a:t>
            </a:r>
            <a:r>
              <a:rPr lang="en-US" sz="2800" dirty="0" smtClean="0"/>
              <a:t>activity</a:t>
            </a:r>
            <a:endParaRPr lang="en-US" sz="2800" dirty="0"/>
          </a:p>
          <a:p>
            <a:pPr lvl="2"/>
            <a:r>
              <a:rPr lang="en-US" sz="2800" dirty="0" smtClean="0"/>
              <a:t>5-7</a:t>
            </a:r>
            <a:r>
              <a:rPr lang="en-US" sz="2800" dirty="0"/>
              <a:t>% of body </a:t>
            </a:r>
            <a:r>
              <a:rPr lang="en-US" sz="2800" dirty="0" err="1" smtClean="0"/>
              <a:t>wt</a:t>
            </a:r>
            <a:r>
              <a:rPr lang="en-US" sz="2800" dirty="0" smtClean="0"/>
              <a:t> loss</a:t>
            </a:r>
            <a:endParaRPr lang="en-US" sz="2800" dirty="0"/>
          </a:p>
          <a:p>
            <a:pPr eaLnBrk="1" hangingPunct="1"/>
            <a:r>
              <a:rPr lang="en-US" sz="2844" dirty="0"/>
              <a:t> Metformin 850 BID - 22% developed DM</a:t>
            </a:r>
            <a:endParaRPr lang="en-US" sz="3911" dirty="0"/>
          </a:p>
          <a:p>
            <a:pPr lvl="1" eaLnBrk="1" hangingPunct="1"/>
            <a:r>
              <a:rPr lang="en-US" sz="2844" dirty="0" smtClean="0"/>
              <a:t>31% risk reduction </a:t>
            </a:r>
            <a:r>
              <a:rPr lang="en-US" sz="2844" dirty="0"/>
              <a:t>(less effective with elderly and thinner </a:t>
            </a:r>
            <a:r>
              <a:rPr lang="en-US" sz="2844" dirty="0" err="1"/>
              <a:t>pt’s</a:t>
            </a:r>
            <a:r>
              <a:rPr lang="en-US" sz="2844" dirty="0"/>
              <a:t>)</a:t>
            </a:r>
            <a:endParaRPr lang="en-US" dirty="0" smtClean="0"/>
          </a:p>
          <a:p>
            <a:pPr eaLnBrk="1" hangingPunct="1"/>
            <a:endParaRPr lang="en-US" dirty="0" smtClean="0"/>
          </a:p>
        </p:txBody>
      </p:sp>
      <p:pic>
        <p:nvPicPr>
          <p:cNvPr id="2050" name="Picture 2" descr="C:\Users\bev_000\AppData\Local\Microsoft\Windows\INetCache\IE\KGG2IXS1\MP900442509[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8291" y="2514600"/>
            <a:ext cx="1574800" cy="2362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892941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10787">
                                            <p:txEl>
                                              <p:pRg st="0" end="0"/>
                                            </p:txEl>
                                          </p:spTgt>
                                        </p:tgtEl>
                                        <p:attrNameLst>
                                          <p:attrName>style.visibility</p:attrName>
                                        </p:attrNameLst>
                                      </p:cBhvr>
                                      <p:to>
                                        <p:strVal val="visible"/>
                                      </p:to>
                                    </p:set>
                                    <p:anim calcmode="lin" valueType="num">
                                      <p:cBhvr additive="base">
                                        <p:cTn id="7" dur="500" fill="hold"/>
                                        <p:tgtEl>
                                          <p:spTgt spid="19107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107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10787">
                                            <p:txEl>
                                              <p:pRg st="1" end="1"/>
                                            </p:txEl>
                                          </p:spTgt>
                                        </p:tgtEl>
                                        <p:attrNameLst>
                                          <p:attrName>style.visibility</p:attrName>
                                        </p:attrNameLst>
                                      </p:cBhvr>
                                      <p:to>
                                        <p:strVal val="visible"/>
                                      </p:to>
                                    </p:set>
                                    <p:anim calcmode="lin" valueType="num">
                                      <p:cBhvr additive="base">
                                        <p:cTn id="13" dur="500" fill="hold"/>
                                        <p:tgtEl>
                                          <p:spTgt spid="1910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1078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910787">
                                            <p:txEl>
                                              <p:pRg st="2" end="2"/>
                                            </p:txEl>
                                          </p:spTgt>
                                        </p:tgtEl>
                                        <p:attrNameLst>
                                          <p:attrName>style.visibility</p:attrName>
                                        </p:attrNameLst>
                                      </p:cBhvr>
                                      <p:to>
                                        <p:strVal val="visible"/>
                                      </p:to>
                                    </p:set>
                                    <p:anim calcmode="lin" valueType="num">
                                      <p:cBhvr additive="base">
                                        <p:cTn id="17" dur="500" fill="hold"/>
                                        <p:tgtEl>
                                          <p:spTgt spid="191078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91078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10787">
                                            <p:txEl>
                                              <p:pRg st="3" end="3"/>
                                            </p:txEl>
                                          </p:spTgt>
                                        </p:tgtEl>
                                        <p:attrNameLst>
                                          <p:attrName>style.visibility</p:attrName>
                                        </p:attrNameLst>
                                      </p:cBhvr>
                                      <p:to>
                                        <p:strVal val="visible"/>
                                      </p:to>
                                    </p:set>
                                    <p:anim calcmode="lin" valueType="num">
                                      <p:cBhvr additive="base">
                                        <p:cTn id="21" dur="500" fill="hold"/>
                                        <p:tgtEl>
                                          <p:spTgt spid="1910787">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910787">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10787">
                                            <p:txEl>
                                              <p:pRg st="4" end="4"/>
                                            </p:txEl>
                                          </p:spTgt>
                                        </p:tgtEl>
                                        <p:attrNameLst>
                                          <p:attrName>style.visibility</p:attrName>
                                        </p:attrNameLst>
                                      </p:cBhvr>
                                      <p:to>
                                        <p:strVal val="visible"/>
                                      </p:to>
                                    </p:set>
                                    <p:anim calcmode="lin" valueType="num">
                                      <p:cBhvr additive="base">
                                        <p:cTn id="25" dur="500" fill="hold"/>
                                        <p:tgtEl>
                                          <p:spTgt spid="191078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10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910787">
                                            <p:txEl>
                                              <p:pRg st="5" end="5"/>
                                            </p:txEl>
                                          </p:spTgt>
                                        </p:tgtEl>
                                        <p:attrNameLst>
                                          <p:attrName>style.visibility</p:attrName>
                                        </p:attrNameLst>
                                      </p:cBhvr>
                                      <p:to>
                                        <p:strVal val="visible"/>
                                      </p:to>
                                    </p:set>
                                    <p:anim calcmode="lin" valueType="num">
                                      <p:cBhvr additive="base">
                                        <p:cTn id="31" dur="500" fill="hold"/>
                                        <p:tgtEl>
                                          <p:spTgt spid="1910787">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910787">
                                            <p:txEl>
                                              <p:pRg st="5" end="5"/>
                                            </p:txEl>
                                          </p:spTgt>
                                        </p:tgtEl>
                                        <p:attrNameLst>
                                          <p:attrName>ppt_y</p:attrName>
                                        </p:attrNameLst>
                                      </p:cBhvr>
                                      <p:tavLst>
                                        <p:tav tm="0">
                                          <p:val>
                                            <p:strVal val="#ppt_y"/>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10787">
                                            <p:txEl>
                                              <p:pRg st="6" end="6"/>
                                            </p:txEl>
                                          </p:spTgt>
                                        </p:tgtEl>
                                        <p:attrNameLst>
                                          <p:attrName>style.visibility</p:attrName>
                                        </p:attrNameLst>
                                      </p:cBhvr>
                                      <p:to>
                                        <p:strVal val="visible"/>
                                      </p:to>
                                    </p:set>
                                    <p:anim calcmode="lin" valueType="num">
                                      <p:cBhvr additive="base">
                                        <p:cTn id="35" dur="500" fill="hold"/>
                                        <p:tgtEl>
                                          <p:spTgt spid="1910787">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910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23950"/>
          </a:xfrm>
        </p:spPr>
        <p:txBody>
          <a:bodyPr>
            <a:normAutofit fontScale="90000"/>
          </a:bodyPr>
          <a:lstStyle/>
          <a:p>
            <a:pPr>
              <a:defRPr/>
            </a:pPr>
            <a:r>
              <a:rPr lang="en-US" dirty="0" smtClean="0"/>
              <a:t/>
            </a:r>
            <a:br>
              <a:rPr lang="en-US" dirty="0" smtClean="0"/>
            </a:br>
            <a:r>
              <a:rPr lang="en-US" dirty="0"/>
              <a:t>World D</a:t>
            </a:r>
            <a:r>
              <a:rPr lang="en-US" dirty="0" smtClean="0"/>
              <a:t>iabetes Day </a:t>
            </a:r>
            <a:r>
              <a:rPr lang="en-US" dirty="0"/>
              <a:t/>
            </a:r>
            <a:br>
              <a:rPr lang="en-US" dirty="0"/>
            </a:br>
            <a:r>
              <a:rPr lang="en-US" sz="3100" dirty="0"/>
              <a:t>November 14</a:t>
            </a:r>
          </a:p>
        </p:txBody>
      </p:sp>
      <p:pic>
        <p:nvPicPr>
          <p:cNvPr id="16389" name="Picture 2" descr="http://www.idf.org/sites/default/files/pictures/wdd12-poster-education-350p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8857"/>
            <a:ext cx="333375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3" descr="http://www.idf.org/sites/default/files/pictures/wdd12-poster-environment-350px.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371600"/>
            <a:ext cx="33337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6886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Weight loss and Prevention</a:t>
            </a:r>
            <a:endParaRPr lang="en-US" dirty="0"/>
          </a:p>
        </p:txBody>
      </p:sp>
      <p:sp>
        <p:nvSpPr>
          <p:cNvPr id="3" name="Text Placeholder 2"/>
          <p:cNvSpPr>
            <a:spLocks noGrp="1"/>
          </p:cNvSpPr>
          <p:nvPr>
            <p:ph sz="quarter" idx="1"/>
          </p:nvPr>
        </p:nvSpPr>
        <p:spPr>
          <a:xfrm>
            <a:off x="457200" y="1752600"/>
            <a:ext cx="8229600" cy="4404360"/>
          </a:xfrm>
        </p:spPr>
        <p:txBody>
          <a:bodyPr/>
          <a:lstStyle/>
          <a:p>
            <a:r>
              <a:rPr lang="en-US" dirty="0" smtClean="0"/>
              <a:t>For every 2.2 pounds of weight loss, risk of type 2 diabetes was reduced by 13%.</a:t>
            </a:r>
            <a:endParaRPr lang="en-US" dirty="0"/>
          </a:p>
        </p:txBody>
      </p:sp>
      <p:pic>
        <p:nvPicPr>
          <p:cNvPr id="3074" name="Picture 2" descr="C:\Users\bev_000\AppData\Local\Microsoft\Windows\INetCache\IE\ZBVN0FQ4\MP90042245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2895599"/>
            <a:ext cx="4467235" cy="32492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5638800" y="4526179"/>
            <a:ext cx="2910228" cy="1425111"/>
          </a:xfrm>
          <a:prstGeom prst="rect">
            <a:avLst/>
          </a:prstGeom>
        </p:spPr>
      </p:pic>
    </p:spTree>
    <p:custDataLst>
      <p:tags r:id="rId1"/>
    </p:custDataLst>
    <p:extLst>
      <p:ext uri="{BB962C8B-B14F-4D97-AF65-F5344CB8AC3E}">
        <p14:creationId xmlns:p14="http://schemas.microsoft.com/office/powerpoint/2010/main" val="62009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3" descr="22151004"/>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a:xfrm>
            <a:off x="685800" y="304800"/>
            <a:ext cx="7824696" cy="5886306"/>
          </a:xfrm>
          <a:noFill/>
        </p:spPr>
      </p:pic>
    </p:spTree>
    <p:custDataLst>
      <p:tags r:id="rId1"/>
    </p:custDataLst>
    <p:extLst>
      <p:ext uri="{BB962C8B-B14F-4D97-AF65-F5344CB8AC3E}">
        <p14:creationId xmlns:p14="http://schemas.microsoft.com/office/powerpoint/2010/main" val="347153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r>
              <a:rPr lang="en-US" dirty="0" smtClean="0"/>
              <a:t>Goals of Care</a:t>
            </a:r>
          </a:p>
        </p:txBody>
      </p:sp>
      <p:pic>
        <p:nvPicPr>
          <p:cNvPr id="5" name="Content Placeholder 4"/>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1524000" y="1447800"/>
            <a:ext cx="5638800" cy="3759200"/>
          </a:xfrm>
        </p:spPr>
      </p:pic>
    </p:spTree>
    <p:custDataLst>
      <p:tags r:id="rId1"/>
    </p:custDataLst>
    <p:extLst>
      <p:ext uri="{BB962C8B-B14F-4D97-AF65-F5344CB8AC3E}">
        <p14:creationId xmlns:p14="http://schemas.microsoft.com/office/powerpoint/2010/main" val="211071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lIns="90477" tIns="44445" rIns="90477" bIns="44445" anchor="b" anchorCtr="0">
            <a:normAutofit/>
          </a:bodyPr>
          <a:lstStyle/>
          <a:p>
            <a:pPr eaLnBrk="1" hangingPunct="1"/>
            <a:r>
              <a:rPr lang="en-US" sz="5400" dirty="0" smtClean="0">
                <a:solidFill>
                  <a:schemeClr val="tx2">
                    <a:lumMod val="50000"/>
                  </a:schemeClr>
                </a:solidFill>
                <a:sym typeface="Monotype Sorts" pitchFamily="2" charset="2"/>
              </a:rPr>
              <a:t>ABCs of Diabetes</a:t>
            </a:r>
            <a:endParaRPr lang="en-US" sz="3200" dirty="0" smtClean="0">
              <a:solidFill>
                <a:schemeClr val="tx2">
                  <a:lumMod val="50000"/>
                </a:schemeClr>
              </a:solidFill>
              <a:sym typeface="Monotype Sorts" pitchFamily="2" charset="2"/>
            </a:endParaRPr>
          </a:p>
        </p:txBody>
      </p:sp>
      <p:sp>
        <p:nvSpPr>
          <p:cNvPr id="1981443" name="Rectangle 3"/>
          <p:cNvSpPr>
            <a:spLocks noGrp="1" noChangeArrowheads="1"/>
          </p:cNvSpPr>
          <p:nvPr>
            <p:ph sz="quarter" idx="1"/>
          </p:nvPr>
        </p:nvSpPr>
        <p:spPr/>
        <p:txBody>
          <a:bodyPr lIns="90477" tIns="44445" rIns="90477" bIns="44445"/>
          <a:lstStyle/>
          <a:p>
            <a:pPr lvl="1" eaLnBrk="1" hangingPunct="1">
              <a:buSzPct val="75000"/>
              <a:buFont typeface="Wingdings" pitchFamily="2" charset="2"/>
              <a:buNone/>
            </a:pPr>
            <a:r>
              <a:rPr lang="en-US" sz="6000" dirty="0" smtClean="0">
                <a:solidFill>
                  <a:srgbClr val="7030A0"/>
                </a:solidFill>
              </a:rPr>
              <a:t>A</a:t>
            </a:r>
            <a:r>
              <a:rPr lang="en-US" sz="6000" dirty="0" smtClean="0"/>
              <a:t>1C</a:t>
            </a:r>
          </a:p>
          <a:p>
            <a:pPr lvl="1" eaLnBrk="1" hangingPunct="1">
              <a:buSzPct val="75000"/>
              <a:buFont typeface="Wingdings" pitchFamily="2" charset="2"/>
              <a:buNone/>
            </a:pPr>
            <a:r>
              <a:rPr lang="en-US" sz="6000" dirty="0" smtClean="0">
                <a:solidFill>
                  <a:srgbClr val="7030A0"/>
                </a:solidFill>
              </a:rPr>
              <a:t>B</a:t>
            </a:r>
            <a:r>
              <a:rPr lang="en-US" sz="6000" dirty="0" smtClean="0"/>
              <a:t>lood Pressure</a:t>
            </a:r>
          </a:p>
          <a:p>
            <a:pPr lvl="1" eaLnBrk="1" hangingPunct="1">
              <a:buSzPct val="75000"/>
              <a:buFont typeface="Wingdings" pitchFamily="2" charset="2"/>
              <a:buNone/>
            </a:pPr>
            <a:r>
              <a:rPr lang="en-US" sz="6000" dirty="0" smtClean="0">
                <a:solidFill>
                  <a:srgbClr val="7030A0"/>
                </a:solidFill>
              </a:rPr>
              <a:t>C</a:t>
            </a:r>
            <a:r>
              <a:rPr lang="en-US" sz="6000" dirty="0" smtClean="0"/>
              <a:t>holesterol</a:t>
            </a:r>
          </a:p>
          <a:p>
            <a:pPr lvl="1" eaLnBrk="1" hangingPunct="1">
              <a:buSzPct val="75000"/>
              <a:buFont typeface="Wingdings" pitchFamily="2" charset="2"/>
              <a:buNone/>
            </a:pPr>
            <a:endParaRPr lang="en-US" sz="3600" dirty="0" smtClean="0"/>
          </a:p>
          <a:p>
            <a:pPr lvl="1" eaLnBrk="1" hangingPunct="1">
              <a:buSzPct val="75000"/>
              <a:buFont typeface="Wingdings" pitchFamily="2" charset="2"/>
              <a:buNone/>
            </a:pPr>
            <a:r>
              <a:rPr lang="en-US" b="1" i="1" dirty="0" smtClean="0">
                <a:solidFill>
                  <a:schemeClr val="tx2">
                    <a:lumMod val="50000"/>
                  </a:schemeClr>
                </a:solidFill>
              </a:rPr>
              <a:t>Standards of Medical Care – American Diabetes Association</a:t>
            </a:r>
          </a:p>
        </p:txBody>
      </p:sp>
    </p:spTree>
    <p:custDataLst>
      <p:tags r:id="rId1"/>
    </p:custDataLst>
    <p:extLst>
      <p:ext uri="{BB962C8B-B14F-4D97-AF65-F5344CB8AC3E}">
        <p14:creationId xmlns:p14="http://schemas.microsoft.com/office/powerpoint/2010/main" val="3426132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81443">
                                            <p:txEl>
                                              <p:pRg st="0" end="0"/>
                                            </p:txEl>
                                          </p:spTgt>
                                        </p:tgtEl>
                                        <p:attrNameLst>
                                          <p:attrName>style.visibility</p:attrName>
                                        </p:attrNameLst>
                                      </p:cBhvr>
                                      <p:to>
                                        <p:strVal val="visible"/>
                                      </p:to>
                                    </p:set>
                                    <p:anim calcmode="lin" valueType="num">
                                      <p:cBhvr additive="base">
                                        <p:cTn id="7" dur="500" fill="hold"/>
                                        <p:tgtEl>
                                          <p:spTgt spid="198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8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1443">
                                            <p:txEl>
                                              <p:pRg st="1" end="1"/>
                                            </p:txEl>
                                          </p:spTgt>
                                        </p:tgtEl>
                                        <p:attrNameLst>
                                          <p:attrName>style.visibility</p:attrName>
                                        </p:attrNameLst>
                                      </p:cBhvr>
                                      <p:to>
                                        <p:strVal val="visible"/>
                                      </p:to>
                                    </p:set>
                                    <p:anim calcmode="lin" valueType="num">
                                      <p:cBhvr additive="base">
                                        <p:cTn id="13" dur="500" fill="hold"/>
                                        <p:tgtEl>
                                          <p:spTgt spid="198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1443">
                                            <p:txEl>
                                              <p:pRg st="2" end="2"/>
                                            </p:txEl>
                                          </p:spTgt>
                                        </p:tgtEl>
                                        <p:attrNameLst>
                                          <p:attrName>style.visibility</p:attrName>
                                        </p:attrNameLst>
                                      </p:cBhvr>
                                      <p:to>
                                        <p:strVal val="visible"/>
                                      </p:to>
                                    </p:set>
                                    <p:anim calcmode="lin" valueType="num">
                                      <p:cBhvr additive="base">
                                        <p:cTn id="19" dur="500" fill="hold"/>
                                        <p:tgtEl>
                                          <p:spTgt spid="198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81443">
                                            <p:txEl>
                                              <p:pRg st="4" end="4"/>
                                            </p:txEl>
                                          </p:spTgt>
                                        </p:tgtEl>
                                        <p:attrNameLst>
                                          <p:attrName>style.visibility</p:attrName>
                                        </p:attrNameLst>
                                      </p:cBhvr>
                                      <p:to>
                                        <p:strVal val="visible"/>
                                      </p:to>
                                    </p:set>
                                    <p:anim calcmode="lin" valueType="num">
                                      <p:cBhvr additive="base">
                                        <p:cTn id="25" dur="500" fill="hold"/>
                                        <p:tgtEl>
                                          <p:spTgt spid="198144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14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0627" name="Rectangle 3"/>
          <p:cNvSpPr>
            <a:spLocks noGrp="1" noChangeArrowheads="1"/>
          </p:cNvSpPr>
          <p:nvPr>
            <p:ph sz="quarter" idx="1"/>
          </p:nvPr>
        </p:nvSpPr>
        <p:spPr>
          <a:xfrm>
            <a:off x="381000" y="1524000"/>
            <a:ext cx="8229600" cy="4684833"/>
          </a:xfrm>
        </p:spPr>
        <p:txBody>
          <a:bodyPr lIns="90477" tIns="44445" rIns="90477" bIns="44445"/>
          <a:lstStyle/>
          <a:p>
            <a:pPr eaLnBrk="1" hangingPunct="1">
              <a:lnSpc>
                <a:spcPct val="80000"/>
              </a:lnSpc>
              <a:defRPr/>
            </a:pPr>
            <a:r>
              <a:rPr lang="en-US" dirty="0" smtClean="0"/>
              <a:t>1% decrease in A</a:t>
            </a:r>
            <a:r>
              <a:rPr lang="en-US" baseline="-25000" dirty="0" smtClean="0"/>
              <a:t>1</a:t>
            </a:r>
            <a:r>
              <a:rPr lang="en-US" dirty="0" smtClean="0"/>
              <a:t>c reduces </a:t>
            </a:r>
            <a:r>
              <a:rPr lang="en-US" dirty="0" err="1" smtClean="0"/>
              <a:t>microvascular</a:t>
            </a:r>
            <a:r>
              <a:rPr lang="en-US" dirty="0" smtClean="0"/>
              <a:t> complications by 35% </a:t>
            </a:r>
          </a:p>
          <a:p>
            <a:pPr eaLnBrk="1" hangingPunct="1">
              <a:lnSpc>
                <a:spcPct val="80000"/>
              </a:lnSpc>
              <a:defRPr/>
            </a:pPr>
            <a:r>
              <a:rPr lang="en-US" sz="2800" dirty="0" smtClean="0"/>
              <a:t>1% decrease in A</a:t>
            </a:r>
            <a:r>
              <a:rPr lang="en-US" sz="2800" baseline="-25000" dirty="0" smtClean="0"/>
              <a:t>1</a:t>
            </a:r>
            <a:r>
              <a:rPr lang="en-US" sz="2800" dirty="0" smtClean="0"/>
              <a:t>c reduces diabetes related deaths by 25%</a:t>
            </a:r>
          </a:p>
          <a:p>
            <a:pPr algn="r" eaLnBrk="1" hangingPunct="1">
              <a:lnSpc>
                <a:spcPct val="80000"/>
              </a:lnSpc>
              <a:buFont typeface="Wingdings" pitchFamily="2" charset="2"/>
              <a:buNone/>
              <a:defRPr/>
            </a:pPr>
            <a:endParaRPr lang="en-US" sz="1600" i="1" dirty="0" smtClean="0"/>
          </a:p>
          <a:p>
            <a:pPr eaLnBrk="1" latinLnBrk="1" hangingPunct="1">
              <a:lnSpc>
                <a:spcPct val="80000"/>
              </a:lnSpc>
              <a:defRPr/>
            </a:pPr>
            <a:r>
              <a:rPr lang="en-US" sz="2800" dirty="0" smtClean="0"/>
              <a:t>B/P control (144/82) reduced risk of:</a:t>
            </a:r>
          </a:p>
          <a:p>
            <a:pPr lvl="1" eaLnBrk="1" latinLnBrk="1" hangingPunct="1">
              <a:lnSpc>
                <a:spcPct val="80000"/>
              </a:lnSpc>
              <a:defRPr/>
            </a:pPr>
            <a:r>
              <a:rPr lang="en-US" dirty="0" smtClean="0"/>
              <a:t>Heart failure (56%)</a:t>
            </a:r>
          </a:p>
          <a:p>
            <a:pPr lvl="1" eaLnBrk="1" latinLnBrk="1" hangingPunct="1">
              <a:lnSpc>
                <a:spcPct val="80000"/>
              </a:lnSpc>
              <a:defRPr/>
            </a:pPr>
            <a:r>
              <a:rPr lang="en-US" dirty="0" smtClean="0"/>
              <a:t>Stroke (44%)</a:t>
            </a:r>
          </a:p>
          <a:p>
            <a:pPr lvl="1" eaLnBrk="1" latinLnBrk="1" hangingPunct="1">
              <a:lnSpc>
                <a:spcPct val="80000"/>
              </a:lnSpc>
              <a:defRPr/>
            </a:pPr>
            <a:r>
              <a:rPr lang="en-US" dirty="0" smtClean="0"/>
              <a:t>Death from diabetes (32%)</a:t>
            </a:r>
          </a:p>
          <a:p>
            <a:pPr algn="r" eaLnBrk="1" hangingPunct="1">
              <a:lnSpc>
                <a:spcPct val="80000"/>
              </a:lnSpc>
              <a:buFont typeface="Wingdings" pitchFamily="2" charset="2"/>
              <a:buNone/>
              <a:defRPr/>
            </a:pPr>
            <a:endParaRPr lang="en-US" sz="1800" i="1" dirty="0" smtClean="0"/>
          </a:p>
          <a:p>
            <a:pPr algn="r" eaLnBrk="1" hangingPunct="1">
              <a:lnSpc>
                <a:spcPct val="80000"/>
              </a:lnSpc>
              <a:buFont typeface="Wingdings" pitchFamily="2" charset="2"/>
              <a:buNone/>
              <a:defRPr/>
            </a:pPr>
            <a:endParaRPr lang="en-US" sz="1600" i="1" dirty="0" smtClean="0"/>
          </a:p>
          <a:p>
            <a:pPr algn="r" eaLnBrk="1" hangingPunct="1">
              <a:lnSpc>
                <a:spcPct val="80000"/>
              </a:lnSpc>
              <a:buFont typeface="Wingdings" pitchFamily="2" charset="2"/>
              <a:buNone/>
              <a:defRPr/>
            </a:pPr>
            <a:r>
              <a:rPr lang="en-US" sz="1600" i="1" dirty="0" smtClean="0"/>
              <a:t>Lancet 352: 837-865, 1998</a:t>
            </a:r>
          </a:p>
        </p:txBody>
      </p:sp>
      <p:pic>
        <p:nvPicPr>
          <p:cNvPr id="4" name="Picture 3"/>
          <p:cNvPicPr>
            <a:picLocks noChangeAspect="1"/>
          </p:cNvPicPr>
          <p:nvPr/>
        </p:nvPicPr>
        <p:blipFill>
          <a:blip r:embed="rId4"/>
          <a:stretch>
            <a:fillRect/>
          </a:stretch>
        </p:blipFill>
        <p:spPr>
          <a:xfrm>
            <a:off x="-15510" y="149180"/>
            <a:ext cx="8553429" cy="1322947"/>
          </a:xfrm>
          <a:prstGeom prst="rect">
            <a:avLst/>
          </a:prstGeom>
        </p:spPr>
      </p:pic>
    </p:spTree>
    <p:custDataLst>
      <p:tags r:id="rId1"/>
    </p:custDataLst>
    <p:extLst>
      <p:ext uri="{BB962C8B-B14F-4D97-AF65-F5344CB8AC3E}">
        <p14:creationId xmlns:p14="http://schemas.microsoft.com/office/powerpoint/2010/main" val="1669944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69062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normAutofit fontScale="90000"/>
          </a:bodyPr>
          <a:lstStyle/>
          <a:p>
            <a:pPr eaLnBrk="1" hangingPunct="1"/>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a:t/>
            </a:r>
            <a:br>
              <a:rPr lang="en-US" sz="4000" dirty="0"/>
            </a:br>
            <a:r>
              <a:rPr lang="en-US" sz="4000" dirty="0" smtClean="0"/>
              <a:t/>
            </a:r>
            <a:br>
              <a:rPr lang="en-US" sz="4000" dirty="0" smtClean="0"/>
            </a:br>
            <a:r>
              <a:rPr lang="en-US" sz="4000" dirty="0" smtClean="0"/>
              <a:t>A1c and Estimated </a:t>
            </a:r>
            <a:r>
              <a:rPr lang="en-US" sz="4000" dirty="0" err="1" smtClean="0"/>
              <a:t>Avg</a:t>
            </a:r>
            <a:r>
              <a:rPr lang="en-US" sz="4000" dirty="0" smtClean="0"/>
              <a:t> Glucose (</a:t>
            </a:r>
            <a:r>
              <a:rPr lang="en-US" sz="4000" dirty="0" err="1" smtClean="0"/>
              <a:t>eAG</a:t>
            </a:r>
            <a:r>
              <a:rPr lang="en-US" sz="4000" dirty="0" smtClean="0"/>
              <a:t>) 2008 </a:t>
            </a:r>
          </a:p>
        </p:txBody>
      </p:sp>
      <p:sp>
        <p:nvSpPr>
          <p:cNvPr id="88067" name="Rectangle 3"/>
          <p:cNvSpPr>
            <a:spLocks noGrp="1" noChangeArrowheads="1"/>
          </p:cNvSpPr>
          <p:nvPr>
            <p:ph sz="quarter" idx="1"/>
          </p:nvPr>
        </p:nvSpPr>
        <p:spPr>
          <a:xfrm>
            <a:off x="1143000" y="1524000"/>
            <a:ext cx="7543800" cy="4632960"/>
          </a:xfrm>
        </p:spPr>
        <p:txBody>
          <a:bodyPr>
            <a:normAutofit/>
          </a:bodyPr>
          <a:lstStyle/>
          <a:p>
            <a:pPr eaLnBrk="1" hangingPunct="1">
              <a:lnSpc>
                <a:spcPct val="80000"/>
              </a:lnSpc>
              <a:buFont typeface="Wingdings" pitchFamily="2" charset="2"/>
              <a:buNone/>
            </a:pPr>
            <a:r>
              <a:rPr lang="en-US" sz="2400" u="sng" dirty="0" smtClean="0"/>
              <a:t>A1c (%)			</a:t>
            </a:r>
            <a:r>
              <a:rPr lang="en-US" sz="2400" u="sng" dirty="0" err="1" smtClean="0"/>
              <a:t>eAG</a:t>
            </a:r>
            <a:endParaRPr lang="en-US" sz="2400" u="sng" dirty="0" smtClean="0"/>
          </a:p>
          <a:p>
            <a:pPr eaLnBrk="1" hangingPunct="1">
              <a:lnSpc>
                <a:spcPct val="80000"/>
              </a:lnSpc>
              <a:buFont typeface="Wingdings" pitchFamily="2" charset="2"/>
              <a:buNone/>
            </a:pPr>
            <a:r>
              <a:rPr lang="en-US" sz="2400" dirty="0" smtClean="0"/>
              <a:t>	5				  97</a:t>
            </a:r>
          </a:p>
          <a:p>
            <a:pPr eaLnBrk="1" hangingPunct="1">
              <a:lnSpc>
                <a:spcPct val="80000"/>
              </a:lnSpc>
              <a:buFont typeface="Wingdings" pitchFamily="2" charset="2"/>
              <a:buNone/>
            </a:pPr>
            <a:r>
              <a:rPr lang="en-US" sz="2400" dirty="0" smtClean="0"/>
              <a:t>    6				126</a:t>
            </a:r>
          </a:p>
          <a:p>
            <a:pPr eaLnBrk="1" hangingPunct="1">
              <a:lnSpc>
                <a:spcPct val="80000"/>
              </a:lnSpc>
              <a:buFont typeface="Wingdings" pitchFamily="2" charset="2"/>
              <a:buNone/>
            </a:pPr>
            <a:r>
              <a:rPr lang="en-US" sz="2400" dirty="0" smtClean="0"/>
              <a:t>	7				154</a:t>
            </a:r>
          </a:p>
          <a:p>
            <a:pPr eaLnBrk="1" hangingPunct="1">
              <a:lnSpc>
                <a:spcPct val="80000"/>
              </a:lnSpc>
              <a:buFont typeface="Wingdings" pitchFamily="2" charset="2"/>
              <a:buNone/>
            </a:pPr>
            <a:r>
              <a:rPr lang="en-US" sz="2400" dirty="0" smtClean="0"/>
              <a:t>	8				183</a:t>
            </a:r>
          </a:p>
          <a:p>
            <a:pPr eaLnBrk="1" hangingPunct="1">
              <a:lnSpc>
                <a:spcPct val="80000"/>
              </a:lnSpc>
              <a:buFont typeface="Wingdings" pitchFamily="2" charset="2"/>
              <a:buNone/>
            </a:pPr>
            <a:r>
              <a:rPr lang="en-US" sz="2400" dirty="0" smtClean="0"/>
              <a:t>	9				212</a:t>
            </a:r>
          </a:p>
          <a:p>
            <a:pPr eaLnBrk="1" hangingPunct="1">
              <a:lnSpc>
                <a:spcPct val="80000"/>
              </a:lnSpc>
              <a:buFont typeface="Wingdings" pitchFamily="2" charset="2"/>
              <a:buNone/>
            </a:pPr>
            <a:r>
              <a:rPr lang="en-US" sz="2400" dirty="0" smtClean="0"/>
              <a:t>	10				240</a:t>
            </a:r>
          </a:p>
          <a:p>
            <a:pPr eaLnBrk="1" hangingPunct="1">
              <a:lnSpc>
                <a:spcPct val="80000"/>
              </a:lnSpc>
              <a:buFont typeface="Wingdings" pitchFamily="2" charset="2"/>
              <a:buNone/>
            </a:pPr>
            <a:r>
              <a:rPr lang="en-US" sz="2400" dirty="0" smtClean="0"/>
              <a:t>	11				269	</a:t>
            </a:r>
          </a:p>
          <a:p>
            <a:pPr eaLnBrk="1" hangingPunct="1">
              <a:lnSpc>
                <a:spcPct val="80000"/>
              </a:lnSpc>
              <a:buFont typeface="Wingdings" pitchFamily="2" charset="2"/>
              <a:buNone/>
            </a:pPr>
            <a:r>
              <a:rPr lang="en-US" sz="2400" dirty="0" smtClean="0"/>
              <a:t>    12				298	</a:t>
            </a:r>
          </a:p>
          <a:p>
            <a:pPr eaLnBrk="1" hangingPunct="1">
              <a:lnSpc>
                <a:spcPct val="80000"/>
              </a:lnSpc>
              <a:buFont typeface="Wingdings" pitchFamily="2" charset="2"/>
              <a:buNone/>
            </a:pPr>
            <a:r>
              <a:rPr lang="en-US" sz="2400" dirty="0" smtClean="0"/>
              <a:t>			 </a:t>
            </a:r>
          </a:p>
          <a:p>
            <a:pPr algn="ctr" eaLnBrk="1" hangingPunct="1">
              <a:lnSpc>
                <a:spcPct val="80000"/>
              </a:lnSpc>
              <a:buFont typeface="Wingdings" pitchFamily="2" charset="2"/>
              <a:buNone/>
            </a:pPr>
            <a:r>
              <a:rPr lang="en-US" sz="2400" b="1" i="1" dirty="0" err="1" smtClean="0">
                <a:solidFill>
                  <a:srgbClr val="7030A0"/>
                </a:solidFill>
              </a:rPr>
              <a:t>eAG</a:t>
            </a:r>
            <a:r>
              <a:rPr lang="en-US" sz="2400" b="1" i="1" dirty="0" smtClean="0">
                <a:solidFill>
                  <a:srgbClr val="7030A0"/>
                </a:solidFill>
              </a:rPr>
              <a:t> = 28.7 x A1c-46.7  ~ 29 </a:t>
            </a:r>
            <a:r>
              <a:rPr lang="en-US" sz="2400" b="1" i="1" dirty="0" err="1" smtClean="0">
                <a:solidFill>
                  <a:srgbClr val="7030A0"/>
                </a:solidFill>
              </a:rPr>
              <a:t>pts</a:t>
            </a:r>
            <a:r>
              <a:rPr lang="en-US" sz="2400" b="1" i="1" dirty="0" smtClean="0">
                <a:solidFill>
                  <a:srgbClr val="7030A0"/>
                </a:solidFill>
              </a:rPr>
              <a:t> per 1%</a:t>
            </a:r>
          </a:p>
          <a:p>
            <a:pPr algn="r" eaLnBrk="1" hangingPunct="1">
              <a:lnSpc>
                <a:spcPct val="80000"/>
              </a:lnSpc>
              <a:buFont typeface="Wingdings" pitchFamily="2" charset="2"/>
              <a:buNone/>
            </a:pPr>
            <a:r>
              <a:rPr lang="en-US" sz="1400" b="1" i="1" dirty="0" smtClean="0"/>
              <a:t>Translating the A1c Assay Into Estimated Average Glucose Values – ADAG Study</a:t>
            </a:r>
            <a:endParaRPr lang="en-US" sz="1600" b="1" dirty="0" smtClean="0"/>
          </a:p>
          <a:p>
            <a:pPr algn="r" eaLnBrk="1" hangingPunct="1">
              <a:lnSpc>
                <a:spcPct val="80000"/>
              </a:lnSpc>
              <a:buFont typeface="Wingdings" pitchFamily="2" charset="2"/>
              <a:buNone/>
            </a:pPr>
            <a:r>
              <a:rPr lang="en-US" sz="1400" dirty="0" smtClean="0"/>
              <a:t>Diabetes Care: 31, #8, August 2008</a:t>
            </a:r>
          </a:p>
        </p:txBody>
      </p:sp>
      <p:sp>
        <p:nvSpPr>
          <p:cNvPr id="4" name="TextBox 3"/>
          <p:cNvSpPr txBox="1"/>
          <p:nvPr/>
        </p:nvSpPr>
        <p:spPr>
          <a:xfrm>
            <a:off x="6400800" y="1676400"/>
            <a:ext cx="1905000" cy="1323975"/>
          </a:xfrm>
          <a:prstGeom prst="rect">
            <a:avLst/>
          </a:prstGeom>
          <a:noFill/>
        </p:spPr>
        <p:txBody>
          <a:bodyPr>
            <a:spAutoFit/>
          </a:bodyPr>
          <a:lstStyle/>
          <a:p>
            <a:pPr>
              <a:defRPr/>
            </a:pPr>
            <a:r>
              <a:rPr lang="en-US" sz="2000" b="1" dirty="0"/>
              <a:t>Order teaching tool kit free at diabetes.org</a:t>
            </a:r>
          </a:p>
        </p:txBody>
      </p:sp>
      <p:pic>
        <p:nvPicPr>
          <p:cNvPr id="88069" name="Picture 4" descr="C:\Program Files\Microsoft Office\MEDIA\CAGCAT10\j03028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39586"/>
            <a:ext cx="1143000" cy="160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150045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260410856"/>
      </p:ext>
    </p:extLst>
  </p:cSld>
  <p:clrMapOvr>
    <a:masterClrMapping/>
  </p:clrMapOvr>
  <p:transition>
    <p:rand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ABCs of Diabetes –  </a:t>
            </a:r>
          </a:p>
        </p:txBody>
      </p:sp>
      <p:sp>
        <p:nvSpPr>
          <p:cNvPr id="1699843" name="Rectangle 3"/>
          <p:cNvSpPr>
            <a:spLocks noGrp="1" noChangeArrowheads="1"/>
          </p:cNvSpPr>
          <p:nvPr>
            <p:ph sz="quarter" idx="1"/>
          </p:nvPr>
        </p:nvSpPr>
        <p:spPr/>
        <p:txBody>
          <a:bodyPr/>
          <a:lstStyle/>
          <a:p>
            <a:pPr eaLnBrk="1" hangingPunct="1">
              <a:lnSpc>
                <a:spcPct val="90000"/>
              </a:lnSpc>
              <a:defRPr/>
            </a:pPr>
            <a:r>
              <a:rPr lang="en-US" sz="4000" dirty="0" smtClean="0">
                <a:solidFill>
                  <a:schemeClr val="tx2">
                    <a:lumMod val="75000"/>
                  </a:schemeClr>
                </a:solidFill>
              </a:rPr>
              <a:t>A</a:t>
            </a:r>
            <a:r>
              <a:rPr lang="en-US" dirty="0" smtClean="0"/>
              <a:t>1c less than 7% (</a:t>
            </a:r>
            <a:r>
              <a:rPr lang="en-US" dirty="0" err="1" smtClean="0"/>
              <a:t>avg</a:t>
            </a:r>
            <a:r>
              <a:rPr lang="en-US" dirty="0" smtClean="0"/>
              <a:t> 3 month BG)</a:t>
            </a:r>
          </a:p>
          <a:p>
            <a:pPr lvl="1" eaLnBrk="1" hangingPunct="1">
              <a:lnSpc>
                <a:spcPct val="90000"/>
              </a:lnSpc>
              <a:defRPr/>
            </a:pPr>
            <a:r>
              <a:rPr lang="en-US" dirty="0" smtClean="0"/>
              <a:t>Pre-meal BG 70-130</a:t>
            </a:r>
          </a:p>
          <a:p>
            <a:pPr lvl="1" eaLnBrk="1" hangingPunct="1">
              <a:lnSpc>
                <a:spcPct val="90000"/>
              </a:lnSpc>
              <a:defRPr/>
            </a:pPr>
            <a:r>
              <a:rPr lang="en-US" dirty="0" smtClean="0"/>
              <a:t>Post meal BG &lt;180</a:t>
            </a:r>
          </a:p>
          <a:p>
            <a:pPr eaLnBrk="1" hangingPunct="1">
              <a:lnSpc>
                <a:spcPct val="90000"/>
              </a:lnSpc>
              <a:defRPr/>
            </a:pPr>
            <a:r>
              <a:rPr lang="en-US" sz="4000" dirty="0" smtClean="0">
                <a:solidFill>
                  <a:schemeClr val="tx2">
                    <a:lumMod val="75000"/>
                  </a:schemeClr>
                </a:solidFill>
              </a:rPr>
              <a:t>B</a:t>
            </a:r>
            <a:r>
              <a:rPr lang="en-US" dirty="0" smtClean="0"/>
              <a:t>lood Pressure &lt; 140/80</a:t>
            </a:r>
          </a:p>
          <a:p>
            <a:pPr eaLnBrk="1" hangingPunct="1">
              <a:lnSpc>
                <a:spcPct val="90000"/>
              </a:lnSpc>
              <a:defRPr/>
            </a:pPr>
            <a:r>
              <a:rPr lang="en-US" sz="4000" dirty="0" smtClean="0">
                <a:solidFill>
                  <a:schemeClr val="tx2">
                    <a:lumMod val="75000"/>
                  </a:schemeClr>
                </a:solidFill>
              </a:rPr>
              <a:t>C</a:t>
            </a:r>
            <a:r>
              <a:rPr lang="en-US" dirty="0" smtClean="0"/>
              <a:t>holesterol </a:t>
            </a:r>
          </a:p>
          <a:p>
            <a:pPr lvl="1" eaLnBrk="1" hangingPunct="1">
              <a:lnSpc>
                <a:spcPct val="90000"/>
              </a:lnSpc>
              <a:defRPr/>
            </a:pPr>
            <a:r>
              <a:rPr lang="en-US" dirty="0" smtClean="0"/>
              <a:t>HDL &gt;40</a:t>
            </a:r>
          </a:p>
          <a:p>
            <a:pPr lvl="1" eaLnBrk="1" hangingPunct="1">
              <a:lnSpc>
                <a:spcPct val="90000"/>
              </a:lnSpc>
              <a:defRPr/>
            </a:pPr>
            <a:r>
              <a:rPr lang="en-US" dirty="0" smtClean="0"/>
              <a:t>LDL &lt;100 (if CHD, &lt;70)</a:t>
            </a:r>
          </a:p>
          <a:p>
            <a:pPr lvl="1" eaLnBrk="1" hangingPunct="1">
              <a:lnSpc>
                <a:spcPct val="90000"/>
              </a:lnSpc>
              <a:defRPr/>
            </a:pPr>
            <a:r>
              <a:rPr lang="en-US" dirty="0" smtClean="0"/>
              <a:t>Triglyceride &lt; 150</a:t>
            </a:r>
          </a:p>
          <a:p>
            <a:pPr eaLnBrk="1" hangingPunct="1">
              <a:lnSpc>
                <a:spcPct val="90000"/>
              </a:lnSpc>
              <a:defRPr/>
            </a:pPr>
            <a:endParaRPr lang="en-US" dirty="0" smtClean="0"/>
          </a:p>
        </p:txBody>
      </p:sp>
    </p:spTree>
    <p:custDataLst>
      <p:tags r:id="rId1"/>
    </p:custDataLst>
    <p:extLst>
      <p:ext uri="{BB962C8B-B14F-4D97-AF65-F5344CB8AC3E}">
        <p14:creationId xmlns:p14="http://schemas.microsoft.com/office/powerpoint/2010/main" val="107345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normAutofit/>
          </a:bodyPr>
          <a:lstStyle/>
          <a:p>
            <a:pPr algn="ctr" eaLnBrk="1" hangingPunct="1"/>
            <a:r>
              <a:rPr lang="en-US" sz="5400" dirty="0" smtClean="0"/>
              <a:t>“Legacy Effect”</a:t>
            </a:r>
          </a:p>
        </p:txBody>
      </p:sp>
      <p:sp>
        <p:nvSpPr>
          <p:cNvPr id="81923" name="Rectangle 3"/>
          <p:cNvSpPr>
            <a:spLocks noGrp="1" noChangeArrowheads="1"/>
          </p:cNvSpPr>
          <p:nvPr>
            <p:ph sz="quarter" idx="1"/>
          </p:nvPr>
        </p:nvSpPr>
        <p:spPr/>
        <p:txBody>
          <a:bodyPr/>
          <a:lstStyle/>
          <a:p>
            <a:pPr eaLnBrk="1" hangingPunct="1">
              <a:lnSpc>
                <a:spcPct val="90000"/>
              </a:lnSpc>
              <a:defRPr/>
            </a:pPr>
            <a:r>
              <a:rPr lang="en-US" sz="3600" dirty="0" smtClean="0"/>
              <a:t>For participants of DCCT and UKPDS </a:t>
            </a:r>
          </a:p>
          <a:p>
            <a:pPr lvl="1" eaLnBrk="1" hangingPunct="1">
              <a:lnSpc>
                <a:spcPct val="90000"/>
              </a:lnSpc>
              <a:defRPr/>
            </a:pPr>
            <a:r>
              <a:rPr lang="en-US" dirty="0" smtClean="0"/>
              <a:t>long lasting benefit of early intensive BG control prevents</a:t>
            </a:r>
          </a:p>
          <a:p>
            <a:pPr lvl="2" eaLnBrk="1" hangingPunct="1">
              <a:lnSpc>
                <a:spcPct val="90000"/>
              </a:lnSpc>
              <a:defRPr/>
            </a:pPr>
            <a:r>
              <a:rPr lang="en-US" sz="2800" dirty="0" err="1"/>
              <a:t>m</a:t>
            </a:r>
            <a:r>
              <a:rPr lang="en-US" sz="2800" dirty="0" err="1" smtClean="0"/>
              <a:t>icrovascular</a:t>
            </a:r>
            <a:r>
              <a:rPr lang="en-US" sz="2800" dirty="0" smtClean="0"/>
              <a:t> complications</a:t>
            </a:r>
          </a:p>
          <a:p>
            <a:pPr lvl="2" eaLnBrk="1" hangingPunct="1">
              <a:lnSpc>
                <a:spcPct val="90000"/>
              </a:lnSpc>
              <a:defRPr/>
            </a:pPr>
            <a:r>
              <a:rPr lang="en-US" sz="2800" dirty="0" err="1" smtClean="0"/>
              <a:t>Macrovascular</a:t>
            </a:r>
            <a:r>
              <a:rPr lang="en-US" sz="2800" dirty="0" smtClean="0"/>
              <a:t> complications (15-55% decrease)</a:t>
            </a:r>
          </a:p>
          <a:p>
            <a:pPr lvl="1" eaLnBrk="1" hangingPunct="1">
              <a:lnSpc>
                <a:spcPct val="90000"/>
              </a:lnSpc>
              <a:defRPr/>
            </a:pPr>
            <a:r>
              <a:rPr lang="en-US" dirty="0" smtClean="0"/>
              <a:t>Even though their BG levels increased over time</a:t>
            </a:r>
          </a:p>
          <a:p>
            <a:pPr lvl="1" eaLnBrk="1" hangingPunct="1">
              <a:lnSpc>
                <a:spcPct val="90000"/>
              </a:lnSpc>
              <a:defRPr/>
            </a:pPr>
            <a:r>
              <a:rPr lang="en-US" dirty="0" smtClean="0"/>
              <a:t>Message – Catch early and</a:t>
            </a:r>
          </a:p>
          <a:p>
            <a:pPr marL="457200" lvl="1" indent="0" eaLnBrk="1" hangingPunct="1">
              <a:lnSpc>
                <a:spcPct val="90000"/>
              </a:lnSpc>
              <a:buFont typeface="Wingdings" panose="05000000000000000000" pitchFamily="2" charset="2"/>
              <a:buNone/>
              <a:defRPr/>
            </a:pPr>
            <a:r>
              <a:rPr lang="en-US" dirty="0" smtClean="0"/>
              <a:t>Treat aggressively</a:t>
            </a:r>
          </a:p>
          <a:p>
            <a:pPr lvl="1" eaLnBrk="1" hangingPunct="1">
              <a:lnSpc>
                <a:spcPct val="90000"/>
              </a:lnSpc>
              <a:defRPr/>
            </a:pPr>
            <a:endParaRPr lang="en-US" dirty="0" smtClean="0"/>
          </a:p>
          <a:p>
            <a:pPr lvl="1" eaLnBrk="1" hangingPunct="1">
              <a:lnSpc>
                <a:spcPct val="90000"/>
              </a:lnSpc>
              <a:defRPr/>
            </a:pPr>
            <a:endParaRPr lang="en-US" dirty="0" smtClean="0"/>
          </a:p>
          <a:p>
            <a:pPr marL="457200" lvl="1" indent="0" eaLnBrk="1" hangingPunct="1">
              <a:lnSpc>
                <a:spcPct val="90000"/>
              </a:lnSpc>
              <a:buFont typeface="Wingdings" panose="05000000000000000000" pitchFamily="2" charset="2"/>
              <a:buNone/>
              <a:defRPr/>
            </a:pPr>
            <a:endParaRPr lang="en-US" dirty="0" smtClean="0"/>
          </a:p>
        </p:txBody>
      </p:sp>
      <p:pic>
        <p:nvPicPr>
          <p:cNvPr id="143364" name="Picture 2" descr="C:\Users\Beverly\AppData\Local\Microsoft\Windows\Temporary Internet Files\Content.IE5\DJWH7WCO\MP90042766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4038600"/>
            <a:ext cx="2487612"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05213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itle 1"/>
          <p:cNvSpPr>
            <a:spLocks noGrp="1"/>
          </p:cNvSpPr>
          <p:nvPr>
            <p:ph type="title"/>
          </p:nvPr>
        </p:nvSpPr>
        <p:spPr/>
        <p:txBody>
          <a:bodyPr>
            <a:normAutofit/>
          </a:bodyPr>
          <a:lstStyle/>
          <a:p>
            <a:r>
              <a:rPr lang="en-US" dirty="0" smtClean="0"/>
              <a:t>Vaccinations- Immunizations</a:t>
            </a:r>
          </a:p>
        </p:txBody>
      </p:sp>
      <p:sp>
        <p:nvSpPr>
          <p:cNvPr id="157700" name="Content Placeholder 2"/>
          <p:cNvSpPr>
            <a:spLocks noGrp="1"/>
          </p:cNvSpPr>
          <p:nvPr>
            <p:ph sz="quarter" idx="1"/>
          </p:nvPr>
        </p:nvSpPr>
        <p:spPr/>
        <p:txBody>
          <a:bodyPr/>
          <a:lstStyle/>
          <a:p>
            <a:r>
              <a:rPr lang="en-US" sz="2800" dirty="0" smtClean="0"/>
              <a:t>Flu vaccine</a:t>
            </a:r>
          </a:p>
          <a:p>
            <a:pPr lvl="1"/>
            <a:r>
              <a:rPr lang="en-US" sz="2800" dirty="0" smtClean="0"/>
              <a:t>every year starting 6 months</a:t>
            </a:r>
          </a:p>
          <a:p>
            <a:r>
              <a:rPr lang="en-US" sz="2800" dirty="0" smtClean="0"/>
              <a:t>Pneumococcal  starting at 2 years.</a:t>
            </a:r>
          </a:p>
          <a:p>
            <a:pPr lvl="1"/>
            <a:r>
              <a:rPr lang="en-US" sz="2800" dirty="0" smtClean="0"/>
              <a:t>One time Revaccination for those over 64 and had first vaccine &gt;5 years prior </a:t>
            </a:r>
          </a:p>
          <a:p>
            <a:r>
              <a:rPr lang="en-US" sz="2800" dirty="0" smtClean="0"/>
              <a:t>Hepatitis B Vaccine </a:t>
            </a:r>
            <a:r>
              <a:rPr lang="en-US" sz="2400" dirty="0" smtClean="0"/>
              <a:t>(ADA </a:t>
            </a:r>
            <a:r>
              <a:rPr lang="en-US" sz="2400" dirty="0" err="1" smtClean="0"/>
              <a:t>Stds</a:t>
            </a:r>
            <a:r>
              <a:rPr lang="en-US" sz="2400" dirty="0" smtClean="0"/>
              <a:t> 2013, </a:t>
            </a:r>
            <a:r>
              <a:rPr lang="en-US" sz="2400" dirty="0" err="1" smtClean="0"/>
              <a:t>pg</a:t>
            </a:r>
            <a:r>
              <a:rPr lang="en-US" sz="2400" dirty="0" smtClean="0"/>
              <a:t> s28)</a:t>
            </a:r>
          </a:p>
          <a:p>
            <a:pPr lvl="1"/>
            <a:r>
              <a:rPr lang="en-US" sz="2800" dirty="0" smtClean="0"/>
              <a:t>For diabetes </a:t>
            </a:r>
            <a:r>
              <a:rPr lang="en-US" sz="2800" dirty="0" err="1" smtClean="0"/>
              <a:t>pts</a:t>
            </a:r>
            <a:r>
              <a:rPr lang="en-US" sz="2800" dirty="0" smtClean="0"/>
              <a:t> age 19 – 59 (not previously vaccinated) </a:t>
            </a:r>
          </a:p>
          <a:p>
            <a:pPr lvl="1"/>
            <a:r>
              <a:rPr lang="en-US" sz="2800" dirty="0" smtClean="0"/>
              <a:t>Double risk of </a:t>
            </a:r>
            <a:r>
              <a:rPr lang="en-US" sz="2800" dirty="0" err="1" smtClean="0"/>
              <a:t>Hep</a:t>
            </a:r>
            <a:r>
              <a:rPr lang="en-US" sz="2800" dirty="0" smtClean="0"/>
              <a:t> B due to lancing devices/ glucose meter exposure</a:t>
            </a:r>
          </a:p>
          <a:p>
            <a:endParaRPr lang="en-US" dirty="0" smtClean="0"/>
          </a:p>
        </p:txBody>
      </p:sp>
      <p:pic>
        <p:nvPicPr>
          <p:cNvPr id="157698" name="Picture 2" descr="C:\Users\Beverly\AppData\Local\Microsoft\Windows\Temporary Internet Files\Content.IE5\DJWH7WCO\MC90028075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914400"/>
            <a:ext cx="2013977"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405877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n-US" sz="4000" dirty="0" smtClean="0"/>
              <a:t>Age-adjusted Diabetes Prevalence </a:t>
            </a:r>
            <a:r>
              <a:rPr lang="en-US" sz="2400" b="1" dirty="0" smtClean="0"/>
              <a:t/>
            </a:r>
            <a:br>
              <a:rPr lang="en-US" sz="2400" b="1" dirty="0" smtClean="0"/>
            </a:br>
            <a:r>
              <a:rPr lang="en-US" sz="2700" dirty="0" smtClean="0"/>
              <a:t>20 </a:t>
            </a:r>
            <a:r>
              <a:rPr lang="en-US" sz="2700" dirty="0" err="1" smtClean="0"/>
              <a:t>yrs</a:t>
            </a:r>
            <a:r>
              <a:rPr lang="en-US" sz="2700" dirty="0" smtClean="0"/>
              <a:t> or older, by race/ethnicity— U.S. 20014</a:t>
            </a:r>
          </a:p>
        </p:txBody>
      </p:sp>
      <p:pic>
        <p:nvPicPr>
          <p:cNvPr id="3" name="Picture 2"/>
          <p:cNvPicPr>
            <a:picLocks noChangeAspect="1"/>
          </p:cNvPicPr>
          <p:nvPr/>
        </p:nvPicPr>
        <p:blipFill>
          <a:blip r:embed="rId4"/>
          <a:stretch>
            <a:fillRect/>
          </a:stretch>
        </p:blipFill>
        <p:spPr>
          <a:xfrm>
            <a:off x="457200" y="1143000"/>
            <a:ext cx="7162800" cy="5067300"/>
          </a:xfrm>
          <a:prstGeom prst="rect">
            <a:avLst/>
          </a:prstGeom>
        </p:spPr>
      </p:pic>
      <p:pic>
        <p:nvPicPr>
          <p:cNvPr id="9221" name="Picture 5" descr="2xggxgv3[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7010400" y="1752600"/>
            <a:ext cx="1981200" cy="1320800"/>
          </a:xfr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45863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smtClean="0"/>
              <a:t>Diabetes Bingo “</a:t>
            </a:r>
            <a:r>
              <a:rPr lang="en-US" sz="3600" b="1" dirty="0" err="1" smtClean="0"/>
              <a:t>DiaBingo</a:t>
            </a:r>
            <a:r>
              <a:rPr lang="en-US" sz="3600" b="1" dirty="0" smtClean="0"/>
              <a:t>”</a:t>
            </a:r>
            <a:br>
              <a:rPr lang="en-US" sz="3600" b="1" dirty="0" smtClean="0"/>
            </a:br>
            <a:r>
              <a:rPr lang="en-US" sz="3600" b="1" dirty="0" smtClean="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4526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normAutofit/>
          </a:bodyPr>
          <a:lstStyle/>
          <a:p>
            <a:pPr eaLnBrk="1" hangingPunct="1"/>
            <a:r>
              <a:rPr lang="en-US" dirty="0" err="1" smtClean="0"/>
              <a:t>DiaBingo</a:t>
            </a:r>
            <a:r>
              <a:rPr lang="en-US" dirty="0" smtClean="0"/>
              <a:t>- G</a:t>
            </a:r>
          </a:p>
        </p:txBody>
      </p:sp>
      <p:sp>
        <p:nvSpPr>
          <p:cNvPr id="1735683" name="Rectangle 3"/>
          <p:cNvSpPr>
            <a:spLocks noGrp="1" noChangeArrowheads="1"/>
          </p:cNvSpPr>
          <p:nvPr>
            <p:ph sz="quarter" idx="1"/>
          </p:nvPr>
        </p:nvSpPr>
        <p:spPr/>
        <p:txBody>
          <a:bodyPr>
            <a:normAutofit fontScale="92500" lnSpcReduction="10000"/>
          </a:bodyPr>
          <a:lstStyle/>
          <a:p>
            <a:pPr marL="609600" indent="-609600" eaLnBrk="1" hangingPunct="1">
              <a:lnSpc>
                <a:spcPct val="120000"/>
              </a:lnSpc>
              <a:buFont typeface="Wingdings" pitchFamily="2" charset="2"/>
              <a:buNone/>
              <a:defRPr/>
            </a:pPr>
            <a:r>
              <a:rPr lang="en-US" sz="2400" b="1" dirty="0" smtClean="0"/>
              <a:t>G </a:t>
            </a:r>
            <a:r>
              <a:rPr lang="en-US" sz="2000" b="1" dirty="0" smtClean="0"/>
              <a:t>ADA goal for A1c is less than ____%				 </a:t>
            </a:r>
          </a:p>
          <a:p>
            <a:pPr marL="609600" indent="-609600" eaLnBrk="1" hangingPunct="1">
              <a:lnSpc>
                <a:spcPct val="120000"/>
              </a:lnSpc>
              <a:buFont typeface="Wingdings" pitchFamily="2" charset="2"/>
              <a:buNone/>
              <a:defRPr/>
            </a:pPr>
            <a:r>
              <a:rPr lang="en-US" sz="2000" b="1" dirty="0" smtClean="0"/>
              <a:t>G People with DM need to see their provider at least every month	  </a:t>
            </a:r>
            <a:endParaRPr lang="en-US" sz="2000" b="1" u="sng" dirty="0" smtClean="0"/>
          </a:p>
          <a:p>
            <a:pPr marL="609600" indent="-609600" eaLnBrk="1" hangingPunct="1">
              <a:lnSpc>
                <a:spcPct val="120000"/>
              </a:lnSpc>
              <a:buFont typeface="Wingdings" pitchFamily="2" charset="2"/>
              <a:buNone/>
              <a:defRPr/>
            </a:pPr>
            <a:r>
              <a:rPr lang="en-US" sz="2000" b="1" u="sng" dirty="0" smtClean="0"/>
              <a:t>G</a:t>
            </a:r>
            <a:r>
              <a:rPr lang="en-US" sz="2000" u="sng" dirty="0" smtClean="0"/>
              <a:t> </a:t>
            </a:r>
            <a:r>
              <a:rPr lang="en-US" sz="2000" b="1" dirty="0" smtClean="0"/>
              <a:t>Blood pressure goal is less than</a:t>
            </a:r>
            <a:r>
              <a:rPr lang="en-US" sz="2000" dirty="0" smtClean="0"/>
              <a:t>				 </a:t>
            </a:r>
            <a:endParaRPr lang="en-US" sz="2000" u="sng" dirty="0" smtClean="0"/>
          </a:p>
          <a:p>
            <a:pPr marL="609600" indent="-609600" eaLnBrk="1" hangingPunct="1">
              <a:lnSpc>
                <a:spcPct val="120000"/>
              </a:lnSpc>
              <a:buFont typeface="Wingdings" pitchFamily="2" charset="2"/>
              <a:buNone/>
              <a:defRPr/>
            </a:pPr>
            <a:r>
              <a:rPr lang="en-US" sz="2000" b="1" dirty="0" smtClean="0"/>
              <a:t>G People with DM should see eye doctor (ophthalmologist) at least 	 </a:t>
            </a:r>
          </a:p>
          <a:p>
            <a:pPr marL="609600" indent="-609600" eaLnBrk="1" hangingPunct="1">
              <a:lnSpc>
                <a:spcPct val="120000"/>
              </a:lnSpc>
              <a:buFont typeface="Wingdings" pitchFamily="2" charset="2"/>
              <a:buNone/>
              <a:defRPr/>
            </a:pPr>
            <a:r>
              <a:rPr lang="en-US" sz="2000" b="1" dirty="0" smtClean="0"/>
              <a:t>G The goal for triglyceride level is less than 				 </a:t>
            </a:r>
          </a:p>
          <a:p>
            <a:pPr marL="609600" indent="-609600" eaLnBrk="1" hangingPunct="1">
              <a:lnSpc>
                <a:spcPct val="120000"/>
              </a:lnSpc>
              <a:buFont typeface="Wingdings" pitchFamily="2" charset="2"/>
              <a:buNone/>
              <a:defRPr/>
            </a:pPr>
            <a:r>
              <a:rPr lang="en-US" sz="2000" b="1" dirty="0" smtClean="0"/>
              <a:t>G Goal for my HDL cholesterol is more than				 </a:t>
            </a:r>
          </a:p>
          <a:p>
            <a:pPr marL="609600" indent="-609600" eaLnBrk="1" hangingPunct="1">
              <a:lnSpc>
                <a:spcPct val="120000"/>
              </a:lnSpc>
              <a:buFont typeface="Wingdings" pitchFamily="2" charset="2"/>
              <a:buNone/>
              <a:defRPr/>
            </a:pPr>
            <a:r>
              <a:rPr lang="en-US" sz="2000" b="1" dirty="0" smtClean="0"/>
              <a:t>G The goal for blood sugars 1-2 hours after a meal is less than:	 </a:t>
            </a:r>
            <a:r>
              <a:rPr lang="en-US" sz="1400" b="1" dirty="0" smtClean="0"/>
              <a:t>	 </a:t>
            </a:r>
          </a:p>
          <a:p>
            <a:pPr marL="609600" indent="-609600" eaLnBrk="1" hangingPunct="1">
              <a:lnSpc>
                <a:spcPct val="90000"/>
              </a:lnSpc>
              <a:buFont typeface="Wingdings" pitchFamily="2" charset="2"/>
              <a:buNone/>
              <a:defRPr/>
            </a:pPr>
            <a:r>
              <a:rPr lang="en-US" sz="2000" b="1" dirty="0" smtClean="0"/>
              <a:t>G People with DM should get this shot every year 				 </a:t>
            </a:r>
          </a:p>
          <a:p>
            <a:pPr marL="609600" indent="-609600" eaLnBrk="1" hangingPunct="1">
              <a:lnSpc>
                <a:spcPct val="90000"/>
              </a:lnSpc>
              <a:buFont typeface="Wingdings" pitchFamily="2" charset="2"/>
              <a:buNone/>
              <a:defRPr/>
            </a:pPr>
            <a:r>
              <a:rPr lang="en-US" sz="2000" b="1" dirty="0" smtClean="0"/>
              <a:t>G People with DM need to get urine tested yearly for ___________		 </a:t>
            </a:r>
          </a:p>
          <a:p>
            <a:pPr marL="609600" indent="-609600" eaLnBrk="1" hangingPunct="1">
              <a:lnSpc>
                <a:spcPct val="90000"/>
              </a:lnSpc>
              <a:buFont typeface="Wingdings" pitchFamily="2" charset="2"/>
              <a:buNone/>
              <a:defRPr/>
            </a:pPr>
            <a:r>
              <a:rPr lang="en-US" sz="2000" b="1" dirty="0" smtClean="0"/>
              <a:t>G Periodontal disease indicates increased risk for heart disease		 </a:t>
            </a:r>
          </a:p>
          <a:p>
            <a:pPr marL="609600" indent="-609600" eaLnBrk="1" hangingPunct="1">
              <a:lnSpc>
                <a:spcPct val="90000"/>
              </a:lnSpc>
              <a:buFont typeface="Wingdings" pitchFamily="2" charset="2"/>
              <a:buNone/>
              <a:defRPr/>
            </a:pPr>
            <a:r>
              <a:rPr lang="en-US" sz="2000" b="1" dirty="0" smtClean="0"/>
              <a:t>G The goal for blood sugar levels before meals is:	</a:t>
            </a:r>
          </a:p>
          <a:p>
            <a:pPr marL="609600" indent="-609600" eaLnBrk="1" hangingPunct="1">
              <a:lnSpc>
                <a:spcPct val="90000"/>
              </a:lnSpc>
              <a:buFont typeface="Wingdings" pitchFamily="2" charset="2"/>
              <a:buNone/>
              <a:defRPr/>
            </a:pPr>
            <a:r>
              <a:rPr lang="en-US" sz="2000" b="1" dirty="0" smtClean="0"/>
              <a:t>G  The activity goal is to do ___ minutes on most days</a:t>
            </a:r>
            <a:r>
              <a:rPr lang="en-US" sz="1800" b="1" dirty="0" smtClean="0"/>
              <a:t>	</a:t>
            </a:r>
            <a:r>
              <a:rPr lang="en-US" sz="1600" b="1" dirty="0" smtClean="0"/>
              <a:t>	</a:t>
            </a:r>
            <a:r>
              <a:rPr lang="en-US" sz="1400" b="1" dirty="0" smtClean="0"/>
              <a:t> </a:t>
            </a:r>
          </a:p>
        </p:txBody>
      </p:sp>
    </p:spTree>
    <p:custDataLst>
      <p:tags r:id="rId1"/>
    </p:custDataLst>
    <p:extLst>
      <p:ext uri="{BB962C8B-B14F-4D97-AF65-F5344CB8AC3E}">
        <p14:creationId xmlns:p14="http://schemas.microsoft.com/office/powerpoint/2010/main" val="329969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76200"/>
            <a:ext cx="8229600" cy="1219200"/>
          </a:xfrm>
        </p:spPr>
        <p:txBody>
          <a:bodyPr>
            <a:normAutofit fontScale="90000"/>
          </a:bodyPr>
          <a:lstStyle/>
          <a:p>
            <a:pPr eaLnBrk="1" hangingPunct="1"/>
            <a:r>
              <a:rPr lang="en-US" dirty="0" smtClean="0"/>
              <a:t>Mr. Jones -  What are Your Recommendations?</a:t>
            </a:r>
          </a:p>
        </p:txBody>
      </p:sp>
      <p:sp>
        <p:nvSpPr>
          <p:cNvPr id="1700867" name="Rectangle 3"/>
          <p:cNvSpPr>
            <a:spLocks noGrp="1" noChangeArrowheads="1"/>
          </p:cNvSpPr>
          <p:nvPr>
            <p:ph sz="quarter" idx="1"/>
          </p:nvPr>
        </p:nvSpPr>
        <p:spPr>
          <a:xfrm>
            <a:off x="457200" y="1447800"/>
            <a:ext cx="4343400" cy="4709160"/>
          </a:xfrm>
        </p:spPr>
        <p:txBody>
          <a:bodyPr>
            <a:normAutofit lnSpcReduction="10000"/>
          </a:bodyPr>
          <a:lstStyle/>
          <a:p>
            <a:pPr eaLnBrk="1" hangingPunct="1">
              <a:buFont typeface="Wingdings" pitchFamily="2" charset="2"/>
              <a:buNone/>
              <a:defRPr/>
            </a:pPr>
            <a:r>
              <a:rPr lang="en-US" b="1" dirty="0" smtClean="0"/>
              <a:t>Patient Profile</a:t>
            </a:r>
          </a:p>
          <a:p>
            <a:pPr eaLnBrk="1" hangingPunct="1">
              <a:buFont typeface="Wingdings" pitchFamily="2" charset="2"/>
              <a:buNone/>
              <a:defRPr/>
            </a:pPr>
            <a:r>
              <a:rPr lang="en-US" dirty="0" smtClean="0"/>
              <a:t>64 </a:t>
            </a:r>
            <a:r>
              <a:rPr lang="en-US" dirty="0" err="1" smtClean="0"/>
              <a:t>yr</a:t>
            </a:r>
            <a:r>
              <a:rPr lang="en-US" dirty="0" smtClean="0"/>
              <a:t> old with type 2 for 11 yrs. </a:t>
            </a:r>
            <a:r>
              <a:rPr lang="en-US" dirty="0" err="1" smtClean="0"/>
              <a:t>Hx</a:t>
            </a:r>
            <a:r>
              <a:rPr lang="en-US" dirty="0" smtClean="0"/>
              <a:t> of CVD.</a:t>
            </a:r>
          </a:p>
          <a:p>
            <a:pPr eaLnBrk="1" hangingPunct="1">
              <a:buFont typeface="Wingdings" pitchFamily="2" charset="2"/>
              <a:buNone/>
              <a:defRPr/>
            </a:pPr>
            <a:r>
              <a:rPr lang="en-US" dirty="0" smtClean="0"/>
              <a:t>Labs:</a:t>
            </a:r>
          </a:p>
          <a:p>
            <a:pPr lvl="1" eaLnBrk="1" hangingPunct="1">
              <a:defRPr/>
            </a:pPr>
            <a:r>
              <a:rPr lang="en-US" dirty="0" smtClean="0"/>
              <a:t>A1c 9.3%</a:t>
            </a:r>
          </a:p>
          <a:p>
            <a:pPr lvl="1" eaLnBrk="1" hangingPunct="1">
              <a:defRPr/>
            </a:pPr>
            <a:r>
              <a:rPr lang="en-US" dirty="0" smtClean="0"/>
              <a:t>HDL 37 mg/dl</a:t>
            </a:r>
          </a:p>
          <a:p>
            <a:pPr lvl="1" eaLnBrk="1" hangingPunct="1">
              <a:defRPr/>
            </a:pPr>
            <a:r>
              <a:rPr lang="en-US" dirty="0" smtClean="0"/>
              <a:t>LDL 114 mg/dl</a:t>
            </a:r>
          </a:p>
          <a:p>
            <a:pPr lvl="1" eaLnBrk="1" hangingPunct="1">
              <a:defRPr/>
            </a:pPr>
            <a:r>
              <a:rPr lang="en-US" dirty="0" smtClean="0"/>
              <a:t>Triglyceride 260mg/dl</a:t>
            </a:r>
          </a:p>
          <a:p>
            <a:pPr lvl="1" eaLnBrk="1" hangingPunct="1">
              <a:defRPr/>
            </a:pPr>
            <a:r>
              <a:rPr lang="en-US" dirty="0" smtClean="0"/>
              <a:t>Proteinuria - </a:t>
            </a:r>
            <a:r>
              <a:rPr lang="en-US" dirty="0" err="1" smtClean="0"/>
              <a:t>neg</a:t>
            </a:r>
            <a:r>
              <a:rPr lang="en-US" dirty="0" smtClean="0"/>
              <a:t> </a:t>
            </a:r>
          </a:p>
          <a:p>
            <a:pPr lvl="1" eaLnBrk="1" hangingPunct="1">
              <a:defRPr/>
            </a:pPr>
            <a:r>
              <a:rPr lang="en-US" dirty="0" smtClean="0"/>
              <a:t>B/P 142/92</a:t>
            </a:r>
          </a:p>
        </p:txBody>
      </p:sp>
      <p:sp>
        <p:nvSpPr>
          <p:cNvPr id="1700868" name="Rectangle 4"/>
          <p:cNvSpPr>
            <a:spLocks noGrp="1" noChangeArrowheads="1"/>
          </p:cNvSpPr>
          <p:nvPr>
            <p:ph type="body" sz="half" idx="4294967295"/>
          </p:nvPr>
        </p:nvSpPr>
        <p:spPr>
          <a:xfrm>
            <a:off x="4953000" y="1295400"/>
            <a:ext cx="4191000" cy="5089525"/>
          </a:xfrm>
        </p:spPr>
        <p:txBody>
          <a:bodyPr>
            <a:normAutofit/>
          </a:bodyPr>
          <a:lstStyle/>
          <a:p>
            <a:pPr eaLnBrk="1" hangingPunct="1">
              <a:buFont typeface="Wingdings" pitchFamily="2" charset="2"/>
              <a:buNone/>
              <a:defRPr/>
            </a:pPr>
            <a:r>
              <a:rPr lang="en-US" dirty="0" smtClean="0"/>
              <a:t>Self-Care Skills</a:t>
            </a:r>
          </a:p>
          <a:p>
            <a:pPr eaLnBrk="1" hangingPunct="1">
              <a:defRPr/>
            </a:pPr>
            <a:r>
              <a:rPr lang="en-US" dirty="0" smtClean="0"/>
              <a:t>Walks dog around block 3 </a:t>
            </a:r>
            <a:r>
              <a:rPr lang="en-US" dirty="0" err="1" smtClean="0"/>
              <a:t>x’s</a:t>
            </a:r>
            <a:r>
              <a:rPr lang="en-US" dirty="0" smtClean="0"/>
              <a:t> a week</a:t>
            </a:r>
          </a:p>
          <a:p>
            <a:pPr eaLnBrk="1" hangingPunct="1">
              <a:defRPr/>
            </a:pPr>
            <a:r>
              <a:rPr lang="en-US" dirty="0" smtClean="0"/>
              <a:t>Bowls every Friday</a:t>
            </a:r>
          </a:p>
          <a:p>
            <a:pPr eaLnBrk="1" hangingPunct="1">
              <a:defRPr/>
            </a:pPr>
            <a:r>
              <a:rPr lang="en-US" dirty="0" smtClean="0"/>
              <a:t>3 beers daily</a:t>
            </a:r>
          </a:p>
          <a:p>
            <a:pPr eaLnBrk="1" hangingPunct="1">
              <a:defRPr/>
            </a:pPr>
            <a:r>
              <a:rPr lang="en-US" dirty="0" smtClean="0"/>
              <a:t>Widowed, so usually eats out</a:t>
            </a:r>
          </a:p>
          <a:p>
            <a:pPr eaLnBrk="1" hangingPunct="1">
              <a:defRPr/>
            </a:pPr>
            <a:r>
              <a:rPr lang="en-US" dirty="0" smtClean="0"/>
              <a:t>15 lbs overweight</a:t>
            </a:r>
          </a:p>
          <a:p>
            <a:pPr eaLnBrk="1" hangingPunct="1">
              <a:defRPr/>
            </a:pPr>
            <a:r>
              <a:rPr lang="en-US" i="1" dirty="0" smtClean="0"/>
              <a:t>My foot hurts</a:t>
            </a:r>
            <a:endParaRPr lang="en-US" sz="2400" i="1" dirty="0" smtClean="0"/>
          </a:p>
        </p:txBody>
      </p:sp>
    </p:spTree>
    <p:custDataLst>
      <p:tags r:id="rId1"/>
    </p:custDataLst>
    <p:extLst>
      <p:ext uri="{BB962C8B-B14F-4D97-AF65-F5344CB8AC3E}">
        <p14:creationId xmlns:p14="http://schemas.microsoft.com/office/powerpoint/2010/main" val="1459943500"/>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lIns="90477" tIns="44445" rIns="90477" bIns="44445" anchor="b" anchorCtr="0">
            <a:normAutofit/>
          </a:bodyPr>
          <a:lstStyle/>
          <a:p>
            <a:pPr eaLnBrk="1" hangingPunct="1"/>
            <a:r>
              <a:rPr lang="en-US" smtClean="0"/>
              <a:t>Diabetes Care Guidelines- ADA</a:t>
            </a:r>
          </a:p>
        </p:txBody>
      </p:sp>
      <p:sp>
        <p:nvSpPr>
          <p:cNvPr id="1956867" name="Rectangle 3"/>
          <p:cNvSpPr>
            <a:spLocks noGrp="1" noChangeArrowheads="1"/>
          </p:cNvSpPr>
          <p:nvPr>
            <p:ph sz="quarter" idx="1"/>
          </p:nvPr>
        </p:nvSpPr>
        <p:spPr/>
        <p:txBody>
          <a:bodyPr lIns="90477" tIns="44445" rIns="90477" bIns="44445">
            <a:normAutofit/>
          </a:bodyPr>
          <a:lstStyle/>
          <a:p>
            <a:pPr eaLnBrk="1" hangingPunct="1">
              <a:lnSpc>
                <a:spcPct val="90000"/>
              </a:lnSpc>
              <a:buFont typeface="Wingdings" pitchFamily="2" charset="2"/>
              <a:buNone/>
            </a:pPr>
            <a:r>
              <a:rPr lang="en-US" u="sng" dirty="0" smtClean="0"/>
              <a:t>	</a:t>
            </a:r>
            <a:r>
              <a:rPr lang="en-US" u="sng" dirty="0" smtClean="0">
                <a:solidFill>
                  <a:schemeClr val="tx2">
                    <a:lumMod val="75000"/>
                  </a:schemeClr>
                </a:solidFill>
              </a:rPr>
              <a:t>Test / Exam			Frequency		 </a:t>
            </a:r>
          </a:p>
          <a:p>
            <a:pPr eaLnBrk="1" hangingPunct="1">
              <a:lnSpc>
                <a:spcPct val="90000"/>
              </a:lnSpc>
              <a:buSzPct val="60000"/>
            </a:pPr>
            <a:r>
              <a:rPr lang="en-US" sz="2400" b="1" dirty="0" smtClean="0">
                <a:solidFill>
                  <a:schemeClr val="tx2">
                    <a:lumMod val="75000"/>
                  </a:schemeClr>
                </a:solidFill>
              </a:rPr>
              <a:t>A</a:t>
            </a:r>
            <a:r>
              <a:rPr lang="en-US" sz="2400" dirty="0" smtClean="0">
                <a:solidFill>
                  <a:schemeClr val="tx2">
                    <a:lumMod val="75000"/>
                  </a:schemeClr>
                </a:solidFill>
              </a:rPr>
              <a:t>1c 					At least twice a year</a:t>
            </a:r>
          </a:p>
          <a:p>
            <a:pPr eaLnBrk="1" hangingPunct="1">
              <a:lnSpc>
                <a:spcPct val="90000"/>
              </a:lnSpc>
              <a:buSzPct val="60000"/>
            </a:pPr>
            <a:r>
              <a:rPr lang="en-US" sz="2400" b="1" dirty="0" smtClean="0">
                <a:solidFill>
                  <a:schemeClr val="tx2">
                    <a:lumMod val="75000"/>
                  </a:schemeClr>
                </a:solidFill>
              </a:rPr>
              <a:t>B</a:t>
            </a:r>
            <a:r>
              <a:rPr lang="en-US" sz="2400" dirty="0" smtClean="0">
                <a:solidFill>
                  <a:schemeClr val="tx2">
                    <a:lumMod val="75000"/>
                  </a:schemeClr>
                </a:solidFill>
              </a:rPr>
              <a:t>/P 	</a:t>
            </a:r>
            <a:r>
              <a:rPr lang="en-US" sz="2400" dirty="0" smtClean="0"/>
              <a:t>				</a:t>
            </a:r>
            <a:r>
              <a:rPr lang="en-US" sz="2400" dirty="0" smtClean="0">
                <a:solidFill>
                  <a:schemeClr val="tx2">
                    <a:lumMod val="75000"/>
                  </a:schemeClr>
                </a:solidFill>
              </a:rPr>
              <a:t>Each diabetes visit</a:t>
            </a:r>
          </a:p>
          <a:p>
            <a:pPr eaLnBrk="1" hangingPunct="1">
              <a:lnSpc>
                <a:spcPct val="90000"/>
              </a:lnSpc>
              <a:buSzPct val="60000"/>
            </a:pPr>
            <a:r>
              <a:rPr lang="en-US" sz="2400" b="1" dirty="0" smtClean="0">
                <a:solidFill>
                  <a:schemeClr val="tx2">
                    <a:lumMod val="75000"/>
                  </a:schemeClr>
                </a:solidFill>
              </a:rPr>
              <a:t>C</a:t>
            </a:r>
            <a:r>
              <a:rPr lang="en-US" sz="2400" dirty="0" smtClean="0">
                <a:solidFill>
                  <a:schemeClr val="tx2">
                    <a:lumMod val="75000"/>
                  </a:schemeClr>
                </a:solidFill>
              </a:rPr>
              <a:t>holesterol (LDL, HDL, Tri)		Yearly (less if normal)</a:t>
            </a:r>
            <a:r>
              <a:rPr lang="en-US" sz="2400" dirty="0" smtClean="0"/>
              <a:t>	</a:t>
            </a:r>
          </a:p>
          <a:p>
            <a:pPr eaLnBrk="1" hangingPunct="1">
              <a:lnSpc>
                <a:spcPct val="90000"/>
              </a:lnSpc>
              <a:buSzPct val="60000"/>
            </a:pPr>
            <a:r>
              <a:rPr lang="en-US" sz="2400" dirty="0" smtClean="0"/>
              <a:t>Weight				each diabetes visit</a:t>
            </a:r>
          </a:p>
          <a:p>
            <a:pPr eaLnBrk="1" hangingPunct="1">
              <a:lnSpc>
                <a:spcPct val="90000"/>
              </a:lnSpc>
              <a:buSzPct val="60000"/>
            </a:pPr>
            <a:r>
              <a:rPr lang="en-US" sz="2400" dirty="0" err="1" smtClean="0"/>
              <a:t>Microalbumin</a:t>
            </a:r>
            <a:r>
              <a:rPr lang="en-US" sz="2400" dirty="0" smtClean="0"/>
              <a:t>/GFR/</a:t>
            </a:r>
            <a:r>
              <a:rPr lang="en-US" sz="2400" dirty="0" err="1" smtClean="0"/>
              <a:t>Creat</a:t>
            </a:r>
            <a:r>
              <a:rPr lang="en-US" sz="2400" dirty="0" smtClean="0"/>
              <a:t> 		Yearly</a:t>
            </a:r>
          </a:p>
          <a:p>
            <a:pPr eaLnBrk="1" hangingPunct="1">
              <a:lnSpc>
                <a:spcPct val="90000"/>
              </a:lnSpc>
              <a:buFont typeface="Wingdings" pitchFamily="2" charset="2"/>
              <a:buBlip>
                <a:blip r:embed="rId3"/>
              </a:buBlip>
            </a:pPr>
            <a:r>
              <a:rPr lang="en-US" sz="2400" dirty="0" smtClean="0"/>
              <a:t>Eye exam 				Yearly</a:t>
            </a:r>
          </a:p>
          <a:p>
            <a:pPr eaLnBrk="1" hangingPunct="1">
              <a:lnSpc>
                <a:spcPct val="90000"/>
              </a:lnSpc>
              <a:buFont typeface="Wingdings" pitchFamily="2" charset="2"/>
              <a:buBlip>
                <a:blip r:embed="rId3"/>
              </a:buBlip>
            </a:pPr>
            <a:r>
              <a:rPr lang="en-US" sz="2400" dirty="0" smtClean="0"/>
              <a:t>Dental Care				At least twice a year</a:t>
            </a:r>
          </a:p>
          <a:p>
            <a:pPr eaLnBrk="1" hangingPunct="1">
              <a:lnSpc>
                <a:spcPct val="90000"/>
              </a:lnSpc>
              <a:buFont typeface="Wingdings" pitchFamily="2" charset="2"/>
              <a:buBlip>
                <a:blip r:embed="rId3"/>
              </a:buBlip>
            </a:pPr>
            <a:r>
              <a:rPr lang="en-US" sz="2400" dirty="0" smtClean="0"/>
              <a:t>Comprehensive Foot Exam		Yearly (more if high risk)</a:t>
            </a:r>
          </a:p>
          <a:p>
            <a:pPr eaLnBrk="1" hangingPunct="1">
              <a:lnSpc>
                <a:spcPct val="90000"/>
              </a:lnSpc>
              <a:buFont typeface="Wingdings" pitchFamily="2" charset="2"/>
              <a:buBlip>
                <a:blip r:embed="rId3"/>
              </a:buBlip>
            </a:pPr>
            <a:r>
              <a:rPr lang="en-US" sz="2400" dirty="0" smtClean="0"/>
              <a:t>Physical Activity Plan		As needed to meet goals</a:t>
            </a:r>
          </a:p>
          <a:p>
            <a:pPr eaLnBrk="1" hangingPunct="1">
              <a:lnSpc>
                <a:spcPct val="90000"/>
              </a:lnSpc>
              <a:buFont typeface="Wingdings" pitchFamily="2" charset="2"/>
              <a:buBlip>
                <a:blip r:embed="rId3"/>
              </a:buBlip>
            </a:pPr>
            <a:r>
              <a:rPr lang="en-US" sz="2400" dirty="0" smtClean="0"/>
              <a:t>Preconception counseling		As needed</a:t>
            </a:r>
          </a:p>
        </p:txBody>
      </p:sp>
    </p:spTree>
    <p:custDataLst>
      <p:tags r:id="rId1"/>
    </p:custDataLst>
    <p:extLst>
      <p:ext uri="{BB962C8B-B14F-4D97-AF65-F5344CB8AC3E}">
        <p14:creationId xmlns:p14="http://schemas.microsoft.com/office/powerpoint/2010/main" val="5301344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6867">
                                            <p:txEl>
                                              <p:pRg st="0" end="0"/>
                                            </p:txEl>
                                          </p:spTgt>
                                        </p:tgtEl>
                                        <p:attrNameLst>
                                          <p:attrName>style.visibility</p:attrName>
                                        </p:attrNameLst>
                                      </p:cBhvr>
                                      <p:to>
                                        <p:strVal val="visible"/>
                                      </p:to>
                                    </p:set>
                                    <p:anim calcmode="lin" valueType="num">
                                      <p:cBhvr additive="base">
                                        <p:cTn id="7" dur="500" fill="hold"/>
                                        <p:tgtEl>
                                          <p:spTgt spid="195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686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56867">
                                            <p:txEl>
                                              <p:pRg st="1" end="1"/>
                                            </p:txEl>
                                          </p:spTgt>
                                        </p:tgtEl>
                                        <p:attrNameLst>
                                          <p:attrName>style.visibility</p:attrName>
                                        </p:attrNameLst>
                                      </p:cBhvr>
                                      <p:to>
                                        <p:strVal val="visible"/>
                                      </p:to>
                                    </p:set>
                                    <p:anim calcmode="lin" valueType="num">
                                      <p:cBhvr additive="base">
                                        <p:cTn id="11" dur="500" fill="hold"/>
                                        <p:tgtEl>
                                          <p:spTgt spid="195686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95686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56867">
                                            <p:txEl>
                                              <p:pRg st="2" end="2"/>
                                            </p:txEl>
                                          </p:spTgt>
                                        </p:tgtEl>
                                        <p:attrNameLst>
                                          <p:attrName>style.visibility</p:attrName>
                                        </p:attrNameLst>
                                      </p:cBhvr>
                                      <p:to>
                                        <p:strVal val="visible"/>
                                      </p:to>
                                    </p:set>
                                    <p:anim calcmode="lin" valueType="num">
                                      <p:cBhvr additive="base">
                                        <p:cTn id="15" dur="500" fill="hold"/>
                                        <p:tgtEl>
                                          <p:spTgt spid="195686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95686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56867">
                                            <p:txEl>
                                              <p:pRg st="3" end="3"/>
                                            </p:txEl>
                                          </p:spTgt>
                                        </p:tgtEl>
                                        <p:attrNameLst>
                                          <p:attrName>style.visibility</p:attrName>
                                        </p:attrNameLst>
                                      </p:cBhvr>
                                      <p:to>
                                        <p:strVal val="visible"/>
                                      </p:to>
                                    </p:set>
                                    <p:anim calcmode="lin" valueType="num">
                                      <p:cBhvr additive="base">
                                        <p:cTn id="19" dur="500" fill="hold"/>
                                        <p:tgtEl>
                                          <p:spTgt spid="19568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5686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56867">
                                            <p:txEl>
                                              <p:pRg st="4" end="4"/>
                                            </p:txEl>
                                          </p:spTgt>
                                        </p:tgtEl>
                                        <p:attrNameLst>
                                          <p:attrName>style.visibility</p:attrName>
                                        </p:attrNameLst>
                                      </p:cBhvr>
                                      <p:to>
                                        <p:strVal val="visible"/>
                                      </p:to>
                                    </p:set>
                                    <p:anim calcmode="lin" valueType="num">
                                      <p:cBhvr additive="base">
                                        <p:cTn id="23" dur="500" fill="hold"/>
                                        <p:tgtEl>
                                          <p:spTgt spid="195686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95686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56867">
                                            <p:txEl>
                                              <p:pRg st="5" end="5"/>
                                            </p:txEl>
                                          </p:spTgt>
                                        </p:tgtEl>
                                        <p:attrNameLst>
                                          <p:attrName>style.visibility</p:attrName>
                                        </p:attrNameLst>
                                      </p:cBhvr>
                                      <p:to>
                                        <p:strVal val="visible"/>
                                      </p:to>
                                    </p:set>
                                    <p:anim calcmode="lin" valueType="num">
                                      <p:cBhvr additive="base">
                                        <p:cTn id="27" dur="500" fill="hold"/>
                                        <p:tgtEl>
                                          <p:spTgt spid="195686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95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956867">
                                            <p:txEl>
                                              <p:pRg st="6" end="6"/>
                                            </p:txEl>
                                          </p:spTgt>
                                        </p:tgtEl>
                                        <p:attrNameLst>
                                          <p:attrName>style.visibility</p:attrName>
                                        </p:attrNameLst>
                                      </p:cBhvr>
                                      <p:to>
                                        <p:strVal val="visible"/>
                                      </p:to>
                                    </p:set>
                                    <p:anim calcmode="lin" valueType="num">
                                      <p:cBhvr additive="base">
                                        <p:cTn id="33" dur="500" fill="hold"/>
                                        <p:tgtEl>
                                          <p:spTgt spid="195686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95686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956867">
                                            <p:txEl>
                                              <p:pRg st="7" end="7"/>
                                            </p:txEl>
                                          </p:spTgt>
                                        </p:tgtEl>
                                        <p:attrNameLst>
                                          <p:attrName>style.visibility</p:attrName>
                                        </p:attrNameLst>
                                      </p:cBhvr>
                                      <p:to>
                                        <p:strVal val="visible"/>
                                      </p:to>
                                    </p:set>
                                    <p:anim calcmode="lin" valueType="num">
                                      <p:cBhvr additive="base">
                                        <p:cTn id="39" dur="500" fill="hold"/>
                                        <p:tgtEl>
                                          <p:spTgt spid="1956867">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95686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956867">
                                            <p:txEl>
                                              <p:pRg st="8" end="8"/>
                                            </p:txEl>
                                          </p:spTgt>
                                        </p:tgtEl>
                                        <p:attrNameLst>
                                          <p:attrName>style.visibility</p:attrName>
                                        </p:attrNameLst>
                                      </p:cBhvr>
                                      <p:to>
                                        <p:strVal val="visible"/>
                                      </p:to>
                                    </p:set>
                                    <p:anim calcmode="lin" valueType="num">
                                      <p:cBhvr additive="base">
                                        <p:cTn id="45" dur="500" fill="hold"/>
                                        <p:tgtEl>
                                          <p:spTgt spid="1956867">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956867">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nodeType="clickEffect">
                                  <p:stCondLst>
                                    <p:cond delay="0"/>
                                  </p:stCondLst>
                                  <p:childTnLst>
                                    <p:set>
                                      <p:cBhvr>
                                        <p:cTn id="50" dur="1" fill="hold">
                                          <p:stCondLst>
                                            <p:cond delay="0"/>
                                          </p:stCondLst>
                                        </p:cTn>
                                        <p:tgtEl>
                                          <p:spTgt spid="1956867">
                                            <p:txEl>
                                              <p:pRg st="9" end="9"/>
                                            </p:txEl>
                                          </p:spTgt>
                                        </p:tgtEl>
                                        <p:attrNameLst>
                                          <p:attrName>style.visibility</p:attrName>
                                        </p:attrNameLst>
                                      </p:cBhvr>
                                      <p:to>
                                        <p:strVal val="visible"/>
                                      </p:to>
                                    </p:set>
                                    <p:anim calcmode="lin" valueType="num">
                                      <p:cBhvr additive="base">
                                        <p:cTn id="51" dur="500" fill="hold"/>
                                        <p:tgtEl>
                                          <p:spTgt spid="1956867">
                                            <p:txEl>
                                              <p:pRg st="9" end="9"/>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95686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nodeType="clickEffect">
                                  <p:stCondLst>
                                    <p:cond delay="0"/>
                                  </p:stCondLst>
                                  <p:childTnLst>
                                    <p:set>
                                      <p:cBhvr>
                                        <p:cTn id="56" dur="1" fill="hold">
                                          <p:stCondLst>
                                            <p:cond delay="0"/>
                                          </p:stCondLst>
                                        </p:cTn>
                                        <p:tgtEl>
                                          <p:spTgt spid="1956867">
                                            <p:txEl>
                                              <p:pRg st="10" end="10"/>
                                            </p:txEl>
                                          </p:spTgt>
                                        </p:tgtEl>
                                        <p:attrNameLst>
                                          <p:attrName>style.visibility</p:attrName>
                                        </p:attrNameLst>
                                      </p:cBhvr>
                                      <p:to>
                                        <p:strVal val="visible"/>
                                      </p:to>
                                    </p:set>
                                    <p:anim calcmode="lin" valueType="num">
                                      <p:cBhvr additive="base">
                                        <p:cTn id="57" dur="500" fill="hold"/>
                                        <p:tgtEl>
                                          <p:spTgt spid="195686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95686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pPr eaLnBrk="1" hangingPunct="1"/>
            <a:r>
              <a:rPr lang="en-US" sz="4800" smtClean="0"/>
              <a:t>Foot Care</a:t>
            </a:r>
            <a:r>
              <a:rPr lang="en-US" smtClean="0"/>
              <a:t> </a:t>
            </a:r>
          </a:p>
        </p:txBody>
      </p:sp>
      <p:sp>
        <p:nvSpPr>
          <p:cNvPr id="1340419" name="Rectangle 3"/>
          <p:cNvSpPr>
            <a:spLocks noGrp="1" noChangeArrowheads="1"/>
          </p:cNvSpPr>
          <p:nvPr>
            <p:ph sz="quarter" idx="1"/>
          </p:nvPr>
        </p:nvSpPr>
        <p:spPr/>
        <p:txBody>
          <a:bodyPr/>
          <a:lstStyle/>
          <a:p>
            <a:pPr eaLnBrk="1" hangingPunct="1">
              <a:buFont typeface="Wingdings" pitchFamily="2" charset="2"/>
              <a:buNone/>
              <a:defRPr/>
            </a:pPr>
            <a:r>
              <a:rPr lang="en-US" sz="8800" smtClean="0"/>
              <a:t>Lift the sheets and look at the Feets!</a:t>
            </a:r>
          </a:p>
        </p:txBody>
      </p:sp>
    </p:spTree>
    <p:custDataLst>
      <p:tags r:id="rId1"/>
    </p:custDataLst>
    <p:extLst>
      <p:ext uri="{BB962C8B-B14F-4D97-AF65-F5344CB8AC3E}">
        <p14:creationId xmlns:p14="http://schemas.microsoft.com/office/powerpoint/2010/main" val="3562425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pPr eaLnBrk="1" hangingPunct="1"/>
            <a:r>
              <a:rPr lang="en-US" smtClean="0"/>
              <a:t>Foot Wounds</a:t>
            </a:r>
          </a:p>
        </p:txBody>
      </p:sp>
      <p:sp>
        <p:nvSpPr>
          <p:cNvPr id="1344515" name="Rectangle 3"/>
          <p:cNvSpPr>
            <a:spLocks noGrp="1" noChangeArrowheads="1"/>
          </p:cNvSpPr>
          <p:nvPr>
            <p:ph sz="quarter" idx="1"/>
          </p:nvPr>
        </p:nvSpPr>
        <p:spPr>
          <a:xfrm>
            <a:off x="1371600" y="4429546"/>
            <a:ext cx="7772400" cy="1661160"/>
          </a:xfrm>
        </p:spPr>
        <p:txBody>
          <a:bodyPr>
            <a:normAutofit/>
          </a:bodyPr>
          <a:lstStyle/>
          <a:p>
            <a:pPr eaLnBrk="1" hangingPunct="1">
              <a:buFont typeface="Wingdings" pitchFamily="2" charset="2"/>
              <a:buNone/>
              <a:defRPr/>
            </a:pPr>
            <a:r>
              <a:rPr lang="en-US" sz="2800" dirty="0" smtClean="0"/>
              <a:t>Blisters                Ulcers                  Bone infection</a:t>
            </a:r>
          </a:p>
          <a:p>
            <a:pPr eaLnBrk="1" hangingPunct="1">
              <a:buFont typeface="Wingdings" pitchFamily="2" charset="2"/>
              <a:buNone/>
              <a:defRPr/>
            </a:pPr>
            <a:r>
              <a:rPr lang="en-US" sz="2800" dirty="0" smtClean="0"/>
              <a:t>Calluses</a:t>
            </a:r>
          </a:p>
        </p:txBody>
      </p:sp>
      <p:pic>
        <p:nvPicPr>
          <p:cNvPr id="200708" name="Picture 4" descr="FootDeseased"/>
          <p:cNvPicPr>
            <a:picLocks noGrp="1" noChangeAspect="1" noChangeArrowheads="1"/>
          </p:cNvPicPr>
          <p:nvPr>
            <p:ph type="clipArt" sz="half" idx="4294967295"/>
          </p:nvPr>
        </p:nvPicPr>
        <p:blipFill>
          <a:blip r:embed="rId4">
            <a:extLst>
              <a:ext uri="{28A0092B-C50C-407E-A947-70E740481C1C}">
                <a14:useLocalDpi xmlns:a14="http://schemas.microsoft.com/office/drawing/2010/main" val="0"/>
              </a:ext>
            </a:extLst>
          </a:blip>
          <a:srcRect/>
          <a:stretch>
            <a:fillRect/>
          </a:stretch>
        </p:blipFill>
        <p:spPr>
          <a:xfrm>
            <a:off x="990600" y="1615681"/>
            <a:ext cx="7315200" cy="1866900"/>
          </a:xfrm>
          <a:noFill/>
          <a:extLst>
            <a:ext uri="{909E8E84-426E-40DD-AFC4-6F175D3DCCD1}">
              <a14:hiddenFill xmlns:a14="http://schemas.microsoft.com/office/drawing/2010/main">
                <a:solidFill>
                  <a:srgbClr val="FFFFFF"/>
                </a:solidFill>
              </a14:hiddenFill>
            </a:ext>
          </a:extLst>
        </p:spPr>
      </p:pic>
      <p:sp>
        <p:nvSpPr>
          <p:cNvPr id="200709" name="Line 5"/>
          <p:cNvSpPr>
            <a:spLocks noChangeShapeType="1"/>
          </p:cNvSpPr>
          <p:nvPr/>
        </p:nvSpPr>
        <p:spPr bwMode="auto">
          <a:xfrm flipV="1">
            <a:off x="1905000" y="3714750"/>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0" name="Line 6"/>
          <p:cNvSpPr>
            <a:spLocks noChangeShapeType="1"/>
          </p:cNvSpPr>
          <p:nvPr/>
        </p:nvSpPr>
        <p:spPr bwMode="auto">
          <a:xfrm flipV="1">
            <a:off x="4343400" y="3743746"/>
            <a:ext cx="0" cy="685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00711" name="Line 7"/>
          <p:cNvSpPr>
            <a:spLocks noChangeShapeType="1"/>
          </p:cNvSpPr>
          <p:nvPr/>
        </p:nvSpPr>
        <p:spPr bwMode="auto">
          <a:xfrm flipV="1">
            <a:off x="6858000" y="3819946"/>
            <a:ext cx="0" cy="609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2216118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Picture 2" descr="foot s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35782230"/>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2" descr="post foot a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23362526"/>
      </p:ext>
    </p:extLst>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r>
              <a:rPr lang="en-US" smtClean="0"/>
              <a:t>No Bathroom Surgery</a:t>
            </a:r>
          </a:p>
        </p:txBody>
      </p:sp>
      <p:pic>
        <p:nvPicPr>
          <p:cNvPr id="203779" name="Picture 3" descr="5th toe corn">
            <a:hlinkClick r:id="rId5"/>
          </p:cNvPr>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tretch>
            <a:fillRect/>
          </a:stretch>
        </p:blipFill>
        <p:spPr>
          <a:xfrm>
            <a:off x="2705100" y="1143000"/>
            <a:ext cx="3200400" cy="1714500"/>
          </a:xfrm>
        </p:spPr>
      </p:pic>
      <p:pic>
        <p:nvPicPr>
          <p:cNvPr id="203780" name="Picture 4" descr="Click to learn more about Corn Removers">
            <a:hlinkClick r:id="rId7"/>
          </p:cNvPr>
          <p:cNvPicPr>
            <a:picLocks noGrp="1" noChangeAspect="1" noChangeArrowheads="1"/>
          </p:cNvPicPr>
          <p:nvPr>
            <p:ph sz="quarter" idx="4294967295"/>
          </p:nvPr>
        </p:nvPicPr>
        <p:blipFill>
          <a:blip r:embed="rId8">
            <a:extLst>
              <a:ext uri="{28A0092B-C50C-407E-A947-70E740481C1C}">
                <a14:useLocalDpi xmlns:a14="http://schemas.microsoft.com/office/drawing/2010/main" val="0"/>
              </a:ext>
            </a:extLst>
          </a:blip>
          <a:srcRect/>
          <a:stretch>
            <a:fillRect/>
          </a:stretch>
        </p:blipFill>
        <p:spPr>
          <a:xfrm>
            <a:off x="6688138" y="1325562"/>
            <a:ext cx="1697037" cy="2667000"/>
          </a:xfrm>
        </p:spPr>
      </p:pic>
      <p:pic>
        <p:nvPicPr>
          <p:cNvPr id="203781" name="Picture 5" descr="MCj02328560000[1]"/>
          <p:cNvPicPr>
            <a:picLocks noGrp="1" noChangeAspect="1" noChangeArrowheads="1"/>
          </p:cNvPicPr>
          <p:nvPr>
            <p:ph sz="quarter" idx="4294967295"/>
          </p:nvPr>
        </p:nvPicPr>
        <p:blipFill>
          <a:blip r:embed="rId9" cstate="print">
            <a:extLst>
              <a:ext uri="{28A0092B-C50C-407E-A947-70E740481C1C}">
                <a14:useLocalDpi xmlns:a14="http://schemas.microsoft.com/office/drawing/2010/main" val="0"/>
              </a:ext>
            </a:extLst>
          </a:blip>
          <a:srcRect/>
          <a:stretch>
            <a:fillRect/>
          </a:stretch>
        </p:blipFill>
        <p:spPr>
          <a:xfrm rot="8129721">
            <a:off x="1017588" y="3647140"/>
            <a:ext cx="1622425" cy="2176462"/>
          </a:xfrm>
          <a:noFill/>
          <a:extLst>
            <a:ext uri="{909E8E84-426E-40DD-AFC4-6F175D3DCCD1}">
              <a14:hiddenFill xmlns:a14="http://schemas.microsoft.com/office/drawing/2010/main">
                <a:solidFill>
                  <a:srgbClr val="FFFFFF"/>
                </a:solidFill>
              </a14:hiddenFill>
            </a:ext>
          </a:extLst>
        </p:spPr>
      </p:pic>
      <p:pic>
        <p:nvPicPr>
          <p:cNvPr id="1741830" name="MPj03154670000[1].jpg">
            <a:hlinkClick r:id="" action="ppaction://media"/>
          </p:cNvPr>
          <p:cNvPicPr>
            <a:picLocks noGrp="1" noRot="1" noChangeAspect="1" noChangeArrowheads="1"/>
          </p:cNvPicPr>
          <p:nvPr>
            <p:ph sz="quarter" idx="4294967295"/>
            <a:videoFile r:link="rId2"/>
          </p:nvPr>
        </p:nvPicPr>
        <p:blipFill>
          <a:blip r:embed="rId10">
            <a:extLst>
              <a:ext uri="{28A0092B-C50C-407E-A947-70E740481C1C}">
                <a14:useLocalDpi xmlns:a14="http://schemas.microsoft.com/office/drawing/2010/main" val="0"/>
              </a:ext>
            </a:extLst>
          </a:blip>
          <a:srcRect/>
          <a:stretch>
            <a:fillRect/>
          </a:stretch>
        </p:blipFill>
        <p:spPr>
          <a:xfrm>
            <a:off x="6096000" y="4709550"/>
            <a:ext cx="2154237" cy="1411287"/>
          </a:xfrm>
        </p:spPr>
      </p:pic>
      <p:pic>
        <p:nvPicPr>
          <p:cNvPr id="203783" name="Picture 7" descr="MCj03511840000[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08375" y="2857500"/>
            <a:ext cx="159385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4" name="Line 8"/>
          <p:cNvSpPr>
            <a:spLocks noChangeShapeType="1"/>
          </p:cNvSpPr>
          <p:nvPr/>
        </p:nvSpPr>
        <p:spPr bwMode="auto">
          <a:xfrm>
            <a:off x="630237" y="1167276"/>
            <a:ext cx="7620000" cy="510540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785" name="Line 9"/>
          <p:cNvSpPr>
            <a:spLocks noChangeShapeType="1"/>
          </p:cNvSpPr>
          <p:nvPr/>
        </p:nvSpPr>
        <p:spPr bwMode="auto">
          <a:xfrm flipH="1">
            <a:off x="914400" y="1143000"/>
            <a:ext cx="7010400" cy="512967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custDataLst>
      <p:tags r:id="rId1"/>
    </p:custDataLst>
    <p:extLst>
      <p:ext uri="{BB962C8B-B14F-4D97-AF65-F5344CB8AC3E}">
        <p14:creationId xmlns:p14="http://schemas.microsoft.com/office/powerpoint/2010/main" val="17385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41830"/>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1741830"/>
                                        </p:tgtEl>
                                      </p:cBhvr>
                                    </p:cmd>
                                  </p:childTnLst>
                                </p:cTn>
                              </p:par>
                            </p:childTnLst>
                          </p:cTn>
                        </p:par>
                      </p:childTnLst>
                    </p:cTn>
                  </p:par>
                </p:childTnLst>
              </p:cTn>
              <p:nextCondLst>
                <p:cond evt="onClick" delay="0">
                  <p:tgtEl>
                    <p:spTgt spid="1741830"/>
                  </p:tgtEl>
                </p:cond>
              </p:nextCondLst>
            </p:seq>
            <p:video>
              <p:cMediaNode>
                <p:cTn id="7" fill="hold" display="0">
                  <p:stCondLst>
                    <p:cond delay="indefinite"/>
                  </p:stCondLst>
                  <p:endCondLst>
                    <p:cond evt="onNext" delay="0">
                      <p:tgtEl>
                        <p:sldTgt/>
                      </p:tgtEl>
                    </p:cond>
                    <p:cond evt="onPrev" delay="0">
                      <p:tgtEl>
                        <p:sldTgt/>
                      </p:tgtEl>
                    </p:cond>
                  </p:endCondLst>
                </p:cTn>
                <p:tgtEl>
                  <p:spTgt spid="1741830"/>
                </p:tgtEl>
              </p:cMediaNode>
            </p:vide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1026"/>
          <p:cNvSpPr>
            <a:spLocks noGrp="1" noChangeArrowheads="1"/>
          </p:cNvSpPr>
          <p:nvPr>
            <p:ph type="title"/>
          </p:nvPr>
        </p:nvSpPr>
        <p:spPr>
          <a:xfrm>
            <a:off x="457200" y="196653"/>
            <a:ext cx="8229600" cy="1279526"/>
          </a:xfrm>
        </p:spPr>
        <p:txBody>
          <a:bodyPr>
            <a:normAutofit/>
          </a:bodyPr>
          <a:lstStyle/>
          <a:p>
            <a:pPr eaLnBrk="1" hangingPunct="1"/>
            <a:r>
              <a:rPr lang="en-US" sz="3200" dirty="0" smtClean="0"/>
              <a:t>5.07 monofilament = 10gms linear pressure </a:t>
            </a:r>
            <a:br>
              <a:rPr lang="en-US" sz="3200" dirty="0" smtClean="0"/>
            </a:br>
            <a:r>
              <a:rPr lang="en-US" sz="3200" dirty="0" smtClean="0"/>
              <a:t>If </a:t>
            </a:r>
            <a:r>
              <a:rPr lang="en-US" sz="3200" dirty="0" err="1" smtClean="0"/>
              <a:t>pt</a:t>
            </a:r>
            <a:r>
              <a:rPr lang="en-US" sz="3200" dirty="0" smtClean="0"/>
              <a:t> can’t feel pressure =  neuropathy</a:t>
            </a:r>
          </a:p>
        </p:txBody>
      </p:sp>
      <p:pic>
        <p:nvPicPr>
          <p:cNvPr id="204803"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8308" y="1600200"/>
            <a:ext cx="5841815" cy="461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Rectangle 1028"/>
          <p:cNvSpPr>
            <a:spLocks noChangeArrowheads="1"/>
          </p:cNvSpPr>
          <p:nvPr/>
        </p:nvSpPr>
        <p:spPr bwMode="auto">
          <a:xfrm>
            <a:off x="2656858" y="5063648"/>
            <a:ext cx="46482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en-US" b="1" dirty="0">
                <a:latin typeface="Arial" charset="0"/>
              </a:rPr>
              <a:t>Free Monofilaments</a:t>
            </a:r>
          </a:p>
          <a:p>
            <a:pPr algn="ctr" eaLnBrk="0" hangingPunct="0"/>
            <a:r>
              <a:rPr lang="en-US" b="1" dirty="0">
                <a:latin typeface="Arial" charset="0"/>
              </a:rPr>
              <a:t> http://www.hrsa.gov/leap/</a:t>
            </a:r>
            <a:endParaRPr lang="en-US" sz="3200" b="1" dirty="0">
              <a:latin typeface="Arial" charset="0"/>
            </a:endParaRPr>
          </a:p>
        </p:txBody>
      </p:sp>
    </p:spTree>
    <p:custDataLst>
      <p:tags r:id="rId1"/>
    </p:custDataLst>
    <p:extLst>
      <p:ext uri="{BB962C8B-B14F-4D97-AF65-F5344CB8AC3E}">
        <p14:creationId xmlns:p14="http://schemas.microsoft.com/office/powerpoint/2010/main" val="2395532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42"/>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UDIO_ID" val="779"/>
  <p:tag name="ELAPSEDTIME" val="48.9"/>
  <p:tag name="ANNOTATION_COUNT" val="0"/>
  <p:tag name="ARTICULATE_SLIDE_GUID" val="369531dc-7805-4cd8-a941-17fee4380c8e"/>
  <p:tag name="ARTICULATE_SLIDE_NAV" val="5"/>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UDIO_ID" val="1005"/>
  <p:tag name="ELAPSEDTIME" val="85.1"/>
  <p:tag name="ANNOTATION_TYPE_1" val="2"/>
  <p:tag name="ANNOTATION_START_1" val="13.7"/>
  <p:tag name="ANNOTATION_END_1" val="13.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3.7"/>
  <p:tag name="ANNOTATION_END_2" val="27.9"/>
  <p:tag name="ANNOTATION_TOP_2" val="107.8"/>
  <p:tag name="ANNOTATION_LEFT_2" val="46.9"/>
  <p:tag name="ANNOTATION_WIDTH_2" val="353.9"/>
  <p:tag name="ANNOTATION_HEIGHT_2" val="105.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27.9"/>
  <p:tag name="ANNOTATION_END_3" val="31.6"/>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1.6"/>
  <p:tag name="ANNOTATION_END_4" val="31.6"/>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1.6"/>
  <p:tag name="ANNOTATION_END_5" val="71.0"/>
  <p:tag name="ANNOTATION_TOP_5" val="200.0"/>
  <p:tag name="ANNOTATION_LEFT_5" val="36.5"/>
  <p:tag name="ANNOTATION_WIDTH_5" val="348.0"/>
  <p:tag name="ANNOTATION_HEIGHT_5" val="180.7"/>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1.0"/>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GUID" val="e8212437-1871-4693-8e9c-93ed178075a6"/>
  <p:tag name="ARTICULATE_SLIDE_NAV" val="6"/>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AppData\Local\Temp\articulate\presenter\imgtemp\ai2Rn1fD_files\slide0001_image001.jpg"/>
</p:tagLst>
</file>

<file path=ppt/tags/tag105.xml><?xml version="1.0" encoding="utf-8"?>
<p:tagLst xmlns:a="http://schemas.openxmlformats.org/drawingml/2006/main" xmlns:r="http://schemas.openxmlformats.org/officeDocument/2006/relationships" xmlns:p="http://schemas.openxmlformats.org/presentationml/2006/main">
  <p:tag name="AUDIO_ID" val="980"/>
  <p:tag name="ELAPSEDTIME" val="105.7"/>
  <p:tag name="ANNOTATION_TYPE_1" val="0"/>
  <p:tag name="ANNOTATION_START_1" val="13.1"/>
  <p:tag name="ANNOTATION_END_1" val="14.5"/>
  <p:tag name="ANNOTATION_TOP_1" val="148.0"/>
  <p:tag name="ANNOTATION_LEFT_1" val="311.5"/>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4.5"/>
  <p:tag name="ANNOTATION_END_2" val="41.9"/>
  <p:tag name="ANNOTATION_TOP_2" val="221.6"/>
  <p:tag name="ANNOTATION_LEFT_2" val="459.0"/>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9"/>
  <p:tag name="ANNOTATION_END_3" val="65.0"/>
  <p:tag name="ANNOTATION_TOP_3" val="190.3"/>
  <p:tag name="ANNOTATION_LEFT_3" val="73.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5.0"/>
  <p:tag name="ANNOTATION_TOP_4" val="152.4"/>
  <p:tag name="ANNOTATION_LEFT_4" val="20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GUID" val="791650bb-f617-4668-b6b6-09abab036f26"/>
  <p:tag name="ARTICULATE_SLIDE_NAV" val="9"/>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07.xml><?xml version="1.0" encoding="utf-8"?>
<p:tagLst xmlns:a="http://schemas.openxmlformats.org/drawingml/2006/main" xmlns:r="http://schemas.openxmlformats.org/officeDocument/2006/relationships" xmlns:p="http://schemas.openxmlformats.org/presentationml/2006/main">
  <p:tag name="ANNOTATION_TYPE_8" val="2"/>
  <p:tag name="ANNOTATION_START_8" val="35.0"/>
  <p:tag name="ANNOTATION_END_8" val="35.0"/>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5.0"/>
  <p:tag name="ANNOTATION_END_9" val="45.5"/>
  <p:tag name="ANNOTATION_TOP_9" val="180.4"/>
  <p:tag name="ANNOTATION_LEFT_9" val="87.5"/>
  <p:tag name="ANNOTATION_WIDTH_9" val="163.0"/>
  <p:tag name="ANNOTATION_HEIGHT_9" val="193.6"/>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45.5"/>
  <p:tag name="ANNOTATION_END_10" val="50.1"/>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50.1"/>
  <p:tag name="ANNOTATION_END_11" val="50.1"/>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50.1"/>
  <p:tag name="ANNOTATION_END_12" val="63.7"/>
  <p:tag name="ANNOTATION_TOP_12" val="212.7"/>
  <p:tag name="ANNOTATION_LEFT_12" val="284.1"/>
  <p:tag name="ANNOTATION_WIDTH_12" val="107.3"/>
  <p:tag name="ANNOTATION_HEIGHT_12" val="16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63.7"/>
  <p:tag name="ANNOTATION_END_13" val="63.7"/>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63.7"/>
  <p:tag name="ANNOTATION_END_14" val="102.7"/>
  <p:tag name="ANNOTATION_TOP_14" val="106.4"/>
  <p:tag name="ANNOTATION_LEFT_14" val="389.0"/>
  <p:tag name="ANNOTATION_WIDTH_14" val="175.0"/>
  <p:tag name="ANNOTATION_HEIGHT_14" val="281.4"/>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102.7"/>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UDIO_ID" val="1008"/>
  <p:tag name="ELAPSEDTIME" val="66.0"/>
  <p:tag name="ANNOTATION_TYPE_1" val="2"/>
  <p:tag name="ANNOTATION_START_1" val="19.8"/>
  <p:tag name="ANNOTATION_END_1" val="1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9.8"/>
  <p:tag name="ANNOTATION_END_2" val="44.7"/>
  <p:tag name="ANNOTATION_TOP_2" val="169.5"/>
  <p:tag name="ANNOTATION_LEFT_2" val="104.3"/>
  <p:tag name="ANNOTATION_WIDTH_2" val="140.1"/>
  <p:tag name="ANNOTATION_HEIGHT_2" val="204.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4.7"/>
  <p:tag name="ANNOTATION_END_3" val="44.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4.7"/>
  <p:tag name="ANNOTATION_END_4" val="49.1"/>
  <p:tag name="ANNOTATION_TOP_4" val="210.4"/>
  <p:tag name="ANNOTATION_LEFT_4" val="276.5"/>
  <p:tag name="ANNOTATION_WIDTH_4" val="101.3"/>
  <p:tag name="ANNOTATION_HEIGHT_4" val="160.6"/>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9.1"/>
  <p:tag name="ANNOTATION_END_5" val="49.1"/>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49.1"/>
  <p:tag name="ANNOTATION_END_6" val="53.1"/>
  <p:tag name="ANNOTATION_TOP_6" val="128.6"/>
  <p:tag name="ANNOTATION_LEFT_6" val="394.2"/>
  <p:tag name="ANNOTATION_WIDTH_6" val="161.7"/>
  <p:tag name="ANNOTATION_HEIGHT_6" val="254.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53.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45778bf7-0acb-4ffc-a5c6-b115e20af9ce"/>
  <p:tag name="ARTICULATE_SLIDE_NAV" val="10"/>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MARGIN_1" val="0"/>
  <p:tag name="MARGIN_2" val="36"/>
  <p:tag name="MARGIN_3" val="72"/>
  <p:tag name="MARGIN_4" val="108"/>
  <p:tag name="MARGIN_5" val="144"/>
  <p:tag name="FONT_SIZE" val="12"/>
</p:tagLst>
</file>

<file path=ppt/tags/tag109.xml><?xml version="1.0" encoding="utf-8"?>
<p:tagLst xmlns:a="http://schemas.openxmlformats.org/drawingml/2006/main" xmlns:r="http://schemas.openxmlformats.org/officeDocument/2006/relationships" xmlns:p="http://schemas.openxmlformats.org/presentationml/2006/main">
  <p:tag name="ANNOTATION_TYPE_9" val="2"/>
  <p:tag name="ANNOTATION_START_9" val="176.1"/>
  <p:tag name="ANNOTATION_END_9" val="189.3"/>
  <p:tag name="ANNOTATION_TOP_9" val="167.3"/>
  <p:tag name="ANNOTATION_LEFT_9" val="30.0"/>
  <p:tag name="ANNOTATION_WIDTH_9" val="400.4"/>
  <p:tag name="ANNOTATION_HEIGHT_9" val="122.5"/>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89.3"/>
  <p:tag name="ANNOTATION_END_10" val="202.7"/>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202.7"/>
  <p:tag name="ANNOTATION_END_11" val="202.7"/>
  <p:tag name="ANNOTATION_TOP_11" val="-29.9"/>
  <p:tag name="ANNOTATION_LEFT_11" val="-30.0"/>
  <p:tag name="ANNOTATION_WIDTH_11" val="635.9"/>
  <p:tag name="ANNOTATION_HEIGHT_11" val="491.8"/>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2.7"/>
  <p:tag name="ANNOTATION_END_12" val="213.0"/>
  <p:tag name="ANNOTATION_TOP_12" val="168.5"/>
  <p:tag name="ANNOTATION_LEFT_12" val="19.2"/>
  <p:tag name="ANNOTATION_WIDTH_12" val="411.2"/>
  <p:tag name="ANNOTATION_HEIGHT_12" val="120.7"/>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13.0"/>
  <p:tag name="ANNOTATION_TOP_13" val="-29.9"/>
  <p:tag name="ANNOTATION_LEFT_13" val="-30.0"/>
  <p:tag name="ANNOTATION_WIDTH_13" val="635.9"/>
  <p:tag name="ANNOTATION_HEIGHT_13" val="491.8"/>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UDIO_ID" val="1070"/>
  <p:tag name="ELAPSEDTIME" val="126.4"/>
  <p:tag name="ANNOTATION_TYPE_1" val="2"/>
  <p:tag name="ANNOTATION_START_1" val="14.0"/>
  <p:tag name="ANNOTATION_END_1" val="14.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0"/>
  <p:tag name="ANNOTATION_END_2" val="56.5"/>
  <p:tag name="ANNOTATION_TOP_2" val="91.5"/>
  <p:tag name="ANNOTATION_LEFT_2" val="20.1"/>
  <p:tag name="ANNOTATION_WIDTH_2" val="400.9"/>
  <p:tag name="ANNOTATION_HEIGHT_2" val="117.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6.5"/>
  <p:tag name="ANNOTATION_END_3" val="59.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59.5"/>
  <p:tag name="ANNOTATION_END_4" val="59.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59.5"/>
  <p:tag name="ANNOTATION_END_5" val="79.2"/>
  <p:tag name="ANNOTATION_TOP_5" val="194.8"/>
  <p:tag name="ANNOTATION_LEFT_5" val="11.9"/>
  <p:tag name="ANNOTATION_WIDTH_5" val="401.6"/>
  <p:tag name="ANNOTATION_HEIGHT_5" val="162.8"/>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9.2"/>
  <p:tag name="ANNOTATION_END_6" val="97.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7.7"/>
  <p:tag name="ANNOTATION_END_7" val="97.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97.7"/>
  <p:tag name="ANNOTATION_TOP_8" val="303.4"/>
  <p:tag name="ANNOTATION_LEFT_8" val="244.4"/>
  <p:tag name="ANNOTATION_WIDTH_8" val="316.7"/>
  <p:tag name="ANNOTATION_HEIGHT_8" val="113.8"/>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3064219-143e-4a9a-baa7-259993d9e063"/>
  <p:tag name="ARTICULATE_SLIDE_NAV" val="12"/>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NNOTATION_TYPE_5" val="2"/>
  <p:tag name="ANNOTATION_START_5" val="30.9"/>
  <p:tag name="ANNOTATION_TOP_5" val="284.8"/>
  <p:tag name="ANNOTATION_LEFT_5" val="24.6"/>
  <p:tag name="ANNOTATION_WIDTH_5" val="303.3"/>
  <p:tag name="ANNOTATION_HEIGHT_5" val="12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UDIO_ID" val="999"/>
  <p:tag name="ELAPSEDTIME" val="55.0"/>
  <p:tag name="ANNOTATION_TYPE_1" val="2"/>
  <p:tag name="ANNOTATION_START_1" val="6.4"/>
  <p:tag name="ANNOTATION_END_1" val="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4"/>
  <p:tag name="ANNOTATION_END_2" val="38.5"/>
  <p:tag name="ANNOTATION_TOP_2" val="120.5"/>
  <p:tag name="ANNOTATION_LEFT_2" val="20.9"/>
  <p:tag name="ANNOTATION_WIDTH_2" val="427.7"/>
  <p:tag name="ANNOTATION_HEIGHT_2" val="17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8.5"/>
  <p:tag name="ANNOTATION_END_3" val="3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8.5"/>
  <p:tag name="ANNOTATION_TOP_4" val="293.0"/>
  <p:tag name="ANNOTATION_LEFT_4" val="26.1"/>
  <p:tag name="ANNOTATION_WIDTH_4" val="324.1"/>
  <p:tag name="ANNOTATION_HEIGHT_4" val="107.8"/>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COUNT" val="4"/>
  <p:tag name="ARTICULATE_SLIDE_GUID" val="11387a30-6237-4351-83af-6b411cf682cc"/>
  <p:tag name="ARTICULATE_SLIDE_NAV" val="15"/>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UDIO_ID" val="1029"/>
  <p:tag name="ELAPSEDTIME" val="200.8"/>
  <p:tag name="ANNOTATION_TYPE_1" val="2"/>
  <p:tag name="ANNOTATION_START_1" val="26.4"/>
  <p:tag name="ANNOTATION_END_1" val="26.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6.4"/>
  <p:tag name="ANNOTATION_END_2" val="73.3"/>
  <p:tag name="ANNOTATION_TOP_2" val="140.5"/>
  <p:tag name="ANNOTATION_LEFT_2" val="45.5"/>
  <p:tag name="ANNOTATION_WIDTH_2" val="136.4"/>
  <p:tag name="ANNOTATION_HEIGHT_2" val="24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3"/>
  <p:tag name="ANNOTATION_END_3" val="73.3"/>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3.3"/>
  <p:tag name="ANNOTATION_END_4" val="119.0"/>
  <p:tag name="ANNOTATION_TOP_4" val="148.0"/>
  <p:tag name="ANNOTATION_LEFT_4" val="187.0"/>
  <p:tag name="ANNOTATION_WIDTH_4" val="175.1"/>
  <p:tag name="ANNOTATION_HEIGHT_4" val="239.4"/>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19.0"/>
  <p:tag name="ANNOTATION_END_5" val="121.7"/>
  <p:tag name="ANNOTATION_TOP_5" val="-37.2"/>
  <p:tag name="ANNOTATION_LEFT_5" val="-37.3"/>
  <p:tag name="ANNOTATION_WIDTH_5" val="650.5"/>
  <p:tag name="ANNOTATION_HEIGHT_5" val="506.4"/>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1.7"/>
  <p:tag name="ANNOTATION_END_6" val="121.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1.7"/>
  <p:tag name="ANNOTATION_END_7" val="147.2"/>
  <p:tag name="ANNOTATION_TOP_7" val="150.9"/>
  <p:tag name="ANNOTATION_LEFT_7" val="356.2"/>
  <p:tag name="ANNOTATION_WIDTH_7" val="210.9"/>
  <p:tag name="ANNOTATION_HEIGHT_7" val="258.8"/>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7.2"/>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COUNT" val="8"/>
  <p:tag name="ARTICULATE_SLIDE_GUID" val="5bbb7af5-d9d9-47d5-88d5-080ea02f45ed"/>
  <p:tag name="ARTICULATE_SLIDE_NAV" val="57"/>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UDIO_ID" val="1060"/>
  <p:tag name="ELAPSEDTIME" val="289.3"/>
  <p:tag name="ANNOTATION_TYPE_1" val="2"/>
  <p:tag name="ANNOTATION_START_1" val="28.0"/>
  <p:tag name="ANNOTATION_END_1" val="28.0"/>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8.0"/>
  <p:tag name="ANNOTATION_END_2" val="84.7"/>
  <p:tag name="ANNOTATION_TOP_2" val="58.0"/>
  <p:tag name="ANNOTATION_LEFT_2" val="20.9"/>
  <p:tag name="ANNOTATION_WIDTH_2" val="254.8"/>
  <p:tag name="ANNOTATION_HEIGHT_2" val="140.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4.7"/>
  <p:tag name="ANNOTATION_END_3" val="88.5"/>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88.5"/>
  <p:tag name="ANNOTATION_END_4" val="88.5"/>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8.5"/>
  <p:tag name="ANNOTATION_END_5" val="217.5"/>
  <p:tag name="ANNOTATION_TOP_5" val="61.0"/>
  <p:tag name="ANNOTATION_LEFT_5" val="273.5"/>
  <p:tag name="ANNOTATION_WIDTH_5" val="282.4"/>
  <p:tag name="ANNOTATION_HEIGHT_5" val="182.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17.5"/>
  <p:tag name="ANNOTATION_END_6" val="219.7"/>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19.7"/>
  <p:tag name="ANNOTATION_END_7" val="219.7"/>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19.7"/>
  <p:tag name="ANNOTATION_END_8" val="249.7"/>
  <p:tag name="ANNOTATION_TOP_8" val="242.4"/>
  <p:tag name="ANNOTATION_LEFT_8" val="262.3"/>
  <p:tag name="ANNOTATION_WIDTH_8" val="272.7"/>
  <p:tag name="ANNOTATION_HEIGHT_8" val="157.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249.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GUID" val="4e4259d1-cd93-4951-bb9b-dc8686389c1a"/>
  <p:tag name="ARTICULATE_SLIDE_NAV" val="29"/>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GUID" val="0a800209-6e3b-4403-b220-39592d0fb7cb"/>
  <p:tag name="AUDIO_ID" val="1062"/>
  <p:tag name="ELAPSEDTIME" val="170.0"/>
  <p:tag name="ANNOTATION_TYPE_1" val="0"/>
  <p:tag name="ANNOTATION_START_1" val="19.6"/>
  <p:tag name="ANNOTATION_END_1" val="48.2"/>
  <p:tag name="ANNOTATION_TOP_1" val="108.2"/>
  <p:tag name="ANNOTATION_LEFT_1" val="66.0"/>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48.2"/>
  <p:tag name="ANNOTATION_END_2" val="81.0"/>
  <p:tag name="ANNOTATION_TOP_2" val="176.9"/>
  <p:tag name="ANNOTATION_LEFT_2" val="53.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81.0"/>
  <p:tag name="ANNOTATION_END_3" val="114.3"/>
  <p:tag name="ANNOTATION_TOP_3" val="209.1"/>
  <p:tag name="ANNOTATION_LEFT_3" val="56.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114.3"/>
  <p:tag name="ANNOTATION_TOP_4" val="284.3"/>
  <p:tag name="ANNOTATION_LEFT_4" val="50.6"/>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59"/>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UDIO_ID" val="1357"/>
  <p:tag name="ELAPSEDTIME" val="136.3"/>
  <p:tag name="ANNOTATION_TYPE_1" val="2"/>
  <p:tag name="ANNOTATION_START_1" val="7.3"/>
  <p:tag name="ANNOTATION_END_1" val="7.3"/>
  <p:tag name="ANNOTATION_TOP_1" val="-36.5"/>
  <p:tag name="ANNOTATION_LEFT_1" val="-36.6"/>
  <p:tag name="ANNOTATION_WIDTH_1" val="649.3"/>
  <p:tag name="ANNOTATION_HEIGHT_1" val="505.1"/>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079712"/>
  <p:tag name="ANNOTATION_FILL_ALPHA_1" val="50"/>
  <p:tag name="ANNOTATION_BORDER_WIDTH_1" val="2"/>
  <p:tag name="ANNOTATION_TYPE_2" val="2"/>
  <p:tag name="ANNOTATION_START_2" val="7.3"/>
  <p:tag name="ANNOTATION_END_2" val="15.6"/>
  <p:tag name="ANNOTATION_TOP_2" val="7.3"/>
  <p:tag name="ANNOTATION_LEFT_2" val="52.8"/>
  <p:tag name="ANNOTATION_WIDTH_2" val="476.3"/>
  <p:tag name="ANNOTATION_HEIGHT_2" val="9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079712"/>
  <p:tag name="ANNOTATION_FILL_ALPHA_2" val="50"/>
  <p:tag name="ANNOTATION_BORDER_WIDTH_2" val="2"/>
  <p:tag name="ANNOTATION_TYPE_3" val="2"/>
  <p:tag name="ANNOTATION_START_3" val="15.6"/>
  <p:tag name="ANNOTATION_END_3" val="24.6"/>
  <p:tag name="ANNOTATION_TOP_3" val="-36.5"/>
  <p:tag name="ANNOTATION_LEFT_3" val="-36.6"/>
  <p:tag name="ANNOTATION_WIDTH_3" val="649.3"/>
  <p:tag name="ANNOTATION_HEIGHT_3" val="505.1"/>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079712"/>
  <p:tag name="ANNOTATION_FILL_ALPHA_3" val="50"/>
  <p:tag name="ANNOTATION_BORDER_WIDTH_3" val="2"/>
  <p:tag name="ANNOTATION_TYPE_4" val="2"/>
  <p:tag name="ANNOTATION_START_4" val="24.6"/>
  <p:tag name="ANNOTATION_END_4" val="24.6"/>
  <p:tag name="ANNOTATION_TOP_4" val="-36.5"/>
  <p:tag name="ANNOTATION_LEFT_4" val="-36.6"/>
  <p:tag name="ANNOTATION_WIDTH_4" val="649.3"/>
  <p:tag name="ANNOTATION_HEIGHT_4" val="505.1"/>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079712"/>
  <p:tag name="ANNOTATION_FILL_ALPHA_4" val="50"/>
  <p:tag name="ANNOTATION_BORDER_WIDTH_4" val="2"/>
  <p:tag name="ANNOTATION_TYPE_5" val="2"/>
  <p:tag name="ANNOTATION_START_5" val="24.6"/>
  <p:tag name="ANNOTATION_END_5" val="53.4"/>
  <p:tag name="ANNOTATION_TOP_5" val="102.3"/>
  <p:tag name="ANNOTATION_LEFT_5" val="13.2"/>
  <p:tag name="ANNOTATION_WIDTH_5" val="541.6"/>
  <p:tag name="ANNOTATION_HEIGHT_5" val="168.1"/>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079712"/>
  <p:tag name="ANNOTATION_FILL_ALPHA_5" val="50"/>
  <p:tag name="ANNOTATION_BORDER_WIDTH_5" val="2"/>
  <p:tag name="ANNOTATION_TYPE_6" val="2"/>
  <p:tag name="ANNOTATION_START_6" val="53.4"/>
  <p:tag name="ANNOTATION_END_6" val="56.8"/>
  <p:tag name="ANNOTATION_TOP_6" val="-36.5"/>
  <p:tag name="ANNOTATION_LEFT_6" val="-36.6"/>
  <p:tag name="ANNOTATION_WIDTH_6" val="649.3"/>
  <p:tag name="ANNOTATION_HEIGHT_6" val="505.1"/>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079712"/>
  <p:tag name="ANNOTATION_FILL_ALPHA_6" val="50"/>
  <p:tag name="ANNOTATION_BORDER_WIDTH_6" val="2"/>
  <p:tag name="ANNOTATION_TYPE_7" val="2"/>
  <p:tag name="ANNOTATION_START_7" val="56.8"/>
  <p:tag name="ANNOTATION_END_7" val="56.8"/>
  <p:tag name="ANNOTATION_TOP_7" val="-36.5"/>
  <p:tag name="ANNOTATION_LEFT_7" val="-36.6"/>
  <p:tag name="ANNOTATION_WIDTH_7" val="649.3"/>
  <p:tag name="ANNOTATION_HEIGHT_7" val="505.1"/>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079712"/>
  <p:tag name="ANNOTATION_FILL_ALPHA_7" val="50"/>
  <p:tag name="ANNOTATION_BORDER_WIDTH_7" val="2"/>
  <p:tag name="ANNOTATION_TYPE_8" val="2"/>
  <p:tag name="ANNOTATION_START_8" val="56.8"/>
  <p:tag name="ANNOTATION_END_8" val="77.1"/>
  <p:tag name="ANNOTATION_TOP_8" val="243.4"/>
  <p:tag name="ANNOTATION_LEFT_8" val="16.9"/>
  <p:tag name="ANNOTATION_WIDTH_8" val="535.7"/>
  <p:tag name="ANNOTATION_HEIGHT_8" val="131.6"/>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079712"/>
  <p:tag name="ANNOTATION_FILL_ALPHA_8" val="50"/>
  <p:tag name="ANNOTATION_BORDER_WIDTH_8" val="2"/>
  <p:tag name="ANNOTATION_TYPE_9" val="2"/>
  <p:tag name="ANNOTATION_START_9" val="77.1"/>
  <p:tag name="ANNOTATION_TOP_9" val="-36.5"/>
  <p:tag name="ANNOTATION_LEFT_9" val="-36.6"/>
  <p:tag name="ANNOTATION_WIDTH_9" val="649.3"/>
  <p:tag name="ANNOTATION_HEIGHT_9" val="505.1"/>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079712"/>
  <p:tag name="ANNOTATION_FILL_ALPHA_9" val="50"/>
  <p:tag name="ANNOTATION_BORDER_WIDTH_9" val="2"/>
  <p:tag name="ANNOTATION_COUNT" val="9"/>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5.xml><?xml version="1.0" encoding="utf-8"?>
<p:tagLst xmlns:a="http://schemas.openxmlformats.org/drawingml/2006/main" xmlns:r="http://schemas.openxmlformats.org/officeDocument/2006/relationships" xmlns:p="http://schemas.openxmlformats.org/presentationml/2006/main">
  <p:tag name="ARTICULATE_SLIDE_GUID" val="5b748c1b-b5eb-4c7b-962e-3e7ba25068c0"/>
  <p:tag name="AUDIO_ID" val="1096"/>
  <p:tag name="ELAPSEDTIME" val="169.3"/>
  <p:tag name="ANNOTATION_TYPE_1" val="2"/>
  <p:tag name="ANNOTATION_START_1" val="9.8"/>
  <p:tag name="ANNOTATION_END_1" val="9.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9.8"/>
  <p:tag name="ANNOTATION_END_2" val="43.0"/>
  <p:tag name="ANNOTATION_TOP_2" val="96.7"/>
  <p:tag name="ANNOTATION_LEFT_2" val="43.2"/>
  <p:tag name="ANNOTATION_WIDTH_2" val="461.2"/>
  <p:tag name="ANNOTATION_HEIGHT_2" val="69.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3.0"/>
  <p:tag name="ANNOTATION_END_3" val="47.0"/>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7.0"/>
  <p:tag name="ANNOTATION_END_4" val="47.0"/>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47.0"/>
  <p:tag name="ANNOTATION_END_5" val="62.1"/>
  <p:tag name="ANNOTATION_TOP_5" val="169.5"/>
  <p:tag name="ANNOTATION_LEFT_5" val="30.6"/>
  <p:tag name="ANNOTATION_WIDTH_5" val="500.7"/>
  <p:tag name="ANNOTATION_HEIGHT_5" val="66.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2.1"/>
  <p:tag name="ANNOTATION_END_6" val="62.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62.1"/>
  <p:tag name="ANNOTATION_END_7" val="74.2"/>
  <p:tag name="ANNOTATION_TOP_7" val="237.9"/>
  <p:tag name="ANNOTATION_LEFT_7" val="39.5"/>
  <p:tag name="ANNOTATION_WIDTH_7" val="364.4"/>
  <p:tag name="ANNOTATION_HEIGHT_7" val="44.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4.2"/>
  <p:tag name="ANNOTATION_END_8" val="77.5"/>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7.5"/>
  <p:tag name="ANNOTATION_END_9" val="77.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7.5"/>
  <p:tag name="ANNOTATION_END_10" val="110.7"/>
  <p:tag name="ANNOTATION_TOP_10" val="265.4"/>
  <p:tag name="ANNOTATION_LEFT_10" val="22.4"/>
  <p:tag name="ANNOTATION_WIDTH_10" val="465.0"/>
  <p:tag name="ANNOTATION_HEIGHT_10" val="72.9"/>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10.7"/>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COUNT" val="11"/>
  <p:tag name="ARTICULATE_SLIDE_NAV" val="11"/>
  <p:tag name="ARTICULATE_SLIDE_THUMBNAIL_REFRESH" val="1"/>
</p:tagLst>
</file>

<file path=ppt/tags/tag206.xml><?xml version="1.0" encoding="utf-8"?>
<p:tagLst xmlns:a="http://schemas.openxmlformats.org/drawingml/2006/main" xmlns:r="http://schemas.openxmlformats.org/officeDocument/2006/relationships" xmlns:p="http://schemas.openxmlformats.org/presentationml/2006/main">
  <p:tag name="AUDIO_ID" val="379"/>
  <p:tag name="ELAPSEDTIME" val="314.2"/>
  <p:tag name="ANNOTATION_TYPE_1" val="2"/>
  <p:tag name="ANNOTATION_START_1" val="14.4"/>
  <p:tag name="ANNOTATION_END_1" val="14.4"/>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4.4"/>
  <p:tag name="ANNOTATION_END_2" val="71.0"/>
  <p:tag name="ANNOTATION_TOP_2" val="55.8"/>
  <p:tag name="ANNOTATION_LEFT_2" val="11.2"/>
  <p:tag name="ANNOTATION_WIDTH_2" val="553.6"/>
  <p:tag name="ANNOTATION_HEIGHT_2" val="143.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1.0"/>
  <p:tag name="ANNOTATION_END_3" val="72.9"/>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2.9"/>
  <p:tag name="ANNOTATION_END_4" val="72.9"/>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2.9"/>
  <p:tag name="ANNOTATION_END_5" val="74.3"/>
  <p:tag name="ANNOTATION_TOP_5" val="322.0"/>
  <p:tag name="ANNOTATION_LEFT_5" val="22.4"/>
  <p:tag name="ANNOTATION_WIDTH_5" val="292.1"/>
  <p:tag name="ANNOTATION_HEIGHT_5" val="11.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74.3"/>
  <p:tag name="ANNOTATION_END_6" val="74.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74.3"/>
  <p:tag name="ANNOTATION_END_7" val="75.1"/>
  <p:tag name="ANNOTATION_TOP_7" val="339.8"/>
  <p:tag name="ANNOTATION_LEFT_7" val="321.2"/>
  <p:tag name="ANNOTATION_WIDTH_7" val="17.1"/>
  <p:tag name="ANNOTATION_HEIGHT_7" val="14.1"/>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75.1"/>
  <p:tag name="ANNOTATION_END_8" val="76.8"/>
  <p:tag name="ANNOTATION_TOP_8" val="-37.2"/>
  <p:tag name="ANNOTATION_LEFT_8" val="-37.3"/>
  <p:tag name="ANNOTATION_WIDTH_8" val="650.5"/>
  <p:tag name="ANNOTATION_HEIGHT_8" val="506.4"/>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76.8"/>
  <p:tag name="ANNOTATION_END_9" val="76.8"/>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76.8"/>
  <p:tag name="ANNOTATION_END_10" val="78.1"/>
  <p:tag name="ANNOTATION_TOP_10" val="302.6"/>
  <p:tag name="ANNOTATION_LEFT_10" val="22.4"/>
  <p:tag name="ANNOTATION_WIDTH_10" val="142.3"/>
  <p:tag name="ANNOTATION_HEIGHT_10" val="10.4"/>
  <p:tag name="ANNOTATION_ANIMATION_10" val="4"/>
  <p:tag name="ANNOTATION_ROTATION_10" val="0"/>
  <p:tag name="ANNOTATION_SUB_TYPE_10" val="11"/>
  <p:tag name="ANNOTATION_LOOP_COUNT_10" val="1"/>
  <p:tag name="ANNOTATION_BOX_RADIUS_10" val="5"/>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78.1"/>
  <p:tag name="ANNOTATION_END_11" val="78.1"/>
  <p:tag name="ANNOTATION_TOP_11" val="-37.2"/>
  <p:tag name="ANNOTATION_LEFT_11" val="-37.3"/>
  <p:tag name="ANNOTATION_WIDTH_11" val="650.5"/>
  <p:tag name="ANNOTATION_HEIGHT_11" val="506.4"/>
  <p:tag name="ANNOTATION_ANIMATION_11" val="4"/>
  <p:tag name="ANNOTATION_ROTATION_11" val="0"/>
  <p:tag name="ANNOTATION_SUB_TYPE_11" val="11"/>
  <p:tag name="ANNOTATION_LOOP_COUNT_11" val="1"/>
  <p:tag name="ANNOTATION_BOX_RADIUS_11" val="0"/>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78.1"/>
  <p:tag name="ANNOTATION_END_12" val="79.7"/>
  <p:tag name="ANNOTATION_TOP_12" val="314.5"/>
  <p:tag name="ANNOTATION_LEFT_12" val="172.1"/>
  <p:tag name="ANNOTATION_WIDTH_12" val="245.9"/>
  <p:tag name="ANNOTATION_HEIGHT_12" val="94.4"/>
  <p:tag name="ANNOTATION_ANIMATION_12" val="4"/>
  <p:tag name="ANNOTATION_ROTATION_12" val="0"/>
  <p:tag name="ANNOTATION_SUB_TYPE_12" val="11"/>
  <p:tag name="ANNOTATION_LOOP_COUNT_12" val="1"/>
  <p:tag name="ANNOTATION_BOX_RADIUS_12" val="5"/>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79.7"/>
  <p:tag name="ANNOTATION_END_13" val="83.0"/>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83.0"/>
  <p:tag name="ANNOTATION_END_14" val="83.0"/>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83.0"/>
  <p:tag name="ANNOTATION_END_15" val="113.7"/>
  <p:tag name="ANNOTATION_TOP_15" val="327.9"/>
  <p:tag name="ANNOTATION_LEFT_15" val="70.8"/>
  <p:tag name="ANNOTATION_WIDTH_15" val="488.8"/>
  <p:tag name="ANNOTATION_HEIGHT_15" val="64.7"/>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113.7"/>
  <p:tag name="ANNOTATION_END_16" val="177.0"/>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177.0"/>
  <p:tag name="ANNOTATION_END_17" val="177.0"/>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177.0"/>
  <p:tag name="ANNOTATION_END_18" val="207.5"/>
  <p:tag name="ANNOTATION_TOP_18" val="177.0"/>
  <p:tag name="ANNOTATION_LEFT_18" val="15.6"/>
  <p:tag name="ANNOTATION_WIDTH_18" val="465.7"/>
  <p:tag name="ANNOTATION_HEIGHT_18" val="57.3"/>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07.5"/>
  <p:tag name="ANNOTATION_END_19" val="216.9"/>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216.9"/>
  <p:tag name="ANNOTATION_END_20" val="216.9"/>
  <p:tag name="ANNOTATION_TOP_20" val="-37.2"/>
  <p:tag name="ANNOTATION_LEFT_20" val="-37.3"/>
  <p:tag name="ANNOTATION_WIDTH_20" val="650.5"/>
  <p:tag name="ANNOTATION_HEIGHT_20" val="506.4"/>
  <p:tag name="ANNOTATION_ANIMATION_20" val="4"/>
  <p:tag name="ANNOTATION_ROTATION_20" val="0"/>
  <p:tag name="ANNOTATION_SUB_TYPE_20" val="11"/>
  <p:tag name="ANNOTATION_LOOP_COUNT_20" val="1"/>
  <p:tag name="ANNOTATION_BOX_RADIUS_20" val="0"/>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216.9"/>
  <p:tag name="ANNOTATION_END_21" val="251.0"/>
  <p:tag name="ANNOTATION_TOP_21" val="240.9"/>
  <p:tag name="ANNOTATION_LEFT_21" val="28.3"/>
  <p:tag name="ANNOTATION_WIDTH_21" val="437.4"/>
  <p:tag name="ANNOTATION_HEIGHT_21" val="39.4"/>
  <p:tag name="ANNOTATION_ANIMATION_21" val="4"/>
  <p:tag name="ANNOTATION_ROTATION_21" val="0"/>
  <p:tag name="ANNOTATION_SUB_TYPE_21" val="11"/>
  <p:tag name="ANNOTATION_LOOP_COUNT_21" val="1"/>
  <p:tag name="ANNOTATION_BOX_RADIUS_21" val="5"/>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251.0"/>
  <p:tag name="ANNOTATION_END_22" val="261.5"/>
  <p:tag name="ANNOTATION_TOP_22" val="-37.2"/>
  <p:tag name="ANNOTATION_LEFT_22" val="-37.3"/>
  <p:tag name="ANNOTATION_WIDTH_22" val="650.5"/>
  <p:tag name="ANNOTATION_HEIGHT_22" val="506.4"/>
  <p:tag name="ANNOTATION_ANIMATION_22" val="4"/>
  <p:tag name="ANNOTATION_ROTATION_22" val="0"/>
  <p:tag name="ANNOTATION_SUB_TYPE_22" val="11"/>
  <p:tag name="ANNOTATION_LOOP_COUNT_22" val="1"/>
  <p:tag name="ANNOTATION_BOX_RADIUS_22" val="0"/>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261.5"/>
  <p:tag name="ANNOTATION_END_23" val="261.5"/>
  <p:tag name="ANNOTATION_TOP_23" val="-37.2"/>
  <p:tag name="ANNOTATION_LEFT_23" val="-37.3"/>
  <p:tag name="ANNOTATION_WIDTH_23" val="650.5"/>
  <p:tag name="ANNOTATION_HEIGHT_23" val="506.4"/>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261.5"/>
  <p:tag name="ANNOTATION_END_24" val="303.9"/>
  <p:tag name="ANNOTATION_TOP_24" val="270.7"/>
  <p:tag name="ANNOTATION_LEFT_24" val="29.8"/>
  <p:tag name="ANNOTATION_WIDTH_24" val="245.9"/>
  <p:tag name="ANNOTATION_HEIGHT_24" val="51.3"/>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303.9"/>
  <p:tag name="ANNOTATION_TOP_25" val="-37.2"/>
  <p:tag name="ANNOTATION_LEFT_25" val="-37.3"/>
  <p:tag name="ANNOTATION_WIDTH_25" val="650.5"/>
  <p:tag name="ANNOTATION_HEIGHT_25" val="506.4"/>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THUMBNAIL_REFRESH" val="1"/>
</p:tagLst>
</file>

<file path=ppt/tags/tag207.xml><?xml version="1.0" encoding="utf-8"?>
<p:tagLst xmlns:a="http://schemas.openxmlformats.org/drawingml/2006/main" xmlns:r="http://schemas.openxmlformats.org/officeDocument/2006/relationships" xmlns:p="http://schemas.openxmlformats.org/presentationml/2006/main">
  <p:tag name="AUDIO_ID" val="314"/>
  <p:tag name="ELAPSEDTIME" val="525.3"/>
  <p:tag name="ANNOTATION_TYPE_1" val="2"/>
  <p:tag name="ANNOTATION_START_1" val="37.2"/>
  <p:tag name="ANNOTATION_END_1" val="37.2"/>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7.2"/>
  <p:tag name="ANNOTATION_END_2" val="142.8"/>
  <p:tag name="ANNOTATION_TOP_2" val="77.3"/>
  <p:tag name="ANNOTATION_LEFT_2" val="64.8"/>
  <p:tag name="ANNOTATION_WIDTH_2" val="453.8"/>
  <p:tag name="ANNOTATION_HEIGHT_2" val="42.4"/>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42.8"/>
  <p:tag name="ANNOTATION_END_3" val="149.2"/>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149.2"/>
  <p:tag name="ANNOTATION_END_4" val="149.2"/>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149.2"/>
  <p:tag name="ANNOTATION_END_5" val="235.1"/>
  <p:tag name="ANNOTATION_TOP_5" val="130.9"/>
  <p:tag name="ANNOTATION_LEFT_5" val="73.0"/>
  <p:tag name="ANNOTATION_WIDTH_5" val="475.4"/>
  <p:tag name="ANNOTATION_HEIGHT_5" val="48.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235.1"/>
  <p:tag name="ANNOTATION_END_6" val="241.3"/>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241.3"/>
  <p:tag name="ANNOTATION_END_7" val="241.3"/>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241.3"/>
  <p:tag name="ANNOTATION_END_8" val="308.6"/>
  <p:tag name="ANNOTATION_TOP_8" val="176.2"/>
  <p:tag name="ANNOTATION_LEFT_8" val="67.8"/>
  <p:tag name="ANNOTATION_WIDTH_8" val="473.2"/>
  <p:tag name="ANNOTATION_HEIGHT_8" val="37.9"/>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308.6"/>
  <p:tag name="ANNOTATION_END_9" val="312.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312.5"/>
  <p:tag name="ANNOTATION_END_10" val="312.5"/>
  <p:tag name="ANNOTATION_TOP_10" val="-37.2"/>
  <p:tag name="ANNOTATION_LEFT_10" val="-37.3"/>
  <p:tag name="ANNOTATION_WIDTH_10" val="650.5"/>
  <p:tag name="ANNOTATION_HEIGHT_10" val="506.4"/>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312.5"/>
  <p:tag name="ANNOTATION_END_11" val="361.5"/>
  <p:tag name="ANNOTATION_TOP_11" val="211.2"/>
  <p:tag name="ANNOTATION_LEFT_11" val="80.5"/>
  <p:tag name="ANNOTATION_WIDTH_11" val="460.5"/>
  <p:tag name="ANNOTATION_HEIGHT_11" val="43.1"/>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361.5"/>
  <p:tag name="ANNOTATION_END_12" val="366.3"/>
  <p:tag name="ANNOTATION_TOP_12" val="-37.2"/>
  <p:tag name="ANNOTATION_LEFT_12" val="-37.3"/>
  <p:tag name="ANNOTATION_WIDTH_12" val="650.5"/>
  <p:tag name="ANNOTATION_HEIGHT_12" val="506.4"/>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366.3"/>
  <p:tag name="ANNOTATION_END_13" val="366.3"/>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366.3"/>
  <p:tag name="ANNOTATION_END_14" val="419.3"/>
  <p:tag name="ANNOTATION_TOP_14" val="264.7"/>
  <p:tag name="ANNOTATION_LEFT_14" val="75.3"/>
  <p:tag name="ANNOTATION_WIDTH_14" val="482.9"/>
  <p:tag name="ANNOTATION_HEIGHT_14" val="41.6"/>
  <p:tag name="ANNOTATION_ANIMATION_14" val="4"/>
  <p:tag name="ANNOTATION_ROTATION_14" val="0"/>
  <p:tag name="ANNOTATION_SUB_TYPE_14" val="11"/>
  <p:tag name="ANNOTATION_LOOP_COUNT_14" val="1"/>
  <p:tag name="ANNOTATION_BOX_RADIUS_14" val="5"/>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419.3"/>
  <p:tag name="ANNOTATION_END_15" val="424.2"/>
  <p:tag name="ANNOTATION_TOP_15" val="-37.2"/>
  <p:tag name="ANNOTATION_LEFT_15" val="-37.3"/>
  <p:tag name="ANNOTATION_WIDTH_15" val="650.5"/>
  <p:tag name="ANNOTATION_HEIGHT_15" val="506.4"/>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424.2"/>
  <p:tag name="ANNOTATION_END_16" val="424.2"/>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424.2"/>
  <p:tag name="ANNOTATION_END_17" val="447.8"/>
  <p:tag name="ANNOTATION_TOP_17" val="313.0"/>
  <p:tag name="ANNOTATION_LEFT_17" val="77.5"/>
  <p:tag name="ANNOTATION_WIDTH_17" val="482.1"/>
  <p:tag name="ANNOTATION_HEIGHT_17" val="38.7"/>
  <p:tag name="ANNOTATION_ANIMATION_17" val="4"/>
  <p:tag name="ANNOTATION_ROTATION_17" val="0"/>
  <p:tag name="ANNOTATION_SUB_TYPE_17" val="11"/>
  <p:tag name="ANNOTATION_LOOP_COUNT_17" val="1"/>
  <p:tag name="ANNOTATION_BOX_RADIUS_17" val="5"/>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447.8"/>
  <p:tag name="ANNOTATION_END_18" val="451.0"/>
  <p:tag name="ANNOTATION_TOP_18" val="-37.2"/>
  <p:tag name="ANNOTATION_LEFT_18" val="-37.3"/>
  <p:tag name="ANNOTATION_WIDTH_18" val="650.5"/>
  <p:tag name="ANNOTATION_HEIGHT_18" val="506.4"/>
  <p:tag name="ANNOTATION_ANIMATION_18" val="4"/>
  <p:tag name="ANNOTATION_ROTATION_18" val="0"/>
  <p:tag name="ANNOTATION_SUB_TYPE_18" val="11"/>
  <p:tag name="ANNOTATION_LOOP_COUNT_18" val="1"/>
  <p:tag name="ANNOTATION_BOX_RADIUS_18" val="0"/>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451.0"/>
  <p:tag name="ANNOTATION_END_19" val="451.0"/>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451.0"/>
  <p:tag name="ANNOTATION_END_20" val="505.4"/>
  <p:tag name="ANNOTATION_TOP_20" val="357.6"/>
  <p:tag name="ANNOTATION_LEFT_20" val="79.0"/>
  <p:tag name="ANNOTATION_WIDTH_20" val="479.9"/>
  <p:tag name="ANNOTATION_HEIGHT_20" val="43.1"/>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505.4"/>
  <p:tag name="ANNOTATION_END_21" val="505.4"/>
  <p:tag name="ANNOTATION_TOP_21" val="-37.2"/>
  <p:tag name="ANNOTATION_LEFT_21" val="-37.3"/>
  <p:tag name="ANNOTATION_WIDTH_21" val="650.5"/>
  <p:tag name="ANNOTATION_HEIGHT_21" val="506.4"/>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505.4"/>
  <p:tag name="ANNOTATION_TOP_22" val="11.9"/>
  <p:tag name="ANNOTATION_LEFT_22" val="43.2"/>
  <p:tag name="ANNOTATION_WIDTH_22" val="495.5"/>
  <p:tag name="ANNOTATION_HEIGHT_22" val="388.9"/>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COUNT" val="22"/>
  <p:tag name="ARTICULATE_SLIDE_THUMBNAIL_REFRESH" val="1"/>
</p:tagLst>
</file>

<file path=ppt/tags/tag20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5.87504"/>
  <p:tag name="MARGIN_3" val="71.87504"/>
  <p:tag name="MARGIN_4" val="107.875"/>
  <p:tag name="MARGIN_5" val="143.875"/>
  <p:tag name="FONT_SIZE" val="12"/>
</p:tagLst>
</file>

<file path=ppt/tags/tag209.xml><?xml version="1.0" encoding="utf-8"?>
<p:tagLst xmlns:a="http://schemas.openxmlformats.org/drawingml/2006/main" xmlns:r="http://schemas.openxmlformats.org/officeDocument/2006/relationships" xmlns:p="http://schemas.openxmlformats.org/presentationml/2006/main">
  <p:tag name="AUDIO_ID" val="1249"/>
  <p:tag name="ELAPSEDTIME" val="141.8"/>
  <p:tag name="ANNOTATION_TYPE_1" val="0"/>
  <p:tag name="ANNOTATION_START_1" val="16.1"/>
  <p:tag name="ANNOTATION_END_1" val="27.6"/>
  <p:tag name="ANNOTATION_TOP_1" val="121.9"/>
  <p:tag name="ANNOTATION_LEFT_1" val="184.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7.6"/>
  <p:tag name="ANNOTATION_END_2" val="41.5"/>
  <p:tag name="ANNOTATION_TOP_2" val="162.8"/>
  <p:tag name="ANNOTATION_LEFT_2" val="18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5"/>
  <p:tag name="ANNOTATION_END_3" val="69.7"/>
  <p:tag name="ANNOTATION_TOP_3" val="195.6"/>
  <p:tag name="ANNOTATION_LEFT_3" val="186.3"/>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69.7"/>
  <p:tag name="ANNOTATION_END_4" val="88.6"/>
  <p:tag name="ANNOTATION_TOP_4" val="240.9"/>
  <p:tag name="ANNOTATION_LEFT_4" val="183.3"/>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8.6"/>
  <p:tag name="ANNOTATION_TOP_5" val="270.7"/>
  <p:tag name="ANNOTATION_LEFT_5" val="195.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2"/>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0.xml><?xml version="1.0" encoding="utf-8"?>
<p:tagLst xmlns:a="http://schemas.openxmlformats.org/drawingml/2006/main" xmlns:r="http://schemas.openxmlformats.org/officeDocument/2006/relationships" xmlns:p="http://schemas.openxmlformats.org/presentationml/2006/main">
  <p:tag name="ARTICULATE_SLIDE_GUID" val="0d5972af-7aac-4ce0-af54-58ea79138f0c"/>
  <p:tag name="ANNOTATION_TYPE_13" val="2"/>
  <p:tag name="ANNOTATION_START_13" val="247.4"/>
  <p:tag name="ANNOTATION_END_13" val="252.4"/>
  <p:tag name="ANNOTATION_TOP_13" val="-37.2"/>
  <p:tag name="ANNOTATION_LEFT_13" val="-37.3"/>
  <p:tag name="ANNOTATION_WIDTH_13" val="650.5"/>
  <p:tag name="ANNOTATION_HEIGHT_13" val="506.4"/>
  <p:tag name="ANNOTATION_ANIMATION_13" val="4"/>
  <p:tag name="ANNOTATION_ROTATION_13" val="0"/>
  <p:tag name="ANNOTATION_SUB_TYPE_13" val="11"/>
  <p:tag name="ANNOTATION_LOOP_COUNT_13" val="1"/>
  <p:tag name="ANNOTATION_BOX_RADIUS_13" val="0"/>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52.4"/>
  <p:tag name="ANNOTATION_END_14" val="252.4"/>
  <p:tag name="ANNOTATION_TOP_14" val="-37.2"/>
  <p:tag name="ANNOTATION_LEFT_14" val="-37.3"/>
  <p:tag name="ANNOTATION_WIDTH_14" val="650.5"/>
  <p:tag name="ANNOTATION_HEIGHT_14" val="506.4"/>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52.4"/>
  <p:tag name="ANNOTATION_END_15" val="270.2"/>
  <p:tag name="ANNOTATION_TOP_15" val="310.1"/>
  <p:tag name="ANNOTATION_LEFT_15" val="49.9"/>
  <p:tag name="ANNOTATION_WIDTH_15" val="520.1"/>
  <p:tag name="ANNOTATION_HEIGHT_15" val="52.0"/>
  <p:tag name="ANNOTATION_ANIMATION_15" val="4"/>
  <p:tag name="ANNOTATION_ROTATION_15" val="0"/>
  <p:tag name="ANNOTATION_SUB_TYPE_15" val="11"/>
  <p:tag name="ANNOTATION_LOOP_COUNT_15" val="1"/>
  <p:tag name="ANNOTATION_BOX_RADIUS_15" val="5"/>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70.2"/>
  <p:tag name="ANNOTATION_END_16" val="273.9"/>
  <p:tag name="ANNOTATION_TOP_16" val="-37.2"/>
  <p:tag name="ANNOTATION_LEFT_16" val="-37.3"/>
  <p:tag name="ANNOTATION_WIDTH_16" val="650.5"/>
  <p:tag name="ANNOTATION_HEIGHT_16" val="506.4"/>
  <p:tag name="ANNOTATION_ANIMATION_16" val="4"/>
  <p:tag name="ANNOTATION_ROTATION_16" val="0"/>
  <p:tag name="ANNOTATION_SUB_TYPE_16" val="11"/>
  <p:tag name="ANNOTATION_LOOP_COUNT_16" val="1"/>
  <p:tag name="ANNOTATION_BOX_RADIUS_16" val="0"/>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73.9"/>
  <p:tag name="ANNOTATION_END_17" val="273.9"/>
  <p:tag name="ANNOTATION_TOP_17" val="-37.2"/>
  <p:tag name="ANNOTATION_LEFT_17" val="-37.3"/>
  <p:tag name="ANNOTATION_WIDTH_17" val="650.5"/>
  <p:tag name="ANNOTATION_HEIGHT_17" val="506.4"/>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73.9"/>
  <p:tag name="ANNOTATION_END_18" val="296.5"/>
  <p:tag name="ANNOTATION_TOP_18" val="359.1"/>
  <p:tag name="ANNOTATION_LEFT_18" val="38.0"/>
  <p:tag name="ANNOTATION_WIDTH_18" val="528.3"/>
  <p:tag name="ANNOTATION_HEIGHT_18" val="43.1"/>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296.5"/>
  <p:tag name="ANNOTATION_TOP_19" val="-37.2"/>
  <p:tag name="ANNOTATION_LEFT_19" val="-37.3"/>
  <p:tag name="ANNOTATION_WIDTH_19" val="650.5"/>
  <p:tag name="ANNOTATION_HEIGHT_19" val="506.4"/>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UDIO_ID" val="1307"/>
  <p:tag name="ELAPSEDTIME" val="249.4"/>
  <p:tag name="ANNOTATION_TYPE_1" val="0"/>
  <p:tag name="ANNOTATION_START_1" val="57.5"/>
  <p:tag name="ANNOTATION_END_1" val="65.1"/>
  <p:tag name="ANNOTATION_TOP_1" val="89.2"/>
  <p:tag name="ANNOTATION_LEFT_1" val="48.4"/>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5.1"/>
  <p:tag name="ANNOTATION_END_2" val="77.2"/>
  <p:tag name="ANNOTATION_TOP_2" val="96.5"/>
  <p:tag name="ANNOTATION_LEFT_2" val="299.7"/>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7.2"/>
  <p:tag name="ANNOTATION_END_3" val="88.7"/>
  <p:tag name="ANNOTATION_TOP_3" val="135.2"/>
  <p:tag name="ANNOTATION_LEFT_3" val="60.8"/>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8.7"/>
  <p:tag name="ANNOTATION_END_4" val="92.5"/>
  <p:tag name="ANNOTATION_TOP_4" val="152.8"/>
  <p:tag name="ANNOTATION_LEFT_4" val="278.5"/>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5"/>
  <p:tag name="ANNOTATION_END_5" val="103.8"/>
  <p:tag name="ANNOTATION_TOP_5" val="209.1"/>
  <p:tag name="ANNOTATION_LEFT_5" val="50.6"/>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03.8"/>
  <p:tag name="ANNOTATION_END_6" val="119.1"/>
  <p:tag name="ANNOTATION_TOP_6" val="196.6"/>
  <p:tag name="ANNOTATION_LEFT_6" val="327.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19.1"/>
  <p:tag name="ANNOTATION_END_7" val="136.2"/>
  <p:tag name="ANNOTATION_TOP_7" val="217.8"/>
  <p:tag name="ANNOTATION_LEFT_7" val="325.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36.2"/>
  <p:tag name="ANNOTATION_END_8" val="164.3"/>
  <p:tag name="ANNOTATION_TOP_8" val="240.5"/>
  <p:tag name="ANNOTATION_LEFT_8" val="326.1"/>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164.3"/>
  <p:tag name="ANNOTATION_END_9" val="178.9"/>
  <p:tag name="ANNOTATION_TOP_9" val="270.5"/>
  <p:tag name="ANNOTATION_LEFT_9" val="49.8"/>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TYPE_10" val="0"/>
  <p:tag name="ANNOTATION_START_10" val="178.9"/>
  <p:tag name="ANNOTATION_END_10" val="205.1"/>
  <p:tag name="ANNOTATION_TOP_10" val="320.9"/>
  <p:tag name="ANNOTATION_LEFT_10" val="46.9"/>
  <p:tag name="ANNOTATION_WIDTH_10" val="109.9"/>
  <p:tag name="ANNOTATION_HEIGHT_10" val="109.6"/>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TYPE_11" val="0"/>
  <p:tag name="ANNOTATION_START_11" val="205.1"/>
  <p:tag name="ANNOTATION_END_11" val="223.7"/>
  <p:tag name="ANNOTATION_TOP_11" val="364.8"/>
  <p:tag name="ANNOTATION_LEFT_11" val="51.3"/>
  <p:tag name="ANNOTATION_WIDTH_11" val="109.9"/>
  <p:tag name="ANNOTATION_HEIGHT_11" val="109.6"/>
  <p:tag name="ANNOTATION_ANIMATION_11" val="3"/>
  <p:tag name="ANNOTATION_ROTATION_11" val="0"/>
  <p:tag name="ANNOTATION_SUB_TYPE_11" val="2"/>
  <p:tag name="ANNOTATION_LOOP_COUNT_11" val="1"/>
  <p:tag name="ANNOTATION_BOX_RADIUS_11" val="0"/>
  <p:tag name="ANNOTATION_SCALE_11" val="125"/>
  <p:tag name="ANNOTATION_BORDER_ALPHA_11" val="100"/>
  <p:tag name="ANNOTATION_BORDER_COLOR_11" val="16777215"/>
  <p:tag name="ANNOTATION_FILL_COLOR_11" val="683492"/>
  <p:tag name="ANNOTATION_FILL_ALPHA_11" val="100"/>
  <p:tag name="ANNOTATION_BORDER_WIDTH_11" val="2"/>
  <p:tag name="ANNOTATION_TYPE_12" val="0"/>
  <p:tag name="ANNOTATION_START_12" val="223.7"/>
  <p:tag name="ANNOTATION_TOP_12" val="405.7"/>
  <p:tag name="ANNOTATION_LEFT_12" val="55.7"/>
  <p:tag name="ANNOTATION_WIDTH_12" val="109.9"/>
  <p:tag name="ANNOTATION_HEIGHT_12" val="109.6"/>
  <p:tag name="ANNOTATION_ANIMATION_12" val="3"/>
  <p:tag name="ANNOTATION_ROTATION_12" val="0"/>
  <p:tag name="ANNOTATION_SUB_TYPE_12" val="2"/>
  <p:tag name="ANNOTATION_LOOP_COUNT_12" val="1"/>
  <p:tag name="ANNOTATION_BOX_RADIUS_12" val="0"/>
  <p:tag name="ANNOTATION_SCALE_12" val="125"/>
  <p:tag name="ANNOTATION_BORDER_ALPHA_12" val="100"/>
  <p:tag name="ANNOTATION_BORDER_COLOR_12" val="16777215"/>
  <p:tag name="ANNOTATION_FILL_COLOR_12" val="683492"/>
  <p:tag name="ANNOTATION_FILL_ALPHA_12" val="100"/>
  <p:tag name="ANNOTATION_BORDER_WIDTH_12" val="2"/>
  <p:tag name="ANNOTATION_COUNT" val="12"/>
  <p:tag name="ARTICULATE_SLIDE_NAV" val="11"/>
  <p:tag name="ARTICULATE_SLIDE_THUMBNAIL_REFRESH" val="1"/>
</p:tagLst>
</file>

<file path=ppt/tags/tag21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36"/>
  <p:tag name="MARGIN_3" val="72"/>
  <p:tag name="MARGIN_4" val="108"/>
  <p:tag name="MARGIN_5" val="144"/>
  <p:tag name="FONT_SIZE" val="12"/>
</p:tagLst>
</file>

<file path=ppt/tags/tag212.xml><?xml version="1.0" encoding="utf-8"?>
<p:tagLst xmlns:a="http://schemas.openxmlformats.org/drawingml/2006/main" xmlns:r="http://schemas.openxmlformats.org/officeDocument/2006/relationships" xmlns:p="http://schemas.openxmlformats.org/presentationml/2006/main">
  <p:tag name="ANNOTATION_TYPE_1" val="2"/>
  <p:tag name="ANNOTATION_START_1" val="63.6"/>
  <p:tag name="ANNOTATION_END_1" val="63.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3.6"/>
  <p:tag name="ANNOTATION_END_2" val="73.1"/>
  <p:tag name="ANNOTATION_TOP_2" val="215.1"/>
  <p:tag name="ANNOTATION_LEFT_2" val="53.3"/>
  <p:tag name="ANNOTATION_WIDTH_2" val="211.0"/>
  <p:tag name="ANNOTATION_HEIGHT_2" val="184.6"/>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3.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RTICULATE_SLIDE_GUID" val="25192703-e8a9-4f24-9876-aea4a9abb970"/>
  <p:tag name="AUDIO_ID" val="1281"/>
  <p:tag name="TIMELINE" val="42.2/55.9/59.4/75.2"/>
  <p:tag name="ELAPSEDTIME" val="119.3"/>
  <p:tag name="ANNOTATION_COUNT" val="0"/>
  <p:tag name="ARTICULATE_SLIDE_NAV" val="13"/>
  <p:tag name="ARTICULATE_SLIDE_THUMBNAIL_REFRESH" val="1"/>
</p:tagLst>
</file>

<file path=ppt/tags/tag213.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214.xml><?xml version="1.0" encoding="utf-8"?>
<p:tagLst xmlns:a="http://schemas.openxmlformats.org/drawingml/2006/main" xmlns:r="http://schemas.openxmlformats.org/officeDocument/2006/relationships" xmlns:p="http://schemas.openxmlformats.org/presentationml/2006/main">
  <p:tag name="ARTICULATE_SLIDE_GUID" val="a7e47ca5-99fa-4b7c-bb52-b4a6c431d638"/>
  <p:tag name="AUDIO_ID" val="1282"/>
  <p:tag name="TIMELINE" val="3.3/6.5"/>
  <p:tag name="ELAPSEDTIME" val="110.7"/>
  <p:tag name="ANNOTATION_TYPE_1" val="0"/>
  <p:tag name="ANNOTATION_START_1" val="11.5"/>
  <p:tag name="ANNOTATION_END_1" val="13.5"/>
  <p:tag name="ANNOTATION_TOP_1" val="131.6"/>
  <p:tag name="ANNOTATION_LEFT_1" val="44.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13.5"/>
  <p:tag name="ANNOTATION_END_2" val="37.2"/>
  <p:tag name="ANNOTATION_TOP_2" val="181.4"/>
  <p:tag name="ANNOTATION_LEFT_2" val="67.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7.2"/>
  <p:tag name="ANNOTATION_END_3" val="58.9"/>
  <p:tag name="ANNOTATION_TOP_3" val="218.6"/>
  <p:tag name="ANNOTATION_LEFT_3" val="48.4"/>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58.9"/>
  <p:tag name="ANNOTATION_END_4" val="83.5"/>
  <p:tag name="ANNOTATION_TOP_4" val="243.9"/>
  <p:tag name="ANNOTATION_LEFT_4" val="50.7"/>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83.5"/>
  <p:tag name="ANNOTATION_TOP_5" val="314.5"/>
  <p:tag name="ANNOTATION_LEFT_5" val="40.2"/>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4"/>
  <p:tag name="ARTICULATE_SLIDE_THUMBNAIL_REFRESH" val="1"/>
</p:tagLst>
</file>

<file path=ppt/tags/tag2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16.xml><?xml version="1.0" encoding="utf-8"?>
<p:tagLst xmlns:a="http://schemas.openxmlformats.org/drawingml/2006/main" xmlns:r="http://schemas.openxmlformats.org/officeDocument/2006/relationships" xmlns:p="http://schemas.openxmlformats.org/presentationml/2006/main">
  <p:tag name="ANNOTATION_TYPE_5" val="2"/>
  <p:tag name="ANNOTATION_START_5" val="63.9"/>
  <p:tag name="ANNOTATION_END_5" val="63.9"/>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3.9"/>
  <p:tag name="ANNOTATION_TOP_6" val="141.0"/>
  <p:tag name="ANNOTATION_LEFT_6" val="50.3"/>
  <p:tag name="ANNOTATION_WIDTH_6" val="473.5"/>
  <p:tag name="ANNOTATION_HEIGHT_6" val="34.1"/>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16777215"/>
  <p:tag name="ANNOTATION_FILL_COLOR_6" val="855309"/>
  <p:tag name="ANNOTATION_FILL_ALPHA_6" val="50"/>
  <p:tag name="ANNOTATION_BORDER_WIDTH_6" val="2"/>
  <p:tag name="ARTICULATE_SLIDE_GUID" val="00acf3e7-4bf1-4c24-8355-0caea8c10a8e"/>
  <p:tag name="AUDIO_ID" val="1283"/>
  <p:tag name="TIMELINE" val="2.3"/>
  <p:tag name="ELAPSEDTIME" val="73.8"/>
  <p:tag name="ANNOTATION_TYPE_1" val="0"/>
  <p:tag name="ANNOTATION_START_1" val="10.5"/>
  <p:tag name="ANNOTATION_END_1" val="26.6"/>
  <p:tag name="ANNOTATION_TOP_1" val="157.6"/>
  <p:tag name="ANNOTATION_LEFT_1" val="54.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6.6"/>
  <p:tag name="ANNOTATION_END_2" val="39.5"/>
  <p:tag name="ANNOTATION_TOP_2" val="195.6"/>
  <p:tag name="ANNOTATION_LEFT_2" val="61.1"/>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9.5"/>
  <p:tag name="ANNOTATION_END_3" val="47.4"/>
  <p:tag name="ANNOTATION_TOP_3" val="226.8"/>
  <p:tag name="ANNOTATION_LEFT_3" val="44.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7.4"/>
  <p:tag name="ANNOTATION_TOP_4" val="285.5"/>
  <p:tag name="ANNOTATION_LEFT_4" val="58.9"/>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15"/>
  <p:tag name="ARTICULATE_SLIDE_THUMBNAIL_REFRESH" val="1"/>
</p:tagLst>
</file>

<file path=ppt/tags/tag21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18.xml><?xml version="1.0" encoding="utf-8"?>
<p:tagLst xmlns:a="http://schemas.openxmlformats.org/drawingml/2006/main" xmlns:r="http://schemas.openxmlformats.org/officeDocument/2006/relationships" xmlns:p="http://schemas.openxmlformats.org/presentationml/2006/main">
  <p:tag name="ARTICULATE_SLIDE_GUID" val="2a3008f8-7f50-42af-bbd7-38413addd399"/>
  <p:tag name="AUDIO_ID" val="1284"/>
  <p:tag name="TIMELINE" val="10.6"/>
  <p:tag name="ELAPSEDTIME" val="140.1"/>
  <p:tag name="ANNOTATION_TYPE_1" val="0"/>
  <p:tag name="ANNOTATION_START_1" val="44.7"/>
  <p:tag name="ANNOTATION_END_1" val="63.2"/>
  <p:tag name="ANNOTATION_TOP_1" val="164.3"/>
  <p:tag name="ANNOTATION_LEFT_1" val="55.9"/>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63.2"/>
  <p:tag name="ANNOTATION_END_2" val="68.2"/>
  <p:tag name="ANNOTATION_TOP_2" val="197.8"/>
  <p:tag name="ANNOTATION_LEFT_2" val="45.5"/>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68.2"/>
  <p:tag name="ANNOTATION_END_3" val="74.9"/>
  <p:tag name="ANNOTATION_TOP_3" val="263.2"/>
  <p:tag name="ANNOTATION_LEFT_3" val="64.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74.9"/>
  <p:tag name="ANNOTATION_END_4" val="92.0"/>
  <p:tag name="ANNOTATION_TOP_4" val="327.9"/>
  <p:tag name="ANNOTATION_LEFT_4" val="60.4"/>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92.0"/>
  <p:tag name="ANNOTATION_TOP_5" val="360.6"/>
  <p:tag name="ANNOTATION_LEFT_5" val="52.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COUNT" val="5"/>
  <p:tag name="ARTICULATE_SLIDE_NAV" val="16"/>
  <p:tag name="ARTICULATE_SLIDE_THUMBNAIL_REFRESH" val="1"/>
</p:tagLst>
</file>

<file path=ppt/tags/tag219.xml><?xml version="1.0" encoding="utf-8"?>
<p:tagLst xmlns:a="http://schemas.openxmlformats.org/drawingml/2006/main" xmlns:r="http://schemas.openxmlformats.org/officeDocument/2006/relationships" xmlns:p="http://schemas.openxmlformats.org/presentationml/2006/main">
  <p:tag name="AUDIO_ID" val="1291"/>
  <p:tag name="TIMELINE" val="41.1/51.3/59.2/73.4/90.6/112.6"/>
  <p:tag name="ELAPSEDTIME" val="135.7"/>
  <p:tag name="ANNOTATION_COUNT" val="0"/>
  <p:tag name="ARTICULATE_SLIDE_NAV" val="17"/>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0.xml><?xml version="1.0" encoding="utf-8"?>
<p:tagLst xmlns:a="http://schemas.openxmlformats.org/drawingml/2006/main" xmlns:r="http://schemas.openxmlformats.org/officeDocument/2006/relationships" xmlns:p="http://schemas.openxmlformats.org/presentationml/2006/main">
  <p:tag name="AUDIO_ID" val="1301"/>
  <p:tag name="ELAPSEDTIME" val="108.2"/>
  <p:tag name="ANNOTATION_COUNT" val="0"/>
  <p:tag name="ARTICULATE_SLIDE_NAV" val="18"/>
  <p:tag name="ARTICULATE_SLIDE_THUMBNAIL_REFRESH" val="1"/>
</p:tagLst>
</file>

<file path=ppt/tags/tag2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2.xml><?xml version="1.0" encoding="utf-8"?>
<p:tagLst xmlns:a="http://schemas.openxmlformats.org/drawingml/2006/main" xmlns:r="http://schemas.openxmlformats.org/officeDocument/2006/relationships" xmlns:p="http://schemas.openxmlformats.org/presentationml/2006/main">
  <p:tag name="AUDIO_ID" val="1097"/>
  <p:tag name="TIMELINE" val="18.2/25.3/34.5"/>
  <p:tag name="ELAPSEDTIME" val="83.8"/>
  <p:tag name="ANNOTATION_TYPE_1" val="2"/>
  <p:tag name="ANNOTATION_START_1" val="14.2"/>
  <p:tag name="ANNOTATION_END_1" val="16.6"/>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6.6"/>
  <p:tag name="ANNOTATION_TOP_2" val="-29.9"/>
  <p:tag name="ANNOTATION_LEFT_2" val="-30.0"/>
  <p:tag name="ANNOTATION_WIDTH_2" val="635.9"/>
  <p:tag name="ANNOTATION_HEIGHT_2" val="491.8"/>
  <p:tag name="ANNOTATION_ANIMATION_2" val="4"/>
  <p:tag name="ANNOTATION_ROTATION_2" val="0"/>
  <p:tag name="ANNOTATION_SUB_TYPE_2" val="11"/>
  <p:tag name="ANNOTATION_LOOP_COUNT_2" val="1"/>
  <p:tag name="ANNOTATION_BOX_RADIUS_2" val="0"/>
  <p:tag name="ANNOTATION_SCALE_2" val="0"/>
  <p:tag name="ANNOTATION_BORDER_ALPHA_2" val="100"/>
  <p:tag name="ANNOTATION_BORDER_COLOR_2" val="16777215"/>
  <p:tag name="ANNOTATION_FILL_COLOR_2" val="855309"/>
  <p:tag name="ANNOTATION_FILL_ALPHA_2" val="50"/>
  <p:tag name="ANNOTATION_BORDER_WIDTH_2" val="2"/>
  <p:tag name="ANNOTATION_COUNT" val="2"/>
  <p:tag name="ARTICULATE_SLIDE_GUID" val="83a10f98-2f17-42e1-a27c-4c716513ebe8"/>
  <p:tag name="ARTICULATE_SLIDE_NAV" val="19"/>
  <p:tag name="ARTICULATE_SLIDE_THUMBNAIL_REFRESH" val="1"/>
</p:tagLst>
</file>

<file path=ppt/tags/tag22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oixJ7YTv_files\slide0001_image001.jpg"/>
</p:tagLst>
</file>

<file path=ppt/tags/tag224.xml><?xml version="1.0" encoding="utf-8"?>
<p:tagLst xmlns:a="http://schemas.openxmlformats.org/drawingml/2006/main" xmlns:r="http://schemas.openxmlformats.org/officeDocument/2006/relationships" xmlns:p="http://schemas.openxmlformats.org/presentationml/2006/main">
  <p:tag name="ARTICULATE_IMAGE_RECOLOR" val="0"/>
  <p:tag name="ARTICULATE_PUBLISH_MODE" val="1"/>
</p:tagLst>
</file>

<file path=ppt/tags/tag225.xml><?xml version="1.0" encoding="utf-8"?>
<p:tagLst xmlns:a="http://schemas.openxmlformats.org/drawingml/2006/main" xmlns:r="http://schemas.openxmlformats.org/officeDocument/2006/relationships" xmlns:p="http://schemas.openxmlformats.org/presentationml/2006/main">
  <p:tag name="AUDIO_ID" val="1098"/>
  <p:tag name="TIMELINE" val="5.8/7.7/12.9/42.6"/>
  <p:tag name="ELAPSEDTIME" val="88.2"/>
  <p:tag name="ANNOTATION_COUNT" val="0"/>
  <p:tag name="ARTICULATE_SLIDE_GUID" val="597fe866-976d-4dc6-98bc-018ee4e7b971"/>
  <p:tag name="ARTICULATE_SLIDE_NAV" val="20"/>
  <p:tag name="ARTICULATE_SLIDE_THUMBNAIL_REFRESH" val="1"/>
</p:tagLst>
</file>

<file path=ppt/tags/tag22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27.xml><?xml version="1.0" encoding="utf-8"?>
<p:tagLst xmlns:a="http://schemas.openxmlformats.org/drawingml/2006/main" xmlns:r="http://schemas.openxmlformats.org/officeDocument/2006/relationships" xmlns:p="http://schemas.openxmlformats.org/presentationml/2006/main">
  <p:tag name="AUDIO_ID" val="1100"/>
  <p:tag name="ELAPSEDTIME" val="53.0"/>
  <p:tag name="ANNOTATION_COUNT" val="0"/>
  <p:tag name="ARTICULATE_SLIDE_GUID" val="8087e083-6bdc-4777-b735-5d25f19f3664"/>
  <p:tag name="ARTICULATE_SLIDE_NAV" val="22"/>
  <p:tag name="ARTICULATE_SLIDE_THUMBNAIL_REFRESH" val="1"/>
</p:tagLst>
</file>

<file path=ppt/tags/tag228.xml><?xml version="1.0" encoding="utf-8"?>
<p:tagLst xmlns:a="http://schemas.openxmlformats.org/drawingml/2006/main" xmlns:r="http://schemas.openxmlformats.org/officeDocument/2006/relationships" xmlns:p="http://schemas.openxmlformats.org/presentationml/2006/main">
  <p:tag name="AUDIO_ID" val="1101"/>
  <p:tag name="TIMELINE" val="4.1"/>
  <p:tag name="ELAPSEDTIME" val="50.7"/>
  <p:tag name="ANNOTATION_COUNT" val="0"/>
  <p:tag name="ARTICULATE_SLIDE_GUID" val="6eb23a9f-5837-4efe-8d09-a67da754ea66"/>
  <p:tag name="ARTICULATE_SLIDE_NAV" val="23"/>
  <p:tag name="ARTICULATE_SLIDE_THUMBNAIL_REFRESH" val="1"/>
</p:tagLst>
</file>

<file path=ppt/tags/tag22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36"/>
  <p:tag name="MARGIN_3" val="72"/>
  <p:tag name="MARGIN_4" val="108"/>
  <p:tag name="MARGIN_5" val="144"/>
  <p:tag name="FONT_SIZE" val="12"/>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0.xml><?xml version="1.0" encoding="utf-8"?>
<p:tagLst xmlns:a="http://schemas.openxmlformats.org/drawingml/2006/main" xmlns:r="http://schemas.openxmlformats.org/officeDocument/2006/relationships" xmlns:p="http://schemas.openxmlformats.org/presentationml/2006/main">
  <p:tag name="AUDIO_ID" val="1292"/>
  <p:tag name="TIMELINE" val="32.6/37.6/42.2/48.9/56.5/81.7"/>
  <p:tag name="ELAPSEDTIME" val="96.1"/>
  <p:tag name="ANNOTATION_COUNT" val="0"/>
  <p:tag name="ARTICULATE_SLIDE_NAV" val="27"/>
  <p:tag name="ARTICULATE_SLIDE_THUMBNAIL_REFRESH" val="1"/>
</p:tagLst>
</file>

<file path=ppt/tags/tag2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6.xml><?xml version="1.0" encoding="utf-8"?>
<p:tagLst xmlns:a="http://schemas.openxmlformats.org/drawingml/2006/main" xmlns:r="http://schemas.openxmlformats.org/officeDocument/2006/relationships" xmlns:p="http://schemas.openxmlformats.org/presentationml/2006/main">
  <p:tag name="AUDIO_ID" val="1302"/>
  <p:tag name="ELAPSEDTIME" val="139.3"/>
  <p:tag name="ANNOTATION_COUNT" val="0"/>
  <p:tag name="ARTICULATE_SLIDE_NAV" val="28"/>
  <p:tag name="ARTICULATE_SLIDE_THUMBNAIL_REFRESH" val="1"/>
</p:tagLst>
</file>

<file path=ppt/tags/tag237.xml><?xml version="1.0" encoding="utf-8"?>
<p:tagLst xmlns:a="http://schemas.openxmlformats.org/drawingml/2006/main" xmlns:r="http://schemas.openxmlformats.org/officeDocument/2006/relationships" xmlns:p="http://schemas.openxmlformats.org/presentationml/2006/main">
  <p:tag name="AUDIO_ID" val="1272"/>
  <p:tag name="ELAPSEDTIME" val="127.6"/>
  <p:tag name="ANNOTATION_TYPE_1" val="2"/>
  <p:tag name="ANNOTATION_START_1" val="33.3"/>
  <p:tag name="ANNOTATION_END_1" val="33.3"/>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33.3"/>
  <p:tag name="ANNOTATION_END_2" val="53.4"/>
  <p:tag name="ANNOTATION_TOP_2" val="26.0"/>
  <p:tag name="ANNOTATION_LEFT_2" val="15.6"/>
  <p:tag name="ANNOTATION_WIDTH_2" val="555.1"/>
  <p:tag name="ANNOTATION_HEIGHT_2" val="104.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3.4"/>
  <p:tag name="ANNOTATION_END_3" val="66.7"/>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66.7"/>
  <p:tag name="ANNOTATION_END_4" val="66.7"/>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6.7"/>
  <p:tag name="ANNOTATION_END_5" val="82.0"/>
  <p:tag name="ANNOTATION_TOP_5" val="131.6"/>
  <p:tag name="ANNOTATION_LEFT_5" val="20.1"/>
  <p:tag name="ANNOTATION_WIDTH_5" val="401.6"/>
  <p:tag name="ANNOTATION_HEIGHT_5" val="95.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82.0"/>
  <p:tag name="ANNOTATION_END_6" val="86.6"/>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86.6"/>
  <p:tag name="ANNOTATION_END_7" val="86.6"/>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86.6"/>
  <p:tag name="ANNOTATION_END_8" val="93.4"/>
  <p:tag name="ANNOTATION_TOP_8" val="217.1"/>
  <p:tag name="ANNOTATION_LEFT_8" val="18.6"/>
  <p:tag name="ANNOTATION_WIDTH_8" val="421.8"/>
  <p:tag name="ANNOTATION_HEIGHT_8" val="86.3"/>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93.4"/>
  <p:tag name="ANNOTATION_END_9" val="108.5"/>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0"/>
  <p:tag name="ANNOTATION_START_10" val="108.5"/>
  <p:tag name="ANNOTATION_TOP_10" val="321.2"/>
  <p:tag name="ANNOTATION_LEFT_10" val="23.8"/>
  <p:tag name="ANNOTATION_WIDTH_10" val="111.8"/>
  <p:tag name="ANNOTATION_HEIGHT_10" val="111.5"/>
  <p:tag name="ANNOTATION_ANIMATION_10" val="3"/>
  <p:tag name="ANNOTATION_ROTATION_10" val="0"/>
  <p:tag name="ANNOTATION_SUB_TYPE_10" val="2"/>
  <p:tag name="ANNOTATION_LOOP_COUNT_10" val="1"/>
  <p:tag name="ANNOTATION_BOX_RADIUS_10" val="0"/>
  <p:tag name="ANNOTATION_SCALE_10" val="125"/>
  <p:tag name="ANNOTATION_BORDER_ALPHA_10" val="100"/>
  <p:tag name="ANNOTATION_BORDER_COLOR_10" val="16777215"/>
  <p:tag name="ANNOTATION_FILL_COLOR_10" val="683492"/>
  <p:tag name="ANNOTATION_FILL_ALPHA_10" val="100"/>
  <p:tag name="ANNOTATION_BORDER_WIDTH_10" val="2"/>
  <p:tag name="ANNOTATION_COUNT" val="10"/>
  <p:tag name="ARTICULATE_SLIDE_NAV" val="40"/>
  <p:tag name="ARTICULATE_SLIDE_THUMBNAIL_REFRESH" val="1"/>
</p:tagLst>
</file>

<file path=ppt/tags/tag238.xml><?xml version="1.0" encoding="utf-8"?>
<p:tagLst xmlns:a="http://schemas.openxmlformats.org/drawingml/2006/main" xmlns:r="http://schemas.openxmlformats.org/officeDocument/2006/relationships" xmlns:p="http://schemas.openxmlformats.org/presentationml/2006/main">
  <p:tag name="AUDIO_ID" val="1273"/>
  <p:tag name="ELAPSEDTIME" val="125.1"/>
  <p:tag name="ANNOTATION_TYPE_1" val="0"/>
  <p:tag name="ANNOTATION_START_1" val="6.1"/>
  <p:tag name="ANNOTATION_END_1" val="34.5"/>
  <p:tag name="ANNOTATION_TOP_1" val="156.1"/>
  <p:tag name="ANNOTATION_LEFT_1" val="29.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4.5"/>
  <p:tag name="ANNOTATION_END_2" val="78.3"/>
  <p:tag name="ANNOTATION_TOP_2" val="208.9"/>
  <p:tag name="ANNOTATION_LEFT_2" val="29.8"/>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78.3"/>
  <p:tag name="ANNOTATION_END_3" val="83.6"/>
  <p:tag name="ANNOTATION_TOP_3" val="270.7"/>
  <p:tag name="ANNOTATION_LEFT_3" val="33.5"/>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83.6"/>
  <p:tag name="ANNOTATION_TOP_4" val="311.5"/>
  <p:tag name="ANNOTATION_LEFT_4" val="29.8"/>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NAV" val="41"/>
  <p:tag name="ARTICULATE_SLIDE_THUMBNAIL_REFRESH" val="1"/>
</p:tagLst>
</file>

<file path=ppt/tags/tag239.xml><?xml version="1.0" encoding="utf-8"?>
<p:tagLst xmlns:a="http://schemas.openxmlformats.org/drawingml/2006/main" xmlns:r="http://schemas.openxmlformats.org/officeDocument/2006/relationships" xmlns:p="http://schemas.openxmlformats.org/presentationml/2006/main">
  <p:tag name="AUDIO_ID" val="1295"/>
  <p:tag name="TIMELINE" val="20.2/37.4/45.3/61.3/69.7/90.2"/>
  <p:tag name="ELAPSEDTIME" val="132.0"/>
  <p:tag name="ANNOTATION_COUNT" val="0"/>
  <p:tag name="ARTICULATE_SLIDE_NAV" val="42"/>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1.xml><?xml version="1.0" encoding="utf-8"?>
<p:tagLst xmlns:a="http://schemas.openxmlformats.org/drawingml/2006/main" xmlns:r="http://schemas.openxmlformats.org/officeDocument/2006/relationships" xmlns:p="http://schemas.openxmlformats.org/presentationml/2006/main">
  <p:tag name="AUDIO_ID" val="1138"/>
  <p:tag name="ELAPSEDTIME" val="32.7"/>
  <p:tag name="ANNOTATION_COUNT" val="0"/>
  <p:tag name="ARTICULATE_SLIDE_GUID" val="bd9d9f41-8afd-4bfa-8715-5f2de13cee9a"/>
  <p:tag name="ARTICULATE_SLIDE_NAV" val="34"/>
  <p:tag name="ARTICULATE_SLIDE_THUMBNAIL_REFRESH" val="1"/>
</p:tagLst>
</file>

<file path=ppt/tags/tag24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fPVED7Ym_files\slide0001_image001.jpg"/>
</p:tagLst>
</file>

<file path=ppt/tags/tag243.xml><?xml version="1.0" encoding="utf-8"?>
<p:tagLst xmlns:a="http://schemas.openxmlformats.org/drawingml/2006/main" xmlns:r="http://schemas.openxmlformats.org/officeDocument/2006/relationships" xmlns:p="http://schemas.openxmlformats.org/presentationml/2006/main">
  <p:tag name="AUDIO_ID" val="1106"/>
  <p:tag name="TIMELINE" val="83.9/116.6/118.2/138.2/173.6/198.3"/>
  <p:tag name="ELAPSEDTIME" val="489.6"/>
  <p:tag name="ANNOTATION_TYPE_1" val="2"/>
  <p:tag name="ANNOTATION_START_1" val="71.1"/>
  <p:tag name="ANNOTATION_END_1" val="71.1"/>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1.1"/>
  <p:tag name="ANNOTATION_END_2" val="80.0"/>
  <p:tag name="ANNOTATION_TOP_2" val="66.9"/>
  <p:tag name="ANNOTATION_LEFT_2" val="45.6"/>
  <p:tag name="ANNOTATION_WIDTH_2" val="195.4"/>
  <p:tag name="ANNOTATION_HEIGHT_2" val="63.9"/>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0.0"/>
  <p:tag name="ANNOTATION_END_3" val="90.6"/>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6"/>
  <p:tag name="ANNOTATION_END_4" val="90.6"/>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6"/>
  <p:tag name="ANNOTATION_END_5" val="123.0"/>
  <p:tag name="ANNOTATION_TOP_5" val="193.6"/>
  <p:tag name="ANNOTATION_LEFT_5" val="25.2"/>
  <p:tag name="ANNOTATION_WIDTH_5" val="185.8"/>
  <p:tag name="ANNOTATION_HEIGHT_5" val="164.9"/>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23.0"/>
  <p:tag name="ANNOTATION_END_6" val="123.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23.0"/>
  <p:tag name="ANNOTATION_END_7" val="143.7"/>
  <p:tag name="ANNOTATION_TOP_7" val="161.3"/>
  <p:tag name="ANNOTATION_LEFT_7" val="363.8"/>
  <p:tag name="ANNOTATION_WIDTH_7" val="137.9"/>
  <p:tag name="ANNOTATION_HEIGHT_7" val="83.7"/>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43.7"/>
  <p:tag name="ANNOTATION_END_8" val="143.7"/>
  <p:tag name="ANNOTATION_TOP_8" val="-29.9"/>
  <p:tag name="ANNOTATION_LEFT_8" val="-30.0"/>
  <p:tag name="ANNOTATION_WIDTH_8" val="635.9"/>
  <p:tag name="ANNOTATION_HEIGHT_8" val="491.8"/>
  <p:tag name="ANNOTATION_ANIMATION_8" val="4"/>
  <p:tag name="ANNOTATION_ROTATION_8" val="0"/>
  <p:tag name="ANNOTATION_SUB_TYPE_8" val="11"/>
  <p:tag name="ANNOTATION_LOOP_COUNT_8" val="1"/>
  <p:tag name="ANNOTATION_BOX_RADIUS_8" val="0"/>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43.7"/>
  <p:tag name="ANNOTATION_END_9" val="177.8"/>
  <p:tag name="ANNOTATION_TOP_9" val="245.0"/>
  <p:tag name="ANNOTATION_LEFT_9" val="207.4"/>
  <p:tag name="ANNOTATION_WIDTH_9" val="320.1"/>
  <p:tag name="ANNOTATION_HEIGHT_9" val="71.1"/>
  <p:tag name="ANNOTATION_ANIMATION_9" val="4"/>
  <p:tag name="ANNOTATION_ROTATION_9" val="0"/>
  <p:tag name="ANNOTATION_SUB_TYPE_9" val="11"/>
  <p:tag name="ANNOTATION_LOOP_COUNT_9" val="1"/>
  <p:tag name="ANNOTATION_BOX_RADIUS_9" val="5"/>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77.8"/>
  <p:tag name="ANNOTATION_END_10" val="177.8"/>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77.8"/>
  <p:tag name="ANNOTATION_END_11" val="201.2"/>
  <p:tag name="ANNOTATION_TOP_11" val="298.2"/>
  <p:tag name="ANNOTATION_LEFT_11" val="374.0"/>
  <p:tag name="ANNOTATION_WIDTH_11" val="178.0"/>
  <p:tag name="ANNOTATION_HEIGHT_11" val="87.8"/>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201.2"/>
  <p:tag name="ANNOTATION_END_12" val="201.2"/>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TYPE_13" val="2"/>
  <p:tag name="ANNOTATION_START_13" val="201.2"/>
  <p:tag name="ANNOTATION_END_13" val="218.5"/>
  <p:tag name="ANNOTATION_TOP_13" val="81.9"/>
  <p:tag name="ANNOTATION_LEFT_13" val="243.3"/>
  <p:tag name="ANNOTATION_WIDTH_13" val="233.8"/>
  <p:tag name="ANNOTATION_HEIGHT_13" val="91.4"/>
  <p:tag name="ANNOTATION_ANIMATION_13" val="4"/>
  <p:tag name="ANNOTATION_ROTATION_13" val="0"/>
  <p:tag name="ANNOTATION_SUB_TYPE_13" val="11"/>
  <p:tag name="ANNOTATION_LOOP_COUNT_13" val="1"/>
  <p:tag name="ANNOTATION_BOX_RADIUS_13" val="5"/>
  <p:tag name="ANNOTATION_SCALE_13" val="0"/>
  <p:tag name="ANNOTATION_BORDER_ALPHA_13" val="100"/>
  <p:tag name="ANNOTATION_BORDER_COLOR_13" val="16777215"/>
  <p:tag name="ANNOTATION_FILL_COLOR_13" val="855309"/>
  <p:tag name="ANNOTATION_FILL_ALPHA_13" val="50"/>
  <p:tag name="ANNOTATION_BORDER_WIDTH_13" val="2"/>
  <p:tag name="ANNOTATION_TYPE_14" val="2"/>
  <p:tag name="ANNOTATION_START_14" val="218.5"/>
  <p:tag name="ANNOTATION_END_14" val="230.5"/>
  <p:tag name="ANNOTATION_TOP_14" val="-29.9"/>
  <p:tag name="ANNOTATION_LEFT_14" val="-30.0"/>
  <p:tag name="ANNOTATION_WIDTH_14" val="635.9"/>
  <p:tag name="ANNOTATION_HEIGHT_14" val="491.8"/>
  <p:tag name="ANNOTATION_ANIMATION_14" val="4"/>
  <p:tag name="ANNOTATION_ROTATION_14" val="0"/>
  <p:tag name="ANNOTATION_SUB_TYPE_14" val="11"/>
  <p:tag name="ANNOTATION_LOOP_COUNT_14" val="1"/>
  <p:tag name="ANNOTATION_BOX_RADIUS_14" val="0"/>
  <p:tag name="ANNOTATION_SCALE_14" val="0"/>
  <p:tag name="ANNOTATION_BORDER_ALPHA_14" val="100"/>
  <p:tag name="ANNOTATION_BORDER_COLOR_14" val="16777215"/>
  <p:tag name="ANNOTATION_FILL_COLOR_14" val="855309"/>
  <p:tag name="ANNOTATION_FILL_ALPHA_14" val="50"/>
  <p:tag name="ANNOTATION_BORDER_WIDTH_14" val="2"/>
  <p:tag name="ANNOTATION_TYPE_15" val="2"/>
  <p:tag name="ANNOTATION_START_15" val="230.5"/>
  <p:tag name="ANNOTATION_END_15" val="230.5"/>
  <p:tag name="ANNOTATION_TOP_15" val="-29.9"/>
  <p:tag name="ANNOTATION_LEFT_15" val="-30.0"/>
  <p:tag name="ANNOTATION_WIDTH_15" val="635.9"/>
  <p:tag name="ANNOTATION_HEIGHT_15" val="491.8"/>
  <p:tag name="ANNOTATION_ANIMATION_15" val="4"/>
  <p:tag name="ANNOTATION_ROTATION_15" val="0"/>
  <p:tag name="ANNOTATION_SUB_TYPE_15" val="11"/>
  <p:tag name="ANNOTATION_LOOP_COUNT_15" val="1"/>
  <p:tag name="ANNOTATION_BOX_RADIUS_15" val="0"/>
  <p:tag name="ANNOTATION_SCALE_15" val="0"/>
  <p:tag name="ANNOTATION_BORDER_ALPHA_15" val="100"/>
  <p:tag name="ANNOTATION_BORDER_COLOR_15" val="16777215"/>
  <p:tag name="ANNOTATION_FILL_COLOR_15" val="855309"/>
  <p:tag name="ANNOTATION_FILL_ALPHA_15" val="50"/>
  <p:tag name="ANNOTATION_BORDER_WIDTH_15" val="2"/>
  <p:tag name="ANNOTATION_TYPE_16" val="2"/>
  <p:tag name="ANNOTATION_START_16" val="230.5"/>
  <p:tag name="ANNOTATION_END_16" val="285.4"/>
  <p:tag name="ANNOTATION_TOP_16" val="366.3"/>
  <p:tag name="ANNOTATION_LEFT_16" val="284.1"/>
  <p:tag name="ANNOTATION_WIDTH_16" val="235.0"/>
  <p:tag name="ANNOTATION_HEIGHT_16" val="66.3"/>
  <p:tag name="ANNOTATION_ANIMATION_16" val="4"/>
  <p:tag name="ANNOTATION_ROTATION_16" val="0"/>
  <p:tag name="ANNOTATION_SUB_TYPE_16" val="11"/>
  <p:tag name="ANNOTATION_LOOP_COUNT_16" val="1"/>
  <p:tag name="ANNOTATION_BOX_RADIUS_16" val="5"/>
  <p:tag name="ANNOTATION_SCALE_16" val="0"/>
  <p:tag name="ANNOTATION_BORDER_ALPHA_16" val="100"/>
  <p:tag name="ANNOTATION_BORDER_COLOR_16" val="16777215"/>
  <p:tag name="ANNOTATION_FILL_COLOR_16" val="855309"/>
  <p:tag name="ANNOTATION_FILL_ALPHA_16" val="50"/>
  <p:tag name="ANNOTATION_BORDER_WIDTH_16" val="2"/>
  <p:tag name="ANNOTATION_TYPE_17" val="2"/>
  <p:tag name="ANNOTATION_START_17" val="285.4"/>
  <p:tag name="ANNOTATION_END_17" val="285.4"/>
  <p:tag name="ANNOTATION_TOP_17" val="-29.9"/>
  <p:tag name="ANNOTATION_LEFT_17" val="-30.0"/>
  <p:tag name="ANNOTATION_WIDTH_17" val="635.9"/>
  <p:tag name="ANNOTATION_HEIGHT_17" val="491.8"/>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16777215"/>
  <p:tag name="ANNOTATION_FILL_COLOR_17" val="855309"/>
  <p:tag name="ANNOTATION_FILL_ALPHA_17" val="50"/>
  <p:tag name="ANNOTATION_BORDER_WIDTH_17" val="2"/>
  <p:tag name="ANNOTATION_TYPE_18" val="2"/>
  <p:tag name="ANNOTATION_START_18" val="285.4"/>
  <p:tag name="ANNOTATION_END_18" val="358.0"/>
  <p:tag name="ANNOTATION_TOP_18" val="68.1"/>
  <p:tag name="ANNOTATION_LEFT_18" val="33.0"/>
  <p:tag name="ANNOTATION_WIDTH_18" val="190.0"/>
  <p:tag name="ANNOTATION_HEIGHT_18" val="75.9"/>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16777215"/>
  <p:tag name="ANNOTATION_FILL_COLOR_18" val="855309"/>
  <p:tag name="ANNOTATION_FILL_ALPHA_18" val="50"/>
  <p:tag name="ANNOTATION_BORDER_WIDTH_18" val="2"/>
  <p:tag name="ANNOTATION_TYPE_19" val="2"/>
  <p:tag name="ANNOTATION_START_19" val="358.0"/>
  <p:tag name="ANNOTATION_END_19" val="358.0"/>
  <p:tag name="ANNOTATION_TOP_19" val="-29.9"/>
  <p:tag name="ANNOTATION_LEFT_19" val="-30.0"/>
  <p:tag name="ANNOTATION_WIDTH_19" val="635.9"/>
  <p:tag name="ANNOTATION_HEIGHT_19" val="491.8"/>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16777215"/>
  <p:tag name="ANNOTATION_FILL_COLOR_19" val="855309"/>
  <p:tag name="ANNOTATION_FILL_ALPHA_19" val="50"/>
  <p:tag name="ANNOTATION_BORDER_WIDTH_19" val="2"/>
  <p:tag name="ANNOTATION_TYPE_20" val="2"/>
  <p:tag name="ANNOTATION_START_20" val="358.0"/>
  <p:tag name="ANNOTATION_END_20" val="400.8"/>
  <p:tag name="ANNOTATION_TOP_20" val="379.4"/>
  <p:tag name="ANNOTATION_LEFT_20" val="304.5"/>
  <p:tag name="ANNOTATION_WIDTH_20" val="189.4"/>
  <p:tag name="ANNOTATION_HEIGHT_20" val="49.6"/>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16777215"/>
  <p:tag name="ANNOTATION_FILL_COLOR_20" val="855309"/>
  <p:tag name="ANNOTATION_FILL_ALPHA_20" val="50"/>
  <p:tag name="ANNOTATION_BORDER_WIDTH_20" val="2"/>
  <p:tag name="ANNOTATION_TYPE_21" val="2"/>
  <p:tag name="ANNOTATION_START_21" val="400.8"/>
  <p:tag name="ANNOTATION_END_21" val="400.8"/>
  <p:tag name="ANNOTATION_TOP_21" val="-29.9"/>
  <p:tag name="ANNOTATION_LEFT_21" val="-30.0"/>
  <p:tag name="ANNOTATION_WIDTH_21" val="635.9"/>
  <p:tag name="ANNOTATION_HEIGHT_21" val="491.8"/>
  <p:tag name="ANNOTATION_ANIMATION_21" val="4"/>
  <p:tag name="ANNOTATION_ROTATION_21" val="0"/>
  <p:tag name="ANNOTATION_SUB_TYPE_21" val="11"/>
  <p:tag name="ANNOTATION_LOOP_COUNT_21" val="1"/>
  <p:tag name="ANNOTATION_BOX_RADIUS_21" val="0"/>
  <p:tag name="ANNOTATION_SCALE_21" val="0"/>
  <p:tag name="ANNOTATION_BORDER_ALPHA_21" val="100"/>
  <p:tag name="ANNOTATION_BORDER_COLOR_21" val="16777215"/>
  <p:tag name="ANNOTATION_FILL_COLOR_21" val="855309"/>
  <p:tag name="ANNOTATION_FILL_ALPHA_21" val="50"/>
  <p:tag name="ANNOTATION_BORDER_WIDTH_21" val="2"/>
  <p:tag name="ANNOTATION_TYPE_22" val="2"/>
  <p:tag name="ANNOTATION_START_22" val="400.8"/>
  <p:tag name="ANNOTATION_END_22" val="426.6"/>
  <p:tag name="ANNOTATION_TOP_22" val="9.6"/>
  <p:tag name="ANNOTATION_LEFT_22" val="139.7"/>
  <p:tag name="ANNOTATION_WIDTH_22" val="305.1"/>
  <p:tag name="ANNOTATION_HEIGHT_22" val="38.2"/>
  <p:tag name="ANNOTATION_ANIMATION_22" val="4"/>
  <p:tag name="ANNOTATION_ROTATION_22" val="0"/>
  <p:tag name="ANNOTATION_SUB_TYPE_22" val="11"/>
  <p:tag name="ANNOTATION_LOOP_COUNT_22" val="1"/>
  <p:tag name="ANNOTATION_BOX_RADIUS_22" val="5"/>
  <p:tag name="ANNOTATION_SCALE_22" val="0"/>
  <p:tag name="ANNOTATION_BORDER_ALPHA_22" val="100"/>
  <p:tag name="ANNOTATION_BORDER_COLOR_22" val="16777215"/>
  <p:tag name="ANNOTATION_FILL_COLOR_22" val="855309"/>
  <p:tag name="ANNOTATION_FILL_ALPHA_22" val="50"/>
  <p:tag name="ANNOTATION_BORDER_WIDTH_22" val="2"/>
  <p:tag name="ANNOTATION_TYPE_23" val="2"/>
  <p:tag name="ANNOTATION_START_23" val="426.6"/>
  <p:tag name="ANNOTATION_END_23" val="426.6"/>
  <p:tag name="ANNOTATION_TOP_23" val="-29.9"/>
  <p:tag name="ANNOTATION_LEFT_23" val="-30.0"/>
  <p:tag name="ANNOTATION_WIDTH_23" val="635.9"/>
  <p:tag name="ANNOTATION_HEIGHT_23" val="491.8"/>
  <p:tag name="ANNOTATION_ANIMATION_23" val="4"/>
  <p:tag name="ANNOTATION_ROTATION_23" val="0"/>
  <p:tag name="ANNOTATION_SUB_TYPE_23" val="11"/>
  <p:tag name="ANNOTATION_LOOP_COUNT_23" val="1"/>
  <p:tag name="ANNOTATION_BOX_RADIUS_23" val="0"/>
  <p:tag name="ANNOTATION_SCALE_23" val="0"/>
  <p:tag name="ANNOTATION_BORDER_ALPHA_23" val="100"/>
  <p:tag name="ANNOTATION_BORDER_COLOR_23" val="16777215"/>
  <p:tag name="ANNOTATION_FILL_COLOR_23" val="855309"/>
  <p:tag name="ANNOTATION_FILL_ALPHA_23" val="50"/>
  <p:tag name="ANNOTATION_BORDER_WIDTH_23" val="2"/>
  <p:tag name="ANNOTATION_TYPE_24" val="2"/>
  <p:tag name="ANNOTATION_START_24" val="426.6"/>
  <p:tag name="ANNOTATION_END_24" val="460.0"/>
  <p:tag name="ANNOTATION_TOP_24" val="395.6"/>
  <p:tag name="ANNOTATION_LEFT_24" val="308.7"/>
  <p:tag name="ANNOTATION_WIDTH_24" val="171.4"/>
  <p:tag name="ANNOTATION_HEIGHT_24" val="29.9"/>
  <p:tag name="ANNOTATION_ANIMATION_24" val="4"/>
  <p:tag name="ANNOTATION_ROTATION_24" val="0"/>
  <p:tag name="ANNOTATION_SUB_TYPE_24" val="11"/>
  <p:tag name="ANNOTATION_LOOP_COUNT_24" val="1"/>
  <p:tag name="ANNOTATION_BOX_RADIUS_24" val="5"/>
  <p:tag name="ANNOTATION_SCALE_24" val="0"/>
  <p:tag name="ANNOTATION_BORDER_ALPHA_24" val="100"/>
  <p:tag name="ANNOTATION_BORDER_COLOR_24" val="16777215"/>
  <p:tag name="ANNOTATION_FILL_COLOR_24" val="855309"/>
  <p:tag name="ANNOTATION_FILL_ALPHA_24" val="50"/>
  <p:tag name="ANNOTATION_BORDER_WIDTH_24" val="2"/>
  <p:tag name="ANNOTATION_TYPE_25" val="2"/>
  <p:tag name="ANNOTATION_START_25" val="460.0"/>
  <p:tag name="ANNOTATION_TOP_25" val="-29.9"/>
  <p:tag name="ANNOTATION_LEFT_25" val="-30.0"/>
  <p:tag name="ANNOTATION_WIDTH_25" val="635.9"/>
  <p:tag name="ANNOTATION_HEIGHT_25" val="491.8"/>
  <p:tag name="ANNOTATION_ANIMATION_25" val="4"/>
  <p:tag name="ANNOTATION_ROTATION_25" val="0"/>
  <p:tag name="ANNOTATION_SUB_TYPE_25" val="11"/>
  <p:tag name="ANNOTATION_LOOP_COUNT_25" val="1"/>
  <p:tag name="ANNOTATION_BOX_RADIUS_25" val="0"/>
  <p:tag name="ANNOTATION_SCALE_25" val="0"/>
  <p:tag name="ANNOTATION_BORDER_ALPHA_25" val="100"/>
  <p:tag name="ANNOTATION_BORDER_COLOR_25" val="16777215"/>
  <p:tag name="ANNOTATION_FILL_COLOR_25" val="855309"/>
  <p:tag name="ANNOTATION_FILL_ALPHA_25" val="50"/>
  <p:tag name="ANNOTATION_BORDER_WIDTH_25" val="2"/>
  <p:tag name="ANNOTATION_COUNT" val="25"/>
  <p:tag name="ARTICULATE_SLIDE_GUID" val="5882dd19-77fc-4eab-9b51-e877b0f2929e"/>
  <p:tag name="ARTICULATE_SLIDE_NAV" val="35"/>
  <p:tag name="ARTICULATE_SLIDE_THUMBNAIL_REFRESH" val="1"/>
</p:tagLst>
</file>

<file path=ppt/tags/tag244.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Users\Beverly\AppData\Local\Temp\articulate\presenter\imgtemp\AVzvAmfh_files\slide0001_image001.png"/>
</p:tagLst>
</file>

<file path=ppt/tags/tag24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4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BULLET_14" val="8226"/>
  <p:tag name="BULLET_15" val="8226"/>
  <p:tag name="BULLET_16" val="8226"/>
  <p:tag name="BULLET_17" val="8226"/>
  <p:tag name="BULLET_18" val="8226"/>
  <p:tag name="MARGIN_1" val="0"/>
  <p:tag name="MARGIN_2" val="36"/>
  <p:tag name="MARGIN_3" val="72"/>
  <p:tag name="MARGIN_4" val="108"/>
  <p:tag name="MARGIN_5" val="144"/>
  <p:tag name="FONT_SIZE" val="12"/>
</p:tagLst>
</file>

<file path=ppt/tags/tag247.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48.xml><?xml version="1.0" encoding="utf-8"?>
<p:tagLst xmlns:a="http://schemas.openxmlformats.org/drawingml/2006/main" xmlns:r="http://schemas.openxmlformats.org/officeDocument/2006/relationships" xmlns:p="http://schemas.openxmlformats.org/presentationml/2006/main">
  <p:tag name="AUDIO_ID" val="1107"/>
  <p:tag name="ELAPSEDTIME" val="174.3"/>
  <p:tag name="ANNOTATION_TYPE_1" val="2"/>
  <p:tag name="ANNOTATION_START_1" val="56.0"/>
  <p:tag name="ANNOTATION_END_1" val="56.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56.0"/>
  <p:tag name="ANNOTATION_END_2" val="70.4"/>
  <p:tag name="ANNOTATION_TOP_2" val="391.4"/>
  <p:tag name="ANNOTATION_LEFT_2" val="52.7"/>
  <p:tag name="ANNOTATION_WIDTH_2" val="378.8"/>
  <p:tag name="ANNOTATION_HEIGHT_2" val="25.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0.4"/>
  <p:tag name="ANNOTATION_END_3" val="75.2"/>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5.2"/>
  <p:tag name="ANNOTATION_END_4" val="75.2"/>
  <p:tag name="ANNOTATION_TOP_4" val="-29.9"/>
  <p:tag name="ANNOTATION_LEFT_4" val="-30.0"/>
  <p:tag name="ANNOTATION_WIDTH_4" val="635.9"/>
  <p:tag name="ANNOTATION_HEIGHT_4" val="491.8"/>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75.2"/>
  <p:tag name="ANNOTATION_END_5" val="108.7"/>
  <p:tag name="ANNOTATION_TOP_5" val="256.9"/>
  <p:tag name="ANNOTATION_LEFT_5" val="70.1"/>
  <p:tag name="ANNOTATION_WIDTH_5" val="429.2"/>
  <p:tag name="ANNOTATION_HEIGHT_5" val="35.3"/>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108.7"/>
  <p:tag name="ANNOTATION_END_6" val="119.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19.0"/>
  <p:tag name="ANNOTATION_END_7" val="119.0"/>
  <p:tag name="ANNOTATION_TOP_7" val="-29.9"/>
  <p:tag name="ANNOTATION_LEFT_7" val="-30.0"/>
  <p:tag name="ANNOTATION_WIDTH_7" val="635.9"/>
  <p:tag name="ANNOTATION_HEIGHT_7" val="491.8"/>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19.0"/>
  <p:tag name="ANNOTATION_END_8" val="151.5"/>
  <p:tag name="ANNOTATION_TOP_8" val="283.8"/>
  <p:tag name="ANNOTATION_LEFT_8" val="35.4"/>
  <p:tag name="ANNOTATION_WIDTH_8" val="507.1"/>
  <p:tag name="ANNOTATION_HEIGHT_8" val="46.0"/>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51.5"/>
  <p:tag name="ANNOTATION_END_9" val="164.5"/>
  <p:tag name="ANNOTATION_TOP_9" val="-29.9"/>
  <p:tag name="ANNOTATION_LEFT_9" val="-30.0"/>
  <p:tag name="ANNOTATION_WIDTH_9" val="635.9"/>
  <p:tag name="ANNOTATION_HEIGHT_9" val="491.8"/>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TYPE_10" val="2"/>
  <p:tag name="ANNOTATION_START_10" val="164.5"/>
  <p:tag name="ANNOTATION_END_10" val="164.5"/>
  <p:tag name="ANNOTATION_TOP_10" val="-29.9"/>
  <p:tag name="ANNOTATION_LEFT_10" val="-30.0"/>
  <p:tag name="ANNOTATION_WIDTH_10" val="635.9"/>
  <p:tag name="ANNOTATION_HEIGHT_10" val="491.8"/>
  <p:tag name="ANNOTATION_ANIMATION_10" val="4"/>
  <p:tag name="ANNOTATION_ROTATION_10" val="0"/>
  <p:tag name="ANNOTATION_SUB_TYPE_10" val="11"/>
  <p:tag name="ANNOTATION_LOOP_COUNT_10" val="1"/>
  <p:tag name="ANNOTATION_BOX_RADIUS_10" val="0"/>
  <p:tag name="ANNOTATION_SCALE_10" val="0"/>
  <p:tag name="ANNOTATION_BORDER_ALPHA_10" val="100"/>
  <p:tag name="ANNOTATION_BORDER_COLOR_10" val="16777215"/>
  <p:tag name="ANNOTATION_FILL_COLOR_10" val="855309"/>
  <p:tag name="ANNOTATION_FILL_ALPHA_10" val="50"/>
  <p:tag name="ANNOTATION_BORDER_WIDTH_10" val="2"/>
  <p:tag name="ANNOTATION_TYPE_11" val="2"/>
  <p:tag name="ANNOTATION_START_11" val="164.5"/>
  <p:tag name="ANNOTATION_END_11" val="172.1"/>
  <p:tag name="ANNOTATION_TOP_11" val="328.6"/>
  <p:tag name="ANNOTATION_LEFT_11" val="30.6"/>
  <p:tag name="ANNOTATION_WIDTH_11" val="535.2"/>
  <p:tag name="ANNOTATION_HEIGHT_11" val="39.4"/>
  <p:tag name="ANNOTATION_ANIMATION_11" val="4"/>
  <p:tag name="ANNOTATION_ROTATION_11" val="0"/>
  <p:tag name="ANNOTATION_SUB_TYPE_11" val="11"/>
  <p:tag name="ANNOTATION_LOOP_COUNT_11" val="1"/>
  <p:tag name="ANNOTATION_BOX_RADIUS_11" val="5"/>
  <p:tag name="ANNOTATION_SCALE_11" val="0"/>
  <p:tag name="ANNOTATION_BORDER_ALPHA_11" val="100"/>
  <p:tag name="ANNOTATION_BORDER_COLOR_11" val="16777215"/>
  <p:tag name="ANNOTATION_FILL_COLOR_11" val="855309"/>
  <p:tag name="ANNOTATION_FILL_ALPHA_11" val="50"/>
  <p:tag name="ANNOTATION_BORDER_WIDTH_11" val="2"/>
  <p:tag name="ANNOTATION_TYPE_12" val="2"/>
  <p:tag name="ANNOTATION_START_12" val="172.1"/>
  <p:tag name="ANNOTATION_TOP_12" val="-29.9"/>
  <p:tag name="ANNOTATION_LEFT_12" val="-30.0"/>
  <p:tag name="ANNOTATION_WIDTH_12" val="635.9"/>
  <p:tag name="ANNOTATION_HEIGHT_12" val="491.8"/>
  <p:tag name="ANNOTATION_ANIMATION_12" val="4"/>
  <p:tag name="ANNOTATION_ROTATION_12" val="0"/>
  <p:tag name="ANNOTATION_SUB_TYPE_12" val="11"/>
  <p:tag name="ANNOTATION_LOOP_COUNT_12" val="1"/>
  <p:tag name="ANNOTATION_BOX_RADIUS_12" val="0"/>
  <p:tag name="ANNOTATION_SCALE_12" val="0"/>
  <p:tag name="ANNOTATION_BORDER_ALPHA_12" val="100"/>
  <p:tag name="ANNOTATION_BORDER_COLOR_12" val="16777215"/>
  <p:tag name="ANNOTATION_FILL_COLOR_12" val="855309"/>
  <p:tag name="ANNOTATION_FILL_ALPHA_12" val="50"/>
  <p:tag name="ANNOTATION_BORDER_WIDTH_12" val="2"/>
  <p:tag name="ANNOTATION_COUNT" val="12"/>
  <p:tag name="ARTICULATE_SLIDE_GUID" val="9005716c-d32b-475a-b292-af3195e3fcac"/>
  <p:tag name="ARTICULATE_SLIDE_NAV" val="36"/>
  <p:tag name="ARTICULATE_SLIDE_THUMBNAIL_REFRESH" val="1"/>
</p:tagLst>
</file>

<file path=ppt/tags/tag2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0.xml><?xml version="1.0" encoding="utf-8"?>
<p:tagLst xmlns:a="http://schemas.openxmlformats.org/drawingml/2006/main" xmlns:r="http://schemas.openxmlformats.org/officeDocument/2006/relationships" xmlns:p="http://schemas.openxmlformats.org/presentationml/2006/main">
  <p:tag name="AUDIO_ID" val="1242"/>
  <p:tag name="ELAPSEDTIME" val="118.4"/>
  <p:tag name="ANNOTATION_TYPE_1" val="2"/>
  <p:tag name="ANNOTATION_START_1" val="75.9"/>
  <p:tag name="ANNOTATION_END_1" val="75.9"/>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5.9"/>
  <p:tag name="ANNOTATION_END_2" val="111.3"/>
  <p:tag name="ANNOTATION_TOP_2" val="348.9"/>
  <p:tag name="ANNOTATION_LEFT_2" val="23.4"/>
  <p:tag name="ANNOTATION_WIDTH_2" val="530.4"/>
  <p:tag name="ANNOTATION_HEIGHT_2" val="69.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111.3"/>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GUID" val="6c16ccf4-ff33-4f20-821c-3ddab4a6edf8"/>
  <p:tag name="ARTICULATE_SLIDE_NAV" val="37"/>
  <p:tag name="ARTICULATE_SLIDE_THUMBNAIL_REFRESH" val="1"/>
</p:tagLst>
</file>

<file path=ppt/tags/tag2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2.xml><?xml version="1.0" encoding="utf-8"?>
<p:tagLst xmlns:a="http://schemas.openxmlformats.org/drawingml/2006/main" xmlns:r="http://schemas.openxmlformats.org/officeDocument/2006/relationships" xmlns:p="http://schemas.openxmlformats.org/presentationml/2006/main">
  <p:tag name="AUDIO_ID" val="1294"/>
  <p:tag name="TIMELINE" val="23.7/50.1/57.4/74.0/80.5/97.4"/>
  <p:tag name="ELAPSEDTIME" val="131.5"/>
  <p:tag name="ANNOTATION_COUNT" val="0"/>
  <p:tag name="ARTICULATE_SLIDE_NAV" val="39"/>
  <p:tag name="ARTICULATE_SLIDE_THUMBNAIL_REFRESH" val="1"/>
</p:tagLst>
</file>

<file path=ppt/tags/tag253.xml><?xml version="1.0" encoding="utf-8"?>
<p:tagLst xmlns:a="http://schemas.openxmlformats.org/drawingml/2006/main" xmlns:r="http://schemas.openxmlformats.org/officeDocument/2006/relationships" xmlns:p="http://schemas.openxmlformats.org/presentationml/2006/main">
  <p:tag name="AUDIO_ID" val="1303"/>
  <p:tag name="ELAPSEDTIME" val="206.3"/>
  <p:tag name="ANNOTATION_TYPE_1" val="2"/>
  <p:tag name="ANNOTATION_START_1" val="73.1"/>
  <p:tag name="ANNOTATION_END_1" val="73.1"/>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73.1"/>
  <p:tag name="ANNOTATION_END_2" val="82.6"/>
  <p:tag name="ANNOTATION_TOP_2" val="194.8"/>
  <p:tag name="ANNOTATION_LEFT_2" val="175.1"/>
  <p:tag name="ANNOTATION_WIDTH_2" val="134.9"/>
  <p:tag name="ANNOTATION_HEIGHT_2" val="38.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82.6"/>
  <p:tag name="ANNOTATION_END_3" val="90.8"/>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90.8"/>
  <p:tag name="ANNOTATION_END_4" val="90.8"/>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90.8"/>
  <p:tag name="ANNOTATION_END_5" val="99.9"/>
  <p:tag name="ANNOTATION_TOP_5" val="100.4"/>
  <p:tag name="ANNOTATION_LEFT_5" val="391.9"/>
  <p:tag name="ANNOTATION_WIDTH_5" val="122.9"/>
  <p:tag name="ANNOTATION_HEIGHT_5" val="39.4"/>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9.9"/>
  <p:tag name="ANNOTATION_END_6" val="104.1"/>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104.1"/>
  <p:tag name="ANNOTATION_END_7" val="104.1"/>
  <p:tag name="ANNOTATION_TOP_7" val="-37.2"/>
  <p:tag name="ANNOTATION_LEFT_7" val="-37.3"/>
  <p:tag name="ANNOTATION_WIDTH_7" val="650.5"/>
  <p:tag name="ANNOTATION_HEIGHT_7" val="506.4"/>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16777215"/>
  <p:tag name="ANNOTATION_FILL_COLOR_7" val="855309"/>
  <p:tag name="ANNOTATION_FILL_ALPHA_7" val="50"/>
  <p:tag name="ANNOTATION_BORDER_WIDTH_7" val="2"/>
  <p:tag name="ANNOTATION_TYPE_8" val="2"/>
  <p:tag name="ANNOTATION_START_8" val="104.1"/>
  <p:tag name="ANNOTATION_END_8" val="112.7"/>
  <p:tag name="ANNOTATION_TOP_8" val="126.4"/>
  <p:tag name="ANNOTATION_LEFT_8" val="251.9"/>
  <p:tag name="ANNOTATION_WIDTH_8" val="196.0"/>
  <p:tag name="ANNOTATION_HEIGHT_8" val="42.4"/>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16777215"/>
  <p:tag name="ANNOTATION_FILL_COLOR_8" val="855309"/>
  <p:tag name="ANNOTATION_FILL_ALPHA_8" val="50"/>
  <p:tag name="ANNOTATION_BORDER_WIDTH_8" val="2"/>
  <p:tag name="ANNOTATION_TYPE_9" val="2"/>
  <p:tag name="ANNOTATION_START_9" val="112.7"/>
  <p:tag name="ANNOTATION_TOP_9" val="-37.2"/>
  <p:tag name="ANNOTATION_LEFT_9" val="-37.3"/>
  <p:tag name="ANNOTATION_WIDTH_9" val="650.5"/>
  <p:tag name="ANNOTATION_HEIGHT_9" val="506.4"/>
  <p:tag name="ANNOTATION_ANIMATION_9" val="4"/>
  <p:tag name="ANNOTATION_ROTATION_9" val="0"/>
  <p:tag name="ANNOTATION_SUB_TYPE_9" val="11"/>
  <p:tag name="ANNOTATION_LOOP_COUNT_9" val="1"/>
  <p:tag name="ANNOTATION_BOX_RADIUS_9" val="0"/>
  <p:tag name="ANNOTATION_SCALE_9" val="0"/>
  <p:tag name="ANNOTATION_BORDER_ALPHA_9" val="100"/>
  <p:tag name="ANNOTATION_BORDER_COLOR_9" val="16777215"/>
  <p:tag name="ANNOTATION_FILL_COLOR_9" val="855309"/>
  <p:tag name="ANNOTATION_FILL_ALPHA_9" val="50"/>
  <p:tag name="ANNOTATION_BORDER_WIDTH_9" val="2"/>
  <p:tag name="ANNOTATION_COUNT" val="9"/>
  <p:tag name="ARTICULATE_SLIDE_NAV" val="43"/>
  <p:tag name="ARTICULATE_SLIDE_THUMBNAIL_REFRESH" val="1"/>
</p:tagLst>
</file>

<file path=ppt/tags/tag254.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255.xml><?xml version="1.0" encoding="utf-8"?>
<p:tagLst xmlns:a="http://schemas.openxmlformats.org/drawingml/2006/main" xmlns:r="http://schemas.openxmlformats.org/officeDocument/2006/relationships" xmlns:p="http://schemas.openxmlformats.org/presentationml/2006/main">
  <p:tag name="ARTICULATE_PUBLISH_MODE" val="2"/>
</p:tagLst>
</file>

<file path=ppt/tags/tag25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257.xml><?xml version="1.0" encoding="utf-8"?>
<p:tagLst xmlns:a="http://schemas.openxmlformats.org/drawingml/2006/main" xmlns:r="http://schemas.openxmlformats.org/officeDocument/2006/relationships" xmlns:p="http://schemas.openxmlformats.org/presentationml/2006/main">
  <p:tag name="AUDIO_ID" val="1315"/>
  <p:tag name="ELAPSEDTIME" val="115.2"/>
  <p:tag name="ANNOTATION_TYPE_1" val="0"/>
  <p:tag name="ANNOTATION_START_1" val="7.7"/>
  <p:tag name="ANNOTATION_END_1" val="22.7"/>
  <p:tag name="ANNOTATION_TOP_1" val="148.4"/>
  <p:tag name="ANNOTATION_LEFT_1" val="43.2"/>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7"/>
  <p:tag name="ANNOTATION_END_2" val="25.5"/>
  <p:tag name="ANNOTATION_TOP_2" val="149.8"/>
  <p:tag name="ANNOTATION_LEFT_2" val="182.5"/>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25.5"/>
  <p:tag name="ANNOTATION_END_3" val="33.7"/>
  <p:tag name="ANNOTATION_TOP_3" val="151.3"/>
  <p:tag name="ANNOTATION_LEFT_3" val="251.4"/>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3.7"/>
  <p:tag name="ANNOTATION_END_4" val="56.2"/>
  <p:tag name="ANNOTATION_TOP_4" val="192.2"/>
  <p:tag name="ANNOTATION_LEFT_4" val="41.0"/>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56.2"/>
  <p:tag name="ANNOTATION_END_5" val="59.2"/>
  <p:tag name="ANNOTATION_TOP_5" val="190.8"/>
  <p:tag name="ANNOTATION_LEFT_5" val="410.4"/>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9.2"/>
  <p:tag name="ANNOTATION_END_6" val="67.2"/>
  <p:tag name="ANNOTATION_TOP_6" val="263.9"/>
  <p:tag name="ANNOTATION_LEFT_6" val="41.0"/>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7.2"/>
  <p:tag name="ANNOTATION_END_7" val="91.3"/>
  <p:tag name="ANNOTATION_TOP_7" val="292.4"/>
  <p:tag name="ANNOTATION_LEFT_7" val="82.8"/>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91.3"/>
  <p:tag name="ANNOTATION_TOP_8" val="358.2"/>
  <p:tag name="ANNOTATION_LEFT_8" val="77.7"/>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GUID" val="054c8395-f944-4642-a4b8-fcca939d0063"/>
  <p:tag name="ARTICULATE_SLIDE_NAV" val="55"/>
  <p:tag name="ARTICULATE_SLIDE_THUMBNAIL_REFRESH" val="1"/>
</p:tagLst>
</file>

<file path=ppt/tags/tag258.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259.xml><?xml version="1.0" encoding="utf-8"?>
<p:tagLst xmlns:a="http://schemas.openxmlformats.org/drawingml/2006/main" xmlns:r="http://schemas.openxmlformats.org/officeDocument/2006/relationships" xmlns:p="http://schemas.openxmlformats.org/presentationml/2006/main">
  <p:tag name="AUDIO_ID" val="1274"/>
  <p:tag name="TIMELINE" val="3.1/8.6/53.0/67.5"/>
  <p:tag name="ELAPSEDTIME" val="101.3"/>
  <p:tag name="ANNOTATION_TYPE_1" val="2"/>
  <p:tag name="ANNOTATION_START_1" val="18.7"/>
  <p:tag name="ANNOTATION_END_1" val="18.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7"/>
  <p:tag name="ANNOTATION_END_2" val="50.1"/>
  <p:tag name="ANNOTATION_TOP_2" val="210.4"/>
  <p:tag name="ANNOTATION_LEFT_2" val="41.7"/>
  <p:tag name="ANNOTATION_WIDTH_2" val="397.9"/>
  <p:tag name="ANNOTATION_HEIGHT_2" val="6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0.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5"/>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261.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2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15600</TotalTime>
  <Pages>98</Pages>
  <Words>11028</Words>
  <Application>Microsoft Office PowerPoint</Application>
  <PresentationFormat>Letter Paper (8.5x11 in)</PresentationFormat>
  <Paragraphs>2129</Paragraphs>
  <Slides>242</Slides>
  <Notes>145</Notes>
  <HiddenSlides>0</HiddenSlides>
  <MMClips>4</MMClips>
  <ScaleCrop>false</ScaleCrop>
  <HeadingPairs>
    <vt:vector size="8" baseType="variant">
      <vt:variant>
        <vt:lpstr>Fonts Used</vt:lpstr>
      </vt:variant>
      <vt:variant>
        <vt:i4>19</vt:i4>
      </vt:variant>
      <vt:variant>
        <vt:lpstr>Theme</vt:lpstr>
      </vt:variant>
      <vt:variant>
        <vt:i4>2</vt:i4>
      </vt:variant>
      <vt:variant>
        <vt:lpstr>Embedded OLE Servers</vt:lpstr>
      </vt:variant>
      <vt:variant>
        <vt:i4>4</vt:i4>
      </vt:variant>
      <vt:variant>
        <vt:lpstr>Slide Titles</vt:lpstr>
      </vt:variant>
      <vt:variant>
        <vt:i4>242</vt:i4>
      </vt:variant>
    </vt:vector>
  </HeadingPairs>
  <TitlesOfParts>
    <vt:vector size="267" baseType="lpstr">
      <vt:lpstr>ＭＳ Ｐゴシック</vt:lpstr>
      <vt:lpstr>SimSun</vt:lpstr>
      <vt:lpstr>Antique Olive</vt:lpstr>
      <vt:lpstr>Arial</vt:lpstr>
      <vt:lpstr>Arial Black</vt:lpstr>
      <vt:lpstr>Arial Narrow</vt:lpstr>
      <vt:lpstr>Calibri</vt:lpstr>
      <vt:lpstr>Courier New</vt:lpstr>
      <vt:lpstr>Garamond</vt:lpstr>
      <vt:lpstr>Gill Sans MT</vt:lpstr>
      <vt:lpstr>Helvetica</vt:lpstr>
      <vt:lpstr>Monotype Sorts</vt:lpstr>
      <vt:lpstr>Symbol</vt:lpstr>
      <vt:lpstr>Tahoma</vt:lpstr>
      <vt:lpstr>Tempus Sans ITC</vt:lpstr>
      <vt:lpstr>Times</vt:lpstr>
      <vt:lpstr>Times New Roman</vt:lpstr>
      <vt:lpstr>Wingdings</vt:lpstr>
      <vt:lpstr>Wingdings 3</vt:lpstr>
      <vt:lpstr>1_Origin</vt:lpstr>
      <vt:lpstr>Origin</vt:lpstr>
      <vt:lpstr>Clip</vt:lpstr>
      <vt:lpstr>Chart</vt:lpstr>
      <vt:lpstr>Document</vt:lpstr>
      <vt:lpstr>Photo Editor Photo</vt:lpstr>
      <vt:lpstr>Welcome to  Diabetes in the 21st Century </vt:lpstr>
      <vt:lpstr>Diabetes in the 21st Century:  A Clinical and Educational Update</vt:lpstr>
      <vt:lpstr>CDC Announces</vt:lpstr>
      <vt:lpstr>Diabetes in America 2014</vt:lpstr>
      <vt:lpstr> My Boys –Robert and Jackson</vt:lpstr>
      <vt:lpstr>Type 2 in Kids </vt:lpstr>
      <vt:lpstr>Global Epidemic</vt:lpstr>
      <vt:lpstr> World Diabetes Day  November 14</vt:lpstr>
      <vt:lpstr>Age-adjusted Diabetes Prevalence  20 yrs or older, by race/ethnicity— U.S. 20014</vt:lpstr>
      <vt:lpstr>  Why Should Zip Code Determine Life Expectancy?</vt:lpstr>
      <vt:lpstr>Engaging and supporting Kids to help slow the epidemic</vt:lpstr>
      <vt:lpstr>Thoughts on Diabetes,  Weight, Social Change</vt:lpstr>
      <vt:lpstr>Weight and Gut Bacteria  New and Early Research</vt:lpstr>
      <vt:lpstr>Free Live Webinars and Live Seminars at DiabetesEd.net</vt:lpstr>
      <vt:lpstr>PowerPoint Presentation</vt:lpstr>
      <vt:lpstr>PowerPoint Presentation</vt:lpstr>
      <vt:lpstr>Role of the Pancreas Endocrine Functions</vt:lpstr>
      <vt:lpstr>PowerPoint Presentation</vt:lpstr>
      <vt:lpstr>Hormones Effect on Glucose</vt:lpstr>
      <vt:lpstr>GLP-1 Effects in Humans Understanding the Natural Role of Incretins</vt:lpstr>
      <vt:lpstr>Bariatric Surgery</vt:lpstr>
      <vt:lpstr>Natural History of Diabetes</vt:lpstr>
      <vt:lpstr>Signs of Diabetes</vt:lpstr>
      <vt:lpstr>Diabetes Classifications</vt:lpstr>
      <vt:lpstr>Case Study </vt:lpstr>
      <vt:lpstr>PowerPoint Presentation</vt:lpstr>
      <vt:lpstr>PowerPoint Presentation</vt:lpstr>
      <vt:lpstr>Type 1 Rates Increasing Globally</vt:lpstr>
      <vt:lpstr>PowerPoint Presentation</vt:lpstr>
      <vt:lpstr>Type 1 – 10% of all Diabetes Genetics and Risk Factors</vt:lpstr>
      <vt:lpstr>Incidence of Type 1 in Youth  </vt:lpstr>
      <vt:lpstr>Autoantibodies Assoc w/ Type 1</vt:lpstr>
      <vt:lpstr>Type 1 Diabetes Associated with other immune conditions</vt:lpstr>
      <vt:lpstr>What Does Type 1 Look Like?</vt:lpstr>
      <vt:lpstr>Ms. Idaho and Ms America – Pumpin’ It</vt:lpstr>
      <vt:lpstr>Medalist Study – Harvard Joslin Diabetes Center </vt:lpstr>
      <vt:lpstr>Type 1 Summary</vt:lpstr>
      <vt:lpstr>Type 1 in Hospital </vt:lpstr>
      <vt:lpstr>PowerPoint Presentation</vt:lpstr>
      <vt:lpstr>PowerPoint Presentation</vt:lpstr>
      <vt:lpstr>Visceral Fat –  “Endocrine Organ”</vt:lpstr>
      <vt:lpstr>Natural Progression of Type 2 Diabetes</vt:lpstr>
      <vt:lpstr>Cardio Metabolic Risk  -  5 Hypers -</vt:lpstr>
      <vt:lpstr>Diabetes 2 - Who is at Risk?  (ADA Clinical Practice Guidelines)</vt:lpstr>
      <vt:lpstr>Diabetes 2 - Who is at Risk?  (ADA Clinical Practice Guidelines)</vt:lpstr>
      <vt:lpstr>Acanthosis Nigricans (AN)  </vt:lpstr>
      <vt:lpstr>Acanthosis Nigricans</vt:lpstr>
      <vt:lpstr>Diabetes Detectives Needed</vt:lpstr>
      <vt:lpstr>Ominous Octet</vt:lpstr>
      <vt:lpstr>Comparison of Type 1 and Type 2</vt:lpstr>
      <vt:lpstr>Diabetes is also associated with: </vt:lpstr>
      <vt:lpstr>Gestational DM ~ 7% of all Pregnancies</vt:lpstr>
      <vt:lpstr>Diabetes in pregnant mothers associated with …</vt:lpstr>
      <vt:lpstr>Screen Pregnant Women  Before 13 weeks </vt:lpstr>
      <vt:lpstr>            Increasing Prevalence – A public health perspective </vt:lpstr>
      <vt:lpstr>Postnatal Health:  Maternal Behavior</vt:lpstr>
      <vt:lpstr>Start Metformin therapy</vt:lpstr>
      <vt:lpstr>Other Causes of Hyperglycemia</vt:lpstr>
      <vt:lpstr>Diabetes Bingo - “DiaBingo” Shout out Right Answer</vt:lpstr>
      <vt:lpstr>DiaBingo</vt:lpstr>
      <vt:lpstr>Life Study – Mrs. Jones</vt:lpstr>
      <vt:lpstr>What Do You Say? Mrs. Jones asks you</vt:lpstr>
      <vt:lpstr>I don’t want to!</vt:lpstr>
      <vt:lpstr>Running into Roadblocks?</vt:lpstr>
      <vt:lpstr>No one is Unmotivated</vt:lpstr>
      <vt:lpstr>Overcoming barriers</vt:lpstr>
      <vt:lpstr>How Often Should I Check?</vt:lpstr>
      <vt:lpstr>How will it help me?</vt:lpstr>
      <vt:lpstr>New Meters – a little goes a long way</vt:lpstr>
      <vt:lpstr>Complications - Why?</vt:lpstr>
      <vt:lpstr>Diabetes Complications</vt:lpstr>
      <vt:lpstr>   Control Matters</vt:lpstr>
      <vt:lpstr>Financial Advisor</vt:lpstr>
      <vt:lpstr>Preventing Pre Diabetes</vt:lpstr>
      <vt:lpstr>Can Type 2 be Prevented in Older Adults?</vt:lpstr>
      <vt:lpstr>We Made It – 3129 miles- Now Walking Back</vt:lpstr>
      <vt:lpstr>Flash Mob – World Diabetes Day to Beat It</vt:lpstr>
      <vt:lpstr>Can we stop pre diabetes from progressing?</vt:lpstr>
      <vt:lpstr>Diabetes Prevention Program</vt:lpstr>
      <vt:lpstr>Weight loss and Prevention</vt:lpstr>
      <vt:lpstr>PowerPoint Presentation</vt:lpstr>
      <vt:lpstr>Goals of Care</vt:lpstr>
      <vt:lpstr>ABCs of Diabetes</vt:lpstr>
      <vt:lpstr>PowerPoint Presentation</vt:lpstr>
      <vt:lpstr>     A1c and Estimated Avg Glucose (eAG) 2008 </vt:lpstr>
      <vt:lpstr>PowerPoint Presentation</vt:lpstr>
      <vt:lpstr>ABCs of Diabetes –  </vt:lpstr>
      <vt:lpstr>“Legacy Effect”</vt:lpstr>
      <vt:lpstr>Vaccinations- Immunizations</vt:lpstr>
      <vt:lpstr>Diabetes Bingo “DiaBingo” Shout out Right Answer</vt:lpstr>
      <vt:lpstr>DiaBingo- G</vt:lpstr>
      <vt:lpstr>Mr. Jones -  What are Your Recommendations?</vt:lpstr>
      <vt:lpstr>Diabetes Care Guidelines- ADA</vt:lpstr>
      <vt:lpstr>Foot Care </vt:lpstr>
      <vt:lpstr>Foot Wounds</vt:lpstr>
      <vt:lpstr>PowerPoint Presentation</vt:lpstr>
      <vt:lpstr>PowerPoint Presentation</vt:lpstr>
      <vt:lpstr>No Bathroom Surgery</vt:lpstr>
      <vt:lpstr>5.07 monofilament = 10gms linear pressure  If pt can’t feel pressure =  neuropathy</vt:lpstr>
      <vt:lpstr>3 Most Important Foot Care Tips</vt:lpstr>
      <vt:lpstr>Glucose Management and Hospitalized Patients  </vt:lpstr>
      <vt:lpstr>Hospitals and Hyperglycemia –  What’s the Big Deal? </vt:lpstr>
      <vt:lpstr>Hyperglycemia*: A Common Comorbidity in Medical-Surgical Patients in a Community Hospital</vt:lpstr>
      <vt:lpstr>Effect of Hyperglycemia  on Hospital Mortality</vt:lpstr>
      <vt:lpstr>BG Above Normal = Trouble</vt:lpstr>
      <vt:lpstr>WHAT SHOULD WE AIM FOR?</vt:lpstr>
      <vt:lpstr>  Management of Hyperglycemia and Diabetes </vt:lpstr>
      <vt:lpstr>In Patient Strategies – Start Early, Focus on Survival Skills </vt:lpstr>
      <vt:lpstr>PowerPoint Presentation</vt:lpstr>
      <vt:lpstr>Now What?</vt:lpstr>
      <vt:lpstr>5 Survival Skills</vt:lpstr>
      <vt:lpstr>Bottom Line</vt:lpstr>
      <vt:lpstr>Diabetes Self-Management</vt:lpstr>
      <vt:lpstr> Insulin Therapy From Ants to Analogs:  </vt:lpstr>
      <vt:lpstr> Insulin – the Ultimate Hormone Replacement Therapy  </vt:lpstr>
      <vt:lpstr>PowerPoint Presentation</vt:lpstr>
      <vt:lpstr>PowerPoint Presentation</vt:lpstr>
      <vt:lpstr>Insulin Finally Available - 1922</vt:lpstr>
      <vt:lpstr>The Miracle of Insulin</vt:lpstr>
      <vt:lpstr>The Nobel Prize in Physiology or Medicine 1923</vt:lpstr>
      <vt:lpstr>Psychological Insulin Resistance (PIR)</vt:lpstr>
      <vt:lpstr>Needle Size often a Barrier Size Does Matter</vt:lpstr>
      <vt:lpstr>Physiologic Insulin Secretion:    24-Hour Profile </vt:lpstr>
      <vt:lpstr>Insulin Action Teams</vt:lpstr>
      <vt:lpstr>Case Study </vt:lpstr>
      <vt:lpstr>Cost Per Vial in Northern CA</vt:lpstr>
      <vt:lpstr>PowerPoint Presentation</vt:lpstr>
      <vt:lpstr>Afrezza – Inhaled Insulin –  Approved 2014</vt:lpstr>
      <vt:lpstr>Bolus Insulins   (½ of total daily dose ÷ meals)</vt:lpstr>
      <vt:lpstr>Afrezza Dosing and Considerations</vt:lpstr>
      <vt:lpstr>Afrezza Inhaler</vt:lpstr>
      <vt:lpstr>Afrezza – Foil Packages Contain 30 cartridges – Use w/in 10 days</vt:lpstr>
      <vt:lpstr>Afrezza– Storage</vt:lpstr>
      <vt:lpstr>Afrezza – Combos to get right dose</vt:lpstr>
      <vt:lpstr>Afrezza – Loading Cartridge into device</vt:lpstr>
      <vt:lpstr>Afrezza – Proper Inhale Technique</vt:lpstr>
      <vt:lpstr>Bolus Insulin Summary</vt:lpstr>
      <vt:lpstr>Bolus Insulin Timing</vt:lpstr>
      <vt:lpstr>Bolus – Insulin Sliding Scale  Starts at 150, 2 units for every 50 mg/dl &gt;150</vt:lpstr>
      <vt:lpstr>Basal Insulins  (½ of total daily dose) </vt:lpstr>
      <vt:lpstr>Basal Insulin Summary</vt:lpstr>
      <vt:lpstr>Basal Only   Type 2, 60kg – A1c 8.7%</vt:lpstr>
      <vt:lpstr>PowerPoint Presentation</vt:lpstr>
      <vt:lpstr>Combo Sub-Q Insulin</vt:lpstr>
      <vt:lpstr>10u 70/30 BID Patterns? Changes needed?</vt:lpstr>
      <vt:lpstr>Pattern Management    </vt:lpstr>
      <vt:lpstr>Pattern Management</vt:lpstr>
      <vt:lpstr>Type 2 – New diagnosis – No meds  Patterns? Questions</vt:lpstr>
      <vt:lpstr>Type 2 – Amaryl 4mg AM, 10u Lantus pm</vt:lpstr>
      <vt:lpstr>Basal Bolus – What Adjustments?   Pt weighs 80kg</vt:lpstr>
      <vt:lpstr>Intensive Diabetes Therapy Insulin Dosing Strategy </vt:lpstr>
      <vt:lpstr>Intensive Diabetes Therapy Insulin Dosing Strategy </vt:lpstr>
      <vt:lpstr>Intensive Diabetes Therapy Insulin Dosing Strategy </vt:lpstr>
      <vt:lpstr>Basal Bolus – Using 50/50 Rule - Pt weighs 80kg</vt:lpstr>
      <vt:lpstr>Insulin Teaching Keys</vt:lpstr>
      <vt:lpstr>Sharps Disposal: Product and Info</vt:lpstr>
      <vt:lpstr>Diabetes Bingo - “DiaBingo” Shout out Right Answer</vt:lpstr>
      <vt:lpstr>DiaBingo - I</vt:lpstr>
      <vt:lpstr>Medical Nutrition Therapy</vt:lpstr>
      <vt:lpstr>PowerPoint Presentation</vt:lpstr>
      <vt:lpstr>Obesity in America</vt:lpstr>
      <vt:lpstr>Bigger Meals, Bigger Kids</vt:lpstr>
      <vt:lpstr>Average American Consumes 25 teaspoons of sugar a day (400 cals)</vt:lpstr>
      <vt:lpstr>BMI – Visual Image</vt:lpstr>
      <vt:lpstr>Medical Nutrition Therapy – ADA 2014 Updates</vt:lpstr>
      <vt:lpstr>Medical Nutrition Therapy – ADA 2014</vt:lpstr>
      <vt:lpstr>Sodium, Fat and Fiber</vt:lpstr>
      <vt:lpstr>Approach Depends on Patient</vt:lpstr>
      <vt:lpstr>Losing 2-8kg Early in diagnosis Type 2 Helpful  ADA 2014</vt:lpstr>
      <vt:lpstr>Successful weight loss strategies include</vt:lpstr>
      <vt:lpstr>Diabetes Prevention Program  Focus on fat = wt loss success</vt:lpstr>
      <vt:lpstr>Public Health Issue?</vt:lpstr>
      <vt:lpstr>How nutrients affect blood sugar</vt:lpstr>
      <vt:lpstr>Teaching About Eating Healthy</vt:lpstr>
      <vt:lpstr>Move toward the Tomato</vt:lpstr>
      <vt:lpstr>ADA recommendation Eat Less Junk Food &amp; Sugary Drinks –</vt:lpstr>
      <vt:lpstr>10 Superfoods</vt:lpstr>
      <vt:lpstr>USDA Plate Method www.myplate.gov</vt:lpstr>
      <vt:lpstr>Another plate example</vt:lpstr>
      <vt:lpstr>Mindful Eating</vt:lpstr>
      <vt:lpstr>PowerPoint Presentation</vt:lpstr>
      <vt:lpstr>Carbs affect Post meal Blood Glucose</vt:lpstr>
      <vt:lpstr>Carbohydrate Needs for  Most Adults</vt:lpstr>
      <vt:lpstr>Choose Healthy Carbs </vt:lpstr>
      <vt:lpstr>Handy Meal Plan  </vt:lpstr>
      <vt:lpstr>Carb Counting - Starch</vt:lpstr>
      <vt:lpstr>Carb counting- fruit</vt:lpstr>
      <vt:lpstr>Carb Counting - Milk</vt:lpstr>
      <vt:lpstr>Carb  Counting - Sweets</vt:lpstr>
      <vt:lpstr>Go Lean with Protein</vt:lpstr>
      <vt:lpstr>Fats- Aim for heart health</vt:lpstr>
      <vt:lpstr>Using Alcohol Safely</vt:lpstr>
      <vt:lpstr>Ms. Gonzales’ Daily Meal plan</vt:lpstr>
      <vt:lpstr>Resources</vt:lpstr>
      <vt:lpstr>Resources</vt:lpstr>
      <vt:lpstr>Diabetes Bingo - “DiaBingo” Shout out Right Answer</vt:lpstr>
      <vt:lpstr>DiaBingo - N</vt:lpstr>
      <vt:lpstr>Diabetes Meds for Type 2:  Objectives</vt:lpstr>
      <vt:lpstr>Resources for Medications</vt:lpstr>
      <vt:lpstr>Diabetes Agents Considerations</vt:lpstr>
      <vt:lpstr>PowerPoint Presentation</vt:lpstr>
      <vt:lpstr>PowerPoint Presentation</vt:lpstr>
      <vt:lpstr>Ideal Diabetes Med -  </vt:lpstr>
      <vt:lpstr>Action/Classes of Type 2 Meds</vt:lpstr>
      <vt:lpstr>Biguanides – Suppressor Metformin (Glucophage®)</vt:lpstr>
      <vt:lpstr>Biguanides - Metformin</vt:lpstr>
      <vt:lpstr>Biguanides - Metformin</vt:lpstr>
      <vt:lpstr>Considerations Biguanide - Metformin (Glucophage®)</vt:lpstr>
      <vt:lpstr>Metformin – How does it rate?  </vt:lpstr>
      <vt:lpstr>What is next step?</vt:lpstr>
      <vt:lpstr>PowerPoint Presentation</vt:lpstr>
      <vt:lpstr> Sulfonylureas – </vt:lpstr>
      <vt:lpstr>Sulfonylureas - Squirts</vt:lpstr>
      <vt:lpstr>Sulfonylureas: 2nd Generation</vt:lpstr>
      <vt:lpstr>Sulfonylureas</vt:lpstr>
      <vt:lpstr>Squirters – How does they rate?  </vt:lpstr>
      <vt:lpstr>What Medications Cause Hypoglycemia?</vt:lpstr>
      <vt:lpstr>Hypoglycemia = “Limiting Factor”</vt:lpstr>
      <vt:lpstr>Hypoglycemic Symptoms</vt:lpstr>
      <vt:lpstr>Treatment of Hypoglycemia</vt:lpstr>
      <vt:lpstr>15 - 20 Gms Carb Sources</vt:lpstr>
      <vt:lpstr>What questions?</vt:lpstr>
      <vt:lpstr>DPP-4 Inhibitors – “Incretin Enhancers”  Januvia (sitagliptin) – Tradjenta (linagliptin)  Onglyza (saxagliptin)  Nesina (alogliptin) </vt:lpstr>
      <vt:lpstr>PowerPoint Presentation</vt:lpstr>
      <vt:lpstr>DPP-IV Inhibitors – How do they rate?  </vt:lpstr>
      <vt:lpstr>If on Metformin and Sulfonylurea – BG still high, other options?  Pt overweight.</vt:lpstr>
      <vt:lpstr>Incretin Mimetics –  “Gut Hormone Imitators” GLP-1 Agonists</vt:lpstr>
      <vt:lpstr>GLP-1 Effects in Humans Understanding the Natural Role of Incretins</vt:lpstr>
      <vt:lpstr>Incretin Mimetics Exenatide (Byetta), Exenatide XR (Bydureon)</vt:lpstr>
      <vt:lpstr>Incretin Mimetics –  Albiglutide - Tanzeum</vt:lpstr>
      <vt:lpstr>PowerPoint Presentation</vt:lpstr>
      <vt:lpstr>Incretin Mimetics - GLP-1 Analog Liraglutide (Victoza)</vt:lpstr>
      <vt:lpstr>For all the Previous DPP-IV and GLP-1 Agonists</vt:lpstr>
      <vt:lpstr>Incretin Mimetics – How do they rate?  </vt:lpstr>
      <vt:lpstr>Next Step?</vt:lpstr>
      <vt:lpstr> SGLT2 Inhibitors- “Glucoretics” </vt:lpstr>
      <vt:lpstr>Considerations</vt:lpstr>
      <vt:lpstr>SGLT2 Inhibitors- How do they rate?  </vt:lpstr>
      <vt:lpstr>PowerPoint Presentation</vt:lpstr>
      <vt:lpstr>TZDs – How do they rate?  </vt:lpstr>
      <vt:lpstr> Keeping Healthy in Long Run</vt:lpstr>
      <vt:lpstr>Thank You</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Diabetes, tools and tips of the trade</dc:title>
  <dc:creator>IMT</dc:creator>
  <cp:lastModifiedBy>beverly</cp:lastModifiedBy>
  <cp:revision>751</cp:revision>
  <cp:lastPrinted>2014-06-29T17:39:19Z</cp:lastPrinted>
  <dcterms:created xsi:type="dcterms:W3CDTF">1998-04-16T17:55:30Z</dcterms:created>
  <dcterms:modified xsi:type="dcterms:W3CDTF">2014-10-06T19:28:10Z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slide day 1, BAE 2014</vt:lpwstr>
  </property>
  <property fmtid="{D5CDD505-2E9C-101B-9397-08002B2CF9AE}" pid="4" name="ArticulateGUID">
    <vt:lpwstr>68B4A12E-5F5E-484F-AECA-10BA13CDCEE7</vt:lpwstr>
  </property>
  <property fmtid="{D5CDD505-2E9C-101B-9397-08002B2CF9AE}" pid="5" name="ArticulateProjectFull">
    <vt:lpwstr>C:\Users\beverly\Documents\Dropbox\A DES Admin Folder\Diabetes in the 21st Century Secured Gigs\Hosp Secured Gigs\Stanford\2014\21 Century New Aug 2014.ppta</vt:lpwstr>
  </property>
</Properties>
</file>