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36.xml" ContentType="application/vnd.openxmlformats-officedocument.presentationml.notesSlide+xml"/>
  <Override PartName="/ppt/tags/tag71.xml" ContentType="application/vnd.openxmlformats-officedocument.presentationml.tags+xml"/>
  <Override PartName="/ppt/notesSlides/notesSlide37.xml" ContentType="application/vnd.openxmlformats-officedocument.presentationml.notesSlide+xml"/>
  <Override PartName="/ppt/tags/tag72.xml" ContentType="application/vnd.openxmlformats-officedocument.presentationml.tags+xml"/>
  <Override PartName="/ppt/notesSlides/notesSlide38.xml" ContentType="application/vnd.openxmlformats-officedocument.presentationml.notesSlide+xml"/>
  <Override PartName="/ppt/tags/tag73.xml" ContentType="application/vnd.openxmlformats-officedocument.presentationml.tags+xml"/>
  <Override PartName="/ppt/notesSlides/notesSlide39.xml" ContentType="application/vnd.openxmlformats-officedocument.presentationml.notesSlide+xml"/>
  <Override PartName="/ppt/tags/tag74.xml" ContentType="application/vnd.openxmlformats-officedocument.presentationml.tags+xml"/>
  <Override PartName="/ppt/notesSlides/notesSlide40.xml" ContentType="application/vnd.openxmlformats-officedocument.presentationml.notesSlide+xml"/>
  <Override PartName="/ppt/tags/tag75.xml" ContentType="application/vnd.openxmlformats-officedocument.presentationml.tags+xml"/>
  <Override PartName="/ppt/notesSlides/notesSlide41.xml" ContentType="application/vnd.openxmlformats-officedocument.presentationml.notesSlide+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48.xml" ContentType="application/vnd.openxmlformats-officedocument.presentationml.notesSlide+xml"/>
  <Override PartName="/ppt/tags/tag96.xml" ContentType="application/vnd.openxmlformats-officedocument.presentationml.tags+xml"/>
  <Override PartName="/ppt/notesSlides/notesSlide49.xml" ContentType="application/vnd.openxmlformats-officedocument.presentationml.notesSlide+xml"/>
  <Override PartName="/ppt/tags/tag97.xml" ContentType="application/vnd.openxmlformats-officedocument.presentationml.tags+xml"/>
  <Override PartName="/ppt/notesSlides/notesSlide5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51.xml" ContentType="application/vnd.openxmlformats-officedocument.presentationml.notesSlide+xml"/>
  <Override PartName="/ppt/tags/tag100.xml" ContentType="application/vnd.openxmlformats-officedocument.presentationml.tags+xml"/>
  <Override PartName="/ppt/notesSlides/notesSlide52.xml" ContentType="application/vnd.openxmlformats-officedocument.presentationml.notesSlide+xml"/>
  <Override PartName="/ppt/tags/tag101.xml" ContentType="application/vnd.openxmlformats-officedocument.presentationml.tags+xml"/>
  <Override PartName="/ppt/notesSlides/notesSlide53.xml" ContentType="application/vnd.openxmlformats-officedocument.presentationml.notesSlide+xml"/>
  <Override PartName="/ppt/tags/tag102.xml" ContentType="application/vnd.openxmlformats-officedocument.presentationml.tags+xml"/>
  <Override PartName="/ppt/notesSlides/notesSlide54.xml" ContentType="application/vnd.openxmlformats-officedocument.presentationml.notesSlide+xml"/>
  <Override PartName="/ppt/tags/tag103.xml" ContentType="application/vnd.openxmlformats-officedocument.presentationml.tags+xml"/>
  <Override PartName="/ppt/notesSlides/notesSlide55.xml" ContentType="application/vnd.openxmlformats-officedocument.presentationml.notesSlide+xml"/>
  <Override PartName="/ppt/tags/tag104.xml" ContentType="application/vnd.openxmlformats-officedocument.presentationml.tags+xml"/>
  <Override PartName="/ppt/notesSlides/notesSlide56.xml" ContentType="application/vnd.openxmlformats-officedocument.presentationml.notesSlide+xml"/>
  <Override PartName="/ppt/tags/tag105.xml" ContentType="application/vnd.openxmlformats-officedocument.presentationml.tags+xml"/>
  <Override PartName="/ppt/notesSlides/notesSlide57.xml" ContentType="application/vnd.openxmlformats-officedocument.presentationml.notesSlide+xml"/>
  <Override PartName="/ppt/tags/tag106.xml" ContentType="application/vnd.openxmlformats-officedocument.presentationml.tags+xml"/>
  <Override PartName="/ppt/notesSlides/notesSlide5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59.xml" ContentType="application/vnd.openxmlformats-officedocument.presentationml.notesSlide+xml"/>
  <Override PartName="/ppt/tags/tag109.xml" ContentType="application/vnd.openxmlformats-officedocument.presentationml.tags+xml"/>
  <Override PartName="/ppt/notesSlides/notesSlide60.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6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2.xml" ContentType="application/vnd.openxmlformats-officedocument.presentationml.notesSlide+xml"/>
  <Override PartName="/ppt/tags/tag114.xml" ContentType="application/vnd.openxmlformats-officedocument.presentationml.tags+xml"/>
  <Override PartName="/ppt/notesSlides/notesSlide63.xml" ContentType="application/vnd.openxmlformats-officedocument.presentationml.notesSlide+xml"/>
  <Override PartName="/ppt/tags/tag115.xml" ContentType="application/vnd.openxmlformats-officedocument.presentationml.tags+xml"/>
  <Override PartName="/ppt/notesSlides/notesSlide64.xml" ContentType="application/vnd.openxmlformats-officedocument.presentationml.notesSlide+xml"/>
  <Override PartName="/ppt/tags/tag116.xml" ContentType="application/vnd.openxmlformats-officedocument.presentationml.tags+xml"/>
  <Override PartName="/ppt/notesSlides/notesSlide65.xml" ContentType="application/vnd.openxmlformats-officedocument.presentationml.notesSlide+xml"/>
  <Override PartName="/ppt/tags/tag117.xml" ContentType="application/vnd.openxmlformats-officedocument.presentationml.tags+xml"/>
  <Override PartName="/ppt/notesSlides/notesSlide66.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67.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68.xml" ContentType="application/vnd.openxmlformats-officedocument.presentationml.notesSlide+xml"/>
  <Override PartName="/ppt/tags/tag122.xml" ContentType="application/vnd.openxmlformats-officedocument.presentationml.tags+xml"/>
  <Override PartName="/ppt/notesSlides/notesSlide69.xml" ContentType="application/vnd.openxmlformats-officedocument.presentationml.notesSlide+xml"/>
  <Override PartName="/ppt/tags/tag123.xml" ContentType="application/vnd.openxmlformats-officedocument.presentationml.tags+xml"/>
  <Override PartName="/ppt/notesSlides/notesSlide70.xml" ContentType="application/vnd.openxmlformats-officedocument.presentationml.notesSlide+xml"/>
  <Override PartName="/ppt/tags/tag124.xml" ContentType="application/vnd.openxmlformats-officedocument.presentationml.tags+xml"/>
  <Override PartName="/ppt/notesSlides/notesSlide7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7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74.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75.xml" ContentType="application/vnd.openxmlformats-officedocument.presentationml.notesSlide+xml"/>
  <Override PartName="/ppt/tags/tag152.xml" ContentType="application/vnd.openxmlformats-officedocument.presentationml.tags+xml"/>
  <Override PartName="/ppt/notesSlides/notesSlide76.xml" ContentType="application/vnd.openxmlformats-officedocument.presentationml.notesSlide+xml"/>
  <Override PartName="/ppt/tags/tag153.xml" ContentType="application/vnd.openxmlformats-officedocument.presentationml.tags+xml"/>
  <Override PartName="/ppt/notesSlides/notesSlide77.xml" ContentType="application/vnd.openxmlformats-officedocument.presentationml.notesSlide+xml"/>
  <Override PartName="/ppt/tags/tag154.xml" ContentType="application/vnd.openxmlformats-officedocument.presentationml.tags+xml"/>
  <Override PartName="/ppt/notesSlides/notesSlide78.xml" ContentType="application/vnd.openxmlformats-officedocument.presentationml.notesSlide+xml"/>
  <Override PartName="/ppt/tags/tag155.xml" ContentType="application/vnd.openxmlformats-officedocument.presentationml.tags+xml"/>
  <Override PartName="/ppt/notesSlides/notesSlide79.xml" ContentType="application/vnd.openxmlformats-officedocument.presentationml.notesSlide+xml"/>
  <Override PartName="/ppt/tags/tag156.xml" ContentType="application/vnd.openxmlformats-officedocument.presentationml.tags+xml"/>
  <Override PartName="/ppt/notesSlides/notesSlide80.xml" ContentType="application/vnd.openxmlformats-officedocument.presentationml.notesSlide+xml"/>
  <Override PartName="/ppt/tags/tag157.xml" ContentType="application/vnd.openxmlformats-officedocument.presentationml.tags+xml"/>
  <Override PartName="/ppt/notesSlides/notesSlide81.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82.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83.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84.xml" ContentType="application/vnd.openxmlformats-officedocument.presentationml.notesSlide+xml"/>
  <Override PartName="/ppt/tags/tag165.xml" ContentType="application/vnd.openxmlformats-officedocument.presentationml.tags+xml"/>
  <Override PartName="/ppt/notesSlides/notesSlide8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86.xml" ContentType="application/vnd.openxmlformats-officedocument.presentationml.notesSlide+xml"/>
  <Override PartName="/ppt/tags/tag168.xml" ContentType="application/vnd.openxmlformats-officedocument.presentationml.tags+xml"/>
  <Override PartName="/ppt/notesSlides/notesSlide87.xml" ContentType="application/vnd.openxmlformats-officedocument.presentationml.notesSlide+xml"/>
  <Override PartName="/ppt/tags/tag169.xml" ContentType="application/vnd.openxmlformats-officedocument.presentationml.tags+xml"/>
  <Override PartName="/ppt/notesSlides/notesSlide88.xml" ContentType="application/vnd.openxmlformats-officedocument.presentationml.notesSlide+xml"/>
  <Override PartName="/ppt/tags/tag170.xml" ContentType="application/vnd.openxmlformats-officedocument.presentationml.tags+xml"/>
  <Override PartName="/ppt/notesSlides/notesSlide89.xml" ContentType="application/vnd.openxmlformats-officedocument.presentationml.notesSlide+xml"/>
  <Override PartName="/ppt/tags/tag171.xml" ContentType="application/vnd.openxmlformats-officedocument.presentationml.tags+xml"/>
  <Override PartName="/ppt/notesSlides/notesSlide90.xml" ContentType="application/vnd.openxmlformats-officedocument.presentationml.notesSlide+xml"/>
  <Override PartName="/ppt/tags/tag172.xml" ContentType="application/vnd.openxmlformats-officedocument.presentationml.tags+xml"/>
  <Override PartName="/ppt/notesSlides/notesSlide91.xml" ContentType="application/vnd.openxmlformats-officedocument.presentationml.notesSlide+xml"/>
  <Override PartName="/ppt/tags/tag173.xml" ContentType="application/vnd.openxmlformats-officedocument.presentationml.tags+xml"/>
  <Override PartName="/ppt/notesSlides/notesSlide92.xml" ContentType="application/vnd.openxmlformats-officedocument.presentationml.notesSlide+xml"/>
  <Override PartName="/ppt/tags/tag174.xml" ContentType="application/vnd.openxmlformats-officedocument.presentationml.tags+xml"/>
  <Override PartName="/ppt/notesSlides/notesSlide93.xml" ContentType="application/vnd.openxmlformats-officedocument.presentationml.notesSlide+xml"/>
  <Override PartName="/ppt/tags/tag175.xml" ContentType="application/vnd.openxmlformats-officedocument.presentationml.tags+xml"/>
  <Override PartName="/ppt/notesSlides/notesSlide94.xml" ContentType="application/vnd.openxmlformats-officedocument.presentationml.notesSlide+xml"/>
  <Override PartName="/ppt/tags/tag176.xml" ContentType="application/vnd.openxmlformats-officedocument.presentationml.tags+xml"/>
  <Override PartName="/ppt/notesSlides/notesSlide95.xml" ContentType="application/vnd.openxmlformats-officedocument.presentationml.notesSlide+xml"/>
  <Override PartName="/ppt/tags/tag177.xml" ContentType="application/vnd.openxmlformats-officedocument.presentationml.tags+xml"/>
  <Override PartName="/ppt/notesSlides/notesSlide96.xml" ContentType="application/vnd.openxmlformats-officedocument.presentationml.notesSlide+xml"/>
  <Override PartName="/ppt/tags/tag178.xml" ContentType="application/vnd.openxmlformats-officedocument.presentationml.tags+xml"/>
  <Override PartName="/ppt/notesSlides/notesSlide97.xml" ContentType="application/vnd.openxmlformats-officedocument.presentationml.notesSlide+xml"/>
  <Override PartName="/ppt/tags/tag179.xml" ContentType="application/vnd.openxmlformats-officedocument.presentationml.tags+xml"/>
  <Override PartName="/ppt/notesSlides/notesSlide98.xml" ContentType="application/vnd.openxmlformats-officedocument.presentationml.notesSlide+xml"/>
  <Override PartName="/ppt/tags/tag180.xml" ContentType="application/vnd.openxmlformats-officedocument.presentationml.tags+xml"/>
  <Override PartName="/ppt/notesSlides/notesSlide99.xml" ContentType="application/vnd.openxmlformats-officedocument.presentationml.notesSlide+xml"/>
  <Override PartName="/ppt/tags/tag181.xml" ContentType="application/vnd.openxmlformats-officedocument.presentationml.tags+xml"/>
  <Override PartName="/ppt/notesSlides/notesSlide100.xml" ContentType="application/vnd.openxmlformats-officedocument.presentationml.notesSlide+xml"/>
  <Override PartName="/ppt/tags/tag182.xml" ContentType="application/vnd.openxmlformats-officedocument.presentationml.tags+xml"/>
  <Override PartName="/ppt/notesSlides/notesSlide101.xml" ContentType="application/vnd.openxmlformats-officedocument.presentationml.notesSlide+xml"/>
  <Override PartName="/ppt/tags/tag183.xml" ContentType="application/vnd.openxmlformats-officedocument.presentationml.tags+xml"/>
  <Override PartName="/ppt/notesSlides/notesSlide102.xml" ContentType="application/vnd.openxmlformats-officedocument.presentationml.notesSlide+xml"/>
  <Override PartName="/ppt/tags/tag184.xml" ContentType="application/vnd.openxmlformats-officedocument.presentationml.tags+xml"/>
  <Override PartName="/ppt/notesSlides/notesSlide103.xml" ContentType="application/vnd.openxmlformats-officedocument.presentationml.notesSlide+xml"/>
  <Override PartName="/ppt/tags/tag185.xml" ContentType="application/vnd.openxmlformats-officedocument.presentationml.tags+xml"/>
  <Override PartName="/ppt/notesSlides/notesSlide104.xml" ContentType="application/vnd.openxmlformats-officedocument.presentationml.notesSlide+xml"/>
  <Override PartName="/ppt/tags/tag186.xml" ContentType="application/vnd.openxmlformats-officedocument.presentationml.tags+xml"/>
  <Override PartName="/ppt/notesSlides/notesSlide105.xml" ContentType="application/vnd.openxmlformats-officedocument.presentationml.notesSlide+xml"/>
  <Override PartName="/ppt/tags/tag187.xml" ContentType="application/vnd.openxmlformats-officedocument.presentationml.tags+xml"/>
  <Override PartName="/ppt/notesSlides/notesSlide106.xml" ContentType="application/vnd.openxmlformats-officedocument.presentationml.notesSlide+xml"/>
  <Override PartName="/ppt/tags/tag188.xml" ContentType="application/vnd.openxmlformats-officedocument.presentationml.tags+xml"/>
  <Override PartName="/ppt/notesSlides/notesSlide107.xml" ContentType="application/vnd.openxmlformats-officedocument.presentationml.notesSlide+xml"/>
  <Override PartName="/ppt/tags/tag189.xml" ContentType="application/vnd.openxmlformats-officedocument.presentationml.tags+xml"/>
  <Override PartName="/ppt/notesSlides/notesSlide108.xml" ContentType="application/vnd.openxmlformats-officedocument.presentationml.notesSlide+xml"/>
  <Override PartName="/ppt/tags/tag190.xml" ContentType="application/vnd.openxmlformats-officedocument.presentationml.tags+xml"/>
  <Override PartName="/ppt/notesSlides/notesSlide109.xml" ContentType="application/vnd.openxmlformats-officedocument.presentationml.notesSlide+xml"/>
  <Override PartName="/ppt/tags/tag191.xml" ContentType="application/vnd.openxmlformats-officedocument.presentationml.tags+xml"/>
  <Override PartName="/ppt/notesSlides/notesSlide110.xml" ContentType="application/vnd.openxmlformats-officedocument.presentationml.notesSlide+xml"/>
  <Override PartName="/ppt/tags/tag192.xml" ContentType="application/vnd.openxmlformats-officedocument.presentationml.tags+xml"/>
  <Override PartName="/ppt/notesSlides/notesSlide111.xml" ContentType="application/vnd.openxmlformats-officedocument.presentationml.notesSlide+xml"/>
  <Override PartName="/ppt/tags/tag193.xml" ContentType="application/vnd.openxmlformats-officedocument.presentationml.tags+xml"/>
  <Override PartName="/ppt/notesSlides/notesSlide112.xml" ContentType="application/vnd.openxmlformats-officedocument.presentationml.notesSlide+xml"/>
  <Override PartName="/ppt/tags/tag194.xml" ContentType="application/vnd.openxmlformats-officedocument.presentationml.tags+xml"/>
  <Override PartName="/ppt/notesSlides/notesSlide113.xml" ContentType="application/vnd.openxmlformats-officedocument.presentationml.notesSlide+xml"/>
  <Override PartName="/ppt/tags/tag195.xml" ContentType="application/vnd.openxmlformats-officedocument.presentationml.tags+xml"/>
  <Override PartName="/ppt/notesSlides/notesSlide114.xml" ContentType="application/vnd.openxmlformats-officedocument.presentationml.notesSlide+xml"/>
  <Override PartName="/ppt/tags/tag196.xml" ContentType="application/vnd.openxmlformats-officedocument.presentationml.tags+xml"/>
  <Override PartName="/ppt/notesSlides/notesSlide115.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16.xml" ContentType="application/vnd.openxmlformats-officedocument.presentationml.notesSlide+xml"/>
  <Override PartName="/ppt/tags/tag199.xml" ContentType="application/vnd.openxmlformats-officedocument.presentationml.tags+xml"/>
  <Override PartName="/ppt/notesSlides/notesSlide117.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18.xml" ContentType="application/vnd.openxmlformats-officedocument.presentationml.notesSlide+xml"/>
  <Override PartName="/ppt/tags/tag203.xml" ContentType="application/vnd.openxmlformats-officedocument.presentationml.tags+xml"/>
  <Override PartName="/ppt/notesSlides/notesSlide119.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120.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121.xml" ContentType="application/vnd.openxmlformats-officedocument.presentationml.notesSlide+xml"/>
  <Override PartName="/ppt/tags/tag208.xml" ContentType="application/vnd.openxmlformats-officedocument.presentationml.tags+xml"/>
  <Override PartName="/ppt/notesSlides/notesSlide122.xml" ContentType="application/vnd.openxmlformats-officedocument.presentationml.notesSlide+xml"/>
  <Override PartName="/ppt/tags/tag209.xml" ContentType="application/vnd.openxmlformats-officedocument.presentationml.tags+xml"/>
  <Override PartName="/ppt/notesSlides/notesSlide123.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124.xml" ContentType="application/vnd.openxmlformats-officedocument.presentationml.notesSlide+xml"/>
  <Override PartName="/ppt/tags/tag214.xml" ContentType="application/vnd.openxmlformats-officedocument.presentationml.tags+xml"/>
  <Override PartName="/ppt/notesSlides/notesSlide125.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26.xml" ContentType="application/vnd.openxmlformats-officedocument.presentationml.notesSlide+xml"/>
  <Override PartName="/ppt/tags/tag217.xml" ContentType="application/vnd.openxmlformats-officedocument.presentationml.tags+xml"/>
  <Override PartName="/ppt/notesSlides/notesSlide12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notesSlides/notesSlide128.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129.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130.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31.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notesSlides/notesSlide132.xml" ContentType="application/vnd.openxmlformats-officedocument.presentationml.notesSlide+xml"/>
  <Override PartName="/ppt/tags/tag234.xml" ContentType="application/vnd.openxmlformats-officedocument.presentationml.tags+xml"/>
  <Override PartName="/ppt/notesSlides/notesSlide133.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134.xml" ContentType="application/vnd.openxmlformats-officedocument.presentationml.notesSlide+xml"/>
  <Override PartName="/ppt/tags/tag237.xml" ContentType="application/vnd.openxmlformats-officedocument.presentationml.tags+xml"/>
  <Override PartName="/ppt/notesSlides/notesSlide135.xml" ContentType="application/vnd.openxmlformats-officedocument.presentationml.notesSlide+xml"/>
  <Override PartName="/ppt/tags/tag238.xml" ContentType="application/vnd.openxmlformats-officedocument.presentationml.tags+xml"/>
  <Override PartName="/ppt/notesSlides/notesSlide136.xml" ContentType="application/vnd.openxmlformats-officedocument.presentationml.notesSlide+xml"/>
  <Override PartName="/ppt/tags/tag239.xml" ContentType="application/vnd.openxmlformats-officedocument.presentationml.tags+xml"/>
  <Override PartName="/ppt/notesSlides/notesSlide137.xml" ContentType="application/vnd.openxmlformats-officedocument.presentationml.notesSlide+xml"/>
  <Override PartName="/ppt/tags/tag240.xml" ContentType="application/vnd.openxmlformats-officedocument.presentationml.tags+xml"/>
  <Override PartName="/ppt/notesSlides/notesSlide138.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139.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140.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141.xml" ContentType="application/vnd.openxmlformats-officedocument.presentationml.notesSlide+xml"/>
  <Override PartName="/ppt/tags/tag247.xml" ContentType="application/vnd.openxmlformats-officedocument.presentationml.tags+xml"/>
  <Override PartName="/ppt/notesSlides/notesSlide142.xml" ContentType="application/vnd.openxmlformats-officedocument.presentationml.notesSlide+xml"/>
  <Override PartName="/ppt/tags/tag248.xml" ContentType="application/vnd.openxmlformats-officedocument.presentationml.tags+xml"/>
  <Override PartName="/ppt/notesSlides/notesSlide143.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144.xml" ContentType="application/vnd.openxmlformats-officedocument.presentationml.notesSlide+xml"/>
  <Override PartName="/ppt/tags/tag251.xml" ContentType="application/vnd.openxmlformats-officedocument.presentationml.tags+xml"/>
  <Override PartName="/ppt/notesSlides/notesSlide145.xml" ContentType="application/vnd.openxmlformats-officedocument.presentationml.notesSlide+xml"/>
  <Override PartName="/ppt/tags/tag252.xml" ContentType="application/vnd.openxmlformats-officedocument.presentationml.tags+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35"/>
  </p:notesMasterIdLst>
  <p:handoutMasterIdLst>
    <p:handoutMasterId r:id="rId236"/>
  </p:handoutMasterIdLst>
  <p:sldIdLst>
    <p:sldId id="2347" r:id="rId3"/>
    <p:sldId id="2348" r:id="rId4"/>
    <p:sldId id="2576" r:id="rId5"/>
    <p:sldId id="2577" r:id="rId6"/>
    <p:sldId id="2578" r:id="rId7"/>
    <p:sldId id="2579" r:id="rId8"/>
    <p:sldId id="2352" r:id="rId9"/>
    <p:sldId id="2353" r:id="rId10"/>
    <p:sldId id="2354" r:id="rId11"/>
    <p:sldId id="2583" r:id="rId12"/>
    <p:sldId id="2355" r:id="rId13"/>
    <p:sldId id="2582" r:id="rId14"/>
    <p:sldId id="2356" r:id="rId15"/>
    <p:sldId id="2580" r:id="rId16"/>
    <p:sldId id="2358" r:id="rId17"/>
    <p:sldId id="2585" r:id="rId18"/>
    <p:sldId id="2360" r:id="rId19"/>
    <p:sldId id="2361" r:id="rId20"/>
    <p:sldId id="2586" r:id="rId21"/>
    <p:sldId id="2363" r:id="rId22"/>
    <p:sldId id="2364" r:id="rId23"/>
    <p:sldId id="2365" r:id="rId24"/>
    <p:sldId id="2366" r:id="rId25"/>
    <p:sldId id="2367" r:id="rId26"/>
    <p:sldId id="2588" r:id="rId27"/>
    <p:sldId id="2368" r:id="rId28"/>
    <p:sldId id="2370" r:id="rId29"/>
    <p:sldId id="2371" r:id="rId30"/>
    <p:sldId id="2372" r:id="rId31"/>
    <p:sldId id="2373" r:id="rId32"/>
    <p:sldId id="2374" r:id="rId33"/>
    <p:sldId id="2375" r:id="rId34"/>
    <p:sldId id="2376" r:id="rId35"/>
    <p:sldId id="2377" r:id="rId36"/>
    <p:sldId id="2378" r:id="rId37"/>
    <p:sldId id="2379" r:id="rId38"/>
    <p:sldId id="2380" r:id="rId39"/>
    <p:sldId id="2381" r:id="rId40"/>
    <p:sldId id="2382" r:id="rId41"/>
    <p:sldId id="2383" r:id="rId42"/>
    <p:sldId id="2384" r:id="rId43"/>
    <p:sldId id="2587" r:id="rId44"/>
    <p:sldId id="2386" r:id="rId45"/>
    <p:sldId id="2387" r:id="rId46"/>
    <p:sldId id="2388" r:id="rId47"/>
    <p:sldId id="2389" r:id="rId48"/>
    <p:sldId id="2589" r:id="rId49"/>
    <p:sldId id="2590" r:id="rId50"/>
    <p:sldId id="2392" r:id="rId51"/>
    <p:sldId id="2393" r:id="rId52"/>
    <p:sldId id="2606" r:id="rId53"/>
    <p:sldId id="2394" r:id="rId54"/>
    <p:sldId id="2395" r:id="rId55"/>
    <p:sldId id="2396" r:id="rId56"/>
    <p:sldId id="2592" r:id="rId57"/>
    <p:sldId id="2593" r:id="rId58"/>
    <p:sldId id="2595" r:id="rId59"/>
    <p:sldId id="2400" r:id="rId60"/>
    <p:sldId id="2594" r:id="rId61"/>
    <p:sldId id="2596" r:id="rId62"/>
    <p:sldId id="2402" r:id="rId63"/>
    <p:sldId id="2403" r:id="rId64"/>
    <p:sldId id="2404" r:id="rId65"/>
    <p:sldId id="2405" r:id="rId66"/>
    <p:sldId id="2406" r:id="rId67"/>
    <p:sldId id="2407" r:id="rId68"/>
    <p:sldId id="2408" r:id="rId69"/>
    <p:sldId id="2409" r:id="rId70"/>
    <p:sldId id="2410" r:id="rId71"/>
    <p:sldId id="2411" r:id="rId72"/>
    <p:sldId id="2412" r:id="rId73"/>
    <p:sldId id="2413" r:id="rId74"/>
    <p:sldId id="2414" r:id="rId75"/>
    <p:sldId id="2415" r:id="rId76"/>
    <p:sldId id="2416" r:id="rId77"/>
    <p:sldId id="2417" r:id="rId78"/>
    <p:sldId id="2418" r:id="rId79"/>
    <p:sldId id="2419" r:id="rId80"/>
    <p:sldId id="2420" r:id="rId81"/>
    <p:sldId id="2421" r:id="rId82"/>
    <p:sldId id="2597" r:id="rId83"/>
    <p:sldId id="2598" r:id="rId84"/>
    <p:sldId id="2591" r:id="rId85"/>
    <p:sldId id="2425" r:id="rId86"/>
    <p:sldId id="2426" r:id="rId87"/>
    <p:sldId id="2427" r:id="rId88"/>
    <p:sldId id="2428" r:id="rId89"/>
    <p:sldId id="2429" r:id="rId90"/>
    <p:sldId id="2430" r:id="rId91"/>
    <p:sldId id="2431" r:id="rId92"/>
    <p:sldId id="2432" r:id="rId93"/>
    <p:sldId id="2433" r:id="rId94"/>
    <p:sldId id="2434" r:id="rId95"/>
    <p:sldId id="2435" r:id="rId96"/>
    <p:sldId id="2436" r:id="rId97"/>
    <p:sldId id="2437" r:id="rId98"/>
    <p:sldId id="2438" r:id="rId99"/>
    <p:sldId id="2439" r:id="rId100"/>
    <p:sldId id="2440" r:id="rId101"/>
    <p:sldId id="2441" r:id="rId102"/>
    <p:sldId id="2442" r:id="rId103"/>
    <p:sldId id="2443" r:id="rId104"/>
    <p:sldId id="2444" r:id="rId105"/>
    <p:sldId id="2445" r:id="rId106"/>
    <p:sldId id="2609" r:id="rId107"/>
    <p:sldId id="2610" r:id="rId108"/>
    <p:sldId id="2611" r:id="rId109"/>
    <p:sldId id="2612" r:id="rId110"/>
    <p:sldId id="2616" r:id="rId111"/>
    <p:sldId id="2613" r:id="rId112"/>
    <p:sldId id="2623" r:id="rId113"/>
    <p:sldId id="2614" r:id="rId114"/>
    <p:sldId id="2615" r:id="rId115"/>
    <p:sldId id="2618" r:id="rId116"/>
    <p:sldId id="2619" r:id="rId117"/>
    <p:sldId id="2620" r:id="rId118"/>
    <p:sldId id="2621" r:id="rId119"/>
    <p:sldId id="2622" r:id="rId120"/>
    <p:sldId id="2446" r:id="rId121"/>
    <p:sldId id="2447" r:id="rId122"/>
    <p:sldId id="2448" r:id="rId123"/>
    <p:sldId id="2449" r:id="rId124"/>
    <p:sldId id="2450" r:id="rId125"/>
    <p:sldId id="2451" r:id="rId126"/>
    <p:sldId id="2452" r:id="rId127"/>
    <p:sldId id="2599" r:id="rId128"/>
    <p:sldId id="2457" r:id="rId129"/>
    <p:sldId id="2458" r:id="rId130"/>
    <p:sldId id="2453" r:id="rId131"/>
    <p:sldId id="2455" r:id="rId132"/>
    <p:sldId id="2456" r:id="rId133"/>
    <p:sldId id="2459" r:id="rId134"/>
    <p:sldId id="2600" r:id="rId135"/>
    <p:sldId id="2460" r:id="rId136"/>
    <p:sldId id="2461" r:id="rId137"/>
    <p:sldId id="2462" r:id="rId138"/>
    <p:sldId id="2463" r:id="rId139"/>
    <p:sldId id="2464" r:id="rId140"/>
    <p:sldId id="2465" r:id="rId141"/>
    <p:sldId id="2466" r:id="rId142"/>
    <p:sldId id="2467" r:id="rId143"/>
    <p:sldId id="2468" r:id="rId144"/>
    <p:sldId id="2469" r:id="rId145"/>
    <p:sldId id="2470" r:id="rId146"/>
    <p:sldId id="2471" r:id="rId147"/>
    <p:sldId id="2472" r:id="rId148"/>
    <p:sldId id="2473" r:id="rId149"/>
    <p:sldId id="2474" r:id="rId150"/>
    <p:sldId id="2475" r:id="rId151"/>
    <p:sldId id="2476" r:id="rId152"/>
    <p:sldId id="2477" r:id="rId153"/>
    <p:sldId id="2478" r:id="rId154"/>
    <p:sldId id="2479" r:id="rId155"/>
    <p:sldId id="2480" r:id="rId156"/>
    <p:sldId id="2601" r:id="rId157"/>
    <p:sldId id="2602" r:id="rId158"/>
    <p:sldId id="2603" r:id="rId159"/>
    <p:sldId id="2482" r:id="rId160"/>
    <p:sldId id="2483" r:id="rId161"/>
    <p:sldId id="2484" r:id="rId162"/>
    <p:sldId id="2485" r:id="rId163"/>
    <p:sldId id="2604" r:id="rId164"/>
    <p:sldId id="2486" r:id="rId165"/>
    <p:sldId id="2487" r:id="rId166"/>
    <p:sldId id="2488" r:id="rId167"/>
    <p:sldId id="2489" r:id="rId168"/>
    <p:sldId id="2490" r:id="rId169"/>
    <p:sldId id="2491" r:id="rId170"/>
    <p:sldId id="2492" r:id="rId171"/>
    <p:sldId id="2493" r:id="rId172"/>
    <p:sldId id="2494" r:id="rId173"/>
    <p:sldId id="2495" r:id="rId174"/>
    <p:sldId id="2496" r:id="rId175"/>
    <p:sldId id="2497" r:id="rId176"/>
    <p:sldId id="2498" r:id="rId177"/>
    <p:sldId id="2499" r:id="rId178"/>
    <p:sldId id="2500" r:id="rId179"/>
    <p:sldId id="2501" r:id="rId180"/>
    <p:sldId id="2502" r:id="rId181"/>
    <p:sldId id="2503" r:id="rId182"/>
    <p:sldId id="2504" r:id="rId183"/>
    <p:sldId id="2505" r:id="rId184"/>
    <p:sldId id="2506" r:id="rId185"/>
    <p:sldId id="2507" r:id="rId186"/>
    <p:sldId id="2509" r:id="rId187"/>
    <p:sldId id="2605" r:id="rId188"/>
    <p:sldId id="2511" r:id="rId189"/>
    <p:sldId id="2512" r:id="rId190"/>
    <p:sldId id="2513" r:id="rId191"/>
    <p:sldId id="2514" r:id="rId192"/>
    <p:sldId id="2515" r:id="rId193"/>
    <p:sldId id="2516" r:id="rId194"/>
    <p:sldId id="2517" r:id="rId195"/>
    <p:sldId id="2518" r:id="rId196"/>
    <p:sldId id="2519" r:id="rId197"/>
    <p:sldId id="2520" r:id="rId198"/>
    <p:sldId id="2521" r:id="rId199"/>
    <p:sldId id="2522" r:id="rId200"/>
    <p:sldId id="2523" r:id="rId201"/>
    <p:sldId id="2524" r:id="rId202"/>
    <p:sldId id="2608" r:id="rId203"/>
    <p:sldId id="2525" r:id="rId204"/>
    <p:sldId id="2526" r:id="rId205"/>
    <p:sldId id="2527" r:id="rId206"/>
    <p:sldId id="2528" r:id="rId207"/>
    <p:sldId id="2530" r:id="rId208"/>
    <p:sldId id="2531" r:id="rId209"/>
    <p:sldId id="2532" r:id="rId210"/>
    <p:sldId id="2533" r:id="rId211"/>
    <p:sldId id="2534" r:id="rId212"/>
    <p:sldId id="2535" r:id="rId213"/>
    <p:sldId id="2536" r:id="rId214"/>
    <p:sldId id="2537" r:id="rId215"/>
    <p:sldId id="2538" r:id="rId216"/>
    <p:sldId id="2539" r:id="rId217"/>
    <p:sldId id="2540" r:id="rId218"/>
    <p:sldId id="2541" r:id="rId219"/>
    <p:sldId id="2542" r:id="rId220"/>
    <p:sldId id="2544" r:id="rId221"/>
    <p:sldId id="2545" r:id="rId222"/>
    <p:sldId id="2546" r:id="rId223"/>
    <p:sldId id="2547" r:id="rId224"/>
    <p:sldId id="2548" r:id="rId225"/>
    <p:sldId id="2549" r:id="rId226"/>
    <p:sldId id="2550" r:id="rId227"/>
    <p:sldId id="2607" r:id="rId228"/>
    <p:sldId id="2557" r:id="rId229"/>
    <p:sldId id="2624" r:id="rId230"/>
    <p:sldId id="2552" r:id="rId231"/>
    <p:sldId id="2555" r:id="rId232"/>
    <p:sldId id="2561" r:id="rId233"/>
    <p:sldId id="2346" r:id="rId234"/>
  </p:sldIdLst>
  <p:sldSz cx="9144000" cy="6858000" type="letter"/>
  <p:notesSz cx="7010400" cy="9296400"/>
  <p:custDataLst>
    <p:tags r:id="rId23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9" autoAdjust="0"/>
    <p:restoredTop sz="79245" autoAdjust="0"/>
  </p:normalViewPr>
  <p:slideViewPr>
    <p:cSldViewPr>
      <p:cViewPr varScale="1">
        <p:scale>
          <a:sx n="118" d="100"/>
          <a:sy n="118" d="100"/>
        </p:scale>
        <p:origin x="20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2" d="100"/>
        <a:sy n="52" d="100"/>
      </p:scale>
      <p:origin x="0" y="-14220"/>
    </p:cViewPr>
  </p:sorterViewPr>
  <p:notesViewPr>
    <p:cSldViewPr>
      <p:cViewPr varScale="1">
        <p:scale>
          <a:sx n="88" d="100"/>
          <a:sy n="88" d="100"/>
        </p:scale>
        <p:origin x="3780" y="9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tags" Target="tags/tag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presProps" Target="pres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theme" Target="theme/theme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notesMaster" Target="notesMasters/notes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handoutMaster" Target="handoutMasters/handoutMaster1.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s>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5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7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image" Target="../media/image27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00.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04.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06.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18.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32.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22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229.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112.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21</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177</a:t>
            </a:fld>
            <a:endParaRPr lang="en-US" sz="1300"/>
          </a:p>
        </p:txBody>
      </p:sp>
    </p:spTree>
    <p:extLst>
      <p:ext uri="{BB962C8B-B14F-4D97-AF65-F5344CB8AC3E}">
        <p14:creationId xmlns:p14="http://schemas.microsoft.com/office/powerpoint/2010/main" val="23510684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178</a:t>
            </a:fld>
            <a:endParaRPr lang="en-US" sz="1300"/>
          </a:p>
        </p:txBody>
      </p:sp>
    </p:spTree>
    <p:extLst>
      <p:ext uri="{BB962C8B-B14F-4D97-AF65-F5344CB8AC3E}">
        <p14:creationId xmlns:p14="http://schemas.microsoft.com/office/powerpoint/2010/main" val="392407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179</a:t>
            </a:fld>
            <a:endParaRPr lang="en-US" sz="1300"/>
          </a:p>
        </p:txBody>
      </p:sp>
    </p:spTree>
    <p:extLst>
      <p:ext uri="{BB962C8B-B14F-4D97-AF65-F5344CB8AC3E}">
        <p14:creationId xmlns:p14="http://schemas.microsoft.com/office/powerpoint/2010/main" val="4267415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180</a:t>
            </a:fld>
            <a:endParaRPr lang="en-US" sz="1300"/>
          </a:p>
        </p:txBody>
      </p:sp>
    </p:spTree>
    <p:extLst>
      <p:ext uri="{BB962C8B-B14F-4D97-AF65-F5344CB8AC3E}">
        <p14:creationId xmlns:p14="http://schemas.microsoft.com/office/powerpoint/2010/main" val="16234812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181</a:t>
            </a:fld>
            <a:endParaRPr lang="en-US" sz="1300"/>
          </a:p>
        </p:txBody>
      </p:sp>
    </p:spTree>
    <p:extLst>
      <p:ext uri="{BB962C8B-B14F-4D97-AF65-F5344CB8AC3E}">
        <p14:creationId xmlns:p14="http://schemas.microsoft.com/office/powerpoint/2010/main" val="40464839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182</a:t>
            </a:fld>
            <a:endParaRPr lang="en-US" sz="1300"/>
          </a:p>
        </p:txBody>
      </p:sp>
    </p:spTree>
    <p:extLst>
      <p:ext uri="{BB962C8B-B14F-4D97-AF65-F5344CB8AC3E}">
        <p14:creationId xmlns:p14="http://schemas.microsoft.com/office/powerpoint/2010/main" val="16660774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183</a:t>
            </a:fld>
            <a:endParaRPr lang="en-US" sz="1300"/>
          </a:p>
        </p:txBody>
      </p:sp>
    </p:spTree>
    <p:extLst>
      <p:ext uri="{BB962C8B-B14F-4D97-AF65-F5344CB8AC3E}">
        <p14:creationId xmlns:p14="http://schemas.microsoft.com/office/powerpoint/2010/main" val="5639826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184</a:t>
            </a:fld>
            <a:endParaRPr lang="en-US" sz="1300"/>
          </a:p>
        </p:txBody>
      </p:sp>
    </p:spTree>
    <p:extLst>
      <p:ext uri="{BB962C8B-B14F-4D97-AF65-F5344CB8AC3E}">
        <p14:creationId xmlns:p14="http://schemas.microsoft.com/office/powerpoint/2010/main" val="32810233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185</a:t>
            </a:fld>
            <a:endParaRPr lang="en-US" sz="1300"/>
          </a:p>
        </p:txBody>
      </p:sp>
    </p:spTree>
    <p:extLst>
      <p:ext uri="{BB962C8B-B14F-4D97-AF65-F5344CB8AC3E}">
        <p14:creationId xmlns:p14="http://schemas.microsoft.com/office/powerpoint/2010/main" val="21605147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186</a:t>
            </a:fld>
            <a:endParaRPr lang="en-US" sz="1200" smtClean="0">
              <a:solidFill>
                <a:srgbClr val="000000"/>
              </a:solidFill>
            </a:endParaRPr>
          </a:p>
        </p:txBody>
      </p:sp>
    </p:spTree>
    <p:extLst>
      <p:ext uri="{BB962C8B-B14F-4D97-AF65-F5344CB8AC3E}">
        <p14:creationId xmlns:p14="http://schemas.microsoft.com/office/powerpoint/2010/main" val="296775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22</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187</a:t>
            </a:fld>
            <a:endParaRPr lang="en-US" sz="1300"/>
          </a:p>
        </p:txBody>
      </p:sp>
    </p:spTree>
    <p:extLst>
      <p:ext uri="{BB962C8B-B14F-4D97-AF65-F5344CB8AC3E}">
        <p14:creationId xmlns:p14="http://schemas.microsoft.com/office/powerpoint/2010/main" val="29428575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188</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188</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188</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189</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189</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189</a:t>
            </a:fld>
            <a:endParaRPr lang="en-US" sz="1200">
              <a:latin typeface="Times New Roman" pitchFamily="18" charset="0"/>
            </a:endParaRPr>
          </a:p>
        </p:txBody>
      </p:sp>
    </p:spTree>
    <p:extLst>
      <p:ext uri="{BB962C8B-B14F-4D97-AF65-F5344CB8AC3E}">
        <p14:creationId xmlns:p14="http://schemas.microsoft.com/office/powerpoint/2010/main" val="39452625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190</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190</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190</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191</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192</a:t>
            </a:fld>
            <a:endParaRPr lang="en-US"/>
          </a:p>
        </p:txBody>
      </p:sp>
    </p:spTree>
    <p:extLst>
      <p:ext uri="{BB962C8B-B14F-4D97-AF65-F5344CB8AC3E}">
        <p14:creationId xmlns:p14="http://schemas.microsoft.com/office/powerpoint/2010/main" val="38838304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193</a:t>
            </a:fld>
            <a:endParaRPr lang="en-US" smtClean="0">
              <a:latin typeface="Times New Roman" pitchFamily="18" charset="0"/>
            </a:endParaRPr>
          </a:p>
        </p:txBody>
      </p:sp>
    </p:spTree>
    <p:extLst>
      <p:ext uri="{BB962C8B-B14F-4D97-AF65-F5344CB8AC3E}">
        <p14:creationId xmlns:p14="http://schemas.microsoft.com/office/powerpoint/2010/main" val="11065908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194</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194</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194</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195</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195</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195</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196</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196</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196</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23</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23</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23</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197</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197</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197</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2503254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198</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198</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198</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199</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200</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202</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202</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202</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203</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203</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203</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204</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204</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204</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205</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205</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205</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206</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212</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25</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214</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214</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214</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215</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215</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215</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216</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216</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216</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217</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217</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217</a:t>
            </a:fld>
            <a:endParaRPr lang="en-US" sz="1200">
              <a:latin typeface="Times New Roman" pitchFamily="18" charset="0"/>
            </a:endParaRPr>
          </a:p>
        </p:txBody>
      </p:sp>
    </p:spTree>
    <p:extLst>
      <p:ext uri="{BB962C8B-B14F-4D97-AF65-F5344CB8AC3E}">
        <p14:creationId xmlns:p14="http://schemas.microsoft.com/office/powerpoint/2010/main" val="7118575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219</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219</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219</a:t>
            </a:fld>
            <a:endParaRPr lang="en-US" sz="1200">
              <a:latin typeface="Times New Roman" pitchFamily="18" charset="0"/>
            </a:endParaRPr>
          </a:p>
        </p:txBody>
      </p:sp>
    </p:spTree>
    <p:extLst>
      <p:ext uri="{BB962C8B-B14F-4D97-AF65-F5344CB8AC3E}">
        <p14:creationId xmlns:p14="http://schemas.microsoft.com/office/powerpoint/2010/main" val="39383053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220</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221</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221</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221</a:t>
            </a:fld>
            <a:endParaRPr lang="en-US" sz="1200">
              <a:latin typeface="Times New Roman" pitchFamily="18" charset="0"/>
            </a:endParaRPr>
          </a:p>
        </p:txBody>
      </p:sp>
    </p:spTree>
    <p:extLst>
      <p:ext uri="{BB962C8B-B14F-4D97-AF65-F5344CB8AC3E}">
        <p14:creationId xmlns:p14="http://schemas.microsoft.com/office/powerpoint/2010/main" val="9449191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222</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222</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222</a:t>
            </a:fld>
            <a:endParaRPr lang="en-US" sz="1200">
              <a:latin typeface="Times New Roman" pitchFamily="18" charset="0"/>
            </a:endParaRPr>
          </a:p>
        </p:txBody>
      </p:sp>
    </p:spTree>
    <p:extLst>
      <p:ext uri="{BB962C8B-B14F-4D97-AF65-F5344CB8AC3E}">
        <p14:creationId xmlns:p14="http://schemas.microsoft.com/office/powerpoint/2010/main" val="35005528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223</a:t>
            </a:fld>
            <a:endParaRPr lang="en-US" smtClean="0">
              <a:latin typeface="Times New Roman" pitchFamily="18" charset="0"/>
            </a:endParaRPr>
          </a:p>
        </p:txBody>
      </p:sp>
    </p:spTree>
    <p:extLst>
      <p:ext uri="{BB962C8B-B14F-4D97-AF65-F5344CB8AC3E}">
        <p14:creationId xmlns:p14="http://schemas.microsoft.com/office/powerpoint/2010/main" val="363059369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225</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26</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226</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226</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226</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227</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228</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229</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229</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229</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230</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15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515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E792A0-A072-4B72-A1B3-CEB734F130F5}" type="slidenum">
              <a:rPr lang="en-US" smtClean="0">
                <a:latin typeface="Times New Roman" pitchFamily="18" charset="0"/>
              </a:rPr>
              <a:pPr/>
              <a:t>231</a:t>
            </a:fld>
            <a:endParaRPr lang="en-US" smtClean="0">
              <a:latin typeface="Times New Roman" pitchFamily="18" charset="0"/>
            </a:endParaRPr>
          </a:p>
        </p:txBody>
      </p:sp>
    </p:spTree>
    <p:extLst>
      <p:ext uri="{BB962C8B-B14F-4D97-AF65-F5344CB8AC3E}">
        <p14:creationId xmlns:p14="http://schemas.microsoft.com/office/powerpoint/2010/main" val="278200493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232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27</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28</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29</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30</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33</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36</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38</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40</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42</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43</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45</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46</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50</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51</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52</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52</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52</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54</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57</a:t>
            </a:fld>
            <a:endParaRPr lang="en-US" sz="1200">
              <a:solidFill>
                <a:prstClr val="black"/>
              </a:solidFill>
            </a:endParaRPr>
          </a:p>
        </p:txBody>
      </p:sp>
    </p:spTree>
    <p:extLst>
      <p:ext uri="{BB962C8B-B14F-4D97-AF65-F5344CB8AC3E}">
        <p14:creationId xmlns:p14="http://schemas.microsoft.com/office/powerpoint/2010/main" val="3002052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59</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63</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65</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69</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70</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71</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72</a:t>
            </a:fld>
            <a:endParaRPr lang="en-US" sz="1200" smtClean="0"/>
          </a:p>
        </p:txBody>
      </p:sp>
    </p:spTree>
    <p:extLst>
      <p:ext uri="{BB962C8B-B14F-4D97-AF65-F5344CB8AC3E}">
        <p14:creationId xmlns:p14="http://schemas.microsoft.com/office/powerpoint/2010/main" val="1309538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73</a:t>
            </a:fld>
            <a:endParaRPr lang="en-US" sz="1200" smtClean="0">
              <a:solidFill>
                <a:srgbClr val="000000"/>
              </a:solidFill>
            </a:endParaRPr>
          </a:p>
        </p:txBody>
      </p:sp>
    </p:spTree>
    <p:extLst>
      <p:ext uri="{BB962C8B-B14F-4D97-AF65-F5344CB8AC3E}">
        <p14:creationId xmlns:p14="http://schemas.microsoft.com/office/powerpoint/2010/main" val="3425374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74</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75</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79</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87</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88</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89</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90</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94</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95</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13</a:t>
            </a:fld>
            <a:endParaRPr lang="en-US" sz="1200" smtClean="0"/>
          </a:p>
        </p:txBody>
      </p:sp>
    </p:spTree>
    <p:extLst>
      <p:ext uri="{BB962C8B-B14F-4D97-AF65-F5344CB8AC3E}">
        <p14:creationId xmlns:p14="http://schemas.microsoft.com/office/powerpoint/2010/main" val="5701239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96</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98</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99</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100</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101</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102</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103</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104</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105</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106</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15</a:t>
            </a:fld>
            <a:endParaRPr lang="en-US" sz="1200" smtClean="0"/>
          </a:p>
        </p:txBody>
      </p:sp>
    </p:spTree>
    <p:extLst>
      <p:ext uri="{BB962C8B-B14F-4D97-AF65-F5344CB8AC3E}">
        <p14:creationId xmlns:p14="http://schemas.microsoft.com/office/powerpoint/2010/main" val="3786323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107</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108</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109</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110</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111</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112</a:t>
            </a:fld>
            <a:endParaRPr lang="en-US" sz="1200" smtClean="0"/>
          </a:p>
        </p:txBody>
      </p:sp>
    </p:spTree>
    <p:extLst>
      <p:ext uri="{BB962C8B-B14F-4D97-AF65-F5344CB8AC3E}">
        <p14:creationId xmlns:p14="http://schemas.microsoft.com/office/powerpoint/2010/main" val="659095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113</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114</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115</a:t>
            </a:fld>
            <a:endParaRPr lang="en-US">
              <a:solidFill>
                <a:srgbClr val="000000"/>
              </a:solidFill>
            </a:endParaRPr>
          </a:p>
        </p:txBody>
      </p:sp>
    </p:spTree>
    <p:extLst>
      <p:ext uri="{BB962C8B-B14F-4D97-AF65-F5344CB8AC3E}">
        <p14:creationId xmlns:p14="http://schemas.microsoft.com/office/powerpoint/2010/main" val="306989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116</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78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r>
              <a:rPr lang="en-US" sz="1400">
                <a:solidFill>
                  <a:srgbClr val="000000"/>
                </a:solidFill>
                <a:latin typeface="Times New Roman" pitchFamily="18" charset="0"/>
              </a:rPr>
              <a:t>Diabetes Educational Services© (530) 893 - 8635 </a:t>
            </a:r>
          </a:p>
        </p:txBody>
      </p:sp>
      <p:sp>
        <p:nvSpPr>
          <p:cNvPr id="78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fld id="{CB67A8D9-921C-4120-A615-D7B7F25E9E2A}" type="slidenum">
              <a:rPr lang="en-US" sz="1400">
                <a:solidFill>
                  <a:srgbClr val="000000"/>
                </a:solidFill>
                <a:latin typeface="Times New Roman" pitchFamily="18" charset="0"/>
              </a:rPr>
              <a:pPr/>
              <a:t>16</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36743821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117</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latin typeface="Times New Roman" pitchFamily="18" charset="0"/>
              </a:rPr>
              <a:pPr/>
              <a:t>118</a:t>
            </a:fld>
            <a:endParaRPr lang="en-US" smtClean="0">
              <a:latin typeface="Times New Roman" pitchFamily="18" charset="0"/>
            </a:endParaRPr>
          </a:p>
        </p:txBody>
      </p:sp>
    </p:spTree>
    <p:extLst>
      <p:ext uri="{BB962C8B-B14F-4D97-AF65-F5344CB8AC3E}">
        <p14:creationId xmlns:p14="http://schemas.microsoft.com/office/powerpoint/2010/main" val="4837909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120</a:t>
            </a:fld>
            <a:endParaRPr lang="en-US" sz="1200" smtClean="0"/>
          </a:p>
        </p:txBody>
      </p:sp>
    </p:spTree>
    <p:extLst>
      <p:ext uri="{BB962C8B-B14F-4D97-AF65-F5344CB8AC3E}">
        <p14:creationId xmlns:p14="http://schemas.microsoft.com/office/powerpoint/2010/main" val="1431339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128</a:t>
            </a:fld>
            <a:endParaRPr lang="en-US" sz="1300" smtClean="0"/>
          </a:p>
        </p:txBody>
      </p:sp>
    </p:spTree>
    <p:extLst>
      <p:ext uri="{BB962C8B-B14F-4D97-AF65-F5344CB8AC3E}">
        <p14:creationId xmlns:p14="http://schemas.microsoft.com/office/powerpoint/2010/main" val="6762735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145</a:t>
            </a:fld>
            <a:endParaRPr lang="en-US" sz="1300" smtClean="0"/>
          </a:p>
        </p:txBody>
      </p:sp>
    </p:spTree>
    <p:extLst>
      <p:ext uri="{BB962C8B-B14F-4D97-AF65-F5344CB8AC3E}">
        <p14:creationId xmlns:p14="http://schemas.microsoft.com/office/powerpoint/2010/main" val="10636791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147</a:t>
            </a:fld>
            <a:endParaRPr lang="en-US" sz="1300" smtClean="0"/>
          </a:p>
        </p:txBody>
      </p:sp>
    </p:spTree>
    <p:extLst>
      <p:ext uri="{BB962C8B-B14F-4D97-AF65-F5344CB8AC3E}">
        <p14:creationId xmlns:p14="http://schemas.microsoft.com/office/powerpoint/2010/main" val="2791464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148</a:t>
            </a:fld>
            <a:endParaRPr lang="en-US" sz="1300" smtClean="0"/>
          </a:p>
        </p:txBody>
      </p:sp>
    </p:spTree>
    <p:extLst>
      <p:ext uri="{BB962C8B-B14F-4D97-AF65-F5344CB8AC3E}">
        <p14:creationId xmlns:p14="http://schemas.microsoft.com/office/powerpoint/2010/main" val="4262990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149</a:t>
            </a:fld>
            <a:endParaRPr lang="en-US" sz="1200" smtClean="0"/>
          </a:p>
        </p:txBody>
      </p:sp>
    </p:spTree>
    <p:extLst>
      <p:ext uri="{BB962C8B-B14F-4D97-AF65-F5344CB8AC3E}">
        <p14:creationId xmlns:p14="http://schemas.microsoft.com/office/powerpoint/2010/main" val="19440412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150</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151</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18</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152</a:t>
            </a:fld>
            <a:endParaRPr lang="en-US" sz="1300"/>
          </a:p>
        </p:txBody>
      </p:sp>
    </p:spTree>
    <p:extLst>
      <p:ext uri="{BB962C8B-B14F-4D97-AF65-F5344CB8AC3E}">
        <p14:creationId xmlns:p14="http://schemas.microsoft.com/office/powerpoint/2010/main" val="3405366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153</a:t>
            </a:fld>
            <a:endParaRPr lang="en-US" sz="1300"/>
          </a:p>
        </p:txBody>
      </p:sp>
    </p:spTree>
    <p:extLst>
      <p:ext uri="{BB962C8B-B14F-4D97-AF65-F5344CB8AC3E}">
        <p14:creationId xmlns:p14="http://schemas.microsoft.com/office/powerpoint/2010/main" val="25793061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155</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158</a:t>
            </a:fld>
            <a:endParaRPr lang="en-US" sz="1300"/>
          </a:p>
        </p:txBody>
      </p:sp>
    </p:spTree>
    <p:extLst>
      <p:ext uri="{BB962C8B-B14F-4D97-AF65-F5344CB8AC3E}">
        <p14:creationId xmlns:p14="http://schemas.microsoft.com/office/powerpoint/2010/main" val="2131049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160</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161</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163</a:t>
            </a:fld>
            <a:endParaRPr lang="en-US" sz="1300"/>
          </a:p>
        </p:txBody>
      </p:sp>
    </p:spTree>
    <p:extLst>
      <p:ext uri="{BB962C8B-B14F-4D97-AF65-F5344CB8AC3E}">
        <p14:creationId xmlns:p14="http://schemas.microsoft.com/office/powerpoint/2010/main" val="38182309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164</a:t>
            </a:fld>
            <a:endParaRPr lang="en-US" sz="1300"/>
          </a:p>
        </p:txBody>
      </p:sp>
    </p:spTree>
    <p:extLst>
      <p:ext uri="{BB962C8B-B14F-4D97-AF65-F5344CB8AC3E}">
        <p14:creationId xmlns:p14="http://schemas.microsoft.com/office/powerpoint/2010/main" val="7432721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165</a:t>
            </a:fld>
            <a:endParaRPr lang="en-US" sz="1300"/>
          </a:p>
        </p:txBody>
      </p:sp>
    </p:spTree>
    <p:extLst>
      <p:ext uri="{BB962C8B-B14F-4D97-AF65-F5344CB8AC3E}">
        <p14:creationId xmlns:p14="http://schemas.microsoft.com/office/powerpoint/2010/main" val="21460281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166</a:t>
            </a:fld>
            <a:endParaRPr lang="en-US" sz="1300"/>
          </a:p>
        </p:txBody>
      </p:sp>
    </p:spTree>
    <p:extLst>
      <p:ext uri="{BB962C8B-B14F-4D97-AF65-F5344CB8AC3E}">
        <p14:creationId xmlns:p14="http://schemas.microsoft.com/office/powerpoint/2010/main" val="252380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20</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167</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168</a:t>
            </a:fld>
            <a:endParaRPr lang="en-US" sz="1300"/>
          </a:p>
        </p:txBody>
      </p:sp>
    </p:spTree>
    <p:extLst>
      <p:ext uri="{BB962C8B-B14F-4D97-AF65-F5344CB8AC3E}">
        <p14:creationId xmlns:p14="http://schemas.microsoft.com/office/powerpoint/2010/main" val="41397853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169</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170</a:t>
            </a:fld>
            <a:endParaRPr lang="en-US" sz="1300"/>
          </a:p>
        </p:txBody>
      </p:sp>
    </p:spTree>
    <p:extLst>
      <p:ext uri="{BB962C8B-B14F-4D97-AF65-F5344CB8AC3E}">
        <p14:creationId xmlns:p14="http://schemas.microsoft.com/office/powerpoint/2010/main" val="14275687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171</a:t>
            </a:fld>
            <a:endParaRPr lang="en-US" sz="1300"/>
          </a:p>
        </p:txBody>
      </p:sp>
    </p:spTree>
    <p:extLst>
      <p:ext uri="{BB962C8B-B14F-4D97-AF65-F5344CB8AC3E}">
        <p14:creationId xmlns:p14="http://schemas.microsoft.com/office/powerpoint/2010/main" val="13328773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172</a:t>
            </a:fld>
            <a:endParaRPr lang="en-US" sz="1300"/>
          </a:p>
        </p:txBody>
      </p:sp>
    </p:spTree>
    <p:extLst>
      <p:ext uri="{BB962C8B-B14F-4D97-AF65-F5344CB8AC3E}">
        <p14:creationId xmlns:p14="http://schemas.microsoft.com/office/powerpoint/2010/main" val="30122414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173</a:t>
            </a:fld>
            <a:endParaRPr lang="en-US" sz="1300"/>
          </a:p>
        </p:txBody>
      </p:sp>
    </p:spTree>
    <p:extLst>
      <p:ext uri="{BB962C8B-B14F-4D97-AF65-F5344CB8AC3E}">
        <p14:creationId xmlns:p14="http://schemas.microsoft.com/office/powerpoint/2010/main" val="17959199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174</a:t>
            </a:fld>
            <a:endParaRPr lang="en-US" sz="1300"/>
          </a:p>
        </p:txBody>
      </p:sp>
    </p:spTree>
    <p:extLst>
      <p:ext uri="{BB962C8B-B14F-4D97-AF65-F5344CB8AC3E}">
        <p14:creationId xmlns:p14="http://schemas.microsoft.com/office/powerpoint/2010/main" val="12745704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175</a:t>
            </a:fld>
            <a:endParaRPr lang="en-US" sz="1300"/>
          </a:p>
        </p:txBody>
      </p:sp>
    </p:spTree>
    <p:extLst>
      <p:ext uri="{BB962C8B-B14F-4D97-AF65-F5344CB8AC3E}">
        <p14:creationId xmlns:p14="http://schemas.microsoft.com/office/powerpoint/2010/main" val="17605043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176</a:t>
            </a:fld>
            <a:endParaRPr lang="en-US" sz="1300"/>
          </a:p>
        </p:txBody>
      </p:sp>
    </p:spTree>
    <p:extLst>
      <p:ext uri="{BB962C8B-B14F-4D97-AF65-F5344CB8AC3E}">
        <p14:creationId xmlns:p14="http://schemas.microsoft.com/office/powerpoint/2010/main" val="1901574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97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101.xml"/><Relationship Id="rId4" Type="http://schemas.openxmlformats.org/officeDocument/2006/relationships/image" Target="../media/image131.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132.jpeg"/></Relationships>
</file>

<file path=ppt/slides/_rels/slide10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03.xml"/><Relationship Id="rId6" Type="http://schemas.openxmlformats.org/officeDocument/2006/relationships/image" Target="../media/image133.jpeg"/><Relationship Id="rId11" Type="http://schemas.openxmlformats.org/officeDocument/2006/relationships/image" Target="../media/image137.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36.png"/><Relationship Id="rId4" Type="http://schemas.openxmlformats.org/officeDocument/2006/relationships/notesSlide" Target="../notesSlides/notesSlide55.xml"/><Relationship Id="rId9" Type="http://schemas.openxmlformats.org/officeDocument/2006/relationships/image" Target="../media/image135.wm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38.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6.xml"/><Relationship Id="rId5" Type="http://schemas.openxmlformats.org/officeDocument/2006/relationships/image" Target="../media/image139.png"/><Relationship Id="rId4" Type="http://schemas.openxmlformats.org/officeDocument/2006/relationships/notesSlide" Target="../notesSlides/notesSlide58.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40.jpeg"/><Relationship Id="rId4" Type="http://schemas.openxmlformats.org/officeDocument/2006/relationships/notesSlide" Target="../notesSlides/notesSlide59.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vmlDrawing" Target="../drawings/vmlDrawing4.vml"/><Relationship Id="rId6" Type="http://schemas.openxmlformats.org/officeDocument/2006/relationships/image" Target="../media/image141.emf"/><Relationship Id="rId5" Type="http://schemas.openxmlformats.org/officeDocument/2006/relationships/oleObject" Target="../embeddings/oleObject5.bin"/><Relationship Id="rId4" Type="http://schemas.openxmlformats.org/officeDocument/2006/relationships/notesSlide" Target="../notesSlides/notesSlide60.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1.xml"/><Relationship Id="rId1" Type="http://schemas.openxmlformats.org/officeDocument/2006/relationships/vmlDrawing" Target="../drawings/vmlDrawing5.vml"/><Relationship Id="rId6" Type="http://schemas.openxmlformats.org/officeDocument/2006/relationships/image" Target="../media/image142.emf"/><Relationship Id="rId5" Type="http://schemas.openxmlformats.org/officeDocument/2006/relationships/oleObject" Target="../embeddings/oleObject6.bin"/><Relationship Id="rId4" Type="http://schemas.openxmlformats.org/officeDocument/2006/relationships/notesSlide" Target="../notesSlides/notesSlide6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3.xml"/><Relationship Id="rId4" Type="http://schemas.openxmlformats.org/officeDocument/2006/relationships/image" Target="../media/image143.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4.xml"/><Relationship Id="rId4" Type="http://schemas.openxmlformats.org/officeDocument/2006/relationships/image" Target="../media/image144.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5.xml"/><Relationship Id="rId4" Type="http://schemas.openxmlformats.org/officeDocument/2006/relationships/image" Target="../media/image145.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46.wmf"/></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xml"/><Relationship Id="rId1" Type="http://schemas.openxmlformats.org/officeDocument/2006/relationships/tags" Target="../tags/tag117.xml"/><Relationship Id="rId4" Type="http://schemas.openxmlformats.org/officeDocument/2006/relationships/hyperlink" Target="http://www.diabetesed.net/page/_files/umpierrezInpatientnonicuGuidelines1.ppt" TargetMode="Externa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147.wmf"/><Relationship Id="rId4" Type="http://schemas.openxmlformats.org/officeDocument/2006/relationships/notesSlide" Target="../notesSlides/notesSlide67.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148.jpeg"/><Relationship Id="rId4" Type="http://schemas.openxmlformats.org/officeDocument/2006/relationships/notesSlide" Target="../notesSlides/notesSlide6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149.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23.xml"/><Relationship Id="rId4" Type="http://schemas.openxmlformats.org/officeDocument/2006/relationships/image" Target="../media/image150.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4.xml"/><Relationship Id="rId4" Type="http://schemas.openxmlformats.org/officeDocument/2006/relationships/image" Target="../media/image151.wmf"/></Relationships>
</file>

<file path=ppt/slides/_rels/slide11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6.xml"/><Relationship Id="rId4" Type="http://schemas.openxmlformats.org/officeDocument/2006/relationships/image" Target="../media/image153.wmf"/></Relationships>
</file>

<file path=ppt/slides/_rels/slide12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2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23.xml"/><Relationship Id="rId1" Type="http://schemas.openxmlformats.org/officeDocument/2006/relationships/tags" Target="../tags/tag1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slideLayout" Target="../slideLayouts/slideLayout23.xml"/><Relationship Id="rId1" Type="http://schemas.openxmlformats.org/officeDocument/2006/relationships/tags" Target="../tags/tag132.xml"/><Relationship Id="rId5" Type="http://schemas.openxmlformats.org/officeDocument/2006/relationships/image" Target="../media/image162.wmf"/><Relationship Id="rId4" Type="http://schemas.openxmlformats.org/officeDocument/2006/relationships/image" Target="../media/image161.wmf"/></Relationships>
</file>

<file path=ppt/slides/_rels/slide128.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slideLayout" Target="../slideLayouts/slideLayout23.xml"/><Relationship Id="rId7" Type="http://schemas.openxmlformats.org/officeDocument/2006/relationships/oleObject" Target="../embeddings/oleObject8.bin"/><Relationship Id="rId2" Type="http://schemas.openxmlformats.org/officeDocument/2006/relationships/tags" Target="../tags/tag133.xml"/><Relationship Id="rId1" Type="http://schemas.openxmlformats.org/officeDocument/2006/relationships/vmlDrawing" Target="../drawings/vmlDrawing6.vml"/><Relationship Id="rId6" Type="http://schemas.openxmlformats.org/officeDocument/2006/relationships/image" Target="../media/image163.wmf"/><Relationship Id="rId5" Type="http://schemas.openxmlformats.org/officeDocument/2006/relationships/oleObject" Target="../embeddings/oleObject7.bin"/><Relationship Id="rId4" Type="http://schemas.openxmlformats.org/officeDocument/2006/relationships/notesSlide" Target="../notesSlides/notesSlide73.xml"/><Relationship Id="rId9" Type="http://schemas.openxmlformats.org/officeDocument/2006/relationships/image" Target="../media/image165.jpeg"/></Relationships>
</file>

<file path=ppt/slides/_rels/slide129.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slideLayout" Target="../slideLayouts/slideLayout23.xml"/><Relationship Id="rId1" Type="http://schemas.openxmlformats.org/officeDocument/2006/relationships/tags" Target="../tags/tag134.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wmf"/></Relationships>
</file>

<file path=ppt/slides/_rels/slide1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3.xml"/><Relationship Id="rId1" Type="http://schemas.openxmlformats.org/officeDocument/2006/relationships/tags" Target="../tags/tag135.xml"/><Relationship Id="rId4" Type="http://schemas.openxmlformats.org/officeDocument/2006/relationships/image" Target="../media/image173.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3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3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41.xml"/><Relationship Id="rId4" Type="http://schemas.microsoft.com/office/2007/relationships/hdphoto" Target="../media/hdphoto4.wdp"/></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2.xml"/><Relationship Id="rId1" Type="http://schemas.openxmlformats.org/officeDocument/2006/relationships/vmlDrawing" Target="../drawings/vmlDrawing7.vml"/><Relationship Id="rId5" Type="http://schemas.openxmlformats.org/officeDocument/2006/relationships/image" Target="../media/image179.wmf"/><Relationship Id="rId4" Type="http://schemas.openxmlformats.org/officeDocument/2006/relationships/oleObject" Target="../embeddings/oleObject9.bin"/></Relationships>
</file>

<file path=ppt/slides/_rels/slide139.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jpeg"/><Relationship Id="rId2" Type="http://schemas.openxmlformats.org/officeDocument/2006/relationships/slideLayout" Target="../slideLayouts/slideLayout23.xml"/><Relationship Id="rId1" Type="http://schemas.openxmlformats.org/officeDocument/2006/relationships/tags" Target="../tags/tag143.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png"/><Relationship Id="rId10" Type="http://schemas.openxmlformats.org/officeDocument/2006/relationships/image" Target="../media/image187.jpeg"/><Relationship Id="rId4" Type="http://schemas.openxmlformats.org/officeDocument/2006/relationships/image" Target="../media/image181.png"/><Relationship Id="rId9" Type="http://schemas.openxmlformats.org/officeDocument/2006/relationships/image" Target="../media/image186.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1.png"/><Relationship Id="rId7" Type="http://schemas.openxmlformats.org/officeDocument/2006/relationships/image" Target="../media/image193.jpeg"/><Relationship Id="rId12" Type="http://schemas.openxmlformats.org/officeDocument/2006/relationships/image" Target="../media/image198.png"/><Relationship Id="rId2" Type="http://schemas.openxmlformats.org/officeDocument/2006/relationships/slideLayout" Target="../slideLayouts/slideLayout23.xml"/><Relationship Id="rId1" Type="http://schemas.openxmlformats.org/officeDocument/2006/relationships/tags" Target="../tags/tag144.xml"/><Relationship Id="rId6" Type="http://schemas.openxmlformats.org/officeDocument/2006/relationships/image" Target="../media/image192.jpeg"/><Relationship Id="rId11" Type="http://schemas.openxmlformats.org/officeDocument/2006/relationships/image" Target="../media/image197.png"/><Relationship Id="rId5" Type="http://schemas.openxmlformats.org/officeDocument/2006/relationships/image" Target="../media/image191.jpeg"/><Relationship Id="rId10" Type="http://schemas.openxmlformats.org/officeDocument/2006/relationships/image" Target="../media/image196.png"/><Relationship Id="rId4" Type="http://schemas.openxmlformats.org/officeDocument/2006/relationships/image" Target="../media/image190.jpeg"/><Relationship Id="rId9" Type="http://schemas.openxmlformats.org/officeDocument/2006/relationships/image" Target="../media/image195.jpeg"/></Relationships>
</file>

<file path=ppt/slides/_rels/slide141.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slideLayout" Target="../slideLayouts/slideLayout23.xml"/><Relationship Id="rId1" Type="http://schemas.openxmlformats.org/officeDocument/2006/relationships/tags" Target="../tags/tag145.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05.jpeg"/></Relationships>
</file>

<file path=ppt/slides/_rels/slide142.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181.png"/><Relationship Id="rId7" Type="http://schemas.openxmlformats.org/officeDocument/2006/relationships/image" Target="../media/image209.jpeg"/><Relationship Id="rId12" Type="http://schemas.openxmlformats.org/officeDocument/2006/relationships/image" Target="../media/image214.png"/><Relationship Id="rId2" Type="http://schemas.openxmlformats.org/officeDocument/2006/relationships/slideLayout" Target="../slideLayouts/slideLayout23.xml"/><Relationship Id="rId1" Type="http://schemas.openxmlformats.org/officeDocument/2006/relationships/tags" Target="../tags/tag146.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png"/><Relationship Id="rId10" Type="http://schemas.openxmlformats.org/officeDocument/2006/relationships/image" Target="../media/image212.jpeg"/><Relationship Id="rId4" Type="http://schemas.openxmlformats.org/officeDocument/2006/relationships/image" Target="../media/image206.jpeg"/><Relationship Id="rId9" Type="http://schemas.openxmlformats.org/officeDocument/2006/relationships/image" Target="../media/image211.jpeg"/></Relationships>
</file>

<file path=ppt/slides/_rels/slide14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3.xml"/><Relationship Id="rId1" Type="http://schemas.openxmlformats.org/officeDocument/2006/relationships/tags" Target="../tags/tag147.xml"/><Relationship Id="rId4" Type="http://schemas.openxmlformats.org/officeDocument/2006/relationships/image" Target="../media/image216.jpeg"/></Relationships>
</file>

<file path=ppt/slides/_rels/slide144.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218.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49.xml"/><Relationship Id="rId4" Type="http://schemas.openxmlformats.org/officeDocument/2006/relationships/image" Target="../media/image219.emf"/></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0.xml"/><Relationship Id="rId1" Type="http://schemas.openxmlformats.org/officeDocument/2006/relationships/vmlDrawing" Target="../drawings/vmlDrawing8.vml"/><Relationship Id="rId5" Type="http://schemas.openxmlformats.org/officeDocument/2006/relationships/image" Target="../media/image220.emf"/><Relationship Id="rId4" Type="http://schemas.openxmlformats.org/officeDocument/2006/relationships/oleObject" Target="../embeddings/Microsoft_Word_97_-_2003_Document1.doc"/></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51.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52.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3.xml"/><Relationship Id="rId1" Type="http://schemas.openxmlformats.org/officeDocument/2006/relationships/vmlDrawing" Target="../drawings/vmlDrawing9.vml"/><Relationship Id="rId6" Type="http://schemas.openxmlformats.org/officeDocument/2006/relationships/image" Target="../media/image221.wmf"/><Relationship Id="rId5" Type="http://schemas.openxmlformats.org/officeDocument/2006/relationships/oleObject" Target="../embeddings/oleObject10.bin"/><Relationship Id="rId4" Type="http://schemas.openxmlformats.org/officeDocument/2006/relationships/notesSlide" Target="../notesSlides/notesSlide7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7.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54.xml"/><Relationship Id="rId4" Type="http://schemas.openxmlformats.org/officeDocument/2006/relationships/image" Target="../media/image222.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image" Target="../media/image223.png"/><Relationship Id="rId4" Type="http://schemas.openxmlformats.org/officeDocument/2006/relationships/image" Target="../media/image59.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56.xml"/><Relationship Id="rId4" Type="http://schemas.openxmlformats.org/officeDocument/2006/relationships/image" Target="../media/image224.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57.xml"/><Relationship Id="rId4" Type="http://schemas.openxmlformats.org/officeDocument/2006/relationships/image" Target="../media/image44.jpeg"/></Relationships>
</file>

<file path=ppt/slides/_rels/slide15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226.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59.xml"/><Relationship Id="rId5" Type="http://schemas.openxmlformats.org/officeDocument/2006/relationships/image" Target="../media/image228.jpeg"/><Relationship Id="rId4" Type="http://schemas.openxmlformats.org/officeDocument/2006/relationships/image" Target="../media/image227.jpeg"/></Relationships>
</file>

<file path=ppt/slides/_rels/slide15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8.xml"/><Relationship Id="rId1" Type="http://schemas.openxmlformats.org/officeDocument/2006/relationships/tags" Target="../tags/tag161.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62.xml"/><Relationship Id="rId5" Type="http://schemas.openxmlformats.org/officeDocument/2006/relationships/image" Target="../media/image230.png"/><Relationship Id="rId4" Type="http://schemas.openxmlformats.org/officeDocument/2006/relationships/notesSlide" Target="../notesSlides/notesSlide83.xml"/></Relationships>
</file>

<file path=ppt/slides/_rels/slide15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65.xml"/><Relationship Id="rId5" Type="http://schemas.openxmlformats.org/officeDocument/2006/relationships/image" Target="../media/image233.wmf"/><Relationship Id="rId4" Type="http://schemas.openxmlformats.org/officeDocument/2006/relationships/image" Target="../media/image232.wmf"/></Relationships>
</file>

<file path=ppt/slides/_rels/slide162.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slideLayout" Target="../slideLayouts/slideLayout23.xml"/><Relationship Id="rId1" Type="http://schemas.openxmlformats.org/officeDocument/2006/relationships/tags" Target="../tags/tag16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68.xml"/><Relationship Id="rId4" Type="http://schemas.openxmlformats.org/officeDocument/2006/relationships/image" Target="../media/image235.jpe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69.xml"/><Relationship Id="rId6" Type="http://schemas.openxmlformats.org/officeDocument/2006/relationships/image" Target="../media/image238.png"/><Relationship Id="rId5" Type="http://schemas.openxmlformats.org/officeDocument/2006/relationships/image" Target="../media/image237.jpeg"/><Relationship Id="rId4" Type="http://schemas.openxmlformats.org/officeDocument/2006/relationships/image" Target="../media/image236.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233.wmf"/></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71.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2.xml"/><Relationship Id="rId1" Type="http://schemas.openxmlformats.org/officeDocument/2006/relationships/vmlDrawing" Target="../drawings/vmlDrawing10.vml"/><Relationship Id="rId6" Type="http://schemas.openxmlformats.org/officeDocument/2006/relationships/image" Target="../media/image239.emf"/><Relationship Id="rId5" Type="http://schemas.openxmlformats.org/officeDocument/2006/relationships/oleObject" Target="../embeddings/Microsoft_Word_97_-_2003_Document2.doc"/><Relationship Id="rId4" Type="http://schemas.openxmlformats.org/officeDocument/2006/relationships/notesSlide" Target="../notesSlides/notesSlide9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74.xml"/><Relationship Id="rId4" Type="http://schemas.openxmlformats.org/officeDocument/2006/relationships/image" Target="../media/image232.wmf"/></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5.xml"/><Relationship Id="rId1" Type="http://schemas.openxmlformats.org/officeDocument/2006/relationships/vmlDrawing" Target="../drawings/vmlDrawing11.vml"/><Relationship Id="rId6" Type="http://schemas.openxmlformats.org/officeDocument/2006/relationships/image" Target="../media/image240.emf"/><Relationship Id="rId5" Type="http://schemas.openxmlformats.org/officeDocument/2006/relationships/oleObject" Target="../embeddings/Microsoft_Word_97_-_2003_Document3.doc"/><Relationship Id="rId4" Type="http://schemas.openxmlformats.org/officeDocument/2006/relationships/notesSlide" Target="../notesSlides/notesSlide94.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76.xml"/><Relationship Id="rId4" Type="http://schemas.openxmlformats.org/officeDocument/2006/relationships/image" Target="../media/image241.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7.xml"/><Relationship Id="rId1" Type="http://schemas.openxmlformats.org/officeDocument/2006/relationships/vmlDrawing" Target="../drawings/vmlDrawing12.vml"/><Relationship Id="rId6" Type="http://schemas.openxmlformats.org/officeDocument/2006/relationships/image" Target="../media/image242.emf"/><Relationship Id="rId5" Type="http://schemas.openxmlformats.org/officeDocument/2006/relationships/oleObject" Target="../embeddings/Microsoft_Word_97_-_2003_Document4.doc"/><Relationship Id="rId4" Type="http://schemas.openxmlformats.org/officeDocument/2006/relationships/notesSlide" Target="../notesSlides/notesSlide96.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8.xml"/><Relationship Id="rId1" Type="http://schemas.openxmlformats.org/officeDocument/2006/relationships/vmlDrawing" Target="../drawings/vmlDrawing13.vml"/><Relationship Id="rId6" Type="http://schemas.openxmlformats.org/officeDocument/2006/relationships/image" Target="../media/image243.emf"/><Relationship Id="rId5" Type="http://schemas.openxmlformats.org/officeDocument/2006/relationships/oleObject" Target="../embeddings/Microsoft_Word_97_-_2003_Document5.doc"/><Relationship Id="rId4" Type="http://schemas.openxmlformats.org/officeDocument/2006/relationships/notesSlide" Target="../notesSlides/notesSlide97.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79.xml"/><Relationship Id="rId4" Type="http://schemas.openxmlformats.org/officeDocument/2006/relationships/image" Target="../media/image244.wm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80.xml"/><Relationship Id="rId4" Type="http://schemas.openxmlformats.org/officeDocument/2006/relationships/image" Target="../media/image245.wmf"/></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1.xml"/><Relationship Id="rId1" Type="http://schemas.openxmlformats.org/officeDocument/2006/relationships/vmlDrawing" Target="../drawings/vmlDrawing14.vml"/><Relationship Id="rId6" Type="http://schemas.openxmlformats.org/officeDocument/2006/relationships/image" Target="../media/image246.emf"/><Relationship Id="rId5" Type="http://schemas.openxmlformats.org/officeDocument/2006/relationships/oleObject" Target="../embeddings/Microsoft_Word_97_-_2003_Document6.doc"/><Relationship Id="rId4" Type="http://schemas.openxmlformats.org/officeDocument/2006/relationships/notesSlide" Target="../notesSlides/notesSlide100.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2.xml"/><Relationship Id="rId1" Type="http://schemas.openxmlformats.org/officeDocument/2006/relationships/vmlDrawing" Target="../drawings/vmlDrawing15.vml"/><Relationship Id="rId6" Type="http://schemas.openxmlformats.org/officeDocument/2006/relationships/image" Target="../media/image247.emf"/><Relationship Id="rId5" Type="http://schemas.openxmlformats.org/officeDocument/2006/relationships/oleObject" Target="../embeddings/Microsoft_Word_97_-_2003_Document7.doc"/><Relationship Id="rId4" Type="http://schemas.openxmlformats.org/officeDocument/2006/relationships/notesSlide" Target="../notesSlides/notesSlide101.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3.xml"/><Relationship Id="rId1" Type="http://schemas.openxmlformats.org/officeDocument/2006/relationships/vmlDrawing" Target="../drawings/vmlDrawing16.vml"/><Relationship Id="rId6" Type="http://schemas.openxmlformats.org/officeDocument/2006/relationships/image" Target="../media/image248.emf"/><Relationship Id="rId5" Type="http://schemas.openxmlformats.org/officeDocument/2006/relationships/oleObject" Target="../embeddings/Microsoft_Word_97_-_2003_Document8.doc"/><Relationship Id="rId4" Type="http://schemas.openxmlformats.org/officeDocument/2006/relationships/notesSlide" Target="../notesSlides/notesSlide10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0.jpe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84.xml"/><Relationship Id="rId5" Type="http://schemas.openxmlformats.org/officeDocument/2006/relationships/image" Target="../media/image250.png"/><Relationship Id="rId4" Type="http://schemas.openxmlformats.org/officeDocument/2006/relationships/image" Target="../media/image249.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85.xml"/><Relationship Id="rId5" Type="http://schemas.openxmlformats.org/officeDocument/2006/relationships/image" Target="../media/image250.png"/><Relationship Id="rId4" Type="http://schemas.openxmlformats.org/officeDocument/2006/relationships/image" Target="../media/image249.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86.xml"/><Relationship Id="rId5" Type="http://schemas.openxmlformats.org/officeDocument/2006/relationships/image" Target="../media/image250.png"/><Relationship Id="rId4" Type="http://schemas.openxmlformats.org/officeDocument/2006/relationships/image" Target="../media/image249.png"/></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7.xml"/><Relationship Id="rId1" Type="http://schemas.openxmlformats.org/officeDocument/2006/relationships/vmlDrawing" Target="../drawings/vmlDrawing17.vml"/><Relationship Id="rId6" Type="http://schemas.openxmlformats.org/officeDocument/2006/relationships/image" Target="../media/image251.emf"/><Relationship Id="rId5" Type="http://schemas.openxmlformats.org/officeDocument/2006/relationships/oleObject" Target="../embeddings/Microsoft_Word_97_-_2003_Document9.doc"/><Relationship Id="rId4" Type="http://schemas.openxmlformats.org/officeDocument/2006/relationships/notesSlide" Target="../notesSlides/notesSlide106.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89.xml"/><Relationship Id="rId6" Type="http://schemas.openxmlformats.org/officeDocument/2006/relationships/image" Target="../media/image253.jpeg"/><Relationship Id="rId5" Type="http://schemas.openxmlformats.org/officeDocument/2006/relationships/hyperlink" Target="http://www.ciwmb.ca.gov/HHW/HealthCare/Collection/" TargetMode="External"/><Relationship Id="rId4" Type="http://schemas.openxmlformats.org/officeDocument/2006/relationships/image" Target="../media/image252.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90.xml"/><Relationship Id="rId4" Type="http://schemas.openxmlformats.org/officeDocument/2006/relationships/image" Target="../media/image106.wmf"/></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92.xml"/><Relationship Id="rId4" Type="http://schemas.openxmlformats.org/officeDocument/2006/relationships/image" Target="../media/image254.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93.xml"/><Relationship Id="rId5" Type="http://schemas.openxmlformats.org/officeDocument/2006/relationships/image" Target="../media/image255.jpeg"/><Relationship Id="rId4" Type="http://schemas.openxmlformats.org/officeDocument/2006/relationships/hyperlink" Target="http://www.pparx.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8.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9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95.xml"/><Relationship Id="rId4" Type="http://schemas.openxmlformats.org/officeDocument/2006/relationships/image" Target="../media/image256.wmf"/></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96.xml"/><Relationship Id="rId4" Type="http://schemas.openxmlformats.org/officeDocument/2006/relationships/image" Target="../media/image257.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198.xml"/><Relationship Id="rId4" Type="http://schemas.openxmlformats.org/officeDocument/2006/relationships/image" Target="../media/image258.W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59.png"/><Relationship Id="rId5" Type="http://schemas.openxmlformats.org/officeDocument/2006/relationships/image" Target="../media/image259.wmf"/><Relationship Id="rId4" Type="http://schemas.openxmlformats.org/officeDocument/2006/relationships/notesSlide" Target="../notesSlides/notesSlide118.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07.xml"/><Relationship Id="rId4" Type="http://schemas.openxmlformats.org/officeDocument/2006/relationships/image" Target="../media/image260.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0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09.xml"/><Relationship Id="rId4" Type="http://schemas.openxmlformats.org/officeDocument/2006/relationships/image" Target="../media/image261.jpeg"/></Relationships>
</file>

<file path=ppt/slides/_rels/slide201.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202.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264.wmf"/><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263.jpeg"/><Relationship Id="rId5" Type="http://schemas.openxmlformats.org/officeDocument/2006/relationships/notesSlide" Target="../notesSlides/notesSlide124.xml"/><Relationship Id="rId4"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tags" Target="../tags/tag214.xml"/><Relationship Id="rId4" Type="http://schemas.openxmlformats.org/officeDocument/2006/relationships/image" Target="../media/image265.WMF"/></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17.xml"/><Relationship Id="rId4" Type="http://schemas.openxmlformats.org/officeDocument/2006/relationships/image" Target="../media/image266.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207.x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slideLayout" Target="../slideLayouts/slideLayout23.xml"/><Relationship Id="rId1" Type="http://schemas.openxmlformats.org/officeDocument/2006/relationships/tags" Target="../tags/tag220.xml"/></Relationships>
</file>

<file path=ppt/slides/_rels/slide208.xml.rels><?xml version="1.0" encoding="UTF-8" standalone="yes"?>
<Relationships xmlns="http://schemas.openxmlformats.org/package/2006/relationships"><Relationship Id="rId3" Type="http://schemas.openxmlformats.org/officeDocument/2006/relationships/image" Target="../media/image268.WMF"/><Relationship Id="rId2" Type="http://schemas.openxmlformats.org/officeDocument/2006/relationships/slideLayout" Target="../slideLayouts/slideLayout23.xml"/><Relationship Id="rId1" Type="http://schemas.openxmlformats.org/officeDocument/2006/relationships/tags" Target="../tags/tag221.xml"/></Relationships>
</file>

<file path=ppt/slides/_rels/slide2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222.xml"/><Relationship Id="rId5" Type="http://schemas.openxmlformats.org/officeDocument/2006/relationships/image" Target="../media/image269.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2.xml"/><Relationship Id="rId5" Type="http://schemas.openxmlformats.org/officeDocument/2006/relationships/image" Target="../media/image33.png"/><Relationship Id="rId4" Type="http://schemas.openxmlformats.org/officeDocument/2006/relationships/image" Target="../media/image32.jpeg"/></Relationships>
</file>

<file path=ppt/slides/_rels/slide2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3.xml"/><Relationship Id="rId1" Type="http://schemas.openxmlformats.org/officeDocument/2006/relationships/tags" Target="../tags/tag223.xml"/><Relationship Id="rId5" Type="http://schemas.openxmlformats.org/officeDocument/2006/relationships/image" Target="../media/image271.WMF"/><Relationship Id="rId4" Type="http://schemas.openxmlformats.org/officeDocument/2006/relationships/image" Target="../media/image270.png"/></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4.xml"/><Relationship Id="rId1" Type="http://schemas.openxmlformats.org/officeDocument/2006/relationships/vmlDrawing" Target="../drawings/vmlDrawing18.vml"/><Relationship Id="rId6" Type="http://schemas.openxmlformats.org/officeDocument/2006/relationships/image" Target="../media/image272.wmf"/><Relationship Id="rId5" Type="http://schemas.openxmlformats.org/officeDocument/2006/relationships/oleObject" Target="../embeddings/oleObject11.bin"/><Relationship Id="rId4" Type="http://schemas.openxmlformats.org/officeDocument/2006/relationships/image" Target="../media/image270.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25.xml"/><Relationship Id="rId4" Type="http://schemas.openxmlformats.org/officeDocument/2006/relationships/image" Target="../media/image273.jpeg"/></Relationships>
</file>

<file path=ppt/slides/_rels/slide21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slideLayout" Target="../slideLayouts/slideLayout23.xml"/><Relationship Id="rId1" Type="http://schemas.openxmlformats.org/officeDocument/2006/relationships/tags" Target="../tags/tag226.xml"/></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275.jpeg"/><Relationship Id="rId4" Type="http://schemas.openxmlformats.org/officeDocument/2006/relationships/notesSlide" Target="../notesSlides/notesSlide130.xml"/></Relationships>
</file>

<file path=ppt/slides/_rels/slide215.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34.png"/><Relationship Id="rId5" Type="http://schemas.openxmlformats.org/officeDocument/2006/relationships/notesSlide" Target="../notesSlides/notesSlide131.xml"/><Relationship Id="rId4"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slideLayout" Target="../slideLayouts/slideLayout23.xml"/><Relationship Id="rId7" Type="http://schemas.openxmlformats.org/officeDocument/2006/relationships/oleObject" Target="../embeddings/oleObject13.bin"/><Relationship Id="rId2" Type="http://schemas.openxmlformats.org/officeDocument/2006/relationships/tags" Target="../tags/tag233.xml"/><Relationship Id="rId1" Type="http://schemas.openxmlformats.org/officeDocument/2006/relationships/vmlDrawing" Target="../drawings/vmlDrawing19.vml"/><Relationship Id="rId6" Type="http://schemas.openxmlformats.org/officeDocument/2006/relationships/image" Target="../media/image276.png"/><Relationship Id="rId5" Type="http://schemas.openxmlformats.org/officeDocument/2006/relationships/oleObject" Target="../embeddings/oleObject12.bin"/><Relationship Id="rId4" Type="http://schemas.openxmlformats.org/officeDocument/2006/relationships/notesSlide" Target="../notesSlides/notesSlide132.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3.xml"/><Relationship Id="rId1" Type="http://schemas.openxmlformats.org/officeDocument/2006/relationships/tags" Target="../tags/tag234.xml"/></Relationships>
</file>

<file path=ppt/slides/_rels/slide21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slideLayout" Target="../slideLayouts/slideLayout23.xml"/><Relationship Id="rId1" Type="http://schemas.openxmlformats.org/officeDocument/2006/relationships/tags" Target="../tags/tag235.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23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3.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37.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238.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239.xml"/><Relationship Id="rId4" Type="http://schemas.openxmlformats.org/officeDocument/2006/relationships/image" Target="../media/image279.pn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240.xml"/></Relationships>
</file>

<file path=ppt/slides/_rels/slide224.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slideLayout" Target="../slideLayouts/slideLayout23.xml"/><Relationship Id="rId1" Type="http://schemas.openxmlformats.org/officeDocument/2006/relationships/tags" Target="../tags/tag241.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242.xml"/><Relationship Id="rId4" Type="http://schemas.openxmlformats.org/officeDocument/2006/relationships/image" Target="../media/image281.gif"/></Relationships>
</file>

<file path=ppt/slides/_rels/slide2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44.xml"/><Relationship Id="rId1" Type="http://schemas.openxmlformats.org/officeDocument/2006/relationships/tags" Target="../tags/tag243.xml"/><Relationship Id="rId5" Type="http://schemas.openxmlformats.org/officeDocument/2006/relationships/image" Target="../media/image282.png"/><Relationship Id="rId4" Type="http://schemas.openxmlformats.org/officeDocument/2006/relationships/notesSlide" Target="../notesSlides/notesSlide140.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3.xml"/><Relationship Id="rId1" Type="http://schemas.openxmlformats.org/officeDocument/2006/relationships/tags" Target="../tags/tag246.xml"/><Relationship Id="rId4" Type="http://schemas.openxmlformats.org/officeDocument/2006/relationships/image" Target="../media/image283.WMF"/></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3.xml"/><Relationship Id="rId1" Type="http://schemas.openxmlformats.org/officeDocument/2006/relationships/tags" Target="../tags/tag24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3.xml"/><Relationship Id="rId1" Type="http://schemas.openxmlformats.org/officeDocument/2006/relationships/tags" Target="../tags/tag24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4.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50.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3.xml"/><Relationship Id="rId1" Type="http://schemas.openxmlformats.org/officeDocument/2006/relationships/tags" Target="../tags/tag251.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5.xml"/><Relationship Id="rId1" Type="http://schemas.openxmlformats.org/officeDocument/2006/relationships/tags" Target="../tags/tag252.xml"/><Relationship Id="rId5" Type="http://schemas.openxmlformats.org/officeDocument/2006/relationships/image" Target="../media/image285.tif"/><Relationship Id="rId4" Type="http://schemas.openxmlformats.org/officeDocument/2006/relationships/image" Target="../media/image28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2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3.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png"/><Relationship Id="rId9" Type="http://schemas.microsoft.com/office/2007/relationships/diagramDrawing" Target="../diagrams/drawing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7.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8.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9.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30.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31.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5.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38.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9.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3.xml"/><Relationship Id="rId1" Type="http://schemas.openxmlformats.org/officeDocument/2006/relationships/tags" Target="../tags/tag40.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43.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4.xml"/><Relationship Id="rId1" Type="http://schemas.openxmlformats.org/officeDocument/2006/relationships/vmlDrawing" Target="../drawings/vmlDrawing2.vml"/><Relationship Id="rId6" Type="http://schemas.openxmlformats.org/officeDocument/2006/relationships/image" Target="../media/image72.png"/><Relationship Id="rId5" Type="http://schemas.openxmlformats.org/officeDocument/2006/relationships/oleObject" Target="../embeddings/oleObject2.bin"/><Relationship Id="rId4" Type="http://schemas.openxmlformats.org/officeDocument/2006/relationships/notesSlide" Target="../notesSlides/notesSlide25.xml"/><Relationship Id="rId9"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7.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3.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51.xml"/><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80.wmf"/></Relationships>
</file>

<file path=ppt/slides/_rels/slide52.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slideLayout" Target="../slideLayouts/slideLayout23.xml"/><Relationship Id="rId7" Type="http://schemas.openxmlformats.org/officeDocument/2006/relationships/image" Target="../media/image83.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3.xml"/><Relationship Id="rId6" Type="http://schemas.openxmlformats.org/officeDocument/2006/relationships/image" Target="../media/image82.wmf"/><Relationship Id="rId11" Type="http://schemas.openxmlformats.org/officeDocument/2006/relationships/image" Target="../media/image87.wmf"/><Relationship Id="rId5" Type="http://schemas.openxmlformats.org/officeDocument/2006/relationships/image" Target="../media/image81.wmf"/><Relationship Id="rId10" Type="http://schemas.openxmlformats.org/officeDocument/2006/relationships/image" Target="../media/image86.wmf"/><Relationship Id="rId4" Type="http://schemas.openxmlformats.org/officeDocument/2006/relationships/notesSlide" Target="../notesSlides/notesSlide30.xml"/><Relationship Id="rId9" Type="http://schemas.openxmlformats.org/officeDocument/2006/relationships/image" Target="../media/image85.wmf"/></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3.W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6.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7.wmf"/></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slideLayout" Target="../slideLayouts/slideLayout23.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100.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71.xml"/><Relationship Id="rId6" Type="http://schemas.openxmlformats.org/officeDocument/2006/relationships/image" Target="../media/image101.PNG"/><Relationship Id="rId5" Type="http://schemas.openxmlformats.org/officeDocument/2006/relationships/image" Target="../media/image60.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05.png"/><Relationship Id="rId2" Type="http://schemas.openxmlformats.org/officeDocument/2006/relationships/slideLayout" Target="../slideLayouts/slideLayout23.xml"/><Relationship Id="rId1" Type="http://schemas.openxmlformats.org/officeDocument/2006/relationships/tags" Target="../tags/tag7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73.xml"/><Relationship Id="rId4" Type="http://schemas.openxmlformats.org/officeDocument/2006/relationships/image" Target="../media/image106.w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5.xml"/><Relationship Id="rId1" Type="http://schemas.openxmlformats.org/officeDocument/2006/relationships/vmlDrawing" Target="../drawings/vmlDrawing3.vml"/><Relationship Id="rId6" Type="http://schemas.openxmlformats.org/officeDocument/2006/relationships/image" Target="../media/image107.wmf"/><Relationship Id="rId5" Type="http://schemas.openxmlformats.org/officeDocument/2006/relationships/oleObject" Target="../embeddings/oleObject4.bin"/><Relationship Id="rId4" Type="http://schemas.openxmlformats.org/officeDocument/2006/relationships/notesSlide" Target="../notesSlides/notesSlide4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tags" Target="../tags/tag76.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3.xml"/><Relationship Id="rId1" Type="http://schemas.openxmlformats.org/officeDocument/2006/relationships/tags" Target="../tags/tag7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23.xml"/><Relationship Id="rId1" Type="http://schemas.openxmlformats.org/officeDocument/2006/relationships/tags" Target="../tags/tag81.xml"/><Relationship Id="rId5" Type="http://schemas.openxmlformats.org/officeDocument/2006/relationships/image" Target="../media/image118.jp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25.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06.w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100.xml"/><Relationship Id="rId4"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smtClean="0"/>
              <a:t>Engaging and supporting Kids to help slow the epidemic</a:t>
            </a:r>
            <a:endParaRPr lang="en-US" dirty="0"/>
          </a:p>
        </p:txBody>
      </p:sp>
      <p:sp>
        <p:nvSpPr>
          <p:cNvPr id="8" name="Text Placeholder 7"/>
          <p:cNvSpPr>
            <a:spLocks noGrp="1"/>
          </p:cNvSpPr>
          <p:nvPr>
            <p:ph type="body" sz="half" idx="1"/>
          </p:nvPr>
        </p:nvSpPr>
        <p:spPr/>
        <p:txBody>
          <a:bodyPr/>
          <a:lstStyle/>
          <a:p>
            <a:r>
              <a:rPr lang="en-US" dirty="0" smtClean="0"/>
              <a:t>Phases of Life</a:t>
            </a:r>
          </a:p>
          <a:p>
            <a:pPr lvl="1"/>
            <a:r>
              <a:rPr lang="en-US" dirty="0" smtClean="0">
                <a:solidFill>
                  <a:srgbClr val="C00000"/>
                </a:solidFill>
              </a:rPr>
              <a:t>During </a:t>
            </a:r>
            <a:r>
              <a:rPr lang="en-US" dirty="0">
                <a:solidFill>
                  <a:srgbClr val="C00000"/>
                </a:solidFill>
              </a:rPr>
              <a:t>Childhood</a:t>
            </a:r>
          </a:p>
          <a:p>
            <a:pPr lvl="1"/>
            <a:endParaRPr lang="en-US" dirty="0"/>
          </a:p>
          <a:p>
            <a:endParaRPr lang="en-US" dirty="0"/>
          </a:p>
        </p:txBody>
      </p:sp>
      <p:sp>
        <p:nvSpPr>
          <p:cNvPr id="5" name="Content Placeholder 4"/>
          <p:cNvSpPr>
            <a:spLocks noGrp="1"/>
          </p:cNvSpPr>
          <p:nvPr>
            <p:ph sz="quarter" idx="2"/>
          </p:nvPr>
        </p:nvSpPr>
        <p:spPr/>
        <p:txBody>
          <a:bodyPr>
            <a:normAutofit fontScale="77500" lnSpcReduction="20000"/>
          </a:bodyPr>
          <a:lstStyle/>
          <a:p>
            <a:r>
              <a:rPr lang="en-US" dirty="0" smtClean="0"/>
              <a:t>Environment</a:t>
            </a:r>
          </a:p>
          <a:p>
            <a:pPr lvl="1"/>
            <a:r>
              <a:rPr lang="en-US" dirty="0" smtClean="0">
                <a:solidFill>
                  <a:schemeClr val="tx2">
                    <a:lumMod val="75000"/>
                  </a:schemeClr>
                </a:solidFill>
              </a:rPr>
              <a:t>Access to safe places to exercise</a:t>
            </a:r>
          </a:p>
          <a:p>
            <a:pPr lvl="1"/>
            <a:r>
              <a:rPr lang="en-US" dirty="0" smtClean="0">
                <a:solidFill>
                  <a:schemeClr val="tx2">
                    <a:lumMod val="75000"/>
                  </a:schemeClr>
                </a:solidFill>
              </a:rPr>
              <a:t>Access to healthy foods</a:t>
            </a:r>
          </a:p>
          <a:p>
            <a:pPr lvl="1"/>
            <a:r>
              <a:rPr lang="en-US" dirty="0" smtClean="0">
                <a:solidFill>
                  <a:schemeClr val="tx2">
                    <a:lumMod val="75000"/>
                  </a:schemeClr>
                </a:solidFill>
              </a:rPr>
              <a:t>Access to learning rich environments</a:t>
            </a:r>
          </a:p>
          <a:p>
            <a:pPr lvl="1"/>
            <a:r>
              <a:rPr lang="en-US" dirty="0" smtClean="0">
                <a:solidFill>
                  <a:schemeClr val="tx2">
                    <a:lumMod val="75000"/>
                  </a:schemeClr>
                </a:solidFill>
              </a:rPr>
              <a:t>Access to health care	</a:t>
            </a:r>
          </a:p>
        </p:txBody>
      </p:sp>
      <p:sp>
        <p:nvSpPr>
          <p:cNvPr id="7" name="Content Placeholder 6"/>
          <p:cNvSpPr>
            <a:spLocks noGrp="1"/>
          </p:cNvSpPr>
          <p:nvPr>
            <p:ph sz="quarter" idx="3"/>
          </p:nvPr>
        </p:nvSpPr>
        <p:spPr/>
        <p:txBody>
          <a:bodyPr>
            <a:normAutofit fontScale="70000" lnSpcReduction="20000"/>
          </a:bodyPr>
          <a:lstStyle/>
          <a:p>
            <a:r>
              <a:rPr lang="en-US" dirty="0" err="1" smtClean="0"/>
              <a:t>LifeStyle</a:t>
            </a:r>
            <a:endParaRPr lang="en-US" dirty="0"/>
          </a:p>
          <a:p>
            <a:pPr lvl="1"/>
            <a:r>
              <a:rPr lang="en-US" dirty="0" smtClean="0">
                <a:solidFill>
                  <a:schemeClr val="tx2">
                    <a:lumMod val="75000"/>
                  </a:schemeClr>
                </a:solidFill>
              </a:rPr>
              <a:t>Limit screen time to 2 hours a day</a:t>
            </a:r>
          </a:p>
          <a:p>
            <a:pPr lvl="1"/>
            <a:r>
              <a:rPr lang="en-US" dirty="0" smtClean="0">
                <a:solidFill>
                  <a:schemeClr val="tx2">
                    <a:lumMod val="75000"/>
                  </a:schemeClr>
                </a:solidFill>
              </a:rPr>
              <a:t>1 hour a day of activity</a:t>
            </a:r>
          </a:p>
          <a:p>
            <a:pPr lvl="1"/>
            <a:r>
              <a:rPr lang="en-US" dirty="0" smtClean="0">
                <a:solidFill>
                  <a:schemeClr val="tx2">
                    <a:lumMod val="75000"/>
                  </a:schemeClr>
                </a:solidFill>
              </a:rPr>
              <a:t>Healthy Snacks</a:t>
            </a:r>
          </a:p>
          <a:p>
            <a:pPr lvl="1"/>
            <a:r>
              <a:rPr lang="en-US" dirty="0" smtClean="0">
                <a:solidFill>
                  <a:schemeClr val="tx2">
                    <a:lumMod val="75000"/>
                  </a:schemeClr>
                </a:solidFill>
              </a:rPr>
              <a:t>Limit junk food, sugary beverages</a:t>
            </a:r>
          </a:p>
          <a:p>
            <a:pPr lvl="1"/>
            <a:r>
              <a:rPr lang="en-US" dirty="0" smtClean="0">
                <a:solidFill>
                  <a:schemeClr val="tx2">
                    <a:lumMod val="75000"/>
                  </a:schemeClr>
                </a:solidFill>
              </a:rPr>
              <a:t>Fruits and Veggies</a:t>
            </a:r>
            <a:endParaRPr lang="en-US"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39695991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39"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763"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0" y="990600"/>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125517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82296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267200" y="17526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58800" y="22098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19585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pic>
        <p:nvPicPr>
          <p:cNvPr id="202756" name="Picture 4" descr="MCj0280516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9600" y="1676400"/>
            <a:ext cx="2393133" cy="2717549"/>
          </a:xfrm>
        </p:spPr>
      </p:pic>
      <p:sp>
        <p:nvSpPr>
          <p:cNvPr id="202755" name="Rectangle 3"/>
          <p:cNvSpPr>
            <a:spLocks noGrp="1" noChangeArrowheads="1"/>
          </p:cNvSpPr>
          <p:nvPr>
            <p:ph type="body" sz="half" idx="4294967295"/>
          </p:nvPr>
        </p:nvSpPr>
        <p:spPr>
          <a:xfrm>
            <a:off x="3124200" y="1447800"/>
            <a:ext cx="5715000" cy="4533900"/>
          </a:xfrm>
        </p:spPr>
        <p:txBody>
          <a:bodyPr>
            <a:normAutofit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spTree>
    <p:custDataLst>
      <p:tags r:id="rId1"/>
    </p:custDataLst>
    <p:extLst>
      <p:ext uri="{BB962C8B-B14F-4D97-AF65-F5344CB8AC3E}">
        <p14:creationId xmlns:p14="http://schemas.microsoft.com/office/powerpoint/2010/main" val="7849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323647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22 teaspoons of sugar a day</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 </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382036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2307470046"/>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751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7620000" cy="4861560"/>
          </a:xfrm>
        </p:spPr>
        <p:txBody>
          <a:bodyPr>
            <a:normAutofit fontScale="850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2590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869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783602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4429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1946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extLst>
      <p:ext uri="{BB962C8B-B14F-4D97-AF65-F5344CB8AC3E}">
        <p14:creationId xmlns:p14="http://schemas.microsoft.com/office/powerpoint/2010/main" val="16641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55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5741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5741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53475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85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344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63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52717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371600"/>
            <a:ext cx="8229600" cy="47853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428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895600" y="10115"/>
            <a:ext cx="3276600" cy="6771685"/>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819400" y="2897864"/>
            <a:ext cx="2209800" cy="546816"/>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743200" y="217902"/>
            <a:ext cx="22860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custDataLst>
      <p:tags r:id="rId1"/>
    </p:custDataLst>
    <p:extLst>
      <p:ext uri="{BB962C8B-B14F-4D97-AF65-F5344CB8AC3E}">
        <p14:creationId xmlns:p14="http://schemas.microsoft.com/office/powerpoint/2010/main" val="1396453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915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9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727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58405"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1779883671"/>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69831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10274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402593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267398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108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275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13144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ext uri="{D42A27DB-BD31-4B8C-83A1-F6EECF244321}">
                <p14:modId xmlns:p14="http://schemas.microsoft.com/office/powerpoint/2010/main" val="324808598"/>
              </p:ext>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59429"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3667488192"/>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235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155559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ext uri="{D42A27DB-BD31-4B8C-83A1-F6EECF244321}">
                <p14:modId xmlns:p14="http://schemas.microsoft.com/office/powerpoint/2010/main" val="3577016033"/>
              </p:ext>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60453"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215681403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404179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1077820"/>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128707"/>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50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61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smtClean="0">
                <a:solidFill>
                  <a:prstClr val="black"/>
                </a:solidFill>
              </a:rPr>
              <a:t>  </a:t>
            </a:r>
            <a:r>
              <a:rPr lang="en-US" sz="25900" dirty="0" smtClean="0">
                <a:solidFill>
                  <a:prstClr val="black"/>
                </a:solidFill>
              </a:rPr>
              <a:t> </a:t>
            </a:r>
          </a:p>
          <a:p>
            <a:endParaRPr lang="en-US" sz="1100" dirty="0" smtClean="0">
              <a:solidFill>
                <a:prstClr val="black"/>
              </a:solidFill>
            </a:endParaRPr>
          </a:p>
          <a:p>
            <a:endParaRPr lang="en-US" sz="1100" dirty="0">
              <a:solidFill>
                <a:prstClr val="black"/>
              </a:solidFill>
            </a:endParaRPr>
          </a:p>
          <a:p>
            <a:endParaRPr lang="en-US" sz="1100" dirty="0" smtClean="0">
              <a:solidFill>
                <a:prstClr val="black"/>
              </a:solidFill>
            </a:endParaRPr>
          </a:p>
          <a:p>
            <a:endParaRPr lang="en-US" sz="1100" dirty="0">
              <a:solidFill>
                <a:prstClr val="black"/>
              </a:solidFill>
            </a:endParaRPr>
          </a:p>
          <a:p>
            <a:endParaRPr lang="en-US" sz="1200" b="1" dirty="0" smtClean="0">
              <a:solidFill>
                <a:prstClr val="black"/>
              </a:solidFill>
            </a:endParaRPr>
          </a:p>
          <a:p>
            <a:r>
              <a:rPr lang="en-US" sz="2000" b="1" dirty="0" smtClean="0">
                <a:solidFill>
                  <a:prstClr val="black"/>
                </a:solidFill>
              </a:rPr>
              <a:t>Images shows insulin (blue) molecules binding with insulin receptors (yellow) Jan 2013</a:t>
            </a:r>
          </a:p>
          <a:p>
            <a:r>
              <a:rPr lang="en-US" sz="1200" dirty="0">
                <a:solidFill>
                  <a:prstClr val="black"/>
                </a:solidFill>
                <a:latin typeface="Times New Roman" pitchFamily="18" charset="0"/>
              </a:rPr>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solidFill>
                  <a:prstClr val="black"/>
                </a:solidFill>
                <a:latin typeface="Times New Roman" pitchFamily="18" charset="0"/>
              </a:rPr>
              <a:t>.</a:t>
            </a:r>
          </a:p>
          <a:p>
            <a:r>
              <a:rPr lang="en-US" sz="1200" dirty="0" smtClean="0">
                <a:solidFill>
                  <a:prstClr val="black"/>
                </a:solidFill>
              </a:rPr>
              <a:t> </a:t>
            </a:r>
          </a:p>
          <a:p>
            <a:endParaRPr lang="en-US" sz="1200" dirty="0" smtClean="0">
              <a:solidFill>
                <a:prstClr val="black"/>
              </a:solidFill>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229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32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163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8229600" cy="1222375"/>
          </a:xfrm>
        </p:spPr>
        <p:txBody>
          <a:bodyPr>
            <a:normAutofit fontScale="90000"/>
          </a:bodyPr>
          <a:lstStyle/>
          <a:p>
            <a:pPr>
              <a:defRPr/>
            </a:pPr>
            <a:r>
              <a:rPr lang="en-US" dirty="0" smtClean="0"/>
              <a:t>Weight and Gut Bacteria </a:t>
            </a:r>
            <a:br>
              <a:rPr lang="en-US" dirty="0" smtClean="0"/>
            </a:br>
            <a:r>
              <a:rPr lang="en-US" dirty="0" smtClean="0"/>
              <a:t>New and Early Research</a:t>
            </a:r>
          </a:p>
        </p:txBody>
      </p:sp>
      <p:sp>
        <p:nvSpPr>
          <p:cNvPr id="3" name="Content Placeholder 2"/>
          <p:cNvSpPr>
            <a:spLocks noGrp="1"/>
          </p:cNvSpPr>
          <p:nvPr>
            <p:ph idx="1"/>
          </p:nvPr>
        </p:nvSpPr>
        <p:spPr>
          <a:xfrm>
            <a:off x="457200" y="1752600"/>
            <a:ext cx="8229600" cy="4495800"/>
          </a:xfrm>
        </p:spPr>
        <p:txBody>
          <a:bodyPr>
            <a:normAutofit fontScale="92500"/>
          </a:bodyPr>
          <a:lstStyle/>
          <a:p>
            <a:pPr>
              <a:defRPr/>
            </a:pPr>
            <a:r>
              <a:rPr lang="en-US" dirty="0" smtClean="0"/>
              <a:t>Leaner people </a:t>
            </a:r>
          </a:p>
          <a:p>
            <a:pPr lvl="1">
              <a:defRPr/>
            </a:pPr>
            <a:r>
              <a:rPr lang="en-US" sz="2800" dirty="0" smtClean="0"/>
              <a:t>more bacterial diversity </a:t>
            </a:r>
          </a:p>
          <a:p>
            <a:pPr lvl="1">
              <a:defRPr/>
            </a:pPr>
            <a:r>
              <a:rPr lang="en-US" sz="2800" dirty="0" smtClean="0"/>
              <a:t>More </a:t>
            </a:r>
            <a:r>
              <a:rPr lang="en-US" sz="2800" b="1" dirty="0" err="1" smtClean="0"/>
              <a:t>bacteroidetes</a:t>
            </a:r>
            <a:r>
              <a:rPr lang="en-US" sz="2800" b="1" dirty="0" smtClean="0"/>
              <a:t> </a:t>
            </a:r>
          </a:p>
          <a:p>
            <a:pPr lvl="1">
              <a:defRPr/>
            </a:pPr>
            <a:r>
              <a:rPr lang="en-US" sz="2800" dirty="0" smtClean="0"/>
              <a:t>Gut bacteria less efficient at converting food to calories</a:t>
            </a:r>
          </a:p>
          <a:p>
            <a:pPr>
              <a:defRPr/>
            </a:pPr>
            <a:r>
              <a:rPr lang="en-US" dirty="0" smtClean="0"/>
              <a:t>Obese people </a:t>
            </a:r>
          </a:p>
          <a:p>
            <a:pPr lvl="1">
              <a:defRPr/>
            </a:pPr>
            <a:r>
              <a:rPr lang="en-US" sz="2800" dirty="0" smtClean="0"/>
              <a:t>More </a:t>
            </a:r>
            <a:r>
              <a:rPr lang="en-US" sz="2800" b="1" dirty="0" err="1" smtClean="0"/>
              <a:t>firmicutes</a:t>
            </a:r>
            <a:endParaRPr lang="en-US" sz="2800" b="1" dirty="0" smtClean="0"/>
          </a:p>
          <a:p>
            <a:pPr lvl="1">
              <a:defRPr/>
            </a:pPr>
            <a:r>
              <a:rPr lang="en-US" sz="2800" dirty="0" smtClean="0"/>
              <a:t>Gut bacteria very efficient at calorie extraction</a:t>
            </a:r>
          </a:p>
          <a:p>
            <a:pPr>
              <a:defRPr/>
            </a:pPr>
            <a:r>
              <a:rPr lang="en-US" dirty="0" smtClean="0"/>
              <a:t>Bacteria tend to run in families</a:t>
            </a:r>
          </a:p>
          <a:p>
            <a:pPr marL="0" indent="0" algn="r">
              <a:buFont typeface="Wingdings" pitchFamily="2" charset="2"/>
              <a:buNone/>
              <a:defRPr/>
            </a:pPr>
            <a:r>
              <a:rPr lang="en-US" sz="2000" dirty="0" smtClean="0"/>
              <a:t>Newsweek, July 6 2010 </a:t>
            </a:r>
            <a:endParaRPr lang="en-US" sz="2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565322"/>
            <a:ext cx="2402383" cy="2374556"/>
          </a:xfrm>
          <a:prstGeom prst="rect">
            <a:avLst/>
          </a:prstGeom>
        </p:spPr>
      </p:pic>
    </p:spTree>
    <p:custDataLst>
      <p:tags r:id="rId1"/>
    </p:custDataLst>
    <p:extLst>
      <p:ext uri="{BB962C8B-B14F-4D97-AF65-F5344CB8AC3E}">
        <p14:creationId xmlns:p14="http://schemas.microsoft.com/office/powerpoint/2010/main" val="30367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7" presetClass="entr" presetSubtype="4" fill="hold" nodeType="clickEffect">
                                  <p:stCondLst>
                                    <p:cond delay="0"/>
                                  </p:stCondLst>
                                  <p:childTnLst>
                                    <p:set>
                                      <p:cBhvr>
                                        <p:cTn id="51" dur="1" fill="hold">
                                          <p:stCondLst>
                                            <p:cond delay="0"/>
                                          </p:stCondLst>
                                        </p:cTn>
                                        <p:tgtEl>
                                          <p:spTgt spid="1396740"/>
                                        </p:tgtEl>
                                        <p:attrNameLst>
                                          <p:attrName>style.visibility</p:attrName>
                                        </p:attrNameLst>
                                      </p:cBhvr>
                                      <p:to>
                                        <p:strVal val="visible"/>
                                      </p:to>
                                    </p:set>
                                    <p:anim calcmode="lin" valueType="num">
                                      <p:cBhvr additive="base">
                                        <p:cTn id="52" dur="5000" fill="hold"/>
                                        <p:tgtEl>
                                          <p:spTgt spid="1396740"/>
                                        </p:tgtEl>
                                        <p:attrNameLst>
                                          <p:attrName>ppt_x</p:attrName>
                                        </p:attrNameLst>
                                      </p:cBhvr>
                                      <p:tavLst>
                                        <p:tav tm="0">
                                          <p:val>
                                            <p:strVal val="#ppt_x"/>
                                          </p:val>
                                        </p:tav>
                                        <p:tav tm="100000">
                                          <p:val>
                                            <p:strVal val="#ppt_x"/>
                                          </p:val>
                                        </p:tav>
                                      </p:tavLst>
                                    </p:anim>
                                    <p:anim calcmode="lin" valueType="num">
                                      <p:cBhvr additive="base">
                                        <p:cTn id="53"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08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04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343594"/>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nhal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025" y="1635529"/>
            <a:ext cx="330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443" y="166878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4210318" y="3636125"/>
            <a:ext cx="4140006" cy="2590800"/>
          </a:xfrm>
          <a:prstGeom prst="rect">
            <a:avLst/>
          </a:prstGeom>
        </p:spPr>
      </p:pic>
      <p:sp>
        <p:nvSpPr>
          <p:cNvPr id="4" name="Title 3"/>
          <p:cNvSpPr>
            <a:spLocks noGrp="1"/>
          </p:cNvSpPr>
          <p:nvPr>
            <p:ph type="title"/>
          </p:nvPr>
        </p:nvSpPr>
        <p:spPr/>
        <p:txBody>
          <a:bodyPr>
            <a:normAutofit/>
          </a:bodyPr>
          <a:lstStyle/>
          <a:p>
            <a:r>
              <a:rPr lang="en-US" dirty="0" smtClean="0"/>
              <a:t>Inhaled insulin – past to future</a:t>
            </a:r>
            <a:endParaRPr lang="en-US" dirty="0"/>
          </a:p>
        </p:txBody>
      </p:sp>
    </p:spTree>
    <p:custDataLst>
      <p:tags r:id="rId1"/>
    </p:custDataLst>
    <p:extLst>
      <p:ext uri="{BB962C8B-B14F-4D97-AF65-F5344CB8AC3E}">
        <p14:creationId xmlns:p14="http://schemas.microsoft.com/office/powerpoint/2010/main" val="219957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010400" y="1524000"/>
            <a:ext cx="1361038" cy="1865014"/>
          </a:xfrm>
          <a:noFill/>
          <a:extLst>
            <a:ext uri="{909E8E84-426E-40DD-AFC4-6F175D3DCCD1}">
              <a14:hiddenFill xmlns:a14="http://schemas.microsoft.com/office/drawing/2010/main">
                <a:solidFill>
                  <a:srgbClr val="FFFFFF"/>
                </a:solidFill>
              </a14:hiddenFill>
            </a:ext>
          </a:extLst>
        </p:spPr>
      </p:pic>
      <p:sp>
        <p:nvSpPr>
          <p:cNvPr id="1406979" name="Rectangle 3"/>
          <p:cNvSpPr>
            <a:spLocks noGrp="1" noChangeArrowheads="1"/>
          </p:cNvSpPr>
          <p:nvPr>
            <p:ph type="body" sz="half" idx="4294967295"/>
          </p:nvPr>
        </p:nvSpPr>
        <p:spPr>
          <a:xfrm>
            <a:off x="457200" y="1295400"/>
            <a:ext cx="8382000" cy="5410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spTree>
    <p:custDataLst>
      <p:tags r:id="rId1"/>
    </p:custDataLst>
    <p:extLst>
      <p:ext uri="{BB962C8B-B14F-4D97-AF65-F5344CB8AC3E}">
        <p14:creationId xmlns:p14="http://schemas.microsoft.com/office/powerpoint/2010/main" val="373673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971254683"/>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1477"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94250339"/>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9958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0668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762000" y="1981200"/>
            <a:ext cx="8229600" cy="448056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a:defRPr/>
            </a:pPr>
            <a:r>
              <a:rPr lang="en-US" dirty="0" smtClean="0"/>
              <a:t>Sign up for Newsletter on sheet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1219200"/>
            <a:ext cx="3276600" cy="2670480"/>
          </a:xfrm>
          <a:prstGeom prst="rect">
            <a:avLst/>
          </a:prstGeom>
        </p:spPr>
      </p:pic>
    </p:spTree>
    <p:custDataLst>
      <p:tags r:id="rId1"/>
    </p:custDataLst>
    <p:extLst>
      <p:ext uri="{BB962C8B-B14F-4D97-AF65-F5344CB8AC3E}">
        <p14:creationId xmlns:p14="http://schemas.microsoft.com/office/powerpoint/2010/main" val="66780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382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879870181"/>
              </p:ext>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62501" name="Document" r:id="rId5" imgW="7887878" imgH="5429624" progId="Word.Document.8">
                  <p:embed/>
                </p:oleObj>
              </mc:Choice>
              <mc:Fallback>
                <p:oleObj name="Document" r:id="rId5" imgW="7887878" imgH="5429624" progId="Word.Document.8">
                  <p:embed/>
                  <p:pic>
                    <p:nvPicPr>
                      <p:cNvPr id="0" name=""/>
                      <p:cNvPicPr>
                        <a:picLocks noChangeAspect="1" noChangeArrowheads="1"/>
                      </p:cNvPicPr>
                      <p:nvPr/>
                    </p:nvPicPr>
                    <p:blipFill>
                      <a:blip r:embed="rId6"/>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49571968"/>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8980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25"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ext uri="{D42A27DB-BD31-4B8C-83A1-F6EECF244321}">
                <p14:modId xmlns:p14="http://schemas.microsoft.com/office/powerpoint/2010/main" val="1699238411"/>
              </p:ext>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64549"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25394525"/>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37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ext uri="{D42A27DB-BD31-4B8C-83A1-F6EECF244321}">
                <p14:modId xmlns:p14="http://schemas.microsoft.com/office/powerpoint/2010/main" val="639541322"/>
              </p:ext>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65573"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029452731"/>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1120175888"/>
              </p:ext>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66597"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69442944"/>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4091536648"/>
              </p:ext>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67621"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8715650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4026923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421376792"/>
      </p:ext>
    </p:extLst>
  </p:cSld>
  <p:clrMapOvr>
    <a:masterClrMapping/>
  </p:clrMapOvr>
  <p:transition>
    <p:random/>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85481352"/>
      </p:ext>
    </p:extLst>
  </p:cSld>
  <p:clrMapOvr>
    <a:masterClrMapping/>
  </p:clrMapOvr>
  <p:transition>
    <p:random/>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952846224"/>
              </p:ext>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68646"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6695578"/>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3441145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3862170"/>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22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3812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a:bodyPr>
          <a:lstStyle/>
          <a:p>
            <a:pPr eaLnBrk="1" hangingPunct="1">
              <a:defRPr/>
            </a:pPr>
            <a:r>
              <a:rPr lang="en-US" dirty="0" smtClean="0"/>
              <a:t>Resources for Medications</a:t>
            </a:r>
          </a:p>
        </p:txBody>
      </p:sp>
      <p:sp>
        <p:nvSpPr>
          <p:cNvPr id="1584131" name="Rectangle 3"/>
          <p:cNvSpPr>
            <a:spLocks noGrp="1" noChangeArrowheads="1"/>
          </p:cNvSpPr>
          <p:nvPr>
            <p:ph sz="quarter"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custDataLst>
      <p:tags r:id="rId1"/>
    </p:custDataLst>
    <p:extLst>
      <p:ext uri="{BB962C8B-B14F-4D97-AF65-F5344CB8AC3E}">
        <p14:creationId xmlns:p14="http://schemas.microsoft.com/office/powerpoint/2010/main" val="2043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7531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4684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sz="quarter" idx="1"/>
          </p:nvPr>
        </p:nvSpPr>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410300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21893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669"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371600"/>
          </a:xfrm>
        </p:spPr>
        <p:txBody>
          <a:bodyPr>
            <a:normAutofit fontScale="90000"/>
          </a:bodyPr>
          <a:lstStyle/>
          <a:p>
            <a:r>
              <a:rPr lang="en-US" smtClean="0"/>
              <a:t>If on Metformin and Sulfonylurea – BG still high, other options? </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1703099"/>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728"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729"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7" end="7"/>
                                            </p:txEl>
                                          </p:spTgt>
                                        </p:tgtEl>
                                        <p:attrNameLst>
                                          <p:attrName>style.visibility</p:attrName>
                                        </p:attrNameLst>
                                      </p:cBhvr>
                                      <p:to>
                                        <p:strVal val="visible"/>
                                      </p:to>
                                    </p:set>
                                    <p:anim calcmode="lin" valueType="num">
                                      <p:cBhvr additive="base">
                                        <p:cTn id="2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Exenatide</a:t>
            </a:r>
            <a:r>
              <a:rPr lang="en-US" dirty="0" smtClean="0"/>
              <a:t> XR - </a:t>
            </a:r>
            <a:r>
              <a:rPr lang="en-US" dirty="0" err="1" smtClean="0"/>
              <a:t>Bydureon</a:t>
            </a:r>
            <a:endParaRPr lang="en-US" dirty="0" smtClean="0"/>
          </a:p>
        </p:txBody>
      </p:sp>
      <p:sp>
        <p:nvSpPr>
          <p:cNvPr id="1509379" name="Rectangle 3"/>
          <p:cNvSpPr>
            <a:spLocks noGrp="1" noChangeArrowheads="1"/>
          </p:cNvSpPr>
          <p:nvPr>
            <p:ph sz="quarter" idx="1"/>
          </p:nvPr>
        </p:nvSpPr>
        <p:spPr>
          <a:xfrm>
            <a:off x="457200" y="1219200"/>
            <a:ext cx="7391400" cy="493776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smtClean="0"/>
              <a:t>Pt will need to mix powdered form and inject – Pen in future</a:t>
            </a:r>
          </a:p>
          <a:p>
            <a:pPr eaLnBrk="1" hangingPunct="1">
              <a:defRPr/>
            </a:pPr>
            <a:r>
              <a:rPr lang="en-US" b="1" dirty="0" smtClean="0"/>
              <a:t>Caution</a:t>
            </a:r>
            <a:r>
              <a:rPr lang="en-US" sz="2800" dirty="0" smtClean="0">
                <a:solidFill>
                  <a:schemeClr val="accent4">
                    <a:lumMod val="75000"/>
                  </a:schemeClr>
                </a:solidFill>
              </a:rPr>
              <a:t>: </a:t>
            </a:r>
            <a:r>
              <a:rPr lang="en-US" sz="2800" dirty="0" smtClean="0"/>
              <a:t>not indicated for those with history of medullary thyroid tumor -  pancreatitis warning</a:t>
            </a:r>
          </a:p>
        </p:txBody>
      </p:sp>
    </p:spTree>
    <p:custDataLst>
      <p:tags r:id="rId1"/>
    </p:custDataLst>
    <p:extLst>
      <p:ext uri="{BB962C8B-B14F-4D97-AF65-F5344CB8AC3E}">
        <p14:creationId xmlns:p14="http://schemas.microsoft.com/office/powerpoint/2010/main" val="2408516803"/>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457200" y="152400"/>
            <a:ext cx="8229600" cy="1219200"/>
          </a:xfrm>
        </p:spPr>
        <p:txBody>
          <a:bodyPr>
            <a:normAutofit fontScale="90000"/>
          </a:bodyPr>
          <a:lstStyle/>
          <a:p>
            <a:pPr>
              <a:defRPr/>
            </a:pPr>
            <a:r>
              <a:rPr lang="en-US" dirty="0" smtClean="0"/>
              <a:t>$323.44 for four doses, or about $4,200 a year.</a:t>
            </a:r>
          </a:p>
        </p:txBody>
      </p:sp>
      <p:pic>
        <p:nvPicPr>
          <p:cNvPr id="144386" name="Picture 2"/>
          <p:cNvPicPr>
            <a:picLocks noChangeAspect="1" noChangeArrowheads="1"/>
          </p:cNvPicPr>
          <p:nvPr/>
        </p:nvPicPr>
        <p:blipFill>
          <a:blip r:embed="rId3"/>
          <a:srcRect/>
          <a:stretch>
            <a:fillRect/>
          </a:stretch>
        </p:blipFill>
        <p:spPr bwMode="auto">
          <a:xfrm>
            <a:off x="609600" y="1461317"/>
            <a:ext cx="7627481" cy="471452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custDataLst>
      <p:tags r:id="rId1"/>
    </p:custDataLst>
    <p:extLst>
      <p:ext uri="{BB962C8B-B14F-4D97-AF65-F5344CB8AC3E}">
        <p14:creationId xmlns:p14="http://schemas.microsoft.com/office/powerpoint/2010/main" val="162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457200" y="152400"/>
            <a:ext cx="82296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a:t> </a:t>
            </a: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sz="quarter" idx="1"/>
          </p:nvPr>
        </p:nvSpPr>
        <p:spPr>
          <a:xfrm>
            <a:off x="457200" y="1371600"/>
            <a:ext cx="8229600" cy="478536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219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2808230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3009917212"/>
      </p:ext>
    </p:extLst>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13035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 all the Previous GLP-1 Agonists</a:t>
            </a:r>
            <a:endParaRPr lang="en-US" dirty="0"/>
          </a:p>
        </p:txBody>
      </p:sp>
      <p:sp>
        <p:nvSpPr>
          <p:cNvPr id="4" name="Content Placeholder 3"/>
          <p:cNvSpPr>
            <a:spLocks noGrp="1"/>
          </p:cNvSpPr>
          <p:nvPr>
            <p:ph sz="quarter" idx="1"/>
          </p:nvPr>
        </p:nvSpPr>
        <p:spPr>
          <a:xfrm>
            <a:off x="457200" y="1219200"/>
            <a:ext cx="4648200" cy="4937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95400"/>
            <a:ext cx="3117477" cy="469001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What questions?</a:t>
            </a:r>
          </a:p>
        </p:txBody>
      </p:sp>
      <p:sp>
        <p:nvSpPr>
          <p:cNvPr id="3" name="Content Placeholder 2"/>
          <p:cNvSpPr>
            <a:spLocks noGrp="1"/>
          </p:cNvSpPr>
          <p:nvPr>
            <p:ph sz="quarter" idx="1"/>
          </p:nvPr>
        </p:nvSpPr>
        <p:spPr/>
        <p:txBody>
          <a:bodyPr/>
          <a:lstStyle/>
          <a:p>
            <a:pPr>
              <a:defRPr/>
            </a:pPr>
            <a:r>
              <a:rPr lang="en-US" dirty="0" smtClean="0"/>
              <a:t>69 year old male, BMI 25, on Metformin 1000mg BID and </a:t>
            </a:r>
            <a:r>
              <a:rPr lang="en-US" dirty="0" err="1" smtClean="0"/>
              <a:t>Exenatide</a:t>
            </a:r>
            <a:r>
              <a:rPr lang="en-US" dirty="0" smtClean="0"/>
              <a:t> 5mcg before breakfast and dinner.  AM glucose 120s, A1c 8.1%.  </a:t>
            </a:r>
            <a:r>
              <a:rPr lang="en-US" dirty="0" err="1" smtClean="0"/>
              <a:t>Creat</a:t>
            </a:r>
            <a:r>
              <a:rPr lang="en-US" dirty="0" smtClean="0"/>
              <a:t> 1.4</a:t>
            </a:r>
          </a:p>
          <a:p>
            <a:pPr>
              <a:defRPr/>
            </a:pP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304800"/>
            <a:ext cx="7772400"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a:t>
            </a:r>
            <a:r>
              <a:rPr lang="en-US" dirty="0" smtClean="0"/>
              <a:t>Inhibitors- “</a:t>
            </a:r>
            <a:r>
              <a:rPr lang="en-US" dirty="0" err="1" smtClean="0"/>
              <a:t>Glucoretic</a:t>
            </a:r>
            <a:r>
              <a:rPr lang="en-US" dirty="0" err="1" smtClean="0"/>
              <a:t>s</a:t>
            </a:r>
            <a:r>
              <a:rPr lang="en-US" dirty="0" smtClean="0"/>
              <a:t>”</a:t>
            </a:r>
            <a:r>
              <a:rPr lang="en-US" dirty="0" smtClean="0"/>
              <a:t> </a:t>
            </a:r>
            <a:endParaRPr lang="en-US" dirty="0" smtClean="0"/>
          </a:p>
        </p:txBody>
      </p:sp>
      <p:sp>
        <p:nvSpPr>
          <p:cNvPr id="1520643" name="Rectangle 3"/>
          <p:cNvSpPr>
            <a:spLocks noGrp="1" noChangeArrowheads="1"/>
          </p:cNvSpPr>
          <p:nvPr>
            <p:ph type="body" idx="1"/>
          </p:nvPr>
        </p:nvSpPr>
        <p:spPr>
          <a:xfrm>
            <a:off x="576262" y="1219200"/>
            <a:ext cx="7577138" cy="5638800"/>
          </a:xfrm>
        </p:spPr>
        <p:txBody>
          <a:bodyPr>
            <a:normAutofit fontScale="92500" lnSpcReduction="10000"/>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err="1" smtClean="0"/>
              <a:t>Canagliflozin</a:t>
            </a:r>
            <a:r>
              <a:rPr lang="en-US" sz="2400" dirty="0" smtClean="0"/>
              <a:t> (</a:t>
            </a:r>
            <a:r>
              <a:rPr lang="en-US" sz="2400" dirty="0" err="1" smtClean="0"/>
              <a:t>Invokana</a:t>
            </a:r>
            <a:r>
              <a:rPr lang="en-US" sz="2400" dirty="0" smtClean="0"/>
              <a:t>) </a:t>
            </a:r>
            <a:endParaRPr lang="en-US" sz="2400" dirty="0"/>
          </a:p>
          <a:p>
            <a:pPr lvl="1" eaLnBrk="1" hangingPunct="1">
              <a:lnSpc>
                <a:spcPct val="80000"/>
              </a:lnSpc>
              <a:defRPr/>
            </a:pPr>
            <a:r>
              <a:rPr lang="en-US" sz="2000" dirty="0" smtClean="0"/>
              <a:t>Dosing: 100 – 300 mg once daily ac first meal</a:t>
            </a:r>
          </a:p>
          <a:p>
            <a:pPr lvl="2" eaLnBrk="1" hangingPunct="1">
              <a:lnSpc>
                <a:spcPct val="80000"/>
              </a:lnSpc>
              <a:defRPr/>
            </a:pPr>
            <a:r>
              <a:rPr lang="en-US" dirty="0" smtClean="0"/>
              <a:t>If </a:t>
            </a:r>
            <a:r>
              <a:rPr lang="en-US" dirty="0" err="1" smtClean="0"/>
              <a:t>eGFR</a:t>
            </a:r>
            <a:r>
              <a:rPr lang="en-US" dirty="0" smtClean="0"/>
              <a:t> 45-60: do not exceed 100mg a day</a:t>
            </a:r>
          </a:p>
          <a:p>
            <a:pPr lvl="2" eaLnBrk="1" hangingPunct="1">
              <a:lnSpc>
                <a:spcPct val="80000"/>
              </a:lnSpc>
              <a:defRPr/>
            </a:pPr>
            <a:r>
              <a:rPr lang="en-US" dirty="0" smtClean="0"/>
              <a:t>If </a:t>
            </a:r>
            <a:r>
              <a:rPr lang="en-US" dirty="0" err="1" smtClean="0"/>
              <a:t>eGFR</a:t>
            </a:r>
            <a:r>
              <a:rPr lang="en-US" dirty="0" smtClean="0"/>
              <a:t> &lt;45, do not use</a:t>
            </a:r>
          </a:p>
          <a:p>
            <a:pPr lvl="2" eaLnBrk="1" hangingPunct="1">
              <a:lnSpc>
                <a:spcPct val="80000"/>
              </a:lnSpc>
              <a:defRPr/>
            </a:pPr>
            <a:endParaRPr lang="en-US" dirty="0" smtClean="0"/>
          </a:p>
          <a:p>
            <a:pPr lvl="1">
              <a:lnSpc>
                <a:spcPct val="80000"/>
              </a:lnSpc>
              <a:defRPr/>
            </a:pPr>
            <a:r>
              <a:rPr lang="en-US" sz="2400" dirty="0" err="1" smtClean="0"/>
              <a:t>Dapagliflozin</a:t>
            </a:r>
            <a:r>
              <a:rPr lang="en-US" sz="2400" dirty="0" smtClean="0"/>
              <a:t> (</a:t>
            </a:r>
            <a:r>
              <a:rPr lang="en-US" sz="2400" dirty="0" err="1" smtClean="0"/>
              <a:t>Farxiga</a:t>
            </a:r>
            <a:r>
              <a:rPr lang="en-US" sz="2400" dirty="0" smtClean="0"/>
              <a:t>) </a:t>
            </a:r>
            <a:endParaRPr lang="en-US" sz="2400" dirty="0"/>
          </a:p>
          <a:p>
            <a:pPr lvl="1">
              <a:lnSpc>
                <a:spcPct val="80000"/>
              </a:lnSpc>
              <a:defRPr/>
            </a:pPr>
            <a:r>
              <a:rPr lang="en-US" sz="2000" dirty="0"/>
              <a:t>Dosing: 5</a:t>
            </a:r>
            <a:r>
              <a:rPr lang="en-US" sz="2000" dirty="0" smtClean="0"/>
              <a:t> </a:t>
            </a:r>
            <a:r>
              <a:rPr lang="en-US" sz="2000" dirty="0"/>
              <a:t>– 1</a:t>
            </a:r>
            <a:r>
              <a:rPr lang="en-US" sz="2000" dirty="0" smtClean="0"/>
              <a:t>0 </a:t>
            </a:r>
            <a:r>
              <a:rPr lang="en-US" sz="2000" dirty="0"/>
              <a:t>mg once daily ac first meal</a:t>
            </a:r>
          </a:p>
          <a:p>
            <a:pPr lvl="2">
              <a:lnSpc>
                <a:spcPct val="80000"/>
              </a:lnSpc>
              <a:defRPr/>
            </a:pPr>
            <a:r>
              <a:rPr lang="en-US" dirty="0" smtClean="0"/>
              <a:t>If </a:t>
            </a:r>
            <a:r>
              <a:rPr lang="en-US" dirty="0" err="1"/>
              <a:t>eGFR</a:t>
            </a:r>
            <a:r>
              <a:rPr lang="en-US" dirty="0"/>
              <a:t> </a:t>
            </a:r>
            <a:r>
              <a:rPr lang="en-US" dirty="0" smtClean="0"/>
              <a:t>&lt;60, </a:t>
            </a:r>
            <a:r>
              <a:rPr lang="en-US" dirty="0"/>
              <a:t>do not </a:t>
            </a:r>
            <a:r>
              <a:rPr lang="en-US" dirty="0" smtClean="0"/>
              <a:t>use</a:t>
            </a:r>
          </a:p>
          <a:p>
            <a:pPr lvl="2">
              <a:lnSpc>
                <a:spcPct val="80000"/>
              </a:lnSpc>
              <a:defRPr/>
            </a:pPr>
            <a:r>
              <a:rPr lang="en-US" dirty="0" smtClean="0"/>
              <a:t>Don’t use if </a:t>
            </a:r>
            <a:r>
              <a:rPr lang="en-US" dirty="0" err="1" smtClean="0"/>
              <a:t>pt</a:t>
            </a:r>
            <a:r>
              <a:rPr lang="en-US" dirty="0" smtClean="0"/>
              <a:t> has bladder cancer and report blood in urine</a:t>
            </a:r>
          </a:p>
          <a:p>
            <a:pPr marL="457200" lvl="1" indent="0" eaLnBrk="1" hangingPunct="1">
              <a:lnSpc>
                <a:spcPct val="80000"/>
              </a:lnSpc>
              <a:buFont typeface="Wingdings" panose="05000000000000000000" pitchFamily="2" charset="2"/>
              <a:buNone/>
              <a:defRPr/>
            </a:pPr>
            <a:endParaRPr lang="en-US" sz="1100"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~0.7-1.5</a:t>
            </a:r>
            <a:r>
              <a:rPr lang="en-US" sz="2400" dirty="0" smtClean="0">
                <a:solidFill>
                  <a:srgbClr val="FFFFFF"/>
                </a:solidFill>
              </a:rPr>
              <a:t>%</a:t>
            </a:r>
          </a:p>
        </p:txBody>
      </p:sp>
      <p:grpSp>
        <p:nvGrpSpPr>
          <p:cNvPr id="6" name="Group 134"/>
          <p:cNvGrpSpPr>
            <a:grpSpLocks/>
          </p:cNvGrpSpPr>
          <p:nvPr>
            <p:custDataLst>
              <p:tags r:id="rId2"/>
            </p:custDataLst>
          </p:nvPr>
        </p:nvGrpSpPr>
        <p:grpSpPr bwMode="auto">
          <a:xfrm>
            <a:off x="5943600" y="21336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20643">
                                            <p:txEl>
                                              <p:pRg st="8" end="8"/>
                                            </p:txEl>
                                          </p:spTgt>
                                        </p:tgtEl>
                                        <p:attrNameLst>
                                          <p:attrName>style.visibility</p:attrName>
                                        </p:attrNameLst>
                                      </p:cBhvr>
                                      <p:to>
                                        <p:strVal val="visible"/>
                                      </p:to>
                                    </p:set>
                                    <p:animEffect transition="in" filter="wipe(up)">
                                      <p:cBhvr>
                                        <p:cTn id="27" dur="500"/>
                                        <p:tgtEl>
                                          <p:spTgt spid="1520643">
                                            <p:txEl>
                                              <p:pRg st="8" end="8"/>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20643">
                                            <p:txEl>
                                              <p:pRg st="9" end="9"/>
                                            </p:txEl>
                                          </p:spTgt>
                                        </p:tgtEl>
                                        <p:attrNameLst>
                                          <p:attrName>style.visibility</p:attrName>
                                        </p:attrNameLst>
                                      </p:cBhvr>
                                      <p:to>
                                        <p:strVal val="visible"/>
                                      </p:to>
                                    </p:set>
                                    <p:animEffect transition="in" filter="wipe(up)">
                                      <p:cBhvr>
                                        <p:cTn id="30" dur="500"/>
                                        <p:tgtEl>
                                          <p:spTgt spid="1520643">
                                            <p:txEl>
                                              <p:pRg st="9" end="9"/>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20643">
                                            <p:txEl>
                                              <p:pRg st="10" end="10"/>
                                            </p:txEl>
                                          </p:spTgt>
                                        </p:tgtEl>
                                        <p:attrNameLst>
                                          <p:attrName>style.visibility</p:attrName>
                                        </p:attrNameLst>
                                      </p:cBhvr>
                                      <p:to>
                                        <p:strVal val="visible"/>
                                      </p:to>
                                    </p:set>
                                    <p:animEffect transition="in" filter="wipe(up)">
                                      <p:cBhvr>
                                        <p:cTn id="33" dur="500"/>
                                        <p:tgtEl>
                                          <p:spTgt spid="1520643">
                                            <p:txEl>
                                              <p:pRg st="10" end="10"/>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20643">
                                            <p:txEl>
                                              <p:pRg st="11" end="11"/>
                                            </p:txEl>
                                          </p:spTgt>
                                        </p:tgtEl>
                                        <p:attrNameLst>
                                          <p:attrName>style.visibility</p:attrName>
                                        </p:attrNameLst>
                                      </p:cBhvr>
                                      <p:to>
                                        <p:strVal val="visible"/>
                                      </p:to>
                                    </p:set>
                                    <p:animEffect transition="in" filter="wipe(up)">
                                      <p:cBhvr>
                                        <p:cTn id="36" dur="500"/>
                                        <p:tgtEl>
                                          <p:spTgt spid="1520643">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20643">
                                            <p:txEl>
                                              <p:pRg st="13" end="13"/>
                                            </p:txEl>
                                          </p:spTgt>
                                        </p:tgtEl>
                                        <p:attrNameLst>
                                          <p:attrName>style.visibility</p:attrName>
                                        </p:attrNameLst>
                                      </p:cBhvr>
                                      <p:to>
                                        <p:strVal val="visible"/>
                                      </p:to>
                                    </p:set>
                                    <p:animEffect transition="in" filter="wipe(up)">
                                      <p:cBhvr>
                                        <p:cTn id="41" dur="500"/>
                                        <p:tgtEl>
                                          <p:spTgt spid="1520643">
                                            <p:txEl>
                                              <p:pRg st="13" end="13"/>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20643">
                                            <p:txEl>
                                              <p:pRg st="14" end="14"/>
                                            </p:txEl>
                                          </p:spTgt>
                                        </p:tgtEl>
                                        <p:attrNameLst>
                                          <p:attrName>style.visibility</p:attrName>
                                        </p:attrNameLst>
                                      </p:cBhvr>
                                      <p:to>
                                        <p:strVal val="visible"/>
                                      </p:to>
                                    </p:set>
                                    <p:animEffect transition="in" filter="wipe(up)">
                                      <p:cBhvr>
                                        <p:cTn id="44" dur="500"/>
                                        <p:tgtEl>
                                          <p:spTgt spid="1520643">
                                            <p:txEl>
                                              <p:pRg st="14" end="14"/>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520643">
                                            <p:txEl>
                                              <p:pRg st="15" end="15"/>
                                            </p:txEl>
                                          </p:spTgt>
                                        </p:tgtEl>
                                        <p:attrNameLst>
                                          <p:attrName>style.visibility</p:attrName>
                                        </p:attrNameLst>
                                      </p:cBhvr>
                                      <p:to>
                                        <p:strVal val="visible"/>
                                      </p:to>
                                    </p:set>
                                    <p:animEffect transition="in" filter="wipe(up)">
                                      <p:cBhvr>
                                        <p:cTn id="47" dur="500"/>
                                        <p:tgtEl>
                                          <p:spTgt spid="1520643">
                                            <p:txEl>
                                              <p:pRg st="15" end="1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5" presetClass="emph" presetSubtype="0" repeatCount="2000" fill="hold" nodeType="clickEffect">
                                  <p:stCondLst>
                                    <p:cond delay="0"/>
                                  </p:stCondLst>
                                  <p:childTnLst>
                                    <p:anim calcmode="discrete" valueType="str">
                                      <p:cBhvr>
                                        <p:cTn id="5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a:t>
            </a:r>
            <a:r>
              <a:rPr lang="en-US" dirty="0" smtClean="0"/>
              <a:t>How </a:t>
            </a:r>
            <a:r>
              <a:rPr lang="en-US" dirty="0" smtClean="0"/>
              <a:t>do they </a:t>
            </a:r>
            <a:r>
              <a:rPr lang="en-US" dirty="0" smtClean="0"/>
              <a:t>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a:t>
            </a:r>
            <a:r>
              <a:rPr lang="en-US" dirty="0" smtClean="0"/>
              <a:t>– How </a:t>
            </a:r>
            <a:r>
              <a:rPr lang="en-US" dirty="0" smtClean="0"/>
              <a:t>do </a:t>
            </a:r>
            <a:r>
              <a:rPr lang="en-US" dirty="0" smtClean="0"/>
              <a:t>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latin typeface="Helvetica" pitchFamily="34" charset="0"/>
              </a:rPr>
              <a:t>??</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a:latin typeface="Helvetica" pitchFamily="34" charset="0"/>
              </a:rPr>
              <a:t>??</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p:txBody>
          <a:bodyPr lIns="90488" tIns="44450" rIns="90488" bIns="44450" anchor="b"/>
          <a:lstStyle/>
          <a:p>
            <a:pPr eaLnBrk="1" hangingPunct="1">
              <a:defRPr/>
            </a:pPr>
            <a:r>
              <a:rPr lang="en-US" dirty="0" smtClean="0"/>
              <a:t>List the Treatment Options</a:t>
            </a:r>
          </a:p>
        </p:txBody>
      </p:sp>
      <p:sp>
        <p:nvSpPr>
          <p:cNvPr id="1430531" name="Rectangle 3"/>
          <p:cNvSpPr>
            <a:spLocks noGrp="1" noChangeArrowheads="1"/>
          </p:cNvSpPr>
          <p:nvPr>
            <p:ph sz="quarter" idx="1"/>
          </p:nvPr>
        </p:nvSpPr>
        <p:spPr/>
        <p:txBody>
          <a:bodyPr lIns="90488" tIns="44450" rIns="90488" bIns="44450">
            <a:normAutofit/>
          </a:bodyPr>
          <a:lstStyle/>
          <a:p>
            <a:pPr>
              <a:lnSpc>
                <a:spcPct val="90000"/>
              </a:lnSpc>
              <a:buClr>
                <a:schemeClr val="tx1"/>
              </a:buClr>
              <a:buSzTx/>
              <a:defRPr/>
            </a:pPr>
            <a:r>
              <a:rPr lang="en-US" sz="2400" dirty="0" smtClean="0">
                <a:effectLst/>
              </a:rPr>
              <a:t> 35 yr old, BMI 28, </a:t>
            </a:r>
            <a:r>
              <a:rPr lang="en-US" sz="2400" dirty="0" err="1" smtClean="0">
                <a:effectLst/>
              </a:rPr>
              <a:t>creat</a:t>
            </a:r>
            <a:r>
              <a:rPr lang="en-US" sz="2400" dirty="0">
                <a:effectLst/>
              </a:rPr>
              <a:t> </a:t>
            </a:r>
            <a:r>
              <a:rPr lang="en-US" sz="2400" dirty="0" smtClean="0">
                <a:effectLst/>
              </a:rPr>
              <a:t>0.8, A1c 6.7%  </a:t>
            </a:r>
            <a:endParaRPr lang="en-US" sz="2400" dirty="0">
              <a:effectLst/>
            </a:endParaRPr>
          </a:p>
          <a:p>
            <a:pPr marL="292608" lvl="1" indent="0" eaLnBrk="1" hangingPunct="1">
              <a:lnSpc>
                <a:spcPct val="90000"/>
              </a:lnSpc>
              <a:buClr>
                <a:schemeClr val="tx1"/>
              </a:buClr>
              <a:buSzTx/>
              <a:buNone/>
              <a:defRPr/>
            </a:pPr>
            <a:r>
              <a:rPr lang="en-US" sz="2400" dirty="0" smtClean="0">
                <a:effectLst/>
              </a:rPr>
              <a:t>Sit 1:  Wants to try lifestyle changes before meds</a:t>
            </a:r>
          </a:p>
          <a:p>
            <a:pPr marL="292608" lvl="1" indent="0" eaLnBrk="1" hangingPunct="1">
              <a:lnSpc>
                <a:spcPct val="90000"/>
              </a:lnSpc>
              <a:buClr>
                <a:schemeClr val="tx1"/>
              </a:buClr>
              <a:buSzTx/>
              <a:buNone/>
              <a:defRPr/>
            </a:pPr>
            <a:r>
              <a:rPr lang="en-US" sz="2400" dirty="0" smtClean="0">
                <a:effectLst/>
              </a:rPr>
              <a:t>Sit 2:   Started on Januvia, can’t afford it.  What alt med?</a:t>
            </a:r>
          </a:p>
          <a:p>
            <a:pPr marL="0" indent="0" eaLnBrk="1" hangingPunct="1">
              <a:lnSpc>
                <a:spcPct val="90000"/>
              </a:lnSpc>
              <a:buNone/>
              <a:defRPr/>
            </a:pPr>
            <a:endParaRPr lang="en-US" sz="1600" dirty="0" smtClean="0">
              <a:effectLst/>
            </a:endParaRPr>
          </a:p>
          <a:p>
            <a:pPr marL="0" indent="0" eaLnBrk="1" hangingPunct="1">
              <a:lnSpc>
                <a:spcPct val="90000"/>
              </a:lnSpc>
              <a:buNone/>
              <a:defRPr/>
            </a:pPr>
            <a:endParaRPr lang="en-US" sz="1400" dirty="0" smtClean="0">
              <a:effectLst/>
            </a:endParaRPr>
          </a:p>
          <a:p>
            <a:pPr>
              <a:lnSpc>
                <a:spcPct val="90000"/>
              </a:lnSpc>
              <a:defRPr/>
            </a:pPr>
            <a:r>
              <a:rPr lang="en-US" sz="2400" dirty="0" smtClean="0">
                <a:effectLst/>
              </a:rPr>
              <a:t> 64 yr old on daily; </a:t>
            </a:r>
            <a:r>
              <a:rPr lang="en-US" sz="2400" dirty="0" err="1" smtClean="0">
                <a:effectLst/>
              </a:rPr>
              <a:t>amaryl</a:t>
            </a:r>
            <a:r>
              <a:rPr lang="en-US" sz="2400" dirty="0" smtClean="0">
                <a:effectLst/>
              </a:rPr>
              <a:t> 4mg, Januvia 100mg, Avandia</a:t>
            </a:r>
            <a:r>
              <a:rPr lang="en-US" sz="2400" baseline="30000" dirty="0" smtClean="0">
                <a:effectLst/>
              </a:rPr>
              <a:t>®</a:t>
            </a:r>
            <a:r>
              <a:rPr lang="en-US" sz="2400" dirty="0" smtClean="0">
                <a:effectLst/>
              </a:rPr>
              <a:t> 4 mg.   A1c 9.2%. Pt c/o of 12 lb wt gain over past month.  </a:t>
            </a:r>
            <a:r>
              <a:rPr lang="en-US" sz="2400" dirty="0" err="1" smtClean="0">
                <a:effectLst/>
              </a:rPr>
              <a:t>Creat</a:t>
            </a:r>
            <a:r>
              <a:rPr lang="en-US" sz="2400" dirty="0" smtClean="0">
                <a:effectLst/>
              </a:rPr>
              <a:t> 1.2, LDL 138</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 </a:t>
            </a:r>
            <a:r>
              <a:rPr lang="en-US" sz="2400" dirty="0" err="1" smtClean="0">
                <a:effectLst/>
              </a:rPr>
              <a:t>Pt</a:t>
            </a:r>
            <a:r>
              <a:rPr lang="en-US" sz="2400" dirty="0" smtClean="0">
                <a:effectLst/>
              </a:rPr>
              <a:t> on </a:t>
            </a:r>
            <a:r>
              <a:rPr lang="en-US" sz="2400" dirty="0" err="1" smtClean="0">
                <a:effectLst/>
              </a:rPr>
              <a:t>Exenatide</a:t>
            </a:r>
            <a:r>
              <a:rPr lang="en-US" sz="2400" dirty="0" smtClean="0">
                <a:effectLst/>
              </a:rPr>
              <a:t> 10mcg BID, c/o of sudden </a:t>
            </a:r>
            <a:r>
              <a:rPr lang="en-US" sz="2400" dirty="0" err="1" smtClean="0">
                <a:effectLst/>
              </a:rPr>
              <a:t>abd</a:t>
            </a:r>
            <a:r>
              <a:rPr lang="en-US" sz="2400" dirty="0" smtClean="0">
                <a:effectLst/>
              </a:rPr>
              <a:t> pain.</a:t>
            </a:r>
            <a:endParaRPr lang="en-US" sz="2400" dirty="0">
              <a:effectLst/>
            </a:endParaRPr>
          </a:p>
          <a:p>
            <a:pPr marL="609600" indent="-609600" eaLnBrk="1" hangingPunct="1">
              <a:lnSpc>
                <a:spcPct val="90000"/>
              </a:lnSpc>
              <a:buFont typeface="Wingdings" pitchFamily="2" charset="2"/>
              <a:buAutoNum type="arabicPeriod"/>
              <a:defRPr/>
            </a:pPr>
            <a:endParaRPr lang="en-US" sz="2400" dirty="0" smtClean="0"/>
          </a:p>
          <a:p>
            <a:pPr marL="609600" indent="-609600" eaLnBrk="1" hangingPunct="1">
              <a:lnSpc>
                <a:spcPct val="90000"/>
              </a:lnSpc>
              <a:buClr>
                <a:schemeClr val="tx1"/>
              </a:buClr>
              <a:buSzTx/>
              <a:buFont typeface="Wingdings" pitchFamily="2" charset="2"/>
              <a:buNone/>
              <a:defRPr/>
            </a:pPr>
            <a:endParaRPr lang="en-US" sz="900" dirty="0" smtClean="0"/>
          </a:p>
        </p:txBody>
      </p:sp>
    </p:spTree>
    <p:custDataLst>
      <p:tags r:id="rId1"/>
    </p:custDataLst>
    <p:extLst>
      <p:ext uri="{BB962C8B-B14F-4D97-AF65-F5344CB8AC3E}">
        <p14:creationId xmlns:p14="http://schemas.microsoft.com/office/powerpoint/2010/main" val="4055646690"/>
      </p:ext>
    </p:extLst>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263"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4294967295"/>
          </p:nvPr>
        </p:nvSpPr>
        <p:spPr>
          <a:xfrm>
            <a:off x="7010400" y="160338"/>
            <a:ext cx="2133600" cy="365125"/>
          </a:xfrm>
          <a:prstGeom prst="rect">
            <a:avLst/>
          </a:prstGeom>
        </p:spPr>
        <p:txBody>
          <a:bodyPr/>
          <a:lstStyle/>
          <a:p>
            <a:pPr>
              <a:defRPr/>
            </a:pPr>
            <a:fld id="{1F2A76D1-01EE-4D5E-A29C-206E564C903A}" type="slidenum">
              <a:rPr lang="en-US" smtClean="0"/>
              <a:pPr>
                <a:defRPr/>
              </a:pPr>
              <a:t>35</a:t>
            </a:fld>
            <a:endParaRPr lang="en-US"/>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688" y="0"/>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8775"/>
            <a:ext cx="39004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324"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325"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a:t>25.8 million or  &gt; 8.3%</a:t>
            </a:r>
          </a:p>
          <a:p>
            <a:r>
              <a:rPr lang="en-US" dirty="0"/>
              <a:t>12.6 million are women </a:t>
            </a:r>
          </a:p>
          <a:p>
            <a:r>
              <a:rPr lang="en-US" dirty="0"/>
              <a:t>  79 million have pre 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0899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40110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622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3489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57"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7635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27635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body" sz="half" idx="4294967295"/>
          </p:nvPr>
        </p:nvSpPr>
        <p:spPr>
          <a:xfrm>
            <a:off x="457200" y="1524001"/>
            <a:ext cx="6400800" cy="3048000"/>
          </a:xfrm>
        </p:spPr>
        <p:txBody>
          <a:bodyPr/>
          <a:lstStyle/>
          <a:p>
            <a:pPr eaLnBrk="1" hangingPunct="1">
              <a:defRPr/>
            </a:pPr>
            <a:r>
              <a:rPr lang="en-US" sz="2800" dirty="0" smtClean="0"/>
              <a:t>Native Americans</a:t>
            </a:r>
            <a:r>
              <a:rPr lang="en-US" sz="2800" dirty="0"/>
              <a:t>	</a:t>
            </a:r>
            <a:r>
              <a:rPr lang="en-US" sz="2800" dirty="0" smtClean="0"/>
              <a:t>16.5%</a:t>
            </a:r>
          </a:p>
          <a:p>
            <a:pPr eaLnBrk="1" hangingPunct="1">
              <a:defRPr/>
            </a:pPr>
            <a:r>
              <a:rPr lang="en-US" sz="2800" dirty="0" smtClean="0"/>
              <a:t>Alaska Natives		16.5%</a:t>
            </a:r>
          </a:p>
          <a:p>
            <a:pPr eaLnBrk="1" hangingPunct="1">
              <a:defRPr/>
            </a:pPr>
            <a:r>
              <a:rPr lang="en-US" sz="2800" dirty="0" smtClean="0"/>
              <a:t>Blacks			11.8%</a:t>
            </a:r>
          </a:p>
          <a:p>
            <a:pPr eaLnBrk="1" hangingPunct="1">
              <a:defRPr/>
            </a:pPr>
            <a:r>
              <a:rPr lang="en-US" sz="2800" dirty="0" smtClean="0"/>
              <a:t>Hispanics 			10.4%</a:t>
            </a:r>
          </a:p>
          <a:p>
            <a:pPr eaLnBrk="1" hangingPunct="1">
              <a:defRPr/>
            </a:pPr>
            <a:r>
              <a:rPr lang="en-US" sz="2800" dirty="0" smtClean="0"/>
              <a:t>Asian Americans		7.5%</a:t>
            </a:r>
          </a:p>
          <a:p>
            <a:pPr eaLnBrk="1" hangingPunct="1">
              <a:defRPr/>
            </a:pPr>
            <a:r>
              <a:rPr lang="en-US" sz="2800" dirty="0" smtClean="0"/>
              <a:t>Whites 			6.6%</a:t>
            </a:r>
          </a:p>
          <a:p>
            <a:pPr eaLnBrk="1" hangingPunct="1">
              <a:defRPr/>
            </a:pPr>
            <a:endParaRPr lang="en-US" sz="2800" dirty="0" smtClean="0"/>
          </a:p>
        </p:txBody>
      </p:sp>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2008</a:t>
            </a:r>
          </a:p>
        </p:txBody>
      </p:sp>
      <p:pic>
        <p:nvPicPr>
          <p:cNvPr id="9221" name="Picture 5" descr="2xggxgv3[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5312571" y="1524001"/>
            <a:ext cx="3374229" cy="2249486"/>
          </a:xfrm>
          <a:noFill/>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491490" y="4926332"/>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eaLnBrk="0" hangingPunct="0"/>
            <a:r>
              <a:rPr lang="en-US" sz="1800" b="1" dirty="0">
                <a:latin typeface="Arial" charset="0"/>
              </a:rPr>
              <a:t>In 2002, Native Hawaiians and Japanese and Filipino residents of Hawaii aged twenty years or older were approximately 2 times as likely to have diagnosed diabetes as white residents of Hawaii </a:t>
            </a:r>
          </a:p>
        </p:txBody>
      </p:sp>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sz="quarter" idx="1"/>
          </p:nvPr>
        </p:nvPicPr>
        <p:blipFill>
          <a:blip r:embed="rId3"/>
          <a:stretch>
            <a:fillRect/>
          </a:stretch>
        </p:blipFill>
        <p:spPr>
          <a:xfrm>
            <a:off x="1314450" y="1835150"/>
            <a:ext cx="6515100" cy="3705225"/>
          </a:xfrm>
          <a:prstGeom prst="rect">
            <a:avLst/>
          </a:prstGeom>
        </p:spPr>
      </p:pic>
      <p:sp>
        <p:nvSpPr>
          <p:cNvPr id="6" name="TextBox 5"/>
          <p:cNvSpPr txBox="1"/>
          <p:nvPr/>
        </p:nvSpPr>
        <p:spPr>
          <a:xfrm>
            <a:off x="6267450" y="5880521"/>
            <a:ext cx="3124200" cy="369332"/>
          </a:xfrm>
          <a:prstGeom prst="rect">
            <a:avLst/>
          </a:prstGeom>
          <a:noFill/>
        </p:spPr>
        <p:txBody>
          <a:bodyPr wrap="square" rtlCol="0">
            <a:spAutoFit/>
          </a:bodyPr>
          <a:lstStyle/>
          <a:p>
            <a:r>
              <a:rPr lang="en-US" dirty="0" smtClean="0"/>
              <a:t>Diabetes Care, 2/13</a:t>
            </a:r>
            <a:endParaRPr lang="en-US" dirty="0"/>
          </a:p>
        </p:txBody>
      </p:sp>
    </p:spTree>
    <p:custDataLst>
      <p:tags r:id="rId1"/>
    </p:custDataLst>
    <p:extLst>
      <p:ext uri="{BB962C8B-B14F-4D97-AF65-F5344CB8AC3E}">
        <p14:creationId xmlns:p14="http://schemas.microsoft.com/office/powerpoint/2010/main" val="24865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9.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1.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3.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22.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01.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05.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07.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1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14.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9.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29.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3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33.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14781</TotalTime>
  <Pages>98</Pages>
  <Words>10963</Words>
  <Application>Microsoft Office PowerPoint</Application>
  <PresentationFormat>Letter Paper (8.5x11 in)</PresentationFormat>
  <Paragraphs>2089</Paragraphs>
  <Slides>232</Slides>
  <Notes>146</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232</vt:i4>
      </vt:variant>
    </vt:vector>
  </HeadingPairs>
  <TitlesOfParts>
    <vt:vector size="257"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 My Boys –Robert and Jackson</vt:lpstr>
      <vt:lpstr>Diabetes in America 2014</vt:lpstr>
      <vt:lpstr>Type 2 in Kids </vt:lpstr>
      <vt:lpstr>Global Epidemic</vt:lpstr>
      <vt:lpstr> World Diabetes Day  November 14</vt:lpstr>
      <vt:lpstr>Age-adjusted Diabetes Prevalence  20 yrs or older, by race/ethnicity— U.S. 2008</vt:lpstr>
      <vt:lpstr>Engaging and supporting Kids to help slow the epidemic</vt:lpstr>
      <vt:lpstr>Obesity in America</vt:lpstr>
      <vt:lpstr>Average American Consumes 22 teaspoons of sugar a day</vt:lpstr>
      <vt:lpstr>Thoughts on Diabetes,  Weight, Social Change</vt:lpstr>
      <vt:lpstr>  Why Should Zip Code Determine Life Expectancy?</vt:lpstr>
      <vt:lpstr>Bigger Meals, Bigger Kids</vt:lpstr>
      <vt:lpstr>Weight and Gut Bacteria  New and Early Research</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PowerPoint Presentation</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Flash Mob – World Diabetes Day to Beat It</vt:lpstr>
      <vt:lpstr>Life Study – Mrs. Jones</vt:lpstr>
      <vt:lpstr>What Do You Say? Mrs. Jones asks you</vt:lpstr>
      <vt:lpstr>I don’t want to!</vt:lpstr>
      <vt:lpstr>Running into Roadblocks?</vt:lpstr>
      <vt:lpstr>No one is Unmotivated</vt:lpstr>
      <vt:lpstr>Overcoming barriers</vt:lpstr>
      <vt:lpstr>How will it help me?</vt:lpstr>
      <vt:lpstr>How Often Should I Check?</vt:lpstr>
      <vt:lpstr>New Meters – a little goes a long way</vt:lpstr>
      <vt:lpstr>Diabetes Bingo - “DiaBingo” Shout out Right Answer</vt:lpstr>
      <vt:lpstr>DiaBingo</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     A1c and Estimated Avg Glucose (eAG) 2008 </vt:lpstr>
      <vt:lpstr>PowerPoint Presentation</vt:lpstr>
      <vt:lpstr>ABCs of Diabetes –  </vt:lpstr>
      <vt:lpstr>“Legacy Effect”</vt:lpstr>
      <vt:lpstr>How are we doing?  Reaching goal</vt:lpstr>
      <vt:lpstr>Vaccinations- Immunizations</vt:lpstr>
      <vt:lpstr>Diabetes Bingo “DiaBingo” Shout out Right Answer</vt:lpstr>
      <vt:lpstr>DiaBingo- G</vt:lpstr>
      <vt:lpstr>Mr. Jones -  What are Your Recommendations?</vt:lpstr>
      <vt:lpstr>Diabetes Care Guidelines- ADA</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Discharge Teaching</vt:lpstr>
      <vt:lpstr>5 Survival Skills</vt:lpstr>
      <vt:lpstr>Bottom Line</vt:lpstr>
      <vt:lpstr>Summary</vt:lpstr>
      <vt:lpstr>Medical Nutrition Therapy – ADA 2014 Updates</vt:lpstr>
      <vt:lpstr>Medical Nutrition Therapy – ADA 2014</vt:lpstr>
      <vt:lpstr>Approach Depends on Patient</vt:lpstr>
      <vt:lpstr>Losing 2-8kg Early in diagnosis Type 2 Helpful  ADA 2014</vt:lpstr>
      <vt:lpstr>PowerPoint Presentation</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Resources</vt:lpstr>
      <vt:lpstr>Resources</vt:lpstr>
      <vt:lpstr>Diabetes Self-Management</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PowerPoint Presentation</vt:lpstr>
      <vt:lpstr>Psychological Insulin Resistance (PIR)</vt:lpstr>
      <vt:lpstr>Needle Size often a Barrier Size Does Matter</vt:lpstr>
      <vt:lpstr>Physiologic Insulin Secretion:    24-Hour Profile </vt:lpstr>
      <vt:lpstr>Insulin Action Teams</vt:lpstr>
      <vt:lpstr>Cost Per Vial in Northern CA</vt:lpstr>
      <vt:lpstr>Bolus Insulins   (½ of total daily dose ÷ meals)</vt:lpstr>
      <vt:lpstr>PowerPoint Presentation</vt:lpstr>
      <vt:lpstr>Inhaled insulin – past to future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Diabetes Meds for Type 2:  Objectives</vt:lpstr>
      <vt:lpstr>Resources for Medications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PowerPoint Presentation</vt:lpstr>
      <vt:lpstr> Sulfonylureas – </vt:lpstr>
      <vt:lpstr>Sulfonylureas - Squirts</vt:lpstr>
      <vt:lpstr>Sulfonylureas: 2nd Generation</vt:lpstr>
      <vt:lpstr>Sulfonylureas</vt:lpstr>
      <vt:lpstr>Squirters – How does they rate?  </vt:lpstr>
      <vt:lpstr>What Medications Cause Hypoglycemia?</vt:lpstr>
      <vt:lpstr>Hypoglycemia = “Limiting Factor”</vt:lpstr>
      <vt:lpstr>Hypoglycemic Symptoms</vt:lpstr>
      <vt:lpstr>Treatment of Hypoglycemia</vt:lpstr>
      <vt:lpstr>15 - 20 Gms Carb Sources</vt:lpstr>
      <vt:lpstr>What questions?</vt:lpstr>
      <vt:lpstr>If on Metformin and Sulfonylurea – BG still high, other options? </vt:lpstr>
      <vt:lpstr>Incretin Mimetics –  “Gut Hormone Imitators” GLP-1 Agonists</vt:lpstr>
      <vt:lpstr>GLP-1 Effects in Humans Understanding the Natural Role of Incretins</vt:lpstr>
      <vt:lpstr>Incretin Mimetics Exenatide (Byetta), Exenatide XR (Bydureon)</vt:lpstr>
      <vt:lpstr>Incretin Mimetics –  Exenatide XR - Bydureon</vt:lpstr>
      <vt:lpstr>$323.44 for four doses, or about $4,200 a year.</vt:lpstr>
      <vt:lpstr>Incretin Mimetics - GLP-1 Analog Liraglutide (Victoza)</vt:lpstr>
      <vt:lpstr>Incretin Mimetics – How do they rate?  </vt:lpstr>
      <vt:lpstr>DPP-4 Inhibitors – “Incretin Enhancers”  Januvia (sitagliptin) – Tradjenta (linagliptin)  Onglyza (saxagliptin)  Nesina (alogliptin) </vt:lpstr>
      <vt:lpstr>PowerPoint Presentation</vt:lpstr>
      <vt:lpstr>DPP-IV Inhibitors – How do they rate?  </vt:lpstr>
      <vt:lpstr>For all the Previous GLP-1 Agonists</vt:lpstr>
      <vt:lpstr>What questions?</vt:lpstr>
      <vt:lpstr> SGLT2 Inhibitors- “Glucoretics” </vt:lpstr>
      <vt:lpstr>Considerations</vt:lpstr>
      <vt:lpstr>SGLT2 Inhibitors- How do they rate?  </vt:lpstr>
      <vt:lpstr>PowerPoint Presentation</vt:lpstr>
      <vt:lpstr>TZDs – How do they rate?  </vt:lpstr>
      <vt:lpstr>List the Treatment Options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709</cp:revision>
  <cp:lastPrinted>2013-12-20T01:15:01Z</cp:lastPrinted>
  <dcterms:created xsi:type="dcterms:W3CDTF">1998-04-16T17:55:30Z</dcterms:created>
  <dcterms:modified xsi:type="dcterms:W3CDTF">2014-06-01T14:55:00Z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CCD91C77-14A1-4773-BBD7-6416CDE23CF1</vt:lpwstr>
  </property>
  <property fmtid="{D5CDD505-2E9C-101B-9397-08002B2CF9AE}" pid="5" name="ArticulateProjectFull">
    <vt:lpwstr>C:\Dropbox\A DES Admin Folder\2014 Online Courses\new layout 21st Cent 1 14-lk.ppta</vt:lpwstr>
  </property>
</Properties>
</file>