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notesSlides/notesSlide27.xml" ContentType="application/vnd.openxmlformats-officedocument.presentationml.notesSlide+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notesSlides/notesSlide33.xml" ContentType="application/vnd.openxmlformats-officedocument.presentationml.notesSlide+xml"/>
  <Override PartName="/ppt/tags/tag60.xml" ContentType="application/vnd.openxmlformats-officedocument.presentationml.tags+xml"/>
  <Override PartName="/ppt/notesSlides/notesSlide34.xml" ContentType="application/vnd.openxmlformats-officedocument.presentationml.notesSlide+xml"/>
  <Override PartName="/ppt/tags/tag61.xml" ContentType="application/vnd.openxmlformats-officedocument.presentationml.tags+xml"/>
  <Override PartName="/ppt/notesSlides/notesSlide35.xml" ContentType="application/vnd.openxmlformats-officedocument.presentationml.notesSlide+xml"/>
  <Override PartName="/ppt/tags/tag62.xml" ContentType="application/vnd.openxmlformats-officedocument.presentationml.tags+xml"/>
  <Override PartName="/ppt/notesSlides/notesSlide3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8.xml" ContentType="application/vnd.openxmlformats-officedocument.presentationml.notesSlide+xml"/>
  <Override PartName="/ppt/tags/tag68.xml" ContentType="application/vnd.openxmlformats-officedocument.presentationml.tags+xml"/>
  <Override PartName="/ppt/notesSlides/notesSlide3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40.xml" ContentType="application/vnd.openxmlformats-officedocument.presentationml.notesSlide+xml"/>
  <Override PartName="/ppt/tags/tag76.xml" ContentType="application/vnd.openxmlformats-officedocument.presentationml.tags+xml"/>
  <Override PartName="/ppt/notesSlides/notesSlide41.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4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43.xml" ContentType="application/vnd.openxmlformats-officedocument.presentationml.notesSlide+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notesSlides/notesSlide45.xml" ContentType="application/vnd.openxmlformats-officedocument.presentationml.notesSlide+xml"/>
  <Override PartName="/ppt/tags/tag90.xml" ContentType="application/vnd.openxmlformats-officedocument.presentationml.tags+xml"/>
  <Override PartName="/ppt/notesSlides/notesSlide46.xml" ContentType="application/vnd.openxmlformats-officedocument.presentationml.notesSlide+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4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4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50.xml" ContentType="application/vnd.openxmlformats-officedocument.presentationml.notesSlide+xml"/>
  <Override PartName="/ppt/tags/tag100.xml" ContentType="application/vnd.openxmlformats-officedocument.presentationml.tags+xml"/>
  <Override PartName="/ppt/notesSlides/notesSlide51.xml" ContentType="application/vnd.openxmlformats-officedocument.presentationml.notesSlide+xml"/>
  <Override PartName="/ppt/tags/tag101.xml" ContentType="application/vnd.openxmlformats-officedocument.presentationml.tags+xml"/>
  <Override PartName="/ppt/notesSlides/notesSlide52.xml" ContentType="application/vnd.openxmlformats-officedocument.presentationml.notesSlide+xml"/>
  <Override PartName="/ppt/tags/tag102.xml" ContentType="application/vnd.openxmlformats-officedocument.presentationml.tags+xml"/>
  <Override PartName="/ppt/notesSlides/notesSlide53.xml" ContentType="application/vnd.openxmlformats-officedocument.presentationml.notesSlide+xml"/>
  <Override PartName="/ppt/tags/tag103.xml" ContentType="application/vnd.openxmlformats-officedocument.presentationml.tags+xml"/>
  <Override PartName="/ppt/notesSlides/notesSlide54.xml" ContentType="application/vnd.openxmlformats-officedocument.presentationml.notesSlide+xml"/>
  <Override PartName="/ppt/tags/tag104.xml" ContentType="application/vnd.openxmlformats-officedocument.presentationml.tags+xml"/>
  <Override PartName="/ppt/notesSlides/notesSlide5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6.xml" ContentType="application/vnd.openxmlformats-officedocument.presentationml.notesSlide+xml"/>
  <Override PartName="/ppt/tags/tag107.xml" ContentType="application/vnd.openxmlformats-officedocument.presentationml.tags+xml"/>
  <Override PartName="/ppt/notesSlides/notesSlide57.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5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59.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60.xml" ContentType="application/vnd.openxmlformats-officedocument.presentationml.notesSlide+xml"/>
  <Override PartName="/ppt/tags/tag114.xml" ContentType="application/vnd.openxmlformats-officedocument.presentationml.tags+xml"/>
  <Override PartName="/ppt/notesSlides/notesSlide61.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62.xml" ContentType="application/vnd.openxmlformats-officedocument.presentationml.notesSlide+xml"/>
  <Override PartName="/ppt/tags/tag117.xml" ContentType="application/vnd.openxmlformats-officedocument.presentationml.tags+xml"/>
  <Override PartName="/ppt/notesSlides/notesSlide6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6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65.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66.xml" ContentType="application/vnd.openxmlformats-officedocument.presentationml.notesSlide+xml"/>
  <Override PartName="/ppt/tags/tag124.xml" ContentType="application/vnd.openxmlformats-officedocument.presentationml.tags+xml"/>
  <Override PartName="/ppt/notesSlides/notesSlide67.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68.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69.xml" ContentType="application/vnd.openxmlformats-officedocument.presentationml.notesSlide+xml"/>
  <Override PartName="/ppt/tags/tag130.xml" ContentType="application/vnd.openxmlformats-officedocument.presentationml.tags+xml"/>
  <Override PartName="/ppt/notesSlides/notesSlide70.xml" ContentType="application/vnd.openxmlformats-officedocument.presentationml.notesSlide+xml"/>
  <Override PartName="/ppt/tags/tag131.xml" ContentType="application/vnd.openxmlformats-officedocument.presentationml.tags+xml"/>
  <Override PartName="/ppt/notesSlides/notesSlide71.xml" ContentType="application/vnd.openxmlformats-officedocument.presentationml.notesSlide+xml"/>
  <Override PartName="/ppt/tags/tag132.xml" ContentType="application/vnd.openxmlformats-officedocument.presentationml.tags+xml"/>
  <Override PartName="/ppt/notesSlides/notesSlide72.xml" ContentType="application/vnd.openxmlformats-officedocument.presentationml.notesSlide+xml"/>
  <Override PartName="/ppt/tags/tag133.xml" ContentType="application/vnd.openxmlformats-officedocument.presentationml.tags+xml"/>
  <Override PartName="/ppt/notesSlides/notesSlide73.xml" ContentType="application/vnd.openxmlformats-officedocument.presentationml.notesSlide+xml"/>
  <Override PartName="/ppt/tags/tag134.xml" ContentType="application/vnd.openxmlformats-officedocument.presentationml.tags+xml"/>
  <Override PartName="/ppt/notesSlides/notesSlide74.xml" ContentType="application/vnd.openxmlformats-officedocument.presentationml.notesSlide+xml"/>
  <Override PartName="/ppt/tags/tag135.xml" ContentType="application/vnd.openxmlformats-officedocument.presentationml.tags+xml"/>
  <Override PartName="/ppt/notesSlides/notesSlide75.xml" ContentType="application/vnd.openxmlformats-officedocument.presentationml.notesSlide+xml"/>
  <Override PartName="/ppt/tags/tag136.xml" ContentType="application/vnd.openxmlformats-officedocument.presentationml.tags+xml"/>
  <Override PartName="/ppt/notesSlides/notesSlide76.xml" ContentType="application/vnd.openxmlformats-officedocument.presentationml.notesSlide+xml"/>
  <Override PartName="/ppt/tags/tag137.xml" ContentType="application/vnd.openxmlformats-officedocument.presentationml.tags+xml"/>
  <Override PartName="/ppt/notesSlides/notesSlide77.xml" ContentType="application/vnd.openxmlformats-officedocument.presentationml.notesSlide+xml"/>
  <Override PartName="/ppt/tags/tag138.xml" ContentType="application/vnd.openxmlformats-officedocument.presentationml.tags+xml"/>
  <Override PartName="/ppt/notesSlides/notesSlide78.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79.xml" ContentType="application/vnd.openxmlformats-officedocument.presentationml.notesSlide+xml"/>
  <Override PartName="/ppt/tags/tag141.xml" ContentType="application/vnd.openxmlformats-officedocument.presentationml.tags+xml"/>
  <Override PartName="/ppt/notesSlides/notesSlide80.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81.xml" ContentType="application/vnd.openxmlformats-officedocument.presentationml.notesSlide+xml"/>
  <Override PartName="/ppt/tags/tag144.xml" ContentType="application/vnd.openxmlformats-officedocument.presentationml.tags+xml"/>
  <Override PartName="/ppt/notesSlides/notesSlide82.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83.xml" ContentType="application/vnd.openxmlformats-officedocument.presentationml.notesSlide+xml"/>
  <Override PartName="/ppt/tags/tag148.xml" ContentType="application/vnd.openxmlformats-officedocument.presentationml.tags+xml"/>
  <Override PartName="/ppt/notesSlides/notesSlide84.xml" ContentType="application/vnd.openxmlformats-officedocument.presentationml.notesSlide+xml"/>
  <Override PartName="/ppt/tags/tag149.xml" ContentType="application/vnd.openxmlformats-officedocument.presentationml.tags+xml"/>
  <Override PartName="/ppt/notesSlides/notesSlide85.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86.xml" ContentType="application/vnd.openxmlformats-officedocument.presentationml.notesSlide+xml"/>
  <Override PartName="/ppt/tags/tag154.xml" ContentType="application/vnd.openxmlformats-officedocument.presentationml.tags+xml"/>
  <Override PartName="/ppt/notesSlides/notesSlide87.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88.xml" ContentType="application/vnd.openxmlformats-officedocument.presentationml.notesSlide+xml"/>
  <Override PartName="/ppt/tags/tag157.xml" ContentType="application/vnd.openxmlformats-officedocument.presentationml.tags+xml"/>
  <Override PartName="/ppt/notesSlides/notesSlide89.xml" ContentType="application/vnd.openxmlformats-officedocument.presentationml.notesSlide+xml"/>
  <Override PartName="/ppt/tags/tag158.xml" ContentType="application/vnd.openxmlformats-officedocument.presentationml.tags+xml"/>
  <Override PartName="/ppt/notesSlides/notesSlide90.xml" ContentType="application/vnd.openxmlformats-officedocument.presentationml.notesSlide+xml"/>
  <Override PartName="/ppt/tags/tag159.xml" ContentType="application/vnd.openxmlformats-officedocument.presentationml.tags+xml"/>
  <Override PartName="/ppt/notesSlides/notesSlide91.xml" ContentType="application/vnd.openxmlformats-officedocument.presentationml.notesSlide+xml"/>
  <Override PartName="/ppt/tags/tag160.xml" ContentType="application/vnd.openxmlformats-officedocument.presentationml.tags+xml"/>
  <Override PartName="/ppt/notesSlides/notesSlide92.xml" ContentType="application/vnd.openxmlformats-officedocument.presentationml.notesSlide+xml"/>
  <Override PartName="/ppt/tags/tag161.xml" ContentType="application/vnd.openxmlformats-officedocument.presentationml.tags+xml"/>
  <Override PartName="/ppt/notesSlides/notesSlide93.xml" ContentType="application/vnd.openxmlformats-officedocument.presentationml.notesSlide+xml"/>
  <Override PartName="/ppt/tags/tag162.xml" ContentType="application/vnd.openxmlformats-officedocument.presentationml.tags+xml"/>
  <Override PartName="/ppt/notesSlides/notesSlide94.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95.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96.xml" ContentType="application/vnd.openxmlformats-officedocument.presentationml.notesSlide+xml"/>
  <Override PartName="/ppt/tags/tag167.xml" ContentType="application/vnd.openxmlformats-officedocument.presentationml.tags+xml"/>
  <Override PartName="/ppt/notesSlides/notesSlide97.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98.xml" ContentType="application/vnd.openxmlformats-officedocument.presentationml.notesSlide+xml"/>
  <Override PartName="/ppt/tags/tag174.xml" ContentType="application/vnd.openxmlformats-officedocument.presentationml.tags+xml"/>
  <Override PartName="/ppt/notesSlides/notesSlide99.xml" ContentType="application/vnd.openxmlformats-officedocument.presentationml.notesSlide+xml"/>
  <Override PartName="/ppt/tags/tag175.xml" ContentType="application/vnd.openxmlformats-officedocument.presentationml.tags+xml"/>
  <Override PartName="/ppt/notesSlides/notesSlide100.xml" ContentType="application/vnd.openxmlformats-officedocument.presentationml.notesSlide+xml"/>
  <Override PartName="/ppt/tags/tag176.xml" ContentType="application/vnd.openxmlformats-officedocument.presentationml.tags+xml"/>
  <Override PartName="/ppt/notesSlides/notesSlide101.xml" ContentType="application/vnd.openxmlformats-officedocument.presentationml.notesSlide+xml"/>
  <Override PartName="/ppt/tags/tag177.xml" ContentType="application/vnd.openxmlformats-officedocument.presentationml.tags+xml"/>
  <Override PartName="/ppt/notesSlides/notesSlide102.xml" ContentType="application/vnd.openxmlformats-officedocument.presentationml.notesSlide+xml"/>
  <Override PartName="/ppt/tags/tag178.xml" ContentType="application/vnd.openxmlformats-officedocument.presentationml.tags+xml"/>
  <Override PartName="/ppt/notesSlides/notesSlide103.xml" ContentType="application/vnd.openxmlformats-officedocument.presentationml.notesSlide+xml"/>
  <Override PartName="/ppt/tags/tag179.xml" ContentType="application/vnd.openxmlformats-officedocument.presentationml.tags+xml"/>
  <Override PartName="/ppt/notesSlides/notesSlide104.xml" ContentType="application/vnd.openxmlformats-officedocument.presentationml.notesSlide+xml"/>
  <Override PartName="/ppt/tags/tag180.xml" ContentType="application/vnd.openxmlformats-officedocument.presentationml.tags+xml"/>
  <Override PartName="/ppt/notesSlides/notesSlide105.xml" ContentType="application/vnd.openxmlformats-officedocument.presentationml.notesSlide+xml"/>
  <Override PartName="/ppt/tags/tag181.xml" ContentType="application/vnd.openxmlformats-officedocument.presentationml.tags+xml"/>
  <Override PartName="/ppt/notesSlides/notesSlide106.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107.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108.xml" ContentType="application/vnd.openxmlformats-officedocument.presentationml.notesSlide+xml"/>
  <Override PartName="/ppt/tags/tag189.xml" ContentType="application/vnd.openxmlformats-officedocument.presentationml.tags+xml"/>
  <Override PartName="/ppt/notesSlides/notesSlide109.xml" ContentType="application/vnd.openxmlformats-officedocument.presentationml.notesSlide+xml"/>
  <Override PartName="/ppt/tags/tag190.xml" ContentType="application/vnd.openxmlformats-officedocument.presentationml.tags+xml"/>
  <Override PartName="/ppt/notesSlides/notesSlide110.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11.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112.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113.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06"/>
  </p:notesMasterIdLst>
  <p:handoutMasterIdLst>
    <p:handoutMasterId r:id="rId207"/>
  </p:handoutMasterIdLst>
  <p:sldIdLst>
    <p:sldId id="2347" r:id="rId3"/>
    <p:sldId id="2348" r:id="rId4"/>
    <p:sldId id="2769" r:id="rId5"/>
    <p:sldId id="2578" r:id="rId6"/>
    <p:sldId id="2577" r:id="rId7"/>
    <p:sldId id="2576" r:id="rId8"/>
    <p:sldId id="2579" r:id="rId9"/>
    <p:sldId id="2352" r:id="rId10"/>
    <p:sldId id="2353" r:id="rId11"/>
    <p:sldId id="2354" r:id="rId12"/>
    <p:sldId id="2580" r:id="rId13"/>
    <p:sldId id="2681" r:id="rId14"/>
    <p:sldId id="2786" r:id="rId15"/>
    <p:sldId id="2586" r:id="rId16"/>
    <p:sldId id="2762" r:id="rId17"/>
    <p:sldId id="2763" r:id="rId18"/>
    <p:sldId id="2365" r:id="rId19"/>
    <p:sldId id="2366" r:id="rId20"/>
    <p:sldId id="2735" r:id="rId21"/>
    <p:sldId id="2367" r:id="rId22"/>
    <p:sldId id="2588" r:id="rId23"/>
    <p:sldId id="2368" r:id="rId24"/>
    <p:sldId id="2370" r:id="rId25"/>
    <p:sldId id="2371" r:id="rId26"/>
    <p:sldId id="2372" r:id="rId27"/>
    <p:sldId id="2373" r:id="rId28"/>
    <p:sldId id="2374" r:id="rId29"/>
    <p:sldId id="2377" r:id="rId30"/>
    <p:sldId id="2376" r:id="rId31"/>
    <p:sldId id="2378" r:id="rId32"/>
    <p:sldId id="2379" r:id="rId33"/>
    <p:sldId id="2380" r:id="rId34"/>
    <p:sldId id="2381" r:id="rId35"/>
    <p:sldId id="2383" r:id="rId36"/>
    <p:sldId id="2384" r:id="rId37"/>
    <p:sldId id="2587" r:id="rId38"/>
    <p:sldId id="2749" r:id="rId39"/>
    <p:sldId id="2847" r:id="rId40"/>
    <p:sldId id="2848" r:id="rId41"/>
    <p:sldId id="2849" r:id="rId42"/>
    <p:sldId id="2850" r:id="rId43"/>
    <p:sldId id="2386" r:id="rId44"/>
    <p:sldId id="2388" r:id="rId45"/>
    <p:sldId id="2389" r:id="rId46"/>
    <p:sldId id="2606" r:id="rId47"/>
    <p:sldId id="2394" r:id="rId48"/>
    <p:sldId id="2736" r:id="rId49"/>
    <p:sldId id="2395" r:id="rId50"/>
    <p:sldId id="2592" r:id="rId51"/>
    <p:sldId id="2594" r:id="rId52"/>
    <p:sldId id="2596" r:id="rId53"/>
    <p:sldId id="2732" r:id="rId54"/>
    <p:sldId id="2402" r:id="rId55"/>
    <p:sldId id="2396" r:id="rId56"/>
    <p:sldId id="2691" r:id="rId57"/>
    <p:sldId id="2692" r:id="rId58"/>
    <p:sldId id="2404" r:id="rId59"/>
    <p:sldId id="2784" r:id="rId60"/>
    <p:sldId id="2405" r:id="rId61"/>
    <p:sldId id="2406" r:id="rId62"/>
    <p:sldId id="2408" r:id="rId63"/>
    <p:sldId id="2409" r:id="rId64"/>
    <p:sldId id="2731" r:id="rId65"/>
    <p:sldId id="2410" r:id="rId66"/>
    <p:sldId id="2788" r:id="rId67"/>
    <p:sldId id="2789" r:id="rId68"/>
    <p:sldId id="2790" r:id="rId69"/>
    <p:sldId id="2792" r:id="rId70"/>
    <p:sldId id="2793" r:id="rId71"/>
    <p:sldId id="2795" r:id="rId72"/>
    <p:sldId id="2415" r:id="rId73"/>
    <p:sldId id="2416" r:id="rId74"/>
    <p:sldId id="2417" r:id="rId75"/>
    <p:sldId id="2418" r:id="rId76"/>
    <p:sldId id="2419" r:id="rId77"/>
    <p:sldId id="2420" r:id="rId78"/>
    <p:sldId id="2421" r:id="rId79"/>
    <p:sldId id="2597" r:id="rId80"/>
    <p:sldId id="2598" r:id="rId81"/>
    <p:sldId id="2591" r:id="rId82"/>
    <p:sldId id="2425" r:id="rId83"/>
    <p:sldId id="2426" r:id="rId84"/>
    <p:sldId id="2851" r:id="rId85"/>
    <p:sldId id="2428" r:id="rId86"/>
    <p:sldId id="2752" r:id="rId87"/>
    <p:sldId id="2430" r:id="rId88"/>
    <p:sldId id="2429" r:id="rId89"/>
    <p:sldId id="2432" r:id="rId90"/>
    <p:sldId id="2431" r:id="rId91"/>
    <p:sldId id="2771" r:id="rId92"/>
    <p:sldId id="2772" r:id="rId93"/>
    <p:sldId id="2773" r:id="rId94"/>
    <p:sldId id="2434" r:id="rId95"/>
    <p:sldId id="2750" r:id="rId96"/>
    <p:sldId id="2435" r:id="rId97"/>
    <p:sldId id="2436" r:id="rId98"/>
    <p:sldId id="2437" r:id="rId99"/>
    <p:sldId id="2853" r:id="rId100"/>
    <p:sldId id="2904" r:id="rId101"/>
    <p:sldId id="2887" r:id="rId102"/>
    <p:sldId id="2610" r:id="rId103"/>
    <p:sldId id="2774" r:id="rId104"/>
    <p:sldId id="2775" r:id="rId105"/>
    <p:sldId id="2777" r:id="rId106"/>
    <p:sldId id="2867" r:id="rId107"/>
    <p:sldId id="2905" r:id="rId108"/>
    <p:sldId id="2778" r:id="rId109"/>
    <p:sldId id="2890" r:id="rId110"/>
    <p:sldId id="2856" r:id="rId111"/>
    <p:sldId id="2895" r:id="rId112"/>
    <p:sldId id="2859" r:id="rId113"/>
    <p:sldId id="2858" r:id="rId114"/>
    <p:sldId id="2866" r:id="rId115"/>
    <p:sldId id="2896" r:id="rId116"/>
    <p:sldId id="2862" r:id="rId117"/>
    <p:sldId id="2865" r:id="rId118"/>
    <p:sldId id="2897" r:id="rId119"/>
    <p:sldId id="2899" r:id="rId120"/>
    <p:sldId id="2900" r:id="rId121"/>
    <p:sldId id="2901" r:id="rId122"/>
    <p:sldId id="2903" r:id="rId123"/>
    <p:sldId id="2886" r:id="rId124"/>
    <p:sldId id="2796" r:id="rId125"/>
    <p:sldId id="2797" r:id="rId126"/>
    <p:sldId id="2798" r:id="rId127"/>
    <p:sldId id="2799" r:id="rId128"/>
    <p:sldId id="2800" r:id="rId129"/>
    <p:sldId id="2801" r:id="rId130"/>
    <p:sldId id="2803" r:id="rId131"/>
    <p:sldId id="2804" r:id="rId132"/>
    <p:sldId id="2805" r:id="rId133"/>
    <p:sldId id="2806" r:id="rId134"/>
    <p:sldId id="2807" r:id="rId135"/>
    <p:sldId id="2808" r:id="rId136"/>
    <p:sldId id="2811" r:id="rId137"/>
    <p:sldId id="2809" r:id="rId138"/>
    <p:sldId id="2810" r:id="rId139"/>
    <p:sldId id="2812" r:id="rId140"/>
    <p:sldId id="2813" r:id="rId141"/>
    <p:sldId id="2816" r:id="rId142"/>
    <p:sldId id="2817" r:id="rId143"/>
    <p:sldId id="2818" r:id="rId144"/>
    <p:sldId id="2819" r:id="rId145"/>
    <p:sldId id="2820" r:id="rId146"/>
    <p:sldId id="2821" r:id="rId147"/>
    <p:sldId id="2822" r:id="rId148"/>
    <p:sldId id="2823" r:id="rId149"/>
    <p:sldId id="2824" r:id="rId150"/>
    <p:sldId id="2825" r:id="rId151"/>
    <p:sldId id="2826" r:id="rId152"/>
    <p:sldId id="2827" r:id="rId153"/>
    <p:sldId id="2828" r:id="rId154"/>
    <p:sldId id="2852" r:id="rId155"/>
    <p:sldId id="2829" r:id="rId156"/>
    <p:sldId id="2830" r:id="rId157"/>
    <p:sldId id="2831" r:id="rId158"/>
    <p:sldId id="2833" r:id="rId159"/>
    <p:sldId id="2834" r:id="rId160"/>
    <p:sldId id="2835" r:id="rId161"/>
    <p:sldId id="2836" r:id="rId162"/>
    <p:sldId id="2837" r:id="rId163"/>
    <p:sldId id="2838" r:id="rId164"/>
    <p:sldId id="2839" r:id="rId165"/>
    <p:sldId id="2840" r:id="rId166"/>
    <p:sldId id="2841" r:id="rId167"/>
    <p:sldId id="2842" r:id="rId168"/>
    <p:sldId id="2843" r:id="rId169"/>
    <p:sldId id="2844" r:id="rId170"/>
    <p:sldId id="2845" r:id="rId171"/>
    <p:sldId id="2628" r:id="rId172"/>
    <p:sldId id="2846" r:id="rId173"/>
    <p:sldId id="2633" r:id="rId174"/>
    <p:sldId id="2631" r:id="rId175"/>
    <p:sldId id="2785" r:id="rId176"/>
    <p:sldId id="2639" r:id="rId177"/>
    <p:sldId id="2637" r:id="rId178"/>
    <p:sldId id="2782" r:id="rId179"/>
    <p:sldId id="2783" r:id="rId180"/>
    <p:sldId id="2640" r:id="rId181"/>
    <p:sldId id="2641" r:id="rId182"/>
    <p:sldId id="2642" r:id="rId183"/>
    <p:sldId id="2644" r:id="rId184"/>
    <p:sldId id="2645" r:id="rId185"/>
    <p:sldId id="2646" r:id="rId186"/>
    <p:sldId id="2647" r:id="rId187"/>
    <p:sldId id="2648" r:id="rId188"/>
    <p:sldId id="2649" r:id="rId189"/>
    <p:sldId id="2650" r:id="rId190"/>
    <p:sldId id="2651" r:id="rId191"/>
    <p:sldId id="2652" r:id="rId192"/>
    <p:sldId id="2653" r:id="rId193"/>
    <p:sldId id="2655" r:id="rId194"/>
    <p:sldId id="2654" r:id="rId195"/>
    <p:sldId id="2656" r:id="rId196"/>
    <p:sldId id="2657" r:id="rId197"/>
    <p:sldId id="2658" r:id="rId198"/>
    <p:sldId id="2659" r:id="rId199"/>
    <p:sldId id="2660" r:id="rId200"/>
    <p:sldId id="2663" r:id="rId201"/>
    <p:sldId id="2664" r:id="rId202"/>
    <p:sldId id="2684" r:id="rId203"/>
    <p:sldId id="2683" r:id="rId204"/>
    <p:sldId id="2729" r:id="rId205"/>
  </p:sldIdLst>
  <p:sldSz cx="9144000" cy="6858000" type="letter"/>
  <p:notesSz cx="7010400" cy="9296400"/>
  <p:custDataLst>
    <p:tags r:id="rId20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69" d="100"/>
          <a:sy n="69" d="100"/>
        </p:scale>
        <p:origin x="2634" y="6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notesMaster" Target="notesMasters/notesMaster1.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tableStyles" Target="tableStyle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presProps" Target="presProp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7.wmf"/><Relationship Id="rId1" Type="http://schemas.openxmlformats.org/officeDocument/2006/relationships/image" Target="../media/image21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7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10.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106.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18461795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163</a:t>
            </a:fld>
            <a:endParaRPr lang="en-US" sz="1300"/>
          </a:p>
        </p:txBody>
      </p:sp>
    </p:spTree>
    <p:extLst>
      <p:ext uri="{BB962C8B-B14F-4D97-AF65-F5344CB8AC3E}">
        <p14:creationId xmlns:p14="http://schemas.microsoft.com/office/powerpoint/2010/main" val="34207931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164</a:t>
            </a:fld>
            <a:endParaRPr lang="en-US" sz="1300"/>
          </a:p>
        </p:txBody>
      </p:sp>
    </p:spTree>
    <p:extLst>
      <p:ext uri="{BB962C8B-B14F-4D97-AF65-F5344CB8AC3E}">
        <p14:creationId xmlns:p14="http://schemas.microsoft.com/office/powerpoint/2010/main" val="6822993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165</a:t>
            </a:fld>
            <a:endParaRPr lang="en-US" sz="1300"/>
          </a:p>
        </p:txBody>
      </p:sp>
    </p:spTree>
    <p:extLst>
      <p:ext uri="{BB962C8B-B14F-4D97-AF65-F5344CB8AC3E}">
        <p14:creationId xmlns:p14="http://schemas.microsoft.com/office/powerpoint/2010/main" val="6515809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166</a:t>
            </a:fld>
            <a:endParaRPr lang="en-US" sz="1300"/>
          </a:p>
        </p:txBody>
      </p:sp>
    </p:spTree>
    <p:extLst>
      <p:ext uri="{BB962C8B-B14F-4D97-AF65-F5344CB8AC3E}">
        <p14:creationId xmlns:p14="http://schemas.microsoft.com/office/powerpoint/2010/main" val="25374943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167</a:t>
            </a:fld>
            <a:endParaRPr lang="en-US" sz="1300"/>
          </a:p>
        </p:txBody>
      </p:sp>
    </p:spTree>
    <p:extLst>
      <p:ext uri="{BB962C8B-B14F-4D97-AF65-F5344CB8AC3E}">
        <p14:creationId xmlns:p14="http://schemas.microsoft.com/office/powerpoint/2010/main" val="20858994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168</a:t>
            </a:fld>
            <a:endParaRPr lang="en-US" sz="1200" smtClean="0">
              <a:solidFill>
                <a:srgbClr val="000000"/>
              </a:solidFill>
            </a:endParaRPr>
          </a:p>
        </p:txBody>
      </p:sp>
    </p:spTree>
    <p:extLst>
      <p:ext uri="{BB962C8B-B14F-4D97-AF65-F5344CB8AC3E}">
        <p14:creationId xmlns:p14="http://schemas.microsoft.com/office/powerpoint/2010/main" val="17341731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169</a:t>
            </a:fld>
            <a:endParaRPr lang="en-US" sz="1300"/>
          </a:p>
        </p:txBody>
      </p:sp>
    </p:spTree>
    <p:extLst>
      <p:ext uri="{BB962C8B-B14F-4D97-AF65-F5344CB8AC3E}">
        <p14:creationId xmlns:p14="http://schemas.microsoft.com/office/powerpoint/2010/main" val="31396820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172</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176</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177</a:t>
            </a:fld>
            <a:endParaRPr lang="en-US" smtClean="0">
              <a:latin typeface="Times New Roman" pitchFamily="18" charset="0"/>
            </a:endParaRPr>
          </a:p>
        </p:txBody>
      </p:sp>
    </p:spTree>
    <p:extLst>
      <p:ext uri="{BB962C8B-B14F-4D97-AF65-F5344CB8AC3E}">
        <p14:creationId xmlns:p14="http://schemas.microsoft.com/office/powerpoint/2010/main" val="3931299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178</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178</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178</a:t>
            </a:fld>
            <a:endParaRPr lang="en-US" sz="1200">
              <a:latin typeface="Times New Roman" pitchFamily="18" charset="0"/>
            </a:endParaRPr>
          </a:p>
        </p:txBody>
      </p:sp>
    </p:spTree>
    <p:extLst>
      <p:ext uri="{BB962C8B-B14F-4D97-AF65-F5344CB8AC3E}">
        <p14:creationId xmlns:p14="http://schemas.microsoft.com/office/powerpoint/2010/main" val="26103579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183</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199</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201</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203</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24</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25</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26</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31</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33</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36</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41</a:t>
            </a:fld>
            <a:endParaRPr lang="en-US" smtClean="0"/>
          </a:p>
        </p:txBody>
      </p:sp>
    </p:spTree>
    <p:extLst>
      <p:ext uri="{BB962C8B-B14F-4D97-AF65-F5344CB8AC3E}">
        <p14:creationId xmlns:p14="http://schemas.microsoft.com/office/powerpoint/2010/main" val="1125634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42</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43</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44</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45</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46</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46</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46</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47</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47</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47</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0624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8</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50</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52</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52</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52</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275949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54</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55</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56</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57</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58</a:t>
            </a:fld>
            <a:endParaRPr lang="en-US" sz="1200" smtClean="0"/>
          </a:p>
        </p:txBody>
      </p:sp>
    </p:spTree>
    <p:extLst>
      <p:ext uri="{BB962C8B-B14F-4D97-AF65-F5344CB8AC3E}">
        <p14:creationId xmlns:p14="http://schemas.microsoft.com/office/powerpoint/2010/main" val="2460050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60</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63</a:t>
            </a:fld>
            <a:endParaRPr kumimoji="0" lang="en-US"/>
          </a:p>
        </p:txBody>
      </p:sp>
    </p:spTree>
    <p:extLst>
      <p:ext uri="{BB962C8B-B14F-4D97-AF65-F5344CB8AC3E}">
        <p14:creationId xmlns:p14="http://schemas.microsoft.com/office/powerpoint/2010/main" val="4106584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64</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10</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71</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72</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76</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83</a:t>
            </a:fld>
            <a:endParaRPr lang="en-US" sz="1200" smtClean="0"/>
          </a:p>
        </p:txBody>
      </p:sp>
    </p:spTree>
    <p:extLst>
      <p:ext uri="{BB962C8B-B14F-4D97-AF65-F5344CB8AC3E}">
        <p14:creationId xmlns:p14="http://schemas.microsoft.com/office/powerpoint/2010/main" val="461626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84</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85</a:t>
            </a:fld>
            <a:endParaRPr lang="en-US"/>
          </a:p>
        </p:txBody>
      </p:sp>
    </p:spTree>
    <p:extLst>
      <p:ext uri="{BB962C8B-B14F-4D97-AF65-F5344CB8AC3E}">
        <p14:creationId xmlns:p14="http://schemas.microsoft.com/office/powerpoint/2010/main" val="1788883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86</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87</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89</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91</a:t>
            </a:fld>
            <a:endParaRPr lang="en-US"/>
          </a:p>
        </p:txBody>
      </p:sp>
    </p:spTree>
    <p:extLst>
      <p:ext uri="{BB962C8B-B14F-4D97-AF65-F5344CB8AC3E}">
        <p14:creationId xmlns:p14="http://schemas.microsoft.com/office/powerpoint/2010/main" val="368711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13</a:t>
            </a:fld>
            <a:endParaRPr lang="en-US" sz="1300"/>
          </a:p>
        </p:txBody>
      </p:sp>
    </p:spTree>
    <p:extLst>
      <p:ext uri="{BB962C8B-B14F-4D97-AF65-F5344CB8AC3E}">
        <p14:creationId xmlns:p14="http://schemas.microsoft.com/office/powerpoint/2010/main" val="1403446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95</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96</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97</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98</a:t>
            </a:fld>
            <a:endParaRPr lang="en-US" sz="1200" smtClean="0"/>
          </a:p>
        </p:txBody>
      </p:sp>
    </p:spTree>
    <p:extLst>
      <p:ext uri="{BB962C8B-B14F-4D97-AF65-F5344CB8AC3E}">
        <p14:creationId xmlns:p14="http://schemas.microsoft.com/office/powerpoint/2010/main" val="17551168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99</a:t>
            </a:fld>
            <a:endParaRPr lang="en-US" sz="1200" smtClean="0"/>
          </a:p>
        </p:txBody>
      </p:sp>
    </p:spTree>
    <p:extLst>
      <p:ext uri="{BB962C8B-B14F-4D97-AF65-F5344CB8AC3E}">
        <p14:creationId xmlns:p14="http://schemas.microsoft.com/office/powerpoint/2010/main" val="3989393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100</a:t>
            </a:fld>
            <a:endParaRPr lang="en-US" sz="1300">
              <a:solidFill>
                <a:srgbClr val="000000"/>
              </a:solidFill>
            </a:endParaRPr>
          </a:p>
        </p:txBody>
      </p:sp>
    </p:spTree>
    <p:extLst>
      <p:ext uri="{BB962C8B-B14F-4D97-AF65-F5344CB8AC3E}">
        <p14:creationId xmlns:p14="http://schemas.microsoft.com/office/powerpoint/2010/main" val="2325961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101</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102</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65310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103</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2544243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104</a:t>
            </a:fld>
            <a:endParaRPr lang="en-US" smtClean="0">
              <a:latin typeface="Times New Roman" pitchFamily="18" charset="0"/>
            </a:endParaRPr>
          </a:p>
        </p:txBody>
      </p:sp>
    </p:spTree>
    <p:extLst>
      <p:ext uri="{BB962C8B-B14F-4D97-AF65-F5344CB8AC3E}">
        <p14:creationId xmlns:p14="http://schemas.microsoft.com/office/powerpoint/2010/main" val="214704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1028413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105</a:t>
            </a:fld>
            <a:endParaRPr lang="en-US"/>
          </a:p>
        </p:txBody>
      </p:sp>
    </p:spTree>
    <p:extLst>
      <p:ext uri="{BB962C8B-B14F-4D97-AF65-F5344CB8AC3E}">
        <p14:creationId xmlns:p14="http://schemas.microsoft.com/office/powerpoint/2010/main" val="3269396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solidFill>
                  <a:srgbClr val="000000"/>
                </a:solidFill>
                <a:latin typeface="Times New Roman" pitchFamily="18" charset="0"/>
              </a:rPr>
              <a:pPr/>
              <a:t>106</a:t>
            </a:fld>
            <a:endParaRPr lang="en-US" smtClean="0">
              <a:solidFill>
                <a:srgbClr val="000000"/>
              </a:solidFill>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solidFill>
                  <a:srgbClr val="000000"/>
                </a:solidFill>
                <a:latin typeface="Times New Roman" pitchFamily="18" charset="0"/>
              </a:rPr>
              <a:pPr algn="r"/>
              <a:t>106</a:t>
            </a:fld>
            <a:endParaRPr lang="en-US" sz="1200">
              <a:solidFill>
                <a:srgbClr val="000000"/>
              </a:solidFill>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solidFill>
                  <a:srgbClr val="000000"/>
                </a:solidFill>
                <a:latin typeface="Times New Roman" pitchFamily="18" charset="0"/>
              </a:rPr>
              <a:pPr algn="r"/>
              <a:t>106</a:t>
            </a:fld>
            <a:endParaRPr lang="en-US" sz="1200">
              <a:solidFill>
                <a:srgbClr val="000000"/>
              </a:solidFill>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4245088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107</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10083035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108</a:t>
            </a:fld>
            <a:endParaRPr lang="en-US" sz="1200" smtClean="0"/>
          </a:p>
        </p:txBody>
      </p:sp>
    </p:spTree>
    <p:extLst>
      <p:ext uri="{BB962C8B-B14F-4D97-AF65-F5344CB8AC3E}">
        <p14:creationId xmlns:p14="http://schemas.microsoft.com/office/powerpoint/2010/main" val="41851656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109</a:t>
            </a:fld>
            <a:endParaRPr lang="en-US">
              <a:solidFill>
                <a:srgbClr val="000000"/>
              </a:solidFill>
            </a:endParaRPr>
          </a:p>
        </p:txBody>
      </p:sp>
    </p:spTree>
    <p:extLst>
      <p:ext uri="{BB962C8B-B14F-4D97-AF65-F5344CB8AC3E}">
        <p14:creationId xmlns:p14="http://schemas.microsoft.com/office/powerpoint/2010/main" val="27247113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110</a:t>
            </a:fld>
            <a:endParaRPr lang="en-US"/>
          </a:p>
        </p:txBody>
      </p:sp>
    </p:spTree>
    <p:extLst>
      <p:ext uri="{BB962C8B-B14F-4D97-AF65-F5344CB8AC3E}">
        <p14:creationId xmlns:p14="http://schemas.microsoft.com/office/powerpoint/2010/main" val="33136806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19818193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112</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11298547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114</a:t>
            </a:fld>
            <a:endParaRPr lang="en-US" sz="1200" smtClean="0"/>
          </a:p>
        </p:txBody>
      </p:sp>
    </p:spTree>
    <p:extLst>
      <p:ext uri="{BB962C8B-B14F-4D97-AF65-F5344CB8AC3E}">
        <p14:creationId xmlns:p14="http://schemas.microsoft.com/office/powerpoint/2010/main" val="4073961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117</a:t>
            </a:fld>
            <a:endParaRPr lang="en-US" sz="1200" smtClean="0"/>
          </a:p>
        </p:txBody>
      </p:sp>
    </p:spTree>
    <p:extLst>
      <p:ext uri="{BB962C8B-B14F-4D97-AF65-F5344CB8AC3E}">
        <p14:creationId xmlns:p14="http://schemas.microsoft.com/office/powerpoint/2010/main" val="287584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16</a:t>
            </a:fld>
            <a:endParaRPr lang="en-US" smtClean="0">
              <a:latin typeface="Times New Roman" pitchFamily="18" charset="0"/>
            </a:endParaRPr>
          </a:p>
        </p:txBody>
      </p:sp>
    </p:spTree>
    <p:extLst>
      <p:ext uri="{BB962C8B-B14F-4D97-AF65-F5344CB8AC3E}">
        <p14:creationId xmlns:p14="http://schemas.microsoft.com/office/powerpoint/2010/main" val="9853219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118</a:t>
            </a:fld>
            <a:endParaRPr lang="en-US" sz="1200" smtClean="0"/>
          </a:p>
        </p:txBody>
      </p:sp>
    </p:spTree>
    <p:extLst>
      <p:ext uri="{BB962C8B-B14F-4D97-AF65-F5344CB8AC3E}">
        <p14:creationId xmlns:p14="http://schemas.microsoft.com/office/powerpoint/2010/main" val="31137830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119</a:t>
            </a:fld>
            <a:endParaRPr lang="en-US" sz="1300" smtClean="0"/>
          </a:p>
        </p:txBody>
      </p:sp>
    </p:spTree>
    <p:extLst>
      <p:ext uri="{BB962C8B-B14F-4D97-AF65-F5344CB8AC3E}">
        <p14:creationId xmlns:p14="http://schemas.microsoft.com/office/powerpoint/2010/main" val="40520019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120</a:t>
            </a:fld>
            <a:endParaRPr lang="en-US" sz="1200" smtClean="0"/>
          </a:p>
        </p:txBody>
      </p:sp>
    </p:spTree>
    <p:extLst>
      <p:ext uri="{BB962C8B-B14F-4D97-AF65-F5344CB8AC3E}">
        <p14:creationId xmlns:p14="http://schemas.microsoft.com/office/powerpoint/2010/main" val="23216638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121</a:t>
            </a:fld>
            <a:endParaRPr lang="en-US" sz="1200" smtClean="0"/>
          </a:p>
        </p:txBody>
      </p:sp>
    </p:spTree>
    <p:extLst>
      <p:ext uri="{BB962C8B-B14F-4D97-AF65-F5344CB8AC3E}">
        <p14:creationId xmlns:p14="http://schemas.microsoft.com/office/powerpoint/2010/main" val="41377257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122</a:t>
            </a:fld>
            <a:endParaRPr lang="en-US" smtClean="0">
              <a:latin typeface="Times New Roman" pitchFamily="18" charset="0"/>
            </a:endParaRPr>
          </a:p>
        </p:txBody>
      </p:sp>
    </p:spTree>
    <p:extLst>
      <p:ext uri="{BB962C8B-B14F-4D97-AF65-F5344CB8AC3E}">
        <p14:creationId xmlns:p14="http://schemas.microsoft.com/office/powerpoint/2010/main" val="25865322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123</a:t>
            </a:fld>
            <a:endParaRPr lang="en-US" sz="1300"/>
          </a:p>
        </p:txBody>
      </p:sp>
    </p:spTree>
    <p:extLst>
      <p:ext uri="{BB962C8B-B14F-4D97-AF65-F5344CB8AC3E}">
        <p14:creationId xmlns:p14="http://schemas.microsoft.com/office/powerpoint/2010/main" val="26861639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124</a:t>
            </a:fld>
            <a:endParaRPr lang="en-US" sz="1300"/>
          </a:p>
        </p:txBody>
      </p:sp>
    </p:spTree>
    <p:extLst>
      <p:ext uri="{BB962C8B-B14F-4D97-AF65-F5344CB8AC3E}">
        <p14:creationId xmlns:p14="http://schemas.microsoft.com/office/powerpoint/2010/main" val="39018819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125</a:t>
            </a:fld>
            <a:endParaRPr lang="en-US" sz="1300"/>
          </a:p>
        </p:txBody>
      </p:sp>
    </p:spTree>
    <p:extLst>
      <p:ext uri="{BB962C8B-B14F-4D97-AF65-F5344CB8AC3E}">
        <p14:creationId xmlns:p14="http://schemas.microsoft.com/office/powerpoint/2010/main" val="35005408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126</a:t>
            </a:fld>
            <a:endParaRPr lang="en-US" sz="1300"/>
          </a:p>
        </p:txBody>
      </p:sp>
    </p:spTree>
    <p:extLst>
      <p:ext uri="{BB962C8B-B14F-4D97-AF65-F5344CB8AC3E}">
        <p14:creationId xmlns:p14="http://schemas.microsoft.com/office/powerpoint/2010/main" val="6548738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128</a:t>
            </a:fld>
            <a:endParaRPr lang="en-US" sz="1300" dirty="0">
              <a:solidFill>
                <a:srgbClr val="000000"/>
              </a:solidFill>
            </a:endParaRPr>
          </a:p>
        </p:txBody>
      </p:sp>
    </p:spTree>
    <p:extLst>
      <p:ext uri="{BB962C8B-B14F-4D97-AF65-F5344CB8AC3E}">
        <p14:creationId xmlns:p14="http://schemas.microsoft.com/office/powerpoint/2010/main" val="180772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129</a:t>
            </a:fld>
            <a:endParaRPr lang="en-US" sz="1300"/>
          </a:p>
        </p:txBody>
      </p:sp>
    </p:spTree>
    <p:extLst>
      <p:ext uri="{BB962C8B-B14F-4D97-AF65-F5344CB8AC3E}">
        <p14:creationId xmlns:p14="http://schemas.microsoft.com/office/powerpoint/2010/main" val="38370152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131</a:t>
            </a:fld>
            <a:endParaRPr lang="en-US" sz="1300"/>
          </a:p>
        </p:txBody>
      </p:sp>
    </p:spTree>
    <p:extLst>
      <p:ext uri="{BB962C8B-B14F-4D97-AF65-F5344CB8AC3E}">
        <p14:creationId xmlns:p14="http://schemas.microsoft.com/office/powerpoint/2010/main" val="9584620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132</a:t>
            </a:fld>
            <a:endParaRPr lang="en-US" sz="1300"/>
          </a:p>
        </p:txBody>
      </p:sp>
    </p:spTree>
    <p:extLst>
      <p:ext uri="{BB962C8B-B14F-4D97-AF65-F5344CB8AC3E}">
        <p14:creationId xmlns:p14="http://schemas.microsoft.com/office/powerpoint/2010/main" val="40757643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135</a:t>
            </a:fld>
            <a:endParaRPr lang="en-US" sz="1300"/>
          </a:p>
        </p:txBody>
      </p:sp>
    </p:spTree>
    <p:extLst>
      <p:ext uri="{BB962C8B-B14F-4D97-AF65-F5344CB8AC3E}">
        <p14:creationId xmlns:p14="http://schemas.microsoft.com/office/powerpoint/2010/main" val="16420604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136</a:t>
            </a:fld>
            <a:endParaRPr lang="en-US" sz="1300"/>
          </a:p>
        </p:txBody>
      </p:sp>
    </p:spTree>
    <p:extLst>
      <p:ext uri="{BB962C8B-B14F-4D97-AF65-F5344CB8AC3E}">
        <p14:creationId xmlns:p14="http://schemas.microsoft.com/office/powerpoint/2010/main" val="25008419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137</a:t>
            </a:fld>
            <a:endParaRPr lang="en-US" sz="1300"/>
          </a:p>
        </p:txBody>
      </p:sp>
    </p:spTree>
    <p:extLst>
      <p:ext uri="{BB962C8B-B14F-4D97-AF65-F5344CB8AC3E}">
        <p14:creationId xmlns:p14="http://schemas.microsoft.com/office/powerpoint/2010/main" val="19868064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141</a:t>
            </a:fld>
            <a:endParaRPr lang="en-US" sz="1300"/>
          </a:p>
        </p:txBody>
      </p:sp>
    </p:spTree>
    <p:extLst>
      <p:ext uri="{BB962C8B-B14F-4D97-AF65-F5344CB8AC3E}">
        <p14:creationId xmlns:p14="http://schemas.microsoft.com/office/powerpoint/2010/main" val="25796381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142</a:t>
            </a:fld>
            <a:endParaRPr lang="en-US" sz="1300"/>
          </a:p>
        </p:txBody>
      </p:sp>
    </p:spTree>
    <p:extLst>
      <p:ext uri="{BB962C8B-B14F-4D97-AF65-F5344CB8AC3E}">
        <p14:creationId xmlns:p14="http://schemas.microsoft.com/office/powerpoint/2010/main" val="32445084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144</a:t>
            </a:fld>
            <a:endParaRPr lang="en-US" sz="1300"/>
          </a:p>
        </p:txBody>
      </p:sp>
    </p:spTree>
    <p:extLst>
      <p:ext uri="{BB962C8B-B14F-4D97-AF65-F5344CB8AC3E}">
        <p14:creationId xmlns:p14="http://schemas.microsoft.com/office/powerpoint/2010/main" val="36798255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145</a:t>
            </a:fld>
            <a:endParaRPr lang="en-US" sz="1300"/>
          </a:p>
        </p:txBody>
      </p:sp>
    </p:spTree>
    <p:extLst>
      <p:ext uri="{BB962C8B-B14F-4D97-AF65-F5344CB8AC3E}">
        <p14:creationId xmlns:p14="http://schemas.microsoft.com/office/powerpoint/2010/main" val="165477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146</a:t>
            </a:fld>
            <a:endParaRPr lang="en-US" sz="1300"/>
          </a:p>
        </p:txBody>
      </p:sp>
    </p:spTree>
    <p:extLst>
      <p:ext uri="{BB962C8B-B14F-4D97-AF65-F5344CB8AC3E}">
        <p14:creationId xmlns:p14="http://schemas.microsoft.com/office/powerpoint/2010/main" val="642486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147</a:t>
            </a:fld>
            <a:endParaRPr lang="en-US" sz="1300"/>
          </a:p>
        </p:txBody>
      </p:sp>
    </p:spTree>
    <p:extLst>
      <p:ext uri="{BB962C8B-B14F-4D97-AF65-F5344CB8AC3E}">
        <p14:creationId xmlns:p14="http://schemas.microsoft.com/office/powerpoint/2010/main" val="21615945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148</a:t>
            </a:fld>
            <a:endParaRPr lang="en-US" sz="1300"/>
          </a:p>
        </p:txBody>
      </p:sp>
    </p:spTree>
    <p:extLst>
      <p:ext uri="{BB962C8B-B14F-4D97-AF65-F5344CB8AC3E}">
        <p14:creationId xmlns:p14="http://schemas.microsoft.com/office/powerpoint/2010/main" val="12908225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149</a:t>
            </a:fld>
            <a:endParaRPr lang="en-US" sz="1300"/>
          </a:p>
        </p:txBody>
      </p:sp>
    </p:spTree>
    <p:extLst>
      <p:ext uri="{BB962C8B-B14F-4D97-AF65-F5344CB8AC3E}">
        <p14:creationId xmlns:p14="http://schemas.microsoft.com/office/powerpoint/2010/main" val="6695588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150</a:t>
            </a:fld>
            <a:endParaRPr lang="en-US"/>
          </a:p>
        </p:txBody>
      </p:sp>
    </p:spTree>
    <p:extLst>
      <p:ext uri="{BB962C8B-B14F-4D97-AF65-F5344CB8AC3E}">
        <p14:creationId xmlns:p14="http://schemas.microsoft.com/office/powerpoint/2010/main" val="16411030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152</a:t>
            </a:fld>
            <a:endParaRPr lang="en-US" sz="1300"/>
          </a:p>
        </p:txBody>
      </p:sp>
    </p:spTree>
    <p:extLst>
      <p:ext uri="{BB962C8B-B14F-4D97-AF65-F5344CB8AC3E}">
        <p14:creationId xmlns:p14="http://schemas.microsoft.com/office/powerpoint/2010/main" val="692106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154</a:t>
            </a:fld>
            <a:endParaRPr lang="en-US" sz="1300"/>
          </a:p>
        </p:txBody>
      </p:sp>
    </p:spTree>
    <p:extLst>
      <p:ext uri="{BB962C8B-B14F-4D97-AF65-F5344CB8AC3E}">
        <p14:creationId xmlns:p14="http://schemas.microsoft.com/office/powerpoint/2010/main" val="31181979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155</a:t>
            </a:fld>
            <a:endParaRPr lang="en-US" sz="1300"/>
          </a:p>
        </p:txBody>
      </p:sp>
    </p:spTree>
    <p:extLst>
      <p:ext uri="{BB962C8B-B14F-4D97-AF65-F5344CB8AC3E}">
        <p14:creationId xmlns:p14="http://schemas.microsoft.com/office/powerpoint/2010/main" val="20183803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161</a:t>
            </a:fld>
            <a:endParaRPr lang="en-US" sz="1300"/>
          </a:p>
        </p:txBody>
      </p:sp>
    </p:spTree>
    <p:extLst>
      <p:ext uri="{BB962C8B-B14F-4D97-AF65-F5344CB8AC3E}">
        <p14:creationId xmlns:p14="http://schemas.microsoft.com/office/powerpoint/2010/main" val="21414579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162</a:t>
            </a:fld>
            <a:endParaRPr lang="en-US" sz="1300"/>
          </a:p>
        </p:txBody>
      </p:sp>
    </p:spTree>
    <p:extLst>
      <p:ext uri="{BB962C8B-B14F-4D97-AF65-F5344CB8AC3E}">
        <p14:creationId xmlns:p14="http://schemas.microsoft.com/office/powerpoint/2010/main" val="4113021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582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6.png"/><Relationship Id="rId2" Type="http://schemas.openxmlformats.org/officeDocument/2006/relationships/slideLayout" Target="../slideLayouts/slideLayout23.xml"/><Relationship Id="rId16" Type="http://schemas.openxmlformats.org/officeDocument/2006/relationships/theme" Target="../theme/theme2.xml"/><Relationship Id="rId20"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microsoft.com/office/2007/relationships/hdphoto" Target="../media/hdphoto1.wdp"/><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8"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9">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0"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 id="214748414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130.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31.jpeg"/><Relationship Id="rId4" Type="http://schemas.openxmlformats.org/officeDocument/2006/relationships/notesSlide" Target="../notesSlides/notesSlide5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7.xml"/><Relationship Id="rId1" Type="http://schemas.openxmlformats.org/officeDocument/2006/relationships/vmlDrawing" Target="../drawings/vmlDrawing4.vml"/><Relationship Id="rId6" Type="http://schemas.openxmlformats.org/officeDocument/2006/relationships/image" Target="../media/image132.emf"/><Relationship Id="rId5" Type="http://schemas.openxmlformats.org/officeDocument/2006/relationships/oleObject" Target="../embeddings/oleObject5.bin"/><Relationship Id="rId4" Type="http://schemas.openxmlformats.org/officeDocument/2006/relationships/notesSlide" Target="../notesSlides/notesSlide57.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9.xml"/><Relationship Id="rId1" Type="http://schemas.openxmlformats.org/officeDocument/2006/relationships/vmlDrawing" Target="../drawings/vmlDrawing5.vml"/><Relationship Id="rId6" Type="http://schemas.openxmlformats.org/officeDocument/2006/relationships/image" Target="../media/image133.emf"/><Relationship Id="rId5" Type="http://schemas.openxmlformats.org/officeDocument/2006/relationships/oleObject" Target="../embeddings/oleObject6.bin"/><Relationship Id="rId4" Type="http://schemas.openxmlformats.org/officeDocument/2006/relationships/notesSlide" Target="../notesSlides/notesSlide5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34.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135.jpeg"/><Relationship Id="rId4" Type="http://schemas.openxmlformats.org/officeDocument/2006/relationships/notesSlide" Target="../notesSlides/notesSlide60.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14.xml"/><Relationship Id="rId4" Type="http://schemas.openxmlformats.org/officeDocument/2006/relationships/image" Target="../media/image136.WM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37.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17.xml"/><Relationship Id="rId4" Type="http://schemas.openxmlformats.org/officeDocument/2006/relationships/image" Target="../media/image138.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139.wmf"/><Relationship Id="rId4" Type="http://schemas.openxmlformats.org/officeDocument/2006/relationships/notesSlide" Target="../notesSlides/notesSlide6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135.jpeg"/><Relationship Id="rId4" Type="http://schemas.openxmlformats.org/officeDocument/2006/relationships/notesSlide" Target="../notesSlides/notesSlide65.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140.jpeg"/><Relationship Id="rId4" Type="http://schemas.openxmlformats.org/officeDocument/2006/relationships/notesSlide" Target="../notesSlides/notesSlide6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8.xml"/><Relationship Id="rId1" Type="http://schemas.openxmlformats.org/officeDocument/2006/relationships/tags" Target="../tags/tag124.xml"/><Relationship Id="rId4" Type="http://schemas.openxmlformats.org/officeDocument/2006/relationships/hyperlink" Target="http://www.diabetesed.net/page/_files/umpierrezInpatientnonicuGuidelines1.ppt"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145.png"/><Relationship Id="rId2" Type="http://schemas.openxmlformats.org/officeDocument/2006/relationships/slideLayout" Target="../slideLayouts/slideLayout23.xml"/><Relationship Id="rId1" Type="http://schemas.openxmlformats.org/officeDocument/2006/relationships/tags" Target="../tags/tag12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1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29.xml"/></Relationships>
</file>

<file path=ppt/slides/_rels/slide11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30.xml"/><Relationship Id="rId6" Type="http://schemas.openxmlformats.org/officeDocument/2006/relationships/image" Target="../media/image148.jpeg"/><Relationship Id="rId11" Type="http://schemas.openxmlformats.org/officeDocument/2006/relationships/image" Target="../media/image152.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51.png"/><Relationship Id="rId4" Type="http://schemas.openxmlformats.org/officeDocument/2006/relationships/notesSlide" Target="../notesSlides/notesSlide70.xml"/><Relationship Id="rId9" Type="http://schemas.openxmlformats.org/officeDocument/2006/relationships/image" Target="../media/image150.wmf"/></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1.xml"/><Relationship Id="rId1" Type="http://schemas.openxmlformats.org/officeDocument/2006/relationships/vmlDrawing" Target="../drawings/vmlDrawing6.vml"/><Relationship Id="rId6" Type="http://schemas.openxmlformats.org/officeDocument/2006/relationships/image" Target="../media/image153.wmf"/><Relationship Id="rId5" Type="http://schemas.openxmlformats.org/officeDocument/2006/relationships/oleObject" Target="../embeddings/oleObject7.bin"/><Relationship Id="rId4" Type="http://schemas.openxmlformats.org/officeDocument/2006/relationships/notesSlide" Target="../notesSlides/notesSlide7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32.xml"/><Relationship Id="rId4" Type="http://schemas.openxmlformats.org/officeDocument/2006/relationships/image" Target="../media/image154.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3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34.xml"/><Relationship Id="rId4" Type="http://schemas.openxmlformats.org/officeDocument/2006/relationships/image" Target="../media/image155.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35.xml"/><Relationship Id="rId4" Type="http://schemas.openxmlformats.org/officeDocument/2006/relationships/image" Target="../media/image156.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36.xml"/><Relationship Id="rId5" Type="http://schemas.openxmlformats.org/officeDocument/2006/relationships/image" Target="../media/image157.png"/><Relationship Id="rId4" Type="http://schemas.openxmlformats.org/officeDocument/2006/relationships/image" Target="../media/image50.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37.xml"/><Relationship Id="rId4" Type="http://schemas.openxmlformats.org/officeDocument/2006/relationships/image" Target="../media/image158.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38.xml"/><Relationship Id="rId4" Type="http://schemas.openxmlformats.org/officeDocument/2006/relationships/image" Target="../media/image3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3.xml"/><Relationship Id="rId1" Type="http://schemas.openxmlformats.org/officeDocument/2006/relationships/tags" Target="../tags/tag139.xml"/><Relationship Id="rId4" Type="http://schemas.openxmlformats.org/officeDocument/2006/relationships/image" Target="../media/image160.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40.xml"/><Relationship Id="rId5" Type="http://schemas.openxmlformats.org/officeDocument/2006/relationships/image" Target="../media/image162.jpeg"/><Relationship Id="rId4" Type="http://schemas.openxmlformats.org/officeDocument/2006/relationships/image" Target="../media/image161.jpe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41.xml"/><Relationship Id="rId5" Type="http://schemas.openxmlformats.org/officeDocument/2006/relationships/image" Target="../media/image163.png"/><Relationship Id="rId4" Type="http://schemas.openxmlformats.org/officeDocument/2006/relationships/notesSlide" Target="../notesSlides/notesSlide8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5" Type="http://schemas.openxmlformats.org/officeDocument/2006/relationships/image" Target="../media/image24.png"/><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43.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44.xml"/><Relationship Id="rId5" Type="http://schemas.openxmlformats.org/officeDocument/2006/relationships/image" Target="../media/image166.wmf"/><Relationship Id="rId4" Type="http://schemas.openxmlformats.org/officeDocument/2006/relationships/image" Target="../media/image165.wmf"/></Relationships>
</file>

<file path=ppt/slides/_rels/slide133.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45.xml"/><Relationship Id="rId5" Type="http://schemas.openxmlformats.org/officeDocument/2006/relationships/image" Target="../media/image168.png"/><Relationship Id="rId4" Type="http://schemas.openxmlformats.org/officeDocument/2006/relationships/image" Target="../media/image167.jpeg"/></Relationships>
</file>

<file path=ppt/slides/_rels/slide13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slideLayout" Target="../slideLayouts/slideLayout23.xml"/><Relationship Id="rId1" Type="http://schemas.openxmlformats.org/officeDocument/2006/relationships/tags" Target="../tags/tag146.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170.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49.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png"/></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3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3.xml"/><Relationship Id="rId1" Type="http://schemas.openxmlformats.org/officeDocument/2006/relationships/tags" Target="../tags/tag151.xml"/><Relationship Id="rId5" Type="http://schemas.openxmlformats.org/officeDocument/2006/relationships/image" Target="../media/image176.png"/><Relationship Id="rId4" Type="http://schemas.openxmlformats.org/officeDocument/2006/relationships/image" Target="../media/image175.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3.xml"/><Relationship Id="rId1" Type="http://schemas.openxmlformats.org/officeDocument/2006/relationships/tags" Target="../tags/tag15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53.xml"/><Relationship Id="rId4" Type="http://schemas.openxmlformats.org/officeDocument/2006/relationships/image" Target="../media/image166.wmf"/></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54.xml"/></Relationships>
</file>

<file path=ppt/slides/_rels/slide1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23.xml"/><Relationship Id="rId1" Type="http://schemas.openxmlformats.org/officeDocument/2006/relationships/tags" Target="../tags/tag155.xml"/><Relationship Id="rId4" Type="http://schemas.openxmlformats.org/officeDocument/2006/relationships/image" Target="../media/image179.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56.xml"/><Relationship Id="rId4" Type="http://schemas.openxmlformats.org/officeDocument/2006/relationships/image" Target="../media/image180.wmf"/></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1.emf"/><Relationship Id="rId2" Type="http://schemas.openxmlformats.org/officeDocument/2006/relationships/tags" Target="../tags/tag157.xml"/><Relationship Id="rId1" Type="http://schemas.openxmlformats.org/officeDocument/2006/relationships/vmlDrawing" Target="../drawings/vmlDrawing7.vml"/><Relationship Id="rId6" Type="http://schemas.openxmlformats.org/officeDocument/2006/relationships/oleObject" Target="../embeddings/Microsoft_Word_97_-_2003_Document1.doc"/><Relationship Id="rId5" Type="http://schemas.openxmlformats.org/officeDocument/2006/relationships/oleObject" Target="../embeddings/oleObject8.bin"/><Relationship Id="rId4" Type="http://schemas.openxmlformats.org/officeDocument/2006/relationships/notesSlide" Target="../notesSlides/notesSlide89.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2.emf"/><Relationship Id="rId2" Type="http://schemas.openxmlformats.org/officeDocument/2006/relationships/tags" Target="../tags/tag158.xml"/><Relationship Id="rId1" Type="http://schemas.openxmlformats.org/officeDocument/2006/relationships/vmlDrawing" Target="../drawings/vmlDrawing8.vml"/><Relationship Id="rId6" Type="http://schemas.openxmlformats.org/officeDocument/2006/relationships/oleObject" Target="../embeddings/Microsoft_Word_97_-_2003_Document2.doc"/><Relationship Id="rId5" Type="http://schemas.openxmlformats.org/officeDocument/2006/relationships/oleObject" Target="../embeddings/oleObject9.bin"/><Relationship Id="rId4" Type="http://schemas.openxmlformats.org/officeDocument/2006/relationships/notesSlide" Target="../notesSlides/notesSlide90.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59.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60.xml"/><Relationship Id="rId4" Type="http://schemas.openxmlformats.org/officeDocument/2006/relationships/image" Target="../media/image165.wmf"/></Relationships>
</file>

<file path=ppt/slides/_rels/slide149.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slideLayout" Target="../slideLayouts/slideLayout23.xml"/><Relationship Id="rId7" Type="http://schemas.openxmlformats.org/officeDocument/2006/relationships/image" Target="../media/image183.emf"/><Relationship Id="rId2" Type="http://schemas.openxmlformats.org/officeDocument/2006/relationships/tags" Target="../tags/tag161.xml"/><Relationship Id="rId1" Type="http://schemas.openxmlformats.org/officeDocument/2006/relationships/vmlDrawing" Target="../drawings/vmlDrawing9.vml"/><Relationship Id="rId6" Type="http://schemas.openxmlformats.org/officeDocument/2006/relationships/oleObject" Target="../embeddings/Microsoft_Word_97_-_2003_Document3.doc"/><Relationship Id="rId5" Type="http://schemas.openxmlformats.org/officeDocument/2006/relationships/oleObject" Target="../embeddings/oleObject10.bin"/><Relationship Id="rId4" Type="http://schemas.openxmlformats.org/officeDocument/2006/relationships/notesSlide" Target="../notesSlides/notesSlide9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7.xml"/><Relationship Id="rId1" Type="http://schemas.openxmlformats.org/officeDocument/2006/relationships/tags" Target="../tags/tag162.xml"/><Relationship Id="rId4" Type="http://schemas.openxmlformats.org/officeDocument/2006/relationships/image" Target="../media/image185.emf"/></Relationships>
</file>

<file path=ppt/slides/_rels/slide15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slideLayout" Target="../slideLayouts/slideLayout23.xml"/><Relationship Id="rId1" Type="http://schemas.openxmlformats.org/officeDocument/2006/relationships/tags" Target="../tags/tag163.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6.emf"/><Relationship Id="rId2" Type="http://schemas.openxmlformats.org/officeDocument/2006/relationships/tags" Target="../tags/tag164.xml"/><Relationship Id="rId1" Type="http://schemas.openxmlformats.org/officeDocument/2006/relationships/vmlDrawing" Target="../drawings/vmlDrawing10.vml"/><Relationship Id="rId6" Type="http://schemas.openxmlformats.org/officeDocument/2006/relationships/oleObject" Target="../embeddings/Microsoft_Word_97_-_2003_Document4.doc"/><Relationship Id="rId5" Type="http://schemas.openxmlformats.org/officeDocument/2006/relationships/oleObject" Target="../embeddings/oleObject11.bin"/><Relationship Id="rId4" Type="http://schemas.openxmlformats.org/officeDocument/2006/relationships/notesSlide" Target="../notesSlides/notesSlide95.xml"/></Relationships>
</file>

<file path=ppt/slides/_rels/slide15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7.emf"/><Relationship Id="rId2" Type="http://schemas.openxmlformats.org/officeDocument/2006/relationships/tags" Target="../tags/tag166.xml"/><Relationship Id="rId1" Type="http://schemas.openxmlformats.org/officeDocument/2006/relationships/vmlDrawing" Target="../drawings/vmlDrawing11.vml"/><Relationship Id="rId6" Type="http://schemas.openxmlformats.org/officeDocument/2006/relationships/oleObject" Target="../embeddings/Microsoft_Word_97_-_2003_Document5.doc"/><Relationship Id="rId5" Type="http://schemas.openxmlformats.org/officeDocument/2006/relationships/oleObject" Target="../embeddings/oleObject12.bin"/><Relationship Id="rId4" Type="http://schemas.openxmlformats.org/officeDocument/2006/relationships/notesSlide" Target="../notesSlides/notesSlide96.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8.emf"/><Relationship Id="rId2" Type="http://schemas.openxmlformats.org/officeDocument/2006/relationships/tags" Target="../tags/tag167.xml"/><Relationship Id="rId1" Type="http://schemas.openxmlformats.org/officeDocument/2006/relationships/vmlDrawing" Target="../drawings/vmlDrawing12.vml"/><Relationship Id="rId6" Type="http://schemas.openxmlformats.org/officeDocument/2006/relationships/oleObject" Target="../embeddings/Microsoft_Word_97_-_2003_Document6.doc"/><Relationship Id="rId5" Type="http://schemas.openxmlformats.org/officeDocument/2006/relationships/oleObject" Target="../embeddings/oleObject13.bin"/><Relationship Id="rId4" Type="http://schemas.openxmlformats.org/officeDocument/2006/relationships/notesSlide" Target="../notesSlides/notesSlide97.xml"/></Relationships>
</file>

<file path=ppt/slides/_rels/slide156.x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57.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slideLayout" Target="../slideLayouts/slideLayout23.xml"/><Relationship Id="rId1" Type="http://schemas.openxmlformats.org/officeDocument/2006/relationships/tags" Target="../tags/tag169.xml"/></Relationships>
</file>

<file path=ppt/slides/_rels/slide1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3.xml"/><Relationship Id="rId1" Type="http://schemas.openxmlformats.org/officeDocument/2006/relationships/tags" Target="../tags/tag170.xml"/><Relationship Id="rId5" Type="http://schemas.openxmlformats.org/officeDocument/2006/relationships/image" Target="../media/image191.jpeg"/><Relationship Id="rId4" Type="http://schemas.openxmlformats.org/officeDocument/2006/relationships/image" Target="../media/image51.png"/></Relationships>
</file>

<file path=ppt/slides/_rels/slide1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171.xml"/><Relationship Id="rId5" Type="http://schemas.openxmlformats.org/officeDocument/2006/relationships/image" Target="../media/image193.WMF"/><Relationship Id="rId4" Type="http://schemas.openxmlformats.org/officeDocument/2006/relationships/image" Target="../media/image19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image" Target="../media/image26.jpe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2.xml"/><Relationship Id="rId1" Type="http://schemas.openxmlformats.org/officeDocument/2006/relationships/vmlDrawing" Target="../drawings/vmlDrawing13.vml"/><Relationship Id="rId6" Type="http://schemas.openxmlformats.org/officeDocument/2006/relationships/image" Target="../media/image194.wmf"/><Relationship Id="rId5" Type="http://schemas.openxmlformats.org/officeDocument/2006/relationships/oleObject" Target="../embeddings/oleObject14.bin"/><Relationship Id="rId4" Type="http://schemas.openxmlformats.org/officeDocument/2006/relationships/image" Target="../media/image192.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5.emf"/><Relationship Id="rId2" Type="http://schemas.openxmlformats.org/officeDocument/2006/relationships/tags" Target="../tags/tag173.xml"/><Relationship Id="rId1" Type="http://schemas.openxmlformats.org/officeDocument/2006/relationships/vmlDrawing" Target="../drawings/vmlDrawing14.vml"/><Relationship Id="rId6" Type="http://schemas.openxmlformats.org/officeDocument/2006/relationships/oleObject" Target="../embeddings/Microsoft_Word_97_-_2003_Document7.doc"/><Relationship Id="rId5" Type="http://schemas.openxmlformats.org/officeDocument/2006/relationships/oleObject" Target="../embeddings/oleObject15.bin"/><Relationship Id="rId4" Type="http://schemas.openxmlformats.org/officeDocument/2006/relationships/notesSlide" Target="../notesSlides/notesSlide98.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74.xml"/><Relationship Id="rId5" Type="http://schemas.openxmlformats.org/officeDocument/2006/relationships/image" Target="../media/image197.png"/><Relationship Id="rId4" Type="http://schemas.openxmlformats.org/officeDocument/2006/relationships/image" Target="../media/image196.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75.xml"/><Relationship Id="rId5" Type="http://schemas.openxmlformats.org/officeDocument/2006/relationships/image" Target="../media/image197.png"/><Relationship Id="rId4" Type="http://schemas.openxmlformats.org/officeDocument/2006/relationships/image" Target="../media/image196.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3.xml"/><Relationship Id="rId1" Type="http://schemas.openxmlformats.org/officeDocument/2006/relationships/tags" Target="../tags/tag176.xml"/><Relationship Id="rId5" Type="http://schemas.openxmlformats.org/officeDocument/2006/relationships/image" Target="../media/image197.png"/><Relationship Id="rId4" Type="http://schemas.openxmlformats.org/officeDocument/2006/relationships/image" Target="../media/image196.png"/></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8.emf"/><Relationship Id="rId2" Type="http://schemas.openxmlformats.org/officeDocument/2006/relationships/tags" Target="../tags/tag177.xml"/><Relationship Id="rId1" Type="http://schemas.openxmlformats.org/officeDocument/2006/relationships/vmlDrawing" Target="../drawings/vmlDrawing15.vml"/><Relationship Id="rId6" Type="http://schemas.openxmlformats.org/officeDocument/2006/relationships/oleObject" Target="../embeddings/Microsoft_Word_97_-_2003_Document8.doc"/><Relationship Id="rId5" Type="http://schemas.openxmlformats.org/officeDocument/2006/relationships/oleObject" Target="../embeddings/oleObject16.bin"/><Relationship Id="rId4" Type="http://schemas.openxmlformats.org/officeDocument/2006/relationships/notesSlide" Target="../notesSlides/notesSlide10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78.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79.xml"/><Relationship Id="rId6" Type="http://schemas.openxmlformats.org/officeDocument/2006/relationships/image" Target="../media/image200.jpeg"/><Relationship Id="rId5" Type="http://schemas.openxmlformats.org/officeDocument/2006/relationships/hyperlink" Target="http://www.ciwmb.ca.gov/HHW/HealthCare/Collection/" TargetMode="External"/><Relationship Id="rId4" Type="http://schemas.openxmlformats.org/officeDocument/2006/relationships/image" Target="../media/image199.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80.xml"/><Relationship Id="rId4" Type="http://schemas.openxmlformats.org/officeDocument/2006/relationships/image" Target="../media/image86.wmf"/></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8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7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23.xml"/><Relationship Id="rId1" Type="http://schemas.openxmlformats.org/officeDocument/2006/relationships/tags" Target="../tags/tag183.xml"/><Relationship Id="rId4" Type="http://schemas.openxmlformats.org/officeDocument/2006/relationships/image" Target="../media/image20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84.xml"/><Relationship Id="rId4" Type="http://schemas.openxmlformats.org/officeDocument/2006/relationships/image" Target="../media/image204.jpeg"/></Relationships>
</file>

<file path=ppt/slides/_rels/slide17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74.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88.xml"/><Relationship Id="rId4" Type="http://schemas.openxmlformats.org/officeDocument/2006/relationships/image" Target="../media/image208.wmf"/></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89.xml"/><Relationship Id="rId4" Type="http://schemas.openxmlformats.org/officeDocument/2006/relationships/image" Target="../media/image209.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79.x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8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3.xml"/><Relationship Id="rId1" Type="http://schemas.openxmlformats.org/officeDocument/2006/relationships/tags" Target="../tags/tag193.xml"/></Relationships>
</file>

<file path=ppt/slides/_rels/slide182.x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slideLayout" Target="../slideLayouts/slideLayout23.xml"/><Relationship Id="rId1" Type="http://schemas.openxmlformats.org/officeDocument/2006/relationships/tags" Target="../tags/tag194.xml"/><Relationship Id="rId5" Type="http://schemas.openxmlformats.org/officeDocument/2006/relationships/image" Target="../media/image215.wmf"/><Relationship Id="rId4" Type="http://schemas.openxmlformats.org/officeDocument/2006/relationships/image" Target="../media/image214.wmf"/></Relationships>
</file>

<file path=ppt/slides/_rels/slide183.xml.rels><?xml version="1.0" encoding="UTF-8" standalone="yes"?>
<Relationships xmlns="http://schemas.openxmlformats.org/package/2006/relationships"><Relationship Id="rId8" Type="http://schemas.openxmlformats.org/officeDocument/2006/relationships/image" Target="../media/image217.wmf"/><Relationship Id="rId3" Type="http://schemas.openxmlformats.org/officeDocument/2006/relationships/slideLayout" Target="../slideLayouts/slideLayout23.xml"/><Relationship Id="rId7" Type="http://schemas.openxmlformats.org/officeDocument/2006/relationships/oleObject" Target="../embeddings/oleObject18.bin"/><Relationship Id="rId2" Type="http://schemas.openxmlformats.org/officeDocument/2006/relationships/tags" Target="../tags/tag195.xml"/><Relationship Id="rId1" Type="http://schemas.openxmlformats.org/officeDocument/2006/relationships/vmlDrawing" Target="../drawings/vmlDrawing16.vml"/><Relationship Id="rId6" Type="http://schemas.openxmlformats.org/officeDocument/2006/relationships/image" Target="../media/image216.wmf"/><Relationship Id="rId5" Type="http://schemas.openxmlformats.org/officeDocument/2006/relationships/oleObject" Target="../embeddings/oleObject17.bin"/><Relationship Id="rId4" Type="http://schemas.openxmlformats.org/officeDocument/2006/relationships/notesSlide" Target="../notesSlides/notesSlide111.xml"/><Relationship Id="rId9" Type="http://schemas.openxmlformats.org/officeDocument/2006/relationships/image" Target="../media/image218.jpeg"/></Relationships>
</file>

<file path=ppt/slides/_rels/slide184.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19.png"/><Relationship Id="rId7" Type="http://schemas.openxmlformats.org/officeDocument/2006/relationships/image" Target="../media/image223.jpeg"/><Relationship Id="rId2" Type="http://schemas.openxmlformats.org/officeDocument/2006/relationships/slideLayout" Target="../slideLayouts/slideLayout23.xml"/><Relationship Id="rId1" Type="http://schemas.openxmlformats.org/officeDocument/2006/relationships/tags" Target="../tags/tag196.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18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23.xml"/><Relationship Id="rId1" Type="http://schemas.openxmlformats.org/officeDocument/2006/relationships/tags" Target="../tags/tag197.xml"/><Relationship Id="rId4" Type="http://schemas.openxmlformats.org/officeDocument/2006/relationships/image" Target="../media/image226.jpeg"/></Relationships>
</file>

<file path=ppt/slides/_rels/slide186.x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slideLayout" Target="../slideLayouts/slideLayout23.xml"/><Relationship Id="rId1" Type="http://schemas.openxmlformats.org/officeDocument/2006/relationships/tags" Target="../tags/tag198.xml"/></Relationships>
</file>

<file path=ppt/slides/_rels/slide18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8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18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slideLayout" Target="../slideLayouts/slideLayout23.xml"/><Relationship Id="rId1" Type="http://schemas.openxmlformats.org/officeDocument/2006/relationships/tags" Target="../tags/tag20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9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slideLayout" Target="../slideLayouts/slideLayout23.xml"/><Relationship Id="rId1" Type="http://schemas.openxmlformats.org/officeDocument/2006/relationships/tags" Target="../tags/tag204.xml"/><Relationship Id="rId4" Type="http://schemas.microsoft.com/office/2007/relationships/hdphoto" Target="../media/hdphoto4.wdp"/></Relationships>
</file>

<file path=ppt/slides/_rels/slide19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slideLayout" Target="../slideLayouts/slideLayout23.xml"/><Relationship Id="rId1" Type="http://schemas.openxmlformats.org/officeDocument/2006/relationships/tags" Target="../tags/tag205.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6.xml"/><Relationship Id="rId1" Type="http://schemas.openxmlformats.org/officeDocument/2006/relationships/vmlDrawing" Target="../drawings/vmlDrawing17.vml"/><Relationship Id="rId5" Type="http://schemas.openxmlformats.org/officeDocument/2006/relationships/image" Target="../media/image234.wmf"/><Relationship Id="rId4" Type="http://schemas.openxmlformats.org/officeDocument/2006/relationships/oleObject" Target="../embeddings/oleObject19.bin"/></Relationships>
</file>

<file path=ppt/slides/_rels/slide195.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35.png"/><Relationship Id="rId7" Type="http://schemas.openxmlformats.org/officeDocument/2006/relationships/image" Target="../media/image239.png"/><Relationship Id="rId12" Type="http://schemas.openxmlformats.org/officeDocument/2006/relationships/image" Target="../media/image244.jpeg"/><Relationship Id="rId2" Type="http://schemas.openxmlformats.org/officeDocument/2006/relationships/slideLayout" Target="../slideLayouts/slideLayout23.xml"/><Relationship Id="rId1" Type="http://schemas.openxmlformats.org/officeDocument/2006/relationships/tags" Target="../tags/tag207.xml"/><Relationship Id="rId6" Type="http://schemas.openxmlformats.org/officeDocument/2006/relationships/image" Target="../media/image238.jpeg"/><Relationship Id="rId11" Type="http://schemas.openxmlformats.org/officeDocument/2006/relationships/image" Target="../media/image243.jpeg"/><Relationship Id="rId5" Type="http://schemas.openxmlformats.org/officeDocument/2006/relationships/image" Target="../media/image237.png"/><Relationship Id="rId10" Type="http://schemas.openxmlformats.org/officeDocument/2006/relationships/image" Target="../media/image242.jpeg"/><Relationship Id="rId4" Type="http://schemas.openxmlformats.org/officeDocument/2006/relationships/image" Target="../media/image236.png"/><Relationship Id="rId9" Type="http://schemas.openxmlformats.org/officeDocument/2006/relationships/image" Target="../media/image241.jpeg"/></Relationships>
</file>

<file path=ppt/slides/_rels/slide196.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36.png"/><Relationship Id="rId7" Type="http://schemas.openxmlformats.org/officeDocument/2006/relationships/image" Target="../media/image248.jpeg"/><Relationship Id="rId12" Type="http://schemas.openxmlformats.org/officeDocument/2006/relationships/image" Target="../media/image253.png"/><Relationship Id="rId2" Type="http://schemas.openxmlformats.org/officeDocument/2006/relationships/slideLayout" Target="../slideLayouts/slideLayout23.xml"/><Relationship Id="rId1" Type="http://schemas.openxmlformats.org/officeDocument/2006/relationships/tags" Target="../tags/tag208.xml"/><Relationship Id="rId6" Type="http://schemas.openxmlformats.org/officeDocument/2006/relationships/image" Target="../media/image247.jpeg"/><Relationship Id="rId11" Type="http://schemas.openxmlformats.org/officeDocument/2006/relationships/image" Target="../media/image252.png"/><Relationship Id="rId5" Type="http://schemas.openxmlformats.org/officeDocument/2006/relationships/image" Target="../media/image246.jpeg"/><Relationship Id="rId10" Type="http://schemas.openxmlformats.org/officeDocument/2006/relationships/image" Target="../media/image251.png"/><Relationship Id="rId4" Type="http://schemas.openxmlformats.org/officeDocument/2006/relationships/image" Target="../media/image245.jpeg"/><Relationship Id="rId9" Type="http://schemas.openxmlformats.org/officeDocument/2006/relationships/image" Target="../media/image250.jpeg"/></Relationships>
</file>

<file path=ppt/slides/_rels/slide197.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image" Target="../media/image254.jpeg"/><Relationship Id="rId7" Type="http://schemas.openxmlformats.org/officeDocument/2006/relationships/image" Target="../media/image258.jpeg"/><Relationship Id="rId2" Type="http://schemas.openxmlformats.org/officeDocument/2006/relationships/slideLayout" Target="../slideLayouts/slideLayout23.xml"/><Relationship Id="rId1" Type="http://schemas.openxmlformats.org/officeDocument/2006/relationships/tags" Target="../tags/tag209.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 Id="rId9" Type="http://schemas.openxmlformats.org/officeDocument/2006/relationships/image" Target="../media/image260.jpeg"/></Relationships>
</file>

<file path=ppt/slides/_rels/slide198.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36.png"/><Relationship Id="rId7" Type="http://schemas.openxmlformats.org/officeDocument/2006/relationships/image" Target="../media/image264.jpeg"/><Relationship Id="rId12" Type="http://schemas.openxmlformats.org/officeDocument/2006/relationships/image" Target="../media/image269.png"/><Relationship Id="rId2" Type="http://schemas.openxmlformats.org/officeDocument/2006/relationships/slideLayout" Target="../slideLayouts/slideLayout23.xml"/><Relationship Id="rId1" Type="http://schemas.openxmlformats.org/officeDocument/2006/relationships/tags" Target="../tags/tag210.xml"/><Relationship Id="rId6" Type="http://schemas.openxmlformats.org/officeDocument/2006/relationships/image" Target="../media/image263.jpeg"/><Relationship Id="rId11" Type="http://schemas.openxmlformats.org/officeDocument/2006/relationships/image" Target="../media/image268.jpeg"/><Relationship Id="rId5" Type="http://schemas.openxmlformats.org/officeDocument/2006/relationships/image" Target="../media/image262.png"/><Relationship Id="rId10" Type="http://schemas.openxmlformats.org/officeDocument/2006/relationships/image" Target="../media/image267.jpeg"/><Relationship Id="rId4" Type="http://schemas.openxmlformats.org/officeDocument/2006/relationships/image" Target="../media/image261.jpeg"/><Relationship Id="rId9" Type="http://schemas.openxmlformats.org/officeDocument/2006/relationships/image" Target="../media/image266.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211.xml"/><Relationship Id="rId4" Type="http://schemas.openxmlformats.org/officeDocument/2006/relationships/image" Target="../media/image270.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2.xml"/><Relationship Id="rId1" Type="http://schemas.openxmlformats.org/officeDocument/2006/relationships/vmlDrawing" Target="../drawings/vmlDrawing18.vml"/><Relationship Id="rId6" Type="http://schemas.openxmlformats.org/officeDocument/2006/relationships/image" Target="../media/image271.emf"/><Relationship Id="rId5" Type="http://schemas.openxmlformats.org/officeDocument/2006/relationships/oleObject" Target="../embeddings/Microsoft_Word_97_-_2003_Document9.doc"/><Relationship Id="rId4" Type="http://schemas.openxmlformats.org/officeDocument/2006/relationships/oleObject" Target="../embeddings/oleObject20.bin"/></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213.xml"/><Relationship Id="rId4" Type="http://schemas.openxmlformats.org/officeDocument/2006/relationships/image" Target="../media/image272.png"/></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14.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5.xml"/><Relationship Id="rId1" Type="http://schemas.openxmlformats.org/officeDocument/2006/relationships/tags" Target="../tags/tag215.xml"/><Relationship Id="rId5" Type="http://schemas.openxmlformats.org/officeDocument/2006/relationships/image" Target="../media/image274.tiff"/><Relationship Id="rId4" Type="http://schemas.openxmlformats.org/officeDocument/2006/relationships/image" Target="../media/image273.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5.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3.xml"/><Relationship Id="rId1" Type="http://schemas.openxmlformats.org/officeDocument/2006/relationships/vmlDrawing" Target="../drawings/vmlDrawing2.vml"/><Relationship Id="rId6" Type="http://schemas.openxmlformats.org/officeDocument/2006/relationships/image" Target="../media/image68.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5.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2.wmf"/></Relationships>
</file>

<file path=ppt/slides/_rels/slide46.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slideLayout" Target="../slideLayouts/slideLayout23.xml"/><Relationship Id="rId7" Type="http://schemas.openxmlformats.org/officeDocument/2006/relationships/image" Target="../media/image75.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4.wmf"/><Relationship Id="rId11" Type="http://schemas.openxmlformats.org/officeDocument/2006/relationships/image" Target="../media/image79.wmf"/><Relationship Id="rId5" Type="http://schemas.openxmlformats.org/officeDocument/2006/relationships/image" Target="../media/image73.wmf"/><Relationship Id="rId10" Type="http://schemas.openxmlformats.org/officeDocument/2006/relationships/image" Target="../media/image78.wmf"/><Relationship Id="rId4" Type="http://schemas.openxmlformats.org/officeDocument/2006/relationships/notesSlide" Target="../notesSlides/notesSlide28.xml"/><Relationship Id="rId9" Type="http://schemas.openxmlformats.org/officeDocument/2006/relationships/image" Target="../media/image77.w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83.WMF"/></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86.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2.xml"/><Relationship Id="rId4" Type="http://schemas.openxmlformats.org/officeDocument/2006/relationships/image" Target="../media/image88.JP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89.wmf"/></Relationships>
</file>

<file path=ppt/slides/_rels/slide6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7.xml"/><Relationship Id="rId4" Type="http://schemas.openxmlformats.org/officeDocument/2006/relationships/image" Target="../media/image91.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92.WMF"/></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5.xml"/><Relationship Id="rId1" Type="http://schemas.openxmlformats.org/officeDocument/2006/relationships/vmlDrawing" Target="../drawings/vmlDrawing3.vml"/><Relationship Id="rId6" Type="http://schemas.openxmlformats.org/officeDocument/2006/relationships/image" Target="../media/image99.wmf"/><Relationship Id="rId5" Type="http://schemas.openxmlformats.org/officeDocument/2006/relationships/oleObject" Target="../embeddings/oleObject4.bin"/><Relationship Id="rId4" Type="http://schemas.openxmlformats.org/officeDocument/2006/relationships/notesSlide" Target="../notesSlides/notesSlide4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76.xml"/><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3.xml"/><Relationship Id="rId1" Type="http://schemas.openxmlformats.org/officeDocument/2006/relationships/tags" Target="../tags/tag79.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slideLayout" Target="../slideLayouts/slideLayout23.xml"/><Relationship Id="rId1" Type="http://schemas.openxmlformats.org/officeDocument/2006/relationships/tags" Target="../tags/tag81.xml"/><Relationship Id="rId5" Type="http://schemas.openxmlformats.org/officeDocument/2006/relationships/image" Target="../media/image110.jpg"/><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19.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91.xml"/><Relationship Id="rId4" Type="http://schemas.openxmlformats.org/officeDocument/2006/relationships/image" Target="../media/image120.jpeg"/></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3.xml"/><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3.xml"/><Relationship Id="rId1" Type="http://schemas.openxmlformats.org/officeDocument/2006/relationships/tags" Target="../tags/tag94.xml"/><Relationship Id="rId4" Type="http://schemas.openxmlformats.org/officeDocument/2006/relationships/image" Target="../media/image123.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5.xml"/><Relationship Id="rId1" Type="http://schemas.openxmlformats.org/officeDocument/2006/relationships/tags" Target="../tags/tag95.xml"/><Relationship Id="rId4" Type="http://schemas.openxmlformats.org/officeDocument/2006/relationships/image" Target="../media/image124.wmf"/></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3.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slideLayout" Target="../slideLayouts/slideLayout23.xml"/><Relationship Id="rId1" Type="http://schemas.openxmlformats.org/officeDocument/2006/relationships/tags" Target="../tags/tag97.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9.xml"/><Relationship Id="rId4" Type="http://schemas.openxmlformats.org/officeDocument/2006/relationships/image" Target="../media/image86.w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102.xml"/><Relationship Id="rId4" Type="http://schemas.openxmlformats.org/officeDocument/2006/relationships/image" Target="../media/image128.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dirty="0" smtClean="0"/>
              <a:t> Mr. Jones is admitted to Hospital</a:t>
            </a:r>
          </a:p>
        </p:txBody>
      </p:sp>
      <p:sp>
        <p:nvSpPr>
          <p:cNvPr id="1701891" name="Rectangle 3"/>
          <p:cNvSpPr>
            <a:spLocks noGrp="1" noChangeArrowheads="1"/>
          </p:cNvSpPr>
          <p:nvPr>
            <p:ph type="body" idx="1"/>
          </p:nvPr>
        </p:nvSpPr>
        <p:spPr>
          <a:xfrm>
            <a:off x="457200" y="1295400"/>
            <a:ext cx="7162800" cy="48307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his BG in hospital?</a:t>
            </a:r>
          </a:p>
          <a:p>
            <a:pPr eaLnBrk="1" hangingPunct="1">
              <a:lnSpc>
                <a:spcPct val="80000"/>
              </a:lnSpc>
              <a:defRPr/>
            </a:pPr>
            <a:r>
              <a:rPr lang="en-US" sz="3600" dirty="0" smtClean="0"/>
              <a:t>What are our teaching priorities?</a:t>
            </a:r>
          </a:p>
          <a:p>
            <a:pPr marL="0" indent="0" eaLnBrk="1" hangingPunct="1">
              <a:lnSpc>
                <a:spcPct val="80000"/>
              </a:lnSpc>
              <a:buFont typeface="Wingdings" pitchFamily="2" charset="2"/>
              <a:buNone/>
              <a:defRPr/>
            </a:pPr>
            <a:endParaRPr lang="en-US" sz="2800" dirty="0" smtClean="0"/>
          </a:p>
        </p:txBody>
      </p:sp>
      <p:pic>
        <p:nvPicPr>
          <p:cNvPr id="5" name="Picture 4"/>
          <p:cNvPicPr>
            <a:picLocks noChangeAspect="1"/>
          </p:cNvPicPr>
          <p:nvPr/>
        </p:nvPicPr>
        <p:blipFill>
          <a:blip r:embed="rId4"/>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140633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85032"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48074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86056"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911859225"/>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2456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8458200" cy="990600"/>
          </a:xfrm>
        </p:spPr>
        <p:txBody>
          <a:bodyPr>
            <a:noAutofit/>
          </a:bodyPr>
          <a:lstStyle/>
          <a:p>
            <a:pPr>
              <a:defRPr/>
            </a:pPr>
            <a:r>
              <a:rPr lang="en-US" sz="3200" dirty="0" smtClean="0"/>
              <a:t>Mr. Jones Clinical Picture</a:t>
            </a:r>
            <a:br>
              <a:rPr lang="en-US" sz="3200" dirty="0" smtClean="0"/>
            </a:br>
            <a:r>
              <a:rPr lang="en-US" sz="3200" dirty="0" smtClean="0"/>
              <a:t>How Much Insulin Needed?</a:t>
            </a:r>
            <a:endParaRPr lang="en-US" sz="3200" dirty="0"/>
          </a:p>
        </p:txBody>
      </p:sp>
      <p:sp>
        <p:nvSpPr>
          <p:cNvPr id="7" name="Text Placeholder 6"/>
          <p:cNvSpPr>
            <a:spLocks noGrp="1"/>
          </p:cNvSpPr>
          <p:nvPr>
            <p:ph type="body" sz="half" idx="2"/>
          </p:nvPr>
        </p:nvSpPr>
        <p:spPr>
          <a:xfrm>
            <a:off x="4267200" y="1371600"/>
            <a:ext cx="3810000" cy="5265127"/>
          </a:xfrm>
        </p:spPr>
        <p:txBody>
          <a:bodyPr>
            <a:normAutofit/>
          </a:bodyPr>
          <a:lstStyle/>
          <a:p>
            <a:pPr>
              <a:defRPr/>
            </a:pPr>
            <a:r>
              <a:rPr lang="en-US" dirty="0" err="1" smtClean="0"/>
              <a:t>Creatinine</a:t>
            </a:r>
            <a:r>
              <a:rPr lang="en-US" dirty="0" smtClean="0"/>
              <a:t> 1.6</a:t>
            </a:r>
          </a:p>
          <a:p>
            <a:pPr>
              <a:defRPr/>
            </a:pPr>
            <a:r>
              <a:rPr lang="en-US" dirty="0" smtClean="0"/>
              <a:t>71 years old</a:t>
            </a:r>
          </a:p>
          <a:p>
            <a:pPr>
              <a:defRPr/>
            </a:pPr>
            <a:r>
              <a:rPr lang="en-US" dirty="0" smtClean="0"/>
              <a:t>Not very hungry</a:t>
            </a:r>
          </a:p>
          <a:p>
            <a:pPr>
              <a:defRPr/>
            </a:pPr>
            <a:r>
              <a:rPr lang="en-US" dirty="0" smtClean="0"/>
              <a:t>BMI 24</a:t>
            </a:r>
          </a:p>
          <a:p>
            <a:pPr>
              <a:defRPr/>
            </a:pPr>
            <a:r>
              <a:rPr lang="en-US" dirty="0" smtClean="0"/>
              <a:t>Weighs 80kg</a:t>
            </a:r>
          </a:p>
          <a:p>
            <a:pPr>
              <a:defRPr/>
            </a:pPr>
            <a:r>
              <a:rPr lang="en-US" dirty="0" smtClean="0"/>
              <a:t>Glyburide 10mg BID at home</a:t>
            </a:r>
          </a:p>
          <a:p>
            <a:pPr>
              <a:defRPr/>
            </a:pPr>
            <a:r>
              <a:rPr lang="en-US" dirty="0" smtClean="0"/>
              <a:t>A1c </a:t>
            </a:r>
            <a:r>
              <a:rPr lang="en-US" dirty="0" smtClean="0"/>
              <a:t>8.6</a:t>
            </a:r>
            <a:r>
              <a:rPr lang="en-US" dirty="0" smtClean="0"/>
              <a:t>%</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523368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 throughout day</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a:defRPr/>
            </a:pPr>
            <a:r>
              <a:rPr lang="en-US" sz="3000" dirty="0" smtClean="0"/>
              <a:t>Side Effects:</a:t>
            </a:r>
          </a:p>
          <a:p>
            <a:pPr lvl="1">
              <a:defRPr/>
            </a:pPr>
            <a:r>
              <a:rPr lang="en-US" sz="2400" dirty="0" smtClean="0"/>
              <a:t>Weight gain, hypoglycemia</a:t>
            </a:r>
          </a:p>
          <a:p>
            <a:pPr>
              <a:defRPr/>
            </a:pPr>
            <a:r>
              <a:rPr lang="en-US" sz="3000" dirty="0" smtClean="0"/>
              <a:t>Benefits:</a:t>
            </a:r>
          </a:p>
          <a:p>
            <a:pPr lvl="1">
              <a:defRPr/>
            </a:pPr>
            <a:r>
              <a:rPr lang="en-US" sz="24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58179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61943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7938244"/>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4387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8458200" cy="990600"/>
          </a:xfrm>
        </p:spPr>
        <p:txBody>
          <a:bodyPr>
            <a:noAutofit/>
          </a:bodyPr>
          <a:lstStyle/>
          <a:p>
            <a:pPr>
              <a:defRPr/>
            </a:pPr>
            <a:r>
              <a:rPr lang="en-US" sz="3200" dirty="0" smtClean="0"/>
              <a:t>Mr. Jones Clinical Picture</a:t>
            </a:r>
            <a:r>
              <a:rPr lang="en-US" sz="3200" dirty="0"/>
              <a:t> </a:t>
            </a:r>
            <a:r>
              <a:rPr lang="en-US" sz="3200" dirty="0" smtClean="0"/>
              <a:t>– What discharge plan?</a:t>
            </a:r>
            <a:endParaRPr lang="en-US" sz="3200" dirty="0"/>
          </a:p>
        </p:txBody>
      </p:sp>
      <p:sp>
        <p:nvSpPr>
          <p:cNvPr id="7" name="Text Placeholder 6"/>
          <p:cNvSpPr>
            <a:spLocks noGrp="1"/>
          </p:cNvSpPr>
          <p:nvPr>
            <p:ph type="body" sz="half" idx="2"/>
          </p:nvPr>
        </p:nvSpPr>
        <p:spPr>
          <a:xfrm>
            <a:off x="4267200" y="1371600"/>
            <a:ext cx="3810000" cy="5265127"/>
          </a:xfrm>
        </p:spPr>
        <p:txBody>
          <a:bodyPr>
            <a:normAutofit/>
          </a:bodyPr>
          <a:lstStyle/>
          <a:p>
            <a:pPr>
              <a:defRPr/>
            </a:pPr>
            <a:r>
              <a:rPr lang="en-US" dirty="0" err="1" smtClean="0"/>
              <a:t>Creatinine</a:t>
            </a:r>
            <a:r>
              <a:rPr lang="en-US" dirty="0" smtClean="0"/>
              <a:t> 1.6</a:t>
            </a:r>
          </a:p>
          <a:p>
            <a:pPr>
              <a:defRPr/>
            </a:pPr>
            <a:r>
              <a:rPr lang="en-US" dirty="0" smtClean="0"/>
              <a:t>71 years old</a:t>
            </a:r>
          </a:p>
          <a:p>
            <a:pPr>
              <a:defRPr/>
            </a:pPr>
            <a:r>
              <a:rPr lang="en-US" dirty="0" smtClean="0"/>
              <a:t>Not very hungry</a:t>
            </a:r>
          </a:p>
          <a:p>
            <a:pPr>
              <a:defRPr/>
            </a:pPr>
            <a:r>
              <a:rPr lang="en-US" dirty="0" smtClean="0"/>
              <a:t>BMI 24</a:t>
            </a:r>
          </a:p>
          <a:p>
            <a:pPr>
              <a:defRPr/>
            </a:pPr>
            <a:r>
              <a:rPr lang="en-US" dirty="0" smtClean="0"/>
              <a:t>Lives alone</a:t>
            </a:r>
          </a:p>
          <a:p>
            <a:pPr>
              <a:defRPr/>
            </a:pPr>
            <a:r>
              <a:rPr lang="en-US" dirty="0" smtClean="0"/>
              <a:t>Non weight bearing R foot</a:t>
            </a:r>
          </a:p>
          <a:p>
            <a:pPr>
              <a:defRPr/>
            </a:pPr>
            <a:r>
              <a:rPr lang="en-US" dirty="0" smtClean="0"/>
              <a:t>A1c 7.6%</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3861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4582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652010" y="1600200"/>
            <a:ext cx="3733800" cy="4800600"/>
          </a:xfrm>
        </p:spPr>
        <p:txBody>
          <a:bodyPr>
            <a:normAutofit/>
          </a:bodyPr>
          <a:lstStyle/>
          <a:p>
            <a:pPr>
              <a:defRPr/>
            </a:pPr>
            <a:r>
              <a:rPr lang="en-US" dirty="0" smtClean="0"/>
              <a:t>What diabetes management plan?</a:t>
            </a:r>
          </a:p>
          <a:p>
            <a:pPr>
              <a:defRPr/>
            </a:pPr>
            <a:r>
              <a:rPr lang="en-US" dirty="0" smtClean="0"/>
              <a:t>What supplies will he need?</a:t>
            </a:r>
          </a:p>
          <a:p>
            <a:pPr>
              <a:defRPr/>
            </a:pPr>
            <a:r>
              <a:rPr lang="en-US" dirty="0" smtClean="0"/>
              <a:t>What top 5 things do we need to teach him?</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060011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2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1257300" y="6238587"/>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smtClean="0">
                <a:solidFill>
                  <a:prstClr val="black"/>
                </a:solidFill>
                <a:hlinkClick r:id="rId4"/>
              </a:rPr>
              <a:t>Management </a:t>
            </a:r>
            <a:r>
              <a:rPr lang="en-US" sz="1600" b="1" dirty="0">
                <a:solidFill>
                  <a:prstClr val="black"/>
                </a:solidFill>
                <a:hlinkClick r:id="rId4"/>
              </a:rPr>
              <a:t>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104453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Mr</a:t>
            </a:r>
            <a:r>
              <a:rPr lang="en-US" dirty="0" smtClean="0"/>
              <a:t> Jones – Teaching Priorities</a:t>
            </a:r>
            <a:endParaRPr lang="en-US" dirty="0"/>
          </a:p>
        </p:txBody>
      </p:sp>
      <p:sp>
        <p:nvSpPr>
          <p:cNvPr id="3" name="Content Placeholder 2"/>
          <p:cNvSpPr>
            <a:spLocks noGrp="1"/>
          </p:cNvSpPr>
          <p:nvPr>
            <p:ph sz="quarter" idx="1"/>
          </p:nvPr>
        </p:nvSpPr>
        <p:spPr/>
        <p:txBody>
          <a:bodyPr/>
          <a:lstStyle/>
          <a:p>
            <a:r>
              <a:rPr lang="en-US" dirty="0" smtClean="0"/>
              <a:t>Foot Care</a:t>
            </a:r>
          </a:p>
          <a:p>
            <a:r>
              <a:rPr lang="en-US" dirty="0" smtClean="0"/>
              <a:t>How to use meter</a:t>
            </a:r>
          </a:p>
          <a:p>
            <a:r>
              <a:rPr lang="en-US" dirty="0" smtClean="0"/>
              <a:t>Insulin Injections</a:t>
            </a:r>
          </a:p>
          <a:p>
            <a:r>
              <a:rPr lang="en-US" dirty="0" smtClean="0"/>
              <a:t>Signs of Hypo/Hyper</a:t>
            </a:r>
          </a:p>
          <a:p>
            <a:r>
              <a:rPr lang="en-US" dirty="0" smtClean="0"/>
              <a:t>When and who to call for help</a:t>
            </a:r>
          </a:p>
          <a:p>
            <a:r>
              <a:rPr lang="en-US" dirty="0" smtClean="0"/>
              <a:t>Follow-up Care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7107" y="1447800"/>
            <a:ext cx="2156833" cy="3048000"/>
          </a:xfrm>
          <a:prstGeom prst="rect">
            <a:avLst/>
          </a:prstGeom>
        </p:spPr>
      </p:pic>
    </p:spTree>
    <p:custDataLst>
      <p:tags r:id="rId1"/>
    </p:custDataLst>
    <p:extLst>
      <p:ext uri="{BB962C8B-B14F-4D97-AF65-F5344CB8AC3E}">
        <p14:creationId xmlns:p14="http://schemas.microsoft.com/office/powerpoint/2010/main" val="188801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2378616798"/>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47800"/>
            <a:ext cx="3200400" cy="3200400"/>
          </a:xfrm>
          <a:prstGeom prst="rect">
            <a:avLst/>
          </a:prstGeom>
        </p:spPr>
      </p:pic>
      <p:sp>
        <p:nvSpPr>
          <p:cNvPr id="5" name="Title 4"/>
          <p:cNvSpPr>
            <a:spLocks noGrp="1"/>
          </p:cNvSpPr>
          <p:nvPr>
            <p:ph type="title"/>
          </p:nvPr>
        </p:nvSpPr>
        <p:spPr>
          <a:xfrm>
            <a:off x="491490" y="419898"/>
            <a:ext cx="8195310" cy="746760"/>
          </a:xfrm>
        </p:spPr>
        <p:txBody>
          <a:bodyPr>
            <a:normAutofit fontScale="90000"/>
          </a:bodyPr>
          <a:lstStyle/>
          <a:p>
            <a:r>
              <a:rPr lang="en-US" dirty="0" smtClean="0"/>
              <a:t>Insulin Pens</a:t>
            </a:r>
            <a:endParaRPr lang="en-US" dirty="0"/>
          </a:p>
        </p:txBody>
      </p:sp>
      <p:sp>
        <p:nvSpPr>
          <p:cNvPr id="6" name="Content Placeholder 5"/>
          <p:cNvSpPr>
            <a:spLocks noGrp="1"/>
          </p:cNvSpPr>
          <p:nvPr>
            <p:ph idx="1"/>
          </p:nvPr>
        </p:nvSpPr>
        <p:spPr>
          <a:xfrm>
            <a:off x="457200" y="1295400"/>
            <a:ext cx="6248400" cy="4953000"/>
          </a:xfrm>
        </p:spPr>
        <p:txBody>
          <a:bodyPr>
            <a:normAutofit lnSpcReduction="10000"/>
          </a:bodyPr>
          <a:lstStyle/>
          <a:p>
            <a:pPr>
              <a:lnSpc>
                <a:spcPct val="90000"/>
              </a:lnSpc>
              <a:defRPr/>
            </a:pPr>
            <a:r>
              <a:rPr lang="en-US" sz="2400" dirty="0" smtClean="0"/>
              <a:t>Instructions</a:t>
            </a:r>
            <a:endParaRPr lang="en-US" sz="1800" dirty="0"/>
          </a:p>
          <a:p>
            <a:pPr lvl="2">
              <a:lnSpc>
                <a:spcPct val="90000"/>
              </a:lnSpc>
              <a:defRPr/>
            </a:pPr>
            <a:endParaRPr lang="en-US" sz="1800" dirty="0" smtClean="0"/>
          </a:p>
          <a:p>
            <a:pPr lvl="2">
              <a:lnSpc>
                <a:spcPct val="90000"/>
              </a:lnSpc>
              <a:defRPr/>
            </a:pPr>
            <a:r>
              <a:rPr lang="en-US" sz="2800" dirty="0" smtClean="0"/>
              <a:t>Prime </a:t>
            </a:r>
            <a:r>
              <a:rPr lang="en-US" sz="2800" dirty="0"/>
              <a:t>needle to assure accurate insulin dose given</a:t>
            </a:r>
          </a:p>
          <a:p>
            <a:pPr lvl="2">
              <a:lnSpc>
                <a:spcPct val="90000"/>
              </a:lnSpc>
              <a:defRPr/>
            </a:pPr>
            <a:r>
              <a:rPr lang="en-US" sz="2800" dirty="0"/>
              <a:t>Hold needle in for 5 seconds after injection</a:t>
            </a:r>
          </a:p>
          <a:p>
            <a:pPr lvl="2">
              <a:lnSpc>
                <a:spcPct val="90000"/>
              </a:lnSpc>
              <a:defRPr/>
            </a:pPr>
            <a:r>
              <a:rPr lang="en-US" sz="2800" dirty="0"/>
              <a:t>Roll 70/30 </a:t>
            </a:r>
            <a:r>
              <a:rPr lang="en-US" sz="2800" dirty="0" smtClean="0"/>
              <a:t>pens</a:t>
            </a:r>
          </a:p>
          <a:p>
            <a:pPr lvl="2">
              <a:lnSpc>
                <a:spcPct val="90000"/>
              </a:lnSpc>
              <a:defRPr/>
            </a:pPr>
            <a:r>
              <a:rPr lang="en-US" sz="2800" dirty="0" smtClean="0"/>
              <a:t>Replace large needle cap (white), </a:t>
            </a:r>
          </a:p>
          <a:p>
            <a:pPr lvl="3">
              <a:lnSpc>
                <a:spcPct val="90000"/>
              </a:lnSpc>
              <a:defRPr/>
            </a:pPr>
            <a:r>
              <a:rPr lang="en-US" sz="2400" dirty="0" smtClean="0"/>
              <a:t>Unscrew and remove needle after injection. Do not leave needle on pen</a:t>
            </a:r>
          </a:p>
          <a:p>
            <a:pPr marL="777240" lvl="3" indent="0">
              <a:lnSpc>
                <a:spcPct val="90000"/>
              </a:lnSpc>
              <a:buNone/>
              <a:defRPr/>
            </a:pPr>
            <a:endParaRPr lang="en-US" sz="2000" dirty="0" smtClean="0"/>
          </a:p>
          <a:p>
            <a:pPr marL="777240" lvl="3" indent="0">
              <a:lnSpc>
                <a:spcPct val="90000"/>
              </a:lnSpc>
              <a:buNone/>
              <a:defRPr/>
            </a:pPr>
            <a:endParaRPr lang="en-US" sz="1800" dirty="0"/>
          </a:p>
          <a:p>
            <a:pPr marL="530352" lvl="2" indent="0">
              <a:lnSpc>
                <a:spcPct val="90000"/>
              </a:lnSpc>
              <a:buNone/>
              <a:defRPr/>
            </a:pPr>
            <a:r>
              <a:rPr lang="en-US" sz="1800" b="1" dirty="0" smtClean="0">
                <a:solidFill>
                  <a:schemeClr val="tx2">
                    <a:lumMod val="50000"/>
                  </a:schemeClr>
                </a:solidFill>
              </a:rPr>
              <a:t>Remember that inpatient safety pen needles are different than home pen needles.</a:t>
            </a:r>
            <a:endParaRPr lang="en-US" sz="1800" b="1" dirty="0">
              <a:solidFill>
                <a:schemeClr val="tx2">
                  <a:lumMod val="50000"/>
                </a:schemeClr>
              </a:solidFill>
            </a:endParaRPr>
          </a:p>
          <a:p>
            <a:endParaRPr lang="en-US" dirty="0"/>
          </a:p>
        </p:txBody>
      </p:sp>
    </p:spTree>
    <p:custDataLst>
      <p:tags r:id="rId1"/>
    </p:custDataLst>
    <p:extLst>
      <p:ext uri="{BB962C8B-B14F-4D97-AF65-F5344CB8AC3E}">
        <p14:creationId xmlns:p14="http://schemas.microsoft.com/office/powerpoint/2010/main" val="167975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&gt;240 x 3</a:t>
            </a:r>
          </a:p>
          <a:p>
            <a:pPr eaLnBrk="1" hangingPunct="1">
              <a:defRPr/>
            </a:pPr>
            <a:r>
              <a:rPr lang="en-US" dirty="0" smtClean="0"/>
              <a:t>*When sick with fever</a:t>
            </a:r>
          </a:p>
          <a:p>
            <a:pPr eaLnBrk="1" hangingPunct="1">
              <a:defRPr/>
            </a:pPr>
            <a:endParaRPr lang="en-US" dirty="0" smtClean="0"/>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057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28866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92204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take 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latin typeface="Tahoma" panose="020B0604030504040204" pitchFamily="34" charset="0"/>
              </a:rPr>
              <a:t>A Quick Foot Assessment</a:t>
            </a:r>
            <a:endParaRPr lang="en-US" sz="4000" dirty="0"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99341" name="Clip" r:id="rId5" imgW="1403209" imgH="1455138" progId="MS_ClipArt_Gallery.5">
                  <p:embed/>
                </p:oleObj>
              </mc:Choice>
              <mc:Fallback>
                <p:oleObj name="Clip" r:id="rId5" imgW="1403209" imgH="145513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39145392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38758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980877149"/>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371600"/>
            <a:ext cx="5715000" cy="47853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287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68930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74453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65007256"/>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4618155"/>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190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1859594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340011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33400" y="228600"/>
            <a:ext cx="2619375" cy="966507"/>
          </a:xfrm>
          <a:prstGeom prst="rect">
            <a:avLst/>
          </a:prstGeom>
        </p:spPr>
      </p:pic>
    </p:spTree>
    <p:custDataLst>
      <p:tags r:id="rId1"/>
    </p:custDataLst>
    <p:extLst>
      <p:ext uri="{BB962C8B-B14F-4D97-AF65-F5344CB8AC3E}">
        <p14:creationId xmlns:p14="http://schemas.microsoft.com/office/powerpoint/2010/main" val="3279881760"/>
      </p:ext>
    </p:extLst>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426729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15372096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4894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400276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93291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78736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0620480"/>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31058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191358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30996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41165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54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dirty="0" smtClean="0"/>
              <a:t>How is the effectiveness of bolus insulin determined?</a:t>
            </a:r>
          </a:p>
          <a:p>
            <a:pPr lvl="1" eaLnBrk="1" hangingPunct="1">
              <a:lnSpc>
                <a:spcPct val="90000"/>
              </a:lnSpc>
              <a:defRPr/>
            </a:pPr>
            <a:r>
              <a:rPr lang="en-US" dirty="0" smtClean="0"/>
              <a:t>2 hour post meal (if you can get it)</a:t>
            </a:r>
          </a:p>
          <a:p>
            <a:pPr lvl="1" eaLnBrk="1" hangingPunct="1">
              <a:lnSpc>
                <a:spcPct val="90000"/>
              </a:lnSpc>
              <a:defRPr/>
            </a:pPr>
            <a:r>
              <a:rPr lang="en-US" dirty="0" smtClean="0"/>
              <a:t>Before next meal blood glucose</a:t>
            </a:r>
          </a:p>
          <a:p>
            <a:pPr lvl="1" eaLnBrk="1" hangingPunct="1">
              <a:lnSpc>
                <a:spcPct val="90000"/>
              </a:lnSpc>
              <a:buFont typeface="Wingdings" pitchFamily="2" charset="2"/>
              <a:buNone/>
              <a:defRPr/>
            </a:pPr>
            <a:endParaRPr lang="en-US" dirty="0" smtClean="0"/>
          </a:p>
          <a:p>
            <a:pPr eaLnBrk="1" hangingPunct="1">
              <a:lnSpc>
                <a:spcPct val="90000"/>
              </a:lnSpc>
              <a:defRPr/>
            </a:pPr>
            <a:r>
              <a:rPr lang="en-US" dirty="0" smtClean="0"/>
              <a:t>Glucose goals (ADA) – may be modified by provider/</a:t>
            </a:r>
            <a:r>
              <a:rPr lang="en-US" dirty="0" err="1" smtClean="0"/>
              <a:t>pt</a:t>
            </a:r>
            <a:endParaRPr lang="en-US" dirty="0" smtClean="0"/>
          </a:p>
          <a:p>
            <a:pPr lvl="1" eaLnBrk="1" hangingPunct="1">
              <a:lnSpc>
                <a:spcPct val="90000"/>
              </a:lnSpc>
              <a:defRPr/>
            </a:pPr>
            <a:r>
              <a:rPr lang="en-US" dirty="0" smtClean="0"/>
              <a:t>1-2 hours post meal  &lt;180</a:t>
            </a:r>
          </a:p>
          <a:p>
            <a:pPr lvl="1" eaLnBrk="1" hangingPunct="1">
              <a:lnSpc>
                <a:spcPct val="90000"/>
              </a:lnSpc>
              <a:defRPr/>
            </a:pPr>
            <a:r>
              <a:rPr lang="en-US" dirty="0" smtClean="0"/>
              <a:t>Before next meal – 80 - 130</a:t>
            </a:r>
          </a:p>
        </p:txBody>
      </p:sp>
    </p:spTree>
    <p:custDataLst>
      <p:tags r:id="rId1"/>
    </p:custDataLst>
    <p:extLst>
      <p:ext uri="{BB962C8B-B14F-4D97-AF65-F5344CB8AC3E}">
        <p14:creationId xmlns:p14="http://schemas.microsoft.com/office/powerpoint/2010/main" val="167208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26575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98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7069" name="Document" r:id="rId6" imgW="8300941" imgH="5437182" progId="Word.Document.8">
                  <p:embed/>
                </p:oleObj>
              </mc:Choice>
              <mc:Fallback>
                <p:oleObj name="Document" r:id="rId6" imgW="8300941" imgH="5437182" progId="Word.Document.8">
                  <p:embed/>
                  <p:pic>
                    <p:nvPicPr>
                      <p:cNvPr id="0" name=""/>
                      <p:cNvPicPr>
                        <a:picLocks noChangeAspect="1" noChangeArrowheads="1"/>
                      </p:cNvPicPr>
                      <p:nvPr/>
                    </p:nvPicPr>
                    <p:blipFill>
                      <a:blip r:embed="rId7"/>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2491519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8093" name="Document" r:id="rId6" imgW="7917099" imgH="5035521" progId="Word.Document.8">
                  <p:embed/>
                </p:oleObj>
              </mc:Choice>
              <mc:Fallback>
                <p:oleObj name="Document" r:id="rId6" imgW="7917099" imgH="5035521" progId="Word.Document.8">
                  <p:embed/>
                  <p:pic>
                    <p:nvPicPr>
                      <p:cNvPr id="0" name=""/>
                      <p:cNvPicPr>
                        <a:picLocks noChangeAspect="1" noChangeArrowheads="1"/>
                      </p:cNvPicPr>
                      <p:nvPr/>
                    </p:nvPicPr>
                    <p:blipFill>
                      <a:blip r:embed="rId7"/>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60173240"/>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53245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219656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nvPr>
        </p:nvGraphicFramePr>
        <p:xfrm>
          <a:off x="748506" y="1597025"/>
          <a:ext cx="7646987" cy="5260975"/>
        </p:xfrm>
        <a:graphic>
          <a:graphicData uri="http://schemas.openxmlformats.org/presentationml/2006/ole">
            <mc:AlternateContent xmlns:mc="http://schemas.openxmlformats.org/markup-compatibility/2006">
              <mc:Choice xmlns:v="urn:schemas-microsoft-com:vml" Requires="v">
                <p:oleObj spid="_x0000_s89117" name="Document" r:id="rId6" imgW="7887878" imgH="5427824" progId="Word.Document.8">
                  <p:embed/>
                </p:oleObj>
              </mc:Choice>
              <mc:Fallback>
                <p:oleObj name="Document" r:id="rId6" imgW="7887878" imgH="5427824" progId="Word.Document.8">
                  <p:embed/>
                  <p:pic>
                    <p:nvPicPr>
                      <p:cNvPr id="0" name=""/>
                      <p:cNvPicPr>
                        <a:picLocks noChangeAspect="1" noChangeArrowheads="1"/>
                      </p:cNvPicPr>
                      <p:nvPr/>
                    </p:nvPicPr>
                    <p:blipFill>
                      <a:blip r:embed="rId7"/>
                      <a:srcRect/>
                      <a:stretch>
                        <a:fillRect/>
                      </a:stretch>
                    </p:blipFill>
                    <p:spPr bwMode="auto">
                      <a:xfrm>
                        <a:off x="748506" y="1597025"/>
                        <a:ext cx="7646987" cy="5260975"/>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369359104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257834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516645679"/>
      </p:ext>
    </p:extLst>
  </p:cSld>
  <p:clrMapOvr>
    <a:masterClrMapping/>
  </p:clrMapOvr>
  <p:transition spd="slow">
    <p:wipe dir="d"/>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At max basal dose </a:t>
            </a:r>
          </a:p>
          <a:p>
            <a:pPr lvl="1"/>
            <a:r>
              <a:rPr lang="en-US" sz="2800" dirty="0" smtClean="0"/>
              <a:t>80 x 0.5 = 40 units</a:t>
            </a:r>
          </a:p>
          <a:p>
            <a:r>
              <a:rPr lang="en-US" sz="3000" dirty="0" smtClean="0"/>
              <a:t>Don’t add sulfonylurea to insulin (increases mortality)</a:t>
            </a:r>
          </a:p>
          <a:p>
            <a:r>
              <a:rPr lang="en-US" sz="3000" dirty="0" smtClean="0"/>
              <a:t>Consider Adding a SGLT-2 Inhibitor</a:t>
            </a:r>
          </a:p>
          <a:p>
            <a:r>
              <a:rPr lang="en-US" sz="3000" dirty="0" smtClean="0"/>
              <a:t>Consider a GLP-1 Agonist </a:t>
            </a:r>
          </a:p>
          <a:p>
            <a:r>
              <a:rPr lang="en-US" sz="3000" dirty="0" smtClean="0"/>
              <a:t>Start bolus insulin at largest meal</a:t>
            </a:r>
          </a:p>
          <a:p>
            <a:r>
              <a:rPr lang="en-US" sz="3000" dirty="0" smtClean="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39188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90142" name="Document" r:id="rId6" imgW="8619486" imgH="6026450" progId="Word.Document.8">
                  <p:embed/>
                </p:oleObj>
              </mc:Choice>
              <mc:Fallback>
                <p:oleObj name="Document" r:id="rId6" imgW="8619486" imgH="6026450" progId="Word.Document.8">
                  <p:embed/>
                  <p:pic>
                    <p:nvPicPr>
                      <p:cNvPr id="0" name=""/>
                      <p:cNvPicPr>
                        <a:picLocks noChangeArrowheads="1"/>
                      </p:cNvPicPr>
                      <p:nvPr/>
                    </p:nvPicPr>
                    <p:blipFill>
                      <a:blip r:embed="rId7"/>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1745460920"/>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Next Steps – Switch from 40 units basal to 70/30 Insulin</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smtClean="0"/>
          </a:p>
          <a:p>
            <a:r>
              <a:rPr lang="en-US" dirty="0"/>
              <a:t>S</a:t>
            </a:r>
            <a:r>
              <a:rPr lang="en-US" dirty="0" smtClean="0"/>
              <a:t>witch to 70/30 Insulin</a:t>
            </a:r>
          </a:p>
          <a:p>
            <a:r>
              <a:rPr lang="en-US" dirty="0" smtClean="0"/>
              <a:t>Take current dose and give 2/3 in am and 1/3 in pm. </a:t>
            </a:r>
          </a:p>
          <a:p>
            <a:pPr lvl="1"/>
            <a:r>
              <a:rPr lang="en-US" sz="2800" dirty="0" smtClean="0"/>
              <a:t>2/3 of basal in am</a:t>
            </a:r>
          </a:p>
          <a:p>
            <a:pPr lvl="2"/>
            <a:r>
              <a:rPr lang="en-US" sz="2800" dirty="0" smtClean="0"/>
              <a:t>40 units x 0.6 = 24 units 70/30</a:t>
            </a:r>
          </a:p>
          <a:p>
            <a:pPr lvl="1"/>
            <a:r>
              <a:rPr lang="en-US" sz="2800" dirty="0" smtClean="0"/>
              <a:t>1/3 of basal in *pm</a:t>
            </a:r>
          </a:p>
          <a:p>
            <a:pPr lvl="2"/>
            <a:r>
              <a:rPr lang="en-US" sz="2400" dirty="0" smtClean="0"/>
              <a:t> </a:t>
            </a:r>
            <a:r>
              <a:rPr lang="en-US" sz="2800" dirty="0" smtClean="0"/>
              <a:t>40 units x 0.4 = 16 units 70/30</a:t>
            </a:r>
            <a:endParaRPr lang="en-US" sz="2400" dirty="0" smtClean="0"/>
          </a:p>
          <a:p>
            <a:pPr lvl="1"/>
            <a:r>
              <a:rPr lang="en-US" sz="2800"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74143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91166" name="Document" r:id="rId6" imgW="7906998" imgH="5440781" progId="Word.Document.8">
                  <p:embed/>
                </p:oleObj>
              </mc:Choice>
              <mc:Fallback>
                <p:oleObj name="Document" r:id="rId6" imgW="7906998" imgH="5440781" progId="Word.Document.8">
                  <p:embed/>
                  <p:pic>
                    <p:nvPicPr>
                      <p:cNvPr id="0" name=""/>
                      <p:cNvPicPr>
                        <a:picLocks noChangeAspect="1" noChangeArrowheads="1"/>
                      </p:cNvPicPr>
                      <p:nvPr/>
                    </p:nvPicPr>
                    <p:blipFill>
                      <a:blip r:embed="rId7"/>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67476371"/>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92190" name="Document" r:id="rId6" imgW="7926118" imgH="5450139" progId="Word.Document.8">
                  <p:embed/>
                </p:oleObj>
              </mc:Choice>
              <mc:Fallback>
                <p:oleObj name="Document" r:id="rId6" imgW="7926118" imgH="5450139" progId="Word.Document.8">
                  <p:embed/>
                  <p:pic>
                    <p:nvPicPr>
                      <p:cNvPr id="0" name=""/>
                      <p:cNvPicPr>
                        <a:picLocks noChangeAspect="1" noChangeArrowheads="1"/>
                      </p:cNvPicPr>
                      <p:nvPr/>
                    </p:nvPicPr>
                    <p:blipFill>
                      <a:blip r:embed="rId7"/>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116892546"/>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20930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3441544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2043283979"/>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25892342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2664174841"/>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93214"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860036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94238" name="Document" r:id="rId6" imgW="7935497" imgH="5454818" progId="Word.Document.8">
                  <p:embed/>
                </p:oleObj>
              </mc:Choice>
              <mc:Fallback>
                <p:oleObj name="Document" r:id="rId6" imgW="7935497" imgH="5454818" progId="Word.Document.8">
                  <p:embed/>
                  <p:pic>
                    <p:nvPicPr>
                      <p:cNvPr id="0" name=""/>
                      <p:cNvPicPr>
                        <a:picLocks noChangeAspect="1" noChangeArrowheads="1"/>
                      </p:cNvPicPr>
                      <p:nvPr/>
                    </p:nvPicPr>
                    <p:blipFill>
                      <a:blip r:embed="rId7"/>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4506771"/>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10662744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90582968"/>
      </p:ext>
    </p:extLst>
  </p:cSld>
  <p:clrMapOvr>
    <a:masterClrMapping/>
  </p:clrMapOvr>
  <p:transition>
    <p:rand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460976449"/>
      </p:ext>
    </p:extLst>
  </p:cSld>
  <p:clrMapOvr>
    <a:masterClrMapping/>
  </p:clrMapOvr>
  <p:transition>
    <p:random/>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br>
              <a:rPr lang="en-US" dirty="0" smtClean="0"/>
            </a:br>
            <a:r>
              <a:rPr lang="en-US" dirty="0" smtClean="0"/>
              <a:t>Pt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95262" name="Document" r:id="rId6" imgW="7945238" imgH="5462736" progId="Word.Document.8">
                  <p:embed/>
                </p:oleObj>
              </mc:Choice>
              <mc:Fallback>
                <p:oleObj name="Document" r:id="rId6" imgW="7945238" imgH="5462736" progId="Word.Document.8">
                  <p:embed/>
                  <p:pic>
                    <p:nvPicPr>
                      <p:cNvPr id="0" name=""/>
                      <p:cNvPicPr>
                        <a:picLocks noChangeAspect="1" noChangeArrowheads="1"/>
                      </p:cNvPicPr>
                      <p:nvPr/>
                    </p:nvPicPr>
                    <p:blipFill>
                      <a:blip r:embed="rId7"/>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75299145"/>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2709084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7265424"/>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50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smtClean="0">
                <a:solidFill>
                  <a:schemeClr val="accent2">
                    <a:lumMod val="50000"/>
                  </a:schemeClr>
                </a:solidFill>
                <a:latin typeface="Arial" pitchFamily="34" charset="0"/>
              </a:rPr>
              <a:t>Inhaled insulin</a:t>
            </a:r>
            <a:r>
              <a:rPr lang="en-US" sz="2200" dirty="0">
                <a:solidFill>
                  <a:schemeClr val="accent2">
                    <a:lumMod val="50000"/>
                  </a:schemeClr>
                </a:solidFill>
                <a:latin typeface="Arial" pitchFamily="34" charset="0"/>
              </a:rPr>
              <a:t>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12318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14213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a:t>
            </a:r>
            <a:r>
              <a:rPr lang="en-US" dirty="0" smtClean="0"/>
              <a:t>of sugar</a:t>
            </a:r>
            <a:endParaRPr lang="en-US" dirty="0" smtClean="0">
              <a:effectLst/>
            </a:endParaRP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359275" y="1568390"/>
            <a:ext cx="4327525" cy="4327525"/>
          </a:xfrm>
        </p:spPr>
      </p:pic>
      <p:sp>
        <p:nvSpPr>
          <p:cNvPr id="2" name="TextBox 1"/>
          <p:cNvSpPr txBox="1"/>
          <p:nvPr/>
        </p:nvSpPr>
        <p:spPr>
          <a:xfrm>
            <a:off x="609599" y="1371600"/>
            <a:ext cx="365760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No ideal </a:t>
            </a:r>
            <a:r>
              <a:rPr lang="en-US" sz="2400" dirty="0"/>
              <a:t>percentage of calories from protein, carbohydrate and fat for </a:t>
            </a:r>
            <a:r>
              <a:rPr lang="en-US" sz="2400" dirty="0" smtClean="0"/>
              <a:t> people </a:t>
            </a:r>
            <a:r>
              <a:rPr lang="en-US" sz="2400" dirty="0"/>
              <a:t>with </a:t>
            </a:r>
            <a:r>
              <a:rPr lang="en-US" sz="2400" dirty="0" smtClean="0"/>
              <a:t>diabetes. </a:t>
            </a:r>
          </a:p>
          <a:p>
            <a:pPr marL="285750" indent="-285750">
              <a:buFont typeface="Arial" panose="020B0604020202020204" pitchFamily="34" charset="0"/>
              <a:buChar char="•"/>
            </a:pPr>
            <a:r>
              <a:rPr lang="en-US" sz="2400" dirty="0" smtClean="0"/>
              <a:t>Macronutrient </a:t>
            </a:r>
            <a:r>
              <a:rPr lang="en-US" sz="2400" dirty="0"/>
              <a:t>distribution should be based on an</a:t>
            </a:r>
            <a:r>
              <a:rPr lang="en-US" sz="2400" i="1" dirty="0"/>
              <a:t> individualized assessment </a:t>
            </a:r>
            <a:r>
              <a:rPr lang="en-US" sz="2400" dirty="0"/>
              <a:t>of eating patterns, preferences and metabolic goals</a:t>
            </a:r>
            <a:r>
              <a:rPr lang="en-US" sz="2400" dirty="0" smtClean="0"/>
              <a:t>.</a:t>
            </a:r>
            <a:endParaRPr lang="en-US" sz="2400" dirty="0"/>
          </a:p>
        </p:txBody>
      </p:sp>
    </p:spTree>
    <p:custDataLst>
      <p:tags r:id="rId1"/>
    </p:custDataLst>
    <p:extLst>
      <p:ext uri="{BB962C8B-B14F-4D97-AF65-F5344CB8AC3E}">
        <p14:creationId xmlns:p14="http://schemas.microsoft.com/office/powerpoint/2010/main" val="7226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a:t>
            </a:r>
            <a:r>
              <a:rPr lang="en-US" sz="4000" dirty="0" err="1"/>
              <a:t>Creat</a:t>
            </a:r>
            <a:r>
              <a:rPr lang="en-US" sz="4000" dirty="0"/>
              <a:t> 1.4</a:t>
            </a:r>
            <a:r>
              <a:rPr lang="en-US" sz="4000" dirty="0" smtClean="0"/>
              <a:t>.</a:t>
            </a:r>
          </a:p>
          <a:p>
            <a:pPr>
              <a:defRPr/>
            </a:pPr>
            <a:r>
              <a:rPr lang="en-US" sz="4000" dirty="0" smtClean="0"/>
              <a:t>Limited income. </a:t>
            </a:r>
          </a:p>
          <a:p>
            <a:pPr>
              <a:defRPr/>
            </a:pPr>
            <a:r>
              <a:rPr lang="en-US" dirty="0" smtClean="0"/>
              <a:t>Good insurance</a:t>
            </a:r>
            <a:endParaRPr lang="en-US" sz="4000"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364236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13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993858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956"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957"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p>
          <a:p>
            <a:r>
              <a:rPr lang="en-US" sz="2800" dirty="0" smtClean="0">
                <a:solidFill>
                  <a:schemeClr val="accent1">
                    <a:lumMod val="50000"/>
                  </a:schemeClr>
                </a:solidFill>
              </a:rPr>
              <a:t>12 teaspoons sugar in one soda</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20" y="4042525"/>
            <a:ext cx="3072764" cy="2144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079752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903"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927" name="Document" r:id="rId5" imgW="7979509" imgH="5280261" progId="Word.Document.8">
                  <p:embed/>
                </p:oleObj>
              </mc:Choice>
              <mc:Fallback>
                <p:oleObj name="Document" r:id="rId5" imgW="7979509" imgH="5280261" progId="Word.Document.8">
                  <p:embed/>
                  <p:pic>
                    <p:nvPicPr>
                      <p:cNvPr id="0" name=""/>
                      <p:cNvPicPr>
                        <a:picLocks noChangeAspect="1" noChangeArrowheads="1"/>
                      </p:cNvPicPr>
                      <p:nvPr/>
                    </p:nvPicPr>
                    <p:blipFill>
                      <a:blip r:embed="rId6"/>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45"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Reducing Risk</a:t>
            </a:r>
          </a:p>
          <a:p>
            <a:r>
              <a:rPr lang="en-US" dirty="0" smtClean="0"/>
              <a:t>Getting to Best Possible Health</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37" name="TextBox 16"/>
          <p:cNvSpPr txBox="1">
            <a:spLocks noChangeArrowheads="1"/>
          </p:cNvSpPr>
          <p:nvPr/>
        </p:nvSpPr>
        <p:spPr bwMode="auto">
          <a:xfrm>
            <a:off x="4438879" y="5936942"/>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4447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618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2311027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2015</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a:t>
            </a:r>
            <a:r>
              <a:rPr lang="en-US" dirty="0" smtClean="0"/>
              <a:t>(</a:t>
            </a:r>
            <a:r>
              <a:rPr lang="en-US" dirty="0" smtClean="0"/>
              <a:t>86</a:t>
            </a:r>
            <a:r>
              <a:rPr lang="en-US" dirty="0" smtClean="0"/>
              <a:t> </a:t>
            </a:r>
            <a:r>
              <a:rPr lang="en-US" dirty="0" smtClean="0"/>
              <a:t>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103087395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19673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90"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91"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859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61766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1079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22117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20060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r>
              <a:rPr lang="en-US" sz="3600" b="1" i="1" dirty="0" smtClean="0"/>
              <a:t/>
            </a:r>
            <a:br>
              <a:rPr lang="en-US" sz="3600" b="1" i="1" dirty="0" smtClean="0"/>
            </a:br>
            <a:r>
              <a:rPr lang="en-US" sz="3600" b="1" i="1" dirty="0" smtClean="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a:t>
            </a:r>
            <a:r>
              <a:rPr lang="en-US" sz="2400" dirty="0" smtClean="0"/>
              <a:t>disheartened?</a:t>
            </a:r>
          </a:p>
          <a:p>
            <a:endParaRPr lang="en-US" sz="2400" dirty="0"/>
          </a:p>
          <a:p>
            <a:r>
              <a:rPr lang="en-US" sz="2400" dirty="0" smtClean="0"/>
              <a:t>This </a:t>
            </a:r>
            <a:r>
              <a:rPr lang="en-US" sz="2400" dirty="0"/>
              <a:t>moment of discouragement and despair provides us </a:t>
            </a:r>
            <a:r>
              <a:rPr lang="en-US" sz="2400" dirty="0" smtClean="0"/>
              <a:t>an opportunity.</a:t>
            </a:r>
          </a:p>
          <a:p>
            <a:endParaRPr lang="en-US" sz="2400" dirty="0" smtClean="0"/>
          </a:p>
          <a:p>
            <a:r>
              <a:rPr lang="en-US" sz="2400" dirty="0" smtClean="0"/>
              <a:t>By </a:t>
            </a:r>
            <a:r>
              <a:rPr lang="en-US" sz="2400" dirty="0"/>
              <a:t>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09626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smtClean="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294467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27011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41217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80 /20 Rule – Perfect Not Required</a:t>
            </a:r>
            <a:endParaRPr lang="en-US" dirty="0"/>
          </a:p>
        </p:txBody>
      </p:sp>
      <p:sp>
        <p:nvSpPr>
          <p:cNvPr id="3" name="Content Placeholder 2"/>
          <p:cNvSpPr>
            <a:spLocks noGrp="1"/>
          </p:cNvSpPr>
          <p:nvPr>
            <p:ph sz="quarter" idx="1"/>
          </p:nvPr>
        </p:nvSpPr>
        <p:spPr/>
        <p:txBody>
          <a:bodyPr/>
          <a:lstStyle/>
          <a:p>
            <a:r>
              <a:rPr lang="en-US" dirty="0" smtClean="0"/>
              <a:t> </a:t>
            </a:r>
            <a:endParaRPr lang="en-US" dirty="0"/>
          </a:p>
        </p:txBody>
      </p:sp>
      <p:pic>
        <p:nvPicPr>
          <p:cNvPr id="5" name="Picture 4"/>
          <p:cNvPicPr>
            <a:picLocks noChangeAspect="1"/>
          </p:cNvPicPr>
          <p:nvPr/>
        </p:nvPicPr>
        <p:blipFill>
          <a:blip r:embed="rId3"/>
          <a:stretch>
            <a:fillRect/>
          </a:stretch>
        </p:blipFill>
        <p:spPr>
          <a:xfrm>
            <a:off x="1752600" y="1371600"/>
            <a:ext cx="5597338" cy="3429000"/>
          </a:xfrm>
          <a:prstGeom prst="rect">
            <a:avLst/>
          </a:prstGeom>
        </p:spPr>
      </p:pic>
    </p:spTree>
    <p:custDataLst>
      <p:tags r:id="rId1"/>
    </p:custDataLst>
    <p:extLst>
      <p:ext uri="{BB962C8B-B14F-4D97-AF65-F5344CB8AC3E}">
        <p14:creationId xmlns:p14="http://schemas.microsoft.com/office/powerpoint/2010/main" val="81094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438"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74600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803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9470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35923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9656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8315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fontScale="925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71 </a:t>
            </a:r>
            <a:r>
              <a:rPr lang="en-US" dirty="0" err="1" smtClean="0"/>
              <a:t>yr</a:t>
            </a:r>
            <a:r>
              <a:rPr lang="en-US" dirty="0" smtClean="0"/>
              <a:t> old with type 2 for 11 yrs. </a:t>
            </a:r>
            <a:r>
              <a:rPr lang="en-US" dirty="0" err="1" smtClean="0"/>
              <a:t>Hx</a:t>
            </a:r>
            <a:r>
              <a:rPr lang="en-US" dirty="0" smtClean="0"/>
              <a:t> of CVD. Takes glyburide 10mg BID.</a:t>
            </a:r>
          </a:p>
          <a:p>
            <a:pPr eaLnBrk="1" hangingPunct="1">
              <a:buFont typeface="Wingdings" pitchFamily="2" charset="2"/>
              <a:buNone/>
              <a:defRPr/>
            </a:pPr>
            <a:r>
              <a:rPr lang="en-US" dirty="0" smtClean="0"/>
              <a:t>Labs:</a:t>
            </a:r>
          </a:p>
          <a:p>
            <a:pPr lvl="1" eaLnBrk="1" hangingPunct="1">
              <a:defRPr/>
            </a:pPr>
            <a:r>
              <a:rPr lang="en-US" dirty="0" smtClean="0"/>
              <a:t>A1c </a:t>
            </a:r>
            <a:r>
              <a:rPr lang="en-US" dirty="0" smtClean="0"/>
              <a:t>8.6</a:t>
            </a:r>
            <a:r>
              <a:rPr lang="en-US" dirty="0" smtClean="0"/>
              <a:t>%</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Tells you I get shaky a lot.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692482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41668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105.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9.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114.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6.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122.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124.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16406</TotalTime>
  <Pages>98</Pages>
  <Words>8462</Words>
  <Application>Microsoft Office PowerPoint</Application>
  <PresentationFormat>Letter Paper (8.5x11 in)</PresentationFormat>
  <Paragraphs>1663</Paragraphs>
  <Slides>203</Slides>
  <Notes>114</Notes>
  <HiddenSlides>0</HiddenSlides>
  <MMClips>3</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3</vt:i4>
      </vt:variant>
      <vt:variant>
        <vt:lpstr>Slide Titles</vt:lpstr>
      </vt:variant>
      <vt:variant>
        <vt:i4>203</vt:i4>
      </vt:variant>
    </vt:vector>
  </HeadingPairs>
  <TitlesOfParts>
    <vt:vector size="227" baseType="lpstr">
      <vt:lpstr>ＭＳ Ｐゴシック</vt:lpstr>
      <vt:lpstr>SimSun</vt:lpstr>
      <vt:lpstr>Antique Olive</vt:lpstr>
      <vt:lpstr>Arial</vt:lpstr>
      <vt:lpstr>Arial Black</vt:lpstr>
      <vt:lpstr>Arial Narrow</vt:lpstr>
      <vt:lpstr>Book Antiqua</vt:lpstr>
      <vt:lpstr>Calibri</vt:lpstr>
      <vt:lpstr>Courier New</vt:lpstr>
      <vt:lpstr>Garamond</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Chart</vt:lpstr>
      <vt:lpstr>Document</vt:lpstr>
      <vt:lpstr>Welcome to  Diabetes in the 21st Century </vt:lpstr>
      <vt:lpstr>Diabetes in the 21st Century:  A Clinical and Educational Update</vt:lpstr>
      <vt:lpstr>Foundations of Care</vt:lpstr>
      <vt:lpstr>Diabetes in America 2015</vt:lpstr>
      <vt:lpstr> My Boys –Robert and Jackson</vt:lpstr>
      <vt:lpstr>CDC Announces</vt:lpstr>
      <vt:lpstr>Type 2 in Kids </vt:lpstr>
      <vt:lpstr>Global Epidemic</vt:lpstr>
      <vt:lpstr> World Diabetes Day  November 14</vt:lpstr>
      <vt:lpstr>Age-adjusted Diabetes Prevalence  20 yrs or older, by race/ethnicity— U.S. 20014</vt:lpstr>
      <vt:lpstr>  Why Should Zip Code Determine Life Expectancy?</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Type 1 Diabetes Associated with other immune conditions</vt:lpstr>
      <vt:lpstr>What Does Type 1 Look Like?</vt:lpstr>
      <vt:lpstr>Ms. Idaho and Ms America – Pumpin’ It</vt:lpstr>
      <vt:lpstr>Type 1 Summary</vt:lpstr>
      <vt:lpstr>Type 1 in Hospital </vt:lpstr>
      <vt:lpstr>PowerPoint Presentation</vt:lpstr>
      <vt:lpstr>BMI Categories</vt:lpstr>
      <vt:lpstr>Diabetes 2 - Who is at Risk?  (ADA Clinical Practice Guidelines)</vt:lpstr>
      <vt:lpstr>Diabetes 2 - Who is at Risk?  (ADA Clinical Practice Guidelines)</vt:lpstr>
      <vt:lpstr>Acanthosis Nigricans (AN)  </vt:lpstr>
      <vt:lpstr>Acanthosis Nigricans</vt:lpstr>
      <vt:lpstr>PowerPoint Presentation</vt:lpstr>
      <vt:lpstr>Natural Progression of Type 2 Diabetes</vt:lpstr>
      <vt:lpstr>Cardio Metabolic Risk  -  5 Hypers -</vt:lpstr>
      <vt:lpstr>Diabetes Detectives Needed</vt:lpstr>
      <vt:lpstr>Ominous Octet</vt:lpstr>
      <vt:lpstr> SGLT2 Inhibitors- “Glucoretics” </vt:lpstr>
      <vt:lpstr>Comparison of Type 1 and Type 2</vt:lpstr>
      <vt:lpstr>Gestational DM ~ 7% of all Pregnancies</vt:lpstr>
      <vt:lpstr>Postnatal Health:  Maternal Behavior</vt:lpstr>
      <vt:lpstr>Start Metformin therapy</vt:lpstr>
      <vt:lpstr>Metformin – 1st agent of choice</vt:lpstr>
      <vt:lpstr>Other Causes of Hyperglycemia</vt:lpstr>
      <vt:lpstr>Diabetes is also associated with: </vt:lpstr>
      <vt:lpstr>Diabetes Bingo -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Often Should I Check?</vt:lpstr>
      <vt:lpstr>How will it help me?</vt:lpstr>
      <vt:lpstr>Spiritual Care</vt:lpstr>
      <vt:lpstr>“The highest form of wisdom is kindness.”  The Talmud</vt:lpstr>
      <vt:lpstr>Give the gift of Non-Judgment </vt:lpstr>
      <vt:lpstr>“Getting diabetes saved my life.”  ~ Sherri Sheperd</vt:lpstr>
      <vt:lpstr>Diabetes Vacations</vt:lpstr>
      <vt:lpstr>80 /20 Rule – Perfect Not Required</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 –  </vt:lpstr>
      <vt:lpstr>PowerPoint Presentation</vt:lpstr>
      <vt:lpstr>6. Glycemic Targets  </vt:lpstr>
      <vt:lpstr>PowerPoint Presentation</vt:lpstr>
      <vt:lpstr>     A1c and Estimated Avg Glucose (eAG) 2008 </vt:lpstr>
      <vt:lpstr>“Legacy Effect”</vt:lpstr>
      <vt:lpstr>ABCs of Diabetes –  </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Mr. Jones -  What are Your Recommendations?</vt:lpstr>
      <vt:lpstr>PowerPoint Presentation</vt:lpstr>
      <vt:lpstr>Foot Wounds</vt:lpstr>
      <vt:lpstr> Mr. Jones is admitted to Hospital</vt:lpstr>
      <vt:lpstr>Hospitals and Hyperglycemia –  What’s the Big Deal? </vt:lpstr>
      <vt:lpstr>Hyperglycemia*: A Common Comorbidity in Medical-Surgical Patients in a Community Hospital</vt:lpstr>
      <vt:lpstr>Effect of Hyperglycemia  on Hospital Mortality</vt:lpstr>
      <vt:lpstr>WHAT SHOULD WE AIM FOR?</vt:lpstr>
      <vt:lpstr>Mr. Jones Clinical Picture How Much Insulin Needed?</vt:lpstr>
      <vt:lpstr>Sulfonylureas - Squirts</vt:lpstr>
      <vt:lpstr>  Management of Hyperglycemia and Diabetes </vt:lpstr>
      <vt:lpstr>PowerPoint Presentation</vt:lpstr>
      <vt:lpstr>Now What?</vt:lpstr>
      <vt:lpstr>Mr. Jones Clinical Picture – What discharge plan?</vt:lpstr>
      <vt:lpstr>Discharge Teaching</vt:lpstr>
      <vt:lpstr>PowerPoint Presentation</vt:lpstr>
      <vt:lpstr>Mr Jones – Teaching Priorities</vt:lpstr>
      <vt:lpstr>New Meters – a little goes a long way</vt:lpstr>
      <vt:lpstr>Insulin Pens</vt:lpstr>
      <vt:lpstr>When to Call Provider?*</vt:lpstr>
      <vt:lpstr>Foot Care </vt:lpstr>
      <vt:lpstr>No Bathroom Surgery</vt:lpstr>
      <vt:lpstr>A Quick Foot Assessment</vt:lpstr>
      <vt:lpstr>5.07 monofilament = 10gms linear pressure  If pt can’t feel pressure =  neuropathy</vt:lpstr>
      <vt:lpstr>3 Most Important Foot Care Tips</vt:lpstr>
      <vt:lpstr>Bottom Line</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Bolus Insulins   (½ of total daily dose ÷ meals)</vt:lpstr>
      <vt:lpstr>PowerPoint Presentation</vt:lpstr>
      <vt:lpstr>Afrezza – Inhaled Insulin –  Approved 2014</vt:lpstr>
      <vt:lpstr>Afrezza Dosing and Considerations</vt:lpstr>
      <vt:lpstr>Afrezza Inhaler</vt:lpstr>
      <vt:lpstr>Afrezza – Proper Inhale Technique</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Basal Insulin Summary</vt:lpstr>
      <vt:lpstr>Basal + Metformin Type 2, 80kg – A1c 8.7%</vt:lpstr>
      <vt:lpstr>PowerPoint Presentation</vt:lpstr>
      <vt:lpstr>Next Steps</vt:lpstr>
      <vt:lpstr>Combo Sub-Q Insulin</vt:lpstr>
      <vt:lpstr>Next Steps – Switch from 40 units basal to 70/30 Insulin</vt:lpstr>
      <vt:lpstr>24u 70/30 am,  16 u 70/30 pm Patterns? Changes needed?</vt:lpstr>
      <vt:lpstr>Type 2 – Amaryl 4mg AM, 10u Lantus pm</vt:lpstr>
      <vt:lpstr>What Medications Cause Hypoglycemia?</vt:lpstr>
      <vt:lpstr>Hypoglycemia = “Limiting Factor”</vt:lpstr>
      <vt:lpstr>Hypoglycemic Symptoms</vt:lpstr>
      <vt:lpstr>Treatment of Hypoglycemia</vt:lpstr>
      <vt:lpstr>15 - 20 Gms Carb Sources</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PowerPoint Presentation</vt:lpstr>
      <vt:lpstr>U.S. Weight - 68% overweight or obese</vt:lpstr>
      <vt:lpstr>Bigger Meals, Bigger Kids</vt:lpstr>
      <vt:lpstr>Average American Consumes 25 teaspoons of sugar a day (400 cals)</vt:lpstr>
      <vt:lpstr>Medical Nutrition Therapy – ADA 2014 Updates</vt:lpstr>
      <vt:lpstr>Approach Depends on Patient</vt:lpstr>
      <vt:lpstr>Medical Nutrition Therapy – ADA</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Choose Healthy Carbs </vt:lpstr>
      <vt:lpstr>Carbohydrate Needs for  Most Adults</vt:lpstr>
      <vt:lpstr>Handy Meal Plan  </vt:lpstr>
      <vt:lpstr>Carb Counting - Starch</vt:lpstr>
      <vt:lpstr>Carb counting- fruit</vt:lpstr>
      <vt:lpstr>Carb Counting - Milk</vt:lpstr>
      <vt:lpstr>Carb  Counting - Sweets</vt:lpstr>
      <vt:lpstr>Using Alcohol Safely</vt:lpstr>
      <vt:lpstr>Ms. Gonzales’ Daily Meal plan</vt:lpstr>
      <vt:lpstr>Diabetes Bingo - “DiaBingo” Shout out Right Answer</vt:lpstr>
      <vt:lpstr>DiaBingo - 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cp:lastModifiedBy>
  <cp:revision>805</cp:revision>
  <cp:lastPrinted>2014-06-29T17:39:19Z</cp:lastPrinted>
  <dcterms:created xsi:type="dcterms:W3CDTF">1998-04-16T17:55:30Z</dcterms:created>
  <dcterms:modified xsi:type="dcterms:W3CDTF">2015-06-19T20:37:16Z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