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7.xml" ContentType="application/vnd.openxmlformats-officedocument.presentationml.notesSlide+xml"/>
  <Override PartName="/ppt/tags/tag46.xml" ContentType="application/vnd.openxmlformats-officedocument.presentationml.tags+xml"/>
  <Override PartName="/ppt/notesSlides/notesSlide2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tags/tag53.xml" ContentType="application/vnd.openxmlformats-officedocument.presentationml.tags+xml"/>
  <Override PartName="/ppt/notesSlides/notesSlide31.xml" ContentType="application/vnd.openxmlformats-officedocument.presentationml.notesSlide+xml"/>
  <Override PartName="/ppt/tags/tag54.xml" ContentType="application/vnd.openxmlformats-officedocument.presentationml.tags+xml"/>
  <Override PartName="/ppt/notesSlides/notesSlide32.xml" ContentType="application/vnd.openxmlformats-officedocument.presentationml.notesSlide+xml"/>
  <Override PartName="/ppt/tags/tag55.xml" ContentType="application/vnd.openxmlformats-officedocument.presentationml.tags+xml"/>
  <Override PartName="/ppt/notesSlides/notesSlide33.xml" ContentType="application/vnd.openxmlformats-officedocument.presentationml.notesSlide+xml"/>
  <Override PartName="/ppt/tags/tag56.xml" ContentType="application/vnd.openxmlformats-officedocument.presentationml.tags+xml"/>
  <Override PartName="/ppt/notesSlides/notesSlide34.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3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6.xml" ContentType="application/vnd.openxmlformats-officedocument.presentationml.notesSlide+xml"/>
  <Override PartName="/ppt/tags/tag62.xml" ContentType="application/vnd.openxmlformats-officedocument.presentationml.tags+xml"/>
  <Override PartName="/ppt/notesSlides/notesSlide37.xml" ContentType="application/vnd.openxmlformats-officedocument.presentationml.notesSlide+xml"/>
  <Override PartName="/ppt/tags/tag63.xml" ContentType="application/vnd.openxmlformats-officedocument.presentationml.tags+xml"/>
  <Override PartName="/ppt/notesSlides/notesSlide3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39.xml" ContentType="application/vnd.openxmlformats-officedocument.presentationml.notesSlide+xml"/>
  <Override PartName="/ppt/tags/tag68.xml" ContentType="application/vnd.openxmlformats-officedocument.presentationml.tags+xml"/>
  <Override PartName="/ppt/notesSlides/notesSlide40.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41.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42.xml" ContentType="application/vnd.openxmlformats-officedocument.presentationml.notesSlide+xml"/>
  <Override PartName="/ppt/tags/tag80.xml" ContentType="application/vnd.openxmlformats-officedocument.presentationml.tags+xml"/>
  <Override PartName="/ppt/notesSlides/notesSlide43.xml" ContentType="application/vnd.openxmlformats-officedocument.presentationml.notesSlide+xml"/>
  <Override PartName="/ppt/tags/tag81.xml" ContentType="application/vnd.openxmlformats-officedocument.presentationml.tags+xml"/>
  <Override PartName="/ppt/notesSlides/notesSlide44.xml" ContentType="application/vnd.openxmlformats-officedocument.presentationml.notesSlide+xml"/>
  <Override PartName="/ppt/tags/tag82.xml" ContentType="application/vnd.openxmlformats-officedocument.presentationml.tags+xml"/>
  <Override PartName="/ppt/notesSlides/notesSlide45.xml" ContentType="application/vnd.openxmlformats-officedocument.presentationml.notesSlide+xml"/>
  <Override PartName="/ppt/tags/tag83.xml" ContentType="application/vnd.openxmlformats-officedocument.presentationml.tags+xml"/>
  <Override PartName="/ppt/notesSlides/notesSlide46.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47.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4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49.xml" ContentType="application/vnd.openxmlformats-officedocument.presentationml.notesSlide+xml"/>
  <Override PartName="/ppt/tags/tag93.xml" ContentType="application/vnd.openxmlformats-officedocument.presentationml.tags+xml"/>
  <Override PartName="/ppt/notesSlides/notesSlide50.xml" ContentType="application/vnd.openxmlformats-officedocument.presentationml.notesSlide+xml"/>
  <Override PartName="/ppt/tags/tag94.xml" ContentType="application/vnd.openxmlformats-officedocument.presentationml.tags+xml"/>
  <Override PartName="/ppt/notesSlides/notesSlide51.xml" ContentType="application/vnd.openxmlformats-officedocument.presentationml.notesSlide+xml"/>
  <Override PartName="/ppt/tags/tag95.xml" ContentType="application/vnd.openxmlformats-officedocument.presentationml.tags+xml"/>
  <Override PartName="/ppt/notesSlides/notesSlide52.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53.xml" ContentType="application/vnd.openxmlformats-officedocument.presentationml.notesSlide+xml"/>
  <Override PartName="/ppt/tags/tag98.xml" ContentType="application/vnd.openxmlformats-officedocument.presentationml.tags+xml"/>
  <Override PartName="/ppt/notesSlides/notesSlide54.xml" ContentType="application/vnd.openxmlformats-officedocument.presentationml.notesSlide+xml"/>
  <Override PartName="/ppt/tags/tag99.xml" ContentType="application/vnd.openxmlformats-officedocument.presentationml.tags+xml"/>
  <Override PartName="/ppt/notesSlides/notesSlide55.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56.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57.xml" ContentType="application/vnd.openxmlformats-officedocument.presentationml.notesSlide+xml"/>
  <Override PartName="/ppt/tags/tag104.xml" ContentType="application/vnd.openxmlformats-officedocument.presentationml.tags+xml"/>
  <Override PartName="/ppt/notesSlides/notesSlide58.xml" ContentType="application/vnd.openxmlformats-officedocument.presentationml.notesSlide+xml"/>
  <Override PartName="/ppt/tags/tag105.xml" ContentType="application/vnd.openxmlformats-officedocument.presentationml.tags+xml"/>
  <Override PartName="/ppt/notesSlides/notesSlide59.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60.xml" ContentType="application/vnd.openxmlformats-officedocument.presentationml.notesSlide+xml"/>
  <Override PartName="/ppt/tags/tag108.xml" ContentType="application/vnd.openxmlformats-officedocument.presentationml.tags+xml"/>
  <Override PartName="/ppt/notesSlides/notesSlide61.xml" ContentType="application/vnd.openxmlformats-officedocument.presentationml.notesSlide+xml"/>
  <Override PartName="/ppt/tags/tag109.xml" ContentType="application/vnd.openxmlformats-officedocument.presentationml.tags+xml"/>
  <Override PartName="/ppt/notesSlides/notesSlide62.xml" ContentType="application/vnd.openxmlformats-officedocument.presentationml.notesSlide+xml"/>
  <Override PartName="/ppt/tags/tag110.xml" ContentType="application/vnd.openxmlformats-officedocument.presentationml.tags+xml"/>
  <Override PartName="/ppt/notesSlides/notesSlide63.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64.xml" ContentType="application/vnd.openxmlformats-officedocument.presentationml.notesSlide+xml"/>
  <Override PartName="/ppt/tags/tag113.xml" ContentType="application/vnd.openxmlformats-officedocument.presentationml.tags+xml"/>
  <Override PartName="/ppt/notesSlides/notesSlide65.xml" ContentType="application/vnd.openxmlformats-officedocument.presentationml.notesSlide+xml"/>
  <Override PartName="/ppt/tags/tag114.xml" ContentType="application/vnd.openxmlformats-officedocument.presentationml.tags+xml"/>
  <Override PartName="/ppt/notesSlides/notesSlide66.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67.xml" ContentType="application/vnd.openxmlformats-officedocument.presentationml.notesSlide+xml"/>
  <Override PartName="/ppt/tags/tag118.xml" ContentType="application/vnd.openxmlformats-officedocument.presentationml.tags+xml"/>
  <Override PartName="/ppt/notesSlides/notesSlide68.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69.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7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71.xml" ContentType="application/vnd.openxmlformats-officedocument.presentationml.notesSlide+xml"/>
  <Override PartName="/ppt/tags/tag126.xml" ContentType="application/vnd.openxmlformats-officedocument.presentationml.tags+xml"/>
  <Override PartName="/ppt/notesSlides/notesSlide7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73.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74.xml" ContentType="application/vnd.openxmlformats-officedocument.presentationml.notesSlide+xml"/>
  <Override PartName="/ppt/tags/tag134.xml" ContentType="application/vnd.openxmlformats-officedocument.presentationml.tags+xml"/>
  <Override PartName="/ppt/notesSlides/notesSlide75.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76.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77.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78.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79.xml" ContentType="application/vnd.openxmlformats-officedocument.presentationml.notesSlide+xml"/>
  <Override PartName="/ppt/tags/tag148.xml" ContentType="application/vnd.openxmlformats-officedocument.presentationml.tags+xml"/>
  <Override PartName="/ppt/notesSlides/notesSlide80.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81.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82.xml" ContentType="application/vnd.openxmlformats-officedocument.presentationml.notesSlide+xml"/>
  <Override PartName="/ppt/tags/tag155.xml" ContentType="application/vnd.openxmlformats-officedocument.presentationml.tags+xml"/>
  <Override PartName="/ppt/notesSlides/notesSlide83.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84.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85.xml" ContentType="application/vnd.openxmlformats-officedocument.presentationml.notesSlide+xml"/>
  <Override PartName="/ppt/tags/tag160.xml" ContentType="application/vnd.openxmlformats-officedocument.presentationml.tags+xml"/>
  <Override PartName="/ppt/notesSlides/notesSlide86.xml" ContentType="application/vnd.openxmlformats-officedocument.presentationml.notesSlide+xml"/>
  <Override PartName="/ppt/tags/tag161.xml" ContentType="application/vnd.openxmlformats-officedocument.presentationml.tags+xml"/>
  <Override PartName="/ppt/notesSlides/notesSlide87.xml" ContentType="application/vnd.openxmlformats-officedocument.presentationml.notesSlide+xml"/>
  <Override PartName="/ppt/tags/tag162.xml" ContentType="application/vnd.openxmlformats-officedocument.presentationml.tags+xml"/>
  <Override PartName="/ppt/notesSlides/notesSlide88.xml" ContentType="application/vnd.openxmlformats-officedocument.presentationml.notesSlide+xml"/>
  <Override PartName="/ppt/tags/tag163.xml" ContentType="application/vnd.openxmlformats-officedocument.presentationml.tags+xml"/>
  <Override PartName="/ppt/notesSlides/notesSlide89.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notesSlides/notesSlide90.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91.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92.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notesSlides/notesSlide93.xml" ContentType="application/vnd.openxmlformats-officedocument.presentationml.notesSlide+xml"/>
  <Override PartName="/ppt/tags/tag176.xml" ContentType="application/vnd.openxmlformats-officedocument.presentationml.tags+xml"/>
  <Override PartName="/ppt/notesSlides/notesSlide94.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notesSlides/notesSlide95.xml" ContentType="application/vnd.openxmlformats-officedocument.presentationml.notesSlide+xml"/>
  <Override PartName="/ppt/tags/tag179.xml" ContentType="application/vnd.openxmlformats-officedocument.presentationml.tags+xml"/>
  <Override PartName="/ppt/notesSlides/notesSlide96.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97.xml" ContentType="application/vnd.openxmlformats-officedocument.presentationml.notesSlide+xml"/>
  <Override PartName="/ppt/tags/tag183.xml" ContentType="application/vnd.openxmlformats-officedocument.presentationml.tags+xml"/>
  <Override PartName="/ppt/notesSlides/notesSlide98.xml" ContentType="application/vnd.openxmlformats-officedocument.presentationml.notesSlide+xml"/>
  <Override PartName="/ppt/tags/tag184.xml" ContentType="application/vnd.openxmlformats-officedocument.presentationml.tags+xml"/>
  <Override PartName="/ppt/notesSlides/notesSlide99.xml" ContentType="application/vnd.openxmlformats-officedocument.presentationml.notesSlide+xml"/>
  <Override PartName="/ppt/tags/tag185.xml" ContentType="application/vnd.openxmlformats-officedocument.presentationml.tags+xml"/>
  <Override PartName="/ppt/notesSlides/notesSlide100.xml" ContentType="application/vnd.openxmlformats-officedocument.presentationml.notesSlide+xml"/>
  <Override PartName="/ppt/tags/tag186.xml" ContentType="application/vnd.openxmlformats-officedocument.presentationml.tags+xml"/>
  <Override PartName="/ppt/notesSlides/notesSlide101.xml" ContentType="application/vnd.openxmlformats-officedocument.presentationml.notesSlide+xml"/>
  <Override PartName="/ppt/tags/tag187.xml" ContentType="application/vnd.openxmlformats-officedocument.presentationml.tags+xml"/>
  <Override PartName="/ppt/notesSlides/notesSlide102.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103.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04.xml" ContentType="application/vnd.openxmlformats-officedocument.presentationml.notesSlide+xml"/>
  <Override PartName="/ppt/tags/tag192.xml" ContentType="application/vnd.openxmlformats-officedocument.presentationml.tags+xml"/>
  <Override PartName="/ppt/notesSlides/notesSlide105.xml" ContentType="application/vnd.openxmlformats-officedocument.presentationml.notesSlide+xml"/>
  <Override PartName="/ppt/tags/tag193.xml" ContentType="application/vnd.openxmlformats-officedocument.presentationml.tags+xml"/>
  <Override PartName="/ppt/notesSlides/notesSlide106.xml" ContentType="application/vnd.openxmlformats-officedocument.presentationml.notesSlide+xml"/>
  <Override PartName="/ppt/tags/tag194.xml" ContentType="application/vnd.openxmlformats-officedocument.presentationml.tags+xml"/>
  <Override PartName="/ppt/notesSlides/notesSlide107.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108.xml" ContentType="application/vnd.openxmlformats-officedocument.presentationml.notesSlide+xml"/>
  <Override PartName="/ppt/tags/tag197.xml" ContentType="application/vnd.openxmlformats-officedocument.presentationml.tags+xml"/>
  <Override PartName="/ppt/notesSlides/notesSlide109.xml" ContentType="application/vnd.openxmlformats-officedocument.presentationml.notesSlide+xml"/>
  <Override PartName="/ppt/tags/tag198.xml" ContentType="application/vnd.openxmlformats-officedocument.presentationml.tags+xml"/>
  <Override PartName="/ppt/notesSlides/notesSlide110.xml" ContentType="application/vnd.openxmlformats-officedocument.presentationml.notesSlide+xml"/>
  <Override PartName="/ppt/tags/tag199.xml" ContentType="application/vnd.openxmlformats-officedocument.presentationml.tags+xml"/>
  <Override PartName="/ppt/notesSlides/notesSlide111.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notesSlides/notesSlide112.xml" ContentType="application/vnd.openxmlformats-officedocument.presentationml.notesSlide+xml"/>
  <Override PartName="/ppt/tags/tag202.xml" ContentType="application/vnd.openxmlformats-officedocument.presentationml.tags+xml"/>
  <Override PartName="/ppt/notesSlides/notesSlide113.xml" ContentType="application/vnd.openxmlformats-officedocument.presentationml.notesSlide+xml"/>
  <Override PartName="/ppt/tags/tag203.xml" ContentType="application/vnd.openxmlformats-officedocument.presentationml.tags+xml"/>
  <Override PartName="/ppt/notesSlides/notesSlide114.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notesSlides/notesSlide115.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notesSlides/notesSlide116.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notesSlides/notesSlide117.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notesSlides/notesSlide118.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119.xml" ContentType="application/vnd.openxmlformats-officedocument.presentationml.notesSlide+xml"/>
  <Override PartName="/ppt/tags/tag214.xml" ContentType="application/vnd.openxmlformats-officedocument.presentationml.tags+xml"/>
  <Override PartName="/ppt/notesSlides/notesSlide12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2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22.xml" ContentType="application/vnd.openxmlformats-officedocument.presentationml.notesSlide+xml"/>
  <Override PartName="/ppt/tags/tag222.xml" ContentType="application/vnd.openxmlformats-officedocument.presentationml.tags+xml"/>
  <Override PartName="/ppt/notesSlides/notesSlide123.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24.xml" ContentType="application/vnd.openxmlformats-officedocument.presentationml.notesSlide+xml"/>
  <Override PartName="/ppt/tags/tag225.xml" ContentType="application/vnd.openxmlformats-officedocument.presentationml.tags+xml"/>
  <Override PartName="/ppt/notesSlides/notesSlide125.xml" ContentType="application/vnd.openxmlformats-officedocument.presentationml.notesSlide+xml"/>
  <Override PartName="/ppt/tags/tag226.xml" ContentType="application/vnd.openxmlformats-officedocument.presentationml.tags+xml"/>
  <Override PartName="/ppt/notesSlides/notesSlide126.xml" ContentType="application/vnd.openxmlformats-officedocument.presentationml.notesSlide+xml"/>
  <Override PartName="/ppt/tags/tag227.xml" ContentType="application/vnd.openxmlformats-officedocument.presentationml.tags+xml"/>
  <Override PartName="/ppt/notesSlides/notesSlide127.xml" ContentType="application/vnd.openxmlformats-officedocument.presentationml.notesSlide+xml"/>
  <Override PartName="/ppt/tags/tag228.xml" ContentType="application/vnd.openxmlformats-officedocument.presentationml.tags+xml"/>
  <Override PartName="/ppt/notesSlides/notesSlide128.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129.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13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131.xml" ContentType="application/vnd.openxmlformats-officedocument.presentationml.notesSlide+xml"/>
  <Override PartName="/ppt/tags/tag237.xml" ContentType="application/vnd.openxmlformats-officedocument.presentationml.tags+xml"/>
  <Override PartName="/ppt/notesSlides/notesSlide132.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133.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134.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135.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23"/>
  </p:notesMasterIdLst>
  <p:handoutMasterIdLst>
    <p:handoutMasterId r:id="rId224"/>
  </p:handoutMasterIdLst>
  <p:sldIdLst>
    <p:sldId id="2347" r:id="rId3"/>
    <p:sldId id="2949" r:id="rId4"/>
    <p:sldId id="2348" r:id="rId5"/>
    <p:sldId id="2578" r:id="rId6"/>
    <p:sldId id="2577" r:id="rId7"/>
    <p:sldId id="2576" r:id="rId8"/>
    <p:sldId id="2579" r:id="rId9"/>
    <p:sldId id="2352" r:id="rId10"/>
    <p:sldId id="2353" r:id="rId11"/>
    <p:sldId id="2354" r:id="rId12"/>
    <p:sldId id="2681" r:id="rId13"/>
    <p:sldId id="2786" r:id="rId14"/>
    <p:sldId id="2762" r:id="rId15"/>
    <p:sldId id="2763" r:id="rId16"/>
    <p:sldId id="2365" r:id="rId17"/>
    <p:sldId id="2366" r:id="rId18"/>
    <p:sldId id="2735" r:id="rId19"/>
    <p:sldId id="2367" r:id="rId20"/>
    <p:sldId id="2588" r:id="rId21"/>
    <p:sldId id="2368" r:id="rId22"/>
    <p:sldId id="2370" r:id="rId23"/>
    <p:sldId id="2371" r:id="rId24"/>
    <p:sldId id="2372" r:id="rId25"/>
    <p:sldId id="2373" r:id="rId26"/>
    <p:sldId id="2374" r:id="rId27"/>
    <p:sldId id="2377" r:id="rId28"/>
    <p:sldId id="2376" r:id="rId29"/>
    <p:sldId id="2378" r:id="rId30"/>
    <p:sldId id="2379" r:id="rId31"/>
    <p:sldId id="2380" r:id="rId32"/>
    <p:sldId id="2383" r:id="rId33"/>
    <p:sldId id="2384" r:id="rId34"/>
    <p:sldId id="2587" r:id="rId35"/>
    <p:sldId id="2749" r:id="rId36"/>
    <p:sldId id="2847" r:id="rId37"/>
    <p:sldId id="2848" r:id="rId38"/>
    <p:sldId id="2849" r:id="rId39"/>
    <p:sldId id="2850" r:id="rId40"/>
    <p:sldId id="2386" r:id="rId41"/>
    <p:sldId id="2388" r:id="rId42"/>
    <p:sldId id="2389" r:id="rId43"/>
    <p:sldId id="2950" r:id="rId44"/>
    <p:sldId id="2606" r:id="rId45"/>
    <p:sldId id="2394" r:id="rId46"/>
    <p:sldId id="2736" r:id="rId47"/>
    <p:sldId id="2395" r:id="rId48"/>
    <p:sldId id="2402" r:id="rId49"/>
    <p:sldId id="2396" r:id="rId50"/>
    <p:sldId id="2691" r:id="rId51"/>
    <p:sldId id="2692" r:id="rId52"/>
    <p:sldId id="2404" r:id="rId53"/>
    <p:sldId id="2784" r:id="rId54"/>
    <p:sldId id="2405" r:id="rId55"/>
    <p:sldId id="2406" r:id="rId56"/>
    <p:sldId id="2408" r:id="rId57"/>
    <p:sldId id="2409" r:id="rId58"/>
    <p:sldId id="2731" r:id="rId59"/>
    <p:sldId id="2410" r:id="rId60"/>
    <p:sldId id="2412" r:id="rId61"/>
    <p:sldId id="2788" r:id="rId62"/>
    <p:sldId id="2792" r:id="rId63"/>
    <p:sldId id="2793" r:id="rId64"/>
    <p:sldId id="2415" r:id="rId65"/>
    <p:sldId id="2416" r:id="rId66"/>
    <p:sldId id="2417" r:id="rId67"/>
    <p:sldId id="2418" r:id="rId68"/>
    <p:sldId id="2419" r:id="rId69"/>
    <p:sldId id="2420" r:id="rId70"/>
    <p:sldId id="2421" r:id="rId71"/>
    <p:sldId id="2597" r:id="rId72"/>
    <p:sldId id="2598" r:id="rId73"/>
    <p:sldId id="2591" r:id="rId74"/>
    <p:sldId id="2425" r:id="rId75"/>
    <p:sldId id="2426" r:id="rId76"/>
    <p:sldId id="2851" r:id="rId77"/>
    <p:sldId id="2428" r:id="rId78"/>
    <p:sldId id="2752" r:id="rId79"/>
    <p:sldId id="2951" r:id="rId80"/>
    <p:sldId id="2429" r:id="rId81"/>
    <p:sldId id="2432" r:id="rId82"/>
    <p:sldId id="2431" r:id="rId83"/>
    <p:sldId id="2770" r:id="rId84"/>
    <p:sldId id="2771" r:id="rId85"/>
    <p:sldId id="2772" r:id="rId86"/>
    <p:sldId id="2773" r:id="rId87"/>
    <p:sldId id="2434" r:id="rId88"/>
    <p:sldId id="2750" r:id="rId89"/>
    <p:sldId id="2435" r:id="rId90"/>
    <p:sldId id="2436" r:id="rId91"/>
    <p:sldId id="2437" r:id="rId92"/>
    <p:sldId id="2859" r:id="rId93"/>
    <p:sldId id="2860" r:id="rId94"/>
    <p:sldId id="2861" r:id="rId95"/>
    <p:sldId id="2862" r:id="rId96"/>
    <p:sldId id="2863" r:id="rId97"/>
    <p:sldId id="2864" r:id="rId98"/>
    <p:sldId id="2865" r:id="rId99"/>
    <p:sldId id="2866" r:id="rId100"/>
    <p:sldId id="2867" r:id="rId101"/>
    <p:sldId id="2868" r:id="rId102"/>
    <p:sldId id="2967" r:id="rId103"/>
    <p:sldId id="2870" r:id="rId104"/>
    <p:sldId id="2872" r:id="rId105"/>
    <p:sldId id="2873" r:id="rId106"/>
    <p:sldId id="2966" r:id="rId107"/>
    <p:sldId id="2875" r:id="rId108"/>
    <p:sldId id="2876" r:id="rId109"/>
    <p:sldId id="2877" r:id="rId110"/>
    <p:sldId id="2878" r:id="rId111"/>
    <p:sldId id="2879" r:id="rId112"/>
    <p:sldId id="2880" r:id="rId113"/>
    <p:sldId id="2881" r:id="rId114"/>
    <p:sldId id="2882" r:id="rId115"/>
    <p:sldId id="2883" r:id="rId116"/>
    <p:sldId id="2884" r:id="rId117"/>
    <p:sldId id="2885" r:id="rId118"/>
    <p:sldId id="2886" r:id="rId119"/>
    <p:sldId id="2887" r:id="rId120"/>
    <p:sldId id="2888" r:id="rId121"/>
    <p:sldId id="2889" r:id="rId122"/>
    <p:sldId id="2890" r:id="rId123"/>
    <p:sldId id="2891" r:id="rId124"/>
    <p:sldId id="2892" r:id="rId125"/>
    <p:sldId id="2893" r:id="rId126"/>
    <p:sldId id="2894" r:id="rId127"/>
    <p:sldId id="2895" r:id="rId128"/>
    <p:sldId id="2896" r:id="rId129"/>
    <p:sldId id="2897" r:id="rId130"/>
    <p:sldId id="2898" r:id="rId131"/>
    <p:sldId id="2899" r:id="rId132"/>
    <p:sldId id="2900" r:id="rId133"/>
    <p:sldId id="2901" r:id="rId134"/>
    <p:sldId id="2902" r:id="rId135"/>
    <p:sldId id="2903" r:id="rId136"/>
    <p:sldId id="2904" r:id="rId137"/>
    <p:sldId id="2905" r:id="rId138"/>
    <p:sldId id="2906" r:id="rId139"/>
    <p:sldId id="2907" r:id="rId140"/>
    <p:sldId id="2908" r:id="rId141"/>
    <p:sldId id="2909" r:id="rId142"/>
    <p:sldId id="2910" r:id="rId143"/>
    <p:sldId id="2911" r:id="rId144"/>
    <p:sldId id="2912" r:id="rId145"/>
    <p:sldId id="2913" r:id="rId146"/>
    <p:sldId id="2914" r:id="rId147"/>
    <p:sldId id="2915" r:id="rId148"/>
    <p:sldId id="2916" r:id="rId149"/>
    <p:sldId id="2917" r:id="rId150"/>
    <p:sldId id="2918" r:id="rId151"/>
    <p:sldId id="2919" r:id="rId152"/>
    <p:sldId id="2920" r:id="rId153"/>
    <p:sldId id="2921" r:id="rId154"/>
    <p:sldId id="2953" r:id="rId155"/>
    <p:sldId id="2954" r:id="rId156"/>
    <p:sldId id="2962" r:id="rId157"/>
    <p:sldId id="2952" r:id="rId158"/>
    <p:sldId id="2922" r:id="rId159"/>
    <p:sldId id="2923" r:id="rId160"/>
    <p:sldId id="2924" r:id="rId161"/>
    <p:sldId id="2925" r:id="rId162"/>
    <p:sldId id="2926" r:id="rId163"/>
    <p:sldId id="2927" r:id="rId164"/>
    <p:sldId id="2964" r:id="rId165"/>
    <p:sldId id="2928" r:id="rId166"/>
    <p:sldId id="2961" r:id="rId167"/>
    <p:sldId id="2963" r:id="rId168"/>
    <p:sldId id="2965" r:id="rId169"/>
    <p:sldId id="2929" r:id="rId170"/>
    <p:sldId id="2930" r:id="rId171"/>
    <p:sldId id="2931" r:id="rId172"/>
    <p:sldId id="2932" r:id="rId173"/>
    <p:sldId id="2933" r:id="rId174"/>
    <p:sldId id="2934" r:id="rId175"/>
    <p:sldId id="2935" r:id="rId176"/>
    <p:sldId id="2936" r:id="rId177"/>
    <p:sldId id="2938" r:id="rId178"/>
    <p:sldId id="2939" r:id="rId179"/>
    <p:sldId id="2940" r:id="rId180"/>
    <p:sldId id="2941" r:id="rId181"/>
    <p:sldId id="2942" r:id="rId182"/>
    <p:sldId id="2943" r:id="rId183"/>
    <p:sldId id="2944" r:id="rId184"/>
    <p:sldId id="2945" r:id="rId185"/>
    <p:sldId id="2946" r:id="rId186"/>
    <p:sldId id="2947" r:id="rId187"/>
    <p:sldId id="2948" r:id="rId188"/>
    <p:sldId id="2844" r:id="rId189"/>
    <p:sldId id="2845" r:id="rId190"/>
    <p:sldId id="2628" r:id="rId191"/>
    <p:sldId id="2846" r:id="rId192"/>
    <p:sldId id="2633" r:id="rId193"/>
    <p:sldId id="2631" r:id="rId194"/>
    <p:sldId id="2785" r:id="rId195"/>
    <p:sldId id="2637" r:id="rId196"/>
    <p:sldId id="2639" r:id="rId197"/>
    <p:sldId id="2782" r:id="rId198"/>
    <p:sldId id="2783" r:id="rId199"/>
    <p:sldId id="2640" r:id="rId200"/>
    <p:sldId id="2641" r:id="rId201"/>
    <p:sldId id="2642" r:id="rId202"/>
    <p:sldId id="2644" r:id="rId203"/>
    <p:sldId id="2645" r:id="rId204"/>
    <p:sldId id="2646" r:id="rId205"/>
    <p:sldId id="2647" r:id="rId206"/>
    <p:sldId id="2648" r:id="rId207"/>
    <p:sldId id="2649" r:id="rId208"/>
    <p:sldId id="2650" r:id="rId209"/>
    <p:sldId id="2652" r:id="rId210"/>
    <p:sldId id="2653" r:id="rId211"/>
    <p:sldId id="2654" r:id="rId212"/>
    <p:sldId id="2655" r:id="rId213"/>
    <p:sldId id="2657" r:id="rId214"/>
    <p:sldId id="2658" r:id="rId215"/>
    <p:sldId id="2659" r:id="rId216"/>
    <p:sldId id="2660" r:id="rId217"/>
    <p:sldId id="2663" r:id="rId218"/>
    <p:sldId id="2664" r:id="rId219"/>
    <p:sldId id="2684" r:id="rId220"/>
    <p:sldId id="2683" r:id="rId221"/>
    <p:sldId id="2729" r:id="rId222"/>
  </p:sldIdLst>
  <p:sldSz cx="9144000" cy="6858000" type="letter"/>
  <p:notesSz cx="7010400" cy="9296400"/>
  <p:custDataLst>
    <p:tags r:id="rId225"/>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33CC33"/>
    <a:srgbClr val="280049"/>
    <a:srgbClr val="FFCC00"/>
    <a:srgbClr val="00FF00"/>
    <a:srgbClr val="3C0023"/>
    <a:srgbClr val="00066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varScale="1">
        <p:scale>
          <a:sx n="86" d="100"/>
          <a:sy n="86" d="100"/>
        </p:scale>
        <p:origin x="90" y="7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0374"/>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viewProps" Target="viewProps.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notesMaster" Target="notesMasters/notesMaster1.xml"/><Relationship Id="rId228"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tableStyles" Target="tableStyles.xml"/><Relationship Id="rId19" Type="http://schemas.openxmlformats.org/officeDocument/2006/relationships/slide" Target="slides/slide17.xml"/><Relationship Id="rId224" Type="http://schemas.openxmlformats.org/officeDocument/2006/relationships/handoutMaster" Target="handoutMasters/handoutMaster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tags" Target="tags/tag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6D43B86-7ACE-40D5-B144-7F6AE0A705E3}"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7FCE679B-9A03-4C36-ABB9-783D50150500}">
      <dgm:prSet/>
      <dgm:spPr/>
      <dgm:t>
        <a:bodyPr/>
        <a:lstStyle/>
        <a:p>
          <a:pPr rtl="0"/>
          <a:r>
            <a:rPr lang="en-US" smtClean="0"/>
            <a:t>Stop oral agents - Obtain patient wt in kg</a:t>
          </a:r>
          <a:endParaRPr lang="en-US"/>
        </a:p>
      </dgm:t>
    </dgm:pt>
    <dgm:pt modelId="{4887DC95-C2B5-4968-8EAE-237940DF56CE}" type="parTrans" cxnId="{EAD317AF-6BFC-4644-A7E2-A164B93E1930}">
      <dgm:prSet/>
      <dgm:spPr/>
      <dgm:t>
        <a:bodyPr/>
        <a:lstStyle/>
        <a:p>
          <a:endParaRPr lang="en-US"/>
        </a:p>
      </dgm:t>
    </dgm:pt>
    <dgm:pt modelId="{55FDFF01-A6A6-4A57-865C-BAA62FBAC4D4}" type="sibTrans" cxnId="{EAD317AF-6BFC-4644-A7E2-A164B93E1930}">
      <dgm:prSet/>
      <dgm:spPr/>
      <dgm:t>
        <a:bodyPr/>
        <a:lstStyle/>
        <a:p>
          <a:endParaRPr lang="en-US"/>
        </a:p>
      </dgm:t>
    </dgm:pt>
    <dgm:pt modelId="{FE7DE75C-D82F-4BFA-A792-E94169F5B910}">
      <dgm:prSet/>
      <dgm:spPr/>
      <dgm:t>
        <a:bodyPr/>
        <a:lstStyle/>
        <a:p>
          <a:pPr rtl="0"/>
          <a:r>
            <a:rPr lang="en-US" dirty="0" smtClean="0"/>
            <a:t>Calculate total daily dose (TDD) </a:t>
          </a:r>
          <a:r>
            <a:rPr lang="en-US" smtClean="0"/>
            <a:t>as 0.3-0.7 </a:t>
          </a:r>
          <a:r>
            <a:rPr lang="en-US" dirty="0" smtClean="0"/>
            <a:t>units per kg/day</a:t>
          </a:r>
          <a:endParaRPr lang="en-US" dirty="0"/>
        </a:p>
      </dgm:t>
    </dgm:pt>
    <dgm:pt modelId="{CADBD4E0-EFF5-4D67-9F81-F9655682E5AE}" type="parTrans" cxnId="{685D390E-BBC8-4644-9807-FB3A3D6F9A70}">
      <dgm:prSet/>
      <dgm:spPr/>
      <dgm:t>
        <a:bodyPr/>
        <a:lstStyle/>
        <a:p>
          <a:endParaRPr lang="en-US"/>
        </a:p>
      </dgm:t>
    </dgm:pt>
    <dgm:pt modelId="{319E470F-1010-4D1E-A5D6-A04A41706885}" type="sibTrans" cxnId="{685D390E-BBC8-4644-9807-FB3A3D6F9A70}">
      <dgm:prSet/>
      <dgm:spPr/>
      <dgm:t>
        <a:bodyPr/>
        <a:lstStyle/>
        <a:p>
          <a:endParaRPr lang="en-US"/>
        </a:p>
      </dgm:t>
    </dgm:pt>
    <dgm:pt modelId="{EC1C03FC-8017-4323-B0FC-A75DA3F3C44F}">
      <dgm:prSet/>
      <dgm:spPr/>
      <dgm:t>
        <a:bodyPr/>
        <a:lstStyle/>
        <a:p>
          <a:pPr rtl="0"/>
          <a:r>
            <a:rPr lang="en-US" smtClean="0"/>
            <a:t>Choose the dosing schedule</a:t>
          </a:r>
          <a:endParaRPr lang="en-US"/>
        </a:p>
      </dgm:t>
    </dgm:pt>
    <dgm:pt modelId="{889AB92E-61E1-4DA2-8765-91AF6C0323FB}" type="parTrans" cxnId="{E09C0136-3E24-464C-9306-517E4110C80F}">
      <dgm:prSet/>
      <dgm:spPr/>
      <dgm:t>
        <a:bodyPr/>
        <a:lstStyle/>
        <a:p>
          <a:endParaRPr lang="en-US"/>
        </a:p>
      </dgm:t>
    </dgm:pt>
    <dgm:pt modelId="{4DD387B5-352F-4834-B8BE-1B74DA4EE7D8}" type="sibTrans" cxnId="{E09C0136-3E24-464C-9306-517E4110C80F}">
      <dgm:prSet/>
      <dgm:spPr/>
      <dgm:t>
        <a:bodyPr/>
        <a:lstStyle/>
        <a:p>
          <a:endParaRPr lang="en-US"/>
        </a:p>
      </dgm:t>
    </dgm:pt>
    <dgm:pt modelId="{DF767AAD-BD54-4F7D-848C-741349DF5258}">
      <dgm:prSet/>
      <dgm:spPr/>
      <dgm:t>
        <a:bodyPr/>
        <a:lstStyle/>
        <a:p>
          <a:pPr rtl="0"/>
          <a:r>
            <a:rPr lang="en-US" smtClean="0"/>
            <a:t>50% of TDD as basal insulin</a:t>
          </a:r>
          <a:endParaRPr lang="en-US"/>
        </a:p>
      </dgm:t>
    </dgm:pt>
    <dgm:pt modelId="{559F1954-943E-4549-83CF-0ECBD80ACD11}" type="parTrans" cxnId="{1A05E47D-E1E7-4034-8F32-5232594F3E62}">
      <dgm:prSet/>
      <dgm:spPr/>
      <dgm:t>
        <a:bodyPr/>
        <a:lstStyle/>
        <a:p>
          <a:endParaRPr lang="en-US"/>
        </a:p>
      </dgm:t>
    </dgm:pt>
    <dgm:pt modelId="{FCC68110-845B-4BA2-BA4D-BE291B3D09AB}" type="sibTrans" cxnId="{1A05E47D-E1E7-4034-8F32-5232594F3E62}">
      <dgm:prSet/>
      <dgm:spPr/>
      <dgm:t>
        <a:bodyPr/>
        <a:lstStyle/>
        <a:p>
          <a:endParaRPr lang="en-US"/>
        </a:p>
      </dgm:t>
    </dgm:pt>
    <dgm:pt modelId="{C5EBB8FD-F35B-4DBE-876F-24075A486765}">
      <dgm:prSet/>
      <dgm:spPr/>
      <dgm:t>
        <a:bodyPr/>
        <a:lstStyle/>
        <a:p>
          <a:pPr rtl="0"/>
          <a:r>
            <a:rPr lang="en-US" smtClean="0"/>
            <a:t>50% of TDD as prandial or nutritional insulin</a:t>
          </a:r>
          <a:endParaRPr lang="en-US"/>
        </a:p>
      </dgm:t>
    </dgm:pt>
    <dgm:pt modelId="{C2228179-FD7B-4188-B83A-9F6E0A30CA05}" type="parTrans" cxnId="{2C5E03FB-AC30-40B6-B703-7AACD7143EE9}">
      <dgm:prSet/>
      <dgm:spPr/>
      <dgm:t>
        <a:bodyPr/>
        <a:lstStyle/>
        <a:p>
          <a:endParaRPr lang="en-US"/>
        </a:p>
      </dgm:t>
    </dgm:pt>
    <dgm:pt modelId="{87565198-F442-4B99-838B-2A0710EE1E1F}" type="sibTrans" cxnId="{2C5E03FB-AC30-40B6-B703-7AACD7143EE9}">
      <dgm:prSet/>
      <dgm:spPr/>
      <dgm:t>
        <a:bodyPr/>
        <a:lstStyle/>
        <a:p>
          <a:endParaRPr lang="en-US"/>
        </a:p>
      </dgm:t>
    </dgm:pt>
    <dgm:pt modelId="{A1B150AC-6D55-4F7F-8A27-695E1A102E47}">
      <dgm:prSet/>
      <dgm:spPr/>
      <dgm:t>
        <a:bodyPr/>
        <a:lstStyle/>
        <a:p>
          <a:pPr rtl="0"/>
          <a:r>
            <a:rPr lang="en-US" smtClean="0"/>
            <a:t>Use Correction Insulin for BG above goal</a:t>
          </a:r>
          <a:endParaRPr lang="en-US"/>
        </a:p>
      </dgm:t>
    </dgm:pt>
    <dgm:pt modelId="{FD099655-894A-42BB-9B6A-E1898CE05B5E}" type="parTrans" cxnId="{EB2B3B9D-6F0C-46E0-866B-8EB79D9CF7FA}">
      <dgm:prSet/>
      <dgm:spPr/>
      <dgm:t>
        <a:bodyPr/>
        <a:lstStyle/>
        <a:p>
          <a:endParaRPr lang="en-US"/>
        </a:p>
      </dgm:t>
    </dgm:pt>
    <dgm:pt modelId="{A54C98ED-8FB2-47D9-BD2D-814AC8A07453}" type="sibTrans" cxnId="{EB2B3B9D-6F0C-46E0-866B-8EB79D9CF7FA}">
      <dgm:prSet/>
      <dgm:spPr/>
      <dgm:t>
        <a:bodyPr/>
        <a:lstStyle/>
        <a:p>
          <a:endParaRPr lang="en-US"/>
        </a:p>
      </dgm:t>
    </dgm:pt>
    <dgm:pt modelId="{7A498CCA-F700-4488-B17C-A25DBCED453F}">
      <dgm:prSet/>
      <dgm:spPr/>
      <dgm:t>
        <a:bodyPr/>
        <a:lstStyle/>
        <a:p>
          <a:pPr rtl="0"/>
          <a:r>
            <a:rPr lang="en-US" smtClean="0"/>
            <a:t>Adjust according to results of BSGM</a:t>
          </a:r>
          <a:endParaRPr lang="en-US"/>
        </a:p>
      </dgm:t>
    </dgm:pt>
    <dgm:pt modelId="{A4DB4039-C140-4D28-AFAC-89DE5BBC98C6}" type="parTrans" cxnId="{8E83E63D-F002-4739-98C8-14F9E16B60CA}">
      <dgm:prSet/>
      <dgm:spPr/>
      <dgm:t>
        <a:bodyPr/>
        <a:lstStyle/>
        <a:p>
          <a:endParaRPr lang="en-US"/>
        </a:p>
      </dgm:t>
    </dgm:pt>
    <dgm:pt modelId="{32FAEC21-9361-4688-8BCA-D5049EAA9E23}" type="sibTrans" cxnId="{8E83E63D-F002-4739-98C8-14F9E16B60CA}">
      <dgm:prSet/>
      <dgm:spPr/>
      <dgm:t>
        <a:bodyPr/>
        <a:lstStyle/>
        <a:p>
          <a:endParaRPr lang="en-US"/>
        </a:p>
      </dgm:t>
    </dgm:pt>
    <dgm:pt modelId="{1680B855-3300-4F50-8CF7-F65639E86446}">
      <dgm:prSet/>
      <dgm:spPr/>
      <dgm:t>
        <a:bodyPr/>
        <a:lstStyle/>
        <a:p>
          <a:pPr rtl="0"/>
          <a:r>
            <a:rPr lang="en-US" smtClean="0"/>
            <a:t>Adjust dose for NPO status or changes in clinical status</a:t>
          </a:r>
          <a:endParaRPr lang="en-US"/>
        </a:p>
      </dgm:t>
    </dgm:pt>
    <dgm:pt modelId="{E43A6141-4781-4EA9-AACC-D14BA416052F}" type="parTrans" cxnId="{E48F95E3-F361-4A61-8309-D0E827674FE6}">
      <dgm:prSet/>
      <dgm:spPr/>
      <dgm:t>
        <a:bodyPr/>
        <a:lstStyle/>
        <a:p>
          <a:endParaRPr lang="en-US"/>
        </a:p>
      </dgm:t>
    </dgm:pt>
    <dgm:pt modelId="{ABD00B6B-323B-48A0-9DD9-FB163756A077}" type="sibTrans" cxnId="{E48F95E3-F361-4A61-8309-D0E827674FE6}">
      <dgm:prSet/>
      <dgm:spPr/>
      <dgm:t>
        <a:bodyPr/>
        <a:lstStyle/>
        <a:p>
          <a:endParaRPr lang="en-US"/>
        </a:p>
      </dgm:t>
    </dgm:pt>
    <dgm:pt modelId="{88876053-56EB-44F7-9F17-0F6EF84483A8}" type="pres">
      <dgm:prSet presAssocID="{16D43B86-7ACE-40D5-B144-7F6AE0A705E3}" presName="Name0" presStyleCnt="0">
        <dgm:presLayoutVars>
          <dgm:dir/>
          <dgm:animLvl val="lvl"/>
          <dgm:resizeHandles val="exact"/>
        </dgm:presLayoutVars>
      </dgm:prSet>
      <dgm:spPr/>
      <dgm:t>
        <a:bodyPr/>
        <a:lstStyle/>
        <a:p>
          <a:endParaRPr lang="en-US"/>
        </a:p>
      </dgm:t>
    </dgm:pt>
    <dgm:pt modelId="{1D53C3FE-54BF-4BA8-BEDF-7DCF48CD0021}" type="pres">
      <dgm:prSet presAssocID="{A1B150AC-6D55-4F7F-8A27-695E1A102E47}" presName="boxAndChildren" presStyleCnt="0"/>
      <dgm:spPr/>
    </dgm:pt>
    <dgm:pt modelId="{DBB35F5C-4526-4344-9B05-A6417408442E}" type="pres">
      <dgm:prSet presAssocID="{A1B150AC-6D55-4F7F-8A27-695E1A102E47}" presName="parentTextBox" presStyleLbl="node1" presStyleIdx="0" presStyleCnt="4"/>
      <dgm:spPr/>
      <dgm:t>
        <a:bodyPr/>
        <a:lstStyle/>
        <a:p>
          <a:endParaRPr lang="en-US"/>
        </a:p>
      </dgm:t>
    </dgm:pt>
    <dgm:pt modelId="{F8CCE8E3-D3DB-42B2-8414-F06D45316959}" type="pres">
      <dgm:prSet presAssocID="{A1B150AC-6D55-4F7F-8A27-695E1A102E47}" presName="entireBox" presStyleLbl="node1" presStyleIdx="0" presStyleCnt="4"/>
      <dgm:spPr/>
      <dgm:t>
        <a:bodyPr/>
        <a:lstStyle/>
        <a:p>
          <a:endParaRPr lang="en-US"/>
        </a:p>
      </dgm:t>
    </dgm:pt>
    <dgm:pt modelId="{1FFA5E6F-885A-4CFA-8BFD-9B7F7940C14B}" type="pres">
      <dgm:prSet presAssocID="{A1B150AC-6D55-4F7F-8A27-695E1A102E47}" presName="descendantBox" presStyleCnt="0"/>
      <dgm:spPr/>
    </dgm:pt>
    <dgm:pt modelId="{31CC039A-BBC4-4BFB-99B4-6ED5FA9B57E0}" type="pres">
      <dgm:prSet presAssocID="{7A498CCA-F700-4488-B17C-A25DBCED453F}" presName="childTextBox" presStyleLbl="fgAccFollowNode1" presStyleIdx="0" presStyleCnt="4">
        <dgm:presLayoutVars>
          <dgm:bulletEnabled val="1"/>
        </dgm:presLayoutVars>
      </dgm:prSet>
      <dgm:spPr/>
      <dgm:t>
        <a:bodyPr/>
        <a:lstStyle/>
        <a:p>
          <a:endParaRPr lang="en-US"/>
        </a:p>
      </dgm:t>
    </dgm:pt>
    <dgm:pt modelId="{8E62E81D-0FB8-4F23-B787-B05B658BD50C}" type="pres">
      <dgm:prSet presAssocID="{1680B855-3300-4F50-8CF7-F65639E86446}" presName="childTextBox" presStyleLbl="fgAccFollowNode1" presStyleIdx="1" presStyleCnt="4">
        <dgm:presLayoutVars>
          <dgm:bulletEnabled val="1"/>
        </dgm:presLayoutVars>
      </dgm:prSet>
      <dgm:spPr/>
      <dgm:t>
        <a:bodyPr/>
        <a:lstStyle/>
        <a:p>
          <a:endParaRPr lang="en-US"/>
        </a:p>
      </dgm:t>
    </dgm:pt>
    <dgm:pt modelId="{3536EF1F-2212-4881-B0AF-9DED6754B1A1}" type="pres">
      <dgm:prSet presAssocID="{4DD387B5-352F-4834-B8BE-1B74DA4EE7D8}" presName="sp" presStyleCnt="0"/>
      <dgm:spPr/>
    </dgm:pt>
    <dgm:pt modelId="{18F42788-A45F-47C7-88EB-9BA9FB3B81D4}" type="pres">
      <dgm:prSet presAssocID="{EC1C03FC-8017-4323-B0FC-A75DA3F3C44F}" presName="arrowAndChildren" presStyleCnt="0"/>
      <dgm:spPr/>
    </dgm:pt>
    <dgm:pt modelId="{3AA0C4A5-C23A-4A3B-ABFF-9D37E47CDBBD}" type="pres">
      <dgm:prSet presAssocID="{EC1C03FC-8017-4323-B0FC-A75DA3F3C44F}" presName="parentTextArrow" presStyleLbl="node1" presStyleIdx="0" presStyleCnt="4"/>
      <dgm:spPr/>
      <dgm:t>
        <a:bodyPr/>
        <a:lstStyle/>
        <a:p>
          <a:endParaRPr lang="en-US"/>
        </a:p>
      </dgm:t>
    </dgm:pt>
    <dgm:pt modelId="{4B449DAB-7132-421C-9170-09C712C24E0D}" type="pres">
      <dgm:prSet presAssocID="{EC1C03FC-8017-4323-B0FC-A75DA3F3C44F}" presName="arrow" presStyleLbl="node1" presStyleIdx="1" presStyleCnt="4"/>
      <dgm:spPr/>
      <dgm:t>
        <a:bodyPr/>
        <a:lstStyle/>
        <a:p>
          <a:endParaRPr lang="en-US"/>
        </a:p>
      </dgm:t>
    </dgm:pt>
    <dgm:pt modelId="{491DDEF7-3DDA-468B-8B0C-3F8FDD559735}" type="pres">
      <dgm:prSet presAssocID="{EC1C03FC-8017-4323-B0FC-A75DA3F3C44F}" presName="descendantArrow" presStyleCnt="0"/>
      <dgm:spPr/>
    </dgm:pt>
    <dgm:pt modelId="{CEC48D16-1A5D-4F96-B402-A7FEEEDEE48F}" type="pres">
      <dgm:prSet presAssocID="{DF767AAD-BD54-4F7D-848C-741349DF5258}" presName="childTextArrow" presStyleLbl="fgAccFollowNode1" presStyleIdx="2" presStyleCnt="4">
        <dgm:presLayoutVars>
          <dgm:bulletEnabled val="1"/>
        </dgm:presLayoutVars>
      </dgm:prSet>
      <dgm:spPr/>
      <dgm:t>
        <a:bodyPr/>
        <a:lstStyle/>
        <a:p>
          <a:endParaRPr lang="en-US"/>
        </a:p>
      </dgm:t>
    </dgm:pt>
    <dgm:pt modelId="{40061021-E250-47A2-BE25-A48C25F8F896}" type="pres">
      <dgm:prSet presAssocID="{C5EBB8FD-F35B-4DBE-876F-24075A486765}" presName="childTextArrow" presStyleLbl="fgAccFollowNode1" presStyleIdx="3" presStyleCnt="4">
        <dgm:presLayoutVars>
          <dgm:bulletEnabled val="1"/>
        </dgm:presLayoutVars>
      </dgm:prSet>
      <dgm:spPr/>
      <dgm:t>
        <a:bodyPr/>
        <a:lstStyle/>
        <a:p>
          <a:endParaRPr lang="en-US"/>
        </a:p>
      </dgm:t>
    </dgm:pt>
    <dgm:pt modelId="{42BADD5A-B0D0-488B-8AEA-62C42F144849}" type="pres">
      <dgm:prSet presAssocID="{319E470F-1010-4D1E-A5D6-A04A41706885}" presName="sp" presStyleCnt="0"/>
      <dgm:spPr/>
    </dgm:pt>
    <dgm:pt modelId="{CA652772-051D-4AEC-84A8-93D439231407}" type="pres">
      <dgm:prSet presAssocID="{FE7DE75C-D82F-4BFA-A792-E94169F5B910}" presName="arrowAndChildren" presStyleCnt="0"/>
      <dgm:spPr/>
    </dgm:pt>
    <dgm:pt modelId="{F1684C03-5C3E-4C7A-A4F5-2732EF87E09A}" type="pres">
      <dgm:prSet presAssocID="{FE7DE75C-D82F-4BFA-A792-E94169F5B910}" presName="parentTextArrow" presStyleLbl="node1" presStyleIdx="2" presStyleCnt="4" custLinFactNeighborY="-9087"/>
      <dgm:spPr/>
      <dgm:t>
        <a:bodyPr/>
        <a:lstStyle/>
        <a:p>
          <a:endParaRPr lang="en-US"/>
        </a:p>
      </dgm:t>
    </dgm:pt>
    <dgm:pt modelId="{6006A70E-E269-4D55-88CC-20B25B5971AC}" type="pres">
      <dgm:prSet presAssocID="{55FDFF01-A6A6-4A57-865C-BAA62FBAC4D4}" presName="sp" presStyleCnt="0"/>
      <dgm:spPr/>
    </dgm:pt>
    <dgm:pt modelId="{8F0FBD6B-1988-42FB-9D81-CCB13897D489}" type="pres">
      <dgm:prSet presAssocID="{7FCE679B-9A03-4C36-ABB9-783D50150500}" presName="arrowAndChildren" presStyleCnt="0"/>
      <dgm:spPr/>
    </dgm:pt>
    <dgm:pt modelId="{26019AC3-D3FB-4AD3-A079-D97589B5E411}" type="pres">
      <dgm:prSet presAssocID="{7FCE679B-9A03-4C36-ABB9-783D50150500}" presName="parentTextArrow" presStyleLbl="node1" presStyleIdx="3" presStyleCnt="4"/>
      <dgm:spPr/>
      <dgm:t>
        <a:bodyPr/>
        <a:lstStyle/>
        <a:p>
          <a:endParaRPr lang="en-US"/>
        </a:p>
      </dgm:t>
    </dgm:pt>
  </dgm:ptLst>
  <dgm:cxnLst>
    <dgm:cxn modelId="{E907745B-ED10-468F-B79A-502D0B913A49}" type="presOf" srcId="{DF767AAD-BD54-4F7D-848C-741349DF5258}" destId="{CEC48D16-1A5D-4F96-B402-A7FEEEDEE48F}" srcOrd="0" destOrd="0" presId="urn:microsoft.com/office/officeart/2005/8/layout/process4"/>
    <dgm:cxn modelId="{E09C0136-3E24-464C-9306-517E4110C80F}" srcId="{16D43B86-7ACE-40D5-B144-7F6AE0A705E3}" destId="{EC1C03FC-8017-4323-B0FC-A75DA3F3C44F}" srcOrd="2" destOrd="0" parTransId="{889AB92E-61E1-4DA2-8765-91AF6C0323FB}" sibTransId="{4DD387B5-352F-4834-B8BE-1B74DA4EE7D8}"/>
    <dgm:cxn modelId="{EAD317AF-6BFC-4644-A7E2-A164B93E1930}" srcId="{16D43B86-7ACE-40D5-B144-7F6AE0A705E3}" destId="{7FCE679B-9A03-4C36-ABB9-783D50150500}" srcOrd="0" destOrd="0" parTransId="{4887DC95-C2B5-4968-8EAE-237940DF56CE}" sibTransId="{55FDFF01-A6A6-4A57-865C-BAA62FBAC4D4}"/>
    <dgm:cxn modelId="{0E283061-6434-410A-B4F8-DA4D05CFF410}" type="presOf" srcId="{7FCE679B-9A03-4C36-ABB9-783D50150500}" destId="{26019AC3-D3FB-4AD3-A079-D97589B5E411}" srcOrd="0" destOrd="0" presId="urn:microsoft.com/office/officeart/2005/8/layout/process4"/>
    <dgm:cxn modelId="{EB2B3B9D-6F0C-46E0-866B-8EB79D9CF7FA}" srcId="{16D43B86-7ACE-40D5-B144-7F6AE0A705E3}" destId="{A1B150AC-6D55-4F7F-8A27-695E1A102E47}" srcOrd="3" destOrd="0" parTransId="{FD099655-894A-42BB-9B6A-E1898CE05B5E}" sibTransId="{A54C98ED-8FB2-47D9-BD2D-814AC8A07453}"/>
    <dgm:cxn modelId="{04138999-1F6B-404E-9813-E6765BC81CBF}" type="presOf" srcId="{C5EBB8FD-F35B-4DBE-876F-24075A486765}" destId="{40061021-E250-47A2-BE25-A48C25F8F896}" srcOrd="0" destOrd="0" presId="urn:microsoft.com/office/officeart/2005/8/layout/process4"/>
    <dgm:cxn modelId="{E48F95E3-F361-4A61-8309-D0E827674FE6}" srcId="{A1B150AC-6D55-4F7F-8A27-695E1A102E47}" destId="{1680B855-3300-4F50-8CF7-F65639E86446}" srcOrd="1" destOrd="0" parTransId="{E43A6141-4781-4EA9-AACC-D14BA416052F}" sibTransId="{ABD00B6B-323B-48A0-9DD9-FB163756A077}"/>
    <dgm:cxn modelId="{2C5E03FB-AC30-40B6-B703-7AACD7143EE9}" srcId="{EC1C03FC-8017-4323-B0FC-A75DA3F3C44F}" destId="{C5EBB8FD-F35B-4DBE-876F-24075A486765}" srcOrd="1" destOrd="0" parTransId="{C2228179-FD7B-4188-B83A-9F6E0A30CA05}" sibTransId="{87565198-F442-4B99-838B-2A0710EE1E1F}"/>
    <dgm:cxn modelId="{9962C579-9370-480B-A4E6-A150F1E4886F}" type="presOf" srcId="{7A498CCA-F700-4488-B17C-A25DBCED453F}" destId="{31CC039A-BBC4-4BFB-99B4-6ED5FA9B57E0}" srcOrd="0" destOrd="0" presId="urn:microsoft.com/office/officeart/2005/8/layout/process4"/>
    <dgm:cxn modelId="{8E83E63D-F002-4739-98C8-14F9E16B60CA}" srcId="{A1B150AC-6D55-4F7F-8A27-695E1A102E47}" destId="{7A498CCA-F700-4488-B17C-A25DBCED453F}" srcOrd="0" destOrd="0" parTransId="{A4DB4039-C140-4D28-AFAC-89DE5BBC98C6}" sibTransId="{32FAEC21-9361-4688-8BCA-D5049EAA9E23}"/>
    <dgm:cxn modelId="{E8EBF83F-528A-4DF6-B57E-56D437BE60B5}" type="presOf" srcId="{EC1C03FC-8017-4323-B0FC-A75DA3F3C44F}" destId="{4B449DAB-7132-421C-9170-09C712C24E0D}" srcOrd="1" destOrd="0" presId="urn:microsoft.com/office/officeart/2005/8/layout/process4"/>
    <dgm:cxn modelId="{69AD863C-EE56-4807-965D-D46A6B05BA48}" type="presOf" srcId="{16D43B86-7ACE-40D5-B144-7F6AE0A705E3}" destId="{88876053-56EB-44F7-9F17-0F6EF84483A8}" srcOrd="0" destOrd="0" presId="urn:microsoft.com/office/officeart/2005/8/layout/process4"/>
    <dgm:cxn modelId="{9144D96E-DBC7-4FF6-B218-1BB71BE31890}" type="presOf" srcId="{A1B150AC-6D55-4F7F-8A27-695E1A102E47}" destId="{F8CCE8E3-D3DB-42B2-8414-F06D45316959}" srcOrd="1" destOrd="0" presId="urn:microsoft.com/office/officeart/2005/8/layout/process4"/>
    <dgm:cxn modelId="{5F6537C9-7847-4B0E-8B12-CA876C6FDAEB}" type="presOf" srcId="{EC1C03FC-8017-4323-B0FC-A75DA3F3C44F}" destId="{3AA0C4A5-C23A-4A3B-ABFF-9D37E47CDBBD}" srcOrd="0" destOrd="0" presId="urn:microsoft.com/office/officeart/2005/8/layout/process4"/>
    <dgm:cxn modelId="{B4551B4A-957B-4DAC-9BD0-0A8A90D17057}" type="presOf" srcId="{FE7DE75C-D82F-4BFA-A792-E94169F5B910}" destId="{F1684C03-5C3E-4C7A-A4F5-2732EF87E09A}" srcOrd="0" destOrd="0" presId="urn:microsoft.com/office/officeart/2005/8/layout/process4"/>
    <dgm:cxn modelId="{DA072CA7-A566-4126-B775-8D05F2C731D4}" type="presOf" srcId="{1680B855-3300-4F50-8CF7-F65639E86446}" destId="{8E62E81D-0FB8-4F23-B787-B05B658BD50C}" srcOrd="0" destOrd="0" presId="urn:microsoft.com/office/officeart/2005/8/layout/process4"/>
    <dgm:cxn modelId="{D6DD2450-4FB8-42E0-85A2-3232B6F08711}" type="presOf" srcId="{A1B150AC-6D55-4F7F-8A27-695E1A102E47}" destId="{DBB35F5C-4526-4344-9B05-A6417408442E}" srcOrd="0" destOrd="0" presId="urn:microsoft.com/office/officeart/2005/8/layout/process4"/>
    <dgm:cxn modelId="{1A05E47D-E1E7-4034-8F32-5232594F3E62}" srcId="{EC1C03FC-8017-4323-B0FC-A75DA3F3C44F}" destId="{DF767AAD-BD54-4F7D-848C-741349DF5258}" srcOrd="0" destOrd="0" parTransId="{559F1954-943E-4549-83CF-0ECBD80ACD11}" sibTransId="{FCC68110-845B-4BA2-BA4D-BE291B3D09AB}"/>
    <dgm:cxn modelId="{685D390E-BBC8-4644-9807-FB3A3D6F9A70}" srcId="{16D43B86-7ACE-40D5-B144-7F6AE0A705E3}" destId="{FE7DE75C-D82F-4BFA-A792-E94169F5B910}" srcOrd="1" destOrd="0" parTransId="{CADBD4E0-EFF5-4D67-9F81-F9655682E5AE}" sibTransId="{319E470F-1010-4D1E-A5D6-A04A41706885}"/>
    <dgm:cxn modelId="{C62BDDAE-8429-4FB6-862F-FADBEE964508}" type="presParOf" srcId="{88876053-56EB-44F7-9F17-0F6EF84483A8}" destId="{1D53C3FE-54BF-4BA8-BEDF-7DCF48CD0021}" srcOrd="0" destOrd="0" presId="urn:microsoft.com/office/officeart/2005/8/layout/process4"/>
    <dgm:cxn modelId="{A7041167-3AB5-4A3F-8746-D51FDEA4ECCC}" type="presParOf" srcId="{1D53C3FE-54BF-4BA8-BEDF-7DCF48CD0021}" destId="{DBB35F5C-4526-4344-9B05-A6417408442E}" srcOrd="0" destOrd="0" presId="urn:microsoft.com/office/officeart/2005/8/layout/process4"/>
    <dgm:cxn modelId="{65FCC6CC-82CA-442E-9AB0-DBD4124E02BF}" type="presParOf" srcId="{1D53C3FE-54BF-4BA8-BEDF-7DCF48CD0021}" destId="{F8CCE8E3-D3DB-42B2-8414-F06D45316959}" srcOrd="1" destOrd="0" presId="urn:microsoft.com/office/officeart/2005/8/layout/process4"/>
    <dgm:cxn modelId="{EF29D11D-E37A-4D04-9E90-FD022DAD9429}" type="presParOf" srcId="{1D53C3FE-54BF-4BA8-BEDF-7DCF48CD0021}" destId="{1FFA5E6F-885A-4CFA-8BFD-9B7F7940C14B}" srcOrd="2" destOrd="0" presId="urn:microsoft.com/office/officeart/2005/8/layout/process4"/>
    <dgm:cxn modelId="{9253251C-D38F-48DC-953C-05D863C7D30A}" type="presParOf" srcId="{1FFA5E6F-885A-4CFA-8BFD-9B7F7940C14B}" destId="{31CC039A-BBC4-4BFB-99B4-6ED5FA9B57E0}" srcOrd="0" destOrd="0" presId="urn:microsoft.com/office/officeart/2005/8/layout/process4"/>
    <dgm:cxn modelId="{B824FA89-7960-4610-97D8-843599D71359}" type="presParOf" srcId="{1FFA5E6F-885A-4CFA-8BFD-9B7F7940C14B}" destId="{8E62E81D-0FB8-4F23-B787-B05B658BD50C}" srcOrd="1" destOrd="0" presId="urn:microsoft.com/office/officeart/2005/8/layout/process4"/>
    <dgm:cxn modelId="{04EF10D9-807D-4CB3-9BC9-FB601FC03D96}" type="presParOf" srcId="{88876053-56EB-44F7-9F17-0F6EF84483A8}" destId="{3536EF1F-2212-4881-B0AF-9DED6754B1A1}" srcOrd="1" destOrd="0" presId="urn:microsoft.com/office/officeart/2005/8/layout/process4"/>
    <dgm:cxn modelId="{34C74811-3AF8-4110-94C6-0B3AA4132726}" type="presParOf" srcId="{88876053-56EB-44F7-9F17-0F6EF84483A8}" destId="{18F42788-A45F-47C7-88EB-9BA9FB3B81D4}" srcOrd="2" destOrd="0" presId="urn:microsoft.com/office/officeart/2005/8/layout/process4"/>
    <dgm:cxn modelId="{5435BFD7-BC9B-48A8-9903-FEB39DED0D93}" type="presParOf" srcId="{18F42788-A45F-47C7-88EB-9BA9FB3B81D4}" destId="{3AA0C4A5-C23A-4A3B-ABFF-9D37E47CDBBD}" srcOrd="0" destOrd="0" presId="urn:microsoft.com/office/officeart/2005/8/layout/process4"/>
    <dgm:cxn modelId="{D2EC5447-A33F-4666-B99B-50DF74C89078}" type="presParOf" srcId="{18F42788-A45F-47C7-88EB-9BA9FB3B81D4}" destId="{4B449DAB-7132-421C-9170-09C712C24E0D}" srcOrd="1" destOrd="0" presId="urn:microsoft.com/office/officeart/2005/8/layout/process4"/>
    <dgm:cxn modelId="{64F323DB-CC4D-4F25-9996-877A42616171}" type="presParOf" srcId="{18F42788-A45F-47C7-88EB-9BA9FB3B81D4}" destId="{491DDEF7-3DDA-468B-8B0C-3F8FDD559735}" srcOrd="2" destOrd="0" presId="urn:microsoft.com/office/officeart/2005/8/layout/process4"/>
    <dgm:cxn modelId="{2CD5050D-5D69-4136-A3F9-FDE90C9DF453}" type="presParOf" srcId="{491DDEF7-3DDA-468B-8B0C-3F8FDD559735}" destId="{CEC48D16-1A5D-4F96-B402-A7FEEEDEE48F}" srcOrd="0" destOrd="0" presId="urn:microsoft.com/office/officeart/2005/8/layout/process4"/>
    <dgm:cxn modelId="{15D940B5-5E35-4F88-AAD7-51573654C15A}" type="presParOf" srcId="{491DDEF7-3DDA-468B-8B0C-3F8FDD559735}" destId="{40061021-E250-47A2-BE25-A48C25F8F896}" srcOrd="1" destOrd="0" presId="urn:microsoft.com/office/officeart/2005/8/layout/process4"/>
    <dgm:cxn modelId="{4C549AB1-3BAD-4E47-B26A-0A13A951362A}" type="presParOf" srcId="{88876053-56EB-44F7-9F17-0F6EF84483A8}" destId="{42BADD5A-B0D0-488B-8AEA-62C42F144849}" srcOrd="3" destOrd="0" presId="urn:microsoft.com/office/officeart/2005/8/layout/process4"/>
    <dgm:cxn modelId="{A7AAC82B-D21F-4771-A236-7FF393C5F88E}" type="presParOf" srcId="{88876053-56EB-44F7-9F17-0F6EF84483A8}" destId="{CA652772-051D-4AEC-84A8-93D439231407}" srcOrd="4" destOrd="0" presId="urn:microsoft.com/office/officeart/2005/8/layout/process4"/>
    <dgm:cxn modelId="{9E61C1B5-7D56-4B7D-B181-DC07D904BADC}" type="presParOf" srcId="{CA652772-051D-4AEC-84A8-93D439231407}" destId="{F1684C03-5C3E-4C7A-A4F5-2732EF87E09A}" srcOrd="0" destOrd="0" presId="urn:microsoft.com/office/officeart/2005/8/layout/process4"/>
    <dgm:cxn modelId="{002CD562-43FE-4EFA-ABA7-2B87C275F314}" type="presParOf" srcId="{88876053-56EB-44F7-9F17-0F6EF84483A8}" destId="{6006A70E-E269-4D55-88CC-20B25B5971AC}" srcOrd="5" destOrd="0" presId="urn:microsoft.com/office/officeart/2005/8/layout/process4"/>
    <dgm:cxn modelId="{950E39E9-14B5-48C7-955E-FC17AC7B936D}" type="presParOf" srcId="{88876053-56EB-44F7-9F17-0F6EF84483A8}" destId="{8F0FBD6B-1988-42FB-9D81-CCB13897D489}" srcOrd="6" destOrd="0" presId="urn:microsoft.com/office/officeart/2005/8/layout/process4"/>
    <dgm:cxn modelId="{0E3B118B-BDCC-4274-86A6-CF10CAEA8F94}" type="presParOf" srcId="{8F0FBD6B-1988-42FB-9D81-CCB13897D489}" destId="{26019AC3-D3FB-4AD3-A079-D97589B5E411}"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0.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10.wmf"/><Relationship Id="rId1" Type="http://schemas.openxmlformats.org/officeDocument/2006/relationships/image" Target="../media/image20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0.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95.xml"/><Relationship Id="rId2" Type="http://schemas.openxmlformats.org/officeDocument/2006/relationships/notesMaster" Target="../notesMasters/notesMaster1.xml"/><Relationship Id="rId1" Type="http://schemas.openxmlformats.org/officeDocument/2006/relationships/tags" Target="../tags/tag102.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121.xml"/><Relationship Id="rId2" Type="http://schemas.openxmlformats.org/officeDocument/2006/relationships/notesMaster" Target="../notesMasters/notesMaster1.xml"/><Relationship Id="rId1" Type="http://schemas.openxmlformats.org/officeDocument/2006/relationships/tags" Target="../tags/tag140.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3</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17</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17</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17</a:t>
            </a:fld>
            <a:endParaRPr lang="en-US" sz="1200">
              <a:latin typeface="Times New Roman" pitchFamily="18" charset="0"/>
            </a:endParaRPr>
          </a:p>
        </p:txBody>
      </p:sp>
    </p:spTree>
    <p:extLst>
      <p:ext uri="{BB962C8B-B14F-4D97-AF65-F5344CB8AC3E}">
        <p14:creationId xmlns:p14="http://schemas.microsoft.com/office/powerpoint/2010/main" val="18461795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F1192-591E-4404-962F-EDFBD5A5F1E4}" type="slidenum">
              <a:rPr lang="en-US" sz="1300" smtClean="0"/>
              <a:pPr>
                <a:spcBef>
                  <a:spcPct val="0"/>
                </a:spcBef>
              </a:pPr>
              <a:t>155</a:t>
            </a:fld>
            <a:endParaRPr lang="en-US" sz="1300" smtClean="0"/>
          </a:p>
        </p:txBody>
      </p:sp>
    </p:spTree>
    <p:extLst>
      <p:ext uri="{BB962C8B-B14F-4D97-AF65-F5344CB8AC3E}">
        <p14:creationId xmlns:p14="http://schemas.microsoft.com/office/powerpoint/2010/main" val="25753858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156</a:t>
            </a:fld>
            <a:endParaRPr lang="en-US" sz="1200" smtClean="0"/>
          </a:p>
        </p:txBody>
      </p:sp>
    </p:spTree>
    <p:extLst>
      <p:ext uri="{BB962C8B-B14F-4D97-AF65-F5344CB8AC3E}">
        <p14:creationId xmlns:p14="http://schemas.microsoft.com/office/powerpoint/2010/main" val="14342136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157</a:t>
            </a:fld>
            <a:endParaRPr lang="en-US"/>
          </a:p>
        </p:txBody>
      </p:sp>
    </p:spTree>
    <p:extLst>
      <p:ext uri="{BB962C8B-B14F-4D97-AF65-F5344CB8AC3E}">
        <p14:creationId xmlns:p14="http://schemas.microsoft.com/office/powerpoint/2010/main" val="14291415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2644" name="Slide Number Placeholder 3"/>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45B2AFDE-DC7B-44C1-8442-C3DD762673DA}" type="slidenum">
              <a:rPr lang="en-US" smtClean="0">
                <a:latin typeface="Times New Roman" pitchFamily="18" charset="0"/>
              </a:rPr>
              <a:pPr>
                <a:defRPr/>
              </a:pPr>
              <a:t>159</a:t>
            </a:fld>
            <a:endParaRPr lang="en-US" smtClean="0">
              <a:latin typeface="Times New Roman" pitchFamily="18" charset="0"/>
            </a:endParaRPr>
          </a:p>
        </p:txBody>
      </p:sp>
    </p:spTree>
    <p:extLst>
      <p:ext uri="{BB962C8B-B14F-4D97-AF65-F5344CB8AC3E}">
        <p14:creationId xmlns:p14="http://schemas.microsoft.com/office/powerpoint/2010/main" val="27907099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160</a:t>
            </a:fld>
            <a:endParaRPr lang="en-US"/>
          </a:p>
        </p:txBody>
      </p:sp>
    </p:spTree>
    <p:extLst>
      <p:ext uri="{BB962C8B-B14F-4D97-AF65-F5344CB8AC3E}">
        <p14:creationId xmlns:p14="http://schemas.microsoft.com/office/powerpoint/2010/main" val="149114966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3429"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E237A79F-A951-44E2-9659-43CD2A3967B1}" type="slidenum">
              <a:rPr lang="en-US" smtClean="0">
                <a:latin typeface="Times New Roman" pitchFamily="18" charset="0"/>
              </a:rPr>
              <a:pPr>
                <a:defRPr/>
              </a:pPr>
              <a:t>161</a:t>
            </a:fld>
            <a:endParaRPr lang="en-US" smtClean="0">
              <a:latin typeface="Times New Roman" pitchFamily="18" charset="0"/>
            </a:endParaRPr>
          </a:p>
        </p:txBody>
      </p:sp>
    </p:spTree>
    <p:extLst>
      <p:ext uri="{BB962C8B-B14F-4D97-AF65-F5344CB8AC3E}">
        <p14:creationId xmlns:p14="http://schemas.microsoft.com/office/powerpoint/2010/main" val="15741418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162</a:t>
            </a:fld>
            <a:endParaRPr lang="en-US"/>
          </a:p>
        </p:txBody>
      </p:sp>
    </p:spTree>
    <p:extLst>
      <p:ext uri="{BB962C8B-B14F-4D97-AF65-F5344CB8AC3E}">
        <p14:creationId xmlns:p14="http://schemas.microsoft.com/office/powerpoint/2010/main" val="35987068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163</a:t>
            </a:fld>
            <a:endParaRPr lang="en-US" sz="1200" smtClean="0"/>
          </a:p>
        </p:txBody>
      </p:sp>
    </p:spTree>
    <p:extLst>
      <p:ext uri="{BB962C8B-B14F-4D97-AF65-F5344CB8AC3E}">
        <p14:creationId xmlns:p14="http://schemas.microsoft.com/office/powerpoint/2010/main" val="26317632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164</a:t>
            </a:fld>
            <a:endParaRPr lang="en-US"/>
          </a:p>
        </p:txBody>
      </p:sp>
    </p:spTree>
    <p:extLst>
      <p:ext uri="{BB962C8B-B14F-4D97-AF65-F5344CB8AC3E}">
        <p14:creationId xmlns:p14="http://schemas.microsoft.com/office/powerpoint/2010/main" val="392088875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165</a:t>
            </a:fld>
            <a:endParaRPr lang="en-US" sz="1200" smtClean="0"/>
          </a:p>
        </p:txBody>
      </p:sp>
    </p:spTree>
    <p:extLst>
      <p:ext uri="{BB962C8B-B14F-4D97-AF65-F5344CB8AC3E}">
        <p14:creationId xmlns:p14="http://schemas.microsoft.com/office/powerpoint/2010/main" val="3212384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19</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166</a:t>
            </a:fld>
            <a:endParaRPr lang="en-US" sz="1200" smtClean="0"/>
          </a:p>
        </p:txBody>
      </p:sp>
    </p:spTree>
    <p:extLst>
      <p:ext uri="{BB962C8B-B14F-4D97-AF65-F5344CB8AC3E}">
        <p14:creationId xmlns:p14="http://schemas.microsoft.com/office/powerpoint/2010/main" val="29349005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167</a:t>
            </a:fld>
            <a:endParaRPr lang="en-US" sz="1200" smtClean="0"/>
          </a:p>
        </p:txBody>
      </p:sp>
    </p:spTree>
    <p:extLst>
      <p:ext uri="{BB962C8B-B14F-4D97-AF65-F5344CB8AC3E}">
        <p14:creationId xmlns:p14="http://schemas.microsoft.com/office/powerpoint/2010/main" val="21286970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168</a:t>
            </a:fld>
            <a:endParaRPr lang="en-US"/>
          </a:p>
        </p:txBody>
      </p:sp>
    </p:spTree>
    <p:extLst>
      <p:ext uri="{BB962C8B-B14F-4D97-AF65-F5344CB8AC3E}">
        <p14:creationId xmlns:p14="http://schemas.microsoft.com/office/powerpoint/2010/main" val="30390800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A307F25D-6C58-4D47-A246-77FE76B87570}" type="slidenum">
              <a:rPr lang="en-US" sz="1300">
                <a:latin typeface="Times New Roman" pitchFamily="18" charset="0"/>
              </a:rPr>
              <a:pPr eaLnBrk="1" hangingPunct="1">
                <a:defRPr/>
              </a:pPr>
              <a:t>169</a:t>
            </a:fld>
            <a:endParaRPr lang="en-US" sz="1300">
              <a:latin typeface="Times New Roman" pitchFamily="18" charset="0"/>
            </a:endParaRPr>
          </a:p>
        </p:txBody>
      </p:sp>
    </p:spTree>
    <p:extLst>
      <p:ext uri="{BB962C8B-B14F-4D97-AF65-F5344CB8AC3E}">
        <p14:creationId xmlns:p14="http://schemas.microsoft.com/office/powerpoint/2010/main" val="4523317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170</a:t>
            </a:fld>
            <a:endParaRPr lang="en-US"/>
          </a:p>
        </p:txBody>
      </p:sp>
    </p:spTree>
    <p:extLst>
      <p:ext uri="{BB962C8B-B14F-4D97-AF65-F5344CB8AC3E}">
        <p14:creationId xmlns:p14="http://schemas.microsoft.com/office/powerpoint/2010/main" val="232426155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171</a:t>
            </a:fld>
            <a:endParaRPr lang="en-US"/>
          </a:p>
        </p:txBody>
      </p:sp>
    </p:spTree>
    <p:extLst>
      <p:ext uri="{BB962C8B-B14F-4D97-AF65-F5344CB8AC3E}">
        <p14:creationId xmlns:p14="http://schemas.microsoft.com/office/powerpoint/2010/main" val="32131759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172</a:t>
            </a:fld>
            <a:endParaRPr lang="en-US"/>
          </a:p>
        </p:txBody>
      </p:sp>
    </p:spTree>
    <p:extLst>
      <p:ext uri="{BB962C8B-B14F-4D97-AF65-F5344CB8AC3E}">
        <p14:creationId xmlns:p14="http://schemas.microsoft.com/office/powerpoint/2010/main" val="2356406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61ECB000-CAA8-4A0F-A209-A3C03775A3B7}" type="slidenum">
              <a:rPr lang="en-US" smtClean="0">
                <a:latin typeface="Times New Roman" pitchFamily="18" charset="0"/>
              </a:rPr>
              <a:pPr>
                <a:defRPr/>
              </a:pPr>
              <a:t>173</a:t>
            </a:fld>
            <a:endParaRPr lang="en-US" smtClean="0">
              <a:latin typeface="Times New Roman" pitchFamily="18" charset="0"/>
            </a:endParaRPr>
          </a:p>
        </p:txBody>
      </p:sp>
    </p:spTree>
    <p:extLst>
      <p:ext uri="{BB962C8B-B14F-4D97-AF65-F5344CB8AC3E}">
        <p14:creationId xmlns:p14="http://schemas.microsoft.com/office/powerpoint/2010/main" val="352481021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9C5F9EF1-1263-457B-B5E0-9C0DFA5743ED}" type="slidenum">
              <a:rPr lang="en-US" smtClean="0">
                <a:latin typeface="Times New Roman" pitchFamily="18" charset="0"/>
              </a:rPr>
              <a:pPr>
                <a:defRPr/>
              </a:pPr>
              <a:t>174</a:t>
            </a:fld>
            <a:endParaRPr lang="en-US" smtClean="0">
              <a:latin typeface="Times New Roman" pitchFamily="18" charset="0"/>
            </a:endParaRPr>
          </a:p>
        </p:txBody>
      </p:sp>
    </p:spTree>
    <p:extLst>
      <p:ext uri="{BB962C8B-B14F-4D97-AF65-F5344CB8AC3E}">
        <p14:creationId xmlns:p14="http://schemas.microsoft.com/office/powerpoint/2010/main" val="8875536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2644" name="Slide Number Placeholder 3"/>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45B2AFDE-DC7B-44C1-8442-C3DD762673DA}" type="slidenum">
              <a:rPr lang="en-US" smtClean="0">
                <a:latin typeface="Times New Roman" pitchFamily="18" charset="0"/>
              </a:rPr>
              <a:pPr>
                <a:defRPr/>
              </a:pPr>
              <a:t>176</a:t>
            </a:fld>
            <a:endParaRPr lang="en-US" smtClean="0">
              <a:latin typeface="Times New Roman" pitchFamily="18" charset="0"/>
            </a:endParaRPr>
          </a:p>
        </p:txBody>
      </p:sp>
    </p:spTree>
    <p:extLst>
      <p:ext uri="{BB962C8B-B14F-4D97-AF65-F5344CB8AC3E}">
        <p14:creationId xmlns:p14="http://schemas.microsoft.com/office/powerpoint/2010/main" val="3440047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20</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3429"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E237A79F-A951-44E2-9659-43CD2A3967B1}" type="slidenum">
              <a:rPr lang="en-US" smtClean="0">
                <a:latin typeface="Times New Roman" pitchFamily="18" charset="0"/>
              </a:rPr>
              <a:pPr>
                <a:defRPr/>
              </a:pPr>
              <a:t>177</a:t>
            </a:fld>
            <a:endParaRPr lang="en-US" smtClean="0">
              <a:latin typeface="Times New Roman" pitchFamily="18" charset="0"/>
            </a:endParaRPr>
          </a:p>
        </p:txBody>
      </p:sp>
    </p:spTree>
    <p:extLst>
      <p:ext uri="{BB962C8B-B14F-4D97-AF65-F5344CB8AC3E}">
        <p14:creationId xmlns:p14="http://schemas.microsoft.com/office/powerpoint/2010/main" val="11824336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178</a:t>
            </a:fld>
            <a:endParaRPr lang="en-US"/>
          </a:p>
        </p:txBody>
      </p:sp>
    </p:spTree>
    <p:extLst>
      <p:ext uri="{BB962C8B-B14F-4D97-AF65-F5344CB8AC3E}">
        <p14:creationId xmlns:p14="http://schemas.microsoft.com/office/powerpoint/2010/main" val="26382462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182</a:t>
            </a:fld>
            <a:endParaRPr lang="en-US"/>
          </a:p>
        </p:txBody>
      </p:sp>
    </p:spTree>
    <p:extLst>
      <p:ext uri="{BB962C8B-B14F-4D97-AF65-F5344CB8AC3E}">
        <p14:creationId xmlns:p14="http://schemas.microsoft.com/office/powerpoint/2010/main" val="163769520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CAC854F3-C5CD-4F91-98E3-342D90115CFE}" type="slidenum">
              <a:rPr lang="en-US" sz="1300">
                <a:latin typeface="Times New Roman" pitchFamily="18" charset="0"/>
              </a:rPr>
              <a:pPr eaLnBrk="1" hangingPunct="1">
                <a:defRPr/>
              </a:pPr>
              <a:t>183</a:t>
            </a:fld>
            <a:endParaRPr lang="en-US" sz="1300">
              <a:latin typeface="Times New Roman" pitchFamily="18" charset="0"/>
            </a:endParaRPr>
          </a:p>
        </p:txBody>
      </p:sp>
    </p:spTree>
    <p:extLst>
      <p:ext uri="{BB962C8B-B14F-4D97-AF65-F5344CB8AC3E}">
        <p14:creationId xmlns:p14="http://schemas.microsoft.com/office/powerpoint/2010/main" val="36036259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184</a:t>
            </a:fld>
            <a:endParaRPr lang="en-US"/>
          </a:p>
        </p:txBody>
      </p:sp>
    </p:spTree>
    <p:extLst>
      <p:ext uri="{BB962C8B-B14F-4D97-AF65-F5344CB8AC3E}">
        <p14:creationId xmlns:p14="http://schemas.microsoft.com/office/powerpoint/2010/main" val="21952554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fld id="{8D97E325-536E-48BD-B411-B672BB3158FC}" type="slidenum">
              <a:rPr lang="en-US" smtClean="0">
                <a:latin typeface="Times New Roman" panose="02020603050405020304" pitchFamily="18" charset="0"/>
              </a:rPr>
              <a:pPr/>
              <a:t>185</a:t>
            </a:fld>
            <a:endParaRPr lang="en-US" smtClean="0">
              <a:latin typeface="Times New Roman" panose="02020603050405020304" pitchFamily="18" charset="0"/>
            </a:endParaRPr>
          </a:p>
        </p:txBody>
      </p:sp>
    </p:spTree>
    <p:extLst>
      <p:ext uri="{BB962C8B-B14F-4D97-AF65-F5344CB8AC3E}">
        <p14:creationId xmlns:p14="http://schemas.microsoft.com/office/powerpoint/2010/main" val="42067646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186</a:t>
            </a:fld>
            <a:endParaRPr lang="en-US"/>
          </a:p>
        </p:txBody>
      </p:sp>
    </p:spTree>
    <p:extLst>
      <p:ext uri="{BB962C8B-B14F-4D97-AF65-F5344CB8AC3E}">
        <p14:creationId xmlns:p14="http://schemas.microsoft.com/office/powerpoint/2010/main" val="195924419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187</a:t>
            </a:fld>
            <a:endParaRPr lang="en-US" sz="1200" smtClean="0">
              <a:solidFill>
                <a:srgbClr val="000000"/>
              </a:solidFill>
            </a:endParaRPr>
          </a:p>
        </p:txBody>
      </p:sp>
    </p:spTree>
    <p:extLst>
      <p:ext uri="{BB962C8B-B14F-4D97-AF65-F5344CB8AC3E}">
        <p14:creationId xmlns:p14="http://schemas.microsoft.com/office/powerpoint/2010/main" val="17341731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188</a:t>
            </a:fld>
            <a:endParaRPr lang="en-US" sz="1300"/>
          </a:p>
        </p:txBody>
      </p:sp>
    </p:spTree>
    <p:extLst>
      <p:ext uri="{BB962C8B-B14F-4D97-AF65-F5344CB8AC3E}">
        <p14:creationId xmlns:p14="http://schemas.microsoft.com/office/powerpoint/2010/main" val="313968208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191</a:t>
            </a:fld>
            <a:endParaRPr lang="en-US" sz="1200" smtClean="0"/>
          </a:p>
        </p:txBody>
      </p:sp>
    </p:spTree>
    <p:extLst>
      <p:ext uri="{BB962C8B-B14F-4D97-AF65-F5344CB8AC3E}">
        <p14:creationId xmlns:p14="http://schemas.microsoft.com/office/powerpoint/2010/main" val="3927590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21</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194</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196</a:t>
            </a:fld>
            <a:endParaRPr lang="en-US" smtClean="0">
              <a:latin typeface="Times New Roman" pitchFamily="18" charset="0"/>
            </a:endParaRPr>
          </a:p>
        </p:txBody>
      </p:sp>
    </p:spTree>
    <p:extLst>
      <p:ext uri="{BB962C8B-B14F-4D97-AF65-F5344CB8AC3E}">
        <p14:creationId xmlns:p14="http://schemas.microsoft.com/office/powerpoint/2010/main" val="393129916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197</a:t>
            </a:fld>
            <a:endParaRPr lang="en-US" smtClean="0">
              <a:latin typeface="Times New Roman" pitchFamily="18" charset="0"/>
            </a:endParaRPr>
          </a:p>
        </p:txBody>
      </p:sp>
      <p:sp>
        <p:nvSpPr>
          <p:cNvPr id="1269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197</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197</a:t>
            </a:fld>
            <a:endParaRPr lang="en-US" sz="1200">
              <a:latin typeface="Times New Roman" pitchFamily="18" charset="0"/>
            </a:endParaRPr>
          </a:p>
        </p:txBody>
      </p:sp>
    </p:spTree>
    <p:extLst>
      <p:ext uri="{BB962C8B-B14F-4D97-AF65-F5344CB8AC3E}">
        <p14:creationId xmlns:p14="http://schemas.microsoft.com/office/powerpoint/2010/main" val="261035799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202</a:t>
            </a:fld>
            <a:endParaRPr lang="en-US" sz="1300" smtClean="0"/>
          </a:p>
        </p:txBody>
      </p:sp>
    </p:spTree>
    <p:extLst>
      <p:ext uri="{BB962C8B-B14F-4D97-AF65-F5344CB8AC3E}">
        <p14:creationId xmlns:p14="http://schemas.microsoft.com/office/powerpoint/2010/main" val="371218941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216</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218</a:t>
            </a:fld>
            <a:endParaRPr lang="en-US" sz="1200" smtClean="0">
              <a:solidFill>
                <a:srgbClr val="000000"/>
              </a:solidFill>
            </a:endParaRPr>
          </a:p>
        </p:txBody>
      </p:sp>
    </p:spTree>
    <p:extLst>
      <p:ext uri="{BB962C8B-B14F-4D97-AF65-F5344CB8AC3E}">
        <p14:creationId xmlns:p14="http://schemas.microsoft.com/office/powerpoint/2010/main" val="92948558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220</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358801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22</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23</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24</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26</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27</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29</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31</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33</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38</a:t>
            </a:fld>
            <a:endParaRPr lang="en-US" smtClean="0"/>
          </a:p>
        </p:txBody>
      </p:sp>
    </p:spTree>
    <p:extLst>
      <p:ext uri="{BB962C8B-B14F-4D97-AF65-F5344CB8AC3E}">
        <p14:creationId xmlns:p14="http://schemas.microsoft.com/office/powerpoint/2010/main" val="1125634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39</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40</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41</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42</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42</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42</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521186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43</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44</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44</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44</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45</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45</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45</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70624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8</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48</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49</a:t>
            </a:fld>
            <a:endParaRPr lang="en-US" sz="1200" smtClean="0"/>
          </a:p>
        </p:txBody>
      </p:sp>
    </p:spTree>
    <p:extLst>
      <p:ext uri="{BB962C8B-B14F-4D97-AF65-F5344CB8AC3E}">
        <p14:creationId xmlns:p14="http://schemas.microsoft.com/office/powerpoint/2010/main" val="2088427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50</a:t>
            </a:fld>
            <a:endParaRPr lang="en-US" sz="1200" smtClean="0">
              <a:solidFill>
                <a:srgbClr val="000000"/>
              </a:solidFill>
            </a:endParaRPr>
          </a:p>
        </p:txBody>
      </p:sp>
    </p:spTree>
    <p:extLst>
      <p:ext uri="{BB962C8B-B14F-4D97-AF65-F5344CB8AC3E}">
        <p14:creationId xmlns:p14="http://schemas.microsoft.com/office/powerpoint/2010/main" val="157462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51</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52</a:t>
            </a:fld>
            <a:endParaRPr lang="en-US" sz="1200" smtClean="0"/>
          </a:p>
        </p:txBody>
      </p:sp>
    </p:spTree>
    <p:extLst>
      <p:ext uri="{BB962C8B-B14F-4D97-AF65-F5344CB8AC3E}">
        <p14:creationId xmlns:p14="http://schemas.microsoft.com/office/powerpoint/2010/main" val="2460050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54</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57</a:t>
            </a:fld>
            <a:endParaRPr kumimoji="0" lang="en-US"/>
          </a:p>
        </p:txBody>
      </p:sp>
    </p:spTree>
    <p:extLst>
      <p:ext uri="{BB962C8B-B14F-4D97-AF65-F5344CB8AC3E}">
        <p14:creationId xmlns:p14="http://schemas.microsoft.com/office/powerpoint/2010/main" val="4106584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58</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59</a:t>
            </a:fld>
            <a:endParaRPr lang="en-US" sz="1200" smtClean="0"/>
          </a:p>
        </p:txBody>
      </p:sp>
    </p:spTree>
    <p:extLst>
      <p:ext uri="{BB962C8B-B14F-4D97-AF65-F5344CB8AC3E}">
        <p14:creationId xmlns:p14="http://schemas.microsoft.com/office/powerpoint/2010/main" val="3176319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63</a:t>
            </a:fld>
            <a:endParaRPr lang="en-US" sz="1200" smtClean="0"/>
          </a:p>
        </p:txBody>
      </p:sp>
    </p:spTree>
    <p:extLst>
      <p:ext uri="{BB962C8B-B14F-4D97-AF65-F5344CB8AC3E}">
        <p14:creationId xmlns:p14="http://schemas.microsoft.com/office/powerpoint/2010/main" val="261368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10</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64</a:t>
            </a:fld>
            <a:endParaRPr lang="en-US" sz="1200" smtClean="0"/>
          </a:p>
        </p:txBody>
      </p:sp>
    </p:spTree>
    <p:extLst>
      <p:ext uri="{BB962C8B-B14F-4D97-AF65-F5344CB8AC3E}">
        <p14:creationId xmlns:p14="http://schemas.microsoft.com/office/powerpoint/2010/main" val="1089361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68</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75</a:t>
            </a:fld>
            <a:endParaRPr lang="en-US" sz="1200" smtClean="0"/>
          </a:p>
        </p:txBody>
      </p:sp>
    </p:spTree>
    <p:extLst>
      <p:ext uri="{BB962C8B-B14F-4D97-AF65-F5344CB8AC3E}">
        <p14:creationId xmlns:p14="http://schemas.microsoft.com/office/powerpoint/2010/main" val="461626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76</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77</a:t>
            </a:fld>
            <a:endParaRPr lang="en-US"/>
          </a:p>
        </p:txBody>
      </p:sp>
    </p:spTree>
    <p:extLst>
      <p:ext uri="{BB962C8B-B14F-4D97-AF65-F5344CB8AC3E}">
        <p14:creationId xmlns:p14="http://schemas.microsoft.com/office/powerpoint/2010/main" val="17888833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829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682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05254F84-8234-4BAA-A828-B9821945AC16}" type="slidenum">
              <a:rPr lang="en-US" sz="1300"/>
              <a:pPr eaLnBrk="1" hangingPunct="1"/>
              <a:t>78</a:t>
            </a:fld>
            <a:endParaRPr lang="en-US" sz="1300"/>
          </a:p>
        </p:txBody>
      </p:sp>
    </p:spTree>
    <p:extLst>
      <p:ext uri="{BB962C8B-B14F-4D97-AF65-F5344CB8AC3E}">
        <p14:creationId xmlns:p14="http://schemas.microsoft.com/office/powerpoint/2010/main" val="22136464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79</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81</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84</a:t>
            </a:fld>
            <a:endParaRPr lang="en-US"/>
          </a:p>
        </p:txBody>
      </p:sp>
    </p:spTree>
    <p:extLst>
      <p:ext uri="{BB962C8B-B14F-4D97-AF65-F5344CB8AC3E}">
        <p14:creationId xmlns:p14="http://schemas.microsoft.com/office/powerpoint/2010/main" val="36871141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88</a:t>
            </a:fld>
            <a:endParaRPr lang="en-US" sz="1200" smtClean="0"/>
          </a:p>
        </p:txBody>
      </p:sp>
    </p:spTree>
    <p:extLst>
      <p:ext uri="{BB962C8B-B14F-4D97-AF65-F5344CB8AC3E}">
        <p14:creationId xmlns:p14="http://schemas.microsoft.com/office/powerpoint/2010/main" val="3269919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12</a:t>
            </a:fld>
            <a:endParaRPr lang="en-US" sz="1300"/>
          </a:p>
        </p:txBody>
      </p:sp>
    </p:spTree>
    <p:extLst>
      <p:ext uri="{BB962C8B-B14F-4D97-AF65-F5344CB8AC3E}">
        <p14:creationId xmlns:p14="http://schemas.microsoft.com/office/powerpoint/2010/main" val="1403446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89</a:t>
            </a:fld>
            <a:endParaRPr lang="en-US" sz="1200" smtClean="0"/>
          </a:p>
        </p:txBody>
      </p:sp>
    </p:spTree>
    <p:extLst>
      <p:ext uri="{BB962C8B-B14F-4D97-AF65-F5344CB8AC3E}">
        <p14:creationId xmlns:p14="http://schemas.microsoft.com/office/powerpoint/2010/main" val="34847571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90</a:t>
            </a:fld>
            <a:endParaRPr lang="en-US" sz="1200" smtClean="0"/>
          </a:p>
        </p:txBody>
      </p:sp>
    </p:spTree>
    <p:extLst>
      <p:ext uri="{BB962C8B-B14F-4D97-AF65-F5344CB8AC3E}">
        <p14:creationId xmlns:p14="http://schemas.microsoft.com/office/powerpoint/2010/main" val="3881178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91</a:t>
            </a:fld>
            <a:endParaRPr lang="en-US"/>
          </a:p>
        </p:txBody>
      </p:sp>
    </p:spTree>
    <p:extLst>
      <p:ext uri="{BB962C8B-B14F-4D97-AF65-F5344CB8AC3E}">
        <p14:creationId xmlns:p14="http://schemas.microsoft.com/office/powerpoint/2010/main" val="3697275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92</a:t>
            </a:fld>
            <a:endParaRPr lang="en-US"/>
          </a:p>
        </p:txBody>
      </p:sp>
    </p:spTree>
    <p:extLst>
      <p:ext uri="{BB962C8B-B14F-4D97-AF65-F5344CB8AC3E}">
        <p14:creationId xmlns:p14="http://schemas.microsoft.com/office/powerpoint/2010/main" val="2200946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CFE7DCA2-28F6-40A6-97E5-F378C0AA2C0E}" type="slidenum">
              <a:rPr lang="en-US" smtClean="0"/>
              <a:pPr>
                <a:defRPr/>
              </a:pPr>
              <a:t>93</a:t>
            </a:fld>
            <a:endParaRPr lang="en-US"/>
          </a:p>
        </p:txBody>
      </p:sp>
    </p:spTree>
    <p:extLst>
      <p:ext uri="{BB962C8B-B14F-4D97-AF65-F5344CB8AC3E}">
        <p14:creationId xmlns:p14="http://schemas.microsoft.com/office/powerpoint/2010/main" val="39836861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94</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80996" y="4789379"/>
            <a:ext cx="6240891" cy="453639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34392955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95</a:t>
            </a:fld>
            <a:endParaRPr lang="en-US" smtClean="0"/>
          </a:p>
        </p:txBody>
      </p:sp>
      <p:sp>
        <p:nvSpPr>
          <p:cNvPr id="205828" name="Rectangle 2"/>
          <p:cNvSpPr>
            <a:spLocks noGrp="1" noRot="1" noChangeAspect="1" noChangeArrowheads="1" noTextEdit="1"/>
          </p:cNvSpPr>
          <p:nvPr>
            <p:ph type="sldImg"/>
          </p:nvPr>
        </p:nvSpPr>
        <p:spPr>
          <a:xfrm>
            <a:off x="1381125" y="757238"/>
            <a:ext cx="5041900" cy="3781425"/>
          </a:xfrm>
          <a:ln/>
        </p:spPr>
      </p:sp>
      <p:sp>
        <p:nvSpPr>
          <p:cNvPr id="205829" name="Rectangle 3"/>
          <p:cNvSpPr>
            <a:spLocks noGrp="1" noChangeArrowheads="1"/>
          </p:cNvSpPr>
          <p:nvPr>
            <p:ph type="body" idx="1"/>
            <p:custDataLst>
              <p:tags r:id="rId1"/>
            </p:custDataLst>
          </p:nvPr>
        </p:nvSpPr>
        <p:spPr>
          <a:xfrm>
            <a:off x="310985" y="5111675"/>
            <a:ext cx="7198581" cy="453119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13537719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96</a:t>
            </a:fld>
            <a:endParaRPr lang="en-US"/>
          </a:p>
        </p:txBody>
      </p:sp>
    </p:spTree>
    <p:extLst>
      <p:ext uri="{BB962C8B-B14F-4D97-AF65-F5344CB8AC3E}">
        <p14:creationId xmlns:p14="http://schemas.microsoft.com/office/powerpoint/2010/main" val="23634088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F92D6754-E1F9-4272-9365-1144F399F3FF}" type="slidenum">
              <a:rPr lang="en-US" sz="1300"/>
              <a:pPr eaLnBrk="1" hangingPunct="1"/>
              <a:t>97</a:t>
            </a:fld>
            <a:endParaRPr lang="en-US" sz="1300"/>
          </a:p>
        </p:txBody>
      </p:sp>
    </p:spTree>
    <p:extLst>
      <p:ext uri="{BB962C8B-B14F-4D97-AF65-F5344CB8AC3E}">
        <p14:creationId xmlns:p14="http://schemas.microsoft.com/office/powerpoint/2010/main" val="3989134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706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F9F411F8-E732-4810-9168-87501FE3302F}" type="slidenum">
              <a:rPr lang="en-US" sz="1300">
                <a:latin typeface="Times New Roman" pitchFamily="18" charset="0"/>
              </a:rPr>
              <a:pPr eaLnBrk="1" hangingPunct="1">
                <a:defRPr/>
              </a:pPr>
              <a:t>98</a:t>
            </a:fld>
            <a:endParaRPr lang="en-US" sz="1300">
              <a:latin typeface="Times New Roman" pitchFamily="18" charset="0"/>
            </a:endParaRPr>
          </a:p>
        </p:txBody>
      </p:sp>
    </p:spTree>
    <p:extLst>
      <p:ext uri="{BB962C8B-B14F-4D97-AF65-F5344CB8AC3E}">
        <p14:creationId xmlns:p14="http://schemas.microsoft.com/office/powerpoint/2010/main" val="34632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13</a:t>
            </a:fld>
            <a:endParaRPr lang="en-US" smtClean="0">
              <a:latin typeface="Times New Roman" pitchFamily="18" charset="0"/>
            </a:endParaRPr>
          </a:p>
        </p:txBody>
      </p:sp>
    </p:spTree>
    <p:extLst>
      <p:ext uri="{BB962C8B-B14F-4D97-AF65-F5344CB8AC3E}">
        <p14:creationId xmlns:p14="http://schemas.microsoft.com/office/powerpoint/2010/main" val="10284136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6A9E0469-8DDB-47EF-8AB1-B479863CE7FC}" type="slidenum">
              <a:rPr lang="en-US" sz="1300">
                <a:latin typeface="Times New Roman" pitchFamily="18" charset="0"/>
              </a:rPr>
              <a:pPr eaLnBrk="1" hangingPunct="1">
                <a:defRPr/>
              </a:pPr>
              <a:t>99</a:t>
            </a:fld>
            <a:endParaRPr lang="en-US" sz="1300">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36340286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1F0795C2-7471-4900-8FBA-5C237C517287}" type="slidenum">
              <a:rPr lang="en-US" smtClean="0"/>
              <a:pPr>
                <a:defRPr/>
              </a:pPr>
              <a:t>100</a:t>
            </a:fld>
            <a:endParaRPr lang="en-US"/>
          </a:p>
        </p:txBody>
      </p:sp>
    </p:spTree>
    <p:extLst>
      <p:ext uri="{BB962C8B-B14F-4D97-AF65-F5344CB8AC3E}">
        <p14:creationId xmlns:p14="http://schemas.microsoft.com/office/powerpoint/2010/main" val="3451263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101</a:t>
            </a:fld>
            <a:endParaRPr lang="en-US" sz="1300"/>
          </a:p>
        </p:txBody>
      </p:sp>
    </p:spTree>
    <p:extLst>
      <p:ext uri="{BB962C8B-B14F-4D97-AF65-F5344CB8AC3E}">
        <p14:creationId xmlns:p14="http://schemas.microsoft.com/office/powerpoint/2010/main" val="32732057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2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2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fld id="{7E6626E2-6947-43E0-B714-E4EE5547B97E}" type="slidenum">
              <a:rPr lang="en-US" smtClean="0">
                <a:latin typeface="Times New Roman" panose="02020603050405020304" pitchFamily="18" charset="0"/>
              </a:rPr>
              <a:pPr/>
              <a:t>102</a:t>
            </a:fld>
            <a:endParaRPr lang="en-US" smtClean="0">
              <a:latin typeface="Times New Roman" panose="02020603050405020304" pitchFamily="18" charset="0"/>
            </a:endParaRPr>
          </a:p>
        </p:txBody>
      </p:sp>
    </p:spTree>
    <p:extLst>
      <p:ext uri="{BB962C8B-B14F-4D97-AF65-F5344CB8AC3E}">
        <p14:creationId xmlns:p14="http://schemas.microsoft.com/office/powerpoint/2010/main" val="31785431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63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63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fld id="{3BCDB803-8A20-4805-8FF7-626A64016A3A}" type="slidenum">
              <a:rPr lang="en-US" smtClean="0">
                <a:latin typeface="Times New Roman" panose="02020603050405020304" pitchFamily="18" charset="0"/>
              </a:rPr>
              <a:pPr/>
              <a:t>104</a:t>
            </a:fld>
            <a:endParaRPr lang="en-US" smtClean="0">
              <a:latin typeface="Times New Roman" panose="02020603050405020304" pitchFamily="18" charset="0"/>
            </a:endParaRPr>
          </a:p>
        </p:txBody>
      </p:sp>
    </p:spTree>
    <p:extLst>
      <p:ext uri="{BB962C8B-B14F-4D97-AF65-F5344CB8AC3E}">
        <p14:creationId xmlns:p14="http://schemas.microsoft.com/office/powerpoint/2010/main" val="3063947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105</a:t>
            </a:fld>
            <a:endParaRPr lang="en-US" sz="1300" dirty="0">
              <a:solidFill>
                <a:srgbClr val="000000"/>
              </a:solidFill>
            </a:endParaRPr>
          </a:p>
        </p:txBody>
      </p:sp>
    </p:spTree>
    <p:extLst>
      <p:ext uri="{BB962C8B-B14F-4D97-AF65-F5344CB8AC3E}">
        <p14:creationId xmlns:p14="http://schemas.microsoft.com/office/powerpoint/2010/main" val="36470947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53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53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fld id="{B1A6FBD9-E3BA-424D-BBF3-D74FD6EDCD9A}" type="slidenum">
              <a:rPr lang="en-US" smtClean="0">
                <a:latin typeface="Times New Roman" panose="02020603050405020304" pitchFamily="18" charset="0"/>
              </a:rPr>
              <a:pPr/>
              <a:t>106</a:t>
            </a:fld>
            <a:endParaRPr lang="en-US" smtClean="0">
              <a:latin typeface="Times New Roman" panose="02020603050405020304" pitchFamily="18" charset="0"/>
            </a:endParaRPr>
          </a:p>
        </p:txBody>
      </p:sp>
    </p:spTree>
    <p:extLst>
      <p:ext uri="{BB962C8B-B14F-4D97-AF65-F5344CB8AC3E}">
        <p14:creationId xmlns:p14="http://schemas.microsoft.com/office/powerpoint/2010/main" val="315135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79877"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1A240DE3-7134-4873-AF56-1CE8930B7324}" type="slidenum">
              <a:rPr lang="en-US" smtClean="0">
                <a:latin typeface="Times New Roman" pitchFamily="18" charset="0"/>
              </a:rPr>
              <a:pPr>
                <a:defRPr/>
              </a:pPr>
              <a:t>107</a:t>
            </a:fld>
            <a:endParaRPr lang="en-US" smtClean="0">
              <a:latin typeface="Times New Roman" pitchFamily="18" charset="0"/>
            </a:endParaRPr>
          </a:p>
        </p:txBody>
      </p:sp>
    </p:spTree>
    <p:extLst>
      <p:ext uri="{BB962C8B-B14F-4D97-AF65-F5344CB8AC3E}">
        <p14:creationId xmlns:p14="http://schemas.microsoft.com/office/powerpoint/2010/main" val="33856458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4926954F-11A9-4A94-88C4-12F811FE3195}" type="slidenum">
              <a:rPr lang="en-US" sz="1300"/>
              <a:pPr eaLnBrk="1" hangingPunct="1">
                <a:defRPr/>
              </a:pPr>
              <a:t>108</a:t>
            </a:fld>
            <a:endParaRPr lang="en-US" sz="1300"/>
          </a:p>
        </p:txBody>
      </p:sp>
    </p:spTree>
    <p:extLst>
      <p:ext uri="{BB962C8B-B14F-4D97-AF65-F5344CB8AC3E}">
        <p14:creationId xmlns:p14="http://schemas.microsoft.com/office/powerpoint/2010/main" val="10437963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D6254769-3207-4A1E-B75B-B55E98632125}" type="slidenum">
              <a:rPr lang="en-US" sz="1300"/>
              <a:pPr eaLnBrk="1" hangingPunct="1">
                <a:defRPr/>
              </a:pPr>
              <a:t>109</a:t>
            </a:fld>
            <a:endParaRPr lang="en-US" sz="1300"/>
          </a:p>
        </p:txBody>
      </p:sp>
    </p:spTree>
    <p:extLst>
      <p:ext uri="{BB962C8B-B14F-4D97-AF65-F5344CB8AC3E}">
        <p14:creationId xmlns:p14="http://schemas.microsoft.com/office/powerpoint/2010/main" val="1184676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14</a:t>
            </a:fld>
            <a:endParaRPr lang="en-US" smtClean="0">
              <a:latin typeface="Times New Roman" pitchFamily="18" charset="0"/>
            </a:endParaRPr>
          </a:p>
        </p:txBody>
      </p:sp>
    </p:spTree>
    <p:extLst>
      <p:ext uri="{BB962C8B-B14F-4D97-AF65-F5344CB8AC3E}">
        <p14:creationId xmlns:p14="http://schemas.microsoft.com/office/powerpoint/2010/main" val="9853219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110</a:t>
            </a:fld>
            <a:endParaRPr lang="en-US"/>
          </a:p>
        </p:txBody>
      </p:sp>
    </p:spTree>
    <p:extLst>
      <p:ext uri="{BB962C8B-B14F-4D97-AF65-F5344CB8AC3E}">
        <p14:creationId xmlns:p14="http://schemas.microsoft.com/office/powerpoint/2010/main" val="14664095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80901"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E9AC58C5-1A82-463F-92DD-283F7D260BB5}" type="slidenum">
              <a:rPr lang="en-US" smtClean="0">
                <a:latin typeface="Times New Roman" pitchFamily="18" charset="0"/>
              </a:rPr>
              <a:pPr>
                <a:defRPr/>
              </a:pPr>
              <a:t>111</a:t>
            </a:fld>
            <a:endParaRPr lang="en-US" smtClean="0">
              <a:latin typeface="Times New Roman" pitchFamily="18" charset="0"/>
            </a:endParaRPr>
          </a:p>
        </p:txBody>
      </p:sp>
    </p:spTree>
    <p:extLst>
      <p:ext uri="{BB962C8B-B14F-4D97-AF65-F5344CB8AC3E}">
        <p14:creationId xmlns:p14="http://schemas.microsoft.com/office/powerpoint/2010/main" val="366825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8192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0F38B3AB-E31C-4EA9-999F-A3E762260D5B}" type="slidenum">
              <a:rPr lang="en-US" smtClean="0">
                <a:latin typeface="Times New Roman" pitchFamily="18" charset="0"/>
              </a:rPr>
              <a:pPr>
                <a:defRPr/>
              </a:pPr>
              <a:t>112</a:t>
            </a:fld>
            <a:endParaRPr lang="en-US" smtClean="0">
              <a:latin typeface="Times New Roman" pitchFamily="18" charset="0"/>
            </a:endParaRPr>
          </a:p>
        </p:txBody>
      </p:sp>
    </p:spTree>
    <p:extLst>
      <p:ext uri="{BB962C8B-B14F-4D97-AF65-F5344CB8AC3E}">
        <p14:creationId xmlns:p14="http://schemas.microsoft.com/office/powerpoint/2010/main" val="13650807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6020"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86021"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C27BE3B2-4DC1-4F79-A494-D2A053C25320}" type="slidenum">
              <a:rPr lang="en-US" smtClean="0">
                <a:latin typeface="Times New Roman" pitchFamily="18" charset="0"/>
              </a:rPr>
              <a:pPr>
                <a:defRPr/>
              </a:pPr>
              <a:t>113</a:t>
            </a:fld>
            <a:endParaRPr lang="en-US" smtClean="0">
              <a:latin typeface="Times New Roman" pitchFamily="18" charset="0"/>
            </a:endParaRPr>
          </a:p>
        </p:txBody>
      </p:sp>
    </p:spTree>
    <p:extLst>
      <p:ext uri="{BB962C8B-B14F-4D97-AF65-F5344CB8AC3E}">
        <p14:creationId xmlns:p14="http://schemas.microsoft.com/office/powerpoint/2010/main" val="42010397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704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8704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5DA47A08-7E64-45AD-9378-5349FD3293AA}" type="slidenum">
              <a:rPr lang="en-US" smtClean="0">
                <a:latin typeface="Times New Roman" pitchFamily="18" charset="0"/>
              </a:rPr>
              <a:pPr>
                <a:defRPr/>
              </a:pPr>
              <a:t>117</a:t>
            </a:fld>
            <a:endParaRPr lang="en-US" smtClean="0">
              <a:latin typeface="Times New Roman" pitchFamily="18" charset="0"/>
            </a:endParaRPr>
          </a:p>
        </p:txBody>
      </p:sp>
    </p:spTree>
    <p:extLst>
      <p:ext uri="{BB962C8B-B14F-4D97-AF65-F5344CB8AC3E}">
        <p14:creationId xmlns:p14="http://schemas.microsoft.com/office/powerpoint/2010/main" val="28754901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118</a:t>
            </a:fld>
            <a:endParaRPr lang="en-US"/>
          </a:p>
        </p:txBody>
      </p:sp>
    </p:spTree>
    <p:extLst>
      <p:ext uri="{BB962C8B-B14F-4D97-AF65-F5344CB8AC3E}">
        <p14:creationId xmlns:p14="http://schemas.microsoft.com/office/powerpoint/2010/main" val="38483113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120</a:t>
            </a:fld>
            <a:endParaRPr lang="en-US"/>
          </a:p>
        </p:txBody>
      </p:sp>
    </p:spTree>
    <p:extLst>
      <p:ext uri="{BB962C8B-B14F-4D97-AF65-F5344CB8AC3E}">
        <p14:creationId xmlns:p14="http://schemas.microsoft.com/office/powerpoint/2010/main" val="13068048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9571" name="Rectangle 7"/>
          <p:cNvSpPr>
            <a:spLocks noGrp="1" noChangeArrowheads="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1148245E-C05F-4D83-9BF4-FA6C4A16F0CC}" type="slidenum">
              <a:rPr lang="en-US" smtClean="0">
                <a:latin typeface="Times New Roman" pitchFamily="18" charset="0"/>
              </a:rPr>
              <a:pPr>
                <a:defRPr/>
              </a:pPr>
              <a:t>121</a:t>
            </a:fld>
            <a:endParaRPr lang="en-US" smtClean="0">
              <a:latin typeface="Times New Roman" pitchFamily="18" charset="0"/>
            </a:endParaRPr>
          </a:p>
        </p:txBody>
      </p:sp>
      <p:sp>
        <p:nvSpPr>
          <p:cNvPr id="247812" name="Rectangle 2"/>
          <p:cNvSpPr>
            <a:spLocks noGrp="1" noRot="1" noChangeAspect="1" noChangeArrowheads="1" noTextEdit="1"/>
          </p:cNvSpPr>
          <p:nvPr>
            <p:ph type="sldImg"/>
          </p:nvPr>
        </p:nvSpPr>
        <p:spPr>
          <a:xfrm>
            <a:off x="1382713" y="757238"/>
            <a:ext cx="5038725" cy="3778250"/>
          </a:xfrm>
          <a:ln/>
        </p:spPr>
      </p:sp>
      <p:sp>
        <p:nvSpPr>
          <p:cNvPr id="247813" name="Rectangle 3"/>
          <p:cNvSpPr>
            <a:spLocks noGrp="1" noChangeArrowheads="1"/>
          </p:cNvSpPr>
          <p:nvPr>
            <p:ph type="body" idx="1"/>
            <p:custDataLst>
              <p:tags r:id="rId1"/>
            </p:custDataLst>
          </p:nvPr>
        </p:nvSpPr>
        <p:spPr>
          <a:xfrm>
            <a:off x="1040740" y="4789379"/>
            <a:ext cx="5721405" cy="453466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Importance of MD writing for a diabetic diet cannot be overemphasized.  It sets into motion the timing of meals that are delivered, makes it easier for RN to know when to check glucose and administer the insulin.</a:t>
            </a:r>
          </a:p>
        </p:txBody>
      </p:sp>
    </p:spTree>
    <p:extLst>
      <p:ext uri="{BB962C8B-B14F-4D97-AF65-F5344CB8AC3E}">
        <p14:creationId xmlns:p14="http://schemas.microsoft.com/office/powerpoint/2010/main" val="41575868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125</a:t>
            </a:fld>
            <a:endParaRPr lang="en-US"/>
          </a:p>
        </p:txBody>
      </p:sp>
    </p:spTree>
    <p:extLst>
      <p:ext uri="{BB962C8B-B14F-4D97-AF65-F5344CB8AC3E}">
        <p14:creationId xmlns:p14="http://schemas.microsoft.com/office/powerpoint/2010/main" val="22498515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126</a:t>
            </a:fld>
            <a:endParaRPr lang="en-US"/>
          </a:p>
        </p:txBody>
      </p:sp>
    </p:spTree>
    <p:extLst>
      <p:ext uri="{BB962C8B-B14F-4D97-AF65-F5344CB8AC3E}">
        <p14:creationId xmlns:p14="http://schemas.microsoft.com/office/powerpoint/2010/main" val="319031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15</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127</a:t>
            </a:fld>
            <a:endParaRPr lang="en-US"/>
          </a:p>
        </p:txBody>
      </p:sp>
    </p:spTree>
    <p:extLst>
      <p:ext uri="{BB962C8B-B14F-4D97-AF65-F5344CB8AC3E}">
        <p14:creationId xmlns:p14="http://schemas.microsoft.com/office/powerpoint/2010/main" val="21327655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89093"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87CC6EA8-AC77-46CE-A8A3-E742E8348228}" type="slidenum">
              <a:rPr lang="en-US" smtClean="0">
                <a:latin typeface="Times New Roman" pitchFamily="18" charset="0"/>
              </a:rPr>
              <a:pPr>
                <a:defRPr/>
              </a:pPr>
              <a:t>131</a:t>
            </a:fld>
            <a:endParaRPr lang="en-US" smtClean="0">
              <a:latin typeface="Times New Roman" pitchFamily="18" charset="0"/>
            </a:endParaRPr>
          </a:p>
        </p:txBody>
      </p:sp>
    </p:spTree>
    <p:extLst>
      <p:ext uri="{BB962C8B-B14F-4D97-AF65-F5344CB8AC3E}">
        <p14:creationId xmlns:p14="http://schemas.microsoft.com/office/powerpoint/2010/main" val="41482799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90117"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E9C83048-1FFF-4B77-86E7-1FC61E8EB0B1}" type="slidenum">
              <a:rPr lang="en-US" smtClean="0">
                <a:latin typeface="Times New Roman" pitchFamily="18" charset="0"/>
              </a:rPr>
              <a:pPr>
                <a:defRPr/>
              </a:pPr>
              <a:t>132</a:t>
            </a:fld>
            <a:endParaRPr lang="en-US" smtClean="0">
              <a:latin typeface="Times New Roman" pitchFamily="18" charset="0"/>
            </a:endParaRPr>
          </a:p>
        </p:txBody>
      </p:sp>
    </p:spTree>
    <p:extLst>
      <p:ext uri="{BB962C8B-B14F-4D97-AF65-F5344CB8AC3E}">
        <p14:creationId xmlns:p14="http://schemas.microsoft.com/office/powerpoint/2010/main" val="22274897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88"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93189"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E05E309F-784E-45A0-9021-9A4E8C3CD8FA}" type="slidenum">
              <a:rPr lang="en-US" smtClean="0">
                <a:latin typeface="Times New Roman" pitchFamily="18" charset="0"/>
              </a:rPr>
              <a:pPr>
                <a:defRPr/>
              </a:pPr>
              <a:t>133</a:t>
            </a:fld>
            <a:endParaRPr lang="en-US" smtClean="0">
              <a:latin typeface="Times New Roman" pitchFamily="18" charset="0"/>
            </a:endParaRPr>
          </a:p>
        </p:txBody>
      </p:sp>
    </p:spTree>
    <p:extLst>
      <p:ext uri="{BB962C8B-B14F-4D97-AF65-F5344CB8AC3E}">
        <p14:creationId xmlns:p14="http://schemas.microsoft.com/office/powerpoint/2010/main" val="5057031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135</a:t>
            </a:fld>
            <a:endParaRPr lang="en-US"/>
          </a:p>
        </p:txBody>
      </p:sp>
    </p:spTree>
    <p:extLst>
      <p:ext uri="{BB962C8B-B14F-4D97-AF65-F5344CB8AC3E}">
        <p14:creationId xmlns:p14="http://schemas.microsoft.com/office/powerpoint/2010/main" val="17776756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E648CF3C-3E5C-4921-80F6-2C5395061642}" type="slidenum">
              <a:rPr lang="en-US" sz="1300"/>
              <a:pPr eaLnBrk="1" hangingPunct="1">
                <a:defRPr/>
              </a:pPr>
              <a:t>136</a:t>
            </a:fld>
            <a:endParaRPr lang="en-US" sz="1300"/>
          </a:p>
        </p:txBody>
      </p:sp>
    </p:spTree>
    <p:extLst>
      <p:ext uri="{BB962C8B-B14F-4D97-AF65-F5344CB8AC3E}">
        <p14:creationId xmlns:p14="http://schemas.microsoft.com/office/powerpoint/2010/main" val="9292584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FA8B99A1-C746-484D-B409-6F571AE092CD}" type="slidenum">
              <a:rPr lang="en-US" sz="1300"/>
              <a:pPr eaLnBrk="1" hangingPunct="1">
                <a:defRPr/>
              </a:pPr>
              <a:t>137</a:t>
            </a:fld>
            <a:endParaRPr lang="en-US" sz="1300"/>
          </a:p>
        </p:txBody>
      </p:sp>
    </p:spTree>
    <p:extLst>
      <p:ext uri="{BB962C8B-B14F-4D97-AF65-F5344CB8AC3E}">
        <p14:creationId xmlns:p14="http://schemas.microsoft.com/office/powerpoint/2010/main" val="19573055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2644" name="Slide Number Placeholder 3"/>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45B2AFDE-DC7B-44C1-8442-C3DD762673DA}" type="slidenum">
              <a:rPr lang="en-US" smtClean="0">
                <a:latin typeface="Times New Roman" pitchFamily="18" charset="0"/>
              </a:rPr>
              <a:pPr>
                <a:defRPr/>
              </a:pPr>
              <a:t>138</a:t>
            </a:fld>
            <a:endParaRPr lang="en-US" smtClean="0">
              <a:latin typeface="Times New Roman" pitchFamily="18" charset="0"/>
            </a:endParaRPr>
          </a:p>
        </p:txBody>
      </p:sp>
    </p:spTree>
    <p:extLst>
      <p:ext uri="{BB962C8B-B14F-4D97-AF65-F5344CB8AC3E}">
        <p14:creationId xmlns:p14="http://schemas.microsoft.com/office/powerpoint/2010/main" val="23021880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3429"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BA2B95DF-EF81-4888-9B7F-48218AFA5256}" type="slidenum">
              <a:rPr lang="en-US" smtClean="0">
                <a:latin typeface="Times New Roman" pitchFamily="18" charset="0"/>
              </a:rPr>
              <a:pPr>
                <a:defRPr/>
              </a:pPr>
              <a:t>139</a:t>
            </a:fld>
            <a:endParaRPr lang="en-US" smtClean="0">
              <a:latin typeface="Times New Roman" pitchFamily="18" charset="0"/>
            </a:endParaRPr>
          </a:p>
        </p:txBody>
      </p:sp>
    </p:spTree>
    <p:extLst>
      <p:ext uri="{BB962C8B-B14F-4D97-AF65-F5344CB8AC3E}">
        <p14:creationId xmlns:p14="http://schemas.microsoft.com/office/powerpoint/2010/main" val="38045470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A03598B5-101E-402A-B8C2-815216C18BE8}" type="slidenum">
              <a:rPr lang="en-US" smtClean="0"/>
              <a:pPr>
                <a:defRPr/>
              </a:pPr>
              <a:t>140</a:t>
            </a:fld>
            <a:endParaRPr lang="en-US"/>
          </a:p>
        </p:txBody>
      </p:sp>
    </p:spTree>
    <p:extLst>
      <p:ext uri="{BB962C8B-B14F-4D97-AF65-F5344CB8AC3E}">
        <p14:creationId xmlns:p14="http://schemas.microsoft.com/office/powerpoint/2010/main" val="3814726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16</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16</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16</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E864A4B7-5323-4072-B15F-6F93F76040FE}" type="slidenum">
              <a:rPr lang="en-US" smtClean="0">
                <a:latin typeface="Times New Roman" pitchFamily="18" charset="0"/>
              </a:rPr>
              <a:pPr>
                <a:defRPr/>
              </a:pPr>
              <a:t>141</a:t>
            </a:fld>
            <a:endParaRPr lang="en-US" smtClean="0">
              <a:latin typeface="Times New Roman" pitchFamily="18" charset="0"/>
            </a:endParaRPr>
          </a:p>
        </p:txBody>
      </p:sp>
    </p:spTree>
    <p:extLst>
      <p:ext uri="{BB962C8B-B14F-4D97-AF65-F5344CB8AC3E}">
        <p14:creationId xmlns:p14="http://schemas.microsoft.com/office/powerpoint/2010/main" val="2750322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142</a:t>
            </a:fld>
            <a:endParaRPr lang="en-US"/>
          </a:p>
        </p:txBody>
      </p:sp>
    </p:spTree>
    <p:extLst>
      <p:ext uri="{BB962C8B-B14F-4D97-AF65-F5344CB8AC3E}">
        <p14:creationId xmlns:p14="http://schemas.microsoft.com/office/powerpoint/2010/main" val="19887169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8CF96B36-EE23-4CE0-B181-47E1A1FEC63A}" type="slidenum">
              <a:rPr lang="en-US" smtClean="0">
                <a:latin typeface="Times New Roman" pitchFamily="18" charset="0"/>
              </a:rPr>
              <a:pPr>
                <a:defRPr/>
              </a:pPr>
              <a:t>146</a:t>
            </a:fld>
            <a:endParaRPr lang="en-US" smtClean="0">
              <a:latin typeface="Times New Roman" pitchFamily="18" charset="0"/>
            </a:endParaRPr>
          </a:p>
        </p:txBody>
      </p:sp>
    </p:spTree>
    <p:extLst>
      <p:ext uri="{BB962C8B-B14F-4D97-AF65-F5344CB8AC3E}">
        <p14:creationId xmlns:p14="http://schemas.microsoft.com/office/powerpoint/2010/main" val="14892552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147</a:t>
            </a:fld>
            <a:endParaRPr lang="en-US"/>
          </a:p>
        </p:txBody>
      </p:sp>
    </p:spTree>
    <p:extLst>
      <p:ext uri="{BB962C8B-B14F-4D97-AF65-F5344CB8AC3E}">
        <p14:creationId xmlns:p14="http://schemas.microsoft.com/office/powerpoint/2010/main" val="38956187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latin typeface="Times New Roman" pitchFamily="18" charset="0"/>
              </a:rPr>
              <a:pPr eaLnBrk="1" hangingPunct="1">
                <a:defRPr/>
              </a:pPr>
              <a:t>148</a:t>
            </a:fld>
            <a:endParaRPr lang="en-US" sz="1300">
              <a:latin typeface="Times New Roman" pitchFamily="18" charset="0"/>
            </a:endParaRPr>
          </a:p>
        </p:txBody>
      </p:sp>
    </p:spTree>
    <p:extLst>
      <p:ext uri="{BB962C8B-B14F-4D97-AF65-F5344CB8AC3E}">
        <p14:creationId xmlns:p14="http://schemas.microsoft.com/office/powerpoint/2010/main" val="11596027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149</a:t>
            </a:fld>
            <a:endParaRPr lang="en-US"/>
          </a:p>
        </p:txBody>
      </p:sp>
    </p:spTree>
    <p:extLst>
      <p:ext uri="{BB962C8B-B14F-4D97-AF65-F5344CB8AC3E}">
        <p14:creationId xmlns:p14="http://schemas.microsoft.com/office/powerpoint/2010/main" val="24959800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150</a:t>
            </a:fld>
            <a:endParaRPr lang="en-US"/>
          </a:p>
        </p:txBody>
      </p:sp>
    </p:spTree>
    <p:extLst>
      <p:ext uri="{BB962C8B-B14F-4D97-AF65-F5344CB8AC3E}">
        <p14:creationId xmlns:p14="http://schemas.microsoft.com/office/powerpoint/2010/main" val="3479036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152</a:t>
            </a:fld>
            <a:endParaRPr lang="en-US"/>
          </a:p>
        </p:txBody>
      </p:sp>
    </p:spTree>
    <p:extLst>
      <p:ext uri="{BB962C8B-B14F-4D97-AF65-F5344CB8AC3E}">
        <p14:creationId xmlns:p14="http://schemas.microsoft.com/office/powerpoint/2010/main" val="3622414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153</a:t>
            </a:fld>
            <a:endParaRPr lang="en-US" sz="1200" smtClean="0"/>
          </a:p>
        </p:txBody>
      </p:sp>
    </p:spTree>
    <p:extLst>
      <p:ext uri="{BB962C8B-B14F-4D97-AF65-F5344CB8AC3E}">
        <p14:creationId xmlns:p14="http://schemas.microsoft.com/office/powerpoint/2010/main" val="14574989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154</a:t>
            </a:fld>
            <a:endParaRPr lang="en-US" sz="1200" smtClean="0"/>
          </a:p>
        </p:txBody>
      </p:sp>
    </p:spTree>
    <p:extLst>
      <p:ext uri="{BB962C8B-B14F-4D97-AF65-F5344CB8AC3E}">
        <p14:creationId xmlns:p14="http://schemas.microsoft.com/office/powerpoint/2010/main" val="1326625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729868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3337146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876800" y="1752600"/>
            <a:ext cx="3810000" cy="4800600"/>
          </a:xfrm>
        </p:spPr>
        <p:txBody>
          <a:bodyPr/>
          <a:lstStyle/>
          <a:p>
            <a:pPr lvl="0"/>
            <a:r>
              <a:rPr lang="en-US" noProof="0" smtClean="0"/>
              <a:t>Click icon to add media</a:t>
            </a:r>
          </a:p>
        </p:txBody>
      </p:sp>
    </p:spTree>
    <p:extLst>
      <p:ext uri="{BB962C8B-B14F-4D97-AF65-F5344CB8AC3E}">
        <p14:creationId xmlns:p14="http://schemas.microsoft.com/office/powerpoint/2010/main" val="4253101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752600"/>
            <a:ext cx="7772400" cy="4800600"/>
          </a:xfrm>
        </p:spPr>
        <p:txBody>
          <a:bodyPr/>
          <a:lstStyle/>
          <a:p>
            <a:pPr lvl="0"/>
            <a:r>
              <a:rPr lang="en-US" noProof="0" smtClean="0"/>
              <a:t>Click icon to add table</a:t>
            </a:r>
          </a:p>
        </p:txBody>
      </p:sp>
    </p:spTree>
    <p:extLst>
      <p:ext uri="{BB962C8B-B14F-4D97-AF65-F5344CB8AC3E}">
        <p14:creationId xmlns:p14="http://schemas.microsoft.com/office/powerpoint/2010/main" val="2483335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1894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345972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332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5.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microsoft.com/office/2007/relationships/hdphoto" Target="../media/hdphoto1.wdp"/><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2.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 id="2147484147" r:id="rId15"/>
    <p:sldLayoutId id="2147484148" r:id="rId16"/>
    <p:sldLayoutId id="2147484149" r:id="rId17"/>
    <p:sldLayoutId id="2147484150" r:id="rId18"/>
    <p:sldLayoutId id="2147484151" r:id="rId19"/>
    <p:sldLayoutId id="214748415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1.xml"/><Relationship Id="rId5" Type="http://schemas.openxmlformats.org/officeDocument/2006/relationships/image" Target="../media/image20.jpe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08.xml"/><Relationship Id="rId4" Type="http://schemas.openxmlformats.org/officeDocument/2006/relationships/image" Target="../media/image131.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09.xml"/><Relationship Id="rId5" Type="http://schemas.openxmlformats.org/officeDocument/2006/relationships/image" Target="../media/image132.png"/><Relationship Id="rId4" Type="http://schemas.openxmlformats.org/officeDocument/2006/relationships/image" Target="../media/image51.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8.xml"/><Relationship Id="rId1" Type="http://schemas.openxmlformats.org/officeDocument/2006/relationships/tags" Target="../tags/tag110.xml"/><Relationship Id="rId4" Type="http://schemas.openxmlformats.org/officeDocument/2006/relationships/image" Target="../media/image133.png"/></Relationships>
</file>

<file path=ppt/slides/_rels/slide10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3.xml"/><Relationship Id="rId1" Type="http://schemas.openxmlformats.org/officeDocument/2006/relationships/tags" Target="../tags/tag111.xml"/><Relationship Id="rId4" Type="http://schemas.openxmlformats.org/officeDocument/2006/relationships/image" Target="../media/image135.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8.xml"/><Relationship Id="rId1" Type="http://schemas.openxmlformats.org/officeDocument/2006/relationships/tags" Target="../tags/tag112.xml"/><Relationship Id="rId4" Type="http://schemas.openxmlformats.org/officeDocument/2006/relationships/image" Target="../media/image37.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113.xml"/><Relationship Id="rId5" Type="http://schemas.openxmlformats.org/officeDocument/2006/relationships/image" Target="../media/image137.jpeg"/><Relationship Id="rId4" Type="http://schemas.openxmlformats.org/officeDocument/2006/relationships/image" Target="../media/image136.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14.xml"/><Relationship Id="rId5" Type="http://schemas.openxmlformats.org/officeDocument/2006/relationships/image" Target="../media/image138.jpeg"/><Relationship Id="rId4" Type="http://schemas.openxmlformats.org/officeDocument/2006/relationships/notesSlide" Target="../notesSlides/notesSlide66.xml"/></Relationships>
</file>

<file path=ppt/slides/_rels/slide107.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notesSlide" Target="../notesSlides/notesSlide67.xml"/><Relationship Id="rId4"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18.xml"/><Relationship Id="rId4" Type="http://schemas.openxmlformats.org/officeDocument/2006/relationships/image" Target="../media/image139.jpe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140.jpeg"/><Relationship Id="rId4" Type="http://schemas.openxmlformats.org/officeDocument/2006/relationships/notesSlide" Target="../notesSlides/notesSlide6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3.xml"/><Relationship Id="rId7" Type="http://schemas.openxmlformats.org/officeDocument/2006/relationships/diagramQuickStyle" Target="../diagrams/quickStyle2.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70.xml"/><Relationship Id="rId9" Type="http://schemas.microsoft.com/office/2007/relationships/diagramDrawing" Target="../diagrams/drawing2.xml"/></Relationships>
</file>

<file path=ppt/slides/_rels/slide111.xml.rels><?xml version="1.0" encoding="UTF-8" standalone="yes"?>
<Relationships xmlns="http://schemas.openxmlformats.org/package/2006/relationships"><Relationship Id="rId3" Type="http://schemas.openxmlformats.org/officeDocument/2006/relationships/tags" Target="../tags/tag125.xml"/><Relationship Id="rId7" Type="http://schemas.openxmlformats.org/officeDocument/2006/relationships/image" Target="../media/image142.wmf"/><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141.wmf"/><Relationship Id="rId5" Type="http://schemas.openxmlformats.org/officeDocument/2006/relationships/notesSlide" Target="../notesSlides/notesSlide71.xml"/><Relationship Id="rId4"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26.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142.wmf"/><Relationship Id="rId4" Type="http://schemas.openxmlformats.org/officeDocument/2006/relationships/notesSlide" Target="../notesSlides/notesSlide73.xml"/></Relationships>
</file>

<file path=ppt/slides/_rels/slide1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129.xml"/><Relationship Id="rId5" Type="http://schemas.openxmlformats.org/officeDocument/2006/relationships/image" Target="../media/image144.png"/><Relationship Id="rId4" Type="http://schemas.openxmlformats.org/officeDocument/2006/relationships/image" Target="../media/image143.pn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30.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31.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145.jpeg"/><Relationship Id="rId4" Type="http://schemas.openxmlformats.org/officeDocument/2006/relationships/notesSlide" Target="../notesSlides/notesSlide74.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34.xml"/></Relationships>
</file>

<file path=ppt/slides/_rels/slide119.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slideLayout" Target="../slideLayouts/slideLayout23.xml"/><Relationship Id="rId1" Type="http://schemas.openxmlformats.org/officeDocument/2006/relationships/tags" Target="../tags/tag13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13.xml"/><Relationship Id="rId5" Type="http://schemas.openxmlformats.org/officeDocument/2006/relationships/image" Target="../media/image23.png"/><Relationship Id="rId4" Type="http://schemas.openxmlformats.org/officeDocument/2006/relationships/image" Target="../media/image22.jpe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147.jpeg"/><Relationship Id="rId4" Type="http://schemas.openxmlformats.org/officeDocument/2006/relationships/notesSlide" Target="../notesSlides/notesSlide76.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image" Target="../media/image148.wmf"/><Relationship Id="rId4" Type="http://schemas.openxmlformats.org/officeDocument/2006/relationships/notesSlide" Target="../notesSlides/notesSlide7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slideLayout" Target="../slideLayouts/slideLayout25.xml"/><Relationship Id="rId1" Type="http://schemas.openxmlformats.org/officeDocument/2006/relationships/tags" Target="../tags/tag141.xml"/></Relationships>
</file>

<file path=ppt/slides/_rels/slide123.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slideLayout" Target="../slideLayouts/slideLayout25.xml"/><Relationship Id="rId1" Type="http://schemas.openxmlformats.org/officeDocument/2006/relationships/tags" Target="../tags/tag14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25.xml"/><Relationship Id="rId1" Type="http://schemas.openxmlformats.org/officeDocument/2006/relationships/tags" Target="../tags/tag143.xml"/><Relationship Id="rId4" Type="http://schemas.openxmlformats.org/officeDocument/2006/relationships/image" Target="../media/image151.WMF"/></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image" Target="../media/image152.wmf"/><Relationship Id="rId4" Type="http://schemas.openxmlformats.org/officeDocument/2006/relationships/notesSlide" Target="../notesSlides/notesSlide78.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image" Target="../media/image153.jpeg"/><Relationship Id="rId4" Type="http://schemas.openxmlformats.org/officeDocument/2006/relationships/notesSlide" Target="../notesSlides/notesSlide79.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48.xml"/></Relationships>
</file>

<file path=ppt/slides/_rels/slide12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23.xml"/><Relationship Id="rId1" Type="http://schemas.openxmlformats.org/officeDocument/2006/relationships/tags" Target="../tags/tag149.xml"/></Relationships>
</file>

<file path=ppt/slides/_rels/slide12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Layout" Target="../slideLayouts/slideLayout23.xml"/><Relationship Id="rId1" Type="http://schemas.openxmlformats.org/officeDocument/2006/relationships/tags" Target="../tags/tag15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4.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51.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52.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141.wmf"/><Relationship Id="rId4" Type="http://schemas.openxmlformats.org/officeDocument/2006/relationships/notesSlide" Target="../notesSlides/notesSlide82.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155.xml"/><Relationship Id="rId1" Type="http://schemas.openxmlformats.org/officeDocument/2006/relationships/vmlDrawing" Target="../drawings/vmlDrawing6.vml"/><Relationship Id="rId6" Type="http://schemas.openxmlformats.org/officeDocument/2006/relationships/image" Target="../media/image156.emf"/><Relationship Id="rId5" Type="http://schemas.openxmlformats.org/officeDocument/2006/relationships/oleObject" Target="../embeddings/Microsoft_Word_97_-_2003_Document1.doc"/><Relationship Id="rId4" Type="http://schemas.openxmlformats.org/officeDocument/2006/relationships/notesSlide" Target="../notesSlides/notesSlide83.xml"/></Relationships>
</file>

<file path=ppt/slides/_rels/slide1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7.xml"/><Relationship Id="rId1" Type="http://schemas.openxmlformats.org/officeDocument/2006/relationships/tags" Target="../tags/tag156.xml"/><Relationship Id="rId4" Type="http://schemas.openxmlformats.org/officeDocument/2006/relationships/image" Target="../media/image157.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57.xml"/><Relationship Id="rId4" Type="http://schemas.openxmlformats.org/officeDocument/2006/relationships/image" Target="../media/image158.WMF"/></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image" Target="../media/image159.jpeg"/><Relationship Id="rId4" Type="http://schemas.openxmlformats.org/officeDocument/2006/relationships/notesSlide" Target="../notesSlides/notesSlide8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9.xml"/><Relationship Id="rId1" Type="http://schemas.openxmlformats.org/officeDocument/2006/relationships/tags" Target="../tags/tag160.xml"/><Relationship Id="rId4" Type="http://schemas.openxmlformats.org/officeDocument/2006/relationships/image" Target="../media/image160.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61.xml"/><Relationship Id="rId4" Type="http://schemas.openxmlformats.org/officeDocument/2006/relationships/image" Target="../media/image161.jpe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162.xml"/><Relationship Id="rId1" Type="http://schemas.openxmlformats.org/officeDocument/2006/relationships/vmlDrawing" Target="../drawings/vmlDrawing7.vml"/><Relationship Id="rId6" Type="http://schemas.openxmlformats.org/officeDocument/2006/relationships/image" Target="../media/image162.emf"/><Relationship Id="rId5" Type="http://schemas.openxmlformats.org/officeDocument/2006/relationships/oleObject" Target="../embeddings/Microsoft_Word_97_-_2003_Document2.doc"/><Relationship Id="rId4" Type="http://schemas.openxmlformats.org/officeDocument/2006/relationships/notesSlide" Target="../notesSlides/notesSlide8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5.xml"/><Relationship Id="rId5" Type="http://schemas.openxmlformats.org/officeDocument/2006/relationships/image" Target="../media/image25.png"/><Relationship Id="rId4" Type="http://schemas.openxmlformats.org/officeDocument/2006/relationships/image" Target="../media/image24.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63.xml"/><Relationship Id="rId4" Type="http://schemas.openxmlformats.org/officeDocument/2006/relationships/image" Target="../media/image163.jp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164.jpeg"/><Relationship Id="rId4" Type="http://schemas.openxmlformats.org/officeDocument/2006/relationships/notesSlide" Target="../notesSlides/notesSlide90.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165.jpeg"/><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91.xml"/></Relationships>
</file>

<file path=ppt/slides/_rels/slide14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slideLayout" Target="../slideLayouts/slideLayout23.xml"/><Relationship Id="rId1" Type="http://schemas.openxmlformats.org/officeDocument/2006/relationships/tags" Target="../tags/tag168.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170.xml"/><Relationship Id="rId1" Type="http://schemas.openxmlformats.org/officeDocument/2006/relationships/tags" Target="../tags/tag169.xml"/><Relationship Id="rId4" Type="http://schemas.openxmlformats.org/officeDocument/2006/relationships/image" Target="../media/image167.wmf"/></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171.xml"/><Relationship Id="rId1" Type="http://schemas.openxmlformats.org/officeDocument/2006/relationships/vmlDrawing" Target="../drawings/vmlDrawing8.vml"/><Relationship Id="rId5" Type="http://schemas.openxmlformats.org/officeDocument/2006/relationships/image" Target="../media/image168.wmf"/><Relationship Id="rId4" Type="http://schemas.openxmlformats.org/officeDocument/2006/relationships/oleObject" Target="../embeddings/oleObject7.bin"/></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169.wmf"/><Relationship Id="rId4" Type="http://schemas.openxmlformats.org/officeDocument/2006/relationships/notesSlide" Target="../notesSlides/notesSlide92.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5.xml"/><Relationship Id="rId1" Type="http://schemas.openxmlformats.org/officeDocument/2006/relationships/tags" Target="../tags/tag174.xml"/><Relationship Id="rId5" Type="http://schemas.openxmlformats.org/officeDocument/2006/relationships/image" Target="../media/image170.jpeg"/><Relationship Id="rId4" Type="http://schemas.openxmlformats.org/officeDocument/2006/relationships/notesSlide" Target="../notesSlides/notesSlide93.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8.xml"/><Relationship Id="rId1" Type="http://schemas.openxmlformats.org/officeDocument/2006/relationships/tags" Target="../tags/tag176.xml"/><Relationship Id="rId4" Type="http://schemas.openxmlformats.org/officeDocument/2006/relationships/hyperlink" Target="http://www.diabetesed.net/page/_files/umpierrezInpatientnonicuGuidelines1.ppt" TargetMode="Externa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178.xml"/><Relationship Id="rId1" Type="http://schemas.openxmlformats.org/officeDocument/2006/relationships/tags" Target="../tags/tag177.xml"/><Relationship Id="rId5" Type="http://schemas.openxmlformats.org/officeDocument/2006/relationships/image" Target="../media/image171.jpeg"/><Relationship Id="rId4" Type="http://schemas.openxmlformats.org/officeDocument/2006/relationships/notesSlide" Target="../notesSlides/notesSlide9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3.xml"/><Relationship Id="rId1" Type="http://schemas.openxmlformats.org/officeDocument/2006/relationships/tags" Target="../tags/tag179.xml"/><Relationship Id="rId4" Type="http://schemas.openxmlformats.org/officeDocument/2006/relationships/image" Target="../media/image172.png"/></Relationships>
</file>

<file path=ppt/slides/_rels/slide15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slideLayout" Target="../slideLayouts/slideLayout23.xml"/><Relationship Id="rId1" Type="http://schemas.openxmlformats.org/officeDocument/2006/relationships/tags" Target="../tags/tag180.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image" Target="../media/image174.jpeg"/><Relationship Id="rId4" Type="http://schemas.openxmlformats.org/officeDocument/2006/relationships/notesSlide" Target="../notesSlides/notesSlide97.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3.xml"/><Relationship Id="rId1" Type="http://schemas.openxmlformats.org/officeDocument/2006/relationships/tags" Target="../tags/tag183.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84.xml"/><Relationship Id="rId4" Type="http://schemas.openxmlformats.org/officeDocument/2006/relationships/image" Target="../media/image175.jpe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5.xml"/><Relationship Id="rId1" Type="http://schemas.openxmlformats.org/officeDocument/2006/relationships/vmlDrawing" Target="../drawings/vmlDrawing9.vml"/><Relationship Id="rId6" Type="http://schemas.openxmlformats.org/officeDocument/2006/relationships/image" Target="../media/image176.wmf"/><Relationship Id="rId5" Type="http://schemas.openxmlformats.org/officeDocument/2006/relationships/oleObject" Target="../embeddings/oleObject8.bin"/><Relationship Id="rId4" Type="http://schemas.openxmlformats.org/officeDocument/2006/relationships/notesSlide" Target="../notesSlides/notesSlide100.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3.xml"/><Relationship Id="rId1" Type="http://schemas.openxmlformats.org/officeDocument/2006/relationships/tags" Target="../tags/tag186.xml"/><Relationship Id="rId4" Type="http://schemas.openxmlformats.org/officeDocument/2006/relationships/image" Target="../media/image177.jpe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3.xml"/><Relationship Id="rId1" Type="http://schemas.openxmlformats.org/officeDocument/2006/relationships/tags" Target="../tags/tag187.xml"/><Relationship Id="rId4" Type="http://schemas.openxmlformats.org/officeDocument/2006/relationships/image" Target="../media/image158.WMF"/></Relationships>
</file>

<file path=ppt/slides/_rels/slide158.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slideLayout" Target="../slideLayouts/slideLayout23.xml"/><Relationship Id="rId1" Type="http://schemas.openxmlformats.org/officeDocument/2006/relationships/tags" Target="../tags/tag188.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89.xml"/><Relationship Id="rId4" Type="http://schemas.openxmlformats.org/officeDocument/2006/relationships/image" Target="../media/image16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26.pn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image" Target="../media/image178.wmf"/><Relationship Id="rId4" Type="http://schemas.openxmlformats.org/officeDocument/2006/relationships/notesSlide" Target="../notesSlides/notesSlide104.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192.xml"/><Relationship Id="rId1" Type="http://schemas.openxmlformats.org/officeDocument/2006/relationships/vmlDrawing" Target="../drawings/vmlDrawing10.vml"/><Relationship Id="rId6" Type="http://schemas.openxmlformats.org/officeDocument/2006/relationships/image" Target="../media/image179.emf"/><Relationship Id="rId5" Type="http://schemas.openxmlformats.org/officeDocument/2006/relationships/oleObject" Target="../embeddings/Microsoft_Word_97_-_2003_Document3.doc"/><Relationship Id="rId4" Type="http://schemas.openxmlformats.org/officeDocument/2006/relationships/notesSlide" Target="../notesSlides/notesSlide105.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8.xml"/><Relationship Id="rId1" Type="http://schemas.openxmlformats.org/officeDocument/2006/relationships/tags" Target="../tags/tag193.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94.xml"/><Relationship Id="rId4" Type="http://schemas.openxmlformats.org/officeDocument/2006/relationships/image" Target="../media/image180.jpe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196.xml"/><Relationship Id="rId1" Type="http://schemas.openxmlformats.org/officeDocument/2006/relationships/tags" Target="../tags/tag195.xml"/><Relationship Id="rId5" Type="http://schemas.openxmlformats.org/officeDocument/2006/relationships/image" Target="../media/image174.jpeg"/><Relationship Id="rId4" Type="http://schemas.openxmlformats.org/officeDocument/2006/relationships/notesSlide" Target="../notesSlides/notesSlide108.xml"/></Relationships>
</file>

<file path=ppt/slides/_rels/slide165.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97.xml"/><Relationship Id="rId6" Type="http://schemas.openxmlformats.org/officeDocument/2006/relationships/image" Target="../media/image181.jpeg"/><Relationship Id="rId11" Type="http://schemas.openxmlformats.org/officeDocument/2006/relationships/image" Target="../media/image185.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84.png"/><Relationship Id="rId4" Type="http://schemas.openxmlformats.org/officeDocument/2006/relationships/notesSlide" Target="../notesSlides/notesSlide109.xml"/><Relationship Id="rId9" Type="http://schemas.openxmlformats.org/officeDocument/2006/relationships/image" Target="../media/image183.wmf"/></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98.xml"/><Relationship Id="rId4" Type="http://schemas.openxmlformats.org/officeDocument/2006/relationships/image" Target="../media/image186.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199.xml"/></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174.jpeg"/><Relationship Id="rId4" Type="http://schemas.openxmlformats.org/officeDocument/2006/relationships/notesSlide" Target="../notesSlides/notesSlide112.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8.xml"/><Relationship Id="rId1" Type="http://schemas.openxmlformats.org/officeDocument/2006/relationships/tags" Target="../tags/tag202.xml"/><Relationship Id="rId4" Type="http://schemas.openxmlformats.org/officeDocument/2006/relationships/hyperlink" Target="http://www.diabetesed.net/page/_files/umpierrezInpatientnonicuGuidelines1.ppt"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27.pn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203.xml"/><Relationship Id="rId4" Type="http://schemas.openxmlformats.org/officeDocument/2006/relationships/image" Target="../media/image172.png"/></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image" Target="../media/image187.jpeg"/><Relationship Id="rId4" Type="http://schemas.openxmlformats.org/officeDocument/2006/relationships/notesSlide" Target="../notesSlides/notesSlide115.xml"/></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image" Target="../media/image188.jpeg"/><Relationship Id="rId4" Type="http://schemas.openxmlformats.org/officeDocument/2006/relationships/notesSlide" Target="../notesSlides/notesSlide116.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9.xml"/><Relationship Id="rId1" Type="http://schemas.openxmlformats.org/officeDocument/2006/relationships/tags" Target="../tags/tag208.xml"/><Relationship Id="rId5" Type="http://schemas.openxmlformats.org/officeDocument/2006/relationships/image" Target="../media/image189.jpeg"/><Relationship Id="rId4" Type="http://schemas.openxmlformats.org/officeDocument/2006/relationships/notesSlide" Target="../notesSlides/notesSlide117.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11.xml"/><Relationship Id="rId1" Type="http://schemas.openxmlformats.org/officeDocument/2006/relationships/tags" Target="../tags/tag210.xml"/><Relationship Id="rId5" Type="http://schemas.openxmlformats.org/officeDocument/2006/relationships/image" Target="../media/image169.wmf"/><Relationship Id="rId4" Type="http://schemas.openxmlformats.org/officeDocument/2006/relationships/notesSlide" Target="../notesSlides/notesSlide118.xml"/></Relationships>
</file>

<file path=ppt/slides/_rels/slide175.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slideLayout" Target="../slideLayouts/slideLayout23.xml"/><Relationship Id="rId1" Type="http://schemas.openxmlformats.org/officeDocument/2006/relationships/tags" Target="../tags/tag212.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13.xml"/><Relationship Id="rId4" Type="http://schemas.openxmlformats.org/officeDocument/2006/relationships/image" Target="../media/image161.jpeg"/></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214.xml"/><Relationship Id="rId1" Type="http://schemas.openxmlformats.org/officeDocument/2006/relationships/vmlDrawing" Target="../drawings/vmlDrawing11.vml"/><Relationship Id="rId6" Type="http://schemas.openxmlformats.org/officeDocument/2006/relationships/image" Target="../media/image190.emf"/><Relationship Id="rId5" Type="http://schemas.openxmlformats.org/officeDocument/2006/relationships/oleObject" Target="../embeddings/Microsoft_Word_97_-_2003_Document4.doc"/><Relationship Id="rId4" Type="http://schemas.openxmlformats.org/officeDocument/2006/relationships/notesSlide" Target="../notesSlides/notesSlide120.xml"/></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16.xml"/><Relationship Id="rId1" Type="http://schemas.openxmlformats.org/officeDocument/2006/relationships/tags" Target="../tags/tag215.xml"/><Relationship Id="rId5" Type="http://schemas.openxmlformats.org/officeDocument/2006/relationships/image" Target="../media/image188.jpeg"/><Relationship Id="rId4" Type="http://schemas.openxmlformats.org/officeDocument/2006/relationships/notesSlide" Target="../notesSlides/notesSlide121.xml"/></Relationships>
</file>

<file path=ppt/slides/_rels/slide17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slideLayout" Target="../slideLayouts/slideLayout41.xml"/><Relationship Id="rId1" Type="http://schemas.openxmlformats.org/officeDocument/2006/relationships/tags" Target="../tags/tag217.xml"/></Relationships>
</file>

<file path=ppt/slides/_rels/slide1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slideLayout" Target="../slideLayouts/slideLayout23.xml"/><Relationship Id="rId1" Type="http://schemas.openxmlformats.org/officeDocument/2006/relationships/tags" Target="../tags/tag19.xml"/></Relationships>
</file>

<file path=ppt/slides/_rels/slide18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slideLayout" Target="../slideLayouts/slideLayout41.xml"/><Relationship Id="rId1" Type="http://schemas.openxmlformats.org/officeDocument/2006/relationships/tags" Target="../tags/tag218.xml"/></Relationships>
</file>

<file path=ppt/slides/_rels/slide181.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slideLayout" Target="../slideLayouts/slideLayout41.xml"/><Relationship Id="rId1" Type="http://schemas.openxmlformats.org/officeDocument/2006/relationships/tags" Target="../tags/tag219.xml"/></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221.xml"/><Relationship Id="rId1" Type="http://schemas.openxmlformats.org/officeDocument/2006/relationships/tags" Target="../tags/tag220.xml"/><Relationship Id="rId5" Type="http://schemas.openxmlformats.org/officeDocument/2006/relationships/image" Target="../media/image187.jpeg"/><Relationship Id="rId4" Type="http://schemas.openxmlformats.org/officeDocument/2006/relationships/notesSlide" Target="../notesSlides/notesSlide122.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8.xml"/><Relationship Id="rId1" Type="http://schemas.openxmlformats.org/officeDocument/2006/relationships/tags" Target="../tags/tag222.xml"/><Relationship Id="rId4" Type="http://schemas.openxmlformats.org/officeDocument/2006/relationships/hyperlink" Target="http://www.diabetesed.net/page/_files/umpierrezInpatientnonicuGuidelines1.ppt" TargetMode="Externa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image" Target="../media/image193.jpeg"/><Relationship Id="rId4" Type="http://schemas.openxmlformats.org/officeDocument/2006/relationships/notesSlide" Target="../notesSlides/notesSlide124.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5.xml"/><Relationship Id="rId1" Type="http://schemas.openxmlformats.org/officeDocument/2006/relationships/tags" Target="../tags/tag225.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3.xml"/><Relationship Id="rId1" Type="http://schemas.openxmlformats.org/officeDocument/2006/relationships/tags" Target="../tags/tag226.xml"/><Relationship Id="rId4" Type="http://schemas.openxmlformats.org/officeDocument/2006/relationships/image" Target="../media/image172.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3.xml"/><Relationship Id="rId1" Type="http://schemas.openxmlformats.org/officeDocument/2006/relationships/tags" Target="../tags/tag227.xml"/><Relationship Id="rId4" Type="http://schemas.openxmlformats.org/officeDocument/2006/relationships/image" Target="../media/image79.wmf"/></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3.xml"/><Relationship Id="rId1" Type="http://schemas.openxmlformats.org/officeDocument/2006/relationships/tags" Target="../tags/tag228.xml"/></Relationships>
</file>

<file path=ppt/slides/_rels/slide18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slideLayout" Target="../slideLayouts/slideLayout23.xml"/><Relationship Id="rId1" Type="http://schemas.openxmlformats.org/officeDocument/2006/relationships/tags" Target="../tags/tag229.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9.png"/><Relationship Id="rId9" Type="http://schemas.microsoft.com/office/2007/relationships/diagramDrawing" Target="../diagrams/drawing1.xml"/></Relationships>
</file>

<file path=ppt/slides/_rels/slide19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slideLayout" Target="../slideLayouts/slideLayout23.xml"/><Relationship Id="rId1" Type="http://schemas.openxmlformats.org/officeDocument/2006/relationships/tags" Target="../tags/tag230.xml"/><Relationship Id="rId4" Type="http://schemas.openxmlformats.org/officeDocument/2006/relationships/image" Target="../media/image196.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3.xml"/><Relationship Id="rId1" Type="http://schemas.openxmlformats.org/officeDocument/2006/relationships/tags" Target="../tags/tag231.xml"/><Relationship Id="rId4" Type="http://schemas.openxmlformats.org/officeDocument/2006/relationships/image" Target="../media/image197.jpeg"/></Relationships>
</file>

<file path=ppt/slides/_rels/slide19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slideLayout" Target="../slideLayouts/slideLayout23.xml"/><Relationship Id="rId1" Type="http://schemas.openxmlformats.org/officeDocument/2006/relationships/tags" Target="../tags/tag232.xml"/></Relationships>
</file>

<file path=ppt/slides/_rels/slide193.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slideLayout" Target="../slideLayouts/slideLayout23.xml"/><Relationship Id="rId1" Type="http://schemas.openxmlformats.org/officeDocument/2006/relationships/tags" Target="../tags/tag233.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3.xml"/><Relationship Id="rId1" Type="http://schemas.openxmlformats.org/officeDocument/2006/relationships/tags" Target="../tags/tag234.xml"/><Relationship Id="rId4" Type="http://schemas.openxmlformats.org/officeDocument/2006/relationships/image" Target="../media/image200.wmf"/></Relationships>
</file>

<file path=ppt/slides/_rels/slide19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Layout" Target="../slideLayouts/slideLayout23.xml"/><Relationship Id="rId1" Type="http://schemas.openxmlformats.org/officeDocument/2006/relationships/tags" Target="../tags/tag235.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3.xml"/><Relationship Id="rId1" Type="http://schemas.openxmlformats.org/officeDocument/2006/relationships/tags" Target="../tags/tag236.xml"/><Relationship Id="rId4" Type="http://schemas.openxmlformats.org/officeDocument/2006/relationships/image" Target="../media/image202.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3.xml"/><Relationship Id="rId1" Type="http://schemas.openxmlformats.org/officeDocument/2006/relationships/tags" Target="../tags/tag237.xml"/></Relationships>
</file>

<file path=ppt/slides/_rels/slide198.x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slideLayout" Target="../slideLayouts/slideLayout23.xml"/><Relationship Id="rId1" Type="http://schemas.openxmlformats.org/officeDocument/2006/relationships/tags" Target="../tags/tag238.xml"/></Relationships>
</file>

<file path=ppt/slides/_rels/slide19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slideLayout" Target="../slideLayouts/slideLayout23.xml"/><Relationship Id="rId1" Type="http://schemas.openxmlformats.org/officeDocument/2006/relationships/tags" Target="../tags/tag23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1.xml"/><Relationship Id="rId6" Type="http://schemas.openxmlformats.org/officeDocument/2006/relationships/image" Target="../media/image16.jpeg"/><Relationship Id="rId5" Type="http://schemas.openxmlformats.org/officeDocument/2006/relationships/hyperlink" Target="http://www.worlddiabetesday.org/node/4494" TargetMode="External"/><Relationship Id="rId4" Type="http://schemas.openxmlformats.org/officeDocument/2006/relationships/image" Target="../media/image33.png"/></Relationships>
</file>

<file path=ppt/slides/_rels/slide20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slideLayout" Target="../slideLayouts/slideLayout23.xml"/><Relationship Id="rId1" Type="http://schemas.openxmlformats.org/officeDocument/2006/relationships/tags" Target="../tags/tag240.xml"/></Relationships>
</file>

<file path=ppt/slides/_rels/slide201.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slideLayout" Target="../slideLayouts/slideLayout23.xml"/><Relationship Id="rId1" Type="http://schemas.openxmlformats.org/officeDocument/2006/relationships/tags" Target="../tags/tag241.xml"/><Relationship Id="rId5" Type="http://schemas.openxmlformats.org/officeDocument/2006/relationships/image" Target="../media/image208.wmf"/><Relationship Id="rId4" Type="http://schemas.openxmlformats.org/officeDocument/2006/relationships/image" Target="../media/image207.wmf"/></Relationships>
</file>

<file path=ppt/slides/_rels/slide202.xml.rels><?xml version="1.0" encoding="UTF-8" standalone="yes"?>
<Relationships xmlns="http://schemas.openxmlformats.org/package/2006/relationships"><Relationship Id="rId8" Type="http://schemas.openxmlformats.org/officeDocument/2006/relationships/image" Target="../media/image210.wmf"/><Relationship Id="rId3" Type="http://schemas.openxmlformats.org/officeDocument/2006/relationships/slideLayout" Target="../slideLayouts/slideLayout23.xml"/><Relationship Id="rId7" Type="http://schemas.openxmlformats.org/officeDocument/2006/relationships/oleObject" Target="../embeddings/oleObject10.bin"/><Relationship Id="rId2" Type="http://schemas.openxmlformats.org/officeDocument/2006/relationships/tags" Target="../tags/tag242.xml"/><Relationship Id="rId1" Type="http://schemas.openxmlformats.org/officeDocument/2006/relationships/vmlDrawing" Target="../drawings/vmlDrawing12.vml"/><Relationship Id="rId6" Type="http://schemas.openxmlformats.org/officeDocument/2006/relationships/image" Target="../media/image209.wmf"/><Relationship Id="rId5" Type="http://schemas.openxmlformats.org/officeDocument/2006/relationships/oleObject" Target="../embeddings/oleObject9.bin"/><Relationship Id="rId4" Type="http://schemas.openxmlformats.org/officeDocument/2006/relationships/notesSlide" Target="../notesSlides/notesSlide133.xml"/><Relationship Id="rId9" Type="http://schemas.openxmlformats.org/officeDocument/2006/relationships/image" Target="../media/image211.jpeg"/></Relationships>
</file>

<file path=ppt/slides/_rels/slide203.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image" Target="../media/image212.png"/><Relationship Id="rId7" Type="http://schemas.openxmlformats.org/officeDocument/2006/relationships/image" Target="../media/image216.jpeg"/><Relationship Id="rId2" Type="http://schemas.openxmlformats.org/officeDocument/2006/relationships/slideLayout" Target="../slideLayouts/slideLayout23.xml"/><Relationship Id="rId1" Type="http://schemas.openxmlformats.org/officeDocument/2006/relationships/tags" Target="../tags/tag243.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20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23.xml"/><Relationship Id="rId1" Type="http://schemas.openxmlformats.org/officeDocument/2006/relationships/tags" Target="../tags/tag244.xml"/><Relationship Id="rId4" Type="http://schemas.openxmlformats.org/officeDocument/2006/relationships/image" Target="../media/image219.jpeg"/></Relationships>
</file>

<file path=ppt/slides/_rels/slide205.xml.rels><?xml version="1.0" encoding="UTF-8" standalone="yes"?>
<Relationships xmlns="http://schemas.openxmlformats.org/package/2006/relationships"><Relationship Id="rId3" Type="http://schemas.openxmlformats.org/officeDocument/2006/relationships/image" Target="../media/image220.WMF"/><Relationship Id="rId2" Type="http://schemas.openxmlformats.org/officeDocument/2006/relationships/slideLayout" Target="../slideLayouts/slideLayout23.xml"/><Relationship Id="rId1" Type="http://schemas.openxmlformats.org/officeDocument/2006/relationships/tags" Target="../tags/tag245.xml"/></Relationships>
</file>

<file path=ppt/slides/_rels/slide20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slideLayout" Target="../slideLayouts/slideLayout23.xml"/><Relationship Id="rId1" Type="http://schemas.openxmlformats.org/officeDocument/2006/relationships/tags" Target="../tags/tag246.xml"/></Relationships>
</file>

<file path=ppt/slides/_rels/slide20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slideLayout" Target="../slideLayouts/slideLayout23.xml"/><Relationship Id="rId1" Type="http://schemas.openxmlformats.org/officeDocument/2006/relationships/tags" Target="../tags/tag247.xml"/></Relationships>
</file>

<file path=ppt/slides/_rels/slide20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slideLayout" Target="../slideLayouts/slideLayout23.xml"/><Relationship Id="rId1" Type="http://schemas.openxmlformats.org/officeDocument/2006/relationships/tags" Target="../tags/tag248.xml"/></Relationships>
</file>

<file path=ppt/slides/_rels/slide20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slideLayout" Target="../slideLayouts/slideLayout23.xml"/><Relationship Id="rId1" Type="http://schemas.openxmlformats.org/officeDocument/2006/relationships/tags" Target="../tags/tag24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2.xml"/><Relationship Id="rId4" Type="http://schemas.openxmlformats.org/officeDocument/2006/relationships/image" Target="../media/image34.jpg"/></Relationships>
</file>

<file path=ppt/slides/_rels/slide21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slideLayout" Target="../slideLayouts/slideLayout23.xml"/><Relationship Id="rId1" Type="http://schemas.openxmlformats.org/officeDocument/2006/relationships/tags" Target="../tags/tag250.xml"/></Relationships>
</file>

<file path=ppt/slides/_rels/slide21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slideLayout" Target="../slideLayouts/slideLayout23.xml"/><Relationship Id="rId1" Type="http://schemas.openxmlformats.org/officeDocument/2006/relationships/tags" Target="../tags/tag251.xml"/><Relationship Id="rId4" Type="http://schemas.microsoft.com/office/2007/relationships/hdphoto" Target="../media/hdphoto4.wdp"/></Relationships>
</file>

<file path=ppt/slides/_rels/slide212.xml.rels><?xml version="1.0" encoding="UTF-8" standalone="yes"?>
<Relationships xmlns="http://schemas.openxmlformats.org/package/2006/relationships"><Relationship Id="rId8" Type="http://schemas.openxmlformats.org/officeDocument/2006/relationships/image" Target="../media/image231.jpeg"/><Relationship Id="rId3" Type="http://schemas.openxmlformats.org/officeDocument/2006/relationships/image" Target="../media/image226.png"/><Relationship Id="rId7" Type="http://schemas.openxmlformats.org/officeDocument/2006/relationships/image" Target="../media/image230.png"/><Relationship Id="rId12" Type="http://schemas.openxmlformats.org/officeDocument/2006/relationships/image" Target="../media/image235.jpeg"/><Relationship Id="rId2" Type="http://schemas.openxmlformats.org/officeDocument/2006/relationships/slideLayout" Target="../slideLayouts/slideLayout23.xml"/><Relationship Id="rId1" Type="http://schemas.openxmlformats.org/officeDocument/2006/relationships/tags" Target="../tags/tag252.xml"/><Relationship Id="rId6" Type="http://schemas.openxmlformats.org/officeDocument/2006/relationships/image" Target="../media/image229.jpeg"/><Relationship Id="rId11" Type="http://schemas.openxmlformats.org/officeDocument/2006/relationships/image" Target="../media/image234.jpeg"/><Relationship Id="rId5" Type="http://schemas.openxmlformats.org/officeDocument/2006/relationships/image" Target="../media/image228.png"/><Relationship Id="rId10" Type="http://schemas.openxmlformats.org/officeDocument/2006/relationships/image" Target="../media/image233.jpeg"/><Relationship Id="rId4" Type="http://schemas.openxmlformats.org/officeDocument/2006/relationships/image" Target="../media/image227.png"/><Relationship Id="rId9" Type="http://schemas.openxmlformats.org/officeDocument/2006/relationships/image" Target="../media/image232.jpeg"/></Relationships>
</file>

<file path=ppt/slides/_rels/slide213.xml.rels><?xml version="1.0" encoding="UTF-8" standalone="yes"?>
<Relationships xmlns="http://schemas.openxmlformats.org/package/2006/relationships"><Relationship Id="rId8" Type="http://schemas.openxmlformats.org/officeDocument/2006/relationships/image" Target="../media/image240.jpeg"/><Relationship Id="rId3" Type="http://schemas.openxmlformats.org/officeDocument/2006/relationships/image" Target="../media/image227.png"/><Relationship Id="rId7" Type="http://schemas.openxmlformats.org/officeDocument/2006/relationships/image" Target="../media/image239.jpeg"/><Relationship Id="rId12" Type="http://schemas.openxmlformats.org/officeDocument/2006/relationships/image" Target="../media/image244.png"/><Relationship Id="rId2" Type="http://schemas.openxmlformats.org/officeDocument/2006/relationships/slideLayout" Target="../slideLayouts/slideLayout23.xml"/><Relationship Id="rId1" Type="http://schemas.openxmlformats.org/officeDocument/2006/relationships/tags" Target="../tags/tag253.xml"/><Relationship Id="rId6" Type="http://schemas.openxmlformats.org/officeDocument/2006/relationships/image" Target="../media/image238.jpeg"/><Relationship Id="rId11" Type="http://schemas.openxmlformats.org/officeDocument/2006/relationships/image" Target="../media/image243.png"/><Relationship Id="rId5" Type="http://schemas.openxmlformats.org/officeDocument/2006/relationships/image" Target="../media/image237.jpeg"/><Relationship Id="rId10" Type="http://schemas.openxmlformats.org/officeDocument/2006/relationships/image" Target="../media/image242.png"/><Relationship Id="rId4" Type="http://schemas.openxmlformats.org/officeDocument/2006/relationships/image" Target="../media/image236.jpeg"/><Relationship Id="rId9" Type="http://schemas.openxmlformats.org/officeDocument/2006/relationships/image" Target="../media/image241.jpeg"/></Relationships>
</file>

<file path=ppt/slides/_rels/slide214.xml.rels><?xml version="1.0" encoding="UTF-8" standalone="yes"?>
<Relationships xmlns="http://schemas.openxmlformats.org/package/2006/relationships"><Relationship Id="rId8" Type="http://schemas.openxmlformats.org/officeDocument/2006/relationships/image" Target="../media/image250.jpeg"/><Relationship Id="rId3" Type="http://schemas.openxmlformats.org/officeDocument/2006/relationships/image" Target="../media/image245.jpeg"/><Relationship Id="rId7" Type="http://schemas.openxmlformats.org/officeDocument/2006/relationships/image" Target="../media/image249.jpeg"/><Relationship Id="rId2" Type="http://schemas.openxmlformats.org/officeDocument/2006/relationships/slideLayout" Target="../slideLayouts/slideLayout23.xml"/><Relationship Id="rId1" Type="http://schemas.openxmlformats.org/officeDocument/2006/relationships/tags" Target="../tags/tag254.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 Id="rId9" Type="http://schemas.openxmlformats.org/officeDocument/2006/relationships/image" Target="../media/image251.jpeg"/></Relationships>
</file>

<file path=ppt/slides/_rels/slide215.xml.rels><?xml version="1.0" encoding="UTF-8" standalone="yes"?>
<Relationships xmlns="http://schemas.openxmlformats.org/package/2006/relationships"><Relationship Id="rId8" Type="http://schemas.openxmlformats.org/officeDocument/2006/relationships/image" Target="../media/image256.jpeg"/><Relationship Id="rId3" Type="http://schemas.openxmlformats.org/officeDocument/2006/relationships/image" Target="../media/image227.png"/><Relationship Id="rId7" Type="http://schemas.openxmlformats.org/officeDocument/2006/relationships/image" Target="../media/image255.jpeg"/><Relationship Id="rId12" Type="http://schemas.openxmlformats.org/officeDocument/2006/relationships/image" Target="../media/image260.png"/><Relationship Id="rId2" Type="http://schemas.openxmlformats.org/officeDocument/2006/relationships/slideLayout" Target="../slideLayouts/slideLayout23.xml"/><Relationship Id="rId1" Type="http://schemas.openxmlformats.org/officeDocument/2006/relationships/tags" Target="../tags/tag255.xml"/><Relationship Id="rId6" Type="http://schemas.openxmlformats.org/officeDocument/2006/relationships/image" Target="../media/image254.jpeg"/><Relationship Id="rId11" Type="http://schemas.openxmlformats.org/officeDocument/2006/relationships/image" Target="../media/image259.jpeg"/><Relationship Id="rId5" Type="http://schemas.openxmlformats.org/officeDocument/2006/relationships/image" Target="../media/image253.png"/><Relationship Id="rId10" Type="http://schemas.openxmlformats.org/officeDocument/2006/relationships/image" Target="../media/image258.jpeg"/><Relationship Id="rId4" Type="http://schemas.openxmlformats.org/officeDocument/2006/relationships/image" Target="../media/image252.jpeg"/><Relationship Id="rId9" Type="http://schemas.openxmlformats.org/officeDocument/2006/relationships/image" Target="../media/image257.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3.xml"/><Relationship Id="rId1" Type="http://schemas.openxmlformats.org/officeDocument/2006/relationships/tags" Target="../tags/tag256.xml"/><Relationship Id="rId4" Type="http://schemas.openxmlformats.org/officeDocument/2006/relationships/image" Target="../media/image261.emf"/></Relationships>
</file>

<file path=ppt/slides/_rels/slide2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57.xml"/><Relationship Id="rId1" Type="http://schemas.openxmlformats.org/officeDocument/2006/relationships/vmlDrawing" Target="../drawings/vmlDrawing13.vml"/><Relationship Id="rId5" Type="http://schemas.openxmlformats.org/officeDocument/2006/relationships/image" Target="../media/image262.emf"/><Relationship Id="rId4" Type="http://schemas.openxmlformats.org/officeDocument/2006/relationships/oleObject" Target="../embeddings/Microsoft_Word_97_-_2003_Document5.doc"/></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3.xml"/><Relationship Id="rId1" Type="http://schemas.openxmlformats.org/officeDocument/2006/relationships/tags" Target="../tags/tag258.xml"/><Relationship Id="rId4" Type="http://schemas.openxmlformats.org/officeDocument/2006/relationships/image" Target="../media/image263.png"/></Relationships>
</file>

<file path=ppt/slides/_rels/slide21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5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3.xml"/><Relationship Id="rId5" Type="http://schemas.openxmlformats.org/officeDocument/2006/relationships/image" Target="../media/image36.jpeg"/><Relationship Id="rId4" Type="http://schemas.openxmlformats.org/officeDocument/2006/relationships/image" Target="../media/image35.jpeg"/></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5.xml"/><Relationship Id="rId1" Type="http://schemas.openxmlformats.org/officeDocument/2006/relationships/tags" Target="../tags/tag260.xml"/><Relationship Id="rId5" Type="http://schemas.openxmlformats.org/officeDocument/2006/relationships/image" Target="../media/image265.tiff"/><Relationship Id="rId4" Type="http://schemas.openxmlformats.org/officeDocument/2006/relationships/image" Target="../media/image26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4.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5.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7.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4.png"/><Relationship Id="rId2" Type="http://schemas.openxmlformats.org/officeDocument/2006/relationships/slideLayout" Target="../slideLayouts/slideLayout23.xml"/><Relationship Id="rId1" Type="http://schemas.openxmlformats.org/officeDocument/2006/relationships/tags" Target="../tags/tag2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0.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31.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3.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34.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3.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3.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39.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40.xml"/><Relationship Id="rId1" Type="http://schemas.openxmlformats.org/officeDocument/2006/relationships/vmlDrawing" Target="../drawings/vmlDrawing2.vml"/><Relationship Id="rId6" Type="http://schemas.openxmlformats.org/officeDocument/2006/relationships/image" Target="../media/image64.png"/><Relationship Id="rId5" Type="http://schemas.openxmlformats.org/officeDocument/2006/relationships/oleObject" Target="../embeddings/oleObject2.bin"/><Relationship Id="rId4" Type="http://schemas.openxmlformats.org/officeDocument/2006/relationships/notesSlide" Target="../notesSlides/notesSlide23.xml"/><Relationship Id="rId9"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2.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5.xml"/><Relationship Id="rId4" Type="http://schemas.openxmlformats.org/officeDocument/2006/relationships/image" Target="../media/image68.wmf"/></Relationships>
</file>

<file path=ppt/slides/_rels/slide44.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slideLayout" Target="../slideLayouts/slideLayout23.xml"/><Relationship Id="rId7" Type="http://schemas.openxmlformats.org/officeDocument/2006/relationships/image" Target="../media/image71.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6.xml"/><Relationship Id="rId6" Type="http://schemas.openxmlformats.org/officeDocument/2006/relationships/image" Target="../media/image70.wmf"/><Relationship Id="rId11" Type="http://schemas.openxmlformats.org/officeDocument/2006/relationships/image" Target="../media/image75.wmf"/><Relationship Id="rId5" Type="http://schemas.openxmlformats.org/officeDocument/2006/relationships/image" Target="../media/image69.wmf"/><Relationship Id="rId10" Type="http://schemas.openxmlformats.org/officeDocument/2006/relationships/image" Target="../media/image74.wmf"/><Relationship Id="rId4" Type="http://schemas.openxmlformats.org/officeDocument/2006/relationships/notesSlide" Target="../notesSlides/notesSlide28.xml"/><Relationship Id="rId9" Type="http://schemas.openxmlformats.org/officeDocument/2006/relationships/image" Target="../media/image73.wm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0.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2.xml"/><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3.xml"/><Relationship Id="rId4" Type="http://schemas.openxmlformats.org/officeDocument/2006/relationships/image" Target="../media/image79.wm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80.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56.xml"/><Relationship Id="rId4" Type="http://schemas.openxmlformats.org/officeDocument/2006/relationships/image" Target="../media/image81.JP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58.xml"/><Relationship Id="rId4" Type="http://schemas.openxmlformats.org/officeDocument/2006/relationships/image" Target="../media/image82.wmf"/></Relationships>
</file>

<file path=ppt/slides/_rels/slide55.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slideLayout" Target="../slideLayouts/slideLayout23.xml"/><Relationship Id="rId1" Type="http://schemas.openxmlformats.org/officeDocument/2006/relationships/tags" Target="../tags/tag59.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1.xml"/><Relationship Id="rId4" Type="http://schemas.openxmlformats.org/officeDocument/2006/relationships/image" Target="../media/image84.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62.xml"/><Relationship Id="rId4" Type="http://schemas.openxmlformats.org/officeDocument/2006/relationships/image" Target="../media/image85.W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89.png"/><Relationship Id="rId2" Type="http://schemas.openxmlformats.org/officeDocument/2006/relationships/slideLayout" Target="../slideLayouts/slideLayout23.xml"/><Relationship Id="rId1" Type="http://schemas.openxmlformats.org/officeDocument/2006/relationships/tags" Target="../tags/tag6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13.wmf"/></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3.xml"/><Relationship Id="rId1" Type="http://schemas.openxmlformats.org/officeDocument/2006/relationships/tags" Target="../tags/tag64.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3.xml"/><Relationship Id="rId1" Type="http://schemas.openxmlformats.org/officeDocument/2006/relationships/tags" Target="../tags/tag6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7.xml"/><Relationship Id="rId1" Type="http://schemas.openxmlformats.org/officeDocument/2006/relationships/vmlDrawing" Target="../drawings/vmlDrawing3.vml"/><Relationship Id="rId6" Type="http://schemas.openxmlformats.org/officeDocument/2006/relationships/image" Target="../media/image93.wmf"/><Relationship Id="rId5" Type="http://schemas.openxmlformats.org/officeDocument/2006/relationships/oleObject" Target="../embeddings/oleObject4.bin"/><Relationship Id="rId4" Type="http://schemas.openxmlformats.org/officeDocument/2006/relationships/notesSlide" Target="../notesSlides/notesSlide3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7.xml"/><Relationship Id="rId1" Type="http://schemas.openxmlformats.org/officeDocument/2006/relationships/tags" Target="../tags/tag68.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slideLayout" Target="../slideLayouts/slideLayout23.xml"/><Relationship Id="rId1" Type="http://schemas.openxmlformats.org/officeDocument/2006/relationships/tags" Target="../tags/tag69.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3.xml"/><Relationship Id="rId1" Type="http://schemas.openxmlformats.org/officeDocument/2006/relationships/tags" Target="../tags/tag70.xml"/></Relationships>
</file>

<file path=ppt/slides/_rels/slide6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3.xml"/><Relationship Id="rId1" Type="http://schemas.openxmlformats.org/officeDocument/2006/relationships/tags" Target="../tags/tag71.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72.xml"/><Relationship Id="rId4" Type="http://schemas.openxmlformats.org/officeDocument/2006/relationships/image" Target="../media/image101.jpeg"/></Relationships>
</file>

<file path=ppt/slides/_rels/slide6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slideLayout" Target="../slideLayouts/slideLayout23.xml"/><Relationship Id="rId1" Type="http://schemas.openxmlformats.org/officeDocument/2006/relationships/tags" Target="../tags/tag73.xml"/><Relationship Id="rId5" Type="http://schemas.openxmlformats.org/officeDocument/2006/relationships/image" Target="../media/image104.jpg"/><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3.xml"/><Relationship Id="rId1" Type="http://schemas.openxmlformats.org/officeDocument/2006/relationships/tags" Target="../tags/tag76.xml"/><Relationship Id="rId4" Type="http://schemas.openxmlformats.org/officeDocument/2006/relationships/image" Target="../media/image105.png"/></Relationships>
</file>

<file path=ppt/slides/_rels/slide7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3.xml"/><Relationship Id="rId1" Type="http://schemas.openxmlformats.org/officeDocument/2006/relationships/tags" Target="../tags/tag77.xml"/></Relationships>
</file>

<file path=ppt/slides/_rels/slide7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slideLayout" Target="../slideLayouts/slideLayout23.xml"/><Relationship Id="rId1" Type="http://schemas.openxmlformats.org/officeDocument/2006/relationships/tags" Target="../tags/tag7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79.xml"/><Relationship Id="rId4" Type="http://schemas.openxmlformats.org/officeDocument/2006/relationships/image" Target="../media/image110.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80.xml"/><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1.xml"/><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8.xml"/><Relationship Id="rId1" Type="http://schemas.openxmlformats.org/officeDocument/2006/relationships/tags" Target="../tags/tag82.xml"/><Relationship Id="rId5" Type="http://schemas.openxmlformats.org/officeDocument/2006/relationships/image" Target="../media/image114.jpeg"/><Relationship Id="rId4" Type="http://schemas.openxmlformats.org/officeDocument/2006/relationships/image" Target="../media/image113.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83.xml"/><Relationship Id="rId4" Type="http://schemas.openxmlformats.org/officeDocument/2006/relationships/image" Target="../media/image1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hyperlink" Target="http://www.worlddiabetesday.org/node/4494"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110.png"/></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3.xml"/><Relationship Id="rId1" Type="http://schemas.openxmlformats.org/officeDocument/2006/relationships/tags" Target="../tags/tag86.xml"/></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5.xml"/><Relationship Id="rId1" Type="http://schemas.openxmlformats.org/officeDocument/2006/relationships/tags" Target="../tags/tag88.xml"/><Relationship Id="rId4" Type="http://schemas.openxmlformats.org/officeDocument/2006/relationships/image" Target="../media/image120.wmf"/></Relationships>
</file>

<file path=ppt/slides/_rels/slide8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3.xml"/><Relationship Id="rId1" Type="http://schemas.openxmlformats.org/officeDocument/2006/relationships/tags" Target="../tags/tag89.xml"/></Relationships>
</file>

<file path=ppt/slides/_rels/slide86.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slideLayout" Target="../slideLayouts/slideLayout23.xml"/><Relationship Id="rId1" Type="http://schemas.openxmlformats.org/officeDocument/2006/relationships/tags" Target="../tags/tag90.xml"/></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3.xml"/><Relationship Id="rId1" Type="http://schemas.openxmlformats.org/officeDocument/2006/relationships/tags" Target="../tags/tag91.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3.xml"/><Relationship Id="rId1" Type="http://schemas.openxmlformats.org/officeDocument/2006/relationships/tags" Target="../tags/tag92.xml"/><Relationship Id="rId4" Type="http://schemas.openxmlformats.org/officeDocument/2006/relationships/image" Target="../media/image79.wmf"/></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9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94.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95.xml"/><Relationship Id="rId5" Type="http://schemas.openxmlformats.org/officeDocument/2006/relationships/image" Target="../media/image124.png"/><Relationship Id="rId4" Type="http://schemas.openxmlformats.org/officeDocument/2006/relationships/notesSlide" Target="../notesSlides/notesSlide52.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125.jpeg"/><Relationship Id="rId4" Type="http://schemas.openxmlformats.org/officeDocument/2006/relationships/notesSlide" Target="../notesSlides/notesSlide5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98.xml"/><Relationship Id="rId4" Type="http://schemas.openxmlformats.org/officeDocument/2006/relationships/image" Target="../media/image126.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99.xml"/><Relationship Id="rId1" Type="http://schemas.openxmlformats.org/officeDocument/2006/relationships/vmlDrawing" Target="../drawings/vmlDrawing4.vml"/><Relationship Id="rId6" Type="http://schemas.openxmlformats.org/officeDocument/2006/relationships/image" Target="../media/image127.emf"/><Relationship Id="rId5" Type="http://schemas.openxmlformats.org/officeDocument/2006/relationships/oleObject" Target="../embeddings/oleObject5.bin"/><Relationship Id="rId4" Type="http://schemas.openxmlformats.org/officeDocument/2006/relationships/notesSlide" Target="../notesSlides/notesSlide55.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101.xml"/><Relationship Id="rId1" Type="http://schemas.openxmlformats.org/officeDocument/2006/relationships/vmlDrawing" Target="../drawings/vmlDrawing5.vml"/><Relationship Id="rId6" Type="http://schemas.openxmlformats.org/officeDocument/2006/relationships/image" Target="../media/image128.emf"/><Relationship Id="rId5" Type="http://schemas.openxmlformats.org/officeDocument/2006/relationships/oleObject" Target="../embeddings/oleObject6.bin"/><Relationship Id="rId4" Type="http://schemas.openxmlformats.org/officeDocument/2006/relationships/notesSlide" Target="../notesSlides/notesSlide5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103.xml"/><Relationship Id="rId5" Type="http://schemas.openxmlformats.org/officeDocument/2006/relationships/image" Target="../media/image129.jpeg"/><Relationship Id="rId4" Type="http://schemas.openxmlformats.org/officeDocument/2006/relationships/hyperlink" Target="http://www.diabetesed.net/page/_files/J-Clin-Endocrinol-Metab.-2012;97-16-38.pdf" TargetMode="Externa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xml"/><Relationship Id="rId1" Type="http://schemas.openxmlformats.org/officeDocument/2006/relationships/tags" Target="../tags/tag104.xml"/><Relationship Id="rId4" Type="http://schemas.openxmlformats.org/officeDocument/2006/relationships/image" Target="../media/image68.wmf"/></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8.xml"/><Relationship Id="rId1" Type="http://schemas.openxmlformats.org/officeDocument/2006/relationships/tags" Target="../tags/tag105.xml"/><Relationship Id="rId4" Type="http://schemas.openxmlformats.org/officeDocument/2006/relationships/hyperlink" Target="http://www.diabetesed.net/page/_files/J-Clin-Endocrinol-Metab.-2012;97-16-38.pdf" TargetMode="Externa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130.wmf"/><Relationship Id="rId4" Type="http://schemas.openxmlformats.org/officeDocument/2006/relationships/notesSlide" Target="../notesSlides/notesSlide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1999-2015,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pPr eaLnBrk="1" hangingPunct="1">
              <a:defRPr/>
            </a:pPr>
            <a:r>
              <a:rPr lang="en-US" sz="3200" dirty="0" smtClean="0"/>
              <a:t>Glucose Goals For Hospitalized Patients </a:t>
            </a:r>
            <a:endParaRPr lang="en-US" sz="3600" dirty="0" smtClean="0"/>
          </a:p>
        </p:txBody>
      </p:sp>
      <p:sp>
        <p:nvSpPr>
          <p:cNvPr id="3" name="Content Placeholder 2"/>
          <p:cNvSpPr>
            <a:spLocks noGrp="1"/>
          </p:cNvSpPr>
          <p:nvPr>
            <p:ph idx="1"/>
          </p:nvPr>
        </p:nvSpPr>
        <p:spPr>
          <a:xfrm>
            <a:off x="533400" y="1295400"/>
            <a:ext cx="8305800" cy="5181600"/>
          </a:xfrm>
        </p:spPr>
        <p:txBody>
          <a:bodyPr>
            <a:normAutofit lnSpcReduction="10000"/>
          </a:bodyPr>
          <a:lstStyle/>
          <a:p>
            <a:pPr>
              <a:buNone/>
              <a:defRPr/>
            </a:pPr>
            <a:r>
              <a:rPr lang="en-US" sz="2800" dirty="0"/>
              <a:t>Sub-Q Insulin</a:t>
            </a:r>
          </a:p>
          <a:p>
            <a:pPr>
              <a:buFont typeface="Arial" pitchFamily="34" charset="0"/>
              <a:buChar char="•"/>
              <a:defRPr/>
            </a:pPr>
            <a:r>
              <a:rPr lang="en-US" sz="2800" dirty="0"/>
              <a:t>Blood glucose goals:</a:t>
            </a:r>
          </a:p>
          <a:p>
            <a:pPr lvl="1">
              <a:buFont typeface="Arial" pitchFamily="34" charset="0"/>
              <a:buChar char="•"/>
              <a:defRPr/>
            </a:pPr>
            <a:r>
              <a:rPr lang="en-US" sz="2400" dirty="0" err="1"/>
              <a:t>Premeal</a:t>
            </a:r>
            <a:r>
              <a:rPr lang="en-US" sz="2400" dirty="0"/>
              <a:t> 100 -140</a:t>
            </a:r>
          </a:p>
          <a:p>
            <a:pPr lvl="1">
              <a:buFont typeface="Arial" pitchFamily="34" charset="0"/>
              <a:buChar char="•"/>
              <a:defRPr/>
            </a:pPr>
            <a:r>
              <a:rPr lang="en-US" sz="2400" dirty="0"/>
              <a:t>Post meal &lt;180</a:t>
            </a:r>
          </a:p>
          <a:p>
            <a:pPr eaLnBrk="1" hangingPunct="1">
              <a:buFont typeface="Wingdings" pitchFamily="2" charset="2"/>
              <a:buNone/>
              <a:defRPr/>
            </a:pPr>
            <a:r>
              <a:rPr lang="en-US" sz="2800" dirty="0" smtClean="0"/>
              <a:t>Insulin Drip Goals</a:t>
            </a:r>
          </a:p>
          <a:p>
            <a:pPr eaLnBrk="1" hangingPunct="1">
              <a:buFont typeface="Arial" pitchFamily="34" charset="0"/>
              <a:buChar char="•"/>
              <a:defRPr/>
            </a:pPr>
            <a:r>
              <a:rPr lang="en-US" sz="2800" dirty="0" smtClean="0"/>
              <a:t>  glucose goal 140-180</a:t>
            </a:r>
            <a:endParaRPr lang="en-US" sz="2000" dirty="0" smtClean="0"/>
          </a:p>
          <a:p>
            <a:pPr marL="0" indent="0" algn="r" eaLnBrk="1" hangingPunct="1">
              <a:buFont typeface="Wingdings" pitchFamily="2" charset="2"/>
              <a:buNone/>
              <a:defRPr/>
            </a:pPr>
            <a:r>
              <a:rPr lang="en-US" sz="2000" dirty="0" smtClean="0"/>
              <a:t> </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r>
              <a:rPr lang="en-US" dirty="0" smtClean="0"/>
              <a:t>   </a:t>
            </a:r>
          </a:p>
        </p:txBody>
      </p:sp>
      <p:pic>
        <p:nvPicPr>
          <p:cNvPr id="4" name="Picture 3"/>
          <p:cNvPicPr>
            <a:picLocks noChangeAspect="1"/>
          </p:cNvPicPr>
          <p:nvPr/>
        </p:nvPicPr>
        <p:blipFill>
          <a:blip r:embed="rId4"/>
          <a:stretch>
            <a:fillRect/>
          </a:stretch>
        </p:blipFill>
        <p:spPr>
          <a:xfrm>
            <a:off x="457200" y="4343400"/>
            <a:ext cx="7129862" cy="2362200"/>
          </a:xfrm>
          <a:prstGeom prst="rect">
            <a:avLst/>
          </a:prstGeom>
        </p:spPr>
      </p:pic>
    </p:spTree>
    <p:custDataLst>
      <p:tags r:id="rId1"/>
    </p:custDataLst>
    <p:extLst>
      <p:ext uri="{BB962C8B-B14F-4D97-AF65-F5344CB8AC3E}">
        <p14:creationId xmlns:p14="http://schemas.microsoft.com/office/powerpoint/2010/main" val="122636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122347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438" y="22860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97129462"/>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304800" y="304800"/>
            <a:ext cx="8686800" cy="1143000"/>
          </a:xfrm>
        </p:spPr>
        <p:txBody>
          <a:bodyPr>
            <a:normAutofit fontScale="90000"/>
          </a:bodyPr>
          <a:lstStyle/>
          <a:p>
            <a:pPr>
              <a:defRPr/>
            </a:pPr>
            <a:r>
              <a:rPr lang="en-US" dirty="0" smtClean="0"/>
              <a:t>Insulin Finally Available - 1922</a:t>
            </a:r>
            <a:br>
              <a:rPr lang="en-US" dirty="0" smtClean="0"/>
            </a:br>
            <a:r>
              <a:rPr lang="en-US" dirty="0" smtClean="0"/>
              <a:t> </a:t>
            </a:r>
          </a:p>
        </p:txBody>
      </p:sp>
      <p:pic>
        <p:nvPicPr>
          <p:cNvPr id="14339"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828" y="1447800"/>
            <a:ext cx="4114800" cy="470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68" y="1657848"/>
            <a:ext cx="303882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5419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72410421"/>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20586885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5394" name="Rectangle 2"/>
          <p:cNvSpPr>
            <a:spLocks noGrp="1" noChangeArrowheads="1"/>
          </p:cNvSpPr>
          <p:nvPr>
            <p:ph type="title"/>
          </p:nvPr>
        </p:nvSpPr>
        <p:spPr>
          <a:xfrm>
            <a:off x="457200" y="457200"/>
            <a:ext cx="8382000" cy="990600"/>
          </a:xfrm>
        </p:spPr>
        <p:txBody>
          <a:bodyPr/>
          <a:lstStyle/>
          <a:p>
            <a:pPr eaLnBrk="1" hangingPunct="1">
              <a:defRPr/>
            </a:pPr>
            <a:r>
              <a:rPr lang="en-US" sz="4000" dirty="0" smtClean="0"/>
              <a:t>Psychological Insulin Resistance (PIR</a:t>
            </a:r>
            <a:r>
              <a:rPr lang="en-US" sz="4000" dirty="0" smtClean="0">
                <a:solidFill>
                  <a:schemeClr val="folHlink"/>
                </a:solidFill>
              </a:rPr>
              <a:t>)</a:t>
            </a:r>
          </a:p>
        </p:txBody>
      </p:sp>
      <p:sp>
        <p:nvSpPr>
          <p:cNvPr id="1595395" name="Rectangle 3"/>
          <p:cNvSpPr>
            <a:spLocks noGrp="1" noChangeArrowheads="1"/>
          </p:cNvSpPr>
          <p:nvPr>
            <p:ph type="body" sz="half" idx="1"/>
          </p:nvPr>
        </p:nvSpPr>
        <p:spPr>
          <a:xfrm>
            <a:off x="533400" y="1600200"/>
            <a:ext cx="6324600" cy="4533900"/>
          </a:xfrm>
        </p:spPr>
        <p:txBody>
          <a:bodyPr/>
          <a:lstStyle/>
          <a:p>
            <a:pPr eaLnBrk="1" hangingPunct="1">
              <a:defRPr/>
            </a:pPr>
            <a:r>
              <a:rPr lang="en-US" sz="2400" smtClean="0"/>
              <a:t>50% of providers in study threatened pts “with the needle”.</a:t>
            </a:r>
          </a:p>
          <a:p>
            <a:pPr eaLnBrk="1" hangingPunct="1">
              <a:defRPr/>
            </a:pPr>
            <a:r>
              <a:rPr lang="en-US" sz="2400" smtClean="0"/>
              <a:t>Less than 50% of providers realized insulins’ positive effect on type 2 dm</a:t>
            </a:r>
          </a:p>
          <a:p>
            <a:pPr eaLnBrk="1" hangingPunct="1">
              <a:defRPr/>
            </a:pPr>
            <a:r>
              <a:rPr lang="en-US" sz="2400" smtClean="0"/>
              <a:t>Most pts don’t believe that insulin would “better help them manage their diabetes”.</a:t>
            </a:r>
          </a:p>
          <a:p>
            <a:pPr eaLnBrk="1" hangingPunct="1">
              <a:defRPr/>
            </a:pPr>
            <a:r>
              <a:rPr lang="en-US" sz="2400" smtClean="0"/>
              <a:t>Solutions: Find the root of PIR and address it, use more insulin pens</a:t>
            </a:r>
          </a:p>
          <a:p>
            <a:pPr eaLnBrk="1" hangingPunct="1">
              <a:defRPr/>
            </a:pPr>
            <a:endParaRPr lang="en-US" sz="2400" smtClean="0"/>
          </a:p>
          <a:p>
            <a:pPr algn="r" eaLnBrk="1" hangingPunct="1">
              <a:buFont typeface="Wingdings" panose="05000000000000000000" pitchFamily="2" charset="2"/>
              <a:buNone/>
              <a:defRPr/>
            </a:pPr>
            <a:r>
              <a:rPr lang="en-US" sz="2000" i="1" smtClean="0"/>
              <a:t>Diabetes Attitudes, Wishes, Needs Study - Rubin</a:t>
            </a:r>
          </a:p>
        </p:txBody>
      </p:sp>
      <p:pic>
        <p:nvPicPr>
          <p:cNvPr id="1595396" name="MPj04071720000[1].jpg">
            <a:hlinkClick r:id="" action="ppaction://media"/>
          </p:cNvPr>
          <p:cNvPicPr>
            <a:picLocks noGrp="1" noRot="1" noChangeAspect="1" noChangeArrowheads="1"/>
          </p:cNvPicPr>
          <p:nvPr>
            <p:ph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6705600" y="1828800"/>
            <a:ext cx="2041525" cy="2552700"/>
          </a:xfrm>
        </p:spPr>
      </p:pic>
    </p:spTree>
    <p:custDataLst>
      <p:tags r:id="rId1"/>
    </p:custDataLst>
    <p:extLst>
      <p:ext uri="{BB962C8B-B14F-4D97-AF65-F5344CB8AC3E}">
        <p14:creationId xmlns:p14="http://schemas.microsoft.com/office/powerpoint/2010/main" val="1158840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9539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595396"/>
                                        </p:tgtEl>
                                      </p:cBhvr>
                                    </p:cmd>
                                  </p:childTnLst>
                                </p:cTn>
                              </p:par>
                            </p:childTnLst>
                          </p:cTn>
                        </p:par>
                      </p:childTnLst>
                    </p:cTn>
                  </p:par>
                </p:childTnLst>
              </p:cTn>
              <p:nextCondLst>
                <p:cond evt="onClick" delay="0">
                  <p:tgtEl>
                    <p:spTgt spid="1595396"/>
                  </p:tgtEl>
                </p:cond>
              </p:nextCondLst>
            </p:seq>
            <p:video>
              <p:cMediaNode>
                <p:cTn id="7" fill="hold" display="0">
                  <p:stCondLst>
                    <p:cond delay="indefinite"/>
                  </p:stCondLst>
                  <p:endCondLst>
                    <p:cond evt="onNext" delay="0">
                      <p:tgtEl>
                        <p:sldTgt/>
                      </p:tgtEl>
                    </p:cond>
                    <p:cond evt="onPrev" delay="0">
                      <p:tgtEl>
                        <p:sldTgt/>
                      </p:tgtEl>
                    </p:cond>
                  </p:endCondLst>
                </p:cTn>
                <p:tgtEl>
                  <p:spTgt spid="1595396"/>
                </p:tgtEl>
              </p:cMediaNode>
            </p:vide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6419"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a:effectLst>
                  <a:outerShdw blurRad="38100" dist="38100" dir="2700000" algn="tl">
                    <a:srgbClr val="000000"/>
                  </a:outerShdw>
                </a:effectLst>
                <a:latin typeface="Arial" charset="0"/>
              </a:rPr>
              <a:t>Glucose</a:t>
            </a:r>
          </a:p>
          <a:p>
            <a:pPr algn="ctr">
              <a:defRPr/>
            </a:pPr>
            <a:r>
              <a:rPr lang="en-US" sz="2000">
                <a:effectLst>
                  <a:outerShdw blurRad="38100" dist="38100" dir="2700000" algn="tl">
                    <a:srgbClr val="000000"/>
                  </a:outerShdw>
                </a:effectLst>
                <a:latin typeface="Arial" charset="0"/>
              </a:rPr>
              <a:t>(mg/dL)</a:t>
            </a:r>
            <a:endParaRPr lang="en-US" sz="2000">
              <a:solidFill>
                <a:srgbClr val="FFFFFF"/>
              </a:solidFill>
              <a:effectLst>
                <a:outerShdw blurRad="38100" dist="38100" dir="2700000" algn="tl">
                  <a:srgbClr val="000000"/>
                </a:outerShdw>
              </a:effectLst>
              <a:latin typeface="Arial" charset="0"/>
            </a:endParaRPr>
          </a:p>
        </p:txBody>
      </p:sp>
      <p:sp>
        <p:nvSpPr>
          <p:cNvPr id="1596420" name="Rectangle 4"/>
          <p:cNvSpPr>
            <a:spLocks noGrp="1" noChangeArrowheads="1"/>
          </p:cNvSpPr>
          <p:nvPr>
            <p:ph type="title"/>
          </p:nvPr>
        </p:nvSpPr>
        <p:spPr/>
        <p:txBody>
          <a:bodyPr>
            <a:normAutofit fontScale="90000"/>
          </a:bodyPr>
          <a:lstStyle/>
          <a:p>
            <a:pPr eaLnBrk="1" hangingPunct="1">
              <a:defRPr/>
            </a:pPr>
            <a:r>
              <a:rPr lang="en-US" sz="3600" dirty="0" smtClean="0"/>
              <a:t>Physiologic Insulin Secretion:    24-Hour Profile </a:t>
            </a:r>
            <a:endParaRPr lang="en-US" sz="3200" dirty="0" smtClean="0"/>
          </a:p>
        </p:txBody>
      </p:sp>
      <p:sp>
        <p:nvSpPr>
          <p:cNvPr id="1596422"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charset="0"/>
              </a:rPr>
              <a:t>150</a:t>
            </a:r>
            <a:endParaRPr lang="en-US" sz="2000">
              <a:solidFill>
                <a:srgbClr val="FFFFFF"/>
              </a:solidFill>
              <a:effectLst>
                <a:outerShdw blurRad="38100" dist="38100" dir="2700000" algn="tl">
                  <a:srgbClr val="000000"/>
                </a:outerShdw>
              </a:effectLst>
              <a:latin typeface="Arial" charset="0"/>
            </a:endParaRPr>
          </a:p>
        </p:txBody>
      </p:sp>
      <p:sp>
        <p:nvSpPr>
          <p:cNvPr id="1596423"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charset="0"/>
              </a:rPr>
              <a:t>100</a:t>
            </a:r>
            <a:endParaRPr lang="en-US" sz="2000">
              <a:solidFill>
                <a:srgbClr val="FFFFFF"/>
              </a:solidFill>
              <a:effectLst>
                <a:outerShdw blurRad="38100" dist="38100" dir="2700000" algn="tl">
                  <a:srgbClr val="000000"/>
                </a:outerShdw>
              </a:effectLst>
              <a:latin typeface="Arial" charset="0"/>
            </a:endParaRPr>
          </a:p>
        </p:txBody>
      </p:sp>
      <p:sp>
        <p:nvSpPr>
          <p:cNvPr id="1596425"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charset="0"/>
              </a:rPr>
              <a:t>0</a:t>
            </a:r>
            <a:endParaRPr lang="en-US" sz="2000">
              <a:solidFill>
                <a:srgbClr val="FFFFFF"/>
              </a:solidFill>
              <a:effectLst>
                <a:outerShdw blurRad="38100" dist="38100" dir="2700000" algn="tl">
                  <a:srgbClr val="000000"/>
                </a:outerShdw>
              </a:effectLst>
              <a:latin typeface="Arial" charset="0"/>
            </a:endParaRPr>
          </a:p>
        </p:txBody>
      </p:sp>
      <p:sp>
        <p:nvSpPr>
          <p:cNvPr id="97290"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291"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292"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293"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97294" name="Group 14"/>
          <p:cNvGrpSpPr>
            <a:grpSpLocks/>
          </p:cNvGrpSpPr>
          <p:nvPr>
            <p:custDataLst>
              <p:tags r:id="rId2"/>
            </p:custDataLst>
          </p:nvPr>
        </p:nvGrpSpPr>
        <p:grpSpPr bwMode="auto">
          <a:xfrm>
            <a:off x="3511550" y="5427663"/>
            <a:ext cx="2927350" cy="57150"/>
            <a:chOff x="2488" y="3449"/>
            <a:chExt cx="2075" cy="36"/>
          </a:xfrm>
        </p:grpSpPr>
        <p:sp>
          <p:nvSpPr>
            <p:cNvPr id="97349"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0"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1"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2"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3"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4"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5"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6"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7"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8"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9"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60"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61"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62"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596445"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7</a:t>
            </a:r>
            <a:endParaRPr lang="en-US" sz="1400">
              <a:solidFill>
                <a:srgbClr val="FFFFFF"/>
              </a:solidFill>
              <a:effectLst>
                <a:outerShdw blurRad="38100" dist="38100" dir="2700000" algn="tl">
                  <a:srgbClr val="000000"/>
                </a:outerShdw>
              </a:effectLst>
              <a:latin typeface="Arial" charset="0"/>
            </a:endParaRPr>
          </a:p>
        </p:txBody>
      </p:sp>
      <p:sp>
        <p:nvSpPr>
          <p:cNvPr id="1596446"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8</a:t>
            </a:r>
          </a:p>
        </p:txBody>
      </p:sp>
      <p:sp>
        <p:nvSpPr>
          <p:cNvPr id="1596447"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9</a:t>
            </a:r>
            <a:endParaRPr lang="en-US" sz="1400">
              <a:solidFill>
                <a:srgbClr val="FFFFFF"/>
              </a:solidFill>
              <a:effectLst>
                <a:outerShdw blurRad="38100" dist="38100" dir="2700000" algn="tl">
                  <a:srgbClr val="000000"/>
                </a:outerShdw>
              </a:effectLst>
              <a:latin typeface="Arial" charset="0"/>
            </a:endParaRPr>
          </a:p>
        </p:txBody>
      </p:sp>
      <p:sp>
        <p:nvSpPr>
          <p:cNvPr id="1596448"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10</a:t>
            </a:r>
          </a:p>
        </p:txBody>
      </p:sp>
      <p:sp>
        <p:nvSpPr>
          <p:cNvPr id="1596449"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11</a:t>
            </a:r>
          </a:p>
        </p:txBody>
      </p:sp>
      <p:sp>
        <p:nvSpPr>
          <p:cNvPr id="1596450"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12</a:t>
            </a:r>
            <a:endParaRPr lang="en-US" sz="1400">
              <a:solidFill>
                <a:srgbClr val="FFFFFF"/>
              </a:solidFill>
              <a:effectLst>
                <a:outerShdw blurRad="38100" dist="38100" dir="2700000" algn="tl">
                  <a:srgbClr val="000000"/>
                </a:outerShdw>
              </a:effectLst>
              <a:latin typeface="Arial" charset="0"/>
            </a:endParaRPr>
          </a:p>
        </p:txBody>
      </p:sp>
      <p:sp>
        <p:nvSpPr>
          <p:cNvPr id="1596451"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1</a:t>
            </a:r>
            <a:endParaRPr lang="en-US" sz="1400">
              <a:solidFill>
                <a:srgbClr val="FFFFFF"/>
              </a:solidFill>
              <a:effectLst>
                <a:outerShdw blurRad="38100" dist="38100" dir="2700000" algn="tl">
                  <a:srgbClr val="000000"/>
                </a:outerShdw>
              </a:effectLst>
              <a:latin typeface="Arial" charset="0"/>
            </a:endParaRPr>
          </a:p>
        </p:txBody>
      </p:sp>
      <p:sp>
        <p:nvSpPr>
          <p:cNvPr id="1596452"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2</a:t>
            </a:r>
            <a:endParaRPr lang="en-US" sz="1400">
              <a:solidFill>
                <a:srgbClr val="FFFFFF"/>
              </a:solidFill>
              <a:effectLst>
                <a:outerShdw blurRad="38100" dist="38100" dir="2700000" algn="tl">
                  <a:srgbClr val="000000"/>
                </a:outerShdw>
              </a:effectLst>
              <a:latin typeface="Arial" charset="0"/>
            </a:endParaRPr>
          </a:p>
        </p:txBody>
      </p:sp>
      <p:sp>
        <p:nvSpPr>
          <p:cNvPr id="1596453"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3</a:t>
            </a:r>
            <a:endParaRPr lang="en-US" sz="1400">
              <a:solidFill>
                <a:srgbClr val="FFFFFF"/>
              </a:solidFill>
              <a:effectLst>
                <a:outerShdw blurRad="38100" dist="38100" dir="2700000" algn="tl">
                  <a:srgbClr val="000000"/>
                </a:outerShdw>
              </a:effectLst>
              <a:latin typeface="Arial" charset="0"/>
            </a:endParaRPr>
          </a:p>
        </p:txBody>
      </p:sp>
      <p:sp>
        <p:nvSpPr>
          <p:cNvPr id="1596454"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4</a:t>
            </a:r>
          </a:p>
        </p:txBody>
      </p:sp>
      <p:sp>
        <p:nvSpPr>
          <p:cNvPr id="1596455"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5</a:t>
            </a:r>
          </a:p>
        </p:txBody>
      </p:sp>
      <p:sp>
        <p:nvSpPr>
          <p:cNvPr id="1596456"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6</a:t>
            </a:r>
          </a:p>
        </p:txBody>
      </p:sp>
      <p:sp>
        <p:nvSpPr>
          <p:cNvPr id="1596457"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7</a:t>
            </a:r>
            <a:endParaRPr lang="en-US" sz="1400">
              <a:solidFill>
                <a:srgbClr val="FFFFFF"/>
              </a:solidFill>
              <a:effectLst>
                <a:outerShdw blurRad="38100" dist="38100" dir="2700000" algn="tl">
                  <a:srgbClr val="000000"/>
                </a:outerShdw>
              </a:effectLst>
              <a:latin typeface="Arial" charset="0"/>
            </a:endParaRPr>
          </a:p>
        </p:txBody>
      </p:sp>
      <p:sp>
        <p:nvSpPr>
          <p:cNvPr id="1596458"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8</a:t>
            </a:r>
            <a:endParaRPr lang="en-US" sz="1400">
              <a:solidFill>
                <a:srgbClr val="FFFFFF"/>
              </a:solidFill>
              <a:effectLst>
                <a:outerShdw blurRad="38100" dist="38100" dir="2700000" algn="tl">
                  <a:srgbClr val="000000"/>
                </a:outerShdw>
              </a:effectLst>
              <a:latin typeface="Arial" charset="0"/>
            </a:endParaRPr>
          </a:p>
        </p:txBody>
      </p:sp>
      <p:sp>
        <p:nvSpPr>
          <p:cNvPr id="1596459"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9</a:t>
            </a:r>
            <a:endParaRPr lang="en-US" sz="1400">
              <a:solidFill>
                <a:srgbClr val="FFFFFF"/>
              </a:solidFill>
              <a:effectLst>
                <a:outerShdw blurRad="38100" dist="38100" dir="2700000" algn="tl">
                  <a:srgbClr val="000000"/>
                </a:outerShdw>
              </a:effectLst>
              <a:latin typeface="Arial" charset="0"/>
            </a:endParaRPr>
          </a:p>
        </p:txBody>
      </p:sp>
      <p:sp>
        <p:nvSpPr>
          <p:cNvPr id="1596460"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A.M.</a:t>
            </a:r>
          </a:p>
        </p:txBody>
      </p:sp>
      <p:sp>
        <p:nvSpPr>
          <p:cNvPr id="1596461"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P.M.</a:t>
            </a:r>
          </a:p>
        </p:txBody>
      </p:sp>
      <p:sp>
        <p:nvSpPr>
          <p:cNvPr id="97312"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596463"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charset="0"/>
              </a:rPr>
              <a:t>Basal Glucose</a:t>
            </a:r>
            <a:endParaRPr lang="en-US" sz="2000">
              <a:solidFill>
                <a:srgbClr val="FFFFFF"/>
              </a:solidFill>
              <a:effectLst>
                <a:outerShdw blurRad="38100" dist="38100" dir="2700000" algn="tl">
                  <a:srgbClr val="000000"/>
                </a:outerShdw>
              </a:effectLst>
              <a:latin typeface="Arial" charset="0"/>
            </a:endParaRPr>
          </a:p>
        </p:txBody>
      </p:sp>
      <p:sp>
        <p:nvSpPr>
          <p:cNvPr id="1596464"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charset="0"/>
              </a:rPr>
              <a:t>Time</a:t>
            </a:r>
            <a:r>
              <a:rPr lang="en-US" sz="2000">
                <a:solidFill>
                  <a:srgbClr val="FFFFFF"/>
                </a:solidFill>
                <a:effectLst>
                  <a:outerShdw blurRad="38100" dist="38100" dir="2700000" algn="tl">
                    <a:srgbClr val="000000"/>
                  </a:outerShdw>
                </a:effectLst>
                <a:latin typeface="Arial" charset="0"/>
              </a:rPr>
              <a:t> </a:t>
            </a:r>
            <a:r>
              <a:rPr lang="en-US" sz="2000">
                <a:effectLst>
                  <a:outerShdw blurRad="38100" dist="38100" dir="2700000" algn="tl">
                    <a:srgbClr val="000000"/>
                  </a:outerShdw>
                </a:effectLst>
                <a:latin typeface="Arial" charset="0"/>
              </a:rPr>
              <a:t>of Day</a:t>
            </a:r>
            <a:endParaRPr lang="en-US" sz="2000">
              <a:solidFill>
                <a:srgbClr val="FFFFFF"/>
              </a:solidFill>
              <a:effectLst>
                <a:outerShdw blurRad="38100" dist="38100" dir="2700000" algn="tl">
                  <a:srgbClr val="000000"/>
                </a:outerShdw>
              </a:effectLst>
              <a:latin typeface="Arial" charset="0"/>
            </a:endParaRPr>
          </a:p>
        </p:txBody>
      </p:sp>
      <p:sp>
        <p:nvSpPr>
          <p:cNvPr id="1596418"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a:effectLst>
                  <a:outerShdw blurRad="38100" dist="38100" dir="2700000" algn="tl">
                    <a:srgbClr val="000000"/>
                  </a:outerShdw>
                </a:effectLst>
                <a:latin typeface="Arial" charset="0"/>
              </a:rPr>
              <a:t>Insulin</a:t>
            </a:r>
          </a:p>
          <a:p>
            <a:pPr algn="ctr">
              <a:defRPr/>
            </a:pPr>
            <a:r>
              <a:rPr lang="en-US" sz="2000">
                <a:effectLst>
                  <a:outerShdw blurRad="38100" dist="38100" dir="2700000" algn="tl">
                    <a:srgbClr val="000000"/>
                  </a:outerShdw>
                </a:effectLst>
                <a:latin typeface="Arial" charset="0"/>
              </a:rPr>
              <a:t>(µU/mL)</a:t>
            </a:r>
            <a:endParaRPr lang="en-US" sz="2000">
              <a:solidFill>
                <a:srgbClr val="FFFFFF"/>
              </a:solidFill>
              <a:effectLst>
                <a:outerShdw blurRad="38100" dist="38100" dir="2700000" algn="tl">
                  <a:srgbClr val="000000"/>
                </a:outerShdw>
              </a:effectLst>
              <a:latin typeface="Arial" charset="0"/>
            </a:endParaRPr>
          </a:p>
        </p:txBody>
      </p:sp>
      <p:sp>
        <p:nvSpPr>
          <p:cNvPr id="1596424"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charset="0"/>
              </a:rPr>
              <a:t>50</a:t>
            </a:r>
            <a:endParaRPr lang="en-US" sz="2000">
              <a:solidFill>
                <a:srgbClr val="FFFFFF"/>
              </a:solidFill>
              <a:effectLst>
                <a:outerShdw blurRad="38100" dist="38100" dir="2700000" algn="tl">
                  <a:srgbClr val="000000"/>
                </a:outerShdw>
              </a:effectLst>
              <a:latin typeface="Arial" charset="0"/>
            </a:endParaRPr>
          </a:p>
        </p:txBody>
      </p:sp>
      <p:sp>
        <p:nvSpPr>
          <p:cNvPr id="97315"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97316"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596467"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charset="0"/>
              </a:rPr>
              <a:t>50</a:t>
            </a:r>
            <a:endParaRPr lang="en-US" sz="2000">
              <a:solidFill>
                <a:srgbClr val="FFFFFF"/>
              </a:solidFill>
              <a:effectLst>
                <a:outerShdw blurRad="38100" dist="38100" dir="2700000" algn="tl">
                  <a:srgbClr val="000000"/>
                </a:outerShdw>
              </a:effectLst>
              <a:latin typeface="Arial" charset="0"/>
            </a:endParaRPr>
          </a:p>
        </p:txBody>
      </p:sp>
      <p:sp>
        <p:nvSpPr>
          <p:cNvPr id="1596468"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charset="0"/>
              </a:rPr>
              <a:t>25</a:t>
            </a:r>
            <a:endParaRPr lang="en-US" sz="2000">
              <a:solidFill>
                <a:srgbClr val="FFFFFF"/>
              </a:solidFill>
              <a:effectLst>
                <a:outerShdw blurRad="38100" dist="38100" dir="2700000" algn="tl">
                  <a:srgbClr val="000000"/>
                </a:outerShdw>
              </a:effectLst>
              <a:latin typeface="Arial" charset="0"/>
            </a:endParaRPr>
          </a:p>
        </p:txBody>
      </p:sp>
      <p:sp>
        <p:nvSpPr>
          <p:cNvPr id="1596469"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charset="0"/>
              </a:rPr>
              <a:t>0</a:t>
            </a:r>
            <a:endParaRPr lang="en-US" sz="2000">
              <a:solidFill>
                <a:srgbClr val="FFFFFF"/>
              </a:solidFill>
              <a:effectLst>
                <a:outerShdw blurRad="38100" dist="38100" dir="2700000" algn="tl">
                  <a:srgbClr val="000000"/>
                </a:outerShdw>
              </a:effectLst>
              <a:latin typeface="Arial" charset="0"/>
            </a:endParaRPr>
          </a:p>
        </p:txBody>
      </p:sp>
      <p:sp>
        <p:nvSpPr>
          <p:cNvPr id="97320" name="Freeform 54"/>
          <p:cNvSpPr>
            <a:spLocks/>
          </p:cNvSpPr>
          <p:nvPr/>
        </p:nvSpPr>
        <p:spPr bwMode="auto">
          <a:xfrm>
            <a:off x="3297238"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321"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22"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23"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97324" name="Group 58"/>
          <p:cNvGrpSpPr>
            <a:grpSpLocks/>
          </p:cNvGrpSpPr>
          <p:nvPr>
            <p:custDataLst>
              <p:tags r:id="rId3"/>
            </p:custDataLst>
          </p:nvPr>
        </p:nvGrpSpPr>
        <p:grpSpPr bwMode="auto">
          <a:xfrm>
            <a:off x="3511550" y="3230563"/>
            <a:ext cx="2927350" cy="57150"/>
            <a:chOff x="2489" y="2294"/>
            <a:chExt cx="2074" cy="36"/>
          </a:xfrm>
        </p:grpSpPr>
        <p:sp>
          <p:nvSpPr>
            <p:cNvPr id="97335"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36"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37"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38"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39"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0"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1"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2"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3"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4"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5"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6"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7"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8"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596489"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charset="0"/>
              </a:rPr>
              <a:t>Basal Insulin</a:t>
            </a:r>
            <a:endParaRPr lang="en-US" sz="2000">
              <a:solidFill>
                <a:srgbClr val="FFFFFF"/>
              </a:solidFill>
              <a:effectLst>
                <a:outerShdw blurRad="38100" dist="38100" dir="2700000" algn="tl">
                  <a:srgbClr val="000000"/>
                </a:outerShdw>
              </a:effectLst>
              <a:latin typeface="Arial" charset="0"/>
            </a:endParaRPr>
          </a:p>
        </p:txBody>
      </p:sp>
      <p:sp>
        <p:nvSpPr>
          <p:cNvPr id="1596490"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a:solidFill>
                  <a:srgbClr val="FFFFFF"/>
                </a:solidFill>
                <a:effectLst>
                  <a:outerShdw blurRad="38100" dist="38100" dir="2700000" algn="tl">
                    <a:srgbClr val="000000"/>
                  </a:outerShdw>
                </a:effectLst>
                <a:latin typeface="Arial" charset="0"/>
              </a:rPr>
              <a:t>   </a:t>
            </a:r>
            <a:r>
              <a:rPr lang="en-US" sz="1600">
                <a:effectLst>
                  <a:outerShdw blurRad="38100" dist="38100" dir="2700000" algn="tl">
                    <a:srgbClr val="000000"/>
                  </a:outerShdw>
                </a:effectLst>
                <a:latin typeface="Arial" charset="0"/>
              </a:rPr>
              <a:t>Breakfast     Lunch          Dinner</a:t>
            </a:r>
            <a:endParaRPr lang="en-US" sz="1600">
              <a:solidFill>
                <a:srgbClr val="FFFFFF"/>
              </a:solidFill>
              <a:effectLst>
                <a:outerShdw blurRad="38100" dist="38100" dir="2700000" algn="tl">
                  <a:srgbClr val="000000"/>
                </a:outerShdw>
              </a:effectLst>
              <a:latin typeface="Arial" charset="0"/>
            </a:endParaRPr>
          </a:p>
        </p:txBody>
      </p:sp>
      <p:sp>
        <p:nvSpPr>
          <p:cNvPr id="97285"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97327"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97328"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97329"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97330"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31"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96496"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charset="0"/>
              </a:rPr>
              <a:t> </a:t>
            </a:r>
            <a:endParaRPr lang="en-US" sz="1400">
              <a:latin typeface="Times New Roman" pitchFamily="18" charset="0"/>
            </a:endParaRPr>
          </a:p>
        </p:txBody>
      </p:sp>
      <p:sp>
        <p:nvSpPr>
          <p:cNvPr id="1596497"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charset="0"/>
              </a:rPr>
              <a:t>Bolus Insulin</a:t>
            </a:r>
            <a:endParaRPr lang="en-US" sz="2000">
              <a:solidFill>
                <a:srgbClr val="FFFFFF"/>
              </a:solidFill>
              <a:effectLst>
                <a:outerShdw blurRad="38100" dist="38100" dir="2700000" algn="tl">
                  <a:srgbClr val="000000"/>
                </a:outerShdw>
              </a:effectLst>
              <a:latin typeface="Arial" charset="0"/>
            </a:endParaRPr>
          </a:p>
        </p:txBody>
      </p:sp>
      <p:sp>
        <p:nvSpPr>
          <p:cNvPr id="1596498"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charset="0"/>
              </a:rPr>
              <a:t>Mealtime Glucose</a:t>
            </a:r>
            <a:endParaRPr lang="en-US" sz="2000">
              <a:solidFill>
                <a:srgbClr val="FFFFFF"/>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16686375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596489"/>
                                        </p:tgtEl>
                                        <p:attrNameLst>
                                          <p:attrName>style.visibility</p:attrName>
                                        </p:attrNameLst>
                                      </p:cBhvr>
                                      <p:to>
                                        <p:strVal val="visible"/>
                                      </p:to>
                                    </p:set>
                                    <p:anim calcmode="lin" valueType="num">
                                      <p:cBhvr additive="base">
                                        <p:cTn id="7" dur="3000" fill="hold"/>
                                        <p:tgtEl>
                                          <p:spTgt spid="1596489"/>
                                        </p:tgtEl>
                                        <p:attrNameLst>
                                          <p:attrName>ppt_x</p:attrName>
                                        </p:attrNameLst>
                                      </p:cBhvr>
                                      <p:tavLst>
                                        <p:tav tm="0">
                                          <p:val>
                                            <p:strVal val="1+#ppt_w/2"/>
                                          </p:val>
                                        </p:tav>
                                        <p:tav tm="100000">
                                          <p:val>
                                            <p:strVal val="#ppt_x"/>
                                          </p:val>
                                        </p:tav>
                                      </p:tavLst>
                                    </p:anim>
                                    <p:anim calcmode="lin" valueType="num">
                                      <p:cBhvr additive="base">
                                        <p:cTn id="8" dur="3000" fill="hold"/>
                                        <p:tgtEl>
                                          <p:spTgt spid="159648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96497"/>
                                        </p:tgtEl>
                                        <p:attrNameLst>
                                          <p:attrName>style.visibility</p:attrName>
                                        </p:attrNameLst>
                                      </p:cBhvr>
                                      <p:to>
                                        <p:strVal val="visible"/>
                                      </p:to>
                                    </p:set>
                                    <p:anim calcmode="lin" valueType="num">
                                      <p:cBhvr additive="base">
                                        <p:cTn id="13" dur="1000" fill="hold"/>
                                        <p:tgtEl>
                                          <p:spTgt spid="1596497"/>
                                        </p:tgtEl>
                                        <p:attrNameLst>
                                          <p:attrName>ppt_x</p:attrName>
                                        </p:attrNameLst>
                                      </p:cBhvr>
                                      <p:tavLst>
                                        <p:tav tm="0">
                                          <p:val>
                                            <p:strVal val="0-#ppt_w/2"/>
                                          </p:val>
                                        </p:tav>
                                        <p:tav tm="100000">
                                          <p:val>
                                            <p:strVal val="#ppt_x"/>
                                          </p:val>
                                        </p:tav>
                                      </p:tavLst>
                                    </p:anim>
                                    <p:anim calcmode="lin" valueType="num">
                                      <p:cBhvr additive="base">
                                        <p:cTn id="14" dur="1000" fill="hold"/>
                                        <p:tgtEl>
                                          <p:spTgt spid="15964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89" grpId="0"/>
      <p:bldP spid="159649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Life Study – Mrs. Jones</a:t>
            </a:r>
          </a:p>
        </p:txBody>
      </p:sp>
      <p:sp>
        <p:nvSpPr>
          <p:cNvPr id="1701891" name="Rectangle 3"/>
          <p:cNvSpPr>
            <a:spLocks noGrp="1" noChangeArrowheads="1"/>
          </p:cNvSpPr>
          <p:nvPr>
            <p:ph type="body" idx="1"/>
          </p:nvPr>
        </p:nvSpPr>
        <p:spPr>
          <a:xfrm>
            <a:off x="2514600" y="1552687"/>
            <a:ext cx="6324600" cy="4800600"/>
          </a:xfrm>
        </p:spPr>
        <p:txBody>
          <a:bodyPr/>
          <a:lstStyle/>
          <a:p>
            <a:pPr eaLnBrk="1" hangingPunct="1">
              <a:lnSpc>
                <a:spcPct val="80000"/>
              </a:lnSpc>
              <a:buFont typeface="Wingdings" pitchFamily="2" charset="2"/>
              <a:buNone/>
              <a:defRPr/>
            </a:pPr>
            <a:r>
              <a:rPr lang="en-US" dirty="0" smtClean="0"/>
              <a:t>Mrs. Jones is 62 years old, a little heavy and complains of feeling tired and urinating several times a night.  She is admitted with a urinary tract Infection. Her WBC is 12.3, glucose 237.  She is hypertensive with a history of gestational diabetes. No ketones in urine.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2133600"/>
            <a:ext cx="2171700" cy="2895600"/>
          </a:xfrm>
          <a:prstGeom prst="rect">
            <a:avLst/>
          </a:prstGeom>
        </p:spPr>
      </p:pic>
    </p:spTree>
    <p:custDataLst>
      <p:tags r:id="rId1"/>
    </p:custDataLst>
    <p:extLst>
      <p:ext uri="{BB962C8B-B14F-4D97-AF65-F5344CB8AC3E}">
        <p14:creationId xmlns:p14="http://schemas.microsoft.com/office/powerpoint/2010/main" val="28689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Life Study – Mrs. Jones</a:t>
            </a:r>
          </a:p>
        </p:txBody>
      </p:sp>
      <p:sp>
        <p:nvSpPr>
          <p:cNvPr id="1701891" name="Rectangle 3"/>
          <p:cNvSpPr>
            <a:spLocks noGrp="1" noChangeArrowheads="1"/>
          </p:cNvSpPr>
          <p:nvPr>
            <p:ph type="body" idx="1"/>
          </p:nvPr>
        </p:nvSpPr>
        <p:spPr>
          <a:xfrm>
            <a:off x="457200" y="1600200"/>
            <a:ext cx="3429000" cy="45259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her BG in hospital?</a:t>
            </a:r>
          </a:p>
          <a:p>
            <a:pPr marL="0" indent="0" eaLnBrk="1" hangingPunct="1">
              <a:lnSpc>
                <a:spcPct val="80000"/>
              </a:lnSpc>
              <a:buFont typeface="Wingdings" pitchFamily="2" charset="2"/>
              <a:buNone/>
              <a:defRPr/>
            </a:pPr>
            <a:endParaRPr lang="en-US" sz="2800" dirty="0" smtClean="0"/>
          </a:p>
        </p:txBody>
      </p:sp>
      <p:pic>
        <p:nvPicPr>
          <p:cNvPr id="95236" name="Picture 1" descr="C:\Users\bev\AppData\Local\Microsoft\Windows\Temporary Internet Files\Content.IE5\8BF83FHH\MP900443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419600" y="1600200"/>
            <a:ext cx="291465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6596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Initiating Insulin in Hospital</a:t>
            </a:r>
            <a:endParaRPr lang="en-US" dirty="0"/>
          </a:p>
        </p:txBody>
      </p:sp>
      <p:graphicFrame>
        <p:nvGraphicFramePr>
          <p:cNvPr id="4" name="Content Placeholder 3"/>
          <p:cNvGraphicFramePr>
            <a:graphicFrameLocks noGrp="1"/>
          </p:cNvGraphicFramePr>
          <p:nvPr>
            <p:ph idx="1"/>
            <p:custDataLst>
              <p:tags r:id="rId2"/>
            </p:custDataLst>
            <p:extLst/>
          </p:nvPr>
        </p:nvGraphicFramePr>
        <p:xfrm>
          <a:off x="457200" y="914400"/>
          <a:ext cx="8382000" cy="52117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98039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42" name="Rectangle 2"/>
          <p:cNvSpPr>
            <a:spLocks noGrp="1" noChangeArrowheads="1"/>
          </p:cNvSpPr>
          <p:nvPr>
            <p:ph type="title"/>
          </p:nvPr>
        </p:nvSpPr>
        <p:spPr>
          <a:xfrm>
            <a:off x="457200" y="381000"/>
            <a:ext cx="8229600" cy="838200"/>
          </a:xfrm>
        </p:spPr>
        <p:txBody>
          <a:bodyPr/>
          <a:lstStyle/>
          <a:p>
            <a:pPr eaLnBrk="1" hangingPunct="1">
              <a:defRPr/>
            </a:pPr>
            <a:r>
              <a:rPr lang="en-US" dirty="0" smtClean="0"/>
              <a:t>Insulin Action Teams</a:t>
            </a:r>
          </a:p>
        </p:txBody>
      </p:sp>
      <p:sp>
        <p:nvSpPr>
          <p:cNvPr id="1597443" name="Rectangle 3"/>
          <p:cNvSpPr>
            <a:spLocks noGrp="1" noChangeArrowheads="1"/>
          </p:cNvSpPr>
          <p:nvPr>
            <p:ph type="body" idx="1"/>
          </p:nvPr>
        </p:nvSpPr>
        <p:spPr>
          <a:xfrm>
            <a:off x="457200" y="1524000"/>
            <a:ext cx="8474075" cy="4838700"/>
          </a:xfrm>
        </p:spPr>
        <p:txBody>
          <a:bodyPr/>
          <a:lstStyle/>
          <a:p>
            <a:pPr eaLnBrk="1" hangingPunct="1">
              <a:lnSpc>
                <a:spcPct val="90000"/>
              </a:lnSpc>
              <a:defRPr/>
            </a:pPr>
            <a:r>
              <a:rPr lang="en-US" u="sng" dirty="0" smtClean="0">
                <a:solidFill>
                  <a:schemeClr val="tx1">
                    <a:lumMod val="95000"/>
                    <a:lumOff val="5000"/>
                  </a:schemeClr>
                </a:solidFill>
                <a:effectLst/>
              </a:rPr>
              <a:t>Bolus: lowers after meal glucose levels</a:t>
            </a:r>
          </a:p>
          <a:p>
            <a:pPr lvl="1" eaLnBrk="1" hangingPunct="1">
              <a:lnSpc>
                <a:spcPct val="90000"/>
              </a:lnSpc>
              <a:defRPr/>
            </a:pPr>
            <a:r>
              <a:rPr lang="en-US" dirty="0" smtClean="0">
                <a:solidFill>
                  <a:schemeClr val="tx1">
                    <a:lumMod val="95000"/>
                    <a:lumOff val="5000"/>
                  </a:schemeClr>
                </a:solidFill>
              </a:rPr>
              <a:t>Rapid Acting </a:t>
            </a:r>
          </a:p>
          <a:p>
            <a:pPr lvl="2" eaLnBrk="1" hangingPunct="1">
              <a:lnSpc>
                <a:spcPct val="90000"/>
              </a:lnSpc>
              <a:defRPr/>
            </a:pPr>
            <a:r>
              <a:rPr lang="en-US" dirty="0" err="1" smtClean="0">
                <a:solidFill>
                  <a:schemeClr val="tx1">
                    <a:lumMod val="95000"/>
                    <a:lumOff val="5000"/>
                  </a:schemeClr>
                </a:solidFill>
              </a:rPr>
              <a:t>Aspart</a:t>
            </a:r>
            <a:r>
              <a:rPr lang="en-US" dirty="0" smtClean="0">
                <a:solidFill>
                  <a:schemeClr val="tx1">
                    <a:lumMod val="95000"/>
                    <a:lumOff val="5000"/>
                  </a:schemeClr>
                </a:solidFill>
              </a:rPr>
              <a:t>, </a:t>
            </a:r>
            <a:r>
              <a:rPr lang="en-US" dirty="0" err="1" smtClean="0">
                <a:solidFill>
                  <a:schemeClr val="tx1">
                    <a:lumMod val="95000"/>
                    <a:lumOff val="5000"/>
                  </a:schemeClr>
                </a:solidFill>
              </a:rPr>
              <a:t>Lispro</a:t>
            </a:r>
            <a:r>
              <a:rPr lang="en-US" dirty="0" smtClean="0">
                <a:solidFill>
                  <a:schemeClr val="tx1">
                    <a:lumMod val="95000"/>
                    <a:lumOff val="5000"/>
                  </a:schemeClr>
                </a:solidFill>
              </a:rPr>
              <a:t>, </a:t>
            </a:r>
            <a:r>
              <a:rPr lang="en-US" dirty="0" err="1" smtClean="0">
                <a:solidFill>
                  <a:schemeClr val="tx1">
                    <a:lumMod val="95000"/>
                    <a:lumOff val="5000"/>
                  </a:schemeClr>
                </a:solidFill>
              </a:rPr>
              <a:t>Glulisine</a:t>
            </a:r>
            <a:endParaRPr lang="en-US" dirty="0" smtClean="0">
              <a:solidFill>
                <a:schemeClr val="tx1">
                  <a:lumMod val="95000"/>
                  <a:lumOff val="5000"/>
                </a:schemeClr>
              </a:solidFill>
            </a:endParaRPr>
          </a:p>
          <a:p>
            <a:pPr lvl="1" eaLnBrk="1" hangingPunct="1">
              <a:lnSpc>
                <a:spcPct val="90000"/>
              </a:lnSpc>
              <a:defRPr/>
            </a:pPr>
            <a:r>
              <a:rPr lang="en-US" dirty="0" smtClean="0">
                <a:solidFill>
                  <a:schemeClr val="tx1">
                    <a:lumMod val="95000"/>
                    <a:lumOff val="5000"/>
                  </a:schemeClr>
                </a:solidFill>
              </a:rPr>
              <a:t>Short Acting</a:t>
            </a:r>
          </a:p>
          <a:p>
            <a:pPr lvl="2" eaLnBrk="1" hangingPunct="1">
              <a:lnSpc>
                <a:spcPct val="90000"/>
              </a:lnSpc>
              <a:defRPr/>
            </a:pPr>
            <a:r>
              <a:rPr lang="en-US" dirty="0" smtClean="0">
                <a:solidFill>
                  <a:schemeClr val="tx1">
                    <a:lumMod val="95000"/>
                    <a:lumOff val="5000"/>
                  </a:schemeClr>
                </a:solidFill>
              </a:rPr>
              <a:t>Regular</a:t>
            </a:r>
          </a:p>
          <a:p>
            <a:pPr eaLnBrk="1" hangingPunct="1">
              <a:lnSpc>
                <a:spcPct val="90000"/>
              </a:lnSpc>
              <a:defRPr/>
            </a:pPr>
            <a:r>
              <a:rPr lang="en-US" u="sng" dirty="0" smtClean="0">
                <a:solidFill>
                  <a:schemeClr val="folHlink"/>
                </a:solidFill>
                <a:effectLst/>
              </a:rPr>
              <a:t>Basal: controls glucose between meals, </a:t>
            </a:r>
            <a:r>
              <a:rPr lang="en-US" u="sng" dirty="0" err="1" smtClean="0">
                <a:solidFill>
                  <a:schemeClr val="folHlink"/>
                </a:solidFill>
                <a:effectLst/>
              </a:rPr>
              <a:t>hs</a:t>
            </a:r>
            <a:endParaRPr lang="en-US" u="sng" dirty="0" smtClean="0">
              <a:solidFill>
                <a:schemeClr val="folHlink"/>
              </a:solidFill>
              <a:effectLst/>
            </a:endParaRPr>
          </a:p>
          <a:p>
            <a:pPr lvl="1" eaLnBrk="1" hangingPunct="1">
              <a:lnSpc>
                <a:spcPct val="90000"/>
              </a:lnSpc>
              <a:defRPr/>
            </a:pPr>
            <a:r>
              <a:rPr lang="en-US" dirty="0" smtClean="0"/>
              <a:t>Intermediate  </a:t>
            </a:r>
          </a:p>
          <a:p>
            <a:pPr lvl="2" eaLnBrk="1" hangingPunct="1">
              <a:lnSpc>
                <a:spcPct val="90000"/>
              </a:lnSpc>
              <a:defRPr/>
            </a:pPr>
            <a:r>
              <a:rPr lang="en-US" dirty="0" smtClean="0"/>
              <a:t>NPH</a:t>
            </a:r>
          </a:p>
          <a:p>
            <a:pPr lvl="1" eaLnBrk="1" hangingPunct="1">
              <a:lnSpc>
                <a:spcPct val="90000"/>
              </a:lnSpc>
              <a:defRPr/>
            </a:pPr>
            <a:r>
              <a:rPr lang="en-US" dirty="0" smtClean="0"/>
              <a:t>Long Acting  </a:t>
            </a:r>
          </a:p>
          <a:p>
            <a:pPr lvl="2" eaLnBrk="1" hangingPunct="1">
              <a:lnSpc>
                <a:spcPct val="90000"/>
              </a:lnSpc>
              <a:defRPr/>
            </a:pPr>
            <a:r>
              <a:rPr lang="en-US" dirty="0" err="1" smtClean="0"/>
              <a:t>Detemir</a:t>
            </a:r>
            <a:r>
              <a:rPr lang="en-US" dirty="0" smtClean="0"/>
              <a:t> (</a:t>
            </a:r>
            <a:r>
              <a:rPr lang="en-US" dirty="0" err="1" smtClean="0"/>
              <a:t>Levemir</a:t>
            </a:r>
            <a:r>
              <a:rPr lang="en-US" dirty="0" smtClean="0"/>
              <a:t>)</a:t>
            </a:r>
          </a:p>
          <a:p>
            <a:pPr lvl="2" eaLnBrk="1" hangingPunct="1">
              <a:lnSpc>
                <a:spcPct val="90000"/>
              </a:lnSpc>
              <a:defRPr/>
            </a:pPr>
            <a:r>
              <a:rPr lang="en-US" dirty="0" err="1" smtClean="0"/>
              <a:t>Glargine</a:t>
            </a:r>
            <a:r>
              <a:rPr lang="en-US" dirty="0" smtClean="0"/>
              <a:t> (Lantus)</a:t>
            </a:r>
          </a:p>
        </p:txBody>
      </p:sp>
      <p:pic>
        <p:nvPicPr>
          <p:cNvPr id="1597444" name="Picture 4" descr="MCAN03906_0000[1]"/>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45" name="Picture 5" descr="MCj02152940000[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7270429" y="1489075"/>
            <a:ext cx="14446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158131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97443">
                                            <p:txEl>
                                              <p:pRg st="0" end="0"/>
                                            </p:txEl>
                                          </p:spTgt>
                                        </p:tgtEl>
                                        <p:attrNameLst>
                                          <p:attrName>style.visibility</p:attrName>
                                        </p:attrNameLst>
                                      </p:cBhvr>
                                      <p:to>
                                        <p:strVal val="visible"/>
                                      </p:to>
                                    </p:set>
                                    <p:animEffect transition="in" filter="blinds(horizontal)">
                                      <p:cBhvr>
                                        <p:cTn id="7" dur="500"/>
                                        <p:tgtEl>
                                          <p:spTgt spid="159744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97443">
                                            <p:txEl>
                                              <p:pRg st="1" end="1"/>
                                            </p:txEl>
                                          </p:spTgt>
                                        </p:tgtEl>
                                        <p:attrNameLst>
                                          <p:attrName>style.visibility</p:attrName>
                                        </p:attrNameLst>
                                      </p:cBhvr>
                                      <p:to>
                                        <p:strVal val="visible"/>
                                      </p:to>
                                    </p:set>
                                    <p:animEffect transition="in" filter="blinds(horizontal)">
                                      <p:cBhvr>
                                        <p:cTn id="10" dur="500"/>
                                        <p:tgtEl>
                                          <p:spTgt spid="159744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97443">
                                            <p:txEl>
                                              <p:pRg st="2" end="2"/>
                                            </p:txEl>
                                          </p:spTgt>
                                        </p:tgtEl>
                                        <p:attrNameLst>
                                          <p:attrName>style.visibility</p:attrName>
                                        </p:attrNameLst>
                                      </p:cBhvr>
                                      <p:to>
                                        <p:strVal val="visible"/>
                                      </p:to>
                                    </p:set>
                                    <p:animEffect transition="in" filter="blinds(horizontal)">
                                      <p:cBhvr>
                                        <p:cTn id="13" dur="500"/>
                                        <p:tgtEl>
                                          <p:spTgt spid="159744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97443">
                                            <p:txEl>
                                              <p:pRg st="3" end="3"/>
                                            </p:txEl>
                                          </p:spTgt>
                                        </p:tgtEl>
                                        <p:attrNameLst>
                                          <p:attrName>style.visibility</p:attrName>
                                        </p:attrNameLst>
                                      </p:cBhvr>
                                      <p:to>
                                        <p:strVal val="visible"/>
                                      </p:to>
                                    </p:set>
                                    <p:animEffect transition="in" filter="blinds(horizontal)">
                                      <p:cBhvr>
                                        <p:cTn id="16" dur="500"/>
                                        <p:tgtEl>
                                          <p:spTgt spid="1597443">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597443">
                                            <p:txEl>
                                              <p:pRg st="4" end="4"/>
                                            </p:txEl>
                                          </p:spTgt>
                                        </p:tgtEl>
                                        <p:attrNameLst>
                                          <p:attrName>style.visibility</p:attrName>
                                        </p:attrNameLst>
                                      </p:cBhvr>
                                      <p:to>
                                        <p:strVal val="visible"/>
                                      </p:to>
                                    </p:set>
                                    <p:animEffect transition="in" filter="blinds(horizontal)">
                                      <p:cBhvr>
                                        <p:cTn id="19" dur="500"/>
                                        <p:tgtEl>
                                          <p:spTgt spid="159744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597443">
                                            <p:txEl>
                                              <p:pRg st="5" end="5"/>
                                            </p:txEl>
                                          </p:spTgt>
                                        </p:tgtEl>
                                        <p:attrNameLst>
                                          <p:attrName>style.visibility</p:attrName>
                                        </p:attrNameLst>
                                      </p:cBhvr>
                                      <p:to>
                                        <p:strVal val="visible"/>
                                      </p:to>
                                    </p:set>
                                    <p:animEffect transition="in" filter="blinds(horizontal)">
                                      <p:cBhvr>
                                        <p:cTn id="24" dur="500"/>
                                        <p:tgtEl>
                                          <p:spTgt spid="1597443">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597443">
                                            <p:txEl>
                                              <p:pRg st="6" end="6"/>
                                            </p:txEl>
                                          </p:spTgt>
                                        </p:tgtEl>
                                        <p:attrNameLst>
                                          <p:attrName>style.visibility</p:attrName>
                                        </p:attrNameLst>
                                      </p:cBhvr>
                                      <p:to>
                                        <p:strVal val="visible"/>
                                      </p:to>
                                    </p:set>
                                    <p:animEffect transition="in" filter="blinds(horizontal)">
                                      <p:cBhvr>
                                        <p:cTn id="27" dur="500"/>
                                        <p:tgtEl>
                                          <p:spTgt spid="1597443">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597443">
                                            <p:txEl>
                                              <p:pRg st="7" end="7"/>
                                            </p:txEl>
                                          </p:spTgt>
                                        </p:tgtEl>
                                        <p:attrNameLst>
                                          <p:attrName>style.visibility</p:attrName>
                                        </p:attrNameLst>
                                      </p:cBhvr>
                                      <p:to>
                                        <p:strVal val="visible"/>
                                      </p:to>
                                    </p:set>
                                    <p:animEffect transition="in" filter="blinds(horizontal)">
                                      <p:cBhvr>
                                        <p:cTn id="30" dur="500"/>
                                        <p:tgtEl>
                                          <p:spTgt spid="1597443">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597443">
                                            <p:txEl>
                                              <p:pRg st="8" end="8"/>
                                            </p:txEl>
                                          </p:spTgt>
                                        </p:tgtEl>
                                        <p:attrNameLst>
                                          <p:attrName>style.visibility</p:attrName>
                                        </p:attrNameLst>
                                      </p:cBhvr>
                                      <p:to>
                                        <p:strVal val="visible"/>
                                      </p:to>
                                    </p:set>
                                    <p:animEffect transition="in" filter="blinds(horizontal)">
                                      <p:cBhvr>
                                        <p:cTn id="33" dur="500"/>
                                        <p:tgtEl>
                                          <p:spTgt spid="1597443">
                                            <p:txEl>
                                              <p:pRg st="8" end="8"/>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597443">
                                            <p:txEl>
                                              <p:pRg st="9" end="9"/>
                                            </p:txEl>
                                          </p:spTgt>
                                        </p:tgtEl>
                                        <p:attrNameLst>
                                          <p:attrName>style.visibility</p:attrName>
                                        </p:attrNameLst>
                                      </p:cBhvr>
                                      <p:to>
                                        <p:strVal val="visible"/>
                                      </p:to>
                                    </p:set>
                                    <p:animEffect transition="in" filter="blinds(horizontal)">
                                      <p:cBhvr>
                                        <p:cTn id="36" dur="500"/>
                                        <p:tgtEl>
                                          <p:spTgt spid="1597443">
                                            <p:txEl>
                                              <p:pRg st="9" end="9"/>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597443">
                                            <p:txEl>
                                              <p:pRg st="10" end="10"/>
                                            </p:txEl>
                                          </p:spTgt>
                                        </p:tgtEl>
                                        <p:attrNameLst>
                                          <p:attrName>style.visibility</p:attrName>
                                        </p:attrNameLst>
                                      </p:cBhvr>
                                      <p:to>
                                        <p:strVal val="visible"/>
                                      </p:to>
                                    </p:set>
                                    <p:animEffect transition="in" filter="blinds(horizontal)">
                                      <p:cBhvr>
                                        <p:cTn id="39" dur="500"/>
                                        <p:tgtEl>
                                          <p:spTgt spid="1597443">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597445"/>
                                        </p:tgtEl>
                                        <p:attrNameLst>
                                          <p:attrName>style.visibility</p:attrName>
                                        </p:attrNameLst>
                                      </p:cBhvr>
                                      <p:to>
                                        <p:strVal val="visible"/>
                                      </p:to>
                                    </p:set>
                                    <p:anim calcmode="lin" valueType="num">
                                      <p:cBhvr>
                                        <p:cTn id="44" dur="500" fill="hold"/>
                                        <p:tgtEl>
                                          <p:spTgt spid="1597445"/>
                                        </p:tgtEl>
                                        <p:attrNameLst>
                                          <p:attrName>ppt_w</p:attrName>
                                        </p:attrNameLst>
                                      </p:cBhvr>
                                      <p:tavLst>
                                        <p:tav tm="0">
                                          <p:val>
                                            <p:fltVal val="0"/>
                                          </p:val>
                                        </p:tav>
                                        <p:tav tm="100000">
                                          <p:val>
                                            <p:strVal val="#ppt_w"/>
                                          </p:val>
                                        </p:tav>
                                      </p:tavLst>
                                    </p:anim>
                                    <p:anim calcmode="lin" valueType="num">
                                      <p:cBhvr>
                                        <p:cTn id="45" dur="500" fill="hold"/>
                                        <p:tgtEl>
                                          <p:spTgt spid="1597445"/>
                                        </p:tgtEl>
                                        <p:attrNameLst>
                                          <p:attrName>ppt_h</p:attrName>
                                        </p:attrNameLst>
                                      </p:cBhvr>
                                      <p:tavLst>
                                        <p:tav tm="0">
                                          <p:val>
                                            <p:fltVal val="0"/>
                                          </p:val>
                                        </p:tav>
                                        <p:tav tm="100000">
                                          <p:val>
                                            <p:strVal val="#ppt_h"/>
                                          </p:val>
                                        </p:tav>
                                      </p:tavLst>
                                    </p:anim>
                                    <p:anim calcmode="lin" valueType="num">
                                      <p:cBhvr>
                                        <p:cTn id="46" dur="500" fill="hold"/>
                                        <p:tgtEl>
                                          <p:spTgt spid="1597445"/>
                                        </p:tgtEl>
                                        <p:attrNameLst>
                                          <p:attrName>style.rotation</p:attrName>
                                        </p:attrNameLst>
                                      </p:cBhvr>
                                      <p:tavLst>
                                        <p:tav tm="0">
                                          <p:val>
                                            <p:fltVal val="360"/>
                                          </p:val>
                                        </p:tav>
                                        <p:tav tm="100000">
                                          <p:val>
                                            <p:fltVal val="0"/>
                                          </p:val>
                                        </p:tav>
                                      </p:tavLst>
                                    </p:anim>
                                    <p:animEffect transition="in" filter="fade">
                                      <p:cBhvr>
                                        <p:cTn id="47" dur="500"/>
                                        <p:tgtEl>
                                          <p:spTgt spid="159744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1597443">
                                            <p:txEl>
                                              <p:pRg st="5" end="5"/>
                                            </p:txEl>
                                          </p:spTgt>
                                        </p:tgtEl>
                                        <p:attrNameLst>
                                          <p:attrName>style.visibility</p:attrName>
                                        </p:attrNameLst>
                                      </p:cBhvr>
                                      <p:to>
                                        <p:strVal val="visible"/>
                                      </p:to>
                                    </p:set>
                                    <p:animEffect transition="in" filter="checkerboard(across)">
                                      <p:cBhvr>
                                        <p:cTn id="52" dur="500"/>
                                        <p:tgtEl>
                                          <p:spTgt spid="1597443">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nodeType="clickEffect">
                                  <p:stCondLst>
                                    <p:cond delay="0"/>
                                  </p:stCondLst>
                                  <p:childTnLst>
                                    <p:set>
                                      <p:cBhvr>
                                        <p:cTn id="56" dur="1" fill="hold">
                                          <p:stCondLst>
                                            <p:cond delay="0"/>
                                          </p:stCondLst>
                                        </p:cTn>
                                        <p:tgtEl>
                                          <p:spTgt spid="1597444"/>
                                        </p:tgtEl>
                                        <p:attrNameLst>
                                          <p:attrName>style.visibility</p:attrName>
                                        </p:attrNameLst>
                                      </p:cBhvr>
                                      <p:to>
                                        <p:strVal val="visible"/>
                                      </p:to>
                                    </p:set>
                                    <p:anim calcmode="lin" valueType="num">
                                      <p:cBhvr additive="base">
                                        <p:cTn id="57" dur="5000" fill="hold"/>
                                        <p:tgtEl>
                                          <p:spTgt spid="1597444"/>
                                        </p:tgtEl>
                                        <p:attrNameLst>
                                          <p:attrName>ppt_x</p:attrName>
                                        </p:attrNameLst>
                                      </p:cBhvr>
                                      <p:tavLst>
                                        <p:tav tm="0">
                                          <p:val>
                                            <p:strVal val="#ppt_x"/>
                                          </p:val>
                                        </p:tav>
                                        <p:tav tm="100000">
                                          <p:val>
                                            <p:strVal val="#ppt_x"/>
                                          </p:val>
                                        </p:tav>
                                      </p:tavLst>
                                    </p:anim>
                                    <p:anim calcmode="lin" valueType="num">
                                      <p:cBhvr additive="base">
                                        <p:cTn id="58" dur="5000" fill="hold"/>
                                        <p:tgtEl>
                                          <p:spTgt spid="1597444"/>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597442"/>
                                        </p:tgtEl>
                                        <p:attrNameLst>
                                          <p:attrName>style.visibility</p:attrName>
                                        </p:attrNameLst>
                                      </p:cBhvr>
                                      <p:to>
                                        <p:strVal val="visible"/>
                                      </p:to>
                                    </p:set>
                                    <p:anim calcmode="lin" valueType="num">
                                      <p:cBhvr>
                                        <p:cTn id="63" dur="1000" fill="hold"/>
                                        <p:tgtEl>
                                          <p:spTgt spid="1597442"/>
                                        </p:tgtEl>
                                        <p:attrNameLst>
                                          <p:attrName>ppt_w</p:attrName>
                                        </p:attrNameLst>
                                      </p:cBhvr>
                                      <p:tavLst>
                                        <p:tav tm="0">
                                          <p:val>
                                            <p:strVal val="#ppt_w*0.70"/>
                                          </p:val>
                                        </p:tav>
                                        <p:tav tm="100000">
                                          <p:val>
                                            <p:strVal val="#ppt_w"/>
                                          </p:val>
                                        </p:tav>
                                      </p:tavLst>
                                    </p:anim>
                                    <p:anim calcmode="lin" valueType="num">
                                      <p:cBhvr>
                                        <p:cTn id="64" dur="1000" fill="hold"/>
                                        <p:tgtEl>
                                          <p:spTgt spid="1597442"/>
                                        </p:tgtEl>
                                        <p:attrNameLst>
                                          <p:attrName>ppt_h</p:attrName>
                                        </p:attrNameLst>
                                      </p:cBhvr>
                                      <p:tavLst>
                                        <p:tav tm="0">
                                          <p:val>
                                            <p:strVal val="#ppt_h"/>
                                          </p:val>
                                        </p:tav>
                                        <p:tav tm="100000">
                                          <p:val>
                                            <p:strVal val="#ppt_h"/>
                                          </p:val>
                                        </p:tav>
                                      </p:tavLst>
                                    </p:anim>
                                    <p:animEffect transition="in" filter="fade">
                                      <p:cBhvr>
                                        <p:cTn id="65" dur="1000"/>
                                        <p:tgtEl>
                                          <p:spTgt spid="1597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42" grpId="0" animBg="1"/>
      <p:bldP spid="159744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466" name="Rectangle 2"/>
          <p:cNvSpPr>
            <a:spLocks noGrp="1" noChangeArrowheads="1"/>
          </p:cNvSpPr>
          <p:nvPr>
            <p:ph type="title"/>
          </p:nvPr>
        </p:nvSpPr>
        <p:spPr>
          <a:xfrm>
            <a:off x="228600" y="152400"/>
            <a:ext cx="8458200" cy="1143000"/>
          </a:xfrm>
        </p:spPr>
        <p:txBody>
          <a:bodyPr>
            <a:normAutofit fontScale="90000"/>
          </a:bodyPr>
          <a:lstStyle/>
          <a:p>
            <a:pPr eaLnBrk="1" hangingPunct="1">
              <a:defRPr/>
            </a:pPr>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598467" name="Rectangle 3"/>
          <p:cNvSpPr>
            <a:spLocks noGrp="1" noChangeArrowheads="1"/>
          </p:cNvSpPr>
          <p:nvPr>
            <p:ph type="body" idx="1"/>
          </p:nvPr>
        </p:nvSpPr>
        <p:spPr>
          <a:xfrm>
            <a:off x="228600" y="1447800"/>
            <a:ext cx="8915400" cy="4953000"/>
          </a:xfrm>
        </p:spPr>
        <p:txBody>
          <a:bodyPr/>
          <a:lstStyle/>
          <a:p>
            <a:pPr eaLnBrk="1" hangingPunct="1">
              <a:buFont typeface="Wingdings" pitchFamily="2" charset="2"/>
              <a:buNone/>
              <a:defRPr/>
            </a:pPr>
            <a:r>
              <a:rPr lang="en-US" u="sng" dirty="0" smtClean="0">
                <a:solidFill>
                  <a:schemeClr val="tx1">
                    <a:lumMod val="95000"/>
                    <a:lumOff val="5000"/>
                  </a:schemeClr>
                </a:solidFill>
              </a:rPr>
              <a:t>Name			  Onset		Peak Action</a:t>
            </a:r>
          </a:p>
          <a:p>
            <a:pPr>
              <a:defRPr/>
            </a:pPr>
            <a:r>
              <a:rPr lang="en-US" dirty="0" smtClean="0">
                <a:solidFill>
                  <a:schemeClr val="tx1">
                    <a:lumMod val="95000"/>
                    <a:lumOff val="5000"/>
                  </a:schemeClr>
                </a:solidFill>
              </a:rPr>
              <a:t>*</a:t>
            </a:r>
            <a:r>
              <a:rPr lang="en-US" dirty="0" err="1" smtClean="0">
                <a:solidFill>
                  <a:schemeClr val="tx1">
                    <a:lumMod val="95000"/>
                    <a:lumOff val="5000"/>
                  </a:schemeClr>
                </a:solidFill>
              </a:rPr>
              <a:t>Aspart</a:t>
            </a:r>
            <a:r>
              <a:rPr lang="en-US" dirty="0" smtClean="0">
                <a:solidFill>
                  <a:schemeClr val="tx1">
                    <a:lumMod val="95000"/>
                    <a:lumOff val="5000"/>
                  </a:schemeClr>
                </a:solidFill>
              </a:rPr>
              <a:t> (</a:t>
            </a:r>
            <a:r>
              <a:rPr lang="en-US" dirty="0" err="1" smtClean="0">
                <a:solidFill>
                  <a:schemeClr val="tx1">
                    <a:lumMod val="95000"/>
                    <a:lumOff val="5000"/>
                  </a:schemeClr>
                </a:solidFill>
              </a:rPr>
              <a:t>NovoLog</a:t>
            </a:r>
            <a:r>
              <a:rPr lang="en-US" dirty="0" smtClean="0">
                <a:solidFill>
                  <a:schemeClr val="tx1">
                    <a:lumMod val="95000"/>
                    <a:lumOff val="5000"/>
                  </a:schemeClr>
                </a:solidFill>
              </a:rPr>
              <a:t>)  	5-15 min</a:t>
            </a:r>
            <a:r>
              <a:rPr lang="en-US" dirty="0">
                <a:solidFill>
                  <a:schemeClr val="tx1">
                    <a:lumMod val="95000"/>
                    <a:lumOff val="5000"/>
                  </a:schemeClr>
                </a:solidFill>
              </a:rPr>
              <a:t> </a:t>
            </a:r>
            <a:r>
              <a:rPr lang="en-US" dirty="0" smtClean="0">
                <a:solidFill>
                  <a:schemeClr val="tx1">
                    <a:lumMod val="95000"/>
                    <a:lumOff val="5000"/>
                  </a:schemeClr>
                </a:solidFill>
              </a:rPr>
              <a:t>    	0.5 </a:t>
            </a:r>
            <a:r>
              <a:rPr lang="en-US" dirty="0">
                <a:solidFill>
                  <a:schemeClr val="tx1">
                    <a:lumMod val="95000"/>
                    <a:lumOff val="5000"/>
                  </a:schemeClr>
                </a:solidFill>
              </a:rPr>
              <a:t>-1.5 </a:t>
            </a:r>
            <a:r>
              <a:rPr lang="en-US" dirty="0" err="1">
                <a:solidFill>
                  <a:schemeClr val="tx1">
                    <a:lumMod val="95000"/>
                    <a:lumOff val="5000"/>
                  </a:schemeClr>
                </a:solidFill>
              </a:rPr>
              <a:t>hrs</a:t>
            </a:r>
            <a:endParaRPr lang="en-US" dirty="0" smtClean="0">
              <a:solidFill>
                <a:schemeClr val="tx1">
                  <a:lumMod val="95000"/>
                  <a:lumOff val="5000"/>
                </a:schemeClr>
              </a:solidFill>
            </a:endParaRPr>
          </a:p>
          <a:p>
            <a:pPr eaLnBrk="1" hangingPunct="1">
              <a:defRPr/>
            </a:pPr>
            <a:r>
              <a:rPr lang="en-US" dirty="0" err="1" smtClean="0">
                <a:solidFill>
                  <a:schemeClr val="tx1">
                    <a:lumMod val="95000"/>
                    <a:lumOff val="5000"/>
                  </a:schemeClr>
                </a:solidFill>
              </a:rPr>
              <a:t>Lispro</a:t>
            </a:r>
            <a:r>
              <a:rPr lang="en-US" dirty="0" smtClean="0">
                <a:solidFill>
                  <a:schemeClr val="tx1">
                    <a:lumMod val="95000"/>
                    <a:lumOff val="5000"/>
                  </a:schemeClr>
                </a:solidFill>
              </a:rPr>
              <a:t> (Humalog)	  	</a:t>
            </a:r>
          </a:p>
          <a:p>
            <a:pPr eaLnBrk="1" hangingPunct="1">
              <a:defRPr/>
            </a:pPr>
            <a:r>
              <a:rPr lang="en-US" dirty="0" err="1" smtClean="0">
                <a:solidFill>
                  <a:schemeClr val="tx1">
                    <a:lumMod val="95000"/>
                    <a:lumOff val="5000"/>
                  </a:schemeClr>
                </a:solidFill>
              </a:rPr>
              <a:t>Glulisine</a:t>
            </a:r>
            <a:r>
              <a:rPr lang="en-US" dirty="0" smtClean="0">
                <a:solidFill>
                  <a:schemeClr val="tx1">
                    <a:lumMod val="95000"/>
                    <a:lumOff val="5000"/>
                  </a:schemeClr>
                </a:solidFill>
              </a:rPr>
              <a:t> (</a:t>
            </a:r>
            <a:r>
              <a:rPr lang="en-US" dirty="0" err="1" smtClean="0">
                <a:solidFill>
                  <a:schemeClr val="tx1">
                    <a:lumMod val="95000"/>
                    <a:lumOff val="5000"/>
                  </a:schemeClr>
                </a:solidFill>
              </a:rPr>
              <a:t>Apidra</a:t>
            </a:r>
            <a:r>
              <a:rPr lang="en-US" dirty="0" smtClean="0">
                <a:solidFill>
                  <a:schemeClr val="tx1">
                    <a:lumMod val="95000"/>
                    <a:lumOff val="5000"/>
                  </a:schemeClr>
                </a:solidFill>
              </a:rPr>
              <a:t>)</a:t>
            </a:r>
          </a:p>
          <a:p>
            <a:pPr marL="0" indent="0" eaLnBrk="1" hangingPunct="1">
              <a:buNone/>
              <a:defRPr/>
            </a:pPr>
            <a:r>
              <a:rPr lang="en-US" dirty="0" smtClean="0">
                <a:solidFill>
                  <a:schemeClr val="tx1">
                    <a:lumMod val="95000"/>
                    <a:lumOff val="5000"/>
                  </a:schemeClr>
                </a:solidFill>
              </a:rPr>
              <a:t>*</a:t>
            </a:r>
            <a:r>
              <a:rPr lang="en-US" dirty="0" err="1" smtClean="0">
                <a:solidFill>
                  <a:schemeClr val="tx1">
                    <a:lumMod val="95000"/>
                    <a:lumOff val="5000"/>
                  </a:schemeClr>
                </a:solidFill>
              </a:rPr>
              <a:t>Aspart</a:t>
            </a:r>
            <a:r>
              <a:rPr lang="en-US" dirty="0" smtClean="0">
                <a:solidFill>
                  <a:schemeClr val="tx1">
                    <a:lumMod val="95000"/>
                    <a:lumOff val="5000"/>
                  </a:schemeClr>
                </a:solidFill>
              </a:rPr>
              <a:t> is insulin of choice</a:t>
            </a:r>
          </a:p>
          <a:p>
            <a:pPr marL="0" indent="0" eaLnBrk="1" hangingPunct="1">
              <a:buNone/>
              <a:defRPr/>
            </a:pPr>
            <a:endParaRPr lang="en-US" sz="2800" u="sng" dirty="0" smtClean="0">
              <a:solidFill>
                <a:schemeClr val="tx1">
                  <a:lumMod val="95000"/>
                  <a:lumOff val="5000"/>
                </a:schemeClr>
              </a:solidFill>
            </a:endParaRPr>
          </a:p>
          <a:p>
            <a:pPr marL="0" indent="0" eaLnBrk="1" hangingPunct="1">
              <a:buNone/>
              <a:defRPr/>
            </a:pPr>
            <a:r>
              <a:rPr lang="en-US" sz="2800" u="sng" dirty="0" smtClean="0">
                <a:solidFill>
                  <a:schemeClr val="tx1">
                    <a:lumMod val="95000"/>
                    <a:lumOff val="5000"/>
                  </a:schemeClr>
                </a:solidFill>
              </a:rPr>
              <a:t>Short Acting – for </a:t>
            </a:r>
            <a:r>
              <a:rPr lang="en-US" sz="2800" u="sng" dirty="0" err="1" smtClean="0">
                <a:solidFill>
                  <a:schemeClr val="tx1">
                    <a:lumMod val="95000"/>
                    <a:lumOff val="5000"/>
                  </a:schemeClr>
                </a:solidFill>
              </a:rPr>
              <a:t>gastroparesis</a:t>
            </a:r>
            <a:r>
              <a:rPr lang="en-US" sz="2800" u="sng" dirty="0" smtClean="0">
                <a:solidFill>
                  <a:schemeClr val="tx1">
                    <a:lumMod val="95000"/>
                    <a:lumOff val="5000"/>
                  </a:schemeClr>
                </a:solidFill>
              </a:rPr>
              <a:t> patients</a:t>
            </a:r>
          </a:p>
          <a:p>
            <a:pPr eaLnBrk="1" hangingPunct="1">
              <a:defRPr/>
            </a:pPr>
            <a:r>
              <a:rPr lang="en-US" dirty="0" smtClean="0">
                <a:solidFill>
                  <a:schemeClr val="tx1">
                    <a:lumMod val="95000"/>
                    <a:lumOff val="5000"/>
                  </a:schemeClr>
                </a:solidFill>
              </a:rPr>
              <a:t>Regular			  30 -60 min	  2 - 3 </a:t>
            </a:r>
            <a:r>
              <a:rPr lang="en-US" dirty="0" err="1" smtClean="0">
                <a:solidFill>
                  <a:schemeClr val="tx1">
                    <a:lumMod val="95000"/>
                    <a:lumOff val="5000"/>
                  </a:schemeClr>
                </a:solidFill>
              </a:rPr>
              <a:t>hrs</a:t>
            </a:r>
            <a:endParaRPr lang="en-US" dirty="0" smtClean="0">
              <a:solidFill>
                <a:schemeClr val="tx1">
                  <a:lumMod val="95000"/>
                  <a:lumOff val="5000"/>
                </a:schemeClr>
              </a:solidFill>
            </a:endParaRPr>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20463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2562" name="Rectangle 2"/>
          <p:cNvSpPr>
            <a:spLocks noGrp="1" noChangeArrowheads="1"/>
          </p:cNvSpPr>
          <p:nvPr>
            <p:ph type="title"/>
          </p:nvPr>
        </p:nvSpPr>
        <p:spPr>
          <a:xfrm>
            <a:off x="457200" y="381000"/>
            <a:ext cx="8153400" cy="990600"/>
          </a:xfrm>
        </p:spPr>
        <p:txBody>
          <a:bodyPr/>
          <a:lstStyle/>
          <a:p>
            <a:pPr eaLnBrk="1" hangingPunct="1">
              <a:defRPr/>
            </a:pPr>
            <a:r>
              <a:rPr lang="en-US" dirty="0" smtClean="0"/>
              <a:t>Bolus Insulin Summary</a:t>
            </a:r>
          </a:p>
        </p:txBody>
      </p:sp>
      <p:sp>
        <p:nvSpPr>
          <p:cNvPr id="1602563" name="Rectangle 3"/>
          <p:cNvSpPr>
            <a:spLocks noGrp="1" noChangeArrowheads="1"/>
          </p:cNvSpPr>
          <p:nvPr>
            <p:ph type="body" sz="half" idx="1"/>
          </p:nvPr>
        </p:nvSpPr>
        <p:spPr>
          <a:xfrm>
            <a:off x="457200" y="1752600"/>
            <a:ext cx="8382000" cy="5334000"/>
          </a:xfrm>
        </p:spPr>
        <p:txBody>
          <a:bodyPr/>
          <a:lstStyle/>
          <a:p>
            <a:pPr eaLnBrk="1" hangingPunct="1">
              <a:defRPr/>
            </a:pPr>
            <a:r>
              <a:rPr lang="en-US" dirty="0" err="1" smtClean="0"/>
              <a:t>Aspart</a:t>
            </a:r>
            <a:r>
              <a:rPr lang="en-US" dirty="0" smtClean="0"/>
              <a:t>, Humalog, </a:t>
            </a:r>
            <a:r>
              <a:rPr lang="en-US" dirty="0" err="1" smtClean="0"/>
              <a:t>Apidra</a:t>
            </a:r>
            <a:r>
              <a:rPr lang="en-US" dirty="0" smtClean="0"/>
              <a:t>, Regular</a:t>
            </a:r>
          </a:p>
          <a:p>
            <a:pPr eaLnBrk="1" hangingPunct="1">
              <a:defRPr/>
            </a:pPr>
            <a:r>
              <a:rPr lang="en-US" dirty="0" smtClean="0"/>
              <a:t> 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and/or hyperglycemia.</a:t>
            </a:r>
          </a:p>
          <a:p>
            <a:pPr lvl="1" eaLnBrk="1" hangingPunct="1">
              <a:defRPr/>
            </a:pPr>
            <a:r>
              <a:rPr lang="en-US" dirty="0" smtClean="0"/>
              <a:t>1 unit </a:t>
            </a:r>
          </a:p>
          <a:p>
            <a:pPr lvl="2" eaLnBrk="1" hangingPunct="1">
              <a:defRPr/>
            </a:pPr>
            <a:r>
              <a:rPr lang="en-US" dirty="0" smtClean="0"/>
              <a:t>Covers ≈ 10 -20 </a:t>
            </a:r>
            <a:r>
              <a:rPr lang="en-US" dirty="0" err="1" smtClean="0"/>
              <a:t>gms</a:t>
            </a:r>
            <a:r>
              <a:rPr lang="en-US" dirty="0" smtClean="0"/>
              <a:t> of carb</a:t>
            </a:r>
          </a:p>
          <a:p>
            <a:pPr lvl="2" eaLnBrk="1" hangingPunct="1">
              <a:defRPr/>
            </a:pPr>
            <a:r>
              <a:rPr lang="en-US" dirty="0" smtClean="0"/>
              <a:t>Lowers BG ≈ 30 – 50 points</a:t>
            </a:r>
          </a:p>
        </p:txBody>
      </p:sp>
      <p:pic>
        <p:nvPicPr>
          <p:cNvPr id="101380" name="Picture 4" descr="MCj02152940000[1]"/>
          <p:cNvPicPr>
            <a:picLocks noGrp="1" noChangeAspect="1" noChangeArrowheads="1"/>
          </p:cNvPicPr>
          <p:nvPr>
            <p:ph sz="half" idx="2"/>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7543800" y="1447800"/>
            <a:ext cx="1284288" cy="197485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672794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69" y="304799"/>
            <a:ext cx="8196431" cy="874059"/>
          </a:xfrm>
        </p:spPr>
        <p:txBody>
          <a:bodyPr/>
          <a:lstStyle/>
          <a:p>
            <a:pPr>
              <a:defRPr/>
            </a:pPr>
            <a:r>
              <a:rPr lang="en-US" dirty="0" smtClean="0"/>
              <a:t>More than 200 units a Day?</a:t>
            </a:r>
            <a:endParaRPr lang="en-US" dirty="0"/>
          </a:p>
        </p:txBody>
      </p:sp>
      <p:sp>
        <p:nvSpPr>
          <p:cNvPr id="3" name="Content Placeholder 2"/>
          <p:cNvSpPr>
            <a:spLocks noGrp="1"/>
          </p:cNvSpPr>
          <p:nvPr>
            <p:ph idx="1"/>
          </p:nvPr>
        </p:nvSpPr>
        <p:spPr>
          <a:xfrm>
            <a:off x="414169" y="1295400"/>
            <a:ext cx="8229600" cy="4038600"/>
          </a:xfrm>
        </p:spPr>
        <p:txBody>
          <a:bodyPr>
            <a:normAutofit/>
          </a:bodyPr>
          <a:lstStyle/>
          <a:p>
            <a:pPr>
              <a:defRPr/>
            </a:pPr>
            <a:r>
              <a:rPr lang="en-US" dirty="0" smtClean="0"/>
              <a:t>Consider U-500 (5 x’s more potent)</a:t>
            </a:r>
          </a:p>
          <a:p>
            <a:pPr lvl="1">
              <a:defRPr/>
            </a:pPr>
            <a:r>
              <a:rPr lang="en-US" dirty="0" smtClean="0"/>
              <a:t>1 unit on U-100 syringe = 5 units insulin</a:t>
            </a:r>
          </a:p>
          <a:p>
            <a:pPr lvl="1">
              <a:defRPr/>
            </a:pPr>
            <a:r>
              <a:rPr lang="en-US" dirty="0" smtClean="0"/>
              <a:t>Has basal/bolus properties</a:t>
            </a:r>
          </a:p>
          <a:p>
            <a:pPr lvl="1">
              <a:defRPr/>
            </a:pPr>
            <a:r>
              <a:rPr lang="en-US" dirty="0" smtClean="0"/>
              <a:t>Dosing – based on individual patient</a:t>
            </a:r>
          </a:p>
          <a:p>
            <a:pPr lvl="2">
              <a:defRPr/>
            </a:pPr>
            <a:r>
              <a:rPr lang="en-US" dirty="0" smtClean="0"/>
              <a:t>2 – 3 times a day</a:t>
            </a:r>
          </a:p>
          <a:p>
            <a:pPr lvl="1">
              <a:defRPr/>
            </a:pPr>
            <a:r>
              <a:rPr lang="en-US" u="sng" dirty="0" smtClean="0">
                <a:solidFill>
                  <a:srgbClr val="C00000"/>
                </a:solidFill>
              </a:rPr>
              <a:t>Safety is number one concern</a:t>
            </a:r>
          </a:p>
          <a:p>
            <a:pPr lvl="2">
              <a:defRPr/>
            </a:pPr>
            <a:r>
              <a:rPr lang="en-US" dirty="0" smtClean="0"/>
              <a:t>Must have Endocrinology consult</a:t>
            </a:r>
          </a:p>
          <a:p>
            <a:pPr lvl="2">
              <a:defRPr/>
            </a:pPr>
            <a:r>
              <a:rPr lang="en-US" dirty="0" smtClean="0"/>
              <a:t>TB Syringe must be used</a:t>
            </a:r>
          </a:p>
          <a:p>
            <a:pPr marL="914400" lvl="2" indent="0">
              <a:buNone/>
              <a:defRPr/>
            </a:pPr>
            <a:endParaRPr lang="en-US" dirty="0" smtClean="0"/>
          </a:p>
          <a:p>
            <a:pPr lvl="1">
              <a:defRPr/>
            </a:pPr>
            <a:endParaRPr lang="en-US" dirty="0"/>
          </a:p>
        </p:txBody>
      </p:sp>
      <p:sp>
        <p:nvSpPr>
          <p:cNvPr id="58372" name="TextBox 5"/>
          <p:cNvSpPr txBox="1">
            <a:spLocks noChangeArrowheads="1"/>
          </p:cNvSpPr>
          <p:nvPr/>
        </p:nvSpPr>
        <p:spPr bwMode="auto">
          <a:xfrm>
            <a:off x="871369" y="5486400"/>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rgbClr val="DC0081"/>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SzPct val="6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6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n-US" sz="1800" b="1" dirty="0"/>
              <a:t>U-500 Insulin: When More With Less Yields Success:  </a:t>
            </a:r>
            <a:r>
              <a:rPr lang="pt-BR" sz="1800" i="1" dirty="0"/>
              <a:t>Diabetes Spectrum March 20, 2009 vol. 22 no. 2 116-122 </a:t>
            </a:r>
            <a:endParaRPr lang="en-US" sz="1800" dirty="0"/>
          </a:p>
        </p:txBody>
      </p:sp>
    </p:spTree>
    <p:custDataLst>
      <p:tags r:id="rId1"/>
    </p:custDataLst>
    <p:extLst>
      <p:ext uri="{BB962C8B-B14F-4D97-AF65-F5344CB8AC3E}">
        <p14:creationId xmlns:p14="http://schemas.microsoft.com/office/powerpoint/2010/main" val="3040284157"/>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0"/>
            <a:ext cx="8229600" cy="1143000"/>
          </a:xfrm>
        </p:spPr>
        <p:txBody>
          <a:bodyPr>
            <a:normAutofit fontScale="90000"/>
          </a:bodyPr>
          <a:lstStyle/>
          <a:p>
            <a:pPr>
              <a:defRPr/>
            </a:pPr>
            <a:r>
              <a:rPr lang="en-US" sz="4000" dirty="0" smtClean="0"/>
              <a:t>Dosing Conversion for U-500 </a:t>
            </a:r>
            <a:br>
              <a:rPr lang="en-US" sz="4000" dirty="0" smtClean="0"/>
            </a:br>
            <a:r>
              <a:rPr lang="en-US" sz="4000" dirty="0" smtClean="0"/>
              <a:t>using U-100 vs TB Syringe  </a:t>
            </a:r>
            <a:endParaRPr lang="en-US" dirty="0"/>
          </a:p>
        </p:txBody>
      </p:sp>
      <p:sp>
        <p:nvSpPr>
          <p:cNvPr id="9" name="Content Placeholder 8"/>
          <p:cNvSpPr>
            <a:spLocks noGrp="1"/>
          </p:cNvSpPr>
          <p:nvPr>
            <p:ph sz="half" idx="2"/>
          </p:nvPr>
        </p:nvSpPr>
        <p:spPr>
          <a:xfrm>
            <a:off x="457200" y="1828799"/>
            <a:ext cx="8458200" cy="4297363"/>
          </a:xfrm>
        </p:spPr>
        <p:txBody>
          <a:bodyPr>
            <a:normAutofit fontScale="85000" lnSpcReduction="10000"/>
          </a:bodyPr>
          <a:lstStyle/>
          <a:p>
            <a:pPr marL="0" indent="0">
              <a:buFont typeface="Wingdings" panose="05000000000000000000" pitchFamily="2" charset="2"/>
              <a:buNone/>
              <a:defRPr/>
            </a:pPr>
            <a:r>
              <a:rPr lang="en-US" u="sng" dirty="0" smtClean="0"/>
              <a:t>U-500 Dose	    U-100 Insulin Syringe/5   TB Syringe x.002</a:t>
            </a:r>
            <a:endParaRPr lang="en-US" u="sng" dirty="0"/>
          </a:p>
          <a:p>
            <a:pPr marL="0" indent="0">
              <a:buFont typeface="Wingdings" panose="05000000000000000000" pitchFamily="2" charset="2"/>
              <a:buNone/>
              <a:defRPr/>
            </a:pPr>
            <a:r>
              <a:rPr lang="en-US" dirty="0" smtClean="0"/>
              <a:t>25			5			   0.05</a:t>
            </a:r>
          </a:p>
          <a:p>
            <a:pPr marL="0" indent="0">
              <a:buFont typeface="Wingdings" panose="05000000000000000000" pitchFamily="2" charset="2"/>
              <a:buNone/>
              <a:defRPr/>
            </a:pPr>
            <a:r>
              <a:rPr lang="en-US" dirty="0" smtClean="0"/>
              <a:t>50			10			    0.1</a:t>
            </a:r>
          </a:p>
          <a:p>
            <a:pPr marL="0" indent="0">
              <a:buFont typeface="Wingdings" panose="05000000000000000000" pitchFamily="2" charset="2"/>
              <a:buNone/>
              <a:defRPr/>
            </a:pPr>
            <a:r>
              <a:rPr lang="en-US" dirty="0" smtClean="0"/>
              <a:t>75			___			    0.15</a:t>
            </a:r>
          </a:p>
          <a:p>
            <a:pPr marL="0" indent="0">
              <a:buFont typeface="Wingdings" panose="05000000000000000000" pitchFamily="2" charset="2"/>
              <a:buNone/>
              <a:defRPr/>
            </a:pPr>
            <a:r>
              <a:rPr lang="en-US" dirty="0" smtClean="0"/>
              <a:t>___</a:t>
            </a:r>
            <a:r>
              <a:rPr lang="en-US" dirty="0"/>
              <a:t>	</a:t>
            </a:r>
            <a:r>
              <a:rPr lang="en-US" dirty="0" smtClean="0"/>
              <a:t>		20			    0.2</a:t>
            </a:r>
          </a:p>
          <a:p>
            <a:pPr marL="0" indent="0">
              <a:buFont typeface="Wingdings" panose="05000000000000000000" pitchFamily="2" charset="2"/>
              <a:buNone/>
              <a:defRPr/>
            </a:pPr>
            <a:r>
              <a:rPr lang="en-US" dirty="0" smtClean="0"/>
              <a:t>125			25			     ____</a:t>
            </a:r>
          </a:p>
          <a:p>
            <a:pPr marL="0" indent="0">
              <a:buFont typeface="Wingdings" panose="05000000000000000000" pitchFamily="2" charset="2"/>
              <a:buNone/>
              <a:defRPr/>
            </a:pPr>
            <a:r>
              <a:rPr lang="en-US" dirty="0" smtClean="0"/>
              <a:t>150			____			     ____</a:t>
            </a:r>
          </a:p>
          <a:p>
            <a:pPr marL="0" indent="0">
              <a:buFont typeface="Wingdings" panose="05000000000000000000" pitchFamily="2" charset="2"/>
              <a:buNone/>
              <a:defRPr/>
            </a:pPr>
            <a:r>
              <a:rPr lang="en-US" dirty="0" smtClean="0"/>
              <a:t>175			35			     ____ </a:t>
            </a:r>
          </a:p>
          <a:p>
            <a:pPr marL="0" indent="0">
              <a:buFont typeface="Wingdings" panose="05000000000000000000" pitchFamily="2" charset="2"/>
              <a:buNone/>
              <a:defRPr/>
            </a:pPr>
            <a:r>
              <a:rPr lang="en-US" dirty="0" smtClean="0"/>
              <a:t>200						     0.4</a:t>
            </a:r>
            <a:endParaRPr lang="en-US" dirty="0"/>
          </a:p>
        </p:txBody>
      </p:sp>
    </p:spTree>
    <p:custDataLst>
      <p:tags r:id="rId1"/>
    </p:custDataLst>
    <p:extLst>
      <p:ext uri="{BB962C8B-B14F-4D97-AF65-F5344CB8AC3E}">
        <p14:creationId xmlns:p14="http://schemas.microsoft.com/office/powerpoint/2010/main" val="13037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pPr>
              <a:defRPr/>
            </a:pPr>
            <a:r>
              <a:rPr lang="en-US" sz="4000" dirty="0" smtClean="0"/>
              <a:t>Dosing Conversion for U-500 </a:t>
            </a:r>
            <a:br>
              <a:rPr lang="en-US" sz="4000" dirty="0" smtClean="0"/>
            </a:br>
            <a:r>
              <a:rPr lang="en-US" sz="4000" dirty="0" smtClean="0"/>
              <a:t>using U-100 vs TB Syringe  </a:t>
            </a:r>
            <a:endParaRPr lang="en-US" dirty="0"/>
          </a:p>
        </p:txBody>
      </p:sp>
      <p:sp>
        <p:nvSpPr>
          <p:cNvPr id="9" name="Content Placeholder 8"/>
          <p:cNvSpPr>
            <a:spLocks noGrp="1"/>
          </p:cNvSpPr>
          <p:nvPr>
            <p:ph sz="half" idx="2"/>
          </p:nvPr>
        </p:nvSpPr>
        <p:spPr>
          <a:xfrm>
            <a:off x="228600" y="1535113"/>
            <a:ext cx="8915400" cy="4591050"/>
          </a:xfrm>
        </p:spPr>
        <p:txBody>
          <a:bodyPr>
            <a:normAutofit fontScale="92500" lnSpcReduction="10000"/>
          </a:bodyPr>
          <a:lstStyle/>
          <a:p>
            <a:pPr marL="0" indent="0">
              <a:buFont typeface="Wingdings" panose="05000000000000000000" pitchFamily="2" charset="2"/>
              <a:buNone/>
              <a:defRPr/>
            </a:pPr>
            <a:r>
              <a:rPr lang="en-US" u="sng" dirty="0" smtClean="0"/>
              <a:t>U-500 Dose	    U-100 Insulin Syringe/5   TB Syringe x.002</a:t>
            </a:r>
            <a:endParaRPr lang="en-US" u="sng" dirty="0"/>
          </a:p>
          <a:p>
            <a:pPr marL="0" indent="0">
              <a:buFont typeface="Wingdings" panose="05000000000000000000" pitchFamily="2" charset="2"/>
              <a:buNone/>
              <a:defRPr/>
            </a:pPr>
            <a:r>
              <a:rPr lang="en-US" dirty="0" smtClean="0"/>
              <a:t>25			5			   0.05</a:t>
            </a:r>
          </a:p>
          <a:p>
            <a:pPr marL="0" indent="0">
              <a:buFont typeface="Wingdings" panose="05000000000000000000" pitchFamily="2" charset="2"/>
              <a:buNone/>
              <a:defRPr/>
            </a:pPr>
            <a:r>
              <a:rPr lang="en-US" dirty="0" smtClean="0"/>
              <a:t>50			10			    0.1</a:t>
            </a:r>
          </a:p>
          <a:p>
            <a:pPr marL="0" indent="0">
              <a:buFont typeface="Wingdings" panose="05000000000000000000" pitchFamily="2" charset="2"/>
              <a:buNone/>
              <a:defRPr/>
            </a:pPr>
            <a:r>
              <a:rPr lang="en-US" dirty="0" smtClean="0"/>
              <a:t>75		</a:t>
            </a:r>
            <a:r>
              <a:rPr lang="en-US" dirty="0" smtClean="0">
                <a:solidFill>
                  <a:srgbClr val="C00000"/>
                </a:solidFill>
              </a:rPr>
              <a:t>	</a:t>
            </a:r>
            <a:r>
              <a:rPr lang="en-US" b="1" u="sng" dirty="0" smtClean="0">
                <a:solidFill>
                  <a:srgbClr val="C00000"/>
                </a:solidFill>
              </a:rPr>
              <a:t>15</a:t>
            </a:r>
            <a:r>
              <a:rPr lang="en-US" dirty="0" smtClean="0">
                <a:solidFill>
                  <a:srgbClr val="C00000"/>
                </a:solidFill>
              </a:rPr>
              <a:t>	</a:t>
            </a:r>
            <a:r>
              <a:rPr lang="en-US" dirty="0" smtClean="0"/>
              <a:t>		    0.15</a:t>
            </a:r>
          </a:p>
          <a:p>
            <a:pPr marL="0" indent="0">
              <a:buNone/>
              <a:defRPr/>
            </a:pPr>
            <a:r>
              <a:rPr lang="en-US" b="1" u="sng" dirty="0" smtClean="0">
                <a:solidFill>
                  <a:srgbClr val="C00000"/>
                </a:solidFill>
              </a:rPr>
              <a:t>100</a:t>
            </a:r>
            <a:r>
              <a:rPr lang="en-US" dirty="0">
                <a:solidFill>
                  <a:srgbClr val="C00000"/>
                </a:solidFill>
              </a:rPr>
              <a:t>	</a:t>
            </a:r>
            <a:r>
              <a:rPr lang="en-US" dirty="0" smtClean="0"/>
              <a:t>		20			    0.2</a:t>
            </a:r>
          </a:p>
          <a:p>
            <a:pPr marL="0" indent="0">
              <a:buNone/>
              <a:defRPr/>
            </a:pPr>
            <a:r>
              <a:rPr lang="en-US" dirty="0" smtClean="0"/>
              <a:t>125			25			</a:t>
            </a:r>
            <a:r>
              <a:rPr lang="en-US" b="1" dirty="0">
                <a:solidFill>
                  <a:schemeClr val="tx2">
                    <a:lumMod val="20000"/>
                    <a:lumOff val="80000"/>
                  </a:schemeClr>
                </a:solidFill>
              </a:rPr>
              <a:t>  </a:t>
            </a:r>
            <a:r>
              <a:rPr lang="en-US" b="1" dirty="0" smtClean="0">
                <a:solidFill>
                  <a:schemeClr val="tx2">
                    <a:lumMod val="20000"/>
                    <a:lumOff val="80000"/>
                  </a:schemeClr>
                </a:solidFill>
              </a:rPr>
              <a:t>  </a:t>
            </a:r>
            <a:r>
              <a:rPr lang="en-US" b="1" u="sng" dirty="0" smtClean="0">
                <a:solidFill>
                  <a:srgbClr val="C00000"/>
                </a:solidFill>
              </a:rPr>
              <a:t>0.25</a:t>
            </a:r>
            <a:endParaRPr lang="en-US" dirty="0" smtClean="0">
              <a:solidFill>
                <a:srgbClr val="C00000"/>
              </a:solidFill>
            </a:endParaRPr>
          </a:p>
          <a:p>
            <a:pPr marL="0" indent="0">
              <a:buNone/>
              <a:defRPr/>
            </a:pPr>
            <a:r>
              <a:rPr lang="en-US" dirty="0" smtClean="0"/>
              <a:t>150			</a:t>
            </a:r>
            <a:r>
              <a:rPr lang="en-US" b="1" u="sng" dirty="0" smtClean="0">
                <a:solidFill>
                  <a:srgbClr val="C00000"/>
                </a:solidFill>
              </a:rPr>
              <a:t>30</a:t>
            </a:r>
            <a:r>
              <a:rPr lang="en-US" dirty="0" smtClean="0"/>
              <a:t>			</a:t>
            </a:r>
            <a:r>
              <a:rPr lang="en-US" dirty="0" smtClean="0">
                <a:solidFill>
                  <a:srgbClr val="C00000"/>
                </a:solidFill>
              </a:rPr>
              <a:t>     </a:t>
            </a:r>
            <a:r>
              <a:rPr lang="en-US" b="1" u="sng" dirty="0" smtClean="0">
                <a:solidFill>
                  <a:srgbClr val="C00000"/>
                </a:solidFill>
              </a:rPr>
              <a:t>0.3</a:t>
            </a:r>
          </a:p>
          <a:p>
            <a:pPr marL="0" indent="0">
              <a:buNone/>
              <a:defRPr/>
            </a:pPr>
            <a:r>
              <a:rPr lang="en-US" dirty="0" smtClean="0"/>
              <a:t>175			35			     </a:t>
            </a:r>
            <a:r>
              <a:rPr lang="en-US" b="1" u="sng" dirty="0" smtClean="0">
                <a:solidFill>
                  <a:srgbClr val="C00000"/>
                </a:solidFill>
              </a:rPr>
              <a:t>0.35</a:t>
            </a:r>
            <a:r>
              <a:rPr lang="en-US" dirty="0" smtClean="0">
                <a:solidFill>
                  <a:srgbClr val="C00000"/>
                </a:solidFill>
              </a:rPr>
              <a:t> </a:t>
            </a:r>
          </a:p>
          <a:p>
            <a:pPr marL="0" indent="0">
              <a:buFont typeface="Wingdings" panose="05000000000000000000" pitchFamily="2" charset="2"/>
              <a:buNone/>
              <a:defRPr/>
            </a:pPr>
            <a:r>
              <a:rPr lang="en-US" dirty="0" smtClean="0"/>
              <a:t>200			40			     0.4</a:t>
            </a:r>
            <a:endParaRPr lang="en-US" dirty="0"/>
          </a:p>
        </p:txBody>
      </p:sp>
    </p:spTree>
    <p:custDataLst>
      <p:tags r:id="rId1"/>
    </p:custDataLst>
    <p:extLst>
      <p:ext uri="{BB962C8B-B14F-4D97-AF65-F5344CB8AC3E}">
        <p14:creationId xmlns:p14="http://schemas.microsoft.com/office/powerpoint/2010/main" val="87807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title"/>
          </p:nvPr>
        </p:nvSpPr>
        <p:spPr>
          <a:xfrm>
            <a:off x="838200" y="304800"/>
            <a:ext cx="5029200" cy="1143000"/>
          </a:xfrm>
        </p:spPr>
        <p:txBody>
          <a:bodyPr/>
          <a:lstStyle/>
          <a:p>
            <a:pPr eaLnBrk="1" hangingPunct="1">
              <a:defRPr/>
            </a:pPr>
            <a:r>
              <a:rPr lang="en-US" dirty="0" smtClean="0"/>
              <a:t>Bolus Insulin Timing</a:t>
            </a:r>
          </a:p>
        </p:txBody>
      </p:sp>
      <p:sp>
        <p:nvSpPr>
          <p:cNvPr id="1603587" name="Rectangle 3"/>
          <p:cNvSpPr>
            <a:spLocks noGrp="1" noChangeArrowheads="1"/>
          </p:cNvSpPr>
          <p:nvPr>
            <p:ph type="body" idx="1"/>
          </p:nvPr>
        </p:nvSpPr>
        <p:spPr>
          <a:xfrm>
            <a:off x="914400" y="2057400"/>
            <a:ext cx="7772400" cy="4495800"/>
          </a:xfrm>
        </p:spPr>
        <p:txBody>
          <a:bodyPr/>
          <a:lstStyle/>
          <a:p>
            <a:pPr eaLnBrk="1" hangingPunct="1">
              <a:lnSpc>
                <a:spcPct val="90000"/>
              </a:lnSpc>
              <a:defRPr/>
            </a:pPr>
            <a:r>
              <a:rPr lang="en-US" dirty="0" smtClean="0"/>
              <a:t>How is the effectiveness of bolus insulin determined?</a:t>
            </a:r>
          </a:p>
          <a:p>
            <a:pPr lvl="1" eaLnBrk="1" hangingPunct="1">
              <a:lnSpc>
                <a:spcPct val="90000"/>
              </a:lnSpc>
              <a:defRPr/>
            </a:pPr>
            <a:r>
              <a:rPr lang="en-US" dirty="0" smtClean="0"/>
              <a:t>Before next meal blood glucose</a:t>
            </a:r>
          </a:p>
          <a:p>
            <a:pPr lvl="1" eaLnBrk="1" hangingPunct="1">
              <a:lnSpc>
                <a:spcPct val="90000"/>
              </a:lnSpc>
              <a:buFont typeface="Wingdings" pitchFamily="2" charset="2"/>
              <a:buNone/>
              <a:defRPr/>
            </a:pPr>
            <a:endParaRPr lang="en-US" dirty="0" smtClean="0"/>
          </a:p>
          <a:p>
            <a:pPr eaLnBrk="1" hangingPunct="1">
              <a:lnSpc>
                <a:spcPct val="90000"/>
              </a:lnSpc>
              <a:defRPr/>
            </a:pPr>
            <a:r>
              <a:rPr lang="en-US" dirty="0" err="1" smtClean="0"/>
              <a:t>Inpt</a:t>
            </a:r>
            <a:r>
              <a:rPr lang="en-US" dirty="0" smtClean="0"/>
              <a:t> Glucose goals (ADA) – may be modified by provider/</a:t>
            </a:r>
            <a:r>
              <a:rPr lang="en-US" dirty="0" err="1" smtClean="0"/>
              <a:t>pt</a:t>
            </a:r>
            <a:endParaRPr lang="en-US" dirty="0" smtClean="0"/>
          </a:p>
          <a:p>
            <a:pPr lvl="1" eaLnBrk="1" hangingPunct="1">
              <a:lnSpc>
                <a:spcPct val="90000"/>
              </a:lnSpc>
              <a:defRPr/>
            </a:pPr>
            <a:r>
              <a:rPr lang="en-US" dirty="0" smtClean="0"/>
              <a:t>1-2 hours post meal  &lt;180</a:t>
            </a:r>
          </a:p>
          <a:p>
            <a:pPr lvl="1" eaLnBrk="1" hangingPunct="1">
              <a:lnSpc>
                <a:spcPct val="90000"/>
              </a:lnSpc>
              <a:defRPr/>
            </a:pPr>
            <a:r>
              <a:rPr lang="en-US" dirty="0" smtClean="0"/>
              <a:t>Before next meal – 100- 140</a:t>
            </a:r>
          </a:p>
        </p:txBody>
      </p:sp>
      <p:pic>
        <p:nvPicPr>
          <p:cNvPr id="102404" name="Picture 7" descr="C:\Users\Beverly\AppData\Local\Microsoft\Windows\Temporary Internet Files\Content.IE5\MLMNKHK6\MP900309464[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324600" y="109369"/>
            <a:ext cx="26670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1069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Insulin Therapy Components</a:t>
            </a:r>
            <a:endParaRPr lang="en-US" dirty="0"/>
          </a:p>
        </p:txBody>
      </p:sp>
      <p:sp>
        <p:nvSpPr>
          <p:cNvPr id="5" name="Content Placeholder 4"/>
          <p:cNvSpPr>
            <a:spLocks noGrp="1"/>
          </p:cNvSpPr>
          <p:nvPr>
            <p:ph idx="1"/>
          </p:nvPr>
        </p:nvSpPr>
        <p:spPr>
          <a:xfrm>
            <a:off x="457200" y="1295400"/>
            <a:ext cx="8305800" cy="4830763"/>
          </a:xfrm>
        </p:spPr>
        <p:txBody>
          <a:bodyPr/>
          <a:lstStyle/>
          <a:p>
            <a:r>
              <a:rPr lang="en-US" sz="3000" dirty="0" smtClean="0">
                <a:solidFill>
                  <a:srgbClr val="7030A0"/>
                </a:solidFill>
                <a:effectLst/>
              </a:rPr>
              <a:t>Prandial or meal insulin </a:t>
            </a:r>
            <a:r>
              <a:rPr lang="en-US" sz="3000" dirty="0" smtClean="0">
                <a:effectLst/>
              </a:rPr>
              <a:t>– a bolus insulin that covers food, IV dextrose, enteral nutrition</a:t>
            </a:r>
            <a:endParaRPr lang="en-US" sz="3000" dirty="0">
              <a:effectLst/>
            </a:endParaRPr>
          </a:p>
          <a:p>
            <a:pPr marL="0" indent="0">
              <a:buNone/>
            </a:pPr>
            <a:endParaRPr lang="en-US" sz="3000" dirty="0" smtClean="0">
              <a:effectLst/>
            </a:endParaRPr>
          </a:p>
          <a:p>
            <a:r>
              <a:rPr lang="en-US" sz="3000" dirty="0" smtClean="0">
                <a:solidFill>
                  <a:srgbClr val="C00000"/>
                </a:solidFill>
                <a:effectLst/>
              </a:rPr>
              <a:t>Correction insulin </a:t>
            </a:r>
            <a:r>
              <a:rPr lang="en-US" sz="3000" dirty="0" smtClean="0">
                <a:effectLst/>
              </a:rPr>
              <a:t>– bolus insulin dosed to correct for hyperglycemia </a:t>
            </a:r>
            <a:r>
              <a:rPr lang="en-US" sz="3000" b="1" dirty="0" smtClean="0">
                <a:solidFill>
                  <a:srgbClr val="C00000"/>
                </a:solidFill>
                <a:effectLst>
                  <a:outerShdw blurRad="38100" dist="38100" dir="2700000" algn="tl">
                    <a:srgbClr val="000000">
                      <a:alpha val="43137"/>
                    </a:srgbClr>
                  </a:outerShdw>
                </a:effectLst>
              </a:rPr>
              <a:t>in addition </a:t>
            </a:r>
            <a:r>
              <a:rPr lang="en-US" sz="3000" dirty="0" smtClean="0">
                <a:effectLst>
                  <a:outerShdw blurRad="38100" dist="38100" dir="2700000" algn="tl">
                    <a:srgbClr val="000000">
                      <a:alpha val="43137"/>
                    </a:srgbClr>
                  </a:outerShdw>
                </a:effectLst>
              </a:rPr>
              <a:t>to basal and meal insulin</a:t>
            </a:r>
            <a:endParaRPr lang="en-US" sz="3000" dirty="0" smtClean="0">
              <a:effectLst/>
            </a:endParaRPr>
          </a:p>
          <a:p>
            <a:pPr lvl="1"/>
            <a:r>
              <a:rPr lang="en-US" sz="3000" dirty="0" smtClean="0">
                <a:effectLst/>
              </a:rPr>
              <a:t>Usually given before meals w/ prandial insulin</a:t>
            </a:r>
          </a:p>
          <a:p>
            <a:r>
              <a:rPr lang="en-US" sz="3000" dirty="0" smtClean="0">
                <a:solidFill>
                  <a:srgbClr val="00B050"/>
                </a:solidFill>
                <a:effectLst/>
              </a:rPr>
              <a:t>Basal insulin </a:t>
            </a:r>
            <a:r>
              <a:rPr lang="en-US" sz="3000" dirty="0" smtClean="0">
                <a:effectLst/>
              </a:rPr>
              <a:t>– long acting insulin covers between meals and through night</a:t>
            </a:r>
          </a:p>
        </p:txBody>
      </p:sp>
    </p:spTree>
    <p:custDataLst>
      <p:tags r:id="rId1"/>
    </p:custDataLst>
    <p:extLst>
      <p:ext uri="{BB962C8B-B14F-4D97-AF65-F5344CB8AC3E}">
        <p14:creationId xmlns:p14="http://schemas.microsoft.com/office/powerpoint/2010/main" val="243093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Choosing the Right Bolus Insulin Algorithm</a:t>
            </a:r>
            <a:endParaRPr lang="en-US" dirty="0"/>
          </a:p>
        </p:txBody>
      </p:sp>
      <p:sp>
        <p:nvSpPr>
          <p:cNvPr id="5" name="TextBox 4"/>
          <p:cNvSpPr txBox="1"/>
          <p:nvPr/>
        </p:nvSpPr>
        <p:spPr>
          <a:xfrm>
            <a:off x="838200" y="1981200"/>
            <a:ext cx="7772400" cy="2554545"/>
          </a:xfrm>
          <a:prstGeom prst="rect">
            <a:avLst/>
          </a:prstGeom>
          <a:noFill/>
        </p:spPr>
        <p:txBody>
          <a:bodyPr wrap="square" rtlCol="0">
            <a:spAutoFit/>
          </a:bodyPr>
          <a:lstStyle/>
          <a:p>
            <a:r>
              <a:rPr lang="en-US" sz="4000" dirty="0">
                <a:latin typeface="+mn-lt"/>
              </a:rPr>
              <a:t>Prandial – </a:t>
            </a:r>
            <a:endParaRPr lang="en-US" sz="4000" dirty="0" smtClean="0">
              <a:latin typeface="+mn-lt"/>
            </a:endParaRPr>
          </a:p>
          <a:p>
            <a:pPr marL="1028700" lvl="1" indent="-571500">
              <a:buFont typeface="Arial" pitchFamily="34" charset="0"/>
              <a:buChar char="•"/>
            </a:pPr>
            <a:r>
              <a:rPr lang="en-US" sz="4000" dirty="0" smtClean="0">
                <a:latin typeface="+mn-lt"/>
              </a:rPr>
              <a:t>Choose </a:t>
            </a:r>
            <a:r>
              <a:rPr lang="en-US" sz="4000" dirty="0" err="1">
                <a:latin typeface="+mn-lt"/>
              </a:rPr>
              <a:t>insulin:carb</a:t>
            </a:r>
            <a:r>
              <a:rPr lang="en-US" sz="4000" dirty="0">
                <a:latin typeface="+mn-lt"/>
              </a:rPr>
              <a:t> ratio</a:t>
            </a:r>
          </a:p>
          <a:p>
            <a:r>
              <a:rPr lang="en-US" sz="4000" dirty="0" smtClean="0">
                <a:latin typeface="+mn-lt"/>
              </a:rPr>
              <a:t>Correction – </a:t>
            </a:r>
          </a:p>
          <a:p>
            <a:pPr marL="1028700" lvl="1" indent="-571500">
              <a:buFont typeface="Arial" pitchFamily="34" charset="0"/>
              <a:buChar char="•"/>
            </a:pPr>
            <a:r>
              <a:rPr lang="en-US" sz="4000" dirty="0" smtClean="0">
                <a:latin typeface="+mn-lt"/>
              </a:rPr>
              <a:t>Choose Algorithm</a:t>
            </a:r>
          </a:p>
        </p:txBody>
      </p:sp>
      <p:pic>
        <p:nvPicPr>
          <p:cNvPr id="227330" name="Picture 2" descr="C:\Users\bev_000\AppData\Local\Microsoft\Windows\Temporary Internet Files\Content.IE5\LVC98H3G\MC90044511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2360" y="1600200"/>
            <a:ext cx="1622146" cy="38918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0105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33400" y="228600"/>
            <a:ext cx="2619375" cy="966507"/>
          </a:xfrm>
          <a:prstGeom prst="rect">
            <a:avLst/>
          </a:prstGeom>
        </p:spPr>
      </p:pic>
    </p:spTree>
    <p:custDataLst>
      <p:tags r:id="rId1"/>
    </p:custDataLst>
    <p:extLst>
      <p:ext uri="{BB962C8B-B14F-4D97-AF65-F5344CB8AC3E}">
        <p14:creationId xmlns:p14="http://schemas.microsoft.com/office/powerpoint/2010/main" val="3279881760"/>
      </p:ext>
    </p:extLst>
  </p:cSld>
  <p:clrMapOvr>
    <a:masterClrMapping/>
  </p:clrMapOvr>
  <p:transition>
    <p:rand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999"/>
            <a:ext cx="8115300" cy="910441"/>
          </a:xfrm>
        </p:spPr>
        <p:txBody>
          <a:bodyPr>
            <a:noAutofit/>
          </a:bodyPr>
          <a:lstStyle/>
          <a:p>
            <a:pPr>
              <a:defRPr/>
            </a:pPr>
            <a:r>
              <a:rPr lang="en-US" sz="3200" dirty="0" smtClean="0"/>
              <a:t>How Much Insulin? – Consider the Individual</a:t>
            </a:r>
            <a:endParaRPr lang="en-US" sz="3200" dirty="0"/>
          </a:p>
        </p:txBody>
      </p:sp>
      <p:sp>
        <p:nvSpPr>
          <p:cNvPr id="5" name="Content Placeholder 4"/>
          <p:cNvSpPr>
            <a:spLocks noGrp="1"/>
          </p:cNvSpPr>
          <p:nvPr>
            <p:ph idx="1"/>
          </p:nvPr>
        </p:nvSpPr>
        <p:spPr>
          <a:xfrm>
            <a:off x="457200" y="1447800"/>
            <a:ext cx="8458200" cy="4953000"/>
          </a:xfrm>
        </p:spPr>
        <p:txBody>
          <a:bodyPr/>
          <a:lstStyle/>
          <a:p>
            <a:pPr>
              <a:defRPr/>
            </a:pPr>
            <a:r>
              <a:rPr lang="en-US" sz="2800" dirty="0" smtClean="0"/>
              <a:t>It depends, based on:</a:t>
            </a:r>
          </a:p>
          <a:p>
            <a:pPr lvl="1">
              <a:defRPr/>
            </a:pPr>
            <a:r>
              <a:rPr lang="en-US" sz="2800" dirty="0" smtClean="0"/>
              <a:t>Body weight </a:t>
            </a:r>
          </a:p>
          <a:p>
            <a:pPr lvl="2">
              <a:defRPr/>
            </a:pPr>
            <a:r>
              <a:rPr lang="en-US" sz="2800" dirty="0" err="1" smtClean="0"/>
              <a:t>Overwt</a:t>
            </a:r>
            <a:r>
              <a:rPr lang="en-US" sz="2800" dirty="0" smtClean="0"/>
              <a:t>, normal </a:t>
            </a:r>
            <a:r>
              <a:rPr lang="en-US" sz="2800" dirty="0" err="1" smtClean="0"/>
              <a:t>wt</a:t>
            </a:r>
            <a:r>
              <a:rPr lang="en-US" sz="2800" dirty="0" smtClean="0"/>
              <a:t>, or thin</a:t>
            </a:r>
          </a:p>
          <a:p>
            <a:pPr lvl="1">
              <a:defRPr/>
            </a:pPr>
            <a:r>
              <a:rPr lang="en-US" sz="2800" dirty="0"/>
              <a:t>F</a:t>
            </a:r>
            <a:r>
              <a:rPr lang="en-US" sz="2800" dirty="0" smtClean="0"/>
              <a:t>rail, elderly  </a:t>
            </a:r>
          </a:p>
          <a:p>
            <a:pPr lvl="1">
              <a:defRPr/>
            </a:pPr>
            <a:r>
              <a:rPr lang="en-US" sz="2800" dirty="0" smtClean="0"/>
              <a:t>Eating status</a:t>
            </a:r>
          </a:p>
          <a:p>
            <a:pPr lvl="2">
              <a:defRPr/>
            </a:pPr>
            <a:r>
              <a:rPr lang="en-US" sz="2800" dirty="0" smtClean="0"/>
              <a:t>Normal, poor intake or NPO  </a:t>
            </a:r>
          </a:p>
          <a:p>
            <a:pPr lvl="1">
              <a:defRPr/>
            </a:pPr>
            <a:r>
              <a:rPr lang="en-US" sz="2800" dirty="0" smtClean="0"/>
              <a:t>Renal or hepatic insufficiency</a:t>
            </a:r>
          </a:p>
          <a:p>
            <a:pPr lvl="1">
              <a:defRPr/>
            </a:pPr>
            <a:r>
              <a:rPr lang="en-US" sz="2800" dirty="0" smtClean="0"/>
              <a:t>Type of Diabetes</a:t>
            </a:r>
          </a:p>
          <a:p>
            <a:pPr lvl="1">
              <a:defRPr/>
            </a:pPr>
            <a:r>
              <a:rPr lang="en-US" sz="2800" dirty="0" smtClean="0"/>
              <a:t>Current meds; steroids, insulin, oral </a:t>
            </a:r>
            <a:r>
              <a:rPr lang="en-US" sz="2800" dirty="0" err="1" smtClean="0"/>
              <a:t>dm</a:t>
            </a:r>
            <a:r>
              <a:rPr lang="en-US" sz="2800" dirty="0" smtClean="0"/>
              <a:t> agents </a:t>
            </a:r>
          </a:p>
          <a:p>
            <a:pPr lvl="1">
              <a:defRPr/>
            </a:pPr>
            <a:r>
              <a:rPr lang="en-US" sz="2800" dirty="0" smtClean="0"/>
              <a:t>Infected or Septic</a:t>
            </a:r>
          </a:p>
          <a:p>
            <a:pPr lvl="1">
              <a:defRPr/>
            </a:pPr>
            <a:endParaRPr lang="en-US" dirty="0" smtClean="0"/>
          </a:p>
          <a:p>
            <a:pPr lvl="1">
              <a:defRPr/>
            </a:pPr>
            <a:endParaRPr lang="en-US" dirty="0"/>
          </a:p>
        </p:txBody>
      </p:sp>
      <p:pic>
        <p:nvPicPr>
          <p:cNvPr id="117764" name="Picture 4" descr="C:\Users\Beverly\AppData\Local\Microsoft\Windows\Temporary Internet Files\Content.IE5\R3N6ZB24\MP90034169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521450" y="1797050"/>
            <a:ext cx="20891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635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0690" name="Rectangle 2"/>
          <p:cNvSpPr>
            <a:spLocks noGrp="1" noChangeArrowheads="1"/>
          </p:cNvSpPr>
          <p:nvPr>
            <p:ph type="title"/>
          </p:nvPr>
        </p:nvSpPr>
        <p:spPr>
          <a:xfrm>
            <a:off x="457200" y="274638"/>
            <a:ext cx="8229600" cy="868362"/>
          </a:xfrm>
        </p:spPr>
        <p:txBody>
          <a:bodyPr/>
          <a:lstStyle/>
          <a:p>
            <a:pPr eaLnBrk="1" hangingPunct="1">
              <a:defRPr/>
            </a:pPr>
            <a:r>
              <a:rPr lang="en-US" dirty="0" smtClean="0"/>
              <a:t>Mealtime Bolus</a:t>
            </a:r>
          </a:p>
        </p:txBody>
      </p:sp>
      <p:sp>
        <p:nvSpPr>
          <p:cNvPr id="1650691" name="Rectangle 3"/>
          <p:cNvSpPr>
            <a:spLocks noGrp="1" noChangeArrowheads="1"/>
          </p:cNvSpPr>
          <p:nvPr>
            <p:ph type="body" idx="1"/>
          </p:nvPr>
        </p:nvSpPr>
        <p:spPr>
          <a:xfrm>
            <a:off x="685800" y="1143000"/>
            <a:ext cx="8001000" cy="4800600"/>
          </a:xfrm>
        </p:spPr>
        <p:txBody>
          <a:bodyPr/>
          <a:lstStyle/>
          <a:p>
            <a:pPr eaLnBrk="1" hangingPunct="1">
              <a:defRPr/>
            </a:pPr>
            <a:r>
              <a:rPr lang="en-US" sz="2800" dirty="0" smtClean="0"/>
              <a:t>Carbohydrate/ </a:t>
            </a:r>
            <a:r>
              <a:rPr lang="en-US" sz="2800" dirty="0" err="1" smtClean="0"/>
              <a:t>Prandial</a:t>
            </a:r>
            <a:r>
              <a:rPr lang="en-US" sz="2800" dirty="0" smtClean="0"/>
              <a:t> Coverage</a:t>
            </a:r>
          </a:p>
          <a:p>
            <a:pPr lvl="1" eaLnBrk="1" hangingPunct="1">
              <a:defRPr/>
            </a:pPr>
            <a:r>
              <a:rPr lang="en-US" sz="2800" dirty="0" smtClean="0"/>
              <a:t>Match the insulin to the carbohydrates</a:t>
            </a:r>
          </a:p>
          <a:p>
            <a:pPr lvl="1" eaLnBrk="1" hangingPunct="1">
              <a:defRPr/>
            </a:pPr>
            <a:r>
              <a:rPr lang="en-US" sz="2800" dirty="0" smtClean="0"/>
              <a:t>1 unit for 8gms		</a:t>
            </a:r>
            <a:r>
              <a:rPr lang="en-US" sz="2800" dirty="0" smtClean="0">
                <a:solidFill>
                  <a:srgbClr val="C00000"/>
                </a:solidFill>
              </a:rPr>
              <a:t>Resistant</a:t>
            </a:r>
          </a:p>
          <a:p>
            <a:pPr lvl="1" eaLnBrk="1" hangingPunct="1">
              <a:defRPr/>
            </a:pPr>
            <a:r>
              <a:rPr lang="en-US" sz="2800" dirty="0" smtClean="0"/>
              <a:t>1 unit for 10 </a:t>
            </a:r>
            <a:r>
              <a:rPr lang="en-US" sz="2800" dirty="0" err="1" smtClean="0"/>
              <a:t>gms</a:t>
            </a:r>
            <a:r>
              <a:rPr lang="en-US" sz="2800" dirty="0" smtClean="0"/>
              <a:t>  </a:t>
            </a:r>
          </a:p>
          <a:p>
            <a:pPr lvl="1" eaLnBrk="1" hangingPunct="1">
              <a:defRPr/>
            </a:pPr>
            <a:r>
              <a:rPr lang="en-US" sz="2800" dirty="0" smtClean="0"/>
              <a:t>1 unit for 15 </a:t>
            </a:r>
            <a:r>
              <a:rPr lang="en-US" sz="2800" dirty="0" err="1" smtClean="0"/>
              <a:t>gms</a:t>
            </a:r>
            <a:r>
              <a:rPr lang="en-US" sz="2800" dirty="0" smtClean="0"/>
              <a:t>  </a:t>
            </a:r>
          </a:p>
          <a:p>
            <a:pPr lvl="1" eaLnBrk="1" hangingPunct="1">
              <a:defRPr/>
            </a:pPr>
            <a:r>
              <a:rPr lang="en-US" sz="2800" dirty="0" smtClean="0"/>
              <a:t>1 unit for 20 </a:t>
            </a:r>
            <a:r>
              <a:rPr lang="en-US" sz="2800" dirty="0" err="1" smtClean="0"/>
              <a:t>gms</a:t>
            </a:r>
            <a:r>
              <a:rPr lang="en-US" sz="2800" dirty="0" smtClean="0"/>
              <a:t>	</a:t>
            </a:r>
            <a:r>
              <a:rPr lang="en-US" sz="2800" dirty="0" smtClean="0">
                <a:solidFill>
                  <a:srgbClr val="7030A0"/>
                </a:solidFill>
              </a:rPr>
              <a:t>Sensitive</a:t>
            </a:r>
          </a:p>
          <a:p>
            <a:pPr marL="0" indent="0" eaLnBrk="1" hangingPunct="1">
              <a:buNone/>
              <a:defRPr/>
            </a:pPr>
            <a:endParaRPr lang="en-US" sz="2800" dirty="0">
              <a:solidFill>
                <a:srgbClr val="99FF66"/>
              </a:solidFill>
            </a:endParaRPr>
          </a:p>
          <a:p>
            <a:pPr eaLnBrk="1" hangingPunct="1">
              <a:defRPr/>
            </a:pPr>
            <a:r>
              <a:rPr lang="en-US" sz="2800" dirty="0" smtClean="0"/>
              <a:t>Adjust ratios depending on </a:t>
            </a:r>
          </a:p>
          <a:p>
            <a:pPr marL="0" indent="0" eaLnBrk="1" hangingPunct="1">
              <a:buNone/>
              <a:defRPr/>
            </a:pPr>
            <a:r>
              <a:rPr lang="en-US" sz="2800" dirty="0" smtClean="0"/>
              <a:t>Post meal glucose and patterns</a:t>
            </a:r>
          </a:p>
        </p:txBody>
      </p:sp>
      <p:pic>
        <p:nvPicPr>
          <p:cNvPr id="104452" name="Picture 4" descr="C:\Users\Beverly\AppData\Local\Microsoft\Windows\Temporary Internet Files\Content.IE5\BY1JKQ3K\MC900354128[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2425625"/>
            <a:ext cx="1429499" cy="147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p:cNvSpPr/>
          <p:nvPr/>
        </p:nvSpPr>
        <p:spPr bwMode="auto">
          <a:xfrm>
            <a:off x="4800600" y="2590800"/>
            <a:ext cx="304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1"/>
    </p:custDataLst>
    <p:extLst>
      <p:ext uri="{BB962C8B-B14F-4D97-AF65-F5344CB8AC3E}">
        <p14:creationId xmlns:p14="http://schemas.microsoft.com/office/powerpoint/2010/main" val="287456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Please calculate the following.</a:t>
            </a:r>
            <a:endParaRPr lang="en-US" dirty="0"/>
          </a:p>
        </p:txBody>
      </p:sp>
      <p:sp>
        <p:nvSpPr>
          <p:cNvPr id="3" name="Content Placeholder 2"/>
          <p:cNvSpPr>
            <a:spLocks noGrp="1"/>
          </p:cNvSpPr>
          <p:nvPr>
            <p:ph sz="half" idx="1"/>
          </p:nvPr>
        </p:nvSpPr>
        <p:spPr>
          <a:xfrm>
            <a:off x="685800" y="1447800"/>
            <a:ext cx="3810000" cy="4800600"/>
          </a:xfrm>
        </p:spPr>
        <p:txBody>
          <a:bodyPr/>
          <a:lstStyle/>
          <a:p>
            <a:r>
              <a:rPr lang="en-US" dirty="0" smtClean="0"/>
              <a:t>Ate 45 </a:t>
            </a:r>
            <a:r>
              <a:rPr lang="en-US" dirty="0" err="1" smtClean="0"/>
              <a:t>gms</a:t>
            </a:r>
            <a:r>
              <a:rPr lang="en-US" dirty="0" smtClean="0"/>
              <a:t> of carb</a:t>
            </a:r>
          </a:p>
          <a:p>
            <a:r>
              <a:rPr lang="en-US" dirty="0" smtClean="0"/>
              <a:t>How much insulin?</a:t>
            </a:r>
          </a:p>
          <a:p>
            <a:pPr lvl="1"/>
            <a:r>
              <a:rPr lang="en-US" dirty="0" smtClean="0"/>
              <a:t>1:8</a:t>
            </a:r>
          </a:p>
          <a:p>
            <a:pPr lvl="1"/>
            <a:r>
              <a:rPr lang="en-US" dirty="0" smtClean="0"/>
              <a:t>1:10</a:t>
            </a:r>
          </a:p>
          <a:p>
            <a:pPr lvl="1"/>
            <a:r>
              <a:rPr lang="en-US" dirty="0" smtClean="0"/>
              <a:t>1:15</a:t>
            </a:r>
          </a:p>
          <a:p>
            <a:pPr lvl="1"/>
            <a:endParaRPr lang="en-US" dirty="0" smtClean="0"/>
          </a:p>
        </p:txBody>
      </p:sp>
      <p:sp>
        <p:nvSpPr>
          <p:cNvPr id="4" name="Content Placeholder 3"/>
          <p:cNvSpPr>
            <a:spLocks noGrp="1"/>
          </p:cNvSpPr>
          <p:nvPr>
            <p:ph sz="half" idx="2"/>
          </p:nvPr>
        </p:nvSpPr>
        <p:spPr>
          <a:xfrm>
            <a:off x="4876800" y="1447800"/>
            <a:ext cx="3810000" cy="5105400"/>
          </a:xfrm>
        </p:spPr>
        <p:txBody>
          <a:bodyPr/>
          <a:lstStyle/>
          <a:p>
            <a:r>
              <a:rPr lang="en-US" dirty="0" smtClean="0"/>
              <a:t>Ate 75 </a:t>
            </a:r>
            <a:r>
              <a:rPr lang="en-US" dirty="0" err="1" smtClean="0"/>
              <a:t>gms</a:t>
            </a:r>
            <a:r>
              <a:rPr lang="en-US" dirty="0" smtClean="0"/>
              <a:t> of carb</a:t>
            </a:r>
          </a:p>
          <a:p>
            <a:r>
              <a:rPr lang="en-US" dirty="0" smtClean="0"/>
              <a:t>How much insulin</a:t>
            </a:r>
          </a:p>
          <a:p>
            <a:pPr lvl="1"/>
            <a:r>
              <a:rPr lang="en-US" dirty="0" smtClean="0"/>
              <a:t>1:10</a:t>
            </a:r>
            <a:endParaRPr lang="en-US" dirty="0"/>
          </a:p>
          <a:p>
            <a:pPr lvl="1"/>
            <a:r>
              <a:rPr lang="en-US" dirty="0" smtClean="0"/>
              <a:t>1:20</a:t>
            </a:r>
            <a:endParaRPr lang="en-US" dirty="0"/>
          </a:p>
          <a:p>
            <a:pPr lvl="1"/>
            <a:r>
              <a:rPr lang="en-US" dirty="0" smtClean="0"/>
              <a:t>1:15 </a:t>
            </a:r>
            <a:endParaRPr lang="en-US" dirty="0"/>
          </a:p>
          <a:p>
            <a:pPr marL="0" indent="0">
              <a:buNone/>
            </a:pPr>
            <a:r>
              <a:rPr lang="en-US" dirty="0" smtClean="0"/>
              <a:t>__________________</a:t>
            </a:r>
          </a:p>
          <a:p>
            <a:pPr>
              <a:buFont typeface="Arial" panose="020B0604020202020204" pitchFamily="34" charset="0"/>
              <a:buChar char="•"/>
            </a:pPr>
            <a:r>
              <a:rPr lang="en-US" dirty="0" smtClean="0"/>
              <a:t>Blood Glucose </a:t>
            </a:r>
            <a:r>
              <a:rPr lang="en-US" dirty="0" smtClean="0">
                <a:solidFill>
                  <a:srgbClr val="790015"/>
                </a:solidFill>
              </a:rPr>
              <a:t>84</a:t>
            </a:r>
          </a:p>
          <a:p>
            <a:pPr>
              <a:buFont typeface="Arial" panose="020B0604020202020204" pitchFamily="34" charset="0"/>
              <a:buChar char="•"/>
            </a:pPr>
            <a:r>
              <a:rPr lang="en-US" dirty="0" smtClean="0"/>
              <a:t>Blood Glucose </a:t>
            </a:r>
            <a:r>
              <a:rPr lang="en-US" dirty="0" smtClean="0">
                <a:solidFill>
                  <a:srgbClr val="002060"/>
                </a:solidFill>
              </a:rPr>
              <a:t>147</a:t>
            </a:r>
            <a:endParaRPr lang="en-US" dirty="0">
              <a:solidFill>
                <a:srgbClr val="00206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97505" y="3514344"/>
            <a:ext cx="2609088" cy="3657600"/>
          </a:xfrm>
          <a:prstGeom prst="rect">
            <a:avLst/>
          </a:prstGeom>
        </p:spPr>
      </p:pic>
    </p:spTree>
    <p:custDataLst>
      <p:tags r:id="rId1"/>
    </p:custDataLst>
    <p:extLst>
      <p:ext uri="{BB962C8B-B14F-4D97-AF65-F5344CB8AC3E}">
        <p14:creationId xmlns:p14="http://schemas.microsoft.com/office/powerpoint/2010/main" val="270258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Please calculate the following.</a:t>
            </a:r>
            <a:endParaRPr lang="en-US" dirty="0"/>
          </a:p>
        </p:txBody>
      </p:sp>
      <p:sp>
        <p:nvSpPr>
          <p:cNvPr id="3" name="Content Placeholder 2"/>
          <p:cNvSpPr>
            <a:spLocks noGrp="1"/>
          </p:cNvSpPr>
          <p:nvPr>
            <p:ph sz="half" idx="1"/>
          </p:nvPr>
        </p:nvSpPr>
        <p:spPr>
          <a:xfrm>
            <a:off x="685800" y="1447800"/>
            <a:ext cx="3810000" cy="4800600"/>
          </a:xfrm>
        </p:spPr>
        <p:txBody>
          <a:bodyPr/>
          <a:lstStyle/>
          <a:p>
            <a:r>
              <a:rPr lang="en-US" dirty="0" smtClean="0"/>
              <a:t>Ate 45 </a:t>
            </a:r>
            <a:r>
              <a:rPr lang="en-US" dirty="0" err="1" smtClean="0"/>
              <a:t>gms</a:t>
            </a:r>
            <a:r>
              <a:rPr lang="en-US" dirty="0" smtClean="0"/>
              <a:t> of carb</a:t>
            </a:r>
          </a:p>
          <a:p>
            <a:r>
              <a:rPr lang="en-US" dirty="0" smtClean="0"/>
              <a:t>How much insulin?</a:t>
            </a:r>
          </a:p>
          <a:p>
            <a:pPr lvl="1"/>
            <a:r>
              <a:rPr lang="en-US" dirty="0" smtClean="0"/>
              <a:t>1:8 – </a:t>
            </a:r>
            <a:r>
              <a:rPr lang="en-US" b="1" dirty="0" smtClean="0">
                <a:solidFill>
                  <a:srgbClr val="7030A0"/>
                </a:solidFill>
              </a:rPr>
              <a:t>5.5</a:t>
            </a:r>
          </a:p>
          <a:p>
            <a:pPr lvl="1"/>
            <a:r>
              <a:rPr lang="en-US" dirty="0" smtClean="0"/>
              <a:t>1:10 – </a:t>
            </a:r>
            <a:r>
              <a:rPr lang="en-US" b="1" dirty="0" smtClean="0">
                <a:solidFill>
                  <a:srgbClr val="7030A0"/>
                </a:solidFill>
              </a:rPr>
              <a:t>4.5</a:t>
            </a:r>
          </a:p>
          <a:p>
            <a:pPr lvl="1"/>
            <a:r>
              <a:rPr lang="en-US" dirty="0" smtClean="0"/>
              <a:t>1:15 - </a:t>
            </a:r>
            <a:r>
              <a:rPr lang="en-US" b="1" dirty="0" smtClean="0">
                <a:solidFill>
                  <a:srgbClr val="7030A0"/>
                </a:solidFill>
              </a:rPr>
              <a:t>3</a:t>
            </a:r>
          </a:p>
          <a:p>
            <a:pPr lvl="1"/>
            <a:endParaRPr lang="en-US" dirty="0" smtClean="0"/>
          </a:p>
        </p:txBody>
      </p:sp>
      <p:sp>
        <p:nvSpPr>
          <p:cNvPr id="4" name="Content Placeholder 3"/>
          <p:cNvSpPr>
            <a:spLocks noGrp="1"/>
          </p:cNvSpPr>
          <p:nvPr>
            <p:ph sz="half" idx="2"/>
          </p:nvPr>
        </p:nvSpPr>
        <p:spPr>
          <a:xfrm>
            <a:off x="4876800" y="1447800"/>
            <a:ext cx="3810000" cy="5105400"/>
          </a:xfrm>
        </p:spPr>
        <p:txBody>
          <a:bodyPr/>
          <a:lstStyle/>
          <a:p>
            <a:r>
              <a:rPr lang="en-US" dirty="0" smtClean="0"/>
              <a:t>Ate 75 </a:t>
            </a:r>
            <a:r>
              <a:rPr lang="en-US" dirty="0" err="1" smtClean="0"/>
              <a:t>gms</a:t>
            </a:r>
            <a:r>
              <a:rPr lang="en-US" dirty="0" smtClean="0"/>
              <a:t> of carb</a:t>
            </a:r>
          </a:p>
          <a:p>
            <a:r>
              <a:rPr lang="en-US" dirty="0" smtClean="0"/>
              <a:t>How much insulin</a:t>
            </a:r>
          </a:p>
          <a:p>
            <a:pPr lvl="1"/>
            <a:r>
              <a:rPr lang="en-US" dirty="0" smtClean="0"/>
              <a:t>1:10 – </a:t>
            </a:r>
            <a:r>
              <a:rPr lang="en-US" b="1" dirty="0" smtClean="0">
                <a:solidFill>
                  <a:srgbClr val="7030A0"/>
                </a:solidFill>
              </a:rPr>
              <a:t>7.5</a:t>
            </a:r>
            <a:endParaRPr lang="en-US" b="1" dirty="0">
              <a:solidFill>
                <a:srgbClr val="7030A0"/>
              </a:solidFill>
            </a:endParaRPr>
          </a:p>
          <a:p>
            <a:pPr lvl="1"/>
            <a:r>
              <a:rPr lang="en-US" dirty="0" smtClean="0"/>
              <a:t>1:20 - </a:t>
            </a:r>
            <a:r>
              <a:rPr lang="en-US" b="1" dirty="0" smtClean="0">
                <a:solidFill>
                  <a:srgbClr val="7030A0"/>
                </a:solidFill>
              </a:rPr>
              <a:t>3.5</a:t>
            </a:r>
            <a:endParaRPr lang="en-US" b="1" dirty="0">
              <a:solidFill>
                <a:srgbClr val="7030A0"/>
              </a:solidFill>
            </a:endParaRPr>
          </a:p>
          <a:p>
            <a:pPr lvl="1"/>
            <a:r>
              <a:rPr lang="en-US" dirty="0" smtClean="0"/>
              <a:t>1:15 - </a:t>
            </a:r>
            <a:r>
              <a:rPr lang="en-US" b="1" dirty="0" smtClean="0">
                <a:solidFill>
                  <a:srgbClr val="7030A0"/>
                </a:solidFill>
              </a:rPr>
              <a:t>5</a:t>
            </a:r>
            <a:endParaRPr lang="en-US" b="1" dirty="0">
              <a:solidFill>
                <a:srgbClr val="7030A0"/>
              </a:solidFill>
            </a:endParaRPr>
          </a:p>
          <a:p>
            <a:pPr marL="0" indent="0">
              <a:buNone/>
            </a:pPr>
            <a:r>
              <a:rPr lang="en-US" dirty="0" smtClean="0">
                <a:solidFill>
                  <a:srgbClr val="7030A0"/>
                </a:solidFill>
              </a:rPr>
              <a:t>__________</a:t>
            </a:r>
            <a:r>
              <a:rPr lang="en-US" dirty="0" smtClean="0"/>
              <a:t>______</a:t>
            </a:r>
          </a:p>
          <a:p>
            <a:pPr>
              <a:buFont typeface="Arial" panose="020B0604020202020204" pitchFamily="34" charset="0"/>
              <a:buChar char="•"/>
            </a:pPr>
            <a:r>
              <a:rPr lang="en-US" dirty="0" smtClean="0"/>
              <a:t>Blood Glucose </a:t>
            </a:r>
            <a:r>
              <a:rPr lang="en-US" b="1" dirty="0" smtClean="0">
                <a:solidFill>
                  <a:srgbClr val="790015"/>
                </a:solidFill>
              </a:rPr>
              <a:t>84</a:t>
            </a:r>
          </a:p>
          <a:p>
            <a:pPr>
              <a:buFont typeface="Arial" panose="020B0604020202020204" pitchFamily="34" charset="0"/>
              <a:buChar char="•"/>
            </a:pPr>
            <a:r>
              <a:rPr lang="en-US" dirty="0" smtClean="0"/>
              <a:t>Blood Glucose </a:t>
            </a:r>
            <a:r>
              <a:rPr lang="en-US" b="1" dirty="0" smtClean="0">
                <a:solidFill>
                  <a:srgbClr val="002060"/>
                </a:solidFill>
              </a:rPr>
              <a:t>147</a:t>
            </a:r>
            <a:endParaRPr lang="en-US" b="1" dirty="0">
              <a:solidFill>
                <a:srgbClr val="00206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97505" y="3514344"/>
            <a:ext cx="2609088" cy="3657600"/>
          </a:xfrm>
          <a:prstGeom prst="rect">
            <a:avLst/>
          </a:prstGeom>
        </p:spPr>
      </p:pic>
    </p:spTree>
    <p:custDataLst>
      <p:tags r:id="rId1"/>
    </p:custDataLst>
    <p:extLst>
      <p:ext uri="{BB962C8B-B14F-4D97-AF65-F5344CB8AC3E}">
        <p14:creationId xmlns:p14="http://schemas.microsoft.com/office/powerpoint/2010/main" val="53851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646" y="166408"/>
            <a:ext cx="8077200" cy="976591"/>
          </a:xfrm>
        </p:spPr>
        <p:txBody>
          <a:bodyPr/>
          <a:lstStyle/>
          <a:p>
            <a:r>
              <a:rPr lang="en-US" dirty="0" smtClean="0"/>
              <a:t>Max Carb Servings per Meal</a:t>
            </a:r>
            <a:endParaRPr lang="en-US" dirty="0"/>
          </a:p>
        </p:txBody>
      </p:sp>
      <p:sp>
        <p:nvSpPr>
          <p:cNvPr id="3" name="Content Placeholder 2"/>
          <p:cNvSpPr>
            <a:spLocks noGrp="1"/>
          </p:cNvSpPr>
          <p:nvPr>
            <p:ph sz="half" idx="1"/>
          </p:nvPr>
        </p:nvSpPr>
        <p:spPr>
          <a:xfrm>
            <a:off x="597502" y="1371600"/>
            <a:ext cx="4116593" cy="4800600"/>
          </a:xfrm>
        </p:spPr>
        <p:txBody>
          <a:bodyPr/>
          <a:lstStyle/>
          <a:p>
            <a:r>
              <a:rPr lang="en-US" dirty="0" smtClean="0"/>
              <a:t>Breakfast  </a:t>
            </a:r>
          </a:p>
          <a:p>
            <a:pPr lvl="1"/>
            <a:r>
              <a:rPr lang="en-US" dirty="0" smtClean="0"/>
              <a:t>45 </a:t>
            </a:r>
            <a:r>
              <a:rPr lang="en-US" dirty="0" err="1" smtClean="0"/>
              <a:t>gms</a:t>
            </a:r>
            <a:endParaRPr lang="en-US" dirty="0" smtClean="0"/>
          </a:p>
          <a:p>
            <a:pPr lvl="1"/>
            <a:r>
              <a:rPr lang="en-US" dirty="0" smtClean="0"/>
              <a:t> 3 servings carb</a:t>
            </a:r>
            <a:endParaRPr lang="en-US" dirty="0"/>
          </a:p>
        </p:txBody>
      </p:sp>
      <p:sp>
        <p:nvSpPr>
          <p:cNvPr id="4" name="Content Placeholder 3"/>
          <p:cNvSpPr>
            <a:spLocks noGrp="1"/>
          </p:cNvSpPr>
          <p:nvPr>
            <p:ph sz="half" idx="2"/>
          </p:nvPr>
        </p:nvSpPr>
        <p:spPr>
          <a:xfrm>
            <a:off x="4632198" y="1612015"/>
            <a:ext cx="4041648" cy="4937760"/>
          </a:xfrm>
        </p:spPr>
        <p:txBody>
          <a:bodyPr/>
          <a:lstStyle/>
          <a:p>
            <a:r>
              <a:rPr lang="en-US" dirty="0" smtClean="0"/>
              <a:t>Lunch / Dinner</a:t>
            </a:r>
          </a:p>
          <a:p>
            <a:pPr lvl="1"/>
            <a:r>
              <a:rPr lang="en-US" dirty="0" smtClean="0"/>
              <a:t>75 </a:t>
            </a:r>
            <a:r>
              <a:rPr lang="en-US" dirty="0" err="1" smtClean="0"/>
              <a:t>gms</a:t>
            </a:r>
            <a:r>
              <a:rPr lang="en-US" dirty="0" smtClean="0"/>
              <a:t> or </a:t>
            </a:r>
          </a:p>
          <a:p>
            <a:pPr lvl="1"/>
            <a:r>
              <a:rPr lang="en-US" dirty="0" smtClean="0"/>
              <a:t>5 servings carb</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917861"/>
            <a:ext cx="2184400" cy="3276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3671" y="3276600"/>
            <a:ext cx="2895600" cy="2129321"/>
          </a:xfrm>
          <a:prstGeom prst="rect">
            <a:avLst/>
          </a:prstGeom>
        </p:spPr>
      </p:pic>
    </p:spTree>
    <p:custDataLst>
      <p:tags r:id="rId1"/>
    </p:custDataLst>
    <p:extLst>
      <p:ext uri="{BB962C8B-B14F-4D97-AF65-F5344CB8AC3E}">
        <p14:creationId xmlns:p14="http://schemas.microsoft.com/office/powerpoint/2010/main" val="32343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295400"/>
            <a:ext cx="4038600" cy="2262188"/>
          </a:xfrm>
        </p:spPr>
        <p:txBody>
          <a:bodyPr/>
          <a:lstStyle/>
          <a:p>
            <a:pPr>
              <a:defRPr/>
            </a:pPr>
            <a:r>
              <a:rPr lang="en-US" dirty="0" smtClean="0"/>
              <a:t>Nurse had an emergency and </a:t>
            </a:r>
            <a:r>
              <a:rPr lang="en-US" dirty="0" err="1" smtClean="0"/>
              <a:t>pt</a:t>
            </a:r>
            <a:r>
              <a:rPr lang="en-US" dirty="0" smtClean="0"/>
              <a:t> already ate lunch?</a:t>
            </a:r>
          </a:p>
          <a:p>
            <a:pPr marL="0" indent="0">
              <a:buNone/>
              <a:defRPr/>
            </a:pP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4502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circle(in)">
                                      <p:cBhvr>
                                        <p:cTn id="13"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219200"/>
          </a:xfrm>
        </p:spPr>
        <p:txBody>
          <a:bodyPr>
            <a:normAutofit fontScale="90000"/>
          </a:bodyPr>
          <a:lstStyle/>
          <a:p>
            <a:pPr>
              <a:defRPr/>
            </a:pPr>
            <a:r>
              <a:rPr lang="en-US" dirty="0" smtClean="0"/>
              <a:t>Now that we covered food, what about Elevated BG? </a:t>
            </a:r>
            <a:endParaRPr lang="en-US" dirty="0"/>
          </a:p>
        </p:txBody>
      </p:sp>
      <p:sp>
        <p:nvSpPr>
          <p:cNvPr id="5" name="Content Placeholder 4"/>
          <p:cNvSpPr>
            <a:spLocks noGrp="1"/>
          </p:cNvSpPr>
          <p:nvPr>
            <p:ph idx="1"/>
          </p:nvPr>
        </p:nvSpPr>
        <p:spPr>
          <a:xfrm>
            <a:off x="457200" y="1752600"/>
            <a:ext cx="8229600" cy="4404360"/>
          </a:xfrm>
        </p:spPr>
        <p:txBody>
          <a:bodyPr/>
          <a:lstStyle/>
          <a:p>
            <a:pPr>
              <a:defRPr/>
            </a:pPr>
            <a:r>
              <a:rPr lang="en-US" dirty="0" smtClean="0"/>
              <a:t>That’s where the Correction Bolus comes into play.</a:t>
            </a:r>
            <a:endParaRPr lang="en-US" dirty="0"/>
          </a:p>
        </p:txBody>
      </p:sp>
      <p:pic>
        <p:nvPicPr>
          <p:cNvPr id="111620" name="Picture 3" descr="C:\Users\bev\AppData\Local\Microsoft\Windows\Temporary Internet Files\Content.IE5\INEAQAQO\MP90030904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114800" y="2667000"/>
            <a:ext cx="42672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989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82000" cy="914400"/>
          </a:xfrm>
        </p:spPr>
        <p:txBody>
          <a:bodyPr/>
          <a:lstStyle/>
          <a:p>
            <a:pPr>
              <a:defRPr/>
            </a:pPr>
            <a:r>
              <a:rPr lang="en-US" sz="3600" dirty="0" smtClean="0"/>
              <a:t>Calculating Correction Bolus</a:t>
            </a:r>
            <a:endParaRPr lang="en-US" sz="3600" dirty="0"/>
          </a:p>
        </p:txBody>
      </p:sp>
      <p:sp>
        <p:nvSpPr>
          <p:cNvPr id="19458" name="Rectangle 3"/>
          <p:cNvSpPr>
            <a:spLocks noGrp="1" noChangeArrowheads="1"/>
          </p:cNvSpPr>
          <p:nvPr>
            <p:ph idx="1"/>
          </p:nvPr>
        </p:nvSpPr>
        <p:spPr>
          <a:xfrm>
            <a:off x="457200" y="1447800"/>
            <a:ext cx="8229600" cy="4678363"/>
          </a:xfrm>
        </p:spPr>
        <p:txBody>
          <a:bodyPr/>
          <a:lstStyle/>
          <a:p>
            <a:pPr>
              <a:buFont typeface="Arial" pitchFamily="34" charset="0"/>
              <a:buChar char="•"/>
              <a:defRPr/>
            </a:pPr>
            <a:r>
              <a:rPr lang="en-US" sz="3600" dirty="0" smtClean="0">
                <a:solidFill>
                  <a:srgbClr val="002060"/>
                </a:solidFill>
              </a:rPr>
              <a:t>Algorithm 1</a:t>
            </a:r>
          </a:p>
          <a:p>
            <a:pPr lvl="1">
              <a:defRPr/>
            </a:pPr>
            <a:r>
              <a:rPr lang="en-US" sz="3200" dirty="0" smtClean="0"/>
              <a:t>Insulin Sensitive - BMI &lt; 20, Type 1, ESRD</a:t>
            </a:r>
          </a:p>
          <a:p>
            <a:pPr>
              <a:buFont typeface="Arial" pitchFamily="34" charset="0"/>
              <a:buChar char="•"/>
              <a:defRPr/>
            </a:pPr>
            <a:r>
              <a:rPr lang="en-US" sz="3600" dirty="0" smtClean="0">
                <a:solidFill>
                  <a:srgbClr val="790015"/>
                </a:solidFill>
              </a:rPr>
              <a:t>Algorithm 2</a:t>
            </a:r>
          </a:p>
          <a:p>
            <a:pPr lvl="1">
              <a:defRPr/>
            </a:pPr>
            <a:r>
              <a:rPr lang="en-US" sz="3200" dirty="0" smtClean="0"/>
              <a:t>For </a:t>
            </a:r>
            <a:r>
              <a:rPr lang="en-US" sz="3200" dirty="0" err="1" smtClean="0"/>
              <a:t>avg</a:t>
            </a:r>
            <a:r>
              <a:rPr lang="en-US" sz="3200" dirty="0" smtClean="0"/>
              <a:t> </a:t>
            </a:r>
            <a:r>
              <a:rPr lang="en-US" sz="3200" dirty="0" err="1" smtClean="0"/>
              <a:t>pt</a:t>
            </a:r>
            <a:r>
              <a:rPr lang="en-US" sz="3200" dirty="0" smtClean="0"/>
              <a:t>, BMI 20-29, Known Type 2</a:t>
            </a:r>
            <a:endParaRPr lang="en-US" sz="3200" dirty="0"/>
          </a:p>
          <a:p>
            <a:pPr>
              <a:buFont typeface="Arial" pitchFamily="34" charset="0"/>
              <a:buChar char="•"/>
              <a:defRPr/>
            </a:pPr>
            <a:r>
              <a:rPr lang="en-US" sz="3600" dirty="0" smtClean="0">
                <a:solidFill>
                  <a:srgbClr val="7030A0"/>
                </a:solidFill>
              </a:rPr>
              <a:t>Algorithm 3</a:t>
            </a:r>
          </a:p>
          <a:p>
            <a:pPr lvl="1">
              <a:buFont typeface="Arial" pitchFamily="34" charset="0"/>
              <a:buChar char="•"/>
              <a:defRPr/>
            </a:pPr>
            <a:r>
              <a:rPr lang="en-US" sz="3200" dirty="0" smtClean="0"/>
              <a:t>Insulin resistant </a:t>
            </a:r>
            <a:r>
              <a:rPr lang="en-US" sz="3200" dirty="0" err="1" smtClean="0"/>
              <a:t>pt</a:t>
            </a:r>
            <a:r>
              <a:rPr lang="en-US" sz="3200" dirty="0" smtClean="0"/>
              <a:t> - </a:t>
            </a:r>
            <a:r>
              <a:rPr lang="en-US" sz="2800" dirty="0"/>
              <a:t>O</a:t>
            </a:r>
            <a:r>
              <a:rPr lang="en-US" sz="3600" dirty="0" smtClean="0"/>
              <a:t>bese</a:t>
            </a:r>
            <a:r>
              <a:rPr lang="en-US" sz="3600" dirty="0"/>
              <a:t>, on </a:t>
            </a:r>
            <a:r>
              <a:rPr lang="en-US" sz="3600" dirty="0" smtClean="0"/>
              <a:t>steroids </a:t>
            </a:r>
            <a:endParaRPr lang="en-US" sz="2800" dirty="0"/>
          </a:p>
          <a:p>
            <a:pPr marL="457200" lvl="1" indent="0">
              <a:buNone/>
              <a:defRPr/>
            </a:pPr>
            <a:r>
              <a:rPr lang="en-US" sz="2400" b="1" i="1" dirty="0" smtClean="0">
                <a:solidFill>
                  <a:srgbClr val="790015"/>
                </a:solidFill>
              </a:rPr>
              <a:t>Consider continuing usual home insulin dose</a:t>
            </a:r>
          </a:p>
        </p:txBody>
      </p:sp>
    </p:spTree>
    <p:custDataLst>
      <p:tags r:id="rId1"/>
    </p:custDataLst>
    <p:extLst>
      <p:ext uri="{BB962C8B-B14F-4D97-AF65-F5344CB8AC3E}">
        <p14:creationId xmlns:p14="http://schemas.microsoft.com/office/powerpoint/2010/main" val="244816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486" y="381000"/>
            <a:ext cx="8153400" cy="838200"/>
          </a:xfrm>
        </p:spPr>
        <p:txBody>
          <a:bodyPr>
            <a:normAutofit/>
          </a:bodyPr>
          <a:lstStyle/>
          <a:p>
            <a:r>
              <a:rPr lang="en-US" dirty="0" smtClean="0"/>
              <a:t>Correction Bolus</a:t>
            </a:r>
            <a:endParaRPr lang="en-US" dirty="0"/>
          </a:p>
        </p:txBody>
      </p:sp>
      <p:pic>
        <p:nvPicPr>
          <p:cNvPr id="4" name="Content Placeholder 3"/>
          <p:cNvPicPr>
            <a:picLocks noGrp="1" noChangeAspect="1"/>
          </p:cNvPicPr>
          <p:nvPr>
            <p:ph idx="1"/>
          </p:nvPr>
        </p:nvPicPr>
        <p:blipFill>
          <a:blip r:embed="rId3"/>
          <a:stretch>
            <a:fillRect/>
          </a:stretch>
        </p:blipFill>
        <p:spPr>
          <a:xfrm>
            <a:off x="609600" y="1524000"/>
            <a:ext cx="7963172" cy="3328987"/>
          </a:xfrm>
          <a:prstGeom prst="rect">
            <a:avLst/>
          </a:prstGeom>
        </p:spPr>
      </p:pic>
    </p:spTree>
    <p:custDataLst>
      <p:tags r:id="rId1"/>
    </p:custDataLst>
    <p:extLst>
      <p:ext uri="{BB962C8B-B14F-4D97-AF65-F5344CB8AC3E}">
        <p14:creationId xmlns:p14="http://schemas.microsoft.com/office/powerpoint/2010/main" val="122513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534400" cy="1143000"/>
          </a:xfrm>
        </p:spPr>
        <p:txBody>
          <a:bodyPr>
            <a:noAutofit/>
          </a:bodyPr>
          <a:lstStyle/>
          <a:p>
            <a:r>
              <a:rPr lang="en-US" sz="3600" dirty="0" smtClean="0"/>
              <a:t>For following BG levels- How much corrective insulin?</a:t>
            </a:r>
            <a:endParaRPr lang="en-US" sz="3600" dirty="0"/>
          </a:p>
        </p:txBody>
      </p:sp>
      <p:sp>
        <p:nvSpPr>
          <p:cNvPr id="3" name="Content Placeholder 2"/>
          <p:cNvSpPr>
            <a:spLocks noGrp="1"/>
          </p:cNvSpPr>
          <p:nvPr>
            <p:ph idx="1"/>
          </p:nvPr>
        </p:nvSpPr>
        <p:spPr>
          <a:xfrm>
            <a:off x="457200" y="1828800"/>
            <a:ext cx="8229600" cy="4328160"/>
          </a:xfrm>
        </p:spPr>
        <p:txBody>
          <a:bodyPr/>
          <a:lstStyle/>
          <a:p>
            <a:r>
              <a:rPr lang="en-US" dirty="0" smtClean="0"/>
              <a:t>BG		</a:t>
            </a:r>
            <a:r>
              <a:rPr lang="en-US" u="sng" dirty="0" err="1" smtClean="0"/>
              <a:t>Alg</a:t>
            </a:r>
            <a:r>
              <a:rPr lang="en-US" u="sng" dirty="0" smtClean="0"/>
              <a:t> 1		</a:t>
            </a:r>
            <a:r>
              <a:rPr lang="en-US" u="sng" dirty="0" err="1" smtClean="0"/>
              <a:t>Alg</a:t>
            </a:r>
            <a:r>
              <a:rPr lang="en-US" u="sng" dirty="0" smtClean="0"/>
              <a:t> 2		</a:t>
            </a:r>
            <a:r>
              <a:rPr lang="en-US" u="sng" dirty="0" err="1" smtClean="0"/>
              <a:t>Alg</a:t>
            </a:r>
            <a:r>
              <a:rPr lang="en-US" u="sng" dirty="0" smtClean="0"/>
              <a:t> 3</a:t>
            </a:r>
            <a:endParaRPr lang="en-US" u="sng" dirty="0"/>
          </a:p>
          <a:p>
            <a:endParaRPr lang="en-US" u="sng" dirty="0" smtClean="0"/>
          </a:p>
          <a:p>
            <a:r>
              <a:rPr lang="en-US" sz="3600" dirty="0" smtClean="0">
                <a:solidFill>
                  <a:srgbClr val="002060"/>
                </a:solidFill>
              </a:rPr>
              <a:t>74		 		 			</a:t>
            </a:r>
          </a:p>
          <a:p>
            <a:r>
              <a:rPr lang="en-US" sz="3600" dirty="0" smtClean="0">
                <a:solidFill>
                  <a:srgbClr val="002060"/>
                </a:solidFill>
              </a:rPr>
              <a:t>159	 				</a:t>
            </a:r>
          </a:p>
          <a:p>
            <a:r>
              <a:rPr lang="en-US" sz="3600" dirty="0" smtClean="0">
                <a:solidFill>
                  <a:srgbClr val="002060"/>
                </a:solidFill>
              </a:rPr>
              <a:t>378</a:t>
            </a:r>
            <a:r>
              <a:rPr lang="en-US" sz="3600" dirty="0" smtClean="0">
                <a:solidFill>
                  <a:srgbClr val="6AEE60"/>
                </a:solidFill>
              </a:rPr>
              <a:t>	 				</a:t>
            </a:r>
            <a:endParaRPr lang="en-US" sz="3600" dirty="0">
              <a:solidFill>
                <a:srgbClr val="6AEE60"/>
              </a:solidFill>
            </a:endParaRPr>
          </a:p>
        </p:txBody>
      </p:sp>
      <p:pic>
        <p:nvPicPr>
          <p:cNvPr id="4" name="Picture 2" descr="C:\Users\bev_000\AppData\Local\Microsoft\Windows\Temporary Internet Files\Content.IE5\EFRK1MDT\MP90042222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7617" y="2575560"/>
            <a:ext cx="2388765"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166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2578341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For following BG levels- How much corrective insulin?</a:t>
            </a:r>
            <a:endParaRPr lang="en-US" dirty="0"/>
          </a:p>
        </p:txBody>
      </p:sp>
      <p:sp>
        <p:nvSpPr>
          <p:cNvPr id="3" name="Content Placeholder 2"/>
          <p:cNvSpPr>
            <a:spLocks noGrp="1"/>
          </p:cNvSpPr>
          <p:nvPr>
            <p:ph idx="1"/>
          </p:nvPr>
        </p:nvSpPr>
        <p:spPr>
          <a:xfrm>
            <a:off x="914400" y="1752600"/>
            <a:ext cx="7162800" cy="4800600"/>
          </a:xfrm>
        </p:spPr>
        <p:txBody>
          <a:bodyPr/>
          <a:lstStyle/>
          <a:p>
            <a:r>
              <a:rPr lang="en-US" dirty="0" smtClean="0"/>
              <a:t>BG		</a:t>
            </a:r>
            <a:r>
              <a:rPr lang="en-US" u="sng" dirty="0" err="1" smtClean="0"/>
              <a:t>Alg</a:t>
            </a:r>
            <a:r>
              <a:rPr lang="en-US" u="sng" dirty="0" smtClean="0"/>
              <a:t> 1		</a:t>
            </a:r>
            <a:r>
              <a:rPr lang="en-US" u="sng" dirty="0" err="1" smtClean="0"/>
              <a:t>Alg</a:t>
            </a:r>
            <a:r>
              <a:rPr lang="en-US" u="sng" dirty="0" smtClean="0"/>
              <a:t> 2		</a:t>
            </a:r>
            <a:r>
              <a:rPr lang="en-US" u="sng" dirty="0" err="1" smtClean="0"/>
              <a:t>Alg</a:t>
            </a:r>
            <a:r>
              <a:rPr lang="en-US" u="sng" dirty="0" smtClean="0"/>
              <a:t> 3</a:t>
            </a:r>
            <a:endParaRPr lang="en-US" u="sng" dirty="0"/>
          </a:p>
          <a:p>
            <a:endParaRPr lang="en-US" u="sng" dirty="0" smtClean="0"/>
          </a:p>
          <a:p>
            <a:r>
              <a:rPr lang="en-US" sz="3600" dirty="0" smtClean="0">
                <a:solidFill>
                  <a:srgbClr val="002060"/>
                </a:solidFill>
              </a:rPr>
              <a:t>74		0		0		0	</a:t>
            </a:r>
          </a:p>
          <a:p>
            <a:r>
              <a:rPr lang="en-US" sz="3600" dirty="0" smtClean="0">
                <a:solidFill>
                  <a:srgbClr val="002060"/>
                </a:solidFill>
              </a:rPr>
              <a:t>159	1		1		2</a:t>
            </a:r>
          </a:p>
          <a:p>
            <a:r>
              <a:rPr lang="en-US" sz="3600" dirty="0" smtClean="0">
                <a:solidFill>
                  <a:srgbClr val="002060"/>
                </a:solidFill>
              </a:rPr>
              <a:t>378*	6 		8		14 </a:t>
            </a:r>
          </a:p>
          <a:p>
            <a:pPr marL="0" indent="0">
              <a:buNone/>
            </a:pPr>
            <a:endParaRPr lang="en-US" sz="3600" dirty="0">
              <a:solidFill>
                <a:srgbClr val="002060"/>
              </a:solidFill>
            </a:endParaRPr>
          </a:p>
          <a:p>
            <a:pPr marL="0" indent="0" algn="r">
              <a:buNone/>
            </a:pPr>
            <a:r>
              <a:rPr lang="en-US" sz="4000" dirty="0" smtClean="0">
                <a:solidFill>
                  <a:srgbClr val="C00000"/>
                </a:solidFill>
              </a:rPr>
              <a:t>*Notify MD</a:t>
            </a:r>
            <a:endParaRPr lang="en-US" sz="4000" dirty="0">
              <a:solidFill>
                <a:srgbClr val="C00000"/>
              </a:solidFill>
            </a:endParaRPr>
          </a:p>
        </p:txBody>
      </p:sp>
    </p:spTree>
    <p:custDataLst>
      <p:tags r:id="rId1"/>
    </p:custDataLst>
    <p:extLst>
      <p:ext uri="{BB962C8B-B14F-4D97-AF65-F5344CB8AC3E}">
        <p14:creationId xmlns:p14="http://schemas.microsoft.com/office/powerpoint/2010/main" val="122004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634" name="Rectangle 2"/>
          <p:cNvSpPr>
            <a:spLocks noGrp="1" noChangeArrowheads="1"/>
          </p:cNvSpPr>
          <p:nvPr>
            <p:ph type="title"/>
          </p:nvPr>
        </p:nvSpPr>
        <p:spPr>
          <a:xfrm>
            <a:off x="457200" y="152400"/>
            <a:ext cx="8229600" cy="1143000"/>
          </a:xfrm>
        </p:spPr>
        <p:txBody>
          <a:bodyPr>
            <a:normAutofit fontScale="90000"/>
          </a:bodyPr>
          <a:lstStyle/>
          <a:p>
            <a:pPr eaLnBrk="1" hangingPunct="1">
              <a:defRPr/>
            </a:pPr>
            <a:r>
              <a:rPr lang="en-US" sz="4000" dirty="0" smtClean="0"/>
              <a:t>Basal </a:t>
            </a:r>
            <a:r>
              <a:rPr lang="en-US" sz="4000" dirty="0" err="1" smtClean="0"/>
              <a:t>Insulins</a:t>
            </a:r>
            <a:r>
              <a:rPr lang="en-US" sz="4000" dirty="0" smtClean="0"/>
              <a:t> </a:t>
            </a:r>
            <a:br>
              <a:rPr lang="en-US" sz="4000" dirty="0" smtClean="0"/>
            </a:br>
            <a:r>
              <a:rPr lang="en-US" sz="3600" dirty="0" smtClean="0"/>
              <a:t>(½ of total daily dose</a:t>
            </a:r>
            <a:r>
              <a:rPr lang="en-US" sz="4000" dirty="0" smtClean="0"/>
              <a:t>) </a:t>
            </a:r>
          </a:p>
        </p:txBody>
      </p:sp>
      <p:sp>
        <p:nvSpPr>
          <p:cNvPr id="1605635" name="Rectangle 3"/>
          <p:cNvSpPr>
            <a:spLocks noGrp="1" noChangeArrowheads="1"/>
          </p:cNvSpPr>
          <p:nvPr>
            <p:ph type="body" idx="1"/>
          </p:nvPr>
        </p:nvSpPr>
        <p:spPr>
          <a:xfrm>
            <a:off x="228600" y="1600200"/>
            <a:ext cx="8915400" cy="4648200"/>
          </a:xfrm>
        </p:spPr>
        <p:txBody>
          <a:bodyPr/>
          <a:lstStyle/>
          <a:p>
            <a:pPr eaLnBrk="1" hangingPunct="1">
              <a:buFont typeface="Wingdings" pitchFamily="2" charset="2"/>
              <a:buNone/>
              <a:defRPr/>
            </a:pPr>
            <a:r>
              <a:rPr lang="en-US" u="sng" dirty="0" smtClean="0"/>
              <a:t>Long Acting	  	Peak Action   Duration</a:t>
            </a:r>
          </a:p>
          <a:p>
            <a:pPr eaLnBrk="1" hangingPunct="1">
              <a:defRPr/>
            </a:pPr>
            <a:r>
              <a:rPr lang="en-US" dirty="0" err="1" smtClean="0"/>
              <a:t>Detemir</a:t>
            </a:r>
            <a:r>
              <a:rPr lang="en-US" dirty="0" smtClean="0"/>
              <a:t> (</a:t>
            </a:r>
            <a:r>
              <a:rPr lang="en-US" dirty="0" err="1" smtClean="0"/>
              <a:t>Levemir</a:t>
            </a:r>
            <a:r>
              <a:rPr lang="en-US" dirty="0" smtClean="0"/>
              <a:t>)	  No peak		6 - 24 </a:t>
            </a:r>
            <a:r>
              <a:rPr lang="en-US" dirty="0" err="1" smtClean="0"/>
              <a:t>hrs</a:t>
            </a:r>
            <a:endParaRPr lang="en-US" dirty="0" smtClean="0"/>
          </a:p>
          <a:p>
            <a:pPr eaLnBrk="1" hangingPunct="1">
              <a:defRPr/>
            </a:pPr>
            <a:r>
              <a:rPr lang="en-US" dirty="0" err="1" smtClean="0"/>
              <a:t>Glargine</a:t>
            </a:r>
            <a:r>
              <a:rPr lang="en-US" dirty="0" smtClean="0"/>
              <a:t> (Lantus)	  No peak		20- 24 </a:t>
            </a:r>
            <a:r>
              <a:rPr lang="en-US" dirty="0" err="1" smtClean="0"/>
              <a:t>hrs</a:t>
            </a:r>
            <a:endParaRPr lang="en-US" dirty="0" smtClean="0"/>
          </a:p>
          <a:p>
            <a:pPr>
              <a:buNone/>
              <a:defRPr/>
            </a:pPr>
            <a:endParaRPr lang="en-US" u="sng" dirty="0" smtClean="0"/>
          </a:p>
          <a:p>
            <a:pPr>
              <a:buNone/>
              <a:defRPr/>
            </a:pPr>
            <a:r>
              <a:rPr lang="en-US" u="sng" dirty="0" smtClean="0"/>
              <a:t>Intermediate </a:t>
            </a:r>
            <a:r>
              <a:rPr lang="en-US" u="sng" dirty="0"/>
              <a:t>Acting	  Peak Action   Duration</a:t>
            </a:r>
          </a:p>
          <a:p>
            <a:pPr>
              <a:defRPr/>
            </a:pPr>
            <a:r>
              <a:rPr lang="en-US" dirty="0"/>
              <a:t>NPH	  		  4-10 </a:t>
            </a:r>
            <a:r>
              <a:rPr lang="en-US" dirty="0" err="1"/>
              <a:t>hrs</a:t>
            </a:r>
            <a:r>
              <a:rPr lang="en-US" dirty="0"/>
              <a:t>		10-16</a:t>
            </a:r>
          </a:p>
          <a:p>
            <a:pPr marL="0" indent="0" eaLnBrk="1" hangingPunct="1">
              <a:buNone/>
              <a:defRPr/>
            </a:pPr>
            <a:endParaRPr lang="en-US" dirty="0" smtClean="0"/>
          </a:p>
          <a:p>
            <a:pPr algn="ctr" eaLnBrk="1" hangingPunct="1">
              <a:buFont typeface="Wingdings" pitchFamily="2" charset="2"/>
              <a:buNone/>
              <a:defRPr/>
            </a:pPr>
            <a:r>
              <a:rPr lang="en-US" i="1" dirty="0" smtClean="0">
                <a:solidFill>
                  <a:srgbClr val="790015"/>
                </a:solidFill>
              </a:rPr>
              <a:t>Fasting BG reflects efficacy of basal</a:t>
            </a:r>
          </a:p>
        </p:txBody>
      </p:sp>
    </p:spTree>
    <p:custDataLst>
      <p:tags r:id="rId1"/>
    </p:custDataLst>
    <p:extLst>
      <p:ext uri="{BB962C8B-B14F-4D97-AF65-F5344CB8AC3E}">
        <p14:creationId xmlns:p14="http://schemas.microsoft.com/office/powerpoint/2010/main" val="1881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605635">
                                            <p:txEl>
                                              <p:pRg st="7" end="7"/>
                                            </p:txEl>
                                          </p:spTgt>
                                        </p:tgtEl>
                                        <p:attrNameLst>
                                          <p:attrName>style.visibility</p:attrName>
                                        </p:attrNameLst>
                                      </p:cBhvr>
                                      <p:to>
                                        <p:strVal val="visible"/>
                                      </p:to>
                                    </p:set>
                                    <p:anim calcmode="lin" valueType="num">
                                      <p:cBhvr additive="base">
                                        <p:cTn id="7" dur="2000" fill="hold"/>
                                        <p:tgtEl>
                                          <p:spTgt spid="1605635">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605635">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658" name="Rectangle 2"/>
          <p:cNvSpPr>
            <a:spLocks noGrp="1" noChangeArrowheads="1"/>
          </p:cNvSpPr>
          <p:nvPr>
            <p:ph type="title"/>
          </p:nvPr>
        </p:nvSpPr>
        <p:spPr/>
        <p:txBody>
          <a:bodyPr/>
          <a:lstStyle/>
          <a:p>
            <a:pPr eaLnBrk="1" hangingPunct="1">
              <a:defRPr/>
            </a:pPr>
            <a:r>
              <a:rPr lang="en-US" dirty="0" smtClean="0"/>
              <a:t>Basal Insulin Summary</a:t>
            </a:r>
          </a:p>
        </p:txBody>
      </p:sp>
      <p:sp>
        <p:nvSpPr>
          <p:cNvPr id="1606659" name="Rectangle 3"/>
          <p:cNvSpPr>
            <a:spLocks noGrp="1" noChangeArrowheads="1"/>
          </p:cNvSpPr>
          <p:nvPr>
            <p:ph type="body" sz="half" idx="1"/>
          </p:nvPr>
        </p:nvSpPr>
        <p:spPr>
          <a:xfrm>
            <a:off x="457200" y="1600200"/>
            <a:ext cx="8077200" cy="45339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t>NPH 12 </a:t>
            </a:r>
            <a:r>
              <a:rPr lang="en-US" dirty="0" err="1" smtClean="0"/>
              <a:t>hrs</a:t>
            </a:r>
            <a:endParaRPr lang="en-US" dirty="0" smtClean="0"/>
          </a:p>
          <a:p>
            <a:pPr lvl="1" eaLnBrk="1" hangingPunct="1">
              <a:defRPr/>
            </a:pPr>
            <a:r>
              <a:rPr lang="en-US" dirty="0" err="1" smtClean="0"/>
              <a:t>Levemir</a:t>
            </a:r>
            <a:r>
              <a:rPr lang="en-US" dirty="0" smtClean="0"/>
              <a:t>, Lantus 20-24 </a:t>
            </a:r>
            <a:r>
              <a:rPr lang="en-US" dirty="0" err="1" smtClean="0"/>
              <a:t>hrs</a:t>
            </a:r>
            <a:endParaRPr lang="en-US" dirty="0" smtClean="0"/>
          </a:p>
          <a:p>
            <a:pPr eaLnBrk="1" hangingPunct="1">
              <a:defRPr/>
            </a:pPr>
            <a:r>
              <a:rPr lang="en-US" dirty="0" smtClean="0"/>
              <a:t>Fasting blood glucose reflects effectiveness</a:t>
            </a:r>
          </a:p>
        </p:txBody>
      </p:sp>
      <p:pic>
        <p:nvPicPr>
          <p:cNvPr id="114692" name="Picture 4" descr="MCAN03906_0000[1]"/>
          <p:cNvPicPr>
            <a:picLocks noGrp="1" noChangeAspect="1" noChangeArrowheads="1"/>
          </p:cNvPicPr>
          <p:nvPr>
            <p:ph sz="half" idx="2"/>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715000" y="2667000"/>
            <a:ext cx="2590800" cy="1955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4361604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2"/>
          <p:cNvSpPr>
            <a:spLocks noGrp="1" noChangeArrowheads="1"/>
          </p:cNvSpPr>
          <p:nvPr>
            <p:ph type="title"/>
          </p:nvPr>
        </p:nvSpPr>
        <p:spPr>
          <a:xfrm>
            <a:off x="457200" y="228600"/>
            <a:ext cx="8250238" cy="992188"/>
          </a:xfrm>
        </p:spPr>
        <p:txBody>
          <a:bodyPr lIns="90488" tIns="44450" rIns="90488" bIns="44450" anchor="b"/>
          <a:lstStyle/>
          <a:p>
            <a:pPr eaLnBrk="1" hangingPunct="1">
              <a:defRPr/>
            </a:pPr>
            <a:r>
              <a:rPr lang="en-US" dirty="0" smtClean="0"/>
              <a:t>Combination SQ Insulin</a:t>
            </a:r>
            <a:endParaRPr lang="en-US" sz="4000" dirty="0" smtClean="0">
              <a:sym typeface="Monotype Sorts" pitchFamily="2" charset="2"/>
            </a:endParaRPr>
          </a:p>
        </p:txBody>
      </p:sp>
      <p:graphicFrame>
        <p:nvGraphicFramePr>
          <p:cNvPr id="115715" name="Object 3">
            <a:hlinkClick r:id="" action="ppaction://ole?verb=0"/>
          </p:cNvPr>
          <p:cNvGraphicFramePr>
            <a:graphicFrameLocks/>
          </p:cNvGraphicFramePr>
          <p:nvPr>
            <p:extLst>
              <p:ext uri="{D42A27DB-BD31-4B8C-83A1-F6EECF244321}">
                <p14:modId xmlns:p14="http://schemas.microsoft.com/office/powerpoint/2010/main" val="4226393108"/>
              </p:ext>
            </p:extLst>
          </p:nvPr>
        </p:nvGraphicFramePr>
        <p:xfrm>
          <a:off x="533400" y="1447800"/>
          <a:ext cx="8478838" cy="6032500"/>
        </p:xfrm>
        <a:graphic>
          <a:graphicData uri="http://schemas.openxmlformats.org/presentationml/2006/ole">
            <mc:AlternateContent xmlns:mc="http://schemas.openxmlformats.org/markup-compatibility/2006">
              <mc:Choice xmlns:v="urn:schemas-microsoft-com:vml" Requires="v">
                <p:oleObj spid="_x0000_s99338" name="Document" r:id="rId5" imgW="8619486" imgH="6049504" progId="Word.Document.8">
                  <p:embed/>
                </p:oleObj>
              </mc:Choice>
              <mc:Fallback>
                <p:oleObj name="Document" r:id="rId5" imgW="8619486" imgH="6049504" progId="Word.Document.8">
                  <p:embed/>
                  <p:pic>
                    <p:nvPicPr>
                      <p:cNvPr id="0" name=""/>
                      <p:cNvPicPr>
                        <a:picLocks noChangeArrowheads="1"/>
                      </p:cNvPicPr>
                      <p:nvPr/>
                    </p:nvPicPr>
                    <p:blipFill>
                      <a:blip r:embed="rId6"/>
                      <a:srcRect/>
                      <a:stretch>
                        <a:fillRect/>
                      </a:stretch>
                    </p:blipFill>
                    <p:spPr bwMode="auto">
                      <a:xfrm>
                        <a:off x="533400" y="1447800"/>
                        <a:ext cx="8478838" cy="60325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06709424"/>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341684" y="34675"/>
            <a:ext cx="4419600" cy="1464261"/>
          </a:xfrm>
          <a:prstGeom prst="rect">
            <a:avLst/>
          </a:prstGeom>
        </p:spPr>
      </p:pic>
      <p:pic>
        <p:nvPicPr>
          <p:cNvPr id="6" name="Picture 5"/>
          <p:cNvPicPr>
            <a:picLocks noChangeAspect="1"/>
          </p:cNvPicPr>
          <p:nvPr/>
        </p:nvPicPr>
        <p:blipFill>
          <a:blip r:embed="rId4"/>
          <a:stretch>
            <a:fillRect/>
          </a:stretch>
        </p:blipFill>
        <p:spPr>
          <a:xfrm>
            <a:off x="1846384" y="2057400"/>
            <a:ext cx="5410200" cy="3808195"/>
          </a:xfrm>
          <a:prstGeom prst="rect">
            <a:avLst/>
          </a:prstGeom>
        </p:spPr>
      </p:pic>
    </p:spTree>
    <p:custDataLst>
      <p:tags r:id="rId1"/>
    </p:custDataLst>
    <p:extLst>
      <p:ext uri="{BB962C8B-B14F-4D97-AF65-F5344CB8AC3E}">
        <p14:creationId xmlns:p14="http://schemas.microsoft.com/office/powerpoint/2010/main" val="47747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Calculate Basal Insulin Needs</a:t>
            </a:r>
            <a:endParaRPr lang="en-US" dirty="0"/>
          </a:p>
        </p:txBody>
      </p:sp>
      <p:sp>
        <p:nvSpPr>
          <p:cNvPr id="7" name="Content Placeholder 6"/>
          <p:cNvSpPr>
            <a:spLocks noGrp="1"/>
          </p:cNvSpPr>
          <p:nvPr>
            <p:ph idx="1"/>
          </p:nvPr>
        </p:nvSpPr>
        <p:spPr>
          <a:xfrm>
            <a:off x="457200" y="1447801"/>
            <a:ext cx="8394180" cy="5105400"/>
          </a:xfrm>
        </p:spPr>
        <p:txBody>
          <a:bodyPr/>
          <a:lstStyle/>
          <a:p>
            <a:r>
              <a:rPr lang="en-US" dirty="0" smtClean="0"/>
              <a:t>Typical starting dose</a:t>
            </a:r>
          </a:p>
          <a:p>
            <a:pPr lvl="1"/>
            <a:r>
              <a:rPr lang="en-US" dirty="0" smtClean="0"/>
              <a:t>Body </a:t>
            </a:r>
            <a:r>
              <a:rPr lang="en-US" dirty="0" err="1" smtClean="0"/>
              <a:t>wt</a:t>
            </a:r>
            <a:r>
              <a:rPr lang="en-US" dirty="0" smtClean="0"/>
              <a:t> in Kg x .3</a:t>
            </a:r>
          </a:p>
          <a:p>
            <a:pPr lvl="1"/>
            <a:r>
              <a:rPr lang="en-US" dirty="0" smtClean="0"/>
              <a:t>May need more or less based on clinical presentation</a:t>
            </a:r>
          </a:p>
          <a:p>
            <a:pPr lvl="1"/>
            <a:r>
              <a:rPr lang="en-US" dirty="0" smtClean="0"/>
              <a:t>10 units common starting dose</a:t>
            </a:r>
          </a:p>
          <a:p>
            <a:pPr marL="457200" lvl="1" indent="0">
              <a:buNone/>
            </a:pPr>
            <a:endParaRPr lang="en-US" dirty="0"/>
          </a:p>
          <a:p>
            <a:pPr marL="457200" lvl="1" indent="0">
              <a:buNone/>
            </a:pPr>
            <a:r>
              <a:rPr lang="en-US" sz="2800" dirty="0" smtClean="0"/>
              <a:t>Less 0.1 u/kg	</a:t>
            </a:r>
            <a:r>
              <a:rPr lang="en-US" sz="2800" dirty="0"/>
              <a:t> </a:t>
            </a:r>
            <a:r>
              <a:rPr lang="en-US" sz="2800" dirty="0" smtClean="0"/>
              <a:t> 0.2u/kg	  More 0.35 u/kg</a:t>
            </a:r>
          </a:p>
          <a:p>
            <a:pPr marL="457200" lvl="1" indent="0">
              <a:buNone/>
            </a:pPr>
            <a:endParaRPr lang="en-US" dirty="0" smtClean="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185101"/>
            <a:ext cx="1764780" cy="2289600"/>
          </a:xfrm>
          <a:prstGeom prst="rect">
            <a:avLst/>
          </a:prstGeom>
        </p:spPr>
      </p:pic>
      <p:cxnSp>
        <p:nvCxnSpPr>
          <p:cNvPr id="3" name="Straight Arrow Connector 2"/>
          <p:cNvCxnSpPr/>
          <p:nvPr/>
        </p:nvCxnSpPr>
        <p:spPr bwMode="auto">
          <a:xfrm>
            <a:off x="762000" y="5791200"/>
            <a:ext cx="7040880" cy="0"/>
          </a:xfrm>
          <a:prstGeom prst="straightConnector1">
            <a:avLst/>
          </a:prstGeom>
          <a:solidFill>
            <a:schemeClr val="accent1"/>
          </a:solidFill>
          <a:ln w="50800" cap="flat" cmpd="sng" algn="ctr">
            <a:solidFill>
              <a:srgbClr val="7030A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333486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304800"/>
            <a:ext cx="8305800" cy="914400"/>
          </a:xfrm>
        </p:spPr>
        <p:txBody>
          <a:bodyPr/>
          <a:lstStyle/>
          <a:p>
            <a:pPr eaLnBrk="1" hangingPunct="1">
              <a:defRPr/>
            </a:pPr>
            <a:r>
              <a:rPr lang="en-US" dirty="0" err="1" smtClean="0"/>
              <a:t>Inpt</a:t>
            </a:r>
            <a:r>
              <a:rPr lang="en-US" dirty="0" smtClean="0"/>
              <a:t> Study – Mrs. Jones</a:t>
            </a:r>
          </a:p>
        </p:txBody>
      </p:sp>
      <p:sp>
        <p:nvSpPr>
          <p:cNvPr id="1701891" name="Rectangle 3"/>
          <p:cNvSpPr>
            <a:spLocks noGrp="1" noChangeArrowheads="1"/>
          </p:cNvSpPr>
          <p:nvPr>
            <p:ph type="body" idx="1"/>
          </p:nvPr>
        </p:nvSpPr>
        <p:spPr>
          <a:xfrm>
            <a:off x="3276600" y="1219200"/>
            <a:ext cx="5638800" cy="5257800"/>
          </a:xfrm>
        </p:spPr>
        <p:txBody>
          <a:bodyPr>
            <a:normAutofit/>
          </a:bodyPr>
          <a:lstStyle/>
          <a:p>
            <a:pPr eaLnBrk="1" hangingPunct="1">
              <a:lnSpc>
                <a:spcPct val="80000"/>
              </a:lnSpc>
              <a:buFont typeface="Wingdings" pitchFamily="2" charset="2"/>
              <a:buNone/>
              <a:defRPr/>
            </a:pPr>
            <a:r>
              <a:rPr lang="en-US" dirty="0" smtClean="0"/>
              <a:t>Mrs. Jones is 62 years old, weighs 70kg and complains of feeling tired and urinating several times a night.  She is admitted with a urinary tract Infection. Her WBC is 12.3, </a:t>
            </a:r>
          </a:p>
          <a:p>
            <a:pPr eaLnBrk="1" hangingPunct="1">
              <a:lnSpc>
                <a:spcPct val="80000"/>
              </a:lnSpc>
              <a:buFont typeface="Arial" pitchFamily="34" charset="0"/>
              <a:buChar char="•"/>
              <a:defRPr/>
            </a:pPr>
            <a:r>
              <a:rPr lang="en-US" dirty="0" smtClean="0">
                <a:solidFill>
                  <a:srgbClr val="790015"/>
                </a:solidFill>
              </a:rPr>
              <a:t>BG 237 </a:t>
            </a:r>
          </a:p>
          <a:p>
            <a:pPr eaLnBrk="1" hangingPunct="1">
              <a:lnSpc>
                <a:spcPct val="80000"/>
              </a:lnSpc>
              <a:buFont typeface="Arial" pitchFamily="34" charset="0"/>
              <a:buChar char="•"/>
              <a:defRPr/>
            </a:pPr>
            <a:r>
              <a:rPr lang="en-US" dirty="0" smtClean="0">
                <a:solidFill>
                  <a:srgbClr val="790015"/>
                </a:solidFill>
              </a:rPr>
              <a:t>A1c 8.9%</a:t>
            </a:r>
          </a:p>
          <a:p>
            <a:pPr eaLnBrk="1" hangingPunct="1">
              <a:lnSpc>
                <a:spcPct val="80000"/>
              </a:lnSpc>
              <a:buFont typeface="Arial" pitchFamily="34" charset="0"/>
              <a:buChar char="•"/>
              <a:defRPr/>
            </a:pPr>
            <a:r>
              <a:rPr lang="en-US" dirty="0" err="1" smtClean="0">
                <a:solidFill>
                  <a:srgbClr val="790015"/>
                </a:solidFill>
              </a:rPr>
              <a:t>Creat</a:t>
            </a:r>
            <a:r>
              <a:rPr lang="en-US" dirty="0" smtClean="0">
                <a:solidFill>
                  <a:srgbClr val="790015"/>
                </a:solidFill>
              </a:rPr>
              <a:t> 1.1</a:t>
            </a:r>
          </a:p>
          <a:p>
            <a:pPr eaLnBrk="1" hangingPunct="1">
              <a:lnSpc>
                <a:spcPct val="80000"/>
              </a:lnSpc>
              <a:buFont typeface="Arial" pitchFamily="34" charset="0"/>
              <a:buChar char="•"/>
              <a:defRPr/>
            </a:pPr>
            <a:r>
              <a:rPr lang="en-US" dirty="0" smtClean="0">
                <a:solidFill>
                  <a:srgbClr val="790015"/>
                </a:solidFill>
              </a:rPr>
              <a:t>BMI 25</a:t>
            </a:r>
          </a:p>
          <a:p>
            <a:pPr eaLnBrk="1" hangingPunct="1">
              <a:lnSpc>
                <a:spcPct val="80000"/>
              </a:lnSpc>
              <a:defRPr/>
            </a:pPr>
            <a:r>
              <a:rPr lang="en-US" dirty="0"/>
              <a:t>What insulin dose would we start Mrs. Jones on?</a:t>
            </a:r>
          </a:p>
        </p:txBody>
      </p:sp>
      <p:pic>
        <p:nvPicPr>
          <p:cNvPr id="123908" name="Picture 1" descr="C:\Users\bev\AppData\Local\Microsoft\Windows\Temporary Internet Files\Content.IE5\INEAQAQO\MP900443643[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09266" y="1371600"/>
            <a:ext cx="30480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6142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09600" y="304800"/>
            <a:ext cx="8001000" cy="1143000"/>
          </a:xfrm>
        </p:spPr>
        <p:txBody>
          <a:bodyPr/>
          <a:lstStyle/>
          <a:p>
            <a:pPr eaLnBrk="1" hangingPunct="1">
              <a:defRPr/>
            </a:pPr>
            <a:r>
              <a:rPr lang="en-US" dirty="0" smtClean="0"/>
              <a:t>Insulin Dose – Mrs. Jones</a:t>
            </a:r>
          </a:p>
        </p:txBody>
      </p:sp>
      <p:sp>
        <p:nvSpPr>
          <p:cNvPr id="1701891" name="Rectangle 3"/>
          <p:cNvSpPr>
            <a:spLocks noGrp="1" noChangeArrowheads="1"/>
          </p:cNvSpPr>
          <p:nvPr>
            <p:ph type="body" sz="half" idx="2"/>
          </p:nvPr>
        </p:nvSpPr>
        <p:spPr>
          <a:xfrm>
            <a:off x="2362200" y="1143000"/>
            <a:ext cx="6629400" cy="5486400"/>
          </a:xfrm>
        </p:spPr>
        <p:txBody>
          <a:bodyPr/>
          <a:lstStyle/>
          <a:p>
            <a:pPr marL="0" indent="0" eaLnBrk="1" hangingPunct="1">
              <a:lnSpc>
                <a:spcPct val="80000"/>
              </a:lnSpc>
              <a:buFont typeface="Wingdings" pitchFamily="2" charset="2"/>
              <a:buNone/>
              <a:defRPr/>
            </a:pPr>
            <a:endParaRPr lang="en-US" sz="2800" dirty="0"/>
          </a:p>
          <a:p>
            <a:pPr>
              <a:lnSpc>
                <a:spcPct val="80000"/>
              </a:lnSpc>
              <a:defRPr/>
            </a:pPr>
            <a:r>
              <a:rPr lang="en-US" sz="4000" dirty="0" smtClean="0"/>
              <a:t>Basal </a:t>
            </a:r>
          </a:p>
          <a:p>
            <a:pPr lvl="1">
              <a:lnSpc>
                <a:spcPct val="80000"/>
              </a:lnSpc>
              <a:defRPr/>
            </a:pPr>
            <a:r>
              <a:rPr lang="en-US" sz="3600" dirty="0" smtClean="0"/>
              <a:t>0.3u/ins x 70 kg = 21units</a:t>
            </a:r>
          </a:p>
          <a:p>
            <a:pPr eaLnBrk="1" hangingPunct="1">
              <a:lnSpc>
                <a:spcPct val="80000"/>
              </a:lnSpc>
              <a:defRPr/>
            </a:pPr>
            <a:r>
              <a:rPr lang="en-US" sz="4000" dirty="0" smtClean="0"/>
              <a:t>Insulin/Carb ratio </a:t>
            </a:r>
          </a:p>
          <a:p>
            <a:pPr lvl="1">
              <a:lnSpc>
                <a:spcPct val="80000"/>
              </a:lnSpc>
              <a:defRPr/>
            </a:pPr>
            <a:r>
              <a:rPr lang="en-US" sz="4000" dirty="0" smtClean="0"/>
              <a:t>1:15</a:t>
            </a:r>
          </a:p>
          <a:p>
            <a:pPr>
              <a:lnSpc>
                <a:spcPct val="80000"/>
              </a:lnSpc>
              <a:defRPr/>
            </a:pPr>
            <a:r>
              <a:rPr lang="en-US" sz="4000" dirty="0" smtClean="0"/>
              <a:t>Why?</a:t>
            </a:r>
          </a:p>
          <a:p>
            <a:pPr lvl="1">
              <a:lnSpc>
                <a:spcPct val="80000"/>
              </a:lnSpc>
              <a:defRPr/>
            </a:pPr>
            <a:r>
              <a:rPr lang="en-US" dirty="0" smtClean="0"/>
              <a:t>Depends on clinical picture and other oral meds</a:t>
            </a:r>
          </a:p>
          <a:p>
            <a:pPr lvl="1">
              <a:lnSpc>
                <a:spcPct val="80000"/>
              </a:lnSpc>
              <a:defRPr/>
            </a:pPr>
            <a:r>
              <a:rPr lang="en-US" dirty="0" smtClean="0"/>
              <a:t>Average weight, good oral intake, type 2</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676400"/>
            <a:ext cx="2362200" cy="3307631"/>
          </a:xfrm>
          <a:prstGeom prst="rect">
            <a:avLst/>
          </a:prstGeom>
        </p:spPr>
      </p:pic>
    </p:spTree>
    <p:custDataLst>
      <p:tags r:id="rId1"/>
    </p:custDataLst>
    <p:extLst>
      <p:ext uri="{BB962C8B-B14F-4D97-AF65-F5344CB8AC3E}">
        <p14:creationId xmlns:p14="http://schemas.microsoft.com/office/powerpoint/2010/main" val="21349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189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701891">
                                            <p:txEl>
                                              <p:pRg st="4" end="4"/>
                                            </p:txEl>
                                          </p:spTgt>
                                        </p:tgtEl>
                                        <p:attrNameLst>
                                          <p:attrName>style.visibility</p:attrName>
                                        </p:attrNameLst>
                                      </p:cBhvr>
                                      <p:to>
                                        <p:strVal val="visible"/>
                                      </p:to>
                                    </p:set>
                                    <p:animEffect transition="in" filter="barn(inVertical)">
                                      <p:cBhvr>
                                        <p:cTn id="11" dur="500"/>
                                        <p:tgtEl>
                                          <p:spTgt spid="17018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152399"/>
            <a:ext cx="8229600" cy="1419285"/>
          </a:xfrm>
        </p:spPr>
        <p:txBody>
          <a:bodyPr>
            <a:normAutofit fontScale="90000"/>
          </a:bodyPr>
          <a:lstStyle/>
          <a:p>
            <a:pPr eaLnBrk="1" hangingPunct="1">
              <a:defRPr/>
            </a:pPr>
            <a:r>
              <a:rPr lang="en-US" dirty="0" smtClean="0"/>
              <a:t>Corrective Insulin – </a:t>
            </a:r>
            <a:r>
              <a:rPr lang="en-US" dirty="0" err="1" smtClean="0"/>
              <a:t>Novolog</a:t>
            </a:r>
            <a:r>
              <a:rPr lang="en-US" dirty="0" smtClean="0"/>
              <a:t> – Algorithm 2  </a:t>
            </a:r>
            <a:r>
              <a:rPr lang="en-US" sz="1800" dirty="0" smtClean="0"/>
              <a:t>Rapid/Fast Acting Insulin  </a:t>
            </a:r>
            <a:endParaRPr lang="en-US" dirty="0" smtClean="0"/>
          </a:p>
        </p:txBody>
      </p:sp>
      <p:sp>
        <p:nvSpPr>
          <p:cNvPr id="2" name="Rectangle 1"/>
          <p:cNvSpPr/>
          <p:nvPr/>
        </p:nvSpPr>
        <p:spPr>
          <a:xfrm>
            <a:off x="685800" y="1676400"/>
            <a:ext cx="7772400" cy="4676715"/>
          </a:xfrm>
          <a:prstGeom prst="rect">
            <a:avLst/>
          </a:prstGeom>
        </p:spPr>
        <p:txBody>
          <a:bodyPr wrap="square">
            <a:spAutoFit/>
          </a:bodyPr>
          <a:lstStyle/>
          <a:p>
            <a:r>
              <a:rPr lang="en-US" sz="2400" u="sng" dirty="0" smtClean="0">
                <a:latin typeface="Calibri" panose="020F0502020204030204" pitchFamily="34" charset="0"/>
                <a:ea typeface="Calibri" panose="020F0502020204030204" pitchFamily="34" charset="0"/>
              </a:rPr>
              <a:t>Blood Glucose	Insulin Dose</a:t>
            </a:r>
            <a:r>
              <a:rPr lang="en-US" sz="2400" u="sng" dirty="0">
                <a:latin typeface="Calibri" panose="020F0502020204030204" pitchFamily="34" charset="0"/>
                <a:ea typeface="Calibri" panose="020F0502020204030204" pitchFamily="34" charset="0"/>
              </a:rPr>
              <a:t/>
            </a:r>
            <a:br>
              <a:rPr lang="en-US" sz="2400" u="sng" dirty="0">
                <a:latin typeface="Calibri" panose="020F0502020204030204" pitchFamily="34" charset="0"/>
                <a:ea typeface="Calibri" panose="020F0502020204030204" pitchFamily="34" charset="0"/>
              </a:rPr>
            </a:br>
            <a:r>
              <a:rPr lang="en-US" sz="2400" u="sng" dirty="0">
                <a:latin typeface="Calibri" panose="020F0502020204030204" pitchFamily="34" charset="0"/>
                <a:ea typeface="Calibri" panose="020F0502020204030204" pitchFamily="34" charset="0"/>
              </a:rPr>
              <a:t/>
            </a:r>
            <a:br>
              <a:rPr lang="en-US" sz="2400" u="sng"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70-110 </a:t>
            </a:r>
            <a:r>
              <a:rPr lang="en-US" sz="2400" dirty="0" smtClean="0">
                <a:latin typeface="Calibri" panose="020F0502020204030204" pitchFamily="34" charset="0"/>
                <a:ea typeface="Calibri" panose="020F0502020204030204" pitchFamily="34" charset="0"/>
              </a:rPr>
              <a:t>		0 unit</a:t>
            </a:r>
            <a:br>
              <a:rPr lang="en-US" sz="2400" dirty="0" smtClean="0">
                <a:latin typeface="Calibri" panose="020F0502020204030204" pitchFamily="34" charset="0"/>
                <a:ea typeface="Calibri" panose="020F0502020204030204" pitchFamily="34" charset="0"/>
              </a:rPr>
            </a:br>
            <a:r>
              <a:rPr lang="en-US" sz="2400" dirty="0" smtClean="0">
                <a:latin typeface="Calibri" panose="020F0502020204030204" pitchFamily="34" charset="0"/>
                <a:ea typeface="Calibri" panose="020F0502020204030204" pitchFamily="34" charset="0"/>
              </a:rPr>
              <a:t>111-140 		0 unit</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141-180 </a:t>
            </a:r>
            <a:r>
              <a:rPr lang="en-US" sz="2400" dirty="0" smtClean="0">
                <a:latin typeface="Calibri" panose="020F0502020204030204" pitchFamily="34" charset="0"/>
                <a:ea typeface="Calibri" panose="020F0502020204030204" pitchFamily="34" charset="0"/>
              </a:rPr>
              <a:t>		1 unit</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181-220 </a:t>
            </a:r>
            <a:r>
              <a:rPr lang="en-US" sz="2400" dirty="0" smtClean="0">
                <a:latin typeface="Calibri" panose="020F0502020204030204" pitchFamily="34" charset="0"/>
                <a:ea typeface="Calibri" panose="020F0502020204030204" pitchFamily="34" charset="0"/>
              </a:rPr>
              <a:t>		2 unit</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221-240 </a:t>
            </a:r>
            <a:r>
              <a:rPr lang="en-US" sz="2400" dirty="0" smtClean="0">
                <a:latin typeface="Calibri" panose="020F0502020204030204" pitchFamily="34" charset="0"/>
                <a:ea typeface="Calibri" panose="020F0502020204030204" pitchFamily="34" charset="0"/>
              </a:rPr>
              <a:t>		3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241-260 </a:t>
            </a:r>
            <a:r>
              <a:rPr lang="en-US" sz="2400" dirty="0" smtClean="0">
                <a:latin typeface="Calibri" panose="020F0502020204030204" pitchFamily="34" charset="0"/>
                <a:ea typeface="Calibri" panose="020F0502020204030204" pitchFamily="34" charset="0"/>
              </a:rPr>
              <a:t>		4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261-280 </a:t>
            </a:r>
            <a:r>
              <a:rPr lang="en-US" sz="2400" dirty="0" smtClean="0">
                <a:latin typeface="Calibri" panose="020F0502020204030204" pitchFamily="34" charset="0"/>
                <a:ea typeface="Calibri" panose="020F0502020204030204" pitchFamily="34" charset="0"/>
              </a:rPr>
              <a:t>		5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281-300 </a:t>
            </a:r>
            <a:r>
              <a:rPr lang="en-US" sz="2400" dirty="0" smtClean="0">
                <a:latin typeface="Calibri" panose="020F0502020204030204" pitchFamily="34" charset="0"/>
                <a:ea typeface="Calibri" panose="020F0502020204030204" pitchFamily="34" charset="0"/>
              </a:rPr>
              <a:t>		6 units</a:t>
            </a:r>
            <a:br>
              <a:rPr lang="en-US" sz="2400" dirty="0" smtClean="0">
                <a:latin typeface="Calibri" panose="020F0502020204030204" pitchFamily="34" charset="0"/>
                <a:ea typeface="Calibri" panose="020F0502020204030204" pitchFamily="34" charset="0"/>
              </a:rPr>
            </a:br>
            <a:r>
              <a:rPr lang="en-US" sz="2400" dirty="0" smtClean="0">
                <a:latin typeface="Calibri" panose="020F0502020204030204" pitchFamily="34" charset="0"/>
                <a:ea typeface="Calibri" panose="020F0502020204030204" pitchFamily="34" charset="0"/>
              </a:rPr>
              <a:t>301-350 		7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&gt;350 </a:t>
            </a:r>
            <a:r>
              <a:rPr lang="en-US" sz="2400" dirty="0" smtClean="0">
                <a:latin typeface="Calibri" panose="020F0502020204030204" pitchFamily="34" charset="0"/>
                <a:ea typeface="Calibri" panose="020F0502020204030204" pitchFamily="34" charset="0"/>
              </a:rPr>
              <a:t>		8 </a:t>
            </a:r>
            <a:r>
              <a:rPr lang="en-US" sz="2400" dirty="0">
                <a:latin typeface="Calibri" panose="020F0502020204030204" pitchFamily="34" charset="0"/>
                <a:ea typeface="Calibri" panose="020F0502020204030204" pitchFamily="34" charset="0"/>
              </a:rPr>
              <a:t>units and call </a:t>
            </a:r>
            <a:r>
              <a:rPr lang="en-US" sz="2400" dirty="0" smtClean="0">
                <a:latin typeface="Calibri" panose="020F0502020204030204" pitchFamily="34" charset="0"/>
                <a:ea typeface="Calibri" panose="020F0502020204030204" pitchFamily="34" charset="0"/>
              </a:rPr>
              <a:t>MD </a:t>
            </a:r>
            <a:endParaRPr lang="en-US" sz="2400" dirty="0">
              <a:latin typeface="Calibri" panose="020F0502020204030204" pitchFamily="34" charset="0"/>
            </a:endParaRPr>
          </a:p>
        </p:txBody>
      </p:sp>
      <p:pic>
        <p:nvPicPr>
          <p:cNvPr id="222210" name="Picture 2" descr="http://multivu.prnewswire.com/mnr/novonordisk/37286/images/37286-hi-FlexPe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22098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7828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a:xfrm>
            <a:off x="418652" y="228600"/>
            <a:ext cx="8268148" cy="1177962"/>
          </a:xfrm>
        </p:spPr>
        <p:txBody>
          <a:bodyPr/>
          <a:lstStyle/>
          <a:p>
            <a:pPr eaLnBrk="1" hangingPunct="1">
              <a:defRPr/>
            </a:pPr>
            <a:r>
              <a:rPr lang="en-US" sz="3600" dirty="0" smtClean="0"/>
              <a:t>Mrs. Jones – </a:t>
            </a:r>
            <a:r>
              <a:rPr lang="en-US" sz="3200" dirty="0" smtClean="0"/>
              <a:t>Carb 1:15</a:t>
            </a:r>
            <a:br>
              <a:rPr lang="en-US" sz="3200" dirty="0" smtClean="0"/>
            </a:br>
            <a:r>
              <a:rPr lang="en-US" sz="3200" dirty="0" err="1" smtClean="0"/>
              <a:t>Alg</a:t>
            </a:r>
            <a:r>
              <a:rPr lang="en-US" sz="3200" dirty="0" smtClean="0"/>
              <a:t> 2 correction, 21 unit Lantus </a:t>
            </a:r>
            <a:r>
              <a:rPr lang="en-US" sz="3200" dirty="0" err="1" smtClean="0"/>
              <a:t>hs</a:t>
            </a:r>
            <a:r>
              <a:rPr lang="en-US" sz="3200" dirty="0" smtClean="0"/>
              <a:t> </a:t>
            </a:r>
          </a:p>
        </p:txBody>
      </p:sp>
      <p:graphicFrame>
        <p:nvGraphicFramePr>
          <p:cNvPr id="130051" name="Object 3"/>
          <p:cNvGraphicFramePr>
            <a:graphicFrameLocks noGrp="1" noChangeAspect="1"/>
          </p:cNvGraphicFramePr>
          <p:nvPr>
            <p:ph type="tbl" idx="1"/>
            <p:extLst>
              <p:ext uri="{D42A27DB-BD31-4B8C-83A1-F6EECF244321}">
                <p14:modId xmlns:p14="http://schemas.microsoft.com/office/powerpoint/2010/main" val="3837603262"/>
              </p:ext>
            </p:extLst>
          </p:nvPr>
        </p:nvGraphicFramePr>
        <p:xfrm>
          <a:off x="528638" y="1674813"/>
          <a:ext cx="8020050" cy="5178425"/>
        </p:xfrm>
        <a:graphic>
          <a:graphicData uri="http://schemas.openxmlformats.org/presentationml/2006/ole">
            <mc:AlternateContent xmlns:mc="http://schemas.openxmlformats.org/markup-compatibility/2006">
              <mc:Choice xmlns:v="urn:schemas-microsoft-com:vml" Requires="v">
                <p:oleObj spid="_x0000_s100362" name="Document" r:id="rId5" imgW="7811398" imgH="5035521" progId="Word.Document.8">
                  <p:embed/>
                </p:oleObj>
              </mc:Choice>
              <mc:Fallback>
                <p:oleObj name="Document" r:id="rId5" imgW="7811398" imgH="5035521" progId="Word.Document.8">
                  <p:embed/>
                  <p:pic>
                    <p:nvPicPr>
                      <p:cNvPr id="0" name=""/>
                      <p:cNvPicPr>
                        <a:picLocks noChangeAspect="1" noChangeArrowheads="1"/>
                      </p:cNvPicPr>
                      <p:nvPr/>
                    </p:nvPicPr>
                    <p:blipFill>
                      <a:blip r:embed="rId6"/>
                      <a:srcRect/>
                      <a:stretch>
                        <a:fillRect/>
                      </a:stretch>
                    </p:blipFill>
                    <p:spPr bwMode="auto">
                      <a:xfrm>
                        <a:off x="528638" y="1674813"/>
                        <a:ext cx="8020050" cy="517842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73554689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2664174841"/>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Rectangle 2"/>
          <p:cNvSpPr>
            <a:spLocks noGrp="1" noChangeArrowheads="1"/>
          </p:cNvSpPr>
          <p:nvPr>
            <p:ph type="title"/>
          </p:nvPr>
        </p:nvSpPr>
        <p:spPr>
          <a:xfrm>
            <a:off x="435796" y="304800"/>
            <a:ext cx="8077200" cy="838200"/>
          </a:xfrm>
        </p:spPr>
        <p:txBody>
          <a:bodyPr/>
          <a:lstStyle/>
          <a:p>
            <a:pPr>
              <a:defRPr/>
            </a:pPr>
            <a:r>
              <a:rPr lang="en-US" dirty="0"/>
              <a:t>Preparation for Surgery</a:t>
            </a:r>
          </a:p>
        </p:txBody>
      </p:sp>
      <p:sp>
        <p:nvSpPr>
          <p:cNvPr id="1811459" name="Rectangle 3"/>
          <p:cNvSpPr>
            <a:spLocks noGrp="1" noChangeArrowheads="1"/>
          </p:cNvSpPr>
          <p:nvPr>
            <p:ph type="body" idx="1"/>
          </p:nvPr>
        </p:nvSpPr>
        <p:spPr>
          <a:xfrm>
            <a:off x="457200" y="1447800"/>
            <a:ext cx="8229600" cy="4678363"/>
          </a:xfrm>
        </p:spPr>
        <p:txBody>
          <a:bodyPr/>
          <a:lstStyle/>
          <a:p>
            <a:pPr>
              <a:lnSpc>
                <a:spcPct val="90000"/>
              </a:lnSpc>
              <a:defRPr/>
            </a:pPr>
            <a:r>
              <a:rPr lang="en-US" dirty="0"/>
              <a:t>Try to schedule surgery in am, resume meds/insulin when eating and stable.</a:t>
            </a:r>
          </a:p>
          <a:p>
            <a:pPr>
              <a:lnSpc>
                <a:spcPct val="90000"/>
              </a:lnSpc>
              <a:defRPr/>
            </a:pPr>
            <a:r>
              <a:rPr lang="en-US" dirty="0" smtClean="0"/>
              <a:t>Basal </a:t>
            </a:r>
            <a:r>
              <a:rPr lang="en-US" dirty="0"/>
              <a:t>Insulin: </a:t>
            </a:r>
            <a:r>
              <a:rPr lang="en-US" dirty="0" smtClean="0"/>
              <a:t>Night before </a:t>
            </a:r>
          </a:p>
          <a:p>
            <a:pPr lvl="1">
              <a:lnSpc>
                <a:spcPct val="90000"/>
              </a:lnSpc>
              <a:defRPr/>
            </a:pPr>
            <a:r>
              <a:rPr lang="en-US" dirty="0" smtClean="0"/>
              <a:t>Lantus/</a:t>
            </a:r>
            <a:r>
              <a:rPr lang="en-US" dirty="0" err="1" smtClean="0"/>
              <a:t>Detemir</a:t>
            </a:r>
            <a:r>
              <a:rPr lang="en-US" dirty="0" smtClean="0"/>
              <a:t> – 100%</a:t>
            </a:r>
          </a:p>
          <a:p>
            <a:pPr lvl="1">
              <a:lnSpc>
                <a:spcPct val="90000"/>
              </a:lnSpc>
              <a:defRPr/>
            </a:pPr>
            <a:r>
              <a:rPr lang="en-US" dirty="0" smtClean="0"/>
              <a:t>NPH – </a:t>
            </a:r>
          </a:p>
          <a:p>
            <a:pPr lvl="2">
              <a:lnSpc>
                <a:spcPct val="90000"/>
              </a:lnSpc>
              <a:defRPr/>
            </a:pPr>
            <a:r>
              <a:rPr lang="en-US" dirty="0" smtClean="0"/>
              <a:t>Give 100</a:t>
            </a:r>
            <a:r>
              <a:rPr lang="en-US" dirty="0"/>
              <a:t>% </a:t>
            </a:r>
            <a:r>
              <a:rPr lang="en-US" dirty="0" smtClean="0"/>
              <a:t>night before</a:t>
            </a:r>
          </a:p>
          <a:p>
            <a:pPr lvl="2">
              <a:lnSpc>
                <a:spcPct val="90000"/>
              </a:lnSpc>
              <a:defRPr/>
            </a:pPr>
            <a:r>
              <a:rPr lang="en-US" dirty="0" smtClean="0"/>
              <a:t>50% am dose</a:t>
            </a:r>
          </a:p>
          <a:p>
            <a:pPr>
              <a:lnSpc>
                <a:spcPct val="90000"/>
              </a:lnSpc>
              <a:defRPr/>
            </a:pPr>
            <a:r>
              <a:rPr lang="en-US" dirty="0" smtClean="0"/>
              <a:t>Corrective insulin dose: </a:t>
            </a:r>
            <a:r>
              <a:rPr lang="en-US" sz="2800" dirty="0" smtClean="0"/>
              <a:t> as prescribed</a:t>
            </a:r>
          </a:p>
          <a:p>
            <a:pPr marL="0" indent="0">
              <a:lnSpc>
                <a:spcPct val="90000"/>
              </a:lnSpc>
              <a:buNone/>
              <a:defRPr/>
            </a:pPr>
            <a:endParaRPr lang="en-US" sz="2800" dirty="0" smtClean="0"/>
          </a:p>
          <a:p>
            <a:pPr>
              <a:lnSpc>
                <a:spcPct val="90000"/>
              </a:lnSpc>
              <a:defRPr/>
            </a:pPr>
            <a:r>
              <a:rPr lang="en-US" sz="2800" dirty="0" smtClean="0"/>
              <a:t>Have D5 or D10 IV available in case of hypo</a:t>
            </a:r>
            <a:endParaRPr lang="en-US" sz="28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2743200"/>
            <a:ext cx="2733675" cy="1569006"/>
          </a:xfrm>
          <a:prstGeom prst="rect">
            <a:avLst/>
          </a:prstGeom>
        </p:spPr>
      </p:pic>
    </p:spTree>
    <p:custDataLst>
      <p:tags r:id="rId1"/>
    </p:custDataLst>
    <p:extLst>
      <p:ext uri="{BB962C8B-B14F-4D97-AF65-F5344CB8AC3E}">
        <p14:creationId xmlns:p14="http://schemas.microsoft.com/office/powerpoint/2010/main" val="72836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31376"/>
            <a:ext cx="8229600" cy="1143000"/>
          </a:xfrm>
        </p:spPr>
        <p:txBody>
          <a:bodyPr/>
          <a:lstStyle/>
          <a:p>
            <a:pPr eaLnBrk="1" hangingPunct="1">
              <a:defRPr/>
            </a:pPr>
            <a:r>
              <a:rPr lang="en-US" sz="4800" dirty="0" smtClean="0"/>
              <a:t>BG Running Low? </a:t>
            </a:r>
          </a:p>
        </p:txBody>
      </p:sp>
      <p:sp>
        <p:nvSpPr>
          <p:cNvPr id="1627139" name="Rectangle 3"/>
          <p:cNvSpPr>
            <a:spLocks noGrp="1" noChangeArrowheads="1"/>
          </p:cNvSpPr>
          <p:nvPr>
            <p:ph type="body" idx="1"/>
          </p:nvPr>
        </p:nvSpPr>
        <p:spPr>
          <a:xfrm>
            <a:off x="533400" y="1371600"/>
            <a:ext cx="8229600" cy="5486400"/>
          </a:xfrm>
        </p:spPr>
        <p:txBody>
          <a:bodyPr/>
          <a:lstStyle/>
          <a:p>
            <a:pPr eaLnBrk="1" hangingPunct="1">
              <a:defRPr/>
            </a:pPr>
            <a:r>
              <a:rPr lang="en-US" dirty="0" smtClean="0"/>
              <a:t>Possible Causes</a:t>
            </a:r>
          </a:p>
          <a:p>
            <a:pPr lvl="1" eaLnBrk="1" hangingPunct="1">
              <a:defRPr/>
            </a:pPr>
            <a:r>
              <a:rPr lang="en-US" dirty="0" smtClean="0"/>
              <a:t>Too much insulin</a:t>
            </a:r>
          </a:p>
          <a:p>
            <a:pPr lvl="2" eaLnBrk="1" hangingPunct="1">
              <a:defRPr/>
            </a:pPr>
            <a:r>
              <a:rPr lang="en-US" dirty="0" err="1" smtClean="0">
                <a:solidFill>
                  <a:srgbClr val="790015"/>
                </a:solidFill>
              </a:rPr>
              <a:t>Premeal</a:t>
            </a:r>
            <a:r>
              <a:rPr lang="en-US" dirty="0">
                <a:solidFill>
                  <a:srgbClr val="790015"/>
                </a:solidFill>
              </a:rPr>
              <a:t> </a:t>
            </a:r>
            <a:r>
              <a:rPr lang="en-US" dirty="0" smtClean="0">
                <a:solidFill>
                  <a:srgbClr val="790015"/>
                </a:solidFill>
              </a:rPr>
              <a:t>bolus</a:t>
            </a:r>
          </a:p>
          <a:p>
            <a:pPr lvl="2" eaLnBrk="1" hangingPunct="1">
              <a:defRPr/>
            </a:pPr>
            <a:r>
              <a:rPr lang="en-US" dirty="0" smtClean="0">
                <a:solidFill>
                  <a:srgbClr val="790015"/>
                </a:solidFill>
              </a:rPr>
              <a:t>HS basal</a:t>
            </a:r>
          </a:p>
          <a:p>
            <a:pPr lvl="1" eaLnBrk="1" hangingPunct="1">
              <a:defRPr/>
            </a:pPr>
            <a:r>
              <a:rPr lang="en-US" dirty="0" smtClean="0"/>
              <a:t>Glucose toxicity improving </a:t>
            </a:r>
          </a:p>
          <a:p>
            <a:pPr lvl="1" eaLnBrk="1" hangingPunct="1">
              <a:defRPr/>
            </a:pPr>
            <a:r>
              <a:rPr lang="en-US" dirty="0" smtClean="0"/>
              <a:t>Infection improving</a:t>
            </a:r>
          </a:p>
          <a:p>
            <a:pPr lvl="1" eaLnBrk="1" hangingPunct="1">
              <a:defRPr/>
            </a:pPr>
            <a:r>
              <a:rPr lang="en-US" dirty="0" smtClean="0"/>
              <a:t>Stopped/lowered steroids</a:t>
            </a:r>
          </a:p>
          <a:p>
            <a:pPr lvl="1" eaLnBrk="1" hangingPunct="1">
              <a:defRPr/>
            </a:pPr>
            <a:r>
              <a:rPr lang="en-US" dirty="0" smtClean="0"/>
              <a:t>Poor kidney function</a:t>
            </a:r>
          </a:p>
          <a:p>
            <a:pPr lvl="1" eaLnBrk="1" hangingPunct="1">
              <a:defRPr/>
            </a:pPr>
            <a:r>
              <a:rPr lang="en-US" dirty="0" smtClean="0"/>
              <a:t>Skipped meal, poor PO intake</a:t>
            </a:r>
          </a:p>
          <a:p>
            <a:pPr lvl="1" eaLnBrk="1" hangingPunct="1">
              <a:defRPr/>
            </a:pPr>
            <a:r>
              <a:rPr lang="en-US" dirty="0" smtClean="0"/>
              <a:t>Not eating enough carbs</a:t>
            </a:r>
          </a:p>
          <a:p>
            <a:pPr marL="0" indent="0" eaLnBrk="1" hangingPunct="1">
              <a:buFont typeface="Wingdings" pitchFamily="2" charset="2"/>
              <a:buNone/>
              <a:defRPr/>
            </a:pPr>
            <a:endParaRPr lang="en-US" dirty="0" smtClean="0"/>
          </a:p>
        </p:txBody>
      </p:sp>
      <p:pic>
        <p:nvPicPr>
          <p:cNvPr id="132100" name="Picture 3" descr="C:\Users\Beverly\AppData\Local\Microsoft\Windows\Temporary Internet Files\Content.IE5\R3N6ZB24\MP90044218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172200" y="1600200"/>
            <a:ext cx="23114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6816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26"/>
          <p:cNvSpPr>
            <a:spLocks noGrp="1" noChangeArrowheads="1"/>
          </p:cNvSpPr>
          <p:nvPr>
            <p:ph type="title"/>
          </p:nvPr>
        </p:nvSpPr>
        <p:spPr>
          <a:xfrm>
            <a:off x="381000" y="304800"/>
            <a:ext cx="8229600" cy="1143000"/>
          </a:xfrm>
        </p:spPr>
        <p:txBody>
          <a:bodyPr lIns="90477" tIns="44445" rIns="90477" bIns="44445" anchor="b"/>
          <a:lstStyle/>
          <a:p>
            <a:pPr eaLnBrk="1" hangingPunct="1">
              <a:defRPr/>
            </a:pPr>
            <a:r>
              <a:rPr lang="en-US" dirty="0" smtClean="0"/>
              <a:t>Hypoglycemia Symptoms</a:t>
            </a:r>
          </a:p>
        </p:txBody>
      </p:sp>
      <p:sp>
        <p:nvSpPr>
          <p:cNvPr id="1519619" name="Rectangle 1027"/>
          <p:cNvSpPr>
            <a:spLocks noGrp="1" noChangeArrowheads="1"/>
          </p:cNvSpPr>
          <p:nvPr>
            <p:ph type="body" sz="half" idx="2"/>
          </p:nvPr>
        </p:nvSpPr>
        <p:spPr>
          <a:xfrm>
            <a:off x="1981200" y="1752600"/>
            <a:ext cx="3463962" cy="4525963"/>
          </a:xfrm>
        </p:spPr>
        <p:txBody>
          <a:bodyPr/>
          <a:lstStyle/>
          <a:p>
            <a:pPr eaLnBrk="1" hangingPunct="1">
              <a:defRPr/>
            </a:pPr>
            <a:r>
              <a:rPr lang="en-US" b="1" dirty="0" smtClean="0">
                <a:solidFill>
                  <a:srgbClr val="33CC33"/>
                </a:solidFill>
              </a:rPr>
              <a:t>Autonomic</a:t>
            </a:r>
          </a:p>
          <a:p>
            <a:pPr lvl="1" eaLnBrk="1" hangingPunct="1">
              <a:defRPr/>
            </a:pPr>
            <a:r>
              <a:rPr lang="en-US" dirty="0" smtClean="0"/>
              <a:t>Anxiety</a:t>
            </a:r>
          </a:p>
          <a:p>
            <a:pPr lvl="1" eaLnBrk="1" hangingPunct="1">
              <a:defRPr/>
            </a:pPr>
            <a:r>
              <a:rPr lang="en-US" dirty="0" smtClean="0"/>
              <a:t>Palpitations</a:t>
            </a:r>
          </a:p>
          <a:p>
            <a:pPr lvl="1" eaLnBrk="1" hangingPunct="1">
              <a:defRPr/>
            </a:pPr>
            <a:r>
              <a:rPr lang="en-US" dirty="0" smtClean="0"/>
              <a:t>Sweating</a:t>
            </a:r>
          </a:p>
          <a:p>
            <a:pPr lvl="1" eaLnBrk="1" hangingPunct="1">
              <a:defRPr/>
            </a:pPr>
            <a:r>
              <a:rPr lang="en-US" dirty="0" smtClean="0"/>
              <a:t>Tingling</a:t>
            </a:r>
          </a:p>
          <a:p>
            <a:pPr lvl="1" eaLnBrk="1" hangingPunct="1">
              <a:defRPr/>
            </a:pPr>
            <a:r>
              <a:rPr lang="en-US" dirty="0" smtClean="0"/>
              <a:t>Trembling</a:t>
            </a:r>
          </a:p>
          <a:p>
            <a:pPr lvl="1" eaLnBrk="1" hangingPunct="1">
              <a:defRPr/>
            </a:pPr>
            <a:r>
              <a:rPr lang="en-US" dirty="0" smtClean="0"/>
              <a:t>Hypoglycemic Unawareness</a:t>
            </a:r>
          </a:p>
          <a:p>
            <a:pPr lvl="1" eaLnBrk="1" hangingPunct="1">
              <a:defRPr/>
            </a:pPr>
            <a:endParaRPr lang="en-US" dirty="0" smtClean="0"/>
          </a:p>
        </p:txBody>
      </p:sp>
      <p:sp>
        <p:nvSpPr>
          <p:cNvPr id="1519620" name="Rectangle 1028"/>
          <p:cNvSpPr>
            <a:spLocks noChangeArrowheads="1"/>
          </p:cNvSpPr>
          <p:nvPr/>
        </p:nvSpPr>
        <p:spPr bwMode="auto">
          <a:xfrm>
            <a:off x="5445162" y="1600200"/>
            <a:ext cx="3200400"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5"/>
              </a:buBlip>
              <a:defRPr/>
            </a:pPr>
            <a:r>
              <a:rPr lang="en-US" sz="2800" dirty="0" err="1">
                <a:solidFill>
                  <a:srgbClr val="790015"/>
                </a:solidFill>
                <a:effectLst>
                  <a:outerShdw blurRad="38100" dist="38100" dir="2700000" algn="tl">
                    <a:srgbClr val="000000"/>
                  </a:outerShdw>
                </a:effectLst>
                <a:latin typeface="Calibri" panose="020F0502020204030204" pitchFamily="34" charset="0"/>
              </a:rPr>
              <a:t>Neuroglycopenia</a:t>
            </a:r>
            <a:endParaRPr lang="en-US" sz="2800" dirty="0">
              <a:solidFill>
                <a:srgbClr val="790015"/>
              </a:solidFill>
              <a:effectLst>
                <a:outerShdw blurRad="38100" dist="38100" dir="2700000" algn="tl">
                  <a:srgbClr val="000000"/>
                </a:outerShdw>
              </a:effectLst>
              <a:latin typeface="Calibri" panose="020F0502020204030204" pitchFamily="34" charset="0"/>
            </a:endParaRPr>
          </a:p>
          <a:p>
            <a:pPr marL="742950" lvl="1" indent="-285750">
              <a:spcBef>
                <a:spcPct val="20000"/>
              </a:spcBef>
              <a:buClr>
                <a:schemeClr val="folHlink"/>
              </a:buClr>
              <a:buSzPct val="55000"/>
              <a:buFont typeface="Wingdings" pitchFamily="2" charset="2"/>
              <a:buBlip>
                <a:blip r:embed="rId6"/>
              </a:buBlip>
              <a:defRPr/>
            </a:pPr>
            <a:r>
              <a:rPr lang="en-US" sz="2400" dirty="0">
                <a:latin typeface="Tahoma" pitchFamily="34" charset="0"/>
              </a:rPr>
              <a:t>Irritability</a:t>
            </a:r>
          </a:p>
          <a:p>
            <a:pPr marL="742950" lvl="1" indent="-285750">
              <a:spcBef>
                <a:spcPct val="20000"/>
              </a:spcBef>
              <a:buClr>
                <a:schemeClr val="folHlink"/>
              </a:buClr>
              <a:buSzPct val="55000"/>
              <a:buFont typeface="Wingdings" pitchFamily="2" charset="2"/>
              <a:buBlip>
                <a:blip r:embed="rId6"/>
              </a:buBlip>
              <a:defRPr/>
            </a:pPr>
            <a:r>
              <a:rPr lang="en-US" sz="2400" dirty="0">
                <a:latin typeface="Tahoma" pitchFamily="34" charset="0"/>
              </a:rPr>
              <a:t>Drowsiness</a:t>
            </a:r>
          </a:p>
          <a:p>
            <a:pPr marL="742950" lvl="1" indent="-285750">
              <a:spcBef>
                <a:spcPct val="20000"/>
              </a:spcBef>
              <a:buClr>
                <a:schemeClr val="folHlink"/>
              </a:buClr>
              <a:buSzPct val="55000"/>
              <a:buFont typeface="Wingdings" pitchFamily="2" charset="2"/>
              <a:buBlip>
                <a:blip r:embed="rId6"/>
              </a:buBlip>
              <a:defRPr/>
            </a:pPr>
            <a:r>
              <a:rPr lang="en-US" sz="2400" dirty="0">
                <a:latin typeface="Tahoma" pitchFamily="34" charset="0"/>
              </a:rPr>
              <a:t>Dizziness</a:t>
            </a:r>
          </a:p>
          <a:p>
            <a:pPr marL="742950" lvl="1" indent="-285750">
              <a:spcBef>
                <a:spcPct val="20000"/>
              </a:spcBef>
              <a:buClr>
                <a:schemeClr val="folHlink"/>
              </a:buClr>
              <a:buSzPct val="55000"/>
              <a:buFont typeface="Wingdings" pitchFamily="2" charset="2"/>
              <a:buBlip>
                <a:blip r:embed="rId6"/>
              </a:buBlip>
              <a:defRPr/>
            </a:pPr>
            <a:r>
              <a:rPr lang="en-US" sz="24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6"/>
              </a:buBlip>
              <a:defRPr/>
            </a:pPr>
            <a:r>
              <a:rPr lang="en-US" sz="24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6"/>
              </a:buBlip>
              <a:defRPr/>
            </a:pPr>
            <a:r>
              <a:rPr lang="en-US" sz="2400" dirty="0">
                <a:latin typeface="Tahoma" pitchFamily="34" charset="0"/>
              </a:rPr>
              <a:t>Confusion</a:t>
            </a:r>
          </a:p>
          <a:p>
            <a:pPr marL="742950" lvl="1" indent="-285750">
              <a:spcBef>
                <a:spcPct val="20000"/>
              </a:spcBef>
              <a:buClr>
                <a:schemeClr val="folHlink"/>
              </a:buClr>
              <a:buSzPct val="55000"/>
              <a:buFont typeface="Wingdings" pitchFamily="2" charset="2"/>
              <a:buBlip>
                <a:blip r:embed="rId6"/>
              </a:buBlip>
              <a:defRPr/>
            </a:pPr>
            <a:r>
              <a:rPr lang="en-US" sz="24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6"/>
              </a:buBlip>
              <a:defRPr/>
            </a:pPr>
            <a:endParaRPr lang="en-US" sz="2800" dirty="0">
              <a:effectLst>
                <a:outerShdw blurRad="38100" dist="38100" dir="2700000" algn="tl">
                  <a:srgbClr val="000000"/>
                </a:outerShdw>
              </a:effectLst>
              <a:latin typeface="Tahoma" pitchFamily="34" charset="0"/>
            </a:endParaRPr>
          </a:p>
        </p:txBody>
      </p:sp>
      <p:pic>
        <p:nvPicPr>
          <p:cNvPr id="133125" name="Picture 1029" descr="fatigue_64"/>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35549257"/>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6477000" cy="4937760"/>
          </a:xfrm>
        </p:spPr>
        <p:txBody>
          <a:bodyPr lIns="90477" tIns="44445" rIns="90477" bIns="44445">
            <a:normAutofit/>
          </a:bodyPr>
          <a:lstStyle/>
          <a:p>
            <a:pPr eaLnBrk="1" hangingPunct="1">
              <a:defRPr/>
            </a:pPr>
            <a:r>
              <a:rPr lang="en-US" dirty="0" smtClean="0"/>
              <a:t>Defined as BG of 70</a:t>
            </a:r>
            <a:r>
              <a:rPr lang="en-US" sz="2400" dirty="0" smtClean="0"/>
              <a:t>mg/dl </a:t>
            </a:r>
            <a:r>
              <a:rPr lang="en-US" dirty="0" smtClean="0"/>
              <a:t>or below  </a:t>
            </a:r>
          </a:p>
          <a:p>
            <a:pPr eaLnBrk="1" hangingPunct="1">
              <a:defRPr/>
            </a:pPr>
            <a:r>
              <a:rPr lang="en-US" dirty="0" smtClean="0"/>
              <a:t>50% of episodes occur during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sp>
        <p:nvSpPr>
          <p:cNvPr id="2" name="Title 1"/>
          <p:cNvSpPr>
            <a:spLocks noGrp="1"/>
          </p:cNvSpPr>
          <p:nvPr>
            <p:ph type="title"/>
          </p:nvPr>
        </p:nvSpPr>
        <p:spPr/>
        <p:txBody>
          <a:bodyPr/>
          <a:lstStyle/>
          <a:p>
            <a:r>
              <a:rPr lang="en-US" dirty="0" smtClean="0"/>
              <a:t>Hypoglycemia – The Limiting Factor</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1598" y="1295400"/>
            <a:ext cx="1818409" cy="1466850"/>
          </a:xfrm>
          <a:prstGeom prst="rect">
            <a:avLst/>
          </a:prstGeom>
        </p:spPr>
      </p:pic>
    </p:spTree>
    <p:custDataLst>
      <p:tags r:id="rId1"/>
    </p:custDataLst>
    <p:extLst>
      <p:ext uri="{BB962C8B-B14F-4D97-AF65-F5344CB8AC3E}">
        <p14:creationId xmlns:p14="http://schemas.microsoft.com/office/powerpoint/2010/main" val="36291080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UCLA Hypo Guidelines</a:t>
            </a:r>
            <a:endParaRPr lang="en-US" dirty="0"/>
          </a:p>
        </p:txBody>
      </p:sp>
      <p:sp>
        <p:nvSpPr>
          <p:cNvPr id="5" name="Text Placeholder 4"/>
          <p:cNvSpPr>
            <a:spLocks noGrp="1"/>
          </p:cNvSpPr>
          <p:nvPr>
            <p:ph type="body" idx="1"/>
          </p:nvPr>
        </p:nvSpPr>
        <p:spPr>
          <a:xfrm>
            <a:off x="381000" y="1219200"/>
            <a:ext cx="4040188" cy="639762"/>
          </a:xfrm>
        </p:spPr>
        <p:txBody>
          <a:bodyPr/>
          <a:lstStyle/>
          <a:p>
            <a:r>
              <a:rPr lang="en-US" sz="2800" dirty="0"/>
              <a:t>BG 41 – 69 </a:t>
            </a:r>
            <a:r>
              <a:rPr lang="en-US" sz="2800" dirty="0" smtClean="0"/>
              <a:t>mg/dl</a:t>
            </a:r>
            <a:endParaRPr lang="en-US" sz="2800" dirty="0"/>
          </a:p>
        </p:txBody>
      </p:sp>
      <p:sp>
        <p:nvSpPr>
          <p:cNvPr id="3" name="Content Placeholder 2"/>
          <p:cNvSpPr>
            <a:spLocks noGrp="1"/>
          </p:cNvSpPr>
          <p:nvPr>
            <p:ph sz="half" idx="2"/>
          </p:nvPr>
        </p:nvSpPr>
        <p:spPr>
          <a:xfrm>
            <a:off x="469405" y="2001538"/>
            <a:ext cx="4253406" cy="3951288"/>
          </a:xfrm>
        </p:spPr>
        <p:txBody>
          <a:bodyPr>
            <a:normAutofit fontScale="85000" lnSpcReduction="10000"/>
          </a:bodyPr>
          <a:lstStyle/>
          <a:p>
            <a:pPr>
              <a:buFont typeface="Arial" pitchFamily="34" charset="0"/>
              <a:buChar char="•"/>
              <a:defRPr/>
            </a:pPr>
            <a:r>
              <a:rPr lang="en-US" sz="2800" dirty="0" smtClean="0"/>
              <a:t>If eating:</a:t>
            </a:r>
            <a:endParaRPr lang="en-US" sz="2800" dirty="0"/>
          </a:p>
          <a:p>
            <a:pPr lvl="1">
              <a:buFont typeface="Arial" pitchFamily="34" charset="0"/>
              <a:buChar char="•"/>
              <a:defRPr/>
            </a:pPr>
            <a:r>
              <a:rPr lang="en-US" sz="2400" dirty="0" smtClean="0"/>
              <a:t>½ cup of juice</a:t>
            </a:r>
          </a:p>
          <a:p>
            <a:pPr>
              <a:buFont typeface="Arial" pitchFamily="34" charset="0"/>
              <a:buChar char="•"/>
              <a:defRPr/>
            </a:pPr>
            <a:r>
              <a:rPr lang="en-US" sz="2400" dirty="0" smtClean="0"/>
              <a:t>Not eating</a:t>
            </a:r>
          </a:p>
          <a:p>
            <a:pPr lvl="1">
              <a:buFont typeface="Arial" pitchFamily="34" charset="0"/>
              <a:buChar char="•"/>
              <a:defRPr/>
            </a:pPr>
            <a:r>
              <a:rPr lang="en-US" sz="2400" dirty="0" smtClean="0"/>
              <a:t>25 ml of D50 IV</a:t>
            </a:r>
          </a:p>
          <a:p>
            <a:pPr>
              <a:buFont typeface="Arial" pitchFamily="34" charset="0"/>
              <a:buChar char="•"/>
              <a:defRPr/>
            </a:pPr>
            <a:r>
              <a:rPr lang="en-US" dirty="0" smtClean="0"/>
              <a:t>Contact MD</a:t>
            </a:r>
          </a:p>
          <a:p>
            <a:r>
              <a:rPr lang="en-US" dirty="0"/>
              <a:t>Recheck and retreat every 15 </a:t>
            </a:r>
            <a:r>
              <a:rPr lang="en-US" dirty="0" err="1" smtClean="0"/>
              <a:t>mins</a:t>
            </a:r>
            <a:r>
              <a:rPr lang="en-US" dirty="0" smtClean="0"/>
              <a:t> until BG </a:t>
            </a:r>
            <a:r>
              <a:rPr lang="en-US" dirty="0"/>
              <a:t>&gt; 70</a:t>
            </a:r>
          </a:p>
          <a:p>
            <a:r>
              <a:rPr lang="en-US" dirty="0"/>
              <a:t>DO NOT give further insulin until ordered </a:t>
            </a:r>
            <a:r>
              <a:rPr lang="en-US" dirty="0" smtClean="0"/>
              <a:t>by MD </a:t>
            </a:r>
            <a:endParaRPr lang="en-US" dirty="0"/>
          </a:p>
          <a:p>
            <a:endParaRPr lang="en-US" dirty="0"/>
          </a:p>
        </p:txBody>
      </p:sp>
      <p:sp>
        <p:nvSpPr>
          <p:cNvPr id="6" name="Text Placeholder 5"/>
          <p:cNvSpPr>
            <a:spLocks noGrp="1"/>
          </p:cNvSpPr>
          <p:nvPr>
            <p:ph type="body" sz="quarter" idx="3"/>
          </p:nvPr>
        </p:nvSpPr>
        <p:spPr>
          <a:xfrm>
            <a:off x="4722811" y="1252388"/>
            <a:ext cx="4041775" cy="639762"/>
          </a:xfrm>
        </p:spPr>
        <p:txBody>
          <a:bodyPr/>
          <a:lstStyle/>
          <a:p>
            <a:r>
              <a:rPr lang="en-US" sz="2800" dirty="0">
                <a:solidFill>
                  <a:srgbClr val="C00000"/>
                </a:solidFill>
              </a:rPr>
              <a:t>BG </a:t>
            </a:r>
            <a:r>
              <a:rPr lang="en-US" sz="2800" dirty="0" smtClean="0">
                <a:solidFill>
                  <a:srgbClr val="C00000"/>
                </a:solidFill>
              </a:rPr>
              <a:t>&lt;40 mg/dl</a:t>
            </a:r>
            <a:endParaRPr lang="en-US" sz="2800" dirty="0">
              <a:solidFill>
                <a:srgbClr val="C00000"/>
              </a:solidFill>
            </a:endParaRPr>
          </a:p>
        </p:txBody>
      </p:sp>
      <p:sp>
        <p:nvSpPr>
          <p:cNvPr id="7" name="Content Placeholder 6"/>
          <p:cNvSpPr>
            <a:spLocks noGrp="1"/>
          </p:cNvSpPr>
          <p:nvPr>
            <p:ph sz="quarter" idx="4"/>
          </p:nvPr>
        </p:nvSpPr>
        <p:spPr>
          <a:xfrm>
            <a:off x="4637884" y="1851790"/>
            <a:ext cx="3886198" cy="3689201"/>
          </a:xfrm>
        </p:spPr>
        <p:txBody>
          <a:bodyPr>
            <a:normAutofit fontScale="92500" lnSpcReduction="10000"/>
          </a:bodyPr>
          <a:lstStyle/>
          <a:p>
            <a:r>
              <a:rPr lang="en-US" dirty="0" smtClean="0"/>
              <a:t>Give 50 ml D50 IV</a:t>
            </a:r>
          </a:p>
          <a:p>
            <a:r>
              <a:rPr lang="en-US" dirty="0" smtClean="0"/>
              <a:t>Contact MD</a:t>
            </a:r>
          </a:p>
          <a:p>
            <a:r>
              <a:rPr lang="en-US" dirty="0" smtClean="0"/>
              <a:t>Recheck and retreat every 15 minutes until BG &gt; 70</a:t>
            </a:r>
          </a:p>
          <a:p>
            <a:r>
              <a:rPr lang="en-US" dirty="0" smtClean="0"/>
              <a:t>DO NOT give further insulin until ordered by MD</a:t>
            </a:r>
            <a:endParaRPr lang="en-US" dirty="0"/>
          </a:p>
        </p:txBody>
      </p:sp>
      <p:pic>
        <p:nvPicPr>
          <p:cNvPr id="9" name="Picture 2" descr="C:\Users\bev\AppData\Local\Microsoft\Windows\Temporary Internet Files\Content.IE5\NPALL6MO\MC900112498[1].wmf"/>
          <p:cNvPicPr>
            <a:picLocks noChangeAspect="1" noChangeArrowheads="1"/>
          </p:cNvPicPr>
          <p:nvPr>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1935162"/>
            <a:ext cx="917955" cy="16971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6207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533400" y="304800"/>
            <a:ext cx="8077200" cy="1143000"/>
          </a:xfrm>
        </p:spPr>
        <p:txBody>
          <a:bodyPr/>
          <a:lstStyle/>
          <a:p>
            <a:pPr eaLnBrk="1" hangingPunct="1"/>
            <a:r>
              <a:rPr lang="en-US" dirty="0" smtClean="0"/>
              <a:t>15 - 20 </a:t>
            </a:r>
            <a:r>
              <a:rPr lang="en-US" dirty="0" err="1" smtClean="0"/>
              <a:t>Gms</a:t>
            </a:r>
            <a:r>
              <a:rPr lang="en-US" dirty="0" smtClean="0"/>
              <a:t> Carb Sources</a:t>
            </a:r>
          </a:p>
        </p:txBody>
      </p:sp>
      <p:sp>
        <p:nvSpPr>
          <p:cNvPr id="1321987" name="Rectangle 3"/>
          <p:cNvSpPr>
            <a:spLocks noGrp="1" noChangeArrowheads="1"/>
          </p:cNvSpPr>
          <p:nvPr>
            <p:ph type="body" sz="half" idx="1"/>
          </p:nvPr>
        </p:nvSpPr>
        <p:spPr>
          <a:xfrm>
            <a:off x="795338" y="1676400"/>
            <a:ext cx="4648200" cy="4495800"/>
          </a:xfrm>
        </p:spPr>
        <p:txBody>
          <a:bodyPr/>
          <a:lstStyle/>
          <a:p>
            <a:pPr>
              <a:defRPr/>
            </a:pPr>
            <a:r>
              <a:rPr lang="en-US" sz="2800" dirty="0" smtClean="0"/>
              <a:t>3 - 4 Glucose Tablets</a:t>
            </a:r>
          </a:p>
          <a:p>
            <a:pPr>
              <a:defRPr/>
            </a:pPr>
            <a:r>
              <a:rPr lang="en-US" sz="2800" dirty="0" smtClean="0"/>
              <a:t>8 - 10 Lifesavers candy</a:t>
            </a:r>
          </a:p>
          <a:p>
            <a:pPr>
              <a:defRPr/>
            </a:pPr>
            <a:r>
              <a:rPr lang="en-US" sz="2800" dirty="0" smtClean="0"/>
              <a:t>2 to 3 peppermints</a:t>
            </a:r>
          </a:p>
          <a:p>
            <a:pPr>
              <a:defRPr/>
            </a:pPr>
            <a:r>
              <a:rPr lang="en-US" sz="2800" dirty="0" smtClean="0"/>
              <a:t>2 Tablespoons Raisins</a:t>
            </a:r>
          </a:p>
          <a:p>
            <a:pPr>
              <a:defRPr/>
            </a:pPr>
            <a:r>
              <a:rPr lang="en-US" sz="2800" dirty="0" smtClean="0"/>
              <a:t>4 - 6 </a:t>
            </a:r>
            <a:r>
              <a:rPr lang="en-US" sz="2800" dirty="0" err="1" smtClean="0"/>
              <a:t>oz’s</a:t>
            </a:r>
            <a:r>
              <a:rPr lang="en-US" sz="2800" dirty="0" smtClean="0"/>
              <a:t> </a:t>
            </a:r>
            <a:r>
              <a:rPr lang="en-US" sz="2800" dirty="0" err="1" smtClean="0"/>
              <a:t>Nondiet</a:t>
            </a:r>
            <a:r>
              <a:rPr lang="en-US" sz="2800" dirty="0" smtClean="0"/>
              <a:t> soda</a:t>
            </a:r>
          </a:p>
          <a:p>
            <a:pPr>
              <a:defRPr/>
            </a:pPr>
            <a:r>
              <a:rPr lang="en-US" sz="2800" dirty="0" smtClean="0"/>
              <a:t>4 </a:t>
            </a:r>
            <a:r>
              <a:rPr lang="en-US" sz="2800" dirty="0" err="1" smtClean="0"/>
              <a:t>oz’s</a:t>
            </a:r>
            <a:r>
              <a:rPr lang="en-US" sz="2800" dirty="0" smtClean="0"/>
              <a:t> Fruit Juice</a:t>
            </a:r>
          </a:p>
          <a:p>
            <a:pPr>
              <a:defRPr/>
            </a:pPr>
            <a:r>
              <a:rPr lang="en-US" sz="2800" dirty="0" smtClean="0"/>
              <a:t>8 </a:t>
            </a:r>
            <a:r>
              <a:rPr lang="en-US" sz="2800" dirty="0" err="1" smtClean="0"/>
              <a:t>oz</a:t>
            </a:r>
            <a:r>
              <a:rPr lang="en-US" sz="2800" dirty="0" smtClean="0"/>
              <a:t> Milk (non fat)</a:t>
            </a:r>
          </a:p>
          <a:p>
            <a:pPr>
              <a:defRPr/>
            </a:pPr>
            <a:r>
              <a:rPr lang="en-US" sz="2800" dirty="0" err="1" smtClean="0"/>
              <a:t>Peds</a:t>
            </a:r>
            <a:r>
              <a:rPr lang="en-US" sz="2800" dirty="0" smtClean="0"/>
              <a:t> – 15 Skittles</a:t>
            </a:r>
          </a:p>
        </p:txBody>
      </p:sp>
      <p:graphicFrame>
        <p:nvGraphicFramePr>
          <p:cNvPr id="1898496" name="Object 1024"/>
          <p:cNvGraphicFramePr>
            <a:graphicFrameLocks noGrp="1" noChangeAspect="1"/>
          </p:cNvGraphicFramePr>
          <p:nvPr>
            <p:ph type="clipArt" sz="half" idx="2"/>
          </p:nvPr>
        </p:nvGraphicFramePr>
        <p:xfrm>
          <a:off x="5443538" y="1941513"/>
          <a:ext cx="3208337" cy="3714750"/>
        </p:xfrm>
        <a:graphic>
          <a:graphicData uri="http://schemas.openxmlformats.org/presentationml/2006/ole">
            <mc:AlternateContent xmlns:mc="http://schemas.openxmlformats.org/markup-compatibility/2006">
              <mc:Choice xmlns:v="urn:schemas-microsoft-com:vml" Requires="v">
                <p:oleObj spid="_x0000_s101386" name="Clip" r:id="rId4" imgW="2622260" imgH="2598524" progId="MS_ClipArt_Gallery.5">
                  <p:embed/>
                </p:oleObj>
              </mc:Choice>
              <mc:Fallback>
                <p:oleObj name="Clip" r:id="rId4" imgW="2622260" imgH="2598524"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538" y="1941513"/>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5008066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smtClean="0"/>
              <a:t>BG Too Low? Insulin Adjustment Guidelines</a:t>
            </a:r>
            <a:endParaRPr lang="en-US" sz="3600" dirty="0" smtClean="0"/>
          </a:p>
        </p:txBody>
      </p:sp>
      <p:sp>
        <p:nvSpPr>
          <p:cNvPr id="1627139" name="Rectangle 3"/>
          <p:cNvSpPr>
            <a:spLocks noGrp="1" noChangeArrowheads="1"/>
          </p:cNvSpPr>
          <p:nvPr>
            <p:ph type="body" idx="1"/>
          </p:nvPr>
        </p:nvSpPr>
        <p:spPr>
          <a:xfrm>
            <a:off x="1752600" y="1600200"/>
            <a:ext cx="7010400" cy="5257800"/>
          </a:xfrm>
        </p:spPr>
        <p:txBody>
          <a:bodyPr/>
          <a:lstStyle/>
          <a:p>
            <a:pPr eaLnBrk="1" hangingPunct="1">
              <a:defRPr/>
            </a:pPr>
            <a:r>
              <a:rPr lang="en-US" sz="2800" dirty="0" smtClean="0"/>
              <a:t>Before meal Blood glucose &lt;70?</a:t>
            </a:r>
          </a:p>
          <a:p>
            <a:pPr lvl="1" eaLnBrk="1" hangingPunct="1">
              <a:defRPr/>
            </a:pPr>
            <a:r>
              <a:rPr lang="en-US" sz="2800" dirty="0" smtClean="0"/>
              <a:t>Implement hypoglycemia protocol</a:t>
            </a:r>
          </a:p>
          <a:p>
            <a:pPr lvl="1" eaLnBrk="1" hangingPunct="1">
              <a:defRPr/>
            </a:pPr>
            <a:r>
              <a:rPr lang="en-US" sz="2800" dirty="0" smtClean="0"/>
              <a:t>Evaluate cause and make needed adjustments </a:t>
            </a:r>
          </a:p>
          <a:p>
            <a:pPr lvl="2" eaLnBrk="1" hangingPunct="1">
              <a:defRPr/>
            </a:pPr>
            <a:r>
              <a:rPr lang="en-US" sz="2800" dirty="0" smtClean="0"/>
              <a:t>Missed meal?</a:t>
            </a:r>
          </a:p>
          <a:p>
            <a:pPr lvl="2" eaLnBrk="1" hangingPunct="1">
              <a:defRPr/>
            </a:pPr>
            <a:r>
              <a:rPr lang="en-US" sz="2800" dirty="0" smtClean="0"/>
              <a:t>Too much insulin?</a:t>
            </a:r>
          </a:p>
          <a:p>
            <a:pPr eaLnBrk="1" hangingPunct="1">
              <a:defRPr/>
            </a:pPr>
            <a:r>
              <a:rPr lang="en-US" sz="2800" dirty="0" smtClean="0"/>
              <a:t>Morning blood glucose &lt; 100?</a:t>
            </a:r>
            <a:endParaRPr lang="en-US" sz="2800" dirty="0">
              <a:solidFill>
                <a:srgbClr val="FFFF00"/>
              </a:solidFill>
            </a:endParaRPr>
          </a:p>
          <a:p>
            <a:pPr lvl="1" eaLnBrk="1" hangingPunct="1">
              <a:defRPr/>
            </a:pPr>
            <a:r>
              <a:rPr lang="en-US" sz="2800" dirty="0" smtClean="0">
                <a:solidFill>
                  <a:srgbClr val="C00000"/>
                </a:solidFill>
              </a:rPr>
              <a:t>Decrease evening Lantus   </a:t>
            </a:r>
            <a:endParaRPr lang="en-US" sz="2800" dirty="0">
              <a:solidFill>
                <a:srgbClr val="C00000"/>
              </a:solidFill>
            </a:endParaRPr>
          </a:p>
          <a:p>
            <a:pPr eaLnBrk="1" hangingPunct="1">
              <a:defRPr/>
            </a:pPr>
            <a:r>
              <a:rPr lang="en-US" sz="2400" dirty="0" smtClean="0"/>
              <a:t>Evaluate trends, provide feedback</a:t>
            </a:r>
          </a:p>
        </p:txBody>
      </p:sp>
      <p:pic>
        <p:nvPicPr>
          <p:cNvPr id="134148" name="Picture 4" descr="j0312660[1]"/>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209800"/>
            <a:ext cx="17557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4360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sz="4000" dirty="0" smtClean="0"/>
              <a:t>Mrs. Jones ready to go home.</a:t>
            </a:r>
            <a:endParaRPr lang="en-US" sz="4000" dirty="0"/>
          </a:p>
        </p:txBody>
      </p:sp>
      <p:sp>
        <p:nvSpPr>
          <p:cNvPr id="4" name="Content Placeholder 3"/>
          <p:cNvSpPr>
            <a:spLocks noGrp="1"/>
          </p:cNvSpPr>
          <p:nvPr>
            <p:ph sz="quarter" idx="1"/>
          </p:nvPr>
        </p:nvSpPr>
        <p:spPr/>
        <p:txBody>
          <a:bodyPr/>
          <a:lstStyle/>
          <a:p>
            <a:pPr>
              <a:defRPr/>
            </a:pPr>
            <a:r>
              <a:rPr lang="en-US" dirty="0" smtClean="0"/>
              <a:t>What glucose management strategies for home?</a:t>
            </a:r>
          </a:p>
          <a:p>
            <a:pPr>
              <a:defRPr/>
            </a:pPr>
            <a:r>
              <a:rPr lang="en-US" dirty="0" smtClean="0"/>
              <a:t>Her A1c = 8.9%</a:t>
            </a:r>
          </a:p>
          <a:p>
            <a:pPr lvl="1">
              <a:lnSpc>
                <a:spcPct val="80000"/>
              </a:lnSpc>
              <a:defRPr/>
            </a:pPr>
            <a:r>
              <a:rPr lang="en-US" sz="3200" dirty="0" err="1" smtClean="0"/>
              <a:t>Creat</a:t>
            </a:r>
            <a:r>
              <a:rPr lang="en-US" sz="3200" dirty="0" smtClean="0"/>
              <a:t> </a:t>
            </a:r>
            <a:r>
              <a:rPr lang="en-US" sz="3200" dirty="0"/>
              <a:t>1.1</a:t>
            </a:r>
          </a:p>
          <a:p>
            <a:pPr lvl="1">
              <a:lnSpc>
                <a:spcPct val="80000"/>
              </a:lnSpc>
              <a:defRPr/>
            </a:pPr>
            <a:r>
              <a:rPr lang="en-US" sz="3200" dirty="0"/>
              <a:t>BMI 25</a:t>
            </a:r>
          </a:p>
          <a:p>
            <a:pPr>
              <a:defRPr/>
            </a:pPr>
            <a:endParaRPr lang="en-US" dirty="0" smtClean="0"/>
          </a:p>
          <a:p>
            <a:pPr>
              <a:defRPr/>
            </a:pPr>
            <a:endParaRPr lang="en-US" dirty="0"/>
          </a:p>
        </p:txBody>
      </p:sp>
      <p:pic>
        <p:nvPicPr>
          <p:cNvPr id="137220" name="Picture 1" descr="C:\Users\bev\AppData\Local\Microsoft\Windows\Temporary Internet Files\Content.IE5\INEAQAQO\MP900443643[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114800" y="2057400"/>
            <a:ext cx="410686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265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Re-start outpatient treatment regimen</a:t>
            </a:r>
          </a:p>
          <a:p>
            <a:pPr algn="ctr" eaLnBrk="1" hangingPunct="1"/>
            <a:r>
              <a:rPr lang="en-US" sz="2400">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latin typeface="Tahoma" pitchFamily="34" charset="0"/>
              </a:rPr>
              <a:t>D/C on basal bolus at same hospital dose.</a:t>
            </a:r>
          </a:p>
          <a:p>
            <a:pPr algn="ctr" eaLnBrk="1" hangingPunct="1"/>
            <a:endParaRPr lang="en-US" sz="1200" dirty="0">
              <a:latin typeface="Tahoma" pitchFamily="34" charset="0"/>
            </a:endParaRPr>
          </a:p>
          <a:p>
            <a:pPr algn="ctr" eaLnBrk="1" hangingPunct="1"/>
            <a:r>
              <a:rPr lang="en-US" sz="2400" dirty="0">
                <a:latin typeface="Tahoma" pitchFamily="34" charset="0"/>
              </a:rPr>
              <a:t>Alternative: re-start oral agents and D/C on </a:t>
            </a:r>
            <a:r>
              <a:rPr lang="en-US" sz="2400" dirty="0" err="1">
                <a:latin typeface="Tahoma" pitchFamily="34" charset="0"/>
              </a:rPr>
              <a:t>glargine</a:t>
            </a:r>
            <a:r>
              <a:rPr lang="en-US" sz="2400" dirty="0">
                <a:latin typeface="Tahoma" pitchFamily="34" charset="0"/>
              </a:rPr>
              <a:t> once daily at 50-80% of hospital dose </a:t>
            </a:r>
          </a:p>
        </p:txBody>
      </p:sp>
      <p:sp>
        <p:nvSpPr>
          <p:cNvPr id="55312" name="Rectangle 29"/>
          <p:cNvSpPr>
            <a:spLocks noChangeArrowheads="1"/>
          </p:cNvSpPr>
          <p:nvPr/>
        </p:nvSpPr>
        <p:spPr bwMode="auto">
          <a:xfrm>
            <a:off x="1524000" y="152400"/>
            <a:ext cx="62824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mn-lt"/>
              </a:rPr>
              <a:t>Discharge insulin Algorithm </a:t>
            </a:r>
            <a:endParaRPr lang="en-US" sz="3600" dirty="0">
              <a:latin typeface="+mn-lt"/>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8259" name="TextBox 1"/>
          <p:cNvSpPr txBox="1">
            <a:spLocks noChangeArrowheads="1"/>
          </p:cNvSpPr>
          <p:nvPr/>
        </p:nvSpPr>
        <p:spPr bwMode="auto">
          <a:xfrm>
            <a:off x="342900" y="57912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hlinkClick r:id="rId4"/>
              </a:rPr>
              <a:t>Clinical Guidelines for the </a:t>
            </a:r>
            <a:r>
              <a:rPr lang="en-US" sz="1600" b="1" dirty="0" err="1">
                <a:hlinkClick r:id="rId4"/>
              </a:rPr>
              <a:t>Managment</a:t>
            </a:r>
            <a:r>
              <a:rPr lang="en-US" sz="1600" b="1" dirty="0">
                <a:hlinkClick r:id="rId4"/>
              </a:rPr>
              <a:t> of Hyperglycemia in Hospitalized Patients in a Non-Critical Care Setting</a:t>
            </a:r>
            <a:r>
              <a:rPr lang="en-US" sz="1600" dirty="0"/>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192207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153400" cy="914400"/>
          </a:xfrm>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p:txBody>
          <a:bodyPr/>
          <a:lstStyle/>
          <a:p>
            <a:pPr>
              <a:defRPr/>
            </a:pPr>
            <a:r>
              <a:rPr lang="en-US" dirty="0" smtClean="0"/>
              <a:t>What supplies will she need?</a:t>
            </a:r>
          </a:p>
          <a:p>
            <a:pPr>
              <a:defRPr/>
            </a:pPr>
            <a:r>
              <a:rPr lang="en-US" dirty="0" smtClean="0"/>
              <a:t>What top 5 things do we need to teach her?</a:t>
            </a:r>
          </a:p>
          <a:p>
            <a:pPr>
              <a:defRPr/>
            </a:pPr>
            <a:r>
              <a:rPr lang="en-US" dirty="0" smtClean="0"/>
              <a:t>What resources can we provide?</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711200" y="1981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40325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538" y="228599"/>
            <a:ext cx="7772400" cy="938373"/>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371600"/>
            <a:ext cx="6248400" cy="4953000"/>
          </a:xfrm>
        </p:spPr>
        <p:txBody>
          <a:bodyPr>
            <a:normAutofit fontScale="92500" lnSpcReduction="1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a:t>
            </a:r>
          </a:p>
          <a:p>
            <a:pPr marL="0" indent="0">
              <a:buNone/>
              <a:defRPr/>
            </a:pPr>
            <a:r>
              <a:rPr lang="en-US" dirty="0" smtClean="0"/>
              <a:t>Follow-Up plan - Does </a:t>
            </a:r>
            <a:r>
              <a:rPr lang="en-US" dirty="0" err="1" smtClean="0"/>
              <a:t>pt</a:t>
            </a:r>
            <a:r>
              <a:rPr lang="en-US" dirty="0" smtClean="0"/>
              <a:t> know who to contact when need help?</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398" y="228600"/>
            <a:ext cx="2647950"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84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When to Call Provider?*</a:t>
            </a:r>
          </a:p>
        </p:txBody>
      </p:sp>
      <p:sp>
        <p:nvSpPr>
          <p:cNvPr id="196611" name="Rectangle 3"/>
          <p:cNvSpPr>
            <a:spLocks noGrp="1" noChangeArrowheads="1"/>
          </p:cNvSpPr>
          <p:nvPr>
            <p:ph type="body" idx="1"/>
          </p:nvPr>
        </p:nvSpPr>
        <p:spPr>
          <a:xfrm>
            <a:off x="838200" y="1447800"/>
            <a:ext cx="5243513" cy="5105400"/>
          </a:xfrm>
        </p:spPr>
        <p:txBody>
          <a:bodyPr/>
          <a:lstStyle/>
          <a:p>
            <a:pPr eaLnBrk="1" hangingPunct="1">
              <a:defRPr/>
            </a:pPr>
            <a:r>
              <a:rPr lang="en-US" dirty="0" smtClean="0"/>
              <a:t> Blood glucose &lt;70</a:t>
            </a:r>
          </a:p>
          <a:p>
            <a:pPr eaLnBrk="1" hangingPunct="1">
              <a:defRPr/>
            </a:pPr>
            <a:r>
              <a:rPr lang="en-US" dirty="0" smtClean="0"/>
              <a:t> Blood glucose &gt; 250 twice in a day (adults)</a:t>
            </a:r>
          </a:p>
          <a:p>
            <a:pPr eaLnBrk="1" hangingPunct="1">
              <a:defRPr/>
            </a:pPr>
            <a:r>
              <a:rPr lang="en-US" dirty="0"/>
              <a:t> </a:t>
            </a:r>
            <a:r>
              <a:rPr lang="en-US" dirty="0" smtClean="0"/>
              <a:t>Blood glucose &gt;300 anytime, adults and </a:t>
            </a:r>
            <a:r>
              <a:rPr lang="en-US" dirty="0" err="1" smtClean="0"/>
              <a:t>peds</a:t>
            </a:r>
            <a:endParaRPr lang="en-US" dirty="0" smtClean="0"/>
          </a:p>
          <a:p>
            <a:pPr eaLnBrk="1" hangingPunct="1">
              <a:defRPr/>
            </a:pPr>
            <a:r>
              <a:rPr lang="en-US" dirty="0" smtClean="0"/>
              <a:t>*When sick</a:t>
            </a:r>
          </a:p>
          <a:p>
            <a:pPr algn="r" eaLnBrk="1" hangingPunct="1">
              <a:buFont typeface="Wingdings" pitchFamily="2" charset="2"/>
              <a:buNone/>
              <a:defRPr/>
            </a:pPr>
            <a:r>
              <a:rPr lang="en-US" dirty="0" smtClean="0"/>
              <a:t>*</a:t>
            </a:r>
            <a:r>
              <a:rPr lang="en-US" i="1" dirty="0" smtClean="0"/>
              <a:t>Individualize based on </a:t>
            </a:r>
            <a:r>
              <a:rPr lang="en-US" i="1" dirty="0" err="1" smtClean="0"/>
              <a:t>pt</a:t>
            </a:r>
            <a:r>
              <a:rPr lang="en-US" i="1" dirty="0" smtClean="0"/>
              <a:t>/provider</a:t>
            </a:r>
          </a:p>
        </p:txBody>
      </p:sp>
      <p:pic>
        <p:nvPicPr>
          <p:cNvPr id="193540" name="Picture 2" descr="C:\Users\bev\AppData\Local\Microsoft\Windows\Temporary Internet Files\Content.IE5\Q8COWR8N\MP90028514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447800"/>
            <a:ext cx="24082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400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153400" cy="1143000"/>
          </a:xfrm>
        </p:spPr>
        <p:txBody>
          <a:bodyPr>
            <a:normAutofit fontScale="90000"/>
          </a:bodyPr>
          <a:lstStyle/>
          <a:p>
            <a:pPr>
              <a:defRPr/>
            </a:pPr>
            <a:r>
              <a:rPr lang="en-US" sz="4000" dirty="0" smtClean="0"/>
              <a:t>Mr. </a:t>
            </a:r>
            <a:r>
              <a:rPr lang="en-US" sz="4000" dirty="0"/>
              <a:t>R</a:t>
            </a:r>
            <a:r>
              <a:rPr lang="en-US" sz="4000" dirty="0" smtClean="0"/>
              <a:t> has </a:t>
            </a:r>
            <a:r>
              <a:rPr lang="en-US" sz="4000" dirty="0" smtClean="0"/>
              <a:t>a foot ulceration</a:t>
            </a:r>
            <a:r>
              <a:rPr lang="en-US" sz="4000" dirty="0" smtClean="0"/>
              <a:t/>
            </a:r>
            <a:br>
              <a:rPr lang="en-US" sz="4000" dirty="0" smtClean="0"/>
            </a:br>
            <a:r>
              <a:rPr lang="en-US" sz="4000" dirty="0" smtClean="0"/>
              <a:t>How Much Insulin Needed?</a:t>
            </a:r>
            <a:endParaRPr lang="en-US" sz="4000" dirty="0"/>
          </a:p>
        </p:txBody>
      </p:sp>
      <p:sp>
        <p:nvSpPr>
          <p:cNvPr id="7" name="Text Placeholder 6"/>
          <p:cNvSpPr>
            <a:spLocks noGrp="1"/>
          </p:cNvSpPr>
          <p:nvPr>
            <p:ph type="body" sz="half" idx="2"/>
          </p:nvPr>
        </p:nvSpPr>
        <p:spPr>
          <a:xfrm>
            <a:off x="4191000" y="1529993"/>
            <a:ext cx="3810000" cy="4800600"/>
          </a:xfrm>
        </p:spPr>
        <p:txBody>
          <a:bodyPr/>
          <a:lstStyle/>
          <a:p>
            <a:pPr>
              <a:defRPr/>
            </a:pPr>
            <a:r>
              <a:rPr lang="en-US" dirty="0" err="1" smtClean="0"/>
              <a:t>Creatinine</a:t>
            </a:r>
            <a:r>
              <a:rPr lang="en-US" dirty="0" smtClean="0"/>
              <a:t> 1.6</a:t>
            </a:r>
          </a:p>
          <a:p>
            <a:pPr>
              <a:defRPr/>
            </a:pPr>
            <a:r>
              <a:rPr lang="en-US" dirty="0" smtClean="0"/>
              <a:t>76 years old</a:t>
            </a:r>
          </a:p>
          <a:p>
            <a:pPr>
              <a:defRPr/>
            </a:pPr>
            <a:r>
              <a:rPr lang="en-US" dirty="0" smtClean="0"/>
              <a:t>Not very hungry</a:t>
            </a:r>
          </a:p>
          <a:p>
            <a:pPr>
              <a:defRPr/>
            </a:pPr>
            <a:r>
              <a:rPr lang="en-US" dirty="0" smtClean="0"/>
              <a:t>BMI 19</a:t>
            </a:r>
          </a:p>
          <a:p>
            <a:pPr>
              <a:defRPr/>
            </a:pPr>
            <a:r>
              <a:rPr lang="en-US" dirty="0" smtClean="0"/>
              <a:t>Weighs 80kg</a:t>
            </a:r>
          </a:p>
          <a:p>
            <a:pPr>
              <a:defRPr/>
            </a:pPr>
            <a:r>
              <a:rPr lang="en-US" dirty="0" smtClean="0"/>
              <a:t>Glucotrol 5mg at home</a:t>
            </a:r>
          </a:p>
          <a:p>
            <a:pPr>
              <a:defRPr/>
            </a:pPr>
            <a:r>
              <a:rPr lang="en-US" dirty="0" smtClean="0"/>
              <a:t>A1c 7.2%</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914400" y="1524000"/>
            <a:ext cx="2921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3073149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70151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04130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p:txBody>
          <a:bodyPr lIns="90477" tIns="44445" rIns="90477" bIns="44445"/>
          <a:lstStyle/>
          <a:p>
            <a:pPr eaLnBrk="1" hangingPunct="1"/>
            <a:r>
              <a:rPr lang="en-US" sz="3600" dirty="0" smtClean="0"/>
              <a:t>Ask</a:t>
            </a:r>
            <a:r>
              <a:rPr lang="en-US" sz="2800" dirty="0" smtClean="0"/>
              <a:t> - </a:t>
            </a:r>
            <a:r>
              <a:rPr lang="en-US" dirty="0" smtClean="0"/>
              <a:t>What do you do to take care of your feet?</a:t>
            </a:r>
          </a:p>
          <a:p>
            <a:pPr eaLnBrk="1" hangingPunct="1"/>
            <a:r>
              <a:rPr lang="en-US" dirty="0" smtClean="0"/>
              <a:t>Look - texture, toenails, structural deformities, lesions, corns</a:t>
            </a:r>
          </a:p>
          <a:p>
            <a:pPr eaLnBrk="1" hangingPunct="1"/>
            <a:r>
              <a:rPr lang="en-US" dirty="0" smtClean="0"/>
              <a:t>Assess sensation</a:t>
            </a:r>
          </a:p>
          <a:p>
            <a:pPr eaLnBrk="1" hangingPunct="1"/>
            <a:r>
              <a:rPr lang="en-US" dirty="0" smtClean="0"/>
              <a:t>Assess risk factors</a:t>
            </a:r>
          </a:p>
          <a:p>
            <a:pPr eaLnBrk="1" hangingPunct="1"/>
            <a:r>
              <a:rPr lang="en-US" dirty="0" smtClean="0"/>
              <a:t>Teach, teach, teach</a:t>
            </a:r>
            <a:endParaRPr lang="en-US" dirty="0" smtClean="0">
              <a:latin typeface="Book Antiqua" panose="02040602050305030304" pitchFamily="18" charset="0"/>
            </a:endParaRPr>
          </a:p>
        </p:txBody>
      </p:sp>
      <p:sp>
        <p:nvSpPr>
          <p:cNvPr id="173059" name="Rectangle 3"/>
          <p:cNvSpPr>
            <a:spLocks noGrp="1" noChangeArrowheads="1"/>
          </p:cNvSpPr>
          <p:nvPr>
            <p:ph type="title"/>
          </p:nvPr>
        </p:nvSpPr>
        <p:spPr>
          <a:xfrm>
            <a:off x="457200" y="457200"/>
            <a:ext cx="8229600" cy="685800"/>
          </a:xfrm>
          <a:solidFill>
            <a:srgbClr val="B1D45A"/>
          </a:solidFill>
        </p:spPr>
        <p:txBody>
          <a:bodyPr lIns="90477" tIns="44445" rIns="90477" bIns="44445" anchor="b">
            <a:normAutofit fontScale="90000"/>
          </a:bodyPr>
          <a:lstStyle/>
          <a:p>
            <a:pPr eaLnBrk="1" hangingPunct="1"/>
            <a:r>
              <a:rPr lang="en-US" sz="4000" dirty="0" smtClean="0">
                <a:latin typeface="Tahoma" panose="020B0604030504040204" pitchFamily="34" charset="0"/>
              </a:rPr>
              <a:t>A Quick Foot Assessment</a:t>
            </a:r>
            <a:endParaRPr lang="en-US" sz="4000" dirty="0" smtClean="0"/>
          </a:p>
        </p:txBody>
      </p:sp>
      <p:graphicFrame>
        <p:nvGraphicFramePr>
          <p:cNvPr id="173060" name="Object 4"/>
          <p:cNvGraphicFramePr>
            <a:graphicFrameLocks noChangeAspect="1"/>
          </p:cNvGraphicFramePr>
          <p:nvPr/>
        </p:nvGraphicFramePr>
        <p:xfrm>
          <a:off x="6324600" y="3505200"/>
          <a:ext cx="2352675" cy="2447925"/>
        </p:xfrm>
        <a:graphic>
          <a:graphicData uri="http://schemas.openxmlformats.org/presentationml/2006/ole">
            <mc:AlternateContent xmlns:mc="http://schemas.openxmlformats.org/markup-compatibility/2006">
              <mc:Choice xmlns:v="urn:schemas-microsoft-com:vml" Requires="v">
                <p:oleObj spid="_x0000_s104453" name="Clip" r:id="rId5" imgW="1403209" imgH="1455138" progId="MS_ClipArt_Gallery.5">
                  <p:embed/>
                </p:oleObj>
              </mc:Choice>
              <mc:Fallback>
                <p:oleObj name="Clip" r:id="rId5" imgW="1403209" imgH="145513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505200"/>
                        <a:ext cx="2352675" cy="244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683362681"/>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2457407"/>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Calculate Basal Insulin Needs</a:t>
            </a:r>
            <a:endParaRPr lang="en-US" dirty="0"/>
          </a:p>
        </p:txBody>
      </p:sp>
      <p:sp>
        <p:nvSpPr>
          <p:cNvPr id="7" name="Content Placeholder 6"/>
          <p:cNvSpPr>
            <a:spLocks noGrp="1"/>
          </p:cNvSpPr>
          <p:nvPr>
            <p:ph idx="1"/>
          </p:nvPr>
        </p:nvSpPr>
        <p:spPr>
          <a:xfrm>
            <a:off x="914400" y="1651939"/>
            <a:ext cx="7936980" cy="4901261"/>
          </a:xfrm>
        </p:spPr>
        <p:txBody>
          <a:bodyPr/>
          <a:lstStyle/>
          <a:p>
            <a:r>
              <a:rPr lang="en-US" dirty="0" smtClean="0"/>
              <a:t>Typical starting dose</a:t>
            </a:r>
          </a:p>
          <a:p>
            <a:pPr lvl="1"/>
            <a:r>
              <a:rPr lang="en-US" dirty="0" smtClean="0"/>
              <a:t>Body </a:t>
            </a:r>
            <a:r>
              <a:rPr lang="en-US" dirty="0" err="1" smtClean="0"/>
              <a:t>wt</a:t>
            </a:r>
            <a:r>
              <a:rPr lang="en-US" dirty="0" smtClean="0"/>
              <a:t> in Kg x .3</a:t>
            </a:r>
          </a:p>
          <a:p>
            <a:pPr lvl="1"/>
            <a:r>
              <a:rPr lang="en-US" dirty="0" smtClean="0"/>
              <a:t>May need more or less based on clinical presentation</a:t>
            </a:r>
          </a:p>
          <a:p>
            <a:pPr lvl="1"/>
            <a:r>
              <a:rPr lang="en-US" dirty="0" smtClean="0"/>
              <a:t>10 units common starting dose</a:t>
            </a:r>
          </a:p>
          <a:p>
            <a:pPr marL="457200" lvl="1" indent="0">
              <a:buNone/>
            </a:pPr>
            <a:endParaRPr lang="en-US" dirty="0"/>
          </a:p>
          <a:p>
            <a:pPr marL="457200" lvl="1" indent="0">
              <a:buNone/>
            </a:pPr>
            <a:r>
              <a:rPr lang="en-US" sz="2800" dirty="0" smtClean="0"/>
              <a:t>Less 0.1 u/kg	</a:t>
            </a:r>
            <a:r>
              <a:rPr lang="en-US" sz="2800" dirty="0"/>
              <a:t> </a:t>
            </a:r>
            <a:r>
              <a:rPr lang="en-US" sz="2800" dirty="0" smtClean="0"/>
              <a:t> 0.2u/kg	  More 0.35 u/kg</a:t>
            </a:r>
          </a:p>
          <a:p>
            <a:pPr marL="457200" lvl="1" indent="0">
              <a:buNone/>
            </a:pPr>
            <a:endParaRPr lang="en-US" dirty="0" smtClean="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337969"/>
            <a:ext cx="1764780" cy="2289600"/>
          </a:xfrm>
          <a:prstGeom prst="rect">
            <a:avLst/>
          </a:prstGeom>
        </p:spPr>
      </p:pic>
      <p:cxnSp>
        <p:nvCxnSpPr>
          <p:cNvPr id="3" name="Straight Arrow Connector 2"/>
          <p:cNvCxnSpPr/>
          <p:nvPr/>
        </p:nvCxnSpPr>
        <p:spPr bwMode="auto">
          <a:xfrm>
            <a:off x="1219200" y="5791200"/>
            <a:ext cx="7040880" cy="0"/>
          </a:xfrm>
          <a:prstGeom prst="straightConnector1">
            <a:avLst/>
          </a:prstGeom>
          <a:solidFill>
            <a:schemeClr val="accent1"/>
          </a:solidFill>
          <a:ln w="50800" cap="flat" cmpd="sng" algn="ctr">
            <a:solidFill>
              <a:srgbClr val="7030A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186728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noAutofit/>
          </a:bodyPr>
          <a:lstStyle/>
          <a:p>
            <a:r>
              <a:rPr lang="en-US" sz="3600" dirty="0" smtClean="0"/>
              <a:t>Calculate Insulin Needs</a:t>
            </a:r>
            <a:br>
              <a:rPr lang="en-US" sz="3600" dirty="0" smtClean="0"/>
            </a:br>
            <a:r>
              <a:rPr lang="en-US" sz="3600" dirty="0" smtClean="0"/>
              <a:t>Basal/ insulin carb/ correct</a:t>
            </a:r>
            <a:endParaRPr lang="en-US" sz="3600" dirty="0"/>
          </a:p>
        </p:txBody>
      </p:sp>
      <p:sp>
        <p:nvSpPr>
          <p:cNvPr id="7" name="Content Placeholder 6"/>
          <p:cNvSpPr>
            <a:spLocks noGrp="1"/>
          </p:cNvSpPr>
          <p:nvPr>
            <p:ph idx="1"/>
          </p:nvPr>
        </p:nvSpPr>
        <p:spPr>
          <a:xfrm>
            <a:off x="457200" y="1524000"/>
            <a:ext cx="8229600" cy="4632960"/>
          </a:xfrm>
        </p:spPr>
        <p:txBody>
          <a:bodyPr/>
          <a:lstStyle/>
          <a:p>
            <a:r>
              <a:rPr lang="en-US" dirty="0" smtClean="0"/>
              <a:t>Body </a:t>
            </a:r>
            <a:r>
              <a:rPr lang="en-US" dirty="0" err="1" smtClean="0"/>
              <a:t>wt</a:t>
            </a:r>
            <a:r>
              <a:rPr lang="en-US" dirty="0" smtClean="0"/>
              <a:t> in Kg x 0.2</a:t>
            </a:r>
          </a:p>
          <a:p>
            <a:r>
              <a:rPr lang="en-US" dirty="0" smtClean="0"/>
              <a:t>80kg x 0.2 = 16 units once daily</a:t>
            </a:r>
          </a:p>
          <a:p>
            <a:endParaRPr lang="en-US" dirty="0"/>
          </a:p>
          <a:p>
            <a:r>
              <a:rPr lang="en-US" dirty="0" smtClean="0"/>
              <a:t>What </a:t>
            </a:r>
            <a:r>
              <a:rPr lang="en-US" dirty="0" err="1" smtClean="0"/>
              <a:t>insulin:carb</a:t>
            </a:r>
            <a:r>
              <a:rPr lang="en-US" dirty="0" smtClean="0"/>
              <a:t> ratio?</a:t>
            </a:r>
          </a:p>
          <a:p>
            <a:pPr lvl="1"/>
            <a:r>
              <a:rPr lang="en-US" dirty="0" smtClean="0"/>
              <a:t>1:20</a:t>
            </a:r>
          </a:p>
          <a:p>
            <a:pPr marL="57150" indent="0">
              <a:buNone/>
            </a:pPr>
            <a:endParaRPr lang="en-US" dirty="0"/>
          </a:p>
          <a:p>
            <a:pPr marL="514350" indent="-457200"/>
            <a:r>
              <a:rPr lang="en-US" dirty="0" smtClean="0"/>
              <a:t>What correction </a:t>
            </a:r>
            <a:r>
              <a:rPr lang="en-US" dirty="0" err="1" smtClean="0"/>
              <a:t>alg</a:t>
            </a:r>
            <a:r>
              <a:rPr lang="en-US" dirty="0" smtClean="0"/>
              <a:t>?</a:t>
            </a:r>
          </a:p>
          <a:p>
            <a:pPr marL="914400" lvl="1" indent="-457200"/>
            <a:r>
              <a:rPr lang="en-US" dirty="0" err="1" smtClean="0"/>
              <a:t>Alg</a:t>
            </a:r>
            <a:r>
              <a:rPr lang="en-US" dirty="0" smtClean="0"/>
              <a:t> 1</a:t>
            </a:r>
          </a:p>
          <a:p>
            <a:pPr marL="0" indent="0">
              <a:buNone/>
            </a:pP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3200400"/>
            <a:ext cx="2680716" cy="3477922"/>
          </a:xfrm>
          <a:prstGeom prst="rect">
            <a:avLst/>
          </a:prstGeom>
        </p:spPr>
      </p:pic>
    </p:spTree>
    <p:custDataLst>
      <p:tags r:id="rId1"/>
    </p:custDataLst>
    <p:extLst>
      <p:ext uri="{BB962C8B-B14F-4D97-AF65-F5344CB8AC3E}">
        <p14:creationId xmlns:p14="http://schemas.microsoft.com/office/powerpoint/2010/main" val="357789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heel(1)">
                                      <p:cBhvr>
                                        <p:cTn id="17" dur="2000"/>
                                        <p:tgtEl>
                                          <p:spTgt spid="7">
                                            <p:txEl>
                                              <p:pRg st="3" end="3"/>
                                            </p:txEl>
                                          </p:spTgt>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wheel(1)">
                                      <p:cBhvr>
                                        <p:cTn id="20" dur="20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wheel(1)">
                                      <p:cBhvr>
                                        <p:cTn id="25" dur="2000"/>
                                        <p:tgtEl>
                                          <p:spTgt spid="7">
                                            <p:txEl>
                                              <p:pRg st="6" end="6"/>
                                            </p:txEl>
                                          </p:spTgt>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wheel(1)">
                                      <p:cBhvr>
                                        <p:cTn id="28" dur="2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normAutofit fontScale="90000"/>
          </a:bodyPr>
          <a:lstStyle/>
          <a:p>
            <a:pPr eaLnBrk="1" hangingPunct="1">
              <a:defRPr/>
            </a:pPr>
            <a:r>
              <a:rPr lang="en-US" sz="4000" dirty="0" smtClean="0"/>
              <a:t>Corrective Insulin – </a:t>
            </a:r>
            <a:r>
              <a:rPr lang="en-US" sz="4000" dirty="0" err="1" smtClean="0"/>
              <a:t>Novolog</a:t>
            </a:r>
            <a:r>
              <a:rPr lang="en-US" sz="4000" dirty="0" smtClean="0"/>
              <a:t> – Algorithm 1   </a:t>
            </a:r>
            <a:r>
              <a:rPr lang="en-US" sz="1800" dirty="0" smtClean="0"/>
              <a:t>Rapid/Fast Acting Insulin  </a:t>
            </a:r>
            <a:endParaRPr lang="en-US" dirty="0" smtClean="0"/>
          </a:p>
        </p:txBody>
      </p:sp>
      <p:sp>
        <p:nvSpPr>
          <p:cNvPr id="2" name="Rectangle 1"/>
          <p:cNvSpPr/>
          <p:nvPr/>
        </p:nvSpPr>
        <p:spPr>
          <a:xfrm>
            <a:off x="457200" y="1143000"/>
            <a:ext cx="6402593" cy="5262979"/>
          </a:xfrm>
          <a:prstGeom prst="rect">
            <a:avLst/>
          </a:prstGeom>
        </p:spPr>
        <p:txBody>
          <a:bodyPr wrap="square">
            <a:spAutoFit/>
          </a:bodyPr>
          <a:lstStyle/>
          <a:p>
            <a:r>
              <a:rPr lang="en-US" sz="2800" u="sng" dirty="0" smtClean="0">
                <a:latin typeface="Calibri" panose="020F0502020204030204" pitchFamily="34" charset="0"/>
                <a:ea typeface="Calibri" panose="020F0502020204030204" pitchFamily="34" charset="0"/>
              </a:rPr>
              <a:t>Blood Glucose	Insulin Dose</a:t>
            </a:r>
            <a:r>
              <a:rPr lang="en-US" sz="2800" u="sng" dirty="0">
                <a:latin typeface="Calibri" panose="020F0502020204030204" pitchFamily="34" charset="0"/>
                <a:ea typeface="Calibri" panose="020F0502020204030204" pitchFamily="34" charset="0"/>
              </a:rPr>
              <a:t/>
            </a:r>
            <a:br>
              <a:rPr lang="en-US" sz="2800" u="sng" dirty="0">
                <a:latin typeface="Calibri" panose="020F0502020204030204" pitchFamily="34" charset="0"/>
                <a:ea typeface="Calibri" panose="020F0502020204030204" pitchFamily="34" charset="0"/>
              </a:rPr>
            </a:br>
            <a:r>
              <a:rPr lang="en-US" sz="2800" u="sng" dirty="0">
                <a:latin typeface="Calibri" panose="020F0502020204030204" pitchFamily="34" charset="0"/>
                <a:ea typeface="Calibri" panose="020F0502020204030204" pitchFamily="34" charset="0"/>
              </a:rPr>
              <a:t/>
            </a:r>
            <a:br>
              <a:rPr lang="en-US" sz="2800" u="sng"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70-110 </a:t>
            </a:r>
            <a:r>
              <a:rPr lang="en-US" sz="2800" dirty="0" smtClean="0">
                <a:latin typeface="Calibri" panose="020F0502020204030204" pitchFamily="34" charset="0"/>
                <a:ea typeface="Calibri" panose="020F0502020204030204" pitchFamily="34" charset="0"/>
              </a:rPr>
              <a:t>		0 unit</a:t>
            </a:r>
            <a:br>
              <a:rPr lang="en-US" sz="2800" dirty="0" smtClean="0">
                <a:latin typeface="Calibri" panose="020F0502020204030204" pitchFamily="34" charset="0"/>
                <a:ea typeface="Calibri" panose="020F0502020204030204" pitchFamily="34" charset="0"/>
              </a:rPr>
            </a:br>
            <a:r>
              <a:rPr lang="en-US" sz="2800" dirty="0" smtClean="0">
                <a:latin typeface="Calibri" panose="020F0502020204030204" pitchFamily="34" charset="0"/>
                <a:ea typeface="Calibri" panose="020F0502020204030204" pitchFamily="34" charset="0"/>
              </a:rPr>
              <a:t>111-140 		0 unit</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141-180 </a:t>
            </a:r>
            <a:r>
              <a:rPr lang="en-US" sz="2800" dirty="0" smtClean="0">
                <a:latin typeface="Calibri" panose="020F0502020204030204" pitchFamily="34" charset="0"/>
                <a:ea typeface="Calibri" panose="020F0502020204030204" pitchFamily="34" charset="0"/>
              </a:rPr>
              <a:t>		1 unit</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181-220 </a:t>
            </a:r>
            <a:r>
              <a:rPr lang="en-US" sz="2800" dirty="0" smtClean="0">
                <a:latin typeface="Calibri" panose="020F0502020204030204" pitchFamily="34" charset="0"/>
                <a:ea typeface="Calibri" panose="020F0502020204030204" pitchFamily="34" charset="0"/>
              </a:rPr>
              <a:t>		1 unit</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221-240 </a:t>
            </a:r>
            <a:r>
              <a:rPr lang="en-US" sz="2800" dirty="0" smtClean="0">
                <a:latin typeface="Calibri" panose="020F0502020204030204" pitchFamily="34" charset="0"/>
                <a:ea typeface="Calibri" panose="020F0502020204030204" pitchFamily="34" charset="0"/>
              </a:rPr>
              <a:t>		2 units</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241-260 </a:t>
            </a:r>
            <a:r>
              <a:rPr lang="en-US" sz="2800" dirty="0" smtClean="0">
                <a:latin typeface="Calibri" panose="020F0502020204030204" pitchFamily="34" charset="0"/>
                <a:ea typeface="Calibri" panose="020F0502020204030204" pitchFamily="34" charset="0"/>
              </a:rPr>
              <a:t>		2 units</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261-280 </a:t>
            </a:r>
            <a:r>
              <a:rPr lang="en-US" sz="2800" dirty="0" smtClean="0">
                <a:latin typeface="Calibri" panose="020F0502020204030204" pitchFamily="34" charset="0"/>
                <a:ea typeface="Calibri" panose="020F0502020204030204" pitchFamily="34" charset="0"/>
              </a:rPr>
              <a:t>		3 units</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281-300 </a:t>
            </a:r>
            <a:r>
              <a:rPr lang="en-US" sz="2800" dirty="0" smtClean="0">
                <a:latin typeface="Calibri" panose="020F0502020204030204" pitchFamily="34" charset="0"/>
                <a:ea typeface="Calibri" panose="020F0502020204030204" pitchFamily="34" charset="0"/>
              </a:rPr>
              <a:t>		4 units</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301-350 </a:t>
            </a:r>
            <a:r>
              <a:rPr lang="en-US" sz="2800" dirty="0" smtClean="0">
                <a:latin typeface="Calibri" panose="020F0502020204030204" pitchFamily="34" charset="0"/>
                <a:ea typeface="Calibri" panose="020F0502020204030204" pitchFamily="34" charset="0"/>
              </a:rPr>
              <a:t>		5 units</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&gt;350 </a:t>
            </a:r>
            <a:r>
              <a:rPr lang="en-US" sz="2800" dirty="0" smtClean="0">
                <a:latin typeface="Calibri" panose="020F0502020204030204" pitchFamily="34" charset="0"/>
                <a:ea typeface="Calibri" panose="020F0502020204030204" pitchFamily="34" charset="0"/>
              </a:rPr>
              <a:t>			6 </a:t>
            </a:r>
            <a:r>
              <a:rPr lang="en-US" sz="2800" dirty="0">
                <a:latin typeface="Calibri" panose="020F0502020204030204" pitchFamily="34" charset="0"/>
                <a:ea typeface="Calibri" panose="020F0502020204030204" pitchFamily="34" charset="0"/>
              </a:rPr>
              <a:t>units and call </a:t>
            </a:r>
            <a:r>
              <a:rPr lang="en-US" sz="2800" dirty="0" smtClean="0">
                <a:latin typeface="Calibri" panose="020F0502020204030204" pitchFamily="34" charset="0"/>
                <a:ea typeface="Calibri" panose="020F0502020204030204" pitchFamily="34" charset="0"/>
              </a:rPr>
              <a:t>MD) </a:t>
            </a:r>
            <a:endParaRPr lang="en-US" sz="2800" dirty="0">
              <a:latin typeface="Calibri" panose="020F0502020204030204" pitchFamily="34" charset="0"/>
            </a:endParaRPr>
          </a:p>
        </p:txBody>
      </p:sp>
      <p:pic>
        <p:nvPicPr>
          <p:cNvPr id="4" name="Picture 2" descr="http://multivu.prnewswire.com/mnr/novonordisk/37286/images/37286-hi-FlexPe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6670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7146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200" dirty="0" smtClean="0"/>
              <a:t>3 days poor intake, </a:t>
            </a:r>
            <a:r>
              <a:rPr lang="en-US" sz="3200" dirty="0" err="1" smtClean="0"/>
              <a:t>pt</a:t>
            </a:r>
            <a:r>
              <a:rPr lang="en-US" sz="3200" dirty="0" smtClean="0"/>
              <a:t> started on Tube Feeding</a:t>
            </a:r>
            <a:endParaRPr lang="en-US" sz="3200" dirty="0"/>
          </a:p>
        </p:txBody>
      </p:sp>
      <p:sp>
        <p:nvSpPr>
          <p:cNvPr id="4" name="Content Placeholder 3"/>
          <p:cNvSpPr>
            <a:spLocks noGrp="1"/>
          </p:cNvSpPr>
          <p:nvPr>
            <p:ph idx="1"/>
          </p:nvPr>
        </p:nvSpPr>
        <p:spPr>
          <a:xfrm>
            <a:off x="2590800" y="1600200"/>
            <a:ext cx="6096000" cy="4525963"/>
          </a:xfrm>
        </p:spPr>
        <p:txBody>
          <a:bodyPr>
            <a:normAutofit lnSpcReduction="10000"/>
          </a:bodyPr>
          <a:lstStyle/>
          <a:p>
            <a:pPr>
              <a:defRPr/>
            </a:pPr>
            <a:r>
              <a:rPr lang="en-US" dirty="0" smtClean="0"/>
              <a:t>If on continuous tube feeding, how would this change his insulin regimen?</a:t>
            </a:r>
          </a:p>
          <a:p>
            <a:pPr>
              <a:defRPr/>
            </a:pPr>
            <a:r>
              <a:rPr lang="en-US" dirty="0" smtClean="0"/>
              <a:t>If on intermittent tube feeding, how would this change his insulin regimen?</a:t>
            </a:r>
          </a:p>
          <a:p>
            <a:pPr>
              <a:defRPr/>
            </a:pPr>
            <a:r>
              <a:rPr lang="en-US" dirty="0" smtClean="0"/>
              <a:t>If patients tube feeding is interrupted, what precautions would you take?</a:t>
            </a:r>
          </a:p>
          <a:p>
            <a:pPr>
              <a:defRPr/>
            </a:pPr>
            <a:endParaRPr lang="en-US" dirty="0" smtClean="0"/>
          </a:p>
          <a:p>
            <a:pPr>
              <a:defRPr/>
            </a:pPr>
            <a:endParaRPr lang="en-US" dirty="0"/>
          </a:p>
          <a:p>
            <a:pPr lvl="1">
              <a:defRPr/>
            </a:pPr>
            <a:endParaRPr lang="en-US" dirty="0"/>
          </a:p>
        </p:txBody>
      </p:sp>
      <p:pic>
        <p:nvPicPr>
          <p:cNvPr id="145412" name="Picture 2" descr="C:\Users\Beverly\AppData\Local\Microsoft\Windows\Temporary Internet Files\Content.IE5\8BFCTWV8\MC900217854[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752600"/>
            <a:ext cx="213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1069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a:xfrm>
            <a:off x="318294" y="152400"/>
            <a:ext cx="8763000" cy="1143000"/>
          </a:xfrm>
        </p:spPr>
        <p:txBody>
          <a:bodyPr/>
          <a:lstStyle/>
          <a:p>
            <a:pPr eaLnBrk="1" hangingPunct="1">
              <a:defRPr/>
            </a:pPr>
            <a:r>
              <a:rPr lang="en-US" sz="3200" dirty="0" smtClean="0"/>
              <a:t>Mr. R- Pattern – meal + correction</a:t>
            </a:r>
            <a:br>
              <a:rPr lang="en-US" sz="3200" dirty="0" smtClean="0"/>
            </a:br>
            <a:r>
              <a:rPr lang="en-US" sz="3200" dirty="0" smtClean="0"/>
              <a:t>Algorithm 1</a:t>
            </a:r>
            <a:r>
              <a:rPr lang="en-US" sz="3200" dirty="0"/>
              <a:t> </a:t>
            </a:r>
            <a:r>
              <a:rPr lang="en-US" sz="3200" dirty="0" smtClean="0"/>
              <a:t>plus 16u Lantus </a:t>
            </a:r>
            <a:r>
              <a:rPr lang="en-US" sz="3200" dirty="0" err="1" smtClean="0"/>
              <a:t>hs</a:t>
            </a:r>
            <a:r>
              <a:rPr lang="en-US" sz="3200" dirty="0" smtClean="0"/>
              <a:t> </a:t>
            </a:r>
          </a:p>
        </p:txBody>
      </p:sp>
      <p:graphicFrame>
        <p:nvGraphicFramePr>
          <p:cNvPr id="146435" name="Object 3"/>
          <p:cNvGraphicFramePr>
            <a:graphicFrameLocks noGrp="1" noChangeAspect="1"/>
          </p:cNvGraphicFramePr>
          <p:nvPr>
            <p:ph type="tbl" idx="1"/>
            <p:extLst>
              <p:ext uri="{D42A27DB-BD31-4B8C-83A1-F6EECF244321}">
                <p14:modId xmlns:p14="http://schemas.microsoft.com/office/powerpoint/2010/main" val="3653804333"/>
              </p:ext>
            </p:extLst>
          </p:nvPr>
        </p:nvGraphicFramePr>
        <p:xfrm>
          <a:off x="228600" y="1316979"/>
          <a:ext cx="9128816" cy="6003925"/>
        </p:xfrm>
        <a:graphic>
          <a:graphicData uri="http://schemas.openxmlformats.org/presentationml/2006/ole">
            <mc:AlternateContent xmlns:mc="http://schemas.openxmlformats.org/markup-compatibility/2006">
              <mc:Choice xmlns:v="urn:schemas-microsoft-com:vml" Requires="v">
                <p:oleObj spid="_x0000_s102411" name="Document" r:id="rId5" imgW="8342428" imgH="5486490" progId="Word.Document.8">
                  <p:embed/>
                </p:oleObj>
              </mc:Choice>
              <mc:Fallback>
                <p:oleObj name="Document" r:id="rId5" imgW="8342428" imgH="5486490" progId="Word.Document.8">
                  <p:embed/>
                  <p:pic>
                    <p:nvPicPr>
                      <p:cNvPr id="0" name=""/>
                      <p:cNvPicPr>
                        <a:picLocks noChangeAspect="1" noChangeArrowheads="1"/>
                      </p:cNvPicPr>
                      <p:nvPr/>
                    </p:nvPicPr>
                    <p:blipFill>
                      <a:blip r:embed="rId6"/>
                      <a:srcRect/>
                      <a:stretch>
                        <a:fillRect/>
                      </a:stretch>
                    </p:blipFill>
                    <p:spPr bwMode="auto">
                      <a:xfrm>
                        <a:off x="228600" y="1316979"/>
                        <a:ext cx="9128816" cy="600392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139912541"/>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8136" y="1524000"/>
            <a:ext cx="8001000" cy="5355312"/>
          </a:xfrm>
          <a:prstGeom prst="rect">
            <a:avLst/>
          </a:prstGeom>
        </p:spPr>
        <p:txBody>
          <a:bodyPr wrap="square">
            <a:spAutoFit/>
          </a:bodyPr>
          <a:lstStyle/>
          <a:p>
            <a:pPr eaLnBrk="1" hangingPunct="1">
              <a:lnSpc>
                <a:spcPct val="90000"/>
              </a:lnSpc>
              <a:buFontTx/>
              <a:buNone/>
              <a:defRPr/>
            </a:pPr>
            <a:r>
              <a:rPr lang="en-US" sz="3200" b="1" i="1" dirty="0">
                <a:latin typeface="Calibri" panose="020F0502020204030204" pitchFamily="34" charset="0"/>
              </a:rPr>
              <a:t>Continuous enteral nutrition (EN)</a:t>
            </a:r>
          </a:p>
          <a:p>
            <a:pPr marL="914400" lvl="1" indent="-457200">
              <a:lnSpc>
                <a:spcPct val="90000"/>
              </a:lnSpc>
              <a:buFont typeface="Arial" pitchFamily="34" charset="0"/>
              <a:buChar char="•"/>
              <a:defRPr/>
            </a:pPr>
            <a:r>
              <a:rPr lang="en-US" sz="2000" dirty="0" smtClean="0">
                <a:latin typeface="Calibri" panose="020F0502020204030204" pitchFamily="34" charset="0"/>
                <a:cs typeface="Arial" panose="020B0604020202020204" pitchFamily="34" charset="0"/>
              </a:rPr>
              <a:t>Basal insulin: NPH Q8 or Q12</a:t>
            </a:r>
          </a:p>
          <a:p>
            <a:pPr marL="914400" lvl="1" indent="-457200">
              <a:lnSpc>
                <a:spcPct val="90000"/>
              </a:lnSpc>
              <a:buFont typeface="Arial" pitchFamily="34" charset="0"/>
              <a:buChar char="•"/>
              <a:defRPr/>
            </a:pPr>
            <a:r>
              <a:rPr lang="en-US" sz="2000" dirty="0" smtClean="0">
                <a:latin typeface="Calibri" panose="020F0502020204030204" pitchFamily="34" charset="0"/>
                <a:cs typeface="Arial" panose="020B0604020202020204" pitchFamily="34" charset="0"/>
              </a:rPr>
              <a:t>Prandial bolus insulin: to match the feeding</a:t>
            </a:r>
            <a:endParaRPr lang="en-US" sz="2000" dirty="0">
              <a:latin typeface="Calibri" panose="020F0502020204030204" pitchFamily="34" charset="0"/>
              <a:cs typeface="Arial" panose="020B0604020202020204" pitchFamily="34" charset="0"/>
            </a:endParaRPr>
          </a:p>
          <a:p>
            <a:pPr eaLnBrk="1" hangingPunct="1">
              <a:lnSpc>
                <a:spcPct val="90000"/>
              </a:lnSpc>
              <a:buFontTx/>
              <a:buNone/>
              <a:defRPr/>
            </a:pPr>
            <a:r>
              <a:rPr lang="en-US" sz="3200" b="1" i="1" dirty="0">
                <a:latin typeface="Calibri" panose="020F0502020204030204" pitchFamily="34" charset="0"/>
              </a:rPr>
              <a:t>Cycled enteral nutrition</a:t>
            </a:r>
          </a:p>
          <a:p>
            <a:pPr marL="914400" lvl="1" indent="-457200">
              <a:lnSpc>
                <a:spcPct val="90000"/>
              </a:lnSpc>
              <a:buFont typeface="Arial" pitchFamily="34" charset="0"/>
              <a:buChar char="•"/>
              <a:defRPr/>
            </a:pPr>
            <a:r>
              <a:rPr lang="en-US" sz="2000" dirty="0" smtClean="0">
                <a:latin typeface="Calibri" panose="020F0502020204030204" pitchFamily="34" charset="0"/>
                <a:cs typeface="Arial" panose="020B0604020202020204" pitchFamily="34" charset="0"/>
              </a:rPr>
              <a:t>Based on situation: possibilities include:</a:t>
            </a:r>
            <a:endParaRPr lang="en-US" sz="2000" dirty="0">
              <a:latin typeface="Calibri" panose="020F0502020204030204" pitchFamily="34" charset="0"/>
              <a:cs typeface="Arial" panose="020B0604020202020204" pitchFamily="34" charset="0"/>
            </a:endParaRPr>
          </a:p>
          <a:p>
            <a:pPr marL="914400" lvl="1" indent="-457200">
              <a:lnSpc>
                <a:spcPct val="90000"/>
              </a:lnSpc>
              <a:buFont typeface="Arial" pitchFamily="34" charset="0"/>
              <a:buChar char="•"/>
              <a:defRPr/>
            </a:pPr>
            <a:r>
              <a:rPr lang="en-US" sz="2000" dirty="0" smtClean="0">
                <a:latin typeface="Calibri" panose="020F0502020204030204" pitchFamily="34" charset="0"/>
                <a:cs typeface="Arial" panose="020B0604020202020204" pitchFamily="34" charset="0"/>
              </a:rPr>
              <a:t>Basal insulin </a:t>
            </a:r>
          </a:p>
          <a:p>
            <a:pPr marL="914400" lvl="1" indent="-457200">
              <a:lnSpc>
                <a:spcPct val="90000"/>
              </a:lnSpc>
              <a:buFont typeface="Arial" pitchFamily="34" charset="0"/>
              <a:buChar char="•"/>
              <a:defRPr/>
            </a:pPr>
            <a:r>
              <a:rPr lang="en-US" sz="2000" dirty="0" smtClean="0">
                <a:latin typeface="Calibri" panose="020F0502020204030204" pitchFamily="34" charset="0"/>
                <a:cs typeface="Arial" panose="020B0604020202020204" pitchFamily="34" charset="0"/>
              </a:rPr>
              <a:t>Bolus insulin </a:t>
            </a:r>
            <a:r>
              <a:rPr lang="en-US" sz="2000" dirty="0">
                <a:latin typeface="Calibri" panose="020F0502020204030204" pitchFamily="34" charset="0"/>
                <a:cs typeface="Arial" panose="020B0604020202020204" pitchFamily="34" charset="0"/>
              </a:rPr>
              <a:t>administered q4 to 6 hours </a:t>
            </a:r>
            <a:r>
              <a:rPr lang="en-US" sz="2000" dirty="0" smtClean="0">
                <a:latin typeface="Calibri" panose="020F0502020204030204" pitchFamily="34" charset="0"/>
                <a:cs typeface="Arial" panose="020B0604020202020204" pitchFamily="34" charset="0"/>
              </a:rPr>
              <a:t> </a:t>
            </a:r>
            <a:endParaRPr lang="en-US" sz="2000" dirty="0">
              <a:latin typeface="Calibri" panose="020F0502020204030204" pitchFamily="34" charset="0"/>
              <a:cs typeface="Arial" panose="020B0604020202020204" pitchFamily="34" charset="0"/>
            </a:endParaRPr>
          </a:p>
          <a:p>
            <a:pPr marL="914400" lvl="1" indent="-457200">
              <a:lnSpc>
                <a:spcPct val="90000"/>
              </a:lnSpc>
              <a:buFont typeface="Arial" pitchFamily="34" charset="0"/>
              <a:buChar char="•"/>
              <a:defRPr/>
            </a:pPr>
            <a:r>
              <a:rPr lang="en-US" sz="2000" dirty="0">
                <a:latin typeface="Calibri" panose="020F0502020204030204" pitchFamily="34" charset="0"/>
                <a:cs typeface="Arial" panose="020B0604020202020204" pitchFamily="34" charset="0"/>
              </a:rPr>
              <a:t>Correctional insulin given for BG above </a:t>
            </a:r>
            <a:r>
              <a:rPr lang="en-US" sz="2000" dirty="0" smtClean="0">
                <a:latin typeface="Calibri" panose="020F0502020204030204" pitchFamily="34" charset="0"/>
                <a:cs typeface="Arial" panose="020B0604020202020204" pitchFamily="34" charset="0"/>
              </a:rPr>
              <a:t>goal</a:t>
            </a:r>
          </a:p>
          <a:p>
            <a:pPr eaLnBrk="1" hangingPunct="1">
              <a:lnSpc>
                <a:spcPct val="90000"/>
              </a:lnSpc>
              <a:defRPr/>
            </a:pPr>
            <a:r>
              <a:rPr lang="en-US" sz="3200" b="1" i="1" dirty="0" smtClean="0">
                <a:latin typeface="Calibri" panose="020F0502020204030204" pitchFamily="34" charset="0"/>
              </a:rPr>
              <a:t>Bolus </a:t>
            </a:r>
            <a:r>
              <a:rPr lang="en-US" sz="3200" b="1" i="1" dirty="0">
                <a:latin typeface="Calibri" panose="020F0502020204030204" pitchFamily="34" charset="0"/>
              </a:rPr>
              <a:t>enteral nutrition</a:t>
            </a:r>
          </a:p>
          <a:p>
            <a:pPr marL="914400" lvl="1" indent="-457200">
              <a:lnSpc>
                <a:spcPct val="90000"/>
              </a:lnSpc>
              <a:buFont typeface="Arial" pitchFamily="34" charset="0"/>
              <a:buChar char="•"/>
              <a:defRPr/>
            </a:pPr>
            <a:r>
              <a:rPr lang="en-US" sz="2000" dirty="0">
                <a:latin typeface="Calibri" panose="020F0502020204030204" pitchFamily="34" charset="0"/>
                <a:cs typeface="Arial" panose="020B0604020202020204" pitchFamily="34" charset="0"/>
              </a:rPr>
              <a:t>Rapid acting analog or short acting insulin given prior to each </a:t>
            </a:r>
            <a:r>
              <a:rPr lang="en-US" sz="2000" dirty="0" smtClean="0">
                <a:latin typeface="Calibri" panose="020F0502020204030204" pitchFamily="34" charset="0"/>
                <a:cs typeface="Arial" panose="020B0604020202020204" pitchFamily="34" charset="0"/>
              </a:rPr>
              <a:t>bolus</a:t>
            </a:r>
          </a:p>
          <a:p>
            <a:pPr lvl="1">
              <a:lnSpc>
                <a:spcPct val="90000"/>
              </a:lnSpc>
              <a:defRPr/>
            </a:pPr>
            <a:endParaRPr lang="en-US" sz="2000" dirty="0">
              <a:latin typeface="Arial" panose="020B0604020202020204" pitchFamily="34" charset="0"/>
              <a:cs typeface="Arial" panose="020B0604020202020204" pitchFamily="34" charset="0"/>
            </a:endParaRPr>
          </a:p>
          <a:p>
            <a:pPr lvl="1">
              <a:lnSpc>
                <a:spcPct val="90000"/>
              </a:lnSpc>
              <a:defRPr/>
            </a:pPr>
            <a:endParaRPr lang="en-US" sz="2800" dirty="0" smtClean="0">
              <a:solidFill>
                <a:srgbClr val="790015"/>
              </a:solidFill>
              <a:latin typeface="Arial" panose="020B0604020202020204" pitchFamily="34" charset="0"/>
              <a:cs typeface="Arial" panose="020B0604020202020204" pitchFamily="34" charset="0"/>
            </a:endParaRPr>
          </a:p>
          <a:p>
            <a:pPr lvl="1">
              <a:lnSpc>
                <a:spcPct val="90000"/>
              </a:lnSpc>
              <a:defRPr/>
            </a:pPr>
            <a:r>
              <a:rPr lang="en-US" sz="2800" dirty="0" smtClean="0">
                <a:solidFill>
                  <a:srgbClr val="790015"/>
                </a:solidFill>
                <a:latin typeface="Arial" panose="020B0604020202020204" pitchFamily="34" charset="0"/>
                <a:cs typeface="Arial" panose="020B0604020202020204" pitchFamily="34" charset="0"/>
              </a:rPr>
              <a:t>If </a:t>
            </a:r>
            <a:r>
              <a:rPr lang="en-US" sz="3200" dirty="0" smtClean="0">
                <a:solidFill>
                  <a:srgbClr val="790015"/>
                </a:solidFill>
                <a:latin typeface="Arial" panose="020B0604020202020204" pitchFamily="34" charset="0"/>
                <a:cs typeface="Arial" panose="020B0604020202020204" pitchFamily="34" charset="0"/>
              </a:rPr>
              <a:t>tube pulled out, hang D10% at 40cc/</a:t>
            </a:r>
            <a:r>
              <a:rPr lang="en-US" sz="3200" dirty="0" err="1" smtClean="0">
                <a:solidFill>
                  <a:srgbClr val="790015"/>
                </a:solidFill>
                <a:latin typeface="Arial" panose="020B0604020202020204" pitchFamily="34" charset="0"/>
                <a:cs typeface="Arial" panose="020B0604020202020204" pitchFamily="34" charset="0"/>
              </a:rPr>
              <a:t>hr</a:t>
            </a:r>
            <a:endParaRPr lang="en-US" sz="3200" dirty="0" smtClean="0">
              <a:solidFill>
                <a:srgbClr val="790015"/>
              </a:solidFill>
              <a:latin typeface="Arial" panose="020B0604020202020204" pitchFamily="34" charset="0"/>
              <a:cs typeface="Arial" panose="020B0604020202020204" pitchFamily="34" charset="0"/>
            </a:endParaRPr>
          </a:p>
          <a:p>
            <a:pPr marL="457200" indent="-457200" eaLnBrk="1" hangingPunct="1">
              <a:lnSpc>
                <a:spcPct val="90000"/>
              </a:lnSpc>
              <a:buFont typeface="Arial" pitchFamily="34" charset="0"/>
              <a:buChar char="•"/>
              <a:defRPr/>
            </a:pPr>
            <a:endParaRPr lang="en-US" sz="2800" dirty="0" smtClean="0">
              <a:solidFill>
                <a:srgbClr val="790015"/>
              </a:solidFill>
              <a:latin typeface="+mj-lt"/>
            </a:endParaRPr>
          </a:p>
          <a:p>
            <a:pPr algn="ctr" eaLnBrk="1" hangingPunct="1">
              <a:lnSpc>
                <a:spcPct val="90000"/>
              </a:lnSpc>
              <a:defRPr/>
            </a:pPr>
            <a:r>
              <a:rPr lang="en-US" sz="1800" b="1" dirty="0" smtClean="0"/>
              <a:t> </a:t>
            </a:r>
            <a:endParaRPr lang="en-US" sz="2000" dirty="0">
              <a:latin typeface="+mj-lt"/>
            </a:endParaRPr>
          </a:p>
        </p:txBody>
      </p:sp>
      <p:sp>
        <p:nvSpPr>
          <p:cNvPr id="5" name="Rectangle 2"/>
          <p:cNvSpPr>
            <a:spLocks noGrp="1" noChangeArrowheads="1"/>
          </p:cNvSpPr>
          <p:nvPr>
            <p:ph type="title"/>
          </p:nvPr>
        </p:nvSpPr>
        <p:spPr>
          <a:xfrm>
            <a:off x="381000" y="228600"/>
            <a:ext cx="8229600" cy="1143000"/>
          </a:xfrm>
          <a:effectLst>
            <a:outerShdw blurRad="63500" dist="38099" dir="2700000" algn="ctr" rotWithShape="0">
              <a:schemeClr val="tx1">
                <a:alpha val="74997"/>
              </a:schemeClr>
            </a:outerShdw>
          </a:effectLst>
        </p:spPr>
        <p:txBody>
          <a:bodyPr lIns="92075" tIns="46038" rIns="92075" bIns="46038"/>
          <a:lstStyle/>
          <a:p>
            <a:pPr eaLnBrk="1" hangingPunct="1">
              <a:defRPr/>
            </a:pPr>
            <a:r>
              <a:rPr lang="en-US" sz="3200" dirty="0">
                <a:effectLst>
                  <a:outerShdw blurRad="38100" dist="38100" dir="2700000" algn="tl">
                    <a:srgbClr val="000000">
                      <a:alpha val="43137"/>
                    </a:srgbClr>
                  </a:outerShdw>
                </a:effectLst>
              </a:rPr>
              <a:t>Glycemic Management of the Patient Receiving Enteral Nutrition</a:t>
            </a:r>
          </a:p>
        </p:txBody>
      </p:sp>
    </p:spTree>
    <p:custDataLst>
      <p:tags r:id="rId1"/>
    </p:custDataLst>
    <p:extLst>
      <p:ext uri="{BB962C8B-B14F-4D97-AF65-F5344CB8AC3E}">
        <p14:creationId xmlns:p14="http://schemas.microsoft.com/office/powerpoint/2010/main" val="7529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barn(inVertical)">
                                      <p:cBhvr>
                                        <p:cTn id="21" dur="500"/>
                                        <p:tgtEl>
                                          <p:spTgt spid="4">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barn(inVertical)">
                                      <p:cBhvr>
                                        <p:cTn id="24" dur="500"/>
                                        <p:tgtEl>
                                          <p:spTgt spid="4">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arn(inVertical)">
                                      <p:cBhvr>
                                        <p:cTn id="27" dur="500"/>
                                        <p:tgtEl>
                                          <p:spTgt spid="4">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barn(inVertical)">
                                      <p:cBhvr>
                                        <p:cTn id="30" dur="500"/>
                                        <p:tgtEl>
                                          <p:spTgt spid="4">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barn(inVertical)">
                                      <p:cBhvr>
                                        <p:cTn id="33" dur="500"/>
                                        <p:tgtEl>
                                          <p:spTgt spid="4">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4">
                                            <p:txEl>
                                              <p:pRg st="8" end="8"/>
                                            </p:txEl>
                                          </p:spTgt>
                                        </p:tgtEl>
                                        <p:attrNameLst>
                                          <p:attrName>style.visibility</p:attrName>
                                        </p:attrNameLst>
                                      </p:cBhvr>
                                      <p:to>
                                        <p:strVal val="visible"/>
                                      </p:to>
                                    </p:set>
                                    <p:animEffect transition="in" filter="circle(in)">
                                      <p:cBhvr>
                                        <p:cTn id="38" dur="2000"/>
                                        <p:tgtEl>
                                          <p:spTgt spid="4">
                                            <p:txEl>
                                              <p:pRg st="8" end="8"/>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animEffect transition="in" filter="circle(in)">
                                      <p:cBhvr>
                                        <p:cTn id="41" dur="2000"/>
                                        <p:tgtEl>
                                          <p:spTgt spid="4">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4">
                                            <p:txEl>
                                              <p:pRg st="12" end="12"/>
                                            </p:txEl>
                                          </p:spTgt>
                                        </p:tgtEl>
                                      </p:cBhvr>
                                    </p:animEffect>
                                    <p:animScale>
                                      <p:cBhvr>
                                        <p:cTn id="46" dur="250" autoRev="1" fill="hold"/>
                                        <p:tgtEl>
                                          <p:spTgt spid="4">
                                            <p:txEl>
                                              <p:pRg st="12" end="1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43122467"/>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28600"/>
            <a:ext cx="8140700" cy="1219200"/>
          </a:xfrm>
        </p:spPr>
        <p:txBody>
          <a:bodyPr>
            <a:normAutofit fontScale="90000"/>
          </a:bodyPr>
          <a:lstStyle/>
          <a:p>
            <a:pPr>
              <a:defRPr/>
            </a:pPr>
            <a:r>
              <a:rPr lang="en-US" sz="3200" dirty="0" smtClean="0"/>
              <a:t>Mr. R after 9 </a:t>
            </a:r>
            <a:r>
              <a:rPr lang="en-US" sz="3200" dirty="0" smtClean="0"/>
              <a:t>days</a:t>
            </a:r>
            <a:r>
              <a:rPr lang="en-US" sz="3200" dirty="0"/>
              <a:t> </a:t>
            </a:r>
            <a:r>
              <a:rPr lang="en-US" sz="3200" dirty="0" smtClean="0"/>
              <a:t>feeling better, non </a:t>
            </a:r>
            <a:r>
              <a:rPr lang="en-US" sz="3200" dirty="0" err="1" smtClean="0"/>
              <a:t>wt</a:t>
            </a:r>
            <a:r>
              <a:rPr lang="en-US" sz="3200" dirty="0" smtClean="0"/>
              <a:t> bearing R. Foot. </a:t>
            </a:r>
            <a:r>
              <a:rPr lang="en-US" sz="3200" dirty="0" smtClean="0"/>
              <a:t>Eating again, regaining strength. DC today.</a:t>
            </a:r>
            <a:endParaRPr lang="en-US" sz="3200" dirty="0"/>
          </a:p>
        </p:txBody>
      </p:sp>
      <p:sp>
        <p:nvSpPr>
          <p:cNvPr id="7" name="Text Placeholder 6"/>
          <p:cNvSpPr>
            <a:spLocks noGrp="1"/>
          </p:cNvSpPr>
          <p:nvPr>
            <p:ph type="body" sz="half" idx="2"/>
          </p:nvPr>
        </p:nvSpPr>
        <p:spPr>
          <a:xfrm>
            <a:off x="3810000" y="1600200"/>
            <a:ext cx="4114800" cy="4724400"/>
          </a:xfrm>
        </p:spPr>
        <p:txBody>
          <a:bodyPr/>
          <a:lstStyle/>
          <a:p>
            <a:pPr>
              <a:defRPr/>
            </a:pPr>
            <a:r>
              <a:rPr lang="en-US" dirty="0" smtClean="0"/>
              <a:t>What supplies will he need?</a:t>
            </a:r>
          </a:p>
          <a:p>
            <a:pPr>
              <a:defRPr/>
            </a:pPr>
            <a:r>
              <a:rPr lang="en-US" dirty="0" smtClean="0"/>
              <a:t>What top 3 things do we need to teach him?</a:t>
            </a:r>
          </a:p>
          <a:p>
            <a:pPr>
              <a:defRPr/>
            </a:pPr>
            <a:r>
              <a:rPr lang="en-US" dirty="0" smtClean="0"/>
              <a:t>What resources and referrals?</a:t>
            </a:r>
            <a:endParaRPr lang="en-US" dirty="0"/>
          </a:p>
        </p:txBody>
      </p:sp>
      <p:pic>
        <p:nvPicPr>
          <p:cNvPr id="151556"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600200"/>
            <a:ext cx="28702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9253468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03306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132403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2506491309"/>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9552" y="152400"/>
            <a:ext cx="8229600" cy="990600"/>
          </a:xfrm>
        </p:spPr>
        <p:txBody>
          <a:bodyPr/>
          <a:lstStyle/>
          <a:p>
            <a:pPr>
              <a:defRPr/>
            </a:pPr>
            <a:r>
              <a:rPr lang="en-US" sz="4000" dirty="0" smtClean="0"/>
              <a:t>Glucos</a:t>
            </a:r>
            <a:r>
              <a:rPr lang="en-US" dirty="0" smtClean="0"/>
              <a:t>e Management </a:t>
            </a:r>
            <a:r>
              <a:rPr lang="en-US" sz="4000" dirty="0" smtClean="0"/>
              <a:t>for DC?</a:t>
            </a:r>
            <a:endParaRPr lang="en-US" sz="4000" dirty="0"/>
          </a:p>
        </p:txBody>
      </p:sp>
      <p:sp>
        <p:nvSpPr>
          <p:cNvPr id="7" name="Text Placeholder 6"/>
          <p:cNvSpPr>
            <a:spLocks noGrp="1"/>
          </p:cNvSpPr>
          <p:nvPr>
            <p:ph type="body" sz="half" idx="2"/>
          </p:nvPr>
        </p:nvSpPr>
        <p:spPr>
          <a:xfrm>
            <a:off x="4267200" y="1447800"/>
            <a:ext cx="3810000" cy="4800600"/>
          </a:xfrm>
        </p:spPr>
        <p:txBody>
          <a:bodyPr/>
          <a:lstStyle/>
          <a:p>
            <a:pPr>
              <a:defRPr/>
            </a:pPr>
            <a:r>
              <a:rPr lang="en-US" dirty="0" err="1" smtClean="0"/>
              <a:t>Creatinine</a:t>
            </a:r>
            <a:r>
              <a:rPr lang="en-US" dirty="0" smtClean="0"/>
              <a:t> 1.6</a:t>
            </a:r>
          </a:p>
          <a:p>
            <a:pPr>
              <a:defRPr/>
            </a:pPr>
            <a:r>
              <a:rPr lang="en-US" dirty="0" smtClean="0"/>
              <a:t>76 years old</a:t>
            </a:r>
          </a:p>
          <a:p>
            <a:pPr>
              <a:defRPr/>
            </a:pPr>
            <a:r>
              <a:rPr lang="en-US" dirty="0" smtClean="0"/>
              <a:t>Not very hungry</a:t>
            </a:r>
          </a:p>
          <a:p>
            <a:pPr>
              <a:defRPr/>
            </a:pPr>
            <a:r>
              <a:rPr lang="en-US" dirty="0" smtClean="0"/>
              <a:t>BMI 19</a:t>
            </a:r>
          </a:p>
          <a:p>
            <a:pPr>
              <a:defRPr/>
            </a:pPr>
            <a:r>
              <a:rPr lang="en-US" dirty="0" smtClean="0"/>
              <a:t>Weighs 80kg</a:t>
            </a:r>
          </a:p>
          <a:p>
            <a:pPr>
              <a:defRPr/>
            </a:pPr>
            <a:r>
              <a:rPr lang="en-US" dirty="0" smtClean="0"/>
              <a:t>Glucotrol 5mg at home</a:t>
            </a:r>
          </a:p>
          <a:p>
            <a:pPr>
              <a:defRPr/>
            </a:pPr>
            <a:r>
              <a:rPr lang="en-US" dirty="0" smtClean="0"/>
              <a:t>A1c 7.2%</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85800" y="1371600"/>
            <a:ext cx="3036536" cy="455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0537060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50536"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&lt; 7%</a:t>
            </a:r>
          </a:p>
        </p:txBody>
      </p:sp>
      <p:sp>
        <p:nvSpPr>
          <p:cNvPr id="150537"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Re-start outpatient treatment regimen</a:t>
            </a:r>
          </a:p>
          <a:p>
            <a:pPr algn="ctr" eaLnBrk="1" hangingPunct="1"/>
            <a:r>
              <a:rPr lang="en-US" sz="2400">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50539"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7%-9%</a:t>
            </a:r>
          </a:p>
        </p:txBody>
      </p:sp>
      <p:sp>
        <p:nvSpPr>
          <p:cNvPr id="150540"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latin typeface="Tahoma" pitchFamily="34" charset="0"/>
              </a:rPr>
              <a:t>Re-start outpatient oral agents and D/C on </a:t>
            </a:r>
            <a:r>
              <a:rPr lang="en-US" sz="2400" dirty="0" err="1">
                <a:latin typeface="Tahoma" pitchFamily="34" charset="0"/>
              </a:rPr>
              <a:t>glargine</a:t>
            </a:r>
            <a:r>
              <a:rPr lang="en-US" sz="2400" dirty="0">
                <a:latin typeface="Tahoma" pitchFamily="34" charset="0"/>
              </a:rPr>
              <a:t>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50542"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&gt;9%</a:t>
            </a:r>
          </a:p>
        </p:txBody>
      </p:sp>
      <p:sp>
        <p:nvSpPr>
          <p:cNvPr id="150543"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latin typeface="Tahoma" pitchFamily="34" charset="0"/>
              </a:rPr>
              <a:t>D/C on basal bolus at same hospital dose.</a:t>
            </a:r>
          </a:p>
          <a:p>
            <a:pPr algn="ctr" eaLnBrk="1" hangingPunct="1"/>
            <a:endParaRPr lang="en-US" sz="1600" dirty="0">
              <a:latin typeface="Tahoma" pitchFamily="34" charset="0"/>
            </a:endParaRPr>
          </a:p>
          <a:p>
            <a:pPr algn="ctr" eaLnBrk="1" hangingPunct="1"/>
            <a:r>
              <a:rPr lang="en-US" sz="2400" dirty="0">
                <a:latin typeface="Tahoma" pitchFamily="34" charset="0"/>
              </a:rPr>
              <a:t>Alternative: re-start oral agents and D/C on </a:t>
            </a:r>
            <a:r>
              <a:rPr lang="en-US" sz="2400" dirty="0" err="1">
                <a:latin typeface="Tahoma" pitchFamily="34" charset="0"/>
              </a:rPr>
              <a:t>glargine</a:t>
            </a:r>
            <a:r>
              <a:rPr lang="en-US" sz="2400" dirty="0">
                <a:latin typeface="Tahoma" pitchFamily="34" charset="0"/>
              </a:rPr>
              <a:t> once daily at 50-80% of hospital dose </a:t>
            </a:r>
          </a:p>
        </p:txBody>
      </p:sp>
      <p:sp>
        <p:nvSpPr>
          <p:cNvPr id="55312" name="Rectangle 29"/>
          <p:cNvSpPr>
            <a:spLocks noChangeArrowheads="1"/>
          </p:cNvSpPr>
          <p:nvPr/>
        </p:nvSpPr>
        <p:spPr bwMode="auto">
          <a:xfrm>
            <a:off x="1524000" y="152400"/>
            <a:ext cx="62824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mn-lt"/>
              </a:rPr>
              <a:t>Discharge insulin Algorithm </a:t>
            </a:r>
            <a:endParaRPr lang="en-US" sz="3600" dirty="0">
              <a:latin typeface="+mn-lt"/>
            </a:endParaRPr>
          </a:p>
        </p:txBody>
      </p:sp>
      <p:sp>
        <p:nvSpPr>
          <p:cNvPr id="150545"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a:latin typeface="Tahoma" pitchFamily="34" charset="0"/>
              </a:rPr>
              <a:t>Discharge Treatment</a:t>
            </a:r>
          </a:p>
        </p:txBody>
      </p:sp>
      <p:sp>
        <p:nvSpPr>
          <p:cNvPr id="150546"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0547" name="TextBox 1"/>
          <p:cNvSpPr txBox="1">
            <a:spLocks noChangeArrowheads="1"/>
          </p:cNvSpPr>
          <p:nvPr/>
        </p:nvSpPr>
        <p:spPr bwMode="auto">
          <a:xfrm>
            <a:off x="228600" y="5785805"/>
            <a:ext cx="5734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b="1" dirty="0">
                <a:latin typeface="Arial" pitchFamily="34" charset="0"/>
                <a:hlinkClick r:id="rId4"/>
              </a:rPr>
              <a:t>Clinical Guidelines for the </a:t>
            </a:r>
            <a:r>
              <a:rPr lang="en-US" sz="1400" b="1" dirty="0" smtClean="0">
                <a:latin typeface="Arial" pitchFamily="34" charset="0"/>
                <a:hlinkClick r:id="rId4"/>
              </a:rPr>
              <a:t>Management </a:t>
            </a:r>
            <a:r>
              <a:rPr lang="en-US" sz="1400" b="1" dirty="0">
                <a:latin typeface="Arial" pitchFamily="34" charset="0"/>
                <a:hlinkClick r:id="rId4"/>
              </a:rPr>
              <a:t>of Hyperglycemia in Hospitalized Patients in a Non-Critical Care Setting</a:t>
            </a:r>
            <a:r>
              <a:rPr lang="en-US" sz="1400" dirty="0">
                <a:latin typeface="Arial" pitchFamily="34" charset="0"/>
              </a:rPr>
              <a:t> </a:t>
            </a:r>
            <a:endParaRPr lang="en-US" sz="14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393241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Bydureon</a:t>
            </a:r>
            <a:r>
              <a:rPr lang="en-US" sz="3200" dirty="0" smtClean="0"/>
              <a:t>, </a:t>
            </a:r>
            <a:r>
              <a:rPr lang="en-US" sz="3200" dirty="0" err="1" smtClean="0"/>
              <a:t>Trulicity</a:t>
            </a:r>
            <a:r>
              <a:rPr lang="en-US" sz="3200" dirty="0" smtClean="0"/>
              <a:t>, </a:t>
            </a:r>
            <a:r>
              <a:rPr lang="en-US" sz="3200" dirty="0" err="1" smtClean="0"/>
              <a:t>Tanzeum</a:t>
            </a:r>
            <a:endParaRPr lang="en-US" sz="3800" dirty="0" smtClean="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smtClean="0"/>
              <a:t>Action</a:t>
            </a:r>
            <a:r>
              <a:rPr lang="en-US" sz="2800" b="1" dirty="0"/>
              <a:t> </a:t>
            </a:r>
            <a:r>
              <a:rPr lang="en-US" sz="2800" b="1" dirty="0" smtClean="0"/>
              <a:t>(synthetic gut hormone)</a:t>
            </a:r>
            <a:endParaRPr lang="en-US" sz="2800" dirty="0" smtClean="0"/>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 – promotes </a:t>
            </a:r>
            <a:r>
              <a:rPr lang="en-US" dirty="0" err="1" smtClean="0">
                <a:solidFill>
                  <a:schemeClr val="tx1">
                    <a:lumMod val="95000"/>
                    <a:lumOff val="5000"/>
                  </a:schemeClr>
                </a:solidFill>
              </a:rPr>
              <a:t>wt</a:t>
            </a:r>
            <a:r>
              <a:rPr lang="en-US" dirty="0" smtClean="0">
                <a:solidFill>
                  <a:schemeClr val="tx1">
                    <a:lumMod val="95000"/>
                    <a:lumOff val="5000"/>
                  </a:schemeClr>
                </a:solidFill>
              </a:rPr>
              <a:t> loss</a:t>
            </a:r>
          </a:p>
          <a:p>
            <a:pPr lvl="1" eaLnBrk="1" hangingPunct="1">
              <a:defRPr/>
            </a:pPr>
            <a:r>
              <a:rPr lang="en-US" dirty="0" smtClean="0"/>
              <a:t>Preserves Beta Cells</a:t>
            </a:r>
          </a:p>
          <a:p>
            <a:pPr>
              <a:defRPr/>
            </a:pPr>
            <a:r>
              <a:rPr lang="en-US" sz="2800" b="1" dirty="0" smtClean="0"/>
              <a:t>Details:</a:t>
            </a:r>
          </a:p>
          <a:p>
            <a:pPr lvl="2">
              <a:defRPr/>
            </a:pPr>
            <a:r>
              <a:rPr lang="en-US" sz="2600" dirty="0" smtClean="0"/>
              <a:t>Daily and </a:t>
            </a:r>
            <a:r>
              <a:rPr lang="en-US" sz="2600" dirty="0"/>
              <a:t>l</a:t>
            </a:r>
            <a:r>
              <a:rPr lang="en-US" sz="2600" dirty="0" smtClean="0"/>
              <a:t>ong acting version  - 1x week injection</a:t>
            </a:r>
          </a:p>
          <a:p>
            <a:pPr lvl="2">
              <a:defRPr/>
            </a:pPr>
            <a:r>
              <a:rPr lang="en-US" sz="2600" b="1" dirty="0" smtClean="0"/>
              <a:t>Efficacy:</a:t>
            </a:r>
            <a:r>
              <a:rPr lang="en-US" sz="2600" dirty="0" smtClean="0"/>
              <a:t> Decreases A1c by 0.5 – 1.6%, wt by 3lbs + </a:t>
            </a:r>
          </a:p>
          <a:p>
            <a:pPr>
              <a:defRPr/>
            </a:pPr>
            <a:r>
              <a:rPr lang="en-US" sz="2800" b="1" dirty="0" smtClean="0"/>
              <a:t>Benefits/Issues</a:t>
            </a:r>
            <a:r>
              <a:rPr lang="en-US" sz="2800" dirty="0" smtClean="0"/>
              <a:t> – </a:t>
            </a:r>
            <a:r>
              <a:rPr lang="en-US" sz="2800" dirty="0" err="1" smtClean="0"/>
              <a:t>wt</a:t>
            </a:r>
            <a:r>
              <a:rPr lang="en-US" sz="2800" dirty="0" smtClean="0"/>
              <a:t> loss, no </a:t>
            </a:r>
            <a:r>
              <a:rPr lang="en-US" sz="2800" dirty="0" err="1" smtClean="0"/>
              <a:t>hyp</a:t>
            </a:r>
            <a:r>
              <a:rPr lang="en-US" sz="2800" dirty="0" smtClean="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smtClean="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079752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772400" cy="9144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143000"/>
            <a:ext cx="6248400" cy="5257800"/>
          </a:xfrm>
        </p:spPr>
        <p:txBody>
          <a:bodyPr>
            <a:normAutofit lnSpcReduction="1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a:t>
            </a:r>
            <a:r>
              <a:rPr lang="en-US" dirty="0">
                <a:solidFill>
                  <a:srgbClr val="FFFF00"/>
                </a:solidFill>
              </a:rPr>
              <a:t> </a:t>
            </a:r>
            <a:r>
              <a:rPr lang="en-US" dirty="0">
                <a:solidFill>
                  <a:srgbClr val="790015"/>
                </a:solidFill>
              </a:rPr>
              <a:t>Teach side effects</a:t>
            </a:r>
            <a:r>
              <a:rPr lang="en-US" dirty="0" smtClean="0">
                <a:solidFill>
                  <a:srgbClr val="790015"/>
                </a:solidFill>
              </a:rPr>
              <a:t>.</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a:t>
            </a:r>
          </a:p>
          <a:p>
            <a:pPr marL="0" indent="0">
              <a:buNone/>
              <a:defRPr/>
            </a:pPr>
            <a:r>
              <a:rPr lang="en-US" dirty="0" smtClean="0"/>
              <a:t>Follow-Up plan - Does </a:t>
            </a:r>
            <a:r>
              <a:rPr lang="en-US" dirty="0" err="1" smtClean="0"/>
              <a:t>pt</a:t>
            </a:r>
            <a:r>
              <a:rPr lang="en-US" dirty="0" smtClean="0"/>
              <a:t> know who to contact when need help?</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7648"/>
            <a:ext cx="2561376" cy="618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0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990600"/>
          </a:xfrm>
        </p:spPr>
        <p:txBody>
          <a:bodyPr>
            <a:noAutofit/>
          </a:bodyPr>
          <a:lstStyle/>
          <a:p>
            <a:pPr>
              <a:defRPr/>
            </a:pPr>
            <a:r>
              <a:rPr lang="en-US" sz="3200" dirty="0" smtClean="0"/>
              <a:t>How Much Insulin Needed?</a:t>
            </a:r>
            <a:br>
              <a:rPr lang="en-US" sz="3200" dirty="0" smtClean="0"/>
            </a:br>
            <a:r>
              <a:rPr lang="en-US" sz="3200" dirty="0" smtClean="0"/>
              <a:t>Mr. </a:t>
            </a:r>
            <a:r>
              <a:rPr lang="en-US" sz="3200" dirty="0" smtClean="0"/>
              <a:t>K</a:t>
            </a:r>
            <a:endParaRPr lang="en-US" sz="3200" dirty="0"/>
          </a:p>
        </p:txBody>
      </p:sp>
      <p:sp>
        <p:nvSpPr>
          <p:cNvPr id="7" name="Text Placeholder 6"/>
          <p:cNvSpPr>
            <a:spLocks noGrp="1"/>
          </p:cNvSpPr>
          <p:nvPr>
            <p:ph type="body" sz="half" idx="2"/>
          </p:nvPr>
        </p:nvSpPr>
        <p:spPr>
          <a:xfrm>
            <a:off x="4343400" y="1143000"/>
            <a:ext cx="4343400" cy="5410200"/>
          </a:xfrm>
        </p:spPr>
        <p:txBody>
          <a:bodyPr/>
          <a:lstStyle/>
          <a:p>
            <a:pPr>
              <a:defRPr/>
            </a:pPr>
            <a:r>
              <a:rPr lang="en-US" dirty="0" err="1" smtClean="0"/>
              <a:t>Wt</a:t>
            </a:r>
            <a:r>
              <a:rPr lang="en-US" dirty="0" smtClean="0"/>
              <a:t> 120kg – BMI 31</a:t>
            </a:r>
          </a:p>
          <a:p>
            <a:pPr>
              <a:defRPr/>
            </a:pPr>
            <a:r>
              <a:rPr lang="en-US" dirty="0" err="1" smtClean="0"/>
              <a:t>Creat</a:t>
            </a:r>
            <a:r>
              <a:rPr lang="en-US" dirty="0" smtClean="0"/>
              <a:t> 0.9</a:t>
            </a:r>
          </a:p>
          <a:p>
            <a:pPr>
              <a:defRPr/>
            </a:pPr>
            <a:r>
              <a:rPr lang="en-US" dirty="0" smtClean="0"/>
              <a:t>Infected Foot Ulcer</a:t>
            </a:r>
          </a:p>
          <a:p>
            <a:pPr>
              <a:defRPr/>
            </a:pPr>
            <a:r>
              <a:rPr lang="en-US" dirty="0" smtClean="0"/>
              <a:t>Asthma</a:t>
            </a:r>
          </a:p>
          <a:p>
            <a:pPr>
              <a:defRPr/>
            </a:pPr>
            <a:r>
              <a:rPr lang="en-US" dirty="0" smtClean="0"/>
              <a:t>Meds</a:t>
            </a:r>
          </a:p>
          <a:p>
            <a:pPr lvl="1">
              <a:defRPr/>
            </a:pPr>
            <a:r>
              <a:rPr lang="en-US" sz="2800" dirty="0" smtClean="0"/>
              <a:t>Metformin</a:t>
            </a:r>
          </a:p>
          <a:p>
            <a:pPr lvl="1">
              <a:defRPr/>
            </a:pPr>
            <a:r>
              <a:rPr lang="en-US" sz="2800" dirty="0" err="1" smtClean="0"/>
              <a:t>Exenatide</a:t>
            </a:r>
            <a:r>
              <a:rPr lang="en-US" sz="2800" dirty="0" smtClean="0"/>
              <a:t> (ran out)</a:t>
            </a:r>
          </a:p>
          <a:p>
            <a:pPr lvl="1">
              <a:defRPr/>
            </a:pPr>
            <a:r>
              <a:rPr lang="en-US" sz="2800" dirty="0" err="1" smtClean="0"/>
              <a:t>Actos</a:t>
            </a:r>
            <a:r>
              <a:rPr lang="en-US" sz="2800" dirty="0" smtClean="0"/>
              <a:t> (worried about ankles swelling)</a:t>
            </a:r>
          </a:p>
          <a:p>
            <a:pPr>
              <a:defRPr/>
            </a:pPr>
            <a:r>
              <a:rPr lang="en-US" sz="2800" dirty="0" smtClean="0"/>
              <a:t>A1c 10.8%</a:t>
            </a:r>
          </a:p>
          <a:p>
            <a:pPr marL="0" indent="0">
              <a:buFont typeface="Wingdings" pitchFamily="2" charset="2"/>
              <a:buNone/>
              <a:defRPr/>
            </a:pPr>
            <a:endParaRPr lang="en-US" sz="2800" dirty="0"/>
          </a:p>
        </p:txBody>
      </p:sp>
      <p:pic>
        <p:nvPicPr>
          <p:cNvPr id="153604" name="Picture 7" descr="http://imagecache6.allposters.com/LRG/37/3794/E5ZIF00Z.jpg"/>
          <p:cNvPicPr>
            <a:picLocks noGrp="1" noChangeAspect="1" noChangeArrowheads="1"/>
          </p:cNvPicPr>
          <p:nvPr>
            <p:ph type="clipArt" sz="half"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471487" y="1429871"/>
            <a:ext cx="3490913" cy="46482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2485122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153400" cy="1143000"/>
          </a:xfrm>
        </p:spPr>
        <p:txBody>
          <a:bodyPr>
            <a:normAutofit fontScale="90000"/>
          </a:bodyPr>
          <a:lstStyle/>
          <a:p>
            <a:pPr>
              <a:defRPr/>
            </a:pPr>
            <a:r>
              <a:rPr lang="en-US" dirty="0" smtClean="0"/>
              <a:t>Started on Prednisone 60mg </a:t>
            </a:r>
            <a:r>
              <a:rPr lang="en-US" dirty="0" err="1" smtClean="0"/>
              <a:t>qd</a:t>
            </a:r>
            <a:r>
              <a:rPr lang="en-US" dirty="0" smtClean="0"/>
              <a:t> for Asthma</a:t>
            </a:r>
            <a:endParaRPr lang="en-US" dirty="0"/>
          </a:p>
        </p:txBody>
      </p:sp>
      <p:sp>
        <p:nvSpPr>
          <p:cNvPr id="4" name="Text Placeholder 3"/>
          <p:cNvSpPr>
            <a:spLocks noGrp="1"/>
          </p:cNvSpPr>
          <p:nvPr>
            <p:ph type="body" sz="half" idx="2"/>
          </p:nvPr>
        </p:nvSpPr>
        <p:spPr/>
        <p:txBody>
          <a:bodyPr/>
          <a:lstStyle/>
          <a:p>
            <a:pPr>
              <a:defRPr/>
            </a:pPr>
            <a:r>
              <a:rPr lang="en-US" dirty="0" smtClean="0"/>
              <a:t>Blood glucose levels running 300-500.</a:t>
            </a:r>
          </a:p>
        </p:txBody>
      </p:sp>
      <p:pic>
        <p:nvPicPr>
          <p:cNvPr id="157701" name="Picture 2" descr="C:\Users\Beverly\AppData\Local\Microsoft\Windows\Temporary Internet Files\Content.IE5\QRSMXX6N\MP90044274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57200" y="15240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7867400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p:txBody>
          <a:bodyPr/>
          <a:lstStyle/>
          <a:p>
            <a:pPr eaLnBrk="1" hangingPunct="1">
              <a:defRPr/>
            </a:pPr>
            <a:r>
              <a:rPr lang="en-US" sz="4800" dirty="0" smtClean="0"/>
              <a:t>BG Running High? </a:t>
            </a:r>
          </a:p>
        </p:txBody>
      </p:sp>
      <p:sp>
        <p:nvSpPr>
          <p:cNvPr id="1627139" name="Rectangle 3"/>
          <p:cNvSpPr>
            <a:spLocks noGrp="1" noChangeArrowheads="1"/>
          </p:cNvSpPr>
          <p:nvPr>
            <p:ph type="body" idx="1"/>
          </p:nvPr>
        </p:nvSpPr>
        <p:spPr>
          <a:xfrm>
            <a:off x="3498850" y="1371600"/>
            <a:ext cx="5264150" cy="5486400"/>
          </a:xfrm>
        </p:spPr>
        <p:txBody>
          <a:bodyPr/>
          <a:lstStyle/>
          <a:p>
            <a:pPr eaLnBrk="1" hangingPunct="1">
              <a:defRPr/>
            </a:pPr>
            <a:r>
              <a:rPr lang="en-US" sz="4000" dirty="0" smtClean="0"/>
              <a:t>Possible Causes</a:t>
            </a:r>
          </a:p>
          <a:p>
            <a:pPr lvl="1" eaLnBrk="1" hangingPunct="1">
              <a:defRPr/>
            </a:pPr>
            <a:r>
              <a:rPr lang="en-US" sz="3600" dirty="0" smtClean="0"/>
              <a:t>Glucose Toxic</a:t>
            </a:r>
            <a:endParaRPr lang="en-US" sz="3600" dirty="0" smtClean="0">
              <a:solidFill>
                <a:srgbClr val="FFFF00"/>
              </a:solidFill>
            </a:endParaRPr>
          </a:p>
          <a:p>
            <a:pPr lvl="1" eaLnBrk="1" hangingPunct="1">
              <a:defRPr/>
            </a:pPr>
            <a:r>
              <a:rPr lang="en-US" sz="3600" dirty="0" smtClean="0"/>
              <a:t>Infection</a:t>
            </a:r>
          </a:p>
          <a:p>
            <a:pPr lvl="1" eaLnBrk="1" hangingPunct="1">
              <a:defRPr/>
            </a:pPr>
            <a:r>
              <a:rPr lang="en-US" sz="3600" dirty="0" smtClean="0"/>
              <a:t>Started on steroids</a:t>
            </a:r>
          </a:p>
          <a:p>
            <a:pPr lvl="1" eaLnBrk="1" hangingPunct="1">
              <a:defRPr/>
            </a:pPr>
            <a:r>
              <a:rPr lang="en-US" sz="3600" dirty="0" smtClean="0"/>
              <a:t>Physical stress</a:t>
            </a:r>
          </a:p>
          <a:p>
            <a:pPr lvl="1" eaLnBrk="1" hangingPunct="1">
              <a:defRPr/>
            </a:pPr>
            <a:r>
              <a:rPr lang="en-US" sz="3600" dirty="0" smtClean="0"/>
              <a:t>Insulin dose too low</a:t>
            </a:r>
          </a:p>
          <a:p>
            <a:pPr marL="0" indent="0" eaLnBrk="1" hangingPunct="1">
              <a:buFont typeface="Wingdings" pitchFamily="2" charset="2"/>
              <a:buNone/>
              <a:defRPr/>
            </a:pPr>
            <a:endParaRPr lang="en-US" sz="4000" dirty="0" smtClean="0"/>
          </a:p>
        </p:txBody>
      </p:sp>
      <p:pic>
        <p:nvPicPr>
          <p:cNvPr id="161796" name="Picture 2" descr="C:\Users\bev\AppData\Local\Microsoft\Windows\Temporary Internet Files\Content.IE5\INEAQAQO\MP900409423[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447800"/>
            <a:ext cx="27368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6287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152400"/>
            <a:ext cx="8229600" cy="1219200"/>
          </a:xfrm>
        </p:spPr>
        <p:txBody>
          <a:bodyPr>
            <a:noAutofit/>
          </a:bodyPr>
          <a:lstStyle/>
          <a:p>
            <a:pPr eaLnBrk="1" hangingPunct="1">
              <a:defRPr/>
            </a:pPr>
            <a:r>
              <a:rPr lang="en-US" sz="4000" dirty="0" smtClean="0"/>
              <a:t>BG Too High? Insulin Adjustment Guidelines</a:t>
            </a:r>
            <a:endParaRPr lang="en-US" sz="3200" dirty="0" smtClean="0"/>
          </a:p>
        </p:txBody>
      </p:sp>
      <p:sp>
        <p:nvSpPr>
          <p:cNvPr id="1627139" name="Rectangle 3"/>
          <p:cNvSpPr>
            <a:spLocks noGrp="1" noChangeArrowheads="1"/>
          </p:cNvSpPr>
          <p:nvPr>
            <p:ph type="body" idx="1"/>
          </p:nvPr>
        </p:nvSpPr>
        <p:spPr>
          <a:xfrm>
            <a:off x="1828800" y="1393853"/>
            <a:ext cx="7010400" cy="5257800"/>
          </a:xfrm>
        </p:spPr>
        <p:txBody>
          <a:bodyPr/>
          <a:lstStyle/>
          <a:p>
            <a:pPr eaLnBrk="1" hangingPunct="1">
              <a:defRPr/>
            </a:pPr>
            <a:r>
              <a:rPr lang="en-US" dirty="0" smtClean="0"/>
              <a:t>Morning BG &gt; 140?</a:t>
            </a:r>
            <a:endParaRPr lang="en-US" dirty="0" smtClean="0">
              <a:solidFill>
                <a:srgbClr val="FFFF00"/>
              </a:solidFill>
            </a:endParaRPr>
          </a:p>
          <a:p>
            <a:pPr lvl="1" eaLnBrk="1" hangingPunct="1">
              <a:defRPr/>
            </a:pPr>
            <a:r>
              <a:rPr lang="en-US" dirty="0" smtClean="0"/>
              <a:t>Consider:</a:t>
            </a:r>
          </a:p>
          <a:p>
            <a:pPr lvl="2" eaLnBrk="1" hangingPunct="1">
              <a:defRPr/>
            </a:pPr>
            <a:r>
              <a:rPr lang="en-US" sz="2800" dirty="0" smtClean="0"/>
              <a:t>Could </a:t>
            </a:r>
            <a:r>
              <a:rPr lang="en-US" sz="2800" dirty="0" err="1" smtClean="0"/>
              <a:t>pt</a:t>
            </a:r>
            <a:r>
              <a:rPr lang="en-US" sz="2800" dirty="0" smtClean="0"/>
              <a:t> be having nocturnal hypo?</a:t>
            </a:r>
          </a:p>
          <a:p>
            <a:pPr lvl="2" eaLnBrk="1" hangingPunct="1">
              <a:defRPr/>
            </a:pPr>
            <a:r>
              <a:rPr lang="en-US" sz="2800" dirty="0" smtClean="0"/>
              <a:t>Increasing evening Lantus by 10%  </a:t>
            </a:r>
            <a:endParaRPr lang="en-US" dirty="0" smtClean="0"/>
          </a:p>
          <a:p>
            <a:pPr eaLnBrk="1" hangingPunct="1">
              <a:defRPr/>
            </a:pPr>
            <a:r>
              <a:rPr lang="en-US" dirty="0" smtClean="0"/>
              <a:t>Pre Lunch/Dinner BG &gt; 140?</a:t>
            </a:r>
          </a:p>
          <a:p>
            <a:pPr eaLnBrk="1" hangingPunct="1">
              <a:defRPr/>
            </a:pPr>
            <a:r>
              <a:rPr lang="en-US" dirty="0"/>
              <a:t>Post meal BG &gt; 180</a:t>
            </a:r>
            <a:r>
              <a:rPr lang="en-US" dirty="0" smtClean="0"/>
              <a:t>?</a:t>
            </a:r>
          </a:p>
          <a:p>
            <a:pPr lvl="1" eaLnBrk="1" hangingPunct="1">
              <a:defRPr/>
            </a:pPr>
            <a:r>
              <a:rPr lang="en-US" dirty="0" smtClean="0"/>
              <a:t>Consider:</a:t>
            </a:r>
          </a:p>
          <a:p>
            <a:pPr lvl="2" eaLnBrk="1" hangingPunct="1">
              <a:defRPr/>
            </a:pPr>
            <a:r>
              <a:rPr lang="en-US" sz="2800" dirty="0" smtClean="0"/>
              <a:t>Increasing mealtime coverage</a:t>
            </a:r>
          </a:p>
          <a:p>
            <a:pPr lvl="2" eaLnBrk="1" hangingPunct="1">
              <a:defRPr/>
            </a:pPr>
            <a:r>
              <a:rPr lang="en-US" sz="2800" dirty="0" smtClean="0"/>
              <a:t>Increasing insulin correction scale </a:t>
            </a:r>
          </a:p>
        </p:txBody>
      </p:sp>
      <p:pic>
        <p:nvPicPr>
          <p:cNvPr id="162820" name="Picture 4" descr="j0312660[1]"/>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828800"/>
            <a:ext cx="17557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460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200" dirty="0" smtClean="0"/>
              <a:t>Calculate Insulin Needs</a:t>
            </a:r>
            <a:br>
              <a:rPr lang="en-US" sz="3200" dirty="0" smtClean="0"/>
            </a:br>
            <a:r>
              <a:rPr lang="en-US" sz="3200" dirty="0" smtClean="0"/>
              <a:t>Basal/ insulin carb/ correct</a:t>
            </a:r>
            <a:endParaRPr lang="en-US" sz="3200" dirty="0"/>
          </a:p>
        </p:txBody>
      </p:sp>
      <p:sp>
        <p:nvSpPr>
          <p:cNvPr id="7" name="Content Placeholder 6"/>
          <p:cNvSpPr>
            <a:spLocks noGrp="1"/>
          </p:cNvSpPr>
          <p:nvPr>
            <p:ph idx="1"/>
          </p:nvPr>
        </p:nvSpPr>
        <p:spPr/>
        <p:txBody>
          <a:bodyPr/>
          <a:lstStyle/>
          <a:p>
            <a:r>
              <a:rPr lang="en-US" dirty="0" smtClean="0"/>
              <a:t>Body </a:t>
            </a:r>
            <a:r>
              <a:rPr lang="en-US" dirty="0" err="1" smtClean="0"/>
              <a:t>wt</a:t>
            </a:r>
            <a:r>
              <a:rPr lang="en-US" dirty="0" smtClean="0"/>
              <a:t> in Kg x 0.3</a:t>
            </a:r>
          </a:p>
          <a:p>
            <a:r>
              <a:rPr lang="en-US" dirty="0" smtClean="0"/>
              <a:t>120kg x 0.3 = 36 units once daily</a:t>
            </a:r>
          </a:p>
          <a:p>
            <a:endParaRPr lang="en-US" dirty="0"/>
          </a:p>
          <a:p>
            <a:r>
              <a:rPr lang="en-US" dirty="0" smtClean="0"/>
              <a:t>What </a:t>
            </a:r>
            <a:r>
              <a:rPr lang="en-US" dirty="0" err="1" smtClean="0"/>
              <a:t>insulin:carb</a:t>
            </a:r>
            <a:r>
              <a:rPr lang="en-US" dirty="0" smtClean="0"/>
              <a:t> ratio?</a:t>
            </a:r>
          </a:p>
          <a:p>
            <a:pPr lvl="1"/>
            <a:r>
              <a:rPr lang="en-US" dirty="0" smtClean="0"/>
              <a:t>1:10</a:t>
            </a:r>
          </a:p>
          <a:p>
            <a:pPr marL="457200" lvl="1" indent="0">
              <a:buNone/>
            </a:pPr>
            <a:endParaRPr lang="en-US" dirty="0" smtClean="0"/>
          </a:p>
          <a:p>
            <a:pPr marL="514350" indent="-457200"/>
            <a:r>
              <a:rPr lang="en-US" dirty="0" smtClean="0"/>
              <a:t>What correction </a:t>
            </a:r>
            <a:r>
              <a:rPr lang="en-US" dirty="0" err="1" smtClean="0"/>
              <a:t>alg</a:t>
            </a:r>
            <a:r>
              <a:rPr lang="en-US" dirty="0" smtClean="0"/>
              <a:t>?</a:t>
            </a:r>
          </a:p>
          <a:p>
            <a:pPr marL="788670" lvl="1" indent="-457200"/>
            <a:r>
              <a:rPr lang="en-US" dirty="0" err="1" smtClean="0"/>
              <a:t>Alg</a:t>
            </a:r>
            <a:r>
              <a:rPr lang="en-US" dirty="0" smtClean="0"/>
              <a:t> </a:t>
            </a:r>
            <a:r>
              <a:rPr lang="en-US" dirty="0" smtClean="0"/>
              <a:t>3</a:t>
            </a:r>
          </a:p>
          <a:p>
            <a:pPr marL="0" indent="0">
              <a:buNone/>
            </a:pP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2755238"/>
            <a:ext cx="2680716" cy="3477922"/>
          </a:xfrm>
          <a:prstGeom prst="rect">
            <a:avLst/>
          </a:prstGeom>
        </p:spPr>
      </p:pic>
    </p:spTree>
    <p:custDataLst>
      <p:tags r:id="rId1"/>
    </p:custDataLst>
    <p:extLst>
      <p:ext uri="{BB962C8B-B14F-4D97-AF65-F5344CB8AC3E}">
        <p14:creationId xmlns:p14="http://schemas.microsoft.com/office/powerpoint/2010/main" val="379005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heel(1)">
                                      <p:cBhvr>
                                        <p:cTn id="17" dur="500"/>
                                        <p:tgtEl>
                                          <p:spTgt spid="7">
                                            <p:txEl>
                                              <p:pRg st="3" end="3"/>
                                            </p:txEl>
                                          </p:spTgt>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wheel(1)">
                                      <p:cBhvr>
                                        <p:cTn id="20" dur="5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wheel(1)">
                                      <p:cBhvr>
                                        <p:cTn id="25" dur="500"/>
                                        <p:tgtEl>
                                          <p:spTgt spid="7">
                                            <p:txEl>
                                              <p:pRg st="6" end="6"/>
                                            </p:txEl>
                                          </p:spTgt>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wheel(1)">
                                      <p:cBhvr>
                                        <p:cTn id="28"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304800" y="457200"/>
            <a:ext cx="8307593" cy="914400"/>
          </a:xfrm>
        </p:spPr>
        <p:txBody>
          <a:bodyPr>
            <a:normAutofit/>
          </a:bodyPr>
          <a:lstStyle/>
          <a:p>
            <a:pPr eaLnBrk="1" hangingPunct="1">
              <a:defRPr/>
            </a:pPr>
            <a:r>
              <a:rPr lang="en-US" sz="3100" dirty="0" smtClean="0"/>
              <a:t>Corrective </a:t>
            </a:r>
            <a:r>
              <a:rPr lang="en-US" sz="3100" dirty="0" err="1" smtClean="0"/>
              <a:t>Novolog</a:t>
            </a:r>
            <a:r>
              <a:rPr lang="en-US" sz="3100" dirty="0" smtClean="0"/>
              <a:t> Insulin Resistant - Algorithm </a:t>
            </a:r>
            <a:r>
              <a:rPr lang="en-US" sz="3100" dirty="0" smtClean="0"/>
              <a:t>3 </a:t>
            </a:r>
            <a:r>
              <a:rPr lang="en-US" sz="2000" dirty="0" smtClean="0"/>
              <a:t>Insulin </a:t>
            </a:r>
            <a:r>
              <a:rPr lang="en-US" sz="2000" dirty="0" smtClean="0"/>
              <a:t>Resistant, BMI &gt;30, Steroids </a:t>
            </a:r>
            <a:endParaRPr lang="en-US" sz="4800" dirty="0" smtClean="0"/>
          </a:p>
        </p:txBody>
      </p:sp>
      <p:sp>
        <p:nvSpPr>
          <p:cNvPr id="2" name="Rectangle 1"/>
          <p:cNvSpPr/>
          <p:nvPr/>
        </p:nvSpPr>
        <p:spPr>
          <a:xfrm>
            <a:off x="457201" y="1447800"/>
            <a:ext cx="6629400" cy="4524315"/>
          </a:xfrm>
          <a:prstGeom prst="rect">
            <a:avLst/>
          </a:prstGeom>
        </p:spPr>
        <p:txBody>
          <a:bodyPr wrap="square">
            <a:spAutoFit/>
          </a:bodyPr>
          <a:lstStyle/>
          <a:p>
            <a:r>
              <a:rPr lang="en-US" sz="2400" u="sng" dirty="0" smtClean="0">
                <a:latin typeface="Calibri" panose="020F0502020204030204" pitchFamily="34" charset="0"/>
                <a:ea typeface="Calibri" panose="020F0502020204030204" pitchFamily="34" charset="0"/>
              </a:rPr>
              <a:t>Blood Glucose		Insulin Dose</a:t>
            </a:r>
            <a:r>
              <a:rPr lang="en-US" sz="2400" u="sng" dirty="0">
                <a:latin typeface="Calibri" panose="020F0502020204030204" pitchFamily="34" charset="0"/>
                <a:ea typeface="Calibri" panose="020F0502020204030204" pitchFamily="34" charset="0"/>
              </a:rPr>
              <a:t/>
            </a:r>
            <a:br>
              <a:rPr lang="en-US" sz="2400" u="sng" dirty="0">
                <a:latin typeface="Calibri" panose="020F0502020204030204" pitchFamily="34" charset="0"/>
                <a:ea typeface="Calibri" panose="020F0502020204030204" pitchFamily="34" charset="0"/>
              </a:rPr>
            </a:br>
            <a:r>
              <a:rPr lang="en-US" sz="2400" u="sng" dirty="0">
                <a:latin typeface="Calibri" panose="020F0502020204030204" pitchFamily="34" charset="0"/>
                <a:ea typeface="Calibri" panose="020F0502020204030204" pitchFamily="34" charset="0"/>
              </a:rPr>
              <a:t/>
            </a:r>
            <a:br>
              <a:rPr lang="en-US" sz="2400" u="sng"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70-110 </a:t>
            </a:r>
            <a:r>
              <a:rPr lang="en-US" sz="2400" dirty="0" smtClean="0">
                <a:latin typeface="Calibri" panose="020F0502020204030204" pitchFamily="34" charset="0"/>
                <a:ea typeface="Calibri" panose="020F0502020204030204" pitchFamily="34" charset="0"/>
              </a:rPr>
              <a:t>		0 unit</a:t>
            </a:r>
            <a:br>
              <a:rPr lang="en-US" sz="2400" dirty="0" smtClean="0">
                <a:latin typeface="Calibri" panose="020F0502020204030204" pitchFamily="34" charset="0"/>
                <a:ea typeface="Calibri" panose="020F0502020204030204" pitchFamily="34" charset="0"/>
              </a:rPr>
            </a:br>
            <a:r>
              <a:rPr lang="en-US" sz="2400" dirty="0" smtClean="0">
                <a:latin typeface="Calibri" panose="020F0502020204030204" pitchFamily="34" charset="0"/>
                <a:ea typeface="Calibri" panose="020F0502020204030204" pitchFamily="34" charset="0"/>
              </a:rPr>
              <a:t>111-140 		1 unit</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141-180 </a:t>
            </a:r>
            <a:r>
              <a:rPr lang="en-US" sz="2400" dirty="0" smtClean="0">
                <a:latin typeface="Calibri" panose="020F0502020204030204" pitchFamily="34" charset="0"/>
                <a:ea typeface="Calibri" panose="020F0502020204030204" pitchFamily="34" charset="0"/>
              </a:rPr>
              <a:t>		2 unit</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181-220 </a:t>
            </a:r>
            <a:r>
              <a:rPr lang="en-US" sz="2400" dirty="0" smtClean="0">
                <a:latin typeface="Calibri" panose="020F0502020204030204" pitchFamily="34" charset="0"/>
                <a:ea typeface="Calibri" panose="020F0502020204030204" pitchFamily="34" charset="0"/>
              </a:rPr>
              <a:t>		4 unit</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221-240 </a:t>
            </a:r>
            <a:r>
              <a:rPr lang="en-US" sz="2400" dirty="0" smtClean="0">
                <a:latin typeface="Calibri" panose="020F0502020204030204" pitchFamily="34" charset="0"/>
                <a:ea typeface="Calibri" panose="020F0502020204030204" pitchFamily="34" charset="0"/>
              </a:rPr>
              <a:t>		5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241-260 </a:t>
            </a:r>
            <a:r>
              <a:rPr lang="en-US" sz="2400" dirty="0" smtClean="0">
                <a:latin typeface="Calibri" panose="020F0502020204030204" pitchFamily="34" charset="0"/>
                <a:ea typeface="Calibri" panose="020F0502020204030204" pitchFamily="34" charset="0"/>
              </a:rPr>
              <a:t>		7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261-280 </a:t>
            </a:r>
            <a:r>
              <a:rPr lang="en-US" sz="2400" dirty="0" smtClean="0">
                <a:latin typeface="Calibri" panose="020F0502020204030204" pitchFamily="34" charset="0"/>
                <a:ea typeface="Calibri" panose="020F0502020204030204" pitchFamily="34" charset="0"/>
              </a:rPr>
              <a:t>		9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281-300 </a:t>
            </a:r>
            <a:r>
              <a:rPr lang="en-US" sz="2400" dirty="0" smtClean="0">
                <a:latin typeface="Calibri" panose="020F0502020204030204" pitchFamily="34" charset="0"/>
                <a:ea typeface="Calibri" panose="020F0502020204030204" pitchFamily="34" charset="0"/>
              </a:rPr>
              <a:t>		10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301-350 </a:t>
            </a:r>
            <a:r>
              <a:rPr lang="en-US" sz="2400" dirty="0" smtClean="0">
                <a:latin typeface="Calibri" panose="020F0502020204030204" pitchFamily="34" charset="0"/>
                <a:ea typeface="Calibri" panose="020F0502020204030204" pitchFamily="34" charset="0"/>
              </a:rPr>
              <a:t>		12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&gt;350 </a:t>
            </a:r>
            <a:r>
              <a:rPr lang="en-US" sz="2400" dirty="0" smtClean="0">
                <a:latin typeface="Calibri" panose="020F0502020204030204" pitchFamily="34" charset="0"/>
                <a:ea typeface="Calibri" panose="020F0502020204030204" pitchFamily="34" charset="0"/>
              </a:rPr>
              <a:t>			14 </a:t>
            </a:r>
            <a:r>
              <a:rPr lang="en-US" sz="2400" dirty="0">
                <a:latin typeface="Calibri" panose="020F0502020204030204" pitchFamily="34" charset="0"/>
                <a:ea typeface="Calibri" panose="020F0502020204030204" pitchFamily="34" charset="0"/>
              </a:rPr>
              <a:t>units and call </a:t>
            </a:r>
            <a:r>
              <a:rPr lang="en-US" sz="2400" dirty="0" smtClean="0">
                <a:latin typeface="Calibri" panose="020F0502020204030204" pitchFamily="34" charset="0"/>
                <a:ea typeface="Calibri" panose="020F0502020204030204" pitchFamily="34" charset="0"/>
              </a:rPr>
              <a:t>MD) </a:t>
            </a:r>
            <a:endParaRPr lang="en-US" sz="2400" dirty="0">
              <a:latin typeface="Calibri" panose="020F0502020204030204" pitchFamily="34" charset="0"/>
            </a:endParaRPr>
          </a:p>
        </p:txBody>
      </p:sp>
      <p:pic>
        <p:nvPicPr>
          <p:cNvPr id="4" name="Picture 2" descr="http://multivu.prnewswire.com/mnr/novonordisk/37286/images/37286-hi-FlexPe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5146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5773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a:xfrm>
            <a:off x="457200" y="152400"/>
            <a:ext cx="8534400" cy="1143000"/>
          </a:xfrm>
        </p:spPr>
        <p:txBody>
          <a:bodyPr/>
          <a:lstStyle/>
          <a:p>
            <a:pPr eaLnBrk="1" hangingPunct="1">
              <a:defRPr/>
            </a:pPr>
            <a:r>
              <a:rPr lang="en-US" sz="3200" dirty="0" smtClean="0">
                <a:effectLst/>
              </a:rPr>
              <a:t>Mr. K- Pattern (1:10 carb ratio,</a:t>
            </a:r>
            <a:br>
              <a:rPr lang="en-US" sz="3200" dirty="0" smtClean="0">
                <a:effectLst/>
              </a:rPr>
            </a:br>
            <a:r>
              <a:rPr lang="en-US" sz="3200" dirty="0" smtClean="0">
                <a:effectLst/>
              </a:rPr>
              <a:t>Algorithm 3</a:t>
            </a:r>
            <a:r>
              <a:rPr lang="en-US" sz="3200" dirty="0"/>
              <a:t> </a:t>
            </a:r>
            <a:r>
              <a:rPr lang="en-US" sz="3200" dirty="0" smtClean="0"/>
              <a:t>and </a:t>
            </a:r>
            <a:r>
              <a:rPr lang="en-US" sz="3200" dirty="0" smtClean="0">
                <a:effectLst/>
              </a:rPr>
              <a:t>36</a:t>
            </a:r>
            <a:r>
              <a:rPr lang="en-US" sz="3200" dirty="0" smtClean="0">
                <a:solidFill>
                  <a:srgbClr val="FFFF00"/>
                </a:solidFill>
                <a:effectLst/>
              </a:rPr>
              <a:t> </a:t>
            </a:r>
            <a:r>
              <a:rPr lang="en-US" sz="3200" dirty="0" smtClean="0">
                <a:effectLst/>
              </a:rPr>
              <a:t>Lantus am </a:t>
            </a:r>
          </a:p>
        </p:txBody>
      </p:sp>
      <p:graphicFrame>
        <p:nvGraphicFramePr>
          <p:cNvPr id="146435" name="Object 3"/>
          <p:cNvGraphicFramePr>
            <a:graphicFrameLocks noGrp="1" noChangeAspect="1"/>
          </p:cNvGraphicFramePr>
          <p:nvPr>
            <p:ph type="tbl" idx="1"/>
            <p:extLst>
              <p:ext uri="{D42A27DB-BD31-4B8C-83A1-F6EECF244321}">
                <p14:modId xmlns:p14="http://schemas.microsoft.com/office/powerpoint/2010/main" val="1694116685"/>
              </p:ext>
            </p:extLst>
          </p:nvPr>
        </p:nvGraphicFramePr>
        <p:xfrm>
          <a:off x="146050" y="1314450"/>
          <a:ext cx="8732838" cy="5738813"/>
        </p:xfrm>
        <a:graphic>
          <a:graphicData uri="http://schemas.openxmlformats.org/presentationml/2006/ole">
            <mc:AlternateContent xmlns:mc="http://schemas.openxmlformats.org/markup-compatibility/2006">
              <mc:Choice xmlns:v="urn:schemas-microsoft-com:vml" Requires="v">
                <p:oleObj spid="_x0000_s103433" name="Document" r:id="rId5" imgW="8342428" imgH="5481811" progId="Word.Document.8">
                  <p:embed/>
                </p:oleObj>
              </mc:Choice>
              <mc:Fallback>
                <p:oleObj name="Document" r:id="rId5" imgW="8342428" imgH="5481811" progId="Word.Document.8">
                  <p:embed/>
                  <p:pic>
                    <p:nvPicPr>
                      <p:cNvPr id="0" name=""/>
                      <p:cNvPicPr>
                        <a:picLocks noChangeAspect="1" noChangeArrowheads="1"/>
                      </p:cNvPicPr>
                      <p:nvPr/>
                    </p:nvPicPr>
                    <p:blipFill>
                      <a:blip r:embed="rId6"/>
                      <a:srcRect/>
                      <a:stretch>
                        <a:fillRect/>
                      </a:stretch>
                    </p:blipFill>
                    <p:spPr bwMode="auto">
                      <a:xfrm>
                        <a:off x="146050" y="1314450"/>
                        <a:ext cx="8732838" cy="57388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529147248"/>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Mr. K BG Levels Too High</a:t>
            </a:r>
            <a:br>
              <a:rPr lang="en-US" dirty="0" smtClean="0"/>
            </a:br>
            <a:r>
              <a:rPr lang="en-US" dirty="0" smtClean="0"/>
              <a:t>Insulin Drip Started</a:t>
            </a:r>
            <a:endParaRPr lang="en-US" dirty="0"/>
          </a:p>
        </p:txBody>
      </p:sp>
      <p:sp>
        <p:nvSpPr>
          <p:cNvPr id="4" name="Text Placeholder 3"/>
          <p:cNvSpPr>
            <a:spLocks noGrp="1"/>
          </p:cNvSpPr>
          <p:nvPr>
            <p:ph type="body" sz="half" idx="2"/>
          </p:nvPr>
        </p:nvSpPr>
        <p:spPr/>
        <p:txBody>
          <a:bodyPr/>
          <a:lstStyle/>
          <a:p>
            <a:pPr>
              <a:buFont typeface="Arial" pitchFamily="34" charset="0"/>
              <a:buChar char="•"/>
              <a:defRPr/>
            </a:pPr>
            <a:r>
              <a:rPr lang="en-US" dirty="0" smtClean="0"/>
              <a:t>100 units insulin in 100 cc NS Bag</a:t>
            </a:r>
          </a:p>
          <a:p>
            <a:pPr>
              <a:defRPr/>
            </a:pPr>
            <a:r>
              <a:rPr lang="en-US" dirty="0" smtClean="0"/>
              <a:t>1 cc = 1unit of insulin</a:t>
            </a:r>
          </a:p>
          <a:p>
            <a:pPr>
              <a:defRPr/>
            </a:pPr>
            <a:endParaRPr lang="en-US" dirty="0" smtClean="0"/>
          </a:p>
        </p:txBody>
      </p:sp>
      <p:pic>
        <p:nvPicPr>
          <p:cNvPr id="164869" name="Picture 2" descr="C:\Users\Beverly\AppData\Local\Microsoft\Windows\Temporary Internet Files\Content.IE5\QRSMXX6N\MP90044274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761037"/>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071040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58557"/>
            <a:ext cx="7886700" cy="1143000"/>
          </a:xfrm>
        </p:spPr>
        <p:txBody>
          <a:bodyPr/>
          <a:lstStyle/>
          <a:p>
            <a:r>
              <a:rPr lang="en-US" dirty="0" smtClean="0"/>
              <a:t>IV Insulin Infusion</a:t>
            </a:r>
            <a:endParaRPr lang="en-US" dirty="0"/>
          </a:p>
        </p:txBody>
      </p:sp>
      <p:sp>
        <p:nvSpPr>
          <p:cNvPr id="3" name="Content Placeholder 2"/>
          <p:cNvSpPr>
            <a:spLocks noGrp="1"/>
          </p:cNvSpPr>
          <p:nvPr>
            <p:ph sz="half" idx="1"/>
          </p:nvPr>
        </p:nvSpPr>
        <p:spPr>
          <a:xfrm>
            <a:off x="5257800" y="1828800"/>
            <a:ext cx="3429000" cy="3886200"/>
          </a:xfrm>
        </p:spPr>
        <p:txBody>
          <a:bodyPr/>
          <a:lstStyle/>
          <a:p>
            <a:r>
              <a:rPr lang="en-US" dirty="0">
                <a:latin typeface="Calibri" panose="020F0502020204030204" pitchFamily="34" charset="0"/>
              </a:rPr>
              <a:t>Monitor BG Q 1 hour for first 4 hours or if BG &lt;100 or &gt;200. Otherwise, monitor Q 2 hours.</a:t>
            </a:r>
          </a:p>
          <a:p>
            <a:pPr marL="0" indent="0">
              <a:buNone/>
            </a:pPr>
            <a:endParaRPr lang="en-US" dirty="0"/>
          </a:p>
        </p:txBody>
      </p:sp>
      <p:sp>
        <p:nvSpPr>
          <p:cNvPr id="4" name="Text Placeholder 3"/>
          <p:cNvSpPr>
            <a:spLocks noGrp="1"/>
          </p:cNvSpPr>
          <p:nvPr>
            <p:ph type="body" sz="half" idx="2"/>
          </p:nvPr>
        </p:nvSpPr>
        <p:spPr>
          <a:xfrm>
            <a:off x="495300" y="1828800"/>
            <a:ext cx="4419600" cy="4800600"/>
          </a:xfrm>
        </p:spPr>
        <p:txBody>
          <a:bodyPr/>
          <a:lstStyle/>
          <a:p>
            <a:pPr marL="0" indent="0">
              <a:buNone/>
            </a:pPr>
            <a:r>
              <a:rPr lang="en-US" dirty="0" smtClean="0">
                <a:solidFill>
                  <a:srgbClr val="790015"/>
                </a:solidFill>
              </a:rPr>
              <a:t>Give extra IV Push insulin x 1 if initial:</a:t>
            </a:r>
          </a:p>
          <a:p>
            <a:pPr>
              <a:buFont typeface="Arial" panose="020B0604020202020204" pitchFamily="34" charset="0"/>
              <a:buChar char="•"/>
            </a:pPr>
            <a:r>
              <a:rPr lang="en-US" dirty="0" smtClean="0"/>
              <a:t>BG 200 -300 – 5units</a:t>
            </a:r>
          </a:p>
          <a:p>
            <a:pPr>
              <a:buFont typeface="Arial" panose="020B0604020202020204" pitchFamily="34" charset="0"/>
              <a:buChar char="•"/>
            </a:pPr>
            <a:r>
              <a:rPr lang="en-US" dirty="0" smtClean="0"/>
              <a:t>BG &gt;300 10 units</a:t>
            </a:r>
          </a:p>
          <a:p>
            <a:pPr marL="0" indent="0">
              <a:buNone/>
            </a:pPr>
            <a:endParaRPr lang="en-US" dirty="0"/>
          </a:p>
          <a:p>
            <a:pPr marL="0" indent="0">
              <a:buNone/>
            </a:pPr>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4038600"/>
            <a:ext cx="1448507" cy="2171700"/>
          </a:xfrm>
          <a:prstGeom prst="rect">
            <a:avLst/>
          </a:prstGeom>
        </p:spPr>
      </p:pic>
    </p:spTree>
    <p:custDataLst>
      <p:tags r:id="rId1"/>
    </p:custDataLst>
    <p:extLst>
      <p:ext uri="{BB962C8B-B14F-4D97-AF65-F5344CB8AC3E}">
        <p14:creationId xmlns:p14="http://schemas.microsoft.com/office/powerpoint/2010/main" val="743745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Initial Infusion Rate</a:t>
            </a:r>
            <a:endParaRPr lang="en-US" dirty="0"/>
          </a:p>
        </p:txBody>
      </p:sp>
      <p:sp>
        <p:nvSpPr>
          <p:cNvPr id="3" name="Content Placeholder 2"/>
          <p:cNvSpPr>
            <a:spLocks noGrp="1"/>
          </p:cNvSpPr>
          <p:nvPr>
            <p:ph sz="half" idx="1"/>
          </p:nvPr>
        </p:nvSpPr>
        <p:spPr>
          <a:xfrm>
            <a:off x="609600" y="1752600"/>
            <a:ext cx="4953000" cy="4800600"/>
          </a:xfrm>
        </p:spPr>
        <p:txBody>
          <a:bodyPr/>
          <a:lstStyle/>
          <a:p>
            <a:r>
              <a:rPr lang="en-US" dirty="0" smtClean="0"/>
              <a:t>3 algorithms:</a:t>
            </a:r>
          </a:p>
          <a:p>
            <a:pPr lvl="1"/>
            <a:r>
              <a:rPr lang="en-US" dirty="0" smtClean="0"/>
              <a:t>A = insulin sensitive BMI ≤25</a:t>
            </a:r>
          </a:p>
          <a:p>
            <a:pPr lvl="1"/>
            <a:r>
              <a:rPr lang="en-US" dirty="0" smtClean="0"/>
              <a:t>B = insulin resistant BMI ≥ 30</a:t>
            </a:r>
          </a:p>
          <a:p>
            <a:pPr lvl="1"/>
            <a:r>
              <a:rPr lang="en-US" dirty="0" smtClean="0"/>
              <a:t>C = Special order only</a:t>
            </a:r>
          </a:p>
          <a:p>
            <a:pPr lvl="1"/>
            <a:r>
              <a:rPr lang="en-US" dirty="0" smtClean="0"/>
              <a:t>Custom</a:t>
            </a:r>
          </a:p>
          <a:p>
            <a:pPr lvl="1"/>
            <a:endParaRPr lang="en-US" dirty="0"/>
          </a:p>
        </p:txBody>
      </p:sp>
      <p:sp>
        <p:nvSpPr>
          <p:cNvPr id="4" name="Text Placeholder 3"/>
          <p:cNvSpPr>
            <a:spLocks noGrp="1"/>
          </p:cNvSpPr>
          <p:nvPr>
            <p:ph type="body" sz="half" idx="2"/>
          </p:nvPr>
        </p:nvSpPr>
        <p:spPr>
          <a:xfrm>
            <a:off x="6324600" y="1752600"/>
            <a:ext cx="2438400" cy="4800600"/>
          </a:xfrm>
        </p:spPr>
        <p:txBody>
          <a:bodyPr/>
          <a:lstStyle/>
          <a:p>
            <a:r>
              <a:rPr lang="en-US" dirty="0" smtClean="0"/>
              <a:t>If patient eating, also needs </a:t>
            </a:r>
            <a:r>
              <a:rPr lang="en-US" dirty="0" err="1" smtClean="0"/>
              <a:t>novolog</a:t>
            </a:r>
            <a:r>
              <a:rPr lang="en-US" dirty="0" smtClean="0"/>
              <a:t> at meals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546" y="4038600"/>
            <a:ext cx="1448507" cy="2171700"/>
          </a:xfrm>
          <a:prstGeom prst="rect">
            <a:avLst/>
          </a:prstGeom>
        </p:spPr>
      </p:pic>
    </p:spTree>
    <p:custDataLst>
      <p:tags r:id="rId1"/>
    </p:custDataLst>
    <p:extLst>
      <p:ext uri="{BB962C8B-B14F-4D97-AF65-F5344CB8AC3E}">
        <p14:creationId xmlns:p14="http://schemas.microsoft.com/office/powerpoint/2010/main" val="98739324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Don’t Stop Insulin Infusion…</a:t>
            </a:r>
            <a:endParaRPr lang="en-US" dirty="0"/>
          </a:p>
        </p:txBody>
      </p:sp>
      <p:sp>
        <p:nvSpPr>
          <p:cNvPr id="3" name="Content Placeholder 2"/>
          <p:cNvSpPr>
            <a:spLocks noGrp="1"/>
          </p:cNvSpPr>
          <p:nvPr>
            <p:ph sz="half" idx="1"/>
          </p:nvPr>
        </p:nvSpPr>
        <p:spPr/>
        <p:txBody>
          <a:bodyPr/>
          <a:lstStyle/>
          <a:p>
            <a:r>
              <a:rPr lang="en-US" dirty="0" smtClean="0"/>
              <a:t>Before giving Sub Q Basal insulin!</a:t>
            </a:r>
          </a:p>
          <a:p>
            <a:r>
              <a:rPr lang="en-US" dirty="0" smtClean="0"/>
              <a:t>Give </a:t>
            </a:r>
            <a:r>
              <a:rPr lang="en-US" dirty="0" err="1" smtClean="0"/>
              <a:t>SubQ</a:t>
            </a:r>
            <a:r>
              <a:rPr lang="en-US" dirty="0" smtClean="0"/>
              <a:t> 2 hours before stopping drip</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524000"/>
            <a:ext cx="3717652" cy="4648200"/>
          </a:xfrm>
          <a:prstGeom prst="rect">
            <a:avLst/>
          </a:prstGeom>
        </p:spPr>
      </p:pic>
    </p:spTree>
    <p:custDataLst>
      <p:tags r:id="rId1"/>
    </p:custDataLst>
    <p:extLst>
      <p:ext uri="{BB962C8B-B14F-4D97-AF65-F5344CB8AC3E}">
        <p14:creationId xmlns:p14="http://schemas.microsoft.com/office/powerpoint/2010/main" val="332979081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28600"/>
            <a:ext cx="8305800" cy="1219200"/>
          </a:xfrm>
        </p:spPr>
        <p:txBody>
          <a:bodyPr>
            <a:normAutofit fontScale="90000"/>
          </a:bodyPr>
          <a:lstStyle/>
          <a:p>
            <a:pPr>
              <a:defRPr/>
            </a:pPr>
            <a:r>
              <a:rPr lang="en-US" sz="4000" dirty="0" smtClean="0"/>
              <a:t>What Glucose </a:t>
            </a:r>
            <a:r>
              <a:rPr lang="en-US" sz="4000" dirty="0" err="1" smtClean="0"/>
              <a:t>Managment</a:t>
            </a:r>
            <a:r>
              <a:rPr lang="en-US" sz="4000" dirty="0" smtClean="0"/>
              <a:t> </a:t>
            </a:r>
            <a:r>
              <a:rPr lang="en-US" sz="4000" dirty="0" smtClean="0"/>
              <a:t>Strategy for Discharge</a:t>
            </a:r>
            <a:r>
              <a:rPr lang="en-US" sz="4000" dirty="0" smtClean="0"/>
              <a:t>?</a:t>
            </a:r>
            <a:endParaRPr lang="en-US" sz="4000" dirty="0"/>
          </a:p>
        </p:txBody>
      </p:sp>
      <p:sp>
        <p:nvSpPr>
          <p:cNvPr id="7" name="Text Placeholder 6"/>
          <p:cNvSpPr>
            <a:spLocks noGrp="1"/>
          </p:cNvSpPr>
          <p:nvPr>
            <p:ph type="body" sz="half" idx="2"/>
          </p:nvPr>
        </p:nvSpPr>
        <p:spPr>
          <a:xfrm>
            <a:off x="4343400" y="1524000"/>
            <a:ext cx="4343400" cy="5029200"/>
          </a:xfrm>
        </p:spPr>
        <p:txBody>
          <a:bodyPr/>
          <a:lstStyle/>
          <a:p>
            <a:pPr>
              <a:defRPr/>
            </a:pPr>
            <a:r>
              <a:rPr lang="en-US" sz="2800" dirty="0" smtClean="0"/>
              <a:t>Waistline 46”</a:t>
            </a:r>
          </a:p>
          <a:p>
            <a:pPr>
              <a:defRPr/>
            </a:pPr>
            <a:r>
              <a:rPr lang="en-US" sz="2800" dirty="0" smtClean="0"/>
              <a:t>Infected Foot Ulcer</a:t>
            </a:r>
          </a:p>
          <a:p>
            <a:pPr>
              <a:defRPr/>
            </a:pPr>
            <a:r>
              <a:rPr lang="en-US" sz="2800" dirty="0" smtClean="0"/>
              <a:t>A1c 10.8%</a:t>
            </a:r>
          </a:p>
          <a:p>
            <a:pPr>
              <a:defRPr/>
            </a:pPr>
            <a:r>
              <a:rPr lang="en-US" sz="2800" dirty="0" err="1" smtClean="0"/>
              <a:t>Creat</a:t>
            </a:r>
            <a:r>
              <a:rPr lang="en-US" sz="2800" dirty="0" smtClean="0"/>
              <a:t> 1.3</a:t>
            </a:r>
          </a:p>
          <a:p>
            <a:pPr>
              <a:defRPr/>
            </a:pPr>
            <a:r>
              <a:rPr lang="en-US" sz="2800" dirty="0" smtClean="0"/>
              <a:t>Asthma (on </a:t>
            </a:r>
            <a:r>
              <a:rPr lang="en-US" sz="2800" dirty="0" err="1" smtClean="0"/>
              <a:t>pred</a:t>
            </a:r>
            <a:r>
              <a:rPr lang="en-US" sz="2800" dirty="0" smtClean="0"/>
              <a:t>)</a:t>
            </a:r>
          </a:p>
          <a:p>
            <a:pPr>
              <a:defRPr/>
            </a:pPr>
            <a:r>
              <a:rPr lang="en-US" sz="2800" dirty="0" smtClean="0"/>
              <a:t>Meds?</a:t>
            </a:r>
          </a:p>
          <a:p>
            <a:pPr lvl="1">
              <a:defRPr/>
            </a:pPr>
            <a:r>
              <a:rPr lang="en-US" sz="2800" dirty="0" smtClean="0"/>
              <a:t>Basal/Bolus Insulin </a:t>
            </a:r>
          </a:p>
          <a:p>
            <a:pPr lvl="1">
              <a:defRPr/>
            </a:pPr>
            <a:r>
              <a:rPr lang="en-US" sz="2800" dirty="0" smtClean="0"/>
              <a:t>Metformin</a:t>
            </a:r>
          </a:p>
          <a:p>
            <a:pPr marL="0" indent="0">
              <a:buFont typeface="Wingdings" pitchFamily="2" charset="2"/>
              <a:buNone/>
              <a:defRPr/>
            </a:pPr>
            <a:endParaRPr lang="en-US" dirty="0"/>
          </a:p>
        </p:txBody>
      </p:sp>
      <p:pic>
        <p:nvPicPr>
          <p:cNvPr id="169988" name="Picture 7" descr="http://imagecache6.allposters.com/LRG/37/3794/E5ZIF00Z.jpg"/>
          <p:cNvPicPr>
            <a:picLocks noGrp="1" noChangeAspect="1" noChangeArrowheads="1"/>
          </p:cNvPicPr>
          <p:nvPr>
            <p:ph type="clipArt" sz="half"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609600" y="1555019"/>
            <a:ext cx="3490913" cy="46482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830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6896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&lt; 7%</a:t>
            </a:r>
          </a:p>
        </p:txBody>
      </p:sp>
      <p:sp>
        <p:nvSpPr>
          <p:cNvPr id="16896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Re-start outpatient treatment regimen</a:t>
            </a:r>
          </a:p>
          <a:p>
            <a:pPr algn="ctr" eaLnBrk="1" hangingPunct="1"/>
            <a:r>
              <a:rPr lang="en-US" sz="2400">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6897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7%-9%</a:t>
            </a:r>
          </a:p>
        </p:txBody>
      </p:sp>
      <p:sp>
        <p:nvSpPr>
          <p:cNvPr id="16897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6897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&gt;9%</a:t>
            </a:r>
          </a:p>
        </p:txBody>
      </p:sp>
      <p:sp>
        <p:nvSpPr>
          <p:cNvPr id="168975" name="TextBox 37"/>
          <p:cNvSpPr txBox="1">
            <a:spLocks noChangeArrowheads="1"/>
          </p:cNvSpPr>
          <p:nvPr/>
        </p:nvSpPr>
        <p:spPr bwMode="auto">
          <a:xfrm>
            <a:off x="5791200" y="3430588"/>
            <a:ext cx="3124200" cy="30464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D/C on basal bolus at same hospital dose.</a:t>
            </a:r>
          </a:p>
          <a:p>
            <a:pPr algn="ctr" eaLnBrk="1" hangingPunct="1"/>
            <a:endParaRPr lang="en-US" sz="2400">
              <a:latin typeface="Tahoma" pitchFamily="34" charset="0"/>
            </a:endParaRPr>
          </a:p>
          <a:p>
            <a:pPr algn="ctr" eaLnBrk="1" hangingPunct="1"/>
            <a:r>
              <a:rPr lang="en-US" sz="2400">
                <a:latin typeface="Tahoma" pitchFamily="34" charset="0"/>
              </a:rPr>
              <a:t>Alternative: re-start oral agents and D/C on glargine once daily at 50-80% of hospital dose </a:t>
            </a:r>
          </a:p>
        </p:txBody>
      </p:sp>
      <p:sp>
        <p:nvSpPr>
          <p:cNvPr id="55312" name="Rectangle 29"/>
          <p:cNvSpPr>
            <a:spLocks noChangeArrowheads="1"/>
          </p:cNvSpPr>
          <p:nvPr/>
        </p:nvSpPr>
        <p:spPr bwMode="auto">
          <a:xfrm>
            <a:off x="1524000" y="152400"/>
            <a:ext cx="62824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mn-lt"/>
              </a:rPr>
              <a:t>Discharge insulin Algorithm </a:t>
            </a:r>
            <a:endParaRPr lang="en-US" sz="3600" dirty="0">
              <a:latin typeface="+mn-lt"/>
            </a:endParaRPr>
          </a:p>
        </p:txBody>
      </p:sp>
      <p:sp>
        <p:nvSpPr>
          <p:cNvPr id="16897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a:latin typeface="Tahoma" pitchFamily="34" charset="0"/>
              </a:rPr>
              <a:t>Discharge Treatment</a:t>
            </a:r>
          </a:p>
        </p:txBody>
      </p:sp>
      <p:sp>
        <p:nvSpPr>
          <p:cNvPr id="16897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8979" name="TextBox 1"/>
          <p:cNvSpPr txBox="1">
            <a:spLocks noChangeArrowheads="1"/>
          </p:cNvSpPr>
          <p:nvPr/>
        </p:nvSpPr>
        <p:spPr bwMode="auto">
          <a:xfrm>
            <a:off x="133350" y="5929632"/>
            <a:ext cx="5657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latin typeface="Arial" pitchFamily="34" charset="0"/>
                <a:hlinkClick r:id="rId4"/>
              </a:rPr>
              <a:t>Clinical Guidelines for the Management of Hyperglycemia in Hospitalized Patients in a Non-Critical Care Setting</a:t>
            </a:r>
            <a:r>
              <a:rPr lang="en-US" sz="1600" dirty="0">
                <a:latin typeface="Arial" pitchFamily="34" charset="0"/>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108328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MR K. Stable, ready for discharge.</a:t>
            </a:r>
            <a:endParaRPr lang="en-US" dirty="0"/>
          </a:p>
        </p:txBody>
      </p:sp>
      <p:sp>
        <p:nvSpPr>
          <p:cNvPr id="3" name="Content Placeholder 2"/>
          <p:cNvSpPr>
            <a:spLocks noGrp="1"/>
          </p:cNvSpPr>
          <p:nvPr>
            <p:ph sz="half" idx="1"/>
          </p:nvPr>
        </p:nvSpPr>
        <p:spPr>
          <a:xfrm>
            <a:off x="533400" y="1752600"/>
            <a:ext cx="3810000" cy="4800600"/>
          </a:xfrm>
        </p:spPr>
        <p:txBody>
          <a:bodyPr/>
          <a:lstStyle/>
          <a:p>
            <a:pPr>
              <a:defRPr/>
            </a:pPr>
            <a:r>
              <a:rPr lang="en-US" dirty="0" smtClean="0"/>
              <a:t>What is your biggest concern?</a:t>
            </a:r>
          </a:p>
          <a:p>
            <a:pPr>
              <a:defRPr/>
            </a:pPr>
            <a:r>
              <a:rPr lang="en-US" dirty="0" smtClean="0"/>
              <a:t>What </a:t>
            </a:r>
            <a:r>
              <a:rPr lang="en-US" dirty="0"/>
              <a:t>supplies will he need?</a:t>
            </a:r>
          </a:p>
          <a:p>
            <a:pPr>
              <a:defRPr/>
            </a:pPr>
            <a:r>
              <a:rPr lang="en-US" dirty="0"/>
              <a:t>What top 3 things do we need to teach him?</a:t>
            </a:r>
          </a:p>
          <a:p>
            <a:pPr>
              <a:defRPr/>
            </a:pPr>
            <a:r>
              <a:rPr lang="en-US" dirty="0"/>
              <a:t>What resources and referrals?</a:t>
            </a:r>
          </a:p>
          <a:p>
            <a:pPr>
              <a:defRPr/>
            </a:pPr>
            <a:endParaRPr lang="en-US" dirty="0"/>
          </a:p>
        </p:txBody>
      </p:sp>
      <p:pic>
        <p:nvPicPr>
          <p:cNvPr id="171012" name="Picture 2" descr="C:\Users\bev\AppData\Local\Microsoft\Windows\Temporary Internet Files\Content.IE5\VXLVYFYY\MP90044320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876800" y="1905000"/>
            <a:ext cx="3683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4898427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title"/>
          </p:nvPr>
        </p:nvSpPr>
        <p:spPr>
          <a:xfrm>
            <a:off x="304800" y="304800"/>
            <a:ext cx="8229600" cy="914400"/>
          </a:xfrm>
        </p:spPr>
        <p:txBody>
          <a:bodyPr lIns="90488" tIns="44450" rIns="90488" bIns="44450" anchor="b"/>
          <a:lstStyle/>
          <a:p>
            <a:pPr eaLnBrk="1" hangingPunct="1">
              <a:defRPr/>
            </a:pPr>
            <a:r>
              <a:rPr lang="en-US" dirty="0" smtClean="0"/>
              <a:t>Insulin Teaching Keys</a:t>
            </a:r>
          </a:p>
        </p:txBody>
      </p:sp>
      <p:sp>
        <p:nvSpPr>
          <p:cNvPr id="1616899" name="Rectangle 3"/>
          <p:cNvSpPr>
            <a:spLocks noGrp="1" noChangeArrowheads="1"/>
          </p:cNvSpPr>
          <p:nvPr>
            <p:ph type="body" sz="half" idx="1"/>
          </p:nvPr>
        </p:nvSpPr>
        <p:spPr>
          <a:xfrm>
            <a:off x="457200" y="1371600"/>
            <a:ext cx="4191000" cy="4343400"/>
          </a:xfrm>
        </p:spPr>
        <p:txBody>
          <a:bodyPr lIns="90488" tIns="44450" rIns="90488" bIns="44450"/>
          <a:lstStyle/>
          <a:p>
            <a:pPr eaLnBrk="1" hangingPunct="1">
              <a:lnSpc>
                <a:spcPct val="90000"/>
              </a:lnSpc>
              <a:defRPr/>
            </a:pPr>
            <a:r>
              <a:rPr lang="en-US" sz="2400" dirty="0" smtClean="0"/>
              <a:t>Bolus insulin with meals</a:t>
            </a:r>
          </a:p>
          <a:p>
            <a:pPr eaLnBrk="1" hangingPunct="1">
              <a:lnSpc>
                <a:spcPct val="90000"/>
              </a:lnSpc>
              <a:defRPr/>
            </a:pPr>
            <a:r>
              <a:rPr lang="en-US" sz="2400" dirty="0" smtClean="0"/>
              <a:t>Basal 1-2xs daily</a:t>
            </a:r>
          </a:p>
          <a:p>
            <a:pPr eaLnBrk="1" hangingPunct="1">
              <a:lnSpc>
                <a:spcPct val="90000"/>
              </a:lnSpc>
              <a:defRPr/>
            </a:pPr>
            <a:r>
              <a:rPr lang="en-US" sz="2400" dirty="0" smtClean="0"/>
              <a:t>Can’t mix </a:t>
            </a:r>
            <a:r>
              <a:rPr lang="en-US" sz="2400" dirty="0" err="1" smtClean="0"/>
              <a:t>Glargine</a:t>
            </a:r>
            <a:r>
              <a:rPr lang="en-US" sz="2400" dirty="0" smtClean="0"/>
              <a:t> or </a:t>
            </a:r>
            <a:r>
              <a:rPr lang="en-US" sz="2400" dirty="0" err="1" smtClean="0"/>
              <a:t>Detemir</a:t>
            </a:r>
            <a:r>
              <a:rPr lang="en-US" sz="2400" dirty="0" smtClean="0"/>
              <a:t> with other insulins</a:t>
            </a:r>
          </a:p>
          <a:p>
            <a:pPr eaLnBrk="1" hangingPunct="1">
              <a:lnSpc>
                <a:spcPct val="90000"/>
              </a:lnSpc>
              <a:defRPr/>
            </a:pPr>
            <a:r>
              <a:rPr lang="en-US" sz="2400" dirty="0" smtClean="0"/>
              <a:t>Abdomen preferred injection site</a:t>
            </a:r>
          </a:p>
          <a:p>
            <a:pPr eaLnBrk="1" hangingPunct="1">
              <a:lnSpc>
                <a:spcPct val="90000"/>
              </a:lnSpc>
              <a:defRPr/>
            </a:pPr>
            <a:r>
              <a:rPr lang="en-US" sz="2400" dirty="0" smtClean="0"/>
              <a:t>Stay 1” away from previous site</a:t>
            </a:r>
          </a:p>
          <a:p>
            <a:pPr eaLnBrk="1" hangingPunct="1">
              <a:lnSpc>
                <a:spcPct val="90000"/>
              </a:lnSpc>
              <a:defRPr/>
            </a:pPr>
            <a:r>
              <a:rPr lang="en-US" sz="2400" dirty="0" smtClean="0"/>
              <a:t>Can re-use syringes if patient at low risk for infection</a:t>
            </a:r>
          </a:p>
        </p:txBody>
      </p:sp>
      <p:sp>
        <p:nvSpPr>
          <p:cNvPr id="1616900" name="Rectangle 4"/>
          <p:cNvSpPr>
            <a:spLocks noGrp="1" noChangeArrowheads="1"/>
          </p:cNvSpPr>
          <p:nvPr>
            <p:ph type="body" sz="half" idx="2"/>
          </p:nvPr>
        </p:nvSpPr>
        <p:spPr>
          <a:xfrm>
            <a:off x="4953000" y="1371600"/>
            <a:ext cx="3810000" cy="4648200"/>
          </a:xfrm>
        </p:spPr>
        <p:txBody>
          <a:bodyPr lIns="90488" tIns="44450" rIns="90488" bIns="44450"/>
          <a:lstStyle/>
          <a:p>
            <a:pPr eaLnBrk="1" hangingPunct="1">
              <a:lnSpc>
                <a:spcPct val="90000"/>
              </a:lnSpc>
              <a:defRPr/>
            </a:pPr>
            <a:r>
              <a:rPr lang="en-US" sz="2400" dirty="0" smtClean="0"/>
              <a:t>Keep unopened insulin in refrigerator</a:t>
            </a:r>
          </a:p>
          <a:p>
            <a:pPr eaLnBrk="1" hangingPunct="1">
              <a:lnSpc>
                <a:spcPct val="90000"/>
              </a:lnSpc>
              <a:defRPr/>
            </a:pPr>
            <a:r>
              <a:rPr lang="en-US" sz="2400" dirty="0" smtClean="0">
                <a:solidFill>
                  <a:schemeClr val="folHlink"/>
                </a:solidFill>
              </a:rPr>
              <a:t>Toss opened insulin vial after 28 days</a:t>
            </a:r>
          </a:p>
          <a:p>
            <a:pPr eaLnBrk="1" hangingPunct="1">
              <a:lnSpc>
                <a:spcPct val="90000"/>
              </a:lnSpc>
              <a:defRPr/>
            </a:pPr>
            <a:r>
              <a:rPr lang="en-US" sz="2400" dirty="0" smtClean="0">
                <a:solidFill>
                  <a:schemeClr val="folHlink"/>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endParaRPr lang="en-US" sz="2400" dirty="0" smtClean="0"/>
          </a:p>
        </p:txBody>
      </p:sp>
    </p:spTree>
    <p:custDataLst>
      <p:tags r:id="rId1"/>
    </p:custDataLst>
    <p:extLst>
      <p:ext uri="{BB962C8B-B14F-4D97-AF65-F5344CB8AC3E}">
        <p14:creationId xmlns:p14="http://schemas.microsoft.com/office/powerpoint/2010/main" val="42941459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6900">
                                            <p:txEl>
                                              <p:pRg st="0" end="0"/>
                                            </p:txEl>
                                          </p:spTgt>
                                        </p:tgtEl>
                                        <p:attrNameLst>
                                          <p:attrName>style.visibility</p:attrName>
                                        </p:attrNameLst>
                                      </p:cBhvr>
                                      <p:to>
                                        <p:strVal val="visible"/>
                                      </p:to>
                                    </p:set>
                                    <p:anim calcmode="lin" valueType="num">
                                      <p:cBhvr additive="base">
                                        <p:cTn id="7" dur="2000" fill="hold"/>
                                        <p:tgtEl>
                                          <p:spTgt spid="161690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169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16900">
                                            <p:txEl>
                                              <p:pRg st="1" end="1"/>
                                            </p:txEl>
                                          </p:spTgt>
                                        </p:tgtEl>
                                        <p:attrNameLst>
                                          <p:attrName>style.visibility</p:attrName>
                                        </p:attrNameLst>
                                      </p:cBhvr>
                                      <p:to>
                                        <p:strVal val="visible"/>
                                      </p:to>
                                    </p:set>
                                    <p:anim calcmode="lin" valueType="num">
                                      <p:cBhvr additive="base">
                                        <p:cTn id="13" dur="2000" fill="hold"/>
                                        <p:tgtEl>
                                          <p:spTgt spid="1616900">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6169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16900">
                                            <p:txEl>
                                              <p:pRg st="2" end="2"/>
                                            </p:txEl>
                                          </p:spTgt>
                                        </p:tgtEl>
                                        <p:attrNameLst>
                                          <p:attrName>style.visibility</p:attrName>
                                        </p:attrNameLst>
                                      </p:cBhvr>
                                      <p:to>
                                        <p:strVal val="visible"/>
                                      </p:to>
                                    </p:set>
                                    <p:anim calcmode="lin" valueType="num">
                                      <p:cBhvr additive="base">
                                        <p:cTn id="19" dur="2000" fill="hold"/>
                                        <p:tgtEl>
                                          <p:spTgt spid="1616900">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6169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16900">
                                            <p:txEl>
                                              <p:pRg st="3" end="3"/>
                                            </p:txEl>
                                          </p:spTgt>
                                        </p:tgtEl>
                                        <p:attrNameLst>
                                          <p:attrName>style.visibility</p:attrName>
                                        </p:attrNameLst>
                                      </p:cBhvr>
                                      <p:to>
                                        <p:strVal val="visible"/>
                                      </p:to>
                                    </p:set>
                                    <p:anim calcmode="lin" valueType="num">
                                      <p:cBhvr additive="base">
                                        <p:cTn id="25" dur="2000" fill="hold"/>
                                        <p:tgtEl>
                                          <p:spTgt spid="1616900">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6169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16900">
                                            <p:txEl>
                                              <p:pRg st="4" end="4"/>
                                            </p:txEl>
                                          </p:spTgt>
                                        </p:tgtEl>
                                        <p:attrNameLst>
                                          <p:attrName>style.visibility</p:attrName>
                                        </p:attrNameLst>
                                      </p:cBhvr>
                                      <p:to>
                                        <p:strVal val="visible"/>
                                      </p:to>
                                    </p:set>
                                    <p:anim calcmode="lin" valueType="num">
                                      <p:cBhvr additive="base">
                                        <p:cTn id="31" dur="2000" fill="hold"/>
                                        <p:tgtEl>
                                          <p:spTgt spid="1616900">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6169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mph" presetSubtype="0" fill="hold" nodeType="clickEffect">
                                  <p:stCondLst>
                                    <p:cond delay="0"/>
                                  </p:stCondLst>
                                  <p:childTnLst>
                                    <p:animRot by="21600000">
                                      <p:cBhvr>
                                        <p:cTn id="36" dur="2000" fill="hold"/>
                                        <p:tgtEl>
                                          <p:spTgt spid="1616900">
                                            <p:txEl>
                                              <p:pRg st="1" end="1"/>
                                            </p:txEl>
                                          </p:spTgt>
                                        </p:tgtEl>
                                        <p:attrNameLst>
                                          <p:attrName>r</p:attrName>
                                        </p:attrNameLst>
                                      </p:cBhvr>
                                    </p:animRot>
                                  </p:childTnLst>
                                </p:cTn>
                              </p:par>
                              <p:par>
                                <p:cTn id="37" presetID="8" presetClass="emph" presetSubtype="0" fill="hold" nodeType="withEffect">
                                  <p:stCondLst>
                                    <p:cond delay="0"/>
                                  </p:stCondLst>
                                  <p:childTnLst>
                                    <p:animRot by="21600000">
                                      <p:cBhvr>
                                        <p:cTn id="38" dur="2000" fill="hold"/>
                                        <p:tgtEl>
                                          <p:spTgt spid="1616900">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6900"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772400" cy="11430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295400"/>
            <a:ext cx="6248400" cy="4221163"/>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a:t>
            </a:r>
            <a:r>
              <a:rPr lang="en-US" dirty="0">
                <a:solidFill>
                  <a:srgbClr val="C00000"/>
                </a:solidFill>
              </a:rPr>
              <a:t>Teach side effects</a:t>
            </a:r>
            <a:r>
              <a:rPr lang="en-US" dirty="0" smtClean="0">
                <a:solidFill>
                  <a:srgbClr val="C00000"/>
                </a:solidFill>
              </a:rPr>
              <a:t>.</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a:t>
            </a:r>
          </a:p>
          <a:p>
            <a:pPr marL="0" indent="0">
              <a:buNone/>
              <a:defRPr/>
            </a:pPr>
            <a:r>
              <a:rPr lang="en-US" dirty="0" smtClean="0"/>
              <a:t>Follow-Up plan - Does </a:t>
            </a:r>
            <a:r>
              <a:rPr lang="en-US" dirty="0" err="1" smtClean="0"/>
              <a:t>pt</a:t>
            </a:r>
            <a:r>
              <a:rPr lang="en-US" dirty="0" smtClean="0"/>
              <a:t> know who to contact when need help?</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398" y="228600"/>
            <a:ext cx="2647950"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324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3507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smtClean="0">
                <a:solidFill>
                  <a:schemeClr val="accent2">
                    <a:lumMod val="50000"/>
                  </a:schemeClr>
                </a:solidFill>
                <a:latin typeface="Arial" pitchFamily="34" charset="0"/>
              </a:rPr>
              <a:t>Inhaled insulin</a:t>
            </a:r>
            <a:r>
              <a:rPr lang="en-US" sz="2200" dirty="0">
                <a:solidFill>
                  <a:schemeClr val="accent2">
                    <a:lumMod val="50000"/>
                  </a:schemeClr>
                </a:solidFill>
                <a:latin typeface="Arial" pitchFamily="34" charset="0"/>
              </a:rPr>
              <a:t>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12318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U.S. Weight - </a:t>
            </a:r>
            <a:r>
              <a:rPr lang="en-US" sz="4000" dirty="0" smtClean="0"/>
              <a:t>68</a:t>
            </a:r>
            <a:r>
              <a:rPr lang="en-US" sz="4000" dirty="0"/>
              <a:t>%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smtClean="0"/>
              <a:t>34</a:t>
            </a:r>
            <a:r>
              <a:rPr lang="en-US" dirty="0"/>
              <a:t>% BMI </a:t>
            </a:r>
            <a:r>
              <a:rPr lang="en-US" dirty="0" smtClean="0"/>
              <a:t>25-29</a:t>
            </a:r>
          </a:p>
          <a:p>
            <a:pPr>
              <a:defRPr/>
            </a:pPr>
            <a:r>
              <a:rPr lang="en-US" dirty="0" smtClean="0"/>
              <a:t>34% BMI 30 +</a:t>
            </a:r>
          </a:p>
          <a:p>
            <a:pPr>
              <a:buFont typeface="Wingdings 3" panose="05040102010807070707" pitchFamily="18" charset="2"/>
              <a:buChar char="}"/>
              <a:defRPr/>
            </a:pPr>
            <a:r>
              <a:rPr lang="en-US" sz="2000" dirty="0" smtClean="0"/>
              <a:t>1/3 of all </a:t>
            </a:r>
            <a:r>
              <a:rPr lang="en-US" sz="2000" dirty="0" err="1" smtClean="0"/>
              <a:t>overwt</a:t>
            </a:r>
            <a:r>
              <a:rPr lang="en-US" sz="2000" dirty="0" smtClean="0"/>
              <a:t> people don’t get diabetes</a:t>
            </a:r>
          </a:p>
          <a:p>
            <a:pPr>
              <a:buFont typeface="Wingdings 3" panose="05040102010807070707" pitchFamily="18" charset="2"/>
              <a:buChar char="}"/>
              <a:defRPr/>
            </a:pPr>
            <a:r>
              <a:rPr lang="en-US" sz="2000" dirty="0" smtClean="0"/>
              <a:t>We burn 100 </a:t>
            </a:r>
            <a:r>
              <a:rPr lang="en-US" sz="2000" dirty="0" err="1" smtClean="0"/>
              <a:t>cals</a:t>
            </a:r>
            <a:r>
              <a:rPr lang="en-US" sz="2000" dirty="0" smtClean="0"/>
              <a:t> less a day at work</a:t>
            </a:r>
          </a:p>
          <a:p>
            <a:pPr fontAlgn="auto">
              <a:spcAft>
                <a:spcPts val="0"/>
              </a:spcAft>
              <a:buFont typeface="Wingdings 3" panose="05040102010807070707" pitchFamily="18" charset="2"/>
              <a:buChar char="}"/>
              <a:defRPr/>
            </a:pPr>
            <a:r>
              <a:rPr lang="en-US" sz="2000" dirty="0" smtClean="0"/>
              <a:t>Overall</a:t>
            </a:r>
            <a:r>
              <a:rPr lang="en-US" sz="2000" dirty="0"/>
              <a:t>, </a:t>
            </a:r>
            <a:r>
              <a:rPr lang="en-US" sz="2000" dirty="0" smtClean="0"/>
              <a:t>food costs ~ </a:t>
            </a:r>
            <a:r>
              <a:rPr lang="en-US" sz="1800" dirty="0" smtClean="0"/>
              <a:t>10-15</a:t>
            </a:r>
            <a:r>
              <a:rPr lang="en-US" sz="1800" dirty="0"/>
              <a:t>% of </a:t>
            </a:r>
            <a:r>
              <a:rPr lang="en-US" sz="1800" dirty="0" smtClean="0"/>
              <a:t>income</a:t>
            </a:r>
          </a:p>
          <a:p>
            <a:pPr>
              <a:buFont typeface="Wingdings 3" panose="05040102010807070707" pitchFamily="18" charset="2"/>
              <a:buChar char="}"/>
              <a:defRPr/>
            </a:pPr>
            <a:r>
              <a:rPr lang="en-US" sz="2400" dirty="0" smtClean="0"/>
              <a:t>Calorie Intake is on the rise</a:t>
            </a:r>
          </a:p>
        </p:txBody>
      </p:sp>
    </p:spTree>
    <p:custDataLst>
      <p:tags r:id="rId1"/>
    </p:custDataLst>
    <p:extLst>
      <p:ext uri="{BB962C8B-B14F-4D97-AF65-F5344CB8AC3E}">
        <p14:creationId xmlns:p14="http://schemas.microsoft.com/office/powerpoint/2010/main" val="142136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14828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359275" y="1568390"/>
            <a:ext cx="4327525" cy="4327525"/>
          </a:xfrm>
        </p:spPr>
      </p:pic>
      <p:sp>
        <p:nvSpPr>
          <p:cNvPr id="2" name="TextBox 1"/>
          <p:cNvSpPr txBox="1"/>
          <p:nvPr/>
        </p:nvSpPr>
        <p:spPr>
          <a:xfrm>
            <a:off x="609599" y="1371600"/>
            <a:ext cx="3657601"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No ideal </a:t>
            </a:r>
            <a:r>
              <a:rPr lang="en-US" sz="2400" dirty="0"/>
              <a:t>percentage of calories from protein, carbohydrate and fat for </a:t>
            </a:r>
            <a:r>
              <a:rPr lang="en-US" sz="2400" dirty="0" smtClean="0"/>
              <a:t> people </a:t>
            </a:r>
            <a:r>
              <a:rPr lang="en-US" sz="2400" dirty="0"/>
              <a:t>with </a:t>
            </a:r>
            <a:r>
              <a:rPr lang="en-US" sz="2400" dirty="0" smtClean="0"/>
              <a:t>diabetes. </a:t>
            </a:r>
          </a:p>
          <a:p>
            <a:pPr marL="285750" indent="-285750">
              <a:buFont typeface="Arial" panose="020B0604020202020204" pitchFamily="34" charset="0"/>
              <a:buChar char="•"/>
            </a:pPr>
            <a:r>
              <a:rPr lang="en-US" sz="2400" dirty="0" smtClean="0"/>
              <a:t>Macronutrient </a:t>
            </a:r>
            <a:r>
              <a:rPr lang="en-US" sz="2400" dirty="0"/>
              <a:t>distribution should be based on an</a:t>
            </a:r>
            <a:r>
              <a:rPr lang="en-US" sz="2400" i="1" dirty="0"/>
              <a:t> individualized assessment </a:t>
            </a:r>
            <a:r>
              <a:rPr lang="en-US" sz="2400" dirty="0"/>
              <a:t>of eating patterns, preferences and metabolic goals</a:t>
            </a:r>
            <a:r>
              <a:rPr lang="en-US" sz="2400" dirty="0" smtClean="0"/>
              <a:t>.</a:t>
            </a:r>
            <a:endParaRPr lang="en-US" sz="2400" dirty="0"/>
          </a:p>
        </p:txBody>
      </p:sp>
    </p:spTree>
    <p:custDataLst>
      <p:tags r:id="rId1"/>
    </p:custDataLst>
    <p:extLst>
      <p:ext uri="{BB962C8B-B14F-4D97-AF65-F5344CB8AC3E}">
        <p14:creationId xmlns:p14="http://schemas.microsoft.com/office/powerpoint/2010/main" val="72265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Medical Nutrition Therapy – ADA</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are next steps? </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13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Benefits/ Issues</a:t>
            </a:r>
            <a:r>
              <a:rPr lang="en-US" sz="2800" dirty="0" smtClean="0"/>
              <a:t>: </a:t>
            </a:r>
            <a:r>
              <a:rPr lang="en-US" dirty="0" smtClean="0"/>
              <a:t> weight neutral, no hypo, few side effects.  Expensive</a:t>
            </a:r>
            <a:endParaRPr lang="en-US" sz="2800" dirty="0" smtClean="0"/>
          </a:p>
        </p:txBody>
      </p:sp>
    </p:spTree>
    <p:custDataLst>
      <p:tags r:id="rId1"/>
    </p:custDataLst>
    <p:extLst>
      <p:ext uri="{BB962C8B-B14F-4D97-AF65-F5344CB8AC3E}">
        <p14:creationId xmlns:p14="http://schemas.microsoft.com/office/powerpoint/2010/main" val="993858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dirty="0" smtClean="0"/>
              <a:t>It’s Good to be Back</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smtClean="0"/>
          </a:p>
          <a:p>
            <a:pPr marL="0" indent="0" algn="ctr">
              <a:buNone/>
            </a:pPr>
            <a:r>
              <a:rPr lang="en-US" dirty="0" smtClean="0">
                <a:solidFill>
                  <a:schemeClr val="accent1">
                    <a:lumMod val="20000"/>
                    <a:lumOff val="80000"/>
                  </a:schemeClr>
                </a:solidFill>
              </a:rPr>
              <a:t>Special Thanks to Debora Nagata</a:t>
            </a:r>
            <a:endParaRPr lang="en-US" dirty="0">
              <a:solidFill>
                <a:schemeClr val="accent1">
                  <a:lumMod val="20000"/>
                  <a:lumOff val="80000"/>
                </a:schemeClr>
              </a:solidFill>
            </a:endParaRPr>
          </a:p>
        </p:txBody>
      </p:sp>
      <p:pic>
        <p:nvPicPr>
          <p:cNvPr id="222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51478"/>
            <a:ext cx="65532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398938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p:cTn id="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948"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949"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p>
          <a:p>
            <a:r>
              <a:rPr lang="en-US" sz="2800" dirty="0" smtClean="0">
                <a:solidFill>
                  <a:schemeClr val="accent1">
                    <a:lumMod val="50000"/>
                  </a:schemeClr>
                </a:solidFill>
              </a:rPr>
              <a:t>12 teaspoons sugar in one soda</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620" y="4042525"/>
            <a:ext cx="3072764" cy="2144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Plate Method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923"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20600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Average American consumes 25 teaspoons of sugar a day.</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7434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246034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341"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Categories</a:t>
            </a:r>
            <a:endParaRPr lang="en-US" dirty="0"/>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4447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618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23110279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103087395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196730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82"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83"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a:t>
            </a:r>
            <a:r>
              <a:rPr lang="en-US" dirty="0" smtClean="0"/>
              <a:t>2015</a:t>
            </a:r>
            <a:endParaRPr lang="en-US" dirty="0"/>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adults have pre diabetes (86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smtClean="0"/>
              <a:t>Metformin – 1</a:t>
            </a:r>
            <a:r>
              <a:rPr lang="en-US" baseline="30000" dirty="0" smtClean="0"/>
              <a:t>st</a:t>
            </a:r>
            <a:r>
              <a:rPr lang="en-US" dirty="0" smtClean="0"/>
              <a:t> agent of choice</a:t>
            </a:r>
          </a:p>
        </p:txBody>
      </p:sp>
      <p:sp>
        <p:nvSpPr>
          <p:cNvPr id="1514499" name="Rectangle 3"/>
          <p:cNvSpPr>
            <a:spLocks noGrp="1" noChangeArrowheads="1"/>
          </p:cNvSpPr>
          <p:nvPr>
            <p:ph sz="quarter" idx="1"/>
          </p:nvPr>
        </p:nvSpPr>
        <p:spPr/>
        <p:txBody>
          <a:bodyPr>
            <a:normAutofit/>
          </a:bodyPr>
          <a:lstStyle/>
          <a:p>
            <a:pPr eaLnBrk="1" hangingPunct="1">
              <a:defRPr/>
            </a:pPr>
            <a:r>
              <a:rPr lang="en-US" b="1" dirty="0" smtClean="0"/>
              <a:t>Action:</a:t>
            </a:r>
            <a:r>
              <a:rPr lang="en-US" dirty="0" smtClean="0"/>
              <a:t> decrease hepatic glucose (glycogen)</a:t>
            </a:r>
          </a:p>
          <a:p>
            <a:pPr eaLnBrk="1" hangingPunct="1">
              <a:defRPr/>
            </a:pPr>
            <a:r>
              <a:rPr lang="en-US" b="1" dirty="0" smtClean="0"/>
              <a:t> </a:t>
            </a: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a:p>
            <a:pPr lvl="1">
              <a:defRPr/>
            </a:pPr>
            <a:r>
              <a:rPr lang="en-US" sz="3000" dirty="0" smtClean="0"/>
              <a:t>Benefits / Issues</a:t>
            </a:r>
          </a:p>
          <a:p>
            <a:pPr lvl="2">
              <a:defRPr/>
            </a:pPr>
            <a:r>
              <a:rPr lang="en-US" dirty="0" smtClean="0"/>
              <a:t>Cheap, no weight gain; some lose weight, lowers LDL, no hypo</a:t>
            </a:r>
          </a:p>
          <a:p>
            <a:pPr lvl="2">
              <a:defRPr/>
            </a:pPr>
            <a:r>
              <a:rPr lang="en-US" dirty="0" smtClean="0"/>
              <a:t>Not indicated if </a:t>
            </a:r>
            <a:r>
              <a:rPr lang="en-US" dirty="0" err="1" smtClean="0"/>
              <a:t>creat</a:t>
            </a:r>
            <a:r>
              <a:rPr lang="en-US" dirty="0" smtClean="0"/>
              <a:t> &gt; 1.4-1.5 or GFR &lt; 60 (cleared by kidney)</a:t>
            </a:r>
          </a:p>
          <a:p>
            <a:pPr lvl="2">
              <a:defRPr/>
            </a:pPr>
            <a:endParaRPr lang="en-US" dirty="0" smtClean="0"/>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1999-2015,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356768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marL="0" indent="0" eaLnBrk="1" hangingPunct="1">
              <a:lnSpc>
                <a:spcPct val="80000"/>
              </a:lnSpc>
              <a:buNone/>
              <a:defRPr/>
            </a:pPr>
            <a:r>
              <a:rPr lang="en-US" sz="2400" dirty="0"/>
              <a:t/>
            </a:r>
            <a:br>
              <a:rPr lang="en-US" sz="2400" dirty="0"/>
            </a:br>
            <a:endParaRPr lang="en-US" sz="2400" dirty="0"/>
          </a:p>
          <a:p>
            <a:pPr eaLnBrk="1" hangingPunct="1">
              <a:lnSpc>
                <a:spcPct val="80000"/>
              </a:lnSpc>
              <a:defRPr/>
            </a:pPr>
            <a:r>
              <a:rPr lang="en-US" sz="2400" dirty="0" smtClean="0"/>
              <a:t>Benefits: Lowers A1c 0.7 – 1.5%, lowers </a:t>
            </a:r>
            <a:r>
              <a:rPr lang="en-US" sz="2400" dirty="0" err="1" smtClean="0"/>
              <a:t>wt</a:t>
            </a:r>
            <a:r>
              <a:rPr lang="en-US" sz="2400" dirty="0" smtClean="0"/>
              <a:t> 1-3 </a:t>
            </a:r>
            <a:r>
              <a:rPr lang="en-US" sz="2400" dirty="0" err="1" smtClean="0"/>
              <a:t>lbs</a:t>
            </a:r>
            <a:r>
              <a:rPr lang="en-US" sz="2400" dirty="0" smtClean="0"/>
              <a:t>, no hypo</a:t>
            </a:r>
          </a:p>
          <a:p>
            <a:pPr eaLnBrk="1" hangingPunct="1">
              <a:lnSpc>
                <a:spcPct val="80000"/>
              </a:lnSpc>
              <a:defRPr/>
            </a:pPr>
            <a:r>
              <a:rPr lang="en-US" sz="2400" dirty="0" smtClean="0"/>
              <a:t>Issues: Can initially lower GFR, monitor kidney function and </a:t>
            </a:r>
            <a:r>
              <a:rPr lang="en-US" sz="2400" dirty="0" err="1" smtClean="0"/>
              <a:t>lytes</a:t>
            </a:r>
            <a:r>
              <a:rPr lang="en-US" sz="2400" dirty="0" smtClean="0"/>
              <a:t>. Watch for hypotension/ GU infections. Expensive</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3859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23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14068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smtClean="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210792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smtClean="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smtClean="0">
                <a:cs typeface="Arial" charset="0"/>
              </a:rPr>
              <a:t>Type 2 on orals – Medicare covers 100 strips for 3 months</a:t>
            </a:r>
          </a:p>
          <a:p>
            <a:pPr>
              <a:spcBef>
                <a:spcPct val="20000"/>
              </a:spcBef>
              <a:defRPr/>
            </a:pPr>
            <a:r>
              <a:rPr lang="en-US" dirty="0" smtClean="0">
                <a:cs typeface="Arial" charset="0"/>
              </a:rPr>
              <a:t>Based on individual - Consider</a:t>
            </a:r>
            <a:r>
              <a:rPr lang="en-US" dirty="0">
                <a:cs typeface="Arial" charset="0"/>
              </a:rPr>
              <a:t>:</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smtClean="0">
                <a:cs typeface="Arial" charset="0"/>
              </a:rPr>
              <a:t>Finances / Insurance</a:t>
            </a:r>
            <a:endParaRPr lang="en-US" sz="2800" dirty="0">
              <a:cs typeface="Arial" charset="0"/>
            </a:endParaRP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221175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Care</a:t>
            </a:r>
            <a:endParaRPr lang="en-US" dirty="0"/>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20060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smtClean="0"/>
              <a:t>Sherri </a:t>
            </a:r>
            <a:r>
              <a:rPr lang="en-US" sz="3200" b="1" dirty="0"/>
              <a:t>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27011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Diabetes Vacations</a:t>
            </a:r>
            <a:endParaRPr lang="en-US" dirty="0"/>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141217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434"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371600" y="1615122"/>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1890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3320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62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74600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6. 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80374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6" name="Picture 2" descr="http://lasom.files.wordpress.com/2010/11/2272902662_f2b2eff9e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1000"/>
            <a:ext cx="8167821" cy="54397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338053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6306"/>
                                        </p:tgtEl>
                                        <p:attrNameLst>
                                          <p:attrName>style.visibility</p:attrName>
                                        </p:attrNameLst>
                                      </p:cBhvr>
                                      <p:to>
                                        <p:strVal val="visible"/>
                                      </p:to>
                                    </p:set>
                                    <p:animEffect transition="in" filter="wheel(1)">
                                      <p:cBhvr>
                                        <p:cTn id="7" dur="20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sz="quarter" idx="1"/>
          </p:nvPr>
        </p:nvSpPr>
        <p:spPr>
          <a:xfrm>
            <a:off x="457200" y="1219200"/>
            <a:ext cx="6324600" cy="4937760"/>
          </a:xfrm>
        </p:spPr>
        <p:txBody>
          <a:bodyPr/>
          <a:lstStyle/>
          <a:p>
            <a:r>
              <a:rPr lang="en-US" dirty="0" smtClean="0"/>
              <a:t>People with diabetes and pre diabetes should receive DSME</a:t>
            </a:r>
          </a:p>
          <a:p>
            <a:pPr lvl="1"/>
            <a:r>
              <a:rPr lang="en-US" dirty="0" smtClean="0"/>
              <a:t>Monitor for effective self-management and quality of life</a:t>
            </a:r>
          </a:p>
          <a:p>
            <a:pPr lvl="1"/>
            <a:r>
              <a:rPr lang="en-US" dirty="0" smtClean="0"/>
              <a:t>Address psychosocial issues and emotional well being</a:t>
            </a:r>
          </a:p>
          <a:p>
            <a:pPr lvl="1"/>
            <a:r>
              <a:rPr lang="en-US" dirty="0" smtClean="0"/>
              <a:t>Results in cost savings and improved outcomes, should be reimbursed by third party payers.</a:t>
            </a:r>
          </a:p>
          <a:p>
            <a:pPr lvl="1"/>
            <a:endParaRPr lang="en-US" dirty="0" smtClean="0"/>
          </a:p>
        </p:txBody>
      </p:sp>
      <p:pic>
        <p:nvPicPr>
          <p:cNvPr id="4" name="Picture 3"/>
          <p:cNvPicPr>
            <a:picLocks noChangeAspect="1"/>
          </p:cNvPicPr>
          <p:nvPr/>
        </p:nvPicPr>
        <p:blipFill>
          <a:blip r:embed="rId3"/>
          <a:stretch>
            <a:fillRect/>
          </a:stretch>
        </p:blipFill>
        <p:spPr>
          <a:xfrm>
            <a:off x="6639524" y="1447800"/>
            <a:ext cx="1809151" cy="1905000"/>
          </a:xfrm>
          <a:prstGeom prst="rect">
            <a:avLst/>
          </a:prstGeom>
        </p:spPr>
      </p:pic>
    </p:spTree>
    <p:custDataLst>
      <p:tags r:id="rId1"/>
    </p:custDataLst>
    <p:extLst>
      <p:ext uri="{BB962C8B-B14F-4D97-AF65-F5344CB8AC3E}">
        <p14:creationId xmlns:p14="http://schemas.microsoft.com/office/powerpoint/2010/main" val="286939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Recommendations</a:t>
            </a:r>
            <a:endParaRPr lang="en-US" dirty="0"/>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a:t>
            </a:r>
            <a:r>
              <a:rPr lang="en-US" dirty="0" smtClean="0"/>
              <a:t>supports that everyone, including with </a:t>
            </a:r>
            <a:r>
              <a:rPr lang="en-US" dirty="0"/>
              <a:t>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94709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smtClean="0"/>
              <a:t>Good Exercise Info / Quotes</a:t>
            </a:r>
            <a:endParaRPr lang="en-US" dirty="0"/>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smtClean="0"/>
              <a:t>20 % of people walk 30 </a:t>
            </a:r>
            <a:r>
              <a:rPr lang="en-US" dirty="0" err="1" smtClean="0"/>
              <a:t>mins</a:t>
            </a:r>
            <a:r>
              <a:rPr lang="en-US" dirty="0" smtClean="0"/>
              <a:t> a day</a:t>
            </a:r>
          </a:p>
          <a:p>
            <a:pPr>
              <a:defRPr/>
            </a:pPr>
            <a:r>
              <a:rPr lang="en-US" dirty="0" smtClean="0"/>
              <a:t>Exercise decrease A1c  0.7%</a:t>
            </a:r>
          </a:p>
          <a:p>
            <a:pPr>
              <a:defRPr/>
            </a:pPr>
            <a:r>
              <a:rPr lang="en-US" dirty="0" smtClean="0"/>
              <a:t>No change in body wt, but 48% loss in visceral fat</a:t>
            </a:r>
          </a:p>
          <a:p>
            <a:pPr algn="r">
              <a:defRPr/>
            </a:pPr>
            <a:r>
              <a:rPr lang="en-US" sz="2800" dirty="0" smtClean="0"/>
              <a:t>ADA </a:t>
            </a:r>
            <a:r>
              <a:rPr lang="en-US" sz="2800" dirty="0" err="1" smtClean="0"/>
              <a:t>PostGrad</a:t>
            </a:r>
            <a:r>
              <a:rPr lang="en-US" sz="2800" dirty="0" smtClean="0"/>
              <a:t> 201</a:t>
            </a:r>
            <a:r>
              <a:rPr lang="en-US" dirty="0" smtClean="0"/>
              <a:t>0</a:t>
            </a:r>
            <a:endParaRPr lang="en-US" dirty="0"/>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smtClean="0">
                <a:solidFill>
                  <a:schemeClr val="tx1">
                    <a:lumMod val="95000"/>
                    <a:lumOff val="5000"/>
                  </a:schemeClr>
                </a:solidFill>
              </a:rPr>
              <a:t>“If you don’t have time for exercise, you better make time for disease.”</a:t>
            </a:r>
          </a:p>
          <a:p>
            <a:pPr>
              <a:buFont typeface="Arial" pitchFamily="34" charset="0"/>
              <a:buChar char="•"/>
              <a:defRPr/>
            </a:pPr>
            <a:endParaRPr lang="en-US" dirty="0" smtClean="0">
              <a:solidFill>
                <a:schemeClr val="tx1">
                  <a:lumMod val="95000"/>
                  <a:lumOff val="5000"/>
                </a:schemeClr>
              </a:solidFill>
            </a:endParaRPr>
          </a:p>
          <a:p>
            <a:pPr>
              <a:buFont typeface="Wingdings" pitchFamily="2" charset="2"/>
              <a:buNone/>
              <a:defRPr/>
            </a:pPr>
            <a:r>
              <a:rPr lang="en-US" dirty="0" smtClean="0">
                <a:solidFill>
                  <a:schemeClr val="tx1">
                    <a:lumMod val="95000"/>
                    <a:lumOff val="5000"/>
                  </a:schemeClr>
                </a:solidFill>
              </a:rPr>
              <a:t>“I don’t have time to exercise, I MAKE time.” </a:t>
            </a:r>
          </a:p>
          <a:p>
            <a:pPr marL="0" indent="0">
              <a:buNone/>
              <a:defRPr/>
            </a:pPr>
            <a:endParaRPr lang="en-US" dirty="0" smtClean="0">
              <a:solidFill>
                <a:schemeClr val="tx1">
                  <a:lumMod val="95000"/>
                  <a:lumOff val="5000"/>
                </a:schemeClr>
              </a:solidFill>
            </a:endParaRPr>
          </a:p>
          <a:p>
            <a:pPr marL="0" indent="0">
              <a:buNone/>
              <a:defRPr/>
            </a:pPr>
            <a:r>
              <a:rPr lang="en-US" dirty="0" smtClean="0"/>
              <a:t>Mike Huckabee </a:t>
            </a:r>
            <a:endParaRPr lang="en-US"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235923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Shake For People with Diabetes</a:t>
            </a:r>
            <a:endParaRPr lang="en-US" dirty="0"/>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smtClean="0"/>
              <a:t>From Debbie Nagata’s slide collection</a:t>
            </a:r>
            <a:endParaRPr lang="en-US" dirty="0"/>
          </a:p>
        </p:txBody>
      </p:sp>
    </p:spTree>
    <p:custDataLst>
      <p:tags r:id="rId1"/>
    </p:custDataLst>
    <p:extLst>
      <p:ext uri="{BB962C8B-B14F-4D97-AF65-F5344CB8AC3E}">
        <p14:creationId xmlns:p14="http://schemas.microsoft.com/office/powerpoint/2010/main" val="96565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endParaRPr lang="en-US" sz="2400" dirty="0"/>
          </a:p>
          <a:p>
            <a:pPr lvl="1"/>
            <a:r>
              <a:rPr lang="en-US" sz="24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Vaccination Update</a:t>
            </a:r>
            <a:endParaRPr lang="en-US" dirty="0"/>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smtClean="0"/>
              <a:t>Pneumonia polysaccharide </a:t>
            </a:r>
            <a:r>
              <a:rPr lang="en-US" sz="2800" dirty="0"/>
              <a:t>PPSV23</a:t>
            </a:r>
            <a:r>
              <a:rPr lang="en-US" sz="2800" dirty="0" smtClean="0"/>
              <a:t> vaccine to all patients starting at age 2</a:t>
            </a:r>
            <a:endParaRPr lang="en-US" sz="2800" dirty="0"/>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83156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2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i="1" dirty="0" smtClean="0"/>
              <a:t>What meds?</a:t>
            </a:r>
          </a:p>
          <a:p>
            <a:pPr eaLnBrk="1" hangingPunct="1">
              <a:defRPr/>
            </a:pPr>
            <a:r>
              <a:rPr lang="en-US" i="1" dirty="0" smtClean="0"/>
              <a:t>What referrals?</a:t>
            </a:r>
          </a:p>
          <a:p>
            <a:pPr eaLnBrk="1" hangingPunct="1">
              <a:defRPr/>
            </a:pPr>
            <a:r>
              <a:rPr lang="en-US" i="1" dirty="0" smtClean="0"/>
              <a:t>My foot </a:t>
            </a:r>
            <a:r>
              <a:rPr lang="en-US" i="1" dirty="0" smtClean="0"/>
              <a:t>hurts</a:t>
            </a:r>
          </a:p>
          <a:p>
            <a:pPr eaLnBrk="1" hangingPunct="1">
              <a:defRPr/>
            </a:pPr>
            <a:r>
              <a:rPr lang="en-US" sz="2400" i="1" dirty="0" smtClean="0"/>
              <a:t>Admitted to hospital</a:t>
            </a:r>
            <a:endParaRPr lang="en-US" sz="2400" i="1" dirty="0" smtClean="0"/>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990600" y="762000"/>
            <a:ext cx="8153400" cy="1143000"/>
          </a:xfrm>
        </p:spPr>
        <p:txBody>
          <a:bodyPr>
            <a:normAutofit fontScale="90000"/>
          </a:bodyPr>
          <a:lstStyle/>
          <a:p>
            <a:pPr>
              <a:defRPr/>
            </a:pPr>
            <a:r>
              <a:rPr lang="en-US" sz="4000" dirty="0"/>
              <a:t>Glucose Management </a:t>
            </a:r>
            <a:r>
              <a:rPr lang="en-US" sz="4000" dirty="0" smtClean="0"/>
              <a:t>and </a:t>
            </a:r>
            <a:r>
              <a:rPr lang="en-US" sz="4000" dirty="0"/>
              <a:t>Hospitalized Patients  </a:t>
            </a:r>
          </a:p>
        </p:txBody>
      </p:sp>
      <p:sp>
        <p:nvSpPr>
          <p:cNvPr id="1327107" name="Rectangle 3"/>
          <p:cNvSpPr>
            <a:spLocks noGrp="1" noChangeArrowheads="1"/>
          </p:cNvSpPr>
          <p:nvPr>
            <p:ph type="body" sz="half" idx="1"/>
          </p:nvPr>
        </p:nvSpPr>
        <p:spPr>
          <a:xfrm>
            <a:off x="3276600" y="2667000"/>
            <a:ext cx="4038600" cy="4381500"/>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1327108" name="MPj04027010000[1].jpg">
            <a:hlinkClick r:id="" action="ppaction://media"/>
          </p:cNvPr>
          <p:cNvPicPr>
            <a:picLocks noGrp="1" noRot="1" noChangeAspect="1" noChangeArrowheads="1"/>
          </p:cNvPicPr>
          <p:nvPr>
            <p:ph sz="quarter" idx="3"/>
            <a:videoFile r:link="rId2"/>
          </p:nvPr>
        </p:nvPicPr>
        <p:blipFill>
          <a:blip r:embed="rId5">
            <a:extLst>
              <a:ext uri="{28A0092B-C50C-407E-A947-70E740481C1C}">
                <a14:useLocalDpi xmlns:a14="http://schemas.microsoft.com/office/drawing/2010/main" val="0"/>
              </a:ext>
            </a:extLst>
          </a:blip>
          <a:srcRect/>
          <a:stretch>
            <a:fillRect/>
          </a:stretch>
        </p:blipFill>
        <p:spPr>
          <a:xfrm>
            <a:off x="1371600" y="2667000"/>
            <a:ext cx="2159000" cy="3113088"/>
          </a:xfrm>
        </p:spPr>
      </p:pic>
    </p:spTree>
    <p:custDataLst>
      <p:tags r:id="rId1"/>
    </p:custDataLst>
    <p:extLst>
      <p:ext uri="{BB962C8B-B14F-4D97-AF65-F5344CB8AC3E}">
        <p14:creationId xmlns:p14="http://schemas.microsoft.com/office/powerpoint/2010/main" val="1187905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What’s the Big Deal?	</a:t>
            </a:r>
          </a:p>
        </p:txBody>
      </p:sp>
      <p:sp>
        <p:nvSpPr>
          <p:cNvPr id="911363" name="Rectangle 3"/>
          <p:cNvSpPr>
            <a:spLocks noGrp="1" noChangeArrowheads="1"/>
          </p:cNvSpPr>
          <p:nvPr>
            <p:ph type="body" idx="1"/>
          </p:nvPr>
        </p:nvSpPr>
        <p:spPr>
          <a:xfrm>
            <a:off x="457200" y="1447800"/>
            <a:ext cx="5791200" cy="4678363"/>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8312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Rot="1" noChangeArrowheads="1"/>
          </p:cNvSpPr>
          <p:nvPr>
            <p:ph type="title"/>
          </p:nvPr>
        </p:nvSpPr>
        <p:spPr/>
        <p:txBody>
          <a:bodyPr/>
          <a:lstStyle/>
          <a:p>
            <a:pPr eaLnBrk="1" hangingPunct="1">
              <a:defRPr/>
            </a:pPr>
            <a:r>
              <a:rPr lang="en-US" sz="4000" smtClean="0"/>
              <a:t>Stress response and hyperglycemia</a:t>
            </a:r>
          </a:p>
        </p:txBody>
      </p:sp>
      <p:sp>
        <p:nvSpPr>
          <p:cNvPr id="913411" name="Rectangle 3"/>
          <p:cNvSpPr>
            <a:spLocks noGrp="1" noChangeArrowheads="1"/>
          </p:cNvSpPr>
          <p:nvPr>
            <p:ph type="body" idx="1"/>
          </p:nvPr>
        </p:nvSpPr>
        <p:spPr>
          <a:xfrm>
            <a:off x="533400" y="1295400"/>
            <a:ext cx="8229600" cy="4830763"/>
          </a:xfrm>
        </p:spPr>
        <p:txBody>
          <a:bodyPr/>
          <a:lstStyle/>
          <a:p>
            <a:pPr eaLnBrk="1" hangingPunct="1">
              <a:lnSpc>
                <a:spcPct val="90000"/>
              </a:lnSpc>
              <a:defRPr/>
            </a:pPr>
            <a:r>
              <a:rPr lang="en-US" sz="2800" dirty="0" smtClean="0"/>
              <a:t>Decreased WBC’s</a:t>
            </a:r>
          </a:p>
          <a:p>
            <a:pPr eaLnBrk="1" hangingPunct="1">
              <a:lnSpc>
                <a:spcPct val="90000"/>
              </a:lnSpc>
              <a:defRPr/>
            </a:pPr>
            <a:r>
              <a:rPr lang="en-US" sz="2800" dirty="0" smtClean="0"/>
              <a:t>Catabolism</a:t>
            </a:r>
          </a:p>
          <a:p>
            <a:pPr eaLnBrk="1" hangingPunct="1">
              <a:lnSpc>
                <a:spcPct val="90000"/>
              </a:lnSpc>
              <a:defRPr/>
            </a:pPr>
            <a:r>
              <a:rPr lang="en-US" sz="2800" dirty="0" smtClean="0"/>
              <a:t>Abnormal inflammatory response</a:t>
            </a:r>
          </a:p>
          <a:p>
            <a:pPr eaLnBrk="1" hangingPunct="1">
              <a:lnSpc>
                <a:spcPct val="90000"/>
              </a:lnSpc>
              <a:defRPr/>
            </a:pPr>
            <a:r>
              <a:rPr lang="en-US" sz="2800" dirty="0" smtClean="0"/>
              <a:t>Endothelial cell dysfunction</a:t>
            </a:r>
          </a:p>
          <a:p>
            <a:pPr eaLnBrk="1" hangingPunct="1">
              <a:lnSpc>
                <a:spcPct val="90000"/>
              </a:lnSpc>
              <a:defRPr/>
            </a:pPr>
            <a:r>
              <a:rPr lang="en-US" sz="2800" dirty="0" smtClean="0"/>
              <a:t>Increased clotting, blood viscosity</a:t>
            </a:r>
          </a:p>
          <a:p>
            <a:pPr eaLnBrk="1" hangingPunct="1">
              <a:lnSpc>
                <a:spcPct val="90000"/>
              </a:lnSpc>
              <a:defRPr/>
            </a:pPr>
            <a:r>
              <a:rPr lang="en-US" sz="2800" dirty="0" smtClean="0"/>
              <a:t>Tissue breakdown</a:t>
            </a:r>
          </a:p>
          <a:p>
            <a:pPr eaLnBrk="1" hangingPunct="1">
              <a:lnSpc>
                <a:spcPct val="90000"/>
              </a:lnSpc>
              <a:defRPr/>
            </a:pPr>
            <a:r>
              <a:rPr lang="en-US" sz="2800" dirty="0" smtClean="0"/>
              <a:t>Inflammatory changes</a:t>
            </a:r>
          </a:p>
          <a:p>
            <a:pPr eaLnBrk="1" hangingPunct="1">
              <a:lnSpc>
                <a:spcPct val="90000"/>
              </a:lnSpc>
              <a:defRPr/>
            </a:pPr>
            <a:r>
              <a:rPr lang="en-US" sz="2800" dirty="0" smtClean="0"/>
              <a:t>Increased blood pressure, pulse</a:t>
            </a:r>
          </a:p>
          <a:p>
            <a:pPr eaLnBrk="1" hangingPunct="1">
              <a:lnSpc>
                <a:spcPct val="90000"/>
              </a:lnSpc>
              <a:buFont typeface="Wingdings" pitchFamily="2" charset="2"/>
              <a:buNone/>
              <a:defRPr/>
            </a:pPr>
            <a:r>
              <a:rPr lang="en-US" sz="2800" dirty="0" smtClean="0">
                <a:solidFill>
                  <a:schemeClr val="folHlink"/>
                </a:solidFill>
              </a:rPr>
              <a:t>Leads to: Longer lengths of stay, complications, death</a:t>
            </a:r>
            <a:endParaRPr lang="en-US" sz="2400" dirty="0" smtClean="0">
              <a:solidFill>
                <a:schemeClr val="folHlink"/>
              </a:solidFill>
            </a:endParaRPr>
          </a:p>
          <a:p>
            <a:pPr lvl="1" eaLnBrk="1" hangingPunct="1">
              <a:lnSpc>
                <a:spcPct val="90000"/>
              </a:lnSpc>
              <a:defRPr/>
            </a:pPr>
            <a:r>
              <a:rPr lang="en-US" sz="2400" dirty="0" smtClean="0"/>
              <a:t>Inflammation, “the body on fire”</a:t>
            </a:r>
            <a:endParaRPr lang="en-US" sz="2400" dirty="0" smtClean="0"/>
          </a:p>
        </p:txBody>
      </p:sp>
      <p:sp>
        <p:nvSpPr>
          <p:cNvPr id="913412" name="Rectangle 4"/>
          <p:cNvSpPr>
            <a:spLocks noChangeArrowheads="1"/>
          </p:cNvSpPr>
          <p:nvPr/>
        </p:nvSpPr>
        <p:spPr bwMode="auto">
          <a:xfrm>
            <a:off x="1828800" y="6278563"/>
            <a:ext cx="5181600" cy="396875"/>
          </a:xfrm>
          <a:prstGeom prst="rect">
            <a:avLst/>
          </a:prstGeom>
          <a:noFill/>
          <a:ln w="12700">
            <a:noFill/>
            <a:miter lim="800000"/>
            <a:headEnd/>
            <a:tailEnd/>
          </a:ln>
          <a:effectLst/>
        </p:spPr>
        <p:txBody>
          <a:bodyPr>
            <a:spAutoFit/>
          </a:bodyPr>
          <a:lstStyle/>
          <a:p>
            <a:pPr>
              <a:spcBef>
                <a:spcPct val="20000"/>
              </a:spcBef>
              <a:buClr>
                <a:schemeClr val="hlink"/>
              </a:buClr>
              <a:buSzPct val="70000"/>
              <a:buFont typeface="Wingdings" pitchFamily="2" charset="2"/>
              <a:buNone/>
              <a:defRPr/>
            </a:pPr>
            <a:r>
              <a:rPr lang="en-US" sz="2000" b="1" i="1" dirty="0">
                <a:latin typeface="Arial" charset="0"/>
                <a:cs typeface="+mn-cs"/>
              </a:rPr>
              <a:t>Diabetes Care, v. 27, #2, Feb 2004</a:t>
            </a:r>
          </a:p>
        </p:txBody>
      </p:sp>
      <p:pic>
        <p:nvPicPr>
          <p:cNvPr id="2" name="Picture 1"/>
          <p:cNvPicPr>
            <a:picLocks noChangeAspect="1"/>
          </p:cNvPicPr>
          <p:nvPr/>
        </p:nvPicPr>
        <p:blipFill>
          <a:blip r:embed="rId4"/>
          <a:stretch>
            <a:fillRect/>
          </a:stretch>
        </p:blipFill>
        <p:spPr>
          <a:xfrm>
            <a:off x="6002031" y="1329791"/>
            <a:ext cx="2718486" cy="2133600"/>
          </a:xfrm>
          <a:prstGeom prst="rect">
            <a:avLst/>
          </a:prstGeom>
        </p:spPr>
      </p:pic>
    </p:spTree>
    <p:custDataLst>
      <p:tags r:id="rId1"/>
    </p:custDataLst>
    <p:extLst>
      <p:ext uri="{BB962C8B-B14F-4D97-AF65-F5344CB8AC3E}">
        <p14:creationId xmlns:p14="http://schemas.microsoft.com/office/powerpoint/2010/main" val="380657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381000" y="213223"/>
            <a:ext cx="8229600" cy="1143000"/>
          </a:xfrm>
        </p:spPr>
        <p:txBody>
          <a:bodyPr>
            <a:normAutofit/>
          </a:bodyPr>
          <a:lstStyle/>
          <a:p>
            <a:pPr>
              <a:defRPr/>
            </a:pPr>
            <a:r>
              <a:rPr lang="en-US" sz="2800" dirty="0"/>
              <a:t>Hyperglycemia*: A Common Comorbidity in Medical-Surgical Patients in a Community Hospital</a:t>
            </a:r>
          </a:p>
        </p:txBody>
      </p:sp>
      <p:graphicFrame>
        <p:nvGraphicFramePr>
          <p:cNvPr id="39939" name="Object 2"/>
          <p:cNvGraphicFramePr>
            <a:graphicFrameLocks noGrp="1" noChangeAspect="1"/>
          </p:cNvGraphicFramePr>
          <p:nvPr>
            <p:ph type="chart" idx="1"/>
            <p:extLst>
              <p:ext uri="{D42A27DB-BD31-4B8C-83A1-F6EECF244321}">
                <p14:modId xmlns:p14="http://schemas.microsoft.com/office/powerpoint/2010/main" val="1517859611"/>
              </p:ext>
            </p:extLst>
          </p:nvPr>
        </p:nvGraphicFramePr>
        <p:xfrm>
          <a:off x="1395413" y="1681043"/>
          <a:ext cx="7143750" cy="3782412"/>
        </p:xfrm>
        <a:graphic>
          <a:graphicData uri="http://schemas.openxmlformats.org/presentationml/2006/ole">
            <mc:AlternateContent xmlns:mc="http://schemas.openxmlformats.org/markup-compatibility/2006">
              <mc:Choice xmlns:v="urn:schemas-microsoft-com:vml" Requires="v">
                <p:oleObj spid="_x0000_s97291" name="Chart" r:id="rId5" imgW="7772408" imgH="4114867" progId="MSGraph.Chart.8">
                  <p:embed followColorScheme="full"/>
                </p:oleObj>
              </mc:Choice>
              <mc:Fallback>
                <p:oleObj name="Chart" r:id="rId5" imgW="7772408" imgH="4114867" progId="MSGraph.Chart.8">
                  <p:embed followColorScheme="full"/>
                  <p:pic>
                    <p:nvPicPr>
                      <p:cNvPr id="0" name=""/>
                      <p:cNvPicPr>
                        <a:picLocks noChangeAspect="1" noChangeArrowheads="1"/>
                      </p:cNvPicPr>
                      <p:nvPr/>
                    </p:nvPicPr>
                    <p:blipFill>
                      <a:blip r:embed="rId6"/>
                      <a:srcRect/>
                      <a:stretch>
                        <a:fillRect/>
                      </a:stretch>
                    </p:blipFill>
                    <p:spPr bwMode="auto">
                      <a:xfrm>
                        <a:off x="1395413" y="1681043"/>
                        <a:ext cx="7143750" cy="3782412"/>
                      </a:xfrm>
                      <a:prstGeom prst="rect">
                        <a:avLst/>
                      </a:prstGeom>
                      <a:noFill/>
                      <a:ln>
                        <a:noFill/>
                      </a:ln>
                      <a:extLst/>
                    </p:spPr>
                  </p:pic>
                </p:oleObj>
              </mc:Fallback>
            </mc:AlternateContent>
          </a:graphicData>
        </a:graphic>
      </p:graphicFrame>
      <p:sp>
        <p:nvSpPr>
          <p:cNvPr id="577540" name="Text Box 4"/>
          <p:cNvSpPr txBox="1">
            <a:spLocks noChangeArrowheads="1"/>
          </p:cNvSpPr>
          <p:nvPr/>
        </p:nvSpPr>
        <p:spPr bwMode="auto">
          <a:xfrm>
            <a:off x="7010400" y="2133600"/>
            <a:ext cx="815975" cy="457200"/>
          </a:xfrm>
          <a:prstGeom prst="rect">
            <a:avLst/>
          </a:prstGeom>
          <a:noFill/>
          <a:ln w="9525">
            <a:noFill/>
            <a:miter lim="800000"/>
            <a:headEnd/>
            <a:tailEnd/>
          </a:ln>
          <a:effectLst/>
        </p:spPr>
        <p:txBody>
          <a:bodyPr wrap="none">
            <a:spAutoFit/>
          </a:bodyPr>
          <a:lstStyle/>
          <a:p>
            <a:pPr>
              <a:defRPr/>
            </a:pPr>
            <a:r>
              <a:rPr lang="en-US" sz="2400" dirty="0">
                <a:effectLst>
                  <a:outerShdw blurRad="38100" dist="38100" dir="2700000" algn="tl">
                    <a:srgbClr val="000000"/>
                  </a:outerShdw>
                </a:effectLst>
              </a:rPr>
              <a:t>62%</a:t>
            </a:r>
          </a:p>
        </p:txBody>
      </p:sp>
      <p:sp>
        <p:nvSpPr>
          <p:cNvPr id="577541" name="Text Box 5"/>
          <p:cNvSpPr txBox="1">
            <a:spLocks noChangeArrowheads="1"/>
          </p:cNvSpPr>
          <p:nvPr/>
        </p:nvSpPr>
        <p:spPr bwMode="auto">
          <a:xfrm>
            <a:off x="3299653" y="1781055"/>
            <a:ext cx="815975" cy="457200"/>
          </a:xfrm>
          <a:prstGeom prst="rect">
            <a:avLst/>
          </a:prstGeom>
          <a:noFill/>
          <a:ln w="9525">
            <a:noFill/>
            <a:miter lim="800000"/>
            <a:headEnd/>
            <a:tailEnd/>
          </a:ln>
          <a:effectLst/>
        </p:spPr>
        <p:txBody>
          <a:bodyPr wrap="none">
            <a:spAutoFit/>
          </a:bodyPr>
          <a:lstStyle/>
          <a:p>
            <a:pPr>
              <a:defRPr/>
            </a:pPr>
            <a:r>
              <a:rPr lang="en-US" sz="2400" dirty="0">
                <a:effectLst>
                  <a:outerShdw blurRad="38100" dist="38100" dir="2700000" algn="tl">
                    <a:srgbClr val="000000"/>
                  </a:outerShdw>
                </a:effectLst>
              </a:rPr>
              <a:t>12%</a:t>
            </a:r>
          </a:p>
        </p:txBody>
      </p:sp>
      <p:sp>
        <p:nvSpPr>
          <p:cNvPr id="577542" name="Text Box 6"/>
          <p:cNvSpPr txBox="1">
            <a:spLocks noChangeArrowheads="1"/>
          </p:cNvSpPr>
          <p:nvPr/>
        </p:nvSpPr>
        <p:spPr bwMode="auto">
          <a:xfrm>
            <a:off x="1295400" y="2242339"/>
            <a:ext cx="815975" cy="457200"/>
          </a:xfrm>
          <a:prstGeom prst="rect">
            <a:avLst/>
          </a:prstGeom>
          <a:noFill/>
          <a:ln w="9525">
            <a:noFill/>
            <a:miter lim="800000"/>
            <a:headEnd/>
            <a:tailEnd/>
          </a:ln>
          <a:effectLst/>
        </p:spPr>
        <p:txBody>
          <a:bodyPr wrap="none">
            <a:spAutoFit/>
          </a:bodyPr>
          <a:lstStyle/>
          <a:p>
            <a:pPr>
              <a:defRPr/>
            </a:pPr>
            <a:r>
              <a:rPr lang="en-US" sz="2400" dirty="0">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1650205" y="6407665"/>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657600" y="5049838"/>
            <a:ext cx="5314950" cy="1046162"/>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Hyperglycemia: Fasting BG </a:t>
            </a:r>
            <a:r>
              <a:rPr lang="en-US" sz="1800" dirty="0">
                <a:solidFill>
                  <a:schemeClr val="tx1">
                    <a:lumMod val="95000"/>
                  </a:schemeClr>
                </a:solidFill>
                <a:effectLst>
                  <a:outerShdw blurRad="38100" dist="38100" dir="2700000" algn="tl">
                    <a:srgbClr val="000000"/>
                  </a:outerShdw>
                </a:effectLst>
                <a:latin typeface="Arial Black" pitchFamily="34" charset="0"/>
                <a:sym typeface="Symbol" pitchFamily="18" charset="2"/>
              </a:rPr>
              <a:t></a:t>
            </a:r>
            <a:r>
              <a:rPr lang="en-US" sz="1800" dirty="0">
                <a:solidFill>
                  <a:schemeClr val="tx1">
                    <a:lumMod val="95000"/>
                  </a:schemeClr>
                </a:solidFill>
                <a:effectLst>
                  <a:outerShdw blurRad="38100" dist="38100" dir="2700000" algn="tl">
                    <a:srgbClr val="000000"/>
                  </a:outerShdw>
                </a:effectLst>
                <a:latin typeface="Arial Black" pitchFamily="34" charset="0"/>
              </a:rPr>
              <a:t> 126 mg/dl</a:t>
            </a: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or Random BG </a:t>
            </a:r>
            <a:r>
              <a:rPr lang="en-US" sz="1800" dirty="0">
                <a:solidFill>
                  <a:schemeClr val="tx1">
                    <a:lumMod val="95000"/>
                  </a:schemeClr>
                </a:solidFill>
                <a:effectLst>
                  <a:outerShdw blurRad="38100" dist="38100" dir="2700000" algn="tl">
                    <a:srgbClr val="000000"/>
                  </a:outerShdw>
                </a:effectLst>
                <a:latin typeface="Arial Black" pitchFamily="34" charset="0"/>
                <a:sym typeface="Symbol" pitchFamily="18" charset="2"/>
              </a:rPr>
              <a:t></a:t>
            </a:r>
            <a:r>
              <a:rPr lang="en-US" sz="1800" dirty="0">
                <a:solidFill>
                  <a:schemeClr val="tx1">
                    <a:lumMod val="95000"/>
                  </a:schemeClr>
                </a:solidFill>
                <a:effectLst>
                  <a:outerShdw blurRad="38100" dist="38100" dir="2700000" algn="tl">
                    <a:srgbClr val="000000"/>
                  </a:outerShdw>
                </a:effectLst>
                <a:latin typeface="Arial Black" pitchFamily="34" charset="0"/>
              </a:rPr>
              <a:t> 200 mg/dl X 2</a:t>
            </a:r>
          </a:p>
        </p:txBody>
      </p:sp>
      <p:sp>
        <p:nvSpPr>
          <p:cNvPr id="39951" name="Rectangle 16"/>
          <p:cNvSpPr>
            <a:spLocks noChangeArrowheads="1"/>
          </p:cNvSpPr>
          <p:nvPr/>
        </p:nvSpPr>
        <p:spPr bwMode="auto">
          <a:xfrm>
            <a:off x="457200" y="1508005"/>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2" name="TextBox 15"/>
          <p:cNvSpPr txBox="1">
            <a:spLocks noChangeArrowheads="1"/>
          </p:cNvSpPr>
          <p:nvPr/>
        </p:nvSpPr>
        <p:spPr bwMode="auto">
          <a:xfrm>
            <a:off x="6315075" y="63420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a:solidFill>
                  <a:srgbClr val="FFFFCC"/>
                </a:solidFill>
                <a:latin typeface="Arial" pitchFamily="34" charset="0"/>
              </a:rPr>
              <a:t>Umpierrez et al</a:t>
            </a:r>
          </a:p>
        </p:txBody>
      </p:sp>
    </p:spTree>
    <p:custDataLst>
      <p:tags r:id="rId2"/>
    </p:custDataLst>
    <p:extLst>
      <p:ext uri="{BB962C8B-B14F-4D97-AF65-F5344CB8AC3E}">
        <p14:creationId xmlns:p14="http://schemas.microsoft.com/office/powerpoint/2010/main" val="234769936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223838"/>
            <a:ext cx="8229600" cy="1163637"/>
          </a:xfrm>
        </p:spPr>
        <p:txBody>
          <a:bodyPr>
            <a:noAutofit/>
          </a:bodyPr>
          <a:lstStyle/>
          <a:p>
            <a:pPr eaLnBrk="1" hangingPunct="1">
              <a:defRPr/>
            </a:pPr>
            <a:r>
              <a:rPr lang="en-US" sz="3600" dirty="0" smtClean="0"/>
              <a:t>Effect of Hyperglycemia </a:t>
            </a:r>
            <a:br>
              <a:rPr lang="en-US" sz="3600" dirty="0" smtClean="0"/>
            </a:br>
            <a:r>
              <a:rPr lang="en-US" sz="3600" dirty="0" smtClean="0"/>
              <a:t>on Hospital Mortality</a:t>
            </a:r>
          </a:p>
        </p:txBody>
      </p:sp>
      <p:graphicFrame>
        <p:nvGraphicFramePr>
          <p:cNvPr id="55299" name="Object 3"/>
          <p:cNvGraphicFramePr>
            <a:graphicFrameLocks noGrp="1" noChangeAspect="1"/>
          </p:cNvGraphicFramePr>
          <p:nvPr>
            <p:ph type="chart" idx="4294967295"/>
            <p:extLst/>
          </p:nvPr>
        </p:nvGraphicFramePr>
        <p:xfrm>
          <a:off x="546100" y="1600200"/>
          <a:ext cx="8521700" cy="4572000"/>
        </p:xfrm>
        <a:graphic>
          <a:graphicData uri="http://schemas.openxmlformats.org/presentationml/2006/ole">
            <mc:AlternateContent xmlns:mc="http://schemas.openxmlformats.org/markup-compatibility/2006">
              <mc:Choice xmlns:v="urn:schemas-microsoft-com:vml" Requires="v">
                <p:oleObj spid="_x0000_s98315" name="Chart" r:id="rId5" imgW="7772408" imgH="4114867" progId="MSGraph.Chart.8">
                  <p:embed followColorScheme="full"/>
                </p:oleObj>
              </mc:Choice>
              <mc:Fallback>
                <p:oleObj name="Chart" r:id="rId5" imgW="7772408" imgH="4114867" progId="MSGraph.Chart.8">
                  <p:embed followColorScheme="full"/>
                  <p:pic>
                    <p:nvPicPr>
                      <p:cNvPr id="0" name=""/>
                      <p:cNvPicPr>
                        <a:picLocks noChangeAspect="1" noChangeArrowheads="1"/>
                      </p:cNvPicPr>
                      <p:nvPr/>
                    </p:nvPicPr>
                    <p:blipFill>
                      <a:blip r:embed="rId6"/>
                      <a:srcRect/>
                      <a:stretch>
                        <a:fillRect/>
                      </a:stretch>
                    </p:blipFill>
                    <p:spPr bwMode="auto">
                      <a:xfrm>
                        <a:off x="546100" y="1600200"/>
                        <a:ext cx="8521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300" name="Text Box 4"/>
          <p:cNvSpPr txBox="1">
            <a:spLocks noChangeArrowheads="1"/>
          </p:cNvSpPr>
          <p:nvPr/>
        </p:nvSpPr>
        <p:spPr bwMode="auto">
          <a:xfrm>
            <a:off x="2930525"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1" name="Text Box 5"/>
          <p:cNvSpPr txBox="1">
            <a:spLocks noChangeArrowheads="1"/>
          </p:cNvSpPr>
          <p:nvPr/>
        </p:nvSpPr>
        <p:spPr bwMode="auto">
          <a:xfrm>
            <a:off x="502564" y="5860222"/>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8053388" y="23987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3" name="Text Box 7"/>
          <p:cNvSpPr txBox="1">
            <a:spLocks noChangeArrowheads="1"/>
          </p:cNvSpPr>
          <p:nvPr/>
        </p:nvSpPr>
        <p:spPr bwMode="auto">
          <a:xfrm>
            <a:off x="5487988" y="42021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4" name="Text Box 8"/>
          <p:cNvSpPr txBox="1">
            <a:spLocks noChangeArrowheads="1"/>
          </p:cNvSpPr>
          <p:nvPr/>
        </p:nvSpPr>
        <p:spPr bwMode="auto">
          <a:xfrm>
            <a:off x="1447800" y="6423026"/>
            <a:ext cx="7483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1781069472"/>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a:xfrm>
            <a:off x="228600" y="309731"/>
            <a:ext cx="5181600" cy="1143000"/>
          </a:xfrm>
        </p:spPr>
        <p:txBody>
          <a:bodyPr>
            <a:normAutofit fontScale="90000"/>
          </a:bodyPr>
          <a:lstStyle/>
          <a:p>
            <a:pPr eaLnBrk="1" hangingPunct="1">
              <a:defRPr/>
            </a:pPr>
            <a:r>
              <a:rPr lang="en-US" sz="4000" dirty="0" smtClean="0"/>
              <a:t>BG Above Normal = Trouble</a:t>
            </a:r>
          </a:p>
        </p:txBody>
      </p:sp>
      <p:sp>
        <p:nvSpPr>
          <p:cNvPr id="934915" name="Rectangle 3"/>
          <p:cNvSpPr>
            <a:spLocks noGrp="1" noChangeArrowheads="1"/>
          </p:cNvSpPr>
          <p:nvPr>
            <p:ph type="body" idx="1"/>
          </p:nvPr>
        </p:nvSpPr>
        <p:spPr>
          <a:xfrm>
            <a:off x="381000" y="1762461"/>
            <a:ext cx="7772400" cy="4800600"/>
          </a:xfrm>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p:txBody>
      </p:sp>
      <p:sp>
        <p:nvSpPr>
          <p:cNvPr id="2" name="TextBox 1"/>
          <p:cNvSpPr txBox="1"/>
          <p:nvPr/>
        </p:nvSpPr>
        <p:spPr>
          <a:xfrm>
            <a:off x="5812104" y="3124200"/>
            <a:ext cx="2895600" cy="2985433"/>
          </a:xfrm>
          <a:prstGeom prst="rect">
            <a:avLst/>
          </a:prstGeom>
          <a:solidFill>
            <a:schemeClr val="accent1">
              <a:lumMod val="20000"/>
              <a:lumOff val="80000"/>
            </a:schemeClr>
          </a:solidFill>
        </p:spPr>
        <p:txBody>
          <a:bodyPr wrap="square">
            <a:spAutoFit/>
          </a:bodyPr>
          <a:lstStyle/>
          <a:p>
            <a:pPr>
              <a:defRPr/>
            </a:pPr>
            <a:r>
              <a:rPr lang="en-US" sz="3200" b="1" dirty="0">
                <a:solidFill>
                  <a:srgbClr val="C00000"/>
                </a:solidFill>
              </a:rPr>
              <a:t>Any blood glucose above 140 requires treatment</a:t>
            </a:r>
          </a:p>
          <a:p>
            <a:pPr algn="r">
              <a:defRPr/>
            </a:pPr>
            <a:r>
              <a:rPr lang="en-US" sz="2800" b="1" dirty="0" err="1">
                <a:solidFill>
                  <a:srgbClr val="C00000"/>
                </a:solidFill>
                <a:hlinkClick r:id="rId4"/>
              </a:rPr>
              <a:t>Umpierrez</a:t>
            </a:r>
            <a:r>
              <a:rPr lang="en-US" sz="2800" b="1" dirty="0">
                <a:solidFill>
                  <a:srgbClr val="C00000"/>
                </a:solidFill>
                <a:hlinkClick r:id="rId4"/>
              </a:rPr>
              <a:t> et al</a:t>
            </a:r>
            <a:r>
              <a:rPr lang="en-US" sz="2800" b="1" dirty="0">
                <a:solidFill>
                  <a:srgbClr val="C00000"/>
                </a:solidFill>
              </a:rPr>
              <a:t>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0"/>
            <a:ext cx="3200400" cy="2133600"/>
          </a:xfrm>
          <a:prstGeom prst="rect">
            <a:avLst/>
          </a:prstGeom>
        </p:spPr>
      </p:pic>
    </p:spTree>
    <p:custDataLst>
      <p:tags r:id="rId1"/>
    </p:custDataLst>
    <p:extLst>
      <p:ext uri="{BB962C8B-B14F-4D97-AF65-F5344CB8AC3E}">
        <p14:creationId xmlns:p14="http://schemas.microsoft.com/office/powerpoint/2010/main" val="926651464"/>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mtClean="0"/>
              <a:t>Diabetes Detectives Needed</a:t>
            </a:r>
          </a:p>
        </p:txBody>
      </p:sp>
      <p:sp>
        <p:nvSpPr>
          <p:cNvPr id="1684483" name="Rectangle 3"/>
          <p:cNvSpPr>
            <a:spLocks noGrp="1" noChangeArrowheads="1"/>
          </p:cNvSpPr>
          <p:nvPr>
            <p:ph type="body" idx="1"/>
          </p:nvPr>
        </p:nvSpPr>
        <p:spPr>
          <a:xfrm>
            <a:off x="3883025" y="1752600"/>
            <a:ext cx="4803775" cy="480060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752600"/>
            <a:ext cx="3048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418277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3"/>
          <p:cNvSpPr txBox="1">
            <a:spLocks noChangeArrowheads="1"/>
          </p:cNvSpPr>
          <p:nvPr/>
        </p:nvSpPr>
        <p:spPr bwMode="auto">
          <a:xfrm>
            <a:off x="1447800" y="6335713"/>
            <a:ext cx="574833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68275" indent="-168275"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lnSpc>
                <a:spcPct val="90000"/>
              </a:lnSpc>
              <a:spcBef>
                <a:spcPct val="5000"/>
              </a:spcBef>
              <a:buFontTx/>
              <a:buAutoNum type="arabicPeriod"/>
            </a:pPr>
            <a:r>
              <a:rPr lang="en-US" sz="1200" dirty="0">
                <a:latin typeface="Tahoma" pitchFamily="34" charset="0"/>
              </a:rPr>
              <a:t>ACE/ADA Task Force on Inpatient Diabetes. </a:t>
            </a:r>
            <a:r>
              <a:rPr lang="en-US" sz="1200" i="1" dirty="0">
                <a:latin typeface="Tahoma" pitchFamily="34" charset="0"/>
              </a:rPr>
              <a:t>Diabetes Care.</a:t>
            </a:r>
            <a:r>
              <a:rPr lang="en-US" sz="1200" dirty="0">
                <a:latin typeface="Tahoma" pitchFamily="34" charset="0"/>
              </a:rPr>
              <a:t> 2006 &amp; 2009</a:t>
            </a:r>
          </a:p>
          <a:p>
            <a:pPr eaLnBrk="1" hangingPunct="1">
              <a:lnSpc>
                <a:spcPct val="90000"/>
              </a:lnSpc>
              <a:spcBef>
                <a:spcPct val="5000"/>
              </a:spcBef>
              <a:buFontTx/>
              <a:buAutoNum type="arabicPeriod"/>
            </a:pPr>
            <a:r>
              <a:rPr lang="en-US" sz="1200" i="1" dirty="0">
                <a:latin typeface="Tahoma" pitchFamily="34" charset="0"/>
              </a:rPr>
              <a:t>Diabetes Care.</a:t>
            </a:r>
            <a:r>
              <a:rPr lang="en-US" sz="1200" dirty="0">
                <a:latin typeface="Tahoma" pitchFamily="34" charset="0"/>
              </a:rPr>
              <a:t> 2009;31(</a:t>
            </a:r>
            <a:r>
              <a:rPr lang="en-US" sz="1200" dirty="0" err="1">
                <a:latin typeface="Tahoma" pitchFamily="34" charset="0"/>
              </a:rPr>
              <a:t>suppl</a:t>
            </a:r>
            <a:r>
              <a:rPr lang="en-US" sz="1200" dirty="0">
                <a:latin typeface="Tahoma" pitchFamily="34" charset="0"/>
              </a:rPr>
              <a:t> 1):S1-S110..</a:t>
            </a:r>
          </a:p>
        </p:txBody>
      </p:sp>
      <p:sp>
        <p:nvSpPr>
          <p:cNvPr id="59395" name="AutoShape 4"/>
          <p:cNvSpPr>
            <a:spLocks noChangeAspect="1" noChangeArrowheads="1" noTextEdit="1"/>
          </p:cNvSpPr>
          <p:nvPr/>
        </p:nvSpPr>
        <p:spPr bwMode="auto">
          <a:xfrm>
            <a:off x="230188" y="1828800"/>
            <a:ext cx="86868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_s386062"/>
          <p:cNvSpPr>
            <a:spLocks noChangeArrowheads="1"/>
          </p:cNvSpPr>
          <p:nvPr/>
        </p:nvSpPr>
        <p:spPr bwMode="auto">
          <a:xfrm>
            <a:off x="3381375" y="1425575"/>
            <a:ext cx="4162425" cy="860425"/>
          </a:xfrm>
          <a:prstGeom prst="roundRect">
            <a:avLst>
              <a:gd name="adj" fmla="val 16667"/>
            </a:avLst>
          </a:prstGeom>
          <a:solidFill>
            <a:schemeClr val="bg1">
              <a:lumMod val="85000"/>
            </a:schemeClr>
          </a:solidFill>
          <a:ln w="28575">
            <a:noFill/>
            <a:round/>
            <a:headEnd/>
            <a:tailEnd/>
          </a:ln>
        </p:spPr>
        <p:txBody>
          <a:bodyPr lIns="0" tIns="0" rIns="0" bIns="0" anchor="ctr"/>
          <a:lstStyle/>
          <a:p>
            <a:pPr algn="ctr">
              <a:defRPr/>
            </a:pPr>
            <a:r>
              <a:rPr lang="en-US" sz="2400" dirty="0">
                <a:latin typeface="Arial" pitchFamily="34" charset="0"/>
              </a:rPr>
              <a:t>Antihyperglycemic Therapy</a:t>
            </a:r>
          </a:p>
        </p:txBody>
      </p:sp>
      <p:sp>
        <p:nvSpPr>
          <p:cNvPr id="6" name="_s386063"/>
          <p:cNvSpPr>
            <a:spLocks noChangeArrowheads="1"/>
          </p:cNvSpPr>
          <p:nvPr/>
        </p:nvSpPr>
        <p:spPr bwMode="auto">
          <a:xfrm>
            <a:off x="2073275" y="2795588"/>
            <a:ext cx="3159125" cy="1166812"/>
          </a:xfrm>
          <a:prstGeom prst="roundRect">
            <a:avLst>
              <a:gd name="adj" fmla="val 16667"/>
            </a:avLst>
          </a:prstGeom>
          <a:solidFill>
            <a:schemeClr val="bg2"/>
          </a:solidFill>
          <a:ln w="28575">
            <a:noFill/>
            <a:round/>
            <a:headEnd/>
            <a:tailEnd/>
          </a:ln>
        </p:spPr>
        <p:txBody>
          <a:bodyPr lIns="0" tIns="0" rIns="0" bIns="0" anchor="ctr"/>
          <a:lstStyle/>
          <a:p>
            <a:pPr algn="ctr">
              <a:defRPr/>
            </a:pPr>
            <a:r>
              <a:rPr lang="en-US" sz="2400" b="1" dirty="0">
                <a:latin typeface="Arial" pitchFamily="34" charset="0"/>
              </a:rPr>
              <a:t>Insulin</a:t>
            </a:r>
            <a:r>
              <a:rPr lang="en-US" sz="2400" dirty="0">
                <a:latin typeface="Arial" pitchFamily="34" charset="0"/>
              </a:rPr>
              <a:t> </a:t>
            </a:r>
          </a:p>
          <a:p>
            <a:pPr algn="ctr">
              <a:defRPr/>
            </a:pPr>
            <a:r>
              <a:rPr lang="en-US" sz="2400" dirty="0">
                <a:latin typeface="Arial" pitchFamily="34" charset="0"/>
              </a:rPr>
              <a:t>Recommended</a:t>
            </a:r>
          </a:p>
          <a:p>
            <a:pPr algn="ctr">
              <a:defRPr/>
            </a:pPr>
            <a:endParaRPr lang="en-US" sz="2400" dirty="0"/>
          </a:p>
        </p:txBody>
      </p:sp>
      <p:sp>
        <p:nvSpPr>
          <p:cNvPr id="7" name="_s386064"/>
          <p:cNvSpPr>
            <a:spLocks noChangeArrowheads="1"/>
          </p:cNvSpPr>
          <p:nvPr/>
        </p:nvSpPr>
        <p:spPr bwMode="auto">
          <a:xfrm>
            <a:off x="5759450" y="2795588"/>
            <a:ext cx="3159125" cy="1166812"/>
          </a:xfrm>
          <a:prstGeom prst="roundRect">
            <a:avLst>
              <a:gd name="adj" fmla="val 16667"/>
            </a:avLst>
          </a:prstGeom>
          <a:solidFill>
            <a:schemeClr val="bg2"/>
          </a:solidFill>
          <a:ln w="28575">
            <a:solidFill>
              <a:schemeClr val="accent1"/>
            </a:solidFill>
            <a:round/>
            <a:headEnd/>
            <a:tailEnd/>
          </a:ln>
        </p:spPr>
        <p:txBody>
          <a:bodyPr lIns="0" tIns="0" rIns="0" bIns="0" anchor="ctr"/>
          <a:lstStyle/>
          <a:p>
            <a:pPr algn="ctr">
              <a:defRPr/>
            </a:pPr>
            <a:r>
              <a:rPr lang="en-US" sz="2400" b="1" dirty="0" smtClean="0">
                <a:latin typeface="Arial" pitchFamily="34" charset="0"/>
              </a:rPr>
              <a:t>Oral DM Meds</a:t>
            </a:r>
            <a:r>
              <a:rPr lang="en-US" sz="2400" dirty="0">
                <a:latin typeface="Arial" pitchFamily="34" charset="0"/>
              </a:rPr>
              <a:t/>
            </a:r>
            <a:br>
              <a:rPr lang="en-US" sz="2400" dirty="0">
                <a:latin typeface="Arial" pitchFamily="34" charset="0"/>
              </a:rPr>
            </a:br>
            <a:r>
              <a:rPr lang="en-US" sz="2400" dirty="0">
                <a:latin typeface="Arial" pitchFamily="34" charset="0"/>
              </a:rPr>
              <a:t>Not Generally Recommended</a:t>
            </a:r>
          </a:p>
        </p:txBody>
      </p:sp>
      <p:sp>
        <p:nvSpPr>
          <p:cNvPr id="8" name="_s386065"/>
          <p:cNvSpPr>
            <a:spLocks noChangeArrowheads="1"/>
          </p:cNvSpPr>
          <p:nvPr/>
        </p:nvSpPr>
        <p:spPr bwMode="auto">
          <a:xfrm>
            <a:off x="620713" y="4438650"/>
            <a:ext cx="3006725" cy="1657350"/>
          </a:xfrm>
          <a:prstGeom prst="roundRect">
            <a:avLst>
              <a:gd name="adj" fmla="val 16667"/>
            </a:avLst>
          </a:prstGeom>
          <a:solidFill>
            <a:schemeClr val="bg2"/>
          </a:solidFill>
          <a:ln w="28575">
            <a:noFill/>
            <a:round/>
            <a:headEnd/>
            <a:tailEnd/>
          </a:ln>
        </p:spPr>
        <p:txBody>
          <a:bodyPr lIns="0" tIns="0" rIns="0" bIns="0" anchor="ctr"/>
          <a:lstStyle/>
          <a:p>
            <a:pPr algn="ctr">
              <a:defRPr/>
            </a:pPr>
            <a:r>
              <a:rPr lang="en-US" sz="2400" b="1" dirty="0">
                <a:latin typeface="Arial" pitchFamily="34" charset="0"/>
              </a:rPr>
              <a:t>IV Insulin</a:t>
            </a:r>
          </a:p>
          <a:p>
            <a:pPr algn="ctr">
              <a:defRPr/>
            </a:pPr>
            <a:endParaRPr lang="en-US" dirty="0">
              <a:latin typeface="Arial" pitchFamily="34" charset="0"/>
            </a:endParaRPr>
          </a:p>
          <a:p>
            <a:pPr algn="ctr">
              <a:defRPr/>
            </a:pPr>
            <a:r>
              <a:rPr lang="en-US" sz="2400" dirty="0">
                <a:latin typeface="Arial" pitchFamily="34" charset="0"/>
              </a:rPr>
              <a:t>Critically ill patients in the ICU</a:t>
            </a:r>
          </a:p>
        </p:txBody>
      </p:sp>
      <p:sp>
        <p:nvSpPr>
          <p:cNvPr id="9" name="_s386066"/>
          <p:cNvSpPr>
            <a:spLocks noChangeArrowheads="1"/>
          </p:cNvSpPr>
          <p:nvPr/>
        </p:nvSpPr>
        <p:spPr bwMode="auto">
          <a:xfrm>
            <a:off x="3810000" y="4438650"/>
            <a:ext cx="3159125" cy="1657350"/>
          </a:xfrm>
          <a:prstGeom prst="roundRect">
            <a:avLst>
              <a:gd name="adj" fmla="val 16667"/>
            </a:avLst>
          </a:prstGeom>
          <a:solidFill>
            <a:schemeClr val="bg2"/>
          </a:solidFill>
          <a:ln w="28575">
            <a:noFill/>
            <a:round/>
            <a:headEnd/>
            <a:tailEnd/>
          </a:ln>
        </p:spPr>
        <p:txBody>
          <a:bodyPr lIns="0" tIns="0" rIns="0" bIns="0" anchor="ctr"/>
          <a:lstStyle/>
          <a:p>
            <a:pPr algn="ctr">
              <a:defRPr/>
            </a:pPr>
            <a:r>
              <a:rPr lang="en-US" sz="2400" b="1" dirty="0">
                <a:latin typeface="Arial" pitchFamily="34" charset="0"/>
              </a:rPr>
              <a:t>SC Insulin</a:t>
            </a:r>
          </a:p>
          <a:p>
            <a:pPr algn="ctr">
              <a:defRPr/>
            </a:pPr>
            <a:endParaRPr lang="en-US" dirty="0">
              <a:latin typeface="Arial" pitchFamily="34" charset="0"/>
            </a:endParaRPr>
          </a:p>
          <a:p>
            <a:pPr algn="ctr">
              <a:defRPr/>
            </a:pPr>
            <a:r>
              <a:rPr lang="en-US" sz="2400" dirty="0">
                <a:latin typeface="Arial" pitchFamily="34" charset="0"/>
              </a:rPr>
              <a:t>Non-critically ill patients</a:t>
            </a:r>
          </a:p>
        </p:txBody>
      </p:sp>
      <p:sp>
        <p:nvSpPr>
          <p:cNvPr id="12" name="Rectangle 18"/>
          <p:cNvSpPr txBox="1">
            <a:spLocks noChangeArrowheads="1"/>
          </p:cNvSpPr>
          <p:nvPr/>
        </p:nvSpPr>
        <p:spPr>
          <a:xfrm>
            <a:off x="228600" y="76200"/>
            <a:ext cx="8534400" cy="1143000"/>
          </a:xfrm>
          <a:prstGeom prst="rect">
            <a:avLst/>
          </a:prstGeom>
        </p:spPr>
        <p:txBody>
          <a:bodyPr/>
          <a:lstStyle/>
          <a:p>
            <a:pPr>
              <a:lnSpc>
                <a:spcPct val="90000"/>
              </a:lnSpc>
              <a:defRPr/>
            </a:pPr>
            <a:r>
              <a:rPr lang="en-US" sz="3200" kern="0" dirty="0">
                <a:latin typeface="Calibri" panose="020F0502020204030204" pitchFamily="34" charset="0"/>
                <a:ea typeface="+mj-ea"/>
                <a:cs typeface="+mj-cs"/>
              </a:rPr>
              <a:t>Recommendations for Managing Patients With Diabetes in the Hospital Setting</a:t>
            </a:r>
          </a:p>
        </p:txBody>
      </p:sp>
      <p:cxnSp>
        <p:nvCxnSpPr>
          <p:cNvPr id="59402" name="_s386061"/>
          <p:cNvCxnSpPr>
            <a:cxnSpLocks noChangeShapeType="1"/>
          </p:cNvCxnSpPr>
          <p:nvPr/>
        </p:nvCxnSpPr>
        <p:spPr bwMode="auto">
          <a:xfrm rot="-5400000">
            <a:off x="4406106" y="1554957"/>
            <a:ext cx="334963" cy="1841500"/>
          </a:xfrm>
          <a:prstGeom prst="bentConnector3">
            <a:avLst>
              <a:gd name="adj1" fmla="val 49764"/>
            </a:avLst>
          </a:prstGeom>
          <a:noFill/>
          <a:ln w="25400">
            <a:solidFill>
              <a:srgbClr val="7030A0"/>
            </a:solidFill>
            <a:miter lim="800000"/>
            <a:headEnd type="triangle" w="lg" len="med"/>
            <a:tailEnd/>
          </a:ln>
          <a:extLst>
            <a:ext uri="{909E8E84-426E-40DD-AFC4-6F175D3DCCD1}">
              <a14:hiddenFill xmlns:a14="http://schemas.microsoft.com/office/drawing/2010/main">
                <a:noFill/>
              </a14:hiddenFill>
            </a:ext>
          </a:extLst>
        </p:spPr>
      </p:cxnSp>
      <p:cxnSp>
        <p:nvCxnSpPr>
          <p:cNvPr id="59403" name="PPTShape_0"/>
          <p:cNvCxnSpPr>
            <a:cxnSpLocks noChangeShapeType="1"/>
          </p:cNvCxnSpPr>
          <p:nvPr/>
        </p:nvCxnSpPr>
        <p:spPr bwMode="auto">
          <a:xfrm rot="5400000" flipH="1">
            <a:off x="6249195" y="1729581"/>
            <a:ext cx="201612" cy="1692275"/>
          </a:xfrm>
          <a:prstGeom prst="bentConnector2">
            <a:avLst/>
          </a:prstGeom>
          <a:noFill/>
          <a:ln w="25400">
            <a:solidFill>
              <a:srgbClr val="7030A0"/>
            </a:solidFill>
            <a:miter lim="800000"/>
            <a:headEnd type="triangle" w="lg" len="med"/>
            <a:tailEnd/>
          </a:ln>
          <a:extLst>
            <a:ext uri="{909E8E84-426E-40DD-AFC4-6F175D3DCCD1}">
              <a14:hiddenFill xmlns:a14="http://schemas.microsoft.com/office/drawing/2010/main">
                <a:noFill/>
              </a14:hiddenFill>
            </a:ext>
          </a:extLst>
        </p:spPr>
      </p:cxnSp>
      <p:cxnSp>
        <p:nvCxnSpPr>
          <p:cNvPr id="17" name="_s386058"/>
          <p:cNvCxnSpPr>
            <a:cxnSpLocks noChangeShapeType="1"/>
          </p:cNvCxnSpPr>
          <p:nvPr/>
        </p:nvCxnSpPr>
        <p:spPr bwMode="auto">
          <a:xfrm rot="5400000" flipH="1">
            <a:off x="4454525" y="3227388"/>
            <a:ext cx="373063" cy="1843087"/>
          </a:xfrm>
          <a:prstGeom prst="bentConnector3">
            <a:avLst>
              <a:gd name="adj1" fmla="val 50213"/>
            </a:avLst>
          </a:prstGeom>
          <a:noFill/>
          <a:ln w="25400">
            <a:solidFill>
              <a:srgbClr val="7030A0"/>
            </a:solidFill>
            <a:miter lim="800000"/>
            <a:headEnd type="triangle" w="lg" len="med"/>
            <a:tailEnd/>
          </a:ln>
          <a:extLst>
            <a:ext uri="{909E8E84-426E-40DD-AFC4-6F175D3DCCD1}">
              <a14:hiddenFill xmlns:a14="http://schemas.microsoft.com/office/drawing/2010/main">
                <a:noFill/>
              </a14:hiddenFill>
            </a:ext>
          </a:extLst>
        </p:spPr>
      </p:cxnSp>
      <p:cxnSp>
        <p:nvCxnSpPr>
          <p:cNvPr id="18" name="_s386059"/>
          <p:cNvCxnSpPr>
            <a:cxnSpLocks noChangeShapeType="1"/>
          </p:cNvCxnSpPr>
          <p:nvPr/>
        </p:nvCxnSpPr>
        <p:spPr bwMode="auto">
          <a:xfrm rot="-5400000">
            <a:off x="2611437" y="3227388"/>
            <a:ext cx="373063" cy="1843088"/>
          </a:xfrm>
          <a:prstGeom prst="bentConnector3">
            <a:avLst>
              <a:gd name="adj1" fmla="val 50213"/>
            </a:avLst>
          </a:prstGeom>
          <a:noFill/>
          <a:ln w="25400">
            <a:solidFill>
              <a:srgbClr val="7030A0"/>
            </a:solidFill>
            <a:miter lim="800000"/>
            <a:headEnd type="triangle" w="lg" len="med"/>
            <a:tailEnd/>
          </a:ln>
          <a:extLst>
            <a:ext uri="{909E8E84-426E-40DD-AFC4-6F175D3DCCD1}">
              <a14:hiddenFill xmlns:a14="http://schemas.microsoft.com/office/drawing/2010/main">
                <a:noFill/>
              </a14:hiddenFill>
            </a:ext>
          </a:extLst>
        </p:spPr>
      </p:cxnSp>
      <p:sp>
        <p:nvSpPr>
          <p:cNvPr id="59406" name="Rectangle 6"/>
          <p:cNvSpPr>
            <a:spLocks noChangeArrowheads="1"/>
          </p:cNvSpPr>
          <p:nvPr/>
        </p:nvSpPr>
        <p:spPr bwMode="auto">
          <a:xfrm>
            <a:off x="348727" y="1004776"/>
            <a:ext cx="8077200" cy="46038"/>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itchFamily="34" charset="0"/>
            </a:endParaRPr>
          </a:p>
        </p:txBody>
      </p:sp>
      <p:sp>
        <p:nvSpPr>
          <p:cNvPr id="59407" name="TextBox 14"/>
          <p:cNvSpPr txBox="1">
            <a:spLocks noChangeArrowheads="1"/>
          </p:cNvSpPr>
          <p:nvPr/>
        </p:nvSpPr>
        <p:spPr bwMode="auto">
          <a:xfrm>
            <a:off x="7088188" y="5860256"/>
            <a:ext cx="1828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solidFill>
                  <a:srgbClr val="FFFFCC"/>
                </a:solidFill>
                <a:latin typeface="Arial" pitchFamily="34" charset="0"/>
                <a:hlinkClick r:id="rId4"/>
              </a:rPr>
              <a:t>Umpierrez</a:t>
            </a:r>
            <a:r>
              <a:rPr lang="en-US" sz="1600" i="1" dirty="0">
                <a:solidFill>
                  <a:srgbClr val="FFFFCC"/>
                </a:solidFill>
                <a:latin typeface="Arial" pitchFamily="34" charset="0"/>
                <a:hlinkClick r:id="rId4"/>
              </a:rPr>
              <a:t> et al</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136655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04800" y="381000"/>
            <a:ext cx="8115300" cy="887413"/>
          </a:xfrm>
        </p:spPr>
        <p:txBody>
          <a:bodyPr tIns="0" bIns="0">
            <a:normAutofit fontScale="90000"/>
          </a:bodyPr>
          <a:lstStyle/>
          <a:p>
            <a:pPr eaLnBrk="1" hangingPunct="1">
              <a:defRPr/>
            </a:pPr>
            <a:r>
              <a:rPr lang="en-US" sz="3600" dirty="0" smtClean="0"/>
              <a:t>Management of Hyperglycemia and Diabetes  </a:t>
            </a:r>
          </a:p>
        </p:txBody>
      </p:sp>
      <p:sp>
        <p:nvSpPr>
          <p:cNvPr id="45059" name="Rectangle 3"/>
          <p:cNvSpPr>
            <a:spLocks noGrp="1" noChangeArrowheads="1"/>
          </p:cNvSpPr>
          <p:nvPr>
            <p:ph type="body" idx="1"/>
          </p:nvPr>
        </p:nvSpPr>
        <p:spPr>
          <a:xfrm>
            <a:off x="375443" y="917575"/>
            <a:ext cx="7974013" cy="5181600"/>
          </a:xfrm>
        </p:spPr>
        <p:txBody>
          <a:bodyPr tIns="0" bIns="0"/>
          <a:lstStyle/>
          <a:p>
            <a:pPr lvl="1" eaLnBrk="1" hangingPunct="1">
              <a:buClr>
                <a:srgbClr val="FF3300"/>
              </a:buClr>
              <a:buFont typeface="Wingdings" pitchFamily="2" charset="2"/>
              <a:buNone/>
              <a:defRPr/>
            </a:pPr>
            <a:endParaRPr lang="en-US" sz="3600" dirty="0" smtClean="0">
              <a:solidFill>
                <a:srgbClr val="00FFFF"/>
              </a:solidFill>
            </a:endParaRPr>
          </a:p>
          <a:p>
            <a:pPr eaLnBrk="1" hangingPunct="1">
              <a:buClr>
                <a:srgbClr val="FFCCFF"/>
              </a:buClr>
              <a:defRPr/>
            </a:pPr>
            <a:r>
              <a:rPr lang="en-US" dirty="0" smtClean="0">
                <a:solidFill>
                  <a:srgbClr val="C00000"/>
                </a:solidFill>
              </a:rPr>
              <a:t>Non-ICU</a:t>
            </a:r>
          </a:p>
          <a:p>
            <a:pPr lvl="1" eaLnBrk="1" hangingPunct="1">
              <a:buClr>
                <a:srgbClr val="FF3300"/>
              </a:buClr>
              <a:buFont typeface="Wingdings" pitchFamily="2" charset="2"/>
              <a:buNone/>
              <a:defRPr/>
            </a:pPr>
            <a:endParaRPr lang="en-US" sz="800" dirty="0" smtClean="0"/>
          </a:p>
          <a:p>
            <a:pPr lvl="1" eaLnBrk="1" hangingPunct="1">
              <a:buClr>
                <a:srgbClr val="FF3300"/>
              </a:buClr>
              <a:defRPr/>
            </a:pPr>
            <a:r>
              <a:rPr lang="en-US" dirty="0" smtClean="0"/>
              <a:t>Basal/bolus therapy (MDI)</a:t>
            </a:r>
          </a:p>
          <a:p>
            <a:pPr lvl="2">
              <a:buClr>
                <a:srgbClr val="FFCCFF"/>
              </a:buClr>
              <a:defRPr/>
            </a:pPr>
            <a:r>
              <a:rPr lang="en-US" dirty="0" smtClean="0"/>
              <a:t>NPH and Regular insulin</a:t>
            </a:r>
          </a:p>
          <a:p>
            <a:pPr lvl="2">
              <a:buClr>
                <a:srgbClr val="FFCCFF"/>
              </a:buClr>
              <a:defRPr/>
            </a:pPr>
            <a:r>
              <a:rPr lang="en-US" dirty="0" smtClean="0"/>
              <a:t>Long-acting and rapid-acting insulin</a:t>
            </a:r>
          </a:p>
          <a:p>
            <a:pPr lvl="2">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r>
              <a:rPr lang="en-US" dirty="0" smtClean="0">
                <a:solidFill>
                  <a:srgbClr val="C00000"/>
                </a:solidFill>
              </a:rPr>
              <a:t>ICU and Critical Care</a:t>
            </a:r>
            <a:endParaRPr lang="en-US" dirty="0">
              <a:solidFill>
                <a:srgbClr val="C00000"/>
              </a:solidFill>
            </a:endParaRPr>
          </a:p>
          <a:p>
            <a:pPr lvl="1" eaLnBrk="1" hangingPunct="1">
              <a:buClr>
                <a:srgbClr val="FF3300"/>
              </a:buClr>
              <a:defRPr/>
            </a:pPr>
            <a:r>
              <a:rPr lang="en-US" dirty="0" smtClean="0"/>
              <a:t>Insulin Drips</a:t>
            </a:r>
          </a:p>
          <a:p>
            <a:pPr lvl="1" eaLnBrk="1" hangingPunct="1">
              <a:buClr>
                <a:srgbClr val="FF3300"/>
              </a:buClr>
              <a:defRPr/>
            </a:pPr>
            <a:r>
              <a:rPr lang="en-US" dirty="0" smtClean="0"/>
              <a:t>Basal /Bolus</a:t>
            </a:r>
          </a:p>
        </p:txBody>
      </p:sp>
      <p:sp>
        <p:nvSpPr>
          <p:cNvPr id="61444" name="Rectangle 4"/>
          <p:cNvSpPr>
            <a:spLocks noChangeArrowheads="1"/>
          </p:cNvSpPr>
          <p:nvPr/>
        </p:nvSpPr>
        <p:spPr bwMode="auto">
          <a:xfrm>
            <a:off x="506413" y="15240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61445" name="Picture 6" descr="C:\Users\Beverly\AppData\Local\Microsoft\Windows\Temporary Internet Files\Content.IE5\8BFCTWV8\MC900037026[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607843" y="1855787"/>
            <a:ext cx="274161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194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1.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03.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UDIO_ID" val="997"/>
  <p:tag name="TIMELINE" val="57.8"/>
  <p:tag name="ELAPSEDTIME" val="91.3"/>
  <p:tag name="ANNOTATION_TYPE_1" val="2"/>
  <p:tag name="ANNOTATION_START_1" val="24.3"/>
  <p:tag name="ANNOTATION_END_1" val="24.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4.3"/>
  <p:tag name="ANNOTATION_END_2" val="36.8"/>
  <p:tag name="ANNOTATION_TOP_2" val="166.6"/>
  <p:tag name="ANNOTATION_LEFT_2" val="129.7"/>
  <p:tag name="ANNOTATION_WIDTH_2" val="204.9"/>
  <p:tag name="ANNOTATION_HEIGHT_2" val="76.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6.8"/>
  <p:tag name="ANNOTATION_END_3" val="38.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9"/>
  <p:tag name="ANNOTATION_END_4" val="38.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8.9"/>
  <p:tag name="ANNOTATION_END_5" val="55.3"/>
  <p:tag name="ANNOTATION_TOP_5" val="168.8"/>
  <p:tag name="ANNOTATION_LEFT_5" val="363.6"/>
  <p:tag name="ANNOTATION_WIDTH_5" val="193.7"/>
  <p:tag name="ANNOTATION_HEIGHT_5" val="83.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55.3"/>
  <p:tag name="ANNOTATION_END_6" val="62.2"/>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2"/>
  <p:tag name="ANNOTATION_END_7" val="62.2"/>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62.2"/>
  <p:tag name="ANNOTATION_END_8" val="74.4"/>
  <p:tag name="ANNOTATION_TOP_8" val="279.6"/>
  <p:tag name="ANNOTATION_LEFT_8" val="32.0"/>
  <p:tag name="ANNOTATION_WIDTH_8" val="199.0"/>
  <p:tag name="ANNOTATION_HEIGHT_8" val="98.1"/>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4.4"/>
  <p:tag name="ANNOTATION_END_9" val="74.4"/>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4.4"/>
  <p:tag name="ANNOTATION_TOP_10" val="275.1"/>
  <p:tag name="ANNOTATION_LEFT_10" val="235.5"/>
  <p:tag name="ANNOTATION_WIDTH_10" val="213.1"/>
  <p:tag name="ANNOTATION_HEIGHT_10" val="112.3"/>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COUNT" val="10"/>
  <p:tag name="ARTICULATE_SLIDE_GUID" val="ecee5ad7-4976-433a-b5cf-4e39178ae2f4"/>
  <p:tag name="ARTICULATE_SLIDE_NAV" val="14"/>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08.xml><?xml version="1.0" encoding="utf-8"?>
<p:tagLst xmlns:a="http://schemas.openxmlformats.org/drawingml/2006/main" xmlns:r="http://schemas.openxmlformats.org/officeDocument/2006/relationships" xmlns:p="http://schemas.openxmlformats.org/presentationml/2006/main">
  <p:tag name="ANNOTATION_TYPE_8" val="2"/>
  <p:tag name="ANNOTATION_START_8" val="139.6"/>
  <p:tag name="ANNOTATION_END_8" val="157.6"/>
  <p:tag name="ANNOTATION_TOP_8" val="210.9"/>
  <p:tag name="ANNOTATION_LEFT_8" val="20.4"/>
  <p:tag name="ANNOTATION_WIDTH_8" val="337.4"/>
  <p:tag name="ANNOTATION_HEIGHT_8" val="139.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7.6"/>
  <p:tag name="ANNOTATION_END_9" val="163.2"/>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3.2"/>
  <p:tag name="ANNOTATION_END_10" val="163.2"/>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3.2"/>
  <p:tag name="ANNOTATION_END_11" val="178.8"/>
  <p:tag name="ANNOTATION_TOP_11" val="340.6"/>
  <p:tag name="ANNOTATION_LEFT_11" val="22.2"/>
  <p:tag name="ANNOTATION_WIDTH_11" val="500.5"/>
  <p:tag name="ANNOTATION_HEIGHT_11" val="4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8.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UDIO_ID" val="789"/>
  <p:tag name="ELAPSEDTIME" val="36.7"/>
  <p:tag name="ANNOTATION_TYPE_1" val="0"/>
  <p:tag name="ANNOTATION_START_1" val="8.4"/>
  <p:tag name="ANNOTATION_END_1" val="10.2"/>
  <p:tag name="ANNOTATION_TOP_1" val="137.6"/>
  <p:tag name="ANNOTATION_LEFT_1" val="52.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0.2"/>
  <p:tag name="ANNOTATION_END_2" val="16.1"/>
  <p:tag name="ANNOTATION_TOP_2" val="166.6"/>
  <p:tag name="ANNOTATION_LEFT_2" val="35.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6.1"/>
  <p:tag name="ANNOTATION_END_3" val="20.7"/>
  <p:tag name="ANNOTATION_TOP_3" val="191.8"/>
  <p:tag name="ANNOTATION_LEFT_3" val="39.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0.7"/>
  <p:tag name="ANNOTATION_END_4" val="27.1"/>
  <p:tag name="ANNOTATION_TOP_4" val="232.7"/>
  <p:tag name="ANNOTATION_LEFT_4" val="35.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7.1"/>
  <p:tag name="ANNOTATION_END_5" val="30.5"/>
  <p:tag name="ANNOTATION_TOP_5" val="283.3"/>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30.5"/>
  <p:tag name="ANNOTATION_END_6" val="32.6"/>
  <p:tag name="ANNOTATION_TOP_6" val="307.1"/>
  <p:tag name="ANNOTATION_LEFT_6" val="60.4"/>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32.6"/>
  <p:tag name="ANNOTATION_TOP_7" val="346.5"/>
  <p:tag name="ANNOTATION_LEFT_7" val="33.5"/>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8550d598-4913-465e-9d55-7ff4e966e5d7"/>
  <p:tag name="ARTICULATE_SLIDE_NAV" val="16"/>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UDIO_ID" val="835"/>
  <p:tag name="ELAPSEDTIME" val="163.1"/>
  <p:tag name="ANNOTATION_TYPE_1" val="2"/>
  <p:tag name="ANNOTATION_START_1" val="17.0"/>
  <p:tag name="ANNOTATION_END_1" val="17.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7.0"/>
  <p:tag name="ANNOTATION_END_2" val="30.8"/>
  <p:tag name="ANNOTATION_TOP_2" val="299.6"/>
  <p:tag name="ANNOTATION_LEFT_2" val="202.7"/>
  <p:tag name="ANNOTATION_WIDTH_2" val="216.8"/>
  <p:tag name="ANNOTATION_HEIGHT_2" val="56.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0.8"/>
  <p:tag name="ANNOTATION_END_3" val="35.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5.8"/>
  <p:tag name="ANNOTATION_END_4" val="35.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5.8"/>
  <p:tag name="ANNOTATION_END_5" val="75.8"/>
  <p:tag name="ANNOTATION_TOP_5" val="180.7"/>
  <p:tag name="ANNOTATION_LEFT_5" val="207.9"/>
  <p:tag name="ANNOTATION_WIDTH_5" val="210.9"/>
  <p:tag name="ANNOTATION_HEIGHT_5" val="40.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5.8"/>
  <p:tag name="ANNOTATION_END_6" val="82.9"/>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2.9"/>
  <p:tag name="ANNOTATION_END_7" val="82.9"/>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2.9"/>
  <p:tag name="ANNOTATION_END_8" val="89.5"/>
  <p:tag name="ANNOTATION_TOP_8" val="249.1"/>
  <p:tag name="ANNOTATION_LEFT_8" val="210.1"/>
  <p:tag name="ANNOTATION_WIDTH_8" val="208.6"/>
  <p:tag name="ANNOTATION_HEIGHT_8" val="55.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89.5"/>
  <p:tag name="ANNOTATION_END_9" val="138.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38.7"/>
  <p:tag name="ANNOTATION_END_10" val="143.6"/>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43.6"/>
  <p:tag name="ANNOTATION_END_11" val="143.6"/>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3.6"/>
  <p:tag name="ANNOTATION_TOP_12" val="114.5"/>
  <p:tag name="ANNOTATION_LEFT_12" val="182.6"/>
  <p:tag name="ANNOTATION_WIDTH_12" val="346.5"/>
  <p:tag name="ANNOTATION_HEIGHT_12" val="130.9"/>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RTICULATE_SLIDE_GUID" val="358bc22e-53c6-4ed3-b5fa-181b1cbf9889"/>
  <p:tag name="TIMELINE" val="34.6/96.4"/>
  <p:tag name="ANNOTATION_COUNT" val="0"/>
  <p:tag name="ARTICULATE_SLIDE_NAV" val="23"/>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117.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118.xml><?xml version="1.0" encoding="utf-8"?>
<p:tagLst xmlns:a="http://schemas.openxmlformats.org/drawingml/2006/main" xmlns:r="http://schemas.openxmlformats.org/officeDocument/2006/relationships" xmlns:p="http://schemas.openxmlformats.org/presentationml/2006/main">
  <p:tag name="AUDIO_ID" val="922"/>
  <p:tag name="ELAPSEDTIME" val="128.4"/>
  <p:tag name="ANNOTATION_TYPE_1" val="0"/>
  <p:tag name="ANNOTATION_START_1" val="7.0"/>
  <p:tag name="ANNOTATION_END_1" val="38.8"/>
  <p:tag name="ANNOTATION_TOP_1" val="112.3"/>
  <p:tag name="ANNOTATION_LEFT_1" val="28.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8"/>
  <p:tag name="ANNOTATION_END_2" val="42.5"/>
  <p:tag name="ANNOTATION_TOP_2" val="293.7"/>
  <p:tag name="ANNOTATION_LEFT_2" val="59.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5"/>
  <p:tag name="ANNOTATION_END_3" val="43.8"/>
  <p:tag name="ANNOTATION_TOP_3" val="111.5"/>
  <p:tag name="ANNOTATION_LEFT_3" val="181.1"/>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3.8"/>
  <p:tag name="ANNOTATION_END_4" val="47.2"/>
  <p:tag name="ANNOTATION_TOP_4" val="113.8"/>
  <p:tag name="ANNOTATION_LEFT_4" val="400.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2"/>
  <p:tag name="ANNOTATION_END_5" val="48.3"/>
  <p:tag name="ANNOTATION_TOP_5" val="214.1"/>
  <p:tag name="ANNOTATION_LEFT_5" val="353.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8.3"/>
  <p:tag name="ANNOTATION_END_6" val="52.5"/>
  <p:tag name="ANNOTATION_TOP_6" val="240.2"/>
  <p:tag name="ANNOTATION_LEFT_6" val="240.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2.5"/>
  <p:tag name="ANNOTATION_END_7" val="57.3"/>
  <p:tag name="ANNOTATION_TOP_7" val="144.2"/>
  <p:tag name="ANNOTATION_LEFT_7" val="47.7"/>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7.3"/>
  <p:tag name="ANNOTATION_END_8" val="62.3"/>
  <p:tag name="ANNOTATION_TOP_8" val="186.6"/>
  <p:tag name="ANNOTATION_LEFT_8" val="117.7"/>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62.3"/>
  <p:tag name="ANNOTATION_END_9" val="72.5"/>
  <p:tag name="ANNOTATION_TOP_9" val="216.4"/>
  <p:tag name="ANNOTATION_LEFT_9" val="105.1"/>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2.5"/>
  <p:tag name="ANNOTATION_TOP_10" val="261.0"/>
  <p:tag name="ANNOTATION_LEFT_10" val="52.2"/>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GUID" val="a2ef716f-1794-4210-aedc-b8752cffa5ec"/>
  <p:tag name="ARTICULATE_SLIDE_NAV" val="20"/>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Uc5ibqo_files\slide0001_image001.jpg"/>
</p:tagLst>
</file>

<file path=ppt/tags/tag121.xml><?xml version="1.0" encoding="utf-8"?>
<p:tagLst xmlns:a="http://schemas.openxmlformats.org/drawingml/2006/main" xmlns:r="http://schemas.openxmlformats.org/officeDocument/2006/relationships" xmlns:p="http://schemas.openxmlformats.org/presentationml/2006/main">
  <p:tag name="AUDIO_ID" val="1080"/>
  <p:tag name="ELAPSEDTIME" val="114.1"/>
  <p:tag name="ANNOTATION_TYPE_1" val="2"/>
  <p:tag name="ANNOTATION_START_1" val="6.6"/>
  <p:tag name="ANNOTATION_END_1" val="6.6"/>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6"/>
  <p:tag name="ANNOTATION_END_2" val="21.3"/>
  <p:tag name="ANNOTATION_TOP_2" val="62.5"/>
  <p:tag name="ANNOTATION_LEFT_2" val="131.9"/>
  <p:tag name="ANNOTATION_WIDTH_2" val="331.6"/>
  <p:tag name="ANNOTATION_HEIGHT_2" val="50.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1.3"/>
  <p:tag name="ANNOTATION_END_3" val="30.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0.0"/>
  <p:tag name="ANNOTATION_END_4" val="30.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0.0"/>
  <p:tag name="ANNOTATION_END_5" val="58.4"/>
  <p:tag name="ANNOTATION_TOP_5" val="161.3"/>
  <p:tag name="ANNOTATION_LEFT_5" val="94.6"/>
  <p:tag name="ANNOTATION_WIDTH_5" val="415.8"/>
  <p:tag name="ANNOTATION_HEIGHT_5" val="38.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58.4"/>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62.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62.1"/>
  <p:tag name="ANNOTATION_END_8" val="92.5"/>
  <p:tag name="ANNOTATION_TOP_8" val="242.4"/>
  <p:tag name="ANNOTATION_LEFT_8" val="46.9"/>
  <p:tag name="ANNOTATION_WIDTH_8" val="506.7"/>
  <p:tag name="ANNOTATION_HEIGHT_8" val="56.5"/>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2.5"/>
  <p:tag name="ANNOTATION_END_9" val="9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92.5"/>
  <p:tag name="ANNOTATION_TOP_10" val="333.9"/>
  <p:tag name="ANNOTATION_LEFT_10" val="38.0"/>
  <p:tag name="ANNOTATION_WIDTH_10" val="518.6"/>
  <p:tag name="ANNOTATION_HEIGHT_10" val="55.8"/>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COUNT" val="10"/>
  <p:tag name="ARTICULATE_SLIDE_GUID" val="a1735f7e-10fa-40db-917d-b7356af2b287"/>
  <p:tag name="ARTICULATE_SLIDE_NAV" val="38"/>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NIM_SPRITE_COUNT" val=" 16"/>
</p:tagLst>
</file>

<file path=ppt/tags/tag123.xml><?xml version="1.0" encoding="utf-8"?>
<p:tagLst xmlns:a="http://schemas.openxmlformats.org/drawingml/2006/main" xmlns:r="http://schemas.openxmlformats.org/officeDocument/2006/relationships" xmlns:p="http://schemas.openxmlformats.org/presentationml/2006/main">
  <p:tag name="ARTICULATE_SLIDE_GUID" val="95233585-2272-49d5-89e7-bea12f8f8e74"/>
  <p:tag name="AUDIO_ID" val="837"/>
  <p:tag name="TIMELINE" val="2.1/33.6/60.1/67.2/68.1/74.3"/>
  <p:tag name="ELAPSEDTIME" val="85.3"/>
  <p:tag name="ANNOTATION_TYPE_1" val="0"/>
  <p:tag name="ANNOTATION_START_1" val="14.5"/>
  <p:tag name="ANNOTATION_END_1" val="25.0"/>
  <p:tag name="ANNOTATION_TOP_1" val="114.8"/>
  <p:tag name="ANNOTATION_LEFT_1" val="52.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5.0"/>
  <p:tag name="ANNOTATION_END_2" val="36.5"/>
  <p:tag name="ANNOTATION_TOP_2" val="162.3"/>
  <p:tag name="ANNOTATION_LEFT_2" val="7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6.5"/>
  <p:tag name="ANNOTATION_END_3" val="41.9"/>
  <p:tag name="ANNOTATION_TOP_3" val="226.6"/>
  <p:tag name="ANNOTATION_LEFT_3" val="37.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9"/>
  <p:tag name="ANNOTATION_END_4" val="52.9"/>
  <p:tag name="ANNOTATION_TOP_4" val="263.1"/>
  <p:tag name="ANNOTATION_LEFT_4" val="69.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2.9"/>
  <p:tag name="ANNOTATION_TOP_5" val="314.3"/>
  <p:tag name="ANNOTATION_LEFT_5" val="7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24"/>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2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26.xml><?xml version="1.0" encoding="utf-8"?>
<p:tagLst xmlns:a="http://schemas.openxmlformats.org/drawingml/2006/main" xmlns:r="http://schemas.openxmlformats.org/officeDocument/2006/relationships" xmlns:p="http://schemas.openxmlformats.org/presentationml/2006/main">
  <p:tag name="AUDIO_ID" val="838"/>
  <p:tag name="ELAPSEDTIME" val="70.1"/>
  <p:tag name="ANNOTATION_TYPE_1" val="0"/>
  <p:tag name="ANNOTATION_START_1" val="11.9"/>
  <p:tag name="ANNOTATION_END_1" val="27.4"/>
  <p:tag name="ANNOTATION_TOP_1" val="124.9"/>
  <p:tag name="ANNOTATION_LEFT_1" val="231.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4"/>
  <p:tag name="ANNOTATION_TOP_2" val="310.1"/>
  <p:tag name="ANNOTATION_LEFT_2" val="245.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GUID" val="4f186094-7b89-42e3-9113-970eae1e6d45"/>
  <p:tag name="ARTICULATE_SLIDE_NAV" val="25"/>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UDIO_ID" val="842"/>
  <p:tag name="ELAPSEDTIME" val="71.8"/>
  <p:tag name="ANNOTATION_TYPE_1" val="0"/>
  <p:tag name="ANNOTATION_START_1" val="8.0"/>
  <p:tag name="ANNOTATION_END_1" val="15.2"/>
  <p:tag name="ANNOTATION_TOP_1" val="226.0"/>
  <p:tag name="ANNOTATION_LEFT_1" val="42.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5.2"/>
  <p:tag name="ANNOTATION_END_2" val="21.3"/>
  <p:tag name="ANNOTATION_TOP_2" val="295.2"/>
  <p:tag name="ANNOTATION_LEFT_2" val="35.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1.3"/>
  <p:tag name="ANNOTATION_END_3" val="46.5"/>
  <p:tag name="ANNOTATION_TOP_3" val="359.1"/>
  <p:tag name="ANNOTATION_LEFT_3" val="84.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5"/>
  <p:tag name="ANNOTATION_TOP_4" val="384.4"/>
  <p:tag name="ANNOTATION_LEFT_4" val="83.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3a55e8d7-07c2-4ec1-8e3f-d6be70920205"/>
  <p:tag name="ARTICULATE_SLIDE_NAV" val="26"/>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UDIO_ID" val="843"/>
  <p:tag name="ELAPSEDTIME" val="123.2"/>
  <p:tag name="ANNOTATION_TYPE_1" val="0"/>
  <p:tag name="ANNOTATION_START_1" val="2.8"/>
  <p:tag name="ANNOTATION_END_1" val="6.4"/>
  <p:tag name="ANNOTATION_TOP_1" val="135.3"/>
  <p:tag name="ANNOTATION_LEFT_1" val="44.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4"/>
  <p:tag name="ANNOTATION_END_2" val="24.5"/>
  <p:tag name="ANNOTATION_TOP_2" val="176.2"/>
  <p:tag name="ANNOTATION_LEFT_2" val="55.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4.5"/>
  <p:tag name="ANNOTATION_END_3" val="67.8"/>
  <p:tag name="ANNOTATION_TOP_3" val="330.9"/>
  <p:tag name="ANNOTATION_LEFT_3" val="37.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7.8"/>
  <p:tag name="ANNOTATION_TOP_4" val="299.6"/>
  <p:tag name="ANNOTATION_LEFT_4" val="46.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d853d74b-7fda-46e4-8474-c2d279bdcf94"/>
  <p:tag name="ARTICULATE_SLIDE_NAV" val="27"/>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vwIuJuKI_files\slide0001_image001.jpg"/>
</p:tagLst>
</file>

<file path=ppt/tags/tag134.xml><?xml version="1.0" encoding="utf-8"?>
<p:tagLst xmlns:a="http://schemas.openxmlformats.org/drawingml/2006/main" xmlns:r="http://schemas.openxmlformats.org/officeDocument/2006/relationships" xmlns:p="http://schemas.openxmlformats.org/presentationml/2006/main">
  <p:tag name="AUDIO_ID" val="1071"/>
  <p:tag name="ELAPSEDTIME" val="56.4"/>
  <p:tag name="ANNOTATION_TYPE_1" val="0"/>
  <p:tag name="ANNOTATION_START_1" val="2.9"/>
  <p:tag name="ANNOTATION_END_1" val="8.4"/>
  <p:tag name="ANNOTATION_TOP_1" val="119.0"/>
  <p:tag name="ANNOTATION_LEFT_1" val="52.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4"/>
  <p:tag name="ANNOTATION_END_2" val="27.3"/>
  <p:tag name="ANNOTATION_TOP_2" val="181.4"/>
  <p:tag name="ANNOTATION_LEFT_2" val="35.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7.3"/>
  <p:tag name="ANNOTATION_END_3" val="42.0"/>
  <p:tag name="ANNOTATION_TOP_3" val="276.6"/>
  <p:tag name="ANNOTATION_LEFT_3" val="49.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2.0"/>
  <p:tag name="ANNOTATION_TOP_4" val="368.8"/>
  <p:tag name="ANNOTATION_LEFT_4" val="77.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dd37c4a6-4ed4-44da-a6eb-37ae3bcea9d7"/>
  <p:tag name="ARTICULATE_SLIDE_NAV" val="36"/>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UDIO_ID" val="936"/>
  <p:tag name="ELAPSEDTIME" val="152.4"/>
  <p:tag name="ANNOTATION_TYPE_1" val="0"/>
  <p:tag name="ANNOTATION_START_1" val="6.1"/>
  <p:tag name="ANNOTATION_END_1" val="8.1"/>
  <p:tag name="ANNOTATION_TOP_1" val="159.9"/>
  <p:tag name="ANNOTATION_LEFT_1" val="60.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1"/>
  <p:tag name="ANNOTATION_END_2" val="19.6"/>
  <p:tag name="ANNOTATION_TOP_2" val="184.4"/>
  <p:tag name="ANNOTATION_LEFT_2" val="94.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6"/>
  <p:tag name="ANNOTATION_END_3" val="35.2"/>
  <p:tag name="ANNOTATION_TOP_3" val="188.1"/>
  <p:tag name="ANNOTATION_LEFT_3" val="283.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5.2"/>
  <p:tag name="ANNOTATION_END_4" val="72.1"/>
  <p:tag name="ANNOTATION_TOP_4" val="210.4"/>
  <p:tag name="ANNOTATION_LEFT_4" val="76.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2.1"/>
  <p:tag name="ANNOTATION_END_5" val="80.9"/>
  <p:tag name="ANNOTATION_TOP_5" val="248.3"/>
  <p:tag name="ANNOTATION_LEFT_5" val="74.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80.9"/>
  <p:tag name="ANNOTATION_END_6" val="99.9"/>
  <p:tag name="ANNOTATION_TOP_6" val="271.4"/>
  <p:tag name="ANNOTATION_LEFT_6" val="167.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99.9"/>
  <p:tag name="ANNOTATION_END_7" val="121.2"/>
  <p:tag name="ANNOTATION_TOP_7" val="341.3"/>
  <p:tag name="ANNOTATION_LEFT_7" val="61.8"/>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21.2"/>
  <p:tag name="ANNOTATION_TOP_8" val="403.0"/>
  <p:tag name="ANNOTATION_LEFT_8" val="59.6"/>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a96a1ed7-0d01-4dff-8827-7ad074e1e9c7"/>
  <p:tag name="ARTICULATE_SLIDE_NAV" val="37"/>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03yw1HcC_files\slide0001_image001.jpg"/>
</p:tagLst>
</file>

<file path=ppt/tags/tag138.xml><?xml version="1.0" encoding="utf-8"?>
<p:tagLst xmlns:a="http://schemas.openxmlformats.org/drawingml/2006/main" xmlns:r="http://schemas.openxmlformats.org/officeDocument/2006/relationships" xmlns:p="http://schemas.openxmlformats.org/presentationml/2006/main">
  <p:tag name="AUDIO_ID" val="923"/>
  <p:tag name="ELAPSEDTIME" val="108.0"/>
  <p:tag name="ANNOTATION_TYPE_1" val="0"/>
  <p:tag name="ANNOTATION_START_1" val="8.0"/>
  <p:tag name="ANNOTATION_END_1" val="12.9"/>
  <p:tag name="ANNOTATION_TOP_1" val="90.0"/>
  <p:tag name="ANNOTATION_LEFT_1" val="3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2.9"/>
  <p:tag name="ANNOTATION_END_2" val="14.7"/>
  <p:tag name="ANNOTATION_TOP_2" val="130.9"/>
  <p:tag name="ANNOTATION_LEFT_2" val="74.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4.7"/>
  <p:tag name="ANNOTATION_END_3" val="20.0"/>
  <p:tag name="ANNOTATION_TOP_3" val="161.3"/>
  <p:tag name="ANNOTATION_LEFT_3" val="74.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0.0"/>
  <p:tag name="ANNOTATION_END_4" val="27.3"/>
  <p:tag name="ANNOTATION_TOP_4" val="192.6"/>
  <p:tag name="ANNOTATION_LEFT_4" val="76.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7.3"/>
  <p:tag name="ANNOTATION_END_5" val="55.5"/>
  <p:tag name="ANNOTATION_TOP_5" val="228.3"/>
  <p:tag name="ANNOTATION_LEFT_5" val="49.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TOP_6" val="327.2"/>
  <p:tag name="ANNOTATION_LEFT_6" val="55.1"/>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GUID" val="3898fce9-8d4c-45cc-9282-004171bf6576"/>
  <p:tag name="ARTICULATE_SLIDE_NAV" val="28"/>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46.xml><?xml version="1.0" encoding="utf-8"?>
<p:tagLst xmlns:a="http://schemas.openxmlformats.org/drawingml/2006/main" xmlns:r="http://schemas.openxmlformats.org/officeDocument/2006/relationships" xmlns:p="http://schemas.openxmlformats.org/presentationml/2006/main">
  <p:tag name="AUDIO_ID" val="935"/>
  <p:tag name="ELAPSEDTIME" val="16.9"/>
  <p:tag name="ANNOTATION_COUNT" val="0"/>
  <p:tag name="ARTICULATE_SLIDE_GUID" val="f9538abb-a62b-443e-8a3a-3aec26197153"/>
  <p:tag name="ARTICULATE_SLIDE_NAV" val="3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mMaA2Jr_files\slide0001_image001.jpg"/>
</p:tagLst>
</file>

<file path=ppt/tags/tag148.xml><?xml version="1.0" encoding="utf-8"?>
<p:tagLst xmlns:a="http://schemas.openxmlformats.org/drawingml/2006/main" xmlns:r="http://schemas.openxmlformats.org/officeDocument/2006/relationships" xmlns:p="http://schemas.openxmlformats.org/presentationml/2006/main">
  <p:tag name="ANNOTATION_TYPE_6" val="2"/>
  <p:tag name="ANNOTATION_START_6" val="70.9"/>
  <p:tag name="ANNOTATION_END_6" val="74.8"/>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8"/>
  <p:tag name="ANNOTATION_END_7" val="74.8"/>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8"/>
  <p:tag name="ANNOTATION_END_8" val="95.2"/>
  <p:tag name="ANNOTATION_TOP_8" val="319.0"/>
  <p:tag name="ANNOTATION_LEFT_8" val="11.2"/>
  <p:tag name="ANNOTATION_WIDTH_8" val="555.9"/>
  <p:tag name="ANNOTATION_HEIGHT_8" val="75.1"/>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5.2"/>
  <p:tag name="ANNOTATION_END_9" val="107.9"/>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7.9"/>
  <p:tag name="ANNOTATION_END_10" val="109.1"/>
  <p:tag name="ANNOTATION_TOP_10" val="220.1"/>
  <p:tag name="ANNOTATION_LEFT_10" val="14.9"/>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109.1"/>
  <p:tag name="ANNOTATION_END_11" val="110.2"/>
  <p:tag name="ANNOTATION_TOP_11" val="218.6"/>
  <p:tag name="ANNOTATION_LEFT_11" val="55.9"/>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110.2"/>
  <p:tag name="ANNOTATION_END_12" val="118.6"/>
  <p:tag name="ANNOTATION_TOP_12" val="342.8"/>
  <p:tag name="ANNOTATION_LEFT_12" val="38.0"/>
  <p:tag name="ANNOTATION_WIDTH_12" val="111.8"/>
  <p:tag name="ANNOTATION_HEIGHT_12" val="111.5"/>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118.6"/>
  <p:tag name="ANNOTATION_END_13" val="121.5"/>
  <p:tag name="ANNOTATION_TOP_13" val="313.0"/>
  <p:tag name="ANNOTATION_LEFT_13" val="433.7"/>
  <p:tag name="ANNOTATION_WIDTH_13" val="111.8"/>
  <p:tag name="ANNOTATION_HEIGHT_13" val="111.5"/>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121.5"/>
  <p:tag name="ANNOTATION_TOP_14" val="409.7"/>
  <p:tag name="ANNOTATION_LEFT_14" val="321.2"/>
  <p:tag name="ANNOTATION_WIDTH_14" val="111.8"/>
  <p:tag name="ANNOTATION_HEIGHT_14" val="111.5"/>
  <p:tag name="ANNOTATION_ANIMATION_14" val="3"/>
  <p:tag name="ANNOTATION_ROTATION_14" val="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RTICULATE_SLIDE_GUID" val="4933091b-76e0-4e11-9aed-015f45b8b045"/>
  <p:tag name="AUDIO_ID" val="1089"/>
  <p:tag name="ELAPSEDTIME" val="221.0"/>
  <p:tag name="ANNOTATION_TYPE_1" val="0"/>
  <p:tag name="ANNOTATION_START_1" val="30.5"/>
  <p:tag name="ANNOTATION_END_1" val="81.3"/>
  <p:tag name="ANNOTATION_TOP_1" val="133.0"/>
  <p:tag name="ANNOTATION_LEFT_1" val="63.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1.3"/>
  <p:tag name="ANNOTATION_END_2" val="104.3"/>
  <p:tag name="ANNOTATION_TOP_2" val="191.5"/>
  <p:tag name="ANNOTATION_LEFT_2" val="45.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04.3"/>
  <p:tag name="ANNOTATION_END_3" val="126.7"/>
  <p:tag name="ANNOTATION_TOP_3" val="223.7"/>
  <p:tag name="ANNOTATION_LEFT_3" val="55.7"/>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26.7"/>
  <p:tag name="ANNOTATION_END_4" val="156.0"/>
  <p:tag name="ANNOTATION_TOP_4" val="265.3"/>
  <p:tag name="ANNOTATION_LEFT_4" val="35.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56.0"/>
  <p:tag name="ANNOTATION_TOP_5" val="357.4"/>
  <p:tag name="ANNOTATION_LEFT_5" val="7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39"/>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UDIO_ID" val="845"/>
  <p:tag name="ELAPSEDTIME" val="80.3"/>
  <p:tag name="ANNOTATION_TYPE_1" val="0"/>
  <p:tag name="ANNOTATION_START_1" val="12.5"/>
  <p:tag name="ANNOTATION_END_1" val="13.8"/>
  <p:tag name="ANNOTATION_TOP_1" val="69.9"/>
  <p:tag name="ANNOTATION_LEFT_1" val="9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8"/>
  <p:tag name="ANNOTATION_END_2" val="15.8"/>
  <p:tag name="ANNOTATION_TOP_2" val="155.4"/>
  <p:tag name="ANNOTATION_LEFT_2" val="7.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5.8"/>
  <p:tag name="ANNOTATION_END_3" val="23.2"/>
  <p:tag name="ANNOTATION_TOP_3" val="156.9"/>
  <p:tag name="ANNOTATION_LEFT_3" val="40.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3.2"/>
  <p:tag name="ANNOTATION_END_4" val="31.6"/>
  <p:tag name="ANNOTATION_TOP_4" val="155.4"/>
  <p:tag name="ANNOTATION_LEFT_4" val="246.6"/>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1.6"/>
  <p:tag name="ANNOTATION_END_5" val="33.3"/>
  <p:tag name="ANNOTATION_TOP_5" val="266.9"/>
  <p:tag name="ANNOTATION_LEFT_5" val="43.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33.3"/>
  <p:tag name="ANNOTATION_END_6" val="44.7"/>
  <p:tag name="ANNOTATION_TOP_6" val="300.4"/>
  <p:tag name="ANNOTATION_LEFT_6" val="28.3"/>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44.7"/>
  <p:tag name="ANNOTATION_END_7" val="52.6"/>
  <p:tag name="ANNOTATION_TOP_7" val="275.9"/>
  <p:tag name="ANNOTATION_LEFT_7" val="415.8"/>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6"/>
  <p:tag name="ANNOTATION_END_8" val="64.4"/>
  <p:tag name="ANNOTATION_TOP_8" val="301.9"/>
  <p:tag name="ANNOTATION_LEFT_8" val="410.6"/>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64.4"/>
  <p:tag name="ANNOTATION_TOP_9" val="307.8"/>
  <p:tag name="ANNOTATION_LEFT_9" val="40.2"/>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d971fb08-83e5-4d3a-9325-dd61d5cde01c"/>
  <p:tag name="ARTICULATE_SLIDE_NAV" val="32"/>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UDIO_ID" val="846"/>
  <p:tag name="ELAPSEDTIME" val="51.8"/>
  <p:tag name="ANNOTATION_TYPE_1" val="0"/>
  <p:tag name="ANNOTATION_START_1" val="15.8"/>
  <p:tag name="ANNOTATION_TOP_1" val="334.6"/>
  <p:tag name="ANNOTATION_LEFT_1" val="46.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af0412f1-c5a1-44be-b8a6-13681e21e498"/>
  <p:tag name="ARTICULATE_SLIDE_NAV" val="33"/>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55.xml><?xml version="1.0" encoding="utf-8"?>
<p:tagLst xmlns:a="http://schemas.openxmlformats.org/drawingml/2006/main" xmlns:r="http://schemas.openxmlformats.org/officeDocument/2006/relationships" xmlns:p="http://schemas.openxmlformats.org/presentationml/2006/main">
  <p:tag name="AUDIO_ID" val="849"/>
  <p:tag name="ELAPSEDTIME" val="121.9"/>
  <p:tag name="ANNOTATION_TYPE_1" val="0"/>
  <p:tag name="ANNOTATION_START_1" val="5.7"/>
  <p:tag name="ANNOTATION_END_1" val="9.7"/>
  <p:tag name="ANNOTATION_TOP_1" val="141.3"/>
  <p:tag name="ANNOTATION_LEFT_1" val="40.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9.7"/>
  <p:tag name="ANNOTATION_END_2" val="14.5"/>
  <p:tag name="ANNOTATION_TOP_2" val="171.0"/>
  <p:tag name="ANNOTATION_LEFT_2" val="39.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4.5"/>
  <p:tag name="ANNOTATION_END_3" val="22.9"/>
  <p:tag name="ANNOTATION_TOP_3" val="169.5"/>
  <p:tag name="ANNOTATION_LEFT_3" val="101.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2.9"/>
  <p:tag name="ANNOTATION_END_4" val="28.6"/>
  <p:tag name="ANNOTATION_TOP_4" val="168.0"/>
  <p:tag name="ANNOTATION_LEFT_4" val="188.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8.6"/>
  <p:tag name="ANNOTATION_END_5" val="43.6"/>
  <p:tag name="ANNOTATION_TOP_5" val="170.3"/>
  <p:tag name="ANNOTATION_LEFT_5" val="35.8"/>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3.6"/>
  <p:tag name="ANNOTATION_END_6" val="82.8"/>
  <p:tag name="ANNOTATION_TOP_6" val="303.4"/>
  <p:tag name="ANNOTATION_LEFT_6" val="32.8"/>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82.8"/>
  <p:tag name="ANNOTATION_TOP_7" val="383.7"/>
  <p:tag name="ANNOTATION_LEFT_7" val="48.4"/>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6cbdfceb-d247-4d78-b49f-341a50239d4e"/>
  <p:tag name="ARTICULATE_SLIDE_NAV" val="34"/>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ELAPSEDTIME" val="45.6"/>
  <p:tag name="ANNOTATION_TYPE_1" val="0"/>
  <p:tag name="ANNOTATION_START_1" val="8.3"/>
  <p:tag name="ANNOTATION_END_1" val="12.2"/>
  <p:tag name="ANNOTATION_TOP_1" val="116.0"/>
  <p:tag name="ANNOTATION_LEFT_1" val="221.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2.2"/>
  <p:tag name="ANNOTATION_END_2" val="15.8"/>
  <p:tag name="ANNOTATION_TOP_2" val="252.8"/>
  <p:tag name="ANNOTATION_LEFT_2" val="215.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5.8"/>
  <p:tag name="ANNOTATION_TOP_3" val="328.6"/>
  <p:tag name="ANNOTATION_LEFT_3" val="296.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UDIO_ID" val="1044"/>
  <p:tag name="ARTICULATE_SLIDE_GUID" val="bbec1cad-3692-4239-a13e-633ed105847b"/>
  <p:tag name="ARTICULATE_SLIDE_NAV" val="42"/>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nZcbaXy_files\slide0001_image001.jpg"/>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UDIO_ID" val="941"/>
  <p:tag name="ELAPSEDTIME" val="21.0"/>
  <p:tag name="ANNOTATION_COUNT" val="0"/>
  <p:tag name="ARTICULATE_SLIDE_GUID" val="223bdea8-82d6-4078-ad62-dc989e5ce5c5"/>
  <p:tag name="ARTICULATE_SLIDE_NAV" val="43"/>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UDIO_ID" val="929"/>
  <p:tag name="ELAPSEDTIME" val="51.3"/>
  <p:tag name="ANNOTATION_TYPE_1" val="0"/>
  <p:tag name="ANNOTATION_START_1" val="13.9"/>
  <p:tag name="ANNOTATION_END_1" val="14.8"/>
  <p:tag name="ANNOTATION_TOP_1" val="135.3"/>
  <p:tag name="ANNOTATION_LEFT_1" val="50.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8"/>
  <p:tag name="ANNOTATION_END_2" val="21.4"/>
  <p:tag name="ANNOTATION_TOP_2" val="179.9"/>
  <p:tag name="ANNOTATION_LEFT_2" val="55.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1.4"/>
  <p:tag name="ANNOTATION_END_3" val="29.2"/>
  <p:tag name="ANNOTATION_TOP_3" val="220.1"/>
  <p:tag name="ANNOTATION_LEFT_3" val="58.9"/>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9.2"/>
  <p:tag name="ANNOTATION_END_4" val="30.4"/>
  <p:tag name="ANNOTATION_TOP_4" val="258.8"/>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0.4"/>
  <p:tag name="ANNOTATION_TOP_5" val="302.6"/>
  <p:tag name="ANNOTATION_LEFT_5" val="55.1"/>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c5333194-2b4c-418b-bd99-50942caea58d"/>
  <p:tag name="ARTICULATE_SLIDE_NAV" val="31"/>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GUID" val="329d3f02-e0ef-463b-9faa-f20c890df056"/>
  <p:tag name="AUDIO_ID" val="960"/>
  <p:tag name="ELAPSEDTIME" val="369.8"/>
  <p:tag name="ANNOTATION_TYPE_1" val="0"/>
  <p:tag name="ANNOTATION_START_1" val="26.0"/>
  <p:tag name="ANNOTATION_END_1" val="31.4"/>
  <p:tag name="ANNOTATION_TOP_1" val="57.7"/>
  <p:tag name="ANNOTATION_LEFT_1" val="64.5"/>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1.4"/>
  <p:tag name="ANNOTATION_END_2" val="34.2"/>
  <p:tag name="ANNOTATION_TOP_2" val="56.3"/>
  <p:tag name="ANNOTATION_LEFT_2" val="364.9"/>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4.2"/>
  <p:tag name="ANNOTATION_END_3" val="42.3"/>
  <p:tag name="ANNOTATION_TOP_3" val="89.2"/>
  <p:tag name="ANNOTATION_LEFT_3" val="184.7"/>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2.3"/>
  <p:tag name="ANNOTATION_END_4" val="49.6"/>
  <p:tag name="ANNOTATION_TOP_4" val="158.6"/>
  <p:tag name="ANNOTATION_LEFT_4" val="236.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9.6"/>
  <p:tag name="ANNOTATION_END_5" val="52.3"/>
  <p:tag name="ANNOTATION_TOP_5" val="195.2"/>
  <p:tag name="ANNOTATION_LEFT_5" val="271.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2.3"/>
  <p:tag name="ANNOTATION_END_6" val="59.1"/>
  <p:tag name="ANNOTATION_TOP_6" val="184.2"/>
  <p:tag name="ANNOTATION_LEFT_6" val="216.2"/>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9.1"/>
  <p:tag name="ANNOTATION_END_7" val="79.3"/>
  <p:tag name="ANNOTATION_TOP_7" val="162.3"/>
  <p:tag name="ANNOTATION_LEFT_7" val="339.3"/>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9.3"/>
  <p:tag name="ANNOTATION_END_8" val="87.1"/>
  <p:tag name="ANNOTATION_TOP_8" val="191.5"/>
  <p:tag name="ANNOTATION_LEFT_8" val="323.2"/>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1"/>
  <p:tag name="ANNOTATION_END_9" val="94.6"/>
  <p:tag name="ANNOTATION_TOP_9" val="156.4"/>
  <p:tag name="ANNOTATION_LEFT_9" val="440.4"/>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94.6"/>
  <p:tag name="ANNOTATION_END_10" val="107.9"/>
  <p:tag name="ANNOTATION_TOP_10" val="87.7"/>
  <p:tag name="ANNOTATION_LEFT_10" val="175.1"/>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107.9"/>
  <p:tag name="ANNOTATION_END_11" val="117.4"/>
  <p:tag name="ANNOTATION_TOP_11" val="221.5"/>
  <p:tag name="ANNOTATION_LEFT_11" val="121.6"/>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117.4"/>
  <p:tag name="ANNOTATION_END_12" val="125.4"/>
  <p:tag name="ANNOTATION_TOP_12" val="258.0"/>
  <p:tag name="ANNOTATION_LEFT_12" val="132.6"/>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125.4"/>
  <p:tag name="ANNOTATION_END_13" val="135.3"/>
  <p:tag name="ANNOTATION_TOP_13" val="226.6"/>
  <p:tag name="ANNOTATION_LEFT_13" val="238.2"/>
  <p:tag name="ANNOTATION_WIDTH_13" val="109.9"/>
  <p:tag name="ANNOTATION_HEIGHT_13" val="109.6"/>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135.3"/>
  <p:tag name="ANNOTATION_END_14" val="137.4"/>
  <p:tag name="ANNOTATION_TOP_14" val="252.2"/>
  <p:tag name="ANNOTATION_LEFT_14" val="262.4"/>
  <p:tag name="ANNOTATION_WIDTH_14" val="109.9"/>
  <p:tag name="ANNOTATION_HEIGHT_14" val="109.6"/>
  <p:tag name="ANNOTATION_ANIMATION_14" val="3"/>
  <p:tag name="ANNOTATION_ROTATION_14" val="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137.4"/>
  <p:tag name="ANNOTATION_END_15" val="144.3"/>
  <p:tag name="ANNOTATION_TOP_15" val="229.5"/>
  <p:tag name="ANNOTATION_LEFT_15" val="351.0"/>
  <p:tag name="ANNOTATION_WIDTH_15" val="109.9"/>
  <p:tag name="ANNOTATION_HEIGHT_15" val="109.6"/>
  <p:tag name="ANNOTATION_ANIMATION_15" val="3"/>
  <p:tag name="ANNOTATION_ROTATION_15" val="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144.3"/>
  <p:tag name="ANNOTATION_END_16" val="145.5"/>
  <p:tag name="ANNOTATION_TOP_16" val="159.4"/>
  <p:tag name="ANNOTATION_LEFT_16" val="13.2"/>
  <p:tag name="ANNOTATION_WIDTH_16" val="109.9"/>
  <p:tag name="ANNOTATION_HEIGHT_16" val="109.6"/>
  <p:tag name="ANNOTATION_ANIMATION_16" val="3"/>
  <p:tag name="ANNOTATION_ROTATION_16" val="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145.5"/>
  <p:tag name="ANNOTATION_END_17" val="146.7"/>
  <p:tag name="ANNOTATION_TOP_17" val="157.2"/>
  <p:tag name="ANNOTATION_LEFT_17" val="31.5"/>
  <p:tag name="ANNOTATION_WIDTH_17" val="109.9"/>
  <p:tag name="ANNOTATION_HEIGHT_17" val="109.6"/>
  <p:tag name="ANNOTATION_ANIMATION_17" val="3"/>
  <p:tag name="ANNOTATION_ROTATION_17" val="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146.7"/>
  <p:tag name="ANNOTATION_END_18" val="166.1"/>
  <p:tag name="ANNOTATION_TOP_18" val="236.1"/>
  <p:tag name="ANNOTATION_LEFT_18" val="50.6"/>
  <p:tag name="ANNOTATION_WIDTH_18" val="109.9"/>
  <p:tag name="ANNOTATION_HEIGHT_18" val="109.6"/>
  <p:tag name="ANNOTATION_ANIMATION_18" val="3"/>
  <p:tag name="ANNOTATION_ROTATION_18" val="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166.1"/>
  <p:tag name="ANNOTATION_END_19" val="171.0"/>
  <p:tag name="ANNOTATION_TOP_19" val="225.1"/>
  <p:tag name="ANNOTATION_LEFT_19" val="443.4"/>
  <p:tag name="ANNOTATION_WIDTH_19" val="109.9"/>
  <p:tag name="ANNOTATION_HEIGHT_19" val="109.6"/>
  <p:tag name="ANNOTATION_ANIMATION_19" val="3"/>
  <p:tag name="ANNOTATION_ROTATION_19" val="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171.0"/>
  <p:tag name="ANNOTATION_END_20" val="203.2"/>
  <p:tag name="ANNOTATION_TOP_20" val="252.2"/>
  <p:tag name="ANNOTATION_LEFT_20" val="438.2"/>
  <p:tag name="ANNOTATION_WIDTH_20" val="109.9"/>
  <p:tag name="ANNOTATION_HEIGHT_20" val="109.6"/>
  <p:tag name="ANNOTATION_ANIMATION_20" val="3"/>
  <p:tag name="ANNOTATION_ROTATION_20" val="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0"/>
  <p:tag name="ANNOTATION_START_21" val="203.2"/>
  <p:tag name="ANNOTATION_END_21" val="235.0"/>
  <p:tag name="ANNOTATION_TOP_21" val="293.1"/>
  <p:tag name="ANNOTATION_LEFT_21" val="131.9"/>
  <p:tag name="ANNOTATION_WIDTH_21" val="109.9"/>
  <p:tag name="ANNOTATION_HEIGHT_21" val="109.6"/>
  <p:tag name="ANNOTATION_ANIMATION_21" val="3"/>
  <p:tag name="ANNOTATION_ROTATION_21" val="0"/>
  <p:tag name="ANNOTATION_SUB_TYPE_21" val="2"/>
  <p:tag name="ANNOTATION_LOOP_COUNT_21" val="1"/>
  <p:tag name="ANNOTATION_BOX_RADIUS_21" val="0"/>
  <p:tag name="ANNOTATION_SCALE_21" val="125"/>
  <p:tag name="ANNOTATION_BORDER_ALPHA_21" val="100"/>
  <p:tag name="ANNOTATION_BORDER_COLOR_21" val="16777215"/>
  <p:tag name="ANNOTATION_FILL_COLOR_21" val="683492"/>
  <p:tag name="ANNOTATION_FILL_ALPHA_21" val="100"/>
  <p:tag name="ANNOTATION_BORDER_WIDTH_21" val="2"/>
  <p:tag name="ANNOTATION_TYPE_22" val="0"/>
  <p:tag name="ANNOTATION_START_22" val="235.0"/>
  <p:tag name="ANNOTATION_END_22" val="249.0"/>
  <p:tag name="ANNOTATION_TOP_22" val="288.7"/>
  <p:tag name="ANNOTATION_LEFT_22" val="315.8"/>
  <p:tag name="ANNOTATION_WIDTH_22" val="109.9"/>
  <p:tag name="ANNOTATION_HEIGHT_22" val="109.6"/>
  <p:tag name="ANNOTATION_ANIMATION_22" val="3"/>
  <p:tag name="ANNOTATION_ROTATION_22" val="0"/>
  <p:tag name="ANNOTATION_SUB_TYPE_22" val="2"/>
  <p:tag name="ANNOTATION_LOOP_COUNT_22" val="1"/>
  <p:tag name="ANNOTATION_BOX_RADIUS_22" val="0"/>
  <p:tag name="ANNOTATION_SCALE_22" val="125"/>
  <p:tag name="ANNOTATION_BORDER_ALPHA_22" val="100"/>
  <p:tag name="ANNOTATION_BORDER_COLOR_22" val="16777215"/>
  <p:tag name="ANNOTATION_FILL_COLOR_22" val="683492"/>
  <p:tag name="ANNOTATION_FILL_ALPHA_22" val="100"/>
  <p:tag name="ANNOTATION_BORDER_WIDTH_22" val="2"/>
  <p:tag name="ANNOTATION_TYPE_23" val="0"/>
  <p:tag name="ANNOTATION_START_23" val="249.0"/>
  <p:tag name="ANNOTATION_END_23" val="255.0"/>
  <p:tag name="ANNOTATION_TOP_23" val="332.6"/>
  <p:tag name="ANNOTATION_LEFT_23" val="335.6"/>
  <p:tag name="ANNOTATION_WIDTH_23" val="109.9"/>
  <p:tag name="ANNOTATION_HEIGHT_23" val="109.6"/>
  <p:tag name="ANNOTATION_ANIMATION_23" val="3"/>
  <p:tag name="ANNOTATION_ROTATION_23" val="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255.0"/>
  <p:tag name="ANNOTATION_END_24" val="294.7"/>
  <p:tag name="ANNOTATION_TOP_24" val="290.2"/>
  <p:tag name="ANNOTATION_LEFT_24" val="447.8"/>
  <p:tag name="ANNOTATION_WIDTH_24" val="109.9"/>
  <p:tag name="ANNOTATION_HEIGHT_24" val="109.6"/>
  <p:tag name="ANNOTATION_ANIMATION_24" val="3"/>
  <p:tag name="ANNOTATION_ROTATION_24" val="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294.7"/>
  <p:tag name="ANNOTATION_END_25" val="340.8"/>
  <p:tag name="ANNOTATION_TOP_25" val="361.8"/>
  <p:tag name="ANNOTATION_LEFT_25" val="126.0"/>
  <p:tag name="ANNOTATION_WIDTH_25" val="109.9"/>
  <p:tag name="ANNOTATION_HEIGHT_25" val="109.6"/>
  <p:tag name="ANNOTATION_ANIMATION_25" val="3"/>
  <p:tag name="ANNOTATION_ROTATION_25" val="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340.8"/>
  <p:tag name="ANNOTATION_END_26" val="354.1"/>
  <p:tag name="ANNOTATION_TOP_26" val="361.8"/>
  <p:tag name="ANNOTATION_LEFT_26" val="247.7"/>
  <p:tag name="ANNOTATION_WIDTH_26" val="109.9"/>
  <p:tag name="ANNOTATION_HEIGHT_26" val="109.6"/>
  <p:tag name="ANNOTATION_ANIMATION_26" val="3"/>
  <p:tag name="ANNOTATION_ROTATION_26" val="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354.1"/>
  <p:tag name="ANNOTATION_TOP_27" val="366.9"/>
  <p:tag name="ANNOTATION_LEFT_27" val="345.2"/>
  <p:tag name="ANNOTATION_WIDTH_27" val="109.9"/>
  <p:tag name="ANNOTATION_HEIGHT_27" val="109.6"/>
  <p:tag name="ANNOTATION_ANIMATION_27" val="3"/>
  <p:tag name="ANNOTATION_ROTATION_27" val="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NAV" val="48"/>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UDIO_ID" val="1014"/>
  <p:tag name="ELAPSEDTIME" val="90.8"/>
  <p:tag name="ANNOTATION_TYPE_1" val="0"/>
  <p:tag name="ANNOTATION_START_1" val="13.0"/>
  <p:tag name="ANNOTATION_END_1" val="23.1"/>
  <p:tag name="ANNOTATION_TOP_1" val="109.3"/>
  <p:tag name="ANNOTATION_LEFT_1" val="44.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3.1"/>
  <p:tag name="ANNOTATION_END_2" val="34.7"/>
  <p:tag name="ANNOTATION_TOP_2" val="168.8"/>
  <p:tag name="ANNOTATION_LEFT_2" val="35.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4.7"/>
  <p:tag name="ANNOTATION_END_3" val="48.6"/>
  <p:tag name="ANNOTATION_TOP_3" val="226.8"/>
  <p:tag name="ANNOTATION_LEFT_3" val="46.9"/>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8.6"/>
  <p:tag name="ANNOTATION_END_4" val="58.1"/>
  <p:tag name="ANNOTATION_TOP_4" val="255.0"/>
  <p:tag name="ANNOTATION_LEFT_4" val="58.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8.1"/>
  <p:tag name="ANNOTATION_END_5" val="65.4"/>
  <p:tag name="ANNOTATION_TOP_5" val="277.3"/>
  <p:tag name="ANNOTATION_LEFT_5" val="62.6"/>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65.4"/>
  <p:tag name="ANNOTATION_END_6" val="73.8"/>
  <p:tag name="ANNOTATION_TOP_6" val="318.2"/>
  <p:tag name="ANNOTATION_LEFT_6" val="44.0"/>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73.8"/>
  <p:tag name="ANNOTATION_END_7" val="80.9"/>
  <p:tag name="ANNOTATION_TOP_7" val="346.5"/>
  <p:tag name="ANNOTATION_LEFT_7" val="52.9"/>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80.9"/>
  <p:tag name="ANNOTATION_TOP_8" val="371.8"/>
  <p:tag name="ANNOTATION_LEFT_8" val="47.7"/>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c9ebaeda-1d4f-4db7-af6d-00bd8c8ac181"/>
  <p:tag name="ARTICULATE_SLIDE_NAV" val="49"/>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UDIO_ID" val="961"/>
  <p:tag name="ELAPSEDTIME" val="189.5"/>
  <p:tag name="ANNOTATION_TYPE_1" val="0"/>
  <p:tag name="ANNOTATION_START_1" val="29.3"/>
  <p:tag name="ANNOTATION_END_1" val="79.1"/>
  <p:tag name="ANNOTATION_TOP_1" val="140.5"/>
  <p:tag name="ANNOTATION_LEFT_1" val="69.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79.1"/>
  <p:tag name="ANNOTATION_END_2" val="88.2"/>
  <p:tag name="ANNOTATION_TOP_2" val="229.8"/>
  <p:tag name="ANNOTATION_LEFT_2" val="71.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8.2"/>
  <p:tag name="ANNOTATION_END_3" val="89.8"/>
  <p:tag name="ANNOTATION_TOP_3" val="258.8"/>
  <p:tag name="ANNOTATION_LEFT_3" val="61.1"/>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9.8"/>
  <p:tag name="ANNOTATION_END_4" val="97.9"/>
  <p:tag name="ANNOTATION_TOP_4" val="289.2"/>
  <p:tag name="ANNOTATION_LEFT_4" val="72.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7.9"/>
  <p:tag name="ANNOTATION_END_5" val="131.3"/>
  <p:tag name="ANNOTATION_TOP_5" val="321.2"/>
  <p:tag name="ANNOTATION_LEFT_5" val="63.3"/>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31.3"/>
  <p:tag name="ANNOTATION_END_6" val="146.0"/>
  <p:tag name="ANNOTATION_TOP_6" val="356.9"/>
  <p:tag name="ANNOTATION_LEFT_6" val="49.2"/>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46.0"/>
  <p:tag name="ANNOTATION_END_7" val="154.5"/>
  <p:tag name="ANNOTATION_TOP_7" val="391.1"/>
  <p:tag name="ANNOTATION_LEFT_7" val="68.6"/>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54.5"/>
  <p:tag name="ANNOTATION_TOP_8" val="43.9"/>
  <p:tag name="ANNOTATION_LEFT_8" val="82.7"/>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84db3816-7b16-4a4e-96cd-aa78016383df"/>
  <p:tag name="ARTICULATE_SLIDE_NAV" val="51"/>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0xTlZX7q_files\slide0001_image001.jpg"/>
</p:tagLst>
</file>

<file path=ppt/tags/tag166.xml><?xml version="1.0" encoding="utf-8"?>
<p:tagLst xmlns:a="http://schemas.openxmlformats.org/drawingml/2006/main" xmlns:r="http://schemas.openxmlformats.org/officeDocument/2006/relationships" xmlns:p="http://schemas.openxmlformats.org/presentationml/2006/main">
  <p:tag name="AUDIO_ID" val="963"/>
  <p:tag name="ELAPSEDTIME" val="81.3"/>
  <p:tag name="ANNOTATION_TYPE_1" val="2"/>
  <p:tag name="ANNOTATION_START_1" val="48.1"/>
  <p:tag name="ANNOTATION_END_1" val="48.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48.1"/>
  <p:tag name="ANNOTATION_END_2" val="68.8"/>
  <p:tag name="ANNOTATION_TOP_2" val="98.9"/>
  <p:tag name="ANNOTATION_LEFT_2" val="125.2"/>
  <p:tag name="ANNOTATION_WIDTH_2" val="426.2"/>
  <p:tag name="ANNOTATION_HEIGHT_2" val="310.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0"/>
  <p:tag name="ANNOTATION_START_3" val="68.8"/>
  <p:tag name="ANNOTATION_TOP_3" val="130.9"/>
  <p:tag name="ANNOTATION_LEFT_3" val="133.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8a4ef25d-3445-46f4-b50a-0566b1767154"/>
  <p:tag name="ARTICULATE_SLIDE_NAV" val="52"/>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3s4Pl3tE_files\slide0001_image001.jpg"/>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GUID" val="78ec50ea-5c1e-4d2a-b97c-aaa30f28dfae"/>
  <p:tag name="AUDIO_ID" val="962"/>
  <p:tag name="ELAPSEDTIME" val="103.9"/>
  <p:tag name="ANNOTATION_TYPE_1" val="0"/>
  <p:tag name="ANNOTATION_START_1" val="6.5"/>
  <p:tag name="ANNOTATION_END_1" val="24.1"/>
  <p:tag name="ANNOTATION_TOP_1" val="123.5"/>
  <p:tag name="ANNOTATION_LEFT_1" val="131.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4.1"/>
  <p:tag name="ANNOTATION_END_2" val="40.3"/>
  <p:tag name="ANNOTATION_TOP_2" val="186.4"/>
  <p:tag name="ANNOTATION_LEFT_2" val="167.1"/>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0.3"/>
  <p:tag name="ANNOTATION_END_3" val="57.1"/>
  <p:tag name="ANNOTATION_TOP_3" val="307.0"/>
  <p:tag name="ANNOTATION_LEFT_3" val="133.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7.1"/>
  <p:tag name="ANNOTATION_END_4" val="77.8"/>
  <p:tag name="ANNOTATION_TOP_4" val="337.7"/>
  <p:tag name="ANNOTATION_LEFT_4" val="151.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7.8"/>
  <p:tag name="ANNOTATION_TOP_5" val="375.7"/>
  <p:tag name="ANNOTATION_LEFT_5" val="138.5"/>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53"/>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74.xml><?xml version="1.0" encoding="utf-8"?>
<p:tagLst xmlns:a="http://schemas.openxmlformats.org/drawingml/2006/main" xmlns:r="http://schemas.openxmlformats.org/officeDocument/2006/relationships" xmlns:p="http://schemas.openxmlformats.org/presentationml/2006/main">
  <p:tag name="AUDIO_ID" val="1043"/>
  <p:tag name="ELAPSEDTIME" val="16.9"/>
  <p:tag name="ANNOTATION_COUNT" val="0"/>
  <p:tag name="ARTICULATE_SLIDE_GUID" val="dfaea927-4797-4725-a3ab-2a8d1bd303de"/>
  <p:tag name="ARTICULATE_SLIDE_NAV" val="56"/>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9OWnOz0_files\slide0001_image001.jpg"/>
</p:tagLst>
</file>

<file path=ppt/tags/tag176.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179.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UDIO_ID" val="929"/>
  <p:tag name="ELAPSEDTIME" val="51.3"/>
  <p:tag name="ANNOTATION_TYPE_1" val="0"/>
  <p:tag name="ANNOTATION_START_1" val="13.9"/>
  <p:tag name="ANNOTATION_END_1" val="14.8"/>
  <p:tag name="ANNOTATION_TOP_1" val="135.3"/>
  <p:tag name="ANNOTATION_LEFT_1" val="50.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8"/>
  <p:tag name="ANNOTATION_END_2" val="21.4"/>
  <p:tag name="ANNOTATION_TOP_2" val="179.9"/>
  <p:tag name="ANNOTATION_LEFT_2" val="55.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1.4"/>
  <p:tag name="ANNOTATION_END_3" val="29.2"/>
  <p:tag name="ANNOTATION_TOP_3" val="220.1"/>
  <p:tag name="ANNOTATION_LEFT_3" val="58.9"/>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9.2"/>
  <p:tag name="ANNOTATION_END_4" val="30.4"/>
  <p:tag name="ANNOTATION_TOP_4" val="258.8"/>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0.4"/>
  <p:tag name="ANNOTATION_TOP_5" val="302.6"/>
  <p:tag name="ANNOTATION_LEFT_5" val="55.1"/>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c5333194-2b4c-418b-bd99-50942caea58d"/>
  <p:tag name="ARTICULATE_SLIDE_NAV" val="31"/>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UDIO_ID" val="968"/>
  <p:tag name="ELAPSEDTIME" val="113.7"/>
  <p:tag name="ANNOTATION_TYPE_1" val="0"/>
  <p:tag name="ANNOTATION_START_1" val="23.1"/>
  <p:tag name="ANNOTATION_END_1" val="44.8"/>
  <p:tag name="ANNOTATION_TOP_1" val="124.2"/>
  <p:tag name="ANNOTATION_LEFT_1" val="17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4.8"/>
  <p:tag name="ANNOTATION_END_2" val="73.9"/>
  <p:tag name="ANNOTATION_TOP_2" val="220.8"/>
  <p:tag name="ANNOTATION_LEFT_2" val="176.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3.9"/>
  <p:tag name="ANNOTATION_TOP_3" val="326.4"/>
  <p:tag name="ANNOTATION_LEFT_3" val="183.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be1f2a4c-d2aa-43c7-9a28-d5375b18673b"/>
  <p:tag name="ARTICULATE_SLIDE_NAV" val="65"/>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92.xml><?xml version="1.0" encoding="utf-8"?>
<p:tagLst xmlns:a="http://schemas.openxmlformats.org/drawingml/2006/main" xmlns:r="http://schemas.openxmlformats.org/officeDocument/2006/relationships" xmlns:p="http://schemas.openxmlformats.org/presentationml/2006/main">
  <p:tag name="ANNOTATION_TYPE_24" val="0"/>
  <p:tag name="ANNOTATION_START_24" val="268.3"/>
  <p:tag name="ANNOTATION_END_24" val="291.3"/>
  <p:tag name="ANNOTATION_TOP_24" val="312.3"/>
  <p:tag name="ANNOTATION_LEFT_24" val="205.7"/>
  <p:tag name="ANNOTATION_WIDTH_24" val="111.8"/>
  <p:tag name="ANNOTATION_HEIGHT_24" val="111.5"/>
  <p:tag name="ANNOTATION_ANIMATION_24" val="3"/>
  <p:tag name="ANNOTATION_ROTATION_24" val="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291.3"/>
  <p:tag name="ANNOTATION_END_25" val="304.9"/>
  <p:tag name="ANNOTATION_TOP_25" val="392.6"/>
  <p:tag name="ANNOTATION_LEFT_25" val="326.4"/>
  <p:tag name="ANNOTATION_WIDTH_25" val="111.8"/>
  <p:tag name="ANNOTATION_HEIGHT_25" val="111.5"/>
  <p:tag name="ANNOTATION_ANIMATION_25" val="3"/>
  <p:tag name="ANNOTATION_ROTATION_25" val="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304.9"/>
  <p:tag name="ANNOTATION_END_26" val="310.0"/>
  <p:tag name="ANNOTATION_TOP_26" val="241.7"/>
  <p:tag name="ANNOTATION_LEFT_26" val="313.7"/>
  <p:tag name="ANNOTATION_WIDTH_26" val="111.8"/>
  <p:tag name="ANNOTATION_HEIGHT_26" val="111.5"/>
  <p:tag name="ANNOTATION_ANIMATION_26" val="3"/>
  <p:tag name="ANNOTATION_ROTATION_26" val="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310.0"/>
  <p:tag name="ANNOTATION_TOP_27" val="239.4"/>
  <p:tag name="ANNOTATION_LEFT_27" val="422.5"/>
  <p:tag name="ANNOTATION_WIDTH_27" val="111.8"/>
  <p:tag name="ANNOTATION_HEIGHT_27" val="111.5"/>
  <p:tag name="ANNOTATION_ANIMATION_27" val="3"/>
  <p:tag name="ANNOTATION_ROTATION_27" val="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RTICULATE_SLIDE_GUID" val="70c649d7-c098-4dc0-806e-bceb7d6ce118"/>
  <p:tag name="AUDIO_ID" val="1047"/>
  <p:tag name="ELAPSEDTIME" val="342.2"/>
  <p:tag name="ANNOTATION_TYPE_1" val="0"/>
  <p:tag name="ANNOTATION_START_1" val="6.1"/>
  <p:tag name="ANNOTATION_END_1" val="11.3"/>
  <p:tag name="ANNOTATION_TOP_1" val="43.1"/>
  <p:tag name="ANNOTATION_LEFT_1" val="71.8"/>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3"/>
  <p:tag name="ANNOTATION_END_2" val="13.7"/>
  <p:tag name="ANNOTATION_TOP_2" val="55.6"/>
  <p:tag name="ANNOTATION_LEFT_2" val="321.0"/>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3.7"/>
  <p:tag name="ANNOTATION_END_3" val="17.5"/>
  <p:tag name="ANNOTATION_TOP_3" val="75.3"/>
  <p:tag name="ANNOTATION_LEFT_3" val="200.1"/>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7.5"/>
  <p:tag name="ANNOTATION_END_4" val="26.4"/>
  <p:tag name="ANNOTATION_TOP_4" val="178.4"/>
  <p:tag name="ANNOTATION_LEFT_4" val="324.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6.4"/>
  <p:tag name="ANNOTATION_END_5" val="39.8"/>
  <p:tag name="ANNOTATION_TOP_5" val="160.8"/>
  <p:tag name="ANNOTATION_LEFT_5" val="450.0"/>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39.8"/>
  <p:tag name="ANNOTATION_END_6" val="50.6"/>
  <p:tag name="ANNOTATION_TOP_6" val="222.9"/>
  <p:tag name="ANNOTATION_LEFT_6" val="115.1"/>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6"/>
  <p:tag name="ANNOTATION_END_7" val="53.3"/>
  <p:tag name="ANNOTATION_TOP_7" val="250.0"/>
  <p:tag name="ANNOTATION_LEFT_7" val="109.2"/>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3.3"/>
  <p:tag name="ANNOTATION_END_8" val="58.3"/>
  <p:tag name="ANNOTATION_TOP_8" val="228.8"/>
  <p:tag name="ANNOTATION_LEFT_8" val="229.4"/>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8.3"/>
  <p:tag name="ANNOTATION_END_9" val="60.5"/>
  <p:tag name="ANNOTATION_TOP_9" val="251.5"/>
  <p:tag name="ANNOTATION_LEFT_9" val="226.4"/>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60.5"/>
  <p:tag name="ANNOTATION_END_10" val="71.2"/>
  <p:tag name="ANNOTATION_TOP_10" val="222.9"/>
  <p:tag name="ANNOTATION_LEFT_10" val="356.2"/>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71.2"/>
  <p:tag name="ANNOTATION_END_11" val="72.8"/>
  <p:tag name="ANNOTATION_TOP_11" val="220.0"/>
  <p:tag name="ANNOTATION_LEFT_11" val="124.6"/>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72.8"/>
  <p:tag name="ANNOTATION_END_12" val="77.5"/>
  <p:tag name="ANNOTATION_TOP_12" val="224.4"/>
  <p:tag name="ANNOTATION_LEFT_12" val="227.9"/>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77.5"/>
  <p:tag name="ANNOTATION_END_13" val="97.9"/>
  <p:tag name="ANNOTATION_TOP_13" val="223.7"/>
  <p:tag name="ANNOTATION_LEFT_13" val="351.0"/>
  <p:tag name="ANNOTATION_WIDTH_13" val="109.9"/>
  <p:tag name="ANNOTATION_HEIGHT_13" val="109.6"/>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97.9"/>
  <p:tag name="ANNOTATION_END_14" val="103.0"/>
  <p:tag name="ANNOTATION_TOP_14" val="225.1"/>
  <p:tag name="ANNOTATION_LEFT_14" val="474.1"/>
  <p:tag name="ANNOTATION_WIDTH_14" val="109.9"/>
  <p:tag name="ANNOTATION_HEIGHT_14" val="109.6"/>
  <p:tag name="ANNOTATION_ANIMATION_14" val="3"/>
  <p:tag name="ANNOTATION_ROTATION_14" val="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103.0"/>
  <p:tag name="ANNOTATION_END_15" val="146.0"/>
  <p:tag name="ANNOTATION_TOP_15" val="246.3"/>
  <p:tag name="ANNOTATION_LEFT_15" val="432.4"/>
  <p:tag name="ANNOTATION_WIDTH_15" val="109.9"/>
  <p:tag name="ANNOTATION_HEIGHT_15" val="109.6"/>
  <p:tag name="ANNOTATION_ANIMATION_15" val="3"/>
  <p:tag name="ANNOTATION_ROTATION_15" val="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146.0"/>
  <p:tag name="ANNOTATION_END_16" val="159.0"/>
  <p:tag name="ANNOTATION_TOP_16" val="294.6"/>
  <p:tag name="ANNOTATION_LEFT_16" val="117.3"/>
  <p:tag name="ANNOTATION_WIDTH_16" val="109.9"/>
  <p:tag name="ANNOTATION_HEIGHT_16" val="109.6"/>
  <p:tag name="ANNOTATION_ANIMATION_16" val="3"/>
  <p:tag name="ANNOTATION_ROTATION_16" val="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159.0"/>
  <p:tag name="ANNOTATION_END_17" val="174.7"/>
  <p:tag name="ANNOTATION_TOP_17" val="284.3"/>
  <p:tag name="ANNOTATION_LEFT_17" val="225.7"/>
  <p:tag name="ANNOTATION_WIDTH_17" val="109.9"/>
  <p:tag name="ANNOTATION_HEIGHT_17" val="109.6"/>
  <p:tag name="ANNOTATION_ANIMATION_17" val="3"/>
  <p:tag name="ANNOTATION_ROTATION_17" val="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174.7"/>
  <p:tag name="ANNOTATION_END_18" val="203.9"/>
  <p:tag name="ANNOTATION_TOP_18" val="295.3"/>
  <p:tag name="ANNOTATION_LEFT_18" val="346.6"/>
  <p:tag name="ANNOTATION_WIDTH_18" val="109.9"/>
  <p:tag name="ANNOTATION_HEIGHT_18" val="109.6"/>
  <p:tag name="ANNOTATION_ANIMATION_18" val="3"/>
  <p:tag name="ANNOTATION_ROTATION_18" val="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203.9"/>
  <p:tag name="ANNOTATION_END_19" val="221.8"/>
  <p:tag name="ANNOTATION_TOP_19" val="298.2"/>
  <p:tag name="ANNOTATION_LEFT_19" val="466.8"/>
  <p:tag name="ANNOTATION_WIDTH_19" val="109.9"/>
  <p:tag name="ANNOTATION_HEIGHT_19" val="109.6"/>
  <p:tag name="ANNOTATION_ANIMATION_19" val="3"/>
  <p:tag name="ANNOTATION_ROTATION_19" val="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221.8"/>
  <p:tag name="ANNOTATION_END_20" val="231.6"/>
  <p:tag name="ANNOTATION_TOP_20" val="356.7"/>
  <p:tag name="ANNOTATION_LEFT_20" val="117.3"/>
  <p:tag name="ANNOTATION_WIDTH_20" val="109.9"/>
  <p:tag name="ANNOTATION_HEIGHT_20" val="109.6"/>
  <p:tag name="ANNOTATION_ANIMATION_20" val="3"/>
  <p:tag name="ANNOTATION_ROTATION_20" val="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0"/>
  <p:tag name="ANNOTATION_START_21" val="231.6"/>
  <p:tag name="ANNOTATION_END_21" val="249.7"/>
  <p:tag name="ANNOTATION_TOP_21" val="361.8"/>
  <p:tag name="ANNOTATION_LEFT_21" val="222.8"/>
  <p:tag name="ANNOTATION_WIDTH_21" val="109.9"/>
  <p:tag name="ANNOTATION_HEIGHT_21" val="109.6"/>
  <p:tag name="ANNOTATION_ANIMATION_21" val="3"/>
  <p:tag name="ANNOTATION_ROTATION_21" val="0"/>
  <p:tag name="ANNOTATION_SUB_TYPE_21" val="2"/>
  <p:tag name="ANNOTATION_LOOP_COUNT_21" val="1"/>
  <p:tag name="ANNOTATION_BOX_RADIUS_21" val="0"/>
  <p:tag name="ANNOTATION_SCALE_21" val="125"/>
  <p:tag name="ANNOTATION_BORDER_ALPHA_21" val="100"/>
  <p:tag name="ANNOTATION_BORDER_COLOR_21" val="16777215"/>
  <p:tag name="ANNOTATION_FILL_COLOR_21" val="683492"/>
  <p:tag name="ANNOTATION_FILL_ALPHA_21" val="100"/>
  <p:tag name="ANNOTATION_BORDER_WIDTH_21" val="2"/>
  <p:tag name="ANNOTATION_TYPE_22" val="0"/>
  <p:tag name="ANNOTATION_START_22" val="249.7"/>
  <p:tag name="ANNOTATION_END_22" val="275.4"/>
  <p:tag name="ANNOTATION_TOP_22" val="371.3"/>
  <p:tag name="ANNOTATION_LEFT_22" val="343.7"/>
  <p:tag name="ANNOTATION_WIDTH_22" val="109.9"/>
  <p:tag name="ANNOTATION_HEIGHT_22" val="109.6"/>
  <p:tag name="ANNOTATION_ANIMATION_22" val="3"/>
  <p:tag name="ANNOTATION_ROTATION_22" val="0"/>
  <p:tag name="ANNOTATION_SUB_TYPE_22" val="2"/>
  <p:tag name="ANNOTATION_LOOP_COUNT_22" val="1"/>
  <p:tag name="ANNOTATION_BOX_RADIUS_22" val="0"/>
  <p:tag name="ANNOTATION_SCALE_22" val="125"/>
  <p:tag name="ANNOTATION_BORDER_ALPHA_22" val="100"/>
  <p:tag name="ANNOTATION_BORDER_COLOR_22" val="16777215"/>
  <p:tag name="ANNOTATION_FILL_COLOR_22" val="683492"/>
  <p:tag name="ANNOTATION_FILL_ALPHA_22" val="100"/>
  <p:tag name="ANNOTATION_BORDER_WIDTH_22" val="2"/>
  <p:tag name="ANNOTATION_TYPE_23" val="0"/>
  <p:tag name="ANNOTATION_START_23" val="275.4"/>
  <p:tag name="ANNOTATION_TOP_23" val="365.5"/>
  <p:tag name="ANNOTATION_LEFT_23" val="463.1"/>
  <p:tag name="ANNOTATION_WIDTH_23" val="109.9"/>
  <p:tag name="ANNOTATION_HEIGHT_23" val="109.6"/>
  <p:tag name="ANNOTATION_ANIMATION_23" val="3"/>
  <p:tag name="ANNOTATION_ROTATION_23" val="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COUNT" val="23"/>
  <p:tag name="ARTICULATE_SLIDE_NAV" val="67"/>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UDIO_ID" val="1081"/>
  <p:tag name="ELAPSEDTIME" val="140.3"/>
  <p:tag name="ANNOTATION_TYPE_1" val="0"/>
  <p:tag name="ANNOTATION_START_1" val="10.2"/>
  <p:tag name="ANNOTATION_END_1" val="31.6"/>
  <p:tag name="ANNOTATION_TOP_1" val="106.3"/>
  <p:tag name="ANNOTATION_LEFT_1" val="35.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1.6"/>
  <p:tag name="ANNOTATION_END_2" val="43.5"/>
  <p:tag name="ANNOTATION_TOP_2" val="150.9"/>
  <p:tag name="ANNOTATION_LEFT_2" val="52.2"/>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3.5"/>
  <p:tag name="ANNOTATION_END_3" val="52.2"/>
  <p:tag name="ANNOTATION_TOP_3" val="174.7"/>
  <p:tag name="ANNOTATION_LEFT_3" val="24.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2.2"/>
  <p:tag name="ANNOTATION_END_4" val="64.3"/>
  <p:tag name="ANNOTATION_TOP_4" val="208.9"/>
  <p:tag name="ANNOTATION_LEFT_4" val="61.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4.3"/>
  <p:tag name="ANNOTATION_END_5" val="78.9"/>
  <p:tag name="ANNOTATION_TOP_5" val="258.0"/>
  <p:tag name="ANNOTATION_LEFT_5" val="42.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78.9"/>
  <p:tag name="ANNOTATION_END_6" val="88.0"/>
  <p:tag name="ANNOTATION_TOP_6" val="299.6"/>
  <p:tag name="ANNOTATION_LEFT_6" val="48.4"/>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88.0"/>
  <p:tag name="ANNOTATION_TOP_7" val="357.6"/>
  <p:tag name="ANNOTATION_LEFT_7" val="52.9"/>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434ed0ef-004e-4412-9dc0-946b4a1acf2c"/>
  <p:tag name="ARTICULATE_SLIDE_NAV" val="66"/>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UDIO_ID" val="1045"/>
  <p:tag name="ELAPSEDTIME" val="89.5"/>
  <p:tag name="ANNOTATION_TYPE_1" val="0"/>
  <p:tag name="ANNOTATION_START_1" val="9.1"/>
  <p:tag name="ANNOTATION_END_1" val="11.3"/>
  <p:tag name="ANNOTATION_TOP_1" val="153.2"/>
  <p:tag name="ANNOTATION_LEFT_1" val="277.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3"/>
  <p:tag name="ANNOTATION_END_2" val="20.4"/>
  <p:tag name="ANNOTATION_TOP_2" val="219.3"/>
  <p:tag name="ANNOTATION_LEFT_2" val="292.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4"/>
  <p:tag name="ANNOTATION_END_3" val="47.3"/>
  <p:tag name="ANNOTATION_TOP_3" val="286.3"/>
  <p:tag name="ANNOTATION_LEFT_3" val="295.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3"/>
  <p:tag name="ANNOTATION_TOP_4" val="377.0"/>
  <p:tag name="ANNOTATION_LEFT_4" val="271.2"/>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c872b9d5-8a90-4963-84d0-b251cb2b265f"/>
  <p:tag name="ARTICULATE_SLIDE_NAV" val="69"/>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pktgoPHa_files\slide0001_image001.jpg"/>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ags/tag202.xml><?xml version="1.0" encoding="utf-8"?>
<p:tagLst xmlns:a="http://schemas.openxmlformats.org/drawingml/2006/main" xmlns:r="http://schemas.openxmlformats.org/officeDocument/2006/relationships" xmlns:p="http://schemas.openxmlformats.org/presentationml/2006/main">
  <p:tag name="AUDIO_ID" val="1054"/>
  <p:tag name="ELAPSEDTIME" val="53.3"/>
  <p:tag name="ANNOTATION_TYPE_1" val="0"/>
  <p:tag name="ANNOTATION_START_1" val="9.2"/>
  <p:tag name="ANNOTATION_END_1" val="11.4"/>
  <p:tag name="ANNOTATION_TOP_1" val="148.0"/>
  <p:tag name="ANNOTATION_LEFT_1" val="196.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4"/>
  <p:tag name="ANNOTATION_END_2" val="17.9"/>
  <p:tag name="ANNOTATION_TOP_2" val="184.4"/>
  <p:tag name="ANNOTATION_LEFT_2" val="210.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7.9"/>
  <p:tag name="ANNOTATION_TOP_3" val="258.8"/>
  <p:tag name="ANNOTATION_LEFT_3" val="193.0"/>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a160dc85-d506-4dfa-8f80-19e1aa483bb5"/>
  <p:tag name="ARTICULATE_SLIDE_NAV" val="68"/>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UDIO_ID" val="946"/>
  <p:tag name="ELAPSEDTIME" val="105.0"/>
  <p:tag name="ANNOTATION_TYPE_1" val="0"/>
  <p:tag name="ANNOTATION_START_1" val="24.4"/>
  <p:tag name="ANNOTATION_END_1" val="27.1"/>
  <p:tag name="ANNOTATION_TOP_1" val="94.4"/>
  <p:tag name="ANNOTATION_LEFT_1" val="290.6"/>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1"/>
  <p:tag name="ANNOTATION_END_2" val="28.4"/>
  <p:tag name="ANNOTATION_TOP_2" val="127.1"/>
  <p:tag name="ANNOTATION_LEFT_2" val="298.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8.4"/>
  <p:tag name="ANNOTATION_END_3" val="31.8"/>
  <p:tag name="ANNOTATION_TOP_3" val="164.3"/>
  <p:tag name="ANNOTATION_LEFT_3" val="292.1"/>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1.8"/>
  <p:tag name="ANNOTATION_END_4" val="35.2"/>
  <p:tag name="ANNOTATION_TOP_4" val="196.3"/>
  <p:tag name="ANNOTATION_LEFT_4" val="294.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5.2"/>
  <p:tag name="ANNOTATION_END_5" val="36.9"/>
  <p:tag name="ANNOTATION_TOP_5" val="242.4"/>
  <p:tag name="ANNOTATION_LEFT_5" val="281.7"/>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36.9"/>
  <p:tag name="ANNOTATION_END_6" val="38.7"/>
  <p:tag name="ANNOTATION_TOP_6" val="270.7"/>
  <p:tag name="ANNOTATION_LEFT_6" val="309.2"/>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38.7"/>
  <p:tag name="ANNOTATION_END_7" val="61.0"/>
  <p:tag name="ANNOTATION_TOP_7" val="304.9"/>
  <p:tag name="ANNOTATION_LEFT_7" val="319.7"/>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61.0"/>
  <p:tag name="ANNOTATION_END_8" val="80.5"/>
  <p:tag name="ANNOTATION_TOP_8" val="334.6"/>
  <p:tag name="ANNOTATION_LEFT_8" val="316.7"/>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0.5"/>
  <p:tag name="ANNOTATION_TOP_9" val="400.0"/>
  <p:tag name="ANNOTATION_LEFT_9" val="280.9"/>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10c6334-6e0c-493b-8587-b6c8cb3548bf"/>
  <p:tag name="ARTICULATE_SLIDE_NAV" val="71"/>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Vr7LqFx4_files\slide0001_image001.jpg"/>
</p:tagLst>
</file>

<file path=ppt/tags/tag206.xml><?xml version="1.0" encoding="utf-8"?>
<p:tagLst xmlns:a="http://schemas.openxmlformats.org/drawingml/2006/main" xmlns:r="http://schemas.openxmlformats.org/officeDocument/2006/relationships" xmlns:p="http://schemas.openxmlformats.org/presentationml/2006/main">
  <p:tag name="AUDIO_ID" val="970"/>
  <p:tag name="ELAPSEDTIME" val="32.4"/>
  <p:tag name="ANNOTATION_COUNT" val="0"/>
  <p:tag name="ARTICULATE_SLIDE_GUID" val="b97c63c3-10ce-427e-b598-9a572dc552b8"/>
  <p:tag name="ARTICULATE_SLIDE_NAV" val="75"/>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SEIumV0V_files\slide0001_image001.jpg"/>
</p:tagLst>
</file>

<file path=ppt/tags/tag208.xml><?xml version="1.0" encoding="utf-8"?>
<p:tagLst xmlns:a="http://schemas.openxmlformats.org/drawingml/2006/main" xmlns:r="http://schemas.openxmlformats.org/officeDocument/2006/relationships" xmlns:p="http://schemas.openxmlformats.org/presentationml/2006/main">
  <p:tag name="AUDIO_ID" val="975"/>
  <p:tag name="ELAPSEDTIME" val="33.1"/>
  <p:tag name="ANNOTATION_TYPE_1" val="0"/>
  <p:tag name="ANNOTATION_START_1" val="4.5"/>
  <p:tag name="ANNOTATION_END_1" val="14.0"/>
  <p:tag name="ANNOTATION_TOP_1" val="139.8"/>
  <p:tag name="ANNOTATION_LEFT_1" val="24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0"/>
  <p:tag name="ANNOTATION_END_2" val="18.6"/>
  <p:tag name="ANNOTATION_TOP_2" val="173.2"/>
  <p:tag name="ANNOTATION_LEFT_2" val="256.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8.6"/>
  <p:tag name="ANNOTATION_END_3" val="19.9"/>
  <p:tag name="ANNOTATION_TOP_3" val="214.1"/>
  <p:tag name="ANNOTATION_LEFT_3" val="271.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9.9"/>
  <p:tag name="ANNOTATION_END_4" val="20.9"/>
  <p:tag name="ANNOTATION_TOP_4" val="244.6"/>
  <p:tag name="ANNOTATION_LEFT_4" val="263.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0.9"/>
  <p:tag name="ANNOTATION_TOP_5" val="271.4"/>
  <p:tag name="ANNOTATION_LEFT_5" val="267.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5b401608-6c49-43ad-b851-694ea6ae03be"/>
  <p:tag name="ARTICULATE_SLIDE_NAV" val="77"/>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YjpsAaP_files\slide0001_image001.jpg"/>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GUID" val="0d7e7985-14d8-448f-b549-8abcb4f27879"/>
  <p:tag name="ANNOTATION_TYPE_8" val="0"/>
  <p:tag name="ANNOTATION_START_8" val="118.0"/>
  <p:tag name="ANNOTATION_END_8" val="138.6"/>
  <p:tag name="ANNOTATION_TOP_8" val="357.4"/>
  <p:tag name="ANNOTATION_LEFT_8" val="184.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38.6"/>
  <p:tag name="ANNOTATION_TOP_9" val="388.9"/>
  <p:tag name="ANNOTATION_LEFT_9" val="178.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UDIO_ID" val="976"/>
  <p:tag name="ELAPSEDTIME" val="184.4"/>
  <p:tag name="ANNOTATION_TYPE_1" val="0"/>
  <p:tag name="ANNOTATION_START_1" val="9.9"/>
  <p:tag name="ANNOTATION_END_1" val="15.5"/>
  <p:tag name="ANNOTATION_TOP_1" val="118.4"/>
  <p:tag name="ANNOTATION_LEFT_1" val="115.1"/>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5.5"/>
  <p:tag name="ANNOTATION_END_2" val="60.0"/>
  <p:tag name="ANNOTATION_TOP_2" val="186.4"/>
  <p:tag name="ANNOTATION_LEFT_2" val="169.3"/>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0.0"/>
  <p:tag name="ANNOTATION_END_3" val="104.9"/>
  <p:tag name="ANNOTATION_TOP_3" val="217.1"/>
  <p:tag name="ANNOTATION_LEFT_3" val="162.7"/>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04.9"/>
  <p:tag name="ANNOTATION_END_4" val="108.4"/>
  <p:tag name="ANNOTATION_TOP_4" val="263.1"/>
  <p:tag name="ANNOTATION_LEFT_4" val="10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08.4"/>
  <p:tag name="ANNOTATION_END_5" val="115.3"/>
  <p:tag name="ANNOTATION_TOP_5" val="291.7"/>
  <p:tag name="ANNOTATION_LEFT_5" val="114.3"/>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15.3"/>
  <p:tag name="ANNOTATION_END_6" val="138.5"/>
  <p:tag name="ANNOTATION_TOP_6" val="358.2"/>
  <p:tag name="ANNOTATION_LEFT_6" val="167.8"/>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38.5"/>
  <p:tag name="ANNOTATION_TOP_7" val="393.3"/>
  <p:tag name="ANNOTATION_LEFT_7" val="164.2"/>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NAV" val="78"/>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UDIO_ID" val="929"/>
  <p:tag name="ELAPSEDTIME" val="51.3"/>
  <p:tag name="ANNOTATION_TYPE_1" val="0"/>
  <p:tag name="ANNOTATION_START_1" val="13.9"/>
  <p:tag name="ANNOTATION_END_1" val="14.8"/>
  <p:tag name="ANNOTATION_TOP_1" val="135.3"/>
  <p:tag name="ANNOTATION_LEFT_1" val="50.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8"/>
  <p:tag name="ANNOTATION_END_2" val="21.4"/>
  <p:tag name="ANNOTATION_TOP_2" val="179.9"/>
  <p:tag name="ANNOTATION_LEFT_2" val="55.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1.4"/>
  <p:tag name="ANNOTATION_END_3" val="29.2"/>
  <p:tag name="ANNOTATION_TOP_3" val="220.1"/>
  <p:tag name="ANNOTATION_LEFT_3" val="58.9"/>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9.2"/>
  <p:tag name="ANNOTATION_END_4" val="30.4"/>
  <p:tag name="ANNOTATION_TOP_4" val="258.8"/>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0.4"/>
  <p:tag name="ANNOTATION_TOP_5" val="302.6"/>
  <p:tag name="ANNOTATION_LEFT_5" val="55.1"/>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c5333194-2b4c-418b-bd99-50942caea58d"/>
  <p:tag name="ARTICULATE_SLIDE_NAV" val="31"/>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NNOTATION_TYPE_17" val="2"/>
  <p:tag name="ANNOTATION_START_17" val="196.3"/>
  <p:tag name="ANNOTATION_END_17" val="201.2"/>
  <p:tag name="ANNOTATION_TOP_17" val="138.3"/>
  <p:tag name="ANNOTATION_LEFT_17" val="99.8"/>
  <p:tag name="ANNOTATION_WIDTH_17" val="86.4"/>
  <p:tag name="ANNOTATION_HEIGHT_17" val="297.4"/>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0"/>
  <p:tag name="ANNOTATION_START_18" val="201.2"/>
  <p:tag name="ANNOTATION_END_18" val="202.5"/>
  <p:tag name="ANNOTATION_TOP_18" val="229.0"/>
  <p:tag name="ANNOTATION_LEFT_18" val="473.2"/>
  <p:tag name="ANNOTATION_WIDTH_18" val="111.8"/>
  <p:tag name="ANNOTATION_HEIGHT_18" val="111.5"/>
  <p:tag name="ANNOTATION_ANIMATION_18" val="3"/>
  <p:tag name="ANNOTATION_ROTATION_18" val="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202.5"/>
  <p:tag name="ANNOTATION_END_19" val="231.4"/>
  <p:tag name="ANNOTATION_TOP_19" val="319.0"/>
  <p:tag name="ANNOTATION_LEFT_19" val="119.2"/>
  <p:tag name="ANNOTATION_WIDTH_19" val="111.8"/>
  <p:tag name="ANNOTATION_HEIGHT_19" val="111.5"/>
  <p:tag name="ANNOTATION_ANIMATION_19" val="3"/>
  <p:tag name="ANNOTATION_ROTATION_19" val="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231.4"/>
  <p:tag name="ANNOTATION_END_20" val="232.8"/>
  <p:tag name="ANNOTATION_TOP_20" val="246.1"/>
  <p:tag name="ANNOTATION_LEFT_20" val="326.4"/>
  <p:tag name="ANNOTATION_WIDTH_20" val="111.8"/>
  <p:tag name="ANNOTATION_HEIGHT_20" val="111.5"/>
  <p:tag name="ANNOTATION_ANIMATION_20" val="3"/>
  <p:tag name="ANNOTATION_ROTATION_20" val="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0"/>
  <p:tag name="ANNOTATION_START_21" val="232.8"/>
  <p:tag name="ANNOTATION_END_21" val="235.3"/>
  <p:tag name="ANNOTATION_TOP_21" val="236.4"/>
  <p:tag name="ANNOTATION_LEFT_21" val="432.2"/>
  <p:tag name="ANNOTATION_WIDTH_21" val="111.8"/>
  <p:tag name="ANNOTATION_HEIGHT_21" val="111.5"/>
  <p:tag name="ANNOTATION_ANIMATION_21" val="3"/>
  <p:tag name="ANNOTATION_ROTATION_21" val="0"/>
  <p:tag name="ANNOTATION_SUB_TYPE_21" val="2"/>
  <p:tag name="ANNOTATION_LOOP_COUNT_21" val="1"/>
  <p:tag name="ANNOTATION_BOX_RADIUS_21" val="0"/>
  <p:tag name="ANNOTATION_SCALE_21" val="125"/>
  <p:tag name="ANNOTATION_BORDER_ALPHA_21" val="100"/>
  <p:tag name="ANNOTATION_BORDER_COLOR_21" val="16777215"/>
  <p:tag name="ANNOTATION_FILL_COLOR_21" val="683492"/>
  <p:tag name="ANNOTATION_FILL_ALPHA_21" val="100"/>
  <p:tag name="ANNOTATION_BORDER_WIDTH_21" val="2"/>
  <p:tag name="ANNOTATION_TYPE_22" val="0"/>
  <p:tag name="ANNOTATION_START_22" val="235.3"/>
  <p:tag name="ANNOTATION_END_22" val="263.8"/>
  <p:tag name="ANNOTATION_TOP_22" val="243.1"/>
  <p:tag name="ANNOTATION_LEFT_22" val="336.8"/>
  <p:tag name="ANNOTATION_WIDTH_22" val="111.8"/>
  <p:tag name="ANNOTATION_HEIGHT_22" val="111.5"/>
  <p:tag name="ANNOTATION_ANIMATION_22" val="3"/>
  <p:tag name="ANNOTATION_ROTATION_22" val="0"/>
  <p:tag name="ANNOTATION_SUB_TYPE_22" val="2"/>
  <p:tag name="ANNOTATION_LOOP_COUNT_22" val="1"/>
  <p:tag name="ANNOTATION_BOX_RADIUS_22" val="0"/>
  <p:tag name="ANNOTATION_SCALE_22" val="125"/>
  <p:tag name="ANNOTATION_BORDER_ALPHA_22" val="100"/>
  <p:tag name="ANNOTATION_BORDER_COLOR_22" val="16777215"/>
  <p:tag name="ANNOTATION_FILL_COLOR_22" val="683492"/>
  <p:tag name="ANNOTATION_FILL_ALPHA_22" val="100"/>
  <p:tag name="ANNOTATION_BORDER_WIDTH_22" val="2"/>
  <p:tag name="ANNOTATION_TYPE_23" val="0"/>
  <p:tag name="ANNOTATION_START_23" val="263.8"/>
  <p:tag name="ANNOTATION_END_23" val="268.3"/>
  <p:tag name="ANNOTATION_TOP_23" val="220.8"/>
  <p:tag name="ANNOTATION_LEFT_23" val="542.5"/>
  <p:tag name="ANNOTATION_WIDTH_23" val="111.8"/>
  <p:tag name="ANNOTATION_HEIGHT_23" val="111.5"/>
  <p:tag name="ANNOTATION_ANIMATION_23" val="3"/>
  <p:tag name="ANNOTATION_ROTATION_23" val="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268.3"/>
  <p:tag name="ANNOTATION_END_24" val="291.3"/>
  <p:tag name="ANNOTATION_TOP_24" val="312.3"/>
  <p:tag name="ANNOTATION_LEFT_24" val="205.7"/>
  <p:tag name="ANNOTATION_WIDTH_24" val="111.8"/>
  <p:tag name="ANNOTATION_HEIGHT_24" val="111.5"/>
  <p:tag name="ANNOTATION_ANIMATION_24" val="3"/>
  <p:tag name="ANNOTATION_ROTATION_24" val="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291.3"/>
  <p:tag name="ANNOTATION_END_25" val="304.9"/>
  <p:tag name="ANNOTATION_TOP_25" val="392.6"/>
  <p:tag name="ANNOTATION_LEFT_25" val="326.4"/>
  <p:tag name="ANNOTATION_WIDTH_25" val="111.8"/>
  <p:tag name="ANNOTATION_HEIGHT_25" val="111.5"/>
  <p:tag name="ANNOTATION_ANIMATION_25" val="3"/>
  <p:tag name="ANNOTATION_ROTATION_25" val="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304.9"/>
  <p:tag name="ANNOTATION_END_26" val="310.0"/>
  <p:tag name="ANNOTATION_TOP_26" val="241.7"/>
  <p:tag name="ANNOTATION_LEFT_26" val="313.7"/>
  <p:tag name="ANNOTATION_WIDTH_26" val="111.8"/>
  <p:tag name="ANNOTATION_HEIGHT_26" val="111.5"/>
  <p:tag name="ANNOTATION_ANIMATION_26" val="3"/>
  <p:tag name="ANNOTATION_ROTATION_26" val="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310.0"/>
  <p:tag name="ANNOTATION_TOP_27" val="239.4"/>
  <p:tag name="ANNOTATION_LEFT_27" val="422.5"/>
  <p:tag name="ANNOTATION_WIDTH_27" val="111.8"/>
  <p:tag name="ANNOTATION_HEIGHT_27" val="111.5"/>
  <p:tag name="ANNOTATION_ANIMATION_27" val="3"/>
  <p:tag name="ANNOTATION_ROTATION_27" val="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UDIO_ID" val="1090"/>
  <p:tag name="ELAPSEDTIME" val="143.5"/>
  <p:tag name="ANNOTATION_TYPE_1" val="0"/>
  <p:tag name="ANNOTATION_START_1" val="3.8"/>
  <p:tag name="ANNOTATION_END_1" val="6.3"/>
  <p:tag name="ANNOTATION_TOP_1" val="58.5"/>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
  <p:tag name="ANNOTATION_END_2" val="27.8"/>
  <p:tag name="ANNOTATION_TOP_2" val="163.0"/>
  <p:tag name="ANNOTATION_LEFT_2" val="326.8"/>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7.8"/>
  <p:tag name="ANNOTATION_END_3" val="36.9"/>
  <p:tag name="ANNOTATION_TOP_3" val="155.7"/>
  <p:tag name="ANNOTATION_LEFT_3" val="466.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6.9"/>
  <p:tag name="ANNOTATION_END_4" val="42.9"/>
  <p:tag name="ANNOTATION_TOP_4" val="86.3"/>
  <p:tag name="ANNOTATION_LEFT_4" val="19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2.9"/>
  <p:tag name="ANNOTATION_END_5" val="56.7"/>
  <p:tag name="ANNOTATION_TOP_5" val="225.9"/>
  <p:tag name="ANNOTATION_LEFT_5" val="101.9"/>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6.7"/>
  <p:tag name="ANNOTATION_END_6" val="69.6"/>
  <p:tag name="ANNOTATION_TOP_6" val="229.5"/>
  <p:tag name="ANNOTATION_LEFT_6" val="236.7"/>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9.6"/>
  <p:tag name="ANNOTATION_END_7" val="81.6"/>
  <p:tag name="ANNOTATION_TOP_7" val="225.9"/>
  <p:tag name="ANNOTATION_LEFT_7" val="344.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81.6"/>
  <p:tag name="ANNOTATION_END_8" val="85.2"/>
  <p:tag name="ANNOTATION_TOP_8" val="245.6"/>
  <p:tag name="ANNOTATION_LEFT_8" val="334.2"/>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5.2"/>
  <p:tag name="ANNOTATION_END_9" val="93.8"/>
  <p:tag name="ANNOTATION_TOP_9" val="222.9"/>
  <p:tag name="ANNOTATION_LEFT_9" val="464.6"/>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93.8"/>
  <p:tag name="ANNOTATION_END_10" val="114.0"/>
  <p:tag name="ANNOTATION_TOP_10" val="298.2"/>
  <p:tag name="ANNOTATION_LEFT_10" val="115.8"/>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114.0"/>
  <p:tag name="ANNOTATION_END_11" val="115.2"/>
  <p:tag name="ANNOTATION_TOP_11" val="300.4"/>
  <p:tag name="ANNOTATION_LEFT_11" val="238.2"/>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115.2"/>
  <p:tag name="ANNOTATION_END_12" val="116.6"/>
  <p:tag name="ANNOTATION_TOP_12" val="320.9"/>
  <p:tag name="ANNOTATION_LEFT_12" val="233.0"/>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116.6"/>
  <p:tag name="ANNOTATION_END_13" val="120.7"/>
  <p:tag name="ANNOTATION_TOP_13" val="299.0"/>
  <p:tag name="ANNOTATION_LEFT_13" val="338.6"/>
  <p:tag name="ANNOTATION_WIDTH_13" val="109.9"/>
  <p:tag name="ANNOTATION_HEIGHT_13" val="109.6"/>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120.7"/>
  <p:tag name="ANNOTATION_END_14" val="129.5"/>
  <p:tag name="ANNOTATION_TOP_14" val="300.4"/>
  <p:tag name="ANNOTATION_LEFT_14" val="474.9"/>
  <p:tag name="ANNOTATION_WIDTH_14" val="109.9"/>
  <p:tag name="ANNOTATION_HEIGHT_14" val="109.6"/>
  <p:tag name="ANNOTATION_ANIMATION_14" val="3"/>
  <p:tag name="ANNOTATION_ROTATION_14" val="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129.5"/>
  <p:tag name="ANNOTATION_END_15" val="139.0"/>
  <p:tag name="ANNOTATION_TOP_15" val="369.9"/>
  <p:tag name="ANNOTATION_LEFT_15" val="120.2"/>
  <p:tag name="ANNOTATION_WIDTH_15" val="109.9"/>
  <p:tag name="ANNOTATION_HEIGHT_15" val="109.6"/>
  <p:tag name="ANNOTATION_ANIMATION_15" val="3"/>
  <p:tag name="ANNOTATION_ROTATION_15" val="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139.0"/>
  <p:tag name="ANNOTATION_TOP_16" val="365.5"/>
  <p:tag name="ANNOTATION_LEFT_16" val="203.7"/>
  <p:tag name="ANNOTATION_WIDTH_16" val="109.9"/>
  <p:tag name="ANNOTATION_HEIGHT_16" val="109.6"/>
  <p:tag name="ANNOTATION_ANIMATION_16" val="3"/>
  <p:tag name="ANNOTATION_ROTATION_16" val="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COUNT" val="16"/>
  <p:tag name="ARTICULATE_SLIDE_NAV" val="79"/>
  <p:tag name="ARTICULATE_SLIDE_GUID" val="70c649d7-c098-4dc0-806e-bceb7d6c1090"/>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GUID" val="53df12b5-614c-4dcd-828d-dff0398e09fe"/>
  <p:tag name="ANNOTATION_TYPE_4" val="0"/>
  <p:tag name="ANNOTATION_START_4" val="21.3"/>
  <p:tag name="ANNOTATION_TOP_4" val="267.5"/>
  <p:tag name="ANNOTATION_LEFT_4" val="326.8"/>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UDIO_ID" val="1049"/>
  <p:tag name="ELAPSEDTIME" val="40.2"/>
  <p:tag name="ANNOTATION_TYPE_1" val="0"/>
  <p:tag name="ANNOTATION_START_1" val="7.4"/>
  <p:tag name="ANNOTATION_END_1" val="9.1"/>
  <p:tag name="ANNOTATION_TOP_1" val="89.2"/>
  <p:tag name="ANNOTATION_LEFT_1" val="110.7"/>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9.1"/>
  <p:tag name="ANNOTATION_END_2" val="17.3"/>
  <p:tag name="ANNOTATION_TOP_2" val="130.8"/>
  <p:tag name="ANNOTATION_LEFT_2" val="317.3"/>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7.3"/>
  <p:tag name="ANNOTATION_TOP_3" val="211.2"/>
  <p:tag name="ANNOTATION_LEFT_3" val="321.0"/>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NAV" val="80"/>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s4vIo2y_files\slide0001_image001.jpg"/>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UDIO_ID" val="1053"/>
  <p:tag name="ELAPSEDTIME" val="62.7"/>
  <p:tag name="ANNOTATION_TYPE_1" val="0"/>
  <p:tag name="ANNOTATION_START_1" val="5.8"/>
  <p:tag name="ANNOTATION_END_1" val="17.6"/>
  <p:tag name="ANNOTATION_TOP_1" val="248.3"/>
  <p:tag name="ANNOTATION_LEFT_1" val="31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7.6"/>
  <p:tag name="ANNOTATION_END_2" val="34.8"/>
  <p:tag name="ANNOTATION_TOP_2" val="284.8"/>
  <p:tag name="ANNOTATION_LEFT_2" val="299.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4.8"/>
  <p:tag name="ANNOTATION_TOP_3" val="321.2"/>
  <p:tag name="ANNOTATION_LEFT_3" val="316.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c10620b9-c671-4a99-bc4e-7354a3f17e46"/>
  <p:tag name="ARTICULATE_SLIDE_NAV" val="82"/>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ov2EC5h5_files\slide0001_image001.jpg"/>
</p:tagLst>
</file>

<file path=ppt/tags/tag222.xml><?xml version="1.0" encoding="utf-8"?>
<p:tagLst xmlns:a="http://schemas.openxmlformats.org/drawingml/2006/main" xmlns:r="http://schemas.openxmlformats.org/officeDocument/2006/relationships" xmlns:p="http://schemas.openxmlformats.org/presentationml/2006/main">
  <p:tag name="ARTICULATE_SLIDE_GUID" val="bf309d91-9a45-4f7d-8bf6-d62f2441abf5"/>
  <p:tag name="AUDIO_ID" val="1055"/>
  <p:tag name="ELAPSEDTIME" val="79.1"/>
  <p:tag name="ANNOTATION_TYPE_1" val="0"/>
  <p:tag name="ANNOTATION_START_1" val="6.1"/>
  <p:tag name="ANNOTATION_END_1" val="18.2"/>
  <p:tag name="ANNOTATION_TOP_1" val="97.2"/>
  <p:tag name="ANNOTATION_LEFT_1" val="111.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2"/>
  <p:tag name="ANNOTATION_END_2" val="24.2"/>
  <p:tag name="ANNOTATION_TOP_2" val="178.4"/>
  <p:tag name="ANNOTATION_LEFT_2" val="39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4.2"/>
  <p:tag name="ANNOTATION_END_3" val="60.7"/>
  <p:tag name="ANNOTATION_TOP_3" val="234.6"/>
  <p:tag name="ANNOTATION_LEFT_3" val="368.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0.7"/>
  <p:tag name="ANNOTATION_TOP_4" val="300.4"/>
  <p:tag name="ANNOTATION_LEFT_4" val="368.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81"/>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UDIO_ID" val="1056"/>
  <p:tag name="ELAPSEDTIME" val="99.3"/>
  <p:tag name="ANNOTATION_TYPE_1" val="0"/>
  <p:tag name="ANNOTATION_START_1" val="6.2"/>
  <p:tag name="ANNOTATION_END_1" val="27.3"/>
  <p:tag name="ANNOTATION_TOP_1" val="145.7"/>
  <p:tag name="ANNOTATION_LEFT_1" val="55.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3"/>
  <p:tag name="ANNOTATION_END_2" val="33.5"/>
  <p:tag name="ANNOTATION_TOP_2" val="200.0"/>
  <p:tag name="ANNOTATION_LEFT_2" val="55.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3.5"/>
  <p:tag name="ANNOTATION_END_3" val="52.4"/>
  <p:tag name="ANNOTATION_TOP_3" val="264.0"/>
  <p:tag name="ANNOTATION_LEFT_3" val="53.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2.4"/>
  <p:tag name="ANNOTATION_TOP_4" val="362.9"/>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abe4bcc7-4803-4722-889d-f83466998239"/>
  <p:tag name="ARTICULATE_SLIDE_NAV" val="83"/>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n1ThPck1_files\slide0001_image001.jpg"/>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98.xml><?xml version="1.0" encoding="utf-8"?>
<p:tagLst xmlns:a="http://schemas.openxmlformats.org/drawingml/2006/main" xmlns:r="http://schemas.openxmlformats.org/officeDocument/2006/relationships" xmlns:p="http://schemas.openxmlformats.org/presentationml/2006/main">
  <p:tag name="ANNOTATION_TYPE_6" val="0"/>
  <p:tag name="ANNOTATION_START_6" val="75.8"/>
  <p:tag name="ANNOTATION_END_6" val="102.5"/>
  <p:tag name="ANNOTATION_TOP_6" val="264.1"/>
  <p:tag name="ANNOTATION_LEFT_6" val="43.8"/>
  <p:tag name="ANNOTATION_WIDTH_6" val="89.9"/>
  <p:tag name="ANNOTATION_HEIGHT_6" val="8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02.5"/>
  <p:tag name="ANNOTATION_END_7" val="111.6"/>
  <p:tag name="ANNOTATION_TOP_7" val="318.5"/>
  <p:tag name="ANNOTATION_LEFT_7" val="48.0"/>
  <p:tag name="ANNOTATION_WIDTH_7" val="89.9"/>
  <p:tag name="ANNOTATION_HEIGHT_7" val="8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11.6"/>
  <p:tag name="ANNOTATION_TOP_8" val="351.3"/>
  <p:tag name="ANNOTATION_LEFT_8" val="25.8"/>
  <p:tag name="ANNOTATION_WIDTH_8" val="89.9"/>
  <p:tag name="ANNOTATION_HEIGHT_8" val="8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UDIO_ID" val="1012"/>
  <p:tag name="ELAPSEDTIME" val="80.1"/>
  <p:tag name="ANNOTATION_TYPE_1" val="0"/>
  <p:tag name="ANNOTATION_START_1" val="32.5"/>
  <p:tag name="ANNOTATION_END_1" val="39.1"/>
  <p:tag name="ANNOTATION_TOP_1" val="116.7"/>
  <p:tag name="ANNOTATION_LEFT_1" val="42.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9.1"/>
  <p:tag name="ANNOTATION_END_2" val="55.5"/>
  <p:tag name="ANNOTATION_TOP_2" val="147.2"/>
  <p:tag name="ANNOTATION_LEFT_2" val="38.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5.5"/>
  <p:tag name="ANNOTATION_END_3" val="62.9"/>
  <p:tag name="ANNOTATION_TOP_3" val="179.9"/>
  <p:tag name="ANNOTATION_LEFT_3" val="37.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2.9"/>
  <p:tag name="ANNOTATION_END_4" val="70.0"/>
  <p:tag name="ANNOTATION_TOP_4" val="216.4"/>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0"/>
  <p:tag name="ANNOTATION_TOP_5" val="322.7"/>
  <p:tag name="ANNOTATION_LEFT_5" val="44.7"/>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c3dbddc8-9af9-4eb3-a4ae-6c8e078c76f4"/>
  <p:tag name="ARTICULATE_SLIDE_NAV" val="7"/>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16472</TotalTime>
  <Pages>98</Pages>
  <Words>9179</Words>
  <Application>Microsoft Office PowerPoint</Application>
  <PresentationFormat>Letter Paper (8.5x11 in)</PresentationFormat>
  <Paragraphs>1896</Paragraphs>
  <Slides>220</Slides>
  <Notes>136</Notes>
  <HiddenSlides>0</HiddenSlides>
  <MMClips>4</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4</vt:i4>
      </vt:variant>
      <vt:variant>
        <vt:lpstr>Slide Titles</vt:lpstr>
      </vt:variant>
      <vt:variant>
        <vt:i4>220</vt:i4>
      </vt:variant>
    </vt:vector>
  </HeadingPairs>
  <TitlesOfParts>
    <vt:vector size="245" baseType="lpstr">
      <vt:lpstr>SimSun</vt:lpstr>
      <vt:lpstr>Antique Olive</vt:lpstr>
      <vt:lpstr>Arial</vt:lpstr>
      <vt:lpstr>Arial Black</vt:lpstr>
      <vt:lpstr>Arial Narrow</vt:lpstr>
      <vt:lpstr>Book Antiqua</vt:lpstr>
      <vt:lpstr>Bookman Old Style</vt:lpstr>
      <vt:lpstr>Calibri</vt:lpstr>
      <vt:lpstr>Courier New</vt:lpstr>
      <vt:lpstr>Garamond</vt:lpstr>
      <vt:lpstr>Gill Sans MT</vt:lpstr>
      <vt:lpstr>Helvetica</vt:lpstr>
      <vt:lpstr>Monotype Sorts</vt:lpstr>
      <vt:lpstr>Symbol</vt:lpstr>
      <vt:lpstr>Tahoma</vt:lpstr>
      <vt:lpstr>Tempus Sans ITC</vt:lpstr>
      <vt:lpstr>Times New Roman</vt:lpstr>
      <vt:lpstr>Wingdings</vt:lpstr>
      <vt:lpstr>Wingdings 3</vt:lpstr>
      <vt:lpstr>1_Origin</vt:lpstr>
      <vt:lpstr>Origin</vt:lpstr>
      <vt:lpstr>Clip</vt:lpstr>
      <vt:lpstr>Chart</vt:lpstr>
      <vt:lpstr>Document</vt:lpstr>
      <vt:lpstr>Microsoft Word 97 - 2003 Document</vt:lpstr>
      <vt:lpstr>Welcome to  Diabetes in the 21st Century </vt:lpstr>
      <vt:lpstr>It’s Good to be Back</vt:lpstr>
      <vt:lpstr>Diabetes in the 21st Century:  A Clinical and Educational Update</vt:lpstr>
      <vt:lpstr>Diabetes in America 2015</vt:lpstr>
      <vt:lpstr> My Boys –Robert and Jackson</vt:lpstr>
      <vt:lpstr>CDC Announces</vt:lpstr>
      <vt:lpstr>Type 2 in Kids </vt:lpstr>
      <vt:lpstr>Global Epidemic</vt:lpstr>
      <vt:lpstr> World Diabetes Day  November 14</vt:lpstr>
      <vt:lpstr>Age-adjusted Diabetes Prevalence  20 yrs or older, by race/ethnicity— U.S. 20014</vt:lpstr>
      <vt:lpstr>Free Live Webinars and Live Seminars at DiabetesEd.net</vt:lpstr>
      <vt:lpstr>PowerPoint Presentation</vt:lpstr>
      <vt:lpstr>Role of the Pancreas Endocrine Functions</vt:lpstr>
      <vt:lpstr>PowerPoint Presentation</vt:lpstr>
      <vt:lpstr>Hormones Effect on Glucose</vt:lpstr>
      <vt:lpstr>GLP-1 Effects in Humans Understanding the Natural Role of Incretins</vt:lpstr>
      <vt:lpstr>Incretin Mimetics Byetta, Bydureon, Trulicity, Tanzeum</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Incidence of Type 1 in Youth  </vt:lpstr>
      <vt:lpstr>Type 1 – 10% of all Diabetes Genetics and Risk Factors</vt:lpstr>
      <vt:lpstr>Autoantibodies Assoc w/ Type 1</vt:lpstr>
      <vt:lpstr>Type 1 Diabetes Associated with other immune conditions</vt:lpstr>
      <vt:lpstr>What Does Type 1 Look Like?</vt:lpstr>
      <vt:lpstr>Type 1 Summary</vt:lpstr>
      <vt:lpstr>Type 1 in Hospital </vt:lpstr>
      <vt:lpstr>PowerPoint Presentation</vt:lpstr>
      <vt:lpstr>BMI Categories</vt:lpstr>
      <vt:lpstr>Diabetes 2 - Who is at Risk?  (ADA Clinical Practice Guidelines)</vt:lpstr>
      <vt:lpstr>Diabetes 2 - Who is at Risk?  (ADA Clinical Practice Guidelines)</vt:lpstr>
      <vt:lpstr>Acanthosis Nigricans (AN)  </vt:lpstr>
      <vt:lpstr>Acanthosis Nigricans</vt:lpstr>
      <vt:lpstr>PowerPoint Presentation</vt:lpstr>
      <vt:lpstr>Natural Progression of Type 2 Diabetes</vt:lpstr>
      <vt:lpstr>Cardio Metabolic Risk  -  5 Hypers -</vt:lpstr>
      <vt:lpstr>Metformin – 1st agent of choice</vt:lpstr>
      <vt:lpstr>Diabetes Detectives Needed</vt:lpstr>
      <vt:lpstr>Ominous Octet</vt:lpstr>
      <vt:lpstr> SGLT2 Inhibitors- “Glucoretics” </vt:lpstr>
      <vt:lpstr>Comparison of Type 1 and Type 2</vt:lpstr>
      <vt:lpstr>Other Causes of Hyperglycemia</vt:lpstr>
      <vt:lpstr>Diabetes is also associated with: </vt:lpstr>
      <vt:lpstr>Diabetes Bingo -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Often Should I Check?</vt:lpstr>
      <vt:lpstr>How will it help me?</vt:lpstr>
      <vt:lpstr>New Meters – a little goes a long way</vt:lpstr>
      <vt:lpstr>Spiritual Care</vt:lpstr>
      <vt:lpstr>“Getting diabetes saved my life.”  ~ Sherri Sheperd</vt:lpstr>
      <vt:lpstr>Diabetes Vacations</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Goals of Care</vt:lpstr>
      <vt:lpstr>ABCs of Diabetes –  </vt:lpstr>
      <vt:lpstr>PowerPoint Presentation</vt:lpstr>
      <vt:lpstr>6. Glycemic Targets  </vt:lpstr>
      <vt:lpstr>PowerPoint Presentation</vt:lpstr>
      <vt:lpstr>     A1c and Estimated Avg Glucose (eAG) 2008 </vt:lpstr>
      <vt:lpstr>“Legacy Effect”</vt:lpstr>
      <vt:lpstr>ABCs of Diabetes –  </vt:lpstr>
      <vt:lpstr>Education</vt:lpstr>
      <vt:lpstr>Exercise Recommendations</vt:lpstr>
      <vt:lpstr>Good Exercise Info / Quotes</vt:lpstr>
      <vt:lpstr>Best Shake For People with Diabetes</vt:lpstr>
      <vt:lpstr>Vaccinations- Immunizations</vt:lpstr>
      <vt:lpstr>Pneumonia Vaccination Update</vt:lpstr>
      <vt:lpstr>Diabetes Bingo “DiaBingo” Shout out Right Answer</vt:lpstr>
      <vt:lpstr>DiaBingo- G</vt:lpstr>
      <vt:lpstr>Mr. Jones -  What are Your Recommendations?</vt:lpstr>
      <vt:lpstr>Glucose Management and Hospitalized Patients  </vt:lpstr>
      <vt:lpstr>Hospitals and Hyperglycemia What’s the Big Deal? </vt:lpstr>
      <vt:lpstr>Stress response and hyperglycemia</vt:lpstr>
      <vt:lpstr>Hyperglycemia*: A Common Comorbidity in Medical-Surgical Patients in a Community Hospital</vt:lpstr>
      <vt:lpstr>Effect of Hyperglycemia  on Hospital Mortality</vt:lpstr>
      <vt:lpstr>BG Above Normal = Trouble</vt:lpstr>
      <vt:lpstr>Diabetes Detectives Needed</vt:lpstr>
      <vt:lpstr>PowerPoint Presentation</vt:lpstr>
      <vt:lpstr>Management of Hyperglycemia and Diabetes  </vt:lpstr>
      <vt:lpstr>Glucose Goals For Hospitalized Patients </vt:lpstr>
      <vt:lpstr> Insulin – the Ultimate Hormone Replacement Therapy  </vt:lpstr>
      <vt:lpstr>PowerPoint Presentation</vt:lpstr>
      <vt:lpstr>Insulin Finally Available - 1922  </vt:lpstr>
      <vt:lpstr>PowerPoint Presentation</vt:lpstr>
      <vt:lpstr>The Miracle of Insulin</vt:lpstr>
      <vt:lpstr>Psychological Insulin Resistance (PIR)</vt:lpstr>
      <vt:lpstr>Physiologic Insulin Secretion:    24-Hour Profile </vt:lpstr>
      <vt:lpstr>Life Study – Mrs. Jones</vt:lpstr>
      <vt:lpstr>Life Study – Mrs. Jones</vt:lpstr>
      <vt:lpstr>Initiating Insulin in Hospital</vt:lpstr>
      <vt:lpstr>Insulin Action Teams</vt:lpstr>
      <vt:lpstr>Bolus Insulins   (½ of total daily dose ÷ meals)</vt:lpstr>
      <vt:lpstr>Bolus Insulin Summary</vt:lpstr>
      <vt:lpstr>More than 200 units a Day?</vt:lpstr>
      <vt:lpstr>Dosing Conversion for U-500  using U-100 vs TB Syringe  </vt:lpstr>
      <vt:lpstr>Dosing Conversion for U-500  using U-100 vs TB Syringe  </vt:lpstr>
      <vt:lpstr>Bolus Insulin Timing</vt:lpstr>
      <vt:lpstr>Insulin Therapy Components</vt:lpstr>
      <vt:lpstr>Choosing the Right Bolus Insulin Algorithm</vt:lpstr>
      <vt:lpstr>How Much Insulin? – Consider the Individual</vt:lpstr>
      <vt:lpstr>Mealtime Bolus</vt:lpstr>
      <vt:lpstr>Please calculate the following.</vt:lpstr>
      <vt:lpstr>Please calculate the following.</vt:lpstr>
      <vt:lpstr>Max Carb Servings per Meal</vt:lpstr>
      <vt:lpstr>Now What?</vt:lpstr>
      <vt:lpstr>Now that we covered food, what about Elevated BG? </vt:lpstr>
      <vt:lpstr>Calculating Correction Bolus</vt:lpstr>
      <vt:lpstr>Correction Bolus</vt:lpstr>
      <vt:lpstr>For following BG levels- How much corrective insulin?</vt:lpstr>
      <vt:lpstr>For following BG levels- How much corrective insulin?</vt:lpstr>
      <vt:lpstr>Basal Insulins  (½ of total daily dose) </vt:lpstr>
      <vt:lpstr>Basal Insulin Summary</vt:lpstr>
      <vt:lpstr>Combination SQ Insulin</vt:lpstr>
      <vt:lpstr>PowerPoint Presentation</vt:lpstr>
      <vt:lpstr>Calculate Basal Insulin Needs</vt:lpstr>
      <vt:lpstr>Inpt Study – Mrs. Jones</vt:lpstr>
      <vt:lpstr>Insulin Dose – Mrs. Jones</vt:lpstr>
      <vt:lpstr>Corrective Insulin – Novolog – Algorithm 2  Rapid/Fast Acting Insulin  </vt:lpstr>
      <vt:lpstr>Mrs. Jones – Carb 1:15 Alg 2 correction, 21 unit Lantus hs </vt:lpstr>
      <vt:lpstr>Preparation for Surgery</vt:lpstr>
      <vt:lpstr>BG Running Low? </vt:lpstr>
      <vt:lpstr>Hypoglycemia Symptoms</vt:lpstr>
      <vt:lpstr>Hypoglycemia – The Limiting Factor</vt:lpstr>
      <vt:lpstr>UCLA Hypo Guidelines</vt:lpstr>
      <vt:lpstr>15 - 20 Gms Carb Sources</vt:lpstr>
      <vt:lpstr>BG Too Low? Insulin Adjustment Guidelines</vt:lpstr>
      <vt:lpstr>Mrs. Jones ready to go home.</vt:lpstr>
      <vt:lpstr>PowerPoint Presentation</vt:lpstr>
      <vt:lpstr>Discharge Teaching</vt:lpstr>
      <vt:lpstr>5 Survival Skills</vt:lpstr>
      <vt:lpstr>When to Call Provider?*</vt:lpstr>
      <vt:lpstr>Mr. R has a foot ulceration How Much Insulin Needed?</vt:lpstr>
      <vt:lpstr>Foot Care </vt:lpstr>
      <vt:lpstr>Foot Wounds</vt:lpstr>
      <vt:lpstr>A Quick Foot Assessment</vt:lpstr>
      <vt:lpstr>PowerPoint Presentation</vt:lpstr>
      <vt:lpstr>Calculate Basal Insulin Needs</vt:lpstr>
      <vt:lpstr>Calculate Insulin Needs Basal/ insulin carb/ correct</vt:lpstr>
      <vt:lpstr>Corrective Insulin – Novolog – Algorithm 1   Rapid/Fast Acting Insulin  </vt:lpstr>
      <vt:lpstr>3 days poor intake, pt started on Tube Feeding</vt:lpstr>
      <vt:lpstr>Mr. R- Pattern – meal + correction Algorithm 1 plus 16u Lantus hs </vt:lpstr>
      <vt:lpstr>Glycemic Management of the Patient Receiving Enteral Nutrition</vt:lpstr>
      <vt:lpstr>PowerPoint Presentation</vt:lpstr>
      <vt:lpstr>Mr. R after 9 days feeling better, non wt bearing R. Foot. Eating again, regaining strength. DC today.</vt:lpstr>
      <vt:lpstr>No Bathroom Surgery</vt:lpstr>
      <vt:lpstr>5.07 monofilament = 10gms linear pressure  If pt can’t feel pressure =  neuropathy</vt:lpstr>
      <vt:lpstr>3 Most Important Foot Care Tips</vt:lpstr>
      <vt:lpstr>Glucose Management for DC?</vt:lpstr>
      <vt:lpstr>PowerPoint Presentation</vt:lpstr>
      <vt:lpstr>5 Survival Skills</vt:lpstr>
      <vt:lpstr>How Much Insulin Needed? Mr. K</vt:lpstr>
      <vt:lpstr>Started on Prednisone 60mg qd for Asthma</vt:lpstr>
      <vt:lpstr>BG Running High? </vt:lpstr>
      <vt:lpstr>BG Too High? Insulin Adjustment Guidelines</vt:lpstr>
      <vt:lpstr>Calculate Insulin Needs Basal/ insulin carb/ correct</vt:lpstr>
      <vt:lpstr>Corrective Novolog Insulin Resistant - Algorithm 3 Insulin Resistant, BMI &gt;30, Steroids </vt:lpstr>
      <vt:lpstr>Mr. K- Pattern (1:10 carb ratio, Algorithm 3 and 36 Lantus am </vt:lpstr>
      <vt:lpstr>Mr. K BG Levels Too High Insulin Drip Started</vt:lpstr>
      <vt:lpstr>IV Insulin Infusion</vt:lpstr>
      <vt:lpstr>Initial Infusion Rate</vt:lpstr>
      <vt:lpstr>Don’t Stop Insulin Infusion…</vt:lpstr>
      <vt:lpstr>What Glucose Managment Strategy for Discharge?</vt:lpstr>
      <vt:lpstr>PowerPoint Presentation</vt:lpstr>
      <vt:lpstr>MR K. Stable, ready for discharge.</vt:lpstr>
      <vt:lpstr>Insulin Teaching Keys</vt:lpstr>
      <vt:lpstr>5 Survival Skills</vt:lpstr>
      <vt:lpstr>Diabetes Bingo - “DiaBingo” Shout out Right Answer</vt:lpstr>
      <vt:lpstr>DiaBingo - I</vt:lpstr>
      <vt:lpstr>PowerPoint Presentation</vt:lpstr>
      <vt:lpstr>U.S. Weight - 68% overweight or obese</vt:lpstr>
      <vt:lpstr>Bigger Meals, Bigger Kids</vt:lpstr>
      <vt:lpstr>Average American Consumes 25 teaspoons of sugar a day (400 cals)</vt:lpstr>
      <vt:lpstr>Medical Nutrition Therapy – ADA 2014 Updates</vt:lpstr>
      <vt:lpstr>Medical Nutrition Therapy – ADA</vt:lpstr>
      <vt:lpstr>Approach Depends on Patient</vt:lpstr>
      <vt:lpstr>What are next steps? </vt:lpstr>
      <vt:lpstr>DPP-4 Inhibitors – “Incretin Enhancers”  Januvia (sitagliptin) – Tradjenta (linagliptin)  Onglyza (saxagliptin)  Nesina (alogliptin) </vt:lpstr>
      <vt:lpstr>Losing 2-8kg Early in diagnosis Type 2 Helpful  ADA 2014</vt:lpstr>
      <vt:lpstr>Successful weight loss strategies include</vt:lpstr>
      <vt:lpstr>Diabetes Prevention Program  Focus on fat = wt loss success</vt:lpstr>
      <vt:lpstr>How nutrients affect blood sugar</vt:lpstr>
      <vt:lpstr>Teaching About Eating Healthy</vt:lpstr>
      <vt:lpstr>Move toward the Tomato</vt:lpstr>
      <vt:lpstr>ADA recommendation Eat Less Junk Food &amp; Sugary Drinks –</vt:lpstr>
      <vt:lpstr>10 Superfoods</vt:lpstr>
      <vt:lpstr>USDA Plate Method www.myplate.gov</vt:lpstr>
      <vt:lpstr>Another plate example</vt:lpstr>
      <vt:lpstr>PowerPoint Presentation</vt:lpstr>
      <vt:lpstr>Carbs affect Post meal Blood Glucose</vt:lpstr>
      <vt:lpstr>Carbohydrate Needs for  Most Adults</vt:lpstr>
      <vt:lpstr>Choose Healthy Carbs </vt:lpstr>
      <vt:lpstr>Carb Counting - Starch</vt:lpstr>
      <vt:lpstr>Carb counting- fruit</vt:lpstr>
      <vt:lpstr>Carb Counting - Milk</vt:lpstr>
      <vt:lpstr>Carb  Counting - Sweets</vt:lpstr>
      <vt:lpstr>Using Alcohol Safely</vt:lpstr>
      <vt:lpstr>Ms. Gonzales’ Daily Meal plan</vt:lpstr>
      <vt:lpstr>Diabetes Bingo - “DiaBingo” Shout out Right Answer</vt:lpstr>
      <vt:lpstr>DiaBingo - 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804</cp:revision>
  <cp:lastPrinted>2014-06-29T17:39:19Z</cp:lastPrinted>
  <dcterms:created xsi:type="dcterms:W3CDTF">1998-04-16T17:55:30Z</dcterms:created>
  <dcterms:modified xsi:type="dcterms:W3CDTF">2015-04-06T23:01:54Z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802D4B66-D3D4-41A7-96AF-2B199841BBB7</vt:lpwstr>
  </property>
  <property fmtid="{D5CDD505-2E9C-101B-9397-08002B2CF9AE}" pid="5" name="ArticulateProjectFull">
    <vt:lpwstr>C:\Users\Beverly Web\Dropbox\A DES Admin Folder\Diabetes in the 21st Century Secured Gigs\Hosp Secured Gigs\UCLA\UCLA 2015\21 Century march 2015.ppta</vt:lpwstr>
  </property>
</Properties>
</file>