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Default Extension="doc" ContentType="application/msword"/>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2.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3.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4.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5.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6.xml" ContentType="application/vnd.openxmlformats-officedocument.presentationml.notesSlide+xml"/>
  <Override PartName="/ppt/tags/tag17.xml" ContentType="application/vnd.openxmlformats-officedocument.presentationml.tags+xml"/>
  <Override PartName="/ppt/notesSlides/notesSlide7.xml" ContentType="application/vnd.openxmlformats-officedocument.presentationml.notesSlide+xml"/>
  <Override PartName="/ppt/tags/tag18.xml" ContentType="application/vnd.openxmlformats-officedocument.presentationml.tags+xml"/>
  <Override PartName="/ppt/notesSlides/notesSlide8.xml" ContentType="application/vnd.openxmlformats-officedocument.presentationml.notesSlide+xml"/>
  <Override PartName="/ppt/tags/tag19.xml" ContentType="application/vnd.openxmlformats-officedocument.presentationml.tags+xml"/>
  <Override PartName="/ppt/notesSlides/notesSlide9.xml" ContentType="application/vnd.openxmlformats-officedocument.presentationml.notesSlide+xml"/>
  <Override PartName="/ppt/tags/tag20.xml" ContentType="application/vnd.openxmlformats-officedocument.presentationml.tags+xml"/>
  <Override PartName="/ppt/notesSlides/notesSlide10.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3.xml" ContentType="application/vnd.openxmlformats-officedocument.presentationml.tags+xml"/>
  <Override PartName="/ppt/notesSlides/notesSlide12.xml" ContentType="application/vnd.openxmlformats-officedocument.presentationml.notesSlide+xml"/>
  <Override PartName="/ppt/tags/tag24.xml" ContentType="application/vnd.openxmlformats-officedocument.presentationml.tags+xml"/>
  <Override PartName="/ppt/notesSlides/notesSlide13.xml" ContentType="application/vnd.openxmlformats-officedocument.presentationml.notesSlide+xml"/>
  <Override PartName="/ppt/tags/tag25.xml" ContentType="application/vnd.openxmlformats-officedocument.presentationml.tags+xml"/>
  <Override PartName="/ppt/notesSlides/notesSlide14.xml" ContentType="application/vnd.openxmlformats-officedocument.presentationml.notesSlide+xml"/>
  <Override PartName="/ppt/tags/tag26.xml" ContentType="application/vnd.openxmlformats-officedocument.presentationml.tags+xml"/>
  <Override PartName="/ppt/notesSlides/notesSlide15.xml" ContentType="application/vnd.openxmlformats-officedocument.presentationml.notesSlide+xml"/>
  <Override PartName="/ppt/tags/tag27.xml" ContentType="application/vnd.openxmlformats-officedocument.presentationml.tags+xml"/>
  <Override PartName="/ppt/notesSlides/notesSlide16.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notesSlides/notesSlide17.xml" ContentType="application/vnd.openxmlformats-officedocument.presentationml.notesSlide+xml"/>
  <Override PartName="/ppt/tags/tag30.xml" ContentType="application/vnd.openxmlformats-officedocument.presentationml.tags+xml"/>
  <Override PartName="/ppt/notesSlides/notesSlide18.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notesSlides/notesSlide19.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notesSlides/notesSlide20.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notesSlides/notesSlide21.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notesSlides/notesSlide22.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notesSlides/notesSlide23.xml" ContentType="application/vnd.openxmlformats-officedocument.presentationml.notesSlide+xml"/>
  <Override PartName="/ppt/tags/tag44.xml" ContentType="application/vnd.openxmlformats-officedocument.presentationml.tags+xml"/>
  <Override PartName="/ppt/notesSlides/notesSlide24.xml" ContentType="application/vnd.openxmlformats-officedocument.presentationml.notesSlide+xml"/>
  <Override PartName="/ppt/tags/tag45.xml" ContentType="application/vnd.openxmlformats-officedocument.presentationml.tags+xml"/>
  <Override PartName="/ppt/notesSlides/notesSlide25.xml" ContentType="application/vnd.openxmlformats-officedocument.presentationml.notesSlide+xml"/>
  <Override PartName="/ppt/tags/tag46.xml" ContentType="application/vnd.openxmlformats-officedocument.presentationml.tags+xml"/>
  <Override PartName="/ppt/notesSlides/notesSlide26.xml" ContentType="application/vnd.openxmlformats-officedocument.presentationml.notesSlide+xml"/>
  <Override PartName="/ppt/tags/tag47.xml" ContentType="application/vnd.openxmlformats-officedocument.presentationml.tags+xml"/>
  <Override PartName="/ppt/notesSlides/notesSlide27.xml" ContentType="application/vnd.openxmlformats-officedocument.presentationml.notesSlide+xml"/>
  <Override PartName="/ppt/tags/tag48.xml" ContentType="application/vnd.openxmlformats-officedocument.presentationml.tags+xml"/>
  <Override PartName="/ppt/notesSlides/notesSlide28.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notesSlides/notesSlide29.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notesSlides/notesSlide30.xml" ContentType="application/vnd.openxmlformats-officedocument.presentationml.notesSlide+xml"/>
  <Override PartName="/ppt/tags/tag55.xml" ContentType="application/vnd.openxmlformats-officedocument.presentationml.tags+xml"/>
  <Override PartName="/ppt/tags/tag56.xml" ContentType="application/vnd.openxmlformats-officedocument.presentationml.tags+xml"/>
  <Override PartName="/ppt/notesSlides/notesSlide31.xml" ContentType="application/vnd.openxmlformats-officedocument.presentationml.notesSlide+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notesSlides/notesSlide32.xml" ContentType="application/vnd.openxmlformats-officedocument.presentationml.notesSlide+xml"/>
  <Override PartName="/ppt/tags/tag60.xml" ContentType="application/vnd.openxmlformats-officedocument.presentationml.tags+xml"/>
  <Override PartName="/ppt/notesSlides/notesSlide33.xml" ContentType="application/vnd.openxmlformats-officedocument.presentationml.notesSlide+xml"/>
  <Override PartName="/ppt/tags/tag61.xml" ContentType="application/vnd.openxmlformats-officedocument.presentationml.tags+xml"/>
  <Override PartName="/ppt/notesSlides/notesSlide34.xml" ContentType="application/vnd.openxmlformats-officedocument.presentationml.notesSlide+xml"/>
  <Override PartName="/ppt/tags/tag62.xml" ContentType="application/vnd.openxmlformats-officedocument.presentationml.tags+xml"/>
  <Override PartName="/ppt/notesSlides/notesSlide35.xml" ContentType="application/vnd.openxmlformats-officedocument.presentationml.notesSlide+xml"/>
  <Override PartName="/ppt/tags/tag63.xml" ContentType="application/vnd.openxmlformats-officedocument.presentationml.tags+xml"/>
  <Override PartName="/ppt/notesSlides/notesSlide36.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notesSlides/notesSlide37.xml" ContentType="application/vnd.openxmlformats-officedocument.presentationml.notesSlide+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notesSlides/notesSlide38.xml" ContentType="application/vnd.openxmlformats-officedocument.presentationml.notesSlide+xml"/>
  <Override PartName="/ppt/tags/tag69.xml" ContentType="application/vnd.openxmlformats-officedocument.presentationml.tags+xml"/>
  <Override PartName="/ppt/notesSlides/notesSlide39.xml" ContentType="application/vnd.openxmlformats-officedocument.presentationml.notesSlide+xml"/>
  <Override PartName="/ppt/tags/tag70.xml" ContentType="application/vnd.openxmlformats-officedocument.presentationml.tags+xml"/>
  <Override PartName="/ppt/notesSlides/notesSlide40.xml" ContentType="application/vnd.openxmlformats-officedocument.presentationml.notesSlide+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notesSlides/notesSlide41.xml" ContentType="application/vnd.openxmlformats-officedocument.presentationml.notesSlide+xml"/>
  <Override PartName="/ppt/tags/tag78.xml" ContentType="application/vnd.openxmlformats-officedocument.presentationml.tags+xml"/>
  <Override PartName="/ppt/notesSlides/notesSlide42.xml" ContentType="application/vnd.openxmlformats-officedocument.presentationml.notesSlide+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notesSlides/notesSlide43.xml" ContentType="application/vnd.openxmlformats-officedocument.presentationml.notesSlide+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notesSlides/notesSlide44.xml" ContentType="application/vnd.openxmlformats-officedocument.presentationml.notesSlide+xml"/>
  <Override PartName="/ppt/tags/tag90.xml" ContentType="application/vnd.openxmlformats-officedocument.presentationml.tags+xml"/>
  <Override PartName="/ppt/notesSlides/notesSlide45.xml" ContentType="application/vnd.openxmlformats-officedocument.presentationml.notesSlide+xml"/>
  <Override PartName="/ppt/tags/tag91.xml" ContentType="application/vnd.openxmlformats-officedocument.presentationml.tags+xml"/>
  <Override PartName="/ppt/notesSlides/notesSlide46.xml" ContentType="application/vnd.openxmlformats-officedocument.presentationml.notesSlide+xml"/>
  <Override PartName="/ppt/tags/tag92.xml" ContentType="application/vnd.openxmlformats-officedocument.presentationml.tags+xml"/>
  <Override PartName="/ppt/notesSlides/notesSlide47.xml" ContentType="application/vnd.openxmlformats-officedocument.presentationml.notesSlide+xml"/>
  <Override PartName="/ppt/tags/tag93.xml" ContentType="application/vnd.openxmlformats-officedocument.presentationml.tags+xml"/>
  <Override PartName="/ppt/notesSlides/notesSlide48.xml" ContentType="application/vnd.openxmlformats-officedocument.presentationml.notesSlide+xml"/>
  <Override PartName="/ppt/tags/tag94.xml" ContentType="application/vnd.openxmlformats-officedocument.presentationml.tags+xml"/>
  <Override PartName="/ppt/tags/tag95.xml" ContentType="application/vnd.openxmlformats-officedocument.presentationml.tags+xml"/>
  <Override PartName="/ppt/notesSlides/notesSlide49.xml" ContentType="application/vnd.openxmlformats-officedocument.presentationml.notesSlide+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notesSlides/notesSlide50.xml" ContentType="application/vnd.openxmlformats-officedocument.presentationml.notesSlide+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notesSlides/notesSlide51.xml" ContentType="application/vnd.openxmlformats-officedocument.presentationml.notesSlide+xml"/>
  <Override PartName="/ppt/tags/tag103.xml" ContentType="application/vnd.openxmlformats-officedocument.presentationml.tags+xml"/>
  <Override PartName="/ppt/notesSlides/notesSlide52.xml" ContentType="application/vnd.openxmlformats-officedocument.presentationml.notesSlide+xml"/>
  <Override PartName="/ppt/tags/tag104.xml" ContentType="application/vnd.openxmlformats-officedocument.presentationml.tags+xml"/>
  <Override PartName="/ppt/tags/tag105.xml" ContentType="application/vnd.openxmlformats-officedocument.presentationml.tags+xml"/>
  <Override PartName="/ppt/notesSlides/notesSlide53.xml" ContentType="application/vnd.openxmlformats-officedocument.presentationml.notesSlide+xml"/>
  <Override PartName="/ppt/tags/tag106.xml" ContentType="application/vnd.openxmlformats-officedocument.presentationml.tags+xml"/>
  <Override PartName="/ppt/notesSlides/notesSlide54.xml" ContentType="application/vnd.openxmlformats-officedocument.presentationml.notesSlide+xml"/>
  <Override PartName="/ppt/tags/tag107.xml" ContentType="application/vnd.openxmlformats-officedocument.presentationml.tags+xml"/>
  <Override PartName="/ppt/notesSlides/notesSlide55.xml" ContentType="application/vnd.openxmlformats-officedocument.presentationml.notesSlide+xml"/>
  <Override PartName="/ppt/tags/tag108.xml" ContentType="application/vnd.openxmlformats-officedocument.presentationml.tags+xml"/>
  <Override PartName="/ppt/tags/tag109.xml" ContentType="application/vnd.openxmlformats-officedocument.presentationml.tags+xml"/>
  <Override PartName="/ppt/notesSlides/notesSlide56.xml" ContentType="application/vnd.openxmlformats-officedocument.presentationml.notesSlide+xml"/>
  <Override PartName="/ppt/tags/tag110.xml" ContentType="application/vnd.openxmlformats-officedocument.presentationml.tags+xml"/>
  <Override PartName="/ppt/notesSlides/notesSlide57.xml" ContentType="application/vnd.openxmlformats-officedocument.presentationml.notesSlide+xml"/>
  <Override PartName="/ppt/tags/tag111.xml" ContentType="application/vnd.openxmlformats-officedocument.presentationml.tags+xml"/>
  <Override PartName="/ppt/tags/tag112.xml" ContentType="application/vnd.openxmlformats-officedocument.presentationml.tags+xml"/>
  <Override PartName="/ppt/notesSlides/notesSlide58.xml" ContentType="application/vnd.openxmlformats-officedocument.presentationml.notesSlide+xml"/>
  <Override PartName="/ppt/tags/tag113.xml" ContentType="application/vnd.openxmlformats-officedocument.presentationml.tags+xml"/>
  <Override PartName="/ppt/tags/tag114.xml" ContentType="application/vnd.openxmlformats-officedocument.presentationml.tags+xml"/>
  <Override PartName="/ppt/notesSlides/notesSlide59.xml" ContentType="application/vnd.openxmlformats-officedocument.presentationml.notesSlide+xml"/>
  <Override PartName="/ppt/tags/tag115.xml" ContentType="application/vnd.openxmlformats-officedocument.presentationml.tags+xml"/>
  <Override PartName="/ppt/notesSlides/notesSlide60.xml" ContentType="application/vnd.openxmlformats-officedocument.presentationml.notesSlide+xml"/>
  <Override PartName="/ppt/tags/tag116.xml" ContentType="application/vnd.openxmlformats-officedocument.presentationml.tags+xml"/>
  <Override PartName="/ppt/tags/tag117.xml" ContentType="application/vnd.openxmlformats-officedocument.presentationml.tags+xml"/>
  <Override PartName="/ppt/notesSlides/notesSlide61.xml" ContentType="application/vnd.openxmlformats-officedocument.presentationml.notesSlide+xml"/>
  <Override PartName="/ppt/tags/tag118.xml" ContentType="application/vnd.openxmlformats-officedocument.presentationml.tags+xml"/>
  <Override PartName="/ppt/notesSlides/notesSlide62.xml" ContentType="application/vnd.openxmlformats-officedocument.presentationml.notesSlide+xml"/>
  <Override PartName="/ppt/tags/tag119.xml" ContentType="application/vnd.openxmlformats-officedocument.presentationml.tags+xml"/>
  <Override PartName="/ppt/notesSlides/notesSlide63.xml" ContentType="application/vnd.openxmlformats-officedocument.presentationml.notesSlide+xml"/>
  <Override PartName="/ppt/tags/tag120.xml" ContentType="application/vnd.openxmlformats-officedocument.presentationml.tags+xml"/>
  <Override PartName="/ppt/notesSlides/notesSlide64.xml" ContentType="application/vnd.openxmlformats-officedocument.presentationml.notesSlide+xml"/>
  <Override PartName="/ppt/tags/tag121.xml" ContentType="application/vnd.openxmlformats-officedocument.presentationml.tags+xml"/>
  <Override PartName="/ppt/notesSlides/notesSlide65.xml" ContentType="application/vnd.openxmlformats-officedocument.presentationml.notesSlide+xml"/>
  <Override PartName="/ppt/tags/tag122.xml" ContentType="application/vnd.openxmlformats-officedocument.presentationml.tags+xml"/>
  <Override PartName="/ppt/notesSlides/notesSlide66.xml" ContentType="application/vnd.openxmlformats-officedocument.presentationml.notesSlide+xml"/>
  <Override PartName="/ppt/tags/tag123.xml" ContentType="application/vnd.openxmlformats-officedocument.presentationml.tags+xml"/>
  <Override PartName="/ppt/notesSlides/notesSlide67.xml" ContentType="application/vnd.openxmlformats-officedocument.presentationml.notesSlide+xml"/>
  <Override PartName="/ppt/tags/tag124.xml" ContentType="application/vnd.openxmlformats-officedocument.presentationml.tags+xml"/>
  <Override PartName="/ppt/notesSlides/notesSlide68.xml" ContentType="application/vnd.openxmlformats-officedocument.presentationml.notesSlide+xml"/>
  <Override PartName="/ppt/tags/tag125.xml" ContentType="application/vnd.openxmlformats-officedocument.presentationml.tags+xml"/>
  <Override PartName="/ppt/notesSlides/notesSlide69.xml" ContentType="application/vnd.openxmlformats-officedocument.presentationml.notesSlide+xml"/>
  <Override PartName="/ppt/tags/tag126.xml" ContentType="application/vnd.openxmlformats-officedocument.presentationml.tags+xml"/>
  <Override PartName="/ppt/notesSlides/notesSlide70.xml" ContentType="application/vnd.openxmlformats-officedocument.presentationml.notesSlide+xml"/>
  <Override PartName="/ppt/tags/tag127.xml" ContentType="application/vnd.openxmlformats-officedocument.presentationml.tags+xml"/>
  <Override PartName="/ppt/notesSlides/notesSlide71.xml" ContentType="application/vnd.openxmlformats-officedocument.presentationml.notesSlide+xml"/>
  <Override PartName="/ppt/tags/tag128.xml" ContentType="application/vnd.openxmlformats-officedocument.presentationml.tags+xml"/>
  <Override PartName="/ppt/notesSlides/notesSlide72.xml" ContentType="application/vnd.openxmlformats-officedocument.presentationml.notesSlide+xml"/>
  <Override PartName="/ppt/tags/tag129.xml" ContentType="application/vnd.openxmlformats-officedocument.presentationml.tags+xml"/>
  <Override PartName="/ppt/notesSlides/notesSlide73.xml" ContentType="application/vnd.openxmlformats-officedocument.presentationml.notesSlide+xml"/>
  <Override PartName="/ppt/tags/tag130.xml" ContentType="application/vnd.openxmlformats-officedocument.presentationml.tags+xml"/>
  <Override PartName="/ppt/notesSlides/notesSlide74.xml" ContentType="application/vnd.openxmlformats-officedocument.presentationml.notesSlide+xml"/>
  <Override PartName="/ppt/tags/tag131.xml" ContentType="application/vnd.openxmlformats-officedocument.presentationml.tags+xml"/>
  <Override PartName="/ppt/notesSlides/notesSlide75.xml" ContentType="application/vnd.openxmlformats-officedocument.presentationml.notesSlide+xml"/>
  <Override PartName="/ppt/tags/tag132.xml" ContentType="application/vnd.openxmlformats-officedocument.presentationml.tags+xml"/>
  <Override PartName="/ppt/tags/tag133.xml" ContentType="application/vnd.openxmlformats-officedocument.presentationml.tags+xml"/>
  <Override PartName="/ppt/notesSlides/notesSlide76.xml" ContentType="application/vnd.openxmlformats-officedocument.presentationml.notesSlide+xml"/>
  <Override PartName="/ppt/tags/tag134.xml" ContentType="application/vnd.openxmlformats-officedocument.presentationml.tags+xml"/>
  <Override PartName="/ppt/tags/tag135.xml" ContentType="application/vnd.openxmlformats-officedocument.presentationml.tags+xml"/>
  <Override PartName="/ppt/notesSlides/notesSlide77.xml" ContentType="application/vnd.openxmlformats-officedocument.presentationml.notesSlide+xml"/>
  <Override PartName="/ppt/tags/tag136.xml" ContentType="application/vnd.openxmlformats-officedocument.presentationml.tags+xml"/>
  <Override PartName="/ppt/tags/tag137.xml" ContentType="application/vnd.openxmlformats-officedocument.presentationml.tags+xml"/>
  <Override PartName="/ppt/notesSlides/notesSlide78.xml" ContentType="application/vnd.openxmlformats-officedocument.presentationml.notesSlide+xml"/>
  <Override PartName="/ppt/tags/tag138.xml" ContentType="application/vnd.openxmlformats-officedocument.presentationml.tags+xml"/>
  <Override PartName="/ppt/notesSlides/notesSlide79.xml" ContentType="application/vnd.openxmlformats-officedocument.presentationml.notesSlide+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notesSlides/notesSlide80.xml" ContentType="application/vnd.openxmlformats-officedocument.presentationml.notesSlide+xml"/>
  <Override PartName="/ppt/tags/tag142.xml" ContentType="application/vnd.openxmlformats-officedocument.presentationml.tags+xml"/>
  <Override PartName="/ppt/notesSlides/notesSlide81.xml" ContentType="application/vnd.openxmlformats-officedocument.presentationml.notesSlide+xml"/>
  <Override PartName="/ppt/tags/tag143.xml" ContentType="application/vnd.openxmlformats-officedocument.presentationml.tags+xml"/>
  <Override PartName="/ppt/notesSlides/notesSlide82.xml" ContentType="application/vnd.openxmlformats-officedocument.presentationml.notesSlide+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notesSlides/notesSlide83.xml" ContentType="application/vnd.openxmlformats-officedocument.presentationml.notesSlide+xml"/>
  <Override PartName="/ppt/tags/tag150.xml" ContentType="application/vnd.openxmlformats-officedocument.presentationml.tags+xml"/>
  <Override PartName="/ppt/notesSlides/notesSlide84.xml" ContentType="application/vnd.openxmlformats-officedocument.presentationml.notesSlide+xml"/>
  <Override PartName="/ppt/tags/tag151.xml" ContentType="application/vnd.openxmlformats-officedocument.presentationml.tags+xml"/>
  <Override PartName="/ppt/tags/tag152.xml" ContentType="application/vnd.openxmlformats-officedocument.presentationml.tags+xml"/>
  <Override PartName="/ppt/notesSlides/notesSlide85.xml" ContentType="application/vnd.openxmlformats-officedocument.presentationml.notesSlide+xml"/>
  <Override PartName="/ppt/tags/tag153.xml" ContentType="application/vnd.openxmlformats-officedocument.presentationml.tags+xml"/>
  <Override PartName="/ppt/notesSlides/notesSlide86.xml" ContentType="application/vnd.openxmlformats-officedocument.presentationml.notesSlide+xml"/>
  <Override PartName="/ppt/tags/tag154.xml" ContentType="application/vnd.openxmlformats-officedocument.presentationml.tags+xml"/>
  <Override PartName="/ppt/notesSlides/notesSlide87.xml" ContentType="application/vnd.openxmlformats-officedocument.presentationml.notesSlide+xml"/>
  <Override PartName="/ppt/tags/tag155.xml" ContentType="application/vnd.openxmlformats-officedocument.presentationml.tags+xml"/>
  <Override PartName="/ppt/notesSlides/notesSlide88.xml" ContentType="application/vnd.openxmlformats-officedocument.presentationml.notesSlide+xml"/>
  <Override PartName="/ppt/tags/tag156.xml" ContentType="application/vnd.openxmlformats-officedocument.presentationml.tags+xml"/>
  <Override PartName="/ppt/notesSlides/notesSlide89.xml" ContentType="application/vnd.openxmlformats-officedocument.presentationml.notesSlide+xml"/>
  <Override PartName="/ppt/tags/tag157.xml" ContentType="application/vnd.openxmlformats-officedocument.presentationml.tags+xml"/>
  <Override PartName="/ppt/notesSlides/notesSlide90.xml" ContentType="application/vnd.openxmlformats-officedocument.presentationml.notesSlide+xml"/>
  <Override PartName="/ppt/tags/tag158.xml" ContentType="application/vnd.openxmlformats-officedocument.presentationml.tags+xml"/>
  <Override PartName="/ppt/notesSlides/notesSlide91.xml" ContentType="application/vnd.openxmlformats-officedocument.presentationml.notesSlide+xml"/>
  <Override PartName="/ppt/tags/tag159.xml" ContentType="application/vnd.openxmlformats-officedocument.presentationml.tags+xml"/>
  <Override PartName="/ppt/tags/tag160.xml" ContentType="application/vnd.openxmlformats-officedocument.presentationml.tags+xml"/>
  <Override PartName="/ppt/notesSlides/notesSlide92.xml" ContentType="application/vnd.openxmlformats-officedocument.presentationml.notesSlide+xml"/>
  <Override PartName="/ppt/tags/tag161.xml" ContentType="application/vnd.openxmlformats-officedocument.presentationml.tags+xml"/>
  <Override PartName="/ppt/tags/tag162.xml" ContentType="application/vnd.openxmlformats-officedocument.presentationml.tags+xml"/>
  <Override PartName="/ppt/notesSlides/notesSlide93.xml" ContentType="application/vnd.openxmlformats-officedocument.presentationml.notesSlide+xml"/>
  <Override PartName="/ppt/tags/tag163.xml" ContentType="application/vnd.openxmlformats-officedocument.presentationml.tags+xml"/>
  <Override PartName="/ppt/notesSlides/notesSlide94.xml" ContentType="application/vnd.openxmlformats-officedocument.presentationml.notesSlide+xml"/>
  <Override PartName="/ppt/tags/tag164.xml" ContentType="application/vnd.openxmlformats-officedocument.presentationml.tags+xml"/>
  <Override PartName="/ppt/tags/tag165.xml" ContentType="application/vnd.openxmlformats-officedocument.presentationml.tags+xml"/>
  <Override PartName="/ppt/notesSlides/notesSlide95.xml" ContentType="application/vnd.openxmlformats-officedocument.presentationml.notesSlide+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notesSlides/notesSlide96.xml" ContentType="application/vnd.openxmlformats-officedocument.presentationml.notesSlide+xml"/>
  <Override PartName="/ppt/tags/tag172.xml" ContentType="application/vnd.openxmlformats-officedocument.presentationml.tags+xml"/>
  <Override PartName="/ppt/notesSlides/notesSlide97.xml" ContentType="application/vnd.openxmlformats-officedocument.presentationml.notesSlide+xml"/>
  <Override PartName="/ppt/tags/tag173.xml" ContentType="application/vnd.openxmlformats-officedocument.presentationml.tags+xml"/>
  <Override PartName="/ppt/notesSlides/notesSlide98.xml" ContentType="application/vnd.openxmlformats-officedocument.presentationml.notesSlide+xml"/>
  <Override PartName="/ppt/tags/tag174.xml" ContentType="application/vnd.openxmlformats-officedocument.presentationml.tags+xml"/>
  <Override PartName="/ppt/notesSlides/notesSlide99.xml" ContentType="application/vnd.openxmlformats-officedocument.presentationml.notesSlide+xml"/>
  <Override PartName="/ppt/tags/tag175.xml" ContentType="application/vnd.openxmlformats-officedocument.presentationml.tags+xml"/>
  <Override PartName="/ppt/notesSlides/notesSlide100.xml" ContentType="application/vnd.openxmlformats-officedocument.presentationml.notesSlide+xml"/>
  <Override PartName="/ppt/tags/tag176.xml" ContentType="application/vnd.openxmlformats-officedocument.presentationml.tags+xml"/>
  <Override PartName="/ppt/notesSlides/notesSlide101.xml" ContentType="application/vnd.openxmlformats-officedocument.presentationml.notesSlide+xml"/>
  <Override PartName="/ppt/tags/tag177.xml" ContentType="application/vnd.openxmlformats-officedocument.presentationml.tags+xml"/>
  <Override PartName="/ppt/notesSlides/notesSlide102.xml" ContentType="application/vnd.openxmlformats-officedocument.presentationml.notesSlide+xml"/>
  <Override PartName="/ppt/tags/tag178.xml" ContentType="application/vnd.openxmlformats-officedocument.presentationml.tags+xml"/>
  <Override PartName="/ppt/notesSlides/notesSlide103.xml" ContentType="application/vnd.openxmlformats-officedocument.presentationml.notesSlide+xml"/>
  <Override PartName="/ppt/tags/tag179.xml" ContentType="application/vnd.openxmlformats-officedocument.presentationml.tags+xml"/>
  <Override PartName="/ppt/notesSlides/notesSlide104.xml" ContentType="application/vnd.openxmlformats-officedocument.presentationml.notesSlide+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notesSlides/notesSlide105.xml" ContentType="application/vnd.openxmlformats-officedocument.presentationml.notesSlide+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notesSlides/notesSlide106.xml" ContentType="application/vnd.openxmlformats-officedocument.presentationml.notesSlide+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notesSlides/notesSlide107.xml" ContentType="application/vnd.openxmlformats-officedocument.presentationml.notesSlide+xml"/>
  <Override PartName="/ppt/tags/tag189.xml" ContentType="application/vnd.openxmlformats-officedocument.presentationml.tags+xml"/>
  <Override PartName="/ppt/notesSlides/notesSlide108.xml" ContentType="application/vnd.openxmlformats-officedocument.presentationml.notesSlide+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notesSlides/notesSlide109.xml" ContentType="application/vnd.openxmlformats-officedocument.presentationml.notesSlide+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notesSlides/notesSlide110.xml" ContentType="application/vnd.openxmlformats-officedocument.presentationml.notesSlide+xml"/>
  <Override PartName="/ppt/tags/tag213.xml" ContentType="application/vnd.openxmlformats-officedocument.presentationml.tags+xml"/>
  <Override PartName="/ppt/tags/tag214.xml" ContentType="application/vnd.openxmlformats-officedocument.presentationml.tags+xml"/>
  <Override PartName="/ppt/notesSlides/notesSlide111.xml" ContentType="application/vnd.openxmlformats-officedocument.presentationml.notesSlide+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notesSlides/notesSlide1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110" r:id="rId1"/>
    <p:sldMasterId id="2147484122" r:id="rId2"/>
  </p:sldMasterIdLst>
  <p:notesMasterIdLst>
    <p:notesMasterId r:id="rId211"/>
  </p:notesMasterIdLst>
  <p:handoutMasterIdLst>
    <p:handoutMasterId r:id="rId212"/>
  </p:handoutMasterIdLst>
  <p:sldIdLst>
    <p:sldId id="2347" r:id="rId3"/>
    <p:sldId id="2348" r:id="rId4"/>
    <p:sldId id="2769" r:id="rId5"/>
    <p:sldId id="2578" r:id="rId6"/>
    <p:sldId id="2577" r:id="rId7"/>
    <p:sldId id="2576" r:id="rId8"/>
    <p:sldId id="2579" r:id="rId9"/>
    <p:sldId id="2352" r:id="rId10"/>
    <p:sldId id="2353" r:id="rId11"/>
    <p:sldId id="2354" r:id="rId12"/>
    <p:sldId id="2580" r:id="rId13"/>
    <p:sldId id="2681" r:id="rId14"/>
    <p:sldId id="2786" r:id="rId15"/>
    <p:sldId id="2586" r:id="rId16"/>
    <p:sldId id="2762" r:id="rId17"/>
    <p:sldId id="2763" r:id="rId18"/>
    <p:sldId id="2365" r:id="rId19"/>
    <p:sldId id="2366" r:id="rId20"/>
    <p:sldId id="2735" r:id="rId21"/>
    <p:sldId id="2367" r:id="rId22"/>
    <p:sldId id="2588" r:id="rId23"/>
    <p:sldId id="2368" r:id="rId24"/>
    <p:sldId id="2370" r:id="rId25"/>
    <p:sldId id="2371" r:id="rId26"/>
    <p:sldId id="2372" r:id="rId27"/>
    <p:sldId id="2373" r:id="rId28"/>
    <p:sldId id="2374" r:id="rId29"/>
    <p:sldId id="2377" r:id="rId30"/>
    <p:sldId id="2376" r:id="rId31"/>
    <p:sldId id="2378" r:id="rId32"/>
    <p:sldId id="2379" r:id="rId33"/>
    <p:sldId id="2380" r:id="rId34"/>
    <p:sldId id="2381" r:id="rId35"/>
    <p:sldId id="2382" r:id="rId36"/>
    <p:sldId id="2383" r:id="rId37"/>
    <p:sldId id="2384" r:id="rId38"/>
    <p:sldId id="2587" r:id="rId39"/>
    <p:sldId id="2749" r:id="rId40"/>
    <p:sldId id="2847" r:id="rId41"/>
    <p:sldId id="2848" r:id="rId42"/>
    <p:sldId id="2849" r:id="rId43"/>
    <p:sldId id="2850" r:id="rId44"/>
    <p:sldId id="2386" r:id="rId45"/>
    <p:sldId id="2388" r:id="rId46"/>
    <p:sldId id="2389" r:id="rId47"/>
    <p:sldId id="2606" r:id="rId48"/>
    <p:sldId id="2394" r:id="rId49"/>
    <p:sldId id="2736" r:id="rId50"/>
    <p:sldId id="2395" r:id="rId51"/>
    <p:sldId id="2592" r:id="rId52"/>
    <p:sldId id="2594" r:id="rId53"/>
    <p:sldId id="2596" r:id="rId54"/>
    <p:sldId id="2732" r:id="rId55"/>
    <p:sldId id="2402" r:id="rId56"/>
    <p:sldId id="2396" r:id="rId57"/>
    <p:sldId id="2691" r:id="rId58"/>
    <p:sldId id="2692" r:id="rId59"/>
    <p:sldId id="2404" r:id="rId60"/>
    <p:sldId id="2784" r:id="rId61"/>
    <p:sldId id="2405" r:id="rId62"/>
    <p:sldId id="2406" r:id="rId63"/>
    <p:sldId id="2408" r:id="rId64"/>
    <p:sldId id="2409" r:id="rId65"/>
    <p:sldId id="2731" r:id="rId66"/>
    <p:sldId id="2410" r:id="rId67"/>
    <p:sldId id="2412" r:id="rId68"/>
    <p:sldId id="2788" r:id="rId69"/>
    <p:sldId id="2789" r:id="rId70"/>
    <p:sldId id="2790" r:id="rId71"/>
    <p:sldId id="2792" r:id="rId72"/>
    <p:sldId id="2793" r:id="rId73"/>
    <p:sldId id="2795" r:id="rId74"/>
    <p:sldId id="2415" r:id="rId75"/>
    <p:sldId id="2416" r:id="rId76"/>
    <p:sldId id="2417" r:id="rId77"/>
    <p:sldId id="2418" r:id="rId78"/>
    <p:sldId id="2419" r:id="rId79"/>
    <p:sldId id="2420" r:id="rId80"/>
    <p:sldId id="2421" r:id="rId81"/>
    <p:sldId id="2597" r:id="rId82"/>
    <p:sldId id="2598" r:id="rId83"/>
    <p:sldId id="2591" r:id="rId84"/>
    <p:sldId id="2425" r:id="rId85"/>
    <p:sldId id="2426" r:id="rId86"/>
    <p:sldId id="2851" r:id="rId87"/>
    <p:sldId id="2428" r:id="rId88"/>
    <p:sldId id="2752" r:id="rId89"/>
    <p:sldId id="2430" r:id="rId90"/>
    <p:sldId id="2429" r:id="rId91"/>
    <p:sldId id="2432" r:id="rId92"/>
    <p:sldId id="2431" r:id="rId93"/>
    <p:sldId id="2770" r:id="rId94"/>
    <p:sldId id="2771" r:id="rId95"/>
    <p:sldId id="2772" r:id="rId96"/>
    <p:sldId id="2773" r:id="rId97"/>
    <p:sldId id="2434" r:id="rId98"/>
    <p:sldId id="2750" r:id="rId99"/>
    <p:sldId id="2435" r:id="rId100"/>
    <p:sldId id="2436" r:id="rId101"/>
    <p:sldId id="2438" r:id="rId102"/>
    <p:sldId id="2437" r:id="rId103"/>
    <p:sldId id="2853" r:id="rId104"/>
    <p:sldId id="2609" r:id="rId105"/>
    <p:sldId id="2610" r:id="rId106"/>
    <p:sldId id="2774" r:id="rId107"/>
    <p:sldId id="2775" r:id="rId108"/>
    <p:sldId id="2777" r:id="rId109"/>
    <p:sldId id="2778" r:id="rId110"/>
    <p:sldId id="2618" r:id="rId111"/>
    <p:sldId id="2781" r:id="rId112"/>
    <p:sldId id="2440" r:id="rId113"/>
    <p:sldId id="2442" r:id="rId114"/>
    <p:sldId id="2443" r:id="rId115"/>
    <p:sldId id="2854" r:id="rId116"/>
    <p:sldId id="2444" r:id="rId117"/>
    <p:sldId id="2780" r:id="rId118"/>
    <p:sldId id="2445" r:id="rId119"/>
    <p:sldId id="2615" r:id="rId120"/>
    <p:sldId id="2621" r:id="rId121"/>
    <p:sldId id="2796" r:id="rId122"/>
    <p:sldId id="2797" r:id="rId123"/>
    <p:sldId id="2798" r:id="rId124"/>
    <p:sldId id="2799" r:id="rId125"/>
    <p:sldId id="2800" r:id="rId126"/>
    <p:sldId id="2801" r:id="rId127"/>
    <p:sldId id="2802" r:id="rId128"/>
    <p:sldId id="2803" r:id="rId129"/>
    <p:sldId id="2804" r:id="rId130"/>
    <p:sldId id="2805" r:id="rId131"/>
    <p:sldId id="2806" r:id="rId132"/>
    <p:sldId id="2807" r:id="rId133"/>
    <p:sldId id="2808" r:id="rId134"/>
    <p:sldId id="2809" r:id="rId135"/>
    <p:sldId id="2811" r:id="rId136"/>
    <p:sldId id="2810" r:id="rId137"/>
    <p:sldId id="2812" r:id="rId138"/>
    <p:sldId id="2813" r:id="rId139"/>
    <p:sldId id="2814" r:id="rId140"/>
    <p:sldId id="2815" r:id="rId141"/>
    <p:sldId id="2816" r:id="rId142"/>
    <p:sldId id="2817" r:id="rId143"/>
    <p:sldId id="2818" r:id="rId144"/>
    <p:sldId id="2819" r:id="rId145"/>
    <p:sldId id="2820" r:id="rId146"/>
    <p:sldId id="2821" r:id="rId147"/>
    <p:sldId id="2822" r:id="rId148"/>
    <p:sldId id="2823" r:id="rId149"/>
    <p:sldId id="2824" r:id="rId150"/>
    <p:sldId id="2825" r:id="rId151"/>
    <p:sldId id="2826" r:id="rId152"/>
    <p:sldId id="2827" r:id="rId153"/>
    <p:sldId id="2828" r:id="rId154"/>
    <p:sldId id="2852" r:id="rId155"/>
    <p:sldId id="2829" r:id="rId156"/>
    <p:sldId id="2830" r:id="rId157"/>
    <p:sldId id="2831" r:id="rId158"/>
    <p:sldId id="2832" r:id="rId159"/>
    <p:sldId id="2833" r:id="rId160"/>
    <p:sldId id="2834" r:id="rId161"/>
    <p:sldId id="2835" r:id="rId162"/>
    <p:sldId id="2836" r:id="rId163"/>
    <p:sldId id="2837" r:id="rId164"/>
    <p:sldId id="2838" r:id="rId165"/>
    <p:sldId id="2839" r:id="rId166"/>
    <p:sldId id="2840" r:id="rId167"/>
    <p:sldId id="2841" r:id="rId168"/>
    <p:sldId id="2842" r:id="rId169"/>
    <p:sldId id="2843" r:id="rId170"/>
    <p:sldId id="2844" r:id="rId171"/>
    <p:sldId id="2845" r:id="rId172"/>
    <p:sldId id="2628" r:id="rId173"/>
    <p:sldId id="2846" r:id="rId174"/>
    <p:sldId id="2633" r:id="rId175"/>
    <p:sldId id="2631" r:id="rId176"/>
    <p:sldId id="2785" r:id="rId177"/>
    <p:sldId id="2637" r:id="rId178"/>
    <p:sldId id="2638" r:id="rId179"/>
    <p:sldId id="2639" r:id="rId180"/>
    <p:sldId id="2782" r:id="rId181"/>
    <p:sldId id="2783" r:id="rId182"/>
    <p:sldId id="2640" r:id="rId183"/>
    <p:sldId id="2641" r:id="rId184"/>
    <p:sldId id="2642" r:id="rId185"/>
    <p:sldId id="2644" r:id="rId186"/>
    <p:sldId id="2645" r:id="rId187"/>
    <p:sldId id="2646" r:id="rId188"/>
    <p:sldId id="2647" r:id="rId189"/>
    <p:sldId id="2648" r:id="rId190"/>
    <p:sldId id="2649" r:id="rId191"/>
    <p:sldId id="2650" r:id="rId192"/>
    <p:sldId id="2651" r:id="rId193"/>
    <p:sldId id="2652" r:id="rId194"/>
    <p:sldId id="2653" r:id="rId195"/>
    <p:sldId id="2654" r:id="rId196"/>
    <p:sldId id="2655" r:id="rId197"/>
    <p:sldId id="2656" r:id="rId198"/>
    <p:sldId id="2657" r:id="rId199"/>
    <p:sldId id="2658" r:id="rId200"/>
    <p:sldId id="2659" r:id="rId201"/>
    <p:sldId id="2660" r:id="rId202"/>
    <p:sldId id="2661" r:id="rId203"/>
    <p:sldId id="2662" r:id="rId204"/>
    <p:sldId id="2663" r:id="rId205"/>
    <p:sldId id="2664" r:id="rId206"/>
    <p:sldId id="2684" r:id="rId207"/>
    <p:sldId id="2683" r:id="rId208"/>
    <p:sldId id="2728" r:id="rId209"/>
    <p:sldId id="2729" r:id="rId210"/>
  </p:sldIdLst>
  <p:sldSz cx="9144000" cy="6858000" type="letter"/>
  <p:notesSz cx="7010400" cy="9296400"/>
  <p:custDataLst>
    <p:tags r:id="rId213"/>
  </p:custDataLst>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mn-cs"/>
      </a:defRPr>
    </a:lvl1pPr>
    <a:lvl2pPr marL="457200" algn="l" rtl="0" eaLnBrk="0" fontAlgn="base" hangingPunct="0">
      <a:spcBef>
        <a:spcPct val="0"/>
      </a:spcBef>
      <a:spcAft>
        <a:spcPct val="0"/>
      </a:spcAft>
      <a:defRPr kern="1200">
        <a:solidFill>
          <a:schemeClr val="tx1"/>
        </a:solidFill>
        <a:latin typeface="Arial" pitchFamily="34" charset="0"/>
        <a:ea typeface="+mn-ea"/>
        <a:cs typeface="+mn-cs"/>
      </a:defRPr>
    </a:lvl2pPr>
    <a:lvl3pPr marL="914400" algn="l" rtl="0" eaLnBrk="0" fontAlgn="base" hangingPunct="0">
      <a:spcBef>
        <a:spcPct val="0"/>
      </a:spcBef>
      <a:spcAft>
        <a:spcPct val="0"/>
      </a:spcAft>
      <a:defRPr kern="1200">
        <a:solidFill>
          <a:schemeClr val="tx1"/>
        </a:solidFill>
        <a:latin typeface="Arial"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7"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790015"/>
    <a:srgbClr val="FFCC00"/>
    <a:srgbClr val="00FF00"/>
    <a:srgbClr val="33CC33"/>
    <a:srgbClr val="3C0023"/>
    <a:srgbClr val="000665"/>
    <a:srgbClr val="280049"/>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horzBarState="maximized">
    <p:restoredLeft sz="15619" autoAdjust="0"/>
    <p:restoredTop sz="79245" autoAdjust="0"/>
  </p:normalViewPr>
  <p:slideViewPr>
    <p:cSldViewPr>
      <p:cViewPr varScale="1">
        <p:scale>
          <a:sx n="74" d="100"/>
          <a:sy n="74" d="100"/>
        </p:scale>
        <p:origin x="78" y="3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141546"/>
    </p:cViewPr>
  </p:sorterViewPr>
  <p:notesViewPr>
    <p:cSldViewPr>
      <p:cViewPr varScale="1">
        <p:scale>
          <a:sx n="63" d="100"/>
          <a:sy n="63" d="100"/>
        </p:scale>
        <p:origin x="588" y="66"/>
      </p:cViewPr>
      <p:guideLst>
        <p:guide orient="horz" pos="2927"/>
        <p:guide pos="2208"/>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60" Type="http://schemas.openxmlformats.org/officeDocument/2006/relationships/slide" Target="slides/slide158.xml"/><Relationship Id="rId165" Type="http://schemas.openxmlformats.org/officeDocument/2006/relationships/slide" Target="slides/slide163.xml"/><Relationship Id="rId181" Type="http://schemas.openxmlformats.org/officeDocument/2006/relationships/slide" Target="slides/slide179.xml"/><Relationship Id="rId186" Type="http://schemas.openxmlformats.org/officeDocument/2006/relationships/slide" Target="slides/slide184.xml"/><Relationship Id="rId216" Type="http://schemas.openxmlformats.org/officeDocument/2006/relationships/theme" Target="theme/theme1.xml"/><Relationship Id="rId211" Type="http://schemas.openxmlformats.org/officeDocument/2006/relationships/notesMaster" Target="notesMasters/notesMaster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71" Type="http://schemas.openxmlformats.org/officeDocument/2006/relationships/slide" Target="slides/slide169.xml"/><Relationship Id="rId176" Type="http://schemas.openxmlformats.org/officeDocument/2006/relationships/slide" Target="slides/slide174.xml"/><Relationship Id="rId192" Type="http://schemas.openxmlformats.org/officeDocument/2006/relationships/slide" Target="slides/slide190.xml"/><Relationship Id="rId197" Type="http://schemas.openxmlformats.org/officeDocument/2006/relationships/slide" Target="slides/slide195.xml"/><Relationship Id="rId206" Type="http://schemas.openxmlformats.org/officeDocument/2006/relationships/slide" Target="slides/slide204.xml"/><Relationship Id="rId201" Type="http://schemas.openxmlformats.org/officeDocument/2006/relationships/slide" Target="slides/slide199.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slide" Target="slides/slide164.xml"/><Relationship Id="rId182" Type="http://schemas.openxmlformats.org/officeDocument/2006/relationships/slide" Target="slides/slide180.xml"/><Relationship Id="rId187" Type="http://schemas.openxmlformats.org/officeDocument/2006/relationships/slide" Target="slides/slide185.xml"/><Relationship Id="rId217"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212" Type="http://schemas.openxmlformats.org/officeDocument/2006/relationships/handoutMaster" Target="handoutMasters/handoutMaster1.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172" Type="http://schemas.openxmlformats.org/officeDocument/2006/relationships/slide" Target="slides/slide170.xml"/><Relationship Id="rId193" Type="http://schemas.openxmlformats.org/officeDocument/2006/relationships/slide" Target="slides/slide191.xml"/><Relationship Id="rId202" Type="http://schemas.openxmlformats.org/officeDocument/2006/relationships/slide" Target="slides/slide200.xml"/><Relationship Id="rId207" Type="http://schemas.openxmlformats.org/officeDocument/2006/relationships/slide" Target="slides/slide205.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slide" Target="slides/slide181.xml"/><Relationship Id="rId213" Type="http://schemas.openxmlformats.org/officeDocument/2006/relationships/tags" Target="tags/tag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199" Type="http://schemas.openxmlformats.org/officeDocument/2006/relationships/slide" Target="slides/slide197.xml"/><Relationship Id="rId203" Type="http://schemas.openxmlformats.org/officeDocument/2006/relationships/slide" Target="slides/slide201.xml"/><Relationship Id="rId208" Type="http://schemas.openxmlformats.org/officeDocument/2006/relationships/slide" Target="slides/slide206.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3" Type="http://schemas.openxmlformats.org/officeDocument/2006/relationships/slide" Target="slides/slide1.xml"/><Relationship Id="rId214" Type="http://schemas.openxmlformats.org/officeDocument/2006/relationships/presProps" Target="presProps.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209" Type="http://schemas.openxmlformats.org/officeDocument/2006/relationships/slide" Target="slides/slide207.xml"/><Relationship Id="rId190" Type="http://schemas.openxmlformats.org/officeDocument/2006/relationships/slide" Target="slides/slide188.xml"/><Relationship Id="rId204" Type="http://schemas.openxmlformats.org/officeDocument/2006/relationships/slide" Target="slides/slide202.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10" Type="http://schemas.openxmlformats.org/officeDocument/2006/relationships/slide" Target="slides/slide208.xml"/><Relationship Id="rId215" Type="http://schemas.openxmlformats.org/officeDocument/2006/relationships/viewProps" Target="viewProps.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s>
</file>

<file path=ppt/diagrams/_rels/data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5B7744-917A-4FD6-AA16-3CB0263912D1}" type="doc">
      <dgm:prSet loTypeId="urn:microsoft.com/office/officeart/2005/8/layout/hList7#1" loCatId="relationship" qsTypeId="urn:microsoft.com/office/officeart/2005/8/quickstyle/simple1" qsCatId="simple" csTypeId="urn:microsoft.com/office/officeart/2005/8/colors/accent0_1" csCatId="mainScheme" phldr="1"/>
      <dgm:spPr/>
    </dgm:pt>
    <dgm:pt modelId="{714289C4-44BF-4423-B73A-D36C7D29CD8B}">
      <dgm:prSet phldrT="[Text]" custT="1"/>
      <dgm:spPr/>
      <dgm:t>
        <a:bodyPr/>
        <a:lstStyle/>
        <a:p>
          <a:r>
            <a:rPr lang="en-US" sz="2400" b="1" u="sng" smtClean="0"/>
            <a:t>Normal</a:t>
          </a:r>
        </a:p>
        <a:p>
          <a:r>
            <a:rPr lang="en-US" sz="2400" b="1" smtClean="0"/>
            <a:t>FBG &lt;100</a:t>
          </a:r>
        </a:p>
        <a:p>
          <a:r>
            <a:rPr lang="en-US" sz="2400" b="1" smtClean="0"/>
            <a:t>Random &lt;140</a:t>
          </a:r>
        </a:p>
        <a:p>
          <a:r>
            <a:rPr lang="en-US" sz="2400" b="1" smtClean="0"/>
            <a:t>A1c &lt;5.7%</a:t>
          </a:r>
          <a:endParaRPr lang="en-US" sz="2400" b="1" dirty="0"/>
        </a:p>
      </dgm:t>
    </dgm:pt>
    <dgm:pt modelId="{5AA015D8-B11C-4C72-B385-36C1E774D1A2}" type="parTrans" cxnId="{2E994245-FA34-4D67-9E2B-743453B3ABA0}">
      <dgm:prSet/>
      <dgm:spPr/>
      <dgm:t>
        <a:bodyPr/>
        <a:lstStyle/>
        <a:p>
          <a:endParaRPr lang="en-US"/>
        </a:p>
      </dgm:t>
    </dgm:pt>
    <dgm:pt modelId="{883B5228-B675-48FD-ADE3-882F219A32FD}" type="sibTrans" cxnId="{2E994245-FA34-4D67-9E2B-743453B3ABA0}">
      <dgm:prSet/>
      <dgm:spPr/>
      <dgm:t>
        <a:bodyPr/>
        <a:lstStyle/>
        <a:p>
          <a:endParaRPr lang="en-US"/>
        </a:p>
      </dgm:t>
    </dgm:pt>
    <dgm:pt modelId="{DAFD5B8F-7307-420F-8AA9-469750D54466}">
      <dgm:prSet phldrT="[Text]" custT="1"/>
      <dgm:spPr/>
      <dgm:t>
        <a:bodyPr/>
        <a:lstStyle/>
        <a:p>
          <a:r>
            <a:rPr lang="en-US" sz="2000" b="1" u="sng" smtClean="0"/>
            <a:t>Prediabetes</a:t>
          </a:r>
        </a:p>
        <a:p>
          <a:r>
            <a:rPr lang="en-US" sz="2000" b="1" smtClean="0"/>
            <a:t>FBG 100-125</a:t>
          </a:r>
        </a:p>
        <a:p>
          <a:r>
            <a:rPr lang="en-US" sz="2000" b="1" smtClean="0"/>
            <a:t>Random 140 - 199</a:t>
          </a:r>
        </a:p>
        <a:p>
          <a:r>
            <a:rPr lang="en-US" sz="2000" b="1" smtClean="0"/>
            <a:t>A1c ~ 5.7- 6.4% </a:t>
          </a:r>
        </a:p>
        <a:p>
          <a:r>
            <a:rPr lang="en-US" sz="2000" b="1" smtClean="0"/>
            <a:t>50% working pancreas</a:t>
          </a:r>
          <a:endParaRPr lang="en-US" sz="2000" b="1" dirty="0"/>
        </a:p>
      </dgm:t>
    </dgm:pt>
    <dgm:pt modelId="{63002CCC-C05A-4123-9188-6CE2F4212990}" type="parTrans" cxnId="{818E502A-FE27-4D49-AAD0-FDEFDFC89433}">
      <dgm:prSet/>
      <dgm:spPr/>
      <dgm:t>
        <a:bodyPr/>
        <a:lstStyle/>
        <a:p>
          <a:endParaRPr lang="en-US"/>
        </a:p>
      </dgm:t>
    </dgm:pt>
    <dgm:pt modelId="{BDA7D873-F110-416A-8950-D7A412F1A1A1}" type="sibTrans" cxnId="{818E502A-FE27-4D49-AAD0-FDEFDFC89433}">
      <dgm:prSet/>
      <dgm:spPr/>
      <dgm:t>
        <a:bodyPr/>
        <a:lstStyle/>
        <a:p>
          <a:endParaRPr lang="en-US"/>
        </a:p>
      </dgm:t>
    </dgm:pt>
    <dgm:pt modelId="{53A7C8F1-6573-416B-BAD0-E203C790D54C}">
      <dgm:prSet phldrT="[Text]" custT="1"/>
      <dgm:spPr/>
      <dgm:t>
        <a:bodyPr/>
        <a:lstStyle/>
        <a:p>
          <a:r>
            <a:rPr lang="en-US" sz="2400" b="1" u="sng" smtClean="0">
              <a:latin typeface="+mn-lt"/>
            </a:rPr>
            <a:t>D</a:t>
          </a:r>
          <a:r>
            <a:rPr kumimoji="0" lang="en-US" sz="2400" b="1" i="0" u="sng" strike="noStrike" cap="none" spc="0" normalizeH="0" baseline="0" noProof="0" smtClean="0">
              <a:ln/>
              <a:effectLst/>
              <a:uLnTx/>
              <a:uFillTx/>
              <a:latin typeface="+mn-lt"/>
              <a:ea typeface="+mn-ea"/>
              <a:cs typeface="+mn-cs"/>
            </a:rPr>
            <a:t>iabetes</a:t>
          </a:r>
        </a:p>
        <a:p>
          <a:pPr rtl="0"/>
          <a:r>
            <a:rPr kumimoji="0" lang="en-US" sz="2400" b="1" i="0" u="none" strike="noStrike" cap="none" spc="0" normalizeH="0" baseline="0" noProof="0" smtClean="0">
              <a:ln/>
              <a:effectLst/>
              <a:uLnTx/>
              <a:uFillTx/>
              <a:latin typeface="+mn-lt"/>
            </a:rPr>
            <a:t>FBG 126 +</a:t>
          </a:r>
        </a:p>
        <a:p>
          <a:pPr rtl="0"/>
          <a:r>
            <a:rPr kumimoji="0" lang="en-US" sz="2400" b="1" i="0" u="none" strike="noStrike" cap="none" spc="0" normalizeH="0" baseline="0" noProof="0" smtClean="0">
              <a:ln/>
              <a:effectLst/>
              <a:uLnTx/>
              <a:uFillTx/>
              <a:latin typeface="+mn-lt"/>
            </a:rPr>
            <a:t>Random 200</a:t>
          </a:r>
          <a:r>
            <a:rPr kumimoji="0" lang="en-US" sz="2400" b="1" i="0" u="none" strike="noStrike" cap="none" spc="0" normalizeH="0" noProof="0" smtClean="0">
              <a:ln/>
              <a:effectLst/>
              <a:uLnTx/>
              <a:uFillTx/>
              <a:latin typeface="+mn-lt"/>
            </a:rPr>
            <a:t> +</a:t>
          </a:r>
          <a:endParaRPr kumimoji="0" lang="en-US" sz="2400" b="1" i="0" u="none" strike="noStrike" cap="none" spc="0" normalizeH="0" baseline="0" noProof="0" smtClean="0">
            <a:ln/>
            <a:effectLst/>
            <a:uLnTx/>
            <a:uFillTx/>
            <a:latin typeface="+mn-lt"/>
          </a:endParaRPr>
        </a:p>
        <a:p>
          <a:r>
            <a:rPr kumimoji="0" lang="en-US" sz="2400" b="1" i="0" u="none" strike="noStrike" cap="none" spc="0" normalizeH="0" baseline="0" noProof="0" smtClean="0">
              <a:ln/>
              <a:effectLst/>
              <a:uLnTx/>
              <a:uFillTx/>
              <a:latin typeface="+mn-lt"/>
            </a:rPr>
            <a:t>A1c</a:t>
          </a:r>
          <a:r>
            <a:rPr kumimoji="0" lang="en-US" sz="2400" b="1" i="0" u="none" strike="noStrike" cap="none" spc="0" normalizeH="0" noProof="0" smtClean="0">
              <a:ln/>
              <a:effectLst/>
              <a:uLnTx/>
              <a:uFillTx/>
              <a:latin typeface="+mn-lt"/>
            </a:rPr>
            <a:t> </a:t>
          </a:r>
          <a:r>
            <a:rPr kumimoji="0" lang="en-US" sz="2400" b="1" i="0" u="none" strike="noStrike" cap="none" spc="0" normalizeH="0" baseline="0" noProof="0" smtClean="0">
              <a:ln/>
              <a:effectLst/>
              <a:uLnTx/>
              <a:uFillTx/>
              <a:latin typeface="+mn-lt"/>
            </a:rPr>
            <a:t>6.5% or +   </a:t>
          </a:r>
        </a:p>
        <a:p>
          <a:pPr rtl="0"/>
          <a:r>
            <a:rPr lang="en-US" sz="2400" b="1" smtClean="0"/>
            <a:t>20% working pancreas</a:t>
          </a:r>
          <a:endParaRPr lang="en-US" sz="2400" b="1" dirty="0"/>
        </a:p>
      </dgm:t>
    </dgm:pt>
    <dgm:pt modelId="{D9354FAC-CB2C-4D5E-AC16-2B482560F86D}" type="parTrans" cxnId="{9F26229F-1FC4-476A-A7FD-B16E1578B86D}">
      <dgm:prSet/>
      <dgm:spPr/>
      <dgm:t>
        <a:bodyPr/>
        <a:lstStyle/>
        <a:p>
          <a:endParaRPr lang="en-US"/>
        </a:p>
      </dgm:t>
    </dgm:pt>
    <dgm:pt modelId="{886A07C9-7549-4FDD-82D5-820D0D3FDA16}" type="sibTrans" cxnId="{9F26229F-1FC4-476A-A7FD-B16E1578B86D}">
      <dgm:prSet/>
      <dgm:spPr/>
      <dgm:t>
        <a:bodyPr/>
        <a:lstStyle/>
        <a:p>
          <a:endParaRPr lang="en-US"/>
        </a:p>
      </dgm:t>
    </dgm:pt>
    <dgm:pt modelId="{21B2BCE8-470C-4505-93DC-36DDE14B2DFF}" type="pres">
      <dgm:prSet presAssocID="{5B5B7744-917A-4FD6-AA16-3CB0263912D1}" presName="Name0" presStyleCnt="0">
        <dgm:presLayoutVars>
          <dgm:dir/>
          <dgm:resizeHandles val="exact"/>
        </dgm:presLayoutVars>
      </dgm:prSet>
      <dgm:spPr/>
    </dgm:pt>
    <dgm:pt modelId="{D737B785-468C-4A0C-9BAF-B33CE9B38ADA}" type="pres">
      <dgm:prSet presAssocID="{5B5B7744-917A-4FD6-AA16-3CB0263912D1}" presName="fgShape" presStyleLbl="fgShp" presStyleIdx="0" presStyleCnt="1" custLinFactNeighborX="103" custLinFactNeighborY="21462"/>
      <dgm:spPr/>
    </dgm:pt>
    <dgm:pt modelId="{E3446D0B-132A-4581-B805-7D509ABBE1A9}" type="pres">
      <dgm:prSet presAssocID="{5B5B7744-917A-4FD6-AA16-3CB0263912D1}" presName="linComp" presStyleCnt="0"/>
      <dgm:spPr/>
    </dgm:pt>
    <dgm:pt modelId="{F0280A93-2598-4B79-BCF2-5A74016DDAA6}" type="pres">
      <dgm:prSet presAssocID="{714289C4-44BF-4423-B73A-D36C7D29CD8B}" presName="compNode" presStyleCnt="0"/>
      <dgm:spPr/>
    </dgm:pt>
    <dgm:pt modelId="{3325B67F-1C1F-4C7F-87F7-63A9F5F04916}" type="pres">
      <dgm:prSet presAssocID="{714289C4-44BF-4423-B73A-D36C7D29CD8B}" presName="bkgdShape" presStyleLbl="node1" presStyleIdx="0" presStyleCnt="3" custLinFactNeighborX="-64"/>
      <dgm:spPr/>
      <dgm:t>
        <a:bodyPr/>
        <a:lstStyle/>
        <a:p>
          <a:endParaRPr lang="en-US"/>
        </a:p>
      </dgm:t>
    </dgm:pt>
    <dgm:pt modelId="{5A6B1BA2-8CEC-4075-979B-58B751678363}" type="pres">
      <dgm:prSet presAssocID="{714289C4-44BF-4423-B73A-D36C7D29CD8B}" presName="nodeTx" presStyleLbl="node1" presStyleIdx="0" presStyleCnt="3">
        <dgm:presLayoutVars>
          <dgm:bulletEnabled val="1"/>
        </dgm:presLayoutVars>
      </dgm:prSet>
      <dgm:spPr/>
      <dgm:t>
        <a:bodyPr/>
        <a:lstStyle/>
        <a:p>
          <a:endParaRPr lang="en-US"/>
        </a:p>
      </dgm:t>
    </dgm:pt>
    <dgm:pt modelId="{E679BF5D-7D68-48F1-9595-1ED90F266B6A}" type="pres">
      <dgm:prSet presAssocID="{714289C4-44BF-4423-B73A-D36C7D29CD8B}" presName="invisiNode" presStyleLbl="node1" presStyleIdx="0" presStyleCnt="3"/>
      <dgm:spPr/>
    </dgm:pt>
    <dgm:pt modelId="{1B13010B-D7B8-48A4-9EA8-0FF90A870D10}" type="pres">
      <dgm:prSet presAssocID="{714289C4-44BF-4423-B73A-D36C7D29CD8B}" presName="imagNode" presStyleLbl="fgImgPlace1" presStyleIdx="0" presStyleCnt="3" custScaleX="122489" custScaleY="110658" custLinFactNeighborX="-2643" custLinFactNeighborY="2395"/>
      <dgm:spPr>
        <a:blipFill rotWithShape="0">
          <a:blip xmlns:r="http://schemas.openxmlformats.org/officeDocument/2006/relationships" r:embed="rId1">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t>
        <a:bodyPr/>
        <a:lstStyle/>
        <a:p>
          <a:endParaRPr lang="en-US"/>
        </a:p>
      </dgm:t>
    </dgm:pt>
    <dgm:pt modelId="{A40BD255-8246-4A86-AC24-6E13AC11D8D0}" type="pres">
      <dgm:prSet presAssocID="{883B5228-B675-48FD-ADE3-882F219A32FD}" presName="sibTrans" presStyleLbl="sibTrans2D1" presStyleIdx="0" presStyleCnt="0"/>
      <dgm:spPr/>
      <dgm:t>
        <a:bodyPr/>
        <a:lstStyle/>
        <a:p>
          <a:endParaRPr lang="en-US"/>
        </a:p>
      </dgm:t>
    </dgm:pt>
    <dgm:pt modelId="{B4EC43FF-F280-4D81-B573-0BBE26119323}" type="pres">
      <dgm:prSet presAssocID="{DAFD5B8F-7307-420F-8AA9-469750D54466}" presName="compNode" presStyleCnt="0"/>
      <dgm:spPr/>
    </dgm:pt>
    <dgm:pt modelId="{4C98858D-9DCD-4D61-A6D2-9C95CB504251}" type="pres">
      <dgm:prSet presAssocID="{DAFD5B8F-7307-420F-8AA9-469750D54466}" presName="bkgdShape" presStyleLbl="node1" presStyleIdx="1" presStyleCnt="3" custLinFactNeighborX="-118"/>
      <dgm:spPr/>
      <dgm:t>
        <a:bodyPr/>
        <a:lstStyle/>
        <a:p>
          <a:endParaRPr lang="en-US"/>
        </a:p>
      </dgm:t>
    </dgm:pt>
    <dgm:pt modelId="{1DFC81E9-AEE7-4738-A0AB-51EC388659CE}" type="pres">
      <dgm:prSet presAssocID="{DAFD5B8F-7307-420F-8AA9-469750D54466}" presName="nodeTx" presStyleLbl="node1" presStyleIdx="1" presStyleCnt="3">
        <dgm:presLayoutVars>
          <dgm:bulletEnabled val="1"/>
        </dgm:presLayoutVars>
      </dgm:prSet>
      <dgm:spPr/>
      <dgm:t>
        <a:bodyPr/>
        <a:lstStyle/>
        <a:p>
          <a:endParaRPr lang="en-US"/>
        </a:p>
      </dgm:t>
    </dgm:pt>
    <dgm:pt modelId="{5642C667-2035-465B-88FA-BD5286D1ED4A}" type="pres">
      <dgm:prSet presAssocID="{DAFD5B8F-7307-420F-8AA9-469750D54466}" presName="invisiNode" presStyleLbl="node1" presStyleIdx="1" presStyleCnt="3"/>
      <dgm:spPr/>
    </dgm:pt>
    <dgm:pt modelId="{3606B1B6-912D-4BB2-940E-606747701328}" type="pres">
      <dgm:prSet presAssocID="{DAFD5B8F-7307-420F-8AA9-469750D54466}" presName="imagNode" presStyleLbl="fgImgPlace1" presStyleIdx="1" presStyleCnt="3" custScaleX="60724" custScaleY="66163" custLinFactNeighborX="2870" custLinFactNeighborY="-5329"/>
      <dgm:spPr>
        <a:blipFill rotWithShape="0">
          <a:blip xmlns:r="http://schemas.openxmlformats.org/officeDocument/2006/relationships" r:embed="rId2">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t>
        <a:bodyPr/>
        <a:lstStyle/>
        <a:p>
          <a:endParaRPr lang="en-US"/>
        </a:p>
      </dgm:t>
    </dgm:pt>
    <dgm:pt modelId="{6FCB4B09-5AE8-4BCF-9C2E-5DB02F534E9D}" type="pres">
      <dgm:prSet presAssocID="{BDA7D873-F110-416A-8950-D7A412F1A1A1}" presName="sibTrans" presStyleLbl="sibTrans2D1" presStyleIdx="0" presStyleCnt="0"/>
      <dgm:spPr/>
      <dgm:t>
        <a:bodyPr/>
        <a:lstStyle/>
        <a:p>
          <a:endParaRPr lang="en-US"/>
        </a:p>
      </dgm:t>
    </dgm:pt>
    <dgm:pt modelId="{552AA70C-A20B-4D1F-9285-6CFC3143FB01}" type="pres">
      <dgm:prSet presAssocID="{53A7C8F1-6573-416B-BAD0-E203C790D54C}" presName="compNode" presStyleCnt="0"/>
      <dgm:spPr/>
    </dgm:pt>
    <dgm:pt modelId="{84406800-1B15-4073-9BE5-7AED3F8CD968}" type="pres">
      <dgm:prSet presAssocID="{53A7C8F1-6573-416B-BAD0-E203C790D54C}" presName="bkgdShape" presStyleLbl="node1" presStyleIdx="2" presStyleCnt="3" custLinFactNeighborX="8192"/>
      <dgm:spPr/>
      <dgm:t>
        <a:bodyPr/>
        <a:lstStyle/>
        <a:p>
          <a:endParaRPr lang="en-US"/>
        </a:p>
      </dgm:t>
    </dgm:pt>
    <dgm:pt modelId="{80C2ACF9-BD38-4248-9C5A-D57702DCA3FA}" type="pres">
      <dgm:prSet presAssocID="{53A7C8F1-6573-416B-BAD0-E203C790D54C}" presName="nodeTx" presStyleLbl="node1" presStyleIdx="2" presStyleCnt="3">
        <dgm:presLayoutVars>
          <dgm:bulletEnabled val="1"/>
        </dgm:presLayoutVars>
      </dgm:prSet>
      <dgm:spPr/>
      <dgm:t>
        <a:bodyPr/>
        <a:lstStyle/>
        <a:p>
          <a:endParaRPr lang="en-US"/>
        </a:p>
      </dgm:t>
    </dgm:pt>
    <dgm:pt modelId="{A550690B-CD28-43E2-88E8-918DBD12128C}" type="pres">
      <dgm:prSet presAssocID="{53A7C8F1-6573-416B-BAD0-E203C790D54C}" presName="invisiNode" presStyleLbl="node1" presStyleIdx="2" presStyleCnt="3"/>
      <dgm:spPr/>
    </dgm:pt>
    <dgm:pt modelId="{693F3127-73CA-4418-9BEB-76AC94A2C0E0}" type="pres">
      <dgm:prSet presAssocID="{53A7C8F1-6573-416B-BAD0-E203C790D54C}" presName="imagNode" presStyleLbl="fgImgPlace1" presStyleIdx="2" presStyleCnt="3" custScaleX="37897" custScaleY="42985"/>
      <dgm:spPr>
        <a:blipFill rotWithShape="0">
          <a:blip xmlns:r="http://schemas.openxmlformats.org/officeDocument/2006/relationships" r:embed="rId3">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pt>
  </dgm:ptLst>
  <dgm:cxnLst>
    <dgm:cxn modelId="{71C04104-5198-432D-A4CB-E09F5093DB8D}" type="presOf" srcId="{BDA7D873-F110-416A-8950-D7A412F1A1A1}" destId="{6FCB4B09-5AE8-4BCF-9C2E-5DB02F534E9D}" srcOrd="0" destOrd="0" presId="urn:microsoft.com/office/officeart/2005/8/layout/hList7#1"/>
    <dgm:cxn modelId="{2C2D687A-D978-4035-8EA0-5C9FE161D712}" type="presOf" srcId="{53A7C8F1-6573-416B-BAD0-E203C790D54C}" destId="{80C2ACF9-BD38-4248-9C5A-D57702DCA3FA}" srcOrd="1" destOrd="0" presId="urn:microsoft.com/office/officeart/2005/8/layout/hList7#1"/>
    <dgm:cxn modelId="{2E994245-FA34-4D67-9E2B-743453B3ABA0}" srcId="{5B5B7744-917A-4FD6-AA16-3CB0263912D1}" destId="{714289C4-44BF-4423-B73A-D36C7D29CD8B}" srcOrd="0" destOrd="0" parTransId="{5AA015D8-B11C-4C72-B385-36C1E774D1A2}" sibTransId="{883B5228-B675-48FD-ADE3-882F219A32FD}"/>
    <dgm:cxn modelId="{9F26229F-1FC4-476A-A7FD-B16E1578B86D}" srcId="{5B5B7744-917A-4FD6-AA16-3CB0263912D1}" destId="{53A7C8F1-6573-416B-BAD0-E203C790D54C}" srcOrd="2" destOrd="0" parTransId="{D9354FAC-CB2C-4D5E-AC16-2B482560F86D}" sibTransId="{886A07C9-7549-4FDD-82D5-820D0D3FDA16}"/>
    <dgm:cxn modelId="{5BFF0647-5BD7-4443-861A-FD12133D5EC8}" type="presOf" srcId="{5B5B7744-917A-4FD6-AA16-3CB0263912D1}" destId="{21B2BCE8-470C-4505-93DC-36DDE14B2DFF}" srcOrd="0" destOrd="0" presId="urn:microsoft.com/office/officeart/2005/8/layout/hList7#1"/>
    <dgm:cxn modelId="{9AF46BD6-AD93-44B0-AD8D-A28B6C733F33}" type="presOf" srcId="{53A7C8F1-6573-416B-BAD0-E203C790D54C}" destId="{84406800-1B15-4073-9BE5-7AED3F8CD968}" srcOrd="0" destOrd="0" presId="urn:microsoft.com/office/officeart/2005/8/layout/hList7#1"/>
    <dgm:cxn modelId="{CF595438-ACAF-4F76-B7F8-0094205053EA}" type="presOf" srcId="{883B5228-B675-48FD-ADE3-882F219A32FD}" destId="{A40BD255-8246-4A86-AC24-6E13AC11D8D0}" srcOrd="0" destOrd="0" presId="urn:microsoft.com/office/officeart/2005/8/layout/hList7#1"/>
    <dgm:cxn modelId="{C7E11096-27D7-49C4-B529-547FC1C5DE7A}" type="presOf" srcId="{714289C4-44BF-4423-B73A-D36C7D29CD8B}" destId="{3325B67F-1C1F-4C7F-87F7-63A9F5F04916}" srcOrd="0" destOrd="0" presId="urn:microsoft.com/office/officeart/2005/8/layout/hList7#1"/>
    <dgm:cxn modelId="{818E502A-FE27-4D49-AAD0-FDEFDFC89433}" srcId="{5B5B7744-917A-4FD6-AA16-3CB0263912D1}" destId="{DAFD5B8F-7307-420F-8AA9-469750D54466}" srcOrd="1" destOrd="0" parTransId="{63002CCC-C05A-4123-9188-6CE2F4212990}" sibTransId="{BDA7D873-F110-416A-8950-D7A412F1A1A1}"/>
    <dgm:cxn modelId="{E117F2C3-B977-4659-AF11-40E8A095D6BC}" type="presOf" srcId="{DAFD5B8F-7307-420F-8AA9-469750D54466}" destId="{1DFC81E9-AEE7-4738-A0AB-51EC388659CE}" srcOrd="1" destOrd="0" presId="urn:microsoft.com/office/officeart/2005/8/layout/hList7#1"/>
    <dgm:cxn modelId="{8E1DF899-04B7-46CE-B539-CF869B5A0DE0}" type="presOf" srcId="{DAFD5B8F-7307-420F-8AA9-469750D54466}" destId="{4C98858D-9DCD-4D61-A6D2-9C95CB504251}" srcOrd="0" destOrd="0" presId="urn:microsoft.com/office/officeart/2005/8/layout/hList7#1"/>
    <dgm:cxn modelId="{81DE7953-1410-42BF-95A7-474E942C12D7}" type="presOf" srcId="{714289C4-44BF-4423-B73A-D36C7D29CD8B}" destId="{5A6B1BA2-8CEC-4075-979B-58B751678363}" srcOrd="1" destOrd="0" presId="urn:microsoft.com/office/officeart/2005/8/layout/hList7#1"/>
    <dgm:cxn modelId="{265FC4EB-EB06-4490-9CE4-BC87381A0ED7}" type="presParOf" srcId="{21B2BCE8-470C-4505-93DC-36DDE14B2DFF}" destId="{D737B785-468C-4A0C-9BAF-B33CE9B38ADA}" srcOrd="0" destOrd="0" presId="urn:microsoft.com/office/officeart/2005/8/layout/hList7#1"/>
    <dgm:cxn modelId="{4B7DDF8A-18CA-4A8E-AF7D-4F20B0C0D282}" type="presParOf" srcId="{21B2BCE8-470C-4505-93DC-36DDE14B2DFF}" destId="{E3446D0B-132A-4581-B805-7D509ABBE1A9}" srcOrd="1" destOrd="0" presId="urn:microsoft.com/office/officeart/2005/8/layout/hList7#1"/>
    <dgm:cxn modelId="{C42FA93C-2C6A-4315-B78D-D6CB70FCA737}" type="presParOf" srcId="{E3446D0B-132A-4581-B805-7D509ABBE1A9}" destId="{F0280A93-2598-4B79-BCF2-5A74016DDAA6}" srcOrd="0" destOrd="0" presId="urn:microsoft.com/office/officeart/2005/8/layout/hList7#1"/>
    <dgm:cxn modelId="{3EF8BF63-C12B-4F86-8382-95998F824457}" type="presParOf" srcId="{F0280A93-2598-4B79-BCF2-5A74016DDAA6}" destId="{3325B67F-1C1F-4C7F-87F7-63A9F5F04916}" srcOrd="0" destOrd="0" presId="urn:microsoft.com/office/officeart/2005/8/layout/hList7#1"/>
    <dgm:cxn modelId="{BADB73E7-05EC-4CDC-A356-7169FE635071}" type="presParOf" srcId="{F0280A93-2598-4B79-BCF2-5A74016DDAA6}" destId="{5A6B1BA2-8CEC-4075-979B-58B751678363}" srcOrd="1" destOrd="0" presId="urn:microsoft.com/office/officeart/2005/8/layout/hList7#1"/>
    <dgm:cxn modelId="{D0E8DFF4-1371-469A-9218-EF11ABD5A562}" type="presParOf" srcId="{F0280A93-2598-4B79-BCF2-5A74016DDAA6}" destId="{E679BF5D-7D68-48F1-9595-1ED90F266B6A}" srcOrd="2" destOrd="0" presId="urn:microsoft.com/office/officeart/2005/8/layout/hList7#1"/>
    <dgm:cxn modelId="{4F3B0F03-6DD3-48BF-AAED-B9CE170E9D67}" type="presParOf" srcId="{F0280A93-2598-4B79-BCF2-5A74016DDAA6}" destId="{1B13010B-D7B8-48A4-9EA8-0FF90A870D10}" srcOrd="3" destOrd="0" presId="urn:microsoft.com/office/officeart/2005/8/layout/hList7#1"/>
    <dgm:cxn modelId="{F2969804-E8C7-4056-A8BE-3BC61ED2F1AD}" type="presParOf" srcId="{E3446D0B-132A-4581-B805-7D509ABBE1A9}" destId="{A40BD255-8246-4A86-AC24-6E13AC11D8D0}" srcOrd="1" destOrd="0" presId="urn:microsoft.com/office/officeart/2005/8/layout/hList7#1"/>
    <dgm:cxn modelId="{167BED51-4FCF-4ACF-BFE0-E10180B300C7}" type="presParOf" srcId="{E3446D0B-132A-4581-B805-7D509ABBE1A9}" destId="{B4EC43FF-F280-4D81-B573-0BBE26119323}" srcOrd="2" destOrd="0" presId="urn:microsoft.com/office/officeart/2005/8/layout/hList7#1"/>
    <dgm:cxn modelId="{E199A6F0-D7CC-4E68-AA62-8FC060A28A55}" type="presParOf" srcId="{B4EC43FF-F280-4D81-B573-0BBE26119323}" destId="{4C98858D-9DCD-4D61-A6D2-9C95CB504251}" srcOrd="0" destOrd="0" presId="urn:microsoft.com/office/officeart/2005/8/layout/hList7#1"/>
    <dgm:cxn modelId="{196EA486-6E20-4D79-B533-BEB230651AE5}" type="presParOf" srcId="{B4EC43FF-F280-4D81-B573-0BBE26119323}" destId="{1DFC81E9-AEE7-4738-A0AB-51EC388659CE}" srcOrd="1" destOrd="0" presId="urn:microsoft.com/office/officeart/2005/8/layout/hList7#1"/>
    <dgm:cxn modelId="{6B3E451A-EB1C-4EC9-98A6-BC2BDF5B78D3}" type="presParOf" srcId="{B4EC43FF-F280-4D81-B573-0BBE26119323}" destId="{5642C667-2035-465B-88FA-BD5286D1ED4A}" srcOrd="2" destOrd="0" presId="urn:microsoft.com/office/officeart/2005/8/layout/hList7#1"/>
    <dgm:cxn modelId="{24B5CF69-1F1E-4CE2-91D0-84496D99A151}" type="presParOf" srcId="{B4EC43FF-F280-4D81-B573-0BBE26119323}" destId="{3606B1B6-912D-4BB2-940E-606747701328}" srcOrd="3" destOrd="0" presId="urn:microsoft.com/office/officeart/2005/8/layout/hList7#1"/>
    <dgm:cxn modelId="{95477E89-2B18-475B-A74D-FEA88572FC1E}" type="presParOf" srcId="{E3446D0B-132A-4581-B805-7D509ABBE1A9}" destId="{6FCB4B09-5AE8-4BCF-9C2E-5DB02F534E9D}" srcOrd="3" destOrd="0" presId="urn:microsoft.com/office/officeart/2005/8/layout/hList7#1"/>
    <dgm:cxn modelId="{BB44478A-5FE9-4021-94CC-ADF702FB3186}" type="presParOf" srcId="{E3446D0B-132A-4581-B805-7D509ABBE1A9}" destId="{552AA70C-A20B-4D1F-9285-6CFC3143FB01}" srcOrd="4" destOrd="0" presId="urn:microsoft.com/office/officeart/2005/8/layout/hList7#1"/>
    <dgm:cxn modelId="{3D6AD217-BAD6-4B91-86B1-6FB436EB51DF}" type="presParOf" srcId="{552AA70C-A20B-4D1F-9285-6CFC3143FB01}" destId="{84406800-1B15-4073-9BE5-7AED3F8CD968}" srcOrd="0" destOrd="0" presId="urn:microsoft.com/office/officeart/2005/8/layout/hList7#1"/>
    <dgm:cxn modelId="{AFC97305-0E4C-4AE6-87A1-F8FF98CE5A86}" type="presParOf" srcId="{552AA70C-A20B-4D1F-9285-6CFC3143FB01}" destId="{80C2ACF9-BD38-4248-9C5A-D57702DCA3FA}" srcOrd="1" destOrd="0" presId="urn:microsoft.com/office/officeart/2005/8/layout/hList7#1"/>
    <dgm:cxn modelId="{CAFD94F0-1EC7-4739-B450-720D03D6DB36}" type="presParOf" srcId="{552AA70C-A20B-4D1F-9285-6CFC3143FB01}" destId="{A550690B-CD28-43E2-88E8-918DBD12128C}" srcOrd="2" destOrd="0" presId="urn:microsoft.com/office/officeart/2005/8/layout/hList7#1"/>
    <dgm:cxn modelId="{DD2FA29A-89A4-4240-AD66-B0CBC2A23BED}" type="presParOf" srcId="{552AA70C-A20B-4D1F-9285-6CFC3143FB01}" destId="{693F3127-73CA-4418-9BEB-76AC94A2C0E0}" srcOrd="3" destOrd="0" presId="urn:microsoft.com/office/officeart/2005/8/layout/hList7#1"/>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2.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90.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9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92.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99.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00.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03.e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223.wmf"/><Relationship Id="rId1" Type="http://schemas.openxmlformats.org/officeDocument/2006/relationships/image" Target="../media/image222.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240.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281.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image" Target="../media/image7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6.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40.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4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52.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85.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86.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8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5410200" y="8703705"/>
            <a:ext cx="1112109" cy="275815"/>
          </a:xfrm>
          <a:prstGeom prst="rect">
            <a:avLst/>
          </a:prstGeom>
          <a:noFill/>
          <a:ln w="12700">
            <a:noFill/>
            <a:miter lim="800000"/>
            <a:headEnd/>
            <a:tailEnd/>
          </a:ln>
          <a:effectLst/>
        </p:spPr>
        <p:txBody>
          <a:bodyPr lIns="91879" tIns="45134" rIns="91879" bIns="45134">
            <a:spAutoFit/>
          </a:bodyPr>
          <a:lstStyle/>
          <a:p>
            <a:pPr>
              <a:defRPr/>
            </a:pPr>
            <a:r>
              <a:rPr lang="en-US" sz="1200" b="1" dirty="0"/>
              <a:t>Page </a:t>
            </a:r>
            <a:fld id="{B66B78B2-30B6-478B-B638-63EED3E235F9}" type="slidenum">
              <a:rPr lang="en-US" sz="1200" b="1"/>
              <a:pPr>
                <a:defRPr/>
              </a:pPr>
              <a:t>‹#›</a:t>
            </a:fld>
            <a:endParaRPr lang="en-US" sz="1200" b="1" dirty="0"/>
          </a:p>
        </p:txBody>
      </p:sp>
      <p:sp>
        <p:nvSpPr>
          <p:cNvPr id="3076" name="Text Box 4"/>
          <p:cNvSpPr txBox="1">
            <a:spLocks noChangeArrowheads="1"/>
          </p:cNvSpPr>
          <p:nvPr/>
        </p:nvSpPr>
        <p:spPr bwMode="auto">
          <a:xfrm>
            <a:off x="152400" y="8703705"/>
            <a:ext cx="5531644" cy="278417"/>
          </a:xfrm>
          <a:prstGeom prst="rect">
            <a:avLst/>
          </a:prstGeom>
          <a:noFill/>
          <a:ln w="12700">
            <a:noFill/>
            <a:miter lim="800000"/>
            <a:headEnd/>
            <a:tailEnd/>
          </a:ln>
          <a:effectLst/>
        </p:spPr>
        <p:txBody>
          <a:bodyPr lIns="92846" tIns="46422" rIns="92846" bIns="46422">
            <a:spAutoFit/>
          </a:bodyPr>
          <a:lstStyle/>
          <a:p>
            <a:pPr algn="ctr">
              <a:spcBef>
                <a:spcPct val="50000"/>
              </a:spcBef>
              <a:defRPr/>
            </a:pPr>
            <a:r>
              <a:rPr lang="en-US" sz="1200" i="1" dirty="0"/>
              <a:t>Diabetes </a:t>
            </a:r>
            <a:r>
              <a:rPr lang="en-US" sz="1200" i="1" dirty="0" smtClean="0"/>
              <a:t>Education Services</a:t>
            </a:r>
            <a:r>
              <a:rPr lang="en-US" sz="1200" i="1" baseline="30000" dirty="0"/>
              <a:t>©      </a:t>
            </a:r>
            <a:r>
              <a:rPr lang="en-US" sz="1200" b="1" dirty="0" smtClean="0"/>
              <a:t>www.DiabetesEd.net</a:t>
            </a:r>
            <a:endParaRPr lang="en-US" sz="1200" b="1" dirty="0"/>
          </a:p>
        </p:txBody>
      </p:sp>
    </p:spTree>
    <p:extLst>
      <p:ext uri="{BB962C8B-B14F-4D97-AF65-F5344CB8AC3E}">
        <p14:creationId xmlns:p14="http://schemas.microsoft.com/office/powerpoint/2010/main" val="20222781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1922" name="Rectangle 2"/>
          <p:cNvSpPr>
            <a:spLocks noGrp="1" noChangeArrowheads="1"/>
          </p:cNvSpPr>
          <p:nvPr>
            <p:ph type="hdr" sz="quarter"/>
          </p:nvPr>
        </p:nvSpPr>
        <p:spPr bwMode="auto">
          <a:xfrm>
            <a:off x="0" y="0"/>
            <a:ext cx="3038145" cy="462669"/>
          </a:xfrm>
          <a:prstGeom prst="rect">
            <a:avLst/>
          </a:prstGeom>
          <a:noFill/>
          <a:ln w="12700">
            <a:noFill/>
            <a:miter lim="800000"/>
            <a:headEnd/>
            <a:tailEnd/>
          </a:ln>
          <a:effectLst/>
        </p:spPr>
        <p:txBody>
          <a:bodyPr vert="horz" wrap="square" lIns="92846" tIns="46422" rIns="92846" bIns="46422" numCol="1" anchor="t" anchorCtr="0" compatLnSpc="1">
            <a:prstTxWarp prst="textNoShape">
              <a:avLst/>
            </a:prstTxWarp>
          </a:bodyPr>
          <a:lstStyle>
            <a:lvl1pPr>
              <a:defRPr sz="1300">
                <a:latin typeface="Times New Roman" pitchFamily="18" charset="0"/>
              </a:defRPr>
            </a:lvl1pPr>
          </a:lstStyle>
          <a:p>
            <a:pPr>
              <a:defRPr/>
            </a:pPr>
            <a:endParaRPr lang="en-US"/>
          </a:p>
        </p:txBody>
      </p:sp>
      <p:sp>
        <p:nvSpPr>
          <p:cNvPr id="721923" name="Rectangle 3"/>
          <p:cNvSpPr>
            <a:spLocks noGrp="1" noChangeArrowheads="1"/>
          </p:cNvSpPr>
          <p:nvPr>
            <p:ph type="dt" idx="1"/>
          </p:nvPr>
        </p:nvSpPr>
        <p:spPr bwMode="auto">
          <a:xfrm>
            <a:off x="3972257" y="0"/>
            <a:ext cx="3038144" cy="462669"/>
          </a:xfrm>
          <a:prstGeom prst="rect">
            <a:avLst/>
          </a:prstGeom>
          <a:noFill/>
          <a:ln w="12700">
            <a:noFill/>
            <a:miter lim="800000"/>
            <a:headEnd/>
            <a:tailEnd/>
          </a:ln>
          <a:effectLst/>
        </p:spPr>
        <p:txBody>
          <a:bodyPr vert="horz" wrap="square" lIns="92846" tIns="46422" rIns="92846" bIns="46422" numCol="1" anchor="t" anchorCtr="0" compatLnSpc="1">
            <a:prstTxWarp prst="textNoShape">
              <a:avLst/>
            </a:prstTxWarp>
          </a:bodyPr>
          <a:lstStyle>
            <a:lvl1pPr algn="r">
              <a:defRPr sz="1300">
                <a:latin typeface="Times New Roman" pitchFamily="18" charset="0"/>
              </a:defRPr>
            </a:lvl1pPr>
          </a:lstStyle>
          <a:p>
            <a:pPr>
              <a:defRPr/>
            </a:pPr>
            <a:endParaRPr lang="en-US"/>
          </a:p>
        </p:txBody>
      </p:sp>
      <p:sp>
        <p:nvSpPr>
          <p:cNvPr id="204804" name="Rectangle 4"/>
          <p:cNvSpPr>
            <a:spLocks noGrp="1" noRot="1" noChangeAspect="1" noChangeArrowheads="1" noTextEdit="1"/>
          </p:cNvSpPr>
          <p:nvPr>
            <p:ph type="sldImg" idx="2"/>
          </p:nvPr>
        </p:nvSpPr>
        <p:spPr bwMode="auto">
          <a:xfrm>
            <a:off x="1196975" y="693738"/>
            <a:ext cx="4616450" cy="34639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1925" name="Rectangle 5"/>
          <p:cNvSpPr>
            <a:spLocks noGrp="1" noChangeArrowheads="1"/>
          </p:cNvSpPr>
          <p:nvPr>
            <p:ph type="body" sz="quarter" idx="3"/>
          </p:nvPr>
        </p:nvSpPr>
        <p:spPr bwMode="auto">
          <a:xfrm>
            <a:off x="934112" y="4388430"/>
            <a:ext cx="5142177" cy="4236256"/>
          </a:xfrm>
          <a:prstGeom prst="rect">
            <a:avLst/>
          </a:prstGeom>
          <a:noFill/>
          <a:ln w="12700">
            <a:noFill/>
            <a:miter lim="800000"/>
            <a:headEnd/>
            <a:tailEnd/>
          </a:ln>
          <a:effectLst/>
        </p:spPr>
        <p:txBody>
          <a:bodyPr vert="horz" wrap="square" lIns="92846" tIns="46422" rIns="92846" bIns="46422"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21926" name="Rectangle 6"/>
          <p:cNvSpPr>
            <a:spLocks noGrp="1" noChangeArrowheads="1"/>
          </p:cNvSpPr>
          <p:nvPr>
            <p:ph type="ftr" sz="quarter" idx="4"/>
          </p:nvPr>
        </p:nvSpPr>
        <p:spPr bwMode="auto">
          <a:xfrm>
            <a:off x="0" y="8855252"/>
            <a:ext cx="3038145" cy="462668"/>
          </a:xfrm>
          <a:prstGeom prst="rect">
            <a:avLst/>
          </a:prstGeom>
          <a:noFill/>
          <a:ln w="12700">
            <a:noFill/>
            <a:miter lim="800000"/>
            <a:headEnd/>
            <a:tailEnd/>
          </a:ln>
          <a:effectLst/>
        </p:spPr>
        <p:txBody>
          <a:bodyPr vert="horz" wrap="square" lIns="92846" tIns="46422" rIns="92846" bIns="46422" numCol="1" anchor="b" anchorCtr="0" compatLnSpc="1">
            <a:prstTxWarp prst="textNoShape">
              <a:avLst/>
            </a:prstTxWarp>
          </a:bodyPr>
          <a:lstStyle>
            <a:lvl1pPr>
              <a:defRPr sz="1300">
                <a:latin typeface="Times New Roman" pitchFamily="18" charset="0"/>
              </a:defRPr>
            </a:lvl1pPr>
          </a:lstStyle>
          <a:p>
            <a:pPr>
              <a:defRPr/>
            </a:pPr>
            <a:r>
              <a:rPr lang="en-US"/>
              <a:t>Diabetes Educational Services© (530) 893 - 8635 </a:t>
            </a:r>
          </a:p>
        </p:txBody>
      </p:sp>
      <p:sp>
        <p:nvSpPr>
          <p:cNvPr id="721927" name="Rectangle 7"/>
          <p:cNvSpPr>
            <a:spLocks noGrp="1" noChangeArrowheads="1"/>
          </p:cNvSpPr>
          <p:nvPr>
            <p:ph type="sldNum" sz="quarter" idx="5"/>
          </p:nvPr>
        </p:nvSpPr>
        <p:spPr bwMode="auto">
          <a:xfrm>
            <a:off x="3972257" y="8855252"/>
            <a:ext cx="3038144" cy="462668"/>
          </a:xfrm>
          <a:prstGeom prst="rect">
            <a:avLst/>
          </a:prstGeom>
          <a:noFill/>
          <a:ln w="12700">
            <a:noFill/>
            <a:miter lim="800000"/>
            <a:headEnd/>
            <a:tailEnd/>
          </a:ln>
          <a:effectLst/>
        </p:spPr>
        <p:txBody>
          <a:bodyPr vert="horz" wrap="square" lIns="92846" tIns="46422" rIns="92846" bIns="46422" numCol="1" anchor="b" anchorCtr="0" compatLnSpc="1">
            <a:prstTxWarp prst="textNoShape">
              <a:avLst/>
            </a:prstTxWarp>
          </a:bodyPr>
          <a:lstStyle>
            <a:lvl1pPr algn="r">
              <a:defRPr sz="1300">
                <a:latin typeface="Times New Roman" pitchFamily="18" charset="0"/>
              </a:defRPr>
            </a:lvl1pPr>
          </a:lstStyle>
          <a:p>
            <a:pPr>
              <a:defRPr/>
            </a:pPr>
            <a:fld id="{C233B0E3-6876-4E53-9EE0-6ED1EFDF6740}" type="slidenum">
              <a:rPr lang="en-US"/>
              <a:pPr>
                <a:defRPr/>
              </a:pPr>
              <a:t>‹#›</a:t>
            </a:fld>
            <a:endParaRPr lang="en-US"/>
          </a:p>
        </p:txBody>
      </p:sp>
    </p:spTree>
    <p:extLst>
      <p:ext uri="{BB962C8B-B14F-4D97-AF65-F5344CB8AC3E}">
        <p14:creationId xmlns:p14="http://schemas.microsoft.com/office/powerpoint/2010/main" val="230096898"/>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slide" Target="../slides/slide48.xml"/><Relationship Id="rId2" Type="http://schemas.openxmlformats.org/officeDocument/2006/relationships/notesMaster" Target="../notesMasters/notesMaster1.xml"/><Relationship Id="rId1" Type="http://schemas.openxmlformats.org/officeDocument/2006/relationships/tags" Target="../tags/tag5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slide" Target="../slides/slide53.xml"/><Relationship Id="rId2" Type="http://schemas.openxmlformats.org/officeDocument/2006/relationships/notesMaster" Target="../notesMasters/notesMaster1.xml"/><Relationship Id="rId1" Type="http://schemas.openxmlformats.org/officeDocument/2006/relationships/tags" Target="../tags/tag57.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slide" Target="../slides/slide105.xml"/><Relationship Id="rId2" Type="http://schemas.openxmlformats.org/officeDocument/2006/relationships/notesMaster" Target="../notesMasters/notesMaster1.xml"/><Relationship Id="rId1" Type="http://schemas.openxmlformats.org/officeDocument/2006/relationships/tags" Target="../tags/tag111.xml"/></Relationships>
</file>

<file path=ppt/notesSlides/_rels/notesSlide58.xml.rels><?xml version="1.0" encoding="UTF-8" standalone="yes"?>
<Relationships xmlns="http://schemas.openxmlformats.org/package/2006/relationships"><Relationship Id="rId3" Type="http://schemas.openxmlformats.org/officeDocument/2006/relationships/slide" Target="../slides/slide106.xml"/><Relationship Id="rId2" Type="http://schemas.openxmlformats.org/officeDocument/2006/relationships/notesMaster" Target="../notesMasters/notesMaster1.xml"/><Relationship Id="rId1" Type="http://schemas.openxmlformats.org/officeDocument/2006/relationships/tags" Target="../tags/tag113.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3" Type="http://schemas.openxmlformats.org/officeDocument/2006/relationships/slide" Target="../slides/slide157.xml"/><Relationship Id="rId2" Type="http://schemas.openxmlformats.org/officeDocument/2006/relationships/notesMaster" Target="../notesMasters/notesMaster1.xml"/><Relationship Id="rId1" Type="http://schemas.openxmlformats.org/officeDocument/2006/relationships/tags" Target="../tags/tag166.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Image Placeholder 1"/>
          <p:cNvSpPr>
            <a:spLocks noGrp="1" noRot="1" noChangeAspect="1" noTextEdit="1"/>
          </p:cNvSpPr>
          <p:nvPr>
            <p:ph type="sldImg"/>
          </p:nvPr>
        </p:nvSpPr>
        <p:spPr>
          <a:ln/>
        </p:spPr>
      </p:sp>
      <p:sp>
        <p:nvSpPr>
          <p:cNvPr id="216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16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A33F773-5A92-4894-B4BE-1E99263F492A}" type="slidenum">
              <a:rPr lang="en-US" sz="1200" smtClean="0">
                <a:solidFill>
                  <a:srgbClr val="000000"/>
                </a:solidFill>
              </a:rPr>
              <a:pPr eaLnBrk="1" hangingPunct="1"/>
              <a:t>2</a:t>
            </a:fld>
            <a:endParaRPr lang="en-US" sz="1200" smtClean="0">
              <a:solidFill>
                <a:srgbClr val="000000"/>
              </a:solidFill>
            </a:endParaRPr>
          </a:p>
        </p:txBody>
      </p:sp>
    </p:spTree>
    <p:extLst>
      <p:ext uri="{BB962C8B-B14F-4D97-AF65-F5344CB8AC3E}">
        <p14:creationId xmlns:p14="http://schemas.microsoft.com/office/powerpoint/2010/main" val="28199821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fld id="{E1F53293-1F5D-4814-B2F3-2283F0F249C4}" type="slidenum">
              <a:rPr lang="en-US" smtClean="0">
                <a:latin typeface="Times New Roman" pitchFamily="18" charset="0"/>
              </a:rPr>
              <a:pPr/>
              <a:t>19</a:t>
            </a:fld>
            <a:endParaRPr lang="en-US" smtClean="0">
              <a:latin typeface="Times New Roman" pitchFamily="18" charset="0"/>
            </a:endParaRPr>
          </a:p>
        </p:txBody>
      </p:sp>
      <p:sp>
        <p:nvSpPr>
          <p:cNvPr id="121859" name="Rectangle 7"/>
          <p:cNvSpPr txBox="1">
            <a:spLocks noGrp="1" noChangeArrowheads="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86" tIns="46242" rIns="92486" bIns="46242"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7AF127D4-CB96-41C9-95F2-C9C7052C91B8}" type="slidenum">
              <a:rPr lang="en-US" sz="1200">
                <a:latin typeface="Times New Roman" pitchFamily="18" charset="0"/>
              </a:rPr>
              <a:pPr algn="r"/>
              <a:t>19</a:t>
            </a:fld>
            <a:endParaRPr lang="en-US" sz="1200">
              <a:latin typeface="Times New Roman" pitchFamily="18" charset="0"/>
            </a:endParaRPr>
          </a:p>
        </p:txBody>
      </p:sp>
      <p:sp>
        <p:nvSpPr>
          <p:cNvPr id="121860" name="Slide Image Placeholder 1"/>
          <p:cNvSpPr>
            <a:spLocks noGrp="1" noRot="1" noChangeAspect="1" noTextEdit="1"/>
          </p:cNvSpPr>
          <p:nvPr>
            <p:ph type="sldImg"/>
          </p:nvPr>
        </p:nvSpPr>
        <p:spPr>
          <a:ln/>
        </p:spPr>
      </p:sp>
      <p:sp>
        <p:nvSpPr>
          <p:cNvPr id="12186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186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21863" name="Slide Number Placeholder 4"/>
          <p:cNvSpPr txBox="1">
            <a:spLocks noGrp="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86" tIns="46242" rIns="92486" bIns="46242"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B93A02B8-AEB7-44C6-8B86-EDB20C928191}" type="slidenum">
              <a:rPr lang="en-US" sz="1200">
                <a:latin typeface="Times New Roman" pitchFamily="18" charset="0"/>
              </a:rPr>
              <a:pPr algn="r"/>
              <a:t>19</a:t>
            </a:fld>
            <a:endParaRPr lang="en-US" sz="1200">
              <a:latin typeface="Times New Roman" pitchFamily="18" charset="0"/>
            </a:endParaRPr>
          </a:p>
        </p:txBody>
      </p:sp>
    </p:spTree>
    <p:extLst>
      <p:ext uri="{BB962C8B-B14F-4D97-AF65-F5344CB8AC3E}">
        <p14:creationId xmlns:p14="http://schemas.microsoft.com/office/powerpoint/2010/main" val="184617959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Slide Image Placeholder 1"/>
          <p:cNvSpPr>
            <a:spLocks noGrp="1" noRot="1" noChangeAspect="1" noTextEdit="1"/>
          </p:cNvSpPr>
          <p:nvPr>
            <p:ph type="sldImg"/>
          </p:nvPr>
        </p:nvSpPr>
        <p:spPr>
          <a:ln/>
        </p:spPr>
      </p:sp>
      <p:sp>
        <p:nvSpPr>
          <p:cNvPr id="3737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37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2B9613D5-3D7D-4B4B-BC77-9B76372E5C7E}" type="slidenum">
              <a:rPr lang="en-US" sz="1300"/>
              <a:pPr eaLnBrk="1" hangingPunct="1"/>
              <a:t>166</a:t>
            </a:fld>
            <a:endParaRPr lang="en-US" sz="1300"/>
          </a:p>
        </p:txBody>
      </p:sp>
    </p:spTree>
    <p:extLst>
      <p:ext uri="{BB962C8B-B14F-4D97-AF65-F5344CB8AC3E}">
        <p14:creationId xmlns:p14="http://schemas.microsoft.com/office/powerpoint/2010/main" val="65158097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Slide Image Placeholder 1"/>
          <p:cNvSpPr>
            <a:spLocks noGrp="1" noRot="1" noChangeAspect="1" noTextEdit="1"/>
          </p:cNvSpPr>
          <p:nvPr>
            <p:ph type="sldImg"/>
          </p:nvPr>
        </p:nvSpPr>
        <p:spPr>
          <a:ln/>
        </p:spPr>
      </p:sp>
      <p:sp>
        <p:nvSpPr>
          <p:cNvPr id="3747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47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00A861C3-138D-4111-BE25-E209CDA42088}" type="slidenum">
              <a:rPr lang="en-US" sz="1300"/>
              <a:pPr eaLnBrk="1" hangingPunct="1"/>
              <a:t>167</a:t>
            </a:fld>
            <a:endParaRPr lang="en-US" sz="1300"/>
          </a:p>
        </p:txBody>
      </p:sp>
    </p:spTree>
    <p:extLst>
      <p:ext uri="{BB962C8B-B14F-4D97-AF65-F5344CB8AC3E}">
        <p14:creationId xmlns:p14="http://schemas.microsoft.com/office/powerpoint/2010/main" val="253749434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Slide Image Placeholder 1"/>
          <p:cNvSpPr>
            <a:spLocks noGrp="1" noRot="1" noChangeAspect="1" noTextEdit="1"/>
          </p:cNvSpPr>
          <p:nvPr>
            <p:ph type="sldImg"/>
          </p:nvPr>
        </p:nvSpPr>
        <p:spPr>
          <a:ln/>
        </p:spPr>
      </p:sp>
      <p:sp>
        <p:nvSpPr>
          <p:cNvPr id="3768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68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CF49861E-BCBB-4963-A1CD-739578B2FDC9}" type="slidenum">
              <a:rPr lang="en-US" sz="1300"/>
              <a:pPr eaLnBrk="1" hangingPunct="1"/>
              <a:t>168</a:t>
            </a:fld>
            <a:endParaRPr lang="en-US" sz="1300"/>
          </a:p>
        </p:txBody>
      </p:sp>
    </p:spTree>
    <p:extLst>
      <p:ext uri="{BB962C8B-B14F-4D97-AF65-F5344CB8AC3E}">
        <p14:creationId xmlns:p14="http://schemas.microsoft.com/office/powerpoint/2010/main" val="208589943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a:ln/>
        </p:spPr>
      </p:sp>
      <p:sp>
        <p:nvSpPr>
          <p:cNvPr id="2529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29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59DB00B-D67D-4A75-BA0A-50D2CAF743B9}" type="slidenum">
              <a:rPr lang="en-US" sz="1200" smtClean="0">
                <a:solidFill>
                  <a:srgbClr val="000000"/>
                </a:solidFill>
              </a:rPr>
              <a:pPr eaLnBrk="1" hangingPunct="1"/>
              <a:t>169</a:t>
            </a:fld>
            <a:endParaRPr lang="en-US" sz="1200" smtClean="0">
              <a:solidFill>
                <a:srgbClr val="000000"/>
              </a:solidFill>
            </a:endParaRPr>
          </a:p>
        </p:txBody>
      </p:sp>
    </p:spTree>
    <p:extLst>
      <p:ext uri="{BB962C8B-B14F-4D97-AF65-F5344CB8AC3E}">
        <p14:creationId xmlns:p14="http://schemas.microsoft.com/office/powerpoint/2010/main" val="173417317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Slide Image Placeholder 1"/>
          <p:cNvSpPr>
            <a:spLocks noGrp="1" noRot="1" noChangeAspect="1" noTextEdit="1"/>
          </p:cNvSpPr>
          <p:nvPr>
            <p:ph type="sldImg"/>
          </p:nvPr>
        </p:nvSpPr>
        <p:spPr>
          <a:ln/>
        </p:spPr>
      </p:sp>
      <p:sp>
        <p:nvSpPr>
          <p:cNvPr id="378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88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0F31D295-B800-4A5C-A11C-A901595E3573}" type="slidenum">
              <a:rPr lang="en-US" sz="1300"/>
              <a:pPr eaLnBrk="1" hangingPunct="1"/>
              <a:t>170</a:t>
            </a:fld>
            <a:endParaRPr lang="en-US" sz="1300"/>
          </a:p>
        </p:txBody>
      </p:sp>
    </p:spTree>
    <p:extLst>
      <p:ext uri="{BB962C8B-B14F-4D97-AF65-F5344CB8AC3E}">
        <p14:creationId xmlns:p14="http://schemas.microsoft.com/office/powerpoint/2010/main" val="313968208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Slide Image Placeholder 1"/>
          <p:cNvSpPr>
            <a:spLocks noGrp="1" noRot="1" noChangeAspect="1" noTextEdit="1"/>
          </p:cNvSpPr>
          <p:nvPr>
            <p:ph type="sldImg"/>
          </p:nvPr>
        </p:nvSpPr>
        <p:spPr>
          <a:ln/>
        </p:spPr>
      </p:sp>
      <p:sp>
        <p:nvSpPr>
          <p:cNvPr id="2211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211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5066F4A-87D9-4817-8048-6ECAA45B5FC8}" type="slidenum">
              <a:rPr lang="en-US" sz="1200" smtClean="0"/>
              <a:pPr eaLnBrk="1" hangingPunct="1"/>
              <a:t>173</a:t>
            </a:fld>
            <a:endParaRPr lang="en-US" sz="1200" smtClean="0"/>
          </a:p>
        </p:txBody>
      </p:sp>
    </p:spTree>
    <p:extLst>
      <p:ext uri="{BB962C8B-B14F-4D97-AF65-F5344CB8AC3E}">
        <p14:creationId xmlns:p14="http://schemas.microsoft.com/office/powerpoint/2010/main" val="392759003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Slide Image Placeholder 1"/>
          <p:cNvSpPr>
            <a:spLocks noGrp="1" noRot="1" noChangeAspect="1" noTextEdit="1"/>
          </p:cNvSpPr>
          <p:nvPr>
            <p:ph type="sldImg"/>
          </p:nvPr>
        </p:nvSpPr>
        <p:spPr>
          <a:ln/>
        </p:spPr>
      </p:sp>
      <p:sp>
        <p:nvSpPr>
          <p:cNvPr id="354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4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B0D31B7-2378-4E9F-A4ED-876B932EC239}" type="slidenum">
              <a:rPr lang="en-US" sz="1200" smtClean="0"/>
              <a:pPr eaLnBrk="1" hangingPunct="1"/>
              <a:t>176</a:t>
            </a:fld>
            <a:endParaRPr lang="en-US" sz="1200" smtClean="0"/>
          </a:p>
        </p:txBody>
      </p:sp>
    </p:spTree>
    <p:extLst>
      <p:ext uri="{BB962C8B-B14F-4D97-AF65-F5344CB8AC3E}">
        <p14:creationId xmlns:p14="http://schemas.microsoft.com/office/powerpoint/2010/main" val="210937258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1366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r>
              <a:rPr lang="en-US" dirty="0" smtClean="0">
                <a:latin typeface="Times New Roman" pitchFamily="18" charset="0"/>
              </a:rPr>
              <a:t>© Copyright 1999-2013, Diabetes Educational Services, All Rights Reserved© Copyright 1999-2013, Diabetes Educational </a:t>
            </a:r>
            <a:r>
              <a:rPr lang="en-US" dirty="0" err="1" smtClean="0">
                <a:latin typeface="Times New Roman" pitchFamily="18" charset="0"/>
              </a:rPr>
              <a:t>ServicesDiabetes</a:t>
            </a:r>
            <a:r>
              <a:rPr lang="en-US" dirty="0" smtClean="0">
                <a:latin typeface="Times New Roman" pitchFamily="18" charset="0"/>
              </a:rPr>
              <a:t> Educational Services© (530) 893 - 8635 </a:t>
            </a:r>
          </a:p>
        </p:txBody>
      </p:sp>
      <p:sp>
        <p:nvSpPr>
          <p:cNvPr id="11366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fld id="{95B6E0CE-B842-43AF-BC6B-2F85471B83B0}" type="slidenum">
              <a:rPr lang="en-US" smtClean="0">
                <a:latin typeface="Times New Roman" pitchFamily="18" charset="0"/>
              </a:rPr>
              <a:pPr/>
              <a:t>179</a:t>
            </a:fld>
            <a:endParaRPr lang="en-US" smtClean="0">
              <a:latin typeface="Times New Roman" pitchFamily="18" charset="0"/>
            </a:endParaRPr>
          </a:p>
        </p:txBody>
      </p:sp>
    </p:spTree>
    <p:extLst>
      <p:ext uri="{BB962C8B-B14F-4D97-AF65-F5344CB8AC3E}">
        <p14:creationId xmlns:p14="http://schemas.microsoft.com/office/powerpoint/2010/main" val="393129916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pPr eaLnBrk="1" hangingPunct="1"/>
            <a:fld id="{89881CF5-CE82-49CE-B0DF-C5C5728225FC}" type="slidenum">
              <a:rPr lang="en-US" smtClean="0">
                <a:latin typeface="Times New Roman" pitchFamily="18" charset="0"/>
              </a:rPr>
              <a:pPr eaLnBrk="1" hangingPunct="1"/>
              <a:t>180</a:t>
            </a:fld>
            <a:endParaRPr lang="en-US" smtClean="0">
              <a:latin typeface="Times New Roman" pitchFamily="18" charset="0"/>
            </a:endParaRPr>
          </a:p>
        </p:txBody>
      </p:sp>
      <p:sp>
        <p:nvSpPr>
          <p:cNvPr id="126979" name="Rectangle 7"/>
          <p:cNvSpPr txBox="1">
            <a:spLocks noGrp="1" noChangeArrowheads="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76" tIns="46238" rIns="92476" bIns="46238"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9CEB5115-A873-43C7-A601-CCF3973147D3}" type="slidenum">
              <a:rPr lang="en-US" sz="1200">
                <a:latin typeface="Times New Roman" pitchFamily="18" charset="0"/>
              </a:rPr>
              <a:pPr algn="r" eaLnBrk="1" hangingPunct="1"/>
              <a:t>180</a:t>
            </a:fld>
            <a:endParaRPr lang="en-US" sz="1200">
              <a:latin typeface="Times New Roman" pitchFamily="18" charset="0"/>
            </a:endParaRPr>
          </a:p>
        </p:txBody>
      </p:sp>
      <p:sp>
        <p:nvSpPr>
          <p:cNvPr id="126980" name="Slide Image Placeholder 1"/>
          <p:cNvSpPr>
            <a:spLocks noGrp="1" noRot="1" noChangeAspect="1" noTextEdit="1"/>
          </p:cNvSpPr>
          <p:nvPr>
            <p:ph type="sldImg"/>
          </p:nvPr>
        </p:nvSpPr>
        <p:spPr>
          <a:ln/>
        </p:spPr>
      </p:sp>
      <p:sp>
        <p:nvSpPr>
          <p:cNvPr id="12698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698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pPr eaLnBrk="1" hangingPunct="1"/>
            <a:r>
              <a:rPr lang="en-US" smtClean="0">
                <a:latin typeface="Times New Roman" pitchFamily="18" charset="0"/>
              </a:rPr>
              <a:t>Diabetes Educational Services© (530) 893 - 8635 </a:t>
            </a:r>
          </a:p>
        </p:txBody>
      </p:sp>
      <p:sp>
        <p:nvSpPr>
          <p:cNvPr id="126983" name="Slide Number Placeholder 4"/>
          <p:cNvSpPr txBox="1">
            <a:spLocks noGrp="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76" tIns="46238" rIns="92476" bIns="46238"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25ADC3C1-FEE6-4AFD-A1C0-F8701F86939C}" type="slidenum">
              <a:rPr lang="en-US" sz="1200">
                <a:latin typeface="Times New Roman" pitchFamily="18" charset="0"/>
              </a:rPr>
              <a:pPr algn="r" eaLnBrk="1" hangingPunct="1"/>
              <a:t>180</a:t>
            </a:fld>
            <a:endParaRPr lang="en-US" sz="1200">
              <a:latin typeface="Times New Roman" pitchFamily="18" charset="0"/>
            </a:endParaRPr>
          </a:p>
        </p:txBody>
      </p:sp>
    </p:spTree>
    <p:extLst>
      <p:ext uri="{BB962C8B-B14F-4D97-AF65-F5344CB8AC3E}">
        <p14:creationId xmlns:p14="http://schemas.microsoft.com/office/powerpoint/2010/main" val="261035799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Slide Image Placeholder 1"/>
          <p:cNvSpPr>
            <a:spLocks noGrp="1" noRot="1" noChangeAspect="1" noTextEdit="1"/>
          </p:cNvSpPr>
          <p:nvPr>
            <p:ph type="sldImg"/>
          </p:nvPr>
        </p:nvSpPr>
        <p:spPr>
          <a:ln/>
        </p:spPr>
      </p:sp>
      <p:sp>
        <p:nvSpPr>
          <p:cNvPr id="379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79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F767B16-1CF1-4362-B84E-852F1947EE5F}" type="slidenum">
              <a:rPr lang="en-US" sz="1300" smtClean="0"/>
              <a:pPr>
                <a:spcBef>
                  <a:spcPct val="0"/>
                </a:spcBef>
              </a:pPr>
              <a:t>185</a:t>
            </a:fld>
            <a:endParaRPr lang="en-US" sz="1300" smtClean="0"/>
          </a:p>
        </p:txBody>
      </p:sp>
    </p:spTree>
    <p:extLst>
      <p:ext uri="{BB962C8B-B14F-4D97-AF65-F5344CB8AC3E}">
        <p14:creationId xmlns:p14="http://schemas.microsoft.com/office/powerpoint/2010/main" val="37121894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a:ln/>
        </p:spPr>
      </p:sp>
      <p:sp>
        <p:nvSpPr>
          <p:cNvPr id="23245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245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solidFill>
                  <a:prstClr val="black"/>
                </a:solidFill>
                <a:latin typeface="Times New Roman" pitchFamily="18" charset="0"/>
              </a:rPr>
              <a:t>Diabetes Educational Services© (530) 893 - 8635 </a:t>
            </a:r>
          </a:p>
        </p:txBody>
      </p:sp>
      <p:sp>
        <p:nvSpPr>
          <p:cNvPr id="23245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A43AFA9B-AD71-4F65-B73E-E975CB03EF9C}" type="slidenum">
              <a:rPr lang="en-US" smtClean="0">
                <a:solidFill>
                  <a:prstClr val="black"/>
                </a:solidFill>
                <a:latin typeface="Times New Roman" pitchFamily="18" charset="0"/>
              </a:rPr>
              <a:pPr/>
              <a:t>21</a:t>
            </a:fld>
            <a:endParaRPr lang="en-US" smtClean="0">
              <a:solidFill>
                <a:prstClr val="black"/>
              </a:solidFill>
              <a:latin typeface="Times New Roman" pitchFamily="18" charset="0"/>
            </a:endParaRPr>
          </a:p>
        </p:txBody>
      </p:sp>
    </p:spTree>
    <p:extLst>
      <p:ext uri="{BB962C8B-B14F-4D97-AF65-F5344CB8AC3E}">
        <p14:creationId xmlns:p14="http://schemas.microsoft.com/office/powerpoint/2010/main" val="158958257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Slide Image Placeholder 1"/>
          <p:cNvSpPr>
            <a:spLocks noGrp="1" noRot="1" noChangeAspect="1" noTextEdit="1"/>
          </p:cNvSpPr>
          <p:nvPr>
            <p:ph type="sldImg"/>
          </p:nvPr>
        </p:nvSpPr>
        <p:spPr>
          <a:ln/>
        </p:spPr>
      </p:sp>
      <p:sp>
        <p:nvSpPr>
          <p:cNvPr id="3758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758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D7327D2-8146-4D0A-B2B3-11F9E02384FD}" type="slidenum">
              <a:rPr lang="en-US" sz="1300" smtClean="0"/>
              <a:pPr>
                <a:spcBef>
                  <a:spcPct val="0"/>
                </a:spcBef>
              </a:pPr>
              <a:t>203</a:t>
            </a:fld>
            <a:endParaRPr lang="en-US" sz="1300" smtClean="0"/>
          </a:p>
        </p:txBody>
      </p:sp>
    </p:spTree>
    <p:extLst>
      <p:ext uri="{BB962C8B-B14F-4D97-AF65-F5344CB8AC3E}">
        <p14:creationId xmlns:p14="http://schemas.microsoft.com/office/powerpoint/2010/main" val="287488944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a:ln/>
        </p:spPr>
      </p:sp>
      <p:sp>
        <p:nvSpPr>
          <p:cNvPr id="2529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29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59DB00B-D67D-4A75-BA0A-50D2CAF743B9}" type="slidenum">
              <a:rPr lang="en-US" sz="1200" smtClean="0">
                <a:solidFill>
                  <a:srgbClr val="000000"/>
                </a:solidFill>
              </a:rPr>
              <a:pPr eaLnBrk="1" hangingPunct="1"/>
              <a:t>205</a:t>
            </a:fld>
            <a:endParaRPr lang="en-US" sz="1200" smtClean="0">
              <a:solidFill>
                <a:srgbClr val="000000"/>
              </a:solidFill>
            </a:endParaRPr>
          </a:p>
        </p:txBody>
      </p:sp>
    </p:spTree>
    <p:extLst>
      <p:ext uri="{BB962C8B-B14F-4D97-AF65-F5344CB8AC3E}">
        <p14:creationId xmlns:p14="http://schemas.microsoft.com/office/powerpoint/2010/main" val="92948558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a:xfrm>
            <a:off x="1217613" y="708025"/>
            <a:ext cx="4721225" cy="3541713"/>
          </a:xfrm>
          <a:ln/>
        </p:spPr>
      </p:sp>
      <p:sp>
        <p:nvSpPr>
          <p:cNvPr id="2641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6419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50" indent="-280365">
              <a:defRPr>
                <a:solidFill>
                  <a:schemeClr val="tx1"/>
                </a:solidFill>
                <a:latin typeface="Arial" panose="020B0604020202020204" pitchFamily="34" charset="0"/>
              </a:defRPr>
            </a:lvl2pPr>
            <a:lvl3pPr marL="1121461" indent="-224292">
              <a:defRPr>
                <a:solidFill>
                  <a:schemeClr val="tx1"/>
                </a:solidFill>
                <a:latin typeface="Arial" panose="020B0604020202020204" pitchFamily="34" charset="0"/>
              </a:defRPr>
            </a:lvl3pPr>
            <a:lvl4pPr marL="1570047" indent="-224292">
              <a:defRPr>
                <a:solidFill>
                  <a:schemeClr val="tx1"/>
                </a:solidFill>
                <a:latin typeface="Arial" panose="020B0604020202020204" pitchFamily="34" charset="0"/>
              </a:defRPr>
            </a:lvl4pPr>
            <a:lvl5pPr marL="2018631" indent="-224292">
              <a:defRPr>
                <a:solidFill>
                  <a:schemeClr val="tx1"/>
                </a:solidFill>
                <a:latin typeface="Arial" panose="020B0604020202020204" pitchFamily="34" charset="0"/>
              </a:defRPr>
            </a:lvl5pPr>
            <a:lvl6pPr marL="2467216" indent="-224292" eaLnBrk="0" fontAlgn="base" hangingPunct="0">
              <a:spcBef>
                <a:spcPct val="0"/>
              </a:spcBef>
              <a:spcAft>
                <a:spcPct val="0"/>
              </a:spcAft>
              <a:defRPr>
                <a:solidFill>
                  <a:schemeClr val="tx1"/>
                </a:solidFill>
                <a:latin typeface="Arial" panose="020B0604020202020204" pitchFamily="34" charset="0"/>
              </a:defRPr>
            </a:lvl6pPr>
            <a:lvl7pPr marL="2915801" indent="-224292" eaLnBrk="0" fontAlgn="base" hangingPunct="0">
              <a:spcBef>
                <a:spcPct val="0"/>
              </a:spcBef>
              <a:spcAft>
                <a:spcPct val="0"/>
              </a:spcAft>
              <a:defRPr>
                <a:solidFill>
                  <a:schemeClr val="tx1"/>
                </a:solidFill>
                <a:latin typeface="Arial" panose="020B0604020202020204" pitchFamily="34" charset="0"/>
              </a:defRPr>
            </a:lvl7pPr>
            <a:lvl8pPr marL="3364385" indent="-224292" eaLnBrk="0" fontAlgn="base" hangingPunct="0">
              <a:spcBef>
                <a:spcPct val="0"/>
              </a:spcBef>
              <a:spcAft>
                <a:spcPct val="0"/>
              </a:spcAft>
              <a:defRPr>
                <a:solidFill>
                  <a:schemeClr val="tx1"/>
                </a:solidFill>
                <a:latin typeface="Arial" panose="020B0604020202020204" pitchFamily="34" charset="0"/>
              </a:defRPr>
            </a:lvl8pPr>
            <a:lvl9pPr marL="3812970" indent="-224292" eaLnBrk="0" fontAlgn="base" hangingPunct="0">
              <a:spcBef>
                <a:spcPct val="0"/>
              </a:spcBef>
              <a:spcAft>
                <a:spcPct val="0"/>
              </a:spcAft>
              <a:defRPr>
                <a:solidFill>
                  <a:schemeClr val="tx1"/>
                </a:solidFill>
                <a:latin typeface="Arial" panose="020B0604020202020204" pitchFamily="34" charset="0"/>
              </a:defRPr>
            </a:lvl9pPr>
          </a:lstStyle>
          <a:p>
            <a:r>
              <a:rPr lang="en-US" smtClean="0">
                <a:solidFill>
                  <a:prstClr val="black"/>
                </a:solidFill>
                <a:latin typeface="Times New Roman" panose="02020603050405020304" pitchFamily="18" charset="0"/>
              </a:rPr>
              <a:t>Diabetes Educational Services© (530) 893 - 8635 </a:t>
            </a:r>
          </a:p>
        </p:txBody>
      </p:sp>
      <p:sp>
        <p:nvSpPr>
          <p:cNvPr id="26419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50" indent="-280365">
              <a:defRPr>
                <a:solidFill>
                  <a:schemeClr val="tx1"/>
                </a:solidFill>
                <a:latin typeface="Arial" panose="020B0604020202020204" pitchFamily="34" charset="0"/>
              </a:defRPr>
            </a:lvl2pPr>
            <a:lvl3pPr marL="1121461" indent="-224292">
              <a:defRPr>
                <a:solidFill>
                  <a:schemeClr val="tx1"/>
                </a:solidFill>
                <a:latin typeface="Arial" panose="020B0604020202020204" pitchFamily="34" charset="0"/>
              </a:defRPr>
            </a:lvl3pPr>
            <a:lvl4pPr marL="1570047" indent="-224292">
              <a:defRPr>
                <a:solidFill>
                  <a:schemeClr val="tx1"/>
                </a:solidFill>
                <a:latin typeface="Arial" panose="020B0604020202020204" pitchFamily="34" charset="0"/>
              </a:defRPr>
            </a:lvl4pPr>
            <a:lvl5pPr marL="2018631" indent="-224292">
              <a:defRPr>
                <a:solidFill>
                  <a:schemeClr val="tx1"/>
                </a:solidFill>
                <a:latin typeface="Arial" panose="020B0604020202020204" pitchFamily="34" charset="0"/>
              </a:defRPr>
            </a:lvl5pPr>
            <a:lvl6pPr marL="2467216" indent="-224292" eaLnBrk="0" fontAlgn="base" hangingPunct="0">
              <a:spcBef>
                <a:spcPct val="0"/>
              </a:spcBef>
              <a:spcAft>
                <a:spcPct val="0"/>
              </a:spcAft>
              <a:defRPr>
                <a:solidFill>
                  <a:schemeClr val="tx1"/>
                </a:solidFill>
                <a:latin typeface="Arial" panose="020B0604020202020204" pitchFamily="34" charset="0"/>
              </a:defRPr>
            </a:lvl6pPr>
            <a:lvl7pPr marL="2915801" indent="-224292" eaLnBrk="0" fontAlgn="base" hangingPunct="0">
              <a:spcBef>
                <a:spcPct val="0"/>
              </a:spcBef>
              <a:spcAft>
                <a:spcPct val="0"/>
              </a:spcAft>
              <a:defRPr>
                <a:solidFill>
                  <a:schemeClr val="tx1"/>
                </a:solidFill>
                <a:latin typeface="Arial" panose="020B0604020202020204" pitchFamily="34" charset="0"/>
              </a:defRPr>
            </a:lvl7pPr>
            <a:lvl8pPr marL="3364385" indent="-224292" eaLnBrk="0" fontAlgn="base" hangingPunct="0">
              <a:spcBef>
                <a:spcPct val="0"/>
              </a:spcBef>
              <a:spcAft>
                <a:spcPct val="0"/>
              </a:spcAft>
              <a:defRPr>
                <a:solidFill>
                  <a:schemeClr val="tx1"/>
                </a:solidFill>
                <a:latin typeface="Arial" panose="020B0604020202020204" pitchFamily="34" charset="0"/>
              </a:defRPr>
            </a:lvl8pPr>
            <a:lvl9pPr marL="3812970" indent="-224292" eaLnBrk="0" fontAlgn="base" hangingPunct="0">
              <a:spcBef>
                <a:spcPct val="0"/>
              </a:spcBef>
              <a:spcAft>
                <a:spcPct val="0"/>
              </a:spcAft>
              <a:defRPr>
                <a:solidFill>
                  <a:schemeClr val="tx1"/>
                </a:solidFill>
                <a:latin typeface="Arial" panose="020B0604020202020204" pitchFamily="34" charset="0"/>
              </a:defRPr>
            </a:lvl9pPr>
          </a:lstStyle>
          <a:p>
            <a:fld id="{0DB4D74C-9B85-4DFD-9115-E1F2E713A514}" type="slidenum">
              <a:rPr lang="en-US">
                <a:solidFill>
                  <a:prstClr val="black"/>
                </a:solidFill>
                <a:latin typeface="Times New Roman" panose="02020603050405020304" pitchFamily="18" charset="0"/>
              </a:rPr>
              <a:pPr/>
              <a:t>208</a:t>
            </a:fld>
            <a:endParaRPr lang="en-US">
              <a:solidFill>
                <a:prstClr val="black"/>
              </a:solidFill>
              <a:latin typeface="Times New Roman" panose="02020603050405020304" pitchFamily="18" charset="0"/>
            </a:endParaRPr>
          </a:p>
        </p:txBody>
      </p:sp>
    </p:spTree>
    <p:extLst>
      <p:ext uri="{BB962C8B-B14F-4D97-AF65-F5344CB8AC3E}">
        <p14:creationId xmlns:p14="http://schemas.microsoft.com/office/powerpoint/2010/main" val="13588013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a:ln/>
        </p:spPr>
      </p:sp>
      <p:sp>
        <p:nvSpPr>
          <p:cNvPr id="21811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17092" name="Footer Placeholder 3"/>
          <p:cNvSpPr>
            <a:spLocks noGrp="1"/>
          </p:cNvSpPr>
          <p:nvPr>
            <p:ph type="ftr" sz="quarter" idx="4"/>
          </p:nvPr>
        </p:nvSpPr>
        <p:spPr/>
        <p:txBody>
          <a:bodyPr/>
          <a:lstStyle/>
          <a:p>
            <a:pPr>
              <a:defRPr/>
            </a:pPr>
            <a:r>
              <a:rPr lang="en-US" smtClean="0"/>
              <a:t>Diabetes Educational Services© (530) 893 - 8635 </a:t>
            </a:r>
          </a:p>
        </p:txBody>
      </p:sp>
      <p:sp>
        <p:nvSpPr>
          <p:cNvPr id="217093" name="Slide Number Placeholder 4"/>
          <p:cNvSpPr>
            <a:spLocks noGrp="1"/>
          </p:cNvSpPr>
          <p:nvPr>
            <p:ph type="sldNum" sz="quarter" idx="5"/>
          </p:nvPr>
        </p:nvSpPr>
        <p:spPr/>
        <p:txBody>
          <a:bodyPr/>
          <a:lstStyle/>
          <a:p>
            <a:pPr>
              <a:defRPr/>
            </a:pPr>
            <a:fld id="{5275D02A-1DFD-4E4C-B341-4AF450D9CD1D}" type="slidenum">
              <a:rPr lang="en-US" smtClean="0"/>
              <a:pPr>
                <a:defRPr/>
              </a:pPr>
              <a:t>22</a:t>
            </a:fld>
            <a:endParaRPr lang="en-US" smtClean="0"/>
          </a:p>
        </p:txBody>
      </p:sp>
    </p:spTree>
    <p:extLst>
      <p:ext uri="{BB962C8B-B14F-4D97-AF65-F5344CB8AC3E}">
        <p14:creationId xmlns:p14="http://schemas.microsoft.com/office/powerpoint/2010/main" val="17588925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1811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EFCD5287-0EC2-4A0A-A068-ACB08FA0FED4}" type="slidenum">
              <a:rPr lang="en-US" smtClean="0">
                <a:latin typeface="Times New Roman" pitchFamily="18" charset="0"/>
              </a:rPr>
              <a:pPr/>
              <a:t>23</a:t>
            </a:fld>
            <a:endParaRPr lang="en-US" smtClean="0">
              <a:latin typeface="Times New Roman" pitchFamily="18" charset="0"/>
            </a:endParaRPr>
          </a:p>
        </p:txBody>
      </p:sp>
      <p:sp>
        <p:nvSpPr>
          <p:cNvPr id="218116" name="Rectangle 2"/>
          <p:cNvSpPr>
            <a:spLocks noGrp="1" noRot="1" noChangeAspect="1" noChangeArrowheads="1" noTextEdit="1"/>
          </p:cNvSpPr>
          <p:nvPr>
            <p:ph type="sldImg"/>
          </p:nvPr>
        </p:nvSpPr>
        <p:spPr>
          <a:xfrm>
            <a:off x="1182688" y="698500"/>
            <a:ext cx="4646612" cy="3486150"/>
          </a:xfrm>
          <a:ln/>
        </p:spPr>
      </p:sp>
      <p:sp>
        <p:nvSpPr>
          <p:cNvPr id="218117" name="Rectangle 3"/>
          <p:cNvSpPr>
            <a:spLocks noGrp="1" noChangeArrowheads="1"/>
          </p:cNvSpPr>
          <p:nvPr>
            <p:ph type="body" idx="1"/>
          </p:nvPr>
        </p:nvSpPr>
        <p:spPr>
          <a:xfrm>
            <a:off x="701345" y="4416099"/>
            <a:ext cx="5607711" cy="4182457"/>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Type 1-absent insulin</a:t>
            </a:r>
          </a:p>
          <a:p>
            <a:r>
              <a:rPr lang="en-US" smtClean="0"/>
              <a:t>Type 2-too much insulin early, then resistence and less secretion</a:t>
            </a:r>
          </a:p>
          <a:p>
            <a:r>
              <a:rPr lang="en-US" smtClean="0"/>
              <a:t>GDm-simliar to Type 2, found during pregnancy</a:t>
            </a:r>
          </a:p>
        </p:txBody>
      </p:sp>
    </p:spTree>
    <p:extLst>
      <p:ext uri="{BB962C8B-B14F-4D97-AF65-F5344CB8AC3E}">
        <p14:creationId xmlns:p14="http://schemas.microsoft.com/office/powerpoint/2010/main" val="29057084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a:ln/>
        </p:spPr>
      </p:sp>
      <p:sp>
        <p:nvSpPr>
          <p:cNvPr id="2222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21188" name="Slide Number Placeholder 3"/>
          <p:cNvSpPr>
            <a:spLocks noGrp="1"/>
          </p:cNvSpPr>
          <p:nvPr>
            <p:ph type="sldNum" sz="quarter" idx="5"/>
          </p:nvPr>
        </p:nvSpPr>
        <p:spPr/>
        <p:txBody>
          <a:bodyPr/>
          <a:lstStyle/>
          <a:p>
            <a:pPr>
              <a:defRPr/>
            </a:pPr>
            <a:fld id="{106EFDF9-102F-4F68-8EFB-3F199688A5B7}" type="slidenum">
              <a:rPr lang="en-US" smtClean="0"/>
              <a:pPr>
                <a:defRPr/>
              </a:pPr>
              <a:t>24</a:t>
            </a:fld>
            <a:endParaRPr lang="en-US" smtClean="0"/>
          </a:p>
        </p:txBody>
      </p:sp>
    </p:spTree>
    <p:extLst>
      <p:ext uri="{BB962C8B-B14F-4D97-AF65-F5344CB8AC3E}">
        <p14:creationId xmlns:p14="http://schemas.microsoft.com/office/powerpoint/2010/main" val="29519899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lide Image Placeholder 1"/>
          <p:cNvSpPr>
            <a:spLocks noGrp="1" noRot="1" noChangeAspect="1" noTextEdit="1"/>
          </p:cNvSpPr>
          <p:nvPr>
            <p:ph type="sldImg"/>
          </p:nvPr>
        </p:nvSpPr>
        <p:spPr>
          <a:ln/>
        </p:spPr>
      </p:sp>
      <p:sp>
        <p:nvSpPr>
          <p:cNvPr id="22323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22212" name="Footer Placeholder 3"/>
          <p:cNvSpPr>
            <a:spLocks noGrp="1"/>
          </p:cNvSpPr>
          <p:nvPr>
            <p:ph type="ftr" sz="quarter" idx="4"/>
          </p:nvPr>
        </p:nvSpPr>
        <p:spPr/>
        <p:txBody>
          <a:bodyPr/>
          <a:lstStyle/>
          <a:p>
            <a:pPr>
              <a:defRPr/>
            </a:pPr>
            <a:r>
              <a:rPr lang="en-US" smtClean="0"/>
              <a:t>Diabetes Educational Services© (530) 893 - 8635 </a:t>
            </a:r>
          </a:p>
        </p:txBody>
      </p:sp>
      <p:sp>
        <p:nvSpPr>
          <p:cNvPr id="222213" name="Slide Number Placeholder 4"/>
          <p:cNvSpPr>
            <a:spLocks noGrp="1"/>
          </p:cNvSpPr>
          <p:nvPr>
            <p:ph type="sldNum" sz="quarter" idx="5"/>
          </p:nvPr>
        </p:nvSpPr>
        <p:spPr/>
        <p:txBody>
          <a:bodyPr/>
          <a:lstStyle/>
          <a:p>
            <a:pPr>
              <a:defRPr/>
            </a:pPr>
            <a:fld id="{377292CC-70A0-46DC-9EF0-5BD2639FB8E3}" type="slidenum">
              <a:rPr lang="en-US" smtClean="0"/>
              <a:pPr>
                <a:defRPr/>
              </a:pPr>
              <a:t>25</a:t>
            </a:fld>
            <a:endParaRPr lang="en-US" smtClean="0"/>
          </a:p>
        </p:txBody>
      </p:sp>
    </p:spTree>
    <p:extLst>
      <p:ext uri="{BB962C8B-B14F-4D97-AF65-F5344CB8AC3E}">
        <p14:creationId xmlns:p14="http://schemas.microsoft.com/office/powerpoint/2010/main" val="42926638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Image Placeholder 1"/>
          <p:cNvSpPr>
            <a:spLocks noGrp="1" noRot="1" noChangeAspect="1" noTextEdit="1"/>
          </p:cNvSpPr>
          <p:nvPr>
            <p:ph type="sldImg"/>
          </p:nvPr>
        </p:nvSpPr>
        <p:spPr>
          <a:ln/>
        </p:spPr>
      </p:sp>
      <p:sp>
        <p:nvSpPr>
          <p:cNvPr id="22425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23236" name="Footer Placeholder 3"/>
          <p:cNvSpPr>
            <a:spLocks noGrp="1"/>
          </p:cNvSpPr>
          <p:nvPr>
            <p:ph type="ftr" sz="quarter" idx="4"/>
          </p:nvPr>
        </p:nvSpPr>
        <p:spPr/>
        <p:txBody>
          <a:bodyPr/>
          <a:lstStyle/>
          <a:p>
            <a:pPr>
              <a:defRPr/>
            </a:pPr>
            <a:r>
              <a:rPr lang="en-US" smtClean="0"/>
              <a:t>Diabetes Educational Services© (530) 893 - 8635 </a:t>
            </a:r>
          </a:p>
        </p:txBody>
      </p:sp>
      <p:sp>
        <p:nvSpPr>
          <p:cNvPr id="223237" name="Slide Number Placeholder 4"/>
          <p:cNvSpPr>
            <a:spLocks noGrp="1"/>
          </p:cNvSpPr>
          <p:nvPr>
            <p:ph type="sldNum" sz="quarter" idx="5"/>
          </p:nvPr>
        </p:nvSpPr>
        <p:spPr/>
        <p:txBody>
          <a:bodyPr/>
          <a:lstStyle/>
          <a:p>
            <a:pPr>
              <a:defRPr/>
            </a:pPr>
            <a:fld id="{5434FEC4-4AB8-4515-A16C-2FD066E78920}" type="slidenum">
              <a:rPr lang="en-US" smtClean="0"/>
              <a:pPr>
                <a:defRPr/>
              </a:pPr>
              <a:t>26</a:t>
            </a:fld>
            <a:endParaRPr lang="en-US" smtClean="0"/>
          </a:p>
        </p:txBody>
      </p:sp>
    </p:spTree>
    <p:extLst>
      <p:ext uri="{BB962C8B-B14F-4D97-AF65-F5344CB8AC3E}">
        <p14:creationId xmlns:p14="http://schemas.microsoft.com/office/powerpoint/2010/main" val="30689148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Image Placeholder 1"/>
          <p:cNvSpPr>
            <a:spLocks noGrp="1" noRot="1" noChangeAspect="1" noTextEdit="1"/>
          </p:cNvSpPr>
          <p:nvPr>
            <p:ph type="sldImg"/>
          </p:nvPr>
        </p:nvSpPr>
        <p:spPr>
          <a:ln/>
        </p:spPr>
      </p:sp>
      <p:sp>
        <p:nvSpPr>
          <p:cNvPr id="21913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1914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1914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AB9D3701-796C-4318-A4CF-125537FF9498}" type="slidenum">
              <a:rPr lang="en-US" smtClean="0">
                <a:latin typeface="Times New Roman" pitchFamily="18" charset="0"/>
              </a:rPr>
              <a:pPr/>
              <a:t>28</a:t>
            </a:fld>
            <a:endParaRPr lang="en-US" smtClean="0">
              <a:latin typeface="Times New Roman" pitchFamily="18" charset="0"/>
            </a:endParaRPr>
          </a:p>
        </p:txBody>
      </p:sp>
    </p:spTree>
    <p:extLst>
      <p:ext uri="{BB962C8B-B14F-4D97-AF65-F5344CB8AC3E}">
        <p14:creationId xmlns:p14="http://schemas.microsoft.com/office/powerpoint/2010/main" val="21527513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a:ln/>
        </p:spPr>
      </p:sp>
      <p:sp>
        <p:nvSpPr>
          <p:cNvPr id="22016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20164"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B0A4F941-11C0-4350-B2AE-89A1AFAE80C8}" type="slidenum">
              <a:rPr lang="en-US" smtClean="0">
                <a:latin typeface="Times New Roman" pitchFamily="18" charset="0"/>
              </a:rPr>
              <a:pPr/>
              <a:t>29</a:t>
            </a:fld>
            <a:endParaRPr lang="en-US" smtClean="0">
              <a:latin typeface="Times New Roman" pitchFamily="18" charset="0"/>
            </a:endParaRPr>
          </a:p>
        </p:txBody>
      </p:sp>
    </p:spTree>
    <p:extLst>
      <p:ext uri="{BB962C8B-B14F-4D97-AF65-F5344CB8AC3E}">
        <p14:creationId xmlns:p14="http://schemas.microsoft.com/office/powerpoint/2010/main" val="19164500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a:ln/>
        </p:spPr>
      </p:sp>
      <p:sp>
        <p:nvSpPr>
          <p:cNvPr id="2344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34500"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smtClean="0"/>
              <a:t>Diabetes Educational Services© (530) 893 - 8635 </a:t>
            </a:r>
          </a:p>
        </p:txBody>
      </p:sp>
      <p:sp>
        <p:nvSpPr>
          <p:cNvPr id="23450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1BED6AF-C4A9-4846-AB77-46E4D6C060A7}" type="slidenum">
              <a:rPr lang="en-US" sz="1200" smtClean="0"/>
              <a:pPr eaLnBrk="1" hangingPunct="1"/>
              <a:t>31</a:t>
            </a:fld>
            <a:endParaRPr lang="en-US" sz="1200" smtClean="0"/>
          </a:p>
        </p:txBody>
      </p:sp>
    </p:spTree>
    <p:extLst>
      <p:ext uri="{BB962C8B-B14F-4D97-AF65-F5344CB8AC3E}">
        <p14:creationId xmlns:p14="http://schemas.microsoft.com/office/powerpoint/2010/main" val="17419859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E225C-EA32-49AA-BCE1-CBED354D9589}" type="slidenum">
              <a:rPr lang="en-US" smtClean="0">
                <a:solidFill>
                  <a:srgbClr val="000000"/>
                </a:solidFill>
              </a:rPr>
              <a:pPr/>
              <a:t>6</a:t>
            </a:fld>
            <a:endParaRPr lang="en-US">
              <a:solidFill>
                <a:srgbClr val="000000"/>
              </a:solidFill>
            </a:endParaRPr>
          </a:p>
        </p:txBody>
      </p:sp>
    </p:spTree>
    <p:extLst>
      <p:ext uri="{BB962C8B-B14F-4D97-AF65-F5344CB8AC3E}">
        <p14:creationId xmlns:p14="http://schemas.microsoft.com/office/powerpoint/2010/main" val="35016031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a:ln/>
        </p:spPr>
      </p:sp>
      <p:sp>
        <p:nvSpPr>
          <p:cNvPr id="235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35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EFC11EB-35C0-4747-A833-09A92FE64456}" type="slidenum">
              <a:rPr lang="en-US" sz="1200" smtClean="0"/>
              <a:pPr eaLnBrk="1" hangingPunct="1"/>
              <a:t>33</a:t>
            </a:fld>
            <a:endParaRPr lang="en-US" sz="1200" smtClean="0"/>
          </a:p>
        </p:txBody>
      </p:sp>
    </p:spTree>
    <p:extLst>
      <p:ext uri="{BB962C8B-B14F-4D97-AF65-F5344CB8AC3E}">
        <p14:creationId xmlns:p14="http://schemas.microsoft.com/office/powerpoint/2010/main" val="8156001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Image Placeholder 1"/>
          <p:cNvSpPr>
            <a:spLocks noGrp="1" noRot="1" noChangeAspect="1" noTextEdit="1"/>
          </p:cNvSpPr>
          <p:nvPr>
            <p:ph type="sldImg"/>
          </p:nvPr>
        </p:nvSpPr>
        <p:spPr>
          <a:ln/>
        </p:spPr>
      </p:sp>
      <p:sp>
        <p:nvSpPr>
          <p:cNvPr id="22425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2426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2426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DCD0E43B-8B8B-4F3A-BF4C-05C5CEAE7BA8}" type="slidenum">
              <a:rPr lang="en-US" smtClean="0">
                <a:latin typeface="Times New Roman" pitchFamily="18" charset="0"/>
              </a:rPr>
              <a:pPr/>
              <a:t>35</a:t>
            </a:fld>
            <a:endParaRPr lang="en-US" smtClean="0">
              <a:latin typeface="Times New Roman" pitchFamily="18" charset="0"/>
            </a:endParaRPr>
          </a:p>
        </p:txBody>
      </p:sp>
    </p:spTree>
    <p:extLst>
      <p:ext uri="{BB962C8B-B14F-4D97-AF65-F5344CB8AC3E}">
        <p14:creationId xmlns:p14="http://schemas.microsoft.com/office/powerpoint/2010/main" val="33911308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a:ln/>
        </p:spPr>
      </p:sp>
      <p:sp>
        <p:nvSpPr>
          <p:cNvPr id="23552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3476" name="Footer Placeholder 3"/>
          <p:cNvSpPr>
            <a:spLocks noGrp="1"/>
          </p:cNvSpPr>
          <p:nvPr>
            <p:ph type="ftr" sz="quarter" idx="4"/>
          </p:nvPr>
        </p:nvSpPr>
        <p:spPr/>
        <p:txBody>
          <a:bodyPr/>
          <a:lstStyle/>
          <a:p>
            <a:pPr>
              <a:defRPr/>
            </a:pPr>
            <a:r>
              <a:rPr lang="en-US" smtClean="0">
                <a:solidFill>
                  <a:prstClr val="black"/>
                </a:solidFill>
              </a:rPr>
              <a:t>Diabetes Educational Services© (530) 893 - 8635 </a:t>
            </a:r>
          </a:p>
        </p:txBody>
      </p:sp>
      <p:sp>
        <p:nvSpPr>
          <p:cNvPr id="233477" name="Slide Number Placeholder 4"/>
          <p:cNvSpPr>
            <a:spLocks noGrp="1"/>
          </p:cNvSpPr>
          <p:nvPr>
            <p:ph type="sldNum" sz="quarter" idx="5"/>
          </p:nvPr>
        </p:nvSpPr>
        <p:spPr/>
        <p:txBody>
          <a:bodyPr/>
          <a:lstStyle/>
          <a:p>
            <a:pPr>
              <a:defRPr/>
            </a:pPr>
            <a:fld id="{6A3A7E85-FDAA-457B-8E68-532E6EDC8ED4}" type="slidenum">
              <a:rPr lang="en-US" smtClean="0">
                <a:solidFill>
                  <a:prstClr val="black"/>
                </a:solidFill>
              </a:rPr>
              <a:pPr>
                <a:defRPr/>
              </a:pPr>
              <a:t>37</a:t>
            </a:fld>
            <a:endParaRPr lang="en-US" smtClean="0">
              <a:solidFill>
                <a:prstClr val="black"/>
              </a:solidFill>
            </a:endParaRPr>
          </a:p>
        </p:txBody>
      </p:sp>
    </p:spTree>
    <p:extLst>
      <p:ext uri="{BB962C8B-B14F-4D97-AF65-F5344CB8AC3E}">
        <p14:creationId xmlns:p14="http://schemas.microsoft.com/office/powerpoint/2010/main" val="25259799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lide Image Placeholder 1"/>
          <p:cNvSpPr>
            <a:spLocks noGrp="1" noRot="1" noChangeAspect="1" noTextEdit="1"/>
          </p:cNvSpPr>
          <p:nvPr>
            <p:ph type="sldImg"/>
          </p:nvPr>
        </p:nvSpPr>
        <p:spPr>
          <a:ln/>
        </p:spPr>
      </p:sp>
      <p:sp>
        <p:nvSpPr>
          <p:cNvPr id="24166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41668" name="Footer Placeholder 3"/>
          <p:cNvSpPr>
            <a:spLocks noGrp="1"/>
          </p:cNvSpPr>
          <p:nvPr>
            <p:ph type="ftr" sz="quarter" idx="4"/>
          </p:nvPr>
        </p:nvSpPr>
        <p:spPr/>
        <p:txBody>
          <a:bodyPr/>
          <a:lstStyle/>
          <a:p>
            <a:pPr>
              <a:defRPr/>
            </a:pPr>
            <a:r>
              <a:rPr lang="en-US" smtClean="0"/>
              <a:t>Diabetes Educational Services© (530) 893 - 8635 </a:t>
            </a:r>
          </a:p>
        </p:txBody>
      </p:sp>
      <p:sp>
        <p:nvSpPr>
          <p:cNvPr id="241669" name="Slide Number Placeholder 4"/>
          <p:cNvSpPr>
            <a:spLocks noGrp="1"/>
          </p:cNvSpPr>
          <p:nvPr>
            <p:ph type="sldNum" sz="quarter" idx="5"/>
          </p:nvPr>
        </p:nvSpPr>
        <p:spPr/>
        <p:txBody>
          <a:bodyPr/>
          <a:lstStyle/>
          <a:p>
            <a:pPr>
              <a:defRPr/>
            </a:pPr>
            <a:fld id="{44A056DE-CFA3-4388-B1C0-39698D3C359F}" type="slidenum">
              <a:rPr lang="en-US" smtClean="0"/>
              <a:pPr>
                <a:defRPr/>
              </a:pPr>
              <a:t>42</a:t>
            </a:fld>
            <a:endParaRPr lang="en-US" smtClean="0"/>
          </a:p>
        </p:txBody>
      </p:sp>
    </p:spTree>
    <p:extLst>
      <p:ext uri="{BB962C8B-B14F-4D97-AF65-F5344CB8AC3E}">
        <p14:creationId xmlns:p14="http://schemas.microsoft.com/office/powerpoint/2010/main" val="11256349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lide Image Placeholder 1"/>
          <p:cNvSpPr>
            <a:spLocks noGrp="1" noRot="1" noChangeAspect="1" noTextEdit="1"/>
          </p:cNvSpPr>
          <p:nvPr>
            <p:ph type="sldImg"/>
          </p:nvPr>
        </p:nvSpPr>
        <p:spPr>
          <a:ln/>
        </p:spPr>
      </p:sp>
      <p:sp>
        <p:nvSpPr>
          <p:cNvPr id="23654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34500" name="Slide Number Placeholder 3"/>
          <p:cNvSpPr>
            <a:spLocks noGrp="1"/>
          </p:cNvSpPr>
          <p:nvPr>
            <p:ph type="sldNum" sz="quarter" idx="5"/>
          </p:nvPr>
        </p:nvSpPr>
        <p:spPr/>
        <p:txBody>
          <a:bodyPr/>
          <a:lstStyle/>
          <a:p>
            <a:pPr>
              <a:defRPr/>
            </a:pPr>
            <a:fld id="{3403178F-306A-4AC8-B483-5BA67E8C6774}" type="slidenum">
              <a:rPr lang="en-US" smtClean="0"/>
              <a:pPr>
                <a:defRPr/>
              </a:pPr>
              <a:t>43</a:t>
            </a:fld>
            <a:endParaRPr lang="en-US" smtClean="0"/>
          </a:p>
        </p:txBody>
      </p:sp>
    </p:spTree>
    <p:extLst>
      <p:ext uri="{BB962C8B-B14F-4D97-AF65-F5344CB8AC3E}">
        <p14:creationId xmlns:p14="http://schemas.microsoft.com/office/powerpoint/2010/main" val="7864684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2733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082C16F7-2CEA-4286-AAF0-7C32189E5FCB}" type="slidenum">
              <a:rPr lang="en-US" smtClean="0">
                <a:latin typeface="Times New Roman" pitchFamily="18" charset="0"/>
              </a:rPr>
              <a:pPr/>
              <a:t>44</a:t>
            </a:fld>
            <a:endParaRPr lang="en-US" smtClean="0">
              <a:latin typeface="Times New Roman" pitchFamily="18" charset="0"/>
            </a:endParaRPr>
          </a:p>
        </p:txBody>
      </p:sp>
      <p:sp>
        <p:nvSpPr>
          <p:cNvPr id="227332" name="Rectangle 2"/>
          <p:cNvSpPr>
            <a:spLocks noGrp="1" noRot="1" noChangeAspect="1" noChangeArrowheads="1" noTextEdit="1"/>
          </p:cNvSpPr>
          <p:nvPr>
            <p:ph type="sldImg"/>
          </p:nvPr>
        </p:nvSpPr>
        <p:spPr>
          <a:xfrm>
            <a:off x="847725" y="698500"/>
            <a:ext cx="3946525" cy="2960688"/>
          </a:xfrm>
          <a:ln/>
        </p:spPr>
      </p:sp>
      <p:sp>
        <p:nvSpPr>
          <p:cNvPr id="227333" name="Rectangle 3"/>
          <p:cNvSpPr>
            <a:spLocks noGrp="1" noChangeArrowheads="1"/>
          </p:cNvSpPr>
          <p:nvPr>
            <p:ph type="body" idx="1"/>
          </p:nvPr>
        </p:nvSpPr>
        <p:spPr>
          <a:xfrm>
            <a:off x="730250" y="3942670"/>
            <a:ext cx="5479918" cy="4838801"/>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tabLst>
                <a:tab pos="114765" algn="l"/>
              </a:tabLst>
            </a:pPr>
            <a:r>
              <a:rPr lang="en-US" smtClean="0"/>
              <a:t>These graphs show the typical progressive nature of type 2 diabetes in terms of 2 key indices: increasing plasma glucose level (top panel) and decline in relative </a:t>
            </a:r>
            <a:r>
              <a:rPr lang="en-US" smtClean="0">
                <a:sym typeface="Symbol" pitchFamily="18" charset="2"/>
              </a:rPr>
              <a:t></a:t>
            </a:r>
            <a:r>
              <a:rPr lang="en-US" smtClean="0"/>
              <a:t>-cell function as reflected by the drop in endogenous insulin and rise in insulin resistance (lower panel). </a:t>
            </a:r>
          </a:p>
          <a:p>
            <a:pPr>
              <a:tabLst>
                <a:tab pos="114765" algn="l"/>
              </a:tabLst>
            </a:pPr>
            <a:r>
              <a:rPr lang="en-US" smtClean="0"/>
              <a:t>In the natural history of type 2 diabetes, insulin resistance rises, insulin secretion falls, and glucose levels begin to rise before diabetes is diagnosed. </a:t>
            </a:r>
          </a:p>
          <a:p>
            <a:pPr>
              <a:tabLst>
                <a:tab pos="114765" algn="l"/>
              </a:tabLst>
            </a:pPr>
            <a:r>
              <a:rPr lang="en-US" smtClean="0"/>
              <a:t>Based on the natural history, type 2 diabetes is a disease of progressive insulin failure as shown in the graphic model developed by researchers at the International Diabetes Center.</a:t>
            </a:r>
            <a:r>
              <a:rPr lang="en-US" baseline="30000" smtClean="0"/>
              <a:t>1</a:t>
            </a:r>
            <a:r>
              <a:rPr lang="en-US" smtClean="0"/>
              <a:t> </a:t>
            </a:r>
          </a:p>
          <a:p>
            <a:pPr>
              <a:tabLst>
                <a:tab pos="114765" algn="l"/>
              </a:tabLst>
            </a:pPr>
            <a:r>
              <a:rPr lang="en-US" smtClean="0"/>
              <a:t> Before the onset of diabetes, glucose levels start to rise, with a slightly sharper increase in the postprandial value than in fasting glucose. Both postprandial and fasting plasma glucose levels continue to rise if diabetes is left untreated.</a:t>
            </a:r>
            <a:r>
              <a:rPr lang="en-US" baseline="30000" smtClean="0"/>
              <a:t>2</a:t>
            </a:r>
            <a:r>
              <a:rPr lang="en-US" smtClean="0"/>
              <a:t> </a:t>
            </a:r>
          </a:p>
          <a:p>
            <a:pPr>
              <a:tabLst>
                <a:tab pos="114765" algn="l"/>
              </a:tabLst>
            </a:pPr>
            <a:r>
              <a:rPr lang="en-US" smtClean="0"/>
              <a:t>Prior to the diagnosis of diabetes, resistance of cell receptor sites to insulin starts to increase, while insulin secretion by </a:t>
            </a:r>
            <a:r>
              <a:rPr lang="en-US" smtClean="0">
                <a:sym typeface="Symbol" pitchFamily="18" charset="2"/>
              </a:rPr>
              <a:t></a:t>
            </a:r>
            <a:r>
              <a:rPr lang="en-US" smtClean="0"/>
              <a:t>-cells decreases. Insulin resistance reaches a peak and remains constant. Endogenous insulin secretion continues to decline over the course of diabetes.</a:t>
            </a:r>
            <a:r>
              <a:rPr lang="en-US" baseline="30000" smtClean="0"/>
              <a:t>2 </a:t>
            </a:r>
          </a:p>
          <a:p>
            <a:pPr>
              <a:tabLst>
                <a:tab pos="114765" algn="l"/>
              </a:tabLst>
            </a:pPr>
            <a:endParaRPr lang="en-US" baseline="30000" smtClean="0"/>
          </a:p>
          <a:p>
            <a:pPr>
              <a:tabLst>
                <a:tab pos="114765" algn="l"/>
              </a:tabLst>
            </a:pPr>
            <a:endParaRPr lang="en-US" baseline="30000" smtClean="0"/>
          </a:p>
          <a:p>
            <a:pPr>
              <a:tabLst>
                <a:tab pos="114765" algn="l"/>
              </a:tabLst>
            </a:pPr>
            <a:endParaRPr lang="en-US" b="1" smtClean="0"/>
          </a:p>
          <a:p>
            <a:pPr>
              <a:tabLst>
                <a:tab pos="114765" algn="l"/>
              </a:tabLst>
            </a:pPr>
            <a:endParaRPr lang="en-US" b="1" smtClean="0"/>
          </a:p>
          <a:p>
            <a:pPr>
              <a:tabLst>
                <a:tab pos="114765" algn="l"/>
              </a:tabLst>
            </a:pPr>
            <a:endParaRPr lang="en-US" b="1" smtClean="0"/>
          </a:p>
          <a:p>
            <a:pPr>
              <a:tabLst>
                <a:tab pos="114765" algn="l"/>
              </a:tabLst>
            </a:pPr>
            <a:endParaRPr lang="en-US" b="1" smtClean="0"/>
          </a:p>
          <a:p>
            <a:pPr>
              <a:tabLst>
                <a:tab pos="114765" algn="l"/>
              </a:tabLst>
            </a:pPr>
            <a:endParaRPr lang="en-US" b="1" smtClean="0"/>
          </a:p>
          <a:p>
            <a:pPr>
              <a:tabLst>
                <a:tab pos="114765" algn="l"/>
              </a:tabLst>
            </a:pPr>
            <a:r>
              <a:rPr lang="en-US" b="1" smtClean="0"/>
              <a:t>References:</a:t>
            </a:r>
          </a:p>
          <a:p>
            <a:pPr>
              <a:tabLst>
                <a:tab pos="114765" algn="l"/>
              </a:tabLst>
            </a:pPr>
            <a:r>
              <a:rPr lang="en-US" b="1" smtClean="0"/>
              <a:t>1. </a:t>
            </a:r>
            <a:r>
              <a:rPr lang="en-US" smtClean="0"/>
              <a:t>Kendall DM. Postprandial blood glucose in the management of type 2 diabetes: the emerging role 	of incretin mimetics. Available at: http://www.medscape.com/viewarticle/515693. </a:t>
            </a:r>
            <a:br>
              <a:rPr lang="en-US" smtClean="0"/>
            </a:br>
            <a:r>
              <a:rPr lang="en-US" smtClean="0"/>
              <a:t>	Accessed April 21, 2006.</a:t>
            </a:r>
          </a:p>
          <a:p>
            <a:pPr>
              <a:tabLst>
                <a:tab pos="114765" algn="l"/>
              </a:tabLst>
            </a:pPr>
            <a:r>
              <a:rPr lang="en-US" b="1" smtClean="0"/>
              <a:t>2.</a:t>
            </a:r>
            <a:r>
              <a:rPr lang="en-US" smtClean="0"/>
              <a:t> Ramlo-Halsted BA, Edelman SV. The natural history of type 2 diabetes: implications for clinical 	practice. </a:t>
            </a:r>
            <a:r>
              <a:rPr lang="en-US" i="1" smtClean="0"/>
              <a:t>Prim Care.</a:t>
            </a:r>
            <a:r>
              <a:rPr lang="en-US" smtClean="0"/>
              <a:t> 1999;26:771-789.</a:t>
            </a:r>
            <a:endParaRPr lang="en-US" baseline="30000" smtClean="0"/>
          </a:p>
        </p:txBody>
      </p:sp>
    </p:spTree>
    <p:extLst>
      <p:ext uri="{BB962C8B-B14F-4D97-AF65-F5344CB8AC3E}">
        <p14:creationId xmlns:p14="http://schemas.microsoft.com/office/powerpoint/2010/main" val="37623244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Slide Image Placeholder 1"/>
          <p:cNvSpPr>
            <a:spLocks noGrp="1" noRot="1" noChangeAspect="1" noTextEdit="1"/>
          </p:cNvSpPr>
          <p:nvPr>
            <p:ph type="sldImg"/>
          </p:nvPr>
        </p:nvSpPr>
        <p:spPr>
          <a:ln/>
        </p:spPr>
      </p:sp>
      <p:sp>
        <p:nvSpPr>
          <p:cNvPr id="240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40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E207F66-1F6E-4970-BC2A-766BDF232AF3}" type="slidenum">
              <a:rPr lang="en-US" sz="1200" smtClean="0"/>
              <a:pPr eaLnBrk="1" hangingPunct="1"/>
              <a:t>45</a:t>
            </a:fld>
            <a:endParaRPr lang="en-US" sz="1200" smtClean="0"/>
          </a:p>
        </p:txBody>
      </p:sp>
    </p:spTree>
    <p:extLst>
      <p:ext uri="{BB962C8B-B14F-4D97-AF65-F5344CB8AC3E}">
        <p14:creationId xmlns:p14="http://schemas.microsoft.com/office/powerpoint/2010/main" val="42073399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Image Placeholder 1"/>
          <p:cNvSpPr>
            <a:spLocks noGrp="1" noRot="1" noChangeAspect="1" noTextEdit="1"/>
          </p:cNvSpPr>
          <p:nvPr>
            <p:ph type="sldImg"/>
          </p:nvPr>
        </p:nvSpPr>
        <p:spPr>
          <a:ln/>
        </p:spPr>
      </p:sp>
      <p:sp>
        <p:nvSpPr>
          <p:cNvPr id="251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1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F92D6754-E1F9-4272-9365-1144F399F3FF}" type="slidenum">
              <a:rPr lang="en-US" sz="1300">
                <a:solidFill>
                  <a:srgbClr val="000000"/>
                </a:solidFill>
              </a:rPr>
              <a:pPr eaLnBrk="1" hangingPunct="1"/>
              <a:t>46</a:t>
            </a:fld>
            <a:endParaRPr lang="en-US" sz="1300">
              <a:solidFill>
                <a:srgbClr val="000000"/>
              </a:solidFill>
            </a:endParaRPr>
          </a:p>
        </p:txBody>
      </p:sp>
    </p:spTree>
    <p:extLst>
      <p:ext uri="{BB962C8B-B14F-4D97-AF65-F5344CB8AC3E}">
        <p14:creationId xmlns:p14="http://schemas.microsoft.com/office/powerpoint/2010/main" val="23672176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CEB75143-B810-4467-B3F7-B829CB5BE84A}" type="slidenum">
              <a:rPr lang="en-US" sz="1300"/>
              <a:pPr eaLnBrk="1" hangingPunct="1"/>
              <a:t>47</a:t>
            </a:fld>
            <a:endParaRPr lang="en-US" sz="1300"/>
          </a:p>
        </p:txBody>
      </p:sp>
      <p:sp>
        <p:nvSpPr>
          <p:cNvPr id="290819" name="Rectangle 7"/>
          <p:cNvSpPr txBox="1">
            <a:spLocks noGrp="1" noChangeArrowheads="1"/>
          </p:cNvSpPr>
          <p:nvPr/>
        </p:nvSpPr>
        <p:spPr bwMode="auto">
          <a:xfrm>
            <a:off x="3972560" y="8855790"/>
            <a:ext cx="3037840" cy="461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37" tIns="46418" rIns="92837" bIns="46418"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BAC57BA4-783E-46DC-9EE6-D0C57C3B05DB}" type="slidenum">
              <a:rPr lang="en-US" sz="1300"/>
              <a:pPr algn="r" eaLnBrk="1" hangingPunct="1"/>
              <a:t>47</a:t>
            </a:fld>
            <a:endParaRPr lang="en-US" sz="1300"/>
          </a:p>
        </p:txBody>
      </p:sp>
      <p:sp>
        <p:nvSpPr>
          <p:cNvPr id="290820" name="Slide Image Placeholder 1"/>
          <p:cNvSpPr>
            <a:spLocks noGrp="1" noRot="1" noChangeAspect="1" noTextEdit="1"/>
          </p:cNvSpPr>
          <p:nvPr>
            <p:ph type="sldImg"/>
          </p:nvPr>
        </p:nvSpPr>
        <p:spPr>
          <a:ln/>
        </p:spPr>
      </p:sp>
      <p:sp>
        <p:nvSpPr>
          <p:cNvPr id="29082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90822"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300"/>
              <a:t>Diabetes Educational Services© (530) 893 - 8635 </a:t>
            </a:r>
          </a:p>
        </p:txBody>
      </p:sp>
      <p:sp>
        <p:nvSpPr>
          <p:cNvPr id="290823" name="Slide Number Placeholder 4"/>
          <p:cNvSpPr txBox="1">
            <a:spLocks noGrp="1"/>
          </p:cNvSpPr>
          <p:nvPr/>
        </p:nvSpPr>
        <p:spPr bwMode="auto">
          <a:xfrm>
            <a:off x="3972560" y="8855790"/>
            <a:ext cx="3037840" cy="461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37" tIns="46418" rIns="92837" bIns="46418"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C388D57E-B763-4DF5-8799-4B6B40A9E5A7}" type="slidenum">
              <a:rPr lang="en-US" sz="1300"/>
              <a:pPr algn="r" eaLnBrk="1" hangingPunct="1"/>
              <a:t>47</a:t>
            </a:fld>
            <a:endParaRPr lang="en-US" sz="1300"/>
          </a:p>
        </p:txBody>
      </p:sp>
    </p:spTree>
    <p:extLst>
      <p:ext uri="{BB962C8B-B14F-4D97-AF65-F5344CB8AC3E}">
        <p14:creationId xmlns:p14="http://schemas.microsoft.com/office/powerpoint/2010/main" val="39195270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7F9457B-0DF7-4F7F-8890-57A619E4A267}" type="slidenum">
              <a:rPr lang="en-US">
                <a:latin typeface="Times New Roman" panose="02020603050405020304" pitchFamily="18" charset="0"/>
              </a:rPr>
              <a:pPr eaLnBrk="1" hangingPunct="1"/>
              <a:t>48</a:t>
            </a:fld>
            <a:endParaRPr lang="en-US">
              <a:latin typeface="Times New Roman" panose="02020603050405020304" pitchFamily="18" charset="0"/>
            </a:endParaRPr>
          </a:p>
        </p:txBody>
      </p:sp>
      <p:sp>
        <p:nvSpPr>
          <p:cNvPr id="135171" name="Rectangle 7"/>
          <p:cNvSpPr txBox="1">
            <a:spLocks noGrp="1" noChangeArrowheads="1"/>
          </p:cNvSpPr>
          <p:nvPr/>
        </p:nvSpPr>
        <p:spPr bwMode="auto">
          <a:xfrm>
            <a:off x="4144965" y="9205323"/>
            <a:ext cx="3170237" cy="480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300" tIns="48149" rIns="96300" bIns="48149"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D0EF4BA8-7363-4C2D-863B-9143D469F220}" type="slidenum">
              <a:rPr lang="en-US" sz="1300">
                <a:latin typeface="Times New Roman" panose="02020603050405020304" pitchFamily="18" charset="0"/>
              </a:rPr>
              <a:pPr algn="r" eaLnBrk="1" hangingPunct="1"/>
              <a:t>48</a:t>
            </a:fld>
            <a:endParaRPr lang="en-US" sz="1300">
              <a:latin typeface="Times New Roman" panose="02020603050405020304" pitchFamily="18" charset="0"/>
            </a:endParaRPr>
          </a:p>
        </p:txBody>
      </p:sp>
      <p:sp>
        <p:nvSpPr>
          <p:cNvPr id="135172"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smtClean="0">
                <a:latin typeface="Times New Roman" panose="02020603050405020304" pitchFamily="18" charset="0"/>
              </a:rPr>
              <a:t>Diabetes Education Services© (530) 893 - 8635 </a:t>
            </a:r>
          </a:p>
        </p:txBody>
      </p:sp>
      <p:sp>
        <p:nvSpPr>
          <p:cNvPr id="135173" name="Rectangle 7"/>
          <p:cNvSpPr txBox="1">
            <a:spLocks noGrp="1" noChangeArrowheads="1"/>
          </p:cNvSpPr>
          <p:nvPr/>
        </p:nvSpPr>
        <p:spPr bwMode="auto">
          <a:xfrm>
            <a:off x="4144965" y="9205323"/>
            <a:ext cx="3170237" cy="480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300" tIns="48149" rIns="96300" bIns="48149"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9C78A7B0-BB1B-48B9-8038-82A74C305E27}" type="slidenum">
              <a:rPr lang="en-US" sz="1300">
                <a:latin typeface="Times New Roman" panose="02020603050405020304" pitchFamily="18" charset="0"/>
              </a:rPr>
              <a:pPr algn="r" eaLnBrk="1" hangingPunct="1"/>
              <a:t>48</a:t>
            </a:fld>
            <a:endParaRPr lang="en-US" sz="1300">
              <a:latin typeface="Times New Roman" panose="02020603050405020304" pitchFamily="18" charset="0"/>
            </a:endParaRPr>
          </a:p>
        </p:txBody>
      </p:sp>
      <p:sp>
        <p:nvSpPr>
          <p:cNvPr id="135174" name="Rectangle 2"/>
          <p:cNvSpPr>
            <a:spLocks noGrp="1" noRot="1" noChangeAspect="1" noChangeArrowheads="1" noTextEdit="1"/>
          </p:cNvSpPr>
          <p:nvPr>
            <p:ph type="sldImg"/>
          </p:nvPr>
        </p:nvSpPr>
        <p:spPr>
          <a:xfrm>
            <a:off x="1258888" y="722313"/>
            <a:ext cx="4800600" cy="3600450"/>
          </a:xfrm>
          <a:ln/>
        </p:spPr>
      </p:sp>
      <p:sp>
        <p:nvSpPr>
          <p:cNvPr id="135175"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Thiazolidinediones (TZDs) enhance insulin sensitivity in muscle and adipose tissue by binding to cell receptors,which leads to an increase in glucose transporter expression.  TZDs encourage beta cells to respond more efficiently by lowering the amount of glucose and free fatty acids in the bloodstream, both of which are known to be detrimental to insulin secretion. Finally, these drugs reduce glucose production in the liver.</a:t>
            </a:r>
          </a:p>
          <a:p>
            <a:endParaRPr lang="en-US" smtClean="0"/>
          </a:p>
          <a:p>
            <a:r>
              <a:rPr lang="en-US" smtClean="0"/>
              <a:t>Clinical trials indicate that pioglitazone and rosiglitazone are slightly more effective at reducing A1C (1.5-1.6% reduction) than troglitazone (1.1% reduction).  </a:t>
            </a:r>
          </a:p>
          <a:p>
            <a:endParaRPr lang="en-US" smtClean="0"/>
          </a:p>
          <a:p>
            <a:r>
              <a:rPr lang="en-US" smtClean="0"/>
              <a:t>Some of the beneficial side effects of thiazolidinediones include an increase in HDL cholesterol and reduction of triglyceride concentrations.  This class of drugs has also been shown to lower blood pressure and decrease vascular inflammation in vitro.  There are clinical studies underway to further examine the cardiovascular benefit to TZDs.  </a:t>
            </a:r>
          </a:p>
          <a:p>
            <a:endParaRPr lang="en-US" smtClean="0"/>
          </a:p>
          <a:p>
            <a:r>
              <a:rPr lang="en-US" smtClean="0"/>
              <a:t>Some adverse effects of TZDs include weight gain, a potential increase in LDL cholesterol levels, and a possible increase in alanine aminotransferase levels (ALT).  Because of the risk of weight gain, edema, and increased LDL cholesterol, thiazolidinediones are contraindicated in patients with advanced forms of congestive heart failure.  Due to reported cases of liver failure and liver toxicity caused by the increase in ALT levels, TZDs are contraindicated in patients with abnormal liver function.</a:t>
            </a:r>
          </a:p>
          <a:p>
            <a:endParaRPr lang="en-US" smtClean="0"/>
          </a:p>
          <a:p>
            <a:r>
              <a:rPr lang="en-US" smtClean="0"/>
              <a:t>TZDs are the most expensive of the oral antidiabetic agents.</a:t>
            </a:r>
          </a:p>
          <a:p>
            <a:endParaRPr lang="en-US" smtClean="0"/>
          </a:p>
          <a:p>
            <a:endParaRPr lang="en-US" smtClean="0"/>
          </a:p>
        </p:txBody>
      </p:sp>
    </p:spTree>
    <p:extLst>
      <p:ext uri="{BB962C8B-B14F-4D97-AF65-F5344CB8AC3E}">
        <p14:creationId xmlns:p14="http://schemas.microsoft.com/office/powerpoint/2010/main" val="3706243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a:ln/>
        </p:spPr>
      </p:sp>
      <p:sp>
        <p:nvSpPr>
          <p:cNvPr id="2058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058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058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C8EBCA17-4203-47E3-A2FE-ADA6B4AA8A39}" type="slidenum">
              <a:rPr lang="en-US" smtClean="0">
                <a:latin typeface="Times New Roman" pitchFamily="18" charset="0"/>
              </a:rPr>
              <a:pPr/>
              <a:t>8</a:t>
            </a:fld>
            <a:endParaRPr lang="en-US" smtClean="0">
              <a:latin typeface="Times New Roman" pitchFamily="18" charset="0"/>
            </a:endParaRPr>
          </a:p>
        </p:txBody>
      </p:sp>
    </p:spTree>
    <p:extLst>
      <p:ext uri="{BB962C8B-B14F-4D97-AF65-F5344CB8AC3E}">
        <p14:creationId xmlns:p14="http://schemas.microsoft.com/office/powerpoint/2010/main" val="1217494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Slide Image Placeholder 1"/>
          <p:cNvSpPr>
            <a:spLocks noGrp="1" noRot="1" noChangeAspect="1" noTextEdit="1"/>
          </p:cNvSpPr>
          <p:nvPr>
            <p:ph type="sldImg"/>
          </p:nvPr>
        </p:nvSpPr>
        <p:spPr>
          <a:ln/>
        </p:spPr>
      </p:sp>
      <p:sp>
        <p:nvSpPr>
          <p:cNvPr id="250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508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fld id="{6CA442B7-7999-4C04-A871-C3EB39AAB729}" type="slidenum">
              <a:rPr lang="en-US" sz="1200">
                <a:solidFill>
                  <a:prstClr val="black"/>
                </a:solidFill>
              </a:rPr>
              <a:pPr/>
              <a:t>51</a:t>
            </a:fld>
            <a:endParaRPr lang="en-US" sz="1200">
              <a:solidFill>
                <a:prstClr val="black"/>
              </a:solidFill>
            </a:endParaRPr>
          </a:p>
        </p:txBody>
      </p:sp>
    </p:spTree>
    <p:extLst>
      <p:ext uri="{BB962C8B-B14F-4D97-AF65-F5344CB8AC3E}">
        <p14:creationId xmlns:p14="http://schemas.microsoft.com/office/powerpoint/2010/main" val="4430572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fld id="{95F68113-F3AD-41CF-9B6A-349C0DC8FBB1}" type="slidenum">
              <a:rPr lang="en-US" smtClean="0">
                <a:solidFill>
                  <a:srgbClr val="000000"/>
                </a:solidFill>
                <a:latin typeface="Times New Roman" pitchFamily="18" charset="0"/>
              </a:rPr>
              <a:pPr/>
              <a:t>53</a:t>
            </a:fld>
            <a:endParaRPr lang="en-US" smtClean="0">
              <a:solidFill>
                <a:srgbClr val="000000"/>
              </a:solidFill>
              <a:latin typeface="Times New Roman" pitchFamily="18" charset="0"/>
            </a:endParaRPr>
          </a:p>
        </p:txBody>
      </p:sp>
      <p:sp>
        <p:nvSpPr>
          <p:cNvPr id="100355" name="Rectangle 7"/>
          <p:cNvSpPr txBox="1">
            <a:spLocks noGrp="1" noChangeArrowheads="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86" tIns="46242" rIns="92486" bIns="46242"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00B6C394-0B95-41CF-B740-CBCED725641E}" type="slidenum">
              <a:rPr lang="en-US" sz="1200">
                <a:solidFill>
                  <a:srgbClr val="000000"/>
                </a:solidFill>
                <a:latin typeface="Times New Roman" pitchFamily="18" charset="0"/>
              </a:rPr>
              <a:pPr algn="r"/>
              <a:t>53</a:t>
            </a:fld>
            <a:endParaRPr lang="en-US" sz="1200">
              <a:solidFill>
                <a:srgbClr val="000000"/>
              </a:solidFill>
              <a:latin typeface="Times New Roman" pitchFamily="18" charset="0"/>
            </a:endParaRPr>
          </a:p>
        </p:txBody>
      </p:sp>
      <p:sp>
        <p:nvSpPr>
          <p:cNvPr id="10035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r>
              <a:rPr lang="en-US" smtClean="0">
                <a:solidFill>
                  <a:srgbClr val="000000"/>
                </a:solidFill>
                <a:latin typeface="Times New Roman" pitchFamily="18" charset="0"/>
              </a:rPr>
              <a:t>Diabetes Educational Services© (530) 893 - 8635 </a:t>
            </a:r>
          </a:p>
        </p:txBody>
      </p:sp>
      <p:sp>
        <p:nvSpPr>
          <p:cNvPr id="100357" name="Rectangle 7"/>
          <p:cNvSpPr txBox="1">
            <a:spLocks noGrp="1" noChangeArrowheads="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86" tIns="46242" rIns="92486" bIns="46242"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C1483E5B-2C96-4210-ACDE-D28028C6700D}" type="slidenum">
              <a:rPr lang="en-US" sz="1200">
                <a:solidFill>
                  <a:srgbClr val="000000"/>
                </a:solidFill>
                <a:latin typeface="Times New Roman" pitchFamily="18" charset="0"/>
              </a:rPr>
              <a:pPr algn="r"/>
              <a:t>53</a:t>
            </a:fld>
            <a:endParaRPr lang="en-US" sz="1200">
              <a:solidFill>
                <a:srgbClr val="000000"/>
              </a:solidFill>
              <a:latin typeface="Times New Roman" pitchFamily="18" charset="0"/>
            </a:endParaRPr>
          </a:p>
        </p:txBody>
      </p:sp>
      <p:sp>
        <p:nvSpPr>
          <p:cNvPr id="100358" name="Rectangle 2"/>
          <p:cNvSpPr>
            <a:spLocks noGrp="1" noRot="1" noChangeAspect="1" noChangeArrowheads="1" noTextEdit="1"/>
          </p:cNvSpPr>
          <p:nvPr>
            <p:ph type="sldImg"/>
          </p:nvPr>
        </p:nvSpPr>
        <p:spPr>
          <a:xfrm>
            <a:off x="1196975" y="693738"/>
            <a:ext cx="4619625" cy="3463925"/>
          </a:xfrm>
          <a:ln/>
        </p:spPr>
      </p:sp>
      <p:sp>
        <p:nvSpPr>
          <p:cNvPr id="100359"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 mechanism of action of metformin is not entirely understood, but it's predominant effect is to suppress hepatic glucose production and to enhance insulin sensitivity in peripheral tissues (primarily muscle). It is unclear if insulin sensitivity occurs by metformin binding to cell receptors,which leads to an increase in glucose transporter expression, or whether insulin sensitivity is simply a secondary effect of the suppressed glucose production.</a:t>
            </a:r>
          </a:p>
          <a:p>
            <a:endParaRPr lang="en-US" smtClean="0"/>
          </a:p>
          <a:p>
            <a:r>
              <a:rPr lang="en-US" smtClean="0"/>
              <a:t>Metformin's ability to lower A1C and decrease fasting plasma glucose is similar to that of sulfonylurea drugs.  However, the UKPDS showed that those who received metformin had less hypoglycemia and weight gain than those who received sulfonylureas.</a:t>
            </a:r>
          </a:p>
          <a:p>
            <a:endParaRPr lang="en-US" smtClean="0"/>
          </a:p>
          <a:p>
            <a:r>
              <a:rPr lang="en-US" smtClean="0"/>
              <a:t>Metformin must be avoided in patients with renal impairments, as those patients are at higher risk of experiencing lactic acidosis.  However, metformin is an effective monotherapy and may be an ideal drug for overweight patients since it does not cause weight gain and has been seen to cause modest amounts of weight loss when first administered.  Diarrhea and abdominal discomfort can be alleviated by changes in diet and slow increases in metformin dosage. </a:t>
            </a:r>
          </a:p>
        </p:txBody>
      </p:sp>
    </p:spTree>
    <p:extLst>
      <p:ext uri="{BB962C8B-B14F-4D97-AF65-F5344CB8AC3E}">
        <p14:creationId xmlns:p14="http://schemas.microsoft.com/office/powerpoint/2010/main" val="32759493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87044"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anose="02020603050405020304" pitchFamily="18" charset="0"/>
              </a:defRPr>
            </a:lvl1pPr>
            <a:lvl2pPr marL="839516" indent="-321896">
              <a:spcBef>
                <a:spcPct val="30000"/>
              </a:spcBef>
              <a:defRPr sz="1300">
                <a:solidFill>
                  <a:schemeClr val="tx1"/>
                </a:solidFill>
                <a:latin typeface="Times New Roman" panose="02020603050405020304" pitchFamily="18" charset="0"/>
              </a:defRPr>
            </a:lvl2pPr>
            <a:lvl3pPr marL="1292435" indent="-257194">
              <a:spcBef>
                <a:spcPct val="30000"/>
              </a:spcBef>
              <a:defRPr sz="1300">
                <a:solidFill>
                  <a:schemeClr val="tx1"/>
                </a:solidFill>
                <a:latin typeface="Times New Roman" panose="02020603050405020304" pitchFamily="18" charset="0"/>
              </a:defRPr>
            </a:lvl3pPr>
            <a:lvl4pPr marL="1810056" indent="-257194">
              <a:spcBef>
                <a:spcPct val="30000"/>
              </a:spcBef>
              <a:defRPr sz="1300">
                <a:solidFill>
                  <a:schemeClr val="tx1"/>
                </a:solidFill>
                <a:latin typeface="Times New Roman" panose="02020603050405020304" pitchFamily="18" charset="0"/>
              </a:defRPr>
            </a:lvl4pPr>
            <a:lvl5pPr marL="2326058" indent="-257194">
              <a:spcBef>
                <a:spcPct val="30000"/>
              </a:spcBef>
              <a:defRPr sz="1300">
                <a:solidFill>
                  <a:schemeClr val="tx1"/>
                </a:solidFill>
                <a:latin typeface="Times New Roman" panose="02020603050405020304" pitchFamily="18" charset="0"/>
              </a:defRPr>
            </a:lvl5pPr>
            <a:lvl6pPr marL="2791917" indent="-257194" eaLnBrk="0" fontAlgn="base" hangingPunct="0">
              <a:spcBef>
                <a:spcPct val="30000"/>
              </a:spcBef>
              <a:spcAft>
                <a:spcPct val="0"/>
              </a:spcAft>
              <a:defRPr sz="1300">
                <a:solidFill>
                  <a:schemeClr val="tx1"/>
                </a:solidFill>
                <a:latin typeface="Times New Roman" panose="02020603050405020304" pitchFamily="18" charset="0"/>
              </a:defRPr>
            </a:lvl6pPr>
            <a:lvl7pPr marL="3257777" indent="-257194" eaLnBrk="0" fontAlgn="base" hangingPunct="0">
              <a:spcBef>
                <a:spcPct val="30000"/>
              </a:spcBef>
              <a:spcAft>
                <a:spcPct val="0"/>
              </a:spcAft>
              <a:defRPr sz="1300">
                <a:solidFill>
                  <a:schemeClr val="tx1"/>
                </a:solidFill>
                <a:latin typeface="Times New Roman" panose="02020603050405020304" pitchFamily="18" charset="0"/>
              </a:defRPr>
            </a:lvl7pPr>
            <a:lvl8pPr marL="3723635" indent="-257194" eaLnBrk="0" fontAlgn="base" hangingPunct="0">
              <a:spcBef>
                <a:spcPct val="30000"/>
              </a:spcBef>
              <a:spcAft>
                <a:spcPct val="0"/>
              </a:spcAft>
              <a:defRPr sz="1300">
                <a:solidFill>
                  <a:schemeClr val="tx1"/>
                </a:solidFill>
                <a:latin typeface="Times New Roman" panose="02020603050405020304" pitchFamily="18" charset="0"/>
              </a:defRPr>
            </a:lvl8pPr>
            <a:lvl9pPr marL="4189494" indent="-257194"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r>
              <a:rPr lang="en-US" sz="1400"/>
              <a:t>Diabetes Educational Services© (530) 893 - 8635 </a:t>
            </a:r>
          </a:p>
        </p:txBody>
      </p:sp>
      <p:sp>
        <p:nvSpPr>
          <p:cNvPr id="8704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anose="02020603050405020304" pitchFamily="18" charset="0"/>
              </a:defRPr>
            </a:lvl1pPr>
            <a:lvl2pPr marL="839516" indent="-321896">
              <a:spcBef>
                <a:spcPct val="30000"/>
              </a:spcBef>
              <a:defRPr sz="1300">
                <a:solidFill>
                  <a:schemeClr val="tx1"/>
                </a:solidFill>
                <a:latin typeface="Times New Roman" panose="02020603050405020304" pitchFamily="18" charset="0"/>
              </a:defRPr>
            </a:lvl2pPr>
            <a:lvl3pPr marL="1292435" indent="-257194">
              <a:spcBef>
                <a:spcPct val="30000"/>
              </a:spcBef>
              <a:defRPr sz="1300">
                <a:solidFill>
                  <a:schemeClr val="tx1"/>
                </a:solidFill>
                <a:latin typeface="Times New Roman" panose="02020603050405020304" pitchFamily="18" charset="0"/>
              </a:defRPr>
            </a:lvl3pPr>
            <a:lvl4pPr marL="1810056" indent="-257194">
              <a:spcBef>
                <a:spcPct val="30000"/>
              </a:spcBef>
              <a:defRPr sz="1300">
                <a:solidFill>
                  <a:schemeClr val="tx1"/>
                </a:solidFill>
                <a:latin typeface="Times New Roman" panose="02020603050405020304" pitchFamily="18" charset="0"/>
              </a:defRPr>
            </a:lvl4pPr>
            <a:lvl5pPr marL="2326058" indent="-257194">
              <a:spcBef>
                <a:spcPct val="30000"/>
              </a:spcBef>
              <a:defRPr sz="1300">
                <a:solidFill>
                  <a:schemeClr val="tx1"/>
                </a:solidFill>
                <a:latin typeface="Times New Roman" panose="02020603050405020304" pitchFamily="18" charset="0"/>
              </a:defRPr>
            </a:lvl5pPr>
            <a:lvl6pPr marL="2791917" indent="-257194" eaLnBrk="0" fontAlgn="base" hangingPunct="0">
              <a:spcBef>
                <a:spcPct val="30000"/>
              </a:spcBef>
              <a:spcAft>
                <a:spcPct val="0"/>
              </a:spcAft>
              <a:defRPr sz="1300">
                <a:solidFill>
                  <a:schemeClr val="tx1"/>
                </a:solidFill>
                <a:latin typeface="Times New Roman" panose="02020603050405020304" pitchFamily="18" charset="0"/>
              </a:defRPr>
            </a:lvl6pPr>
            <a:lvl7pPr marL="3257777" indent="-257194" eaLnBrk="0" fontAlgn="base" hangingPunct="0">
              <a:spcBef>
                <a:spcPct val="30000"/>
              </a:spcBef>
              <a:spcAft>
                <a:spcPct val="0"/>
              </a:spcAft>
              <a:defRPr sz="1300">
                <a:solidFill>
                  <a:schemeClr val="tx1"/>
                </a:solidFill>
                <a:latin typeface="Times New Roman" panose="02020603050405020304" pitchFamily="18" charset="0"/>
              </a:defRPr>
            </a:lvl7pPr>
            <a:lvl8pPr marL="3723635" indent="-257194" eaLnBrk="0" fontAlgn="base" hangingPunct="0">
              <a:spcBef>
                <a:spcPct val="30000"/>
              </a:spcBef>
              <a:spcAft>
                <a:spcPct val="0"/>
              </a:spcAft>
              <a:defRPr sz="1300">
                <a:solidFill>
                  <a:schemeClr val="tx1"/>
                </a:solidFill>
                <a:latin typeface="Times New Roman" panose="02020603050405020304" pitchFamily="18" charset="0"/>
              </a:defRPr>
            </a:lvl8pPr>
            <a:lvl9pPr marL="4189494" indent="-257194"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9F07132B-66B3-4650-9F99-D0027139A699}" type="slidenum">
              <a:rPr lang="en-US" sz="1400"/>
              <a:pPr>
                <a:spcBef>
                  <a:spcPct val="0"/>
                </a:spcBef>
              </a:pPr>
              <a:t>55</a:t>
            </a:fld>
            <a:endParaRPr lang="en-US" sz="1400"/>
          </a:p>
        </p:txBody>
      </p:sp>
    </p:spTree>
    <p:extLst>
      <p:ext uri="{BB962C8B-B14F-4D97-AF65-F5344CB8AC3E}">
        <p14:creationId xmlns:p14="http://schemas.microsoft.com/office/powerpoint/2010/main" val="41024693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a:ln/>
        </p:spPr>
      </p:sp>
      <p:sp>
        <p:nvSpPr>
          <p:cNvPr id="2529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29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59DB00B-D67D-4A75-BA0A-50D2CAF743B9}" type="slidenum">
              <a:rPr lang="en-US" sz="1200" smtClean="0"/>
              <a:pPr eaLnBrk="1" hangingPunct="1"/>
              <a:t>56</a:t>
            </a:fld>
            <a:endParaRPr lang="en-US" sz="1200" smtClean="0"/>
          </a:p>
        </p:txBody>
      </p:sp>
    </p:spTree>
    <p:extLst>
      <p:ext uri="{BB962C8B-B14F-4D97-AF65-F5344CB8AC3E}">
        <p14:creationId xmlns:p14="http://schemas.microsoft.com/office/powerpoint/2010/main" val="20884270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Slide Image Placeholder 1"/>
          <p:cNvSpPr>
            <a:spLocks noGrp="1" noRot="1" noChangeAspect="1" noTextEdit="1"/>
          </p:cNvSpPr>
          <p:nvPr>
            <p:ph type="sldImg"/>
          </p:nvPr>
        </p:nvSpPr>
        <p:spPr>
          <a:ln/>
        </p:spPr>
      </p:sp>
      <p:sp>
        <p:nvSpPr>
          <p:cNvPr id="253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39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9BF7D87-8FB8-4C72-AB65-A38B46B02EAD}" type="slidenum">
              <a:rPr lang="en-US" sz="1200" smtClean="0">
                <a:solidFill>
                  <a:srgbClr val="000000"/>
                </a:solidFill>
              </a:rPr>
              <a:pPr eaLnBrk="1" hangingPunct="1"/>
              <a:t>57</a:t>
            </a:fld>
            <a:endParaRPr lang="en-US" sz="1200" smtClean="0">
              <a:solidFill>
                <a:srgbClr val="000000"/>
              </a:solidFill>
            </a:endParaRPr>
          </a:p>
        </p:txBody>
      </p:sp>
    </p:spTree>
    <p:extLst>
      <p:ext uri="{BB962C8B-B14F-4D97-AF65-F5344CB8AC3E}">
        <p14:creationId xmlns:p14="http://schemas.microsoft.com/office/powerpoint/2010/main" val="1574629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p:cNvSpPr>
            <a:spLocks noGrp="1" noRot="1" noChangeAspect="1" noTextEdit="1"/>
          </p:cNvSpPr>
          <p:nvPr>
            <p:ph type="sldImg"/>
          </p:nvPr>
        </p:nvSpPr>
        <p:spPr>
          <a:ln/>
        </p:spPr>
      </p:sp>
      <p:sp>
        <p:nvSpPr>
          <p:cNvPr id="2478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47812" name="Footer Placeholder 3"/>
          <p:cNvSpPr>
            <a:spLocks noGrp="1"/>
          </p:cNvSpPr>
          <p:nvPr>
            <p:ph type="ftr" sz="quarter" idx="4"/>
          </p:nvPr>
        </p:nvSpPr>
        <p:spPr/>
        <p:txBody>
          <a:bodyPr/>
          <a:lstStyle/>
          <a:p>
            <a:pPr>
              <a:defRPr/>
            </a:pPr>
            <a:r>
              <a:rPr lang="en-US" smtClean="0"/>
              <a:t>Diabetes Educational Services© (530) 893 - 8635 </a:t>
            </a:r>
          </a:p>
        </p:txBody>
      </p:sp>
      <p:sp>
        <p:nvSpPr>
          <p:cNvPr id="247813" name="Slide Number Placeholder 4"/>
          <p:cNvSpPr>
            <a:spLocks noGrp="1"/>
          </p:cNvSpPr>
          <p:nvPr>
            <p:ph type="sldNum" sz="quarter" idx="5"/>
          </p:nvPr>
        </p:nvSpPr>
        <p:spPr/>
        <p:txBody>
          <a:bodyPr/>
          <a:lstStyle/>
          <a:p>
            <a:pPr>
              <a:defRPr/>
            </a:pPr>
            <a:fld id="{B4B54B1E-5E0E-4D4E-8F4F-C99C8F2F4AFD}" type="slidenum">
              <a:rPr lang="en-US" smtClean="0"/>
              <a:pPr>
                <a:defRPr/>
              </a:pPr>
              <a:t>58</a:t>
            </a:fld>
            <a:endParaRPr lang="en-US" smtClean="0"/>
          </a:p>
        </p:txBody>
      </p:sp>
    </p:spTree>
    <p:extLst>
      <p:ext uri="{BB962C8B-B14F-4D97-AF65-F5344CB8AC3E}">
        <p14:creationId xmlns:p14="http://schemas.microsoft.com/office/powerpoint/2010/main" val="37517525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Slide Image Placeholder 1"/>
          <p:cNvSpPr>
            <a:spLocks noGrp="1" noRot="1" noChangeAspect="1" noTextEdit="1"/>
          </p:cNvSpPr>
          <p:nvPr>
            <p:ph type="sldImg"/>
          </p:nvPr>
        </p:nvSpPr>
        <p:spPr>
          <a:ln/>
        </p:spPr>
      </p:sp>
      <p:sp>
        <p:nvSpPr>
          <p:cNvPr id="357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573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BE74A9C-F736-4A46-8F04-E497F0990AF5}" type="slidenum">
              <a:rPr lang="en-US" sz="1200" smtClean="0"/>
              <a:pPr eaLnBrk="1" hangingPunct="1"/>
              <a:t>59</a:t>
            </a:fld>
            <a:endParaRPr lang="en-US" sz="1200" smtClean="0"/>
          </a:p>
        </p:txBody>
      </p:sp>
    </p:spTree>
    <p:extLst>
      <p:ext uri="{BB962C8B-B14F-4D97-AF65-F5344CB8AC3E}">
        <p14:creationId xmlns:p14="http://schemas.microsoft.com/office/powerpoint/2010/main" val="24600509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Slide Image Placeholder 1"/>
          <p:cNvSpPr>
            <a:spLocks noGrp="1" noRot="1" noChangeAspect="1" noTextEdit="1"/>
          </p:cNvSpPr>
          <p:nvPr>
            <p:ph type="sldImg"/>
          </p:nvPr>
        </p:nvSpPr>
        <p:spPr>
          <a:ln/>
        </p:spPr>
      </p:sp>
      <p:sp>
        <p:nvSpPr>
          <p:cNvPr id="3584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84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503E745-A156-4958-B36E-98399BE22463}" type="slidenum">
              <a:rPr lang="en-US" sz="1200" smtClean="0"/>
              <a:pPr eaLnBrk="1" hangingPunct="1"/>
              <a:t>61</a:t>
            </a:fld>
            <a:endParaRPr lang="en-US" sz="1200" smtClean="0"/>
          </a:p>
        </p:txBody>
      </p:sp>
    </p:spTree>
    <p:extLst>
      <p:ext uri="{BB962C8B-B14F-4D97-AF65-F5344CB8AC3E}">
        <p14:creationId xmlns:p14="http://schemas.microsoft.com/office/powerpoint/2010/main" val="8813935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ln/>
        </p:spPr>
      </p:sp>
      <p:sp>
        <p:nvSpPr>
          <p:cNvPr id="1638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smtClean="0"/>
          </a:p>
        </p:txBody>
      </p:sp>
      <p:sp>
        <p:nvSpPr>
          <p:cNvPr id="16388"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2BA99D49-5827-4DF3-861E-1D877A8472DD}" type="slidenum">
              <a:rPr kumimoji="0" lang="en-US"/>
              <a:pPr>
                <a:spcBef>
                  <a:spcPct val="0"/>
                </a:spcBef>
              </a:pPr>
              <a:t>64</a:t>
            </a:fld>
            <a:endParaRPr kumimoji="0" lang="en-US"/>
          </a:p>
        </p:txBody>
      </p:sp>
    </p:spTree>
    <p:extLst>
      <p:ext uri="{BB962C8B-B14F-4D97-AF65-F5344CB8AC3E}">
        <p14:creationId xmlns:p14="http://schemas.microsoft.com/office/powerpoint/2010/main" val="41065848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Slide Image Placeholder 1"/>
          <p:cNvSpPr>
            <a:spLocks noGrp="1" noRot="1" noChangeAspect="1" noTextEdit="1"/>
          </p:cNvSpPr>
          <p:nvPr>
            <p:ph type="sldImg"/>
          </p:nvPr>
        </p:nvSpPr>
        <p:spPr>
          <a:ln/>
        </p:spPr>
      </p:sp>
      <p:sp>
        <p:nvSpPr>
          <p:cNvPr id="359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9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A13872E-1B2C-45E7-BEB0-04587E7E4990}" type="slidenum">
              <a:rPr lang="en-US" sz="1200" smtClean="0"/>
              <a:pPr eaLnBrk="1" hangingPunct="1"/>
              <a:t>65</a:t>
            </a:fld>
            <a:endParaRPr lang="en-US" sz="1200" smtClean="0"/>
          </a:p>
        </p:txBody>
      </p:sp>
    </p:spTree>
    <p:extLst>
      <p:ext uri="{BB962C8B-B14F-4D97-AF65-F5344CB8AC3E}">
        <p14:creationId xmlns:p14="http://schemas.microsoft.com/office/powerpoint/2010/main" val="2921979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a:ln/>
        </p:spPr>
      </p:sp>
      <p:sp>
        <p:nvSpPr>
          <p:cNvPr id="218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18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8C0DCD6-70E5-434E-8328-729844F2ABCB}" type="slidenum">
              <a:rPr lang="en-US" sz="1200" smtClean="0"/>
              <a:pPr eaLnBrk="1" hangingPunct="1"/>
              <a:t>10</a:t>
            </a:fld>
            <a:endParaRPr lang="en-US" sz="1200" smtClean="0"/>
          </a:p>
        </p:txBody>
      </p:sp>
    </p:spTree>
    <p:extLst>
      <p:ext uri="{BB962C8B-B14F-4D97-AF65-F5344CB8AC3E}">
        <p14:creationId xmlns:p14="http://schemas.microsoft.com/office/powerpoint/2010/main" val="16381377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Slide Image Placeholder 1"/>
          <p:cNvSpPr>
            <a:spLocks noGrp="1" noRot="1" noChangeAspect="1" noTextEdit="1"/>
          </p:cNvSpPr>
          <p:nvPr>
            <p:ph type="sldImg"/>
          </p:nvPr>
        </p:nvSpPr>
        <p:spPr>
          <a:ln/>
        </p:spPr>
      </p:sp>
      <p:sp>
        <p:nvSpPr>
          <p:cNvPr id="361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14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896B472-23FF-405B-9425-906560F4FA33}" type="slidenum">
              <a:rPr lang="en-US" sz="1200" smtClean="0"/>
              <a:pPr eaLnBrk="1" hangingPunct="1"/>
              <a:t>66</a:t>
            </a:fld>
            <a:endParaRPr lang="en-US" sz="1200" smtClean="0"/>
          </a:p>
        </p:txBody>
      </p:sp>
    </p:spTree>
    <p:extLst>
      <p:ext uri="{BB962C8B-B14F-4D97-AF65-F5344CB8AC3E}">
        <p14:creationId xmlns:p14="http://schemas.microsoft.com/office/powerpoint/2010/main" val="31763196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Slide Image Placeholder 1"/>
          <p:cNvSpPr>
            <a:spLocks noGrp="1" noRot="1" noChangeAspect="1" noTextEdit="1"/>
          </p:cNvSpPr>
          <p:nvPr>
            <p:ph type="sldImg"/>
          </p:nvPr>
        </p:nvSpPr>
        <p:spPr>
          <a:ln/>
        </p:spPr>
      </p:sp>
      <p:sp>
        <p:nvSpPr>
          <p:cNvPr id="2570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70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DFDA2DB-989E-41FF-91F1-8897ED22D32A}" type="slidenum">
              <a:rPr lang="en-US" sz="1200" smtClean="0"/>
              <a:pPr eaLnBrk="1" hangingPunct="1"/>
              <a:t>73</a:t>
            </a:fld>
            <a:endParaRPr lang="en-US" sz="1200" smtClean="0"/>
          </a:p>
        </p:txBody>
      </p:sp>
    </p:spTree>
    <p:extLst>
      <p:ext uri="{BB962C8B-B14F-4D97-AF65-F5344CB8AC3E}">
        <p14:creationId xmlns:p14="http://schemas.microsoft.com/office/powerpoint/2010/main" val="2613682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Slide Image Placeholder 1"/>
          <p:cNvSpPr>
            <a:spLocks noGrp="1" noRot="1" noChangeAspect="1" noTextEdit="1"/>
          </p:cNvSpPr>
          <p:nvPr>
            <p:ph type="sldImg"/>
          </p:nvPr>
        </p:nvSpPr>
        <p:spPr>
          <a:ln/>
        </p:spPr>
      </p:sp>
      <p:sp>
        <p:nvSpPr>
          <p:cNvPr id="2580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80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880EDCB-C949-4A3F-A69F-61D92BFB0E42}" type="slidenum">
              <a:rPr lang="en-US" sz="1200" smtClean="0"/>
              <a:pPr eaLnBrk="1" hangingPunct="1"/>
              <a:t>74</a:t>
            </a:fld>
            <a:endParaRPr lang="en-US" sz="1200" smtClean="0"/>
          </a:p>
        </p:txBody>
      </p:sp>
    </p:spTree>
    <p:extLst>
      <p:ext uri="{BB962C8B-B14F-4D97-AF65-F5344CB8AC3E}">
        <p14:creationId xmlns:p14="http://schemas.microsoft.com/office/powerpoint/2010/main" val="10893615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Slide Image Placeholder 1"/>
          <p:cNvSpPr>
            <a:spLocks noGrp="1" noRot="1" noChangeAspect="1" noTextEdit="1"/>
          </p:cNvSpPr>
          <p:nvPr>
            <p:ph type="sldImg"/>
          </p:nvPr>
        </p:nvSpPr>
        <p:spPr>
          <a:ln/>
        </p:spPr>
      </p:sp>
      <p:sp>
        <p:nvSpPr>
          <p:cNvPr id="2314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14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314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F2D9A6AC-0190-4918-80F2-CC7B8604836D}" type="slidenum">
              <a:rPr lang="en-US" smtClean="0">
                <a:latin typeface="Times New Roman" pitchFamily="18" charset="0"/>
              </a:rPr>
              <a:pPr/>
              <a:t>78</a:t>
            </a:fld>
            <a:endParaRPr lang="en-US" smtClean="0">
              <a:latin typeface="Times New Roman" pitchFamily="18" charset="0"/>
            </a:endParaRPr>
          </a:p>
        </p:txBody>
      </p:sp>
    </p:spTree>
    <p:extLst>
      <p:ext uri="{BB962C8B-B14F-4D97-AF65-F5344CB8AC3E}">
        <p14:creationId xmlns:p14="http://schemas.microsoft.com/office/powerpoint/2010/main" val="35756389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Slide Image Placeholder 1"/>
          <p:cNvSpPr>
            <a:spLocks noGrp="1" noRot="1" noChangeAspect="1" noTextEdit="1"/>
          </p:cNvSpPr>
          <p:nvPr>
            <p:ph type="sldImg"/>
          </p:nvPr>
        </p:nvSpPr>
        <p:spPr>
          <a:ln/>
        </p:spPr>
      </p:sp>
      <p:sp>
        <p:nvSpPr>
          <p:cNvPr id="266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66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9B2F18F-446B-4A40-BF89-FFA292D5827B}" type="slidenum">
              <a:rPr lang="en-US" sz="1200" smtClean="0"/>
              <a:pPr eaLnBrk="1" hangingPunct="1"/>
              <a:t>85</a:t>
            </a:fld>
            <a:endParaRPr lang="en-US" sz="1200" smtClean="0"/>
          </a:p>
        </p:txBody>
      </p:sp>
    </p:spTree>
    <p:extLst>
      <p:ext uri="{BB962C8B-B14F-4D97-AF65-F5344CB8AC3E}">
        <p14:creationId xmlns:p14="http://schemas.microsoft.com/office/powerpoint/2010/main" val="46162630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Slide Image Placeholder 1"/>
          <p:cNvSpPr>
            <a:spLocks noGrp="1" noRot="1" noChangeAspect="1" noTextEdit="1"/>
          </p:cNvSpPr>
          <p:nvPr>
            <p:ph type="sldImg"/>
          </p:nvPr>
        </p:nvSpPr>
        <p:spPr>
          <a:ln/>
        </p:spPr>
      </p:sp>
      <p:sp>
        <p:nvSpPr>
          <p:cNvPr id="265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652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2AA2E53-B21E-40B2-8B95-62E789B65732}" type="slidenum">
              <a:rPr lang="en-US" sz="1200" smtClean="0"/>
              <a:pPr eaLnBrk="1" hangingPunct="1"/>
              <a:t>86</a:t>
            </a:fld>
            <a:endParaRPr lang="en-US" sz="1200" smtClean="0"/>
          </a:p>
        </p:txBody>
      </p:sp>
    </p:spTree>
    <p:extLst>
      <p:ext uri="{BB962C8B-B14F-4D97-AF65-F5344CB8AC3E}">
        <p14:creationId xmlns:p14="http://schemas.microsoft.com/office/powerpoint/2010/main" val="317919502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E225C-EA32-49AA-BCE1-CBED354D9589}" type="slidenum">
              <a:rPr lang="en-US" smtClean="0"/>
              <a:t>87</a:t>
            </a:fld>
            <a:endParaRPr lang="en-US"/>
          </a:p>
        </p:txBody>
      </p:sp>
    </p:spTree>
    <p:extLst>
      <p:ext uri="{BB962C8B-B14F-4D97-AF65-F5344CB8AC3E}">
        <p14:creationId xmlns:p14="http://schemas.microsoft.com/office/powerpoint/2010/main" val="178888337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a:ln/>
        </p:spPr>
      </p:sp>
      <p:sp>
        <p:nvSpPr>
          <p:cNvPr id="2682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68292" name="Footer Placeholder 3"/>
          <p:cNvSpPr>
            <a:spLocks noGrp="1"/>
          </p:cNvSpPr>
          <p:nvPr>
            <p:ph type="ftr" sz="quarter" idx="4"/>
          </p:nvPr>
        </p:nvSpPr>
        <p:spPr/>
        <p:txBody>
          <a:bodyPr/>
          <a:lstStyle/>
          <a:p>
            <a:pPr>
              <a:defRPr/>
            </a:pPr>
            <a:r>
              <a:rPr lang="en-US" smtClean="0"/>
              <a:t>Diabetes Educational Services© (530) 893 - 8635 </a:t>
            </a:r>
          </a:p>
        </p:txBody>
      </p:sp>
      <p:sp>
        <p:nvSpPr>
          <p:cNvPr id="268293" name="Slide Number Placeholder 4"/>
          <p:cNvSpPr>
            <a:spLocks noGrp="1"/>
          </p:cNvSpPr>
          <p:nvPr>
            <p:ph type="sldNum" sz="quarter" idx="5"/>
          </p:nvPr>
        </p:nvSpPr>
        <p:spPr/>
        <p:txBody>
          <a:bodyPr/>
          <a:lstStyle/>
          <a:p>
            <a:pPr>
              <a:defRPr/>
            </a:pPr>
            <a:fld id="{ACAF5703-AA10-472C-A3FD-756054804491}" type="slidenum">
              <a:rPr lang="en-US" smtClean="0"/>
              <a:pPr>
                <a:defRPr/>
              </a:pPr>
              <a:t>88</a:t>
            </a:fld>
            <a:endParaRPr lang="en-US" smtClean="0"/>
          </a:p>
        </p:txBody>
      </p:sp>
    </p:spTree>
    <p:extLst>
      <p:ext uri="{BB962C8B-B14F-4D97-AF65-F5344CB8AC3E}">
        <p14:creationId xmlns:p14="http://schemas.microsoft.com/office/powerpoint/2010/main" val="146769230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a:ln/>
        </p:spPr>
      </p:sp>
      <p:sp>
        <p:nvSpPr>
          <p:cNvPr id="23449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450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3450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FBBE7624-4C06-4191-9922-063B54836676}" type="slidenum">
              <a:rPr lang="en-US" smtClean="0">
                <a:latin typeface="Times New Roman" pitchFamily="18" charset="0"/>
              </a:rPr>
              <a:pPr/>
              <a:t>89</a:t>
            </a:fld>
            <a:endParaRPr lang="en-US" smtClean="0">
              <a:latin typeface="Times New Roman" pitchFamily="18" charset="0"/>
            </a:endParaRPr>
          </a:p>
        </p:txBody>
      </p:sp>
    </p:spTree>
    <p:extLst>
      <p:ext uri="{BB962C8B-B14F-4D97-AF65-F5344CB8AC3E}">
        <p14:creationId xmlns:p14="http://schemas.microsoft.com/office/powerpoint/2010/main" val="199204954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Slide Image Placeholder 1"/>
          <p:cNvSpPr>
            <a:spLocks noGrp="1" noRot="1" noChangeAspect="1" noTextEdit="1"/>
          </p:cNvSpPr>
          <p:nvPr>
            <p:ph type="sldImg"/>
          </p:nvPr>
        </p:nvSpPr>
        <p:spPr>
          <a:ln/>
        </p:spPr>
      </p:sp>
      <p:sp>
        <p:nvSpPr>
          <p:cNvPr id="266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66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9B2F18F-446B-4A40-BF89-FFA292D5827B}" type="slidenum">
              <a:rPr lang="en-US" sz="1200" smtClean="0"/>
              <a:pPr eaLnBrk="1" hangingPunct="1"/>
              <a:t>91</a:t>
            </a:fld>
            <a:endParaRPr lang="en-US" sz="1200" smtClean="0"/>
          </a:p>
        </p:txBody>
      </p:sp>
    </p:spTree>
    <p:extLst>
      <p:ext uri="{BB962C8B-B14F-4D97-AF65-F5344CB8AC3E}">
        <p14:creationId xmlns:p14="http://schemas.microsoft.com/office/powerpoint/2010/main" val="27601879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Slide Image Placeholder 1"/>
          <p:cNvSpPr>
            <a:spLocks noGrp="1" noRot="1" noChangeAspect="1" noTextEdit="1"/>
          </p:cNvSpPr>
          <p:nvPr>
            <p:ph type="sldImg"/>
          </p:nvPr>
        </p:nvSpPr>
        <p:spPr>
          <a:ln/>
        </p:spPr>
      </p:sp>
      <p:sp>
        <p:nvSpPr>
          <p:cNvPr id="2560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60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E38BD17F-C71A-41CA-9316-C0CB28ED4AF7}" type="slidenum">
              <a:rPr lang="en-US" sz="1300"/>
              <a:pPr eaLnBrk="1" hangingPunct="1"/>
              <a:t>13</a:t>
            </a:fld>
            <a:endParaRPr lang="en-US" sz="1300"/>
          </a:p>
        </p:txBody>
      </p:sp>
    </p:spTree>
    <p:extLst>
      <p:ext uri="{BB962C8B-B14F-4D97-AF65-F5344CB8AC3E}">
        <p14:creationId xmlns:p14="http://schemas.microsoft.com/office/powerpoint/2010/main" val="14034462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11"/>
          </p:nvPr>
        </p:nvSpPr>
        <p:spPr/>
        <p:txBody>
          <a:bodyPr/>
          <a:lstStyle/>
          <a:p>
            <a:pPr>
              <a:defRPr/>
            </a:pPr>
            <a:fld id="{C233B0E3-6876-4E53-9EE0-6ED1EFDF6740}" type="slidenum">
              <a:rPr lang="en-US" smtClean="0"/>
              <a:pPr>
                <a:defRPr/>
              </a:pPr>
              <a:t>94</a:t>
            </a:fld>
            <a:endParaRPr lang="en-US"/>
          </a:p>
        </p:txBody>
      </p:sp>
    </p:spTree>
    <p:extLst>
      <p:ext uri="{BB962C8B-B14F-4D97-AF65-F5344CB8AC3E}">
        <p14:creationId xmlns:p14="http://schemas.microsoft.com/office/powerpoint/2010/main" val="368711413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Slide Image Placeholder 1"/>
          <p:cNvSpPr>
            <a:spLocks noGrp="1" noRot="1" noChangeAspect="1" noTextEdit="1"/>
          </p:cNvSpPr>
          <p:nvPr>
            <p:ph type="sldImg"/>
          </p:nvPr>
        </p:nvSpPr>
        <p:spPr>
          <a:ln/>
        </p:spPr>
      </p:sp>
      <p:sp>
        <p:nvSpPr>
          <p:cNvPr id="269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69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8670FFA-3281-454B-91E6-651C67B07024}" type="slidenum">
              <a:rPr lang="en-US" sz="1200" smtClean="0"/>
              <a:pPr eaLnBrk="1" hangingPunct="1"/>
              <a:t>98</a:t>
            </a:fld>
            <a:endParaRPr lang="en-US" sz="1200" smtClean="0"/>
          </a:p>
        </p:txBody>
      </p:sp>
    </p:spTree>
    <p:extLst>
      <p:ext uri="{BB962C8B-B14F-4D97-AF65-F5344CB8AC3E}">
        <p14:creationId xmlns:p14="http://schemas.microsoft.com/office/powerpoint/2010/main" val="326991921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Slide Image Placeholder 1"/>
          <p:cNvSpPr>
            <a:spLocks noGrp="1" noRot="1" noChangeAspect="1" noTextEdit="1"/>
          </p:cNvSpPr>
          <p:nvPr>
            <p:ph type="sldImg"/>
          </p:nvPr>
        </p:nvSpPr>
        <p:spPr>
          <a:ln/>
        </p:spPr>
      </p:sp>
      <p:sp>
        <p:nvSpPr>
          <p:cNvPr id="270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703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FBCACCC-B897-4180-B292-FD653A3816D5}" type="slidenum">
              <a:rPr lang="en-US" sz="1200" smtClean="0"/>
              <a:pPr eaLnBrk="1" hangingPunct="1"/>
              <a:t>99</a:t>
            </a:fld>
            <a:endParaRPr lang="en-US" sz="1200" smtClean="0"/>
          </a:p>
        </p:txBody>
      </p:sp>
    </p:spTree>
    <p:extLst>
      <p:ext uri="{BB962C8B-B14F-4D97-AF65-F5344CB8AC3E}">
        <p14:creationId xmlns:p14="http://schemas.microsoft.com/office/powerpoint/2010/main" val="348475716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Slide Image Placeholder 1"/>
          <p:cNvSpPr>
            <a:spLocks noGrp="1" noRot="1" noChangeAspect="1" noTextEdit="1"/>
          </p:cNvSpPr>
          <p:nvPr>
            <p:ph type="sldImg"/>
          </p:nvPr>
        </p:nvSpPr>
        <p:spPr>
          <a:ln/>
        </p:spPr>
      </p:sp>
      <p:sp>
        <p:nvSpPr>
          <p:cNvPr id="271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71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04AD8E7-CC02-48E5-9425-8C83C3C373B5}" type="slidenum">
              <a:rPr lang="en-US" sz="1200" smtClean="0"/>
              <a:pPr eaLnBrk="1" hangingPunct="1"/>
              <a:t>101</a:t>
            </a:fld>
            <a:endParaRPr lang="en-US" sz="1200" smtClean="0"/>
          </a:p>
        </p:txBody>
      </p:sp>
    </p:spTree>
    <p:extLst>
      <p:ext uri="{BB962C8B-B14F-4D97-AF65-F5344CB8AC3E}">
        <p14:creationId xmlns:p14="http://schemas.microsoft.com/office/powerpoint/2010/main" val="388117861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Slide Image Placeholder 1"/>
          <p:cNvSpPr>
            <a:spLocks noGrp="1" noRot="1" noChangeAspect="1" noTextEdit="1"/>
          </p:cNvSpPr>
          <p:nvPr>
            <p:ph type="sldImg"/>
          </p:nvPr>
        </p:nvSpPr>
        <p:spPr>
          <a:ln/>
        </p:spPr>
      </p:sp>
      <p:sp>
        <p:nvSpPr>
          <p:cNvPr id="365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5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D179F1C-8429-4A71-B4DE-9AEDBC7D6B5B}" type="slidenum">
              <a:rPr lang="en-US" sz="1200" smtClean="0"/>
              <a:pPr eaLnBrk="1" hangingPunct="1"/>
              <a:t>102</a:t>
            </a:fld>
            <a:endParaRPr lang="en-US" sz="1200" smtClean="0"/>
          </a:p>
        </p:txBody>
      </p:sp>
    </p:spTree>
    <p:extLst>
      <p:ext uri="{BB962C8B-B14F-4D97-AF65-F5344CB8AC3E}">
        <p14:creationId xmlns:p14="http://schemas.microsoft.com/office/powerpoint/2010/main" val="175511682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a:ln/>
        </p:spPr>
      </p:sp>
      <p:sp>
        <p:nvSpPr>
          <p:cNvPr id="1884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8073F3CE-5A16-4DCF-AAA1-7CD60AB2F9E6}" type="slidenum">
              <a:rPr lang="en-US" smtClean="0"/>
              <a:pPr>
                <a:defRPr/>
              </a:pPr>
              <a:t>103</a:t>
            </a:fld>
            <a:endParaRPr lang="en-US"/>
          </a:p>
        </p:txBody>
      </p:sp>
    </p:spTree>
    <p:extLst>
      <p:ext uri="{BB962C8B-B14F-4D97-AF65-F5344CB8AC3E}">
        <p14:creationId xmlns:p14="http://schemas.microsoft.com/office/powerpoint/2010/main" val="42500961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a:ln/>
        </p:spPr>
      </p:sp>
      <p:sp>
        <p:nvSpPr>
          <p:cNvPr id="2222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 name="Footer Placeholder 3"/>
          <p:cNvSpPr>
            <a:spLocks noGrp="1"/>
          </p:cNvSpPr>
          <p:nvPr>
            <p:ph type="ftr" sz="quarter" idx="4"/>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5"/>
          </p:nvPr>
        </p:nvSpPr>
        <p:spPr/>
        <p:txBody>
          <a:bodyPr/>
          <a:lstStyle/>
          <a:p>
            <a:pPr>
              <a:defRPr/>
            </a:pPr>
            <a:fld id="{792E6699-6889-418B-B80B-A010AB598EA5}" type="slidenum">
              <a:rPr lang="en-US" smtClean="0"/>
              <a:pPr>
                <a:defRPr/>
              </a:pPr>
              <a:t>104</a:t>
            </a:fld>
            <a:endParaRPr lang="en-US"/>
          </a:p>
        </p:txBody>
      </p:sp>
    </p:spTree>
    <p:extLst>
      <p:ext uri="{BB962C8B-B14F-4D97-AF65-F5344CB8AC3E}">
        <p14:creationId xmlns:p14="http://schemas.microsoft.com/office/powerpoint/2010/main" val="333565949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500">
                <a:solidFill>
                  <a:schemeClr val="tx1"/>
                </a:solidFill>
                <a:latin typeface="Tahoma" pitchFamily="34" charset="0"/>
              </a:defRPr>
            </a:lvl1pPr>
            <a:lvl2pPr marL="800191" indent="-307766" eaLnBrk="0" hangingPunct="0">
              <a:defRPr sz="1500">
                <a:solidFill>
                  <a:schemeClr val="tx1"/>
                </a:solidFill>
                <a:latin typeface="Tahoma" pitchFamily="34" charset="0"/>
              </a:defRPr>
            </a:lvl2pPr>
            <a:lvl3pPr marL="1231062" indent="-246212" eaLnBrk="0" hangingPunct="0">
              <a:defRPr sz="1500">
                <a:solidFill>
                  <a:schemeClr val="tx1"/>
                </a:solidFill>
                <a:latin typeface="Tahoma" pitchFamily="34" charset="0"/>
              </a:defRPr>
            </a:lvl3pPr>
            <a:lvl4pPr marL="1723487" indent="-246212" eaLnBrk="0" hangingPunct="0">
              <a:defRPr sz="1500">
                <a:solidFill>
                  <a:schemeClr val="tx1"/>
                </a:solidFill>
                <a:latin typeface="Tahoma" pitchFamily="34" charset="0"/>
              </a:defRPr>
            </a:lvl4pPr>
            <a:lvl5pPr marL="2215912" indent="-246212" eaLnBrk="0" hangingPunct="0">
              <a:defRPr sz="1500">
                <a:solidFill>
                  <a:schemeClr val="tx1"/>
                </a:solidFill>
                <a:latin typeface="Tahoma" pitchFamily="34" charset="0"/>
              </a:defRPr>
            </a:lvl5pPr>
            <a:lvl6pPr marL="2708337" indent="-246212" eaLnBrk="0" fontAlgn="base" hangingPunct="0">
              <a:spcBef>
                <a:spcPct val="0"/>
              </a:spcBef>
              <a:spcAft>
                <a:spcPct val="0"/>
              </a:spcAft>
              <a:defRPr sz="1500">
                <a:solidFill>
                  <a:schemeClr val="tx1"/>
                </a:solidFill>
                <a:latin typeface="Tahoma" pitchFamily="34" charset="0"/>
              </a:defRPr>
            </a:lvl6pPr>
            <a:lvl7pPr marL="3200762" indent="-246212" eaLnBrk="0" fontAlgn="base" hangingPunct="0">
              <a:spcBef>
                <a:spcPct val="0"/>
              </a:spcBef>
              <a:spcAft>
                <a:spcPct val="0"/>
              </a:spcAft>
              <a:defRPr sz="1500">
                <a:solidFill>
                  <a:schemeClr val="tx1"/>
                </a:solidFill>
                <a:latin typeface="Tahoma" pitchFamily="34" charset="0"/>
              </a:defRPr>
            </a:lvl7pPr>
            <a:lvl8pPr marL="3693187" indent="-246212" eaLnBrk="0" fontAlgn="base" hangingPunct="0">
              <a:spcBef>
                <a:spcPct val="0"/>
              </a:spcBef>
              <a:spcAft>
                <a:spcPct val="0"/>
              </a:spcAft>
              <a:defRPr sz="1500">
                <a:solidFill>
                  <a:schemeClr val="tx1"/>
                </a:solidFill>
                <a:latin typeface="Tahoma" pitchFamily="34" charset="0"/>
              </a:defRPr>
            </a:lvl8pPr>
            <a:lvl9pPr marL="4185611" indent="-246212" eaLnBrk="0" fontAlgn="base" hangingPunct="0">
              <a:spcBef>
                <a:spcPct val="0"/>
              </a:spcBef>
              <a:spcAft>
                <a:spcPct val="0"/>
              </a:spcAft>
              <a:defRPr sz="1500">
                <a:solidFill>
                  <a:schemeClr val="tx1"/>
                </a:solidFill>
                <a:latin typeface="Tahoma" pitchFamily="34" charset="0"/>
              </a:defRPr>
            </a:lvl9pPr>
          </a:lstStyle>
          <a:p>
            <a:pPr eaLnBrk="1" hangingPunct="1">
              <a:defRPr/>
            </a:pPr>
            <a:fld id="{FF281D73-AE3C-4D35-8A24-511441E46ADB}" type="slidenum">
              <a:rPr lang="en-US" sz="1300">
                <a:latin typeface="Times New Roman" pitchFamily="18" charset="0"/>
              </a:rPr>
              <a:pPr eaLnBrk="1" hangingPunct="1">
                <a:defRPr/>
              </a:pPr>
              <a:t>105</a:t>
            </a:fld>
            <a:endParaRPr lang="en-US" sz="1300">
              <a:latin typeface="Times New Roman" pitchFamily="18" charset="0"/>
            </a:endParaRPr>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custDataLst>
              <p:tags r:id="rId1"/>
            </p:custDataLst>
          </p:nvPr>
        </p:nvSpPr>
        <p:spPr>
          <a:xfrm>
            <a:off x="748455" y="4637335"/>
            <a:ext cx="5980854" cy="4392381"/>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In a more recent study that involved 2020 consecutive patients admitted to a community hospital in Atlanta, we found that 64% of patients had normal glucose values, 26% had a prior history of diabetes, and that 12% of patients with hyperglycemia, as determined by 2 or more FBG &gt; 126 or RBG &gt; 200, did not had a know history of diabetes prior to admission.</a:t>
            </a:r>
          </a:p>
        </p:txBody>
      </p:sp>
    </p:spTree>
    <p:extLst>
      <p:ext uri="{BB962C8B-B14F-4D97-AF65-F5344CB8AC3E}">
        <p14:creationId xmlns:p14="http://schemas.microsoft.com/office/powerpoint/2010/main" val="6531092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6"/>
          <p:cNvSpPr>
            <a:spLocks noGrp="1" noChangeArrowheads="1"/>
          </p:cNvSpPr>
          <p:nvPr>
            <p:ph type="ftr" sz="quarter" idx="4"/>
          </p:nvPr>
        </p:nvSpPr>
        <p:spPr/>
        <p:txBody>
          <a:bodyPr/>
          <a:lstStyle/>
          <a:p>
            <a:pPr>
              <a:defRPr/>
            </a:pPr>
            <a:r>
              <a:rPr lang="en-US" smtClean="0"/>
              <a:t>Diabetes Educational Services© (530) 893 - 8635 </a:t>
            </a:r>
          </a:p>
        </p:txBody>
      </p:sp>
      <p:sp>
        <p:nvSpPr>
          <p:cNvPr id="46083" name="Rectangle 7"/>
          <p:cNvSpPr>
            <a:spLocks noGrp="1" noChangeArrowheads="1"/>
          </p:cNvSpPr>
          <p:nvPr>
            <p:ph type="sldNum" sz="quarter" idx="5"/>
          </p:nvPr>
        </p:nvSpPr>
        <p:spPr/>
        <p:txBody>
          <a:bodyPr/>
          <a:lstStyle/>
          <a:p>
            <a:pPr>
              <a:defRPr/>
            </a:pPr>
            <a:fld id="{805B158B-BB7A-484D-A900-782795A9AB41}" type="slidenum">
              <a:rPr lang="en-US" smtClean="0"/>
              <a:pPr>
                <a:defRPr/>
              </a:pPr>
              <a:t>106</a:t>
            </a:fld>
            <a:endParaRPr lang="en-US" smtClean="0"/>
          </a:p>
        </p:txBody>
      </p:sp>
      <p:sp>
        <p:nvSpPr>
          <p:cNvPr id="205828" name="Rectangle 2"/>
          <p:cNvSpPr>
            <a:spLocks noGrp="1" noRot="1" noChangeAspect="1" noChangeArrowheads="1" noTextEdit="1"/>
          </p:cNvSpPr>
          <p:nvPr>
            <p:ph type="sldImg"/>
          </p:nvPr>
        </p:nvSpPr>
        <p:spPr>
          <a:xfrm>
            <a:off x="1300163" y="733425"/>
            <a:ext cx="4878387" cy="3660775"/>
          </a:xfrm>
          <a:ln/>
        </p:spPr>
      </p:sp>
      <p:sp>
        <p:nvSpPr>
          <p:cNvPr id="205829" name="Rectangle 3"/>
          <p:cNvSpPr>
            <a:spLocks noGrp="1" noChangeArrowheads="1"/>
          </p:cNvSpPr>
          <p:nvPr>
            <p:ph type="body" idx="1"/>
            <p:custDataLst>
              <p:tags r:id="rId1"/>
            </p:custDataLst>
          </p:nvPr>
        </p:nvSpPr>
        <p:spPr>
          <a:xfrm>
            <a:off x="298028" y="4949399"/>
            <a:ext cx="6898640" cy="4387349"/>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 medical records of 2030 consecutive adult patients were analyzed for the presence of hyperglycemia and any association with poor hospital outcomes.</a:t>
            </a:r>
          </a:p>
          <a:p>
            <a:r>
              <a:rPr lang="en-US" smtClean="0"/>
              <a:t>New hyperglycemia was associated with a 16% mortality rate compared with 3% and 1.7% for patients with a prior history of diabetes or normoglycemia (</a:t>
            </a:r>
            <a:r>
              <a:rPr lang="en-US" i="1" smtClean="0"/>
              <a:t>P</a:t>
            </a:r>
            <a:r>
              <a:rPr lang="en-US" smtClean="0"/>
              <a:t>&lt;.01).</a:t>
            </a:r>
          </a:p>
          <a:p>
            <a:r>
              <a:rPr lang="en-US" smtClean="0"/>
              <a:t>The mortality rate was significantly higher for patients with new hyperglycemia regardless of whether they were admitted to the ICU (</a:t>
            </a:r>
            <a:r>
              <a:rPr lang="en-US" i="1" smtClean="0"/>
              <a:t>P</a:t>
            </a:r>
            <a:r>
              <a:rPr lang="en-US" smtClean="0"/>
              <a:t>&lt;.01 for both ICU and non-ICU patients compared with those with diabetes or normoglycemia). Mortality rates were 10% for </a:t>
            </a:r>
            <a:br>
              <a:rPr lang="en-US" smtClean="0"/>
            </a:br>
            <a:r>
              <a:rPr lang="en-US" smtClean="0"/>
              <a:t>non-ICU patients with new hyperglycemia and 31% for ICU patients.</a:t>
            </a:r>
          </a:p>
          <a:p>
            <a:endParaRPr lang="en-US" smtClean="0"/>
          </a:p>
          <a:p>
            <a:endParaRPr lang="en-US" sz="1100" b="1"/>
          </a:p>
          <a:p>
            <a:endParaRPr lang="en-US" sz="1100" b="1"/>
          </a:p>
          <a:p>
            <a:endParaRPr lang="en-US" sz="1100" b="1"/>
          </a:p>
          <a:p>
            <a:endParaRPr lang="en-US" sz="1100" b="1"/>
          </a:p>
          <a:p>
            <a:endParaRPr lang="en-US" sz="1100" b="1"/>
          </a:p>
          <a:p>
            <a:endParaRPr lang="en-US" sz="1100" b="1"/>
          </a:p>
          <a:p>
            <a:endParaRPr lang="en-US" sz="1100" b="1"/>
          </a:p>
          <a:p>
            <a:endParaRPr lang="en-US" sz="1100" b="1"/>
          </a:p>
          <a:p>
            <a:endParaRPr lang="en-US" sz="1100" b="1"/>
          </a:p>
          <a:p>
            <a:pPr>
              <a:spcBef>
                <a:spcPct val="0"/>
              </a:spcBef>
            </a:pPr>
            <a:r>
              <a:rPr lang="en-US" sz="1100" b="1"/>
              <a:t>Reference</a:t>
            </a:r>
          </a:p>
          <a:p>
            <a:pPr>
              <a:spcBef>
                <a:spcPct val="0"/>
              </a:spcBef>
            </a:pPr>
            <a:r>
              <a:rPr lang="en-US" sz="1100"/>
              <a:t>	Umpierrez GE, Isaacs SD, Bazargan N, You X, Thaler LM, Kitabchi AE. Hyperglycemia: an independent marker of in-hospital mortality in patients with undiagnosed diabetes. </a:t>
            </a:r>
            <a:r>
              <a:rPr lang="en-US" sz="1100" i="1"/>
              <a:t>J Clin Endocrinol Metab</a:t>
            </a:r>
            <a:r>
              <a:rPr lang="en-US" sz="1100"/>
              <a:t>. 2002;87:978-982.</a:t>
            </a:r>
          </a:p>
          <a:p>
            <a:endParaRPr lang="en-US" sz="1100"/>
          </a:p>
        </p:txBody>
      </p:sp>
    </p:spTree>
    <p:extLst>
      <p:ext uri="{BB962C8B-B14F-4D97-AF65-F5344CB8AC3E}">
        <p14:creationId xmlns:p14="http://schemas.microsoft.com/office/powerpoint/2010/main" val="254424395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Slide Image Placeholder 1"/>
          <p:cNvSpPr>
            <a:spLocks noGrp="1" noRot="1" noChangeAspect="1" noTextEdit="1"/>
          </p:cNvSpPr>
          <p:nvPr>
            <p:ph type="sldImg"/>
          </p:nvPr>
        </p:nvSpPr>
        <p:spPr>
          <a:ln/>
        </p:spPr>
      </p:sp>
      <p:sp>
        <p:nvSpPr>
          <p:cNvPr id="29696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9696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9696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42C9171A-C8F1-4EBB-9255-191272C7D2A0}" type="slidenum">
              <a:rPr lang="en-US" smtClean="0">
                <a:latin typeface="Times New Roman" pitchFamily="18" charset="0"/>
              </a:rPr>
              <a:pPr/>
              <a:t>107</a:t>
            </a:fld>
            <a:endParaRPr lang="en-US" smtClean="0">
              <a:latin typeface="Times New Roman" pitchFamily="18" charset="0"/>
            </a:endParaRPr>
          </a:p>
        </p:txBody>
      </p:sp>
    </p:spTree>
    <p:extLst>
      <p:ext uri="{BB962C8B-B14F-4D97-AF65-F5344CB8AC3E}">
        <p14:creationId xmlns:p14="http://schemas.microsoft.com/office/powerpoint/2010/main" val="21470444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a:ln/>
        </p:spPr>
      </p:sp>
      <p:sp>
        <p:nvSpPr>
          <p:cNvPr id="21197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11972"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fld id="{D73A2378-5244-4DF6-BF75-8CC27F7D514D}" type="slidenum">
              <a:rPr lang="en-US" smtClean="0">
                <a:latin typeface="Times New Roman" pitchFamily="18" charset="0"/>
              </a:rPr>
              <a:pPr/>
              <a:t>15</a:t>
            </a:fld>
            <a:endParaRPr lang="en-US" smtClean="0">
              <a:latin typeface="Times New Roman" pitchFamily="18" charset="0"/>
            </a:endParaRPr>
          </a:p>
        </p:txBody>
      </p:sp>
    </p:spTree>
    <p:extLst>
      <p:ext uri="{BB962C8B-B14F-4D97-AF65-F5344CB8AC3E}">
        <p14:creationId xmlns:p14="http://schemas.microsoft.com/office/powerpoint/2010/main" val="102841369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500">
                <a:solidFill>
                  <a:schemeClr val="tx1"/>
                </a:solidFill>
                <a:latin typeface="Tahoma" pitchFamily="34" charset="0"/>
              </a:defRPr>
            </a:lvl1pPr>
            <a:lvl2pPr marL="800191" indent="-307766" eaLnBrk="0" hangingPunct="0">
              <a:defRPr sz="1500">
                <a:solidFill>
                  <a:schemeClr val="tx1"/>
                </a:solidFill>
                <a:latin typeface="Tahoma" pitchFamily="34" charset="0"/>
              </a:defRPr>
            </a:lvl2pPr>
            <a:lvl3pPr marL="1231062" indent="-246212" eaLnBrk="0" hangingPunct="0">
              <a:defRPr sz="1500">
                <a:solidFill>
                  <a:schemeClr val="tx1"/>
                </a:solidFill>
                <a:latin typeface="Tahoma" pitchFamily="34" charset="0"/>
              </a:defRPr>
            </a:lvl3pPr>
            <a:lvl4pPr marL="1723487" indent="-246212" eaLnBrk="0" hangingPunct="0">
              <a:defRPr sz="1500">
                <a:solidFill>
                  <a:schemeClr val="tx1"/>
                </a:solidFill>
                <a:latin typeface="Tahoma" pitchFamily="34" charset="0"/>
              </a:defRPr>
            </a:lvl4pPr>
            <a:lvl5pPr marL="2215912" indent="-246212" eaLnBrk="0" hangingPunct="0">
              <a:defRPr sz="1500">
                <a:solidFill>
                  <a:schemeClr val="tx1"/>
                </a:solidFill>
                <a:latin typeface="Tahoma" pitchFamily="34" charset="0"/>
              </a:defRPr>
            </a:lvl5pPr>
            <a:lvl6pPr marL="2708337" indent="-246212" eaLnBrk="0" fontAlgn="base" hangingPunct="0">
              <a:spcBef>
                <a:spcPct val="0"/>
              </a:spcBef>
              <a:spcAft>
                <a:spcPct val="0"/>
              </a:spcAft>
              <a:defRPr sz="1500">
                <a:solidFill>
                  <a:schemeClr val="tx1"/>
                </a:solidFill>
                <a:latin typeface="Tahoma" pitchFamily="34" charset="0"/>
              </a:defRPr>
            </a:lvl6pPr>
            <a:lvl7pPr marL="3200762" indent="-246212" eaLnBrk="0" fontAlgn="base" hangingPunct="0">
              <a:spcBef>
                <a:spcPct val="0"/>
              </a:spcBef>
              <a:spcAft>
                <a:spcPct val="0"/>
              </a:spcAft>
              <a:defRPr sz="1500">
                <a:solidFill>
                  <a:schemeClr val="tx1"/>
                </a:solidFill>
                <a:latin typeface="Tahoma" pitchFamily="34" charset="0"/>
              </a:defRPr>
            </a:lvl7pPr>
            <a:lvl8pPr marL="3693187" indent="-246212" eaLnBrk="0" fontAlgn="base" hangingPunct="0">
              <a:spcBef>
                <a:spcPct val="0"/>
              </a:spcBef>
              <a:spcAft>
                <a:spcPct val="0"/>
              </a:spcAft>
              <a:defRPr sz="1500">
                <a:solidFill>
                  <a:schemeClr val="tx1"/>
                </a:solidFill>
                <a:latin typeface="Tahoma" pitchFamily="34" charset="0"/>
              </a:defRPr>
            </a:lvl8pPr>
            <a:lvl9pPr marL="4185611" indent="-246212" eaLnBrk="0" fontAlgn="base" hangingPunct="0">
              <a:spcBef>
                <a:spcPct val="0"/>
              </a:spcBef>
              <a:spcAft>
                <a:spcPct val="0"/>
              </a:spcAft>
              <a:defRPr sz="1500">
                <a:solidFill>
                  <a:schemeClr val="tx1"/>
                </a:solidFill>
                <a:latin typeface="Tahoma" pitchFamily="34" charset="0"/>
              </a:defRPr>
            </a:lvl9pPr>
          </a:lstStyle>
          <a:p>
            <a:pPr eaLnBrk="1" hangingPunct="1">
              <a:defRPr/>
            </a:pPr>
            <a:fld id="{6A9E0469-8DDB-47EF-8AB1-B479863CE7FC}" type="slidenum">
              <a:rPr lang="en-US" sz="1300">
                <a:solidFill>
                  <a:srgbClr val="000000"/>
                </a:solidFill>
                <a:latin typeface="Times New Roman" pitchFamily="18" charset="0"/>
              </a:rPr>
              <a:pPr eaLnBrk="1" hangingPunct="1">
                <a:defRPr/>
              </a:pPr>
              <a:t>108</a:t>
            </a:fld>
            <a:endParaRPr lang="en-US" sz="1300">
              <a:solidFill>
                <a:srgbClr val="000000"/>
              </a:solidFill>
              <a:latin typeface="Times New Roman" pitchFamily="18" charset="0"/>
            </a:endParaRPr>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CL" smtClean="0"/>
          </a:p>
        </p:txBody>
      </p:sp>
    </p:spTree>
    <p:extLst>
      <p:ext uri="{BB962C8B-B14F-4D97-AF65-F5344CB8AC3E}">
        <p14:creationId xmlns:p14="http://schemas.microsoft.com/office/powerpoint/2010/main" val="100830352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solidFill>
                  <a:srgbClr val="000000"/>
                </a:solidFill>
              </a:rPr>
              <a:t>Diabetes Educational Services© (530) 893 - 8635 </a:t>
            </a:r>
            <a:endParaRPr lang="en-US">
              <a:solidFill>
                <a:srgbClr val="000000"/>
              </a:solidFill>
            </a:endParaRPr>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solidFill>
                  <a:srgbClr val="000000"/>
                </a:solidFill>
              </a:rPr>
              <a:pPr>
                <a:defRPr/>
              </a:pPr>
              <a:t>109</a:t>
            </a:fld>
            <a:endParaRPr lang="en-US">
              <a:solidFill>
                <a:srgbClr val="000000"/>
              </a:solidFill>
            </a:endParaRPr>
          </a:p>
        </p:txBody>
      </p:sp>
    </p:spTree>
    <p:extLst>
      <p:ext uri="{BB962C8B-B14F-4D97-AF65-F5344CB8AC3E}">
        <p14:creationId xmlns:p14="http://schemas.microsoft.com/office/powerpoint/2010/main" val="301031038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Slide Image Placeholder 1"/>
          <p:cNvSpPr>
            <a:spLocks noGrp="1" noRot="1" noChangeAspect="1" noTextEdit="1"/>
          </p:cNvSpPr>
          <p:nvPr>
            <p:ph type="sldImg"/>
          </p:nvPr>
        </p:nvSpPr>
        <p:spPr>
          <a:ln/>
        </p:spPr>
      </p:sp>
      <p:sp>
        <p:nvSpPr>
          <p:cNvPr id="363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3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F65FF4F-BFE1-4C58-B864-BA1DC5AF9AAA}" type="slidenum">
              <a:rPr lang="en-US" sz="1200" smtClean="0"/>
              <a:pPr eaLnBrk="1" hangingPunct="1"/>
              <a:t>110</a:t>
            </a:fld>
            <a:endParaRPr lang="en-US" sz="1200" smtClean="0"/>
          </a:p>
        </p:txBody>
      </p:sp>
    </p:spTree>
    <p:extLst>
      <p:ext uri="{BB962C8B-B14F-4D97-AF65-F5344CB8AC3E}">
        <p14:creationId xmlns:p14="http://schemas.microsoft.com/office/powerpoint/2010/main" val="122612272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Slide Image Placeholder 1"/>
          <p:cNvSpPr>
            <a:spLocks noGrp="1" noRot="1" noChangeAspect="1" noTextEdit="1"/>
          </p:cNvSpPr>
          <p:nvPr>
            <p:ph type="sldImg"/>
          </p:nvPr>
        </p:nvSpPr>
        <p:spPr>
          <a:ln/>
        </p:spPr>
      </p:sp>
      <p:sp>
        <p:nvSpPr>
          <p:cNvPr id="364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45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F6F4467-F934-4744-A8B0-07EE095F2EB3}" type="slidenum">
              <a:rPr lang="en-US" sz="1200" smtClean="0"/>
              <a:pPr eaLnBrk="1" hangingPunct="1"/>
              <a:t>111</a:t>
            </a:fld>
            <a:endParaRPr lang="en-US" sz="1200" smtClean="0"/>
          </a:p>
        </p:txBody>
      </p:sp>
    </p:spTree>
    <p:extLst>
      <p:ext uri="{BB962C8B-B14F-4D97-AF65-F5344CB8AC3E}">
        <p14:creationId xmlns:p14="http://schemas.microsoft.com/office/powerpoint/2010/main" val="217038795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Slide Image Placeholder 1"/>
          <p:cNvSpPr>
            <a:spLocks noGrp="1" noRot="1" noChangeAspect="1" noTextEdit="1"/>
          </p:cNvSpPr>
          <p:nvPr>
            <p:ph type="sldImg"/>
          </p:nvPr>
        </p:nvSpPr>
        <p:spPr>
          <a:ln/>
        </p:spPr>
      </p:sp>
      <p:sp>
        <p:nvSpPr>
          <p:cNvPr id="3665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65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CB18166-6D85-428C-94F7-12900228BE6C}" type="slidenum">
              <a:rPr lang="en-US" sz="1200" smtClean="0"/>
              <a:pPr eaLnBrk="1" hangingPunct="1"/>
              <a:t>112</a:t>
            </a:fld>
            <a:endParaRPr lang="en-US" sz="1200" smtClean="0"/>
          </a:p>
        </p:txBody>
      </p:sp>
    </p:spTree>
    <p:extLst>
      <p:ext uri="{BB962C8B-B14F-4D97-AF65-F5344CB8AC3E}">
        <p14:creationId xmlns:p14="http://schemas.microsoft.com/office/powerpoint/2010/main" val="422143412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Slide Image Placeholder 1"/>
          <p:cNvSpPr>
            <a:spLocks noGrp="1" noRot="1" noChangeAspect="1" noTextEdit="1"/>
          </p:cNvSpPr>
          <p:nvPr>
            <p:ph type="sldImg"/>
          </p:nvPr>
        </p:nvSpPr>
        <p:spPr>
          <a:ln/>
        </p:spPr>
      </p:sp>
      <p:sp>
        <p:nvSpPr>
          <p:cNvPr id="367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67620"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smtClean="0"/>
              <a:t>Diabetes Educational Services© (530) 893 - 8635 </a:t>
            </a:r>
          </a:p>
        </p:txBody>
      </p:sp>
      <p:sp>
        <p:nvSpPr>
          <p:cNvPr id="36762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CD69F63-0E7D-41AF-B4D0-91FFAEF28275}" type="slidenum">
              <a:rPr lang="en-US" sz="1200" smtClean="0"/>
              <a:pPr eaLnBrk="1" hangingPunct="1"/>
              <a:t>113</a:t>
            </a:fld>
            <a:endParaRPr lang="en-US" sz="1200" smtClean="0"/>
          </a:p>
        </p:txBody>
      </p:sp>
    </p:spTree>
    <p:extLst>
      <p:ext uri="{BB962C8B-B14F-4D97-AF65-F5344CB8AC3E}">
        <p14:creationId xmlns:p14="http://schemas.microsoft.com/office/powerpoint/2010/main" val="141601217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a:ln/>
        </p:spPr>
      </p:sp>
      <p:sp>
        <p:nvSpPr>
          <p:cNvPr id="1740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740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B1F1192-591E-4404-962F-EDFBD5A5F1E4}" type="slidenum">
              <a:rPr lang="en-US" sz="1300" smtClean="0"/>
              <a:pPr>
                <a:spcBef>
                  <a:spcPct val="0"/>
                </a:spcBef>
              </a:pPr>
              <a:t>114</a:t>
            </a:fld>
            <a:endParaRPr lang="en-US" sz="1300" smtClean="0"/>
          </a:p>
        </p:txBody>
      </p:sp>
    </p:spTree>
    <p:extLst>
      <p:ext uri="{BB962C8B-B14F-4D97-AF65-F5344CB8AC3E}">
        <p14:creationId xmlns:p14="http://schemas.microsoft.com/office/powerpoint/2010/main" val="255754374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Slide Image Placeholder 1"/>
          <p:cNvSpPr>
            <a:spLocks noGrp="1" noRot="1" noChangeAspect="1" noTextEdit="1"/>
          </p:cNvSpPr>
          <p:nvPr>
            <p:ph type="sldImg"/>
          </p:nvPr>
        </p:nvSpPr>
        <p:spPr>
          <a:ln/>
        </p:spPr>
      </p:sp>
      <p:sp>
        <p:nvSpPr>
          <p:cNvPr id="368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8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D99A03C-2D96-4A8B-8258-453544665A49}" type="slidenum">
              <a:rPr lang="en-US" sz="1200" smtClean="0"/>
              <a:pPr eaLnBrk="1" hangingPunct="1"/>
              <a:t>115</a:t>
            </a:fld>
            <a:endParaRPr lang="en-US" sz="1200" smtClean="0"/>
          </a:p>
        </p:txBody>
      </p:sp>
    </p:spTree>
    <p:extLst>
      <p:ext uri="{BB962C8B-B14F-4D97-AF65-F5344CB8AC3E}">
        <p14:creationId xmlns:p14="http://schemas.microsoft.com/office/powerpoint/2010/main" val="122205814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Slide Image Placeholder 1"/>
          <p:cNvSpPr>
            <a:spLocks noGrp="1" noRot="1" noChangeAspect="1" noTextEdit="1"/>
          </p:cNvSpPr>
          <p:nvPr>
            <p:ph type="sldImg"/>
          </p:nvPr>
        </p:nvSpPr>
        <p:spPr>
          <a:ln/>
        </p:spPr>
      </p:sp>
      <p:sp>
        <p:nvSpPr>
          <p:cNvPr id="271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71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04AD8E7-CC02-48E5-9425-8C83C3C373B5}" type="slidenum">
              <a:rPr lang="en-US" sz="1200" smtClean="0"/>
              <a:pPr eaLnBrk="1" hangingPunct="1"/>
              <a:t>116</a:t>
            </a:fld>
            <a:endParaRPr lang="en-US" sz="1200" smtClean="0"/>
          </a:p>
        </p:txBody>
      </p:sp>
    </p:spTree>
    <p:extLst>
      <p:ext uri="{BB962C8B-B14F-4D97-AF65-F5344CB8AC3E}">
        <p14:creationId xmlns:p14="http://schemas.microsoft.com/office/powerpoint/2010/main" val="296227986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Slide Image Placeholder 1"/>
          <p:cNvSpPr>
            <a:spLocks noGrp="1" noRot="1" noChangeAspect="1" noTextEdit="1"/>
          </p:cNvSpPr>
          <p:nvPr>
            <p:ph type="sldImg"/>
          </p:nvPr>
        </p:nvSpPr>
        <p:spPr>
          <a:ln/>
        </p:spPr>
      </p:sp>
      <p:sp>
        <p:nvSpPr>
          <p:cNvPr id="369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96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21F86C9-8F1E-4169-BD9A-0E71CA7EE9D1}" type="slidenum">
              <a:rPr lang="en-US" sz="1200" smtClean="0"/>
              <a:pPr eaLnBrk="1" hangingPunct="1"/>
              <a:t>117</a:t>
            </a:fld>
            <a:endParaRPr lang="en-US" sz="1200" smtClean="0"/>
          </a:p>
        </p:txBody>
      </p:sp>
    </p:spTree>
    <p:extLst>
      <p:ext uri="{BB962C8B-B14F-4D97-AF65-F5344CB8AC3E}">
        <p14:creationId xmlns:p14="http://schemas.microsoft.com/office/powerpoint/2010/main" val="40327333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a:ln/>
        </p:spPr>
      </p:sp>
      <p:sp>
        <p:nvSpPr>
          <p:cNvPr id="2129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12996"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fld id="{539FFA54-253C-4749-928A-C2064C843A88}" type="slidenum">
              <a:rPr lang="en-US" smtClean="0">
                <a:latin typeface="Times New Roman" pitchFamily="18" charset="0"/>
              </a:rPr>
              <a:pPr/>
              <a:t>16</a:t>
            </a:fld>
            <a:endParaRPr lang="en-US" smtClean="0">
              <a:latin typeface="Times New Roman" pitchFamily="18" charset="0"/>
            </a:endParaRPr>
          </a:p>
        </p:txBody>
      </p:sp>
    </p:spTree>
    <p:extLst>
      <p:ext uri="{BB962C8B-B14F-4D97-AF65-F5344CB8AC3E}">
        <p14:creationId xmlns:p14="http://schemas.microsoft.com/office/powerpoint/2010/main" val="98532198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Slide Image Placeholder 1"/>
          <p:cNvSpPr>
            <a:spLocks noGrp="1" noRot="1" noChangeAspect="1" noTextEdit="1"/>
          </p:cNvSpPr>
          <p:nvPr>
            <p:ph type="sldImg"/>
          </p:nvPr>
        </p:nvSpPr>
        <p:spPr>
          <a:ln/>
        </p:spPr>
      </p:sp>
      <p:sp>
        <p:nvSpPr>
          <p:cNvPr id="2652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CL" smtClean="0"/>
          </a:p>
        </p:txBody>
      </p:sp>
      <p:sp>
        <p:nvSpPr>
          <p:cNvPr id="100356"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ahoma" pitchFamily="34" charset="0"/>
              </a:defRPr>
            </a:lvl1pPr>
            <a:lvl2pPr marL="830160" indent="-319292" eaLnBrk="0" hangingPunct="0">
              <a:defRPr sz="1600">
                <a:solidFill>
                  <a:schemeClr val="tx1"/>
                </a:solidFill>
                <a:latin typeface="Tahoma" pitchFamily="34" charset="0"/>
              </a:defRPr>
            </a:lvl2pPr>
            <a:lvl3pPr marL="1277168" indent="-255433" eaLnBrk="0" hangingPunct="0">
              <a:defRPr sz="1600">
                <a:solidFill>
                  <a:schemeClr val="tx1"/>
                </a:solidFill>
                <a:latin typeface="Tahoma" pitchFamily="34" charset="0"/>
              </a:defRPr>
            </a:lvl3pPr>
            <a:lvl4pPr marL="1788035" indent="-255433" eaLnBrk="0" hangingPunct="0">
              <a:defRPr sz="1600">
                <a:solidFill>
                  <a:schemeClr val="tx1"/>
                </a:solidFill>
                <a:latin typeface="Tahoma" pitchFamily="34" charset="0"/>
              </a:defRPr>
            </a:lvl4pPr>
            <a:lvl5pPr marL="2298902" indent="-255433" eaLnBrk="0" hangingPunct="0">
              <a:defRPr sz="1600">
                <a:solidFill>
                  <a:schemeClr val="tx1"/>
                </a:solidFill>
                <a:latin typeface="Tahoma" pitchFamily="34" charset="0"/>
              </a:defRPr>
            </a:lvl5pPr>
            <a:lvl6pPr marL="2809770" indent="-255433" eaLnBrk="0" fontAlgn="base" hangingPunct="0">
              <a:spcBef>
                <a:spcPct val="0"/>
              </a:spcBef>
              <a:spcAft>
                <a:spcPct val="0"/>
              </a:spcAft>
              <a:defRPr sz="1600">
                <a:solidFill>
                  <a:schemeClr val="tx1"/>
                </a:solidFill>
                <a:latin typeface="Tahoma" pitchFamily="34" charset="0"/>
              </a:defRPr>
            </a:lvl6pPr>
            <a:lvl7pPr marL="3320637" indent="-255433" eaLnBrk="0" fontAlgn="base" hangingPunct="0">
              <a:spcBef>
                <a:spcPct val="0"/>
              </a:spcBef>
              <a:spcAft>
                <a:spcPct val="0"/>
              </a:spcAft>
              <a:defRPr sz="1600">
                <a:solidFill>
                  <a:schemeClr val="tx1"/>
                </a:solidFill>
                <a:latin typeface="Tahoma" pitchFamily="34" charset="0"/>
              </a:defRPr>
            </a:lvl7pPr>
            <a:lvl8pPr marL="3831504" indent="-255433" eaLnBrk="0" fontAlgn="base" hangingPunct="0">
              <a:spcBef>
                <a:spcPct val="0"/>
              </a:spcBef>
              <a:spcAft>
                <a:spcPct val="0"/>
              </a:spcAft>
              <a:defRPr sz="1600">
                <a:solidFill>
                  <a:schemeClr val="tx1"/>
                </a:solidFill>
                <a:latin typeface="Tahoma" pitchFamily="34" charset="0"/>
              </a:defRPr>
            </a:lvl8pPr>
            <a:lvl9pPr marL="4342371" indent="-255433" eaLnBrk="0" fontAlgn="base" hangingPunct="0">
              <a:spcBef>
                <a:spcPct val="0"/>
              </a:spcBef>
              <a:spcAft>
                <a:spcPct val="0"/>
              </a:spcAft>
              <a:defRPr sz="1600">
                <a:solidFill>
                  <a:schemeClr val="tx1"/>
                </a:solidFill>
                <a:latin typeface="Tahoma" pitchFamily="34" charset="0"/>
              </a:defRPr>
            </a:lvl9pPr>
          </a:lstStyle>
          <a:p>
            <a:pPr eaLnBrk="1" hangingPunct="1">
              <a:defRPr/>
            </a:pPr>
            <a:fld id="{99D5EB98-0FED-4AD0-98AB-B32F8795E82C}" type="slidenum">
              <a:rPr lang="en-US" sz="1300">
                <a:solidFill>
                  <a:srgbClr val="000000"/>
                </a:solidFill>
                <a:latin typeface="Times New Roman" pitchFamily="18" charset="0"/>
              </a:rPr>
              <a:pPr eaLnBrk="1" hangingPunct="1">
                <a:defRPr/>
              </a:pPr>
              <a:t>118</a:t>
            </a:fld>
            <a:endParaRPr lang="en-US" sz="1300">
              <a:solidFill>
                <a:srgbClr val="000000"/>
              </a:solidFill>
              <a:latin typeface="Times New Roman" pitchFamily="18" charset="0"/>
            </a:endParaRPr>
          </a:p>
        </p:txBody>
      </p:sp>
    </p:spTree>
    <p:extLst>
      <p:ext uri="{BB962C8B-B14F-4D97-AF65-F5344CB8AC3E}">
        <p14:creationId xmlns:p14="http://schemas.microsoft.com/office/powerpoint/2010/main" val="273397191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Slide Image Placeholder 1"/>
          <p:cNvSpPr>
            <a:spLocks noGrp="1" noRot="1" noChangeAspect="1" noTextEdit="1"/>
          </p:cNvSpPr>
          <p:nvPr>
            <p:ph type="sldImg"/>
          </p:nvPr>
        </p:nvSpPr>
        <p:spPr>
          <a:ln/>
        </p:spPr>
      </p:sp>
      <p:sp>
        <p:nvSpPr>
          <p:cNvPr id="3082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082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3082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298031B1-F6FC-4ACD-A033-07B7940C1D79}" type="slidenum">
              <a:rPr lang="en-US" smtClean="0">
                <a:latin typeface="Times New Roman" pitchFamily="18" charset="0"/>
              </a:rPr>
              <a:pPr/>
              <a:t>119</a:t>
            </a:fld>
            <a:endParaRPr lang="en-US" smtClean="0">
              <a:latin typeface="Times New Roman" pitchFamily="18" charset="0"/>
            </a:endParaRPr>
          </a:p>
        </p:txBody>
      </p:sp>
    </p:spTree>
    <p:extLst>
      <p:ext uri="{BB962C8B-B14F-4D97-AF65-F5344CB8AC3E}">
        <p14:creationId xmlns:p14="http://schemas.microsoft.com/office/powerpoint/2010/main" val="94527996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Slide Image Placeholder 1"/>
          <p:cNvSpPr>
            <a:spLocks noGrp="1" noRot="1" noChangeAspect="1" noTextEdit="1"/>
          </p:cNvSpPr>
          <p:nvPr>
            <p:ph type="sldImg"/>
          </p:nvPr>
        </p:nvSpPr>
        <p:spPr>
          <a:ln/>
        </p:spPr>
      </p:sp>
      <p:sp>
        <p:nvSpPr>
          <p:cNvPr id="343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30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33EB0477-2668-4A35-931B-D2ECF2D88BCD}" type="slidenum">
              <a:rPr lang="en-US" sz="1300"/>
              <a:pPr eaLnBrk="1" hangingPunct="1"/>
              <a:t>120</a:t>
            </a:fld>
            <a:endParaRPr lang="en-US" sz="1300"/>
          </a:p>
        </p:txBody>
      </p:sp>
    </p:spTree>
    <p:extLst>
      <p:ext uri="{BB962C8B-B14F-4D97-AF65-F5344CB8AC3E}">
        <p14:creationId xmlns:p14="http://schemas.microsoft.com/office/powerpoint/2010/main" val="268616390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Slide Image Placeholder 1"/>
          <p:cNvSpPr>
            <a:spLocks noGrp="1" noRot="1" noChangeAspect="1" noTextEdit="1"/>
          </p:cNvSpPr>
          <p:nvPr>
            <p:ph type="sldImg"/>
          </p:nvPr>
        </p:nvSpPr>
        <p:spPr>
          <a:ln/>
        </p:spPr>
      </p:sp>
      <p:sp>
        <p:nvSpPr>
          <p:cNvPr id="344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4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C7FD22BE-53CC-4C3D-8C89-5493A7DFB505}" type="slidenum">
              <a:rPr lang="en-US" sz="1300"/>
              <a:pPr eaLnBrk="1" hangingPunct="1"/>
              <a:t>121</a:t>
            </a:fld>
            <a:endParaRPr lang="en-US" sz="1300"/>
          </a:p>
        </p:txBody>
      </p:sp>
    </p:spTree>
    <p:extLst>
      <p:ext uri="{BB962C8B-B14F-4D97-AF65-F5344CB8AC3E}">
        <p14:creationId xmlns:p14="http://schemas.microsoft.com/office/powerpoint/2010/main" val="390188197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Slide Image Placeholder 1"/>
          <p:cNvSpPr>
            <a:spLocks noGrp="1" noRot="1" noChangeAspect="1" noTextEdit="1"/>
          </p:cNvSpPr>
          <p:nvPr>
            <p:ph type="sldImg"/>
          </p:nvPr>
        </p:nvSpPr>
        <p:spPr>
          <a:ln/>
        </p:spPr>
      </p:sp>
      <p:sp>
        <p:nvSpPr>
          <p:cNvPr id="345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50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C2671EE1-CB21-4938-9FD8-9CB14D5FC84F}" type="slidenum">
              <a:rPr lang="en-US" sz="1300"/>
              <a:pPr eaLnBrk="1" hangingPunct="1"/>
              <a:t>122</a:t>
            </a:fld>
            <a:endParaRPr lang="en-US" sz="1300"/>
          </a:p>
        </p:txBody>
      </p:sp>
    </p:spTree>
    <p:extLst>
      <p:ext uri="{BB962C8B-B14F-4D97-AF65-F5344CB8AC3E}">
        <p14:creationId xmlns:p14="http://schemas.microsoft.com/office/powerpoint/2010/main" val="350054088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Slide Image Placeholder 1"/>
          <p:cNvSpPr>
            <a:spLocks noGrp="1" noRot="1" noChangeAspect="1" noTextEdit="1"/>
          </p:cNvSpPr>
          <p:nvPr>
            <p:ph type="sldImg"/>
          </p:nvPr>
        </p:nvSpPr>
        <p:spPr>
          <a:ln/>
        </p:spPr>
      </p:sp>
      <p:sp>
        <p:nvSpPr>
          <p:cNvPr id="346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6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1862F1F5-C0C5-4468-A368-402A2E3CA2A7}" type="slidenum">
              <a:rPr lang="en-US" sz="1300"/>
              <a:pPr eaLnBrk="1" hangingPunct="1"/>
              <a:t>123</a:t>
            </a:fld>
            <a:endParaRPr lang="en-US" sz="1300"/>
          </a:p>
        </p:txBody>
      </p:sp>
    </p:spTree>
    <p:extLst>
      <p:ext uri="{BB962C8B-B14F-4D97-AF65-F5344CB8AC3E}">
        <p14:creationId xmlns:p14="http://schemas.microsoft.com/office/powerpoint/2010/main" val="65487385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Slide Image Placeholder 1"/>
          <p:cNvSpPr>
            <a:spLocks noGrp="1" noRot="1" noChangeAspect="1" noTextEdit="1"/>
          </p:cNvSpPr>
          <p:nvPr>
            <p:ph type="sldImg"/>
          </p:nvPr>
        </p:nvSpPr>
        <p:spPr>
          <a:ln/>
        </p:spPr>
      </p:sp>
      <p:sp>
        <p:nvSpPr>
          <p:cNvPr id="320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
        <p:nvSpPr>
          <p:cNvPr id="3205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372" indent="-302066" eaLnBrk="0" hangingPunct="0">
              <a:defRPr sz="2500">
                <a:solidFill>
                  <a:schemeClr val="tx1"/>
                </a:solidFill>
                <a:latin typeface="Times New Roman" pitchFamily="18" charset="0"/>
              </a:defRPr>
            </a:lvl2pPr>
            <a:lvl3pPr marL="1208265" indent="-241653" eaLnBrk="0" hangingPunct="0">
              <a:defRPr sz="2500">
                <a:solidFill>
                  <a:schemeClr val="tx1"/>
                </a:solidFill>
                <a:latin typeface="Times New Roman" pitchFamily="18" charset="0"/>
              </a:defRPr>
            </a:lvl3pPr>
            <a:lvl4pPr marL="1691571" indent="-241653" eaLnBrk="0" hangingPunct="0">
              <a:defRPr sz="2500">
                <a:solidFill>
                  <a:schemeClr val="tx1"/>
                </a:solidFill>
                <a:latin typeface="Times New Roman" pitchFamily="18" charset="0"/>
              </a:defRPr>
            </a:lvl4pPr>
            <a:lvl5pPr marL="2174878" indent="-241653" eaLnBrk="0" hangingPunct="0">
              <a:defRPr sz="2500">
                <a:solidFill>
                  <a:schemeClr val="tx1"/>
                </a:solidFill>
                <a:latin typeface="Times New Roman" pitchFamily="18" charset="0"/>
              </a:defRPr>
            </a:lvl5pPr>
            <a:lvl6pPr marL="2658184" indent="-241653" eaLnBrk="0" fontAlgn="base" hangingPunct="0">
              <a:spcBef>
                <a:spcPct val="0"/>
              </a:spcBef>
              <a:spcAft>
                <a:spcPct val="0"/>
              </a:spcAft>
              <a:defRPr sz="2500">
                <a:solidFill>
                  <a:schemeClr val="tx1"/>
                </a:solidFill>
                <a:latin typeface="Times New Roman" pitchFamily="18" charset="0"/>
              </a:defRPr>
            </a:lvl6pPr>
            <a:lvl7pPr marL="3141490" indent="-241653" eaLnBrk="0" fontAlgn="base" hangingPunct="0">
              <a:spcBef>
                <a:spcPct val="0"/>
              </a:spcBef>
              <a:spcAft>
                <a:spcPct val="0"/>
              </a:spcAft>
              <a:defRPr sz="2500">
                <a:solidFill>
                  <a:schemeClr val="tx1"/>
                </a:solidFill>
                <a:latin typeface="Times New Roman" pitchFamily="18" charset="0"/>
              </a:defRPr>
            </a:lvl7pPr>
            <a:lvl8pPr marL="3624796" indent="-241653" eaLnBrk="0" fontAlgn="base" hangingPunct="0">
              <a:spcBef>
                <a:spcPct val="0"/>
              </a:spcBef>
              <a:spcAft>
                <a:spcPct val="0"/>
              </a:spcAft>
              <a:defRPr sz="2500">
                <a:solidFill>
                  <a:schemeClr val="tx1"/>
                </a:solidFill>
                <a:latin typeface="Times New Roman" pitchFamily="18" charset="0"/>
              </a:defRPr>
            </a:lvl8pPr>
            <a:lvl9pPr marL="4108102" indent="-241653" eaLnBrk="0" fontAlgn="base" hangingPunct="0">
              <a:spcBef>
                <a:spcPct val="0"/>
              </a:spcBef>
              <a:spcAft>
                <a:spcPct val="0"/>
              </a:spcAft>
              <a:defRPr sz="2500">
                <a:solidFill>
                  <a:schemeClr val="tx1"/>
                </a:solidFill>
                <a:latin typeface="Times New Roman" pitchFamily="18" charset="0"/>
              </a:defRPr>
            </a:lvl9pPr>
          </a:lstStyle>
          <a:p>
            <a:pPr eaLnBrk="1" hangingPunct="1"/>
            <a:fld id="{19CABFFC-7907-4A5F-9A7E-C1071A294E47}" type="slidenum">
              <a:rPr lang="en-US" sz="1300">
                <a:solidFill>
                  <a:srgbClr val="000000"/>
                </a:solidFill>
              </a:rPr>
              <a:pPr eaLnBrk="1" hangingPunct="1"/>
              <a:t>125</a:t>
            </a:fld>
            <a:endParaRPr lang="en-US" sz="1300" dirty="0">
              <a:solidFill>
                <a:srgbClr val="000000"/>
              </a:solidFill>
            </a:endParaRPr>
          </a:p>
        </p:txBody>
      </p:sp>
    </p:spTree>
    <p:extLst>
      <p:ext uri="{BB962C8B-B14F-4D97-AF65-F5344CB8AC3E}">
        <p14:creationId xmlns:p14="http://schemas.microsoft.com/office/powerpoint/2010/main" val="180772602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Slide Image Placeholder 1"/>
          <p:cNvSpPr>
            <a:spLocks noGrp="1" noRot="1" noChangeAspect="1" noTextEdit="1"/>
          </p:cNvSpPr>
          <p:nvPr>
            <p:ph type="sldImg"/>
          </p:nvPr>
        </p:nvSpPr>
        <p:spPr>
          <a:ln/>
        </p:spPr>
      </p:sp>
      <p:sp>
        <p:nvSpPr>
          <p:cNvPr id="348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81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71F8C92D-436E-4732-B752-BF9D6B61A38E}" type="slidenum">
              <a:rPr lang="en-US" sz="1300"/>
              <a:pPr eaLnBrk="1" hangingPunct="1"/>
              <a:t>127</a:t>
            </a:fld>
            <a:endParaRPr lang="en-US" sz="1300"/>
          </a:p>
        </p:txBody>
      </p:sp>
    </p:spTree>
    <p:extLst>
      <p:ext uri="{BB962C8B-B14F-4D97-AF65-F5344CB8AC3E}">
        <p14:creationId xmlns:p14="http://schemas.microsoft.com/office/powerpoint/2010/main" val="383701529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Slide Image Placeholder 1"/>
          <p:cNvSpPr>
            <a:spLocks noGrp="1" noRot="1" noChangeAspect="1" noTextEdit="1"/>
          </p:cNvSpPr>
          <p:nvPr>
            <p:ph type="sldImg"/>
          </p:nvPr>
        </p:nvSpPr>
        <p:spPr>
          <a:ln/>
        </p:spPr>
      </p:sp>
      <p:sp>
        <p:nvSpPr>
          <p:cNvPr id="3491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91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E7E2468D-A70E-42FD-AC57-DC531BF0041D}" type="slidenum">
              <a:rPr lang="en-US" sz="1300"/>
              <a:pPr eaLnBrk="1" hangingPunct="1"/>
              <a:t>129</a:t>
            </a:fld>
            <a:endParaRPr lang="en-US" sz="1300"/>
          </a:p>
        </p:txBody>
      </p:sp>
    </p:spTree>
    <p:extLst>
      <p:ext uri="{BB962C8B-B14F-4D97-AF65-F5344CB8AC3E}">
        <p14:creationId xmlns:p14="http://schemas.microsoft.com/office/powerpoint/2010/main" val="95846201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Slide Image Placeholder 1"/>
          <p:cNvSpPr>
            <a:spLocks noGrp="1" noRot="1" noChangeAspect="1" noTextEdit="1"/>
          </p:cNvSpPr>
          <p:nvPr>
            <p:ph type="sldImg"/>
          </p:nvPr>
        </p:nvSpPr>
        <p:spPr>
          <a:ln/>
        </p:spPr>
      </p:sp>
      <p:sp>
        <p:nvSpPr>
          <p:cNvPr id="3502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02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E8470CB6-84CA-4855-B5FA-128C37304519}" type="slidenum">
              <a:rPr lang="en-US" sz="1300"/>
              <a:pPr eaLnBrk="1" hangingPunct="1"/>
              <a:t>130</a:t>
            </a:fld>
            <a:endParaRPr lang="en-US" sz="1300"/>
          </a:p>
        </p:txBody>
      </p:sp>
    </p:spTree>
    <p:extLst>
      <p:ext uri="{BB962C8B-B14F-4D97-AF65-F5344CB8AC3E}">
        <p14:creationId xmlns:p14="http://schemas.microsoft.com/office/powerpoint/2010/main" val="40757643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Slide Image Placeholder 1"/>
          <p:cNvSpPr>
            <a:spLocks noGrp="1" noRot="1" noChangeAspect="1" noTextEdit="1"/>
          </p:cNvSpPr>
          <p:nvPr>
            <p:ph type="sldImg"/>
          </p:nvPr>
        </p:nvSpPr>
        <p:spPr>
          <a:ln/>
        </p:spPr>
      </p:sp>
      <p:sp>
        <p:nvSpPr>
          <p:cNvPr id="262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62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6B3A99D4-5EAF-4CE9-9CD1-3E3FC4120439}" type="slidenum">
              <a:rPr lang="en-US" sz="1300"/>
              <a:pPr eaLnBrk="1" hangingPunct="1"/>
              <a:t>17</a:t>
            </a:fld>
            <a:endParaRPr lang="en-US" sz="1300"/>
          </a:p>
        </p:txBody>
      </p:sp>
    </p:spTree>
    <p:extLst>
      <p:ext uri="{BB962C8B-B14F-4D97-AF65-F5344CB8AC3E}">
        <p14:creationId xmlns:p14="http://schemas.microsoft.com/office/powerpoint/2010/main" val="196507656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Slide Image Placeholder 1"/>
          <p:cNvSpPr>
            <a:spLocks noGrp="1" noRot="1" noChangeAspect="1" noTextEdit="1"/>
          </p:cNvSpPr>
          <p:nvPr>
            <p:ph type="sldImg"/>
          </p:nvPr>
        </p:nvSpPr>
        <p:spPr>
          <a:ln/>
        </p:spPr>
      </p:sp>
      <p:sp>
        <p:nvSpPr>
          <p:cNvPr id="352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2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D24110AF-06FE-4AF1-8121-86E1682E1314}" type="slidenum">
              <a:rPr lang="en-US" sz="1300"/>
              <a:pPr eaLnBrk="1" hangingPunct="1"/>
              <a:t>133</a:t>
            </a:fld>
            <a:endParaRPr lang="en-US" sz="1300"/>
          </a:p>
        </p:txBody>
      </p:sp>
    </p:spTree>
    <p:extLst>
      <p:ext uri="{BB962C8B-B14F-4D97-AF65-F5344CB8AC3E}">
        <p14:creationId xmlns:p14="http://schemas.microsoft.com/office/powerpoint/2010/main" val="250084199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Slide Image Placeholder 1"/>
          <p:cNvSpPr>
            <a:spLocks noGrp="1" noRot="1" noChangeAspect="1" noTextEdit="1"/>
          </p:cNvSpPr>
          <p:nvPr>
            <p:ph type="sldImg"/>
          </p:nvPr>
        </p:nvSpPr>
        <p:spPr>
          <a:ln/>
        </p:spPr>
      </p:sp>
      <p:sp>
        <p:nvSpPr>
          <p:cNvPr id="3512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12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C2643BDB-ED31-4401-82D6-BAF40B375F9B}" type="slidenum">
              <a:rPr lang="en-US" sz="1300"/>
              <a:pPr eaLnBrk="1" hangingPunct="1"/>
              <a:t>134</a:t>
            </a:fld>
            <a:endParaRPr lang="en-US" sz="1300"/>
          </a:p>
        </p:txBody>
      </p:sp>
    </p:spTree>
    <p:extLst>
      <p:ext uri="{BB962C8B-B14F-4D97-AF65-F5344CB8AC3E}">
        <p14:creationId xmlns:p14="http://schemas.microsoft.com/office/powerpoint/2010/main" val="164206045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Slide Image Placeholder 1"/>
          <p:cNvSpPr>
            <a:spLocks noGrp="1" noRot="1" noChangeAspect="1" noTextEdit="1"/>
          </p:cNvSpPr>
          <p:nvPr>
            <p:ph type="sldImg"/>
          </p:nvPr>
        </p:nvSpPr>
        <p:spPr>
          <a:ln/>
        </p:spPr>
      </p:sp>
      <p:sp>
        <p:nvSpPr>
          <p:cNvPr id="353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32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FB5C6E28-0FAC-4EF6-AE2E-681C9BAF6A48}" type="slidenum">
              <a:rPr lang="en-US" sz="1300"/>
              <a:pPr eaLnBrk="1" hangingPunct="1"/>
              <a:t>135</a:t>
            </a:fld>
            <a:endParaRPr lang="en-US" sz="1300"/>
          </a:p>
        </p:txBody>
      </p:sp>
    </p:spTree>
    <p:extLst>
      <p:ext uri="{BB962C8B-B14F-4D97-AF65-F5344CB8AC3E}">
        <p14:creationId xmlns:p14="http://schemas.microsoft.com/office/powerpoint/2010/main" val="198680646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Slide Image Placeholder 1"/>
          <p:cNvSpPr>
            <a:spLocks noGrp="1" noRot="1" noChangeAspect="1" noTextEdit="1"/>
          </p:cNvSpPr>
          <p:nvPr>
            <p:ph type="sldImg"/>
          </p:nvPr>
        </p:nvSpPr>
        <p:spPr>
          <a:ln/>
        </p:spPr>
      </p:sp>
      <p:sp>
        <p:nvSpPr>
          <p:cNvPr id="354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4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30654161-19B0-4DF2-A95E-C96C3BF72B88}" type="slidenum">
              <a:rPr lang="en-US" sz="1300"/>
              <a:pPr eaLnBrk="1" hangingPunct="1"/>
              <a:t>141</a:t>
            </a:fld>
            <a:endParaRPr lang="en-US" sz="1300"/>
          </a:p>
        </p:txBody>
      </p:sp>
    </p:spTree>
    <p:extLst>
      <p:ext uri="{BB962C8B-B14F-4D97-AF65-F5344CB8AC3E}">
        <p14:creationId xmlns:p14="http://schemas.microsoft.com/office/powerpoint/2010/main" val="257963818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Slide Image Placeholder 1"/>
          <p:cNvSpPr>
            <a:spLocks noGrp="1" noRot="1" noChangeAspect="1" noTextEdit="1"/>
          </p:cNvSpPr>
          <p:nvPr>
            <p:ph type="sldImg"/>
          </p:nvPr>
        </p:nvSpPr>
        <p:spPr>
          <a:ln/>
        </p:spPr>
      </p:sp>
      <p:sp>
        <p:nvSpPr>
          <p:cNvPr id="3553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53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7E4FAAB3-5A0F-456E-8921-042E96436652}" type="slidenum">
              <a:rPr lang="en-US" sz="1300"/>
              <a:pPr eaLnBrk="1" hangingPunct="1"/>
              <a:t>142</a:t>
            </a:fld>
            <a:endParaRPr lang="en-US" sz="1300"/>
          </a:p>
        </p:txBody>
      </p:sp>
    </p:spTree>
    <p:extLst>
      <p:ext uri="{BB962C8B-B14F-4D97-AF65-F5344CB8AC3E}">
        <p14:creationId xmlns:p14="http://schemas.microsoft.com/office/powerpoint/2010/main" val="324450842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Slide Image Placeholder 1"/>
          <p:cNvSpPr>
            <a:spLocks noGrp="1" noRot="1" noChangeAspect="1" noTextEdit="1"/>
          </p:cNvSpPr>
          <p:nvPr>
            <p:ph type="sldImg"/>
          </p:nvPr>
        </p:nvSpPr>
        <p:spPr>
          <a:ln/>
        </p:spPr>
      </p:sp>
      <p:sp>
        <p:nvSpPr>
          <p:cNvPr id="365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5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55D354B1-6860-4474-8C2B-C0931ED5F798}" type="slidenum">
              <a:rPr lang="en-US" sz="1300"/>
              <a:pPr eaLnBrk="1" hangingPunct="1"/>
              <a:t>144</a:t>
            </a:fld>
            <a:endParaRPr lang="en-US" sz="1300"/>
          </a:p>
        </p:txBody>
      </p:sp>
    </p:spTree>
    <p:extLst>
      <p:ext uri="{BB962C8B-B14F-4D97-AF65-F5344CB8AC3E}">
        <p14:creationId xmlns:p14="http://schemas.microsoft.com/office/powerpoint/2010/main" val="367982558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Slide Image Placeholder 1"/>
          <p:cNvSpPr>
            <a:spLocks noGrp="1" noRot="1" noChangeAspect="1" noTextEdit="1"/>
          </p:cNvSpPr>
          <p:nvPr>
            <p:ph type="sldImg"/>
          </p:nvPr>
        </p:nvSpPr>
        <p:spPr>
          <a:ln/>
        </p:spPr>
      </p:sp>
      <p:sp>
        <p:nvSpPr>
          <p:cNvPr id="3665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65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84EEC668-4884-4126-9F42-DF1FFF36805C}" type="slidenum">
              <a:rPr lang="en-US" sz="1300"/>
              <a:pPr eaLnBrk="1" hangingPunct="1"/>
              <a:t>145</a:t>
            </a:fld>
            <a:endParaRPr lang="en-US" sz="1300"/>
          </a:p>
        </p:txBody>
      </p:sp>
    </p:spTree>
    <p:extLst>
      <p:ext uri="{BB962C8B-B14F-4D97-AF65-F5344CB8AC3E}">
        <p14:creationId xmlns:p14="http://schemas.microsoft.com/office/powerpoint/2010/main" val="16547717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Slide Image Placeholder 1"/>
          <p:cNvSpPr>
            <a:spLocks noGrp="1" noRot="1" noChangeAspect="1" noTextEdit="1"/>
          </p:cNvSpPr>
          <p:nvPr>
            <p:ph type="sldImg"/>
          </p:nvPr>
        </p:nvSpPr>
        <p:spPr>
          <a:ln/>
        </p:spPr>
      </p:sp>
      <p:sp>
        <p:nvSpPr>
          <p:cNvPr id="356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63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789E1010-01BA-4387-8ACE-2B3FE67A7E2C}" type="slidenum">
              <a:rPr lang="en-US" sz="1300"/>
              <a:pPr eaLnBrk="1" hangingPunct="1"/>
              <a:t>146</a:t>
            </a:fld>
            <a:endParaRPr lang="en-US" sz="1300"/>
          </a:p>
        </p:txBody>
      </p:sp>
    </p:spTree>
    <p:extLst>
      <p:ext uri="{BB962C8B-B14F-4D97-AF65-F5344CB8AC3E}">
        <p14:creationId xmlns:p14="http://schemas.microsoft.com/office/powerpoint/2010/main" val="6424863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Slide Image Placeholder 1"/>
          <p:cNvSpPr>
            <a:spLocks noGrp="1" noRot="1" noChangeAspect="1" noTextEdit="1"/>
          </p:cNvSpPr>
          <p:nvPr>
            <p:ph type="sldImg"/>
          </p:nvPr>
        </p:nvSpPr>
        <p:spPr>
          <a:ln/>
        </p:spPr>
      </p:sp>
      <p:sp>
        <p:nvSpPr>
          <p:cNvPr id="357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73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B784F5C0-498B-44EB-A6D1-A1901035A3D7}" type="slidenum">
              <a:rPr lang="en-US" sz="1300"/>
              <a:pPr eaLnBrk="1" hangingPunct="1"/>
              <a:t>147</a:t>
            </a:fld>
            <a:endParaRPr lang="en-US" sz="1300"/>
          </a:p>
        </p:txBody>
      </p:sp>
    </p:spTree>
    <p:extLst>
      <p:ext uri="{BB962C8B-B14F-4D97-AF65-F5344CB8AC3E}">
        <p14:creationId xmlns:p14="http://schemas.microsoft.com/office/powerpoint/2010/main" val="216159454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Slide Image Placeholder 1"/>
          <p:cNvSpPr>
            <a:spLocks noGrp="1" noRot="1" noChangeAspect="1" noTextEdit="1"/>
          </p:cNvSpPr>
          <p:nvPr>
            <p:ph type="sldImg"/>
          </p:nvPr>
        </p:nvSpPr>
        <p:spPr>
          <a:ln/>
        </p:spPr>
      </p:sp>
      <p:sp>
        <p:nvSpPr>
          <p:cNvPr id="3584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84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0C2E8815-B2F5-4605-8A46-0FF0B5BEA31C}" type="slidenum">
              <a:rPr lang="en-US" sz="1300"/>
              <a:pPr eaLnBrk="1" hangingPunct="1"/>
              <a:t>148</a:t>
            </a:fld>
            <a:endParaRPr lang="en-US" sz="1300"/>
          </a:p>
        </p:txBody>
      </p:sp>
    </p:spTree>
    <p:extLst>
      <p:ext uri="{BB962C8B-B14F-4D97-AF65-F5344CB8AC3E}">
        <p14:creationId xmlns:p14="http://schemas.microsoft.com/office/powerpoint/2010/main" val="12908225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C20501FD-02C4-4A56-9CC9-B13966A38006}" type="slidenum">
              <a:rPr lang="en-US" smtClean="0">
                <a:latin typeface="Times New Roman" pitchFamily="18" charset="0"/>
              </a:rPr>
              <a:pPr/>
              <a:t>18</a:t>
            </a:fld>
            <a:endParaRPr lang="en-US" smtClean="0">
              <a:latin typeface="Times New Roman" pitchFamily="18" charset="0"/>
            </a:endParaRPr>
          </a:p>
        </p:txBody>
      </p:sp>
      <p:sp>
        <p:nvSpPr>
          <p:cNvPr id="214019" name="Rectangle 7"/>
          <p:cNvSpPr txBox="1">
            <a:spLocks noGrp="1" noChangeArrowheads="1"/>
          </p:cNvSpPr>
          <p:nvPr/>
        </p:nvSpPr>
        <p:spPr bwMode="auto">
          <a:xfrm>
            <a:off x="3972257" y="8855252"/>
            <a:ext cx="3038144" cy="462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21" tIns="46409" rIns="92821" bIns="4640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BFE00110-EA2E-4ADB-942F-7BF679DC2B31}" type="slidenum">
              <a:rPr lang="en-US" sz="1300"/>
              <a:pPr algn="r"/>
              <a:t>18</a:t>
            </a:fld>
            <a:endParaRPr lang="en-US" sz="1300"/>
          </a:p>
        </p:txBody>
      </p:sp>
      <p:sp>
        <p:nvSpPr>
          <p:cNvPr id="21402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14021" name="Rectangle 7"/>
          <p:cNvSpPr txBox="1">
            <a:spLocks noGrp="1" noChangeArrowheads="1"/>
          </p:cNvSpPr>
          <p:nvPr/>
        </p:nvSpPr>
        <p:spPr bwMode="auto">
          <a:xfrm>
            <a:off x="3972257" y="8855252"/>
            <a:ext cx="3038144" cy="462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21" tIns="46409" rIns="92821" bIns="4640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56F9A6AE-9779-4636-BA51-5084B366F1D3}" type="slidenum">
              <a:rPr lang="en-US" sz="1300"/>
              <a:pPr algn="r"/>
              <a:t>18</a:t>
            </a:fld>
            <a:endParaRPr lang="en-US" sz="1300"/>
          </a:p>
        </p:txBody>
      </p:sp>
      <p:sp>
        <p:nvSpPr>
          <p:cNvPr id="214022" name="Rectangle 2"/>
          <p:cNvSpPr>
            <a:spLocks noGrp="1" noRot="1" noChangeAspect="1" noChangeArrowheads="1" noTextEdit="1"/>
          </p:cNvSpPr>
          <p:nvPr>
            <p:ph type="sldImg"/>
          </p:nvPr>
        </p:nvSpPr>
        <p:spPr>
          <a:xfrm>
            <a:off x="374650" y="387350"/>
            <a:ext cx="3613150" cy="2711450"/>
          </a:xfrm>
          <a:ln/>
        </p:spPr>
      </p:sp>
      <p:sp>
        <p:nvSpPr>
          <p:cNvPr id="214023" name="Rectangle 3"/>
          <p:cNvSpPr>
            <a:spLocks noGrp="1" noChangeArrowheads="1"/>
          </p:cNvSpPr>
          <p:nvPr>
            <p:ph type="body" idx="1"/>
          </p:nvPr>
        </p:nvSpPr>
        <p:spPr>
          <a:xfrm>
            <a:off x="389467" y="3252511"/>
            <a:ext cx="6231467" cy="5739543"/>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smtClean="0"/>
              <a:t>Required</a:t>
            </a:r>
          </a:p>
          <a:p>
            <a:pPr lvl="1"/>
            <a:endParaRPr lang="en-US" smtClean="0"/>
          </a:p>
          <a:p>
            <a:r>
              <a:rPr lang="en-US" smtClean="0"/>
              <a:t>DISCUSSION POINTS:</a:t>
            </a:r>
          </a:p>
          <a:p>
            <a:pPr lvl="1"/>
            <a:r>
              <a:rPr lang="en-US" smtClean="0"/>
              <a:t>--Upon food ingestion, GLP-1 is secreted into the circulation from L cells of small intestine. </a:t>
            </a:r>
          </a:p>
          <a:p>
            <a:pPr lvl="1"/>
            <a:r>
              <a:rPr lang="en-US" smtClean="0"/>
              <a:t>--GLP-1 increases beta-cell response by enhancing glucose-dependent insulin secretion. </a:t>
            </a:r>
          </a:p>
          <a:p>
            <a:pPr lvl="1"/>
            <a:r>
              <a:rPr lang="en-US" smtClean="0"/>
              <a:t>--GLP-1 decreases beta-cell workload and hence the demand for insulin secretion by:</a:t>
            </a:r>
          </a:p>
          <a:p>
            <a:pPr lvl="2"/>
            <a:r>
              <a:rPr lang="en-US" smtClean="0"/>
              <a:t>--Regulating the rate of gastric emptying such that meal nutrients are delivered to the small intestine and, in turn, absorbed into the circulation more smoothly, reducing peak nutrient absorption and insulin demand (beta-cell workload)</a:t>
            </a:r>
          </a:p>
          <a:p>
            <a:pPr lvl="2"/>
            <a:r>
              <a:rPr lang="en-US" smtClean="0"/>
              <a:t>--Decreasing postprandial glucagon secretion from pancreatic alpha cells, which helps to maintain the counterregulatory balance between insulin and glucagon  </a:t>
            </a:r>
          </a:p>
          <a:p>
            <a:pPr lvl="2"/>
            <a:r>
              <a:rPr lang="en-US" smtClean="0"/>
              <a:t>--Reducing postprandial glucagon secretion, GLP-1 has an indirect benefit on beta-cell workload, since decreased glucagon secretion will produce decreased postprandial hepatic glucose output</a:t>
            </a:r>
          </a:p>
          <a:p>
            <a:pPr lvl="2"/>
            <a:r>
              <a:rPr lang="en-US" smtClean="0"/>
              <a:t>--Having effects on the central nervous system, resulting in increased satiety (sensation of satisfaction with food intake) and a reduction of food intake</a:t>
            </a:r>
          </a:p>
          <a:p>
            <a:pPr lvl="1"/>
            <a:r>
              <a:rPr lang="en-US" smtClean="0"/>
              <a:t>--By decreasing beta-cell workload and improving beta-cell response, GLP-1 is an important regulator of glucose homeostasis.</a:t>
            </a:r>
          </a:p>
          <a:p>
            <a:pPr lvl="1"/>
            <a:endParaRPr lang="en-US" smtClean="0"/>
          </a:p>
          <a:p>
            <a:r>
              <a:rPr lang="en-US" smtClean="0"/>
              <a:t>SLIDE BACKGROUND:</a:t>
            </a:r>
          </a:p>
          <a:p>
            <a:pPr lvl="1"/>
            <a:r>
              <a:rPr lang="en-US" smtClean="0"/>
              <a:t>--Effect on Beta-cell: Drucker DJ. Diabetes. 1998; 47:159-169</a:t>
            </a:r>
          </a:p>
          <a:p>
            <a:pPr lvl="1"/>
            <a:r>
              <a:rPr lang="en-US" smtClean="0"/>
              <a:t>--Effect on Alpha cell:  Larsson H, et al. Acta Physiol Scand. 1997; 160:413-422</a:t>
            </a:r>
          </a:p>
          <a:p>
            <a:pPr lvl="1"/>
            <a:r>
              <a:rPr lang="en-US" smtClean="0"/>
              <a:t>--Effects on Liver: Larsson H, et al. Acta Physiol Scand. 1997; 160:413-422</a:t>
            </a:r>
          </a:p>
          <a:p>
            <a:pPr lvl="1"/>
            <a:r>
              <a:rPr lang="en-US" smtClean="0"/>
              <a:t>--Effects on Stomach: Nauck MA, et al. Diabetologia. 1996; 39:1546-1553</a:t>
            </a:r>
          </a:p>
          <a:p>
            <a:pPr lvl="1"/>
            <a:r>
              <a:rPr lang="en-US" smtClean="0"/>
              <a:t>--Effects on CNS: Flint A, et al. J Clin Invest. 1998; 101:515-520</a:t>
            </a:r>
          </a:p>
          <a:p>
            <a:pPr lvl="1"/>
            <a:endParaRPr lang="en-US" smtClean="0"/>
          </a:p>
        </p:txBody>
      </p:sp>
    </p:spTree>
    <p:extLst>
      <p:ext uri="{BB962C8B-B14F-4D97-AF65-F5344CB8AC3E}">
        <p14:creationId xmlns:p14="http://schemas.microsoft.com/office/powerpoint/2010/main" val="294890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Slide Image Placeholder 1"/>
          <p:cNvSpPr>
            <a:spLocks noGrp="1" noRot="1" noChangeAspect="1" noTextEdit="1"/>
          </p:cNvSpPr>
          <p:nvPr>
            <p:ph type="sldImg"/>
          </p:nvPr>
        </p:nvSpPr>
        <p:spPr>
          <a:ln/>
        </p:spPr>
      </p:sp>
      <p:sp>
        <p:nvSpPr>
          <p:cNvPr id="359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9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598BA1CB-054D-46E8-A33B-072B0E681200}" type="slidenum">
              <a:rPr lang="en-US" sz="1300"/>
              <a:pPr eaLnBrk="1" hangingPunct="1"/>
              <a:t>149</a:t>
            </a:fld>
            <a:endParaRPr lang="en-US" sz="1300"/>
          </a:p>
        </p:txBody>
      </p:sp>
    </p:spTree>
    <p:extLst>
      <p:ext uri="{BB962C8B-B14F-4D97-AF65-F5344CB8AC3E}">
        <p14:creationId xmlns:p14="http://schemas.microsoft.com/office/powerpoint/2010/main" val="66955882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1629" eaLnBrk="0" fontAlgn="base" hangingPunct="0">
              <a:spcBef>
                <a:spcPct val="30000"/>
              </a:spcBef>
              <a:spcAft>
                <a:spcPct val="0"/>
              </a:spcAft>
              <a:defRPr/>
            </a:pPr>
            <a:r>
              <a:rPr lang="en-US" sz="1300" dirty="0">
                <a:ea typeface="ＭＳ Ｐゴシック" charset="-128"/>
                <a:cs typeface="ＭＳ Ｐゴシック" charset="-128"/>
              </a:rPr>
              <a:t>Basal insulin alone is usually the optimal initial regimen, beginning at 0.1-0.2 U/kg body weight, depending on the degree of hyperglycemia. It is usually prescribed in conjunction with 1-2 non-insulin agents, although insulin </a:t>
            </a:r>
            <a:r>
              <a:rPr lang="en-US" sz="1300" dirty="0" err="1">
                <a:ea typeface="ＭＳ Ｐゴシック" charset="-128"/>
                <a:cs typeface="ＭＳ Ｐゴシック" charset="-128"/>
              </a:rPr>
              <a:t>secretagogues</a:t>
            </a:r>
            <a:r>
              <a:rPr lang="en-US" sz="1300" dirty="0">
                <a:ea typeface="ＭＳ Ｐゴシック" charset="-128"/>
                <a:cs typeface="ＭＳ Ｐゴシック" charset="-128"/>
              </a:rPr>
              <a:t> (sulfonylureas, </a:t>
            </a:r>
            <a:r>
              <a:rPr lang="en-US" sz="1300" dirty="0" err="1">
                <a:ea typeface="ＭＳ Ｐゴシック" charset="-128"/>
                <a:cs typeface="ＭＳ Ｐゴシック" charset="-128"/>
              </a:rPr>
              <a:t>meglitinides</a:t>
            </a:r>
            <a:r>
              <a:rPr lang="en-US" sz="1300" dirty="0">
                <a:ea typeface="ＭＳ Ｐゴシック" charset="-128"/>
                <a:cs typeface="ＭＳ Ｐゴシック" charset="-128"/>
              </a:rPr>
              <a:t>) are typically stopped once more complex regimens beyond basal insulin are utilized. </a:t>
            </a:r>
          </a:p>
          <a:p>
            <a:pPr defTabSz="481629" eaLnBrk="0" fontAlgn="base" hangingPunct="0">
              <a:spcBef>
                <a:spcPct val="30000"/>
              </a:spcBef>
              <a:spcAft>
                <a:spcPct val="0"/>
              </a:spcAft>
              <a:defRPr/>
            </a:pPr>
            <a:endParaRPr lang="en-US" sz="1300" dirty="0">
              <a:ea typeface="ＭＳ Ｐゴシック" charset="-128"/>
              <a:cs typeface="ＭＳ Ｐゴシック" charset="-128"/>
            </a:endParaRPr>
          </a:p>
          <a:p>
            <a:pPr defTabSz="481629" eaLnBrk="0" fontAlgn="base" hangingPunct="0">
              <a:spcBef>
                <a:spcPct val="30000"/>
              </a:spcBef>
              <a:spcAft>
                <a:spcPct val="0"/>
              </a:spcAft>
              <a:defRPr/>
            </a:pPr>
            <a:r>
              <a:rPr lang="en-US" sz="1300" dirty="0">
                <a:ea typeface="ＭＳ Ｐゴシック" charset="-128"/>
                <a:cs typeface="ＭＳ Ｐゴシック" charset="-128"/>
              </a:rPr>
              <a:t>In patients still not at target after basal insulin has been adequately titrated, and the patient is willing to take &gt;1 injections, there are several options. First, consider GLP-1 receptor agonists (see Fig. 2). The combination of basal insulin + GLP-1RA is becoming well established after several studies confirmed its efficacy on par with more complex multi-dose insulin regimens, but with less hypoglycemia and with weight loss instead of weight gain.  If such an approach is not possible or has been tried and proven unsuccessful, there are 3 possible advanced insulin regimens:</a:t>
            </a:r>
          </a:p>
          <a:p>
            <a:pPr defTabSz="481629" eaLnBrk="0" fontAlgn="base" hangingPunct="0">
              <a:spcBef>
                <a:spcPct val="30000"/>
              </a:spcBef>
              <a:spcAft>
                <a:spcPct val="0"/>
              </a:spcAft>
              <a:defRPr/>
            </a:pPr>
            <a:endParaRPr lang="en-US" sz="1300" dirty="0">
              <a:ea typeface="ＭＳ Ｐゴシック" charset="-128"/>
              <a:cs typeface="ＭＳ Ｐゴシック" charset="-128"/>
            </a:endParaRPr>
          </a:p>
          <a:p>
            <a:pPr marL="181240" indent="-181240" defTabSz="481629" eaLnBrk="0" fontAlgn="base" hangingPunct="0">
              <a:spcBef>
                <a:spcPct val="30000"/>
              </a:spcBef>
              <a:spcAft>
                <a:spcPct val="0"/>
              </a:spcAft>
              <a:buFont typeface="Arial"/>
              <a:buChar char="•"/>
              <a:defRPr/>
            </a:pPr>
            <a:r>
              <a:rPr lang="en-US" sz="1300" dirty="0">
                <a:ea typeface="ＭＳ Ｐゴシック" charset="-128"/>
                <a:cs typeface="ＭＳ Ｐゴシック" charset="-128"/>
              </a:rPr>
              <a:t>Adding 1 injection of a rapid acting insulin analogue before the largest meal,</a:t>
            </a:r>
          </a:p>
          <a:p>
            <a:pPr marL="181240" indent="-181240" defTabSz="481629" eaLnBrk="0" fontAlgn="base" hangingPunct="0">
              <a:spcBef>
                <a:spcPct val="30000"/>
              </a:spcBef>
              <a:spcAft>
                <a:spcPct val="0"/>
              </a:spcAft>
              <a:buFont typeface="Arial"/>
              <a:buChar char="•"/>
              <a:defRPr/>
            </a:pPr>
            <a:r>
              <a:rPr lang="en-US" sz="1300" dirty="0">
                <a:ea typeface="ＭＳ Ｐゴシック" charset="-128"/>
                <a:cs typeface="ＭＳ Ｐゴシック" charset="-128"/>
              </a:rPr>
              <a:t>Adding 2-3 injections of a rapid acting insulin analogue before 2-3 meals, or</a:t>
            </a:r>
          </a:p>
          <a:p>
            <a:pPr marL="181240" indent="-181240" defTabSz="481629" eaLnBrk="0" fontAlgn="base" hangingPunct="0">
              <a:spcBef>
                <a:spcPct val="30000"/>
              </a:spcBef>
              <a:spcAft>
                <a:spcPct val="0"/>
              </a:spcAft>
              <a:buFont typeface="Arial"/>
              <a:buChar char="•"/>
              <a:defRPr/>
            </a:pPr>
            <a:r>
              <a:rPr lang="en-US" sz="1300" dirty="0">
                <a:ea typeface="ＭＳ Ｐゴシック" charset="-128"/>
                <a:cs typeface="ＭＳ Ｐゴシック" charset="-128"/>
              </a:rPr>
              <a:t>Using premixed insulin BID</a:t>
            </a:r>
          </a:p>
          <a:p>
            <a:pPr defTabSz="481629" eaLnBrk="0" fontAlgn="base" hangingPunct="0">
              <a:spcBef>
                <a:spcPct val="30000"/>
              </a:spcBef>
              <a:spcAft>
                <a:spcPct val="0"/>
              </a:spcAft>
              <a:defRPr/>
            </a:pPr>
            <a:endParaRPr lang="en-US" sz="1300" dirty="0">
              <a:ea typeface="ＭＳ Ｐゴシック" charset="-128"/>
              <a:cs typeface="ＭＳ Ｐゴシック" charset="-128"/>
            </a:endParaRPr>
          </a:p>
          <a:p>
            <a:pPr defTabSz="481629" eaLnBrk="0" fontAlgn="base" hangingPunct="0">
              <a:spcBef>
                <a:spcPct val="30000"/>
              </a:spcBef>
              <a:spcAft>
                <a:spcPct val="0"/>
              </a:spcAft>
              <a:defRPr/>
            </a:pPr>
            <a:r>
              <a:rPr lang="en-US" sz="1300" dirty="0">
                <a:ea typeface="ＭＳ Ｐゴシック" charset="-128"/>
                <a:cs typeface="ＭＳ Ｐゴシック" charset="-128"/>
              </a:rPr>
              <a:t>Each approach has its advantages and disadvantages. The figure describes the number of injections required at each stage, together with the relative complexity and flexibility. </a:t>
            </a:r>
          </a:p>
          <a:p>
            <a:pPr defTabSz="481629" eaLnBrk="0" fontAlgn="base" hangingPunct="0">
              <a:spcBef>
                <a:spcPct val="30000"/>
              </a:spcBef>
              <a:spcAft>
                <a:spcPct val="0"/>
              </a:spcAft>
              <a:defRPr/>
            </a:pPr>
            <a:endParaRPr lang="en-US" sz="1300" dirty="0">
              <a:ea typeface="ＭＳ Ｐゴシック" charset="-128"/>
              <a:cs typeface="ＭＳ Ｐゴシック" charset="-128"/>
            </a:endParaRPr>
          </a:p>
          <a:p>
            <a:pPr defTabSz="481629" eaLnBrk="0" fontAlgn="base" hangingPunct="0">
              <a:spcBef>
                <a:spcPct val="30000"/>
              </a:spcBef>
              <a:spcAft>
                <a:spcPct val="0"/>
              </a:spcAft>
              <a:defRPr/>
            </a:pPr>
            <a:r>
              <a:rPr lang="en-US" sz="1300" dirty="0">
                <a:ea typeface="ＭＳ Ｐゴシック" charset="-128"/>
                <a:cs typeface="ＭＳ Ｐゴシック" charset="-128"/>
              </a:rPr>
              <a:t>Once a strategy is initiated, titration of the insulin dose is important, with dose adjustments made based on the prevailing BG levels as reported by the patient. </a:t>
            </a:r>
          </a:p>
          <a:p>
            <a:pPr defTabSz="481629" eaLnBrk="0" fontAlgn="base" hangingPunct="0">
              <a:spcBef>
                <a:spcPct val="30000"/>
              </a:spcBef>
              <a:spcAft>
                <a:spcPct val="0"/>
              </a:spcAft>
              <a:defRPr/>
            </a:pPr>
            <a:endParaRPr lang="en-US" sz="1300" dirty="0">
              <a:ea typeface="ＭＳ Ｐゴシック" charset="-128"/>
              <a:cs typeface="ＭＳ Ｐゴシック" charset="-128"/>
            </a:endParaRPr>
          </a:p>
          <a:p>
            <a:pPr defTabSz="481629" eaLnBrk="0" fontAlgn="base" hangingPunct="0">
              <a:spcBef>
                <a:spcPct val="30000"/>
              </a:spcBef>
              <a:spcAft>
                <a:spcPct val="0"/>
              </a:spcAft>
              <a:defRPr/>
            </a:pPr>
            <a:r>
              <a:rPr lang="en-US" sz="1300" dirty="0">
                <a:ea typeface="ＭＳ Ｐゴシック" charset="-128"/>
                <a:cs typeface="ＭＳ Ｐゴシック" charset="-128"/>
              </a:rPr>
              <a:t>Comprehensive education regarding self-monitoring of BG, diet, exercise, and the avoidance of, and response to, hypoglycemia are critical in any patient on insulin therapy. </a:t>
            </a:r>
          </a:p>
          <a:p>
            <a:endParaRPr lang="en-US" dirty="0"/>
          </a:p>
        </p:txBody>
      </p:sp>
      <p:sp>
        <p:nvSpPr>
          <p:cNvPr id="4" name="Slide Number Placeholder 3"/>
          <p:cNvSpPr>
            <a:spLocks noGrp="1"/>
          </p:cNvSpPr>
          <p:nvPr>
            <p:ph type="sldNum" sz="quarter" idx="10"/>
          </p:nvPr>
        </p:nvSpPr>
        <p:spPr/>
        <p:txBody>
          <a:bodyPr/>
          <a:lstStyle/>
          <a:p>
            <a:fld id="{6908E522-90D2-7F42-B56B-7A012DF25694}" type="slidenum">
              <a:rPr lang="en-US" smtClean="0"/>
              <a:t>150</a:t>
            </a:fld>
            <a:endParaRPr lang="en-US"/>
          </a:p>
        </p:txBody>
      </p:sp>
    </p:spTree>
    <p:extLst>
      <p:ext uri="{BB962C8B-B14F-4D97-AF65-F5344CB8AC3E}">
        <p14:creationId xmlns:p14="http://schemas.microsoft.com/office/powerpoint/2010/main" val="164110307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Slide Image Placeholder 1"/>
          <p:cNvSpPr>
            <a:spLocks noGrp="1" noRot="1" noChangeAspect="1" noTextEdit="1"/>
          </p:cNvSpPr>
          <p:nvPr>
            <p:ph type="sldImg"/>
          </p:nvPr>
        </p:nvSpPr>
        <p:spPr>
          <a:ln/>
        </p:spPr>
      </p:sp>
      <p:sp>
        <p:nvSpPr>
          <p:cNvPr id="361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14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0B1AF129-3B9C-49E1-9121-D46A0F734775}" type="slidenum">
              <a:rPr lang="en-US" sz="1300"/>
              <a:pPr eaLnBrk="1" hangingPunct="1"/>
              <a:t>152</a:t>
            </a:fld>
            <a:endParaRPr lang="en-US" sz="1300"/>
          </a:p>
        </p:txBody>
      </p:sp>
    </p:spTree>
    <p:extLst>
      <p:ext uri="{BB962C8B-B14F-4D97-AF65-F5344CB8AC3E}">
        <p14:creationId xmlns:p14="http://schemas.microsoft.com/office/powerpoint/2010/main" val="6921063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Slide Image Placeholder 1"/>
          <p:cNvSpPr>
            <a:spLocks noGrp="1" noRot="1" noChangeAspect="1" noTextEdit="1"/>
          </p:cNvSpPr>
          <p:nvPr>
            <p:ph type="sldImg"/>
          </p:nvPr>
        </p:nvSpPr>
        <p:spPr>
          <a:ln/>
        </p:spPr>
      </p:sp>
      <p:sp>
        <p:nvSpPr>
          <p:cNvPr id="363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3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675B2BDB-2ECF-4BDC-815D-1208ABA5F518}" type="slidenum">
              <a:rPr lang="en-US" sz="1300"/>
              <a:pPr eaLnBrk="1" hangingPunct="1"/>
              <a:t>154</a:t>
            </a:fld>
            <a:endParaRPr lang="en-US" sz="1300"/>
          </a:p>
        </p:txBody>
      </p:sp>
    </p:spTree>
    <p:extLst>
      <p:ext uri="{BB962C8B-B14F-4D97-AF65-F5344CB8AC3E}">
        <p14:creationId xmlns:p14="http://schemas.microsoft.com/office/powerpoint/2010/main" val="311819799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Slide Image Placeholder 1"/>
          <p:cNvSpPr>
            <a:spLocks noGrp="1" noRot="1" noChangeAspect="1" noTextEdit="1"/>
          </p:cNvSpPr>
          <p:nvPr>
            <p:ph type="sldImg"/>
          </p:nvPr>
        </p:nvSpPr>
        <p:spPr>
          <a:ln/>
        </p:spPr>
      </p:sp>
      <p:sp>
        <p:nvSpPr>
          <p:cNvPr id="367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7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F8C08100-DC7F-44EA-8367-0F61908CDEA9}" type="slidenum">
              <a:rPr lang="en-US" sz="1300"/>
              <a:pPr eaLnBrk="1" hangingPunct="1"/>
              <a:t>155</a:t>
            </a:fld>
            <a:endParaRPr lang="en-US" sz="1300"/>
          </a:p>
        </p:txBody>
      </p:sp>
    </p:spTree>
    <p:extLst>
      <p:ext uri="{BB962C8B-B14F-4D97-AF65-F5344CB8AC3E}">
        <p14:creationId xmlns:p14="http://schemas.microsoft.com/office/powerpoint/2010/main" val="201838039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fld id="{53F61F08-8B16-4A5A-9A74-C38EC6803E2A}" type="slidenum">
              <a:rPr lang="en-US" smtClean="0">
                <a:latin typeface="Times New Roman" pitchFamily="18" charset="0"/>
              </a:rPr>
              <a:pPr/>
              <a:t>157</a:t>
            </a:fld>
            <a:endParaRPr lang="en-US" smtClean="0">
              <a:latin typeface="Times New Roman" pitchFamily="18" charset="0"/>
            </a:endParaRPr>
          </a:p>
        </p:txBody>
      </p:sp>
      <p:sp>
        <p:nvSpPr>
          <p:cNvPr id="105475" name="Rectangle 7"/>
          <p:cNvSpPr txBox="1">
            <a:spLocks noGrp="1" noChangeArrowheads="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86" tIns="46242" rIns="92486" bIns="46242"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5D7C7E92-D500-4F58-81DA-CA813D8A7DA3}" type="slidenum">
              <a:rPr lang="en-US" sz="1200">
                <a:latin typeface="Times New Roman" pitchFamily="18" charset="0"/>
              </a:rPr>
              <a:pPr algn="r"/>
              <a:t>157</a:t>
            </a:fld>
            <a:endParaRPr lang="en-US" sz="1200">
              <a:latin typeface="Times New Roman" pitchFamily="18" charset="0"/>
            </a:endParaRPr>
          </a:p>
        </p:txBody>
      </p:sp>
      <p:sp>
        <p:nvSpPr>
          <p:cNvPr id="10547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05477" name="Rectangle 7"/>
          <p:cNvSpPr txBox="1">
            <a:spLocks noGrp="1" noChangeArrowheads="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86" tIns="46242" rIns="92486" bIns="46242"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0857D72C-EAC9-4502-BA35-22D08959031D}" type="slidenum">
              <a:rPr lang="en-US" sz="1200">
                <a:latin typeface="Times New Roman" pitchFamily="18" charset="0"/>
              </a:rPr>
              <a:pPr algn="r"/>
              <a:t>157</a:t>
            </a:fld>
            <a:endParaRPr lang="en-US" sz="1200">
              <a:latin typeface="Times New Roman" pitchFamily="18" charset="0"/>
            </a:endParaRPr>
          </a:p>
        </p:txBody>
      </p:sp>
      <p:sp>
        <p:nvSpPr>
          <p:cNvPr id="105478" name="Rectangle 2"/>
          <p:cNvSpPr>
            <a:spLocks noGrp="1" noRot="1" noChangeAspect="1" noChangeArrowheads="1" noTextEdit="1"/>
          </p:cNvSpPr>
          <p:nvPr>
            <p:ph type="sldImg"/>
          </p:nvPr>
        </p:nvSpPr>
        <p:spPr>
          <a:xfrm>
            <a:off x="1196975" y="693738"/>
            <a:ext cx="4619625" cy="3463925"/>
          </a:xfrm>
          <a:ln/>
        </p:spPr>
      </p:sp>
      <p:sp>
        <p:nvSpPr>
          <p:cNvPr id="105479"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Sulfonylureas (SUs) increase insulin secretion by binding to receptors on the surface of pancreatic beta cells, triggering a series of reactions which leads to insulin secretion.</a:t>
            </a:r>
          </a:p>
          <a:p>
            <a:endParaRPr lang="en-US" smtClean="0"/>
          </a:p>
          <a:p>
            <a:r>
              <a:rPr lang="en-US" smtClean="0"/>
              <a:t>Because SUs cause circulating insulin levels to increase, there is a risk of hypoglycemia. There is also some concern that increased insulin levels are associated with cardiovascular disease, however the UKPDS did not show a relationship between increased mortality and SU administration.  Finally, there is concern that SUs will exhaust beta cell function by increasing insulin secretion.  However, the decline in beta cell function is more likely caused by the disease itself, and not the use of SUs.  </a:t>
            </a:r>
          </a:p>
          <a:p>
            <a:endParaRPr lang="en-US" smtClean="0"/>
          </a:p>
          <a:p>
            <a:r>
              <a:rPr lang="en-US" smtClean="0"/>
              <a:t>First generation sulfonylureas are just as efficacious as the second generation drugs, however the second generation may be more potent and safer than first. When diet and exercise fail, SUs are an effective monotherapy. </a:t>
            </a:r>
          </a:p>
        </p:txBody>
      </p:sp>
    </p:spTree>
    <p:extLst>
      <p:ext uri="{BB962C8B-B14F-4D97-AF65-F5344CB8AC3E}">
        <p14:creationId xmlns:p14="http://schemas.microsoft.com/office/powerpoint/2010/main" val="29872594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Slide Image Placeholder 1"/>
          <p:cNvSpPr>
            <a:spLocks noGrp="1" noRot="1" noChangeAspect="1" noTextEdit="1"/>
          </p:cNvSpPr>
          <p:nvPr>
            <p:ph type="sldImg"/>
          </p:nvPr>
        </p:nvSpPr>
        <p:spPr>
          <a:ln/>
        </p:spPr>
      </p:sp>
      <p:sp>
        <p:nvSpPr>
          <p:cNvPr id="368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8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745A37B4-071F-4CF2-BC56-DE4487E5CA6A}" type="slidenum">
              <a:rPr lang="en-US" sz="1300"/>
              <a:pPr eaLnBrk="1" hangingPunct="1"/>
              <a:t>162</a:t>
            </a:fld>
            <a:endParaRPr lang="en-US" sz="1300"/>
          </a:p>
        </p:txBody>
      </p:sp>
    </p:spTree>
    <p:extLst>
      <p:ext uri="{BB962C8B-B14F-4D97-AF65-F5344CB8AC3E}">
        <p14:creationId xmlns:p14="http://schemas.microsoft.com/office/powerpoint/2010/main" val="214145790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Slide Image Placeholder 1"/>
          <p:cNvSpPr>
            <a:spLocks noGrp="1" noRot="1" noChangeAspect="1" noTextEdit="1"/>
          </p:cNvSpPr>
          <p:nvPr>
            <p:ph type="sldImg"/>
          </p:nvPr>
        </p:nvSpPr>
        <p:spPr>
          <a:ln/>
        </p:spPr>
      </p:sp>
      <p:sp>
        <p:nvSpPr>
          <p:cNvPr id="369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96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1C564856-DD6C-43CD-B6DE-8886B373C3EC}" type="slidenum">
              <a:rPr lang="en-US" sz="1300"/>
              <a:pPr eaLnBrk="1" hangingPunct="1"/>
              <a:t>163</a:t>
            </a:fld>
            <a:endParaRPr lang="en-US" sz="1300"/>
          </a:p>
        </p:txBody>
      </p:sp>
    </p:spTree>
    <p:extLst>
      <p:ext uri="{BB962C8B-B14F-4D97-AF65-F5344CB8AC3E}">
        <p14:creationId xmlns:p14="http://schemas.microsoft.com/office/powerpoint/2010/main" val="411302187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Slide Image Placeholder 1"/>
          <p:cNvSpPr>
            <a:spLocks noGrp="1" noRot="1" noChangeAspect="1" noTextEdit="1"/>
          </p:cNvSpPr>
          <p:nvPr>
            <p:ph type="sldImg"/>
          </p:nvPr>
        </p:nvSpPr>
        <p:spPr>
          <a:ln/>
        </p:spPr>
      </p:sp>
      <p:sp>
        <p:nvSpPr>
          <p:cNvPr id="3706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06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A2ED0D0C-BFD7-4D1A-A7E9-1E179E877D39}" type="slidenum">
              <a:rPr lang="en-US" sz="1300"/>
              <a:pPr eaLnBrk="1" hangingPunct="1"/>
              <a:t>164</a:t>
            </a:fld>
            <a:endParaRPr lang="en-US" sz="1300"/>
          </a:p>
        </p:txBody>
      </p:sp>
    </p:spTree>
    <p:extLst>
      <p:ext uri="{BB962C8B-B14F-4D97-AF65-F5344CB8AC3E}">
        <p14:creationId xmlns:p14="http://schemas.microsoft.com/office/powerpoint/2010/main" val="342079317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Slide Image Placeholder 1"/>
          <p:cNvSpPr>
            <a:spLocks noGrp="1" noRot="1" noChangeAspect="1" noTextEdit="1"/>
          </p:cNvSpPr>
          <p:nvPr>
            <p:ph type="sldImg"/>
          </p:nvPr>
        </p:nvSpPr>
        <p:spPr>
          <a:ln/>
        </p:spPr>
      </p:sp>
      <p:sp>
        <p:nvSpPr>
          <p:cNvPr id="3717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17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37BFEBAC-F6A3-489A-B006-0BEE77927FFA}" type="slidenum">
              <a:rPr lang="en-US" sz="1300"/>
              <a:pPr eaLnBrk="1" hangingPunct="1"/>
              <a:t>165</a:t>
            </a:fld>
            <a:endParaRPr lang="en-US" sz="1300"/>
          </a:p>
        </p:txBody>
      </p:sp>
    </p:spTree>
    <p:extLst>
      <p:ext uri="{BB962C8B-B14F-4D97-AF65-F5344CB8AC3E}">
        <p14:creationId xmlns:p14="http://schemas.microsoft.com/office/powerpoint/2010/main" val="6822993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microsoft.com/office/2007/relationships/hdphoto" Target="../media/hdphoto3.wdp"/></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smtClean="0"/>
              <a:t>Click to edit Master title style</a:t>
            </a:r>
            <a:endParaRPr kumimoji="0" lang="en-US" dirty="0"/>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smtClean="0"/>
              <a:t>Click to edit Master subtitle style</a:t>
            </a:r>
            <a:endParaRPr kumimoji="0" lang="en-US" dirty="0"/>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3"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487763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715247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0"/>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4"/>
            <a:ext cx="2212848" cy="672800"/>
          </a:xfrm>
          <a:prstGeom prst="rect">
            <a:avLst/>
          </a:prstGeom>
        </p:spPr>
      </p:pic>
    </p:spTree>
    <p:extLst>
      <p:ext uri="{BB962C8B-B14F-4D97-AF65-F5344CB8AC3E}">
        <p14:creationId xmlns:p14="http://schemas.microsoft.com/office/powerpoint/2010/main" val="2530538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598613"/>
            <a:ext cx="4037013"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26989116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AE7B05DB-FC04-4768-9B1A-64CA06E6BA5A}"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17604133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5"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5025" y="3922713"/>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CBE6F69D-EC7C-4158-B48B-7F1BD0375DFA}" type="slidenum">
              <a:rPr lang="en-US"/>
              <a:pPr>
                <a:defRPr/>
              </a:pPr>
              <a:t>‹#›</a:t>
            </a:fld>
            <a:endParaRPr lang="en-US"/>
          </a:p>
        </p:txBody>
      </p:sp>
    </p:spTree>
    <p:extLst>
      <p:ext uri="{BB962C8B-B14F-4D97-AF65-F5344CB8AC3E}">
        <p14:creationId xmlns:p14="http://schemas.microsoft.com/office/powerpoint/2010/main" val="24682645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5"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5025" y="3922713"/>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BD444616-E14A-46A0-A6D3-6E66F6B1A6DF}" type="slidenum">
              <a:rPr lang="en-US"/>
              <a:pPr>
                <a:defRPr/>
              </a:pPr>
              <a:t>‹#›</a:t>
            </a:fld>
            <a:endParaRPr lang="en-US"/>
          </a:p>
        </p:txBody>
      </p:sp>
    </p:spTree>
    <p:extLst>
      <p:ext uri="{BB962C8B-B14F-4D97-AF65-F5344CB8AC3E}">
        <p14:creationId xmlns:p14="http://schemas.microsoft.com/office/powerpoint/2010/main" val="26138252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752600"/>
            <a:ext cx="38100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876800" y="1752600"/>
            <a:ext cx="3810000" cy="4800600"/>
          </a:xfrm>
        </p:spPr>
        <p:txBody>
          <a:bodyPr/>
          <a:lstStyle/>
          <a:p>
            <a:pPr lvl="0"/>
            <a:r>
              <a:rPr lang="en-US" noProof="0" smtClean="0"/>
              <a:t>Click icon to add clip art</a:t>
            </a:r>
          </a:p>
        </p:txBody>
      </p:sp>
    </p:spTree>
    <p:extLst>
      <p:ext uri="{BB962C8B-B14F-4D97-AF65-F5344CB8AC3E}">
        <p14:creationId xmlns:p14="http://schemas.microsoft.com/office/powerpoint/2010/main" val="35383828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5613" y="273050"/>
            <a:ext cx="8226425"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5613" y="1598613"/>
            <a:ext cx="4037012"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5"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5613" y="3922713"/>
            <a:ext cx="4037012"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3922713"/>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0"/>
          <p:cNvSpPr>
            <a:spLocks noGrp="1" noChangeArrowheads="1"/>
          </p:cNvSpPr>
          <p:nvPr>
            <p:ph type="sldNum" sz="quarter" idx="10"/>
          </p:nvPr>
        </p:nvSpPr>
        <p:spPr>
          <a:xfrm>
            <a:off x="6553200" y="6242050"/>
            <a:ext cx="2130425" cy="474663"/>
          </a:xfrm>
          <a:prstGeom prst="rect">
            <a:avLst/>
          </a:prstGeom>
        </p:spPr>
        <p:txBody>
          <a:bodyPr/>
          <a:lstStyle>
            <a:lvl1pPr>
              <a:defRPr/>
            </a:lvl1pPr>
          </a:lstStyle>
          <a:p>
            <a:pPr>
              <a:defRPr/>
            </a:pPr>
            <a:fld id="{194AD6B3-B1B7-49E5-B823-7FEAA2E29BEA}" type="slidenum">
              <a:rPr lang="en-US"/>
              <a:pPr>
                <a:defRPr/>
              </a:pPr>
              <a:t>‹#›</a:t>
            </a:fld>
            <a:endParaRPr lang="en-US"/>
          </a:p>
        </p:txBody>
      </p:sp>
    </p:spTree>
    <p:extLst>
      <p:ext uri="{BB962C8B-B14F-4D97-AF65-F5344CB8AC3E}">
        <p14:creationId xmlns:p14="http://schemas.microsoft.com/office/powerpoint/2010/main" val="6225531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0"/>
            <a:ext cx="4038600" cy="4533900"/>
          </a:xfrm>
        </p:spPr>
        <p:txBody>
          <a:bodyPr/>
          <a:lstStyle/>
          <a:p>
            <a:pPr lvl="0"/>
            <a:endParaRPr lang="en-US" noProof="0" smtClean="0"/>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D37BA7FA-DEB3-4EB5-A868-60568F930B69}"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21483305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33900"/>
          </a:xfrm>
        </p:spPr>
        <p:txBody>
          <a:bodyPr/>
          <a:lstStyle/>
          <a:p>
            <a:pPr lvl="0"/>
            <a:endParaRPr lang="en-US" noProof="0" smtClean="0"/>
          </a:p>
        </p:txBody>
      </p:sp>
      <p:sp>
        <p:nvSpPr>
          <p:cNvPr id="4"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58C7E323-D131-4E3A-9E2F-77C209BD0B77}" type="slidenum">
              <a:rPr lang="en-US"/>
              <a:pPr>
                <a:defRPr/>
              </a:pPr>
              <a:t>‹#›</a:t>
            </a:fld>
            <a:endParaRPr lang="en-US"/>
          </a:p>
        </p:txBody>
      </p:sp>
      <p:sp>
        <p:nvSpPr>
          <p:cNvPr id="5"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1799094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smtClean="0"/>
              <a:t>Click to edit Master title style</a:t>
            </a:r>
            <a:endParaRPr kumimoji="0" lang="en-US" dirty="0"/>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2336433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914400" y="1752600"/>
            <a:ext cx="3810000" cy="4800600"/>
          </a:xfrm>
        </p:spPr>
        <p:txBody>
          <a:bodyPr/>
          <a:lstStyle/>
          <a:p>
            <a:pPr lvl="0"/>
            <a:r>
              <a:rPr lang="en-US" noProof="0" smtClean="0"/>
              <a:t>Click icon to add clip art</a:t>
            </a:r>
          </a:p>
        </p:txBody>
      </p:sp>
      <p:sp>
        <p:nvSpPr>
          <p:cNvPr id="4" name="Text Placeholder 3"/>
          <p:cNvSpPr>
            <a:spLocks noGrp="1"/>
          </p:cNvSpPr>
          <p:nvPr>
            <p:ph type="body" sz="half" idx="2"/>
          </p:nvPr>
        </p:nvSpPr>
        <p:spPr>
          <a:xfrm>
            <a:off x="4876800" y="1752600"/>
            <a:ext cx="38100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132955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914400" y="1752600"/>
            <a:ext cx="7772400" cy="4800600"/>
          </a:xfrm>
        </p:spPr>
        <p:txBody>
          <a:bodyPr/>
          <a:lstStyle/>
          <a:p>
            <a:pPr lvl="0"/>
            <a:r>
              <a:rPr lang="en-US" noProof="0" smtClean="0"/>
              <a:t>Click icon to add chart</a:t>
            </a:r>
          </a:p>
        </p:txBody>
      </p:sp>
    </p:spTree>
    <p:extLst>
      <p:ext uri="{BB962C8B-B14F-4D97-AF65-F5344CB8AC3E}">
        <p14:creationId xmlns:p14="http://schemas.microsoft.com/office/powerpoint/2010/main" val="18150864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endParaRPr kumimoji="0" lang="en-US" dirty="0"/>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smtClean="0"/>
              <a:t>Click to edit Master subtitle style</a:t>
            </a:r>
            <a:endParaRPr kumimoji="0" lang="en-US" dirty="0"/>
          </a:p>
        </p:txBody>
      </p:sp>
      <p:sp>
        <p:nvSpPr>
          <p:cNvPr id="21" name="Rectangle 20"/>
          <p:cNvSpPr/>
          <p:nvPr/>
        </p:nvSpPr>
        <p:spPr>
          <a:xfrm>
            <a:off x="904875" y="3276600"/>
            <a:ext cx="7315200" cy="1655064"/>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22" name="Rectangle 21"/>
          <p:cNvSpPr/>
          <p:nvPr/>
        </p:nvSpPr>
        <p:spPr>
          <a:xfrm>
            <a:off x="904875" y="3276600"/>
            <a:ext cx="228600" cy="1651635"/>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32" name="Rectangle 31"/>
          <p:cNvSpPr/>
          <p:nvPr/>
        </p:nvSpPr>
        <p:spPr>
          <a:xfrm>
            <a:off x="914400" y="5048250"/>
            <a:ext cx="22860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2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748970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pic>
        <p:nvPicPr>
          <p:cNvPr id="1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875082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bg1"/>
                </a:solidFill>
              </a:defRPr>
            </a:lvl1pPr>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914400" y="4267200"/>
            <a:ext cx="73152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smtClean="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8" name="Rectangle 7"/>
          <p:cNvSpPr/>
          <p:nvPr/>
        </p:nvSpPr>
        <p:spPr>
          <a:xfrm>
            <a:off x="914400" y="2819400"/>
            <a:ext cx="228600" cy="128016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12" name="Subtitle 8"/>
          <p:cNvSpPr txBox="1">
            <a:spLocks/>
          </p:cNvSpPr>
          <p:nvPr userDrawn="1"/>
        </p:nvSpPr>
        <p:spPr>
          <a:xfrm>
            <a:off x="1219200" y="4572000"/>
            <a:ext cx="6858000" cy="533400"/>
          </a:xfrm>
          <a:prstGeom prst="rect">
            <a:avLst/>
          </a:prstGeom>
        </p:spPr>
        <p:txBody>
          <a:bodyPr vert="horz">
            <a:noAutofit/>
          </a:bodyPr>
          <a:lstStyle>
            <a:lvl1pPr marL="0" indent="0" algn="r" rtl="0" eaLnBrk="1" latinLnBrk="0" hangingPunct="1">
              <a:spcBef>
                <a:spcPts val="600"/>
              </a:spcBef>
              <a:buClr>
                <a:srgbClr val="5E3886"/>
              </a:buClr>
              <a:buSzPct val="76000"/>
              <a:buFont typeface="Wingdings 3"/>
              <a:buNone/>
              <a:defRPr kumimoji="0" sz="2000" kern="1200">
                <a:solidFill>
                  <a:schemeClr val="tx1"/>
                </a:solidFill>
                <a:latin typeface="Calibri" panose="020F0502020204030204" pitchFamily="34" charset="0"/>
                <a:ea typeface="+mj-ea"/>
                <a:cs typeface="+mj-cs"/>
              </a:defRPr>
            </a:lvl1pPr>
            <a:lvl2pPr marL="457200" indent="0" algn="ctr" rtl="0" eaLnBrk="1" latinLnBrk="0" hangingPunct="1">
              <a:spcBef>
                <a:spcPts val="500"/>
              </a:spcBef>
              <a:buClr>
                <a:srgbClr val="5E3886"/>
              </a:buClr>
              <a:buSzPct val="76000"/>
              <a:buFont typeface="Wingdings 3"/>
              <a:buNone/>
              <a:defRPr kumimoji="0" sz="2300" kern="1200">
                <a:solidFill>
                  <a:schemeClr val="tx1"/>
                </a:solidFill>
                <a:latin typeface="Calibri" panose="020F0502020204030204" pitchFamily="34" charset="0"/>
                <a:ea typeface="+mn-ea"/>
                <a:cs typeface="+mn-cs"/>
              </a:defRPr>
            </a:lvl2pPr>
            <a:lvl3pPr marL="914400" indent="0" algn="ctr" rtl="0" eaLnBrk="1" latinLnBrk="0" hangingPunct="1">
              <a:spcBef>
                <a:spcPts val="500"/>
              </a:spcBef>
              <a:buClr>
                <a:srgbClr val="5E3886"/>
              </a:buClr>
              <a:buSzPct val="76000"/>
              <a:buFont typeface="Wingdings 3"/>
              <a:buNone/>
              <a:defRPr kumimoji="0" sz="2000" kern="1200">
                <a:solidFill>
                  <a:schemeClr val="tx1"/>
                </a:solidFill>
                <a:latin typeface="Calibri" panose="020F0502020204030204" pitchFamily="34" charset="0"/>
                <a:ea typeface="+mn-ea"/>
                <a:cs typeface="+mn-cs"/>
              </a:defRPr>
            </a:lvl3pPr>
            <a:lvl4pPr marL="1371600" indent="0" algn="ctr" rtl="0" eaLnBrk="1" latinLnBrk="0" hangingPunct="1">
              <a:spcBef>
                <a:spcPts val="400"/>
              </a:spcBef>
              <a:buClr>
                <a:srgbClr val="5E3886"/>
              </a:buClr>
              <a:buSzPct val="70000"/>
              <a:buFont typeface="Wingdings"/>
              <a:buNone/>
              <a:defRPr kumimoji="0" sz="1800" kern="1200">
                <a:solidFill>
                  <a:schemeClr val="tx1"/>
                </a:solidFill>
                <a:latin typeface="Calibri" panose="020F0502020204030204" pitchFamily="34" charset="0"/>
                <a:ea typeface="+mn-ea"/>
                <a:cs typeface="+mn-cs"/>
              </a:defRPr>
            </a:lvl4pPr>
            <a:lvl5pPr marL="1828800" indent="0" algn="ctr" rtl="0" eaLnBrk="1" latinLnBrk="0" hangingPunct="1">
              <a:spcBef>
                <a:spcPts val="300"/>
              </a:spcBef>
              <a:buClr>
                <a:srgbClr val="5E3886"/>
              </a:buClr>
              <a:buSzPct val="70000"/>
              <a:buFont typeface="Wingdings"/>
              <a:buNone/>
              <a:defRPr kumimoji="0" sz="1600" kern="1200">
                <a:solidFill>
                  <a:schemeClr val="tx1"/>
                </a:solidFill>
                <a:latin typeface="Calibri" panose="020F0502020204030204" pitchFamily="34" charset="0"/>
                <a:ea typeface="+mn-ea"/>
                <a:cs typeface="+mn-cs"/>
              </a:defRPr>
            </a:lvl5pPr>
            <a:lvl6pPr marL="2286000" indent="0" algn="ctr" rtl="0" eaLnBrk="1" latinLnBrk="0" hangingPunct="1">
              <a:spcBef>
                <a:spcPts val="300"/>
              </a:spcBef>
              <a:buClr>
                <a:srgbClr val="9FB8CD">
                  <a:shade val="75000"/>
                </a:srgbClr>
              </a:buClr>
              <a:buSzPct val="75000"/>
              <a:buFont typeface="Wingdings 3"/>
              <a:buNone/>
              <a:defRPr kumimoji="0" lang="en-US" sz="1600" kern="1200" smtClean="0">
                <a:solidFill>
                  <a:schemeClr val="tx1"/>
                </a:solidFill>
                <a:latin typeface="+mn-lt"/>
                <a:ea typeface="+mn-ea"/>
                <a:cs typeface="+mn-cs"/>
              </a:defRPr>
            </a:lvl6pPr>
            <a:lvl7pPr marL="2743200" indent="0" algn="ctr" rtl="0" eaLnBrk="1" latinLnBrk="0" hangingPunct="1">
              <a:spcBef>
                <a:spcPts val="300"/>
              </a:spcBef>
              <a:buClr>
                <a:srgbClr val="727CA3">
                  <a:shade val="75000"/>
                </a:srgbClr>
              </a:buClr>
              <a:buSzPct val="75000"/>
              <a:buFont typeface="Wingdings 3"/>
              <a:buNone/>
              <a:defRPr kumimoji="0" lang="en-US" sz="1400" kern="1200" smtClean="0">
                <a:solidFill>
                  <a:schemeClr val="tx1"/>
                </a:solidFill>
                <a:latin typeface="+mn-lt"/>
                <a:ea typeface="+mn-ea"/>
                <a:cs typeface="+mn-cs"/>
              </a:defRPr>
            </a:lvl7pPr>
            <a:lvl8pPr marL="3200400" indent="0" algn="ctr" rtl="0" eaLnBrk="1" latinLnBrk="0" hangingPunct="1">
              <a:spcBef>
                <a:spcPts val="300"/>
              </a:spcBef>
              <a:buClr>
                <a:prstClr val="white">
                  <a:shade val="50000"/>
                </a:prstClr>
              </a:buClr>
              <a:buSzPct val="75000"/>
              <a:buFont typeface="Wingdings 3"/>
              <a:buNone/>
              <a:defRPr kumimoji="0" lang="en-US" sz="1400" kern="1200" smtClean="0">
                <a:solidFill>
                  <a:schemeClr val="tx1"/>
                </a:solidFill>
                <a:latin typeface="+mn-lt"/>
                <a:ea typeface="+mn-ea"/>
                <a:cs typeface="+mn-cs"/>
              </a:defRPr>
            </a:lvl8pPr>
            <a:lvl9pPr marL="3657600" indent="0" algn="ctr" rtl="0" eaLnBrk="1" latinLnBrk="0" hangingPunct="1">
              <a:spcBef>
                <a:spcPts val="300"/>
              </a:spcBef>
              <a:buClr>
                <a:srgbClr val="9FB8CD"/>
              </a:buClr>
              <a:buSzPct val="75000"/>
              <a:buFont typeface="Wingdings 3"/>
              <a:buNone/>
              <a:defRPr kumimoji="0" lang="en-US" sz="1200" kern="1200" smtClean="0">
                <a:solidFill>
                  <a:schemeClr val="tx1"/>
                </a:solidFill>
                <a:latin typeface="+mn-lt"/>
                <a:ea typeface="+mn-ea"/>
                <a:cs typeface="+mn-cs"/>
              </a:defRPr>
            </a:lvl9pPr>
          </a:lstStyle>
          <a:p>
            <a:pPr fontAlgn="auto">
              <a:spcAft>
                <a:spcPts val="0"/>
              </a:spcAft>
              <a:defRPr/>
            </a:pPr>
            <a:r>
              <a:rPr lang="en-US" sz="3200" dirty="0" smtClean="0">
                <a:solidFill>
                  <a:sysClr val="windowText" lastClr="000000"/>
                </a:solidFill>
              </a:rPr>
              <a:t>Click to edit Master subtitle style</a:t>
            </a:r>
            <a:endParaRPr lang="en-US" sz="3200" dirty="0">
              <a:solidFill>
                <a:sysClr val="windowText" lastClr="000000"/>
              </a:solidFill>
            </a:endParaRPr>
          </a:p>
        </p:txBody>
      </p:sp>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5836473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dirty="0" smtClean="0"/>
              <a:t>Click to edit Master title style</a:t>
            </a:r>
            <a:endParaRPr kumimoji="0" lang="en-US" dirty="0"/>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pic>
        <p:nvPicPr>
          <p:cNvPr id="12"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4"/>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71091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833475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Tree>
    <p:extLst>
      <p:ext uri="{BB962C8B-B14F-4D97-AF65-F5344CB8AC3E}">
        <p14:creationId xmlns:p14="http://schemas.microsoft.com/office/powerpoint/2010/main" val="2909114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494733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tx1"/>
                </a:solidFill>
                <a:latin typeface="+mn-lt"/>
                <a:ea typeface="+mn-ea"/>
                <a:cs typeface="+mn-cs"/>
              </a:defRPr>
            </a:lvl1pPr>
          </a:lstStyle>
          <a:p>
            <a:r>
              <a:rPr kumimoji="0" lang="en-US" dirty="0" smtClean="0"/>
              <a:t>Click to edit Master title style</a:t>
            </a:r>
            <a:endParaRPr kumimoji="0" lang="en-US" dirty="0"/>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smtClean="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dirty="0">
              <a:solidFill>
                <a:prstClr val="black"/>
              </a:solidFill>
              <a:latin typeface="Gill Sans MT"/>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85999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smtClean="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969575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smtClean="0"/>
              <a:t>Click to edit Master title style</a:t>
            </a:r>
            <a:endParaRPr kumimoji="0" lang="en-US" dirty="0"/>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dirty="0" smtClean="0"/>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smtClean="0"/>
              <a:t>Click to edit Master text styles</a:t>
            </a:r>
          </a:p>
        </p:txBody>
      </p:sp>
      <p:sp>
        <p:nvSpPr>
          <p:cNvPr id="10" name="Rectangle 9"/>
          <p:cNvSpPr/>
          <p:nvPr/>
        </p:nvSpPr>
        <p:spPr>
          <a:xfrm>
            <a:off x="457200" y="500856"/>
            <a:ext cx="18288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0378577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1557107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394473" y="2957775"/>
            <a:ext cx="5864268"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60911" y="432965"/>
            <a:ext cx="745466"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0716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6"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5026" y="3922715"/>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BD444616-E14A-46A0-A6D3-6E66F6B1A6DF}" type="slidenum">
              <a:rPr lang="en-US">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18074417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6"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5026" y="3922715"/>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eaLnBrk="1" fontAlgn="auto" hangingPunct="1">
              <a:spcBef>
                <a:spcPts val="0"/>
              </a:spcBef>
              <a:spcAft>
                <a:spcPts val="0"/>
              </a:spcAft>
              <a:defRPr/>
            </a:pPr>
            <a:fld id="{CBE6F69D-EC7C-4158-B48B-7F1BD0375DFA}" type="slidenum">
              <a:rPr lang="en-US">
                <a:solidFill>
                  <a:srgbClr val="B13F9A"/>
                </a:solidFill>
                <a:latin typeface="Gill Sans MT"/>
              </a:rPr>
              <a:pPr eaLnBrk="1" fontAlgn="auto" hangingPunct="1">
                <a:spcBef>
                  <a:spcPts val="0"/>
                </a:spcBef>
                <a:spcAft>
                  <a:spcPts val="0"/>
                </a:spcAft>
                <a:defRPr/>
              </a:pPr>
              <a:t>‹#›</a:t>
            </a:fld>
            <a:endParaRPr lang="en-US">
              <a:solidFill>
                <a:srgbClr val="B13F9A"/>
              </a:solidFill>
              <a:latin typeface="Gill Sans MT"/>
            </a:endParaRPr>
          </a:p>
        </p:txBody>
      </p:sp>
    </p:spTree>
    <p:extLst>
      <p:ext uri="{BB962C8B-B14F-4D97-AF65-F5344CB8AC3E}">
        <p14:creationId xmlns:p14="http://schemas.microsoft.com/office/powerpoint/2010/main" val="33712909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598613"/>
            <a:ext cx="4037013"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1729868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3783860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526606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Tree>
    <p:extLst>
      <p:ext uri="{BB962C8B-B14F-4D97-AF65-F5344CB8AC3E}">
        <p14:creationId xmlns:p14="http://schemas.microsoft.com/office/powerpoint/2010/main" val="844442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12"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085259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smtClean="0"/>
              <a:t>Click to edit Master title style</a:t>
            </a:r>
            <a:endParaRPr kumimoji="0" lang="en-US" dirty="0"/>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smtClean="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dirty="0">
              <a:solidFill>
                <a:prstClr val="black"/>
              </a:solidFill>
              <a:latin typeface="Gill Sans MT"/>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pic>
        <p:nvPicPr>
          <p:cNvPr id="17"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054478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smtClean="0"/>
              <a:t>Click to edit Master title style</a:t>
            </a:r>
            <a:endParaRPr kumimoji="0" lang="en-US" dirty="0"/>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smtClean="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8066536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4.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microsoft.com/office/2007/relationships/hdphoto" Target="../media/hdphoto1.wdp"/><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28" Type="http://schemas.openxmlformats.org/officeDocument/2006/relationships/image" Target="../media/image5.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 Id="rId27" Type="http://schemas.microsoft.com/office/2007/relationships/hdphoto" Target="../media/hdphoto2.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microsoft.com/office/2007/relationships/hdphoto" Target="../media/hdphoto1.wdp"/><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image" Target="../media/image2.png"/><Relationship Id="rId2" Type="http://schemas.openxmlformats.org/officeDocument/2006/relationships/slideLayout" Target="../slideLayouts/slideLayout23.xml"/><Relationship Id="rId16" Type="http://schemas.openxmlformats.org/officeDocument/2006/relationships/image" Target="../media/image6.png"/><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theme" Target="../theme/theme2.xml"/><Relationship Id="rId10" Type="http://schemas.openxmlformats.org/officeDocument/2006/relationships/slideLayout" Target="../slideLayouts/slideLayout31.xml"/><Relationship Id="rId19" Type="http://schemas.openxmlformats.org/officeDocument/2006/relationships/image" Target="../media/image5.png"/><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21" name="Picture 2"/>
          <p:cNvPicPr>
            <a:picLocks noChangeAspect="1" noChangeArrowheads="1"/>
          </p:cNvPicPr>
          <p:nvPr userDrawn="1"/>
        </p:nvPicPr>
        <p:blipFill>
          <a:blip r:embed="rId2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2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9071" y="422961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userDrawn="1"/>
        </p:nvPicPr>
        <p:blipFill>
          <a:blip r:embed="rId26"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27">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5"/>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564983602"/>
      </p:ext>
    </p:extLst>
  </p:cSld>
  <p:clrMap bg1="lt1" tx1="dk1" bg2="lt2" tx2="dk2" accent1="accent1" accent2="accent2" accent3="accent3" accent4="accent4" accent5="accent5" accent6="accent6" hlink="hlink" folHlink="folHlink"/>
  <p:sldLayoutIdLst>
    <p:sldLayoutId id="2147484111" r:id="rId1"/>
    <p:sldLayoutId id="2147484112" r:id="rId2"/>
    <p:sldLayoutId id="2147484113" r:id="rId3"/>
    <p:sldLayoutId id="2147484114" r:id="rId4"/>
    <p:sldLayoutId id="2147484115" r:id="rId5"/>
    <p:sldLayoutId id="2147484116" r:id="rId6"/>
    <p:sldLayoutId id="2147484117" r:id="rId7"/>
    <p:sldLayoutId id="2147484118" r:id="rId8"/>
    <p:sldLayoutId id="2147484119" r:id="rId9"/>
    <p:sldLayoutId id="2147484120" r:id="rId10"/>
    <p:sldLayoutId id="2147484121" r:id="rId11"/>
    <p:sldLayoutId id="2147484134" r:id="rId12"/>
    <p:sldLayoutId id="2147484135" r:id="rId13"/>
    <p:sldLayoutId id="2147484136" r:id="rId14"/>
    <p:sldLayoutId id="2147484137" r:id="rId15"/>
    <p:sldLayoutId id="2147484138" r:id="rId16"/>
    <p:sldLayoutId id="2147484139" r:id="rId17"/>
    <p:sldLayoutId id="2147484140" r:id="rId18"/>
    <p:sldLayoutId id="2147484141" r:id="rId19"/>
    <p:sldLayoutId id="2147484142" r:id="rId20"/>
    <p:sldLayoutId id="2147484143" r:id="rId2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B1D45A"/>
          </a:solidFill>
        </p:spPr>
        <p:txBody>
          <a:bodyPr vert="horz" anchor="b" anchorCtr="0">
            <a:norm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12" name="Picture 2"/>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17"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18">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23"/>
          <p:cNvPicPr>
            <a:picLocks noChangeAspect="1"/>
          </p:cNvPicPr>
          <p:nvPr userDrawn="1"/>
        </p:nvPicPr>
        <p:blipFill>
          <a:blip r:embed="rId19"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386693863"/>
      </p:ext>
    </p:extLst>
  </p:cSld>
  <p:clrMap bg1="lt1" tx1="dk1" bg2="lt2" tx2="dk2" accent1="accent1" accent2="accent2" accent3="accent3" accent4="accent4" accent5="accent5" accent6="accent6" hlink="hlink" folHlink="folHlink"/>
  <p:sldLayoutIdLst>
    <p:sldLayoutId id="2147484123" r:id="rId1"/>
    <p:sldLayoutId id="2147484124" r:id="rId2"/>
    <p:sldLayoutId id="2147484125" r:id="rId3"/>
    <p:sldLayoutId id="2147484126" r:id="rId4"/>
    <p:sldLayoutId id="2147484127" r:id="rId5"/>
    <p:sldLayoutId id="2147484128" r:id="rId6"/>
    <p:sldLayoutId id="2147484129" r:id="rId7"/>
    <p:sldLayoutId id="2147484130" r:id="rId8"/>
    <p:sldLayoutId id="2147484131" r:id="rId9"/>
    <p:sldLayoutId id="2147484132" r:id="rId10"/>
    <p:sldLayoutId id="2147484133" r:id="rId11"/>
    <p:sldLayoutId id="2147484144" r:id="rId12"/>
    <p:sldLayoutId id="2147484145" r:id="rId13"/>
    <p:sldLayoutId id="2147484146"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tx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5E3886"/>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5E3886"/>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5E3886"/>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5E3886"/>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5E3886"/>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3.xml"/><Relationship Id="rId1" Type="http://schemas.openxmlformats.org/officeDocument/2006/relationships/tags" Target="../tags/tag11.xml"/><Relationship Id="rId5" Type="http://schemas.openxmlformats.org/officeDocument/2006/relationships/image" Target="../media/image20.jpeg"/><Relationship Id="rId4" Type="http://schemas.openxmlformats.org/officeDocument/2006/relationships/image" Target="../media/image19.png"/></Relationships>
</file>

<file path=ppt/slides/_rels/slide10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23.xml"/><Relationship Id="rId1" Type="http://schemas.openxmlformats.org/officeDocument/2006/relationships/tags" Target="../tags/tag104.xml"/></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3.xml"/><Relationship Id="rId1" Type="http://schemas.openxmlformats.org/officeDocument/2006/relationships/tags" Target="../tags/tag105.xml"/></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3.xml"/><Relationship Id="rId1" Type="http://schemas.openxmlformats.org/officeDocument/2006/relationships/tags" Target="../tags/tag106.xml"/><Relationship Id="rId4" Type="http://schemas.openxmlformats.org/officeDocument/2006/relationships/image" Target="../media/image136.jpeg"/></Relationships>
</file>

<file path=ppt/slides/_rels/slide10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file:///C:\Documents%20and%20Settings\Owner.BEVERLY-Q62OQR5\Local%20Settings\Temporary%20Internet%20Files\Content.IE5\7K0PDBCK\MPj04027010000%5b1%5d.jpg" TargetMode="External"/><Relationship Id="rId1" Type="http://schemas.openxmlformats.org/officeDocument/2006/relationships/tags" Target="../tags/tag107.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notesSlide" Target="../notesSlides/notesSlide55.xml"/></Relationships>
</file>

<file path=ppt/slides/_rels/slide10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09.xml"/><Relationship Id="rId1" Type="http://schemas.openxmlformats.org/officeDocument/2006/relationships/tags" Target="../tags/tag108.xml"/><Relationship Id="rId5" Type="http://schemas.openxmlformats.org/officeDocument/2006/relationships/image" Target="../media/image139.jpeg"/><Relationship Id="rId4" Type="http://schemas.openxmlformats.org/officeDocument/2006/relationships/notesSlide" Target="../notesSlides/notesSlide56.xml"/></Relationships>
</file>

<file path=ppt/slides/_rels/slide10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10.xml"/><Relationship Id="rId1" Type="http://schemas.openxmlformats.org/officeDocument/2006/relationships/vmlDrawing" Target="../drawings/vmlDrawing4.vml"/><Relationship Id="rId6" Type="http://schemas.openxmlformats.org/officeDocument/2006/relationships/image" Target="../media/image140.emf"/><Relationship Id="rId5" Type="http://schemas.openxmlformats.org/officeDocument/2006/relationships/oleObject" Target="../embeddings/oleObject5.bin"/><Relationship Id="rId4" Type="http://schemas.openxmlformats.org/officeDocument/2006/relationships/notesSlide" Target="../notesSlides/notesSlide57.xml"/></Relationships>
</file>

<file path=ppt/slides/_rels/slide106.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12.xml"/><Relationship Id="rId1" Type="http://schemas.openxmlformats.org/officeDocument/2006/relationships/vmlDrawing" Target="../drawings/vmlDrawing5.vml"/><Relationship Id="rId6" Type="http://schemas.openxmlformats.org/officeDocument/2006/relationships/image" Target="../media/image141.emf"/><Relationship Id="rId5" Type="http://schemas.openxmlformats.org/officeDocument/2006/relationships/oleObject" Target="../embeddings/oleObject6.bin"/><Relationship Id="rId4" Type="http://schemas.openxmlformats.org/officeDocument/2006/relationships/notesSlide" Target="../notesSlides/notesSlide58.xml"/></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3.xml"/><Relationship Id="rId1" Type="http://schemas.openxmlformats.org/officeDocument/2006/relationships/tags" Target="../tags/tag114.xml"/><Relationship Id="rId4" Type="http://schemas.openxmlformats.org/officeDocument/2006/relationships/image" Target="../media/image142.jpeg"/></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3.xml"/><Relationship Id="rId1" Type="http://schemas.openxmlformats.org/officeDocument/2006/relationships/tags" Target="../tags/tag115.xml"/><Relationship Id="rId4" Type="http://schemas.openxmlformats.org/officeDocument/2006/relationships/image" Target="../media/image143.jpeg"/></Relationships>
</file>

<file path=ppt/slides/_rels/slide109.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tags" Target="../tags/tag117.xml"/><Relationship Id="rId1" Type="http://schemas.openxmlformats.org/officeDocument/2006/relationships/tags" Target="../tags/tag116.xml"/><Relationship Id="rId5" Type="http://schemas.openxmlformats.org/officeDocument/2006/relationships/image" Target="../media/image144.wmf"/><Relationship Id="rId4" Type="http://schemas.openxmlformats.org/officeDocument/2006/relationships/notesSlide" Target="../notesSlides/notesSlide61.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23.xml"/><Relationship Id="rId1" Type="http://schemas.openxmlformats.org/officeDocument/2006/relationships/tags" Target="../tags/tag12.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3.xml"/><Relationship Id="rId1" Type="http://schemas.openxmlformats.org/officeDocument/2006/relationships/tags" Target="../tags/tag118.xml"/></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3.xml"/><Relationship Id="rId1" Type="http://schemas.openxmlformats.org/officeDocument/2006/relationships/tags" Target="../tags/tag119.xml"/><Relationship Id="rId4" Type="http://schemas.openxmlformats.org/officeDocument/2006/relationships/image" Target="../media/image145.jpeg"/></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3.xml"/><Relationship Id="rId1" Type="http://schemas.openxmlformats.org/officeDocument/2006/relationships/tags" Target="../tags/tag120.xml"/><Relationship Id="rId4" Type="http://schemas.openxmlformats.org/officeDocument/2006/relationships/image" Target="../media/image146.jpeg"/></Relationships>
</file>

<file path=ppt/slides/_rels/slide113.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slideLayout" Target="../slideLayouts/slideLayout23.xml"/><Relationship Id="rId7" Type="http://schemas.openxmlformats.org/officeDocument/2006/relationships/hyperlink" Target="http://www.drscholls.com/product.aspx?prodid=46" TargetMode="External"/><Relationship Id="rId2" Type="http://schemas.openxmlformats.org/officeDocument/2006/relationships/video" Target="file:///C:\Documents%20and%20Settings\Owner.BEVERLY-Q62OQR5\Local%20Settings\Temporary%20Internet%20Files\Content.IE5\YAC5GU9Y\MPj03154670000%5b1%5d.jpg" TargetMode="External"/><Relationship Id="rId1" Type="http://schemas.openxmlformats.org/officeDocument/2006/relationships/tags" Target="../tags/tag121.xml"/><Relationship Id="rId6" Type="http://schemas.openxmlformats.org/officeDocument/2006/relationships/image" Target="../media/image147.jpeg"/><Relationship Id="rId11" Type="http://schemas.openxmlformats.org/officeDocument/2006/relationships/image" Target="../media/image151.wmf"/><Relationship Id="rId5" Type="http://schemas.openxmlformats.org/officeDocument/2006/relationships/hyperlink" Target="http://www.northcoastfootcare.com/footcare-info/corns-callus.html" TargetMode="External"/><Relationship Id="rId10" Type="http://schemas.openxmlformats.org/officeDocument/2006/relationships/image" Target="../media/image150.png"/><Relationship Id="rId4" Type="http://schemas.openxmlformats.org/officeDocument/2006/relationships/notesSlide" Target="../notesSlides/notesSlide65.xml"/><Relationship Id="rId9" Type="http://schemas.openxmlformats.org/officeDocument/2006/relationships/image" Target="../media/image149.wmf"/></Relationships>
</file>

<file path=ppt/slides/_rels/slide11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22.xml"/><Relationship Id="rId1" Type="http://schemas.openxmlformats.org/officeDocument/2006/relationships/vmlDrawing" Target="../drawings/vmlDrawing6.vml"/><Relationship Id="rId6" Type="http://schemas.openxmlformats.org/officeDocument/2006/relationships/image" Target="../media/image152.wmf"/><Relationship Id="rId5" Type="http://schemas.openxmlformats.org/officeDocument/2006/relationships/oleObject" Target="../embeddings/oleObject7.bin"/><Relationship Id="rId4" Type="http://schemas.openxmlformats.org/officeDocument/2006/relationships/notesSlide" Target="../notesSlides/notesSlide66.xml"/></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3.xml"/><Relationship Id="rId1" Type="http://schemas.openxmlformats.org/officeDocument/2006/relationships/tags" Target="../tags/tag123.xml"/><Relationship Id="rId4" Type="http://schemas.openxmlformats.org/officeDocument/2006/relationships/image" Target="../media/image153.png"/></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3.xml"/><Relationship Id="rId1" Type="http://schemas.openxmlformats.org/officeDocument/2006/relationships/tags" Target="../tags/tag124.xml"/><Relationship Id="rId4" Type="http://schemas.openxmlformats.org/officeDocument/2006/relationships/image" Target="../media/image154.jpg"/></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3.xml"/><Relationship Id="rId1" Type="http://schemas.openxmlformats.org/officeDocument/2006/relationships/tags" Target="../tags/tag125.xml"/></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8.xml"/><Relationship Id="rId1" Type="http://schemas.openxmlformats.org/officeDocument/2006/relationships/tags" Target="../tags/tag126.xml"/><Relationship Id="rId4" Type="http://schemas.openxmlformats.org/officeDocument/2006/relationships/hyperlink" Target="http://www.diabetesed.net/page/_files/umpierrezInpatientnonicuGuidelines1.ppt" TargetMode="External"/></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3.xml"/><Relationship Id="rId1" Type="http://schemas.openxmlformats.org/officeDocument/2006/relationships/tags" Target="../tags/tag127.xml"/><Relationship Id="rId4" Type="http://schemas.openxmlformats.org/officeDocument/2006/relationships/image" Target="../media/image155.jpe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23.xml"/><Relationship Id="rId1" Type="http://schemas.openxmlformats.org/officeDocument/2006/relationships/tags" Target="../tags/tag13.xml"/></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3.xml"/><Relationship Id="rId1" Type="http://schemas.openxmlformats.org/officeDocument/2006/relationships/tags" Target="../tags/tag128.xml"/><Relationship Id="rId4" Type="http://schemas.openxmlformats.org/officeDocument/2006/relationships/image" Target="../media/image156.png"/></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3.xml"/><Relationship Id="rId1" Type="http://schemas.openxmlformats.org/officeDocument/2006/relationships/tags" Target="../tags/tag129.xml"/><Relationship Id="rId5" Type="http://schemas.openxmlformats.org/officeDocument/2006/relationships/image" Target="../media/image157.png"/><Relationship Id="rId4" Type="http://schemas.openxmlformats.org/officeDocument/2006/relationships/image" Target="../media/image53.png"/></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23.xml"/><Relationship Id="rId1" Type="http://schemas.openxmlformats.org/officeDocument/2006/relationships/tags" Target="../tags/tag130.xml"/><Relationship Id="rId4" Type="http://schemas.openxmlformats.org/officeDocument/2006/relationships/image" Target="../media/image158.png"/></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3.xml"/><Relationship Id="rId1" Type="http://schemas.openxmlformats.org/officeDocument/2006/relationships/tags" Target="../tags/tag131.xml"/><Relationship Id="rId4" Type="http://schemas.openxmlformats.org/officeDocument/2006/relationships/image" Target="../media/image39.jpeg"/></Relationships>
</file>

<file path=ppt/slides/_rels/slide124.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slideLayout" Target="../slideLayouts/slideLayout23.xml"/><Relationship Id="rId1" Type="http://schemas.openxmlformats.org/officeDocument/2006/relationships/tags" Target="../tags/tag132.xml"/><Relationship Id="rId4" Type="http://schemas.openxmlformats.org/officeDocument/2006/relationships/image" Target="../media/image160.png"/></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23.xml"/><Relationship Id="rId1" Type="http://schemas.openxmlformats.org/officeDocument/2006/relationships/tags" Target="../tags/tag133.xml"/><Relationship Id="rId5" Type="http://schemas.openxmlformats.org/officeDocument/2006/relationships/image" Target="../media/image162.jpeg"/><Relationship Id="rId4" Type="http://schemas.openxmlformats.org/officeDocument/2006/relationships/image" Target="../media/image161.jpeg"/></Relationships>
</file>

<file path=ppt/slides/_rels/slide126.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slideLayout" Target="../slideLayouts/slideLayout23.xml"/><Relationship Id="rId1" Type="http://schemas.openxmlformats.org/officeDocument/2006/relationships/tags" Target="../tags/tag134.xml"/></Relationships>
</file>

<file path=ppt/slides/_rels/slide127.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file:///C:\Documents%20and%20Settings\Owner.BEVERLY-Q62OQR5\Local%20Settings\Temporary%20Internet%20Files\Content.IE5\PV3ENANH\MPj04071720000%5b1%5d.jpg" TargetMode="External"/><Relationship Id="rId1" Type="http://schemas.openxmlformats.org/officeDocument/2006/relationships/tags" Target="../tags/tag135.xml"/><Relationship Id="rId5" Type="http://schemas.openxmlformats.org/officeDocument/2006/relationships/image" Target="../media/image164.png"/><Relationship Id="rId4" Type="http://schemas.openxmlformats.org/officeDocument/2006/relationships/notesSlide" Target="../notesSlides/notesSlide77.xml"/></Relationships>
</file>

<file path=ppt/slides/_rels/slide128.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slideLayout" Target="../slideLayouts/slideLayout23.xml"/><Relationship Id="rId1" Type="http://schemas.openxmlformats.org/officeDocument/2006/relationships/tags" Target="../tags/tag136.xml"/></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23.xml"/><Relationship Id="rId1" Type="http://schemas.openxmlformats.org/officeDocument/2006/relationships/tags" Target="../tags/tag13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8.xml"/><Relationship Id="rId1" Type="http://schemas.openxmlformats.org/officeDocument/2006/relationships/tags" Target="../tags/tag14.xml"/><Relationship Id="rId5" Type="http://schemas.openxmlformats.org/officeDocument/2006/relationships/image" Target="../media/image24.png"/><Relationship Id="rId4" Type="http://schemas.openxmlformats.org/officeDocument/2006/relationships/image" Target="../media/image23.jpeg"/></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23.xml"/><Relationship Id="rId1" Type="http://schemas.openxmlformats.org/officeDocument/2006/relationships/tags" Target="../tags/tag138.xml"/><Relationship Id="rId5" Type="http://schemas.openxmlformats.org/officeDocument/2006/relationships/image" Target="../media/image167.wmf"/><Relationship Id="rId4" Type="http://schemas.openxmlformats.org/officeDocument/2006/relationships/image" Target="../media/image166.wmf"/></Relationships>
</file>

<file path=ppt/slides/_rels/slide131.xml.rels><?xml version="1.0" encoding="UTF-8" standalone="yes"?>
<Relationships xmlns="http://schemas.openxmlformats.org/package/2006/relationships"><Relationship Id="rId3" Type="http://schemas.openxmlformats.org/officeDocument/2006/relationships/hyperlink" Target="http://www.diabetesed.net/page/_files/Diabetes-Meds-on-a-Budget.pdf" TargetMode="External"/><Relationship Id="rId2" Type="http://schemas.openxmlformats.org/officeDocument/2006/relationships/slideLayout" Target="../slideLayouts/slideLayout23.xml"/><Relationship Id="rId1" Type="http://schemas.openxmlformats.org/officeDocument/2006/relationships/tags" Target="../tags/tag139.xml"/><Relationship Id="rId5" Type="http://schemas.openxmlformats.org/officeDocument/2006/relationships/image" Target="../media/image169.png"/><Relationship Id="rId4" Type="http://schemas.openxmlformats.org/officeDocument/2006/relationships/image" Target="../media/image168.jpeg"/></Relationships>
</file>

<file path=ppt/slides/_rels/slide132.xml.rels><?xml version="1.0" encoding="UTF-8" standalone="yes"?>
<Relationships xmlns="http://schemas.openxmlformats.org/package/2006/relationships"><Relationship Id="rId3" Type="http://schemas.openxmlformats.org/officeDocument/2006/relationships/image" Target="../media/image170.JPG"/><Relationship Id="rId2" Type="http://schemas.openxmlformats.org/officeDocument/2006/relationships/slideLayout" Target="../slideLayouts/slideLayout23.xml"/><Relationship Id="rId1" Type="http://schemas.openxmlformats.org/officeDocument/2006/relationships/tags" Target="../tags/tag140.xml"/></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23.xml"/><Relationship Id="rId1" Type="http://schemas.openxmlformats.org/officeDocument/2006/relationships/tags" Target="../tags/tag141.xml"/><Relationship Id="rId4" Type="http://schemas.openxmlformats.org/officeDocument/2006/relationships/image" Target="../media/image171.jpeg"/></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23.xml"/><Relationship Id="rId1" Type="http://schemas.openxmlformats.org/officeDocument/2006/relationships/tags" Target="../tags/tag142.xml"/></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23.xml"/><Relationship Id="rId1" Type="http://schemas.openxmlformats.org/officeDocument/2006/relationships/tags" Target="../tags/tag143.xml"/><Relationship Id="rId6" Type="http://schemas.openxmlformats.org/officeDocument/2006/relationships/image" Target="../media/image174.png"/><Relationship Id="rId5" Type="http://schemas.openxmlformats.org/officeDocument/2006/relationships/image" Target="../media/image173.jpeg"/><Relationship Id="rId4" Type="http://schemas.openxmlformats.org/officeDocument/2006/relationships/image" Target="../media/image172.png"/></Relationships>
</file>

<file path=ppt/slides/_rels/slide136.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144.xml"/></Relationships>
</file>

<file path=ppt/slides/_rels/slide137.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slideLayout" Target="../slideLayouts/slideLayout23.xml"/><Relationship Id="rId1" Type="http://schemas.openxmlformats.org/officeDocument/2006/relationships/tags" Target="../tags/tag145.xml"/><Relationship Id="rId5" Type="http://schemas.openxmlformats.org/officeDocument/2006/relationships/image" Target="../media/image177.png"/><Relationship Id="rId4" Type="http://schemas.openxmlformats.org/officeDocument/2006/relationships/image" Target="../media/image176.png"/></Relationships>
</file>

<file path=ppt/slides/_rels/slide138.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slideLayout" Target="../slideLayouts/slideLayout23.xml"/><Relationship Id="rId1" Type="http://schemas.openxmlformats.org/officeDocument/2006/relationships/tags" Target="../tags/tag146.xml"/></Relationships>
</file>

<file path=ppt/slides/_rels/slide139.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slideLayout" Target="../slideLayouts/slideLayout23.xml"/><Relationship Id="rId1" Type="http://schemas.openxmlformats.org/officeDocument/2006/relationships/tags" Target="../tags/tag147.xml"/><Relationship Id="rId4" Type="http://schemas.openxmlformats.org/officeDocument/2006/relationships/image" Target="../media/image180.pn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28.xml"/><Relationship Id="rId1" Type="http://schemas.openxmlformats.org/officeDocument/2006/relationships/tags" Target="../tags/tag15.xml"/></Relationships>
</file>

<file path=ppt/slides/_rels/slide140.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slideLayout" Target="../slideLayouts/slideLayout23.xml"/><Relationship Id="rId1" Type="http://schemas.openxmlformats.org/officeDocument/2006/relationships/tags" Target="../tags/tag148.xml"/></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23.xml"/><Relationship Id="rId1" Type="http://schemas.openxmlformats.org/officeDocument/2006/relationships/tags" Target="../tags/tag149.xml"/><Relationship Id="rId4" Type="http://schemas.openxmlformats.org/officeDocument/2006/relationships/image" Target="../media/image167.wmf"/></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23.xml"/><Relationship Id="rId1" Type="http://schemas.openxmlformats.org/officeDocument/2006/relationships/tags" Target="../tags/tag150.xml"/></Relationships>
</file>

<file path=ppt/slides/_rels/slide143.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slideLayout" Target="../slideLayouts/slideLayout23.xml"/><Relationship Id="rId1" Type="http://schemas.openxmlformats.org/officeDocument/2006/relationships/tags" Target="../tags/tag151.xml"/><Relationship Id="rId4" Type="http://schemas.openxmlformats.org/officeDocument/2006/relationships/image" Target="../media/image183.png"/></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3.xml"/><Relationship Id="rId1" Type="http://schemas.openxmlformats.org/officeDocument/2006/relationships/tags" Target="../tags/tag152.xml"/><Relationship Id="rId4" Type="http://schemas.openxmlformats.org/officeDocument/2006/relationships/image" Target="../media/image184.wmf"/></Relationships>
</file>

<file path=ppt/slides/_rels/slide14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53.xml"/><Relationship Id="rId1" Type="http://schemas.openxmlformats.org/officeDocument/2006/relationships/vmlDrawing" Target="../drawings/vmlDrawing7.vml"/><Relationship Id="rId6" Type="http://schemas.openxmlformats.org/officeDocument/2006/relationships/image" Target="../media/image185.emf"/><Relationship Id="rId5" Type="http://schemas.openxmlformats.org/officeDocument/2006/relationships/oleObject" Target="../embeddings/Microsoft_Word_97_-_2003_Document1.doc"/><Relationship Id="rId4" Type="http://schemas.openxmlformats.org/officeDocument/2006/relationships/notesSlide" Target="../notesSlides/notesSlide86.xml"/></Relationships>
</file>

<file path=ppt/slides/_rels/slide146.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54.xml"/><Relationship Id="rId1" Type="http://schemas.openxmlformats.org/officeDocument/2006/relationships/vmlDrawing" Target="../drawings/vmlDrawing8.vml"/><Relationship Id="rId6" Type="http://schemas.openxmlformats.org/officeDocument/2006/relationships/image" Target="../media/image186.emf"/><Relationship Id="rId5" Type="http://schemas.openxmlformats.org/officeDocument/2006/relationships/oleObject" Target="../embeddings/Microsoft_Word_97_-_2003_Document2.doc"/><Relationship Id="rId4" Type="http://schemas.openxmlformats.org/officeDocument/2006/relationships/notesSlide" Target="../notesSlides/notesSlide87.xml"/></Relationships>
</file>

<file path=ppt/slides/_rels/slide147.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23.xml"/><Relationship Id="rId1" Type="http://schemas.openxmlformats.org/officeDocument/2006/relationships/tags" Target="../tags/tag155.xml"/></Relationships>
</file>

<file path=ppt/slides/_rels/slide148.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23.xml"/><Relationship Id="rId1" Type="http://schemas.openxmlformats.org/officeDocument/2006/relationships/tags" Target="../tags/tag156.xml"/><Relationship Id="rId4" Type="http://schemas.openxmlformats.org/officeDocument/2006/relationships/image" Target="../media/image166.wmf"/></Relationships>
</file>

<file path=ppt/slides/_rels/slide149.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188.jpeg"/><Relationship Id="rId2" Type="http://schemas.openxmlformats.org/officeDocument/2006/relationships/tags" Target="../tags/tag157.xml"/><Relationship Id="rId1" Type="http://schemas.openxmlformats.org/officeDocument/2006/relationships/vmlDrawing" Target="../drawings/vmlDrawing9.vml"/><Relationship Id="rId6" Type="http://schemas.openxmlformats.org/officeDocument/2006/relationships/image" Target="../media/image187.emf"/><Relationship Id="rId5" Type="http://schemas.openxmlformats.org/officeDocument/2006/relationships/oleObject" Target="../embeddings/Microsoft_Word_97_-_2003_Document3.doc"/><Relationship Id="rId4" Type="http://schemas.openxmlformats.org/officeDocument/2006/relationships/notesSlide" Target="../notesSlides/notesSlide90.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3.xml"/><Relationship Id="rId1" Type="http://schemas.openxmlformats.org/officeDocument/2006/relationships/tags" Target="../tags/tag16.xml"/></Relationships>
</file>

<file path=ppt/slides/_rels/slide150.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27.xml"/><Relationship Id="rId1" Type="http://schemas.openxmlformats.org/officeDocument/2006/relationships/tags" Target="../tags/tag158.xml"/><Relationship Id="rId4" Type="http://schemas.openxmlformats.org/officeDocument/2006/relationships/image" Target="../media/image189.emf"/></Relationships>
</file>

<file path=ppt/slides/_rels/slide151.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slideLayout" Target="../slideLayouts/slideLayout23.xml"/><Relationship Id="rId1" Type="http://schemas.openxmlformats.org/officeDocument/2006/relationships/tags" Target="../tags/tag159.xml"/></Relationships>
</file>

<file path=ppt/slides/_rels/slide15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60.xml"/><Relationship Id="rId1" Type="http://schemas.openxmlformats.org/officeDocument/2006/relationships/vmlDrawing" Target="../drawings/vmlDrawing10.vml"/><Relationship Id="rId6" Type="http://schemas.openxmlformats.org/officeDocument/2006/relationships/image" Target="../media/image190.emf"/><Relationship Id="rId5" Type="http://schemas.openxmlformats.org/officeDocument/2006/relationships/oleObject" Target="../embeddings/Microsoft_Word_97_-_2003_Document4.doc"/><Relationship Id="rId4" Type="http://schemas.openxmlformats.org/officeDocument/2006/relationships/notesSlide" Target="../notesSlides/notesSlide92.xml"/></Relationships>
</file>

<file path=ppt/slides/_rels/slide153.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slideLayout" Target="../slideLayouts/slideLayout23.xml"/><Relationship Id="rId1" Type="http://schemas.openxmlformats.org/officeDocument/2006/relationships/tags" Target="../tags/tag161.xml"/></Relationships>
</file>

<file path=ppt/slides/_rels/slide15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62.xml"/><Relationship Id="rId1" Type="http://schemas.openxmlformats.org/officeDocument/2006/relationships/vmlDrawing" Target="../drawings/vmlDrawing11.vml"/><Relationship Id="rId6" Type="http://schemas.openxmlformats.org/officeDocument/2006/relationships/image" Target="../media/image191.emf"/><Relationship Id="rId5" Type="http://schemas.openxmlformats.org/officeDocument/2006/relationships/oleObject" Target="../embeddings/Microsoft_Word_97_-_2003_Document5.doc"/><Relationship Id="rId4" Type="http://schemas.openxmlformats.org/officeDocument/2006/relationships/notesSlide" Target="../notesSlides/notesSlide93.xml"/></Relationships>
</file>

<file path=ppt/slides/_rels/slide15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63.xml"/><Relationship Id="rId1" Type="http://schemas.openxmlformats.org/officeDocument/2006/relationships/vmlDrawing" Target="../drawings/vmlDrawing12.vml"/><Relationship Id="rId6" Type="http://schemas.openxmlformats.org/officeDocument/2006/relationships/image" Target="../media/image192.emf"/><Relationship Id="rId5" Type="http://schemas.openxmlformats.org/officeDocument/2006/relationships/oleObject" Target="../embeddings/Microsoft_Word_97_-_2003_Document6.doc"/><Relationship Id="rId4" Type="http://schemas.openxmlformats.org/officeDocument/2006/relationships/notesSlide" Target="../notesSlides/notesSlide94.xml"/></Relationships>
</file>

<file path=ppt/slides/_rels/slide156.xml.rels><?xml version="1.0" encoding="UTF-8" standalone="yes"?>
<Relationships xmlns="http://schemas.openxmlformats.org/package/2006/relationships"><Relationship Id="rId3" Type="http://schemas.openxmlformats.org/officeDocument/2006/relationships/image" Target="../media/image193.WMF"/><Relationship Id="rId2" Type="http://schemas.openxmlformats.org/officeDocument/2006/relationships/slideLayout" Target="../slideLayouts/slideLayout23.xml"/><Relationship Id="rId1" Type="http://schemas.openxmlformats.org/officeDocument/2006/relationships/tags" Target="../tags/tag164.xml"/></Relationships>
</file>

<file path=ppt/slides/_rels/slide157.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23.xml"/><Relationship Id="rId1" Type="http://schemas.openxmlformats.org/officeDocument/2006/relationships/tags" Target="../tags/tag165.xml"/><Relationship Id="rId4" Type="http://schemas.openxmlformats.org/officeDocument/2006/relationships/image" Target="../media/image194.WMF"/></Relationships>
</file>

<file path=ppt/slides/_rels/slide158.xml.rels><?xml version="1.0" encoding="UTF-8" standalone="yes"?>
<Relationships xmlns="http://schemas.openxmlformats.org/package/2006/relationships"><Relationship Id="rId3" Type="http://schemas.openxmlformats.org/officeDocument/2006/relationships/image" Target="../media/image195.WMF"/><Relationship Id="rId2" Type="http://schemas.openxmlformats.org/officeDocument/2006/relationships/slideLayout" Target="../slideLayouts/slideLayout23.xml"/><Relationship Id="rId1" Type="http://schemas.openxmlformats.org/officeDocument/2006/relationships/tags" Target="../tags/tag167.xml"/></Relationships>
</file>

<file path=ppt/slides/_rels/slide15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23.xml"/><Relationship Id="rId1" Type="http://schemas.openxmlformats.org/officeDocument/2006/relationships/tags" Target="../tags/tag168.xml"/><Relationship Id="rId5" Type="http://schemas.openxmlformats.org/officeDocument/2006/relationships/image" Target="../media/image196.jpeg"/><Relationship Id="rId4" Type="http://schemas.openxmlformats.org/officeDocument/2006/relationships/image" Target="../media/image54.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3.xml"/><Relationship Id="rId1" Type="http://schemas.openxmlformats.org/officeDocument/2006/relationships/tags" Target="../tags/tag17.xml"/><Relationship Id="rId5" Type="http://schemas.openxmlformats.org/officeDocument/2006/relationships/image" Target="../media/image27.png"/><Relationship Id="rId4" Type="http://schemas.openxmlformats.org/officeDocument/2006/relationships/image" Target="../media/image26.jpeg"/></Relationships>
</file>

<file path=ppt/slides/_rels/slide16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23.xml"/><Relationship Id="rId1" Type="http://schemas.openxmlformats.org/officeDocument/2006/relationships/tags" Target="../tags/tag169.xml"/><Relationship Id="rId5" Type="http://schemas.openxmlformats.org/officeDocument/2006/relationships/image" Target="../media/image198.WMF"/><Relationship Id="rId4" Type="http://schemas.openxmlformats.org/officeDocument/2006/relationships/image" Target="../media/image197.png"/></Relationships>
</file>

<file path=ppt/slides/_rels/slide16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70.xml"/><Relationship Id="rId1" Type="http://schemas.openxmlformats.org/officeDocument/2006/relationships/vmlDrawing" Target="../drawings/vmlDrawing13.vml"/><Relationship Id="rId6" Type="http://schemas.openxmlformats.org/officeDocument/2006/relationships/image" Target="../media/image199.wmf"/><Relationship Id="rId5" Type="http://schemas.openxmlformats.org/officeDocument/2006/relationships/oleObject" Target="../embeddings/oleObject8.bin"/><Relationship Id="rId4" Type="http://schemas.openxmlformats.org/officeDocument/2006/relationships/image" Target="../media/image197.png"/></Relationships>
</file>

<file path=ppt/slides/_rels/slide16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71.xml"/><Relationship Id="rId1" Type="http://schemas.openxmlformats.org/officeDocument/2006/relationships/vmlDrawing" Target="../drawings/vmlDrawing14.vml"/><Relationship Id="rId6" Type="http://schemas.openxmlformats.org/officeDocument/2006/relationships/image" Target="../media/image200.emf"/><Relationship Id="rId5" Type="http://schemas.openxmlformats.org/officeDocument/2006/relationships/oleObject" Target="../embeddings/Microsoft_Word_97_-_2003_Document7.doc"/><Relationship Id="rId4" Type="http://schemas.openxmlformats.org/officeDocument/2006/relationships/notesSlide" Target="../notesSlides/notesSlide96.xml"/></Relationships>
</file>

<file path=ppt/slides/_rels/slide163.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23.xml"/><Relationship Id="rId1" Type="http://schemas.openxmlformats.org/officeDocument/2006/relationships/tags" Target="../tags/tag172.xml"/><Relationship Id="rId5" Type="http://schemas.openxmlformats.org/officeDocument/2006/relationships/image" Target="../media/image202.png"/><Relationship Id="rId4" Type="http://schemas.openxmlformats.org/officeDocument/2006/relationships/image" Target="../media/image201.png"/></Relationships>
</file>

<file path=ppt/slides/_rels/slide164.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23.xml"/><Relationship Id="rId1" Type="http://schemas.openxmlformats.org/officeDocument/2006/relationships/tags" Target="../tags/tag173.xml"/><Relationship Id="rId5" Type="http://schemas.openxmlformats.org/officeDocument/2006/relationships/image" Target="../media/image202.png"/><Relationship Id="rId4" Type="http://schemas.openxmlformats.org/officeDocument/2006/relationships/image" Target="../media/image201.png"/></Relationships>
</file>

<file path=ppt/slides/_rels/slide165.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23.xml"/><Relationship Id="rId1" Type="http://schemas.openxmlformats.org/officeDocument/2006/relationships/tags" Target="../tags/tag174.xml"/><Relationship Id="rId5" Type="http://schemas.openxmlformats.org/officeDocument/2006/relationships/image" Target="../media/image202.png"/><Relationship Id="rId4" Type="http://schemas.openxmlformats.org/officeDocument/2006/relationships/image" Target="../media/image201.png"/></Relationships>
</file>

<file path=ppt/slides/_rels/slide166.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75.xml"/><Relationship Id="rId1" Type="http://schemas.openxmlformats.org/officeDocument/2006/relationships/vmlDrawing" Target="../drawings/vmlDrawing15.vml"/><Relationship Id="rId6" Type="http://schemas.openxmlformats.org/officeDocument/2006/relationships/image" Target="../media/image203.emf"/><Relationship Id="rId5" Type="http://schemas.openxmlformats.org/officeDocument/2006/relationships/oleObject" Target="../embeddings/Microsoft_Word_97_-_2003_Document8.doc"/><Relationship Id="rId4" Type="http://schemas.openxmlformats.org/officeDocument/2006/relationships/notesSlide" Target="../notesSlides/notesSlide100.xml"/></Relationships>
</file>

<file path=ppt/slides/_rels/slide167.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23.xml"/><Relationship Id="rId1" Type="http://schemas.openxmlformats.org/officeDocument/2006/relationships/tags" Target="../tags/tag176.xml"/></Relationships>
</file>

<file path=ppt/slides/_rels/slide168.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23.xml"/><Relationship Id="rId1" Type="http://schemas.openxmlformats.org/officeDocument/2006/relationships/tags" Target="../tags/tag177.xml"/><Relationship Id="rId6" Type="http://schemas.openxmlformats.org/officeDocument/2006/relationships/image" Target="../media/image205.jpeg"/><Relationship Id="rId5" Type="http://schemas.openxmlformats.org/officeDocument/2006/relationships/hyperlink" Target="http://www.ciwmb.ca.gov/HHW/HealthCare/Collection/" TargetMode="External"/><Relationship Id="rId4" Type="http://schemas.openxmlformats.org/officeDocument/2006/relationships/image" Target="../media/image204.jpeg"/></Relationships>
</file>

<file path=ppt/slides/_rels/slide169.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23.xml"/><Relationship Id="rId1" Type="http://schemas.openxmlformats.org/officeDocument/2006/relationships/tags" Target="../tags/tag178.xml"/><Relationship Id="rId4" Type="http://schemas.openxmlformats.org/officeDocument/2006/relationships/image" Target="../media/image89.wmf"/></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3.xml"/><Relationship Id="rId1" Type="http://schemas.openxmlformats.org/officeDocument/2006/relationships/tags" Target="../tags/tag18.xml"/></Relationships>
</file>

<file path=ppt/slides/_rels/slide170.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23.xml"/><Relationship Id="rId1" Type="http://schemas.openxmlformats.org/officeDocument/2006/relationships/tags" Target="../tags/tag179.xml"/></Relationships>
</file>

<file path=ppt/slides/_rels/slide171.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slideLayout" Target="../slideLayouts/slideLayout23.xml"/><Relationship Id="rId1" Type="http://schemas.openxmlformats.org/officeDocument/2006/relationships/tags" Target="../tags/tag180.xml"/></Relationships>
</file>

<file path=ppt/slides/_rels/slide172.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slideLayout" Target="../slideLayouts/slideLayout23.xml"/><Relationship Id="rId1" Type="http://schemas.openxmlformats.org/officeDocument/2006/relationships/tags" Target="../tags/tag181.xml"/><Relationship Id="rId4" Type="http://schemas.openxmlformats.org/officeDocument/2006/relationships/image" Target="../media/image208.png"/></Relationships>
</file>

<file path=ppt/slides/_rels/slide173.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23.xml"/><Relationship Id="rId1" Type="http://schemas.openxmlformats.org/officeDocument/2006/relationships/tags" Target="../tags/tag182.xml"/><Relationship Id="rId4" Type="http://schemas.openxmlformats.org/officeDocument/2006/relationships/image" Target="../media/image209.jpeg"/></Relationships>
</file>

<file path=ppt/slides/_rels/slide174.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slideLayout" Target="../slideLayouts/slideLayout23.xml"/><Relationship Id="rId1" Type="http://schemas.openxmlformats.org/officeDocument/2006/relationships/tags" Target="../tags/tag183.xml"/></Relationships>
</file>

<file path=ppt/slides/_rels/slide175.xml.rels><?xml version="1.0" encoding="UTF-8" standalone="yes"?>
<Relationships xmlns="http://schemas.openxmlformats.org/package/2006/relationships"><Relationship Id="rId3" Type="http://schemas.openxmlformats.org/officeDocument/2006/relationships/image" Target="../media/image211.JPG"/><Relationship Id="rId2" Type="http://schemas.openxmlformats.org/officeDocument/2006/relationships/slideLayout" Target="../slideLayouts/slideLayout23.xml"/><Relationship Id="rId1" Type="http://schemas.openxmlformats.org/officeDocument/2006/relationships/tags" Target="../tags/tag184.xml"/></Relationships>
</file>

<file path=ppt/slides/_rels/slide176.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23.xml"/><Relationship Id="rId1" Type="http://schemas.openxmlformats.org/officeDocument/2006/relationships/tags" Target="../tags/tag185.xml"/><Relationship Id="rId4" Type="http://schemas.openxmlformats.org/officeDocument/2006/relationships/image" Target="../media/image212.wmf"/></Relationships>
</file>

<file path=ppt/slides/_rels/slide177.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slideLayout" Target="../slideLayouts/slideLayout23.xml"/><Relationship Id="rId1" Type="http://schemas.openxmlformats.org/officeDocument/2006/relationships/tags" Target="../tags/tag186.xml"/></Relationships>
</file>

<file path=ppt/slides/_rels/slide178.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slideLayout" Target="../slideLayouts/slideLayout23.xml"/><Relationship Id="rId1" Type="http://schemas.openxmlformats.org/officeDocument/2006/relationships/tags" Target="../tags/tag187.xml"/></Relationships>
</file>

<file path=ppt/slides/_rels/slide179.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23.xml"/><Relationship Id="rId1" Type="http://schemas.openxmlformats.org/officeDocument/2006/relationships/tags" Target="../tags/tag188.xml"/><Relationship Id="rId4" Type="http://schemas.openxmlformats.org/officeDocument/2006/relationships/image" Target="../media/image215.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3.xml"/><Relationship Id="rId1" Type="http://schemas.openxmlformats.org/officeDocument/2006/relationships/tags" Target="../tags/tag19.xml"/><Relationship Id="rId4" Type="http://schemas.openxmlformats.org/officeDocument/2006/relationships/image" Target="../media/image28.png"/></Relationships>
</file>

<file path=ppt/slides/_rels/slide180.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23.xml"/><Relationship Id="rId1" Type="http://schemas.openxmlformats.org/officeDocument/2006/relationships/tags" Target="../tags/tag189.xml"/></Relationships>
</file>

<file path=ppt/slides/_rels/slide181.xml.rels><?xml version="1.0" encoding="UTF-8" standalone="yes"?>
<Relationships xmlns="http://schemas.openxmlformats.org/package/2006/relationships"><Relationship Id="rId3" Type="http://schemas.openxmlformats.org/officeDocument/2006/relationships/image" Target="../media/image216.wmf"/><Relationship Id="rId2" Type="http://schemas.openxmlformats.org/officeDocument/2006/relationships/slideLayout" Target="../slideLayouts/slideLayout23.xml"/><Relationship Id="rId1" Type="http://schemas.openxmlformats.org/officeDocument/2006/relationships/tags" Target="../tags/tag190.xml"/></Relationships>
</file>

<file path=ppt/slides/_rels/slide182.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slideLayout" Target="../slideLayouts/slideLayout23.xml"/><Relationship Id="rId1" Type="http://schemas.openxmlformats.org/officeDocument/2006/relationships/tags" Target="../tags/tag191.xml"/></Relationships>
</file>

<file path=ppt/slides/_rels/slide183.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slideLayout" Target="../slideLayouts/slideLayout23.xml"/><Relationship Id="rId1" Type="http://schemas.openxmlformats.org/officeDocument/2006/relationships/tags" Target="../tags/tag192.xml"/></Relationships>
</file>

<file path=ppt/slides/_rels/slide184.xml.rels><?xml version="1.0" encoding="UTF-8" standalone="yes"?>
<Relationships xmlns="http://schemas.openxmlformats.org/package/2006/relationships"><Relationship Id="rId3" Type="http://schemas.openxmlformats.org/officeDocument/2006/relationships/image" Target="../media/image219.wmf"/><Relationship Id="rId2" Type="http://schemas.openxmlformats.org/officeDocument/2006/relationships/slideLayout" Target="../slideLayouts/slideLayout23.xml"/><Relationship Id="rId1" Type="http://schemas.openxmlformats.org/officeDocument/2006/relationships/tags" Target="../tags/tag193.xml"/><Relationship Id="rId5" Type="http://schemas.openxmlformats.org/officeDocument/2006/relationships/image" Target="../media/image221.wmf"/><Relationship Id="rId4" Type="http://schemas.openxmlformats.org/officeDocument/2006/relationships/image" Target="../media/image220.wmf"/></Relationships>
</file>

<file path=ppt/slides/_rels/slide185.xml.rels><?xml version="1.0" encoding="UTF-8" standalone="yes"?>
<Relationships xmlns="http://schemas.openxmlformats.org/package/2006/relationships"><Relationship Id="rId8" Type="http://schemas.openxmlformats.org/officeDocument/2006/relationships/image" Target="../media/image223.wmf"/><Relationship Id="rId3" Type="http://schemas.openxmlformats.org/officeDocument/2006/relationships/slideLayout" Target="../slideLayouts/slideLayout23.xml"/><Relationship Id="rId7" Type="http://schemas.openxmlformats.org/officeDocument/2006/relationships/oleObject" Target="../embeddings/oleObject10.bin"/><Relationship Id="rId2" Type="http://schemas.openxmlformats.org/officeDocument/2006/relationships/tags" Target="../tags/tag194.xml"/><Relationship Id="rId1" Type="http://schemas.openxmlformats.org/officeDocument/2006/relationships/vmlDrawing" Target="../drawings/vmlDrawing16.vml"/><Relationship Id="rId6" Type="http://schemas.openxmlformats.org/officeDocument/2006/relationships/image" Target="../media/image222.wmf"/><Relationship Id="rId5" Type="http://schemas.openxmlformats.org/officeDocument/2006/relationships/oleObject" Target="../embeddings/oleObject9.bin"/><Relationship Id="rId4" Type="http://schemas.openxmlformats.org/officeDocument/2006/relationships/notesSlide" Target="../notesSlides/notesSlide109.xml"/><Relationship Id="rId9" Type="http://schemas.openxmlformats.org/officeDocument/2006/relationships/image" Target="../media/image224.jpeg"/></Relationships>
</file>

<file path=ppt/slides/_rels/slide186.xml.rels><?xml version="1.0" encoding="UTF-8" standalone="yes"?>
<Relationships xmlns="http://schemas.openxmlformats.org/package/2006/relationships"><Relationship Id="rId8" Type="http://schemas.openxmlformats.org/officeDocument/2006/relationships/image" Target="../media/image230.jpeg"/><Relationship Id="rId3" Type="http://schemas.openxmlformats.org/officeDocument/2006/relationships/image" Target="../media/image225.png"/><Relationship Id="rId7" Type="http://schemas.openxmlformats.org/officeDocument/2006/relationships/image" Target="../media/image229.jpeg"/><Relationship Id="rId2" Type="http://schemas.openxmlformats.org/officeDocument/2006/relationships/slideLayout" Target="../slideLayouts/slideLayout23.xml"/><Relationship Id="rId1" Type="http://schemas.openxmlformats.org/officeDocument/2006/relationships/tags" Target="../tags/tag195.xml"/><Relationship Id="rId6" Type="http://schemas.openxmlformats.org/officeDocument/2006/relationships/image" Target="../media/image228.jpeg"/><Relationship Id="rId5" Type="http://schemas.openxmlformats.org/officeDocument/2006/relationships/image" Target="../media/image227.jpeg"/><Relationship Id="rId4" Type="http://schemas.openxmlformats.org/officeDocument/2006/relationships/image" Target="../media/image226.jpeg"/></Relationships>
</file>

<file path=ppt/slides/_rels/slide187.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slideLayout" Target="../slideLayouts/slideLayout23.xml"/><Relationship Id="rId1" Type="http://schemas.openxmlformats.org/officeDocument/2006/relationships/tags" Target="../tags/tag196.xml"/><Relationship Id="rId4" Type="http://schemas.openxmlformats.org/officeDocument/2006/relationships/image" Target="../media/image232.jpeg"/></Relationships>
</file>

<file path=ppt/slides/_rels/slide188.xml.rels><?xml version="1.0" encoding="UTF-8" standalone="yes"?>
<Relationships xmlns="http://schemas.openxmlformats.org/package/2006/relationships"><Relationship Id="rId3" Type="http://schemas.openxmlformats.org/officeDocument/2006/relationships/image" Target="../media/image233.WMF"/><Relationship Id="rId2" Type="http://schemas.openxmlformats.org/officeDocument/2006/relationships/slideLayout" Target="../slideLayouts/slideLayout23.xml"/><Relationship Id="rId1" Type="http://schemas.openxmlformats.org/officeDocument/2006/relationships/tags" Target="../tags/tag197.xml"/></Relationships>
</file>

<file path=ppt/slides/_rels/slide189.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slideLayout" Target="../slideLayouts/slideLayout23.xml"/><Relationship Id="rId1" Type="http://schemas.openxmlformats.org/officeDocument/2006/relationships/tags" Target="../tags/tag198.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3.xml"/><Relationship Id="rId1" Type="http://schemas.openxmlformats.org/officeDocument/2006/relationships/tags" Target="../tags/tag20.xml"/><Relationship Id="rId4" Type="http://schemas.openxmlformats.org/officeDocument/2006/relationships/image" Target="../media/image29.png"/></Relationships>
</file>

<file path=ppt/slides/_rels/slide190.xml.rels><?xml version="1.0" encoding="UTF-8" standalone="yes"?>
<Relationships xmlns="http://schemas.openxmlformats.org/package/2006/relationships"><Relationship Id="rId3" Type="http://schemas.openxmlformats.org/officeDocument/2006/relationships/image" Target="../media/image234.jpeg"/><Relationship Id="rId2" Type="http://schemas.openxmlformats.org/officeDocument/2006/relationships/slideLayout" Target="../slideLayouts/slideLayout23.xml"/><Relationship Id="rId1" Type="http://schemas.openxmlformats.org/officeDocument/2006/relationships/tags" Target="../tags/tag199.xml"/></Relationships>
</file>

<file path=ppt/slides/_rels/slide191.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slideLayout" Target="../slideLayouts/slideLayout23.xml"/><Relationship Id="rId1" Type="http://schemas.openxmlformats.org/officeDocument/2006/relationships/tags" Target="../tags/tag200.xml"/></Relationships>
</file>

<file path=ppt/slides/_rels/slide192.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slideLayout" Target="../slideLayouts/slideLayout23.xml"/><Relationship Id="rId1" Type="http://schemas.openxmlformats.org/officeDocument/2006/relationships/tags" Target="../tags/tag201.xml"/></Relationships>
</file>

<file path=ppt/slides/_rels/slide193.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slideLayout" Target="../slideLayouts/slideLayout23.xml"/><Relationship Id="rId1" Type="http://schemas.openxmlformats.org/officeDocument/2006/relationships/tags" Target="../tags/tag202.xml"/></Relationships>
</file>

<file path=ppt/slides/_rels/slide194.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slideLayout" Target="../slideLayouts/slideLayout23.xml"/><Relationship Id="rId1" Type="http://schemas.openxmlformats.org/officeDocument/2006/relationships/tags" Target="../tags/tag203.xml"/></Relationships>
</file>

<file path=ppt/slides/_rels/slide195.xml.rels><?xml version="1.0" encoding="UTF-8" standalone="yes"?>
<Relationships xmlns="http://schemas.openxmlformats.org/package/2006/relationships"><Relationship Id="rId3" Type="http://schemas.openxmlformats.org/officeDocument/2006/relationships/image" Target="../media/image239.jpeg"/><Relationship Id="rId2" Type="http://schemas.openxmlformats.org/officeDocument/2006/relationships/slideLayout" Target="../slideLayouts/slideLayout23.xml"/><Relationship Id="rId1" Type="http://schemas.openxmlformats.org/officeDocument/2006/relationships/tags" Target="../tags/tag204.xml"/><Relationship Id="rId4" Type="http://schemas.microsoft.com/office/2007/relationships/hdphoto" Target="../media/hdphoto4.wdp"/></Relationships>
</file>

<file path=ppt/slides/_rels/slide196.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205.xml"/><Relationship Id="rId1" Type="http://schemas.openxmlformats.org/officeDocument/2006/relationships/vmlDrawing" Target="../drawings/vmlDrawing17.vml"/><Relationship Id="rId5" Type="http://schemas.openxmlformats.org/officeDocument/2006/relationships/image" Target="../media/image240.wmf"/><Relationship Id="rId4" Type="http://schemas.openxmlformats.org/officeDocument/2006/relationships/oleObject" Target="../embeddings/oleObject11.bin"/></Relationships>
</file>

<file path=ppt/slides/_rels/slide197.xml.rels><?xml version="1.0" encoding="UTF-8" standalone="yes"?>
<Relationships xmlns="http://schemas.openxmlformats.org/package/2006/relationships"><Relationship Id="rId8" Type="http://schemas.openxmlformats.org/officeDocument/2006/relationships/image" Target="../media/image246.jpeg"/><Relationship Id="rId3" Type="http://schemas.openxmlformats.org/officeDocument/2006/relationships/image" Target="../media/image241.png"/><Relationship Id="rId7" Type="http://schemas.openxmlformats.org/officeDocument/2006/relationships/image" Target="../media/image245.png"/><Relationship Id="rId12" Type="http://schemas.openxmlformats.org/officeDocument/2006/relationships/image" Target="../media/image250.jpeg"/><Relationship Id="rId2" Type="http://schemas.openxmlformats.org/officeDocument/2006/relationships/slideLayout" Target="../slideLayouts/slideLayout23.xml"/><Relationship Id="rId1" Type="http://schemas.openxmlformats.org/officeDocument/2006/relationships/tags" Target="../tags/tag206.xml"/><Relationship Id="rId6" Type="http://schemas.openxmlformats.org/officeDocument/2006/relationships/image" Target="../media/image244.jpeg"/><Relationship Id="rId11" Type="http://schemas.openxmlformats.org/officeDocument/2006/relationships/image" Target="../media/image249.jpeg"/><Relationship Id="rId5" Type="http://schemas.openxmlformats.org/officeDocument/2006/relationships/image" Target="../media/image243.png"/><Relationship Id="rId10" Type="http://schemas.openxmlformats.org/officeDocument/2006/relationships/image" Target="../media/image248.jpeg"/><Relationship Id="rId4" Type="http://schemas.openxmlformats.org/officeDocument/2006/relationships/image" Target="../media/image242.png"/><Relationship Id="rId9" Type="http://schemas.openxmlformats.org/officeDocument/2006/relationships/image" Target="../media/image247.jpeg"/></Relationships>
</file>

<file path=ppt/slides/_rels/slide198.xml.rels><?xml version="1.0" encoding="UTF-8" standalone="yes"?>
<Relationships xmlns="http://schemas.openxmlformats.org/package/2006/relationships"><Relationship Id="rId8" Type="http://schemas.openxmlformats.org/officeDocument/2006/relationships/image" Target="../media/image255.jpeg"/><Relationship Id="rId3" Type="http://schemas.openxmlformats.org/officeDocument/2006/relationships/image" Target="../media/image242.png"/><Relationship Id="rId7" Type="http://schemas.openxmlformats.org/officeDocument/2006/relationships/image" Target="../media/image254.jpeg"/><Relationship Id="rId12" Type="http://schemas.openxmlformats.org/officeDocument/2006/relationships/image" Target="../media/image259.png"/><Relationship Id="rId2" Type="http://schemas.openxmlformats.org/officeDocument/2006/relationships/slideLayout" Target="../slideLayouts/slideLayout23.xml"/><Relationship Id="rId1" Type="http://schemas.openxmlformats.org/officeDocument/2006/relationships/tags" Target="../tags/tag207.xml"/><Relationship Id="rId6" Type="http://schemas.openxmlformats.org/officeDocument/2006/relationships/image" Target="../media/image253.jpeg"/><Relationship Id="rId11" Type="http://schemas.openxmlformats.org/officeDocument/2006/relationships/image" Target="../media/image258.png"/><Relationship Id="rId5" Type="http://schemas.openxmlformats.org/officeDocument/2006/relationships/image" Target="../media/image252.jpeg"/><Relationship Id="rId10" Type="http://schemas.openxmlformats.org/officeDocument/2006/relationships/image" Target="../media/image257.png"/><Relationship Id="rId4" Type="http://schemas.openxmlformats.org/officeDocument/2006/relationships/image" Target="../media/image251.jpeg"/><Relationship Id="rId9" Type="http://schemas.openxmlformats.org/officeDocument/2006/relationships/image" Target="../media/image256.jpeg"/></Relationships>
</file>

<file path=ppt/slides/_rels/slide199.xml.rels><?xml version="1.0" encoding="UTF-8" standalone="yes"?>
<Relationships xmlns="http://schemas.openxmlformats.org/package/2006/relationships"><Relationship Id="rId8" Type="http://schemas.openxmlformats.org/officeDocument/2006/relationships/image" Target="../media/image265.jpeg"/><Relationship Id="rId3" Type="http://schemas.openxmlformats.org/officeDocument/2006/relationships/image" Target="../media/image260.jpeg"/><Relationship Id="rId7" Type="http://schemas.openxmlformats.org/officeDocument/2006/relationships/image" Target="../media/image264.jpeg"/><Relationship Id="rId2" Type="http://schemas.openxmlformats.org/officeDocument/2006/relationships/slideLayout" Target="../slideLayouts/slideLayout23.xml"/><Relationship Id="rId1" Type="http://schemas.openxmlformats.org/officeDocument/2006/relationships/tags" Target="../tags/tag208.xml"/><Relationship Id="rId6" Type="http://schemas.openxmlformats.org/officeDocument/2006/relationships/image" Target="../media/image263.jpeg"/><Relationship Id="rId5" Type="http://schemas.openxmlformats.org/officeDocument/2006/relationships/image" Target="../media/image262.jpeg"/><Relationship Id="rId4" Type="http://schemas.openxmlformats.org/officeDocument/2006/relationships/image" Target="../media/image261.jpeg"/><Relationship Id="rId9" Type="http://schemas.openxmlformats.org/officeDocument/2006/relationships/image" Target="../media/image266.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3.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slideLayout" Target="../slideLayouts/slideLayout23.xml"/><Relationship Id="rId1" Type="http://schemas.openxmlformats.org/officeDocument/2006/relationships/tags" Target="../tags/tag21.xml"/></Relationships>
</file>

<file path=ppt/slides/_rels/slide200.xml.rels><?xml version="1.0" encoding="UTF-8" standalone="yes"?>
<Relationships xmlns="http://schemas.openxmlformats.org/package/2006/relationships"><Relationship Id="rId8" Type="http://schemas.openxmlformats.org/officeDocument/2006/relationships/image" Target="../media/image271.jpeg"/><Relationship Id="rId3" Type="http://schemas.openxmlformats.org/officeDocument/2006/relationships/image" Target="../media/image242.png"/><Relationship Id="rId7" Type="http://schemas.openxmlformats.org/officeDocument/2006/relationships/image" Target="../media/image270.jpeg"/><Relationship Id="rId12" Type="http://schemas.openxmlformats.org/officeDocument/2006/relationships/image" Target="../media/image275.png"/><Relationship Id="rId2" Type="http://schemas.openxmlformats.org/officeDocument/2006/relationships/slideLayout" Target="../slideLayouts/slideLayout23.xml"/><Relationship Id="rId1" Type="http://schemas.openxmlformats.org/officeDocument/2006/relationships/tags" Target="../tags/tag209.xml"/><Relationship Id="rId6" Type="http://schemas.openxmlformats.org/officeDocument/2006/relationships/image" Target="../media/image269.jpeg"/><Relationship Id="rId11" Type="http://schemas.openxmlformats.org/officeDocument/2006/relationships/image" Target="../media/image274.jpeg"/><Relationship Id="rId5" Type="http://schemas.openxmlformats.org/officeDocument/2006/relationships/image" Target="../media/image268.png"/><Relationship Id="rId10" Type="http://schemas.openxmlformats.org/officeDocument/2006/relationships/image" Target="../media/image273.jpeg"/><Relationship Id="rId4" Type="http://schemas.openxmlformats.org/officeDocument/2006/relationships/image" Target="../media/image267.jpeg"/><Relationship Id="rId9" Type="http://schemas.openxmlformats.org/officeDocument/2006/relationships/image" Target="../media/image272.jpeg"/></Relationships>
</file>

<file path=ppt/slides/_rels/slide201.xml.rels><?xml version="1.0" encoding="UTF-8" standalone="yes"?>
<Relationships xmlns="http://schemas.openxmlformats.org/package/2006/relationships"><Relationship Id="rId3" Type="http://schemas.openxmlformats.org/officeDocument/2006/relationships/image" Target="../media/image276.png"/><Relationship Id="rId2" Type="http://schemas.openxmlformats.org/officeDocument/2006/relationships/slideLayout" Target="../slideLayouts/slideLayout23.xml"/><Relationship Id="rId1" Type="http://schemas.openxmlformats.org/officeDocument/2006/relationships/tags" Target="../tags/tag210.xml"/><Relationship Id="rId4" Type="http://schemas.openxmlformats.org/officeDocument/2006/relationships/image" Target="../media/image277.jpeg"/></Relationships>
</file>

<file path=ppt/slides/_rels/slide202.xml.rels><?xml version="1.0" encoding="UTF-8" standalone="yes"?>
<Relationships xmlns="http://schemas.openxmlformats.org/package/2006/relationships"><Relationship Id="rId3" Type="http://schemas.openxmlformats.org/officeDocument/2006/relationships/image" Target="../media/image278.wmf"/><Relationship Id="rId2" Type="http://schemas.openxmlformats.org/officeDocument/2006/relationships/slideLayout" Target="../slideLayouts/slideLayout23.xml"/><Relationship Id="rId1" Type="http://schemas.openxmlformats.org/officeDocument/2006/relationships/tags" Target="../tags/tag211.xml"/><Relationship Id="rId4" Type="http://schemas.openxmlformats.org/officeDocument/2006/relationships/image" Target="../media/image279.jpeg"/></Relationships>
</file>

<file path=ppt/slides/_rels/slide203.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23.xml"/><Relationship Id="rId1" Type="http://schemas.openxmlformats.org/officeDocument/2006/relationships/tags" Target="../tags/tag212.xml"/><Relationship Id="rId4" Type="http://schemas.openxmlformats.org/officeDocument/2006/relationships/image" Target="../media/image280.emf"/></Relationships>
</file>

<file path=ppt/slides/_rels/slide20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213.xml"/><Relationship Id="rId1" Type="http://schemas.openxmlformats.org/officeDocument/2006/relationships/vmlDrawing" Target="../drawings/vmlDrawing18.vml"/><Relationship Id="rId5" Type="http://schemas.openxmlformats.org/officeDocument/2006/relationships/image" Target="../media/image281.emf"/><Relationship Id="rId4" Type="http://schemas.openxmlformats.org/officeDocument/2006/relationships/oleObject" Target="../embeddings/Microsoft_Word_97_-_2003_Document9.doc"/></Relationships>
</file>

<file path=ppt/slides/_rels/slide205.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23.xml"/><Relationship Id="rId1" Type="http://schemas.openxmlformats.org/officeDocument/2006/relationships/tags" Target="../tags/tag214.xml"/><Relationship Id="rId4" Type="http://schemas.openxmlformats.org/officeDocument/2006/relationships/image" Target="../media/image282.png"/></Relationships>
</file>

<file path=ppt/slides/_rels/slide206.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215.xml"/></Relationships>
</file>

<file path=ppt/slides/_rels/slide207.xml.rels><?xml version="1.0" encoding="UTF-8" standalone="yes"?>
<Relationships xmlns="http://schemas.openxmlformats.org/package/2006/relationships"><Relationship Id="rId3" Type="http://schemas.openxmlformats.org/officeDocument/2006/relationships/image" Target="../media/image283.jpeg"/><Relationship Id="rId2" Type="http://schemas.openxmlformats.org/officeDocument/2006/relationships/slideLayout" Target="../slideLayouts/slideLayout23.xml"/><Relationship Id="rId1" Type="http://schemas.openxmlformats.org/officeDocument/2006/relationships/tags" Target="../tags/tag216.xml"/></Relationships>
</file>

<file path=ppt/slides/_rels/slide208.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25.xml"/><Relationship Id="rId1" Type="http://schemas.openxmlformats.org/officeDocument/2006/relationships/tags" Target="../tags/tag217.xml"/><Relationship Id="rId5" Type="http://schemas.openxmlformats.org/officeDocument/2006/relationships/image" Target="../media/image285.tiff"/><Relationship Id="rId4" Type="http://schemas.openxmlformats.org/officeDocument/2006/relationships/image" Target="../media/image284.jpeg"/></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11.xml"/><Relationship Id="rId7" Type="http://schemas.openxmlformats.org/officeDocument/2006/relationships/diagramQuickStyle" Target="../diagrams/quickStyle1.xml"/><Relationship Id="rId2" Type="http://schemas.openxmlformats.org/officeDocument/2006/relationships/slideLayout" Target="../slideLayouts/slideLayout34.xml"/><Relationship Id="rId1" Type="http://schemas.openxmlformats.org/officeDocument/2006/relationships/tags" Target="../tags/tag2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31.png"/><Relationship Id="rId9" Type="http://schemas.microsoft.com/office/2007/relationships/diagramDrawing" Target="../diagrams/drawing1.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3.xml"/><Relationship Id="rId1" Type="http://schemas.openxmlformats.org/officeDocument/2006/relationships/tags" Target="../tags/tag23.xml"/><Relationship Id="rId6" Type="http://schemas.openxmlformats.org/officeDocument/2006/relationships/image" Target="../media/image16.jpeg"/><Relationship Id="rId5" Type="http://schemas.openxmlformats.org/officeDocument/2006/relationships/hyperlink" Target="http://www.worlddiabetesday.org/node/4494" TargetMode="Externa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3.xml"/><Relationship Id="rId1" Type="http://schemas.openxmlformats.org/officeDocument/2006/relationships/tags" Target="../tags/tag24.xml"/><Relationship Id="rId4" Type="http://schemas.openxmlformats.org/officeDocument/2006/relationships/image" Target="../media/image36.jp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3.xml"/><Relationship Id="rId1" Type="http://schemas.openxmlformats.org/officeDocument/2006/relationships/tags" Target="../tags/tag25.xml"/><Relationship Id="rId5" Type="http://schemas.openxmlformats.org/officeDocument/2006/relationships/image" Target="../media/image38.jpeg"/><Relationship Id="rId4" Type="http://schemas.openxmlformats.org/officeDocument/2006/relationships/image" Target="../media/image37.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3.xml"/><Relationship Id="rId1" Type="http://schemas.openxmlformats.org/officeDocument/2006/relationships/tags" Target="../tags/tag26.xml"/><Relationship Id="rId4" Type="http://schemas.openxmlformats.org/officeDocument/2006/relationships/image" Target="../media/image39.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3.xml"/><Relationship Id="rId1" Type="http://schemas.openxmlformats.org/officeDocument/2006/relationships/tags" Target="../tags/tag27.xml"/><Relationship Id="rId4" Type="http://schemas.openxmlformats.org/officeDocument/2006/relationships/image" Target="../media/image40.jpeg"/></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23.xml"/><Relationship Id="rId1" Type="http://schemas.openxmlformats.org/officeDocument/2006/relationships/tags" Target="../tags/tag28.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29.xml"/><Relationship Id="rId1" Type="http://schemas.openxmlformats.org/officeDocument/2006/relationships/vmlDrawing" Target="../drawings/vmlDrawing1.vml"/><Relationship Id="rId6" Type="http://schemas.openxmlformats.org/officeDocument/2006/relationships/image" Target="../media/image42.png"/><Relationship Id="rId5" Type="http://schemas.openxmlformats.org/officeDocument/2006/relationships/oleObject" Target="../embeddings/oleObject1.bin"/><Relationship Id="rId4" Type="http://schemas.openxmlformats.org/officeDocument/2006/relationships/notesSlide" Target="../notesSlides/notesSlide17.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46.png"/><Relationship Id="rId2" Type="http://schemas.openxmlformats.org/officeDocument/2006/relationships/slideLayout" Target="../slideLayouts/slideLayout23.xml"/><Relationship Id="rId1" Type="http://schemas.openxmlformats.org/officeDocument/2006/relationships/tags" Target="../tags/tag30.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3.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23.xml"/><Relationship Id="rId1" Type="http://schemas.openxmlformats.org/officeDocument/2006/relationships/tags" Target="../tags/tag31.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3.xml"/><Relationship Id="rId1" Type="http://schemas.openxmlformats.org/officeDocument/2006/relationships/tags" Target="../tags/tag32.xml"/><Relationship Id="rId4" Type="http://schemas.openxmlformats.org/officeDocument/2006/relationships/image" Target="../media/image48.jpeg"/></Relationships>
</file>

<file path=ppt/slides/_rels/slide3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jpeg"/><Relationship Id="rId7" Type="http://schemas.openxmlformats.org/officeDocument/2006/relationships/image" Target="../media/image53.png"/><Relationship Id="rId2" Type="http://schemas.openxmlformats.org/officeDocument/2006/relationships/slideLayout" Target="../slideLayouts/slideLayout23.xml"/><Relationship Id="rId1" Type="http://schemas.openxmlformats.org/officeDocument/2006/relationships/tags" Target="../tags/tag33.xml"/><Relationship Id="rId6" Type="http://schemas.openxmlformats.org/officeDocument/2006/relationships/image" Target="../media/image52.jpeg"/><Relationship Id="rId11" Type="http://schemas.openxmlformats.org/officeDocument/2006/relationships/image" Target="../media/image57.jpeg"/><Relationship Id="rId5" Type="http://schemas.openxmlformats.org/officeDocument/2006/relationships/image" Target="../media/image51.jpeg"/><Relationship Id="rId10" Type="http://schemas.openxmlformats.org/officeDocument/2006/relationships/image" Target="../media/image56.png"/><Relationship Id="rId4" Type="http://schemas.openxmlformats.org/officeDocument/2006/relationships/image" Target="../media/image50.jpeg"/><Relationship Id="rId9" Type="http://schemas.openxmlformats.org/officeDocument/2006/relationships/image" Target="../media/image55.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3.xml"/><Relationship Id="rId1" Type="http://schemas.openxmlformats.org/officeDocument/2006/relationships/tags" Target="../tags/tag34.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slideLayout" Target="../slideLayouts/slideLayout23.xml"/><Relationship Id="rId1" Type="http://schemas.openxmlformats.org/officeDocument/2006/relationships/tags" Target="../tags/tag35.xml"/><Relationship Id="rId4" Type="http://schemas.openxmlformats.org/officeDocument/2006/relationships/image" Target="../media/image62.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3.xml"/><Relationship Id="rId1" Type="http://schemas.openxmlformats.org/officeDocument/2006/relationships/tags" Target="../tags/tag36.xml"/><Relationship Id="rId4" Type="http://schemas.openxmlformats.org/officeDocument/2006/relationships/image" Target="../media/image63.jpeg"/></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Layout" Target="../slideLayouts/slideLayout23.xml"/><Relationship Id="rId1" Type="http://schemas.openxmlformats.org/officeDocument/2006/relationships/tags" Target="../tags/tag37.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8.xml"/><Relationship Id="rId1" Type="http://schemas.openxmlformats.org/officeDocument/2006/relationships/tags" Target="../tags/tag38.xml"/><Relationship Id="rId5" Type="http://schemas.openxmlformats.org/officeDocument/2006/relationships/image" Target="../media/image66.png"/><Relationship Id="rId4" Type="http://schemas.openxmlformats.org/officeDocument/2006/relationships/image" Target="../media/image65.png"/></Relationships>
</file>

<file path=ppt/slides/_rels/slide3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slideLayout" Target="../slideLayouts/slideLayout23.xml"/><Relationship Id="rId1" Type="http://schemas.openxmlformats.org/officeDocument/2006/relationships/tags" Target="../tags/tag39.xml"/></Relationships>
</file>

<file path=ppt/slides/_rels/slide3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Layout" Target="../slideLayouts/slideLayout23.xml"/><Relationship Id="rId1" Type="http://schemas.openxmlformats.org/officeDocument/2006/relationships/tags" Target="../tags/tag40.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3.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Layout" Target="../slideLayouts/slideLayout23.xml"/><Relationship Id="rId1" Type="http://schemas.openxmlformats.org/officeDocument/2006/relationships/tags" Target="../tags/tag41.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4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3.xml"/><Relationship Id="rId1" Type="http://schemas.openxmlformats.org/officeDocument/2006/relationships/tags" Target="../tags/tag43.xml"/><Relationship Id="rId4" Type="http://schemas.openxmlformats.org/officeDocument/2006/relationships/image" Target="../media/image70.jpeg"/></Relationships>
</file>

<file path=ppt/slides/_rels/slide43.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slideLayout" Target="../slideLayouts/slideLayout23.xml"/><Relationship Id="rId7" Type="http://schemas.openxmlformats.org/officeDocument/2006/relationships/oleObject" Target="../embeddings/oleObject3.bin"/><Relationship Id="rId2" Type="http://schemas.openxmlformats.org/officeDocument/2006/relationships/tags" Target="../tags/tag44.xml"/><Relationship Id="rId1" Type="http://schemas.openxmlformats.org/officeDocument/2006/relationships/vmlDrawing" Target="../drawings/vmlDrawing2.vml"/><Relationship Id="rId6" Type="http://schemas.openxmlformats.org/officeDocument/2006/relationships/image" Target="../media/image71.png"/><Relationship Id="rId5" Type="http://schemas.openxmlformats.org/officeDocument/2006/relationships/oleObject" Target="../embeddings/oleObject2.bin"/><Relationship Id="rId4" Type="http://schemas.openxmlformats.org/officeDocument/2006/relationships/notesSlide" Target="../notesSlides/notesSlide24.xml"/><Relationship Id="rId9" Type="http://schemas.openxmlformats.org/officeDocument/2006/relationships/image" Target="../media/image73.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3.xml"/><Relationship Id="rId1" Type="http://schemas.openxmlformats.org/officeDocument/2006/relationships/tags" Target="../tags/tag45.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3.xml"/><Relationship Id="rId1" Type="http://schemas.openxmlformats.org/officeDocument/2006/relationships/tags" Target="../tags/tag46.xml"/><Relationship Id="rId4" Type="http://schemas.openxmlformats.org/officeDocument/2006/relationships/image" Target="../media/image74.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3.xml"/><Relationship Id="rId1" Type="http://schemas.openxmlformats.org/officeDocument/2006/relationships/tags" Target="../tags/tag47.xml"/><Relationship Id="rId4" Type="http://schemas.openxmlformats.org/officeDocument/2006/relationships/image" Target="../media/image75.wmf"/></Relationships>
</file>

<file path=ppt/slides/_rels/slide47.xml.rels><?xml version="1.0" encoding="UTF-8" standalone="yes"?>
<Relationships xmlns="http://schemas.openxmlformats.org/package/2006/relationships"><Relationship Id="rId8" Type="http://schemas.openxmlformats.org/officeDocument/2006/relationships/image" Target="../media/image79.wmf"/><Relationship Id="rId3" Type="http://schemas.openxmlformats.org/officeDocument/2006/relationships/slideLayout" Target="../slideLayouts/slideLayout23.xml"/><Relationship Id="rId7" Type="http://schemas.openxmlformats.org/officeDocument/2006/relationships/image" Target="../media/image78.jpeg"/><Relationship Id="rId2" Type="http://schemas.openxmlformats.org/officeDocument/2006/relationships/video" Target="file:///C:\Documents%20and%20Settings\Owner.BEVERLY-Q62OQR5\Local%20Settings\Temporary%20Internet%20Files\Content.IE5\FEVPHX2W\MPj04331280000%5b1%5d.jpg" TargetMode="External"/><Relationship Id="rId1" Type="http://schemas.openxmlformats.org/officeDocument/2006/relationships/tags" Target="../tags/tag48.xml"/><Relationship Id="rId6" Type="http://schemas.openxmlformats.org/officeDocument/2006/relationships/image" Target="../media/image77.wmf"/><Relationship Id="rId11" Type="http://schemas.openxmlformats.org/officeDocument/2006/relationships/image" Target="../media/image82.wmf"/><Relationship Id="rId5" Type="http://schemas.openxmlformats.org/officeDocument/2006/relationships/image" Target="../media/image76.wmf"/><Relationship Id="rId10" Type="http://schemas.openxmlformats.org/officeDocument/2006/relationships/image" Target="../media/image81.wmf"/><Relationship Id="rId4" Type="http://schemas.openxmlformats.org/officeDocument/2006/relationships/notesSlide" Target="../notesSlides/notesSlide28.xml"/><Relationship Id="rId9" Type="http://schemas.openxmlformats.org/officeDocument/2006/relationships/image" Target="../media/image80.wmf"/></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notesSlide" Target="../notesSlides/notesSlide29.xml"/></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5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5.xml"/><Relationship Id="rId1" Type="http://schemas.openxmlformats.org/officeDocument/2006/relationships/tags" Target="../tags/tag6.xml"/></Relationships>
</file>

<file path=ppt/slides/_rels/slide5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slideLayout" Target="../slideLayouts/slideLayout23.xml"/><Relationship Id="rId1" Type="http://schemas.openxmlformats.org/officeDocument/2006/relationships/tags" Target="../tags/tag53.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3.xml"/><Relationship Id="rId1" Type="http://schemas.openxmlformats.org/officeDocument/2006/relationships/tags" Target="../tags/tag54.xml"/><Relationship Id="rId4" Type="http://schemas.openxmlformats.org/officeDocument/2006/relationships/image" Target="../media/image86.WMF"/></Relationships>
</file>

<file path=ppt/slides/_rels/slide5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slideLayout" Target="../slideLayouts/slideLayout23.xml"/><Relationship Id="rId1" Type="http://schemas.openxmlformats.org/officeDocument/2006/relationships/tags" Target="../tags/tag55.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3.xml"/><Relationship Id="rId1" Type="http://schemas.openxmlformats.org/officeDocument/2006/relationships/tags" Target="../tags/tag56.xml"/></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58.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3.xml"/><Relationship Id="rId1" Type="http://schemas.openxmlformats.org/officeDocument/2006/relationships/tags" Target="../tags/tag59.xml"/><Relationship Id="rId4" Type="http://schemas.openxmlformats.org/officeDocument/2006/relationships/image" Target="../media/image88.jpe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3.xml"/><Relationship Id="rId1" Type="http://schemas.openxmlformats.org/officeDocument/2006/relationships/tags" Target="../tags/tag60.xml"/><Relationship Id="rId4" Type="http://schemas.openxmlformats.org/officeDocument/2006/relationships/image" Target="../media/image89.wmf"/></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3.xml"/><Relationship Id="rId1" Type="http://schemas.openxmlformats.org/officeDocument/2006/relationships/tags" Target="../tags/tag61.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3.xml"/><Relationship Id="rId1" Type="http://schemas.openxmlformats.org/officeDocument/2006/relationships/tags" Target="../tags/tag62.xml"/><Relationship Id="rId4" Type="http://schemas.openxmlformats.org/officeDocument/2006/relationships/image" Target="../media/image90.jpe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3.xml"/><Relationship Id="rId1" Type="http://schemas.openxmlformats.org/officeDocument/2006/relationships/tags" Target="../tags/tag63.xml"/><Relationship Id="rId4" Type="http://schemas.openxmlformats.org/officeDocument/2006/relationships/image" Target="../media/image91.JP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5.xml"/><Relationship Id="rId1" Type="http://schemas.openxmlformats.org/officeDocument/2006/relationships/tags" Target="../tags/tag7.xml"/><Relationship Id="rId4" Type="http://schemas.openxmlformats.org/officeDocument/2006/relationships/image" Target="../media/image13.wmf"/></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64.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3.xml"/><Relationship Id="rId1" Type="http://schemas.openxmlformats.org/officeDocument/2006/relationships/tags" Target="../tags/tag65.xml"/><Relationship Id="rId4" Type="http://schemas.openxmlformats.org/officeDocument/2006/relationships/image" Target="../media/image92.wmf"/></Relationships>
</file>

<file path=ppt/slides/_rels/slide62.xml.rels><?xml version="1.0" encoding="UTF-8" standalone="yes"?>
<Relationships xmlns="http://schemas.openxmlformats.org/package/2006/relationships"><Relationship Id="rId3" Type="http://schemas.openxmlformats.org/officeDocument/2006/relationships/image" Target="../media/image93.WMF"/><Relationship Id="rId2" Type="http://schemas.openxmlformats.org/officeDocument/2006/relationships/slideLayout" Target="../slideLayouts/slideLayout23.xml"/><Relationship Id="rId1" Type="http://schemas.openxmlformats.org/officeDocument/2006/relationships/tags" Target="../tags/tag66.xml"/></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67.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3.xml"/><Relationship Id="rId1" Type="http://schemas.openxmlformats.org/officeDocument/2006/relationships/tags" Target="../tags/tag68.xml"/><Relationship Id="rId4" Type="http://schemas.openxmlformats.org/officeDocument/2006/relationships/image" Target="../media/image94.jp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3.xml"/><Relationship Id="rId1" Type="http://schemas.openxmlformats.org/officeDocument/2006/relationships/tags" Target="../tags/tag69.xml"/><Relationship Id="rId4" Type="http://schemas.openxmlformats.org/officeDocument/2006/relationships/image" Target="../media/image95.WMF"/></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40.xml"/><Relationship Id="rId7" Type="http://schemas.openxmlformats.org/officeDocument/2006/relationships/image" Target="../media/image99.png"/><Relationship Id="rId2" Type="http://schemas.openxmlformats.org/officeDocument/2006/relationships/slideLayout" Target="../slideLayouts/slideLayout23.xml"/><Relationship Id="rId1" Type="http://schemas.openxmlformats.org/officeDocument/2006/relationships/tags" Target="../tags/tag70.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6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slideLayout" Target="../slideLayouts/slideLayout23.xml"/><Relationship Id="rId1" Type="http://schemas.openxmlformats.org/officeDocument/2006/relationships/tags" Target="../tags/tag71.xml"/></Relationships>
</file>

<file path=ppt/slides/_rels/slide6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slideLayout" Target="../slideLayouts/slideLayout23.xml"/><Relationship Id="rId1" Type="http://schemas.openxmlformats.org/officeDocument/2006/relationships/tags" Target="../tags/tag72.xml"/></Relationships>
</file>

<file path=ppt/slides/_rels/slide6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slideLayout" Target="../slideLayouts/slideLayout23.xml"/><Relationship Id="rId1" Type="http://schemas.openxmlformats.org/officeDocument/2006/relationships/tags" Target="../tags/tag73.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23.xml"/><Relationship Id="rId1" Type="http://schemas.openxmlformats.org/officeDocument/2006/relationships/tags" Target="../tags/tag8.xml"/><Relationship Id="rId4" Type="http://schemas.openxmlformats.org/officeDocument/2006/relationships/image" Target="../media/image15.png"/></Relationships>
</file>

<file path=ppt/slides/_rels/slide7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slideLayout" Target="../slideLayouts/slideLayout23.xml"/><Relationship Id="rId1" Type="http://schemas.openxmlformats.org/officeDocument/2006/relationships/tags" Target="../tags/tag74.xml"/></Relationships>
</file>

<file path=ppt/slides/_rels/slide7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slideLayout" Target="../slideLayouts/slideLayout23.xml"/><Relationship Id="rId1" Type="http://schemas.openxmlformats.org/officeDocument/2006/relationships/tags" Target="../tags/tag75.xml"/></Relationships>
</file>

<file path=ppt/slides/_rels/slide7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slideLayout" Target="../slideLayouts/slideLayout23.xml"/><Relationship Id="rId1" Type="http://schemas.openxmlformats.org/officeDocument/2006/relationships/tags" Target="../tags/tag76.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77.xml"/><Relationship Id="rId1" Type="http://schemas.openxmlformats.org/officeDocument/2006/relationships/vmlDrawing" Target="../drawings/vmlDrawing3.vml"/><Relationship Id="rId6" Type="http://schemas.openxmlformats.org/officeDocument/2006/relationships/image" Target="../media/image106.wmf"/><Relationship Id="rId5" Type="http://schemas.openxmlformats.org/officeDocument/2006/relationships/oleObject" Target="../embeddings/oleObject4.bin"/><Relationship Id="rId4" Type="http://schemas.openxmlformats.org/officeDocument/2006/relationships/notesSlide" Target="../notesSlides/notesSlide41.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7.xml"/><Relationship Id="rId1" Type="http://schemas.openxmlformats.org/officeDocument/2006/relationships/tags" Target="../tags/tag78.xml"/><Relationship Id="rId4" Type="http://schemas.openxmlformats.org/officeDocument/2006/relationships/image" Target="../media/image107.png"/></Relationships>
</file>

<file path=ppt/slides/_rels/slide75.xml.rels><?xml version="1.0" encoding="UTF-8" standalone="yes"?>
<Relationships xmlns="http://schemas.openxmlformats.org/package/2006/relationships"><Relationship Id="rId3" Type="http://schemas.openxmlformats.org/officeDocument/2006/relationships/image" Target="../media/image108.wmf"/><Relationship Id="rId2" Type="http://schemas.openxmlformats.org/officeDocument/2006/relationships/slideLayout" Target="../slideLayouts/slideLayout23.xml"/><Relationship Id="rId1" Type="http://schemas.openxmlformats.org/officeDocument/2006/relationships/tags" Target="../tags/tag79.xml"/></Relationships>
</file>

<file path=ppt/slides/_rels/slide76.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slideLayout" Target="../slideLayouts/slideLayout23.xml"/><Relationship Id="rId1" Type="http://schemas.openxmlformats.org/officeDocument/2006/relationships/tags" Target="../tags/tag80.xml"/></Relationships>
</file>

<file path=ppt/slides/_rels/slide7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slideLayout" Target="../slideLayouts/slideLayout23.xml"/><Relationship Id="rId1" Type="http://schemas.openxmlformats.org/officeDocument/2006/relationships/tags" Target="../tags/tag81.xml"/><Relationship Id="rId6" Type="http://schemas.openxmlformats.org/officeDocument/2006/relationships/image" Target="../media/image113.jpeg"/><Relationship Id="rId5" Type="http://schemas.openxmlformats.org/officeDocument/2006/relationships/image" Target="../media/image112.jpeg"/><Relationship Id="rId4" Type="http://schemas.openxmlformats.org/officeDocument/2006/relationships/image" Target="../media/image111.jpe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3.xml"/><Relationship Id="rId1" Type="http://schemas.openxmlformats.org/officeDocument/2006/relationships/tags" Target="../tags/tag82.xml"/><Relationship Id="rId4" Type="http://schemas.openxmlformats.org/officeDocument/2006/relationships/image" Target="../media/image114.jpeg"/></Relationships>
</file>

<file path=ppt/slides/_rels/slide79.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slideLayout" Target="../slideLayouts/slideLayout23.xml"/><Relationship Id="rId1" Type="http://schemas.openxmlformats.org/officeDocument/2006/relationships/tags" Target="../tags/tag83.xml"/><Relationship Id="rId5" Type="http://schemas.openxmlformats.org/officeDocument/2006/relationships/image" Target="../media/image117.jpg"/><Relationship Id="rId4" Type="http://schemas.openxmlformats.org/officeDocument/2006/relationships/image" Target="../media/image116.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3.xml"/><Relationship Id="rId1" Type="http://schemas.openxmlformats.org/officeDocument/2006/relationships/tags" Target="../tags/tag9.xml"/><Relationship Id="rId5" Type="http://schemas.openxmlformats.org/officeDocument/2006/relationships/image" Target="../media/image16.jpeg"/><Relationship Id="rId4" Type="http://schemas.openxmlformats.org/officeDocument/2006/relationships/hyperlink" Target="http://www.worlddiabetesday.org/node/4494"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slideLayout" Target="../slideLayouts/slideLayout23.xml"/><Relationship Id="rId1" Type="http://schemas.openxmlformats.org/officeDocument/2006/relationships/tags" Target="../tags/tag84.xml"/></Relationships>
</file>

<file path=ppt/slides/_rels/slide81.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slideLayout" Target="../slideLayouts/slideLayout23.xml"/><Relationship Id="rId1" Type="http://schemas.openxmlformats.org/officeDocument/2006/relationships/tags" Target="../tags/tag85.xml"/></Relationships>
</file>

<file path=ppt/slides/_rels/slide82.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slideLayout" Target="../slideLayouts/slideLayout23.xml"/><Relationship Id="rId1" Type="http://schemas.openxmlformats.org/officeDocument/2006/relationships/tags" Target="../tags/tag86.xml"/><Relationship Id="rId4" Type="http://schemas.openxmlformats.org/officeDocument/2006/relationships/image" Target="../media/image118.png"/></Relationships>
</file>

<file path=ppt/slides/_rels/slide83.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slideLayout" Target="../slideLayouts/slideLayout23.xml"/><Relationship Id="rId1" Type="http://schemas.openxmlformats.org/officeDocument/2006/relationships/tags" Target="../tags/tag87.xml"/></Relationships>
</file>

<file path=ppt/slides/_rels/slide84.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slideLayout" Target="../slideLayouts/slideLayout23.xml"/><Relationship Id="rId1" Type="http://schemas.openxmlformats.org/officeDocument/2006/relationships/tags" Target="../tags/tag88.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3.xml"/><Relationship Id="rId1" Type="http://schemas.openxmlformats.org/officeDocument/2006/relationships/tags" Target="../tags/tag89.xml"/><Relationship Id="rId4" Type="http://schemas.openxmlformats.org/officeDocument/2006/relationships/image" Target="../media/image123.pn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3.xml"/><Relationship Id="rId1" Type="http://schemas.openxmlformats.org/officeDocument/2006/relationships/tags" Target="../tags/tag90.xml"/><Relationship Id="rId4" Type="http://schemas.openxmlformats.org/officeDocument/2006/relationships/image" Target="../media/image124.pn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3.xml"/><Relationship Id="rId1" Type="http://schemas.openxmlformats.org/officeDocument/2006/relationships/tags" Target="../tags/tag91.xml"/><Relationship Id="rId4" Type="http://schemas.openxmlformats.org/officeDocument/2006/relationships/image" Target="../media/image125.pn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3.xml"/><Relationship Id="rId1" Type="http://schemas.openxmlformats.org/officeDocument/2006/relationships/tags" Target="../tags/tag92.xml"/><Relationship Id="rId4" Type="http://schemas.openxmlformats.org/officeDocument/2006/relationships/image" Target="../media/image126.jpe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3.xml"/><Relationship Id="rId1" Type="http://schemas.openxmlformats.org/officeDocument/2006/relationships/tags" Target="../tags/tag93.xml"/><Relationship Id="rId4" Type="http://schemas.openxmlformats.org/officeDocument/2006/relationships/image" Target="../media/image127.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23.xml"/><Relationship Id="rId1" Type="http://schemas.openxmlformats.org/officeDocument/2006/relationships/tags" Target="../tags/tag10.xml"/><Relationship Id="rId4" Type="http://schemas.openxmlformats.org/officeDocument/2006/relationships/image" Target="../media/image18.jpeg"/></Relationships>
</file>

<file path=ppt/slides/_rels/slide90.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slideLayout" Target="../slideLayouts/slideLayout23.xml"/><Relationship Id="rId1" Type="http://schemas.openxmlformats.org/officeDocument/2006/relationships/tags" Target="../tags/tag94.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3.xml"/><Relationship Id="rId1" Type="http://schemas.openxmlformats.org/officeDocument/2006/relationships/tags" Target="../tags/tag95.xml"/><Relationship Id="rId4" Type="http://schemas.openxmlformats.org/officeDocument/2006/relationships/image" Target="../media/image123.png"/></Relationships>
</file>

<file path=ppt/slides/_rels/slide9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slideLayout" Target="../slideLayouts/slideLayout23.xml"/><Relationship Id="rId1" Type="http://schemas.openxmlformats.org/officeDocument/2006/relationships/tags" Target="../tags/tag96.xml"/></Relationships>
</file>

<file path=ppt/slides/_rels/slide9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slideLayout" Target="../slideLayouts/slideLayout23.xml"/><Relationship Id="rId1" Type="http://schemas.openxmlformats.org/officeDocument/2006/relationships/tags" Target="../tags/tag97.xml"/><Relationship Id="rId4" Type="http://schemas.openxmlformats.org/officeDocument/2006/relationships/image" Target="../media/image131.pn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35.xml"/><Relationship Id="rId1" Type="http://schemas.openxmlformats.org/officeDocument/2006/relationships/tags" Target="../tags/tag98.xml"/><Relationship Id="rId4" Type="http://schemas.openxmlformats.org/officeDocument/2006/relationships/image" Target="../media/image132.wmf"/></Relationships>
</file>

<file path=ppt/slides/_rels/slide95.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slideLayout" Target="../slideLayouts/slideLayout23.xml"/><Relationship Id="rId1" Type="http://schemas.openxmlformats.org/officeDocument/2006/relationships/tags" Target="../tags/tag99.xml"/></Relationships>
</file>

<file path=ppt/slides/_rels/slide96.xml.rels><?xml version="1.0" encoding="UTF-8" standalone="yes"?>
<Relationships xmlns="http://schemas.openxmlformats.org/package/2006/relationships"><Relationship Id="rId3" Type="http://schemas.openxmlformats.org/officeDocument/2006/relationships/image" Target="../media/image134.wmf"/><Relationship Id="rId2" Type="http://schemas.openxmlformats.org/officeDocument/2006/relationships/slideLayout" Target="../slideLayouts/slideLayout23.xml"/><Relationship Id="rId1" Type="http://schemas.openxmlformats.org/officeDocument/2006/relationships/tags" Target="../tags/tag100.xml"/></Relationships>
</file>

<file path=ppt/slides/_rels/slide97.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slideLayout" Target="../slideLayouts/slideLayout23.xml"/><Relationship Id="rId1" Type="http://schemas.openxmlformats.org/officeDocument/2006/relationships/tags" Target="../tags/tag101.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3.xml"/><Relationship Id="rId1" Type="http://schemas.openxmlformats.org/officeDocument/2006/relationships/tags" Target="../tags/tag102.xml"/><Relationship Id="rId4" Type="http://schemas.openxmlformats.org/officeDocument/2006/relationships/image" Target="../media/image89.wmf"/></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3.xml"/><Relationship Id="rId1" Type="http://schemas.openxmlformats.org/officeDocument/2006/relationships/tags" Target="../tags/tag10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p:txBody>
          <a:bodyPr>
            <a:normAutofit fontScale="90000"/>
          </a:bodyPr>
          <a:lstStyle/>
          <a:p>
            <a:r>
              <a:rPr lang="en-US" sz="4900" dirty="0"/>
              <a:t>Welcome to </a:t>
            </a:r>
            <a:br>
              <a:rPr lang="en-US" sz="4900" dirty="0"/>
            </a:br>
            <a:r>
              <a:rPr lang="en-US" sz="4900" dirty="0"/>
              <a:t>Diabetes in the 21st </a:t>
            </a:r>
            <a:r>
              <a:rPr lang="en-US" sz="4900" dirty="0" smtClean="0"/>
              <a:t>Century</a:t>
            </a:r>
            <a:r>
              <a:rPr lang="en-US" b="1" dirty="0">
                <a:solidFill>
                  <a:schemeClr val="accent2">
                    <a:lumMod val="75000"/>
                  </a:schemeClr>
                </a:solidFill>
              </a:rPr>
              <a:t/>
            </a:r>
            <a:br>
              <a:rPr lang="en-US" b="1" dirty="0">
                <a:solidFill>
                  <a:schemeClr val="accent2">
                    <a:lumMod val="75000"/>
                  </a:schemeClr>
                </a:solidFill>
              </a:rPr>
            </a:br>
            <a:endParaRPr lang="en-US" dirty="0"/>
          </a:p>
        </p:txBody>
      </p:sp>
      <p:sp>
        <p:nvSpPr>
          <p:cNvPr id="11" name="Subtitle 10"/>
          <p:cNvSpPr>
            <a:spLocks noGrp="1"/>
          </p:cNvSpPr>
          <p:nvPr>
            <p:ph type="subTitle" idx="1"/>
          </p:nvPr>
        </p:nvSpPr>
        <p:spPr>
          <a:xfrm>
            <a:off x="1219200" y="5124450"/>
            <a:ext cx="6858000" cy="1123950"/>
          </a:xfrm>
        </p:spPr>
        <p:txBody>
          <a:bodyPr/>
          <a:lstStyle/>
          <a:p>
            <a:pPr lvl="0">
              <a:lnSpc>
                <a:spcPts val="2400"/>
              </a:lnSpc>
              <a:spcBef>
                <a:spcPts val="0"/>
              </a:spcBef>
              <a:buClr>
                <a:srgbClr val="86AA2C"/>
              </a:buClr>
            </a:pPr>
            <a:r>
              <a:rPr lang="en-US" sz="2400" dirty="0">
                <a:solidFill>
                  <a:prstClr val="black"/>
                </a:solidFill>
              </a:rPr>
              <a:t>Beverly </a:t>
            </a:r>
            <a:r>
              <a:rPr lang="en-US" sz="2400" dirty="0" err="1">
                <a:solidFill>
                  <a:prstClr val="black"/>
                </a:solidFill>
              </a:rPr>
              <a:t>Dyck</a:t>
            </a:r>
            <a:r>
              <a:rPr lang="en-US" sz="2400" dirty="0">
                <a:solidFill>
                  <a:prstClr val="black"/>
                </a:solidFill>
              </a:rPr>
              <a:t> Thomassian, RN, MPH, BC-ADM, CDE</a:t>
            </a:r>
          </a:p>
          <a:p>
            <a:pPr lvl="0">
              <a:lnSpc>
                <a:spcPts val="2400"/>
              </a:lnSpc>
              <a:spcBef>
                <a:spcPts val="0"/>
              </a:spcBef>
              <a:buClr>
                <a:srgbClr val="86AA2C"/>
              </a:buClr>
            </a:pPr>
            <a:r>
              <a:rPr lang="en-US" sz="2400" dirty="0">
                <a:solidFill>
                  <a:prstClr val="black"/>
                </a:solidFill>
              </a:rPr>
              <a:t>President, Diabetes Education </a:t>
            </a:r>
            <a:r>
              <a:rPr lang="en-US" sz="2400" dirty="0" smtClean="0">
                <a:solidFill>
                  <a:prstClr val="black"/>
                </a:solidFill>
              </a:rPr>
              <a:t>Services</a:t>
            </a:r>
          </a:p>
          <a:p>
            <a:pPr lvl="0">
              <a:lnSpc>
                <a:spcPts val="2400"/>
              </a:lnSpc>
              <a:spcBef>
                <a:spcPts val="0"/>
              </a:spcBef>
              <a:buClr>
                <a:srgbClr val="86AA2C"/>
              </a:buClr>
            </a:pPr>
            <a:r>
              <a:rPr lang="en-US" sz="2400" dirty="0" smtClean="0">
                <a:solidFill>
                  <a:prstClr val="black"/>
                </a:solidFill>
              </a:rPr>
              <a:t>www.DiabetesEd.net</a:t>
            </a:r>
            <a:endParaRPr lang="en-US" sz="2400" dirty="0">
              <a:solidFill>
                <a:prstClr val="black"/>
              </a:solidFill>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9100" y="543839"/>
            <a:ext cx="5765800" cy="1894561"/>
          </a:xfrm>
          <a:prstGeom prst="rect">
            <a:avLst/>
          </a:prstGeom>
        </p:spPr>
      </p:pic>
      <p:pic>
        <p:nvPicPr>
          <p:cNvPr id="13"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48600" y="228600"/>
            <a:ext cx="999334" cy="1397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264"/>
          <p:cNvSpPr txBox="1">
            <a:spLocks noChangeArrowheads="1"/>
          </p:cNvSpPr>
          <p:nvPr/>
        </p:nvSpPr>
        <p:spPr bwMode="auto">
          <a:xfrm>
            <a:off x="2362200" y="6480842"/>
            <a:ext cx="402065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dirty="0">
                <a:latin typeface="Calibri" panose="020F0502020204030204" pitchFamily="34" charset="0"/>
              </a:rPr>
              <a:t>© Copyright </a:t>
            </a:r>
            <a:r>
              <a:rPr lang="en-US" sz="1000" dirty="0" smtClean="0">
                <a:latin typeface="Calibri" panose="020F0502020204030204" pitchFamily="34" charset="0"/>
              </a:rPr>
              <a:t>1999-2015, </a:t>
            </a:r>
            <a:r>
              <a:rPr lang="en-US" sz="1000" dirty="0">
                <a:latin typeface="Calibri" panose="020F0502020204030204" pitchFamily="34" charset="0"/>
              </a:rPr>
              <a:t>Diabetes </a:t>
            </a:r>
            <a:r>
              <a:rPr lang="en-US" sz="1000" dirty="0" smtClean="0">
                <a:latin typeface="Calibri" panose="020F0502020204030204" pitchFamily="34" charset="0"/>
              </a:rPr>
              <a:t>Education Services</a:t>
            </a:r>
            <a:r>
              <a:rPr lang="en-US" sz="1000" dirty="0">
                <a:latin typeface="Calibri" panose="020F0502020204030204" pitchFamily="34" charset="0"/>
              </a:rPr>
              <a:t>, All Rights Reserved.</a:t>
            </a:r>
          </a:p>
        </p:txBody>
      </p:sp>
    </p:spTree>
    <p:custDataLst>
      <p:tags r:id="rId1"/>
    </p:custDataLst>
    <p:extLst>
      <p:ext uri="{BB962C8B-B14F-4D97-AF65-F5344CB8AC3E}">
        <p14:creationId xmlns:p14="http://schemas.microsoft.com/office/powerpoint/2010/main" val="2430058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normAutofit fontScale="90000"/>
          </a:bodyPr>
          <a:lstStyle/>
          <a:p>
            <a:pPr eaLnBrk="1" hangingPunct="1"/>
            <a:r>
              <a:rPr lang="en-US" sz="4000" dirty="0" smtClean="0"/>
              <a:t>Age-adjusted Diabetes Prevalence </a:t>
            </a:r>
            <a:r>
              <a:rPr lang="en-US" sz="2400" b="1" dirty="0" smtClean="0"/>
              <a:t/>
            </a:r>
            <a:br>
              <a:rPr lang="en-US" sz="2400" b="1" dirty="0" smtClean="0"/>
            </a:br>
            <a:r>
              <a:rPr lang="en-US" sz="2700" dirty="0" smtClean="0"/>
              <a:t>20 </a:t>
            </a:r>
            <a:r>
              <a:rPr lang="en-US" sz="2700" dirty="0" err="1" smtClean="0"/>
              <a:t>yrs</a:t>
            </a:r>
            <a:r>
              <a:rPr lang="en-US" sz="2700" dirty="0" smtClean="0"/>
              <a:t> or older, by race/ethnicity— U.S. 20014</a:t>
            </a:r>
          </a:p>
        </p:txBody>
      </p:sp>
      <p:pic>
        <p:nvPicPr>
          <p:cNvPr id="3" name="Picture 2"/>
          <p:cNvPicPr>
            <a:picLocks noChangeAspect="1"/>
          </p:cNvPicPr>
          <p:nvPr/>
        </p:nvPicPr>
        <p:blipFill>
          <a:blip r:embed="rId4"/>
          <a:stretch>
            <a:fillRect/>
          </a:stretch>
        </p:blipFill>
        <p:spPr>
          <a:xfrm>
            <a:off x="457200" y="1143000"/>
            <a:ext cx="7162800" cy="5067300"/>
          </a:xfrm>
          <a:prstGeom prst="rect">
            <a:avLst/>
          </a:prstGeom>
        </p:spPr>
      </p:pic>
      <p:pic>
        <p:nvPicPr>
          <p:cNvPr id="9221" name="Picture 5" descr="2xggxgv3[1]"/>
          <p:cNvPicPr>
            <a:picLocks noGrp="1" noChangeAspect="1" noChangeArrowheads="1"/>
          </p:cNvPicPr>
          <p:nvPr>
            <p:ph sz="quarter" idx="1"/>
          </p:nvPr>
        </p:nvPicPr>
        <p:blipFill>
          <a:blip r:embed="rId5" cstate="print">
            <a:extLst>
              <a:ext uri="{28A0092B-C50C-407E-A947-70E740481C1C}">
                <a14:useLocalDpi xmlns:a14="http://schemas.microsoft.com/office/drawing/2010/main" val="0"/>
              </a:ext>
            </a:extLst>
          </a:blip>
          <a:stretch>
            <a:fillRect/>
          </a:stretch>
        </p:blipFill>
        <p:spPr>
          <a:xfrm>
            <a:off x="7010400" y="1752600"/>
            <a:ext cx="1981200" cy="1320800"/>
          </a:xfr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45863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lIns="90477" tIns="44445" rIns="90477" bIns="44445" anchor="b" anchorCtr="0">
            <a:normAutofit/>
          </a:bodyPr>
          <a:lstStyle/>
          <a:p>
            <a:pPr eaLnBrk="1" hangingPunct="1"/>
            <a:r>
              <a:rPr lang="en-US" smtClean="0"/>
              <a:t>Diabetes Care Guidelines- ADA</a:t>
            </a:r>
          </a:p>
        </p:txBody>
      </p:sp>
      <p:sp>
        <p:nvSpPr>
          <p:cNvPr id="1956867" name="Rectangle 3"/>
          <p:cNvSpPr>
            <a:spLocks noGrp="1" noChangeArrowheads="1"/>
          </p:cNvSpPr>
          <p:nvPr>
            <p:ph sz="quarter" idx="1"/>
          </p:nvPr>
        </p:nvSpPr>
        <p:spPr/>
        <p:txBody>
          <a:bodyPr lIns="90477" tIns="44445" rIns="90477" bIns="44445">
            <a:normAutofit/>
          </a:bodyPr>
          <a:lstStyle/>
          <a:p>
            <a:pPr eaLnBrk="1" hangingPunct="1">
              <a:lnSpc>
                <a:spcPct val="90000"/>
              </a:lnSpc>
              <a:buFont typeface="Wingdings" pitchFamily="2" charset="2"/>
              <a:buNone/>
            </a:pPr>
            <a:r>
              <a:rPr lang="en-US" u="sng" dirty="0" smtClean="0"/>
              <a:t>	</a:t>
            </a:r>
            <a:r>
              <a:rPr lang="en-US" u="sng" dirty="0" smtClean="0">
                <a:solidFill>
                  <a:schemeClr val="tx2">
                    <a:lumMod val="75000"/>
                  </a:schemeClr>
                </a:solidFill>
              </a:rPr>
              <a:t>Test / Exam			Frequency		 </a:t>
            </a:r>
          </a:p>
          <a:p>
            <a:pPr eaLnBrk="1" hangingPunct="1">
              <a:lnSpc>
                <a:spcPct val="90000"/>
              </a:lnSpc>
              <a:buSzPct val="60000"/>
            </a:pPr>
            <a:r>
              <a:rPr lang="en-US" sz="2400" b="1" dirty="0" smtClean="0">
                <a:solidFill>
                  <a:schemeClr val="tx2">
                    <a:lumMod val="75000"/>
                  </a:schemeClr>
                </a:solidFill>
              </a:rPr>
              <a:t>A</a:t>
            </a:r>
            <a:r>
              <a:rPr lang="en-US" sz="2400" dirty="0" smtClean="0">
                <a:solidFill>
                  <a:schemeClr val="tx2">
                    <a:lumMod val="75000"/>
                  </a:schemeClr>
                </a:solidFill>
              </a:rPr>
              <a:t>1c 					At least twice a year</a:t>
            </a:r>
          </a:p>
          <a:p>
            <a:pPr eaLnBrk="1" hangingPunct="1">
              <a:lnSpc>
                <a:spcPct val="90000"/>
              </a:lnSpc>
              <a:buSzPct val="60000"/>
            </a:pPr>
            <a:r>
              <a:rPr lang="en-US" sz="2400" b="1" dirty="0" smtClean="0">
                <a:solidFill>
                  <a:schemeClr val="tx2">
                    <a:lumMod val="75000"/>
                  </a:schemeClr>
                </a:solidFill>
              </a:rPr>
              <a:t>B</a:t>
            </a:r>
            <a:r>
              <a:rPr lang="en-US" sz="2400" dirty="0" smtClean="0">
                <a:solidFill>
                  <a:schemeClr val="tx2">
                    <a:lumMod val="75000"/>
                  </a:schemeClr>
                </a:solidFill>
              </a:rPr>
              <a:t>/P 	</a:t>
            </a:r>
            <a:r>
              <a:rPr lang="en-US" sz="2400" dirty="0" smtClean="0"/>
              <a:t>				</a:t>
            </a:r>
            <a:r>
              <a:rPr lang="en-US" sz="2400" dirty="0" smtClean="0">
                <a:solidFill>
                  <a:schemeClr val="tx2">
                    <a:lumMod val="75000"/>
                  </a:schemeClr>
                </a:solidFill>
              </a:rPr>
              <a:t>Each diabetes visit</a:t>
            </a:r>
          </a:p>
          <a:p>
            <a:pPr eaLnBrk="1" hangingPunct="1">
              <a:lnSpc>
                <a:spcPct val="90000"/>
              </a:lnSpc>
              <a:buSzPct val="60000"/>
            </a:pPr>
            <a:r>
              <a:rPr lang="en-US" sz="2400" b="1" dirty="0" smtClean="0">
                <a:solidFill>
                  <a:schemeClr val="tx2">
                    <a:lumMod val="75000"/>
                  </a:schemeClr>
                </a:solidFill>
              </a:rPr>
              <a:t>C</a:t>
            </a:r>
            <a:r>
              <a:rPr lang="en-US" sz="2400" dirty="0" smtClean="0">
                <a:solidFill>
                  <a:schemeClr val="tx2">
                    <a:lumMod val="75000"/>
                  </a:schemeClr>
                </a:solidFill>
              </a:rPr>
              <a:t>holesterol (LDL, HDL, Tri)		Yearly (less if normal)</a:t>
            </a:r>
            <a:r>
              <a:rPr lang="en-US" sz="2400" dirty="0" smtClean="0"/>
              <a:t>	</a:t>
            </a:r>
          </a:p>
          <a:p>
            <a:pPr eaLnBrk="1" hangingPunct="1">
              <a:lnSpc>
                <a:spcPct val="90000"/>
              </a:lnSpc>
              <a:buSzPct val="60000"/>
            </a:pPr>
            <a:r>
              <a:rPr lang="en-US" sz="2400" dirty="0" smtClean="0"/>
              <a:t>Weight				each diabetes visit</a:t>
            </a:r>
          </a:p>
          <a:p>
            <a:pPr eaLnBrk="1" hangingPunct="1">
              <a:lnSpc>
                <a:spcPct val="90000"/>
              </a:lnSpc>
              <a:buSzPct val="60000"/>
            </a:pPr>
            <a:r>
              <a:rPr lang="en-US" sz="2400" dirty="0" err="1" smtClean="0"/>
              <a:t>Microalbumin</a:t>
            </a:r>
            <a:r>
              <a:rPr lang="en-US" sz="2400" dirty="0" smtClean="0"/>
              <a:t>/GFR/</a:t>
            </a:r>
            <a:r>
              <a:rPr lang="en-US" sz="2400" dirty="0" err="1" smtClean="0"/>
              <a:t>Creat</a:t>
            </a:r>
            <a:r>
              <a:rPr lang="en-US" sz="2400" dirty="0" smtClean="0"/>
              <a:t> 		Yearly</a:t>
            </a:r>
          </a:p>
          <a:p>
            <a:pPr eaLnBrk="1" hangingPunct="1">
              <a:lnSpc>
                <a:spcPct val="90000"/>
              </a:lnSpc>
              <a:buFont typeface="Wingdings" pitchFamily="2" charset="2"/>
              <a:buBlip>
                <a:blip r:embed="rId3"/>
              </a:buBlip>
            </a:pPr>
            <a:r>
              <a:rPr lang="en-US" sz="2400" dirty="0" smtClean="0"/>
              <a:t>Eye exam 				Yearly</a:t>
            </a:r>
          </a:p>
          <a:p>
            <a:pPr eaLnBrk="1" hangingPunct="1">
              <a:lnSpc>
                <a:spcPct val="90000"/>
              </a:lnSpc>
              <a:buFont typeface="Wingdings" pitchFamily="2" charset="2"/>
              <a:buBlip>
                <a:blip r:embed="rId3"/>
              </a:buBlip>
            </a:pPr>
            <a:r>
              <a:rPr lang="en-US" sz="2400" dirty="0" smtClean="0"/>
              <a:t>Dental Care				At least twice a year</a:t>
            </a:r>
          </a:p>
          <a:p>
            <a:pPr eaLnBrk="1" hangingPunct="1">
              <a:lnSpc>
                <a:spcPct val="90000"/>
              </a:lnSpc>
              <a:buFont typeface="Wingdings" pitchFamily="2" charset="2"/>
              <a:buBlip>
                <a:blip r:embed="rId3"/>
              </a:buBlip>
            </a:pPr>
            <a:r>
              <a:rPr lang="en-US" sz="2400" dirty="0" smtClean="0"/>
              <a:t>Comprehensive Foot Exam		Yearly (more if high risk)</a:t>
            </a:r>
          </a:p>
          <a:p>
            <a:pPr eaLnBrk="1" hangingPunct="1">
              <a:lnSpc>
                <a:spcPct val="90000"/>
              </a:lnSpc>
              <a:buFont typeface="Wingdings" pitchFamily="2" charset="2"/>
              <a:buBlip>
                <a:blip r:embed="rId3"/>
              </a:buBlip>
            </a:pPr>
            <a:r>
              <a:rPr lang="en-US" sz="2400" dirty="0" smtClean="0"/>
              <a:t>Physical Activity Plan		As needed to meet goals</a:t>
            </a:r>
          </a:p>
          <a:p>
            <a:pPr eaLnBrk="1" hangingPunct="1">
              <a:lnSpc>
                <a:spcPct val="90000"/>
              </a:lnSpc>
              <a:buFont typeface="Wingdings" pitchFamily="2" charset="2"/>
              <a:buBlip>
                <a:blip r:embed="rId3"/>
              </a:buBlip>
            </a:pPr>
            <a:r>
              <a:rPr lang="en-US" sz="2400" dirty="0" smtClean="0"/>
              <a:t>Preconception counseling		As needed</a:t>
            </a:r>
          </a:p>
        </p:txBody>
      </p:sp>
    </p:spTree>
    <p:custDataLst>
      <p:tags r:id="rId1"/>
    </p:custDataLst>
    <p:extLst>
      <p:ext uri="{BB962C8B-B14F-4D97-AF65-F5344CB8AC3E}">
        <p14:creationId xmlns:p14="http://schemas.microsoft.com/office/powerpoint/2010/main" val="53013444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56867">
                                            <p:txEl>
                                              <p:pRg st="0" end="0"/>
                                            </p:txEl>
                                          </p:spTgt>
                                        </p:tgtEl>
                                        <p:attrNameLst>
                                          <p:attrName>style.visibility</p:attrName>
                                        </p:attrNameLst>
                                      </p:cBhvr>
                                      <p:to>
                                        <p:strVal val="visible"/>
                                      </p:to>
                                    </p:set>
                                    <p:anim calcmode="lin" valueType="num">
                                      <p:cBhvr additive="base">
                                        <p:cTn id="7" dur="500" fill="hold"/>
                                        <p:tgtEl>
                                          <p:spTgt spid="19568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5686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56867">
                                            <p:txEl>
                                              <p:pRg st="1" end="1"/>
                                            </p:txEl>
                                          </p:spTgt>
                                        </p:tgtEl>
                                        <p:attrNameLst>
                                          <p:attrName>style.visibility</p:attrName>
                                        </p:attrNameLst>
                                      </p:cBhvr>
                                      <p:to>
                                        <p:strVal val="visible"/>
                                      </p:to>
                                    </p:set>
                                    <p:anim calcmode="lin" valueType="num">
                                      <p:cBhvr additive="base">
                                        <p:cTn id="11" dur="500" fill="hold"/>
                                        <p:tgtEl>
                                          <p:spTgt spid="195686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95686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56867">
                                            <p:txEl>
                                              <p:pRg st="2" end="2"/>
                                            </p:txEl>
                                          </p:spTgt>
                                        </p:tgtEl>
                                        <p:attrNameLst>
                                          <p:attrName>style.visibility</p:attrName>
                                        </p:attrNameLst>
                                      </p:cBhvr>
                                      <p:to>
                                        <p:strVal val="visible"/>
                                      </p:to>
                                    </p:set>
                                    <p:anim calcmode="lin" valueType="num">
                                      <p:cBhvr additive="base">
                                        <p:cTn id="15" dur="500" fill="hold"/>
                                        <p:tgtEl>
                                          <p:spTgt spid="1956867">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956867">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56867">
                                            <p:txEl>
                                              <p:pRg st="3" end="3"/>
                                            </p:txEl>
                                          </p:spTgt>
                                        </p:tgtEl>
                                        <p:attrNameLst>
                                          <p:attrName>style.visibility</p:attrName>
                                        </p:attrNameLst>
                                      </p:cBhvr>
                                      <p:to>
                                        <p:strVal val="visible"/>
                                      </p:to>
                                    </p:set>
                                    <p:anim calcmode="lin" valueType="num">
                                      <p:cBhvr additive="base">
                                        <p:cTn id="19" dur="500" fill="hold"/>
                                        <p:tgtEl>
                                          <p:spTgt spid="195686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56867">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956867">
                                            <p:txEl>
                                              <p:pRg st="4" end="4"/>
                                            </p:txEl>
                                          </p:spTgt>
                                        </p:tgtEl>
                                        <p:attrNameLst>
                                          <p:attrName>style.visibility</p:attrName>
                                        </p:attrNameLst>
                                      </p:cBhvr>
                                      <p:to>
                                        <p:strVal val="visible"/>
                                      </p:to>
                                    </p:set>
                                    <p:anim calcmode="lin" valueType="num">
                                      <p:cBhvr additive="base">
                                        <p:cTn id="23" dur="500" fill="hold"/>
                                        <p:tgtEl>
                                          <p:spTgt spid="1956867">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956867">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956867">
                                            <p:txEl>
                                              <p:pRg st="5" end="5"/>
                                            </p:txEl>
                                          </p:spTgt>
                                        </p:tgtEl>
                                        <p:attrNameLst>
                                          <p:attrName>style.visibility</p:attrName>
                                        </p:attrNameLst>
                                      </p:cBhvr>
                                      <p:to>
                                        <p:strVal val="visible"/>
                                      </p:to>
                                    </p:set>
                                    <p:anim calcmode="lin" valueType="num">
                                      <p:cBhvr additive="base">
                                        <p:cTn id="27" dur="500" fill="hold"/>
                                        <p:tgtEl>
                                          <p:spTgt spid="1956867">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95686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nodeType="clickEffect">
                                  <p:stCondLst>
                                    <p:cond delay="0"/>
                                  </p:stCondLst>
                                  <p:childTnLst>
                                    <p:set>
                                      <p:cBhvr>
                                        <p:cTn id="32" dur="1" fill="hold">
                                          <p:stCondLst>
                                            <p:cond delay="0"/>
                                          </p:stCondLst>
                                        </p:cTn>
                                        <p:tgtEl>
                                          <p:spTgt spid="1956867">
                                            <p:txEl>
                                              <p:pRg st="6" end="6"/>
                                            </p:txEl>
                                          </p:spTgt>
                                        </p:tgtEl>
                                        <p:attrNameLst>
                                          <p:attrName>style.visibility</p:attrName>
                                        </p:attrNameLst>
                                      </p:cBhvr>
                                      <p:to>
                                        <p:strVal val="visible"/>
                                      </p:to>
                                    </p:set>
                                    <p:anim calcmode="lin" valueType="num">
                                      <p:cBhvr additive="base">
                                        <p:cTn id="33" dur="500" fill="hold"/>
                                        <p:tgtEl>
                                          <p:spTgt spid="1956867">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95686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956867">
                                            <p:txEl>
                                              <p:pRg st="7" end="7"/>
                                            </p:txEl>
                                          </p:spTgt>
                                        </p:tgtEl>
                                        <p:attrNameLst>
                                          <p:attrName>style.visibility</p:attrName>
                                        </p:attrNameLst>
                                      </p:cBhvr>
                                      <p:to>
                                        <p:strVal val="visible"/>
                                      </p:to>
                                    </p:set>
                                    <p:anim calcmode="lin" valueType="num">
                                      <p:cBhvr additive="base">
                                        <p:cTn id="39" dur="500" fill="hold"/>
                                        <p:tgtEl>
                                          <p:spTgt spid="1956867">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95686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nodeType="clickEffect">
                                  <p:stCondLst>
                                    <p:cond delay="0"/>
                                  </p:stCondLst>
                                  <p:childTnLst>
                                    <p:set>
                                      <p:cBhvr>
                                        <p:cTn id="44" dur="1" fill="hold">
                                          <p:stCondLst>
                                            <p:cond delay="0"/>
                                          </p:stCondLst>
                                        </p:cTn>
                                        <p:tgtEl>
                                          <p:spTgt spid="1956867">
                                            <p:txEl>
                                              <p:pRg st="8" end="8"/>
                                            </p:txEl>
                                          </p:spTgt>
                                        </p:tgtEl>
                                        <p:attrNameLst>
                                          <p:attrName>style.visibility</p:attrName>
                                        </p:attrNameLst>
                                      </p:cBhvr>
                                      <p:to>
                                        <p:strVal val="visible"/>
                                      </p:to>
                                    </p:set>
                                    <p:anim calcmode="lin" valueType="num">
                                      <p:cBhvr additive="base">
                                        <p:cTn id="45" dur="500" fill="hold"/>
                                        <p:tgtEl>
                                          <p:spTgt spid="1956867">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956867">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4" fill="hold" nodeType="clickEffect">
                                  <p:stCondLst>
                                    <p:cond delay="0"/>
                                  </p:stCondLst>
                                  <p:childTnLst>
                                    <p:set>
                                      <p:cBhvr>
                                        <p:cTn id="50" dur="1" fill="hold">
                                          <p:stCondLst>
                                            <p:cond delay="0"/>
                                          </p:stCondLst>
                                        </p:cTn>
                                        <p:tgtEl>
                                          <p:spTgt spid="1956867">
                                            <p:txEl>
                                              <p:pRg st="9" end="9"/>
                                            </p:txEl>
                                          </p:spTgt>
                                        </p:tgtEl>
                                        <p:attrNameLst>
                                          <p:attrName>style.visibility</p:attrName>
                                        </p:attrNameLst>
                                      </p:cBhvr>
                                      <p:to>
                                        <p:strVal val="visible"/>
                                      </p:to>
                                    </p:set>
                                    <p:anim calcmode="lin" valueType="num">
                                      <p:cBhvr additive="base">
                                        <p:cTn id="51" dur="500" fill="hold"/>
                                        <p:tgtEl>
                                          <p:spTgt spid="1956867">
                                            <p:txEl>
                                              <p:pRg st="9" end="9"/>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956867">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4" fill="hold" nodeType="clickEffect">
                                  <p:stCondLst>
                                    <p:cond delay="0"/>
                                  </p:stCondLst>
                                  <p:childTnLst>
                                    <p:set>
                                      <p:cBhvr>
                                        <p:cTn id="56" dur="1" fill="hold">
                                          <p:stCondLst>
                                            <p:cond delay="0"/>
                                          </p:stCondLst>
                                        </p:cTn>
                                        <p:tgtEl>
                                          <p:spTgt spid="1956867">
                                            <p:txEl>
                                              <p:pRg st="10" end="10"/>
                                            </p:txEl>
                                          </p:spTgt>
                                        </p:tgtEl>
                                        <p:attrNameLst>
                                          <p:attrName>style.visibility</p:attrName>
                                        </p:attrNameLst>
                                      </p:cBhvr>
                                      <p:to>
                                        <p:strVal val="visible"/>
                                      </p:to>
                                    </p:set>
                                    <p:anim calcmode="lin" valueType="num">
                                      <p:cBhvr additive="base">
                                        <p:cTn id="57" dur="500" fill="hold"/>
                                        <p:tgtEl>
                                          <p:spTgt spid="1956867">
                                            <p:txEl>
                                              <p:pRg st="10" end="1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956867">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228600" y="76200"/>
            <a:ext cx="8229600" cy="1219200"/>
          </a:xfrm>
        </p:spPr>
        <p:txBody>
          <a:bodyPr>
            <a:normAutofit fontScale="90000"/>
          </a:bodyPr>
          <a:lstStyle/>
          <a:p>
            <a:pPr eaLnBrk="1" hangingPunct="1"/>
            <a:r>
              <a:rPr lang="en-US" dirty="0" smtClean="0"/>
              <a:t>Mr. Jones -  What are Your Recommendations?</a:t>
            </a:r>
          </a:p>
        </p:txBody>
      </p:sp>
      <p:sp>
        <p:nvSpPr>
          <p:cNvPr id="1700867" name="Rectangle 3"/>
          <p:cNvSpPr>
            <a:spLocks noGrp="1" noChangeArrowheads="1"/>
          </p:cNvSpPr>
          <p:nvPr>
            <p:ph sz="quarter" idx="1"/>
          </p:nvPr>
        </p:nvSpPr>
        <p:spPr>
          <a:xfrm>
            <a:off x="457200" y="1447800"/>
            <a:ext cx="4343400" cy="4709160"/>
          </a:xfrm>
        </p:spPr>
        <p:txBody>
          <a:bodyPr>
            <a:normAutofit/>
          </a:bodyPr>
          <a:lstStyle/>
          <a:p>
            <a:pPr eaLnBrk="1" hangingPunct="1">
              <a:buFont typeface="Wingdings" pitchFamily="2" charset="2"/>
              <a:buNone/>
              <a:defRPr/>
            </a:pPr>
            <a:r>
              <a:rPr lang="en-US" b="1" dirty="0" smtClean="0"/>
              <a:t>Patient Profile</a:t>
            </a:r>
          </a:p>
          <a:p>
            <a:pPr eaLnBrk="1" hangingPunct="1">
              <a:buFont typeface="Wingdings" pitchFamily="2" charset="2"/>
              <a:buNone/>
              <a:defRPr/>
            </a:pPr>
            <a:r>
              <a:rPr lang="en-US" dirty="0" smtClean="0"/>
              <a:t>64 </a:t>
            </a:r>
            <a:r>
              <a:rPr lang="en-US" dirty="0" err="1" smtClean="0"/>
              <a:t>yr</a:t>
            </a:r>
            <a:r>
              <a:rPr lang="en-US" dirty="0" smtClean="0"/>
              <a:t> old with type 2 for 11 yrs. </a:t>
            </a:r>
            <a:r>
              <a:rPr lang="en-US" dirty="0" err="1" smtClean="0"/>
              <a:t>Hx</a:t>
            </a:r>
            <a:r>
              <a:rPr lang="en-US" dirty="0" smtClean="0"/>
              <a:t> of CVD.</a:t>
            </a:r>
          </a:p>
          <a:p>
            <a:pPr eaLnBrk="1" hangingPunct="1">
              <a:buFont typeface="Wingdings" pitchFamily="2" charset="2"/>
              <a:buNone/>
              <a:defRPr/>
            </a:pPr>
            <a:r>
              <a:rPr lang="en-US" dirty="0" smtClean="0"/>
              <a:t>Labs:</a:t>
            </a:r>
          </a:p>
          <a:p>
            <a:pPr lvl="1" eaLnBrk="1" hangingPunct="1">
              <a:defRPr/>
            </a:pPr>
            <a:r>
              <a:rPr lang="en-US" dirty="0" smtClean="0"/>
              <a:t>A1c 9.3%</a:t>
            </a:r>
          </a:p>
          <a:p>
            <a:pPr lvl="1" eaLnBrk="1" hangingPunct="1">
              <a:defRPr/>
            </a:pPr>
            <a:r>
              <a:rPr lang="en-US" dirty="0" smtClean="0"/>
              <a:t>HDL 37 mg/dl</a:t>
            </a:r>
          </a:p>
          <a:p>
            <a:pPr lvl="1" eaLnBrk="1" hangingPunct="1">
              <a:defRPr/>
            </a:pPr>
            <a:r>
              <a:rPr lang="en-US" dirty="0" smtClean="0"/>
              <a:t>Triglyceride 260mg/dl</a:t>
            </a:r>
          </a:p>
          <a:p>
            <a:pPr lvl="1" eaLnBrk="1" hangingPunct="1">
              <a:defRPr/>
            </a:pPr>
            <a:r>
              <a:rPr lang="en-US" dirty="0" smtClean="0"/>
              <a:t>Proteinuria - </a:t>
            </a:r>
            <a:r>
              <a:rPr lang="en-US" dirty="0" err="1" smtClean="0"/>
              <a:t>neg</a:t>
            </a:r>
            <a:r>
              <a:rPr lang="en-US" dirty="0" smtClean="0"/>
              <a:t> </a:t>
            </a:r>
          </a:p>
          <a:p>
            <a:pPr lvl="1" eaLnBrk="1" hangingPunct="1">
              <a:defRPr/>
            </a:pPr>
            <a:r>
              <a:rPr lang="en-US" dirty="0" smtClean="0"/>
              <a:t>B/P 152/94</a:t>
            </a:r>
          </a:p>
        </p:txBody>
      </p:sp>
      <p:sp>
        <p:nvSpPr>
          <p:cNvPr id="1700868" name="Rectangle 4"/>
          <p:cNvSpPr>
            <a:spLocks noGrp="1" noChangeArrowheads="1"/>
          </p:cNvSpPr>
          <p:nvPr>
            <p:ph type="body" sz="half" idx="4294967295"/>
          </p:nvPr>
        </p:nvSpPr>
        <p:spPr>
          <a:xfrm>
            <a:off x="4953000" y="1295400"/>
            <a:ext cx="4191000" cy="5089525"/>
          </a:xfrm>
        </p:spPr>
        <p:txBody>
          <a:bodyPr>
            <a:normAutofit/>
          </a:bodyPr>
          <a:lstStyle/>
          <a:p>
            <a:pPr eaLnBrk="1" hangingPunct="1">
              <a:buFont typeface="Wingdings" pitchFamily="2" charset="2"/>
              <a:buNone/>
              <a:defRPr/>
            </a:pPr>
            <a:r>
              <a:rPr lang="en-US" dirty="0" smtClean="0"/>
              <a:t>Self-Care Skills</a:t>
            </a:r>
          </a:p>
          <a:p>
            <a:pPr eaLnBrk="1" hangingPunct="1">
              <a:defRPr/>
            </a:pPr>
            <a:r>
              <a:rPr lang="en-US" dirty="0" smtClean="0"/>
              <a:t>Walks dog around block 3 </a:t>
            </a:r>
            <a:r>
              <a:rPr lang="en-US" dirty="0" err="1" smtClean="0"/>
              <a:t>x’s</a:t>
            </a:r>
            <a:r>
              <a:rPr lang="en-US" dirty="0" smtClean="0"/>
              <a:t> a week</a:t>
            </a:r>
          </a:p>
          <a:p>
            <a:pPr eaLnBrk="1" hangingPunct="1">
              <a:defRPr/>
            </a:pPr>
            <a:r>
              <a:rPr lang="en-US" dirty="0" smtClean="0"/>
              <a:t>Bowls every Friday</a:t>
            </a:r>
          </a:p>
          <a:p>
            <a:pPr eaLnBrk="1" hangingPunct="1">
              <a:defRPr/>
            </a:pPr>
            <a:r>
              <a:rPr lang="en-US" dirty="0" smtClean="0"/>
              <a:t>3 beers daily</a:t>
            </a:r>
          </a:p>
          <a:p>
            <a:pPr eaLnBrk="1" hangingPunct="1">
              <a:defRPr/>
            </a:pPr>
            <a:r>
              <a:rPr lang="en-US" i="1" dirty="0" smtClean="0"/>
              <a:t>What meds?</a:t>
            </a:r>
          </a:p>
          <a:p>
            <a:pPr eaLnBrk="1" hangingPunct="1">
              <a:defRPr/>
            </a:pPr>
            <a:r>
              <a:rPr lang="en-US" i="1" dirty="0" smtClean="0"/>
              <a:t>What referrals?</a:t>
            </a:r>
          </a:p>
          <a:p>
            <a:pPr eaLnBrk="1" hangingPunct="1">
              <a:defRPr/>
            </a:pPr>
            <a:r>
              <a:rPr lang="en-US" i="1" dirty="0" smtClean="0"/>
              <a:t>My foot hurts</a:t>
            </a:r>
            <a:endParaRPr lang="en-US" sz="2400" i="1" dirty="0" smtClean="0"/>
          </a:p>
        </p:txBody>
      </p:sp>
    </p:spTree>
    <p:custDataLst>
      <p:tags r:id="rId1"/>
    </p:custDataLst>
    <p:extLst>
      <p:ext uri="{BB962C8B-B14F-4D97-AF65-F5344CB8AC3E}">
        <p14:creationId xmlns:p14="http://schemas.microsoft.com/office/powerpoint/2010/main" val="1459943500"/>
      </p:ext>
    </p:extLst>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0" name="Picture 2" descr="foot so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516924828"/>
      </p:ext>
    </p:extLst>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7106" name="Rectangle 2"/>
          <p:cNvSpPr>
            <a:spLocks noGrp="1" noChangeArrowheads="1"/>
          </p:cNvSpPr>
          <p:nvPr>
            <p:ph type="title"/>
          </p:nvPr>
        </p:nvSpPr>
        <p:spPr>
          <a:xfrm>
            <a:off x="457200" y="152400"/>
            <a:ext cx="8229600" cy="1371600"/>
          </a:xfrm>
        </p:spPr>
        <p:txBody>
          <a:bodyPr>
            <a:normAutofit/>
          </a:bodyPr>
          <a:lstStyle/>
          <a:p>
            <a:pPr>
              <a:defRPr/>
            </a:pPr>
            <a:r>
              <a:rPr lang="en-US" sz="4000" dirty="0"/>
              <a:t>Glucose Management </a:t>
            </a:r>
            <a:r>
              <a:rPr lang="en-US" sz="4000" dirty="0" smtClean="0"/>
              <a:t>and </a:t>
            </a:r>
            <a:r>
              <a:rPr lang="en-US" sz="4000" dirty="0"/>
              <a:t>Hospitalized Patients  </a:t>
            </a:r>
          </a:p>
        </p:txBody>
      </p:sp>
      <p:pic>
        <p:nvPicPr>
          <p:cNvPr id="1327108" name="MPj04027010000[1].jpg">
            <a:hlinkClick r:id="" action="ppaction://media"/>
          </p:cNvPr>
          <p:cNvPicPr>
            <a:picLocks noGrp="1" noRot="1" noChangeAspect="1" noChangeArrowheads="1"/>
          </p:cNvPicPr>
          <p:nvPr>
            <p:ph sz="quarter" idx="1"/>
            <a:videoFile r:link="rId2"/>
          </p:nvPr>
        </p:nvPicPr>
        <p:blipFill>
          <a:blip r:embed="rId5">
            <a:extLst>
              <a:ext uri="{28A0092B-C50C-407E-A947-70E740481C1C}">
                <a14:useLocalDpi xmlns:a14="http://schemas.microsoft.com/office/drawing/2010/main" val="0"/>
              </a:ext>
            </a:extLst>
          </a:blip>
          <a:stretch>
            <a:fillRect/>
          </a:stretch>
        </p:blipFill>
        <p:spPr>
          <a:xfrm>
            <a:off x="1219200" y="1981200"/>
            <a:ext cx="2057400" cy="2286000"/>
          </a:xfrm>
        </p:spPr>
      </p:pic>
      <p:sp>
        <p:nvSpPr>
          <p:cNvPr id="1327107" name="Rectangle 3"/>
          <p:cNvSpPr>
            <a:spLocks noGrp="1" noChangeArrowheads="1"/>
          </p:cNvSpPr>
          <p:nvPr>
            <p:ph type="body" sz="half" idx="4294967295"/>
          </p:nvPr>
        </p:nvSpPr>
        <p:spPr>
          <a:xfrm>
            <a:off x="3505200" y="1977154"/>
            <a:ext cx="4038600" cy="2366246"/>
          </a:xfrm>
        </p:spPr>
        <p:txBody>
          <a:bodyPr/>
          <a:lstStyle/>
          <a:p>
            <a:pPr>
              <a:defRPr/>
            </a:pPr>
            <a:r>
              <a:rPr lang="en-US" sz="2800" dirty="0"/>
              <a:t>In hospitalized patients with critical illness, </a:t>
            </a:r>
            <a:r>
              <a:rPr lang="en-US" sz="2800" dirty="0" smtClean="0"/>
              <a:t>hyperglycemia is a signal that warrants our attention.</a:t>
            </a:r>
          </a:p>
        </p:txBody>
      </p:sp>
      <p:pic>
        <p:nvPicPr>
          <p:cNvPr id="2" name="Picture 1"/>
          <p:cNvPicPr>
            <a:picLocks noChangeAspect="1"/>
          </p:cNvPicPr>
          <p:nvPr/>
        </p:nvPicPr>
        <p:blipFill>
          <a:blip r:embed="rId6"/>
          <a:stretch>
            <a:fillRect/>
          </a:stretch>
        </p:blipFill>
        <p:spPr>
          <a:xfrm>
            <a:off x="6147523" y="4267200"/>
            <a:ext cx="2539277" cy="1934251"/>
          </a:xfrm>
          <a:prstGeom prst="rect">
            <a:avLst/>
          </a:prstGeom>
        </p:spPr>
      </p:pic>
    </p:spTree>
    <p:custDataLst>
      <p:tags r:id="rId1"/>
    </p:custDataLst>
    <p:extLst>
      <p:ext uri="{BB962C8B-B14F-4D97-AF65-F5344CB8AC3E}">
        <p14:creationId xmlns:p14="http://schemas.microsoft.com/office/powerpoint/2010/main" val="913932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27108"/>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327108"/>
                                        </p:tgtEl>
                                      </p:cBhvr>
                                    </p:cmd>
                                  </p:childTnLst>
                                </p:cTn>
                              </p:par>
                            </p:childTnLst>
                          </p:cTn>
                        </p:par>
                      </p:childTnLst>
                    </p:cTn>
                  </p:par>
                </p:childTnLst>
              </p:cTn>
              <p:nextCondLst>
                <p:cond evt="onClick" delay="0">
                  <p:tgtEl>
                    <p:spTgt spid="1327108"/>
                  </p:tgtEl>
                </p:cond>
              </p:nextCondLst>
            </p:seq>
            <p:video>
              <p:cMediaNode>
                <p:cTn id="7" fill="hold" display="0">
                  <p:stCondLst>
                    <p:cond delay="indefinite"/>
                  </p:stCondLst>
                  <p:endCondLst>
                    <p:cond evt="onNext" delay="0">
                      <p:tgtEl>
                        <p:sldTgt/>
                      </p:tgtEl>
                    </p:cond>
                    <p:cond evt="onPrev" delay="0">
                      <p:tgtEl>
                        <p:sldTgt/>
                      </p:tgtEl>
                    </p:cond>
                  </p:endCondLst>
                </p:cTn>
                <p:tgtEl>
                  <p:spTgt spid="1327108"/>
                </p:tgtEl>
              </p:cMediaNode>
            </p:video>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62" name="Rectangle 2"/>
          <p:cNvSpPr>
            <a:spLocks noGrp="1" noRot="1" noChangeArrowheads="1"/>
          </p:cNvSpPr>
          <p:nvPr>
            <p:ph type="title"/>
          </p:nvPr>
        </p:nvSpPr>
        <p:spPr/>
        <p:txBody>
          <a:bodyPr>
            <a:normAutofit fontScale="90000"/>
          </a:bodyPr>
          <a:lstStyle/>
          <a:p>
            <a:pPr eaLnBrk="1" hangingPunct="1">
              <a:defRPr/>
            </a:pPr>
            <a:r>
              <a:rPr lang="en-US" sz="3600" dirty="0" smtClean="0"/>
              <a:t>Hospitals and Hyperglycemia – </a:t>
            </a:r>
            <a:br>
              <a:rPr lang="en-US" sz="3600" dirty="0" smtClean="0"/>
            </a:br>
            <a:r>
              <a:rPr lang="en-US" sz="3600" dirty="0" smtClean="0"/>
              <a:t>What’s the Big Deal?	</a:t>
            </a:r>
          </a:p>
        </p:txBody>
      </p:sp>
      <p:sp>
        <p:nvSpPr>
          <p:cNvPr id="911363" name="Rectangle 3"/>
          <p:cNvSpPr>
            <a:spLocks noGrp="1" noChangeArrowheads="1"/>
          </p:cNvSpPr>
          <p:nvPr>
            <p:ph sz="quarter" idx="1"/>
          </p:nvPr>
        </p:nvSpPr>
        <p:spPr>
          <a:xfrm>
            <a:off x="457200" y="1219200"/>
            <a:ext cx="5638800" cy="4937760"/>
          </a:xfrm>
        </p:spPr>
        <p:txBody>
          <a:bodyPr/>
          <a:lstStyle/>
          <a:p>
            <a:pPr eaLnBrk="1" hangingPunct="1">
              <a:defRPr/>
            </a:pPr>
            <a:r>
              <a:rPr lang="en-US" dirty="0" smtClean="0"/>
              <a:t>Hyperglycemia is associated with increased morbidity and mortality in hospital settings.</a:t>
            </a:r>
          </a:p>
          <a:p>
            <a:pPr lvl="1" eaLnBrk="1" hangingPunct="1">
              <a:defRPr/>
            </a:pPr>
            <a:r>
              <a:rPr lang="en-US" dirty="0" smtClean="0"/>
              <a:t>Acute Myocardial Infarction</a:t>
            </a:r>
          </a:p>
          <a:p>
            <a:pPr lvl="1" eaLnBrk="1" hangingPunct="1">
              <a:defRPr/>
            </a:pPr>
            <a:r>
              <a:rPr lang="en-US" dirty="0" smtClean="0"/>
              <a:t>Stroke</a:t>
            </a:r>
          </a:p>
          <a:p>
            <a:pPr lvl="1" eaLnBrk="1" hangingPunct="1">
              <a:defRPr/>
            </a:pPr>
            <a:r>
              <a:rPr lang="en-US" dirty="0" smtClean="0"/>
              <a:t>Cardiac Surgery</a:t>
            </a:r>
          </a:p>
          <a:p>
            <a:pPr lvl="1" eaLnBrk="1" hangingPunct="1">
              <a:defRPr/>
            </a:pPr>
            <a:r>
              <a:rPr lang="en-US" dirty="0" smtClean="0"/>
              <a:t>Infection</a:t>
            </a:r>
          </a:p>
          <a:p>
            <a:pPr lvl="1" eaLnBrk="1" hangingPunct="1">
              <a:defRPr/>
            </a:pPr>
            <a:r>
              <a:rPr lang="en-US" dirty="0" smtClean="0"/>
              <a:t>Longer lengths of stay</a:t>
            </a:r>
          </a:p>
          <a:p>
            <a:pPr marL="457200" lvl="1" indent="0" eaLnBrk="1" hangingPunct="1">
              <a:buFont typeface="Wingdings" pitchFamily="2" charset="2"/>
              <a:buNone/>
              <a:defRPr/>
            </a:pPr>
            <a:endParaRPr lang="en-US" dirty="0" smtClean="0"/>
          </a:p>
        </p:txBody>
      </p:sp>
      <p:pic>
        <p:nvPicPr>
          <p:cNvPr id="74756" name="Picture 2" descr="C:\Users\Beverly\AppData\Local\Microsoft\Windows\Temporary Internet Files\Content.IE5\PRSTT65C\MP900302920[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6413500" y="1752600"/>
            <a:ext cx="2117725" cy="296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62870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8" name="Rectangle 2"/>
          <p:cNvSpPr>
            <a:spLocks noGrp="1" noChangeArrowheads="1"/>
          </p:cNvSpPr>
          <p:nvPr>
            <p:ph type="title"/>
          </p:nvPr>
        </p:nvSpPr>
        <p:spPr/>
        <p:txBody>
          <a:bodyPr>
            <a:normAutofit fontScale="90000"/>
          </a:bodyPr>
          <a:lstStyle/>
          <a:p>
            <a:pPr>
              <a:defRPr/>
            </a:pPr>
            <a:r>
              <a:rPr lang="en-US" sz="3400"/>
              <a:t>Hyperglycemia*: A Common Comorbidity in Medical-Surgical Patients in a Community Hospital</a:t>
            </a:r>
          </a:p>
        </p:txBody>
      </p:sp>
      <p:graphicFrame>
        <p:nvGraphicFramePr>
          <p:cNvPr id="39939" name="Object 2"/>
          <p:cNvGraphicFramePr>
            <a:graphicFrameLocks noGrp="1" noChangeAspect="1"/>
          </p:cNvGraphicFramePr>
          <p:nvPr>
            <p:ph sz="quarter" idx="1"/>
            <p:extLst/>
          </p:nvPr>
        </p:nvGraphicFramePr>
        <p:xfrm>
          <a:off x="685800" y="1630362"/>
          <a:ext cx="7772400" cy="4114800"/>
        </p:xfrm>
        <a:graphic>
          <a:graphicData uri="http://schemas.openxmlformats.org/presentationml/2006/ole">
            <mc:AlternateContent xmlns:mc="http://schemas.openxmlformats.org/markup-compatibility/2006">
              <mc:Choice xmlns:v="urn:schemas-microsoft-com:vml" Requires="v">
                <p:oleObj spid="_x0000_s85018" name="Chart" r:id="rId5" imgW="7772400" imgH="4114800" progId="MSGraph.Chart.8">
                  <p:embed followColorScheme="full"/>
                </p:oleObj>
              </mc:Choice>
              <mc:Fallback>
                <p:oleObj name="Chart" r:id="rId5" imgW="7772400" imgH="4114800" progId="MSGraph.Chart.8">
                  <p:embed followColorScheme="full"/>
                  <p:pic>
                    <p:nvPicPr>
                      <p:cNvPr id="0" name=""/>
                      <p:cNvPicPr>
                        <a:picLocks noChangeAspect="1" noChangeArrowheads="1"/>
                      </p:cNvPicPr>
                      <p:nvPr/>
                    </p:nvPicPr>
                    <p:blipFill>
                      <a:blip r:embed="rId6"/>
                      <a:srcRect/>
                      <a:stretch>
                        <a:fillRect/>
                      </a:stretch>
                    </p:blipFill>
                    <p:spPr bwMode="auto">
                      <a:xfrm>
                        <a:off x="685800" y="1630362"/>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77540" name="Text Box 4"/>
          <p:cNvSpPr txBox="1">
            <a:spLocks noChangeArrowheads="1"/>
          </p:cNvSpPr>
          <p:nvPr/>
        </p:nvSpPr>
        <p:spPr bwMode="auto">
          <a:xfrm>
            <a:off x="7489825" y="3124200"/>
            <a:ext cx="815975" cy="457200"/>
          </a:xfrm>
          <a:prstGeom prst="rect">
            <a:avLst/>
          </a:prstGeom>
          <a:noFill/>
          <a:ln w="9525">
            <a:noFill/>
            <a:miter lim="800000"/>
            <a:headEnd/>
            <a:tailEnd/>
          </a:ln>
          <a:effectLst/>
        </p:spPr>
        <p:txBody>
          <a:bodyPr wrap="none">
            <a:spAutoFit/>
          </a:bodyPr>
          <a:lstStyle/>
          <a:p>
            <a:pPr>
              <a:defRPr/>
            </a:pPr>
            <a:r>
              <a:rPr lang="en-US" sz="2400" dirty="0">
                <a:solidFill>
                  <a:schemeClr val="accent2">
                    <a:lumMod val="50000"/>
                  </a:schemeClr>
                </a:solidFill>
                <a:effectLst>
                  <a:outerShdw blurRad="38100" dist="38100" dir="2700000" algn="tl">
                    <a:srgbClr val="000000"/>
                  </a:outerShdw>
                </a:effectLst>
              </a:rPr>
              <a:t>62%</a:t>
            </a:r>
          </a:p>
        </p:txBody>
      </p:sp>
      <p:sp>
        <p:nvSpPr>
          <p:cNvPr id="577541" name="Text Box 5"/>
          <p:cNvSpPr txBox="1">
            <a:spLocks noChangeArrowheads="1"/>
          </p:cNvSpPr>
          <p:nvPr/>
        </p:nvSpPr>
        <p:spPr bwMode="auto">
          <a:xfrm>
            <a:off x="3429000" y="2209800"/>
            <a:ext cx="815975" cy="457200"/>
          </a:xfrm>
          <a:prstGeom prst="rect">
            <a:avLst/>
          </a:prstGeom>
          <a:noFill/>
          <a:ln w="9525">
            <a:noFill/>
            <a:miter lim="800000"/>
            <a:headEnd/>
            <a:tailEnd/>
          </a:ln>
          <a:effectLst/>
        </p:spPr>
        <p:txBody>
          <a:bodyPr wrap="none">
            <a:spAutoFit/>
          </a:bodyPr>
          <a:lstStyle/>
          <a:p>
            <a:pPr>
              <a:defRPr/>
            </a:pPr>
            <a:r>
              <a:rPr lang="en-US" sz="2400" dirty="0">
                <a:solidFill>
                  <a:schemeClr val="accent2">
                    <a:lumMod val="50000"/>
                  </a:schemeClr>
                </a:solidFill>
                <a:effectLst>
                  <a:outerShdw blurRad="38100" dist="38100" dir="2700000" algn="tl">
                    <a:srgbClr val="000000"/>
                  </a:outerShdw>
                </a:effectLst>
              </a:rPr>
              <a:t>12%</a:t>
            </a:r>
          </a:p>
        </p:txBody>
      </p:sp>
      <p:sp>
        <p:nvSpPr>
          <p:cNvPr id="577542" name="Text Box 6"/>
          <p:cNvSpPr txBox="1">
            <a:spLocks noChangeArrowheads="1"/>
          </p:cNvSpPr>
          <p:nvPr/>
        </p:nvSpPr>
        <p:spPr bwMode="auto">
          <a:xfrm>
            <a:off x="1447800" y="2743200"/>
            <a:ext cx="815975" cy="457200"/>
          </a:xfrm>
          <a:prstGeom prst="rect">
            <a:avLst/>
          </a:prstGeom>
          <a:noFill/>
          <a:ln w="9525">
            <a:noFill/>
            <a:miter lim="800000"/>
            <a:headEnd/>
            <a:tailEnd/>
          </a:ln>
          <a:effectLst/>
        </p:spPr>
        <p:txBody>
          <a:bodyPr wrap="none">
            <a:spAutoFit/>
          </a:bodyPr>
          <a:lstStyle/>
          <a:p>
            <a:pPr>
              <a:defRPr/>
            </a:pPr>
            <a:r>
              <a:rPr lang="en-US" sz="2400" dirty="0">
                <a:solidFill>
                  <a:schemeClr val="accent2">
                    <a:lumMod val="50000"/>
                  </a:schemeClr>
                </a:solidFill>
                <a:effectLst>
                  <a:outerShdw blurRad="38100" dist="38100" dir="2700000" algn="tl">
                    <a:srgbClr val="000000"/>
                  </a:outerShdw>
                </a:effectLst>
              </a:rPr>
              <a:t>26%</a:t>
            </a:r>
          </a:p>
        </p:txBody>
      </p:sp>
      <p:sp>
        <p:nvSpPr>
          <p:cNvPr id="39943" name="Rectangle 7"/>
          <p:cNvSpPr>
            <a:spLocks noChangeArrowheads="1"/>
          </p:cNvSpPr>
          <p:nvPr/>
        </p:nvSpPr>
        <p:spPr bwMode="auto">
          <a:xfrm>
            <a:off x="685800" y="5029200"/>
            <a:ext cx="228600" cy="228600"/>
          </a:xfrm>
          <a:prstGeom prst="rect">
            <a:avLst/>
          </a:prstGeom>
          <a:solidFill>
            <a:srgbClr val="CCFFFF"/>
          </a:solidFill>
          <a:ln w="9525">
            <a:solidFill>
              <a:schemeClr val="tx1"/>
            </a:solidFill>
            <a:miter lim="800000"/>
            <a:headEnd/>
            <a:tailEnd/>
          </a:ln>
        </p:spPr>
        <p:txBody>
          <a:bodyPr wrap="none" anchor="ctr"/>
          <a:lstStyle/>
          <a:p>
            <a:endParaRPr lang="es-CL"/>
          </a:p>
        </p:txBody>
      </p:sp>
      <p:sp>
        <p:nvSpPr>
          <p:cNvPr id="39944" name="Rectangle 8"/>
          <p:cNvSpPr>
            <a:spLocks noChangeArrowheads="1"/>
          </p:cNvSpPr>
          <p:nvPr/>
        </p:nvSpPr>
        <p:spPr bwMode="auto">
          <a:xfrm>
            <a:off x="695325" y="5791200"/>
            <a:ext cx="228600" cy="228600"/>
          </a:xfrm>
          <a:prstGeom prst="rect">
            <a:avLst/>
          </a:prstGeom>
          <a:solidFill>
            <a:srgbClr val="FF0000"/>
          </a:solidFill>
          <a:ln w="9525">
            <a:solidFill>
              <a:schemeClr val="tx1"/>
            </a:solidFill>
            <a:miter lim="800000"/>
            <a:headEnd/>
            <a:tailEnd/>
          </a:ln>
        </p:spPr>
        <p:txBody>
          <a:bodyPr wrap="none" anchor="ctr"/>
          <a:lstStyle/>
          <a:p>
            <a:endParaRPr lang="es-CL"/>
          </a:p>
        </p:txBody>
      </p:sp>
      <p:sp>
        <p:nvSpPr>
          <p:cNvPr id="39945" name="Rectangle 9"/>
          <p:cNvSpPr>
            <a:spLocks noChangeArrowheads="1"/>
          </p:cNvSpPr>
          <p:nvPr/>
        </p:nvSpPr>
        <p:spPr bwMode="auto">
          <a:xfrm>
            <a:off x="695325" y="5410200"/>
            <a:ext cx="228600" cy="228600"/>
          </a:xfrm>
          <a:prstGeom prst="rect">
            <a:avLst/>
          </a:prstGeom>
          <a:solidFill>
            <a:srgbClr val="339966"/>
          </a:solidFill>
          <a:ln w="9525">
            <a:solidFill>
              <a:schemeClr val="tx1"/>
            </a:solidFill>
            <a:miter lim="800000"/>
            <a:headEnd/>
            <a:tailEnd/>
          </a:ln>
        </p:spPr>
        <p:txBody>
          <a:bodyPr wrap="none" anchor="ctr"/>
          <a:lstStyle/>
          <a:p>
            <a:endParaRPr lang="es-CL"/>
          </a:p>
        </p:txBody>
      </p:sp>
      <p:sp>
        <p:nvSpPr>
          <p:cNvPr id="577546" name="Text Box 10"/>
          <p:cNvSpPr txBox="1">
            <a:spLocks noChangeArrowheads="1"/>
          </p:cNvSpPr>
          <p:nvPr/>
        </p:nvSpPr>
        <p:spPr bwMode="auto">
          <a:xfrm>
            <a:off x="990600" y="4953000"/>
            <a:ext cx="4581525" cy="396875"/>
          </a:xfrm>
          <a:prstGeom prst="rect">
            <a:avLst/>
          </a:prstGeom>
          <a:noFill/>
          <a:ln w="9525">
            <a:noFill/>
            <a:miter lim="800000"/>
            <a:headEnd/>
            <a:tailEnd/>
          </a:ln>
          <a:effectLst/>
        </p:spPr>
        <p:txBody>
          <a:bodyPr>
            <a:spAutoFit/>
          </a:bodyPr>
          <a:lstStyle/>
          <a:p>
            <a:pPr>
              <a:defRPr/>
            </a:pPr>
            <a:r>
              <a:rPr lang="en-US" sz="2000" dirty="0" err="1">
                <a:solidFill>
                  <a:schemeClr val="tx1">
                    <a:lumMod val="95000"/>
                  </a:schemeClr>
                </a:solidFill>
                <a:effectLst>
                  <a:outerShdw blurRad="38100" dist="38100" dir="2700000" algn="tl">
                    <a:srgbClr val="000000"/>
                  </a:outerShdw>
                </a:effectLst>
              </a:rPr>
              <a:t>Normoglycemia</a:t>
            </a:r>
            <a:endParaRPr lang="en-US" sz="2000" dirty="0">
              <a:solidFill>
                <a:schemeClr val="tx1">
                  <a:lumMod val="95000"/>
                </a:schemeClr>
              </a:solidFill>
              <a:effectLst>
                <a:outerShdw blurRad="38100" dist="38100" dir="2700000" algn="tl">
                  <a:srgbClr val="000000"/>
                </a:outerShdw>
              </a:effectLst>
            </a:endParaRPr>
          </a:p>
        </p:txBody>
      </p:sp>
      <p:sp>
        <p:nvSpPr>
          <p:cNvPr id="577547" name="Text Box 11"/>
          <p:cNvSpPr txBox="1">
            <a:spLocks noChangeArrowheads="1"/>
          </p:cNvSpPr>
          <p:nvPr/>
        </p:nvSpPr>
        <p:spPr bwMode="auto">
          <a:xfrm>
            <a:off x="990600" y="5318125"/>
            <a:ext cx="4581525" cy="396875"/>
          </a:xfrm>
          <a:prstGeom prst="rect">
            <a:avLst/>
          </a:prstGeom>
          <a:noFill/>
          <a:ln w="9525">
            <a:noFill/>
            <a:miter lim="800000"/>
            <a:headEnd/>
            <a:tailEnd/>
          </a:ln>
          <a:effectLst/>
        </p:spPr>
        <p:txBody>
          <a:bodyPr>
            <a:spAutoFit/>
          </a:bodyPr>
          <a:lstStyle/>
          <a:p>
            <a:pPr>
              <a:defRPr/>
            </a:pPr>
            <a:r>
              <a:rPr lang="en-US" sz="2000" dirty="0">
                <a:effectLst>
                  <a:outerShdw blurRad="38100" dist="38100" dir="2700000" algn="tl">
                    <a:srgbClr val="000000"/>
                  </a:outerShdw>
                </a:effectLst>
              </a:rPr>
              <a:t>Known Diabetes</a:t>
            </a:r>
          </a:p>
        </p:txBody>
      </p:sp>
      <p:sp>
        <p:nvSpPr>
          <p:cNvPr id="577548" name="Text Box 12"/>
          <p:cNvSpPr txBox="1">
            <a:spLocks noChangeArrowheads="1"/>
          </p:cNvSpPr>
          <p:nvPr/>
        </p:nvSpPr>
        <p:spPr bwMode="auto">
          <a:xfrm>
            <a:off x="1000125" y="5699125"/>
            <a:ext cx="4581525" cy="396875"/>
          </a:xfrm>
          <a:prstGeom prst="rect">
            <a:avLst/>
          </a:prstGeom>
          <a:noFill/>
          <a:ln w="9525">
            <a:noFill/>
            <a:miter lim="800000"/>
            <a:headEnd/>
            <a:tailEnd/>
          </a:ln>
          <a:effectLst/>
        </p:spPr>
        <p:txBody>
          <a:bodyPr>
            <a:spAutoFit/>
          </a:bodyPr>
          <a:lstStyle/>
          <a:p>
            <a:pPr>
              <a:defRPr/>
            </a:pPr>
            <a:r>
              <a:rPr lang="en-US" sz="2000" dirty="0">
                <a:effectLst>
                  <a:outerShdw blurRad="38100" dist="38100" dir="2700000" algn="tl">
                    <a:srgbClr val="000000"/>
                  </a:outerShdw>
                </a:effectLst>
              </a:rPr>
              <a:t>New Hyperglycemia</a:t>
            </a:r>
          </a:p>
        </p:txBody>
      </p:sp>
      <p:sp>
        <p:nvSpPr>
          <p:cNvPr id="577549" name="Text Box 13"/>
          <p:cNvSpPr txBox="1">
            <a:spLocks noChangeArrowheads="1"/>
          </p:cNvSpPr>
          <p:nvPr/>
        </p:nvSpPr>
        <p:spPr bwMode="auto">
          <a:xfrm>
            <a:off x="480802" y="1405553"/>
            <a:ext cx="3672800" cy="253916"/>
          </a:xfrm>
          <a:prstGeom prst="rect">
            <a:avLst/>
          </a:prstGeom>
          <a:noFill/>
          <a:ln w="9525">
            <a:noFill/>
            <a:miter lim="800000"/>
            <a:headEnd/>
            <a:tailEnd/>
          </a:ln>
          <a:effectLst/>
        </p:spPr>
        <p:txBody>
          <a:bodyPr wrap="none">
            <a:spAutoFit/>
          </a:bodyPr>
          <a:lstStyle/>
          <a:p>
            <a:pPr>
              <a:defRPr/>
            </a:pPr>
            <a:r>
              <a:rPr lang="en-US" sz="1050" dirty="0" err="1"/>
              <a:t>Umpierrez</a:t>
            </a:r>
            <a:r>
              <a:rPr lang="en-US" sz="1050" dirty="0"/>
              <a:t> G et al, J </a:t>
            </a:r>
            <a:r>
              <a:rPr lang="en-US" sz="1050" dirty="0" err="1"/>
              <a:t>Clin</a:t>
            </a:r>
            <a:r>
              <a:rPr lang="en-US" sz="1050" dirty="0"/>
              <a:t> </a:t>
            </a:r>
            <a:r>
              <a:rPr lang="en-US" sz="1050" dirty="0" err="1"/>
              <a:t>Endocrinol</a:t>
            </a:r>
            <a:r>
              <a:rPr lang="en-US" sz="1050" dirty="0"/>
              <a:t> </a:t>
            </a:r>
            <a:r>
              <a:rPr lang="en-US" sz="1050" dirty="0" err="1"/>
              <a:t>Metabol</a:t>
            </a:r>
            <a:r>
              <a:rPr lang="en-US" sz="1050" dirty="0"/>
              <a:t> 87:978, 2002</a:t>
            </a:r>
          </a:p>
        </p:txBody>
      </p:sp>
      <p:sp>
        <p:nvSpPr>
          <p:cNvPr id="577550" name="Text Box 14"/>
          <p:cNvSpPr txBox="1">
            <a:spLocks noChangeArrowheads="1"/>
          </p:cNvSpPr>
          <p:nvPr/>
        </p:nvSpPr>
        <p:spPr bwMode="auto">
          <a:xfrm>
            <a:off x="3391912" y="5114835"/>
            <a:ext cx="5314725" cy="1200329"/>
          </a:xfrm>
          <a:prstGeom prst="rect">
            <a:avLst/>
          </a:prstGeom>
          <a:noFill/>
          <a:ln w="9525">
            <a:noFill/>
            <a:miter lim="800000"/>
            <a:headEnd/>
            <a:tailEnd/>
          </a:ln>
          <a:effectLst/>
        </p:spPr>
        <p:txBody>
          <a:bodyPr wrap="none">
            <a:spAutoFit/>
          </a:bodyPr>
          <a:lstStyle/>
          <a:p>
            <a:pPr>
              <a:defRPr/>
            </a:pPr>
            <a:r>
              <a:rPr lang="en-US" sz="1800" dirty="0">
                <a:solidFill>
                  <a:schemeClr val="tx1">
                    <a:lumMod val="95000"/>
                  </a:schemeClr>
                </a:solidFill>
                <a:effectLst>
                  <a:outerShdw blurRad="38100" dist="38100" dir="2700000" algn="tl">
                    <a:srgbClr val="000000"/>
                  </a:outerShdw>
                </a:effectLst>
                <a:latin typeface="Arial Black" pitchFamily="34" charset="0"/>
              </a:rPr>
              <a:t>n = 2,020</a:t>
            </a:r>
          </a:p>
          <a:p>
            <a:pPr>
              <a:defRPr/>
            </a:pPr>
            <a:endParaRPr lang="en-US" dirty="0">
              <a:solidFill>
                <a:schemeClr val="tx1">
                  <a:lumMod val="95000"/>
                </a:schemeClr>
              </a:solidFill>
              <a:effectLst>
                <a:outerShdw blurRad="38100" dist="38100" dir="2700000" algn="tl">
                  <a:srgbClr val="000000"/>
                </a:outerShdw>
              </a:effectLst>
              <a:latin typeface="Arial Black" pitchFamily="34" charset="0"/>
            </a:endParaRPr>
          </a:p>
          <a:p>
            <a:pPr>
              <a:defRPr/>
            </a:pPr>
            <a:r>
              <a:rPr lang="en-US" sz="1800" dirty="0">
                <a:solidFill>
                  <a:schemeClr val="tx1">
                    <a:lumMod val="95000"/>
                  </a:schemeClr>
                </a:solidFill>
                <a:effectLst>
                  <a:outerShdw blurRad="38100" dist="38100" dir="2700000" algn="tl">
                    <a:srgbClr val="000000"/>
                  </a:outerShdw>
                </a:effectLst>
                <a:latin typeface="Arial Black" pitchFamily="34" charset="0"/>
              </a:rPr>
              <a:t>* </a:t>
            </a:r>
            <a:r>
              <a:rPr lang="en-US" sz="1800" dirty="0">
                <a:solidFill>
                  <a:schemeClr val="tx1">
                    <a:lumMod val="95000"/>
                  </a:schemeClr>
                </a:solidFill>
                <a:latin typeface="Arial Black" pitchFamily="34" charset="0"/>
              </a:rPr>
              <a:t>Hyperglycemia: Fasting BG </a:t>
            </a:r>
            <a:r>
              <a:rPr lang="en-US" sz="1800" dirty="0">
                <a:solidFill>
                  <a:schemeClr val="tx1">
                    <a:lumMod val="95000"/>
                  </a:schemeClr>
                </a:solidFill>
                <a:latin typeface="Arial Black" pitchFamily="34" charset="0"/>
                <a:sym typeface="Symbol" pitchFamily="18" charset="2"/>
              </a:rPr>
              <a:t></a:t>
            </a:r>
            <a:r>
              <a:rPr lang="en-US" sz="1800" dirty="0">
                <a:solidFill>
                  <a:schemeClr val="tx1">
                    <a:lumMod val="95000"/>
                  </a:schemeClr>
                </a:solidFill>
                <a:latin typeface="Arial Black" pitchFamily="34" charset="0"/>
              </a:rPr>
              <a:t> 126 mg/dl</a:t>
            </a:r>
          </a:p>
          <a:p>
            <a:pPr>
              <a:defRPr/>
            </a:pPr>
            <a:r>
              <a:rPr lang="en-US" sz="1800" dirty="0">
                <a:solidFill>
                  <a:schemeClr val="tx1">
                    <a:lumMod val="95000"/>
                  </a:schemeClr>
                </a:solidFill>
                <a:latin typeface="Arial Black" pitchFamily="34" charset="0"/>
              </a:rPr>
              <a:t>   or Random BG </a:t>
            </a:r>
            <a:r>
              <a:rPr lang="en-US" sz="1800" dirty="0">
                <a:solidFill>
                  <a:schemeClr val="tx1">
                    <a:lumMod val="95000"/>
                  </a:schemeClr>
                </a:solidFill>
                <a:latin typeface="Arial Black" pitchFamily="34" charset="0"/>
                <a:sym typeface="Symbol" pitchFamily="18" charset="2"/>
              </a:rPr>
              <a:t></a:t>
            </a:r>
            <a:r>
              <a:rPr lang="en-US" sz="1800" dirty="0">
                <a:solidFill>
                  <a:schemeClr val="tx1">
                    <a:lumMod val="95000"/>
                  </a:schemeClr>
                </a:solidFill>
                <a:latin typeface="Arial Black" pitchFamily="34" charset="0"/>
              </a:rPr>
              <a:t> 200 mg/dl X 2</a:t>
            </a:r>
          </a:p>
        </p:txBody>
      </p:sp>
      <p:sp>
        <p:nvSpPr>
          <p:cNvPr id="39952" name="TextBox 15"/>
          <p:cNvSpPr txBox="1">
            <a:spLocks noChangeArrowheads="1"/>
          </p:cNvSpPr>
          <p:nvPr/>
        </p:nvSpPr>
        <p:spPr bwMode="auto">
          <a:xfrm>
            <a:off x="6834398" y="4860131"/>
            <a:ext cx="18288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1600" i="1" dirty="0" err="1">
                <a:latin typeface="Arial" pitchFamily="34" charset="0"/>
              </a:rPr>
              <a:t>Umpierrez</a:t>
            </a:r>
            <a:r>
              <a:rPr lang="en-US" sz="1600" i="1" dirty="0">
                <a:latin typeface="Arial" pitchFamily="34" charset="0"/>
              </a:rPr>
              <a:t> et al</a:t>
            </a:r>
          </a:p>
        </p:txBody>
      </p:sp>
    </p:spTree>
    <p:custDataLst>
      <p:tags r:id="rId2"/>
    </p:custDataLst>
    <p:extLst>
      <p:ext uri="{BB962C8B-B14F-4D97-AF65-F5344CB8AC3E}">
        <p14:creationId xmlns:p14="http://schemas.microsoft.com/office/powerpoint/2010/main" val="3480744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626" name="Rectangle 2"/>
          <p:cNvSpPr>
            <a:spLocks noGrp="1" noRot="1" noChangeArrowheads="1"/>
          </p:cNvSpPr>
          <p:nvPr>
            <p:ph type="title"/>
          </p:nvPr>
        </p:nvSpPr>
        <p:spPr>
          <a:xfrm>
            <a:off x="457200" y="152400"/>
            <a:ext cx="8229600" cy="1187449"/>
          </a:xfrm>
        </p:spPr>
        <p:txBody>
          <a:bodyPr>
            <a:normAutofit fontScale="90000"/>
          </a:bodyPr>
          <a:lstStyle/>
          <a:p>
            <a:pPr eaLnBrk="1" hangingPunct="1">
              <a:defRPr/>
            </a:pPr>
            <a:r>
              <a:rPr lang="en-US" smtClean="0"/>
              <a:t>Effect of Hyperglycemia </a:t>
            </a:r>
            <a:br>
              <a:rPr lang="en-US" smtClean="0"/>
            </a:br>
            <a:r>
              <a:rPr lang="en-US" smtClean="0"/>
              <a:t>on Hospital Mortality</a:t>
            </a:r>
          </a:p>
        </p:txBody>
      </p:sp>
      <p:graphicFrame>
        <p:nvGraphicFramePr>
          <p:cNvPr id="55299" name="Object 3"/>
          <p:cNvGraphicFramePr>
            <a:graphicFrameLocks noGrp="1" noChangeAspect="1"/>
          </p:cNvGraphicFramePr>
          <p:nvPr>
            <p:ph sz="quarter" idx="1"/>
            <p:extLst/>
          </p:nvPr>
        </p:nvGraphicFramePr>
        <p:xfrm>
          <a:off x="639764" y="1694107"/>
          <a:ext cx="8288161" cy="4387850"/>
        </p:xfrm>
        <a:graphic>
          <a:graphicData uri="http://schemas.openxmlformats.org/presentationml/2006/ole">
            <mc:AlternateContent xmlns:mc="http://schemas.openxmlformats.org/markup-compatibility/2006">
              <mc:Choice xmlns:v="urn:schemas-microsoft-com:vml" Requires="v">
                <p:oleObj spid="_x0000_s86042" name="Chart" r:id="rId5" imgW="7772400" imgH="4114800" progId="MSGraph.Chart.8">
                  <p:embed followColorScheme="full"/>
                </p:oleObj>
              </mc:Choice>
              <mc:Fallback>
                <p:oleObj name="Chart" r:id="rId5" imgW="7772400" imgH="4114800" progId="MSGraph.Chart.8">
                  <p:embed followColorScheme="full"/>
                  <p:pic>
                    <p:nvPicPr>
                      <p:cNvPr id="0" name=""/>
                      <p:cNvPicPr>
                        <a:picLocks noChangeAspect="1" noChangeArrowheads="1"/>
                      </p:cNvPicPr>
                      <p:nvPr/>
                    </p:nvPicPr>
                    <p:blipFill>
                      <a:blip r:embed="rId6"/>
                      <a:srcRect/>
                      <a:stretch>
                        <a:fillRect/>
                      </a:stretch>
                    </p:blipFill>
                    <p:spPr bwMode="auto">
                      <a:xfrm>
                        <a:off x="639764" y="1694107"/>
                        <a:ext cx="8288161" cy="4387850"/>
                      </a:xfrm>
                      <a:prstGeom prst="rect">
                        <a:avLst/>
                      </a:prstGeom>
                      <a:noFill/>
                      <a:ln>
                        <a:noFill/>
                      </a:ln>
                      <a:extLst/>
                    </p:spPr>
                  </p:pic>
                </p:oleObj>
              </mc:Fallback>
            </mc:AlternateContent>
          </a:graphicData>
        </a:graphic>
      </p:graphicFrame>
      <p:sp>
        <p:nvSpPr>
          <p:cNvPr id="55300" name="Text Box 4"/>
          <p:cNvSpPr txBox="1">
            <a:spLocks noChangeArrowheads="1"/>
          </p:cNvSpPr>
          <p:nvPr/>
        </p:nvSpPr>
        <p:spPr bwMode="auto">
          <a:xfrm>
            <a:off x="2778918" y="3668713"/>
            <a:ext cx="303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2400" b="1" dirty="0">
                <a:latin typeface="Arial" pitchFamily="34" charset="0"/>
                <a:cs typeface="Times New Roman" pitchFamily="18" charset="0"/>
              </a:rPr>
              <a:t>*</a:t>
            </a:r>
          </a:p>
        </p:txBody>
      </p:sp>
      <p:sp>
        <p:nvSpPr>
          <p:cNvPr id="55301" name="Text Box 5"/>
          <p:cNvSpPr txBox="1">
            <a:spLocks noChangeArrowheads="1"/>
          </p:cNvSpPr>
          <p:nvPr/>
        </p:nvSpPr>
        <p:spPr bwMode="auto">
          <a:xfrm>
            <a:off x="3082131" y="5676409"/>
            <a:ext cx="5549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1600" dirty="0">
                <a:latin typeface="Arial" pitchFamily="34" charset="0"/>
                <a:cs typeface="Times New Roman" pitchFamily="18" charset="0"/>
              </a:rPr>
              <a:t>*</a:t>
            </a:r>
            <a:r>
              <a:rPr lang="en-US" sz="1600" i="1" dirty="0">
                <a:latin typeface="Arial" pitchFamily="34" charset="0"/>
                <a:cs typeface="Times New Roman" pitchFamily="18" charset="0"/>
              </a:rPr>
              <a:t>P</a:t>
            </a:r>
            <a:r>
              <a:rPr lang="en-US" sz="1600" dirty="0">
                <a:latin typeface="Arial" pitchFamily="34" charset="0"/>
                <a:cs typeface="Times New Roman" pitchFamily="18" charset="0"/>
              </a:rPr>
              <a:t>&lt;.01 compared with </a:t>
            </a:r>
            <a:r>
              <a:rPr lang="en-US" sz="1600" dirty="0" err="1">
                <a:latin typeface="Arial" pitchFamily="34" charset="0"/>
                <a:cs typeface="Times New Roman" pitchFamily="18" charset="0"/>
              </a:rPr>
              <a:t>normoglycemia</a:t>
            </a:r>
            <a:r>
              <a:rPr lang="en-US" sz="1600" dirty="0">
                <a:latin typeface="Arial" pitchFamily="34" charset="0"/>
                <a:cs typeface="Times New Roman" pitchFamily="18" charset="0"/>
              </a:rPr>
              <a:t> and known diabetes</a:t>
            </a:r>
            <a:r>
              <a:rPr lang="en-US" sz="2400" dirty="0">
                <a:latin typeface="Times New Roman" pitchFamily="18" charset="0"/>
                <a:cs typeface="Times New Roman" pitchFamily="18" charset="0"/>
              </a:rPr>
              <a:t>.</a:t>
            </a:r>
          </a:p>
        </p:txBody>
      </p:sp>
      <p:sp>
        <p:nvSpPr>
          <p:cNvPr id="55302" name="Text Box 6"/>
          <p:cNvSpPr txBox="1">
            <a:spLocks noChangeArrowheads="1"/>
          </p:cNvSpPr>
          <p:nvPr/>
        </p:nvSpPr>
        <p:spPr bwMode="auto">
          <a:xfrm>
            <a:off x="7450931" y="2433145"/>
            <a:ext cx="303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2400" b="1" dirty="0">
                <a:latin typeface="Arial" pitchFamily="34" charset="0"/>
                <a:cs typeface="Times New Roman" pitchFamily="18" charset="0"/>
              </a:rPr>
              <a:t>*</a:t>
            </a:r>
          </a:p>
        </p:txBody>
      </p:sp>
      <p:sp>
        <p:nvSpPr>
          <p:cNvPr id="55303" name="Text Box 7"/>
          <p:cNvSpPr txBox="1">
            <a:spLocks noChangeArrowheads="1"/>
          </p:cNvSpPr>
          <p:nvPr/>
        </p:nvSpPr>
        <p:spPr bwMode="auto">
          <a:xfrm>
            <a:off x="5105400" y="4215361"/>
            <a:ext cx="303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2400" b="1" dirty="0">
                <a:latin typeface="Arial" pitchFamily="34" charset="0"/>
                <a:cs typeface="Times New Roman" pitchFamily="18" charset="0"/>
              </a:rPr>
              <a:t>*</a:t>
            </a:r>
          </a:p>
        </p:txBody>
      </p:sp>
      <p:sp>
        <p:nvSpPr>
          <p:cNvPr id="55304" name="Text Box 8"/>
          <p:cNvSpPr txBox="1">
            <a:spLocks noChangeArrowheads="1"/>
          </p:cNvSpPr>
          <p:nvPr/>
        </p:nvSpPr>
        <p:spPr bwMode="auto">
          <a:xfrm>
            <a:off x="3352800" y="6030667"/>
            <a:ext cx="8499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1400" dirty="0" err="1">
                <a:latin typeface="Arial" pitchFamily="34" charset="0"/>
                <a:cs typeface="Times New Roman" pitchFamily="18" charset="0"/>
              </a:rPr>
              <a:t>Umpierrez</a:t>
            </a:r>
            <a:r>
              <a:rPr lang="en-US" sz="1400" dirty="0">
                <a:latin typeface="Arial" pitchFamily="34" charset="0"/>
                <a:cs typeface="Times New Roman" pitchFamily="18" charset="0"/>
              </a:rPr>
              <a:t> GE et al. </a:t>
            </a:r>
            <a:r>
              <a:rPr lang="en-US" sz="1400" i="1" dirty="0">
                <a:latin typeface="Arial" pitchFamily="34" charset="0"/>
                <a:cs typeface="Times New Roman" pitchFamily="18" charset="0"/>
              </a:rPr>
              <a:t>J </a:t>
            </a:r>
            <a:r>
              <a:rPr lang="en-US" sz="1400" i="1" dirty="0" err="1">
                <a:latin typeface="Arial" pitchFamily="34" charset="0"/>
                <a:cs typeface="Times New Roman" pitchFamily="18" charset="0"/>
              </a:rPr>
              <a:t>Clin</a:t>
            </a:r>
            <a:r>
              <a:rPr lang="en-US" sz="1400" i="1" dirty="0">
                <a:latin typeface="Arial" pitchFamily="34" charset="0"/>
                <a:cs typeface="Times New Roman" pitchFamily="18" charset="0"/>
              </a:rPr>
              <a:t> </a:t>
            </a:r>
            <a:r>
              <a:rPr lang="en-US" sz="1400" i="1" dirty="0" err="1">
                <a:latin typeface="Arial" pitchFamily="34" charset="0"/>
                <a:cs typeface="Times New Roman" pitchFamily="18" charset="0"/>
              </a:rPr>
              <a:t>Endocrinol</a:t>
            </a:r>
            <a:r>
              <a:rPr lang="en-US" sz="1400" i="1" dirty="0">
                <a:latin typeface="Arial" pitchFamily="34" charset="0"/>
                <a:cs typeface="Times New Roman" pitchFamily="18" charset="0"/>
              </a:rPr>
              <a:t> </a:t>
            </a:r>
            <a:r>
              <a:rPr lang="en-US" sz="1400" i="1" dirty="0" err="1">
                <a:latin typeface="Arial" pitchFamily="34" charset="0"/>
                <a:cs typeface="Times New Roman" pitchFamily="18" charset="0"/>
              </a:rPr>
              <a:t>Metab</a:t>
            </a:r>
            <a:r>
              <a:rPr lang="en-US" sz="1400" dirty="0">
                <a:latin typeface="Arial" pitchFamily="34" charset="0"/>
                <a:cs typeface="Times New Roman" pitchFamily="18" charset="0"/>
              </a:rPr>
              <a:t>. 2002;87:978-982. </a:t>
            </a:r>
          </a:p>
        </p:txBody>
      </p:sp>
      <p:sp>
        <p:nvSpPr>
          <p:cNvPr id="55305" name="Text Box 9"/>
          <p:cNvSpPr txBox="1">
            <a:spLocks noChangeArrowheads="1"/>
          </p:cNvSpPr>
          <p:nvPr/>
        </p:nvSpPr>
        <p:spPr bwMode="auto">
          <a:xfrm rot="-5400000">
            <a:off x="-410368" y="3634581"/>
            <a:ext cx="17033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000" b="1">
                <a:latin typeface="Arial" pitchFamily="34" charset="0"/>
                <a:cs typeface="Times New Roman" pitchFamily="18" charset="0"/>
              </a:rPr>
              <a:t>Mortality (%)</a:t>
            </a:r>
          </a:p>
        </p:txBody>
      </p:sp>
      <p:sp>
        <p:nvSpPr>
          <p:cNvPr id="55306" name="Text Box 10"/>
          <p:cNvSpPr txBox="1">
            <a:spLocks noChangeArrowheads="1"/>
          </p:cNvSpPr>
          <p:nvPr/>
        </p:nvSpPr>
        <p:spPr bwMode="auto">
          <a:xfrm>
            <a:off x="1504950" y="1435100"/>
            <a:ext cx="173355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1700" b="1">
                <a:latin typeface="Arial" pitchFamily="34" charset="0"/>
                <a:cs typeface="Times New Roman" pitchFamily="18" charset="0"/>
              </a:rPr>
              <a:t>Prior history of</a:t>
            </a:r>
          </a:p>
        </p:txBody>
      </p:sp>
    </p:spTree>
    <p:custDataLst>
      <p:tags r:id="rId2"/>
    </p:custDataLst>
    <p:extLst>
      <p:ext uri="{BB962C8B-B14F-4D97-AF65-F5344CB8AC3E}">
        <p14:creationId xmlns:p14="http://schemas.microsoft.com/office/powerpoint/2010/main" val="911859225"/>
      </p:ext>
    </p:extLst>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Title 1"/>
          <p:cNvSpPr>
            <a:spLocks noGrp="1"/>
          </p:cNvSpPr>
          <p:nvPr>
            <p:ph type="title"/>
          </p:nvPr>
        </p:nvSpPr>
        <p:spPr/>
        <p:txBody>
          <a:bodyPr/>
          <a:lstStyle/>
          <a:p>
            <a:r>
              <a:rPr lang="en-US" dirty="0" smtClean="0"/>
              <a:t>WHAT SHOULD WE AIM FOR?</a:t>
            </a:r>
          </a:p>
        </p:txBody>
      </p:sp>
      <p:sp>
        <p:nvSpPr>
          <p:cNvPr id="189443" name="Content Placeholder 2"/>
          <p:cNvSpPr>
            <a:spLocks noGrp="1"/>
          </p:cNvSpPr>
          <p:nvPr>
            <p:ph sz="quarter" idx="1"/>
          </p:nvPr>
        </p:nvSpPr>
        <p:spPr/>
        <p:txBody>
          <a:bodyPr/>
          <a:lstStyle/>
          <a:p>
            <a:endParaRPr lang="en-US" dirty="0" smtClean="0"/>
          </a:p>
          <a:p>
            <a:pPr>
              <a:buFont typeface="Wingdings" pitchFamily="2" charset="2"/>
              <a:buNone/>
            </a:pPr>
            <a:endParaRPr lang="en-US" sz="1600" dirty="0" smtClean="0"/>
          </a:p>
        </p:txBody>
      </p:sp>
      <p:pic>
        <p:nvPicPr>
          <p:cNvPr id="189444" name="Picture 2" descr="C:\Users\Lonnie\AppData\Local\Microsoft\Windows\Temporary Internet Files\Content.IE5\86Y1L69H\MPj0309040000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36360" y="1483742"/>
            <a:ext cx="2119679" cy="1423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736241" y="1386423"/>
            <a:ext cx="6923468" cy="4770537"/>
          </a:xfrm>
          <a:prstGeom prst="rect">
            <a:avLst/>
          </a:prstGeom>
        </p:spPr>
        <p:txBody>
          <a:bodyPr wrap="square">
            <a:spAutoFit/>
          </a:bodyPr>
          <a:lstStyle/>
          <a:p>
            <a:pPr eaLnBrk="1" hangingPunct="1">
              <a:buFont typeface="Wingdings" pitchFamily="2" charset="2"/>
              <a:buNone/>
            </a:pPr>
            <a:r>
              <a:rPr lang="en-US" sz="2800" dirty="0"/>
              <a:t>Critically Ill </a:t>
            </a:r>
            <a:r>
              <a:rPr lang="en-US" sz="2800" dirty="0" err="1"/>
              <a:t>pts</a:t>
            </a:r>
            <a:endParaRPr lang="en-US" sz="2800" dirty="0"/>
          </a:p>
          <a:p>
            <a:pPr marL="914400" lvl="1" indent="-457200" eaLnBrk="1" hangingPunct="1">
              <a:buFont typeface="Arial" panose="020B0604020202020204" pitchFamily="34" charset="0"/>
              <a:buChar char="•"/>
            </a:pPr>
            <a:r>
              <a:rPr lang="en-US" sz="2800" dirty="0" smtClean="0"/>
              <a:t>BG &gt; 180- Start </a:t>
            </a:r>
            <a:r>
              <a:rPr lang="en-US" sz="2800" dirty="0"/>
              <a:t>insulin </a:t>
            </a:r>
            <a:endParaRPr lang="en-US" sz="2800" dirty="0" smtClean="0"/>
          </a:p>
          <a:p>
            <a:pPr marL="914400" lvl="1" indent="-457200" eaLnBrk="1" hangingPunct="1">
              <a:buFont typeface="Arial" panose="020B0604020202020204" pitchFamily="34" charset="0"/>
              <a:buChar char="•"/>
            </a:pPr>
            <a:r>
              <a:rPr lang="en-US" sz="2800" dirty="0" smtClean="0"/>
              <a:t>BG goal 140-180</a:t>
            </a:r>
          </a:p>
          <a:p>
            <a:pPr eaLnBrk="1" hangingPunct="1">
              <a:buFont typeface="Wingdings" pitchFamily="2" charset="2"/>
              <a:buNone/>
            </a:pPr>
            <a:endParaRPr lang="en-US" sz="2800" dirty="0"/>
          </a:p>
          <a:p>
            <a:pPr eaLnBrk="1" hangingPunct="1">
              <a:buFont typeface="Wingdings" pitchFamily="2" charset="2"/>
              <a:buNone/>
            </a:pPr>
            <a:r>
              <a:rPr lang="en-US" sz="2800" dirty="0" smtClean="0"/>
              <a:t>Non Critically Ill patients BG Goals</a:t>
            </a:r>
          </a:p>
          <a:p>
            <a:pPr lvl="1" eaLnBrk="1" hangingPunct="1">
              <a:buFont typeface="Arial" pitchFamily="34" charset="0"/>
              <a:buChar char="•"/>
            </a:pPr>
            <a:r>
              <a:rPr lang="en-US" sz="2800" dirty="0" smtClean="0"/>
              <a:t> </a:t>
            </a:r>
            <a:r>
              <a:rPr lang="en-US" sz="2800" dirty="0" err="1" smtClean="0"/>
              <a:t>Premeal</a:t>
            </a:r>
            <a:r>
              <a:rPr lang="en-US" sz="2800" dirty="0" smtClean="0"/>
              <a:t> </a:t>
            </a:r>
            <a:r>
              <a:rPr lang="en-US" sz="2800" dirty="0"/>
              <a:t>&lt;</a:t>
            </a:r>
            <a:r>
              <a:rPr lang="en-US" sz="2800" dirty="0" smtClean="0"/>
              <a:t>140</a:t>
            </a:r>
          </a:p>
          <a:p>
            <a:pPr lvl="1" eaLnBrk="1" hangingPunct="1">
              <a:buFont typeface="Arial" pitchFamily="34" charset="0"/>
              <a:buChar char="•"/>
            </a:pPr>
            <a:r>
              <a:rPr lang="en-US" sz="2800" dirty="0" smtClean="0"/>
              <a:t> Post meal &lt;180</a:t>
            </a:r>
          </a:p>
          <a:p>
            <a:pPr lvl="2" eaLnBrk="1" hangingPunct="1"/>
            <a:endParaRPr lang="en-US" sz="2000" dirty="0"/>
          </a:p>
          <a:p>
            <a:pPr eaLnBrk="1" hangingPunct="1">
              <a:buFont typeface="Arial" pitchFamily="34" charset="0"/>
              <a:buChar char="•"/>
            </a:pPr>
            <a:r>
              <a:rPr lang="en-US" sz="2800" dirty="0"/>
              <a:t>Insulin therapy preferred treatment</a:t>
            </a:r>
          </a:p>
          <a:p>
            <a:pPr algn="r" eaLnBrk="1" hangingPunct="1">
              <a:buFont typeface="Arial" pitchFamily="34" charset="0"/>
              <a:buChar char="•"/>
            </a:pPr>
            <a:endParaRPr lang="en-US" sz="2000" dirty="0" smtClean="0"/>
          </a:p>
          <a:p>
            <a:pPr algn="r" eaLnBrk="1" hangingPunct="1"/>
            <a:r>
              <a:rPr lang="en-US" sz="2000" dirty="0"/>
              <a:t>C</a:t>
            </a:r>
            <a:r>
              <a:rPr lang="en-US" sz="2000" dirty="0" smtClean="0"/>
              <a:t>onsensus</a:t>
            </a:r>
            <a:r>
              <a:rPr lang="en-US" sz="2000" dirty="0"/>
              <a:t>: </a:t>
            </a:r>
            <a:r>
              <a:rPr lang="en-US" sz="2000" dirty="0" err="1"/>
              <a:t>Inpt</a:t>
            </a:r>
            <a:r>
              <a:rPr lang="en-US" sz="2000" dirty="0"/>
              <a:t> Hyperglycemia, </a:t>
            </a:r>
            <a:r>
              <a:rPr lang="en-US" sz="2000" dirty="0" err="1"/>
              <a:t>Endocr</a:t>
            </a:r>
            <a:r>
              <a:rPr lang="en-US" sz="2000" dirty="0"/>
              <a:t> </a:t>
            </a:r>
            <a:r>
              <a:rPr lang="en-US" sz="2000" dirty="0" err="1"/>
              <a:t>Pract</a:t>
            </a:r>
            <a:r>
              <a:rPr lang="en-US" sz="2000" dirty="0"/>
              <a:t>. 2009;15 (No.4)</a:t>
            </a:r>
          </a:p>
        </p:txBody>
      </p:sp>
    </p:spTree>
    <p:custDataLst>
      <p:tags r:id="rId1"/>
    </p:custDataLst>
    <p:extLst>
      <p:ext uri="{BB962C8B-B14F-4D97-AF65-F5344CB8AC3E}">
        <p14:creationId xmlns:p14="http://schemas.microsoft.com/office/powerpoint/2010/main" val="324565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405686" y="304800"/>
            <a:ext cx="8204914" cy="1066800"/>
          </a:xfrm>
        </p:spPr>
        <p:txBody>
          <a:bodyPr tIns="0" bIns="0">
            <a:normAutofit fontScale="90000"/>
          </a:bodyPr>
          <a:lstStyle/>
          <a:p>
            <a:pPr eaLnBrk="1" hangingPunct="1">
              <a:defRPr/>
            </a:pPr>
            <a:r>
              <a:rPr lang="en-US" sz="3600" dirty="0" smtClean="0"/>
              <a:t/>
            </a:r>
            <a:br>
              <a:rPr lang="en-US" sz="3600" dirty="0" smtClean="0"/>
            </a:br>
            <a:r>
              <a:rPr lang="en-US" sz="3600" dirty="0" smtClean="0"/>
              <a:t/>
            </a:r>
            <a:br>
              <a:rPr lang="en-US" sz="3600" dirty="0" smtClean="0"/>
            </a:br>
            <a:r>
              <a:rPr lang="en-US" sz="4000" dirty="0" smtClean="0"/>
              <a:t>Management of Hyperglycemia and Diabetes </a:t>
            </a:r>
          </a:p>
        </p:txBody>
      </p:sp>
      <p:sp>
        <p:nvSpPr>
          <p:cNvPr id="45059" name="Rectangle 3"/>
          <p:cNvSpPr>
            <a:spLocks noGrp="1" noChangeArrowheads="1"/>
          </p:cNvSpPr>
          <p:nvPr>
            <p:ph type="body" idx="1"/>
          </p:nvPr>
        </p:nvSpPr>
        <p:spPr>
          <a:xfrm>
            <a:off x="381001" y="1371600"/>
            <a:ext cx="7315200" cy="4876800"/>
          </a:xfrm>
        </p:spPr>
        <p:txBody>
          <a:bodyPr tIns="0" bIns="0">
            <a:normAutofit lnSpcReduction="10000"/>
          </a:bodyPr>
          <a:lstStyle/>
          <a:p>
            <a:pPr marL="0" indent="0">
              <a:buClr>
                <a:srgbClr val="FFCCFF"/>
              </a:buClr>
              <a:buNone/>
              <a:defRPr/>
            </a:pPr>
            <a:endParaRPr lang="en-US" sz="800" dirty="0" smtClean="0"/>
          </a:p>
          <a:p>
            <a:pPr>
              <a:buClr>
                <a:srgbClr val="FFCCFF"/>
              </a:buClr>
              <a:defRPr/>
            </a:pPr>
            <a:r>
              <a:rPr lang="en-US" dirty="0" smtClean="0">
                <a:solidFill>
                  <a:schemeClr val="accent2">
                    <a:lumMod val="50000"/>
                  </a:schemeClr>
                </a:solidFill>
              </a:rPr>
              <a:t> </a:t>
            </a:r>
            <a:r>
              <a:rPr lang="en-US" dirty="0" smtClean="0"/>
              <a:t>Stop oral agents (</a:t>
            </a:r>
            <a:r>
              <a:rPr lang="en-US" dirty="0" err="1" smtClean="0"/>
              <a:t>ie</a:t>
            </a:r>
            <a:r>
              <a:rPr lang="en-US" dirty="0" smtClean="0"/>
              <a:t>) metformin &amp; sulfonylurea on admission </a:t>
            </a:r>
          </a:p>
          <a:p>
            <a:pPr>
              <a:buClr>
                <a:srgbClr val="FFCCFF"/>
              </a:buClr>
              <a:defRPr/>
            </a:pPr>
            <a:r>
              <a:rPr lang="en-US" dirty="0"/>
              <a:t> </a:t>
            </a:r>
            <a:r>
              <a:rPr lang="en-US" dirty="0" smtClean="0"/>
              <a:t>“The sole use of Sliding Scale insulin is discouraged” – ADA 2014</a:t>
            </a:r>
          </a:p>
          <a:p>
            <a:pPr>
              <a:buClr>
                <a:srgbClr val="FFCCFF"/>
              </a:buClr>
              <a:defRPr/>
            </a:pPr>
            <a:r>
              <a:rPr lang="en-US" dirty="0" smtClean="0"/>
              <a:t>For discharge, oral meds can be resumed</a:t>
            </a:r>
          </a:p>
          <a:p>
            <a:pPr marL="292608" lvl="1" indent="0" eaLnBrk="1" hangingPunct="1">
              <a:buClr>
                <a:srgbClr val="FF3300"/>
              </a:buClr>
              <a:buNone/>
              <a:defRPr/>
            </a:pPr>
            <a:endParaRPr lang="en-US" dirty="0" smtClean="0"/>
          </a:p>
          <a:p>
            <a:pPr marL="292608" lvl="1" indent="0" eaLnBrk="1" hangingPunct="1">
              <a:buClr>
                <a:srgbClr val="FF3300"/>
              </a:buClr>
              <a:buNone/>
              <a:defRPr/>
            </a:pPr>
            <a:r>
              <a:rPr lang="en-US" dirty="0" smtClean="0"/>
              <a:t>Start Basal/bolus therapy </a:t>
            </a:r>
          </a:p>
          <a:p>
            <a:pPr lvl="2" eaLnBrk="1" hangingPunct="1">
              <a:buClr>
                <a:srgbClr val="FFCCFF"/>
              </a:buClr>
              <a:defRPr/>
            </a:pPr>
            <a:r>
              <a:rPr lang="en-US" dirty="0" smtClean="0"/>
              <a:t>NPH and Regular insulin</a:t>
            </a:r>
          </a:p>
          <a:p>
            <a:pPr lvl="2" eaLnBrk="1" hangingPunct="1">
              <a:buClr>
                <a:srgbClr val="FFCCFF"/>
              </a:buClr>
              <a:defRPr/>
            </a:pPr>
            <a:r>
              <a:rPr lang="en-US" dirty="0" smtClean="0"/>
              <a:t>Long-acting and rapid-acting insulin</a:t>
            </a:r>
          </a:p>
          <a:p>
            <a:pPr lvl="2" eaLnBrk="1" hangingPunct="1">
              <a:buClr>
                <a:srgbClr val="FFCCFF"/>
              </a:buClr>
              <a:defRPr/>
            </a:pPr>
            <a:r>
              <a:rPr lang="en-US" dirty="0" smtClean="0"/>
              <a:t>Premixed insulin</a:t>
            </a:r>
          </a:p>
          <a:p>
            <a:pPr lvl="1" eaLnBrk="1" hangingPunct="1">
              <a:buClr>
                <a:srgbClr val="FF0000"/>
              </a:buClr>
              <a:buFont typeface="Wingdings" pitchFamily="2" charset="2"/>
              <a:buNone/>
              <a:defRPr/>
            </a:pPr>
            <a:endParaRPr lang="en-US" sz="1000" dirty="0" smtClean="0"/>
          </a:p>
          <a:p>
            <a:pPr eaLnBrk="1" hangingPunct="1">
              <a:buClr>
                <a:srgbClr val="FFCCFF"/>
              </a:buClr>
              <a:defRPr/>
            </a:pPr>
            <a:endParaRPr lang="en-US" dirty="0">
              <a:solidFill>
                <a:schemeClr val="accent2">
                  <a:lumMod val="50000"/>
                </a:schemeClr>
              </a:solidFill>
            </a:endParaRPr>
          </a:p>
          <a:p>
            <a:pPr eaLnBrk="1" hangingPunct="1">
              <a:buClr>
                <a:srgbClr val="FFCCFF"/>
              </a:buClr>
              <a:defRPr/>
            </a:pPr>
            <a:endParaRPr lang="en-US" dirty="0" smtClean="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5556115" y="4502285"/>
            <a:ext cx="1841772" cy="1219201"/>
          </a:xfrm>
          <a:prstGeom prst="rect">
            <a:avLst/>
          </a:prstGeom>
        </p:spPr>
      </p:pic>
    </p:spTree>
    <p:custDataLst>
      <p:tags r:id="rId1"/>
    </p:custDataLst>
    <p:extLst>
      <p:ext uri="{BB962C8B-B14F-4D97-AF65-F5344CB8AC3E}">
        <p14:creationId xmlns:p14="http://schemas.microsoft.com/office/powerpoint/2010/main" val="3619432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152400"/>
            <a:ext cx="8229600" cy="868362"/>
          </a:xfrm>
        </p:spPr>
        <p:txBody>
          <a:bodyPr/>
          <a:lstStyle/>
          <a:p>
            <a:pPr>
              <a:defRPr/>
            </a:pPr>
            <a:r>
              <a:rPr lang="en-US" dirty="0" smtClean="0"/>
              <a:t>Now What?</a:t>
            </a:r>
            <a:endParaRPr lang="en-US" dirty="0"/>
          </a:p>
        </p:txBody>
      </p:sp>
      <p:sp>
        <p:nvSpPr>
          <p:cNvPr id="6" name="Text Placeholder 5"/>
          <p:cNvSpPr>
            <a:spLocks noGrp="1"/>
          </p:cNvSpPr>
          <p:nvPr>
            <p:ph type="body" sz="half" idx="1"/>
          </p:nvPr>
        </p:nvSpPr>
        <p:spPr>
          <a:xfrm>
            <a:off x="4495800" y="4191000"/>
            <a:ext cx="4038600" cy="2209800"/>
          </a:xfrm>
        </p:spPr>
        <p:txBody>
          <a:bodyPr/>
          <a:lstStyle/>
          <a:p>
            <a:pPr>
              <a:defRPr/>
            </a:pPr>
            <a:r>
              <a:rPr lang="en-US" dirty="0" smtClean="0"/>
              <a:t>You just gave 3 units of </a:t>
            </a:r>
            <a:r>
              <a:rPr lang="en-US" dirty="0" err="1" smtClean="0"/>
              <a:t>Aspart</a:t>
            </a:r>
            <a:r>
              <a:rPr lang="en-US" dirty="0" smtClean="0"/>
              <a:t> and patient needs to go to OR NOW!</a:t>
            </a:r>
          </a:p>
          <a:p>
            <a:pPr>
              <a:defRPr/>
            </a:pPr>
            <a:endParaRPr lang="en-US" dirty="0"/>
          </a:p>
          <a:p>
            <a:pPr>
              <a:defRPr/>
            </a:pPr>
            <a:endParaRPr lang="en-US" dirty="0"/>
          </a:p>
        </p:txBody>
      </p:sp>
      <p:sp>
        <p:nvSpPr>
          <p:cNvPr id="7" name="Content Placeholder 6"/>
          <p:cNvSpPr>
            <a:spLocks noGrp="1"/>
          </p:cNvSpPr>
          <p:nvPr>
            <p:ph sz="quarter" idx="2"/>
          </p:nvPr>
        </p:nvSpPr>
        <p:spPr>
          <a:xfrm>
            <a:off x="381000" y="1371600"/>
            <a:ext cx="4038600" cy="2185988"/>
          </a:xfrm>
        </p:spPr>
        <p:txBody>
          <a:bodyPr/>
          <a:lstStyle/>
          <a:p>
            <a:pPr>
              <a:defRPr/>
            </a:pPr>
            <a:r>
              <a:rPr lang="en-US" dirty="0" smtClean="0"/>
              <a:t>Nurse had an emergency and </a:t>
            </a:r>
            <a:r>
              <a:rPr lang="en-US" dirty="0" err="1" smtClean="0"/>
              <a:t>pt</a:t>
            </a:r>
            <a:r>
              <a:rPr lang="en-US" dirty="0" smtClean="0"/>
              <a:t> already ate lunch?</a:t>
            </a:r>
            <a:endParaRPr lang="en-US" dirty="0"/>
          </a:p>
        </p:txBody>
      </p:sp>
      <p:sp>
        <p:nvSpPr>
          <p:cNvPr id="8" name="Content Placeholder 7"/>
          <p:cNvSpPr>
            <a:spLocks noGrp="1"/>
          </p:cNvSpPr>
          <p:nvPr>
            <p:ph sz="quarter" idx="3"/>
          </p:nvPr>
        </p:nvSpPr>
        <p:spPr>
          <a:xfrm>
            <a:off x="4724400" y="1143000"/>
            <a:ext cx="4038600" cy="2187575"/>
          </a:xfrm>
        </p:spPr>
        <p:txBody>
          <a:bodyPr>
            <a:normAutofit fontScale="92500" lnSpcReduction="10000"/>
          </a:bodyPr>
          <a:lstStyle/>
          <a:p>
            <a:pPr>
              <a:defRPr/>
            </a:pPr>
            <a:r>
              <a:rPr lang="en-US" dirty="0" smtClean="0"/>
              <a:t>Nurse administered insulin and </a:t>
            </a:r>
            <a:r>
              <a:rPr lang="en-US" dirty="0" err="1" smtClean="0"/>
              <a:t>pt</a:t>
            </a:r>
            <a:r>
              <a:rPr lang="en-US" dirty="0" smtClean="0"/>
              <a:t> only ate a few bites of turkey and drank non sugar tea?</a:t>
            </a:r>
            <a:endParaRPr lang="en-US" dirty="0"/>
          </a:p>
        </p:txBody>
      </p:sp>
      <p:pic>
        <p:nvPicPr>
          <p:cNvPr id="110598" name="Picture 6" descr="C:\Users\bev\AppData\Local\Microsoft\Windows\Temporary Internet Files\Content.IE5\QRLBHQWV\MC900197809[1].wmf"/>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1371600" y="3019425"/>
            <a:ext cx="2895600" cy="362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708888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268" y="304800"/>
            <a:ext cx="7924800" cy="1363133"/>
          </a:xfrm>
        </p:spPr>
        <p:txBody>
          <a:bodyPr>
            <a:normAutofit fontScale="90000"/>
          </a:bodyPr>
          <a:lstStyle/>
          <a:p>
            <a:r>
              <a:rPr lang="en-US" dirty="0" smtClean="0"/>
              <a:t/>
            </a:r>
            <a:br>
              <a:rPr lang="en-US" dirty="0" smtClean="0"/>
            </a:br>
            <a:r>
              <a:rPr lang="en-US" dirty="0"/>
              <a:t/>
            </a:r>
            <a:br>
              <a:rPr lang="en-US" dirty="0"/>
            </a:br>
            <a:r>
              <a:rPr lang="en-US" dirty="0" smtClean="0"/>
              <a:t>Why Should Zip Code Determine Life Expectancy?</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74134" y="1745394"/>
            <a:ext cx="7857067" cy="4228972"/>
          </a:xfrm>
        </p:spPr>
      </p:pic>
      <p:sp>
        <p:nvSpPr>
          <p:cNvPr id="3" name="TextBox 2"/>
          <p:cNvSpPr txBox="1"/>
          <p:nvPr/>
        </p:nvSpPr>
        <p:spPr>
          <a:xfrm>
            <a:off x="440268" y="5975589"/>
            <a:ext cx="7755467" cy="338554"/>
          </a:xfrm>
          <a:prstGeom prst="rect">
            <a:avLst/>
          </a:prstGeom>
          <a:noFill/>
        </p:spPr>
        <p:txBody>
          <a:bodyPr wrap="square" rtlCol="0">
            <a:spAutoFit/>
          </a:bodyPr>
          <a:lstStyle/>
          <a:p>
            <a:r>
              <a:rPr lang="en-US" sz="1600" b="1" dirty="0">
                <a:solidFill>
                  <a:srgbClr val="C00000"/>
                </a:solidFill>
                <a:latin typeface="Times New Roman" pitchFamily="18" charset="0"/>
              </a:rPr>
              <a:t>California Endowment – look up your zip code at www.measureofamerica.org</a:t>
            </a:r>
          </a:p>
        </p:txBody>
      </p:sp>
    </p:spTree>
    <p:custDataLst>
      <p:tags r:id="rId1"/>
    </p:custDataLst>
    <p:extLst>
      <p:ext uri="{BB962C8B-B14F-4D97-AF65-F5344CB8AC3E}">
        <p14:creationId xmlns:p14="http://schemas.microsoft.com/office/powerpoint/2010/main" val="3952912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p:txBody>
          <a:bodyPr/>
          <a:lstStyle/>
          <a:p>
            <a:pPr eaLnBrk="1" hangingPunct="1"/>
            <a:r>
              <a:rPr lang="en-US" sz="4800" smtClean="0"/>
              <a:t>Foot Care</a:t>
            </a:r>
            <a:r>
              <a:rPr lang="en-US" smtClean="0"/>
              <a:t> </a:t>
            </a:r>
          </a:p>
        </p:txBody>
      </p:sp>
      <p:sp>
        <p:nvSpPr>
          <p:cNvPr id="1340419" name="Rectangle 3"/>
          <p:cNvSpPr>
            <a:spLocks noGrp="1" noChangeArrowheads="1"/>
          </p:cNvSpPr>
          <p:nvPr>
            <p:ph sz="quarter" idx="1"/>
          </p:nvPr>
        </p:nvSpPr>
        <p:spPr/>
        <p:txBody>
          <a:bodyPr/>
          <a:lstStyle/>
          <a:p>
            <a:pPr eaLnBrk="1" hangingPunct="1">
              <a:buFont typeface="Wingdings" pitchFamily="2" charset="2"/>
              <a:buNone/>
              <a:defRPr/>
            </a:pPr>
            <a:r>
              <a:rPr lang="en-US" sz="8800" smtClean="0"/>
              <a:t>Lift the sheets and look at the Feets!</a:t>
            </a:r>
          </a:p>
        </p:txBody>
      </p:sp>
    </p:spTree>
    <p:custDataLst>
      <p:tags r:id="rId1"/>
    </p:custDataLst>
    <p:extLst>
      <p:ext uri="{BB962C8B-B14F-4D97-AF65-F5344CB8AC3E}">
        <p14:creationId xmlns:p14="http://schemas.microsoft.com/office/powerpoint/2010/main" val="3193956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p:txBody>
          <a:bodyPr/>
          <a:lstStyle/>
          <a:p>
            <a:pPr eaLnBrk="1" hangingPunct="1"/>
            <a:r>
              <a:rPr lang="en-US" smtClean="0"/>
              <a:t>Foot Wounds</a:t>
            </a:r>
          </a:p>
        </p:txBody>
      </p:sp>
      <p:sp>
        <p:nvSpPr>
          <p:cNvPr id="1344515" name="Rectangle 3"/>
          <p:cNvSpPr>
            <a:spLocks noGrp="1" noChangeArrowheads="1"/>
          </p:cNvSpPr>
          <p:nvPr>
            <p:ph sz="quarter" idx="1"/>
          </p:nvPr>
        </p:nvSpPr>
        <p:spPr>
          <a:xfrm>
            <a:off x="1371600" y="4429546"/>
            <a:ext cx="7772400" cy="1661160"/>
          </a:xfrm>
        </p:spPr>
        <p:txBody>
          <a:bodyPr>
            <a:normAutofit/>
          </a:bodyPr>
          <a:lstStyle/>
          <a:p>
            <a:pPr eaLnBrk="1" hangingPunct="1">
              <a:buFont typeface="Wingdings" pitchFamily="2" charset="2"/>
              <a:buNone/>
              <a:defRPr/>
            </a:pPr>
            <a:r>
              <a:rPr lang="en-US" sz="2800" dirty="0" smtClean="0"/>
              <a:t>Blisters                Ulcers                  Bone infection</a:t>
            </a:r>
          </a:p>
          <a:p>
            <a:pPr eaLnBrk="1" hangingPunct="1">
              <a:buFont typeface="Wingdings" pitchFamily="2" charset="2"/>
              <a:buNone/>
              <a:defRPr/>
            </a:pPr>
            <a:r>
              <a:rPr lang="en-US" sz="2800" dirty="0" smtClean="0"/>
              <a:t>Calluses</a:t>
            </a:r>
          </a:p>
        </p:txBody>
      </p:sp>
      <p:pic>
        <p:nvPicPr>
          <p:cNvPr id="200708" name="Picture 4" descr="FootDeseased"/>
          <p:cNvPicPr>
            <a:picLocks noGrp="1" noChangeAspect="1" noChangeArrowheads="1"/>
          </p:cNvPicPr>
          <p:nvPr>
            <p:ph type="clipArt" sz="half" idx="4294967295"/>
          </p:nvPr>
        </p:nvPicPr>
        <p:blipFill>
          <a:blip r:embed="rId4">
            <a:extLst>
              <a:ext uri="{28A0092B-C50C-407E-A947-70E740481C1C}">
                <a14:useLocalDpi xmlns:a14="http://schemas.microsoft.com/office/drawing/2010/main" val="0"/>
              </a:ext>
            </a:extLst>
          </a:blip>
          <a:srcRect/>
          <a:stretch>
            <a:fillRect/>
          </a:stretch>
        </p:blipFill>
        <p:spPr>
          <a:xfrm>
            <a:off x="990600" y="1615681"/>
            <a:ext cx="7315200" cy="1866900"/>
          </a:xfrm>
          <a:noFill/>
          <a:extLst>
            <a:ext uri="{909E8E84-426E-40DD-AFC4-6F175D3DCCD1}">
              <a14:hiddenFill xmlns:a14="http://schemas.microsoft.com/office/drawing/2010/main">
                <a:solidFill>
                  <a:srgbClr val="FFFFFF"/>
                </a:solidFill>
              </a14:hiddenFill>
            </a:ext>
          </a:extLst>
        </p:spPr>
      </p:pic>
      <p:sp>
        <p:nvSpPr>
          <p:cNvPr id="200709" name="Line 5"/>
          <p:cNvSpPr>
            <a:spLocks noChangeShapeType="1"/>
          </p:cNvSpPr>
          <p:nvPr/>
        </p:nvSpPr>
        <p:spPr bwMode="auto">
          <a:xfrm flipV="1">
            <a:off x="1905000" y="3714750"/>
            <a:ext cx="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0710" name="Line 6"/>
          <p:cNvSpPr>
            <a:spLocks noChangeShapeType="1"/>
          </p:cNvSpPr>
          <p:nvPr/>
        </p:nvSpPr>
        <p:spPr bwMode="auto">
          <a:xfrm flipV="1">
            <a:off x="4343400" y="3743746"/>
            <a:ext cx="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0711" name="Line 7"/>
          <p:cNvSpPr>
            <a:spLocks noChangeShapeType="1"/>
          </p:cNvSpPr>
          <p:nvPr/>
        </p:nvSpPr>
        <p:spPr bwMode="auto">
          <a:xfrm flipV="1">
            <a:off x="6858000" y="3819946"/>
            <a:ext cx="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ustDataLst>
      <p:tags r:id="rId1"/>
    </p:custDataLst>
    <p:extLst>
      <p:ext uri="{BB962C8B-B14F-4D97-AF65-F5344CB8AC3E}">
        <p14:creationId xmlns:p14="http://schemas.microsoft.com/office/powerpoint/2010/main" val="2216118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4" name="Picture 2" descr="post foot a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523362526"/>
      </p:ext>
    </p:extLst>
  </p:cSld>
  <p:clrMapOvr>
    <a:masterClrMapping/>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p:txBody>
          <a:bodyPr/>
          <a:lstStyle/>
          <a:p>
            <a:pPr eaLnBrk="1" hangingPunct="1"/>
            <a:r>
              <a:rPr lang="en-US" smtClean="0"/>
              <a:t>No Bathroom Surgery</a:t>
            </a:r>
          </a:p>
        </p:txBody>
      </p:sp>
      <p:pic>
        <p:nvPicPr>
          <p:cNvPr id="203779" name="Picture 3" descr="5th toe corn">
            <a:hlinkClick r:id="rId5"/>
          </p:cNvPr>
          <p:cNvPicPr>
            <a:picLocks noGrp="1" noChangeAspect="1" noChangeArrowheads="1"/>
          </p:cNvPicPr>
          <p:nvPr>
            <p:ph sz="quarter" idx="1"/>
          </p:nvPr>
        </p:nvPicPr>
        <p:blipFill>
          <a:blip r:embed="rId6">
            <a:extLst>
              <a:ext uri="{28A0092B-C50C-407E-A947-70E740481C1C}">
                <a14:useLocalDpi xmlns:a14="http://schemas.microsoft.com/office/drawing/2010/main" val="0"/>
              </a:ext>
            </a:extLst>
          </a:blip>
          <a:stretch>
            <a:fillRect/>
          </a:stretch>
        </p:blipFill>
        <p:spPr>
          <a:xfrm>
            <a:off x="2705100" y="1143000"/>
            <a:ext cx="3200400" cy="1714500"/>
          </a:xfrm>
        </p:spPr>
      </p:pic>
      <p:pic>
        <p:nvPicPr>
          <p:cNvPr id="203780" name="Picture 4" descr="Click to learn more about Corn Removers">
            <a:hlinkClick r:id="rId7"/>
          </p:cNvPr>
          <p:cNvPicPr>
            <a:picLocks noGrp="1" noChangeAspect="1" noChangeArrowheads="1"/>
          </p:cNvPicPr>
          <p:nvPr>
            <p:ph sz="quarter" idx="4294967295"/>
          </p:nvPr>
        </p:nvPicPr>
        <p:blipFill>
          <a:blip r:embed="rId8">
            <a:extLst>
              <a:ext uri="{28A0092B-C50C-407E-A947-70E740481C1C}">
                <a14:useLocalDpi xmlns:a14="http://schemas.microsoft.com/office/drawing/2010/main" val="0"/>
              </a:ext>
            </a:extLst>
          </a:blip>
          <a:srcRect/>
          <a:stretch>
            <a:fillRect/>
          </a:stretch>
        </p:blipFill>
        <p:spPr>
          <a:xfrm>
            <a:off x="6688138" y="1325562"/>
            <a:ext cx="1697037" cy="2667000"/>
          </a:xfrm>
        </p:spPr>
      </p:pic>
      <p:pic>
        <p:nvPicPr>
          <p:cNvPr id="203781" name="Picture 5" descr="MCj02328560000[1]"/>
          <p:cNvPicPr>
            <a:picLocks noGrp="1" noChangeAspect="1" noChangeArrowheads="1"/>
          </p:cNvPicPr>
          <p:nvPr>
            <p:ph sz="quarter" idx="4294967295"/>
          </p:nvPr>
        </p:nvPicPr>
        <p:blipFill>
          <a:blip r:embed="rId9" cstate="print">
            <a:extLst>
              <a:ext uri="{28A0092B-C50C-407E-A947-70E740481C1C}">
                <a14:useLocalDpi xmlns:a14="http://schemas.microsoft.com/office/drawing/2010/main" val="0"/>
              </a:ext>
            </a:extLst>
          </a:blip>
          <a:srcRect/>
          <a:stretch>
            <a:fillRect/>
          </a:stretch>
        </p:blipFill>
        <p:spPr>
          <a:xfrm rot="8129721">
            <a:off x="1017588" y="3647140"/>
            <a:ext cx="1622425" cy="2176462"/>
          </a:xfrm>
          <a:noFill/>
          <a:extLst>
            <a:ext uri="{909E8E84-426E-40DD-AFC4-6F175D3DCCD1}">
              <a14:hiddenFill xmlns:a14="http://schemas.microsoft.com/office/drawing/2010/main">
                <a:solidFill>
                  <a:srgbClr val="FFFFFF"/>
                </a:solidFill>
              </a14:hiddenFill>
            </a:ext>
          </a:extLst>
        </p:spPr>
      </p:pic>
      <p:pic>
        <p:nvPicPr>
          <p:cNvPr id="1741830" name="MPj03154670000[1].jpg">
            <a:hlinkClick r:id="" action="ppaction://media"/>
          </p:cNvPr>
          <p:cNvPicPr>
            <a:picLocks noGrp="1" noRot="1" noChangeAspect="1" noChangeArrowheads="1"/>
          </p:cNvPicPr>
          <p:nvPr>
            <p:ph sz="quarter" idx="4294967295"/>
            <a:videoFile r:link="rId2"/>
          </p:nvPr>
        </p:nvPicPr>
        <p:blipFill>
          <a:blip r:embed="rId10">
            <a:extLst>
              <a:ext uri="{28A0092B-C50C-407E-A947-70E740481C1C}">
                <a14:useLocalDpi xmlns:a14="http://schemas.microsoft.com/office/drawing/2010/main" val="0"/>
              </a:ext>
            </a:extLst>
          </a:blip>
          <a:srcRect/>
          <a:stretch>
            <a:fillRect/>
          </a:stretch>
        </p:blipFill>
        <p:spPr>
          <a:xfrm>
            <a:off x="6096000" y="4709550"/>
            <a:ext cx="2154237" cy="1411287"/>
          </a:xfrm>
        </p:spPr>
      </p:pic>
      <p:pic>
        <p:nvPicPr>
          <p:cNvPr id="203783" name="Picture 7" descr="MCj03511840000[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508375" y="2857500"/>
            <a:ext cx="1593850"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4" name="Line 8"/>
          <p:cNvSpPr>
            <a:spLocks noChangeShapeType="1"/>
          </p:cNvSpPr>
          <p:nvPr/>
        </p:nvSpPr>
        <p:spPr bwMode="auto">
          <a:xfrm>
            <a:off x="630237" y="1167276"/>
            <a:ext cx="7620000" cy="51054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3785" name="Line 9"/>
          <p:cNvSpPr>
            <a:spLocks noChangeShapeType="1"/>
          </p:cNvSpPr>
          <p:nvPr/>
        </p:nvSpPr>
        <p:spPr bwMode="auto">
          <a:xfrm flipH="1">
            <a:off x="914400" y="1143000"/>
            <a:ext cx="7010400" cy="5129676"/>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Tree>
    <p:custDataLst>
      <p:tags r:id="rId1"/>
    </p:custDataLst>
    <p:extLst>
      <p:ext uri="{BB962C8B-B14F-4D97-AF65-F5344CB8AC3E}">
        <p14:creationId xmlns:p14="http://schemas.microsoft.com/office/powerpoint/2010/main" val="173850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41830"/>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741830"/>
                                        </p:tgtEl>
                                      </p:cBhvr>
                                    </p:cmd>
                                  </p:childTnLst>
                                </p:cTn>
                              </p:par>
                            </p:childTnLst>
                          </p:cTn>
                        </p:par>
                      </p:childTnLst>
                    </p:cTn>
                  </p:par>
                </p:childTnLst>
              </p:cTn>
              <p:nextCondLst>
                <p:cond evt="onClick" delay="0">
                  <p:tgtEl>
                    <p:spTgt spid="1741830"/>
                  </p:tgtEl>
                </p:cond>
              </p:nextCondLst>
            </p:seq>
            <p:video>
              <p:cMediaNode>
                <p:cTn id="7" fill="hold" display="0">
                  <p:stCondLst>
                    <p:cond delay="indefinite"/>
                  </p:stCondLst>
                  <p:endCondLst>
                    <p:cond evt="onNext" delay="0">
                      <p:tgtEl>
                        <p:sldTgt/>
                      </p:tgtEl>
                    </p:cond>
                    <p:cond evt="onPrev" delay="0">
                      <p:tgtEl>
                        <p:sldTgt/>
                      </p:tgtEl>
                    </p:cond>
                  </p:endCondLst>
                </p:cTn>
                <p:tgtEl>
                  <p:spTgt spid="1741830"/>
                </p:tgtEl>
              </p:cMediaNode>
            </p:video>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body" idx="1"/>
          </p:nvPr>
        </p:nvSpPr>
        <p:spPr/>
        <p:txBody>
          <a:bodyPr lIns="90477" tIns="44445" rIns="90477" bIns="44445"/>
          <a:lstStyle/>
          <a:p>
            <a:pPr eaLnBrk="1" hangingPunct="1"/>
            <a:r>
              <a:rPr lang="en-US" sz="3600" dirty="0" smtClean="0"/>
              <a:t>Ask</a:t>
            </a:r>
            <a:r>
              <a:rPr lang="en-US" sz="2800" dirty="0" smtClean="0"/>
              <a:t> - </a:t>
            </a:r>
            <a:r>
              <a:rPr lang="en-US" dirty="0" smtClean="0"/>
              <a:t>What do you do to take care of your feet?</a:t>
            </a:r>
          </a:p>
          <a:p>
            <a:pPr eaLnBrk="1" hangingPunct="1"/>
            <a:r>
              <a:rPr lang="en-US" dirty="0" smtClean="0"/>
              <a:t>Look - texture, toenails, structural deformities, lesions, corns</a:t>
            </a:r>
          </a:p>
          <a:p>
            <a:pPr eaLnBrk="1" hangingPunct="1"/>
            <a:r>
              <a:rPr lang="en-US" dirty="0" smtClean="0"/>
              <a:t>Assess sensation</a:t>
            </a:r>
          </a:p>
          <a:p>
            <a:pPr eaLnBrk="1" hangingPunct="1"/>
            <a:r>
              <a:rPr lang="en-US" dirty="0" smtClean="0"/>
              <a:t>Assess risk factors</a:t>
            </a:r>
          </a:p>
          <a:p>
            <a:pPr eaLnBrk="1" hangingPunct="1"/>
            <a:r>
              <a:rPr lang="en-US" dirty="0" smtClean="0"/>
              <a:t>Teach, teach, teach</a:t>
            </a:r>
            <a:endParaRPr lang="en-US" dirty="0" smtClean="0">
              <a:latin typeface="Book Antiqua" panose="02040602050305030304" pitchFamily="18" charset="0"/>
            </a:endParaRPr>
          </a:p>
        </p:txBody>
      </p:sp>
      <p:sp>
        <p:nvSpPr>
          <p:cNvPr id="173059" name="Rectangle 3"/>
          <p:cNvSpPr>
            <a:spLocks noGrp="1" noChangeArrowheads="1"/>
          </p:cNvSpPr>
          <p:nvPr>
            <p:ph type="title"/>
          </p:nvPr>
        </p:nvSpPr>
        <p:spPr>
          <a:xfrm>
            <a:off x="457200" y="457200"/>
            <a:ext cx="8229600" cy="685800"/>
          </a:xfrm>
          <a:solidFill>
            <a:srgbClr val="B1D45A"/>
          </a:solidFill>
        </p:spPr>
        <p:txBody>
          <a:bodyPr lIns="90477" tIns="44445" rIns="90477" bIns="44445" anchor="b">
            <a:normAutofit fontScale="90000"/>
          </a:bodyPr>
          <a:lstStyle/>
          <a:p>
            <a:pPr eaLnBrk="1" hangingPunct="1"/>
            <a:r>
              <a:rPr lang="en-US" sz="4000" dirty="0" smtClean="0">
                <a:latin typeface="Tahoma" panose="020B0604030504040204" pitchFamily="34" charset="0"/>
              </a:rPr>
              <a:t>A Quick Foot Assessment</a:t>
            </a:r>
            <a:endParaRPr lang="en-US" sz="4000" dirty="0" smtClean="0"/>
          </a:p>
        </p:txBody>
      </p:sp>
      <p:graphicFrame>
        <p:nvGraphicFramePr>
          <p:cNvPr id="173060" name="Object 4"/>
          <p:cNvGraphicFramePr>
            <a:graphicFrameLocks noChangeAspect="1"/>
          </p:cNvGraphicFramePr>
          <p:nvPr/>
        </p:nvGraphicFramePr>
        <p:xfrm>
          <a:off x="6324600" y="3505200"/>
          <a:ext cx="2352675" cy="2447925"/>
        </p:xfrm>
        <a:graphic>
          <a:graphicData uri="http://schemas.openxmlformats.org/presentationml/2006/ole">
            <mc:AlternateContent xmlns:mc="http://schemas.openxmlformats.org/markup-compatibility/2006">
              <mc:Choice xmlns:v="urn:schemas-microsoft-com:vml" Requires="v">
                <p:oleObj spid="_x0000_s96259" name="Clip" r:id="rId5" imgW="1403209" imgH="1455138" progId="MS_ClipArt_Gallery.5">
                  <p:embed/>
                </p:oleObj>
              </mc:Choice>
              <mc:Fallback>
                <p:oleObj name="Clip" r:id="rId5" imgW="1403209" imgH="1455138" progId="MS_ClipArt_Gallery.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24600" y="3505200"/>
                        <a:ext cx="2352675" cy="2447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ustDataLst>
      <p:tags r:id="rId2"/>
    </p:custDataLst>
    <p:extLst>
      <p:ext uri="{BB962C8B-B14F-4D97-AF65-F5344CB8AC3E}">
        <p14:creationId xmlns:p14="http://schemas.microsoft.com/office/powerpoint/2010/main" val="2643723156"/>
      </p:ext>
    </p:extLst>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1026"/>
          <p:cNvSpPr>
            <a:spLocks noGrp="1" noChangeArrowheads="1"/>
          </p:cNvSpPr>
          <p:nvPr>
            <p:ph type="title"/>
          </p:nvPr>
        </p:nvSpPr>
        <p:spPr>
          <a:xfrm>
            <a:off x="457200" y="196653"/>
            <a:ext cx="8229600" cy="1279526"/>
          </a:xfrm>
        </p:spPr>
        <p:txBody>
          <a:bodyPr>
            <a:normAutofit/>
          </a:bodyPr>
          <a:lstStyle/>
          <a:p>
            <a:pPr eaLnBrk="1" hangingPunct="1"/>
            <a:r>
              <a:rPr lang="en-US" sz="3200" dirty="0" smtClean="0"/>
              <a:t>5.07 monofilament = 10gms linear pressure </a:t>
            </a:r>
            <a:br>
              <a:rPr lang="en-US" sz="3200" dirty="0" smtClean="0"/>
            </a:br>
            <a:r>
              <a:rPr lang="en-US" sz="3200" dirty="0" smtClean="0"/>
              <a:t>If </a:t>
            </a:r>
            <a:r>
              <a:rPr lang="en-US" sz="3200" dirty="0" err="1" smtClean="0"/>
              <a:t>pt</a:t>
            </a:r>
            <a:r>
              <a:rPr lang="en-US" sz="3200" dirty="0" smtClean="0"/>
              <a:t> can’t feel pressure =  neuropathy</a:t>
            </a:r>
          </a:p>
        </p:txBody>
      </p:sp>
      <p:pic>
        <p:nvPicPr>
          <p:cNvPr id="204803" name="Picture 10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8308" y="1600200"/>
            <a:ext cx="5841815" cy="461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4" name="Rectangle 1028"/>
          <p:cNvSpPr>
            <a:spLocks noChangeArrowheads="1"/>
          </p:cNvSpPr>
          <p:nvPr/>
        </p:nvSpPr>
        <p:spPr bwMode="auto">
          <a:xfrm>
            <a:off x="2656858" y="5063648"/>
            <a:ext cx="464820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b="1" dirty="0">
                <a:latin typeface="Arial" charset="0"/>
              </a:rPr>
              <a:t>Free Monofilaments</a:t>
            </a:r>
          </a:p>
          <a:p>
            <a:pPr algn="ctr" eaLnBrk="0" hangingPunct="0"/>
            <a:r>
              <a:rPr lang="en-US" b="1" dirty="0">
                <a:latin typeface="Arial" charset="0"/>
              </a:rPr>
              <a:t> http://www.hrsa.gov/leap/</a:t>
            </a:r>
            <a:endParaRPr lang="en-US" sz="3200" b="1" dirty="0">
              <a:latin typeface="Arial" charset="0"/>
            </a:endParaRPr>
          </a:p>
        </p:txBody>
      </p:sp>
    </p:spTree>
    <p:custDataLst>
      <p:tags r:id="rId1"/>
    </p:custDataLst>
    <p:extLst>
      <p:ext uri="{BB962C8B-B14F-4D97-AF65-F5344CB8AC3E}">
        <p14:creationId xmlns:p14="http://schemas.microsoft.com/office/powerpoint/2010/main" val="2395532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228600" y="76200"/>
            <a:ext cx="8458200" cy="1219200"/>
          </a:xfrm>
        </p:spPr>
        <p:txBody>
          <a:bodyPr>
            <a:normAutofit fontScale="90000"/>
          </a:bodyPr>
          <a:lstStyle/>
          <a:p>
            <a:pPr eaLnBrk="1" hangingPunct="1"/>
            <a:r>
              <a:rPr lang="en-US" dirty="0" smtClean="0"/>
              <a:t>Mr. Jones -  What are Your Recommendations?</a:t>
            </a:r>
          </a:p>
        </p:txBody>
      </p:sp>
      <p:sp>
        <p:nvSpPr>
          <p:cNvPr id="1700867" name="Rectangle 3"/>
          <p:cNvSpPr>
            <a:spLocks noGrp="1" noChangeArrowheads="1"/>
          </p:cNvSpPr>
          <p:nvPr>
            <p:ph sz="quarter" idx="1"/>
          </p:nvPr>
        </p:nvSpPr>
        <p:spPr>
          <a:xfrm>
            <a:off x="457200" y="1447800"/>
            <a:ext cx="4343400" cy="4709160"/>
          </a:xfrm>
        </p:spPr>
        <p:txBody>
          <a:bodyPr>
            <a:normAutofit/>
          </a:bodyPr>
          <a:lstStyle/>
          <a:p>
            <a:pPr eaLnBrk="1" hangingPunct="1">
              <a:buFont typeface="Wingdings" pitchFamily="2" charset="2"/>
              <a:buNone/>
              <a:defRPr/>
            </a:pPr>
            <a:r>
              <a:rPr lang="en-US" b="1" dirty="0" smtClean="0"/>
              <a:t>Patient Profile</a:t>
            </a:r>
          </a:p>
          <a:p>
            <a:pPr eaLnBrk="1" hangingPunct="1">
              <a:buFont typeface="Wingdings" pitchFamily="2" charset="2"/>
              <a:buNone/>
              <a:defRPr/>
            </a:pPr>
            <a:r>
              <a:rPr lang="en-US" dirty="0" smtClean="0"/>
              <a:t>64 </a:t>
            </a:r>
            <a:r>
              <a:rPr lang="en-US" dirty="0" err="1" smtClean="0"/>
              <a:t>yr</a:t>
            </a:r>
            <a:r>
              <a:rPr lang="en-US" dirty="0" smtClean="0"/>
              <a:t> old with type 2 for 11 yrs. </a:t>
            </a:r>
            <a:r>
              <a:rPr lang="en-US" dirty="0" err="1" smtClean="0"/>
              <a:t>Hx</a:t>
            </a:r>
            <a:r>
              <a:rPr lang="en-US" dirty="0" smtClean="0"/>
              <a:t> of CVD.</a:t>
            </a:r>
          </a:p>
          <a:p>
            <a:pPr eaLnBrk="1" hangingPunct="1">
              <a:buFont typeface="Wingdings" pitchFamily="2" charset="2"/>
              <a:buNone/>
              <a:defRPr/>
            </a:pPr>
            <a:r>
              <a:rPr lang="en-US" dirty="0" smtClean="0"/>
              <a:t>Current Status:</a:t>
            </a:r>
          </a:p>
          <a:p>
            <a:pPr lvl="1" eaLnBrk="1" hangingPunct="1">
              <a:defRPr/>
            </a:pPr>
            <a:r>
              <a:rPr lang="en-US" dirty="0" smtClean="0"/>
              <a:t>A1c 9.3%</a:t>
            </a:r>
          </a:p>
          <a:p>
            <a:pPr lvl="1" eaLnBrk="1" hangingPunct="1">
              <a:defRPr/>
            </a:pPr>
            <a:r>
              <a:rPr lang="en-US" dirty="0" smtClean="0"/>
              <a:t>On Metformin 500mg BID</a:t>
            </a:r>
          </a:p>
          <a:p>
            <a:pPr lvl="1" eaLnBrk="1" hangingPunct="1">
              <a:defRPr/>
            </a:pPr>
            <a:r>
              <a:rPr lang="en-US" dirty="0" smtClean="0"/>
              <a:t>Partial foot amputation</a:t>
            </a:r>
          </a:p>
          <a:p>
            <a:pPr lvl="1" eaLnBrk="1" hangingPunct="1">
              <a:defRPr/>
            </a:pPr>
            <a:r>
              <a:rPr lang="en-US" dirty="0" smtClean="0"/>
              <a:t>Lives alone</a:t>
            </a:r>
          </a:p>
          <a:p>
            <a:pPr lvl="1" eaLnBrk="1" hangingPunct="1">
              <a:defRPr/>
            </a:pPr>
            <a:r>
              <a:rPr lang="en-US" dirty="0" smtClean="0"/>
              <a:t>What resources, teaching?</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9667" y="1447800"/>
            <a:ext cx="3374476" cy="2578100"/>
          </a:xfrm>
          <a:prstGeom prst="rect">
            <a:avLst/>
          </a:prstGeom>
        </p:spPr>
      </p:pic>
    </p:spTree>
    <p:custDataLst>
      <p:tags r:id="rId1"/>
    </p:custDataLst>
    <p:extLst>
      <p:ext uri="{BB962C8B-B14F-4D97-AF65-F5344CB8AC3E}">
        <p14:creationId xmlns:p14="http://schemas.microsoft.com/office/powerpoint/2010/main" val="1367985588"/>
      </p:ext>
    </p:extLst>
  </p:cSld>
  <p:clrMapOvr>
    <a:masterClrMapping/>
  </p:clrMapOv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6563" name="Rectangle 1027"/>
          <p:cNvSpPr>
            <a:spLocks noGrp="1" noChangeArrowheads="1"/>
          </p:cNvSpPr>
          <p:nvPr>
            <p:ph sz="quarter" idx="1"/>
          </p:nvPr>
        </p:nvSpPr>
        <p:spPr>
          <a:xfrm>
            <a:off x="609600" y="1447800"/>
            <a:ext cx="8229600" cy="4937760"/>
          </a:xfrm>
        </p:spPr>
        <p:txBody>
          <a:bodyPr lIns="90477" tIns="44445" rIns="90477" bIns="44445">
            <a:normAutofit/>
          </a:bodyPr>
          <a:lstStyle/>
          <a:p>
            <a:pPr eaLnBrk="1" hangingPunct="1">
              <a:defRPr/>
            </a:pPr>
            <a:r>
              <a:rPr lang="en-US" dirty="0" smtClean="0"/>
              <a:t>Inspect and apply lotion to your feet every night before you go to bed.</a:t>
            </a:r>
          </a:p>
          <a:p>
            <a:pPr eaLnBrk="1" hangingPunct="1">
              <a:buFont typeface="Wingdings" pitchFamily="2" charset="2"/>
              <a:buNone/>
              <a:defRPr/>
            </a:pPr>
            <a:endParaRPr lang="en-US" dirty="0" smtClean="0"/>
          </a:p>
          <a:p>
            <a:pPr eaLnBrk="1" hangingPunct="1">
              <a:defRPr/>
            </a:pPr>
            <a:r>
              <a:rPr lang="en-US" dirty="0" smtClean="0"/>
              <a:t>Do NOT go barefoot, even in your house.  Always wear shoes!</a:t>
            </a:r>
          </a:p>
          <a:p>
            <a:pPr eaLnBrk="1" hangingPunct="1">
              <a:buFont typeface="Wingdings" pitchFamily="2" charset="2"/>
              <a:buNone/>
              <a:defRPr/>
            </a:pPr>
            <a:endParaRPr lang="en-US" dirty="0" smtClean="0"/>
          </a:p>
          <a:p>
            <a:pPr eaLnBrk="1" hangingPunct="1">
              <a:defRPr/>
            </a:pPr>
            <a:r>
              <a:rPr lang="en-US" dirty="0" smtClean="0"/>
              <a:t>Every time you see your doctor, take off your shoes and show your feet.</a:t>
            </a:r>
          </a:p>
          <a:p>
            <a:pPr eaLnBrk="1" hangingPunct="1">
              <a:buFont typeface="Wingdings" pitchFamily="2" charset="2"/>
              <a:buNone/>
              <a:defRPr/>
            </a:pPr>
            <a:endParaRPr lang="en-US" sz="2800" dirty="0" smtClean="0"/>
          </a:p>
        </p:txBody>
      </p:sp>
      <p:sp>
        <p:nvSpPr>
          <p:cNvPr id="4" name="Title 1"/>
          <p:cNvSpPr txBox="1">
            <a:spLocks/>
          </p:cNvSpPr>
          <p:nvPr/>
        </p:nvSpPr>
        <p:spPr>
          <a:xfrm>
            <a:off x="457200" y="152400"/>
            <a:ext cx="8229600" cy="990600"/>
          </a:xfrm>
          <a:prstGeom prst="rect">
            <a:avLst/>
          </a:prstGeom>
          <a:solidFill>
            <a:srgbClr val="B1D45A"/>
          </a:solidFill>
        </p:spPr>
        <p:txBody>
          <a:bodyPr vert="horz" anchor="b" anchorCtr="0">
            <a:normAutofit fontScale="92500"/>
          </a:bodyPr>
          <a:lstStyle>
            <a:lvl1pPr algn="l" rtl="0" eaLnBrk="1" latinLnBrk="0" hangingPunct="1">
              <a:spcBef>
                <a:spcPct val="0"/>
              </a:spcBef>
              <a:buNone/>
              <a:defRPr kumimoji="0" sz="4400" kern="1200">
                <a:solidFill>
                  <a:schemeClr val="tx1"/>
                </a:solidFill>
                <a:latin typeface="Calibri" panose="020F0502020204030204" pitchFamily="34" charset="0"/>
                <a:ea typeface="+mj-ea"/>
                <a:cs typeface="+mj-cs"/>
              </a:defRPr>
            </a:lvl1pPr>
          </a:lstStyle>
          <a:p>
            <a:pPr fontAlgn="auto">
              <a:spcAft>
                <a:spcPts val="0"/>
              </a:spcAft>
            </a:pPr>
            <a:r>
              <a:rPr lang="en-US" dirty="0" smtClean="0"/>
              <a:t>Three Most Important Foot Care Tips</a:t>
            </a:r>
          </a:p>
        </p:txBody>
      </p:sp>
      <p:sp>
        <p:nvSpPr>
          <p:cNvPr id="2" name="Title 1"/>
          <p:cNvSpPr>
            <a:spLocks noGrp="1"/>
          </p:cNvSpPr>
          <p:nvPr>
            <p:ph type="title"/>
          </p:nvPr>
        </p:nvSpPr>
        <p:spPr/>
        <p:txBody>
          <a:bodyPr/>
          <a:lstStyle/>
          <a:p>
            <a:r>
              <a:rPr lang="en-US" dirty="0" smtClean="0"/>
              <a:t>3 Most Important Foot Care Tips</a:t>
            </a:r>
            <a:endParaRPr lang="en-US" dirty="0"/>
          </a:p>
        </p:txBody>
      </p:sp>
    </p:spTree>
    <p:custDataLst>
      <p:tags r:id="rId1"/>
    </p:custDataLst>
    <p:extLst>
      <p:ext uri="{BB962C8B-B14F-4D97-AF65-F5344CB8AC3E}">
        <p14:creationId xmlns:p14="http://schemas.microsoft.com/office/powerpoint/2010/main" val="3432055069"/>
      </p:ext>
    </p:extLst>
  </p:cSld>
  <p:clrMapOvr>
    <a:masterClrMapping/>
  </p:clrMapOv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Connector 24"/>
          <p:cNvCxnSpPr/>
          <p:nvPr/>
        </p:nvCxnSpPr>
        <p:spPr>
          <a:xfrm rot="5400000">
            <a:off x="6685757" y="3237706"/>
            <a:ext cx="3810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1580357" y="3237706"/>
            <a:ext cx="3810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4094957" y="3237706"/>
            <a:ext cx="3810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5400000">
            <a:off x="4022725" y="1933575"/>
            <a:ext cx="495300" cy="635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752600" y="2222500"/>
            <a:ext cx="51054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1562894" y="2412206"/>
            <a:ext cx="381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38248" name="TextBox 25"/>
          <p:cNvSpPr txBox="1">
            <a:spLocks noChangeArrowheads="1"/>
          </p:cNvSpPr>
          <p:nvPr/>
        </p:nvSpPr>
        <p:spPr bwMode="auto">
          <a:xfrm>
            <a:off x="990600" y="2603500"/>
            <a:ext cx="1608138" cy="46037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a:solidFill>
                  <a:prstClr val="black"/>
                </a:solidFill>
                <a:latin typeface="Tahoma" pitchFamily="34" charset="0"/>
              </a:rPr>
              <a:t>A1C &lt; 7%</a:t>
            </a:r>
          </a:p>
        </p:txBody>
      </p:sp>
      <p:sp>
        <p:nvSpPr>
          <p:cNvPr id="138249" name="TextBox 27"/>
          <p:cNvSpPr txBox="1">
            <a:spLocks noChangeArrowheads="1"/>
          </p:cNvSpPr>
          <p:nvPr/>
        </p:nvSpPr>
        <p:spPr bwMode="auto">
          <a:xfrm>
            <a:off x="609600" y="3482975"/>
            <a:ext cx="2209800" cy="230822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a:solidFill>
                  <a:prstClr val="black"/>
                </a:solidFill>
                <a:latin typeface="Tahoma" pitchFamily="34" charset="0"/>
              </a:rPr>
              <a:t>Re-start outpatient treatment regimen</a:t>
            </a:r>
          </a:p>
          <a:p>
            <a:pPr algn="ctr" eaLnBrk="1" hangingPunct="1"/>
            <a:r>
              <a:rPr lang="en-US" sz="2400">
                <a:solidFill>
                  <a:prstClr val="black"/>
                </a:solidFill>
                <a:latin typeface="Tahoma" pitchFamily="34" charset="0"/>
              </a:rPr>
              <a:t>(Orals and/or insulin)</a:t>
            </a:r>
          </a:p>
        </p:txBody>
      </p:sp>
      <p:cxnSp>
        <p:nvCxnSpPr>
          <p:cNvPr id="19" name="Straight Connector 18"/>
          <p:cNvCxnSpPr/>
          <p:nvPr/>
        </p:nvCxnSpPr>
        <p:spPr>
          <a:xfrm rot="5400000">
            <a:off x="4077494" y="2412206"/>
            <a:ext cx="381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38251" name="TextBox 29"/>
          <p:cNvSpPr txBox="1">
            <a:spLocks noChangeArrowheads="1"/>
          </p:cNvSpPr>
          <p:nvPr/>
        </p:nvSpPr>
        <p:spPr bwMode="auto">
          <a:xfrm>
            <a:off x="3352800" y="2603500"/>
            <a:ext cx="1870075" cy="46037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a:solidFill>
                  <a:prstClr val="black"/>
                </a:solidFill>
                <a:latin typeface="Tahoma" pitchFamily="34" charset="0"/>
              </a:rPr>
              <a:t>A1C 7%-9%</a:t>
            </a:r>
          </a:p>
        </p:txBody>
      </p:sp>
      <p:sp>
        <p:nvSpPr>
          <p:cNvPr id="138252" name="TextBox 31"/>
          <p:cNvSpPr txBox="1">
            <a:spLocks noChangeArrowheads="1"/>
          </p:cNvSpPr>
          <p:nvPr/>
        </p:nvSpPr>
        <p:spPr bwMode="auto">
          <a:xfrm>
            <a:off x="2971800" y="3482975"/>
            <a:ext cx="2667000" cy="230822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a:solidFill>
                  <a:prstClr val="black"/>
                </a:solidFill>
                <a:latin typeface="Tahoma" pitchFamily="34" charset="0"/>
              </a:rPr>
              <a:t>Re-start outpatient oral agents and D/C on glargine once daily at 50-80% of hospital dose </a:t>
            </a:r>
          </a:p>
        </p:txBody>
      </p:sp>
      <p:cxnSp>
        <p:nvCxnSpPr>
          <p:cNvPr id="23" name="Straight Connector 22"/>
          <p:cNvCxnSpPr/>
          <p:nvPr/>
        </p:nvCxnSpPr>
        <p:spPr>
          <a:xfrm rot="5400000">
            <a:off x="6668294" y="2412206"/>
            <a:ext cx="381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38254" name="TextBox 35"/>
          <p:cNvSpPr txBox="1">
            <a:spLocks noChangeArrowheads="1"/>
          </p:cNvSpPr>
          <p:nvPr/>
        </p:nvSpPr>
        <p:spPr bwMode="auto">
          <a:xfrm>
            <a:off x="6248400" y="2603500"/>
            <a:ext cx="1511300" cy="46037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a:solidFill>
                  <a:prstClr val="black"/>
                </a:solidFill>
                <a:latin typeface="Tahoma" pitchFamily="34" charset="0"/>
              </a:rPr>
              <a:t>A1C &gt;9%</a:t>
            </a:r>
          </a:p>
        </p:txBody>
      </p:sp>
      <p:sp>
        <p:nvSpPr>
          <p:cNvPr id="138255" name="TextBox 37"/>
          <p:cNvSpPr txBox="1">
            <a:spLocks noChangeArrowheads="1"/>
          </p:cNvSpPr>
          <p:nvPr/>
        </p:nvSpPr>
        <p:spPr bwMode="auto">
          <a:xfrm>
            <a:off x="5791200" y="3430588"/>
            <a:ext cx="3124200" cy="2923877"/>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dirty="0">
                <a:solidFill>
                  <a:prstClr val="black"/>
                </a:solidFill>
                <a:latin typeface="Tahoma" pitchFamily="34" charset="0"/>
              </a:rPr>
              <a:t>D/C on basal bolus at same hospital dose.</a:t>
            </a:r>
          </a:p>
          <a:p>
            <a:pPr algn="ctr" eaLnBrk="1" hangingPunct="1"/>
            <a:endParaRPr lang="en-US" sz="1400" dirty="0">
              <a:solidFill>
                <a:prstClr val="black"/>
              </a:solidFill>
              <a:latin typeface="Tahoma" pitchFamily="34" charset="0"/>
            </a:endParaRPr>
          </a:p>
          <a:p>
            <a:pPr algn="ctr" eaLnBrk="1" hangingPunct="1"/>
            <a:r>
              <a:rPr lang="en-US" sz="2400" dirty="0">
                <a:solidFill>
                  <a:prstClr val="black"/>
                </a:solidFill>
                <a:latin typeface="Tahoma" pitchFamily="34" charset="0"/>
              </a:rPr>
              <a:t>Alternative: re-start oral agents and D/C on </a:t>
            </a:r>
            <a:r>
              <a:rPr lang="en-US" sz="2400" dirty="0" err="1">
                <a:solidFill>
                  <a:prstClr val="black"/>
                </a:solidFill>
                <a:latin typeface="Tahoma" pitchFamily="34" charset="0"/>
              </a:rPr>
              <a:t>glargine</a:t>
            </a:r>
            <a:r>
              <a:rPr lang="en-US" sz="2400" dirty="0">
                <a:solidFill>
                  <a:prstClr val="black"/>
                </a:solidFill>
                <a:latin typeface="Tahoma" pitchFamily="34" charset="0"/>
              </a:rPr>
              <a:t> once daily at 50-80% of hospital dose </a:t>
            </a:r>
          </a:p>
        </p:txBody>
      </p:sp>
      <p:sp>
        <p:nvSpPr>
          <p:cNvPr id="55312" name="Rectangle 29"/>
          <p:cNvSpPr>
            <a:spLocks noChangeArrowheads="1"/>
          </p:cNvSpPr>
          <p:nvPr/>
        </p:nvSpPr>
        <p:spPr bwMode="auto">
          <a:xfrm>
            <a:off x="1524000" y="152400"/>
            <a:ext cx="645131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US" sz="3600" b="1" dirty="0">
                <a:latin typeface="Arial"/>
              </a:rPr>
              <a:t>Discharge insulin Algorithm </a:t>
            </a:r>
            <a:endParaRPr lang="en-US" sz="3600" dirty="0">
              <a:latin typeface="Arial"/>
            </a:endParaRPr>
          </a:p>
        </p:txBody>
      </p:sp>
      <p:sp>
        <p:nvSpPr>
          <p:cNvPr id="138257" name="TextBox 19"/>
          <p:cNvSpPr txBox="1">
            <a:spLocks noChangeArrowheads="1"/>
          </p:cNvSpPr>
          <p:nvPr/>
        </p:nvSpPr>
        <p:spPr bwMode="auto">
          <a:xfrm>
            <a:off x="2090738" y="1219200"/>
            <a:ext cx="4405312" cy="646113"/>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3600" dirty="0">
                <a:solidFill>
                  <a:prstClr val="black"/>
                </a:solidFill>
                <a:latin typeface="Tahoma" pitchFamily="34" charset="0"/>
              </a:rPr>
              <a:t>Discharge Treatment</a:t>
            </a:r>
          </a:p>
        </p:txBody>
      </p:sp>
      <p:sp>
        <p:nvSpPr>
          <p:cNvPr id="138258" name="Rectangle 5"/>
          <p:cNvSpPr>
            <a:spLocks noChangeArrowheads="1"/>
          </p:cNvSpPr>
          <p:nvPr/>
        </p:nvSpPr>
        <p:spPr bwMode="auto">
          <a:xfrm>
            <a:off x="533400" y="838200"/>
            <a:ext cx="8077200" cy="76200"/>
          </a:xfrm>
          <a:prstGeom prst="rect">
            <a:avLst/>
          </a:prstGeom>
          <a:gradFill rotWithShape="0">
            <a:gsLst>
              <a:gs pos="0">
                <a:srgbClr val="FF0000"/>
              </a:gs>
              <a:gs pos="100000">
                <a:srgbClr val="13017C"/>
              </a:gs>
            </a:gsLst>
            <a:lin ang="0" scaled="1"/>
          </a:gra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black"/>
              </a:solidFill>
            </a:endParaRPr>
          </a:p>
        </p:txBody>
      </p:sp>
      <p:sp>
        <p:nvSpPr>
          <p:cNvPr id="138259" name="TextBox 1"/>
          <p:cNvSpPr txBox="1">
            <a:spLocks noChangeArrowheads="1"/>
          </p:cNvSpPr>
          <p:nvPr/>
        </p:nvSpPr>
        <p:spPr bwMode="auto">
          <a:xfrm>
            <a:off x="254000" y="5791200"/>
            <a:ext cx="6019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1600" b="1" dirty="0">
                <a:hlinkClick r:id="rId4"/>
              </a:rPr>
              <a:t>Clinical Guidelines for the </a:t>
            </a:r>
            <a:r>
              <a:rPr lang="en-US" sz="1600" b="1" dirty="0" err="1">
                <a:hlinkClick r:id="rId4"/>
              </a:rPr>
              <a:t>Managment</a:t>
            </a:r>
            <a:r>
              <a:rPr lang="en-US" sz="1600" b="1" dirty="0">
                <a:hlinkClick r:id="rId4"/>
              </a:rPr>
              <a:t> of Hyperglycemia in Hospitalized Patients in a Non-Critical Care Setting</a:t>
            </a:r>
            <a:r>
              <a:rPr lang="en-US" sz="1600" dirty="0">
                <a:solidFill>
                  <a:prstClr val="black"/>
                </a:solidFill>
              </a:rPr>
              <a:t> </a:t>
            </a:r>
            <a:endParaRPr lang="en-US" sz="1600" i="1" dirty="0">
              <a:solidFill>
                <a:srgbClr val="FFFFCC"/>
              </a:solidFill>
              <a:latin typeface="Arial" pitchFamily="34" charset="0"/>
            </a:endParaRPr>
          </a:p>
        </p:txBody>
      </p:sp>
    </p:spTree>
    <p:custDataLst>
      <p:tags r:id="rId1"/>
    </p:custDataLst>
    <p:extLst>
      <p:ext uri="{BB962C8B-B14F-4D97-AF65-F5344CB8AC3E}">
        <p14:creationId xmlns:p14="http://schemas.microsoft.com/office/powerpoint/2010/main" val="813230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1026"/>
          <p:cNvSpPr>
            <a:spLocks noGrp="1" noRot="1" noChangeArrowheads="1"/>
          </p:cNvSpPr>
          <p:nvPr>
            <p:ph type="title"/>
          </p:nvPr>
        </p:nvSpPr>
        <p:spPr/>
        <p:txBody>
          <a:bodyPr/>
          <a:lstStyle/>
          <a:p>
            <a:pPr eaLnBrk="1" hangingPunct="1"/>
            <a:r>
              <a:rPr lang="en-US" dirty="0" smtClean="0"/>
              <a:t>Bottom Line</a:t>
            </a:r>
          </a:p>
        </p:txBody>
      </p:sp>
      <p:sp>
        <p:nvSpPr>
          <p:cNvPr id="200707" name="Rectangle 1027"/>
          <p:cNvSpPr>
            <a:spLocks noGrp="1" noChangeArrowheads="1"/>
          </p:cNvSpPr>
          <p:nvPr>
            <p:ph sz="quarter" idx="1"/>
          </p:nvPr>
        </p:nvSpPr>
        <p:spPr>
          <a:xfrm>
            <a:off x="457200" y="1219200"/>
            <a:ext cx="5715000" cy="4937760"/>
          </a:xfrm>
        </p:spPr>
        <p:txBody>
          <a:bodyPr>
            <a:normAutofit fontScale="92500" lnSpcReduction="20000"/>
          </a:bodyPr>
          <a:lstStyle/>
          <a:p>
            <a:pPr eaLnBrk="1" hangingPunct="1"/>
            <a:r>
              <a:rPr lang="en-US" sz="2000" dirty="0" smtClean="0"/>
              <a:t> </a:t>
            </a:r>
            <a:r>
              <a:rPr lang="en-US" sz="2800" dirty="0" smtClean="0"/>
              <a:t>30-40% of hospitalized patients have diabetes</a:t>
            </a:r>
          </a:p>
          <a:p>
            <a:pPr lvl="1" eaLnBrk="1" hangingPunct="1"/>
            <a:r>
              <a:rPr lang="en-US" sz="2400" dirty="0" smtClean="0"/>
              <a:t>10% aren’t officially diagnosed</a:t>
            </a:r>
          </a:p>
          <a:p>
            <a:pPr eaLnBrk="1" hangingPunct="1"/>
            <a:r>
              <a:rPr lang="en-US" sz="2800" dirty="0" smtClean="0"/>
              <a:t>Cardiovascular disease is the leading cause of hospitalization for people with diabetes</a:t>
            </a:r>
          </a:p>
          <a:p>
            <a:pPr eaLnBrk="1" hangingPunct="1"/>
            <a:r>
              <a:rPr lang="en-US" sz="2800" dirty="0" smtClean="0"/>
              <a:t>Look for patients with hyperglycemia and </a:t>
            </a:r>
            <a:r>
              <a:rPr lang="en-US" sz="2800" dirty="0" err="1" smtClean="0"/>
              <a:t>cardiometabolic</a:t>
            </a:r>
            <a:r>
              <a:rPr lang="en-US" sz="2800" dirty="0" smtClean="0"/>
              <a:t> risk factors: smokers, HTN,</a:t>
            </a:r>
          </a:p>
          <a:p>
            <a:pPr eaLnBrk="1" hangingPunct="1">
              <a:buFont typeface="Wingdings" pitchFamily="2" charset="2"/>
              <a:buNone/>
            </a:pPr>
            <a:r>
              <a:rPr lang="en-US" sz="2800" dirty="0" smtClean="0"/>
              <a:t>   central obesity, abnormal lipids, </a:t>
            </a:r>
            <a:r>
              <a:rPr lang="en-US" sz="2800" dirty="0" err="1" smtClean="0"/>
              <a:t>Acanthosis</a:t>
            </a:r>
            <a:r>
              <a:rPr lang="en-US" sz="2800" dirty="0" smtClean="0"/>
              <a:t>.</a:t>
            </a:r>
          </a:p>
          <a:p>
            <a:pPr eaLnBrk="1" hangingPunct="1"/>
            <a:r>
              <a:rPr lang="en-US" sz="2800" dirty="0" smtClean="0"/>
              <a:t>Provide education and promote self-advocacy</a:t>
            </a:r>
          </a:p>
        </p:txBody>
      </p:sp>
      <p:pic>
        <p:nvPicPr>
          <p:cNvPr id="37890" name="Picture 2" descr="C:\Users\Beverly\AppData\Local\Microsoft\Windows\Temporary Internet Files\Content.IE5\KORAASHY\MP90042262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7400" y="4175760"/>
            <a:ext cx="2938512" cy="1981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020161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457200" y="152400"/>
            <a:ext cx="8229600" cy="1219200"/>
          </a:xfrm>
        </p:spPr>
        <p:txBody>
          <a:bodyPr>
            <a:noAutofit/>
          </a:bodyPr>
          <a:lstStyle/>
          <a:p>
            <a:r>
              <a:rPr lang="en-US" sz="3600" dirty="0" smtClean="0"/>
              <a:t>Free Live Webinars and Live Seminars at DiabetesEd.net</a:t>
            </a:r>
          </a:p>
        </p:txBody>
      </p:sp>
      <p:sp>
        <p:nvSpPr>
          <p:cNvPr id="3" name="Content Placeholder 2"/>
          <p:cNvSpPr>
            <a:spLocks noGrp="1"/>
          </p:cNvSpPr>
          <p:nvPr>
            <p:ph sz="quarter" idx="1"/>
          </p:nvPr>
        </p:nvSpPr>
        <p:spPr>
          <a:xfrm>
            <a:off x="685800" y="1905000"/>
            <a:ext cx="8229600" cy="4343400"/>
          </a:xfrm>
        </p:spPr>
        <p:txBody>
          <a:bodyPr/>
          <a:lstStyle/>
          <a:p>
            <a:pPr>
              <a:defRPr/>
            </a:pPr>
            <a:r>
              <a:rPr lang="en-US" dirty="0" smtClean="0"/>
              <a:t>Free Webinars</a:t>
            </a:r>
          </a:p>
          <a:p>
            <a:pPr lvl="1">
              <a:defRPr/>
            </a:pPr>
            <a:r>
              <a:rPr lang="en-US" dirty="0" smtClean="0"/>
              <a:t>Preparing to take CDE  </a:t>
            </a:r>
          </a:p>
          <a:p>
            <a:pPr lvl="1">
              <a:defRPr/>
            </a:pPr>
            <a:r>
              <a:rPr lang="en-US" dirty="0" smtClean="0"/>
              <a:t>New Frontiers  </a:t>
            </a:r>
          </a:p>
          <a:p>
            <a:pPr lvl="1">
              <a:defRPr/>
            </a:pPr>
            <a:r>
              <a:rPr lang="en-US" dirty="0" smtClean="0"/>
              <a:t>New Medications </a:t>
            </a:r>
          </a:p>
          <a:p>
            <a:pPr lvl="1">
              <a:defRPr/>
            </a:pPr>
            <a:r>
              <a:rPr lang="en-US" dirty="0" smtClean="0"/>
              <a:t>BC-ADM </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181600" y="2057400"/>
            <a:ext cx="3276600" cy="2670480"/>
          </a:xfrm>
          <a:prstGeom prst="rect">
            <a:avLst/>
          </a:prstGeom>
        </p:spPr>
      </p:pic>
    </p:spTree>
    <p:custDataLst>
      <p:tags r:id="rId1"/>
    </p:custDataLst>
    <p:extLst>
      <p:ext uri="{BB962C8B-B14F-4D97-AF65-F5344CB8AC3E}">
        <p14:creationId xmlns:p14="http://schemas.microsoft.com/office/powerpoint/2010/main" val="1338828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381000" y="225633"/>
            <a:ext cx="8229600" cy="1600200"/>
          </a:xfrm>
        </p:spPr>
        <p:txBody>
          <a:bodyPr>
            <a:normAutofit/>
          </a:bodyPr>
          <a:lstStyle/>
          <a:p>
            <a:pPr eaLnBrk="1" hangingPunct="1"/>
            <a:r>
              <a:rPr lang="en-US" sz="3400" b="1" dirty="0" smtClean="0">
                <a:solidFill>
                  <a:schemeClr val="bg1"/>
                </a:solidFill>
              </a:rPr>
              <a:t> </a:t>
            </a:r>
            <a:r>
              <a:rPr lang="en-US" sz="3400" dirty="0" smtClean="0">
                <a:latin typeface="Tahoma" pitchFamily="34" charset="0"/>
              </a:rPr>
              <a:t>Insulin Therapy</a:t>
            </a:r>
            <a:br>
              <a:rPr lang="en-US" sz="3400" dirty="0" smtClean="0">
                <a:latin typeface="Tahoma" pitchFamily="34" charset="0"/>
              </a:rPr>
            </a:br>
            <a:r>
              <a:rPr lang="en-US" sz="3400" dirty="0" smtClean="0">
                <a:latin typeface="Tahoma" pitchFamily="34" charset="0"/>
              </a:rPr>
              <a:t>From Ants to Analogs</a:t>
            </a:r>
            <a:r>
              <a:rPr lang="en-US" sz="4100" dirty="0" smtClean="0">
                <a:latin typeface="Tahoma" pitchFamily="34" charset="0"/>
              </a:rPr>
              <a:t>: </a:t>
            </a:r>
            <a:br>
              <a:rPr lang="en-US" sz="4100" dirty="0" smtClean="0">
                <a:latin typeface="Tahoma" pitchFamily="34" charset="0"/>
              </a:rPr>
            </a:br>
            <a:endParaRPr lang="en-US" sz="2300" dirty="0" smtClean="0"/>
          </a:p>
        </p:txBody>
      </p:sp>
      <p:sp>
        <p:nvSpPr>
          <p:cNvPr id="961539" name="Rectangle 3"/>
          <p:cNvSpPr>
            <a:spLocks noGrp="1" noChangeArrowheads="1"/>
          </p:cNvSpPr>
          <p:nvPr>
            <p:ph sz="quarter" idx="1"/>
          </p:nvPr>
        </p:nvSpPr>
        <p:spPr/>
        <p:txBody>
          <a:bodyPr/>
          <a:lstStyle/>
          <a:p>
            <a:pPr algn="r" eaLnBrk="1" hangingPunct="1">
              <a:defRPr/>
            </a:pPr>
            <a:endParaRPr lang="en-US" sz="1800" smtClean="0"/>
          </a:p>
          <a:p>
            <a:pPr algn="r" eaLnBrk="1" hangingPunct="1">
              <a:defRPr/>
            </a:pPr>
            <a:endParaRPr lang="en-US" sz="2400" smtClean="0"/>
          </a:p>
        </p:txBody>
      </p:sp>
      <p:sp>
        <p:nvSpPr>
          <p:cNvPr id="114692"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atin typeface="Tahoma" pitchFamily="34" charset="0"/>
            </a:endParaRPr>
          </a:p>
        </p:txBody>
      </p:sp>
      <p:pic>
        <p:nvPicPr>
          <p:cNvPr id="961541" name="Picture 5" descr="Click To Downloa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6500" y="2030022"/>
            <a:ext cx="4114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96893096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961541"/>
                                        </p:tgtEl>
                                        <p:attrNameLst>
                                          <p:attrName>style.visibility</p:attrName>
                                        </p:attrNameLst>
                                      </p:cBhvr>
                                      <p:to>
                                        <p:strVal val="visible"/>
                                      </p:to>
                                    </p:set>
                                    <p:anim calcmode="lin" valueType="num">
                                      <p:cBhvr additive="base">
                                        <p:cTn id="7" dur="2000" fill="hold"/>
                                        <p:tgtEl>
                                          <p:spTgt spid="961541"/>
                                        </p:tgtEl>
                                        <p:attrNameLst>
                                          <p:attrName>ppt_x</p:attrName>
                                        </p:attrNameLst>
                                      </p:cBhvr>
                                      <p:tavLst>
                                        <p:tav tm="0">
                                          <p:val>
                                            <p:strVal val="0-#ppt_w/2"/>
                                          </p:val>
                                        </p:tav>
                                        <p:tav tm="100000">
                                          <p:val>
                                            <p:strVal val="#ppt_x"/>
                                          </p:val>
                                        </p:tav>
                                      </p:tavLst>
                                    </p:anim>
                                    <p:anim calcmode="lin" valueType="num">
                                      <p:cBhvr additive="base">
                                        <p:cTn id="8" dur="2000" fill="hold"/>
                                        <p:tgtEl>
                                          <p:spTgt spid="961541"/>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8" presetClass="emph" presetSubtype="0" fill="hold" nodeType="clickEffect">
                                  <p:stCondLst>
                                    <p:cond delay="0"/>
                                  </p:stCondLst>
                                  <p:childTnLst>
                                    <p:animRot by="21600000">
                                      <p:cBhvr>
                                        <p:cTn id="12" dur="2000" fill="hold"/>
                                        <p:tgtEl>
                                          <p:spTgt spid="96154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533400" y="157822"/>
            <a:ext cx="8229600" cy="1442378"/>
          </a:xfrm>
        </p:spPr>
        <p:txBody>
          <a:bodyPr>
            <a:normAutofit fontScale="90000"/>
          </a:bodyPr>
          <a:lstStyle/>
          <a:p>
            <a:pPr eaLnBrk="1" hangingPunct="1"/>
            <a:r>
              <a:rPr lang="en-US" sz="3300" b="1" dirty="0" smtClean="0"/>
              <a:t> </a:t>
            </a:r>
            <a:r>
              <a:rPr lang="en-US" sz="3400" dirty="0" smtClean="0">
                <a:latin typeface="Tahoma" pitchFamily="34" charset="0"/>
              </a:rPr>
              <a:t>Insulin – the Ultimate Hormone Replacement Therapy</a:t>
            </a:r>
            <a:r>
              <a:rPr lang="en-US" sz="4200" dirty="0" smtClean="0">
                <a:latin typeface="Tahoma" pitchFamily="34" charset="0"/>
              </a:rPr>
              <a:t> </a:t>
            </a:r>
            <a:r>
              <a:rPr lang="en-US" sz="4200" dirty="0" smtClean="0">
                <a:solidFill>
                  <a:schemeClr val="tx1"/>
                </a:solidFill>
                <a:latin typeface="Tahoma" pitchFamily="34" charset="0"/>
              </a:rPr>
              <a:t/>
            </a:r>
            <a:br>
              <a:rPr lang="en-US" sz="4200" dirty="0" smtClean="0">
                <a:solidFill>
                  <a:schemeClr val="tx1"/>
                </a:solidFill>
                <a:latin typeface="Tahoma" pitchFamily="34" charset="0"/>
              </a:rPr>
            </a:br>
            <a:endParaRPr lang="en-US" sz="2100" dirty="0" smtClean="0"/>
          </a:p>
        </p:txBody>
      </p:sp>
      <p:sp>
        <p:nvSpPr>
          <p:cNvPr id="1389571" name="Rectangle 3"/>
          <p:cNvSpPr>
            <a:spLocks noGrp="1" noChangeArrowheads="1"/>
          </p:cNvSpPr>
          <p:nvPr>
            <p:ph sz="quarter" idx="1"/>
          </p:nvPr>
        </p:nvSpPr>
        <p:spPr/>
        <p:txBody>
          <a:bodyPr/>
          <a:lstStyle/>
          <a:p>
            <a:pPr algn="r" eaLnBrk="1" hangingPunct="1">
              <a:defRPr/>
            </a:pPr>
            <a:endParaRPr lang="en-US" sz="1800" dirty="0" smtClean="0"/>
          </a:p>
          <a:p>
            <a:pPr algn="r" eaLnBrk="1" hangingPunct="1">
              <a:defRPr/>
            </a:pPr>
            <a:endParaRPr lang="en-US" sz="2400" dirty="0" smtClean="0"/>
          </a:p>
        </p:txBody>
      </p:sp>
      <p:sp>
        <p:nvSpPr>
          <p:cNvPr id="115716"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atin typeface="Tahoma" pitchFamily="34" charset="0"/>
            </a:endParaRPr>
          </a:p>
        </p:txBody>
      </p:sp>
      <p:sp>
        <p:nvSpPr>
          <p:cNvPr id="1389573" name="Rectangle 5"/>
          <p:cNvSpPr>
            <a:spLocks noChangeArrowheads="1"/>
          </p:cNvSpPr>
          <p:nvPr/>
        </p:nvSpPr>
        <p:spPr bwMode="auto">
          <a:xfrm>
            <a:off x="44843" y="1600200"/>
            <a:ext cx="3352800" cy="4770537"/>
          </a:xfrm>
          <a:prstGeom prst="rect">
            <a:avLst/>
          </a:prstGeom>
          <a:noFill/>
          <a:ln w="12700">
            <a:noFill/>
            <a:miter lim="800000"/>
            <a:headEnd/>
            <a:tailEnd/>
          </a:ln>
          <a:effectLst/>
        </p:spPr>
        <p:txBody>
          <a:bodyPr wrap="square">
            <a:spAutoFit/>
          </a:bodyPr>
          <a:lstStyle/>
          <a:p>
            <a:pPr lvl="1" eaLnBrk="0" hangingPunct="0">
              <a:defRPr/>
            </a:pPr>
            <a:r>
              <a:rPr lang="en-US" sz="3200" dirty="0">
                <a:solidFill>
                  <a:schemeClr val="folHlink"/>
                </a:solidFill>
                <a:effectLst>
                  <a:outerShdw blurRad="38100" dist="38100" dir="2700000" algn="tl">
                    <a:srgbClr val="000000"/>
                  </a:outerShdw>
                </a:effectLst>
                <a:latin typeface="Arial" pitchFamily="34" charset="0"/>
              </a:rPr>
              <a:t>Objectives: </a:t>
            </a:r>
          </a:p>
          <a:p>
            <a:pPr lvl="1" eaLnBrk="0" hangingPunct="0">
              <a:buFontTx/>
              <a:buChar char="•"/>
              <a:defRPr/>
            </a:pPr>
            <a:r>
              <a:rPr lang="en-US" sz="2800" dirty="0">
                <a:latin typeface="Arial" pitchFamily="34" charset="0"/>
              </a:rPr>
              <a:t>Discuss the actions of different </a:t>
            </a:r>
            <a:r>
              <a:rPr lang="en-US" sz="2800" dirty="0" err="1">
                <a:latin typeface="Arial" pitchFamily="34" charset="0"/>
              </a:rPr>
              <a:t>insulins</a:t>
            </a:r>
            <a:endParaRPr lang="en-US" sz="2800" dirty="0">
              <a:latin typeface="Arial" pitchFamily="34" charset="0"/>
            </a:endParaRPr>
          </a:p>
          <a:p>
            <a:pPr lvl="1" eaLnBrk="0" hangingPunct="0">
              <a:buFontTx/>
              <a:buChar char="•"/>
              <a:defRPr/>
            </a:pPr>
            <a:r>
              <a:rPr lang="en-US" sz="2800" dirty="0">
                <a:latin typeface="Arial" pitchFamily="34" charset="0"/>
              </a:rPr>
              <a:t>Describe using pattern management as an insulin adjustment tool</a:t>
            </a:r>
            <a:r>
              <a:rPr lang="en-US" sz="1800" dirty="0">
                <a:latin typeface="Arial" pitchFamily="34" charset="0"/>
              </a:rPr>
              <a:t>.</a:t>
            </a:r>
          </a:p>
          <a:p>
            <a:pPr>
              <a:spcBef>
                <a:spcPct val="50000"/>
              </a:spcBef>
              <a:buClr>
                <a:schemeClr val="hlink"/>
              </a:buClr>
              <a:buSzPct val="65000"/>
              <a:buFont typeface="Wingdings" pitchFamily="2" charset="2"/>
              <a:buBlip>
                <a:blip r:embed="rId4"/>
              </a:buBlip>
              <a:defRPr/>
            </a:pPr>
            <a:endParaRPr lang="en-US" sz="3200" dirty="0">
              <a:effectLst>
                <a:outerShdw blurRad="38100" dist="38100" dir="2700000" algn="tl">
                  <a:srgbClr val="000000"/>
                </a:outerShdw>
              </a:effectLst>
              <a:latin typeface="Arial" pitchFamily="34" charset="0"/>
            </a:endParaRPr>
          </a:p>
        </p:txBody>
      </p:sp>
      <p:pic>
        <p:nvPicPr>
          <p:cNvPr id="3" name="Picture 2"/>
          <p:cNvPicPr>
            <a:picLocks noChangeAspect="1"/>
          </p:cNvPicPr>
          <p:nvPr/>
        </p:nvPicPr>
        <p:blipFill>
          <a:blip r:embed="rId5"/>
          <a:stretch>
            <a:fillRect/>
          </a:stretch>
        </p:blipFill>
        <p:spPr>
          <a:xfrm>
            <a:off x="3810000" y="1828800"/>
            <a:ext cx="4672013" cy="3411529"/>
          </a:xfrm>
          <a:prstGeom prst="rect">
            <a:avLst/>
          </a:prstGeom>
        </p:spPr>
      </p:pic>
    </p:spTree>
    <p:custDataLst>
      <p:tags r:id="rId1"/>
    </p:custDataLst>
    <p:extLst>
      <p:ext uri="{BB962C8B-B14F-4D97-AF65-F5344CB8AC3E}">
        <p14:creationId xmlns:p14="http://schemas.microsoft.com/office/powerpoint/2010/main" val="744538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0"/>
            <a:ext cx="4683125"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065007256"/>
      </p:ext>
    </p:extLst>
  </p:cSld>
  <p:clrMapOvr>
    <a:masterClrMapping/>
  </p:clrMapOvr>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mother and child typ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564618155"/>
      </p:ext>
    </p:extLst>
  </p:cSld>
  <p:clrMapOvr>
    <a:masterClrMapping/>
  </p:clrMapOvr>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p:cNvSpPr>
            <a:spLocks noGrp="1"/>
          </p:cNvSpPr>
          <p:nvPr>
            <p:ph type="title"/>
          </p:nvPr>
        </p:nvSpPr>
        <p:spPr>
          <a:xfrm>
            <a:off x="457200" y="152400"/>
            <a:ext cx="8229600" cy="838200"/>
          </a:xfrm>
        </p:spPr>
        <p:txBody>
          <a:bodyPr>
            <a:normAutofit/>
          </a:bodyPr>
          <a:lstStyle/>
          <a:p>
            <a:r>
              <a:rPr lang="en-US" dirty="0" smtClean="0"/>
              <a:t>Insulin Finally Available - 1922</a:t>
            </a:r>
          </a:p>
        </p:txBody>
      </p:sp>
      <p:sp>
        <p:nvSpPr>
          <p:cNvPr id="2" name="Content Placeholder 1"/>
          <p:cNvSpPr>
            <a:spLocks noGrp="1"/>
          </p:cNvSpPr>
          <p:nvPr>
            <p:ph sz="quarter" idx="1"/>
          </p:nvPr>
        </p:nvSpPr>
        <p:spPr/>
        <p:txBody>
          <a:bodyPr/>
          <a:lstStyle/>
          <a:p>
            <a:endParaRPr lang="en-US" dirty="0"/>
          </a:p>
        </p:txBody>
      </p:sp>
      <p:pic>
        <p:nvPicPr>
          <p:cNvPr id="118787" name="Picture 11" descr="http://link.library.utoronto.ca/insulin/images/home-bottl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295400"/>
            <a:ext cx="3228975"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8" name="Picture 6" descr="http://api.ning.com/files/9dfKN-UvtVMDTD8DuK*gl6R54bmdDF2b5pYYjXyAhuUHdMG6YuzDegACL373dn-BKViNoFR07AeVML7som0PMr4*fKHCCbds/hommedia3.png?width=48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9717" y="1219200"/>
            <a:ext cx="3399367"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711909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descr="JL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263" y="1752600"/>
            <a:ext cx="3962400" cy="360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3667" name="Picture 3" descr="JL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1720850"/>
            <a:ext cx="2525712"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4" name="Text Box 4"/>
          <p:cNvSpPr txBox="1">
            <a:spLocks noChangeArrowheads="1"/>
          </p:cNvSpPr>
          <p:nvPr/>
        </p:nvSpPr>
        <p:spPr bwMode="auto">
          <a:xfrm>
            <a:off x="422275" y="533400"/>
            <a:ext cx="71977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a-DK" sz="3600" dirty="0">
                <a:solidFill>
                  <a:prstClr val="black"/>
                </a:solidFill>
                <a:latin typeface="Arial" charset="0"/>
              </a:rPr>
              <a:t>The Miracle of Insulin</a:t>
            </a:r>
            <a:endParaRPr lang="en-US" sz="3600" dirty="0">
              <a:solidFill>
                <a:prstClr val="black"/>
              </a:solidFill>
              <a:latin typeface="Arial" charset="0"/>
            </a:endParaRPr>
          </a:p>
        </p:txBody>
      </p:sp>
      <p:sp>
        <p:nvSpPr>
          <p:cNvPr id="133125" name="Text Box 5"/>
          <p:cNvSpPr txBox="1">
            <a:spLocks noChangeArrowheads="1"/>
          </p:cNvSpPr>
          <p:nvPr/>
        </p:nvSpPr>
        <p:spPr bwMode="auto">
          <a:xfrm>
            <a:off x="703263" y="5410200"/>
            <a:ext cx="3962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a-DK" sz="2000" b="1" dirty="0">
                <a:solidFill>
                  <a:srgbClr val="C00000"/>
                </a:solidFill>
                <a:latin typeface="Arial" charset="0"/>
              </a:rPr>
              <a:t>Patient J.L., December 15, 1922</a:t>
            </a:r>
            <a:endParaRPr lang="en-US" sz="2000" b="1" dirty="0">
              <a:solidFill>
                <a:srgbClr val="C00000"/>
              </a:solidFill>
              <a:latin typeface="Arial" charset="0"/>
            </a:endParaRPr>
          </a:p>
        </p:txBody>
      </p:sp>
      <p:sp>
        <p:nvSpPr>
          <p:cNvPr id="133126" name="Rectangle 6"/>
          <p:cNvSpPr>
            <a:spLocks noChangeArrowheads="1"/>
          </p:cNvSpPr>
          <p:nvPr/>
        </p:nvSpPr>
        <p:spPr bwMode="auto">
          <a:xfrm>
            <a:off x="5658173" y="5410200"/>
            <a:ext cx="235032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da-DK" sz="2000" b="1" dirty="0">
                <a:solidFill>
                  <a:srgbClr val="C00000"/>
                </a:solidFill>
                <a:latin typeface="Arial" charset="0"/>
              </a:rPr>
              <a:t>February 15, 1923</a:t>
            </a:r>
            <a:endParaRPr lang="en-US" sz="2000" b="1" dirty="0">
              <a:solidFill>
                <a:srgbClr val="C00000"/>
              </a:solidFill>
              <a:latin typeface="Arial" charset="0"/>
            </a:endParaRPr>
          </a:p>
        </p:txBody>
      </p:sp>
      <p:sp>
        <p:nvSpPr>
          <p:cNvPr id="2" name="Title 1"/>
          <p:cNvSpPr>
            <a:spLocks noGrp="1"/>
          </p:cNvSpPr>
          <p:nvPr>
            <p:ph type="title"/>
          </p:nvPr>
        </p:nvSpPr>
        <p:spPr/>
        <p:txBody>
          <a:bodyPr/>
          <a:lstStyle/>
          <a:p>
            <a:r>
              <a:rPr lang="en-US" dirty="0" smtClean="0"/>
              <a:t>The Miracle of Insulin</a:t>
            </a:r>
            <a:endParaRPr lang="en-US" dirty="0"/>
          </a:p>
        </p:txBody>
      </p:sp>
    </p:spTree>
    <p:custDataLst>
      <p:tags r:id="rId1"/>
    </p:custDataLst>
    <p:extLst>
      <p:ext uri="{BB962C8B-B14F-4D97-AF65-F5344CB8AC3E}">
        <p14:creationId xmlns:p14="http://schemas.microsoft.com/office/powerpoint/2010/main" val="18595944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93667"/>
                                        </p:tgtEl>
                                        <p:attrNameLst>
                                          <p:attrName>style.visibility</p:attrName>
                                        </p:attrNameLst>
                                      </p:cBhvr>
                                      <p:to>
                                        <p:strVal val="visible"/>
                                      </p:to>
                                    </p:set>
                                    <p:anim calcmode="lin" valueType="num">
                                      <p:cBhvr additive="base">
                                        <p:cTn id="7" dur="5000" fill="hold"/>
                                        <p:tgtEl>
                                          <p:spTgt spid="1393667"/>
                                        </p:tgtEl>
                                        <p:attrNameLst>
                                          <p:attrName>ppt_x</p:attrName>
                                        </p:attrNameLst>
                                      </p:cBhvr>
                                      <p:tavLst>
                                        <p:tav tm="0">
                                          <p:val>
                                            <p:strVal val="0-#ppt_w/2"/>
                                          </p:val>
                                        </p:tav>
                                        <p:tav tm="100000">
                                          <p:val>
                                            <p:strVal val="#ppt_x"/>
                                          </p:val>
                                        </p:tav>
                                      </p:tavLst>
                                    </p:anim>
                                    <p:anim calcmode="lin" valueType="num">
                                      <p:cBhvr additive="base">
                                        <p:cTn id="8" dur="5000" fill="hold"/>
                                        <p:tgtEl>
                                          <p:spTgt spid="139366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458200" cy="1765300"/>
          </a:xfrm>
        </p:spPr>
        <p:txBody>
          <a:bodyPr>
            <a:normAutofit/>
          </a:bodyPr>
          <a:lstStyle/>
          <a:p>
            <a:r>
              <a:rPr lang="en-US" b="1" dirty="0"/>
              <a:t>The Nobel Prize in Physiology or Medicine </a:t>
            </a:r>
            <a:r>
              <a:rPr lang="en-US" b="1" dirty="0" smtClean="0"/>
              <a:t>1923</a:t>
            </a:r>
            <a:endParaRPr lang="en-US" dirty="0"/>
          </a:p>
        </p:txBody>
      </p:sp>
      <p:sp>
        <p:nvSpPr>
          <p:cNvPr id="3" name="Content Placeholder 2"/>
          <p:cNvSpPr>
            <a:spLocks noGrp="1"/>
          </p:cNvSpPr>
          <p:nvPr>
            <p:ph idx="1"/>
          </p:nvPr>
        </p:nvSpPr>
        <p:spPr>
          <a:xfrm>
            <a:off x="3505200" y="2411926"/>
            <a:ext cx="4774474" cy="3226873"/>
          </a:xfrm>
        </p:spPr>
        <p:txBody>
          <a:bodyPr>
            <a:normAutofit fontScale="92500" lnSpcReduction="10000"/>
          </a:bodyPr>
          <a:lstStyle/>
          <a:p>
            <a:pPr marL="0" lvl="0" indent="0">
              <a:spcBef>
                <a:spcPct val="0"/>
              </a:spcBef>
              <a:buClrTx/>
              <a:buSzTx/>
              <a:buNone/>
            </a:pPr>
            <a:r>
              <a:rPr lang="en-US" sz="2400" b="1" dirty="0" smtClean="0">
                <a:effectLst/>
                <a:latin typeface="Arial" panose="020B0604020202020204" pitchFamily="34" charset="0"/>
              </a:rPr>
              <a:t>Born</a:t>
            </a:r>
            <a:r>
              <a:rPr lang="en-US" sz="2400" b="1" dirty="0">
                <a:effectLst/>
                <a:latin typeface="Arial" panose="020B0604020202020204" pitchFamily="34" charset="0"/>
              </a:rPr>
              <a:t>:</a:t>
            </a:r>
            <a:r>
              <a:rPr lang="en-US" sz="2400" dirty="0">
                <a:effectLst/>
                <a:latin typeface="Arial" panose="020B0604020202020204" pitchFamily="34" charset="0"/>
              </a:rPr>
              <a:t> 14 November 1891, </a:t>
            </a:r>
            <a:r>
              <a:rPr lang="en-US" sz="2400" dirty="0" err="1">
                <a:effectLst/>
                <a:latin typeface="Arial" panose="020B0604020202020204" pitchFamily="34" charset="0"/>
              </a:rPr>
              <a:t>Alliston</a:t>
            </a:r>
            <a:r>
              <a:rPr lang="en-US" sz="2400" dirty="0">
                <a:effectLst/>
                <a:latin typeface="Arial" panose="020B0604020202020204" pitchFamily="34" charset="0"/>
              </a:rPr>
              <a:t>, Canada</a:t>
            </a:r>
          </a:p>
          <a:p>
            <a:pPr marL="0" lvl="0" indent="0">
              <a:spcBef>
                <a:spcPct val="0"/>
              </a:spcBef>
              <a:buClrTx/>
              <a:buSzTx/>
              <a:buNone/>
            </a:pPr>
            <a:r>
              <a:rPr lang="en-US" sz="2400" b="1" dirty="0">
                <a:effectLst/>
                <a:latin typeface="Arial" panose="020B0604020202020204" pitchFamily="34" charset="0"/>
              </a:rPr>
              <a:t>Died:</a:t>
            </a:r>
            <a:r>
              <a:rPr lang="en-US" sz="2400" dirty="0">
                <a:effectLst/>
                <a:latin typeface="Arial" panose="020B0604020202020204" pitchFamily="34" charset="0"/>
              </a:rPr>
              <a:t> 21 February 1941, Newfoundland, Canada</a:t>
            </a:r>
          </a:p>
          <a:p>
            <a:pPr marL="0" lvl="0" indent="0">
              <a:spcBef>
                <a:spcPct val="0"/>
              </a:spcBef>
              <a:buClrTx/>
              <a:buSzTx/>
              <a:buNone/>
            </a:pPr>
            <a:r>
              <a:rPr lang="en-US" sz="2400" b="1" dirty="0">
                <a:effectLst/>
                <a:latin typeface="Arial" panose="020B0604020202020204" pitchFamily="34" charset="0"/>
              </a:rPr>
              <a:t>Affiliation at the time of the award:</a:t>
            </a:r>
            <a:r>
              <a:rPr lang="en-US" sz="2400" dirty="0">
                <a:effectLst/>
                <a:latin typeface="Arial" panose="020B0604020202020204" pitchFamily="34" charset="0"/>
              </a:rPr>
              <a:t> University of Toronto, Toronto, Canada</a:t>
            </a:r>
          </a:p>
          <a:p>
            <a:pPr marL="0" lvl="0" indent="0">
              <a:spcBef>
                <a:spcPct val="0"/>
              </a:spcBef>
              <a:buClrTx/>
              <a:buSzTx/>
              <a:buNone/>
            </a:pPr>
            <a:r>
              <a:rPr lang="en-US" sz="2400" b="1" dirty="0">
                <a:effectLst/>
                <a:latin typeface="Arial" panose="020B0604020202020204" pitchFamily="34" charset="0"/>
              </a:rPr>
              <a:t>Prize motivation:</a:t>
            </a:r>
            <a:r>
              <a:rPr lang="en-US" sz="2400" dirty="0">
                <a:effectLst/>
                <a:latin typeface="Arial" panose="020B0604020202020204" pitchFamily="34" charset="0"/>
              </a:rPr>
              <a:t> "for the discovery of insulin"</a:t>
            </a:r>
          </a:p>
          <a:p>
            <a:pPr marL="0" lvl="0" indent="0">
              <a:spcBef>
                <a:spcPct val="0"/>
              </a:spcBef>
              <a:buClrTx/>
              <a:buSzTx/>
              <a:buNone/>
            </a:pPr>
            <a:r>
              <a:rPr lang="en-US" sz="2400" b="1" dirty="0">
                <a:effectLst/>
                <a:latin typeface="Arial" panose="020B0604020202020204" pitchFamily="34" charset="0"/>
              </a:rPr>
              <a:t>Field:</a:t>
            </a:r>
            <a:r>
              <a:rPr lang="en-US" sz="2400" dirty="0">
                <a:effectLst/>
                <a:latin typeface="Arial" panose="020B0604020202020204" pitchFamily="34" charset="0"/>
              </a:rPr>
              <a:t> endocrinology, metabolism</a:t>
            </a:r>
          </a:p>
        </p:txBody>
      </p:sp>
      <p:sp>
        <p:nvSpPr>
          <p:cNvPr id="6" name="Rectangle 7"/>
          <p:cNvSpPr>
            <a:spLocks noChangeArrowheads="1"/>
          </p:cNvSpPr>
          <p:nvPr/>
        </p:nvSpPr>
        <p:spPr bwMode="auto">
          <a:xfrm>
            <a:off x="1053153" y="5619071"/>
            <a:ext cx="215265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1400" b="1" dirty="0" smtClean="0">
                <a:solidFill>
                  <a:prstClr val="black"/>
                </a:solidFill>
              </a:rPr>
              <a:t>Frederick G. </a:t>
            </a:r>
            <a:r>
              <a:rPr lang="en-US" sz="1400" b="1" dirty="0" err="1" smtClean="0">
                <a:solidFill>
                  <a:prstClr val="black"/>
                </a:solidFill>
              </a:rPr>
              <a:t>Banting</a:t>
            </a:r>
            <a:endParaRPr lang="en-US" dirty="0" smtClean="0">
              <a:solidFill>
                <a:prstClr val="black"/>
              </a:solidFill>
            </a:endParaRPr>
          </a:p>
        </p:txBody>
      </p:sp>
      <p:pic>
        <p:nvPicPr>
          <p:cNvPr id="65544" name="Picture 8" descr="Frederick Grant Bant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3810" y="2411926"/>
            <a:ext cx="2191993" cy="310010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02847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1026"/>
          <p:cNvSpPr>
            <a:spLocks noGrp="1" noChangeArrowheads="1"/>
          </p:cNvSpPr>
          <p:nvPr>
            <p:ph type="title"/>
          </p:nvPr>
        </p:nvSpPr>
        <p:spPr/>
        <p:txBody>
          <a:bodyPr/>
          <a:lstStyle/>
          <a:p>
            <a:pPr eaLnBrk="1" hangingPunct="1"/>
            <a:r>
              <a:rPr lang="en-US" sz="3600" dirty="0" smtClean="0"/>
              <a:t>Psychological Insulin Resistance (PIR)</a:t>
            </a:r>
          </a:p>
        </p:txBody>
      </p:sp>
      <p:sp>
        <p:nvSpPr>
          <p:cNvPr id="1755139" name="Rectangle 1027"/>
          <p:cNvSpPr>
            <a:spLocks noGrp="1" noChangeArrowheads="1"/>
          </p:cNvSpPr>
          <p:nvPr>
            <p:ph sz="quarter" idx="1"/>
          </p:nvPr>
        </p:nvSpPr>
        <p:spPr>
          <a:xfrm>
            <a:off x="2743200" y="1219200"/>
            <a:ext cx="5943600" cy="4937760"/>
          </a:xfrm>
        </p:spPr>
        <p:txBody>
          <a:bodyPr>
            <a:normAutofit lnSpcReduction="10000"/>
          </a:bodyPr>
          <a:lstStyle/>
          <a:p>
            <a:pPr eaLnBrk="1" hangingPunct="1">
              <a:defRPr/>
            </a:pPr>
            <a:r>
              <a:rPr lang="en-US" sz="2800" dirty="0" smtClean="0"/>
              <a:t>50% of providers in study threatened </a:t>
            </a:r>
            <a:r>
              <a:rPr lang="en-US" sz="2800" dirty="0" err="1" smtClean="0"/>
              <a:t>pts</a:t>
            </a:r>
            <a:r>
              <a:rPr lang="en-US" sz="2800" dirty="0" smtClean="0"/>
              <a:t> “with the needle”.</a:t>
            </a:r>
          </a:p>
          <a:p>
            <a:pPr eaLnBrk="1" hangingPunct="1">
              <a:defRPr/>
            </a:pPr>
            <a:r>
              <a:rPr lang="en-US" sz="2800" dirty="0" smtClean="0"/>
              <a:t>Less than 50% of providers realized </a:t>
            </a:r>
            <a:r>
              <a:rPr lang="en-US" sz="2800" dirty="0" err="1" smtClean="0"/>
              <a:t>insulins</a:t>
            </a:r>
            <a:r>
              <a:rPr lang="en-US" sz="2800" dirty="0" smtClean="0"/>
              <a:t>’ positive effect on type 2 </a:t>
            </a:r>
            <a:r>
              <a:rPr lang="en-US" sz="2800" dirty="0" err="1" smtClean="0"/>
              <a:t>dm</a:t>
            </a:r>
            <a:endParaRPr lang="en-US" sz="2800" dirty="0" smtClean="0"/>
          </a:p>
          <a:p>
            <a:pPr eaLnBrk="1" hangingPunct="1">
              <a:defRPr/>
            </a:pPr>
            <a:r>
              <a:rPr lang="en-US" sz="2800" dirty="0" smtClean="0"/>
              <a:t>Most </a:t>
            </a:r>
            <a:r>
              <a:rPr lang="en-US" sz="2800" dirty="0" err="1" smtClean="0"/>
              <a:t>pts</a:t>
            </a:r>
            <a:r>
              <a:rPr lang="en-US" sz="2800" dirty="0" smtClean="0"/>
              <a:t> don’t believe that insulin would “better help them manage their diabetes”.</a:t>
            </a:r>
          </a:p>
          <a:p>
            <a:pPr eaLnBrk="1" hangingPunct="1">
              <a:defRPr/>
            </a:pPr>
            <a:r>
              <a:rPr lang="en-US" sz="2800" dirty="0" smtClean="0"/>
              <a:t>Solutions: Find the root of PIR and address it, use more insulin pens</a:t>
            </a:r>
          </a:p>
          <a:p>
            <a:pPr eaLnBrk="1" hangingPunct="1">
              <a:defRPr/>
            </a:pPr>
            <a:endParaRPr lang="en-US" sz="2400" dirty="0" smtClean="0"/>
          </a:p>
          <a:p>
            <a:pPr algn="r" eaLnBrk="1" hangingPunct="1">
              <a:buFont typeface="Wingdings" pitchFamily="2" charset="2"/>
              <a:buNone/>
              <a:defRPr/>
            </a:pPr>
            <a:r>
              <a:rPr lang="en-US" sz="2000" i="1" dirty="0" smtClean="0"/>
              <a:t>Diabetes Attitudes, Wishes, Needs Study - Rubin</a:t>
            </a:r>
          </a:p>
        </p:txBody>
      </p:sp>
      <p:pic>
        <p:nvPicPr>
          <p:cNvPr id="1755140" name="MPj04071720000[1].jpg">
            <a:hlinkClick r:id="" action="ppaction://media"/>
          </p:cNvPr>
          <p:cNvPicPr>
            <a:picLocks noGrp="1" noRot="1" noChangeAspect="1" noChangeArrowheads="1"/>
          </p:cNvPicPr>
          <p:nvPr>
            <p:ph type="media" sz="half" idx="4294967295"/>
            <a:videoFile r:link="rId2"/>
          </p:nvPr>
        </p:nvPicPr>
        <p:blipFill>
          <a:blip r:embed="rId5">
            <a:extLst>
              <a:ext uri="{28A0092B-C50C-407E-A947-70E740481C1C}">
                <a14:useLocalDpi xmlns:a14="http://schemas.microsoft.com/office/drawing/2010/main" val="0"/>
              </a:ext>
            </a:extLst>
          </a:blip>
          <a:srcRect/>
          <a:stretch>
            <a:fillRect/>
          </a:stretch>
        </p:blipFill>
        <p:spPr>
          <a:xfrm>
            <a:off x="457200" y="1447800"/>
            <a:ext cx="2041525" cy="2552700"/>
          </a:xfrm>
        </p:spPr>
      </p:pic>
    </p:spTree>
    <p:custDataLst>
      <p:tags r:id="rId1"/>
    </p:custDataLst>
    <p:extLst>
      <p:ext uri="{BB962C8B-B14F-4D97-AF65-F5344CB8AC3E}">
        <p14:creationId xmlns:p14="http://schemas.microsoft.com/office/powerpoint/2010/main" val="3400117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55140"/>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755140"/>
                                        </p:tgtEl>
                                      </p:cBhvr>
                                    </p:cmd>
                                  </p:childTnLst>
                                </p:cTn>
                              </p:par>
                            </p:childTnLst>
                          </p:cTn>
                        </p:par>
                      </p:childTnLst>
                    </p:cTn>
                  </p:par>
                </p:childTnLst>
              </p:cTn>
              <p:nextCondLst>
                <p:cond evt="onClick" delay="0">
                  <p:tgtEl>
                    <p:spTgt spid="1755140"/>
                  </p:tgtEl>
                </p:cond>
              </p:nextCondLst>
            </p:seq>
            <p:video>
              <p:cMediaNode>
                <p:cTn id="7" fill="hold" display="0">
                  <p:stCondLst>
                    <p:cond delay="indefinite"/>
                  </p:stCondLst>
                  <p:endCondLst>
                    <p:cond evt="onNext" delay="0">
                      <p:tgtEl>
                        <p:sldTgt/>
                      </p:tgtEl>
                    </p:cond>
                    <p:cond evt="onPrev" delay="0">
                      <p:tgtEl>
                        <p:sldTgt/>
                      </p:tgtEl>
                    </p:cond>
                  </p:endCondLst>
                </p:cTn>
                <p:tgtEl>
                  <p:spTgt spid="1755140"/>
                </p:tgtEl>
              </p:cMediaNode>
            </p:video>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Title 1"/>
          <p:cNvSpPr>
            <a:spLocks noGrp="1"/>
          </p:cNvSpPr>
          <p:nvPr>
            <p:ph type="title"/>
          </p:nvPr>
        </p:nvSpPr>
        <p:spPr>
          <a:xfrm>
            <a:off x="457200" y="304800"/>
            <a:ext cx="8229600" cy="990600"/>
          </a:xfrm>
        </p:spPr>
        <p:txBody>
          <a:bodyPr>
            <a:noAutofit/>
          </a:bodyPr>
          <a:lstStyle/>
          <a:p>
            <a:r>
              <a:rPr lang="en-US" sz="3200" dirty="0" smtClean="0"/>
              <a:t>Needle Size often a Barrier</a:t>
            </a:r>
            <a:br>
              <a:rPr lang="en-US" sz="3200" dirty="0" smtClean="0"/>
            </a:br>
            <a:r>
              <a:rPr lang="en-US" sz="3200" dirty="0" smtClean="0"/>
              <a:t>Size </a:t>
            </a:r>
            <a:r>
              <a:rPr lang="en-US" sz="3200" i="1" dirty="0" smtClean="0"/>
              <a:t>Does</a:t>
            </a:r>
            <a:r>
              <a:rPr lang="en-US" sz="3200" dirty="0" smtClean="0"/>
              <a:t> Matter</a:t>
            </a:r>
          </a:p>
        </p:txBody>
      </p:sp>
      <p:sp>
        <p:nvSpPr>
          <p:cNvPr id="197635" name="Text Placeholder 2"/>
          <p:cNvSpPr>
            <a:spLocks noGrp="1"/>
          </p:cNvSpPr>
          <p:nvPr>
            <p:ph sz="quarter" idx="1"/>
          </p:nvPr>
        </p:nvSpPr>
        <p:spPr>
          <a:xfrm>
            <a:off x="609600" y="1752600"/>
            <a:ext cx="7467600" cy="4480560"/>
          </a:xfrm>
        </p:spPr>
        <p:txBody>
          <a:bodyPr>
            <a:normAutofit fontScale="92500" lnSpcReduction="10000"/>
          </a:bodyPr>
          <a:lstStyle/>
          <a:p>
            <a:r>
              <a:rPr lang="en-US" dirty="0" smtClean="0"/>
              <a:t>Use more short needles – 4 mm</a:t>
            </a:r>
          </a:p>
          <a:p>
            <a:r>
              <a:rPr lang="en-US" dirty="0" smtClean="0"/>
              <a:t>Effective for </a:t>
            </a:r>
            <a:r>
              <a:rPr lang="en-US" dirty="0" err="1" smtClean="0"/>
              <a:t>pts</a:t>
            </a:r>
            <a:r>
              <a:rPr lang="en-US" dirty="0" smtClean="0"/>
              <a:t> with BMI of 24- 49</a:t>
            </a:r>
          </a:p>
          <a:p>
            <a:r>
              <a:rPr lang="en-US" dirty="0" smtClean="0"/>
              <a:t>Keeps it </a:t>
            </a:r>
            <a:r>
              <a:rPr lang="en-US" dirty="0" err="1" smtClean="0"/>
              <a:t>subq</a:t>
            </a:r>
            <a:endParaRPr lang="en-US" dirty="0" smtClean="0"/>
          </a:p>
          <a:p>
            <a:r>
              <a:rPr lang="en-US" dirty="0" smtClean="0"/>
              <a:t>If </a:t>
            </a:r>
            <a:r>
              <a:rPr lang="en-US" dirty="0" err="1" smtClean="0"/>
              <a:t>pt</a:t>
            </a:r>
            <a:r>
              <a:rPr lang="en-US" dirty="0" smtClean="0"/>
              <a:t> thin, inject at angle</a:t>
            </a:r>
          </a:p>
          <a:p>
            <a:r>
              <a:rPr lang="en-US" dirty="0" smtClean="0"/>
              <a:t>To avoid leakage, count to 10 before withdrawing needle</a:t>
            </a:r>
          </a:p>
          <a:p>
            <a:r>
              <a:rPr lang="en-US" dirty="0" smtClean="0"/>
              <a:t>½ the patients who could benefit from insulin are not using it due to needle phobias</a:t>
            </a:r>
          </a:p>
          <a:p>
            <a:r>
              <a:rPr lang="en-US" dirty="0" smtClean="0"/>
              <a:t>Consider inhaled insulin</a:t>
            </a:r>
          </a:p>
          <a:p>
            <a:endParaRPr lang="en-US" dirty="0" smtClean="0"/>
          </a:p>
          <a:p>
            <a:endParaRPr lang="en-US" dirty="0" smtClean="0"/>
          </a:p>
        </p:txBody>
      </p:sp>
      <p:pic>
        <p:nvPicPr>
          <p:cNvPr id="2" name="Picture 1"/>
          <p:cNvPicPr>
            <a:picLocks noChangeAspect="1"/>
          </p:cNvPicPr>
          <p:nvPr/>
        </p:nvPicPr>
        <p:blipFill>
          <a:blip r:embed="rId3"/>
          <a:stretch>
            <a:fillRect/>
          </a:stretch>
        </p:blipFill>
        <p:spPr>
          <a:xfrm>
            <a:off x="5105400" y="152400"/>
            <a:ext cx="3867150" cy="1428750"/>
          </a:xfrm>
          <a:prstGeom prst="rect">
            <a:avLst/>
          </a:prstGeom>
        </p:spPr>
      </p:pic>
    </p:spTree>
    <p:custDataLst>
      <p:tags r:id="rId1"/>
    </p:custDataLst>
    <p:extLst>
      <p:ext uri="{BB962C8B-B14F-4D97-AF65-F5344CB8AC3E}">
        <p14:creationId xmlns:p14="http://schemas.microsoft.com/office/powerpoint/2010/main" val="4267292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5714" name="Rectangle 2"/>
          <p:cNvSpPr>
            <a:spLocks noChangeArrowheads="1"/>
          </p:cNvSpPr>
          <p:nvPr/>
        </p:nvSpPr>
        <p:spPr bwMode="auto">
          <a:xfrm>
            <a:off x="1558925" y="2259013"/>
            <a:ext cx="1101725" cy="698500"/>
          </a:xfrm>
          <a:prstGeom prst="rect">
            <a:avLst/>
          </a:prstGeom>
          <a:noFill/>
          <a:ln w="12700">
            <a:noFill/>
            <a:miter lim="800000"/>
            <a:headEnd/>
            <a:tailEnd/>
          </a:ln>
          <a:effectLst/>
        </p:spPr>
        <p:txBody>
          <a:bodyPr wrap="none" lIns="90488" tIns="44450" rIns="90488" bIns="44450">
            <a:spAutoFit/>
          </a:bodyPr>
          <a:lstStyle/>
          <a:p>
            <a:pPr algn="ctr" eaLnBrk="0" hangingPunct="0">
              <a:defRPr/>
            </a:pPr>
            <a:r>
              <a:rPr lang="en-US" sz="2000">
                <a:effectLst>
                  <a:outerShdw blurRad="38100" dist="38100" dir="2700000" algn="tl">
                    <a:srgbClr val="000000"/>
                  </a:outerShdw>
                </a:effectLst>
                <a:latin typeface="Arial" pitchFamily="34" charset="0"/>
              </a:rPr>
              <a:t>Insulin</a:t>
            </a:r>
          </a:p>
          <a:p>
            <a:pPr algn="ctr" eaLnBrk="0" hangingPunct="0">
              <a:defRPr/>
            </a:pPr>
            <a:r>
              <a:rPr lang="en-US" sz="2000">
                <a:effectLst>
                  <a:outerShdw blurRad="38100" dist="38100" dir="2700000" algn="tl">
                    <a:srgbClr val="000000"/>
                  </a:outerShdw>
                </a:effectLst>
                <a:latin typeface="Arial" pitchFamily="34" charset="0"/>
              </a:rPr>
              <a:t>(µU/mL)</a:t>
            </a:r>
            <a:endParaRPr lang="en-US" sz="2000">
              <a:solidFill>
                <a:srgbClr val="FFFFFF"/>
              </a:solidFill>
              <a:effectLst>
                <a:outerShdw blurRad="38100" dist="38100" dir="2700000" algn="tl">
                  <a:srgbClr val="000000"/>
                </a:outerShdw>
              </a:effectLst>
              <a:latin typeface="Arial" pitchFamily="34" charset="0"/>
            </a:endParaRPr>
          </a:p>
        </p:txBody>
      </p:sp>
      <p:sp>
        <p:nvSpPr>
          <p:cNvPr id="1395715" name="Rectangle 3"/>
          <p:cNvSpPr>
            <a:spLocks noChangeArrowheads="1"/>
          </p:cNvSpPr>
          <p:nvPr/>
        </p:nvSpPr>
        <p:spPr bwMode="auto">
          <a:xfrm>
            <a:off x="1554163" y="4284663"/>
            <a:ext cx="1112837" cy="698500"/>
          </a:xfrm>
          <a:prstGeom prst="rect">
            <a:avLst/>
          </a:prstGeom>
          <a:noFill/>
          <a:ln w="12700">
            <a:noFill/>
            <a:miter lim="800000"/>
            <a:headEnd/>
            <a:tailEnd/>
          </a:ln>
          <a:effectLst/>
        </p:spPr>
        <p:txBody>
          <a:bodyPr wrap="none" lIns="90488" tIns="44450" rIns="90488" bIns="44450">
            <a:spAutoFit/>
          </a:bodyPr>
          <a:lstStyle/>
          <a:p>
            <a:pPr algn="ctr" eaLnBrk="0" hangingPunct="0">
              <a:defRPr/>
            </a:pPr>
            <a:r>
              <a:rPr lang="en-US" sz="2000">
                <a:effectLst>
                  <a:outerShdw blurRad="38100" dist="38100" dir="2700000" algn="tl">
                    <a:srgbClr val="000000"/>
                  </a:outerShdw>
                </a:effectLst>
                <a:latin typeface="Arial" pitchFamily="34" charset="0"/>
              </a:rPr>
              <a:t>Glucose</a:t>
            </a:r>
          </a:p>
          <a:p>
            <a:pPr algn="ctr" eaLnBrk="0" hangingPunct="0">
              <a:defRPr/>
            </a:pPr>
            <a:r>
              <a:rPr lang="en-US" sz="2000">
                <a:effectLst>
                  <a:outerShdw blurRad="38100" dist="38100" dir="2700000" algn="tl">
                    <a:srgbClr val="000000"/>
                  </a:outerShdw>
                </a:effectLst>
                <a:latin typeface="Arial" pitchFamily="34" charset="0"/>
              </a:rPr>
              <a:t>(mg/dL)</a:t>
            </a:r>
            <a:endParaRPr lang="en-US" sz="2000">
              <a:solidFill>
                <a:srgbClr val="FFFFFF"/>
              </a:solidFill>
              <a:effectLst>
                <a:outerShdw blurRad="38100" dist="38100" dir="2700000" algn="tl">
                  <a:srgbClr val="000000"/>
                </a:outerShdw>
              </a:effectLst>
              <a:latin typeface="Arial" pitchFamily="34" charset="0"/>
            </a:endParaRPr>
          </a:p>
        </p:txBody>
      </p:sp>
      <p:sp>
        <p:nvSpPr>
          <p:cNvPr id="121860" name="Rectangle 4"/>
          <p:cNvSpPr>
            <a:spLocks noGrp="1" noChangeArrowheads="1"/>
          </p:cNvSpPr>
          <p:nvPr>
            <p:ph type="title"/>
          </p:nvPr>
        </p:nvSpPr>
        <p:spPr/>
        <p:txBody>
          <a:bodyPr>
            <a:normAutofit fontScale="90000"/>
          </a:bodyPr>
          <a:lstStyle/>
          <a:p>
            <a:pPr eaLnBrk="1" hangingPunct="1"/>
            <a:r>
              <a:rPr lang="en-US" sz="3700" smtClean="0"/>
              <a:t>Physiologic Insulin Secretion:    24-Hour Profile </a:t>
            </a:r>
            <a:endParaRPr lang="en-US" smtClean="0"/>
          </a:p>
        </p:txBody>
      </p:sp>
      <p:sp>
        <p:nvSpPr>
          <p:cNvPr id="2" name="Content Placeholder 1"/>
          <p:cNvSpPr>
            <a:spLocks noGrp="1"/>
          </p:cNvSpPr>
          <p:nvPr>
            <p:ph sz="quarter" idx="1"/>
          </p:nvPr>
        </p:nvSpPr>
        <p:spPr/>
        <p:txBody>
          <a:bodyPr/>
          <a:lstStyle/>
          <a:p>
            <a:endParaRPr lang="en-US" dirty="0"/>
          </a:p>
        </p:txBody>
      </p:sp>
      <p:sp>
        <p:nvSpPr>
          <p:cNvPr id="121861" name="Rectangle 5"/>
          <p:cNvSpPr>
            <a:spLocks noChangeArrowheads="1"/>
          </p:cNvSpPr>
          <p:nvPr/>
        </p:nvSpPr>
        <p:spPr bwMode="auto">
          <a:xfrm>
            <a:off x="3394075" y="4800600"/>
            <a:ext cx="3054350" cy="620713"/>
          </a:xfrm>
          <a:prstGeom prst="rect">
            <a:avLst/>
          </a:prstGeom>
          <a:solidFill>
            <a:srgbClr val="FF0066"/>
          </a:solidFill>
          <a:ln w="9525">
            <a:solidFill>
              <a:schemeClr val="tx1"/>
            </a:solidFill>
            <a:miter lim="800000"/>
            <a:headEnd/>
            <a:tailEnd/>
          </a:ln>
        </p:spPr>
        <p:txBody>
          <a:bodyPr wrap="none" anchor="ctr"/>
          <a:lstStyle/>
          <a:p>
            <a:endParaRPr lang="en-US"/>
          </a:p>
        </p:txBody>
      </p:sp>
      <p:sp>
        <p:nvSpPr>
          <p:cNvPr id="1395718" name="Rectangle 6"/>
          <p:cNvSpPr>
            <a:spLocks noChangeArrowheads="1"/>
          </p:cNvSpPr>
          <p:nvPr/>
        </p:nvSpPr>
        <p:spPr bwMode="auto">
          <a:xfrm>
            <a:off x="2655888" y="3805238"/>
            <a:ext cx="608012"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150</a:t>
            </a:r>
            <a:endParaRPr lang="en-US" sz="2000">
              <a:solidFill>
                <a:srgbClr val="FFFFFF"/>
              </a:solidFill>
              <a:effectLst>
                <a:outerShdw blurRad="38100" dist="38100" dir="2700000" algn="tl">
                  <a:srgbClr val="000000"/>
                </a:outerShdw>
              </a:effectLst>
              <a:latin typeface="Arial" pitchFamily="34" charset="0"/>
            </a:endParaRPr>
          </a:p>
        </p:txBody>
      </p:sp>
      <p:sp>
        <p:nvSpPr>
          <p:cNvPr id="1395719" name="Rectangle 7"/>
          <p:cNvSpPr>
            <a:spLocks noChangeArrowheads="1"/>
          </p:cNvSpPr>
          <p:nvPr/>
        </p:nvSpPr>
        <p:spPr bwMode="auto">
          <a:xfrm>
            <a:off x="2655888" y="4265613"/>
            <a:ext cx="608012"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100</a:t>
            </a:r>
            <a:endParaRPr lang="en-US" sz="2000">
              <a:solidFill>
                <a:srgbClr val="FFFFFF"/>
              </a:solidFill>
              <a:effectLst>
                <a:outerShdw blurRad="38100" dist="38100" dir="2700000" algn="tl">
                  <a:srgbClr val="000000"/>
                </a:outerShdw>
              </a:effectLst>
              <a:latin typeface="Arial" pitchFamily="34" charset="0"/>
            </a:endParaRPr>
          </a:p>
        </p:txBody>
      </p:sp>
      <p:sp>
        <p:nvSpPr>
          <p:cNvPr id="1395720" name="Rectangle 8"/>
          <p:cNvSpPr>
            <a:spLocks noChangeArrowheads="1"/>
          </p:cNvSpPr>
          <p:nvPr/>
        </p:nvSpPr>
        <p:spPr bwMode="auto">
          <a:xfrm>
            <a:off x="2797175" y="4725988"/>
            <a:ext cx="466725"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50</a:t>
            </a:r>
            <a:endParaRPr lang="en-US" sz="2000">
              <a:solidFill>
                <a:srgbClr val="FFFFFF"/>
              </a:solidFill>
              <a:effectLst>
                <a:outerShdw blurRad="38100" dist="38100" dir="2700000" algn="tl">
                  <a:srgbClr val="000000"/>
                </a:outerShdw>
              </a:effectLst>
              <a:latin typeface="Arial" pitchFamily="34" charset="0"/>
            </a:endParaRPr>
          </a:p>
        </p:txBody>
      </p:sp>
      <p:sp>
        <p:nvSpPr>
          <p:cNvPr id="1395721" name="Rectangle 9"/>
          <p:cNvSpPr>
            <a:spLocks noChangeArrowheads="1"/>
          </p:cNvSpPr>
          <p:nvPr/>
        </p:nvSpPr>
        <p:spPr bwMode="auto">
          <a:xfrm>
            <a:off x="2938463" y="5183188"/>
            <a:ext cx="325437"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0</a:t>
            </a:r>
            <a:endParaRPr lang="en-US" sz="2000">
              <a:solidFill>
                <a:srgbClr val="FFFFFF"/>
              </a:solidFill>
              <a:effectLst>
                <a:outerShdw blurRad="38100" dist="38100" dir="2700000" algn="tl">
                  <a:srgbClr val="000000"/>
                </a:outerShdw>
              </a:effectLst>
              <a:latin typeface="Arial" pitchFamily="34" charset="0"/>
            </a:endParaRPr>
          </a:p>
        </p:txBody>
      </p:sp>
      <p:sp>
        <p:nvSpPr>
          <p:cNvPr id="121866" name="Freeform 10"/>
          <p:cNvSpPr>
            <a:spLocks/>
          </p:cNvSpPr>
          <p:nvPr/>
        </p:nvSpPr>
        <p:spPr bwMode="auto">
          <a:xfrm>
            <a:off x="3297238" y="4033838"/>
            <a:ext cx="3149600" cy="1397000"/>
          </a:xfrm>
          <a:custGeom>
            <a:avLst/>
            <a:gdLst>
              <a:gd name="T0" fmla="*/ 0 w 2232"/>
              <a:gd name="T1" fmla="*/ 0 h 880"/>
              <a:gd name="T2" fmla="*/ 0 w 2232"/>
              <a:gd name="T3" fmla="*/ 2147483647 h 880"/>
              <a:gd name="T4" fmla="*/ 2147483647 w 2232"/>
              <a:gd name="T5" fmla="*/ 2147483647 h 880"/>
              <a:gd name="T6" fmla="*/ 0 60000 65536"/>
              <a:gd name="T7" fmla="*/ 0 60000 65536"/>
              <a:gd name="T8" fmla="*/ 0 60000 65536"/>
              <a:gd name="T9" fmla="*/ 0 w 2232"/>
              <a:gd name="T10" fmla="*/ 0 h 880"/>
              <a:gd name="T11" fmla="*/ 2232 w 2232"/>
              <a:gd name="T12" fmla="*/ 880 h 880"/>
            </a:gdLst>
            <a:ahLst/>
            <a:cxnLst>
              <a:cxn ang="T6">
                <a:pos x="T0" y="T1"/>
              </a:cxn>
              <a:cxn ang="T7">
                <a:pos x="T2" y="T3"/>
              </a:cxn>
              <a:cxn ang="T8">
                <a:pos x="T4" y="T5"/>
              </a:cxn>
            </a:cxnLst>
            <a:rect l="T9" t="T10" r="T11" b="T12"/>
            <a:pathLst>
              <a:path w="2232" h="880">
                <a:moveTo>
                  <a:pt x="0" y="0"/>
                </a:moveTo>
                <a:lnTo>
                  <a:pt x="0" y="879"/>
                </a:lnTo>
                <a:lnTo>
                  <a:pt x="2231" y="879"/>
                </a:lnTo>
              </a:path>
            </a:pathLst>
          </a:custGeom>
          <a:noFill/>
          <a:ln w="25400" cap="rnd">
            <a:solidFill>
              <a:srgbClr val="FFFF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1867" name="Line 11"/>
          <p:cNvSpPr>
            <a:spLocks noChangeShapeType="1"/>
          </p:cNvSpPr>
          <p:nvPr/>
        </p:nvSpPr>
        <p:spPr bwMode="auto">
          <a:xfrm>
            <a:off x="3249613" y="40338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868" name="Line 12"/>
          <p:cNvSpPr>
            <a:spLocks noChangeShapeType="1"/>
          </p:cNvSpPr>
          <p:nvPr/>
        </p:nvSpPr>
        <p:spPr bwMode="auto">
          <a:xfrm>
            <a:off x="3249613" y="4498975"/>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869" name="Line 13"/>
          <p:cNvSpPr>
            <a:spLocks noChangeShapeType="1"/>
          </p:cNvSpPr>
          <p:nvPr/>
        </p:nvSpPr>
        <p:spPr bwMode="auto">
          <a:xfrm>
            <a:off x="3249613" y="4964113"/>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nvGrpSpPr>
          <p:cNvPr id="121870" name="Group 14"/>
          <p:cNvGrpSpPr>
            <a:grpSpLocks/>
          </p:cNvGrpSpPr>
          <p:nvPr/>
        </p:nvGrpSpPr>
        <p:grpSpPr bwMode="auto">
          <a:xfrm>
            <a:off x="3511550" y="5427663"/>
            <a:ext cx="2927350" cy="57150"/>
            <a:chOff x="2488" y="3449"/>
            <a:chExt cx="2075" cy="36"/>
          </a:xfrm>
        </p:grpSpPr>
        <p:sp>
          <p:nvSpPr>
            <p:cNvPr id="121925" name="Line 15"/>
            <p:cNvSpPr>
              <a:spLocks noChangeShapeType="1"/>
            </p:cNvSpPr>
            <p:nvPr/>
          </p:nvSpPr>
          <p:spPr bwMode="auto">
            <a:xfrm>
              <a:off x="248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6" name="Line 16"/>
            <p:cNvSpPr>
              <a:spLocks noChangeShapeType="1"/>
            </p:cNvSpPr>
            <p:nvPr/>
          </p:nvSpPr>
          <p:spPr bwMode="auto">
            <a:xfrm>
              <a:off x="264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7" name="Line 17"/>
            <p:cNvSpPr>
              <a:spLocks noChangeShapeType="1"/>
            </p:cNvSpPr>
            <p:nvPr/>
          </p:nvSpPr>
          <p:spPr bwMode="auto">
            <a:xfrm>
              <a:off x="280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8" name="Line 18"/>
            <p:cNvSpPr>
              <a:spLocks noChangeShapeType="1"/>
            </p:cNvSpPr>
            <p:nvPr/>
          </p:nvSpPr>
          <p:spPr bwMode="auto">
            <a:xfrm>
              <a:off x="2967"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9" name="Line 19"/>
            <p:cNvSpPr>
              <a:spLocks noChangeShapeType="1"/>
            </p:cNvSpPr>
            <p:nvPr/>
          </p:nvSpPr>
          <p:spPr bwMode="auto">
            <a:xfrm>
              <a:off x="3127"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0" name="Line 20"/>
            <p:cNvSpPr>
              <a:spLocks noChangeShapeType="1"/>
            </p:cNvSpPr>
            <p:nvPr/>
          </p:nvSpPr>
          <p:spPr bwMode="auto">
            <a:xfrm>
              <a:off x="328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1" name="Line 21"/>
            <p:cNvSpPr>
              <a:spLocks noChangeShapeType="1"/>
            </p:cNvSpPr>
            <p:nvPr/>
          </p:nvSpPr>
          <p:spPr bwMode="auto">
            <a:xfrm>
              <a:off x="344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2" name="Line 22"/>
            <p:cNvSpPr>
              <a:spLocks noChangeShapeType="1"/>
            </p:cNvSpPr>
            <p:nvPr/>
          </p:nvSpPr>
          <p:spPr bwMode="auto">
            <a:xfrm>
              <a:off x="360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3" name="Line 23"/>
            <p:cNvSpPr>
              <a:spLocks noChangeShapeType="1"/>
            </p:cNvSpPr>
            <p:nvPr/>
          </p:nvSpPr>
          <p:spPr bwMode="auto">
            <a:xfrm>
              <a:off x="3765"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4" name="Line 24"/>
            <p:cNvSpPr>
              <a:spLocks noChangeShapeType="1"/>
            </p:cNvSpPr>
            <p:nvPr/>
          </p:nvSpPr>
          <p:spPr bwMode="auto">
            <a:xfrm>
              <a:off x="3924"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5" name="Line 25"/>
            <p:cNvSpPr>
              <a:spLocks noChangeShapeType="1"/>
            </p:cNvSpPr>
            <p:nvPr/>
          </p:nvSpPr>
          <p:spPr bwMode="auto">
            <a:xfrm>
              <a:off x="4085"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6" name="Line 26"/>
            <p:cNvSpPr>
              <a:spLocks noChangeShapeType="1"/>
            </p:cNvSpPr>
            <p:nvPr/>
          </p:nvSpPr>
          <p:spPr bwMode="auto">
            <a:xfrm>
              <a:off x="4244"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7" name="Line 27"/>
            <p:cNvSpPr>
              <a:spLocks noChangeShapeType="1"/>
            </p:cNvSpPr>
            <p:nvPr/>
          </p:nvSpPr>
          <p:spPr bwMode="auto">
            <a:xfrm>
              <a:off x="4403"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8" name="Line 28"/>
            <p:cNvSpPr>
              <a:spLocks noChangeShapeType="1"/>
            </p:cNvSpPr>
            <p:nvPr/>
          </p:nvSpPr>
          <p:spPr bwMode="auto">
            <a:xfrm>
              <a:off x="4563"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1395741" name="Rectangle 29"/>
          <p:cNvSpPr>
            <a:spLocks noChangeArrowheads="1"/>
          </p:cNvSpPr>
          <p:nvPr/>
        </p:nvSpPr>
        <p:spPr bwMode="auto">
          <a:xfrm>
            <a:off x="316547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7</a:t>
            </a:r>
            <a:endParaRPr lang="en-US" sz="1400">
              <a:solidFill>
                <a:srgbClr val="FFFFFF"/>
              </a:solidFill>
              <a:effectLst>
                <a:outerShdw blurRad="38100" dist="38100" dir="2700000" algn="tl">
                  <a:srgbClr val="000000"/>
                </a:outerShdw>
              </a:effectLst>
              <a:latin typeface="Arial" pitchFamily="34" charset="0"/>
            </a:endParaRPr>
          </a:p>
        </p:txBody>
      </p:sp>
      <p:sp>
        <p:nvSpPr>
          <p:cNvPr id="1395742" name="Rectangle 30"/>
          <p:cNvSpPr>
            <a:spLocks noChangeArrowheads="1"/>
          </p:cNvSpPr>
          <p:nvPr/>
        </p:nvSpPr>
        <p:spPr bwMode="auto">
          <a:xfrm>
            <a:off x="3365500"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8</a:t>
            </a:r>
          </a:p>
        </p:txBody>
      </p:sp>
      <p:sp>
        <p:nvSpPr>
          <p:cNvPr id="1395743" name="Rectangle 31"/>
          <p:cNvSpPr>
            <a:spLocks noChangeArrowheads="1"/>
          </p:cNvSpPr>
          <p:nvPr/>
        </p:nvSpPr>
        <p:spPr bwMode="auto">
          <a:xfrm>
            <a:off x="359092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9</a:t>
            </a:r>
            <a:endParaRPr lang="en-US" sz="1400">
              <a:solidFill>
                <a:srgbClr val="FFFFFF"/>
              </a:solidFill>
              <a:effectLst>
                <a:outerShdw blurRad="38100" dist="38100" dir="2700000" algn="tl">
                  <a:srgbClr val="000000"/>
                </a:outerShdw>
              </a:effectLst>
              <a:latin typeface="Arial" pitchFamily="34" charset="0"/>
            </a:endParaRPr>
          </a:p>
        </p:txBody>
      </p:sp>
      <p:sp>
        <p:nvSpPr>
          <p:cNvPr id="1395744" name="Rectangle 32"/>
          <p:cNvSpPr>
            <a:spLocks noChangeArrowheads="1"/>
          </p:cNvSpPr>
          <p:nvPr/>
        </p:nvSpPr>
        <p:spPr bwMode="auto">
          <a:xfrm>
            <a:off x="3756025" y="5478463"/>
            <a:ext cx="381000"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10</a:t>
            </a:r>
          </a:p>
        </p:txBody>
      </p:sp>
      <p:sp>
        <p:nvSpPr>
          <p:cNvPr id="1395745" name="Rectangle 33"/>
          <p:cNvSpPr>
            <a:spLocks noChangeArrowheads="1"/>
          </p:cNvSpPr>
          <p:nvPr/>
        </p:nvSpPr>
        <p:spPr bwMode="auto">
          <a:xfrm>
            <a:off x="3992563" y="5478463"/>
            <a:ext cx="381000"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11</a:t>
            </a:r>
          </a:p>
        </p:txBody>
      </p:sp>
      <p:sp>
        <p:nvSpPr>
          <p:cNvPr id="1395746" name="Rectangle 34"/>
          <p:cNvSpPr>
            <a:spLocks noChangeArrowheads="1"/>
          </p:cNvSpPr>
          <p:nvPr/>
        </p:nvSpPr>
        <p:spPr bwMode="auto">
          <a:xfrm>
            <a:off x="4230688" y="5478463"/>
            <a:ext cx="381000"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12</a:t>
            </a:r>
            <a:endParaRPr lang="en-US" sz="1400">
              <a:solidFill>
                <a:srgbClr val="FFFFFF"/>
              </a:solidFill>
              <a:effectLst>
                <a:outerShdw blurRad="38100" dist="38100" dir="2700000" algn="tl">
                  <a:srgbClr val="000000"/>
                </a:outerShdw>
              </a:effectLst>
              <a:latin typeface="Arial" pitchFamily="34" charset="0"/>
            </a:endParaRPr>
          </a:p>
        </p:txBody>
      </p:sp>
      <p:sp>
        <p:nvSpPr>
          <p:cNvPr id="1395747" name="Rectangle 35"/>
          <p:cNvSpPr>
            <a:spLocks noChangeArrowheads="1"/>
          </p:cNvSpPr>
          <p:nvPr/>
        </p:nvSpPr>
        <p:spPr bwMode="auto">
          <a:xfrm>
            <a:off x="449262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1</a:t>
            </a:r>
            <a:endParaRPr lang="en-US" sz="1400">
              <a:solidFill>
                <a:srgbClr val="FFFFFF"/>
              </a:solidFill>
              <a:effectLst>
                <a:outerShdw blurRad="38100" dist="38100" dir="2700000" algn="tl">
                  <a:srgbClr val="000000"/>
                </a:outerShdw>
              </a:effectLst>
              <a:latin typeface="Arial" pitchFamily="34" charset="0"/>
            </a:endParaRPr>
          </a:p>
        </p:txBody>
      </p:sp>
      <p:sp>
        <p:nvSpPr>
          <p:cNvPr id="1395748" name="Rectangle 36"/>
          <p:cNvSpPr>
            <a:spLocks noChangeArrowheads="1"/>
          </p:cNvSpPr>
          <p:nvPr/>
        </p:nvSpPr>
        <p:spPr bwMode="auto">
          <a:xfrm>
            <a:off x="4732338"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2</a:t>
            </a:r>
            <a:endParaRPr lang="en-US" sz="1400">
              <a:solidFill>
                <a:srgbClr val="FFFFFF"/>
              </a:solidFill>
              <a:effectLst>
                <a:outerShdw blurRad="38100" dist="38100" dir="2700000" algn="tl">
                  <a:srgbClr val="000000"/>
                </a:outerShdw>
              </a:effectLst>
              <a:latin typeface="Arial" pitchFamily="34" charset="0"/>
            </a:endParaRPr>
          </a:p>
        </p:txBody>
      </p:sp>
      <p:sp>
        <p:nvSpPr>
          <p:cNvPr id="1395749" name="Rectangle 37"/>
          <p:cNvSpPr>
            <a:spLocks noChangeArrowheads="1"/>
          </p:cNvSpPr>
          <p:nvPr/>
        </p:nvSpPr>
        <p:spPr bwMode="auto">
          <a:xfrm>
            <a:off x="494347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3</a:t>
            </a:r>
            <a:endParaRPr lang="en-US" sz="1400">
              <a:solidFill>
                <a:srgbClr val="FFFFFF"/>
              </a:solidFill>
              <a:effectLst>
                <a:outerShdw blurRad="38100" dist="38100" dir="2700000" algn="tl">
                  <a:srgbClr val="000000"/>
                </a:outerShdw>
              </a:effectLst>
              <a:latin typeface="Arial" pitchFamily="34" charset="0"/>
            </a:endParaRPr>
          </a:p>
        </p:txBody>
      </p:sp>
      <p:sp>
        <p:nvSpPr>
          <p:cNvPr id="1395750" name="Rectangle 38"/>
          <p:cNvSpPr>
            <a:spLocks noChangeArrowheads="1"/>
          </p:cNvSpPr>
          <p:nvPr/>
        </p:nvSpPr>
        <p:spPr bwMode="auto">
          <a:xfrm>
            <a:off x="5170488"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4</a:t>
            </a:r>
          </a:p>
        </p:txBody>
      </p:sp>
      <p:sp>
        <p:nvSpPr>
          <p:cNvPr id="1395751" name="Rectangle 39"/>
          <p:cNvSpPr>
            <a:spLocks noChangeArrowheads="1"/>
          </p:cNvSpPr>
          <p:nvPr/>
        </p:nvSpPr>
        <p:spPr bwMode="auto">
          <a:xfrm>
            <a:off x="539432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5</a:t>
            </a:r>
          </a:p>
        </p:txBody>
      </p:sp>
      <p:sp>
        <p:nvSpPr>
          <p:cNvPr id="1395752" name="Rectangle 40"/>
          <p:cNvSpPr>
            <a:spLocks noChangeArrowheads="1"/>
          </p:cNvSpPr>
          <p:nvPr/>
        </p:nvSpPr>
        <p:spPr bwMode="auto">
          <a:xfrm>
            <a:off x="5634038"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6</a:t>
            </a:r>
          </a:p>
        </p:txBody>
      </p:sp>
      <p:sp>
        <p:nvSpPr>
          <p:cNvPr id="1395753" name="Rectangle 41"/>
          <p:cNvSpPr>
            <a:spLocks noChangeArrowheads="1"/>
          </p:cNvSpPr>
          <p:nvPr/>
        </p:nvSpPr>
        <p:spPr bwMode="auto">
          <a:xfrm>
            <a:off x="5859463"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7</a:t>
            </a:r>
            <a:endParaRPr lang="en-US" sz="1400">
              <a:solidFill>
                <a:srgbClr val="FFFFFF"/>
              </a:solidFill>
              <a:effectLst>
                <a:outerShdw blurRad="38100" dist="38100" dir="2700000" algn="tl">
                  <a:srgbClr val="000000"/>
                </a:outerShdw>
              </a:effectLst>
              <a:latin typeface="Arial" pitchFamily="34" charset="0"/>
            </a:endParaRPr>
          </a:p>
        </p:txBody>
      </p:sp>
      <p:sp>
        <p:nvSpPr>
          <p:cNvPr id="1395754" name="Rectangle 42"/>
          <p:cNvSpPr>
            <a:spLocks noChangeArrowheads="1"/>
          </p:cNvSpPr>
          <p:nvPr/>
        </p:nvSpPr>
        <p:spPr bwMode="auto">
          <a:xfrm>
            <a:off x="6084888"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8</a:t>
            </a:r>
            <a:endParaRPr lang="en-US" sz="1400">
              <a:solidFill>
                <a:srgbClr val="FFFFFF"/>
              </a:solidFill>
              <a:effectLst>
                <a:outerShdw blurRad="38100" dist="38100" dir="2700000" algn="tl">
                  <a:srgbClr val="000000"/>
                </a:outerShdw>
              </a:effectLst>
              <a:latin typeface="Arial" pitchFamily="34" charset="0"/>
            </a:endParaRPr>
          </a:p>
        </p:txBody>
      </p:sp>
      <p:sp>
        <p:nvSpPr>
          <p:cNvPr id="1395755" name="Rectangle 43"/>
          <p:cNvSpPr>
            <a:spLocks noChangeArrowheads="1"/>
          </p:cNvSpPr>
          <p:nvPr/>
        </p:nvSpPr>
        <p:spPr bwMode="auto">
          <a:xfrm>
            <a:off x="630872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9</a:t>
            </a:r>
            <a:endParaRPr lang="en-US" sz="1400">
              <a:solidFill>
                <a:srgbClr val="FFFFFF"/>
              </a:solidFill>
              <a:effectLst>
                <a:outerShdw blurRad="38100" dist="38100" dir="2700000" algn="tl">
                  <a:srgbClr val="000000"/>
                </a:outerShdw>
              </a:effectLst>
              <a:latin typeface="Arial" pitchFamily="34" charset="0"/>
            </a:endParaRPr>
          </a:p>
        </p:txBody>
      </p:sp>
      <p:sp>
        <p:nvSpPr>
          <p:cNvPr id="1395756" name="Rectangle 44"/>
          <p:cNvSpPr>
            <a:spLocks noChangeArrowheads="1"/>
          </p:cNvSpPr>
          <p:nvPr/>
        </p:nvSpPr>
        <p:spPr bwMode="auto">
          <a:xfrm>
            <a:off x="3500438" y="5703888"/>
            <a:ext cx="5492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A.M.</a:t>
            </a:r>
          </a:p>
        </p:txBody>
      </p:sp>
      <p:sp>
        <p:nvSpPr>
          <p:cNvPr id="1395757" name="Rectangle 45"/>
          <p:cNvSpPr>
            <a:spLocks noChangeArrowheads="1"/>
          </p:cNvSpPr>
          <p:nvPr/>
        </p:nvSpPr>
        <p:spPr bwMode="auto">
          <a:xfrm>
            <a:off x="5646738" y="5703888"/>
            <a:ext cx="5492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P.M.</a:t>
            </a:r>
          </a:p>
        </p:txBody>
      </p:sp>
      <p:sp>
        <p:nvSpPr>
          <p:cNvPr id="121888" name="Freeform 46"/>
          <p:cNvSpPr>
            <a:spLocks/>
          </p:cNvSpPr>
          <p:nvPr/>
        </p:nvSpPr>
        <p:spPr bwMode="auto">
          <a:xfrm>
            <a:off x="3414713" y="4160838"/>
            <a:ext cx="3032125" cy="582612"/>
          </a:xfrm>
          <a:custGeom>
            <a:avLst/>
            <a:gdLst>
              <a:gd name="T0" fmla="*/ 2147483647 w 2149"/>
              <a:gd name="T1" fmla="*/ 2147483647 h 367"/>
              <a:gd name="T2" fmla="*/ 2147483647 w 2149"/>
              <a:gd name="T3" fmla="*/ 2147483647 h 367"/>
              <a:gd name="T4" fmla="*/ 2147483647 w 2149"/>
              <a:gd name="T5" fmla="*/ 2147483647 h 367"/>
              <a:gd name="T6" fmla="*/ 2147483647 w 2149"/>
              <a:gd name="T7" fmla="*/ 2147483647 h 367"/>
              <a:gd name="T8" fmla="*/ 2147483647 w 2149"/>
              <a:gd name="T9" fmla="*/ 2147483647 h 367"/>
              <a:gd name="T10" fmla="*/ 2147483647 w 2149"/>
              <a:gd name="T11" fmla="*/ 2147483647 h 367"/>
              <a:gd name="T12" fmla="*/ 2147483647 w 2149"/>
              <a:gd name="T13" fmla="*/ 2147483647 h 367"/>
              <a:gd name="T14" fmla="*/ 2147483647 w 2149"/>
              <a:gd name="T15" fmla="*/ 2147483647 h 367"/>
              <a:gd name="T16" fmla="*/ 2147483647 w 2149"/>
              <a:gd name="T17" fmla="*/ 2147483647 h 367"/>
              <a:gd name="T18" fmla="*/ 2147483647 w 2149"/>
              <a:gd name="T19" fmla="*/ 2147483647 h 367"/>
              <a:gd name="T20" fmla="*/ 2147483647 w 2149"/>
              <a:gd name="T21" fmla="*/ 2147483647 h 367"/>
              <a:gd name="T22" fmla="*/ 2147483647 w 2149"/>
              <a:gd name="T23" fmla="*/ 2147483647 h 367"/>
              <a:gd name="T24" fmla="*/ 2147483647 w 2149"/>
              <a:gd name="T25" fmla="*/ 2147483647 h 367"/>
              <a:gd name="T26" fmla="*/ 2147483647 w 2149"/>
              <a:gd name="T27" fmla="*/ 2147483647 h 367"/>
              <a:gd name="T28" fmla="*/ 2147483647 w 2149"/>
              <a:gd name="T29" fmla="*/ 2147483647 h 367"/>
              <a:gd name="T30" fmla="*/ 2147483647 w 2149"/>
              <a:gd name="T31" fmla="*/ 2147483647 h 367"/>
              <a:gd name="T32" fmla="*/ 2147483647 w 2149"/>
              <a:gd name="T33" fmla="*/ 2147483647 h 367"/>
              <a:gd name="T34" fmla="*/ 2147483647 w 2149"/>
              <a:gd name="T35" fmla="*/ 2147483647 h 367"/>
              <a:gd name="T36" fmla="*/ 2147483647 w 2149"/>
              <a:gd name="T37" fmla="*/ 2147483647 h 367"/>
              <a:gd name="T38" fmla="*/ 2147483647 w 2149"/>
              <a:gd name="T39" fmla="*/ 2147483647 h 367"/>
              <a:gd name="T40" fmla="*/ 2147483647 w 2149"/>
              <a:gd name="T41" fmla="*/ 2147483647 h 367"/>
              <a:gd name="T42" fmla="*/ 2147483647 w 2149"/>
              <a:gd name="T43" fmla="*/ 2147483647 h 367"/>
              <a:gd name="T44" fmla="*/ 2147483647 w 2149"/>
              <a:gd name="T45" fmla="*/ 2147483647 h 367"/>
              <a:gd name="T46" fmla="*/ 2147483647 w 2149"/>
              <a:gd name="T47" fmla="*/ 2147483647 h 367"/>
              <a:gd name="T48" fmla="*/ 2147483647 w 2149"/>
              <a:gd name="T49" fmla="*/ 2147483647 h 367"/>
              <a:gd name="T50" fmla="*/ 2147483647 w 2149"/>
              <a:gd name="T51" fmla="*/ 2147483647 h 367"/>
              <a:gd name="T52" fmla="*/ 2147483647 w 2149"/>
              <a:gd name="T53" fmla="*/ 2147483647 h 367"/>
              <a:gd name="T54" fmla="*/ 2147483647 w 2149"/>
              <a:gd name="T55" fmla="*/ 2147483647 h 367"/>
              <a:gd name="T56" fmla="*/ 2147483647 w 2149"/>
              <a:gd name="T57" fmla="*/ 2147483647 h 367"/>
              <a:gd name="T58" fmla="*/ 2147483647 w 2149"/>
              <a:gd name="T59" fmla="*/ 2147483647 h 367"/>
              <a:gd name="T60" fmla="*/ 2147483647 w 2149"/>
              <a:gd name="T61" fmla="*/ 2147483647 h 367"/>
              <a:gd name="T62" fmla="*/ 2147483647 w 2149"/>
              <a:gd name="T63" fmla="*/ 2147483647 h 367"/>
              <a:gd name="T64" fmla="*/ 2147483647 w 2149"/>
              <a:gd name="T65" fmla="*/ 2147483647 h 367"/>
              <a:gd name="T66" fmla="*/ 2147483647 w 2149"/>
              <a:gd name="T67" fmla="*/ 2147483647 h 367"/>
              <a:gd name="T68" fmla="*/ 2147483647 w 2149"/>
              <a:gd name="T69" fmla="*/ 2147483647 h 367"/>
              <a:gd name="T70" fmla="*/ 2147483647 w 2149"/>
              <a:gd name="T71" fmla="*/ 2147483647 h 367"/>
              <a:gd name="T72" fmla="*/ 2147483647 w 2149"/>
              <a:gd name="T73" fmla="*/ 2147483647 h 367"/>
              <a:gd name="T74" fmla="*/ 2147483647 w 2149"/>
              <a:gd name="T75" fmla="*/ 2147483647 h 367"/>
              <a:gd name="T76" fmla="*/ 2147483647 w 2149"/>
              <a:gd name="T77" fmla="*/ 2147483647 h 367"/>
              <a:gd name="T78" fmla="*/ 2147483647 w 2149"/>
              <a:gd name="T79" fmla="*/ 2147483647 h 367"/>
              <a:gd name="T80" fmla="*/ 2147483647 w 2149"/>
              <a:gd name="T81" fmla="*/ 2147483647 h 367"/>
              <a:gd name="T82" fmla="*/ 2147483647 w 2149"/>
              <a:gd name="T83" fmla="*/ 2147483647 h 367"/>
              <a:gd name="T84" fmla="*/ 2147483647 w 2149"/>
              <a:gd name="T85" fmla="*/ 2147483647 h 367"/>
              <a:gd name="T86" fmla="*/ 2147483647 w 2149"/>
              <a:gd name="T87" fmla="*/ 2147483647 h 36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49"/>
              <a:gd name="T133" fmla="*/ 0 h 367"/>
              <a:gd name="T134" fmla="*/ 2149 w 2149"/>
              <a:gd name="T135" fmla="*/ 367 h 36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49" h="367">
                <a:moveTo>
                  <a:pt x="2" y="351"/>
                </a:moveTo>
                <a:lnTo>
                  <a:pt x="57" y="346"/>
                </a:lnTo>
                <a:lnTo>
                  <a:pt x="74" y="336"/>
                </a:lnTo>
                <a:lnTo>
                  <a:pt x="87" y="321"/>
                </a:lnTo>
                <a:lnTo>
                  <a:pt x="109" y="318"/>
                </a:lnTo>
                <a:lnTo>
                  <a:pt x="117" y="312"/>
                </a:lnTo>
                <a:lnTo>
                  <a:pt x="132" y="308"/>
                </a:lnTo>
                <a:lnTo>
                  <a:pt x="160" y="267"/>
                </a:lnTo>
                <a:lnTo>
                  <a:pt x="167" y="254"/>
                </a:lnTo>
                <a:lnTo>
                  <a:pt x="167" y="224"/>
                </a:lnTo>
                <a:lnTo>
                  <a:pt x="175" y="211"/>
                </a:lnTo>
                <a:lnTo>
                  <a:pt x="177" y="192"/>
                </a:lnTo>
                <a:lnTo>
                  <a:pt x="182" y="173"/>
                </a:lnTo>
                <a:lnTo>
                  <a:pt x="184" y="145"/>
                </a:lnTo>
                <a:lnTo>
                  <a:pt x="190" y="128"/>
                </a:lnTo>
                <a:lnTo>
                  <a:pt x="201" y="111"/>
                </a:lnTo>
                <a:lnTo>
                  <a:pt x="212" y="104"/>
                </a:lnTo>
                <a:lnTo>
                  <a:pt x="214" y="55"/>
                </a:lnTo>
                <a:lnTo>
                  <a:pt x="216" y="42"/>
                </a:lnTo>
                <a:lnTo>
                  <a:pt x="222" y="23"/>
                </a:lnTo>
                <a:lnTo>
                  <a:pt x="231" y="6"/>
                </a:lnTo>
                <a:lnTo>
                  <a:pt x="250" y="6"/>
                </a:lnTo>
                <a:lnTo>
                  <a:pt x="254" y="27"/>
                </a:lnTo>
                <a:lnTo>
                  <a:pt x="265" y="44"/>
                </a:lnTo>
                <a:lnTo>
                  <a:pt x="274" y="53"/>
                </a:lnTo>
                <a:lnTo>
                  <a:pt x="276" y="83"/>
                </a:lnTo>
                <a:lnTo>
                  <a:pt x="282" y="96"/>
                </a:lnTo>
                <a:lnTo>
                  <a:pt x="284" y="117"/>
                </a:lnTo>
                <a:lnTo>
                  <a:pt x="295" y="130"/>
                </a:lnTo>
                <a:lnTo>
                  <a:pt x="297" y="149"/>
                </a:lnTo>
                <a:lnTo>
                  <a:pt x="308" y="169"/>
                </a:lnTo>
                <a:lnTo>
                  <a:pt x="319" y="184"/>
                </a:lnTo>
                <a:lnTo>
                  <a:pt x="325" y="205"/>
                </a:lnTo>
                <a:lnTo>
                  <a:pt x="331" y="222"/>
                </a:lnTo>
                <a:lnTo>
                  <a:pt x="340" y="233"/>
                </a:lnTo>
                <a:lnTo>
                  <a:pt x="353" y="235"/>
                </a:lnTo>
                <a:lnTo>
                  <a:pt x="361" y="254"/>
                </a:lnTo>
                <a:lnTo>
                  <a:pt x="379" y="269"/>
                </a:lnTo>
                <a:lnTo>
                  <a:pt x="394" y="291"/>
                </a:lnTo>
                <a:lnTo>
                  <a:pt x="406" y="297"/>
                </a:lnTo>
                <a:lnTo>
                  <a:pt x="430" y="295"/>
                </a:lnTo>
                <a:lnTo>
                  <a:pt x="445" y="288"/>
                </a:lnTo>
                <a:lnTo>
                  <a:pt x="464" y="295"/>
                </a:lnTo>
                <a:lnTo>
                  <a:pt x="477" y="288"/>
                </a:lnTo>
                <a:lnTo>
                  <a:pt x="486" y="293"/>
                </a:lnTo>
                <a:lnTo>
                  <a:pt x="501" y="297"/>
                </a:lnTo>
                <a:lnTo>
                  <a:pt x="556" y="299"/>
                </a:lnTo>
                <a:lnTo>
                  <a:pt x="571" y="303"/>
                </a:lnTo>
                <a:lnTo>
                  <a:pt x="616" y="310"/>
                </a:lnTo>
                <a:lnTo>
                  <a:pt x="636" y="316"/>
                </a:lnTo>
                <a:lnTo>
                  <a:pt x="653" y="316"/>
                </a:lnTo>
                <a:lnTo>
                  <a:pt x="676" y="323"/>
                </a:lnTo>
                <a:lnTo>
                  <a:pt x="685" y="325"/>
                </a:lnTo>
                <a:lnTo>
                  <a:pt x="700" y="333"/>
                </a:lnTo>
                <a:lnTo>
                  <a:pt x="708" y="333"/>
                </a:lnTo>
                <a:lnTo>
                  <a:pt x="723" y="342"/>
                </a:lnTo>
                <a:lnTo>
                  <a:pt x="740" y="340"/>
                </a:lnTo>
                <a:lnTo>
                  <a:pt x="762" y="323"/>
                </a:lnTo>
                <a:lnTo>
                  <a:pt x="777" y="303"/>
                </a:lnTo>
                <a:lnTo>
                  <a:pt x="779" y="280"/>
                </a:lnTo>
                <a:lnTo>
                  <a:pt x="792" y="258"/>
                </a:lnTo>
                <a:lnTo>
                  <a:pt x="798" y="239"/>
                </a:lnTo>
                <a:lnTo>
                  <a:pt x="807" y="218"/>
                </a:lnTo>
                <a:lnTo>
                  <a:pt x="822" y="203"/>
                </a:lnTo>
                <a:lnTo>
                  <a:pt x="826" y="173"/>
                </a:lnTo>
                <a:lnTo>
                  <a:pt x="843" y="166"/>
                </a:lnTo>
                <a:lnTo>
                  <a:pt x="863" y="166"/>
                </a:lnTo>
                <a:lnTo>
                  <a:pt x="869" y="184"/>
                </a:lnTo>
                <a:lnTo>
                  <a:pt x="878" y="209"/>
                </a:lnTo>
                <a:lnTo>
                  <a:pt x="888" y="246"/>
                </a:lnTo>
                <a:lnTo>
                  <a:pt x="905" y="278"/>
                </a:lnTo>
                <a:lnTo>
                  <a:pt x="914" y="295"/>
                </a:lnTo>
                <a:lnTo>
                  <a:pt x="931" y="295"/>
                </a:lnTo>
                <a:lnTo>
                  <a:pt x="950" y="284"/>
                </a:lnTo>
                <a:lnTo>
                  <a:pt x="961" y="269"/>
                </a:lnTo>
                <a:lnTo>
                  <a:pt x="972" y="254"/>
                </a:lnTo>
                <a:lnTo>
                  <a:pt x="987" y="244"/>
                </a:lnTo>
                <a:lnTo>
                  <a:pt x="1012" y="248"/>
                </a:lnTo>
                <a:lnTo>
                  <a:pt x="1060" y="246"/>
                </a:lnTo>
                <a:lnTo>
                  <a:pt x="1079" y="256"/>
                </a:lnTo>
                <a:lnTo>
                  <a:pt x="1105" y="263"/>
                </a:lnTo>
                <a:lnTo>
                  <a:pt x="1135" y="276"/>
                </a:lnTo>
                <a:lnTo>
                  <a:pt x="1156" y="288"/>
                </a:lnTo>
                <a:lnTo>
                  <a:pt x="1194" y="291"/>
                </a:lnTo>
                <a:lnTo>
                  <a:pt x="1216" y="299"/>
                </a:lnTo>
                <a:lnTo>
                  <a:pt x="1327" y="301"/>
                </a:lnTo>
                <a:lnTo>
                  <a:pt x="1347" y="310"/>
                </a:lnTo>
                <a:lnTo>
                  <a:pt x="1407" y="306"/>
                </a:lnTo>
                <a:lnTo>
                  <a:pt x="1424" y="299"/>
                </a:lnTo>
                <a:lnTo>
                  <a:pt x="1451" y="299"/>
                </a:lnTo>
                <a:lnTo>
                  <a:pt x="1479" y="308"/>
                </a:lnTo>
                <a:lnTo>
                  <a:pt x="1496" y="297"/>
                </a:lnTo>
                <a:lnTo>
                  <a:pt x="1524" y="301"/>
                </a:lnTo>
                <a:lnTo>
                  <a:pt x="1546" y="303"/>
                </a:lnTo>
                <a:lnTo>
                  <a:pt x="1559" y="291"/>
                </a:lnTo>
                <a:lnTo>
                  <a:pt x="1565" y="256"/>
                </a:lnTo>
                <a:lnTo>
                  <a:pt x="1569" y="226"/>
                </a:lnTo>
                <a:lnTo>
                  <a:pt x="1576" y="207"/>
                </a:lnTo>
                <a:lnTo>
                  <a:pt x="1586" y="186"/>
                </a:lnTo>
                <a:lnTo>
                  <a:pt x="1591" y="149"/>
                </a:lnTo>
                <a:lnTo>
                  <a:pt x="1604" y="124"/>
                </a:lnTo>
                <a:lnTo>
                  <a:pt x="1612" y="102"/>
                </a:lnTo>
                <a:lnTo>
                  <a:pt x="1614" y="51"/>
                </a:lnTo>
                <a:lnTo>
                  <a:pt x="1623" y="34"/>
                </a:lnTo>
                <a:lnTo>
                  <a:pt x="1627" y="2"/>
                </a:lnTo>
                <a:lnTo>
                  <a:pt x="1646" y="0"/>
                </a:lnTo>
                <a:lnTo>
                  <a:pt x="1666" y="2"/>
                </a:lnTo>
                <a:lnTo>
                  <a:pt x="1676" y="21"/>
                </a:lnTo>
                <a:lnTo>
                  <a:pt x="1691" y="38"/>
                </a:lnTo>
                <a:lnTo>
                  <a:pt x="1700" y="55"/>
                </a:lnTo>
                <a:lnTo>
                  <a:pt x="1704" y="87"/>
                </a:lnTo>
                <a:lnTo>
                  <a:pt x="1723" y="107"/>
                </a:lnTo>
                <a:lnTo>
                  <a:pt x="1728" y="128"/>
                </a:lnTo>
                <a:lnTo>
                  <a:pt x="1745" y="141"/>
                </a:lnTo>
                <a:lnTo>
                  <a:pt x="1756" y="160"/>
                </a:lnTo>
                <a:lnTo>
                  <a:pt x="1783" y="175"/>
                </a:lnTo>
                <a:lnTo>
                  <a:pt x="1798" y="192"/>
                </a:lnTo>
                <a:lnTo>
                  <a:pt x="1816" y="211"/>
                </a:lnTo>
                <a:lnTo>
                  <a:pt x="1835" y="222"/>
                </a:lnTo>
                <a:lnTo>
                  <a:pt x="1858" y="237"/>
                </a:lnTo>
                <a:lnTo>
                  <a:pt x="1876" y="250"/>
                </a:lnTo>
                <a:lnTo>
                  <a:pt x="1899" y="261"/>
                </a:lnTo>
                <a:lnTo>
                  <a:pt x="1916" y="280"/>
                </a:lnTo>
                <a:lnTo>
                  <a:pt x="1929" y="301"/>
                </a:lnTo>
                <a:lnTo>
                  <a:pt x="1948" y="321"/>
                </a:lnTo>
                <a:lnTo>
                  <a:pt x="1968" y="333"/>
                </a:lnTo>
                <a:lnTo>
                  <a:pt x="2045" y="338"/>
                </a:lnTo>
                <a:lnTo>
                  <a:pt x="2068" y="340"/>
                </a:lnTo>
                <a:lnTo>
                  <a:pt x="2105" y="342"/>
                </a:lnTo>
                <a:lnTo>
                  <a:pt x="2126" y="333"/>
                </a:lnTo>
                <a:lnTo>
                  <a:pt x="2148" y="323"/>
                </a:lnTo>
                <a:lnTo>
                  <a:pt x="2148" y="363"/>
                </a:lnTo>
                <a:lnTo>
                  <a:pt x="4" y="363"/>
                </a:lnTo>
                <a:lnTo>
                  <a:pt x="0" y="366"/>
                </a:lnTo>
              </a:path>
            </a:pathLst>
          </a:custGeom>
          <a:solidFill>
            <a:srgbClr val="FF0000"/>
          </a:solidFill>
          <a:ln w="9525" cap="rnd">
            <a:solidFill>
              <a:schemeClr val="tx1"/>
            </a:solidFill>
            <a:round/>
            <a:headEnd type="none" w="sm" len="sm"/>
            <a:tailEnd type="none" w="sm" len="sm"/>
          </a:ln>
        </p:spPr>
        <p:txBody>
          <a:bodyPr/>
          <a:lstStyle/>
          <a:p>
            <a:endParaRPr lang="en-US"/>
          </a:p>
        </p:txBody>
      </p:sp>
      <p:sp>
        <p:nvSpPr>
          <p:cNvPr id="1395759" name="Rectangle 47"/>
          <p:cNvSpPr>
            <a:spLocks noChangeArrowheads="1"/>
          </p:cNvSpPr>
          <p:nvPr/>
        </p:nvSpPr>
        <p:spPr bwMode="auto">
          <a:xfrm>
            <a:off x="6516688" y="4962525"/>
            <a:ext cx="1840247" cy="400752"/>
          </a:xfrm>
          <a:prstGeom prst="rect">
            <a:avLst/>
          </a:prstGeom>
          <a:noFill/>
          <a:ln w="9525">
            <a:noFill/>
            <a:miter lim="800000"/>
            <a:headEnd/>
            <a:tailEnd/>
          </a:ln>
          <a:effectLst/>
        </p:spPr>
        <p:txBody>
          <a:bodyPr wrap="none" lIns="92075" tIns="46038" rIns="92075" bIns="46038">
            <a:spAutoFit/>
          </a:bodyPr>
          <a:lstStyle/>
          <a:p>
            <a:pPr eaLnBrk="0" hangingPunct="0">
              <a:defRPr/>
            </a:pPr>
            <a:r>
              <a:rPr lang="en-US" sz="2000" dirty="0">
                <a:latin typeface="Arial" pitchFamily="34" charset="0"/>
              </a:rPr>
              <a:t>Basal Glucose</a:t>
            </a:r>
            <a:endParaRPr lang="en-US" sz="2000" dirty="0">
              <a:solidFill>
                <a:srgbClr val="FFFFFF"/>
              </a:solidFill>
              <a:latin typeface="Arial" pitchFamily="34" charset="0"/>
            </a:endParaRPr>
          </a:p>
        </p:txBody>
      </p:sp>
      <p:sp>
        <p:nvSpPr>
          <p:cNvPr id="1395760" name="Rectangle 48"/>
          <p:cNvSpPr>
            <a:spLocks noChangeArrowheads="1"/>
          </p:cNvSpPr>
          <p:nvPr/>
        </p:nvSpPr>
        <p:spPr bwMode="auto">
          <a:xfrm>
            <a:off x="4102101" y="5904548"/>
            <a:ext cx="1552575" cy="396875"/>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2000" dirty="0">
                <a:effectLst>
                  <a:outerShdw blurRad="38100" dist="38100" dir="2700000" algn="tl">
                    <a:srgbClr val="000000"/>
                  </a:outerShdw>
                </a:effectLst>
                <a:latin typeface="Arial" pitchFamily="34" charset="0"/>
              </a:rPr>
              <a:t>Time</a:t>
            </a:r>
            <a:r>
              <a:rPr lang="en-US" sz="2000" dirty="0">
                <a:solidFill>
                  <a:srgbClr val="FFFFFF"/>
                </a:solidFill>
                <a:effectLst>
                  <a:outerShdw blurRad="38100" dist="38100" dir="2700000" algn="tl">
                    <a:srgbClr val="000000"/>
                  </a:outerShdw>
                </a:effectLst>
                <a:latin typeface="Arial" pitchFamily="34" charset="0"/>
              </a:rPr>
              <a:t> </a:t>
            </a:r>
            <a:r>
              <a:rPr lang="en-US" sz="2000" dirty="0">
                <a:effectLst>
                  <a:outerShdw blurRad="38100" dist="38100" dir="2700000" algn="tl">
                    <a:srgbClr val="000000"/>
                  </a:outerShdw>
                </a:effectLst>
                <a:latin typeface="Arial" pitchFamily="34" charset="0"/>
              </a:rPr>
              <a:t>of Day</a:t>
            </a:r>
            <a:endParaRPr lang="en-US" sz="2000" dirty="0">
              <a:solidFill>
                <a:srgbClr val="FFFFFF"/>
              </a:solidFill>
              <a:effectLst>
                <a:outerShdw blurRad="38100" dist="38100" dir="2700000" algn="tl">
                  <a:srgbClr val="000000"/>
                </a:outerShdw>
              </a:effectLst>
              <a:latin typeface="Arial" pitchFamily="34" charset="0"/>
            </a:endParaRPr>
          </a:p>
        </p:txBody>
      </p:sp>
      <p:sp>
        <p:nvSpPr>
          <p:cNvPr id="121891" name="Rectangle 49"/>
          <p:cNvSpPr>
            <a:spLocks noChangeArrowheads="1"/>
          </p:cNvSpPr>
          <p:nvPr/>
        </p:nvSpPr>
        <p:spPr bwMode="auto">
          <a:xfrm>
            <a:off x="3405188" y="3030538"/>
            <a:ext cx="3030537" cy="196850"/>
          </a:xfrm>
          <a:prstGeom prst="rect">
            <a:avLst/>
          </a:prstGeom>
          <a:solidFill>
            <a:srgbClr val="00CC00"/>
          </a:solidFill>
          <a:ln w="9525">
            <a:solidFill>
              <a:schemeClr val="tx1"/>
            </a:solidFill>
            <a:miter lim="800000"/>
            <a:headEnd/>
            <a:tailEnd/>
          </a:ln>
        </p:spPr>
        <p:txBody>
          <a:bodyPr wrap="none" anchor="ctr"/>
          <a:lstStyle/>
          <a:p>
            <a:endParaRPr lang="en-US"/>
          </a:p>
        </p:txBody>
      </p:sp>
      <p:sp>
        <p:nvSpPr>
          <p:cNvPr id="121892" name="Freeform 50"/>
          <p:cNvSpPr>
            <a:spLocks/>
          </p:cNvSpPr>
          <p:nvPr/>
        </p:nvSpPr>
        <p:spPr bwMode="auto">
          <a:xfrm>
            <a:off x="3554413" y="2147888"/>
            <a:ext cx="2886075" cy="849312"/>
          </a:xfrm>
          <a:custGeom>
            <a:avLst/>
            <a:gdLst>
              <a:gd name="T0" fmla="*/ 2147483647 w 2045"/>
              <a:gd name="T1" fmla="*/ 2147483647 h 535"/>
              <a:gd name="T2" fmla="*/ 2147483647 w 2045"/>
              <a:gd name="T3" fmla="*/ 2147483647 h 535"/>
              <a:gd name="T4" fmla="*/ 2147483647 w 2045"/>
              <a:gd name="T5" fmla="*/ 2147483647 h 535"/>
              <a:gd name="T6" fmla="*/ 2147483647 w 2045"/>
              <a:gd name="T7" fmla="*/ 2147483647 h 535"/>
              <a:gd name="T8" fmla="*/ 2147483647 w 2045"/>
              <a:gd name="T9" fmla="*/ 2147483647 h 535"/>
              <a:gd name="T10" fmla="*/ 2147483647 w 2045"/>
              <a:gd name="T11" fmla="*/ 0 h 535"/>
              <a:gd name="T12" fmla="*/ 2147483647 w 2045"/>
              <a:gd name="T13" fmla="*/ 2147483647 h 535"/>
              <a:gd name="T14" fmla="*/ 2147483647 w 2045"/>
              <a:gd name="T15" fmla="*/ 2147483647 h 535"/>
              <a:gd name="T16" fmla="*/ 2147483647 w 2045"/>
              <a:gd name="T17" fmla="*/ 2147483647 h 535"/>
              <a:gd name="T18" fmla="*/ 2147483647 w 2045"/>
              <a:gd name="T19" fmla="*/ 2147483647 h 535"/>
              <a:gd name="T20" fmla="*/ 2147483647 w 2045"/>
              <a:gd name="T21" fmla="*/ 2147483647 h 535"/>
              <a:gd name="T22" fmla="*/ 2147483647 w 2045"/>
              <a:gd name="T23" fmla="*/ 2147483647 h 535"/>
              <a:gd name="T24" fmla="*/ 2147483647 w 2045"/>
              <a:gd name="T25" fmla="*/ 2147483647 h 535"/>
              <a:gd name="T26" fmla="*/ 2147483647 w 2045"/>
              <a:gd name="T27" fmla="*/ 2147483647 h 535"/>
              <a:gd name="T28" fmla="*/ 2147483647 w 2045"/>
              <a:gd name="T29" fmla="*/ 2147483647 h 535"/>
              <a:gd name="T30" fmla="*/ 2147483647 w 2045"/>
              <a:gd name="T31" fmla="*/ 2147483647 h 535"/>
              <a:gd name="T32" fmla="*/ 2147483647 w 2045"/>
              <a:gd name="T33" fmla="*/ 2147483647 h 535"/>
              <a:gd name="T34" fmla="*/ 2147483647 w 2045"/>
              <a:gd name="T35" fmla="*/ 2147483647 h 535"/>
              <a:gd name="T36" fmla="*/ 2147483647 w 2045"/>
              <a:gd name="T37" fmla="*/ 2147483647 h 535"/>
              <a:gd name="T38" fmla="*/ 2147483647 w 2045"/>
              <a:gd name="T39" fmla="*/ 2147483647 h 535"/>
              <a:gd name="T40" fmla="*/ 2147483647 w 2045"/>
              <a:gd name="T41" fmla="*/ 2147483647 h 535"/>
              <a:gd name="T42" fmla="*/ 2147483647 w 2045"/>
              <a:gd name="T43" fmla="*/ 2147483647 h 535"/>
              <a:gd name="T44" fmla="*/ 2147483647 w 2045"/>
              <a:gd name="T45" fmla="*/ 2147483647 h 535"/>
              <a:gd name="T46" fmla="*/ 2147483647 w 2045"/>
              <a:gd name="T47" fmla="*/ 2147483647 h 535"/>
              <a:gd name="T48" fmla="*/ 2147483647 w 2045"/>
              <a:gd name="T49" fmla="*/ 2147483647 h 535"/>
              <a:gd name="T50" fmla="*/ 2147483647 w 2045"/>
              <a:gd name="T51" fmla="*/ 2147483647 h 535"/>
              <a:gd name="T52" fmla="*/ 2147483647 w 2045"/>
              <a:gd name="T53" fmla="*/ 2147483647 h 535"/>
              <a:gd name="T54" fmla="*/ 2147483647 w 2045"/>
              <a:gd name="T55" fmla="*/ 2147483647 h 535"/>
              <a:gd name="T56" fmla="*/ 2147483647 w 2045"/>
              <a:gd name="T57" fmla="*/ 2147483647 h 535"/>
              <a:gd name="T58" fmla="*/ 2147483647 w 2045"/>
              <a:gd name="T59" fmla="*/ 2147483647 h 535"/>
              <a:gd name="T60" fmla="*/ 2147483647 w 2045"/>
              <a:gd name="T61" fmla="*/ 2147483647 h 535"/>
              <a:gd name="T62" fmla="*/ 2147483647 w 2045"/>
              <a:gd name="T63" fmla="*/ 2147483647 h 535"/>
              <a:gd name="T64" fmla="*/ 2147483647 w 2045"/>
              <a:gd name="T65" fmla="*/ 2147483647 h 535"/>
              <a:gd name="T66" fmla="*/ 2147483647 w 2045"/>
              <a:gd name="T67" fmla="*/ 2147483647 h 535"/>
              <a:gd name="T68" fmla="*/ 2147483647 w 2045"/>
              <a:gd name="T69" fmla="*/ 2147483647 h 535"/>
              <a:gd name="T70" fmla="*/ 2147483647 w 2045"/>
              <a:gd name="T71" fmla="*/ 2147483647 h 535"/>
              <a:gd name="T72" fmla="*/ 2147483647 w 2045"/>
              <a:gd name="T73" fmla="*/ 2147483647 h 535"/>
              <a:gd name="T74" fmla="*/ 2147483647 w 2045"/>
              <a:gd name="T75" fmla="*/ 2147483647 h 535"/>
              <a:gd name="T76" fmla="*/ 2147483647 w 2045"/>
              <a:gd name="T77" fmla="*/ 2147483647 h 535"/>
              <a:gd name="T78" fmla="*/ 2147483647 w 2045"/>
              <a:gd name="T79" fmla="*/ 2147483647 h 535"/>
              <a:gd name="T80" fmla="*/ 2147483647 w 2045"/>
              <a:gd name="T81" fmla="*/ 2147483647 h 535"/>
              <a:gd name="T82" fmla="*/ 2147483647 w 2045"/>
              <a:gd name="T83" fmla="*/ 2147483647 h 535"/>
              <a:gd name="T84" fmla="*/ 2147483647 w 2045"/>
              <a:gd name="T85" fmla="*/ 2147483647 h 535"/>
              <a:gd name="T86" fmla="*/ 2147483647 w 2045"/>
              <a:gd name="T87" fmla="*/ 2147483647 h 53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045"/>
              <a:gd name="T133" fmla="*/ 0 h 535"/>
              <a:gd name="T134" fmla="*/ 2045 w 2045"/>
              <a:gd name="T135" fmla="*/ 535 h 53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045" h="535">
                <a:moveTo>
                  <a:pt x="0" y="523"/>
                </a:moveTo>
                <a:lnTo>
                  <a:pt x="32" y="501"/>
                </a:lnTo>
                <a:lnTo>
                  <a:pt x="51" y="484"/>
                </a:lnTo>
                <a:lnTo>
                  <a:pt x="59" y="472"/>
                </a:lnTo>
                <a:lnTo>
                  <a:pt x="68" y="440"/>
                </a:lnTo>
                <a:lnTo>
                  <a:pt x="74" y="393"/>
                </a:lnTo>
                <a:lnTo>
                  <a:pt x="94" y="241"/>
                </a:lnTo>
                <a:lnTo>
                  <a:pt x="102" y="173"/>
                </a:lnTo>
                <a:lnTo>
                  <a:pt x="113" y="153"/>
                </a:lnTo>
                <a:lnTo>
                  <a:pt x="115" y="85"/>
                </a:lnTo>
                <a:lnTo>
                  <a:pt x="117" y="74"/>
                </a:lnTo>
                <a:lnTo>
                  <a:pt x="119" y="66"/>
                </a:lnTo>
                <a:lnTo>
                  <a:pt x="128" y="64"/>
                </a:lnTo>
                <a:lnTo>
                  <a:pt x="136" y="57"/>
                </a:lnTo>
                <a:lnTo>
                  <a:pt x="141" y="44"/>
                </a:lnTo>
                <a:lnTo>
                  <a:pt x="143" y="23"/>
                </a:lnTo>
                <a:lnTo>
                  <a:pt x="147" y="6"/>
                </a:lnTo>
                <a:lnTo>
                  <a:pt x="154" y="0"/>
                </a:lnTo>
                <a:lnTo>
                  <a:pt x="160" y="0"/>
                </a:lnTo>
                <a:lnTo>
                  <a:pt x="164" y="38"/>
                </a:lnTo>
                <a:lnTo>
                  <a:pt x="177" y="44"/>
                </a:lnTo>
                <a:lnTo>
                  <a:pt x="181" y="83"/>
                </a:lnTo>
                <a:lnTo>
                  <a:pt x="184" y="100"/>
                </a:lnTo>
                <a:lnTo>
                  <a:pt x="196" y="119"/>
                </a:lnTo>
                <a:lnTo>
                  <a:pt x="201" y="140"/>
                </a:lnTo>
                <a:lnTo>
                  <a:pt x="201" y="168"/>
                </a:lnTo>
                <a:lnTo>
                  <a:pt x="214" y="185"/>
                </a:lnTo>
                <a:lnTo>
                  <a:pt x="222" y="207"/>
                </a:lnTo>
                <a:lnTo>
                  <a:pt x="222" y="222"/>
                </a:lnTo>
                <a:lnTo>
                  <a:pt x="229" y="241"/>
                </a:lnTo>
                <a:lnTo>
                  <a:pt x="248" y="273"/>
                </a:lnTo>
                <a:lnTo>
                  <a:pt x="256" y="299"/>
                </a:lnTo>
                <a:lnTo>
                  <a:pt x="265" y="328"/>
                </a:lnTo>
                <a:lnTo>
                  <a:pt x="282" y="343"/>
                </a:lnTo>
                <a:lnTo>
                  <a:pt x="284" y="365"/>
                </a:lnTo>
                <a:lnTo>
                  <a:pt x="295" y="384"/>
                </a:lnTo>
                <a:lnTo>
                  <a:pt x="303" y="407"/>
                </a:lnTo>
                <a:lnTo>
                  <a:pt x="333" y="416"/>
                </a:lnTo>
                <a:lnTo>
                  <a:pt x="344" y="420"/>
                </a:lnTo>
                <a:lnTo>
                  <a:pt x="361" y="416"/>
                </a:lnTo>
                <a:lnTo>
                  <a:pt x="391" y="414"/>
                </a:lnTo>
                <a:lnTo>
                  <a:pt x="404" y="429"/>
                </a:lnTo>
                <a:lnTo>
                  <a:pt x="425" y="440"/>
                </a:lnTo>
                <a:lnTo>
                  <a:pt x="451" y="467"/>
                </a:lnTo>
                <a:lnTo>
                  <a:pt x="473" y="482"/>
                </a:lnTo>
                <a:lnTo>
                  <a:pt x="500" y="484"/>
                </a:lnTo>
                <a:lnTo>
                  <a:pt x="520" y="491"/>
                </a:lnTo>
                <a:lnTo>
                  <a:pt x="554" y="491"/>
                </a:lnTo>
                <a:lnTo>
                  <a:pt x="577" y="484"/>
                </a:lnTo>
                <a:lnTo>
                  <a:pt x="601" y="480"/>
                </a:lnTo>
                <a:lnTo>
                  <a:pt x="635" y="489"/>
                </a:lnTo>
                <a:lnTo>
                  <a:pt x="650" y="461"/>
                </a:lnTo>
                <a:lnTo>
                  <a:pt x="667" y="457"/>
                </a:lnTo>
                <a:lnTo>
                  <a:pt x="687" y="386"/>
                </a:lnTo>
                <a:lnTo>
                  <a:pt x="697" y="360"/>
                </a:lnTo>
                <a:lnTo>
                  <a:pt x="697" y="339"/>
                </a:lnTo>
                <a:lnTo>
                  <a:pt x="712" y="316"/>
                </a:lnTo>
                <a:lnTo>
                  <a:pt x="714" y="288"/>
                </a:lnTo>
                <a:lnTo>
                  <a:pt x="729" y="273"/>
                </a:lnTo>
                <a:lnTo>
                  <a:pt x="736" y="207"/>
                </a:lnTo>
                <a:lnTo>
                  <a:pt x="740" y="192"/>
                </a:lnTo>
                <a:lnTo>
                  <a:pt x="761" y="185"/>
                </a:lnTo>
                <a:lnTo>
                  <a:pt x="770" y="222"/>
                </a:lnTo>
                <a:lnTo>
                  <a:pt x="772" y="254"/>
                </a:lnTo>
                <a:lnTo>
                  <a:pt x="783" y="277"/>
                </a:lnTo>
                <a:lnTo>
                  <a:pt x="791" y="333"/>
                </a:lnTo>
                <a:lnTo>
                  <a:pt x="804" y="354"/>
                </a:lnTo>
                <a:lnTo>
                  <a:pt x="817" y="369"/>
                </a:lnTo>
                <a:lnTo>
                  <a:pt x="836" y="367"/>
                </a:lnTo>
                <a:lnTo>
                  <a:pt x="866" y="331"/>
                </a:lnTo>
                <a:lnTo>
                  <a:pt x="896" y="328"/>
                </a:lnTo>
                <a:lnTo>
                  <a:pt x="920" y="328"/>
                </a:lnTo>
                <a:lnTo>
                  <a:pt x="935" y="341"/>
                </a:lnTo>
                <a:lnTo>
                  <a:pt x="954" y="354"/>
                </a:lnTo>
                <a:lnTo>
                  <a:pt x="969" y="373"/>
                </a:lnTo>
                <a:lnTo>
                  <a:pt x="1010" y="422"/>
                </a:lnTo>
                <a:lnTo>
                  <a:pt x="1033" y="444"/>
                </a:lnTo>
                <a:lnTo>
                  <a:pt x="1072" y="463"/>
                </a:lnTo>
                <a:lnTo>
                  <a:pt x="1110" y="472"/>
                </a:lnTo>
                <a:lnTo>
                  <a:pt x="1170" y="484"/>
                </a:lnTo>
                <a:lnTo>
                  <a:pt x="1194" y="495"/>
                </a:lnTo>
                <a:lnTo>
                  <a:pt x="1219" y="493"/>
                </a:lnTo>
                <a:lnTo>
                  <a:pt x="1239" y="504"/>
                </a:lnTo>
                <a:lnTo>
                  <a:pt x="1260" y="499"/>
                </a:lnTo>
                <a:lnTo>
                  <a:pt x="1279" y="506"/>
                </a:lnTo>
                <a:lnTo>
                  <a:pt x="1284" y="521"/>
                </a:lnTo>
                <a:lnTo>
                  <a:pt x="1303" y="525"/>
                </a:lnTo>
                <a:lnTo>
                  <a:pt x="1324" y="514"/>
                </a:lnTo>
                <a:lnTo>
                  <a:pt x="1350" y="510"/>
                </a:lnTo>
                <a:lnTo>
                  <a:pt x="1374" y="510"/>
                </a:lnTo>
                <a:lnTo>
                  <a:pt x="1404" y="516"/>
                </a:lnTo>
                <a:lnTo>
                  <a:pt x="1431" y="510"/>
                </a:lnTo>
                <a:lnTo>
                  <a:pt x="1453" y="489"/>
                </a:lnTo>
                <a:lnTo>
                  <a:pt x="1468" y="457"/>
                </a:lnTo>
                <a:lnTo>
                  <a:pt x="1472" y="407"/>
                </a:lnTo>
                <a:lnTo>
                  <a:pt x="1476" y="363"/>
                </a:lnTo>
                <a:lnTo>
                  <a:pt x="1489" y="348"/>
                </a:lnTo>
                <a:lnTo>
                  <a:pt x="1493" y="277"/>
                </a:lnTo>
                <a:lnTo>
                  <a:pt x="1493" y="249"/>
                </a:lnTo>
                <a:lnTo>
                  <a:pt x="1504" y="211"/>
                </a:lnTo>
                <a:lnTo>
                  <a:pt x="1506" y="187"/>
                </a:lnTo>
                <a:lnTo>
                  <a:pt x="1526" y="173"/>
                </a:lnTo>
                <a:lnTo>
                  <a:pt x="1536" y="149"/>
                </a:lnTo>
                <a:lnTo>
                  <a:pt x="1564" y="115"/>
                </a:lnTo>
                <a:lnTo>
                  <a:pt x="1588" y="108"/>
                </a:lnTo>
                <a:lnTo>
                  <a:pt x="1609" y="108"/>
                </a:lnTo>
                <a:lnTo>
                  <a:pt x="1626" y="123"/>
                </a:lnTo>
                <a:lnTo>
                  <a:pt x="1641" y="134"/>
                </a:lnTo>
                <a:lnTo>
                  <a:pt x="1641" y="170"/>
                </a:lnTo>
                <a:lnTo>
                  <a:pt x="1641" y="196"/>
                </a:lnTo>
                <a:lnTo>
                  <a:pt x="1652" y="220"/>
                </a:lnTo>
                <a:lnTo>
                  <a:pt x="1658" y="241"/>
                </a:lnTo>
                <a:lnTo>
                  <a:pt x="1663" y="284"/>
                </a:lnTo>
                <a:lnTo>
                  <a:pt x="1673" y="301"/>
                </a:lnTo>
                <a:lnTo>
                  <a:pt x="1680" y="316"/>
                </a:lnTo>
                <a:lnTo>
                  <a:pt x="1695" y="324"/>
                </a:lnTo>
                <a:lnTo>
                  <a:pt x="1707" y="339"/>
                </a:lnTo>
                <a:lnTo>
                  <a:pt x="1729" y="356"/>
                </a:lnTo>
                <a:lnTo>
                  <a:pt x="1748" y="365"/>
                </a:lnTo>
                <a:lnTo>
                  <a:pt x="1774" y="367"/>
                </a:lnTo>
                <a:lnTo>
                  <a:pt x="1795" y="380"/>
                </a:lnTo>
                <a:lnTo>
                  <a:pt x="1810" y="399"/>
                </a:lnTo>
                <a:lnTo>
                  <a:pt x="1840" y="422"/>
                </a:lnTo>
                <a:lnTo>
                  <a:pt x="1853" y="440"/>
                </a:lnTo>
                <a:lnTo>
                  <a:pt x="1870" y="454"/>
                </a:lnTo>
                <a:lnTo>
                  <a:pt x="1896" y="472"/>
                </a:lnTo>
                <a:lnTo>
                  <a:pt x="1911" y="484"/>
                </a:lnTo>
                <a:lnTo>
                  <a:pt x="1936" y="497"/>
                </a:lnTo>
                <a:lnTo>
                  <a:pt x="1966" y="504"/>
                </a:lnTo>
                <a:lnTo>
                  <a:pt x="1990" y="501"/>
                </a:lnTo>
                <a:lnTo>
                  <a:pt x="2014" y="506"/>
                </a:lnTo>
                <a:lnTo>
                  <a:pt x="2044" y="495"/>
                </a:lnTo>
                <a:lnTo>
                  <a:pt x="2044" y="534"/>
                </a:lnTo>
                <a:lnTo>
                  <a:pt x="0" y="531"/>
                </a:lnTo>
              </a:path>
            </a:pathLst>
          </a:custGeom>
          <a:solidFill>
            <a:srgbClr val="00FF00"/>
          </a:solidFill>
          <a:ln w="9525" cap="rnd">
            <a:solidFill>
              <a:schemeClr val="tx1"/>
            </a:solidFill>
            <a:round/>
            <a:headEnd type="none" w="sm" len="sm"/>
            <a:tailEnd type="none" w="sm" len="sm"/>
          </a:ln>
        </p:spPr>
        <p:txBody>
          <a:bodyPr/>
          <a:lstStyle/>
          <a:p>
            <a:endParaRPr lang="en-US"/>
          </a:p>
        </p:txBody>
      </p:sp>
      <p:sp>
        <p:nvSpPr>
          <p:cNvPr id="1395763" name="Rectangle 51"/>
          <p:cNvSpPr>
            <a:spLocks noChangeArrowheads="1"/>
          </p:cNvSpPr>
          <p:nvPr/>
        </p:nvSpPr>
        <p:spPr bwMode="auto">
          <a:xfrm>
            <a:off x="2797175" y="2101850"/>
            <a:ext cx="466725"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50</a:t>
            </a:r>
            <a:endParaRPr lang="en-US" sz="2000">
              <a:solidFill>
                <a:srgbClr val="FFFFFF"/>
              </a:solidFill>
              <a:effectLst>
                <a:outerShdw blurRad="38100" dist="38100" dir="2700000" algn="tl">
                  <a:srgbClr val="000000"/>
                </a:outerShdw>
              </a:effectLst>
              <a:latin typeface="Arial" pitchFamily="34" charset="0"/>
            </a:endParaRPr>
          </a:p>
        </p:txBody>
      </p:sp>
      <p:sp>
        <p:nvSpPr>
          <p:cNvPr id="1395764" name="Rectangle 52"/>
          <p:cNvSpPr>
            <a:spLocks noChangeArrowheads="1"/>
          </p:cNvSpPr>
          <p:nvPr/>
        </p:nvSpPr>
        <p:spPr bwMode="auto">
          <a:xfrm>
            <a:off x="2797175" y="2549525"/>
            <a:ext cx="466725"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25</a:t>
            </a:r>
            <a:endParaRPr lang="en-US" sz="2000">
              <a:solidFill>
                <a:srgbClr val="FFFFFF"/>
              </a:solidFill>
              <a:effectLst>
                <a:outerShdw blurRad="38100" dist="38100" dir="2700000" algn="tl">
                  <a:srgbClr val="000000"/>
                </a:outerShdw>
              </a:effectLst>
              <a:latin typeface="Arial" pitchFamily="34" charset="0"/>
            </a:endParaRPr>
          </a:p>
        </p:txBody>
      </p:sp>
      <p:sp>
        <p:nvSpPr>
          <p:cNvPr id="1395765" name="Rectangle 53"/>
          <p:cNvSpPr>
            <a:spLocks noChangeArrowheads="1"/>
          </p:cNvSpPr>
          <p:nvPr/>
        </p:nvSpPr>
        <p:spPr bwMode="auto">
          <a:xfrm>
            <a:off x="2938463" y="2992438"/>
            <a:ext cx="325437"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0</a:t>
            </a:r>
            <a:endParaRPr lang="en-US" sz="2000">
              <a:solidFill>
                <a:srgbClr val="FFFFFF"/>
              </a:solidFill>
              <a:effectLst>
                <a:outerShdw blurRad="38100" dist="38100" dir="2700000" algn="tl">
                  <a:srgbClr val="000000"/>
                </a:outerShdw>
              </a:effectLst>
              <a:latin typeface="Arial" pitchFamily="34" charset="0"/>
            </a:endParaRPr>
          </a:p>
        </p:txBody>
      </p:sp>
      <p:sp>
        <p:nvSpPr>
          <p:cNvPr id="121896" name="Freeform 54"/>
          <p:cNvSpPr>
            <a:spLocks/>
          </p:cNvSpPr>
          <p:nvPr/>
        </p:nvSpPr>
        <p:spPr bwMode="auto">
          <a:xfrm>
            <a:off x="3249613" y="1881188"/>
            <a:ext cx="3149600" cy="1355725"/>
          </a:xfrm>
          <a:custGeom>
            <a:avLst/>
            <a:gdLst>
              <a:gd name="T0" fmla="*/ 0 w 2232"/>
              <a:gd name="T1" fmla="*/ 0 h 854"/>
              <a:gd name="T2" fmla="*/ 0 w 2232"/>
              <a:gd name="T3" fmla="*/ 2147483647 h 854"/>
              <a:gd name="T4" fmla="*/ 2147483647 w 2232"/>
              <a:gd name="T5" fmla="*/ 2147483647 h 854"/>
              <a:gd name="T6" fmla="*/ 0 60000 65536"/>
              <a:gd name="T7" fmla="*/ 0 60000 65536"/>
              <a:gd name="T8" fmla="*/ 0 60000 65536"/>
              <a:gd name="T9" fmla="*/ 0 w 2232"/>
              <a:gd name="T10" fmla="*/ 0 h 854"/>
              <a:gd name="T11" fmla="*/ 2232 w 2232"/>
              <a:gd name="T12" fmla="*/ 854 h 854"/>
            </a:gdLst>
            <a:ahLst/>
            <a:cxnLst>
              <a:cxn ang="T6">
                <a:pos x="T0" y="T1"/>
              </a:cxn>
              <a:cxn ang="T7">
                <a:pos x="T2" y="T3"/>
              </a:cxn>
              <a:cxn ang="T8">
                <a:pos x="T4" y="T5"/>
              </a:cxn>
            </a:cxnLst>
            <a:rect l="T9" t="T10" r="T11" b="T12"/>
            <a:pathLst>
              <a:path w="2232" h="854">
                <a:moveTo>
                  <a:pt x="0" y="0"/>
                </a:moveTo>
                <a:lnTo>
                  <a:pt x="0" y="853"/>
                </a:lnTo>
                <a:lnTo>
                  <a:pt x="2231" y="853"/>
                </a:lnTo>
              </a:path>
            </a:pathLst>
          </a:custGeom>
          <a:noFill/>
          <a:ln w="25400" cap="rnd">
            <a:solidFill>
              <a:srgbClr val="FFFF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1897" name="Line 55"/>
          <p:cNvSpPr>
            <a:spLocks noChangeShapeType="1"/>
          </p:cNvSpPr>
          <p:nvPr/>
        </p:nvSpPr>
        <p:spPr bwMode="auto">
          <a:xfrm>
            <a:off x="3249613" y="188118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898" name="Line 56"/>
          <p:cNvSpPr>
            <a:spLocks noChangeShapeType="1"/>
          </p:cNvSpPr>
          <p:nvPr/>
        </p:nvSpPr>
        <p:spPr bwMode="auto">
          <a:xfrm>
            <a:off x="3249613" y="23320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899" name="Line 57"/>
          <p:cNvSpPr>
            <a:spLocks noChangeShapeType="1"/>
          </p:cNvSpPr>
          <p:nvPr/>
        </p:nvSpPr>
        <p:spPr bwMode="auto">
          <a:xfrm>
            <a:off x="3249613" y="2784475"/>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nvGrpSpPr>
          <p:cNvPr id="121900" name="Group 58"/>
          <p:cNvGrpSpPr>
            <a:grpSpLocks/>
          </p:cNvGrpSpPr>
          <p:nvPr/>
        </p:nvGrpSpPr>
        <p:grpSpPr bwMode="auto">
          <a:xfrm>
            <a:off x="3511550" y="3230563"/>
            <a:ext cx="2927350" cy="57150"/>
            <a:chOff x="2489" y="2294"/>
            <a:chExt cx="2074" cy="36"/>
          </a:xfrm>
        </p:grpSpPr>
        <p:sp>
          <p:nvSpPr>
            <p:cNvPr id="121911" name="Line 59"/>
            <p:cNvSpPr>
              <a:spLocks noChangeShapeType="1"/>
            </p:cNvSpPr>
            <p:nvPr/>
          </p:nvSpPr>
          <p:spPr bwMode="auto">
            <a:xfrm>
              <a:off x="248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2" name="Line 60"/>
            <p:cNvSpPr>
              <a:spLocks noChangeShapeType="1"/>
            </p:cNvSpPr>
            <p:nvPr/>
          </p:nvSpPr>
          <p:spPr bwMode="auto">
            <a:xfrm>
              <a:off x="264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3" name="Line 61"/>
            <p:cNvSpPr>
              <a:spLocks noChangeShapeType="1"/>
            </p:cNvSpPr>
            <p:nvPr/>
          </p:nvSpPr>
          <p:spPr bwMode="auto">
            <a:xfrm>
              <a:off x="280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4" name="Line 62"/>
            <p:cNvSpPr>
              <a:spLocks noChangeShapeType="1"/>
            </p:cNvSpPr>
            <p:nvPr/>
          </p:nvSpPr>
          <p:spPr bwMode="auto">
            <a:xfrm>
              <a:off x="2968"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5" name="Line 63"/>
            <p:cNvSpPr>
              <a:spLocks noChangeShapeType="1"/>
            </p:cNvSpPr>
            <p:nvPr/>
          </p:nvSpPr>
          <p:spPr bwMode="auto">
            <a:xfrm>
              <a:off x="3128"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6" name="Line 64"/>
            <p:cNvSpPr>
              <a:spLocks noChangeShapeType="1"/>
            </p:cNvSpPr>
            <p:nvPr/>
          </p:nvSpPr>
          <p:spPr bwMode="auto">
            <a:xfrm>
              <a:off x="3287"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7" name="Line 65"/>
            <p:cNvSpPr>
              <a:spLocks noChangeShapeType="1"/>
            </p:cNvSpPr>
            <p:nvPr/>
          </p:nvSpPr>
          <p:spPr bwMode="auto">
            <a:xfrm>
              <a:off x="3447"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8" name="Line 66"/>
            <p:cNvSpPr>
              <a:spLocks noChangeShapeType="1"/>
            </p:cNvSpPr>
            <p:nvPr/>
          </p:nvSpPr>
          <p:spPr bwMode="auto">
            <a:xfrm>
              <a:off x="3606"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9" name="Line 67"/>
            <p:cNvSpPr>
              <a:spLocks noChangeShapeType="1"/>
            </p:cNvSpPr>
            <p:nvPr/>
          </p:nvSpPr>
          <p:spPr bwMode="auto">
            <a:xfrm>
              <a:off x="3765"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0" name="Line 68"/>
            <p:cNvSpPr>
              <a:spLocks noChangeShapeType="1"/>
            </p:cNvSpPr>
            <p:nvPr/>
          </p:nvSpPr>
          <p:spPr bwMode="auto">
            <a:xfrm>
              <a:off x="3924"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1" name="Line 69"/>
            <p:cNvSpPr>
              <a:spLocks noChangeShapeType="1"/>
            </p:cNvSpPr>
            <p:nvPr/>
          </p:nvSpPr>
          <p:spPr bwMode="auto">
            <a:xfrm>
              <a:off x="4085"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2" name="Line 70"/>
            <p:cNvSpPr>
              <a:spLocks noChangeShapeType="1"/>
            </p:cNvSpPr>
            <p:nvPr/>
          </p:nvSpPr>
          <p:spPr bwMode="auto">
            <a:xfrm>
              <a:off x="4244"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3" name="Line 71"/>
            <p:cNvSpPr>
              <a:spLocks noChangeShapeType="1"/>
            </p:cNvSpPr>
            <p:nvPr/>
          </p:nvSpPr>
          <p:spPr bwMode="auto">
            <a:xfrm>
              <a:off x="4403"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4" name="Line 72"/>
            <p:cNvSpPr>
              <a:spLocks noChangeShapeType="1"/>
            </p:cNvSpPr>
            <p:nvPr/>
          </p:nvSpPr>
          <p:spPr bwMode="auto">
            <a:xfrm>
              <a:off x="4563"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1395785" name="Rectangle 73"/>
          <p:cNvSpPr>
            <a:spLocks noChangeArrowheads="1"/>
          </p:cNvSpPr>
          <p:nvPr/>
        </p:nvSpPr>
        <p:spPr bwMode="auto">
          <a:xfrm>
            <a:off x="6516688" y="2941638"/>
            <a:ext cx="1625600" cy="396875"/>
          </a:xfrm>
          <a:prstGeom prst="rect">
            <a:avLst/>
          </a:prstGeom>
          <a:noFill/>
          <a:ln w="9525">
            <a:noFill/>
            <a:miter lim="800000"/>
            <a:headEnd/>
            <a:tailEnd/>
          </a:ln>
          <a:effectLst/>
        </p:spPr>
        <p:txBody>
          <a:bodyPr wrap="none" lIns="92075" tIns="46038" rIns="92075" bIns="46038">
            <a:spAutoFit/>
          </a:bodyPr>
          <a:lstStyle/>
          <a:p>
            <a:pPr eaLnBrk="0" hangingPunct="0">
              <a:defRPr/>
            </a:pPr>
            <a:r>
              <a:rPr lang="en-US" sz="2000">
                <a:effectLst>
                  <a:outerShdw blurRad="38100" dist="38100" dir="2700000" algn="tl">
                    <a:srgbClr val="000000"/>
                  </a:outerShdw>
                </a:effectLst>
                <a:latin typeface="Arial" pitchFamily="34" charset="0"/>
              </a:rPr>
              <a:t>Basal Insulin</a:t>
            </a:r>
            <a:endParaRPr lang="en-US" sz="2000">
              <a:solidFill>
                <a:srgbClr val="FFFFFF"/>
              </a:solidFill>
              <a:effectLst>
                <a:outerShdw blurRad="38100" dist="38100" dir="2700000" algn="tl">
                  <a:srgbClr val="000000"/>
                </a:outerShdw>
              </a:effectLst>
              <a:latin typeface="Arial" pitchFamily="34" charset="0"/>
            </a:endParaRPr>
          </a:p>
        </p:txBody>
      </p:sp>
      <p:sp>
        <p:nvSpPr>
          <p:cNvPr id="1395786" name="Text Box 74"/>
          <p:cNvSpPr txBox="1">
            <a:spLocks noChangeArrowheads="1"/>
          </p:cNvSpPr>
          <p:nvPr/>
        </p:nvSpPr>
        <p:spPr bwMode="auto">
          <a:xfrm>
            <a:off x="2900363" y="3497263"/>
            <a:ext cx="4419600" cy="336550"/>
          </a:xfrm>
          <a:prstGeom prst="rect">
            <a:avLst/>
          </a:prstGeom>
          <a:noFill/>
          <a:ln w="9525">
            <a:noFill/>
            <a:miter lim="800000"/>
            <a:headEnd/>
            <a:tailEnd/>
          </a:ln>
          <a:effectLst/>
        </p:spPr>
        <p:txBody>
          <a:bodyPr>
            <a:spAutoFit/>
          </a:bodyPr>
          <a:lstStyle/>
          <a:p>
            <a:pPr eaLnBrk="0" hangingPunct="0">
              <a:spcBef>
                <a:spcPct val="50000"/>
              </a:spcBef>
              <a:defRPr/>
            </a:pPr>
            <a:r>
              <a:rPr lang="en-US" sz="1600">
                <a:solidFill>
                  <a:srgbClr val="FFFFFF"/>
                </a:solidFill>
                <a:effectLst>
                  <a:outerShdw blurRad="38100" dist="38100" dir="2700000" algn="tl">
                    <a:srgbClr val="000000"/>
                  </a:outerShdw>
                </a:effectLst>
                <a:latin typeface="Arial" pitchFamily="34" charset="0"/>
              </a:rPr>
              <a:t>   </a:t>
            </a:r>
            <a:r>
              <a:rPr lang="en-US" sz="1600">
                <a:effectLst>
                  <a:outerShdw blurRad="38100" dist="38100" dir="2700000" algn="tl">
                    <a:srgbClr val="000000"/>
                  </a:outerShdw>
                </a:effectLst>
                <a:latin typeface="Arial" pitchFamily="34" charset="0"/>
              </a:rPr>
              <a:t>Breakfast     Lunch          Dinner</a:t>
            </a:r>
            <a:endParaRPr lang="en-US" sz="1600">
              <a:solidFill>
                <a:srgbClr val="FFFFFF"/>
              </a:solidFill>
              <a:effectLst>
                <a:outerShdw blurRad="38100" dist="38100" dir="2700000" algn="tl">
                  <a:srgbClr val="000000"/>
                </a:outerShdw>
              </a:effectLst>
              <a:latin typeface="Arial" pitchFamily="34" charset="0"/>
            </a:endParaRPr>
          </a:p>
        </p:txBody>
      </p:sp>
      <p:sp>
        <p:nvSpPr>
          <p:cNvPr id="121903" name="AutoShape 75"/>
          <p:cNvSpPr>
            <a:spLocks noChangeArrowheads="1"/>
          </p:cNvSpPr>
          <p:nvPr/>
        </p:nvSpPr>
        <p:spPr bwMode="auto">
          <a:xfrm>
            <a:off x="35052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p>
            <a:endParaRPr lang="en-US"/>
          </a:p>
        </p:txBody>
      </p:sp>
      <p:sp>
        <p:nvSpPr>
          <p:cNvPr id="121904" name="AutoShape 76"/>
          <p:cNvSpPr>
            <a:spLocks noChangeArrowheads="1"/>
          </p:cNvSpPr>
          <p:nvPr/>
        </p:nvSpPr>
        <p:spPr bwMode="auto">
          <a:xfrm>
            <a:off x="44196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p>
            <a:endParaRPr lang="en-US"/>
          </a:p>
        </p:txBody>
      </p:sp>
      <p:sp>
        <p:nvSpPr>
          <p:cNvPr id="121905" name="AutoShape 77"/>
          <p:cNvSpPr>
            <a:spLocks noChangeArrowheads="1"/>
          </p:cNvSpPr>
          <p:nvPr/>
        </p:nvSpPr>
        <p:spPr bwMode="auto">
          <a:xfrm>
            <a:off x="54864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p>
            <a:endParaRPr lang="en-US"/>
          </a:p>
        </p:txBody>
      </p:sp>
      <p:sp>
        <p:nvSpPr>
          <p:cNvPr id="121906" name="Line 78"/>
          <p:cNvSpPr>
            <a:spLocks noChangeShapeType="1"/>
          </p:cNvSpPr>
          <p:nvPr/>
        </p:nvSpPr>
        <p:spPr bwMode="auto">
          <a:xfrm>
            <a:off x="3249613" y="32337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07" name="Line 79"/>
          <p:cNvSpPr>
            <a:spLocks noChangeShapeType="1"/>
          </p:cNvSpPr>
          <p:nvPr/>
        </p:nvSpPr>
        <p:spPr bwMode="auto">
          <a:xfrm>
            <a:off x="3249613" y="5427663"/>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395792" name="Rectangle 80"/>
          <p:cNvSpPr>
            <a:spLocks noChangeArrowheads="1"/>
          </p:cNvSpPr>
          <p:nvPr/>
        </p:nvSpPr>
        <p:spPr bwMode="auto">
          <a:xfrm>
            <a:off x="6826250" y="6311900"/>
            <a:ext cx="2100263" cy="457200"/>
          </a:xfrm>
          <a:prstGeom prst="rect">
            <a:avLst/>
          </a:prstGeom>
          <a:noFill/>
          <a:ln w="12700">
            <a:noFill/>
            <a:miter lim="800000"/>
            <a:headEnd/>
            <a:tailEnd/>
          </a:ln>
          <a:effectLst/>
        </p:spPr>
        <p:txBody>
          <a:bodyPr/>
          <a:lstStyle/>
          <a:p>
            <a:pPr algn="r" eaLnBrk="0" hangingPunct="0">
              <a:defRPr/>
            </a:pPr>
            <a:r>
              <a:rPr lang="en-US" sz="1400" b="1">
                <a:solidFill>
                  <a:srgbClr val="CCFFCC"/>
                </a:solidFill>
                <a:effectLst>
                  <a:outerShdw blurRad="38100" dist="38100" dir="2700000" algn="tl">
                    <a:srgbClr val="000000"/>
                  </a:outerShdw>
                </a:effectLst>
                <a:latin typeface="Arial" pitchFamily="34" charset="0"/>
              </a:rPr>
              <a:t> </a:t>
            </a:r>
            <a:endParaRPr lang="en-US" sz="1400"/>
          </a:p>
        </p:txBody>
      </p:sp>
      <p:sp>
        <p:nvSpPr>
          <p:cNvPr id="1395793" name="Rectangle 81"/>
          <p:cNvSpPr>
            <a:spLocks noChangeArrowheads="1"/>
          </p:cNvSpPr>
          <p:nvPr/>
        </p:nvSpPr>
        <p:spPr bwMode="auto">
          <a:xfrm>
            <a:off x="6477000" y="2362200"/>
            <a:ext cx="2057400" cy="396875"/>
          </a:xfrm>
          <a:prstGeom prst="rect">
            <a:avLst/>
          </a:prstGeom>
          <a:noFill/>
          <a:ln w="9525">
            <a:noFill/>
            <a:miter lim="800000"/>
            <a:headEnd/>
            <a:tailEnd/>
          </a:ln>
          <a:effectLst/>
        </p:spPr>
        <p:txBody>
          <a:bodyPr lIns="92075" tIns="46038" rIns="92075" bIns="46038">
            <a:spAutoFit/>
          </a:bodyPr>
          <a:lstStyle/>
          <a:p>
            <a:pPr eaLnBrk="0" hangingPunct="0">
              <a:defRPr/>
            </a:pPr>
            <a:r>
              <a:rPr lang="en-US" sz="2000">
                <a:effectLst>
                  <a:outerShdw blurRad="38100" dist="38100" dir="2700000" algn="tl">
                    <a:srgbClr val="000000"/>
                  </a:outerShdw>
                </a:effectLst>
                <a:latin typeface="Arial" pitchFamily="34" charset="0"/>
              </a:rPr>
              <a:t>Bolus Insulin</a:t>
            </a:r>
            <a:endParaRPr lang="en-US" sz="2000">
              <a:solidFill>
                <a:srgbClr val="FFFFFF"/>
              </a:solidFill>
              <a:effectLst>
                <a:outerShdw blurRad="38100" dist="38100" dir="2700000" algn="tl">
                  <a:srgbClr val="000000"/>
                </a:outerShdw>
              </a:effectLst>
              <a:latin typeface="Arial" pitchFamily="34" charset="0"/>
            </a:endParaRPr>
          </a:p>
        </p:txBody>
      </p:sp>
      <p:sp>
        <p:nvSpPr>
          <p:cNvPr id="1395794" name="Rectangle 82"/>
          <p:cNvSpPr>
            <a:spLocks noChangeArrowheads="1"/>
          </p:cNvSpPr>
          <p:nvPr/>
        </p:nvSpPr>
        <p:spPr bwMode="auto">
          <a:xfrm>
            <a:off x="6142038" y="4135438"/>
            <a:ext cx="2237792" cy="400752"/>
          </a:xfrm>
          <a:prstGeom prst="rect">
            <a:avLst/>
          </a:prstGeom>
          <a:noFill/>
          <a:ln w="9525">
            <a:noFill/>
            <a:miter lim="800000"/>
            <a:headEnd/>
            <a:tailEnd/>
          </a:ln>
          <a:effectLst/>
        </p:spPr>
        <p:txBody>
          <a:bodyPr wrap="none" lIns="92075" tIns="46038" rIns="92075" bIns="46038">
            <a:spAutoFit/>
          </a:bodyPr>
          <a:lstStyle/>
          <a:p>
            <a:pPr eaLnBrk="0" hangingPunct="0">
              <a:defRPr/>
            </a:pPr>
            <a:r>
              <a:rPr lang="en-US" sz="2000" dirty="0">
                <a:latin typeface="Arial" pitchFamily="34" charset="0"/>
              </a:rPr>
              <a:t>Mealtime Glucose</a:t>
            </a:r>
            <a:endParaRPr lang="en-US" sz="2000" dirty="0">
              <a:solidFill>
                <a:srgbClr val="FFFFFF"/>
              </a:solidFill>
              <a:latin typeface="Arial" pitchFamily="34" charset="0"/>
            </a:endParaRPr>
          </a:p>
        </p:txBody>
      </p:sp>
    </p:spTree>
    <p:custDataLst>
      <p:tags r:id="rId1"/>
    </p:custDataLst>
    <p:extLst>
      <p:ext uri="{BB962C8B-B14F-4D97-AF65-F5344CB8AC3E}">
        <p14:creationId xmlns:p14="http://schemas.microsoft.com/office/powerpoint/2010/main" val="153720965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95793"/>
                                        </p:tgtEl>
                                        <p:attrNameLst>
                                          <p:attrName>style.visibility</p:attrName>
                                        </p:attrNameLst>
                                      </p:cBhvr>
                                      <p:to>
                                        <p:strVal val="visible"/>
                                      </p:to>
                                    </p:set>
                                    <p:anim calcmode="lin" valueType="num">
                                      <p:cBhvr additive="base">
                                        <p:cTn id="7" dur="1000" fill="hold"/>
                                        <p:tgtEl>
                                          <p:spTgt spid="1395793"/>
                                        </p:tgtEl>
                                        <p:attrNameLst>
                                          <p:attrName>ppt_x</p:attrName>
                                        </p:attrNameLst>
                                      </p:cBhvr>
                                      <p:tavLst>
                                        <p:tav tm="0">
                                          <p:val>
                                            <p:strVal val="0-#ppt_w/2"/>
                                          </p:val>
                                        </p:tav>
                                        <p:tav tm="100000">
                                          <p:val>
                                            <p:strVal val="#ppt_x"/>
                                          </p:val>
                                        </p:tav>
                                      </p:tavLst>
                                    </p:anim>
                                    <p:anim calcmode="lin" valueType="num">
                                      <p:cBhvr additive="base">
                                        <p:cTn id="8" dur="1000" fill="hold"/>
                                        <p:tgtEl>
                                          <p:spTgt spid="139579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1395785"/>
                                        </p:tgtEl>
                                        <p:attrNameLst>
                                          <p:attrName>style.visibility</p:attrName>
                                        </p:attrNameLst>
                                      </p:cBhvr>
                                      <p:to>
                                        <p:strVal val="visible"/>
                                      </p:to>
                                    </p:set>
                                    <p:anim calcmode="lin" valueType="num">
                                      <p:cBhvr additive="base">
                                        <p:cTn id="13" dur="3000" fill="hold"/>
                                        <p:tgtEl>
                                          <p:spTgt spid="1395785"/>
                                        </p:tgtEl>
                                        <p:attrNameLst>
                                          <p:attrName>ppt_x</p:attrName>
                                        </p:attrNameLst>
                                      </p:cBhvr>
                                      <p:tavLst>
                                        <p:tav tm="0">
                                          <p:val>
                                            <p:strVal val="1+#ppt_w/2"/>
                                          </p:val>
                                        </p:tav>
                                        <p:tav tm="100000">
                                          <p:val>
                                            <p:strVal val="#ppt_x"/>
                                          </p:val>
                                        </p:tav>
                                      </p:tavLst>
                                    </p:anim>
                                    <p:anim calcmode="lin" valueType="num">
                                      <p:cBhvr additive="base">
                                        <p:cTn id="14" dur="3000" fill="hold"/>
                                        <p:tgtEl>
                                          <p:spTgt spid="13957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5785" grpId="0"/>
      <p:bldP spid="139579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pancre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stretch>
            <a:fillRect/>
          </a:stretch>
        </p:blipFill>
        <p:spPr>
          <a:xfrm>
            <a:off x="533400" y="228600"/>
            <a:ext cx="2619375" cy="966507"/>
          </a:xfrm>
          <a:prstGeom prst="rect">
            <a:avLst/>
          </a:prstGeom>
        </p:spPr>
      </p:pic>
    </p:spTree>
    <p:custDataLst>
      <p:tags r:id="rId1"/>
    </p:custDataLst>
    <p:extLst>
      <p:ext uri="{BB962C8B-B14F-4D97-AF65-F5344CB8AC3E}">
        <p14:creationId xmlns:p14="http://schemas.microsoft.com/office/powerpoint/2010/main" val="3279881760"/>
      </p:ext>
    </p:extLst>
  </p:cSld>
  <p:clrMapOvr>
    <a:masterClrMapping/>
  </p:clrMapOvr>
  <p:transition>
    <p:random/>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6738" name="Rectangle 2"/>
          <p:cNvSpPr>
            <a:spLocks noGrp="1" noChangeArrowheads="1"/>
          </p:cNvSpPr>
          <p:nvPr>
            <p:ph type="title"/>
          </p:nvPr>
        </p:nvSpPr>
        <p:spPr/>
        <p:txBody>
          <a:bodyPr/>
          <a:lstStyle/>
          <a:p>
            <a:pPr eaLnBrk="1" hangingPunct="1"/>
            <a:r>
              <a:rPr lang="en-US" dirty="0" smtClean="0"/>
              <a:t>Insulin Action Teams</a:t>
            </a:r>
          </a:p>
        </p:txBody>
      </p:sp>
      <p:sp>
        <p:nvSpPr>
          <p:cNvPr id="1396739" name="Rectangle 3"/>
          <p:cNvSpPr>
            <a:spLocks noGrp="1" noChangeArrowheads="1"/>
          </p:cNvSpPr>
          <p:nvPr>
            <p:ph sz="quarter" idx="1"/>
          </p:nvPr>
        </p:nvSpPr>
        <p:spPr/>
        <p:txBody>
          <a:bodyPr>
            <a:normAutofit fontScale="92500" lnSpcReduction="10000"/>
          </a:bodyPr>
          <a:lstStyle/>
          <a:p>
            <a:pPr eaLnBrk="1" hangingPunct="1">
              <a:lnSpc>
                <a:spcPct val="90000"/>
              </a:lnSpc>
              <a:defRPr/>
            </a:pPr>
            <a:r>
              <a:rPr lang="en-US" sz="2800" u="sng" dirty="0" smtClean="0">
                <a:effectLst/>
              </a:rPr>
              <a:t>Bolus: lowers after meal glucose levels</a:t>
            </a:r>
          </a:p>
          <a:p>
            <a:pPr lvl="1" eaLnBrk="1" hangingPunct="1">
              <a:lnSpc>
                <a:spcPct val="90000"/>
              </a:lnSpc>
              <a:defRPr/>
            </a:pPr>
            <a:r>
              <a:rPr lang="en-US" sz="2800" dirty="0" smtClean="0"/>
              <a:t>Rapid Acting </a:t>
            </a:r>
          </a:p>
          <a:p>
            <a:pPr lvl="2" eaLnBrk="1" hangingPunct="1">
              <a:lnSpc>
                <a:spcPct val="90000"/>
              </a:lnSpc>
              <a:defRPr/>
            </a:pPr>
            <a:r>
              <a:rPr lang="en-US" sz="2800" dirty="0" err="1" smtClean="0"/>
              <a:t>Aspart</a:t>
            </a:r>
            <a:r>
              <a:rPr lang="en-US" sz="2800" dirty="0" smtClean="0"/>
              <a:t>, </a:t>
            </a:r>
            <a:r>
              <a:rPr lang="en-US" sz="2800" dirty="0" err="1" smtClean="0"/>
              <a:t>Lispro</a:t>
            </a:r>
            <a:r>
              <a:rPr lang="en-US" sz="2800" dirty="0" smtClean="0"/>
              <a:t>, </a:t>
            </a:r>
            <a:r>
              <a:rPr lang="en-US" sz="2800" dirty="0" err="1" smtClean="0"/>
              <a:t>Glulisine</a:t>
            </a:r>
            <a:endParaRPr lang="en-US" sz="2800" dirty="0" smtClean="0"/>
          </a:p>
          <a:p>
            <a:pPr lvl="1" eaLnBrk="1" hangingPunct="1">
              <a:lnSpc>
                <a:spcPct val="90000"/>
              </a:lnSpc>
              <a:defRPr/>
            </a:pPr>
            <a:r>
              <a:rPr lang="en-US" sz="2800" dirty="0" smtClean="0"/>
              <a:t>Short Acting</a:t>
            </a:r>
          </a:p>
          <a:p>
            <a:pPr lvl="2" eaLnBrk="1" hangingPunct="1">
              <a:lnSpc>
                <a:spcPct val="90000"/>
              </a:lnSpc>
              <a:defRPr/>
            </a:pPr>
            <a:r>
              <a:rPr lang="en-US" sz="2800" dirty="0" smtClean="0"/>
              <a:t>Regular</a:t>
            </a:r>
          </a:p>
          <a:p>
            <a:pPr lvl="1">
              <a:lnSpc>
                <a:spcPct val="90000"/>
              </a:lnSpc>
              <a:defRPr/>
            </a:pPr>
            <a:r>
              <a:rPr lang="en-US" sz="2800" dirty="0" err="1" smtClean="0"/>
              <a:t>Afrezza</a:t>
            </a:r>
            <a:r>
              <a:rPr lang="en-US" sz="2800" dirty="0" smtClean="0"/>
              <a:t> - Inhaled</a:t>
            </a:r>
          </a:p>
          <a:p>
            <a:pPr eaLnBrk="1" hangingPunct="1">
              <a:lnSpc>
                <a:spcPct val="90000"/>
              </a:lnSpc>
              <a:defRPr/>
            </a:pPr>
            <a:r>
              <a:rPr lang="en-US" sz="2800" u="sng" dirty="0" smtClean="0">
                <a:solidFill>
                  <a:schemeClr val="folHlink"/>
                </a:solidFill>
                <a:effectLst/>
              </a:rPr>
              <a:t>Basal: controls glucose between meals, </a:t>
            </a:r>
            <a:r>
              <a:rPr lang="en-US" sz="2800" u="sng" dirty="0" err="1" smtClean="0">
                <a:solidFill>
                  <a:schemeClr val="folHlink"/>
                </a:solidFill>
                <a:effectLst/>
              </a:rPr>
              <a:t>hs</a:t>
            </a:r>
            <a:endParaRPr lang="en-US" sz="2800" u="sng" dirty="0" smtClean="0">
              <a:solidFill>
                <a:schemeClr val="folHlink"/>
              </a:solidFill>
              <a:effectLst/>
            </a:endParaRPr>
          </a:p>
          <a:p>
            <a:pPr lvl="1" eaLnBrk="1" hangingPunct="1">
              <a:lnSpc>
                <a:spcPct val="90000"/>
              </a:lnSpc>
              <a:defRPr/>
            </a:pPr>
            <a:r>
              <a:rPr lang="en-US" sz="2800" dirty="0" smtClean="0"/>
              <a:t>Intermediate  </a:t>
            </a:r>
          </a:p>
          <a:p>
            <a:pPr lvl="2" eaLnBrk="1" hangingPunct="1">
              <a:lnSpc>
                <a:spcPct val="90000"/>
              </a:lnSpc>
              <a:defRPr/>
            </a:pPr>
            <a:r>
              <a:rPr lang="en-US" sz="2800" dirty="0" smtClean="0"/>
              <a:t>NPH</a:t>
            </a:r>
          </a:p>
          <a:p>
            <a:pPr lvl="1" eaLnBrk="1" hangingPunct="1">
              <a:lnSpc>
                <a:spcPct val="90000"/>
              </a:lnSpc>
              <a:defRPr/>
            </a:pPr>
            <a:r>
              <a:rPr lang="en-US" sz="2800" dirty="0" smtClean="0"/>
              <a:t>Long Acting  </a:t>
            </a:r>
          </a:p>
          <a:p>
            <a:pPr lvl="2" eaLnBrk="1" hangingPunct="1">
              <a:lnSpc>
                <a:spcPct val="90000"/>
              </a:lnSpc>
              <a:defRPr/>
            </a:pPr>
            <a:r>
              <a:rPr lang="en-US" sz="2800" dirty="0" err="1" smtClean="0"/>
              <a:t>Detemir</a:t>
            </a:r>
            <a:r>
              <a:rPr lang="en-US" sz="2800" dirty="0" smtClean="0"/>
              <a:t> (</a:t>
            </a:r>
            <a:r>
              <a:rPr lang="en-US" sz="2800" dirty="0" err="1" smtClean="0"/>
              <a:t>Levemir</a:t>
            </a:r>
            <a:r>
              <a:rPr lang="en-US" sz="2800" dirty="0" smtClean="0"/>
              <a:t>)</a:t>
            </a:r>
          </a:p>
          <a:p>
            <a:pPr lvl="2" eaLnBrk="1" hangingPunct="1">
              <a:lnSpc>
                <a:spcPct val="90000"/>
              </a:lnSpc>
              <a:defRPr/>
            </a:pPr>
            <a:r>
              <a:rPr lang="en-US" sz="2800" dirty="0" err="1" smtClean="0"/>
              <a:t>Glargine</a:t>
            </a:r>
            <a:r>
              <a:rPr lang="en-US" sz="2800" dirty="0" smtClean="0"/>
              <a:t> (Lantus)</a:t>
            </a:r>
          </a:p>
        </p:txBody>
      </p:sp>
      <p:pic>
        <p:nvPicPr>
          <p:cNvPr id="1396740" name="Picture 4" descr="MCAN03906_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6800" y="4672013"/>
            <a:ext cx="2286000" cy="172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6741" name="Picture 5" descr="MCj021529400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29400" y="1447800"/>
            <a:ext cx="161131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27489483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96739">
                                            <p:txEl>
                                              <p:pRg st="0" end="0"/>
                                            </p:txEl>
                                          </p:spTgt>
                                        </p:tgtEl>
                                        <p:attrNameLst>
                                          <p:attrName>style.visibility</p:attrName>
                                        </p:attrNameLst>
                                      </p:cBhvr>
                                      <p:to>
                                        <p:strVal val="visible"/>
                                      </p:to>
                                    </p:set>
                                    <p:animEffect transition="in" filter="blinds(horizontal)">
                                      <p:cBhvr>
                                        <p:cTn id="7" dur="500"/>
                                        <p:tgtEl>
                                          <p:spTgt spid="1396739">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396739">
                                            <p:txEl>
                                              <p:pRg st="1" end="1"/>
                                            </p:txEl>
                                          </p:spTgt>
                                        </p:tgtEl>
                                        <p:attrNameLst>
                                          <p:attrName>style.visibility</p:attrName>
                                        </p:attrNameLst>
                                      </p:cBhvr>
                                      <p:to>
                                        <p:strVal val="visible"/>
                                      </p:to>
                                    </p:set>
                                    <p:animEffect transition="in" filter="blinds(horizontal)">
                                      <p:cBhvr>
                                        <p:cTn id="10" dur="500"/>
                                        <p:tgtEl>
                                          <p:spTgt spid="1396739">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396739">
                                            <p:txEl>
                                              <p:pRg st="2" end="2"/>
                                            </p:txEl>
                                          </p:spTgt>
                                        </p:tgtEl>
                                        <p:attrNameLst>
                                          <p:attrName>style.visibility</p:attrName>
                                        </p:attrNameLst>
                                      </p:cBhvr>
                                      <p:to>
                                        <p:strVal val="visible"/>
                                      </p:to>
                                    </p:set>
                                    <p:animEffect transition="in" filter="blinds(horizontal)">
                                      <p:cBhvr>
                                        <p:cTn id="13" dur="500"/>
                                        <p:tgtEl>
                                          <p:spTgt spid="1396739">
                                            <p:txEl>
                                              <p:pRg st="2" end="2"/>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396739">
                                            <p:txEl>
                                              <p:pRg st="3" end="3"/>
                                            </p:txEl>
                                          </p:spTgt>
                                        </p:tgtEl>
                                        <p:attrNameLst>
                                          <p:attrName>style.visibility</p:attrName>
                                        </p:attrNameLst>
                                      </p:cBhvr>
                                      <p:to>
                                        <p:strVal val="visible"/>
                                      </p:to>
                                    </p:set>
                                    <p:animEffect transition="in" filter="blinds(horizontal)">
                                      <p:cBhvr>
                                        <p:cTn id="16" dur="500"/>
                                        <p:tgtEl>
                                          <p:spTgt spid="1396739">
                                            <p:txEl>
                                              <p:pRg st="3" end="3"/>
                                            </p:txEl>
                                          </p:spTgt>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396739">
                                            <p:txEl>
                                              <p:pRg st="4" end="4"/>
                                            </p:txEl>
                                          </p:spTgt>
                                        </p:tgtEl>
                                        <p:attrNameLst>
                                          <p:attrName>style.visibility</p:attrName>
                                        </p:attrNameLst>
                                      </p:cBhvr>
                                      <p:to>
                                        <p:strVal val="visible"/>
                                      </p:to>
                                    </p:set>
                                    <p:animEffect transition="in" filter="blinds(horizontal)">
                                      <p:cBhvr>
                                        <p:cTn id="19" dur="500"/>
                                        <p:tgtEl>
                                          <p:spTgt spid="1396739">
                                            <p:txEl>
                                              <p:pRg st="4" end="4"/>
                                            </p:txEl>
                                          </p:spTgt>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396739">
                                            <p:txEl>
                                              <p:pRg st="5" end="5"/>
                                            </p:txEl>
                                          </p:spTgt>
                                        </p:tgtEl>
                                        <p:attrNameLst>
                                          <p:attrName>style.visibility</p:attrName>
                                        </p:attrNameLst>
                                      </p:cBhvr>
                                      <p:to>
                                        <p:strVal val="visible"/>
                                      </p:to>
                                    </p:set>
                                    <p:animEffect transition="in" filter="blinds(horizontal)">
                                      <p:cBhvr>
                                        <p:cTn id="22" dur="500"/>
                                        <p:tgtEl>
                                          <p:spTgt spid="1396739">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9" presetClass="entr" presetSubtype="0" decel="100000" fill="hold" nodeType="clickEffect">
                                  <p:stCondLst>
                                    <p:cond delay="0"/>
                                  </p:stCondLst>
                                  <p:childTnLst>
                                    <p:set>
                                      <p:cBhvr>
                                        <p:cTn id="26" dur="1" fill="hold">
                                          <p:stCondLst>
                                            <p:cond delay="0"/>
                                          </p:stCondLst>
                                        </p:cTn>
                                        <p:tgtEl>
                                          <p:spTgt spid="1396741"/>
                                        </p:tgtEl>
                                        <p:attrNameLst>
                                          <p:attrName>style.visibility</p:attrName>
                                        </p:attrNameLst>
                                      </p:cBhvr>
                                      <p:to>
                                        <p:strVal val="visible"/>
                                      </p:to>
                                    </p:set>
                                    <p:anim calcmode="lin" valueType="num">
                                      <p:cBhvr>
                                        <p:cTn id="27" dur="500" fill="hold"/>
                                        <p:tgtEl>
                                          <p:spTgt spid="1396741"/>
                                        </p:tgtEl>
                                        <p:attrNameLst>
                                          <p:attrName>ppt_w</p:attrName>
                                        </p:attrNameLst>
                                      </p:cBhvr>
                                      <p:tavLst>
                                        <p:tav tm="0">
                                          <p:val>
                                            <p:fltVal val="0"/>
                                          </p:val>
                                        </p:tav>
                                        <p:tav tm="100000">
                                          <p:val>
                                            <p:strVal val="#ppt_w"/>
                                          </p:val>
                                        </p:tav>
                                      </p:tavLst>
                                    </p:anim>
                                    <p:anim calcmode="lin" valueType="num">
                                      <p:cBhvr>
                                        <p:cTn id="28" dur="500" fill="hold"/>
                                        <p:tgtEl>
                                          <p:spTgt spid="1396741"/>
                                        </p:tgtEl>
                                        <p:attrNameLst>
                                          <p:attrName>ppt_h</p:attrName>
                                        </p:attrNameLst>
                                      </p:cBhvr>
                                      <p:tavLst>
                                        <p:tav tm="0">
                                          <p:val>
                                            <p:fltVal val="0"/>
                                          </p:val>
                                        </p:tav>
                                        <p:tav tm="100000">
                                          <p:val>
                                            <p:strVal val="#ppt_h"/>
                                          </p:val>
                                        </p:tav>
                                      </p:tavLst>
                                    </p:anim>
                                    <p:anim calcmode="lin" valueType="num">
                                      <p:cBhvr>
                                        <p:cTn id="29" dur="500" fill="hold"/>
                                        <p:tgtEl>
                                          <p:spTgt spid="1396741"/>
                                        </p:tgtEl>
                                        <p:attrNameLst>
                                          <p:attrName>style.rotation</p:attrName>
                                        </p:attrNameLst>
                                      </p:cBhvr>
                                      <p:tavLst>
                                        <p:tav tm="0">
                                          <p:val>
                                            <p:fltVal val="360"/>
                                          </p:val>
                                        </p:tav>
                                        <p:tav tm="100000">
                                          <p:val>
                                            <p:fltVal val="0"/>
                                          </p:val>
                                        </p:tav>
                                      </p:tavLst>
                                    </p:anim>
                                    <p:animEffect transition="in" filter="fade">
                                      <p:cBhvr>
                                        <p:cTn id="30" dur="500"/>
                                        <p:tgtEl>
                                          <p:spTgt spid="1396741"/>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1396739">
                                            <p:txEl>
                                              <p:pRg st="6" end="6"/>
                                            </p:txEl>
                                          </p:spTgt>
                                        </p:tgtEl>
                                        <p:attrNameLst>
                                          <p:attrName>style.visibility</p:attrName>
                                        </p:attrNameLst>
                                      </p:cBhvr>
                                      <p:to>
                                        <p:strVal val="visible"/>
                                      </p:to>
                                    </p:set>
                                    <p:animEffect transition="in" filter="blinds(horizontal)">
                                      <p:cBhvr>
                                        <p:cTn id="35" dur="500"/>
                                        <p:tgtEl>
                                          <p:spTgt spid="1396739">
                                            <p:txEl>
                                              <p:pRg st="6" end="6"/>
                                            </p:txEl>
                                          </p:spTgt>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1396739">
                                            <p:txEl>
                                              <p:pRg st="7" end="7"/>
                                            </p:txEl>
                                          </p:spTgt>
                                        </p:tgtEl>
                                        <p:attrNameLst>
                                          <p:attrName>style.visibility</p:attrName>
                                        </p:attrNameLst>
                                      </p:cBhvr>
                                      <p:to>
                                        <p:strVal val="visible"/>
                                      </p:to>
                                    </p:set>
                                    <p:animEffect transition="in" filter="blinds(horizontal)">
                                      <p:cBhvr>
                                        <p:cTn id="38" dur="500"/>
                                        <p:tgtEl>
                                          <p:spTgt spid="1396739">
                                            <p:txEl>
                                              <p:pRg st="7" end="7"/>
                                            </p:txEl>
                                          </p:spTgt>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1396739">
                                            <p:txEl>
                                              <p:pRg st="8" end="8"/>
                                            </p:txEl>
                                          </p:spTgt>
                                        </p:tgtEl>
                                        <p:attrNameLst>
                                          <p:attrName>style.visibility</p:attrName>
                                        </p:attrNameLst>
                                      </p:cBhvr>
                                      <p:to>
                                        <p:strVal val="visible"/>
                                      </p:to>
                                    </p:set>
                                    <p:animEffect transition="in" filter="blinds(horizontal)">
                                      <p:cBhvr>
                                        <p:cTn id="41" dur="500"/>
                                        <p:tgtEl>
                                          <p:spTgt spid="1396739">
                                            <p:txEl>
                                              <p:pRg st="8" end="8"/>
                                            </p:txEl>
                                          </p:spTgt>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1396739">
                                            <p:txEl>
                                              <p:pRg st="9" end="9"/>
                                            </p:txEl>
                                          </p:spTgt>
                                        </p:tgtEl>
                                        <p:attrNameLst>
                                          <p:attrName>style.visibility</p:attrName>
                                        </p:attrNameLst>
                                      </p:cBhvr>
                                      <p:to>
                                        <p:strVal val="visible"/>
                                      </p:to>
                                    </p:set>
                                    <p:animEffect transition="in" filter="blinds(horizontal)">
                                      <p:cBhvr>
                                        <p:cTn id="44" dur="500"/>
                                        <p:tgtEl>
                                          <p:spTgt spid="1396739">
                                            <p:txEl>
                                              <p:pRg st="9" end="9"/>
                                            </p:txEl>
                                          </p:spTgt>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1396739">
                                            <p:txEl>
                                              <p:pRg st="10" end="10"/>
                                            </p:txEl>
                                          </p:spTgt>
                                        </p:tgtEl>
                                        <p:attrNameLst>
                                          <p:attrName>style.visibility</p:attrName>
                                        </p:attrNameLst>
                                      </p:cBhvr>
                                      <p:to>
                                        <p:strVal val="visible"/>
                                      </p:to>
                                    </p:set>
                                    <p:animEffect transition="in" filter="blinds(horizontal)">
                                      <p:cBhvr>
                                        <p:cTn id="47" dur="500"/>
                                        <p:tgtEl>
                                          <p:spTgt spid="1396739">
                                            <p:txEl>
                                              <p:pRg st="10" end="10"/>
                                            </p:txEl>
                                          </p:spTgt>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1396739">
                                            <p:txEl>
                                              <p:pRg st="11" end="11"/>
                                            </p:txEl>
                                          </p:spTgt>
                                        </p:tgtEl>
                                        <p:attrNameLst>
                                          <p:attrName>style.visibility</p:attrName>
                                        </p:attrNameLst>
                                      </p:cBhvr>
                                      <p:to>
                                        <p:strVal val="visible"/>
                                      </p:to>
                                    </p:set>
                                    <p:animEffect transition="in" filter="blinds(horizontal)">
                                      <p:cBhvr>
                                        <p:cTn id="50" dur="500"/>
                                        <p:tgtEl>
                                          <p:spTgt spid="1396739">
                                            <p:txEl>
                                              <p:pRg st="11" end="11"/>
                                            </p:txEl>
                                          </p:spTgt>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7" presetClass="entr" presetSubtype="4" fill="hold" nodeType="clickEffect">
                                  <p:stCondLst>
                                    <p:cond delay="0"/>
                                  </p:stCondLst>
                                  <p:childTnLst>
                                    <p:set>
                                      <p:cBhvr>
                                        <p:cTn id="54" dur="1" fill="hold">
                                          <p:stCondLst>
                                            <p:cond delay="0"/>
                                          </p:stCondLst>
                                        </p:cTn>
                                        <p:tgtEl>
                                          <p:spTgt spid="1396740"/>
                                        </p:tgtEl>
                                        <p:attrNameLst>
                                          <p:attrName>style.visibility</p:attrName>
                                        </p:attrNameLst>
                                      </p:cBhvr>
                                      <p:to>
                                        <p:strVal val="visible"/>
                                      </p:to>
                                    </p:set>
                                    <p:anim calcmode="lin" valueType="num">
                                      <p:cBhvr additive="base">
                                        <p:cTn id="55" dur="5000" fill="hold"/>
                                        <p:tgtEl>
                                          <p:spTgt spid="1396740"/>
                                        </p:tgtEl>
                                        <p:attrNameLst>
                                          <p:attrName>ppt_x</p:attrName>
                                        </p:attrNameLst>
                                      </p:cBhvr>
                                      <p:tavLst>
                                        <p:tav tm="0">
                                          <p:val>
                                            <p:strVal val="#ppt_x"/>
                                          </p:val>
                                        </p:tav>
                                        <p:tav tm="100000">
                                          <p:val>
                                            <p:strVal val="#ppt_x"/>
                                          </p:val>
                                        </p:tav>
                                      </p:tavLst>
                                    </p:anim>
                                    <p:anim calcmode="lin" valueType="num">
                                      <p:cBhvr additive="base">
                                        <p:cTn id="56" dur="5000" fill="hold"/>
                                        <p:tgtEl>
                                          <p:spTgt spid="13967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6739" grpId="0" build="p"/>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Study	</a:t>
            </a:r>
            <a:endParaRPr lang="en-US" dirty="0"/>
          </a:p>
        </p:txBody>
      </p:sp>
      <p:sp>
        <p:nvSpPr>
          <p:cNvPr id="3" name="Content Placeholder 2"/>
          <p:cNvSpPr>
            <a:spLocks noGrp="1"/>
          </p:cNvSpPr>
          <p:nvPr>
            <p:ph sz="quarter" idx="1"/>
          </p:nvPr>
        </p:nvSpPr>
        <p:spPr>
          <a:xfrm>
            <a:off x="570384" y="1628800"/>
            <a:ext cx="8393596" cy="4600168"/>
          </a:xfrm>
        </p:spPr>
        <p:txBody>
          <a:bodyPr>
            <a:normAutofit lnSpcReduction="10000"/>
          </a:bodyPr>
          <a:lstStyle/>
          <a:p>
            <a:r>
              <a:rPr lang="en-US" dirty="0" smtClean="0"/>
              <a:t>70 </a:t>
            </a:r>
            <a:r>
              <a:rPr lang="en-US" dirty="0" err="1" smtClean="0"/>
              <a:t>yr</a:t>
            </a:r>
            <a:r>
              <a:rPr lang="en-US" dirty="0" smtClean="0"/>
              <a:t> old,  weighs 100kg</a:t>
            </a:r>
          </a:p>
          <a:p>
            <a:r>
              <a:rPr lang="en-US" dirty="0" smtClean="0"/>
              <a:t>History of CABG, tobacco</a:t>
            </a:r>
          </a:p>
          <a:p>
            <a:r>
              <a:rPr lang="en-US" dirty="0" smtClean="0"/>
              <a:t>A1c – 11.3%,  BG  400-500 for past weeks</a:t>
            </a:r>
          </a:p>
          <a:p>
            <a:r>
              <a:rPr lang="en-US" dirty="0" smtClean="0"/>
              <a:t>Insulin – 100+ units Lantus at </a:t>
            </a:r>
            <a:r>
              <a:rPr lang="en-US" dirty="0" err="1" smtClean="0"/>
              <a:t>hs</a:t>
            </a:r>
            <a:r>
              <a:rPr lang="en-US" dirty="0" smtClean="0"/>
              <a:t> (</a:t>
            </a:r>
            <a:r>
              <a:rPr lang="en-US" dirty="0" err="1" smtClean="0"/>
              <a:t>solostar</a:t>
            </a:r>
            <a:r>
              <a:rPr lang="en-US" dirty="0" smtClean="0"/>
              <a:t>)</a:t>
            </a:r>
          </a:p>
          <a:p>
            <a:r>
              <a:rPr lang="en-US" dirty="0" smtClean="0"/>
              <a:t>Oral Meds: Metformin, </a:t>
            </a:r>
            <a:r>
              <a:rPr lang="en-US" dirty="0" err="1" smtClean="0"/>
              <a:t>Invokana</a:t>
            </a:r>
            <a:endParaRPr lang="en-US" dirty="0" smtClean="0"/>
          </a:p>
          <a:p>
            <a:r>
              <a:rPr lang="en-US" dirty="0" smtClean="0"/>
              <a:t>What is a better insulin dosing strategy?</a:t>
            </a:r>
          </a:p>
          <a:p>
            <a:r>
              <a:rPr lang="en-US" dirty="0" smtClean="0">
                <a:solidFill>
                  <a:srgbClr val="C00000"/>
                </a:solidFill>
              </a:rPr>
              <a:t>Pt can’t afford insulin pen – what other option</a:t>
            </a:r>
          </a:p>
          <a:p>
            <a:r>
              <a:rPr lang="en-US" sz="2600" dirty="0">
                <a:solidFill>
                  <a:srgbClr val="C00000"/>
                </a:solidFill>
                <a:hlinkClick r:id="rId3"/>
              </a:rPr>
              <a:t>Diabetes Meds on a Budget - 2014 </a:t>
            </a:r>
            <a:r>
              <a:rPr lang="en-US" sz="2600" dirty="0">
                <a:solidFill>
                  <a:srgbClr val="C00000"/>
                </a:solidFill>
              </a:rPr>
              <a:t>- </a:t>
            </a:r>
            <a:r>
              <a:rPr lang="en-US" sz="2600" dirty="0" smtClean="0">
                <a:solidFill>
                  <a:srgbClr val="C00000"/>
                </a:solidFill>
              </a:rPr>
              <a:t>provides </a:t>
            </a:r>
            <a:r>
              <a:rPr lang="en-US" sz="2600" dirty="0">
                <a:solidFill>
                  <a:srgbClr val="C00000"/>
                </a:solidFill>
              </a:rPr>
              <a:t>practical and affordable strategies to manage hyperglycemia </a:t>
            </a:r>
            <a:r>
              <a:rPr lang="en-US" sz="2600" dirty="0" smtClean="0">
                <a:solidFill>
                  <a:srgbClr val="C00000"/>
                </a:solidFill>
              </a:rPr>
              <a:t> </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74940" y="305587"/>
            <a:ext cx="3311860" cy="2207907"/>
          </a:xfrm>
          <a:prstGeom prst="rect">
            <a:avLst/>
          </a:prstGeom>
        </p:spPr>
      </p:pic>
      <p:pic>
        <p:nvPicPr>
          <p:cNvPr id="5" name="Picture 4"/>
          <p:cNvPicPr>
            <a:picLocks noChangeAspect="1"/>
          </p:cNvPicPr>
          <p:nvPr/>
        </p:nvPicPr>
        <p:blipFill>
          <a:blip r:embed="rId5"/>
          <a:stretch>
            <a:fillRect/>
          </a:stretch>
        </p:blipFill>
        <p:spPr>
          <a:xfrm>
            <a:off x="2051720" y="6466781"/>
            <a:ext cx="4493141" cy="274344"/>
          </a:xfrm>
          <a:prstGeom prst="rect">
            <a:avLst/>
          </a:prstGeom>
        </p:spPr>
      </p:pic>
    </p:spTree>
    <p:custDataLst>
      <p:tags r:id="rId1"/>
    </p:custDataLst>
    <p:extLst>
      <p:ext uri="{BB962C8B-B14F-4D97-AF65-F5344CB8AC3E}">
        <p14:creationId xmlns:p14="http://schemas.microsoft.com/office/powerpoint/2010/main" val="4002768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Cost Per Vial in Northern CA</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143000"/>
            <a:ext cx="7164175" cy="5027815"/>
          </a:xfrm>
          <a:prstGeom prst="rect">
            <a:avLst/>
          </a:prstGeom>
        </p:spPr>
      </p:pic>
    </p:spTree>
    <p:custDataLst>
      <p:tags r:id="rId1"/>
    </p:custDataLst>
    <p:extLst>
      <p:ext uri="{BB962C8B-B14F-4D97-AF65-F5344CB8AC3E}">
        <p14:creationId xmlns:p14="http://schemas.microsoft.com/office/powerpoint/2010/main" val="932911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descr="insulin suppo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0325"/>
            <a:ext cx="9144000" cy="673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710620480"/>
      </p:ext>
    </p:extLst>
  </p:cSld>
  <p:clrMapOvr>
    <a:masterClrMapping/>
  </p:clrMapOvr>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xfrm>
            <a:off x="457200" y="381000"/>
            <a:ext cx="8229600" cy="1181793"/>
          </a:xfrm>
        </p:spPr>
        <p:txBody>
          <a:bodyPr>
            <a:noAutofit/>
          </a:bodyPr>
          <a:lstStyle/>
          <a:p>
            <a:pPr eaLnBrk="1" hangingPunct="1"/>
            <a:r>
              <a:rPr lang="en-US" sz="3600" dirty="0" smtClean="0"/>
              <a:t>Bolus </a:t>
            </a:r>
            <a:r>
              <a:rPr lang="en-US" sz="3600" dirty="0" err="1" smtClean="0"/>
              <a:t>Insulins</a:t>
            </a:r>
            <a:r>
              <a:rPr lang="en-US" sz="3600" dirty="0" smtClean="0"/>
              <a:t>  </a:t>
            </a:r>
            <a:br>
              <a:rPr lang="en-US" sz="3600" dirty="0" smtClean="0"/>
            </a:br>
            <a:r>
              <a:rPr lang="en-US" sz="3600" dirty="0" smtClean="0"/>
              <a:t>(½ of total daily dose ÷ meals)</a:t>
            </a:r>
          </a:p>
        </p:txBody>
      </p:sp>
      <p:sp>
        <p:nvSpPr>
          <p:cNvPr id="1397763" name="Rectangle 3"/>
          <p:cNvSpPr>
            <a:spLocks noGrp="1" noChangeArrowheads="1"/>
          </p:cNvSpPr>
          <p:nvPr>
            <p:ph sz="quarter" idx="1"/>
          </p:nvPr>
        </p:nvSpPr>
        <p:spPr>
          <a:xfrm>
            <a:off x="457200" y="1828800"/>
            <a:ext cx="8382000" cy="4328160"/>
          </a:xfrm>
        </p:spPr>
        <p:txBody>
          <a:bodyPr/>
          <a:lstStyle/>
          <a:p>
            <a:pPr eaLnBrk="1" hangingPunct="1">
              <a:buFont typeface="Wingdings" pitchFamily="2" charset="2"/>
              <a:buNone/>
              <a:defRPr/>
            </a:pPr>
            <a:r>
              <a:rPr lang="en-US" b="1" u="sng" dirty="0" smtClean="0"/>
              <a:t>Name	</a:t>
            </a:r>
            <a:r>
              <a:rPr lang="en-US" b="1" u="sng" dirty="0"/>
              <a:t>	</a:t>
            </a:r>
            <a:r>
              <a:rPr lang="en-US" b="1" u="sng" dirty="0" smtClean="0"/>
              <a:t>	Onset	   Peak Action</a:t>
            </a:r>
          </a:p>
          <a:p>
            <a:pPr eaLnBrk="1" hangingPunct="1">
              <a:defRPr/>
            </a:pPr>
            <a:r>
              <a:rPr lang="en-US" dirty="0" err="1" smtClean="0"/>
              <a:t>Lispro</a:t>
            </a:r>
            <a:r>
              <a:rPr lang="en-US" dirty="0" smtClean="0"/>
              <a:t> (Humalog)	15-30 min	   1-1.5 </a:t>
            </a:r>
            <a:r>
              <a:rPr lang="en-US" dirty="0" err="1" smtClean="0"/>
              <a:t>hrs</a:t>
            </a:r>
            <a:endParaRPr lang="en-US" dirty="0" smtClean="0"/>
          </a:p>
          <a:p>
            <a:pPr eaLnBrk="1" hangingPunct="1">
              <a:defRPr/>
            </a:pPr>
            <a:r>
              <a:rPr lang="en-US" dirty="0" err="1" smtClean="0"/>
              <a:t>Aspart</a:t>
            </a:r>
            <a:r>
              <a:rPr lang="en-US" dirty="0" smtClean="0"/>
              <a:t> (</a:t>
            </a:r>
            <a:r>
              <a:rPr lang="en-US" dirty="0" err="1" smtClean="0"/>
              <a:t>NovoLog</a:t>
            </a:r>
            <a:r>
              <a:rPr lang="en-US" dirty="0" smtClean="0"/>
              <a:t>)</a:t>
            </a:r>
          </a:p>
          <a:p>
            <a:pPr eaLnBrk="1" hangingPunct="1">
              <a:defRPr/>
            </a:pPr>
            <a:r>
              <a:rPr lang="en-US" dirty="0" err="1" smtClean="0"/>
              <a:t>Glulisine</a:t>
            </a:r>
            <a:r>
              <a:rPr lang="en-US" dirty="0" smtClean="0"/>
              <a:t> (</a:t>
            </a:r>
            <a:r>
              <a:rPr lang="en-US" dirty="0" err="1" smtClean="0"/>
              <a:t>Apidra</a:t>
            </a:r>
            <a:r>
              <a:rPr lang="en-US" dirty="0" smtClean="0"/>
              <a:t>)</a:t>
            </a:r>
          </a:p>
          <a:p>
            <a:pPr eaLnBrk="1" hangingPunct="1">
              <a:defRPr/>
            </a:pPr>
            <a:r>
              <a:rPr lang="en-US" dirty="0" err="1" smtClean="0"/>
              <a:t>Afrezza</a:t>
            </a:r>
            <a:r>
              <a:rPr lang="en-US" dirty="0" smtClean="0"/>
              <a:t> (Inhaled)</a:t>
            </a:r>
          </a:p>
          <a:p>
            <a:pPr eaLnBrk="1" hangingPunct="1">
              <a:defRPr/>
            </a:pPr>
            <a:endParaRPr lang="en-US" dirty="0" smtClean="0"/>
          </a:p>
          <a:p>
            <a:pPr eaLnBrk="1" hangingPunct="1">
              <a:defRPr/>
            </a:pPr>
            <a:r>
              <a:rPr lang="en-US" dirty="0" smtClean="0"/>
              <a:t>Regular			  30 </a:t>
            </a:r>
            <a:r>
              <a:rPr lang="en-US" dirty="0" err="1" smtClean="0"/>
              <a:t>mins</a:t>
            </a:r>
            <a:r>
              <a:rPr lang="en-US" dirty="0" smtClean="0"/>
              <a:t>	    2-4 </a:t>
            </a:r>
            <a:r>
              <a:rPr lang="en-US" dirty="0" err="1" smtClean="0"/>
              <a:t>hrs</a:t>
            </a:r>
            <a:endParaRPr lang="en-US" dirty="0" smtClean="0"/>
          </a:p>
          <a:p>
            <a:pPr eaLnBrk="1" hangingPunct="1">
              <a:buFont typeface="Wingdings" pitchFamily="2" charset="2"/>
              <a:buNone/>
              <a:defRPr/>
            </a:pPr>
            <a:endParaRPr lang="en-US" dirty="0" smtClean="0"/>
          </a:p>
          <a:p>
            <a:pPr eaLnBrk="1" hangingPunct="1">
              <a:buFont typeface="Wingdings" pitchFamily="2" charset="2"/>
              <a:buNone/>
              <a:defRPr/>
            </a:pPr>
            <a:endParaRPr lang="en-US" dirty="0" smtClean="0"/>
          </a:p>
        </p:txBody>
      </p:sp>
    </p:spTree>
    <p:custDataLst>
      <p:tags r:id="rId1"/>
    </p:custDataLst>
    <p:extLst>
      <p:ext uri="{BB962C8B-B14F-4D97-AF65-F5344CB8AC3E}">
        <p14:creationId xmlns:p14="http://schemas.microsoft.com/office/powerpoint/2010/main" val="3787361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475828" y="1371600"/>
            <a:ext cx="3896476" cy="2438400"/>
          </a:xfrm>
          <a:prstGeom prst="rect">
            <a:avLst/>
          </a:prstGeom>
        </p:spPr>
      </p:pic>
      <p:sp>
        <p:nvSpPr>
          <p:cNvPr id="4" name="Title 3"/>
          <p:cNvSpPr>
            <a:spLocks noGrp="1"/>
          </p:cNvSpPr>
          <p:nvPr>
            <p:ph type="title"/>
          </p:nvPr>
        </p:nvSpPr>
        <p:spPr>
          <a:xfrm>
            <a:off x="457200" y="152400"/>
            <a:ext cx="8229600" cy="1219200"/>
          </a:xfrm>
        </p:spPr>
        <p:txBody>
          <a:bodyPr>
            <a:normAutofit fontScale="90000"/>
          </a:bodyPr>
          <a:lstStyle/>
          <a:p>
            <a:r>
              <a:rPr lang="en-US" dirty="0" err="1" smtClean="0"/>
              <a:t>Afrezza</a:t>
            </a:r>
            <a:r>
              <a:rPr lang="en-US" dirty="0" smtClean="0"/>
              <a:t> – Inhaled Insulin – </a:t>
            </a:r>
            <a:br>
              <a:rPr lang="en-US" dirty="0" smtClean="0"/>
            </a:br>
            <a:r>
              <a:rPr lang="en-US" dirty="0" smtClean="0"/>
              <a:t>Approved 2014</a:t>
            </a:r>
            <a:endParaRPr lang="en-US" dirty="0"/>
          </a:p>
        </p:txBody>
      </p:sp>
      <p:pic>
        <p:nvPicPr>
          <p:cNvPr id="47106" name="Picture 2" descr="http://www.mannkindcorp.com/Collateral/Images/English-US/afrezzalogo_sm.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8381" y="152400"/>
            <a:ext cx="2831757" cy="2095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6"/>
          <a:stretch>
            <a:fillRect/>
          </a:stretch>
        </p:blipFill>
        <p:spPr>
          <a:xfrm>
            <a:off x="3200400" y="3067125"/>
            <a:ext cx="5711302" cy="3183050"/>
          </a:xfrm>
          <a:prstGeom prst="rect">
            <a:avLst/>
          </a:prstGeom>
        </p:spPr>
      </p:pic>
      <p:sp>
        <p:nvSpPr>
          <p:cNvPr id="6" name="TextBox 5"/>
          <p:cNvSpPr txBox="1"/>
          <p:nvPr/>
        </p:nvSpPr>
        <p:spPr>
          <a:xfrm>
            <a:off x="475828" y="4029060"/>
            <a:ext cx="2800772" cy="1323439"/>
          </a:xfrm>
          <a:prstGeom prst="rect">
            <a:avLst/>
          </a:prstGeom>
          <a:noFill/>
        </p:spPr>
        <p:txBody>
          <a:bodyPr wrap="square" rtlCol="0">
            <a:spAutoFit/>
          </a:bodyPr>
          <a:lstStyle/>
          <a:p>
            <a:r>
              <a:rPr lang="en-US" sz="2000" dirty="0" smtClean="0">
                <a:solidFill>
                  <a:srgbClr val="790015"/>
                </a:solidFill>
              </a:rPr>
              <a:t>For adults over 18</a:t>
            </a:r>
          </a:p>
          <a:p>
            <a:r>
              <a:rPr lang="en-US" sz="2000" dirty="0" smtClean="0">
                <a:solidFill>
                  <a:srgbClr val="790015"/>
                </a:solidFill>
              </a:rPr>
              <a:t>Not indicated for pregnancy, while breastfeeding</a:t>
            </a:r>
            <a:endParaRPr lang="en-US" sz="2000" dirty="0">
              <a:solidFill>
                <a:srgbClr val="790015"/>
              </a:solidFill>
            </a:endParaRPr>
          </a:p>
        </p:txBody>
      </p:sp>
    </p:spTree>
    <p:custDataLst>
      <p:tags r:id="rId1"/>
    </p:custDataLst>
    <p:extLst>
      <p:ext uri="{BB962C8B-B14F-4D97-AF65-F5344CB8AC3E}">
        <p14:creationId xmlns:p14="http://schemas.microsoft.com/office/powerpoint/2010/main" val="3105868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Afrezza</a:t>
            </a:r>
            <a:r>
              <a:rPr lang="en-US" dirty="0" smtClean="0"/>
              <a:t> Dosing and Considerations</a:t>
            </a:r>
            <a:endParaRPr lang="en-US" dirty="0"/>
          </a:p>
        </p:txBody>
      </p:sp>
      <p:sp>
        <p:nvSpPr>
          <p:cNvPr id="3" name="Content Placeholder 2"/>
          <p:cNvSpPr>
            <a:spLocks noGrp="1"/>
          </p:cNvSpPr>
          <p:nvPr>
            <p:ph sz="quarter" idx="1"/>
          </p:nvPr>
        </p:nvSpPr>
        <p:spPr>
          <a:xfrm>
            <a:off x="457200" y="1219200"/>
            <a:ext cx="7620000" cy="4937760"/>
          </a:xfrm>
        </p:spPr>
        <p:txBody>
          <a:bodyPr>
            <a:normAutofit/>
          </a:bodyPr>
          <a:lstStyle/>
          <a:p>
            <a:r>
              <a:rPr lang="en-US" dirty="0" smtClean="0"/>
              <a:t>Bolus regular insulin – inhaled before meals</a:t>
            </a:r>
          </a:p>
          <a:p>
            <a:r>
              <a:rPr lang="en-US" dirty="0" smtClean="0"/>
              <a:t>Dosing: 4 and 8 unit cartridges</a:t>
            </a:r>
          </a:p>
          <a:p>
            <a:pPr lvl="1"/>
            <a:r>
              <a:rPr lang="en-US" dirty="0" smtClean="0"/>
              <a:t>Convert with 1:1 ratio to existing insulin dose</a:t>
            </a:r>
          </a:p>
          <a:p>
            <a:r>
              <a:rPr lang="en-US" dirty="0" smtClean="0"/>
              <a:t>Lung function test before start </a:t>
            </a:r>
            <a:r>
              <a:rPr lang="en-US" sz="2400" dirty="0" smtClean="0"/>
              <a:t>(incentive </a:t>
            </a:r>
            <a:r>
              <a:rPr lang="en-US" sz="2400" dirty="0" err="1" smtClean="0"/>
              <a:t>spiro</a:t>
            </a:r>
            <a:r>
              <a:rPr lang="en-US" sz="2400" dirty="0" smtClean="0"/>
              <a:t>)</a:t>
            </a:r>
          </a:p>
          <a:p>
            <a:pPr lvl="1"/>
            <a:r>
              <a:rPr lang="en-US" dirty="0" smtClean="0"/>
              <a:t>Not for pts w/ chronic lung issues</a:t>
            </a:r>
          </a:p>
          <a:p>
            <a:pPr lvl="2"/>
            <a:r>
              <a:rPr lang="en-US" dirty="0" smtClean="0"/>
              <a:t>Asthma, COPD, history of lung cancer, smokers</a:t>
            </a:r>
          </a:p>
          <a:p>
            <a:pPr lvl="2"/>
            <a:r>
              <a:rPr lang="en-US" dirty="0" smtClean="0"/>
              <a:t>Can cause acute bronchospasm</a:t>
            </a:r>
          </a:p>
          <a:p>
            <a:r>
              <a:rPr lang="en-US" dirty="0" smtClean="0"/>
              <a:t>Side effects: </a:t>
            </a:r>
          </a:p>
          <a:p>
            <a:pPr lvl="1"/>
            <a:r>
              <a:rPr lang="en-US" dirty="0" smtClean="0"/>
              <a:t>Hypoglycemia, sore throat, cough</a:t>
            </a:r>
            <a:endParaRPr lang="en-US" dirty="0"/>
          </a:p>
        </p:txBody>
      </p:sp>
    </p:spTree>
    <p:custDataLst>
      <p:tags r:id="rId1"/>
    </p:custDataLst>
    <p:extLst>
      <p:ext uri="{BB962C8B-B14F-4D97-AF65-F5344CB8AC3E}">
        <p14:creationId xmlns:p14="http://schemas.microsoft.com/office/powerpoint/2010/main" val="1913581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Afrezza</a:t>
            </a:r>
            <a:r>
              <a:rPr lang="en-US" dirty="0" smtClean="0"/>
              <a:t> Inhaler</a:t>
            </a:r>
            <a:endParaRPr lang="en-US" dirty="0"/>
          </a:p>
        </p:txBody>
      </p:sp>
      <p:pic>
        <p:nvPicPr>
          <p:cNvPr id="4" name="Content Placeholder 3"/>
          <p:cNvPicPr>
            <a:picLocks noGrp="1" noChangeAspect="1"/>
          </p:cNvPicPr>
          <p:nvPr>
            <p:ph sz="quarter" idx="1"/>
          </p:nvPr>
        </p:nvPicPr>
        <p:blipFill>
          <a:blip r:embed="rId3"/>
          <a:stretch>
            <a:fillRect/>
          </a:stretch>
        </p:blipFill>
        <p:spPr>
          <a:xfrm>
            <a:off x="457200" y="1371600"/>
            <a:ext cx="6444343" cy="4495800"/>
          </a:xfrm>
          <a:prstGeom prst="rect">
            <a:avLst/>
          </a:prstGeom>
        </p:spPr>
      </p:pic>
      <p:pic>
        <p:nvPicPr>
          <p:cNvPr id="3" name="Picture 2"/>
          <p:cNvPicPr>
            <a:picLocks noChangeAspect="1"/>
          </p:cNvPicPr>
          <p:nvPr/>
        </p:nvPicPr>
        <p:blipFill>
          <a:blip r:embed="rId4"/>
          <a:stretch>
            <a:fillRect/>
          </a:stretch>
        </p:blipFill>
        <p:spPr>
          <a:xfrm flipH="1">
            <a:off x="6172200" y="1371600"/>
            <a:ext cx="2638023" cy="1905000"/>
          </a:xfrm>
          <a:prstGeom prst="rect">
            <a:avLst/>
          </a:prstGeom>
        </p:spPr>
      </p:pic>
      <p:pic>
        <p:nvPicPr>
          <p:cNvPr id="5" name="Picture 4"/>
          <p:cNvPicPr>
            <a:picLocks noChangeAspect="1"/>
          </p:cNvPicPr>
          <p:nvPr/>
        </p:nvPicPr>
        <p:blipFill>
          <a:blip r:embed="rId5"/>
          <a:stretch>
            <a:fillRect/>
          </a:stretch>
        </p:blipFill>
        <p:spPr>
          <a:xfrm flipH="1">
            <a:off x="623887" y="1905000"/>
            <a:ext cx="2652713" cy="1743075"/>
          </a:xfrm>
          <a:prstGeom prst="rect">
            <a:avLst/>
          </a:prstGeom>
        </p:spPr>
      </p:pic>
      <p:sp>
        <p:nvSpPr>
          <p:cNvPr id="6" name="TextBox 5"/>
          <p:cNvSpPr txBox="1"/>
          <p:nvPr/>
        </p:nvSpPr>
        <p:spPr>
          <a:xfrm>
            <a:off x="4267200" y="5726668"/>
            <a:ext cx="4543023" cy="461665"/>
          </a:xfrm>
          <a:prstGeom prst="rect">
            <a:avLst/>
          </a:prstGeom>
          <a:noFill/>
        </p:spPr>
        <p:txBody>
          <a:bodyPr wrap="square" rtlCol="0">
            <a:spAutoFit/>
          </a:bodyPr>
          <a:lstStyle/>
          <a:p>
            <a:r>
              <a:rPr lang="en-US" sz="2400" dirty="0" smtClean="0"/>
              <a:t>Replace inhaler every 15 days</a:t>
            </a:r>
            <a:endParaRPr lang="en-US" sz="2400" dirty="0"/>
          </a:p>
        </p:txBody>
      </p:sp>
    </p:spTree>
    <p:custDataLst>
      <p:tags r:id="rId1"/>
    </p:custDataLst>
    <p:extLst>
      <p:ext uri="{BB962C8B-B14F-4D97-AF65-F5344CB8AC3E}">
        <p14:creationId xmlns:p14="http://schemas.microsoft.com/office/powerpoint/2010/main" val="230996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19200"/>
          </a:xfrm>
        </p:spPr>
        <p:txBody>
          <a:bodyPr>
            <a:normAutofit fontScale="90000"/>
          </a:bodyPr>
          <a:lstStyle/>
          <a:p>
            <a:r>
              <a:rPr lang="en-US" dirty="0" err="1" smtClean="0"/>
              <a:t>Afrezza</a:t>
            </a:r>
            <a:r>
              <a:rPr lang="en-US" dirty="0" smtClean="0"/>
              <a:t> – Foil Packages Contain</a:t>
            </a:r>
            <a:br>
              <a:rPr lang="en-US" dirty="0" smtClean="0"/>
            </a:br>
            <a:r>
              <a:rPr lang="en-US" dirty="0" smtClean="0"/>
              <a:t>30 cartridges – Use w/in 10 days</a:t>
            </a:r>
            <a:endParaRPr lang="en-US" dirty="0"/>
          </a:p>
        </p:txBody>
      </p:sp>
      <p:pic>
        <p:nvPicPr>
          <p:cNvPr id="3" name="Picture 2"/>
          <p:cNvPicPr>
            <a:picLocks noChangeAspect="1"/>
          </p:cNvPicPr>
          <p:nvPr/>
        </p:nvPicPr>
        <p:blipFill>
          <a:blip r:embed="rId3"/>
          <a:stretch>
            <a:fillRect/>
          </a:stretch>
        </p:blipFill>
        <p:spPr>
          <a:xfrm>
            <a:off x="928687" y="1595437"/>
            <a:ext cx="7286625" cy="3667125"/>
          </a:xfrm>
          <a:prstGeom prst="rect">
            <a:avLst/>
          </a:prstGeom>
        </p:spPr>
      </p:pic>
      <p:sp>
        <p:nvSpPr>
          <p:cNvPr id="4" name="TextBox 3"/>
          <p:cNvSpPr txBox="1"/>
          <p:nvPr/>
        </p:nvSpPr>
        <p:spPr>
          <a:xfrm>
            <a:off x="928687" y="5288320"/>
            <a:ext cx="7148513" cy="830997"/>
          </a:xfrm>
          <a:prstGeom prst="rect">
            <a:avLst/>
          </a:prstGeom>
          <a:noFill/>
        </p:spPr>
        <p:txBody>
          <a:bodyPr wrap="square" rtlCol="0">
            <a:spAutoFit/>
          </a:bodyPr>
          <a:lstStyle/>
          <a:p>
            <a:r>
              <a:rPr lang="en-US" sz="2400" dirty="0" smtClean="0"/>
              <a:t>Let cartridges and inhaler sit at room temp for 10 minutes before using</a:t>
            </a:r>
            <a:endParaRPr lang="en-US" sz="2400" dirty="0"/>
          </a:p>
        </p:txBody>
      </p:sp>
    </p:spTree>
    <p:custDataLst>
      <p:tags r:id="rId1"/>
    </p:custDataLst>
    <p:extLst>
      <p:ext uri="{BB962C8B-B14F-4D97-AF65-F5344CB8AC3E}">
        <p14:creationId xmlns:p14="http://schemas.microsoft.com/office/powerpoint/2010/main" val="1639943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Afrezza</a:t>
            </a:r>
            <a:r>
              <a:rPr lang="en-US" dirty="0" smtClean="0"/>
              <a:t> – Loading Cartridge into device</a:t>
            </a:r>
            <a:endParaRPr lang="en-US" dirty="0"/>
          </a:p>
        </p:txBody>
      </p:sp>
      <p:sp>
        <p:nvSpPr>
          <p:cNvPr id="4" name="Content Placeholder 3"/>
          <p:cNvSpPr>
            <a:spLocks noGrp="1"/>
          </p:cNvSpPr>
          <p:nvPr>
            <p:ph sz="quarter" idx="1"/>
          </p:nvPr>
        </p:nvSpPr>
        <p:spPr>
          <a:xfrm>
            <a:off x="2743200" y="1219200"/>
            <a:ext cx="5943600" cy="4937760"/>
          </a:xfrm>
        </p:spPr>
        <p:txBody>
          <a:bodyPr>
            <a:normAutofit/>
          </a:bodyPr>
          <a:lstStyle/>
          <a:p>
            <a:r>
              <a:rPr lang="en-US" dirty="0" smtClean="0"/>
              <a:t>Hold inhaler level</a:t>
            </a:r>
          </a:p>
          <a:p>
            <a:r>
              <a:rPr lang="en-US" dirty="0" smtClean="0"/>
              <a:t>Open inhaler by lifting white mouthpiece</a:t>
            </a:r>
          </a:p>
          <a:p>
            <a:r>
              <a:rPr lang="en-US" dirty="0" smtClean="0"/>
              <a:t>Hold insulin cartridge with cup facing down. </a:t>
            </a:r>
          </a:p>
          <a:p>
            <a:r>
              <a:rPr lang="en-US" dirty="0" smtClean="0"/>
              <a:t>Place cartridge inside and close lid. Keep level.</a:t>
            </a:r>
          </a:p>
          <a:p>
            <a:r>
              <a:rPr lang="en-US" dirty="0" smtClean="0"/>
              <a:t>Make sure cartridge has been at room temp for 10 minutes</a:t>
            </a:r>
          </a:p>
        </p:txBody>
      </p:sp>
      <p:pic>
        <p:nvPicPr>
          <p:cNvPr id="5" name="Picture 4"/>
          <p:cNvPicPr>
            <a:picLocks noChangeAspect="1"/>
          </p:cNvPicPr>
          <p:nvPr/>
        </p:nvPicPr>
        <p:blipFill>
          <a:blip r:embed="rId3"/>
          <a:stretch>
            <a:fillRect/>
          </a:stretch>
        </p:blipFill>
        <p:spPr>
          <a:xfrm>
            <a:off x="616483" y="1143000"/>
            <a:ext cx="1838325" cy="4362450"/>
          </a:xfrm>
          <a:prstGeom prst="rect">
            <a:avLst/>
          </a:prstGeom>
        </p:spPr>
      </p:pic>
      <p:pic>
        <p:nvPicPr>
          <p:cNvPr id="6" name="Picture 5"/>
          <p:cNvPicPr>
            <a:picLocks noChangeAspect="1"/>
          </p:cNvPicPr>
          <p:nvPr/>
        </p:nvPicPr>
        <p:blipFill>
          <a:blip r:embed="rId4"/>
          <a:stretch>
            <a:fillRect/>
          </a:stretch>
        </p:blipFill>
        <p:spPr>
          <a:xfrm>
            <a:off x="1535645" y="5486661"/>
            <a:ext cx="1458589" cy="1194435"/>
          </a:xfrm>
          <a:prstGeom prst="rect">
            <a:avLst/>
          </a:prstGeom>
        </p:spPr>
      </p:pic>
    </p:spTree>
    <p:custDataLst>
      <p:tags r:id="rId1"/>
    </p:custDataLst>
    <p:extLst>
      <p:ext uri="{BB962C8B-B14F-4D97-AF65-F5344CB8AC3E}">
        <p14:creationId xmlns:p14="http://schemas.microsoft.com/office/powerpoint/2010/main" val="2893737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304801" y="110698"/>
            <a:ext cx="8519970" cy="6478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anose="020B0604020202020204" pitchFamily="34" charset="0"/>
              </a:rPr>
              <a:t>  </a:t>
            </a:r>
            <a:r>
              <a:rPr kumimoji="0" lang="en-US" sz="25900" b="0" i="0" u="none" strike="noStrike" cap="none" normalizeH="0" baseline="0" dirty="0" smtClean="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lang="en-US" sz="1100" dirty="0" smtClean="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1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sz="1100" dirty="0" smtClean="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1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panose="020B0604020202020204" pitchFamily="34" charset="0"/>
              </a:rPr>
              <a:t>Images shows insulin (blue) molecules binding with insulin receptors (yellow) Jan 2013</a:t>
            </a:r>
          </a:p>
          <a:p>
            <a:pPr lvl="0"/>
            <a:r>
              <a:rPr lang="en-US" sz="1200" dirty="0"/>
              <a:t>The international research team was led by scientists from the Walter and Eliza Hall Institute (WEHI) in Melbourne, with collaborators from La Trobe University, the University of Melbourne, Case Western Reserve University, the University of Chicago, the University of York and the Institute of Organic Chemistry and Biochemistry in Prague</a:t>
            </a:r>
            <a:r>
              <a:rPr lang="en-US" sz="1200" dirty="0" smtClean="0"/>
              <a:t>.</a:t>
            </a:r>
          </a:p>
          <a:p>
            <a:pPr lvl="0"/>
            <a:r>
              <a:rPr lang="en-US" sz="1200" dirty="0" smtClean="0">
                <a:latin typeface="Arial" panose="020B0604020202020204" pitchFamily="34" charset="0"/>
              </a:rPr>
              <a:t> </a:t>
            </a:r>
          </a:p>
          <a:p>
            <a:pPr lvl="0"/>
            <a:endParaRPr kumimoji="0" lang="en-US" sz="1200" b="0" i="0" u="none" strike="noStrike" cap="none" normalizeH="0" baseline="0" dirty="0" smtClean="0">
              <a:ln>
                <a:noFill/>
              </a:ln>
              <a:solidFill>
                <a:schemeClr val="tx1"/>
              </a:solidFill>
              <a:effectLst/>
              <a:latin typeface="Arial" panose="020B0604020202020204" pitchFamily="34" charset="0"/>
            </a:endParaRPr>
          </a:p>
        </p:txBody>
      </p:sp>
      <p:pic>
        <p:nvPicPr>
          <p:cNvPr id="66562" name="Picture 2" descr="Images showing insulin (blue) molecules binding with insulin receptors (yellow) could hel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1" y="25400"/>
            <a:ext cx="8672370" cy="48768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407478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Afrezza</a:t>
            </a:r>
            <a:r>
              <a:rPr lang="en-US" dirty="0" smtClean="0"/>
              <a:t> – Proper Inhale Technique</a:t>
            </a:r>
            <a:endParaRPr lang="en-US" dirty="0"/>
          </a:p>
        </p:txBody>
      </p:sp>
      <p:sp>
        <p:nvSpPr>
          <p:cNvPr id="4" name="Content Placeholder 3"/>
          <p:cNvSpPr>
            <a:spLocks noGrp="1"/>
          </p:cNvSpPr>
          <p:nvPr>
            <p:ph sz="quarter" idx="1"/>
          </p:nvPr>
        </p:nvSpPr>
        <p:spPr>
          <a:xfrm>
            <a:off x="3124200" y="1219200"/>
            <a:ext cx="5562600" cy="4937760"/>
          </a:xfrm>
        </p:spPr>
        <p:txBody>
          <a:bodyPr/>
          <a:lstStyle/>
          <a:p>
            <a:r>
              <a:rPr lang="en-US" dirty="0" smtClean="0"/>
              <a:t>Exhale</a:t>
            </a:r>
          </a:p>
          <a:p>
            <a:r>
              <a:rPr lang="en-US" dirty="0" smtClean="0"/>
              <a:t>Position inhaler in mouth (take off cover)</a:t>
            </a:r>
          </a:p>
          <a:p>
            <a:r>
              <a:rPr lang="en-US" dirty="0"/>
              <a:t>T</a:t>
            </a:r>
            <a:r>
              <a:rPr lang="en-US" dirty="0" smtClean="0"/>
              <a:t>ilt inhaler down toward chin, keep head </a:t>
            </a:r>
            <a:r>
              <a:rPr lang="en-US" dirty="0" err="1" smtClean="0"/>
              <a:t>leveo</a:t>
            </a:r>
            <a:endParaRPr lang="en-US" dirty="0" smtClean="0"/>
          </a:p>
          <a:p>
            <a:r>
              <a:rPr lang="en-US" dirty="0" smtClean="0"/>
              <a:t>Inhale deeply and hold breath for as long as comfortable</a:t>
            </a:r>
          </a:p>
          <a:p>
            <a:r>
              <a:rPr lang="en-US" dirty="0" smtClean="0"/>
              <a:t>Remove cartridge</a:t>
            </a:r>
          </a:p>
          <a:p>
            <a:r>
              <a:rPr lang="en-US" dirty="0" smtClean="0"/>
              <a:t>Replace cover</a:t>
            </a:r>
          </a:p>
          <a:p>
            <a:endParaRPr lang="en-US" dirty="0" smtClean="0"/>
          </a:p>
          <a:p>
            <a:endParaRPr lang="en-US" dirty="0"/>
          </a:p>
        </p:txBody>
      </p:sp>
      <p:pic>
        <p:nvPicPr>
          <p:cNvPr id="5" name="Picture 4"/>
          <p:cNvPicPr>
            <a:picLocks noChangeAspect="1"/>
          </p:cNvPicPr>
          <p:nvPr/>
        </p:nvPicPr>
        <p:blipFill>
          <a:blip r:embed="rId3"/>
          <a:stretch>
            <a:fillRect/>
          </a:stretch>
        </p:blipFill>
        <p:spPr>
          <a:xfrm>
            <a:off x="838200" y="1137859"/>
            <a:ext cx="1990725" cy="5200650"/>
          </a:xfrm>
          <a:prstGeom prst="rect">
            <a:avLst/>
          </a:prstGeom>
        </p:spPr>
      </p:pic>
    </p:spTree>
    <p:custDataLst>
      <p:tags r:id="rId1"/>
    </p:custDataLst>
    <p:extLst>
      <p:ext uri="{BB962C8B-B14F-4D97-AF65-F5344CB8AC3E}">
        <p14:creationId xmlns:p14="http://schemas.microsoft.com/office/powerpoint/2010/main" val="2411651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lstStyle/>
          <a:p>
            <a:pPr eaLnBrk="1" hangingPunct="1"/>
            <a:r>
              <a:rPr lang="en-US" smtClean="0"/>
              <a:t>Bolus Insulin Summary</a:t>
            </a:r>
          </a:p>
        </p:txBody>
      </p:sp>
      <p:sp>
        <p:nvSpPr>
          <p:cNvPr id="1406979" name="Rectangle 3"/>
          <p:cNvSpPr>
            <a:spLocks noGrp="1" noChangeArrowheads="1"/>
          </p:cNvSpPr>
          <p:nvPr>
            <p:ph type="body" sz="half" idx="4294967295"/>
          </p:nvPr>
        </p:nvSpPr>
        <p:spPr>
          <a:xfrm>
            <a:off x="457200" y="1295400"/>
            <a:ext cx="7838038" cy="5410200"/>
          </a:xfrm>
        </p:spPr>
        <p:txBody>
          <a:bodyPr>
            <a:normAutofit/>
          </a:bodyPr>
          <a:lstStyle/>
          <a:p>
            <a:pPr eaLnBrk="1" hangingPunct="1">
              <a:defRPr/>
            </a:pPr>
            <a:r>
              <a:rPr lang="en-US" dirty="0" smtClean="0"/>
              <a:t>Regular, </a:t>
            </a:r>
            <a:r>
              <a:rPr lang="en-US" dirty="0" err="1" smtClean="0"/>
              <a:t>Novolog</a:t>
            </a:r>
            <a:r>
              <a:rPr lang="en-US" dirty="0" smtClean="0"/>
              <a:t>, Humalog, </a:t>
            </a:r>
            <a:r>
              <a:rPr lang="en-US" dirty="0" err="1" smtClean="0"/>
              <a:t>Apidra</a:t>
            </a:r>
            <a:r>
              <a:rPr lang="en-US" dirty="0" smtClean="0"/>
              <a:t>, </a:t>
            </a:r>
            <a:r>
              <a:rPr lang="en-US" dirty="0" err="1" smtClean="0"/>
              <a:t>Afrezza</a:t>
            </a:r>
            <a:r>
              <a:rPr lang="en-US" dirty="0" smtClean="0"/>
              <a:t> </a:t>
            </a:r>
          </a:p>
          <a:p>
            <a:pPr eaLnBrk="1" hangingPunct="1">
              <a:defRPr/>
            </a:pPr>
            <a:r>
              <a:rPr lang="en-US" dirty="0" smtClean="0"/>
              <a:t>Starts working fast (15-30 </a:t>
            </a:r>
            <a:r>
              <a:rPr lang="en-US" dirty="0" err="1" smtClean="0"/>
              <a:t>mins</a:t>
            </a:r>
            <a:r>
              <a:rPr lang="en-US" dirty="0" smtClean="0"/>
              <a:t>)</a:t>
            </a:r>
          </a:p>
          <a:p>
            <a:pPr eaLnBrk="1" hangingPunct="1">
              <a:defRPr/>
            </a:pPr>
            <a:r>
              <a:rPr lang="en-US" dirty="0" smtClean="0"/>
              <a:t>Gets out fast (3-6 hours)</a:t>
            </a:r>
          </a:p>
          <a:p>
            <a:pPr eaLnBrk="1" hangingPunct="1">
              <a:defRPr/>
            </a:pPr>
            <a:r>
              <a:rPr lang="en-US" dirty="0" smtClean="0"/>
              <a:t>Post meal BG reflects effectiveness</a:t>
            </a:r>
          </a:p>
          <a:p>
            <a:pPr eaLnBrk="1" hangingPunct="1">
              <a:defRPr/>
            </a:pPr>
            <a:r>
              <a:rPr lang="en-US" dirty="0" smtClean="0"/>
              <a:t>Should comprise about ½ total daily dose</a:t>
            </a:r>
          </a:p>
          <a:p>
            <a:pPr eaLnBrk="1" hangingPunct="1">
              <a:defRPr/>
            </a:pPr>
            <a:r>
              <a:rPr lang="en-US" dirty="0" smtClean="0"/>
              <a:t>Covers food or hyperglycemia.</a:t>
            </a:r>
          </a:p>
          <a:p>
            <a:pPr eaLnBrk="1" hangingPunct="1">
              <a:defRPr/>
            </a:pPr>
            <a:r>
              <a:rPr lang="en-US" dirty="0" smtClean="0"/>
              <a:t>1 unit </a:t>
            </a:r>
          </a:p>
          <a:p>
            <a:pPr lvl="1" eaLnBrk="1" hangingPunct="1">
              <a:defRPr/>
            </a:pPr>
            <a:r>
              <a:rPr lang="en-US" dirty="0" smtClean="0">
                <a:solidFill>
                  <a:schemeClr val="tx1"/>
                </a:solidFill>
              </a:rPr>
              <a:t>Covers ≈ 10 -15 </a:t>
            </a:r>
            <a:r>
              <a:rPr lang="en-US" dirty="0" err="1" smtClean="0">
                <a:solidFill>
                  <a:schemeClr val="tx1"/>
                </a:solidFill>
              </a:rPr>
              <a:t>gms</a:t>
            </a:r>
            <a:r>
              <a:rPr lang="en-US" dirty="0" smtClean="0">
                <a:solidFill>
                  <a:schemeClr val="tx1"/>
                </a:solidFill>
              </a:rPr>
              <a:t> of carb</a:t>
            </a:r>
          </a:p>
          <a:p>
            <a:pPr lvl="1" eaLnBrk="1" hangingPunct="1">
              <a:defRPr/>
            </a:pPr>
            <a:r>
              <a:rPr lang="en-US" dirty="0" smtClean="0">
                <a:solidFill>
                  <a:schemeClr val="tx1"/>
                </a:solidFill>
              </a:rPr>
              <a:t>Lowers BG ≈ 30 – 50 points</a:t>
            </a:r>
          </a:p>
        </p:txBody>
      </p:sp>
      <p:pic>
        <p:nvPicPr>
          <p:cNvPr id="126980" name="Picture 4" descr="MCj02152940000[1]"/>
          <p:cNvPicPr>
            <a:picLocks noGrp="1" noChangeAspect="1" noChangeArrowheads="1"/>
          </p:cNvPicPr>
          <p:nvPr>
            <p:ph sz="quarter" idx="1"/>
          </p:nvPr>
        </p:nvPicPr>
        <p:blipFill>
          <a:blip r:embed="rId4" cstate="print">
            <a:extLst>
              <a:ext uri="{28A0092B-C50C-407E-A947-70E740481C1C}">
                <a14:useLocalDpi xmlns:a14="http://schemas.microsoft.com/office/drawing/2010/main" val="0"/>
              </a:ext>
            </a:extLst>
          </a:blip>
          <a:stretch>
            <a:fillRect/>
          </a:stretch>
        </p:blipFill>
        <p:spPr>
          <a:xfrm>
            <a:off x="7162800" y="1905000"/>
            <a:ext cx="1361038" cy="1865014"/>
          </a:xfr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15477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pPr eaLnBrk="1" hangingPunct="1"/>
            <a:r>
              <a:rPr lang="en-US" smtClean="0"/>
              <a:t>Bolus Insulin Timing</a:t>
            </a:r>
          </a:p>
        </p:txBody>
      </p:sp>
      <p:sp>
        <p:nvSpPr>
          <p:cNvPr id="1408003" name="Rectangle 3"/>
          <p:cNvSpPr>
            <a:spLocks noGrp="1" noChangeArrowheads="1"/>
          </p:cNvSpPr>
          <p:nvPr>
            <p:ph sz="quarter" idx="1"/>
          </p:nvPr>
        </p:nvSpPr>
        <p:spPr/>
        <p:txBody>
          <a:bodyPr/>
          <a:lstStyle/>
          <a:p>
            <a:pPr eaLnBrk="1" hangingPunct="1">
              <a:lnSpc>
                <a:spcPct val="90000"/>
              </a:lnSpc>
              <a:defRPr/>
            </a:pPr>
            <a:r>
              <a:rPr lang="en-US" dirty="0" smtClean="0"/>
              <a:t>How is the effectiveness of bolus insulin determined?</a:t>
            </a:r>
          </a:p>
          <a:p>
            <a:pPr lvl="1" eaLnBrk="1" hangingPunct="1">
              <a:lnSpc>
                <a:spcPct val="90000"/>
              </a:lnSpc>
              <a:defRPr/>
            </a:pPr>
            <a:r>
              <a:rPr lang="en-US" dirty="0" smtClean="0"/>
              <a:t>2 hour post meal (if you can get it)</a:t>
            </a:r>
          </a:p>
          <a:p>
            <a:pPr lvl="1" eaLnBrk="1" hangingPunct="1">
              <a:lnSpc>
                <a:spcPct val="90000"/>
              </a:lnSpc>
              <a:defRPr/>
            </a:pPr>
            <a:r>
              <a:rPr lang="en-US" dirty="0" smtClean="0"/>
              <a:t>Before next meal blood glucose</a:t>
            </a:r>
          </a:p>
          <a:p>
            <a:pPr lvl="1" eaLnBrk="1" hangingPunct="1">
              <a:lnSpc>
                <a:spcPct val="90000"/>
              </a:lnSpc>
              <a:buFont typeface="Wingdings" pitchFamily="2" charset="2"/>
              <a:buNone/>
              <a:defRPr/>
            </a:pPr>
            <a:endParaRPr lang="en-US" dirty="0" smtClean="0"/>
          </a:p>
          <a:p>
            <a:pPr eaLnBrk="1" hangingPunct="1">
              <a:lnSpc>
                <a:spcPct val="90000"/>
              </a:lnSpc>
              <a:defRPr/>
            </a:pPr>
            <a:r>
              <a:rPr lang="en-US" dirty="0" smtClean="0"/>
              <a:t>Glucose goals (ADA) – may be modified by provider/</a:t>
            </a:r>
            <a:r>
              <a:rPr lang="en-US" dirty="0" err="1" smtClean="0"/>
              <a:t>pt</a:t>
            </a:r>
            <a:endParaRPr lang="en-US" dirty="0" smtClean="0"/>
          </a:p>
          <a:p>
            <a:pPr lvl="1" eaLnBrk="1" hangingPunct="1">
              <a:lnSpc>
                <a:spcPct val="90000"/>
              </a:lnSpc>
              <a:defRPr/>
            </a:pPr>
            <a:r>
              <a:rPr lang="en-US" dirty="0" smtClean="0"/>
              <a:t>1-2 hours post meal  &lt;180</a:t>
            </a:r>
          </a:p>
          <a:p>
            <a:pPr lvl="1" eaLnBrk="1" hangingPunct="1">
              <a:lnSpc>
                <a:spcPct val="90000"/>
              </a:lnSpc>
              <a:defRPr/>
            </a:pPr>
            <a:r>
              <a:rPr lang="en-US" dirty="0" smtClean="0"/>
              <a:t>Before next meal – 80 - 130</a:t>
            </a:r>
          </a:p>
        </p:txBody>
      </p:sp>
    </p:spTree>
    <p:custDataLst>
      <p:tags r:id="rId1"/>
    </p:custDataLst>
    <p:extLst>
      <p:ext uri="{BB962C8B-B14F-4D97-AF65-F5344CB8AC3E}">
        <p14:creationId xmlns:p14="http://schemas.microsoft.com/office/powerpoint/2010/main" val="1672087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Pattern Management –AKA	</a:t>
            </a:r>
            <a:endParaRPr lang="en-US" dirty="0"/>
          </a:p>
        </p:txBody>
      </p:sp>
      <p:sp>
        <p:nvSpPr>
          <p:cNvPr id="3" name="Content Placeholder 2"/>
          <p:cNvSpPr>
            <a:spLocks noGrp="1"/>
          </p:cNvSpPr>
          <p:nvPr>
            <p:ph sz="quarter" idx="1"/>
          </p:nvPr>
        </p:nvSpPr>
        <p:spPr>
          <a:xfrm>
            <a:off x="457200" y="1219200"/>
            <a:ext cx="2819400" cy="4937760"/>
          </a:xfrm>
        </p:spPr>
        <p:txBody>
          <a:bodyPr>
            <a:normAutofit/>
          </a:bodyPr>
          <a:lstStyle/>
          <a:p>
            <a:pPr marL="0" indent="0">
              <a:buNone/>
            </a:pPr>
            <a:r>
              <a:rPr lang="en-US" sz="5400" dirty="0" smtClean="0"/>
              <a:t>How to think </a:t>
            </a:r>
            <a:br>
              <a:rPr lang="en-US" sz="5400" dirty="0" smtClean="0"/>
            </a:br>
            <a:r>
              <a:rPr lang="en-US" sz="5400" dirty="0" smtClean="0"/>
              <a:t>like a pancreas</a:t>
            </a:r>
            <a:endParaRPr lang="en-US" dirty="0"/>
          </a:p>
        </p:txBody>
      </p:sp>
      <p:pic>
        <p:nvPicPr>
          <p:cNvPr id="5" name="Picture 4"/>
          <p:cNvPicPr>
            <a:picLocks noChangeAspect="1"/>
          </p:cNvPicPr>
          <p:nvPr/>
        </p:nvPicPr>
        <p:blipFill>
          <a:blip r:embed="rId3"/>
          <a:stretch>
            <a:fillRect/>
          </a:stretch>
        </p:blipFill>
        <p:spPr>
          <a:xfrm flipH="1">
            <a:off x="3352800" y="2133600"/>
            <a:ext cx="3196196" cy="4110418"/>
          </a:xfrm>
          <a:prstGeom prst="rect">
            <a:avLst/>
          </a:prstGeom>
        </p:spPr>
      </p:pic>
      <p:pic>
        <p:nvPicPr>
          <p:cNvPr id="6" name="Picture 5"/>
          <p:cNvPicPr>
            <a:picLocks noChangeAspect="1"/>
          </p:cNvPicPr>
          <p:nvPr/>
        </p:nvPicPr>
        <p:blipFill>
          <a:blip r:embed="rId4"/>
          <a:stretch>
            <a:fillRect/>
          </a:stretch>
        </p:blipFill>
        <p:spPr>
          <a:xfrm rot="20462378">
            <a:off x="5551772" y="1597733"/>
            <a:ext cx="2808098" cy="1809402"/>
          </a:xfrm>
          <a:prstGeom prst="rect">
            <a:avLst/>
          </a:prstGeom>
        </p:spPr>
      </p:pic>
    </p:spTree>
    <p:custDataLst>
      <p:tags r:id="rId1"/>
    </p:custDataLst>
    <p:extLst>
      <p:ext uri="{BB962C8B-B14F-4D97-AF65-F5344CB8AC3E}">
        <p14:creationId xmlns:p14="http://schemas.microsoft.com/office/powerpoint/2010/main" val="3265751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p:txBody>
          <a:bodyPr>
            <a:normAutofit/>
          </a:bodyPr>
          <a:lstStyle/>
          <a:p>
            <a:pPr eaLnBrk="1" hangingPunct="1"/>
            <a:r>
              <a:rPr lang="en-US" sz="4900" smtClean="0"/>
              <a:t>Pattern Management</a:t>
            </a:r>
            <a:endParaRPr lang="en-US" smtClean="0"/>
          </a:p>
        </p:txBody>
      </p:sp>
      <p:sp>
        <p:nvSpPr>
          <p:cNvPr id="1427459" name="Rectangle 3"/>
          <p:cNvSpPr>
            <a:spLocks noGrp="1" noChangeArrowheads="1"/>
          </p:cNvSpPr>
          <p:nvPr>
            <p:ph sz="quarter" idx="1"/>
          </p:nvPr>
        </p:nvSpPr>
        <p:spPr/>
        <p:txBody>
          <a:bodyPr/>
          <a:lstStyle/>
          <a:p>
            <a:pPr eaLnBrk="1" hangingPunct="1">
              <a:defRPr/>
            </a:pPr>
            <a:r>
              <a:rPr lang="en-US" dirty="0" smtClean="0"/>
              <a:t>Safety 1st!! - Evaluate 3 day patterns</a:t>
            </a:r>
          </a:p>
          <a:p>
            <a:pPr eaLnBrk="1" hangingPunct="1">
              <a:defRPr/>
            </a:pPr>
            <a:r>
              <a:rPr lang="en-US" b="1" dirty="0" smtClean="0"/>
              <a:t>Hypo:</a:t>
            </a:r>
            <a:r>
              <a:rPr lang="en-US" dirty="0" smtClean="0"/>
              <a:t> </a:t>
            </a:r>
            <a:r>
              <a:rPr lang="en-US" dirty="0" err="1" smtClean="0"/>
              <a:t>eval</a:t>
            </a:r>
            <a:r>
              <a:rPr lang="en-US" dirty="0" smtClean="0"/>
              <a:t> 1st and fix: </a:t>
            </a:r>
          </a:p>
          <a:p>
            <a:pPr lvl="1" eaLnBrk="1" hangingPunct="1">
              <a:defRPr/>
            </a:pPr>
            <a:r>
              <a:rPr lang="en-US" dirty="0" smtClean="0"/>
              <a:t>If possible, decrease medication dose</a:t>
            </a:r>
          </a:p>
          <a:p>
            <a:pPr lvl="1" eaLnBrk="1" hangingPunct="1">
              <a:defRPr/>
            </a:pPr>
            <a:r>
              <a:rPr lang="en-US" dirty="0" smtClean="0"/>
              <a:t>Timing of meals, exercise, medications</a:t>
            </a:r>
          </a:p>
          <a:p>
            <a:pPr eaLnBrk="1" hangingPunct="1">
              <a:defRPr/>
            </a:pPr>
            <a:r>
              <a:rPr lang="en-US" b="1" dirty="0" smtClean="0"/>
              <a:t>Hyperglycemia: </a:t>
            </a:r>
            <a:r>
              <a:rPr lang="en-US" dirty="0" smtClean="0"/>
              <a:t>evaluate 2nd</a:t>
            </a:r>
            <a:endParaRPr lang="en-US" sz="2000" dirty="0" smtClean="0">
              <a:solidFill>
                <a:srgbClr val="DC0081"/>
              </a:solidFill>
            </a:endParaRPr>
          </a:p>
          <a:p>
            <a:pPr lvl="1" eaLnBrk="1" hangingPunct="1">
              <a:defRPr/>
            </a:pPr>
            <a:r>
              <a:rPr lang="en-US" dirty="0" smtClean="0"/>
              <a:t>Identify patterns</a:t>
            </a:r>
          </a:p>
          <a:p>
            <a:pPr lvl="1" eaLnBrk="1" hangingPunct="1">
              <a:defRPr/>
            </a:pPr>
            <a:r>
              <a:rPr lang="en-US" dirty="0" smtClean="0"/>
              <a:t>Before increase insulin, make sure not missing something (carbs, exercise, omission)</a:t>
            </a:r>
          </a:p>
        </p:txBody>
      </p:sp>
      <p:pic>
        <p:nvPicPr>
          <p:cNvPr id="1427460" name="Picture 4" descr="j027704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96200" y="5562600"/>
            <a:ext cx="1219200" cy="111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73985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427460"/>
                                        </p:tgtEl>
                                        <p:attrNameLst>
                                          <p:attrName>r</p:attrName>
                                        </p:attrNameLst>
                                      </p:cBhvr>
                                    </p:animRo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1427459">
                                            <p:txEl>
                                              <p:pRg st="0" end="0"/>
                                            </p:txEl>
                                          </p:spTgt>
                                        </p:tgtEl>
                                        <p:attrNameLst>
                                          <p:attrName>style.visibility</p:attrName>
                                        </p:attrNameLst>
                                      </p:cBhvr>
                                      <p:to>
                                        <p:strVal val="visible"/>
                                      </p:to>
                                    </p:set>
                                    <p:anim calcmode="lin" valueType="num">
                                      <p:cBhvr additive="base">
                                        <p:cTn id="11" dur="500" fill="hold"/>
                                        <p:tgtEl>
                                          <p:spTgt spid="1427459">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274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1427459">
                                            <p:txEl>
                                              <p:pRg st="1" end="1"/>
                                            </p:txEl>
                                          </p:spTgt>
                                        </p:tgtEl>
                                        <p:attrNameLst>
                                          <p:attrName>style.visibility</p:attrName>
                                        </p:attrNameLst>
                                      </p:cBhvr>
                                      <p:to>
                                        <p:strVal val="visible"/>
                                      </p:to>
                                    </p:set>
                                    <p:anim calcmode="lin" valueType="num">
                                      <p:cBhvr additive="base">
                                        <p:cTn id="17" dur="500" fill="hold"/>
                                        <p:tgtEl>
                                          <p:spTgt spid="1427459">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427459">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427459">
                                            <p:txEl>
                                              <p:pRg st="2" end="2"/>
                                            </p:txEl>
                                          </p:spTgt>
                                        </p:tgtEl>
                                        <p:attrNameLst>
                                          <p:attrName>style.visibility</p:attrName>
                                        </p:attrNameLst>
                                      </p:cBhvr>
                                      <p:to>
                                        <p:strVal val="visible"/>
                                      </p:to>
                                    </p:set>
                                    <p:anim calcmode="lin" valueType="num">
                                      <p:cBhvr additive="base">
                                        <p:cTn id="21" dur="500" fill="hold"/>
                                        <p:tgtEl>
                                          <p:spTgt spid="1427459">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427459">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427459">
                                            <p:txEl>
                                              <p:pRg st="3" end="3"/>
                                            </p:txEl>
                                          </p:spTgt>
                                        </p:tgtEl>
                                        <p:attrNameLst>
                                          <p:attrName>style.visibility</p:attrName>
                                        </p:attrNameLst>
                                      </p:cBhvr>
                                      <p:to>
                                        <p:strVal val="visible"/>
                                      </p:to>
                                    </p:set>
                                    <p:anim calcmode="lin" valueType="num">
                                      <p:cBhvr additive="base">
                                        <p:cTn id="25" dur="500" fill="hold"/>
                                        <p:tgtEl>
                                          <p:spTgt spid="14274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27459">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427459">
                                            <p:txEl>
                                              <p:pRg st="4" end="4"/>
                                            </p:txEl>
                                          </p:spTgt>
                                        </p:tgtEl>
                                        <p:attrNameLst>
                                          <p:attrName>style.visibility</p:attrName>
                                        </p:attrNameLst>
                                      </p:cBhvr>
                                      <p:to>
                                        <p:strVal val="visible"/>
                                      </p:to>
                                    </p:set>
                                    <p:anim calcmode="lin" valueType="num">
                                      <p:cBhvr additive="base">
                                        <p:cTn id="29" dur="500" fill="hold"/>
                                        <p:tgtEl>
                                          <p:spTgt spid="1427459">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427459">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427459">
                                            <p:txEl>
                                              <p:pRg st="5" end="5"/>
                                            </p:txEl>
                                          </p:spTgt>
                                        </p:tgtEl>
                                        <p:attrNameLst>
                                          <p:attrName>style.visibility</p:attrName>
                                        </p:attrNameLst>
                                      </p:cBhvr>
                                      <p:to>
                                        <p:strVal val="visible"/>
                                      </p:to>
                                    </p:set>
                                    <p:anim calcmode="lin" valueType="num">
                                      <p:cBhvr additive="base">
                                        <p:cTn id="33" dur="500" fill="hold"/>
                                        <p:tgtEl>
                                          <p:spTgt spid="1427459">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427459">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427459">
                                            <p:txEl>
                                              <p:pRg st="6" end="6"/>
                                            </p:txEl>
                                          </p:spTgt>
                                        </p:tgtEl>
                                        <p:attrNameLst>
                                          <p:attrName>style.visibility</p:attrName>
                                        </p:attrNameLst>
                                      </p:cBhvr>
                                      <p:to>
                                        <p:strVal val="visible"/>
                                      </p:to>
                                    </p:set>
                                    <p:anim calcmode="lin" valueType="num">
                                      <p:cBhvr additive="base">
                                        <p:cTn id="37" dur="500" fill="hold"/>
                                        <p:tgtEl>
                                          <p:spTgt spid="1427459">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42745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427460"/>
                                        </p:tgtEl>
                                        <p:attrNameLst>
                                          <p:attrName>style.visibility</p:attrName>
                                        </p:attrNameLst>
                                      </p:cBhvr>
                                      <p:to>
                                        <p:strVal val="visible"/>
                                      </p:to>
                                    </p:set>
                                    <p:anim calcmode="lin" valueType="num">
                                      <p:cBhvr additive="base">
                                        <p:cTn id="43" dur="500" fill="hold"/>
                                        <p:tgtEl>
                                          <p:spTgt spid="1427460"/>
                                        </p:tgtEl>
                                        <p:attrNameLst>
                                          <p:attrName>ppt_x</p:attrName>
                                        </p:attrNameLst>
                                      </p:cBhvr>
                                      <p:tavLst>
                                        <p:tav tm="0">
                                          <p:val>
                                            <p:strVal val="#ppt_x"/>
                                          </p:val>
                                        </p:tav>
                                        <p:tav tm="100000">
                                          <p:val>
                                            <p:strVal val="#ppt_x"/>
                                          </p:val>
                                        </p:tav>
                                      </p:tavLst>
                                    </p:anim>
                                    <p:anim calcmode="lin" valueType="num">
                                      <p:cBhvr additive="base">
                                        <p:cTn id="44" dur="500" fill="hold"/>
                                        <p:tgtEl>
                                          <p:spTgt spid="14274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p:txBody>
          <a:bodyPr>
            <a:normAutofit fontScale="90000"/>
          </a:bodyPr>
          <a:lstStyle/>
          <a:p>
            <a:pPr eaLnBrk="1" hangingPunct="1"/>
            <a:r>
              <a:rPr lang="en-US" sz="3600" dirty="0" smtClean="0"/>
              <a:t>Type 2 – BMI 32. New diagnosis, No meds.</a:t>
            </a:r>
            <a:br>
              <a:rPr lang="en-US" sz="3600" dirty="0" smtClean="0"/>
            </a:br>
            <a:r>
              <a:rPr lang="en-US" sz="3600" dirty="0" smtClean="0"/>
              <a:t>What Patterns? Recommendations? Meds?</a:t>
            </a:r>
          </a:p>
        </p:txBody>
      </p:sp>
      <p:graphicFrame>
        <p:nvGraphicFramePr>
          <p:cNvPr id="139267" name="Object 1024"/>
          <p:cNvGraphicFramePr>
            <a:graphicFrameLocks noGrp="1" noChangeAspect="1"/>
          </p:cNvGraphicFramePr>
          <p:nvPr>
            <p:ph sz="quarter" idx="1"/>
            <p:extLst/>
          </p:nvPr>
        </p:nvGraphicFramePr>
        <p:xfrm>
          <a:off x="609600" y="1377142"/>
          <a:ext cx="8259688" cy="5410200"/>
        </p:xfrm>
        <a:graphic>
          <a:graphicData uri="http://schemas.openxmlformats.org/presentationml/2006/ole">
            <mc:AlternateContent xmlns:mc="http://schemas.openxmlformats.org/markup-compatibility/2006">
              <mc:Choice xmlns:v="urn:schemas-microsoft-com:vml" Requires="v">
                <p:oleObj spid="_x0000_s87055" name="Document" r:id="rId5" imgW="8300941" imgH="5437182" progId="Word.Document.8">
                  <p:embed/>
                </p:oleObj>
              </mc:Choice>
              <mc:Fallback>
                <p:oleObj name="Document" r:id="rId5" imgW="8300941" imgH="5437182" progId="Word.Document.8">
                  <p:embed/>
                  <p:pic>
                    <p:nvPicPr>
                      <p:cNvPr id="0" name=""/>
                      <p:cNvPicPr>
                        <a:picLocks noChangeAspect="1" noChangeArrowheads="1"/>
                      </p:cNvPicPr>
                      <p:nvPr/>
                    </p:nvPicPr>
                    <p:blipFill>
                      <a:blip r:embed="rId6"/>
                      <a:srcRect/>
                      <a:stretch>
                        <a:fillRect/>
                      </a:stretch>
                    </p:blipFill>
                    <p:spPr bwMode="auto">
                      <a:xfrm>
                        <a:off x="609600" y="1377142"/>
                        <a:ext cx="8259688" cy="5410200"/>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1724915193"/>
      </p:ext>
    </p:extLst>
  </p:cSld>
  <p:clrMapOvr>
    <a:masterClrMapping/>
  </p:clrMapOvr>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p:txBody>
          <a:bodyPr>
            <a:normAutofit fontScale="90000"/>
          </a:bodyPr>
          <a:lstStyle/>
          <a:p>
            <a:pPr eaLnBrk="1" hangingPunct="1"/>
            <a:r>
              <a:rPr lang="en-US" sz="3600" smtClean="0"/>
              <a:t>Bolus – Insulin Sliding Scale</a:t>
            </a:r>
            <a:br>
              <a:rPr lang="en-US" sz="3600" smtClean="0"/>
            </a:br>
            <a:r>
              <a:rPr lang="en-US" sz="2800" smtClean="0"/>
              <a:t> Starts at 150, 2 units for every 50 </a:t>
            </a:r>
            <a:r>
              <a:rPr lang="en-US" sz="2400" smtClean="0"/>
              <a:t>mg/dl</a:t>
            </a:r>
            <a:r>
              <a:rPr lang="en-US" sz="2800" smtClean="0"/>
              <a:t> &gt;150</a:t>
            </a:r>
          </a:p>
        </p:txBody>
      </p:sp>
      <p:graphicFrame>
        <p:nvGraphicFramePr>
          <p:cNvPr id="129027" name="Object 1024"/>
          <p:cNvGraphicFramePr>
            <a:graphicFrameLocks noGrp="1" noChangeAspect="1"/>
          </p:cNvGraphicFramePr>
          <p:nvPr>
            <p:ph sz="quarter" idx="1"/>
            <p:extLst/>
          </p:nvPr>
        </p:nvGraphicFramePr>
        <p:xfrm>
          <a:off x="609600" y="1371600"/>
          <a:ext cx="7677397" cy="4883150"/>
        </p:xfrm>
        <a:graphic>
          <a:graphicData uri="http://schemas.openxmlformats.org/presentationml/2006/ole">
            <mc:AlternateContent xmlns:mc="http://schemas.openxmlformats.org/markup-compatibility/2006">
              <mc:Choice xmlns:v="urn:schemas-microsoft-com:vml" Requires="v">
                <p:oleObj spid="_x0000_s88079" name="Document" r:id="rId5" imgW="7917099" imgH="5035521" progId="Word.Document.8">
                  <p:embed/>
                </p:oleObj>
              </mc:Choice>
              <mc:Fallback>
                <p:oleObj name="Document" r:id="rId5" imgW="7917099" imgH="5035521" progId="Word.Document.8">
                  <p:embed/>
                  <p:pic>
                    <p:nvPicPr>
                      <p:cNvPr id="0" name=""/>
                      <p:cNvPicPr>
                        <a:picLocks noChangeAspect="1" noChangeArrowheads="1"/>
                      </p:cNvPicPr>
                      <p:nvPr/>
                    </p:nvPicPr>
                    <p:blipFill>
                      <a:blip r:embed="rId6"/>
                      <a:srcRect/>
                      <a:stretch>
                        <a:fillRect/>
                      </a:stretch>
                    </p:blipFill>
                    <p:spPr bwMode="auto">
                      <a:xfrm>
                        <a:off x="609600" y="1371600"/>
                        <a:ext cx="7677397" cy="4883150"/>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2560173240"/>
      </p:ext>
    </p:extLst>
  </p:cSld>
  <p:clrMapOvr>
    <a:masterClrMapping/>
  </p:clrMapOvr>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xfrm>
            <a:off x="457200" y="152400"/>
            <a:ext cx="8229600" cy="1143000"/>
          </a:xfrm>
        </p:spPr>
        <p:txBody>
          <a:bodyPr>
            <a:noAutofit/>
          </a:bodyPr>
          <a:lstStyle/>
          <a:p>
            <a:pPr eaLnBrk="1" hangingPunct="1"/>
            <a:r>
              <a:rPr lang="en-US" sz="3600" dirty="0" smtClean="0"/>
              <a:t>Basal </a:t>
            </a:r>
            <a:r>
              <a:rPr lang="en-US" sz="3600" dirty="0" err="1" smtClean="0"/>
              <a:t>Insulins</a:t>
            </a:r>
            <a:r>
              <a:rPr lang="en-US" sz="3600" dirty="0" smtClean="0"/>
              <a:t> </a:t>
            </a:r>
            <a:br>
              <a:rPr lang="en-US" sz="3600" dirty="0" smtClean="0"/>
            </a:br>
            <a:r>
              <a:rPr lang="en-US" sz="3200" dirty="0" smtClean="0"/>
              <a:t>(½ of total daily dose</a:t>
            </a:r>
            <a:r>
              <a:rPr lang="en-US" sz="3600" dirty="0" smtClean="0"/>
              <a:t>) </a:t>
            </a:r>
          </a:p>
        </p:txBody>
      </p:sp>
      <p:sp>
        <p:nvSpPr>
          <p:cNvPr id="1410051" name="Rectangle 3"/>
          <p:cNvSpPr>
            <a:spLocks noGrp="1" noChangeArrowheads="1"/>
          </p:cNvSpPr>
          <p:nvPr>
            <p:ph sz="quarter" idx="1"/>
          </p:nvPr>
        </p:nvSpPr>
        <p:spPr>
          <a:xfrm>
            <a:off x="457200" y="1447800"/>
            <a:ext cx="8229600" cy="4709160"/>
          </a:xfrm>
        </p:spPr>
        <p:txBody>
          <a:bodyPr>
            <a:normAutofit/>
          </a:bodyPr>
          <a:lstStyle/>
          <a:p>
            <a:pPr eaLnBrk="1" hangingPunct="1">
              <a:buFont typeface="Wingdings" pitchFamily="2" charset="2"/>
              <a:buNone/>
              <a:defRPr/>
            </a:pPr>
            <a:r>
              <a:rPr lang="en-US" u="sng" dirty="0" smtClean="0">
                <a:solidFill>
                  <a:schemeClr val="accent1">
                    <a:lumMod val="50000"/>
                  </a:schemeClr>
                </a:solidFill>
              </a:rPr>
              <a:t>Intermediate Acting	  Peak Action   Duration</a:t>
            </a:r>
          </a:p>
          <a:p>
            <a:pPr eaLnBrk="1" hangingPunct="1">
              <a:defRPr/>
            </a:pPr>
            <a:r>
              <a:rPr lang="en-US" dirty="0" smtClean="0"/>
              <a:t>NPH	  		  4-12 </a:t>
            </a:r>
            <a:r>
              <a:rPr lang="en-US" dirty="0" err="1" smtClean="0"/>
              <a:t>hrs</a:t>
            </a:r>
            <a:r>
              <a:rPr lang="en-US" dirty="0" smtClean="0"/>
              <a:t>		12-24</a:t>
            </a:r>
          </a:p>
          <a:p>
            <a:pPr eaLnBrk="1" hangingPunct="1">
              <a:defRPr/>
            </a:pPr>
            <a:endParaRPr lang="en-US" dirty="0" smtClean="0"/>
          </a:p>
          <a:p>
            <a:pPr eaLnBrk="1" hangingPunct="1">
              <a:buFont typeface="Wingdings" pitchFamily="2" charset="2"/>
              <a:buNone/>
              <a:defRPr/>
            </a:pPr>
            <a:r>
              <a:rPr lang="en-US" u="sng" dirty="0" smtClean="0">
                <a:solidFill>
                  <a:schemeClr val="accent1">
                    <a:lumMod val="50000"/>
                  </a:schemeClr>
                </a:solidFill>
              </a:rPr>
              <a:t>Long Acting	  	Peak Action   Duration</a:t>
            </a:r>
          </a:p>
          <a:p>
            <a:pPr eaLnBrk="1" hangingPunct="1">
              <a:defRPr/>
            </a:pPr>
            <a:r>
              <a:rPr lang="en-US" dirty="0" err="1" smtClean="0"/>
              <a:t>Detemir</a:t>
            </a:r>
            <a:r>
              <a:rPr lang="en-US" dirty="0" smtClean="0"/>
              <a:t> (</a:t>
            </a:r>
            <a:r>
              <a:rPr lang="en-US" dirty="0" err="1" smtClean="0"/>
              <a:t>Levemir</a:t>
            </a:r>
            <a:r>
              <a:rPr lang="en-US" dirty="0" smtClean="0"/>
              <a:t>)	  </a:t>
            </a:r>
            <a:r>
              <a:rPr lang="en-US" dirty="0" err="1" smtClean="0"/>
              <a:t>peakless</a:t>
            </a:r>
            <a:r>
              <a:rPr lang="en-US" dirty="0" smtClean="0"/>
              <a:t>		20 </a:t>
            </a:r>
            <a:r>
              <a:rPr lang="en-US" dirty="0" err="1" smtClean="0"/>
              <a:t>hrs</a:t>
            </a:r>
            <a:endParaRPr lang="en-US" dirty="0" smtClean="0"/>
          </a:p>
          <a:p>
            <a:pPr eaLnBrk="1" hangingPunct="1">
              <a:defRPr/>
            </a:pPr>
            <a:r>
              <a:rPr lang="en-US" dirty="0" err="1" smtClean="0"/>
              <a:t>Glargine</a:t>
            </a:r>
            <a:r>
              <a:rPr lang="en-US" dirty="0" smtClean="0"/>
              <a:t> (Lantus)	  No peak		24 </a:t>
            </a:r>
            <a:r>
              <a:rPr lang="en-US" dirty="0" err="1" smtClean="0"/>
              <a:t>hrs</a:t>
            </a:r>
            <a:endParaRPr lang="en-US" dirty="0" smtClean="0"/>
          </a:p>
          <a:p>
            <a:pPr eaLnBrk="1" hangingPunct="1">
              <a:defRPr/>
            </a:pPr>
            <a:endParaRPr lang="en-US" dirty="0" smtClean="0"/>
          </a:p>
          <a:p>
            <a:pPr eaLnBrk="1" hangingPunct="1">
              <a:buFont typeface="Wingdings" pitchFamily="2" charset="2"/>
              <a:buNone/>
              <a:defRPr/>
            </a:pPr>
            <a:r>
              <a:rPr lang="en-US" i="1" dirty="0" smtClean="0"/>
              <a:t>Fasting BG reflects efficacy of basal</a:t>
            </a:r>
          </a:p>
        </p:txBody>
      </p:sp>
    </p:spTree>
    <p:custDataLst>
      <p:tags r:id="rId1"/>
    </p:custDataLst>
    <p:extLst>
      <p:ext uri="{BB962C8B-B14F-4D97-AF65-F5344CB8AC3E}">
        <p14:creationId xmlns:p14="http://schemas.microsoft.com/office/powerpoint/2010/main" val="53245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410051">
                                            <p:txEl>
                                              <p:pRg st="7" end="7"/>
                                            </p:txEl>
                                          </p:spTgt>
                                        </p:tgtEl>
                                        <p:attrNameLst>
                                          <p:attrName>style.visibility</p:attrName>
                                        </p:attrNameLst>
                                      </p:cBhvr>
                                      <p:to>
                                        <p:strVal val="visible"/>
                                      </p:to>
                                    </p:set>
                                    <p:anim calcmode="lin" valueType="num">
                                      <p:cBhvr additive="base">
                                        <p:cTn id="7" dur="2000" fill="hold"/>
                                        <p:tgtEl>
                                          <p:spTgt spid="1410051">
                                            <p:txEl>
                                              <p:pRg st="7" end="7"/>
                                            </p:txEl>
                                          </p:spTgt>
                                        </p:tgtEl>
                                        <p:attrNameLst>
                                          <p:attrName>ppt_x</p:attrName>
                                        </p:attrNameLst>
                                      </p:cBhvr>
                                      <p:tavLst>
                                        <p:tav tm="0">
                                          <p:val>
                                            <p:strVal val="0-#ppt_w/2"/>
                                          </p:val>
                                        </p:tav>
                                        <p:tav tm="100000">
                                          <p:val>
                                            <p:strVal val="#ppt_x"/>
                                          </p:val>
                                        </p:tav>
                                      </p:tavLst>
                                    </p:anim>
                                    <p:anim calcmode="lin" valueType="num">
                                      <p:cBhvr additive="base">
                                        <p:cTn id="8" dur="2000" fill="hold"/>
                                        <p:tgtEl>
                                          <p:spTgt spid="1410051">
                                            <p:txEl>
                                              <p:pRg st="7" end="7"/>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pPr eaLnBrk="1" hangingPunct="1"/>
            <a:r>
              <a:rPr lang="en-US" smtClean="0"/>
              <a:t>Basal Insulin Summary</a:t>
            </a:r>
          </a:p>
        </p:txBody>
      </p:sp>
      <p:pic>
        <p:nvPicPr>
          <p:cNvPr id="131076" name="Picture 4" descr="MCAN03906_0000[1]"/>
          <p:cNvPicPr>
            <a:picLocks noGrp="1" noChangeAspect="1" noChangeArrowheads="1"/>
          </p:cNvPicPr>
          <p:nvPr>
            <p:ph sz="quarter" idx="1"/>
          </p:nvPr>
        </p:nvPicPr>
        <p:blipFill>
          <a:blip r:embed="rId4" cstate="print">
            <a:extLst>
              <a:ext uri="{28A0092B-C50C-407E-A947-70E740481C1C}">
                <a14:useLocalDpi xmlns:a14="http://schemas.microsoft.com/office/drawing/2010/main" val="0"/>
              </a:ext>
            </a:extLst>
          </a:blip>
          <a:stretch>
            <a:fillRect/>
          </a:stretch>
        </p:blipFill>
        <p:spPr>
          <a:xfrm>
            <a:off x="6019800" y="3166088"/>
            <a:ext cx="2209800" cy="1668824"/>
          </a:xfrm>
          <a:noFill/>
          <a:extLst>
            <a:ext uri="{909E8E84-426E-40DD-AFC4-6F175D3DCCD1}">
              <a14:hiddenFill xmlns:a14="http://schemas.microsoft.com/office/drawing/2010/main">
                <a:solidFill>
                  <a:srgbClr val="FFFFFF"/>
                </a:solidFill>
              </a14:hiddenFill>
            </a:ext>
          </a:extLst>
        </p:spPr>
      </p:pic>
      <p:sp>
        <p:nvSpPr>
          <p:cNvPr id="1411075" name="Rectangle 3"/>
          <p:cNvSpPr>
            <a:spLocks noGrp="1" noChangeArrowheads="1"/>
          </p:cNvSpPr>
          <p:nvPr>
            <p:ph type="body" sz="half" idx="4294967295"/>
          </p:nvPr>
        </p:nvSpPr>
        <p:spPr>
          <a:xfrm>
            <a:off x="457200" y="1524000"/>
            <a:ext cx="8001000" cy="4953000"/>
          </a:xfrm>
        </p:spPr>
        <p:txBody>
          <a:bodyPr/>
          <a:lstStyle/>
          <a:p>
            <a:pPr eaLnBrk="1" hangingPunct="1">
              <a:defRPr/>
            </a:pPr>
            <a:r>
              <a:rPr lang="en-US" dirty="0" smtClean="0"/>
              <a:t>NPH, </a:t>
            </a:r>
            <a:r>
              <a:rPr lang="en-US" dirty="0" err="1" smtClean="0"/>
              <a:t>Levemir</a:t>
            </a:r>
            <a:r>
              <a:rPr lang="en-US" dirty="0" smtClean="0"/>
              <a:t>, Lantus</a:t>
            </a:r>
          </a:p>
          <a:p>
            <a:pPr eaLnBrk="1" hangingPunct="1">
              <a:defRPr/>
            </a:pPr>
            <a:r>
              <a:rPr lang="en-US" dirty="0" smtClean="0"/>
              <a:t>Covers in between meals, through night</a:t>
            </a:r>
          </a:p>
          <a:p>
            <a:pPr eaLnBrk="1" hangingPunct="1">
              <a:defRPr/>
            </a:pPr>
            <a:r>
              <a:rPr lang="en-US" dirty="0" smtClean="0"/>
              <a:t>Starts working slow (4 hours)</a:t>
            </a:r>
          </a:p>
          <a:p>
            <a:pPr eaLnBrk="1" hangingPunct="1">
              <a:defRPr/>
            </a:pPr>
            <a:r>
              <a:rPr lang="en-US" dirty="0" smtClean="0"/>
              <a:t>Stays in long (12-24 hours)</a:t>
            </a:r>
          </a:p>
          <a:p>
            <a:pPr lvl="1" eaLnBrk="1" hangingPunct="1">
              <a:defRPr/>
            </a:pPr>
            <a:r>
              <a:rPr lang="en-US" dirty="0" smtClean="0">
                <a:solidFill>
                  <a:schemeClr val="tx1"/>
                </a:solidFill>
              </a:rPr>
              <a:t>NPH/ Lente 12 </a:t>
            </a:r>
            <a:r>
              <a:rPr lang="en-US" dirty="0" err="1" smtClean="0">
                <a:solidFill>
                  <a:schemeClr val="tx1"/>
                </a:solidFill>
              </a:rPr>
              <a:t>hrs</a:t>
            </a:r>
            <a:endParaRPr lang="en-US" dirty="0" smtClean="0">
              <a:solidFill>
                <a:schemeClr val="tx1"/>
              </a:solidFill>
            </a:endParaRPr>
          </a:p>
          <a:p>
            <a:pPr lvl="1" eaLnBrk="1" hangingPunct="1">
              <a:defRPr/>
            </a:pPr>
            <a:r>
              <a:rPr lang="en-US" dirty="0" err="1" smtClean="0">
                <a:solidFill>
                  <a:schemeClr val="tx1"/>
                </a:solidFill>
              </a:rPr>
              <a:t>Levemir</a:t>
            </a:r>
            <a:r>
              <a:rPr lang="en-US" dirty="0" smtClean="0">
                <a:solidFill>
                  <a:schemeClr val="tx1"/>
                </a:solidFill>
              </a:rPr>
              <a:t>, Lantus 20-24 </a:t>
            </a:r>
            <a:r>
              <a:rPr lang="en-US" dirty="0" err="1" smtClean="0">
                <a:solidFill>
                  <a:schemeClr val="tx1"/>
                </a:solidFill>
              </a:rPr>
              <a:t>hrs</a:t>
            </a:r>
            <a:endParaRPr lang="en-US" dirty="0" smtClean="0">
              <a:solidFill>
                <a:schemeClr val="tx1"/>
              </a:solidFill>
            </a:endParaRPr>
          </a:p>
          <a:p>
            <a:pPr eaLnBrk="1" hangingPunct="1">
              <a:defRPr/>
            </a:pPr>
            <a:r>
              <a:rPr lang="en-US" dirty="0" smtClean="0">
                <a:solidFill>
                  <a:schemeClr val="accent1">
                    <a:lumMod val="50000"/>
                  </a:schemeClr>
                </a:solidFill>
              </a:rPr>
              <a:t>Fasting blood glucose reflects effectiveness</a:t>
            </a:r>
          </a:p>
        </p:txBody>
      </p:sp>
    </p:spTree>
    <p:custDataLst>
      <p:tags r:id="rId1"/>
    </p:custDataLst>
    <p:extLst>
      <p:ext uri="{BB962C8B-B14F-4D97-AF65-F5344CB8AC3E}">
        <p14:creationId xmlns:p14="http://schemas.microsoft.com/office/powerpoint/2010/main" val="2196568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457200" y="152400"/>
            <a:ext cx="8229600" cy="1219200"/>
          </a:xfrm>
        </p:spPr>
        <p:txBody>
          <a:bodyPr>
            <a:normAutofit/>
          </a:bodyPr>
          <a:lstStyle/>
          <a:p>
            <a:pPr eaLnBrk="1" hangingPunct="1"/>
            <a:r>
              <a:rPr lang="en-US" sz="3600" dirty="0" smtClean="0"/>
              <a:t>Basal + Metformin</a:t>
            </a:r>
            <a:br>
              <a:rPr lang="en-US" sz="3600" dirty="0" smtClean="0"/>
            </a:br>
            <a:r>
              <a:rPr lang="en-US" sz="3600" dirty="0" smtClean="0"/>
              <a:t>Type 2, 80kg – A1c 8.7%</a:t>
            </a:r>
          </a:p>
        </p:txBody>
      </p:sp>
      <p:graphicFrame>
        <p:nvGraphicFramePr>
          <p:cNvPr id="132099" name="Object 1024"/>
          <p:cNvGraphicFramePr>
            <a:graphicFrameLocks noGrp="1" noChangeAspect="1"/>
          </p:cNvGraphicFramePr>
          <p:nvPr>
            <p:ph sz="quarter" idx="1"/>
            <p:extLst/>
          </p:nvPr>
        </p:nvGraphicFramePr>
        <p:xfrm>
          <a:off x="748506" y="1597025"/>
          <a:ext cx="7646987" cy="5260975"/>
        </p:xfrm>
        <a:graphic>
          <a:graphicData uri="http://schemas.openxmlformats.org/presentationml/2006/ole">
            <mc:AlternateContent xmlns:mc="http://schemas.openxmlformats.org/markup-compatibility/2006">
              <mc:Choice xmlns:v="urn:schemas-microsoft-com:vml" Requires="v">
                <p:oleObj spid="_x0000_s89103" name="Document" r:id="rId5" imgW="7887878" imgH="5427824" progId="Word.Document.8">
                  <p:embed/>
                </p:oleObj>
              </mc:Choice>
              <mc:Fallback>
                <p:oleObj name="Document" r:id="rId5" imgW="7887878" imgH="5427824" progId="Word.Document.8">
                  <p:embed/>
                  <p:pic>
                    <p:nvPicPr>
                      <p:cNvPr id="0" name=""/>
                      <p:cNvPicPr>
                        <a:picLocks noChangeAspect="1" noChangeArrowheads="1"/>
                      </p:cNvPicPr>
                      <p:nvPr/>
                    </p:nvPicPr>
                    <p:blipFill>
                      <a:blip r:embed="rId6"/>
                      <a:srcRect/>
                      <a:stretch>
                        <a:fillRect/>
                      </a:stretch>
                    </p:blipFill>
                    <p:spPr bwMode="auto">
                      <a:xfrm>
                        <a:off x="748506" y="1597025"/>
                        <a:ext cx="7646987" cy="5260975"/>
                      </a:xfrm>
                      <a:prstGeom prst="rect">
                        <a:avLst/>
                      </a:prstGeom>
                      <a:noFill/>
                      <a:ln>
                        <a:noFill/>
                      </a:ln>
                      <a:extLst/>
                    </p:spPr>
                  </p:pic>
                </p:oleObj>
              </mc:Fallback>
            </mc:AlternateContent>
          </a:graphicData>
        </a:graphic>
      </p:graphicFrame>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48000" y="4953000"/>
            <a:ext cx="2527570" cy="1677117"/>
          </a:xfrm>
          <a:prstGeom prst="rect">
            <a:avLst/>
          </a:prstGeom>
        </p:spPr>
      </p:pic>
    </p:spTree>
    <p:custDataLst>
      <p:tags r:id="rId2"/>
    </p:custDataLst>
    <p:extLst>
      <p:ext uri="{BB962C8B-B14F-4D97-AF65-F5344CB8AC3E}">
        <p14:creationId xmlns:p14="http://schemas.microsoft.com/office/powerpoint/2010/main" val="3693591045"/>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p:cNvSpPr>
            <a:spLocks noGrp="1" noChangeArrowheads="1"/>
          </p:cNvSpPr>
          <p:nvPr>
            <p:ph sz="quarter" idx="1"/>
          </p:nvPr>
        </p:nvSpPr>
        <p:spPr>
          <a:xfrm>
            <a:off x="457200" y="1367790"/>
            <a:ext cx="4191000" cy="4709160"/>
          </a:xfrm>
        </p:spPr>
        <p:txBody>
          <a:bodyPr lIns="90477" tIns="44445" rIns="90477" bIns="44445">
            <a:normAutofit lnSpcReduction="10000"/>
          </a:bodyPr>
          <a:lstStyle/>
          <a:p>
            <a:pPr eaLnBrk="1" hangingPunct="1">
              <a:buFont typeface="Wingdings" pitchFamily="2" charset="2"/>
              <a:buNone/>
            </a:pPr>
            <a:r>
              <a:rPr lang="en-US" b="1" dirty="0" smtClean="0">
                <a:solidFill>
                  <a:srgbClr val="00B050"/>
                </a:solidFill>
                <a:effectLst>
                  <a:outerShdw blurRad="38100" dist="38100" dir="2700000" algn="tl">
                    <a:srgbClr val="000000">
                      <a:alpha val="43137"/>
                    </a:srgbClr>
                  </a:outerShdw>
                </a:effectLst>
              </a:rPr>
              <a:t>Beta Cells - Insulin</a:t>
            </a:r>
            <a:endParaRPr lang="en-US" dirty="0" smtClean="0">
              <a:solidFill>
                <a:srgbClr val="00B050"/>
              </a:solidFill>
              <a:effectLst>
                <a:outerShdw blurRad="38100" dist="38100" dir="2700000" algn="tl">
                  <a:srgbClr val="000000">
                    <a:alpha val="43137"/>
                  </a:srgbClr>
                </a:outerShdw>
              </a:effectLst>
            </a:endParaRPr>
          </a:p>
          <a:p>
            <a:pPr lvl="1" eaLnBrk="1" hangingPunct="1">
              <a:buSzPct val="75000"/>
              <a:buFont typeface="Monotype Sorts" pitchFamily="2" charset="2"/>
              <a:buNone/>
            </a:pPr>
            <a:r>
              <a:rPr lang="en-US" dirty="0" smtClean="0"/>
              <a:t>Anabolic hormone - helps store glucose as glycogen in muscle, liver  </a:t>
            </a:r>
          </a:p>
          <a:p>
            <a:pPr lvl="1">
              <a:buSzPct val="75000"/>
            </a:pPr>
            <a:r>
              <a:rPr lang="en-US" dirty="0" smtClean="0"/>
              <a:t>secreted in response to elevated glucose</a:t>
            </a:r>
          </a:p>
          <a:p>
            <a:pPr lvl="1">
              <a:buSzPct val="75000"/>
            </a:pPr>
            <a:r>
              <a:rPr lang="en-US" dirty="0" smtClean="0"/>
              <a:t>halts breakdown of glycogen in liver</a:t>
            </a:r>
          </a:p>
          <a:p>
            <a:pPr lvl="1">
              <a:buSzPct val="75000"/>
            </a:pPr>
            <a:r>
              <a:rPr lang="en-US" dirty="0" smtClean="0"/>
              <a:t>increases protein synthesis, fat storage</a:t>
            </a:r>
          </a:p>
          <a:p>
            <a:pPr lvl="1">
              <a:buSzPct val="75000"/>
            </a:pPr>
            <a:r>
              <a:rPr lang="en-US" dirty="0" smtClean="0"/>
              <a:t>powerful hypoglycemic</a:t>
            </a:r>
          </a:p>
        </p:txBody>
      </p:sp>
      <p:sp>
        <p:nvSpPr>
          <p:cNvPr id="36868" name="Rectangle 4"/>
          <p:cNvSpPr>
            <a:spLocks noGrp="1" noChangeArrowheads="1"/>
          </p:cNvSpPr>
          <p:nvPr>
            <p:ph sz="half" idx="4294967295"/>
          </p:nvPr>
        </p:nvSpPr>
        <p:spPr>
          <a:xfrm>
            <a:off x="4876800" y="1905000"/>
            <a:ext cx="4267200" cy="4495800"/>
          </a:xfrm>
        </p:spPr>
        <p:txBody>
          <a:bodyPr lIns="90477" tIns="44445" rIns="90477" bIns="44445">
            <a:normAutofit/>
          </a:bodyPr>
          <a:lstStyle/>
          <a:p>
            <a:pPr eaLnBrk="1" hangingPunct="1">
              <a:buFont typeface="Wingdings" pitchFamily="2" charset="2"/>
              <a:buNone/>
            </a:pPr>
            <a:r>
              <a:rPr lang="en-US" b="1" smtClean="0">
                <a:solidFill>
                  <a:schemeClr val="tx2"/>
                </a:solidFill>
              </a:rPr>
              <a:t> </a:t>
            </a:r>
            <a:endParaRPr lang="en-US" sz="2400" smtClean="0"/>
          </a:p>
        </p:txBody>
      </p:sp>
      <p:sp>
        <p:nvSpPr>
          <p:cNvPr id="1637381" name="Rectangle 5"/>
          <p:cNvSpPr>
            <a:spLocks noChangeArrowheads="1"/>
          </p:cNvSpPr>
          <p:nvPr/>
        </p:nvSpPr>
        <p:spPr bwMode="auto">
          <a:xfrm>
            <a:off x="4568190" y="1367790"/>
            <a:ext cx="4267200" cy="4652010"/>
          </a:xfrm>
          <a:prstGeom prst="rect">
            <a:avLst/>
          </a:prstGeom>
          <a:noFill/>
          <a:ln w="12700">
            <a:noFill/>
            <a:miter lim="800000"/>
            <a:headEnd/>
            <a:tailEnd/>
          </a:ln>
          <a:effectLst/>
        </p:spPr>
        <p:txBody>
          <a:bodyPr lIns="90477" tIns="44445" rIns="90477" bIns="44445"/>
          <a:lstStyle/>
          <a:p>
            <a:pPr marL="342900" indent="-342900">
              <a:spcBef>
                <a:spcPct val="20000"/>
              </a:spcBef>
              <a:buClr>
                <a:schemeClr val="tx2"/>
              </a:buClr>
              <a:buSzPct val="60000"/>
              <a:buFont typeface="Wingdings" pitchFamily="2" charset="2"/>
              <a:buNone/>
              <a:defRPr/>
            </a:pPr>
            <a:r>
              <a:rPr lang="en-US" sz="2800" b="1" dirty="0">
                <a:solidFill>
                  <a:srgbClr val="D20AC4"/>
                </a:solidFill>
                <a:effectLst>
                  <a:outerShdw blurRad="38100" dist="38100" dir="2700000" algn="tl">
                    <a:srgbClr val="000000"/>
                  </a:outerShdw>
                </a:effectLst>
                <a:latin typeface="Tahoma" pitchFamily="34" charset="0"/>
              </a:rPr>
              <a:t>Beta Cells - Amylin</a:t>
            </a:r>
            <a:r>
              <a:rPr lang="en-US" sz="2800" dirty="0">
                <a:effectLst>
                  <a:outerShdw blurRad="38100" dist="38100" dir="2700000" algn="tl">
                    <a:srgbClr val="000000"/>
                  </a:outerShdw>
                </a:effectLst>
                <a:latin typeface="Tahoma" pitchFamily="34" charset="0"/>
              </a:rPr>
              <a:t>  </a:t>
            </a:r>
          </a:p>
          <a:p>
            <a:pPr marL="914400" lvl="1" indent="-457200">
              <a:spcBef>
                <a:spcPct val="20000"/>
              </a:spcBef>
              <a:buClr>
                <a:schemeClr val="folHlink"/>
              </a:buClr>
              <a:buSzPct val="75000"/>
              <a:buFont typeface="Wingdings 3" panose="05040102010807070707" pitchFamily="18" charset="2"/>
              <a:buChar char="}"/>
              <a:defRPr/>
            </a:pPr>
            <a:r>
              <a:rPr lang="en-US" sz="2600" dirty="0">
                <a:latin typeface="Calibri" panose="020F0502020204030204" pitchFamily="34" charset="0"/>
              </a:rPr>
              <a:t>secreted in 1:1 ratio with insulin</a:t>
            </a:r>
          </a:p>
          <a:p>
            <a:pPr marL="914400" lvl="1" indent="-457200">
              <a:spcBef>
                <a:spcPct val="20000"/>
              </a:spcBef>
              <a:buClr>
                <a:schemeClr val="folHlink"/>
              </a:buClr>
              <a:buSzPct val="75000"/>
              <a:buFont typeface="Wingdings 3" panose="05040102010807070707" pitchFamily="18" charset="2"/>
              <a:buChar char="}"/>
              <a:defRPr/>
            </a:pPr>
            <a:r>
              <a:rPr lang="en-US" sz="2600" dirty="0">
                <a:latin typeface="Calibri" panose="020F0502020204030204" pitchFamily="34" charset="0"/>
              </a:rPr>
              <a:t>Causes satiety</a:t>
            </a:r>
          </a:p>
          <a:p>
            <a:pPr marL="914400" lvl="1" indent="-457200">
              <a:spcBef>
                <a:spcPct val="20000"/>
              </a:spcBef>
              <a:buClr>
                <a:schemeClr val="folHlink"/>
              </a:buClr>
              <a:buSzPct val="75000"/>
              <a:buFont typeface="Wingdings 3" panose="05040102010807070707" pitchFamily="18" charset="2"/>
              <a:buChar char="}"/>
              <a:defRPr/>
            </a:pPr>
            <a:r>
              <a:rPr lang="en-US" sz="2600" dirty="0">
                <a:latin typeface="Calibri" panose="020F0502020204030204" pitchFamily="34" charset="0"/>
              </a:rPr>
              <a:t>Lowers post-prandial glucagon response</a:t>
            </a:r>
          </a:p>
          <a:p>
            <a:pPr marL="914400" lvl="1" indent="-457200">
              <a:spcBef>
                <a:spcPct val="20000"/>
              </a:spcBef>
              <a:buClr>
                <a:schemeClr val="folHlink"/>
              </a:buClr>
              <a:buSzPct val="75000"/>
              <a:buFont typeface="Wingdings 3" panose="05040102010807070707" pitchFamily="18" charset="2"/>
              <a:buChar char="}"/>
              <a:defRPr/>
            </a:pPr>
            <a:r>
              <a:rPr lang="en-US" sz="2600" dirty="0">
                <a:latin typeface="Calibri" panose="020F0502020204030204" pitchFamily="34" charset="0"/>
              </a:rPr>
              <a:t>Slows gastric emptying</a:t>
            </a:r>
          </a:p>
          <a:p>
            <a:pPr marL="914400" lvl="1" indent="-457200">
              <a:spcBef>
                <a:spcPct val="20000"/>
              </a:spcBef>
              <a:buClr>
                <a:schemeClr val="folHlink"/>
              </a:buClr>
              <a:buSzPct val="75000"/>
              <a:buFont typeface="Wingdings 3" panose="05040102010807070707" pitchFamily="18" charset="2"/>
              <a:buChar char="}"/>
              <a:defRPr/>
            </a:pPr>
            <a:r>
              <a:rPr lang="en-US" sz="2600" dirty="0">
                <a:latin typeface="Calibri" panose="020F0502020204030204" pitchFamily="34" charset="0"/>
              </a:rPr>
              <a:t>Type 1 make none</a:t>
            </a:r>
          </a:p>
          <a:p>
            <a:pPr marL="914400" lvl="1" indent="-457200">
              <a:spcBef>
                <a:spcPct val="20000"/>
              </a:spcBef>
              <a:buClr>
                <a:schemeClr val="folHlink"/>
              </a:buClr>
              <a:buSzPct val="75000"/>
              <a:buFont typeface="Wingdings 3" panose="05040102010807070707" pitchFamily="18" charset="2"/>
              <a:buChar char="}"/>
              <a:defRPr/>
            </a:pPr>
            <a:r>
              <a:rPr lang="en-US" sz="2600" dirty="0">
                <a:latin typeface="Calibri" panose="020F0502020204030204" pitchFamily="34" charset="0"/>
              </a:rPr>
              <a:t>Type 2 make less than normal amounts</a:t>
            </a:r>
          </a:p>
        </p:txBody>
      </p:sp>
      <p:sp>
        <p:nvSpPr>
          <p:cNvPr id="2" name="Title 1"/>
          <p:cNvSpPr>
            <a:spLocks noGrp="1"/>
          </p:cNvSpPr>
          <p:nvPr>
            <p:ph type="title"/>
          </p:nvPr>
        </p:nvSpPr>
        <p:spPr>
          <a:xfrm>
            <a:off x="457200" y="152400"/>
            <a:ext cx="8229600" cy="1066800"/>
          </a:xfrm>
        </p:spPr>
        <p:txBody>
          <a:bodyPr>
            <a:noAutofit/>
          </a:bodyPr>
          <a:lstStyle/>
          <a:p>
            <a:r>
              <a:rPr lang="en-US" sz="3600" dirty="0"/>
              <a:t>Role of the Pancreas</a:t>
            </a:r>
            <a:br>
              <a:rPr lang="en-US" sz="3600" dirty="0"/>
            </a:br>
            <a:r>
              <a:rPr lang="en-US" sz="3600" dirty="0"/>
              <a:t>Endocrine </a:t>
            </a:r>
            <a:r>
              <a:rPr lang="en-US" sz="3600" dirty="0" smtClean="0"/>
              <a:t>Functions</a:t>
            </a:r>
            <a:endParaRPr lang="en-US" sz="3600" dirty="0"/>
          </a:p>
        </p:txBody>
      </p:sp>
    </p:spTree>
    <p:custDataLst>
      <p:tags r:id="rId1"/>
    </p:custDataLst>
    <p:extLst>
      <p:ext uri="{BB962C8B-B14F-4D97-AF65-F5344CB8AC3E}">
        <p14:creationId xmlns:p14="http://schemas.microsoft.com/office/powerpoint/2010/main" val="225783412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37381"/>
                                        </p:tgtEl>
                                        <p:attrNameLst>
                                          <p:attrName>style.visibility</p:attrName>
                                        </p:attrNameLst>
                                      </p:cBhvr>
                                      <p:to>
                                        <p:strVal val="visible"/>
                                      </p:to>
                                    </p:set>
                                    <p:anim calcmode="lin" valueType="num">
                                      <p:cBhvr additive="base">
                                        <p:cTn id="7" dur="2000" fill="hold"/>
                                        <p:tgtEl>
                                          <p:spTgt spid="1637381"/>
                                        </p:tgtEl>
                                        <p:attrNameLst>
                                          <p:attrName>ppt_x</p:attrName>
                                        </p:attrNameLst>
                                      </p:cBhvr>
                                      <p:tavLst>
                                        <p:tav tm="0">
                                          <p:val>
                                            <p:strVal val="#ppt_x"/>
                                          </p:val>
                                        </p:tav>
                                        <p:tav tm="100000">
                                          <p:val>
                                            <p:strVal val="#ppt_x"/>
                                          </p:val>
                                        </p:tav>
                                      </p:tavLst>
                                    </p:anim>
                                    <p:anim calcmode="lin" valueType="num">
                                      <p:cBhvr additive="base">
                                        <p:cTn id="8" dur="2000" fill="hold"/>
                                        <p:tgtEl>
                                          <p:spTgt spid="163738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7381"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ste-Ins 16.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ustDataLst>
      <p:tags r:id="rId1"/>
    </p:custDataLst>
    <p:extLst>
      <p:ext uri="{BB962C8B-B14F-4D97-AF65-F5344CB8AC3E}">
        <p14:creationId xmlns:p14="http://schemas.microsoft.com/office/powerpoint/2010/main" val="2516645679"/>
      </p:ext>
    </p:extLst>
  </p:cSld>
  <p:clrMapOvr>
    <a:masterClrMapping/>
  </p:clrMapOvr>
  <p:transition spd="slow">
    <p:wipe dir="d"/>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Steps</a:t>
            </a:r>
            <a:endParaRPr lang="en-US" dirty="0"/>
          </a:p>
        </p:txBody>
      </p:sp>
      <p:sp>
        <p:nvSpPr>
          <p:cNvPr id="3" name="Content Placeholder 2"/>
          <p:cNvSpPr>
            <a:spLocks noGrp="1"/>
          </p:cNvSpPr>
          <p:nvPr>
            <p:ph sz="quarter" idx="1"/>
          </p:nvPr>
        </p:nvSpPr>
        <p:spPr>
          <a:xfrm>
            <a:off x="457200" y="1219200"/>
            <a:ext cx="5715000" cy="4937760"/>
          </a:xfrm>
        </p:spPr>
        <p:txBody>
          <a:bodyPr>
            <a:normAutofit/>
          </a:bodyPr>
          <a:lstStyle/>
          <a:p>
            <a:r>
              <a:rPr lang="en-US" sz="3000" dirty="0" smtClean="0"/>
              <a:t>At max basal dose </a:t>
            </a:r>
          </a:p>
          <a:p>
            <a:pPr lvl="1"/>
            <a:r>
              <a:rPr lang="en-US" sz="2800" dirty="0" smtClean="0"/>
              <a:t>80 x 0.5 = 40 units</a:t>
            </a:r>
          </a:p>
          <a:p>
            <a:r>
              <a:rPr lang="en-US" sz="3000" dirty="0" smtClean="0"/>
              <a:t>Don’t add sulfonylurea to insulin (increases mortality)</a:t>
            </a:r>
          </a:p>
          <a:p>
            <a:r>
              <a:rPr lang="en-US" sz="3000" dirty="0" smtClean="0"/>
              <a:t>Consider Adding a SGLT-2 Inhibitor</a:t>
            </a:r>
          </a:p>
          <a:p>
            <a:r>
              <a:rPr lang="en-US" sz="3000" dirty="0" smtClean="0"/>
              <a:t>Consider a GLP-1 Agonist </a:t>
            </a:r>
          </a:p>
          <a:p>
            <a:r>
              <a:rPr lang="en-US" sz="3000" dirty="0" smtClean="0"/>
              <a:t>Start bolus insulin at largest meal</a:t>
            </a:r>
          </a:p>
          <a:p>
            <a:r>
              <a:rPr lang="en-US" sz="3000" dirty="0" smtClean="0"/>
              <a:t>Or switch to 70/30 Insulin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30630" y="1600200"/>
            <a:ext cx="2756170" cy="1828800"/>
          </a:xfrm>
          <a:prstGeom prst="rect">
            <a:avLst/>
          </a:prstGeom>
        </p:spPr>
      </p:pic>
    </p:spTree>
    <p:custDataLst>
      <p:tags r:id="rId1"/>
    </p:custDataLst>
    <p:extLst>
      <p:ext uri="{BB962C8B-B14F-4D97-AF65-F5344CB8AC3E}">
        <p14:creationId xmlns:p14="http://schemas.microsoft.com/office/powerpoint/2010/main" val="2391885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4147" name="Object 1024">
            <a:hlinkClick r:id="" action="ppaction://ole?verb=0"/>
          </p:cNvPr>
          <p:cNvGraphicFramePr>
            <a:graphicFrameLocks/>
          </p:cNvGraphicFramePr>
          <p:nvPr>
            <p:extLst/>
          </p:nvPr>
        </p:nvGraphicFramePr>
        <p:xfrm>
          <a:off x="457200" y="1447801"/>
          <a:ext cx="8580438" cy="6008688"/>
        </p:xfrm>
        <a:graphic>
          <a:graphicData uri="http://schemas.openxmlformats.org/presentationml/2006/ole">
            <mc:AlternateContent xmlns:mc="http://schemas.openxmlformats.org/markup-compatibility/2006">
              <mc:Choice xmlns:v="urn:schemas-microsoft-com:vml" Requires="v">
                <p:oleObj spid="_x0000_s90128" name="Document" r:id="rId5" imgW="8619486" imgH="6026450" progId="Word.Document.8">
                  <p:embed/>
                </p:oleObj>
              </mc:Choice>
              <mc:Fallback>
                <p:oleObj name="Document" r:id="rId5" imgW="8619486" imgH="6026450" progId="Word.Document.8">
                  <p:embed/>
                  <p:pic>
                    <p:nvPicPr>
                      <p:cNvPr id="0" name=""/>
                      <p:cNvPicPr>
                        <a:picLocks noChangeArrowheads="1"/>
                      </p:cNvPicPr>
                      <p:nvPr/>
                    </p:nvPicPr>
                    <p:blipFill>
                      <a:blip r:embed="rId6"/>
                      <a:srcRect/>
                      <a:stretch>
                        <a:fillRect/>
                      </a:stretch>
                    </p:blipFill>
                    <p:spPr bwMode="auto">
                      <a:xfrm>
                        <a:off x="457200" y="1447801"/>
                        <a:ext cx="8580438" cy="6008688"/>
                      </a:xfrm>
                      <a:prstGeom prst="rect">
                        <a:avLst/>
                      </a:prstGeom>
                      <a:noFill/>
                      <a:ln>
                        <a:noFill/>
                      </a:ln>
                      <a:effectLst/>
                      <a:extLst/>
                    </p:spPr>
                  </p:pic>
                </p:oleObj>
              </mc:Fallback>
            </mc:AlternateContent>
          </a:graphicData>
        </a:graphic>
      </p:graphicFrame>
      <p:sp>
        <p:nvSpPr>
          <p:cNvPr id="3" name="Title 2"/>
          <p:cNvSpPr>
            <a:spLocks noGrp="1"/>
          </p:cNvSpPr>
          <p:nvPr>
            <p:ph type="title"/>
          </p:nvPr>
        </p:nvSpPr>
        <p:spPr/>
        <p:txBody>
          <a:bodyPr/>
          <a:lstStyle/>
          <a:p>
            <a:r>
              <a:rPr lang="en-US" dirty="0" smtClean="0"/>
              <a:t>Combo Sub-Q Insulin</a:t>
            </a:r>
            <a:endParaRPr lang="en-US" dirty="0"/>
          </a:p>
        </p:txBody>
      </p:sp>
    </p:spTree>
    <p:custDataLst>
      <p:tags r:id="rId2"/>
    </p:custDataLst>
    <p:extLst>
      <p:ext uri="{BB962C8B-B14F-4D97-AF65-F5344CB8AC3E}">
        <p14:creationId xmlns:p14="http://schemas.microsoft.com/office/powerpoint/2010/main" val="1745460920"/>
      </p:ext>
    </p:extLst>
  </p:cSld>
  <p:clrMapOvr>
    <a:masterClrMapping/>
  </p:clrMapOvr>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smtClean="0"/>
              <a:t>Next Steps – Switch from 40 units basal to 70/30 Insulin</a:t>
            </a:r>
            <a:endParaRPr lang="en-US" dirty="0"/>
          </a:p>
        </p:txBody>
      </p:sp>
      <p:sp>
        <p:nvSpPr>
          <p:cNvPr id="3" name="Content Placeholder 2"/>
          <p:cNvSpPr>
            <a:spLocks noGrp="1"/>
          </p:cNvSpPr>
          <p:nvPr>
            <p:ph sz="quarter" idx="1"/>
          </p:nvPr>
        </p:nvSpPr>
        <p:spPr>
          <a:xfrm>
            <a:off x="457200" y="1219200"/>
            <a:ext cx="5715000" cy="4937760"/>
          </a:xfrm>
        </p:spPr>
        <p:txBody>
          <a:bodyPr>
            <a:normAutofit/>
          </a:bodyPr>
          <a:lstStyle/>
          <a:p>
            <a:pPr marL="0" indent="0">
              <a:buNone/>
            </a:pPr>
            <a:endParaRPr lang="en-US" sz="3000" dirty="0" smtClean="0"/>
          </a:p>
          <a:p>
            <a:r>
              <a:rPr lang="en-US" dirty="0"/>
              <a:t>S</a:t>
            </a:r>
            <a:r>
              <a:rPr lang="en-US" dirty="0" smtClean="0"/>
              <a:t>witch to 70/30 Insulin</a:t>
            </a:r>
          </a:p>
          <a:p>
            <a:r>
              <a:rPr lang="en-US" dirty="0" smtClean="0"/>
              <a:t>Take current dose and give 2/3 in am and 1/3 in pm. </a:t>
            </a:r>
          </a:p>
          <a:p>
            <a:pPr lvl="1"/>
            <a:r>
              <a:rPr lang="en-US" sz="2800" dirty="0" smtClean="0"/>
              <a:t>2/3 of basal in am</a:t>
            </a:r>
          </a:p>
          <a:p>
            <a:pPr lvl="2"/>
            <a:r>
              <a:rPr lang="en-US" sz="2800" dirty="0" smtClean="0"/>
              <a:t>40 units x 0.6 = 24 units 70/30</a:t>
            </a:r>
          </a:p>
          <a:p>
            <a:pPr lvl="1"/>
            <a:r>
              <a:rPr lang="en-US" sz="2800" dirty="0" smtClean="0"/>
              <a:t>1/3 of basal in *pm</a:t>
            </a:r>
          </a:p>
          <a:p>
            <a:pPr lvl="2"/>
            <a:r>
              <a:rPr lang="en-US" sz="2400" dirty="0" smtClean="0"/>
              <a:t> </a:t>
            </a:r>
            <a:r>
              <a:rPr lang="en-US" sz="2800" dirty="0" smtClean="0"/>
              <a:t>40 units x 0.4 = 16 units 70/30</a:t>
            </a:r>
            <a:endParaRPr lang="en-US" sz="2400" dirty="0" smtClean="0"/>
          </a:p>
          <a:p>
            <a:pPr lvl="1"/>
            <a:r>
              <a:rPr lang="en-US" sz="2800" dirty="0" smtClean="0"/>
              <a:t>*pm = before dinner</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30630" y="1600200"/>
            <a:ext cx="2756170" cy="1828800"/>
          </a:xfrm>
          <a:prstGeom prst="rect">
            <a:avLst/>
          </a:prstGeom>
        </p:spPr>
      </p:pic>
    </p:spTree>
    <p:custDataLst>
      <p:tags r:id="rId1"/>
    </p:custDataLst>
    <p:extLst>
      <p:ext uri="{BB962C8B-B14F-4D97-AF65-F5344CB8AC3E}">
        <p14:creationId xmlns:p14="http://schemas.microsoft.com/office/powerpoint/2010/main" val="2741435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normAutofit fontScale="90000"/>
          </a:bodyPr>
          <a:lstStyle/>
          <a:p>
            <a:pPr eaLnBrk="1" hangingPunct="1"/>
            <a:r>
              <a:rPr lang="en-US" sz="3600" dirty="0" smtClean="0"/>
              <a:t>24u 70/30 am,  16 u 70/30 pm</a:t>
            </a:r>
            <a:br>
              <a:rPr lang="en-US" sz="3600" dirty="0" smtClean="0"/>
            </a:br>
            <a:r>
              <a:rPr lang="en-US" sz="3600" dirty="0" smtClean="0"/>
              <a:t>Patterns? Changes needed?</a:t>
            </a:r>
          </a:p>
        </p:txBody>
      </p:sp>
      <p:graphicFrame>
        <p:nvGraphicFramePr>
          <p:cNvPr id="136195" name="Object 1024"/>
          <p:cNvGraphicFramePr>
            <a:graphicFrameLocks noGrp="1" noChangeAspect="1"/>
          </p:cNvGraphicFramePr>
          <p:nvPr>
            <p:ph sz="quarter" idx="1"/>
            <p:extLst/>
          </p:nvPr>
        </p:nvGraphicFramePr>
        <p:xfrm>
          <a:off x="685800" y="1447800"/>
          <a:ext cx="8001000" cy="5505113"/>
        </p:xfrm>
        <a:graphic>
          <a:graphicData uri="http://schemas.openxmlformats.org/presentationml/2006/ole">
            <mc:AlternateContent xmlns:mc="http://schemas.openxmlformats.org/markup-compatibility/2006">
              <mc:Choice xmlns:v="urn:schemas-microsoft-com:vml" Requires="v">
                <p:oleObj spid="_x0000_s91152" name="Document" r:id="rId5" imgW="7906998" imgH="5440781" progId="Word.Document.8">
                  <p:embed/>
                </p:oleObj>
              </mc:Choice>
              <mc:Fallback>
                <p:oleObj name="Document" r:id="rId5" imgW="7906998" imgH="5440781" progId="Word.Document.8">
                  <p:embed/>
                  <p:pic>
                    <p:nvPicPr>
                      <p:cNvPr id="0" name=""/>
                      <p:cNvPicPr>
                        <a:picLocks noChangeAspect="1" noChangeArrowheads="1"/>
                      </p:cNvPicPr>
                      <p:nvPr/>
                    </p:nvPicPr>
                    <p:blipFill>
                      <a:blip r:embed="rId6"/>
                      <a:srcRect/>
                      <a:stretch>
                        <a:fillRect/>
                      </a:stretch>
                    </p:blipFill>
                    <p:spPr bwMode="auto">
                      <a:xfrm>
                        <a:off x="685800" y="1447800"/>
                        <a:ext cx="8001000" cy="5505113"/>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1767476371"/>
      </p:ext>
    </p:extLst>
  </p:cSld>
  <p:clrMapOvr>
    <a:masterClrMapping/>
  </p:clrMapOvr>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p:txBody>
          <a:bodyPr/>
          <a:lstStyle/>
          <a:p>
            <a:pPr eaLnBrk="1" hangingPunct="1"/>
            <a:r>
              <a:rPr lang="en-US" sz="3200" smtClean="0"/>
              <a:t>Type 2 – Amaryl 4mg AM, 10u Lantus pm</a:t>
            </a:r>
          </a:p>
        </p:txBody>
      </p:sp>
      <p:graphicFrame>
        <p:nvGraphicFramePr>
          <p:cNvPr id="140291" name="Object 1024"/>
          <p:cNvGraphicFramePr>
            <a:graphicFrameLocks noGrp="1" noChangeAspect="1"/>
          </p:cNvGraphicFramePr>
          <p:nvPr>
            <p:ph sz="quarter" idx="1"/>
            <p:extLst/>
          </p:nvPr>
        </p:nvGraphicFramePr>
        <p:xfrm>
          <a:off x="451658" y="1371600"/>
          <a:ext cx="8200738" cy="5638800"/>
        </p:xfrm>
        <a:graphic>
          <a:graphicData uri="http://schemas.openxmlformats.org/presentationml/2006/ole">
            <mc:AlternateContent xmlns:mc="http://schemas.openxmlformats.org/markup-compatibility/2006">
              <mc:Choice xmlns:v="urn:schemas-microsoft-com:vml" Requires="v">
                <p:oleObj spid="_x0000_s92176" name="Document" r:id="rId5" imgW="7926118" imgH="5450139" progId="Word.Document.8">
                  <p:embed/>
                </p:oleObj>
              </mc:Choice>
              <mc:Fallback>
                <p:oleObj name="Document" r:id="rId5" imgW="7926118" imgH="5450139" progId="Word.Document.8">
                  <p:embed/>
                  <p:pic>
                    <p:nvPicPr>
                      <p:cNvPr id="0" name=""/>
                      <p:cNvPicPr>
                        <a:picLocks noChangeAspect="1" noChangeArrowheads="1"/>
                      </p:cNvPicPr>
                      <p:nvPr/>
                    </p:nvPicPr>
                    <p:blipFill>
                      <a:blip r:embed="rId6"/>
                      <a:srcRect/>
                      <a:stretch>
                        <a:fillRect/>
                      </a:stretch>
                    </p:blipFill>
                    <p:spPr bwMode="auto">
                      <a:xfrm>
                        <a:off x="451658" y="1371600"/>
                        <a:ext cx="8200738" cy="5638800"/>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3116892546"/>
      </p:ext>
    </p:extLst>
  </p:cSld>
  <p:clrMapOvr>
    <a:masterClrMapping/>
  </p:clrMapOvr>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a:xfrm>
            <a:off x="457200" y="152400"/>
            <a:ext cx="8229600" cy="1371600"/>
          </a:xfrm>
        </p:spPr>
        <p:txBody>
          <a:bodyPr>
            <a:normAutofit fontScale="90000"/>
          </a:bodyPr>
          <a:lstStyle/>
          <a:p>
            <a:r>
              <a:rPr lang="en-US" smtClean="0"/>
              <a:t>What Medications Cause Hypoglycemia?</a:t>
            </a:r>
          </a:p>
        </p:txBody>
      </p:sp>
      <p:sp>
        <p:nvSpPr>
          <p:cNvPr id="136195" name="Content Placeholder 2"/>
          <p:cNvSpPr>
            <a:spLocks noGrp="1"/>
          </p:cNvSpPr>
          <p:nvPr>
            <p:ph sz="quarter" idx="1"/>
          </p:nvPr>
        </p:nvSpPr>
        <p:spPr>
          <a:xfrm>
            <a:off x="457200" y="1828800"/>
            <a:ext cx="4876800" cy="4328160"/>
          </a:xfrm>
        </p:spPr>
        <p:txBody>
          <a:bodyPr/>
          <a:lstStyle/>
          <a:p>
            <a:pPr>
              <a:defRPr/>
            </a:pPr>
            <a:r>
              <a:rPr lang="en-US" sz="4400" dirty="0" smtClean="0"/>
              <a:t>Insulin</a:t>
            </a:r>
          </a:p>
          <a:p>
            <a:pPr>
              <a:defRPr/>
            </a:pPr>
            <a:r>
              <a:rPr lang="en-US" sz="4400" dirty="0" smtClean="0"/>
              <a:t>Sulfonylureas</a:t>
            </a:r>
          </a:p>
          <a:p>
            <a:pPr>
              <a:defRPr/>
            </a:pPr>
            <a:r>
              <a:rPr lang="en-US" sz="4400" dirty="0" err="1" smtClean="0"/>
              <a:t>Meglitinides</a:t>
            </a:r>
            <a:endParaRPr lang="en-US" sz="4400" dirty="0" smtClean="0"/>
          </a:p>
          <a:p>
            <a:pPr>
              <a:defRPr/>
            </a:pPr>
            <a:r>
              <a:rPr lang="en-US" dirty="0" smtClean="0"/>
              <a:t>Or any combo medication that includes these</a:t>
            </a:r>
          </a:p>
        </p:txBody>
      </p:sp>
      <p:pic>
        <p:nvPicPr>
          <p:cNvPr id="2" name="Picture 1"/>
          <p:cNvPicPr>
            <a:picLocks noChangeAspect="1"/>
          </p:cNvPicPr>
          <p:nvPr/>
        </p:nvPicPr>
        <p:blipFill>
          <a:blip r:embed="rId3" cstate="print">
            <a:duotone>
              <a:prstClr val="black"/>
              <a:schemeClr val="accent3">
                <a:lumMod val="50000"/>
                <a:tint val="45000"/>
                <a:satMod val="400000"/>
              </a:schemeClr>
            </a:duotone>
            <a:extLst>
              <a:ext uri="{28A0092B-C50C-407E-A947-70E740481C1C}">
                <a14:useLocalDpi xmlns:a14="http://schemas.microsoft.com/office/drawing/2010/main" val="0"/>
              </a:ext>
            </a:extLst>
          </a:blip>
          <a:stretch>
            <a:fillRect/>
          </a:stretch>
        </p:blipFill>
        <p:spPr>
          <a:xfrm>
            <a:off x="5562600" y="1827727"/>
            <a:ext cx="2303667" cy="1905000"/>
          </a:xfrm>
          <a:prstGeom prst="rect">
            <a:avLst/>
          </a:prstGeom>
          <a:solidFill>
            <a:schemeClr val="accent5">
              <a:lumMod val="75000"/>
            </a:schemeClr>
          </a:solidFill>
        </p:spPr>
      </p:pic>
    </p:spTree>
    <p:custDataLst>
      <p:tags r:id="rId1"/>
    </p:custDataLst>
    <p:extLst>
      <p:ext uri="{BB962C8B-B14F-4D97-AF65-F5344CB8AC3E}">
        <p14:creationId xmlns:p14="http://schemas.microsoft.com/office/powerpoint/2010/main" val="2093076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95042" name="Rectangle 2"/>
          <p:cNvSpPr>
            <a:spLocks noGrp="1" noChangeArrowheads="1"/>
          </p:cNvSpPr>
          <p:nvPr>
            <p:ph type="title"/>
          </p:nvPr>
        </p:nvSpPr>
        <p:spPr/>
        <p:txBody>
          <a:bodyPr>
            <a:normAutofit/>
          </a:bodyPr>
          <a:lstStyle/>
          <a:p>
            <a:pPr eaLnBrk="1" hangingPunct="1">
              <a:defRPr/>
            </a:pPr>
            <a:r>
              <a:rPr lang="en-US" dirty="0" smtClean="0"/>
              <a:t>Sulfonylureas</a:t>
            </a:r>
            <a:r>
              <a:rPr lang="en-US" dirty="0" smtClean="0">
                <a:solidFill>
                  <a:schemeClr val="accent1">
                    <a:lumMod val="20000"/>
                    <a:lumOff val="80000"/>
                  </a:schemeClr>
                </a:solidFill>
              </a:rPr>
              <a:t> </a:t>
            </a:r>
            <a:r>
              <a:rPr lang="en-US" dirty="0" smtClean="0"/>
              <a:t>- Squirts</a:t>
            </a:r>
          </a:p>
        </p:txBody>
      </p:sp>
      <p:sp>
        <p:nvSpPr>
          <p:cNvPr id="1495043" name="Rectangle 3"/>
          <p:cNvSpPr>
            <a:spLocks noGrp="1" noChangeArrowheads="1"/>
          </p:cNvSpPr>
          <p:nvPr>
            <p:ph sz="quarter" idx="1"/>
          </p:nvPr>
        </p:nvSpPr>
        <p:spPr>
          <a:xfrm>
            <a:off x="457200" y="1219200"/>
            <a:ext cx="5562600" cy="4937760"/>
          </a:xfrm>
        </p:spPr>
        <p:txBody>
          <a:bodyPr/>
          <a:lstStyle/>
          <a:p>
            <a:pPr eaLnBrk="1" hangingPunct="1">
              <a:defRPr/>
            </a:pPr>
            <a:r>
              <a:rPr lang="en-US" sz="2800" dirty="0" smtClean="0"/>
              <a:t>Action: Increase endogenous insulin secretion throughout day</a:t>
            </a:r>
          </a:p>
          <a:p>
            <a:pPr eaLnBrk="1" hangingPunct="1">
              <a:defRPr/>
            </a:pPr>
            <a:r>
              <a:rPr lang="en-US" sz="2800" dirty="0" smtClean="0"/>
              <a:t>Efficacy:</a:t>
            </a:r>
          </a:p>
          <a:p>
            <a:pPr lvl="1" eaLnBrk="1" hangingPunct="1">
              <a:defRPr/>
            </a:pPr>
            <a:r>
              <a:rPr lang="en-US" sz="2400" dirty="0" smtClean="0"/>
              <a:t>Decrease FPG 60-70 mg/dl </a:t>
            </a:r>
          </a:p>
          <a:p>
            <a:pPr lvl="1" eaLnBrk="1" hangingPunct="1">
              <a:defRPr/>
            </a:pPr>
            <a:r>
              <a:rPr lang="en-US" sz="2400" dirty="0" smtClean="0"/>
              <a:t>Reduce A1C by 1.0-2.0%</a:t>
            </a:r>
          </a:p>
          <a:p>
            <a:pPr>
              <a:defRPr/>
            </a:pPr>
            <a:r>
              <a:rPr lang="en-US" sz="3000" dirty="0" smtClean="0"/>
              <a:t>Side Effects:</a:t>
            </a:r>
          </a:p>
          <a:p>
            <a:pPr lvl="1">
              <a:defRPr/>
            </a:pPr>
            <a:r>
              <a:rPr lang="en-US" sz="2400" dirty="0" smtClean="0"/>
              <a:t>Weight gain, hypoglycemia</a:t>
            </a:r>
          </a:p>
          <a:p>
            <a:pPr>
              <a:defRPr/>
            </a:pPr>
            <a:r>
              <a:rPr lang="en-US" sz="3000" dirty="0" smtClean="0"/>
              <a:t>Benefits:</a:t>
            </a:r>
          </a:p>
          <a:p>
            <a:pPr lvl="1">
              <a:defRPr/>
            </a:pPr>
            <a:r>
              <a:rPr lang="en-US" sz="2400" dirty="0" smtClean="0"/>
              <a:t>Cheap, effective</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221227" y="1676400"/>
            <a:ext cx="2046473" cy="2590800"/>
          </a:xfrm>
          <a:prstGeom prst="rect">
            <a:avLst/>
          </a:prstGeom>
        </p:spPr>
      </p:pic>
    </p:spTree>
    <p:custDataLst>
      <p:tags r:id="rId1"/>
    </p:custDataLst>
    <p:extLst>
      <p:ext uri="{BB962C8B-B14F-4D97-AF65-F5344CB8AC3E}">
        <p14:creationId xmlns:p14="http://schemas.microsoft.com/office/powerpoint/2010/main" val="1766501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95043">
                                            <p:txEl>
                                              <p:pRg st="0" end="0"/>
                                            </p:txEl>
                                          </p:spTgt>
                                        </p:tgtEl>
                                        <p:attrNameLst>
                                          <p:attrName>style.visibility</p:attrName>
                                        </p:attrNameLst>
                                      </p:cBhvr>
                                      <p:to>
                                        <p:strVal val="visible"/>
                                      </p:to>
                                    </p:set>
                                    <p:animEffect transition="in" filter="wipe(up)">
                                      <p:cBhvr>
                                        <p:cTn id="7" dur="500"/>
                                        <p:tgtEl>
                                          <p:spTgt spid="14950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95043">
                                            <p:txEl>
                                              <p:pRg st="1" end="1"/>
                                            </p:txEl>
                                          </p:spTgt>
                                        </p:tgtEl>
                                        <p:attrNameLst>
                                          <p:attrName>style.visibility</p:attrName>
                                        </p:attrNameLst>
                                      </p:cBhvr>
                                      <p:to>
                                        <p:strVal val="visible"/>
                                      </p:to>
                                    </p:set>
                                    <p:animEffect transition="in" filter="wipe(up)">
                                      <p:cBhvr>
                                        <p:cTn id="12" dur="500"/>
                                        <p:tgtEl>
                                          <p:spTgt spid="1495043">
                                            <p:txEl>
                                              <p:pRg st="1" end="1"/>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495043">
                                            <p:txEl>
                                              <p:pRg st="2" end="2"/>
                                            </p:txEl>
                                          </p:spTgt>
                                        </p:tgtEl>
                                        <p:attrNameLst>
                                          <p:attrName>style.visibility</p:attrName>
                                        </p:attrNameLst>
                                      </p:cBhvr>
                                      <p:to>
                                        <p:strVal val="visible"/>
                                      </p:to>
                                    </p:set>
                                    <p:animEffect transition="in" filter="wipe(up)">
                                      <p:cBhvr>
                                        <p:cTn id="15" dur="500"/>
                                        <p:tgtEl>
                                          <p:spTgt spid="1495043">
                                            <p:txEl>
                                              <p:pRg st="2" end="2"/>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495043">
                                            <p:txEl>
                                              <p:pRg st="3" end="3"/>
                                            </p:txEl>
                                          </p:spTgt>
                                        </p:tgtEl>
                                        <p:attrNameLst>
                                          <p:attrName>style.visibility</p:attrName>
                                        </p:attrNameLst>
                                      </p:cBhvr>
                                      <p:to>
                                        <p:strVal val="visible"/>
                                      </p:to>
                                    </p:set>
                                    <p:animEffect transition="in" filter="wipe(up)">
                                      <p:cBhvr>
                                        <p:cTn id="18" dur="500"/>
                                        <p:tgtEl>
                                          <p:spTgt spid="149504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495043">
                                            <p:txEl>
                                              <p:pRg st="4" end="4"/>
                                            </p:txEl>
                                          </p:spTgt>
                                        </p:tgtEl>
                                        <p:attrNameLst>
                                          <p:attrName>style.visibility</p:attrName>
                                        </p:attrNameLst>
                                      </p:cBhvr>
                                      <p:to>
                                        <p:strVal val="visible"/>
                                      </p:to>
                                    </p:set>
                                    <p:animEffect transition="in" filter="wipe(up)">
                                      <p:cBhvr>
                                        <p:cTn id="23" dur="500"/>
                                        <p:tgtEl>
                                          <p:spTgt spid="1495043">
                                            <p:txEl>
                                              <p:pRg st="4" end="4"/>
                                            </p:txEl>
                                          </p:spTgt>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495043">
                                            <p:txEl>
                                              <p:pRg st="5" end="5"/>
                                            </p:txEl>
                                          </p:spTgt>
                                        </p:tgtEl>
                                        <p:attrNameLst>
                                          <p:attrName>style.visibility</p:attrName>
                                        </p:attrNameLst>
                                      </p:cBhvr>
                                      <p:to>
                                        <p:strVal val="visible"/>
                                      </p:to>
                                    </p:set>
                                    <p:animEffect transition="in" filter="wipe(up)">
                                      <p:cBhvr>
                                        <p:cTn id="26" dur="500"/>
                                        <p:tgtEl>
                                          <p:spTgt spid="149504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495043">
                                            <p:txEl>
                                              <p:pRg st="6" end="6"/>
                                            </p:txEl>
                                          </p:spTgt>
                                        </p:tgtEl>
                                        <p:attrNameLst>
                                          <p:attrName>style.visibility</p:attrName>
                                        </p:attrNameLst>
                                      </p:cBhvr>
                                      <p:to>
                                        <p:strVal val="visible"/>
                                      </p:to>
                                    </p:set>
                                    <p:animEffect transition="in" filter="wipe(up)">
                                      <p:cBhvr>
                                        <p:cTn id="31" dur="500"/>
                                        <p:tgtEl>
                                          <p:spTgt spid="1495043">
                                            <p:txEl>
                                              <p:pRg st="6" end="6"/>
                                            </p:txEl>
                                          </p:spTgt>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1495043">
                                            <p:txEl>
                                              <p:pRg st="7" end="7"/>
                                            </p:txEl>
                                          </p:spTgt>
                                        </p:tgtEl>
                                        <p:attrNameLst>
                                          <p:attrName>style.visibility</p:attrName>
                                        </p:attrNameLst>
                                      </p:cBhvr>
                                      <p:to>
                                        <p:strVal val="visible"/>
                                      </p:to>
                                    </p:set>
                                    <p:animEffect transition="in" filter="wipe(up)">
                                      <p:cBhvr>
                                        <p:cTn id="34" dur="500"/>
                                        <p:tgtEl>
                                          <p:spTgt spid="149504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43" grpId="0" build="p" autoUpdateAnimBg="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7571" name="Rectangle 3"/>
          <p:cNvSpPr>
            <a:spLocks noGrp="1" noChangeArrowheads="1"/>
          </p:cNvSpPr>
          <p:nvPr>
            <p:ph sz="quarter" idx="1"/>
          </p:nvPr>
        </p:nvSpPr>
        <p:spPr>
          <a:xfrm>
            <a:off x="457200" y="1219200"/>
            <a:ext cx="7315200" cy="4937760"/>
          </a:xfrm>
        </p:spPr>
        <p:txBody>
          <a:bodyPr lIns="90477" tIns="44445" rIns="90477" bIns="44445"/>
          <a:lstStyle/>
          <a:p>
            <a:pPr eaLnBrk="1" hangingPunct="1">
              <a:defRPr/>
            </a:pPr>
            <a:r>
              <a:rPr lang="en-US" dirty="0" smtClean="0"/>
              <a:t>Defined as glucose of 70</a:t>
            </a:r>
            <a:r>
              <a:rPr lang="en-US" sz="2400" dirty="0" smtClean="0"/>
              <a:t>mg/dl </a:t>
            </a:r>
            <a:r>
              <a:rPr lang="en-US" dirty="0" smtClean="0"/>
              <a:t>or below  </a:t>
            </a:r>
          </a:p>
          <a:p>
            <a:pPr eaLnBrk="1" hangingPunct="1">
              <a:defRPr/>
            </a:pPr>
            <a:r>
              <a:rPr lang="en-US" dirty="0" smtClean="0"/>
              <a:t>50% of episodes occur during the night</a:t>
            </a:r>
          </a:p>
          <a:p>
            <a:pPr eaLnBrk="1" hangingPunct="1">
              <a:defRPr/>
            </a:pPr>
            <a:r>
              <a:rPr lang="en-US" dirty="0" smtClean="0"/>
              <a:t>Higher mortality rate with severe hypoglycemia secondary to sulfonylureas</a:t>
            </a:r>
          </a:p>
          <a:p>
            <a:pPr lvl="1" eaLnBrk="1" hangingPunct="1">
              <a:defRPr/>
            </a:pPr>
            <a:r>
              <a:rPr lang="en-US" dirty="0" smtClean="0"/>
              <a:t>Especially (glyburide) </a:t>
            </a:r>
            <a:r>
              <a:rPr lang="en-US" dirty="0" err="1" smtClean="0"/>
              <a:t>Micronase</a:t>
            </a:r>
            <a:r>
              <a:rPr lang="en-US" sz="2000" baseline="40000" dirty="0" smtClean="0"/>
              <a:t>®</a:t>
            </a:r>
            <a:r>
              <a:rPr lang="en-US" dirty="0" smtClean="0"/>
              <a:t>, </a:t>
            </a:r>
            <a:r>
              <a:rPr lang="en-US" dirty="0" err="1" smtClean="0"/>
              <a:t>Diabeta</a:t>
            </a:r>
            <a:r>
              <a:rPr lang="en-US" sz="2000" baseline="40000" dirty="0" smtClean="0"/>
              <a:t>®</a:t>
            </a:r>
            <a:endParaRPr lang="en-US" baseline="40000" dirty="0" smtClean="0"/>
          </a:p>
          <a:p>
            <a:pPr eaLnBrk="1" hangingPunct="1">
              <a:defRPr/>
            </a:pPr>
            <a:r>
              <a:rPr lang="en-US" dirty="0" smtClean="0"/>
              <a:t>Blood glucose levels don’t describe severity, response is individual</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7295" y="3810000"/>
            <a:ext cx="2269846" cy="2177809"/>
          </a:xfrm>
          <a:prstGeom prst="rect">
            <a:avLst/>
          </a:prstGeom>
        </p:spPr>
      </p:pic>
      <p:sp>
        <p:nvSpPr>
          <p:cNvPr id="3" name="Title 2"/>
          <p:cNvSpPr>
            <a:spLocks noGrp="1"/>
          </p:cNvSpPr>
          <p:nvPr>
            <p:ph type="title"/>
          </p:nvPr>
        </p:nvSpPr>
        <p:spPr/>
        <p:txBody>
          <a:bodyPr/>
          <a:lstStyle/>
          <a:p>
            <a:r>
              <a:rPr lang="en-US" dirty="0" smtClean="0"/>
              <a:t>Hypoglycemia = “Limiting Factor”</a:t>
            </a:r>
            <a:endParaRPr lang="en-US" dirty="0"/>
          </a:p>
        </p:txBody>
      </p:sp>
    </p:spTree>
    <p:custDataLst>
      <p:tags r:id="rId1"/>
    </p:custDataLst>
    <p:extLst>
      <p:ext uri="{BB962C8B-B14F-4D97-AF65-F5344CB8AC3E}">
        <p14:creationId xmlns:p14="http://schemas.microsoft.com/office/powerpoint/2010/main" val="344154422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3000" fill="hold"/>
                                        <p:tgtEl>
                                          <p:spTgt spid="1517571">
                                            <p:txEl>
                                              <p:pRg st="2" end="2"/>
                                            </p:txEl>
                                          </p:spTgt>
                                        </p:tgtEl>
                                        <p:attrNameLst>
                                          <p:attrName>r</p:attrName>
                                        </p:attrNameLst>
                                      </p:cBhvr>
                                    </p:animRot>
                                  </p:childTnLst>
                                </p:cTn>
                              </p:par>
                              <p:par>
                                <p:cTn id="7" presetID="8" presetClass="emph" presetSubtype="0" fill="hold" nodeType="withEffect">
                                  <p:stCondLst>
                                    <p:cond delay="0"/>
                                  </p:stCondLst>
                                  <p:childTnLst>
                                    <p:animRot by="21600000">
                                      <p:cBhvr>
                                        <p:cTn id="8" dur="3000" fill="hold"/>
                                        <p:tgtEl>
                                          <p:spTgt spid="1517571">
                                            <p:txEl>
                                              <p:pRg st="3" end="3"/>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9619" name="Rectangle 1027"/>
          <p:cNvSpPr>
            <a:spLocks noGrp="1" noChangeArrowheads="1"/>
          </p:cNvSpPr>
          <p:nvPr>
            <p:ph sz="quarter" idx="1"/>
          </p:nvPr>
        </p:nvSpPr>
        <p:spPr>
          <a:xfrm>
            <a:off x="457200" y="1219200"/>
            <a:ext cx="8229600" cy="4419600"/>
          </a:xfrm>
        </p:spPr>
        <p:txBody>
          <a:bodyPr/>
          <a:lstStyle/>
          <a:p>
            <a:pPr eaLnBrk="1" hangingPunct="1">
              <a:defRPr/>
            </a:pPr>
            <a:r>
              <a:rPr lang="en-US" sz="2800" dirty="0" smtClean="0"/>
              <a:t>Autonomic</a:t>
            </a:r>
          </a:p>
          <a:p>
            <a:pPr lvl="1" eaLnBrk="1" hangingPunct="1">
              <a:defRPr/>
            </a:pPr>
            <a:r>
              <a:rPr lang="en-US" sz="2800" dirty="0" smtClean="0"/>
              <a:t>Anxiety</a:t>
            </a:r>
          </a:p>
          <a:p>
            <a:pPr lvl="1" eaLnBrk="1" hangingPunct="1">
              <a:defRPr/>
            </a:pPr>
            <a:r>
              <a:rPr lang="en-US" sz="2800" dirty="0" smtClean="0"/>
              <a:t>Palpitations</a:t>
            </a:r>
          </a:p>
          <a:p>
            <a:pPr lvl="1" eaLnBrk="1" hangingPunct="1">
              <a:defRPr/>
            </a:pPr>
            <a:r>
              <a:rPr lang="en-US" sz="2800" dirty="0" smtClean="0"/>
              <a:t>Sweating</a:t>
            </a:r>
          </a:p>
          <a:p>
            <a:pPr lvl="1" eaLnBrk="1" hangingPunct="1">
              <a:defRPr/>
            </a:pPr>
            <a:r>
              <a:rPr lang="en-US" sz="2800" dirty="0" smtClean="0"/>
              <a:t>Tingling</a:t>
            </a:r>
          </a:p>
          <a:p>
            <a:pPr lvl="1" eaLnBrk="1" hangingPunct="1">
              <a:defRPr/>
            </a:pPr>
            <a:r>
              <a:rPr lang="en-US" sz="2800" dirty="0" smtClean="0"/>
              <a:t>Trembling</a:t>
            </a:r>
          </a:p>
          <a:p>
            <a:pPr lvl="1" eaLnBrk="1" hangingPunct="1">
              <a:defRPr/>
            </a:pPr>
            <a:r>
              <a:rPr lang="en-US" sz="2800" dirty="0" smtClean="0"/>
              <a:t>Hypoglycemic Unawareness</a:t>
            </a:r>
          </a:p>
          <a:p>
            <a:pPr lvl="1" eaLnBrk="1" hangingPunct="1">
              <a:defRPr/>
            </a:pPr>
            <a:endParaRPr lang="en-US" sz="2800" dirty="0" smtClean="0"/>
          </a:p>
        </p:txBody>
      </p:sp>
      <p:sp>
        <p:nvSpPr>
          <p:cNvPr id="1519620" name="Rectangle 1028"/>
          <p:cNvSpPr>
            <a:spLocks noChangeArrowheads="1"/>
          </p:cNvSpPr>
          <p:nvPr/>
        </p:nvSpPr>
        <p:spPr bwMode="auto">
          <a:xfrm>
            <a:off x="5183746" y="1221346"/>
            <a:ext cx="3200400" cy="4525963"/>
          </a:xfrm>
          <a:prstGeom prst="rect">
            <a:avLst/>
          </a:prstGeom>
          <a:noFill/>
          <a:ln w="9525">
            <a:noFill/>
            <a:miter lim="800000"/>
            <a:headEnd/>
            <a:tailEnd/>
          </a:ln>
          <a:effectLst/>
        </p:spPr>
        <p:txBody>
          <a:bodyPr/>
          <a:lstStyle/>
          <a:p>
            <a:pPr marL="342900" indent="-342900">
              <a:spcBef>
                <a:spcPct val="20000"/>
              </a:spcBef>
              <a:buClr>
                <a:schemeClr val="tx2"/>
              </a:buClr>
              <a:buSzPct val="60000"/>
              <a:buFont typeface="Wingdings" pitchFamily="2" charset="2"/>
              <a:buBlip>
                <a:blip r:embed="rId3"/>
              </a:buBlip>
              <a:defRPr/>
            </a:pPr>
            <a:r>
              <a:rPr lang="en-US" sz="2800" dirty="0" err="1">
                <a:solidFill>
                  <a:schemeClr val="tx2">
                    <a:lumMod val="75000"/>
                  </a:schemeClr>
                </a:solidFill>
                <a:latin typeface="Tahoma" pitchFamily="34" charset="0"/>
              </a:rPr>
              <a:t>Neuroglycopenia</a:t>
            </a:r>
            <a:endParaRPr lang="en-US" sz="2800" dirty="0">
              <a:solidFill>
                <a:schemeClr val="tx2">
                  <a:lumMod val="75000"/>
                </a:schemeClr>
              </a:solidFill>
              <a:latin typeface="Tahoma" pitchFamily="34" charset="0"/>
            </a:endParaRPr>
          </a:p>
          <a:p>
            <a:pPr marL="742950" lvl="1" indent="-285750">
              <a:spcBef>
                <a:spcPct val="20000"/>
              </a:spcBef>
              <a:buClr>
                <a:schemeClr val="folHlink"/>
              </a:buClr>
              <a:buSzPct val="55000"/>
              <a:buFont typeface="Wingdings" pitchFamily="2" charset="2"/>
              <a:buBlip>
                <a:blip r:embed="rId4"/>
              </a:buBlip>
              <a:defRPr/>
            </a:pPr>
            <a:r>
              <a:rPr lang="en-US" sz="2800" dirty="0">
                <a:latin typeface="Tahoma" pitchFamily="34" charset="0"/>
              </a:rPr>
              <a:t>Irritability</a:t>
            </a:r>
          </a:p>
          <a:p>
            <a:pPr marL="742950" lvl="1" indent="-285750">
              <a:spcBef>
                <a:spcPct val="20000"/>
              </a:spcBef>
              <a:buClr>
                <a:schemeClr val="folHlink"/>
              </a:buClr>
              <a:buSzPct val="55000"/>
              <a:buFont typeface="Wingdings" pitchFamily="2" charset="2"/>
              <a:buBlip>
                <a:blip r:embed="rId4"/>
              </a:buBlip>
              <a:defRPr/>
            </a:pPr>
            <a:r>
              <a:rPr lang="en-US" sz="2800" dirty="0">
                <a:latin typeface="Tahoma" pitchFamily="34" charset="0"/>
              </a:rPr>
              <a:t>Drowsiness</a:t>
            </a:r>
          </a:p>
          <a:p>
            <a:pPr marL="742950" lvl="1" indent="-285750">
              <a:spcBef>
                <a:spcPct val="20000"/>
              </a:spcBef>
              <a:buClr>
                <a:schemeClr val="folHlink"/>
              </a:buClr>
              <a:buSzPct val="55000"/>
              <a:buFont typeface="Wingdings" pitchFamily="2" charset="2"/>
              <a:buBlip>
                <a:blip r:embed="rId4"/>
              </a:buBlip>
              <a:defRPr/>
            </a:pPr>
            <a:r>
              <a:rPr lang="en-US" sz="2800" dirty="0">
                <a:latin typeface="Tahoma" pitchFamily="34" charset="0"/>
              </a:rPr>
              <a:t>Dizziness</a:t>
            </a:r>
          </a:p>
          <a:p>
            <a:pPr marL="742950" lvl="1" indent="-285750">
              <a:spcBef>
                <a:spcPct val="20000"/>
              </a:spcBef>
              <a:buClr>
                <a:schemeClr val="folHlink"/>
              </a:buClr>
              <a:buSzPct val="55000"/>
              <a:buFont typeface="Wingdings" pitchFamily="2" charset="2"/>
              <a:buBlip>
                <a:blip r:embed="rId4"/>
              </a:buBlip>
              <a:defRPr/>
            </a:pPr>
            <a:r>
              <a:rPr lang="en-US" sz="2800" dirty="0">
                <a:latin typeface="Tahoma" pitchFamily="34" charset="0"/>
              </a:rPr>
              <a:t>Blurred Vision</a:t>
            </a:r>
          </a:p>
          <a:p>
            <a:pPr marL="742950" lvl="1" indent="-285750">
              <a:spcBef>
                <a:spcPct val="20000"/>
              </a:spcBef>
              <a:buClr>
                <a:schemeClr val="folHlink"/>
              </a:buClr>
              <a:buSzPct val="55000"/>
              <a:buFont typeface="Wingdings" pitchFamily="2" charset="2"/>
              <a:buBlip>
                <a:blip r:embed="rId4"/>
              </a:buBlip>
              <a:defRPr/>
            </a:pPr>
            <a:r>
              <a:rPr lang="en-US" sz="2800" dirty="0">
                <a:latin typeface="Tahoma" pitchFamily="34" charset="0"/>
              </a:rPr>
              <a:t>Difficulty with speech</a:t>
            </a:r>
          </a:p>
          <a:p>
            <a:pPr marL="742950" lvl="1" indent="-285750">
              <a:spcBef>
                <a:spcPct val="20000"/>
              </a:spcBef>
              <a:buClr>
                <a:schemeClr val="folHlink"/>
              </a:buClr>
              <a:buSzPct val="55000"/>
              <a:buFont typeface="Wingdings" pitchFamily="2" charset="2"/>
              <a:buBlip>
                <a:blip r:embed="rId4"/>
              </a:buBlip>
              <a:defRPr/>
            </a:pPr>
            <a:r>
              <a:rPr lang="en-US" sz="2800" dirty="0">
                <a:latin typeface="Tahoma" pitchFamily="34" charset="0"/>
              </a:rPr>
              <a:t>Confusion</a:t>
            </a:r>
          </a:p>
          <a:p>
            <a:pPr marL="742950" lvl="1" indent="-285750">
              <a:spcBef>
                <a:spcPct val="20000"/>
              </a:spcBef>
              <a:buClr>
                <a:schemeClr val="folHlink"/>
              </a:buClr>
              <a:buSzPct val="55000"/>
              <a:buFont typeface="Wingdings" pitchFamily="2" charset="2"/>
              <a:buBlip>
                <a:blip r:embed="rId4"/>
              </a:buBlip>
              <a:defRPr/>
            </a:pPr>
            <a:r>
              <a:rPr lang="en-US" sz="2800" dirty="0">
                <a:latin typeface="Tahoma" pitchFamily="34" charset="0"/>
              </a:rPr>
              <a:t>Feeling faint</a:t>
            </a:r>
          </a:p>
          <a:p>
            <a:pPr marL="742950" lvl="1" indent="-285750">
              <a:spcBef>
                <a:spcPct val="20000"/>
              </a:spcBef>
              <a:buClr>
                <a:schemeClr val="folHlink"/>
              </a:buClr>
              <a:buSzPct val="55000"/>
              <a:buFont typeface="Wingdings" pitchFamily="2" charset="2"/>
              <a:buBlip>
                <a:blip r:embed="rId4"/>
              </a:buBlip>
              <a:defRPr/>
            </a:pPr>
            <a:endParaRPr lang="en-US" sz="2800" dirty="0">
              <a:latin typeface="Tahoma" pitchFamily="34" charset="0"/>
            </a:endParaRPr>
          </a:p>
        </p:txBody>
      </p:sp>
      <p:pic>
        <p:nvPicPr>
          <p:cNvPr id="95237" name="Picture 1029" descr="fatigue_6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8018" y="1424781"/>
            <a:ext cx="174307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t>Hypoglycemic Symptoms</a:t>
            </a:r>
            <a:endParaRPr lang="en-US" dirty="0"/>
          </a:p>
        </p:txBody>
      </p:sp>
    </p:spTree>
    <p:custDataLst>
      <p:tags r:id="rId1"/>
    </p:custDataLst>
    <p:extLst>
      <p:ext uri="{BB962C8B-B14F-4D97-AF65-F5344CB8AC3E}">
        <p14:creationId xmlns:p14="http://schemas.microsoft.com/office/powerpoint/2010/main" val="2043283979"/>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2" name="Picture 4" descr="chart1"/>
          <p:cNvPicPr>
            <a:picLocks noGrp="1" noChangeAspect="1" noChangeArrowheads="1"/>
          </p:cNvPicPr>
          <p:nvPr>
            <p:ph sz="quarter" idx="1"/>
          </p:nvPr>
        </p:nvPicPr>
        <p:blipFill>
          <a:blip r:embed="rId4">
            <a:extLst>
              <a:ext uri="{28A0092B-C50C-407E-A947-70E740481C1C}">
                <a14:useLocalDpi xmlns:a14="http://schemas.microsoft.com/office/drawing/2010/main" val="0"/>
              </a:ext>
            </a:extLst>
          </a:blip>
          <a:stretch>
            <a:fillRect/>
          </a:stretch>
        </p:blipFill>
        <p:spPr>
          <a:xfrm>
            <a:off x="685800" y="2371725"/>
            <a:ext cx="2724150" cy="2857500"/>
          </a:xfrm>
          <a:noFill/>
        </p:spPr>
      </p:pic>
      <p:sp>
        <p:nvSpPr>
          <p:cNvPr id="37891" name="Rectangle 3"/>
          <p:cNvSpPr>
            <a:spLocks noGrp="1" noChangeArrowheads="1"/>
          </p:cNvSpPr>
          <p:nvPr>
            <p:ph type="body" sz="half" idx="4294967295"/>
          </p:nvPr>
        </p:nvSpPr>
        <p:spPr>
          <a:xfrm>
            <a:off x="4191000" y="1524000"/>
            <a:ext cx="4495800" cy="4552950"/>
          </a:xfrm>
        </p:spPr>
        <p:txBody>
          <a:bodyPr lIns="90477" tIns="44445" rIns="90477" bIns="44445"/>
          <a:lstStyle/>
          <a:p>
            <a:pPr eaLnBrk="1" hangingPunct="1">
              <a:buFont typeface="Wingdings" pitchFamily="2" charset="2"/>
              <a:buNone/>
            </a:pPr>
            <a:r>
              <a:rPr lang="en-US" sz="2800" b="1" dirty="0" smtClean="0">
                <a:solidFill>
                  <a:schemeClr val="tx2"/>
                </a:solidFill>
              </a:rPr>
              <a:t>Alpha cells - Glucagon</a:t>
            </a:r>
            <a:endParaRPr lang="en-US" sz="2800" b="1" dirty="0" smtClean="0"/>
          </a:p>
          <a:p>
            <a:pPr lvl="1" eaLnBrk="1" hangingPunct="1">
              <a:buSzPct val="75000"/>
              <a:buFont typeface="Monotype Sorts" pitchFamily="2" charset="2"/>
              <a:buNone/>
            </a:pPr>
            <a:r>
              <a:rPr lang="en-US" dirty="0" smtClean="0"/>
              <a:t>Opposes action of insulin at the liver</a:t>
            </a:r>
          </a:p>
          <a:p>
            <a:pPr lvl="1" eaLnBrk="1" hangingPunct="1">
              <a:buSzPct val="75000"/>
              <a:buFont typeface="Monotype Sorts" pitchFamily="2" charset="2"/>
              <a:buBlip>
                <a:blip r:embed="rId5"/>
              </a:buBlip>
            </a:pPr>
            <a:r>
              <a:rPr lang="en-US" dirty="0" smtClean="0"/>
              <a:t>stimulated in response to low glucose levels</a:t>
            </a:r>
          </a:p>
          <a:p>
            <a:pPr lvl="1" eaLnBrk="1" hangingPunct="1">
              <a:buSzPct val="75000"/>
              <a:buFont typeface="Monotype Sorts" pitchFamily="2" charset="2"/>
              <a:buBlip>
                <a:blip r:embed="rId5"/>
              </a:buBlip>
            </a:pPr>
            <a:r>
              <a:rPr lang="en-US" dirty="0" smtClean="0"/>
              <a:t>stimulates liver to convert glycogen to glucose</a:t>
            </a:r>
          </a:p>
          <a:p>
            <a:pPr lvl="1" eaLnBrk="1" hangingPunct="1">
              <a:buSzPct val="75000"/>
              <a:buFont typeface="Monotype Sorts" pitchFamily="2" charset="2"/>
              <a:buBlip>
                <a:blip r:embed="rId5"/>
              </a:buBlip>
            </a:pPr>
            <a:r>
              <a:rPr lang="en-US" dirty="0" smtClean="0"/>
              <a:t>inhibits liver from glucose uptake</a:t>
            </a:r>
          </a:p>
          <a:p>
            <a:pPr lvl="1" eaLnBrk="1" hangingPunct="1">
              <a:buSzPct val="75000"/>
              <a:buFont typeface="Monotype Sorts" pitchFamily="2" charset="2"/>
              <a:buBlip>
                <a:blip r:embed="rId5"/>
              </a:buBlip>
            </a:pPr>
            <a:r>
              <a:rPr lang="en-US" dirty="0" smtClean="0"/>
              <a:t>causes hyperglycemia</a:t>
            </a:r>
            <a:endParaRPr lang="en-US" sz="2400" dirty="0" smtClean="0"/>
          </a:p>
        </p:txBody>
      </p:sp>
      <p:sp>
        <p:nvSpPr>
          <p:cNvPr id="5" name="Rectangle 2"/>
          <p:cNvSpPr txBox="1">
            <a:spLocks noChangeArrowheads="1"/>
          </p:cNvSpPr>
          <p:nvPr/>
        </p:nvSpPr>
        <p:spPr>
          <a:xfrm>
            <a:off x="457200" y="165894"/>
            <a:ext cx="8229600" cy="990600"/>
          </a:xfrm>
          <a:prstGeom prst="rect">
            <a:avLst/>
          </a:prstGeom>
          <a:solidFill>
            <a:srgbClr val="B1D45A"/>
          </a:solidFill>
        </p:spPr>
        <p:txBody>
          <a:bodyPr vert="horz" anchor="b" anchorCtr="0">
            <a:normAutofit fontScale="77500" lnSpcReduction="20000"/>
          </a:bodyPr>
          <a:lstStyle>
            <a:lvl1pPr algn="l" rtl="0" eaLnBrk="1" latinLnBrk="0" hangingPunct="1">
              <a:spcBef>
                <a:spcPct val="0"/>
              </a:spcBef>
              <a:buNone/>
              <a:defRPr kumimoji="0" sz="4400" kern="1200">
                <a:solidFill>
                  <a:schemeClr val="tx1"/>
                </a:solidFill>
                <a:latin typeface="Calibri" panose="020F0502020204030204" pitchFamily="34" charset="0"/>
                <a:ea typeface="+mj-ea"/>
                <a:cs typeface="+mj-cs"/>
              </a:defRPr>
            </a:lvl1pPr>
          </a:lstStyle>
          <a:p>
            <a:pPr fontAlgn="auto">
              <a:spcAft>
                <a:spcPts val="0"/>
              </a:spcAft>
            </a:pPr>
            <a:r>
              <a:rPr lang="en-US" dirty="0"/>
              <a:t>Role of the Pancreas</a:t>
            </a:r>
            <a:br>
              <a:rPr lang="en-US" dirty="0"/>
            </a:br>
            <a:r>
              <a:rPr lang="en-US" dirty="0"/>
              <a:t>Endocrine Functions</a:t>
            </a:r>
            <a:endParaRPr lang="en-US" dirty="0" smtClean="0"/>
          </a:p>
        </p:txBody>
      </p:sp>
    </p:spTree>
    <p:custDataLst>
      <p:tags r:id="rId1"/>
    </p:custDataLst>
    <p:extLst>
      <p:ext uri="{BB962C8B-B14F-4D97-AF65-F5344CB8AC3E}">
        <p14:creationId xmlns:p14="http://schemas.microsoft.com/office/powerpoint/2010/main" val="2664174841"/>
      </p:ext>
    </p:extLst>
  </p:cSld>
  <p:clrMapOvr>
    <a:masterClrMapping/>
  </p:clrMapOvr>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63" name="Rectangle 3"/>
          <p:cNvSpPr>
            <a:spLocks noGrp="1" noChangeArrowheads="1"/>
          </p:cNvSpPr>
          <p:nvPr>
            <p:ph sz="quarter" idx="1"/>
          </p:nvPr>
        </p:nvSpPr>
        <p:spPr>
          <a:xfrm>
            <a:off x="457200" y="1219200"/>
            <a:ext cx="6477000" cy="4937760"/>
          </a:xfrm>
        </p:spPr>
        <p:txBody>
          <a:bodyPr lIns="90477" tIns="44445" rIns="90477" bIns="44445"/>
          <a:lstStyle/>
          <a:p>
            <a:pPr eaLnBrk="1" hangingPunct="1">
              <a:defRPr/>
            </a:pPr>
            <a:r>
              <a:rPr lang="en-US" dirty="0" smtClean="0"/>
              <a:t>If blood glucose </a:t>
            </a:r>
            <a:r>
              <a:rPr lang="en-US" b="1" dirty="0" smtClean="0"/>
              <a:t>70</a:t>
            </a:r>
            <a:r>
              <a:rPr lang="en-US" sz="2800" dirty="0" smtClean="0"/>
              <a:t>mg/dl</a:t>
            </a:r>
            <a:r>
              <a:rPr lang="en-US" dirty="0" smtClean="0"/>
              <a:t> or below:</a:t>
            </a:r>
          </a:p>
          <a:p>
            <a:pPr lvl="1" eaLnBrk="1" hangingPunct="1">
              <a:buSzPct val="75000"/>
              <a:buFont typeface="Monotype Sorts" pitchFamily="2" charset="2"/>
              <a:buBlip>
                <a:blip r:embed="rId3"/>
              </a:buBlip>
              <a:defRPr/>
            </a:pPr>
            <a:r>
              <a:rPr lang="en-US" sz="2400" dirty="0" smtClean="0"/>
              <a:t>10-15 </a:t>
            </a:r>
            <a:r>
              <a:rPr lang="en-US" sz="2400" dirty="0" err="1" smtClean="0"/>
              <a:t>gms</a:t>
            </a:r>
            <a:r>
              <a:rPr lang="en-US" sz="2400" dirty="0" smtClean="0"/>
              <a:t> of carb to raise BG 30 - 45</a:t>
            </a:r>
            <a:r>
              <a:rPr lang="en-US" sz="3200" dirty="0" smtClean="0"/>
              <a:t>mg/dl</a:t>
            </a:r>
            <a:endParaRPr lang="en-US" sz="2400" dirty="0" smtClean="0"/>
          </a:p>
          <a:p>
            <a:pPr eaLnBrk="1" hangingPunct="1">
              <a:buFont typeface="Monotype Sorts" pitchFamily="2" charset="2"/>
              <a:buBlip>
                <a:blip r:embed="rId4"/>
              </a:buBlip>
              <a:defRPr/>
            </a:pPr>
            <a:r>
              <a:rPr lang="en-US" dirty="0" smtClean="0"/>
              <a:t>Retest in 15 minutes, if still low, treat again, even without symptoms</a:t>
            </a:r>
          </a:p>
          <a:p>
            <a:pPr eaLnBrk="1" hangingPunct="1">
              <a:buFont typeface="Monotype Sorts" pitchFamily="2" charset="2"/>
              <a:buBlip>
                <a:blip r:embed="rId4"/>
              </a:buBlip>
              <a:defRPr/>
            </a:pPr>
            <a:r>
              <a:rPr lang="en-US" dirty="0" smtClean="0"/>
              <a:t>Follow with usual meal or snack</a:t>
            </a:r>
          </a:p>
          <a:p>
            <a:pPr eaLnBrk="1" hangingPunct="1">
              <a:buFont typeface="Monotype Sorts" pitchFamily="2" charset="2"/>
              <a:buBlip>
                <a:blip r:embed="rId4"/>
              </a:buBlip>
              <a:defRPr/>
            </a:pPr>
            <a:r>
              <a:rPr lang="en-US" dirty="0" smtClean="0"/>
              <a:t>If BG less than 40, allow recovery time</a:t>
            </a:r>
          </a:p>
          <a:p>
            <a:pPr eaLnBrk="1" hangingPunct="1">
              <a:buFont typeface="Monotype Sorts" pitchFamily="2" charset="2"/>
              <a:buNone/>
              <a:defRPr/>
            </a:pPr>
            <a:endParaRPr lang="en-US" dirty="0" smtClean="0"/>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98783" y="1447800"/>
            <a:ext cx="1516075" cy="1815998"/>
          </a:xfrm>
          <a:prstGeom prst="rect">
            <a:avLst/>
          </a:prstGeom>
        </p:spPr>
      </p:pic>
      <p:sp>
        <p:nvSpPr>
          <p:cNvPr id="2" name="Title 1"/>
          <p:cNvSpPr>
            <a:spLocks noGrp="1"/>
          </p:cNvSpPr>
          <p:nvPr>
            <p:ph type="title"/>
          </p:nvPr>
        </p:nvSpPr>
        <p:spPr/>
        <p:txBody>
          <a:bodyPr/>
          <a:lstStyle/>
          <a:p>
            <a:r>
              <a:rPr lang="en-US" dirty="0" smtClean="0"/>
              <a:t>Treatment of Hypoglycemia</a:t>
            </a:r>
            <a:endParaRPr lang="en-US" dirty="0"/>
          </a:p>
        </p:txBody>
      </p:sp>
    </p:spTree>
    <p:custDataLst>
      <p:tags r:id="rId1"/>
    </p:custDataLst>
    <p:extLst>
      <p:ext uri="{BB962C8B-B14F-4D97-AF65-F5344CB8AC3E}">
        <p14:creationId xmlns:p14="http://schemas.microsoft.com/office/powerpoint/2010/main" val="258923428"/>
      </p:ext>
    </p:extLst>
  </p:cSld>
  <p:clrMapOvr>
    <a:masterClrMapping/>
  </p:clrMapOvr>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pPr eaLnBrk="1" hangingPunct="1"/>
            <a:r>
              <a:rPr lang="en-US" smtClean="0"/>
              <a:t>15 - 20 Gms Carb Sources</a:t>
            </a:r>
          </a:p>
        </p:txBody>
      </p:sp>
      <p:sp>
        <p:nvSpPr>
          <p:cNvPr id="1321987" name="Rectangle 3"/>
          <p:cNvSpPr>
            <a:spLocks noGrp="1" noChangeArrowheads="1"/>
          </p:cNvSpPr>
          <p:nvPr>
            <p:ph sz="quarter" idx="1"/>
          </p:nvPr>
        </p:nvSpPr>
        <p:spPr>
          <a:xfrm>
            <a:off x="685800" y="1219200"/>
            <a:ext cx="8001000" cy="4937760"/>
          </a:xfrm>
        </p:spPr>
        <p:txBody>
          <a:bodyPr>
            <a:normAutofit/>
          </a:bodyPr>
          <a:lstStyle/>
          <a:p>
            <a:pPr eaLnBrk="1" hangingPunct="1">
              <a:buFont typeface="Wingdings" pitchFamily="2" charset="2"/>
              <a:buBlip>
                <a:blip r:embed="rId4"/>
              </a:buBlip>
              <a:defRPr/>
            </a:pPr>
            <a:r>
              <a:rPr lang="en-US" dirty="0" smtClean="0"/>
              <a:t> 3 - 4 Glucose Tablets</a:t>
            </a:r>
          </a:p>
          <a:p>
            <a:pPr eaLnBrk="1" hangingPunct="1">
              <a:buFont typeface="Wingdings" pitchFamily="2" charset="2"/>
              <a:buBlip>
                <a:blip r:embed="rId4"/>
              </a:buBlip>
              <a:defRPr/>
            </a:pPr>
            <a:r>
              <a:rPr lang="en-US" dirty="0" smtClean="0"/>
              <a:t> 8 - 10 Lifesavers candy</a:t>
            </a:r>
          </a:p>
          <a:p>
            <a:pPr eaLnBrk="1" hangingPunct="1">
              <a:buFont typeface="Wingdings" pitchFamily="2" charset="2"/>
              <a:buBlip>
                <a:blip r:embed="rId4"/>
              </a:buBlip>
              <a:defRPr/>
            </a:pPr>
            <a:r>
              <a:rPr lang="en-US" dirty="0" smtClean="0"/>
              <a:t> 8 - 10 Hard candies</a:t>
            </a:r>
          </a:p>
          <a:p>
            <a:pPr eaLnBrk="1" hangingPunct="1">
              <a:buFont typeface="Wingdings" pitchFamily="2" charset="2"/>
              <a:buBlip>
                <a:blip r:embed="rId4"/>
              </a:buBlip>
              <a:defRPr/>
            </a:pPr>
            <a:r>
              <a:rPr lang="en-US" dirty="0" smtClean="0"/>
              <a:t> 2 Tablespoons Raisins</a:t>
            </a:r>
          </a:p>
          <a:p>
            <a:pPr eaLnBrk="1" hangingPunct="1">
              <a:buFont typeface="Wingdings" pitchFamily="2" charset="2"/>
              <a:buBlip>
                <a:blip r:embed="rId4"/>
              </a:buBlip>
              <a:defRPr/>
            </a:pPr>
            <a:r>
              <a:rPr lang="en-US" dirty="0" smtClean="0"/>
              <a:t> 4 - 6 </a:t>
            </a:r>
            <a:r>
              <a:rPr lang="en-US" dirty="0" err="1" smtClean="0"/>
              <a:t>oz’s</a:t>
            </a:r>
            <a:r>
              <a:rPr lang="en-US" dirty="0" smtClean="0"/>
              <a:t> </a:t>
            </a:r>
            <a:r>
              <a:rPr lang="en-US" dirty="0" err="1" smtClean="0"/>
              <a:t>Nondiet</a:t>
            </a:r>
            <a:r>
              <a:rPr lang="en-US" dirty="0" smtClean="0"/>
              <a:t> soda</a:t>
            </a:r>
          </a:p>
          <a:p>
            <a:pPr eaLnBrk="1" hangingPunct="1">
              <a:buFont typeface="Wingdings" pitchFamily="2" charset="2"/>
              <a:buBlip>
                <a:blip r:embed="rId4"/>
              </a:buBlip>
              <a:defRPr/>
            </a:pPr>
            <a:r>
              <a:rPr lang="en-US" dirty="0" smtClean="0"/>
              <a:t> 4 - 6 </a:t>
            </a:r>
            <a:r>
              <a:rPr lang="en-US" dirty="0" err="1" smtClean="0"/>
              <a:t>oz’s</a:t>
            </a:r>
            <a:r>
              <a:rPr lang="en-US" dirty="0" smtClean="0"/>
              <a:t> Fruit Juice</a:t>
            </a:r>
          </a:p>
          <a:p>
            <a:pPr eaLnBrk="1" hangingPunct="1">
              <a:buFont typeface="Wingdings" pitchFamily="2" charset="2"/>
              <a:buBlip>
                <a:blip r:embed="rId4"/>
              </a:buBlip>
              <a:defRPr/>
            </a:pPr>
            <a:r>
              <a:rPr lang="en-US" dirty="0" smtClean="0"/>
              <a:t> 8 </a:t>
            </a:r>
            <a:r>
              <a:rPr lang="en-US" dirty="0" err="1" smtClean="0"/>
              <a:t>oz</a:t>
            </a:r>
            <a:r>
              <a:rPr lang="en-US" dirty="0" smtClean="0"/>
              <a:t> Milk (non fat)</a:t>
            </a:r>
          </a:p>
        </p:txBody>
      </p:sp>
      <p:graphicFrame>
        <p:nvGraphicFramePr>
          <p:cNvPr id="1898496" name="Object 1024"/>
          <p:cNvGraphicFramePr>
            <a:graphicFrameLocks noGrp="1" noChangeAspect="1"/>
          </p:cNvGraphicFramePr>
          <p:nvPr>
            <p:ph type="clipArt" sz="half" idx="4294967295"/>
            <p:extLst/>
          </p:nvPr>
        </p:nvGraphicFramePr>
        <p:xfrm>
          <a:off x="5181600" y="1600200"/>
          <a:ext cx="3208337" cy="3714750"/>
        </p:xfrm>
        <a:graphic>
          <a:graphicData uri="http://schemas.openxmlformats.org/presentationml/2006/ole">
            <mc:AlternateContent xmlns:mc="http://schemas.openxmlformats.org/markup-compatibility/2006">
              <mc:Choice xmlns:v="urn:schemas-microsoft-com:vml" Requires="v">
                <p:oleObj spid="_x0000_s93200" name="Clip" r:id="rId5" imgW="2622260" imgH="2598524" progId="MS_ClipArt_Gallery.5">
                  <p:embed/>
                </p:oleObj>
              </mc:Choice>
              <mc:Fallback>
                <p:oleObj name="Clip" r:id="rId5" imgW="2622260" imgH="2598524" progId="MS_ClipArt_Gallery.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1600200"/>
                        <a:ext cx="3208337"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ustDataLst>
      <p:tags r:id="rId2"/>
    </p:custDataLst>
    <p:extLst>
      <p:ext uri="{BB962C8B-B14F-4D97-AF65-F5344CB8AC3E}">
        <p14:creationId xmlns:p14="http://schemas.microsoft.com/office/powerpoint/2010/main" val="186003666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1898496"/>
                                        </p:tgtEl>
                                        <p:attrNameLst>
                                          <p:attrName>style.visibility</p:attrName>
                                        </p:attrNameLst>
                                      </p:cBhvr>
                                      <p:to>
                                        <p:strVal val="visible"/>
                                      </p:to>
                                    </p:set>
                                    <p:anim calcmode="lin" valueType="num">
                                      <p:cBhvr additive="base">
                                        <p:cTn id="7" dur="3000" fill="hold"/>
                                        <p:tgtEl>
                                          <p:spTgt spid="1898496"/>
                                        </p:tgtEl>
                                        <p:attrNameLst>
                                          <p:attrName>ppt_x</p:attrName>
                                        </p:attrNameLst>
                                      </p:cBhvr>
                                      <p:tavLst>
                                        <p:tav tm="0">
                                          <p:val>
                                            <p:strVal val="#ppt_x"/>
                                          </p:val>
                                        </p:tav>
                                        <p:tav tm="100000">
                                          <p:val>
                                            <p:strVal val="#ppt_x"/>
                                          </p:val>
                                        </p:tav>
                                      </p:tavLst>
                                    </p:anim>
                                    <p:anim calcmode="lin" valueType="num">
                                      <p:cBhvr additive="base">
                                        <p:cTn id="8" dur="3000" fill="hold"/>
                                        <p:tgtEl>
                                          <p:spTgt spid="1898496"/>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3000"/>
                            </p:stCondLst>
                            <p:childTnLst>
                              <p:par>
                                <p:cTn id="10" presetID="8" presetClass="emph" presetSubtype="0" fill="hold" nodeType="afterEffect">
                                  <p:stCondLst>
                                    <p:cond delay="0"/>
                                  </p:stCondLst>
                                  <p:childTnLst>
                                    <p:animRot by="21600000">
                                      <p:cBhvr>
                                        <p:cTn id="11" dur="2000" fill="hold"/>
                                        <p:tgtEl>
                                          <p:spTgt spid="189849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457200" y="152400"/>
            <a:ext cx="8229600" cy="1371600"/>
          </a:xfrm>
        </p:spPr>
        <p:txBody>
          <a:bodyPr>
            <a:normAutofit fontScale="90000"/>
          </a:bodyPr>
          <a:lstStyle/>
          <a:p>
            <a:pPr eaLnBrk="1" hangingPunct="1"/>
            <a:r>
              <a:rPr lang="en-US" dirty="0" smtClean="0"/>
              <a:t>Basal Bolus – What Adjustments?  </a:t>
            </a:r>
            <a:br>
              <a:rPr lang="en-US" dirty="0" smtClean="0"/>
            </a:br>
            <a:r>
              <a:rPr lang="en-US" dirty="0" smtClean="0"/>
              <a:t>Pt weighs 80kg</a:t>
            </a:r>
          </a:p>
        </p:txBody>
      </p:sp>
      <p:graphicFrame>
        <p:nvGraphicFramePr>
          <p:cNvPr id="141315" name="Object 1024"/>
          <p:cNvGraphicFramePr>
            <a:graphicFrameLocks noGrp="1" noChangeAspect="1"/>
          </p:cNvGraphicFramePr>
          <p:nvPr>
            <p:ph sz="quarter" idx="1"/>
            <p:extLst/>
          </p:nvPr>
        </p:nvGraphicFramePr>
        <p:xfrm>
          <a:off x="457200" y="1560741"/>
          <a:ext cx="7705725" cy="5297260"/>
        </p:xfrm>
        <a:graphic>
          <a:graphicData uri="http://schemas.openxmlformats.org/presentationml/2006/ole">
            <mc:AlternateContent xmlns:mc="http://schemas.openxmlformats.org/markup-compatibility/2006">
              <mc:Choice xmlns:v="urn:schemas-microsoft-com:vml" Requires="v">
                <p:oleObj spid="_x0000_s94224" name="Document" r:id="rId5" imgW="7935497" imgH="5454818" progId="Word.Document.8">
                  <p:embed/>
                </p:oleObj>
              </mc:Choice>
              <mc:Fallback>
                <p:oleObj name="Document" r:id="rId5" imgW="7935497" imgH="5454818" progId="Word.Document.8">
                  <p:embed/>
                  <p:pic>
                    <p:nvPicPr>
                      <p:cNvPr id="0" name=""/>
                      <p:cNvPicPr>
                        <a:picLocks noChangeAspect="1" noChangeArrowheads="1"/>
                      </p:cNvPicPr>
                      <p:nvPr/>
                    </p:nvPicPr>
                    <p:blipFill>
                      <a:blip r:embed="rId6"/>
                      <a:srcRect/>
                      <a:stretch>
                        <a:fillRect/>
                      </a:stretch>
                    </p:blipFill>
                    <p:spPr bwMode="auto">
                      <a:xfrm>
                        <a:off x="457200" y="1560741"/>
                        <a:ext cx="7705725" cy="5297260"/>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2284506771"/>
      </p:ext>
    </p:extLst>
  </p:cSld>
  <p:clrMapOvr>
    <a:masterClrMapping/>
  </p:clrMapOvr>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a:xfrm>
            <a:off x="457200" y="152400"/>
            <a:ext cx="8229600" cy="1203960"/>
          </a:xfrm>
        </p:spPr>
        <p:txBody>
          <a:bodyPr>
            <a:normAutofit fontScale="90000"/>
          </a:bodyPr>
          <a:lstStyle/>
          <a:p>
            <a:pPr eaLnBrk="1" hangingPunct="1"/>
            <a:r>
              <a:rPr lang="en-US" sz="3600" dirty="0" smtClean="0"/>
              <a:t>Intensive Diabetes Therapy</a:t>
            </a:r>
            <a:br>
              <a:rPr lang="en-US" sz="3600" dirty="0" smtClean="0"/>
            </a:br>
            <a:r>
              <a:rPr lang="en-US" sz="3600" dirty="0" smtClean="0"/>
              <a:t>Insulin Dosing Strategy</a:t>
            </a:r>
            <a:r>
              <a:rPr lang="en-US" dirty="0" smtClean="0"/>
              <a:t>	</a:t>
            </a:r>
          </a:p>
        </p:txBody>
      </p:sp>
      <p:sp>
        <p:nvSpPr>
          <p:cNvPr id="1752067" name="Rectangle 3"/>
          <p:cNvSpPr>
            <a:spLocks noGrp="1" noChangeArrowheads="1"/>
          </p:cNvSpPr>
          <p:nvPr>
            <p:ph sz="quarter" idx="1"/>
          </p:nvPr>
        </p:nvSpPr>
        <p:spPr>
          <a:xfrm>
            <a:off x="457200" y="1524000"/>
            <a:ext cx="8229600" cy="4632960"/>
          </a:xfrm>
        </p:spPr>
        <p:txBody>
          <a:bodyPr>
            <a:normAutofit/>
          </a:bodyPr>
          <a:lstStyle/>
          <a:p>
            <a:pPr eaLnBrk="1" hangingPunct="1">
              <a:buFont typeface="Wingdings" pitchFamily="2" charset="2"/>
              <a:buNone/>
              <a:defRPr/>
            </a:pPr>
            <a:r>
              <a:rPr lang="en-US" b="1" dirty="0" smtClean="0"/>
              <a:t>50/50 Rule</a:t>
            </a:r>
          </a:p>
          <a:p>
            <a:pPr eaLnBrk="1" hangingPunct="1">
              <a:defRPr/>
            </a:pPr>
            <a:r>
              <a:rPr lang="en-US" dirty="0" smtClean="0"/>
              <a:t>0.5-1.0 units/kg day</a:t>
            </a:r>
          </a:p>
          <a:p>
            <a:pPr eaLnBrk="1" hangingPunct="1">
              <a:defRPr/>
            </a:pPr>
            <a:endParaRPr lang="en-US" sz="1200" dirty="0" smtClean="0"/>
          </a:p>
          <a:p>
            <a:pPr eaLnBrk="1" hangingPunct="1">
              <a:defRPr/>
            </a:pPr>
            <a:endParaRPr lang="en-US" sz="1200" dirty="0" smtClean="0"/>
          </a:p>
          <a:p>
            <a:pPr eaLnBrk="1" hangingPunct="1">
              <a:defRPr/>
            </a:pPr>
            <a:r>
              <a:rPr lang="en-US" dirty="0" smtClean="0"/>
              <a:t>Basal = 50% of total  </a:t>
            </a:r>
            <a:endParaRPr lang="en-US" sz="3200" dirty="0" smtClean="0"/>
          </a:p>
          <a:p>
            <a:pPr lvl="1" eaLnBrk="1" hangingPunct="1">
              <a:buFont typeface="Monotype Sorts" pitchFamily="2" charset="2"/>
              <a:buBlip>
                <a:blip r:embed="rId4"/>
              </a:buBlip>
              <a:defRPr/>
            </a:pPr>
            <a:r>
              <a:rPr lang="en-US" dirty="0" err="1" smtClean="0">
                <a:solidFill>
                  <a:schemeClr val="tx1"/>
                </a:solidFill>
              </a:rPr>
              <a:t>Glargine</a:t>
            </a:r>
            <a:r>
              <a:rPr lang="en-US" dirty="0" smtClean="0">
                <a:solidFill>
                  <a:schemeClr val="tx1"/>
                </a:solidFill>
              </a:rPr>
              <a:t> QD</a:t>
            </a:r>
          </a:p>
          <a:p>
            <a:pPr lvl="1" eaLnBrk="1" hangingPunct="1">
              <a:buFont typeface="Monotype Sorts" pitchFamily="2" charset="2"/>
              <a:buBlip>
                <a:blip r:embed="rId4"/>
              </a:buBlip>
              <a:defRPr/>
            </a:pPr>
            <a:r>
              <a:rPr lang="en-US" dirty="0" smtClean="0">
                <a:solidFill>
                  <a:schemeClr val="tx1"/>
                </a:solidFill>
              </a:rPr>
              <a:t>NPH or </a:t>
            </a:r>
            <a:r>
              <a:rPr lang="en-US" dirty="0" err="1" smtClean="0">
                <a:solidFill>
                  <a:schemeClr val="tx1"/>
                </a:solidFill>
              </a:rPr>
              <a:t>Detemir</a:t>
            </a:r>
            <a:r>
              <a:rPr lang="en-US" dirty="0" smtClean="0">
                <a:solidFill>
                  <a:schemeClr val="tx1"/>
                </a:solidFill>
              </a:rPr>
              <a:t> BID</a:t>
            </a:r>
            <a:endParaRPr lang="en-US" sz="1200" dirty="0" smtClean="0">
              <a:solidFill>
                <a:schemeClr val="tx1"/>
              </a:solidFill>
            </a:endParaRPr>
          </a:p>
          <a:p>
            <a:pPr eaLnBrk="1" hangingPunct="1">
              <a:buFont typeface="Monotype Sorts" pitchFamily="2" charset="2"/>
              <a:buBlip>
                <a:blip r:embed="rId5"/>
              </a:buBlip>
              <a:defRPr/>
            </a:pPr>
            <a:endParaRPr lang="en-US" sz="900" dirty="0" smtClean="0"/>
          </a:p>
          <a:p>
            <a:pPr eaLnBrk="1" hangingPunct="1">
              <a:buFont typeface="Monotype Sorts" pitchFamily="2" charset="2"/>
              <a:buNone/>
              <a:defRPr/>
            </a:pPr>
            <a:endParaRPr lang="en-US" sz="1800" dirty="0" smtClean="0"/>
          </a:p>
          <a:p>
            <a:pPr eaLnBrk="1" hangingPunct="1">
              <a:buFont typeface="Monotype Sorts" pitchFamily="2" charset="2"/>
              <a:buBlip>
                <a:blip r:embed="rId5"/>
              </a:buBlip>
              <a:defRPr/>
            </a:pPr>
            <a:r>
              <a:rPr lang="en-US" sz="2400" dirty="0" smtClean="0"/>
              <a:t>Bolus = 50% of total</a:t>
            </a:r>
          </a:p>
          <a:p>
            <a:pPr lvl="1" eaLnBrk="1" hangingPunct="1">
              <a:buFont typeface="Monotype Sorts" pitchFamily="2" charset="2"/>
              <a:buBlip>
                <a:blip r:embed="rId4"/>
              </a:buBlip>
              <a:defRPr/>
            </a:pPr>
            <a:r>
              <a:rPr lang="en-US" dirty="0" smtClean="0">
                <a:solidFill>
                  <a:schemeClr val="tx1"/>
                </a:solidFill>
              </a:rPr>
              <a:t>usually divided into 3 meals</a:t>
            </a:r>
            <a:endParaRPr lang="en-US" sz="2000" dirty="0" smtClean="0">
              <a:solidFill>
                <a:schemeClr val="tx1"/>
              </a:solidFill>
            </a:endParaRPr>
          </a:p>
        </p:txBody>
      </p:sp>
      <p:sp>
        <p:nvSpPr>
          <p:cNvPr id="1752068" name="Rectangle 4"/>
          <p:cNvSpPr>
            <a:spLocks noGrp="1" noChangeArrowheads="1"/>
          </p:cNvSpPr>
          <p:nvPr>
            <p:ph sz="half" idx="4294967295"/>
          </p:nvPr>
        </p:nvSpPr>
        <p:spPr>
          <a:xfrm>
            <a:off x="5257800" y="1524000"/>
            <a:ext cx="3752850" cy="4709160"/>
          </a:xfrm>
        </p:spPr>
        <p:txBody>
          <a:bodyPr>
            <a:normAutofit lnSpcReduction="10000"/>
          </a:bodyPr>
          <a:lstStyle/>
          <a:p>
            <a:pPr eaLnBrk="1" hangingPunct="1">
              <a:buFont typeface="Wingdings" pitchFamily="2" charset="2"/>
              <a:buNone/>
              <a:defRPr/>
            </a:pPr>
            <a:r>
              <a:rPr lang="en-US" sz="2400" b="1" dirty="0" smtClean="0"/>
              <a:t>Example </a:t>
            </a:r>
          </a:p>
          <a:p>
            <a:pPr eaLnBrk="1" hangingPunct="1">
              <a:defRPr/>
            </a:pPr>
            <a:r>
              <a:rPr lang="en-US" sz="2400" dirty="0" err="1" smtClean="0"/>
              <a:t>Wt</a:t>
            </a:r>
            <a:r>
              <a:rPr lang="en-US" sz="2400" dirty="0" smtClean="0"/>
              <a:t> 50kg x 0.5 = 25 units of insulin/day</a:t>
            </a:r>
          </a:p>
          <a:p>
            <a:pPr eaLnBrk="1" hangingPunct="1">
              <a:defRPr/>
            </a:pPr>
            <a:endParaRPr lang="en-US" sz="800" dirty="0" smtClean="0"/>
          </a:p>
          <a:p>
            <a:pPr eaLnBrk="1" hangingPunct="1">
              <a:defRPr/>
            </a:pPr>
            <a:r>
              <a:rPr lang="en-US" sz="2400" dirty="0" smtClean="0"/>
              <a:t>Basal dose:  13 units</a:t>
            </a:r>
          </a:p>
          <a:p>
            <a:pPr lvl="1" eaLnBrk="1" hangingPunct="1">
              <a:buFont typeface="Monotype Sorts" pitchFamily="2" charset="2"/>
              <a:buBlip>
                <a:blip r:embed="rId4"/>
              </a:buBlip>
              <a:defRPr/>
            </a:pPr>
            <a:r>
              <a:rPr lang="en-US" dirty="0" err="1" smtClean="0">
                <a:solidFill>
                  <a:schemeClr val="tx1"/>
                </a:solidFill>
              </a:rPr>
              <a:t>Glargine</a:t>
            </a:r>
            <a:r>
              <a:rPr lang="en-US" dirty="0" smtClean="0">
                <a:solidFill>
                  <a:schemeClr val="tx1"/>
                </a:solidFill>
              </a:rPr>
              <a:t> 13 units QD</a:t>
            </a:r>
          </a:p>
          <a:p>
            <a:pPr lvl="1" eaLnBrk="1" hangingPunct="1">
              <a:buFont typeface="Monotype Sorts" pitchFamily="2" charset="2"/>
              <a:buBlip>
                <a:blip r:embed="rId4"/>
              </a:buBlip>
              <a:defRPr/>
            </a:pPr>
            <a:r>
              <a:rPr lang="en-US" dirty="0" smtClean="0">
                <a:solidFill>
                  <a:schemeClr val="tx1"/>
                </a:solidFill>
              </a:rPr>
              <a:t>NPH/</a:t>
            </a:r>
            <a:r>
              <a:rPr lang="en-US" dirty="0" err="1" smtClean="0">
                <a:solidFill>
                  <a:schemeClr val="tx1"/>
                </a:solidFill>
              </a:rPr>
              <a:t>Detemir</a:t>
            </a:r>
            <a:r>
              <a:rPr lang="en-US" dirty="0" smtClean="0">
                <a:solidFill>
                  <a:schemeClr val="tx1"/>
                </a:solidFill>
              </a:rPr>
              <a:t> 6u BID</a:t>
            </a:r>
          </a:p>
          <a:p>
            <a:pPr eaLnBrk="1" hangingPunct="1">
              <a:buFont typeface="Wingdings" pitchFamily="2" charset="2"/>
              <a:buNone/>
              <a:defRPr/>
            </a:pPr>
            <a:endParaRPr lang="en-US" sz="2400" dirty="0" smtClean="0"/>
          </a:p>
          <a:p>
            <a:pPr eaLnBrk="1" hangingPunct="1">
              <a:defRPr/>
            </a:pPr>
            <a:r>
              <a:rPr lang="en-US" sz="2400" dirty="0" smtClean="0"/>
              <a:t>Bolus dose: 12 units</a:t>
            </a:r>
          </a:p>
          <a:p>
            <a:pPr lvl="1" eaLnBrk="1" hangingPunct="1">
              <a:defRPr/>
            </a:pPr>
            <a:r>
              <a:rPr lang="en-US" dirty="0" smtClean="0">
                <a:solidFill>
                  <a:schemeClr val="tx1"/>
                </a:solidFill>
              </a:rPr>
              <a:t>4 units </a:t>
            </a:r>
            <a:r>
              <a:rPr lang="en-US" dirty="0" err="1" smtClean="0">
                <a:solidFill>
                  <a:schemeClr val="tx1"/>
                </a:solidFill>
              </a:rPr>
              <a:t>NovoLog</a:t>
            </a:r>
            <a:r>
              <a:rPr lang="en-US" dirty="0" smtClean="0">
                <a:solidFill>
                  <a:schemeClr val="tx1"/>
                </a:solidFill>
              </a:rPr>
              <a:t>, </a:t>
            </a:r>
            <a:r>
              <a:rPr lang="en-US" dirty="0" err="1" smtClean="0">
                <a:solidFill>
                  <a:schemeClr val="tx1"/>
                </a:solidFill>
              </a:rPr>
              <a:t>Apidra</a:t>
            </a:r>
            <a:r>
              <a:rPr lang="en-US" dirty="0" smtClean="0">
                <a:solidFill>
                  <a:schemeClr val="tx1"/>
                </a:solidFill>
              </a:rPr>
              <a:t> Humalog, Regular each meal</a:t>
            </a:r>
          </a:p>
          <a:p>
            <a:pPr eaLnBrk="1" hangingPunct="1">
              <a:buFont typeface="Wingdings" pitchFamily="2" charset="2"/>
              <a:buNone/>
              <a:defRPr/>
            </a:pPr>
            <a:endParaRPr lang="en-US" sz="2200" dirty="0" smtClean="0"/>
          </a:p>
        </p:txBody>
      </p:sp>
    </p:spTree>
    <p:custDataLst>
      <p:tags r:id="rId1"/>
    </p:custDataLst>
    <p:extLst>
      <p:ext uri="{BB962C8B-B14F-4D97-AF65-F5344CB8AC3E}">
        <p14:creationId xmlns:p14="http://schemas.microsoft.com/office/powerpoint/2010/main" val="1066274455"/>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52068">
                                            <p:txEl>
                                              <p:pRg st="0" end="0"/>
                                            </p:txEl>
                                          </p:spTgt>
                                        </p:tgtEl>
                                        <p:attrNameLst>
                                          <p:attrName>style.visibility</p:attrName>
                                        </p:attrNameLst>
                                      </p:cBhvr>
                                      <p:to>
                                        <p:strVal val="visible"/>
                                      </p:to>
                                    </p:set>
                                    <p:anim calcmode="lin" valueType="num">
                                      <p:cBhvr additive="base">
                                        <p:cTn id="7" dur="500" fill="hold"/>
                                        <p:tgtEl>
                                          <p:spTgt spid="175206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5206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52068">
                                            <p:txEl>
                                              <p:pRg st="1" end="1"/>
                                            </p:txEl>
                                          </p:spTgt>
                                        </p:tgtEl>
                                        <p:attrNameLst>
                                          <p:attrName>style.visibility</p:attrName>
                                        </p:attrNameLst>
                                      </p:cBhvr>
                                      <p:to>
                                        <p:strVal val="visible"/>
                                      </p:to>
                                    </p:set>
                                    <p:anim calcmode="lin" valueType="num">
                                      <p:cBhvr additive="base">
                                        <p:cTn id="13" dur="500" fill="hold"/>
                                        <p:tgtEl>
                                          <p:spTgt spid="175206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5206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52068">
                                            <p:txEl>
                                              <p:pRg st="3" end="3"/>
                                            </p:txEl>
                                          </p:spTgt>
                                        </p:tgtEl>
                                        <p:attrNameLst>
                                          <p:attrName>style.visibility</p:attrName>
                                        </p:attrNameLst>
                                      </p:cBhvr>
                                      <p:to>
                                        <p:strVal val="visible"/>
                                      </p:to>
                                    </p:set>
                                    <p:anim calcmode="lin" valueType="num">
                                      <p:cBhvr additive="base">
                                        <p:cTn id="19" dur="500" fill="hold"/>
                                        <p:tgtEl>
                                          <p:spTgt spid="1752068">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52068">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752068">
                                            <p:txEl>
                                              <p:pRg st="4" end="4"/>
                                            </p:txEl>
                                          </p:spTgt>
                                        </p:tgtEl>
                                        <p:attrNameLst>
                                          <p:attrName>style.visibility</p:attrName>
                                        </p:attrNameLst>
                                      </p:cBhvr>
                                      <p:to>
                                        <p:strVal val="visible"/>
                                      </p:to>
                                    </p:set>
                                    <p:anim calcmode="lin" valueType="num">
                                      <p:cBhvr additive="base">
                                        <p:cTn id="23" dur="500" fill="hold"/>
                                        <p:tgtEl>
                                          <p:spTgt spid="1752068">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752068">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752068">
                                            <p:txEl>
                                              <p:pRg st="5" end="5"/>
                                            </p:txEl>
                                          </p:spTgt>
                                        </p:tgtEl>
                                        <p:attrNameLst>
                                          <p:attrName>style.visibility</p:attrName>
                                        </p:attrNameLst>
                                      </p:cBhvr>
                                      <p:to>
                                        <p:strVal val="visible"/>
                                      </p:to>
                                    </p:set>
                                    <p:anim calcmode="lin" valueType="num">
                                      <p:cBhvr additive="base">
                                        <p:cTn id="27" dur="500" fill="hold"/>
                                        <p:tgtEl>
                                          <p:spTgt spid="1752068">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75206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752068">
                                            <p:txEl>
                                              <p:pRg st="7" end="7"/>
                                            </p:txEl>
                                          </p:spTgt>
                                        </p:tgtEl>
                                        <p:attrNameLst>
                                          <p:attrName>style.visibility</p:attrName>
                                        </p:attrNameLst>
                                      </p:cBhvr>
                                      <p:to>
                                        <p:strVal val="visible"/>
                                      </p:to>
                                    </p:set>
                                    <p:anim calcmode="lin" valueType="num">
                                      <p:cBhvr additive="base">
                                        <p:cTn id="33" dur="500" fill="hold"/>
                                        <p:tgtEl>
                                          <p:spTgt spid="1752068">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752068">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752068">
                                            <p:txEl>
                                              <p:pRg st="8" end="8"/>
                                            </p:txEl>
                                          </p:spTgt>
                                        </p:tgtEl>
                                        <p:attrNameLst>
                                          <p:attrName>style.visibility</p:attrName>
                                        </p:attrNameLst>
                                      </p:cBhvr>
                                      <p:to>
                                        <p:strVal val="visible"/>
                                      </p:to>
                                    </p:set>
                                    <p:anim calcmode="lin" valueType="num">
                                      <p:cBhvr additive="base">
                                        <p:cTn id="37" dur="500" fill="hold"/>
                                        <p:tgtEl>
                                          <p:spTgt spid="1752068">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52068">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2068" grpId="0" build="p"/>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normAutofit fontScale="90000"/>
          </a:bodyPr>
          <a:lstStyle/>
          <a:p>
            <a:pPr eaLnBrk="1" hangingPunct="1"/>
            <a:r>
              <a:rPr lang="en-US" sz="3600" smtClean="0"/>
              <a:t>Intensive Diabetes Therapy</a:t>
            </a:r>
            <a:br>
              <a:rPr lang="en-US" sz="3600" smtClean="0"/>
            </a:br>
            <a:r>
              <a:rPr lang="en-US" sz="3600" smtClean="0"/>
              <a:t>Insulin Dosing Strategy	</a:t>
            </a:r>
          </a:p>
        </p:txBody>
      </p:sp>
      <p:sp>
        <p:nvSpPr>
          <p:cNvPr id="1753091" name="Rectangle 3"/>
          <p:cNvSpPr>
            <a:spLocks noGrp="1" noChangeArrowheads="1"/>
          </p:cNvSpPr>
          <p:nvPr>
            <p:ph sz="quarter" idx="1"/>
          </p:nvPr>
        </p:nvSpPr>
        <p:spPr>
          <a:xfrm>
            <a:off x="457200" y="1219200"/>
            <a:ext cx="4114800" cy="4937760"/>
          </a:xfrm>
        </p:spPr>
        <p:txBody>
          <a:bodyPr>
            <a:normAutofit/>
          </a:bodyPr>
          <a:lstStyle/>
          <a:p>
            <a:pPr eaLnBrk="1" hangingPunct="1">
              <a:buFont typeface="Wingdings" pitchFamily="2" charset="2"/>
              <a:buNone/>
              <a:defRPr/>
            </a:pPr>
            <a:r>
              <a:rPr lang="en-US" b="1" dirty="0" smtClean="0"/>
              <a:t>50/50 Rule</a:t>
            </a:r>
          </a:p>
          <a:p>
            <a:pPr eaLnBrk="1" hangingPunct="1">
              <a:defRPr/>
            </a:pPr>
            <a:r>
              <a:rPr lang="en-US" dirty="0" smtClean="0"/>
              <a:t>0.5-1.0 units/kg day</a:t>
            </a:r>
          </a:p>
          <a:p>
            <a:pPr eaLnBrk="1" hangingPunct="1">
              <a:buFont typeface="Wingdings" pitchFamily="2" charset="2"/>
              <a:buNone/>
              <a:defRPr/>
            </a:pPr>
            <a:endParaRPr lang="en-US" sz="1400" dirty="0" smtClean="0"/>
          </a:p>
          <a:p>
            <a:pPr eaLnBrk="1" hangingPunct="1">
              <a:defRPr/>
            </a:pPr>
            <a:r>
              <a:rPr lang="en-US" sz="3200" dirty="0" smtClean="0"/>
              <a:t>Basal = 50% of total  </a:t>
            </a:r>
          </a:p>
          <a:p>
            <a:pPr lvl="1" eaLnBrk="1" hangingPunct="1">
              <a:buFont typeface="Monotype Sorts" pitchFamily="2" charset="2"/>
              <a:buBlip>
                <a:blip r:embed="rId4"/>
              </a:buBlip>
              <a:defRPr/>
            </a:pPr>
            <a:r>
              <a:rPr lang="en-US" sz="2800" dirty="0" err="1" smtClean="0">
                <a:solidFill>
                  <a:schemeClr val="tx1"/>
                </a:solidFill>
              </a:rPr>
              <a:t>Glargine</a:t>
            </a:r>
            <a:r>
              <a:rPr lang="en-US" sz="2800" dirty="0" smtClean="0">
                <a:solidFill>
                  <a:schemeClr val="tx1"/>
                </a:solidFill>
              </a:rPr>
              <a:t> QD</a:t>
            </a:r>
          </a:p>
          <a:p>
            <a:pPr lvl="1" eaLnBrk="1" hangingPunct="1">
              <a:buFont typeface="Monotype Sorts" pitchFamily="2" charset="2"/>
              <a:buBlip>
                <a:blip r:embed="rId4"/>
              </a:buBlip>
              <a:defRPr/>
            </a:pPr>
            <a:r>
              <a:rPr lang="en-US" sz="2800" dirty="0" smtClean="0">
                <a:solidFill>
                  <a:schemeClr val="tx1"/>
                </a:solidFill>
              </a:rPr>
              <a:t>NPH or </a:t>
            </a:r>
            <a:r>
              <a:rPr lang="en-US" sz="2800" dirty="0" err="1" smtClean="0">
                <a:solidFill>
                  <a:schemeClr val="tx1"/>
                </a:solidFill>
              </a:rPr>
              <a:t>Detemir</a:t>
            </a:r>
            <a:r>
              <a:rPr lang="en-US" sz="2800" dirty="0" smtClean="0">
                <a:solidFill>
                  <a:schemeClr val="tx1"/>
                </a:solidFill>
              </a:rPr>
              <a:t> BID</a:t>
            </a:r>
            <a:endParaRPr lang="en-US" sz="2000" dirty="0" smtClean="0">
              <a:solidFill>
                <a:schemeClr val="tx1"/>
              </a:solidFill>
            </a:endParaRPr>
          </a:p>
          <a:p>
            <a:pPr eaLnBrk="1" hangingPunct="1">
              <a:buFont typeface="Monotype Sorts" pitchFamily="2" charset="2"/>
              <a:buBlip>
                <a:blip r:embed="rId5"/>
              </a:buBlip>
              <a:defRPr/>
            </a:pPr>
            <a:r>
              <a:rPr lang="en-US" dirty="0" smtClean="0"/>
              <a:t>Bolus = 50% of total</a:t>
            </a:r>
          </a:p>
          <a:p>
            <a:pPr lvl="1" eaLnBrk="1" hangingPunct="1">
              <a:buFont typeface="Monotype Sorts" pitchFamily="2" charset="2"/>
              <a:buBlip>
                <a:blip r:embed="rId4"/>
              </a:buBlip>
              <a:defRPr/>
            </a:pPr>
            <a:r>
              <a:rPr lang="en-US" sz="2800" dirty="0" smtClean="0">
                <a:solidFill>
                  <a:schemeClr val="tx1"/>
                </a:solidFill>
              </a:rPr>
              <a:t>usually divided into 3 meals</a:t>
            </a:r>
          </a:p>
        </p:txBody>
      </p:sp>
      <p:sp>
        <p:nvSpPr>
          <p:cNvPr id="1753092" name="Rectangle 4"/>
          <p:cNvSpPr>
            <a:spLocks noGrp="1" noChangeArrowheads="1"/>
          </p:cNvSpPr>
          <p:nvPr>
            <p:ph sz="half" idx="4294967295"/>
          </p:nvPr>
        </p:nvSpPr>
        <p:spPr>
          <a:xfrm>
            <a:off x="4572000" y="1386840"/>
            <a:ext cx="4267200" cy="4876800"/>
          </a:xfrm>
        </p:spPr>
        <p:txBody>
          <a:bodyPr>
            <a:normAutofit lnSpcReduction="10000"/>
          </a:bodyPr>
          <a:lstStyle/>
          <a:p>
            <a:pPr eaLnBrk="1" hangingPunct="1">
              <a:buFont typeface="Wingdings" pitchFamily="2" charset="2"/>
              <a:buNone/>
              <a:defRPr/>
            </a:pPr>
            <a:r>
              <a:rPr lang="en-US" b="1" dirty="0" smtClean="0"/>
              <a:t>Example – You Try</a:t>
            </a:r>
          </a:p>
          <a:p>
            <a:pPr eaLnBrk="1" hangingPunct="1">
              <a:defRPr/>
            </a:pPr>
            <a:r>
              <a:rPr lang="en-US" dirty="0" err="1" smtClean="0"/>
              <a:t>Wt</a:t>
            </a:r>
            <a:r>
              <a:rPr lang="en-US" dirty="0" smtClean="0"/>
              <a:t> 60 kg x 0.5 = ___ units of insulin/day</a:t>
            </a:r>
          </a:p>
          <a:p>
            <a:pPr eaLnBrk="1" hangingPunct="1">
              <a:defRPr/>
            </a:pPr>
            <a:endParaRPr lang="en-US" sz="900" dirty="0" smtClean="0"/>
          </a:p>
          <a:p>
            <a:pPr eaLnBrk="1" hangingPunct="1">
              <a:defRPr/>
            </a:pPr>
            <a:r>
              <a:rPr lang="en-US" dirty="0" smtClean="0"/>
              <a:t>Basal dose: ____ units</a:t>
            </a:r>
          </a:p>
          <a:p>
            <a:pPr lvl="1" eaLnBrk="1" hangingPunct="1">
              <a:buFont typeface="Monotype Sorts" pitchFamily="2" charset="2"/>
              <a:buBlip>
                <a:blip r:embed="rId4"/>
              </a:buBlip>
              <a:defRPr/>
            </a:pPr>
            <a:r>
              <a:rPr lang="en-US" sz="2800" dirty="0" err="1" smtClean="0">
                <a:solidFill>
                  <a:schemeClr val="tx1"/>
                </a:solidFill>
              </a:rPr>
              <a:t>Glargine</a:t>
            </a:r>
            <a:r>
              <a:rPr lang="en-US" sz="2800" dirty="0" smtClean="0">
                <a:solidFill>
                  <a:schemeClr val="tx1"/>
                </a:solidFill>
              </a:rPr>
              <a:t> ____ QD</a:t>
            </a:r>
          </a:p>
          <a:p>
            <a:pPr lvl="1" eaLnBrk="1" hangingPunct="1">
              <a:buFont typeface="Monotype Sorts" pitchFamily="2" charset="2"/>
              <a:buBlip>
                <a:blip r:embed="rId4"/>
              </a:buBlip>
              <a:defRPr/>
            </a:pPr>
            <a:r>
              <a:rPr lang="en-US" sz="2800" dirty="0" smtClean="0">
                <a:solidFill>
                  <a:schemeClr val="tx1"/>
                </a:solidFill>
              </a:rPr>
              <a:t>NPH/</a:t>
            </a:r>
            <a:r>
              <a:rPr lang="en-US" sz="2800" dirty="0" err="1" smtClean="0">
                <a:solidFill>
                  <a:schemeClr val="tx1"/>
                </a:solidFill>
              </a:rPr>
              <a:t>Detemir</a:t>
            </a:r>
            <a:r>
              <a:rPr lang="en-US" sz="2800" dirty="0" smtClean="0">
                <a:solidFill>
                  <a:schemeClr val="tx1"/>
                </a:solidFill>
              </a:rPr>
              <a:t> __ BID</a:t>
            </a:r>
          </a:p>
          <a:p>
            <a:pPr lvl="1" eaLnBrk="1" hangingPunct="1">
              <a:buFont typeface="Wingdings" pitchFamily="2" charset="2"/>
              <a:buNone/>
              <a:defRPr/>
            </a:pPr>
            <a:endParaRPr lang="en-US" dirty="0" smtClean="0">
              <a:solidFill>
                <a:schemeClr val="tx1"/>
              </a:solidFill>
            </a:endParaRPr>
          </a:p>
          <a:p>
            <a:pPr eaLnBrk="1" hangingPunct="1">
              <a:defRPr/>
            </a:pPr>
            <a:r>
              <a:rPr lang="en-US" dirty="0" smtClean="0"/>
              <a:t>Bolus dose: ____ units</a:t>
            </a:r>
          </a:p>
          <a:p>
            <a:pPr>
              <a:spcBef>
                <a:spcPct val="0"/>
              </a:spcBef>
              <a:buClrTx/>
              <a:buSzTx/>
              <a:buFontTx/>
              <a:buNone/>
              <a:defRPr/>
            </a:pPr>
            <a:r>
              <a:rPr lang="en-US" dirty="0" smtClean="0"/>
              <a:t>    ___</a:t>
            </a:r>
            <a:r>
              <a:rPr lang="en-US" sz="2400" dirty="0" smtClean="0"/>
              <a:t>units </a:t>
            </a:r>
            <a:r>
              <a:rPr lang="en-US" sz="2400" dirty="0" err="1" smtClean="0"/>
              <a:t>NovoLog</a:t>
            </a:r>
            <a:r>
              <a:rPr lang="en-US" sz="2400" dirty="0" smtClean="0"/>
              <a:t>, </a:t>
            </a:r>
            <a:r>
              <a:rPr lang="en-US" sz="2400" dirty="0" err="1" smtClean="0"/>
              <a:t>Apidra</a:t>
            </a:r>
            <a:r>
              <a:rPr lang="en-US" sz="2400" dirty="0" smtClean="0"/>
              <a:t> Humalog, </a:t>
            </a:r>
            <a:r>
              <a:rPr lang="en-US" sz="2400" dirty="0" err="1" smtClean="0"/>
              <a:t>Reg</a:t>
            </a:r>
            <a:r>
              <a:rPr lang="en-US" sz="2400" dirty="0" smtClean="0"/>
              <a:t> each meal</a:t>
            </a:r>
          </a:p>
        </p:txBody>
      </p:sp>
    </p:spTree>
    <p:custDataLst>
      <p:tags r:id="rId1"/>
    </p:custDataLst>
    <p:extLst>
      <p:ext uri="{BB962C8B-B14F-4D97-AF65-F5344CB8AC3E}">
        <p14:creationId xmlns:p14="http://schemas.microsoft.com/office/powerpoint/2010/main" val="290582968"/>
      </p:ext>
    </p:extLst>
  </p:cSld>
  <p:clrMapOvr>
    <a:masterClrMapping/>
  </p:clrMapOvr>
  <p:transition>
    <p:random/>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457200" y="152400"/>
            <a:ext cx="8229600" cy="1219200"/>
          </a:xfrm>
        </p:spPr>
        <p:txBody>
          <a:bodyPr>
            <a:normAutofit fontScale="90000"/>
          </a:bodyPr>
          <a:lstStyle/>
          <a:p>
            <a:pPr eaLnBrk="1" hangingPunct="1"/>
            <a:r>
              <a:rPr lang="en-US" dirty="0" smtClean="0"/>
              <a:t>Intensive Diabetes Therapy</a:t>
            </a:r>
            <a:br>
              <a:rPr lang="en-US" dirty="0" smtClean="0"/>
            </a:br>
            <a:r>
              <a:rPr lang="en-US" dirty="0" smtClean="0"/>
              <a:t>Insulin Dosing Strategy	</a:t>
            </a:r>
          </a:p>
        </p:txBody>
      </p:sp>
      <p:sp>
        <p:nvSpPr>
          <p:cNvPr id="1754115" name="Rectangle 3"/>
          <p:cNvSpPr>
            <a:spLocks noGrp="1" noChangeArrowheads="1"/>
          </p:cNvSpPr>
          <p:nvPr>
            <p:ph sz="quarter" idx="1"/>
          </p:nvPr>
        </p:nvSpPr>
        <p:spPr>
          <a:xfrm>
            <a:off x="457200" y="1600200"/>
            <a:ext cx="3810000" cy="4556760"/>
          </a:xfrm>
        </p:spPr>
        <p:txBody>
          <a:bodyPr>
            <a:normAutofit/>
          </a:bodyPr>
          <a:lstStyle/>
          <a:p>
            <a:pPr eaLnBrk="1" hangingPunct="1">
              <a:buFont typeface="Wingdings" pitchFamily="2" charset="2"/>
              <a:buNone/>
              <a:defRPr/>
            </a:pPr>
            <a:r>
              <a:rPr lang="en-US" b="1" dirty="0" smtClean="0"/>
              <a:t>50/50 Rule</a:t>
            </a:r>
          </a:p>
          <a:p>
            <a:pPr eaLnBrk="1" hangingPunct="1">
              <a:defRPr/>
            </a:pPr>
            <a:r>
              <a:rPr lang="en-US" dirty="0" smtClean="0"/>
              <a:t>0.5-1.0 units/kg day</a:t>
            </a:r>
          </a:p>
          <a:p>
            <a:pPr eaLnBrk="1" hangingPunct="1">
              <a:buFont typeface="Wingdings" pitchFamily="2" charset="2"/>
              <a:buNone/>
              <a:defRPr/>
            </a:pPr>
            <a:endParaRPr lang="en-US" sz="1400" dirty="0" smtClean="0"/>
          </a:p>
          <a:p>
            <a:pPr eaLnBrk="1" hangingPunct="1">
              <a:defRPr/>
            </a:pPr>
            <a:r>
              <a:rPr lang="en-US" sz="3200" dirty="0" smtClean="0"/>
              <a:t>Basal = 50% of total  </a:t>
            </a:r>
          </a:p>
          <a:p>
            <a:pPr lvl="1" eaLnBrk="1" hangingPunct="1">
              <a:buFont typeface="Monotype Sorts" pitchFamily="2" charset="2"/>
              <a:buBlip>
                <a:blip r:embed="rId4"/>
              </a:buBlip>
              <a:defRPr/>
            </a:pPr>
            <a:r>
              <a:rPr lang="en-US" sz="3000" dirty="0" err="1" smtClean="0">
                <a:solidFill>
                  <a:schemeClr val="tx1"/>
                </a:solidFill>
              </a:rPr>
              <a:t>Glargine</a:t>
            </a:r>
            <a:r>
              <a:rPr lang="en-US" sz="3000" dirty="0" smtClean="0">
                <a:solidFill>
                  <a:schemeClr val="tx1"/>
                </a:solidFill>
              </a:rPr>
              <a:t> QD</a:t>
            </a:r>
          </a:p>
          <a:p>
            <a:pPr lvl="1" eaLnBrk="1" hangingPunct="1">
              <a:buFont typeface="Monotype Sorts" pitchFamily="2" charset="2"/>
              <a:buBlip>
                <a:blip r:embed="rId4"/>
              </a:buBlip>
              <a:defRPr/>
            </a:pPr>
            <a:r>
              <a:rPr lang="en-US" sz="3000" dirty="0" smtClean="0">
                <a:solidFill>
                  <a:schemeClr val="tx1"/>
                </a:solidFill>
              </a:rPr>
              <a:t>NPH or </a:t>
            </a:r>
            <a:r>
              <a:rPr lang="en-US" sz="3000" dirty="0" err="1" smtClean="0">
                <a:solidFill>
                  <a:schemeClr val="tx1"/>
                </a:solidFill>
              </a:rPr>
              <a:t>Detemir</a:t>
            </a:r>
            <a:r>
              <a:rPr lang="en-US" sz="3000" dirty="0" smtClean="0">
                <a:solidFill>
                  <a:schemeClr val="tx1"/>
                </a:solidFill>
              </a:rPr>
              <a:t> BID</a:t>
            </a:r>
            <a:endParaRPr lang="en-US" sz="2600" dirty="0" smtClean="0">
              <a:solidFill>
                <a:schemeClr val="tx1"/>
              </a:solidFill>
            </a:endParaRPr>
          </a:p>
          <a:p>
            <a:pPr eaLnBrk="1" hangingPunct="1">
              <a:buFont typeface="Monotype Sorts" pitchFamily="2" charset="2"/>
              <a:buBlip>
                <a:blip r:embed="rId5"/>
              </a:buBlip>
              <a:defRPr/>
            </a:pPr>
            <a:r>
              <a:rPr lang="en-US" sz="3000" dirty="0" smtClean="0"/>
              <a:t>Bolus = 50% of total</a:t>
            </a:r>
          </a:p>
          <a:p>
            <a:pPr lvl="1" eaLnBrk="1" hangingPunct="1">
              <a:buFont typeface="Monotype Sorts" pitchFamily="2" charset="2"/>
              <a:buBlip>
                <a:blip r:embed="rId4"/>
              </a:buBlip>
              <a:defRPr/>
            </a:pPr>
            <a:r>
              <a:rPr lang="en-US" sz="3000" dirty="0" smtClean="0">
                <a:solidFill>
                  <a:schemeClr val="tx1"/>
                </a:solidFill>
              </a:rPr>
              <a:t>usually divided into  3 meals</a:t>
            </a:r>
          </a:p>
        </p:txBody>
      </p:sp>
      <p:sp>
        <p:nvSpPr>
          <p:cNvPr id="1754116" name="Rectangle 4"/>
          <p:cNvSpPr>
            <a:spLocks noGrp="1" noChangeArrowheads="1"/>
          </p:cNvSpPr>
          <p:nvPr>
            <p:ph sz="half" idx="4294967295"/>
          </p:nvPr>
        </p:nvSpPr>
        <p:spPr>
          <a:xfrm>
            <a:off x="4269971" y="1600200"/>
            <a:ext cx="4495800" cy="4876800"/>
          </a:xfrm>
        </p:spPr>
        <p:txBody>
          <a:bodyPr>
            <a:normAutofit lnSpcReduction="10000"/>
          </a:bodyPr>
          <a:lstStyle/>
          <a:p>
            <a:pPr eaLnBrk="1" hangingPunct="1">
              <a:buFont typeface="Wingdings" pitchFamily="2" charset="2"/>
              <a:buNone/>
              <a:defRPr/>
            </a:pPr>
            <a:r>
              <a:rPr lang="en-US" b="1" dirty="0" smtClean="0"/>
              <a:t>Example – You Try</a:t>
            </a:r>
          </a:p>
          <a:p>
            <a:pPr eaLnBrk="1" hangingPunct="1">
              <a:defRPr/>
            </a:pPr>
            <a:r>
              <a:rPr lang="en-US" dirty="0" err="1" smtClean="0"/>
              <a:t>Wt</a:t>
            </a:r>
            <a:r>
              <a:rPr lang="en-US" dirty="0" smtClean="0"/>
              <a:t> 60kg x 0.5 =</a:t>
            </a:r>
            <a:r>
              <a:rPr lang="en-US" dirty="0" smtClean="0">
                <a:solidFill>
                  <a:srgbClr val="DC0081"/>
                </a:solidFill>
              </a:rPr>
              <a:t> </a:t>
            </a:r>
            <a:r>
              <a:rPr lang="en-US" u="sng" dirty="0" smtClean="0">
                <a:solidFill>
                  <a:schemeClr val="folHlink"/>
                </a:solidFill>
              </a:rPr>
              <a:t>30</a:t>
            </a:r>
            <a:r>
              <a:rPr lang="en-US" dirty="0" smtClean="0">
                <a:solidFill>
                  <a:schemeClr val="folHlink"/>
                </a:solidFill>
              </a:rPr>
              <a:t> </a:t>
            </a:r>
            <a:r>
              <a:rPr lang="en-US" dirty="0" smtClean="0"/>
              <a:t>units    of insulin/day</a:t>
            </a:r>
          </a:p>
          <a:p>
            <a:pPr eaLnBrk="1" hangingPunct="1">
              <a:defRPr/>
            </a:pPr>
            <a:endParaRPr lang="en-US" sz="900" dirty="0" smtClean="0"/>
          </a:p>
          <a:p>
            <a:pPr eaLnBrk="1" hangingPunct="1">
              <a:defRPr/>
            </a:pPr>
            <a:r>
              <a:rPr lang="en-US" dirty="0" smtClean="0"/>
              <a:t>Basal dose: </a:t>
            </a:r>
            <a:r>
              <a:rPr lang="en-US" u="sng" dirty="0" smtClean="0">
                <a:solidFill>
                  <a:schemeClr val="folHlink"/>
                </a:solidFill>
              </a:rPr>
              <a:t>15</a:t>
            </a:r>
            <a:r>
              <a:rPr lang="en-US" dirty="0" smtClean="0">
                <a:solidFill>
                  <a:schemeClr val="folHlink"/>
                </a:solidFill>
              </a:rPr>
              <a:t> units</a:t>
            </a:r>
          </a:p>
          <a:p>
            <a:pPr lvl="1" eaLnBrk="1" hangingPunct="1">
              <a:buFont typeface="Monotype Sorts" pitchFamily="2" charset="2"/>
              <a:buBlip>
                <a:blip r:embed="rId4"/>
              </a:buBlip>
              <a:defRPr/>
            </a:pPr>
            <a:r>
              <a:rPr lang="en-US" sz="2800" dirty="0" err="1" smtClean="0">
                <a:solidFill>
                  <a:schemeClr val="folHlink"/>
                </a:solidFill>
              </a:rPr>
              <a:t>Glargine</a:t>
            </a:r>
            <a:r>
              <a:rPr lang="en-US" sz="2800" dirty="0" smtClean="0">
                <a:solidFill>
                  <a:schemeClr val="folHlink"/>
                </a:solidFill>
              </a:rPr>
              <a:t> </a:t>
            </a:r>
            <a:r>
              <a:rPr lang="en-US" sz="2800" b="1" u="sng" dirty="0" smtClean="0">
                <a:solidFill>
                  <a:schemeClr val="folHlink"/>
                </a:solidFill>
              </a:rPr>
              <a:t>15</a:t>
            </a:r>
            <a:r>
              <a:rPr lang="en-US" sz="2800" dirty="0" smtClean="0">
                <a:solidFill>
                  <a:schemeClr val="folHlink"/>
                </a:solidFill>
              </a:rPr>
              <a:t> QD or</a:t>
            </a:r>
          </a:p>
          <a:p>
            <a:pPr lvl="1" eaLnBrk="1" hangingPunct="1">
              <a:buFont typeface="Monotype Sorts" pitchFamily="2" charset="2"/>
              <a:buBlip>
                <a:blip r:embed="rId4"/>
              </a:buBlip>
              <a:defRPr/>
            </a:pPr>
            <a:r>
              <a:rPr lang="en-US" sz="2800" dirty="0" smtClean="0">
                <a:solidFill>
                  <a:schemeClr val="folHlink"/>
                </a:solidFill>
              </a:rPr>
              <a:t>NPH/</a:t>
            </a:r>
            <a:r>
              <a:rPr lang="en-US" sz="2800" dirty="0" err="1" smtClean="0">
                <a:solidFill>
                  <a:schemeClr val="folHlink"/>
                </a:solidFill>
              </a:rPr>
              <a:t>Detemir</a:t>
            </a:r>
            <a:r>
              <a:rPr lang="en-US" sz="2800" dirty="0" smtClean="0">
                <a:solidFill>
                  <a:schemeClr val="folHlink"/>
                </a:solidFill>
              </a:rPr>
              <a:t> </a:t>
            </a:r>
            <a:r>
              <a:rPr lang="en-US" sz="2800" b="1" u="sng" dirty="0" smtClean="0">
                <a:solidFill>
                  <a:schemeClr val="folHlink"/>
                </a:solidFill>
              </a:rPr>
              <a:t>7</a:t>
            </a:r>
            <a:r>
              <a:rPr lang="en-US" sz="2800" b="1" dirty="0" smtClean="0">
                <a:solidFill>
                  <a:schemeClr val="folHlink"/>
                </a:solidFill>
              </a:rPr>
              <a:t>u </a:t>
            </a:r>
            <a:r>
              <a:rPr lang="en-US" sz="2800" dirty="0" smtClean="0">
                <a:solidFill>
                  <a:schemeClr val="folHlink"/>
                </a:solidFill>
              </a:rPr>
              <a:t>BID</a:t>
            </a:r>
          </a:p>
          <a:p>
            <a:pPr lvl="1" eaLnBrk="1" hangingPunct="1">
              <a:buFont typeface="Wingdings" pitchFamily="2" charset="2"/>
              <a:buNone/>
              <a:defRPr/>
            </a:pPr>
            <a:endParaRPr lang="en-US" sz="2000" dirty="0" smtClean="0">
              <a:solidFill>
                <a:srgbClr val="DC0081"/>
              </a:solidFill>
            </a:endParaRPr>
          </a:p>
          <a:p>
            <a:pPr eaLnBrk="1" hangingPunct="1">
              <a:defRPr/>
            </a:pPr>
            <a:r>
              <a:rPr lang="en-US" dirty="0" smtClean="0"/>
              <a:t>Bolus dose: </a:t>
            </a:r>
            <a:r>
              <a:rPr lang="en-US" u="sng" dirty="0" smtClean="0">
                <a:solidFill>
                  <a:schemeClr val="folHlink"/>
                </a:solidFill>
              </a:rPr>
              <a:t>15</a:t>
            </a:r>
            <a:r>
              <a:rPr lang="en-US" dirty="0" smtClean="0">
                <a:solidFill>
                  <a:schemeClr val="folHlink"/>
                </a:solidFill>
              </a:rPr>
              <a:t> units</a:t>
            </a:r>
          </a:p>
          <a:p>
            <a:pPr lvl="1" eaLnBrk="1" hangingPunct="1">
              <a:defRPr/>
            </a:pPr>
            <a:r>
              <a:rPr lang="en-US" sz="2800" b="1" u="sng" dirty="0" smtClean="0">
                <a:solidFill>
                  <a:schemeClr val="folHlink"/>
                </a:solidFill>
              </a:rPr>
              <a:t>5</a:t>
            </a:r>
            <a:r>
              <a:rPr lang="en-US" sz="2800" dirty="0" smtClean="0">
                <a:solidFill>
                  <a:schemeClr val="folHlink"/>
                </a:solidFill>
              </a:rPr>
              <a:t> </a:t>
            </a:r>
            <a:r>
              <a:rPr lang="en-US" sz="2800" dirty="0" err="1" smtClean="0">
                <a:solidFill>
                  <a:schemeClr val="folHlink"/>
                </a:solidFill>
              </a:rPr>
              <a:t>NovoLog</a:t>
            </a:r>
            <a:r>
              <a:rPr lang="en-US" sz="2800" dirty="0" smtClean="0">
                <a:solidFill>
                  <a:schemeClr val="folHlink"/>
                </a:solidFill>
              </a:rPr>
              <a:t>, </a:t>
            </a:r>
            <a:r>
              <a:rPr lang="en-US" sz="2800" dirty="0" err="1" smtClean="0">
                <a:solidFill>
                  <a:schemeClr val="folHlink"/>
                </a:solidFill>
              </a:rPr>
              <a:t>Apidra</a:t>
            </a:r>
            <a:r>
              <a:rPr lang="en-US" sz="2800" dirty="0" smtClean="0">
                <a:solidFill>
                  <a:schemeClr val="folHlink"/>
                </a:solidFill>
              </a:rPr>
              <a:t>, Humalog, </a:t>
            </a:r>
            <a:r>
              <a:rPr lang="en-US" sz="2800" dirty="0" err="1" smtClean="0">
                <a:solidFill>
                  <a:schemeClr val="folHlink"/>
                </a:solidFill>
              </a:rPr>
              <a:t>Reg</a:t>
            </a:r>
            <a:r>
              <a:rPr lang="en-US" sz="2800" dirty="0" smtClean="0">
                <a:solidFill>
                  <a:schemeClr val="folHlink"/>
                </a:solidFill>
              </a:rPr>
              <a:t> each meal</a:t>
            </a:r>
            <a:endParaRPr lang="en-US" sz="3200" dirty="0" smtClean="0">
              <a:solidFill>
                <a:schemeClr val="folHlink"/>
              </a:solidFill>
            </a:endParaRPr>
          </a:p>
          <a:p>
            <a:pPr eaLnBrk="1" hangingPunct="1">
              <a:buFont typeface="Wingdings" pitchFamily="2" charset="2"/>
              <a:buNone/>
              <a:defRPr/>
            </a:pPr>
            <a:endParaRPr lang="en-US" sz="3000" dirty="0" smtClean="0">
              <a:solidFill>
                <a:srgbClr val="FF3399"/>
              </a:solidFill>
            </a:endParaRPr>
          </a:p>
        </p:txBody>
      </p:sp>
    </p:spTree>
    <p:custDataLst>
      <p:tags r:id="rId1"/>
    </p:custDataLst>
    <p:extLst>
      <p:ext uri="{BB962C8B-B14F-4D97-AF65-F5344CB8AC3E}">
        <p14:creationId xmlns:p14="http://schemas.microsoft.com/office/powerpoint/2010/main" val="2460976449"/>
      </p:ext>
    </p:extLst>
  </p:cSld>
  <p:clrMapOvr>
    <a:masterClrMapping/>
  </p:clrMapOvr>
  <p:transition>
    <p:random/>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1026"/>
          <p:cNvSpPr>
            <a:spLocks noGrp="1" noChangeArrowheads="1"/>
          </p:cNvSpPr>
          <p:nvPr>
            <p:ph type="title"/>
          </p:nvPr>
        </p:nvSpPr>
        <p:spPr>
          <a:xfrm>
            <a:off x="457200" y="152400"/>
            <a:ext cx="8229600" cy="1219200"/>
          </a:xfrm>
        </p:spPr>
        <p:txBody>
          <a:bodyPr>
            <a:normAutofit fontScale="90000"/>
          </a:bodyPr>
          <a:lstStyle/>
          <a:p>
            <a:pPr eaLnBrk="1" hangingPunct="1"/>
            <a:r>
              <a:rPr lang="en-US" dirty="0" smtClean="0"/>
              <a:t>Basal Bolus – </a:t>
            </a:r>
            <a:r>
              <a:rPr lang="en-US" u="sng" dirty="0" smtClean="0"/>
              <a:t>Using 50/50 Rule </a:t>
            </a:r>
            <a:r>
              <a:rPr lang="en-US" dirty="0" smtClean="0"/>
              <a:t>– </a:t>
            </a:r>
            <a:br>
              <a:rPr lang="en-US" dirty="0" smtClean="0"/>
            </a:br>
            <a:r>
              <a:rPr lang="en-US" dirty="0" smtClean="0"/>
              <a:t>Pt weighs 80kg</a:t>
            </a:r>
          </a:p>
        </p:txBody>
      </p:sp>
      <p:graphicFrame>
        <p:nvGraphicFramePr>
          <p:cNvPr id="146435" name="Object 1024"/>
          <p:cNvGraphicFramePr>
            <a:graphicFrameLocks noGrp="1" noChangeAspect="1"/>
          </p:cNvGraphicFramePr>
          <p:nvPr>
            <p:ph sz="quarter" idx="1"/>
            <p:extLst/>
          </p:nvPr>
        </p:nvGraphicFramePr>
        <p:xfrm>
          <a:off x="838200" y="1536055"/>
          <a:ext cx="7705725" cy="5297260"/>
        </p:xfrm>
        <a:graphic>
          <a:graphicData uri="http://schemas.openxmlformats.org/presentationml/2006/ole">
            <mc:AlternateContent xmlns:mc="http://schemas.openxmlformats.org/markup-compatibility/2006">
              <mc:Choice xmlns:v="urn:schemas-microsoft-com:vml" Requires="v">
                <p:oleObj spid="_x0000_s95248" name="Document" r:id="rId5" imgW="7945238" imgH="5462736" progId="Word.Document.8">
                  <p:embed/>
                </p:oleObj>
              </mc:Choice>
              <mc:Fallback>
                <p:oleObj name="Document" r:id="rId5" imgW="7945238" imgH="5462736" progId="Word.Document.8">
                  <p:embed/>
                  <p:pic>
                    <p:nvPicPr>
                      <p:cNvPr id="0" name=""/>
                      <p:cNvPicPr>
                        <a:picLocks noChangeAspect="1" noChangeArrowheads="1"/>
                      </p:cNvPicPr>
                      <p:nvPr/>
                    </p:nvPicPr>
                    <p:blipFill>
                      <a:blip r:embed="rId6"/>
                      <a:srcRect/>
                      <a:stretch>
                        <a:fillRect/>
                      </a:stretch>
                    </p:blipFill>
                    <p:spPr bwMode="auto">
                      <a:xfrm>
                        <a:off x="838200" y="1536055"/>
                        <a:ext cx="7705725" cy="5297260"/>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1475299145"/>
      </p:ext>
    </p:extLst>
  </p:cSld>
  <p:clrMapOvr>
    <a:masterClrMapping/>
  </p:clrMapOvr>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9267" name="Rectangle 3"/>
          <p:cNvSpPr>
            <a:spLocks noGrp="1" noChangeArrowheads="1"/>
          </p:cNvSpPr>
          <p:nvPr>
            <p:ph sz="quarter" idx="1"/>
          </p:nvPr>
        </p:nvSpPr>
        <p:spPr>
          <a:xfrm>
            <a:off x="457200" y="1447800"/>
            <a:ext cx="4191000" cy="4709160"/>
          </a:xfrm>
        </p:spPr>
        <p:txBody>
          <a:bodyPr lIns="90488" tIns="44450" rIns="90488" bIns="44450"/>
          <a:lstStyle/>
          <a:p>
            <a:pPr eaLnBrk="1" hangingPunct="1">
              <a:defRPr/>
            </a:pPr>
            <a:r>
              <a:rPr lang="en-US" sz="2400" dirty="0" smtClean="0"/>
              <a:t>Bolus insulin with meals</a:t>
            </a:r>
          </a:p>
          <a:p>
            <a:pPr eaLnBrk="1" hangingPunct="1">
              <a:defRPr/>
            </a:pPr>
            <a:r>
              <a:rPr lang="en-US" sz="2400" dirty="0" smtClean="0"/>
              <a:t>Basal 1-2xs daily</a:t>
            </a:r>
          </a:p>
          <a:p>
            <a:pPr eaLnBrk="1" hangingPunct="1">
              <a:defRPr/>
            </a:pPr>
            <a:r>
              <a:rPr lang="en-US" sz="2400" dirty="0" smtClean="0"/>
              <a:t>Abdomen preferred injection site</a:t>
            </a:r>
          </a:p>
          <a:p>
            <a:pPr eaLnBrk="1" hangingPunct="1">
              <a:defRPr/>
            </a:pPr>
            <a:r>
              <a:rPr lang="en-US" sz="2400" dirty="0" smtClean="0"/>
              <a:t>Stay 1” away from previous site</a:t>
            </a:r>
          </a:p>
          <a:p>
            <a:pPr eaLnBrk="1" hangingPunct="1">
              <a:defRPr/>
            </a:pPr>
            <a:r>
              <a:rPr lang="en-US" sz="2400" dirty="0" smtClean="0"/>
              <a:t>Don’t re-use ultra fine syringes</a:t>
            </a:r>
          </a:p>
          <a:p>
            <a:pPr eaLnBrk="1" hangingPunct="1">
              <a:defRPr/>
            </a:pPr>
            <a:r>
              <a:rPr lang="en-US" sz="2400" dirty="0"/>
              <a:t>Keep unopened insulin in refrigerator</a:t>
            </a:r>
          </a:p>
          <a:p>
            <a:pPr eaLnBrk="1" hangingPunct="1">
              <a:defRPr/>
            </a:pPr>
            <a:endParaRPr lang="en-US" sz="2400" dirty="0" smtClean="0"/>
          </a:p>
        </p:txBody>
      </p:sp>
      <p:sp>
        <p:nvSpPr>
          <p:cNvPr id="1419268" name="Rectangle 4"/>
          <p:cNvSpPr>
            <a:spLocks noGrp="1" noChangeArrowheads="1"/>
          </p:cNvSpPr>
          <p:nvPr>
            <p:ph sz="half" idx="4294967295"/>
          </p:nvPr>
        </p:nvSpPr>
        <p:spPr>
          <a:xfrm>
            <a:off x="5408613" y="1447800"/>
            <a:ext cx="3735387" cy="5029200"/>
          </a:xfrm>
        </p:spPr>
        <p:txBody>
          <a:bodyPr lIns="90488" tIns="44450" rIns="90488" bIns="44450"/>
          <a:lstStyle/>
          <a:p>
            <a:pPr eaLnBrk="1" hangingPunct="1">
              <a:lnSpc>
                <a:spcPct val="90000"/>
              </a:lnSpc>
              <a:defRPr/>
            </a:pPr>
            <a:r>
              <a:rPr lang="en-US" sz="2400" dirty="0" smtClean="0">
                <a:solidFill>
                  <a:schemeClr val="tx2">
                    <a:lumMod val="75000"/>
                  </a:schemeClr>
                </a:solidFill>
              </a:rPr>
              <a:t>Toss opened insulin vial after 28 days</a:t>
            </a:r>
          </a:p>
          <a:p>
            <a:pPr eaLnBrk="1" hangingPunct="1">
              <a:lnSpc>
                <a:spcPct val="90000"/>
              </a:lnSpc>
              <a:defRPr/>
            </a:pPr>
            <a:r>
              <a:rPr lang="en-US" sz="2400" dirty="0" smtClean="0">
                <a:solidFill>
                  <a:schemeClr val="tx2">
                    <a:lumMod val="75000"/>
                  </a:schemeClr>
                </a:solidFill>
              </a:rPr>
              <a:t>Proper disposal</a:t>
            </a:r>
          </a:p>
          <a:p>
            <a:pPr eaLnBrk="1" hangingPunct="1">
              <a:lnSpc>
                <a:spcPct val="90000"/>
              </a:lnSpc>
              <a:defRPr/>
            </a:pPr>
            <a:r>
              <a:rPr lang="en-US" sz="2400" dirty="0" smtClean="0"/>
              <a:t>Review patients ability to withdraw and inject.</a:t>
            </a:r>
          </a:p>
          <a:p>
            <a:pPr eaLnBrk="1" hangingPunct="1">
              <a:lnSpc>
                <a:spcPct val="90000"/>
              </a:lnSpc>
              <a:defRPr/>
            </a:pPr>
            <a:r>
              <a:rPr lang="en-US" sz="2400" dirty="0" smtClean="0"/>
              <a:t>Side effects include hypoglycemia/</a:t>
            </a:r>
            <a:r>
              <a:rPr lang="en-US" sz="2400" dirty="0" err="1" smtClean="0"/>
              <a:t>wt</a:t>
            </a:r>
            <a:r>
              <a:rPr lang="en-US" sz="2400" dirty="0" smtClean="0"/>
              <a:t> gain</a:t>
            </a:r>
          </a:p>
          <a:p>
            <a:pPr eaLnBrk="1" hangingPunct="1">
              <a:lnSpc>
                <a:spcPct val="90000"/>
              </a:lnSpc>
              <a:defRPr/>
            </a:pPr>
            <a:r>
              <a:rPr lang="en-US" sz="2400" dirty="0" smtClean="0"/>
              <a:t>Insulin pens –</a:t>
            </a:r>
            <a:endParaRPr lang="en-US" sz="1800" dirty="0" smtClean="0"/>
          </a:p>
          <a:p>
            <a:pPr lvl="2" eaLnBrk="1" hangingPunct="1">
              <a:lnSpc>
                <a:spcPct val="90000"/>
              </a:lnSpc>
              <a:defRPr/>
            </a:pPr>
            <a:r>
              <a:rPr lang="en-US" sz="1800" dirty="0" smtClean="0"/>
              <a:t>Prime needle to assure accurate insulin dose given</a:t>
            </a:r>
          </a:p>
          <a:p>
            <a:pPr lvl="2" eaLnBrk="1" hangingPunct="1">
              <a:lnSpc>
                <a:spcPct val="90000"/>
              </a:lnSpc>
              <a:defRPr/>
            </a:pPr>
            <a:r>
              <a:rPr lang="en-US" sz="1800" dirty="0" smtClean="0"/>
              <a:t>Hold needle in for 5 seconds after injection</a:t>
            </a:r>
          </a:p>
          <a:p>
            <a:pPr lvl="2" eaLnBrk="1" hangingPunct="1">
              <a:lnSpc>
                <a:spcPct val="90000"/>
              </a:lnSpc>
              <a:defRPr/>
            </a:pPr>
            <a:r>
              <a:rPr lang="en-US" sz="1800" dirty="0" smtClean="0"/>
              <a:t>Roll 70/30 pens</a:t>
            </a:r>
          </a:p>
          <a:p>
            <a:pPr lvl="2" eaLnBrk="1" hangingPunct="1">
              <a:lnSpc>
                <a:spcPct val="90000"/>
              </a:lnSpc>
              <a:defRPr/>
            </a:pPr>
            <a:endParaRPr lang="en-US" sz="1600" dirty="0" smtClean="0"/>
          </a:p>
          <a:p>
            <a:pPr lvl="2" eaLnBrk="1" hangingPunct="1">
              <a:lnSpc>
                <a:spcPct val="90000"/>
              </a:lnSpc>
              <a:defRPr/>
            </a:pPr>
            <a:endParaRPr lang="en-US" sz="1600" dirty="0" smtClean="0"/>
          </a:p>
        </p:txBody>
      </p:sp>
      <p:sp>
        <p:nvSpPr>
          <p:cNvPr id="2" name="Title 1"/>
          <p:cNvSpPr>
            <a:spLocks noGrp="1"/>
          </p:cNvSpPr>
          <p:nvPr>
            <p:ph type="title"/>
          </p:nvPr>
        </p:nvSpPr>
        <p:spPr/>
        <p:txBody>
          <a:bodyPr/>
          <a:lstStyle/>
          <a:p>
            <a:r>
              <a:rPr lang="en-US" dirty="0" smtClean="0"/>
              <a:t>Insulin Teaching Keys</a:t>
            </a:r>
            <a:endParaRPr lang="en-US" dirty="0"/>
          </a:p>
        </p:txBody>
      </p:sp>
    </p:spTree>
    <p:custDataLst>
      <p:tags r:id="rId1"/>
    </p:custDataLst>
    <p:extLst>
      <p:ext uri="{BB962C8B-B14F-4D97-AF65-F5344CB8AC3E}">
        <p14:creationId xmlns:p14="http://schemas.microsoft.com/office/powerpoint/2010/main" val="270908484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19268">
                                            <p:txEl>
                                              <p:pRg st="0" end="0"/>
                                            </p:txEl>
                                          </p:spTgt>
                                        </p:tgtEl>
                                        <p:attrNameLst>
                                          <p:attrName>style.visibility</p:attrName>
                                        </p:attrNameLst>
                                      </p:cBhvr>
                                      <p:to>
                                        <p:strVal val="visible"/>
                                      </p:to>
                                    </p:set>
                                    <p:anim calcmode="lin" valueType="num">
                                      <p:cBhvr additive="base">
                                        <p:cTn id="7" dur="2000" fill="hold"/>
                                        <p:tgtEl>
                                          <p:spTgt spid="1419268">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41926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19268">
                                            <p:txEl>
                                              <p:pRg st="1" end="1"/>
                                            </p:txEl>
                                          </p:spTgt>
                                        </p:tgtEl>
                                        <p:attrNameLst>
                                          <p:attrName>style.visibility</p:attrName>
                                        </p:attrNameLst>
                                      </p:cBhvr>
                                      <p:to>
                                        <p:strVal val="visible"/>
                                      </p:to>
                                    </p:set>
                                    <p:anim calcmode="lin" valueType="num">
                                      <p:cBhvr additive="base">
                                        <p:cTn id="13" dur="2000" fill="hold"/>
                                        <p:tgtEl>
                                          <p:spTgt spid="1419268">
                                            <p:txEl>
                                              <p:pRg st="1" end="1"/>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141926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19268">
                                            <p:txEl>
                                              <p:pRg st="2" end="2"/>
                                            </p:txEl>
                                          </p:spTgt>
                                        </p:tgtEl>
                                        <p:attrNameLst>
                                          <p:attrName>style.visibility</p:attrName>
                                        </p:attrNameLst>
                                      </p:cBhvr>
                                      <p:to>
                                        <p:strVal val="visible"/>
                                      </p:to>
                                    </p:set>
                                    <p:anim calcmode="lin" valueType="num">
                                      <p:cBhvr additive="base">
                                        <p:cTn id="19" dur="2000" fill="hold"/>
                                        <p:tgtEl>
                                          <p:spTgt spid="1419268">
                                            <p:txEl>
                                              <p:pRg st="2" end="2"/>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41926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19268">
                                            <p:txEl>
                                              <p:pRg st="3" end="3"/>
                                            </p:txEl>
                                          </p:spTgt>
                                        </p:tgtEl>
                                        <p:attrNameLst>
                                          <p:attrName>style.visibility</p:attrName>
                                        </p:attrNameLst>
                                      </p:cBhvr>
                                      <p:to>
                                        <p:strVal val="visible"/>
                                      </p:to>
                                    </p:set>
                                    <p:anim calcmode="lin" valueType="num">
                                      <p:cBhvr additive="base">
                                        <p:cTn id="25" dur="2000" fill="hold"/>
                                        <p:tgtEl>
                                          <p:spTgt spid="1419268">
                                            <p:txEl>
                                              <p:pRg st="3" end="3"/>
                                            </p:txEl>
                                          </p:spTgt>
                                        </p:tgtEl>
                                        <p:attrNameLst>
                                          <p:attrName>ppt_x</p:attrName>
                                        </p:attrNameLst>
                                      </p:cBhvr>
                                      <p:tavLst>
                                        <p:tav tm="0">
                                          <p:val>
                                            <p:strVal val="#ppt_x"/>
                                          </p:val>
                                        </p:tav>
                                        <p:tav tm="100000">
                                          <p:val>
                                            <p:strVal val="#ppt_x"/>
                                          </p:val>
                                        </p:tav>
                                      </p:tavLst>
                                    </p:anim>
                                    <p:anim calcmode="lin" valueType="num">
                                      <p:cBhvr additive="base">
                                        <p:cTn id="26" dur="2000" fill="hold"/>
                                        <p:tgtEl>
                                          <p:spTgt spid="141926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19268">
                                            <p:txEl>
                                              <p:pRg st="4" end="4"/>
                                            </p:txEl>
                                          </p:spTgt>
                                        </p:tgtEl>
                                        <p:attrNameLst>
                                          <p:attrName>style.visibility</p:attrName>
                                        </p:attrNameLst>
                                      </p:cBhvr>
                                      <p:to>
                                        <p:strVal val="visible"/>
                                      </p:to>
                                    </p:set>
                                    <p:anim calcmode="lin" valueType="num">
                                      <p:cBhvr additive="base">
                                        <p:cTn id="31" dur="2000" fill="hold"/>
                                        <p:tgtEl>
                                          <p:spTgt spid="1419268">
                                            <p:txEl>
                                              <p:pRg st="4" end="4"/>
                                            </p:txEl>
                                          </p:spTgt>
                                        </p:tgtEl>
                                        <p:attrNameLst>
                                          <p:attrName>ppt_x</p:attrName>
                                        </p:attrNameLst>
                                      </p:cBhvr>
                                      <p:tavLst>
                                        <p:tav tm="0">
                                          <p:val>
                                            <p:strVal val="#ppt_x"/>
                                          </p:val>
                                        </p:tav>
                                        <p:tav tm="100000">
                                          <p:val>
                                            <p:strVal val="#ppt_x"/>
                                          </p:val>
                                        </p:tav>
                                      </p:tavLst>
                                    </p:anim>
                                    <p:anim calcmode="lin" valueType="num">
                                      <p:cBhvr additive="base">
                                        <p:cTn id="32" dur="2000" fill="hold"/>
                                        <p:tgtEl>
                                          <p:spTgt spid="1419268">
                                            <p:txEl>
                                              <p:pRg st="4" end="4"/>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419268">
                                            <p:txEl>
                                              <p:pRg st="5" end="5"/>
                                            </p:txEl>
                                          </p:spTgt>
                                        </p:tgtEl>
                                        <p:attrNameLst>
                                          <p:attrName>style.visibility</p:attrName>
                                        </p:attrNameLst>
                                      </p:cBhvr>
                                      <p:to>
                                        <p:strVal val="visible"/>
                                      </p:to>
                                    </p:set>
                                    <p:anim calcmode="lin" valueType="num">
                                      <p:cBhvr additive="base">
                                        <p:cTn id="35" dur="2000" fill="hold"/>
                                        <p:tgtEl>
                                          <p:spTgt spid="1419268">
                                            <p:txEl>
                                              <p:pRg st="5" end="5"/>
                                            </p:txEl>
                                          </p:spTgt>
                                        </p:tgtEl>
                                        <p:attrNameLst>
                                          <p:attrName>ppt_x</p:attrName>
                                        </p:attrNameLst>
                                      </p:cBhvr>
                                      <p:tavLst>
                                        <p:tav tm="0">
                                          <p:val>
                                            <p:strVal val="#ppt_x"/>
                                          </p:val>
                                        </p:tav>
                                        <p:tav tm="100000">
                                          <p:val>
                                            <p:strVal val="#ppt_x"/>
                                          </p:val>
                                        </p:tav>
                                      </p:tavLst>
                                    </p:anim>
                                    <p:anim calcmode="lin" valueType="num">
                                      <p:cBhvr additive="base">
                                        <p:cTn id="36" dur="2000" fill="hold"/>
                                        <p:tgtEl>
                                          <p:spTgt spid="1419268">
                                            <p:txEl>
                                              <p:pRg st="5" end="5"/>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19268">
                                            <p:txEl>
                                              <p:pRg st="6" end="6"/>
                                            </p:txEl>
                                          </p:spTgt>
                                        </p:tgtEl>
                                        <p:attrNameLst>
                                          <p:attrName>style.visibility</p:attrName>
                                        </p:attrNameLst>
                                      </p:cBhvr>
                                      <p:to>
                                        <p:strVal val="visible"/>
                                      </p:to>
                                    </p:set>
                                    <p:anim calcmode="lin" valueType="num">
                                      <p:cBhvr additive="base">
                                        <p:cTn id="39" dur="2000" fill="hold"/>
                                        <p:tgtEl>
                                          <p:spTgt spid="1419268">
                                            <p:txEl>
                                              <p:pRg st="6" end="6"/>
                                            </p:txEl>
                                          </p:spTgt>
                                        </p:tgtEl>
                                        <p:attrNameLst>
                                          <p:attrName>ppt_x</p:attrName>
                                        </p:attrNameLst>
                                      </p:cBhvr>
                                      <p:tavLst>
                                        <p:tav tm="0">
                                          <p:val>
                                            <p:strVal val="#ppt_x"/>
                                          </p:val>
                                        </p:tav>
                                        <p:tav tm="100000">
                                          <p:val>
                                            <p:strVal val="#ppt_x"/>
                                          </p:val>
                                        </p:tav>
                                      </p:tavLst>
                                    </p:anim>
                                    <p:anim calcmode="lin" valueType="num">
                                      <p:cBhvr additive="base">
                                        <p:cTn id="40" dur="2000" fill="hold"/>
                                        <p:tgtEl>
                                          <p:spTgt spid="1419268">
                                            <p:txEl>
                                              <p:pRg st="6" end="6"/>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419268">
                                            <p:txEl>
                                              <p:pRg st="7" end="7"/>
                                            </p:txEl>
                                          </p:spTgt>
                                        </p:tgtEl>
                                        <p:attrNameLst>
                                          <p:attrName>style.visibility</p:attrName>
                                        </p:attrNameLst>
                                      </p:cBhvr>
                                      <p:to>
                                        <p:strVal val="visible"/>
                                      </p:to>
                                    </p:set>
                                    <p:anim calcmode="lin" valueType="num">
                                      <p:cBhvr additive="base">
                                        <p:cTn id="43" dur="2000" fill="hold"/>
                                        <p:tgtEl>
                                          <p:spTgt spid="1419268">
                                            <p:txEl>
                                              <p:pRg st="7" end="7"/>
                                            </p:txEl>
                                          </p:spTgt>
                                        </p:tgtEl>
                                        <p:attrNameLst>
                                          <p:attrName>ppt_x</p:attrName>
                                        </p:attrNameLst>
                                      </p:cBhvr>
                                      <p:tavLst>
                                        <p:tav tm="0">
                                          <p:val>
                                            <p:strVal val="#ppt_x"/>
                                          </p:val>
                                        </p:tav>
                                        <p:tav tm="100000">
                                          <p:val>
                                            <p:strVal val="#ppt_x"/>
                                          </p:val>
                                        </p:tav>
                                      </p:tavLst>
                                    </p:anim>
                                    <p:anim calcmode="lin" valueType="num">
                                      <p:cBhvr additive="base">
                                        <p:cTn id="44" dur="2000" fill="hold"/>
                                        <p:tgtEl>
                                          <p:spTgt spid="1419268">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8" presetClass="emph" presetSubtype="0" fill="hold" nodeType="clickEffect">
                                  <p:stCondLst>
                                    <p:cond delay="0"/>
                                  </p:stCondLst>
                                  <p:childTnLst>
                                    <p:animRot by="21600000">
                                      <p:cBhvr>
                                        <p:cTn id="48" dur="2000" fill="hold"/>
                                        <p:tgtEl>
                                          <p:spTgt spid="1419268">
                                            <p:txEl>
                                              <p:pRg st="0" end="0"/>
                                            </p:txEl>
                                          </p:spTgt>
                                        </p:tgtEl>
                                        <p:attrNameLst>
                                          <p:attrName>r</p:attrName>
                                        </p:attrNameLst>
                                      </p:cBhvr>
                                    </p:animRot>
                                  </p:childTnLst>
                                </p:cTn>
                              </p:par>
                              <p:par>
                                <p:cTn id="49" presetID="8" presetClass="emph" presetSubtype="0" fill="hold" nodeType="withEffect">
                                  <p:stCondLst>
                                    <p:cond delay="0"/>
                                  </p:stCondLst>
                                  <p:childTnLst>
                                    <p:animRot by="21600000">
                                      <p:cBhvr>
                                        <p:cTn id="50" dur="2000" fill="hold"/>
                                        <p:tgtEl>
                                          <p:spTgt spid="1419268">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9268" grpId="0" build="p"/>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8" name="Picture 4" descr="Disposal by Mai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1219200"/>
            <a:ext cx="2809028" cy="3572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6" name="Rectangle 2"/>
          <p:cNvSpPr>
            <a:spLocks noGrp="1" noChangeArrowheads="1"/>
          </p:cNvSpPr>
          <p:nvPr>
            <p:ph type="title"/>
          </p:nvPr>
        </p:nvSpPr>
        <p:spPr/>
        <p:txBody>
          <a:bodyPr/>
          <a:lstStyle/>
          <a:p>
            <a:pPr eaLnBrk="1" hangingPunct="1"/>
            <a:r>
              <a:rPr lang="en-US" sz="3600" smtClean="0"/>
              <a:t>Sharps Disposal: Product and Info</a:t>
            </a:r>
          </a:p>
        </p:txBody>
      </p:sp>
      <p:sp>
        <p:nvSpPr>
          <p:cNvPr id="120835" name="Rectangle 3"/>
          <p:cNvSpPr>
            <a:spLocks noGrp="1" noChangeArrowheads="1"/>
          </p:cNvSpPr>
          <p:nvPr>
            <p:ph sz="quarter" idx="1"/>
          </p:nvPr>
        </p:nvSpPr>
        <p:spPr>
          <a:xfrm>
            <a:off x="457200" y="1219200"/>
            <a:ext cx="4648200" cy="4937760"/>
          </a:xfrm>
        </p:spPr>
        <p:txBody>
          <a:bodyPr>
            <a:normAutofit fontScale="92500" lnSpcReduction="10000"/>
          </a:bodyPr>
          <a:lstStyle/>
          <a:p>
            <a:pPr>
              <a:defRPr/>
            </a:pPr>
            <a:r>
              <a:rPr lang="en-US" sz="2400" dirty="0" smtClean="0"/>
              <a:t>Look in the Government section white pages for a household hazardous waste listing for your city or county. </a:t>
            </a:r>
          </a:p>
          <a:p>
            <a:pPr>
              <a:defRPr/>
            </a:pPr>
            <a:r>
              <a:rPr lang="en-US" sz="2400" dirty="0" smtClean="0"/>
              <a:t>Call 1-800-CLEANUP (1-800-253-2687) </a:t>
            </a:r>
          </a:p>
          <a:p>
            <a:pPr>
              <a:defRPr/>
            </a:pPr>
            <a:r>
              <a:rPr lang="en-US" sz="2400" dirty="0" smtClean="0"/>
              <a:t>Search for collection centers on the California Integrated Waste Management Board (CIWMB) Web site: </a:t>
            </a:r>
            <a:r>
              <a:rPr lang="en-US" sz="2400" u="sng" dirty="0" smtClean="0">
                <a:hlinkClick r:id="rId5"/>
              </a:rPr>
              <a:t>http://www.ciwmb.ca.gov/HHW/HealthCare/Collection/</a:t>
            </a:r>
            <a:endParaRPr lang="en-US" sz="2400" dirty="0" smtClean="0"/>
          </a:p>
          <a:p>
            <a:pPr>
              <a:defRPr/>
            </a:pPr>
            <a:r>
              <a:rPr lang="en-US" sz="2400" dirty="0" smtClean="0"/>
              <a:t/>
            </a:r>
            <a:br>
              <a:rPr lang="en-US" sz="2400" dirty="0" smtClean="0"/>
            </a:br>
            <a:endParaRPr lang="en-US" dirty="0" smtClean="0"/>
          </a:p>
        </p:txBody>
      </p:sp>
      <p:pic>
        <p:nvPicPr>
          <p:cNvPr id="149509" name="Picture 5" descr="Needle Dispos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95514" y="4614044"/>
            <a:ext cx="22860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987265424"/>
      </p:ext>
    </p:extLst>
  </p:cSld>
  <p:clrMapOvr>
    <a:masterClrMapping/>
  </p:clrMapOvr>
  <p:transition/>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200" y="311795"/>
            <a:ext cx="8229600" cy="1295400"/>
          </a:xfrm>
        </p:spPr>
        <p:txBody>
          <a:bodyPr>
            <a:normAutofit/>
          </a:bodyPr>
          <a:lstStyle/>
          <a:p>
            <a:pPr eaLnBrk="1" hangingPunct="1"/>
            <a:r>
              <a:rPr lang="en-US" sz="3600" b="1" dirty="0" smtClean="0"/>
              <a:t>Diabetes Bingo - “</a:t>
            </a:r>
            <a:r>
              <a:rPr lang="en-US" sz="3600" b="1" dirty="0" err="1" smtClean="0"/>
              <a:t>DiaBingo</a:t>
            </a:r>
            <a:r>
              <a:rPr lang="en-US" sz="3600" b="1" dirty="0" smtClean="0"/>
              <a:t>”</a:t>
            </a:r>
            <a:br>
              <a:rPr lang="en-US" sz="3600" b="1" dirty="0" smtClean="0"/>
            </a:br>
            <a:r>
              <a:rPr lang="en-US" sz="3600" b="1" dirty="0" smtClean="0"/>
              <a:t>Shout out Right Answer</a:t>
            </a:r>
          </a:p>
        </p:txBody>
      </p:sp>
      <p:sp>
        <p:nvSpPr>
          <p:cNvPr id="1678339" name="Rectangle 3"/>
          <p:cNvSpPr>
            <a:spLocks noGrp="1" noChangeArrowheads="1"/>
          </p:cNvSpPr>
          <p:nvPr>
            <p:ph sz="quarter" idx="1"/>
          </p:nvPr>
        </p:nvSpPr>
        <p:spPr/>
        <p:txBody>
          <a:bodyPr/>
          <a:lstStyle/>
          <a:p>
            <a:pPr marL="0" indent="0" eaLnBrk="1" hangingPunct="1">
              <a:buNone/>
              <a:defRPr/>
            </a:pPr>
            <a:r>
              <a:rPr lang="en-US" b="1" dirty="0" smtClean="0"/>
              <a:t> </a:t>
            </a:r>
          </a:p>
        </p:txBody>
      </p:sp>
      <p:pic>
        <p:nvPicPr>
          <p:cNvPr id="53252" name="Picture 4" descr="MCj033615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1698538"/>
            <a:ext cx="5726113" cy="4458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235075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normAutofit/>
          </a:bodyPr>
          <a:lstStyle/>
          <a:p>
            <a:pPr eaLnBrk="1" hangingPunct="1"/>
            <a:r>
              <a:rPr lang="en-US" smtClean="0"/>
              <a:t>Hormones Effect on Glucose</a:t>
            </a:r>
          </a:p>
        </p:txBody>
      </p:sp>
      <p:sp>
        <p:nvSpPr>
          <p:cNvPr id="1336323" name="Rectangle 3"/>
          <p:cNvSpPr>
            <a:spLocks noGrp="1" noChangeArrowheads="1"/>
          </p:cNvSpPr>
          <p:nvPr>
            <p:ph sz="quarter" idx="1"/>
          </p:nvPr>
        </p:nvSpPr>
        <p:spPr>
          <a:xfrm>
            <a:off x="609600" y="1470660"/>
            <a:ext cx="6019800" cy="4328160"/>
          </a:xfrm>
        </p:spPr>
        <p:txBody>
          <a:bodyPr>
            <a:normAutofit fontScale="92500" lnSpcReduction="10000"/>
          </a:bodyPr>
          <a:lstStyle/>
          <a:p>
            <a:pPr algn="ctr" eaLnBrk="1" hangingPunct="1">
              <a:buFont typeface="Wingdings" pitchFamily="2" charset="2"/>
              <a:buNone/>
              <a:defRPr/>
            </a:pPr>
            <a:r>
              <a:rPr lang="en-US" u="sng" dirty="0" smtClean="0"/>
              <a:t>Hormone			 </a:t>
            </a:r>
            <a:r>
              <a:rPr lang="en-US" dirty="0" smtClean="0"/>
              <a:t>		</a:t>
            </a:r>
            <a:r>
              <a:rPr lang="en-US" dirty="0" smtClean="0">
                <a:sym typeface="Wingdings" pitchFamily="2" charset="2"/>
              </a:rPr>
              <a:t> </a:t>
            </a:r>
          </a:p>
          <a:p>
            <a:pPr eaLnBrk="1" hangingPunct="1">
              <a:defRPr/>
            </a:pPr>
            <a:r>
              <a:rPr lang="en-US" dirty="0" smtClean="0">
                <a:sym typeface="Wingdings" pitchFamily="2" charset="2"/>
              </a:rPr>
              <a:t>Glucagon (pancreas)	</a:t>
            </a:r>
            <a:r>
              <a:rPr lang="en-US" dirty="0" smtClean="0">
                <a:solidFill>
                  <a:srgbClr val="FF0000"/>
                </a:solidFill>
                <a:sym typeface="Wingdings" pitchFamily="2" charset="2"/>
              </a:rPr>
              <a:t> </a:t>
            </a:r>
          </a:p>
          <a:p>
            <a:pPr eaLnBrk="1" hangingPunct="1">
              <a:defRPr/>
            </a:pPr>
            <a:r>
              <a:rPr lang="en-US" dirty="0" smtClean="0">
                <a:sym typeface="Wingdings" pitchFamily="2" charset="2"/>
              </a:rPr>
              <a:t>Stress hormones (kidney)	</a:t>
            </a:r>
            <a:endParaRPr lang="en-US" dirty="0" smtClean="0">
              <a:solidFill>
                <a:srgbClr val="FF0000"/>
              </a:solidFill>
              <a:sym typeface="Wingdings" pitchFamily="2" charset="2"/>
            </a:endParaRPr>
          </a:p>
          <a:p>
            <a:pPr eaLnBrk="1" hangingPunct="1">
              <a:defRPr/>
            </a:pPr>
            <a:r>
              <a:rPr lang="en-US" dirty="0" smtClean="0">
                <a:sym typeface="Wingdings" pitchFamily="2" charset="2"/>
              </a:rPr>
              <a:t>Epinephrine (kidney)		</a:t>
            </a:r>
            <a:r>
              <a:rPr lang="en-US" dirty="0" smtClean="0">
                <a:solidFill>
                  <a:srgbClr val="FF0000"/>
                </a:solidFill>
                <a:sym typeface="Wingdings" pitchFamily="2" charset="2"/>
              </a:rPr>
              <a:t> </a:t>
            </a:r>
            <a:r>
              <a:rPr lang="en-US" dirty="0" smtClean="0">
                <a:solidFill>
                  <a:srgbClr val="FFCC00"/>
                </a:solidFill>
                <a:sym typeface="Wingdings" pitchFamily="2" charset="2"/>
              </a:rPr>
              <a:t> </a:t>
            </a:r>
          </a:p>
          <a:p>
            <a:pPr eaLnBrk="1" hangingPunct="1">
              <a:defRPr/>
            </a:pPr>
            <a:r>
              <a:rPr lang="en-US" dirty="0" smtClean="0">
                <a:sym typeface="Wingdings" pitchFamily="2" charset="2"/>
              </a:rPr>
              <a:t>Insulin (pancreas)	 </a:t>
            </a:r>
          </a:p>
          <a:p>
            <a:pPr eaLnBrk="1" hangingPunct="1">
              <a:defRPr/>
            </a:pPr>
            <a:r>
              <a:rPr lang="en-US" dirty="0" smtClean="0">
                <a:sym typeface="Wingdings" pitchFamily="2" charset="2"/>
              </a:rPr>
              <a:t>Amylin (pancreas)	</a:t>
            </a:r>
          </a:p>
          <a:p>
            <a:pPr eaLnBrk="1" hangingPunct="1">
              <a:defRPr/>
            </a:pPr>
            <a:r>
              <a:rPr lang="en-US" dirty="0" smtClean="0">
                <a:sym typeface="Wingdings" pitchFamily="2" charset="2"/>
              </a:rPr>
              <a:t>Gut hormones - </a:t>
            </a:r>
            <a:r>
              <a:rPr lang="en-US" dirty="0" err="1" smtClean="0">
                <a:sym typeface="Wingdings" pitchFamily="2" charset="2"/>
              </a:rPr>
              <a:t>incretins</a:t>
            </a:r>
            <a:r>
              <a:rPr lang="en-US" dirty="0" smtClean="0">
                <a:sym typeface="Wingdings" pitchFamily="2" charset="2"/>
              </a:rPr>
              <a:t> (GLP-1) released by L cells of intestinal mucosa, beta cell has receptors)</a:t>
            </a:r>
          </a:p>
        </p:txBody>
      </p:sp>
      <p:sp>
        <p:nvSpPr>
          <p:cNvPr id="1336324" name="Rectangle 4"/>
          <p:cNvSpPr>
            <a:spLocks noChangeArrowheads="1"/>
          </p:cNvSpPr>
          <p:nvPr/>
        </p:nvSpPr>
        <p:spPr bwMode="auto">
          <a:xfrm>
            <a:off x="6337300" y="1470660"/>
            <a:ext cx="2362200" cy="4724400"/>
          </a:xfrm>
          <a:prstGeom prst="rect">
            <a:avLst/>
          </a:prstGeom>
          <a:noFill/>
          <a:ln w="9525">
            <a:noFill/>
            <a:miter lim="800000"/>
            <a:headEnd/>
            <a:tailEnd/>
          </a:ln>
          <a:effectLst/>
        </p:spPr>
        <p:txBody>
          <a:bodyPr/>
          <a:lstStyle/>
          <a:p>
            <a:pPr marL="342900" indent="-342900" algn="ctr">
              <a:spcBef>
                <a:spcPct val="20000"/>
              </a:spcBef>
              <a:buClr>
                <a:schemeClr val="tx2"/>
              </a:buClr>
              <a:buSzPct val="60000"/>
              <a:buFont typeface="Wingdings" pitchFamily="2" charset="2"/>
              <a:buNone/>
              <a:defRPr/>
            </a:pPr>
            <a:r>
              <a:rPr lang="en-US" sz="2800" u="sng" dirty="0">
                <a:effectLst>
                  <a:outerShdw blurRad="38100" dist="38100" dir="2700000" algn="tl">
                    <a:srgbClr val="000000"/>
                  </a:outerShdw>
                </a:effectLst>
                <a:latin typeface="Tahoma" pitchFamily="34" charset="0"/>
              </a:rPr>
              <a:t>Effect         </a:t>
            </a:r>
          </a:p>
          <a:p>
            <a:pPr marL="342900" indent="-342900" algn="ctr">
              <a:spcBef>
                <a:spcPct val="20000"/>
              </a:spcBef>
              <a:buClr>
                <a:schemeClr val="tx2"/>
              </a:buClr>
              <a:buSzPct val="60000"/>
              <a:buFont typeface="Wingdings" pitchFamily="2" charset="2"/>
              <a:buNone/>
              <a:defRPr/>
            </a:pPr>
            <a:r>
              <a:rPr lang="en-US" sz="3000" dirty="0">
                <a:solidFill>
                  <a:srgbClr val="FF0000"/>
                </a:solidFill>
                <a:effectLst>
                  <a:outerShdw blurRad="38100" dist="38100" dir="2700000" algn="tl">
                    <a:srgbClr val="000000"/>
                  </a:outerShdw>
                </a:effectLst>
                <a:latin typeface="Tahoma" pitchFamily="34" charset="0"/>
                <a:sym typeface="Wingdings" pitchFamily="2" charset="2"/>
              </a:rPr>
              <a:t></a:t>
            </a:r>
          </a:p>
          <a:p>
            <a:pPr marL="342900" indent="-342900">
              <a:spcBef>
                <a:spcPct val="20000"/>
              </a:spcBef>
              <a:buClr>
                <a:schemeClr val="tx2"/>
              </a:buClr>
              <a:buSzPct val="60000"/>
              <a:buFont typeface="Wingdings" pitchFamily="2" charset="2"/>
              <a:buNone/>
              <a:defRPr/>
            </a:pPr>
            <a:r>
              <a:rPr lang="en-US" sz="3000" dirty="0">
                <a:solidFill>
                  <a:srgbClr val="FF0000"/>
                </a:solidFill>
                <a:effectLst>
                  <a:outerShdw blurRad="38100" dist="38100" dir="2700000" algn="tl">
                    <a:srgbClr val="000000"/>
                  </a:outerShdw>
                </a:effectLst>
                <a:latin typeface="Tahoma" pitchFamily="34" charset="0"/>
                <a:sym typeface="Wingdings" pitchFamily="2" charset="2"/>
              </a:rPr>
              <a:t>		 	</a:t>
            </a: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r>
              <a:rPr lang="en-US" sz="3000" dirty="0">
                <a:solidFill>
                  <a:srgbClr val="FF0000"/>
                </a:solidFill>
                <a:effectLst>
                  <a:outerShdw blurRad="38100" dist="38100" dir="2700000" algn="tl">
                    <a:srgbClr val="000000"/>
                  </a:outerShdw>
                </a:effectLst>
                <a:latin typeface="Tahoma" pitchFamily="34" charset="0"/>
                <a:sym typeface="Wingdings" pitchFamily="2" charset="2"/>
              </a:rPr>
              <a:t></a:t>
            </a:r>
            <a:r>
              <a:rPr lang="en-US" sz="3000" dirty="0">
                <a:solidFill>
                  <a:srgbClr val="FFCC00"/>
                </a:solidFill>
                <a:effectLst>
                  <a:outerShdw blurRad="38100" dist="38100" dir="2700000" algn="tl">
                    <a:srgbClr val="000000"/>
                  </a:outerShdw>
                </a:effectLst>
                <a:latin typeface="Tahoma" pitchFamily="34" charset="0"/>
                <a:sym typeface="Wingdings" pitchFamily="2" charset="2"/>
              </a:rPr>
              <a:t> </a:t>
            </a: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endParaRPr lang="en-US" sz="3000" dirty="0">
              <a:solidFill>
                <a:srgbClr val="FFCC00"/>
              </a:solidFill>
              <a:effectLst>
                <a:outerShdw blurRad="38100" dist="38100" dir="2700000" algn="tl">
                  <a:srgbClr val="000000"/>
                </a:outerShdw>
              </a:effectLst>
              <a:latin typeface="Tahoma" pitchFamily="34" charset="0"/>
              <a:sym typeface="Wingdings" pitchFamily="2" charset="2"/>
            </a:endParaRP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r>
              <a:rPr lang="en-US" sz="3000" dirty="0" smtClean="0">
                <a:effectLst>
                  <a:outerShdw blurRad="38100" dist="38100" dir="2700000" algn="tl">
                    <a:srgbClr val="000000"/>
                  </a:outerShdw>
                </a:effectLst>
                <a:latin typeface="Tahoma" pitchFamily="34" charset="0"/>
                <a:sym typeface="Wingdings" pitchFamily="2" charset="2"/>
              </a:rPr>
              <a:t></a:t>
            </a:r>
            <a:endParaRPr lang="en-US" sz="3000" dirty="0">
              <a:effectLst>
                <a:outerShdw blurRad="38100" dist="38100" dir="2700000" algn="tl">
                  <a:srgbClr val="000000"/>
                </a:outerShdw>
              </a:effectLst>
              <a:latin typeface="Tahoma" pitchFamily="34" charset="0"/>
              <a:sym typeface="Wingdings" pitchFamily="2" charset="2"/>
            </a:endParaRPr>
          </a:p>
        </p:txBody>
      </p:sp>
    </p:spTree>
    <p:custDataLst>
      <p:tags r:id="rId1"/>
    </p:custDataLst>
    <p:extLst>
      <p:ext uri="{BB962C8B-B14F-4D97-AF65-F5344CB8AC3E}">
        <p14:creationId xmlns:p14="http://schemas.microsoft.com/office/powerpoint/2010/main" val="184025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36324">
                                            <p:txEl>
                                              <p:pRg st="1" end="1"/>
                                            </p:txEl>
                                          </p:spTgt>
                                        </p:tgtEl>
                                        <p:attrNameLst>
                                          <p:attrName>style.visibility</p:attrName>
                                        </p:attrNameLst>
                                      </p:cBhvr>
                                      <p:to>
                                        <p:strVal val="visible"/>
                                      </p:to>
                                    </p:set>
                                    <p:anim calcmode="lin" valueType="num">
                                      <p:cBhvr additive="base">
                                        <p:cTn id="7" dur="500" fill="hold"/>
                                        <p:tgtEl>
                                          <p:spTgt spid="1336324">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36324">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1336324">
                                            <p:txEl>
                                              <p:pRg st="2" end="2"/>
                                            </p:txEl>
                                          </p:spTgt>
                                        </p:tgtEl>
                                        <p:attrNameLst>
                                          <p:attrName>style.visibility</p:attrName>
                                        </p:attrNameLst>
                                      </p:cBhvr>
                                      <p:to>
                                        <p:strVal val="visible"/>
                                      </p:to>
                                    </p:set>
                                    <p:anim calcmode="lin" valueType="num">
                                      <p:cBhvr additive="base">
                                        <p:cTn id="13" dur="500" fill="hold"/>
                                        <p:tgtEl>
                                          <p:spTgt spid="1336324">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33632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336324">
                                            <p:txEl>
                                              <p:pRg st="3" end="3"/>
                                            </p:txEl>
                                          </p:spTgt>
                                        </p:tgtEl>
                                        <p:attrNameLst>
                                          <p:attrName>style.visibility</p:attrName>
                                        </p:attrNameLst>
                                      </p:cBhvr>
                                      <p:to>
                                        <p:strVal val="visible"/>
                                      </p:to>
                                    </p:set>
                                    <p:anim calcmode="lin" valueType="num">
                                      <p:cBhvr additive="base">
                                        <p:cTn id="19" dur="500" fill="hold"/>
                                        <p:tgtEl>
                                          <p:spTgt spid="133632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36324">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3" fill="hold" nodeType="clickEffect">
                                  <p:stCondLst>
                                    <p:cond delay="0"/>
                                  </p:stCondLst>
                                  <p:childTnLst>
                                    <p:set>
                                      <p:cBhvr>
                                        <p:cTn id="24" dur="1" fill="hold">
                                          <p:stCondLst>
                                            <p:cond delay="0"/>
                                          </p:stCondLst>
                                        </p:cTn>
                                        <p:tgtEl>
                                          <p:spTgt spid="1336324">
                                            <p:txEl>
                                              <p:pRg st="4" end="4"/>
                                            </p:txEl>
                                          </p:spTgt>
                                        </p:tgtEl>
                                        <p:attrNameLst>
                                          <p:attrName>style.visibility</p:attrName>
                                        </p:attrNameLst>
                                      </p:cBhvr>
                                      <p:to>
                                        <p:strVal val="visible"/>
                                      </p:to>
                                    </p:set>
                                    <p:anim calcmode="lin" valueType="num">
                                      <p:cBhvr additive="base">
                                        <p:cTn id="25" dur="1000" fill="hold"/>
                                        <p:tgtEl>
                                          <p:spTgt spid="1336324">
                                            <p:txEl>
                                              <p:pRg st="4" end="4"/>
                                            </p:txEl>
                                          </p:spTgt>
                                        </p:tgtEl>
                                        <p:attrNameLst>
                                          <p:attrName>ppt_x</p:attrName>
                                        </p:attrNameLst>
                                      </p:cBhvr>
                                      <p:tavLst>
                                        <p:tav tm="0">
                                          <p:val>
                                            <p:strVal val="1+#ppt_w/2"/>
                                          </p:val>
                                        </p:tav>
                                        <p:tav tm="100000">
                                          <p:val>
                                            <p:strVal val="#ppt_x"/>
                                          </p:val>
                                        </p:tav>
                                      </p:tavLst>
                                    </p:anim>
                                    <p:anim calcmode="lin" valueType="num">
                                      <p:cBhvr additive="base">
                                        <p:cTn id="26" dur="1000" fill="hold"/>
                                        <p:tgtEl>
                                          <p:spTgt spid="1336324">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1336324">
                                            <p:txEl>
                                              <p:pRg st="5" end="5"/>
                                            </p:txEl>
                                          </p:spTgt>
                                        </p:tgtEl>
                                        <p:attrNameLst>
                                          <p:attrName>style.visibility</p:attrName>
                                        </p:attrNameLst>
                                      </p:cBhvr>
                                      <p:to>
                                        <p:strVal val="visible"/>
                                      </p:to>
                                    </p:set>
                                    <p:anim calcmode="lin" valueType="num">
                                      <p:cBhvr additive="base">
                                        <p:cTn id="31" dur="1000" fill="hold"/>
                                        <p:tgtEl>
                                          <p:spTgt spid="1336324">
                                            <p:txEl>
                                              <p:pRg st="5" end="5"/>
                                            </p:txEl>
                                          </p:spTgt>
                                        </p:tgtEl>
                                        <p:attrNameLst>
                                          <p:attrName>ppt_x</p:attrName>
                                        </p:attrNameLst>
                                      </p:cBhvr>
                                      <p:tavLst>
                                        <p:tav tm="0">
                                          <p:val>
                                            <p:strVal val="0-#ppt_w/2"/>
                                          </p:val>
                                        </p:tav>
                                        <p:tav tm="100000">
                                          <p:val>
                                            <p:strVal val="#ppt_x"/>
                                          </p:val>
                                        </p:tav>
                                      </p:tavLst>
                                    </p:anim>
                                    <p:anim calcmode="lin" valueType="num">
                                      <p:cBhvr additive="base">
                                        <p:cTn id="32" dur="1000" fill="hold"/>
                                        <p:tgtEl>
                                          <p:spTgt spid="1336324">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336323">
                                            <p:txEl>
                                              <p:pRg st="6" end="6"/>
                                            </p:txEl>
                                          </p:spTgt>
                                        </p:tgtEl>
                                        <p:attrNameLst>
                                          <p:attrName>style.visibility</p:attrName>
                                        </p:attrNameLst>
                                      </p:cBhvr>
                                      <p:to>
                                        <p:strVal val="visible"/>
                                      </p:to>
                                    </p:set>
                                    <p:anim calcmode="lin" valueType="num">
                                      <p:cBhvr additive="base">
                                        <p:cTn id="37" dur="500" fill="hold"/>
                                        <p:tgtEl>
                                          <p:spTgt spid="1336323">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336323">
                                            <p:txEl>
                                              <p:pRg st="6" end="6"/>
                                            </p:txEl>
                                          </p:spTgt>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9" fill="hold" nodeType="clickEffect">
                                  <p:stCondLst>
                                    <p:cond delay="0"/>
                                  </p:stCondLst>
                                  <p:childTnLst>
                                    <p:set>
                                      <p:cBhvr>
                                        <p:cTn id="42" dur="1" fill="hold">
                                          <p:stCondLst>
                                            <p:cond delay="0"/>
                                          </p:stCondLst>
                                        </p:cTn>
                                        <p:tgtEl>
                                          <p:spTgt spid="1336324">
                                            <p:txEl>
                                              <p:pRg st="6" end="6"/>
                                            </p:txEl>
                                          </p:spTgt>
                                        </p:tgtEl>
                                        <p:attrNameLst>
                                          <p:attrName>style.visibility</p:attrName>
                                        </p:attrNameLst>
                                      </p:cBhvr>
                                      <p:to>
                                        <p:strVal val="visible"/>
                                      </p:to>
                                    </p:set>
                                    <p:anim calcmode="lin" valueType="num">
                                      <p:cBhvr additive="base">
                                        <p:cTn id="43" dur="1000" fill="hold"/>
                                        <p:tgtEl>
                                          <p:spTgt spid="1336324">
                                            <p:txEl>
                                              <p:pRg st="6" end="6"/>
                                            </p:txEl>
                                          </p:spTgt>
                                        </p:tgtEl>
                                        <p:attrNameLst>
                                          <p:attrName>ppt_x</p:attrName>
                                        </p:attrNameLst>
                                      </p:cBhvr>
                                      <p:tavLst>
                                        <p:tav tm="0">
                                          <p:val>
                                            <p:strVal val="0-#ppt_w/2"/>
                                          </p:val>
                                        </p:tav>
                                        <p:tav tm="100000">
                                          <p:val>
                                            <p:strVal val="#ppt_x"/>
                                          </p:val>
                                        </p:tav>
                                      </p:tavLst>
                                    </p:anim>
                                    <p:anim calcmode="lin" valueType="num">
                                      <p:cBhvr additive="base">
                                        <p:cTn id="44" dur="1000" fill="hold"/>
                                        <p:tgtEl>
                                          <p:spTgt spid="1336324">
                                            <p:txEl>
                                              <p:pRg st="6" end="6"/>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6323" grpId="0" build="p"/>
      <p:bldP spid="1336324" grpId="0" build="allAtOnce"/>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1026"/>
          <p:cNvSpPr>
            <a:spLocks noGrp="1" noChangeArrowheads="1"/>
          </p:cNvSpPr>
          <p:nvPr>
            <p:ph type="title"/>
          </p:nvPr>
        </p:nvSpPr>
        <p:spPr>
          <a:xfrm>
            <a:off x="457200" y="152400"/>
            <a:ext cx="8229600" cy="533400"/>
          </a:xfrm>
        </p:spPr>
        <p:txBody>
          <a:bodyPr/>
          <a:lstStyle/>
          <a:p>
            <a:pPr algn="l" eaLnBrk="1" hangingPunct="1"/>
            <a:r>
              <a:rPr lang="en-US" sz="2900" dirty="0" err="1" smtClean="0">
                <a:solidFill>
                  <a:schemeClr val="tx2">
                    <a:lumMod val="75000"/>
                  </a:schemeClr>
                </a:solidFill>
              </a:rPr>
              <a:t>DiaBingo</a:t>
            </a:r>
            <a:r>
              <a:rPr lang="en-US" sz="2900" dirty="0" smtClean="0">
                <a:solidFill>
                  <a:schemeClr val="tx2">
                    <a:lumMod val="75000"/>
                  </a:schemeClr>
                </a:solidFill>
              </a:rPr>
              <a:t> - I</a:t>
            </a:r>
            <a:endParaRPr lang="en-US" sz="1200" dirty="0" smtClean="0">
              <a:solidFill>
                <a:schemeClr val="tx2">
                  <a:lumMod val="75000"/>
                </a:schemeClr>
              </a:solidFill>
            </a:endParaRPr>
          </a:p>
        </p:txBody>
      </p:sp>
      <p:sp>
        <p:nvSpPr>
          <p:cNvPr id="1729539" name="Rectangle 1027"/>
          <p:cNvSpPr>
            <a:spLocks noGrp="1" noChangeArrowheads="1"/>
          </p:cNvSpPr>
          <p:nvPr>
            <p:ph sz="quarter" idx="1"/>
          </p:nvPr>
        </p:nvSpPr>
        <p:spPr/>
        <p:txBody>
          <a:bodyPr/>
          <a:lstStyle/>
          <a:p>
            <a:pPr algn="r" eaLnBrk="1" hangingPunct="1">
              <a:defRPr/>
            </a:pPr>
            <a:endParaRPr lang="en-US" sz="1800" smtClean="0"/>
          </a:p>
          <a:p>
            <a:pPr algn="r" eaLnBrk="1" hangingPunct="1">
              <a:defRPr/>
            </a:pPr>
            <a:endParaRPr lang="en-US" sz="2400" smtClean="0"/>
          </a:p>
        </p:txBody>
      </p:sp>
      <p:sp>
        <p:nvSpPr>
          <p:cNvPr id="151556" name="Text Box 1028"/>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atin typeface="Tahoma" pitchFamily="34" charset="0"/>
            </a:endParaRPr>
          </a:p>
        </p:txBody>
      </p:sp>
      <p:sp>
        <p:nvSpPr>
          <p:cNvPr id="151557" name="Rectangle 1029"/>
          <p:cNvSpPr>
            <a:spLocks noChangeArrowheads="1"/>
          </p:cNvSpPr>
          <p:nvPr/>
        </p:nvSpPr>
        <p:spPr bwMode="auto">
          <a:xfrm>
            <a:off x="-304800" y="-990600"/>
            <a:ext cx="9753600" cy="899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lstStyle/>
          <a:p>
            <a:pPr marL="1028700" indent="-1028700"/>
            <a:r>
              <a:rPr lang="en-US" sz="1200" b="1">
                <a:solidFill>
                  <a:schemeClr val="bg1"/>
                </a:solidFill>
                <a:latin typeface="Arial Black" pitchFamily="34" charset="0"/>
              </a:rPr>
              <a:t>	</a:t>
            </a:r>
            <a:r>
              <a:rPr lang="en-US" sz="1200">
                <a:solidFill>
                  <a:schemeClr val="bg1"/>
                </a:solidFill>
                <a:latin typeface="Arial Black" pitchFamily="34" charset="0"/>
              </a:rPr>
              <a:t>	 </a:t>
            </a:r>
          </a:p>
        </p:txBody>
      </p:sp>
      <p:sp>
        <p:nvSpPr>
          <p:cNvPr id="1729542" name="Text Box 1030"/>
          <p:cNvSpPr txBox="1">
            <a:spLocks noChangeArrowheads="1"/>
          </p:cNvSpPr>
          <p:nvPr/>
        </p:nvSpPr>
        <p:spPr bwMode="auto">
          <a:xfrm>
            <a:off x="457200" y="685800"/>
            <a:ext cx="8458200" cy="5763116"/>
          </a:xfrm>
          <a:prstGeom prst="rect">
            <a:avLst/>
          </a:prstGeom>
          <a:noFill/>
          <a:ln w="12700">
            <a:noFill/>
            <a:miter lim="800000"/>
            <a:headEnd/>
            <a:tailEnd/>
          </a:ln>
          <a:effectLst/>
        </p:spPr>
        <p:txBody>
          <a:bodyPr wrap="square">
            <a:spAutoFit/>
          </a:bodyPr>
          <a:lstStyle/>
          <a:p>
            <a:pPr eaLnBrk="0" hangingPunct="0">
              <a:spcBef>
                <a:spcPct val="50000"/>
              </a:spcBef>
              <a:defRPr/>
            </a:pPr>
            <a:r>
              <a:rPr lang="en-US" sz="2200" b="1" dirty="0">
                <a:solidFill>
                  <a:schemeClr val="accent2">
                    <a:lumMod val="50000"/>
                  </a:schemeClr>
                </a:solidFill>
                <a:effectLst>
                  <a:outerShdw blurRad="38100" dist="38100" dir="2700000" algn="tl">
                    <a:srgbClr val="000000"/>
                  </a:outerShdw>
                </a:effectLst>
                <a:latin typeface="Arial" pitchFamily="34" charset="0"/>
              </a:rPr>
              <a:t>I</a:t>
            </a:r>
            <a:r>
              <a:rPr lang="en-US" sz="2200" dirty="0">
                <a:solidFill>
                  <a:schemeClr val="accent2">
                    <a:lumMod val="50000"/>
                  </a:schemeClr>
                </a:solidFill>
                <a:effectLst>
                  <a:outerShdw blurRad="38100" dist="38100" dir="2700000" algn="tl">
                    <a:srgbClr val="000000"/>
                  </a:outerShdw>
                </a:effectLst>
                <a:latin typeface="Arial" pitchFamily="34" charset="0"/>
              </a:rPr>
              <a:t> </a:t>
            </a:r>
            <a:r>
              <a:rPr lang="en-US" sz="2200" dirty="0" smtClean="0">
                <a:solidFill>
                  <a:schemeClr val="accent2">
                    <a:lumMod val="50000"/>
                  </a:schemeClr>
                </a:solidFill>
                <a:latin typeface="Arial" pitchFamily="34" charset="0"/>
              </a:rPr>
              <a:t>Inhaled insulin</a:t>
            </a:r>
            <a:r>
              <a:rPr lang="en-US" sz="2200" dirty="0">
                <a:solidFill>
                  <a:schemeClr val="accent2">
                    <a:lumMod val="50000"/>
                  </a:schemeClr>
                </a:solidFill>
                <a:latin typeface="Arial" pitchFamily="34" charset="0"/>
              </a:rPr>
              <a:t>		</a:t>
            </a:r>
          </a:p>
          <a:p>
            <a:pPr eaLnBrk="0" hangingPunct="0">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a:t>
            </a:r>
            <a:r>
              <a:rPr lang="en-US" sz="2200" dirty="0" err="1">
                <a:solidFill>
                  <a:schemeClr val="accent2">
                    <a:lumMod val="50000"/>
                  </a:schemeClr>
                </a:solidFill>
                <a:latin typeface="Arial" pitchFamily="34" charset="0"/>
              </a:rPr>
              <a:t>Glargine</a:t>
            </a:r>
            <a:r>
              <a:rPr lang="en-US" sz="2200" dirty="0">
                <a:solidFill>
                  <a:schemeClr val="accent2">
                    <a:lumMod val="50000"/>
                  </a:schemeClr>
                </a:solidFill>
                <a:latin typeface="Arial" pitchFamily="34" charset="0"/>
              </a:rPr>
              <a:t>, </a:t>
            </a:r>
            <a:r>
              <a:rPr lang="en-US" sz="2200" dirty="0" err="1">
                <a:solidFill>
                  <a:schemeClr val="accent2">
                    <a:lumMod val="50000"/>
                  </a:schemeClr>
                </a:solidFill>
                <a:latin typeface="Arial" pitchFamily="34" charset="0"/>
              </a:rPr>
              <a:t>Detemir</a:t>
            </a:r>
            <a:r>
              <a:rPr lang="en-US" sz="2200" dirty="0">
                <a:solidFill>
                  <a:schemeClr val="accent2">
                    <a:lumMod val="50000"/>
                  </a:schemeClr>
                </a:solidFill>
                <a:latin typeface="Arial" pitchFamily="34" charset="0"/>
              </a:rPr>
              <a:t>, NPH are types of </a:t>
            </a:r>
          </a:p>
          <a:p>
            <a:pPr eaLnBrk="0" hangingPunct="0">
              <a:spcBef>
                <a:spcPct val="50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Breakdown of glycogen into glucose				</a:t>
            </a:r>
          </a:p>
          <a:p>
            <a:pPr eaLnBrk="0" hangingPunct="0">
              <a:spcBef>
                <a:spcPct val="50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Anabolic hormone						</a:t>
            </a:r>
          </a:p>
          <a:p>
            <a:pPr eaLnBrk="0" hangingPunct="0">
              <a:spcBef>
                <a:spcPct val="50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Insulin is released when glucose levels are low		</a:t>
            </a:r>
          </a:p>
          <a:p>
            <a:pPr eaLnBrk="0" hangingPunct="0">
              <a:spcBef>
                <a:spcPct val="50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Once opened, insulin vials are good for one _____		</a:t>
            </a:r>
          </a:p>
          <a:p>
            <a:pPr eaLnBrk="0" hangingPunct="0">
              <a:spcBef>
                <a:spcPct val="50000"/>
              </a:spcBef>
              <a:defRPr/>
            </a:pPr>
            <a:r>
              <a:rPr lang="en-US" sz="2200" b="1" dirty="0">
                <a:solidFill>
                  <a:schemeClr val="accent2">
                    <a:lumMod val="50000"/>
                  </a:schemeClr>
                </a:solidFill>
                <a:latin typeface="Arial" pitchFamily="34" charset="0"/>
              </a:rPr>
              <a:t>I </a:t>
            </a:r>
            <a:r>
              <a:rPr lang="en-US" sz="2200" dirty="0">
                <a:solidFill>
                  <a:schemeClr val="accent2">
                    <a:lumMod val="50000"/>
                  </a:schemeClr>
                </a:solidFill>
                <a:latin typeface="Arial" pitchFamily="34" charset="0"/>
              </a:rPr>
              <a:t>Elevated post-prandial glucose indicate need for pre-</a:t>
            </a:r>
            <a:r>
              <a:rPr lang="en-US" sz="2200" dirty="0" err="1">
                <a:solidFill>
                  <a:schemeClr val="accent2">
                    <a:lumMod val="50000"/>
                  </a:schemeClr>
                </a:solidFill>
                <a:latin typeface="Arial" pitchFamily="34" charset="0"/>
              </a:rPr>
              <a:t>mea</a:t>
            </a:r>
            <a:r>
              <a:rPr lang="en-US" sz="2200" b="1" dirty="0" err="1">
                <a:solidFill>
                  <a:schemeClr val="accent2">
                    <a:lumMod val="50000"/>
                  </a:schemeClr>
                </a:solidFill>
                <a:latin typeface="Arial" pitchFamily="34" charset="0"/>
              </a:rPr>
              <a:t>I</a:t>
            </a:r>
            <a:endParaRPr lang="en-US" sz="2200" b="1" dirty="0">
              <a:solidFill>
                <a:schemeClr val="accent2">
                  <a:lumMod val="50000"/>
                </a:schemeClr>
              </a:solidFill>
              <a:latin typeface="Arial" pitchFamily="34" charset="0"/>
            </a:endParaRPr>
          </a:p>
          <a:p>
            <a:pPr eaLnBrk="0" hangingPunct="0">
              <a:spcBef>
                <a:spcPct val="50000"/>
              </a:spcBef>
              <a:defRPr/>
            </a:pPr>
            <a:r>
              <a:rPr lang="en-US" sz="2200" b="1" dirty="0">
                <a:solidFill>
                  <a:schemeClr val="accent2">
                    <a:lumMod val="50000"/>
                  </a:schemeClr>
                </a:solidFill>
                <a:latin typeface="Arial" pitchFamily="34" charset="0"/>
              </a:rPr>
              <a:t>I </a:t>
            </a:r>
            <a:r>
              <a:rPr lang="en-US" sz="2200" dirty="0">
                <a:solidFill>
                  <a:schemeClr val="accent2">
                    <a:lumMod val="50000"/>
                  </a:schemeClr>
                </a:solidFill>
                <a:latin typeface="Arial" pitchFamily="34" charset="0"/>
              </a:rPr>
              <a:t>Epinephrine increases insulin resistance		</a:t>
            </a:r>
          </a:p>
          <a:p>
            <a:pPr eaLnBrk="0" hangingPunct="0">
              <a:spcBef>
                <a:spcPct val="50000"/>
              </a:spcBef>
              <a:defRPr/>
            </a:pPr>
            <a:r>
              <a:rPr lang="en-US" sz="2200" b="1" dirty="0">
                <a:solidFill>
                  <a:schemeClr val="accent2">
                    <a:lumMod val="50000"/>
                  </a:schemeClr>
                </a:solidFill>
                <a:latin typeface="Arial" pitchFamily="34" charset="0"/>
              </a:rPr>
              <a:t>I </a:t>
            </a:r>
            <a:r>
              <a:rPr lang="en-US" sz="2200" dirty="0">
                <a:solidFill>
                  <a:schemeClr val="accent2">
                    <a:lumMod val="50000"/>
                  </a:schemeClr>
                </a:solidFill>
                <a:latin typeface="Arial" pitchFamily="34" charset="0"/>
              </a:rPr>
              <a:t>Creation of glucose from amino acids and lactate		 </a:t>
            </a:r>
          </a:p>
          <a:p>
            <a:pPr eaLnBrk="0" hangingPunct="0">
              <a:spcBef>
                <a:spcPct val="50000"/>
              </a:spcBef>
              <a:defRPr/>
            </a:pPr>
            <a:r>
              <a:rPr lang="en-US" sz="2200" b="1" dirty="0">
                <a:solidFill>
                  <a:schemeClr val="accent2">
                    <a:lumMod val="50000"/>
                  </a:schemeClr>
                </a:solidFill>
                <a:latin typeface="Arial" pitchFamily="34" charset="0"/>
              </a:rPr>
              <a:t>I </a:t>
            </a:r>
            <a:r>
              <a:rPr lang="en-US" sz="2200" dirty="0">
                <a:solidFill>
                  <a:schemeClr val="accent2">
                    <a:lumMod val="50000"/>
                  </a:schemeClr>
                </a:solidFill>
                <a:latin typeface="Arial" pitchFamily="34" charset="0"/>
              </a:rPr>
              <a:t>Decreasing renal function for people on insulin can cause	</a:t>
            </a:r>
          </a:p>
          <a:p>
            <a:pPr eaLnBrk="0" hangingPunct="0">
              <a:spcBef>
                <a:spcPct val="50000"/>
              </a:spcBef>
              <a:defRPr/>
            </a:pPr>
            <a:r>
              <a:rPr lang="da-DK" sz="2200" b="1" dirty="0">
                <a:solidFill>
                  <a:schemeClr val="accent2">
                    <a:lumMod val="50000"/>
                  </a:schemeClr>
                </a:solidFill>
                <a:latin typeface="Arial" pitchFamily="34" charset="0"/>
              </a:rPr>
              <a:t>I </a:t>
            </a:r>
            <a:r>
              <a:rPr lang="da-DK" sz="2200" dirty="0">
                <a:solidFill>
                  <a:schemeClr val="accent2">
                    <a:lumMod val="50000"/>
                  </a:schemeClr>
                </a:solidFill>
                <a:latin typeface="Arial" pitchFamily="34" charset="0"/>
              </a:rPr>
              <a:t>Bolus insulins							 </a:t>
            </a:r>
          </a:p>
          <a:p>
            <a:pPr eaLnBrk="0" hangingPunct="0">
              <a:spcBef>
                <a:spcPct val="25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A hormone that increases blood glucose </a:t>
            </a:r>
            <a:r>
              <a:rPr lang="en-US" sz="2200" dirty="0">
                <a:solidFill>
                  <a:schemeClr val="bg1"/>
                </a:solidFill>
                <a:latin typeface="Arial" pitchFamily="34" charset="0"/>
              </a:rPr>
              <a:t>levels</a:t>
            </a:r>
          </a:p>
        </p:txBody>
      </p:sp>
    </p:spTree>
    <p:custDataLst>
      <p:tags r:id="rId1"/>
    </p:custDataLst>
    <p:extLst>
      <p:ext uri="{BB962C8B-B14F-4D97-AF65-F5344CB8AC3E}">
        <p14:creationId xmlns:p14="http://schemas.microsoft.com/office/powerpoint/2010/main" val="1123188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29542">
                                            <p:txEl>
                                              <p:pRg st="0" end="0"/>
                                            </p:txEl>
                                          </p:spTgt>
                                        </p:tgtEl>
                                        <p:attrNameLst>
                                          <p:attrName>style.visibility</p:attrName>
                                        </p:attrNameLst>
                                      </p:cBhvr>
                                      <p:to>
                                        <p:strVal val="visible"/>
                                      </p:to>
                                    </p:set>
                                    <p:anim calcmode="lin" valueType="num">
                                      <p:cBhvr additive="base">
                                        <p:cTn id="7" dur="500" fill="hold"/>
                                        <p:tgtEl>
                                          <p:spTgt spid="172954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2954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29542">
                                            <p:txEl>
                                              <p:pRg st="1" end="1"/>
                                            </p:txEl>
                                          </p:spTgt>
                                        </p:tgtEl>
                                        <p:attrNameLst>
                                          <p:attrName>style.visibility</p:attrName>
                                        </p:attrNameLst>
                                      </p:cBhvr>
                                      <p:to>
                                        <p:strVal val="visible"/>
                                      </p:to>
                                    </p:set>
                                    <p:anim calcmode="lin" valueType="num">
                                      <p:cBhvr additive="base">
                                        <p:cTn id="13" dur="500" fill="hold"/>
                                        <p:tgtEl>
                                          <p:spTgt spid="172954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2954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29542">
                                            <p:txEl>
                                              <p:pRg st="2" end="2"/>
                                            </p:txEl>
                                          </p:spTgt>
                                        </p:tgtEl>
                                        <p:attrNameLst>
                                          <p:attrName>style.visibility</p:attrName>
                                        </p:attrNameLst>
                                      </p:cBhvr>
                                      <p:to>
                                        <p:strVal val="visible"/>
                                      </p:to>
                                    </p:set>
                                    <p:anim calcmode="lin" valueType="num">
                                      <p:cBhvr additive="base">
                                        <p:cTn id="19" dur="500" fill="hold"/>
                                        <p:tgtEl>
                                          <p:spTgt spid="172954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2954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29542">
                                            <p:txEl>
                                              <p:pRg st="3" end="3"/>
                                            </p:txEl>
                                          </p:spTgt>
                                        </p:tgtEl>
                                        <p:attrNameLst>
                                          <p:attrName>style.visibility</p:attrName>
                                        </p:attrNameLst>
                                      </p:cBhvr>
                                      <p:to>
                                        <p:strVal val="visible"/>
                                      </p:to>
                                    </p:set>
                                    <p:anim calcmode="lin" valueType="num">
                                      <p:cBhvr additive="base">
                                        <p:cTn id="25" dur="500" fill="hold"/>
                                        <p:tgtEl>
                                          <p:spTgt spid="172954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2954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29542">
                                            <p:txEl>
                                              <p:pRg st="4" end="4"/>
                                            </p:txEl>
                                          </p:spTgt>
                                        </p:tgtEl>
                                        <p:attrNameLst>
                                          <p:attrName>style.visibility</p:attrName>
                                        </p:attrNameLst>
                                      </p:cBhvr>
                                      <p:to>
                                        <p:strVal val="visible"/>
                                      </p:to>
                                    </p:set>
                                    <p:anim calcmode="lin" valueType="num">
                                      <p:cBhvr additive="base">
                                        <p:cTn id="31" dur="500" fill="hold"/>
                                        <p:tgtEl>
                                          <p:spTgt spid="172954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2954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29542">
                                            <p:txEl>
                                              <p:pRg st="5" end="5"/>
                                            </p:txEl>
                                          </p:spTgt>
                                        </p:tgtEl>
                                        <p:attrNameLst>
                                          <p:attrName>style.visibility</p:attrName>
                                        </p:attrNameLst>
                                      </p:cBhvr>
                                      <p:to>
                                        <p:strVal val="visible"/>
                                      </p:to>
                                    </p:set>
                                    <p:anim calcmode="lin" valueType="num">
                                      <p:cBhvr additive="base">
                                        <p:cTn id="37" dur="500" fill="hold"/>
                                        <p:tgtEl>
                                          <p:spTgt spid="172954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2954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29542">
                                            <p:txEl>
                                              <p:pRg st="6" end="6"/>
                                            </p:txEl>
                                          </p:spTgt>
                                        </p:tgtEl>
                                        <p:attrNameLst>
                                          <p:attrName>style.visibility</p:attrName>
                                        </p:attrNameLst>
                                      </p:cBhvr>
                                      <p:to>
                                        <p:strVal val="visible"/>
                                      </p:to>
                                    </p:set>
                                    <p:anim calcmode="lin" valueType="num">
                                      <p:cBhvr additive="base">
                                        <p:cTn id="43" dur="500" fill="hold"/>
                                        <p:tgtEl>
                                          <p:spTgt spid="1729542">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2954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29542">
                                            <p:txEl>
                                              <p:pRg st="7" end="7"/>
                                            </p:txEl>
                                          </p:spTgt>
                                        </p:tgtEl>
                                        <p:attrNameLst>
                                          <p:attrName>style.visibility</p:attrName>
                                        </p:attrNameLst>
                                      </p:cBhvr>
                                      <p:to>
                                        <p:strVal val="visible"/>
                                      </p:to>
                                    </p:set>
                                    <p:anim calcmode="lin" valueType="num">
                                      <p:cBhvr additive="base">
                                        <p:cTn id="49" dur="500" fill="hold"/>
                                        <p:tgtEl>
                                          <p:spTgt spid="1729542">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2954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29542">
                                            <p:txEl>
                                              <p:pRg st="8" end="8"/>
                                            </p:txEl>
                                          </p:spTgt>
                                        </p:tgtEl>
                                        <p:attrNameLst>
                                          <p:attrName>style.visibility</p:attrName>
                                        </p:attrNameLst>
                                      </p:cBhvr>
                                      <p:to>
                                        <p:strVal val="visible"/>
                                      </p:to>
                                    </p:set>
                                    <p:anim calcmode="lin" valueType="num">
                                      <p:cBhvr additive="base">
                                        <p:cTn id="55" dur="500" fill="hold"/>
                                        <p:tgtEl>
                                          <p:spTgt spid="1729542">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2954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29542">
                                            <p:txEl>
                                              <p:pRg st="9" end="9"/>
                                            </p:txEl>
                                          </p:spTgt>
                                        </p:tgtEl>
                                        <p:attrNameLst>
                                          <p:attrName>style.visibility</p:attrName>
                                        </p:attrNameLst>
                                      </p:cBhvr>
                                      <p:to>
                                        <p:strVal val="visible"/>
                                      </p:to>
                                    </p:set>
                                    <p:anim calcmode="lin" valueType="num">
                                      <p:cBhvr additive="base">
                                        <p:cTn id="61" dur="500" fill="hold"/>
                                        <p:tgtEl>
                                          <p:spTgt spid="1729542">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29542">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29542">
                                            <p:txEl>
                                              <p:pRg st="10" end="10"/>
                                            </p:txEl>
                                          </p:spTgt>
                                        </p:tgtEl>
                                        <p:attrNameLst>
                                          <p:attrName>style.visibility</p:attrName>
                                        </p:attrNameLst>
                                      </p:cBhvr>
                                      <p:to>
                                        <p:strVal val="visible"/>
                                      </p:to>
                                    </p:set>
                                    <p:anim calcmode="lin" valueType="num">
                                      <p:cBhvr additive="base">
                                        <p:cTn id="67" dur="500" fill="hold"/>
                                        <p:tgtEl>
                                          <p:spTgt spid="1729542">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29542">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29542">
                                            <p:txEl>
                                              <p:pRg st="11" end="11"/>
                                            </p:txEl>
                                          </p:spTgt>
                                        </p:tgtEl>
                                        <p:attrNameLst>
                                          <p:attrName>style.visibility</p:attrName>
                                        </p:attrNameLst>
                                      </p:cBhvr>
                                      <p:to>
                                        <p:strVal val="visible"/>
                                      </p:to>
                                    </p:set>
                                    <p:anim calcmode="lin" valueType="num">
                                      <p:cBhvr additive="base">
                                        <p:cTn id="73" dur="500" fill="hold"/>
                                        <p:tgtEl>
                                          <p:spTgt spid="1729542">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29542">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descr="scale and gu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78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890615510"/>
      </p:ext>
    </p:extLst>
  </p:cSld>
  <p:clrMapOvr>
    <a:masterClrMapping/>
  </p:clrMapOvr>
  <p:transition/>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3657600" y="1143001"/>
            <a:ext cx="228600" cy="76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152400"/>
            <a:ext cx="8229600" cy="685800"/>
          </a:xfrm>
        </p:spPr>
        <p:txBody>
          <a:bodyPr>
            <a:normAutofit fontScale="90000"/>
          </a:bodyPr>
          <a:lstStyle/>
          <a:p>
            <a:r>
              <a:rPr lang="en-US" dirty="0" smtClean="0"/>
              <a:t>U.S. Weight - </a:t>
            </a:r>
            <a:r>
              <a:rPr lang="en-US" sz="4000" dirty="0" smtClean="0"/>
              <a:t>68</a:t>
            </a:r>
            <a:r>
              <a:rPr lang="en-US" sz="4000" dirty="0"/>
              <a:t>% overweight or obese</a:t>
            </a:r>
            <a:endParaRPr lang="en-US" dirty="0"/>
          </a:p>
        </p:txBody>
      </p:sp>
      <p:pic>
        <p:nvPicPr>
          <p:cNvPr id="5" name="Picture 4"/>
          <p:cNvPicPr>
            <a:picLocks noChangeAspect="1"/>
          </p:cNvPicPr>
          <p:nvPr/>
        </p:nvPicPr>
        <p:blipFill>
          <a:blip r:embed="rId3"/>
          <a:stretch>
            <a:fillRect/>
          </a:stretch>
        </p:blipFill>
        <p:spPr>
          <a:xfrm>
            <a:off x="324869" y="940769"/>
            <a:ext cx="4247131" cy="2814004"/>
          </a:xfrm>
          <a:prstGeom prst="rect">
            <a:avLst/>
          </a:prstGeom>
        </p:spPr>
      </p:pic>
      <p:sp>
        <p:nvSpPr>
          <p:cNvPr id="8" name="TextBox 7"/>
          <p:cNvSpPr txBox="1"/>
          <p:nvPr/>
        </p:nvSpPr>
        <p:spPr>
          <a:xfrm>
            <a:off x="762000" y="4343400"/>
            <a:ext cx="2590800" cy="990600"/>
          </a:xfrm>
          <a:prstGeom prst="rect">
            <a:avLst/>
          </a:prstGeom>
          <a:noFill/>
        </p:spPr>
        <p:txBody>
          <a:bodyPr wrap="square" rtlCol="0">
            <a:spAutoFit/>
          </a:bodyPr>
          <a:lstStyle/>
          <a:p>
            <a:endParaRPr lang="en-US" dirty="0"/>
          </a:p>
        </p:txBody>
      </p:sp>
      <p:pic>
        <p:nvPicPr>
          <p:cNvPr id="9" name="Picture 8"/>
          <p:cNvPicPr>
            <a:picLocks noChangeAspect="1"/>
          </p:cNvPicPr>
          <p:nvPr/>
        </p:nvPicPr>
        <p:blipFill>
          <a:blip r:embed="rId4"/>
          <a:stretch>
            <a:fillRect/>
          </a:stretch>
        </p:blipFill>
        <p:spPr>
          <a:xfrm>
            <a:off x="3048000" y="3620837"/>
            <a:ext cx="5753100" cy="2598988"/>
          </a:xfrm>
          <a:prstGeom prst="rect">
            <a:avLst/>
          </a:prstGeom>
        </p:spPr>
      </p:pic>
      <p:sp>
        <p:nvSpPr>
          <p:cNvPr id="3" name="Content Placeholder 2"/>
          <p:cNvSpPr>
            <a:spLocks noGrp="1"/>
          </p:cNvSpPr>
          <p:nvPr>
            <p:ph sz="quarter" idx="1"/>
          </p:nvPr>
        </p:nvSpPr>
        <p:spPr>
          <a:xfrm>
            <a:off x="4343400" y="838200"/>
            <a:ext cx="4450957" cy="3276600"/>
          </a:xfrm>
        </p:spPr>
        <p:txBody>
          <a:bodyPr>
            <a:noAutofit/>
          </a:bodyPr>
          <a:lstStyle/>
          <a:p>
            <a:pPr>
              <a:defRPr/>
            </a:pPr>
            <a:r>
              <a:rPr lang="en-US" dirty="0" smtClean="0"/>
              <a:t>34</a:t>
            </a:r>
            <a:r>
              <a:rPr lang="en-US" dirty="0"/>
              <a:t>% BMI </a:t>
            </a:r>
            <a:r>
              <a:rPr lang="en-US" dirty="0" smtClean="0"/>
              <a:t>25-29</a:t>
            </a:r>
          </a:p>
          <a:p>
            <a:pPr>
              <a:defRPr/>
            </a:pPr>
            <a:r>
              <a:rPr lang="en-US" dirty="0" smtClean="0"/>
              <a:t>34% BMI 30 +</a:t>
            </a:r>
          </a:p>
          <a:p>
            <a:pPr>
              <a:buFont typeface="Wingdings 3" panose="05040102010807070707" pitchFamily="18" charset="2"/>
              <a:buChar char="}"/>
              <a:defRPr/>
            </a:pPr>
            <a:r>
              <a:rPr lang="en-US" sz="2000" dirty="0" smtClean="0"/>
              <a:t>1/3 of all </a:t>
            </a:r>
            <a:r>
              <a:rPr lang="en-US" sz="2000" dirty="0" err="1" smtClean="0"/>
              <a:t>overwt</a:t>
            </a:r>
            <a:r>
              <a:rPr lang="en-US" sz="2000" dirty="0" smtClean="0"/>
              <a:t> people don’t get diabetes</a:t>
            </a:r>
          </a:p>
          <a:p>
            <a:pPr>
              <a:buFont typeface="Wingdings 3" panose="05040102010807070707" pitchFamily="18" charset="2"/>
              <a:buChar char="}"/>
              <a:defRPr/>
            </a:pPr>
            <a:r>
              <a:rPr lang="en-US" sz="2000" dirty="0" smtClean="0"/>
              <a:t>We burn 100 </a:t>
            </a:r>
            <a:r>
              <a:rPr lang="en-US" sz="2000" dirty="0" err="1" smtClean="0"/>
              <a:t>cals</a:t>
            </a:r>
            <a:r>
              <a:rPr lang="en-US" sz="2000" dirty="0" smtClean="0"/>
              <a:t> less a day at work</a:t>
            </a:r>
          </a:p>
          <a:p>
            <a:pPr fontAlgn="auto">
              <a:spcAft>
                <a:spcPts val="0"/>
              </a:spcAft>
              <a:buFont typeface="Wingdings 3" panose="05040102010807070707" pitchFamily="18" charset="2"/>
              <a:buChar char="}"/>
              <a:defRPr/>
            </a:pPr>
            <a:r>
              <a:rPr lang="en-US" sz="2000" dirty="0" smtClean="0"/>
              <a:t>Overall</a:t>
            </a:r>
            <a:r>
              <a:rPr lang="en-US" sz="2000" dirty="0"/>
              <a:t>, </a:t>
            </a:r>
            <a:r>
              <a:rPr lang="en-US" sz="2000" dirty="0" smtClean="0"/>
              <a:t>food costs ~ </a:t>
            </a:r>
            <a:r>
              <a:rPr lang="en-US" sz="1800" dirty="0" smtClean="0"/>
              <a:t>10-15</a:t>
            </a:r>
            <a:r>
              <a:rPr lang="en-US" sz="1800" dirty="0"/>
              <a:t>% of </a:t>
            </a:r>
            <a:r>
              <a:rPr lang="en-US" sz="1800" dirty="0" smtClean="0"/>
              <a:t>income</a:t>
            </a:r>
          </a:p>
          <a:p>
            <a:pPr>
              <a:buFont typeface="Wingdings 3" panose="05040102010807070707" pitchFamily="18" charset="2"/>
              <a:buChar char="}"/>
              <a:defRPr/>
            </a:pPr>
            <a:r>
              <a:rPr lang="en-US" sz="2400" dirty="0" smtClean="0"/>
              <a:t>Calorie Intake is on the rise</a:t>
            </a:r>
          </a:p>
        </p:txBody>
      </p:sp>
    </p:spTree>
    <p:custDataLst>
      <p:tags r:id="rId1"/>
    </p:custDataLst>
    <p:extLst>
      <p:ext uri="{BB962C8B-B14F-4D97-AF65-F5344CB8AC3E}">
        <p14:creationId xmlns:p14="http://schemas.microsoft.com/office/powerpoint/2010/main" val="1421366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3218" name="Picture 2" descr="mcdonaldssupersiz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986104"/>
            <a:ext cx="7239000" cy="583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04800" y="228600"/>
            <a:ext cx="8229600" cy="723900"/>
          </a:xfrm>
        </p:spPr>
        <p:txBody>
          <a:bodyPr>
            <a:normAutofit fontScale="90000"/>
          </a:bodyPr>
          <a:lstStyle/>
          <a:p>
            <a:r>
              <a:rPr lang="en-US" dirty="0" smtClean="0"/>
              <a:t>Bigger Meals, Bigger Kids</a:t>
            </a:r>
            <a:endParaRPr lang="en-US" dirty="0"/>
          </a:p>
        </p:txBody>
      </p:sp>
    </p:spTree>
    <p:custDataLst>
      <p:tags r:id="rId1"/>
    </p:custDataLst>
    <p:extLst>
      <p:ext uri="{BB962C8B-B14F-4D97-AF65-F5344CB8AC3E}">
        <p14:creationId xmlns:p14="http://schemas.microsoft.com/office/powerpoint/2010/main" val="111482892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6732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smtClean="0"/>
              <a:t>Average American Consumes</a:t>
            </a:r>
            <a:br>
              <a:rPr lang="en-US" dirty="0" smtClean="0"/>
            </a:br>
            <a:r>
              <a:rPr lang="en-US" dirty="0" smtClean="0"/>
              <a:t>25 teaspoons of sugar a day (400 </a:t>
            </a:r>
            <a:r>
              <a:rPr lang="en-US" dirty="0" err="1" smtClean="0"/>
              <a:t>cals</a:t>
            </a:r>
            <a:r>
              <a:rPr lang="en-US" dirty="0" smtClean="0"/>
              <a:t>)</a:t>
            </a:r>
            <a:endParaRPr lang="en-US" dirty="0"/>
          </a:p>
        </p:txBody>
      </p:sp>
      <p:sp>
        <p:nvSpPr>
          <p:cNvPr id="3" name="Content Placeholder 2"/>
          <p:cNvSpPr>
            <a:spLocks noGrp="1"/>
          </p:cNvSpPr>
          <p:nvPr>
            <p:ph idx="1"/>
          </p:nvPr>
        </p:nvSpPr>
        <p:spPr>
          <a:xfrm>
            <a:off x="609600" y="1600200"/>
            <a:ext cx="5791200" cy="4953000"/>
          </a:xfrm>
        </p:spPr>
        <p:txBody>
          <a:bodyPr>
            <a:normAutofit/>
          </a:bodyPr>
          <a:lstStyle/>
          <a:p>
            <a:r>
              <a:rPr lang="en-US" dirty="0" smtClean="0">
                <a:effectLst/>
              </a:rPr>
              <a:t>Warning label on sodas proposed</a:t>
            </a:r>
          </a:p>
          <a:p>
            <a:r>
              <a:rPr lang="en-US" dirty="0" smtClean="0">
                <a:effectLst/>
              </a:rPr>
              <a:t> One soda has 12 teaspoons soda</a:t>
            </a:r>
          </a:p>
          <a:p>
            <a:r>
              <a:rPr lang="en-US" dirty="0" smtClean="0">
                <a:effectLst/>
              </a:rPr>
              <a:t>On </a:t>
            </a:r>
            <a:r>
              <a:rPr lang="en-US" dirty="0" err="1" smtClean="0">
                <a:effectLst/>
              </a:rPr>
              <a:t>avg</a:t>
            </a:r>
            <a:r>
              <a:rPr lang="en-US" dirty="0" smtClean="0">
                <a:effectLst/>
              </a:rPr>
              <a:t>, 1 person consumes 40 gallons of soda each year</a:t>
            </a:r>
          </a:p>
          <a:p>
            <a:r>
              <a:rPr lang="en-US" dirty="0" smtClean="0"/>
              <a:t>ADA guidelines “limit sodas and beverages with sugar, High Fructose Corn Syrup, (HFCS)</a:t>
            </a:r>
            <a:endParaRPr lang="en-US" dirty="0"/>
          </a:p>
        </p:txBody>
      </p:sp>
      <p:pic>
        <p:nvPicPr>
          <p:cNvPr id="5" name="Picture 4"/>
          <p:cNvPicPr>
            <a:picLocks noChangeAspect="1"/>
          </p:cNvPicPr>
          <p:nvPr/>
        </p:nvPicPr>
        <p:blipFill>
          <a:blip r:embed="rId3"/>
          <a:stretch>
            <a:fillRect/>
          </a:stretch>
        </p:blipFill>
        <p:spPr>
          <a:xfrm>
            <a:off x="6324600" y="1600200"/>
            <a:ext cx="2401214" cy="2971800"/>
          </a:xfrm>
          <a:prstGeom prst="rect">
            <a:avLst/>
          </a:prstGeom>
        </p:spPr>
      </p:pic>
    </p:spTree>
    <p:custDataLst>
      <p:tags r:id="rId1"/>
    </p:custDataLst>
    <p:extLst>
      <p:ext uri="{BB962C8B-B14F-4D97-AF65-F5344CB8AC3E}">
        <p14:creationId xmlns:p14="http://schemas.microsoft.com/office/powerpoint/2010/main" val="2134616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itle 1"/>
          <p:cNvSpPr>
            <a:spLocks noGrp="1"/>
          </p:cNvSpPr>
          <p:nvPr>
            <p:ph type="title"/>
          </p:nvPr>
        </p:nvSpPr>
        <p:spPr/>
        <p:txBody>
          <a:bodyPr>
            <a:noAutofit/>
          </a:bodyPr>
          <a:lstStyle/>
          <a:p>
            <a:r>
              <a:rPr lang="en-US" sz="3200" dirty="0" smtClean="0"/>
              <a:t>Medical Nutrition Therapy – ADA 2014 Updates</a:t>
            </a:r>
          </a:p>
        </p:txBody>
      </p:sp>
      <p:pic>
        <p:nvPicPr>
          <p:cNvPr id="4" name="Content Placeholder 3"/>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4359275" y="1568390"/>
            <a:ext cx="4327525" cy="4327525"/>
          </a:xfrm>
        </p:spPr>
      </p:pic>
      <p:sp>
        <p:nvSpPr>
          <p:cNvPr id="2" name="TextBox 1"/>
          <p:cNvSpPr txBox="1"/>
          <p:nvPr/>
        </p:nvSpPr>
        <p:spPr>
          <a:xfrm>
            <a:off x="609599" y="1371600"/>
            <a:ext cx="3657601" cy="4524315"/>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No ideal </a:t>
            </a:r>
            <a:r>
              <a:rPr lang="en-US" sz="2400" dirty="0"/>
              <a:t>percentage of calories from protein, carbohydrate and fat for </a:t>
            </a:r>
            <a:r>
              <a:rPr lang="en-US" sz="2400" dirty="0" smtClean="0"/>
              <a:t> people </a:t>
            </a:r>
            <a:r>
              <a:rPr lang="en-US" sz="2400" dirty="0"/>
              <a:t>with </a:t>
            </a:r>
            <a:r>
              <a:rPr lang="en-US" sz="2400" dirty="0" smtClean="0"/>
              <a:t>diabetes. </a:t>
            </a:r>
          </a:p>
          <a:p>
            <a:pPr marL="285750" indent="-285750">
              <a:buFont typeface="Arial" panose="020B0604020202020204" pitchFamily="34" charset="0"/>
              <a:buChar char="•"/>
            </a:pPr>
            <a:r>
              <a:rPr lang="en-US" sz="2400" dirty="0" smtClean="0"/>
              <a:t>Macronutrient </a:t>
            </a:r>
            <a:r>
              <a:rPr lang="en-US" sz="2400" dirty="0"/>
              <a:t>distribution should be based on an</a:t>
            </a:r>
            <a:r>
              <a:rPr lang="en-US" sz="2400" i="1" dirty="0"/>
              <a:t> individualized assessment </a:t>
            </a:r>
            <a:r>
              <a:rPr lang="en-US" sz="2400" dirty="0"/>
              <a:t>of eating patterns, preferences and metabolic goals</a:t>
            </a:r>
            <a:r>
              <a:rPr lang="en-US" sz="2400" dirty="0" smtClean="0"/>
              <a:t>.</a:t>
            </a:r>
            <a:endParaRPr lang="en-US" sz="2400" dirty="0"/>
          </a:p>
        </p:txBody>
      </p:sp>
    </p:spTree>
    <p:custDataLst>
      <p:tags r:id="rId1"/>
    </p:custDataLst>
    <p:extLst>
      <p:ext uri="{BB962C8B-B14F-4D97-AF65-F5344CB8AC3E}">
        <p14:creationId xmlns:p14="http://schemas.microsoft.com/office/powerpoint/2010/main" val="722655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ChangeArrowheads="1"/>
          </p:cNvSpPr>
          <p:nvPr/>
        </p:nvSpPr>
        <p:spPr bwMode="auto">
          <a:xfrm>
            <a:off x="431800" y="622935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68963" name="Rectangle 3"/>
          <p:cNvSpPr>
            <a:spLocks noChangeArrowheads="1"/>
          </p:cNvSpPr>
          <p:nvPr/>
        </p:nvSpPr>
        <p:spPr bwMode="auto">
          <a:xfrm>
            <a:off x="3124200" y="622935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847301" name="Rectangle 5"/>
          <p:cNvSpPr>
            <a:spLocks noGrp="1" noChangeArrowheads="1"/>
          </p:cNvSpPr>
          <p:nvPr>
            <p:ph sz="quarter" idx="1"/>
          </p:nvPr>
        </p:nvSpPr>
        <p:spPr>
          <a:xfrm>
            <a:off x="457200" y="1219200"/>
            <a:ext cx="5791200" cy="4937760"/>
          </a:xfrm>
        </p:spPr>
        <p:txBody>
          <a:bodyPr lIns="90477" tIns="44445" rIns="90477" bIns="44445">
            <a:normAutofit/>
          </a:bodyPr>
          <a:lstStyle/>
          <a:p>
            <a:pPr eaLnBrk="1" hangingPunct="1">
              <a:defRPr/>
            </a:pPr>
            <a:r>
              <a:rPr lang="en-US" dirty="0" smtClean="0"/>
              <a:t>Focus on the Individual</a:t>
            </a:r>
          </a:p>
          <a:p>
            <a:pPr eaLnBrk="1" hangingPunct="1">
              <a:defRPr/>
            </a:pPr>
            <a:r>
              <a:rPr lang="en-US" dirty="0" smtClean="0"/>
              <a:t>Maintain pleasure of eating</a:t>
            </a:r>
          </a:p>
          <a:p>
            <a:pPr eaLnBrk="1" hangingPunct="1">
              <a:defRPr/>
            </a:pPr>
            <a:r>
              <a:rPr lang="en-US" dirty="0" smtClean="0"/>
              <a:t>Provide positive messages about food</a:t>
            </a:r>
          </a:p>
          <a:p>
            <a:pPr eaLnBrk="1" hangingPunct="1">
              <a:defRPr/>
            </a:pPr>
            <a:r>
              <a:rPr lang="en-US" dirty="0" smtClean="0"/>
              <a:t>Limit food choices only when backed by science</a:t>
            </a:r>
          </a:p>
          <a:p>
            <a:pPr eaLnBrk="1" hangingPunct="1">
              <a:defRPr/>
            </a:pPr>
            <a:r>
              <a:rPr lang="en-US" dirty="0" smtClean="0"/>
              <a:t>Provide practical tools</a:t>
            </a:r>
          </a:p>
          <a:p>
            <a:pPr eaLnBrk="1" hangingPunct="1">
              <a:defRPr/>
            </a:pPr>
            <a:r>
              <a:rPr lang="en-US" dirty="0" smtClean="0"/>
              <a:t>Refer to a RD and Diabetes Education – Lowers A1c by 1-2%</a:t>
            </a:r>
          </a:p>
        </p:txBody>
      </p:sp>
      <p:pic>
        <p:nvPicPr>
          <p:cNvPr id="168994" name="Picture 34" descr="C:\Users\bev_000\AppData\Local\Microsoft\Windows\Temporary Internet Files\Content.IE5\LVC98H3G\MC900441830[1].wm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1371600"/>
            <a:ext cx="2514601" cy="314599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dirty="0" smtClean="0"/>
              <a:t>Medical Nutrition Therapy – ADA</a:t>
            </a:r>
            <a:endParaRPr lang="en-US" dirty="0"/>
          </a:p>
        </p:txBody>
      </p:sp>
    </p:spTree>
    <p:custDataLst>
      <p:tags r:id="rId1"/>
    </p:custDataLst>
    <p:extLst>
      <p:ext uri="{BB962C8B-B14F-4D97-AF65-F5344CB8AC3E}">
        <p14:creationId xmlns:p14="http://schemas.microsoft.com/office/powerpoint/2010/main" val="991177625"/>
      </p:ext>
    </p:extLst>
  </p:cSld>
  <p:clrMapOvr>
    <a:masterClrMapping/>
  </p:clrMapOvr>
  <p:transition/>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Sodium, Fat and Fiber</a:t>
            </a:r>
            <a:endParaRPr lang="en-US" dirty="0"/>
          </a:p>
        </p:txBody>
      </p:sp>
      <p:sp>
        <p:nvSpPr>
          <p:cNvPr id="3" name="Content Placeholder 2"/>
          <p:cNvSpPr>
            <a:spLocks noGrp="1"/>
          </p:cNvSpPr>
          <p:nvPr>
            <p:ph sz="quarter" idx="1"/>
          </p:nvPr>
        </p:nvSpPr>
        <p:spPr>
          <a:xfrm>
            <a:off x="457200" y="1219200"/>
            <a:ext cx="5486400" cy="4937760"/>
          </a:xfrm>
        </p:spPr>
        <p:txBody>
          <a:bodyPr>
            <a:normAutofit fontScale="92500" lnSpcReduction="10000"/>
          </a:bodyPr>
          <a:lstStyle/>
          <a:p>
            <a:pPr>
              <a:defRPr/>
            </a:pPr>
            <a:r>
              <a:rPr lang="en-US" sz="2800" dirty="0">
                <a:solidFill>
                  <a:schemeClr val="tx2">
                    <a:lumMod val="50000"/>
                  </a:schemeClr>
                </a:solidFill>
              </a:rPr>
              <a:t>Sodium </a:t>
            </a:r>
            <a:r>
              <a:rPr lang="en-US" sz="2800" dirty="0" smtClean="0">
                <a:solidFill>
                  <a:schemeClr val="tx2">
                    <a:lumMod val="50000"/>
                  </a:schemeClr>
                </a:solidFill>
              </a:rPr>
              <a:t>  </a:t>
            </a:r>
            <a:r>
              <a:rPr lang="en-US" sz="2800" dirty="0">
                <a:solidFill>
                  <a:schemeClr val="tx2">
                    <a:lumMod val="50000"/>
                  </a:schemeClr>
                </a:solidFill>
              </a:rPr>
              <a:t>– Try and keep less than 2,300 mg a </a:t>
            </a:r>
            <a:r>
              <a:rPr lang="en-US" sz="2800" dirty="0" smtClean="0">
                <a:solidFill>
                  <a:schemeClr val="tx2">
                    <a:lumMod val="50000"/>
                  </a:schemeClr>
                </a:solidFill>
              </a:rPr>
              <a:t>day</a:t>
            </a:r>
          </a:p>
          <a:p>
            <a:pPr>
              <a:defRPr/>
            </a:pPr>
            <a:r>
              <a:rPr lang="en-US" sz="2800" dirty="0" smtClean="0">
                <a:solidFill>
                  <a:schemeClr val="tx2">
                    <a:lumMod val="50000"/>
                  </a:schemeClr>
                </a:solidFill>
              </a:rPr>
              <a:t>Vitamin </a:t>
            </a:r>
            <a:r>
              <a:rPr lang="en-US" sz="2800" dirty="0">
                <a:solidFill>
                  <a:schemeClr val="tx2">
                    <a:lumMod val="50000"/>
                  </a:schemeClr>
                </a:solidFill>
              </a:rPr>
              <a:t>and mineral supplements not recommended -lack of </a:t>
            </a:r>
            <a:r>
              <a:rPr lang="en-US" sz="2800" dirty="0" smtClean="0">
                <a:solidFill>
                  <a:schemeClr val="tx2">
                    <a:lumMod val="50000"/>
                  </a:schemeClr>
                </a:solidFill>
              </a:rPr>
              <a:t>evidence.</a:t>
            </a:r>
          </a:p>
          <a:p>
            <a:pPr>
              <a:defRPr/>
            </a:pPr>
            <a:r>
              <a:rPr lang="en-US" sz="2800" dirty="0" smtClean="0">
                <a:solidFill>
                  <a:schemeClr val="tx2">
                    <a:lumMod val="50000"/>
                  </a:schemeClr>
                </a:solidFill>
              </a:rPr>
              <a:t>Fat - same as recommended </a:t>
            </a:r>
            <a:r>
              <a:rPr lang="en-US" sz="2800" dirty="0">
                <a:solidFill>
                  <a:schemeClr val="tx2">
                    <a:lumMod val="50000"/>
                  </a:schemeClr>
                </a:solidFill>
              </a:rPr>
              <a:t>for </a:t>
            </a:r>
            <a:r>
              <a:rPr lang="en-US" sz="2800" dirty="0" smtClean="0">
                <a:solidFill>
                  <a:schemeClr val="tx2">
                    <a:lumMod val="50000"/>
                  </a:schemeClr>
                </a:solidFill>
              </a:rPr>
              <a:t>general </a:t>
            </a:r>
            <a:r>
              <a:rPr lang="en-US" sz="2800" dirty="0">
                <a:solidFill>
                  <a:schemeClr val="tx2">
                    <a:lumMod val="50000"/>
                  </a:schemeClr>
                </a:solidFill>
              </a:rPr>
              <a:t>population </a:t>
            </a:r>
            <a:endParaRPr lang="en-US" sz="2800" dirty="0" smtClean="0">
              <a:solidFill>
                <a:schemeClr val="tx2">
                  <a:lumMod val="50000"/>
                </a:schemeClr>
              </a:solidFill>
            </a:endParaRPr>
          </a:p>
          <a:p>
            <a:pPr lvl="1">
              <a:defRPr/>
            </a:pPr>
            <a:r>
              <a:rPr lang="en-US" sz="2400" dirty="0" smtClean="0">
                <a:solidFill>
                  <a:schemeClr val="tx2">
                    <a:lumMod val="50000"/>
                  </a:schemeClr>
                </a:solidFill>
              </a:rPr>
              <a:t>Less than 10% saturated fat, </a:t>
            </a:r>
          </a:p>
          <a:p>
            <a:pPr lvl="1">
              <a:defRPr/>
            </a:pPr>
            <a:r>
              <a:rPr lang="en-US" sz="2400" dirty="0" smtClean="0">
                <a:solidFill>
                  <a:schemeClr val="tx2">
                    <a:lumMod val="50000"/>
                  </a:schemeClr>
                </a:solidFill>
              </a:rPr>
              <a:t>Limit trans fats</a:t>
            </a:r>
          </a:p>
          <a:p>
            <a:pPr lvl="1">
              <a:defRPr/>
            </a:pPr>
            <a:r>
              <a:rPr lang="en-US" sz="2400" dirty="0" smtClean="0">
                <a:solidFill>
                  <a:schemeClr val="tx2">
                    <a:lumMod val="50000"/>
                  </a:schemeClr>
                </a:solidFill>
              </a:rPr>
              <a:t>Less than 300 mg cholesterol daily</a:t>
            </a:r>
          </a:p>
          <a:p>
            <a:pPr lvl="1">
              <a:defRPr/>
            </a:pPr>
            <a:r>
              <a:rPr lang="en-US" sz="2400" dirty="0" smtClean="0">
                <a:solidFill>
                  <a:schemeClr val="tx2">
                    <a:lumMod val="50000"/>
                  </a:schemeClr>
                </a:solidFill>
              </a:rPr>
              <a:t>Mediterranean Diet looks like good option</a:t>
            </a:r>
          </a:p>
          <a:p>
            <a:pPr>
              <a:defRPr/>
            </a:pPr>
            <a:r>
              <a:rPr lang="en-US" sz="2800" dirty="0" smtClean="0">
                <a:solidFill>
                  <a:schemeClr val="tx2">
                    <a:lumMod val="50000"/>
                  </a:schemeClr>
                </a:solidFill>
              </a:rPr>
              <a:t>Fiber 25 </a:t>
            </a:r>
            <a:r>
              <a:rPr lang="en-US" sz="2800" dirty="0">
                <a:solidFill>
                  <a:schemeClr val="tx2">
                    <a:lumMod val="50000"/>
                  </a:schemeClr>
                </a:solidFill>
              </a:rPr>
              <a:t>-38 </a:t>
            </a:r>
            <a:r>
              <a:rPr lang="en-US" sz="2800" dirty="0" err="1">
                <a:solidFill>
                  <a:schemeClr val="tx2">
                    <a:lumMod val="50000"/>
                  </a:schemeClr>
                </a:solidFill>
              </a:rPr>
              <a:t>gms</a:t>
            </a:r>
            <a:r>
              <a:rPr lang="en-US" sz="2800" dirty="0">
                <a:solidFill>
                  <a:schemeClr val="tx2">
                    <a:lumMod val="50000"/>
                  </a:schemeClr>
                </a:solidFill>
              </a:rPr>
              <a:t> a day </a:t>
            </a:r>
            <a:endParaRPr lang="en-US" sz="2800" dirty="0" smtClean="0">
              <a:solidFill>
                <a:schemeClr val="tx2">
                  <a:lumMod val="50000"/>
                </a:schemeClr>
              </a:solidFill>
            </a:endParaRPr>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15952" y="1256288"/>
            <a:ext cx="3048000" cy="2033588"/>
          </a:xfrm>
          <a:prstGeom prst="rect">
            <a:avLst/>
          </a:prstGeom>
        </p:spPr>
      </p:pic>
    </p:spTree>
    <p:custDataLst>
      <p:tags r:id="rId1"/>
    </p:custDataLst>
    <p:extLst>
      <p:ext uri="{BB962C8B-B14F-4D97-AF65-F5344CB8AC3E}">
        <p14:creationId xmlns:p14="http://schemas.microsoft.com/office/powerpoint/2010/main" val="3931666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Approach Depends on Patient</a:t>
            </a:r>
            <a:endParaRPr lang="en-US" dirty="0"/>
          </a:p>
        </p:txBody>
      </p:sp>
      <p:sp>
        <p:nvSpPr>
          <p:cNvPr id="3" name="Content Placeholder 2"/>
          <p:cNvSpPr>
            <a:spLocks noGrp="1"/>
          </p:cNvSpPr>
          <p:nvPr>
            <p:ph sz="quarter" idx="1"/>
          </p:nvPr>
        </p:nvSpPr>
        <p:spPr/>
        <p:txBody>
          <a:bodyPr numCol="2"/>
          <a:lstStyle/>
          <a:p>
            <a:pPr>
              <a:buFont typeface="Arial" pitchFamily="34" charset="0"/>
              <a:buChar char="•"/>
            </a:pPr>
            <a:r>
              <a:rPr lang="en-US" sz="3200" dirty="0" smtClean="0"/>
              <a:t>New Type 2</a:t>
            </a:r>
            <a:endParaRPr lang="en-US" sz="3200" dirty="0"/>
          </a:p>
          <a:p>
            <a:pPr lvl="1">
              <a:buFont typeface="Arial" pitchFamily="34" charset="0"/>
              <a:buChar char="•"/>
            </a:pPr>
            <a:r>
              <a:rPr lang="en-US" sz="2400" dirty="0" smtClean="0"/>
              <a:t>Portion Control</a:t>
            </a:r>
          </a:p>
          <a:p>
            <a:pPr lvl="1">
              <a:buFont typeface="Arial" pitchFamily="34" charset="0"/>
              <a:buChar char="•"/>
            </a:pPr>
            <a:r>
              <a:rPr lang="en-US" sz="2400" dirty="0" smtClean="0"/>
              <a:t>Plate Method</a:t>
            </a:r>
          </a:p>
          <a:p>
            <a:pPr lvl="1">
              <a:buFont typeface="Arial" pitchFamily="34" charset="0"/>
              <a:buChar char="•"/>
            </a:pPr>
            <a:r>
              <a:rPr lang="en-US" sz="2400" dirty="0" smtClean="0"/>
              <a:t>Record Keeping</a:t>
            </a:r>
          </a:p>
          <a:p>
            <a:pPr lvl="1">
              <a:buFont typeface="Arial" pitchFamily="34" charset="0"/>
              <a:buChar char="•"/>
            </a:pPr>
            <a:r>
              <a:rPr lang="en-US" sz="2400" dirty="0" smtClean="0"/>
              <a:t>Education</a:t>
            </a:r>
          </a:p>
          <a:p>
            <a:pPr>
              <a:buFont typeface="Arial" pitchFamily="34" charset="0"/>
              <a:buChar char="•"/>
            </a:pPr>
            <a:r>
              <a:rPr lang="en-US" sz="3400" dirty="0" smtClean="0"/>
              <a:t>On Insulin? </a:t>
            </a:r>
          </a:p>
          <a:p>
            <a:pPr lvl="1">
              <a:buFont typeface="Arial" pitchFamily="34" charset="0"/>
              <a:buChar char="•"/>
            </a:pPr>
            <a:r>
              <a:rPr lang="en-US" sz="2400" dirty="0" smtClean="0"/>
              <a:t>Carb counting</a:t>
            </a:r>
          </a:p>
          <a:p>
            <a:pPr lvl="1">
              <a:buFont typeface="Arial" pitchFamily="34" charset="0"/>
              <a:buChar char="•"/>
            </a:pPr>
            <a:r>
              <a:rPr lang="en-US" sz="2400" dirty="0" smtClean="0"/>
              <a:t>Post prandial checks</a:t>
            </a:r>
            <a:endParaRPr lang="en-US" sz="2400" dirty="0"/>
          </a:p>
          <a:p>
            <a:pPr lvl="2"/>
            <a:endParaRPr lang="en-US" dirty="0" smtClean="0"/>
          </a:p>
        </p:txBody>
      </p:sp>
      <p:pic>
        <p:nvPicPr>
          <p:cNvPr id="5" name="Picture 4"/>
          <p:cNvPicPr>
            <a:picLocks noChangeAspect="1"/>
          </p:cNvPicPr>
          <p:nvPr/>
        </p:nvPicPr>
        <p:blipFill>
          <a:blip r:embed="rId3"/>
          <a:stretch>
            <a:fillRect/>
          </a:stretch>
        </p:blipFill>
        <p:spPr>
          <a:xfrm>
            <a:off x="4572000" y="1383030"/>
            <a:ext cx="3352800" cy="4610100"/>
          </a:xfrm>
          <a:prstGeom prst="rect">
            <a:avLst/>
          </a:prstGeom>
        </p:spPr>
      </p:pic>
    </p:spTree>
    <p:custDataLst>
      <p:tags r:id="rId1"/>
    </p:custDataLst>
    <p:extLst>
      <p:ext uri="{BB962C8B-B14F-4D97-AF65-F5344CB8AC3E}">
        <p14:creationId xmlns:p14="http://schemas.microsoft.com/office/powerpoint/2010/main" val="1753171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What are next steps? </a:t>
            </a:r>
            <a:endParaRPr lang="en-US" dirty="0"/>
          </a:p>
        </p:txBody>
      </p:sp>
      <p:sp>
        <p:nvSpPr>
          <p:cNvPr id="3" name="Content Placeholder 2"/>
          <p:cNvSpPr>
            <a:spLocks noGrp="1"/>
          </p:cNvSpPr>
          <p:nvPr>
            <p:ph sz="quarter" idx="1"/>
          </p:nvPr>
        </p:nvSpPr>
        <p:spPr/>
        <p:txBody>
          <a:bodyPr/>
          <a:lstStyle/>
          <a:p>
            <a:pPr>
              <a:defRPr/>
            </a:pPr>
            <a:r>
              <a:rPr lang="en-US" sz="4000" dirty="0" smtClean="0"/>
              <a:t>72 </a:t>
            </a:r>
            <a:r>
              <a:rPr lang="en-US" sz="4000" dirty="0" err="1" smtClean="0"/>
              <a:t>yr</a:t>
            </a:r>
            <a:r>
              <a:rPr lang="en-US" sz="4000" dirty="0" smtClean="0"/>
              <a:t> old, thin, lives alone, A1c 7.3%.  History of MI, stroke.  DM for 12 </a:t>
            </a:r>
            <a:r>
              <a:rPr lang="en-US" sz="4000" dirty="0" err="1" smtClean="0"/>
              <a:t>yrs</a:t>
            </a:r>
            <a:r>
              <a:rPr lang="en-US" sz="4000" dirty="0" smtClean="0"/>
              <a:t>, “diet controlled”. Limited income. </a:t>
            </a:r>
            <a:r>
              <a:rPr lang="en-US" sz="4000" dirty="0" err="1" smtClean="0"/>
              <a:t>Creat</a:t>
            </a:r>
            <a:r>
              <a:rPr lang="en-US" sz="4000" dirty="0" smtClean="0"/>
              <a:t> 1.4.</a:t>
            </a:r>
          </a:p>
          <a:p>
            <a:pPr>
              <a:defRPr/>
            </a:pPr>
            <a:endParaRPr lang="en-US" dirty="0"/>
          </a:p>
        </p:txBody>
      </p:sp>
      <p:pic>
        <p:nvPicPr>
          <p:cNvPr id="43013" name="Picture 6" descr="C:\Users\bev\AppData\Local\Microsoft\Windows\Temporary Internet Files\Content.IE5\LT7NGBCU\MP900442402[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3276600"/>
            <a:ext cx="37719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911305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body-sm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6725" y="1023938"/>
            <a:ext cx="2925763" cy="479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Rectangle 3"/>
          <p:cNvSpPr>
            <a:spLocks noGrp="1" noChangeArrowheads="1"/>
          </p:cNvSpPr>
          <p:nvPr>
            <p:ph type="title"/>
          </p:nvPr>
        </p:nvSpPr>
        <p:spPr/>
        <p:txBody>
          <a:bodyPr>
            <a:normAutofit/>
          </a:bodyPr>
          <a:lstStyle/>
          <a:p>
            <a:pPr eaLnBrk="1" hangingPunct="1"/>
            <a:r>
              <a:rPr lang="en-US" sz="2800" smtClean="0"/>
              <a:t>GLP-1 Effects in Humans</a:t>
            </a:r>
            <a:br>
              <a:rPr lang="en-US" sz="2800" smtClean="0"/>
            </a:br>
            <a:r>
              <a:rPr lang="en-US" sz="2800" smtClean="0"/>
              <a:t>Understanding the Natural Role of Incretins</a:t>
            </a:r>
          </a:p>
        </p:txBody>
      </p:sp>
      <p:sp>
        <p:nvSpPr>
          <p:cNvPr id="3" name="Content Placeholder 2"/>
          <p:cNvSpPr>
            <a:spLocks noGrp="1"/>
          </p:cNvSpPr>
          <p:nvPr>
            <p:ph sz="quarter" idx="1"/>
          </p:nvPr>
        </p:nvSpPr>
        <p:spPr>
          <a:xfrm>
            <a:off x="435692" y="1185736"/>
            <a:ext cx="8229600" cy="4937760"/>
          </a:xfrm>
        </p:spPr>
        <p:txBody>
          <a:bodyPr/>
          <a:lstStyle/>
          <a:p>
            <a:endParaRPr lang="en-US" dirty="0"/>
          </a:p>
        </p:txBody>
      </p:sp>
      <p:sp>
        <p:nvSpPr>
          <p:cNvPr id="38916" name="Rectangle 4"/>
          <p:cNvSpPr>
            <a:spLocks noChangeArrowheads="1"/>
          </p:cNvSpPr>
          <p:nvPr/>
        </p:nvSpPr>
        <p:spPr bwMode="auto">
          <a:xfrm>
            <a:off x="351286" y="5802028"/>
            <a:ext cx="4199206"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2075" tIns="46038" rIns="92075" bIns="46038" anchor="b">
            <a:spAutoFit/>
          </a:bodyPr>
          <a:lstStyle/>
          <a:p>
            <a:pPr>
              <a:lnSpc>
                <a:spcPct val="80000"/>
              </a:lnSpc>
              <a:spcBef>
                <a:spcPct val="40000"/>
              </a:spcBef>
            </a:pP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Flint A, et al. </a:t>
            </a:r>
            <a:r>
              <a:rPr lang="fr-FR" sz="1000" i="1" dirty="0">
                <a:ea typeface="Times New Roman" pitchFamily="18" charset="0"/>
                <a:cs typeface="Arial Narrow" pitchFamily="34" charset="0"/>
              </a:rPr>
              <a:t>J Clin </a:t>
            </a:r>
            <a:r>
              <a:rPr lang="fr-FR" sz="1000" i="1" dirty="0" err="1">
                <a:ea typeface="Times New Roman" pitchFamily="18" charset="0"/>
                <a:cs typeface="Arial Narrow" pitchFamily="34" charset="0"/>
              </a:rPr>
              <a:t>Invest</a:t>
            </a:r>
            <a:r>
              <a:rPr lang="fr-FR" sz="1000" dirty="0">
                <a:ea typeface="Times New Roman" pitchFamily="18" charset="0"/>
                <a:cs typeface="Arial Narrow" pitchFamily="34" charset="0"/>
              </a:rPr>
              <a:t>. 1998;101:515-520</a:t>
            </a:r>
            <a:br>
              <a:rPr lang="fr-FR" sz="1000" dirty="0">
                <a:ea typeface="Times New Roman" pitchFamily="18" charset="0"/>
                <a:cs typeface="Arial Narrow" pitchFamily="34" charset="0"/>
              </a:rPr>
            </a:b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Larsson</a:t>
            </a:r>
            <a:r>
              <a:rPr lang="fr-FR" sz="1000" dirty="0">
                <a:ea typeface="Times New Roman" pitchFamily="18" charset="0"/>
                <a:cs typeface="Arial Narrow" pitchFamily="34" charset="0"/>
              </a:rPr>
              <a:t> H, et al. </a:t>
            </a:r>
            <a:r>
              <a:rPr lang="fr-FR" sz="1000" i="1" dirty="0">
                <a:ea typeface="Times New Roman" pitchFamily="18" charset="0"/>
                <a:cs typeface="Arial Narrow" pitchFamily="34" charset="0"/>
              </a:rPr>
              <a:t>Acta </a:t>
            </a:r>
            <a:r>
              <a:rPr lang="fr-FR" sz="1000" i="1" dirty="0" err="1">
                <a:ea typeface="Times New Roman" pitchFamily="18" charset="0"/>
                <a:cs typeface="Arial Narrow" pitchFamily="34" charset="0"/>
              </a:rPr>
              <a:t>Physiol</a:t>
            </a:r>
            <a:r>
              <a:rPr lang="fr-FR" sz="1000" i="1" dirty="0">
                <a:ea typeface="Times New Roman" pitchFamily="18" charset="0"/>
                <a:cs typeface="Arial Narrow" pitchFamily="34" charset="0"/>
              </a:rPr>
              <a:t> </a:t>
            </a:r>
            <a:r>
              <a:rPr lang="fr-FR" sz="1000" i="1" dirty="0" err="1">
                <a:ea typeface="Times New Roman" pitchFamily="18" charset="0"/>
                <a:cs typeface="Arial Narrow" pitchFamily="34" charset="0"/>
              </a:rPr>
              <a:t>Scand</a:t>
            </a:r>
            <a:r>
              <a:rPr lang="fr-FR" sz="1000" i="1" dirty="0">
                <a:ea typeface="Times New Roman" pitchFamily="18" charset="0"/>
                <a:cs typeface="Arial Narrow" pitchFamily="34" charset="0"/>
              </a:rPr>
              <a:t>.</a:t>
            </a:r>
            <a:r>
              <a:rPr lang="fr-FR" sz="1000" dirty="0">
                <a:ea typeface="Times New Roman" pitchFamily="18" charset="0"/>
                <a:cs typeface="Arial Narrow" pitchFamily="34" charset="0"/>
              </a:rPr>
              <a:t> 1997;160:413-422</a:t>
            </a:r>
            <a:br>
              <a:rPr lang="fr-FR" sz="1000" dirty="0">
                <a:ea typeface="Times New Roman" pitchFamily="18" charset="0"/>
                <a:cs typeface="Arial Narrow" pitchFamily="34" charset="0"/>
              </a:rPr>
            </a:b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a:t>
            </a:r>
            <a:r>
              <a:rPr lang="it-IT" sz="1000" dirty="0">
                <a:ea typeface="Times New Roman" pitchFamily="18" charset="0"/>
                <a:cs typeface="Arial Narrow" pitchFamily="34" charset="0"/>
              </a:rPr>
              <a:t>Nauck MA, et al.</a:t>
            </a:r>
            <a:r>
              <a:rPr lang="it-IT" sz="1000" i="1" dirty="0">
                <a:ea typeface="Times New Roman" pitchFamily="18" charset="0"/>
                <a:cs typeface="Arial Narrow" pitchFamily="34" charset="0"/>
              </a:rPr>
              <a:t> Diabetologia</a:t>
            </a:r>
            <a:r>
              <a:rPr lang="it-IT" sz="1000" dirty="0">
                <a:ea typeface="Times New Roman" pitchFamily="18" charset="0"/>
                <a:cs typeface="Arial Narrow" pitchFamily="34" charset="0"/>
              </a:rPr>
              <a:t>. 1996;39:1546-1553</a:t>
            </a:r>
            <a:br>
              <a:rPr lang="it-IT" sz="1000" dirty="0">
                <a:ea typeface="Times New Roman" pitchFamily="18" charset="0"/>
                <a:cs typeface="Arial Narrow" pitchFamily="34" charset="0"/>
              </a:rPr>
            </a:br>
            <a:r>
              <a:rPr lang="it-IT" sz="1000" dirty="0">
                <a:ea typeface="Times New Roman" pitchFamily="18" charset="0"/>
                <a:cs typeface="Arial Narrow" pitchFamily="34" charset="0"/>
              </a:rPr>
              <a:t>Adapted from </a:t>
            </a:r>
            <a:r>
              <a:rPr lang="pt-BR" sz="1000" dirty="0">
                <a:ea typeface="Times New Roman" pitchFamily="18" charset="0"/>
                <a:cs typeface="Arial Narrow" pitchFamily="34" charset="0"/>
              </a:rPr>
              <a:t>Drucker DJ. </a:t>
            </a:r>
            <a:r>
              <a:rPr lang="pt-BR" sz="1000" i="1" dirty="0">
                <a:ea typeface="Times New Roman" pitchFamily="18" charset="0"/>
                <a:cs typeface="Arial Narrow" pitchFamily="34" charset="0"/>
              </a:rPr>
              <a:t>Diabetes</a:t>
            </a:r>
            <a:r>
              <a:rPr lang="pt-BR" sz="1000" dirty="0">
                <a:ea typeface="Times New Roman" pitchFamily="18" charset="0"/>
                <a:cs typeface="Arial Narrow" pitchFamily="34" charset="0"/>
              </a:rPr>
              <a:t>. </a:t>
            </a:r>
            <a:r>
              <a:rPr lang="fr-FR" sz="1000" dirty="0">
                <a:ea typeface="Times New Roman" pitchFamily="18" charset="0"/>
                <a:cs typeface="Arial Narrow" pitchFamily="34" charset="0"/>
              </a:rPr>
              <a:t>1998;47:159-169</a:t>
            </a:r>
            <a:endParaRPr lang="en-US" sz="1000" dirty="0">
              <a:ea typeface="Times New Roman" pitchFamily="18" charset="0"/>
              <a:cs typeface="Arial Narrow" pitchFamily="34" charset="0"/>
            </a:endParaRPr>
          </a:p>
        </p:txBody>
      </p:sp>
      <p:sp>
        <p:nvSpPr>
          <p:cNvPr id="1507333" name="Text Box 5"/>
          <p:cNvSpPr txBox="1">
            <a:spLocks noChangeArrowheads="1"/>
          </p:cNvSpPr>
          <p:nvPr/>
        </p:nvSpPr>
        <p:spPr bwMode="auto">
          <a:xfrm>
            <a:off x="6248400" y="4953000"/>
            <a:ext cx="2066925" cy="460375"/>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Stomach:</a:t>
            </a:r>
            <a:r>
              <a:rPr lang="en-US" sz="1400" b="1" dirty="0">
                <a:latin typeface="Arial" charset="0"/>
              </a:rPr>
              <a:t> </a:t>
            </a:r>
            <a:br>
              <a:rPr lang="en-US" sz="1400" b="1" dirty="0">
                <a:latin typeface="Arial" charset="0"/>
              </a:rPr>
            </a:br>
            <a:r>
              <a:rPr lang="en-US" sz="1400" b="1" dirty="0">
                <a:latin typeface="Arial" charset="0"/>
              </a:rPr>
              <a:t> Helps regulate gastric emptying</a:t>
            </a:r>
          </a:p>
        </p:txBody>
      </p:sp>
      <p:sp>
        <p:nvSpPr>
          <p:cNvPr id="1507334" name="Text Box 6"/>
          <p:cNvSpPr txBox="1">
            <a:spLocks noChangeArrowheads="1"/>
          </p:cNvSpPr>
          <p:nvPr/>
        </p:nvSpPr>
        <p:spPr bwMode="auto">
          <a:xfrm>
            <a:off x="5249863" y="1984375"/>
            <a:ext cx="2420937" cy="646113"/>
          </a:xfrm>
          <a:prstGeom prst="rect">
            <a:avLst/>
          </a:prstGeom>
          <a:noFill/>
          <a:ln w="9525">
            <a:noFill/>
            <a:miter lim="800000"/>
            <a:headEnd/>
            <a:tailEnd/>
          </a:ln>
        </p:spPr>
        <p:txBody>
          <a:bodyPr/>
          <a:lstStyle/>
          <a:p>
            <a:pPr>
              <a:defRPr/>
            </a:pPr>
            <a:r>
              <a:rPr lang="en-US" sz="1400" b="1" dirty="0">
                <a:latin typeface="Arial" charset="0"/>
              </a:rPr>
              <a:t>Promotes satiety and </a:t>
            </a:r>
            <a:br>
              <a:rPr lang="en-US" sz="1400" b="1" dirty="0">
                <a:latin typeface="Arial" charset="0"/>
              </a:rPr>
            </a:br>
            <a:r>
              <a:rPr lang="en-US" sz="1400" b="1" dirty="0">
                <a:latin typeface="Arial" charset="0"/>
              </a:rPr>
              <a:t>reduces appetite</a:t>
            </a:r>
          </a:p>
        </p:txBody>
      </p:sp>
      <p:sp>
        <p:nvSpPr>
          <p:cNvPr id="1507335" name="Line 7"/>
          <p:cNvSpPr>
            <a:spLocks noChangeShapeType="1"/>
          </p:cNvSpPr>
          <p:nvPr/>
        </p:nvSpPr>
        <p:spPr bwMode="auto">
          <a:xfrm flipH="1" flipV="1">
            <a:off x="4719638" y="1916113"/>
            <a:ext cx="466725" cy="209550"/>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36" name="Text Box 8"/>
          <p:cNvSpPr txBox="1">
            <a:spLocks noChangeArrowheads="1"/>
          </p:cNvSpPr>
          <p:nvPr/>
        </p:nvSpPr>
        <p:spPr bwMode="auto">
          <a:xfrm>
            <a:off x="5484813" y="4017963"/>
            <a:ext cx="2408237" cy="976312"/>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Liver:</a:t>
            </a:r>
            <a:br>
              <a:rPr lang="en-US" sz="1600" b="1" dirty="0">
                <a:solidFill>
                  <a:schemeClr val="tx2"/>
                </a:solidFill>
                <a:latin typeface="Arial" charset="0"/>
              </a:rPr>
            </a:br>
            <a:r>
              <a:rPr lang="en-US" sz="1600" b="1" dirty="0">
                <a:solidFill>
                  <a:schemeClr val="tx2"/>
                </a:solidFill>
                <a:latin typeface="Arial" charset="0"/>
              </a:rPr>
              <a:t> </a:t>
            </a:r>
            <a:r>
              <a:rPr lang="en-US" sz="1400" b="1" dirty="0">
                <a:latin typeface="Arial" charset="0"/>
                <a:ea typeface="SimSun" pitchFamily="2" charset="-122"/>
                <a:sym typeface="Symbol" pitchFamily="18" charset="2"/>
              </a:rPr>
              <a:t></a:t>
            </a:r>
            <a:r>
              <a:rPr lang="en-US" sz="1400" b="1" dirty="0">
                <a:solidFill>
                  <a:schemeClr val="tx2"/>
                </a:solidFill>
                <a:latin typeface="Arial" charset="0"/>
              </a:rPr>
              <a:t> Glucagon </a:t>
            </a:r>
            <a:r>
              <a:rPr lang="en-US" sz="1400" b="1" dirty="0">
                <a:latin typeface="Arial" charset="0"/>
              </a:rPr>
              <a:t>reduces hepatic glucose output</a:t>
            </a:r>
          </a:p>
        </p:txBody>
      </p:sp>
      <p:sp>
        <p:nvSpPr>
          <p:cNvPr id="1507337" name="Text Box 9"/>
          <p:cNvSpPr txBox="1">
            <a:spLocks noChangeArrowheads="1"/>
          </p:cNvSpPr>
          <p:nvPr/>
        </p:nvSpPr>
        <p:spPr bwMode="auto">
          <a:xfrm>
            <a:off x="439738" y="4498975"/>
            <a:ext cx="2698750" cy="523875"/>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Beta cells:</a:t>
            </a:r>
            <a:br>
              <a:rPr lang="en-US" sz="1600" b="1" dirty="0">
                <a:solidFill>
                  <a:schemeClr val="tx2"/>
                </a:solidFill>
                <a:latin typeface="Arial" charset="0"/>
              </a:rPr>
            </a:br>
            <a:r>
              <a:rPr lang="en-US" sz="1400" b="1" dirty="0">
                <a:solidFill>
                  <a:schemeClr val="tx2"/>
                </a:solidFill>
                <a:latin typeface="Arial" charset="0"/>
              </a:rPr>
              <a:t>Enhances</a:t>
            </a:r>
            <a:r>
              <a:rPr lang="en-US" sz="1400" b="1" dirty="0">
                <a:latin typeface="Arial" charset="0"/>
              </a:rPr>
              <a:t> glucose-dependent </a:t>
            </a:r>
            <a:r>
              <a:rPr lang="en-US" sz="1400" b="1" dirty="0">
                <a:solidFill>
                  <a:schemeClr val="tx2"/>
                </a:solidFill>
                <a:latin typeface="Arial" charset="0"/>
              </a:rPr>
              <a:t>insulin secretion</a:t>
            </a:r>
            <a:endParaRPr lang="en-US" sz="1400" b="1" dirty="0">
              <a:latin typeface="Arial" charset="0"/>
            </a:endParaRPr>
          </a:p>
        </p:txBody>
      </p:sp>
      <p:sp>
        <p:nvSpPr>
          <p:cNvPr id="1507338" name="Line 10"/>
          <p:cNvSpPr>
            <a:spLocks noChangeShapeType="1"/>
          </p:cNvSpPr>
          <p:nvPr/>
        </p:nvSpPr>
        <p:spPr bwMode="auto">
          <a:xfrm rot="10916269" flipH="1">
            <a:off x="2452688" y="4654550"/>
            <a:ext cx="1830387" cy="61913"/>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39" name="Text Box 11"/>
          <p:cNvSpPr txBox="1">
            <a:spLocks noChangeArrowheads="1"/>
          </p:cNvSpPr>
          <p:nvPr/>
        </p:nvSpPr>
        <p:spPr bwMode="auto">
          <a:xfrm>
            <a:off x="5813425" y="2960688"/>
            <a:ext cx="2120900" cy="655637"/>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Alpha cells:</a:t>
            </a:r>
          </a:p>
          <a:p>
            <a:pPr algn="ctr">
              <a:defRPr/>
            </a:pPr>
            <a:r>
              <a:rPr lang="en-US" sz="1400" b="1" dirty="0">
                <a:latin typeface="Arial" charset="0"/>
                <a:ea typeface="SimSun" pitchFamily="2" charset="-122"/>
                <a:sym typeface="Symbol" pitchFamily="18" charset="2"/>
              </a:rPr>
              <a:t></a:t>
            </a:r>
            <a:r>
              <a:rPr lang="en-US" sz="1400" b="1" dirty="0">
                <a:latin typeface="Arial" charset="0"/>
              </a:rPr>
              <a:t> Postprandial</a:t>
            </a:r>
            <a:br>
              <a:rPr lang="en-US" sz="1400" b="1" dirty="0">
                <a:latin typeface="Arial" charset="0"/>
              </a:rPr>
            </a:br>
            <a:r>
              <a:rPr lang="en-US" sz="1400" b="1" dirty="0">
                <a:latin typeface="Arial" charset="0"/>
              </a:rPr>
              <a:t>glucagon secretion</a:t>
            </a:r>
          </a:p>
        </p:txBody>
      </p:sp>
      <p:grpSp>
        <p:nvGrpSpPr>
          <p:cNvPr id="2" name="Group 12"/>
          <p:cNvGrpSpPr>
            <a:grpSpLocks/>
          </p:cNvGrpSpPr>
          <p:nvPr/>
        </p:nvGrpSpPr>
        <p:grpSpPr bwMode="auto">
          <a:xfrm>
            <a:off x="4395788" y="3179763"/>
            <a:ext cx="1606550" cy="1490662"/>
            <a:chOff x="2769" y="2003"/>
            <a:chExt cx="1012" cy="939"/>
          </a:xfrm>
        </p:grpSpPr>
        <p:sp>
          <p:nvSpPr>
            <p:cNvPr id="1507341" name="Line 13"/>
            <p:cNvSpPr>
              <a:spLocks noChangeShapeType="1"/>
            </p:cNvSpPr>
            <p:nvPr/>
          </p:nvSpPr>
          <p:spPr bwMode="auto">
            <a:xfrm rot="5400000" flipV="1">
              <a:off x="2310" y="2474"/>
              <a:ext cx="936" cy="0"/>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2" name="Line 14"/>
            <p:cNvSpPr>
              <a:spLocks noChangeShapeType="1"/>
            </p:cNvSpPr>
            <p:nvPr/>
          </p:nvSpPr>
          <p:spPr bwMode="auto">
            <a:xfrm flipH="1">
              <a:off x="2769" y="2003"/>
              <a:ext cx="1012" cy="1"/>
            </a:xfrm>
            <a:prstGeom prst="line">
              <a:avLst/>
            </a:prstGeom>
            <a:noFill/>
            <a:ln w="28575">
              <a:solidFill>
                <a:schemeClr val="tx1"/>
              </a:solidFill>
              <a:round/>
              <a:headEnd/>
              <a:tailEnd/>
            </a:ln>
            <a:effectLst>
              <a:outerShdw dist="35921" dir="2700000" algn="ctr" rotWithShape="0">
                <a:schemeClr val="bg2"/>
              </a:outerShdw>
            </a:effectLst>
          </p:spPr>
          <p:txBody>
            <a:bodyPr/>
            <a:lstStyle/>
            <a:p>
              <a:pPr>
                <a:defRPr/>
              </a:pPr>
              <a:endParaRPr lang="en-US">
                <a:latin typeface="Arial" charset="0"/>
              </a:endParaRPr>
            </a:p>
          </p:txBody>
        </p:sp>
      </p:grpSp>
      <p:sp>
        <p:nvSpPr>
          <p:cNvPr id="1507343" name="Text Box 15"/>
          <p:cNvSpPr txBox="1">
            <a:spLocks noChangeArrowheads="1"/>
          </p:cNvSpPr>
          <p:nvPr/>
        </p:nvSpPr>
        <p:spPr bwMode="blackWhite">
          <a:xfrm>
            <a:off x="725757" y="1277938"/>
            <a:ext cx="2884488" cy="742950"/>
          </a:xfrm>
          <a:prstGeom prst="rect">
            <a:avLst/>
          </a:prstGeom>
          <a:solidFill>
            <a:schemeClr val="bg2"/>
          </a:solidFill>
          <a:ln w="9525">
            <a:solidFill>
              <a:schemeClr val="bg2"/>
            </a:solidFill>
            <a:miter lim="800000"/>
            <a:headEnd/>
            <a:tailEnd/>
          </a:ln>
        </p:spPr>
        <p:txBody>
          <a:bodyPr>
            <a:spAutoFit/>
          </a:bodyPr>
          <a:lstStyle>
            <a:lvl1pPr marL="109538" indent="-109538">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0000"/>
              </a:lnSpc>
            </a:pPr>
            <a:r>
              <a:rPr lang="en-US" altLang="en-US" sz="2000" b="1" dirty="0">
                <a:cs typeface="Arial" pitchFamily="34" charset="0"/>
              </a:rPr>
              <a:t>GLP-1 secreted upon the ingestion of food</a:t>
            </a:r>
          </a:p>
        </p:txBody>
      </p:sp>
      <p:sp>
        <p:nvSpPr>
          <p:cNvPr id="1507344" name="Line 16"/>
          <p:cNvSpPr>
            <a:spLocks noChangeShapeType="1"/>
          </p:cNvSpPr>
          <p:nvPr/>
        </p:nvSpPr>
        <p:spPr bwMode="auto">
          <a:xfrm rot="-24380" flipH="1" flipV="1">
            <a:off x="4573588" y="4427538"/>
            <a:ext cx="1995487" cy="827087"/>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5" name="Freeform 17"/>
          <p:cNvSpPr>
            <a:spLocks/>
          </p:cNvSpPr>
          <p:nvPr/>
        </p:nvSpPr>
        <p:spPr bwMode="auto">
          <a:xfrm rot="2855784">
            <a:off x="7335045" y="3574256"/>
            <a:ext cx="442912" cy="942975"/>
          </a:xfrm>
          <a:custGeom>
            <a:avLst/>
            <a:gdLst/>
            <a:ahLst/>
            <a:cxnLst>
              <a:cxn ang="0">
                <a:pos x="33" y="0"/>
              </a:cxn>
              <a:cxn ang="0">
                <a:pos x="592" y="189"/>
              </a:cxn>
              <a:cxn ang="0">
                <a:pos x="0" y="469"/>
              </a:cxn>
            </a:cxnLst>
            <a:rect l="0" t="0" r="r" b="b"/>
            <a:pathLst>
              <a:path w="597" h="469">
                <a:moveTo>
                  <a:pt x="33" y="0"/>
                </a:moveTo>
                <a:cubicBezTo>
                  <a:pt x="315" y="55"/>
                  <a:pt x="597" y="111"/>
                  <a:pt x="592" y="189"/>
                </a:cubicBezTo>
                <a:cubicBezTo>
                  <a:pt x="587" y="267"/>
                  <a:pt x="99" y="422"/>
                  <a:pt x="0" y="469"/>
                </a:cubicBezTo>
              </a:path>
            </a:pathLst>
          </a:custGeom>
          <a:noFill/>
          <a:ln w="28575" cap="flat" cmpd="sng">
            <a:solidFill>
              <a:schemeClr val="tx1"/>
            </a:solidFill>
            <a:prstDash val="dash"/>
            <a:round/>
            <a:headEnd type="none" w="med" len="med"/>
            <a:tailEnd type="triangle" w="med" len="med"/>
          </a:ln>
          <a:effectLst>
            <a:outerShdw dist="35921" dir="2700000" algn="ctr" rotWithShape="0">
              <a:schemeClr val="bg2"/>
            </a:outerShdw>
          </a:effectLst>
        </p:spPr>
        <p:txBody>
          <a:bodyPr/>
          <a:lstStyle/>
          <a:p>
            <a:pPr>
              <a:defRPr/>
            </a:pPr>
            <a:endParaRPr lang="en-US">
              <a:latin typeface="Arial" charset="0"/>
            </a:endParaRPr>
          </a:p>
        </p:txBody>
      </p:sp>
      <p:sp>
        <p:nvSpPr>
          <p:cNvPr id="1507346" name="Oval 18"/>
          <p:cNvSpPr>
            <a:spLocks noChangeArrowheads="1"/>
          </p:cNvSpPr>
          <p:nvPr/>
        </p:nvSpPr>
        <p:spPr bwMode="blackWhite">
          <a:xfrm>
            <a:off x="4469606" y="5699402"/>
            <a:ext cx="3657600" cy="1128436"/>
          </a:xfrm>
          <a:prstGeom prst="ellipse">
            <a:avLst/>
          </a:prstGeom>
          <a:solidFill>
            <a:srgbClr val="790015"/>
          </a:solidFill>
          <a:ln w="12700">
            <a:noFill/>
            <a:round/>
            <a:headEnd type="none" w="sm" len="sm"/>
            <a:tailEnd type="none" w="sm" len="sm"/>
          </a:ln>
          <a:effectLst>
            <a:outerShdw dist="74053" dir="3542175" algn="ctr" rotWithShape="0">
              <a:schemeClr val="bg2"/>
            </a:outerShdw>
          </a:effectLst>
        </p:spPr>
        <p:txBody>
          <a:bodyPr wrap="none" anchor="ctr"/>
          <a:lstStyle/>
          <a:p>
            <a:pPr algn="ctr">
              <a:defRPr/>
            </a:pPr>
            <a:endParaRPr lang="en-US" sz="400" b="1">
              <a:latin typeface="Arial" charset="0"/>
            </a:endParaRPr>
          </a:p>
          <a:p>
            <a:pPr algn="ctr">
              <a:defRPr/>
            </a:pPr>
            <a:endParaRPr lang="en-US" sz="1600" b="1">
              <a:solidFill>
                <a:srgbClr val="6AEE60"/>
              </a:solidFill>
              <a:latin typeface="Arial" charset="0"/>
            </a:endParaRPr>
          </a:p>
        </p:txBody>
      </p:sp>
      <p:sp>
        <p:nvSpPr>
          <p:cNvPr id="1507347" name="Oval 19"/>
          <p:cNvSpPr>
            <a:spLocks noChangeArrowheads="1"/>
          </p:cNvSpPr>
          <p:nvPr/>
        </p:nvSpPr>
        <p:spPr bwMode="blackWhite">
          <a:xfrm>
            <a:off x="985838" y="3190875"/>
            <a:ext cx="1646237" cy="876300"/>
          </a:xfrm>
          <a:prstGeom prst="ellipse">
            <a:avLst/>
          </a:prstGeom>
          <a:gradFill rotWithShape="1">
            <a:gsLst>
              <a:gs pos="0">
                <a:srgbClr val="009900">
                  <a:gamma/>
                  <a:shade val="46275"/>
                  <a:invGamma/>
                </a:srgbClr>
              </a:gs>
              <a:gs pos="50000">
                <a:srgbClr val="009900"/>
              </a:gs>
              <a:gs pos="100000">
                <a:srgbClr val="009900">
                  <a:gamma/>
                  <a:shade val="46275"/>
                  <a:invGamma/>
                </a:srgbClr>
              </a:gs>
            </a:gsLst>
            <a:lin ang="2700000" scaled="1"/>
          </a:gradFill>
          <a:ln w="12700">
            <a:noFill/>
            <a:round/>
            <a:headEnd type="none" w="sm" len="sm"/>
            <a:tailEnd type="none" w="sm" len="sm"/>
          </a:ln>
          <a:effectLst>
            <a:outerShdw dist="74053" dir="3542175" algn="ctr" rotWithShape="0">
              <a:schemeClr val="bg2"/>
            </a:outerShdw>
          </a:effectLst>
        </p:spPr>
        <p:txBody>
          <a:bodyPr wrap="none" anchor="ctr"/>
          <a:lstStyle/>
          <a:p>
            <a:pPr algn="ctr">
              <a:defRPr/>
            </a:pPr>
            <a:r>
              <a:rPr lang="en-US" b="1">
                <a:effectLst>
                  <a:outerShdw blurRad="38100" dist="38100" dir="2700000" algn="tl">
                    <a:srgbClr val="000000"/>
                  </a:outerShdw>
                </a:effectLst>
                <a:latin typeface="Arial" charset="0"/>
                <a:sym typeface="Symbol" pitchFamily="18" charset="2"/>
              </a:rPr>
              <a:t></a:t>
            </a:r>
            <a:r>
              <a:rPr lang="en-US" sz="2000" b="1">
                <a:latin typeface="Arial" charset="0"/>
              </a:rPr>
              <a:t> Beta-cell</a:t>
            </a:r>
          </a:p>
          <a:p>
            <a:pPr algn="ctr">
              <a:defRPr/>
            </a:pPr>
            <a:r>
              <a:rPr lang="en-US" sz="2000" b="1">
                <a:latin typeface="Arial" charset="0"/>
              </a:rPr>
              <a:t>response</a:t>
            </a:r>
          </a:p>
        </p:txBody>
      </p:sp>
      <p:sp>
        <p:nvSpPr>
          <p:cNvPr id="1507348" name="Line 20"/>
          <p:cNvSpPr>
            <a:spLocks noChangeShapeType="1"/>
          </p:cNvSpPr>
          <p:nvPr/>
        </p:nvSpPr>
        <p:spPr bwMode="auto">
          <a:xfrm flipH="1">
            <a:off x="4178300" y="4192588"/>
            <a:ext cx="1997075" cy="0"/>
          </a:xfrm>
          <a:prstGeom prst="line">
            <a:avLst/>
          </a:prstGeom>
          <a:noFill/>
          <a:ln w="28575">
            <a:solidFill>
              <a:schemeClr val="tx1"/>
            </a:solidFill>
            <a:prstDash val="dash"/>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9" name="Line 21"/>
          <p:cNvSpPr>
            <a:spLocks noChangeShapeType="1"/>
          </p:cNvSpPr>
          <p:nvPr/>
        </p:nvSpPr>
        <p:spPr bwMode="auto">
          <a:xfrm rot="-10824380" flipH="1" flipV="1">
            <a:off x="2216150" y="1917700"/>
            <a:ext cx="2019300" cy="3341688"/>
          </a:xfrm>
          <a:prstGeom prst="line">
            <a:avLst/>
          </a:prstGeom>
          <a:noFill/>
          <a:ln w="38100">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50" name="Text Box 22"/>
          <p:cNvSpPr txBox="1">
            <a:spLocks noChangeArrowheads="1"/>
          </p:cNvSpPr>
          <p:nvPr/>
        </p:nvSpPr>
        <p:spPr bwMode="blackWhite">
          <a:xfrm>
            <a:off x="4953000" y="5895975"/>
            <a:ext cx="2819400" cy="708025"/>
          </a:xfrm>
          <a:prstGeom prst="rect">
            <a:avLst/>
          </a:prstGeom>
          <a:solidFill>
            <a:schemeClr val="bg2"/>
          </a:solidFill>
          <a:ln w="9525">
            <a:solidFill>
              <a:schemeClr val="bg2"/>
            </a:solidFill>
            <a:miter lim="800000"/>
            <a:headEnd/>
            <a:tailEnd/>
          </a:ln>
        </p:spPr>
        <p:txBody>
          <a:bodyPr>
            <a:spAutoFit/>
          </a:bodyPr>
          <a:lstStyle>
            <a:lvl1pPr marL="109538" indent="-109538">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altLang="en-US" sz="2000" b="1" dirty="0">
                <a:cs typeface="Arial" pitchFamily="34" charset="0"/>
              </a:rPr>
              <a:t>GLP-1 degraded by </a:t>
            </a:r>
          </a:p>
          <a:p>
            <a:pPr algn="ctr"/>
            <a:r>
              <a:rPr lang="en-US" altLang="en-US" sz="2000" b="1" dirty="0">
                <a:cs typeface="Arial" pitchFamily="34" charset="0"/>
              </a:rPr>
              <a:t>DPP-4 w/in minutes</a:t>
            </a:r>
          </a:p>
        </p:txBody>
      </p:sp>
    </p:spTree>
    <p:custDataLst>
      <p:tags r:id="rId1"/>
    </p:custDataLst>
    <p:extLst>
      <p:ext uri="{BB962C8B-B14F-4D97-AF65-F5344CB8AC3E}">
        <p14:creationId xmlns:p14="http://schemas.microsoft.com/office/powerpoint/2010/main" val="66709027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507343"/>
                                        </p:tgtEl>
                                        <p:attrNameLst>
                                          <p:attrName>style.visibility</p:attrName>
                                        </p:attrNameLst>
                                      </p:cBhvr>
                                      <p:to>
                                        <p:strVal val="visible"/>
                                      </p:to>
                                    </p:set>
                                    <p:animEffect transition="in" filter="dissolve">
                                      <p:cBhvr>
                                        <p:cTn id="7" dur="500"/>
                                        <p:tgtEl>
                                          <p:spTgt spid="1507343"/>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1507349"/>
                                        </p:tgtEl>
                                        <p:attrNameLst>
                                          <p:attrName>style.visibility</p:attrName>
                                        </p:attrNameLst>
                                      </p:cBhvr>
                                      <p:to>
                                        <p:strVal val="visible"/>
                                      </p:to>
                                    </p:set>
                                    <p:animEffect transition="in" filter="wipe(up)">
                                      <p:cBhvr>
                                        <p:cTn id="11" dur="500"/>
                                        <p:tgtEl>
                                          <p:spTgt spid="1507349"/>
                                        </p:tgtEl>
                                      </p:cBhvr>
                                    </p:animEffect>
                                  </p:childTnLst>
                                  <p:subTnLst>
                                    <p:set>
                                      <p:cBhvr override="childStyle">
                                        <p:cTn dur="1" fill="hold" display="0" masterRel="nextClick" afterEffect="1"/>
                                        <p:tgtEl>
                                          <p:spTgt spid="1507349"/>
                                        </p:tgtEl>
                                        <p:attrNameLst>
                                          <p:attrName>style.visibility</p:attrName>
                                        </p:attrNameLst>
                                      </p:cBhvr>
                                      <p:to>
                                        <p:strVal val="hidden"/>
                                      </p:to>
                                    </p:set>
                                  </p:sub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507337"/>
                                        </p:tgtEl>
                                        <p:attrNameLst>
                                          <p:attrName>style.visibility</p:attrName>
                                        </p:attrNameLst>
                                      </p:cBhvr>
                                      <p:to>
                                        <p:strVal val="visible"/>
                                      </p:to>
                                    </p:set>
                                    <p:animEffect transition="in" filter="wipe(left)">
                                      <p:cBhvr>
                                        <p:cTn id="16" dur="500"/>
                                        <p:tgtEl>
                                          <p:spTgt spid="1507337"/>
                                        </p:tgtEl>
                                      </p:cBhvr>
                                    </p:animEffect>
                                  </p:childTnLst>
                                </p:cTn>
                              </p:par>
                            </p:childTnLst>
                          </p:cTn>
                        </p:par>
                        <p:par>
                          <p:cTn id="17" fill="hold" nodeType="afterGroup">
                            <p:stCondLst>
                              <p:cond delay="500"/>
                            </p:stCondLst>
                            <p:childTnLst>
                              <p:par>
                                <p:cTn id="18" presetID="22" presetClass="entr" presetSubtype="8" fill="hold" nodeType="afterEffect">
                                  <p:stCondLst>
                                    <p:cond delay="0"/>
                                  </p:stCondLst>
                                  <p:childTnLst>
                                    <p:set>
                                      <p:cBhvr>
                                        <p:cTn id="19" dur="1" fill="hold">
                                          <p:stCondLst>
                                            <p:cond delay="0"/>
                                          </p:stCondLst>
                                        </p:cTn>
                                        <p:tgtEl>
                                          <p:spTgt spid="1507338"/>
                                        </p:tgtEl>
                                        <p:attrNameLst>
                                          <p:attrName>style.visibility</p:attrName>
                                        </p:attrNameLst>
                                      </p:cBhvr>
                                      <p:to>
                                        <p:strVal val="visible"/>
                                      </p:to>
                                    </p:set>
                                    <p:animEffect transition="in" filter="wipe(left)">
                                      <p:cBhvr>
                                        <p:cTn id="20" dur="500"/>
                                        <p:tgtEl>
                                          <p:spTgt spid="1507338"/>
                                        </p:tgtEl>
                                      </p:cBhvr>
                                    </p:animEffect>
                                  </p:childTnLst>
                                </p:cTn>
                              </p:par>
                            </p:childTnLst>
                          </p:cTn>
                        </p:par>
                        <p:par>
                          <p:cTn id="21" fill="hold" nodeType="afterGroup">
                            <p:stCondLst>
                              <p:cond delay="1000"/>
                            </p:stCondLst>
                            <p:childTnLst>
                              <p:par>
                                <p:cTn id="22" presetID="4" presetClass="entr" presetSubtype="32" fill="hold" grpId="0" nodeType="afterEffect">
                                  <p:stCondLst>
                                    <p:cond delay="1000"/>
                                  </p:stCondLst>
                                  <p:childTnLst>
                                    <p:set>
                                      <p:cBhvr>
                                        <p:cTn id="23" dur="1" fill="hold">
                                          <p:stCondLst>
                                            <p:cond delay="0"/>
                                          </p:stCondLst>
                                        </p:cTn>
                                        <p:tgtEl>
                                          <p:spTgt spid="1507347"/>
                                        </p:tgtEl>
                                        <p:attrNameLst>
                                          <p:attrName>style.visibility</p:attrName>
                                        </p:attrNameLst>
                                      </p:cBhvr>
                                      <p:to>
                                        <p:strVal val="visible"/>
                                      </p:to>
                                    </p:set>
                                    <p:animEffect transition="in" filter="box(out)">
                                      <p:cBhvr>
                                        <p:cTn id="24" dur="500"/>
                                        <p:tgtEl>
                                          <p:spTgt spid="150734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4" presetClass="entr" presetSubtype="32" fill="hold" grpId="0" nodeType="clickEffect">
                                  <p:stCondLst>
                                    <p:cond delay="0"/>
                                  </p:stCondLst>
                                  <p:childTnLst>
                                    <p:set>
                                      <p:cBhvr>
                                        <p:cTn id="28" dur="1" fill="hold">
                                          <p:stCondLst>
                                            <p:cond delay="0"/>
                                          </p:stCondLst>
                                        </p:cTn>
                                        <p:tgtEl>
                                          <p:spTgt spid="1507346"/>
                                        </p:tgtEl>
                                        <p:attrNameLst>
                                          <p:attrName>style.visibility</p:attrName>
                                        </p:attrNameLst>
                                      </p:cBhvr>
                                      <p:to>
                                        <p:strVal val="visible"/>
                                      </p:to>
                                    </p:set>
                                    <p:animEffect transition="in" filter="box(out)">
                                      <p:cBhvr>
                                        <p:cTn id="29" dur="500"/>
                                        <p:tgtEl>
                                          <p:spTgt spid="150734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1507339"/>
                                        </p:tgtEl>
                                        <p:attrNameLst>
                                          <p:attrName>style.visibility</p:attrName>
                                        </p:attrNameLst>
                                      </p:cBhvr>
                                      <p:to>
                                        <p:strVal val="visible"/>
                                      </p:to>
                                    </p:set>
                                    <p:animEffect transition="in" filter="wipe(right)">
                                      <p:cBhvr>
                                        <p:cTn id="34" dur="500"/>
                                        <p:tgtEl>
                                          <p:spTgt spid="1507339"/>
                                        </p:tgtEl>
                                      </p:cBhvr>
                                    </p:animEffect>
                                  </p:childTnLst>
                                </p:cTn>
                              </p:par>
                            </p:childTnLst>
                          </p:cTn>
                        </p:par>
                        <p:par>
                          <p:cTn id="35" fill="hold" nodeType="afterGroup">
                            <p:stCondLst>
                              <p:cond delay="500"/>
                            </p:stCondLst>
                            <p:childTnLst>
                              <p:par>
                                <p:cTn id="36" presetID="22" presetClass="entr" presetSubtype="2" fill="hold" nodeType="after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right)">
                                      <p:cBhvr>
                                        <p:cTn id="38" dur="500"/>
                                        <p:tgtEl>
                                          <p:spTgt spid="2"/>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2" fill="hold" nodeType="clickEffect">
                                  <p:stCondLst>
                                    <p:cond delay="0"/>
                                  </p:stCondLst>
                                  <p:childTnLst>
                                    <p:set>
                                      <p:cBhvr>
                                        <p:cTn id="42" dur="1" fill="hold">
                                          <p:stCondLst>
                                            <p:cond delay="0"/>
                                          </p:stCondLst>
                                        </p:cTn>
                                        <p:tgtEl>
                                          <p:spTgt spid="1507345"/>
                                        </p:tgtEl>
                                        <p:attrNameLst>
                                          <p:attrName>style.visibility</p:attrName>
                                        </p:attrNameLst>
                                      </p:cBhvr>
                                      <p:to>
                                        <p:strVal val="visible"/>
                                      </p:to>
                                    </p:set>
                                    <p:animEffect transition="in" filter="wipe(right)">
                                      <p:cBhvr>
                                        <p:cTn id="43" dur="500"/>
                                        <p:tgtEl>
                                          <p:spTgt spid="1507345"/>
                                        </p:tgtEl>
                                      </p:cBhvr>
                                    </p:animEffect>
                                  </p:childTnLst>
                                </p:cTn>
                              </p:par>
                            </p:childTnLst>
                          </p:cTn>
                        </p:par>
                        <p:par>
                          <p:cTn id="44" fill="hold" nodeType="afterGroup">
                            <p:stCondLst>
                              <p:cond delay="500"/>
                            </p:stCondLst>
                            <p:childTnLst>
                              <p:par>
                                <p:cTn id="45" presetID="22" presetClass="entr" presetSubtype="2" fill="hold" grpId="0" nodeType="afterEffect">
                                  <p:stCondLst>
                                    <p:cond delay="0"/>
                                  </p:stCondLst>
                                  <p:childTnLst>
                                    <p:set>
                                      <p:cBhvr>
                                        <p:cTn id="46" dur="1" fill="hold">
                                          <p:stCondLst>
                                            <p:cond delay="0"/>
                                          </p:stCondLst>
                                        </p:cTn>
                                        <p:tgtEl>
                                          <p:spTgt spid="1507336"/>
                                        </p:tgtEl>
                                        <p:attrNameLst>
                                          <p:attrName>style.visibility</p:attrName>
                                        </p:attrNameLst>
                                      </p:cBhvr>
                                      <p:to>
                                        <p:strVal val="visible"/>
                                      </p:to>
                                    </p:set>
                                    <p:animEffect transition="in" filter="wipe(right)">
                                      <p:cBhvr>
                                        <p:cTn id="47" dur="500"/>
                                        <p:tgtEl>
                                          <p:spTgt spid="1507336"/>
                                        </p:tgtEl>
                                      </p:cBhvr>
                                    </p:animEffect>
                                  </p:childTnLst>
                                </p:cTn>
                              </p:par>
                            </p:childTnLst>
                          </p:cTn>
                        </p:par>
                        <p:par>
                          <p:cTn id="48" fill="hold" nodeType="afterGroup">
                            <p:stCondLst>
                              <p:cond delay="1000"/>
                            </p:stCondLst>
                            <p:childTnLst>
                              <p:par>
                                <p:cTn id="49" presetID="22" presetClass="entr" presetSubtype="2" fill="hold" nodeType="afterEffect">
                                  <p:stCondLst>
                                    <p:cond delay="0"/>
                                  </p:stCondLst>
                                  <p:childTnLst>
                                    <p:set>
                                      <p:cBhvr>
                                        <p:cTn id="50" dur="1" fill="hold">
                                          <p:stCondLst>
                                            <p:cond delay="0"/>
                                          </p:stCondLst>
                                        </p:cTn>
                                        <p:tgtEl>
                                          <p:spTgt spid="1507348"/>
                                        </p:tgtEl>
                                        <p:attrNameLst>
                                          <p:attrName>style.visibility</p:attrName>
                                        </p:attrNameLst>
                                      </p:cBhvr>
                                      <p:to>
                                        <p:strVal val="visible"/>
                                      </p:to>
                                    </p:set>
                                    <p:animEffect transition="in" filter="wipe(right)">
                                      <p:cBhvr>
                                        <p:cTn id="51" dur="500"/>
                                        <p:tgtEl>
                                          <p:spTgt spid="1507348"/>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2" fill="hold" grpId="0" nodeType="clickEffect">
                                  <p:stCondLst>
                                    <p:cond delay="0"/>
                                  </p:stCondLst>
                                  <p:childTnLst>
                                    <p:set>
                                      <p:cBhvr>
                                        <p:cTn id="55" dur="1" fill="hold">
                                          <p:stCondLst>
                                            <p:cond delay="0"/>
                                          </p:stCondLst>
                                        </p:cTn>
                                        <p:tgtEl>
                                          <p:spTgt spid="1507333"/>
                                        </p:tgtEl>
                                        <p:attrNameLst>
                                          <p:attrName>style.visibility</p:attrName>
                                        </p:attrNameLst>
                                      </p:cBhvr>
                                      <p:to>
                                        <p:strVal val="visible"/>
                                      </p:to>
                                    </p:set>
                                    <p:animEffect transition="in" filter="wipe(right)">
                                      <p:cBhvr>
                                        <p:cTn id="56" dur="500"/>
                                        <p:tgtEl>
                                          <p:spTgt spid="1507333"/>
                                        </p:tgtEl>
                                      </p:cBhvr>
                                    </p:animEffect>
                                  </p:childTnLst>
                                </p:cTn>
                              </p:par>
                            </p:childTnLst>
                          </p:cTn>
                        </p:par>
                        <p:par>
                          <p:cTn id="57" fill="hold" nodeType="afterGroup">
                            <p:stCondLst>
                              <p:cond delay="500"/>
                            </p:stCondLst>
                            <p:childTnLst>
                              <p:par>
                                <p:cTn id="58" presetID="22" presetClass="entr" presetSubtype="2" fill="hold" nodeType="afterEffect">
                                  <p:stCondLst>
                                    <p:cond delay="0"/>
                                  </p:stCondLst>
                                  <p:childTnLst>
                                    <p:set>
                                      <p:cBhvr>
                                        <p:cTn id="59" dur="1" fill="hold">
                                          <p:stCondLst>
                                            <p:cond delay="0"/>
                                          </p:stCondLst>
                                        </p:cTn>
                                        <p:tgtEl>
                                          <p:spTgt spid="1507344"/>
                                        </p:tgtEl>
                                        <p:attrNameLst>
                                          <p:attrName>style.visibility</p:attrName>
                                        </p:attrNameLst>
                                      </p:cBhvr>
                                      <p:to>
                                        <p:strVal val="visible"/>
                                      </p:to>
                                    </p:set>
                                    <p:animEffect transition="in" filter="wipe(right)">
                                      <p:cBhvr>
                                        <p:cTn id="60" dur="500"/>
                                        <p:tgtEl>
                                          <p:spTgt spid="1507344"/>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2" fill="hold" grpId="0" nodeType="clickEffect">
                                  <p:stCondLst>
                                    <p:cond delay="0"/>
                                  </p:stCondLst>
                                  <p:childTnLst>
                                    <p:set>
                                      <p:cBhvr>
                                        <p:cTn id="64" dur="1" fill="hold">
                                          <p:stCondLst>
                                            <p:cond delay="0"/>
                                          </p:stCondLst>
                                        </p:cTn>
                                        <p:tgtEl>
                                          <p:spTgt spid="1507334"/>
                                        </p:tgtEl>
                                        <p:attrNameLst>
                                          <p:attrName>style.visibility</p:attrName>
                                        </p:attrNameLst>
                                      </p:cBhvr>
                                      <p:to>
                                        <p:strVal val="visible"/>
                                      </p:to>
                                    </p:set>
                                    <p:animEffect transition="in" filter="wipe(right)">
                                      <p:cBhvr>
                                        <p:cTn id="65" dur="500"/>
                                        <p:tgtEl>
                                          <p:spTgt spid="1507334"/>
                                        </p:tgtEl>
                                      </p:cBhvr>
                                    </p:animEffect>
                                  </p:childTnLst>
                                </p:cTn>
                              </p:par>
                            </p:childTnLst>
                          </p:cTn>
                        </p:par>
                        <p:par>
                          <p:cTn id="66" fill="hold" nodeType="afterGroup">
                            <p:stCondLst>
                              <p:cond delay="500"/>
                            </p:stCondLst>
                            <p:childTnLst>
                              <p:par>
                                <p:cTn id="67" presetID="22" presetClass="entr" presetSubtype="2" fill="hold" nodeType="afterEffect">
                                  <p:stCondLst>
                                    <p:cond delay="0"/>
                                  </p:stCondLst>
                                  <p:childTnLst>
                                    <p:set>
                                      <p:cBhvr>
                                        <p:cTn id="68" dur="1" fill="hold">
                                          <p:stCondLst>
                                            <p:cond delay="0"/>
                                          </p:stCondLst>
                                        </p:cTn>
                                        <p:tgtEl>
                                          <p:spTgt spid="1507335"/>
                                        </p:tgtEl>
                                        <p:attrNameLst>
                                          <p:attrName>style.visibility</p:attrName>
                                        </p:attrNameLst>
                                      </p:cBhvr>
                                      <p:to>
                                        <p:strVal val="visible"/>
                                      </p:to>
                                    </p:set>
                                    <p:animEffect transition="in" filter="wipe(right)">
                                      <p:cBhvr>
                                        <p:cTn id="69" dur="500"/>
                                        <p:tgtEl>
                                          <p:spTgt spid="1507335"/>
                                        </p:tgtEl>
                                      </p:cBhvr>
                                    </p:animEffect>
                                  </p:childTnLst>
                                </p:cTn>
                              </p:par>
                            </p:childTnLst>
                          </p:cTn>
                        </p:par>
                        <p:par>
                          <p:cTn id="70" fill="hold" nodeType="afterGroup">
                            <p:stCondLst>
                              <p:cond delay="1000"/>
                            </p:stCondLst>
                            <p:childTnLst>
                              <p:par>
                                <p:cTn id="71" presetID="9" presetClass="entr" presetSubtype="0" fill="hold" grpId="0" nodeType="afterEffect">
                                  <p:stCondLst>
                                    <p:cond delay="0"/>
                                  </p:stCondLst>
                                  <p:childTnLst>
                                    <p:set>
                                      <p:cBhvr>
                                        <p:cTn id="72" dur="1" fill="hold">
                                          <p:stCondLst>
                                            <p:cond delay="0"/>
                                          </p:stCondLst>
                                        </p:cTn>
                                        <p:tgtEl>
                                          <p:spTgt spid="1507350"/>
                                        </p:tgtEl>
                                        <p:attrNameLst>
                                          <p:attrName>style.visibility</p:attrName>
                                        </p:attrNameLst>
                                      </p:cBhvr>
                                      <p:to>
                                        <p:strVal val="visible"/>
                                      </p:to>
                                    </p:set>
                                    <p:animEffect transition="in" filter="dissolve">
                                      <p:cBhvr>
                                        <p:cTn id="73" dur="500"/>
                                        <p:tgtEl>
                                          <p:spTgt spid="1507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7333" grpId="0" autoUpdateAnimBg="0"/>
      <p:bldP spid="1507334" grpId="0" autoUpdateAnimBg="0"/>
      <p:bldP spid="1507336" grpId="0" autoUpdateAnimBg="0"/>
      <p:bldP spid="1507337" grpId="0" autoUpdateAnimBg="0"/>
      <p:bldP spid="1507339" grpId="0" autoUpdateAnimBg="0"/>
      <p:bldP spid="1507343" grpId="0" animBg="1" autoUpdateAnimBg="0"/>
      <p:bldP spid="1507346" grpId="0" animBg="1" autoUpdateAnimBg="0"/>
      <p:bldP spid="1507347" grpId="0" animBg="1" autoUpdateAnimBg="0"/>
      <p:bldP spid="1507350" grpId="0" animBg="1" autoUpdateAnimBg="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457200" y="152400"/>
            <a:ext cx="8229600" cy="1600200"/>
          </a:xfrm>
        </p:spPr>
        <p:txBody>
          <a:bodyPr>
            <a:normAutofit/>
          </a:bodyPr>
          <a:lstStyle/>
          <a:p>
            <a:pPr eaLnBrk="1" hangingPunct="1">
              <a:defRPr/>
            </a:pPr>
            <a:r>
              <a:rPr lang="en-US" sz="4000" dirty="0" smtClean="0"/>
              <a:t>DPP-4 Inhibitors – </a:t>
            </a:r>
            <a:r>
              <a:rPr lang="en-US" sz="3200" dirty="0" smtClean="0"/>
              <a:t>“</a:t>
            </a:r>
            <a:r>
              <a:rPr lang="en-US" sz="3200" dirty="0" err="1" smtClean="0"/>
              <a:t>Incretin</a:t>
            </a:r>
            <a:r>
              <a:rPr lang="en-US" sz="3200" dirty="0" smtClean="0"/>
              <a:t> Enhancers”</a:t>
            </a:r>
            <a:r>
              <a:rPr lang="en-US" sz="4000" dirty="0" smtClean="0">
                <a:solidFill>
                  <a:schemeClr val="folHlink"/>
                </a:solidFill>
              </a:rPr>
              <a:t> </a:t>
            </a:r>
            <a:br>
              <a:rPr lang="en-US" sz="4000" dirty="0" smtClean="0">
                <a:solidFill>
                  <a:schemeClr val="folHlink"/>
                </a:solidFill>
              </a:rPr>
            </a:br>
            <a:r>
              <a:rPr lang="en-US" sz="2200" dirty="0" smtClean="0">
                <a:solidFill>
                  <a:schemeClr val="tx1"/>
                </a:solidFill>
              </a:rPr>
              <a:t>Januvia (</a:t>
            </a:r>
            <a:r>
              <a:rPr lang="en-US" sz="2200" dirty="0" err="1" smtClean="0">
                <a:solidFill>
                  <a:schemeClr val="tx1"/>
                </a:solidFill>
              </a:rPr>
              <a:t>sitagliptin</a:t>
            </a:r>
            <a:r>
              <a:rPr lang="en-US" sz="2200" dirty="0" smtClean="0">
                <a:solidFill>
                  <a:schemeClr val="tx1"/>
                </a:solidFill>
              </a:rPr>
              <a:t>) – </a:t>
            </a:r>
            <a:r>
              <a:rPr lang="en-US" sz="2200" dirty="0" err="1" smtClean="0">
                <a:solidFill>
                  <a:schemeClr val="tx1"/>
                </a:solidFill>
              </a:rPr>
              <a:t>Tradjenta</a:t>
            </a:r>
            <a:r>
              <a:rPr lang="en-US" sz="2200" dirty="0" smtClean="0">
                <a:solidFill>
                  <a:schemeClr val="tx1"/>
                </a:solidFill>
              </a:rPr>
              <a:t> (</a:t>
            </a:r>
            <a:r>
              <a:rPr lang="en-US" sz="2200" dirty="0" err="1" smtClean="0">
                <a:solidFill>
                  <a:schemeClr val="tx1"/>
                </a:solidFill>
              </a:rPr>
              <a:t>linagliptin</a:t>
            </a:r>
            <a:r>
              <a:rPr lang="en-US" sz="2200" dirty="0" smtClean="0">
                <a:solidFill>
                  <a:schemeClr val="tx1"/>
                </a:solidFill>
              </a:rPr>
              <a:t>) </a:t>
            </a:r>
            <a:br>
              <a:rPr lang="en-US" sz="2200" dirty="0" smtClean="0">
                <a:solidFill>
                  <a:schemeClr val="tx1"/>
                </a:solidFill>
              </a:rPr>
            </a:br>
            <a:r>
              <a:rPr lang="en-US" sz="2200" dirty="0" err="1" smtClean="0">
                <a:solidFill>
                  <a:schemeClr val="tx1"/>
                </a:solidFill>
              </a:rPr>
              <a:t>Onglyza</a:t>
            </a:r>
            <a:r>
              <a:rPr lang="en-US" sz="2200" dirty="0" smtClean="0">
                <a:solidFill>
                  <a:schemeClr val="tx1"/>
                </a:solidFill>
              </a:rPr>
              <a:t> (</a:t>
            </a:r>
            <a:r>
              <a:rPr lang="en-US" sz="2200" dirty="0" err="1" smtClean="0">
                <a:solidFill>
                  <a:schemeClr val="tx1"/>
                </a:solidFill>
              </a:rPr>
              <a:t>saxagliptin</a:t>
            </a:r>
            <a:r>
              <a:rPr lang="en-US" sz="2200" dirty="0" smtClean="0">
                <a:solidFill>
                  <a:schemeClr val="tx1"/>
                </a:solidFill>
              </a:rPr>
              <a:t>)  </a:t>
            </a:r>
            <a:r>
              <a:rPr lang="en-US" sz="2200" dirty="0" err="1" smtClean="0">
                <a:solidFill>
                  <a:schemeClr val="tx1"/>
                </a:solidFill>
              </a:rPr>
              <a:t>Nesina</a:t>
            </a:r>
            <a:r>
              <a:rPr lang="en-US" sz="2200" dirty="0" smtClean="0">
                <a:solidFill>
                  <a:schemeClr val="tx1"/>
                </a:solidFill>
              </a:rPr>
              <a:t> (</a:t>
            </a:r>
            <a:r>
              <a:rPr lang="en-US" sz="2200" dirty="0" err="1" smtClean="0">
                <a:solidFill>
                  <a:schemeClr val="tx1"/>
                </a:solidFill>
              </a:rPr>
              <a:t>alogliptin</a:t>
            </a:r>
            <a:r>
              <a:rPr lang="en-US" sz="2200" dirty="0" smtClean="0">
                <a:solidFill>
                  <a:schemeClr val="tx1"/>
                </a:solidFill>
              </a:rPr>
              <a:t>) </a:t>
            </a:r>
            <a:endParaRPr lang="en-US" sz="2000" dirty="0" smtClean="0">
              <a:solidFill>
                <a:schemeClr val="tx1"/>
              </a:solidFill>
            </a:endParaRPr>
          </a:p>
        </p:txBody>
      </p:sp>
      <p:sp>
        <p:nvSpPr>
          <p:cNvPr id="1511427" name="Rectangle 3"/>
          <p:cNvSpPr>
            <a:spLocks noGrp="1" noChangeArrowheads="1"/>
          </p:cNvSpPr>
          <p:nvPr>
            <p:ph sz="quarter" idx="1"/>
          </p:nvPr>
        </p:nvSpPr>
        <p:spPr>
          <a:xfrm>
            <a:off x="457200" y="1752600"/>
            <a:ext cx="8229600" cy="4404360"/>
          </a:xfrm>
        </p:spPr>
        <p:txBody>
          <a:bodyPr>
            <a:normAutofit/>
          </a:bodyPr>
          <a:lstStyle/>
          <a:p>
            <a:pPr eaLnBrk="1" hangingPunct="1">
              <a:lnSpc>
                <a:spcPct val="80000"/>
              </a:lnSpc>
              <a:defRPr/>
            </a:pPr>
            <a:r>
              <a:rPr lang="en-US" b="1" dirty="0" smtClean="0"/>
              <a:t>Action:</a:t>
            </a:r>
            <a:r>
              <a:rPr lang="en-US" dirty="0" smtClean="0"/>
              <a:t> </a:t>
            </a:r>
          </a:p>
          <a:p>
            <a:pPr lvl="1" eaLnBrk="1" hangingPunct="1">
              <a:lnSpc>
                <a:spcPct val="80000"/>
              </a:lnSpc>
              <a:defRPr/>
            </a:pPr>
            <a:r>
              <a:rPr lang="en-US" sz="2800" dirty="0" smtClean="0"/>
              <a:t>Increase insulin release w/ meals</a:t>
            </a:r>
          </a:p>
          <a:p>
            <a:pPr lvl="1" eaLnBrk="1" hangingPunct="1">
              <a:lnSpc>
                <a:spcPct val="80000"/>
              </a:lnSpc>
              <a:defRPr/>
            </a:pPr>
            <a:r>
              <a:rPr lang="en-US" sz="2800" dirty="0" smtClean="0"/>
              <a:t>Suppress glucagon</a:t>
            </a:r>
          </a:p>
          <a:p>
            <a:pPr eaLnBrk="1" hangingPunct="1">
              <a:lnSpc>
                <a:spcPct val="80000"/>
              </a:lnSpc>
              <a:defRPr/>
            </a:pPr>
            <a:r>
              <a:rPr lang="en-US" b="1" dirty="0" smtClean="0"/>
              <a:t>Dosing</a:t>
            </a:r>
            <a:r>
              <a:rPr lang="en-US" dirty="0" smtClean="0"/>
              <a:t>: 	</a:t>
            </a:r>
            <a:r>
              <a:rPr lang="en-US" sz="2800" dirty="0" smtClean="0"/>
              <a:t>Januvia – 100mg a day </a:t>
            </a:r>
          </a:p>
          <a:p>
            <a:pPr lvl="4" eaLnBrk="1" hangingPunct="1">
              <a:lnSpc>
                <a:spcPct val="80000"/>
              </a:lnSpc>
              <a:buFont typeface="Wingdings" pitchFamily="2" charset="2"/>
              <a:buNone/>
              <a:defRPr/>
            </a:pPr>
            <a:r>
              <a:rPr lang="en-US" sz="2800" dirty="0" smtClean="0"/>
              <a:t> 		</a:t>
            </a:r>
            <a:r>
              <a:rPr lang="en-US" sz="2800" dirty="0" err="1" smtClean="0"/>
              <a:t>Onglyza</a:t>
            </a:r>
            <a:r>
              <a:rPr lang="en-US" sz="2800" dirty="0" smtClean="0"/>
              <a:t> – up to 5mg a day </a:t>
            </a:r>
          </a:p>
          <a:p>
            <a:pPr lvl="4" eaLnBrk="1" hangingPunct="1">
              <a:lnSpc>
                <a:spcPct val="80000"/>
              </a:lnSpc>
              <a:buFont typeface="Wingdings" pitchFamily="2" charset="2"/>
              <a:buNone/>
              <a:defRPr/>
            </a:pPr>
            <a:r>
              <a:rPr lang="en-US" sz="2800" dirty="0" smtClean="0"/>
              <a:t> 		</a:t>
            </a:r>
            <a:r>
              <a:rPr lang="en-US" sz="2800" dirty="0" err="1" smtClean="0"/>
              <a:t>Tradjenta</a:t>
            </a:r>
            <a:r>
              <a:rPr lang="en-US" sz="2800" dirty="0" smtClean="0"/>
              <a:t> – 5mg a day</a:t>
            </a:r>
          </a:p>
          <a:p>
            <a:pPr lvl="4" eaLnBrk="1" hangingPunct="1">
              <a:lnSpc>
                <a:spcPct val="80000"/>
              </a:lnSpc>
              <a:buFont typeface="Wingdings" pitchFamily="2" charset="2"/>
              <a:buNone/>
              <a:defRPr/>
            </a:pPr>
            <a:r>
              <a:rPr lang="en-US" sz="2800" dirty="0">
                <a:solidFill>
                  <a:srgbClr val="FF0000"/>
                </a:solidFill>
              </a:rPr>
              <a:t> </a:t>
            </a:r>
            <a:r>
              <a:rPr lang="en-US" sz="2800" dirty="0" smtClean="0">
                <a:solidFill>
                  <a:srgbClr val="FF0000"/>
                </a:solidFill>
              </a:rPr>
              <a:t>		</a:t>
            </a:r>
            <a:r>
              <a:rPr lang="en-US" sz="2800" dirty="0" err="1" smtClean="0"/>
              <a:t>Nesina</a:t>
            </a:r>
            <a:r>
              <a:rPr lang="en-US" sz="2800" dirty="0" smtClean="0"/>
              <a:t> – up to 25 mg a day</a:t>
            </a:r>
          </a:p>
          <a:p>
            <a:pPr eaLnBrk="1" hangingPunct="1">
              <a:lnSpc>
                <a:spcPct val="80000"/>
              </a:lnSpc>
              <a:defRPr/>
            </a:pPr>
            <a:r>
              <a:rPr lang="en-US" b="1" dirty="0" smtClean="0"/>
              <a:t>Efficacy:</a:t>
            </a:r>
            <a:r>
              <a:rPr lang="en-US" dirty="0" smtClean="0"/>
              <a:t> 	Decreases A1c by 0.6 -0.8% </a:t>
            </a:r>
          </a:p>
          <a:p>
            <a:pPr eaLnBrk="1" hangingPunct="1">
              <a:lnSpc>
                <a:spcPct val="80000"/>
              </a:lnSpc>
              <a:defRPr/>
            </a:pPr>
            <a:r>
              <a:rPr lang="en-US" b="1" dirty="0" smtClean="0"/>
              <a:t>Benefits/ Issues</a:t>
            </a:r>
            <a:r>
              <a:rPr lang="en-US" sz="2800" dirty="0" smtClean="0"/>
              <a:t>: </a:t>
            </a:r>
            <a:r>
              <a:rPr lang="en-US" dirty="0" smtClean="0"/>
              <a:t> weight neutral, no hypo, few side effects.  Expensive</a:t>
            </a:r>
            <a:endParaRPr lang="en-US" sz="2800" dirty="0" smtClean="0"/>
          </a:p>
        </p:txBody>
      </p:sp>
    </p:spTree>
    <p:custDataLst>
      <p:tags r:id="rId1"/>
    </p:custDataLst>
    <p:extLst>
      <p:ext uri="{BB962C8B-B14F-4D97-AF65-F5344CB8AC3E}">
        <p14:creationId xmlns:p14="http://schemas.microsoft.com/office/powerpoint/2010/main" val="99385821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511427">
                                            <p:txEl>
                                              <p:pRg st="0" end="0"/>
                                            </p:txEl>
                                          </p:spTgt>
                                        </p:tgtEl>
                                        <p:attrNameLst>
                                          <p:attrName>style.visibility</p:attrName>
                                        </p:attrNameLst>
                                      </p:cBhvr>
                                      <p:to>
                                        <p:strVal val="visible"/>
                                      </p:to>
                                    </p:set>
                                    <p:anim calcmode="lin" valueType="num">
                                      <p:cBhvr additive="base">
                                        <p:cTn id="7" dur="3000" fill="hold"/>
                                        <p:tgtEl>
                                          <p:spTgt spid="1511427">
                                            <p:txEl>
                                              <p:pRg st="0" end="0"/>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1511427">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3000"/>
                            </p:stCondLst>
                            <p:childTnLst>
                              <p:par>
                                <p:cTn id="10" presetID="2" presetClass="entr" presetSubtype="4" fill="hold" nodeType="afterEffect">
                                  <p:stCondLst>
                                    <p:cond delay="0"/>
                                  </p:stCondLst>
                                  <p:childTnLst>
                                    <p:set>
                                      <p:cBhvr>
                                        <p:cTn id="11" dur="1" fill="hold">
                                          <p:stCondLst>
                                            <p:cond delay="0"/>
                                          </p:stCondLst>
                                        </p:cTn>
                                        <p:tgtEl>
                                          <p:spTgt spid="1511427">
                                            <p:txEl>
                                              <p:pRg st="1" end="1"/>
                                            </p:txEl>
                                          </p:spTgt>
                                        </p:tgtEl>
                                        <p:attrNameLst>
                                          <p:attrName>style.visibility</p:attrName>
                                        </p:attrNameLst>
                                      </p:cBhvr>
                                      <p:to>
                                        <p:strVal val="visible"/>
                                      </p:to>
                                    </p:set>
                                    <p:anim calcmode="lin" valueType="num">
                                      <p:cBhvr additive="base">
                                        <p:cTn id="12" dur="3000" fill="hold"/>
                                        <p:tgtEl>
                                          <p:spTgt spid="1511427">
                                            <p:txEl>
                                              <p:pRg st="1" end="1"/>
                                            </p:txEl>
                                          </p:spTgt>
                                        </p:tgtEl>
                                        <p:attrNameLst>
                                          <p:attrName>ppt_x</p:attrName>
                                        </p:attrNameLst>
                                      </p:cBhvr>
                                      <p:tavLst>
                                        <p:tav tm="0">
                                          <p:val>
                                            <p:strVal val="#ppt_x"/>
                                          </p:val>
                                        </p:tav>
                                        <p:tav tm="100000">
                                          <p:val>
                                            <p:strVal val="#ppt_x"/>
                                          </p:val>
                                        </p:tav>
                                      </p:tavLst>
                                    </p:anim>
                                    <p:anim calcmode="lin" valueType="num">
                                      <p:cBhvr additive="base">
                                        <p:cTn id="13" dur="3000" fill="hold"/>
                                        <p:tgtEl>
                                          <p:spTgt spid="1511427">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6000"/>
                            </p:stCondLst>
                            <p:childTnLst>
                              <p:par>
                                <p:cTn id="15" presetID="2" presetClass="entr" presetSubtype="4" fill="hold" nodeType="afterEffect">
                                  <p:stCondLst>
                                    <p:cond delay="0"/>
                                  </p:stCondLst>
                                  <p:childTnLst>
                                    <p:set>
                                      <p:cBhvr>
                                        <p:cTn id="16" dur="1" fill="hold">
                                          <p:stCondLst>
                                            <p:cond delay="0"/>
                                          </p:stCondLst>
                                        </p:cTn>
                                        <p:tgtEl>
                                          <p:spTgt spid="1511427">
                                            <p:txEl>
                                              <p:pRg st="2" end="2"/>
                                            </p:txEl>
                                          </p:spTgt>
                                        </p:tgtEl>
                                        <p:attrNameLst>
                                          <p:attrName>style.visibility</p:attrName>
                                        </p:attrNameLst>
                                      </p:cBhvr>
                                      <p:to>
                                        <p:strVal val="visible"/>
                                      </p:to>
                                    </p:set>
                                    <p:anim calcmode="lin" valueType="num">
                                      <p:cBhvr additive="base">
                                        <p:cTn id="17" dur="3000" fill="hold"/>
                                        <p:tgtEl>
                                          <p:spTgt spid="1511427">
                                            <p:txEl>
                                              <p:pRg st="2" end="2"/>
                                            </p:txEl>
                                          </p:spTgt>
                                        </p:tgtEl>
                                        <p:attrNameLst>
                                          <p:attrName>ppt_x</p:attrName>
                                        </p:attrNameLst>
                                      </p:cBhvr>
                                      <p:tavLst>
                                        <p:tav tm="0">
                                          <p:val>
                                            <p:strVal val="#ppt_x"/>
                                          </p:val>
                                        </p:tav>
                                        <p:tav tm="100000">
                                          <p:val>
                                            <p:strVal val="#ppt_x"/>
                                          </p:val>
                                        </p:tav>
                                      </p:tavLst>
                                    </p:anim>
                                    <p:anim calcmode="lin" valueType="num">
                                      <p:cBhvr additive="base">
                                        <p:cTn id="18" dur="3000" fill="hold"/>
                                        <p:tgtEl>
                                          <p:spTgt spid="1511427">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9000"/>
                            </p:stCondLst>
                            <p:childTnLst>
                              <p:par>
                                <p:cTn id="20" presetID="2" presetClass="entr" presetSubtype="4" fill="hold" nodeType="afterEffect">
                                  <p:stCondLst>
                                    <p:cond delay="0"/>
                                  </p:stCondLst>
                                  <p:childTnLst>
                                    <p:set>
                                      <p:cBhvr>
                                        <p:cTn id="21" dur="1" fill="hold">
                                          <p:stCondLst>
                                            <p:cond delay="0"/>
                                          </p:stCondLst>
                                        </p:cTn>
                                        <p:tgtEl>
                                          <p:spTgt spid="1511427">
                                            <p:txEl>
                                              <p:pRg st="7" end="7"/>
                                            </p:txEl>
                                          </p:spTgt>
                                        </p:tgtEl>
                                        <p:attrNameLst>
                                          <p:attrName>style.visibility</p:attrName>
                                        </p:attrNameLst>
                                      </p:cBhvr>
                                      <p:to>
                                        <p:strVal val="visible"/>
                                      </p:to>
                                    </p:set>
                                    <p:anim calcmode="lin" valueType="num">
                                      <p:cBhvr additive="base">
                                        <p:cTn id="22" dur="3000" fill="hold"/>
                                        <p:tgtEl>
                                          <p:spTgt spid="1511427">
                                            <p:txEl>
                                              <p:pRg st="7" end="7"/>
                                            </p:txEl>
                                          </p:spTgt>
                                        </p:tgtEl>
                                        <p:attrNameLst>
                                          <p:attrName>ppt_x</p:attrName>
                                        </p:attrNameLst>
                                      </p:cBhvr>
                                      <p:tavLst>
                                        <p:tav tm="0">
                                          <p:val>
                                            <p:strVal val="#ppt_x"/>
                                          </p:val>
                                        </p:tav>
                                        <p:tav tm="100000">
                                          <p:val>
                                            <p:strVal val="#ppt_x"/>
                                          </p:val>
                                        </p:tav>
                                      </p:tavLst>
                                    </p:anim>
                                    <p:anim calcmode="lin" valueType="num">
                                      <p:cBhvr additive="base">
                                        <p:cTn id="23" dur="3000" fill="hold"/>
                                        <p:tgtEl>
                                          <p:spTgt spid="1511427">
                                            <p:txEl>
                                              <p:pRg st="7" end="7"/>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12000"/>
                            </p:stCondLst>
                            <p:childTnLst>
                              <p:par>
                                <p:cTn id="25" presetID="2" presetClass="entr" presetSubtype="4" fill="hold" nodeType="afterEffect">
                                  <p:stCondLst>
                                    <p:cond delay="0"/>
                                  </p:stCondLst>
                                  <p:childTnLst>
                                    <p:set>
                                      <p:cBhvr>
                                        <p:cTn id="26" dur="1" fill="hold">
                                          <p:stCondLst>
                                            <p:cond delay="0"/>
                                          </p:stCondLst>
                                        </p:cTn>
                                        <p:tgtEl>
                                          <p:spTgt spid="1511427">
                                            <p:txEl>
                                              <p:pRg st="3" end="3"/>
                                            </p:txEl>
                                          </p:spTgt>
                                        </p:tgtEl>
                                        <p:attrNameLst>
                                          <p:attrName>style.visibility</p:attrName>
                                        </p:attrNameLst>
                                      </p:cBhvr>
                                      <p:to>
                                        <p:strVal val="visible"/>
                                      </p:to>
                                    </p:set>
                                    <p:anim calcmode="lin" valueType="num">
                                      <p:cBhvr additive="base">
                                        <p:cTn id="27" dur="3000" fill="hold"/>
                                        <p:tgtEl>
                                          <p:spTgt spid="1511427">
                                            <p:txEl>
                                              <p:pRg st="3" end="3"/>
                                            </p:txEl>
                                          </p:spTgt>
                                        </p:tgtEl>
                                        <p:attrNameLst>
                                          <p:attrName>ppt_x</p:attrName>
                                        </p:attrNameLst>
                                      </p:cBhvr>
                                      <p:tavLst>
                                        <p:tav tm="0">
                                          <p:val>
                                            <p:strVal val="#ppt_x"/>
                                          </p:val>
                                        </p:tav>
                                        <p:tav tm="100000">
                                          <p:val>
                                            <p:strVal val="#ppt_x"/>
                                          </p:val>
                                        </p:tav>
                                      </p:tavLst>
                                    </p:anim>
                                    <p:anim calcmode="lin" valueType="num">
                                      <p:cBhvr additive="base">
                                        <p:cTn id="28" dur="3000" fill="hold"/>
                                        <p:tgtEl>
                                          <p:spTgt spid="1511427">
                                            <p:txEl>
                                              <p:pRg st="3" end="3"/>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5000"/>
                            </p:stCondLst>
                            <p:childTnLst>
                              <p:par>
                                <p:cTn id="30" presetID="2" presetClass="entr" presetSubtype="4" fill="hold" nodeType="afterEffect">
                                  <p:stCondLst>
                                    <p:cond delay="0"/>
                                  </p:stCondLst>
                                  <p:childTnLst>
                                    <p:set>
                                      <p:cBhvr>
                                        <p:cTn id="31" dur="1" fill="hold">
                                          <p:stCondLst>
                                            <p:cond delay="0"/>
                                          </p:stCondLst>
                                        </p:cTn>
                                        <p:tgtEl>
                                          <p:spTgt spid="1511427">
                                            <p:txEl>
                                              <p:pRg st="4" end="4"/>
                                            </p:txEl>
                                          </p:spTgt>
                                        </p:tgtEl>
                                        <p:attrNameLst>
                                          <p:attrName>style.visibility</p:attrName>
                                        </p:attrNameLst>
                                      </p:cBhvr>
                                      <p:to>
                                        <p:strVal val="visible"/>
                                      </p:to>
                                    </p:set>
                                    <p:anim calcmode="lin" valueType="num">
                                      <p:cBhvr additive="base">
                                        <p:cTn id="32" dur="3000" fill="hold"/>
                                        <p:tgtEl>
                                          <p:spTgt spid="1511427">
                                            <p:txEl>
                                              <p:pRg st="4" end="4"/>
                                            </p:txEl>
                                          </p:spTgt>
                                        </p:tgtEl>
                                        <p:attrNameLst>
                                          <p:attrName>ppt_x</p:attrName>
                                        </p:attrNameLst>
                                      </p:cBhvr>
                                      <p:tavLst>
                                        <p:tav tm="0">
                                          <p:val>
                                            <p:strVal val="#ppt_x"/>
                                          </p:val>
                                        </p:tav>
                                        <p:tav tm="100000">
                                          <p:val>
                                            <p:strVal val="#ppt_x"/>
                                          </p:val>
                                        </p:tav>
                                      </p:tavLst>
                                    </p:anim>
                                    <p:anim calcmode="lin" valueType="num">
                                      <p:cBhvr additive="base">
                                        <p:cTn id="33" dur="3000" fill="hold"/>
                                        <p:tgtEl>
                                          <p:spTgt spid="1511427">
                                            <p:txEl>
                                              <p:pRg st="4" end="4"/>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8000"/>
                            </p:stCondLst>
                            <p:childTnLst>
                              <p:par>
                                <p:cTn id="35" presetID="2" presetClass="entr" presetSubtype="4" fill="hold" nodeType="afterEffect">
                                  <p:stCondLst>
                                    <p:cond delay="0"/>
                                  </p:stCondLst>
                                  <p:childTnLst>
                                    <p:set>
                                      <p:cBhvr>
                                        <p:cTn id="36" dur="1" fill="hold">
                                          <p:stCondLst>
                                            <p:cond delay="0"/>
                                          </p:stCondLst>
                                        </p:cTn>
                                        <p:tgtEl>
                                          <p:spTgt spid="1511427">
                                            <p:txEl>
                                              <p:pRg st="5" end="5"/>
                                            </p:txEl>
                                          </p:spTgt>
                                        </p:tgtEl>
                                        <p:attrNameLst>
                                          <p:attrName>style.visibility</p:attrName>
                                        </p:attrNameLst>
                                      </p:cBhvr>
                                      <p:to>
                                        <p:strVal val="visible"/>
                                      </p:to>
                                    </p:set>
                                    <p:anim calcmode="lin" valueType="num">
                                      <p:cBhvr additive="base">
                                        <p:cTn id="37" dur="3000" fill="hold"/>
                                        <p:tgtEl>
                                          <p:spTgt spid="1511427">
                                            <p:txEl>
                                              <p:pRg st="5" end="5"/>
                                            </p:txEl>
                                          </p:spTgt>
                                        </p:tgtEl>
                                        <p:attrNameLst>
                                          <p:attrName>ppt_x</p:attrName>
                                        </p:attrNameLst>
                                      </p:cBhvr>
                                      <p:tavLst>
                                        <p:tav tm="0">
                                          <p:val>
                                            <p:strVal val="#ppt_x"/>
                                          </p:val>
                                        </p:tav>
                                        <p:tav tm="100000">
                                          <p:val>
                                            <p:strVal val="#ppt_x"/>
                                          </p:val>
                                        </p:tav>
                                      </p:tavLst>
                                    </p:anim>
                                    <p:anim calcmode="lin" valueType="num">
                                      <p:cBhvr additive="base">
                                        <p:cTn id="38" dur="3000" fill="hold"/>
                                        <p:tgtEl>
                                          <p:spTgt spid="1511427">
                                            <p:txEl>
                                              <p:pRg st="5" end="5"/>
                                            </p:txEl>
                                          </p:spTgt>
                                        </p:tgtEl>
                                        <p:attrNameLst>
                                          <p:attrName>ppt_y</p:attrName>
                                        </p:attrNameLst>
                                      </p:cBhvr>
                                      <p:tavLst>
                                        <p:tav tm="0">
                                          <p:val>
                                            <p:strVal val="1+#ppt_h/2"/>
                                          </p:val>
                                        </p:tav>
                                        <p:tav tm="100000">
                                          <p:val>
                                            <p:strVal val="#ppt_y"/>
                                          </p:val>
                                        </p:tav>
                                      </p:tavLst>
                                    </p:anim>
                                  </p:childTnLst>
                                </p:cTn>
                              </p:par>
                            </p:childTnLst>
                          </p:cTn>
                        </p:par>
                        <p:par>
                          <p:cTn id="39" fill="hold">
                            <p:stCondLst>
                              <p:cond delay="21000"/>
                            </p:stCondLst>
                            <p:childTnLst>
                              <p:par>
                                <p:cTn id="40" presetID="2" presetClass="entr" presetSubtype="4" fill="hold" nodeType="afterEffect">
                                  <p:stCondLst>
                                    <p:cond delay="0"/>
                                  </p:stCondLst>
                                  <p:childTnLst>
                                    <p:set>
                                      <p:cBhvr>
                                        <p:cTn id="41" dur="1" fill="hold">
                                          <p:stCondLst>
                                            <p:cond delay="0"/>
                                          </p:stCondLst>
                                        </p:cTn>
                                        <p:tgtEl>
                                          <p:spTgt spid="1511427">
                                            <p:txEl>
                                              <p:pRg st="6" end="6"/>
                                            </p:txEl>
                                          </p:spTgt>
                                        </p:tgtEl>
                                        <p:attrNameLst>
                                          <p:attrName>style.visibility</p:attrName>
                                        </p:attrNameLst>
                                      </p:cBhvr>
                                      <p:to>
                                        <p:strVal val="visible"/>
                                      </p:to>
                                    </p:set>
                                    <p:anim calcmode="lin" valueType="num">
                                      <p:cBhvr additive="base">
                                        <p:cTn id="42" dur="3000" fill="hold"/>
                                        <p:tgtEl>
                                          <p:spTgt spid="1511427">
                                            <p:txEl>
                                              <p:pRg st="6" end="6"/>
                                            </p:txEl>
                                          </p:spTgt>
                                        </p:tgtEl>
                                        <p:attrNameLst>
                                          <p:attrName>ppt_x</p:attrName>
                                        </p:attrNameLst>
                                      </p:cBhvr>
                                      <p:tavLst>
                                        <p:tav tm="0">
                                          <p:val>
                                            <p:strVal val="#ppt_x"/>
                                          </p:val>
                                        </p:tav>
                                        <p:tav tm="100000">
                                          <p:val>
                                            <p:strVal val="#ppt_x"/>
                                          </p:val>
                                        </p:tav>
                                      </p:tavLst>
                                    </p:anim>
                                    <p:anim calcmode="lin" valueType="num">
                                      <p:cBhvr additive="base">
                                        <p:cTn id="43" dur="3000" fill="hold"/>
                                        <p:tgtEl>
                                          <p:spTgt spid="1511427">
                                            <p:txEl>
                                              <p:pRg st="6" end="6"/>
                                            </p:txEl>
                                          </p:spTgt>
                                        </p:tgtEl>
                                        <p:attrNameLst>
                                          <p:attrName>ppt_y</p:attrName>
                                        </p:attrNameLst>
                                      </p:cBhvr>
                                      <p:tavLst>
                                        <p:tav tm="0">
                                          <p:val>
                                            <p:strVal val="1+#ppt_h/2"/>
                                          </p:val>
                                        </p:tav>
                                        <p:tav tm="100000">
                                          <p:val>
                                            <p:strVal val="#ppt_y"/>
                                          </p:val>
                                        </p:tav>
                                      </p:tavLst>
                                    </p:anim>
                                  </p:childTnLst>
                                </p:cTn>
                              </p:par>
                            </p:childTnLst>
                          </p:cTn>
                        </p:par>
                        <p:par>
                          <p:cTn id="44" fill="hold" nodeType="afterGroup">
                            <p:stCondLst>
                              <p:cond delay="24000"/>
                            </p:stCondLst>
                            <p:childTnLst>
                              <p:par>
                                <p:cTn id="45" presetID="2" presetClass="entr" presetSubtype="4" fill="hold" nodeType="afterEffect">
                                  <p:stCondLst>
                                    <p:cond delay="0"/>
                                  </p:stCondLst>
                                  <p:childTnLst>
                                    <p:set>
                                      <p:cBhvr>
                                        <p:cTn id="46" dur="1" fill="hold">
                                          <p:stCondLst>
                                            <p:cond delay="0"/>
                                          </p:stCondLst>
                                        </p:cTn>
                                        <p:tgtEl>
                                          <p:spTgt spid="1511427">
                                            <p:txEl>
                                              <p:pRg st="8" end="8"/>
                                            </p:txEl>
                                          </p:spTgt>
                                        </p:tgtEl>
                                        <p:attrNameLst>
                                          <p:attrName>style.visibility</p:attrName>
                                        </p:attrNameLst>
                                      </p:cBhvr>
                                      <p:to>
                                        <p:strVal val="visible"/>
                                      </p:to>
                                    </p:set>
                                    <p:anim calcmode="lin" valueType="num">
                                      <p:cBhvr additive="base">
                                        <p:cTn id="47" dur="3000" fill="hold"/>
                                        <p:tgtEl>
                                          <p:spTgt spid="1511427">
                                            <p:txEl>
                                              <p:pRg st="8" end="8"/>
                                            </p:txEl>
                                          </p:spTgt>
                                        </p:tgtEl>
                                        <p:attrNameLst>
                                          <p:attrName>ppt_x</p:attrName>
                                        </p:attrNameLst>
                                      </p:cBhvr>
                                      <p:tavLst>
                                        <p:tav tm="0">
                                          <p:val>
                                            <p:strVal val="#ppt_x"/>
                                          </p:val>
                                        </p:tav>
                                        <p:tav tm="100000">
                                          <p:val>
                                            <p:strVal val="#ppt_x"/>
                                          </p:val>
                                        </p:tav>
                                      </p:tavLst>
                                    </p:anim>
                                    <p:anim calcmode="lin" valueType="num">
                                      <p:cBhvr additive="base">
                                        <p:cTn id="48" dur="3000" fill="hold"/>
                                        <p:tgtEl>
                                          <p:spTgt spid="1511427">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a:xfrm>
            <a:off x="457200" y="152400"/>
            <a:ext cx="8229600" cy="914400"/>
          </a:xfrm>
        </p:spPr>
        <p:txBody>
          <a:bodyPr>
            <a:normAutofit fontScale="90000"/>
          </a:bodyPr>
          <a:lstStyle/>
          <a:p>
            <a:pPr algn="ctr" eaLnBrk="1" hangingPunct="1"/>
            <a:r>
              <a:rPr lang="en-US" sz="3600" dirty="0" smtClean="0"/>
              <a:t>Losing 2-8kg Early in diagnosis Type 2 Helpful</a:t>
            </a:r>
            <a:r>
              <a:rPr lang="en-US" sz="4000" dirty="0" smtClean="0"/>
              <a:t> </a:t>
            </a:r>
            <a:r>
              <a:rPr lang="en-US" sz="4400" dirty="0" smtClean="0"/>
              <a:t/>
            </a:r>
            <a:br>
              <a:rPr lang="en-US" sz="4400" dirty="0" smtClean="0"/>
            </a:br>
            <a:r>
              <a:rPr lang="en-US" sz="1600" i="1" dirty="0" smtClean="0"/>
              <a:t>ADA 2014</a:t>
            </a:r>
            <a:endParaRPr lang="en-US" sz="2400" b="1" i="1" dirty="0" smtClean="0"/>
          </a:p>
        </p:txBody>
      </p:sp>
      <p:sp>
        <p:nvSpPr>
          <p:cNvPr id="1851395" name="Rectangle 3"/>
          <p:cNvSpPr>
            <a:spLocks noGrp="1" noChangeArrowheads="1"/>
          </p:cNvSpPr>
          <p:nvPr>
            <p:ph sz="quarter" idx="1"/>
          </p:nvPr>
        </p:nvSpPr>
        <p:spPr>
          <a:xfrm>
            <a:off x="457200" y="1295400"/>
            <a:ext cx="6858000" cy="4861560"/>
          </a:xfrm>
        </p:spPr>
        <p:txBody>
          <a:bodyPr>
            <a:normAutofit fontScale="92500"/>
          </a:bodyPr>
          <a:lstStyle/>
          <a:p>
            <a:pPr>
              <a:defRPr/>
            </a:pPr>
            <a:r>
              <a:rPr lang="en-US" sz="2800" dirty="0" smtClean="0"/>
              <a:t>Weight </a:t>
            </a:r>
            <a:r>
              <a:rPr lang="en-US" sz="2800" dirty="0"/>
              <a:t>Loss </a:t>
            </a:r>
            <a:r>
              <a:rPr lang="en-US" sz="2800" dirty="0" smtClean="0"/>
              <a:t>– </a:t>
            </a:r>
          </a:p>
          <a:p>
            <a:pPr lvl="1">
              <a:defRPr/>
            </a:pPr>
            <a:r>
              <a:rPr lang="en-US" sz="2500" i="1" dirty="0" smtClean="0"/>
              <a:t>The </a:t>
            </a:r>
            <a:r>
              <a:rPr lang="en-US" sz="2500" i="1" dirty="0"/>
              <a:t>optimal macronutrient intake to lose </a:t>
            </a:r>
            <a:r>
              <a:rPr lang="en-US" sz="2500" i="1" dirty="0" smtClean="0"/>
              <a:t>weight not known</a:t>
            </a:r>
          </a:p>
          <a:p>
            <a:pPr lvl="1">
              <a:defRPr/>
            </a:pPr>
            <a:r>
              <a:rPr lang="en-US" sz="2500" i="1" dirty="0" smtClean="0"/>
              <a:t>The </a:t>
            </a:r>
            <a:r>
              <a:rPr lang="en-US" sz="2500" i="1" dirty="0"/>
              <a:t>literature does not support one particular nutrition therapy to reduce weight, but rather a spectrum of eating patterns that result in reduced energy intake</a:t>
            </a:r>
            <a:r>
              <a:rPr lang="en-US" sz="2500" dirty="0"/>
              <a:t>.</a:t>
            </a:r>
          </a:p>
          <a:p>
            <a:pPr eaLnBrk="1" hangingPunct="1">
              <a:defRPr/>
            </a:pPr>
            <a:endParaRPr lang="en-US" sz="2800" dirty="0" smtClean="0"/>
          </a:p>
          <a:p>
            <a:pPr lvl="1" eaLnBrk="1" hangingPunct="1">
              <a:defRPr/>
            </a:pPr>
            <a:r>
              <a:rPr lang="en-US" sz="3400" dirty="0" smtClean="0">
                <a:solidFill>
                  <a:srgbClr val="790015"/>
                </a:solidFill>
              </a:rPr>
              <a:t>To lose one pound – avoid 3,500 </a:t>
            </a:r>
            <a:r>
              <a:rPr lang="en-US" sz="3400" dirty="0" err="1" smtClean="0">
                <a:solidFill>
                  <a:srgbClr val="790015"/>
                </a:solidFill>
              </a:rPr>
              <a:t>cals</a:t>
            </a:r>
            <a:endParaRPr lang="en-US" sz="3400" dirty="0" smtClean="0">
              <a:solidFill>
                <a:srgbClr val="790015"/>
              </a:solidFill>
            </a:endParaRPr>
          </a:p>
          <a:p>
            <a:pPr lvl="2">
              <a:defRPr/>
            </a:pPr>
            <a:r>
              <a:rPr lang="en-US" sz="3100" dirty="0" smtClean="0">
                <a:solidFill>
                  <a:srgbClr val="790015"/>
                </a:solidFill>
              </a:rPr>
              <a:t>Decrease intake 250-500 </a:t>
            </a:r>
            <a:r>
              <a:rPr lang="en-US" sz="3100" dirty="0" err="1" smtClean="0">
                <a:solidFill>
                  <a:srgbClr val="790015"/>
                </a:solidFill>
              </a:rPr>
              <a:t>cals</a:t>
            </a:r>
            <a:r>
              <a:rPr lang="en-US" sz="3100" dirty="0" smtClean="0">
                <a:solidFill>
                  <a:srgbClr val="790015"/>
                </a:solidFill>
              </a:rPr>
              <a:t> daily + exercise</a:t>
            </a:r>
          </a:p>
          <a:p>
            <a:pPr marL="457200" lvl="1" indent="0" eaLnBrk="1" hangingPunct="1">
              <a:buFont typeface="Wingdings" pitchFamily="2" charset="2"/>
              <a:buNone/>
              <a:defRPr/>
            </a:pPr>
            <a:endParaRPr lang="en-US" sz="2800" dirty="0"/>
          </a:p>
          <a:p>
            <a:pPr eaLnBrk="1" hangingPunct="1">
              <a:buFont typeface="Wingdings" pitchFamily="2" charset="2"/>
              <a:buChar char="Ø"/>
              <a:defRPr/>
            </a:pPr>
            <a:endParaRPr lang="en-US" sz="2800" dirty="0" smtClean="0">
              <a:solidFill>
                <a:schemeClr val="tx2">
                  <a:lumMod val="75000"/>
                </a:schemeClr>
              </a:solidFill>
            </a:endParaRPr>
          </a:p>
        </p:txBody>
      </p:sp>
      <p:pic>
        <p:nvPicPr>
          <p:cNvPr id="215042" name="Picture 2" descr="C:\Users\bev_000\AppData\Local\Microsoft\Windows\Temporary Internet Files\Content.IE5\HB640QEY\MC900441902[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4526" y="1447800"/>
            <a:ext cx="1547695" cy="18288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09385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a:t>Successful weight loss strategies include</a:t>
            </a:r>
          </a:p>
        </p:txBody>
      </p:sp>
      <p:sp>
        <p:nvSpPr>
          <p:cNvPr id="3" name="Content Placeholder 2"/>
          <p:cNvSpPr>
            <a:spLocks noGrp="1"/>
          </p:cNvSpPr>
          <p:nvPr>
            <p:ph sz="quarter" idx="1"/>
          </p:nvPr>
        </p:nvSpPr>
        <p:spPr>
          <a:xfrm>
            <a:off x="457200" y="1676400"/>
            <a:ext cx="8229600" cy="4480560"/>
          </a:xfrm>
        </p:spPr>
        <p:txBody>
          <a:bodyPr/>
          <a:lstStyle/>
          <a:p>
            <a:r>
              <a:rPr lang="en-US" dirty="0" smtClean="0"/>
              <a:t>Weekly self-weighing </a:t>
            </a:r>
          </a:p>
          <a:p>
            <a:r>
              <a:rPr lang="en-US" dirty="0" smtClean="0"/>
              <a:t>Eat breakfast </a:t>
            </a:r>
          </a:p>
          <a:p>
            <a:r>
              <a:rPr lang="en-US" dirty="0" smtClean="0"/>
              <a:t>Reduce </a:t>
            </a:r>
            <a:r>
              <a:rPr lang="en-US" dirty="0"/>
              <a:t>fast food intake</a:t>
            </a:r>
            <a:r>
              <a:rPr lang="en-US" dirty="0" smtClean="0"/>
              <a:t>.</a:t>
            </a:r>
          </a:p>
          <a:p>
            <a:r>
              <a:rPr lang="en-US" dirty="0" smtClean="0"/>
              <a:t>Decrease portion size</a:t>
            </a:r>
            <a:endParaRPr lang="en-US" dirty="0"/>
          </a:p>
          <a:p>
            <a:r>
              <a:rPr lang="en-US" dirty="0" smtClean="0"/>
              <a:t>Increase </a:t>
            </a:r>
            <a:r>
              <a:rPr lang="en-US" dirty="0"/>
              <a:t>physical </a:t>
            </a:r>
            <a:r>
              <a:rPr lang="en-US" dirty="0" smtClean="0"/>
              <a:t>activity</a:t>
            </a:r>
          </a:p>
          <a:p>
            <a:r>
              <a:rPr lang="en-US" dirty="0" smtClean="0"/>
              <a:t>Use </a:t>
            </a:r>
            <a:r>
              <a:rPr lang="en-US" dirty="0"/>
              <a:t>meal replacements </a:t>
            </a:r>
            <a:endParaRPr lang="en-US" dirty="0" smtClean="0"/>
          </a:p>
          <a:p>
            <a:r>
              <a:rPr lang="en-US" dirty="0" smtClean="0"/>
              <a:t>Eat </a:t>
            </a:r>
            <a:r>
              <a:rPr lang="en-US" dirty="0"/>
              <a:t>healthy foods</a:t>
            </a:r>
          </a:p>
          <a:p>
            <a:endParaRPr lang="en-US" dirty="0"/>
          </a:p>
        </p:txBody>
      </p:sp>
      <p:pic>
        <p:nvPicPr>
          <p:cNvPr id="47108" name="Picture 4" descr="C:\Users\bev_000\AppData\Local\Microsoft\Windows\Temporary Internet Files\Content.IE5\EVED0Q0B\MP90043934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3000" y="1905000"/>
            <a:ext cx="3330262" cy="22201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53042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smtClean="0"/>
              <a:t>Diabetes Prevention Program </a:t>
            </a:r>
            <a:br>
              <a:rPr lang="en-US" dirty="0" smtClean="0"/>
            </a:br>
            <a:r>
              <a:rPr lang="en-US" dirty="0" smtClean="0"/>
              <a:t>Focus on fat = </a:t>
            </a:r>
            <a:r>
              <a:rPr lang="en-US" dirty="0" err="1" smtClean="0"/>
              <a:t>wt</a:t>
            </a:r>
            <a:r>
              <a:rPr lang="en-US" dirty="0" smtClean="0"/>
              <a:t> loss success</a:t>
            </a:r>
            <a:endParaRPr lang="en-US" dirty="0"/>
          </a:p>
        </p:txBody>
      </p:sp>
      <p:pic>
        <p:nvPicPr>
          <p:cNvPr id="4" name="Content Placeholder 3"/>
          <p:cNvPicPr>
            <a:picLocks noGrp="1" noChangeAspect="1"/>
          </p:cNvPicPr>
          <p:nvPr>
            <p:ph sz="quarter" idx="1"/>
          </p:nvPr>
        </p:nvPicPr>
        <p:blipFill>
          <a:blip r:embed="rId3"/>
          <a:stretch>
            <a:fillRect/>
          </a:stretch>
        </p:blipFill>
        <p:spPr>
          <a:xfrm>
            <a:off x="391886" y="1461287"/>
            <a:ext cx="8294914" cy="3505200"/>
          </a:xfrm>
          <a:prstGeom prst="rect">
            <a:avLst/>
          </a:prstGeom>
        </p:spPr>
      </p:pic>
      <p:sp>
        <p:nvSpPr>
          <p:cNvPr id="5" name="Rectangle 4"/>
          <p:cNvSpPr/>
          <p:nvPr/>
        </p:nvSpPr>
        <p:spPr>
          <a:xfrm>
            <a:off x="287655" y="5715000"/>
            <a:ext cx="7543800" cy="369332"/>
          </a:xfrm>
          <a:prstGeom prst="rect">
            <a:avLst/>
          </a:prstGeom>
        </p:spPr>
        <p:txBody>
          <a:bodyPr wrap="square">
            <a:spAutoFit/>
          </a:bodyPr>
          <a:lstStyle/>
          <a:p>
            <a:r>
              <a:rPr lang="en-US" dirty="0"/>
              <a:t>http://www.cdc.gov/diabetes/prevention/recognition/curriculum.htm</a:t>
            </a:r>
          </a:p>
        </p:txBody>
      </p:sp>
    </p:spTree>
    <p:custDataLst>
      <p:tags r:id="rId1"/>
    </p:custDataLst>
    <p:extLst>
      <p:ext uri="{BB962C8B-B14F-4D97-AF65-F5344CB8AC3E}">
        <p14:creationId xmlns:p14="http://schemas.microsoft.com/office/powerpoint/2010/main" val="3463652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p:txBody>
          <a:bodyPr lIns="91440" tIns="45720" rIns="91440" bIns="45720" anchor="b">
            <a:normAutofit fontScale="90000"/>
          </a:bodyPr>
          <a:lstStyle/>
          <a:p>
            <a:pPr eaLnBrk="1" hangingPunct="1"/>
            <a:r>
              <a:rPr lang="en-US" smtClean="0">
                <a:latin typeface="Tahoma" pitchFamily="34" charset="0"/>
              </a:rPr>
              <a:t>How nutrients affect blood sugar</a:t>
            </a:r>
          </a:p>
        </p:txBody>
      </p:sp>
      <p:sp>
        <p:nvSpPr>
          <p:cNvPr id="2" name="Content Placeholder 1"/>
          <p:cNvSpPr>
            <a:spLocks noGrp="1"/>
          </p:cNvSpPr>
          <p:nvPr>
            <p:ph sz="quarter" idx="1"/>
          </p:nvPr>
        </p:nvSpPr>
        <p:spPr/>
        <p:txBody>
          <a:bodyPr/>
          <a:lstStyle/>
          <a:p>
            <a:endParaRPr lang="en-US" dirty="0"/>
          </a:p>
        </p:txBody>
      </p:sp>
      <p:pic>
        <p:nvPicPr>
          <p:cNvPr id="17305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2928392"/>
            <a:ext cx="4191000" cy="15700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306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112" y="1292087"/>
            <a:ext cx="4114800" cy="15478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306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4688132"/>
            <a:ext cx="4114800" cy="15700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03168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2"/>
          <p:cNvSpPr>
            <a:spLocks noGrp="1" noChangeArrowheads="1"/>
          </p:cNvSpPr>
          <p:nvPr>
            <p:ph type="title"/>
          </p:nvPr>
        </p:nvSpPr>
        <p:spPr/>
        <p:txBody>
          <a:bodyPr/>
          <a:lstStyle/>
          <a:p>
            <a:pPr eaLnBrk="1" hangingPunct="1"/>
            <a:r>
              <a:rPr lang="en-US" sz="3600" smtClean="0"/>
              <a:t>Teaching About Eating Healthy</a:t>
            </a:r>
          </a:p>
        </p:txBody>
      </p:sp>
      <p:graphicFrame>
        <p:nvGraphicFramePr>
          <p:cNvPr id="378884" name="Object 4"/>
          <p:cNvGraphicFramePr>
            <a:graphicFrameLocks noGrp="1" noChangeAspect="1"/>
          </p:cNvGraphicFramePr>
          <p:nvPr>
            <p:ph sz="quarter" idx="1"/>
          </p:nvPr>
        </p:nvGraphicFramePr>
        <p:xfrm>
          <a:off x="4213225" y="3281363"/>
          <a:ext cx="717550" cy="811212"/>
        </p:xfrm>
        <a:graphic>
          <a:graphicData uri="http://schemas.openxmlformats.org/presentationml/2006/ole">
            <mc:AlternateContent xmlns:mc="http://schemas.openxmlformats.org/markup-compatibility/2006">
              <mc:Choice xmlns:v="urn:schemas-microsoft-com:vml" Requires="v">
                <p:oleObj spid="_x0000_s76928" name="Clip" r:id="rId5" imgW="716890" imgH="811987" progId="MS_ClipArt_Gallery.5">
                  <p:embed/>
                </p:oleObj>
              </mc:Choice>
              <mc:Fallback>
                <p:oleObj name="Clip" r:id="rId5" imgW="716890" imgH="811987" progId="MS_ClipArt_Gallery.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13225" y="3281363"/>
                        <a:ext cx="717550" cy="81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78883" name="Rectangle 3"/>
          <p:cNvSpPr>
            <a:spLocks noGrp="1" noChangeArrowheads="1"/>
          </p:cNvSpPr>
          <p:nvPr>
            <p:ph type="body" sz="half" idx="4294967295"/>
          </p:nvPr>
        </p:nvSpPr>
        <p:spPr>
          <a:xfrm>
            <a:off x="0" y="1598613"/>
            <a:ext cx="4037013" cy="4497387"/>
          </a:xfrm>
        </p:spPr>
        <p:txBody>
          <a:bodyPr/>
          <a:lstStyle/>
          <a:p>
            <a:pPr algn="ctr" eaLnBrk="1" hangingPunct="1">
              <a:buFont typeface="Wingdings" panose="05000000000000000000" pitchFamily="2" charset="2"/>
              <a:buNone/>
            </a:pPr>
            <a:r>
              <a:rPr lang="en-US" sz="2800" smtClean="0"/>
              <a:t>Major food groups</a:t>
            </a:r>
          </a:p>
          <a:p>
            <a:pPr algn="ctr" eaLnBrk="1" hangingPunct="1">
              <a:buFont typeface="Wingdings" panose="05000000000000000000" pitchFamily="2" charset="2"/>
              <a:buNone/>
            </a:pPr>
            <a:r>
              <a:rPr lang="en-US" sz="2800" smtClean="0"/>
              <a:t>“Handy Diet”   </a:t>
            </a:r>
          </a:p>
          <a:p>
            <a:pPr algn="ctr" eaLnBrk="1" hangingPunct="1">
              <a:buFont typeface="Wingdings" panose="05000000000000000000" pitchFamily="2" charset="2"/>
              <a:buNone/>
            </a:pPr>
            <a:r>
              <a:rPr lang="en-US" sz="2800" smtClean="0"/>
              <a:t>Plate Method</a:t>
            </a:r>
          </a:p>
          <a:p>
            <a:pPr algn="ctr" eaLnBrk="1" hangingPunct="1">
              <a:buFont typeface="Wingdings" panose="05000000000000000000" pitchFamily="2" charset="2"/>
              <a:buNone/>
            </a:pPr>
            <a:r>
              <a:rPr lang="en-US" sz="2800" smtClean="0"/>
              <a:t>Exchange Lists</a:t>
            </a:r>
          </a:p>
          <a:p>
            <a:pPr algn="ctr" eaLnBrk="1" hangingPunct="1">
              <a:buFont typeface="Wingdings" panose="05000000000000000000" pitchFamily="2" charset="2"/>
              <a:buNone/>
            </a:pPr>
            <a:r>
              <a:rPr lang="en-US" sz="2800" smtClean="0"/>
              <a:t>Food Diaries / Glucose Records</a:t>
            </a:r>
          </a:p>
          <a:p>
            <a:pPr algn="ctr" eaLnBrk="1" hangingPunct="1">
              <a:buFont typeface="Wingdings" panose="05000000000000000000" pitchFamily="2" charset="2"/>
              <a:buNone/>
            </a:pPr>
            <a:r>
              <a:rPr lang="en-US" sz="2800" smtClean="0"/>
              <a:t>Carbohydrate Counting</a:t>
            </a:r>
          </a:p>
          <a:p>
            <a:pPr algn="ctr" eaLnBrk="1" hangingPunct="1">
              <a:buFont typeface="Wingdings" panose="05000000000000000000" pitchFamily="2" charset="2"/>
              <a:buNone/>
            </a:pPr>
            <a:r>
              <a:rPr lang="en-US" sz="2000" i="1" smtClean="0"/>
              <a:t>Assess what is best for the situation.</a:t>
            </a:r>
            <a:endParaRPr lang="en-US" sz="2800" smtClean="0"/>
          </a:p>
          <a:p>
            <a:pPr eaLnBrk="1" hangingPunct="1"/>
            <a:endParaRPr lang="en-US" sz="2800" smtClean="0"/>
          </a:p>
        </p:txBody>
      </p:sp>
      <p:graphicFrame>
        <p:nvGraphicFramePr>
          <p:cNvPr id="378885" name="Object 5"/>
          <p:cNvGraphicFramePr>
            <a:graphicFrameLocks noGrp="1" noChangeAspect="1"/>
          </p:cNvGraphicFramePr>
          <p:nvPr>
            <p:ph sz="quarter" idx="4294967295"/>
          </p:nvPr>
        </p:nvGraphicFramePr>
        <p:xfrm>
          <a:off x="8093075" y="4876800"/>
          <a:ext cx="1050925" cy="1143000"/>
        </p:xfrm>
        <a:graphic>
          <a:graphicData uri="http://schemas.openxmlformats.org/presentationml/2006/ole">
            <mc:AlternateContent xmlns:mc="http://schemas.openxmlformats.org/markup-compatibility/2006">
              <mc:Choice xmlns:v="urn:schemas-microsoft-com:vml" Requires="v">
                <p:oleObj spid="_x0000_s76929" name="Clip" r:id="rId7" imgW="716250" imgH="777149" progId="MS_ClipArt_Gallery.5">
                  <p:embed/>
                </p:oleObj>
              </mc:Choice>
              <mc:Fallback>
                <p:oleObj name="Clip" r:id="rId7" imgW="716250" imgH="777149" progId="MS_ClipArt_Gallery.5">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93075" y="4876800"/>
                        <a:ext cx="10509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78886" name="Picture 2" descr="MyPlat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34821" y="1752600"/>
            <a:ext cx="3014662"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2"/>
    </p:custDataLst>
    <p:extLst>
      <p:ext uri="{BB962C8B-B14F-4D97-AF65-F5344CB8AC3E}">
        <p14:creationId xmlns:p14="http://schemas.microsoft.com/office/powerpoint/2010/main" val="1481237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2157230"/>
            <a:ext cx="2993571"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2" descr="data:image/jpeg;base64,/9j/4AAQSkZJRgABAQAAAQABAAD/2wCEAAkGBxMTEhUUExQWFRUWFxcXGRUXFRUXFxgYFxQXFhcXFxUYHCggGBolHRQUITEhJSkrLi4uFx8zODMsNygtLiwBCgoKDg0OGxAQGywkHyQsLCwsLywsLCwsLCwsLCwsLCwsLCwsLCwsLCwsLCwsLCwsLCwsLCwsLCwsLCwsLCwsLP/AABEIALkBEQMBIgACEQEDEQH/xAAcAAACAgMBAQAAAAAAAAAAAAAFBgQHAQIDAAj/xAA7EAABAwIFAgQDBwQBAwUAAAABAAIDBBEFBhIhMUFREyJhcYGRoQcUIzJCUrEWwdHhYhUzghdDU5Lw/8QAGQEAAwEBAQAAAAAAAAAAAAAAAgMEAQAF/8QAJREAAgICAgIDAAMBAQAAAAAAAQIAEQMhEjEEQRMiUTJhcSOx/9oADAMBAAIRAxEAPwCkQF6yyvBdOngF662ssWXTpgLZbRtubBMWF5WfJYu2CBnC9wlQt1FsAlbiJ3Yqy6HKjGji6n/04z9qQfJHoSkeKfZlb4FQCWQBysBmVow0bBDcXwv7v+IwcI9kuqkq3WIIaOT3QuzPtZwQY9NF/FsrN0ktal3BcNd94a1w2uvos4PGGWIHCQMdpooX69gbrQzKN7imonQjbgtIGsA9FCziGthdfsgNNnyJjbXSznHOBqG6WcIACTHBG/IqPbdx91Nw2QxSAkbIbRai4G10yVDfFDWhu+ya4BFGVofrGNlWZGjSutDTaHh1kQy7SNYwAhE6qJtlAnHH/GYwLdwvhuKt07lRK+t1us07JRxiXQ3Y2W+CVDzY2JT3cldRC4wGjUaJrhuAlbMOUmSA2FimiGY24WlXNbhIXIVOo1kBEonEsNdC8sKxDQPdwFZ2IZWfUSa7WCK0WUdFld87UKEmXCl7MqZuBSHovPwWQdFcjsJDfzD6KC/BXPvYfRB82T8jfhw/speohLTuLLknLOeFui/M3buk9zVUjFhZkmRApoG5osr2lYRxc8SvLBWCV06ZusFeWCunTK8tV5dMnILZYC8AunTyzZe0lbALJ1Qjlun1ztHKvDCMJGkXCr/7L6WFuqWTm9grR/6/C21kjKFJ3KMbsFoCdJaMAWa1QpKJ54CJsx6LqCPgpkOJwu4cEsophjK4iVWYG95848qZMu0sVO3oEYm06SdrWS++PXd3RCxCDUyzkO4SxDGAdmjZVBnaqkfLp3AKtMxgtAHKXs4YY0Rl1vMOEAyG9x+NFUyrJ8JkY0Oc02PVcaWlLzYcItWYxM5nhuZtxddcNpeE1nCi5WrctTeCjDQp2F21hembYWQnEat0Vi3c36KbGS5jc3FMctejjAZdQsQlsLoNlLFpZQGOYQbdQmefAXyA3NroTjYmpF8igQXg+EiodqduAnWlwdjQAAEKy7QuphpfuO6Y4atvdVpSipG5LG5Bq8PFuEGoqYlx1dEzYnXRtaTccJawKV8pcSLNvshZVJ13NVyBDETAFKa0FdqWmCjY7MIW6uyLjUHlOFZTB2y6spWtHQJBxfPFt2cpWr80VUu5eWjsFqx6+O7i/Uf8+4ex9O64HCqjCMvaxd3CK1GZZ5IfBPmJ2umTL+DSCIa7BczkDUxcYDU0CR5ditu1RK7Kcbh5dinl2GlaxYeXbDlLV2/Y4rjMpnE8KfCdxt3Q8hXHi+D3uHtVY49h/hSEDgqnHl5aPclzYeI5DqC2tWzmLUrBKdJ5heWqyunTnp6LoAp2LUZjeb8k3UVrLpfKxceiVNqaIvcGt3LjYLevpDG8sdyOV3iBic13BG6O4TluWscZX+UO39SuLBRZg5QeowZeDPBj0gADlPNFh9OQNxflV9JlSanBMb7gC9ip+XMUmf5PDOrj/fopOQNkbjVa9R2qado6hDJGtcbH5hegw6Zou4gXNzq7KNUwvfcxPbcGxB/sl2bjgBCM1a+NmkG+yl4TiUejzuAPYlK+J0FR4ZLXDV1CrvFppdZDrtI9SjA5e5gXdS9IKqLVs8H4oHnKoJb5eBuVVuEwVcgLoA52nmxW82YJy0skJvwb8hZ8RjOP4bhFuMRyjQG790WweiLvhuk7CCA/3T9grnu/Cj/M8c9ggyIAeIlGFjx5GB6+UBxR7KuWfGIkkHsFPZ9nxO7n79wjeXqGamJZIdTP0uA49CExcZUSfyPIXJpYVp8JazcABT6d1/gtKjEGtaf5QKixsPDwzfe11oyce5LwLQ1W1TACOfZJGLQ1jXF0LxoP6TyPYpkiZ0HPUrq+mFj/ACktmJjlwgCKVTVvLBrNz1Tjlx4MTSll+DGScA/k5KcqCiDGgN2CbhB7krKVNGTjOGNJKrbO+YJHEgDyDkp5xWncWbKq/tBMlmxxtc5x5DRdLyZXGUIBoyjEi8SxgXDWNlf5jYLrirWNOlpuO6iYdglW3fwX/JccVpalv/sv+SqlwzIBdxiybhJkfrPA4Viw0w69EmfZxU3gLXgtcDuHAgpsnqBGbhxI+dlM5NyUtzNyf4QtZCa5/hjUOQtZcfZbbcnoEFmxW7yHHYDhYt3qYdSNiebmPHmIuFXGYsRbM+7eii4szXUyaT5dRK0FOwdbq1EANmKZ2ccQJFfutGqWYB0K4SNsnXJmRl7miws2WFsGWLPhsZFpbHVex6/NK7MPdHVCEDUS4af9qw30w+7gEDVqA2733AUKkYxlY97hu1zbE9AQokajLmNDUacNybCGiSVge89SNh7BZdC2J+luw7Iz/wBTboAuLWSliuI6pmhu5v0Q5TyFSci9wni0w8rf3cn0WMPeyL8gA/uun/ThMBrvtxbZLeZny0l3cxHbV1b7pSqRHYqA3DtXXhweJXNttt2HS6EU1ZSxvPhnzHpe6U6J08zrhx0E3uevaykzYE8OL2vsT3RUB2Y4A1oRx/6m1zTY3tzZLmJ5dfVjxWh1htcAH6KFgolie4SDyn9Q4TTgtXLGSI3jSd7OFx/pYTwN/wDkJQSP7/uKeGQVtA4yRASM/UP8hL2NYgZ5XSuaGucdwOArrgpBoc4kF799t9+TYJHzvlXyGeIWcN3Nta4727pqua+0xSoa4iwkjdO32cVpNSb86dvXfdKdLiDPBMZY0km+v9Q9FmhxY00jJB+k7+yMDcZm3jNT6VpiHBbSxeiW8Axds8bZoje4Gpv+k20zw8CxRA3PNIqKWYcveLYtc5o6tB2KB0zGQSCMDSDv7lWRNCq9zrl6WWaN0T9I6pOTHY1GY3o7k5lWATuuzaoHfoPqlKvn+7kNmlZf0O/xCHV+amAWjeDbupRjaW2D1LCwybXIUywhVLkjNEbC77xI0Oc7ne1uisugxiCX8krHezh/CtxrxFSLLZN1CU7LhAAyKJ1y0Oc4lHqqoa1lyVU9Lmh0tfK1wtEdo3HYXHNihyfsFB6lnUmiQeUWI5HZZloGnoEFoanSQ4fH2RgY3CC1rni7uPh37LA/7OKn1I0mFs/aPkhNbhRYCY/keCnABrh5XAqFVssERAMwMRKjqc0xxSOaYxrbsbjgpUxPGy9zjsCUd+0qoiY97WsBe/T5u1lXYBG5TkxCrgtkMJ4NQmZ7wXWNi73t0URo3WsFU5m7TY916Df4pjCN8ZtzcsWkjQUy0eAa4S/xGAj9BO59kCqYdKDqWNTCpA8JeXTUvI+Uk+AS4Y6RzWOJvfVra3pe/f2QmIB76pz7gDSOOobdE4gXbkn5rjX0utjm6izULFzefqF5hyoZUfFy1AuXhUVF7PIhBtfq63Qf5TVSYa1huBv1PX5qLhWJMpw2M6QdNgOAenlv7IizEQ++ne3YKLPlyM9LcLHjVR9oxUjOLIfmajbJG5rhcOBXbBa1rhbcEGxBBH8rjjlSCQwbm2/pdWfJxQM+pOEtqWIeHysFmggW2+WyMxQ6kPGUgC5zZHguJdY2IufguFTPJS/n3b+7p/pKXyMbmlMuVTW4VqsPIG4tcIFU1v3dwJ/ITb2XVmbWHYn23/ss12Euqm2d5Wm3Tzf6VC6O+oDixruEMNzHqAJLdINm2uLN6n3R+fEGyRa3G4LbEEb7bBBMIy3FA3yt+JNz9V3lljBsSEL5AuhATCzbleQZZnmqJPCaBHqNif7BFK37NKpwu1zT6JslnDLOjI92/wCUYy/iE1SXn8kbTpuOXGwJ9hui+dyfqJzYkVfsZV+GVtZg8oErT4bjxe4+CuTK2bo6loc0Hf0P8ruzB4nnzMa63cX/AJQ/NOZ6fD2hgZqeRdrG2aAO5PQJ6sW/2RPQOuo6isa4JD+0nG/BYxsbtLn3NxyLdPS6WWfadITcQxkft1O1fPgpwOFQYnSNlczQ5zSWne7Xeh6i6MgjuAtXKVIDyXOdqdzueSmjJmX6OcONVL4R/SLtaHC251G/XokrEX6JXxkgOY4tPuDbZejqHgWvt26fJEJYxDilNRszxlympnRinqBJrvdhLSW9nEt6fBCZ8KfExrxLG6//AMb7uFu42IUCkp5pyfCifIRzoaTb3I4RSLKVc5upsDrermA/IuQs6juFjBHZhDCsyzHTDPK7widzy4D35sndmGU9RGGxeYDgsG47G/RVnhOCTuqo4JI3Me8/qFvKN3G/BAAPCv3DKBkUbWNFgAB77cn1SXCnYishAOoh0dZJTSmGU6rC9rgu0+17qK6qY6Yll9Nza+3v/f5Kyp8Ihk/PGx3u1p/kKDNl+nYDaJg62DR/CAqKgBzexAOFV7mnZxuD9FpjWZ6kHQ2MC5s15N79yG8qFPTkyvELtLAQLjvYEgH0NwpVHQb6nXJ4uTc/6SsaMpNGUjGGALRVqMqmZzpJpHueTfgAD2CX81Yc9hbaMFuzbsbvfpcBWpM1C6qnvfYm4tsOtwqhlZYnLhTjoSuMDy2JHkVJMTbbWte54v2TRBkGCNt2udIDwSf8bKfJQt0m4IcOnQjv6LXCK8xyBh/I7ax6HoUl87v0akQFRJx2hfSv66Dwe3ou+G4FJUDU8lrfqnDGqXxnaRawPJF7rvHAxoa11tRIsN7kjsAmLlYruW42bjuLf9Ex/vcvJ30HsPmvIubfs6hFduZSxmt8Bsezxcep22USpzTI/aOMAu7m/wAV2fANAsNrAH4i6k0uHxxwmURkvLdLG3JJedmkDtex9LX6KXHjRuxGL5uQzXAqAyvLJC6fzB7nax4cVxawA9Bwjc8Lgzx4CGRRNfs64bL6hg4HZx/hT6UU1ML20BrA1xHW3mDQOXPJd8rcKPLAar8Se7Y7Wjgvaw/fIR+rYWHSyoJ9RXZswBLizpWPbGXaz5nPOzW2OzYwCbc8ndDGYtiHiGRsPixk9SNXl2uCN+i6ZorAHxxU4Adu1rGixJNrkn9uwJ9kxZPp5gxkUzQCB+Zrri3O4sgZVYUaNzeRU6h/K4+9Q6zG9lzbzix25t3HqpOMZREkbg11yQdnAWPp6JiooQAAFLkFmkk2AFyTwLeq5fCwgdQD5WS9GUTl3K8dM9zpd363AB36ADx7+qdfFY0XGho/c5zWge5OyTM9ZginneKcat95bkC4FjotyNuTsl0Qvfu8udbubgew6LCrMfsZ6GDESt1UdMVx+HUxvjXZq/E0Em4BGzSPis49megdGIoGWGxL/DIdtvsbXSWYbLkY1vxgA/3Kfgsgk9RohxGGQtjbKyNvGp/lA+fVPWB4dHTxlsEmsElxcHB4Lj1BBsqc8ILvSzPiOpjnNPdpIPzC0KANRWbxC+wZd+FVpYS2TvsTsCD6qBieVzU18VQ6GN8TIy1wkJsXXu0tYOSN+bcpUy59oJa9oq4/EaLDW0APb6lvDvoVcOG1cc0bZInB7HcOHH+j6J2NZ5WfG2M0RA1RlSnk2fCy22zWho8puOEWZRgC3Tsp2lZ0I6k9wRU4HBICHxRvB5DmNP8AISRmb7NKPSXxM8PfhpNhfbyg8eystzgEt5qxBrWsaTy/j0AP+QhY6hp3BOBYG2miZHELgDe9vMepPcqfLCOTt/xH+F3pJ2lotYFddTW73CksyyhBFU0DTIxpL4zqDTa5HDmtPcgkItFOHNDmnYj2PsQdx7HhQny63+QXsRvbZDMSoKySVn3SVkVi7xA9utjm28o083B6gjbquUWaEBxQuNDJkJzVizIKaSRxsGtPvc7AAHknYKRTYVU2/Ekiv/xa8D5F390CznkCSuj0mrc3SbhgY3w793D8x57/AATVUk0YokDc55OpQ6OMOdu7dzv+TtyfmUVrodBIUTLlFJSxNjnALmgAPbu1x9z/AAV6vn3Jut6ErvkbHUM4HhIk87xdvQd7dT6JidE1uwAsPRCsArmugjc3gtH8b/W6lyVXdPWgJDkJZtzeSNp5aD8AgeI5VpZOYw086m+U355HPxUzEcXihbqkcGj6n2CUar7Sog6zInOHcuDfpYrGZR3NTA7/AMRO02ACIgXLgCSCQCd+hXKipvFeXNIcAdIDd9xzc/4Q3MP2gRmllfG1wlaAWscL/qFzcdAL34XHKGem1BayJn4p/My9tI/U/jcb/VKr2vUbtfq2jGj7key8pFnLy3ifyZzH7Kzro30/4UrbG1wbgh47sPULlX1hsJRNp0sAbF5dri2q7jYHd2/Nth69sS1aA57GvaD5TqL7X5/MLjgbhQhhkZs6zWB3FvEvt3O1vgkoAs1cRUzemzNI8hzo9TwBYvdaMEfqDe6k/wBSSSPZTtLXyP5Lb2aOpt0A991AxXLpkYTHI8G23muHEdL8/JTPs8wMwMM7wPEebDrpHT/Py7In4hS0O2sCMDMuRRODwCZdJDnuJJIve4HA+FkbwKI+IL/D2UWpqTYE/tHysuWT8ZdVyuZE0gQ3YZCBpvfoepsPqFF4uQuxJ9RmdAqj+5YtM1JP21Yo+KjiiYS3x3lryNjoYLlvxJb8AU3yUDSBq3Pe5Sp9oOX3VFLpa4kxEvY0772sRc7i4VjeRWiNfsRhQcwTKZoGNuLqycEyfHLT+K6UNHaxPx2VUMms617Ecgo3RZnmjZ4bX+Xt0+Seoruek2TnpGqP02R4n/knZ6XIafax5QmbIMzQTdu3Z7SD8OUo4lj0kv5j8AiWEYHXTRiSItDXcXla0npxyu0fUzmU7cQockVXIYXe1ihNZhEkbrOaWnsRZdcQbiNHYyOexpNg4SAtJ7XBUjDc+TamtqQ2do/cAXAehXcQYa+Q3ogwLLTEJv8AsszEaepFO4/hzG3oH/pcO1+Pl2UjM+L4bKxrodTXfqaRb69VX9TMA7U0+oPbfZcBxMzIRmxnkKn0Dj2faSlu25lkH6GWNvd3ASFif2rVbyRDFFEOmq73fPYfRIcEd+b9/U3/ALpiw7Bi7iM35tYuJ9ewRWTqSDxUxi23O3/qBiHJlb7CNlv4QeqzFLLI6SbzFwDTa4sGm4LBezTf03TJPgDmj8SzB29EAxamjYDYgriIYTGehD+XsTdK2wlYLbedwafTnY+ybqTCHOF3yEj/AIW/lU3h9a2GTU62g7PB4LTyi+G4g184bDOXR8lhHmHYaha4SGxe4tjTcZZstXp/Dh6cl24v8OVHZjU1Pd2lkh7btPz37dlypCNK7eADylUR1GhV6YXGLAsxR1EYds13VmoFw6bjZFY5WuuGuBItcdR7jlI0WBRPdxY90QZlOWNwlicdQGzg8k27EHkeicjuRsSbJgxg6av9jRJTBwIcL3ukzHsuyAnw5QGHi7dRae3IuEzYVi5LvBnbol6HgP8A8H0Sx9oePujIhiNnncn9o4+fK1+JSzBwLkGUKPcA4L95w4uZJKyaFxLgLiOSMnc2aXWc3ryt8fzu78lPa/WS1/8A6g/ylZ0RO5JJPJJuT7nkrwhA6Kf5zVT0x4aXZkaZ75Dqke557uJP8rn4akkLXSlXcr0BQnFrU1fZbg7InzyAC73AD0Abcgf+RP0QvC8Bnn3Yyzf3u8rfgevwum7LuCyUpdqka8Gxs1rhY733PPTtwqcFj/J5nnMjCvcbvDWVx+/jt9F5U8l/Z5dGIv3GaMWOh4HNjcn1F+eVGlp5SNDQ8uc7YusABfpbgeihTV0zraS02Isbi+3U2RjKNa98jvEAFrW/ueVOoDNUsYlVuEafI75GDxJ3A/tY0AfE/q+KDY1TyYez8VwMOwEgafKeAHAcX7+isyml2XWspWSsLXtDmkEOaQCCD3BTHwqRUnXMwO5WtFh01ZBqjPhMcLNke0kkfuay4JHqSLo/kPCW0cRgDtRY43faxcSSS4i5tc+pTDDYDSdrfwgNeyojlcYoxJG7e4dpcD1Fjyp3xfEn/P8AdxnynIftGnxhZQa2qbY3NgNyTwAOSUEOIOaPO17fT/aXsTjqqxxiA8Kmvdzg7U5//EdvikHk2qmqVvuIWMZWkle+qpi1zZXueIyNJALjbSSbH6ILBRSSPMYicJW8t0m49yrddE1lom2FhsOwGyi0+FkeXxSJZLlxG5sOAB0G6rTMaozAl7iNg+TXud+L4wA5DGgb9ruTh/Q8bGHw5Z2dyJNPzs1F4KpsALPDku0AB2knV63U+mqB4TSQ4bcONyubI3dxqqBqVdmbKlXH5mvNQwA2a5zjIABfYHY7b7W4SphTpZ5GxwxOe88Nbufe/QepV8wV43uLhS8n5ZgpfEfG3zzPL3O62JuGjsBf6o8eYEb3AyB1OjK+pfs5rngFzYWejpST8dLCPqtKr7L60PDrxSNG+hpc03/8hY/NXjHDdbGEhdzMH5WsWZRTKc0zwJ4y0gg2cLXtvs7g7o3/AFu5jToIZe/QXufVWNi+FxTxujmaHNPzB7tPQqscMyR4NU4zPD2scfCB6jkOf6i9vgtD0JR8yv8AyG5PwrCaitPiTlzWHgXs5w/sE10+AQxAARt9yLn5lSMNk8vI27InVuLmdBskly0Fib/qAq2iicC10bXAjgtBB+iprMVC3Dq1ro9opRcN/bvuL9t/qrj0uDtzdvUKsPthp7mF1jp87dyOSA7+Glb47W1H3AzLQseow4Ri4cBvcI9DUA73VSZIpqh7rNNo28udf5AdSrJhpS0c3XZAEarj8Tc1uoeiqR3RWmxtzRYHbhKWshefWOHt6IVyEdTWxg9wnmCpJ84NnNIcD7JBfiJqZnyuO7nEe1jYD6IlmTMTIoSSd7cdbqtMvYk4Pc0gnUSfa5ui+NnUmFizJjcKZcz8uxiASeK0k9ARf2slquY1vBS9LjUjdm/yosmKPPLvosOEkaFShclHZuGHygJlyTgQqHmWQXjYbBv7nc2PcBV/99cem/ork+y54dh8Tu7pCe99ZG/rssXCQdxXk+TSUp2YyGDayjmNEXlD62YAI3nlia6QvIZ99XkEKp84+K9u7HEH02umn7PMeeKnTI7ZzdtgNwfTk7/RLZDCvU8Glwcx1nNNxdemVEl5GfSeF1txuibKwkEN29VWmSswiVzWO2d1arJhI6JDa1CmzI11ZZbNWSEM2aTRtcLWQWqwktJdEdJ5t0KOhqw5qFlB7nCV1LAfFOu+tzd2Hgi/6T3RTD6DXMJQNtOm3UEI7i2HNkF7eZu7T1BS5JjboR5XAuBsb837lIK8TuWI/IahSpeGh7S7Tbrbi6AV9UXOazVYfqfbp6DutqirknGuSxvt5eCurKVwF2tF+xQMgb/IxW4/7BWNYU6Rv4DpGix1Enc+o7JkwytqA0aw1otseVmamc5tr2Ft7LeSB/hhp2vtf0RhaGoJN9yR/UToy3VZwcbXA4t1KM0OMskF2uBCr2qwp4c1gefCJ46+q44hG2mdEWOewA6bNFy7V0I67rlNmoLoKsSzKmba6ql2bYnVs0LjaziA42sfYhWJh9E5zRrLtx15+XRc6XJVExxcKdhcSSXEXJJ5N04Y7G4jnR1BWEVDG8G/r3Rl2IAhb4jliN7CI7xOts5nT4Kq2S4gyt+5hwc4G5cRsGfvSfhI0I0ZA2zLGfODfdJ/2gQslpXtuNQ8zT2cOP8ACeaLBmNaNfnd1J/sFExzKtPUNs9ljyC0kEEccLEQgg3CORSKiblyhbDC1jeg3Pc8ko2AhtTQyUr7O80fR3+VPhlB3Smu9yxar69TZ7VyfCu7CpgoHEXtsu4E9TOYHcrDPmXC4eMwny8t6e4HdK2Hxho9Vb+JRixDvVVNVANke0cBxsq8DkrxPqJONQ/MTLnLV5Wh9F18PZOlA6nON5BBHRWTkDN8cLnU8pDWv/EY4mwDjs9p7XO/xVaPNlExN9/DINiAf5RBeWpF5RqjPpv7/cdweLJOzjmtkDTy424A2+J4CrDDs/VUMfhgNdbYEk3H1QfGceqKo/iv8o4YNm/7QjBvck+T8jD/AFvV9m//AL4ryTfC9vovJvxL+QObfs6rdjrFc7qbS0hkNhymRc7UGKOhkZINyw/MdQrcyvnqCcAa9D+rHbH/AGqdrKF0Zs7ZFsmvgEpZK0HVYh3UJWVRVw1PqfQVNiIPBBRKlqA42OyqGelngfqgmNugO49kSos8SxkCaO1uXDce6kXKP2MMtl1P2K4PZZL1DnWnkAs8X91NdjkbuHA+xTOQnVJkvCrPNGWmTySyNke09gRa4HZNOM4nK4aIWEl22roPVCKqmkigOlpleb3A6k8lKcn1DGoJomzOEYaNDWbE9x3TPg1NLMS1ttI/Ug8DZPB8zLOtwp2F4gYIrEhpPquWr3KDdah+oga38Mu6blCJagiPSH7k2GrsooxRpaLOuO6DYtiIL2Fo1OB+AXMwmAVsxglc3yuO5HVZwhjZpy47iPj3KAYpPKYyWNubXsljJWbH09Q9tUHMDztcbA9rrMQ5G/yC+VeNCX5SsvsF2LbJYp8yQ2uHj5rjNmlhJa11z2G6eXFScKTGaqr2RtJJFgkHA8dgqa+ocyxcxrWX7gXJt8Su2I0ElS20ry1h5a02J9LoPHlGCnPi0uqOQDnUSHejh1SuYPcYEqWLHJstwkrLmdIp/K46XtJa4eo2Ka46gEXa4H4rJtVM1tK17SHC4KSMXojTG4N2fwm2sxNrPzGyXcSxSKdrmW1AghCwB7jcTMp1BkFcDvdGIcyOZGW7WKSaTB5WX89xfa/ZcMWlmjbxq9kC2DQlJ4kbkjNmO6Y3G+5VdRy337rlieIvldZ1wB0UemltsrseLiu+5Ic9vQ6h6gj1EBMuKZeMEbXuc3zDgJVoKgN3WcSxV79tRIHqtqUl69zjWO3UCfey6xtc91gCSVYGBZajENpWBznd+ixsgx9ybL/00JWhYshqYM1YAad2pu8Z+iXdScrBhYkbKVNGZuvLWy8igzEcvdSqarLTsbKDZSKCkMjgOnVYTQudJUtS+Q73cfmo3hysOqzgR1TpQUzGCwA26rtKwEbhSnyd9TQJCwrO58MMlbe2wKJjM0dgGgOLtrcn2slHHMNA8zdu4R77K8JbJM6V4vo2APfuu+PG45CduM+HZOM9pJfwwd9Lbg/EhPOE4LFCAGN+JJK6xqbGVoHqGNTqAshi2jZdSW0htdbU25DfCCLEKuM84RK14LCSw9Oys52yC5ipjJHZu5S3AqErEdSsZ21DY7MA47rhlJ7yXeKCCDwU1y0D2jzC3qlzFLxHWOh3U9kgiY7se48UlrL1VhsT/wAzGn3CXsLx1haCDv2U2TFyRskANdTFUt1EXPELxUMZAS3X5dLTsrCyjgDaWIF51SO3JO5SrVYfrmbNqs5puEwz4pIW7fmVl/QCPXEw7jNJOLEk/BQpZ9Qt0KV8Pq5ST4p67BMVGA4crz87OG4iWY8a1ZizieWYgS+H8N53uOCfVSsOfKxgu4lw7E/wtsZqQHBt+ql4XGD15T8XMjcFwoml3yC77/FYZT6GmxRSroeztlAms02G4TyldxYe+piIbbqHXwg9V3fIAhddXAbXQVDESM3UjQ4OaN+qWXeidMz2Mdzyk1X4TayDOKebx1NuVjx91oQvAJtCL5t+yz8oYXE1rX7OcevZNtQzSFSmGYxLB+R23Ypihz4+1nMuosmByf2UplWNmPMa6F4dxYqoyEbxjM8s4020tPPdAgn4EKDcVmcMdTNlhZsvJ8TNLIhg0liVBHVdKL8yFxYqdG6hmLjZFKl7Gt53QTDPzLNfyvPI3U2RcXqPKV3yBjop5i1+zX9exQnE/wAqFj+4/lWYlAWp0+lKGoDwCDcFTXOcOiTMj/8Aab8E9foQnUKcmVlliXFwByh1ahEPKVlYhbEYi2YakrXP6rpqfblRqZTlGLO7lBoakWpfdpDh0VcY7MBrB43Vi1nB9iqlzb+Z6Zj+zUYnMABczlml2Lr3uUzhqX8t/wDbCYU1ttKsYAUVOjI100LaBSHLqh3IDmLInc3hSJFGlQsoOjNBi/i+KWeNSJYdigJ2OyVM5cj3XXB/yohjCoKiS9tUeZMSvtq+q8J3EeUEpeovzpyw/gLuN9zGbjFmvE4B8pS5PiAYbvuD2KtWq/Kqmz3+b4pi4gTFnOa6gbFsVMxsNgEO0rULZVKoAoSVmLGzPELAC2WpWwZsDZYKwVldOmF4Ly2K2dNV5ZXl06f/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14019" name="Picture 3" descr="C:\Users\bev_000\AppData\Local\Microsoft\Windows\Temporary Internet Files\Content.IE5\EFRK1MDT\MP900400432[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10232" y="4162060"/>
            <a:ext cx="1985144" cy="251271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Move toward the Tomato</a:t>
            </a:r>
            <a:endParaRPr lang="en-US" dirty="0"/>
          </a:p>
        </p:txBody>
      </p:sp>
      <p:pic>
        <p:nvPicPr>
          <p:cNvPr id="214020" name="Picture 4" descr="C:\Users\bev_000\AppData\Local\Microsoft\Windows\Temporary Internet Files\Content.IE5\EVED0Q0B\MP900422826[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56408" y="1828800"/>
            <a:ext cx="3501257" cy="2333260"/>
          </a:xfrm>
          <a:prstGeom prst="rect">
            <a:avLst/>
          </a:prstGeom>
          <a:noFill/>
          <a:extLst>
            <a:ext uri="{909E8E84-426E-40DD-AFC4-6F175D3DCCD1}">
              <a14:hiddenFill xmlns:a14="http://schemas.microsoft.com/office/drawing/2010/main">
                <a:solidFill>
                  <a:srgbClr val="FFFFFF"/>
                </a:solidFill>
              </a14:hiddenFill>
            </a:ext>
          </a:extLst>
        </p:spPr>
      </p:pic>
      <p:sp>
        <p:nvSpPr>
          <p:cNvPr id="4" name="Right Arrow 3"/>
          <p:cNvSpPr/>
          <p:nvPr/>
        </p:nvSpPr>
        <p:spPr bwMode="auto">
          <a:xfrm>
            <a:off x="-38100" y="3251200"/>
            <a:ext cx="8750300" cy="381000"/>
          </a:xfrm>
          <a:prstGeom prst="rightArrow">
            <a:avLst/>
          </a:prstGeom>
          <a:solidFill>
            <a:srgbClr val="8DF658"/>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pic>
        <p:nvPicPr>
          <p:cNvPr id="214022" name="Picture 6" descr="C:\Users\bev_000\AppData\Local\Microsoft\Windows\Temporary Internet Files\Content.IE5\HB640QEY\MP900423030[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5182561" y="4190764"/>
            <a:ext cx="1727671" cy="17276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7974" y="3983418"/>
            <a:ext cx="2282826" cy="2176294"/>
          </a:xfrm>
          <a:prstGeom prst="rect">
            <a:avLst/>
          </a:prstGeom>
        </p:spPr>
      </p:pic>
      <p:pic>
        <p:nvPicPr>
          <p:cNvPr id="5" name="Picture 4" descr="C:\Users\bev_000\AppData\Local\Microsoft\Windows\Temporary Internet Files\Content.IE5\LVC98H3G\MP900438787[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81443" y="326977"/>
            <a:ext cx="2242722" cy="150182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36313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458200" cy="1219200"/>
          </a:xfrm>
        </p:spPr>
        <p:txBody>
          <a:bodyPr>
            <a:normAutofit fontScale="90000"/>
          </a:bodyPr>
          <a:lstStyle/>
          <a:p>
            <a:r>
              <a:rPr lang="en-US" dirty="0" smtClean="0"/>
              <a:t>ADA recommendation</a:t>
            </a:r>
            <a:br>
              <a:rPr lang="en-US" dirty="0" smtClean="0"/>
            </a:br>
            <a:r>
              <a:rPr lang="en-US" dirty="0" smtClean="0"/>
              <a:t>Eat Less Junk Food &amp; Sugary Drinks –</a:t>
            </a:r>
            <a:endParaRPr lang="en-US" dirty="0"/>
          </a:p>
        </p:txBody>
      </p:sp>
      <p:sp>
        <p:nvSpPr>
          <p:cNvPr id="3" name="Content Placeholder 2"/>
          <p:cNvSpPr>
            <a:spLocks noGrp="1"/>
          </p:cNvSpPr>
          <p:nvPr>
            <p:ph sz="quarter" idx="1"/>
          </p:nvPr>
        </p:nvSpPr>
        <p:spPr>
          <a:xfrm>
            <a:off x="457200" y="1676400"/>
            <a:ext cx="8229600" cy="4480560"/>
          </a:xfrm>
        </p:spPr>
        <p:txBody>
          <a:bodyPr/>
          <a:lstStyle/>
          <a:p>
            <a:r>
              <a:rPr lang="en-US" sz="2800" dirty="0" smtClean="0">
                <a:latin typeface="Tahoma" pitchFamily="34" charset="0"/>
              </a:rPr>
              <a:t>Less Processed Foods</a:t>
            </a:r>
          </a:p>
          <a:p>
            <a:r>
              <a:rPr lang="en-US" sz="2800" dirty="0" smtClean="0">
                <a:latin typeface="Tahoma" pitchFamily="34" charset="0"/>
              </a:rPr>
              <a:t>Less Sugary Beverages </a:t>
            </a:r>
          </a:p>
          <a:p>
            <a:pPr lvl="1"/>
            <a:r>
              <a:rPr lang="en-US" sz="2500" dirty="0" smtClean="0">
                <a:latin typeface="Tahoma" pitchFamily="34" charset="0"/>
              </a:rPr>
              <a:t>increase visceral adiposity</a:t>
            </a:r>
          </a:p>
          <a:p>
            <a:pPr lvl="1"/>
            <a:r>
              <a:rPr lang="en-US" dirty="0" smtClean="0">
                <a:latin typeface="Tahoma" pitchFamily="34" charset="0"/>
              </a:rPr>
              <a:t>With sugar</a:t>
            </a:r>
            <a:r>
              <a:rPr lang="en-US" dirty="0" smtClean="0"/>
              <a:t> or </a:t>
            </a:r>
          </a:p>
          <a:p>
            <a:pPr lvl="1"/>
            <a:r>
              <a:rPr lang="en-US" dirty="0" smtClean="0">
                <a:latin typeface="Tahoma" pitchFamily="34" charset="0"/>
              </a:rPr>
              <a:t>High fructose corn syrup</a:t>
            </a:r>
          </a:p>
          <a:p>
            <a:endParaRPr lang="en-US" dirty="0">
              <a:latin typeface="Tahoma" pitchFamily="34" charset="0"/>
            </a:endParaRPr>
          </a:p>
          <a:p>
            <a:r>
              <a:rPr lang="en-US" sz="2800" dirty="0" smtClean="0">
                <a:solidFill>
                  <a:schemeClr val="accent1">
                    <a:lumMod val="50000"/>
                  </a:schemeClr>
                </a:solidFill>
              </a:rPr>
              <a:t>Soda Tax?</a:t>
            </a:r>
          </a:p>
          <a:p>
            <a:r>
              <a:rPr lang="en-US" sz="2800" dirty="0" smtClean="0">
                <a:solidFill>
                  <a:schemeClr val="accent1">
                    <a:lumMod val="50000"/>
                  </a:schemeClr>
                </a:solidFill>
              </a:rPr>
              <a:t>Junk Food Tax?</a:t>
            </a:r>
          </a:p>
          <a:p>
            <a:r>
              <a:rPr lang="en-US" sz="2800" dirty="0" smtClean="0">
                <a:solidFill>
                  <a:schemeClr val="accent1">
                    <a:lumMod val="50000"/>
                  </a:schemeClr>
                </a:solidFill>
              </a:rPr>
              <a:t>12 teaspoons sugar in one soda</a:t>
            </a:r>
            <a:endParaRPr lang="en-US" sz="2800" dirty="0">
              <a:solidFill>
                <a:schemeClr val="accent1">
                  <a:lumMod val="50000"/>
                </a:schemeClr>
              </a:solidFill>
            </a:endParaRPr>
          </a:p>
          <a:p>
            <a:pPr>
              <a:buFont typeface="Courier New" pitchFamily="49" charset="0"/>
              <a:buChar char="o"/>
              <a:defRPr/>
            </a:pPr>
            <a:endParaRPr lang="en-US" dirty="0"/>
          </a:p>
          <a:p>
            <a:pPr lvl="1"/>
            <a:endParaRPr lang="en-US" dirty="0" smtClean="0">
              <a:latin typeface="Tahoma" pitchFamily="34" charset="0"/>
            </a:endParaRPr>
          </a:p>
          <a:p>
            <a:pPr lvl="1"/>
            <a:endParaRPr lang="en-US" dirty="0" smtClean="0">
              <a:latin typeface="Tahoma" pitchFamily="34" charset="0"/>
            </a:endParaRPr>
          </a:p>
        </p:txBody>
      </p:sp>
      <p:pic>
        <p:nvPicPr>
          <p:cNvPr id="4813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1521200"/>
            <a:ext cx="2395682" cy="2371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135" name="Picture 7" descr="http://media.spokesman.com/photos/2012/06/02/heller_t470.jpg?84974f3f373deb0dda0f75a22ddd9b7d3a332b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0620" y="4042525"/>
            <a:ext cx="3072764" cy="214410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63650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10 </a:t>
            </a:r>
            <a:r>
              <a:rPr lang="en-US" dirty="0" err="1" smtClean="0"/>
              <a:t>Superfoods</a:t>
            </a:r>
            <a:endParaRPr lang="en-US" dirty="0"/>
          </a:p>
        </p:txBody>
      </p:sp>
      <p:sp>
        <p:nvSpPr>
          <p:cNvPr id="4" name="Content Placeholder 3"/>
          <p:cNvSpPr>
            <a:spLocks noGrp="1"/>
          </p:cNvSpPr>
          <p:nvPr>
            <p:ph sz="quarter" idx="1"/>
          </p:nvPr>
        </p:nvSpPr>
        <p:spPr/>
        <p:txBody>
          <a:bodyPr/>
          <a:lstStyle/>
          <a:p>
            <a:r>
              <a:rPr lang="en-US" dirty="0" smtClean="0"/>
              <a:t>Beans</a:t>
            </a:r>
          </a:p>
          <a:p>
            <a:r>
              <a:rPr lang="en-US" dirty="0" smtClean="0"/>
              <a:t>Dark Green Leafy </a:t>
            </a:r>
            <a:r>
              <a:rPr lang="en-US" dirty="0" err="1" smtClean="0"/>
              <a:t>Vegs</a:t>
            </a:r>
            <a:endParaRPr lang="en-US" dirty="0" smtClean="0"/>
          </a:p>
          <a:p>
            <a:r>
              <a:rPr lang="en-US" dirty="0" smtClean="0"/>
              <a:t>Citrus Fruit</a:t>
            </a:r>
          </a:p>
          <a:p>
            <a:r>
              <a:rPr lang="en-US" dirty="0" smtClean="0"/>
              <a:t>Sweet Potatoes</a:t>
            </a:r>
          </a:p>
          <a:p>
            <a:r>
              <a:rPr lang="en-US" dirty="0" smtClean="0"/>
              <a:t>Berries</a:t>
            </a:r>
          </a:p>
        </p:txBody>
      </p:sp>
      <p:sp>
        <p:nvSpPr>
          <p:cNvPr id="5" name="Text Placeholder 4"/>
          <p:cNvSpPr>
            <a:spLocks noGrp="1"/>
          </p:cNvSpPr>
          <p:nvPr>
            <p:ph type="body" sz="half" idx="4294967295"/>
          </p:nvPr>
        </p:nvSpPr>
        <p:spPr>
          <a:xfrm>
            <a:off x="5105400" y="1600200"/>
            <a:ext cx="4038600" cy="4533900"/>
          </a:xfrm>
        </p:spPr>
        <p:txBody>
          <a:bodyPr/>
          <a:lstStyle/>
          <a:p>
            <a:r>
              <a:rPr lang="en-US" dirty="0" smtClean="0"/>
              <a:t>Tomatoes</a:t>
            </a:r>
          </a:p>
          <a:p>
            <a:r>
              <a:rPr lang="en-US" dirty="0" smtClean="0"/>
              <a:t>Fish High in Omega-3 Fatty Acids</a:t>
            </a:r>
          </a:p>
          <a:p>
            <a:r>
              <a:rPr lang="en-US" dirty="0" smtClean="0"/>
              <a:t>Whole Grains</a:t>
            </a:r>
          </a:p>
          <a:p>
            <a:r>
              <a:rPr lang="en-US" dirty="0" smtClean="0"/>
              <a:t>Nuts</a:t>
            </a:r>
          </a:p>
          <a:p>
            <a:r>
              <a:rPr lang="en-US" dirty="0" smtClean="0"/>
              <a:t>Fat-Free Milk and Yogurt</a:t>
            </a:r>
          </a:p>
          <a:p>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2525" y="3588678"/>
            <a:ext cx="2445675" cy="2568282"/>
          </a:xfrm>
          <a:prstGeom prst="rect">
            <a:avLst/>
          </a:prstGeom>
        </p:spPr>
      </p:pic>
    </p:spTree>
    <p:custDataLst>
      <p:tags r:id="rId1"/>
    </p:custDataLst>
    <p:extLst>
      <p:ext uri="{BB962C8B-B14F-4D97-AF65-F5344CB8AC3E}">
        <p14:creationId xmlns:p14="http://schemas.microsoft.com/office/powerpoint/2010/main" val="1162353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Title 1"/>
          <p:cNvSpPr>
            <a:spLocks noGrp="1"/>
          </p:cNvSpPr>
          <p:nvPr>
            <p:ph type="title"/>
          </p:nvPr>
        </p:nvSpPr>
        <p:spPr>
          <a:xfrm>
            <a:off x="457200" y="152400"/>
            <a:ext cx="8229600" cy="1219200"/>
          </a:xfrm>
        </p:spPr>
        <p:txBody>
          <a:bodyPr>
            <a:normAutofit fontScale="90000"/>
          </a:bodyPr>
          <a:lstStyle/>
          <a:p>
            <a:r>
              <a:rPr lang="en-US" dirty="0" smtClean="0"/>
              <a:t>USDA Plate Method</a:t>
            </a:r>
            <a:br>
              <a:rPr lang="en-US" dirty="0" smtClean="0"/>
            </a:br>
            <a:r>
              <a:rPr lang="en-US" dirty="0" smtClean="0"/>
              <a:t>www.myplate.gov</a:t>
            </a:r>
          </a:p>
        </p:txBody>
      </p:sp>
      <p:sp>
        <p:nvSpPr>
          <p:cNvPr id="5123" name="Content Placeholder 2"/>
          <p:cNvSpPr>
            <a:spLocks noGrp="1"/>
          </p:cNvSpPr>
          <p:nvPr>
            <p:ph sz="quarter" idx="1"/>
          </p:nvPr>
        </p:nvSpPr>
        <p:spPr>
          <a:xfrm>
            <a:off x="457200" y="1524000"/>
            <a:ext cx="8229600" cy="4632960"/>
          </a:xfrm>
        </p:spPr>
        <p:txBody>
          <a:bodyPr>
            <a:normAutofit lnSpcReduction="10000"/>
          </a:bodyPr>
          <a:lstStyle/>
          <a:p>
            <a:pPr marL="0" indent="0">
              <a:buFont typeface="Wingdings" pitchFamily="2" charset="2"/>
              <a:buNone/>
              <a:defRPr/>
            </a:pPr>
            <a:r>
              <a:rPr lang="en-US" sz="2400" b="1" i="1" dirty="0" smtClean="0"/>
              <a:t>Balancing Calories</a:t>
            </a:r>
            <a:r>
              <a:rPr lang="en-US" sz="2400" dirty="0" smtClean="0"/>
              <a:t>   </a:t>
            </a:r>
          </a:p>
          <a:p>
            <a:pPr>
              <a:defRPr/>
            </a:pPr>
            <a:r>
              <a:rPr lang="en-US" sz="2400" dirty="0" smtClean="0"/>
              <a:t>Enjoy your food, but eat less.   </a:t>
            </a:r>
          </a:p>
          <a:p>
            <a:pPr>
              <a:defRPr/>
            </a:pPr>
            <a:r>
              <a:rPr lang="en-US" sz="2400" dirty="0" smtClean="0"/>
              <a:t>Avoid oversized portions.     </a:t>
            </a:r>
          </a:p>
          <a:p>
            <a:pPr marL="0" indent="0">
              <a:buFont typeface="Wingdings" pitchFamily="2" charset="2"/>
              <a:buNone/>
              <a:defRPr/>
            </a:pPr>
            <a:r>
              <a:rPr lang="en-US" sz="2400" b="1" i="1" dirty="0" smtClean="0"/>
              <a:t>Foods to Increase</a:t>
            </a:r>
            <a:r>
              <a:rPr lang="en-US" sz="2400" dirty="0" smtClean="0"/>
              <a:t>   </a:t>
            </a:r>
          </a:p>
          <a:p>
            <a:pPr>
              <a:defRPr/>
            </a:pPr>
            <a:r>
              <a:rPr lang="en-US" sz="2400" dirty="0" smtClean="0"/>
              <a:t>Make half your plate fruits and vegetables.   </a:t>
            </a:r>
          </a:p>
          <a:p>
            <a:pPr>
              <a:defRPr/>
            </a:pPr>
            <a:r>
              <a:rPr lang="en-US" sz="2400" dirty="0" smtClean="0"/>
              <a:t>Make at least half your grains whole grains.  </a:t>
            </a:r>
          </a:p>
          <a:p>
            <a:pPr>
              <a:defRPr/>
            </a:pPr>
            <a:r>
              <a:rPr lang="en-US" sz="2400" dirty="0" smtClean="0"/>
              <a:t> Switch to fat-free or low-fat (1%) milk.    </a:t>
            </a:r>
          </a:p>
          <a:p>
            <a:pPr marL="0" indent="0">
              <a:buFont typeface="Wingdings" pitchFamily="2" charset="2"/>
              <a:buNone/>
              <a:defRPr/>
            </a:pPr>
            <a:r>
              <a:rPr lang="en-US" sz="2400" b="1" i="1" dirty="0" smtClean="0"/>
              <a:t>Foods to Reduce</a:t>
            </a:r>
            <a:r>
              <a:rPr lang="en-US" sz="2400" dirty="0" smtClean="0"/>
              <a:t>  </a:t>
            </a:r>
          </a:p>
          <a:p>
            <a:pPr>
              <a:defRPr/>
            </a:pPr>
            <a:r>
              <a:rPr lang="en-US" sz="2400" dirty="0" smtClean="0"/>
              <a:t> Compare sodium in foods like soup, bread, and frozen meals ― and choose the foods with lower numbers.   </a:t>
            </a:r>
          </a:p>
          <a:p>
            <a:pPr>
              <a:buFont typeface="Arial" pitchFamily="34" charset="0"/>
              <a:buChar char="•"/>
              <a:defRPr/>
            </a:pPr>
            <a:r>
              <a:rPr lang="en-US" sz="2400" dirty="0" smtClean="0"/>
              <a:t>Drink water instead of sugary drinks.</a:t>
            </a:r>
          </a:p>
        </p:txBody>
      </p:sp>
      <p:pic>
        <p:nvPicPr>
          <p:cNvPr id="171012" name="Picture 2" descr="MyPla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2137" y="173304"/>
            <a:ext cx="301466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187697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9378" name="Rectangle 2"/>
          <p:cNvSpPr>
            <a:spLocks noGrp="1" noChangeArrowheads="1"/>
          </p:cNvSpPr>
          <p:nvPr>
            <p:ph type="title"/>
          </p:nvPr>
        </p:nvSpPr>
        <p:spPr/>
        <p:txBody>
          <a:bodyPr>
            <a:normAutofit fontScale="90000"/>
          </a:bodyPr>
          <a:lstStyle/>
          <a:p>
            <a:pPr algn="l" eaLnBrk="1" hangingPunct="1">
              <a:defRPr/>
            </a:pPr>
            <a:r>
              <a:rPr lang="en-US" sz="4000" dirty="0" smtClean="0"/>
              <a:t>Incretin Mimetics</a:t>
            </a:r>
            <a:r>
              <a:rPr lang="en-US" sz="5500" dirty="0" smtClean="0">
                <a:solidFill>
                  <a:schemeClr val="tx1"/>
                </a:solidFill>
              </a:rPr>
              <a:t/>
            </a:r>
            <a:br>
              <a:rPr lang="en-US" sz="5500" dirty="0" smtClean="0">
                <a:solidFill>
                  <a:schemeClr val="tx1"/>
                </a:solidFill>
              </a:rPr>
            </a:br>
            <a:r>
              <a:rPr lang="en-US" sz="3200" dirty="0" err="1" smtClean="0">
                <a:solidFill>
                  <a:schemeClr val="tx1"/>
                </a:solidFill>
              </a:rPr>
              <a:t>Byetta</a:t>
            </a:r>
            <a:r>
              <a:rPr lang="en-US" sz="3200" dirty="0" smtClean="0">
                <a:solidFill>
                  <a:schemeClr val="tx1"/>
                </a:solidFill>
              </a:rPr>
              <a:t>, </a:t>
            </a:r>
            <a:r>
              <a:rPr lang="en-US" sz="3200" dirty="0" err="1" smtClean="0">
                <a:solidFill>
                  <a:schemeClr val="tx1"/>
                </a:solidFill>
              </a:rPr>
              <a:t>Bydureon</a:t>
            </a:r>
            <a:r>
              <a:rPr lang="en-US" sz="3200" dirty="0" smtClean="0"/>
              <a:t>, </a:t>
            </a:r>
            <a:r>
              <a:rPr lang="en-US" sz="3200" dirty="0" err="1" smtClean="0"/>
              <a:t>Trulicity</a:t>
            </a:r>
            <a:r>
              <a:rPr lang="en-US" sz="3200" dirty="0" smtClean="0"/>
              <a:t>, </a:t>
            </a:r>
            <a:r>
              <a:rPr lang="en-US" sz="3200" dirty="0" err="1" smtClean="0"/>
              <a:t>Tanzeum</a:t>
            </a:r>
            <a:endParaRPr lang="en-US" sz="3800" dirty="0" smtClean="0">
              <a:solidFill>
                <a:schemeClr val="tx1"/>
              </a:solidFill>
            </a:endParaRPr>
          </a:p>
        </p:txBody>
      </p:sp>
      <p:sp>
        <p:nvSpPr>
          <p:cNvPr id="1509379" name="Rectangle 3"/>
          <p:cNvSpPr>
            <a:spLocks noGrp="1" noChangeArrowheads="1"/>
          </p:cNvSpPr>
          <p:nvPr>
            <p:ph sz="quarter" idx="1"/>
          </p:nvPr>
        </p:nvSpPr>
        <p:spPr>
          <a:xfrm>
            <a:off x="457200" y="1219200"/>
            <a:ext cx="8001000" cy="4937760"/>
          </a:xfrm>
        </p:spPr>
        <p:txBody>
          <a:bodyPr>
            <a:normAutofit/>
          </a:bodyPr>
          <a:lstStyle/>
          <a:p>
            <a:pPr eaLnBrk="1" hangingPunct="1">
              <a:defRPr/>
            </a:pPr>
            <a:r>
              <a:rPr lang="en-US" sz="2800" b="1" dirty="0" smtClean="0"/>
              <a:t>Action</a:t>
            </a:r>
            <a:r>
              <a:rPr lang="en-US" sz="2800" b="1" dirty="0"/>
              <a:t> </a:t>
            </a:r>
            <a:r>
              <a:rPr lang="en-US" sz="2800" b="1" dirty="0" smtClean="0"/>
              <a:t>(synthetic gut hormone)</a:t>
            </a:r>
            <a:endParaRPr lang="en-US" sz="2800" dirty="0" smtClean="0"/>
          </a:p>
          <a:p>
            <a:pPr lvl="1" eaLnBrk="1" hangingPunct="1">
              <a:defRPr/>
            </a:pPr>
            <a:r>
              <a:rPr lang="en-US" dirty="0" smtClean="0"/>
              <a:t>Insulin release in response to meal  </a:t>
            </a:r>
          </a:p>
          <a:p>
            <a:pPr lvl="1" eaLnBrk="1" hangingPunct="1">
              <a:defRPr/>
            </a:pPr>
            <a:r>
              <a:rPr lang="en-US" dirty="0" smtClean="0"/>
              <a:t>Slows gastric emptying</a:t>
            </a:r>
          </a:p>
          <a:p>
            <a:pPr lvl="1" eaLnBrk="1" hangingPunct="1">
              <a:defRPr/>
            </a:pPr>
            <a:r>
              <a:rPr lang="en-US" dirty="0" smtClean="0">
                <a:solidFill>
                  <a:schemeClr val="tx1">
                    <a:lumMod val="95000"/>
                    <a:lumOff val="5000"/>
                  </a:schemeClr>
                </a:solidFill>
              </a:rPr>
              <a:t>Causes Satiety – promotes </a:t>
            </a:r>
            <a:r>
              <a:rPr lang="en-US" dirty="0" err="1" smtClean="0">
                <a:solidFill>
                  <a:schemeClr val="tx1">
                    <a:lumMod val="95000"/>
                    <a:lumOff val="5000"/>
                  </a:schemeClr>
                </a:solidFill>
              </a:rPr>
              <a:t>wt</a:t>
            </a:r>
            <a:r>
              <a:rPr lang="en-US" dirty="0" smtClean="0">
                <a:solidFill>
                  <a:schemeClr val="tx1">
                    <a:lumMod val="95000"/>
                    <a:lumOff val="5000"/>
                  </a:schemeClr>
                </a:solidFill>
              </a:rPr>
              <a:t> loss</a:t>
            </a:r>
          </a:p>
          <a:p>
            <a:pPr lvl="1" eaLnBrk="1" hangingPunct="1">
              <a:defRPr/>
            </a:pPr>
            <a:r>
              <a:rPr lang="en-US" dirty="0" smtClean="0"/>
              <a:t>Preserves Beta Cells</a:t>
            </a:r>
          </a:p>
          <a:p>
            <a:pPr>
              <a:defRPr/>
            </a:pPr>
            <a:r>
              <a:rPr lang="en-US" sz="2800" b="1" dirty="0" smtClean="0"/>
              <a:t>Details:</a:t>
            </a:r>
          </a:p>
          <a:p>
            <a:pPr lvl="2">
              <a:defRPr/>
            </a:pPr>
            <a:r>
              <a:rPr lang="en-US" sz="2600" dirty="0" smtClean="0"/>
              <a:t>Daily and </a:t>
            </a:r>
            <a:r>
              <a:rPr lang="en-US" sz="2600" dirty="0"/>
              <a:t>l</a:t>
            </a:r>
            <a:r>
              <a:rPr lang="en-US" sz="2600" dirty="0" smtClean="0"/>
              <a:t>ong acting version  - 1x week injection</a:t>
            </a:r>
          </a:p>
          <a:p>
            <a:pPr lvl="2">
              <a:defRPr/>
            </a:pPr>
            <a:r>
              <a:rPr lang="en-US" sz="2600" b="1" dirty="0" smtClean="0"/>
              <a:t>Efficacy:</a:t>
            </a:r>
            <a:r>
              <a:rPr lang="en-US" sz="2600" dirty="0" smtClean="0"/>
              <a:t> Decreases A1c by 0.5 – 1.6%, wt by 3lbs + </a:t>
            </a:r>
          </a:p>
          <a:p>
            <a:pPr>
              <a:defRPr/>
            </a:pPr>
            <a:r>
              <a:rPr lang="en-US" sz="2800" b="1" dirty="0" smtClean="0"/>
              <a:t>Benefits/Issues</a:t>
            </a:r>
            <a:r>
              <a:rPr lang="en-US" sz="2800" dirty="0" smtClean="0"/>
              <a:t> – </a:t>
            </a:r>
            <a:r>
              <a:rPr lang="en-US" sz="2800" dirty="0" err="1" smtClean="0"/>
              <a:t>wt</a:t>
            </a:r>
            <a:r>
              <a:rPr lang="en-US" sz="2800" dirty="0" smtClean="0"/>
              <a:t> loss, no </a:t>
            </a:r>
            <a:r>
              <a:rPr lang="en-US" sz="2800" dirty="0" err="1" smtClean="0"/>
              <a:t>hyp</a:t>
            </a:r>
            <a:r>
              <a:rPr lang="en-US" sz="2800" dirty="0" smtClean="0"/>
              <a:t>.  Expensive, N/V</a:t>
            </a:r>
          </a:p>
          <a:p>
            <a:pPr marL="822960" lvl="4" indent="-274320">
              <a:spcBef>
                <a:spcPts val="600"/>
              </a:spcBef>
              <a:defRPr/>
            </a:pPr>
            <a:r>
              <a:rPr lang="en-US" sz="2400" dirty="0">
                <a:solidFill>
                  <a:srgbClr val="C00000"/>
                </a:solidFill>
              </a:rPr>
              <a:t>Pancreatitis Warning </a:t>
            </a:r>
            <a:r>
              <a:rPr lang="en-US" sz="2400" dirty="0"/>
              <a:t>– report signs immediately</a:t>
            </a:r>
            <a:endParaRPr lang="en-US" sz="2400" b="1" dirty="0"/>
          </a:p>
          <a:p>
            <a:pPr eaLnBrk="1" hangingPunct="1">
              <a:defRPr/>
            </a:pPr>
            <a:endParaRPr lang="en-US" sz="2600" dirty="0" smtClean="0"/>
          </a:p>
        </p:txBody>
      </p:sp>
      <p:pic>
        <p:nvPicPr>
          <p:cNvPr id="2" name="Picture 1"/>
          <p:cNvPicPr>
            <a:picLocks noChangeAspect="1"/>
          </p:cNvPicPr>
          <p:nvPr/>
        </p:nvPicPr>
        <p:blipFill>
          <a:blip r:embed="rId4"/>
          <a:stretch>
            <a:fillRect/>
          </a:stretch>
        </p:blipFill>
        <p:spPr>
          <a:xfrm>
            <a:off x="6096000" y="1371600"/>
            <a:ext cx="2590800" cy="1740836"/>
          </a:xfrm>
          <a:prstGeom prst="rect">
            <a:avLst/>
          </a:prstGeom>
        </p:spPr>
      </p:pic>
    </p:spTree>
    <p:custDataLst>
      <p:tags r:id="rId1"/>
    </p:custDataLst>
    <p:extLst>
      <p:ext uri="{BB962C8B-B14F-4D97-AF65-F5344CB8AC3E}">
        <p14:creationId xmlns:p14="http://schemas.microsoft.com/office/powerpoint/2010/main" val="207975280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509379">
                                            <p:txEl>
                                              <p:pRg st="0" end="0"/>
                                            </p:txEl>
                                          </p:spTgt>
                                        </p:tgtEl>
                                        <p:attrNameLst>
                                          <p:attrName>style.visibility</p:attrName>
                                        </p:attrNameLst>
                                      </p:cBhvr>
                                      <p:to>
                                        <p:strVal val="visible"/>
                                      </p:to>
                                    </p:set>
                                    <p:anim calcmode="lin" valueType="num">
                                      <p:cBhvr additive="base">
                                        <p:cTn id="7" dur="3000" fill="hold"/>
                                        <p:tgtEl>
                                          <p:spTgt spid="1509379">
                                            <p:txEl>
                                              <p:pRg st="0" end="0"/>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1509379">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3000"/>
                            </p:stCondLst>
                            <p:childTnLst>
                              <p:par>
                                <p:cTn id="10" presetID="2" presetClass="entr" presetSubtype="4" fill="hold" nodeType="afterEffect">
                                  <p:stCondLst>
                                    <p:cond delay="0"/>
                                  </p:stCondLst>
                                  <p:childTnLst>
                                    <p:set>
                                      <p:cBhvr>
                                        <p:cTn id="11" dur="1" fill="hold">
                                          <p:stCondLst>
                                            <p:cond delay="0"/>
                                          </p:stCondLst>
                                        </p:cTn>
                                        <p:tgtEl>
                                          <p:spTgt spid="1509379">
                                            <p:txEl>
                                              <p:pRg st="1" end="1"/>
                                            </p:txEl>
                                          </p:spTgt>
                                        </p:tgtEl>
                                        <p:attrNameLst>
                                          <p:attrName>style.visibility</p:attrName>
                                        </p:attrNameLst>
                                      </p:cBhvr>
                                      <p:to>
                                        <p:strVal val="visible"/>
                                      </p:to>
                                    </p:set>
                                    <p:anim calcmode="lin" valueType="num">
                                      <p:cBhvr additive="base">
                                        <p:cTn id="12" dur="3000" fill="hold"/>
                                        <p:tgtEl>
                                          <p:spTgt spid="1509379">
                                            <p:txEl>
                                              <p:pRg st="1" end="1"/>
                                            </p:txEl>
                                          </p:spTgt>
                                        </p:tgtEl>
                                        <p:attrNameLst>
                                          <p:attrName>ppt_x</p:attrName>
                                        </p:attrNameLst>
                                      </p:cBhvr>
                                      <p:tavLst>
                                        <p:tav tm="0">
                                          <p:val>
                                            <p:strVal val="#ppt_x"/>
                                          </p:val>
                                        </p:tav>
                                        <p:tav tm="100000">
                                          <p:val>
                                            <p:strVal val="#ppt_x"/>
                                          </p:val>
                                        </p:tav>
                                      </p:tavLst>
                                    </p:anim>
                                    <p:anim calcmode="lin" valueType="num">
                                      <p:cBhvr additive="base">
                                        <p:cTn id="13" dur="3000" fill="hold"/>
                                        <p:tgtEl>
                                          <p:spTgt spid="1509379">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6000"/>
                            </p:stCondLst>
                            <p:childTnLst>
                              <p:par>
                                <p:cTn id="15" presetID="2" presetClass="entr" presetSubtype="4" fill="hold" nodeType="afterEffect">
                                  <p:stCondLst>
                                    <p:cond delay="0"/>
                                  </p:stCondLst>
                                  <p:childTnLst>
                                    <p:set>
                                      <p:cBhvr>
                                        <p:cTn id="16" dur="1" fill="hold">
                                          <p:stCondLst>
                                            <p:cond delay="0"/>
                                          </p:stCondLst>
                                        </p:cTn>
                                        <p:tgtEl>
                                          <p:spTgt spid="1509379">
                                            <p:txEl>
                                              <p:pRg st="2" end="2"/>
                                            </p:txEl>
                                          </p:spTgt>
                                        </p:tgtEl>
                                        <p:attrNameLst>
                                          <p:attrName>style.visibility</p:attrName>
                                        </p:attrNameLst>
                                      </p:cBhvr>
                                      <p:to>
                                        <p:strVal val="visible"/>
                                      </p:to>
                                    </p:set>
                                    <p:anim calcmode="lin" valueType="num">
                                      <p:cBhvr additive="base">
                                        <p:cTn id="17" dur="3000" fill="hold"/>
                                        <p:tgtEl>
                                          <p:spTgt spid="1509379">
                                            <p:txEl>
                                              <p:pRg st="2" end="2"/>
                                            </p:txEl>
                                          </p:spTgt>
                                        </p:tgtEl>
                                        <p:attrNameLst>
                                          <p:attrName>ppt_x</p:attrName>
                                        </p:attrNameLst>
                                      </p:cBhvr>
                                      <p:tavLst>
                                        <p:tav tm="0">
                                          <p:val>
                                            <p:strVal val="#ppt_x"/>
                                          </p:val>
                                        </p:tav>
                                        <p:tav tm="100000">
                                          <p:val>
                                            <p:strVal val="#ppt_x"/>
                                          </p:val>
                                        </p:tav>
                                      </p:tavLst>
                                    </p:anim>
                                    <p:anim calcmode="lin" valueType="num">
                                      <p:cBhvr additive="base">
                                        <p:cTn id="18" dur="3000" fill="hold"/>
                                        <p:tgtEl>
                                          <p:spTgt spid="1509379">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9000"/>
                            </p:stCondLst>
                            <p:childTnLst>
                              <p:par>
                                <p:cTn id="20" presetID="2" presetClass="entr" presetSubtype="4" fill="hold" nodeType="afterEffect">
                                  <p:stCondLst>
                                    <p:cond delay="0"/>
                                  </p:stCondLst>
                                  <p:childTnLst>
                                    <p:set>
                                      <p:cBhvr>
                                        <p:cTn id="21" dur="1" fill="hold">
                                          <p:stCondLst>
                                            <p:cond delay="0"/>
                                          </p:stCondLst>
                                        </p:cTn>
                                        <p:tgtEl>
                                          <p:spTgt spid="1509379">
                                            <p:txEl>
                                              <p:pRg st="3" end="3"/>
                                            </p:txEl>
                                          </p:spTgt>
                                        </p:tgtEl>
                                        <p:attrNameLst>
                                          <p:attrName>style.visibility</p:attrName>
                                        </p:attrNameLst>
                                      </p:cBhvr>
                                      <p:to>
                                        <p:strVal val="visible"/>
                                      </p:to>
                                    </p:set>
                                    <p:anim calcmode="lin" valueType="num">
                                      <p:cBhvr additive="base">
                                        <p:cTn id="22" dur="3000" fill="hold"/>
                                        <p:tgtEl>
                                          <p:spTgt spid="1509379">
                                            <p:txEl>
                                              <p:pRg st="3" end="3"/>
                                            </p:txEl>
                                          </p:spTgt>
                                        </p:tgtEl>
                                        <p:attrNameLst>
                                          <p:attrName>ppt_x</p:attrName>
                                        </p:attrNameLst>
                                      </p:cBhvr>
                                      <p:tavLst>
                                        <p:tav tm="0">
                                          <p:val>
                                            <p:strVal val="#ppt_x"/>
                                          </p:val>
                                        </p:tav>
                                        <p:tav tm="100000">
                                          <p:val>
                                            <p:strVal val="#ppt_x"/>
                                          </p:val>
                                        </p:tav>
                                      </p:tavLst>
                                    </p:anim>
                                    <p:anim calcmode="lin" valueType="num">
                                      <p:cBhvr additive="base">
                                        <p:cTn id="23" dur="3000" fill="hold"/>
                                        <p:tgtEl>
                                          <p:spTgt spid="1509379">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12000"/>
                            </p:stCondLst>
                            <p:childTnLst>
                              <p:par>
                                <p:cTn id="25" presetID="2" presetClass="entr" presetSubtype="4" fill="hold" nodeType="afterEffect">
                                  <p:stCondLst>
                                    <p:cond delay="0"/>
                                  </p:stCondLst>
                                  <p:childTnLst>
                                    <p:set>
                                      <p:cBhvr>
                                        <p:cTn id="26" dur="1" fill="hold">
                                          <p:stCondLst>
                                            <p:cond delay="0"/>
                                          </p:stCondLst>
                                        </p:cTn>
                                        <p:tgtEl>
                                          <p:spTgt spid="1509379">
                                            <p:txEl>
                                              <p:pRg st="4" end="4"/>
                                            </p:txEl>
                                          </p:spTgt>
                                        </p:tgtEl>
                                        <p:attrNameLst>
                                          <p:attrName>style.visibility</p:attrName>
                                        </p:attrNameLst>
                                      </p:cBhvr>
                                      <p:to>
                                        <p:strVal val="visible"/>
                                      </p:to>
                                    </p:set>
                                    <p:anim calcmode="lin" valueType="num">
                                      <p:cBhvr additive="base">
                                        <p:cTn id="27" dur="3000" fill="hold"/>
                                        <p:tgtEl>
                                          <p:spTgt spid="1509379">
                                            <p:txEl>
                                              <p:pRg st="4" end="4"/>
                                            </p:txEl>
                                          </p:spTgt>
                                        </p:tgtEl>
                                        <p:attrNameLst>
                                          <p:attrName>ppt_x</p:attrName>
                                        </p:attrNameLst>
                                      </p:cBhvr>
                                      <p:tavLst>
                                        <p:tav tm="0">
                                          <p:val>
                                            <p:strVal val="#ppt_x"/>
                                          </p:val>
                                        </p:tav>
                                        <p:tav tm="100000">
                                          <p:val>
                                            <p:strVal val="#ppt_x"/>
                                          </p:val>
                                        </p:tav>
                                      </p:tavLst>
                                    </p:anim>
                                    <p:anim calcmode="lin" valueType="num">
                                      <p:cBhvr additive="base">
                                        <p:cTn id="28" dur="3000" fill="hold"/>
                                        <p:tgtEl>
                                          <p:spTgt spid="1509379">
                                            <p:txEl>
                                              <p:pRg st="4" end="4"/>
                                            </p:txEl>
                                          </p:spTgt>
                                        </p:tgtEl>
                                        <p:attrNameLst>
                                          <p:attrName>ppt_y</p:attrName>
                                        </p:attrNameLst>
                                      </p:cBhvr>
                                      <p:tavLst>
                                        <p:tav tm="0">
                                          <p:val>
                                            <p:strVal val="1+#ppt_h/2"/>
                                          </p:val>
                                        </p:tav>
                                        <p:tav tm="100000">
                                          <p:val>
                                            <p:strVal val="#ppt_y"/>
                                          </p:val>
                                        </p:tav>
                                      </p:tavLst>
                                    </p:anim>
                                  </p:childTnLst>
                                </p:cTn>
                              </p:par>
                            </p:childTnLst>
                          </p:cTn>
                        </p:par>
                        <p:par>
                          <p:cTn id="29" fill="hold">
                            <p:stCondLst>
                              <p:cond delay="15000"/>
                            </p:stCondLst>
                            <p:childTnLst>
                              <p:par>
                                <p:cTn id="30" presetID="2" presetClass="entr" presetSubtype="4" fill="hold" nodeType="afterEffect">
                                  <p:stCondLst>
                                    <p:cond delay="0"/>
                                  </p:stCondLst>
                                  <p:childTnLst>
                                    <p:set>
                                      <p:cBhvr>
                                        <p:cTn id="31" dur="1" fill="hold">
                                          <p:stCondLst>
                                            <p:cond delay="0"/>
                                          </p:stCondLst>
                                        </p:cTn>
                                        <p:tgtEl>
                                          <p:spTgt spid="1509379">
                                            <p:txEl>
                                              <p:pRg st="5" end="5"/>
                                            </p:txEl>
                                          </p:spTgt>
                                        </p:tgtEl>
                                        <p:attrNameLst>
                                          <p:attrName>style.visibility</p:attrName>
                                        </p:attrNameLst>
                                      </p:cBhvr>
                                      <p:to>
                                        <p:strVal val="visible"/>
                                      </p:to>
                                    </p:set>
                                    <p:anim calcmode="lin" valueType="num">
                                      <p:cBhvr additive="base">
                                        <p:cTn id="32" dur="3000" fill="hold"/>
                                        <p:tgtEl>
                                          <p:spTgt spid="1509379">
                                            <p:txEl>
                                              <p:pRg st="5" end="5"/>
                                            </p:txEl>
                                          </p:spTgt>
                                        </p:tgtEl>
                                        <p:attrNameLst>
                                          <p:attrName>ppt_x</p:attrName>
                                        </p:attrNameLst>
                                      </p:cBhvr>
                                      <p:tavLst>
                                        <p:tav tm="0">
                                          <p:val>
                                            <p:strVal val="#ppt_x"/>
                                          </p:val>
                                        </p:tav>
                                        <p:tav tm="100000">
                                          <p:val>
                                            <p:strVal val="#ppt_x"/>
                                          </p:val>
                                        </p:tav>
                                      </p:tavLst>
                                    </p:anim>
                                    <p:anim calcmode="lin" valueType="num">
                                      <p:cBhvr additive="base">
                                        <p:cTn id="33" dur="3000" fill="hold"/>
                                        <p:tgtEl>
                                          <p:spTgt spid="1509379">
                                            <p:txEl>
                                              <p:pRg st="5" end="5"/>
                                            </p:txEl>
                                          </p:spTgt>
                                        </p:tgtEl>
                                        <p:attrNameLst>
                                          <p:attrName>ppt_y</p:attrName>
                                        </p:attrNameLst>
                                      </p:cBhvr>
                                      <p:tavLst>
                                        <p:tav tm="0">
                                          <p:val>
                                            <p:strVal val="1+#ppt_h/2"/>
                                          </p:val>
                                        </p:tav>
                                        <p:tav tm="100000">
                                          <p:val>
                                            <p:strVal val="#ppt_y"/>
                                          </p:val>
                                        </p:tav>
                                      </p:tavLst>
                                    </p:anim>
                                  </p:childTnLst>
                                </p:cTn>
                              </p:par>
                            </p:childTnLst>
                          </p:cTn>
                        </p:par>
                        <p:par>
                          <p:cTn id="34" fill="hold">
                            <p:stCondLst>
                              <p:cond delay="18000"/>
                            </p:stCondLst>
                            <p:childTnLst>
                              <p:par>
                                <p:cTn id="35" presetID="2" presetClass="entr" presetSubtype="4" fill="hold" nodeType="afterEffect">
                                  <p:stCondLst>
                                    <p:cond delay="0"/>
                                  </p:stCondLst>
                                  <p:childTnLst>
                                    <p:set>
                                      <p:cBhvr>
                                        <p:cTn id="36" dur="1" fill="hold">
                                          <p:stCondLst>
                                            <p:cond delay="0"/>
                                          </p:stCondLst>
                                        </p:cTn>
                                        <p:tgtEl>
                                          <p:spTgt spid="1509379">
                                            <p:txEl>
                                              <p:pRg st="6" end="6"/>
                                            </p:txEl>
                                          </p:spTgt>
                                        </p:tgtEl>
                                        <p:attrNameLst>
                                          <p:attrName>style.visibility</p:attrName>
                                        </p:attrNameLst>
                                      </p:cBhvr>
                                      <p:to>
                                        <p:strVal val="visible"/>
                                      </p:to>
                                    </p:set>
                                    <p:anim calcmode="lin" valueType="num">
                                      <p:cBhvr additive="base">
                                        <p:cTn id="37" dur="3000" fill="hold"/>
                                        <p:tgtEl>
                                          <p:spTgt spid="1509379">
                                            <p:txEl>
                                              <p:pRg st="6" end="6"/>
                                            </p:txEl>
                                          </p:spTgt>
                                        </p:tgtEl>
                                        <p:attrNameLst>
                                          <p:attrName>ppt_x</p:attrName>
                                        </p:attrNameLst>
                                      </p:cBhvr>
                                      <p:tavLst>
                                        <p:tav tm="0">
                                          <p:val>
                                            <p:strVal val="#ppt_x"/>
                                          </p:val>
                                        </p:tav>
                                        <p:tav tm="100000">
                                          <p:val>
                                            <p:strVal val="#ppt_x"/>
                                          </p:val>
                                        </p:tav>
                                      </p:tavLst>
                                    </p:anim>
                                    <p:anim calcmode="lin" valueType="num">
                                      <p:cBhvr additive="base">
                                        <p:cTn id="38" dur="3000" fill="hold"/>
                                        <p:tgtEl>
                                          <p:spTgt spid="1509379">
                                            <p:txEl>
                                              <p:pRg st="6" end="6"/>
                                            </p:txEl>
                                          </p:spTgt>
                                        </p:tgtEl>
                                        <p:attrNameLst>
                                          <p:attrName>ppt_y</p:attrName>
                                        </p:attrNameLst>
                                      </p:cBhvr>
                                      <p:tavLst>
                                        <p:tav tm="0">
                                          <p:val>
                                            <p:strVal val="1+#ppt_h/2"/>
                                          </p:val>
                                        </p:tav>
                                        <p:tav tm="100000">
                                          <p:val>
                                            <p:strVal val="#ppt_y"/>
                                          </p:val>
                                        </p:tav>
                                      </p:tavLst>
                                    </p:anim>
                                  </p:childTnLst>
                                </p:cTn>
                              </p:par>
                            </p:childTnLst>
                          </p:cTn>
                        </p:par>
                        <p:par>
                          <p:cTn id="39" fill="hold">
                            <p:stCondLst>
                              <p:cond delay="21000"/>
                            </p:stCondLst>
                            <p:childTnLst>
                              <p:par>
                                <p:cTn id="40" presetID="2" presetClass="entr" presetSubtype="4" fill="hold" nodeType="afterEffect">
                                  <p:stCondLst>
                                    <p:cond delay="0"/>
                                  </p:stCondLst>
                                  <p:childTnLst>
                                    <p:set>
                                      <p:cBhvr>
                                        <p:cTn id="41" dur="1" fill="hold">
                                          <p:stCondLst>
                                            <p:cond delay="0"/>
                                          </p:stCondLst>
                                        </p:cTn>
                                        <p:tgtEl>
                                          <p:spTgt spid="1509379">
                                            <p:txEl>
                                              <p:pRg st="7" end="7"/>
                                            </p:txEl>
                                          </p:spTgt>
                                        </p:tgtEl>
                                        <p:attrNameLst>
                                          <p:attrName>style.visibility</p:attrName>
                                        </p:attrNameLst>
                                      </p:cBhvr>
                                      <p:to>
                                        <p:strVal val="visible"/>
                                      </p:to>
                                    </p:set>
                                    <p:anim calcmode="lin" valueType="num">
                                      <p:cBhvr additive="base">
                                        <p:cTn id="42" dur="3000" fill="hold"/>
                                        <p:tgtEl>
                                          <p:spTgt spid="1509379">
                                            <p:txEl>
                                              <p:pRg st="7" end="7"/>
                                            </p:txEl>
                                          </p:spTgt>
                                        </p:tgtEl>
                                        <p:attrNameLst>
                                          <p:attrName>ppt_x</p:attrName>
                                        </p:attrNameLst>
                                      </p:cBhvr>
                                      <p:tavLst>
                                        <p:tav tm="0">
                                          <p:val>
                                            <p:strVal val="#ppt_x"/>
                                          </p:val>
                                        </p:tav>
                                        <p:tav tm="100000">
                                          <p:val>
                                            <p:strVal val="#ppt_x"/>
                                          </p:val>
                                        </p:tav>
                                      </p:tavLst>
                                    </p:anim>
                                    <p:anim calcmode="lin" valueType="num">
                                      <p:cBhvr additive="base">
                                        <p:cTn id="43" dur="3000" fill="hold"/>
                                        <p:tgtEl>
                                          <p:spTgt spid="1509379">
                                            <p:txEl>
                                              <p:pRg st="7" end="7"/>
                                            </p:txEl>
                                          </p:spTgt>
                                        </p:tgtEl>
                                        <p:attrNameLst>
                                          <p:attrName>ppt_y</p:attrName>
                                        </p:attrNameLst>
                                      </p:cBhvr>
                                      <p:tavLst>
                                        <p:tav tm="0">
                                          <p:val>
                                            <p:strVal val="1+#ppt_h/2"/>
                                          </p:val>
                                        </p:tav>
                                        <p:tav tm="100000">
                                          <p:val>
                                            <p:strVal val="#ppt_y"/>
                                          </p:val>
                                        </p:tav>
                                      </p:tavLst>
                                    </p:anim>
                                  </p:childTnLst>
                                </p:cTn>
                              </p:par>
                            </p:childTnLst>
                          </p:cTn>
                        </p:par>
                        <p:par>
                          <p:cTn id="44" fill="hold">
                            <p:stCondLst>
                              <p:cond delay="24000"/>
                            </p:stCondLst>
                            <p:childTnLst>
                              <p:par>
                                <p:cTn id="45" presetID="2" presetClass="entr" presetSubtype="4" fill="hold" nodeType="afterEffect">
                                  <p:stCondLst>
                                    <p:cond delay="0"/>
                                  </p:stCondLst>
                                  <p:childTnLst>
                                    <p:set>
                                      <p:cBhvr>
                                        <p:cTn id="46" dur="1" fill="hold">
                                          <p:stCondLst>
                                            <p:cond delay="0"/>
                                          </p:stCondLst>
                                        </p:cTn>
                                        <p:tgtEl>
                                          <p:spTgt spid="1509379">
                                            <p:txEl>
                                              <p:pRg st="8" end="8"/>
                                            </p:txEl>
                                          </p:spTgt>
                                        </p:tgtEl>
                                        <p:attrNameLst>
                                          <p:attrName>style.visibility</p:attrName>
                                        </p:attrNameLst>
                                      </p:cBhvr>
                                      <p:to>
                                        <p:strVal val="visible"/>
                                      </p:to>
                                    </p:set>
                                    <p:anim calcmode="lin" valueType="num">
                                      <p:cBhvr additive="base">
                                        <p:cTn id="47" dur="3000" fill="hold"/>
                                        <p:tgtEl>
                                          <p:spTgt spid="1509379">
                                            <p:txEl>
                                              <p:pRg st="8" end="8"/>
                                            </p:txEl>
                                          </p:spTgt>
                                        </p:tgtEl>
                                        <p:attrNameLst>
                                          <p:attrName>ppt_x</p:attrName>
                                        </p:attrNameLst>
                                      </p:cBhvr>
                                      <p:tavLst>
                                        <p:tav tm="0">
                                          <p:val>
                                            <p:strVal val="#ppt_x"/>
                                          </p:val>
                                        </p:tav>
                                        <p:tav tm="100000">
                                          <p:val>
                                            <p:strVal val="#ppt_x"/>
                                          </p:val>
                                        </p:tav>
                                      </p:tavLst>
                                    </p:anim>
                                    <p:anim calcmode="lin" valueType="num">
                                      <p:cBhvr additive="base">
                                        <p:cTn id="48" dur="3000" fill="hold"/>
                                        <p:tgtEl>
                                          <p:spTgt spid="1509379">
                                            <p:txEl>
                                              <p:pRg st="8" end="8"/>
                                            </p:txEl>
                                          </p:spTgt>
                                        </p:tgtEl>
                                        <p:attrNameLst>
                                          <p:attrName>ppt_y</p:attrName>
                                        </p:attrNameLst>
                                      </p:cBhvr>
                                      <p:tavLst>
                                        <p:tav tm="0">
                                          <p:val>
                                            <p:strVal val="1+#ppt_h/2"/>
                                          </p:val>
                                        </p:tav>
                                        <p:tav tm="100000">
                                          <p:val>
                                            <p:strVal val="#ppt_y"/>
                                          </p:val>
                                        </p:tav>
                                      </p:tavLst>
                                    </p:anim>
                                  </p:childTnLst>
                                </p:cTn>
                              </p:par>
                            </p:childTnLst>
                          </p:cTn>
                        </p:par>
                        <p:par>
                          <p:cTn id="49" fill="hold">
                            <p:stCondLst>
                              <p:cond delay="27000"/>
                            </p:stCondLst>
                            <p:childTnLst>
                              <p:par>
                                <p:cTn id="50" presetID="2" presetClass="entr" presetSubtype="4" fill="hold" nodeType="afterEffect">
                                  <p:stCondLst>
                                    <p:cond delay="0"/>
                                  </p:stCondLst>
                                  <p:childTnLst>
                                    <p:set>
                                      <p:cBhvr>
                                        <p:cTn id="51" dur="1" fill="hold">
                                          <p:stCondLst>
                                            <p:cond delay="0"/>
                                          </p:stCondLst>
                                        </p:cTn>
                                        <p:tgtEl>
                                          <p:spTgt spid="1509379">
                                            <p:txEl>
                                              <p:pRg st="9" end="9"/>
                                            </p:txEl>
                                          </p:spTgt>
                                        </p:tgtEl>
                                        <p:attrNameLst>
                                          <p:attrName>style.visibility</p:attrName>
                                        </p:attrNameLst>
                                      </p:cBhvr>
                                      <p:to>
                                        <p:strVal val="visible"/>
                                      </p:to>
                                    </p:set>
                                    <p:anim calcmode="lin" valueType="num">
                                      <p:cBhvr additive="base">
                                        <p:cTn id="52" dur="3000" fill="hold"/>
                                        <p:tgtEl>
                                          <p:spTgt spid="1509379">
                                            <p:txEl>
                                              <p:pRg st="9" end="9"/>
                                            </p:txEl>
                                          </p:spTgt>
                                        </p:tgtEl>
                                        <p:attrNameLst>
                                          <p:attrName>ppt_x</p:attrName>
                                        </p:attrNameLst>
                                      </p:cBhvr>
                                      <p:tavLst>
                                        <p:tav tm="0">
                                          <p:val>
                                            <p:strVal val="#ppt_x"/>
                                          </p:val>
                                        </p:tav>
                                        <p:tav tm="100000">
                                          <p:val>
                                            <p:strVal val="#ppt_x"/>
                                          </p:val>
                                        </p:tav>
                                      </p:tavLst>
                                    </p:anim>
                                    <p:anim calcmode="lin" valueType="num">
                                      <p:cBhvr additive="base">
                                        <p:cTn id="53" dur="3000" fill="hold"/>
                                        <p:tgtEl>
                                          <p:spTgt spid="1509379">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38200"/>
          </a:xfrm>
        </p:spPr>
        <p:txBody>
          <a:bodyPr/>
          <a:lstStyle/>
          <a:p>
            <a:r>
              <a:rPr lang="en-US" dirty="0" smtClean="0"/>
              <a:t>Another plate example</a:t>
            </a:r>
            <a:endParaRPr lang="en-US" dirty="0"/>
          </a:p>
        </p:txBody>
      </p:sp>
      <p:sp>
        <p:nvSpPr>
          <p:cNvPr id="3" name="Content Placeholder 2"/>
          <p:cNvSpPr>
            <a:spLocks noGrp="1"/>
          </p:cNvSpPr>
          <p:nvPr>
            <p:ph sz="quarter" idx="1"/>
          </p:nvPr>
        </p:nvSpPr>
        <p:spPr/>
        <p:txBody>
          <a:bodyPr/>
          <a:lstStyle/>
          <a:p>
            <a:endParaRPr lang="en-US"/>
          </a:p>
        </p:txBody>
      </p:sp>
      <p:pic>
        <p:nvPicPr>
          <p:cNvPr id="73730" name="Picture 2" descr="http://2.bp.blogspot.com/_J0EEixf3ntI/TVDDYxzw4GI/AAAAAAAAAVc/Bp8Xq9FGRAg/s1600/obesity-wallPoster-spa-9_Page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990600"/>
            <a:ext cx="8248650" cy="533400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00632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Mindful Eating</a:t>
            </a:r>
            <a:endParaRPr lang="en-US" dirty="0"/>
          </a:p>
        </p:txBody>
      </p:sp>
      <p:pic>
        <p:nvPicPr>
          <p:cNvPr id="4" name="Content Placeholder 3"/>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1828800" y="1143000"/>
            <a:ext cx="5486400" cy="5105211"/>
          </a:xfrm>
        </p:spPr>
      </p:pic>
    </p:spTree>
    <p:custDataLst>
      <p:tags r:id="rId1"/>
    </p:custDataLst>
    <p:extLst>
      <p:ext uri="{BB962C8B-B14F-4D97-AF65-F5344CB8AC3E}">
        <p14:creationId xmlns:p14="http://schemas.microsoft.com/office/powerpoint/2010/main" val="2513811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9203" name="Group 4"/>
          <p:cNvGrpSpPr>
            <a:grpSpLocks/>
          </p:cNvGrpSpPr>
          <p:nvPr/>
        </p:nvGrpSpPr>
        <p:grpSpPr bwMode="auto">
          <a:xfrm>
            <a:off x="2590800" y="0"/>
            <a:ext cx="3276600" cy="6737321"/>
            <a:chOff x="384" y="656"/>
            <a:chExt cx="1920" cy="3529"/>
          </a:xfrm>
        </p:grpSpPr>
        <p:sp>
          <p:nvSpPr>
            <p:cNvPr id="179206" name="Text Box 5"/>
            <p:cNvSpPr txBox="1">
              <a:spLocks noChangeArrowheads="1"/>
            </p:cNvSpPr>
            <p:nvPr/>
          </p:nvSpPr>
          <p:spPr bwMode="auto">
            <a:xfrm>
              <a:off x="384" y="656"/>
              <a:ext cx="1920" cy="43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kumimoji="1" lang="en-US" sz="1800" b="1" dirty="0">
                  <a:solidFill>
                    <a:schemeClr val="tx2"/>
                  </a:solidFill>
                  <a:latin typeface="Arial" charset="0"/>
                </a:rPr>
                <a:t>Nutrition Facts</a:t>
              </a:r>
            </a:p>
            <a:p>
              <a:pPr eaLnBrk="1" hangingPunct="1"/>
              <a:r>
                <a:rPr kumimoji="1" lang="en-US" sz="1200" b="1" dirty="0">
                  <a:latin typeface="Arial" charset="0"/>
                </a:rPr>
                <a:t>Serving Size 1/2 cup (114</a:t>
              </a:r>
              <a:r>
                <a:rPr kumimoji="1" lang="en-US" sz="1200" b="1" dirty="0">
                  <a:solidFill>
                    <a:schemeClr val="tx2"/>
                  </a:solidFill>
                  <a:latin typeface="Arial" charset="0"/>
                </a:rPr>
                <a:t> g)</a:t>
              </a:r>
            </a:p>
            <a:p>
              <a:pPr eaLnBrk="1" hangingPunct="1"/>
              <a:r>
                <a:rPr kumimoji="1" lang="en-US" sz="1200" b="1" dirty="0">
                  <a:solidFill>
                    <a:schemeClr val="tx2"/>
                  </a:solidFill>
                  <a:latin typeface="Arial" charset="0"/>
                </a:rPr>
                <a:t>Servings Per Container 4</a:t>
              </a:r>
              <a:endParaRPr kumimoji="1" lang="en-US" sz="1200" b="1" dirty="0">
                <a:solidFill>
                  <a:schemeClr val="tx2"/>
                </a:solidFill>
                <a:latin typeface="Tempus Sans ITC" pitchFamily="82" charset="0"/>
              </a:endParaRPr>
            </a:p>
          </p:txBody>
        </p:sp>
        <p:sp>
          <p:nvSpPr>
            <p:cNvPr id="179207" name="Text Box 6"/>
            <p:cNvSpPr txBox="1">
              <a:spLocks noChangeArrowheads="1"/>
            </p:cNvSpPr>
            <p:nvPr/>
          </p:nvSpPr>
          <p:spPr bwMode="auto">
            <a:xfrm>
              <a:off x="384" y="1136"/>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200" b="1">
                  <a:solidFill>
                    <a:schemeClr val="tx2"/>
                  </a:solidFill>
                  <a:latin typeface="Arial" charset="0"/>
                </a:rPr>
                <a:t>Amount Per Serving</a:t>
              </a:r>
              <a:endParaRPr lang="en-US" sz="1000">
                <a:solidFill>
                  <a:schemeClr val="tx2"/>
                </a:solidFill>
                <a:latin typeface="Arial" charset="0"/>
              </a:endParaRPr>
            </a:p>
          </p:txBody>
        </p:sp>
        <p:sp>
          <p:nvSpPr>
            <p:cNvPr id="179208" name="Text Box 7"/>
            <p:cNvSpPr txBox="1">
              <a:spLocks noChangeArrowheads="1"/>
            </p:cNvSpPr>
            <p:nvPr/>
          </p:nvSpPr>
          <p:spPr bwMode="auto">
            <a:xfrm>
              <a:off x="384" y="1280"/>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200" b="1" dirty="0">
                  <a:solidFill>
                    <a:schemeClr val="tx2"/>
                  </a:solidFill>
                  <a:latin typeface="Arial" charset="0"/>
                </a:rPr>
                <a:t>Calories   90</a:t>
              </a:r>
              <a:r>
                <a:rPr lang="en-US" sz="1200" dirty="0">
                  <a:solidFill>
                    <a:schemeClr val="tx2"/>
                  </a:solidFill>
                  <a:latin typeface="Arial" charset="0"/>
                </a:rPr>
                <a:t>          Calories from Fat 30</a:t>
              </a:r>
              <a:endParaRPr lang="en-US" sz="900" b="1" dirty="0">
                <a:solidFill>
                  <a:schemeClr val="tx2"/>
                </a:solidFill>
                <a:latin typeface="Arial" charset="0"/>
              </a:endParaRPr>
            </a:p>
          </p:txBody>
        </p:sp>
        <p:sp>
          <p:nvSpPr>
            <p:cNvPr id="179209" name="Text Box 8"/>
            <p:cNvSpPr txBox="1">
              <a:spLocks noChangeArrowheads="1"/>
            </p:cNvSpPr>
            <p:nvPr/>
          </p:nvSpPr>
          <p:spPr bwMode="auto">
            <a:xfrm>
              <a:off x="384" y="1472"/>
              <a:ext cx="1920" cy="13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spcBef>
                  <a:spcPct val="50000"/>
                </a:spcBef>
              </a:pPr>
              <a:r>
                <a:rPr lang="en-US" sz="800" b="1">
                  <a:solidFill>
                    <a:schemeClr val="tx2"/>
                  </a:solidFill>
                  <a:latin typeface="Arial" charset="0"/>
                </a:rPr>
                <a:t> % Daily Value*</a:t>
              </a:r>
            </a:p>
          </p:txBody>
        </p:sp>
        <p:sp>
          <p:nvSpPr>
            <p:cNvPr id="179210" name="Text Box 9"/>
            <p:cNvSpPr txBox="1">
              <a:spLocks noChangeArrowheads="1"/>
            </p:cNvSpPr>
            <p:nvPr/>
          </p:nvSpPr>
          <p:spPr bwMode="auto">
            <a:xfrm>
              <a:off x="384" y="1664"/>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 </a:t>
              </a:r>
              <a:r>
                <a:rPr lang="en-US" sz="1200" b="1">
                  <a:solidFill>
                    <a:schemeClr val="tx2"/>
                  </a:solidFill>
                  <a:latin typeface="Arial" charset="0"/>
                </a:rPr>
                <a:t>Total Fat  </a:t>
              </a:r>
              <a:r>
                <a:rPr lang="en-US" sz="1200">
                  <a:solidFill>
                    <a:schemeClr val="tx2"/>
                  </a:solidFill>
                  <a:latin typeface="Arial" charset="0"/>
                </a:rPr>
                <a:t>3g</a:t>
              </a:r>
              <a:r>
                <a:rPr lang="en-US" sz="800">
                  <a:solidFill>
                    <a:schemeClr val="tx2"/>
                  </a:solidFill>
                  <a:latin typeface="Arial" charset="0"/>
                </a:rPr>
                <a:t>                                                             5%</a:t>
              </a:r>
            </a:p>
          </p:txBody>
        </p:sp>
        <p:sp>
          <p:nvSpPr>
            <p:cNvPr id="179211" name="Text Box 10"/>
            <p:cNvSpPr txBox="1">
              <a:spLocks noChangeArrowheads="1"/>
            </p:cNvSpPr>
            <p:nvPr/>
          </p:nvSpPr>
          <p:spPr bwMode="auto">
            <a:xfrm>
              <a:off x="384" y="1808"/>
              <a:ext cx="1920" cy="14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     </a:t>
              </a:r>
              <a:r>
                <a:rPr lang="en-US" sz="1000">
                  <a:solidFill>
                    <a:schemeClr val="tx2"/>
                  </a:solidFill>
                  <a:latin typeface="Arial" charset="0"/>
                </a:rPr>
                <a:t>Saturated Fat  0g</a:t>
              </a:r>
              <a:r>
                <a:rPr lang="en-US" sz="800">
                  <a:solidFill>
                    <a:schemeClr val="tx2"/>
                  </a:solidFill>
                  <a:latin typeface="Arial" charset="0"/>
                </a:rPr>
                <a:t>                                                      0%</a:t>
              </a:r>
            </a:p>
          </p:txBody>
        </p:sp>
        <p:sp>
          <p:nvSpPr>
            <p:cNvPr id="179212" name="Text Box 11"/>
            <p:cNvSpPr txBox="1">
              <a:spLocks noChangeArrowheads="1"/>
            </p:cNvSpPr>
            <p:nvPr/>
          </p:nvSpPr>
          <p:spPr bwMode="auto">
            <a:xfrm>
              <a:off x="384" y="1951"/>
              <a:ext cx="1920" cy="14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 </a:t>
              </a:r>
              <a:r>
                <a:rPr lang="en-US" sz="1000" b="1">
                  <a:solidFill>
                    <a:schemeClr val="tx2"/>
                  </a:solidFill>
                  <a:latin typeface="Arial" charset="0"/>
                </a:rPr>
                <a:t>Cholesterol </a:t>
              </a:r>
              <a:r>
                <a:rPr lang="en-US" sz="1000">
                  <a:solidFill>
                    <a:schemeClr val="tx2"/>
                  </a:solidFill>
                  <a:latin typeface="Arial" charset="0"/>
                </a:rPr>
                <a:t> 0g</a:t>
              </a:r>
              <a:r>
                <a:rPr lang="en-US" sz="800">
                  <a:solidFill>
                    <a:schemeClr val="tx2"/>
                  </a:solidFill>
                  <a:latin typeface="Arial" charset="0"/>
                </a:rPr>
                <a:t>                                                             0%</a:t>
              </a:r>
            </a:p>
          </p:txBody>
        </p:sp>
        <p:sp>
          <p:nvSpPr>
            <p:cNvPr id="179213" name="Text Box 12"/>
            <p:cNvSpPr txBox="1">
              <a:spLocks noChangeArrowheads="1"/>
            </p:cNvSpPr>
            <p:nvPr/>
          </p:nvSpPr>
          <p:spPr bwMode="auto">
            <a:xfrm>
              <a:off x="384" y="2096"/>
              <a:ext cx="1920" cy="14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 </a:t>
              </a:r>
              <a:r>
                <a:rPr lang="en-US" sz="1000" b="1">
                  <a:solidFill>
                    <a:schemeClr val="tx2"/>
                  </a:solidFill>
                  <a:latin typeface="Arial" charset="0"/>
                </a:rPr>
                <a:t>Sodium</a:t>
              </a:r>
              <a:r>
                <a:rPr lang="en-US" sz="1000">
                  <a:solidFill>
                    <a:schemeClr val="tx2"/>
                  </a:solidFill>
                  <a:latin typeface="Arial" charset="0"/>
                </a:rPr>
                <a:t>  300mg</a:t>
              </a:r>
              <a:r>
                <a:rPr lang="en-US" sz="800">
                  <a:solidFill>
                    <a:schemeClr val="tx2"/>
                  </a:solidFill>
                  <a:latin typeface="Arial" charset="0"/>
                </a:rPr>
                <a:t>                                                           13%</a:t>
              </a:r>
            </a:p>
          </p:txBody>
        </p:sp>
        <p:sp>
          <p:nvSpPr>
            <p:cNvPr id="179214" name="Text Box 13"/>
            <p:cNvSpPr txBox="1">
              <a:spLocks noChangeArrowheads="1"/>
            </p:cNvSpPr>
            <p:nvPr/>
          </p:nvSpPr>
          <p:spPr bwMode="auto">
            <a:xfrm>
              <a:off x="384" y="2240"/>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a:solidFill>
                    <a:schemeClr val="tx2"/>
                  </a:solidFill>
                  <a:latin typeface="Arial" charset="0"/>
                </a:rPr>
                <a:t> </a:t>
              </a:r>
              <a:r>
                <a:rPr lang="en-US" sz="1200" b="1">
                  <a:latin typeface="Arial" charset="0"/>
                </a:rPr>
                <a:t>Total Carbohydrate</a:t>
              </a:r>
              <a:r>
                <a:rPr lang="en-US" sz="1200">
                  <a:latin typeface="Arial" charset="0"/>
                </a:rPr>
                <a:t>  13g</a:t>
              </a:r>
              <a:r>
                <a:rPr lang="en-US" sz="1200">
                  <a:solidFill>
                    <a:schemeClr val="tx2"/>
                  </a:solidFill>
                  <a:latin typeface="Arial" charset="0"/>
                </a:rPr>
                <a:t>                     </a:t>
              </a:r>
              <a:r>
                <a:rPr lang="en-US" sz="800">
                  <a:solidFill>
                    <a:schemeClr val="tx2"/>
                  </a:solidFill>
                  <a:latin typeface="Arial" charset="0"/>
                </a:rPr>
                <a:t>4%                     </a:t>
              </a:r>
            </a:p>
          </p:txBody>
        </p:sp>
        <p:sp>
          <p:nvSpPr>
            <p:cNvPr id="179215" name="Text Box 14"/>
            <p:cNvSpPr txBox="1">
              <a:spLocks noChangeArrowheads="1"/>
            </p:cNvSpPr>
            <p:nvPr/>
          </p:nvSpPr>
          <p:spPr bwMode="auto">
            <a:xfrm>
              <a:off x="384" y="2384"/>
              <a:ext cx="1920" cy="14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dirty="0">
                  <a:solidFill>
                    <a:schemeClr val="tx2"/>
                  </a:solidFill>
                  <a:latin typeface="Arial" charset="0"/>
                </a:rPr>
                <a:t>    </a:t>
              </a:r>
              <a:r>
                <a:rPr lang="en-US" sz="1000" dirty="0">
                  <a:solidFill>
                    <a:schemeClr val="tx2"/>
                  </a:solidFill>
                  <a:latin typeface="Arial" charset="0"/>
                </a:rPr>
                <a:t>Dietary Fiber  </a:t>
              </a:r>
              <a:r>
                <a:rPr lang="en-US" sz="1000" b="1" dirty="0">
                  <a:solidFill>
                    <a:schemeClr val="tx2"/>
                  </a:solidFill>
                  <a:latin typeface="Arial" charset="0"/>
                </a:rPr>
                <a:t> </a:t>
              </a:r>
              <a:r>
                <a:rPr lang="en-US" sz="1000" dirty="0">
                  <a:solidFill>
                    <a:schemeClr val="tx2"/>
                  </a:solidFill>
                  <a:latin typeface="Arial" charset="0"/>
                </a:rPr>
                <a:t>3g</a:t>
              </a:r>
              <a:r>
                <a:rPr lang="en-US" sz="800" dirty="0">
                  <a:solidFill>
                    <a:schemeClr val="tx2"/>
                  </a:solidFill>
                  <a:latin typeface="Arial" charset="0"/>
                </a:rPr>
                <a:t>                                                       12%</a:t>
              </a:r>
            </a:p>
          </p:txBody>
        </p:sp>
        <p:sp>
          <p:nvSpPr>
            <p:cNvPr id="179216" name="Text Box 15"/>
            <p:cNvSpPr txBox="1">
              <a:spLocks noChangeArrowheads="1"/>
            </p:cNvSpPr>
            <p:nvPr/>
          </p:nvSpPr>
          <p:spPr bwMode="auto">
            <a:xfrm>
              <a:off x="384" y="2529"/>
              <a:ext cx="1920" cy="14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000" b="1">
                  <a:solidFill>
                    <a:schemeClr val="tx2"/>
                  </a:solidFill>
                  <a:latin typeface="Arial" charset="0"/>
                </a:rPr>
                <a:t>    </a:t>
              </a:r>
              <a:r>
                <a:rPr lang="en-US" sz="1000">
                  <a:solidFill>
                    <a:schemeClr val="tx2"/>
                  </a:solidFill>
                  <a:latin typeface="Arial" charset="0"/>
                </a:rPr>
                <a:t>Sugars  </a:t>
              </a:r>
              <a:r>
                <a:rPr lang="en-US" sz="1000" b="1">
                  <a:solidFill>
                    <a:schemeClr val="tx2"/>
                  </a:solidFill>
                  <a:latin typeface="Arial" charset="0"/>
                </a:rPr>
                <a:t> </a:t>
              </a:r>
              <a:r>
                <a:rPr lang="en-US" sz="1000">
                  <a:solidFill>
                    <a:schemeClr val="tx2"/>
                  </a:solidFill>
                  <a:latin typeface="Arial" charset="0"/>
                </a:rPr>
                <a:t>3g</a:t>
              </a:r>
              <a:r>
                <a:rPr lang="en-US" sz="800">
                  <a:solidFill>
                    <a:schemeClr val="tx2"/>
                  </a:solidFill>
                  <a:latin typeface="Arial" charset="0"/>
                </a:rPr>
                <a:t> </a:t>
              </a:r>
            </a:p>
          </p:txBody>
        </p:sp>
        <p:sp>
          <p:nvSpPr>
            <p:cNvPr id="179217" name="Text Box 16"/>
            <p:cNvSpPr txBox="1">
              <a:spLocks noChangeArrowheads="1"/>
            </p:cNvSpPr>
            <p:nvPr/>
          </p:nvSpPr>
          <p:spPr bwMode="auto">
            <a:xfrm>
              <a:off x="384" y="2673"/>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200" b="1">
                  <a:solidFill>
                    <a:schemeClr val="tx2"/>
                  </a:solidFill>
                  <a:latin typeface="Arial" charset="0"/>
                </a:rPr>
                <a:t>Protein</a:t>
              </a:r>
              <a:r>
                <a:rPr lang="en-US" sz="1200">
                  <a:solidFill>
                    <a:schemeClr val="tx2"/>
                  </a:solidFill>
                  <a:latin typeface="Arial" charset="0"/>
                </a:rPr>
                <a:t> </a:t>
              </a:r>
              <a:r>
                <a:rPr lang="en-US" sz="1200" b="1">
                  <a:solidFill>
                    <a:schemeClr val="tx2"/>
                  </a:solidFill>
                  <a:latin typeface="Arial" charset="0"/>
                </a:rPr>
                <a:t> </a:t>
              </a:r>
              <a:r>
                <a:rPr lang="en-US" sz="1200">
                  <a:solidFill>
                    <a:schemeClr val="tx2"/>
                  </a:solidFill>
                  <a:latin typeface="Arial" charset="0"/>
                </a:rPr>
                <a:t>3g </a:t>
              </a:r>
            </a:p>
          </p:txBody>
        </p:sp>
        <p:sp>
          <p:nvSpPr>
            <p:cNvPr id="179218" name="Text Box 17"/>
            <p:cNvSpPr txBox="1">
              <a:spLocks noChangeArrowheads="1"/>
            </p:cNvSpPr>
            <p:nvPr/>
          </p:nvSpPr>
          <p:spPr bwMode="auto">
            <a:xfrm>
              <a:off x="384" y="2817"/>
              <a:ext cx="1920" cy="1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Vitamin A     </a:t>
              </a:r>
              <a:r>
                <a:rPr lang="en-US" sz="800">
                  <a:solidFill>
                    <a:schemeClr val="tx2"/>
                  </a:solidFill>
                  <a:latin typeface="Arial" charset="0"/>
                </a:rPr>
                <a:t>80%</a:t>
              </a:r>
              <a:r>
                <a:rPr lang="en-US" sz="800" b="1">
                  <a:solidFill>
                    <a:schemeClr val="tx2"/>
                  </a:solidFill>
                  <a:latin typeface="Arial" charset="0"/>
                </a:rPr>
                <a:t>     *      Vitamin C         </a:t>
              </a:r>
              <a:r>
                <a:rPr lang="en-US" sz="800">
                  <a:solidFill>
                    <a:schemeClr val="tx2"/>
                  </a:solidFill>
                  <a:latin typeface="Arial" charset="0"/>
                </a:rPr>
                <a:t>60%</a:t>
              </a:r>
            </a:p>
          </p:txBody>
        </p:sp>
        <p:sp>
          <p:nvSpPr>
            <p:cNvPr id="179219" name="Text Box 18"/>
            <p:cNvSpPr txBox="1">
              <a:spLocks noChangeArrowheads="1"/>
            </p:cNvSpPr>
            <p:nvPr/>
          </p:nvSpPr>
          <p:spPr bwMode="auto">
            <a:xfrm>
              <a:off x="384" y="2960"/>
              <a:ext cx="1920" cy="1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Calcium       </a:t>
              </a:r>
              <a:r>
                <a:rPr lang="en-US" sz="800">
                  <a:solidFill>
                    <a:schemeClr val="tx2"/>
                  </a:solidFill>
                  <a:latin typeface="Arial" charset="0"/>
                </a:rPr>
                <a:t> 4%    *     </a:t>
              </a:r>
              <a:r>
                <a:rPr lang="en-US" sz="800" b="1">
                  <a:solidFill>
                    <a:schemeClr val="tx2"/>
                  </a:solidFill>
                  <a:latin typeface="Arial" charset="0"/>
                </a:rPr>
                <a:t>Iron</a:t>
              </a:r>
              <a:r>
                <a:rPr lang="en-US" sz="800">
                  <a:solidFill>
                    <a:schemeClr val="tx2"/>
                  </a:solidFill>
                  <a:latin typeface="Arial" charset="0"/>
                </a:rPr>
                <a:t>                4%</a:t>
              </a:r>
            </a:p>
          </p:txBody>
        </p:sp>
        <p:sp>
          <p:nvSpPr>
            <p:cNvPr id="179220" name="Text Box 19"/>
            <p:cNvSpPr txBox="1">
              <a:spLocks noChangeArrowheads="1"/>
            </p:cNvSpPr>
            <p:nvPr/>
          </p:nvSpPr>
          <p:spPr bwMode="auto">
            <a:xfrm>
              <a:off x="384" y="3105"/>
              <a:ext cx="1920" cy="20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800">
                  <a:solidFill>
                    <a:schemeClr val="tx2"/>
                  </a:solidFill>
                  <a:latin typeface="Arial" charset="0"/>
                </a:rPr>
                <a:t>* Percent Daily Values are based on a 2,000 calorie diet.  Your daily values may be higher or lower depending on your calorie needs:</a:t>
              </a:r>
            </a:p>
          </p:txBody>
        </p:sp>
        <p:sp>
          <p:nvSpPr>
            <p:cNvPr id="179221" name="Text Box 20"/>
            <p:cNvSpPr txBox="1">
              <a:spLocks noChangeArrowheads="1"/>
            </p:cNvSpPr>
            <p:nvPr/>
          </p:nvSpPr>
          <p:spPr bwMode="auto">
            <a:xfrm>
              <a:off x="384" y="3439"/>
              <a:ext cx="1920" cy="49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700" u="sng">
                  <a:solidFill>
                    <a:schemeClr val="tx2"/>
                  </a:solidFill>
                  <a:latin typeface="Arial" charset="0"/>
                </a:rPr>
                <a:t>	          Calories     _   2000              2500</a:t>
              </a:r>
              <a:endParaRPr lang="en-US" sz="700">
                <a:solidFill>
                  <a:schemeClr val="tx2"/>
                </a:solidFill>
                <a:latin typeface="Arial" charset="0"/>
              </a:endParaRPr>
            </a:p>
            <a:p>
              <a:pPr eaLnBrk="1" hangingPunct="1"/>
              <a:r>
                <a:rPr lang="en-US" sz="700">
                  <a:solidFill>
                    <a:schemeClr val="tx2"/>
                  </a:solidFill>
                  <a:latin typeface="Arial" charset="0"/>
                </a:rPr>
                <a:t>Total Fat                               Less than         65g              80g</a:t>
              </a:r>
            </a:p>
            <a:p>
              <a:pPr eaLnBrk="1" hangingPunct="1"/>
              <a:r>
                <a:rPr lang="en-US" sz="700">
                  <a:solidFill>
                    <a:schemeClr val="tx2"/>
                  </a:solidFill>
                  <a:latin typeface="Arial" charset="0"/>
                </a:rPr>
                <a:t>Sat Fat                                 Less than          20g              25g</a:t>
              </a:r>
            </a:p>
            <a:p>
              <a:pPr eaLnBrk="1" hangingPunct="1"/>
              <a:r>
                <a:rPr lang="en-US" sz="700">
                  <a:solidFill>
                    <a:schemeClr val="tx2"/>
                  </a:solidFill>
                  <a:latin typeface="Arial" charset="0"/>
                </a:rPr>
                <a:t>Cholesterol                           Less than         300mg         300mg</a:t>
              </a:r>
            </a:p>
            <a:p>
              <a:pPr eaLnBrk="1" hangingPunct="1"/>
              <a:r>
                <a:rPr lang="en-US" sz="700">
                  <a:solidFill>
                    <a:schemeClr val="tx2"/>
                  </a:solidFill>
                  <a:latin typeface="Arial" charset="0"/>
                </a:rPr>
                <a:t>Sodium                                 Less than        2400mg        2400mg</a:t>
              </a:r>
            </a:p>
            <a:p>
              <a:pPr eaLnBrk="1" hangingPunct="1"/>
              <a:r>
                <a:rPr lang="en-US" sz="700">
                  <a:solidFill>
                    <a:schemeClr val="tx2"/>
                  </a:solidFill>
                  <a:latin typeface="Arial" charset="0"/>
                </a:rPr>
                <a:t>Total Carbohydrate                                       300g            375g</a:t>
              </a:r>
            </a:p>
            <a:p>
              <a:pPr eaLnBrk="1" hangingPunct="1"/>
              <a:r>
                <a:rPr lang="en-US" sz="700">
                  <a:solidFill>
                    <a:schemeClr val="tx2"/>
                  </a:solidFill>
                  <a:latin typeface="Arial" charset="0"/>
                </a:rPr>
                <a:t>Fiber                                                              25g              30g</a:t>
              </a:r>
            </a:p>
          </p:txBody>
        </p:sp>
        <p:sp>
          <p:nvSpPr>
            <p:cNvPr id="179222" name="Line 21"/>
            <p:cNvSpPr>
              <a:spLocks noChangeShapeType="1"/>
            </p:cNvSpPr>
            <p:nvPr/>
          </p:nvSpPr>
          <p:spPr bwMode="auto">
            <a:xfrm>
              <a:off x="384" y="2816"/>
              <a:ext cx="1920" cy="0"/>
            </a:xfrm>
            <a:prstGeom prst="line">
              <a:avLst/>
            </a:prstGeom>
            <a:noFill/>
            <a:ln w="57150">
              <a:solidFill>
                <a:schemeClr val="tx1"/>
              </a:solidFill>
              <a:miter lim="800000"/>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9223" name="Text Box 22"/>
            <p:cNvSpPr txBox="1">
              <a:spLocks noChangeArrowheads="1"/>
            </p:cNvSpPr>
            <p:nvPr/>
          </p:nvSpPr>
          <p:spPr bwMode="auto">
            <a:xfrm>
              <a:off x="384" y="4064"/>
              <a:ext cx="1920" cy="12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900" dirty="0">
                  <a:solidFill>
                    <a:schemeClr val="bg1"/>
                  </a:solidFill>
                  <a:latin typeface="Arial" charset="0"/>
                </a:rPr>
                <a:t>Calories per gram: Fat  9     Carbohydrates 4      Protein  4</a:t>
              </a:r>
            </a:p>
          </p:txBody>
        </p:sp>
      </p:grpSp>
      <p:sp>
        <p:nvSpPr>
          <p:cNvPr id="1860630" name="Oval 27"/>
          <p:cNvSpPr>
            <a:spLocks noChangeArrowheads="1"/>
          </p:cNvSpPr>
          <p:nvPr/>
        </p:nvSpPr>
        <p:spPr bwMode="auto">
          <a:xfrm>
            <a:off x="2590800" y="2897864"/>
            <a:ext cx="2438400" cy="427840"/>
          </a:xfrm>
          <a:prstGeom prst="ellipse">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p>
        </p:txBody>
      </p:sp>
      <p:sp>
        <p:nvSpPr>
          <p:cNvPr id="1860631" name="Oval 27"/>
          <p:cNvSpPr>
            <a:spLocks noChangeArrowheads="1"/>
          </p:cNvSpPr>
          <p:nvPr/>
        </p:nvSpPr>
        <p:spPr bwMode="auto">
          <a:xfrm>
            <a:off x="2590800" y="217902"/>
            <a:ext cx="2438400" cy="687023"/>
          </a:xfrm>
          <a:prstGeom prst="ellipse">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p>
        </p:txBody>
      </p:sp>
      <p:sp>
        <p:nvSpPr>
          <p:cNvPr id="2" name="TextBox 1"/>
          <p:cNvSpPr txBox="1"/>
          <p:nvPr/>
        </p:nvSpPr>
        <p:spPr>
          <a:xfrm>
            <a:off x="6466843" y="1159531"/>
            <a:ext cx="1981200" cy="923330"/>
          </a:xfrm>
          <a:prstGeom prst="rect">
            <a:avLst/>
          </a:prstGeom>
          <a:noFill/>
        </p:spPr>
        <p:txBody>
          <a:bodyPr wrap="square" rtlCol="0">
            <a:spAutoFit/>
          </a:bodyPr>
          <a:lstStyle/>
          <a:p>
            <a:r>
              <a:rPr lang="en-US" dirty="0" err="1" smtClean="0"/>
              <a:t>Fooducate</a:t>
            </a:r>
            <a:r>
              <a:rPr lang="en-US" dirty="0" smtClean="0"/>
              <a:t> App – gives grade and nutrition info.</a:t>
            </a:r>
            <a:endParaRPr lang="en-US" dirty="0"/>
          </a:p>
        </p:txBody>
      </p:sp>
      <p:pic>
        <p:nvPicPr>
          <p:cNvPr id="3" name="Picture 2"/>
          <p:cNvPicPr>
            <a:picLocks noChangeAspect="1"/>
          </p:cNvPicPr>
          <p:nvPr/>
        </p:nvPicPr>
        <p:blipFill>
          <a:blip r:embed="rId3"/>
          <a:stretch>
            <a:fillRect/>
          </a:stretch>
        </p:blipFill>
        <p:spPr>
          <a:xfrm>
            <a:off x="6172200" y="2143898"/>
            <a:ext cx="2886075" cy="1295400"/>
          </a:xfrm>
          <a:prstGeom prst="rect">
            <a:avLst/>
          </a:prstGeom>
        </p:spPr>
      </p:pic>
      <p:sp>
        <p:nvSpPr>
          <p:cNvPr id="4" name="TextBox 3"/>
          <p:cNvSpPr txBox="1"/>
          <p:nvPr/>
        </p:nvSpPr>
        <p:spPr>
          <a:xfrm>
            <a:off x="762000" y="3527550"/>
            <a:ext cx="1447800" cy="646331"/>
          </a:xfrm>
          <a:prstGeom prst="rect">
            <a:avLst/>
          </a:prstGeom>
          <a:noFill/>
        </p:spPr>
        <p:txBody>
          <a:bodyPr wrap="square" rtlCol="0">
            <a:spAutoFit/>
          </a:bodyPr>
          <a:lstStyle/>
          <a:p>
            <a:r>
              <a:rPr lang="en-US" dirty="0" smtClean="0"/>
              <a:t>1 tsp sugar =4 </a:t>
            </a:r>
            <a:r>
              <a:rPr lang="en-US" dirty="0" err="1" smtClean="0"/>
              <a:t>gms</a:t>
            </a:r>
            <a:endParaRPr lang="en-US" dirty="0"/>
          </a:p>
        </p:txBody>
      </p:sp>
      <p:sp>
        <p:nvSpPr>
          <p:cNvPr id="5" name="Right Arrow 4"/>
          <p:cNvSpPr/>
          <p:nvPr/>
        </p:nvSpPr>
        <p:spPr>
          <a:xfrm>
            <a:off x="2095500" y="3648825"/>
            <a:ext cx="381000" cy="1345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81478645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86063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8606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0630" grpId="0" animBg="1" autoUpdateAnimBg="0"/>
      <p:bldP spid="1860631" grpId="0" animBg="1" autoUpdateAnimBg="0"/>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Title 1"/>
          <p:cNvSpPr>
            <a:spLocks noGrp="1"/>
          </p:cNvSpPr>
          <p:nvPr>
            <p:ph type="title"/>
          </p:nvPr>
        </p:nvSpPr>
        <p:spPr>
          <a:xfrm>
            <a:off x="457200" y="152400"/>
            <a:ext cx="8229600" cy="1219200"/>
          </a:xfrm>
        </p:spPr>
        <p:txBody>
          <a:bodyPr lIns="91440" tIns="45720" rIns="91440" bIns="45720" anchor="b">
            <a:normAutofit fontScale="90000"/>
          </a:bodyPr>
          <a:lstStyle/>
          <a:p>
            <a:pPr eaLnBrk="1" hangingPunct="1"/>
            <a:r>
              <a:rPr lang="en-US" dirty="0" smtClean="0">
                <a:latin typeface="Tahoma" pitchFamily="34" charset="0"/>
              </a:rPr>
              <a:t>Carbs affect Post meal Blood Glucose</a:t>
            </a:r>
          </a:p>
        </p:txBody>
      </p:sp>
      <p:sp>
        <p:nvSpPr>
          <p:cNvPr id="1853443" name="Content Placeholder 2"/>
          <p:cNvSpPr>
            <a:spLocks noGrp="1"/>
          </p:cNvSpPr>
          <p:nvPr>
            <p:ph sz="quarter" idx="1"/>
          </p:nvPr>
        </p:nvSpPr>
        <p:spPr>
          <a:xfrm>
            <a:off x="457200" y="1828800"/>
            <a:ext cx="8229600" cy="4328160"/>
          </a:xfrm>
        </p:spPr>
        <p:txBody>
          <a:bodyPr/>
          <a:lstStyle/>
          <a:p>
            <a:pPr eaLnBrk="1" hangingPunct="1">
              <a:buFont typeface="Courier New" pitchFamily="49" charset="0"/>
              <a:buChar char="o"/>
              <a:defRPr/>
            </a:pPr>
            <a:r>
              <a:rPr lang="en-US" dirty="0" smtClean="0"/>
              <a:t>Starch</a:t>
            </a:r>
          </a:p>
          <a:p>
            <a:pPr eaLnBrk="1" hangingPunct="1">
              <a:buFont typeface="Courier New" pitchFamily="49" charset="0"/>
              <a:buChar char="o"/>
              <a:defRPr/>
            </a:pPr>
            <a:r>
              <a:rPr lang="en-US" dirty="0" smtClean="0"/>
              <a:t>Fruit</a:t>
            </a:r>
          </a:p>
          <a:p>
            <a:pPr eaLnBrk="1" hangingPunct="1">
              <a:buFont typeface="Courier New" pitchFamily="49" charset="0"/>
              <a:buChar char="o"/>
              <a:defRPr/>
            </a:pPr>
            <a:r>
              <a:rPr lang="en-US" dirty="0" smtClean="0"/>
              <a:t>Milk</a:t>
            </a:r>
          </a:p>
          <a:p>
            <a:pPr eaLnBrk="1" hangingPunct="1">
              <a:buFont typeface="Courier New" pitchFamily="49" charset="0"/>
              <a:buChar char="o"/>
              <a:defRPr/>
            </a:pPr>
            <a:r>
              <a:rPr lang="en-US" dirty="0" smtClean="0"/>
              <a:t>Desserts</a:t>
            </a:r>
          </a:p>
        </p:txBody>
      </p:sp>
      <p:pic>
        <p:nvPicPr>
          <p:cNvPr id="174084" name="Picture 7" descr="Starchy foo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714147"/>
            <a:ext cx="4686300"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843738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a:xfrm>
            <a:off x="457200" y="152400"/>
            <a:ext cx="8229600" cy="1371600"/>
          </a:xfrm>
        </p:spPr>
        <p:txBody>
          <a:bodyPr lIns="91440" tIns="45720" rIns="91440" bIns="45720" anchor="b">
            <a:normAutofit fontScale="90000"/>
          </a:bodyPr>
          <a:lstStyle/>
          <a:p>
            <a:pPr algn="ctr" eaLnBrk="1" hangingPunct="1">
              <a:defRPr/>
            </a:pPr>
            <a:r>
              <a:rPr lang="en-US" dirty="0" smtClean="0">
                <a:latin typeface="Tahoma" pitchFamily="34" charset="0"/>
              </a:rPr>
              <a:t>Carbohydrate Needs for </a:t>
            </a:r>
            <a:br>
              <a:rPr lang="en-US" dirty="0" smtClean="0">
                <a:latin typeface="Tahoma" pitchFamily="34" charset="0"/>
              </a:rPr>
            </a:br>
            <a:r>
              <a:rPr lang="en-US" dirty="0" smtClean="0">
                <a:latin typeface="Tahoma" pitchFamily="34" charset="0"/>
              </a:rPr>
              <a:t>Most Adults</a:t>
            </a:r>
          </a:p>
        </p:txBody>
      </p:sp>
      <p:sp>
        <p:nvSpPr>
          <p:cNvPr id="1855491" name="Rectangle 3"/>
          <p:cNvSpPr>
            <a:spLocks noGrp="1" noChangeArrowheads="1"/>
          </p:cNvSpPr>
          <p:nvPr>
            <p:ph sz="quarter" idx="1"/>
          </p:nvPr>
        </p:nvSpPr>
        <p:spPr>
          <a:xfrm>
            <a:off x="457200" y="1828800"/>
            <a:ext cx="8229600" cy="4328160"/>
          </a:xfrm>
        </p:spPr>
        <p:txBody>
          <a:bodyPr/>
          <a:lstStyle/>
          <a:p>
            <a:pPr eaLnBrk="1" hangingPunct="1">
              <a:buFont typeface="Wingdings" pitchFamily="2" charset="2"/>
              <a:buNone/>
              <a:defRPr/>
            </a:pPr>
            <a:r>
              <a:rPr lang="en-US" dirty="0" smtClean="0"/>
              <a:t>			    	 </a:t>
            </a:r>
            <a:r>
              <a:rPr lang="en-US" u="sng" dirty="0" smtClean="0"/>
              <a:t>Grams		Servings</a:t>
            </a:r>
          </a:p>
          <a:p>
            <a:pPr eaLnBrk="1" hangingPunct="1">
              <a:buFont typeface="Wingdings" pitchFamily="2" charset="2"/>
              <a:buNone/>
              <a:defRPr/>
            </a:pPr>
            <a:r>
              <a:rPr lang="en-US" dirty="0" smtClean="0"/>
              <a:t>Each Meal		45-60 gm		3 - 4	</a:t>
            </a:r>
          </a:p>
          <a:p>
            <a:pPr eaLnBrk="1" hangingPunct="1">
              <a:buFont typeface="Wingdings" pitchFamily="2" charset="2"/>
              <a:buNone/>
              <a:defRPr/>
            </a:pPr>
            <a:r>
              <a:rPr lang="en-US" dirty="0" smtClean="0"/>
              <a:t>	Snacks    		15-30 gm		 1- 2</a:t>
            </a:r>
          </a:p>
          <a:p>
            <a:pPr eaLnBrk="1" hangingPunct="1">
              <a:buFont typeface="Wingdings" pitchFamily="2" charset="2"/>
              <a:buNone/>
              <a:defRPr/>
            </a:pPr>
            <a:endParaRPr lang="en-US" dirty="0" smtClean="0"/>
          </a:p>
          <a:p>
            <a:pPr eaLnBrk="1" hangingPunct="1">
              <a:buFont typeface="Wingdings" pitchFamily="2" charset="2"/>
              <a:buNone/>
              <a:defRPr/>
            </a:pPr>
            <a:endParaRPr lang="en-US" dirty="0" smtClean="0"/>
          </a:p>
          <a:p>
            <a:pPr algn="ctr">
              <a:buNone/>
              <a:defRPr/>
            </a:pPr>
            <a:r>
              <a:rPr lang="en-US" sz="2400" dirty="0" smtClean="0"/>
              <a:t>		           </a:t>
            </a:r>
            <a:r>
              <a:rPr lang="en-US" sz="2400" dirty="0" smtClean="0">
                <a:solidFill>
                  <a:schemeClr val="tx2">
                    <a:lumMod val="75000"/>
                  </a:schemeClr>
                </a:solidFill>
              </a:rPr>
              <a:t>Carbs </a:t>
            </a:r>
            <a:r>
              <a:rPr lang="en-US" sz="2400" dirty="0">
                <a:solidFill>
                  <a:schemeClr val="tx2">
                    <a:lumMod val="75000"/>
                  </a:schemeClr>
                </a:solidFill>
              </a:rPr>
              <a:t>affect Post Meal Blood Glucose</a:t>
            </a:r>
            <a:r>
              <a:rPr lang="en-US" sz="1400" dirty="0">
                <a:solidFill>
                  <a:schemeClr val="tx2">
                    <a:lumMod val="75000"/>
                  </a:schemeClr>
                </a:solidFill>
              </a:rPr>
              <a:t> </a:t>
            </a:r>
            <a:endParaRPr lang="en-US" sz="2400" dirty="0" smtClean="0">
              <a:solidFill>
                <a:schemeClr val="tx2">
                  <a:lumMod val="75000"/>
                </a:schemeClr>
              </a:solidFill>
            </a:endParaRPr>
          </a:p>
        </p:txBody>
      </p:sp>
      <p:pic>
        <p:nvPicPr>
          <p:cNvPr id="176132" name="Picture 7" descr="C:\Users\HP_Administrator\AppData\Local\Microsoft\Windows\Temporary Internet Files\Content.IE5\O2FPU4Z6\MPj043927200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800600"/>
            <a:ext cx="2235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610474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5107" name="Rectangle 2"/>
          <p:cNvSpPr>
            <a:spLocks noGrp="1" noChangeArrowheads="1"/>
          </p:cNvSpPr>
          <p:nvPr>
            <p:ph type="title"/>
          </p:nvPr>
        </p:nvSpPr>
        <p:spPr/>
        <p:txBody>
          <a:bodyPr lIns="91440" tIns="45720" rIns="91440" bIns="45720" anchor="b">
            <a:normAutofit/>
          </a:bodyPr>
          <a:lstStyle/>
          <a:p>
            <a:pPr eaLnBrk="1" hangingPunct="1"/>
            <a:r>
              <a:rPr lang="en-US" sz="2800" dirty="0" smtClean="0">
                <a:latin typeface="Tahoma" pitchFamily="34" charset="0"/>
              </a:rPr>
              <a:t>Choose Healthy Carbs</a:t>
            </a:r>
            <a:br>
              <a:rPr lang="en-US" sz="2800" dirty="0" smtClean="0">
                <a:latin typeface="Tahoma" pitchFamily="34" charset="0"/>
              </a:rPr>
            </a:br>
            <a:endParaRPr lang="en-US" sz="2800" dirty="0" smtClean="0">
              <a:latin typeface="Tahoma" pitchFamily="34" charset="0"/>
            </a:endParaRPr>
          </a:p>
        </p:txBody>
      </p:sp>
      <p:sp>
        <p:nvSpPr>
          <p:cNvPr id="1854468" name="Rectangle 3"/>
          <p:cNvSpPr>
            <a:spLocks noGrp="1" noChangeArrowheads="1"/>
          </p:cNvSpPr>
          <p:nvPr>
            <p:ph sz="quarter" idx="1"/>
          </p:nvPr>
        </p:nvSpPr>
        <p:spPr/>
        <p:txBody>
          <a:bodyPr>
            <a:normAutofit/>
          </a:bodyPr>
          <a:lstStyle/>
          <a:p>
            <a:pPr eaLnBrk="1" hangingPunct="1">
              <a:lnSpc>
                <a:spcPct val="90000"/>
              </a:lnSpc>
              <a:spcBef>
                <a:spcPct val="50000"/>
              </a:spcBef>
              <a:buFontTx/>
              <a:buChar char="o"/>
              <a:defRPr/>
            </a:pPr>
            <a:r>
              <a:rPr lang="en-US" sz="2600" dirty="0" smtClean="0"/>
              <a:t>Carbs have fiber, vitamins, minerals and phytonutrients </a:t>
            </a:r>
          </a:p>
          <a:p>
            <a:pPr eaLnBrk="1" hangingPunct="1">
              <a:lnSpc>
                <a:spcPct val="90000"/>
              </a:lnSpc>
              <a:spcBef>
                <a:spcPct val="50000"/>
              </a:spcBef>
              <a:buFontTx/>
              <a:buChar char="o"/>
              <a:defRPr/>
            </a:pPr>
            <a:r>
              <a:rPr lang="en-US" sz="2600" dirty="0" smtClean="0"/>
              <a:t>25 </a:t>
            </a:r>
            <a:r>
              <a:rPr lang="en-US" sz="2600" dirty="0" err="1" smtClean="0"/>
              <a:t>gms</a:t>
            </a:r>
            <a:r>
              <a:rPr lang="en-US" sz="2600" dirty="0" smtClean="0"/>
              <a:t> of fiber a day</a:t>
            </a:r>
          </a:p>
          <a:p>
            <a:pPr eaLnBrk="1" hangingPunct="1">
              <a:lnSpc>
                <a:spcPct val="90000"/>
              </a:lnSpc>
              <a:spcBef>
                <a:spcPct val="50000"/>
              </a:spcBef>
              <a:buFontTx/>
              <a:buChar char="o"/>
              <a:defRPr/>
            </a:pPr>
            <a:r>
              <a:rPr lang="en-US" sz="2600" dirty="0" smtClean="0"/>
              <a:t>Power Carbs include:</a:t>
            </a:r>
          </a:p>
          <a:p>
            <a:pPr lvl="1">
              <a:lnSpc>
                <a:spcPct val="90000"/>
              </a:lnSpc>
              <a:spcBef>
                <a:spcPct val="50000"/>
              </a:spcBef>
              <a:buFontTx/>
              <a:buChar char="o"/>
              <a:defRPr/>
            </a:pPr>
            <a:r>
              <a:rPr lang="en-US" sz="2600" dirty="0" smtClean="0"/>
              <a:t>Beans</a:t>
            </a:r>
          </a:p>
          <a:p>
            <a:pPr lvl="1">
              <a:lnSpc>
                <a:spcPct val="90000"/>
              </a:lnSpc>
              <a:spcBef>
                <a:spcPct val="50000"/>
              </a:spcBef>
              <a:buFontTx/>
              <a:buChar char="o"/>
              <a:defRPr/>
            </a:pPr>
            <a:r>
              <a:rPr lang="en-US" sz="2600" dirty="0" smtClean="0"/>
              <a:t>Veggies</a:t>
            </a:r>
          </a:p>
          <a:p>
            <a:pPr lvl="1">
              <a:lnSpc>
                <a:spcPct val="90000"/>
              </a:lnSpc>
              <a:spcBef>
                <a:spcPct val="50000"/>
              </a:spcBef>
              <a:buFontTx/>
              <a:buChar char="o"/>
              <a:defRPr/>
            </a:pPr>
            <a:r>
              <a:rPr lang="en-US" sz="2600" dirty="0" smtClean="0"/>
              <a:t>Fruits</a:t>
            </a:r>
          </a:p>
          <a:p>
            <a:pPr lvl="1">
              <a:lnSpc>
                <a:spcPct val="90000"/>
              </a:lnSpc>
              <a:spcBef>
                <a:spcPct val="50000"/>
              </a:spcBef>
              <a:buFontTx/>
              <a:buChar char="o"/>
              <a:defRPr/>
            </a:pPr>
            <a:r>
              <a:rPr lang="en-US" sz="2600" dirty="0" smtClean="0"/>
              <a:t>Whole grain foods</a:t>
            </a:r>
          </a:p>
          <a:p>
            <a:pPr lvl="1">
              <a:lnSpc>
                <a:spcPct val="90000"/>
              </a:lnSpc>
              <a:spcBef>
                <a:spcPct val="50000"/>
              </a:spcBef>
              <a:buFontTx/>
              <a:buChar char="o"/>
              <a:defRPr/>
            </a:pPr>
            <a:endParaRPr lang="en-US" sz="2600" dirty="0"/>
          </a:p>
          <a:p>
            <a:pPr lvl="1">
              <a:lnSpc>
                <a:spcPct val="90000"/>
              </a:lnSpc>
              <a:spcBef>
                <a:spcPct val="50000"/>
              </a:spcBef>
              <a:buFontTx/>
              <a:buChar char="o"/>
              <a:defRPr/>
            </a:pPr>
            <a:endParaRPr lang="en-US" sz="2600" dirty="0" smtClean="0"/>
          </a:p>
        </p:txBody>
      </p:sp>
      <p:pic>
        <p:nvPicPr>
          <p:cNvPr id="214019" name="Picture 3" descr="C:\Users\bev_000\AppData\Local\Microsoft\Windows\Temporary Internet Files\Content.IE5\EFRK1MDT\MP900430944[1].jpg"/>
          <p:cNvPicPr>
            <a:picLocks noChangeAspect="1" noChangeArrowheads="1"/>
          </p:cNvPicPr>
          <p:nvPr/>
        </p:nvPicPr>
        <p:blipFill>
          <a:blip r:embed="rId3" cstate="print">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4343400" y="2362200"/>
            <a:ext cx="3735586" cy="3810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62839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p:txBody>
          <a:bodyPr/>
          <a:lstStyle/>
          <a:p>
            <a:pPr eaLnBrk="1" hangingPunct="1"/>
            <a:r>
              <a:rPr lang="en-US" sz="4800" smtClean="0"/>
              <a:t>Handy Meal Plan</a:t>
            </a:r>
            <a:r>
              <a:rPr lang="en-US" smtClean="0"/>
              <a:t>  </a:t>
            </a:r>
          </a:p>
        </p:txBody>
      </p:sp>
      <p:sp>
        <p:nvSpPr>
          <p:cNvPr id="1857539" name="Rectangle 3"/>
          <p:cNvSpPr>
            <a:spLocks noGrp="1" noChangeArrowheads="1"/>
          </p:cNvSpPr>
          <p:nvPr>
            <p:ph sz="quarter" idx="1"/>
          </p:nvPr>
        </p:nvSpPr>
        <p:spPr/>
        <p:txBody>
          <a:bodyPr>
            <a:normAutofit/>
          </a:bodyPr>
          <a:lstStyle/>
          <a:p>
            <a:pPr eaLnBrk="1" hangingPunct="1">
              <a:defRPr/>
            </a:pPr>
            <a:r>
              <a:rPr lang="en-US" sz="3600" dirty="0" smtClean="0"/>
              <a:t>Per Meal Serving</a:t>
            </a:r>
          </a:p>
          <a:p>
            <a:pPr lvl="1" eaLnBrk="1" hangingPunct="1">
              <a:defRPr/>
            </a:pPr>
            <a:r>
              <a:rPr lang="en-US" sz="3200" dirty="0" smtClean="0"/>
              <a:t>Each finger = 15 </a:t>
            </a:r>
            <a:r>
              <a:rPr lang="en-US" sz="3200" dirty="0" err="1" smtClean="0"/>
              <a:t>gms</a:t>
            </a:r>
            <a:r>
              <a:rPr lang="en-US" sz="3200" dirty="0" smtClean="0"/>
              <a:t> carb (can have 3-4 servings/meal) </a:t>
            </a:r>
          </a:p>
          <a:p>
            <a:pPr lvl="1" eaLnBrk="1" hangingPunct="1">
              <a:defRPr/>
            </a:pPr>
            <a:r>
              <a:rPr lang="en-US" sz="3200" dirty="0" smtClean="0"/>
              <a:t>Palm of hand = 3 </a:t>
            </a:r>
            <a:r>
              <a:rPr lang="en-US" sz="3200" dirty="0" err="1" smtClean="0"/>
              <a:t>oz’s</a:t>
            </a:r>
            <a:r>
              <a:rPr lang="en-US" sz="3200" dirty="0" smtClean="0"/>
              <a:t> protein </a:t>
            </a:r>
          </a:p>
          <a:p>
            <a:pPr lvl="1" eaLnBrk="1" hangingPunct="1">
              <a:defRPr/>
            </a:pPr>
            <a:r>
              <a:rPr lang="en-US" sz="3200" dirty="0" smtClean="0"/>
              <a:t>Thumbnail = 1 tsp fat serving</a:t>
            </a:r>
          </a:p>
        </p:txBody>
      </p:sp>
      <p:graphicFrame>
        <p:nvGraphicFramePr>
          <p:cNvPr id="178180" name="Object 4"/>
          <p:cNvGraphicFramePr>
            <a:graphicFrameLocks noChangeAspect="1"/>
          </p:cNvGraphicFramePr>
          <p:nvPr>
            <p:extLst/>
          </p:nvPr>
        </p:nvGraphicFramePr>
        <p:xfrm>
          <a:off x="6019800" y="2819400"/>
          <a:ext cx="2823541" cy="3200400"/>
        </p:xfrm>
        <a:graphic>
          <a:graphicData uri="http://schemas.openxmlformats.org/presentationml/2006/ole">
            <mc:AlternateContent xmlns:mc="http://schemas.openxmlformats.org/markup-compatibility/2006">
              <mc:Choice xmlns:v="urn:schemas-microsoft-com:vml" Requires="v">
                <p:oleObj spid="_x0000_s77889" name="Clip" r:id="rId4" imgW="1202835" imgH="1362395" progId="MS_ClipArt_Gallery.5">
                  <p:embed/>
                </p:oleObj>
              </mc:Choice>
              <mc:Fallback>
                <p:oleObj name="Clip" r:id="rId4" imgW="1202835" imgH="1362395" progId="MS_ClipArt_Gallery.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2819400"/>
                        <a:ext cx="2823541" cy="3200400"/>
                      </a:xfrm>
                      <a:prstGeom prst="rect">
                        <a:avLst/>
                      </a:prstGeom>
                      <a:noFill/>
                      <a:ln>
                        <a:noFill/>
                      </a:ln>
                      <a:effectLst/>
                      <a:extLst/>
                    </p:spPr>
                  </p:pic>
                </p:oleObj>
              </mc:Fallback>
            </mc:AlternateContent>
          </a:graphicData>
        </a:graphic>
      </p:graphicFrame>
    </p:spTree>
    <p:custDataLst>
      <p:tags r:id="rId2"/>
    </p:custDataLst>
    <p:extLst>
      <p:ext uri="{BB962C8B-B14F-4D97-AF65-F5344CB8AC3E}">
        <p14:creationId xmlns:p14="http://schemas.microsoft.com/office/powerpoint/2010/main" val="2775453125"/>
      </p:ext>
    </p:extLst>
  </p:cSld>
  <p:clrMapOvr>
    <a:masterClrMapping/>
  </p:clrMapOvr>
  <p:transition/>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0226" name="Text Box 2"/>
          <p:cNvSpPr txBox="1">
            <a:spLocks noChangeArrowheads="1"/>
          </p:cNvSpPr>
          <p:nvPr/>
        </p:nvSpPr>
        <p:spPr bwMode="auto">
          <a:xfrm>
            <a:off x="914400" y="26670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1/2 cup </a:t>
            </a:r>
          </a:p>
          <a:p>
            <a:pPr algn="ctr" eaLnBrk="1" hangingPunct="1"/>
            <a:r>
              <a:rPr lang="en-US" sz="1400">
                <a:latin typeface="Tahoma" pitchFamily="34" charset="0"/>
                <a:cs typeface="Times New Roman" pitchFamily="18" charset="0"/>
              </a:rPr>
              <a:t>cooked beans</a:t>
            </a:r>
            <a:endParaRPr lang="en-US" sz="1400">
              <a:latin typeface="Tahoma" pitchFamily="34" charset="0"/>
            </a:endParaRPr>
          </a:p>
        </p:txBody>
      </p:sp>
      <p:sp>
        <p:nvSpPr>
          <p:cNvPr id="180227" name="Text Box 3"/>
          <p:cNvSpPr txBox="1">
            <a:spLocks noChangeArrowheads="1"/>
          </p:cNvSpPr>
          <p:nvPr/>
        </p:nvSpPr>
        <p:spPr bwMode="auto">
          <a:xfrm>
            <a:off x="6858738" y="4740275"/>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000" b="1" dirty="0">
              <a:latin typeface="Arial" charset="0"/>
              <a:cs typeface="Times New Roman" pitchFamily="18" charset="0"/>
            </a:endParaRPr>
          </a:p>
          <a:p>
            <a:pPr algn="ctr" eaLnBrk="1" hangingPunct="1"/>
            <a:r>
              <a:rPr lang="en-US" sz="1400" dirty="0">
                <a:latin typeface="Tahoma" pitchFamily="34" charset="0"/>
                <a:cs typeface="Times New Roman" pitchFamily="18" charset="0"/>
              </a:rPr>
              <a:t>1/2 English muffin</a:t>
            </a:r>
          </a:p>
        </p:txBody>
      </p:sp>
      <p:sp>
        <p:nvSpPr>
          <p:cNvPr id="180228"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0229" name="Text Box 5"/>
          <p:cNvSpPr txBox="1">
            <a:spLocks noChangeArrowheads="1"/>
          </p:cNvSpPr>
          <p:nvPr/>
        </p:nvSpPr>
        <p:spPr bwMode="auto">
          <a:xfrm>
            <a:off x="2819400" y="22860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Arial" charset="0"/>
                <a:cs typeface="Times New Roman" pitchFamily="18" charset="0"/>
              </a:rPr>
              <a:t>1 small ear of corn or 1/2 cup corn</a:t>
            </a:r>
            <a:endParaRPr lang="en-US" sz="1400">
              <a:latin typeface="Arial" charset="0"/>
            </a:endParaRPr>
          </a:p>
        </p:txBody>
      </p:sp>
      <p:sp>
        <p:nvSpPr>
          <p:cNvPr id="180230" name="Text Box 6"/>
          <p:cNvSpPr txBox="1">
            <a:spLocks noChangeArrowheads="1"/>
          </p:cNvSpPr>
          <p:nvPr/>
        </p:nvSpPr>
        <p:spPr bwMode="auto">
          <a:xfrm>
            <a:off x="7086600" y="4419600"/>
            <a:ext cx="1371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small potato</a:t>
            </a:r>
            <a:endParaRPr lang="en-US" sz="1400">
              <a:latin typeface="Tahoma" pitchFamily="34" charset="0"/>
            </a:endParaRPr>
          </a:p>
        </p:txBody>
      </p:sp>
      <p:sp>
        <p:nvSpPr>
          <p:cNvPr id="180231" name="Text Box 7"/>
          <p:cNvSpPr txBox="1">
            <a:spLocks noChangeArrowheads="1"/>
          </p:cNvSpPr>
          <p:nvPr/>
        </p:nvSpPr>
        <p:spPr bwMode="auto">
          <a:xfrm>
            <a:off x="3622720" y="6011862"/>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5-6 small crackers</a:t>
            </a:r>
            <a:endParaRPr lang="en-US" sz="1400" dirty="0">
              <a:latin typeface="Tahoma" pitchFamily="34" charset="0"/>
            </a:endParaRPr>
          </a:p>
          <a:p>
            <a:pPr eaLnBrk="1" hangingPunct="1"/>
            <a:endParaRPr lang="en-US" sz="1400" dirty="0">
              <a:latin typeface="Tahoma" pitchFamily="34" charset="0"/>
            </a:endParaRPr>
          </a:p>
        </p:txBody>
      </p:sp>
      <p:sp>
        <p:nvSpPr>
          <p:cNvPr id="180232" name="Text Box 9"/>
          <p:cNvSpPr txBox="1">
            <a:spLocks noChangeArrowheads="1"/>
          </p:cNvSpPr>
          <p:nvPr/>
        </p:nvSpPr>
        <p:spPr bwMode="auto">
          <a:xfrm>
            <a:off x="1143000" y="4495800"/>
            <a:ext cx="114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1/3 cup cooked rice</a:t>
            </a:r>
            <a:endParaRPr lang="en-US" sz="1400">
              <a:latin typeface="Tahoma" pitchFamily="34" charset="0"/>
            </a:endParaRPr>
          </a:p>
        </p:txBody>
      </p:sp>
      <p:sp>
        <p:nvSpPr>
          <p:cNvPr id="180233" name="Text Box 10"/>
          <p:cNvSpPr txBox="1">
            <a:spLocks noChangeArrowheads="1"/>
          </p:cNvSpPr>
          <p:nvPr/>
        </p:nvSpPr>
        <p:spPr bwMode="auto">
          <a:xfrm>
            <a:off x="6934200" y="2895600"/>
            <a:ext cx="1371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3/4 cup cold cereal</a:t>
            </a:r>
            <a:endParaRPr lang="en-US" sz="1400">
              <a:latin typeface="Tahoma" pitchFamily="34" charset="0"/>
            </a:endParaRPr>
          </a:p>
        </p:txBody>
      </p:sp>
      <p:sp>
        <p:nvSpPr>
          <p:cNvPr id="180236" name="Line 13"/>
          <p:cNvSpPr>
            <a:spLocks noChangeShapeType="1"/>
          </p:cNvSpPr>
          <p:nvPr/>
        </p:nvSpPr>
        <p:spPr bwMode="auto">
          <a:xfrm flipV="1">
            <a:off x="5562600" y="2971800"/>
            <a:ext cx="1143000" cy="609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37" name="Line 14"/>
          <p:cNvSpPr>
            <a:spLocks noChangeShapeType="1"/>
          </p:cNvSpPr>
          <p:nvPr/>
        </p:nvSpPr>
        <p:spPr bwMode="auto">
          <a:xfrm flipV="1">
            <a:off x="5029200" y="2895600"/>
            <a:ext cx="76200" cy="381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38" name="Line 15"/>
          <p:cNvSpPr>
            <a:spLocks noChangeShapeType="1"/>
          </p:cNvSpPr>
          <p:nvPr/>
        </p:nvSpPr>
        <p:spPr bwMode="auto">
          <a:xfrm flipH="1" flipV="1">
            <a:off x="4038600" y="2819400"/>
            <a:ext cx="304800"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39" name="Line 16"/>
          <p:cNvSpPr>
            <a:spLocks noChangeShapeType="1"/>
          </p:cNvSpPr>
          <p:nvPr/>
        </p:nvSpPr>
        <p:spPr bwMode="auto">
          <a:xfrm flipH="1" flipV="1">
            <a:off x="2514600" y="4114800"/>
            <a:ext cx="152400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0" name="Line 17"/>
          <p:cNvSpPr>
            <a:spLocks noChangeShapeType="1"/>
          </p:cNvSpPr>
          <p:nvPr/>
        </p:nvSpPr>
        <p:spPr bwMode="auto">
          <a:xfrm flipH="1">
            <a:off x="2895600" y="4572000"/>
            <a:ext cx="12192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1" name="Line 18"/>
          <p:cNvSpPr>
            <a:spLocks noChangeShapeType="1"/>
          </p:cNvSpPr>
          <p:nvPr/>
        </p:nvSpPr>
        <p:spPr bwMode="auto">
          <a:xfrm>
            <a:off x="5486400" y="4114800"/>
            <a:ext cx="1600200" cy="76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2" name="Line 19"/>
          <p:cNvSpPr>
            <a:spLocks noChangeShapeType="1"/>
          </p:cNvSpPr>
          <p:nvPr/>
        </p:nvSpPr>
        <p:spPr bwMode="auto">
          <a:xfrm>
            <a:off x="4872507" y="4682331"/>
            <a:ext cx="0" cy="3048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3" name="Line 20"/>
          <p:cNvSpPr>
            <a:spLocks noChangeShapeType="1"/>
          </p:cNvSpPr>
          <p:nvPr/>
        </p:nvSpPr>
        <p:spPr bwMode="auto">
          <a:xfrm>
            <a:off x="5410200" y="4724400"/>
            <a:ext cx="12954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4"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5"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0246"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400">
                <a:latin typeface="Arial" charset="0"/>
              </a:rPr>
              <a:t/>
            </a:r>
            <a:br>
              <a:rPr lang="en-US" sz="1400">
                <a:latin typeface="Arial" charset="0"/>
              </a:rPr>
            </a:br>
            <a:endParaRPr lang="en-US" sz="1400">
              <a:latin typeface="Arial" charset="0"/>
            </a:endParaRPr>
          </a:p>
        </p:txBody>
      </p:sp>
      <p:sp>
        <p:nvSpPr>
          <p:cNvPr id="180247"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r>
              <a:rPr lang="en-US" sz="1400">
                <a:latin typeface="Arial" charset="0"/>
              </a:rPr>
              <a:t/>
            </a:r>
            <a:br>
              <a:rPr lang="en-US" sz="1400">
                <a:latin typeface="Arial" charset="0"/>
              </a:rPr>
            </a:br>
            <a:endParaRPr lang="en-US" sz="1400">
              <a:latin typeface="Arial" charset="0"/>
            </a:endParaRPr>
          </a:p>
        </p:txBody>
      </p:sp>
      <p:sp>
        <p:nvSpPr>
          <p:cNvPr id="180248"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sp>
        <p:nvSpPr>
          <p:cNvPr id="180249" name="Rectangle 27"/>
          <p:cNvSpPr>
            <a:spLocks noChangeArrowheads="1"/>
          </p:cNvSpPr>
          <p:nvPr/>
        </p:nvSpPr>
        <p:spPr bwMode="auto">
          <a:xfrm>
            <a:off x="366713" y="5715000"/>
            <a:ext cx="1292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a:latin typeface="Tahoma" pitchFamily="34" charset="0"/>
                <a:cs typeface="Times New Roman" pitchFamily="18" charset="0"/>
              </a:rPr>
              <a:t>1 small tortilla</a:t>
            </a:r>
          </a:p>
        </p:txBody>
      </p:sp>
      <p:pic>
        <p:nvPicPr>
          <p:cNvPr id="180250" name="Picture 3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2800" y="1676400"/>
            <a:ext cx="914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1" name="Picture 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2" name="Picture 3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57675" y="5082437"/>
            <a:ext cx="1143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3" name="Picture 3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3505200"/>
            <a:ext cx="11303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4" name="Picture 3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6800" y="1752600"/>
            <a:ext cx="100965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55" name="Text Box 8"/>
          <p:cNvSpPr txBox="1">
            <a:spLocks noChangeArrowheads="1"/>
          </p:cNvSpPr>
          <p:nvPr/>
        </p:nvSpPr>
        <p:spPr bwMode="auto">
          <a:xfrm>
            <a:off x="4724400" y="23622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1/3 cup cooked pasta</a:t>
            </a:r>
            <a:endParaRPr lang="en-US" sz="1400">
              <a:latin typeface="Tahoma" pitchFamily="34" charset="0"/>
            </a:endParaRPr>
          </a:p>
        </p:txBody>
      </p:sp>
      <p:pic>
        <p:nvPicPr>
          <p:cNvPr id="180256" name="Picture 37" descr="MPj01442380000[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6800" y="1752600"/>
            <a:ext cx="1219200"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7" name="Picture 43" descr="441078_tortilla"/>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00200" y="5181600"/>
            <a:ext cx="112395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8" name="Picture 51" descr="MPj01754290000[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34200" y="1905000"/>
            <a:ext cx="13716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9" name="Picture 53" descr="b02406muff"/>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58738" y="5192617"/>
            <a:ext cx="1609725"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60" name="Picture 55" descr="potato"/>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239000" y="3657600"/>
            <a:ext cx="10858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30223" y="214637"/>
            <a:ext cx="8229600" cy="990600"/>
          </a:xfrm>
        </p:spPr>
        <p:txBody>
          <a:bodyPr/>
          <a:lstStyle/>
          <a:p>
            <a:r>
              <a:rPr lang="en-US" dirty="0" smtClean="0"/>
              <a:t>Carb Counting - Starch</a:t>
            </a:r>
            <a:endParaRPr lang="en-US" dirty="0"/>
          </a:p>
        </p:txBody>
      </p:sp>
      <p:sp>
        <p:nvSpPr>
          <p:cNvPr id="180235" name="Text Box 12"/>
          <p:cNvSpPr txBox="1">
            <a:spLocks noChangeArrowheads="1"/>
          </p:cNvSpPr>
          <p:nvPr/>
        </p:nvSpPr>
        <p:spPr bwMode="auto">
          <a:xfrm>
            <a:off x="6187225" y="239048"/>
            <a:ext cx="2209800"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accent1">
                    <a:lumMod val="50000"/>
                  </a:schemeClr>
                </a:solidFill>
                <a:latin typeface="Tahoma" pitchFamily="34" charset="0"/>
              </a:rPr>
              <a:t>Each Food has:</a:t>
            </a:r>
          </a:p>
          <a:p>
            <a:pPr eaLnBrk="1" hangingPunct="1"/>
            <a:r>
              <a:rPr lang="en-US" sz="2000" dirty="0">
                <a:solidFill>
                  <a:schemeClr val="accent1">
                    <a:lumMod val="50000"/>
                  </a:schemeClr>
                </a:solidFill>
                <a:latin typeface="Tahoma" pitchFamily="34" charset="0"/>
                <a:cs typeface="Times New Roman" pitchFamily="18" charset="0"/>
              </a:rPr>
              <a:t>    80 Calories</a:t>
            </a:r>
            <a:endParaRPr lang="en-US" sz="2000" dirty="0">
              <a:solidFill>
                <a:schemeClr val="accent1">
                  <a:lumMod val="50000"/>
                </a:schemeClr>
              </a:solidFill>
              <a:latin typeface="Tahoma" pitchFamily="34" charset="0"/>
            </a:endParaRPr>
          </a:p>
          <a:p>
            <a:pPr eaLnBrk="1" hangingPunct="1"/>
            <a:r>
              <a:rPr lang="en-US" sz="2000" dirty="0">
                <a:solidFill>
                  <a:schemeClr val="accent1">
                    <a:lumMod val="50000"/>
                  </a:schemeClr>
                </a:solidFill>
                <a:latin typeface="Tahoma" pitchFamily="34" charset="0"/>
                <a:cs typeface="Times New Roman" pitchFamily="18" charset="0"/>
              </a:rPr>
              <a:t>    15 grams carb</a:t>
            </a:r>
            <a:endParaRPr lang="en-US" sz="2000" dirty="0">
              <a:solidFill>
                <a:schemeClr val="accent1">
                  <a:lumMod val="50000"/>
                </a:schemeClr>
              </a:solidFill>
              <a:latin typeface="Tahoma" pitchFamily="34" charset="0"/>
            </a:endParaRPr>
          </a:p>
          <a:p>
            <a:pPr eaLnBrk="1" hangingPunct="1"/>
            <a:endParaRPr lang="en-US" sz="1400" dirty="0">
              <a:solidFill>
                <a:schemeClr val="folHlink"/>
              </a:solidFill>
              <a:latin typeface="Arial" charset="0"/>
            </a:endParaRPr>
          </a:p>
        </p:txBody>
      </p:sp>
    </p:spTree>
    <p:custDataLst>
      <p:tags r:id="rId1"/>
    </p:custDataLst>
    <p:extLst>
      <p:ext uri="{BB962C8B-B14F-4D97-AF65-F5344CB8AC3E}">
        <p14:creationId xmlns:p14="http://schemas.microsoft.com/office/powerpoint/2010/main" val="4074410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1250" name="Text Box 2"/>
          <p:cNvSpPr txBox="1">
            <a:spLocks noChangeArrowheads="1"/>
          </p:cNvSpPr>
          <p:nvPr/>
        </p:nvSpPr>
        <p:spPr bwMode="auto">
          <a:xfrm>
            <a:off x="914400" y="26670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small fresh fruit</a:t>
            </a:r>
            <a:endParaRPr lang="en-US" sz="1400">
              <a:latin typeface="Tahoma" pitchFamily="34" charset="0"/>
            </a:endParaRPr>
          </a:p>
        </p:txBody>
      </p:sp>
      <p:sp>
        <p:nvSpPr>
          <p:cNvPr id="181251" name="Text Box 3"/>
          <p:cNvSpPr txBox="1">
            <a:spLocks noChangeArrowheads="1"/>
          </p:cNvSpPr>
          <p:nvPr/>
        </p:nvSpPr>
        <p:spPr bwMode="auto">
          <a:xfrm>
            <a:off x="5759361" y="555466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000" b="1" dirty="0">
              <a:latin typeface="Arial" charset="0"/>
              <a:cs typeface="Times New Roman" pitchFamily="18" charset="0"/>
            </a:endParaRPr>
          </a:p>
          <a:p>
            <a:pPr algn="ctr" eaLnBrk="1" hangingPunct="1"/>
            <a:r>
              <a:rPr lang="en-US" sz="1400" dirty="0">
                <a:latin typeface="Tahoma" pitchFamily="34" charset="0"/>
                <a:cs typeface="Times New Roman" pitchFamily="18" charset="0"/>
              </a:rPr>
              <a:t>1 1/4 cup strawberries</a:t>
            </a:r>
          </a:p>
        </p:txBody>
      </p:sp>
      <p:sp>
        <p:nvSpPr>
          <p:cNvPr id="181252"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1253" name="Text Box 5"/>
          <p:cNvSpPr txBox="1">
            <a:spLocks noChangeArrowheads="1"/>
          </p:cNvSpPr>
          <p:nvPr/>
        </p:nvSpPr>
        <p:spPr bwMode="auto">
          <a:xfrm>
            <a:off x="533400" y="43434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Arial" charset="0"/>
                <a:cs typeface="Times New Roman" pitchFamily="18" charset="0"/>
              </a:rPr>
              <a:t>17 small grapes</a:t>
            </a:r>
            <a:endParaRPr lang="en-US" sz="1400">
              <a:latin typeface="Arial" charset="0"/>
            </a:endParaRPr>
          </a:p>
        </p:txBody>
      </p:sp>
      <p:sp>
        <p:nvSpPr>
          <p:cNvPr id="181254" name="Text Box 6"/>
          <p:cNvSpPr txBox="1">
            <a:spLocks noChangeArrowheads="1"/>
          </p:cNvSpPr>
          <p:nvPr/>
        </p:nvSpPr>
        <p:spPr bwMode="auto">
          <a:xfrm>
            <a:off x="7086600" y="4572000"/>
            <a:ext cx="1371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cup melon</a:t>
            </a:r>
            <a:endParaRPr lang="en-US" sz="1400">
              <a:latin typeface="Tahoma" pitchFamily="34" charset="0"/>
            </a:endParaRPr>
          </a:p>
        </p:txBody>
      </p:sp>
      <p:sp>
        <p:nvSpPr>
          <p:cNvPr id="181255" name="Text Box 7"/>
          <p:cNvSpPr txBox="1">
            <a:spLocks noChangeArrowheads="1"/>
          </p:cNvSpPr>
          <p:nvPr/>
        </p:nvSpPr>
        <p:spPr bwMode="auto">
          <a:xfrm>
            <a:off x="3810000" y="64008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400">
              <a:latin typeface="Tahoma" pitchFamily="34" charset="0"/>
            </a:endParaRPr>
          </a:p>
        </p:txBody>
      </p:sp>
      <p:sp>
        <p:nvSpPr>
          <p:cNvPr id="181256" name="Text Box 9"/>
          <p:cNvSpPr txBox="1">
            <a:spLocks noChangeArrowheads="1"/>
          </p:cNvSpPr>
          <p:nvPr/>
        </p:nvSpPr>
        <p:spPr bwMode="auto">
          <a:xfrm>
            <a:off x="2971800" y="2514600"/>
            <a:ext cx="1752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½ cup fruit juice</a:t>
            </a:r>
            <a:endParaRPr lang="en-US" sz="1400">
              <a:latin typeface="Tahoma" pitchFamily="34" charset="0"/>
            </a:endParaRPr>
          </a:p>
        </p:txBody>
      </p:sp>
      <p:sp>
        <p:nvSpPr>
          <p:cNvPr id="181257" name="Text Box 10"/>
          <p:cNvSpPr txBox="1">
            <a:spLocks noChangeArrowheads="1"/>
          </p:cNvSpPr>
          <p:nvPr/>
        </p:nvSpPr>
        <p:spPr bwMode="auto">
          <a:xfrm>
            <a:off x="6934200" y="2895600"/>
            <a:ext cx="18288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rPr>
              <a:t>½ cup unsweetened apple sauce</a:t>
            </a:r>
          </a:p>
        </p:txBody>
      </p:sp>
      <p:sp>
        <p:nvSpPr>
          <p:cNvPr id="181260" name="Line 13"/>
          <p:cNvSpPr>
            <a:spLocks noChangeShapeType="1"/>
          </p:cNvSpPr>
          <p:nvPr/>
        </p:nvSpPr>
        <p:spPr bwMode="auto">
          <a:xfrm flipV="1">
            <a:off x="5562600" y="2971800"/>
            <a:ext cx="1143000" cy="609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1" name="Line 14"/>
          <p:cNvSpPr>
            <a:spLocks noChangeShapeType="1"/>
          </p:cNvSpPr>
          <p:nvPr/>
        </p:nvSpPr>
        <p:spPr bwMode="auto">
          <a:xfrm flipV="1">
            <a:off x="5234110" y="2919950"/>
            <a:ext cx="152400" cy="381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2" name="Line 15"/>
          <p:cNvSpPr>
            <a:spLocks noChangeShapeType="1"/>
          </p:cNvSpPr>
          <p:nvPr/>
        </p:nvSpPr>
        <p:spPr bwMode="auto">
          <a:xfrm flipH="1" flipV="1">
            <a:off x="4114800" y="3048000"/>
            <a:ext cx="228600" cy="3048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3" name="Line 16"/>
          <p:cNvSpPr>
            <a:spLocks noChangeShapeType="1"/>
          </p:cNvSpPr>
          <p:nvPr/>
        </p:nvSpPr>
        <p:spPr bwMode="auto">
          <a:xfrm flipH="1" flipV="1">
            <a:off x="2514600" y="4114800"/>
            <a:ext cx="152400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4" name="Line 17"/>
          <p:cNvSpPr>
            <a:spLocks noChangeShapeType="1"/>
          </p:cNvSpPr>
          <p:nvPr/>
        </p:nvSpPr>
        <p:spPr bwMode="auto">
          <a:xfrm flipH="1">
            <a:off x="2895600" y="4572000"/>
            <a:ext cx="12192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5" name="Line 18"/>
          <p:cNvSpPr>
            <a:spLocks noChangeShapeType="1"/>
          </p:cNvSpPr>
          <p:nvPr/>
        </p:nvSpPr>
        <p:spPr bwMode="auto">
          <a:xfrm>
            <a:off x="5486400" y="4114800"/>
            <a:ext cx="1600200" cy="76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6" name="Line 19"/>
          <p:cNvSpPr>
            <a:spLocks noChangeShapeType="1"/>
          </p:cNvSpPr>
          <p:nvPr/>
        </p:nvSpPr>
        <p:spPr bwMode="auto">
          <a:xfrm>
            <a:off x="4876800" y="4838700"/>
            <a:ext cx="0" cy="27463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7" name="Line 20"/>
          <p:cNvSpPr>
            <a:spLocks noChangeShapeType="1"/>
          </p:cNvSpPr>
          <p:nvPr/>
        </p:nvSpPr>
        <p:spPr bwMode="auto">
          <a:xfrm>
            <a:off x="5410200" y="4724400"/>
            <a:ext cx="12954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8"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9"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1270"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400">
                <a:latin typeface="Arial" charset="0"/>
              </a:rPr>
              <a:t/>
            </a:r>
            <a:br>
              <a:rPr lang="en-US" sz="1400">
                <a:latin typeface="Arial" charset="0"/>
              </a:rPr>
            </a:br>
            <a:endParaRPr lang="en-US" sz="1400">
              <a:latin typeface="Arial" charset="0"/>
            </a:endParaRPr>
          </a:p>
        </p:txBody>
      </p:sp>
      <p:sp>
        <p:nvSpPr>
          <p:cNvPr id="181271"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r>
              <a:rPr lang="en-US" sz="1400">
                <a:latin typeface="Arial" charset="0"/>
              </a:rPr>
              <a:t/>
            </a:r>
            <a:br>
              <a:rPr lang="en-US" sz="1400">
                <a:latin typeface="Arial" charset="0"/>
              </a:rPr>
            </a:br>
            <a:endParaRPr lang="en-US" sz="1400">
              <a:latin typeface="Arial" charset="0"/>
            </a:endParaRPr>
          </a:p>
        </p:txBody>
      </p:sp>
      <p:sp>
        <p:nvSpPr>
          <p:cNvPr id="181272"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sp>
        <p:nvSpPr>
          <p:cNvPr id="181273" name="Rectangle 27"/>
          <p:cNvSpPr>
            <a:spLocks noChangeArrowheads="1"/>
          </p:cNvSpPr>
          <p:nvPr/>
        </p:nvSpPr>
        <p:spPr bwMode="auto">
          <a:xfrm>
            <a:off x="964283" y="5029200"/>
            <a:ext cx="15224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a:latin typeface="Tahoma" pitchFamily="34" charset="0"/>
                <a:cs typeface="Times New Roman" pitchFamily="18" charset="0"/>
              </a:rPr>
              <a:t>¼ cup dried fruit</a:t>
            </a:r>
          </a:p>
        </p:txBody>
      </p:sp>
      <p:pic>
        <p:nvPicPr>
          <p:cNvPr id="181274"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75" name="Rectangle 27"/>
          <p:cNvSpPr>
            <a:spLocks noChangeArrowheads="1"/>
          </p:cNvSpPr>
          <p:nvPr/>
        </p:nvSpPr>
        <p:spPr bwMode="auto">
          <a:xfrm>
            <a:off x="3794438" y="5191919"/>
            <a:ext cx="12239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a:latin typeface="Tahoma" pitchFamily="34" charset="0"/>
                <a:cs typeface="Times New Roman" pitchFamily="18" charset="0"/>
              </a:rPr>
              <a:t>2 </a:t>
            </a:r>
            <a:r>
              <a:rPr lang="en-US" sz="1400" dirty="0" err="1">
                <a:latin typeface="Tahoma" pitchFamily="34" charset="0"/>
                <a:cs typeface="Times New Roman" pitchFamily="18" charset="0"/>
              </a:rPr>
              <a:t>tbsp</a:t>
            </a:r>
            <a:r>
              <a:rPr lang="en-US" sz="1400" dirty="0">
                <a:latin typeface="Tahoma" pitchFamily="34" charset="0"/>
                <a:cs typeface="Times New Roman" pitchFamily="18" charset="0"/>
              </a:rPr>
              <a:t> raisins</a:t>
            </a:r>
          </a:p>
        </p:txBody>
      </p:sp>
      <p:pic>
        <p:nvPicPr>
          <p:cNvPr id="181276" name="Picture 38" descr="C:\Users\HP_Administrator\AppData\Local\Microsoft\Windows\Temporary Internet Files\Content.IE5\SES04SCU\MPj0409257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1752600"/>
            <a:ext cx="947738"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77" name="Picture 40" descr="C:\Users\HP_Administrator\AppData\Local\Microsoft\Windows\Temporary Internet Files\Content.IE5\H1OY46O2\MPj0314258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3243" y="1366446"/>
            <a:ext cx="6207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78" name="Text Box 8"/>
          <p:cNvSpPr txBox="1">
            <a:spLocks noChangeArrowheads="1"/>
          </p:cNvSpPr>
          <p:nvPr/>
        </p:nvSpPr>
        <p:spPr bwMode="auto">
          <a:xfrm>
            <a:off x="5029200" y="2549269"/>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½ banana</a:t>
            </a:r>
            <a:endParaRPr lang="en-US" sz="1400">
              <a:latin typeface="Tahoma" pitchFamily="34" charset="0"/>
            </a:endParaRPr>
          </a:p>
        </p:txBody>
      </p:sp>
      <p:pic>
        <p:nvPicPr>
          <p:cNvPr id="181279" name="Picture 42" descr="C:\Users\HP_Administrator\AppData\Local\Microsoft\Windows\Temporary Internet Files\Content.IE5\O2FPU4Z6\MPj0314006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2800" y="3657600"/>
            <a:ext cx="1479550"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0" name="Picture 45" descr="http://www.everdale.org/gallery/main.php?g2_view=core.DownloadItem&amp;g2_itemId=893&amp;g2_serialNumber=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76400" y="5334000"/>
            <a:ext cx="1143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1" name="Picture 47" descr="http://static.flickr.com/114/295056372_1fe5559c1b_o.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15200" y="2057400"/>
            <a:ext cx="1179513"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2" name="Picture 49" descr="http://content.answers.com/main/content/wp/en/thumb/e/e6/200px-Sun-Maid_Raisins_Logo.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45013" y="5460743"/>
            <a:ext cx="812800" cy="81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3" name="Picture 3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29000" y="1371600"/>
            <a:ext cx="8810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4" name="Picture 3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83426" y="5062672"/>
            <a:ext cx="97155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5" name="Picture 3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62000" y="3429000"/>
            <a:ext cx="146685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a:bodyPr>
          <a:lstStyle/>
          <a:p>
            <a:r>
              <a:rPr lang="en-US" dirty="0">
                <a:solidFill>
                  <a:schemeClr val="tx2"/>
                </a:solidFill>
                <a:latin typeface="Tahoma" pitchFamily="34" charset="0"/>
                <a:cs typeface="Times New Roman" pitchFamily="18" charset="0"/>
              </a:rPr>
              <a:t>Carb counting- </a:t>
            </a:r>
            <a:r>
              <a:rPr lang="en-US" dirty="0" smtClean="0">
                <a:solidFill>
                  <a:schemeClr val="tx2"/>
                </a:solidFill>
                <a:latin typeface="Tahoma" pitchFamily="34" charset="0"/>
                <a:cs typeface="Times New Roman" pitchFamily="18" charset="0"/>
              </a:rPr>
              <a:t>fruit</a:t>
            </a:r>
            <a:endParaRPr lang="en-US" dirty="0"/>
          </a:p>
        </p:txBody>
      </p:sp>
      <p:sp>
        <p:nvSpPr>
          <p:cNvPr id="181259" name="Text Box 12"/>
          <p:cNvSpPr txBox="1">
            <a:spLocks noChangeArrowheads="1"/>
          </p:cNvSpPr>
          <p:nvPr/>
        </p:nvSpPr>
        <p:spPr bwMode="auto">
          <a:xfrm>
            <a:off x="6134100" y="186532"/>
            <a:ext cx="2209800"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tx2">
                    <a:lumMod val="50000"/>
                  </a:schemeClr>
                </a:solidFill>
                <a:latin typeface="Tahoma" pitchFamily="34" charset="0"/>
              </a:rPr>
              <a:t>Each Food has:</a:t>
            </a:r>
          </a:p>
          <a:p>
            <a:pPr eaLnBrk="1" hangingPunct="1"/>
            <a:r>
              <a:rPr lang="en-US" sz="2000" dirty="0">
                <a:solidFill>
                  <a:schemeClr val="tx2">
                    <a:lumMod val="50000"/>
                  </a:schemeClr>
                </a:solidFill>
                <a:latin typeface="Tahoma" pitchFamily="34" charset="0"/>
                <a:cs typeface="Times New Roman" pitchFamily="18" charset="0"/>
              </a:rPr>
              <a:t>    60 Calories</a:t>
            </a:r>
            <a:endParaRPr lang="en-US" sz="2000" dirty="0">
              <a:solidFill>
                <a:schemeClr val="tx2">
                  <a:lumMod val="50000"/>
                </a:schemeClr>
              </a:solidFill>
              <a:latin typeface="Tahoma" pitchFamily="34" charset="0"/>
            </a:endParaRPr>
          </a:p>
          <a:p>
            <a:pPr eaLnBrk="1" hangingPunct="1"/>
            <a:r>
              <a:rPr lang="en-US" sz="2000" dirty="0">
                <a:solidFill>
                  <a:schemeClr val="tx2">
                    <a:lumMod val="50000"/>
                  </a:schemeClr>
                </a:solidFill>
                <a:latin typeface="Tahoma" pitchFamily="34" charset="0"/>
                <a:cs typeface="Times New Roman" pitchFamily="18" charset="0"/>
              </a:rPr>
              <a:t>    15 grams carb</a:t>
            </a:r>
            <a:endParaRPr lang="en-US" sz="2000" dirty="0">
              <a:solidFill>
                <a:schemeClr val="tx2">
                  <a:lumMod val="50000"/>
                </a:schemeClr>
              </a:solidFill>
              <a:latin typeface="Tahoma" pitchFamily="34" charset="0"/>
            </a:endParaRPr>
          </a:p>
          <a:p>
            <a:pPr eaLnBrk="1" hangingPunct="1"/>
            <a:endParaRPr lang="en-US" sz="1400" dirty="0">
              <a:solidFill>
                <a:srgbClr val="64EA81"/>
              </a:solidFill>
              <a:latin typeface="Arial" charset="0"/>
            </a:endParaRPr>
          </a:p>
        </p:txBody>
      </p:sp>
    </p:spTree>
    <p:custDataLst>
      <p:tags r:id="rId1"/>
    </p:custDataLst>
    <p:extLst>
      <p:ext uri="{BB962C8B-B14F-4D97-AF65-F5344CB8AC3E}">
        <p14:creationId xmlns:p14="http://schemas.microsoft.com/office/powerpoint/2010/main" val="471031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2274"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2275" name="Text Box 6"/>
          <p:cNvSpPr txBox="1">
            <a:spLocks noChangeArrowheads="1"/>
          </p:cNvSpPr>
          <p:nvPr/>
        </p:nvSpPr>
        <p:spPr bwMode="auto">
          <a:xfrm>
            <a:off x="7010400" y="5715000"/>
            <a:ext cx="1371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6 oz light fruit yogurt</a:t>
            </a:r>
            <a:endParaRPr lang="en-US" sz="1400">
              <a:latin typeface="Tahoma" pitchFamily="34" charset="0"/>
            </a:endParaRPr>
          </a:p>
        </p:txBody>
      </p:sp>
      <p:sp>
        <p:nvSpPr>
          <p:cNvPr id="182276" name="Text Box 7"/>
          <p:cNvSpPr txBox="1">
            <a:spLocks noChangeArrowheads="1"/>
          </p:cNvSpPr>
          <p:nvPr/>
        </p:nvSpPr>
        <p:spPr bwMode="auto">
          <a:xfrm>
            <a:off x="3672681" y="5981391"/>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8 </a:t>
            </a:r>
            <a:r>
              <a:rPr lang="en-US" sz="1400" dirty="0" err="1">
                <a:latin typeface="Tahoma" pitchFamily="34" charset="0"/>
                <a:cs typeface="Times New Roman" pitchFamily="18" charset="0"/>
              </a:rPr>
              <a:t>oz</a:t>
            </a:r>
            <a:r>
              <a:rPr lang="en-US" sz="1400" dirty="0">
                <a:latin typeface="Tahoma" pitchFamily="34" charset="0"/>
                <a:cs typeface="Times New Roman" pitchFamily="18" charset="0"/>
              </a:rPr>
              <a:t> soy milk</a:t>
            </a:r>
            <a:endParaRPr lang="en-US" sz="1400" dirty="0">
              <a:latin typeface="Tahoma" pitchFamily="34" charset="0"/>
            </a:endParaRPr>
          </a:p>
          <a:p>
            <a:pPr eaLnBrk="1" hangingPunct="1"/>
            <a:endParaRPr lang="en-US" sz="1400" dirty="0">
              <a:latin typeface="Tahoma" pitchFamily="34" charset="0"/>
            </a:endParaRPr>
          </a:p>
        </p:txBody>
      </p:sp>
      <p:sp>
        <p:nvSpPr>
          <p:cNvPr id="182277" name="Text Box 9"/>
          <p:cNvSpPr txBox="1">
            <a:spLocks noChangeArrowheads="1"/>
          </p:cNvSpPr>
          <p:nvPr/>
        </p:nvSpPr>
        <p:spPr bwMode="auto">
          <a:xfrm>
            <a:off x="1143000" y="5410200"/>
            <a:ext cx="114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8 oz milk</a:t>
            </a:r>
            <a:endParaRPr lang="en-US" sz="1400">
              <a:latin typeface="Tahoma" pitchFamily="34" charset="0"/>
            </a:endParaRPr>
          </a:p>
        </p:txBody>
      </p:sp>
      <p:sp>
        <p:nvSpPr>
          <p:cNvPr id="182278" name="Text Box 10"/>
          <p:cNvSpPr txBox="1">
            <a:spLocks noChangeArrowheads="1"/>
          </p:cNvSpPr>
          <p:nvPr/>
        </p:nvSpPr>
        <p:spPr bwMode="auto">
          <a:xfrm>
            <a:off x="6934200" y="3276600"/>
            <a:ext cx="1371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6 oz plain yogurt</a:t>
            </a:r>
            <a:endParaRPr lang="en-US" sz="1400">
              <a:latin typeface="Tahoma" pitchFamily="34" charset="0"/>
            </a:endParaRPr>
          </a:p>
        </p:txBody>
      </p:sp>
      <p:sp>
        <p:nvSpPr>
          <p:cNvPr id="182281" name="Line 13"/>
          <p:cNvSpPr>
            <a:spLocks noChangeShapeType="1"/>
          </p:cNvSpPr>
          <p:nvPr/>
        </p:nvSpPr>
        <p:spPr bwMode="auto">
          <a:xfrm flipV="1">
            <a:off x="5562600" y="3124200"/>
            <a:ext cx="1371600" cy="457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2" name="Line 15"/>
          <p:cNvSpPr>
            <a:spLocks noChangeShapeType="1"/>
          </p:cNvSpPr>
          <p:nvPr/>
        </p:nvSpPr>
        <p:spPr bwMode="auto">
          <a:xfrm flipV="1">
            <a:off x="4618038" y="2514600"/>
            <a:ext cx="46037" cy="838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3" name="Line 17"/>
          <p:cNvSpPr>
            <a:spLocks noChangeShapeType="1"/>
          </p:cNvSpPr>
          <p:nvPr/>
        </p:nvSpPr>
        <p:spPr bwMode="auto">
          <a:xfrm flipH="1">
            <a:off x="2286000" y="4572000"/>
            <a:ext cx="1828800" cy="609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4" name="Line 19"/>
          <p:cNvSpPr>
            <a:spLocks noChangeShapeType="1"/>
          </p:cNvSpPr>
          <p:nvPr/>
        </p:nvSpPr>
        <p:spPr bwMode="auto">
          <a:xfrm flipH="1">
            <a:off x="4637453" y="4648200"/>
            <a:ext cx="0" cy="43338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5" name="Line 20"/>
          <p:cNvSpPr>
            <a:spLocks noChangeShapeType="1"/>
          </p:cNvSpPr>
          <p:nvPr/>
        </p:nvSpPr>
        <p:spPr bwMode="auto">
          <a:xfrm>
            <a:off x="5410200" y="4724400"/>
            <a:ext cx="12954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6"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7"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2288"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400">
                <a:latin typeface="Arial" charset="0"/>
              </a:rPr>
              <a:t/>
            </a:r>
            <a:br>
              <a:rPr lang="en-US" sz="1400">
                <a:latin typeface="Arial" charset="0"/>
              </a:rPr>
            </a:br>
            <a:endParaRPr lang="en-US" sz="1400">
              <a:latin typeface="Arial" charset="0"/>
            </a:endParaRPr>
          </a:p>
        </p:txBody>
      </p:sp>
      <p:sp>
        <p:nvSpPr>
          <p:cNvPr id="182289"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r>
              <a:rPr lang="en-US" sz="1400">
                <a:latin typeface="Arial" charset="0"/>
              </a:rPr>
              <a:t/>
            </a:r>
            <a:br>
              <a:rPr lang="en-US" sz="1400">
                <a:latin typeface="Arial" charset="0"/>
              </a:rPr>
            </a:br>
            <a:endParaRPr lang="en-US" sz="1400">
              <a:latin typeface="Arial" charset="0"/>
            </a:endParaRPr>
          </a:p>
        </p:txBody>
      </p:sp>
      <p:sp>
        <p:nvSpPr>
          <p:cNvPr id="182290"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pic>
        <p:nvPicPr>
          <p:cNvPr id="182291"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92" name="Text Box 38"/>
          <p:cNvSpPr txBox="1">
            <a:spLocks noChangeArrowheads="1"/>
          </p:cNvSpPr>
          <p:nvPr/>
        </p:nvSpPr>
        <p:spPr bwMode="auto">
          <a:xfrm>
            <a:off x="666750" y="3124200"/>
            <a:ext cx="20177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400">
                <a:latin typeface="Tahoma" pitchFamily="34" charset="0"/>
              </a:rPr>
              <a:t>1 packet diet hot cocoa</a:t>
            </a:r>
          </a:p>
        </p:txBody>
      </p:sp>
      <p:sp>
        <p:nvSpPr>
          <p:cNvPr id="182293" name="Text Box 39"/>
          <p:cNvSpPr txBox="1">
            <a:spLocks noChangeArrowheads="1"/>
          </p:cNvSpPr>
          <p:nvPr/>
        </p:nvSpPr>
        <p:spPr bwMode="auto">
          <a:xfrm>
            <a:off x="3201838" y="2095809"/>
            <a:ext cx="1360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400" dirty="0">
                <a:latin typeface="Tahoma" pitchFamily="34" charset="0"/>
              </a:rPr>
              <a:t>8 </a:t>
            </a:r>
            <a:r>
              <a:rPr lang="en-US" sz="1400" dirty="0" err="1">
                <a:latin typeface="Tahoma" pitchFamily="34" charset="0"/>
              </a:rPr>
              <a:t>oz</a:t>
            </a:r>
            <a:r>
              <a:rPr lang="en-US" sz="1400" dirty="0">
                <a:latin typeface="Tahoma" pitchFamily="34" charset="0"/>
              </a:rPr>
              <a:t> buttermilk</a:t>
            </a:r>
          </a:p>
        </p:txBody>
      </p:sp>
      <p:pic>
        <p:nvPicPr>
          <p:cNvPr id="182294" name="Picture 31" descr="C:\Users\HP_Administrator\AppData\Local\Microsoft\Windows\Temporary Internet Files\Content.IE5\YI9RITS3\MPj0314315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4038600"/>
            <a:ext cx="874713"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5" name="Picture 33" descr="C:\Users\HP_Administrator\AppData\Local\Microsoft\Windows\Temporary Internet Files\Content.IE5\IO3XA1ZT\MPj0321172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1824" y="1276349"/>
            <a:ext cx="1000125" cy="140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6" name="Picture 34" descr="C:\Users\HP_Administrator\AppData\Local\Microsoft\Windows\Temporary Internet Files\Content.IE5\H1OY46O2\MPj0384703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1905000"/>
            <a:ext cx="1276350" cy="128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7" name="Picture 36" descr="http://www.javaestate.com/category_resize.asp?width=300&amp;img=Soy%20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29100" y="5076600"/>
            <a:ext cx="99060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8" name="Picture 38" descr="http://www.rateitall.com/face/20135159_thumb.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15200" y="4495800"/>
            <a:ext cx="990600"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9" name="Picture 40" descr="http://www.diwinetaste.com/html/dwt200410/images/Yogurt.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162800" y="2209800"/>
            <a:ext cx="1371600"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04800" y="38099"/>
            <a:ext cx="8229600" cy="1127125"/>
          </a:xfrm>
        </p:spPr>
        <p:txBody>
          <a:bodyPr/>
          <a:lstStyle/>
          <a:p>
            <a:r>
              <a:rPr lang="en-US" dirty="0" smtClean="0"/>
              <a:t>Carb Counting - Milk</a:t>
            </a:r>
            <a:endParaRPr lang="en-US" dirty="0"/>
          </a:p>
        </p:txBody>
      </p:sp>
      <p:sp>
        <p:nvSpPr>
          <p:cNvPr id="182280" name="Text Box 12"/>
          <p:cNvSpPr txBox="1">
            <a:spLocks noChangeArrowheads="1"/>
          </p:cNvSpPr>
          <p:nvPr/>
        </p:nvSpPr>
        <p:spPr bwMode="auto">
          <a:xfrm>
            <a:off x="6042875" y="114300"/>
            <a:ext cx="2209800"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tx2">
                    <a:lumMod val="50000"/>
                  </a:schemeClr>
                </a:solidFill>
                <a:latin typeface="Tahoma" pitchFamily="34" charset="0"/>
              </a:rPr>
              <a:t>Each Food has:</a:t>
            </a:r>
          </a:p>
          <a:p>
            <a:pPr eaLnBrk="1" hangingPunct="1"/>
            <a:r>
              <a:rPr lang="en-US" sz="2000" dirty="0">
                <a:solidFill>
                  <a:schemeClr val="tx2">
                    <a:lumMod val="50000"/>
                  </a:schemeClr>
                </a:solidFill>
                <a:latin typeface="Tahoma" pitchFamily="34" charset="0"/>
                <a:cs typeface="Times New Roman" pitchFamily="18" charset="0"/>
              </a:rPr>
              <a:t>   90-150 calories</a:t>
            </a:r>
            <a:endParaRPr lang="en-US" sz="2000" dirty="0">
              <a:solidFill>
                <a:schemeClr val="tx2">
                  <a:lumMod val="50000"/>
                </a:schemeClr>
              </a:solidFill>
              <a:latin typeface="Tahoma" pitchFamily="34" charset="0"/>
            </a:endParaRPr>
          </a:p>
          <a:p>
            <a:pPr eaLnBrk="1" hangingPunct="1"/>
            <a:r>
              <a:rPr lang="en-US" sz="2000" dirty="0">
                <a:solidFill>
                  <a:schemeClr val="tx2">
                    <a:lumMod val="50000"/>
                  </a:schemeClr>
                </a:solidFill>
                <a:latin typeface="Tahoma" pitchFamily="34" charset="0"/>
                <a:cs typeface="Times New Roman" pitchFamily="18" charset="0"/>
              </a:rPr>
              <a:t>12-15 grams carb</a:t>
            </a:r>
            <a:endParaRPr lang="en-US" sz="2000" dirty="0">
              <a:solidFill>
                <a:schemeClr val="tx2">
                  <a:lumMod val="50000"/>
                </a:schemeClr>
              </a:solidFill>
              <a:latin typeface="Tahoma" pitchFamily="34" charset="0"/>
            </a:endParaRPr>
          </a:p>
          <a:p>
            <a:pPr eaLnBrk="1" hangingPunct="1"/>
            <a:endParaRPr lang="en-US" sz="1400" dirty="0">
              <a:solidFill>
                <a:schemeClr val="tx2">
                  <a:lumMod val="50000"/>
                </a:schemeClr>
              </a:solidFill>
              <a:latin typeface="Arial" charset="0"/>
            </a:endParaRPr>
          </a:p>
        </p:txBody>
      </p:sp>
    </p:spTree>
    <p:custDataLst>
      <p:tags r:id="rId1"/>
    </p:custDataLst>
    <p:extLst>
      <p:ext uri="{BB962C8B-B14F-4D97-AF65-F5344CB8AC3E}">
        <p14:creationId xmlns:p14="http://schemas.microsoft.com/office/powerpoint/2010/main" val="3017195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lIns="90477" tIns="44445" rIns="90477" bIns="44445" anchor="b">
            <a:normAutofit fontScale="90000"/>
          </a:bodyPr>
          <a:lstStyle/>
          <a:p>
            <a:pPr>
              <a:defRPr/>
            </a:pPr>
            <a:r>
              <a:rPr lang="en-US" dirty="0"/>
              <a:t>Diabetes in the 21st Century: </a:t>
            </a:r>
            <a:r>
              <a:rPr lang="en-US" sz="3200" dirty="0">
                <a:latin typeface="Tahoma" pitchFamily="34" charset="0"/>
              </a:rPr>
              <a:t/>
            </a:r>
            <a:br>
              <a:rPr lang="en-US" sz="3200" dirty="0">
                <a:latin typeface="Tahoma" pitchFamily="34" charset="0"/>
              </a:rPr>
            </a:br>
            <a:r>
              <a:rPr lang="en-US" sz="2800" dirty="0"/>
              <a:t>A Clinical and Educational Update</a:t>
            </a:r>
            <a:endParaRPr lang="en-US" sz="4400" dirty="0" smtClean="0"/>
          </a:p>
        </p:txBody>
      </p:sp>
      <p:sp>
        <p:nvSpPr>
          <p:cNvPr id="870403" name="Rectangle 3"/>
          <p:cNvSpPr>
            <a:spLocks noGrp="1" noChangeArrowheads="1"/>
          </p:cNvSpPr>
          <p:nvPr>
            <p:ph sz="quarter" idx="1"/>
          </p:nvPr>
        </p:nvSpPr>
        <p:spPr/>
        <p:txBody>
          <a:bodyPr lIns="90477" tIns="44445" rIns="90477" bIns="44445">
            <a:normAutofit fontScale="92500"/>
          </a:bodyPr>
          <a:lstStyle/>
          <a:p>
            <a:pPr marL="514350" indent="-514350" eaLnBrk="1" hangingPunct="1">
              <a:buFont typeface="Wingdings" pitchFamily="2" charset="2"/>
              <a:buAutoNum type="arabicPeriod"/>
              <a:defRPr/>
            </a:pPr>
            <a:r>
              <a:rPr lang="en-US" sz="3400" dirty="0" smtClean="0"/>
              <a:t>Describe impact of diabetes  </a:t>
            </a:r>
            <a:endParaRPr lang="en-US" sz="3400" dirty="0"/>
          </a:p>
          <a:p>
            <a:pPr marL="514350" indent="-514350" eaLnBrk="1" hangingPunct="1">
              <a:buFont typeface="Wingdings" pitchFamily="2" charset="2"/>
              <a:buAutoNum type="arabicPeriod"/>
              <a:defRPr/>
            </a:pPr>
            <a:r>
              <a:rPr lang="en-US" sz="3400" dirty="0" smtClean="0"/>
              <a:t>Discuss prevention, management strategies</a:t>
            </a:r>
            <a:endParaRPr lang="en-US" sz="3400" dirty="0"/>
          </a:p>
          <a:p>
            <a:pPr marL="514350" indent="-514350" eaLnBrk="1" hangingPunct="1">
              <a:buFont typeface="Wingdings" pitchFamily="2" charset="2"/>
              <a:buAutoNum type="arabicPeriod"/>
              <a:defRPr/>
            </a:pPr>
            <a:r>
              <a:rPr lang="en-US" sz="3400" dirty="0" smtClean="0"/>
              <a:t>Discuss different types of diabetes</a:t>
            </a:r>
          </a:p>
          <a:p>
            <a:pPr marL="514350" indent="-514350">
              <a:buFont typeface="Wingdings" pitchFamily="2" charset="2"/>
              <a:buAutoNum type="arabicPeriod"/>
              <a:defRPr/>
            </a:pPr>
            <a:r>
              <a:rPr lang="en-US" sz="3400" dirty="0" smtClean="0"/>
              <a:t>Describe insulin therapy </a:t>
            </a:r>
          </a:p>
          <a:p>
            <a:pPr marL="514350" indent="-514350">
              <a:buFont typeface="Wingdings" pitchFamily="2" charset="2"/>
              <a:buAutoNum type="arabicPeriod"/>
              <a:defRPr/>
            </a:pPr>
            <a:r>
              <a:rPr lang="en-US" sz="3200" dirty="0" smtClean="0"/>
              <a:t>Review </a:t>
            </a:r>
            <a:r>
              <a:rPr lang="en-US" sz="3200" dirty="0"/>
              <a:t>glucose patterns and determine how to adjust therapy to improve glucose.</a:t>
            </a:r>
            <a:endParaRPr lang="en-US" sz="3400" dirty="0" smtClean="0"/>
          </a:p>
          <a:p>
            <a:pPr marL="514350" indent="-514350" eaLnBrk="1" hangingPunct="1">
              <a:buFont typeface="Wingdings" pitchFamily="2" charset="2"/>
              <a:buAutoNum type="arabicPeriod"/>
              <a:defRPr/>
            </a:pPr>
            <a:r>
              <a:rPr lang="en-US" sz="3400" dirty="0" smtClean="0"/>
              <a:t>Discuss medical nutrition therapy</a:t>
            </a:r>
          </a:p>
          <a:p>
            <a:pPr marL="514350" indent="-514350">
              <a:buFont typeface="Wingdings" pitchFamily="2" charset="2"/>
              <a:buAutoNum type="arabicPeriod"/>
              <a:defRPr/>
            </a:pPr>
            <a:r>
              <a:rPr lang="en-US" sz="3400" dirty="0"/>
              <a:t>Gain understanding of Type 2 Meds</a:t>
            </a:r>
            <a:r>
              <a:rPr lang="en-US" sz="3400" dirty="0" smtClean="0"/>
              <a:t>.</a:t>
            </a:r>
          </a:p>
          <a:p>
            <a:pPr marL="514350" indent="-514350">
              <a:buFont typeface="Wingdings" pitchFamily="2" charset="2"/>
              <a:buAutoNum type="arabicPeriod"/>
              <a:defRPr/>
            </a:pPr>
            <a:r>
              <a:rPr lang="en-US" sz="3400" dirty="0"/>
              <a:t>Demonstrate successful </a:t>
            </a:r>
            <a:r>
              <a:rPr lang="en-US" sz="3400" dirty="0" smtClean="0"/>
              <a:t>teaching </a:t>
            </a:r>
            <a:r>
              <a:rPr lang="en-US" sz="3400" dirty="0"/>
              <a:t>strategies</a:t>
            </a:r>
          </a:p>
          <a:p>
            <a:pPr marL="514350" indent="-514350" eaLnBrk="1" hangingPunct="1">
              <a:buFont typeface="Wingdings" pitchFamily="2" charset="2"/>
              <a:buAutoNum type="arabicPeriod"/>
              <a:defRPr/>
            </a:pPr>
            <a:endParaRPr lang="en-US" sz="3400" dirty="0" smtClean="0"/>
          </a:p>
        </p:txBody>
      </p:sp>
    </p:spTree>
    <p:custDataLst>
      <p:tags r:id="rId1"/>
    </p:custDataLst>
    <p:extLst>
      <p:ext uri="{BB962C8B-B14F-4D97-AF65-F5344CB8AC3E}">
        <p14:creationId xmlns:p14="http://schemas.microsoft.com/office/powerpoint/2010/main" val="1367510705"/>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le 1"/>
          <p:cNvSpPr>
            <a:spLocks noGrp="1"/>
          </p:cNvSpPr>
          <p:nvPr>
            <p:ph type="title"/>
          </p:nvPr>
        </p:nvSpPr>
        <p:spPr/>
        <p:txBody>
          <a:bodyPr/>
          <a:lstStyle/>
          <a:p>
            <a:r>
              <a:rPr lang="en-US" smtClean="0"/>
              <a:t>Bariatric Surgery</a:t>
            </a:r>
          </a:p>
        </p:txBody>
      </p:sp>
      <p:sp>
        <p:nvSpPr>
          <p:cNvPr id="147459" name="Content Placeholder 2"/>
          <p:cNvSpPr>
            <a:spLocks noGrp="1"/>
          </p:cNvSpPr>
          <p:nvPr>
            <p:ph sz="quarter" idx="1"/>
          </p:nvPr>
        </p:nvSpPr>
        <p:spPr/>
        <p:txBody>
          <a:bodyPr/>
          <a:lstStyle/>
          <a:p>
            <a:r>
              <a:rPr lang="en-US" smtClean="0"/>
              <a:t>Consider on diabetes pts w/ BMI &gt;35, esp with comorbidities</a:t>
            </a:r>
          </a:p>
          <a:p>
            <a:r>
              <a:rPr lang="en-US" smtClean="0"/>
              <a:t>Remission (BG normalized)</a:t>
            </a:r>
          </a:p>
          <a:p>
            <a:pPr lvl="1"/>
            <a:r>
              <a:rPr lang="en-US" smtClean="0"/>
              <a:t>rates range from 40 – 95%</a:t>
            </a:r>
          </a:p>
          <a:p>
            <a:pPr lvl="1"/>
            <a:r>
              <a:rPr lang="en-US" smtClean="0"/>
              <a:t>Better results with newer diabetes (more beta cell mass)</a:t>
            </a:r>
          </a:p>
          <a:p>
            <a:pPr lvl="1"/>
            <a:r>
              <a:rPr lang="en-US" smtClean="0"/>
              <a:t>Due to increase incretins (gut hormones)</a:t>
            </a:r>
          </a:p>
          <a:p>
            <a:r>
              <a:rPr lang="en-US" smtClean="0"/>
              <a:t>Still researching long term benefits, cost effectiveness and risk </a:t>
            </a:r>
          </a:p>
          <a:p>
            <a:endParaRPr lang="en-US" smtClean="0"/>
          </a:p>
        </p:txBody>
      </p:sp>
      <p:pic>
        <p:nvPicPr>
          <p:cNvPr id="147460" name="Picture 6" descr="C:\Users\Beverly\AppData\Local\Microsoft\Windows\Temporary Internet Files\Content.IE5\DJWH7WCO\MC900312244[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0" y="1789113"/>
            <a:ext cx="1524000" cy="169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955508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3298" name="Text Box 2"/>
          <p:cNvSpPr txBox="1">
            <a:spLocks noChangeArrowheads="1"/>
          </p:cNvSpPr>
          <p:nvPr/>
        </p:nvSpPr>
        <p:spPr bwMode="auto">
          <a:xfrm>
            <a:off x="668760" y="2420085"/>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2 inch square cake or brownie, unfrosted</a:t>
            </a:r>
          </a:p>
        </p:txBody>
      </p:sp>
      <p:sp>
        <p:nvSpPr>
          <p:cNvPr id="183299" name="Text Box 3"/>
          <p:cNvSpPr txBox="1">
            <a:spLocks noChangeArrowheads="1"/>
          </p:cNvSpPr>
          <p:nvPr/>
        </p:nvSpPr>
        <p:spPr bwMode="auto">
          <a:xfrm>
            <a:off x="7117282" y="5367801"/>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000" b="1" dirty="0">
              <a:latin typeface="Arial" charset="0"/>
              <a:cs typeface="Times New Roman" pitchFamily="18" charset="0"/>
            </a:endParaRPr>
          </a:p>
          <a:p>
            <a:pPr algn="ctr" eaLnBrk="1" hangingPunct="1"/>
            <a:r>
              <a:rPr lang="en-US" sz="1400" dirty="0">
                <a:latin typeface="Tahoma" pitchFamily="34" charset="0"/>
                <a:cs typeface="Times New Roman" pitchFamily="18" charset="0"/>
              </a:rPr>
              <a:t>¼ cup sorbet</a:t>
            </a:r>
          </a:p>
        </p:txBody>
      </p:sp>
      <p:sp>
        <p:nvSpPr>
          <p:cNvPr id="183300"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3301" name="Text Box 5"/>
          <p:cNvSpPr txBox="1">
            <a:spLocks noChangeArrowheads="1"/>
          </p:cNvSpPr>
          <p:nvPr/>
        </p:nvSpPr>
        <p:spPr bwMode="auto">
          <a:xfrm>
            <a:off x="2971800" y="25146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Arial" charset="0"/>
                <a:cs typeface="Times New Roman" pitchFamily="18" charset="0"/>
              </a:rPr>
              <a:t>½ cup diet pudding</a:t>
            </a:r>
            <a:endParaRPr lang="en-US" sz="1400">
              <a:latin typeface="Arial" charset="0"/>
            </a:endParaRPr>
          </a:p>
        </p:txBody>
      </p:sp>
      <p:sp>
        <p:nvSpPr>
          <p:cNvPr id="183302" name="Text Box 6"/>
          <p:cNvSpPr txBox="1">
            <a:spLocks noChangeArrowheads="1"/>
          </p:cNvSpPr>
          <p:nvPr/>
        </p:nvSpPr>
        <p:spPr bwMode="auto">
          <a:xfrm>
            <a:off x="6705600" y="4419600"/>
            <a:ext cx="20574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tbsp syrup, jam, jelly, table sugar, honey</a:t>
            </a:r>
            <a:endParaRPr lang="en-US" sz="1400">
              <a:latin typeface="Tahoma" pitchFamily="34" charset="0"/>
            </a:endParaRPr>
          </a:p>
        </p:txBody>
      </p:sp>
      <p:sp>
        <p:nvSpPr>
          <p:cNvPr id="183304" name="Text Box 9"/>
          <p:cNvSpPr txBox="1">
            <a:spLocks noChangeArrowheads="1"/>
          </p:cNvSpPr>
          <p:nvPr/>
        </p:nvSpPr>
        <p:spPr bwMode="auto">
          <a:xfrm>
            <a:off x="1143000" y="4724400"/>
            <a:ext cx="114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2 small cookies</a:t>
            </a:r>
            <a:endParaRPr lang="en-US" sz="1400">
              <a:latin typeface="Tahoma" pitchFamily="34" charset="0"/>
            </a:endParaRPr>
          </a:p>
        </p:txBody>
      </p:sp>
      <p:sp>
        <p:nvSpPr>
          <p:cNvPr id="183305" name="Text Box 10"/>
          <p:cNvSpPr txBox="1">
            <a:spLocks noChangeArrowheads="1"/>
          </p:cNvSpPr>
          <p:nvPr/>
        </p:nvSpPr>
        <p:spPr bwMode="auto">
          <a:xfrm>
            <a:off x="6781800" y="2286000"/>
            <a:ext cx="1371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2 tbsp light syrup</a:t>
            </a:r>
            <a:endParaRPr lang="en-US" sz="1400">
              <a:latin typeface="Tahoma" pitchFamily="34" charset="0"/>
            </a:endParaRPr>
          </a:p>
        </p:txBody>
      </p:sp>
      <p:sp>
        <p:nvSpPr>
          <p:cNvPr id="183308" name="Line 13"/>
          <p:cNvSpPr>
            <a:spLocks noChangeShapeType="1"/>
          </p:cNvSpPr>
          <p:nvPr/>
        </p:nvSpPr>
        <p:spPr bwMode="auto">
          <a:xfrm flipV="1">
            <a:off x="5562600" y="2819400"/>
            <a:ext cx="19812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09" name="Line 14"/>
          <p:cNvSpPr>
            <a:spLocks noChangeShapeType="1"/>
          </p:cNvSpPr>
          <p:nvPr/>
        </p:nvSpPr>
        <p:spPr bwMode="auto">
          <a:xfrm flipV="1">
            <a:off x="5029200" y="2514600"/>
            <a:ext cx="3810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0" name="Line 15"/>
          <p:cNvSpPr>
            <a:spLocks noChangeShapeType="1"/>
          </p:cNvSpPr>
          <p:nvPr/>
        </p:nvSpPr>
        <p:spPr bwMode="auto">
          <a:xfrm flipH="1" flipV="1">
            <a:off x="4038600" y="2819400"/>
            <a:ext cx="304800"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1" name="Line 16"/>
          <p:cNvSpPr>
            <a:spLocks noChangeShapeType="1"/>
          </p:cNvSpPr>
          <p:nvPr/>
        </p:nvSpPr>
        <p:spPr bwMode="auto">
          <a:xfrm flipH="1">
            <a:off x="2590800" y="4114800"/>
            <a:ext cx="1447800" cy="152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2" name="Line 17"/>
          <p:cNvSpPr>
            <a:spLocks noChangeShapeType="1"/>
          </p:cNvSpPr>
          <p:nvPr/>
        </p:nvSpPr>
        <p:spPr bwMode="auto">
          <a:xfrm flipH="1">
            <a:off x="2895600" y="4572000"/>
            <a:ext cx="1219200" cy="1371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3" name="Line 18"/>
          <p:cNvSpPr>
            <a:spLocks noChangeShapeType="1"/>
          </p:cNvSpPr>
          <p:nvPr/>
        </p:nvSpPr>
        <p:spPr bwMode="auto">
          <a:xfrm>
            <a:off x="5486400" y="4114800"/>
            <a:ext cx="1600200" cy="76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4" name="Line 19"/>
          <p:cNvSpPr>
            <a:spLocks noChangeShapeType="1"/>
          </p:cNvSpPr>
          <p:nvPr/>
        </p:nvSpPr>
        <p:spPr bwMode="auto">
          <a:xfrm>
            <a:off x="4800599" y="4701409"/>
            <a:ext cx="14288"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5" name="Line 20"/>
          <p:cNvSpPr>
            <a:spLocks noChangeShapeType="1"/>
          </p:cNvSpPr>
          <p:nvPr/>
        </p:nvSpPr>
        <p:spPr bwMode="auto">
          <a:xfrm>
            <a:off x="5410200" y="4724400"/>
            <a:ext cx="838200" cy="40322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6"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7"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3318"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400">
                <a:latin typeface="Arial" charset="0"/>
              </a:rPr>
              <a:t/>
            </a:r>
            <a:br>
              <a:rPr lang="en-US" sz="1400">
                <a:latin typeface="Arial" charset="0"/>
              </a:rPr>
            </a:br>
            <a:endParaRPr lang="en-US" sz="1400">
              <a:latin typeface="Arial" charset="0"/>
            </a:endParaRPr>
          </a:p>
        </p:txBody>
      </p:sp>
      <p:sp>
        <p:nvSpPr>
          <p:cNvPr id="183319"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r>
              <a:rPr lang="en-US" sz="1400">
                <a:latin typeface="Arial" charset="0"/>
              </a:rPr>
              <a:t/>
            </a:r>
            <a:br>
              <a:rPr lang="en-US" sz="1400">
                <a:latin typeface="Arial" charset="0"/>
              </a:rPr>
            </a:br>
            <a:endParaRPr lang="en-US" sz="1400">
              <a:latin typeface="Arial" charset="0"/>
            </a:endParaRPr>
          </a:p>
        </p:txBody>
      </p:sp>
      <p:sp>
        <p:nvSpPr>
          <p:cNvPr id="183320"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sp>
        <p:nvSpPr>
          <p:cNvPr id="183321" name="Rectangle 27"/>
          <p:cNvSpPr>
            <a:spLocks noChangeArrowheads="1"/>
          </p:cNvSpPr>
          <p:nvPr/>
        </p:nvSpPr>
        <p:spPr bwMode="auto">
          <a:xfrm>
            <a:off x="2057400" y="5860797"/>
            <a:ext cx="16764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400" dirty="0">
                <a:latin typeface="Tahoma" pitchFamily="34" charset="0"/>
                <a:cs typeface="Times New Roman" pitchFamily="18" charset="0"/>
              </a:rPr>
              <a:t>½ cup ice cream or frozen yogurt</a:t>
            </a:r>
          </a:p>
        </p:txBody>
      </p:sp>
      <p:pic>
        <p:nvPicPr>
          <p:cNvPr id="183322"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23" name="Text Box 8"/>
          <p:cNvSpPr txBox="1">
            <a:spLocks noChangeArrowheads="1"/>
          </p:cNvSpPr>
          <p:nvPr/>
        </p:nvSpPr>
        <p:spPr bwMode="auto">
          <a:xfrm>
            <a:off x="5181600" y="23622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½ cup regular jello</a:t>
            </a:r>
            <a:endParaRPr lang="en-US" sz="1400">
              <a:latin typeface="Tahoma" pitchFamily="34" charset="0"/>
            </a:endParaRPr>
          </a:p>
        </p:txBody>
      </p:sp>
      <p:pic>
        <p:nvPicPr>
          <p:cNvPr id="183324" name="Picture 38" descr="http://www.akakestrel.com/Images/food/watermelon-strawberry-sorbe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7013" y="5049065"/>
            <a:ext cx="838200"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5" name="Picture 40" descr="http://www.wpclipart.com/food/desserts_snacks/ice_cream/sherbet.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84083" y="5296996"/>
            <a:ext cx="838200"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6" name="Picture 43" descr="C:\Users\HP_Administrator\AppData\Local\Microsoft\Windows\Temporary Internet Files\Content.IE5\SES04SCU\MPj0424366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8718" y="1216507"/>
            <a:ext cx="1249988" cy="124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7" name="Picture 45" descr="http://joepastry.web.aplus.net/pics/jello.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10200" y="1524000"/>
            <a:ext cx="1166813" cy="87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8" name="Picture 47" descr="http://upload.wikimedia.org/wikipedia/commons/1/18/Maple_syrup.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24800" y="1828800"/>
            <a:ext cx="608013" cy="120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9" name="Picture 4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39000" y="3505200"/>
            <a:ext cx="12954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30" name="Picture 50" descr="http://images.jupiterimages.com/common/detail/07/84/23238407.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505200" y="1600200"/>
            <a:ext cx="792163"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31" name="Picture 53" descr="http://glutenfreecookingschool.com/wordpress/wp-content/uploads/2007/11/johns-peanut-butter-chocolate-chip-cookies.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9462" y="3440112"/>
            <a:ext cx="1506538" cy="11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32" name="Picture 55" descr="http://www.haagen-dazs.com/img_db/pro/pro_mc_101.gif"/>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057400" y="4943714"/>
            <a:ext cx="1143000"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t>Carb  Counting - Sweets</a:t>
            </a:r>
            <a:endParaRPr lang="en-US" dirty="0"/>
          </a:p>
        </p:txBody>
      </p:sp>
      <p:sp>
        <p:nvSpPr>
          <p:cNvPr id="183307" name="Text Box 12"/>
          <p:cNvSpPr txBox="1">
            <a:spLocks noChangeArrowheads="1"/>
          </p:cNvSpPr>
          <p:nvPr/>
        </p:nvSpPr>
        <p:spPr bwMode="auto">
          <a:xfrm>
            <a:off x="6477000" y="132557"/>
            <a:ext cx="2134394"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accent2">
                    <a:lumMod val="50000"/>
                  </a:schemeClr>
                </a:solidFill>
                <a:latin typeface="Tahoma" pitchFamily="34" charset="0"/>
              </a:rPr>
              <a:t>Each Food has:</a:t>
            </a:r>
          </a:p>
          <a:p>
            <a:pPr eaLnBrk="1" hangingPunct="1"/>
            <a:r>
              <a:rPr lang="en-US" sz="2000" dirty="0">
                <a:solidFill>
                  <a:schemeClr val="accent2">
                    <a:lumMod val="50000"/>
                  </a:schemeClr>
                </a:solidFill>
                <a:latin typeface="Tahoma" pitchFamily="34" charset="0"/>
                <a:cs typeface="Times New Roman" pitchFamily="18" charset="0"/>
              </a:rPr>
              <a:t>      Calories vary</a:t>
            </a:r>
            <a:endParaRPr lang="en-US" sz="2000" dirty="0">
              <a:solidFill>
                <a:schemeClr val="accent2">
                  <a:lumMod val="50000"/>
                </a:schemeClr>
              </a:solidFill>
              <a:latin typeface="Tahoma" pitchFamily="34" charset="0"/>
            </a:endParaRPr>
          </a:p>
          <a:p>
            <a:pPr eaLnBrk="1" hangingPunct="1"/>
            <a:r>
              <a:rPr lang="en-US" sz="2000" dirty="0">
                <a:solidFill>
                  <a:schemeClr val="accent2">
                    <a:lumMod val="50000"/>
                  </a:schemeClr>
                </a:solidFill>
                <a:latin typeface="Tahoma" pitchFamily="34" charset="0"/>
                <a:cs typeface="Times New Roman" pitchFamily="18" charset="0"/>
              </a:rPr>
              <a:t>    15 grams carb</a:t>
            </a:r>
            <a:endParaRPr lang="en-US" sz="2000" dirty="0">
              <a:solidFill>
                <a:schemeClr val="accent2">
                  <a:lumMod val="50000"/>
                </a:schemeClr>
              </a:solidFill>
              <a:latin typeface="Tahoma" pitchFamily="34" charset="0"/>
            </a:endParaRPr>
          </a:p>
          <a:p>
            <a:pPr eaLnBrk="1" hangingPunct="1"/>
            <a:endParaRPr lang="en-US" sz="1400" dirty="0">
              <a:solidFill>
                <a:srgbClr val="0066FF"/>
              </a:solidFill>
              <a:latin typeface="Arial" charset="0"/>
            </a:endParaRPr>
          </a:p>
        </p:txBody>
      </p:sp>
      <p:sp>
        <p:nvSpPr>
          <p:cNvPr id="183303" name="Text Box 7"/>
          <p:cNvSpPr txBox="1">
            <a:spLocks noChangeArrowheads="1"/>
          </p:cNvSpPr>
          <p:nvPr/>
        </p:nvSpPr>
        <p:spPr bwMode="auto">
          <a:xfrm>
            <a:off x="4097942" y="5898384"/>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½ cup sherbet</a:t>
            </a:r>
            <a:endParaRPr lang="en-US" sz="1400" dirty="0">
              <a:latin typeface="Tahoma" pitchFamily="34" charset="0"/>
            </a:endParaRPr>
          </a:p>
          <a:p>
            <a:pPr eaLnBrk="1" hangingPunct="1"/>
            <a:endParaRPr lang="en-US" sz="1400" dirty="0">
              <a:latin typeface="Tahoma" pitchFamily="34" charset="0"/>
            </a:endParaRPr>
          </a:p>
        </p:txBody>
      </p:sp>
    </p:spTree>
    <p:custDataLst>
      <p:tags r:id="rId1"/>
    </p:custDataLst>
    <p:extLst>
      <p:ext uri="{BB962C8B-B14F-4D97-AF65-F5344CB8AC3E}">
        <p14:creationId xmlns:p14="http://schemas.microsoft.com/office/powerpoint/2010/main" val="3725173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5346" name="Rectangle 2"/>
          <p:cNvSpPr>
            <a:spLocks noGrp="1" noChangeArrowheads="1"/>
          </p:cNvSpPr>
          <p:nvPr>
            <p:ph type="title"/>
          </p:nvPr>
        </p:nvSpPr>
        <p:spPr/>
        <p:txBody>
          <a:bodyPr lIns="91440" tIns="45720" rIns="91440" bIns="45720" anchor="b"/>
          <a:lstStyle/>
          <a:p>
            <a:pPr eaLnBrk="1" hangingPunct="1"/>
            <a:r>
              <a:rPr lang="en-US" smtClean="0">
                <a:latin typeface="Tahoma" pitchFamily="34" charset="0"/>
              </a:rPr>
              <a:t>Go Lean with Protein</a:t>
            </a:r>
          </a:p>
        </p:txBody>
      </p:sp>
      <p:sp>
        <p:nvSpPr>
          <p:cNvPr id="1868803" name="Rectangle 3"/>
          <p:cNvSpPr>
            <a:spLocks noGrp="1" noChangeArrowheads="1"/>
          </p:cNvSpPr>
          <p:nvPr>
            <p:ph sz="quarter" idx="1"/>
          </p:nvPr>
        </p:nvSpPr>
        <p:spPr/>
        <p:txBody>
          <a:bodyPr/>
          <a:lstStyle/>
          <a:p>
            <a:pPr eaLnBrk="1" hangingPunct="1">
              <a:lnSpc>
                <a:spcPct val="80000"/>
              </a:lnSpc>
              <a:buFont typeface="Courier New" pitchFamily="49" charset="0"/>
              <a:buChar char="o"/>
              <a:defRPr/>
            </a:pPr>
            <a:r>
              <a:rPr lang="en-US" sz="2400" dirty="0" smtClean="0"/>
              <a:t>Choose lean protein</a:t>
            </a:r>
          </a:p>
          <a:p>
            <a:pPr lvl="1" eaLnBrk="1" hangingPunct="1">
              <a:lnSpc>
                <a:spcPct val="80000"/>
              </a:lnSpc>
              <a:buFont typeface="Courier New" pitchFamily="49" charset="0"/>
              <a:buChar char="o"/>
              <a:defRPr/>
            </a:pPr>
            <a:r>
              <a:rPr lang="en-US" sz="2600" dirty="0" smtClean="0"/>
              <a:t>Poultry, fish, egg, lean beef</a:t>
            </a:r>
          </a:p>
          <a:p>
            <a:pPr lvl="1" eaLnBrk="1" hangingPunct="1">
              <a:lnSpc>
                <a:spcPct val="80000"/>
              </a:lnSpc>
              <a:buFont typeface="Courier New" pitchFamily="49" charset="0"/>
              <a:buChar char="o"/>
              <a:defRPr/>
            </a:pPr>
            <a:r>
              <a:rPr lang="en-US" sz="2600" dirty="0" smtClean="0"/>
              <a:t>Plant sources- beans, lentils, nuts</a:t>
            </a:r>
          </a:p>
          <a:p>
            <a:pPr lvl="1" eaLnBrk="1" hangingPunct="1">
              <a:lnSpc>
                <a:spcPct val="80000"/>
              </a:lnSpc>
              <a:buFont typeface="Courier New" pitchFamily="49" charset="0"/>
              <a:buChar char="o"/>
              <a:defRPr/>
            </a:pPr>
            <a:r>
              <a:rPr lang="en-US" sz="2600" dirty="0" smtClean="0"/>
              <a:t>Low fat cheese- cottage cheese, mozzarella cheese</a:t>
            </a:r>
          </a:p>
          <a:p>
            <a:pPr eaLnBrk="1" hangingPunct="1">
              <a:lnSpc>
                <a:spcPct val="80000"/>
              </a:lnSpc>
              <a:buFont typeface="Courier New" pitchFamily="49" charset="0"/>
              <a:buChar char="o"/>
              <a:defRPr/>
            </a:pPr>
            <a:endParaRPr lang="en-US" sz="2400" dirty="0" smtClean="0"/>
          </a:p>
          <a:p>
            <a:pPr eaLnBrk="1" hangingPunct="1">
              <a:lnSpc>
                <a:spcPct val="80000"/>
              </a:lnSpc>
              <a:buFont typeface="Courier New" pitchFamily="49" charset="0"/>
              <a:buChar char="o"/>
              <a:defRPr/>
            </a:pPr>
            <a:r>
              <a:rPr lang="en-US" sz="2400" dirty="0" smtClean="0"/>
              <a:t>Limit high fat protein</a:t>
            </a:r>
          </a:p>
          <a:p>
            <a:pPr lvl="1" eaLnBrk="1" hangingPunct="1">
              <a:lnSpc>
                <a:spcPct val="80000"/>
              </a:lnSpc>
              <a:buFont typeface="Courier New" pitchFamily="49" charset="0"/>
              <a:buChar char="o"/>
              <a:defRPr/>
            </a:pPr>
            <a:r>
              <a:rPr lang="en-US" sz="2600" dirty="0" smtClean="0"/>
              <a:t>Bacon &amp; sausage</a:t>
            </a:r>
          </a:p>
          <a:p>
            <a:pPr lvl="1" eaLnBrk="1" hangingPunct="1">
              <a:lnSpc>
                <a:spcPct val="80000"/>
              </a:lnSpc>
              <a:buFont typeface="Courier New" pitchFamily="49" charset="0"/>
              <a:buChar char="o"/>
              <a:defRPr/>
            </a:pPr>
            <a:r>
              <a:rPr lang="en-US" sz="2600" dirty="0" smtClean="0"/>
              <a:t>High fat cuts of beef</a:t>
            </a:r>
          </a:p>
          <a:p>
            <a:pPr lvl="1" eaLnBrk="1" hangingPunct="1">
              <a:lnSpc>
                <a:spcPct val="80000"/>
              </a:lnSpc>
              <a:buFont typeface="Courier New" pitchFamily="49" charset="0"/>
              <a:buChar char="o"/>
              <a:defRPr/>
            </a:pPr>
            <a:r>
              <a:rPr lang="en-US" sz="2600" dirty="0" smtClean="0"/>
              <a:t>Whole milk cheese</a:t>
            </a:r>
          </a:p>
          <a:p>
            <a:pPr eaLnBrk="1" hangingPunct="1">
              <a:lnSpc>
                <a:spcPct val="80000"/>
              </a:lnSpc>
              <a:buFont typeface="Courier New" pitchFamily="49" charset="0"/>
              <a:buChar char="o"/>
              <a:defRPr/>
            </a:pPr>
            <a:endParaRPr lang="en-US" sz="2400" dirty="0" smtClean="0"/>
          </a:p>
          <a:p>
            <a:pPr eaLnBrk="1" hangingPunct="1">
              <a:lnSpc>
                <a:spcPct val="80000"/>
              </a:lnSpc>
              <a:buFont typeface="Courier New" pitchFamily="49" charset="0"/>
              <a:buChar char="o"/>
              <a:defRPr/>
            </a:pPr>
            <a:r>
              <a:rPr lang="en-US" sz="2400" dirty="0" smtClean="0"/>
              <a:t>Serving size</a:t>
            </a:r>
          </a:p>
          <a:p>
            <a:pPr lvl="1" eaLnBrk="1" hangingPunct="1">
              <a:lnSpc>
                <a:spcPct val="80000"/>
              </a:lnSpc>
              <a:buFont typeface="Courier New" pitchFamily="49" charset="0"/>
              <a:buChar char="o"/>
              <a:defRPr/>
            </a:pPr>
            <a:r>
              <a:rPr lang="en-US" sz="2600" dirty="0" smtClean="0"/>
              <a:t>1 </a:t>
            </a:r>
            <a:r>
              <a:rPr lang="en-US" sz="2600" dirty="0" err="1" smtClean="0"/>
              <a:t>oz</a:t>
            </a:r>
            <a:r>
              <a:rPr lang="en-US" sz="2600" dirty="0" smtClean="0"/>
              <a:t> = ¼ cup</a:t>
            </a:r>
          </a:p>
          <a:p>
            <a:pPr lvl="1" eaLnBrk="1" hangingPunct="1">
              <a:lnSpc>
                <a:spcPct val="80000"/>
              </a:lnSpc>
              <a:buFont typeface="Courier New" pitchFamily="49" charset="0"/>
              <a:buChar char="o"/>
              <a:defRPr/>
            </a:pPr>
            <a:r>
              <a:rPr lang="en-US" sz="2600" dirty="0" smtClean="0"/>
              <a:t>3 </a:t>
            </a:r>
            <a:r>
              <a:rPr lang="en-US" sz="2600" dirty="0" err="1" smtClean="0"/>
              <a:t>oz</a:t>
            </a:r>
            <a:r>
              <a:rPr lang="en-US" sz="2600" dirty="0" smtClean="0"/>
              <a:t> = deck of cards</a:t>
            </a:r>
          </a:p>
        </p:txBody>
      </p:sp>
      <p:pic>
        <p:nvPicPr>
          <p:cNvPr id="18534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609600"/>
            <a:ext cx="957263"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349" name="Picture 9" descr="C:\Users\bev\AppData\Local\Microsoft\Windows\Temporary Internet Files\Content.IE5\7GPPI1RU\MP900433159[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2895600"/>
            <a:ext cx="4722813" cy="313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799313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68803">
                                            <p:txEl>
                                              <p:pRg st="0" end="0"/>
                                            </p:txEl>
                                          </p:spTgt>
                                        </p:tgtEl>
                                        <p:attrNameLst>
                                          <p:attrName>style.visibility</p:attrName>
                                        </p:attrNameLst>
                                      </p:cBhvr>
                                      <p:to>
                                        <p:strVal val="visible"/>
                                      </p:to>
                                    </p:set>
                                    <p:anim calcmode="lin" valueType="num">
                                      <p:cBhvr additive="base">
                                        <p:cTn id="7" dur="500" fill="hold"/>
                                        <p:tgtEl>
                                          <p:spTgt spid="186880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6880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68803">
                                            <p:txEl>
                                              <p:pRg st="1" end="1"/>
                                            </p:txEl>
                                          </p:spTgt>
                                        </p:tgtEl>
                                        <p:attrNameLst>
                                          <p:attrName>style.visibility</p:attrName>
                                        </p:attrNameLst>
                                      </p:cBhvr>
                                      <p:to>
                                        <p:strVal val="visible"/>
                                      </p:to>
                                    </p:set>
                                    <p:anim calcmode="lin" valueType="num">
                                      <p:cBhvr additive="base">
                                        <p:cTn id="11" dur="500" fill="hold"/>
                                        <p:tgtEl>
                                          <p:spTgt spid="186880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86880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868803">
                                            <p:txEl>
                                              <p:pRg st="2" end="2"/>
                                            </p:txEl>
                                          </p:spTgt>
                                        </p:tgtEl>
                                        <p:attrNameLst>
                                          <p:attrName>style.visibility</p:attrName>
                                        </p:attrNameLst>
                                      </p:cBhvr>
                                      <p:to>
                                        <p:strVal val="visible"/>
                                      </p:to>
                                    </p:set>
                                    <p:anim calcmode="lin" valueType="num">
                                      <p:cBhvr additive="base">
                                        <p:cTn id="15" dur="500" fill="hold"/>
                                        <p:tgtEl>
                                          <p:spTgt spid="186880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86880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868803">
                                            <p:txEl>
                                              <p:pRg st="3" end="3"/>
                                            </p:txEl>
                                          </p:spTgt>
                                        </p:tgtEl>
                                        <p:attrNameLst>
                                          <p:attrName>style.visibility</p:attrName>
                                        </p:attrNameLst>
                                      </p:cBhvr>
                                      <p:to>
                                        <p:strVal val="visible"/>
                                      </p:to>
                                    </p:set>
                                    <p:anim calcmode="lin" valueType="num">
                                      <p:cBhvr additive="base">
                                        <p:cTn id="19" dur="500" fill="hold"/>
                                        <p:tgtEl>
                                          <p:spTgt spid="186880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6880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868803">
                                            <p:txEl>
                                              <p:pRg st="5" end="5"/>
                                            </p:txEl>
                                          </p:spTgt>
                                        </p:tgtEl>
                                        <p:attrNameLst>
                                          <p:attrName>style.visibility</p:attrName>
                                        </p:attrNameLst>
                                      </p:cBhvr>
                                      <p:to>
                                        <p:strVal val="visible"/>
                                      </p:to>
                                    </p:set>
                                    <p:anim calcmode="lin" valueType="num">
                                      <p:cBhvr additive="base">
                                        <p:cTn id="25" dur="500" fill="hold"/>
                                        <p:tgtEl>
                                          <p:spTgt spid="186880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868803">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868803">
                                            <p:txEl>
                                              <p:pRg st="6" end="6"/>
                                            </p:txEl>
                                          </p:spTgt>
                                        </p:tgtEl>
                                        <p:attrNameLst>
                                          <p:attrName>style.visibility</p:attrName>
                                        </p:attrNameLst>
                                      </p:cBhvr>
                                      <p:to>
                                        <p:strVal val="visible"/>
                                      </p:to>
                                    </p:set>
                                    <p:anim calcmode="lin" valueType="num">
                                      <p:cBhvr additive="base">
                                        <p:cTn id="29" dur="500" fill="hold"/>
                                        <p:tgtEl>
                                          <p:spTgt spid="1868803">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868803">
                                            <p:txEl>
                                              <p:pRg st="6" end="6"/>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868803">
                                            <p:txEl>
                                              <p:pRg st="7" end="7"/>
                                            </p:txEl>
                                          </p:spTgt>
                                        </p:tgtEl>
                                        <p:attrNameLst>
                                          <p:attrName>style.visibility</p:attrName>
                                        </p:attrNameLst>
                                      </p:cBhvr>
                                      <p:to>
                                        <p:strVal val="visible"/>
                                      </p:to>
                                    </p:set>
                                    <p:anim calcmode="lin" valueType="num">
                                      <p:cBhvr additive="base">
                                        <p:cTn id="33" dur="500" fill="hold"/>
                                        <p:tgtEl>
                                          <p:spTgt spid="1868803">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868803">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868803">
                                            <p:txEl>
                                              <p:pRg st="8" end="8"/>
                                            </p:txEl>
                                          </p:spTgt>
                                        </p:tgtEl>
                                        <p:attrNameLst>
                                          <p:attrName>style.visibility</p:attrName>
                                        </p:attrNameLst>
                                      </p:cBhvr>
                                      <p:to>
                                        <p:strVal val="visible"/>
                                      </p:to>
                                    </p:set>
                                    <p:anim calcmode="lin" valueType="num">
                                      <p:cBhvr additive="base">
                                        <p:cTn id="37" dur="500" fill="hold"/>
                                        <p:tgtEl>
                                          <p:spTgt spid="1868803">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86880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868803">
                                            <p:txEl>
                                              <p:pRg st="10" end="10"/>
                                            </p:txEl>
                                          </p:spTgt>
                                        </p:tgtEl>
                                        <p:attrNameLst>
                                          <p:attrName>style.visibility</p:attrName>
                                        </p:attrNameLst>
                                      </p:cBhvr>
                                      <p:to>
                                        <p:strVal val="visible"/>
                                      </p:to>
                                    </p:set>
                                    <p:anim calcmode="lin" valueType="num">
                                      <p:cBhvr additive="base">
                                        <p:cTn id="43" dur="500" fill="hold"/>
                                        <p:tgtEl>
                                          <p:spTgt spid="1868803">
                                            <p:txEl>
                                              <p:pRg st="10" end="1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868803">
                                            <p:txEl>
                                              <p:pRg st="10" end="10"/>
                                            </p:txEl>
                                          </p:spTgt>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868803">
                                            <p:txEl>
                                              <p:pRg st="11" end="11"/>
                                            </p:txEl>
                                          </p:spTgt>
                                        </p:tgtEl>
                                        <p:attrNameLst>
                                          <p:attrName>style.visibility</p:attrName>
                                        </p:attrNameLst>
                                      </p:cBhvr>
                                      <p:to>
                                        <p:strVal val="visible"/>
                                      </p:to>
                                    </p:set>
                                    <p:anim calcmode="lin" valueType="num">
                                      <p:cBhvr additive="base">
                                        <p:cTn id="47" dur="500" fill="hold"/>
                                        <p:tgtEl>
                                          <p:spTgt spid="1868803">
                                            <p:txEl>
                                              <p:pRg st="11" end="11"/>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868803">
                                            <p:txEl>
                                              <p:pRg st="11" end="11"/>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868803">
                                            <p:txEl>
                                              <p:pRg st="12" end="12"/>
                                            </p:txEl>
                                          </p:spTgt>
                                        </p:tgtEl>
                                        <p:attrNameLst>
                                          <p:attrName>style.visibility</p:attrName>
                                        </p:attrNameLst>
                                      </p:cBhvr>
                                      <p:to>
                                        <p:strVal val="visible"/>
                                      </p:to>
                                    </p:set>
                                    <p:anim calcmode="lin" valueType="num">
                                      <p:cBhvr additive="base">
                                        <p:cTn id="51" dur="500" fill="hold"/>
                                        <p:tgtEl>
                                          <p:spTgt spid="1868803">
                                            <p:txEl>
                                              <p:pRg st="12" end="12"/>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86880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8803" grpId="0" build="p" autoUpdateAnimBg="0"/>
    </p:bldLst>
  </p:timing>
</p:sld>
</file>

<file path=ppt/slides/slide20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6370" name="Title 1"/>
          <p:cNvSpPr>
            <a:spLocks noGrp="1"/>
          </p:cNvSpPr>
          <p:nvPr>
            <p:ph type="title"/>
          </p:nvPr>
        </p:nvSpPr>
        <p:spPr/>
        <p:txBody>
          <a:bodyPr lIns="91440" tIns="45720" rIns="91440" bIns="45720" anchor="b">
            <a:normAutofit/>
          </a:bodyPr>
          <a:lstStyle/>
          <a:p>
            <a:pPr eaLnBrk="1" hangingPunct="1"/>
            <a:r>
              <a:rPr lang="en-US" dirty="0" smtClean="0">
                <a:latin typeface="Tahoma" pitchFamily="34" charset="0"/>
              </a:rPr>
              <a:t>Fats- Aim for heart health</a:t>
            </a:r>
          </a:p>
        </p:txBody>
      </p:sp>
      <p:sp>
        <p:nvSpPr>
          <p:cNvPr id="1869827" name="Content Placeholder 2"/>
          <p:cNvSpPr>
            <a:spLocks noGrp="1"/>
          </p:cNvSpPr>
          <p:nvPr>
            <p:ph sz="quarter" idx="1"/>
          </p:nvPr>
        </p:nvSpPr>
        <p:spPr>
          <a:xfrm>
            <a:off x="457200" y="1219200"/>
            <a:ext cx="4419600" cy="4937760"/>
          </a:xfrm>
        </p:spPr>
        <p:txBody>
          <a:bodyPr>
            <a:normAutofit/>
          </a:bodyPr>
          <a:lstStyle/>
          <a:p>
            <a:pPr>
              <a:spcBef>
                <a:spcPct val="0"/>
              </a:spcBef>
              <a:buClrTx/>
              <a:buSzTx/>
              <a:buFontTx/>
              <a:buChar char="•"/>
              <a:defRPr/>
            </a:pPr>
            <a:r>
              <a:rPr lang="en-US" sz="2800" b="1" dirty="0">
                <a:solidFill>
                  <a:schemeClr val="folHlink"/>
                </a:solidFill>
              </a:rPr>
              <a:t>Saturated fats</a:t>
            </a:r>
            <a:r>
              <a:rPr lang="en-US" sz="2400" b="1" dirty="0"/>
              <a:t> </a:t>
            </a:r>
            <a:r>
              <a:rPr lang="en-US" sz="2400" b="1" dirty="0">
                <a:solidFill>
                  <a:schemeClr val="tx2">
                    <a:lumMod val="50000"/>
                  </a:schemeClr>
                </a:solidFill>
              </a:rPr>
              <a:t>(LIMIT)</a:t>
            </a:r>
          </a:p>
          <a:p>
            <a:pPr lvl="1">
              <a:lnSpc>
                <a:spcPct val="70000"/>
              </a:lnSpc>
              <a:buFont typeface="Courier New" pitchFamily="49" charset="0"/>
              <a:buChar char="o"/>
              <a:defRPr/>
            </a:pPr>
            <a:r>
              <a:rPr lang="en-US" sz="2000" dirty="0" smtClean="0">
                <a:solidFill>
                  <a:schemeClr val="tx1"/>
                </a:solidFill>
              </a:rPr>
              <a:t>Solid</a:t>
            </a:r>
          </a:p>
          <a:p>
            <a:pPr lvl="1">
              <a:lnSpc>
                <a:spcPct val="70000"/>
              </a:lnSpc>
              <a:buFont typeface="Courier New" pitchFamily="49" charset="0"/>
              <a:buChar char="o"/>
              <a:defRPr/>
            </a:pPr>
            <a:r>
              <a:rPr lang="en-US" sz="2000" dirty="0" smtClean="0">
                <a:solidFill>
                  <a:schemeClr val="tx1"/>
                </a:solidFill>
              </a:rPr>
              <a:t>Animal  </a:t>
            </a:r>
          </a:p>
          <a:p>
            <a:pPr lvl="1">
              <a:lnSpc>
                <a:spcPct val="70000"/>
              </a:lnSpc>
              <a:buFont typeface="Courier New" pitchFamily="49" charset="0"/>
              <a:buChar char="o"/>
              <a:defRPr/>
            </a:pPr>
            <a:r>
              <a:rPr lang="en-US" sz="2000" dirty="0" smtClean="0">
                <a:solidFill>
                  <a:schemeClr val="tx1"/>
                </a:solidFill>
              </a:rPr>
              <a:t>Tropical (palm, coconut)</a:t>
            </a:r>
          </a:p>
          <a:p>
            <a:pPr lvl="1">
              <a:lnSpc>
                <a:spcPct val="70000"/>
              </a:lnSpc>
              <a:buFont typeface="Courier New" pitchFamily="49" charset="0"/>
              <a:buChar char="o"/>
              <a:defRPr/>
            </a:pPr>
            <a:r>
              <a:rPr lang="en-US" sz="2000" dirty="0" smtClean="0">
                <a:solidFill>
                  <a:schemeClr val="tx1"/>
                </a:solidFill>
              </a:rPr>
              <a:t>Trans fats (deep fried)</a:t>
            </a:r>
          </a:p>
          <a:p>
            <a:pPr lvl="1">
              <a:lnSpc>
                <a:spcPct val="70000"/>
              </a:lnSpc>
              <a:buFont typeface="Courier New" pitchFamily="49" charset="0"/>
              <a:buChar char="o"/>
              <a:defRPr/>
            </a:pPr>
            <a:endParaRPr lang="en-US" sz="2000" dirty="0" smtClean="0">
              <a:solidFill>
                <a:schemeClr val="folHlink"/>
              </a:solidFill>
            </a:endParaRPr>
          </a:p>
          <a:p>
            <a:pPr>
              <a:lnSpc>
                <a:spcPct val="70000"/>
              </a:lnSpc>
              <a:buFont typeface="Courier New" pitchFamily="49" charset="0"/>
              <a:buChar char="o"/>
              <a:defRPr/>
            </a:pPr>
            <a:r>
              <a:rPr lang="en-US" sz="2800" dirty="0" smtClean="0">
                <a:solidFill>
                  <a:schemeClr val="folHlink"/>
                </a:solidFill>
              </a:rPr>
              <a:t>Monounsaturated</a:t>
            </a:r>
          </a:p>
          <a:p>
            <a:pPr lvl="1" eaLnBrk="1" hangingPunct="1">
              <a:lnSpc>
                <a:spcPct val="70000"/>
              </a:lnSpc>
              <a:buFont typeface="Courier New" pitchFamily="49" charset="0"/>
              <a:buChar char="o"/>
              <a:defRPr/>
            </a:pPr>
            <a:r>
              <a:rPr lang="en-US" sz="2000" dirty="0" smtClean="0"/>
              <a:t>Olive &amp; canola oils</a:t>
            </a:r>
          </a:p>
          <a:p>
            <a:pPr lvl="1" eaLnBrk="1" hangingPunct="1">
              <a:lnSpc>
                <a:spcPct val="70000"/>
              </a:lnSpc>
              <a:buFont typeface="Courier New" pitchFamily="49" charset="0"/>
              <a:buChar char="o"/>
              <a:defRPr/>
            </a:pPr>
            <a:r>
              <a:rPr lang="en-US" sz="2000" dirty="0" smtClean="0"/>
              <a:t>Nuts</a:t>
            </a:r>
          </a:p>
          <a:p>
            <a:pPr lvl="1" eaLnBrk="1" hangingPunct="1">
              <a:lnSpc>
                <a:spcPct val="70000"/>
              </a:lnSpc>
              <a:buFont typeface="Courier New" pitchFamily="49" charset="0"/>
              <a:buChar char="o"/>
              <a:defRPr/>
            </a:pPr>
            <a:r>
              <a:rPr lang="en-US" sz="2000" dirty="0" smtClean="0"/>
              <a:t>Avocado</a:t>
            </a:r>
          </a:p>
          <a:p>
            <a:pPr lvl="2" eaLnBrk="1" hangingPunct="1">
              <a:lnSpc>
                <a:spcPct val="70000"/>
              </a:lnSpc>
              <a:buFont typeface="Courier New" pitchFamily="49" charset="0"/>
              <a:buChar char="o"/>
              <a:defRPr/>
            </a:pPr>
            <a:endParaRPr lang="en-US" dirty="0" smtClean="0"/>
          </a:p>
          <a:p>
            <a:pPr eaLnBrk="1" hangingPunct="1">
              <a:lnSpc>
                <a:spcPct val="70000"/>
              </a:lnSpc>
              <a:buFont typeface="Courier New" pitchFamily="49" charset="0"/>
              <a:buChar char="o"/>
              <a:defRPr/>
            </a:pPr>
            <a:r>
              <a:rPr lang="en-US" sz="2800" dirty="0" smtClean="0">
                <a:solidFill>
                  <a:schemeClr val="folHlink"/>
                </a:solidFill>
              </a:rPr>
              <a:t>Polyunsaturated</a:t>
            </a:r>
          </a:p>
          <a:p>
            <a:pPr lvl="1">
              <a:lnSpc>
                <a:spcPct val="70000"/>
              </a:lnSpc>
              <a:buFont typeface="Courier New" pitchFamily="49" charset="0"/>
              <a:buChar char="o"/>
              <a:defRPr/>
            </a:pPr>
            <a:r>
              <a:rPr lang="en-US" sz="2000" dirty="0" smtClean="0"/>
              <a:t>veg oils: canola, corn, walnut, safflower, soybean</a:t>
            </a:r>
          </a:p>
          <a:p>
            <a:pPr lvl="1" eaLnBrk="1" hangingPunct="1">
              <a:spcBef>
                <a:spcPct val="0"/>
              </a:spcBef>
              <a:buClrTx/>
              <a:buSzTx/>
              <a:buFontTx/>
              <a:buNone/>
              <a:defRPr/>
            </a:pPr>
            <a:endParaRPr lang="en-US" sz="2600" dirty="0" smtClean="0"/>
          </a:p>
          <a:p>
            <a:pPr eaLnBrk="1" hangingPunct="1">
              <a:spcBef>
                <a:spcPct val="0"/>
              </a:spcBef>
              <a:buClrTx/>
              <a:buSzTx/>
              <a:buFontTx/>
              <a:buChar char="•"/>
              <a:defRPr/>
            </a:pPr>
            <a:endParaRPr lang="en-US" sz="2600" dirty="0" smtClean="0"/>
          </a:p>
        </p:txBody>
      </p:sp>
      <p:sp>
        <p:nvSpPr>
          <p:cNvPr id="1869828" name="Content Placeholder 3"/>
          <p:cNvSpPr>
            <a:spLocks noGrp="1"/>
          </p:cNvSpPr>
          <p:nvPr>
            <p:ph sz="half" idx="4294967295"/>
          </p:nvPr>
        </p:nvSpPr>
        <p:spPr>
          <a:xfrm>
            <a:off x="5016679" y="1425515"/>
            <a:ext cx="3606800" cy="4743450"/>
          </a:xfrm>
        </p:spPr>
        <p:txBody>
          <a:bodyPr/>
          <a:lstStyle/>
          <a:p>
            <a:pPr eaLnBrk="1" hangingPunct="1">
              <a:buFont typeface="Wingdings" pitchFamily="2" charset="2"/>
              <a:buNone/>
              <a:defRPr/>
            </a:pPr>
            <a:r>
              <a:rPr lang="en-US" sz="2400" dirty="0" smtClean="0"/>
              <a:t>Serving sizes</a:t>
            </a:r>
          </a:p>
          <a:p>
            <a:pPr eaLnBrk="1" hangingPunct="1">
              <a:buFont typeface="Courier New" pitchFamily="49" charset="0"/>
              <a:buChar char="o"/>
              <a:defRPr/>
            </a:pPr>
            <a:r>
              <a:rPr lang="en-US" sz="2200" dirty="0" smtClean="0"/>
              <a:t>1 tsp butter, margarine, oil, mayonnaise</a:t>
            </a:r>
          </a:p>
          <a:p>
            <a:pPr eaLnBrk="1" hangingPunct="1">
              <a:buFont typeface="Courier New" pitchFamily="49" charset="0"/>
              <a:buChar char="o"/>
              <a:defRPr/>
            </a:pPr>
            <a:r>
              <a:rPr lang="en-US" sz="2200" dirty="0" smtClean="0"/>
              <a:t>1 Tbsp salad dressing, cream cheese, seeds</a:t>
            </a:r>
          </a:p>
          <a:p>
            <a:pPr eaLnBrk="1" hangingPunct="1">
              <a:buFont typeface="Courier New" pitchFamily="49" charset="0"/>
              <a:buChar char="o"/>
              <a:defRPr/>
            </a:pPr>
            <a:r>
              <a:rPr lang="en-US" sz="2200" dirty="0" smtClean="0"/>
              <a:t>2 Tbsp avocado, cream, sour cream</a:t>
            </a:r>
          </a:p>
          <a:p>
            <a:pPr eaLnBrk="1" hangingPunct="1">
              <a:buFont typeface="Courier New" pitchFamily="49" charset="0"/>
              <a:buChar char="o"/>
              <a:defRPr/>
            </a:pPr>
            <a:r>
              <a:rPr lang="en-US" sz="2200" dirty="0" smtClean="0"/>
              <a:t>1 slice bacon</a:t>
            </a:r>
          </a:p>
        </p:txBody>
      </p:sp>
      <p:pic>
        <p:nvPicPr>
          <p:cNvPr id="186373" name="Picture 5" descr="FD01057_"/>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77862" y="3429000"/>
            <a:ext cx="13716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4" name="Picture 7" descr="87_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0079" y="4572000"/>
            <a:ext cx="160020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273314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69827">
                                            <p:txEl>
                                              <p:pRg st="0" end="0"/>
                                            </p:txEl>
                                          </p:spTgt>
                                        </p:tgtEl>
                                        <p:attrNameLst>
                                          <p:attrName>style.visibility</p:attrName>
                                        </p:attrNameLst>
                                      </p:cBhvr>
                                      <p:to>
                                        <p:strVal val="visible"/>
                                      </p:to>
                                    </p:set>
                                    <p:anim calcmode="lin" valueType="num">
                                      <p:cBhvr additive="base">
                                        <p:cTn id="7" dur="500" fill="hold"/>
                                        <p:tgtEl>
                                          <p:spTgt spid="186982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6982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69827">
                                            <p:txEl>
                                              <p:pRg st="1" end="1"/>
                                            </p:txEl>
                                          </p:spTgt>
                                        </p:tgtEl>
                                        <p:attrNameLst>
                                          <p:attrName>style.visibility</p:attrName>
                                        </p:attrNameLst>
                                      </p:cBhvr>
                                      <p:to>
                                        <p:strVal val="visible"/>
                                      </p:to>
                                    </p:set>
                                    <p:anim calcmode="lin" valueType="num">
                                      <p:cBhvr additive="base">
                                        <p:cTn id="11" dur="500" fill="hold"/>
                                        <p:tgtEl>
                                          <p:spTgt spid="186982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86982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869827">
                                            <p:txEl>
                                              <p:pRg st="2" end="2"/>
                                            </p:txEl>
                                          </p:spTgt>
                                        </p:tgtEl>
                                        <p:attrNameLst>
                                          <p:attrName>style.visibility</p:attrName>
                                        </p:attrNameLst>
                                      </p:cBhvr>
                                      <p:to>
                                        <p:strVal val="visible"/>
                                      </p:to>
                                    </p:set>
                                    <p:anim calcmode="lin" valueType="num">
                                      <p:cBhvr additive="base">
                                        <p:cTn id="15" dur="500" fill="hold"/>
                                        <p:tgtEl>
                                          <p:spTgt spid="1869827">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869827">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869827">
                                            <p:txEl>
                                              <p:pRg st="3" end="3"/>
                                            </p:txEl>
                                          </p:spTgt>
                                        </p:tgtEl>
                                        <p:attrNameLst>
                                          <p:attrName>style.visibility</p:attrName>
                                        </p:attrNameLst>
                                      </p:cBhvr>
                                      <p:to>
                                        <p:strVal val="visible"/>
                                      </p:to>
                                    </p:set>
                                    <p:anim calcmode="lin" valueType="num">
                                      <p:cBhvr additive="base">
                                        <p:cTn id="19" dur="500" fill="hold"/>
                                        <p:tgtEl>
                                          <p:spTgt spid="186982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69827">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869827">
                                            <p:txEl>
                                              <p:pRg st="4" end="4"/>
                                            </p:txEl>
                                          </p:spTgt>
                                        </p:tgtEl>
                                        <p:attrNameLst>
                                          <p:attrName>style.visibility</p:attrName>
                                        </p:attrNameLst>
                                      </p:cBhvr>
                                      <p:to>
                                        <p:strVal val="visible"/>
                                      </p:to>
                                    </p:set>
                                    <p:anim calcmode="lin" valueType="num">
                                      <p:cBhvr additive="base">
                                        <p:cTn id="23" dur="500" fill="hold"/>
                                        <p:tgtEl>
                                          <p:spTgt spid="1869827">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86982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869827">
                                            <p:txEl>
                                              <p:pRg st="6" end="6"/>
                                            </p:txEl>
                                          </p:spTgt>
                                        </p:tgtEl>
                                        <p:attrNameLst>
                                          <p:attrName>style.visibility</p:attrName>
                                        </p:attrNameLst>
                                      </p:cBhvr>
                                      <p:to>
                                        <p:strVal val="visible"/>
                                      </p:to>
                                    </p:set>
                                    <p:anim calcmode="lin" valueType="num">
                                      <p:cBhvr additive="base">
                                        <p:cTn id="29" dur="500" fill="hold"/>
                                        <p:tgtEl>
                                          <p:spTgt spid="1869827">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869827">
                                            <p:txEl>
                                              <p:pRg st="6" end="6"/>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869827">
                                            <p:txEl>
                                              <p:pRg st="7" end="7"/>
                                            </p:txEl>
                                          </p:spTgt>
                                        </p:tgtEl>
                                        <p:attrNameLst>
                                          <p:attrName>style.visibility</p:attrName>
                                        </p:attrNameLst>
                                      </p:cBhvr>
                                      <p:to>
                                        <p:strVal val="visible"/>
                                      </p:to>
                                    </p:set>
                                    <p:anim calcmode="lin" valueType="num">
                                      <p:cBhvr additive="base">
                                        <p:cTn id="33" dur="500" fill="hold"/>
                                        <p:tgtEl>
                                          <p:spTgt spid="1869827">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869827">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869827">
                                            <p:txEl>
                                              <p:pRg st="8" end="8"/>
                                            </p:txEl>
                                          </p:spTgt>
                                        </p:tgtEl>
                                        <p:attrNameLst>
                                          <p:attrName>style.visibility</p:attrName>
                                        </p:attrNameLst>
                                      </p:cBhvr>
                                      <p:to>
                                        <p:strVal val="visible"/>
                                      </p:to>
                                    </p:set>
                                    <p:anim calcmode="lin" valueType="num">
                                      <p:cBhvr additive="base">
                                        <p:cTn id="37" dur="500" fill="hold"/>
                                        <p:tgtEl>
                                          <p:spTgt spid="1869827">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869827">
                                            <p:txEl>
                                              <p:pRg st="8" end="8"/>
                                            </p:tx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869827">
                                            <p:txEl>
                                              <p:pRg st="9" end="9"/>
                                            </p:txEl>
                                          </p:spTgt>
                                        </p:tgtEl>
                                        <p:attrNameLst>
                                          <p:attrName>style.visibility</p:attrName>
                                        </p:attrNameLst>
                                      </p:cBhvr>
                                      <p:to>
                                        <p:strVal val="visible"/>
                                      </p:to>
                                    </p:set>
                                    <p:anim calcmode="lin" valueType="num">
                                      <p:cBhvr additive="base">
                                        <p:cTn id="41" dur="500" fill="hold"/>
                                        <p:tgtEl>
                                          <p:spTgt spid="1869827">
                                            <p:txEl>
                                              <p:pRg st="9" end="9"/>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869827">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869827">
                                            <p:txEl>
                                              <p:pRg st="11" end="11"/>
                                            </p:txEl>
                                          </p:spTgt>
                                        </p:tgtEl>
                                        <p:attrNameLst>
                                          <p:attrName>style.visibility</p:attrName>
                                        </p:attrNameLst>
                                      </p:cBhvr>
                                      <p:to>
                                        <p:strVal val="visible"/>
                                      </p:to>
                                    </p:set>
                                    <p:anim calcmode="lin" valueType="num">
                                      <p:cBhvr additive="base">
                                        <p:cTn id="47" dur="500" fill="hold"/>
                                        <p:tgtEl>
                                          <p:spTgt spid="1869827">
                                            <p:txEl>
                                              <p:pRg st="11" end="11"/>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869827">
                                            <p:txEl>
                                              <p:pRg st="11" end="11"/>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869827">
                                            <p:txEl>
                                              <p:pRg st="12" end="12"/>
                                            </p:txEl>
                                          </p:spTgt>
                                        </p:tgtEl>
                                        <p:attrNameLst>
                                          <p:attrName>style.visibility</p:attrName>
                                        </p:attrNameLst>
                                      </p:cBhvr>
                                      <p:to>
                                        <p:strVal val="visible"/>
                                      </p:to>
                                    </p:set>
                                    <p:anim calcmode="lin" valueType="num">
                                      <p:cBhvr additive="base">
                                        <p:cTn id="51" dur="500" fill="hold"/>
                                        <p:tgtEl>
                                          <p:spTgt spid="1869827">
                                            <p:txEl>
                                              <p:pRg st="12" end="12"/>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869827">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9827" grpId="0" build="p" autoUpdateAnimBg="0"/>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2"/>
          <p:cNvSpPr>
            <a:spLocks noGrp="1" noChangeArrowheads="1"/>
          </p:cNvSpPr>
          <p:nvPr>
            <p:ph type="title"/>
          </p:nvPr>
        </p:nvSpPr>
        <p:spPr/>
        <p:txBody>
          <a:bodyPr/>
          <a:lstStyle/>
          <a:p>
            <a:pPr eaLnBrk="1" hangingPunct="1">
              <a:buFont typeface="Monotype Sorts" pitchFamily="2" charset="2"/>
              <a:buNone/>
            </a:pPr>
            <a:r>
              <a:rPr lang="en-US" sz="4400" dirty="0" smtClean="0"/>
              <a:t>Using Alcohol Safely</a:t>
            </a:r>
            <a:endParaRPr lang="en-US" dirty="0" smtClean="0">
              <a:sym typeface="Monotype Sorts" pitchFamily="2" charset="2"/>
            </a:endParaRPr>
          </a:p>
        </p:txBody>
      </p:sp>
      <p:sp>
        <p:nvSpPr>
          <p:cNvPr id="374787" name="Rectangle 3"/>
          <p:cNvSpPr>
            <a:spLocks noGrp="1" noChangeArrowheads="1"/>
          </p:cNvSpPr>
          <p:nvPr>
            <p:ph sz="quarter" idx="1"/>
          </p:nvPr>
        </p:nvSpPr>
        <p:spPr/>
        <p:txBody>
          <a:bodyPr>
            <a:normAutofit/>
          </a:bodyPr>
          <a:lstStyle/>
          <a:p>
            <a:r>
              <a:rPr lang="en-US" dirty="0" smtClean="0"/>
              <a:t>Women- 1 or fewer alcoholic drinks a day </a:t>
            </a:r>
          </a:p>
          <a:p>
            <a:r>
              <a:rPr lang="en-US" dirty="0" smtClean="0"/>
              <a:t>Men 2 or fewer alcoholic drinks a day</a:t>
            </a:r>
          </a:p>
          <a:p>
            <a:pPr lvl="1"/>
            <a:r>
              <a:rPr lang="en-US" dirty="0" smtClean="0"/>
              <a:t>1 alcoholic drink equals</a:t>
            </a:r>
          </a:p>
          <a:p>
            <a:pPr lvl="2"/>
            <a:r>
              <a:rPr lang="en-US" dirty="0" smtClean="0"/>
              <a:t>12 </a:t>
            </a:r>
            <a:r>
              <a:rPr lang="en-US" dirty="0" err="1" smtClean="0"/>
              <a:t>oz</a:t>
            </a:r>
            <a:r>
              <a:rPr lang="en-US" dirty="0" smtClean="0"/>
              <a:t> beer, 5 </a:t>
            </a:r>
            <a:r>
              <a:rPr lang="en-US" dirty="0" err="1" smtClean="0"/>
              <a:t>oz</a:t>
            </a:r>
            <a:r>
              <a:rPr lang="en-US" dirty="0" smtClean="0"/>
              <a:t> glass of wine, or  1.5 </a:t>
            </a:r>
            <a:r>
              <a:rPr lang="en-US" dirty="0" err="1" smtClean="0"/>
              <a:t>oz</a:t>
            </a:r>
            <a:r>
              <a:rPr lang="en-US" dirty="0" smtClean="0"/>
              <a:t> distilled spirits (vodka, gin </a:t>
            </a:r>
            <a:r>
              <a:rPr lang="en-US" dirty="0" err="1" smtClean="0"/>
              <a:t>etc</a:t>
            </a:r>
            <a:r>
              <a:rPr lang="en-US" dirty="0" smtClean="0"/>
              <a:t>)</a:t>
            </a:r>
          </a:p>
          <a:p>
            <a:r>
              <a:rPr lang="en-US" dirty="0" smtClean="0"/>
              <a:t>If drink, limit amount and drink w/ food. </a:t>
            </a:r>
          </a:p>
          <a:p>
            <a:r>
              <a:rPr lang="en-US" dirty="0" smtClean="0"/>
              <a:t>Ask HCP if safe for you to drink. Tell them your usual quantity and frequency.  </a:t>
            </a:r>
          </a:p>
          <a:p>
            <a:pPr eaLnBrk="1" hangingPunct="1"/>
            <a:r>
              <a:rPr lang="en-US" dirty="0" smtClean="0"/>
              <a:t> Can cause hypo and worsen neuropathy</a:t>
            </a:r>
          </a:p>
        </p:txBody>
      </p:sp>
      <p:pic>
        <p:nvPicPr>
          <p:cNvPr id="2" name="Picture 1"/>
          <p:cNvPicPr>
            <a:picLocks noChangeAspect="1"/>
          </p:cNvPicPr>
          <p:nvPr/>
        </p:nvPicPr>
        <p:blipFill>
          <a:blip r:embed="rId4"/>
          <a:stretch>
            <a:fillRect/>
          </a:stretch>
        </p:blipFill>
        <p:spPr>
          <a:xfrm>
            <a:off x="7292341" y="1524000"/>
            <a:ext cx="1991266" cy="2891455"/>
          </a:xfrm>
          <a:prstGeom prst="rect">
            <a:avLst/>
          </a:prstGeom>
        </p:spPr>
      </p:pic>
    </p:spTree>
    <p:custDataLst>
      <p:tags r:id="rId1"/>
    </p:custDataLst>
    <p:extLst>
      <p:ext uri="{BB962C8B-B14F-4D97-AF65-F5344CB8AC3E}">
        <p14:creationId xmlns:p14="http://schemas.microsoft.com/office/powerpoint/2010/main" val="3101665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0467" name="Object 3"/>
          <p:cNvGraphicFramePr>
            <a:graphicFrameLocks noGrp="1" noChangeAspect="1"/>
          </p:cNvGraphicFramePr>
          <p:nvPr>
            <p:ph sz="quarter" idx="1"/>
            <p:extLst/>
          </p:nvPr>
        </p:nvGraphicFramePr>
        <p:xfrm>
          <a:off x="533400" y="1447800"/>
          <a:ext cx="7924800" cy="4708525"/>
        </p:xfrm>
        <a:graphic>
          <a:graphicData uri="http://schemas.openxmlformats.org/presentationml/2006/ole">
            <mc:AlternateContent xmlns:mc="http://schemas.openxmlformats.org/markup-compatibility/2006">
              <mc:Choice xmlns:v="urn:schemas-microsoft-com:vml" Requires="v">
                <p:oleObj spid="_x0000_s78913" name="Document" r:id="rId4" imgW="7979509" imgH="5280261" progId="Word.Document.8">
                  <p:embed/>
                </p:oleObj>
              </mc:Choice>
              <mc:Fallback>
                <p:oleObj name="Document" r:id="rId4" imgW="7979509" imgH="5280261" progId="Word.Document.8">
                  <p:embed/>
                  <p:pic>
                    <p:nvPicPr>
                      <p:cNvPr id="0" name=""/>
                      <p:cNvPicPr>
                        <a:picLocks noChangeAspect="1" noChangeArrowheads="1"/>
                      </p:cNvPicPr>
                      <p:nvPr/>
                    </p:nvPicPr>
                    <p:blipFill>
                      <a:blip r:embed="rId5"/>
                      <a:srcRect/>
                      <a:stretch>
                        <a:fillRect/>
                      </a:stretch>
                    </p:blipFill>
                    <p:spPr bwMode="auto">
                      <a:xfrm>
                        <a:off x="533400" y="1447800"/>
                        <a:ext cx="7924800" cy="4708525"/>
                      </a:xfrm>
                      <a:prstGeom prst="rect">
                        <a:avLst/>
                      </a:prstGeom>
                      <a:noFill/>
                      <a:ln>
                        <a:noFill/>
                      </a:ln>
                      <a:effectLst/>
                      <a:extLst/>
                    </p:spPr>
                  </p:pic>
                </p:oleObj>
              </mc:Fallback>
            </mc:AlternateContent>
          </a:graphicData>
        </a:graphic>
      </p:graphicFrame>
      <p:sp>
        <p:nvSpPr>
          <p:cNvPr id="2" name="Title 1"/>
          <p:cNvSpPr>
            <a:spLocks noGrp="1"/>
          </p:cNvSpPr>
          <p:nvPr>
            <p:ph type="title"/>
          </p:nvPr>
        </p:nvSpPr>
        <p:spPr/>
        <p:txBody>
          <a:bodyPr/>
          <a:lstStyle/>
          <a:p>
            <a:r>
              <a:rPr lang="en-US" dirty="0" smtClean="0"/>
              <a:t>Ms. Gonzales’ Daily Meal plan</a:t>
            </a:r>
            <a:endParaRPr lang="en-US" dirty="0"/>
          </a:p>
        </p:txBody>
      </p:sp>
    </p:spTree>
    <p:custDataLst>
      <p:tags r:id="rId2"/>
    </p:custDataLst>
    <p:extLst>
      <p:ext uri="{BB962C8B-B14F-4D97-AF65-F5344CB8AC3E}">
        <p14:creationId xmlns:p14="http://schemas.microsoft.com/office/powerpoint/2010/main" val="1076825249"/>
      </p:ext>
    </p:extLst>
  </p:cSld>
  <p:clrMapOvr>
    <a:masterClrMapping/>
  </p:clrMapOvr>
  <p:transition/>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200" y="311795"/>
            <a:ext cx="8229600" cy="1295400"/>
          </a:xfrm>
        </p:spPr>
        <p:txBody>
          <a:bodyPr>
            <a:normAutofit/>
          </a:bodyPr>
          <a:lstStyle/>
          <a:p>
            <a:pPr eaLnBrk="1" hangingPunct="1"/>
            <a:r>
              <a:rPr lang="en-US" sz="3600" b="1" dirty="0" smtClean="0"/>
              <a:t>Diabetes Bingo - “</a:t>
            </a:r>
            <a:r>
              <a:rPr lang="en-US" sz="3600" b="1" dirty="0" err="1" smtClean="0"/>
              <a:t>DiaBingo</a:t>
            </a:r>
            <a:r>
              <a:rPr lang="en-US" sz="3600" b="1" dirty="0" smtClean="0"/>
              <a:t>”</a:t>
            </a:r>
            <a:br>
              <a:rPr lang="en-US" sz="3600" b="1" dirty="0" smtClean="0"/>
            </a:br>
            <a:r>
              <a:rPr lang="en-US" sz="3600" b="1" dirty="0" smtClean="0"/>
              <a:t>Shout out Right Answer</a:t>
            </a:r>
          </a:p>
        </p:txBody>
      </p:sp>
      <p:sp>
        <p:nvSpPr>
          <p:cNvPr id="1678339" name="Rectangle 3"/>
          <p:cNvSpPr>
            <a:spLocks noGrp="1" noChangeArrowheads="1"/>
          </p:cNvSpPr>
          <p:nvPr>
            <p:ph sz="quarter" idx="1"/>
          </p:nvPr>
        </p:nvSpPr>
        <p:spPr/>
        <p:txBody>
          <a:bodyPr/>
          <a:lstStyle/>
          <a:p>
            <a:pPr marL="0" indent="0" eaLnBrk="1" hangingPunct="1">
              <a:buNone/>
              <a:defRPr/>
            </a:pPr>
            <a:r>
              <a:rPr lang="en-US" b="1" dirty="0" smtClean="0"/>
              <a:t> </a:t>
            </a:r>
          </a:p>
        </p:txBody>
      </p:sp>
      <p:pic>
        <p:nvPicPr>
          <p:cNvPr id="2" name="Picture 1"/>
          <p:cNvPicPr>
            <a:picLocks noChangeAspect="1"/>
          </p:cNvPicPr>
          <p:nvPr/>
        </p:nvPicPr>
        <p:blipFill>
          <a:blip r:embed="rId4"/>
          <a:stretch>
            <a:fillRect/>
          </a:stretch>
        </p:blipFill>
        <p:spPr>
          <a:xfrm>
            <a:off x="959807" y="1981200"/>
            <a:ext cx="7224386" cy="3505504"/>
          </a:xfrm>
          <a:prstGeom prst="rect">
            <a:avLst/>
          </a:prstGeom>
        </p:spPr>
      </p:pic>
    </p:spTree>
    <p:custDataLst>
      <p:tags r:id="rId1"/>
    </p:custDataLst>
    <p:extLst>
      <p:ext uri="{BB962C8B-B14F-4D97-AF65-F5344CB8AC3E}">
        <p14:creationId xmlns:p14="http://schemas.microsoft.com/office/powerpoint/2010/main" val="2060076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1026"/>
          <p:cNvSpPr>
            <a:spLocks noGrp="1" noChangeArrowheads="1"/>
          </p:cNvSpPr>
          <p:nvPr>
            <p:ph type="title"/>
          </p:nvPr>
        </p:nvSpPr>
        <p:spPr>
          <a:xfrm>
            <a:off x="304800" y="304800"/>
            <a:ext cx="8305800" cy="868363"/>
          </a:xfrm>
        </p:spPr>
        <p:txBody>
          <a:bodyPr/>
          <a:lstStyle/>
          <a:p>
            <a:pPr eaLnBrk="1" hangingPunct="1"/>
            <a:r>
              <a:rPr lang="en-US" dirty="0" err="1" smtClean="0">
                <a:solidFill>
                  <a:schemeClr val="tx1">
                    <a:lumMod val="95000"/>
                    <a:lumOff val="5000"/>
                  </a:schemeClr>
                </a:solidFill>
              </a:rPr>
              <a:t>DiaBingo</a:t>
            </a:r>
            <a:r>
              <a:rPr lang="en-US" dirty="0" smtClean="0">
                <a:solidFill>
                  <a:schemeClr val="tx1">
                    <a:lumMod val="95000"/>
                    <a:lumOff val="5000"/>
                  </a:schemeClr>
                </a:solidFill>
              </a:rPr>
              <a:t> - N</a:t>
            </a:r>
          </a:p>
        </p:txBody>
      </p:sp>
      <p:sp>
        <p:nvSpPr>
          <p:cNvPr id="1734659" name="Rectangle 1027"/>
          <p:cNvSpPr>
            <a:spLocks noGrp="1" noChangeArrowheads="1"/>
          </p:cNvSpPr>
          <p:nvPr>
            <p:ph type="body" idx="1"/>
          </p:nvPr>
        </p:nvSpPr>
        <p:spPr>
          <a:xfrm>
            <a:off x="457200" y="1295400"/>
            <a:ext cx="8686800" cy="6629400"/>
          </a:xfrm>
        </p:spPr>
        <p:txBody>
          <a:bodyPr>
            <a:noAutofit/>
          </a:bodyPr>
          <a:lstStyle/>
          <a:p>
            <a:pPr marL="609600" indent="-609600" eaLnBrk="1" hangingPunct="1">
              <a:lnSpc>
                <a:spcPct val="80000"/>
              </a:lnSpc>
              <a:buFont typeface="Wingdings" pitchFamily="2" charset="2"/>
              <a:buNone/>
              <a:defRPr/>
            </a:pPr>
            <a:r>
              <a:rPr lang="en-US" sz="2000" b="1" dirty="0" smtClean="0"/>
              <a:t>N</a:t>
            </a:r>
            <a:r>
              <a:rPr lang="en-US" sz="2000" dirty="0" smtClean="0"/>
              <a:t> DPP demonstrated that exercise and diet reduced risk of DM by ___%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An _______a day can help prevent heart attack and stroke		</a:t>
            </a:r>
          </a:p>
          <a:p>
            <a:pPr marL="609600" indent="-609600" eaLnBrk="1" hangingPunct="1">
              <a:lnSpc>
                <a:spcPct val="80000"/>
              </a:lnSpc>
              <a:buFont typeface="Wingdings" pitchFamily="2" charset="2"/>
              <a:buNone/>
              <a:defRPr/>
            </a:pPr>
            <a:r>
              <a:rPr lang="en-US" sz="2000" b="1" dirty="0" smtClean="0"/>
              <a:t>N</a:t>
            </a:r>
            <a:r>
              <a:rPr lang="en-US" sz="2000" dirty="0" smtClean="0"/>
              <a:t> Rebound hyperglycemia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Scare tactics are effective at motivating patients to change behavior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Losing ___ % of body weight, can improve blood glucose, BP, lipids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Drugs that can cause hyperglycemia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2/3 cups of rice equals ______ serving carbohydrate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A1c of 7% equals glucose of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One % drop in A1c reduces risk of complications by ___ %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1 gm of fat equal _____kilo/calories</a:t>
            </a:r>
            <a:br>
              <a:rPr lang="en-US" sz="2000" dirty="0" smtClean="0"/>
            </a:br>
            <a:endParaRPr lang="en-US" sz="2000" dirty="0" smtClean="0"/>
          </a:p>
          <a:p>
            <a:pPr marL="609600" indent="-609600" eaLnBrk="1" hangingPunct="1">
              <a:lnSpc>
                <a:spcPct val="80000"/>
              </a:lnSpc>
              <a:spcBef>
                <a:spcPct val="0"/>
              </a:spcBef>
              <a:buFont typeface="Wingdings" pitchFamily="2" charset="2"/>
              <a:buNone/>
              <a:defRPr/>
            </a:pPr>
            <a:r>
              <a:rPr lang="en-US" sz="2000" b="1" dirty="0" smtClean="0"/>
              <a:t>N</a:t>
            </a:r>
            <a:r>
              <a:rPr lang="en-US" sz="2000" dirty="0" smtClean="0"/>
              <a:t> Metabolic syndrome = hyperglycemia, hyperlipidemia, hypertension</a:t>
            </a:r>
            <a:endParaRPr lang="en-US" sz="2400" dirty="0" smtClean="0"/>
          </a:p>
          <a:p>
            <a:pPr marL="609600" indent="-609600" eaLnBrk="1" hangingPunct="1">
              <a:lnSpc>
                <a:spcPct val="80000"/>
              </a:lnSpc>
              <a:spcBef>
                <a:spcPct val="0"/>
              </a:spcBef>
              <a:buFont typeface="Wingdings" pitchFamily="2" charset="2"/>
              <a:buNone/>
              <a:defRPr/>
            </a:pPr>
            <a:r>
              <a:rPr lang="en-US" sz="2000" dirty="0" smtClean="0"/>
              <a:t>N Average American consumes 25 teaspoons of sugar a day.</a:t>
            </a:r>
            <a:r>
              <a:rPr lang="en-US" sz="3600" dirty="0" smtClean="0"/>
              <a:t>	</a:t>
            </a:r>
            <a:r>
              <a:rPr lang="en-US" sz="2800" dirty="0" smtClean="0"/>
              <a:t> </a:t>
            </a:r>
          </a:p>
        </p:txBody>
      </p:sp>
    </p:spTree>
    <p:custDataLst>
      <p:tags r:id="rId1"/>
    </p:custDataLst>
    <p:extLst>
      <p:ext uri="{BB962C8B-B14F-4D97-AF65-F5344CB8AC3E}">
        <p14:creationId xmlns:p14="http://schemas.microsoft.com/office/powerpoint/2010/main" val="274340755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34659">
                                            <p:txEl>
                                              <p:pRg st="0" end="0"/>
                                            </p:txEl>
                                          </p:spTgt>
                                        </p:tgtEl>
                                        <p:attrNameLst>
                                          <p:attrName>style.visibility</p:attrName>
                                        </p:attrNameLst>
                                      </p:cBhvr>
                                      <p:to>
                                        <p:strVal val="visible"/>
                                      </p:to>
                                    </p:set>
                                    <p:anim calcmode="lin" valueType="num">
                                      <p:cBhvr additive="base">
                                        <p:cTn id="7" dur="500" fill="hold"/>
                                        <p:tgtEl>
                                          <p:spTgt spid="173465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346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34659">
                                            <p:txEl>
                                              <p:pRg st="1" end="1"/>
                                            </p:txEl>
                                          </p:spTgt>
                                        </p:tgtEl>
                                        <p:attrNameLst>
                                          <p:attrName>style.visibility</p:attrName>
                                        </p:attrNameLst>
                                      </p:cBhvr>
                                      <p:to>
                                        <p:strVal val="visible"/>
                                      </p:to>
                                    </p:set>
                                    <p:anim calcmode="lin" valueType="num">
                                      <p:cBhvr additive="base">
                                        <p:cTn id="13" dur="500" fill="hold"/>
                                        <p:tgtEl>
                                          <p:spTgt spid="173465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346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34659">
                                            <p:txEl>
                                              <p:pRg st="2" end="2"/>
                                            </p:txEl>
                                          </p:spTgt>
                                        </p:tgtEl>
                                        <p:attrNameLst>
                                          <p:attrName>style.visibility</p:attrName>
                                        </p:attrNameLst>
                                      </p:cBhvr>
                                      <p:to>
                                        <p:strVal val="visible"/>
                                      </p:to>
                                    </p:set>
                                    <p:anim calcmode="lin" valueType="num">
                                      <p:cBhvr additive="base">
                                        <p:cTn id="19" dur="500" fill="hold"/>
                                        <p:tgtEl>
                                          <p:spTgt spid="173465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346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34659">
                                            <p:txEl>
                                              <p:pRg st="3" end="3"/>
                                            </p:txEl>
                                          </p:spTgt>
                                        </p:tgtEl>
                                        <p:attrNameLst>
                                          <p:attrName>style.visibility</p:attrName>
                                        </p:attrNameLst>
                                      </p:cBhvr>
                                      <p:to>
                                        <p:strVal val="visible"/>
                                      </p:to>
                                    </p:set>
                                    <p:anim calcmode="lin" valueType="num">
                                      <p:cBhvr additive="base">
                                        <p:cTn id="25" dur="500" fill="hold"/>
                                        <p:tgtEl>
                                          <p:spTgt spid="17346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3465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34659">
                                            <p:txEl>
                                              <p:pRg st="4" end="4"/>
                                            </p:txEl>
                                          </p:spTgt>
                                        </p:tgtEl>
                                        <p:attrNameLst>
                                          <p:attrName>style.visibility</p:attrName>
                                        </p:attrNameLst>
                                      </p:cBhvr>
                                      <p:to>
                                        <p:strVal val="visible"/>
                                      </p:to>
                                    </p:set>
                                    <p:anim calcmode="lin" valueType="num">
                                      <p:cBhvr additive="base">
                                        <p:cTn id="31" dur="500" fill="hold"/>
                                        <p:tgtEl>
                                          <p:spTgt spid="173465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3465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34659">
                                            <p:txEl>
                                              <p:pRg st="5" end="5"/>
                                            </p:txEl>
                                          </p:spTgt>
                                        </p:tgtEl>
                                        <p:attrNameLst>
                                          <p:attrName>style.visibility</p:attrName>
                                        </p:attrNameLst>
                                      </p:cBhvr>
                                      <p:to>
                                        <p:strVal val="visible"/>
                                      </p:to>
                                    </p:set>
                                    <p:anim calcmode="lin" valueType="num">
                                      <p:cBhvr additive="base">
                                        <p:cTn id="37" dur="500" fill="hold"/>
                                        <p:tgtEl>
                                          <p:spTgt spid="173465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3465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34659">
                                            <p:txEl>
                                              <p:pRg st="6" end="6"/>
                                            </p:txEl>
                                          </p:spTgt>
                                        </p:tgtEl>
                                        <p:attrNameLst>
                                          <p:attrName>style.visibility</p:attrName>
                                        </p:attrNameLst>
                                      </p:cBhvr>
                                      <p:to>
                                        <p:strVal val="visible"/>
                                      </p:to>
                                    </p:set>
                                    <p:anim calcmode="lin" valueType="num">
                                      <p:cBhvr additive="base">
                                        <p:cTn id="43" dur="500" fill="hold"/>
                                        <p:tgtEl>
                                          <p:spTgt spid="1734659">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3465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34659">
                                            <p:txEl>
                                              <p:pRg st="7" end="7"/>
                                            </p:txEl>
                                          </p:spTgt>
                                        </p:tgtEl>
                                        <p:attrNameLst>
                                          <p:attrName>style.visibility</p:attrName>
                                        </p:attrNameLst>
                                      </p:cBhvr>
                                      <p:to>
                                        <p:strVal val="visible"/>
                                      </p:to>
                                    </p:set>
                                    <p:anim calcmode="lin" valueType="num">
                                      <p:cBhvr additive="base">
                                        <p:cTn id="49" dur="500" fill="hold"/>
                                        <p:tgtEl>
                                          <p:spTgt spid="1734659">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34659">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34659">
                                            <p:txEl>
                                              <p:pRg st="8" end="8"/>
                                            </p:txEl>
                                          </p:spTgt>
                                        </p:tgtEl>
                                        <p:attrNameLst>
                                          <p:attrName>style.visibility</p:attrName>
                                        </p:attrNameLst>
                                      </p:cBhvr>
                                      <p:to>
                                        <p:strVal val="visible"/>
                                      </p:to>
                                    </p:set>
                                    <p:anim calcmode="lin" valueType="num">
                                      <p:cBhvr additive="base">
                                        <p:cTn id="55" dur="500" fill="hold"/>
                                        <p:tgtEl>
                                          <p:spTgt spid="1734659">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34659">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34659">
                                            <p:txEl>
                                              <p:pRg st="9" end="9"/>
                                            </p:txEl>
                                          </p:spTgt>
                                        </p:tgtEl>
                                        <p:attrNameLst>
                                          <p:attrName>style.visibility</p:attrName>
                                        </p:attrNameLst>
                                      </p:cBhvr>
                                      <p:to>
                                        <p:strVal val="visible"/>
                                      </p:to>
                                    </p:set>
                                    <p:anim calcmode="lin" valueType="num">
                                      <p:cBhvr additive="base">
                                        <p:cTn id="61" dur="500" fill="hold"/>
                                        <p:tgtEl>
                                          <p:spTgt spid="1734659">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34659">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34659">
                                            <p:txEl>
                                              <p:pRg st="10" end="10"/>
                                            </p:txEl>
                                          </p:spTgt>
                                        </p:tgtEl>
                                        <p:attrNameLst>
                                          <p:attrName>style.visibility</p:attrName>
                                        </p:attrNameLst>
                                      </p:cBhvr>
                                      <p:to>
                                        <p:strVal val="visible"/>
                                      </p:to>
                                    </p:set>
                                    <p:anim calcmode="lin" valueType="num">
                                      <p:cBhvr additive="base">
                                        <p:cTn id="67" dur="500" fill="hold"/>
                                        <p:tgtEl>
                                          <p:spTgt spid="1734659">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34659">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34659">
                                            <p:txEl>
                                              <p:pRg st="11" end="11"/>
                                            </p:txEl>
                                          </p:spTgt>
                                        </p:tgtEl>
                                        <p:attrNameLst>
                                          <p:attrName>style.visibility</p:attrName>
                                        </p:attrNameLst>
                                      </p:cBhvr>
                                      <p:to>
                                        <p:strVal val="visible"/>
                                      </p:to>
                                    </p:set>
                                    <p:anim calcmode="lin" valueType="num">
                                      <p:cBhvr additive="base">
                                        <p:cTn id="73" dur="500" fill="hold"/>
                                        <p:tgtEl>
                                          <p:spTgt spid="1734659">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34659">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 Keeping Healthy in Long Run</a:t>
            </a:r>
            <a:endParaRPr lang="en-US" dirty="0"/>
          </a:p>
        </p:txBody>
      </p:sp>
      <p:sp>
        <p:nvSpPr>
          <p:cNvPr id="4" name="Content Placeholder 3"/>
          <p:cNvSpPr>
            <a:spLocks noGrp="1"/>
          </p:cNvSpPr>
          <p:nvPr>
            <p:ph sz="quarter" idx="1"/>
          </p:nvPr>
        </p:nvSpPr>
        <p:spPr/>
        <p:txBody>
          <a:bodyPr>
            <a:normAutofit/>
          </a:bodyPr>
          <a:lstStyle/>
          <a:p>
            <a:r>
              <a:rPr lang="en-US" i="1" dirty="0" smtClean="0"/>
              <a:t>HUG Patients</a:t>
            </a:r>
            <a:endParaRPr lang="en-US" i="1" dirty="0"/>
          </a:p>
        </p:txBody>
      </p:sp>
      <p:sp>
        <p:nvSpPr>
          <p:cNvPr id="3" name="Text Placeholder 2"/>
          <p:cNvSpPr>
            <a:spLocks noGrp="1"/>
          </p:cNvSpPr>
          <p:nvPr>
            <p:ph type="body" sz="half" idx="4294967295"/>
          </p:nvPr>
        </p:nvSpPr>
        <p:spPr>
          <a:xfrm>
            <a:off x="4953000" y="1736997"/>
            <a:ext cx="3668712" cy="2377803"/>
          </a:xfrm>
          <a:ln w="57150">
            <a:solidFill>
              <a:schemeClr val="accent2">
                <a:lumMod val="50000"/>
              </a:schemeClr>
            </a:solidFill>
          </a:ln>
        </p:spPr>
        <p:txBody>
          <a:bodyPr>
            <a:normAutofit fontScale="77500" lnSpcReduction="20000"/>
          </a:bodyPr>
          <a:lstStyle/>
          <a:p>
            <a:r>
              <a:rPr lang="en-US" sz="3000" b="1" i="1" dirty="0">
                <a:solidFill>
                  <a:schemeClr val="accent2">
                    <a:lumMod val="50000"/>
                  </a:schemeClr>
                </a:solidFill>
              </a:rPr>
              <a:t>U</a:t>
            </a:r>
            <a:r>
              <a:rPr lang="en-US" sz="3000" b="1" i="1" dirty="0" smtClean="0">
                <a:solidFill>
                  <a:schemeClr val="accent2">
                    <a:lumMod val="50000"/>
                  </a:schemeClr>
                </a:solidFill>
              </a:rPr>
              <a:t>nconditional </a:t>
            </a:r>
            <a:r>
              <a:rPr lang="en-US" sz="3000" b="1" i="1" dirty="0">
                <a:solidFill>
                  <a:schemeClr val="accent2">
                    <a:lumMod val="50000"/>
                  </a:schemeClr>
                </a:solidFill>
              </a:rPr>
              <a:t>P</a:t>
            </a:r>
            <a:r>
              <a:rPr lang="en-US" sz="3000" b="1" i="1" dirty="0" smtClean="0">
                <a:solidFill>
                  <a:schemeClr val="accent2">
                    <a:lumMod val="50000"/>
                  </a:schemeClr>
                </a:solidFill>
              </a:rPr>
              <a:t>ositive </a:t>
            </a:r>
            <a:r>
              <a:rPr lang="en-US" sz="3000" b="1" i="1" dirty="0">
                <a:solidFill>
                  <a:schemeClr val="accent2">
                    <a:lumMod val="50000"/>
                  </a:schemeClr>
                </a:solidFill>
              </a:rPr>
              <a:t>R</a:t>
            </a:r>
            <a:r>
              <a:rPr lang="en-US" sz="3000" b="1" i="1" dirty="0" smtClean="0">
                <a:solidFill>
                  <a:schemeClr val="accent2">
                    <a:lumMod val="50000"/>
                  </a:schemeClr>
                </a:solidFill>
              </a:rPr>
              <a:t>egard – </a:t>
            </a:r>
          </a:p>
          <a:p>
            <a:pPr marL="0" indent="0">
              <a:buNone/>
            </a:pPr>
            <a:r>
              <a:rPr lang="en-US" i="1" dirty="0" smtClean="0">
                <a:solidFill>
                  <a:schemeClr val="accent2">
                    <a:lumMod val="50000"/>
                  </a:schemeClr>
                </a:solidFill>
              </a:rPr>
              <a:t>involves </a:t>
            </a:r>
            <a:r>
              <a:rPr lang="en-US" i="1" dirty="0">
                <a:solidFill>
                  <a:schemeClr val="accent2">
                    <a:lumMod val="50000"/>
                  </a:schemeClr>
                </a:solidFill>
              </a:rPr>
              <a:t>showing complete support and acceptance of a person no matter what that person says or does</a:t>
            </a:r>
            <a:r>
              <a:rPr lang="en-US" i="1" dirty="0" smtClean="0">
                <a:solidFill>
                  <a:schemeClr val="accent2">
                    <a:lumMod val="50000"/>
                  </a:schemeClr>
                </a:solidFill>
              </a:rPr>
              <a:t>.</a:t>
            </a:r>
          </a:p>
          <a:p>
            <a:pPr marL="274320" lvl="1" indent="0" algn="r">
              <a:buNone/>
            </a:pPr>
            <a:r>
              <a:rPr lang="en-US" i="1" dirty="0" smtClean="0">
                <a:solidFill>
                  <a:schemeClr val="accent2">
                    <a:lumMod val="50000"/>
                  </a:schemeClr>
                </a:solidFill>
              </a:rPr>
              <a:t>Carl Rogers</a:t>
            </a:r>
            <a:endParaRPr lang="en-US" i="1" dirty="0">
              <a:solidFill>
                <a:schemeClr val="accent2">
                  <a:lumMod val="50000"/>
                </a:schemeClr>
              </a:solidFill>
            </a:endParaRPr>
          </a:p>
        </p:txBody>
      </p:sp>
      <p:sp>
        <p:nvSpPr>
          <p:cNvPr id="5" name="Content Placeholder 4"/>
          <p:cNvSpPr>
            <a:spLocks noGrp="1"/>
          </p:cNvSpPr>
          <p:nvPr>
            <p:ph sz="quarter" idx="4294967295"/>
          </p:nvPr>
        </p:nvSpPr>
        <p:spPr>
          <a:xfrm>
            <a:off x="457200" y="2082240"/>
            <a:ext cx="4037012" cy="2333625"/>
          </a:xfrm>
        </p:spPr>
        <p:txBody>
          <a:bodyPr>
            <a:normAutofit fontScale="92500" lnSpcReduction="10000"/>
          </a:bodyPr>
          <a:lstStyle/>
          <a:p>
            <a:r>
              <a:rPr lang="en-US" sz="3200" dirty="0" smtClean="0">
                <a:solidFill>
                  <a:schemeClr val="accent6">
                    <a:lumMod val="50000"/>
                  </a:schemeClr>
                </a:solidFill>
              </a:rPr>
              <a:t>H</a:t>
            </a:r>
            <a:r>
              <a:rPr lang="en-US" dirty="0" smtClean="0"/>
              <a:t>elp with</a:t>
            </a:r>
          </a:p>
          <a:p>
            <a:r>
              <a:rPr lang="en-US" sz="2800" dirty="0" smtClean="0">
                <a:solidFill>
                  <a:schemeClr val="accent6">
                    <a:lumMod val="50000"/>
                  </a:schemeClr>
                </a:solidFill>
              </a:rPr>
              <a:t>U</a:t>
            </a:r>
            <a:r>
              <a:rPr lang="en-US" dirty="0" smtClean="0"/>
              <a:t>nconditional </a:t>
            </a:r>
          </a:p>
          <a:p>
            <a:r>
              <a:rPr lang="en-US" sz="2800" dirty="0">
                <a:solidFill>
                  <a:schemeClr val="accent6">
                    <a:lumMod val="50000"/>
                  </a:schemeClr>
                </a:solidFill>
              </a:rPr>
              <a:t>G</a:t>
            </a:r>
            <a:r>
              <a:rPr lang="en-US" dirty="0" smtClean="0"/>
              <a:t>uidance and Support</a:t>
            </a:r>
          </a:p>
          <a:p>
            <a:pPr marL="292608" lvl="1" indent="0" algn="r">
              <a:buNone/>
            </a:pPr>
            <a:r>
              <a:rPr lang="en-US" i="1" dirty="0" smtClean="0"/>
              <a:t>Anne Peters, MD, CDE</a:t>
            </a:r>
          </a:p>
          <a:p>
            <a:pPr marL="292608" lvl="1" indent="0" algn="r">
              <a:buNone/>
            </a:pPr>
            <a:r>
              <a:rPr lang="en-US" i="1" dirty="0" smtClean="0"/>
              <a:t>ADA Post Grad</a:t>
            </a:r>
            <a:endParaRPr lang="en-US" i="1"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5400" y="4428565"/>
            <a:ext cx="2706893" cy="1804595"/>
          </a:xfrm>
          <a:prstGeom prst="rect">
            <a:avLst/>
          </a:prstGeom>
        </p:spPr>
      </p:pic>
    </p:spTree>
    <p:custDataLst>
      <p:tags r:id="rId1"/>
    </p:custDataLst>
    <p:extLst>
      <p:ext uri="{BB962C8B-B14F-4D97-AF65-F5344CB8AC3E}">
        <p14:creationId xmlns:p14="http://schemas.microsoft.com/office/powerpoint/2010/main" val="1293411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1546" name="Rectangle 10"/>
          <p:cNvSpPr>
            <a:spLocks noGrp="1" noChangeArrowheads="1"/>
          </p:cNvSpPr>
          <p:nvPr>
            <p:ph type="title"/>
          </p:nvPr>
        </p:nvSpPr>
        <p:spPr/>
        <p:txBody>
          <a:bodyPr>
            <a:normAutofit fontScale="90000"/>
          </a:bodyPr>
          <a:lstStyle/>
          <a:p>
            <a:pPr eaLnBrk="1" hangingPunct="1">
              <a:defRPr/>
            </a:pPr>
            <a:r>
              <a:rPr lang="en-US" sz="6000" dirty="0"/>
              <a:t>Thank You</a:t>
            </a:r>
          </a:p>
        </p:txBody>
      </p:sp>
      <p:sp>
        <p:nvSpPr>
          <p:cNvPr id="5" name="Content Placeholder 4"/>
          <p:cNvSpPr>
            <a:spLocks noGrp="1"/>
          </p:cNvSpPr>
          <p:nvPr>
            <p:ph sz="quarter" idx="2"/>
          </p:nvPr>
        </p:nvSpPr>
        <p:spPr>
          <a:xfrm>
            <a:off x="3886200" y="1216152"/>
            <a:ext cx="4787646" cy="4937760"/>
          </a:xfrm>
        </p:spPr>
        <p:txBody>
          <a:bodyPr/>
          <a:lstStyle/>
          <a:p>
            <a:r>
              <a:rPr lang="fr-FR" dirty="0"/>
              <a:t>Questions?</a:t>
            </a:r>
          </a:p>
          <a:p>
            <a:r>
              <a:rPr lang="fr-FR" dirty="0" smtClean="0"/>
              <a:t>Email </a:t>
            </a:r>
            <a:r>
              <a:rPr lang="fr-FR" dirty="0"/>
              <a:t>bev@diabetesed.net</a:t>
            </a:r>
          </a:p>
          <a:p>
            <a:r>
              <a:rPr lang="fr-FR" dirty="0" smtClean="0"/>
              <a:t>Web  www.DiabetesEd.net</a:t>
            </a:r>
            <a:endParaRPr lang="fr-FR" dirty="0"/>
          </a:p>
          <a:p>
            <a:endParaRPr lang="en-US"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1311998"/>
            <a:ext cx="3259667" cy="4889501"/>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14800" y="4343401"/>
            <a:ext cx="4302034" cy="1371600"/>
          </a:xfrm>
          <a:prstGeom prst="rect">
            <a:avLst/>
          </a:prstGeom>
        </p:spPr>
      </p:pic>
    </p:spTree>
    <p:custDataLst>
      <p:tags r:id="rId1"/>
    </p:custDataLst>
    <p:extLst>
      <p:ext uri="{BB962C8B-B14F-4D97-AF65-F5344CB8AC3E}">
        <p14:creationId xmlns:p14="http://schemas.microsoft.com/office/powerpoint/2010/main" val="2460347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685800" y="237068"/>
            <a:ext cx="7747000" cy="1016000"/>
          </a:xfrm>
        </p:spPr>
        <p:txBody>
          <a:bodyPr/>
          <a:lstStyle/>
          <a:p>
            <a:pPr eaLnBrk="1" hangingPunct="1"/>
            <a:r>
              <a:rPr lang="en-US" smtClean="0"/>
              <a:t>Natural History of Diabetes</a:t>
            </a:r>
          </a:p>
        </p:txBody>
      </p:sp>
      <p:sp>
        <p:nvSpPr>
          <p:cNvPr id="8" name="Content Placeholder 3"/>
          <p:cNvSpPr txBox="1">
            <a:spLocks/>
          </p:cNvSpPr>
          <p:nvPr/>
        </p:nvSpPr>
        <p:spPr bwMode="auto">
          <a:xfrm>
            <a:off x="5791200" y="1938867"/>
            <a:ext cx="2641600" cy="1625600"/>
          </a:xfrm>
          <a:prstGeom prst="rect">
            <a:avLst/>
          </a:prstGeom>
          <a:noFill/>
          <a:ln w="9525">
            <a:noFill/>
            <a:miter lim="800000"/>
            <a:headEnd/>
            <a:tailEnd/>
          </a:ln>
          <a:effectLst/>
        </p:spPr>
        <p:txBody>
          <a:bodyPr/>
          <a:lstStyle/>
          <a:p>
            <a:pPr marL="304804" indent="-304804" eaLnBrk="1" fontAlgn="auto" hangingPunct="1">
              <a:spcBef>
                <a:spcPct val="20000"/>
              </a:spcBef>
              <a:spcAft>
                <a:spcPts val="0"/>
              </a:spcAft>
              <a:buClr>
                <a:srgbClr val="464653"/>
              </a:buClr>
              <a:buSzPct val="65000"/>
              <a:buFontTx/>
              <a:buBlip>
                <a:blip r:embed="rId4"/>
              </a:buBlip>
              <a:defRPr/>
            </a:pPr>
            <a:endParaRPr lang="en-US" sz="2844" kern="0" dirty="0">
              <a:solidFill>
                <a:prstClr val="black"/>
              </a:solidFill>
              <a:latin typeface="Gill Sans MT"/>
            </a:endParaRPr>
          </a:p>
        </p:txBody>
      </p:sp>
      <p:graphicFrame>
        <p:nvGraphicFramePr>
          <p:cNvPr id="9" name="Diagram 8"/>
          <p:cNvGraphicFramePr/>
          <p:nvPr>
            <p:extLst/>
          </p:nvPr>
        </p:nvGraphicFramePr>
        <p:xfrm>
          <a:off x="778933" y="1329267"/>
          <a:ext cx="7653867" cy="48090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4517" name="TextBox 9"/>
          <p:cNvSpPr txBox="1">
            <a:spLocks noChangeArrowheads="1"/>
          </p:cNvSpPr>
          <p:nvPr/>
        </p:nvSpPr>
        <p:spPr bwMode="auto">
          <a:xfrm>
            <a:off x="1456267" y="5528733"/>
            <a:ext cx="6366933" cy="338554"/>
          </a:xfrm>
          <a:prstGeom prst="rect">
            <a:avLst/>
          </a:prstGeom>
          <a:solidFill>
            <a:srgbClr val="CCFF99"/>
          </a:solidFill>
          <a:ln w="9525">
            <a:noFill/>
            <a:miter lim="800000"/>
            <a:headEnd/>
            <a:tailEnd/>
          </a:ln>
        </p:spPr>
        <p:txBody>
          <a:bodyPr>
            <a:spAutoFit/>
          </a:bodyPr>
          <a:lstStyle/>
          <a:p>
            <a:pPr eaLnBrk="1" fontAlgn="auto" hangingPunct="1">
              <a:spcBef>
                <a:spcPts val="0"/>
              </a:spcBef>
              <a:spcAft>
                <a:spcPts val="0"/>
              </a:spcAft>
              <a:defRPr/>
            </a:pPr>
            <a:r>
              <a:rPr lang="en-US" sz="1600" b="1" dirty="0">
                <a:solidFill>
                  <a:prstClr val="black"/>
                </a:solidFill>
                <a:latin typeface="Gill Sans MT"/>
              </a:rPr>
              <a:t>Development of type 2 diabetes happens over years or decades</a:t>
            </a:r>
          </a:p>
        </p:txBody>
      </p:sp>
      <p:sp>
        <p:nvSpPr>
          <p:cNvPr id="70662" name="TextBox 12"/>
          <p:cNvSpPr txBox="1">
            <a:spLocks noChangeArrowheads="1"/>
          </p:cNvSpPr>
          <p:nvPr/>
        </p:nvSpPr>
        <p:spPr bwMode="auto">
          <a:xfrm>
            <a:off x="982134" y="4919133"/>
            <a:ext cx="4741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auto" hangingPunct="1">
              <a:spcBef>
                <a:spcPts val="0"/>
              </a:spcBef>
              <a:spcAft>
                <a:spcPts val="0"/>
              </a:spcAft>
            </a:pPr>
            <a:endParaRPr lang="en-US" sz="1600">
              <a:solidFill>
                <a:prstClr val="black"/>
              </a:solidFill>
            </a:endParaRPr>
          </a:p>
        </p:txBody>
      </p:sp>
      <p:sp>
        <p:nvSpPr>
          <p:cNvPr id="70663" name="Left Arrow 15"/>
          <p:cNvSpPr>
            <a:spLocks noChangeArrowheads="1"/>
          </p:cNvSpPr>
          <p:nvPr/>
        </p:nvSpPr>
        <p:spPr bwMode="auto">
          <a:xfrm>
            <a:off x="2879785" y="2137408"/>
            <a:ext cx="1207911" cy="677333"/>
          </a:xfrm>
          <a:prstGeom prst="leftArrow">
            <a:avLst>
              <a:gd name="adj1" fmla="val 63333"/>
              <a:gd name="adj2" fmla="val 50000"/>
            </a:avLst>
          </a:prstGeom>
          <a:solidFill>
            <a:schemeClr val="tx1"/>
          </a:solidFill>
          <a:ln w="12700" algn="ctr">
            <a:solidFill>
              <a:schemeClr val="tx1"/>
            </a:solidFill>
            <a:round/>
            <a:headEnd/>
            <a:tailEnd/>
          </a:ln>
        </p:spPr>
        <p:txBody>
          <a:bodyPr/>
          <a:lstStyle/>
          <a:p>
            <a:pPr eaLnBrk="1" fontAlgn="auto" hangingPunct="1">
              <a:spcBef>
                <a:spcPts val="0"/>
              </a:spcBef>
              <a:spcAft>
                <a:spcPts val="0"/>
              </a:spcAft>
            </a:pPr>
            <a:endParaRPr lang="en-US" sz="1600">
              <a:solidFill>
                <a:prstClr val="black"/>
              </a:solidFill>
              <a:latin typeface="Gill Sans MT"/>
            </a:endParaRPr>
          </a:p>
        </p:txBody>
      </p:sp>
      <p:sp>
        <p:nvSpPr>
          <p:cNvPr id="70664" name="Left Arrow 16"/>
          <p:cNvSpPr>
            <a:spLocks noChangeArrowheads="1"/>
          </p:cNvSpPr>
          <p:nvPr/>
        </p:nvSpPr>
        <p:spPr bwMode="auto">
          <a:xfrm>
            <a:off x="5257801" y="2074334"/>
            <a:ext cx="1346200" cy="821266"/>
          </a:xfrm>
          <a:prstGeom prst="leftArrow">
            <a:avLst>
              <a:gd name="adj1" fmla="val 50000"/>
              <a:gd name="adj2" fmla="val 50000"/>
            </a:avLst>
          </a:prstGeom>
          <a:solidFill>
            <a:schemeClr val="tx1"/>
          </a:solidFill>
          <a:ln w="12700" algn="ctr">
            <a:solidFill>
              <a:schemeClr val="tx1"/>
            </a:solidFill>
            <a:round/>
            <a:headEnd/>
            <a:tailEnd/>
          </a:ln>
        </p:spPr>
        <p:txBody>
          <a:bodyPr/>
          <a:lstStyle/>
          <a:p>
            <a:pPr eaLnBrk="1" fontAlgn="auto" hangingPunct="1">
              <a:spcBef>
                <a:spcPts val="0"/>
              </a:spcBef>
              <a:spcAft>
                <a:spcPts val="0"/>
              </a:spcAft>
            </a:pPr>
            <a:endParaRPr lang="en-US" sz="1600">
              <a:solidFill>
                <a:prstClr val="black"/>
              </a:solidFill>
              <a:latin typeface="Gill Sans MT"/>
            </a:endParaRPr>
          </a:p>
        </p:txBody>
      </p:sp>
      <p:sp>
        <p:nvSpPr>
          <p:cNvPr id="64521" name="TextBox 23"/>
          <p:cNvSpPr txBox="1">
            <a:spLocks noChangeArrowheads="1"/>
          </p:cNvSpPr>
          <p:nvPr/>
        </p:nvSpPr>
        <p:spPr bwMode="auto">
          <a:xfrm>
            <a:off x="3352800" y="2311400"/>
            <a:ext cx="666044" cy="338554"/>
          </a:xfrm>
          <a:prstGeom prst="rect">
            <a:avLst/>
          </a:prstGeom>
          <a:solidFill>
            <a:srgbClr val="CCFF33"/>
          </a:solidFill>
          <a:ln>
            <a:headEnd/>
            <a:tailEnd/>
          </a:ln>
        </p:spPr>
        <p:style>
          <a:lnRef idx="1">
            <a:schemeClr val="accent4"/>
          </a:lnRef>
          <a:fillRef idx="2">
            <a:schemeClr val="accent4"/>
          </a:fillRef>
          <a:effectRef idx="1">
            <a:schemeClr val="accent4"/>
          </a:effectRef>
          <a:fontRef idx="minor">
            <a:schemeClr val="dk1"/>
          </a:fontRef>
        </p:style>
        <p:txBody>
          <a:bodyPr wrap="square">
            <a:spAutoFit/>
          </a:bodyPr>
          <a:lstStyle/>
          <a:p>
            <a:pPr eaLnBrk="1" fontAlgn="auto" hangingPunct="1">
              <a:spcBef>
                <a:spcPts val="0"/>
              </a:spcBef>
              <a:spcAft>
                <a:spcPts val="0"/>
              </a:spcAft>
              <a:defRPr/>
            </a:pPr>
            <a:r>
              <a:rPr lang="en-US" sz="1600" dirty="0">
                <a:solidFill>
                  <a:prstClr val="black"/>
                </a:solidFill>
              </a:rPr>
              <a:t>Yes!</a:t>
            </a:r>
          </a:p>
        </p:txBody>
      </p:sp>
      <p:sp>
        <p:nvSpPr>
          <p:cNvPr id="64523" name="TextBox 14"/>
          <p:cNvSpPr txBox="1">
            <a:spLocks noChangeArrowheads="1"/>
          </p:cNvSpPr>
          <p:nvPr/>
        </p:nvSpPr>
        <p:spPr bwMode="auto">
          <a:xfrm>
            <a:off x="5926666" y="2306798"/>
            <a:ext cx="553156" cy="338554"/>
          </a:xfrm>
          <a:prstGeom prst="rect">
            <a:avLst/>
          </a:prstGeom>
          <a:solidFill>
            <a:srgbClr val="FF0000"/>
          </a:solidFill>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eaLnBrk="1" fontAlgn="auto" hangingPunct="1">
              <a:spcBef>
                <a:spcPts val="0"/>
              </a:spcBef>
              <a:spcAft>
                <a:spcPts val="0"/>
              </a:spcAft>
              <a:defRPr/>
            </a:pPr>
            <a:r>
              <a:rPr lang="en-US" sz="1600" dirty="0">
                <a:solidFill>
                  <a:prstClr val="black"/>
                </a:solidFill>
              </a:rPr>
              <a:t>NO</a:t>
            </a:r>
          </a:p>
        </p:txBody>
      </p:sp>
    </p:spTree>
    <p:custDataLst>
      <p:tags r:id="rId1"/>
    </p:custDataLst>
    <p:extLst>
      <p:ext uri="{BB962C8B-B14F-4D97-AF65-F5344CB8AC3E}">
        <p14:creationId xmlns:p14="http://schemas.microsoft.com/office/powerpoint/2010/main" val="38040625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8018" name="Rectangle 2"/>
          <p:cNvSpPr>
            <a:spLocks noGrp="1" noChangeArrowheads="1"/>
          </p:cNvSpPr>
          <p:nvPr>
            <p:ph type="title"/>
          </p:nvPr>
        </p:nvSpPr>
        <p:spPr/>
        <p:txBody>
          <a:bodyPr lIns="90477" tIns="44445" rIns="90477" bIns="44445" anchor="b" anchorCtr="0"/>
          <a:lstStyle/>
          <a:p>
            <a:pPr eaLnBrk="1" hangingPunct="1">
              <a:defRPr/>
            </a:pPr>
            <a:r>
              <a:rPr lang="en-US" dirty="0" smtClean="0"/>
              <a:t>Signs of Diabetes</a:t>
            </a:r>
            <a:endParaRPr lang="en-US" sz="4000" dirty="0" smtClean="0">
              <a:sym typeface="Monotype Sorts" pitchFamily="2" charset="2"/>
            </a:endParaRPr>
          </a:p>
        </p:txBody>
      </p:sp>
      <p:sp>
        <p:nvSpPr>
          <p:cNvPr id="1238019" name="Rectangle 3"/>
          <p:cNvSpPr>
            <a:spLocks noGrp="1" noChangeArrowheads="1"/>
          </p:cNvSpPr>
          <p:nvPr>
            <p:ph sz="quarter" idx="1"/>
          </p:nvPr>
        </p:nvSpPr>
        <p:spPr>
          <a:xfrm>
            <a:off x="457200" y="1752600"/>
            <a:ext cx="8229600" cy="4404360"/>
          </a:xfrm>
        </p:spPr>
        <p:txBody>
          <a:bodyPr lIns="90477" tIns="44445" rIns="90477" bIns="44445">
            <a:normAutofit lnSpcReduction="10000"/>
          </a:bodyPr>
          <a:lstStyle/>
          <a:p>
            <a:pPr eaLnBrk="1" hangingPunct="1">
              <a:defRPr/>
            </a:pPr>
            <a:r>
              <a:rPr lang="en-US" dirty="0" smtClean="0"/>
              <a:t>Polyuria</a:t>
            </a:r>
          </a:p>
          <a:p>
            <a:pPr eaLnBrk="1" hangingPunct="1">
              <a:defRPr/>
            </a:pPr>
            <a:r>
              <a:rPr lang="en-US" dirty="0" smtClean="0"/>
              <a:t>Polydipsia	</a:t>
            </a:r>
          </a:p>
          <a:p>
            <a:pPr eaLnBrk="1" hangingPunct="1">
              <a:defRPr/>
            </a:pPr>
            <a:r>
              <a:rPr lang="en-US" dirty="0" err="1" smtClean="0"/>
              <a:t>Polyphasia</a:t>
            </a:r>
            <a:endParaRPr lang="en-US" dirty="0" smtClean="0"/>
          </a:p>
          <a:p>
            <a:pPr eaLnBrk="1" hangingPunct="1">
              <a:defRPr/>
            </a:pPr>
            <a:r>
              <a:rPr lang="en-US" dirty="0" smtClean="0"/>
              <a:t>Weight loss</a:t>
            </a:r>
          </a:p>
          <a:p>
            <a:pPr eaLnBrk="1" hangingPunct="1">
              <a:defRPr/>
            </a:pPr>
            <a:r>
              <a:rPr lang="en-US" dirty="0" smtClean="0"/>
              <a:t>Fatigue</a:t>
            </a:r>
          </a:p>
          <a:p>
            <a:pPr eaLnBrk="1" hangingPunct="1">
              <a:defRPr/>
            </a:pPr>
            <a:r>
              <a:rPr lang="en-US" dirty="0" smtClean="0"/>
              <a:t>Skin and other </a:t>
            </a:r>
            <a:endParaRPr lang="en-US" dirty="0"/>
          </a:p>
          <a:p>
            <a:pPr marL="0" indent="0" eaLnBrk="1" hangingPunct="1">
              <a:buNone/>
              <a:defRPr/>
            </a:pPr>
            <a:r>
              <a:rPr lang="en-US" dirty="0" smtClean="0"/>
              <a:t>infections</a:t>
            </a:r>
          </a:p>
          <a:p>
            <a:pPr eaLnBrk="1" hangingPunct="1">
              <a:defRPr/>
            </a:pPr>
            <a:r>
              <a:rPr lang="en-US" dirty="0" smtClean="0"/>
              <a:t>Blurry vision</a:t>
            </a:r>
          </a:p>
        </p:txBody>
      </p:sp>
      <p:sp>
        <p:nvSpPr>
          <p:cNvPr id="1238020" name="Rectangle 4"/>
          <p:cNvSpPr>
            <a:spLocks noGrp="1" noChangeArrowheads="1"/>
          </p:cNvSpPr>
          <p:nvPr>
            <p:ph sz="half" idx="4294967295"/>
          </p:nvPr>
        </p:nvSpPr>
        <p:spPr>
          <a:xfrm>
            <a:off x="4146550" y="1752600"/>
            <a:ext cx="4540250" cy="4344988"/>
          </a:xfrm>
        </p:spPr>
        <p:txBody>
          <a:bodyPr lIns="90477" tIns="44445" rIns="90477" bIns="44445">
            <a:normAutofit lnSpcReduction="10000"/>
          </a:bodyPr>
          <a:lstStyle/>
          <a:p>
            <a:pPr eaLnBrk="1" hangingPunct="1">
              <a:buFont typeface="Wingdings" pitchFamily="2" charset="2"/>
              <a:buBlip>
                <a:blip r:embed="rId4"/>
              </a:buBlip>
              <a:defRPr/>
            </a:pPr>
            <a:r>
              <a:rPr lang="en-US" dirty="0" smtClean="0"/>
              <a:t>Glycosuria, H</a:t>
            </a:r>
            <a:r>
              <a:rPr lang="en-US" baseline="-25000" dirty="0" smtClean="0"/>
              <a:t>2</a:t>
            </a:r>
            <a:r>
              <a:rPr lang="en-US" dirty="0" smtClean="0"/>
              <a:t>O losses</a:t>
            </a:r>
          </a:p>
          <a:p>
            <a:pPr eaLnBrk="1" hangingPunct="1">
              <a:buFont typeface="Wingdings" pitchFamily="2" charset="2"/>
              <a:buBlip>
                <a:blip r:embed="rId4"/>
              </a:buBlip>
              <a:defRPr/>
            </a:pPr>
            <a:r>
              <a:rPr lang="en-US" dirty="0" smtClean="0"/>
              <a:t>Dehydration</a:t>
            </a:r>
          </a:p>
          <a:p>
            <a:pPr eaLnBrk="1" hangingPunct="1">
              <a:buFont typeface="Wingdings" pitchFamily="2" charset="2"/>
              <a:buBlip>
                <a:blip r:embed="rId4"/>
              </a:buBlip>
              <a:defRPr/>
            </a:pPr>
            <a:r>
              <a:rPr lang="en-US" dirty="0" smtClean="0"/>
              <a:t>Fuel Depletion</a:t>
            </a:r>
          </a:p>
          <a:p>
            <a:pPr eaLnBrk="1" hangingPunct="1">
              <a:buFont typeface="Wingdings" pitchFamily="2" charset="2"/>
              <a:buBlip>
                <a:blip r:embed="rId4"/>
              </a:buBlip>
              <a:defRPr/>
            </a:pPr>
            <a:r>
              <a:rPr lang="en-US" dirty="0" smtClean="0"/>
              <a:t>Loss of body tissue, H</a:t>
            </a:r>
            <a:r>
              <a:rPr lang="en-US" baseline="-25000" dirty="0" smtClean="0"/>
              <a:t>2</a:t>
            </a:r>
            <a:r>
              <a:rPr lang="en-US" dirty="0" smtClean="0"/>
              <a:t>O</a:t>
            </a:r>
          </a:p>
          <a:p>
            <a:pPr eaLnBrk="1" hangingPunct="1">
              <a:buFont typeface="Wingdings" pitchFamily="2" charset="2"/>
              <a:buBlip>
                <a:blip r:embed="rId4"/>
              </a:buBlip>
              <a:defRPr/>
            </a:pPr>
            <a:r>
              <a:rPr lang="en-US" dirty="0" smtClean="0"/>
              <a:t>Poor energy utilization</a:t>
            </a:r>
          </a:p>
          <a:p>
            <a:pPr eaLnBrk="1" hangingPunct="1">
              <a:buFont typeface="Wingdings" pitchFamily="2" charset="2"/>
              <a:buBlip>
                <a:blip r:embed="rId4"/>
              </a:buBlip>
              <a:defRPr/>
            </a:pPr>
            <a:r>
              <a:rPr lang="en-US" dirty="0" smtClean="0"/>
              <a:t>Hyperglycemia increases incidence of infection</a:t>
            </a:r>
          </a:p>
          <a:p>
            <a:pPr eaLnBrk="1" hangingPunct="1">
              <a:buFont typeface="Wingdings" pitchFamily="2" charset="2"/>
              <a:buBlip>
                <a:blip r:embed="rId4"/>
              </a:buBlip>
              <a:defRPr/>
            </a:pPr>
            <a:r>
              <a:rPr lang="en-US" dirty="0" smtClean="0"/>
              <a:t>Osmotic changes</a:t>
            </a:r>
          </a:p>
          <a:p>
            <a:pPr eaLnBrk="1" hangingPunct="1">
              <a:buFont typeface="Wingdings" pitchFamily="2" charset="2"/>
              <a:buNone/>
              <a:defRPr/>
            </a:pPr>
            <a:endParaRPr lang="en-US" dirty="0" smtClean="0"/>
          </a:p>
          <a:p>
            <a:pPr eaLnBrk="1" hangingPunct="1">
              <a:defRPr/>
            </a:pPr>
            <a:endParaRPr lang="en-US" sz="2400" dirty="0" smtClean="0"/>
          </a:p>
        </p:txBody>
      </p:sp>
      <p:pic>
        <p:nvPicPr>
          <p:cNvPr id="8" name="Picture 6" descr="http://www.worlddiabetesday.org/files/images/dka.jpg">
            <a:hlinkClick r:id="rId5" tooltip="Understand diabetes and take control"/>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15200" y="0"/>
            <a:ext cx="175917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854035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38020">
                                            <p:txEl>
                                              <p:pRg st="0" end="0"/>
                                            </p:txEl>
                                          </p:spTgt>
                                        </p:tgtEl>
                                        <p:attrNameLst>
                                          <p:attrName>style.visibility</p:attrName>
                                        </p:attrNameLst>
                                      </p:cBhvr>
                                      <p:to>
                                        <p:strVal val="visible"/>
                                      </p:to>
                                    </p:set>
                                    <p:anim calcmode="lin" valueType="num">
                                      <p:cBhvr additive="base">
                                        <p:cTn id="7" dur="2000" fill="hold"/>
                                        <p:tgtEl>
                                          <p:spTgt spid="1238020">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238020">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2000"/>
                            </p:stCondLst>
                            <p:childTnLst>
                              <p:par>
                                <p:cTn id="10" presetID="2" presetClass="entr" presetSubtype="4" fill="hold" grpId="0" nodeType="afterEffect">
                                  <p:stCondLst>
                                    <p:cond delay="0"/>
                                  </p:stCondLst>
                                  <p:childTnLst>
                                    <p:set>
                                      <p:cBhvr>
                                        <p:cTn id="11" dur="1" fill="hold">
                                          <p:stCondLst>
                                            <p:cond delay="0"/>
                                          </p:stCondLst>
                                        </p:cTn>
                                        <p:tgtEl>
                                          <p:spTgt spid="1238020">
                                            <p:txEl>
                                              <p:pRg st="1" end="1"/>
                                            </p:txEl>
                                          </p:spTgt>
                                        </p:tgtEl>
                                        <p:attrNameLst>
                                          <p:attrName>style.visibility</p:attrName>
                                        </p:attrNameLst>
                                      </p:cBhvr>
                                      <p:to>
                                        <p:strVal val="visible"/>
                                      </p:to>
                                    </p:set>
                                    <p:anim calcmode="lin" valueType="num">
                                      <p:cBhvr additive="base">
                                        <p:cTn id="12" dur="2000" fill="hold"/>
                                        <p:tgtEl>
                                          <p:spTgt spid="1238020">
                                            <p:txEl>
                                              <p:pRg st="1" end="1"/>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1238020">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4000"/>
                            </p:stCondLst>
                            <p:childTnLst>
                              <p:par>
                                <p:cTn id="15" presetID="2" presetClass="entr" presetSubtype="4" fill="hold" grpId="0" nodeType="afterEffect">
                                  <p:stCondLst>
                                    <p:cond delay="0"/>
                                  </p:stCondLst>
                                  <p:childTnLst>
                                    <p:set>
                                      <p:cBhvr>
                                        <p:cTn id="16" dur="1" fill="hold">
                                          <p:stCondLst>
                                            <p:cond delay="0"/>
                                          </p:stCondLst>
                                        </p:cTn>
                                        <p:tgtEl>
                                          <p:spTgt spid="1238020">
                                            <p:txEl>
                                              <p:pRg st="2" end="2"/>
                                            </p:txEl>
                                          </p:spTgt>
                                        </p:tgtEl>
                                        <p:attrNameLst>
                                          <p:attrName>style.visibility</p:attrName>
                                        </p:attrNameLst>
                                      </p:cBhvr>
                                      <p:to>
                                        <p:strVal val="visible"/>
                                      </p:to>
                                    </p:set>
                                    <p:anim calcmode="lin" valueType="num">
                                      <p:cBhvr additive="base">
                                        <p:cTn id="17" dur="2000" fill="hold"/>
                                        <p:tgtEl>
                                          <p:spTgt spid="1238020">
                                            <p:txEl>
                                              <p:pRg st="2" end="2"/>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1238020">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6000"/>
                            </p:stCondLst>
                            <p:childTnLst>
                              <p:par>
                                <p:cTn id="20" presetID="2" presetClass="entr" presetSubtype="4" fill="hold" grpId="0" nodeType="afterEffect">
                                  <p:stCondLst>
                                    <p:cond delay="0"/>
                                  </p:stCondLst>
                                  <p:childTnLst>
                                    <p:set>
                                      <p:cBhvr>
                                        <p:cTn id="21" dur="1" fill="hold">
                                          <p:stCondLst>
                                            <p:cond delay="0"/>
                                          </p:stCondLst>
                                        </p:cTn>
                                        <p:tgtEl>
                                          <p:spTgt spid="1238020">
                                            <p:txEl>
                                              <p:pRg st="3" end="3"/>
                                            </p:txEl>
                                          </p:spTgt>
                                        </p:tgtEl>
                                        <p:attrNameLst>
                                          <p:attrName>style.visibility</p:attrName>
                                        </p:attrNameLst>
                                      </p:cBhvr>
                                      <p:to>
                                        <p:strVal val="visible"/>
                                      </p:to>
                                    </p:set>
                                    <p:anim calcmode="lin" valueType="num">
                                      <p:cBhvr additive="base">
                                        <p:cTn id="22" dur="2000" fill="hold"/>
                                        <p:tgtEl>
                                          <p:spTgt spid="1238020">
                                            <p:txEl>
                                              <p:pRg st="3" end="3"/>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1238020">
                                            <p:txEl>
                                              <p:pRg st="3" end="3"/>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8000"/>
                            </p:stCondLst>
                            <p:childTnLst>
                              <p:par>
                                <p:cTn id="25" presetID="2" presetClass="entr" presetSubtype="4" fill="hold" grpId="0" nodeType="afterEffect">
                                  <p:stCondLst>
                                    <p:cond delay="0"/>
                                  </p:stCondLst>
                                  <p:childTnLst>
                                    <p:set>
                                      <p:cBhvr>
                                        <p:cTn id="26" dur="1" fill="hold">
                                          <p:stCondLst>
                                            <p:cond delay="0"/>
                                          </p:stCondLst>
                                        </p:cTn>
                                        <p:tgtEl>
                                          <p:spTgt spid="1238020">
                                            <p:txEl>
                                              <p:pRg st="4" end="4"/>
                                            </p:txEl>
                                          </p:spTgt>
                                        </p:tgtEl>
                                        <p:attrNameLst>
                                          <p:attrName>style.visibility</p:attrName>
                                        </p:attrNameLst>
                                      </p:cBhvr>
                                      <p:to>
                                        <p:strVal val="visible"/>
                                      </p:to>
                                    </p:set>
                                    <p:anim calcmode="lin" valueType="num">
                                      <p:cBhvr additive="base">
                                        <p:cTn id="27" dur="2000" fill="hold"/>
                                        <p:tgtEl>
                                          <p:spTgt spid="1238020">
                                            <p:txEl>
                                              <p:pRg st="4" end="4"/>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1238020">
                                            <p:txEl>
                                              <p:pRg st="4" end="4"/>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0000"/>
                            </p:stCondLst>
                            <p:childTnLst>
                              <p:par>
                                <p:cTn id="30" presetID="2" presetClass="entr" presetSubtype="4" fill="hold" grpId="0" nodeType="afterEffect">
                                  <p:stCondLst>
                                    <p:cond delay="0"/>
                                  </p:stCondLst>
                                  <p:childTnLst>
                                    <p:set>
                                      <p:cBhvr>
                                        <p:cTn id="31" dur="1" fill="hold">
                                          <p:stCondLst>
                                            <p:cond delay="0"/>
                                          </p:stCondLst>
                                        </p:cTn>
                                        <p:tgtEl>
                                          <p:spTgt spid="1238020">
                                            <p:txEl>
                                              <p:pRg st="5" end="5"/>
                                            </p:txEl>
                                          </p:spTgt>
                                        </p:tgtEl>
                                        <p:attrNameLst>
                                          <p:attrName>style.visibility</p:attrName>
                                        </p:attrNameLst>
                                      </p:cBhvr>
                                      <p:to>
                                        <p:strVal val="visible"/>
                                      </p:to>
                                    </p:set>
                                    <p:anim calcmode="lin" valueType="num">
                                      <p:cBhvr additive="base">
                                        <p:cTn id="32" dur="2000" fill="hold"/>
                                        <p:tgtEl>
                                          <p:spTgt spid="1238020">
                                            <p:txEl>
                                              <p:pRg st="5" end="5"/>
                                            </p:txEl>
                                          </p:spTgt>
                                        </p:tgtEl>
                                        <p:attrNameLst>
                                          <p:attrName>ppt_x</p:attrName>
                                        </p:attrNameLst>
                                      </p:cBhvr>
                                      <p:tavLst>
                                        <p:tav tm="0">
                                          <p:val>
                                            <p:strVal val="#ppt_x"/>
                                          </p:val>
                                        </p:tav>
                                        <p:tav tm="100000">
                                          <p:val>
                                            <p:strVal val="#ppt_x"/>
                                          </p:val>
                                        </p:tav>
                                      </p:tavLst>
                                    </p:anim>
                                    <p:anim calcmode="lin" valueType="num">
                                      <p:cBhvr additive="base">
                                        <p:cTn id="33" dur="2000" fill="hold"/>
                                        <p:tgtEl>
                                          <p:spTgt spid="1238020">
                                            <p:txEl>
                                              <p:pRg st="5" end="5"/>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2000"/>
                            </p:stCondLst>
                            <p:childTnLst>
                              <p:par>
                                <p:cTn id="35" presetID="2" presetClass="entr" presetSubtype="4" fill="hold" grpId="0" nodeType="afterEffect">
                                  <p:stCondLst>
                                    <p:cond delay="0"/>
                                  </p:stCondLst>
                                  <p:childTnLst>
                                    <p:set>
                                      <p:cBhvr>
                                        <p:cTn id="36" dur="1" fill="hold">
                                          <p:stCondLst>
                                            <p:cond delay="0"/>
                                          </p:stCondLst>
                                        </p:cTn>
                                        <p:tgtEl>
                                          <p:spTgt spid="1238020">
                                            <p:txEl>
                                              <p:pRg st="6" end="6"/>
                                            </p:txEl>
                                          </p:spTgt>
                                        </p:tgtEl>
                                        <p:attrNameLst>
                                          <p:attrName>style.visibility</p:attrName>
                                        </p:attrNameLst>
                                      </p:cBhvr>
                                      <p:to>
                                        <p:strVal val="visible"/>
                                      </p:to>
                                    </p:set>
                                    <p:anim calcmode="lin" valueType="num">
                                      <p:cBhvr additive="base">
                                        <p:cTn id="37" dur="2000" fill="hold"/>
                                        <p:tgtEl>
                                          <p:spTgt spid="1238020">
                                            <p:txEl>
                                              <p:pRg st="6" end="6"/>
                                            </p:txEl>
                                          </p:spTgt>
                                        </p:tgtEl>
                                        <p:attrNameLst>
                                          <p:attrName>ppt_x</p:attrName>
                                        </p:attrNameLst>
                                      </p:cBhvr>
                                      <p:tavLst>
                                        <p:tav tm="0">
                                          <p:val>
                                            <p:strVal val="#ppt_x"/>
                                          </p:val>
                                        </p:tav>
                                        <p:tav tm="100000">
                                          <p:val>
                                            <p:strVal val="#ppt_x"/>
                                          </p:val>
                                        </p:tav>
                                      </p:tavLst>
                                    </p:anim>
                                    <p:anim calcmode="lin" valueType="num">
                                      <p:cBhvr additive="base">
                                        <p:cTn id="38" dur="2000" fill="hold"/>
                                        <p:tgtEl>
                                          <p:spTgt spid="1238020">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8020"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en-US" smtClean="0"/>
              <a:t>Diabetes Classifications</a:t>
            </a:r>
          </a:p>
        </p:txBody>
      </p:sp>
      <p:sp>
        <p:nvSpPr>
          <p:cNvPr id="45059" name="Rectangle 3"/>
          <p:cNvSpPr>
            <a:spLocks noGrp="1" noChangeArrowheads="1"/>
          </p:cNvSpPr>
          <p:nvPr>
            <p:ph sz="quarter" idx="1"/>
          </p:nvPr>
        </p:nvSpPr>
        <p:spPr/>
        <p:txBody>
          <a:bodyPr/>
          <a:lstStyle/>
          <a:p>
            <a:pPr eaLnBrk="1" hangingPunct="1"/>
            <a:r>
              <a:rPr lang="en-US" smtClean="0"/>
              <a:t>Type 1</a:t>
            </a:r>
          </a:p>
          <a:p>
            <a:pPr eaLnBrk="1" hangingPunct="1"/>
            <a:r>
              <a:rPr lang="en-US" smtClean="0"/>
              <a:t>Type 2</a:t>
            </a:r>
          </a:p>
          <a:p>
            <a:pPr eaLnBrk="1" hangingPunct="1"/>
            <a:r>
              <a:rPr lang="en-US" smtClean="0"/>
              <a:t>Gestational</a:t>
            </a:r>
          </a:p>
          <a:p>
            <a:pPr eaLnBrk="1" hangingPunct="1"/>
            <a:r>
              <a:rPr lang="en-US" smtClean="0"/>
              <a:t>Secondary</a:t>
            </a:r>
          </a:p>
          <a:p>
            <a:pPr eaLnBrk="1" hangingPunct="1"/>
            <a:endParaRPr lang="en-US" smtClean="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0" y="1600200"/>
            <a:ext cx="4445000" cy="3333750"/>
          </a:xfrm>
          <a:prstGeom prst="rect">
            <a:avLst/>
          </a:prstGeom>
        </p:spPr>
      </p:pic>
    </p:spTree>
    <p:custDataLst>
      <p:tags r:id="rId1"/>
    </p:custDataLst>
    <p:extLst>
      <p:ext uri="{BB962C8B-B14F-4D97-AF65-F5344CB8AC3E}">
        <p14:creationId xmlns:p14="http://schemas.microsoft.com/office/powerpoint/2010/main" val="2624567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457200" y="152400"/>
            <a:ext cx="8487502" cy="990600"/>
          </a:xfrm>
        </p:spPr>
        <p:txBody>
          <a:bodyPr lIns="90488" tIns="44450" rIns="90488" bIns="44450" anchor="b"/>
          <a:lstStyle/>
          <a:p>
            <a:pPr eaLnBrk="1" hangingPunct="1">
              <a:defRPr/>
            </a:pPr>
            <a:r>
              <a:rPr lang="en-US" dirty="0" smtClean="0"/>
              <a:t>Case Study </a:t>
            </a:r>
          </a:p>
        </p:txBody>
      </p:sp>
      <p:sp>
        <p:nvSpPr>
          <p:cNvPr id="1209347" name="Rectangle 3"/>
          <p:cNvSpPr>
            <a:spLocks noGrp="1" noChangeArrowheads="1"/>
          </p:cNvSpPr>
          <p:nvPr>
            <p:ph sz="quarter" idx="1"/>
          </p:nvPr>
        </p:nvSpPr>
        <p:spPr/>
        <p:txBody>
          <a:bodyPr lIns="90488" tIns="44450" rIns="90488" bIns="44450">
            <a:normAutofit/>
          </a:bodyPr>
          <a:lstStyle/>
          <a:p>
            <a:pPr eaLnBrk="1" hangingPunct="1">
              <a:buFont typeface="Wingdings" pitchFamily="2" charset="2"/>
              <a:buNone/>
              <a:defRPr/>
            </a:pPr>
            <a:r>
              <a:rPr lang="en-US" dirty="0" smtClean="0"/>
              <a:t> </a:t>
            </a:r>
            <a:r>
              <a:rPr lang="en-US" b="1" dirty="0" smtClean="0"/>
              <a:t>1. </a:t>
            </a:r>
            <a:r>
              <a:rPr lang="en-US" b="1" dirty="0" err="1" smtClean="0"/>
              <a:t>Pt</a:t>
            </a:r>
            <a:r>
              <a:rPr lang="en-US" b="1" dirty="0" smtClean="0"/>
              <a:t> profile: 5’8”, 192 </a:t>
            </a:r>
            <a:r>
              <a:rPr lang="en-US" b="1" dirty="0" err="1" smtClean="0"/>
              <a:t>lb</a:t>
            </a:r>
            <a:r>
              <a:rPr lang="en-US" b="1" dirty="0" smtClean="0"/>
              <a:t> male</a:t>
            </a:r>
          </a:p>
          <a:p>
            <a:pPr eaLnBrk="1" hangingPunct="1">
              <a:buFont typeface="Wingdings" pitchFamily="2" charset="2"/>
              <a:buNone/>
              <a:defRPr/>
            </a:pPr>
            <a:r>
              <a:rPr lang="en-US" dirty="0" smtClean="0"/>
              <a:t>Diabetes 12 years, on insulin 3 </a:t>
            </a:r>
            <a:r>
              <a:rPr lang="en-US" dirty="0" err="1" smtClean="0"/>
              <a:t>yrs</a:t>
            </a:r>
            <a:endParaRPr lang="en-US" dirty="0" smtClean="0"/>
          </a:p>
          <a:p>
            <a:pPr eaLnBrk="1" hangingPunct="1">
              <a:buFont typeface="Wingdings" pitchFamily="2" charset="2"/>
              <a:buNone/>
              <a:defRPr/>
            </a:pPr>
            <a:r>
              <a:rPr lang="en-US" i="1" dirty="0" smtClean="0"/>
              <a:t>What type of DM and how do you know</a:t>
            </a:r>
            <a:r>
              <a:rPr lang="en-US" dirty="0" smtClean="0"/>
              <a:t>?</a:t>
            </a:r>
          </a:p>
          <a:p>
            <a:pPr eaLnBrk="1" hangingPunct="1">
              <a:buFont typeface="Wingdings" pitchFamily="2" charset="2"/>
              <a:buNone/>
              <a:defRPr/>
            </a:pPr>
            <a:endParaRPr lang="en-US" sz="2400" dirty="0" smtClean="0"/>
          </a:p>
          <a:p>
            <a:pPr eaLnBrk="1" hangingPunct="1">
              <a:buFont typeface="Wingdings" pitchFamily="2" charset="2"/>
              <a:buNone/>
              <a:defRPr/>
            </a:pPr>
            <a:r>
              <a:rPr lang="en-US" b="1" dirty="0" smtClean="0"/>
              <a:t>2. </a:t>
            </a:r>
            <a:r>
              <a:rPr lang="en-US" b="1" dirty="0" err="1" smtClean="0"/>
              <a:t>Pt</a:t>
            </a:r>
            <a:r>
              <a:rPr lang="en-US" b="1" dirty="0" smtClean="0"/>
              <a:t> profile:  5’6”, 108 </a:t>
            </a:r>
            <a:r>
              <a:rPr lang="en-US" b="1" dirty="0" err="1" smtClean="0"/>
              <a:t>lb</a:t>
            </a:r>
            <a:r>
              <a:rPr lang="en-US" b="1" dirty="0" smtClean="0"/>
              <a:t> female</a:t>
            </a:r>
          </a:p>
          <a:p>
            <a:pPr eaLnBrk="1" hangingPunct="1">
              <a:buFont typeface="Wingdings" pitchFamily="2" charset="2"/>
              <a:buNone/>
              <a:defRPr/>
            </a:pPr>
            <a:r>
              <a:rPr lang="en-US" dirty="0" smtClean="0"/>
              <a:t>On insulin 3u </a:t>
            </a:r>
            <a:r>
              <a:rPr lang="en-US" dirty="0" err="1" smtClean="0"/>
              <a:t>Novolog</a:t>
            </a:r>
            <a:r>
              <a:rPr lang="en-US" dirty="0" smtClean="0"/>
              <a:t> before meals, </a:t>
            </a:r>
          </a:p>
          <a:p>
            <a:pPr eaLnBrk="1" hangingPunct="1">
              <a:buFont typeface="Wingdings" pitchFamily="2" charset="2"/>
              <a:buNone/>
              <a:defRPr/>
            </a:pPr>
            <a:r>
              <a:rPr lang="en-US" dirty="0" smtClean="0"/>
              <a:t>10u Lantus at bedtime</a:t>
            </a:r>
          </a:p>
          <a:p>
            <a:pPr eaLnBrk="1" hangingPunct="1">
              <a:buFont typeface="Wingdings" pitchFamily="2" charset="2"/>
              <a:buNone/>
              <a:defRPr/>
            </a:pPr>
            <a:r>
              <a:rPr lang="en-US" i="1" dirty="0" smtClean="0"/>
              <a:t>What type of DM and how do you know?</a:t>
            </a:r>
            <a:endParaRPr lang="en-US" dirty="0" smtClean="0"/>
          </a:p>
          <a:p>
            <a:pPr eaLnBrk="1" hangingPunct="1">
              <a:buFont typeface="Wingdings" pitchFamily="2" charset="2"/>
              <a:buNone/>
              <a:defRPr/>
            </a:pPr>
            <a:endParaRPr lang="en-US" dirty="0" smtClean="0"/>
          </a:p>
        </p:txBody>
      </p:sp>
      <p:pic>
        <p:nvPicPr>
          <p:cNvPr id="29699" name="Picture 3" descr="C:\Users\bev\AppData\Local\Microsoft\Windows\Temporary Internet Files\Content.IE5\NPALL6MO\MP900442189[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01915" y="2971800"/>
            <a:ext cx="1807020" cy="2718525"/>
          </a:xfrm>
          <a:prstGeom prst="rect">
            <a:avLst/>
          </a:prstGeom>
          <a:noFill/>
          <a:extLst>
            <a:ext uri="{909E8E84-426E-40DD-AFC4-6F175D3DCCD1}">
              <a14:hiddenFill xmlns:a14="http://schemas.microsoft.com/office/drawing/2010/main">
                <a:solidFill>
                  <a:srgbClr val="FFFFFF"/>
                </a:solidFill>
              </a14:hiddenFill>
            </a:ext>
          </a:extLst>
        </p:spPr>
      </p:pic>
      <p:pic>
        <p:nvPicPr>
          <p:cNvPr id="29700" name="Picture 4" descr="C:\Users\bev\AppData\Local\Microsoft\Windows\Temporary Internet Files\Content.IE5\YVK3WSTP\MP900407043[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98857" y="609600"/>
            <a:ext cx="1445845" cy="216770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25334634"/>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mother and child typ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677910721"/>
      </p:ext>
    </p:extLst>
  </p:cSld>
  <p:clrMapOvr>
    <a:masterClrMapping/>
  </p:clrMapOvr>
  <p:transition>
    <p:random/>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Gary H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335744086"/>
      </p:ext>
    </p:extLst>
  </p:cSld>
  <p:clrMapOvr>
    <a:masterClrMapping/>
  </p:clrMapOvr>
  <p:transition>
    <p:random/>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smtClean="0"/>
              <a:t>Type 1 Rates Increasing Globally</a:t>
            </a:r>
            <a:endParaRPr lang="en-US" dirty="0"/>
          </a:p>
        </p:txBody>
      </p:sp>
      <p:sp>
        <p:nvSpPr>
          <p:cNvPr id="3" name="Content Placeholder 2"/>
          <p:cNvSpPr>
            <a:spLocks noGrp="1"/>
          </p:cNvSpPr>
          <p:nvPr>
            <p:ph sz="quarter" idx="1"/>
          </p:nvPr>
        </p:nvSpPr>
        <p:spPr/>
        <p:txBody>
          <a:bodyPr/>
          <a:lstStyle/>
          <a:p>
            <a:pPr>
              <a:defRPr/>
            </a:pPr>
            <a:r>
              <a:rPr lang="en-US" dirty="0" smtClean="0"/>
              <a:t>23% rise </a:t>
            </a:r>
            <a:r>
              <a:rPr lang="en-US" dirty="0"/>
              <a:t>in type 1 diabetes </a:t>
            </a:r>
            <a:r>
              <a:rPr lang="en-US" dirty="0" smtClean="0"/>
              <a:t>incidence from 2001-2009</a:t>
            </a:r>
          </a:p>
          <a:p>
            <a:pPr>
              <a:defRPr/>
            </a:pPr>
            <a:r>
              <a:rPr lang="en-US" dirty="0" smtClean="0"/>
              <a:t>Why?</a:t>
            </a:r>
          </a:p>
          <a:p>
            <a:pPr lvl="1">
              <a:defRPr/>
            </a:pPr>
            <a:r>
              <a:rPr lang="en-US" dirty="0" smtClean="0"/>
              <a:t>Autoimmune disease rates increasing over all</a:t>
            </a:r>
          </a:p>
          <a:p>
            <a:pPr lvl="1">
              <a:defRPr/>
            </a:pPr>
            <a:r>
              <a:rPr lang="en-US" dirty="0" smtClean="0"/>
              <a:t>Changes in environmental exposure and gut bacteria?</a:t>
            </a:r>
          </a:p>
          <a:p>
            <a:pPr lvl="1">
              <a:defRPr/>
            </a:pPr>
            <a:r>
              <a:rPr lang="en-US" dirty="0" smtClean="0"/>
              <a:t>Hygiene hypothesis</a:t>
            </a:r>
          </a:p>
          <a:p>
            <a:pPr lvl="1">
              <a:defRPr/>
            </a:pPr>
            <a:r>
              <a:rPr lang="en-US" dirty="0" smtClean="0"/>
              <a:t>Obesity?</a:t>
            </a:r>
          </a:p>
          <a:p>
            <a:pPr marL="457200" lvl="1" indent="0">
              <a:buFont typeface="Wingdings" pitchFamily="2" charset="2"/>
              <a:buNone/>
              <a:defRPr/>
            </a:pPr>
            <a:r>
              <a:rPr lang="en-US" dirty="0" smtClean="0"/>
              <a:t> </a:t>
            </a:r>
            <a:endParaRPr lang="en-US" dirty="0"/>
          </a:p>
          <a:p>
            <a:pPr lvl="1">
              <a:defRPr/>
            </a:pPr>
            <a:endParaRPr lang="en-US" dirty="0"/>
          </a:p>
          <a:p>
            <a:pPr marL="457200" lvl="1" indent="0">
              <a:buFont typeface="Wingdings" pitchFamily="2" charset="2"/>
              <a:buNone/>
              <a:defRPr/>
            </a:pPr>
            <a:endParaRPr lang="en-US" dirty="0"/>
          </a:p>
        </p:txBody>
      </p:sp>
      <p:pic>
        <p:nvPicPr>
          <p:cNvPr id="7172" name="Picture 2" descr="C:\Users\bev\AppData\Local\Microsoft\Windows\Temporary Internet Files\Content.IE5\8BF83FHH\MP90043727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4267200"/>
            <a:ext cx="2409825"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794507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normAutofit/>
          </a:bodyPr>
          <a:lstStyle/>
          <a:p>
            <a:pPr eaLnBrk="1" hangingPunct="1"/>
            <a:r>
              <a:rPr lang="en-US" sz="4000" smtClean="0"/>
              <a:t>Incidence of Type 1 in Youth 	</a:t>
            </a:r>
          </a:p>
        </p:txBody>
      </p:sp>
      <p:graphicFrame>
        <p:nvGraphicFramePr>
          <p:cNvPr id="1026" name="Object 1024"/>
          <p:cNvGraphicFramePr>
            <a:graphicFrameLocks noGrp="1" noChangeAspect="1"/>
          </p:cNvGraphicFramePr>
          <p:nvPr>
            <p:ph sz="quarter" idx="1"/>
            <p:extLst>
              <p:ext uri="{D42A27DB-BD31-4B8C-83A1-F6EECF244321}">
                <p14:modId xmlns:p14="http://schemas.microsoft.com/office/powerpoint/2010/main" val="434909183"/>
              </p:ext>
            </p:extLst>
          </p:nvPr>
        </p:nvGraphicFramePr>
        <p:xfrm>
          <a:off x="990600" y="1371600"/>
          <a:ext cx="2255837" cy="3429000"/>
        </p:xfrm>
        <a:graphic>
          <a:graphicData uri="http://schemas.openxmlformats.org/presentationml/2006/ole">
            <mc:AlternateContent xmlns:mc="http://schemas.openxmlformats.org/markup-compatibility/2006">
              <mc:Choice xmlns:v="urn:schemas-microsoft-com:vml" Requires="v">
                <p:oleObj spid="_x0000_s52331" name="Clip" r:id="rId5" imgW="2255238" imgH="3429297" progId="MS_ClipArt_Gallery.2">
                  <p:embed/>
                </p:oleObj>
              </mc:Choice>
              <mc:Fallback>
                <p:oleObj name="Clip" r:id="rId5" imgW="2255238" imgH="3429297" progId="MS_ClipArt_Gallery.2">
                  <p:embed/>
                  <p:pic>
                    <p:nvPicPr>
                      <p:cNvPr id="0" name=""/>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1371600"/>
                        <a:ext cx="2255837"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506307" name="Rectangle 3"/>
          <p:cNvSpPr>
            <a:spLocks noGrp="1" noChangeArrowheads="1"/>
          </p:cNvSpPr>
          <p:nvPr>
            <p:ph type="body" sz="half" idx="4294967295"/>
          </p:nvPr>
        </p:nvSpPr>
        <p:spPr>
          <a:xfrm>
            <a:off x="3759200" y="1295400"/>
            <a:ext cx="5384800" cy="5029200"/>
          </a:xfrm>
        </p:spPr>
        <p:txBody>
          <a:bodyPr>
            <a:normAutofit/>
          </a:bodyPr>
          <a:lstStyle/>
          <a:p>
            <a:r>
              <a:rPr lang="en-US" sz="2800" b="1" dirty="0"/>
              <a:t>General Pop 0.3% </a:t>
            </a:r>
            <a:endParaRPr lang="en-US" sz="2800" dirty="0"/>
          </a:p>
          <a:p>
            <a:r>
              <a:rPr lang="en-US" sz="2800" b="1" dirty="0"/>
              <a:t>Sibling 4% </a:t>
            </a:r>
            <a:endParaRPr lang="en-US" sz="2800" dirty="0"/>
          </a:p>
          <a:p>
            <a:r>
              <a:rPr lang="en-US" sz="2800" b="1" dirty="0"/>
              <a:t>Mother 2-3% </a:t>
            </a:r>
            <a:endParaRPr lang="en-US" sz="2800" dirty="0"/>
          </a:p>
          <a:p>
            <a:r>
              <a:rPr lang="en-US" sz="2800" b="1" dirty="0"/>
              <a:t>Father 6-8% </a:t>
            </a:r>
            <a:endParaRPr lang="en-US" sz="2800" dirty="0"/>
          </a:p>
          <a:p>
            <a:pPr eaLnBrk="1" hangingPunct="1">
              <a:defRPr/>
            </a:pPr>
            <a:r>
              <a:rPr lang="en-US" sz="2800" dirty="0" smtClean="0">
                <a:solidFill>
                  <a:schemeClr val="tx2">
                    <a:lumMod val="75000"/>
                  </a:schemeClr>
                </a:solidFill>
              </a:rPr>
              <a:t>Rate doubling every 20 yrs</a:t>
            </a:r>
          </a:p>
          <a:p>
            <a:pPr eaLnBrk="1" hangingPunct="1">
              <a:defRPr/>
            </a:pPr>
            <a:r>
              <a:rPr lang="en-US" sz="2800" dirty="0" smtClean="0">
                <a:solidFill>
                  <a:schemeClr val="tx2">
                    <a:lumMod val="75000"/>
                  </a:schemeClr>
                </a:solidFill>
              </a:rPr>
              <a:t>Many trials underway to detect and prevent (Trial Net)</a:t>
            </a:r>
          </a:p>
        </p:txBody>
      </p:sp>
    </p:spTree>
    <p:custDataLst>
      <p:tags r:id="rId2"/>
    </p:custDataLst>
    <p:extLst>
      <p:ext uri="{BB962C8B-B14F-4D97-AF65-F5344CB8AC3E}">
        <p14:creationId xmlns:p14="http://schemas.microsoft.com/office/powerpoint/2010/main" val="348370770"/>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ChangeArrowheads="1"/>
          </p:cNvSpPr>
          <p:nvPr>
            <p:ph sz="quarter" idx="1"/>
          </p:nvPr>
        </p:nvSpPr>
        <p:spPr>
          <a:xfrm>
            <a:off x="213090" y="1371600"/>
            <a:ext cx="8229600" cy="6233160"/>
          </a:xfrm>
        </p:spPr>
        <p:txBody>
          <a:bodyPr lIns="90477" tIns="44445" rIns="90477" bIns="44445"/>
          <a:lstStyle/>
          <a:p>
            <a:pPr lvl="1" eaLnBrk="1" hangingPunct="1">
              <a:buFont typeface="Wingdings" pitchFamily="2" charset="2"/>
              <a:buChar char="Ø"/>
            </a:pPr>
            <a:r>
              <a:rPr lang="en-US" sz="2800" dirty="0">
                <a:solidFill>
                  <a:schemeClr val="tx1">
                    <a:lumMod val="95000"/>
                    <a:lumOff val="5000"/>
                  </a:schemeClr>
                </a:solidFill>
              </a:rPr>
              <a:t>Auto-immune pancreatic beta cells destruction </a:t>
            </a:r>
          </a:p>
          <a:p>
            <a:pPr lvl="1" eaLnBrk="1" hangingPunct="1">
              <a:buFont typeface="Wingdings" pitchFamily="2" charset="2"/>
              <a:buChar char="Ø"/>
            </a:pPr>
            <a:r>
              <a:rPr lang="en-US" sz="2800" dirty="0">
                <a:solidFill>
                  <a:schemeClr val="tx1">
                    <a:lumMod val="95000"/>
                    <a:lumOff val="5000"/>
                  </a:schemeClr>
                </a:solidFill>
              </a:rPr>
              <a:t>Most commonly expressed at age 10-14</a:t>
            </a:r>
          </a:p>
          <a:p>
            <a:pPr lvl="1" eaLnBrk="1" hangingPunct="1">
              <a:buFont typeface="Wingdings" pitchFamily="2" charset="2"/>
              <a:buChar char="Ø"/>
            </a:pPr>
            <a:r>
              <a:rPr lang="en-US" sz="2800" dirty="0" smtClean="0">
                <a:solidFill>
                  <a:schemeClr val="tx1">
                    <a:lumMod val="95000"/>
                    <a:lumOff val="5000"/>
                  </a:schemeClr>
                </a:solidFill>
              </a:rPr>
              <a:t>Insulin </a:t>
            </a:r>
            <a:r>
              <a:rPr lang="en-US" sz="2800" dirty="0">
                <a:solidFill>
                  <a:schemeClr val="tx1">
                    <a:lumMod val="95000"/>
                    <a:lumOff val="5000"/>
                  </a:schemeClr>
                </a:solidFill>
              </a:rPr>
              <a:t>sensitive (require 0.5 - 1.0 units/kg/day</a:t>
            </a:r>
            <a:r>
              <a:rPr lang="en-US" sz="2800" dirty="0" smtClean="0">
                <a:solidFill>
                  <a:schemeClr val="tx1">
                    <a:lumMod val="95000"/>
                    <a:lumOff val="5000"/>
                  </a:schemeClr>
                </a:solidFill>
              </a:rPr>
              <a:t>)</a:t>
            </a:r>
          </a:p>
          <a:p>
            <a:pPr lvl="1" eaLnBrk="1" hangingPunct="1">
              <a:buFont typeface="Wingdings" pitchFamily="2" charset="2"/>
              <a:buChar char="Ø"/>
            </a:pPr>
            <a:endParaRPr lang="en-US" sz="2800" dirty="0">
              <a:solidFill>
                <a:schemeClr val="tx1">
                  <a:lumMod val="95000"/>
                  <a:lumOff val="5000"/>
                </a:schemeClr>
              </a:solidFill>
            </a:endParaRPr>
          </a:p>
          <a:p>
            <a:pPr lvl="1" eaLnBrk="1" hangingPunct="1">
              <a:lnSpc>
                <a:spcPct val="90000"/>
              </a:lnSpc>
              <a:buFont typeface="Wingdings" pitchFamily="2" charset="2"/>
              <a:buBlip>
                <a:blip r:embed="rId4"/>
              </a:buBlip>
            </a:pPr>
            <a:r>
              <a:rPr lang="en-US" sz="2800" dirty="0" smtClean="0">
                <a:solidFill>
                  <a:schemeClr val="tx1">
                    <a:lumMod val="95000"/>
                    <a:lumOff val="5000"/>
                  </a:schemeClr>
                </a:solidFill>
              </a:rPr>
              <a:t>Combo of genes and environment:</a:t>
            </a:r>
          </a:p>
          <a:p>
            <a:pPr lvl="2" eaLnBrk="1" hangingPunct="1">
              <a:lnSpc>
                <a:spcPct val="90000"/>
              </a:lnSpc>
              <a:buFont typeface="Wingdings" pitchFamily="2" charset="2"/>
              <a:buBlip>
                <a:blip r:embed="rId4"/>
              </a:buBlip>
            </a:pPr>
            <a:r>
              <a:rPr lang="en-US" sz="2800" dirty="0" smtClean="0"/>
              <a:t>Autoimmunity tends to run in families</a:t>
            </a:r>
          </a:p>
          <a:p>
            <a:pPr lvl="2" eaLnBrk="1" hangingPunct="1">
              <a:lnSpc>
                <a:spcPct val="90000"/>
              </a:lnSpc>
              <a:buFont typeface="Wingdings" pitchFamily="2" charset="2"/>
              <a:buBlip>
                <a:blip r:embed="rId4"/>
              </a:buBlip>
            </a:pPr>
            <a:r>
              <a:rPr lang="en-US" sz="2800" dirty="0" smtClean="0"/>
              <a:t>Higher rates in non breastfed infants</a:t>
            </a:r>
          </a:p>
          <a:p>
            <a:pPr lvl="2" eaLnBrk="1" hangingPunct="1">
              <a:lnSpc>
                <a:spcPct val="90000"/>
              </a:lnSpc>
              <a:buFont typeface="Wingdings" pitchFamily="2" charset="2"/>
              <a:buBlip>
                <a:blip r:embed="rId5"/>
              </a:buBlip>
            </a:pPr>
            <a:r>
              <a:rPr lang="en-US" sz="2800" dirty="0" smtClean="0"/>
              <a:t>Viral triggers: congenital rubella, </a:t>
            </a:r>
            <a:r>
              <a:rPr lang="en-US" sz="2800" dirty="0" err="1" smtClean="0"/>
              <a:t>coxsackie</a:t>
            </a:r>
            <a:r>
              <a:rPr lang="en-US" sz="2800" dirty="0" smtClean="0"/>
              <a:t> virus B, cytomegalovirus, adenovirus and mumps</a:t>
            </a:r>
            <a:r>
              <a:rPr lang="en-US" sz="3200" dirty="0" smtClean="0"/>
              <a:t>.</a:t>
            </a:r>
          </a:p>
          <a:p>
            <a:pPr lvl="1" eaLnBrk="1" hangingPunct="1">
              <a:lnSpc>
                <a:spcPct val="90000"/>
              </a:lnSpc>
              <a:buFont typeface="Wingdings" pitchFamily="2" charset="2"/>
              <a:buBlip>
                <a:blip r:embed="rId6"/>
              </a:buBlip>
            </a:pPr>
            <a:endParaRPr lang="en-US" sz="3200" dirty="0" smtClean="0"/>
          </a:p>
        </p:txBody>
      </p:sp>
      <p:pic>
        <p:nvPicPr>
          <p:cNvPr id="2" name="Picture 1"/>
          <p:cNvPicPr>
            <a:picLocks noChangeAspect="1"/>
          </p:cNvPicPr>
          <p:nvPr/>
        </p:nvPicPr>
        <p:blipFill>
          <a:blip r:embed="rId7"/>
          <a:stretch>
            <a:fillRect/>
          </a:stretch>
        </p:blipFill>
        <p:spPr>
          <a:xfrm>
            <a:off x="228600" y="152400"/>
            <a:ext cx="8230313" cy="993734"/>
          </a:xfrm>
          <a:prstGeom prst="rect">
            <a:avLst/>
          </a:prstGeom>
        </p:spPr>
      </p:pic>
      <p:sp>
        <p:nvSpPr>
          <p:cNvPr id="47106" name="Rectangle 2"/>
          <p:cNvSpPr>
            <a:spLocks noGrp="1" noChangeArrowheads="1"/>
          </p:cNvSpPr>
          <p:nvPr>
            <p:ph type="title"/>
          </p:nvPr>
        </p:nvSpPr>
        <p:spPr>
          <a:xfrm>
            <a:off x="253589" y="155534"/>
            <a:ext cx="8229600" cy="990600"/>
          </a:xfrm>
          <a:noFill/>
        </p:spPr>
        <p:txBody>
          <a:bodyPr lIns="90477" tIns="44445" rIns="90477" bIns="44445" anchor="b">
            <a:normAutofit fontScale="90000"/>
          </a:bodyPr>
          <a:lstStyle/>
          <a:p>
            <a:pPr eaLnBrk="1" hangingPunct="1">
              <a:buFont typeface="Wingdings" pitchFamily="2" charset="2"/>
              <a:buNone/>
            </a:pPr>
            <a:r>
              <a:rPr lang="en-US" sz="3600" dirty="0" smtClean="0"/>
              <a:t>Type 1 – 10% of all Diabetes</a:t>
            </a:r>
            <a:br>
              <a:rPr lang="en-US" sz="3600" dirty="0" smtClean="0"/>
            </a:br>
            <a:r>
              <a:rPr lang="en-US" sz="3600" dirty="0" smtClean="0"/>
              <a:t>Genetics and Risk Factors</a:t>
            </a:r>
          </a:p>
        </p:txBody>
      </p:sp>
    </p:spTree>
    <p:custDataLst>
      <p:tags r:id="rId1"/>
    </p:custDataLst>
    <p:extLst>
      <p:ext uri="{BB962C8B-B14F-4D97-AF65-F5344CB8AC3E}">
        <p14:creationId xmlns:p14="http://schemas.microsoft.com/office/powerpoint/2010/main" val="3204086630"/>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Foundations of Care</a:t>
            </a:r>
            <a:endParaRPr lang="en-US" dirty="0"/>
          </a:p>
        </p:txBody>
      </p:sp>
      <p:sp>
        <p:nvSpPr>
          <p:cNvPr id="3" name="Content Placeholder 2"/>
          <p:cNvSpPr>
            <a:spLocks noGrp="1"/>
          </p:cNvSpPr>
          <p:nvPr>
            <p:ph sz="quarter" idx="1"/>
          </p:nvPr>
        </p:nvSpPr>
        <p:spPr>
          <a:xfrm>
            <a:off x="457200" y="1219200"/>
            <a:ext cx="5562600" cy="4937760"/>
          </a:xfrm>
        </p:spPr>
        <p:txBody>
          <a:bodyPr>
            <a:normAutofit/>
          </a:bodyPr>
          <a:lstStyle/>
          <a:p>
            <a:r>
              <a:rPr lang="en-US" dirty="0" smtClean="0"/>
              <a:t>Education </a:t>
            </a:r>
          </a:p>
          <a:p>
            <a:r>
              <a:rPr lang="en-US" dirty="0" smtClean="0"/>
              <a:t>Nutrition</a:t>
            </a:r>
          </a:p>
          <a:p>
            <a:r>
              <a:rPr lang="en-US" dirty="0" smtClean="0"/>
              <a:t>Monitoring</a:t>
            </a:r>
          </a:p>
          <a:p>
            <a:r>
              <a:rPr lang="en-US" dirty="0" smtClean="0"/>
              <a:t>Physical Activity </a:t>
            </a:r>
          </a:p>
          <a:p>
            <a:r>
              <a:rPr lang="en-US" dirty="0" smtClean="0"/>
              <a:t>Psychosocial Care</a:t>
            </a:r>
          </a:p>
          <a:p>
            <a:r>
              <a:rPr lang="en-US" dirty="0" smtClean="0"/>
              <a:t>Medications</a:t>
            </a:r>
          </a:p>
          <a:p>
            <a:r>
              <a:rPr lang="en-US" dirty="0" smtClean="0"/>
              <a:t>Reducing Risk</a:t>
            </a:r>
          </a:p>
          <a:p>
            <a:r>
              <a:rPr lang="en-US" dirty="0" smtClean="0"/>
              <a:t>Getting to Best Possible Health</a:t>
            </a:r>
            <a:endParaRPr lang="en-US" dirty="0"/>
          </a:p>
        </p:txBody>
      </p:sp>
      <p:pic>
        <p:nvPicPr>
          <p:cNvPr id="4" name="Picture 3"/>
          <p:cNvPicPr>
            <a:picLocks noChangeAspect="1"/>
          </p:cNvPicPr>
          <p:nvPr/>
        </p:nvPicPr>
        <p:blipFill>
          <a:blip r:embed="rId3"/>
          <a:stretch>
            <a:fillRect/>
          </a:stretch>
        </p:blipFill>
        <p:spPr>
          <a:xfrm>
            <a:off x="6248400" y="1295400"/>
            <a:ext cx="2367682" cy="2821261"/>
          </a:xfrm>
          <a:prstGeom prst="rect">
            <a:avLst/>
          </a:prstGeom>
        </p:spPr>
      </p:pic>
    </p:spTree>
    <p:custDataLst>
      <p:tags r:id="rId1"/>
    </p:custDataLst>
    <p:extLst>
      <p:ext uri="{BB962C8B-B14F-4D97-AF65-F5344CB8AC3E}">
        <p14:creationId xmlns:p14="http://schemas.microsoft.com/office/powerpoint/2010/main" val="4111962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smtClean="0"/>
              <a:t>Autoantibodies </a:t>
            </a:r>
            <a:r>
              <a:rPr lang="en-US" dirty="0" err="1" smtClean="0"/>
              <a:t>Assoc</a:t>
            </a:r>
            <a:r>
              <a:rPr lang="en-US" dirty="0" smtClean="0"/>
              <a:t> w/ Type 1</a:t>
            </a:r>
            <a:endParaRPr lang="en-US" dirty="0"/>
          </a:p>
        </p:txBody>
      </p:sp>
      <p:sp>
        <p:nvSpPr>
          <p:cNvPr id="3" name="Content Placeholder 2"/>
          <p:cNvSpPr>
            <a:spLocks noGrp="1"/>
          </p:cNvSpPr>
          <p:nvPr>
            <p:ph sz="quarter" idx="1"/>
          </p:nvPr>
        </p:nvSpPr>
        <p:spPr/>
        <p:txBody>
          <a:bodyPr/>
          <a:lstStyle/>
          <a:p>
            <a:pPr marL="0" indent="0">
              <a:buClr>
                <a:srgbClr val="FF0000"/>
              </a:buClr>
              <a:buFont typeface="Wingdings" pitchFamily="2" charset="2"/>
              <a:buNone/>
              <a:defRPr/>
            </a:pPr>
            <a:r>
              <a:rPr lang="en-US" b="1" dirty="0" smtClean="0"/>
              <a:t> </a:t>
            </a:r>
            <a:r>
              <a:rPr lang="en-US" dirty="0" smtClean="0"/>
              <a:t>Panel </a:t>
            </a:r>
            <a:r>
              <a:rPr lang="en-US" dirty="0"/>
              <a:t>of autoantibodies</a:t>
            </a:r>
            <a:r>
              <a:rPr lang="en-US" b="1" dirty="0"/>
              <a:t> </a:t>
            </a:r>
            <a:r>
              <a:rPr lang="en-US" b="1" dirty="0" smtClean="0"/>
              <a:t>–</a:t>
            </a:r>
            <a:r>
              <a:rPr lang="en-US" sz="2400" b="1" dirty="0" smtClean="0"/>
              <a:t>  </a:t>
            </a:r>
          </a:p>
          <a:p>
            <a:pPr marL="1030287" lvl="1" indent="-457200">
              <a:buClr>
                <a:srgbClr val="FF0000"/>
              </a:buClr>
              <a:defRPr/>
            </a:pPr>
            <a:r>
              <a:rPr lang="en-US" dirty="0" smtClean="0"/>
              <a:t>GAD65 - </a:t>
            </a:r>
            <a:r>
              <a:rPr lang="en-US" dirty="0"/>
              <a:t>Glutamic acid decarboxylase </a:t>
            </a:r>
            <a:r>
              <a:rPr lang="en-US" dirty="0" smtClean="0"/>
              <a:t>– </a:t>
            </a:r>
          </a:p>
          <a:p>
            <a:pPr marL="1030287" lvl="1" indent="-457200">
              <a:buClr>
                <a:srgbClr val="FF0000"/>
              </a:buClr>
              <a:defRPr/>
            </a:pPr>
            <a:r>
              <a:rPr lang="en-US" dirty="0" smtClean="0"/>
              <a:t>ICA - Islet Cell Cytoplasmic Autoantibodies</a:t>
            </a:r>
          </a:p>
          <a:p>
            <a:pPr marL="1030287" lvl="1" indent="-457200">
              <a:buClr>
                <a:srgbClr val="FF0000"/>
              </a:buClr>
              <a:defRPr/>
            </a:pPr>
            <a:r>
              <a:rPr lang="en-US" dirty="0" smtClean="0"/>
              <a:t>IAA </a:t>
            </a:r>
            <a:r>
              <a:rPr lang="en-US" dirty="0"/>
              <a:t>- Insulin </a:t>
            </a:r>
            <a:r>
              <a:rPr lang="en-US" dirty="0" smtClean="0"/>
              <a:t>Autoantibodies</a:t>
            </a:r>
          </a:p>
          <a:p>
            <a:pPr>
              <a:defRPr/>
            </a:pPr>
            <a:endParaRPr lang="en-US" dirty="0"/>
          </a:p>
        </p:txBody>
      </p:sp>
      <p:pic>
        <p:nvPicPr>
          <p:cNvPr id="2662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6106" y="3571012"/>
            <a:ext cx="2668587" cy="266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130271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57200" y="152400"/>
            <a:ext cx="8229600" cy="1295400"/>
          </a:xfrm>
        </p:spPr>
        <p:txBody>
          <a:bodyPr>
            <a:normAutofit fontScale="90000"/>
          </a:bodyPr>
          <a:lstStyle/>
          <a:p>
            <a:pPr eaLnBrk="1" hangingPunct="1"/>
            <a:r>
              <a:rPr lang="en-US" dirty="0" smtClean="0"/>
              <a:t>Type 1 Diabetes Associated with other immune conditions</a:t>
            </a:r>
          </a:p>
        </p:txBody>
      </p:sp>
      <p:sp>
        <p:nvSpPr>
          <p:cNvPr id="1665027" name="Rectangle 3"/>
          <p:cNvSpPr>
            <a:spLocks noGrp="1" noChangeArrowheads="1"/>
          </p:cNvSpPr>
          <p:nvPr>
            <p:ph sz="quarter" idx="1"/>
          </p:nvPr>
        </p:nvSpPr>
        <p:spPr>
          <a:xfrm>
            <a:off x="457200" y="1752600"/>
            <a:ext cx="8229600" cy="4404360"/>
          </a:xfrm>
        </p:spPr>
        <p:txBody>
          <a:bodyPr/>
          <a:lstStyle/>
          <a:p>
            <a:pPr eaLnBrk="1" hangingPunct="1">
              <a:defRPr/>
            </a:pPr>
            <a:r>
              <a:rPr lang="en-US" dirty="0" smtClean="0"/>
              <a:t>Celiac disease (gluten intolerance)</a:t>
            </a:r>
          </a:p>
          <a:p>
            <a:pPr eaLnBrk="1" hangingPunct="1">
              <a:defRPr/>
            </a:pPr>
            <a:r>
              <a:rPr lang="en-US" dirty="0" smtClean="0"/>
              <a:t>Thyroid disease</a:t>
            </a:r>
          </a:p>
          <a:p>
            <a:pPr eaLnBrk="1" hangingPunct="1">
              <a:defRPr/>
            </a:pPr>
            <a:r>
              <a:rPr lang="en-US" dirty="0" smtClean="0"/>
              <a:t>Addison’s Disease</a:t>
            </a:r>
          </a:p>
          <a:p>
            <a:pPr eaLnBrk="1" hangingPunct="1">
              <a:defRPr/>
            </a:pPr>
            <a:r>
              <a:rPr lang="en-US" dirty="0" smtClean="0"/>
              <a:t>Rheumatoid arthritis</a:t>
            </a:r>
          </a:p>
          <a:p>
            <a:pPr eaLnBrk="1" hangingPunct="1">
              <a:defRPr/>
            </a:pPr>
            <a:r>
              <a:rPr lang="en-US" dirty="0" smtClean="0"/>
              <a:t>Other</a:t>
            </a:r>
          </a:p>
          <a:p>
            <a:pPr eaLnBrk="1" hangingPunct="1">
              <a:defRPr/>
            </a:pPr>
            <a:endParaRPr lang="en-US" dirty="0" smtClean="0"/>
          </a:p>
        </p:txBody>
      </p:sp>
      <p:pic>
        <p:nvPicPr>
          <p:cNvPr id="29700" name="Picture 4" descr="C:\Users\Beverly\AppData\Local\Microsoft\Windows\Temporary Internet Files\Content.IE5\DMXEH1SJ\MPj0438737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3352800"/>
            <a:ext cx="215265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645068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6"/>
          <p:cNvSpPr>
            <a:spLocks noGrp="1"/>
          </p:cNvSpPr>
          <p:nvPr>
            <p:ph type="title"/>
          </p:nvPr>
        </p:nvSpPr>
        <p:spPr>
          <a:xfrm>
            <a:off x="303297" y="184150"/>
            <a:ext cx="8229600" cy="990600"/>
          </a:xfrm>
        </p:spPr>
        <p:txBody>
          <a:bodyPr>
            <a:normAutofit/>
          </a:bodyPr>
          <a:lstStyle/>
          <a:p>
            <a:r>
              <a:rPr lang="en-US" dirty="0" smtClean="0"/>
              <a:t>What Does Type 1 Look Like?</a:t>
            </a:r>
          </a:p>
        </p:txBody>
      </p:sp>
      <p:pic>
        <p:nvPicPr>
          <p:cNvPr id="56323" name="Picture 2" descr="http://0.tqn.com/d/type1diabetes/1/0/R/2/-/-/Bret-Michaels---Ethan-Miller---Image-Entertainment---Getty---107365749.jpg"/>
          <p:cNvPicPr>
            <a:picLocks noGrp="1" noChangeAspect="1" noChangeArrowheads="1"/>
          </p:cNvPicPr>
          <p:nvPr>
            <p:ph sz="quarter" idx="1"/>
          </p:nvPr>
        </p:nvPicPr>
        <p:blipFill>
          <a:blip r:embed="rId3" cstate="print">
            <a:extLst>
              <a:ext uri="{28A0092B-C50C-407E-A947-70E740481C1C}">
                <a14:useLocalDpi xmlns:a14="http://schemas.microsoft.com/office/drawing/2010/main" val="0"/>
              </a:ext>
            </a:extLst>
          </a:blip>
          <a:stretch>
            <a:fillRect/>
          </a:stretch>
        </p:blipFill>
        <p:spPr>
          <a:xfrm>
            <a:off x="7381285" y="1962752"/>
            <a:ext cx="1258824" cy="1810512"/>
          </a:xfrm>
        </p:spPr>
      </p:pic>
      <p:pic>
        <p:nvPicPr>
          <p:cNvPr id="56324" name="Picture 6" descr="http://3.bp.blogspot.com/-UQZ2OA6f47s/Tykl1O-7_lI/AAAAAAAAG94/iKQfSynUjIs/s320/Nick+Jonas_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3356" y="1862644"/>
            <a:ext cx="228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10" descr="Mary Tyler Moo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274" y="1480344"/>
            <a:ext cx="134143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Picture 12" descr="Sonia Sotomay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09302" y="3149373"/>
            <a:ext cx="16764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7" name="Rectangle 8"/>
          <p:cNvSpPr>
            <a:spLocks noChangeArrowheads="1"/>
          </p:cNvSpPr>
          <p:nvPr/>
        </p:nvSpPr>
        <p:spPr bwMode="auto">
          <a:xfrm>
            <a:off x="5309302" y="5215252"/>
            <a:ext cx="2800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dirty="0">
                <a:latin typeface="Arial" panose="020B0604020202020204" pitchFamily="34" charset="0"/>
              </a:rPr>
              <a:t>Justice Sonia Sotomayor </a:t>
            </a:r>
          </a:p>
        </p:txBody>
      </p:sp>
      <p:sp>
        <p:nvSpPr>
          <p:cNvPr id="56328" name="Rectangle 13"/>
          <p:cNvSpPr>
            <a:spLocks noChangeArrowheads="1"/>
          </p:cNvSpPr>
          <p:nvPr/>
        </p:nvSpPr>
        <p:spPr bwMode="auto">
          <a:xfrm>
            <a:off x="0" y="-184150"/>
            <a:ext cx="312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a:spcBef>
                <a:spcPct val="0"/>
              </a:spcBef>
              <a:buClrTx/>
              <a:buSzTx/>
              <a:buFontTx/>
              <a:buNone/>
            </a:pPr>
            <a:r>
              <a:rPr lang="en-US" sz="2400">
                <a:latin typeface="Arial" panose="020B0604020202020204" pitchFamily="34" charset="0"/>
              </a:rPr>
              <a:t>  </a:t>
            </a:r>
          </a:p>
        </p:txBody>
      </p:sp>
      <p:sp>
        <p:nvSpPr>
          <p:cNvPr id="56329" name="Rectangle 11"/>
          <p:cNvSpPr>
            <a:spLocks noChangeArrowheads="1"/>
          </p:cNvSpPr>
          <p:nvPr/>
        </p:nvSpPr>
        <p:spPr bwMode="auto">
          <a:xfrm>
            <a:off x="7381285" y="1272340"/>
            <a:ext cx="152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000" b="1" dirty="0">
                <a:latin typeface="Arial" panose="020B0604020202020204" pitchFamily="34" charset="0"/>
              </a:rPr>
              <a:t>Bret Michaels</a:t>
            </a:r>
            <a:r>
              <a:rPr lang="en-US" sz="2000" dirty="0">
                <a:latin typeface="Arial" panose="020B0604020202020204" pitchFamily="34" charset="0"/>
              </a:rPr>
              <a:t> </a:t>
            </a:r>
          </a:p>
        </p:txBody>
      </p:sp>
      <p:sp>
        <p:nvSpPr>
          <p:cNvPr id="56330" name="Rectangle 12"/>
          <p:cNvSpPr>
            <a:spLocks noChangeArrowheads="1"/>
          </p:cNvSpPr>
          <p:nvPr/>
        </p:nvSpPr>
        <p:spPr bwMode="auto">
          <a:xfrm>
            <a:off x="351420" y="3109913"/>
            <a:ext cx="2209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Arial" panose="020B0604020202020204" pitchFamily="34" charset="0"/>
              </a:rPr>
              <a:t>Mary Tyler Moore</a:t>
            </a:r>
            <a:endParaRPr lang="en-US" sz="2400">
              <a:latin typeface="Arial" panose="020B0604020202020204" pitchFamily="34" charset="0"/>
            </a:endParaRPr>
          </a:p>
        </p:txBody>
      </p:sp>
      <p:sp>
        <p:nvSpPr>
          <p:cNvPr id="56331" name="Rectangle 14"/>
          <p:cNvSpPr>
            <a:spLocks noChangeArrowheads="1"/>
          </p:cNvSpPr>
          <p:nvPr/>
        </p:nvSpPr>
        <p:spPr bwMode="auto">
          <a:xfrm>
            <a:off x="2563243" y="4930376"/>
            <a:ext cx="3292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dirty="0">
                <a:latin typeface="Arial" panose="020B0604020202020204" pitchFamily="34" charset="0"/>
              </a:rPr>
              <a:t>Nick Jonas</a:t>
            </a:r>
            <a:endParaRPr lang="en-US" sz="2400" dirty="0">
              <a:latin typeface="Arial" panose="020B0604020202020204" pitchFamily="34" charset="0"/>
            </a:endParaRPr>
          </a:p>
        </p:txBody>
      </p:sp>
      <p:sp>
        <p:nvSpPr>
          <p:cNvPr id="56332" name="Rectangle 15"/>
          <p:cNvSpPr>
            <a:spLocks noChangeArrowheads="1"/>
          </p:cNvSpPr>
          <p:nvPr/>
        </p:nvSpPr>
        <p:spPr bwMode="auto">
          <a:xfrm>
            <a:off x="0" y="-184150"/>
            <a:ext cx="312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a:spcBef>
                <a:spcPct val="0"/>
              </a:spcBef>
              <a:buClrTx/>
              <a:buSzTx/>
              <a:buFontTx/>
              <a:buNone/>
            </a:pPr>
            <a:r>
              <a:rPr lang="en-US" sz="2400">
                <a:latin typeface="Arial" panose="020B0604020202020204" pitchFamily="34" charset="0"/>
              </a:rPr>
              <a:t>  </a:t>
            </a:r>
          </a:p>
        </p:txBody>
      </p:sp>
      <p:pic>
        <p:nvPicPr>
          <p:cNvPr id="56333" name="Picture 16" descr="Adam Morriso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8816" y="4426616"/>
            <a:ext cx="127952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4" name="Rectangle 17"/>
          <p:cNvSpPr>
            <a:spLocks noChangeArrowheads="1"/>
          </p:cNvSpPr>
          <p:nvPr/>
        </p:nvSpPr>
        <p:spPr bwMode="auto">
          <a:xfrm>
            <a:off x="183556" y="4118641"/>
            <a:ext cx="2133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400" b="1" dirty="0">
                <a:latin typeface="Arial" panose="020B0604020202020204" pitchFamily="34" charset="0"/>
              </a:rPr>
              <a:t>Adam Morrison</a:t>
            </a:r>
            <a:r>
              <a:rPr lang="en-US" sz="1400" dirty="0">
                <a:latin typeface="Arial" panose="020B0604020202020204" pitchFamily="34" charset="0"/>
              </a:rPr>
              <a:t> </a:t>
            </a:r>
          </a:p>
        </p:txBody>
      </p:sp>
      <p:sp>
        <p:nvSpPr>
          <p:cNvPr id="56337" name="TextBox 16"/>
          <p:cNvSpPr txBox="1">
            <a:spLocks noChangeArrowheads="1"/>
          </p:cNvSpPr>
          <p:nvPr/>
        </p:nvSpPr>
        <p:spPr bwMode="auto">
          <a:xfrm>
            <a:off x="4401484" y="5835923"/>
            <a:ext cx="4238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dirty="0">
                <a:latin typeface="Times New Roman" panose="02020603050405020304" pitchFamily="18" charset="0"/>
              </a:rPr>
              <a:t>From Debbie Nagata’s slide collection</a:t>
            </a:r>
          </a:p>
        </p:txBody>
      </p:sp>
    </p:spTree>
    <p:custDataLst>
      <p:tags r:id="rId1"/>
    </p:custDataLst>
    <p:extLst>
      <p:ext uri="{BB962C8B-B14F-4D97-AF65-F5344CB8AC3E}">
        <p14:creationId xmlns:p14="http://schemas.microsoft.com/office/powerpoint/2010/main" val="2290613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9466" y="1534318"/>
            <a:ext cx="3103563" cy="310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51472" y="762000"/>
            <a:ext cx="3454400" cy="5518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6"/>
          <a:stretch>
            <a:fillRect/>
          </a:stretch>
        </p:blipFill>
        <p:spPr>
          <a:xfrm>
            <a:off x="457200" y="1447799"/>
            <a:ext cx="2549835" cy="3276600"/>
          </a:xfrm>
          <a:prstGeom prst="rect">
            <a:avLst/>
          </a:prstGeom>
        </p:spPr>
      </p:pic>
      <p:sp>
        <p:nvSpPr>
          <p:cNvPr id="4" name="Title 3"/>
          <p:cNvSpPr>
            <a:spLocks noGrp="1"/>
          </p:cNvSpPr>
          <p:nvPr>
            <p:ph type="title"/>
          </p:nvPr>
        </p:nvSpPr>
        <p:spPr>
          <a:xfrm>
            <a:off x="457200" y="152400"/>
            <a:ext cx="8382000" cy="990600"/>
          </a:xfrm>
        </p:spPr>
        <p:txBody>
          <a:bodyPr>
            <a:normAutofit fontScale="90000"/>
          </a:bodyPr>
          <a:lstStyle/>
          <a:p>
            <a:r>
              <a:rPr lang="en-US" dirty="0" smtClean="0"/>
              <a:t>Ms. Idaho and </a:t>
            </a:r>
            <a:r>
              <a:rPr lang="en-US" dirty="0" err="1" smtClean="0"/>
              <a:t>Ms</a:t>
            </a:r>
            <a:r>
              <a:rPr lang="en-US" dirty="0" smtClean="0"/>
              <a:t> America – </a:t>
            </a:r>
            <a:r>
              <a:rPr lang="en-US" dirty="0" err="1" smtClean="0"/>
              <a:t>Pumpin</a:t>
            </a:r>
            <a:r>
              <a:rPr lang="en-US" dirty="0" smtClean="0"/>
              <a:t>’ It</a:t>
            </a:r>
            <a:endParaRPr lang="en-US" dirty="0"/>
          </a:p>
        </p:txBody>
      </p:sp>
    </p:spTree>
    <p:custDataLst>
      <p:tags r:id="rId1"/>
    </p:custDataLst>
    <p:extLst>
      <p:ext uri="{BB962C8B-B14F-4D97-AF65-F5344CB8AC3E}">
        <p14:creationId xmlns:p14="http://schemas.microsoft.com/office/powerpoint/2010/main" val="1411045231"/>
      </p:ext>
    </p:extLst>
  </p:cSld>
  <p:clrMapOvr>
    <a:masterClrMapping/>
  </p:clrMapOvr>
  <p:transition>
    <p:random/>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19200"/>
          </a:xfrm>
        </p:spPr>
        <p:txBody>
          <a:bodyPr>
            <a:normAutofit fontScale="90000"/>
          </a:bodyPr>
          <a:lstStyle/>
          <a:p>
            <a:r>
              <a:rPr lang="en-US" dirty="0" smtClean="0"/>
              <a:t>Medalist Study – Harvard</a:t>
            </a:r>
            <a:br>
              <a:rPr lang="en-US" dirty="0" smtClean="0"/>
            </a:br>
            <a:r>
              <a:rPr lang="en-US" dirty="0" err="1" smtClean="0"/>
              <a:t>Joslin</a:t>
            </a:r>
            <a:r>
              <a:rPr lang="en-US" dirty="0" smtClean="0"/>
              <a:t> Diabetes Center	</a:t>
            </a:r>
            <a:endParaRPr lang="en-US" dirty="0"/>
          </a:p>
        </p:txBody>
      </p:sp>
      <p:sp>
        <p:nvSpPr>
          <p:cNvPr id="3" name="Content Placeholder 2"/>
          <p:cNvSpPr>
            <a:spLocks noGrp="1"/>
          </p:cNvSpPr>
          <p:nvPr>
            <p:ph sz="quarter" idx="1"/>
          </p:nvPr>
        </p:nvSpPr>
        <p:spPr>
          <a:xfrm>
            <a:off x="457200" y="1600200"/>
            <a:ext cx="8229600" cy="4556760"/>
          </a:xfrm>
        </p:spPr>
        <p:txBody>
          <a:bodyPr/>
          <a:lstStyle/>
          <a:p>
            <a:r>
              <a:rPr lang="en-US" dirty="0" smtClean="0"/>
              <a:t>After 50 years with diabetes</a:t>
            </a:r>
          </a:p>
          <a:p>
            <a:pPr lvl="1"/>
            <a:r>
              <a:rPr lang="en-US" dirty="0" smtClean="0"/>
              <a:t>Many still produced some insulin</a:t>
            </a:r>
          </a:p>
          <a:p>
            <a:pPr lvl="1"/>
            <a:r>
              <a:rPr lang="en-US" dirty="0" smtClean="0"/>
              <a:t>Many had no eye disease</a:t>
            </a:r>
          </a:p>
          <a:p>
            <a:pPr lvl="1"/>
            <a:endParaRPr lang="en-US" dirty="0"/>
          </a:p>
          <a:p>
            <a:pPr lvl="1"/>
            <a:endParaRPr lang="en-US" dirty="0"/>
          </a:p>
        </p:txBody>
      </p:sp>
      <p:pic>
        <p:nvPicPr>
          <p:cNvPr id="819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3377" y="3276600"/>
            <a:ext cx="2705100" cy="272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3276600"/>
            <a:ext cx="3656577" cy="272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032719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r>
              <a:rPr lang="en-US" smtClean="0"/>
              <a:t>Type 1 Summary</a:t>
            </a:r>
          </a:p>
        </p:txBody>
      </p:sp>
      <p:sp>
        <p:nvSpPr>
          <p:cNvPr id="1561603" name="Rectangle 3"/>
          <p:cNvSpPr>
            <a:spLocks noGrp="1" noChangeArrowheads="1"/>
          </p:cNvSpPr>
          <p:nvPr>
            <p:ph sz="quarter" idx="1"/>
          </p:nvPr>
        </p:nvSpPr>
        <p:spPr/>
        <p:txBody>
          <a:bodyPr>
            <a:normAutofit/>
          </a:bodyPr>
          <a:lstStyle/>
          <a:p>
            <a:pPr eaLnBrk="1" hangingPunct="1">
              <a:defRPr/>
            </a:pPr>
            <a:r>
              <a:rPr lang="en-US" dirty="0" smtClean="0"/>
              <a:t>Autoimmune</a:t>
            </a:r>
          </a:p>
          <a:p>
            <a:pPr eaLnBrk="1" hangingPunct="1">
              <a:defRPr/>
            </a:pPr>
            <a:r>
              <a:rPr lang="en-US" dirty="0" smtClean="0"/>
              <a:t>Complete pancreatic destruction</a:t>
            </a:r>
          </a:p>
          <a:p>
            <a:pPr eaLnBrk="1" hangingPunct="1">
              <a:defRPr/>
            </a:pPr>
            <a:r>
              <a:rPr lang="en-US" dirty="0" smtClean="0"/>
              <a:t>Need insulin shots</a:t>
            </a:r>
          </a:p>
          <a:p>
            <a:pPr eaLnBrk="1" hangingPunct="1">
              <a:defRPr/>
            </a:pPr>
            <a:r>
              <a:rPr lang="en-US" dirty="0" smtClean="0"/>
              <a:t>Often first present in DKA</a:t>
            </a:r>
          </a:p>
          <a:p>
            <a:pPr eaLnBrk="1" hangingPunct="1">
              <a:buFont typeface="Wingdings" pitchFamily="2" charset="2"/>
              <a:buNone/>
              <a:defRPr/>
            </a:pPr>
            <a:endParaRPr lang="en-US" dirty="0" smtClean="0"/>
          </a:p>
          <a:p>
            <a:pPr eaLnBrk="1" hangingPunct="1">
              <a:defRPr/>
            </a:pPr>
            <a:endParaRPr lang="en-US" dirty="0" smtClean="0"/>
          </a:p>
        </p:txBody>
      </p:sp>
      <p:pic>
        <p:nvPicPr>
          <p:cNvPr id="29698" name="Picture 2" descr="C:\Users\Beverly\AppData\Local\Microsoft\Windows\Temporary Internet Files\Content.IE5\AQZ1NA1F\MP90041180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8400" y="1600200"/>
            <a:ext cx="2019002" cy="28956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005366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sz="4800" dirty="0" smtClean="0"/>
              <a:t>Type 1 in Hospital</a:t>
            </a:r>
            <a:r>
              <a:rPr lang="en-US" dirty="0" smtClean="0"/>
              <a:t>	</a:t>
            </a:r>
          </a:p>
        </p:txBody>
      </p:sp>
      <p:sp>
        <p:nvSpPr>
          <p:cNvPr id="46083" name="Content Placeholder 2"/>
          <p:cNvSpPr>
            <a:spLocks noGrp="1"/>
          </p:cNvSpPr>
          <p:nvPr>
            <p:ph sz="quarter" idx="1"/>
          </p:nvPr>
        </p:nvSpPr>
        <p:spPr/>
        <p:txBody>
          <a:bodyPr/>
          <a:lstStyle/>
          <a:p>
            <a:r>
              <a:rPr lang="en-US" dirty="0" smtClean="0"/>
              <a:t>43 </a:t>
            </a:r>
            <a:r>
              <a:rPr lang="en-US" dirty="0" err="1" smtClean="0"/>
              <a:t>yr</a:t>
            </a:r>
            <a:r>
              <a:rPr lang="en-US" dirty="0" smtClean="0"/>
              <a:t> old admitted to evaluate angina.</a:t>
            </a:r>
          </a:p>
          <a:p>
            <a:r>
              <a:rPr lang="en-US" dirty="0" smtClean="0"/>
              <a:t>Morning blood sugar is 92.</a:t>
            </a:r>
          </a:p>
          <a:p>
            <a:r>
              <a:rPr lang="en-US" dirty="0" smtClean="0"/>
              <a:t>Based on Regular insulin sliding scale, no insulin required. </a:t>
            </a:r>
          </a:p>
          <a:p>
            <a:r>
              <a:rPr lang="en-US" dirty="0" smtClean="0"/>
              <a:t>Breakfast tray shows up and patient says, I need my insulin shot before I eat.</a:t>
            </a:r>
          </a:p>
          <a:p>
            <a:pPr marL="0" indent="0">
              <a:buNone/>
            </a:pPr>
            <a:r>
              <a:rPr lang="en-US" dirty="0" smtClean="0"/>
              <a:t> 		</a:t>
            </a:r>
            <a:r>
              <a:rPr lang="en-US" sz="4000" b="1" dirty="0" smtClean="0">
                <a:solidFill>
                  <a:schemeClr val="accent5">
                    <a:lumMod val="50000"/>
                  </a:schemeClr>
                </a:solidFill>
              </a:rPr>
              <a:t>What do you say?</a:t>
            </a:r>
            <a:endParaRPr lang="en-US" b="1" dirty="0" smtClean="0">
              <a:solidFill>
                <a:schemeClr val="accent5">
                  <a:lumMod val="50000"/>
                </a:schemeClr>
              </a:solidFill>
            </a:endParaRPr>
          </a:p>
        </p:txBody>
      </p:sp>
      <p:pic>
        <p:nvPicPr>
          <p:cNvPr id="46084" name="Picture 2" descr="C:\Users\Beverly\AppData\Local\Microsoft\Windows\Temporary Internet Files\Content.IE5\BY1JKQ3K\MC900441428[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4648200"/>
            <a:ext cx="167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5395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7554" name="Rectangle 2"/>
          <p:cNvSpPr>
            <a:spLocks noChangeArrowheads="1"/>
          </p:cNvSpPr>
          <p:nvPr/>
        </p:nvSpPr>
        <p:spPr bwMode="auto">
          <a:xfrm>
            <a:off x="810019" y="3122568"/>
            <a:ext cx="3056089" cy="2081388"/>
          </a:xfrm>
          <a:prstGeom prst="rect">
            <a:avLst/>
          </a:prstGeom>
          <a:noFill/>
          <a:ln w="12700" cap="sq">
            <a:noFill/>
            <a:miter lim="800000"/>
            <a:headEnd type="none" w="sm" len="sm"/>
            <a:tailEnd type="none" w="sm" len="sm"/>
          </a:ln>
          <a:effectLst/>
        </p:spPr>
        <p:txBody>
          <a:bodyPr anchor="ctr"/>
          <a:lstStyle/>
          <a:p>
            <a:pPr algn="ctr" eaLnBrk="1" fontAlgn="auto" hangingPunct="1">
              <a:spcBef>
                <a:spcPts val="0"/>
              </a:spcBef>
              <a:spcAft>
                <a:spcPts val="0"/>
              </a:spcAft>
              <a:defRPr/>
            </a:pPr>
            <a:endParaRPr lang="en-US" sz="3911" dirty="0">
              <a:solidFill>
                <a:srgbClr val="B292CA"/>
              </a:solidFill>
              <a:effectLst>
                <a:outerShdw blurRad="38100" dist="38100" dir="2700000" algn="tl">
                  <a:srgbClr val="000000"/>
                </a:outerShdw>
              </a:effectLst>
              <a:latin typeface="Gill Sans MT"/>
            </a:endParaRPr>
          </a:p>
          <a:p>
            <a:pPr algn="ctr" eaLnBrk="1" fontAlgn="auto" hangingPunct="1">
              <a:spcBef>
                <a:spcPts val="0"/>
              </a:spcBef>
              <a:spcAft>
                <a:spcPts val="0"/>
              </a:spcAft>
              <a:defRPr/>
            </a:pPr>
            <a:endParaRPr lang="en-US" sz="3911" dirty="0">
              <a:solidFill>
                <a:srgbClr val="B292CA"/>
              </a:solidFill>
              <a:effectLst>
                <a:outerShdw blurRad="38100" dist="38100" dir="2700000" algn="tl">
                  <a:srgbClr val="000000"/>
                </a:outerShdw>
              </a:effectLst>
              <a:latin typeface="Gill Sans MT"/>
            </a:endParaRPr>
          </a:p>
          <a:p>
            <a:pPr algn="ctr" eaLnBrk="1" fontAlgn="auto" hangingPunct="1">
              <a:spcBef>
                <a:spcPts val="0"/>
              </a:spcBef>
              <a:spcAft>
                <a:spcPts val="0"/>
              </a:spcAft>
              <a:defRPr/>
            </a:pPr>
            <a:r>
              <a:rPr lang="en-US" sz="3911" dirty="0">
                <a:solidFill>
                  <a:srgbClr val="7030A0"/>
                </a:solidFill>
                <a:effectLst>
                  <a:outerShdw blurRad="38100" dist="38100" dir="2700000" algn="tl">
                    <a:srgbClr val="000000"/>
                  </a:outerShdw>
                </a:effectLst>
                <a:latin typeface="Gill Sans MT"/>
              </a:rPr>
              <a:t>Patti Labelle</a:t>
            </a:r>
          </a:p>
          <a:p>
            <a:pPr algn="ctr" eaLnBrk="1" fontAlgn="auto" hangingPunct="1">
              <a:spcBef>
                <a:spcPts val="0"/>
              </a:spcBef>
              <a:spcAft>
                <a:spcPts val="0"/>
              </a:spcAft>
              <a:defRPr/>
            </a:pPr>
            <a:r>
              <a:rPr lang="en-US" sz="3911" dirty="0">
                <a:solidFill>
                  <a:prstClr val="black"/>
                </a:solidFill>
                <a:latin typeface="Gill Sans MT"/>
              </a:rPr>
              <a:t>"</a:t>
            </a:r>
            <a:r>
              <a:rPr lang="en-US" sz="3911" dirty="0" err="1">
                <a:solidFill>
                  <a:prstClr val="black"/>
                </a:solidFill>
                <a:latin typeface="Gill Sans MT"/>
              </a:rPr>
              <a:t>divabetic</a:t>
            </a:r>
            <a:r>
              <a:rPr lang="en-US" sz="3911" dirty="0">
                <a:solidFill>
                  <a:prstClr val="black"/>
                </a:solidFill>
                <a:latin typeface="Gill Sans MT"/>
              </a:rPr>
              <a:t>" -- that's a mix of diabetic and diva</a:t>
            </a:r>
            <a:endParaRPr lang="en-US" sz="3911" dirty="0">
              <a:solidFill>
                <a:srgbClr val="B292CA"/>
              </a:solidFill>
              <a:effectLst>
                <a:outerShdw blurRad="38100" dist="38100" dir="2700000" algn="tl">
                  <a:srgbClr val="000000"/>
                </a:outerShdw>
              </a:effectLst>
              <a:latin typeface="Gill Sans MT"/>
            </a:endParaRPr>
          </a:p>
        </p:txBody>
      </p:sp>
      <p:pic>
        <p:nvPicPr>
          <p:cNvPr id="2" name="Picture 1"/>
          <p:cNvPicPr>
            <a:picLocks noChangeAspect="1"/>
          </p:cNvPicPr>
          <p:nvPr/>
        </p:nvPicPr>
        <p:blipFill>
          <a:blip r:embed="rId4"/>
          <a:stretch>
            <a:fillRect/>
          </a:stretch>
        </p:blipFill>
        <p:spPr>
          <a:xfrm>
            <a:off x="4165600" y="516467"/>
            <a:ext cx="3843867" cy="5816600"/>
          </a:xfrm>
          <a:prstGeom prst="rect">
            <a:avLst/>
          </a:prstGeom>
        </p:spPr>
      </p:pic>
      <p:pic>
        <p:nvPicPr>
          <p:cNvPr id="3" name="Picture 2"/>
          <p:cNvPicPr>
            <a:picLocks noChangeAspect="1"/>
          </p:cNvPicPr>
          <p:nvPr/>
        </p:nvPicPr>
        <p:blipFill>
          <a:blip r:embed="rId5"/>
          <a:stretch>
            <a:fillRect/>
          </a:stretch>
        </p:blipFill>
        <p:spPr>
          <a:xfrm>
            <a:off x="805470" y="684168"/>
            <a:ext cx="3226570" cy="2438400"/>
          </a:xfrm>
          <a:prstGeom prst="rect">
            <a:avLst/>
          </a:prstGeom>
        </p:spPr>
      </p:pic>
    </p:spTree>
    <p:custDataLst>
      <p:tags r:id="rId1"/>
    </p:custDataLst>
    <p:extLst>
      <p:ext uri="{BB962C8B-B14F-4D97-AF65-F5344CB8AC3E}">
        <p14:creationId xmlns:p14="http://schemas.microsoft.com/office/powerpoint/2010/main" val="1406472515"/>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047554"/>
                                        </p:tgtEl>
                                        <p:attrNameLst>
                                          <p:attrName>style.visibility</p:attrName>
                                        </p:attrNameLst>
                                      </p:cBhvr>
                                      <p:to>
                                        <p:strVal val="visible"/>
                                      </p:to>
                                    </p:set>
                                    <p:anim calcmode="lin" valueType="num">
                                      <p:cBhvr additive="base">
                                        <p:cTn id="7" dur="2000" fill="hold"/>
                                        <p:tgtEl>
                                          <p:spTgt spid="1047554"/>
                                        </p:tgtEl>
                                        <p:attrNameLst>
                                          <p:attrName>ppt_x</p:attrName>
                                        </p:attrNameLst>
                                      </p:cBhvr>
                                      <p:tavLst>
                                        <p:tav tm="0">
                                          <p:val>
                                            <p:strVal val="0-#ppt_w/2"/>
                                          </p:val>
                                        </p:tav>
                                        <p:tav tm="100000">
                                          <p:val>
                                            <p:strVal val="#ppt_x"/>
                                          </p:val>
                                        </p:tav>
                                      </p:tavLst>
                                    </p:anim>
                                    <p:anim calcmode="lin" valueType="num">
                                      <p:cBhvr additive="base">
                                        <p:cTn id="8" dur="2000" fill="hold"/>
                                        <p:tgtEl>
                                          <p:spTgt spid="104755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755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BMI Categories</a:t>
            </a:r>
            <a:endParaRPr lang="en-US" dirty="0"/>
          </a:p>
        </p:txBody>
      </p:sp>
      <p:pic>
        <p:nvPicPr>
          <p:cNvPr id="3" name="Picture 2"/>
          <p:cNvPicPr>
            <a:picLocks noChangeAspect="1"/>
          </p:cNvPicPr>
          <p:nvPr/>
        </p:nvPicPr>
        <p:blipFill>
          <a:blip r:embed="rId3"/>
          <a:stretch>
            <a:fillRect/>
          </a:stretch>
        </p:blipFill>
        <p:spPr>
          <a:xfrm>
            <a:off x="434276" y="1295400"/>
            <a:ext cx="8252524" cy="4572000"/>
          </a:xfrm>
          <a:prstGeom prst="rect">
            <a:avLst/>
          </a:prstGeom>
        </p:spPr>
      </p:pic>
    </p:spTree>
    <p:custDataLst>
      <p:tags r:id="rId1"/>
    </p:custDataLst>
    <p:extLst>
      <p:ext uri="{BB962C8B-B14F-4D97-AF65-F5344CB8AC3E}">
        <p14:creationId xmlns:p14="http://schemas.microsoft.com/office/powerpoint/2010/main" val="444724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457200" y="457200"/>
            <a:ext cx="8305800" cy="1016000"/>
          </a:xfrm>
        </p:spPr>
        <p:txBody>
          <a:bodyPr vert="horz" lIns="80434" tIns="39511" rIns="80434" bIns="39511" anchor="b" anchorCtr="0">
            <a:normAutofit fontScale="90000"/>
          </a:bodyPr>
          <a:lstStyle/>
          <a:p>
            <a:pPr eaLnBrk="1" hangingPunct="1"/>
            <a:r>
              <a:rPr lang="en-US" smtClean="0"/>
              <a:t>Diabetes 2 - Who is at Risk?</a:t>
            </a:r>
            <a:r>
              <a:rPr lang="en-US" sz="3200"/>
              <a:t> </a:t>
            </a:r>
            <a:br>
              <a:rPr lang="en-US" sz="3200"/>
            </a:br>
            <a:r>
              <a:rPr lang="en-US" sz="2489"/>
              <a:t>(ADA Clinical Practice Guidelines</a:t>
            </a:r>
            <a:r>
              <a:rPr lang="en-US" sz="2844"/>
              <a:t>)</a:t>
            </a:r>
            <a:endParaRPr lang="en-US" sz="2844">
              <a:sym typeface="Monotype Sorts" pitchFamily="2" charset="2"/>
            </a:endParaRPr>
          </a:p>
        </p:txBody>
      </p:sp>
      <p:sp>
        <p:nvSpPr>
          <p:cNvPr id="1991683" name="Rectangle 3"/>
          <p:cNvSpPr>
            <a:spLocks noGrp="1" noChangeArrowheads="1"/>
          </p:cNvSpPr>
          <p:nvPr>
            <p:ph idx="1"/>
          </p:nvPr>
        </p:nvSpPr>
        <p:spPr>
          <a:xfrm>
            <a:off x="372533" y="1803400"/>
            <a:ext cx="7933267" cy="4199467"/>
          </a:xfrm>
        </p:spPr>
        <p:txBody>
          <a:bodyPr vert="horz" lIns="80434" tIns="39511" rIns="80434" bIns="39511">
            <a:normAutofit/>
          </a:bodyPr>
          <a:lstStyle/>
          <a:p>
            <a:pPr marL="474139" indent="-474139">
              <a:lnSpc>
                <a:spcPct val="90000"/>
              </a:lnSpc>
              <a:buFont typeface="Wingdings" pitchFamily="2" charset="2"/>
              <a:buAutoNum type="arabicPeriod"/>
            </a:pPr>
            <a:r>
              <a:rPr lang="en-US" dirty="0"/>
              <a:t>Testing should be considered in all adults who are overweight (BMI </a:t>
            </a:r>
            <a:r>
              <a:rPr lang="en-US" dirty="0">
                <a:sym typeface="Symbol" pitchFamily="18" charset="2"/>
              </a:rPr>
              <a:t> 25) and have additional </a:t>
            </a:r>
            <a:r>
              <a:rPr lang="en-US" b="1" u="sng" dirty="0">
                <a:sym typeface="Symbol" pitchFamily="18" charset="2"/>
              </a:rPr>
              <a:t>risk factors</a:t>
            </a:r>
            <a:r>
              <a:rPr lang="en-US" dirty="0"/>
              <a:t>:</a:t>
            </a:r>
          </a:p>
          <a:p>
            <a:pPr marL="474139" indent="-474139">
              <a:lnSpc>
                <a:spcPct val="90000"/>
              </a:lnSpc>
              <a:buFont typeface="Wingdings" pitchFamily="2" charset="2"/>
              <a:buAutoNum type="arabicPeriod"/>
            </a:pPr>
            <a:endParaRPr lang="en-US" sz="1778" dirty="0"/>
          </a:p>
          <a:p>
            <a:pPr marL="880544" lvl="1" indent="-474139">
              <a:lnSpc>
                <a:spcPct val="90000"/>
              </a:lnSpc>
              <a:buClr>
                <a:schemeClr val="hlink"/>
              </a:buClr>
            </a:pPr>
            <a:r>
              <a:rPr lang="en-US" sz="2489" dirty="0"/>
              <a:t>First-degree relative w/ diabetes</a:t>
            </a:r>
          </a:p>
          <a:p>
            <a:pPr marL="880544" lvl="1" indent="-474139">
              <a:lnSpc>
                <a:spcPct val="90000"/>
              </a:lnSpc>
              <a:buClr>
                <a:schemeClr val="hlink"/>
              </a:buClr>
            </a:pPr>
            <a:r>
              <a:rPr lang="en-US" sz="2489" dirty="0"/>
              <a:t>Member of a high-risk ethnic population</a:t>
            </a:r>
          </a:p>
          <a:p>
            <a:pPr marL="880544" lvl="1" indent="-474139">
              <a:lnSpc>
                <a:spcPct val="90000"/>
              </a:lnSpc>
              <a:buClr>
                <a:schemeClr val="hlink"/>
              </a:buClr>
            </a:pPr>
            <a:r>
              <a:rPr lang="en-US" sz="2489" dirty="0"/>
              <a:t>Habitual physical inactivity</a:t>
            </a:r>
          </a:p>
          <a:p>
            <a:pPr marL="880544" lvl="1" indent="-474139">
              <a:lnSpc>
                <a:spcPct val="90000"/>
              </a:lnSpc>
              <a:buClr>
                <a:schemeClr val="hlink"/>
              </a:buClr>
            </a:pPr>
            <a:r>
              <a:rPr lang="en-US" sz="2489" dirty="0" err="1"/>
              <a:t>PreDiabetes</a:t>
            </a:r>
            <a:r>
              <a:rPr lang="en-US" sz="2489" dirty="0"/>
              <a:t> </a:t>
            </a:r>
          </a:p>
          <a:p>
            <a:pPr marL="880544" lvl="1" indent="-474139">
              <a:lnSpc>
                <a:spcPct val="90000"/>
              </a:lnSpc>
              <a:buClr>
                <a:schemeClr val="hlink"/>
              </a:buClr>
            </a:pPr>
            <a:r>
              <a:rPr lang="en-US" sz="2489" dirty="0"/>
              <a:t>History of heart disease</a:t>
            </a:r>
          </a:p>
        </p:txBody>
      </p:sp>
      <p:pic>
        <p:nvPicPr>
          <p:cNvPr id="2070" name="Picture 22" descr="C:\Users\bev_000\AppData\Local\Microsoft\Windows\INetCache\IE\I78AA3YG\MC900439612[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4463732"/>
            <a:ext cx="3366939" cy="239426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3961801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91683">
                                            <p:txEl>
                                              <p:pRg st="2" end="2"/>
                                            </p:txEl>
                                          </p:spTgt>
                                        </p:tgtEl>
                                        <p:attrNameLst>
                                          <p:attrName>style.visibility</p:attrName>
                                        </p:attrNameLst>
                                      </p:cBhvr>
                                      <p:to>
                                        <p:strVal val="visible"/>
                                      </p:to>
                                    </p:set>
                                    <p:anim calcmode="lin" valueType="num">
                                      <p:cBhvr additive="base">
                                        <p:cTn id="7" dur="2000" fill="hold"/>
                                        <p:tgtEl>
                                          <p:spTgt spid="1991683">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99168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91683">
                                            <p:txEl>
                                              <p:pRg st="3" end="3"/>
                                            </p:txEl>
                                          </p:spTgt>
                                        </p:tgtEl>
                                        <p:attrNameLst>
                                          <p:attrName>style.visibility</p:attrName>
                                        </p:attrNameLst>
                                      </p:cBhvr>
                                      <p:to>
                                        <p:strVal val="visible"/>
                                      </p:to>
                                    </p:set>
                                    <p:anim calcmode="lin" valueType="num">
                                      <p:cBhvr additive="base">
                                        <p:cTn id="11" dur="2000" fill="hold"/>
                                        <p:tgtEl>
                                          <p:spTgt spid="1991683">
                                            <p:txEl>
                                              <p:pRg st="3" end="3"/>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1991683">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91683">
                                            <p:txEl>
                                              <p:pRg st="4" end="4"/>
                                            </p:txEl>
                                          </p:spTgt>
                                        </p:tgtEl>
                                        <p:attrNameLst>
                                          <p:attrName>style.visibility</p:attrName>
                                        </p:attrNameLst>
                                      </p:cBhvr>
                                      <p:to>
                                        <p:strVal val="visible"/>
                                      </p:to>
                                    </p:set>
                                    <p:anim calcmode="lin" valueType="num">
                                      <p:cBhvr additive="base">
                                        <p:cTn id="15" dur="2000" fill="hold"/>
                                        <p:tgtEl>
                                          <p:spTgt spid="1991683">
                                            <p:txEl>
                                              <p:pRg st="4" end="4"/>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1991683">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91683">
                                            <p:txEl>
                                              <p:pRg st="5" end="5"/>
                                            </p:txEl>
                                          </p:spTgt>
                                        </p:tgtEl>
                                        <p:attrNameLst>
                                          <p:attrName>style.visibility</p:attrName>
                                        </p:attrNameLst>
                                      </p:cBhvr>
                                      <p:to>
                                        <p:strVal val="visible"/>
                                      </p:to>
                                    </p:set>
                                    <p:anim calcmode="lin" valueType="num">
                                      <p:cBhvr additive="base">
                                        <p:cTn id="19" dur="2000" fill="hold"/>
                                        <p:tgtEl>
                                          <p:spTgt spid="1991683">
                                            <p:txEl>
                                              <p:pRg st="5" end="5"/>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991683">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991683">
                                            <p:txEl>
                                              <p:pRg st="6" end="6"/>
                                            </p:txEl>
                                          </p:spTgt>
                                        </p:tgtEl>
                                        <p:attrNameLst>
                                          <p:attrName>style.visibility</p:attrName>
                                        </p:attrNameLst>
                                      </p:cBhvr>
                                      <p:to>
                                        <p:strVal val="visible"/>
                                      </p:to>
                                    </p:set>
                                    <p:anim calcmode="lin" valueType="num">
                                      <p:cBhvr additive="base">
                                        <p:cTn id="23" dur="2000" fill="hold"/>
                                        <p:tgtEl>
                                          <p:spTgt spid="1991683">
                                            <p:txEl>
                                              <p:pRg st="6" end="6"/>
                                            </p:txEl>
                                          </p:spTgt>
                                        </p:tgtEl>
                                        <p:attrNameLst>
                                          <p:attrName>ppt_x</p:attrName>
                                        </p:attrNameLst>
                                      </p:cBhvr>
                                      <p:tavLst>
                                        <p:tav tm="0">
                                          <p:val>
                                            <p:strVal val="#ppt_x"/>
                                          </p:val>
                                        </p:tav>
                                        <p:tav tm="100000">
                                          <p:val>
                                            <p:strVal val="#ppt_x"/>
                                          </p:val>
                                        </p:tav>
                                      </p:tavLst>
                                    </p:anim>
                                    <p:anim calcmode="lin" valueType="num">
                                      <p:cBhvr additive="base">
                                        <p:cTn id="24" dur="2000" fill="hold"/>
                                        <p:tgtEl>
                                          <p:spTgt spid="199168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Diabetes in America </a:t>
            </a:r>
            <a:r>
              <a:rPr lang="en-US" dirty="0" smtClean="0"/>
              <a:t>2015</a:t>
            </a:r>
            <a:endParaRPr lang="en-US" dirty="0"/>
          </a:p>
        </p:txBody>
      </p:sp>
      <p:sp>
        <p:nvSpPr>
          <p:cNvPr id="3" name="Content Placeholder 2"/>
          <p:cNvSpPr>
            <a:spLocks noGrp="1"/>
          </p:cNvSpPr>
          <p:nvPr>
            <p:ph sz="quarter" idx="1"/>
          </p:nvPr>
        </p:nvSpPr>
        <p:spPr/>
        <p:txBody>
          <a:bodyPr/>
          <a:lstStyle/>
          <a:p>
            <a:r>
              <a:rPr lang="en-US" dirty="0" smtClean="0"/>
              <a:t>29 </a:t>
            </a:r>
            <a:r>
              <a:rPr lang="en-US" dirty="0"/>
              <a:t>million or  &gt; </a:t>
            </a:r>
            <a:r>
              <a:rPr lang="en-US" dirty="0" smtClean="0"/>
              <a:t>9.3</a:t>
            </a:r>
            <a:r>
              <a:rPr lang="en-US" dirty="0"/>
              <a:t>%</a:t>
            </a:r>
          </a:p>
          <a:p>
            <a:r>
              <a:rPr lang="en-US" dirty="0" smtClean="0"/>
              <a:t>27% don’t know they have it</a:t>
            </a:r>
          </a:p>
          <a:p>
            <a:r>
              <a:rPr lang="en-US" dirty="0" smtClean="0"/>
              <a:t>37% of US adults have pre diabetes (79 mil)</a:t>
            </a:r>
            <a:endParaRPr lang="en-US" dirty="0"/>
          </a:p>
        </p:txBody>
      </p:sp>
      <p:pic>
        <p:nvPicPr>
          <p:cNvPr id="4"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324" y="3074413"/>
            <a:ext cx="8442722" cy="3097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827107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457200" y="584200"/>
            <a:ext cx="8305800" cy="1016000"/>
          </a:xfrm>
        </p:spPr>
        <p:txBody>
          <a:bodyPr vert="horz" lIns="80434" tIns="39511" rIns="80434" bIns="39511" anchor="b" anchorCtr="0">
            <a:normAutofit fontScale="90000"/>
          </a:bodyPr>
          <a:lstStyle/>
          <a:p>
            <a:pPr eaLnBrk="1" hangingPunct="1"/>
            <a:r>
              <a:rPr lang="en-US" smtClean="0"/>
              <a:t>Diabetes 2 - Who is at Risk?</a:t>
            </a:r>
            <a:r>
              <a:rPr lang="en-US" sz="3200"/>
              <a:t> </a:t>
            </a:r>
            <a:br>
              <a:rPr lang="en-US" sz="3200"/>
            </a:br>
            <a:r>
              <a:rPr lang="en-US" sz="2489"/>
              <a:t>(ADA Clinical Practice Guidelines</a:t>
            </a:r>
            <a:r>
              <a:rPr lang="en-US" sz="2844"/>
              <a:t>)</a:t>
            </a:r>
            <a:endParaRPr lang="en-US" sz="2844">
              <a:sym typeface="Monotype Sorts" pitchFamily="2" charset="2"/>
            </a:endParaRPr>
          </a:p>
        </p:txBody>
      </p:sp>
      <p:sp>
        <p:nvSpPr>
          <p:cNvPr id="1992707" name="Rectangle 3"/>
          <p:cNvSpPr>
            <a:spLocks noGrp="1" noChangeArrowheads="1"/>
          </p:cNvSpPr>
          <p:nvPr>
            <p:ph idx="1"/>
          </p:nvPr>
        </p:nvSpPr>
        <p:spPr>
          <a:xfrm>
            <a:off x="3384505" y="1634067"/>
            <a:ext cx="5302295" cy="4538133"/>
          </a:xfrm>
        </p:spPr>
        <p:txBody>
          <a:bodyPr vert="horz" lIns="80434" tIns="39511" rIns="80434" bIns="39511">
            <a:normAutofit lnSpcReduction="10000"/>
          </a:bodyPr>
          <a:lstStyle/>
          <a:p>
            <a:pPr eaLnBrk="1" hangingPunct="1">
              <a:buFont typeface="Wingdings" pitchFamily="2" charset="2"/>
              <a:buNone/>
            </a:pPr>
            <a:r>
              <a:rPr lang="en-US" sz="2489" b="1" dirty="0"/>
              <a:t>Risk factors cont’d</a:t>
            </a:r>
            <a:endParaRPr lang="en-US" sz="2489" dirty="0"/>
          </a:p>
          <a:p>
            <a:pPr lvl="1" eaLnBrk="1" hangingPunct="1">
              <a:buClr>
                <a:schemeClr val="hlink"/>
              </a:buClr>
            </a:pPr>
            <a:r>
              <a:rPr lang="en-US" sz="2844" dirty="0"/>
              <a:t>HTN - BP &gt; 140/90</a:t>
            </a:r>
            <a:endParaRPr lang="en-US" sz="3200" dirty="0"/>
          </a:p>
          <a:p>
            <a:pPr lvl="1" eaLnBrk="1" hangingPunct="1">
              <a:buClr>
                <a:schemeClr val="hlink"/>
              </a:buClr>
            </a:pPr>
            <a:r>
              <a:rPr lang="en-US" sz="2844" dirty="0"/>
              <a:t>HDL &lt; 35 or triglycerides &gt; 250</a:t>
            </a:r>
          </a:p>
          <a:p>
            <a:pPr lvl="1" eaLnBrk="1" hangingPunct="1">
              <a:buClr>
                <a:schemeClr val="hlink"/>
              </a:buClr>
            </a:pPr>
            <a:r>
              <a:rPr lang="en-US" sz="2844" dirty="0"/>
              <a:t>baby &gt;9 </a:t>
            </a:r>
            <a:r>
              <a:rPr lang="en-US" sz="2844" dirty="0" err="1"/>
              <a:t>lb</a:t>
            </a:r>
            <a:r>
              <a:rPr lang="en-US" sz="2844" dirty="0"/>
              <a:t> or history of Gestational Diabetes Mellitus (GDM</a:t>
            </a:r>
          </a:p>
          <a:p>
            <a:pPr lvl="1" eaLnBrk="1" hangingPunct="1">
              <a:buClr>
                <a:schemeClr val="hlink"/>
              </a:buClr>
            </a:pPr>
            <a:r>
              <a:rPr lang="en-US" sz="2489" dirty="0"/>
              <a:t>Polycystic ovary syndrome (PCOS</a:t>
            </a:r>
            <a:r>
              <a:rPr lang="en-US" sz="2489" dirty="0" smtClean="0"/>
              <a:t>)</a:t>
            </a:r>
          </a:p>
          <a:p>
            <a:pPr lvl="1">
              <a:buClr>
                <a:schemeClr val="hlink"/>
              </a:buClr>
            </a:pPr>
            <a:r>
              <a:rPr lang="en-US" sz="2500" dirty="0"/>
              <a:t>Other conditions </a:t>
            </a:r>
            <a:r>
              <a:rPr lang="en-US" sz="2500" dirty="0" err="1"/>
              <a:t>assoc</a:t>
            </a:r>
            <a:r>
              <a:rPr lang="en-US" sz="2500" dirty="0"/>
              <a:t> w/ insulin resistance:</a:t>
            </a:r>
          </a:p>
          <a:p>
            <a:pPr lvl="2">
              <a:buClr>
                <a:schemeClr val="hlink"/>
              </a:buClr>
            </a:pPr>
            <a:r>
              <a:rPr lang="en-US" sz="2100" dirty="0"/>
              <a:t>Severe obesity, </a:t>
            </a:r>
            <a:r>
              <a:rPr lang="en-US" sz="2100" dirty="0" err="1"/>
              <a:t>acanthosis</a:t>
            </a:r>
            <a:r>
              <a:rPr lang="en-US" sz="2100" dirty="0"/>
              <a:t> </a:t>
            </a:r>
            <a:r>
              <a:rPr lang="en-US" sz="2100" dirty="0" err="1"/>
              <a:t>nigricans</a:t>
            </a:r>
            <a:r>
              <a:rPr lang="en-US" sz="2100" dirty="0"/>
              <a:t> (AN)</a:t>
            </a:r>
          </a:p>
          <a:p>
            <a:pPr lvl="1" eaLnBrk="1" hangingPunct="1">
              <a:buClr>
                <a:schemeClr val="hlink"/>
              </a:buClr>
            </a:pPr>
            <a:endParaRPr lang="en-US" sz="2489" dirty="0"/>
          </a:p>
        </p:txBody>
      </p:sp>
      <p:pic>
        <p:nvPicPr>
          <p:cNvPr id="2" name="Picture 1"/>
          <p:cNvPicPr>
            <a:picLocks noChangeAspect="1"/>
          </p:cNvPicPr>
          <p:nvPr/>
        </p:nvPicPr>
        <p:blipFill>
          <a:blip r:embed="rId3"/>
          <a:stretch>
            <a:fillRect/>
          </a:stretch>
        </p:blipFill>
        <p:spPr>
          <a:xfrm>
            <a:off x="402426" y="2175295"/>
            <a:ext cx="2982079" cy="2091906"/>
          </a:xfrm>
          <a:prstGeom prst="rect">
            <a:avLst/>
          </a:prstGeom>
        </p:spPr>
      </p:pic>
    </p:spTree>
    <p:custDataLst>
      <p:tags r:id="rId1"/>
    </p:custDataLst>
    <p:extLst>
      <p:ext uri="{BB962C8B-B14F-4D97-AF65-F5344CB8AC3E}">
        <p14:creationId xmlns:p14="http://schemas.microsoft.com/office/powerpoint/2010/main" val="231102799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992707">
                                            <p:txEl>
                                              <p:pRg st="2" end="2"/>
                                            </p:txEl>
                                          </p:spTgt>
                                        </p:tgtEl>
                                        <p:attrNameLst>
                                          <p:attrName>style.visibility</p:attrName>
                                        </p:attrNameLst>
                                      </p:cBhvr>
                                      <p:to>
                                        <p:strVal val="visible"/>
                                      </p:to>
                                    </p:set>
                                    <p:anim calcmode="lin" valueType="num">
                                      <p:cBhvr additive="base">
                                        <p:cTn id="7" dur="2000" fill="hold"/>
                                        <p:tgtEl>
                                          <p:spTgt spid="1992707">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99270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normAutofit/>
          </a:bodyPr>
          <a:lstStyle/>
          <a:p>
            <a:pPr eaLnBrk="1" hangingPunct="1"/>
            <a:r>
              <a:rPr lang="en-US" smtClean="0"/>
              <a:t>Acanthosis Nigricans (AN) 	</a:t>
            </a:r>
          </a:p>
        </p:txBody>
      </p:sp>
      <p:sp>
        <p:nvSpPr>
          <p:cNvPr id="58371" name="Rectangle 3"/>
          <p:cNvSpPr>
            <a:spLocks noGrp="1" noChangeArrowheads="1"/>
          </p:cNvSpPr>
          <p:nvPr>
            <p:ph sz="quarter" idx="1"/>
          </p:nvPr>
        </p:nvSpPr>
        <p:spPr/>
        <p:txBody>
          <a:bodyPr/>
          <a:lstStyle/>
          <a:p>
            <a:pPr eaLnBrk="1" hangingPunct="1">
              <a:lnSpc>
                <a:spcPct val="90000"/>
              </a:lnSpc>
            </a:pPr>
            <a:r>
              <a:rPr lang="en-US" smtClean="0"/>
              <a:t>Signals high insulin levels in bloodstream</a:t>
            </a:r>
          </a:p>
          <a:p>
            <a:pPr eaLnBrk="1" hangingPunct="1">
              <a:lnSpc>
                <a:spcPct val="90000"/>
              </a:lnSpc>
            </a:pPr>
            <a:r>
              <a:rPr lang="en-US" smtClean="0"/>
              <a:t>Patches of darkened skin over parts of body that bend or rub against each other</a:t>
            </a:r>
          </a:p>
          <a:p>
            <a:pPr lvl="1" eaLnBrk="1" hangingPunct="1">
              <a:lnSpc>
                <a:spcPct val="90000"/>
              </a:lnSpc>
            </a:pPr>
            <a:r>
              <a:rPr lang="en-US" smtClean="0"/>
              <a:t>Neck, underarm, waistline, groin, knuckles, elbows, toes</a:t>
            </a:r>
          </a:p>
          <a:p>
            <a:pPr lvl="1" eaLnBrk="1" hangingPunct="1">
              <a:lnSpc>
                <a:spcPct val="90000"/>
              </a:lnSpc>
            </a:pPr>
            <a:r>
              <a:rPr lang="en-US" smtClean="0"/>
              <a:t>Skin tags on neck and darkened areas around eyes, nose and cheeks.</a:t>
            </a:r>
          </a:p>
          <a:p>
            <a:pPr eaLnBrk="1" hangingPunct="1">
              <a:lnSpc>
                <a:spcPct val="90000"/>
              </a:lnSpc>
            </a:pPr>
            <a:r>
              <a:rPr lang="en-US" smtClean="0"/>
              <a:t>No cure, lesions regress with treatment of insulin resistance</a:t>
            </a:r>
          </a:p>
        </p:txBody>
      </p:sp>
    </p:spTree>
    <p:custDataLst>
      <p:tags r:id="rId1"/>
    </p:custDataLst>
    <p:extLst>
      <p:ext uri="{BB962C8B-B14F-4D97-AF65-F5344CB8AC3E}">
        <p14:creationId xmlns:p14="http://schemas.microsoft.com/office/powerpoint/2010/main" val="1030873958"/>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severe acanthosis nigricans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134234"/>
            <a:ext cx="76200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err="1" smtClean="0"/>
              <a:t>Acanthosis</a:t>
            </a:r>
            <a:r>
              <a:rPr lang="en-US" dirty="0" smtClean="0"/>
              <a:t> </a:t>
            </a:r>
            <a:r>
              <a:rPr lang="en-US" dirty="0" err="1" smtClean="0"/>
              <a:t>Nigricans</a:t>
            </a:r>
            <a:endParaRPr lang="en-US" dirty="0"/>
          </a:p>
        </p:txBody>
      </p:sp>
    </p:spTree>
    <p:custDataLst>
      <p:tags r:id="rId1"/>
    </p:custDataLst>
    <p:extLst>
      <p:ext uri="{BB962C8B-B14F-4D97-AF65-F5344CB8AC3E}">
        <p14:creationId xmlns:p14="http://schemas.microsoft.com/office/powerpoint/2010/main" val="1967308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nvGraphicFramePr>
        <p:xfrm>
          <a:off x="0" y="685800"/>
          <a:ext cx="4359275" cy="3371850"/>
        </p:xfrm>
        <a:graphic>
          <a:graphicData uri="http://schemas.openxmlformats.org/presentationml/2006/ole">
            <mc:AlternateContent xmlns:mc="http://schemas.openxmlformats.org/markup-compatibility/2006">
              <mc:Choice xmlns:v="urn:schemas-microsoft-com:vml" Requires="v">
                <p:oleObj spid="_x0000_s53462" name="Clip" r:id="rId5" imgW="3840813" imgH="2972058" progId="">
                  <p:embed/>
                </p:oleObj>
              </mc:Choice>
              <mc:Fallback>
                <p:oleObj name="Clip" r:id="rId5" imgW="3840813" imgH="2972058"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85800"/>
                        <a:ext cx="4359275" cy="3371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51" name="Object 3"/>
          <p:cNvGraphicFramePr>
            <a:graphicFrameLocks noChangeAspect="1"/>
          </p:cNvGraphicFramePr>
          <p:nvPr/>
        </p:nvGraphicFramePr>
        <p:xfrm>
          <a:off x="4749800" y="685800"/>
          <a:ext cx="4394200" cy="3398838"/>
        </p:xfrm>
        <a:graphic>
          <a:graphicData uri="http://schemas.openxmlformats.org/presentationml/2006/ole">
            <mc:AlternateContent xmlns:mc="http://schemas.openxmlformats.org/markup-compatibility/2006">
              <mc:Choice xmlns:v="urn:schemas-microsoft-com:vml" Requires="v">
                <p:oleObj spid="_x0000_s53463" name="Clip" r:id="rId7" imgW="3840813" imgH="2972058" progId="">
                  <p:embed/>
                </p:oleObj>
              </mc:Choice>
              <mc:Fallback>
                <p:oleObj name="Clip" r:id="rId7" imgW="3840813" imgH="2972058"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49800" y="685800"/>
                        <a:ext cx="4394200" cy="3398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680388" name="Picture 4" descr="visceral fa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09800" y="0"/>
            <a:ext cx="4719638"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quarter" idx="1"/>
          </p:nvPr>
        </p:nvSpPr>
        <p:spPr/>
        <p:txBody>
          <a:bodyPr/>
          <a:lstStyle/>
          <a:p>
            <a:endParaRPr lang="en-US" dirty="0"/>
          </a:p>
        </p:txBody>
      </p:sp>
    </p:spTree>
    <p:custDataLst>
      <p:tags r:id="rId2"/>
    </p:custDataLst>
    <p:extLst>
      <p:ext uri="{BB962C8B-B14F-4D97-AF65-F5344CB8AC3E}">
        <p14:creationId xmlns:p14="http://schemas.microsoft.com/office/powerpoint/2010/main" val="260448260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680388"/>
                                        </p:tgtEl>
                                        <p:attrNameLst>
                                          <p:attrName>style.visibility</p:attrName>
                                        </p:attrNameLst>
                                      </p:cBhvr>
                                      <p:to>
                                        <p:strVal val="visible"/>
                                      </p:to>
                                    </p:set>
                                    <p:anim calcmode="lin" valueType="num">
                                      <p:cBhvr>
                                        <p:cTn id="7" dur="500" fill="hold"/>
                                        <p:tgtEl>
                                          <p:spTgt spid="1680388"/>
                                        </p:tgtEl>
                                        <p:attrNameLst>
                                          <p:attrName>ppt_w</p:attrName>
                                        </p:attrNameLst>
                                      </p:cBhvr>
                                      <p:tavLst>
                                        <p:tav tm="0">
                                          <p:val>
                                            <p:fltVal val="0"/>
                                          </p:val>
                                        </p:tav>
                                        <p:tav tm="100000">
                                          <p:val>
                                            <p:strVal val="#ppt_w"/>
                                          </p:val>
                                        </p:tav>
                                      </p:tavLst>
                                    </p:anim>
                                    <p:anim calcmode="lin" valueType="num">
                                      <p:cBhvr>
                                        <p:cTn id="8" dur="500" fill="hold"/>
                                        <p:tgtEl>
                                          <p:spTgt spid="1680388"/>
                                        </p:tgtEl>
                                        <p:attrNameLst>
                                          <p:attrName>ppt_h</p:attrName>
                                        </p:attrNameLst>
                                      </p:cBhvr>
                                      <p:tavLst>
                                        <p:tav tm="0">
                                          <p:val>
                                            <p:fltVal val="0"/>
                                          </p:val>
                                        </p:tav>
                                        <p:tav tm="100000">
                                          <p:val>
                                            <p:strVal val="#ppt_h"/>
                                          </p:val>
                                        </p:tav>
                                      </p:tavLst>
                                    </p:anim>
                                    <p:anim calcmode="lin" valueType="num">
                                      <p:cBhvr>
                                        <p:cTn id="9" dur="500" fill="hold"/>
                                        <p:tgtEl>
                                          <p:spTgt spid="1680388"/>
                                        </p:tgtEl>
                                        <p:attrNameLst>
                                          <p:attrName>style.rotation</p:attrName>
                                        </p:attrNameLst>
                                      </p:cBhvr>
                                      <p:tavLst>
                                        <p:tav tm="0">
                                          <p:val>
                                            <p:fltVal val="360"/>
                                          </p:val>
                                        </p:tav>
                                        <p:tav tm="100000">
                                          <p:val>
                                            <p:fltVal val="0"/>
                                          </p:val>
                                        </p:tav>
                                      </p:tavLst>
                                    </p:anim>
                                    <p:animEffect transition="in" filter="fade">
                                      <p:cBhvr>
                                        <p:cTn id="10" dur="500"/>
                                        <p:tgtEl>
                                          <p:spTgt spid="1680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ChangeArrowheads="1"/>
          </p:cNvSpPr>
          <p:nvPr/>
        </p:nvSpPr>
        <p:spPr bwMode="auto">
          <a:xfrm>
            <a:off x="323850" y="6400800"/>
            <a:ext cx="4491038"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23" name="Rectangle 3"/>
          <p:cNvSpPr>
            <a:spLocks noGrp="1" noChangeArrowheads="1"/>
          </p:cNvSpPr>
          <p:nvPr>
            <p:ph type="title"/>
          </p:nvPr>
        </p:nvSpPr>
        <p:spPr/>
        <p:txBody>
          <a:bodyPr>
            <a:normAutofit/>
          </a:bodyPr>
          <a:lstStyle/>
          <a:p>
            <a:pPr eaLnBrk="1" hangingPunct="1"/>
            <a:r>
              <a:rPr lang="en-US" sz="3600" dirty="0" smtClean="0"/>
              <a:t>Natural Progression of Type 2 Diabetes</a:t>
            </a:r>
          </a:p>
        </p:txBody>
      </p:sp>
      <p:sp>
        <p:nvSpPr>
          <p:cNvPr id="2" name="Content Placeholder 1"/>
          <p:cNvSpPr>
            <a:spLocks noGrp="1"/>
          </p:cNvSpPr>
          <p:nvPr>
            <p:ph sz="quarter" idx="1"/>
          </p:nvPr>
        </p:nvSpPr>
        <p:spPr/>
        <p:txBody>
          <a:bodyPr/>
          <a:lstStyle/>
          <a:p>
            <a:endParaRPr lang="en-US" dirty="0"/>
          </a:p>
        </p:txBody>
      </p:sp>
      <p:sp>
        <p:nvSpPr>
          <p:cNvPr id="56324" name="Rectangle 4"/>
          <p:cNvSpPr>
            <a:spLocks noChangeArrowheads="1"/>
          </p:cNvSpPr>
          <p:nvPr/>
        </p:nvSpPr>
        <p:spPr bwMode="gray">
          <a:xfrm>
            <a:off x="2038350" y="3254375"/>
            <a:ext cx="5972175" cy="1582738"/>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25" name="Line 5"/>
          <p:cNvSpPr>
            <a:spLocks noChangeShapeType="1"/>
          </p:cNvSpPr>
          <p:nvPr/>
        </p:nvSpPr>
        <p:spPr bwMode="black">
          <a:xfrm flipV="1">
            <a:off x="2930525" y="4837113"/>
            <a:ext cx="3175"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6" name="Line 6"/>
          <p:cNvSpPr>
            <a:spLocks noChangeShapeType="1"/>
          </p:cNvSpPr>
          <p:nvPr/>
        </p:nvSpPr>
        <p:spPr bwMode="black">
          <a:xfrm flipV="1">
            <a:off x="3881438" y="4837113"/>
            <a:ext cx="3175"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7" name="Line 7"/>
          <p:cNvSpPr>
            <a:spLocks noChangeShapeType="1"/>
          </p:cNvSpPr>
          <p:nvPr/>
        </p:nvSpPr>
        <p:spPr bwMode="black">
          <a:xfrm flipV="1">
            <a:off x="4851400" y="4837113"/>
            <a:ext cx="1588"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8" name="Line 8"/>
          <p:cNvSpPr>
            <a:spLocks noChangeShapeType="1"/>
          </p:cNvSpPr>
          <p:nvPr/>
        </p:nvSpPr>
        <p:spPr bwMode="black">
          <a:xfrm flipV="1">
            <a:off x="5799138" y="4837113"/>
            <a:ext cx="1587"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9" name="Line 9"/>
          <p:cNvSpPr>
            <a:spLocks noChangeShapeType="1"/>
          </p:cNvSpPr>
          <p:nvPr/>
        </p:nvSpPr>
        <p:spPr bwMode="black">
          <a:xfrm flipV="1">
            <a:off x="6753225" y="4837113"/>
            <a:ext cx="1588"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30" name="Line 10"/>
          <p:cNvSpPr>
            <a:spLocks noChangeShapeType="1"/>
          </p:cNvSpPr>
          <p:nvPr/>
        </p:nvSpPr>
        <p:spPr bwMode="black">
          <a:xfrm flipV="1">
            <a:off x="7700963" y="4837113"/>
            <a:ext cx="1587"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31" name="Rectangle 11"/>
          <p:cNvSpPr>
            <a:spLocks noChangeArrowheads="1"/>
          </p:cNvSpPr>
          <p:nvPr/>
        </p:nvSpPr>
        <p:spPr bwMode="black">
          <a:xfrm>
            <a:off x="2286000" y="4962525"/>
            <a:ext cx="3524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2" name="Rectangle 12"/>
          <p:cNvSpPr>
            <a:spLocks noChangeArrowheads="1"/>
          </p:cNvSpPr>
          <p:nvPr/>
        </p:nvSpPr>
        <p:spPr bwMode="black">
          <a:xfrm>
            <a:off x="2419350" y="4968875"/>
            <a:ext cx="33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-20</a:t>
            </a:r>
          </a:p>
        </p:txBody>
      </p:sp>
      <p:sp>
        <p:nvSpPr>
          <p:cNvPr id="56333" name="Rectangle 13"/>
          <p:cNvSpPr>
            <a:spLocks noChangeArrowheads="1"/>
          </p:cNvSpPr>
          <p:nvPr/>
        </p:nvSpPr>
        <p:spPr bwMode="black">
          <a:xfrm>
            <a:off x="3225800" y="4962525"/>
            <a:ext cx="3524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4" name="Rectangle 14"/>
          <p:cNvSpPr>
            <a:spLocks noChangeArrowheads="1"/>
          </p:cNvSpPr>
          <p:nvPr/>
        </p:nvSpPr>
        <p:spPr bwMode="black">
          <a:xfrm>
            <a:off x="3292475" y="4968875"/>
            <a:ext cx="33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-10</a:t>
            </a:r>
          </a:p>
        </p:txBody>
      </p:sp>
      <p:sp>
        <p:nvSpPr>
          <p:cNvPr id="56335" name="Rectangle 15"/>
          <p:cNvSpPr>
            <a:spLocks noChangeArrowheads="1"/>
          </p:cNvSpPr>
          <p:nvPr/>
        </p:nvSpPr>
        <p:spPr bwMode="black">
          <a:xfrm>
            <a:off x="4300538" y="4962525"/>
            <a:ext cx="1206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6" name="Rectangle 16"/>
          <p:cNvSpPr>
            <a:spLocks noChangeArrowheads="1"/>
          </p:cNvSpPr>
          <p:nvPr/>
        </p:nvSpPr>
        <p:spPr bwMode="black">
          <a:xfrm>
            <a:off x="4308475" y="4968875"/>
            <a:ext cx="127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0</a:t>
            </a:r>
          </a:p>
        </p:txBody>
      </p:sp>
      <p:sp>
        <p:nvSpPr>
          <p:cNvPr id="56337" name="Rectangle 17"/>
          <p:cNvSpPr>
            <a:spLocks noChangeArrowheads="1"/>
          </p:cNvSpPr>
          <p:nvPr/>
        </p:nvSpPr>
        <p:spPr bwMode="black">
          <a:xfrm>
            <a:off x="5175250"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8" name="Rectangle 18"/>
          <p:cNvSpPr>
            <a:spLocks noChangeArrowheads="1"/>
          </p:cNvSpPr>
          <p:nvPr/>
        </p:nvSpPr>
        <p:spPr bwMode="black">
          <a:xfrm>
            <a:off x="5191125"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dirty="0"/>
              <a:t>10</a:t>
            </a:r>
          </a:p>
        </p:txBody>
      </p:sp>
      <p:sp>
        <p:nvSpPr>
          <p:cNvPr id="56339" name="Rectangle 19"/>
          <p:cNvSpPr>
            <a:spLocks noChangeArrowheads="1"/>
          </p:cNvSpPr>
          <p:nvPr/>
        </p:nvSpPr>
        <p:spPr bwMode="black">
          <a:xfrm>
            <a:off x="6149975"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40" name="Rectangle 20"/>
          <p:cNvSpPr>
            <a:spLocks noChangeArrowheads="1"/>
          </p:cNvSpPr>
          <p:nvPr/>
        </p:nvSpPr>
        <p:spPr bwMode="black">
          <a:xfrm>
            <a:off x="6169025"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20</a:t>
            </a:r>
          </a:p>
        </p:txBody>
      </p:sp>
      <p:sp>
        <p:nvSpPr>
          <p:cNvPr id="56341" name="Rectangle 21"/>
          <p:cNvSpPr>
            <a:spLocks noChangeArrowheads="1"/>
          </p:cNvSpPr>
          <p:nvPr/>
        </p:nvSpPr>
        <p:spPr bwMode="black">
          <a:xfrm>
            <a:off x="7115175"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42" name="Rectangle 22"/>
          <p:cNvSpPr>
            <a:spLocks noChangeArrowheads="1"/>
          </p:cNvSpPr>
          <p:nvPr/>
        </p:nvSpPr>
        <p:spPr bwMode="black">
          <a:xfrm>
            <a:off x="7131050"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30</a:t>
            </a:r>
          </a:p>
        </p:txBody>
      </p:sp>
      <p:sp>
        <p:nvSpPr>
          <p:cNvPr id="56343" name="Rectangle 23"/>
          <p:cNvSpPr>
            <a:spLocks noChangeArrowheads="1"/>
          </p:cNvSpPr>
          <p:nvPr/>
        </p:nvSpPr>
        <p:spPr bwMode="gray">
          <a:xfrm>
            <a:off x="2038350" y="1300163"/>
            <a:ext cx="5975350" cy="1766887"/>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sz="700">
              <a:latin typeface="Arial Narrow" pitchFamily="34" charset="0"/>
            </a:endParaRPr>
          </a:p>
        </p:txBody>
      </p:sp>
      <p:sp>
        <p:nvSpPr>
          <p:cNvPr id="56344" name="Line 24"/>
          <p:cNvSpPr>
            <a:spLocks noChangeShapeType="1"/>
          </p:cNvSpPr>
          <p:nvPr/>
        </p:nvSpPr>
        <p:spPr bwMode="gray">
          <a:xfrm flipV="1">
            <a:off x="293052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5" name="Line 25"/>
          <p:cNvSpPr>
            <a:spLocks noChangeShapeType="1"/>
          </p:cNvSpPr>
          <p:nvPr/>
        </p:nvSpPr>
        <p:spPr bwMode="gray">
          <a:xfrm flipV="1">
            <a:off x="4864100" y="3067050"/>
            <a:ext cx="3175"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6" name="Line 26"/>
          <p:cNvSpPr>
            <a:spLocks noChangeShapeType="1"/>
          </p:cNvSpPr>
          <p:nvPr/>
        </p:nvSpPr>
        <p:spPr bwMode="gray">
          <a:xfrm flipV="1">
            <a:off x="5799138" y="3067050"/>
            <a:ext cx="1587"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7" name="Line 27"/>
          <p:cNvSpPr>
            <a:spLocks noChangeShapeType="1"/>
          </p:cNvSpPr>
          <p:nvPr/>
        </p:nvSpPr>
        <p:spPr bwMode="gray">
          <a:xfrm flipV="1">
            <a:off x="674687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8" name="Line 28"/>
          <p:cNvSpPr>
            <a:spLocks noChangeShapeType="1"/>
          </p:cNvSpPr>
          <p:nvPr/>
        </p:nvSpPr>
        <p:spPr bwMode="gray">
          <a:xfrm flipV="1">
            <a:off x="7700963" y="3067050"/>
            <a:ext cx="1587"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9" name="Line 29"/>
          <p:cNvSpPr>
            <a:spLocks noChangeShapeType="1"/>
          </p:cNvSpPr>
          <p:nvPr/>
        </p:nvSpPr>
        <p:spPr bwMode="gray">
          <a:xfrm flipV="1">
            <a:off x="387667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50" name="Freeform 30"/>
          <p:cNvSpPr>
            <a:spLocks/>
          </p:cNvSpPr>
          <p:nvPr/>
        </p:nvSpPr>
        <p:spPr bwMode="white">
          <a:xfrm>
            <a:off x="2028825" y="3427413"/>
            <a:ext cx="5895975" cy="746125"/>
          </a:xfrm>
          <a:custGeom>
            <a:avLst/>
            <a:gdLst>
              <a:gd name="T0" fmla="*/ 0 w 3419"/>
              <a:gd name="T1" fmla="*/ 2147483647 h 403"/>
              <a:gd name="T2" fmla="*/ 2147483647 w 3419"/>
              <a:gd name="T3" fmla="*/ 2147483647 h 403"/>
              <a:gd name="T4" fmla="*/ 2147483647 w 3419"/>
              <a:gd name="T5" fmla="*/ 2147483647 h 403"/>
              <a:gd name="T6" fmla="*/ 2147483647 w 3419"/>
              <a:gd name="T7" fmla="*/ 2147483647 h 403"/>
              <a:gd name="T8" fmla="*/ 2147483647 w 3419"/>
              <a:gd name="T9" fmla="*/ 2147483647 h 403"/>
              <a:gd name="T10" fmla="*/ 2147483647 w 3419"/>
              <a:gd name="T11" fmla="*/ 2147483647 h 403"/>
              <a:gd name="T12" fmla="*/ 2147483647 w 3419"/>
              <a:gd name="T13" fmla="*/ 2147483647 h 403"/>
              <a:gd name="T14" fmla="*/ 2147483647 w 3419"/>
              <a:gd name="T15" fmla="*/ 2147483647 h 403"/>
              <a:gd name="T16" fmla="*/ 2147483647 w 3419"/>
              <a:gd name="T17" fmla="*/ 2147483647 h 403"/>
              <a:gd name="T18" fmla="*/ 2147483647 w 3419"/>
              <a:gd name="T19" fmla="*/ 2147483647 h 403"/>
              <a:gd name="T20" fmla="*/ 2147483647 w 3419"/>
              <a:gd name="T21" fmla="*/ 2147483647 h 403"/>
              <a:gd name="T22" fmla="*/ 2147483647 w 3419"/>
              <a:gd name="T23" fmla="*/ 2147483647 h 403"/>
              <a:gd name="T24" fmla="*/ 2147483647 w 3419"/>
              <a:gd name="T25" fmla="*/ 2147483647 h 403"/>
              <a:gd name="T26" fmla="*/ 2147483647 w 3419"/>
              <a:gd name="T27" fmla="*/ 2147483647 h 403"/>
              <a:gd name="T28" fmla="*/ 2147483647 w 3419"/>
              <a:gd name="T29" fmla="*/ 2147483647 h 403"/>
              <a:gd name="T30" fmla="*/ 2147483647 w 3419"/>
              <a:gd name="T31" fmla="*/ 2147483647 h 403"/>
              <a:gd name="T32" fmla="*/ 2147483647 w 3419"/>
              <a:gd name="T33" fmla="*/ 2147483647 h 403"/>
              <a:gd name="T34" fmla="*/ 2147483647 w 3419"/>
              <a:gd name="T35" fmla="*/ 2147483647 h 403"/>
              <a:gd name="T36" fmla="*/ 2147483647 w 3419"/>
              <a:gd name="T37" fmla="*/ 2147483647 h 403"/>
              <a:gd name="T38" fmla="*/ 2147483647 w 3419"/>
              <a:gd name="T39" fmla="*/ 2147483647 h 403"/>
              <a:gd name="T40" fmla="*/ 2147483647 w 3419"/>
              <a:gd name="T41" fmla="*/ 2147483647 h 403"/>
              <a:gd name="T42" fmla="*/ 2147483647 w 3419"/>
              <a:gd name="T43" fmla="*/ 2147483647 h 403"/>
              <a:gd name="T44" fmla="*/ 2147483647 w 3419"/>
              <a:gd name="T45" fmla="*/ 2147483647 h 403"/>
              <a:gd name="T46" fmla="*/ 2147483647 w 3419"/>
              <a:gd name="T47" fmla="*/ 2147483647 h 403"/>
              <a:gd name="T48" fmla="*/ 2147483647 w 3419"/>
              <a:gd name="T49" fmla="*/ 2147483647 h 403"/>
              <a:gd name="T50" fmla="*/ 2147483647 w 3419"/>
              <a:gd name="T51" fmla="*/ 2147483647 h 403"/>
              <a:gd name="T52" fmla="*/ 2147483647 w 3419"/>
              <a:gd name="T53" fmla="*/ 2147483647 h 403"/>
              <a:gd name="T54" fmla="*/ 2147483647 w 3419"/>
              <a:gd name="T55" fmla="*/ 2147483647 h 403"/>
              <a:gd name="T56" fmla="*/ 2147483647 w 3419"/>
              <a:gd name="T57" fmla="*/ 2147483647 h 403"/>
              <a:gd name="T58" fmla="*/ 2147483647 w 3419"/>
              <a:gd name="T59" fmla="*/ 2147483647 h 403"/>
              <a:gd name="T60" fmla="*/ 2147483647 w 3419"/>
              <a:gd name="T61" fmla="*/ 2147483647 h 403"/>
              <a:gd name="T62" fmla="*/ 2147483647 w 3419"/>
              <a:gd name="T63" fmla="*/ 2147483647 h 403"/>
              <a:gd name="T64" fmla="*/ 2147483647 w 3419"/>
              <a:gd name="T65" fmla="*/ 2147483647 h 403"/>
              <a:gd name="T66" fmla="*/ 2147483647 w 3419"/>
              <a:gd name="T67" fmla="*/ 2147483647 h 403"/>
              <a:gd name="T68" fmla="*/ 2147483647 w 3419"/>
              <a:gd name="T69" fmla="*/ 2147483647 h 403"/>
              <a:gd name="T70" fmla="*/ 2147483647 w 3419"/>
              <a:gd name="T71" fmla="*/ 2147483647 h 403"/>
              <a:gd name="T72" fmla="*/ 2147483647 w 3419"/>
              <a:gd name="T73" fmla="*/ 2147483647 h 403"/>
              <a:gd name="T74" fmla="*/ 2147483647 w 3419"/>
              <a:gd name="T75" fmla="*/ 2147483647 h 403"/>
              <a:gd name="T76" fmla="*/ 2147483647 w 3419"/>
              <a:gd name="T77" fmla="*/ 2147483647 h 403"/>
              <a:gd name="T78" fmla="*/ 2147483647 w 3419"/>
              <a:gd name="T79" fmla="*/ 2147483647 h 403"/>
              <a:gd name="T80" fmla="*/ 2147483647 w 3419"/>
              <a:gd name="T81" fmla="*/ 0 h 403"/>
              <a:gd name="T82" fmla="*/ 2147483647 w 3419"/>
              <a:gd name="T83" fmla="*/ 0 h 403"/>
              <a:gd name="T84" fmla="*/ 2147483647 w 3419"/>
              <a:gd name="T85" fmla="*/ 0 h 403"/>
              <a:gd name="T86" fmla="*/ 2147483647 w 3419"/>
              <a:gd name="T87" fmla="*/ 2147483647 h 403"/>
              <a:gd name="T88" fmla="*/ 2147483647 w 3419"/>
              <a:gd name="T89" fmla="*/ 2147483647 h 403"/>
              <a:gd name="T90" fmla="*/ 2147483647 w 3419"/>
              <a:gd name="T91" fmla="*/ 2147483647 h 403"/>
              <a:gd name="T92" fmla="*/ 2147483647 w 3419"/>
              <a:gd name="T93" fmla="*/ 2147483647 h 403"/>
              <a:gd name="T94" fmla="*/ 2147483647 w 3419"/>
              <a:gd name="T95" fmla="*/ 2147483647 h 403"/>
              <a:gd name="T96" fmla="*/ 2147483647 w 3419"/>
              <a:gd name="T97" fmla="*/ 2147483647 h 403"/>
              <a:gd name="T98" fmla="*/ 2147483647 w 3419"/>
              <a:gd name="T99" fmla="*/ 2147483647 h 403"/>
              <a:gd name="T100" fmla="*/ 2147483647 w 3419"/>
              <a:gd name="T101" fmla="*/ 2147483647 h 403"/>
              <a:gd name="T102" fmla="*/ 2147483647 w 3419"/>
              <a:gd name="T103" fmla="*/ 2147483647 h 403"/>
              <a:gd name="T104" fmla="*/ 2147483647 w 3419"/>
              <a:gd name="T105" fmla="*/ 2147483647 h 403"/>
              <a:gd name="T106" fmla="*/ 2147483647 w 3419"/>
              <a:gd name="T107" fmla="*/ 2147483647 h 403"/>
              <a:gd name="T108" fmla="*/ 2147483647 w 3419"/>
              <a:gd name="T109" fmla="*/ 2147483647 h 403"/>
              <a:gd name="T110" fmla="*/ 2147483647 w 3419"/>
              <a:gd name="T111" fmla="*/ 2147483647 h 403"/>
              <a:gd name="T112" fmla="*/ 2147483647 w 3419"/>
              <a:gd name="T113" fmla="*/ 2147483647 h 403"/>
              <a:gd name="T114" fmla="*/ 2147483647 w 3419"/>
              <a:gd name="T115" fmla="*/ 2147483647 h 403"/>
              <a:gd name="T116" fmla="*/ 0 w 3419"/>
              <a:gd name="T117" fmla="*/ 2147483647 h 4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419"/>
              <a:gd name="T178" fmla="*/ 0 h 403"/>
              <a:gd name="T179" fmla="*/ 3419 w 3419"/>
              <a:gd name="T180" fmla="*/ 403 h 40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419" h="403">
                <a:moveTo>
                  <a:pt x="0" y="385"/>
                </a:moveTo>
                <a:lnTo>
                  <a:pt x="13" y="403"/>
                </a:lnTo>
                <a:lnTo>
                  <a:pt x="118" y="322"/>
                </a:lnTo>
                <a:lnTo>
                  <a:pt x="225" y="241"/>
                </a:lnTo>
                <a:lnTo>
                  <a:pt x="332" y="167"/>
                </a:lnTo>
                <a:lnTo>
                  <a:pt x="324" y="158"/>
                </a:lnTo>
                <a:lnTo>
                  <a:pt x="330" y="167"/>
                </a:lnTo>
                <a:lnTo>
                  <a:pt x="381" y="134"/>
                </a:lnTo>
                <a:lnTo>
                  <a:pt x="376" y="125"/>
                </a:lnTo>
                <a:lnTo>
                  <a:pt x="381" y="136"/>
                </a:lnTo>
                <a:lnTo>
                  <a:pt x="435" y="109"/>
                </a:lnTo>
                <a:lnTo>
                  <a:pt x="429" y="98"/>
                </a:lnTo>
                <a:lnTo>
                  <a:pt x="433" y="109"/>
                </a:lnTo>
                <a:lnTo>
                  <a:pt x="486" y="88"/>
                </a:lnTo>
                <a:lnTo>
                  <a:pt x="540" y="70"/>
                </a:lnTo>
                <a:lnTo>
                  <a:pt x="536" y="59"/>
                </a:lnTo>
                <a:lnTo>
                  <a:pt x="538" y="70"/>
                </a:lnTo>
                <a:lnTo>
                  <a:pt x="645" y="50"/>
                </a:lnTo>
                <a:lnTo>
                  <a:pt x="643" y="39"/>
                </a:lnTo>
                <a:lnTo>
                  <a:pt x="645" y="50"/>
                </a:lnTo>
                <a:lnTo>
                  <a:pt x="757" y="35"/>
                </a:lnTo>
                <a:lnTo>
                  <a:pt x="864" y="29"/>
                </a:lnTo>
                <a:lnTo>
                  <a:pt x="970" y="22"/>
                </a:lnTo>
                <a:lnTo>
                  <a:pt x="969" y="11"/>
                </a:lnTo>
                <a:lnTo>
                  <a:pt x="969" y="22"/>
                </a:lnTo>
                <a:lnTo>
                  <a:pt x="1075" y="22"/>
                </a:lnTo>
                <a:lnTo>
                  <a:pt x="1287" y="29"/>
                </a:lnTo>
                <a:lnTo>
                  <a:pt x="1712" y="29"/>
                </a:lnTo>
                <a:lnTo>
                  <a:pt x="2138" y="29"/>
                </a:lnTo>
                <a:lnTo>
                  <a:pt x="2563" y="29"/>
                </a:lnTo>
                <a:lnTo>
                  <a:pt x="2775" y="29"/>
                </a:lnTo>
                <a:lnTo>
                  <a:pt x="2996" y="29"/>
                </a:lnTo>
                <a:lnTo>
                  <a:pt x="3419" y="29"/>
                </a:lnTo>
                <a:lnTo>
                  <a:pt x="3419" y="7"/>
                </a:lnTo>
                <a:lnTo>
                  <a:pt x="2996" y="7"/>
                </a:lnTo>
                <a:lnTo>
                  <a:pt x="2775" y="7"/>
                </a:lnTo>
                <a:lnTo>
                  <a:pt x="2563" y="7"/>
                </a:lnTo>
                <a:lnTo>
                  <a:pt x="2138" y="7"/>
                </a:lnTo>
                <a:lnTo>
                  <a:pt x="1712" y="7"/>
                </a:lnTo>
                <a:lnTo>
                  <a:pt x="1287" y="7"/>
                </a:lnTo>
                <a:lnTo>
                  <a:pt x="1075" y="0"/>
                </a:lnTo>
                <a:lnTo>
                  <a:pt x="969" y="0"/>
                </a:lnTo>
                <a:lnTo>
                  <a:pt x="862" y="7"/>
                </a:lnTo>
                <a:lnTo>
                  <a:pt x="755" y="13"/>
                </a:lnTo>
                <a:lnTo>
                  <a:pt x="643" y="28"/>
                </a:lnTo>
                <a:lnTo>
                  <a:pt x="641" y="28"/>
                </a:lnTo>
                <a:lnTo>
                  <a:pt x="534" y="48"/>
                </a:lnTo>
                <a:lnTo>
                  <a:pt x="532" y="50"/>
                </a:lnTo>
                <a:lnTo>
                  <a:pt x="479" y="68"/>
                </a:lnTo>
                <a:lnTo>
                  <a:pt x="426" y="88"/>
                </a:lnTo>
                <a:lnTo>
                  <a:pt x="424" y="88"/>
                </a:lnTo>
                <a:lnTo>
                  <a:pt x="370" y="116"/>
                </a:lnTo>
                <a:lnTo>
                  <a:pt x="319" y="149"/>
                </a:lnTo>
                <a:lnTo>
                  <a:pt x="212" y="223"/>
                </a:lnTo>
                <a:lnTo>
                  <a:pt x="105" y="304"/>
                </a:lnTo>
                <a:lnTo>
                  <a:pt x="0" y="385"/>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1" name="Freeform 31"/>
          <p:cNvSpPr>
            <a:spLocks/>
          </p:cNvSpPr>
          <p:nvPr/>
        </p:nvSpPr>
        <p:spPr bwMode="gray">
          <a:xfrm>
            <a:off x="2028825" y="3587750"/>
            <a:ext cx="5899150" cy="1157288"/>
          </a:xfrm>
          <a:custGeom>
            <a:avLst/>
            <a:gdLst>
              <a:gd name="T0" fmla="*/ 2147483647 w 3421"/>
              <a:gd name="T1" fmla="*/ 2147483647 h 626"/>
              <a:gd name="T2" fmla="*/ 2147483647 w 3421"/>
              <a:gd name="T3" fmla="*/ 2147483647 h 626"/>
              <a:gd name="T4" fmla="*/ 2147483647 w 3421"/>
              <a:gd name="T5" fmla="*/ 2147483647 h 626"/>
              <a:gd name="T6" fmla="*/ 2147483647 w 3421"/>
              <a:gd name="T7" fmla="*/ 2147483647 h 626"/>
              <a:gd name="T8" fmla="*/ 2147483647 w 3421"/>
              <a:gd name="T9" fmla="*/ 2147483647 h 626"/>
              <a:gd name="T10" fmla="*/ 2147483647 w 3421"/>
              <a:gd name="T11" fmla="*/ 2147483647 h 626"/>
              <a:gd name="T12" fmla="*/ 2147483647 w 3421"/>
              <a:gd name="T13" fmla="*/ 2147483647 h 626"/>
              <a:gd name="T14" fmla="*/ 2147483647 w 3421"/>
              <a:gd name="T15" fmla="*/ 2147483647 h 626"/>
              <a:gd name="T16" fmla="*/ 2147483647 w 3421"/>
              <a:gd name="T17" fmla="*/ 2147483647 h 626"/>
              <a:gd name="T18" fmla="*/ 2147483647 w 3421"/>
              <a:gd name="T19" fmla="*/ 2147483647 h 626"/>
              <a:gd name="T20" fmla="*/ 2147483647 w 3421"/>
              <a:gd name="T21" fmla="*/ 2147483647 h 626"/>
              <a:gd name="T22" fmla="*/ 2147483647 w 3421"/>
              <a:gd name="T23" fmla="*/ 2147483647 h 626"/>
              <a:gd name="T24" fmla="*/ 2147483647 w 3421"/>
              <a:gd name="T25" fmla="*/ 2147483647 h 626"/>
              <a:gd name="T26" fmla="*/ 2147483647 w 3421"/>
              <a:gd name="T27" fmla="*/ 2147483647 h 626"/>
              <a:gd name="T28" fmla="*/ 2147483647 w 3421"/>
              <a:gd name="T29" fmla="*/ 2147483647 h 626"/>
              <a:gd name="T30" fmla="*/ 2147483647 w 3421"/>
              <a:gd name="T31" fmla="*/ 2147483647 h 626"/>
              <a:gd name="T32" fmla="*/ 2147483647 w 3421"/>
              <a:gd name="T33" fmla="*/ 2147483647 h 626"/>
              <a:gd name="T34" fmla="*/ 2147483647 w 3421"/>
              <a:gd name="T35" fmla="*/ 2147483647 h 626"/>
              <a:gd name="T36" fmla="*/ 2147483647 w 3421"/>
              <a:gd name="T37" fmla="*/ 2147483647 h 626"/>
              <a:gd name="T38" fmla="*/ 2147483647 w 3421"/>
              <a:gd name="T39" fmla="*/ 2147483647 h 626"/>
              <a:gd name="T40" fmla="*/ 2147483647 w 3421"/>
              <a:gd name="T41" fmla="*/ 2147483647 h 626"/>
              <a:gd name="T42" fmla="*/ 2147483647 w 3421"/>
              <a:gd name="T43" fmla="*/ 2147483647 h 626"/>
              <a:gd name="T44" fmla="*/ 2147483647 w 3421"/>
              <a:gd name="T45" fmla="*/ 2147483647 h 626"/>
              <a:gd name="T46" fmla="*/ 2147483647 w 3421"/>
              <a:gd name="T47" fmla="*/ 2147483647 h 626"/>
              <a:gd name="T48" fmla="*/ 2147483647 w 3421"/>
              <a:gd name="T49" fmla="*/ 2147483647 h 626"/>
              <a:gd name="T50" fmla="*/ 2147483647 w 3421"/>
              <a:gd name="T51" fmla="*/ 2147483647 h 626"/>
              <a:gd name="T52" fmla="*/ 2147483647 w 3421"/>
              <a:gd name="T53" fmla="*/ 2147483647 h 626"/>
              <a:gd name="T54" fmla="*/ 2147483647 w 3421"/>
              <a:gd name="T55" fmla="*/ 2147483647 h 626"/>
              <a:gd name="T56" fmla="*/ 2147483647 w 3421"/>
              <a:gd name="T57" fmla="*/ 2147483647 h 626"/>
              <a:gd name="T58" fmla="*/ 2147483647 w 3421"/>
              <a:gd name="T59" fmla="*/ 2147483647 h 626"/>
              <a:gd name="T60" fmla="*/ 2147483647 w 3421"/>
              <a:gd name="T61" fmla="*/ 2147483647 h 626"/>
              <a:gd name="T62" fmla="*/ 2147483647 w 3421"/>
              <a:gd name="T63" fmla="*/ 2147483647 h 626"/>
              <a:gd name="T64" fmla="*/ 2147483647 w 3421"/>
              <a:gd name="T65" fmla="*/ 2147483647 h 626"/>
              <a:gd name="T66" fmla="*/ 2147483647 w 3421"/>
              <a:gd name="T67" fmla="*/ 2147483647 h 626"/>
              <a:gd name="T68" fmla="*/ 2147483647 w 3421"/>
              <a:gd name="T69" fmla="*/ 2147483647 h 626"/>
              <a:gd name="T70" fmla="*/ 2147483647 w 3421"/>
              <a:gd name="T71" fmla="*/ 2147483647 h 626"/>
              <a:gd name="T72" fmla="*/ 2147483647 w 3421"/>
              <a:gd name="T73" fmla="*/ 2147483647 h 626"/>
              <a:gd name="T74" fmla="*/ 2147483647 w 3421"/>
              <a:gd name="T75" fmla="*/ 2147483647 h 626"/>
              <a:gd name="T76" fmla="*/ 2147483647 w 3421"/>
              <a:gd name="T77" fmla="*/ 2147483647 h 626"/>
              <a:gd name="T78" fmla="*/ 2147483647 w 3421"/>
              <a:gd name="T79" fmla="*/ 2147483647 h 626"/>
              <a:gd name="T80" fmla="*/ 2147483647 w 3421"/>
              <a:gd name="T81" fmla="*/ 0 h 626"/>
              <a:gd name="T82" fmla="*/ 2147483647 w 3421"/>
              <a:gd name="T83" fmla="*/ 0 h 626"/>
              <a:gd name="T84" fmla="*/ 2147483647 w 3421"/>
              <a:gd name="T85" fmla="*/ 2147483647 h 626"/>
              <a:gd name="T86" fmla="*/ 2147483647 w 3421"/>
              <a:gd name="T87" fmla="*/ 2147483647 h 626"/>
              <a:gd name="T88" fmla="*/ 2147483647 w 3421"/>
              <a:gd name="T89" fmla="*/ 2147483647 h 626"/>
              <a:gd name="T90" fmla="*/ 2147483647 w 3421"/>
              <a:gd name="T91" fmla="*/ 2147483647 h 626"/>
              <a:gd name="T92" fmla="*/ 2147483647 w 3421"/>
              <a:gd name="T93" fmla="*/ 2147483647 h 626"/>
              <a:gd name="T94" fmla="*/ 2147483647 w 3421"/>
              <a:gd name="T95" fmla="*/ 2147483647 h 62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421"/>
              <a:gd name="T145" fmla="*/ 0 h 626"/>
              <a:gd name="T146" fmla="*/ 3421 w 3421"/>
              <a:gd name="T147" fmla="*/ 626 h 62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421" h="626">
                <a:moveTo>
                  <a:pt x="0" y="332"/>
                </a:moveTo>
                <a:lnTo>
                  <a:pt x="11" y="350"/>
                </a:lnTo>
                <a:lnTo>
                  <a:pt x="116" y="282"/>
                </a:lnTo>
                <a:lnTo>
                  <a:pt x="223" y="216"/>
                </a:lnTo>
                <a:lnTo>
                  <a:pt x="330" y="148"/>
                </a:lnTo>
                <a:lnTo>
                  <a:pt x="324" y="139"/>
                </a:lnTo>
                <a:lnTo>
                  <a:pt x="330" y="150"/>
                </a:lnTo>
                <a:lnTo>
                  <a:pt x="381" y="124"/>
                </a:lnTo>
                <a:lnTo>
                  <a:pt x="376" y="113"/>
                </a:lnTo>
                <a:lnTo>
                  <a:pt x="380" y="124"/>
                </a:lnTo>
                <a:lnTo>
                  <a:pt x="433" y="104"/>
                </a:lnTo>
                <a:lnTo>
                  <a:pt x="540" y="63"/>
                </a:lnTo>
                <a:lnTo>
                  <a:pt x="536" y="52"/>
                </a:lnTo>
                <a:lnTo>
                  <a:pt x="540" y="63"/>
                </a:lnTo>
                <a:lnTo>
                  <a:pt x="646" y="35"/>
                </a:lnTo>
                <a:lnTo>
                  <a:pt x="643" y="24"/>
                </a:lnTo>
                <a:lnTo>
                  <a:pt x="645" y="35"/>
                </a:lnTo>
                <a:lnTo>
                  <a:pt x="757" y="23"/>
                </a:lnTo>
                <a:lnTo>
                  <a:pt x="755" y="12"/>
                </a:lnTo>
                <a:lnTo>
                  <a:pt x="755" y="23"/>
                </a:lnTo>
                <a:lnTo>
                  <a:pt x="862" y="23"/>
                </a:lnTo>
                <a:lnTo>
                  <a:pt x="862" y="12"/>
                </a:lnTo>
                <a:lnTo>
                  <a:pt x="862" y="23"/>
                </a:lnTo>
                <a:lnTo>
                  <a:pt x="915" y="30"/>
                </a:lnTo>
                <a:lnTo>
                  <a:pt x="915" y="19"/>
                </a:lnTo>
                <a:lnTo>
                  <a:pt x="913" y="30"/>
                </a:lnTo>
                <a:lnTo>
                  <a:pt x="967" y="43"/>
                </a:lnTo>
                <a:lnTo>
                  <a:pt x="969" y="32"/>
                </a:lnTo>
                <a:lnTo>
                  <a:pt x="965" y="43"/>
                </a:lnTo>
                <a:lnTo>
                  <a:pt x="1072" y="89"/>
                </a:lnTo>
                <a:lnTo>
                  <a:pt x="1177" y="137"/>
                </a:lnTo>
                <a:lnTo>
                  <a:pt x="1283" y="185"/>
                </a:lnTo>
                <a:lnTo>
                  <a:pt x="1390" y="223"/>
                </a:lnTo>
                <a:lnTo>
                  <a:pt x="1394" y="212"/>
                </a:lnTo>
                <a:lnTo>
                  <a:pt x="1390" y="223"/>
                </a:lnTo>
                <a:lnTo>
                  <a:pt x="1495" y="271"/>
                </a:lnTo>
                <a:lnTo>
                  <a:pt x="1604" y="312"/>
                </a:lnTo>
                <a:lnTo>
                  <a:pt x="1709" y="352"/>
                </a:lnTo>
                <a:lnTo>
                  <a:pt x="1711" y="352"/>
                </a:lnTo>
                <a:lnTo>
                  <a:pt x="1817" y="378"/>
                </a:lnTo>
                <a:lnTo>
                  <a:pt x="1924" y="405"/>
                </a:lnTo>
                <a:lnTo>
                  <a:pt x="2136" y="446"/>
                </a:lnTo>
                <a:lnTo>
                  <a:pt x="2348" y="479"/>
                </a:lnTo>
                <a:lnTo>
                  <a:pt x="2561" y="512"/>
                </a:lnTo>
                <a:lnTo>
                  <a:pt x="2773" y="547"/>
                </a:lnTo>
                <a:lnTo>
                  <a:pt x="2775" y="547"/>
                </a:lnTo>
                <a:lnTo>
                  <a:pt x="2996" y="573"/>
                </a:lnTo>
                <a:lnTo>
                  <a:pt x="3419" y="626"/>
                </a:lnTo>
                <a:lnTo>
                  <a:pt x="3421" y="604"/>
                </a:lnTo>
                <a:lnTo>
                  <a:pt x="2997" y="551"/>
                </a:lnTo>
                <a:lnTo>
                  <a:pt x="2777" y="525"/>
                </a:lnTo>
                <a:lnTo>
                  <a:pt x="2775" y="536"/>
                </a:lnTo>
                <a:lnTo>
                  <a:pt x="2777" y="525"/>
                </a:lnTo>
                <a:lnTo>
                  <a:pt x="2565" y="490"/>
                </a:lnTo>
                <a:lnTo>
                  <a:pt x="2351" y="457"/>
                </a:lnTo>
                <a:lnTo>
                  <a:pt x="2140" y="424"/>
                </a:lnTo>
                <a:lnTo>
                  <a:pt x="1928" y="383"/>
                </a:lnTo>
                <a:lnTo>
                  <a:pt x="1926" y="394"/>
                </a:lnTo>
                <a:lnTo>
                  <a:pt x="1930" y="385"/>
                </a:lnTo>
                <a:lnTo>
                  <a:pt x="1823" y="358"/>
                </a:lnTo>
                <a:lnTo>
                  <a:pt x="1716" y="332"/>
                </a:lnTo>
                <a:lnTo>
                  <a:pt x="1712" y="341"/>
                </a:lnTo>
                <a:lnTo>
                  <a:pt x="1716" y="332"/>
                </a:lnTo>
                <a:lnTo>
                  <a:pt x="1611" y="291"/>
                </a:lnTo>
                <a:lnTo>
                  <a:pt x="1503" y="251"/>
                </a:lnTo>
                <a:lnTo>
                  <a:pt x="1499" y="260"/>
                </a:lnTo>
                <a:lnTo>
                  <a:pt x="1504" y="251"/>
                </a:lnTo>
                <a:lnTo>
                  <a:pt x="1399" y="203"/>
                </a:lnTo>
                <a:lnTo>
                  <a:pt x="1398" y="203"/>
                </a:lnTo>
                <a:lnTo>
                  <a:pt x="1291" y="164"/>
                </a:lnTo>
                <a:lnTo>
                  <a:pt x="1287" y="173"/>
                </a:lnTo>
                <a:lnTo>
                  <a:pt x="1293" y="164"/>
                </a:lnTo>
                <a:lnTo>
                  <a:pt x="1186" y="116"/>
                </a:lnTo>
                <a:lnTo>
                  <a:pt x="1081" y="69"/>
                </a:lnTo>
                <a:lnTo>
                  <a:pt x="974" y="23"/>
                </a:lnTo>
                <a:lnTo>
                  <a:pt x="972" y="23"/>
                </a:lnTo>
                <a:lnTo>
                  <a:pt x="919" y="10"/>
                </a:lnTo>
                <a:lnTo>
                  <a:pt x="917" y="8"/>
                </a:lnTo>
                <a:lnTo>
                  <a:pt x="864" y="0"/>
                </a:lnTo>
                <a:lnTo>
                  <a:pt x="862" y="0"/>
                </a:lnTo>
                <a:lnTo>
                  <a:pt x="755" y="0"/>
                </a:lnTo>
                <a:lnTo>
                  <a:pt x="643" y="13"/>
                </a:lnTo>
                <a:lnTo>
                  <a:pt x="641" y="15"/>
                </a:lnTo>
                <a:lnTo>
                  <a:pt x="534" y="43"/>
                </a:lnTo>
                <a:lnTo>
                  <a:pt x="532" y="43"/>
                </a:lnTo>
                <a:lnTo>
                  <a:pt x="426" y="83"/>
                </a:lnTo>
                <a:lnTo>
                  <a:pt x="372" y="104"/>
                </a:lnTo>
                <a:lnTo>
                  <a:pt x="321" y="129"/>
                </a:lnTo>
                <a:lnTo>
                  <a:pt x="319" y="129"/>
                </a:lnTo>
                <a:lnTo>
                  <a:pt x="212" y="197"/>
                </a:lnTo>
                <a:lnTo>
                  <a:pt x="105" y="264"/>
                </a:lnTo>
                <a:lnTo>
                  <a:pt x="0" y="33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2" name="Freeform 32"/>
          <p:cNvSpPr>
            <a:spLocks/>
          </p:cNvSpPr>
          <p:nvPr/>
        </p:nvSpPr>
        <p:spPr bwMode="gray">
          <a:xfrm>
            <a:off x="2051050" y="1570038"/>
            <a:ext cx="5835650" cy="1231900"/>
          </a:xfrm>
          <a:custGeom>
            <a:avLst/>
            <a:gdLst>
              <a:gd name="T0" fmla="*/ 2147483647 w 3384"/>
              <a:gd name="T1" fmla="*/ 2147483647 h 666"/>
              <a:gd name="T2" fmla="*/ 2147483647 w 3384"/>
              <a:gd name="T3" fmla="*/ 2147483647 h 666"/>
              <a:gd name="T4" fmla="*/ 2147483647 w 3384"/>
              <a:gd name="T5" fmla="*/ 2147483647 h 666"/>
              <a:gd name="T6" fmla="*/ 2147483647 w 3384"/>
              <a:gd name="T7" fmla="*/ 2147483647 h 666"/>
              <a:gd name="T8" fmla="*/ 2147483647 w 3384"/>
              <a:gd name="T9" fmla="*/ 2147483647 h 666"/>
              <a:gd name="T10" fmla="*/ 2147483647 w 3384"/>
              <a:gd name="T11" fmla="*/ 2147483647 h 666"/>
              <a:gd name="T12" fmla="*/ 2147483647 w 3384"/>
              <a:gd name="T13" fmla="*/ 2147483647 h 666"/>
              <a:gd name="T14" fmla="*/ 2147483647 w 3384"/>
              <a:gd name="T15" fmla="*/ 2147483647 h 666"/>
              <a:gd name="T16" fmla="*/ 2147483647 w 3384"/>
              <a:gd name="T17" fmla="*/ 2147483647 h 666"/>
              <a:gd name="T18" fmla="*/ 2147483647 w 3384"/>
              <a:gd name="T19" fmla="*/ 2147483647 h 666"/>
              <a:gd name="T20" fmla="*/ 2147483647 w 3384"/>
              <a:gd name="T21" fmla="*/ 2147483647 h 666"/>
              <a:gd name="T22" fmla="*/ 2147483647 w 3384"/>
              <a:gd name="T23" fmla="*/ 2147483647 h 666"/>
              <a:gd name="T24" fmla="*/ 2147483647 w 3384"/>
              <a:gd name="T25" fmla="*/ 2147483647 h 666"/>
              <a:gd name="T26" fmla="*/ 2147483647 w 3384"/>
              <a:gd name="T27" fmla="*/ 2147483647 h 666"/>
              <a:gd name="T28" fmla="*/ 2147483647 w 3384"/>
              <a:gd name="T29" fmla="*/ 2147483647 h 666"/>
              <a:gd name="T30" fmla="*/ 2147483647 w 3384"/>
              <a:gd name="T31" fmla="*/ 2147483647 h 666"/>
              <a:gd name="T32" fmla="*/ 2147483647 w 3384"/>
              <a:gd name="T33" fmla="*/ 2147483647 h 666"/>
              <a:gd name="T34" fmla="*/ 2147483647 w 3384"/>
              <a:gd name="T35" fmla="*/ 2147483647 h 666"/>
              <a:gd name="T36" fmla="*/ 2147483647 w 3384"/>
              <a:gd name="T37" fmla="*/ 2147483647 h 666"/>
              <a:gd name="T38" fmla="*/ 2147483647 w 3384"/>
              <a:gd name="T39" fmla="*/ 2147483647 h 666"/>
              <a:gd name="T40" fmla="*/ 2147483647 w 3384"/>
              <a:gd name="T41" fmla="*/ 2147483647 h 666"/>
              <a:gd name="T42" fmla="*/ 2147483647 w 3384"/>
              <a:gd name="T43" fmla="*/ 2147483647 h 666"/>
              <a:gd name="T44" fmla="*/ 2147483647 w 3384"/>
              <a:gd name="T45" fmla="*/ 2147483647 h 666"/>
              <a:gd name="T46" fmla="*/ 2147483647 w 3384"/>
              <a:gd name="T47" fmla="*/ 2147483647 h 666"/>
              <a:gd name="T48" fmla="*/ 2147483647 w 3384"/>
              <a:gd name="T49" fmla="*/ 2147483647 h 666"/>
              <a:gd name="T50" fmla="*/ 2147483647 w 3384"/>
              <a:gd name="T51" fmla="*/ 2147483647 h 666"/>
              <a:gd name="T52" fmla="*/ 2147483647 w 3384"/>
              <a:gd name="T53" fmla="*/ 2147483647 h 666"/>
              <a:gd name="T54" fmla="*/ 2147483647 w 3384"/>
              <a:gd name="T55" fmla="*/ 2147483647 h 666"/>
              <a:gd name="T56" fmla="*/ 2147483647 w 3384"/>
              <a:gd name="T57" fmla="*/ 2147483647 h 666"/>
              <a:gd name="T58" fmla="*/ 2147483647 w 3384"/>
              <a:gd name="T59" fmla="*/ 2147483647 h 666"/>
              <a:gd name="T60" fmla="*/ 2147483647 w 3384"/>
              <a:gd name="T61" fmla="*/ 2147483647 h 666"/>
              <a:gd name="T62" fmla="*/ 2147483647 w 3384"/>
              <a:gd name="T63" fmla="*/ 2147483647 h 666"/>
              <a:gd name="T64" fmla="*/ 2147483647 w 3384"/>
              <a:gd name="T65" fmla="*/ 2147483647 h 666"/>
              <a:gd name="T66" fmla="*/ 2147483647 w 3384"/>
              <a:gd name="T67" fmla="*/ 2147483647 h 666"/>
              <a:gd name="T68" fmla="*/ 2147483647 w 3384"/>
              <a:gd name="T69" fmla="*/ 2147483647 h 666"/>
              <a:gd name="T70" fmla="*/ 2147483647 w 3384"/>
              <a:gd name="T71" fmla="*/ 2147483647 h 666"/>
              <a:gd name="T72" fmla="*/ 2147483647 w 3384"/>
              <a:gd name="T73" fmla="*/ 2147483647 h 666"/>
              <a:gd name="T74" fmla="*/ 2147483647 w 3384"/>
              <a:gd name="T75" fmla="*/ 2147483647 h 666"/>
              <a:gd name="T76" fmla="*/ 2147483647 w 3384"/>
              <a:gd name="T77" fmla="*/ 2147483647 h 666"/>
              <a:gd name="T78" fmla="*/ 2147483647 w 3384"/>
              <a:gd name="T79" fmla="*/ 2147483647 h 666"/>
              <a:gd name="T80" fmla="*/ 2147483647 w 3384"/>
              <a:gd name="T81" fmla="*/ 2147483647 h 666"/>
              <a:gd name="T82" fmla="*/ 2147483647 w 3384"/>
              <a:gd name="T83" fmla="*/ 2147483647 h 666"/>
              <a:gd name="T84" fmla="*/ 2147483647 w 3384"/>
              <a:gd name="T85" fmla="*/ 2147483647 h 666"/>
              <a:gd name="T86" fmla="*/ 2147483647 w 3384"/>
              <a:gd name="T87" fmla="*/ 2147483647 h 666"/>
              <a:gd name="T88" fmla="*/ 2147483647 w 3384"/>
              <a:gd name="T89" fmla="*/ 2147483647 h 666"/>
              <a:gd name="T90" fmla="*/ 2147483647 w 3384"/>
              <a:gd name="T91" fmla="*/ 2147483647 h 666"/>
              <a:gd name="T92" fmla="*/ 2147483647 w 3384"/>
              <a:gd name="T93" fmla="*/ 2147483647 h 666"/>
              <a:gd name="T94" fmla="*/ 2147483647 w 3384"/>
              <a:gd name="T95" fmla="*/ 2147483647 h 666"/>
              <a:gd name="T96" fmla="*/ 2147483647 w 3384"/>
              <a:gd name="T97" fmla="*/ 2147483647 h 666"/>
              <a:gd name="T98" fmla="*/ 2147483647 w 3384"/>
              <a:gd name="T99" fmla="*/ 2147483647 h 666"/>
              <a:gd name="T100" fmla="*/ 2147483647 w 3384"/>
              <a:gd name="T101" fmla="*/ 2147483647 h 666"/>
              <a:gd name="T102" fmla="*/ 2147483647 w 3384"/>
              <a:gd name="T103" fmla="*/ 2147483647 h 666"/>
              <a:gd name="T104" fmla="*/ 2147483647 w 3384"/>
              <a:gd name="T105" fmla="*/ 2147483647 h 666"/>
              <a:gd name="T106" fmla="*/ 2147483647 w 3384"/>
              <a:gd name="T107" fmla="*/ 2147483647 h 666"/>
              <a:gd name="T108" fmla="*/ 2147483647 w 3384"/>
              <a:gd name="T109" fmla="*/ 2147483647 h 666"/>
              <a:gd name="T110" fmla="*/ 2147483647 w 3384"/>
              <a:gd name="T111" fmla="*/ 2147483647 h 666"/>
              <a:gd name="T112" fmla="*/ 2147483647 w 3384"/>
              <a:gd name="T113" fmla="*/ 2147483647 h 666"/>
              <a:gd name="T114" fmla="*/ 2147483647 w 3384"/>
              <a:gd name="T115" fmla="*/ 2147483647 h 666"/>
              <a:gd name="T116" fmla="*/ 2147483647 w 3384"/>
              <a:gd name="T117" fmla="*/ 2147483647 h 666"/>
              <a:gd name="T118" fmla="*/ 2147483647 w 3384"/>
              <a:gd name="T119" fmla="*/ 2147483647 h 666"/>
              <a:gd name="T120" fmla="*/ 2147483647 w 3384"/>
              <a:gd name="T121" fmla="*/ 2147483647 h 666"/>
              <a:gd name="T122" fmla="*/ 2147483647 w 3384"/>
              <a:gd name="T123" fmla="*/ 2147483647 h 666"/>
              <a:gd name="T124" fmla="*/ 2147483647 w 3384"/>
              <a:gd name="T125" fmla="*/ 2147483647 h 66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384"/>
              <a:gd name="T190" fmla="*/ 0 h 666"/>
              <a:gd name="T191" fmla="*/ 3384 w 3384"/>
              <a:gd name="T192" fmla="*/ 666 h 66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384" h="666">
                <a:moveTo>
                  <a:pt x="0" y="644"/>
                </a:moveTo>
                <a:lnTo>
                  <a:pt x="0" y="666"/>
                </a:lnTo>
                <a:lnTo>
                  <a:pt x="129" y="666"/>
                </a:lnTo>
                <a:lnTo>
                  <a:pt x="192" y="666"/>
                </a:lnTo>
                <a:lnTo>
                  <a:pt x="252" y="666"/>
                </a:lnTo>
                <a:lnTo>
                  <a:pt x="308" y="666"/>
                </a:lnTo>
                <a:lnTo>
                  <a:pt x="361" y="666"/>
                </a:lnTo>
                <a:lnTo>
                  <a:pt x="407" y="664"/>
                </a:lnTo>
                <a:lnTo>
                  <a:pt x="427" y="664"/>
                </a:lnTo>
                <a:lnTo>
                  <a:pt x="446" y="664"/>
                </a:lnTo>
                <a:lnTo>
                  <a:pt x="462" y="664"/>
                </a:lnTo>
                <a:lnTo>
                  <a:pt x="477" y="664"/>
                </a:lnTo>
                <a:lnTo>
                  <a:pt x="490" y="663"/>
                </a:lnTo>
                <a:lnTo>
                  <a:pt x="501" y="663"/>
                </a:lnTo>
                <a:lnTo>
                  <a:pt x="519" y="663"/>
                </a:lnTo>
                <a:lnTo>
                  <a:pt x="532" y="661"/>
                </a:lnTo>
                <a:lnTo>
                  <a:pt x="543" y="659"/>
                </a:lnTo>
                <a:lnTo>
                  <a:pt x="554" y="659"/>
                </a:lnTo>
                <a:lnTo>
                  <a:pt x="569" y="657"/>
                </a:lnTo>
                <a:lnTo>
                  <a:pt x="587" y="657"/>
                </a:lnTo>
                <a:lnTo>
                  <a:pt x="589" y="657"/>
                </a:lnTo>
                <a:lnTo>
                  <a:pt x="610" y="655"/>
                </a:lnTo>
                <a:lnTo>
                  <a:pt x="635" y="655"/>
                </a:lnTo>
                <a:lnTo>
                  <a:pt x="689" y="653"/>
                </a:lnTo>
                <a:lnTo>
                  <a:pt x="716" y="653"/>
                </a:lnTo>
                <a:lnTo>
                  <a:pt x="742" y="652"/>
                </a:lnTo>
                <a:lnTo>
                  <a:pt x="766" y="650"/>
                </a:lnTo>
                <a:lnTo>
                  <a:pt x="788" y="648"/>
                </a:lnTo>
                <a:lnTo>
                  <a:pt x="786" y="637"/>
                </a:lnTo>
                <a:lnTo>
                  <a:pt x="788" y="648"/>
                </a:lnTo>
                <a:lnTo>
                  <a:pt x="803" y="646"/>
                </a:lnTo>
                <a:lnTo>
                  <a:pt x="818" y="642"/>
                </a:lnTo>
                <a:lnTo>
                  <a:pt x="823" y="642"/>
                </a:lnTo>
                <a:lnTo>
                  <a:pt x="836" y="639"/>
                </a:lnTo>
                <a:lnTo>
                  <a:pt x="847" y="635"/>
                </a:lnTo>
                <a:lnTo>
                  <a:pt x="869" y="628"/>
                </a:lnTo>
                <a:lnTo>
                  <a:pt x="880" y="622"/>
                </a:lnTo>
                <a:lnTo>
                  <a:pt x="893" y="618"/>
                </a:lnTo>
                <a:lnTo>
                  <a:pt x="923" y="607"/>
                </a:lnTo>
                <a:lnTo>
                  <a:pt x="954" y="594"/>
                </a:lnTo>
                <a:lnTo>
                  <a:pt x="989" y="580"/>
                </a:lnTo>
                <a:lnTo>
                  <a:pt x="1029" y="563"/>
                </a:lnTo>
                <a:lnTo>
                  <a:pt x="1029" y="561"/>
                </a:lnTo>
                <a:lnTo>
                  <a:pt x="1051" y="550"/>
                </a:lnTo>
                <a:lnTo>
                  <a:pt x="1075" y="536"/>
                </a:lnTo>
                <a:lnTo>
                  <a:pt x="1129" y="502"/>
                </a:lnTo>
                <a:lnTo>
                  <a:pt x="1182" y="471"/>
                </a:lnTo>
                <a:lnTo>
                  <a:pt x="1210" y="458"/>
                </a:lnTo>
                <a:lnTo>
                  <a:pt x="1235" y="447"/>
                </a:lnTo>
                <a:lnTo>
                  <a:pt x="1278" y="429"/>
                </a:lnTo>
                <a:lnTo>
                  <a:pt x="1320" y="416"/>
                </a:lnTo>
                <a:lnTo>
                  <a:pt x="1361" y="407"/>
                </a:lnTo>
                <a:lnTo>
                  <a:pt x="1357" y="397"/>
                </a:lnTo>
                <a:lnTo>
                  <a:pt x="1357" y="409"/>
                </a:lnTo>
                <a:lnTo>
                  <a:pt x="1377" y="403"/>
                </a:lnTo>
                <a:lnTo>
                  <a:pt x="1403" y="399"/>
                </a:lnTo>
                <a:lnTo>
                  <a:pt x="1447" y="394"/>
                </a:lnTo>
                <a:lnTo>
                  <a:pt x="1495" y="392"/>
                </a:lnTo>
                <a:lnTo>
                  <a:pt x="1521" y="390"/>
                </a:lnTo>
                <a:lnTo>
                  <a:pt x="1548" y="388"/>
                </a:lnTo>
                <a:lnTo>
                  <a:pt x="1580" y="386"/>
                </a:lnTo>
                <a:lnTo>
                  <a:pt x="1618" y="383"/>
                </a:lnTo>
                <a:lnTo>
                  <a:pt x="1659" y="379"/>
                </a:lnTo>
                <a:lnTo>
                  <a:pt x="1707" y="375"/>
                </a:lnTo>
                <a:lnTo>
                  <a:pt x="1758" y="370"/>
                </a:lnTo>
                <a:lnTo>
                  <a:pt x="1812" y="364"/>
                </a:lnTo>
                <a:lnTo>
                  <a:pt x="1922" y="351"/>
                </a:lnTo>
                <a:lnTo>
                  <a:pt x="1977" y="344"/>
                </a:lnTo>
                <a:lnTo>
                  <a:pt x="2031" y="337"/>
                </a:lnTo>
                <a:lnTo>
                  <a:pt x="2081" y="328"/>
                </a:lnTo>
                <a:lnTo>
                  <a:pt x="2136" y="317"/>
                </a:lnTo>
                <a:lnTo>
                  <a:pt x="2189" y="305"/>
                </a:lnTo>
                <a:lnTo>
                  <a:pt x="2195" y="305"/>
                </a:lnTo>
                <a:lnTo>
                  <a:pt x="2248" y="293"/>
                </a:lnTo>
                <a:lnTo>
                  <a:pt x="2300" y="282"/>
                </a:lnTo>
                <a:lnTo>
                  <a:pt x="2347" y="270"/>
                </a:lnTo>
                <a:lnTo>
                  <a:pt x="2390" y="261"/>
                </a:lnTo>
                <a:lnTo>
                  <a:pt x="2408" y="258"/>
                </a:lnTo>
                <a:lnTo>
                  <a:pt x="2423" y="254"/>
                </a:lnTo>
                <a:lnTo>
                  <a:pt x="2441" y="250"/>
                </a:lnTo>
                <a:lnTo>
                  <a:pt x="2452" y="247"/>
                </a:lnTo>
                <a:lnTo>
                  <a:pt x="2463" y="245"/>
                </a:lnTo>
                <a:lnTo>
                  <a:pt x="2471" y="243"/>
                </a:lnTo>
                <a:lnTo>
                  <a:pt x="2484" y="239"/>
                </a:lnTo>
                <a:lnTo>
                  <a:pt x="2493" y="237"/>
                </a:lnTo>
                <a:lnTo>
                  <a:pt x="2504" y="236"/>
                </a:lnTo>
                <a:lnTo>
                  <a:pt x="2515" y="232"/>
                </a:lnTo>
                <a:lnTo>
                  <a:pt x="2524" y="230"/>
                </a:lnTo>
                <a:lnTo>
                  <a:pt x="2533" y="228"/>
                </a:lnTo>
                <a:lnTo>
                  <a:pt x="2546" y="224"/>
                </a:lnTo>
                <a:lnTo>
                  <a:pt x="2557" y="223"/>
                </a:lnTo>
                <a:lnTo>
                  <a:pt x="2572" y="219"/>
                </a:lnTo>
                <a:lnTo>
                  <a:pt x="2592" y="215"/>
                </a:lnTo>
                <a:lnTo>
                  <a:pt x="2613" y="212"/>
                </a:lnTo>
                <a:lnTo>
                  <a:pt x="2637" y="206"/>
                </a:lnTo>
                <a:lnTo>
                  <a:pt x="2684" y="197"/>
                </a:lnTo>
                <a:lnTo>
                  <a:pt x="2738" y="186"/>
                </a:lnTo>
                <a:lnTo>
                  <a:pt x="2791" y="177"/>
                </a:lnTo>
                <a:lnTo>
                  <a:pt x="2841" y="166"/>
                </a:lnTo>
                <a:lnTo>
                  <a:pt x="2865" y="162"/>
                </a:lnTo>
                <a:lnTo>
                  <a:pt x="2887" y="156"/>
                </a:lnTo>
                <a:lnTo>
                  <a:pt x="2907" y="153"/>
                </a:lnTo>
                <a:lnTo>
                  <a:pt x="2927" y="149"/>
                </a:lnTo>
                <a:lnTo>
                  <a:pt x="2961" y="142"/>
                </a:lnTo>
                <a:lnTo>
                  <a:pt x="2986" y="136"/>
                </a:lnTo>
                <a:lnTo>
                  <a:pt x="3007" y="131"/>
                </a:lnTo>
                <a:lnTo>
                  <a:pt x="3025" y="127"/>
                </a:lnTo>
                <a:lnTo>
                  <a:pt x="3058" y="118"/>
                </a:lnTo>
                <a:lnTo>
                  <a:pt x="3077" y="112"/>
                </a:lnTo>
                <a:lnTo>
                  <a:pt x="3097" y="107"/>
                </a:lnTo>
                <a:lnTo>
                  <a:pt x="3123" y="99"/>
                </a:lnTo>
                <a:lnTo>
                  <a:pt x="3148" y="90"/>
                </a:lnTo>
                <a:lnTo>
                  <a:pt x="3202" y="74"/>
                </a:lnTo>
                <a:lnTo>
                  <a:pt x="3227" y="64"/>
                </a:lnTo>
                <a:lnTo>
                  <a:pt x="3251" y="57"/>
                </a:lnTo>
                <a:lnTo>
                  <a:pt x="3275" y="50"/>
                </a:lnTo>
                <a:lnTo>
                  <a:pt x="3294" y="44"/>
                </a:lnTo>
                <a:lnTo>
                  <a:pt x="3312" y="39"/>
                </a:lnTo>
                <a:lnTo>
                  <a:pt x="3327" y="35"/>
                </a:lnTo>
                <a:lnTo>
                  <a:pt x="3353" y="28"/>
                </a:lnTo>
                <a:lnTo>
                  <a:pt x="3347" y="18"/>
                </a:lnTo>
                <a:lnTo>
                  <a:pt x="3347" y="29"/>
                </a:lnTo>
                <a:lnTo>
                  <a:pt x="3367" y="26"/>
                </a:lnTo>
                <a:lnTo>
                  <a:pt x="3373" y="24"/>
                </a:lnTo>
                <a:lnTo>
                  <a:pt x="3384" y="22"/>
                </a:lnTo>
                <a:lnTo>
                  <a:pt x="3380" y="0"/>
                </a:lnTo>
                <a:lnTo>
                  <a:pt x="3364" y="4"/>
                </a:lnTo>
                <a:lnTo>
                  <a:pt x="3367" y="15"/>
                </a:lnTo>
                <a:lnTo>
                  <a:pt x="3367" y="4"/>
                </a:lnTo>
                <a:lnTo>
                  <a:pt x="3347" y="7"/>
                </a:lnTo>
                <a:lnTo>
                  <a:pt x="3343" y="7"/>
                </a:lnTo>
                <a:lnTo>
                  <a:pt x="3318" y="15"/>
                </a:lnTo>
                <a:lnTo>
                  <a:pt x="3303" y="18"/>
                </a:lnTo>
                <a:lnTo>
                  <a:pt x="3286" y="24"/>
                </a:lnTo>
                <a:lnTo>
                  <a:pt x="3290" y="33"/>
                </a:lnTo>
                <a:lnTo>
                  <a:pt x="3288" y="24"/>
                </a:lnTo>
                <a:lnTo>
                  <a:pt x="3266" y="29"/>
                </a:lnTo>
                <a:lnTo>
                  <a:pt x="3242" y="37"/>
                </a:lnTo>
                <a:lnTo>
                  <a:pt x="3218" y="44"/>
                </a:lnTo>
                <a:lnTo>
                  <a:pt x="3193" y="53"/>
                </a:lnTo>
                <a:lnTo>
                  <a:pt x="3139" y="70"/>
                </a:lnTo>
                <a:lnTo>
                  <a:pt x="3113" y="79"/>
                </a:lnTo>
                <a:lnTo>
                  <a:pt x="3091" y="86"/>
                </a:lnTo>
                <a:lnTo>
                  <a:pt x="3067" y="92"/>
                </a:lnTo>
                <a:lnTo>
                  <a:pt x="3049" y="97"/>
                </a:lnTo>
                <a:lnTo>
                  <a:pt x="3016" y="107"/>
                </a:lnTo>
                <a:lnTo>
                  <a:pt x="2997" y="110"/>
                </a:lnTo>
                <a:lnTo>
                  <a:pt x="2977" y="116"/>
                </a:lnTo>
                <a:lnTo>
                  <a:pt x="2951" y="121"/>
                </a:lnTo>
                <a:lnTo>
                  <a:pt x="2924" y="127"/>
                </a:lnTo>
                <a:lnTo>
                  <a:pt x="2907" y="131"/>
                </a:lnTo>
                <a:lnTo>
                  <a:pt x="2887" y="134"/>
                </a:lnTo>
                <a:lnTo>
                  <a:pt x="2865" y="140"/>
                </a:lnTo>
                <a:lnTo>
                  <a:pt x="2841" y="143"/>
                </a:lnTo>
                <a:lnTo>
                  <a:pt x="2791" y="155"/>
                </a:lnTo>
                <a:lnTo>
                  <a:pt x="2738" y="164"/>
                </a:lnTo>
                <a:lnTo>
                  <a:pt x="2684" y="175"/>
                </a:lnTo>
                <a:lnTo>
                  <a:pt x="2637" y="184"/>
                </a:lnTo>
                <a:lnTo>
                  <a:pt x="2613" y="189"/>
                </a:lnTo>
                <a:lnTo>
                  <a:pt x="2592" y="193"/>
                </a:lnTo>
                <a:lnTo>
                  <a:pt x="2572" y="197"/>
                </a:lnTo>
                <a:lnTo>
                  <a:pt x="2554" y="201"/>
                </a:lnTo>
                <a:lnTo>
                  <a:pt x="2537" y="204"/>
                </a:lnTo>
                <a:lnTo>
                  <a:pt x="2524" y="208"/>
                </a:lnTo>
                <a:lnTo>
                  <a:pt x="2515" y="210"/>
                </a:lnTo>
                <a:lnTo>
                  <a:pt x="2506" y="212"/>
                </a:lnTo>
                <a:lnTo>
                  <a:pt x="2495" y="215"/>
                </a:lnTo>
                <a:lnTo>
                  <a:pt x="2484" y="217"/>
                </a:lnTo>
                <a:lnTo>
                  <a:pt x="2475" y="219"/>
                </a:lnTo>
                <a:lnTo>
                  <a:pt x="2462" y="223"/>
                </a:lnTo>
                <a:lnTo>
                  <a:pt x="2454" y="224"/>
                </a:lnTo>
                <a:lnTo>
                  <a:pt x="2443" y="226"/>
                </a:lnTo>
                <a:lnTo>
                  <a:pt x="2432" y="230"/>
                </a:lnTo>
                <a:lnTo>
                  <a:pt x="2419" y="232"/>
                </a:lnTo>
                <a:lnTo>
                  <a:pt x="2399" y="237"/>
                </a:lnTo>
                <a:lnTo>
                  <a:pt x="2381" y="241"/>
                </a:lnTo>
                <a:lnTo>
                  <a:pt x="2338" y="250"/>
                </a:lnTo>
                <a:lnTo>
                  <a:pt x="2290" y="261"/>
                </a:lnTo>
                <a:lnTo>
                  <a:pt x="2239" y="272"/>
                </a:lnTo>
                <a:lnTo>
                  <a:pt x="2185" y="285"/>
                </a:lnTo>
                <a:lnTo>
                  <a:pt x="2189" y="294"/>
                </a:lnTo>
                <a:lnTo>
                  <a:pt x="2189" y="283"/>
                </a:lnTo>
                <a:lnTo>
                  <a:pt x="2136" y="294"/>
                </a:lnTo>
                <a:lnTo>
                  <a:pt x="2081" y="305"/>
                </a:lnTo>
                <a:lnTo>
                  <a:pt x="2027" y="315"/>
                </a:lnTo>
                <a:lnTo>
                  <a:pt x="1977" y="322"/>
                </a:lnTo>
                <a:lnTo>
                  <a:pt x="1922" y="329"/>
                </a:lnTo>
                <a:lnTo>
                  <a:pt x="1812" y="342"/>
                </a:lnTo>
                <a:lnTo>
                  <a:pt x="1758" y="348"/>
                </a:lnTo>
                <a:lnTo>
                  <a:pt x="1707" y="353"/>
                </a:lnTo>
                <a:lnTo>
                  <a:pt x="1659" y="357"/>
                </a:lnTo>
                <a:lnTo>
                  <a:pt x="1617" y="361"/>
                </a:lnTo>
                <a:lnTo>
                  <a:pt x="1580" y="364"/>
                </a:lnTo>
                <a:lnTo>
                  <a:pt x="1548" y="366"/>
                </a:lnTo>
                <a:lnTo>
                  <a:pt x="1521" y="368"/>
                </a:lnTo>
                <a:lnTo>
                  <a:pt x="1495" y="370"/>
                </a:lnTo>
                <a:lnTo>
                  <a:pt x="1447" y="372"/>
                </a:lnTo>
                <a:lnTo>
                  <a:pt x="1399" y="377"/>
                </a:lnTo>
                <a:lnTo>
                  <a:pt x="1377" y="381"/>
                </a:lnTo>
                <a:lnTo>
                  <a:pt x="1357" y="386"/>
                </a:lnTo>
                <a:lnTo>
                  <a:pt x="1351" y="386"/>
                </a:lnTo>
                <a:lnTo>
                  <a:pt x="1311" y="396"/>
                </a:lnTo>
                <a:lnTo>
                  <a:pt x="1269" y="409"/>
                </a:lnTo>
                <a:lnTo>
                  <a:pt x="1226" y="427"/>
                </a:lnTo>
                <a:lnTo>
                  <a:pt x="1201" y="438"/>
                </a:lnTo>
                <a:lnTo>
                  <a:pt x="1173" y="451"/>
                </a:lnTo>
                <a:lnTo>
                  <a:pt x="1119" y="482"/>
                </a:lnTo>
                <a:lnTo>
                  <a:pt x="1066" y="515"/>
                </a:lnTo>
                <a:lnTo>
                  <a:pt x="1042" y="530"/>
                </a:lnTo>
                <a:lnTo>
                  <a:pt x="1018" y="543"/>
                </a:lnTo>
                <a:lnTo>
                  <a:pt x="1024" y="552"/>
                </a:lnTo>
                <a:lnTo>
                  <a:pt x="1020" y="543"/>
                </a:lnTo>
                <a:lnTo>
                  <a:pt x="980" y="559"/>
                </a:lnTo>
                <a:lnTo>
                  <a:pt x="945" y="574"/>
                </a:lnTo>
                <a:lnTo>
                  <a:pt x="913" y="587"/>
                </a:lnTo>
                <a:lnTo>
                  <a:pt x="886" y="598"/>
                </a:lnTo>
                <a:lnTo>
                  <a:pt x="871" y="602"/>
                </a:lnTo>
                <a:lnTo>
                  <a:pt x="860" y="607"/>
                </a:lnTo>
                <a:lnTo>
                  <a:pt x="838" y="615"/>
                </a:lnTo>
                <a:lnTo>
                  <a:pt x="827" y="618"/>
                </a:lnTo>
                <a:lnTo>
                  <a:pt x="814" y="622"/>
                </a:lnTo>
                <a:lnTo>
                  <a:pt x="818" y="631"/>
                </a:lnTo>
                <a:lnTo>
                  <a:pt x="818" y="620"/>
                </a:lnTo>
                <a:lnTo>
                  <a:pt x="803" y="624"/>
                </a:lnTo>
                <a:lnTo>
                  <a:pt x="786" y="626"/>
                </a:lnTo>
                <a:lnTo>
                  <a:pt x="784" y="626"/>
                </a:lnTo>
                <a:lnTo>
                  <a:pt x="766" y="628"/>
                </a:lnTo>
                <a:lnTo>
                  <a:pt x="742" y="629"/>
                </a:lnTo>
                <a:lnTo>
                  <a:pt x="716" y="631"/>
                </a:lnTo>
                <a:lnTo>
                  <a:pt x="689" y="631"/>
                </a:lnTo>
                <a:lnTo>
                  <a:pt x="635" y="633"/>
                </a:lnTo>
                <a:lnTo>
                  <a:pt x="610" y="633"/>
                </a:lnTo>
                <a:lnTo>
                  <a:pt x="587" y="635"/>
                </a:lnTo>
                <a:lnTo>
                  <a:pt x="587" y="646"/>
                </a:lnTo>
                <a:lnTo>
                  <a:pt x="587" y="635"/>
                </a:lnTo>
                <a:lnTo>
                  <a:pt x="569" y="635"/>
                </a:lnTo>
                <a:lnTo>
                  <a:pt x="554" y="637"/>
                </a:lnTo>
                <a:lnTo>
                  <a:pt x="543" y="637"/>
                </a:lnTo>
                <a:lnTo>
                  <a:pt x="532" y="639"/>
                </a:lnTo>
                <a:lnTo>
                  <a:pt x="519" y="640"/>
                </a:lnTo>
                <a:lnTo>
                  <a:pt x="501" y="640"/>
                </a:lnTo>
                <a:lnTo>
                  <a:pt x="490" y="640"/>
                </a:lnTo>
                <a:lnTo>
                  <a:pt x="477" y="642"/>
                </a:lnTo>
                <a:lnTo>
                  <a:pt x="462" y="642"/>
                </a:lnTo>
                <a:lnTo>
                  <a:pt x="446" y="642"/>
                </a:lnTo>
                <a:lnTo>
                  <a:pt x="427" y="642"/>
                </a:lnTo>
                <a:lnTo>
                  <a:pt x="407" y="642"/>
                </a:lnTo>
                <a:lnTo>
                  <a:pt x="361" y="644"/>
                </a:lnTo>
                <a:lnTo>
                  <a:pt x="308" y="644"/>
                </a:lnTo>
                <a:lnTo>
                  <a:pt x="252" y="644"/>
                </a:lnTo>
                <a:lnTo>
                  <a:pt x="192" y="644"/>
                </a:lnTo>
                <a:lnTo>
                  <a:pt x="129" y="644"/>
                </a:lnTo>
                <a:lnTo>
                  <a:pt x="0" y="644"/>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3" name="Freeform 33"/>
          <p:cNvSpPr>
            <a:spLocks/>
          </p:cNvSpPr>
          <p:nvPr/>
        </p:nvSpPr>
        <p:spPr bwMode="gray">
          <a:xfrm>
            <a:off x="2038350" y="1781175"/>
            <a:ext cx="5903913" cy="1089025"/>
          </a:xfrm>
          <a:custGeom>
            <a:avLst/>
            <a:gdLst>
              <a:gd name="T0" fmla="*/ 2147483647 w 3424"/>
              <a:gd name="T1" fmla="*/ 2147483647 h 589"/>
              <a:gd name="T2" fmla="*/ 2147483647 w 3424"/>
              <a:gd name="T3" fmla="*/ 2147483647 h 589"/>
              <a:gd name="T4" fmla="*/ 2147483647 w 3424"/>
              <a:gd name="T5" fmla="*/ 2147483647 h 589"/>
              <a:gd name="T6" fmla="*/ 2147483647 w 3424"/>
              <a:gd name="T7" fmla="*/ 2147483647 h 589"/>
              <a:gd name="T8" fmla="*/ 2147483647 w 3424"/>
              <a:gd name="T9" fmla="*/ 2147483647 h 589"/>
              <a:gd name="T10" fmla="*/ 2147483647 w 3424"/>
              <a:gd name="T11" fmla="*/ 2147483647 h 589"/>
              <a:gd name="T12" fmla="*/ 2147483647 w 3424"/>
              <a:gd name="T13" fmla="*/ 2147483647 h 589"/>
              <a:gd name="T14" fmla="*/ 2147483647 w 3424"/>
              <a:gd name="T15" fmla="*/ 2147483647 h 589"/>
              <a:gd name="T16" fmla="*/ 2147483647 w 3424"/>
              <a:gd name="T17" fmla="*/ 2147483647 h 589"/>
              <a:gd name="T18" fmla="*/ 2147483647 w 3424"/>
              <a:gd name="T19" fmla="*/ 2147483647 h 589"/>
              <a:gd name="T20" fmla="*/ 2147483647 w 3424"/>
              <a:gd name="T21" fmla="*/ 2147483647 h 589"/>
              <a:gd name="T22" fmla="*/ 2147483647 w 3424"/>
              <a:gd name="T23" fmla="*/ 2147483647 h 589"/>
              <a:gd name="T24" fmla="*/ 2147483647 w 3424"/>
              <a:gd name="T25" fmla="*/ 2147483647 h 589"/>
              <a:gd name="T26" fmla="*/ 2147483647 w 3424"/>
              <a:gd name="T27" fmla="*/ 2147483647 h 589"/>
              <a:gd name="T28" fmla="*/ 2147483647 w 3424"/>
              <a:gd name="T29" fmla="*/ 2147483647 h 589"/>
              <a:gd name="T30" fmla="*/ 2147483647 w 3424"/>
              <a:gd name="T31" fmla="*/ 2147483647 h 589"/>
              <a:gd name="T32" fmla="*/ 2147483647 w 3424"/>
              <a:gd name="T33" fmla="*/ 2147483647 h 589"/>
              <a:gd name="T34" fmla="*/ 2147483647 w 3424"/>
              <a:gd name="T35" fmla="*/ 2147483647 h 589"/>
              <a:gd name="T36" fmla="*/ 2147483647 w 3424"/>
              <a:gd name="T37" fmla="*/ 2147483647 h 589"/>
              <a:gd name="T38" fmla="*/ 2147483647 w 3424"/>
              <a:gd name="T39" fmla="*/ 2147483647 h 589"/>
              <a:gd name="T40" fmla="*/ 2147483647 w 3424"/>
              <a:gd name="T41" fmla="*/ 2147483647 h 589"/>
              <a:gd name="T42" fmla="*/ 2147483647 w 3424"/>
              <a:gd name="T43" fmla="*/ 2147483647 h 589"/>
              <a:gd name="T44" fmla="*/ 2147483647 w 3424"/>
              <a:gd name="T45" fmla="*/ 2147483647 h 589"/>
              <a:gd name="T46" fmla="*/ 2147483647 w 3424"/>
              <a:gd name="T47" fmla="*/ 2147483647 h 589"/>
              <a:gd name="T48" fmla="*/ 2147483647 w 3424"/>
              <a:gd name="T49" fmla="*/ 2147483647 h 589"/>
              <a:gd name="T50" fmla="*/ 2147483647 w 3424"/>
              <a:gd name="T51" fmla="*/ 2147483647 h 589"/>
              <a:gd name="T52" fmla="*/ 2147483647 w 3424"/>
              <a:gd name="T53" fmla="*/ 2147483647 h 589"/>
              <a:gd name="T54" fmla="*/ 2147483647 w 3424"/>
              <a:gd name="T55" fmla="*/ 0 h 589"/>
              <a:gd name="T56" fmla="*/ 2147483647 w 3424"/>
              <a:gd name="T57" fmla="*/ 2147483647 h 589"/>
              <a:gd name="T58" fmla="*/ 2147483647 w 3424"/>
              <a:gd name="T59" fmla="*/ 2147483647 h 589"/>
              <a:gd name="T60" fmla="*/ 2147483647 w 3424"/>
              <a:gd name="T61" fmla="*/ 2147483647 h 589"/>
              <a:gd name="T62" fmla="*/ 2147483647 w 3424"/>
              <a:gd name="T63" fmla="*/ 2147483647 h 589"/>
              <a:gd name="T64" fmla="*/ 2147483647 w 3424"/>
              <a:gd name="T65" fmla="*/ 2147483647 h 589"/>
              <a:gd name="T66" fmla="*/ 2147483647 w 3424"/>
              <a:gd name="T67" fmla="*/ 2147483647 h 589"/>
              <a:gd name="T68" fmla="*/ 2147483647 w 3424"/>
              <a:gd name="T69" fmla="*/ 2147483647 h 589"/>
              <a:gd name="T70" fmla="*/ 2147483647 w 3424"/>
              <a:gd name="T71" fmla="*/ 2147483647 h 589"/>
              <a:gd name="T72" fmla="*/ 2147483647 w 3424"/>
              <a:gd name="T73" fmla="*/ 2147483647 h 589"/>
              <a:gd name="T74" fmla="*/ 2147483647 w 3424"/>
              <a:gd name="T75" fmla="*/ 2147483647 h 589"/>
              <a:gd name="T76" fmla="*/ 2147483647 w 3424"/>
              <a:gd name="T77" fmla="*/ 2147483647 h 589"/>
              <a:gd name="T78" fmla="*/ 2147483647 w 3424"/>
              <a:gd name="T79" fmla="*/ 2147483647 h 589"/>
              <a:gd name="T80" fmla="*/ 2147483647 w 3424"/>
              <a:gd name="T81" fmla="*/ 2147483647 h 589"/>
              <a:gd name="T82" fmla="*/ 2147483647 w 3424"/>
              <a:gd name="T83" fmla="*/ 2147483647 h 589"/>
              <a:gd name="T84" fmla="*/ 2147483647 w 3424"/>
              <a:gd name="T85" fmla="*/ 2147483647 h 589"/>
              <a:gd name="T86" fmla="*/ 2147483647 w 3424"/>
              <a:gd name="T87" fmla="*/ 2147483647 h 589"/>
              <a:gd name="T88" fmla="*/ 2147483647 w 3424"/>
              <a:gd name="T89" fmla="*/ 2147483647 h 589"/>
              <a:gd name="T90" fmla="*/ 2147483647 w 3424"/>
              <a:gd name="T91" fmla="*/ 2147483647 h 589"/>
              <a:gd name="T92" fmla="*/ 2147483647 w 3424"/>
              <a:gd name="T93" fmla="*/ 2147483647 h 589"/>
              <a:gd name="T94" fmla="*/ 2147483647 w 3424"/>
              <a:gd name="T95" fmla="*/ 2147483647 h 589"/>
              <a:gd name="T96" fmla="*/ 2147483647 w 3424"/>
              <a:gd name="T97" fmla="*/ 2147483647 h 589"/>
              <a:gd name="T98" fmla="*/ 2147483647 w 3424"/>
              <a:gd name="T99" fmla="*/ 2147483647 h 589"/>
              <a:gd name="T100" fmla="*/ 2147483647 w 3424"/>
              <a:gd name="T101" fmla="*/ 2147483647 h 589"/>
              <a:gd name="T102" fmla="*/ 2147483647 w 3424"/>
              <a:gd name="T103" fmla="*/ 2147483647 h 589"/>
              <a:gd name="T104" fmla="*/ 2147483647 w 3424"/>
              <a:gd name="T105" fmla="*/ 2147483647 h 589"/>
              <a:gd name="T106" fmla="*/ 2147483647 w 3424"/>
              <a:gd name="T107" fmla="*/ 2147483647 h 58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424"/>
              <a:gd name="T163" fmla="*/ 0 h 589"/>
              <a:gd name="T164" fmla="*/ 3424 w 3424"/>
              <a:gd name="T165" fmla="*/ 589 h 58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424" h="589">
                <a:moveTo>
                  <a:pt x="38" y="589"/>
                </a:moveTo>
                <a:lnTo>
                  <a:pt x="38" y="567"/>
                </a:lnTo>
                <a:lnTo>
                  <a:pt x="29" y="567"/>
                </a:lnTo>
                <a:lnTo>
                  <a:pt x="20" y="567"/>
                </a:lnTo>
                <a:lnTo>
                  <a:pt x="13" y="567"/>
                </a:lnTo>
                <a:lnTo>
                  <a:pt x="11" y="567"/>
                </a:lnTo>
                <a:lnTo>
                  <a:pt x="11" y="578"/>
                </a:lnTo>
                <a:lnTo>
                  <a:pt x="15" y="587"/>
                </a:lnTo>
                <a:lnTo>
                  <a:pt x="18" y="585"/>
                </a:lnTo>
                <a:lnTo>
                  <a:pt x="22" y="578"/>
                </a:lnTo>
                <a:lnTo>
                  <a:pt x="18" y="571"/>
                </a:lnTo>
                <a:lnTo>
                  <a:pt x="15" y="567"/>
                </a:lnTo>
                <a:lnTo>
                  <a:pt x="11" y="589"/>
                </a:lnTo>
                <a:lnTo>
                  <a:pt x="13" y="589"/>
                </a:lnTo>
                <a:lnTo>
                  <a:pt x="20" y="589"/>
                </a:lnTo>
                <a:lnTo>
                  <a:pt x="27" y="587"/>
                </a:lnTo>
                <a:lnTo>
                  <a:pt x="35" y="587"/>
                </a:lnTo>
                <a:lnTo>
                  <a:pt x="46" y="587"/>
                </a:lnTo>
                <a:lnTo>
                  <a:pt x="59" y="587"/>
                </a:lnTo>
                <a:lnTo>
                  <a:pt x="75" y="587"/>
                </a:lnTo>
                <a:lnTo>
                  <a:pt x="96" y="587"/>
                </a:lnTo>
                <a:lnTo>
                  <a:pt x="118" y="585"/>
                </a:lnTo>
                <a:lnTo>
                  <a:pt x="143" y="585"/>
                </a:lnTo>
                <a:lnTo>
                  <a:pt x="171" y="585"/>
                </a:lnTo>
                <a:lnTo>
                  <a:pt x="200" y="585"/>
                </a:lnTo>
                <a:lnTo>
                  <a:pt x="263" y="584"/>
                </a:lnTo>
                <a:lnTo>
                  <a:pt x="327" y="582"/>
                </a:lnTo>
                <a:lnTo>
                  <a:pt x="388" y="582"/>
                </a:lnTo>
                <a:lnTo>
                  <a:pt x="418" y="580"/>
                </a:lnTo>
                <a:lnTo>
                  <a:pt x="443" y="580"/>
                </a:lnTo>
                <a:lnTo>
                  <a:pt x="467" y="578"/>
                </a:lnTo>
                <a:lnTo>
                  <a:pt x="488" y="578"/>
                </a:lnTo>
                <a:lnTo>
                  <a:pt x="523" y="576"/>
                </a:lnTo>
                <a:lnTo>
                  <a:pt x="552" y="574"/>
                </a:lnTo>
                <a:lnTo>
                  <a:pt x="578" y="572"/>
                </a:lnTo>
                <a:lnTo>
                  <a:pt x="600" y="571"/>
                </a:lnTo>
                <a:lnTo>
                  <a:pt x="618" y="569"/>
                </a:lnTo>
                <a:lnTo>
                  <a:pt x="637" y="567"/>
                </a:lnTo>
                <a:lnTo>
                  <a:pt x="657" y="567"/>
                </a:lnTo>
                <a:lnTo>
                  <a:pt x="677" y="565"/>
                </a:lnTo>
                <a:lnTo>
                  <a:pt x="679" y="565"/>
                </a:lnTo>
                <a:lnTo>
                  <a:pt x="698" y="565"/>
                </a:lnTo>
                <a:lnTo>
                  <a:pt x="712" y="565"/>
                </a:lnTo>
                <a:lnTo>
                  <a:pt x="727" y="567"/>
                </a:lnTo>
                <a:lnTo>
                  <a:pt x="740" y="569"/>
                </a:lnTo>
                <a:lnTo>
                  <a:pt x="756" y="569"/>
                </a:lnTo>
                <a:lnTo>
                  <a:pt x="777" y="569"/>
                </a:lnTo>
                <a:lnTo>
                  <a:pt x="790" y="567"/>
                </a:lnTo>
                <a:lnTo>
                  <a:pt x="804" y="567"/>
                </a:lnTo>
                <a:lnTo>
                  <a:pt x="821" y="565"/>
                </a:lnTo>
                <a:lnTo>
                  <a:pt x="841" y="561"/>
                </a:lnTo>
                <a:lnTo>
                  <a:pt x="861" y="558"/>
                </a:lnTo>
                <a:lnTo>
                  <a:pt x="885" y="554"/>
                </a:lnTo>
                <a:lnTo>
                  <a:pt x="911" y="549"/>
                </a:lnTo>
                <a:lnTo>
                  <a:pt x="939" y="543"/>
                </a:lnTo>
                <a:lnTo>
                  <a:pt x="1001" y="530"/>
                </a:lnTo>
                <a:lnTo>
                  <a:pt x="1066" y="517"/>
                </a:lnTo>
                <a:lnTo>
                  <a:pt x="1134" y="503"/>
                </a:lnTo>
                <a:lnTo>
                  <a:pt x="1198" y="490"/>
                </a:lnTo>
                <a:lnTo>
                  <a:pt x="1259" y="479"/>
                </a:lnTo>
                <a:lnTo>
                  <a:pt x="1287" y="475"/>
                </a:lnTo>
                <a:lnTo>
                  <a:pt x="1314" y="471"/>
                </a:lnTo>
                <a:lnTo>
                  <a:pt x="1360" y="466"/>
                </a:lnTo>
                <a:lnTo>
                  <a:pt x="1408" y="462"/>
                </a:lnTo>
                <a:lnTo>
                  <a:pt x="1452" y="460"/>
                </a:lnTo>
                <a:lnTo>
                  <a:pt x="1495" y="460"/>
                </a:lnTo>
                <a:lnTo>
                  <a:pt x="1533" y="460"/>
                </a:lnTo>
                <a:lnTo>
                  <a:pt x="1568" y="460"/>
                </a:lnTo>
                <a:lnTo>
                  <a:pt x="1600" y="460"/>
                </a:lnTo>
                <a:lnTo>
                  <a:pt x="1625" y="460"/>
                </a:lnTo>
                <a:lnTo>
                  <a:pt x="1627" y="460"/>
                </a:lnTo>
                <a:lnTo>
                  <a:pt x="1636" y="460"/>
                </a:lnTo>
                <a:lnTo>
                  <a:pt x="1644" y="460"/>
                </a:lnTo>
                <a:lnTo>
                  <a:pt x="1649" y="460"/>
                </a:lnTo>
                <a:lnTo>
                  <a:pt x="1655" y="460"/>
                </a:lnTo>
                <a:lnTo>
                  <a:pt x="1659" y="460"/>
                </a:lnTo>
                <a:lnTo>
                  <a:pt x="1659" y="449"/>
                </a:lnTo>
                <a:lnTo>
                  <a:pt x="1655" y="458"/>
                </a:lnTo>
                <a:lnTo>
                  <a:pt x="1657" y="460"/>
                </a:lnTo>
                <a:lnTo>
                  <a:pt x="1662" y="460"/>
                </a:lnTo>
                <a:lnTo>
                  <a:pt x="1664" y="460"/>
                </a:lnTo>
                <a:lnTo>
                  <a:pt x="1668" y="460"/>
                </a:lnTo>
                <a:lnTo>
                  <a:pt x="1673" y="458"/>
                </a:lnTo>
                <a:lnTo>
                  <a:pt x="1679" y="458"/>
                </a:lnTo>
                <a:lnTo>
                  <a:pt x="1686" y="457"/>
                </a:lnTo>
                <a:lnTo>
                  <a:pt x="1699" y="455"/>
                </a:lnTo>
                <a:lnTo>
                  <a:pt x="1710" y="453"/>
                </a:lnTo>
                <a:lnTo>
                  <a:pt x="1725" y="449"/>
                </a:lnTo>
                <a:lnTo>
                  <a:pt x="1730" y="447"/>
                </a:lnTo>
                <a:lnTo>
                  <a:pt x="1747" y="444"/>
                </a:lnTo>
                <a:lnTo>
                  <a:pt x="1765" y="440"/>
                </a:lnTo>
                <a:lnTo>
                  <a:pt x="1760" y="431"/>
                </a:lnTo>
                <a:lnTo>
                  <a:pt x="1760" y="442"/>
                </a:lnTo>
                <a:lnTo>
                  <a:pt x="1800" y="433"/>
                </a:lnTo>
                <a:lnTo>
                  <a:pt x="1806" y="433"/>
                </a:lnTo>
                <a:lnTo>
                  <a:pt x="1850" y="423"/>
                </a:lnTo>
                <a:lnTo>
                  <a:pt x="1894" y="412"/>
                </a:lnTo>
                <a:lnTo>
                  <a:pt x="1937" y="403"/>
                </a:lnTo>
                <a:lnTo>
                  <a:pt x="1975" y="396"/>
                </a:lnTo>
                <a:lnTo>
                  <a:pt x="1992" y="392"/>
                </a:lnTo>
                <a:lnTo>
                  <a:pt x="2007" y="388"/>
                </a:lnTo>
                <a:lnTo>
                  <a:pt x="2034" y="381"/>
                </a:lnTo>
                <a:lnTo>
                  <a:pt x="2056" y="376"/>
                </a:lnTo>
                <a:lnTo>
                  <a:pt x="2075" y="370"/>
                </a:lnTo>
                <a:lnTo>
                  <a:pt x="2091" y="364"/>
                </a:lnTo>
                <a:lnTo>
                  <a:pt x="2108" y="359"/>
                </a:lnTo>
                <a:lnTo>
                  <a:pt x="2126" y="353"/>
                </a:lnTo>
                <a:lnTo>
                  <a:pt x="2145" y="348"/>
                </a:lnTo>
                <a:lnTo>
                  <a:pt x="2165" y="344"/>
                </a:lnTo>
                <a:lnTo>
                  <a:pt x="2194" y="339"/>
                </a:lnTo>
                <a:lnTo>
                  <a:pt x="2189" y="328"/>
                </a:lnTo>
                <a:lnTo>
                  <a:pt x="2189" y="339"/>
                </a:lnTo>
                <a:lnTo>
                  <a:pt x="2218" y="333"/>
                </a:lnTo>
                <a:lnTo>
                  <a:pt x="2250" y="328"/>
                </a:lnTo>
                <a:lnTo>
                  <a:pt x="2283" y="322"/>
                </a:lnTo>
                <a:lnTo>
                  <a:pt x="2314" y="317"/>
                </a:lnTo>
                <a:lnTo>
                  <a:pt x="2345" y="311"/>
                </a:lnTo>
                <a:lnTo>
                  <a:pt x="2375" y="307"/>
                </a:lnTo>
                <a:lnTo>
                  <a:pt x="2402" y="302"/>
                </a:lnTo>
                <a:lnTo>
                  <a:pt x="2423" y="298"/>
                </a:lnTo>
                <a:lnTo>
                  <a:pt x="2443" y="293"/>
                </a:lnTo>
                <a:lnTo>
                  <a:pt x="2448" y="293"/>
                </a:lnTo>
                <a:lnTo>
                  <a:pt x="2485" y="283"/>
                </a:lnTo>
                <a:lnTo>
                  <a:pt x="2520" y="276"/>
                </a:lnTo>
                <a:lnTo>
                  <a:pt x="2539" y="271"/>
                </a:lnTo>
                <a:lnTo>
                  <a:pt x="2559" y="267"/>
                </a:lnTo>
                <a:lnTo>
                  <a:pt x="2581" y="261"/>
                </a:lnTo>
                <a:lnTo>
                  <a:pt x="2601" y="256"/>
                </a:lnTo>
                <a:lnTo>
                  <a:pt x="2621" y="250"/>
                </a:lnTo>
                <a:lnTo>
                  <a:pt x="2644" y="245"/>
                </a:lnTo>
                <a:lnTo>
                  <a:pt x="2666" y="237"/>
                </a:lnTo>
                <a:lnTo>
                  <a:pt x="2693" y="230"/>
                </a:lnTo>
                <a:lnTo>
                  <a:pt x="2723" y="221"/>
                </a:lnTo>
                <a:lnTo>
                  <a:pt x="2758" y="212"/>
                </a:lnTo>
                <a:lnTo>
                  <a:pt x="2780" y="204"/>
                </a:lnTo>
                <a:lnTo>
                  <a:pt x="2804" y="199"/>
                </a:lnTo>
                <a:lnTo>
                  <a:pt x="2828" y="191"/>
                </a:lnTo>
                <a:lnTo>
                  <a:pt x="2855" y="184"/>
                </a:lnTo>
                <a:lnTo>
                  <a:pt x="2914" y="168"/>
                </a:lnTo>
                <a:lnTo>
                  <a:pt x="2975" y="151"/>
                </a:lnTo>
                <a:lnTo>
                  <a:pt x="3036" y="133"/>
                </a:lnTo>
                <a:lnTo>
                  <a:pt x="3093" y="116"/>
                </a:lnTo>
                <a:lnTo>
                  <a:pt x="3119" y="109"/>
                </a:lnTo>
                <a:lnTo>
                  <a:pt x="3144" y="101"/>
                </a:lnTo>
                <a:lnTo>
                  <a:pt x="3166" y="96"/>
                </a:lnTo>
                <a:lnTo>
                  <a:pt x="3187" y="90"/>
                </a:lnTo>
                <a:lnTo>
                  <a:pt x="3223" y="77"/>
                </a:lnTo>
                <a:lnTo>
                  <a:pt x="3255" y="68"/>
                </a:lnTo>
                <a:lnTo>
                  <a:pt x="3282" y="59"/>
                </a:lnTo>
                <a:lnTo>
                  <a:pt x="3304" y="52"/>
                </a:lnTo>
                <a:lnTo>
                  <a:pt x="3325" y="44"/>
                </a:lnTo>
                <a:lnTo>
                  <a:pt x="3343" y="39"/>
                </a:lnTo>
                <a:lnTo>
                  <a:pt x="3373" y="29"/>
                </a:lnTo>
                <a:lnTo>
                  <a:pt x="3387" y="26"/>
                </a:lnTo>
                <a:lnTo>
                  <a:pt x="3397" y="22"/>
                </a:lnTo>
                <a:lnTo>
                  <a:pt x="3393" y="13"/>
                </a:lnTo>
                <a:lnTo>
                  <a:pt x="3393" y="24"/>
                </a:lnTo>
                <a:lnTo>
                  <a:pt x="3400" y="22"/>
                </a:lnTo>
                <a:lnTo>
                  <a:pt x="3406" y="22"/>
                </a:lnTo>
                <a:lnTo>
                  <a:pt x="3413" y="22"/>
                </a:lnTo>
                <a:lnTo>
                  <a:pt x="3413" y="11"/>
                </a:lnTo>
                <a:lnTo>
                  <a:pt x="3409" y="20"/>
                </a:lnTo>
                <a:lnTo>
                  <a:pt x="3406" y="18"/>
                </a:lnTo>
                <a:lnTo>
                  <a:pt x="3411" y="22"/>
                </a:lnTo>
                <a:lnTo>
                  <a:pt x="3424" y="6"/>
                </a:lnTo>
                <a:lnTo>
                  <a:pt x="3422" y="2"/>
                </a:lnTo>
                <a:lnTo>
                  <a:pt x="3417" y="0"/>
                </a:lnTo>
                <a:lnTo>
                  <a:pt x="3413" y="0"/>
                </a:lnTo>
                <a:lnTo>
                  <a:pt x="3406" y="0"/>
                </a:lnTo>
                <a:lnTo>
                  <a:pt x="3400" y="0"/>
                </a:lnTo>
                <a:lnTo>
                  <a:pt x="3393" y="2"/>
                </a:lnTo>
                <a:lnTo>
                  <a:pt x="3387" y="2"/>
                </a:lnTo>
                <a:lnTo>
                  <a:pt x="3378" y="6"/>
                </a:lnTo>
                <a:lnTo>
                  <a:pt x="3367" y="9"/>
                </a:lnTo>
                <a:lnTo>
                  <a:pt x="3334" y="18"/>
                </a:lnTo>
                <a:lnTo>
                  <a:pt x="3316" y="24"/>
                </a:lnTo>
                <a:lnTo>
                  <a:pt x="3295" y="31"/>
                </a:lnTo>
                <a:lnTo>
                  <a:pt x="3273" y="39"/>
                </a:lnTo>
                <a:lnTo>
                  <a:pt x="3246" y="48"/>
                </a:lnTo>
                <a:lnTo>
                  <a:pt x="3214" y="57"/>
                </a:lnTo>
                <a:lnTo>
                  <a:pt x="3181" y="70"/>
                </a:lnTo>
                <a:lnTo>
                  <a:pt x="3157" y="75"/>
                </a:lnTo>
                <a:lnTo>
                  <a:pt x="3135" y="81"/>
                </a:lnTo>
                <a:lnTo>
                  <a:pt x="3109" y="88"/>
                </a:lnTo>
                <a:lnTo>
                  <a:pt x="3084" y="96"/>
                </a:lnTo>
                <a:lnTo>
                  <a:pt x="3026" y="112"/>
                </a:lnTo>
                <a:lnTo>
                  <a:pt x="2966" y="131"/>
                </a:lnTo>
                <a:lnTo>
                  <a:pt x="2905" y="147"/>
                </a:lnTo>
                <a:lnTo>
                  <a:pt x="2846" y="164"/>
                </a:lnTo>
                <a:lnTo>
                  <a:pt x="2818" y="171"/>
                </a:lnTo>
                <a:lnTo>
                  <a:pt x="2794" y="179"/>
                </a:lnTo>
                <a:lnTo>
                  <a:pt x="2771" y="184"/>
                </a:lnTo>
                <a:lnTo>
                  <a:pt x="2752" y="191"/>
                </a:lnTo>
                <a:lnTo>
                  <a:pt x="2713" y="201"/>
                </a:lnTo>
                <a:lnTo>
                  <a:pt x="2684" y="210"/>
                </a:lnTo>
                <a:lnTo>
                  <a:pt x="2656" y="217"/>
                </a:lnTo>
                <a:lnTo>
                  <a:pt x="2634" y="225"/>
                </a:lnTo>
                <a:lnTo>
                  <a:pt x="2612" y="230"/>
                </a:lnTo>
                <a:lnTo>
                  <a:pt x="2592" y="236"/>
                </a:lnTo>
                <a:lnTo>
                  <a:pt x="2572" y="241"/>
                </a:lnTo>
                <a:lnTo>
                  <a:pt x="2553" y="247"/>
                </a:lnTo>
                <a:lnTo>
                  <a:pt x="2529" y="250"/>
                </a:lnTo>
                <a:lnTo>
                  <a:pt x="2511" y="256"/>
                </a:lnTo>
                <a:lnTo>
                  <a:pt x="2476" y="263"/>
                </a:lnTo>
                <a:lnTo>
                  <a:pt x="2439" y="272"/>
                </a:lnTo>
                <a:lnTo>
                  <a:pt x="2443" y="282"/>
                </a:lnTo>
                <a:lnTo>
                  <a:pt x="2443" y="271"/>
                </a:lnTo>
                <a:lnTo>
                  <a:pt x="2423" y="276"/>
                </a:lnTo>
                <a:lnTo>
                  <a:pt x="2399" y="280"/>
                </a:lnTo>
                <a:lnTo>
                  <a:pt x="2375" y="285"/>
                </a:lnTo>
                <a:lnTo>
                  <a:pt x="2345" y="289"/>
                </a:lnTo>
                <a:lnTo>
                  <a:pt x="2314" y="295"/>
                </a:lnTo>
                <a:lnTo>
                  <a:pt x="2283" y="300"/>
                </a:lnTo>
                <a:lnTo>
                  <a:pt x="2250" y="306"/>
                </a:lnTo>
                <a:lnTo>
                  <a:pt x="2218" y="311"/>
                </a:lnTo>
                <a:lnTo>
                  <a:pt x="2189" y="317"/>
                </a:lnTo>
                <a:lnTo>
                  <a:pt x="2185" y="318"/>
                </a:lnTo>
                <a:lnTo>
                  <a:pt x="2161" y="322"/>
                </a:lnTo>
                <a:lnTo>
                  <a:pt x="2135" y="328"/>
                </a:lnTo>
                <a:lnTo>
                  <a:pt x="2117" y="333"/>
                </a:lnTo>
                <a:lnTo>
                  <a:pt x="2099" y="339"/>
                </a:lnTo>
                <a:lnTo>
                  <a:pt x="2082" y="344"/>
                </a:lnTo>
                <a:lnTo>
                  <a:pt x="2065" y="350"/>
                </a:lnTo>
                <a:lnTo>
                  <a:pt x="2047" y="355"/>
                </a:lnTo>
                <a:lnTo>
                  <a:pt x="2025" y="361"/>
                </a:lnTo>
                <a:lnTo>
                  <a:pt x="2001" y="368"/>
                </a:lnTo>
                <a:lnTo>
                  <a:pt x="1983" y="372"/>
                </a:lnTo>
                <a:lnTo>
                  <a:pt x="1966" y="376"/>
                </a:lnTo>
                <a:lnTo>
                  <a:pt x="1927" y="383"/>
                </a:lnTo>
                <a:lnTo>
                  <a:pt x="1885" y="392"/>
                </a:lnTo>
                <a:lnTo>
                  <a:pt x="1841" y="403"/>
                </a:lnTo>
                <a:lnTo>
                  <a:pt x="1797" y="412"/>
                </a:lnTo>
                <a:lnTo>
                  <a:pt x="1800" y="422"/>
                </a:lnTo>
                <a:lnTo>
                  <a:pt x="1800" y="411"/>
                </a:lnTo>
                <a:lnTo>
                  <a:pt x="1760" y="420"/>
                </a:lnTo>
                <a:lnTo>
                  <a:pt x="1756" y="420"/>
                </a:lnTo>
                <a:lnTo>
                  <a:pt x="1738" y="423"/>
                </a:lnTo>
                <a:lnTo>
                  <a:pt x="1721" y="427"/>
                </a:lnTo>
                <a:lnTo>
                  <a:pt x="1725" y="438"/>
                </a:lnTo>
                <a:lnTo>
                  <a:pt x="1725" y="427"/>
                </a:lnTo>
                <a:lnTo>
                  <a:pt x="1710" y="431"/>
                </a:lnTo>
                <a:lnTo>
                  <a:pt x="1695" y="433"/>
                </a:lnTo>
                <a:lnTo>
                  <a:pt x="1686" y="434"/>
                </a:lnTo>
                <a:lnTo>
                  <a:pt x="1679" y="436"/>
                </a:lnTo>
                <a:lnTo>
                  <a:pt x="1673" y="436"/>
                </a:lnTo>
                <a:lnTo>
                  <a:pt x="1668" y="438"/>
                </a:lnTo>
                <a:lnTo>
                  <a:pt x="1664" y="438"/>
                </a:lnTo>
                <a:lnTo>
                  <a:pt x="1662" y="438"/>
                </a:lnTo>
                <a:lnTo>
                  <a:pt x="1662" y="449"/>
                </a:lnTo>
                <a:lnTo>
                  <a:pt x="1666" y="440"/>
                </a:lnTo>
                <a:lnTo>
                  <a:pt x="1664" y="438"/>
                </a:lnTo>
                <a:lnTo>
                  <a:pt x="1659" y="438"/>
                </a:lnTo>
                <a:lnTo>
                  <a:pt x="1655" y="438"/>
                </a:lnTo>
                <a:lnTo>
                  <a:pt x="1649" y="438"/>
                </a:lnTo>
                <a:lnTo>
                  <a:pt x="1644" y="438"/>
                </a:lnTo>
                <a:lnTo>
                  <a:pt x="1636" y="438"/>
                </a:lnTo>
                <a:lnTo>
                  <a:pt x="1625" y="438"/>
                </a:lnTo>
                <a:lnTo>
                  <a:pt x="1625" y="449"/>
                </a:lnTo>
                <a:lnTo>
                  <a:pt x="1625" y="438"/>
                </a:lnTo>
                <a:lnTo>
                  <a:pt x="1600" y="438"/>
                </a:lnTo>
                <a:lnTo>
                  <a:pt x="1568" y="438"/>
                </a:lnTo>
                <a:lnTo>
                  <a:pt x="1533" y="438"/>
                </a:lnTo>
                <a:lnTo>
                  <a:pt x="1495" y="438"/>
                </a:lnTo>
                <a:lnTo>
                  <a:pt x="1452" y="438"/>
                </a:lnTo>
                <a:lnTo>
                  <a:pt x="1408" y="440"/>
                </a:lnTo>
                <a:lnTo>
                  <a:pt x="1360" y="444"/>
                </a:lnTo>
                <a:lnTo>
                  <a:pt x="1312" y="449"/>
                </a:lnTo>
                <a:lnTo>
                  <a:pt x="1287" y="453"/>
                </a:lnTo>
                <a:lnTo>
                  <a:pt x="1259" y="457"/>
                </a:lnTo>
                <a:lnTo>
                  <a:pt x="1198" y="468"/>
                </a:lnTo>
                <a:lnTo>
                  <a:pt x="1134" y="480"/>
                </a:lnTo>
                <a:lnTo>
                  <a:pt x="1066" y="495"/>
                </a:lnTo>
                <a:lnTo>
                  <a:pt x="1001" y="508"/>
                </a:lnTo>
                <a:lnTo>
                  <a:pt x="939" y="521"/>
                </a:lnTo>
                <a:lnTo>
                  <a:pt x="911" y="526"/>
                </a:lnTo>
                <a:lnTo>
                  <a:pt x="885" y="532"/>
                </a:lnTo>
                <a:lnTo>
                  <a:pt x="861" y="536"/>
                </a:lnTo>
                <a:lnTo>
                  <a:pt x="837" y="539"/>
                </a:lnTo>
                <a:lnTo>
                  <a:pt x="821" y="543"/>
                </a:lnTo>
                <a:lnTo>
                  <a:pt x="804" y="545"/>
                </a:lnTo>
                <a:lnTo>
                  <a:pt x="790" y="545"/>
                </a:lnTo>
                <a:lnTo>
                  <a:pt x="777" y="547"/>
                </a:lnTo>
                <a:lnTo>
                  <a:pt x="756" y="547"/>
                </a:lnTo>
                <a:lnTo>
                  <a:pt x="740" y="547"/>
                </a:lnTo>
                <a:lnTo>
                  <a:pt x="727" y="545"/>
                </a:lnTo>
                <a:lnTo>
                  <a:pt x="712" y="543"/>
                </a:lnTo>
                <a:lnTo>
                  <a:pt x="698" y="543"/>
                </a:lnTo>
                <a:lnTo>
                  <a:pt x="677" y="543"/>
                </a:lnTo>
                <a:lnTo>
                  <a:pt x="677" y="554"/>
                </a:lnTo>
                <a:lnTo>
                  <a:pt x="677" y="543"/>
                </a:lnTo>
                <a:lnTo>
                  <a:pt x="657" y="545"/>
                </a:lnTo>
                <a:lnTo>
                  <a:pt x="637" y="545"/>
                </a:lnTo>
                <a:lnTo>
                  <a:pt x="618" y="547"/>
                </a:lnTo>
                <a:lnTo>
                  <a:pt x="600" y="549"/>
                </a:lnTo>
                <a:lnTo>
                  <a:pt x="578" y="550"/>
                </a:lnTo>
                <a:lnTo>
                  <a:pt x="552" y="552"/>
                </a:lnTo>
                <a:lnTo>
                  <a:pt x="523" y="554"/>
                </a:lnTo>
                <a:lnTo>
                  <a:pt x="488" y="556"/>
                </a:lnTo>
                <a:lnTo>
                  <a:pt x="467" y="556"/>
                </a:lnTo>
                <a:lnTo>
                  <a:pt x="443" y="558"/>
                </a:lnTo>
                <a:lnTo>
                  <a:pt x="418" y="558"/>
                </a:lnTo>
                <a:lnTo>
                  <a:pt x="388" y="560"/>
                </a:lnTo>
                <a:lnTo>
                  <a:pt x="327" y="560"/>
                </a:lnTo>
                <a:lnTo>
                  <a:pt x="263" y="561"/>
                </a:lnTo>
                <a:lnTo>
                  <a:pt x="200" y="563"/>
                </a:lnTo>
                <a:lnTo>
                  <a:pt x="171" y="563"/>
                </a:lnTo>
                <a:lnTo>
                  <a:pt x="143" y="563"/>
                </a:lnTo>
                <a:lnTo>
                  <a:pt x="118" y="563"/>
                </a:lnTo>
                <a:lnTo>
                  <a:pt x="96" y="565"/>
                </a:lnTo>
                <a:lnTo>
                  <a:pt x="75" y="565"/>
                </a:lnTo>
                <a:lnTo>
                  <a:pt x="59" y="565"/>
                </a:lnTo>
                <a:lnTo>
                  <a:pt x="46" y="565"/>
                </a:lnTo>
                <a:lnTo>
                  <a:pt x="35" y="565"/>
                </a:lnTo>
                <a:lnTo>
                  <a:pt x="27" y="565"/>
                </a:lnTo>
                <a:lnTo>
                  <a:pt x="20" y="567"/>
                </a:lnTo>
                <a:lnTo>
                  <a:pt x="13" y="567"/>
                </a:lnTo>
                <a:lnTo>
                  <a:pt x="11" y="567"/>
                </a:lnTo>
                <a:lnTo>
                  <a:pt x="7" y="567"/>
                </a:lnTo>
                <a:lnTo>
                  <a:pt x="3" y="571"/>
                </a:lnTo>
                <a:lnTo>
                  <a:pt x="0" y="578"/>
                </a:lnTo>
                <a:lnTo>
                  <a:pt x="3" y="585"/>
                </a:lnTo>
                <a:lnTo>
                  <a:pt x="7" y="587"/>
                </a:lnTo>
                <a:lnTo>
                  <a:pt x="11" y="589"/>
                </a:lnTo>
                <a:lnTo>
                  <a:pt x="13" y="589"/>
                </a:lnTo>
                <a:lnTo>
                  <a:pt x="20" y="589"/>
                </a:lnTo>
                <a:lnTo>
                  <a:pt x="29" y="589"/>
                </a:lnTo>
                <a:lnTo>
                  <a:pt x="38" y="589"/>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4" name="Rectangle 34"/>
          <p:cNvSpPr>
            <a:spLocks noChangeArrowheads="1"/>
          </p:cNvSpPr>
          <p:nvPr/>
        </p:nvSpPr>
        <p:spPr bwMode="auto">
          <a:xfrm>
            <a:off x="3606800" y="5200650"/>
            <a:ext cx="2192338"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55" name="Rectangle 35"/>
          <p:cNvSpPr>
            <a:spLocks noChangeArrowheads="1"/>
          </p:cNvSpPr>
          <p:nvPr/>
        </p:nvSpPr>
        <p:spPr bwMode="auto">
          <a:xfrm>
            <a:off x="3698875" y="5265738"/>
            <a:ext cx="172085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dirty="0"/>
              <a:t>Years of Diabetes</a:t>
            </a:r>
            <a:endParaRPr lang="en-US" sz="2400" dirty="0"/>
          </a:p>
        </p:txBody>
      </p:sp>
      <p:sp>
        <p:nvSpPr>
          <p:cNvPr id="56356" name="Rectangle 36"/>
          <p:cNvSpPr>
            <a:spLocks noChangeArrowheads="1"/>
          </p:cNvSpPr>
          <p:nvPr/>
        </p:nvSpPr>
        <p:spPr bwMode="auto">
          <a:xfrm>
            <a:off x="168275" y="3524250"/>
            <a:ext cx="1731963"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eaLnBrk="1" hangingPunct="1"/>
            <a:r>
              <a:rPr lang="en-US" sz="2000"/>
              <a:t>Relative </a:t>
            </a:r>
            <a:br>
              <a:rPr lang="en-US" sz="2000"/>
            </a:br>
            <a:r>
              <a:rPr lang="en-US" sz="2000" i="1">
                <a:sym typeface="Symbol" pitchFamily="18" charset="2"/>
              </a:rPr>
              <a:t></a:t>
            </a:r>
            <a:r>
              <a:rPr lang="en-US" sz="2000" i="1"/>
              <a:t>-</a:t>
            </a:r>
            <a:r>
              <a:rPr lang="en-US" sz="2000"/>
              <a:t>Cell</a:t>
            </a:r>
            <a:r>
              <a:rPr lang="en-US" sz="2000" i="1"/>
              <a:t> </a:t>
            </a:r>
            <a:br>
              <a:rPr lang="en-US" sz="2000" i="1"/>
            </a:br>
            <a:r>
              <a:rPr lang="en-US" sz="2000"/>
              <a:t>Function</a:t>
            </a:r>
          </a:p>
        </p:txBody>
      </p:sp>
      <p:sp>
        <p:nvSpPr>
          <p:cNvPr id="56357" name="Rectangle 37"/>
          <p:cNvSpPr>
            <a:spLocks noChangeArrowheads="1"/>
          </p:cNvSpPr>
          <p:nvPr/>
        </p:nvSpPr>
        <p:spPr bwMode="auto">
          <a:xfrm>
            <a:off x="968375" y="1652588"/>
            <a:ext cx="93186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eaLnBrk="1" hangingPunct="1"/>
            <a:r>
              <a:rPr lang="en-US" sz="2000"/>
              <a:t>Plasma</a:t>
            </a:r>
          </a:p>
          <a:p>
            <a:pPr algn="r" eaLnBrk="1" hangingPunct="1"/>
            <a:r>
              <a:rPr lang="en-US" sz="2000"/>
              <a:t>Glucose</a:t>
            </a:r>
          </a:p>
        </p:txBody>
      </p:sp>
      <p:sp>
        <p:nvSpPr>
          <p:cNvPr id="56358" name="Rectangle 38"/>
          <p:cNvSpPr>
            <a:spLocks noChangeArrowheads="1"/>
          </p:cNvSpPr>
          <p:nvPr/>
        </p:nvSpPr>
        <p:spPr bwMode="gray">
          <a:xfrm>
            <a:off x="5719763" y="3465513"/>
            <a:ext cx="192563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59" name="Rectangle 39"/>
          <p:cNvSpPr>
            <a:spLocks noChangeArrowheads="1"/>
          </p:cNvSpPr>
          <p:nvPr/>
        </p:nvSpPr>
        <p:spPr bwMode="gray">
          <a:xfrm>
            <a:off x="5476875" y="3497263"/>
            <a:ext cx="23558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0" tIns="0" rIns="0" bIns="0">
            <a:spAutoFit/>
          </a:bodyPr>
          <a:lstStyle/>
          <a:p>
            <a:pPr eaLnBrk="1" hangingPunct="1"/>
            <a:r>
              <a:rPr lang="en-US">
                <a:solidFill>
                  <a:schemeClr val="accent1"/>
                </a:solidFill>
              </a:rPr>
              <a:t>Insulin resistance</a:t>
            </a:r>
          </a:p>
        </p:txBody>
      </p:sp>
      <p:sp>
        <p:nvSpPr>
          <p:cNvPr id="56360" name="Rectangle 40"/>
          <p:cNvSpPr>
            <a:spLocks noChangeArrowheads="1"/>
          </p:cNvSpPr>
          <p:nvPr/>
        </p:nvSpPr>
        <p:spPr bwMode="black">
          <a:xfrm>
            <a:off x="5730875" y="4084638"/>
            <a:ext cx="1838325"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61" name="Rectangle 41"/>
          <p:cNvSpPr>
            <a:spLocks noChangeArrowheads="1"/>
          </p:cNvSpPr>
          <p:nvPr/>
        </p:nvSpPr>
        <p:spPr bwMode="black">
          <a:xfrm>
            <a:off x="5716588" y="4089400"/>
            <a:ext cx="1651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solidFill>
                  <a:schemeClr val="tx2"/>
                </a:solidFill>
              </a:rPr>
              <a:t>Insulin secretion</a:t>
            </a:r>
          </a:p>
        </p:txBody>
      </p:sp>
      <p:sp>
        <p:nvSpPr>
          <p:cNvPr id="56362" name="Rectangle 42"/>
          <p:cNvSpPr>
            <a:spLocks noChangeArrowheads="1"/>
          </p:cNvSpPr>
          <p:nvPr/>
        </p:nvSpPr>
        <p:spPr bwMode="auto">
          <a:xfrm>
            <a:off x="1030288" y="2651125"/>
            <a:ext cx="936625"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63" name="Rectangle 43"/>
          <p:cNvSpPr>
            <a:spLocks noChangeArrowheads="1"/>
          </p:cNvSpPr>
          <p:nvPr/>
        </p:nvSpPr>
        <p:spPr bwMode="auto">
          <a:xfrm>
            <a:off x="808038" y="2643188"/>
            <a:ext cx="1092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eaLnBrk="1" hangingPunct="1"/>
            <a:r>
              <a:rPr lang="en-US"/>
              <a:t>126 mg/dL</a:t>
            </a:r>
          </a:p>
        </p:txBody>
      </p:sp>
      <p:sp>
        <p:nvSpPr>
          <p:cNvPr id="56364" name="Rectangle 44"/>
          <p:cNvSpPr>
            <a:spLocks noChangeArrowheads="1"/>
          </p:cNvSpPr>
          <p:nvPr/>
        </p:nvSpPr>
        <p:spPr bwMode="black">
          <a:xfrm>
            <a:off x="5892800" y="2400300"/>
            <a:ext cx="17938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65" name="Rectangle 45"/>
          <p:cNvSpPr>
            <a:spLocks noChangeArrowheads="1"/>
          </p:cNvSpPr>
          <p:nvPr/>
        </p:nvSpPr>
        <p:spPr bwMode="black">
          <a:xfrm>
            <a:off x="5716588" y="2460625"/>
            <a:ext cx="160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dirty="0">
                <a:solidFill>
                  <a:srgbClr val="00FFFF"/>
                </a:solidFill>
              </a:rPr>
              <a:t>Fasting glucose</a:t>
            </a:r>
          </a:p>
        </p:txBody>
      </p:sp>
      <p:sp>
        <p:nvSpPr>
          <p:cNvPr id="56366" name="Rectangle 46"/>
          <p:cNvSpPr>
            <a:spLocks noChangeArrowheads="1"/>
          </p:cNvSpPr>
          <p:nvPr/>
        </p:nvSpPr>
        <p:spPr bwMode="black">
          <a:xfrm>
            <a:off x="5337175" y="1454150"/>
            <a:ext cx="128905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67" name="Rectangle 47"/>
          <p:cNvSpPr>
            <a:spLocks noChangeArrowheads="1"/>
          </p:cNvSpPr>
          <p:nvPr/>
        </p:nvSpPr>
        <p:spPr bwMode="black">
          <a:xfrm>
            <a:off x="4870450" y="1522413"/>
            <a:ext cx="21209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solidFill>
                  <a:schemeClr val="hlink"/>
                </a:solidFill>
              </a:rPr>
              <a:t>Postprandial glucose</a:t>
            </a:r>
          </a:p>
        </p:txBody>
      </p:sp>
      <p:sp>
        <p:nvSpPr>
          <p:cNvPr id="56368" name="Line 48"/>
          <p:cNvSpPr>
            <a:spLocks noChangeShapeType="1"/>
          </p:cNvSpPr>
          <p:nvPr/>
        </p:nvSpPr>
        <p:spPr bwMode="auto">
          <a:xfrm flipV="1">
            <a:off x="4356100" y="3246438"/>
            <a:ext cx="0" cy="1581150"/>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56369" name="Line 49"/>
          <p:cNvSpPr>
            <a:spLocks noChangeShapeType="1"/>
          </p:cNvSpPr>
          <p:nvPr/>
        </p:nvSpPr>
        <p:spPr bwMode="auto">
          <a:xfrm flipV="1">
            <a:off x="4356100" y="1322388"/>
            <a:ext cx="0" cy="1736725"/>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56370" name="AutoShape 50"/>
          <p:cNvSpPr>
            <a:spLocks/>
          </p:cNvSpPr>
          <p:nvPr/>
        </p:nvSpPr>
        <p:spPr bwMode="auto">
          <a:xfrm rot="5400000">
            <a:off x="3095626" y="4486275"/>
            <a:ext cx="176212" cy="2262187"/>
          </a:xfrm>
          <a:prstGeom prst="rightBracket">
            <a:avLst>
              <a:gd name="adj" fmla="val 106982"/>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p>
            <a:endParaRPr lang="en-US"/>
          </a:p>
        </p:txBody>
      </p:sp>
      <p:sp>
        <p:nvSpPr>
          <p:cNvPr id="56371" name="AutoShape 51"/>
          <p:cNvSpPr>
            <a:spLocks/>
          </p:cNvSpPr>
          <p:nvPr/>
        </p:nvSpPr>
        <p:spPr bwMode="auto">
          <a:xfrm rot="5400000">
            <a:off x="6095206" y="3817144"/>
            <a:ext cx="153988" cy="3562350"/>
          </a:xfrm>
          <a:prstGeom prst="rightBracket">
            <a:avLst>
              <a:gd name="adj" fmla="val 192783"/>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p>
            <a:endParaRPr lang="en-US"/>
          </a:p>
        </p:txBody>
      </p:sp>
      <p:sp>
        <p:nvSpPr>
          <p:cNvPr id="56372" name="Rectangle 52"/>
          <p:cNvSpPr>
            <a:spLocks noChangeArrowheads="1"/>
          </p:cNvSpPr>
          <p:nvPr/>
        </p:nvSpPr>
        <p:spPr bwMode="auto">
          <a:xfrm>
            <a:off x="2339975" y="5799138"/>
            <a:ext cx="137001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400"/>
              <a:t>Prior to diagnosis</a:t>
            </a:r>
          </a:p>
        </p:txBody>
      </p:sp>
      <p:sp>
        <p:nvSpPr>
          <p:cNvPr id="56373" name="Rectangle 53"/>
          <p:cNvSpPr>
            <a:spLocks noChangeArrowheads="1"/>
          </p:cNvSpPr>
          <p:nvPr/>
        </p:nvSpPr>
        <p:spPr bwMode="auto">
          <a:xfrm>
            <a:off x="5588000" y="5780088"/>
            <a:ext cx="117316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400"/>
              <a:t>After diagnosis</a:t>
            </a:r>
          </a:p>
        </p:txBody>
      </p:sp>
      <p:sp>
        <p:nvSpPr>
          <p:cNvPr id="56374" name="Text Box 54"/>
          <p:cNvSpPr txBox="1">
            <a:spLocks noChangeArrowheads="1"/>
          </p:cNvSpPr>
          <p:nvPr/>
        </p:nvSpPr>
        <p:spPr bwMode="auto">
          <a:xfrm>
            <a:off x="1089025" y="6032341"/>
            <a:ext cx="5334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200" dirty="0"/>
              <a:t>Adapted from </a:t>
            </a:r>
            <a:r>
              <a:rPr lang="en-US" sz="1200" dirty="0" err="1"/>
              <a:t>Bergenstal</a:t>
            </a:r>
            <a:r>
              <a:rPr lang="en-US" sz="1200" dirty="0"/>
              <a:t> et al. 2000; International Diabetes Center.</a:t>
            </a:r>
          </a:p>
        </p:txBody>
      </p:sp>
    </p:spTree>
    <p:custDataLst>
      <p:tags r:id="rId1"/>
    </p:custDataLst>
    <p:extLst>
      <p:ext uri="{BB962C8B-B14F-4D97-AF65-F5344CB8AC3E}">
        <p14:creationId xmlns:p14="http://schemas.microsoft.com/office/powerpoint/2010/main" val="1878641407"/>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normAutofit fontScale="90000"/>
          </a:bodyPr>
          <a:lstStyle/>
          <a:p>
            <a:pPr eaLnBrk="1" hangingPunct="1"/>
            <a:r>
              <a:rPr lang="en-US" sz="3600" smtClean="0"/>
              <a:t>Cardio Metabolic Risk  - </a:t>
            </a:r>
            <a:br>
              <a:rPr lang="en-US" sz="3600" smtClean="0"/>
            </a:br>
            <a:r>
              <a:rPr lang="en-US" sz="3600" smtClean="0"/>
              <a:t>5 Hypers -</a:t>
            </a:r>
          </a:p>
        </p:txBody>
      </p:sp>
      <p:sp>
        <p:nvSpPr>
          <p:cNvPr id="1767427" name="Rectangle 3"/>
          <p:cNvSpPr>
            <a:spLocks noGrp="1" noChangeArrowheads="1"/>
          </p:cNvSpPr>
          <p:nvPr>
            <p:ph sz="quarter" idx="1"/>
          </p:nvPr>
        </p:nvSpPr>
        <p:spPr>
          <a:xfrm>
            <a:off x="457200" y="1447800"/>
            <a:ext cx="8229600" cy="4709160"/>
          </a:xfrm>
        </p:spPr>
        <p:txBody>
          <a:bodyPr/>
          <a:lstStyle/>
          <a:p>
            <a:pPr eaLnBrk="1" hangingPunct="1">
              <a:defRPr/>
            </a:pPr>
            <a:r>
              <a:rPr lang="en-US" dirty="0" err="1" smtClean="0"/>
              <a:t>Hyperinsulinemia</a:t>
            </a:r>
            <a:r>
              <a:rPr lang="en-US" dirty="0" smtClean="0"/>
              <a:t> (resistance)</a:t>
            </a:r>
          </a:p>
          <a:p>
            <a:pPr eaLnBrk="1" hangingPunct="1">
              <a:defRPr/>
            </a:pPr>
            <a:r>
              <a:rPr lang="en-US" dirty="0" smtClean="0"/>
              <a:t>Hyperglycemia</a:t>
            </a:r>
          </a:p>
          <a:p>
            <a:pPr eaLnBrk="1" hangingPunct="1">
              <a:defRPr/>
            </a:pPr>
            <a:r>
              <a:rPr lang="en-US" dirty="0" smtClean="0"/>
              <a:t>Hyperlipidemia</a:t>
            </a:r>
          </a:p>
          <a:p>
            <a:pPr eaLnBrk="1" hangingPunct="1">
              <a:defRPr/>
            </a:pPr>
            <a:r>
              <a:rPr lang="en-US" dirty="0" smtClean="0"/>
              <a:t>Hypertension</a:t>
            </a:r>
          </a:p>
          <a:p>
            <a:pPr eaLnBrk="1" hangingPunct="1">
              <a:defRPr/>
            </a:pPr>
            <a:r>
              <a:rPr lang="en-US" dirty="0" err="1" smtClean="0"/>
              <a:t>Hyper”waistline”emia</a:t>
            </a:r>
            <a:r>
              <a:rPr lang="en-US" dirty="0" smtClean="0"/>
              <a:t> (35” women, 40” men)</a:t>
            </a:r>
          </a:p>
          <a:p>
            <a:pPr eaLnBrk="1" hangingPunct="1">
              <a:buFont typeface="Wingdings" pitchFamily="2" charset="2"/>
              <a:buNone/>
              <a:defRPr/>
            </a:pPr>
            <a:endParaRPr lang="en-US" i="1" dirty="0" smtClean="0"/>
          </a:p>
          <a:p>
            <a:pPr algn="ctr" eaLnBrk="1" hangingPunct="1">
              <a:buFont typeface="Wingdings" pitchFamily="2" charset="2"/>
              <a:buNone/>
              <a:defRPr/>
            </a:pPr>
            <a:r>
              <a:rPr lang="en-US" i="1" dirty="0" smtClean="0">
                <a:solidFill>
                  <a:schemeClr val="folHlink"/>
                </a:solidFill>
              </a:rPr>
              <a:t>Manifestations of Insulin Resistance</a:t>
            </a:r>
            <a:endParaRPr lang="en-US" dirty="0" smtClean="0">
              <a:solidFill>
                <a:schemeClr val="folHlink"/>
              </a:solidFill>
            </a:endParaRPr>
          </a:p>
        </p:txBody>
      </p:sp>
      <p:pic>
        <p:nvPicPr>
          <p:cNvPr id="36868" name="Picture 4" descr="tiylgif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30670" y="1447800"/>
            <a:ext cx="1522413"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46212502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767427">
                                            <p:txEl>
                                              <p:pRg st="0" end="0"/>
                                            </p:txEl>
                                          </p:spTgt>
                                        </p:tgtEl>
                                        <p:attrNameLst>
                                          <p:attrName>style.visibility</p:attrName>
                                        </p:attrNameLst>
                                      </p:cBhvr>
                                      <p:to>
                                        <p:strVal val="visible"/>
                                      </p:to>
                                    </p:set>
                                    <p:animEffect transition="in" filter="diamond(in)">
                                      <p:cBhvr>
                                        <p:cTn id="7" dur="2000"/>
                                        <p:tgtEl>
                                          <p:spTgt spid="176742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1767427">
                                            <p:txEl>
                                              <p:pRg st="1" end="1"/>
                                            </p:txEl>
                                          </p:spTgt>
                                        </p:tgtEl>
                                        <p:attrNameLst>
                                          <p:attrName>style.visibility</p:attrName>
                                        </p:attrNameLst>
                                      </p:cBhvr>
                                      <p:to>
                                        <p:strVal val="visible"/>
                                      </p:to>
                                    </p:set>
                                    <p:animEffect transition="in" filter="diamond(in)">
                                      <p:cBhvr>
                                        <p:cTn id="12" dur="2000"/>
                                        <p:tgtEl>
                                          <p:spTgt spid="176742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1767427">
                                            <p:txEl>
                                              <p:pRg st="2" end="2"/>
                                            </p:txEl>
                                          </p:spTgt>
                                        </p:tgtEl>
                                        <p:attrNameLst>
                                          <p:attrName>style.visibility</p:attrName>
                                        </p:attrNameLst>
                                      </p:cBhvr>
                                      <p:to>
                                        <p:strVal val="visible"/>
                                      </p:to>
                                    </p:set>
                                    <p:animEffect transition="in" filter="diamond(in)">
                                      <p:cBhvr>
                                        <p:cTn id="17" dur="2000"/>
                                        <p:tgtEl>
                                          <p:spTgt spid="176742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nodeType="clickEffect">
                                  <p:stCondLst>
                                    <p:cond delay="0"/>
                                  </p:stCondLst>
                                  <p:childTnLst>
                                    <p:set>
                                      <p:cBhvr>
                                        <p:cTn id="21" dur="1" fill="hold">
                                          <p:stCondLst>
                                            <p:cond delay="0"/>
                                          </p:stCondLst>
                                        </p:cTn>
                                        <p:tgtEl>
                                          <p:spTgt spid="1767427">
                                            <p:txEl>
                                              <p:pRg st="3" end="3"/>
                                            </p:txEl>
                                          </p:spTgt>
                                        </p:tgtEl>
                                        <p:attrNameLst>
                                          <p:attrName>style.visibility</p:attrName>
                                        </p:attrNameLst>
                                      </p:cBhvr>
                                      <p:to>
                                        <p:strVal val="visible"/>
                                      </p:to>
                                    </p:set>
                                    <p:animEffect transition="in" filter="diamond(in)">
                                      <p:cBhvr>
                                        <p:cTn id="22" dur="2000"/>
                                        <p:tgtEl>
                                          <p:spTgt spid="176742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8" presetClass="entr" presetSubtype="16" fill="hold" nodeType="clickEffect">
                                  <p:stCondLst>
                                    <p:cond delay="0"/>
                                  </p:stCondLst>
                                  <p:childTnLst>
                                    <p:set>
                                      <p:cBhvr>
                                        <p:cTn id="26" dur="1" fill="hold">
                                          <p:stCondLst>
                                            <p:cond delay="0"/>
                                          </p:stCondLst>
                                        </p:cTn>
                                        <p:tgtEl>
                                          <p:spTgt spid="1767427">
                                            <p:txEl>
                                              <p:pRg st="4" end="4"/>
                                            </p:txEl>
                                          </p:spTgt>
                                        </p:tgtEl>
                                        <p:attrNameLst>
                                          <p:attrName>style.visibility</p:attrName>
                                        </p:attrNameLst>
                                      </p:cBhvr>
                                      <p:to>
                                        <p:strVal val="visible"/>
                                      </p:to>
                                    </p:set>
                                    <p:animEffect transition="in" filter="diamond(in)">
                                      <p:cBhvr>
                                        <p:cTn id="27" dur="500"/>
                                        <p:tgtEl>
                                          <p:spTgt spid="1767427">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8" presetClass="entr" presetSubtype="16" fill="hold" nodeType="clickEffect">
                                  <p:stCondLst>
                                    <p:cond delay="0"/>
                                  </p:stCondLst>
                                  <p:childTnLst>
                                    <p:set>
                                      <p:cBhvr>
                                        <p:cTn id="31" dur="1" fill="hold">
                                          <p:stCondLst>
                                            <p:cond delay="0"/>
                                          </p:stCondLst>
                                        </p:cTn>
                                        <p:tgtEl>
                                          <p:spTgt spid="1767427">
                                            <p:txEl>
                                              <p:pRg st="6" end="6"/>
                                            </p:txEl>
                                          </p:spTgt>
                                        </p:tgtEl>
                                        <p:attrNameLst>
                                          <p:attrName>style.visibility</p:attrName>
                                        </p:attrNameLst>
                                      </p:cBhvr>
                                      <p:to>
                                        <p:strVal val="visible"/>
                                      </p:to>
                                    </p:set>
                                    <p:animEffect transition="in" filter="diamond(in)">
                                      <p:cBhvr>
                                        <p:cTn id="32" dur="500"/>
                                        <p:tgtEl>
                                          <p:spTgt spid="176742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normAutofit/>
          </a:bodyPr>
          <a:lstStyle/>
          <a:p>
            <a:pPr eaLnBrk="1" hangingPunct="1"/>
            <a:r>
              <a:rPr lang="en-US" smtClean="0"/>
              <a:t>Diabetes Detectives Needed</a:t>
            </a:r>
          </a:p>
        </p:txBody>
      </p:sp>
      <p:sp>
        <p:nvSpPr>
          <p:cNvPr id="1684483" name="Rectangle 3"/>
          <p:cNvSpPr>
            <a:spLocks noGrp="1" noChangeArrowheads="1"/>
          </p:cNvSpPr>
          <p:nvPr>
            <p:ph sz="quarter" idx="1"/>
          </p:nvPr>
        </p:nvSpPr>
        <p:spPr>
          <a:xfrm>
            <a:off x="3429000" y="1219200"/>
            <a:ext cx="5257800" cy="4937760"/>
          </a:xfrm>
        </p:spPr>
        <p:txBody>
          <a:bodyPr/>
          <a:lstStyle/>
          <a:p>
            <a:pPr eaLnBrk="1" hangingPunct="1">
              <a:defRPr/>
            </a:pPr>
            <a:r>
              <a:rPr lang="en-US" dirty="0" smtClean="0"/>
              <a:t>On average – takes 6.5 years to diagnose diabetes</a:t>
            </a:r>
          </a:p>
          <a:p>
            <a:pPr eaLnBrk="1" hangingPunct="1">
              <a:defRPr/>
            </a:pPr>
            <a:r>
              <a:rPr lang="en-US" dirty="0" smtClean="0"/>
              <a:t>1/4 of all people with diabetes don’t know they have it</a:t>
            </a:r>
          </a:p>
          <a:p>
            <a:pPr eaLnBrk="1" hangingPunct="1">
              <a:defRPr/>
            </a:pPr>
            <a:endParaRPr lang="en-US" dirty="0" smtClean="0"/>
          </a:p>
        </p:txBody>
      </p:sp>
      <p:pic>
        <p:nvPicPr>
          <p:cNvPr id="52228" name="Picture 4" descr="uf1qah1w[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 y="1752600"/>
            <a:ext cx="2612571"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643222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68448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199" y="152400"/>
            <a:ext cx="8455025" cy="990600"/>
          </a:xfrm>
        </p:spPr>
        <p:txBody>
          <a:bodyPr lIns="90488" tIns="44450" rIns="90488" bIns="44450">
            <a:normAutofit/>
          </a:bodyPr>
          <a:lstStyle/>
          <a:p>
            <a:pPr eaLnBrk="1" hangingPunct="1"/>
            <a:r>
              <a:rPr lang="en-US" sz="3600" smtClean="0"/>
              <a:t>Ominous Octet</a:t>
            </a:r>
          </a:p>
        </p:txBody>
      </p:sp>
      <p:pic>
        <p:nvPicPr>
          <p:cNvPr id="53251" name="Picture 276" descr="MCj01975660000[1]"/>
          <p:cNvPicPr>
            <a:picLocks noGrp="1" noChangeAspect="1" noChangeArrowheads="1"/>
          </p:cNvPicPr>
          <p:nvPr>
            <p:ph sz="quarter" idx="1"/>
          </p:nvPr>
        </p:nvPicPr>
        <p:blipFill>
          <a:blip r:embed="rId5" cstate="print">
            <a:extLst>
              <a:ext uri="{28A0092B-C50C-407E-A947-70E740481C1C}">
                <a14:useLocalDpi xmlns:a14="http://schemas.microsoft.com/office/drawing/2010/main" val="0"/>
              </a:ext>
            </a:extLst>
          </a:blip>
          <a:stretch>
            <a:fillRect/>
          </a:stretch>
        </p:blipFill>
        <p:spPr>
          <a:xfrm>
            <a:off x="391646" y="1270503"/>
            <a:ext cx="1046352" cy="1029578"/>
          </a:xfrm>
          <a:noFill/>
          <a:extLst>
            <a:ext uri="{909E8E84-426E-40DD-AFC4-6F175D3DCCD1}">
              <a14:hiddenFill xmlns:a14="http://schemas.microsoft.com/office/drawing/2010/main">
                <a:solidFill>
                  <a:srgbClr val="FFFFFF"/>
                </a:solidFill>
              </a14:hiddenFill>
            </a:ext>
          </a:extLst>
        </p:spPr>
      </p:pic>
      <p:pic>
        <p:nvPicPr>
          <p:cNvPr id="53252" name="Picture 277" descr="MCHM00246_0000[1]"/>
          <p:cNvPicPr>
            <a:picLocks noGrp="1" noChangeAspect="1" noChangeArrowheads="1"/>
          </p:cNvPicPr>
          <p:nvPr>
            <p:ph sz="quarter" idx="4294967295"/>
          </p:nvPr>
        </p:nvPicPr>
        <p:blipFill>
          <a:blip r:embed="rId6" cstate="print">
            <a:extLst>
              <a:ext uri="{28A0092B-C50C-407E-A947-70E740481C1C}">
                <a14:useLocalDpi xmlns:a14="http://schemas.microsoft.com/office/drawing/2010/main" val="0"/>
              </a:ext>
            </a:extLst>
          </a:blip>
          <a:srcRect/>
          <a:stretch>
            <a:fillRect/>
          </a:stretch>
        </p:blipFill>
        <p:spPr>
          <a:xfrm>
            <a:off x="7742761" y="352349"/>
            <a:ext cx="1101725" cy="1484313"/>
          </a:xfrm>
          <a:noFill/>
          <a:extLst>
            <a:ext uri="{909E8E84-426E-40DD-AFC4-6F175D3DCCD1}">
              <a14:hiddenFill xmlns:a14="http://schemas.microsoft.com/office/drawing/2010/main">
                <a:solidFill>
                  <a:srgbClr val="FFFFFF"/>
                </a:solidFill>
              </a14:hiddenFill>
            </a:ext>
          </a:extLst>
        </p:spPr>
      </p:pic>
      <p:pic>
        <p:nvPicPr>
          <p:cNvPr id="1290519" name="MPj04331280000[1].jpg">
            <a:hlinkClick r:id="" action="ppaction://media"/>
          </p:cNvPr>
          <p:cNvPicPr>
            <a:picLocks noGrp="1" noRot="1" noChangeAspect="1" noChangeArrowheads="1"/>
          </p:cNvPicPr>
          <p:nvPr>
            <p:ph sz="quarter" idx="4294967295"/>
            <a:videoFile r:link="rId2"/>
          </p:nvPr>
        </p:nvPicPr>
        <p:blipFill>
          <a:blip r:embed="rId7">
            <a:extLst>
              <a:ext uri="{28A0092B-C50C-407E-A947-70E740481C1C}">
                <a14:useLocalDpi xmlns:a14="http://schemas.microsoft.com/office/drawing/2010/main" val="0"/>
              </a:ext>
            </a:extLst>
          </a:blip>
          <a:srcRect/>
          <a:stretch>
            <a:fillRect/>
          </a:stretch>
        </p:blipFill>
        <p:spPr>
          <a:xfrm>
            <a:off x="276225" y="3371850"/>
            <a:ext cx="1447800" cy="1085850"/>
          </a:xfrm>
        </p:spPr>
      </p:pic>
      <p:pic>
        <p:nvPicPr>
          <p:cNvPr id="53253" name="Picture 3"/>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13146" y="5146774"/>
            <a:ext cx="1579563"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3254" name="Freeform 5"/>
          <p:cNvSpPr>
            <a:spLocks/>
          </p:cNvSpPr>
          <p:nvPr/>
        </p:nvSpPr>
        <p:spPr bwMode="auto">
          <a:xfrm>
            <a:off x="6140450" y="4008438"/>
            <a:ext cx="825500" cy="1022350"/>
          </a:xfrm>
          <a:custGeom>
            <a:avLst/>
            <a:gdLst>
              <a:gd name="T0" fmla="*/ 2147483647 w 584"/>
              <a:gd name="T1" fmla="*/ 2147483647 h 644"/>
              <a:gd name="T2" fmla="*/ 2147483647 w 584"/>
              <a:gd name="T3" fmla="*/ 2147483647 h 644"/>
              <a:gd name="T4" fmla="*/ 2147483647 w 584"/>
              <a:gd name="T5" fmla="*/ 2147483647 h 644"/>
              <a:gd name="T6" fmla="*/ 2147483647 w 584"/>
              <a:gd name="T7" fmla="*/ 2147483647 h 644"/>
              <a:gd name="T8" fmla="*/ 2147483647 w 584"/>
              <a:gd name="T9" fmla="*/ 2147483647 h 644"/>
              <a:gd name="T10" fmla="*/ 2147483647 w 584"/>
              <a:gd name="T11" fmla="*/ 2147483647 h 644"/>
              <a:gd name="T12" fmla="*/ 2147483647 w 584"/>
              <a:gd name="T13" fmla="*/ 2147483647 h 644"/>
              <a:gd name="T14" fmla="*/ 2147483647 w 584"/>
              <a:gd name="T15" fmla="*/ 2147483647 h 644"/>
              <a:gd name="T16" fmla="*/ 2147483647 w 584"/>
              <a:gd name="T17" fmla="*/ 2147483647 h 644"/>
              <a:gd name="T18" fmla="*/ 2147483647 w 584"/>
              <a:gd name="T19" fmla="*/ 2147483647 h 644"/>
              <a:gd name="T20" fmla="*/ 2147483647 w 584"/>
              <a:gd name="T21" fmla="*/ 2147483647 h 644"/>
              <a:gd name="T22" fmla="*/ 2147483647 w 584"/>
              <a:gd name="T23" fmla="*/ 2147483647 h 644"/>
              <a:gd name="T24" fmla="*/ 2147483647 w 584"/>
              <a:gd name="T25" fmla="*/ 2147483647 h 644"/>
              <a:gd name="T26" fmla="*/ 2147483647 w 584"/>
              <a:gd name="T27" fmla="*/ 2147483647 h 644"/>
              <a:gd name="T28" fmla="*/ 2147483647 w 584"/>
              <a:gd name="T29" fmla="*/ 2147483647 h 644"/>
              <a:gd name="T30" fmla="*/ 2147483647 w 584"/>
              <a:gd name="T31" fmla="*/ 2147483647 h 644"/>
              <a:gd name="T32" fmla="*/ 2147483647 w 584"/>
              <a:gd name="T33" fmla="*/ 2147483647 h 644"/>
              <a:gd name="T34" fmla="*/ 2147483647 w 584"/>
              <a:gd name="T35" fmla="*/ 2147483647 h 644"/>
              <a:gd name="T36" fmla="*/ 2147483647 w 584"/>
              <a:gd name="T37" fmla="*/ 2147483647 h 644"/>
              <a:gd name="T38" fmla="*/ 2147483647 w 584"/>
              <a:gd name="T39" fmla="*/ 2147483647 h 644"/>
              <a:gd name="T40" fmla="*/ 2147483647 w 584"/>
              <a:gd name="T41" fmla="*/ 2147483647 h 644"/>
              <a:gd name="T42" fmla="*/ 2147483647 w 584"/>
              <a:gd name="T43" fmla="*/ 2147483647 h 644"/>
              <a:gd name="T44" fmla="*/ 2147483647 w 584"/>
              <a:gd name="T45" fmla="*/ 2147483647 h 644"/>
              <a:gd name="T46" fmla="*/ 2147483647 w 584"/>
              <a:gd name="T47" fmla="*/ 2147483647 h 644"/>
              <a:gd name="T48" fmla="*/ 2147483647 w 584"/>
              <a:gd name="T49" fmla="*/ 2147483647 h 644"/>
              <a:gd name="T50" fmla="*/ 2147483647 w 584"/>
              <a:gd name="T51" fmla="*/ 2147483647 h 644"/>
              <a:gd name="T52" fmla="*/ 2147483647 w 584"/>
              <a:gd name="T53" fmla="*/ 2147483647 h 644"/>
              <a:gd name="T54" fmla="*/ 2147483647 w 584"/>
              <a:gd name="T55" fmla="*/ 2147483647 h 644"/>
              <a:gd name="T56" fmla="*/ 2147483647 w 584"/>
              <a:gd name="T57" fmla="*/ 2147483647 h 644"/>
              <a:gd name="T58" fmla="*/ 2147483647 w 584"/>
              <a:gd name="T59" fmla="*/ 2147483647 h 644"/>
              <a:gd name="T60" fmla="*/ 2147483647 w 584"/>
              <a:gd name="T61" fmla="*/ 2147483647 h 644"/>
              <a:gd name="T62" fmla="*/ 2147483647 w 584"/>
              <a:gd name="T63" fmla="*/ 2147483647 h 644"/>
              <a:gd name="T64" fmla="*/ 2147483647 w 584"/>
              <a:gd name="T65" fmla="*/ 2147483647 h 644"/>
              <a:gd name="T66" fmla="*/ 2147483647 w 584"/>
              <a:gd name="T67" fmla="*/ 2147483647 h 644"/>
              <a:gd name="T68" fmla="*/ 2147483647 w 584"/>
              <a:gd name="T69" fmla="*/ 2147483647 h 644"/>
              <a:gd name="T70" fmla="*/ 2147483647 w 584"/>
              <a:gd name="T71" fmla="*/ 0 h 644"/>
              <a:gd name="T72" fmla="*/ 2147483647 w 584"/>
              <a:gd name="T73" fmla="*/ 2147483647 h 644"/>
              <a:gd name="T74" fmla="*/ 2147483647 w 584"/>
              <a:gd name="T75" fmla="*/ 2147483647 h 644"/>
              <a:gd name="T76" fmla="*/ 2147483647 w 584"/>
              <a:gd name="T77" fmla="*/ 2147483647 h 644"/>
              <a:gd name="T78" fmla="*/ 2147483647 w 584"/>
              <a:gd name="T79" fmla="*/ 2147483647 h 644"/>
              <a:gd name="T80" fmla="*/ 2147483647 w 584"/>
              <a:gd name="T81" fmla="*/ 2147483647 h 644"/>
              <a:gd name="T82" fmla="*/ 2147483647 w 584"/>
              <a:gd name="T83" fmla="*/ 2147483647 h 644"/>
              <a:gd name="T84" fmla="*/ 2147483647 w 584"/>
              <a:gd name="T85" fmla="*/ 2147483647 h 644"/>
              <a:gd name="T86" fmla="*/ 2147483647 w 584"/>
              <a:gd name="T87" fmla="*/ 2147483647 h 644"/>
              <a:gd name="T88" fmla="*/ 2147483647 w 584"/>
              <a:gd name="T89" fmla="*/ 2147483647 h 644"/>
              <a:gd name="T90" fmla="*/ 2147483647 w 584"/>
              <a:gd name="T91" fmla="*/ 2147483647 h 644"/>
              <a:gd name="T92" fmla="*/ 2147483647 w 584"/>
              <a:gd name="T93" fmla="*/ 2147483647 h 644"/>
              <a:gd name="T94" fmla="*/ 2147483647 w 584"/>
              <a:gd name="T95" fmla="*/ 2147483647 h 644"/>
              <a:gd name="T96" fmla="*/ 2147483647 w 584"/>
              <a:gd name="T97" fmla="*/ 2147483647 h 644"/>
              <a:gd name="T98" fmla="*/ 2147483647 w 584"/>
              <a:gd name="T99" fmla="*/ 2147483647 h 644"/>
              <a:gd name="T100" fmla="*/ 2147483647 w 584"/>
              <a:gd name="T101" fmla="*/ 2147483647 h 644"/>
              <a:gd name="T102" fmla="*/ 2147483647 w 584"/>
              <a:gd name="T103" fmla="*/ 2147483647 h 644"/>
              <a:gd name="T104" fmla="*/ 2147483647 w 584"/>
              <a:gd name="T105" fmla="*/ 2147483647 h 644"/>
              <a:gd name="T106" fmla="*/ 2147483647 w 584"/>
              <a:gd name="T107" fmla="*/ 2147483647 h 644"/>
              <a:gd name="T108" fmla="*/ 2147483647 w 584"/>
              <a:gd name="T109" fmla="*/ 2147483647 h 644"/>
              <a:gd name="T110" fmla="*/ 2147483647 w 584"/>
              <a:gd name="T111" fmla="*/ 2147483647 h 644"/>
              <a:gd name="T112" fmla="*/ 2147483647 w 584"/>
              <a:gd name="T113" fmla="*/ 2147483647 h 644"/>
              <a:gd name="T114" fmla="*/ 2147483647 w 584"/>
              <a:gd name="T115" fmla="*/ 2147483647 h 644"/>
              <a:gd name="T116" fmla="*/ 2147483647 w 584"/>
              <a:gd name="T117" fmla="*/ 2147483647 h 6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4"/>
              <a:gd name="T178" fmla="*/ 0 h 644"/>
              <a:gd name="T179" fmla="*/ 584 w 584"/>
              <a:gd name="T180" fmla="*/ 644 h 6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4" h="644">
                <a:moveTo>
                  <a:pt x="92" y="625"/>
                </a:moveTo>
                <a:lnTo>
                  <a:pt x="89" y="617"/>
                </a:lnTo>
                <a:lnTo>
                  <a:pt x="87" y="610"/>
                </a:lnTo>
                <a:lnTo>
                  <a:pt x="87" y="601"/>
                </a:lnTo>
                <a:lnTo>
                  <a:pt x="89" y="592"/>
                </a:lnTo>
                <a:lnTo>
                  <a:pt x="90" y="576"/>
                </a:lnTo>
                <a:lnTo>
                  <a:pt x="93" y="561"/>
                </a:lnTo>
                <a:lnTo>
                  <a:pt x="95" y="548"/>
                </a:lnTo>
                <a:lnTo>
                  <a:pt x="93" y="540"/>
                </a:lnTo>
                <a:lnTo>
                  <a:pt x="90" y="537"/>
                </a:lnTo>
                <a:lnTo>
                  <a:pt x="87" y="537"/>
                </a:lnTo>
                <a:lnTo>
                  <a:pt x="81" y="539"/>
                </a:lnTo>
                <a:lnTo>
                  <a:pt x="75" y="543"/>
                </a:lnTo>
                <a:lnTo>
                  <a:pt x="66" y="548"/>
                </a:lnTo>
                <a:lnTo>
                  <a:pt x="59" y="551"/>
                </a:lnTo>
                <a:lnTo>
                  <a:pt x="53" y="552"/>
                </a:lnTo>
                <a:lnTo>
                  <a:pt x="46" y="552"/>
                </a:lnTo>
                <a:lnTo>
                  <a:pt x="40" y="552"/>
                </a:lnTo>
                <a:lnTo>
                  <a:pt x="35" y="551"/>
                </a:lnTo>
                <a:lnTo>
                  <a:pt x="29" y="549"/>
                </a:lnTo>
                <a:lnTo>
                  <a:pt x="25" y="546"/>
                </a:lnTo>
                <a:lnTo>
                  <a:pt x="21" y="543"/>
                </a:lnTo>
                <a:lnTo>
                  <a:pt x="18" y="539"/>
                </a:lnTo>
                <a:lnTo>
                  <a:pt x="15" y="535"/>
                </a:lnTo>
                <a:lnTo>
                  <a:pt x="13" y="530"/>
                </a:lnTo>
                <a:lnTo>
                  <a:pt x="12" y="524"/>
                </a:lnTo>
                <a:lnTo>
                  <a:pt x="12" y="518"/>
                </a:lnTo>
                <a:lnTo>
                  <a:pt x="12" y="512"/>
                </a:lnTo>
                <a:lnTo>
                  <a:pt x="13" y="506"/>
                </a:lnTo>
                <a:lnTo>
                  <a:pt x="16" y="493"/>
                </a:lnTo>
                <a:lnTo>
                  <a:pt x="21" y="478"/>
                </a:lnTo>
                <a:lnTo>
                  <a:pt x="24" y="462"/>
                </a:lnTo>
                <a:lnTo>
                  <a:pt x="26" y="446"/>
                </a:lnTo>
                <a:lnTo>
                  <a:pt x="26" y="428"/>
                </a:lnTo>
                <a:lnTo>
                  <a:pt x="25" y="410"/>
                </a:lnTo>
                <a:lnTo>
                  <a:pt x="22" y="401"/>
                </a:lnTo>
                <a:lnTo>
                  <a:pt x="21" y="392"/>
                </a:lnTo>
                <a:lnTo>
                  <a:pt x="16" y="383"/>
                </a:lnTo>
                <a:lnTo>
                  <a:pt x="12" y="375"/>
                </a:lnTo>
                <a:lnTo>
                  <a:pt x="7" y="366"/>
                </a:lnTo>
                <a:lnTo>
                  <a:pt x="3" y="357"/>
                </a:lnTo>
                <a:lnTo>
                  <a:pt x="1" y="348"/>
                </a:lnTo>
                <a:lnTo>
                  <a:pt x="0" y="341"/>
                </a:lnTo>
                <a:lnTo>
                  <a:pt x="0" y="327"/>
                </a:lnTo>
                <a:lnTo>
                  <a:pt x="3" y="314"/>
                </a:lnTo>
                <a:lnTo>
                  <a:pt x="7" y="301"/>
                </a:lnTo>
                <a:lnTo>
                  <a:pt x="10" y="289"/>
                </a:lnTo>
                <a:lnTo>
                  <a:pt x="15" y="278"/>
                </a:lnTo>
                <a:lnTo>
                  <a:pt x="15" y="266"/>
                </a:lnTo>
                <a:lnTo>
                  <a:pt x="15" y="252"/>
                </a:lnTo>
                <a:lnTo>
                  <a:pt x="13" y="234"/>
                </a:lnTo>
                <a:lnTo>
                  <a:pt x="12" y="215"/>
                </a:lnTo>
                <a:lnTo>
                  <a:pt x="10" y="194"/>
                </a:lnTo>
                <a:lnTo>
                  <a:pt x="10" y="175"/>
                </a:lnTo>
                <a:lnTo>
                  <a:pt x="13" y="158"/>
                </a:lnTo>
                <a:lnTo>
                  <a:pt x="15" y="152"/>
                </a:lnTo>
                <a:lnTo>
                  <a:pt x="18" y="147"/>
                </a:lnTo>
                <a:lnTo>
                  <a:pt x="22" y="142"/>
                </a:lnTo>
                <a:lnTo>
                  <a:pt x="26" y="141"/>
                </a:lnTo>
                <a:lnTo>
                  <a:pt x="38" y="136"/>
                </a:lnTo>
                <a:lnTo>
                  <a:pt x="49" y="133"/>
                </a:lnTo>
                <a:lnTo>
                  <a:pt x="61" y="129"/>
                </a:lnTo>
                <a:lnTo>
                  <a:pt x="69" y="124"/>
                </a:lnTo>
                <a:lnTo>
                  <a:pt x="78" y="120"/>
                </a:lnTo>
                <a:lnTo>
                  <a:pt x="84" y="115"/>
                </a:lnTo>
                <a:lnTo>
                  <a:pt x="87" y="112"/>
                </a:lnTo>
                <a:lnTo>
                  <a:pt x="89" y="109"/>
                </a:lnTo>
                <a:lnTo>
                  <a:pt x="89" y="107"/>
                </a:lnTo>
                <a:lnTo>
                  <a:pt x="89" y="104"/>
                </a:lnTo>
                <a:lnTo>
                  <a:pt x="87" y="98"/>
                </a:lnTo>
                <a:lnTo>
                  <a:pt x="84" y="89"/>
                </a:lnTo>
                <a:lnTo>
                  <a:pt x="80" y="80"/>
                </a:lnTo>
                <a:lnTo>
                  <a:pt x="77" y="69"/>
                </a:lnTo>
                <a:lnTo>
                  <a:pt x="74" y="59"/>
                </a:lnTo>
                <a:lnTo>
                  <a:pt x="74" y="49"/>
                </a:lnTo>
                <a:lnTo>
                  <a:pt x="75" y="44"/>
                </a:lnTo>
                <a:lnTo>
                  <a:pt x="77" y="40"/>
                </a:lnTo>
                <a:lnTo>
                  <a:pt x="80" y="35"/>
                </a:lnTo>
                <a:lnTo>
                  <a:pt x="84" y="31"/>
                </a:lnTo>
                <a:lnTo>
                  <a:pt x="89" y="27"/>
                </a:lnTo>
                <a:lnTo>
                  <a:pt x="95" y="24"/>
                </a:lnTo>
                <a:lnTo>
                  <a:pt x="100" y="21"/>
                </a:lnTo>
                <a:lnTo>
                  <a:pt x="108" y="19"/>
                </a:lnTo>
                <a:lnTo>
                  <a:pt x="123" y="15"/>
                </a:lnTo>
                <a:lnTo>
                  <a:pt x="139" y="13"/>
                </a:lnTo>
                <a:lnTo>
                  <a:pt x="157" y="13"/>
                </a:lnTo>
                <a:lnTo>
                  <a:pt x="171" y="13"/>
                </a:lnTo>
                <a:lnTo>
                  <a:pt x="186" y="15"/>
                </a:lnTo>
                <a:lnTo>
                  <a:pt x="198" y="18"/>
                </a:lnTo>
                <a:lnTo>
                  <a:pt x="210" y="21"/>
                </a:lnTo>
                <a:lnTo>
                  <a:pt x="225" y="22"/>
                </a:lnTo>
                <a:lnTo>
                  <a:pt x="241" y="24"/>
                </a:lnTo>
                <a:lnTo>
                  <a:pt x="259" y="24"/>
                </a:lnTo>
                <a:lnTo>
                  <a:pt x="276" y="24"/>
                </a:lnTo>
                <a:lnTo>
                  <a:pt x="291" y="21"/>
                </a:lnTo>
                <a:lnTo>
                  <a:pt x="305" y="18"/>
                </a:lnTo>
                <a:lnTo>
                  <a:pt x="315" y="13"/>
                </a:lnTo>
                <a:lnTo>
                  <a:pt x="324" y="7"/>
                </a:lnTo>
                <a:lnTo>
                  <a:pt x="334" y="6"/>
                </a:lnTo>
                <a:lnTo>
                  <a:pt x="345" y="3"/>
                </a:lnTo>
                <a:lnTo>
                  <a:pt x="356" y="3"/>
                </a:lnTo>
                <a:lnTo>
                  <a:pt x="367" y="3"/>
                </a:lnTo>
                <a:lnTo>
                  <a:pt x="379" y="3"/>
                </a:lnTo>
                <a:lnTo>
                  <a:pt x="389" y="3"/>
                </a:lnTo>
                <a:lnTo>
                  <a:pt x="398" y="3"/>
                </a:lnTo>
                <a:lnTo>
                  <a:pt x="411" y="1"/>
                </a:lnTo>
                <a:lnTo>
                  <a:pt x="432" y="0"/>
                </a:lnTo>
                <a:lnTo>
                  <a:pt x="460" y="0"/>
                </a:lnTo>
                <a:lnTo>
                  <a:pt x="489" y="1"/>
                </a:lnTo>
                <a:lnTo>
                  <a:pt x="506" y="3"/>
                </a:lnTo>
                <a:lnTo>
                  <a:pt x="521" y="4"/>
                </a:lnTo>
                <a:lnTo>
                  <a:pt x="534" y="7"/>
                </a:lnTo>
                <a:lnTo>
                  <a:pt x="547" y="10"/>
                </a:lnTo>
                <a:lnTo>
                  <a:pt x="558" y="15"/>
                </a:lnTo>
                <a:lnTo>
                  <a:pt x="566" y="19"/>
                </a:lnTo>
                <a:lnTo>
                  <a:pt x="574" y="25"/>
                </a:lnTo>
                <a:lnTo>
                  <a:pt x="578" y="32"/>
                </a:lnTo>
                <a:lnTo>
                  <a:pt x="583" y="46"/>
                </a:lnTo>
                <a:lnTo>
                  <a:pt x="584" y="56"/>
                </a:lnTo>
                <a:lnTo>
                  <a:pt x="583" y="64"/>
                </a:lnTo>
                <a:lnTo>
                  <a:pt x="581" y="69"/>
                </a:lnTo>
                <a:lnTo>
                  <a:pt x="578" y="75"/>
                </a:lnTo>
                <a:lnTo>
                  <a:pt x="575" y="80"/>
                </a:lnTo>
                <a:lnTo>
                  <a:pt x="572" y="87"/>
                </a:lnTo>
                <a:lnTo>
                  <a:pt x="572" y="95"/>
                </a:lnTo>
                <a:lnTo>
                  <a:pt x="572" y="101"/>
                </a:lnTo>
                <a:lnTo>
                  <a:pt x="571" y="105"/>
                </a:lnTo>
                <a:lnTo>
                  <a:pt x="568" y="111"/>
                </a:lnTo>
                <a:lnTo>
                  <a:pt x="565" y="117"/>
                </a:lnTo>
                <a:lnTo>
                  <a:pt x="556" y="130"/>
                </a:lnTo>
                <a:lnTo>
                  <a:pt x="546" y="142"/>
                </a:lnTo>
                <a:lnTo>
                  <a:pt x="535" y="155"/>
                </a:lnTo>
                <a:lnTo>
                  <a:pt x="525" y="169"/>
                </a:lnTo>
                <a:lnTo>
                  <a:pt x="518" y="181"/>
                </a:lnTo>
                <a:lnTo>
                  <a:pt x="515" y="191"/>
                </a:lnTo>
                <a:lnTo>
                  <a:pt x="513" y="204"/>
                </a:lnTo>
                <a:lnTo>
                  <a:pt x="510" y="222"/>
                </a:lnTo>
                <a:lnTo>
                  <a:pt x="509" y="244"/>
                </a:lnTo>
                <a:lnTo>
                  <a:pt x="506" y="269"/>
                </a:lnTo>
                <a:lnTo>
                  <a:pt x="503" y="293"/>
                </a:lnTo>
                <a:lnTo>
                  <a:pt x="500" y="315"/>
                </a:lnTo>
                <a:lnTo>
                  <a:pt x="497" y="335"/>
                </a:lnTo>
                <a:lnTo>
                  <a:pt x="494" y="349"/>
                </a:lnTo>
                <a:lnTo>
                  <a:pt x="488" y="366"/>
                </a:lnTo>
                <a:lnTo>
                  <a:pt x="476" y="391"/>
                </a:lnTo>
                <a:lnTo>
                  <a:pt x="461" y="420"/>
                </a:lnTo>
                <a:lnTo>
                  <a:pt x="442" y="452"/>
                </a:lnTo>
                <a:lnTo>
                  <a:pt x="424" y="481"/>
                </a:lnTo>
                <a:lnTo>
                  <a:pt x="405" y="508"/>
                </a:lnTo>
                <a:lnTo>
                  <a:pt x="398" y="520"/>
                </a:lnTo>
                <a:lnTo>
                  <a:pt x="389" y="529"/>
                </a:lnTo>
                <a:lnTo>
                  <a:pt x="383" y="535"/>
                </a:lnTo>
                <a:lnTo>
                  <a:pt x="377" y="537"/>
                </a:lnTo>
                <a:lnTo>
                  <a:pt x="367" y="540"/>
                </a:lnTo>
                <a:lnTo>
                  <a:pt x="355" y="543"/>
                </a:lnTo>
                <a:lnTo>
                  <a:pt x="345" y="545"/>
                </a:lnTo>
                <a:lnTo>
                  <a:pt x="334" y="546"/>
                </a:lnTo>
                <a:lnTo>
                  <a:pt x="325" y="548"/>
                </a:lnTo>
                <a:lnTo>
                  <a:pt x="315" y="549"/>
                </a:lnTo>
                <a:lnTo>
                  <a:pt x="306" y="552"/>
                </a:lnTo>
                <a:lnTo>
                  <a:pt x="299" y="557"/>
                </a:lnTo>
                <a:lnTo>
                  <a:pt x="287" y="563"/>
                </a:lnTo>
                <a:lnTo>
                  <a:pt x="269" y="573"/>
                </a:lnTo>
                <a:lnTo>
                  <a:pt x="247" y="586"/>
                </a:lnTo>
                <a:lnTo>
                  <a:pt x="222" y="601"/>
                </a:lnTo>
                <a:lnTo>
                  <a:pt x="198" y="614"/>
                </a:lnTo>
                <a:lnTo>
                  <a:pt x="176" y="626"/>
                </a:lnTo>
                <a:lnTo>
                  <a:pt x="157" y="637"/>
                </a:lnTo>
                <a:lnTo>
                  <a:pt x="146" y="643"/>
                </a:lnTo>
                <a:lnTo>
                  <a:pt x="139" y="643"/>
                </a:lnTo>
                <a:lnTo>
                  <a:pt x="133" y="644"/>
                </a:lnTo>
                <a:lnTo>
                  <a:pt x="124" y="644"/>
                </a:lnTo>
                <a:lnTo>
                  <a:pt x="117" y="643"/>
                </a:lnTo>
                <a:lnTo>
                  <a:pt x="108" y="641"/>
                </a:lnTo>
                <a:lnTo>
                  <a:pt x="102" y="638"/>
                </a:lnTo>
                <a:lnTo>
                  <a:pt x="96" y="632"/>
                </a:lnTo>
                <a:lnTo>
                  <a:pt x="92" y="6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5" name="Freeform 6"/>
          <p:cNvSpPr>
            <a:spLocks/>
          </p:cNvSpPr>
          <p:nvPr/>
        </p:nvSpPr>
        <p:spPr bwMode="auto">
          <a:xfrm>
            <a:off x="6140450" y="4008438"/>
            <a:ext cx="825500" cy="1022350"/>
          </a:xfrm>
          <a:custGeom>
            <a:avLst/>
            <a:gdLst>
              <a:gd name="T0" fmla="*/ 2147483647 w 584"/>
              <a:gd name="T1" fmla="*/ 2147483647 h 644"/>
              <a:gd name="T2" fmla="*/ 2147483647 w 584"/>
              <a:gd name="T3" fmla="*/ 2147483647 h 644"/>
              <a:gd name="T4" fmla="*/ 2147483647 w 584"/>
              <a:gd name="T5" fmla="*/ 2147483647 h 644"/>
              <a:gd name="T6" fmla="*/ 2147483647 w 584"/>
              <a:gd name="T7" fmla="*/ 2147483647 h 644"/>
              <a:gd name="T8" fmla="*/ 2147483647 w 584"/>
              <a:gd name="T9" fmla="*/ 2147483647 h 644"/>
              <a:gd name="T10" fmla="*/ 2147483647 w 584"/>
              <a:gd name="T11" fmla="*/ 2147483647 h 644"/>
              <a:gd name="T12" fmla="*/ 2147483647 w 584"/>
              <a:gd name="T13" fmla="*/ 2147483647 h 644"/>
              <a:gd name="T14" fmla="*/ 2147483647 w 584"/>
              <a:gd name="T15" fmla="*/ 2147483647 h 644"/>
              <a:gd name="T16" fmla="*/ 2147483647 w 584"/>
              <a:gd name="T17" fmla="*/ 2147483647 h 644"/>
              <a:gd name="T18" fmla="*/ 2147483647 w 584"/>
              <a:gd name="T19" fmla="*/ 2147483647 h 644"/>
              <a:gd name="T20" fmla="*/ 2147483647 w 584"/>
              <a:gd name="T21" fmla="*/ 2147483647 h 644"/>
              <a:gd name="T22" fmla="*/ 2147483647 w 584"/>
              <a:gd name="T23" fmla="*/ 2147483647 h 644"/>
              <a:gd name="T24" fmla="*/ 2147483647 w 584"/>
              <a:gd name="T25" fmla="*/ 2147483647 h 644"/>
              <a:gd name="T26" fmla="*/ 2147483647 w 584"/>
              <a:gd name="T27" fmla="*/ 2147483647 h 644"/>
              <a:gd name="T28" fmla="*/ 2147483647 w 584"/>
              <a:gd name="T29" fmla="*/ 2147483647 h 644"/>
              <a:gd name="T30" fmla="*/ 2147483647 w 584"/>
              <a:gd name="T31" fmla="*/ 2147483647 h 644"/>
              <a:gd name="T32" fmla="*/ 2147483647 w 584"/>
              <a:gd name="T33" fmla="*/ 2147483647 h 644"/>
              <a:gd name="T34" fmla="*/ 2147483647 w 584"/>
              <a:gd name="T35" fmla="*/ 2147483647 h 644"/>
              <a:gd name="T36" fmla="*/ 2147483647 w 584"/>
              <a:gd name="T37" fmla="*/ 2147483647 h 644"/>
              <a:gd name="T38" fmla="*/ 2147483647 w 584"/>
              <a:gd name="T39" fmla="*/ 2147483647 h 644"/>
              <a:gd name="T40" fmla="*/ 2147483647 w 584"/>
              <a:gd name="T41" fmla="*/ 2147483647 h 644"/>
              <a:gd name="T42" fmla="*/ 2147483647 w 584"/>
              <a:gd name="T43" fmla="*/ 2147483647 h 644"/>
              <a:gd name="T44" fmla="*/ 2147483647 w 584"/>
              <a:gd name="T45" fmla="*/ 2147483647 h 644"/>
              <a:gd name="T46" fmla="*/ 2147483647 w 584"/>
              <a:gd name="T47" fmla="*/ 2147483647 h 644"/>
              <a:gd name="T48" fmla="*/ 2147483647 w 584"/>
              <a:gd name="T49" fmla="*/ 2147483647 h 644"/>
              <a:gd name="T50" fmla="*/ 2147483647 w 584"/>
              <a:gd name="T51" fmla="*/ 2147483647 h 644"/>
              <a:gd name="T52" fmla="*/ 2147483647 w 584"/>
              <a:gd name="T53" fmla="*/ 2147483647 h 644"/>
              <a:gd name="T54" fmla="*/ 2147483647 w 584"/>
              <a:gd name="T55" fmla="*/ 2147483647 h 644"/>
              <a:gd name="T56" fmla="*/ 2147483647 w 584"/>
              <a:gd name="T57" fmla="*/ 2147483647 h 644"/>
              <a:gd name="T58" fmla="*/ 2147483647 w 584"/>
              <a:gd name="T59" fmla="*/ 2147483647 h 644"/>
              <a:gd name="T60" fmla="*/ 2147483647 w 584"/>
              <a:gd name="T61" fmla="*/ 2147483647 h 644"/>
              <a:gd name="T62" fmla="*/ 2147483647 w 584"/>
              <a:gd name="T63" fmla="*/ 2147483647 h 644"/>
              <a:gd name="T64" fmla="*/ 2147483647 w 584"/>
              <a:gd name="T65" fmla="*/ 2147483647 h 644"/>
              <a:gd name="T66" fmla="*/ 2147483647 w 584"/>
              <a:gd name="T67" fmla="*/ 2147483647 h 644"/>
              <a:gd name="T68" fmla="*/ 2147483647 w 584"/>
              <a:gd name="T69" fmla="*/ 2147483647 h 644"/>
              <a:gd name="T70" fmla="*/ 2147483647 w 584"/>
              <a:gd name="T71" fmla="*/ 0 h 644"/>
              <a:gd name="T72" fmla="*/ 2147483647 w 584"/>
              <a:gd name="T73" fmla="*/ 2147483647 h 644"/>
              <a:gd name="T74" fmla="*/ 2147483647 w 584"/>
              <a:gd name="T75" fmla="*/ 2147483647 h 644"/>
              <a:gd name="T76" fmla="*/ 2147483647 w 584"/>
              <a:gd name="T77" fmla="*/ 2147483647 h 644"/>
              <a:gd name="T78" fmla="*/ 2147483647 w 584"/>
              <a:gd name="T79" fmla="*/ 2147483647 h 644"/>
              <a:gd name="T80" fmla="*/ 2147483647 w 584"/>
              <a:gd name="T81" fmla="*/ 2147483647 h 644"/>
              <a:gd name="T82" fmla="*/ 2147483647 w 584"/>
              <a:gd name="T83" fmla="*/ 2147483647 h 644"/>
              <a:gd name="T84" fmla="*/ 2147483647 w 584"/>
              <a:gd name="T85" fmla="*/ 2147483647 h 644"/>
              <a:gd name="T86" fmla="*/ 2147483647 w 584"/>
              <a:gd name="T87" fmla="*/ 2147483647 h 644"/>
              <a:gd name="T88" fmla="*/ 2147483647 w 584"/>
              <a:gd name="T89" fmla="*/ 2147483647 h 644"/>
              <a:gd name="T90" fmla="*/ 2147483647 w 584"/>
              <a:gd name="T91" fmla="*/ 2147483647 h 644"/>
              <a:gd name="T92" fmla="*/ 2147483647 w 584"/>
              <a:gd name="T93" fmla="*/ 2147483647 h 644"/>
              <a:gd name="T94" fmla="*/ 2147483647 w 584"/>
              <a:gd name="T95" fmla="*/ 2147483647 h 644"/>
              <a:gd name="T96" fmla="*/ 2147483647 w 584"/>
              <a:gd name="T97" fmla="*/ 2147483647 h 644"/>
              <a:gd name="T98" fmla="*/ 2147483647 w 584"/>
              <a:gd name="T99" fmla="*/ 2147483647 h 644"/>
              <a:gd name="T100" fmla="*/ 2147483647 w 584"/>
              <a:gd name="T101" fmla="*/ 2147483647 h 644"/>
              <a:gd name="T102" fmla="*/ 2147483647 w 584"/>
              <a:gd name="T103" fmla="*/ 2147483647 h 644"/>
              <a:gd name="T104" fmla="*/ 2147483647 w 584"/>
              <a:gd name="T105" fmla="*/ 2147483647 h 644"/>
              <a:gd name="T106" fmla="*/ 2147483647 w 584"/>
              <a:gd name="T107" fmla="*/ 2147483647 h 644"/>
              <a:gd name="T108" fmla="*/ 2147483647 w 584"/>
              <a:gd name="T109" fmla="*/ 2147483647 h 644"/>
              <a:gd name="T110" fmla="*/ 2147483647 w 584"/>
              <a:gd name="T111" fmla="*/ 2147483647 h 644"/>
              <a:gd name="T112" fmla="*/ 2147483647 w 584"/>
              <a:gd name="T113" fmla="*/ 2147483647 h 644"/>
              <a:gd name="T114" fmla="*/ 2147483647 w 584"/>
              <a:gd name="T115" fmla="*/ 2147483647 h 644"/>
              <a:gd name="T116" fmla="*/ 2147483647 w 584"/>
              <a:gd name="T117" fmla="*/ 2147483647 h 6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4"/>
              <a:gd name="T178" fmla="*/ 0 h 644"/>
              <a:gd name="T179" fmla="*/ 584 w 584"/>
              <a:gd name="T180" fmla="*/ 644 h 6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4" h="644">
                <a:moveTo>
                  <a:pt x="92" y="625"/>
                </a:moveTo>
                <a:lnTo>
                  <a:pt x="89" y="617"/>
                </a:lnTo>
                <a:lnTo>
                  <a:pt x="87" y="610"/>
                </a:lnTo>
                <a:lnTo>
                  <a:pt x="87" y="601"/>
                </a:lnTo>
                <a:lnTo>
                  <a:pt x="89" y="592"/>
                </a:lnTo>
                <a:lnTo>
                  <a:pt x="90" y="576"/>
                </a:lnTo>
                <a:lnTo>
                  <a:pt x="93" y="561"/>
                </a:lnTo>
                <a:lnTo>
                  <a:pt x="95" y="548"/>
                </a:lnTo>
                <a:lnTo>
                  <a:pt x="93" y="540"/>
                </a:lnTo>
                <a:lnTo>
                  <a:pt x="90" y="537"/>
                </a:lnTo>
                <a:lnTo>
                  <a:pt x="87" y="537"/>
                </a:lnTo>
                <a:lnTo>
                  <a:pt x="81" y="539"/>
                </a:lnTo>
                <a:lnTo>
                  <a:pt x="75" y="543"/>
                </a:lnTo>
                <a:lnTo>
                  <a:pt x="66" y="548"/>
                </a:lnTo>
                <a:lnTo>
                  <a:pt x="59" y="551"/>
                </a:lnTo>
                <a:lnTo>
                  <a:pt x="53" y="552"/>
                </a:lnTo>
                <a:lnTo>
                  <a:pt x="46" y="552"/>
                </a:lnTo>
                <a:lnTo>
                  <a:pt x="40" y="552"/>
                </a:lnTo>
                <a:lnTo>
                  <a:pt x="35" y="551"/>
                </a:lnTo>
                <a:lnTo>
                  <a:pt x="29" y="549"/>
                </a:lnTo>
                <a:lnTo>
                  <a:pt x="25" y="546"/>
                </a:lnTo>
                <a:lnTo>
                  <a:pt x="21" y="543"/>
                </a:lnTo>
                <a:lnTo>
                  <a:pt x="18" y="539"/>
                </a:lnTo>
                <a:lnTo>
                  <a:pt x="15" y="535"/>
                </a:lnTo>
                <a:lnTo>
                  <a:pt x="13" y="530"/>
                </a:lnTo>
                <a:lnTo>
                  <a:pt x="12" y="524"/>
                </a:lnTo>
                <a:lnTo>
                  <a:pt x="12" y="518"/>
                </a:lnTo>
                <a:lnTo>
                  <a:pt x="12" y="512"/>
                </a:lnTo>
                <a:lnTo>
                  <a:pt x="13" y="506"/>
                </a:lnTo>
                <a:lnTo>
                  <a:pt x="16" y="493"/>
                </a:lnTo>
                <a:lnTo>
                  <a:pt x="21" y="478"/>
                </a:lnTo>
                <a:lnTo>
                  <a:pt x="24" y="462"/>
                </a:lnTo>
                <a:lnTo>
                  <a:pt x="26" y="446"/>
                </a:lnTo>
                <a:lnTo>
                  <a:pt x="26" y="428"/>
                </a:lnTo>
                <a:lnTo>
                  <a:pt x="25" y="410"/>
                </a:lnTo>
                <a:lnTo>
                  <a:pt x="22" y="401"/>
                </a:lnTo>
                <a:lnTo>
                  <a:pt x="21" y="392"/>
                </a:lnTo>
                <a:lnTo>
                  <a:pt x="16" y="383"/>
                </a:lnTo>
                <a:lnTo>
                  <a:pt x="12" y="375"/>
                </a:lnTo>
                <a:lnTo>
                  <a:pt x="7" y="366"/>
                </a:lnTo>
                <a:lnTo>
                  <a:pt x="3" y="357"/>
                </a:lnTo>
                <a:lnTo>
                  <a:pt x="1" y="348"/>
                </a:lnTo>
                <a:lnTo>
                  <a:pt x="0" y="341"/>
                </a:lnTo>
                <a:lnTo>
                  <a:pt x="0" y="327"/>
                </a:lnTo>
                <a:lnTo>
                  <a:pt x="3" y="314"/>
                </a:lnTo>
                <a:lnTo>
                  <a:pt x="7" y="301"/>
                </a:lnTo>
                <a:lnTo>
                  <a:pt x="10" y="289"/>
                </a:lnTo>
                <a:lnTo>
                  <a:pt x="15" y="278"/>
                </a:lnTo>
                <a:lnTo>
                  <a:pt x="15" y="266"/>
                </a:lnTo>
                <a:lnTo>
                  <a:pt x="15" y="252"/>
                </a:lnTo>
                <a:lnTo>
                  <a:pt x="13" y="234"/>
                </a:lnTo>
                <a:lnTo>
                  <a:pt x="12" y="215"/>
                </a:lnTo>
                <a:lnTo>
                  <a:pt x="10" y="194"/>
                </a:lnTo>
                <a:lnTo>
                  <a:pt x="10" y="175"/>
                </a:lnTo>
                <a:lnTo>
                  <a:pt x="13" y="158"/>
                </a:lnTo>
                <a:lnTo>
                  <a:pt x="15" y="152"/>
                </a:lnTo>
                <a:lnTo>
                  <a:pt x="18" y="147"/>
                </a:lnTo>
                <a:lnTo>
                  <a:pt x="22" y="142"/>
                </a:lnTo>
                <a:lnTo>
                  <a:pt x="26" y="141"/>
                </a:lnTo>
                <a:lnTo>
                  <a:pt x="38" y="136"/>
                </a:lnTo>
                <a:lnTo>
                  <a:pt x="49" y="133"/>
                </a:lnTo>
                <a:lnTo>
                  <a:pt x="61" y="129"/>
                </a:lnTo>
                <a:lnTo>
                  <a:pt x="69" y="124"/>
                </a:lnTo>
                <a:lnTo>
                  <a:pt x="78" y="120"/>
                </a:lnTo>
                <a:lnTo>
                  <a:pt x="84" y="115"/>
                </a:lnTo>
                <a:lnTo>
                  <a:pt x="87" y="112"/>
                </a:lnTo>
                <a:lnTo>
                  <a:pt x="89" y="109"/>
                </a:lnTo>
                <a:lnTo>
                  <a:pt x="89" y="107"/>
                </a:lnTo>
                <a:lnTo>
                  <a:pt x="89" y="104"/>
                </a:lnTo>
                <a:lnTo>
                  <a:pt x="87" y="98"/>
                </a:lnTo>
                <a:lnTo>
                  <a:pt x="84" y="89"/>
                </a:lnTo>
                <a:lnTo>
                  <a:pt x="80" y="80"/>
                </a:lnTo>
                <a:lnTo>
                  <a:pt x="77" y="69"/>
                </a:lnTo>
                <a:lnTo>
                  <a:pt x="74" y="59"/>
                </a:lnTo>
                <a:lnTo>
                  <a:pt x="74" y="49"/>
                </a:lnTo>
                <a:lnTo>
                  <a:pt x="75" y="44"/>
                </a:lnTo>
                <a:lnTo>
                  <a:pt x="77" y="40"/>
                </a:lnTo>
                <a:lnTo>
                  <a:pt x="80" y="35"/>
                </a:lnTo>
                <a:lnTo>
                  <a:pt x="84" y="31"/>
                </a:lnTo>
                <a:lnTo>
                  <a:pt x="89" y="27"/>
                </a:lnTo>
                <a:lnTo>
                  <a:pt x="95" y="24"/>
                </a:lnTo>
                <a:lnTo>
                  <a:pt x="100" y="21"/>
                </a:lnTo>
                <a:lnTo>
                  <a:pt x="108" y="19"/>
                </a:lnTo>
                <a:lnTo>
                  <a:pt x="123" y="15"/>
                </a:lnTo>
                <a:lnTo>
                  <a:pt x="139" y="13"/>
                </a:lnTo>
                <a:lnTo>
                  <a:pt x="157" y="13"/>
                </a:lnTo>
                <a:lnTo>
                  <a:pt x="171" y="13"/>
                </a:lnTo>
                <a:lnTo>
                  <a:pt x="186" y="15"/>
                </a:lnTo>
                <a:lnTo>
                  <a:pt x="198" y="18"/>
                </a:lnTo>
                <a:lnTo>
                  <a:pt x="210" y="21"/>
                </a:lnTo>
                <a:lnTo>
                  <a:pt x="225" y="22"/>
                </a:lnTo>
                <a:lnTo>
                  <a:pt x="241" y="24"/>
                </a:lnTo>
                <a:lnTo>
                  <a:pt x="259" y="24"/>
                </a:lnTo>
                <a:lnTo>
                  <a:pt x="276" y="24"/>
                </a:lnTo>
                <a:lnTo>
                  <a:pt x="291" y="21"/>
                </a:lnTo>
                <a:lnTo>
                  <a:pt x="305" y="18"/>
                </a:lnTo>
                <a:lnTo>
                  <a:pt x="315" y="13"/>
                </a:lnTo>
                <a:lnTo>
                  <a:pt x="324" y="7"/>
                </a:lnTo>
                <a:lnTo>
                  <a:pt x="334" y="6"/>
                </a:lnTo>
                <a:lnTo>
                  <a:pt x="345" y="3"/>
                </a:lnTo>
                <a:lnTo>
                  <a:pt x="356" y="3"/>
                </a:lnTo>
                <a:lnTo>
                  <a:pt x="367" y="3"/>
                </a:lnTo>
                <a:lnTo>
                  <a:pt x="379" y="3"/>
                </a:lnTo>
                <a:lnTo>
                  <a:pt x="389" y="3"/>
                </a:lnTo>
                <a:lnTo>
                  <a:pt x="398" y="3"/>
                </a:lnTo>
                <a:lnTo>
                  <a:pt x="411" y="1"/>
                </a:lnTo>
                <a:lnTo>
                  <a:pt x="432" y="0"/>
                </a:lnTo>
                <a:lnTo>
                  <a:pt x="460" y="0"/>
                </a:lnTo>
                <a:lnTo>
                  <a:pt x="489" y="1"/>
                </a:lnTo>
                <a:lnTo>
                  <a:pt x="506" y="3"/>
                </a:lnTo>
                <a:lnTo>
                  <a:pt x="521" y="4"/>
                </a:lnTo>
                <a:lnTo>
                  <a:pt x="534" y="7"/>
                </a:lnTo>
                <a:lnTo>
                  <a:pt x="547" y="10"/>
                </a:lnTo>
                <a:lnTo>
                  <a:pt x="558" y="15"/>
                </a:lnTo>
                <a:lnTo>
                  <a:pt x="566" y="19"/>
                </a:lnTo>
                <a:lnTo>
                  <a:pt x="574" y="25"/>
                </a:lnTo>
                <a:lnTo>
                  <a:pt x="578" y="32"/>
                </a:lnTo>
                <a:lnTo>
                  <a:pt x="583" y="46"/>
                </a:lnTo>
                <a:lnTo>
                  <a:pt x="584" y="56"/>
                </a:lnTo>
                <a:lnTo>
                  <a:pt x="583" y="64"/>
                </a:lnTo>
                <a:lnTo>
                  <a:pt x="581" y="69"/>
                </a:lnTo>
                <a:lnTo>
                  <a:pt x="578" y="75"/>
                </a:lnTo>
                <a:lnTo>
                  <a:pt x="575" y="80"/>
                </a:lnTo>
                <a:lnTo>
                  <a:pt x="572" y="87"/>
                </a:lnTo>
                <a:lnTo>
                  <a:pt x="572" y="95"/>
                </a:lnTo>
                <a:lnTo>
                  <a:pt x="572" y="101"/>
                </a:lnTo>
                <a:lnTo>
                  <a:pt x="571" y="105"/>
                </a:lnTo>
                <a:lnTo>
                  <a:pt x="568" y="111"/>
                </a:lnTo>
                <a:lnTo>
                  <a:pt x="565" y="117"/>
                </a:lnTo>
                <a:lnTo>
                  <a:pt x="556" y="130"/>
                </a:lnTo>
                <a:lnTo>
                  <a:pt x="546" y="142"/>
                </a:lnTo>
                <a:lnTo>
                  <a:pt x="535" y="155"/>
                </a:lnTo>
                <a:lnTo>
                  <a:pt x="525" y="169"/>
                </a:lnTo>
                <a:lnTo>
                  <a:pt x="518" y="181"/>
                </a:lnTo>
                <a:lnTo>
                  <a:pt x="515" y="191"/>
                </a:lnTo>
                <a:lnTo>
                  <a:pt x="513" y="204"/>
                </a:lnTo>
                <a:lnTo>
                  <a:pt x="510" y="222"/>
                </a:lnTo>
                <a:lnTo>
                  <a:pt x="509" y="244"/>
                </a:lnTo>
                <a:lnTo>
                  <a:pt x="506" y="269"/>
                </a:lnTo>
                <a:lnTo>
                  <a:pt x="503" y="293"/>
                </a:lnTo>
                <a:lnTo>
                  <a:pt x="500" y="315"/>
                </a:lnTo>
                <a:lnTo>
                  <a:pt x="497" y="335"/>
                </a:lnTo>
                <a:lnTo>
                  <a:pt x="494" y="349"/>
                </a:lnTo>
                <a:lnTo>
                  <a:pt x="488" y="366"/>
                </a:lnTo>
                <a:lnTo>
                  <a:pt x="476" y="391"/>
                </a:lnTo>
                <a:lnTo>
                  <a:pt x="461" y="420"/>
                </a:lnTo>
                <a:lnTo>
                  <a:pt x="442" y="452"/>
                </a:lnTo>
                <a:lnTo>
                  <a:pt x="424" y="481"/>
                </a:lnTo>
                <a:lnTo>
                  <a:pt x="405" y="508"/>
                </a:lnTo>
                <a:lnTo>
                  <a:pt x="398" y="520"/>
                </a:lnTo>
                <a:lnTo>
                  <a:pt x="389" y="529"/>
                </a:lnTo>
                <a:lnTo>
                  <a:pt x="383" y="535"/>
                </a:lnTo>
                <a:lnTo>
                  <a:pt x="377" y="537"/>
                </a:lnTo>
                <a:lnTo>
                  <a:pt x="367" y="540"/>
                </a:lnTo>
                <a:lnTo>
                  <a:pt x="355" y="543"/>
                </a:lnTo>
                <a:lnTo>
                  <a:pt x="345" y="545"/>
                </a:lnTo>
                <a:lnTo>
                  <a:pt x="334" y="546"/>
                </a:lnTo>
                <a:lnTo>
                  <a:pt x="325" y="548"/>
                </a:lnTo>
                <a:lnTo>
                  <a:pt x="315" y="549"/>
                </a:lnTo>
                <a:lnTo>
                  <a:pt x="306" y="552"/>
                </a:lnTo>
                <a:lnTo>
                  <a:pt x="299" y="557"/>
                </a:lnTo>
                <a:lnTo>
                  <a:pt x="287" y="563"/>
                </a:lnTo>
                <a:lnTo>
                  <a:pt x="269" y="573"/>
                </a:lnTo>
                <a:lnTo>
                  <a:pt x="247" y="586"/>
                </a:lnTo>
                <a:lnTo>
                  <a:pt x="222" y="601"/>
                </a:lnTo>
                <a:lnTo>
                  <a:pt x="198" y="614"/>
                </a:lnTo>
                <a:lnTo>
                  <a:pt x="176" y="626"/>
                </a:lnTo>
                <a:lnTo>
                  <a:pt x="157" y="637"/>
                </a:lnTo>
                <a:lnTo>
                  <a:pt x="146" y="643"/>
                </a:lnTo>
                <a:lnTo>
                  <a:pt x="139" y="643"/>
                </a:lnTo>
                <a:lnTo>
                  <a:pt x="133" y="644"/>
                </a:lnTo>
                <a:lnTo>
                  <a:pt x="124" y="644"/>
                </a:lnTo>
                <a:lnTo>
                  <a:pt x="117" y="643"/>
                </a:lnTo>
                <a:lnTo>
                  <a:pt x="108" y="641"/>
                </a:lnTo>
                <a:lnTo>
                  <a:pt x="102" y="638"/>
                </a:lnTo>
                <a:lnTo>
                  <a:pt x="96" y="632"/>
                </a:lnTo>
                <a:lnTo>
                  <a:pt x="92" y="625"/>
                </a:lnTo>
              </a:path>
            </a:pathLst>
          </a:custGeom>
          <a:solidFill>
            <a:schemeClr val="hlink"/>
          </a:solidFill>
          <a:ln w="6350">
            <a:solidFill>
              <a:srgbClr val="FF6666"/>
            </a:solidFill>
            <a:round/>
            <a:headEnd/>
            <a:tailEnd/>
          </a:ln>
        </p:spPr>
        <p:txBody>
          <a:bodyPr/>
          <a:lstStyle/>
          <a:p>
            <a:endParaRPr lang="en-US"/>
          </a:p>
        </p:txBody>
      </p:sp>
      <p:sp>
        <p:nvSpPr>
          <p:cNvPr id="53256" name="Freeform 7"/>
          <p:cNvSpPr>
            <a:spLocks/>
          </p:cNvSpPr>
          <p:nvPr/>
        </p:nvSpPr>
        <p:spPr bwMode="auto">
          <a:xfrm>
            <a:off x="6286500" y="4741863"/>
            <a:ext cx="280988" cy="263525"/>
          </a:xfrm>
          <a:custGeom>
            <a:avLst/>
            <a:gdLst>
              <a:gd name="T0" fmla="*/ 2147483647 w 199"/>
              <a:gd name="T1" fmla="*/ 2147483647 h 166"/>
              <a:gd name="T2" fmla="*/ 2147483647 w 199"/>
              <a:gd name="T3" fmla="*/ 2147483647 h 166"/>
              <a:gd name="T4" fmla="*/ 2147483647 w 199"/>
              <a:gd name="T5" fmla="*/ 2147483647 h 166"/>
              <a:gd name="T6" fmla="*/ 2147483647 w 199"/>
              <a:gd name="T7" fmla="*/ 2147483647 h 166"/>
              <a:gd name="T8" fmla="*/ 2147483647 w 199"/>
              <a:gd name="T9" fmla="*/ 2147483647 h 166"/>
              <a:gd name="T10" fmla="*/ 2147483647 w 199"/>
              <a:gd name="T11" fmla="*/ 2147483647 h 166"/>
              <a:gd name="T12" fmla="*/ 2147483647 w 199"/>
              <a:gd name="T13" fmla="*/ 2147483647 h 166"/>
              <a:gd name="T14" fmla="*/ 2147483647 w 199"/>
              <a:gd name="T15" fmla="*/ 2147483647 h 166"/>
              <a:gd name="T16" fmla="*/ 2147483647 w 199"/>
              <a:gd name="T17" fmla="*/ 2147483647 h 166"/>
              <a:gd name="T18" fmla="*/ 2147483647 w 199"/>
              <a:gd name="T19" fmla="*/ 2147483647 h 166"/>
              <a:gd name="T20" fmla="*/ 2147483647 w 199"/>
              <a:gd name="T21" fmla="*/ 2147483647 h 166"/>
              <a:gd name="T22" fmla="*/ 2147483647 w 199"/>
              <a:gd name="T23" fmla="*/ 2147483647 h 166"/>
              <a:gd name="T24" fmla="*/ 2147483647 w 199"/>
              <a:gd name="T25" fmla="*/ 2147483647 h 166"/>
              <a:gd name="T26" fmla="*/ 2147483647 w 199"/>
              <a:gd name="T27" fmla="*/ 2147483647 h 166"/>
              <a:gd name="T28" fmla="*/ 2147483647 w 199"/>
              <a:gd name="T29" fmla="*/ 2147483647 h 166"/>
              <a:gd name="T30" fmla="*/ 2147483647 w 199"/>
              <a:gd name="T31" fmla="*/ 2147483647 h 166"/>
              <a:gd name="T32" fmla="*/ 2147483647 w 199"/>
              <a:gd name="T33" fmla="*/ 2147483647 h 166"/>
              <a:gd name="T34" fmla="*/ 2147483647 w 199"/>
              <a:gd name="T35" fmla="*/ 2147483647 h 166"/>
              <a:gd name="T36" fmla="*/ 2147483647 w 199"/>
              <a:gd name="T37" fmla="*/ 2147483647 h 166"/>
              <a:gd name="T38" fmla="*/ 2147483647 w 199"/>
              <a:gd name="T39" fmla="*/ 2147483647 h 166"/>
              <a:gd name="T40" fmla="*/ 2147483647 w 199"/>
              <a:gd name="T41" fmla="*/ 2147483647 h 166"/>
              <a:gd name="T42" fmla="*/ 2147483647 w 199"/>
              <a:gd name="T43" fmla="*/ 2147483647 h 166"/>
              <a:gd name="T44" fmla="*/ 2147483647 w 199"/>
              <a:gd name="T45" fmla="*/ 2147483647 h 166"/>
              <a:gd name="T46" fmla="*/ 2147483647 w 199"/>
              <a:gd name="T47" fmla="*/ 2147483647 h 166"/>
              <a:gd name="T48" fmla="*/ 2147483647 w 199"/>
              <a:gd name="T49" fmla="*/ 2147483647 h 166"/>
              <a:gd name="T50" fmla="*/ 2147483647 w 199"/>
              <a:gd name="T51" fmla="*/ 2147483647 h 166"/>
              <a:gd name="T52" fmla="*/ 2147483647 w 199"/>
              <a:gd name="T53" fmla="*/ 2147483647 h 166"/>
              <a:gd name="T54" fmla="*/ 2147483647 w 199"/>
              <a:gd name="T55" fmla="*/ 2147483647 h 166"/>
              <a:gd name="T56" fmla="*/ 2147483647 w 199"/>
              <a:gd name="T57" fmla="*/ 2147483647 h 166"/>
              <a:gd name="T58" fmla="*/ 2147483647 w 199"/>
              <a:gd name="T59" fmla="*/ 2147483647 h 166"/>
              <a:gd name="T60" fmla="*/ 2147483647 w 199"/>
              <a:gd name="T61" fmla="*/ 2147483647 h 166"/>
              <a:gd name="T62" fmla="*/ 2147483647 w 199"/>
              <a:gd name="T63" fmla="*/ 2147483647 h 166"/>
              <a:gd name="T64" fmla="*/ 2147483647 w 199"/>
              <a:gd name="T65" fmla="*/ 2147483647 h 166"/>
              <a:gd name="T66" fmla="*/ 2147483647 w 199"/>
              <a:gd name="T67" fmla="*/ 2147483647 h 166"/>
              <a:gd name="T68" fmla="*/ 2147483647 w 199"/>
              <a:gd name="T69" fmla="*/ 2147483647 h 166"/>
              <a:gd name="T70" fmla="*/ 2147483647 w 199"/>
              <a:gd name="T71" fmla="*/ 2147483647 h 166"/>
              <a:gd name="T72" fmla="*/ 2147483647 w 199"/>
              <a:gd name="T73" fmla="*/ 0 h 166"/>
              <a:gd name="T74" fmla="*/ 2147483647 w 199"/>
              <a:gd name="T75" fmla="*/ 2147483647 h 166"/>
              <a:gd name="T76" fmla="*/ 2147483647 w 199"/>
              <a:gd name="T77" fmla="*/ 2147483647 h 166"/>
              <a:gd name="T78" fmla="*/ 2147483647 w 199"/>
              <a:gd name="T79" fmla="*/ 2147483647 h 166"/>
              <a:gd name="T80" fmla="*/ 2147483647 w 199"/>
              <a:gd name="T81" fmla="*/ 2147483647 h 166"/>
              <a:gd name="T82" fmla="*/ 2147483647 w 199"/>
              <a:gd name="T83" fmla="*/ 2147483647 h 166"/>
              <a:gd name="T84" fmla="*/ 2147483647 w 199"/>
              <a:gd name="T85" fmla="*/ 2147483647 h 166"/>
              <a:gd name="T86" fmla="*/ 2147483647 w 199"/>
              <a:gd name="T87" fmla="*/ 2147483647 h 166"/>
              <a:gd name="T88" fmla="*/ 2147483647 w 199"/>
              <a:gd name="T89" fmla="*/ 2147483647 h 16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99"/>
              <a:gd name="T136" fmla="*/ 0 h 166"/>
              <a:gd name="T137" fmla="*/ 199 w 199"/>
              <a:gd name="T138" fmla="*/ 166 h 16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99" h="166">
                <a:moveTo>
                  <a:pt x="30" y="70"/>
                </a:moveTo>
                <a:lnTo>
                  <a:pt x="27" y="83"/>
                </a:lnTo>
                <a:lnTo>
                  <a:pt x="24" y="93"/>
                </a:lnTo>
                <a:lnTo>
                  <a:pt x="20" y="104"/>
                </a:lnTo>
                <a:lnTo>
                  <a:pt x="14" y="113"/>
                </a:lnTo>
                <a:lnTo>
                  <a:pt x="9" y="121"/>
                </a:lnTo>
                <a:lnTo>
                  <a:pt x="5" y="130"/>
                </a:lnTo>
                <a:lnTo>
                  <a:pt x="2" y="142"/>
                </a:lnTo>
                <a:lnTo>
                  <a:pt x="0" y="155"/>
                </a:lnTo>
                <a:lnTo>
                  <a:pt x="3" y="160"/>
                </a:lnTo>
                <a:lnTo>
                  <a:pt x="8" y="163"/>
                </a:lnTo>
                <a:lnTo>
                  <a:pt x="12" y="164"/>
                </a:lnTo>
                <a:lnTo>
                  <a:pt x="17" y="166"/>
                </a:lnTo>
                <a:lnTo>
                  <a:pt x="27" y="166"/>
                </a:lnTo>
                <a:lnTo>
                  <a:pt x="37" y="164"/>
                </a:lnTo>
                <a:lnTo>
                  <a:pt x="48" y="160"/>
                </a:lnTo>
                <a:lnTo>
                  <a:pt x="58" y="155"/>
                </a:lnTo>
                <a:lnTo>
                  <a:pt x="68" y="151"/>
                </a:lnTo>
                <a:lnTo>
                  <a:pt x="77" y="148"/>
                </a:lnTo>
                <a:lnTo>
                  <a:pt x="83" y="147"/>
                </a:lnTo>
                <a:lnTo>
                  <a:pt x="89" y="144"/>
                </a:lnTo>
                <a:lnTo>
                  <a:pt x="95" y="141"/>
                </a:lnTo>
                <a:lnTo>
                  <a:pt x="101" y="138"/>
                </a:lnTo>
                <a:lnTo>
                  <a:pt x="107" y="135"/>
                </a:lnTo>
                <a:lnTo>
                  <a:pt x="113" y="132"/>
                </a:lnTo>
                <a:lnTo>
                  <a:pt x="119" y="130"/>
                </a:lnTo>
                <a:lnTo>
                  <a:pt x="126" y="127"/>
                </a:lnTo>
                <a:lnTo>
                  <a:pt x="129" y="124"/>
                </a:lnTo>
                <a:lnTo>
                  <a:pt x="132" y="121"/>
                </a:lnTo>
                <a:lnTo>
                  <a:pt x="135" y="118"/>
                </a:lnTo>
                <a:lnTo>
                  <a:pt x="138" y="115"/>
                </a:lnTo>
                <a:lnTo>
                  <a:pt x="141" y="111"/>
                </a:lnTo>
                <a:lnTo>
                  <a:pt x="144" y="108"/>
                </a:lnTo>
                <a:lnTo>
                  <a:pt x="147" y="105"/>
                </a:lnTo>
                <a:lnTo>
                  <a:pt x="150" y="104"/>
                </a:lnTo>
                <a:lnTo>
                  <a:pt x="157" y="102"/>
                </a:lnTo>
                <a:lnTo>
                  <a:pt x="163" y="99"/>
                </a:lnTo>
                <a:lnTo>
                  <a:pt x="171" y="96"/>
                </a:lnTo>
                <a:lnTo>
                  <a:pt x="176" y="93"/>
                </a:lnTo>
                <a:lnTo>
                  <a:pt x="182" y="90"/>
                </a:lnTo>
                <a:lnTo>
                  <a:pt x="188" y="87"/>
                </a:lnTo>
                <a:lnTo>
                  <a:pt x="194" y="81"/>
                </a:lnTo>
                <a:lnTo>
                  <a:pt x="199" y="77"/>
                </a:lnTo>
                <a:lnTo>
                  <a:pt x="199" y="75"/>
                </a:lnTo>
                <a:lnTo>
                  <a:pt x="199" y="73"/>
                </a:lnTo>
                <a:lnTo>
                  <a:pt x="199" y="70"/>
                </a:lnTo>
                <a:lnTo>
                  <a:pt x="199" y="65"/>
                </a:lnTo>
                <a:lnTo>
                  <a:pt x="199" y="61"/>
                </a:lnTo>
                <a:lnTo>
                  <a:pt x="197" y="56"/>
                </a:lnTo>
                <a:lnTo>
                  <a:pt x="196" y="52"/>
                </a:lnTo>
                <a:lnTo>
                  <a:pt x="193" y="49"/>
                </a:lnTo>
                <a:lnTo>
                  <a:pt x="190" y="44"/>
                </a:lnTo>
                <a:lnTo>
                  <a:pt x="187" y="40"/>
                </a:lnTo>
                <a:lnTo>
                  <a:pt x="182" y="35"/>
                </a:lnTo>
                <a:lnTo>
                  <a:pt x="179" y="31"/>
                </a:lnTo>
                <a:lnTo>
                  <a:pt x="175" y="25"/>
                </a:lnTo>
                <a:lnTo>
                  <a:pt x="171" y="22"/>
                </a:lnTo>
                <a:lnTo>
                  <a:pt x="166" y="18"/>
                </a:lnTo>
                <a:lnTo>
                  <a:pt x="162" y="15"/>
                </a:lnTo>
                <a:lnTo>
                  <a:pt x="160" y="15"/>
                </a:lnTo>
                <a:lnTo>
                  <a:pt x="153" y="15"/>
                </a:lnTo>
                <a:lnTo>
                  <a:pt x="142" y="15"/>
                </a:lnTo>
                <a:lnTo>
                  <a:pt x="132" y="15"/>
                </a:lnTo>
                <a:lnTo>
                  <a:pt x="122" y="15"/>
                </a:lnTo>
                <a:lnTo>
                  <a:pt x="113" y="15"/>
                </a:lnTo>
                <a:lnTo>
                  <a:pt x="108" y="15"/>
                </a:lnTo>
                <a:lnTo>
                  <a:pt x="110" y="13"/>
                </a:lnTo>
                <a:lnTo>
                  <a:pt x="104" y="13"/>
                </a:lnTo>
                <a:lnTo>
                  <a:pt x="98" y="12"/>
                </a:lnTo>
                <a:lnTo>
                  <a:pt x="92" y="9"/>
                </a:lnTo>
                <a:lnTo>
                  <a:pt x="85" y="4"/>
                </a:lnTo>
                <a:lnTo>
                  <a:pt x="77" y="3"/>
                </a:lnTo>
                <a:lnTo>
                  <a:pt x="71" y="0"/>
                </a:lnTo>
                <a:lnTo>
                  <a:pt x="64" y="0"/>
                </a:lnTo>
                <a:lnTo>
                  <a:pt x="58" y="1"/>
                </a:lnTo>
                <a:lnTo>
                  <a:pt x="51" y="4"/>
                </a:lnTo>
                <a:lnTo>
                  <a:pt x="45" y="9"/>
                </a:lnTo>
                <a:lnTo>
                  <a:pt x="40" y="13"/>
                </a:lnTo>
                <a:lnTo>
                  <a:pt x="34" y="18"/>
                </a:lnTo>
                <a:lnTo>
                  <a:pt x="31" y="24"/>
                </a:lnTo>
                <a:lnTo>
                  <a:pt x="29" y="30"/>
                </a:lnTo>
                <a:lnTo>
                  <a:pt x="26" y="37"/>
                </a:lnTo>
                <a:lnTo>
                  <a:pt x="26" y="43"/>
                </a:lnTo>
                <a:lnTo>
                  <a:pt x="26" y="47"/>
                </a:lnTo>
                <a:lnTo>
                  <a:pt x="27" y="50"/>
                </a:lnTo>
                <a:lnTo>
                  <a:pt x="29" y="55"/>
                </a:lnTo>
                <a:lnTo>
                  <a:pt x="29" y="58"/>
                </a:lnTo>
                <a:lnTo>
                  <a:pt x="30" y="61"/>
                </a:lnTo>
                <a:lnTo>
                  <a:pt x="31" y="62"/>
                </a:lnTo>
                <a:lnTo>
                  <a:pt x="31" y="67"/>
                </a:lnTo>
                <a:lnTo>
                  <a:pt x="30" y="7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7" name="Freeform 8"/>
          <p:cNvSpPr>
            <a:spLocks/>
          </p:cNvSpPr>
          <p:nvPr/>
        </p:nvSpPr>
        <p:spPr bwMode="auto">
          <a:xfrm>
            <a:off x="6299200" y="4929188"/>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2147483647 w 34"/>
              <a:gd name="T83" fmla="*/ 2147483647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42"/>
              <a:gd name="T128" fmla="*/ 34 w 34"/>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lnTo>
                  <a:pt x="6" y="1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8" name="Freeform 9"/>
          <p:cNvSpPr>
            <a:spLocks/>
          </p:cNvSpPr>
          <p:nvPr/>
        </p:nvSpPr>
        <p:spPr bwMode="auto">
          <a:xfrm>
            <a:off x="6299200" y="4929188"/>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2147483647 w 34"/>
              <a:gd name="T83" fmla="*/ 2147483647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42"/>
              <a:gd name="T128" fmla="*/ 34 w 34"/>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lnTo>
                  <a:pt x="6" y="11"/>
                </a:lnTo>
              </a:path>
            </a:pathLst>
          </a:custGeom>
          <a:solidFill>
            <a:srgbClr val="FFFF00"/>
          </a:solidFill>
          <a:ln w="1588">
            <a:solidFill>
              <a:srgbClr val="990000"/>
            </a:solidFill>
            <a:round/>
            <a:headEnd/>
            <a:tailEnd/>
          </a:ln>
        </p:spPr>
        <p:txBody>
          <a:bodyPr/>
          <a:lstStyle/>
          <a:p>
            <a:endParaRPr lang="en-US"/>
          </a:p>
        </p:txBody>
      </p:sp>
      <p:sp>
        <p:nvSpPr>
          <p:cNvPr id="53259" name="Freeform 10"/>
          <p:cNvSpPr>
            <a:spLocks/>
          </p:cNvSpPr>
          <p:nvPr/>
        </p:nvSpPr>
        <p:spPr bwMode="auto">
          <a:xfrm>
            <a:off x="6299200" y="4929188"/>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42"/>
              <a:gd name="T125" fmla="*/ 34 w 34"/>
              <a:gd name="T126" fmla="*/ 42 h 4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path>
            </a:pathLst>
          </a:custGeom>
          <a:solidFill>
            <a:srgbClr val="FFFF00"/>
          </a:solidFill>
          <a:ln w="4763">
            <a:solidFill>
              <a:srgbClr val="990000"/>
            </a:solidFill>
            <a:round/>
            <a:headEnd/>
            <a:tailEnd/>
          </a:ln>
        </p:spPr>
        <p:txBody>
          <a:bodyPr/>
          <a:lstStyle/>
          <a:p>
            <a:endParaRPr lang="en-US"/>
          </a:p>
        </p:txBody>
      </p:sp>
      <p:sp>
        <p:nvSpPr>
          <p:cNvPr id="53260" name="Freeform 11"/>
          <p:cNvSpPr>
            <a:spLocks/>
          </p:cNvSpPr>
          <p:nvPr/>
        </p:nvSpPr>
        <p:spPr bwMode="auto">
          <a:xfrm>
            <a:off x="6332538" y="4830763"/>
            <a:ext cx="42862"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2147483647 w 30"/>
              <a:gd name="T67" fmla="*/ 2147483647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54"/>
              <a:gd name="T104" fmla="*/ 30 w 30"/>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lnTo>
                  <a:pt x="4" y="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1" name="Freeform 12"/>
          <p:cNvSpPr>
            <a:spLocks/>
          </p:cNvSpPr>
          <p:nvPr/>
        </p:nvSpPr>
        <p:spPr bwMode="auto">
          <a:xfrm>
            <a:off x="6332538" y="4830763"/>
            <a:ext cx="42862"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2147483647 w 30"/>
              <a:gd name="T67" fmla="*/ 2147483647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54"/>
              <a:gd name="T104" fmla="*/ 30 w 30"/>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lnTo>
                  <a:pt x="4" y="8"/>
                </a:lnTo>
              </a:path>
            </a:pathLst>
          </a:custGeom>
          <a:solidFill>
            <a:srgbClr val="FFFF00"/>
          </a:solidFill>
          <a:ln w="1588">
            <a:solidFill>
              <a:srgbClr val="990000"/>
            </a:solidFill>
            <a:round/>
            <a:headEnd/>
            <a:tailEnd/>
          </a:ln>
        </p:spPr>
        <p:txBody>
          <a:bodyPr/>
          <a:lstStyle/>
          <a:p>
            <a:endParaRPr lang="en-US"/>
          </a:p>
        </p:txBody>
      </p:sp>
      <p:sp>
        <p:nvSpPr>
          <p:cNvPr id="53262" name="Freeform 13"/>
          <p:cNvSpPr>
            <a:spLocks/>
          </p:cNvSpPr>
          <p:nvPr/>
        </p:nvSpPr>
        <p:spPr bwMode="auto">
          <a:xfrm>
            <a:off x="6332538" y="4830763"/>
            <a:ext cx="42862"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0"/>
              <a:gd name="T100" fmla="*/ 0 h 54"/>
              <a:gd name="T101" fmla="*/ 30 w 30"/>
              <a:gd name="T102" fmla="*/ 54 h 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path>
            </a:pathLst>
          </a:custGeom>
          <a:solidFill>
            <a:srgbClr val="FFFF00"/>
          </a:solidFill>
          <a:ln w="4763">
            <a:solidFill>
              <a:srgbClr val="990000"/>
            </a:solidFill>
            <a:round/>
            <a:headEnd/>
            <a:tailEnd/>
          </a:ln>
        </p:spPr>
        <p:txBody>
          <a:bodyPr/>
          <a:lstStyle/>
          <a:p>
            <a:endParaRPr lang="en-US"/>
          </a:p>
        </p:txBody>
      </p:sp>
      <p:sp>
        <p:nvSpPr>
          <p:cNvPr id="53263" name="Freeform 14"/>
          <p:cNvSpPr>
            <a:spLocks/>
          </p:cNvSpPr>
          <p:nvPr/>
        </p:nvSpPr>
        <p:spPr bwMode="auto">
          <a:xfrm>
            <a:off x="6350000" y="4913313"/>
            <a:ext cx="65088" cy="68262"/>
          </a:xfrm>
          <a:custGeom>
            <a:avLst/>
            <a:gdLst>
              <a:gd name="T0" fmla="*/ 0 w 46"/>
              <a:gd name="T1" fmla="*/ 2147483647 h 43"/>
              <a:gd name="T2" fmla="*/ 2147483647 w 46"/>
              <a:gd name="T3" fmla="*/ 2147483647 h 43"/>
              <a:gd name="T4" fmla="*/ 2147483647 w 46"/>
              <a:gd name="T5" fmla="*/ 2147483647 h 43"/>
              <a:gd name="T6" fmla="*/ 2147483647 w 46"/>
              <a:gd name="T7" fmla="*/ 2147483647 h 43"/>
              <a:gd name="T8" fmla="*/ 2147483647 w 46"/>
              <a:gd name="T9" fmla="*/ 2147483647 h 43"/>
              <a:gd name="T10" fmla="*/ 2147483647 w 46"/>
              <a:gd name="T11" fmla="*/ 2147483647 h 43"/>
              <a:gd name="T12" fmla="*/ 2147483647 w 46"/>
              <a:gd name="T13" fmla="*/ 2147483647 h 43"/>
              <a:gd name="T14" fmla="*/ 2147483647 w 46"/>
              <a:gd name="T15" fmla="*/ 2147483647 h 43"/>
              <a:gd name="T16" fmla="*/ 2147483647 w 46"/>
              <a:gd name="T17" fmla="*/ 2147483647 h 43"/>
              <a:gd name="T18" fmla="*/ 2147483647 w 46"/>
              <a:gd name="T19" fmla="*/ 2147483647 h 43"/>
              <a:gd name="T20" fmla="*/ 2147483647 w 46"/>
              <a:gd name="T21" fmla="*/ 2147483647 h 43"/>
              <a:gd name="T22" fmla="*/ 2147483647 w 46"/>
              <a:gd name="T23" fmla="*/ 2147483647 h 43"/>
              <a:gd name="T24" fmla="*/ 2147483647 w 46"/>
              <a:gd name="T25" fmla="*/ 2147483647 h 43"/>
              <a:gd name="T26" fmla="*/ 2147483647 w 46"/>
              <a:gd name="T27" fmla="*/ 2147483647 h 43"/>
              <a:gd name="T28" fmla="*/ 2147483647 w 46"/>
              <a:gd name="T29" fmla="*/ 2147483647 h 43"/>
              <a:gd name="T30" fmla="*/ 2147483647 w 46"/>
              <a:gd name="T31" fmla="*/ 2147483647 h 43"/>
              <a:gd name="T32" fmla="*/ 2147483647 w 46"/>
              <a:gd name="T33" fmla="*/ 2147483647 h 43"/>
              <a:gd name="T34" fmla="*/ 2147483647 w 46"/>
              <a:gd name="T35" fmla="*/ 2147483647 h 43"/>
              <a:gd name="T36" fmla="*/ 2147483647 w 46"/>
              <a:gd name="T37" fmla="*/ 2147483647 h 43"/>
              <a:gd name="T38" fmla="*/ 2147483647 w 46"/>
              <a:gd name="T39" fmla="*/ 2147483647 h 43"/>
              <a:gd name="T40" fmla="*/ 2147483647 w 46"/>
              <a:gd name="T41" fmla="*/ 2147483647 h 43"/>
              <a:gd name="T42" fmla="*/ 2147483647 w 46"/>
              <a:gd name="T43" fmla="*/ 2147483647 h 43"/>
              <a:gd name="T44" fmla="*/ 2147483647 w 46"/>
              <a:gd name="T45" fmla="*/ 2147483647 h 43"/>
              <a:gd name="T46" fmla="*/ 2147483647 w 46"/>
              <a:gd name="T47" fmla="*/ 2147483647 h 43"/>
              <a:gd name="T48" fmla="*/ 2147483647 w 46"/>
              <a:gd name="T49" fmla="*/ 2147483647 h 43"/>
              <a:gd name="T50" fmla="*/ 2147483647 w 46"/>
              <a:gd name="T51" fmla="*/ 2147483647 h 43"/>
              <a:gd name="T52" fmla="*/ 2147483647 w 46"/>
              <a:gd name="T53" fmla="*/ 2147483647 h 43"/>
              <a:gd name="T54" fmla="*/ 2147483647 w 46"/>
              <a:gd name="T55" fmla="*/ 0 h 43"/>
              <a:gd name="T56" fmla="*/ 2147483647 w 46"/>
              <a:gd name="T57" fmla="*/ 0 h 43"/>
              <a:gd name="T58" fmla="*/ 2147483647 w 46"/>
              <a:gd name="T59" fmla="*/ 2147483647 h 43"/>
              <a:gd name="T60" fmla="*/ 2147483647 w 46"/>
              <a:gd name="T61" fmla="*/ 2147483647 h 43"/>
              <a:gd name="T62" fmla="*/ 2147483647 w 46"/>
              <a:gd name="T63" fmla="*/ 2147483647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3"/>
              <a:gd name="T98" fmla="*/ 46 w 46"/>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3">
                <a:moveTo>
                  <a:pt x="0" y="13"/>
                </a:moveTo>
                <a:lnTo>
                  <a:pt x="0" y="15"/>
                </a:lnTo>
                <a:lnTo>
                  <a:pt x="0" y="16"/>
                </a:lnTo>
                <a:lnTo>
                  <a:pt x="1" y="18"/>
                </a:lnTo>
                <a:lnTo>
                  <a:pt x="1" y="19"/>
                </a:lnTo>
                <a:lnTo>
                  <a:pt x="3" y="21"/>
                </a:lnTo>
                <a:lnTo>
                  <a:pt x="3" y="22"/>
                </a:lnTo>
                <a:lnTo>
                  <a:pt x="3" y="24"/>
                </a:lnTo>
                <a:lnTo>
                  <a:pt x="4" y="24"/>
                </a:lnTo>
                <a:lnTo>
                  <a:pt x="4" y="22"/>
                </a:lnTo>
                <a:lnTo>
                  <a:pt x="4" y="25"/>
                </a:lnTo>
                <a:lnTo>
                  <a:pt x="4" y="28"/>
                </a:lnTo>
                <a:lnTo>
                  <a:pt x="4" y="31"/>
                </a:lnTo>
                <a:lnTo>
                  <a:pt x="4" y="34"/>
                </a:lnTo>
                <a:lnTo>
                  <a:pt x="6" y="37"/>
                </a:lnTo>
                <a:lnTo>
                  <a:pt x="7" y="39"/>
                </a:lnTo>
                <a:lnTo>
                  <a:pt x="9" y="42"/>
                </a:lnTo>
                <a:lnTo>
                  <a:pt x="10" y="42"/>
                </a:lnTo>
                <a:lnTo>
                  <a:pt x="12" y="43"/>
                </a:lnTo>
                <a:lnTo>
                  <a:pt x="13" y="42"/>
                </a:lnTo>
                <a:lnTo>
                  <a:pt x="15" y="42"/>
                </a:lnTo>
                <a:lnTo>
                  <a:pt x="16" y="42"/>
                </a:lnTo>
                <a:lnTo>
                  <a:pt x="18" y="40"/>
                </a:lnTo>
                <a:lnTo>
                  <a:pt x="20" y="39"/>
                </a:lnTo>
                <a:lnTo>
                  <a:pt x="22" y="37"/>
                </a:lnTo>
                <a:lnTo>
                  <a:pt x="23" y="36"/>
                </a:lnTo>
                <a:lnTo>
                  <a:pt x="26" y="34"/>
                </a:lnTo>
                <a:lnTo>
                  <a:pt x="29" y="31"/>
                </a:lnTo>
                <a:lnTo>
                  <a:pt x="32" y="30"/>
                </a:lnTo>
                <a:lnTo>
                  <a:pt x="35" y="28"/>
                </a:lnTo>
                <a:lnTo>
                  <a:pt x="38" y="28"/>
                </a:lnTo>
                <a:lnTo>
                  <a:pt x="40" y="27"/>
                </a:lnTo>
                <a:lnTo>
                  <a:pt x="41" y="25"/>
                </a:lnTo>
                <a:lnTo>
                  <a:pt x="43" y="24"/>
                </a:lnTo>
                <a:lnTo>
                  <a:pt x="44" y="21"/>
                </a:lnTo>
                <a:lnTo>
                  <a:pt x="46" y="18"/>
                </a:lnTo>
                <a:lnTo>
                  <a:pt x="44" y="15"/>
                </a:lnTo>
                <a:lnTo>
                  <a:pt x="43" y="13"/>
                </a:lnTo>
                <a:lnTo>
                  <a:pt x="41" y="10"/>
                </a:lnTo>
                <a:lnTo>
                  <a:pt x="38" y="9"/>
                </a:lnTo>
                <a:lnTo>
                  <a:pt x="35" y="7"/>
                </a:lnTo>
                <a:lnTo>
                  <a:pt x="32" y="7"/>
                </a:lnTo>
                <a:lnTo>
                  <a:pt x="29" y="6"/>
                </a:lnTo>
                <a:lnTo>
                  <a:pt x="28" y="6"/>
                </a:lnTo>
                <a:lnTo>
                  <a:pt x="25" y="5"/>
                </a:lnTo>
                <a:lnTo>
                  <a:pt x="23" y="3"/>
                </a:lnTo>
                <a:lnTo>
                  <a:pt x="20" y="3"/>
                </a:lnTo>
                <a:lnTo>
                  <a:pt x="19" y="2"/>
                </a:lnTo>
                <a:lnTo>
                  <a:pt x="16" y="0"/>
                </a:lnTo>
                <a:lnTo>
                  <a:pt x="15" y="0"/>
                </a:lnTo>
                <a:lnTo>
                  <a:pt x="12" y="0"/>
                </a:lnTo>
                <a:lnTo>
                  <a:pt x="9" y="0"/>
                </a:lnTo>
                <a:lnTo>
                  <a:pt x="7" y="2"/>
                </a:lnTo>
                <a:lnTo>
                  <a:pt x="4" y="3"/>
                </a:lnTo>
                <a:lnTo>
                  <a:pt x="3" y="6"/>
                </a:lnTo>
                <a:lnTo>
                  <a:pt x="1" y="7"/>
                </a:lnTo>
                <a:lnTo>
                  <a:pt x="1" y="10"/>
                </a:lnTo>
                <a:lnTo>
                  <a:pt x="0" y="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4" name="Freeform 15"/>
          <p:cNvSpPr>
            <a:spLocks/>
          </p:cNvSpPr>
          <p:nvPr/>
        </p:nvSpPr>
        <p:spPr bwMode="auto">
          <a:xfrm>
            <a:off x="6350000" y="4913313"/>
            <a:ext cx="65088" cy="68262"/>
          </a:xfrm>
          <a:custGeom>
            <a:avLst/>
            <a:gdLst>
              <a:gd name="T0" fmla="*/ 0 w 46"/>
              <a:gd name="T1" fmla="*/ 2147483647 h 43"/>
              <a:gd name="T2" fmla="*/ 2147483647 w 46"/>
              <a:gd name="T3" fmla="*/ 2147483647 h 43"/>
              <a:gd name="T4" fmla="*/ 2147483647 w 46"/>
              <a:gd name="T5" fmla="*/ 2147483647 h 43"/>
              <a:gd name="T6" fmla="*/ 2147483647 w 46"/>
              <a:gd name="T7" fmla="*/ 2147483647 h 43"/>
              <a:gd name="T8" fmla="*/ 2147483647 w 46"/>
              <a:gd name="T9" fmla="*/ 2147483647 h 43"/>
              <a:gd name="T10" fmla="*/ 2147483647 w 46"/>
              <a:gd name="T11" fmla="*/ 2147483647 h 43"/>
              <a:gd name="T12" fmla="*/ 2147483647 w 46"/>
              <a:gd name="T13" fmla="*/ 2147483647 h 43"/>
              <a:gd name="T14" fmla="*/ 2147483647 w 46"/>
              <a:gd name="T15" fmla="*/ 2147483647 h 43"/>
              <a:gd name="T16" fmla="*/ 2147483647 w 46"/>
              <a:gd name="T17" fmla="*/ 2147483647 h 43"/>
              <a:gd name="T18" fmla="*/ 2147483647 w 46"/>
              <a:gd name="T19" fmla="*/ 2147483647 h 43"/>
              <a:gd name="T20" fmla="*/ 2147483647 w 46"/>
              <a:gd name="T21" fmla="*/ 2147483647 h 43"/>
              <a:gd name="T22" fmla="*/ 2147483647 w 46"/>
              <a:gd name="T23" fmla="*/ 2147483647 h 43"/>
              <a:gd name="T24" fmla="*/ 2147483647 w 46"/>
              <a:gd name="T25" fmla="*/ 2147483647 h 43"/>
              <a:gd name="T26" fmla="*/ 2147483647 w 46"/>
              <a:gd name="T27" fmla="*/ 2147483647 h 43"/>
              <a:gd name="T28" fmla="*/ 2147483647 w 46"/>
              <a:gd name="T29" fmla="*/ 2147483647 h 43"/>
              <a:gd name="T30" fmla="*/ 2147483647 w 46"/>
              <a:gd name="T31" fmla="*/ 2147483647 h 43"/>
              <a:gd name="T32" fmla="*/ 2147483647 w 46"/>
              <a:gd name="T33" fmla="*/ 2147483647 h 43"/>
              <a:gd name="T34" fmla="*/ 2147483647 w 46"/>
              <a:gd name="T35" fmla="*/ 2147483647 h 43"/>
              <a:gd name="T36" fmla="*/ 2147483647 w 46"/>
              <a:gd name="T37" fmla="*/ 2147483647 h 43"/>
              <a:gd name="T38" fmla="*/ 2147483647 w 46"/>
              <a:gd name="T39" fmla="*/ 2147483647 h 43"/>
              <a:gd name="T40" fmla="*/ 2147483647 w 46"/>
              <a:gd name="T41" fmla="*/ 2147483647 h 43"/>
              <a:gd name="T42" fmla="*/ 2147483647 w 46"/>
              <a:gd name="T43" fmla="*/ 2147483647 h 43"/>
              <a:gd name="T44" fmla="*/ 2147483647 w 46"/>
              <a:gd name="T45" fmla="*/ 2147483647 h 43"/>
              <a:gd name="T46" fmla="*/ 2147483647 w 46"/>
              <a:gd name="T47" fmla="*/ 2147483647 h 43"/>
              <a:gd name="T48" fmla="*/ 2147483647 w 46"/>
              <a:gd name="T49" fmla="*/ 2147483647 h 43"/>
              <a:gd name="T50" fmla="*/ 2147483647 w 46"/>
              <a:gd name="T51" fmla="*/ 2147483647 h 43"/>
              <a:gd name="T52" fmla="*/ 2147483647 w 46"/>
              <a:gd name="T53" fmla="*/ 2147483647 h 43"/>
              <a:gd name="T54" fmla="*/ 2147483647 w 46"/>
              <a:gd name="T55" fmla="*/ 0 h 43"/>
              <a:gd name="T56" fmla="*/ 2147483647 w 46"/>
              <a:gd name="T57" fmla="*/ 0 h 43"/>
              <a:gd name="T58" fmla="*/ 2147483647 w 46"/>
              <a:gd name="T59" fmla="*/ 2147483647 h 43"/>
              <a:gd name="T60" fmla="*/ 2147483647 w 46"/>
              <a:gd name="T61" fmla="*/ 2147483647 h 43"/>
              <a:gd name="T62" fmla="*/ 2147483647 w 46"/>
              <a:gd name="T63" fmla="*/ 2147483647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3"/>
              <a:gd name="T98" fmla="*/ 46 w 46"/>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3">
                <a:moveTo>
                  <a:pt x="0" y="13"/>
                </a:moveTo>
                <a:lnTo>
                  <a:pt x="0" y="15"/>
                </a:lnTo>
                <a:lnTo>
                  <a:pt x="0" y="16"/>
                </a:lnTo>
                <a:lnTo>
                  <a:pt x="1" y="18"/>
                </a:lnTo>
                <a:lnTo>
                  <a:pt x="1" y="19"/>
                </a:lnTo>
                <a:lnTo>
                  <a:pt x="3" y="21"/>
                </a:lnTo>
                <a:lnTo>
                  <a:pt x="3" y="22"/>
                </a:lnTo>
                <a:lnTo>
                  <a:pt x="3" y="24"/>
                </a:lnTo>
                <a:lnTo>
                  <a:pt x="4" y="24"/>
                </a:lnTo>
                <a:lnTo>
                  <a:pt x="4" y="22"/>
                </a:lnTo>
                <a:lnTo>
                  <a:pt x="4" y="25"/>
                </a:lnTo>
                <a:lnTo>
                  <a:pt x="4" y="28"/>
                </a:lnTo>
                <a:lnTo>
                  <a:pt x="4" y="31"/>
                </a:lnTo>
                <a:lnTo>
                  <a:pt x="4" y="34"/>
                </a:lnTo>
                <a:lnTo>
                  <a:pt x="6" y="37"/>
                </a:lnTo>
                <a:lnTo>
                  <a:pt x="7" y="39"/>
                </a:lnTo>
                <a:lnTo>
                  <a:pt x="9" y="42"/>
                </a:lnTo>
                <a:lnTo>
                  <a:pt x="10" y="42"/>
                </a:lnTo>
                <a:lnTo>
                  <a:pt x="12" y="43"/>
                </a:lnTo>
                <a:lnTo>
                  <a:pt x="13" y="42"/>
                </a:lnTo>
                <a:lnTo>
                  <a:pt x="15" y="42"/>
                </a:lnTo>
                <a:lnTo>
                  <a:pt x="16" y="42"/>
                </a:lnTo>
                <a:lnTo>
                  <a:pt x="18" y="40"/>
                </a:lnTo>
                <a:lnTo>
                  <a:pt x="20" y="39"/>
                </a:lnTo>
                <a:lnTo>
                  <a:pt x="22" y="37"/>
                </a:lnTo>
                <a:lnTo>
                  <a:pt x="23" y="36"/>
                </a:lnTo>
                <a:lnTo>
                  <a:pt x="26" y="34"/>
                </a:lnTo>
                <a:lnTo>
                  <a:pt x="29" y="31"/>
                </a:lnTo>
                <a:lnTo>
                  <a:pt x="32" y="30"/>
                </a:lnTo>
                <a:lnTo>
                  <a:pt x="35" y="28"/>
                </a:lnTo>
                <a:lnTo>
                  <a:pt x="38" y="28"/>
                </a:lnTo>
                <a:lnTo>
                  <a:pt x="40" y="27"/>
                </a:lnTo>
                <a:lnTo>
                  <a:pt x="41" y="25"/>
                </a:lnTo>
                <a:lnTo>
                  <a:pt x="43" y="24"/>
                </a:lnTo>
                <a:lnTo>
                  <a:pt x="44" y="21"/>
                </a:lnTo>
                <a:lnTo>
                  <a:pt x="46" y="18"/>
                </a:lnTo>
                <a:lnTo>
                  <a:pt x="44" y="15"/>
                </a:lnTo>
                <a:lnTo>
                  <a:pt x="43" y="13"/>
                </a:lnTo>
                <a:lnTo>
                  <a:pt x="41" y="10"/>
                </a:lnTo>
                <a:lnTo>
                  <a:pt x="38" y="9"/>
                </a:lnTo>
                <a:lnTo>
                  <a:pt x="35" y="7"/>
                </a:lnTo>
                <a:lnTo>
                  <a:pt x="32" y="7"/>
                </a:lnTo>
                <a:lnTo>
                  <a:pt x="29" y="6"/>
                </a:lnTo>
                <a:lnTo>
                  <a:pt x="28" y="6"/>
                </a:lnTo>
                <a:lnTo>
                  <a:pt x="25" y="5"/>
                </a:lnTo>
                <a:lnTo>
                  <a:pt x="23" y="3"/>
                </a:lnTo>
                <a:lnTo>
                  <a:pt x="20" y="3"/>
                </a:lnTo>
                <a:lnTo>
                  <a:pt x="19" y="2"/>
                </a:lnTo>
                <a:lnTo>
                  <a:pt x="16" y="0"/>
                </a:lnTo>
                <a:lnTo>
                  <a:pt x="15" y="0"/>
                </a:lnTo>
                <a:lnTo>
                  <a:pt x="12" y="0"/>
                </a:lnTo>
                <a:lnTo>
                  <a:pt x="9" y="0"/>
                </a:lnTo>
                <a:lnTo>
                  <a:pt x="7" y="2"/>
                </a:lnTo>
                <a:lnTo>
                  <a:pt x="4" y="3"/>
                </a:lnTo>
                <a:lnTo>
                  <a:pt x="3" y="6"/>
                </a:lnTo>
                <a:lnTo>
                  <a:pt x="1" y="7"/>
                </a:lnTo>
                <a:lnTo>
                  <a:pt x="1" y="10"/>
                </a:lnTo>
                <a:lnTo>
                  <a:pt x="0" y="13"/>
                </a:lnTo>
              </a:path>
            </a:pathLst>
          </a:custGeom>
          <a:solidFill>
            <a:srgbClr val="FFFF00"/>
          </a:solidFill>
          <a:ln w="4763">
            <a:solidFill>
              <a:srgbClr val="990000"/>
            </a:solidFill>
            <a:round/>
            <a:headEnd/>
            <a:tailEnd/>
          </a:ln>
        </p:spPr>
        <p:txBody>
          <a:bodyPr/>
          <a:lstStyle/>
          <a:p>
            <a:endParaRPr lang="en-US"/>
          </a:p>
        </p:txBody>
      </p:sp>
      <p:sp>
        <p:nvSpPr>
          <p:cNvPr id="53265" name="Freeform 16"/>
          <p:cNvSpPr>
            <a:spLocks/>
          </p:cNvSpPr>
          <p:nvPr/>
        </p:nvSpPr>
        <p:spPr bwMode="auto">
          <a:xfrm>
            <a:off x="6369050" y="4833938"/>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6" name="Freeform 17"/>
          <p:cNvSpPr>
            <a:spLocks/>
          </p:cNvSpPr>
          <p:nvPr/>
        </p:nvSpPr>
        <p:spPr bwMode="auto">
          <a:xfrm>
            <a:off x="6369050" y="4833938"/>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path>
            </a:pathLst>
          </a:custGeom>
          <a:solidFill>
            <a:srgbClr val="FFFF00"/>
          </a:solidFill>
          <a:ln w="1588">
            <a:solidFill>
              <a:srgbClr val="990000"/>
            </a:solidFill>
            <a:round/>
            <a:headEnd/>
            <a:tailEnd/>
          </a:ln>
        </p:spPr>
        <p:txBody>
          <a:bodyPr/>
          <a:lstStyle/>
          <a:p>
            <a:endParaRPr lang="en-US"/>
          </a:p>
        </p:txBody>
      </p:sp>
      <p:sp>
        <p:nvSpPr>
          <p:cNvPr id="53267" name="Freeform 18"/>
          <p:cNvSpPr>
            <a:spLocks/>
          </p:cNvSpPr>
          <p:nvPr/>
        </p:nvSpPr>
        <p:spPr bwMode="auto">
          <a:xfrm>
            <a:off x="6369050" y="4833938"/>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path>
            </a:pathLst>
          </a:custGeom>
          <a:solidFill>
            <a:srgbClr val="FFFF00"/>
          </a:solidFill>
          <a:ln w="4763">
            <a:solidFill>
              <a:srgbClr val="990000"/>
            </a:solidFill>
            <a:round/>
            <a:headEnd/>
            <a:tailEnd/>
          </a:ln>
        </p:spPr>
        <p:txBody>
          <a:bodyPr/>
          <a:lstStyle/>
          <a:p>
            <a:endParaRPr lang="en-US"/>
          </a:p>
        </p:txBody>
      </p:sp>
      <p:sp>
        <p:nvSpPr>
          <p:cNvPr id="53268" name="Freeform 19"/>
          <p:cNvSpPr>
            <a:spLocks/>
          </p:cNvSpPr>
          <p:nvPr/>
        </p:nvSpPr>
        <p:spPr bwMode="auto">
          <a:xfrm>
            <a:off x="6338888" y="4756150"/>
            <a:ext cx="95250" cy="79375"/>
          </a:xfrm>
          <a:custGeom>
            <a:avLst/>
            <a:gdLst>
              <a:gd name="T0" fmla="*/ 2147483647 w 68"/>
              <a:gd name="T1" fmla="*/ 2147483647 h 50"/>
              <a:gd name="T2" fmla="*/ 2147483647 w 68"/>
              <a:gd name="T3" fmla="*/ 2147483647 h 50"/>
              <a:gd name="T4" fmla="*/ 2147483647 w 68"/>
              <a:gd name="T5" fmla="*/ 2147483647 h 50"/>
              <a:gd name="T6" fmla="*/ 2147483647 w 68"/>
              <a:gd name="T7" fmla="*/ 2147483647 h 50"/>
              <a:gd name="T8" fmla="*/ 2147483647 w 68"/>
              <a:gd name="T9" fmla="*/ 2147483647 h 50"/>
              <a:gd name="T10" fmla="*/ 2147483647 w 68"/>
              <a:gd name="T11" fmla="*/ 2147483647 h 50"/>
              <a:gd name="T12" fmla="*/ 2147483647 w 68"/>
              <a:gd name="T13" fmla="*/ 2147483647 h 50"/>
              <a:gd name="T14" fmla="*/ 2147483647 w 68"/>
              <a:gd name="T15" fmla="*/ 2147483647 h 50"/>
              <a:gd name="T16" fmla="*/ 2147483647 w 68"/>
              <a:gd name="T17" fmla="*/ 2147483647 h 50"/>
              <a:gd name="T18" fmla="*/ 2147483647 w 68"/>
              <a:gd name="T19" fmla="*/ 2147483647 h 50"/>
              <a:gd name="T20" fmla="*/ 2147483647 w 68"/>
              <a:gd name="T21" fmla="*/ 2147483647 h 50"/>
              <a:gd name="T22" fmla="*/ 2147483647 w 68"/>
              <a:gd name="T23" fmla="*/ 2147483647 h 50"/>
              <a:gd name="T24" fmla="*/ 2147483647 w 68"/>
              <a:gd name="T25" fmla="*/ 2147483647 h 50"/>
              <a:gd name="T26" fmla="*/ 2147483647 w 68"/>
              <a:gd name="T27" fmla="*/ 2147483647 h 50"/>
              <a:gd name="T28" fmla="*/ 2147483647 w 68"/>
              <a:gd name="T29" fmla="*/ 2147483647 h 50"/>
              <a:gd name="T30" fmla="*/ 2147483647 w 68"/>
              <a:gd name="T31" fmla="*/ 2147483647 h 50"/>
              <a:gd name="T32" fmla="*/ 2147483647 w 68"/>
              <a:gd name="T33" fmla="*/ 2147483647 h 50"/>
              <a:gd name="T34" fmla="*/ 2147483647 w 68"/>
              <a:gd name="T35" fmla="*/ 2147483647 h 50"/>
              <a:gd name="T36" fmla="*/ 2147483647 w 68"/>
              <a:gd name="T37" fmla="*/ 2147483647 h 50"/>
              <a:gd name="T38" fmla="*/ 2147483647 w 68"/>
              <a:gd name="T39" fmla="*/ 2147483647 h 50"/>
              <a:gd name="T40" fmla="*/ 2147483647 w 68"/>
              <a:gd name="T41" fmla="*/ 2147483647 h 50"/>
              <a:gd name="T42" fmla="*/ 2147483647 w 68"/>
              <a:gd name="T43" fmla="*/ 2147483647 h 50"/>
              <a:gd name="T44" fmla="*/ 2147483647 w 68"/>
              <a:gd name="T45" fmla="*/ 2147483647 h 50"/>
              <a:gd name="T46" fmla="*/ 2147483647 w 68"/>
              <a:gd name="T47" fmla="*/ 2147483647 h 50"/>
              <a:gd name="T48" fmla="*/ 2147483647 w 68"/>
              <a:gd name="T49" fmla="*/ 2147483647 h 50"/>
              <a:gd name="T50" fmla="*/ 2147483647 w 68"/>
              <a:gd name="T51" fmla="*/ 2147483647 h 50"/>
              <a:gd name="T52" fmla="*/ 2147483647 w 68"/>
              <a:gd name="T53" fmla="*/ 2147483647 h 50"/>
              <a:gd name="T54" fmla="*/ 2147483647 w 68"/>
              <a:gd name="T55" fmla="*/ 2147483647 h 50"/>
              <a:gd name="T56" fmla="*/ 2147483647 w 68"/>
              <a:gd name="T57" fmla="*/ 2147483647 h 50"/>
              <a:gd name="T58" fmla="*/ 2147483647 w 68"/>
              <a:gd name="T59" fmla="*/ 2147483647 h 50"/>
              <a:gd name="T60" fmla="*/ 2147483647 w 68"/>
              <a:gd name="T61" fmla="*/ 2147483647 h 50"/>
              <a:gd name="T62" fmla="*/ 2147483647 w 68"/>
              <a:gd name="T63" fmla="*/ 2147483647 h 50"/>
              <a:gd name="T64" fmla="*/ 2147483647 w 68"/>
              <a:gd name="T65" fmla="*/ 0 h 50"/>
              <a:gd name="T66" fmla="*/ 2147483647 w 68"/>
              <a:gd name="T67" fmla="*/ 0 h 50"/>
              <a:gd name="T68" fmla="*/ 2147483647 w 68"/>
              <a:gd name="T69" fmla="*/ 0 h 50"/>
              <a:gd name="T70" fmla="*/ 2147483647 w 68"/>
              <a:gd name="T71" fmla="*/ 2147483647 h 50"/>
              <a:gd name="T72" fmla="*/ 2147483647 w 68"/>
              <a:gd name="T73" fmla="*/ 2147483647 h 50"/>
              <a:gd name="T74" fmla="*/ 2147483647 w 68"/>
              <a:gd name="T75" fmla="*/ 2147483647 h 50"/>
              <a:gd name="T76" fmla="*/ 2147483647 w 68"/>
              <a:gd name="T77" fmla="*/ 2147483647 h 50"/>
              <a:gd name="T78" fmla="*/ 0 w 68"/>
              <a:gd name="T79" fmla="*/ 2147483647 h 50"/>
              <a:gd name="T80" fmla="*/ 0 w 68"/>
              <a:gd name="T81" fmla="*/ 2147483647 h 50"/>
              <a:gd name="T82" fmla="*/ 2147483647 w 68"/>
              <a:gd name="T83" fmla="*/ 2147483647 h 50"/>
              <a:gd name="T84" fmla="*/ 2147483647 w 68"/>
              <a:gd name="T85" fmla="*/ 2147483647 h 50"/>
              <a:gd name="T86" fmla="*/ 2147483647 w 68"/>
              <a:gd name="T87" fmla="*/ 2147483647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
              <a:gd name="T133" fmla="*/ 0 h 50"/>
              <a:gd name="T134" fmla="*/ 68 w 68"/>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 h="50">
                <a:moveTo>
                  <a:pt x="6" y="28"/>
                </a:moveTo>
                <a:lnTo>
                  <a:pt x="5" y="29"/>
                </a:lnTo>
                <a:lnTo>
                  <a:pt x="3" y="31"/>
                </a:lnTo>
                <a:lnTo>
                  <a:pt x="2" y="32"/>
                </a:lnTo>
                <a:lnTo>
                  <a:pt x="2" y="34"/>
                </a:lnTo>
                <a:lnTo>
                  <a:pt x="2" y="35"/>
                </a:lnTo>
                <a:lnTo>
                  <a:pt x="2" y="37"/>
                </a:lnTo>
                <a:lnTo>
                  <a:pt x="3" y="38"/>
                </a:lnTo>
                <a:lnTo>
                  <a:pt x="3" y="40"/>
                </a:lnTo>
                <a:lnTo>
                  <a:pt x="5" y="41"/>
                </a:lnTo>
                <a:lnTo>
                  <a:pt x="6" y="43"/>
                </a:lnTo>
                <a:lnTo>
                  <a:pt x="8" y="43"/>
                </a:lnTo>
                <a:lnTo>
                  <a:pt x="9" y="43"/>
                </a:lnTo>
                <a:lnTo>
                  <a:pt x="11" y="43"/>
                </a:lnTo>
                <a:lnTo>
                  <a:pt x="11" y="44"/>
                </a:lnTo>
                <a:lnTo>
                  <a:pt x="12" y="44"/>
                </a:lnTo>
                <a:lnTo>
                  <a:pt x="14" y="44"/>
                </a:lnTo>
                <a:lnTo>
                  <a:pt x="15" y="44"/>
                </a:lnTo>
                <a:lnTo>
                  <a:pt x="17" y="44"/>
                </a:lnTo>
                <a:lnTo>
                  <a:pt x="18" y="44"/>
                </a:lnTo>
                <a:lnTo>
                  <a:pt x="20" y="44"/>
                </a:lnTo>
                <a:lnTo>
                  <a:pt x="21" y="44"/>
                </a:lnTo>
                <a:lnTo>
                  <a:pt x="23" y="44"/>
                </a:lnTo>
                <a:lnTo>
                  <a:pt x="24" y="44"/>
                </a:lnTo>
                <a:lnTo>
                  <a:pt x="26" y="46"/>
                </a:lnTo>
                <a:lnTo>
                  <a:pt x="27" y="46"/>
                </a:lnTo>
                <a:lnTo>
                  <a:pt x="27" y="47"/>
                </a:lnTo>
                <a:lnTo>
                  <a:pt x="28" y="49"/>
                </a:lnTo>
                <a:lnTo>
                  <a:pt x="30" y="50"/>
                </a:lnTo>
                <a:lnTo>
                  <a:pt x="31" y="50"/>
                </a:lnTo>
                <a:lnTo>
                  <a:pt x="33" y="50"/>
                </a:lnTo>
                <a:lnTo>
                  <a:pt x="36" y="49"/>
                </a:lnTo>
                <a:lnTo>
                  <a:pt x="39" y="46"/>
                </a:lnTo>
                <a:lnTo>
                  <a:pt x="43" y="44"/>
                </a:lnTo>
                <a:lnTo>
                  <a:pt x="46" y="43"/>
                </a:lnTo>
                <a:lnTo>
                  <a:pt x="49" y="41"/>
                </a:lnTo>
                <a:lnTo>
                  <a:pt x="54" y="40"/>
                </a:lnTo>
                <a:lnTo>
                  <a:pt x="57" y="37"/>
                </a:lnTo>
                <a:lnTo>
                  <a:pt x="60" y="35"/>
                </a:lnTo>
                <a:lnTo>
                  <a:pt x="61" y="34"/>
                </a:lnTo>
                <a:lnTo>
                  <a:pt x="61" y="31"/>
                </a:lnTo>
                <a:lnTo>
                  <a:pt x="63" y="28"/>
                </a:lnTo>
                <a:lnTo>
                  <a:pt x="64" y="26"/>
                </a:lnTo>
                <a:lnTo>
                  <a:pt x="64" y="24"/>
                </a:lnTo>
                <a:lnTo>
                  <a:pt x="65" y="21"/>
                </a:lnTo>
                <a:lnTo>
                  <a:pt x="65" y="18"/>
                </a:lnTo>
                <a:lnTo>
                  <a:pt x="68" y="16"/>
                </a:lnTo>
                <a:lnTo>
                  <a:pt x="68" y="15"/>
                </a:lnTo>
                <a:lnTo>
                  <a:pt x="68" y="13"/>
                </a:lnTo>
                <a:lnTo>
                  <a:pt x="68" y="12"/>
                </a:lnTo>
                <a:lnTo>
                  <a:pt x="67" y="10"/>
                </a:lnTo>
                <a:lnTo>
                  <a:pt x="64" y="7"/>
                </a:lnTo>
                <a:lnTo>
                  <a:pt x="60" y="6"/>
                </a:lnTo>
                <a:lnTo>
                  <a:pt x="55" y="4"/>
                </a:lnTo>
                <a:lnTo>
                  <a:pt x="51" y="3"/>
                </a:lnTo>
                <a:lnTo>
                  <a:pt x="48" y="3"/>
                </a:lnTo>
                <a:lnTo>
                  <a:pt x="43" y="3"/>
                </a:lnTo>
                <a:lnTo>
                  <a:pt x="39" y="1"/>
                </a:lnTo>
                <a:lnTo>
                  <a:pt x="34" y="0"/>
                </a:lnTo>
                <a:lnTo>
                  <a:pt x="33" y="0"/>
                </a:lnTo>
                <a:lnTo>
                  <a:pt x="30" y="0"/>
                </a:lnTo>
                <a:lnTo>
                  <a:pt x="28" y="0"/>
                </a:lnTo>
                <a:lnTo>
                  <a:pt x="26" y="0"/>
                </a:lnTo>
                <a:lnTo>
                  <a:pt x="24" y="0"/>
                </a:lnTo>
                <a:lnTo>
                  <a:pt x="23" y="1"/>
                </a:lnTo>
                <a:lnTo>
                  <a:pt x="20" y="1"/>
                </a:lnTo>
                <a:lnTo>
                  <a:pt x="18" y="3"/>
                </a:lnTo>
                <a:lnTo>
                  <a:pt x="15" y="4"/>
                </a:lnTo>
                <a:lnTo>
                  <a:pt x="12" y="6"/>
                </a:lnTo>
                <a:lnTo>
                  <a:pt x="9" y="7"/>
                </a:lnTo>
                <a:lnTo>
                  <a:pt x="6" y="10"/>
                </a:lnTo>
                <a:lnTo>
                  <a:pt x="5" y="12"/>
                </a:lnTo>
                <a:lnTo>
                  <a:pt x="2" y="15"/>
                </a:lnTo>
                <a:lnTo>
                  <a:pt x="0" y="18"/>
                </a:lnTo>
                <a:lnTo>
                  <a:pt x="0" y="22"/>
                </a:lnTo>
                <a:lnTo>
                  <a:pt x="0" y="24"/>
                </a:lnTo>
                <a:lnTo>
                  <a:pt x="2" y="24"/>
                </a:lnTo>
                <a:lnTo>
                  <a:pt x="3" y="25"/>
                </a:lnTo>
                <a:lnTo>
                  <a:pt x="5" y="26"/>
                </a:lnTo>
                <a:lnTo>
                  <a:pt x="5" y="28"/>
                </a:lnTo>
                <a:lnTo>
                  <a:pt x="6"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9" name="Freeform 20"/>
          <p:cNvSpPr>
            <a:spLocks/>
          </p:cNvSpPr>
          <p:nvPr/>
        </p:nvSpPr>
        <p:spPr bwMode="auto">
          <a:xfrm>
            <a:off x="6338888" y="4756150"/>
            <a:ext cx="95250" cy="79375"/>
          </a:xfrm>
          <a:custGeom>
            <a:avLst/>
            <a:gdLst>
              <a:gd name="T0" fmla="*/ 2147483647 w 68"/>
              <a:gd name="T1" fmla="*/ 2147483647 h 50"/>
              <a:gd name="T2" fmla="*/ 2147483647 w 68"/>
              <a:gd name="T3" fmla="*/ 2147483647 h 50"/>
              <a:gd name="T4" fmla="*/ 2147483647 w 68"/>
              <a:gd name="T5" fmla="*/ 2147483647 h 50"/>
              <a:gd name="T6" fmla="*/ 2147483647 w 68"/>
              <a:gd name="T7" fmla="*/ 2147483647 h 50"/>
              <a:gd name="T8" fmla="*/ 2147483647 w 68"/>
              <a:gd name="T9" fmla="*/ 2147483647 h 50"/>
              <a:gd name="T10" fmla="*/ 2147483647 w 68"/>
              <a:gd name="T11" fmla="*/ 2147483647 h 50"/>
              <a:gd name="T12" fmla="*/ 2147483647 w 68"/>
              <a:gd name="T13" fmla="*/ 2147483647 h 50"/>
              <a:gd name="T14" fmla="*/ 2147483647 w 68"/>
              <a:gd name="T15" fmla="*/ 2147483647 h 50"/>
              <a:gd name="T16" fmla="*/ 2147483647 w 68"/>
              <a:gd name="T17" fmla="*/ 2147483647 h 50"/>
              <a:gd name="T18" fmla="*/ 2147483647 w 68"/>
              <a:gd name="T19" fmla="*/ 2147483647 h 50"/>
              <a:gd name="T20" fmla="*/ 2147483647 w 68"/>
              <a:gd name="T21" fmla="*/ 2147483647 h 50"/>
              <a:gd name="T22" fmla="*/ 2147483647 w 68"/>
              <a:gd name="T23" fmla="*/ 2147483647 h 50"/>
              <a:gd name="T24" fmla="*/ 2147483647 w 68"/>
              <a:gd name="T25" fmla="*/ 2147483647 h 50"/>
              <a:gd name="T26" fmla="*/ 2147483647 w 68"/>
              <a:gd name="T27" fmla="*/ 2147483647 h 50"/>
              <a:gd name="T28" fmla="*/ 2147483647 w 68"/>
              <a:gd name="T29" fmla="*/ 2147483647 h 50"/>
              <a:gd name="T30" fmla="*/ 2147483647 w 68"/>
              <a:gd name="T31" fmla="*/ 2147483647 h 50"/>
              <a:gd name="T32" fmla="*/ 2147483647 w 68"/>
              <a:gd name="T33" fmla="*/ 2147483647 h 50"/>
              <a:gd name="T34" fmla="*/ 2147483647 w 68"/>
              <a:gd name="T35" fmla="*/ 2147483647 h 50"/>
              <a:gd name="T36" fmla="*/ 2147483647 w 68"/>
              <a:gd name="T37" fmla="*/ 2147483647 h 50"/>
              <a:gd name="T38" fmla="*/ 2147483647 w 68"/>
              <a:gd name="T39" fmla="*/ 2147483647 h 50"/>
              <a:gd name="T40" fmla="*/ 2147483647 w 68"/>
              <a:gd name="T41" fmla="*/ 2147483647 h 50"/>
              <a:gd name="T42" fmla="*/ 2147483647 w 68"/>
              <a:gd name="T43" fmla="*/ 2147483647 h 50"/>
              <a:gd name="T44" fmla="*/ 2147483647 w 68"/>
              <a:gd name="T45" fmla="*/ 2147483647 h 50"/>
              <a:gd name="T46" fmla="*/ 2147483647 w 68"/>
              <a:gd name="T47" fmla="*/ 2147483647 h 50"/>
              <a:gd name="T48" fmla="*/ 2147483647 w 68"/>
              <a:gd name="T49" fmla="*/ 2147483647 h 50"/>
              <a:gd name="T50" fmla="*/ 2147483647 w 68"/>
              <a:gd name="T51" fmla="*/ 2147483647 h 50"/>
              <a:gd name="T52" fmla="*/ 2147483647 w 68"/>
              <a:gd name="T53" fmla="*/ 2147483647 h 50"/>
              <a:gd name="T54" fmla="*/ 2147483647 w 68"/>
              <a:gd name="T55" fmla="*/ 2147483647 h 50"/>
              <a:gd name="T56" fmla="*/ 2147483647 w 68"/>
              <a:gd name="T57" fmla="*/ 2147483647 h 50"/>
              <a:gd name="T58" fmla="*/ 2147483647 w 68"/>
              <a:gd name="T59" fmla="*/ 2147483647 h 50"/>
              <a:gd name="T60" fmla="*/ 2147483647 w 68"/>
              <a:gd name="T61" fmla="*/ 2147483647 h 50"/>
              <a:gd name="T62" fmla="*/ 2147483647 w 68"/>
              <a:gd name="T63" fmla="*/ 2147483647 h 50"/>
              <a:gd name="T64" fmla="*/ 2147483647 w 68"/>
              <a:gd name="T65" fmla="*/ 0 h 50"/>
              <a:gd name="T66" fmla="*/ 2147483647 w 68"/>
              <a:gd name="T67" fmla="*/ 0 h 50"/>
              <a:gd name="T68" fmla="*/ 2147483647 w 68"/>
              <a:gd name="T69" fmla="*/ 0 h 50"/>
              <a:gd name="T70" fmla="*/ 2147483647 w 68"/>
              <a:gd name="T71" fmla="*/ 2147483647 h 50"/>
              <a:gd name="T72" fmla="*/ 2147483647 w 68"/>
              <a:gd name="T73" fmla="*/ 2147483647 h 50"/>
              <a:gd name="T74" fmla="*/ 2147483647 w 68"/>
              <a:gd name="T75" fmla="*/ 2147483647 h 50"/>
              <a:gd name="T76" fmla="*/ 2147483647 w 68"/>
              <a:gd name="T77" fmla="*/ 2147483647 h 50"/>
              <a:gd name="T78" fmla="*/ 0 w 68"/>
              <a:gd name="T79" fmla="*/ 2147483647 h 50"/>
              <a:gd name="T80" fmla="*/ 0 w 68"/>
              <a:gd name="T81" fmla="*/ 2147483647 h 50"/>
              <a:gd name="T82" fmla="*/ 2147483647 w 68"/>
              <a:gd name="T83" fmla="*/ 2147483647 h 50"/>
              <a:gd name="T84" fmla="*/ 2147483647 w 68"/>
              <a:gd name="T85" fmla="*/ 2147483647 h 50"/>
              <a:gd name="T86" fmla="*/ 2147483647 w 68"/>
              <a:gd name="T87" fmla="*/ 2147483647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
              <a:gd name="T133" fmla="*/ 0 h 50"/>
              <a:gd name="T134" fmla="*/ 68 w 68"/>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 h="50">
                <a:moveTo>
                  <a:pt x="6" y="28"/>
                </a:moveTo>
                <a:lnTo>
                  <a:pt x="5" y="29"/>
                </a:lnTo>
                <a:lnTo>
                  <a:pt x="3" y="31"/>
                </a:lnTo>
                <a:lnTo>
                  <a:pt x="2" y="32"/>
                </a:lnTo>
                <a:lnTo>
                  <a:pt x="2" y="34"/>
                </a:lnTo>
                <a:lnTo>
                  <a:pt x="2" y="35"/>
                </a:lnTo>
                <a:lnTo>
                  <a:pt x="2" y="37"/>
                </a:lnTo>
                <a:lnTo>
                  <a:pt x="3" y="38"/>
                </a:lnTo>
                <a:lnTo>
                  <a:pt x="3" y="40"/>
                </a:lnTo>
                <a:lnTo>
                  <a:pt x="5" y="41"/>
                </a:lnTo>
                <a:lnTo>
                  <a:pt x="6" y="43"/>
                </a:lnTo>
                <a:lnTo>
                  <a:pt x="8" y="43"/>
                </a:lnTo>
                <a:lnTo>
                  <a:pt x="9" y="43"/>
                </a:lnTo>
                <a:lnTo>
                  <a:pt x="11" y="43"/>
                </a:lnTo>
                <a:lnTo>
                  <a:pt x="11" y="44"/>
                </a:lnTo>
                <a:lnTo>
                  <a:pt x="12" y="44"/>
                </a:lnTo>
                <a:lnTo>
                  <a:pt x="14" y="44"/>
                </a:lnTo>
                <a:lnTo>
                  <a:pt x="15" y="44"/>
                </a:lnTo>
                <a:lnTo>
                  <a:pt x="17" y="44"/>
                </a:lnTo>
                <a:lnTo>
                  <a:pt x="18" y="44"/>
                </a:lnTo>
                <a:lnTo>
                  <a:pt x="20" y="44"/>
                </a:lnTo>
                <a:lnTo>
                  <a:pt x="21" y="44"/>
                </a:lnTo>
                <a:lnTo>
                  <a:pt x="23" y="44"/>
                </a:lnTo>
                <a:lnTo>
                  <a:pt x="24" y="44"/>
                </a:lnTo>
                <a:lnTo>
                  <a:pt x="26" y="46"/>
                </a:lnTo>
                <a:lnTo>
                  <a:pt x="27" y="46"/>
                </a:lnTo>
                <a:lnTo>
                  <a:pt x="27" y="47"/>
                </a:lnTo>
                <a:lnTo>
                  <a:pt x="28" y="49"/>
                </a:lnTo>
                <a:lnTo>
                  <a:pt x="30" y="50"/>
                </a:lnTo>
                <a:lnTo>
                  <a:pt x="31" y="50"/>
                </a:lnTo>
                <a:lnTo>
                  <a:pt x="33" y="50"/>
                </a:lnTo>
                <a:lnTo>
                  <a:pt x="36" y="49"/>
                </a:lnTo>
                <a:lnTo>
                  <a:pt x="39" y="46"/>
                </a:lnTo>
                <a:lnTo>
                  <a:pt x="43" y="44"/>
                </a:lnTo>
                <a:lnTo>
                  <a:pt x="46" y="43"/>
                </a:lnTo>
                <a:lnTo>
                  <a:pt x="49" y="41"/>
                </a:lnTo>
                <a:lnTo>
                  <a:pt x="54" y="40"/>
                </a:lnTo>
                <a:lnTo>
                  <a:pt x="57" y="37"/>
                </a:lnTo>
                <a:lnTo>
                  <a:pt x="60" y="35"/>
                </a:lnTo>
                <a:lnTo>
                  <a:pt x="61" y="34"/>
                </a:lnTo>
                <a:lnTo>
                  <a:pt x="61" y="31"/>
                </a:lnTo>
                <a:lnTo>
                  <a:pt x="63" y="28"/>
                </a:lnTo>
                <a:lnTo>
                  <a:pt x="64" y="26"/>
                </a:lnTo>
                <a:lnTo>
                  <a:pt x="64" y="24"/>
                </a:lnTo>
                <a:lnTo>
                  <a:pt x="65" y="21"/>
                </a:lnTo>
                <a:lnTo>
                  <a:pt x="65" y="18"/>
                </a:lnTo>
                <a:lnTo>
                  <a:pt x="68" y="16"/>
                </a:lnTo>
                <a:lnTo>
                  <a:pt x="68" y="15"/>
                </a:lnTo>
                <a:lnTo>
                  <a:pt x="68" y="13"/>
                </a:lnTo>
                <a:lnTo>
                  <a:pt x="68" y="12"/>
                </a:lnTo>
                <a:lnTo>
                  <a:pt x="67" y="10"/>
                </a:lnTo>
                <a:lnTo>
                  <a:pt x="64" y="7"/>
                </a:lnTo>
                <a:lnTo>
                  <a:pt x="60" y="6"/>
                </a:lnTo>
                <a:lnTo>
                  <a:pt x="55" y="4"/>
                </a:lnTo>
                <a:lnTo>
                  <a:pt x="51" y="3"/>
                </a:lnTo>
                <a:lnTo>
                  <a:pt x="48" y="3"/>
                </a:lnTo>
                <a:lnTo>
                  <a:pt x="43" y="3"/>
                </a:lnTo>
                <a:lnTo>
                  <a:pt x="39" y="1"/>
                </a:lnTo>
                <a:lnTo>
                  <a:pt x="34" y="0"/>
                </a:lnTo>
                <a:lnTo>
                  <a:pt x="33" y="0"/>
                </a:lnTo>
                <a:lnTo>
                  <a:pt x="30" y="0"/>
                </a:lnTo>
                <a:lnTo>
                  <a:pt x="28" y="0"/>
                </a:lnTo>
                <a:lnTo>
                  <a:pt x="26" y="0"/>
                </a:lnTo>
                <a:lnTo>
                  <a:pt x="24" y="0"/>
                </a:lnTo>
                <a:lnTo>
                  <a:pt x="23" y="1"/>
                </a:lnTo>
                <a:lnTo>
                  <a:pt x="20" y="1"/>
                </a:lnTo>
                <a:lnTo>
                  <a:pt x="18" y="3"/>
                </a:lnTo>
                <a:lnTo>
                  <a:pt x="15" y="4"/>
                </a:lnTo>
                <a:lnTo>
                  <a:pt x="12" y="6"/>
                </a:lnTo>
                <a:lnTo>
                  <a:pt x="9" y="7"/>
                </a:lnTo>
                <a:lnTo>
                  <a:pt x="6" y="10"/>
                </a:lnTo>
                <a:lnTo>
                  <a:pt x="5" y="12"/>
                </a:lnTo>
                <a:lnTo>
                  <a:pt x="2" y="15"/>
                </a:lnTo>
                <a:lnTo>
                  <a:pt x="0" y="18"/>
                </a:lnTo>
                <a:lnTo>
                  <a:pt x="0" y="22"/>
                </a:lnTo>
                <a:lnTo>
                  <a:pt x="0" y="24"/>
                </a:lnTo>
                <a:lnTo>
                  <a:pt x="2" y="24"/>
                </a:lnTo>
                <a:lnTo>
                  <a:pt x="3" y="25"/>
                </a:lnTo>
                <a:lnTo>
                  <a:pt x="5" y="26"/>
                </a:lnTo>
                <a:lnTo>
                  <a:pt x="5" y="28"/>
                </a:lnTo>
                <a:lnTo>
                  <a:pt x="6" y="28"/>
                </a:lnTo>
              </a:path>
            </a:pathLst>
          </a:custGeom>
          <a:solidFill>
            <a:srgbClr val="FFFF00"/>
          </a:solidFill>
          <a:ln w="4763">
            <a:solidFill>
              <a:srgbClr val="990000"/>
            </a:solidFill>
            <a:round/>
            <a:headEnd/>
            <a:tailEnd/>
          </a:ln>
        </p:spPr>
        <p:txBody>
          <a:bodyPr/>
          <a:lstStyle/>
          <a:p>
            <a:endParaRPr lang="en-US"/>
          </a:p>
        </p:txBody>
      </p:sp>
      <p:sp>
        <p:nvSpPr>
          <p:cNvPr id="53270" name="Freeform 21"/>
          <p:cNvSpPr>
            <a:spLocks/>
          </p:cNvSpPr>
          <p:nvPr/>
        </p:nvSpPr>
        <p:spPr bwMode="auto">
          <a:xfrm>
            <a:off x="6419850" y="4897438"/>
            <a:ext cx="58738"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1" name="Freeform 22"/>
          <p:cNvSpPr>
            <a:spLocks/>
          </p:cNvSpPr>
          <p:nvPr/>
        </p:nvSpPr>
        <p:spPr bwMode="auto">
          <a:xfrm>
            <a:off x="6419850" y="4897438"/>
            <a:ext cx="58738"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path>
            </a:pathLst>
          </a:custGeom>
          <a:solidFill>
            <a:srgbClr val="FFFF00"/>
          </a:solidFill>
          <a:ln w="1588">
            <a:solidFill>
              <a:srgbClr val="990000"/>
            </a:solidFill>
            <a:round/>
            <a:headEnd/>
            <a:tailEnd/>
          </a:ln>
        </p:spPr>
        <p:txBody>
          <a:bodyPr/>
          <a:lstStyle/>
          <a:p>
            <a:endParaRPr lang="en-US"/>
          </a:p>
        </p:txBody>
      </p:sp>
      <p:sp>
        <p:nvSpPr>
          <p:cNvPr id="53272" name="Freeform 23"/>
          <p:cNvSpPr>
            <a:spLocks/>
          </p:cNvSpPr>
          <p:nvPr/>
        </p:nvSpPr>
        <p:spPr bwMode="auto">
          <a:xfrm>
            <a:off x="6419850" y="4897438"/>
            <a:ext cx="58738"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path>
            </a:pathLst>
          </a:custGeom>
          <a:solidFill>
            <a:srgbClr val="FFFF00"/>
          </a:solidFill>
          <a:ln w="4763">
            <a:solidFill>
              <a:srgbClr val="990000"/>
            </a:solidFill>
            <a:round/>
            <a:headEnd/>
            <a:tailEnd/>
          </a:ln>
        </p:spPr>
        <p:txBody>
          <a:bodyPr/>
          <a:lstStyle/>
          <a:p>
            <a:endParaRPr lang="en-US"/>
          </a:p>
        </p:txBody>
      </p:sp>
      <p:sp>
        <p:nvSpPr>
          <p:cNvPr id="53273" name="Freeform 24"/>
          <p:cNvSpPr>
            <a:spLocks/>
          </p:cNvSpPr>
          <p:nvPr/>
        </p:nvSpPr>
        <p:spPr bwMode="auto">
          <a:xfrm>
            <a:off x="6489700" y="4816475"/>
            <a:ext cx="69850" cy="77788"/>
          </a:xfrm>
          <a:custGeom>
            <a:avLst/>
            <a:gdLst>
              <a:gd name="T0" fmla="*/ 0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2147483647 h 49"/>
              <a:gd name="T12" fmla="*/ 2147483647 w 50"/>
              <a:gd name="T13" fmla="*/ 2147483647 h 49"/>
              <a:gd name="T14" fmla="*/ 2147483647 w 50"/>
              <a:gd name="T15" fmla="*/ 2147483647 h 49"/>
              <a:gd name="T16" fmla="*/ 2147483647 w 50"/>
              <a:gd name="T17" fmla="*/ 0 h 49"/>
              <a:gd name="T18" fmla="*/ 2147483647 w 50"/>
              <a:gd name="T19" fmla="*/ 0 h 49"/>
              <a:gd name="T20" fmla="*/ 2147483647 w 50"/>
              <a:gd name="T21" fmla="*/ 2147483647 h 49"/>
              <a:gd name="T22" fmla="*/ 2147483647 w 50"/>
              <a:gd name="T23" fmla="*/ 2147483647 h 49"/>
              <a:gd name="T24" fmla="*/ 2147483647 w 50"/>
              <a:gd name="T25" fmla="*/ 2147483647 h 49"/>
              <a:gd name="T26" fmla="*/ 2147483647 w 50"/>
              <a:gd name="T27" fmla="*/ 2147483647 h 49"/>
              <a:gd name="T28" fmla="*/ 2147483647 w 50"/>
              <a:gd name="T29" fmla="*/ 2147483647 h 49"/>
              <a:gd name="T30" fmla="*/ 2147483647 w 50"/>
              <a:gd name="T31" fmla="*/ 2147483647 h 49"/>
              <a:gd name="T32" fmla="*/ 2147483647 w 50"/>
              <a:gd name="T33" fmla="*/ 2147483647 h 49"/>
              <a:gd name="T34" fmla="*/ 2147483647 w 50"/>
              <a:gd name="T35" fmla="*/ 2147483647 h 49"/>
              <a:gd name="T36" fmla="*/ 2147483647 w 50"/>
              <a:gd name="T37" fmla="*/ 2147483647 h 49"/>
              <a:gd name="T38" fmla="*/ 2147483647 w 50"/>
              <a:gd name="T39" fmla="*/ 2147483647 h 49"/>
              <a:gd name="T40" fmla="*/ 2147483647 w 50"/>
              <a:gd name="T41" fmla="*/ 2147483647 h 49"/>
              <a:gd name="T42" fmla="*/ 2147483647 w 50"/>
              <a:gd name="T43" fmla="*/ 2147483647 h 49"/>
              <a:gd name="T44" fmla="*/ 2147483647 w 50"/>
              <a:gd name="T45" fmla="*/ 2147483647 h 49"/>
              <a:gd name="T46" fmla="*/ 2147483647 w 50"/>
              <a:gd name="T47" fmla="*/ 2147483647 h 49"/>
              <a:gd name="T48" fmla="*/ 2147483647 w 50"/>
              <a:gd name="T49" fmla="*/ 2147483647 h 49"/>
              <a:gd name="T50" fmla="*/ 2147483647 w 50"/>
              <a:gd name="T51" fmla="*/ 2147483647 h 49"/>
              <a:gd name="T52" fmla="*/ 2147483647 w 50"/>
              <a:gd name="T53" fmla="*/ 2147483647 h 49"/>
              <a:gd name="T54" fmla="*/ 2147483647 w 50"/>
              <a:gd name="T55" fmla="*/ 2147483647 h 49"/>
              <a:gd name="T56" fmla="*/ 2147483647 w 50"/>
              <a:gd name="T57" fmla="*/ 2147483647 h 49"/>
              <a:gd name="T58" fmla="*/ 2147483647 w 50"/>
              <a:gd name="T59" fmla="*/ 2147483647 h 49"/>
              <a:gd name="T60" fmla="*/ 2147483647 w 50"/>
              <a:gd name="T61" fmla="*/ 2147483647 h 49"/>
              <a:gd name="T62" fmla="*/ 2147483647 w 50"/>
              <a:gd name="T63" fmla="*/ 2147483647 h 49"/>
              <a:gd name="T64" fmla="*/ 2147483647 w 50"/>
              <a:gd name="T65" fmla="*/ 2147483647 h 49"/>
              <a:gd name="T66" fmla="*/ 2147483647 w 50"/>
              <a:gd name="T67" fmla="*/ 2147483647 h 49"/>
              <a:gd name="T68" fmla="*/ 2147483647 w 50"/>
              <a:gd name="T69" fmla="*/ 2147483647 h 49"/>
              <a:gd name="T70" fmla="*/ 2147483647 w 50"/>
              <a:gd name="T71" fmla="*/ 2147483647 h 49"/>
              <a:gd name="T72" fmla="*/ 2147483647 w 50"/>
              <a:gd name="T73" fmla="*/ 2147483647 h 49"/>
              <a:gd name="T74" fmla="*/ 2147483647 w 50"/>
              <a:gd name="T75" fmla="*/ 2147483647 h 49"/>
              <a:gd name="T76" fmla="*/ 2147483647 w 50"/>
              <a:gd name="T77" fmla="*/ 2147483647 h 49"/>
              <a:gd name="T78" fmla="*/ 2147483647 w 50"/>
              <a:gd name="T79" fmla="*/ 2147483647 h 49"/>
              <a:gd name="T80" fmla="*/ 2147483647 w 50"/>
              <a:gd name="T81" fmla="*/ 2147483647 h 49"/>
              <a:gd name="T82" fmla="*/ 2147483647 w 50"/>
              <a:gd name="T83" fmla="*/ 2147483647 h 49"/>
              <a:gd name="T84" fmla="*/ 2147483647 w 50"/>
              <a:gd name="T85" fmla="*/ 2147483647 h 49"/>
              <a:gd name="T86" fmla="*/ 2147483647 w 50"/>
              <a:gd name="T87" fmla="*/ 2147483647 h 49"/>
              <a:gd name="T88" fmla="*/ 2147483647 w 50"/>
              <a:gd name="T89" fmla="*/ 2147483647 h 49"/>
              <a:gd name="T90" fmla="*/ 2147483647 w 50"/>
              <a:gd name="T91" fmla="*/ 2147483647 h 49"/>
              <a:gd name="T92" fmla="*/ 2147483647 w 50"/>
              <a:gd name="T93" fmla="*/ 2147483647 h 49"/>
              <a:gd name="T94" fmla="*/ 0 w 50"/>
              <a:gd name="T95" fmla="*/ 2147483647 h 49"/>
              <a:gd name="T96" fmla="*/ 0 w 5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9"/>
              <a:gd name="T149" fmla="*/ 50 w 5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9">
                <a:moveTo>
                  <a:pt x="0" y="46"/>
                </a:moveTo>
                <a:lnTo>
                  <a:pt x="4" y="40"/>
                </a:lnTo>
                <a:lnTo>
                  <a:pt x="7" y="33"/>
                </a:lnTo>
                <a:lnTo>
                  <a:pt x="10" y="26"/>
                </a:lnTo>
                <a:lnTo>
                  <a:pt x="15" y="20"/>
                </a:lnTo>
                <a:lnTo>
                  <a:pt x="18" y="12"/>
                </a:lnTo>
                <a:lnTo>
                  <a:pt x="22" y="8"/>
                </a:lnTo>
                <a:lnTo>
                  <a:pt x="28" y="3"/>
                </a:lnTo>
                <a:lnTo>
                  <a:pt x="35" y="0"/>
                </a:lnTo>
                <a:lnTo>
                  <a:pt x="38" y="0"/>
                </a:lnTo>
                <a:lnTo>
                  <a:pt x="41" y="2"/>
                </a:lnTo>
                <a:lnTo>
                  <a:pt x="46" y="3"/>
                </a:lnTo>
                <a:lnTo>
                  <a:pt x="47" y="8"/>
                </a:lnTo>
                <a:lnTo>
                  <a:pt x="50" y="11"/>
                </a:lnTo>
                <a:lnTo>
                  <a:pt x="50" y="15"/>
                </a:lnTo>
                <a:lnTo>
                  <a:pt x="50" y="20"/>
                </a:lnTo>
                <a:lnTo>
                  <a:pt x="49" y="24"/>
                </a:lnTo>
                <a:lnTo>
                  <a:pt x="47" y="28"/>
                </a:lnTo>
                <a:lnTo>
                  <a:pt x="44" y="31"/>
                </a:lnTo>
                <a:lnTo>
                  <a:pt x="41" y="34"/>
                </a:lnTo>
                <a:lnTo>
                  <a:pt x="40" y="36"/>
                </a:lnTo>
                <a:lnTo>
                  <a:pt x="37" y="39"/>
                </a:lnTo>
                <a:lnTo>
                  <a:pt x="32" y="40"/>
                </a:lnTo>
                <a:lnTo>
                  <a:pt x="29" y="42"/>
                </a:lnTo>
                <a:lnTo>
                  <a:pt x="25" y="43"/>
                </a:lnTo>
                <a:lnTo>
                  <a:pt x="24" y="43"/>
                </a:lnTo>
                <a:lnTo>
                  <a:pt x="22" y="43"/>
                </a:lnTo>
                <a:lnTo>
                  <a:pt x="21" y="43"/>
                </a:lnTo>
                <a:lnTo>
                  <a:pt x="19" y="43"/>
                </a:lnTo>
                <a:lnTo>
                  <a:pt x="16" y="43"/>
                </a:lnTo>
                <a:lnTo>
                  <a:pt x="15" y="43"/>
                </a:lnTo>
                <a:lnTo>
                  <a:pt x="13" y="43"/>
                </a:lnTo>
                <a:lnTo>
                  <a:pt x="12" y="43"/>
                </a:lnTo>
                <a:lnTo>
                  <a:pt x="10" y="45"/>
                </a:lnTo>
                <a:lnTo>
                  <a:pt x="9" y="45"/>
                </a:lnTo>
                <a:lnTo>
                  <a:pt x="9" y="46"/>
                </a:lnTo>
                <a:lnTo>
                  <a:pt x="7" y="48"/>
                </a:lnTo>
                <a:lnTo>
                  <a:pt x="7" y="49"/>
                </a:lnTo>
                <a:lnTo>
                  <a:pt x="6" y="49"/>
                </a:lnTo>
                <a:lnTo>
                  <a:pt x="4" y="49"/>
                </a:lnTo>
                <a:lnTo>
                  <a:pt x="3" y="49"/>
                </a:lnTo>
                <a:lnTo>
                  <a:pt x="3" y="48"/>
                </a:lnTo>
                <a:lnTo>
                  <a:pt x="1" y="48"/>
                </a:lnTo>
                <a:lnTo>
                  <a:pt x="0" y="48"/>
                </a:lnTo>
                <a:lnTo>
                  <a:pt x="0" y="4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4" name="Freeform 25"/>
          <p:cNvSpPr>
            <a:spLocks/>
          </p:cNvSpPr>
          <p:nvPr/>
        </p:nvSpPr>
        <p:spPr bwMode="auto">
          <a:xfrm>
            <a:off x="6489700" y="4816475"/>
            <a:ext cx="69850" cy="77788"/>
          </a:xfrm>
          <a:custGeom>
            <a:avLst/>
            <a:gdLst>
              <a:gd name="T0" fmla="*/ 0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2147483647 h 49"/>
              <a:gd name="T12" fmla="*/ 2147483647 w 50"/>
              <a:gd name="T13" fmla="*/ 2147483647 h 49"/>
              <a:gd name="T14" fmla="*/ 2147483647 w 50"/>
              <a:gd name="T15" fmla="*/ 2147483647 h 49"/>
              <a:gd name="T16" fmla="*/ 2147483647 w 50"/>
              <a:gd name="T17" fmla="*/ 0 h 49"/>
              <a:gd name="T18" fmla="*/ 2147483647 w 50"/>
              <a:gd name="T19" fmla="*/ 0 h 49"/>
              <a:gd name="T20" fmla="*/ 2147483647 w 50"/>
              <a:gd name="T21" fmla="*/ 2147483647 h 49"/>
              <a:gd name="T22" fmla="*/ 2147483647 w 50"/>
              <a:gd name="T23" fmla="*/ 2147483647 h 49"/>
              <a:gd name="T24" fmla="*/ 2147483647 w 50"/>
              <a:gd name="T25" fmla="*/ 2147483647 h 49"/>
              <a:gd name="T26" fmla="*/ 2147483647 w 50"/>
              <a:gd name="T27" fmla="*/ 2147483647 h 49"/>
              <a:gd name="T28" fmla="*/ 2147483647 w 50"/>
              <a:gd name="T29" fmla="*/ 2147483647 h 49"/>
              <a:gd name="T30" fmla="*/ 2147483647 w 50"/>
              <a:gd name="T31" fmla="*/ 2147483647 h 49"/>
              <a:gd name="T32" fmla="*/ 2147483647 w 50"/>
              <a:gd name="T33" fmla="*/ 2147483647 h 49"/>
              <a:gd name="T34" fmla="*/ 2147483647 w 50"/>
              <a:gd name="T35" fmla="*/ 2147483647 h 49"/>
              <a:gd name="T36" fmla="*/ 2147483647 w 50"/>
              <a:gd name="T37" fmla="*/ 2147483647 h 49"/>
              <a:gd name="T38" fmla="*/ 2147483647 w 50"/>
              <a:gd name="T39" fmla="*/ 2147483647 h 49"/>
              <a:gd name="T40" fmla="*/ 2147483647 w 50"/>
              <a:gd name="T41" fmla="*/ 2147483647 h 49"/>
              <a:gd name="T42" fmla="*/ 2147483647 w 50"/>
              <a:gd name="T43" fmla="*/ 2147483647 h 49"/>
              <a:gd name="T44" fmla="*/ 2147483647 w 50"/>
              <a:gd name="T45" fmla="*/ 2147483647 h 49"/>
              <a:gd name="T46" fmla="*/ 2147483647 w 50"/>
              <a:gd name="T47" fmla="*/ 2147483647 h 49"/>
              <a:gd name="T48" fmla="*/ 2147483647 w 50"/>
              <a:gd name="T49" fmla="*/ 2147483647 h 49"/>
              <a:gd name="T50" fmla="*/ 2147483647 w 50"/>
              <a:gd name="T51" fmla="*/ 2147483647 h 49"/>
              <a:gd name="T52" fmla="*/ 2147483647 w 50"/>
              <a:gd name="T53" fmla="*/ 2147483647 h 49"/>
              <a:gd name="T54" fmla="*/ 2147483647 w 50"/>
              <a:gd name="T55" fmla="*/ 2147483647 h 49"/>
              <a:gd name="T56" fmla="*/ 2147483647 w 50"/>
              <a:gd name="T57" fmla="*/ 2147483647 h 49"/>
              <a:gd name="T58" fmla="*/ 2147483647 w 50"/>
              <a:gd name="T59" fmla="*/ 2147483647 h 49"/>
              <a:gd name="T60" fmla="*/ 2147483647 w 50"/>
              <a:gd name="T61" fmla="*/ 2147483647 h 49"/>
              <a:gd name="T62" fmla="*/ 2147483647 w 50"/>
              <a:gd name="T63" fmla="*/ 2147483647 h 49"/>
              <a:gd name="T64" fmla="*/ 2147483647 w 50"/>
              <a:gd name="T65" fmla="*/ 2147483647 h 49"/>
              <a:gd name="T66" fmla="*/ 2147483647 w 50"/>
              <a:gd name="T67" fmla="*/ 2147483647 h 49"/>
              <a:gd name="T68" fmla="*/ 2147483647 w 50"/>
              <a:gd name="T69" fmla="*/ 2147483647 h 49"/>
              <a:gd name="T70" fmla="*/ 2147483647 w 50"/>
              <a:gd name="T71" fmla="*/ 2147483647 h 49"/>
              <a:gd name="T72" fmla="*/ 2147483647 w 50"/>
              <a:gd name="T73" fmla="*/ 2147483647 h 49"/>
              <a:gd name="T74" fmla="*/ 2147483647 w 50"/>
              <a:gd name="T75" fmla="*/ 2147483647 h 49"/>
              <a:gd name="T76" fmla="*/ 2147483647 w 50"/>
              <a:gd name="T77" fmla="*/ 2147483647 h 49"/>
              <a:gd name="T78" fmla="*/ 2147483647 w 50"/>
              <a:gd name="T79" fmla="*/ 2147483647 h 49"/>
              <a:gd name="T80" fmla="*/ 2147483647 w 50"/>
              <a:gd name="T81" fmla="*/ 2147483647 h 49"/>
              <a:gd name="T82" fmla="*/ 2147483647 w 50"/>
              <a:gd name="T83" fmla="*/ 2147483647 h 49"/>
              <a:gd name="T84" fmla="*/ 2147483647 w 50"/>
              <a:gd name="T85" fmla="*/ 2147483647 h 49"/>
              <a:gd name="T86" fmla="*/ 2147483647 w 50"/>
              <a:gd name="T87" fmla="*/ 2147483647 h 49"/>
              <a:gd name="T88" fmla="*/ 2147483647 w 50"/>
              <a:gd name="T89" fmla="*/ 2147483647 h 49"/>
              <a:gd name="T90" fmla="*/ 2147483647 w 50"/>
              <a:gd name="T91" fmla="*/ 2147483647 h 49"/>
              <a:gd name="T92" fmla="*/ 2147483647 w 50"/>
              <a:gd name="T93" fmla="*/ 2147483647 h 49"/>
              <a:gd name="T94" fmla="*/ 0 w 50"/>
              <a:gd name="T95" fmla="*/ 2147483647 h 49"/>
              <a:gd name="T96" fmla="*/ 0 w 5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9"/>
              <a:gd name="T149" fmla="*/ 50 w 5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9">
                <a:moveTo>
                  <a:pt x="0" y="46"/>
                </a:moveTo>
                <a:lnTo>
                  <a:pt x="4" y="40"/>
                </a:lnTo>
                <a:lnTo>
                  <a:pt x="7" y="33"/>
                </a:lnTo>
                <a:lnTo>
                  <a:pt x="10" y="26"/>
                </a:lnTo>
                <a:lnTo>
                  <a:pt x="15" y="20"/>
                </a:lnTo>
                <a:lnTo>
                  <a:pt x="18" y="12"/>
                </a:lnTo>
                <a:lnTo>
                  <a:pt x="22" y="8"/>
                </a:lnTo>
                <a:lnTo>
                  <a:pt x="28" y="3"/>
                </a:lnTo>
                <a:lnTo>
                  <a:pt x="35" y="0"/>
                </a:lnTo>
                <a:lnTo>
                  <a:pt x="38" y="0"/>
                </a:lnTo>
                <a:lnTo>
                  <a:pt x="41" y="2"/>
                </a:lnTo>
                <a:lnTo>
                  <a:pt x="46" y="3"/>
                </a:lnTo>
                <a:lnTo>
                  <a:pt x="47" y="8"/>
                </a:lnTo>
                <a:lnTo>
                  <a:pt x="50" y="11"/>
                </a:lnTo>
                <a:lnTo>
                  <a:pt x="50" y="15"/>
                </a:lnTo>
                <a:lnTo>
                  <a:pt x="50" y="20"/>
                </a:lnTo>
                <a:lnTo>
                  <a:pt x="49" y="24"/>
                </a:lnTo>
                <a:lnTo>
                  <a:pt x="47" y="28"/>
                </a:lnTo>
                <a:lnTo>
                  <a:pt x="44" y="31"/>
                </a:lnTo>
                <a:lnTo>
                  <a:pt x="41" y="34"/>
                </a:lnTo>
                <a:lnTo>
                  <a:pt x="40" y="36"/>
                </a:lnTo>
                <a:lnTo>
                  <a:pt x="37" y="39"/>
                </a:lnTo>
                <a:lnTo>
                  <a:pt x="32" y="40"/>
                </a:lnTo>
                <a:lnTo>
                  <a:pt x="29" y="42"/>
                </a:lnTo>
                <a:lnTo>
                  <a:pt x="25" y="43"/>
                </a:lnTo>
                <a:lnTo>
                  <a:pt x="24" y="43"/>
                </a:lnTo>
                <a:lnTo>
                  <a:pt x="22" y="43"/>
                </a:lnTo>
                <a:lnTo>
                  <a:pt x="21" y="43"/>
                </a:lnTo>
                <a:lnTo>
                  <a:pt x="19" y="43"/>
                </a:lnTo>
                <a:lnTo>
                  <a:pt x="16" y="43"/>
                </a:lnTo>
                <a:lnTo>
                  <a:pt x="15" y="43"/>
                </a:lnTo>
                <a:lnTo>
                  <a:pt x="13" y="43"/>
                </a:lnTo>
                <a:lnTo>
                  <a:pt x="12" y="43"/>
                </a:lnTo>
                <a:lnTo>
                  <a:pt x="10" y="45"/>
                </a:lnTo>
                <a:lnTo>
                  <a:pt x="9" y="45"/>
                </a:lnTo>
                <a:lnTo>
                  <a:pt x="9" y="46"/>
                </a:lnTo>
                <a:lnTo>
                  <a:pt x="7" y="48"/>
                </a:lnTo>
                <a:lnTo>
                  <a:pt x="7" y="49"/>
                </a:lnTo>
                <a:lnTo>
                  <a:pt x="6" y="49"/>
                </a:lnTo>
                <a:lnTo>
                  <a:pt x="4" y="49"/>
                </a:lnTo>
                <a:lnTo>
                  <a:pt x="3" y="49"/>
                </a:lnTo>
                <a:lnTo>
                  <a:pt x="3" y="48"/>
                </a:lnTo>
                <a:lnTo>
                  <a:pt x="1" y="48"/>
                </a:lnTo>
                <a:lnTo>
                  <a:pt x="0" y="48"/>
                </a:lnTo>
                <a:lnTo>
                  <a:pt x="0" y="46"/>
                </a:lnTo>
              </a:path>
            </a:pathLst>
          </a:custGeom>
          <a:solidFill>
            <a:srgbClr val="FFFF00"/>
          </a:solidFill>
          <a:ln w="4763">
            <a:solidFill>
              <a:srgbClr val="990000"/>
            </a:solidFill>
            <a:round/>
            <a:headEnd/>
            <a:tailEnd/>
          </a:ln>
        </p:spPr>
        <p:txBody>
          <a:bodyPr/>
          <a:lstStyle/>
          <a:p>
            <a:endParaRPr lang="en-US"/>
          </a:p>
        </p:txBody>
      </p:sp>
      <p:sp>
        <p:nvSpPr>
          <p:cNvPr id="53275" name="Freeform 26"/>
          <p:cNvSpPr>
            <a:spLocks/>
          </p:cNvSpPr>
          <p:nvPr/>
        </p:nvSpPr>
        <p:spPr bwMode="auto">
          <a:xfrm>
            <a:off x="6442075" y="4816475"/>
            <a:ext cx="52388" cy="71438"/>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2147483647 w 37"/>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45"/>
              <a:gd name="T128" fmla="*/ 37 w 37"/>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lnTo>
                  <a:pt x="6"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6" name="Freeform 27"/>
          <p:cNvSpPr>
            <a:spLocks/>
          </p:cNvSpPr>
          <p:nvPr/>
        </p:nvSpPr>
        <p:spPr bwMode="auto">
          <a:xfrm>
            <a:off x="6442075" y="4816475"/>
            <a:ext cx="52388" cy="71438"/>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2147483647 w 37"/>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45"/>
              <a:gd name="T128" fmla="*/ 37 w 37"/>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lnTo>
                  <a:pt x="6" y="21"/>
                </a:lnTo>
              </a:path>
            </a:pathLst>
          </a:custGeom>
          <a:solidFill>
            <a:srgbClr val="FFFF00"/>
          </a:solidFill>
          <a:ln w="1588">
            <a:solidFill>
              <a:srgbClr val="990000"/>
            </a:solidFill>
            <a:round/>
            <a:headEnd/>
            <a:tailEnd/>
          </a:ln>
        </p:spPr>
        <p:txBody>
          <a:bodyPr/>
          <a:lstStyle/>
          <a:p>
            <a:endParaRPr lang="en-US"/>
          </a:p>
        </p:txBody>
      </p:sp>
      <p:sp>
        <p:nvSpPr>
          <p:cNvPr id="53277" name="Freeform 28"/>
          <p:cNvSpPr>
            <a:spLocks/>
          </p:cNvSpPr>
          <p:nvPr/>
        </p:nvSpPr>
        <p:spPr bwMode="auto">
          <a:xfrm>
            <a:off x="6442075" y="4816475"/>
            <a:ext cx="52388" cy="71438"/>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45"/>
              <a:gd name="T125" fmla="*/ 37 w 37"/>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path>
            </a:pathLst>
          </a:custGeom>
          <a:solidFill>
            <a:srgbClr val="FFFF00"/>
          </a:solidFill>
          <a:ln w="4763">
            <a:solidFill>
              <a:srgbClr val="990000"/>
            </a:solidFill>
            <a:round/>
            <a:headEnd/>
            <a:tailEnd/>
          </a:ln>
        </p:spPr>
        <p:txBody>
          <a:bodyPr/>
          <a:lstStyle/>
          <a:p>
            <a:endParaRPr lang="en-US"/>
          </a:p>
        </p:txBody>
      </p:sp>
      <p:sp>
        <p:nvSpPr>
          <p:cNvPr id="53278" name="Freeform 29"/>
          <p:cNvSpPr>
            <a:spLocks/>
          </p:cNvSpPr>
          <p:nvPr/>
        </p:nvSpPr>
        <p:spPr bwMode="auto">
          <a:xfrm>
            <a:off x="6437313" y="4770438"/>
            <a:ext cx="93662" cy="49212"/>
          </a:xfrm>
          <a:custGeom>
            <a:avLst/>
            <a:gdLst>
              <a:gd name="T0" fmla="*/ 2147483647 w 66"/>
              <a:gd name="T1" fmla="*/ 2147483647 h 31"/>
              <a:gd name="T2" fmla="*/ 2147483647 w 66"/>
              <a:gd name="T3" fmla="*/ 2147483647 h 31"/>
              <a:gd name="T4" fmla="*/ 2147483647 w 66"/>
              <a:gd name="T5" fmla="*/ 2147483647 h 31"/>
              <a:gd name="T6" fmla="*/ 2147483647 w 66"/>
              <a:gd name="T7" fmla="*/ 2147483647 h 31"/>
              <a:gd name="T8" fmla="*/ 0 w 66"/>
              <a:gd name="T9" fmla="*/ 2147483647 h 31"/>
              <a:gd name="T10" fmla="*/ 0 w 66"/>
              <a:gd name="T11" fmla="*/ 2147483647 h 31"/>
              <a:gd name="T12" fmla="*/ 2147483647 w 66"/>
              <a:gd name="T13" fmla="*/ 2147483647 h 31"/>
              <a:gd name="T14" fmla="*/ 2147483647 w 66"/>
              <a:gd name="T15" fmla="*/ 2147483647 h 31"/>
              <a:gd name="T16" fmla="*/ 2147483647 w 66"/>
              <a:gd name="T17" fmla="*/ 2147483647 h 31"/>
              <a:gd name="T18" fmla="*/ 2147483647 w 66"/>
              <a:gd name="T19" fmla="*/ 2147483647 h 31"/>
              <a:gd name="T20" fmla="*/ 2147483647 w 66"/>
              <a:gd name="T21" fmla="*/ 2147483647 h 31"/>
              <a:gd name="T22" fmla="*/ 2147483647 w 66"/>
              <a:gd name="T23" fmla="*/ 2147483647 h 31"/>
              <a:gd name="T24" fmla="*/ 2147483647 w 66"/>
              <a:gd name="T25" fmla="*/ 2147483647 h 31"/>
              <a:gd name="T26" fmla="*/ 2147483647 w 66"/>
              <a:gd name="T27" fmla="*/ 2147483647 h 31"/>
              <a:gd name="T28" fmla="*/ 2147483647 w 66"/>
              <a:gd name="T29" fmla="*/ 2147483647 h 31"/>
              <a:gd name="T30" fmla="*/ 2147483647 w 66"/>
              <a:gd name="T31" fmla="*/ 2147483647 h 31"/>
              <a:gd name="T32" fmla="*/ 2147483647 w 66"/>
              <a:gd name="T33" fmla="*/ 2147483647 h 31"/>
              <a:gd name="T34" fmla="*/ 2147483647 w 66"/>
              <a:gd name="T35" fmla="*/ 2147483647 h 31"/>
              <a:gd name="T36" fmla="*/ 2147483647 w 66"/>
              <a:gd name="T37" fmla="*/ 2147483647 h 31"/>
              <a:gd name="T38" fmla="*/ 2147483647 w 66"/>
              <a:gd name="T39" fmla="*/ 2147483647 h 31"/>
              <a:gd name="T40" fmla="*/ 2147483647 w 66"/>
              <a:gd name="T41" fmla="*/ 2147483647 h 31"/>
              <a:gd name="T42" fmla="*/ 2147483647 w 66"/>
              <a:gd name="T43" fmla="*/ 2147483647 h 31"/>
              <a:gd name="T44" fmla="*/ 2147483647 w 66"/>
              <a:gd name="T45" fmla="*/ 2147483647 h 31"/>
              <a:gd name="T46" fmla="*/ 2147483647 w 66"/>
              <a:gd name="T47" fmla="*/ 2147483647 h 31"/>
              <a:gd name="T48" fmla="*/ 2147483647 w 66"/>
              <a:gd name="T49" fmla="*/ 2147483647 h 31"/>
              <a:gd name="T50" fmla="*/ 2147483647 w 66"/>
              <a:gd name="T51" fmla="*/ 2147483647 h 31"/>
              <a:gd name="T52" fmla="*/ 2147483647 w 66"/>
              <a:gd name="T53" fmla="*/ 2147483647 h 31"/>
              <a:gd name="T54" fmla="*/ 2147483647 w 66"/>
              <a:gd name="T55" fmla="*/ 2147483647 h 31"/>
              <a:gd name="T56" fmla="*/ 2147483647 w 66"/>
              <a:gd name="T57" fmla="*/ 2147483647 h 31"/>
              <a:gd name="T58" fmla="*/ 2147483647 w 66"/>
              <a:gd name="T59" fmla="*/ 2147483647 h 31"/>
              <a:gd name="T60" fmla="*/ 2147483647 w 66"/>
              <a:gd name="T61" fmla="*/ 2147483647 h 31"/>
              <a:gd name="T62" fmla="*/ 2147483647 w 66"/>
              <a:gd name="T63" fmla="*/ 0 h 31"/>
              <a:gd name="T64" fmla="*/ 2147483647 w 66"/>
              <a:gd name="T65" fmla="*/ 0 h 31"/>
              <a:gd name="T66" fmla="*/ 2147483647 w 66"/>
              <a:gd name="T67" fmla="*/ 2147483647 h 31"/>
              <a:gd name="T68" fmla="*/ 2147483647 w 66"/>
              <a:gd name="T69" fmla="*/ 2147483647 h 31"/>
              <a:gd name="T70" fmla="*/ 2147483647 w 66"/>
              <a:gd name="T71" fmla="*/ 2147483647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1"/>
              <a:gd name="T110" fmla="*/ 66 w 66"/>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1">
                <a:moveTo>
                  <a:pt x="10" y="3"/>
                </a:moveTo>
                <a:lnTo>
                  <a:pt x="9" y="6"/>
                </a:lnTo>
                <a:lnTo>
                  <a:pt x="7" y="7"/>
                </a:lnTo>
                <a:lnTo>
                  <a:pt x="6" y="10"/>
                </a:lnTo>
                <a:lnTo>
                  <a:pt x="4" y="12"/>
                </a:lnTo>
                <a:lnTo>
                  <a:pt x="4" y="15"/>
                </a:lnTo>
                <a:lnTo>
                  <a:pt x="3" y="16"/>
                </a:lnTo>
                <a:lnTo>
                  <a:pt x="1" y="19"/>
                </a:lnTo>
                <a:lnTo>
                  <a:pt x="0" y="20"/>
                </a:lnTo>
                <a:lnTo>
                  <a:pt x="0" y="22"/>
                </a:lnTo>
                <a:lnTo>
                  <a:pt x="0" y="25"/>
                </a:lnTo>
                <a:lnTo>
                  <a:pt x="0" y="26"/>
                </a:lnTo>
                <a:lnTo>
                  <a:pt x="1" y="28"/>
                </a:lnTo>
                <a:lnTo>
                  <a:pt x="3" y="28"/>
                </a:lnTo>
                <a:lnTo>
                  <a:pt x="4" y="29"/>
                </a:lnTo>
                <a:lnTo>
                  <a:pt x="7" y="29"/>
                </a:lnTo>
                <a:lnTo>
                  <a:pt x="9" y="28"/>
                </a:lnTo>
                <a:lnTo>
                  <a:pt x="12" y="28"/>
                </a:lnTo>
                <a:lnTo>
                  <a:pt x="13" y="26"/>
                </a:lnTo>
                <a:lnTo>
                  <a:pt x="16" y="25"/>
                </a:lnTo>
                <a:lnTo>
                  <a:pt x="18" y="23"/>
                </a:lnTo>
                <a:lnTo>
                  <a:pt x="19" y="22"/>
                </a:lnTo>
                <a:lnTo>
                  <a:pt x="22" y="20"/>
                </a:lnTo>
                <a:lnTo>
                  <a:pt x="24" y="20"/>
                </a:lnTo>
                <a:lnTo>
                  <a:pt x="27" y="20"/>
                </a:lnTo>
                <a:lnTo>
                  <a:pt x="29" y="20"/>
                </a:lnTo>
                <a:lnTo>
                  <a:pt x="32" y="22"/>
                </a:lnTo>
                <a:lnTo>
                  <a:pt x="34" y="23"/>
                </a:lnTo>
                <a:lnTo>
                  <a:pt x="37" y="25"/>
                </a:lnTo>
                <a:lnTo>
                  <a:pt x="40" y="26"/>
                </a:lnTo>
                <a:lnTo>
                  <a:pt x="41" y="28"/>
                </a:lnTo>
                <a:lnTo>
                  <a:pt x="44" y="29"/>
                </a:lnTo>
                <a:lnTo>
                  <a:pt x="47" y="29"/>
                </a:lnTo>
                <a:lnTo>
                  <a:pt x="49" y="31"/>
                </a:lnTo>
                <a:lnTo>
                  <a:pt x="52" y="31"/>
                </a:lnTo>
                <a:lnTo>
                  <a:pt x="55" y="31"/>
                </a:lnTo>
                <a:lnTo>
                  <a:pt x="56" y="29"/>
                </a:lnTo>
                <a:lnTo>
                  <a:pt x="59" y="29"/>
                </a:lnTo>
                <a:lnTo>
                  <a:pt x="61" y="28"/>
                </a:lnTo>
                <a:lnTo>
                  <a:pt x="64" y="26"/>
                </a:lnTo>
                <a:lnTo>
                  <a:pt x="65" y="25"/>
                </a:lnTo>
                <a:lnTo>
                  <a:pt x="65" y="23"/>
                </a:lnTo>
                <a:lnTo>
                  <a:pt x="66" y="20"/>
                </a:lnTo>
                <a:lnTo>
                  <a:pt x="66" y="19"/>
                </a:lnTo>
                <a:lnTo>
                  <a:pt x="66" y="16"/>
                </a:lnTo>
                <a:lnTo>
                  <a:pt x="66" y="15"/>
                </a:lnTo>
                <a:lnTo>
                  <a:pt x="65" y="12"/>
                </a:lnTo>
                <a:lnTo>
                  <a:pt x="64" y="10"/>
                </a:lnTo>
                <a:lnTo>
                  <a:pt x="62" y="9"/>
                </a:lnTo>
                <a:lnTo>
                  <a:pt x="61" y="9"/>
                </a:lnTo>
                <a:lnTo>
                  <a:pt x="59" y="7"/>
                </a:lnTo>
                <a:lnTo>
                  <a:pt x="58" y="6"/>
                </a:lnTo>
                <a:lnTo>
                  <a:pt x="56" y="6"/>
                </a:lnTo>
                <a:lnTo>
                  <a:pt x="55" y="4"/>
                </a:lnTo>
                <a:lnTo>
                  <a:pt x="53" y="4"/>
                </a:lnTo>
                <a:lnTo>
                  <a:pt x="52" y="3"/>
                </a:lnTo>
                <a:lnTo>
                  <a:pt x="50" y="3"/>
                </a:lnTo>
                <a:lnTo>
                  <a:pt x="46" y="3"/>
                </a:lnTo>
                <a:lnTo>
                  <a:pt x="41" y="3"/>
                </a:lnTo>
                <a:lnTo>
                  <a:pt x="37" y="1"/>
                </a:lnTo>
                <a:lnTo>
                  <a:pt x="32" y="1"/>
                </a:lnTo>
                <a:lnTo>
                  <a:pt x="28" y="1"/>
                </a:lnTo>
                <a:lnTo>
                  <a:pt x="22" y="1"/>
                </a:lnTo>
                <a:lnTo>
                  <a:pt x="18" y="0"/>
                </a:lnTo>
                <a:lnTo>
                  <a:pt x="13" y="0"/>
                </a:lnTo>
                <a:lnTo>
                  <a:pt x="12" y="0"/>
                </a:lnTo>
                <a:lnTo>
                  <a:pt x="12" y="1"/>
                </a:lnTo>
                <a:lnTo>
                  <a:pt x="10" y="1"/>
                </a:lnTo>
                <a:lnTo>
                  <a:pt x="10"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9" name="Freeform 30"/>
          <p:cNvSpPr>
            <a:spLocks/>
          </p:cNvSpPr>
          <p:nvPr/>
        </p:nvSpPr>
        <p:spPr bwMode="auto">
          <a:xfrm>
            <a:off x="6437313" y="4770438"/>
            <a:ext cx="93662" cy="49212"/>
          </a:xfrm>
          <a:custGeom>
            <a:avLst/>
            <a:gdLst>
              <a:gd name="T0" fmla="*/ 2147483647 w 66"/>
              <a:gd name="T1" fmla="*/ 2147483647 h 31"/>
              <a:gd name="T2" fmla="*/ 2147483647 w 66"/>
              <a:gd name="T3" fmla="*/ 2147483647 h 31"/>
              <a:gd name="T4" fmla="*/ 2147483647 w 66"/>
              <a:gd name="T5" fmla="*/ 2147483647 h 31"/>
              <a:gd name="T6" fmla="*/ 2147483647 w 66"/>
              <a:gd name="T7" fmla="*/ 2147483647 h 31"/>
              <a:gd name="T8" fmla="*/ 0 w 66"/>
              <a:gd name="T9" fmla="*/ 2147483647 h 31"/>
              <a:gd name="T10" fmla="*/ 0 w 66"/>
              <a:gd name="T11" fmla="*/ 2147483647 h 31"/>
              <a:gd name="T12" fmla="*/ 2147483647 w 66"/>
              <a:gd name="T13" fmla="*/ 2147483647 h 31"/>
              <a:gd name="T14" fmla="*/ 2147483647 w 66"/>
              <a:gd name="T15" fmla="*/ 2147483647 h 31"/>
              <a:gd name="T16" fmla="*/ 2147483647 w 66"/>
              <a:gd name="T17" fmla="*/ 2147483647 h 31"/>
              <a:gd name="T18" fmla="*/ 2147483647 w 66"/>
              <a:gd name="T19" fmla="*/ 2147483647 h 31"/>
              <a:gd name="T20" fmla="*/ 2147483647 w 66"/>
              <a:gd name="T21" fmla="*/ 2147483647 h 31"/>
              <a:gd name="T22" fmla="*/ 2147483647 w 66"/>
              <a:gd name="T23" fmla="*/ 2147483647 h 31"/>
              <a:gd name="T24" fmla="*/ 2147483647 w 66"/>
              <a:gd name="T25" fmla="*/ 2147483647 h 31"/>
              <a:gd name="T26" fmla="*/ 2147483647 w 66"/>
              <a:gd name="T27" fmla="*/ 2147483647 h 31"/>
              <a:gd name="T28" fmla="*/ 2147483647 w 66"/>
              <a:gd name="T29" fmla="*/ 2147483647 h 31"/>
              <a:gd name="T30" fmla="*/ 2147483647 w 66"/>
              <a:gd name="T31" fmla="*/ 2147483647 h 31"/>
              <a:gd name="T32" fmla="*/ 2147483647 w 66"/>
              <a:gd name="T33" fmla="*/ 2147483647 h 31"/>
              <a:gd name="T34" fmla="*/ 2147483647 w 66"/>
              <a:gd name="T35" fmla="*/ 2147483647 h 31"/>
              <a:gd name="T36" fmla="*/ 2147483647 w 66"/>
              <a:gd name="T37" fmla="*/ 2147483647 h 31"/>
              <a:gd name="T38" fmla="*/ 2147483647 w 66"/>
              <a:gd name="T39" fmla="*/ 2147483647 h 31"/>
              <a:gd name="T40" fmla="*/ 2147483647 w 66"/>
              <a:gd name="T41" fmla="*/ 2147483647 h 31"/>
              <a:gd name="T42" fmla="*/ 2147483647 w 66"/>
              <a:gd name="T43" fmla="*/ 2147483647 h 31"/>
              <a:gd name="T44" fmla="*/ 2147483647 w 66"/>
              <a:gd name="T45" fmla="*/ 2147483647 h 31"/>
              <a:gd name="T46" fmla="*/ 2147483647 w 66"/>
              <a:gd name="T47" fmla="*/ 2147483647 h 31"/>
              <a:gd name="T48" fmla="*/ 2147483647 w 66"/>
              <a:gd name="T49" fmla="*/ 2147483647 h 31"/>
              <a:gd name="T50" fmla="*/ 2147483647 w 66"/>
              <a:gd name="T51" fmla="*/ 2147483647 h 31"/>
              <a:gd name="T52" fmla="*/ 2147483647 w 66"/>
              <a:gd name="T53" fmla="*/ 2147483647 h 31"/>
              <a:gd name="T54" fmla="*/ 2147483647 w 66"/>
              <a:gd name="T55" fmla="*/ 2147483647 h 31"/>
              <a:gd name="T56" fmla="*/ 2147483647 w 66"/>
              <a:gd name="T57" fmla="*/ 2147483647 h 31"/>
              <a:gd name="T58" fmla="*/ 2147483647 w 66"/>
              <a:gd name="T59" fmla="*/ 2147483647 h 31"/>
              <a:gd name="T60" fmla="*/ 2147483647 w 66"/>
              <a:gd name="T61" fmla="*/ 2147483647 h 31"/>
              <a:gd name="T62" fmla="*/ 2147483647 w 66"/>
              <a:gd name="T63" fmla="*/ 0 h 31"/>
              <a:gd name="T64" fmla="*/ 2147483647 w 66"/>
              <a:gd name="T65" fmla="*/ 0 h 31"/>
              <a:gd name="T66" fmla="*/ 2147483647 w 66"/>
              <a:gd name="T67" fmla="*/ 2147483647 h 31"/>
              <a:gd name="T68" fmla="*/ 2147483647 w 66"/>
              <a:gd name="T69" fmla="*/ 2147483647 h 31"/>
              <a:gd name="T70" fmla="*/ 2147483647 w 66"/>
              <a:gd name="T71" fmla="*/ 2147483647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1"/>
              <a:gd name="T110" fmla="*/ 66 w 66"/>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1">
                <a:moveTo>
                  <a:pt x="10" y="3"/>
                </a:moveTo>
                <a:lnTo>
                  <a:pt x="9" y="6"/>
                </a:lnTo>
                <a:lnTo>
                  <a:pt x="7" y="7"/>
                </a:lnTo>
                <a:lnTo>
                  <a:pt x="6" y="10"/>
                </a:lnTo>
                <a:lnTo>
                  <a:pt x="4" y="12"/>
                </a:lnTo>
                <a:lnTo>
                  <a:pt x="4" y="15"/>
                </a:lnTo>
                <a:lnTo>
                  <a:pt x="3" y="16"/>
                </a:lnTo>
                <a:lnTo>
                  <a:pt x="1" y="19"/>
                </a:lnTo>
                <a:lnTo>
                  <a:pt x="0" y="20"/>
                </a:lnTo>
                <a:lnTo>
                  <a:pt x="0" y="22"/>
                </a:lnTo>
                <a:lnTo>
                  <a:pt x="0" y="25"/>
                </a:lnTo>
                <a:lnTo>
                  <a:pt x="0" y="26"/>
                </a:lnTo>
                <a:lnTo>
                  <a:pt x="1" y="28"/>
                </a:lnTo>
                <a:lnTo>
                  <a:pt x="3" y="28"/>
                </a:lnTo>
                <a:lnTo>
                  <a:pt x="4" y="29"/>
                </a:lnTo>
                <a:lnTo>
                  <a:pt x="7" y="29"/>
                </a:lnTo>
                <a:lnTo>
                  <a:pt x="9" y="28"/>
                </a:lnTo>
                <a:lnTo>
                  <a:pt x="12" y="28"/>
                </a:lnTo>
                <a:lnTo>
                  <a:pt x="13" y="26"/>
                </a:lnTo>
                <a:lnTo>
                  <a:pt x="16" y="25"/>
                </a:lnTo>
                <a:lnTo>
                  <a:pt x="18" y="23"/>
                </a:lnTo>
                <a:lnTo>
                  <a:pt x="19" y="22"/>
                </a:lnTo>
                <a:lnTo>
                  <a:pt x="22" y="20"/>
                </a:lnTo>
                <a:lnTo>
                  <a:pt x="24" y="20"/>
                </a:lnTo>
                <a:lnTo>
                  <a:pt x="27" y="20"/>
                </a:lnTo>
                <a:lnTo>
                  <a:pt x="29" y="20"/>
                </a:lnTo>
                <a:lnTo>
                  <a:pt x="32" y="22"/>
                </a:lnTo>
                <a:lnTo>
                  <a:pt x="34" y="23"/>
                </a:lnTo>
                <a:lnTo>
                  <a:pt x="37" y="25"/>
                </a:lnTo>
                <a:lnTo>
                  <a:pt x="40" y="26"/>
                </a:lnTo>
                <a:lnTo>
                  <a:pt x="41" y="28"/>
                </a:lnTo>
                <a:lnTo>
                  <a:pt x="44" y="29"/>
                </a:lnTo>
                <a:lnTo>
                  <a:pt x="47" y="29"/>
                </a:lnTo>
                <a:lnTo>
                  <a:pt x="49" y="31"/>
                </a:lnTo>
                <a:lnTo>
                  <a:pt x="52" y="31"/>
                </a:lnTo>
                <a:lnTo>
                  <a:pt x="55" y="31"/>
                </a:lnTo>
                <a:lnTo>
                  <a:pt x="56" y="29"/>
                </a:lnTo>
                <a:lnTo>
                  <a:pt x="59" y="29"/>
                </a:lnTo>
                <a:lnTo>
                  <a:pt x="61" y="28"/>
                </a:lnTo>
                <a:lnTo>
                  <a:pt x="64" y="26"/>
                </a:lnTo>
                <a:lnTo>
                  <a:pt x="65" y="25"/>
                </a:lnTo>
                <a:lnTo>
                  <a:pt x="65" y="23"/>
                </a:lnTo>
                <a:lnTo>
                  <a:pt x="66" y="20"/>
                </a:lnTo>
                <a:lnTo>
                  <a:pt x="66" y="19"/>
                </a:lnTo>
                <a:lnTo>
                  <a:pt x="66" y="16"/>
                </a:lnTo>
                <a:lnTo>
                  <a:pt x="66" y="15"/>
                </a:lnTo>
                <a:lnTo>
                  <a:pt x="65" y="12"/>
                </a:lnTo>
                <a:lnTo>
                  <a:pt x="64" y="10"/>
                </a:lnTo>
                <a:lnTo>
                  <a:pt x="62" y="9"/>
                </a:lnTo>
                <a:lnTo>
                  <a:pt x="61" y="9"/>
                </a:lnTo>
                <a:lnTo>
                  <a:pt x="59" y="7"/>
                </a:lnTo>
                <a:lnTo>
                  <a:pt x="58" y="6"/>
                </a:lnTo>
                <a:lnTo>
                  <a:pt x="56" y="6"/>
                </a:lnTo>
                <a:lnTo>
                  <a:pt x="55" y="4"/>
                </a:lnTo>
                <a:lnTo>
                  <a:pt x="53" y="4"/>
                </a:lnTo>
                <a:lnTo>
                  <a:pt x="52" y="3"/>
                </a:lnTo>
                <a:lnTo>
                  <a:pt x="50" y="3"/>
                </a:lnTo>
                <a:lnTo>
                  <a:pt x="46" y="3"/>
                </a:lnTo>
                <a:lnTo>
                  <a:pt x="41" y="3"/>
                </a:lnTo>
                <a:lnTo>
                  <a:pt x="37" y="1"/>
                </a:lnTo>
                <a:lnTo>
                  <a:pt x="32" y="1"/>
                </a:lnTo>
                <a:lnTo>
                  <a:pt x="28" y="1"/>
                </a:lnTo>
                <a:lnTo>
                  <a:pt x="22" y="1"/>
                </a:lnTo>
                <a:lnTo>
                  <a:pt x="18" y="0"/>
                </a:lnTo>
                <a:lnTo>
                  <a:pt x="13" y="0"/>
                </a:lnTo>
                <a:lnTo>
                  <a:pt x="12" y="0"/>
                </a:lnTo>
                <a:lnTo>
                  <a:pt x="12" y="1"/>
                </a:lnTo>
                <a:lnTo>
                  <a:pt x="10" y="1"/>
                </a:lnTo>
                <a:lnTo>
                  <a:pt x="10" y="3"/>
                </a:lnTo>
              </a:path>
            </a:pathLst>
          </a:custGeom>
          <a:solidFill>
            <a:srgbClr val="FFFF00"/>
          </a:solidFill>
          <a:ln w="4763">
            <a:solidFill>
              <a:srgbClr val="990000"/>
            </a:solidFill>
            <a:round/>
            <a:headEnd/>
            <a:tailEnd/>
          </a:ln>
        </p:spPr>
        <p:txBody>
          <a:bodyPr/>
          <a:lstStyle/>
          <a:p>
            <a:endParaRPr lang="en-US"/>
          </a:p>
        </p:txBody>
      </p:sp>
      <p:sp>
        <p:nvSpPr>
          <p:cNvPr id="53280" name="Freeform 31"/>
          <p:cNvSpPr>
            <a:spLocks/>
          </p:cNvSpPr>
          <p:nvPr/>
        </p:nvSpPr>
        <p:spPr bwMode="auto">
          <a:xfrm>
            <a:off x="6432550" y="4502150"/>
            <a:ext cx="358775" cy="347663"/>
          </a:xfrm>
          <a:custGeom>
            <a:avLst/>
            <a:gdLst>
              <a:gd name="T0" fmla="*/ 2147483647 w 254"/>
              <a:gd name="T1" fmla="*/ 2147483647 h 219"/>
              <a:gd name="T2" fmla="*/ 2147483647 w 254"/>
              <a:gd name="T3" fmla="*/ 2147483647 h 219"/>
              <a:gd name="T4" fmla="*/ 2147483647 w 254"/>
              <a:gd name="T5" fmla="*/ 2147483647 h 219"/>
              <a:gd name="T6" fmla="*/ 2147483647 w 254"/>
              <a:gd name="T7" fmla="*/ 2147483647 h 219"/>
              <a:gd name="T8" fmla="*/ 0 w 254"/>
              <a:gd name="T9" fmla="*/ 2147483647 h 219"/>
              <a:gd name="T10" fmla="*/ 2147483647 w 254"/>
              <a:gd name="T11" fmla="*/ 2147483647 h 219"/>
              <a:gd name="T12" fmla="*/ 2147483647 w 254"/>
              <a:gd name="T13" fmla="*/ 2147483647 h 219"/>
              <a:gd name="T14" fmla="*/ 2147483647 w 254"/>
              <a:gd name="T15" fmla="*/ 2147483647 h 219"/>
              <a:gd name="T16" fmla="*/ 2147483647 w 254"/>
              <a:gd name="T17" fmla="*/ 2147483647 h 219"/>
              <a:gd name="T18" fmla="*/ 2147483647 w 254"/>
              <a:gd name="T19" fmla="*/ 2147483647 h 219"/>
              <a:gd name="T20" fmla="*/ 2147483647 w 254"/>
              <a:gd name="T21" fmla="*/ 2147483647 h 219"/>
              <a:gd name="T22" fmla="*/ 2147483647 w 254"/>
              <a:gd name="T23" fmla="*/ 2147483647 h 219"/>
              <a:gd name="T24" fmla="*/ 2147483647 w 254"/>
              <a:gd name="T25" fmla="*/ 2147483647 h 219"/>
              <a:gd name="T26" fmla="*/ 2147483647 w 254"/>
              <a:gd name="T27" fmla="*/ 2147483647 h 219"/>
              <a:gd name="T28" fmla="*/ 2147483647 w 254"/>
              <a:gd name="T29" fmla="*/ 2147483647 h 219"/>
              <a:gd name="T30" fmla="*/ 2147483647 w 254"/>
              <a:gd name="T31" fmla="*/ 2147483647 h 219"/>
              <a:gd name="T32" fmla="*/ 2147483647 w 254"/>
              <a:gd name="T33" fmla="*/ 2147483647 h 219"/>
              <a:gd name="T34" fmla="*/ 2147483647 w 254"/>
              <a:gd name="T35" fmla="*/ 2147483647 h 219"/>
              <a:gd name="T36" fmla="*/ 2147483647 w 254"/>
              <a:gd name="T37" fmla="*/ 2147483647 h 219"/>
              <a:gd name="T38" fmla="*/ 2147483647 w 254"/>
              <a:gd name="T39" fmla="*/ 2147483647 h 219"/>
              <a:gd name="T40" fmla="*/ 2147483647 w 254"/>
              <a:gd name="T41" fmla="*/ 2147483647 h 219"/>
              <a:gd name="T42" fmla="*/ 2147483647 w 254"/>
              <a:gd name="T43" fmla="*/ 2147483647 h 219"/>
              <a:gd name="T44" fmla="*/ 2147483647 w 254"/>
              <a:gd name="T45" fmla="*/ 2147483647 h 219"/>
              <a:gd name="T46" fmla="*/ 2147483647 w 254"/>
              <a:gd name="T47" fmla="*/ 2147483647 h 219"/>
              <a:gd name="T48" fmla="*/ 2147483647 w 254"/>
              <a:gd name="T49" fmla="*/ 2147483647 h 219"/>
              <a:gd name="T50" fmla="*/ 2147483647 w 254"/>
              <a:gd name="T51" fmla="*/ 2147483647 h 219"/>
              <a:gd name="T52" fmla="*/ 2147483647 w 254"/>
              <a:gd name="T53" fmla="*/ 2147483647 h 219"/>
              <a:gd name="T54" fmla="*/ 2147483647 w 254"/>
              <a:gd name="T55" fmla="*/ 2147483647 h 219"/>
              <a:gd name="T56" fmla="*/ 2147483647 w 254"/>
              <a:gd name="T57" fmla="*/ 2147483647 h 219"/>
              <a:gd name="T58" fmla="*/ 2147483647 w 254"/>
              <a:gd name="T59" fmla="*/ 2147483647 h 219"/>
              <a:gd name="T60" fmla="*/ 2147483647 w 254"/>
              <a:gd name="T61" fmla="*/ 2147483647 h 219"/>
              <a:gd name="T62" fmla="*/ 2147483647 w 254"/>
              <a:gd name="T63" fmla="*/ 2147483647 h 219"/>
              <a:gd name="T64" fmla="*/ 2147483647 w 254"/>
              <a:gd name="T65" fmla="*/ 2147483647 h 219"/>
              <a:gd name="T66" fmla="*/ 2147483647 w 254"/>
              <a:gd name="T67" fmla="*/ 2147483647 h 219"/>
              <a:gd name="T68" fmla="*/ 2147483647 w 254"/>
              <a:gd name="T69" fmla="*/ 2147483647 h 219"/>
              <a:gd name="T70" fmla="*/ 2147483647 w 254"/>
              <a:gd name="T71" fmla="*/ 2147483647 h 219"/>
              <a:gd name="T72" fmla="*/ 2147483647 w 254"/>
              <a:gd name="T73" fmla="*/ 2147483647 h 219"/>
              <a:gd name="T74" fmla="*/ 2147483647 w 254"/>
              <a:gd name="T75" fmla="*/ 2147483647 h 219"/>
              <a:gd name="T76" fmla="*/ 2147483647 w 254"/>
              <a:gd name="T77" fmla="*/ 2147483647 h 219"/>
              <a:gd name="T78" fmla="*/ 2147483647 w 254"/>
              <a:gd name="T79" fmla="*/ 2147483647 h 219"/>
              <a:gd name="T80" fmla="*/ 2147483647 w 254"/>
              <a:gd name="T81" fmla="*/ 2147483647 h 219"/>
              <a:gd name="T82" fmla="*/ 2147483647 w 254"/>
              <a:gd name="T83" fmla="*/ 2147483647 h 219"/>
              <a:gd name="T84" fmla="*/ 2147483647 w 254"/>
              <a:gd name="T85" fmla="*/ 2147483647 h 219"/>
              <a:gd name="T86" fmla="*/ 2147483647 w 254"/>
              <a:gd name="T87" fmla="*/ 2147483647 h 219"/>
              <a:gd name="T88" fmla="*/ 2147483647 w 254"/>
              <a:gd name="T89" fmla="*/ 2147483647 h 219"/>
              <a:gd name="T90" fmla="*/ 2147483647 w 254"/>
              <a:gd name="T91" fmla="*/ 2147483647 h 219"/>
              <a:gd name="T92" fmla="*/ 2147483647 w 254"/>
              <a:gd name="T93" fmla="*/ 2147483647 h 219"/>
              <a:gd name="T94" fmla="*/ 2147483647 w 254"/>
              <a:gd name="T95" fmla="*/ 2147483647 h 219"/>
              <a:gd name="T96" fmla="*/ 2147483647 w 254"/>
              <a:gd name="T97" fmla="*/ 0 h 219"/>
              <a:gd name="T98" fmla="*/ 2147483647 w 254"/>
              <a:gd name="T99" fmla="*/ 2147483647 h 219"/>
              <a:gd name="T100" fmla="*/ 2147483647 w 254"/>
              <a:gd name="T101" fmla="*/ 2147483647 h 219"/>
              <a:gd name="T102" fmla="*/ 2147483647 w 254"/>
              <a:gd name="T103" fmla="*/ 2147483647 h 219"/>
              <a:gd name="T104" fmla="*/ 2147483647 w 254"/>
              <a:gd name="T105" fmla="*/ 2147483647 h 219"/>
              <a:gd name="T106" fmla="*/ 2147483647 w 254"/>
              <a:gd name="T107" fmla="*/ 2147483647 h 219"/>
              <a:gd name="T108" fmla="*/ 2147483647 w 254"/>
              <a:gd name="T109" fmla="*/ 2147483647 h 219"/>
              <a:gd name="T110" fmla="*/ 2147483647 w 254"/>
              <a:gd name="T111" fmla="*/ 2147483647 h 219"/>
              <a:gd name="T112" fmla="*/ 2147483647 w 254"/>
              <a:gd name="T113" fmla="*/ 2147483647 h 219"/>
              <a:gd name="T114" fmla="*/ 2147483647 w 254"/>
              <a:gd name="T115" fmla="*/ 2147483647 h 219"/>
              <a:gd name="T116" fmla="*/ 2147483647 w 254"/>
              <a:gd name="T117" fmla="*/ 2147483647 h 21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54"/>
              <a:gd name="T178" fmla="*/ 0 h 219"/>
              <a:gd name="T179" fmla="*/ 254 w 254"/>
              <a:gd name="T180" fmla="*/ 219 h 21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54" h="219">
                <a:moveTo>
                  <a:pt x="27" y="90"/>
                </a:moveTo>
                <a:lnTo>
                  <a:pt x="22" y="95"/>
                </a:lnTo>
                <a:lnTo>
                  <a:pt x="21" y="98"/>
                </a:lnTo>
                <a:lnTo>
                  <a:pt x="18" y="101"/>
                </a:lnTo>
                <a:lnTo>
                  <a:pt x="15" y="105"/>
                </a:lnTo>
                <a:lnTo>
                  <a:pt x="12" y="109"/>
                </a:lnTo>
                <a:lnTo>
                  <a:pt x="9" y="115"/>
                </a:lnTo>
                <a:lnTo>
                  <a:pt x="6" y="123"/>
                </a:lnTo>
                <a:lnTo>
                  <a:pt x="1" y="133"/>
                </a:lnTo>
                <a:lnTo>
                  <a:pt x="0" y="138"/>
                </a:lnTo>
                <a:lnTo>
                  <a:pt x="0" y="142"/>
                </a:lnTo>
                <a:lnTo>
                  <a:pt x="1" y="145"/>
                </a:lnTo>
                <a:lnTo>
                  <a:pt x="3" y="148"/>
                </a:lnTo>
                <a:lnTo>
                  <a:pt x="7" y="152"/>
                </a:lnTo>
                <a:lnTo>
                  <a:pt x="15" y="155"/>
                </a:lnTo>
                <a:lnTo>
                  <a:pt x="24" y="155"/>
                </a:lnTo>
                <a:lnTo>
                  <a:pt x="34" y="155"/>
                </a:lnTo>
                <a:lnTo>
                  <a:pt x="43" y="155"/>
                </a:lnTo>
                <a:lnTo>
                  <a:pt x="52" y="155"/>
                </a:lnTo>
                <a:lnTo>
                  <a:pt x="55" y="157"/>
                </a:lnTo>
                <a:lnTo>
                  <a:pt x="58" y="158"/>
                </a:lnTo>
                <a:lnTo>
                  <a:pt x="59" y="158"/>
                </a:lnTo>
                <a:lnTo>
                  <a:pt x="61" y="160"/>
                </a:lnTo>
                <a:lnTo>
                  <a:pt x="62" y="161"/>
                </a:lnTo>
                <a:lnTo>
                  <a:pt x="64" y="163"/>
                </a:lnTo>
                <a:lnTo>
                  <a:pt x="65" y="163"/>
                </a:lnTo>
                <a:lnTo>
                  <a:pt x="75" y="167"/>
                </a:lnTo>
                <a:lnTo>
                  <a:pt x="83" y="175"/>
                </a:lnTo>
                <a:lnTo>
                  <a:pt x="89" y="182"/>
                </a:lnTo>
                <a:lnTo>
                  <a:pt x="95" y="191"/>
                </a:lnTo>
                <a:lnTo>
                  <a:pt x="101" y="198"/>
                </a:lnTo>
                <a:lnTo>
                  <a:pt x="108" y="206"/>
                </a:lnTo>
                <a:lnTo>
                  <a:pt x="115" y="213"/>
                </a:lnTo>
                <a:lnTo>
                  <a:pt x="124" y="218"/>
                </a:lnTo>
                <a:lnTo>
                  <a:pt x="129" y="219"/>
                </a:lnTo>
                <a:lnTo>
                  <a:pt x="133" y="219"/>
                </a:lnTo>
                <a:lnTo>
                  <a:pt x="139" y="219"/>
                </a:lnTo>
                <a:lnTo>
                  <a:pt x="143" y="218"/>
                </a:lnTo>
                <a:lnTo>
                  <a:pt x="152" y="213"/>
                </a:lnTo>
                <a:lnTo>
                  <a:pt x="161" y="207"/>
                </a:lnTo>
                <a:lnTo>
                  <a:pt x="169" y="200"/>
                </a:lnTo>
                <a:lnTo>
                  <a:pt x="174" y="189"/>
                </a:lnTo>
                <a:lnTo>
                  <a:pt x="176" y="185"/>
                </a:lnTo>
                <a:lnTo>
                  <a:pt x="177" y="181"/>
                </a:lnTo>
                <a:lnTo>
                  <a:pt x="177" y="175"/>
                </a:lnTo>
                <a:lnTo>
                  <a:pt x="177" y="169"/>
                </a:lnTo>
                <a:lnTo>
                  <a:pt x="183" y="167"/>
                </a:lnTo>
                <a:lnTo>
                  <a:pt x="189" y="166"/>
                </a:lnTo>
                <a:lnTo>
                  <a:pt x="195" y="163"/>
                </a:lnTo>
                <a:lnTo>
                  <a:pt x="200" y="160"/>
                </a:lnTo>
                <a:lnTo>
                  <a:pt x="206" y="155"/>
                </a:lnTo>
                <a:lnTo>
                  <a:pt x="210" y="151"/>
                </a:lnTo>
                <a:lnTo>
                  <a:pt x="213" y="145"/>
                </a:lnTo>
                <a:lnTo>
                  <a:pt x="217" y="139"/>
                </a:lnTo>
                <a:lnTo>
                  <a:pt x="217" y="138"/>
                </a:lnTo>
                <a:lnTo>
                  <a:pt x="219" y="135"/>
                </a:lnTo>
                <a:lnTo>
                  <a:pt x="219" y="133"/>
                </a:lnTo>
                <a:lnTo>
                  <a:pt x="219" y="130"/>
                </a:lnTo>
                <a:lnTo>
                  <a:pt x="219" y="129"/>
                </a:lnTo>
                <a:lnTo>
                  <a:pt x="219" y="126"/>
                </a:lnTo>
                <a:lnTo>
                  <a:pt x="219" y="124"/>
                </a:lnTo>
                <a:lnTo>
                  <a:pt x="220" y="123"/>
                </a:lnTo>
                <a:lnTo>
                  <a:pt x="226" y="117"/>
                </a:lnTo>
                <a:lnTo>
                  <a:pt x="234" y="109"/>
                </a:lnTo>
                <a:lnTo>
                  <a:pt x="240" y="102"/>
                </a:lnTo>
                <a:lnTo>
                  <a:pt x="245" y="95"/>
                </a:lnTo>
                <a:lnTo>
                  <a:pt x="250" y="87"/>
                </a:lnTo>
                <a:lnTo>
                  <a:pt x="253" y="80"/>
                </a:lnTo>
                <a:lnTo>
                  <a:pt x="254" y="71"/>
                </a:lnTo>
                <a:lnTo>
                  <a:pt x="253" y="62"/>
                </a:lnTo>
                <a:lnTo>
                  <a:pt x="251" y="56"/>
                </a:lnTo>
                <a:lnTo>
                  <a:pt x="247" y="52"/>
                </a:lnTo>
                <a:lnTo>
                  <a:pt x="241" y="49"/>
                </a:lnTo>
                <a:lnTo>
                  <a:pt x="235" y="46"/>
                </a:lnTo>
                <a:lnTo>
                  <a:pt x="229" y="44"/>
                </a:lnTo>
                <a:lnTo>
                  <a:pt x="222" y="41"/>
                </a:lnTo>
                <a:lnTo>
                  <a:pt x="216" y="40"/>
                </a:lnTo>
                <a:lnTo>
                  <a:pt x="210" y="38"/>
                </a:lnTo>
                <a:lnTo>
                  <a:pt x="201" y="35"/>
                </a:lnTo>
                <a:lnTo>
                  <a:pt x="195" y="31"/>
                </a:lnTo>
                <a:lnTo>
                  <a:pt x="188" y="27"/>
                </a:lnTo>
                <a:lnTo>
                  <a:pt x="182" y="22"/>
                </a:lnTo>
                <a:lnTo>
                  <a:pt x="176" y="18"/>
                </a:lnTo>
                <a:lnTo>
                  <a:pt x="170" y="13"/>
                </a:lnTo>
                <a:lnTo>
                  <a:pt x="163" y="9"/>
                </a:lnTo>
                <a:lnTo>
                  <a:pt x="155" y="4"/>
                </a:lnTo>
                <a:lnTo>
                  <a:pt x="151" y="3"/>
                </a:lnTo>
                <a:lnTo>
                  <a:pt x="145" y="1"/>
                </a:lnTo>
                <a:lnTo>
                  <a:pt x="140" y="1"/>
                </a:lnTo>
                <a:lnTo>
                  <a:pt x="135" y="1"/>
                </a:lnTo>
                <a:lnTo>
                  <a:pt x="130" y="1"/>
                </a:lnTo>
                <a:lnTo>
                  <a:pt x="126" y="3"/>
                </a:lnTo>
                <a:lnTo>
                  <a:pt x="121" y="3"/>
                </a:lnTo>
                <a:lnTo>
                  <a:pt x="118" y="1"/>
                </a:lnTo>
                <a:lnTo>
                  <a:pt x="112" y="1"/>
                </a:lnTo>
                <a:lnTo>
                  <a:pt x="105" y="0"/>
                </a:lnTo>
                <a:lnTo>
                  <a:pt x="96" y="0"/>
                </a:lnTo>
                <a:lnTo>
                  <a:pt x="87" y="1"/>
                </a:lnTo>
                <a:lnTo>
                  <a:pt x="78" y="4"/>
                </a:lnTo>
                <a:lnTo>
                  <a:pt x="71" y="9"/>
                </a:lnTo>
                <a:lnTo>
                  <a:pt x="65" y="15"/>
                </a:lnTo>
                <a:lnTo>
                  <a:pt x="61" y="22"/>
                </a:lnTo>
                <a:lnTo>
                  <a:pt x="59" y="27"/>
                </a:lnTo>
                <a:lnTo>
                  <a:pt x="56" y="30"/>
                </a:lnTo>
                <a:lnTo>
                  <a:pt x="53" y="32"/>
                </a:lnTo>
                <a:lnTo>
                  <a:pt x="50" y="35"/>
                </a:lnTo>
                <a:lnTo>
                  <a:pt x="49" y="38"/>
                </a:lnTo>
                <a:lnTo>
                  <a:pt x="46" y="41"/>
                </a:lnTo>
                <a:lnTo>
                  <a:pt x="44" y="44"/>
                </a:lnTo>
                <a:lnTo>
                  <a:pt x="44" y="47"/>
                </a:lnTo>
                <a:lnTo>
                  <a:pt x="43" y="50"/>
                </a:lnTo>
                <a:lnTo>
                  <a:pt x="41" y="56"/>
                </a:lnTo>
                <a:lnTo>
                  <a:pt x="37" y="65"/>
                </a:lnTo>
                <a:lnTo>
                  <a:pt x="34" y="72"/>
                </a:lnTo>
                <a:lnTo>
                  <a:pt x="30" y="81"/>
                </a:lnTo>
                <a:lnTo>
                  <a:pt x="27" y="87"/>
                </a:lnTo>
                <a:lnTo>
                  <a:pt x="25" y="90"/>
                </a:lnTo>
                <a:lnTo>
                  <a:pt x="27" y="9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1" name="Freeform 32"/>
          <p:cNvSpPr>
            <a:spLocks/>
          </p:cNvSpPr>
          <p:nvPr/>
        </p:nvSpPr>
        <p:spPr bwMode="auto">
          <a:xfrm>
            <a:off x="6575425" y="4738688"/>
            <a:ext cx="100013" cy="82550"/>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2" name="Freeform 33"/>
          <p:cNvSpPr>
            <a:spLocks/>
          </p:cNvSpPr>
          <p:nvPr/>
        </p:nvSpPr>
        <p:spPr bwMode="auto">
          <a:xfrm>
            <a:off x="6575425" y="4738688"/>
            <a:ext cx="100013" cy="82550"/>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path>
            </a:pathLst>
          </a:custGeom>
          <a:solidFill>
            <a:srgbClr val="FFFF00"/>
          </a:solidFill>
          <a:ln w="1588">
            <a:solidFill>
              <a:srgbClr val="990000"/>
            </a:solidFill>
            <a:round/>
            <a:headEnd/>
            <a:tailEnd/>
          </a:ln>
        </p:spPr>
        <p:txBody>
          <a:bodyPr/>
          <a:lstStyle/>
          <a:p>
            <a:endParaRPr lang="en-US"/>
          </a:p>
        </p:txBody>
      </p:sp>
      <p:sp>
        <p:nvSpPr>
          <p:cNvPr id="53283" name="Freeform 34"/>
          <p:cNvSpPr>
            <a:spLocks/>
          </p:cNvSpPr>
          <p:nvPr/>
        </p:nvSpPr>
        <p:spPr bwMode="auto">
          <a:xfrm>
            <a:off x="6575425" y="4738688"/>
            <a:ext cx="100013" cy="82550"/>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path>
            </a:pathLst>
          </a:custGeom>
          <a:solidFill>
            <a:srgbClr val="FFFF00"/>
          </a:solidFill>
          <a:ln w="4763">
            <a:solidFill>
              <a:srgbClr val="990000"/>
            </a:solidFill>
            <a:round/>
            <a:headEnd/>
            <a:tailEnd/>
          </a:ln>
        </p:spPr>
        <p:txBody>
          <a:bodyPr/>
          <a:lstStyle/>
          <a:p>
            <a:endParaRPr lang="en-US"/>
          </a:p>
        </p:txBody>
      </p:sp>
      <p:sp>
        <p:nvSpPr>
          <p:cNvPr id="53284" name="Freeform 35"/>
          <p:cNvSpPr>
            <a:spLocks/>
          </p:cNvSpPr>
          <p:nvPr/>
        </p:nvSpPr>
        <p:spPr bwMode="auto">
          <a:xfrm>
            <a:off x="6510338" y="4684713"/>
            <a:ext cx="66675" cy="77787"/>
          </a:xfrm>
          <a:custGeom>
            <a:avLst/>
            <a:gdLst>
              <a:gd name="T0" fmla="*/ 2147483647 w 47"/>
              <a:gd name="T1" fmla="*/ 2147483647 h 49"/>
              <a:gd name="T2" fmla="*/ 2147483647 w 47"/>
              <a:gd name="T3" fmla="*/ 2147483647 h 49"/>
              <a:gd name="T4" fmla="*/ 2147483647 w 47"/>
              <a:gd name="T5" fmla="*/ 2147483647 h 49"/>
              <a:gd name="T6" fmla="*/ 2147483647 w 47"/>
              <a:gd name="T7" fmla="*/ 2147483647 h 49"/>
              <a:gd name="T8" fmla="*/ 2147483647 w 47"/>
              <a:gd name="T9" fmla="*/ 2147483647 h 49"/>
              <a:gd name="T10" fmla="*/ 2147483647 w 47"/>
              <a:gd name="T11" fmla="*/ 2147483647 h 49"/>
              <a:gd name="T12" fmla="*/ 2147483647 w 47"/>
              <a:gd name="T13" fmla="*/ 2147483647 h 49"/>
              <a:gd name="T14" fmla="*/ 2147483647 w 47"/>
              <a:gd name="T15" fmla="*/ 2147483647 h 49"/>
              <a:gd name="T16" fmla="*/ 2147483647 w 47"/>
              <a:gd name="T17" fmla="*/ 2147483647 h 49"/>
              <a:gd name="T18" fmla="*/ 2147483647 w 47"/>
              <a:gd name="T19" fmla="*/ 2147483647 h 49"/>
              <a:gd name="T20" fmla="*/ 2147483647 w 47"/>
              <a:gd name="T21" fmla="*/ 2147483647 h 49"/>
              <a:gd name="T22" fmla="*/ 2147483647 w 47"/>
              <a:gd name="T23" fmla="*/ 2147483647 h 49"/>
              <a:gd name="T24" fmla="*/ 2147483647 w 47"/>
              <a:gd name="T25" fmla="*/ 2147483647 h 49"/>
              <a:gd name="T26" fmla="*/ 2147483647 w 47"/>
              <a:gd name="T27" fmla="*/ 2147483647 h 49"/>
              <a:gd name="T28" fmla="*/ 2147483647 w 47"/>
              <a:gd name="T29" fmla="*/ 2147483647 h 49"/>
              <a:gd name="T30" fmla="*/ 2147483647 w 47"/>
              <a:gd name="T31" fmla="*/ 2147483647 h 49"/>
              <a:gd name="T32" fmla="*/ 2147483647 w 47"/>
              <a:gd name="T33" fmla="*/ 2147483647 h 49"/>
              <a:gd name="T34" fmla="*/ 2147483647 w 47"/>
              <a:gd name="T35" fmla="*/ 2147483647 h 49"/>
              <a:gd name="T36" fmla="*/ 2147483647 w 47"/>
              <a:gd name="T37" fmla="*/ 2147483647 h 49"/>
              <a:gd name="T38" fmla="*/ 2147483647 w 47"/>
              <a:gd name="T39" fmla="*/ 2147483647 h 49"/>
              <a:gd name="T40" fmla="*/ 2147483647 w 47"/>
              <a:gd name="T41" fmla="*/ 2147483647 h 49"/>
              <a:gd name="T42" fmla="*/ 2147483647 w 47"/>
              <a:gd name="T43" fmla="*/ 2147483647 h 49"/>
              <a:gd name="T44" fmla="*/ 2147483647 w 47"/>
              <a:gd name="T45" fmla="*/ 2147483647 h 49"/>
              <a:gd name="T46" fmla="*/ 2147483647 w 47"/>
              <a:gd name="T47" fmla="*/ 2147483647 h 49"/>
              <a:gd name="T48" fmla="*/ 2147483647 w 47"/>
              <a:gd name="T49" fmla="*/ 2147483647 h 49"/>
              <a:gd name="T50" fmla="*/ 2147483647 w 47"/>
              <a:gd name="T51" fmla="*/ 2147483647 h 49"/>
              <a:gd name="T52" fmla="*/ 2147483647 w 47"/>
              <a:gd name="T53" fmla="*/ 2147483647 h 49"/>
              <a:gd name="T54" fmla="*/ 2147483647 w 47"/>
              <a:gd name="T55" fmla="*/ 2147483647 h 49"/>
              <a:gd name="T56" fmla="*/ 2147483647 w 47"/>
              <a:gd name="T57" fmla="*/ 2147483647 h 49"/>
              <a:gd name="T58" fmla="*/ 2147483647 w 47"/>
              <a:gd name="T59" fmla="*/ 2147483647 h 49"/>
              <a:gd name="T60" fmla="*/ 2147483647 w 47"/>
              <a:gd name="T61" fmla="*/ 2147483647 h 49"/>
              <a:gd name="T62" fmla="*/ 2147483647 w 47"/>
              <a:gd name="T63" fmla="*/ 2147483647 h 49"/>
              <a:gd name="T64" fmla="*/ 2147483647 w 47"/>
              <a:gd name="T65" fmla="*/ 2147483647 h 49"/>
              <a:gd name="T66" fmla="*/ 2147483647 w 47"/>
              <a:gd name="T67" fmla="*/ 2147483647 h 49"/>
              <a:gd name="T68" fmla="*/ 2147483647 w 47"/>
              <a:gd name="T69" fmla="*/ 2147483647 h 49"/>
              <a:gd name="T70" fmla="*/ 2147483647 w 47"/>
              <a:gd name="T71" fmla="*/ 2147483647 h 49"/>
              <a:gd name="T72" fmla="*/ 2147483647 w 47"/>
              <a:gd name="T73" fmla="*/ 2147483647 h 49"/>
              <a:gd name="T74" fmla="*/ 2147483647 w 47"/>
              <a:gd name="T75" fmla="*/ 2147483647 h 49"/>
              <a:gd name="T76" fmla="*/ 2147483647 w 47"/>
              <a:gd name="T77" fmla="*/ 0 h 49"/>
              <a:gd name="T78" fmla="*/ 2147483647 w 47"/>
              <a:gd name="T79" fmla="*/ 0 h 49"/>
              <a:gd name="T80" fmla="*/ 2147483647 w 47"/>
              <a:gd name="T81" fmla="*/ 2147483647 h 49"/>
              <a:gd name="T82" fmla="*/ 2147483647 w 47"/>
              <a:gd name="T83" fmla="*/ 2147483647 h 49"/>
              <a:gd name="T84" fmla="*/ 2147483647 w 47"/>
              <a:gd name="T85" fmla="*/ 2147483647 h 49"/>
              <a:gd name="T86" fmla="*/ 2147483647 w 47"/>
              <a:gd name="T87" fmla="*/ 2147483647 h 49"/>
              <a:gd name="T88" fmla="*/ 2147483647 w 47"/>
              <a:gd name="T89" fmla="*/ 2147483647 h 49"/>
              <a:gd name="T90" fmla="*/ 0 w 47"/>
              <a:gd name="T91" fmla="*/ 2147483647 h 49"/>
              <a:gd name="T92" fmla="*/ 0 w 47"/>
              <a:gd name="T93" fmla="*/ 2147483647 h 49"/>
              <a:gd name="T94" fmla="*/ 2147483647 w 47"/>
              <a:gd name="T95" fmla="*/ 2147483647 h 49"/>
              <a:gd name="T96" fmla="*/ 2147483647 w 47"/>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
              <a:gd name="T148" fmla="*/ 0 h 49"/>
              <a:gd name="T149" fmla="*/ 47 w 47"/>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 h="49">
                <a:moveTo>
                  <a:pt x="1" y="23"/>
                </a:moveTo>
                <a:lnTo>
                  <a:pt x="3" y="26"/>
                </a:lnTo>
                <a:lnTo>
                  <a:pt x="4" y="29"/>
                </a:lnTo>
                <a:lnTo>
                  <a:pt x="6" y="32"/>
                </a:lnTo>
                <a:lnTo>
                  <a:pt x="9" y="34"/>
                </a:lnTo>
                <a:lnTo>
                  <a:pt x="12" y="37"/>
                </a:lnTo>
                <a:lnTo>
                  <a:pt x="14" y="40"/>
                </a:lnTo>
                <a:lnTo>
                  <a:pt x="17" y="42"/>
                </a:lnTo>
                <a:lnTo>
                  <a:pt x="20" y="43"/>
                </a:lnTo>
                <a:lnTo>
                  <a:pt x="23" y="45"/>
                </a:lnTo>
                <a:lnTo>
                  <a:pt x="26" y="46"/>
                </a:lnTo>
                <a:lnTo>
                  <a:pt x="29" y="48"/>
                </a:lnTo>
                <a:lnTo>
                  <a:pt x="32" y="49"/>
                </a:lnTo>
                <a:lnTo>
                  <a:pt x="35" y="49"/>
                </a:lnTo>
                <a:lnTo>
                  <a:pt x="38" y="49"/>
                </a:lnTo>
                <a:lnTo>
                  <a:pt x="41" y="48"/>
                </a:lnTo>
                <a:lnTo>
                  <a:pt x="44" y="45"/>
                </a:lnTo>
                <a:lnTo>
                  <a:pt x="44" y="43"/>
                </a:lnTo>
                <a:lnTo>
                  <a:pt x="44" y="42"/>
                </a:lnTo>
                <a:lnTo>
                  <a:pt x="44" y="40"/>
                </a:lnTo>
                <a:lnTo>
                  <a:pt x="44" y="39"/>
                </a:lnTo>
                <a:lnTo>
                  <a:pt x="46" y="36"/>
                </a:lnTo>
                <a:lnTo>
                  <a:pt x="47" y="32"/>
                </a:lnTo>
                <a:lnTo>
                  <a:pt x="47" y="29"/>
                </a:lnTo>
                <a:lnTo>
                  <a:pt x="47" y="24"/>
                </a:lnTo>
                <a:lnTo>
                  <a:pt x="46" y="21"/>
                </a:lnTo>
                <a:lnTo>
                  <a:pt x="44" y="18"/>
                </a:lnTo>
                <a:lnTo>
                  <a:pt x="41" y="17"/>
                </a:lnTo>
                <a:lnTo>
                  <a:pt x="38" y="14"/>
                </a:lnTo>
                <a:lnTo>
                  <a:pt x="34" y="11"/>
                </a:lnTo>
                <a:lnTo>
                  <a:pt x="29" y="9"/>
                </a:lnTo>
                <a:lnTo>
                  <a:pt x="26" y="6"/>
                </a:lnTo>
                <a:lnTo>
                  <a:pt x="22" y="3"/>
                </a:lnTo>
                <a:lnTo>
                  <a:pt x="17" y="2"/>
                </a:lnTo>
                <a:lnTo>
                  <a:pt x="13" y="0"/>
                </a:lnTo>
                <a:lnTo>
                  <a:pt x="10" y="0"/>
                </a:lnTo>
                <a:lnTo>
                  <a:pt x="6" y="2"/>
                </a:lnTo>
                <a:lnTo>
                  <a:pt x="4" y="3"/>
                </a:lnTo>
                <a:lnTo>
                  <a:pt x="3" y="5"/>
                </a:lnTo>
                <a:lnTo>
                  <a:pt x="1" y="8"/>
                </a:lnTo>
                <a:lnTo>
                  <a:pt x="1" y="11"/>
                </a:lnTo>
                <a:lnTo>
                  <a:pt x="0" y="14"/>
                </a:lnTo>
                <a:lnTo>
                  <a:pt x="0" y="17"/>
                </a:lnTo>
                <a:lnTo>
                  <a:pt x="1" y="20"/>
                </a:lnTo>
                <a:lnTo>
                  <a:pt x="1" y="2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5" name="Freeform 36"/>
          <p:cNvSpPr>
            <a:spLocks/>
          </p:cNvSpPr>
          <p:nvPr/>
        </p:nvSpPr>
        <p:spPr bwMode="auto">
          <a:xfrm>
            <a:off x="6510338" y="4684713"/>
            <a:ext cx="66675" cy="77787"/>
          </a:xfrm>
          <a:custGeom>
            <a:avLst/>
            <a:gdLst>
              <a:gd name="T0" fmla="*/ 2147483647 w 47"/>
              <a:gd name="T1" fmla="*/ 2147483647 h 49"/>
              <a:gd name="T2" fmla="*/ 2147483647 w 47"/>
              <a:gd name="T3" fmla="*/ 2147483647 h 49"/>
              <a:gd name="T4" fmla="*/ 2147483647 w 47"/>
              <a:gd name="T5" fmla="*/ 2147483647 h 49"/>
              <a:gd name="T6" fmla="*/ 2147483647 w 47"/>
              <a:gd name="T7" fmla="*/ 2147483647 h 49"/>
              <a:gd name="T8" fmla="*/ 2147483647 w 47"/>
              <a:gd name="T9" fmla="*/ 2147483647 h 49"/>
              <a:gd name="T10" fmla="*/ 2147483647 w 47"/>
              <a:gd name="T11" fmla="*/ 2147483647 h 49"/>
              <a:gd name="T12" fmla="*/ 2147483647 w 47"/>
              <a:gd name="T13" fmla="*/ 2147483647 h 49"/>
              <a:gd name="T14" fmla="*/ 2147483647 w 47"/>
              <a:gd name="T15" fmla="*/ 2147483647 h 49"/>
              <a:gd name="T16" fmla="*/ 2147483647 w 47"/>
              <a:gd name="T17" fmla="*/ 2147483647 h 49"/>
              <a:gd name="T18" fmla="*/ 2147483647 w 47"/>
              <a:gd name="T19" fmla="*/ 2147483647 h 49"/>
              <a:gd name="T20" fmla="*/ 2147483647 w 47"/>
              <a:gd name="T21" fmla="*/ 2147483647 h 49"/>
              <a:gd name="T22" fmla="*/ 2147483647 w 47"/>
              <a:gd name="T23" fmla="*/ 2147483647 h 49"/>
              <a:gd name="T24" fmla="*/ 2147483647 w 47"/>
              <a:gd name="T25" fmla="*/ 2147483647 h 49"/>
              <a:gd name="T26" fmla="*/ 2147483647 w 47"/>
              <a:gd name="T27" fmla="*/ 2147483647 h 49"/>
              <a:gd name="T28" fmla="*/ 2147483647 w 47"/>
              <a:gd name="T29" fmla="*/ 2147483647 h 49"/>
              <a:gd name="T30" fmla="*/ 2147483647 w 47"/>
              <a:gd name="T31" fmla="*/ 2147483647 h 49"/>
              <a:gd name="T32" fmla="*/ 2147483647 w 47"/>
              <a:gd name="T33" fmla="*/ 2147483647 h 49"/>
              <a:gd name="T34" fmla="*/ 2147483647 w 47"/>
              <a:gd name="T35" fmla="*/ 2147483647 h 49"/>
              <a:gd name="T36" fmla="*/ 2147483647 w 47"/>
              <a:gd name="T37" fmla="*/ 2147483647 h 49"/>
              <a:gd name="T38" fmla="*/ 2147483647 w 47"/>
              <a:gd name="T39" fmla="*/ 2147483647 h 49"/>
              <a:gd name="T40" fmla="*/ 2147483647 w 47"/>
              <a:gd name="T41" fmla="*/ 2147483647 h 49"/>
              <a:gd name="T42" fmla="*/ 2147483647 w 47"/>
              <a:gd name="T43" fmla="*/ 2147483647 h 49"/>
              <a:gd name="T44" fmla="*/ 2147483647 w 47"/>
              <a:gd name="T45" fmla="*/ 2147483647 h 49"/>
              <a:gd name="T46" fmla="*/ 2147483647 w 47"/>
              <a:gd name="T47" fmla="*/ 2147483647 h 49"/>
              <a:gd name="T48" fmla="*/ 2147483647 w 47"/>
              <a:gd name="T49" fmla="*/ 2147483647 h 49"/>
              <a:gd name="T50" fmla="*/ 2147483647 w 47"/>
              <a:gd name="T51" fmla="*/ 2147483647 h 49"/>
              <a:gd name="T52" fmla="*/ 2147483647 w 47"/>
              <a:gd name="T53" fmla="*/ 2147483647 h 49"/>
              <a:gd name="T54" fmla="*/ 2147483647 w 47"/>
              <a:gd name="T55" fmla="*/ 2147483647 h 49"/>
              <a:gd name="T56" fmla="*/ 2147483647 w 47"/>
              <a:gd name="T57" fmla="*/ 2147483647 h 49"/>
              <a:gd name="T58" fmla="*/ 2147483647 w 47"/>
              <a:gd name="T59" fmla="*/ 2147483647 h 49"/>
              <a:gd name="T60" fmla="*/ 2147483647 w 47"/>
              <a:gd name="T61" fmla="*/ 2147483647 h 49"/>
              <a:gd name="T62" fmla="*/ 2147483647 w 47"/>
              <a:gd name="T63" fmla="*/ 2147483647 h 49"/>
              <a:gd name="T64" fmla="*/ 2147483647 w 47"/>
              <a:gd name="T65" fmla="*/ 2147483647 h 49"/>
              <a:gd name="T66" fmla="*/ 2147483647 w 47"/>
              <a:gd name="T67" fmla="*/ 2147483647 h 49"/>
              <a:gd name="T68" fmla="*/ 2147483647 w 47"/>
              <a:gd name="T69" fmla="*/ 2147483647 h 49"/>
              <a:gd name="T70" fmla="*/ 2147483647 w 47"/>
              <a:gd name="T71" fmla="*/ 2147483647 h 49"/>
              <a:gd name="T72" fmla="*/ 2147483647 w 47"/>
              <a:gd name="T73" fmla="*/ 2147483647 h 49"/>
              <a:gd name="T74" fmla="*/ 2147483647 w 47"/>
              <a:gd name="T75" fmla="*/ 2147483647 h 49"/>
              <a:gd name="T76" fmla="*/ 2147483647 w 47"/>
              <a:gd name="T77" fmla="*/ 0 h 49"/>
              <a:gd name="T78" fmla="*/ 2147483647 w 47"/>
              <a:gd name="T79" fmla="*/ 0 h 49"/>
              <a:gd name="T80" fmla="*/ 2147483647 w 47"/>
              <a:gd name="T81" fmla="*/ 2147483647 h 49"/>
              <a:gd name="T82" fmla="*/ 2147483647 w 47"/>
              <a:gd name="T83" fmla="*/ 2147483647 h 49"/>
              <a:gd name="T84" fmla="*/ 2147483647 w 47"/>
              <a:gd name="T85" fmla="*/ 2147483647 h 49"/>
              <a:gd name="T86" fmla="*/ 2147483647 w 47"/>
              <a:gd name="T87" fmla="*/ 2147483647 h 49"/>
              <a:gd name="T88" fmla="*/ 2147483647 w 47"/>
              <a:gd name="T89" fmla="*/ 2147483647 h 49"/>
              <a:gd name="T90" fmla="*/ 0 w 47"/>
              <a:gd name="T91" fmla="*/ 2147483647 h 49"/>
              <a:gd name="T92" fmla="*/ 0 w 47"/>
              <a:gd name="T93" fmla="*/ 2147483647 h 49"/>
              <a:gd name="T94" fmla="*/ 2147483647 w 47"/>
              <a:gd name="T95" fmla="*/ 2147483647 h 49"/>
              <a:gd name="T96" fmla="*/ 2147483647 w 47"/>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
              <a:gd name="T148" fmla="*/ 0 h 49"/>
              <a:gd name="T149" fmla="*/ 47 w 47"/>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 h="49">
                <a:moveTo>
                  <a:pt x="1" y="23"/>
                </a:moveTo>
                <a:lnTo>
                  <a:pt x="3" y="26"/>
                </a:lnTo>
                <a:lnTo>
                  <a:pt x="4" y="29"/>
                </a:lnTo>
                <a:lnTo>
                  <a:pt x="6" y="32"/>
                </a:lnTo>
                <a:lnTo>
                  <a:pt x="9" y="34"/>
                </a:lnTo>
                <a:lnTo>
                  <a:pt x="12" y="37"/>
                </a:lnTo>
                <a:lnTo>
                  <a:pt x="14" y="40"/>
                </a:lnTo>
                <a:lnTo>
                  <a:pt x="17" y="42"/>
                </a:lnTo>
                <a:lnTo>
                  <a:pt x="20" y="43"/>
                </a:lnTo>
                <a:lnTo>
                  <a:pt x="23" y="45"/>
                </a:lnTo>
                <a:lnTo>
                  <a:pt x="26" y="46"/>
                </a:lnTo>
                <a:lnTo>
                  <a:pt x="29" y="48"/>
                </a:lnTo>
                <a:lnTo>
                  <a:pt x="32" y="49"/>
                </a:lnTo>
                <a:lnTo>
                  <a:pt x="35" y="49"/>
                </a:lnTo>
                <a:lnTo>
                  <a:pt x="38" y="49"/>
                </a:lnTo>
                <a:lnTo>
                  <a:pt x="41" y="48"/>
                </a:lnTo>
                <a:lnTo>
                  <a:pt x="44" y="45"/>
                </a:lnTo>
                <a:lnTo>
                  <a:pt x="44" y="43"/>
                </a:lnTo>
                <a:lnTo>
                  <a:pt x="44" y="42"/>
                </a:lnTo>
                <a:lnTo>
                  <a:pt x="44" y="40"/>
                </a:lnTo>
                <a:lnTo>
                  <a:pt x="44" y="39"/>
                </a:lnTo>
                <a:lnTo>
                  <a:pt x="46" y="36"/>
                </a:lnTo>
                <a:lnTo>
                  <a:pt x="47" y="32"/>
                </a:lnTo>
                <a:lnTo>
                  <a:pt x="47" y="29"/>
                </a:lnTo>
                <a:lnTo>
                  <a:pt x="47" y="24"/>
                </a:lnTo>
                <a:lnTo>
                  <a:pt x="46" y="21"/>
                </a:lnTo>
                <a:lnTo>
                  <a:pt x="44" y="18"/>
                </a:lnTo>
                <a:lnTo>
                  <a:pt x="41" y="17"/>
                </a:lnTo>
                <a:lnTo>
                  <a:pt x="38" y="14"/>
                </a:lnTo>
                <a:lnTo>
                  <a:pt x="34" y="11"/>
                </a:lnTo>
                <a:lnTo>
                  <a:pt x="29" y="9"/>
                </a:lnTo>
                <a:lnTo>
                  <a:pt x="26" y="6"/>
                </a:lnTo>
                <a:lnTo>
                  <a:pt x="22" y="3"/>
                </a:lnTo>
                <a:lnTo>
                  <a:pt x="17" y="2"/>
                </a:lnTo>
                <a:lnTo>
                  <a:pt x="13" y="0"/>
                </a:lnTo>
                <a:lnTo>
                  <a:pt x="10" y="0"/>
                </a:lnTo>
                <a:lnTo>
                  <a:pt x="6" y="2"/>
                </a:lnTo>
                <a:lnTo>
                  <a:pt x="4" y="3"/>
                </a:lnTo>
                <a:lnTo>
                  <a:pt x="3" y="5"/>
                </a:lnTo>
                <a:lnTo>
                  <a:pt x="1" y="8"/>
                </a:lnTo>
                <a:lnTo>
                  <a:pt x="1" y="11"/>
                </a:lnTo>
                <a:lnTo>
                  <a:pt x="0" y="14"/>
                </a:lnTo>
                <a:lnTo>
                  <a:pt x="0" y="17"/>
                </a:lnTo>
                <a:lnTo>
                  <a:pt x="1" y="20"/>
                </a:lnTo>
                <a:lnTo>
                  <a:pt x="1" y="23"/>
                </a:lnTo>
              </a:path>
            </a:pathLst>
          </a:custGeom>
          <a:solidFill>
            <a:srgbClr val="FFFF00"/>
          </a:solidFill>
          <a:ln w="4763">
            <a:solidFill>
              <a:srgbClr val="990000"/>
            </a:solidFill>
            <a:round/>
            <a:headEnd/>
            <a:tailEnd/>
          </a:ln>
        </p:spPr>
        <p:txBody>
          <a:bodyPr/>
          <a:lstStyle/>
          <a:p>
            <a:endParaRPr lang="en-US"/>
          </a:p>
        </p:txBody>
      </p:sp>
      <p:sp>
        <p:nvSpPr>
          <p:cNvPr id="53286" name="Freeform 37"/>
          <p:cNvSpPr>
            <a:spLocks/>
          </p:cNvSpPr>
          <p:nvPr/>
        </p:nvSpPr>
        <p:spPr bwMode="auto">
          <a:xfrm>
            <a:off x="6445250" y="4662488"/>
            <a:ext cx="57150" cy="76200"/>
          </a:xfrm>
          <a:custGeom>
            <a:avLst/>
            <a:gdLst>
              <a:gd name="T0" fmla="*/ 2147483647 w 40"/>
              <a:gd name="T1" fmla="*/ 2147483647 h 48"/>
              <a:gd name="T2" fmla="*/ 2147483647 w 40"/>
              <a:gd name="T3" fmla="*/ 2147483647 h 48"/>
              <a:gd name="T4" fmla="*/ 2147483647 w 40"/>
              <a:gd name="T5" fmla="*/ 2147483647 h 48"/>
              <a:gd name="T6" fmla="*/ 2147483647 w 40"/>
              <a:gd name="T7" fmla="*/ 2147483647 h 48"/>
              <a:gd name="T8" fmla="*/ 0 w 40"/>
              <a:gd name="T9" fmla="*/ 2147483647 h 48"/>
              <a:gd name="T10" fmla="*/ 0 w 40"/>
              <a:gd name="T11" fmla="*/ 2147483647 h 48"/>
              <a:gd name="T12" fmla="*/ 0 w 40"/>
              <a:gd name="T13" fmla="*/ 2147483647 h 48"/>
              <a:gd name="T14" fmla="*/ 2147483647 w 40"/>
              <a:gd name="T15" fmla="*/ 2147483647 h 48"/>
              <a:gd name="T16" fmla="*/ 2147483647 w 40"/>
              <a:gd name="T17" fmla="*/ 2147483647 h 48"/>
              <a:gd name="T18" fmla="*/ 2147483647 w 40"/>
              <a:gd name="T19" fmla="*/ 2147483647 h 48"/>
              <a:gd name="T20" fmla="*/ 2147483647 w 40"/>
              <a:gd name="T21" fmla="*/ 2147483647 h 48"/>
              <a:gd name="T22" fmla="*/ 2147483647 w 40"/>
              <a:gd name="T23" fmla="*/ 2147483647 h 48"/>
              <a:gd name="T24" fmla="*/ 2147483647 w 40"/>
              <a:gd name="T25" fmla="*/ 2147483647 h 48"/>
              <a:gd name="T26" fmla="*/ 2147483647 w 40"/>
              <a:gd name="T27" fmla="*/ 2147483647 h 48"/>
              <a:gd name="T28" fmla="*/ 2147483647 w 40"/>
              <a:gd name="T29" fmla="*/ 2147483647 h 48"/>
              <a:gd name="T30" fmla="*/ 2147483647 w 40"/>
              <a:gd name="T31" fmla="*/ 2147483647 h 48"/>
              <a:gd name="T32" fmla="*/ 2147483647 w 40"/>
              <a:gd name="T33" fmla="*/ 2147483647 h 48"/>
              <a:gd name="T34" fmla="*/ 2147483647 w 40"/>
              <a:gd name="T35" fmla="*/ 2147483647 h 48"/>
              <a:gd name="T36" fmla="*/ 2147483647 w 40"/>
              <a:gd name="T37" fmla="*/ 2147483647 h 48"/>
              <a:gd name="T38" fmla="*/ 2147483647 w 40"/>
              <a:gd name="T39" fmla="*/ 2147483647 h 48"/>
              <a:gd name="T40" fmla="*/ 2147483647 w 40"/>
              <a:gd name="T41" fmla="*/ 2147483647 h 48"/>
              <a:gd name="T42" fmla="*/ 2147483647 w 40"/>
              <a:gd name="T43" fmla="*/ 2147483647 h 48"/>
              <a:gd name="T44" fmla="*/ 2147483647 w 40"/>
              <a:gd name="T45" fmla="*/ 2147483647 h 48"/>
              <a:gd name="T46" fmla="*/ 2147483647 w 40"/>
              <a:gd name="T47" fmla="*/ 2147483647 h 48"/>
              <a:gd name="T48" fmla="*/ 2147483647 w 40"/>
              <a:gd name="T49" fmla="*/ 2147483647 h 48"/>
              <a:gd name="T50" fmla="*/ 2147483647 w 40"/>
              <a:gd name="T51" fmla="*/ 2147483647 h 48"/>
              <a:gd name="T52" fmla="*/ 2147483647 w 40"/>
              <a:gd name="T53" fmla="*/ 2147483647 h 48"/>
              <a:gd name="T54" fmla="*/ 2147483647 w 40"/>
              <a:gd name="T55" fmla="*/ 2147483647 h 48"/>
              <a:gd name="T56" fmla="*/ 2147483647 w 40"/>
              <a:gd name="T57" fmla="*/ 2147483647 h 48"/>
              <a:gd name="T58" fmla="*/ 2147483647 w 40"/>
              <a:gd name="T59" fmla="*/ 2147483647 h 48"/>
              <a:gd name="T60" fmla="*/ 2147483647 w 40"/>
              <a:gd name="T61" fmla="*/ 2147483647 h 48"/>
              <a:gd name="T62" fmla="*/ 2147483647 w 40"/>
              <a:gd name="T63" fmla="*/ 2147483647 h 48"/>
              <a:gd name="T64" fmla="*/ 2147483647 w 40"/>
              <a:gd name="T65" fmla="*/ 2147483647 h 48"/>
              <a:gd name="T66" fmla="*/ 2147483647 w 40"/>
              <a:gd name="T67" fmla="*/ 0 h 48"/>
              <a:gd name="T68" fmla="*/ 2147483647 w 40"/>
              <a:gd name="T69" fmla="*/ 0 h 48"/>
              <a:gd name="T70" fmla="*/ 2147483647 w 40"/>
              <a:gd name="T71" fmla="*/ 0 h 48"/>
              <a:gd name="T72" fmla="*/ 2147483647 w 40"/>
              <a:gd name="T73" fmla="*/ 2147483647 h 48"/>
              <a:gd name="T74" fmla="*/ 2147483647 w 40"/>
              <a:gd name="T75" fmla="*/ 2147483647 h 48"/>
              <a:gd name="T76" fmla="*/ 2147483647 w 40"/>
              <a:gd name="T77" fmla="*/ 2147483647 h 48"/>
              <a:gd name="T78" fmla="*/ 2147483647 w 40"/>
              <a:gd name="T79" fmla="*/ 2147483647 h 48"/>
              <a:gd name="T80" fmla="*/ 2147483647 w 40"/>
              <a:gd name="T81" fmla="*/ 2147483647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48"/>
              <a:gd name="T125" fmla="*/ 40 w 40"/>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48">
                <a:moveTo>
                  <a:pt x="10" y="11"/>
                </a:moveTo>
                <a:lnTo>
                  <a:pt x="7" y="16"/>
                </a:lnTo>
                <a:lnTo>
                  <a:pt x="4" y="22"/>
                </a:lnTo>
                <a:lnTo>
                  <a:pt x="1" y="26"/>
                </a:lnTo>
                <a:lnTo>
                  <a:pt x="0" y="32"/>
                </a:lnTo>
                <a:lnTo>
                  <a:pt x="0" y="37"/>
                </a:lnTo>
                <a:lnTo>
                  <a:pt x="0" y="41"/>
                </a:lnTo>
                <a:lnTo>
                  <a:pt x="3" y="44"/>
                </a:lnTo>
                <a:lnTo>
                  <a:pt x="7" y="47"/>
                </a:lnTo>
                <a:lnTo>
                  <a:pt x="12" y="48"/>
                </a:lnTo>
                <a:lnTo>
                  <a:pt x="15" y="48"/>
                </a:lnTo>
                <a:lnTo>
                  <a:pt x="19" y="48"/>
                </a:lnTo>
                <a:lnTo>
                  <a:pt x="23" y="47"/>
                </a:lnTo>
                <a:lnTo>
                  <a:pt x="26" y="47"/>
                </a:lnTo>
                <a:lnTo>
                  <a:pt x="31" y="46"/>
                </a:lnTo>
                <a:lnTo>
                  <a:pt x="34" y="44"/>
                </a:lnTo>
                <a:lnTo>
                  <a:pt x="38" y="41"/>
                </a:lnTo>
                <a:lnTo>
                  <a:pt x="38" y="40"/>
                </a:lnTo>
                <a:lnTo>
                  <a:pt x="40" y="40"/>
                </a:lnTo>
                <a:lnTo>
                  <a:pt x="40" y="38"/>
                </a:lnTo>
                <a:lnTo>
                  <a:pt x="40" y="37"/>
                </a:lnTo>
                <a:lnTo>
                  <a:pt x="40" y="35"/>
                </a:lnTo>
                <a:lnTo>
                  <a:pt x="40" y="34"/>
                </a:lnTo>
                <a:lnTo>
                  <a:pt x="38" y="31"/>
                </a:lnTo>
                <a:lnTo>
                  <a:pt x="37" y="26"/>
                </a:lnTo>
                <a:lnTo>
                  <a:pt x="37" y="22"/>
                </a:lnTo>
                <a:lnTo>
                  <a:pt x="37" y="19"/>
                </a:lnTo>
                <a:lnTo>
                  <a:pt x="35" y="14"/>
                </a:lnTo>
                <a:lnTo>
                  <a:pt x="34" y="10"/>
                </a:lnTo>
                <a:lnTo>
                  <a:pt x="32" y="7"/>
                </a:lnTo>
                <a:lnTo>
                  <a:pt x="31" y="3"/>
                </a:lnTo>
                <a:lnTo>
                  <a:pt x="28" y="0"/>
                </a:lnTo>
                <a:lnTo>
                  <a:pt x="25" y="0"/>
                </a:lnTo>
                <a:lnTo>
                  <a:pt x="22" y="0"/>
                </a:lnTo>
                <a:lnTo>
                  <a:pt x="19" y="1"/>
                </a:lnTo>
                <a:lnTo>
                  <a:pt x="16" y="4"/>
                </a:lnTo>
                <a:lnTo>
                  <a:pt x="13" y="7"/>
                </a:lnTo>
                <a:lnTo>
                  <a:pt x="12" y="10"/>
                </a:lnTo>
                <a:lnTo>
                  <a:pt x="10" y="1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7" name="Freeform 38"/>
          <p:cNvSpPr>
            <a:spLocks/>
          </p:cNvSpPr>
          <p:nvPr/>
        </p:nvSpPr>
        <p:spPr bwMode="auto">
          <a:xfrm>
            <a:off x="6445250" y="4662488"/>
            <a:ext cx="57150" cy="76200"/>
          </a:xfrm>
          <a:custGeom>
            <a:avLst/>
            <a:gdLst>
              <a:gd name="T0" fmla="*/ 2147483647 w 40"/>
              <a:gd name="T1" fmla="*/ 2147483647 h 48"/>
              <a:gd name="T2" fmla="*/ 2147483647 w 40"/>
              <a:gd name="T3" fmla="*/ 2147483647 h 48"/>
              <a:gd name="T4" fmla="*/ 2147483647 w 40"/>
              <a:gd name="T5" fmla="*/ 2147483647 h 48"/>
              <a:gd name="T6" fmla="*/ 2147483647 w 40"/>
              <a:gd name="T7" fmla="*/ 2147483647 h 48"/>
              <a:gd name="T8" fmla="*/ 0 w 40"/>
              <a:gd name="T9" fmla="*/ 2147483647 h 48"/>
              <a:gd name="T10" fmla="*/ 0 w 40"/>
              <a:gd name="T11" fmla="*/ 2147483647 h 48"/>
              <a:gd name="T12" fmla="*/ 0 w 40"/>
              <a:gd name="T13" fmla="*/ 2147483647 h 48"/>
              <a:gd name="T14" fmla="*/ 2147483647 w 40"/>
              <a:gd name="T15" fmla="*/ 2147483647 h 48"/>
              <a:gd name="T16" fmla="*/ 2147483647 w 40"/>
              <a:gd name="T17" fmla="*/ 2147483647 h 48"/>
              <a:gd name="T18" fmla="*/ 2147483647 w 40"/>
              <a:gd name="T19" fmla="*/ 2147483647 h 48"/>
              <a:gd name="T20" fmla="*/ 2147483647 w 40"/>
              <a:gd name="T21" fmla="*/ 2147483647 h 48"/>
              <a:gd name="T22" fmla="*/ 2147483647 w 40"/>
              <a:gd name="T23" fmla="*/ 2147483647 h 48"/>
              <a:gd name="T24" fmla="*/ 2147483647 w 40"/>
              <a:gd name="T25" fmla="*/ 2147483647 h 48"/>
              <a:gd name="T26" fmla="*/ 2147483647 w 40"/>
              <a:gd name="T27" fmla="*/ 2147483647 h 48"/>
              <a:gd name="T28" fmla="*/ 2147483647 w 40"/>
              <a:gd name="T29" fmla="*/ 2147483647 h 48"/>
              <a:gd name="T30" fmla="*/ 2147483647 w 40"/>
              <a:gd name="T31" fmla="*/ 2147483647 h 48"/>
              <a:gd name="T32" fmla="*/ 2147483647 w 40"/>
              <a:gd name="T33" fmla="*/ 2147483647 h 48"/>
              <a:gd name="T34" fmla="*/ 2147483647 w 40"/>
              <a:gd name="T35" fmla="*/ 2147483647 h 48"/>
              <a:gd name="T36" fmla="*/ 2147483647 w 40"/>
              <a:gd name="T37" fmla="*/ 2147483647 h 48"/>
              <a:gd name="T38" fmla="*/ 2147483647 w 40"/>
              <a:gd name="T39" fmla="*/ 2147483647 h 48"/>
              <a:gd name="T40" fmla="*/ 2147483647 w 40"/>
              <a:gd name="T41" fmla="*/ 2147483647 h 48"/>
              <a:gd name="T42" fmla="*/ 2147483647 w 40"/>
              <a:gd name="T43" fmla="*/ 2147483647 h 48"/>
              <a:gd name="T44" fmla="*/ 2147483647 w 40"/>
              <a:gd name="T45" fmla="*/ 2147483647 h 48"/>
              <a:gd name="T46" fmla="*/ 2147483647 w 40"/>
              <a:gd name="T47" fmla="*/ 2147483647 h 48"/>
              <a:gd name="T48" fmla="*/ 2147483647 w 40"/>
              <a:gd name="T49" fmla="*/ 2147483647 h 48"/>
              <a:gd name="T50" fmla="*/ 2147483647 w 40"/>
              <a:gd name="T51" fmla="*/ 2147483647 h 48"/>
              <a:gd name="T52" fmla="*/ 2147483647 w 40"/>
              <a:gd name="T53" fmla="*/ 2147483647 h 48"/>
              <a:gd name="T54" fmla="*/ 2147483647 w 40"/>
              <a:gd name="T55" fmla="*/ 2147483647 h 48"/>
              <a:gd name="T56" fmla="*/ 2147483647 w 40"/>
              <a:gd name="T57" fmla="*/ 2147483647 h 48"/>
              <a:gd name="T58" fmla="*/ 2147483647 w 40"/>
              <a:gd name="T59" fmla="*/ 2147483647 h 48"/>
              <a:gd name="T60" fmla="*/ 2147483647 w 40"/>
              <a:gd name="T61" fmla="*/ 2147483647 h 48"/>
              <a:gd name="T62" fmla="*/ 2147483647 w 40"/>
              <a:gd name="T63" fmla="*/ 2147483647 h 48"/>
              <a:gd name="T64" fmla="*/ 2147483647 w 40"/>
              <a:gd name="T65" fmla="*/ 2147483647 h 48"/>
              <a:gd name="T66" fmla="*/ 2147483647 w 40"/>
              <a:gd name="T67" fmla="*/ 0 h 48"/>
              <a:gd name="T68" fmla="*/ 2147483647 w 40"/>
              <a:gd name="T69" fmla="*/ 0 h 48"/>
              <a:gd name="T70" fmla="*/ 2147483647 w 40"/>
              <a:gd name="T71" fmla="*/ 0 h 48"/>
              <a:gd name="T72" fmla="*/ 2147483647 w 40"/>
              <a:gd name="T73" fmla="*/ 2147483647 h 48"/>
              <a:gd name="T74" fmla="*/ 2147483647 w 40"/>
              <a:gd name="T75" fmla="*/ 2147483647 h 48"/>
              <a:gd name="T76" fmla="*/ 2147483647 w 40"/>
              <a:gd name="T77" fmla="*/ 2147483647 h 48"/>
              <a:gd name="T78" fmla="*/ 2147483647 w 40"/>
              <a:gd name="T79" fmla="*/ 2147483647 h 48"/>
              <a:gd name="T80" fmla="*/ 2147483647 w 40"/>
              <a:gd name="T81" fmla="*/ 2147483647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48"/>
              <a:gd name="T125" fmla="*/ 40 w 40"/>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48">
                <a:moveTo>
                  <a:pt x="10" y="11"/>
                </a:moveTo>
                <a:lnTo>
                  <a:pt x="7" y="16"/>
                </a:lnTo>
                <a:lnTo>
                  <a:pt x="4" y="22"/>
                </a:lnTo>
                <a:lnTo>
                  <a:pt x="1" y="26"/>
                </a:lnTo>
                <a:lnTo>
                  <a:pt x="0" y="32"/>
                </a:lnTo>
                <a:lnTo>
                  <a:pt x="0" y="37"/>
                </a:lnTo>
                <a:lnTo>
                  <a:pt x="0" y="41"/>
                </a:lnTo>
                <a:lnTo>
                  <a:pt x="3" y="44"/>
                </a:lnTo>
                <a:lnTo>
                  <a:pt x="7" y="47"/>
                </a:lnTo>
                <a:lnTo>
                  <a:pt x="12" y="48"/>
                </a:lnTo>
                <a:lnTo>
                  <a:pt x="15" y="48"/>
                </a:lnTo>
                <a:lnTo>
                  <a:pt x="19" y="48"/>
                </a:lnTo>
                <a:lnTo>
                  <a:pt x="23" y="47"/>
                </a:lnTo>
                <a:lnTo>
                  <a:pt x="26" y="47"/>
                </a:lnTo>
                <a:lnTo>
                  <a:pt x="31" y="46"/>
                </a:lnTo>
                <a:lnTo>
                  <a:pt x="34" y="44"/>
                </a:lnTo>
                <a:lnTo>
                  <a:pt x="38" y="41"/>
                </a:lnTo>
                <a:lnTo>
                  <a:pt x="38" y="40"/>
                </a:lnTo>
                <a:lnTo>
                  <a:pt x="40" y="40"/>
                </a:lnTo>
                <a:lnTo>
                  <a:pt x="40" y="38"/>
                </a:lnTo>
                <a:lnTo>
                  <a:pt x="40" y="37"/>
                </a:lnTo>
                <a:lnTo>
                  <a:pt x="40" y="35"/>
                </a:lnTo>
                <a:lnTo>
                  <a:pt x="40" y="34"/>
                </a:lnTo>
                <a:lnTo>
                  <a:pt x="38" y="31"/>
                </a:lnTo>
                <a:lnTo>
                  <a:pt x="37" y="26"/>
                </a:lnTo>
                <a:lnTo>
                  <a:pt x="37" y="22"/>
                </a:lnTo>
                <a:lnTo>
                  <a:pt x="37" y="19"/>
                </a:lnTo>
                <a:lnTo>
                  <a:pt x="35" y="14"/>
                </a:lnTo>
                <a:lnTo>
                  <a:pt x="34" y="10"/>
                </a:lnTo>
                <a:lnTo>
                  <a:pt x="32" y="7"/>
                </a:lnTo>
                <a:lnTo>
                  <a:pt x="31" y="3"/>
                </a:lnTo>
                <a:lnTo>
                  <a:pt x="28" y="0"/>
                </a:lnTo>
                <a:lnTo>
                  <a:pt x="25" y="0"/>
                </a:lnTo>
                <a:lnTo>
                  <a:pt x="22" y="0"/>
                </a:lnTo>
                <a:lnTo>
                  <a:pt x="19" y="1"/>
                </a:lnTo>
                <a:lnTo>
                  <a:pt x="16" y="4"/>
                </a:lnTo>
                <a:lnTo>
                  <a:pt x="13" y="7"/>
                </a:lnTo>
                <a:lnTo>
                  <a:pt x="12" y="10"/>
                </a:lnTo>
                <a:lnTo>
                  <a:pt x="10" y="11"/>
                </a:lnTo>
              </a:path>
            </a:pathLst>
          </a:custGeom>
          <a:solidFill>
            <a:srgbClr val="FFFF00"/>
          </a:solidFill>
          <a:ln w="4763">
            <a:solidFill>
              <a:srgbClr val="990000"/>
            </a:solidFill>
            <a:round/>
            <a:headEnd/>
            <a:tailEnd/>
          </a:ln>
        </p:spPr>
        <p:txBody>
          <a:bodyPr/>
          <a:lstStyle/>
          <a:p>
            <a:endParaRPr lang="en-US"/>
          </a:p>
        </p:txBody>
      </p:sp>
      <p:sp>
        <p:nvSpPr>
          <p:cNvPr id="53288" name="Freeform 39"/>
          <p:cNvSpPr>
            <a:spLocks/>
          </p:cNvSpPr>
          <p:nvPr/>
        </p:nvSpPr>
        <p:spPr bwMode="auto">
          <a:xfrm>
            <a:off x="6667500" y="4668838"/>
            <a:ext cx="68263" cy="87312"/>
          </a:xfrm>
          <a:custGeom>
            <a:avLst/>
            <a:gdLst>
              <a:gd name="T0" fmla="*/ 2147483647 w 48"/>
              <a:gd name="T1" fmla="*/ 2147483647 h 55"/>
              <a:gd name="T2" fmla="*/ 0 w 48"/>
              <a:gd name="T3" fmla="*/ 2147483647 h 55"/>
              <a:gd name="T4" fmla="*/ 0 w 48"/>
              <a:gd name="T5" fmla="*/ 2147483647 h 55"/>
              <a:gd name="T6" fmla="*/ 0 w 48"/>
              <a:gd name="T7" fmla="*/ 2147483647 h 55"/>
              <a:gd name="T8" fmla="*/ 2147483647 w 48"/>
              <a:gd name="T9" fmla="*/ 2147483647 h 55"/>
              <a:gd name="T10" fmla="*/ 2147483647 w 48"/>
              <a:gd name="T11" fmla="*/ 2147483647 h 55"/>
              <a:gd name="T12" fmla="*/ 2147483647 w 48"/>
              <a:gd name="T13" fmla="*/ 2147483647 h 55"/>
              <a:gd name="T14" fmla="*/ 2147483647 w 48"/>
              <a:gd name="T15" fmla="*/ 2147483647 h 55"/>
              <a:gd name="T16" fmla="*/ 2147483647 w 48"/>
              <a:gd name="T17" fmla="*/ 2147483647 h 55"/>
              <a:gd name="T18" fmla="*/ 2147483647 w 48"/>
              <a:gd name="T19" fmla="*/ 2147483647 h 55"/>
              <a:gd name="T20" fmla="*/ 2147483647 w 48"/>
              <a:gd name="T21" fmla="*/ 2147483647 h 55"/>
              <a:gd name="T22" fmla="*/ 2147483647 w 48"/>
              <a:gd name="T23" fmla="*/ 2147483647 h 55"/>
              <a:gd name="T24" fmla="*/ 2147483647 w 48"/>
              <a:gd name="T25" fmla="*/ 2147483647 h 55"/>
              <a:gd name="T26" fmla="*/ 2147483647 w 48"/>
              <a:gd name="T27" fmla="*/ 2147483647 h 55"/>
              <a:gd name="T28" fmla="*/ 2147483647 w 48"/>
              <a:gd name="T29" fmla="*/ 2147483647 h 55"/>
              <a:gd name="T30" fmla="*/ 2147483647 w 48"/>
              <a:gd name="T31" fmla="*/ 2147483647 h 55"/>
              <a:gd name="T32" fmla="*/ 2147483647 w 48"/>
              <a:gd name="T33" fmla="*/ 2147483647 h 55"/>
              <a:gd name="T34" fmla="*/ 2147483647 w 48"/>
              <a:gd name="T35" fmla="*/ 2147483647 h 55"/>
              <a:gd name="T36" fmla="*/ 2147483647 w 48"/>
              <a:gd name="T37" fmla="*/ 2147483647 h 55"/>
              <a:gd name="T38" fmla="*/ 2147483647 w 48"/>
              <a:gd name="T39" fmla="*/ 2147483647 h 55"/>
              <a:gd name="T40" fmla="*/ 2147483647 w 48"/>
              <a:gd name="T41" fmla="*/ 2147483647 h 55"/>
              <a:gd name="T42" fmla="*/ 2147483647 w 48"/>
              <a:gd name="T43" fmla="*/ 2147483647 h 55"/>
              <a:gd name="T44" fmla="*/ 2147483647 w 48"/>
              <a:gd name="T45" fmla="*/ 2147483647 h 55"/>
              <a:gd name="T46" fmla="*/ 2147483647 w 48"/>
              <a:gd name="T47" fmla="*/ 2147483647 h 55"/>
              <a:gd name="T48" fmla="*/ 2147483647 w 48"/>
              <a:gd name="T49" fmla="*/ 2147483647 h 55"/>
              <a:gd name="T50" fmla="*/ 2147483647 w 48"/>
              <a:gd name="T51" fmla="*/ 2147483647 h 55"/>
              <a:gd name="T52" fmla="*/ 2147483647 w 48"/>
              <a:gd name="T53" fmla="*/ 2147483647 h 55"/>
              <a:gd name="T54" fmla="*/ 2147483647 w 48"/>
              <a:gd name="T55" fmla="*/ 2147483647 h 55"/>
              <a:gd name="T56" fmla="*/ 2147483647 w 48"/>
              <a:gd name="T57" fmla="*/ 2147483647 h 55"/>
              <a:gd name="T58" fmla="*/ 2147483647 w 48"/>
              <a:gd name="T59" fmla="*/ 2147483647 h 55"/>
              <a:gd name="T60" fmla="*/ 2147483647 w 48"/>
              <a:gd name="T61" fmla="*/ 2147483647 h 55"/>
              <a:gd name="T62" fmla="*/ 2147483647 w 48"/>
              <a:gd name="T63" fmla="*/ 2147483647 h 55"/>
              <a:gd name="T64" fmla="*/ 2147483647 w 48"/>
              <a:gd name="T65" fmla="*/ 0 h 55"/>
              <a:gd name="T66" fmla="*/ 2147483647 w 48"/>
              <a:gd name="T67" fmla="*/ 0 h 55"/>
              <a:gd name="T68" fmla="*/ 2147483647 w 48"/>
              <a:gd name="T69" fmla="*/ 2147483647 h 55"/>
              <a:gd name="T70" fmla="*/ 2147483647 w 48"/>
              <a:gd name="T71" fmla="*/ 2147483647 h 55"/>
              <a:gd name="T72" fmla="*/ 2147483647 w 48"/>
              <a:gd name="T73" fmla="*/ 2147483647 h 55"/>
              <a:gd name="T74" fmla="*/ 2147483647 w 48"/>
              <a:gd name="T75" fmla="*/ 2147483647 h 55"/>
              <a:gd name="T76" fmla="*/ 2147483647 w 48"/>
              <a:gd name="T77" fmla="*/ 2147483647 h 55"/>
              <a:gd name="T78" fmla="*/ 2147483647 w 48"/>
              <a:gd name="T79" fmla="*/ 2147483647 h 55"/>
              <a:gd name="T80" fmla="*/ 2147483647 w 48"/>
              <a:gd name="T81" fmla="*/ 2147483647 h 55"/>
              <a:gd name="T82" fmla="*/ 2147483647 w 48"/>
              <a:gd name="T83" fmla="*/ 2147483647 h 55"/>
              <a:gd name="T84" fmla="*/ 2147483647 w 48"/>
              <a:gd name="T85" fmla="*/ 2147483647 h 55"/>
              <a:gd name="T86" fmla="*/ 2147483647 w 48"/>
              <a:gd name="T87" fmla="*/ 2147483647 h 55"/>
              <a:gd name="T88" fmla="*/ 2147483647 w 48"/>
              <a:gd name="T89" fmla="*/ 2147483647 h 55"/>
              <a:gd name="T90" fmla="*/ 2147483647 w 48"/>
              <a:gd name="T91" fmla="*/ 2147483647 h 55"/>
              <a:gd name="T92" fmla="*/ 2147483647 w 48"/>
              <a:gd name="T93" fmla="*/ 2147483647 h 55"/>
              <a:gd name="T94" fmla="*/ 2147483647 w 48"/>
              <a:gd name="T95" fmla="*/ 2147483647 h 55"/>
              <a:gd name="T96" fmla="*/ 2147483647 w 48"/>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55"/>
              <a:gd name="T149" fmla="*/ 48 w 48"/>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55">
                <a:moveTo>
                  <a:pt x="1" y="24"/>
                </a:moveTo>
                <a:lnTo>
                  <a:pt x="0" y="28"/>
                </a:lnTo>
                <a:lnTo>
                  <a:pt x="0" y="33"/>
                </a:lnTo>
                <a:lnTo>
                  <a:pt x="0" y="36"/>
                </a:lnTo>
                <a:lnTo>
                  <a:pt x="1" y="40"/>
                </a:lnTo>
                <a:lnTo>
                  <a:pt x="3" y="43"/>
                </a:lnTo>
                <a:lnTo>
                  <a:pt x="6" y="47"/>
                </a:lnTo>
                <a:lnTo>
                  <a:pt x="8" y="50"/>
                </a:lnTo>
                <a:lnTo>
                  <a:pt x="11" y="53"/>
                </a:lnTo>
                <a:lnTo>
                  <a:pt x="14" y="55"/>
                </a:lnTo>
                <a:lnTo>
                  <a:pt x="16" y="55"/>
                </a:lnTo>
                <a:lnTo>
                  <a:pt x="19" y="55"/>
                </a:lnTo>
                <a:lnTo>
                  <a:pt x="20" y="55"/>
                </a:lnTo>
                <a:lnTo>
                  <a:pt x="23" y="53"/>
                </a:lnTo>
                <a:lnTo>
                  <a:pt x="25" y="53"/>
                </a:lnTo>
                <a:lnTo>
                  <a:pt x="26" y="52"/>
                </a:lnTo>
                <a:lnTo>
                  <a:pt x="28" y="50"/>
                </a:lnTo>
                <a:lnTo>
                  <a:pt x="31" y="47"/>
                </a:lnTo>
                <a:lnTo>
                  <a:pt x="34" y="44"/>
                </a:lnTo>
                <a:lnTo>
                  <a:pt x="37" y="42"/>
                </a:lnTo>
                <a:lnTo>
                  <a:pt x="40" y="39"/>
                </a:lnTo>
                <a:lnTo>
                  <a:pt x="43" y="34"/>
                </a:lnTo>
                <a:lnTo>
                  <a:pt x="44" y="31"/>
                </a:lnTo>
                <a:lnTo>
                  <a:pt x="47" y="27"/>
                </a:lnTo>
                <a:lnTo>
                  <a:pt x="47" y="22"/>
                </a:lnTo>
                <a:lnTo>
                  <a:pt x="48" y="18"/>
                </a:lnTo>
                <a:lnTo>
                  <a:pt x="47" y="13"/>
                </a:lnTo>
                <a:lnTo>
                  <a:pt x="45" y="10"/>
                </a:lnTo>
                <a:lnTo>
                  <a:pt x="43" y="7"/>
                </a:lnTo>
                <a:lnTo>
                  <a:pt x="38" y="6"/>
                </a:lnTo>
                <a:lnTo>
                  <a:pt x="35" y="4"/>
                </a:lnTo>
                <a:lnTo>
                  <a:pt x="31" y="2"/>
                </a:lnTo>
                <a:lnTo>
                  <a:pt x="28" y="0"/>
                </a:lnTo>
                <a:lnTo>
                  <a:pt x="23" y="0"/>
                </a:lnTo>
                <a:lnTo>
                  <a:pt x="19" y="2"/>
                </a:lnTo>
                <a:lnTo>
                  <a:pt x="14" y="3"/>
                </a:lnTo>
                <a:lnTo>
                  <a:pt x="11" y="6"/>
                </a:lnTo>
                <a:lnTo>
                  <a:pt x="8" y="10"/>
                </a:lnTo>
                <a:lnTo>
                  <a:pt x="6" y="15"/>
                </a:lnTo>
                <a:lnTo>
                  <a:pt x="3" y="19"/>
                </a:lnTo>
                <a:lnTo>
                  <a:pt x="1" y="24"/>
                </a:lnTo>
                <a:lnTo>
                  <a:pt x="1" y="25"/>
                </a:lnTo>
                <a:lnTo>
                  <a:pt x="1"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9" name="Freeform 40"/>
          <p:cNvSpPr>
            <a:spLocks/>
          </p:cNvSpPr>
          <p:nvPr/>
        </p:nvSpPr>
        <p:spPr bwMode="auto">
          <a:xfrm>
            <a:off x="6667500" y="4668838"/>
            <a:ext cx="68263" cy="87312"/>
          </a:xfrm>
          <a:custGeom>
            <a:avLst/>
            <a:gdLst>
              <a:gd name="T0" fmla="*/ 2147483647 w 48"/>
              <a:gd name="T1" fmla="*/ 2147483647 h 55"/>
              <a:gd name="T2" fmla="*/ 0 w 48"/>
              <a:gd name="T3" fmla="*/ 2147483647 h 55"/>
              <a:gd name="T4" fmla="*/ 0 w 48"/>
              <a:gd name="T5" fmla="*/ 2147483647 h 55"/>
              <a:gd name="T6" fmla="*/ 0 w 48"/>
              <a:gd name="T7" fmla="*/ 2147483647 h 55"/>
              <a:gd name="T8" fmla="*/ 2147483647 w 48"/>
              <a:gd name="T9" fmla="*/ 2147483647 h 55"/>
              <a:gd name="T10" fmla="*/ 2147483647 w 48"/>
              <a:gd name="T11" fmla="*/ 2147483647 h 55"/>
              <a:gd name="T12" fmla="*/ 2147483647 w 48"/>
              <a:gd name="T13" fmla="*/ 2147483647 h 55"/>
              <a:gd name="T14" fmla="*/ 2147483647 w 48"/>
              <a:gd name="T15" fmla="*/ 2147483647 h 55"/>
              <a:gd name="T16" fmla="*/ 2147483647 w 48"/>
              <a:gd name="T17" fmla="*/ 2147483647 h 55"/>
              <a:gd name="T18" fmla="*/ 2147483647 w 48"/>
              <a:gd name="T19" fmla="*/ 2147483647 h 55"/>
              <a:gd name="T20" fmla="*/ 2147483647 w 48"/>
              <a:gd name="T21" fmla="*/ 2147483647 h 55"/>
              <a:gd name="T22" fmla="*/ 2147483647 w 48"/>
              <a:gd name="T23" fmla="*/ 2147483647 h 55"/>
              <a:gd name="T24" fmla="*/ 2147483647 w 48"/>
              <a:gd name="T25" fmla="*/ 2147483647 h 55"/>
              <a:gd name="T26" fmla="*/ 2147483647 w 48"/>
              <a:gd name="T27" fmla="*/ 2147483647 h 55"/>
              <a:gd name="T28" fmla="*/ 2147483647 w 48"/>
              <a:gd name="T29" fmla="*/ 2147483647 h 55"/>
              <a:gd name="T30" fmla="*/ 2147483647 w 48"/>
              <a:gd name="T31" fmla="*/ 2147483647 h 55"/>
              <a:gd name="T32" fmla="*/ 2147483647 w 48"/>
              <a:gd name="T33" fmla="*/ 2147483647 h 55"/>
              <a:gd name="T34" fmla="*/ 2147483647 w 48"/>
              <a:gd name="T35" fmla="*/ 2147483647 h 55"/>
              <a:gd name="T36" fmla="*/ 2147483647 w 48"/>
              <a:gd name="T37" fmla="*/ 2147483647 h 55"/>
              <a:gd name="T38" fmla="*/ 2147483647 w 48"/>
              <a:gd name="T39" fmla="*/ 2147483647 h 55"/>
              <a:gd name="T40" fmla="*/ 2147483647 w 48"/>
              <a:gd name="T41" fmla="*/ 2147483647 h 55"/>
              <a:gd name="T42" fmla="*/ 2147483647 w 48"/>
              <a:gd name="T43" fmla="*/ 2147483647 h 55"/>
              <a:gd name="T44" fmla="*/ 2147483647 w 48"/>
              <a:gd name="T45" fmla="*/ 2147483647 h 55"/>
              <a:gd name="T46" fmla="*/ 2147483647 w 48"/>
              <a:gd name="T47" fmla="*/ 2147483647 h 55"/>
              <a:gd name="T48" fmla="*/ 2147483647 w 48"/>
              <a:gd name="T49" fmla="*/ 2147483647 h 55"/>
              <a:gd name="T50" fmla="*/ 2147483647 w 48"/>
              <a:gd name="T51" fmla="*/ 2147483647 h 55"/>
              <a:gd name="T52" fmla="*/ 2147483647 w 48"/>
              <a:gd name="T53" fmla="*/ 2147483647 h 55"/>
              <a:gd name="T54" fmla="*/ 2147483647 w 48"/>
              <a:gd name="T55" fmla="*/ 2147483647 h 55"/>
              <a:gd name="T56" fmla="*/ 2147483647 w 48"/>
              <a:gd name="T57" fmla="*/ 2147483647 h 55"/>
              <a:gd name="T58" fmla="*/ 2147483647 w 48"/>
              <a:gd name="T59" fmla="*/ 2147483647 h 55"/>
              <a:gd name="T60" fmla="*/ 2147483647 w 48"/>
              <a:gd name="T61" fmla="*/ 2147483647 h 55"/>
              <a:gd name="T62" fmla="*/ 2147483647 w 48"/>
              <a:gd name="T63" fmla="*/ 2147483647 h 55"/>
              <a:gd name="T64" fmla="*/ 2147483647 w 48"/>
              <a:gd name="T65" fmla="*/ 0 h 55"/>
              <a:gd name="T66" fmla="*/ 2147483647 w 48"/>
              <a:gd name="T67" fmla="*/ 0 h 55"/>
              <a:gd name="T68" fmla="*/ 2147483647 w 48"/>
              <a:gd name="T69" fmla="*/ 2147483647 h 55"/>
              <a:gd name="T70" fmla="*/ 2147483647 w 48"/>
              <a:gd name="T71" fmla="*/ 2147483647 h 55"/>
              <a:gd name="T72" fmla="*/ 2147483647 w 48"/>
              <a:gd name="T73" fmla="*/ 2147483647 h 55"/>
              <a:gd name="T74" fmla="*/ 2147483647 w 48"/>
              <a:gd name="T75" fmla="*/ 2147483647 h 55"/>
              <a:gd name="T76" fmla="*/ 2147483647 w 48"/>
              <a:gd name="T77" fmla="*/ 2147483647 h 55"/>
              <a:gd name="T78" fmla="*/ 2147483647 w 48"/>
              <a:gd name="T79" fmla="*/ 2147483647 h 55"/>
              <a:gd name="T80" fmla="*/ 2147483647 w 48"/>
              <a:gd name="T81" fmla="*/ 2147483647 h 55"/>
              <a:gd name="T82" fmla="*/ 2147483647 w 48"/>
              <a:gd name="T83" fmla="*/ 2147483647 h 55"/>
              <a:gd name="T84" fmla="*/ 2147483647 w 48"/>
              <a:gd name="T85" fmla="*/ 2147483647 h 55"/>
              <a:gd name="T86" fmla="*/ 2147483647 w 48"/>
              <a:gd name="T87" fmla="*/ 2147483647 h 55"/>
              <a:gd name="T88" fmla="*/ 2147483647 w 48"/>
              <a:gd name="T89" fmla="*/ 2147483647 h 55"/>
              <a:gd name="T90" fmla="*/ 2147483647 w 48"/>
              <a:gd name="T91" fmla="*/ 2147483647 h 55"/>
              <a:gd name="T92" fmla="*/ 2147483647 w 48"/>
              <a:gd name="T93" fmla="*/ 2147483647 h 55"/>
              <a:gd name="T94" fmla="*/ 2147483647 w 48"/>
              <a:gd name="T95" fmla="*/ 2147483647 h 55"/>
              <a:gd name="T96" fmla="*/ 2147483647 w 48"/>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55"/>
              <a:gd name="T149" fmla="*/ 48 w 48"/>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55">
                <a:moveTo>
                  <a:pt x="1" y="24"/>
                </a:moveTo>
                <a:lnTo>
                  <a:pt x="0" y="28"/>
                </a:lnTo>
                <a:lnTo>
                  <a:pt x="0" y="33"/>
                </a:lnTo>
                <a:lnTo>
                  <a:pt x="0" y="36"/>
                </a:lnTo>
                <a:lnTo>
                  <a:pt x="1" y="40"/>
                </a:lnTo>
                <a:lnTo>
                  <a:pt x="3" y="43"/>
                </a:lnTo>
                <a:lnTo>
                  <a:pt x="6" y="47"/>
                </a:lnTo>
                <a:lnTo>
                  <a:pt x="8" y="50"/>
                </a:lnTo>
                <a:lnTo>
                  <a:pt x="11" y="53"/>
                </a:lnTo>
                <a:lnTo>
                  <a:pt x="14" y="55"/>
                </a:lnTo>
                <a:lnTo>
                  <a:pt x="16" y="55"/>
                </a:lnTo>
                <a:lnTo>
                  <a:pt x="19" y="55"/>
                </a:lnTo>
                <a:lnTo>
                  <a:pt x="20" y="55"/>
                </a:lnTo>
                <a:lnTo>
                  <a:pt x="23" y="53"/>
                </a:lnTo>
                <a:lnTo>
                  <a:pt x="25" y="53"/>
                </a:lnTo>
                <a:lnTo>
                  <a:pt x="26" y="52"/>
                </a:lnTo>
                <a:lnTo>
                  <a:pt x="28" y="50"/>
                </a:lnTo>
                <a:lnTo>
                  <a:pt x="31" y="47"/>
                </a:lnTo>
                <a:lnTo>
                  <a:pt x="34" y="44"/>
                </a:lnTo>
                <a:lnTo>
                  <a:pt x="37" y="42"/>
                </a:lnTo>
                <a:lnTo>
                  <a:pt x="40" y="39"/>
                </a:lnTo>
                <a:lnTo>
                  <a:pt x="43" y="34"/>
                </a:lnTo>
                <a:lnTo>
                  <a:pt x="44" y="31"/>
                </a:lnTo>
                <a:lnTo>
                  <a:pt x="47" y="27"/>
                </a:lnTo>
                <a:lnTo>
                  <a:pt x="47" y="22"/>
                </a:lnTo>
                <a:lnTo>
                  <a:pt x="48" y="18"/>
                </a:lnTo>
                <a:lnTo>
                  <a:pt x="47" y="13"/>
                </a:lnTo>
                <a:lnTo>
                  <a:pt x="45" y="10"/>
                </a:lnTo>
                <a:lnTo>
                  <a:pt x="43" y="7"/>
                </a:lnTo>
                <a:lnTo>
                  <a:pt x="38" y="6"/>
                </a:lnTo>
                <a:lnTo>
                  <a:pt x="35" y="4"/>
                </a:lnTo>
                <a:lnTo>
                  <a:pt x="31" y="2"/>
                </a:lnTo>
                <a:lnTo>
                  <a:pt x="28" y="0"/>
                </a:lnTo>
                <a:lnTo>
                  <a:pt x="23" y="0"/>
                </a:lnTo>
                <a:lnTo>
                  <a:pt x="19" y="2"/>
                </a:lnTo>
                <a:lnTo>
                  <a:pt x="14" y="3"/>
                </a:lnTo>
                <a:lnTo>
                  <a:pt x="11" y="6"/>
                </a:lnTo>
                <a:lnTo>
                  <a:pt x="8" y="10"/>
                </a:lnTo>
                <a:lnTo>
                  <a:pt x="6" y="15"/>
                </a:lnTo>
                <a:lnTo>
                  <a:pt x="3" y="19"/>
                </a:lnTo>
                <a:lnTo>
                  <a:pt x="1" y="24"/>
                </a:lnTo>
                <a:lnTo>
                  <a:pt x="1" y="25"/>
                </a:lnTo>
                <a:lnTo>
                  <a:pt x="1" y="24"/>
                </a:lnTo>
              </a:path>
            </a:pathLst>
          </a:custGeom>
          <a:solidFill>
            <a:srgbClr val="FFFF00"/>
          </a:solidFill>
          <a:ln w="4763">
            <a:solidFill>
              <a:srgbClr val="990000"/>
            </a:solidFill>
            <a:round/>
            <a:headEnd/>
            <a:tailEnd/>
          </a:ln>
        </p:spPr>
        <p:txBody>
          <a:bodyPr/>
          <a:lstStyle/>
          <a:p>
            <a:endParaRPr lang="en-US"/>
          </a:p>
        </p:txBody>
      </p:sp>
      <p:sp>
        <p:nvSpPr>
          <p:cNvPr id="53290" name="Freeform 41"/>
          <p:cNvSpPr>
            <a:spLocks/>
          </p:cNvSpPr>
          <p:nvPr/>
        </p:nvSpPr>
        <p:spPr bwMode="auto">
          <a:xfrm>
            <a:off x="6704013" y="4581525"/>
            <a:ext cx="74612" cy="85725"/>
          </a:xfrm>
          <a:custGeom>
            <a:avLst/>
            <a:gdLst>
              <a:gd name="T0" fmla="*/ 2147483647 w 53"/>
              <a:gd name="T1" fmla="*/ 2147483647 h 54"/>
              <a:gd name="T2" fmla="*/ 2147483647 w 53"/>
              <a:gd name="T3" fmla="*/ 2147483647 h 54"/>
              <a:gd name="T4" fmla="*/ 2147483647 w 53"/>
              <a:gd name="T5" fmla="*/ 2147483647 h 54"/>
              <a:gd name="T6" fmla="*/ 2147483647 w 53"/>
              <a:gd name="T7" fmla="*/ 2147483647 h 54"/>
              <a:gd name="T8" fmla="*/ 0 w 53"/>
              <a:gd name="T9" fmla="*/ 2147483647 h 54"/>
              <a:gd name="T10" fmla="*/ 0 w 53"/>
              <a:gd name="T11" fmla="*/ 2147483647 h 54"/>
              <a:gd name="T12" fmla="*/ 2147483647 w 53"/>
              <a:gd name="T13" fmla="*/ 2147483647 h 54"/>
              <a:gd name="T14" fmla="*/ 2147483647 w 53"/>
              <a:gd name="T15" fmla="*/ 2147483647 h 54"/>
              <a:gd name="T16" fmla="*/ 2147483647 w 53"/>
              <a:gd name="T17" fmla="*/ 2147483647 h 54"/>
              <a:gd name="T18" fmla="*/ 2147483647 w 53"/>
              <a:gd name="T19" fmla="*/ 2147483647 h 54"/>
              <a:gd name="T20" fmla="*/ 2147483647 w 53"/>
              <a:gd name="T21" fmla="*/ 2147483647 h 54"/>
              <a:gd name="T22" fmla="*/ 2147483647 w 53"/>
              <a:gd name="T23" fmla="*/ 2147483647 h 54"/>
              <a:gd name="T24" fmla="*/ 2147483647 w 53"/>
              <a:gd name="T25" fmla="*/ 2147483647 h 54"/>
              <a:gd name="T26" fmla="*/ 2147483647 w 53"/>
              <a:gd name="T27" fmla="*/ 2147483647 h 54"/>
              <a:gd name="T28" fmla="*/ 2147483647 w 53"/>
              <a:gd name="T29" fmla="*/ 2147483647 h 54"/>
              <a:gd name="T30" fmla="*/ 2147483647 w 53"/>
              <a:gd name="T31" fmla="*/ 2147483647 h 54"/>
              <a:gd name="T32" fmla="*/ 2147483647 w 53"/>
              <a:gd name="T33" fmla="*/ 2147483647 h 54"/>
              <a:gd name="T34" fmla="*/ 2147483647 w 53"/>
              <a:gd name="T35" fmla="*/ 2147483647 h 54"/>
              <a:gd name="T36" fmla="*/ 2147483647 w 53"/>
              <a:gd name="T37" fmla="*/ 2147483647 h 54"/>
              <a:gd name="T38" fmla="*/ 2147483647 w 53"/>
              <a:gd name="T39" fmla="*/ 2147483647 h 54"/>
              <a:gd name="T40" fmla="*/ 2147483647 w 53"/>
              <a:gd name="T41" fmla="*/ 2147483647 h 54"/>
              <a:gd name="T42" fmla="*/ 2147483647 w 53"/>
              <a:gd name="T43" fmla="*/ 2147483647 h 54"/>
              <a:gd name="T44" fmla="*/ 2147483647 w 53"/>
              <a:gd name="T45" fmla="*/ 2147483647 h 54"/>
              <a:gd name="T46" fmla="*/ 2147483647 w 53"/>
              <a:gd name="T47" fmla="*/ 2147483647 h 54"/>
              <a:gd name="T48" fmla="*/ 2147483647 w 53"/>
              <a:gd name="T49" fmla="*/ 2147483647 h 54"/>
              <a:gd name="T50" fmla="*/ 2147483647 w 53"/>
              <a:gd name="T51" fmla="*/ 2147483647 h 54"/>
              <a:gd name="T52" fmla="*/ 2147483647 w 53"/>
              <a:gd name="T53" fmla="*/ 2147483647 h 54"/>
              <a:gd name="T54" fmla="*/ 2147483647 w 53"/>
              <a:gd name="T55" fmla="*/ 2147483647 h 54"/>
              <a:gd name="T56" fmla="*/ 2147483647 w 53"/>
              <a:gd name="T57" fmla="*/ 2147483647 h 54"/>
              <a:gd name="T58" fmla="*/ 2147483647 w 53"/>
              <a:gd name="T59" fmla="*/ 2147483647 h 54"/>
              <a:gd name="T60" fmla="*/ 2147483647 w 53"/>
              <a:gd name="T61" fmla="*/ 2147483647 h 54"/>
              <a:gd name="T62" fmla="*/ 2147483647 w 53"/>
              <a:gd name="T63" fmla="*/ 0 h 54"/>
              <a:gd name="T64" fmla="*/ 2147483647 w 53"/>
              <a:gd name="T65" fmla="*/ 0 h 54"/>
              <a:gd name="T66" fmla="*/ 2147483647 w 53"/>
              <a:gd name="T67" fmla="*/ 0 h 54"/>
              <a:gd name="T68" fmla="*/ 2147483647 w 53"/>
              <a:gd name="T69" fmla="*/ 2147483647 h 54"/>
              <a:gd name="T70" fmla="*/ 2147483647 w 53"/>
              <a:gd name="T71" fmla="*/ 2147483647 h 54"/>
              <a:gd name="T72" fmla="*/ 2147483647 w 53"/>
              <a:gd name="T73" fmla="*/ 2147483647 h 54"/>
              <a:gd name="T74" fmla="*/ 2147483647 w 53"/>
              <a:gd name="T75" fmla="*/ 2147483647 h 54"/>
              <a:gd name="T76" fmla="*/ 2147483647 w 53"/>
              <a:gd name="T77" fmla="*/ 2147483647 h 54"/>
              <a:gd name="T78" fmla="*/ 2147483647 w 53"/>
              <a:gd name="T79" fmla="*/ 2147483647 h 54"/>
              <a:gd name="T80" fmla="*/ 2147483647 w 53"/>
              <a:gd name="T81" fmla="*/ 2147483647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4"/>
              <a:gd name="T125" fmla="*/ 53 w 53"/>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4">
                <a:moveTo>
                  <a:pt x="5" y="17"/>
                </a:moveTo>
                <a:lnTo>
                  <a:pt x="3" y="21"/>
                </a:lnTo>
                <a:lnTo>
                  <a:pt x="2" y="27"/>
                </a:lnTo>
                <a:lnTo>
                  <a:pt x="2" y="31"/>
                </a:lnTo>
                <a:lnTo>
                  <a:pt x="0" y="36"/>
                </a:lnTo>
                <a:lnTo>
                  <a:pt x="0" y="40"/>
                </a:lnTo>
                <a:lnTo>
                  <a:pt x="2" y="45"/>
                </a:lnTo>
                <a:lnTo>
                  <a:pt x="5" y="48"/>
                </a:lnTo>
                <a:lnTo>
                  <a:pt x="9" y="49"/>
                </a:lnTo>
                <a:lnTo>
                  <a:pt x="12" y="51"/>
                </a:lnTo>
                <a:lnTo>
                  <a:pt x="15" y="52"/>
                </a:lnTo>
                <a:lnTo>
                  <a:pt x="18" y="52"/>
                </a:lnTo>
                <a:lnTo>
                  <a:pt x="22" y="54"/>
                </a:lnTo>
                <a:lnTo>
                  <a:pt x="25" y="54"/>
                </a:lnTo>
                <a:lnTo>
                  <a:pt x="28" y="54"/>
                </a:lnTo>
                <a:lnTo>
                  <a:pt x="31" y="54"/>
                </a:lnTo>
                <a:lnTo>
                  <a:pt x="34" y="52"/>
                </a:lnTo>
                <a:lnTo>
                  <a:pt x="39" y="51"/>
                </a:lnTo>
                <a:lnTo>
                  <a:pt x="42" y="48"/>
                </a:lnTo>
                <a:lnTo>
                  <a:pt x="45" y="45"/>
                </a:lnTo>
                <a:lnTo>
                  <a:pt x="48" y="42"/>
                </a:lnTo>
                <a:lnTo>
                  <a:pt x="51" y="39"/>
                </a:lnTo>
                <a:lnTo>
                  <a:pt x="52" y="36"/>
                </a:lnTo>
                <a:lnTo>
                  <a:pt x="53" y="33"/>
                </a:lnTo>
                <a:lnTo>
                  <a:pt x="53" y="28"/>
                </a:lnTo>
                <a:lnTo>
                  <a:pt x="53" y="22"/>
                </a:lnTo>
                <a:lnTo>
                  <a:pt x="52" y="17"/>
                </a:lnTo>
                <a:lnTo>
                  <a:pt x="49" y="12"/>
                </a:lnTo>
                <a:lnTo>
                  <a:pt x="46" y="8"/>
                </a:lnTo>
                <a:lnTo>
                  <a:pt x="42" y="3"/>
                </a:lnTo>
                <a:lnTo>
                  <a:pt x="37" y="2"/>
                </a:lnTo>
                <a:lnTo>
                  <a:pt x="31" y="0"/>
                </a:lnTo>
                <a:lnTo>
                  <a:pt x="27" y="0"/>
                </a:lnTo>
                <a:lnTo>
                  <a:pt x="24" y="0"/>
                </a:lnTo>
                <a:lnTo>
                  <a:pt x="21" y="2"/>
                </a:lnTo>
                <a:lnTo>
                  <a:pt x="18" y="5"/>
                </a:lnTo>
                <a:lnTo>
                  <a:pt x="15" y="6"/>
                </a:lnTo>
                <a:lnTo>
                  <a:pt x="12" y="9"/>
                </a:lnTo>
                <a:lnTo>
                  <a:pt x="9" y="12"/>
                </a:lnTo>
                <a:lnTo>
                  <a:pt x="6" y="15"/>
                </a:lnTo>
                <a:lnTo>
                  <a:pt x="5"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1" name="Freeform 42"/>
          <p:cNvSpPr>
            <a:spLocks/>
          </p:cNvSpPr>
          <p:nvPr/>
        </p:nvSpPr>
        <p:spPr bwMode="auto">
          <a:xfrm>
            <a:off x="6704013" y="4581525"/>
            <a:ext cx="74612" cy="85725"/>
          </a:xfrm>
          <a:custGeom>
            <a:avLst/>
            <a:gdLst>
              <a:gd name="T0" fmla="*/ 2147483647 w 53"/>
              <a:gd name="T1" fmla="*/ 2147483647 h 54"/>
              <a:gd name="T2" fmla="*/ 2147483647 w 53"/>
              <a:gd name="T3" fmla="*/ 2147483647 h 54"/>
              <a:gd name="T4" fmla="*/ 2147483647 w 53"/>
              <a:gd name="T5" fmla="*/ 2147483647 h 54"/>
              <a:gd name="T6" fmla="*/ 2147483647 w 53"/>
              <a:gd name="T7" fmla="*/ 2147483647 h 54"/>
              <a:gd name="T8" fmla="*/ 0 w 53"/>
              <a:gd name="T9" fmla="*/ 2147483647 h 54"/>
              <a:gd name="T10" fmla="*/ 0 w 53"/>
              <a:gd name="T11" fmla="*/ 2147483647 h 54"/>
              <a:gd name="T12" fmla="*/ 2147483647 w 53"/>
              <a:gd name="T13" fmla="*/ 2147483647 h 54"/>
              <a:gd name="T14" fmla="*/ 2147483647 w 53"/>
              <a:gd name="T15" fmla="*/ 2147483647 h 54"/>
              <a:gd name="T16" fmla="*/ 2147483647 w 53"/>
              <a:gd name="T17" fmla="*/ 2147483647 h 54"/>
              <a:gd name="T18" fmla="*/ 2147483647 w 53"/>
              <a:gd name="T19" fmla="*/ 2147483647 h 54"/>
              <a:gd name="T20" fmla="*/ 2147483647 w 53"/>
              <a:gd name="T21" fmla="*/ 2147483647 h 54"/>
              <a:gd name="T22" fmla="*/ 2147483647 w 53"/>
              <a:gd name="T23" fmla="*/ 2147483647 h 54"/>
              <a:gd name="T24" fmla="*/ 2147483647 w 53"/>
              <a:gd name="T25" fmla="*/ 2147483647 h 54"/>
              <a:gd name="T26" fmla="*/ 2147483647 w 53"/>
              <a:gd name="T27" fmla="*/ 2147483647 h 54"/>
              <a:gd name="T28" fmla="*/ 2147483647 w 53"/>
              <a:gd name="T29" fmla="*/ 2147483647 h 54"/>
              <a:gd name="T30" fmla="*/ 2147483647 w 53"/>
              <a:gd name="T31" fmla="*/ 2147483647 h 54"/>
              <a:gd name="T32" fmla="*/ 2147483647 w 53"/>
              <a:gd name="T33" fmla="*/ 2147483647 h 54"/>
              <a:gd name="T34" fmla="*/ 2147483647 w 53"/>
              <a:gd name="T35" fmla="*/ 2147483647 h 54"/>
              <a:gd name="T36" fmla="*/ 2147483647 w 53"/>
              <a:gd name="T37" fmla="*/ 2147483647 h 54"/>
              <a:gd name="T38" fmla="*/ 2147483647 w 53"/>
              <a:gd name="T39" fmla="*/ 2147483647 h 54"/>
              <a:gd name="T40" fmla="*/ 2147483647 w 53"/>
              <a:gd name="T41" fmla="*/ 2147483647 h 54"/>
              <a:gd name="T42" fmla="*/ 2147483647 w 53"/>
              <a:gd name="T43" fmla="*/ 2147483647 h 54"/>
              <a:gd name="T44" fmla="*/ 2147483647 w 53"/>
              <a:gd name="T45" fmla="*/ 2147483647 h 54"/>
              <a:gd name="T46" fmla="*/ 2147483647 w 53"/>
              <a:gd name="T47" fmla="*/ 2147483647 h 54"/>
              <a:gd name="T48" fmla="*/ 2147483647 w 53"/>
              <a:gd name="T49" fmla="*/ 2147483647 h 54"/>
              <a:gd name="T50" fmla="*/ 2147483647 w 53"/>
              <a:gd name="T51" fmla="*/ 2147483647 h 54"/>
              <a:gd name="T52" fmla="*/ 2147483647 w 53"/>
              <a:gd name="T53" fmla="*/ 2147483647 h 54"/>
              <a:gd name="T54" fmla="*/ 2147483647 w 53"/>
              <a:gd name="T55" fmla="*/ 2147483647 h 54"/>
              <a:gd name="T56" fmla="*/ 2147483647 w 53"/>
              <a:gd name="T57" fmla="*/ 2147483647 h 54"/>
              <a:gd name="T58" fmla="*/ 2147483647 w 53"/>
              <a:gd name="T59" fmla="*/ 2147483647 h 54"/>
              <a:gd name="T60" fmla="*/ 2147483647 w 53"/>
              <a:gd name="T61" fmla="*/ 2147483647 h 54"/>
              <a:gd name="T62" fmla="*/ 2147483647 w 53"/>
              <a:gd name="T63" fmla="*/ 0 h 54"/>
              <a:gd name="T64" fmla="*/ 2147483647 w 53"/>
              <a:gd name="T65" fmla="*/ 0 h 54"/>
              <a:gd name="T66" fmla="*/ 2147483647 w 53"/>
              <a:gd name="T67" fmla="*/ 0 h 54"/>
              <a:gd name="T68" fmla="*/ 2147483647 w 53"/>
              <a:gd name="T69" fmla="*/ 2147483647 h 54"/>
              <a:gd name="T70" fmla="*/ 2147483647 w 53"/>
              <a:gd name="T71" fmla="*/ 2147483647 h 54"/>
              <a:gd name="T72" fmla="*/ 2147483647 w 53"/>
              <a:gd name="T73" fmla="*/ 2147483647 h 54"/>
              <a:gd name="T74" fmla="*/ 2147483647 w 53"/>
              <a:gd name="T75" fmla="*/ 2147483647 h 54"/>
              <a:gd name="T76" fmla="*/ 2147483647 w 53"/>
              <a:gd name="T77" fmla="*/ 2147483647 h 54"/>
              <a:gd name="T78" fmla="*/ 2147483647 w 53"/>
              <a:gd name="T79" fmla="*/ 2147483647 h 54"/>
              <a:gd name="T80" fmla="*/ 2147483647 w 53"/>
              <a:gd name="T81" fmla="*/ 2147483647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4"/>
              <a:gd name="T125" fmla="*/ 53 w 53"/>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4">
                <a:moveTo>
                  <a:pt x="5" y="17"/>
                </a:moveTo>
                <a:lnTo>
                  <a:pt x="3" y="21"/>
                </a:lnTo>
                <a:lnTo>
                  <a:pt x="2" y="27"/>
                </a:lnTo>
                <a:lnTo>
                  <a:pt x="2" y="31"/>
                </a:lnTo>
                <a:lnTo>
                  <a:pt x="0" y="36"/>
                </a:lnTo>
                <a:lnTo>
                  <a:pt x="0" y="40"/>
                </a:lnTo>
                <a:lnTo>
                  <a:pt x="2" y="45"/>
                </a:lnTo>
                <a:lnTo>
                  <a:pt x="5" y="48"/>
                </a:lnTo>
                <a:lnTo>
                  <a:pt x="9" y="49"/>
                </a:lnTo>
                <a:lnTo>
                  <a:pt x="12" y="51"/>
                </a:lnTo>
                <a:lnTo>
                  <a:pt x="15" y="52"/>
                </a:lnTo>
                <a:lnTo>
                  <a:pt x="18" y="52"/>
                </a:lnTo>
                <a:lnTo>
                  <a:pt x="22" y="54"/>
                </a:lnTo>
                <a:lnTo>
                  <a:pt x="25" y="54"/>
                </a:lnTo>
                <a:lnTo>
                  <a:pt x="28" y="54"/>
                </a:lnTo>
                <a:lnTo>
                  <a:pt x="31" y="54"/>
                </a:lnTo>
                <a:lnTo>
                  <a:pt x="34" y="52"/>
                </a:lnTo>
                <a:lnTo>
                  <a:pt x="39" y="51"/>
                </a:lnTo>
                <a:lnTo>
                  <a:pt x="42" y="48"/>
                </a:lnTo>
                <a:lnTo>
                  <a:pt x="45" y="45"/>
                </a:lnTo>
                <a:lnTo>
                  <a:pt x="48" y="42"/>
                </a:lnTo>
                <a:lnTo>
                  <a:pt x="51" y="39"/>
                </a:lnTo>
                <a:lnTo>
                  <a:pt x="52" y="36"/>
                </a:lnTo>
                <a:lnTo>
                  <a:pt x="53" y="33"/>
                </a:lnTo>
                <a:lnTo>
                  <a:pt x="53" y="28"/>
                </a:lnTo>
                <a:lnTo>
                  <a:pt x="53" y="22"/>
                </a:lnTo>
                <a:lnTo>
                  <a:pt x="52" y="17"/>
                </a:lnTo>
                <a:lnTo>
                  <a:pt x="49" y="12"/>
                </a:lnTo>
                <a:lnTo>
                  <a:pt x="46" y="8"/>
                </a:lnTo>
                <a:lnTo>
                  <a:pt x="42" y="3"/>
                </a:lnTo>
                <a:lnTo>
                  <a:pt x="37" y="2"/>
                </a:lnTo>
                <a:lnTo>
                  <a:pt x="31" y="0"/>
                </a:lnTo>
                <a:lnTo>
                  <a:pt x="27" y="0"/>
                </a:lnTo>
                <a:lnTo>
                  <a:pt x="24" y="0"/>
                </a:lnTo>
                <a:lnTo>
                  <a:pt x="21" y="2"/>
                </a:lnTo>
                <a:lnTo>
                  <a:pt x="18" y="5"/>
                </a:lnTo>
                <a:lnTo>
                  <a:pt x="15" y="6"/>
                </a:lnTo>
                <a:lnTo>
                  <a:pt x="12" y="9"/>
                </a:lnTo>
                <a:lnTo>
                  <a:pt x="9" y="12"/>
                </a:lnTo>
                <a:lnTo>
                  <a:pt x="6" y="15"/>
                </a:lnTo>
                <a:lnTo>
                  <a:pt x="5" y="17"/>
                </a:lnTo>
              </a:path>
            </a:pathLst>
          </a:custGeom>
          <a:solidFill>
            <a:srgbClr val="FFFF00"/>
          </a:solidFill>
          <a:ln w="4763">
            <a:solidFill>
              <a:srgbClr val="990000"/>
            </a:solidFill>
            <a:round/>
            <a:headEnd/>
            <a:tailEnd/>
          </a:ln>
        </p:spPr>
        <p:txBody>
          <a:bodyPr/>
          <a:lstStyle/>
          <a:p>
            <a:endParaRPr lang="en-US"/>
          </a:p>
        </p:txBody>
      </p:sp>
      <p:sp>
        <p:nvSpPr>
          <p:cNvPr id="53292" name="Freeform 43"/>
          <p:cNvSpPr>
            <a:spLocks/>
          </p:cNvSpPr>
          <p:nvPr/>
        </p:nvSpPr>
        <p:spPr bwMode="auto">
          <a:xfrm>
            <a:off x="6629400" y="4521200"/>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3" name="Freeform 44"/>
          <p:cNvSpPr>
            <a:spLocks/>
          </p:cNvSpPr>
          <p:nvPr/>
        </p:nvSpPr>
        <p:spPr bwMode="auto">
          <a:xfrm>
            <a:off x="6629400" y="4521200"/>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path>
            </a:pathLst>
          </a:custGeom>
          <a:solidFill>
            <a:srgbClr val="FFFF00"/>
          </a:solidFill>
          <a:ln w="1588">
            <a:solidFill>
              <a:srgbClr val="990000"/>
            </a:solidFill>
            <a:round/>
            <a:headEnd/>
            <a:tailEnd/>
          </a:ln>
        </p:spPr>
        <p:txBody>
          <a:bodyPr/>
          <a:lstStyle/>
          <a:p>
            <a:endParaRPr lang="en-US"/>
          </a:p>
        </p:txBody>
      </p:sp>
      <p:sp>
        <p:nvSpPr>
          <p:cNvPr id="53294" name="Freeform 45"/>
          <p:cNvSpPr>
            <a:spLocks/>
          </p:cNvSpPr>
          <p:nvPr/>
        </p:nvSpPr>
        <p:spPr bwMode="auto">
          <a:xfrm>
            <a:off x="6629400" y="4521200"/>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path>
            </a:pathLst>
          </a:custGeom>
          <a:solidFill>
            <a:srgbClr val="FFFF00"/>
          </a:solidFill>
          <a:ln w="4763">
            <a:solidFill>
              <a:srgbClr val="990000"/>
            </a:solidFill>
            <a:round/>
            <a:headEnd/>
            <a:tailEnd/>
          </a:ln>
        </p:spPr>
        <p:txBody>
          <a:bodyPr/>
          <a:lstStyle/>
          <a:p>
            <a:endParaRPr lang="en-US"/>
          </a:p>
        </p:txBody>
      </p:sp>
      <p:sp>
        <p:nvSpPr>
          <p:cNvPr id="53295" name="Freeform 46"/>
          <p:cNvSpPr>
            <a:spLocks/>
          </p:cNvSpPr>
          <p:nvPr/>
        </p:nvSpPr>
        <p:spPr bwMode="auto">
          <a:xfrm>
            <a:off x="6623050" y="4576763"/>
            <a:ext cx="55563" cy="53975"/>
          </a:xfrm>
          <a:custGeom>
            <a:avLst/>
            <a:gdLst>
              <a:gd name="T0" fmla="*/ 2147483647 w 39"/>
              <a:gd name="T1" fmla="*/ 2147483647 h 34"/>
              <a:gd name="T2" fmla="*/ 2147483647 w 39"/>
              <a:gd name="T3" fmla="*/ 2147483647 h 34"/>
              <a:gd name="T4" fmla="*/ 2147483647 w 39"/>
              <a:gd name="T5" fmla="*/ 2147483647 h 34"/>
              <a:gd name="T6" fmla="*/ 2147483647 w 39"/>
              <a:gd name="T7" fmla="*/ 2147483647 h 34"/>
              <a:gd name="T8" fmla="*/ 2147483647 w 39"/>
              <a:gd name="T9" fmla="*/ 2147483647 h 34"/>
              <a:gd name="T10" fmla="*/ 2147483647 w 39"/>
              <a:gd name="T11" fmla="*/ 2147483647 h 34"/>
              <a:gd name="T12" fmla="*/ 2147483647 w 39"/>
              <a:gd name="T13" fmla="*/ 2147483647 h 34"/>
              <a:gd name="T14" fmla="*/ 2147483647 w 39"/>
              <a:gd name="T15" fmla="*/ 2147483647 h 34"/>
              <a:gd name="T16" fmla="*/ 2147483647 w 39"/>
              <a:gd name="T17" fmla="*/ 2147483647 h 34"/>
              <a:gd name="T18" fmla="*/ 2147483647 w 39"/>
              <a:gd name="T19" fmla="*/ 2147483647 h 34"/>
              <a:gd name="T20" fmla="*/ 2147483647 w 39"/>
              <a:gd name="T21" fmla="*/ 2147483647 h 34"/>
              <a:gd name="T22" fmla="*/ 2147483647 w 39"/>
              <a:gd name="T23" fmla="*/ 2147483647 h 34"/>
              <a:gd name="T24" fmla="*/ 2147483647 w 39"/>
              <a:gd name="T25" fmla="*/ 2147483647 h 34"/>
              <a:gd name="T26" fmla="*/ 2147483647 w 39"/>
              <a:gd name="T27" fmla="*/ 2147483647 h 34"/>
              <a:gd name="T28" fmla="*/ 2147483647 w 39"/>
              <a:gd name="T29" fmla="*/ 2147483647 h 34"/>
              <a:gd name="T30" fmla="*/ 2147483647 w 39"/>
              <a:gd name="T31" fmla="*/ 2147483647 h 34"/>
              <a:gd name="T32" fmla="*/ 2147483647 w 39"/>
              <a:gd name="T33" fmla="*/ 2147483647 h 34"/>
              <a:gd name="T34" fmla="*/ 2147483647 w 39"/>
              <a:gd name="T35" fmla="*/ 2147483647 h 34"/>
              <a:gd name="T36" fmla="*/ 2147483647 w 39"/>
              <a:gd name="T37" fmla="*/ 2147483647 h 34"/>
              <a:gd name="T38" fmla="*/ 2147483647 w 39"/>
              <a:gd name="T39" fmla="*/ 2147483647 h 34"/>
              <a:gd name="T40" fmla="*/ 2147483647 w 39"/>
              <a:gd name="T41" fmla="*/ 2147483647 h 34"/>
              <a:gd name="T42" fmla="*/ 2147483647 w 39"/>
              <a:gd name="T43" fmla="*/ 2147483647 h 34"/>
              <a:gd name="T44" fmla="*/ 2147483647 w 39"/>
              <a:gd name="T45" fmla="*/ 2147483647 h 34"/>
              <a:gd name="T46" fmla="*/ 2147483647 w 39"/>
              <a:gd name="T47" fmla="*/ 2147483647 h 34"/>
              <a:gd name="T48" fmla="*/ 2147483647 w 39"/>
              <a:gd name="T49" fmla="*/ 2147483647 h 34"/>
              <a:gd name="T50" fmla="*/ 2147483647 w 39"/>
              <a:gd name="T51" fmla="*/ 2147483647 h 34"/>
              <a:gd name="T52" fmla="*/ 2147483647 w 39"/>
              <a:gd name="T53" fmla="*/ 2147483647 h 34"/>
              <a:gd name="T54" fmla="*/ 2147483647 w 39"/>
              <a:gd name="T55" fmla="*/ 2147483647 h 34"/>
              <a:gd name="T56" fmla="*/ 2147483647 w 39"/>
              <a:gd name="T57" fmla="*/ 2147483647 h 34"/>
              <a:gd name="T58" fmla="*/ 2147483647 w 39"/>
              <a:gd name="T59" fmla="*/ 2147483647 h 34"/>
              <a:gd name="T60" fmla="*/ 2147483647 w 39"/>
              <a:gd name="T61" fmla="*/ 2147483647 h 34"/>
              <a:gd name="T62" fmla="*/ 2147483647 w 39"/>
              <a:gd name="T63" fmla="*/ 2147483647 h 34"/>
              <a:gd name="T64" fmla="*/ 2147483647 w 39"/>
              <a:gd name="T65" fmla="*/ 2147483647 h 34"/>
              <a:gd name="T66" fmla="*/ 2147483647 w 39"/>
              <a:gd name="T67" fmla="*/ 0 h 34"/>
              <a:gd name="T68" fmla="*/ 2147483647 w 39"/>
              <a:gd name="T69" fmla="*/ 0 h 34"/>
              <a:gd name="T70" fmla="*/ 2147483647 w 39"/>
              <a:gd name="T71" fmla="*/ 0 h 34"/>
              <a:gd name="T72" fmla="*/ 2147483647 w 39"/>
              <a:gd name="T73" fmla="*/ 0 h 34"/>
              <a:gd name="T74" fmla="*/ 2147483647 w 39"/>
              <a:gd name="T75" fmla="*/ 0 h 34"/>
              <a:gd name="T76" fmla="*/ 2147483647 w 39"/>
              <a:gd name="T77" fmla="*/ 0 h 34"/>
              <a:gd name="T78" fmla="*/ 2147483647 w 39"/>
              <a:gd name="T79" fmla="*/ 0 h 34"/>
              <a:gd name="T80" fmla="*/ 2147483647 w 39"/>
              <a:gd name="T81" fmla="*/ 2147483647 h 34"/>
              <a:gd name="T82" fmla="*/ 0 w 39"/>
              <a:gd name="T83" fmla="*/ 2147483647 h 34"/>
              <a:gd name="T84" fmla="*/ 0 w 39"/>
              <a:gd name="T85" fmla="*/ 2147483647 h 34"/>
              <a:gd name="T86" fmla="*/ 0 w 39"/>
              <a:gd name="T87" fmla="*/ 2147483647 h 34"/>
              <a:gd name="T88" fmla="*/ 0 w 39"/>
              <a:gd name="T89" fmla="*/ 2147483647 h 34"/>
              <a:gd name="T90" fmla="*/ 0 w 39"/>
              <a:gd name="T91" fmla="*/ 2147483647 h 34"/>
              <a:gd name="T92" fmla="*/ 2147483647 w 39"/>
              <a:gd name="T93" fmla="*/ 2147483647 h 34"/>
              <a:gd name="T94" fmla="*/ 2147483647 w 39"/>
              <a:gd name="T95" fmla="*/ 2147483647 h 34"/>
              <a:gd name="T96" fmla="*/ 2147483647 w 39"/>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34"/>
              <a:gd name="T149" fmla="*/ 39 w 39"/>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34">
                <a:moveTo>
                  <a:pt x="3" y="15"/>
                </a:moveTo>
                <a:lnTo>
                  <a:pt x="4" y="18"/>
                </a:lnTo>
                <a:lnTo>
                  <a:pt x="5" y="21"/>
                </a:lnTo>
                <a:lnTo>
                  <a:pt x="7" y="24"/>
                </a:lnTo>
                <a:lnTo>
                  <a:pt x="8" y="27"/>
                </a:lnTo>
                <a:lnTo>
                  <a:pt x="10" y="30"/>
                </a:lnTo>
                <a:lnTo>
                  <a:pt x="11" y="31"/>
                </a:lnTo>
                <a:lnTo>
                  <a:pt x="14" y="33"/>
                </a:lnTo>
                <a:lnTo>
                  <a:pt x="17" y="34"/>
                </a:lnTo>
                <a:lnTo>
                  <a:pt x="20" y="33"/>
                </a:lnTo>
                <a:lnTo>
                  <a:pt x="25" y="33"/>
                </a:lnTo>
                <a:lnTo>
                  <a:pt x="28" y="33"/>
                </a:lnTo>
                <a:lnTo>
                  <a:pt x="31" y="31"/>
                </a:lnTo>
                <a:lnTo>
                  <a:pt x="34" y="30"/>
                </a:lnTo>
                <a:lnTo>
                  <a:pt x="37" y="28"/>
                </a:lnTo>
                <a:lnTo>
                  <a:pt x="38" y="27"/>
                </a:lnTo>
                <a:lnTo>
                  <a:pt x="39" y="24"/>
                </a:lnTo>
                <a:lnTo>
                  <a:pt x="39" y="20"/>
                </a:lnTo>
                <a:lnTo>
                  <a:pt x="38" y="18"/>
                </a:lnTo>
                <a:lnTo>
                  <a:pt x="35" y="15"/>
                </a:lnTo>
                <a:lnTo>
                  <a:pt x="32" y="14"/>
                </a:lnTo>
                <a:lnTo>
                  <a:pt x="28" y="12"/>
                </a:lnTo>
                <a:lnTo>
                  <a:pt x="25" y="11"/>
                </a:lnTo>
                <a:lnTo>
                  <a:pt x="20" y="9"/>
                </a:lnTo>
                <a:lnTo>
                  <a:pt x="17" y="9"/>
                </a:lnTo>
                <a:lnTo>
                  <a:pt x="16" y="8"/>
                </a:lnTo>
                <a:lnTo>
                  <a:pt x="14" y="8"/>
                </a:lnTo>
                <a:lnTo>
                  <a:pt x="14" y="6"/>
                </a:lnTo>
                <a:lnTo>
                  <a:pt x="13" y="6"/>
                </a:lnTo>
                <a:lnTo>
                  <a:pt x="11" y="5"/>
                </a:lnTo>
                <a:lnTo>
                  <a:pt x="11" y="3"/>
                </a:lnTo>
                <a:lnTo>
                  <a:pt x="10" y="2"/>
                </a:lnTo>
                <a:lnTo>
                  <a:pt x="8" y="2"/>
                </a:lnTo>
                <a:lnTo>
                  <a:pt x="8" y="0"/>
                </a:lnTo>
                <a:lnTo>
                  <a:pt x="7" y="0"/>
                </a:lnTo>
                <a:lnTo>
                  <a:pt x="5" y="0"/>
                </a:lnTo>
                <a:lnTo>
                  <a:pt x="4" y="0"/>
                </a:lnTo>
                <a:lnTo>
                  <a:pt x="3" y="0"/>
                </a:lnTo>
                <a:lnTo>
                  <a:pt x="1" y="0"/>
                </a:lnTo>
                <a:lnTo>
                  <a:pt x="1" y="2"/>
                </a:lnTo>
                <a:lnTo>
                  <a:pt x="0" y="3"/>
                </a:lnTo>
                <a:lnTo>
                  <a:pt x="0" y="5"/>
                </a:lnTo>
                <a:lnTo>
                  <a:pt x="0" y="6"/>
                </a:lnTo>
                <a:lnTo>
                  <a:pt x="0" y="8"/>
                </a:lnTo>
                <a:lnTo>
                  <a:pt x="0" y="9"/>
                </a:lnTo>
                <a:lnTo>
                  <a:pt x="1" y="12"/>
                </a:lnTo>
                <a:lnTo>
                  <a:pt x="3" y="14"/>
                </a:lnTo>
                <a:lnTo>
                  <a:pt x="3"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6" name="Freeform 47"/>
          <p:cNvSpPr>
            <a:spLocks/>
          </p:cNvSpPr>
          <p:nvPr/>
        </p:nvSpPr>
        <p:spPr bwMode="auto">
          <a:xfrm>
            <a:off x="6623050" y="4576763"/>
            <a:ext cx="55563" cy="53975"/>
          </a:xfrm>
          <a:custGeom>
            <a:avLst/>
            <a:gdLst>
              <a:gd name="T0" fmla="*/ 2147483647 w 39"/>
              <a:gd name="T1" fmla="*/ 2147483647 h 34"/>
              <a:gd name="T2" fmla="*/ 2147483647 w 39"/>
              <a:gd name="T3" fmla="*/ 2147483647 h 34"/>
              <a:gd name="T4" fmla="*/ 2147483647 w 39"/>
              <a:gd name="T5" fmla="*/ 2147483647 h 34"/>
              <a:gd name="T6" fmla="*/ 2147483647 w 39"/>
              <a:gd name="T7" fmla="*/ 2147483647 h 34"/>
              <a:gd name="T8" fmla="*/ 2147483647 w 39"/>
              <a:gd name="T9" fmla="*/ 2147483647 h 34"/>
              <a:gd name="T10" fmla="*/ 2147483647 w 39"/>
              <a:gd name="T11" fmla="*/ 2147483647 h 34"/>
              <a:gd name="T12" fmla="*/ 2147483647 w 39"/>
              <a:gd name="T13" fmla="*/ 2147483647 h 34"/>
              <a:gd name="T14" fmla="*/ 2147483647 w 39"/>
              <a:gd name="T15" fmla="*/ 2147483647 h 34"/>
              <a:gd name="T16" fmla="*/ 2147483647 w 39"/>
              <a:gd name="T17" fmla="*/ 2147483647 h 34"/>
              <a:gd name="T18" fmla="*/ 2147483647 w 39"/>
              <a:gd name="T19" fmla="*/ 2147483647 h 34"/>
              <a:gd name="T20" fmla="*/ 2147483647 w 39"/>
              <a:gd name="T21" fmla="*/ 2147483647 h 34"/>
              <a:gd name="T22" fmla="*/ 2147483647 w 39"/>
              <a:gd name="T23" fmla="*/ 2147483647 h 34"/>
              <a:gd name="T24" fmla="*/ 2147483647 w 39"/>
              <a:gd name="T25" fmla="*/ 2147483647 h 34"/>
              <a:gd name="T26" fmla="*/ 2147483647 w 39"/>
              <a:gd name="T27" fmla="*/ 2147483647 h 34"/>
              <a:gd name="T28" fmla="*/ 2147483647 w 39"/>
              <a:gd name="T29" fmla="*/ 2147483647 h 34"/>
              <a:gd name="T30" fmla="*/ 2147483647 w 39"/>
              <a:gd name="T31" fmla="*/ 2147483647 h 34"/>
              <a:gd name="T32" fmla="*/ 2147483647 w 39"/>
              <a:gd name="T33" fmla="*/ 2147483647 h 34"/>
              <a:gd name="T34" fmla="*/ 2147483647 w 39"/>
              <a:gd name="T35" fmla="*/ 2147483647 h 34"/>
              <a:gd name="T36" fmla="*/ 2147483647 w 39"/>
              <a:gd name="T37" fmla="*/ 2147483647 h 34"/>
              <a:gd name="T38" fmla="*/ 2147483647 w 39"/>
              <a:gd name="T39" fmla="*/ 2147483647 h 34"/>
              <a:gd name="T40" fmla="*/ 2147483647 w 39"/>
              <a:gd name="T41" fmla="*/ 2147483647 h 34"/>
              <a:gd name="T42" fmla="*/ 2147483647 w 39"/>
              <a:gd name="T43" fmla="*/ 2147483647 h 34"/>
              <a:gd name="T44" fmla="*/ 2147483647 w 39"/>
              <a:gd name="T45" fmla="*/ 2147483647 h 34"/>
              <a:gd name="T46" fmla="*/ 2147483647 w 39"/>
              <a:gd name="T47" fmla="*/ 2147483647 h 34"/>
              <a:gd name="T48" fmla="*/ 2147483647 w 39"/>
              <a:gd name="T49" fmla="*/ 2147483647 h 34"/>
              <a:gd name="T50" fmla="*/ 2147483647 w 39"/>
              <a:gd name="T51" fmla="*/ 2147483647 h 34"/>
              <a:gd name="T52" fmla="*/ 2147483647 w 39"/>
              <a:gd name="T53" fmla="*/ 2147483647 h 34"/>
              <a:gd name="T54" fmla="*/ 2147483647 w 39"/>
              <a:gd name="T55" fmla="*/ 2147483647 h 34"/>
              <a:gd name="T56" fmla="*/ 2147483647 w 39"/>
              <a:gd name="T57" fmla="*/ 2147483647 h 34"/>
              <a:gd name="T58" fmla="*/ 2147483647 w 39"/>
              <a:gd name="T59" fmla="*/ 2147483647 h 34"/>
              <a:gd name="T60" fmla="*/ 2147483647 w 39"/>
              <a:gd name="T61" fmla="*/ 2147483647 h 34"/>
              <a:gd name="T62" fmla="*/ 2147483647 w 39"/>
              <a:gd name="T63" fmla="*/ 2147483647 h 34"/>
              <a:gd name="T64" fmla="*/ 2147483647 w 39"/>
              <a:gd name="T65" fmla="*/ 2147483647 h 34"/>
              <a:gd name="T66" fmla="*/ 2147483647 w 39"/>
              <a:gd name="T67" fmla="*/ 0 h 34"/>
              <a:gd name="T68" fmla="*/ 2147483647 w 39"/>
              <a:gd name="T69" fmla="*/ 0 h 34"/>
              <a:gd name="T70" fmla="*/ 2147483647 w 39"/>
              <a:gd name="T71" fmla="*/ 0 h 34"/>
              <a:gd name="T72" fmla="*/ 2147483647 w 39"/>
              <a:gd name="T73" fmla="*/ 0 h 34"/>
              <a:gd name="T74" fmla="*/ 2147483647 w 39"/>
              <a:gd name="T75" fmla="*/ 0 h 34"/>
              <a:gd name="T76" fmla="*/ 2147483647 w 39"/>
              <a:gd name="T77" fmla="*/ 0 h 34"/>
              <a:gd name="T78" fmla="*/ 2147483647 w 39"/>
              <a:gd name="T79" fmla="*/ 0 h 34"/>
              <a:gd name="T80" fmla="*/ 2147483647 w 39"/>
              <a:gd name="T81" fmla="*/ 2147483647 h 34"/>
              <a:gd name="T82" fmla="*/ 0 w 39"/>
              <a:gd name="T83" fmla="*/ 2147483647 h 34"/>
              <a:gd name="T84" fmla="*/ 0 w 39"/>
              <a:gd name="T85" fmla="*/ 2147483647 h 34"/>
              <a:gd name="T86" fmla="*/ 0 w 39"/>
              <a:gd name="T87" fmla="*/ 2147483647 h 34"/>
              <a:gd name="T88" fmla="*/ 0 w 39"/>
              <a:gd name="T89" fmla="*/ 2147483647 h 34"/>
              <a:gd name="T90" fmla="*/ 0 w 39"/>
              <a:gd name="T91" fmla="*/ 2147483647 h 34"/>
              <a:gd name="T92" fmla="*/ 2147483647 w 39"/>
              <a:gd name="T93" fmla="*/ 2147483647 h 34"/>
              <a:gd name="T94" fmla="*/ 2147483647 w 39"/>
              <a:gd name="T95" fmla="*/ 2147483647 h 34"/>
              <a:gd name="T96" fmla="*/ 2147483647 w 39"/>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34"/>
              <a:gd name="T149" fmla="*/ 39 w 39"/>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34">
                <a:moveTo>
                  <a:pt x="3" y="15"/>
                </a:moveTo>
                <a:lnTo>
                  <a:pt x="4" y="18"/>
                </a:lnTo>
                <a:lnTo>
                  <a:pt x="5" y="21"/>
                </a:lnTo>
                <a:lnTo>
                  <a:pt x="7" y="24"/>
                </a:lnTo>
                <a:lnTo>
                  <a:pt x="8" y="27"/>
                </a:lnTo>
                <a:lnTo>
                  <a:pt x="10" y="30"/>
                </a:lnTo>
                <a:lnTo>
                  <a:pt x="11" y="31"/>
                </a:lnTo>
                <a:lnTo>
                  <a:pt x="14" y="33"/>
                </a:lnTo>
                <a:lnTo>
                  <a:pt x="17" y="34"/>
                </a:lnTo>
                <a:lnTo>
                  <a:pt x="20" y="33"/>
                </a:lnTo>
                <a:lnTo>
                  <a:pt x="25" y="33"/>
                </a:lnTo>
                <a:lnTo>
                  <a:pt x="28" y="33"/>
                </a:lnTo>
                <a:lnTo>
                  <a:pt x="31" y="31"/>
                </a:lnTo>
                <a:lnTo>
                  <a:pt x="34" y="30"/>
                </a:lnTo>
                <a:lnTo>
                  <a:pt x="37" y="28"/>
                </a:lnTo>
                <a:lnTo>
                  <a:pt x="38" y="27"/>
                </a:lnTo>
                <a:lnTo>
                  <a:pt x="39" y="24"/>
                </a:lnTo>
                <a:lnTo>
                  <a:pt x="39" y="20"/>
                </a:lnTo>
                <a:lnTo>
                  <a:pt x="38" y="18"/>
                </a:lnTo>
                <a:lnTo>
                  <a:pt x="35" y="15"/>
                </a:lnTo>
                <a:lnTo>
                  <a:pt x="32" y="14"/>
                </a:lnTo>
                <a:lnTo>
                  <a:pt x="28" y="12"/>
                </a:lnTo>
                <a:lnTo>
                  <a:pt x="25" y="11"/>
                </a:lnTo>
                <a:lnTo>
                  <a:pt x="20" y="9"/>
                </a:lnTo>
                <a:lnTo>
                  <a:pt x="17" y="9"/>
                </a:lnTo>
                <a:lnTo>
                  <a:pt x="16" y="8"/>
                </a:lnTo>
                <a:lnTo>
                  <a:pt x="14" y="8"/>
                </a:lnTo>
                <a:lnTo>
                  <a:pt x="14" y="6"/>
                </a:lnTo>
                <a:lnTo>
                  <a:pt x="13" y="6"/>
                </a:lnTo>
                <a:lnTo>
                  <a:pt x="11" y="5"/>
                </a:lnTo>
                <a:lnTo>
                  <a:pt x="11" y="3"/>
                </a:lnTo>
                <a:lnTo>
                  <a:pt x="10" y="2"/>
                </a:lnTo>
                <a:lnTo>
                  <a:pt x="8" y="2"/>
                </a:lnTo>
                <a:lnTo>
                  <a:pt x="8" y="0"/>
                </a:lnTo>
                <a:lnTo>
                  <a:pt x="7" y="0"/>
                </a:lnTo>
                <a:lnTo>
                  <a:pt x="5" y="0"/>
                </a:lnTo>
                <a:lnTo>
                  <a:pt x="4" y="0"/>
                </a:lnTo>
                <a:lnTo>
                  <a:pt x="3" y="0"/>
                </a:lnTo>
                <a:lnTo>
                  <a:pt x="1" y="0"/>
                </a:lnTo>
                <a:lnTo>
                  <a:pt x="1" y="2"/>
                </a:lnTo>
                <a:lnTo>
                  <a:pt x="0" y="3"/>
                </a:lnTo>
                <a:lnTo>
                  <a:pt x="0" y="5"/>
                </a:lnTo>
                <a:lnTo>
                  <a:pt x="0" y="6"/>
                </a:lnTo>
                <a:lnTo>
                  <a:pt x="0" y="8"/>
                </a:lnTo>
                <a:lnTo>
                  <a:pt x="0" y="9"/>
                </a:lnTo>
                <a:lnTo>
                  <a:pt x="1" y="12"/>
                </a:lnTo>
                <a:lnTo>
                  <a:pt x="3" y="14"/>
                </a:lnTo>
                <a:lnTo>
                  <a:pt x="3" y="15"/>
                </a:lnTo>
              </a:path>
            </a:pathLst>
          </a:custGeom>
          <a:solidFill>
            <a:srgbClr val="FFFF00"/>
          </a:solidFill>
          <a:ln w="4763">
            <a:solidFill>
              <a:srgbClr val="990000"/>
            </a:solidFill>
            <a:round/>
            <a:headEnd/>
            <a:tailEnd/>
          </a:ln>
        </p:spPr>
        <p:txBody>
          <a:bodyPr/>
          <a:lstStyle/>
          <a:p>
            <a:endParaRPr lang="en-US"/>
          </a:p>
        </p:txBody>
      </p:sp>
      <p:sp>
        <p:nvSpPr>
          <p:cNvPr id="53297" name="Freeform 48"/>
          <p:cNvSpPr>
            <a:spLocks/>
          </p:cNvSpPr>
          <p:nvPr/>
        </p:nvSpPr>
        <p:spPr bwMode="auto">
          <a:xfrm>
            <a:off x="6661150" y="4614863"/>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8" name="Freeform 49"/>
          <p:cNvSpPr>
            <a:spLocks/>
          </p:cNvSpPr>
          <p:nvPr/>
        </p:nvSpPr>
        <p:spPr bwMode="auto">
          <a:xfrm>
            <a:off x="6661150" y="4614863"/>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path>
            </a:pathLst>
          </a:custGeom>
          <a:solidFill>
            <a:srgbClr val="FFFF00"/>
          </a:solidFill>
          <a:ln w="1588">
            <a:solidFill>
              <a:srgbClr val="990000"/>
            </a:solidFill>
            <a:round/>
            <a:headEnd/>
            <a:tailEnd/>
          </a:ln>
        </p:spPr>
        <p:txBody>
          <a:bodyPr/>
          <a:lstStyle/>
          <a:p>
            <a:endParaRPr lang="en-US"/>
          </a:p>
        </p:txBody>
      </p:sp>
      <p:sp>
        <p:nvSpPr>
          <p:cNvPr id="53299" name="Freeform 50"/>
          <p:cNvSpPr>
            <a:spLocks/>
          </p:cNvSpPr>
          <p:nvPr/>
        </p:nvSpPr>
        <p:spPr bwMode="auto">
          <a:xfrm>
            <a:off x="6661150" y="4614863"/>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path>
            </a:pathLst>
          </a:custGeom>
          <a:solidFill>
            <a:srgbClr val="FFFF00"/>
          </a:solidFill>
          <a:ln w="4763">
            <a:solidFill>
              <a:srgbClr val="990000"/>
            </a:solidFill>
            <a:round/>
            <a:headEnd/>
            <a:tailEnd/>
          </a:ln>
        </p:spPr>
        <p:txBody>
          <a:bodyPr/>
          <a:lstStyle/>
          <a:p>
            <a:endParaRPr lang="en-US"/>
          </a:p>
        </p:txBody>
      </p:sp>
      <p:sp>
        <p:nvSpPr>
          <p:cNvPr id="53300" name="Freeform 51"/>
          <p:cNvSpPr>
            <a:spLocks/>
          </p:cNvSpPr>
          <p:nvPr/>
        </p:nvSpPr>
        <p:spPr bwMode="auto">
          <a:xfrm>
            <a:off x="6586538" y="4643438"/>
            <a:ext cx="73025" cy="92075"/>
          </a:xfrm>
          <a:custGeom>
            <a:avLst/>
            <a:gdLst>
              <a:gd name="T0" fmla="*/ 2147483647 w 51"/>
              <a:gd name="T1" fmla="*/ 2147483647 h 58"/>
              <a:gd name="T2" fmla="*/ 2147483647 w 51"/>
              <a:gd name="T3" fmla="*/ 2147483647 h 58"/>
              <a:gd name="T4" fmla="*/ 2147483647 w 51"/>
              <a:gd name="T5" fmla="*/ 2147483647 h 58"/>
              <a:gd name="T6" fmla="*/ 2147483647 w 51"/>
              <a:gd name="T7" fmla="*/ 2147483647 h 58"/>
              <a:gd name="T8" fmla="*/ 2147483647 w 51"/>
              <a:gd name="T9" fmla="*/ 2147483647 h 58"/>
              <a:gd name="T10" fmla="*/ 2147483647 w 51"/>
              <a:gd name="T11" fmla="*/ 2147483647 h 58"/>
              <a:gd name="T12" fmla="*/ 0 w 51"/>
              <a:gd name="T13" fmla="*/ 2147483647 h 58"/>
              <a:gd name="T14" fmla="*/ 0 w 51"/>
              <a:gd name="T15" fmla="*/ 2147483647 h 58"/>
              <a:gd name="T16" fmla="*/ 2147483647 w 51"/>
              <a:gd name="T17" fmla="*/ 2147483647 h 58"/>
              <a:gd name="T18" fmla="*/ 2147483647 w 51"/>
              <a:gd name="T19" fmla="*/ 2147483647 h 58"/>
              <a:gd name="T20" fmla="*/ 2147483647 w 51"/>
              <a:gd name="T21" fmla="*/ 2147483647 h 58"/>
              <a:gd name="T22" fmla="*/ 2147483647 w 51"/>
              <a:gd name="T23" fmla="*/ 2147483647 h 58"/>
              <a:gd name="T24" fmla="*/ 2147483647 w 51"/>
              <a:gd name="T25" fmla="*/ 2147483647 h 58"/>
              <a:gd name="T26" fmla="*/ 2147483647 w 51"/>
              <a:gd name="T27" fmla="*/ 2147483647 h 58"/>
              <a:gd name="T28" fmla="*/ 2147483647 w 51"/>
              <a:gd name="T29" fmla="*/ 2147483647 h 58"/>
              <a:gd name="T30" fmla="*/ 2147483647 w 51"/>
              <a:gd name="T31" fmla="*/ 2147483647 h 58"/>
              <a:gd name="T32" fmla="*/ 2147483647 w 51"/>
              <a:gd name="T33" fmla="*/ 2147483647 h 58"/>
              <a:gd name="T34" fmla="*/ 2147483647 w 51"/>
              <a:gd name="T35" fmla="*/ 2147483647 h 58"/>
              <a:gd name="T36" fmla="*/ 2147483647 w 51"/>
              <a:gd name="T37" fmla="*/ 2147483647 h 58"/>
              <a:gd name="T38" fmla="*/ 2147483647 w 51"/>
              <a:gd name="T39" fmla="*/ 2147483647 h 58"/>
              <a:gd name="T40" fmla="*/ 2147483647 w 51"/>
              <a:gd name="T41" fmla="*/ 2147483647 h 58"/>
              <a:gd name="T42" fmla="*/ 2147483647 w 51"/>
              <a:gd name="T43" fmla="*/ 2147483647 h 58"/>
              <a:gd name="T44" fmla="*/ 2147483647 w 51"/>
              <a:gd name="T45" fmla="*/ 2147483647 h 58"/>
              <a:gd name="T46" fmla="*/ 2147483647 w 51"/>
              <a:gd name="T47" fmla="*/ 2147483647 h 58"/>
              <a:gd name="T48" fmla="*/ 2147483647 w 51"/>
              <a:gd name="T49" fmla="*/ 2147483647 h 58"/>
              <a:gd name="T50" fmla="*/ 2147483647 w 51"/>
              <a:gd name="T51" fmla="*/ 2147483647 h 58"/>
              <a:gd name="T52" fmla="*/ 2147483647 w 51"/>
              <a:gd name="T53" fmla="*/ 2147483647 h 58"/>
              <a:gd name="T54" fmla="*/ 2147483647 w 51"/>
              <a:gd name="T55" fmla="*/ 2147483647 h 58"/>
              <a:gd name="T56" fmla="*/ 2147483647 w 51"/>
              <a:gd name="T57" fmla="*/ 2147483647 h 58"/>
              <a:gd name="T58" fmla="*/ 2147483647 w 51"/>
              <a:gd name="T59" fmla="*/ 2147483647 h 58"/>
              <a:gd name="T60" fmla="*/ 2147483647 w 51"/>
              <a:gd name="T61" fmla="*/ 2147483647 h 58"/>
              <a:gd name="T62" fmla="*/ 2147483647 w 51"/>
              <a:gd name="T63" fmla="*/ 2147483647 h 58"/>
              <a:gd name="T64" fmla="*/ 2147483647 w 51"/>
              <a:gd name="T65" fmla="*/ 2147483647 h 58"/>
              <a:gd name="T66" fmla="*/ 2147483647 w 51"/>
              <a:gd name="T67" fmla="*/ 2147483647 h 58"/>
              <a:gd name="T68" fmla="*/ 2147483647 w 51"/>
              <a:gd name="T69" fmla="*/ 2147483647 h 58"/>
              <a:gd name="T70" fmla="*/ 2147483647 w 51"/>
              <a:gd name="T71" fmla="*/ 0 h 58"/>
              <a:gd name="T72" fmla="*/ 2147483647 w 51"/>
              <a:gd name="T73" fmla="*/ 0 h 58"/>
              <a:gd name="T74" fmla="*/ 2147483647 w 51"/>
              <a:gd name="T75" fmla="*/ 2147483647 h 58"/>
              <a:gd name="T76" fmla="*/ 2147483647 w 51"/>
              <a:gd name="T77" fmla="*/ 2147483647 h 58"/>
              <a:gd name="T78" fmla="*/ 2147483647 w 51"/>
              <a:gd name="T79" fmla="*/ 2147483647 h 58"/>
              <a:gd name="T80" fmla="*/ 2147483647 w 51"/>
              <a:gd name="T81" fmla="*/ 2147483647 h 58"/>
              <a:gd name="T82" fmla="*/ 2147483647 w 51"/>
              <a:gd name="T83" fmla="*/ 2147483647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58"/>
              <a:gd name="T128" fmla="*/ 51 w 51"/>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58">
                <a:moveTo>
                  <a:pt x="11" y="18"/>
                </a:moveTo>
                <a:lnTo>
                  <a:pt x="9" y="19"/>
                </a:lnTo>
                <a:lnTo>
                  <a:pt x="6" y="20"/>
                </a:lnTo>
                <a:lnTo>
                  <a:pt x="5" y="23"/>
                </a:lnTo>
                <a:lnTo>
                  <a:pt x="3" y="25"/>
                </a:lnTo>
                <a:lnTo>
                  <a:pt x="2" y="28"/>
                </a:lnTo>
                <a:lnTo>
                  <a:pt x="0" y="31"/>
                </a:lnTo>
                <a:lnTo>
                  <a:pt x="0" y="34"/>
                </a:lnTo>
                <a:lnTo>
                  <a:pt x="2" y="37"/>
                </a:lnTo>
                <a:lnTo>
                  <a:pt x="5" y="44"/>
                </a:lnTo>
                <a:lnTo>
                  <a:pt x="9" y="49"/>
                </a:lnTo>
                <a:lnTo>
                  <a:pt x="15" y="52"/>
                </a:lnTo>
                <a:lnTo>
                  <a:pt x="21" y="53"/>
                </a:lnTo>
                <a:lnTo>
                  <a:pt x="27" y="55"/>
                </a:lnTo>
                <a:lnTo>
                  <a:pt x="33" y="55"/>
                </a:lnTo>
                <a:lnTo>
                  <a:pt x="39" y="56"/>
                </a:lnTo>
                <a:lnTo>
                  <a:pt x="46" y="58"/>
                </a:lnTo>
                <a:lnTo>
                  <a:pt x="48" y="53"/>
                </a:lnTo>
                <a:lnTo>
                  <a:pt x="49" y="49"/>
                </a:lnTo>
                <a:lnTo>
                  <a:pt x="51" y="44"/>
                </a:lnTo>
                <a:lnTo>
                  <a:pt x="51" y="38"/>
                </a:lnTo>
                <a:lnTo>
                  <a:pt x="51" y="34"/>
                </a:lnTo>
                <a:lnTo>
                  <a:pt x="49" y="29"/>
                </a:lnTo>
                <a:lnTo>
                  <a:pt x="48" y="25"/>
                </a:lnTo>
                <a:lnTo>
                  <a:pt x="45" y="20"/>
                </a:lnTo>
                <a:lnTo>
                  <a:pt x="43" y="19"/>
                </a:lnTo>
                <a:lnTo>
                  <a:pt x="43" y="18"/>
                </a:lnTo>
                <a:lnTo>
                  <a:pt x="43" y="16"/>
                </a:lnTo>
                <a:lnTo>
                  <a:pt x="45" y="15"/>
                </a:lnTo>
                <a:lnTo>
                  <a:pt x="45" y="13"/>
                </a:lnTo>
                <a:lnTo>
                  <a:pt x="45" y="12"/>
                </a:lnTo>
                <a:lnTo>
                  <a:pt x="45" y="10"/>
                </a:lnTo>
                <a:lnTo>
                  <a:pt x="45" y="9"/>
                </a:lnTo>
                <a:lnTo>
                  <a:pt x="42" y="4"/>
                </a:lnTo>
                <a:lnTo>
                  <a:pt x="39" y="1"/>
                </a:lnTo>
                <a:lnTo>
                  <a:pt x="34" y="0"/>
                </a:lnTo>
                <a:lnTo>
                  <a:pt x="30" y="0"/>
                </a:lnTo>
                <a:lnTo>
                  <a:pt x="26" y="1"/>
                </a:lnTo>
                <a:lnTo>
                  <a:pt x="21" y="3"/>
                </a:lnTo>
                <a:lnTo>
                  <a:pt x="18" y="6"/>
                </a:lnTo>
                <a:lnTo>
                  <a:pt x="15" y="9"/>
                </a:lnTo>
                <a:lnTo>
                  <a:pt x="11"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1" name="Freeform 52"/>
          <p:cNvSpPr>
            <a:spLocks/>
          </p:cNvSpPr>
          <p:nvPr/>
        </p:nvSpPr>
        <p:spPr bwMode="auto">
          <a:xfrm>
            <a:off x="6586538" y="4643438"/>
            <a:ext cx="73025" cy="92075"/>
          </a:xfrm>
          <a:custGeom>
            <a:avLst/>
            <a:gdLst>
              <a:gd name="T0" fmla="*/ 2147483647 w 51"/>
              <a:gd name="T1" fmla="*/ 2147483647 h 58"/>
              <a:gd name="T2" fmla="*/ 2147483647 w 51"/>
              <a:gd name="T3" fmla="*/ 2147483647 h 58"/>
              <a:gd name="T4" fmla="*/ 2147483647 w 51"/>
              <a:gd name="T5" fmla="*/ 2147483647 h 58"/>
              <a:gd name="T6" fmla="*/ 2147483647 w 51"/>
              <a:gd name="T7" fmla="*/ 2147483647 h 58"/>
              <a:gd name="T8" fmla="*/ 2147483647 w 51"/>
              <a:gd name="T9" fmla="*/ 2147483647 h 58"/>
              <a:gd name="T10" fmla="*/ 2147483647 w 51"/>
              <a:gd name="T11" fmla="*/ 2147483647 h 58"/>
              <a:gd name="T12" fmla="*/ 0 w 51"/>
              <a:gd name="T13" fmla="*/ 2147483647 h 58"/>
              <a:gd name="T14" fmla="*/ 0 w 51"/>
              <a:gd name="T15" fmla="*/ 2147483647 h 58"/>
              <a:gd name="T16" fmla="*/ 2147483647 w 51"/>
              <a:gd name="T17" fmla="*/ 2147483647 h 58"/>
              <a:gd name="T18" fmla="*/ 2147483647 w 51"/>
              <a:gd name="T19" fmla="*/ 2147483647 h 58"/>
              <a:gd name="T20" fmla="*/ 2147483647 w 51"/>
              <a:gd name="T21" fmla="*/ 2147483647 h 58"/>
              <a:gd name="T22" fmla="*/ 2147483647 w 51"/>
              <a:gd name="T23" fmla="*/ 2147483647 h 58"/>
              <a:gd name="T24" fmla="*/ 2147483647 w 51"/>
              <a:gd name="T25" fmla="*/ 2147483647 h 58"/>
              <a:gd name="T26" fmla="*/ 2147483647 w 51"/>
              <a:gd name="T27" fmla="*/ 2147483647 h 58"/>
              <a:gd name="T28" fmla="*/ 2147483647 w 51"/>
              <a:gd name="T29" fmla="*/ 2147483647 h 58"/>
              <a:gd name="T30" fmla="*/ 2147483647 w 51"/>
              <a:gd name="T31" fmla="*/ 2147483647 h 58"/>
              <a:gd name="T32" fmla="*/ 2147483647 w 51"/>
              <a:gd name="T33" fmla="*/ 2147483647 h 58"/>
              <a:gd name="T34" fmla="*/ 2147483647 w 51"/>
              <a:gd name="T35" fmla="*/ 2147483647 h 58"/>
              <a:gd name="T36" fmla="*/ 2147483647 w 51"/>
              <a:gd name="T37" fmla="*/ 2147483647 h 58"/>
              <a:gd name="T38" fmla="*/ 2147483647 w 51"/>
              <a:gd name="T39" fmla="*/ 2147483647 h 58"/>
              <a:gd name="T40" fmla="*/ 2147483647 w 51"/>
              <a:gd name="T41" fmla="*/ 2147483647 h 58"/>
              <a:gd name="T42" fmla="*/ 2147483647 w 51"/>
              <a:gd name="T43" fmla="*/ 2147483647 h 58"/>
              <a:gd name="T44" fmla="*/ 2147483647 w 51"/>
              <a:gd name="T45" fmla="*/ 2147483647 h 58"/>
              <a:gd name="T46" fmla="*/ 2147483647 w 51"/>
              <a:gd name="T47" fmla="*/ 2147483647 h 58"/>
              <a:gd name="T48" fmla="*/ 2147483647 w 51"/>
              <a:gd name="T49" fmla="*/ 2147483647 h 58"/>
              <a:gd name="T50" fmla="*/ 2147483647 w 51"/>
              <a:gd name="T51" fmla="*/ 2147483647 h 58"/>
              <a:gd name="T52" fmla="*/ 2147483647 w 51"/>
              <a:gd name="T53" fmla="*/ 2147483647 h 58"/>
              <a:gd name="T54" fmla="*/ 2147483647 w 51"/>
              <a:gd name="T55" fmla="*/ 2147483647 h 58"/>
              <a:gd name="T56" fmla="*/ 2147483647 w 51"/>
              <a:gd name="T57" fmla="*/ 2147483647 h 58"/>
              <a:gd name="T58" fmla="*/ 2147483647 w 51"/>
              <a:gd name="T59" fmla="*/ 2147483647 h 58"/>
              <a:gd name="T60" fmla="*/ 2147483647 w 51"/>
              <a:gd name="T61" fmla="*/ 2147483647 h 58"/>
              <a:gd name="T62" fmla="*/ 2147483647 w 51"/>
              <a:gd name="T63" fmla="*/ 2147483647 h 58"/>
              <a:gd name="T64" fmla="*/ 2147483647 w 51"/>
              <a:gd name="T65" fmla="*/ 2147483647 h 58"/>
              <a:gd name="T66" fmla="*/ 2147483647 w 51"/>
              <a:gd name="T67" fmla="*/ 2147483647 h 58"/>
              <a:gd name="T68" fmla="*/ 2147483647 w 51"/>
              <a:gd name="T69" fmla="*/ 2147483647 h 58"/>
              <a:gd name="T70" fmla="*/ 2147483647 w 51"/>
              <a:gd name="T71" fmla="*/ 0 h 58"/>
              <a:gd name="T72" fmla="*/ 2147483647 w 51"/>
              <a:gd name="T73" fmla="*/ 0 h 58"/>
              <a:gd name="T74" fmla="*/ 2147483647 w 51"/>
              <a:gd name="T75" fmla="*/ 2147483647 h 58"/>
              <a:gd name="T76" fmla="*/ 2147483647 w 51"/>
              <a:gd name="T77" fmla="*/ 2147483647 h 58"/>
              <a:gd name="T78" fmla="*/ 2147483647 w 51"/>
              <a:gd name="T79" fmla="*/ 2147483647 h 58"/>
              <a:gd name="T80" fmla="*/ 2147483647 w 51"/>
              <a:gd name="T81" fmla="*/ 2147483647 h 58"/>
              <a:gd name="T82" fmla="*/ 2147483647 w 51"/>
              <a:gd name="T83" fmla="*/ 2147483647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58"/>
              <a:gd name="T128" fmla="*/ 51 w 51"/>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58">
                <a:moveTo>
                  <a:pt x="11" y="18"/>
                </a:moveTo>
                <a:lnTo>
                  <a:pt x="9" y="19"/>
                </a:lnTo>
                <a:lnTo>
                  <a:pt x="6" y="20"/>
                </a:lnTo>
                <a:lnTo>
                  <a:pt x="5" y="23"/>
                </a:lnTo>
                <a:lnTo>
                  <a:pt x="3" y="25"/>
                </a:lnTo>
                <a:lnTo>
                  <a:pt x="2" y="28"/>
                </a:lnTo>
                <a:lnTo>
                  <a:pt x="0" y="31"/>
                </a:lnTo>
                <a:lnTo>
                  <a:pt x="0" y="34"/>
                </a:lnTo>
                <a:lnTo>
                  <a:pt x="2" y="37"/>
                </a:lnTo>
                <a:lnTo>
                  <a:pt x="5" y="44"/>
                </a:lnTo>
                <a:lnTo>
                  <a:pt x="9" y="49"/>
                </a:lnTo>
                <a:lnTo>
                  <a:pt x="15" y="52"/>
                </a:lnTo>
                <a:lnTo>
                  <a:pt x="21" y="53"/>
                </a:lnTo>
                <a:lnTo>
                  <a:pt x="27" y="55"/>
                </a:lnTo>
                <a:lnTo>
                  <a:pt x="33" y="55"/>
                </a:lnTo>
                <a:lnTo>
                  <a:pt x="39" y="56"/>
                </a:lnTo>
                <a:lnTo>
                  <a:pt x="46" y="58"/>
                </a:lnTo>
                <a:lnTo>
                  <a:pt x="48" y="53"/>
                </a:lnTo>
                <a:lnTo>
                  <a:pt x="49" y="49"/>
                </a:lnTo>
                <a:lnTo>
                  <a:pt x="51" y="44"/>
                </a:lnTo>
                <a:lnTo>
                  <a:pt x="51" y="38"/>
                </a:lnTo>
                <a:lnTo>
                  <a:pt x="51" y="34"/>
                </a:lnTo>
                <a:lnTo>
                  <a:pt x="49" y="29"/>
                </a:lnTo>
                <a:lnTo>
                  <a:pt x="48" y="25"/>
                </a:lnTo>
                <a:lnTo>
                  <a:pt x="45" y="20"/>
                </a:lnTo>
                <a:lnTo>
                  <a:pt x="43" y="19"/>
                </a:lnTo>
                <a:lnTo>
                  <a:pt x="43" y="18"/>
                </a:lnTo>
                <a:lnTo>
                  <a:pt x="43" y="16"/>
                </a:lnTo>
                <a:lnTo>
                  <a:pt x="45" y="15"/>
                </a:lnTo>
                <a:lnTo>
                  <a:pt x="45" y="13"/>
                </a:lnTo>
                <a:lnTo>
                  <a:pt x="45" y="12"/>
                </a:lnTo>
                <a:lnTo>
                  <a:pt x="45" y="10"/>
                </a:lnTo>
                <a:lnTo>
                  <a:pt x="45" y="9"/>
                </a:lnTo>
                <a:lnTo>
                  <a:pt x="42" y="4"/>
                </a:lnTo>
                <a:lnTo>
                  <a:pt x="39" y="1"/>
                </a:lnTo>
                <a:lnTo>
                  <a:pt x="34" y="0"/>
                </a:lnTo>
                <a:lnTo>
                  <a:pt x="30" y="0"/>
                </a:lnTo>
                <a:lnTo>
                  <a:pt x="26" y="1"/>
                </a:lnTo>
                <a:lnTo>
                  <a:pt x="21" y="3"/>
                </a:lnTo>
                <a:lnTo>
                  <a:pt x="18" y="6"/>
                </a:lnTo>
                <a:lnTo>
                  <a:pt x="15" y="9"/>
                </a:lnTo>
                <a:lnTo>
                  <a:pt x="11" y="18"/>
                </a:lnTo>
              </a:path>
            </a:pathLst>
          </a:custGeom>
          <a:solidFill>
            <a:srgbClr val="FFFF00"/>
          </a:solidFill>
          <a:ln w="4763">
            <a:solidFill>
              <a:srgbClr val="990000"/>
            </a:solidFill>
            <a:round/>
            <a:headEnd/>
            <a:tailEnd/>
          </a:ln>
        </p:spPr>
        <p:txBody>
          <a:bodyPr/>
          <a:lstStyle/>
          <a:p>
            <a:endParaRPr lang="en-US"/>
          </a:p>
        </p:txBody>
      </p:sp>
      <p:sp>
        <p:nvSpPr>
          <p:cNvPr id="53302" name="Freeform 53"/>
          <p:cNvSpPr>
            <a:spLocks/>
          </p:cNvSpPr>
          <p:nvPr/>
        </p:nvSpPr>
        <p:spPr bwMode="auto">
          <a:xfrm>
            <a:off x="6491288" y="4594225"/>
            <a:ext cx="98425" cy="88900"/>
          </a:xfrm>
          <a:custGeom>
            <a:avLst/>
            <a:gdLst>
              <a:gd name="T0" fmla="*/ 2147483647 w 70"/>
              <a:gd name="T1" fmla="*/ 2147483647 h 56"/>
              <a:gd name="T2" fmla="*/ 2147483647 w 70"/>
              <a:gd name="T3" fmla="*/ 2147483647 h 56"/>
              <a:gd name="T4" fmla="*/ 0 w 70"/>
              <a:gd name="T5" fmla="*/ 2147483647 h 56"/>
              <a:gd name="T6" fmla="*/ 2147483647 w 70"/>
              <a:gd name="T7" fmla="*/ 2147483647 h 56"/>
              <a:gd name="T8" fmla="*/ 2147483647 w 70"/>
              <a:gd name="T9" fmla="*/ 2147483647 h 56"/>
              <a:gd name="T10" fmla="*/ 2147483647 w 70"/>
              <a:gd name="T11" fmla="*/ 2147483647 h 56"/>
              <a:gd name="T12" fmla="*/ 2147483647 w 70"/>
              <a:gd name="T13" fmla="*/ 2147483647 h 56"/>
              <a:gd name="T14" fmla="*/ 2147483647 w 70"/>
              <a:gd name="T15" fmla="*/ 2147483647 h 56"/>
              <a:gd name="T16" fmla="*/ 2147483647 w 70"/>
              <a:gd name="T17" fmla="*/ 2147483647 h 56"/>
              <a:gd name="T18" fmla="*/ 2147483647 w 70"/>
              <a:gd name="T19" fmla="*/ 2147483647 h 56"/>
              <a:gd name="T20" fmla="*/ 2147483647 w 70"/>
              <a:gd name="T21" fmla="*/ 2147483647 h 56"/>
              <a:gd name="T22" fmla="*/ 2147483647 w 70"/>
              <a:gd name="T23" fmla="*/ 2147483647 h 56"/>
              <a:gd name="T24" fmla="*/ 2147483647 w 70"/>
              <a:gd name="T25" fmla="*/ 2147483647 h 56"/>
              <a:gd name="T26" fmla="*/ 2147483647 w 70"/>
              <a:gd name="T27" fmla="*/ 2147483647 h 56"/>
              <a:gd name="T28" fmla="*/ 2147483647 w 70"/>
              <a:gd name="T29" fmla="*/ 2147483647 h 56"/>
              <a:gd name="T30" fmla="*/ 2147483647 w 70"/>
              <a:gd name="T31" fmla="*/ 2147483647 h 56"/>
              <a:gd name="T32" fmla="*/ 2147483647 w 70"/>
              <a:gd name="T33" fmla="*/ 2147483647 h 56"/>
              <a:gd name="T34" fmla="*/ 2147483647 w 70"/>
              <a:gd name="T35" fmla="*/ 2147483647 h 56"/>
              <a:gd name="T36" fmla="*/ 2147483647 w 70"/>
              <a:gd name="T37" fmla="*/ 2147483647 h 56"/>
              <a:gd name="T38" fmla="*/ 2147483647 w 70"/>
              <a:gd name="T39" fmla="*/ 2147483647 h 56"/>
              <a:gd name="T40" fmla="*/ 2147483647 w 70"/>
              <a:gd name="T41" fmla="*/ 2147483647 h 56"/>
              <a:gd name="T42" fmla="*/ 2147483647 w 70"/>
              <a:gd name="T43" fmla="*/ 2147483647 h 56"/>
              <a:gd name="T44" fmla="*/ 2147483647 w 70"/>
              <a:gd name="T45" fmla="*/ 2147483647 h 56"/>
              <a:gd name="T46" fmla="*/ 2147483647 w 70"/>
              <a:gd name="T47" fmla="*/ 2147483647 h 56"/>
              <a:gd name="T48" fmla="*/ 2147483647 w 70"/>
              <a:gd name="T49" fmla="*/ 2147483647 h 56"/>
              <a:gd name="T50" fmla="*/ 2147483647 w 70"/>
              <a:gd name="T51" fmla="*/ 2147483647 h 56"/>
              <a:gd name="T52" fmla="*/ 2147483647 w 70"/>
              <a:gd name="T53" fmla="*/ 2147483647 h 56"/>
              <a:gd name="T54" fmla="*/ 2147483647 w 70"/>
              <a:gd name="T55" fmla="*/ 2147483647 h 56"/>
              <a:gd name="T56" fmla="*/ 2147483647 w 70"/>
              <a:gd name="T57" fmla="*/ 2147483647 h 56"/>
              <a:gd name="T58" fmla="*/ 2147483647 w 70"/>
              <a:gd name="T59" fmla="*/ 0 h 56"/>
              <a:gd name="T60" fmla="*/ 2147483647 w 70"/>
              <a:gd name="T61" fmla="*/ 2147483647 h 56"/>
              <a:gd name="T62" fmla="*/ 2147483647 w 70"/>
              <a:gd name="T63" fmla="*/ 2147483647 h 56"/>
              <a:gd name="T64" fmla="*/ 2147483647 w 70"/>
              <a:gd name="T65" fmla="*/ 2147483647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6" y="14"/>
                </a:moveTo>
                <a:lnTo>
                  <a:pt x="3" y="17"/>
                </a:lnTo>
                <a:lnTo>
                  <a:pt x="2" y="20"/>
                </a:lnTo>
                <a:lnTo>
                  <a:pt x="2" y="25"/>
                </a:lnTo>
                <a:lnTo>
                  <a:pt x="0" y="28"/>
                </a:lnTo>
                <a:lnTo>
                  <a:pt x="0" y="31"/>
                </a:lnTo>
                <a:lnTo>
                  <a:pt x="2" y="34"/>
                </a:lnTo>
                <a:lnTo>
                  <a:pt x="3" y="38"/>
                </a:lnTo>
                <a:lnTo>
                  <a:pt x="5" y="40"/>
                </a:lnTo>
                <a:lnTo>
                  <a:pt x="8" y="44"/>
                </a:lnTo>
                <a:lnTo>
                  <a:pt x="12" y="47"/>
                </a:lnTo>
                <a:lnTo>
                  <a:pt x="17" y="49"/>
                </a:lnTo>
                <a:lnTo>
                  <a:pt x="21" y="49"/>
                </a:lnTo>
                <a:lnTo>
                  <a:pt x="27" y="50"/>
                </a:lnTo>
                <a:lnTo>
                  <a:pt x="31" y="50"/>
                </a:lnTo>
                <a:lnTo>
                  <a:pt x="37" y="50"/>
                </a:lnTo>
                <a:lnTo>
                  <a:pt x="43" y="50"/>
                </a:lnTo>
                <a:lnTo>
                  <a:pt x="45" y="50"/>
                </a:lnTo>
                <a:lnTo>
                  <a:pt x="46" y="50"/>
                </a:lnTo>
                <a:lnTo>
                  <a:pt x="46" y="51"/>
                </a:lnTo>
                <a:lnTo>
                  <a:pt x="48" y="53"/>
                </a:lnTo>
                <a:lnTo>
                  <a:pt x="49" y="53"/>
                </a:lnTo>
                <a:lnTo>
                  <a:pt x="51" y="54"/>
                </a:lnTo>
                <a:lnTo>
                  <a:pt x="52" y="54"/>
                </a:lnTo>
                <a:lnTo>
                  <a:pt x="54" y="54"/>
                </a:lnTo>
                <a:lnTo>
                  <a:pt x="57" y="56"/>
                </a:lnTo>
                <a:lnTo>
                  <a:pt x="60" y="54"/>
                </a:lnTo>
                <a:lnTo>
                  <a:pt x="62" y="54"/>
                </a:lnTo>
                <a:lnTo>
                  <a:pt x="65" y="53"/>
                </a:lnTo>
                <a:lnTo>
                  <a:pt x="67" y="51"/>
                </a:lnTo>
                <a:lnTo>
                  <a:pt x="68" y="49"/>
                </a:lnTo>
                <a:lnTo>
                  <a:pt x="70" y="46"/>
                </a:lnTo>
                <a:lnTo>
                  <a:pt x="70" y="43"/>
                </a:lnTo>
                <a:lnTo>
                  <a:pt x="68" y="43"/>
                </a:lnTo>
                <a:lnTo>
                  <a:pt x="68" y="41"/>
                </a:lnTo>
                <a:lnTo>
                  <a:pt x="68" y="40"/>
                </a:lnTo>
                <a:lnTo>
                  <a:pt x="67" y="38"/>
                </a:lnTo>
                <a:lnTo>
                  <a:pt x="65" y="35"/>
                </a:lnTo>
                <a:lnTo>
                  <a:pt x="62" y="32"/>
                </a:lnTo>
                <a:lnTo>
                  <a:pt x="61" y="31"/>
                </a:lnTo>
                <a:lnTo>
                  <a:pt x="58" y="29"/>
                </a:lnTo>
                <a:lnTo>
                  <a:pt x="55" y="26"/>
                </a:lnTo>
                <a:lnTo>
                  <a:pt x="52" y="25"/>
                </a:lnTo>
                <a:lnTo>
                  <a:pt x="49" y="23"/>
                </a:lnTo>
                <a:lnTo>
                  <a:pt x="46" y="20"/>
                </a:lnTo>
                <a:lnTo>
                  <a:pt x="45" y="19"/>
                </a:lnTo>
                <a:lnTo>
                  <a:pt x="43" y="16"/>
                </a:lnTo>
                <a:lnTo>
                  <a:pt x="43" y="14"/>
                </a:lnTo>
                <a:lnTo>
                  <a:pt x="42" y="11"/>
                </a:lnTo>
                <a:lnTo>
                  <a:pt x="40" y="10"/>
                </a:lnTo>
                <a:lnTo>
                  <a:pt x="40" y="7"/>
                </a:lnTo>
                <a:lnTo>
                  <a:pt x="39" y="6"/>
                </a:lnTo>
                <a:lnTo>
                  <a:pt x="36" y="4"/>
                </a:lnTo>
                <a:lnTo>
                  <a:pt x="33" y="1"/>
                </a:lnTo>
                <a:lnTo>
                  <a:pt x="30" y="0"/>
                </a:lnTo>
                <a:lnTo>
                  <a:pt x="27" y="0"/>
                </a:lnTo>
                <a:lnTo>
                  <a:pt x="23" y="1"/>
                </a:lnTo>
                <a:lnTo>
                  <a:pt x="20" y="3"/>
                </a:lnTo>
                <a:lnTo>
                  <a:pt x="17" y="4"/>
                </a:lnTo>
                <a:lnTo>
                  <a:pt x="15" y="7"/>
                </a:lnTo>
                <a:lnTo>
                  <a:pt x="12" y="10"/>
                </a:lnTo>
                <a:lnTo>
                  <a:pt x="6"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3" name="Freeform 54"/>
          <p:cNvSpPr>
            <a:spLocks/>
          </p:cNvSpPr>
          <p:nvPr/>
        </p:nvSpPr>
        <p:spPr bwMode="auto">
          <a:xfrm>
            <a:off x="6491288" y="4594225"/>
            <a:ext cx="98425" cy="88900"/>
          </a:xfrm>
          <a:custGeom>
            <a:avLst/>
            <a:gdLst>
              <a:gd name="T0" fmla="*/ 2147483647 w 70"/>
              <a:gd name="T1" fmla="*/ 2147483647 h 56"/>
              <a:gd name="T2" fmla="*/ 2147483647 w 70"/>
              <a:gd name="T3" fmla="*/ 2147483647 h 56"/>
              <a:gd name="T4" fmla="*/ 0 w 70"/>
              <a:gd name="T5" fmla="*/ 2147483647 h 56"/>
              <a:gd name="T6" fmla="*/ 2147483647 w 70"/>
              <a:gd name="T7" fmla="*/ 2147483647 h 56"/>
              <a:gd name="T8" fmla="*/ 2147483647 w 70"/>
              <a:gd name="T9" fmla="*/ 2147483647 h 56"/>
              <a:gd name="T10" fmla="*/ 2147483647 w 70"/>
              <a:gd name="T11" fmla="*/ 2147483647 h 56"/>
              <a:gd name="T12" fmla="*/ 2147483647 w 70"/>
              <a:gd name="T13" fmla="*/ 2147483647 h 56"/>
              <a:gd name="T14" fmla="*/ 2147483647 w 70"/>
              <a:gd name="T15" fmla="*/ 2147483647 h 56"/>
              <a:gd name="T16" fmla="*/ 2147483647 w 70"/>
              <a:gd name="T17" fmla="*/ 2147483647 h 56"/>
              <a:gd name="T18" fmla="*/ 2147483647 w 70"/>
              <a:gd name="T19" fmla="*/ 2147483647 h 56"/>
              <a:gd name="T20" fmla="*/ 2147483647 w 70"/>
              <a:gd name="T21" fmla="*/ 2147483647 h 56"/>
              <a:gd name="T22" fmla="*/ 2147483647 w 70"/>
              <a:gd name="T23" fmla="*/ 2147483647 h 56"/>
              <a:gd name="T24" fmla="*/ 2147483647 w 70"/>
              <a:gd name="T25" fmla="*/ 2147483647 h 56"/>
              <a:gd name="T26" fmla="*/ 2147483647 w 70"/>
              <a:gd name="T27" fmla="*/ 2147483647 h 56"/>
              <a:gd name="T28" fmla="*/ 2147483647 w 70"/>
              <a:gd name="T29" fmla="*/ 2147483647 h 56"/>
              <a:gd name="T30" fmla="*/ 2147483647 w 70"/>
              <a:gd name="T31" fmla="*/ 2147483647 h 56"/>
              <a:gd name="T32" fmla="*/ 2147483647 w 70"/>
              <a:gd name="T33" fmla="*/ 2147483647 h 56"/>
              <a:gd name="T34" fmla="*/ 2147483647 w 70"/>
              <a:gd name="T35" fmla="*/ 2147483647 h 56"/>
              <a:gd name="T36" fmla="*/ 2147483647 w 70"/>
              <a:gd name="T37" fmla="*/ 2147483647 h 56"/>
              <a:gd name="T38" fmla="*/ 2147483647 w 70"/>
              <a:gd name="T39" fmla="*/ 2147483647 h 56"/>
              <a:gd name="T40" fmla="*/ 2147483647 w 70"/>
              <a:gd name="T41" fmla="*/ 2147483647 h 56"/>
              <a:gd name="T42" fmla="*/ 2147483647 w 70"/>
              <a:gd name="T43" fmla="*/ 2147483647 h 56"/>
              <a:gd name="T44" fmla="*/ 2147483647 w 70"/>
              <a:gd name="T45" fmla="*/ 2147483647 h 56"/>
              <a:gd name="T46" fmla="*/ 2147483647 w 70"/>
              <a:gd name="T47" fmla="*/ 2147483647 h 56"/>
              <a:gd name="T48" fmla="*/ 2147483647 w 70"/>
              <a:gd name="T49" fmla="*/ 2147483647 h 56"/>
              <a:gd name="T50" fmla="*/ 2147483647 w 70"/>
              <a:gd name="T51" fmla="*/ 2147483647 h 56"/>
              <a:gd name="T52" fmla="*/ 2147483647 w 70"/>
              <a:gd name="T53" fmla="*/ 2147483647 h 56"/>
              <a:gd name="T54" fmla="*/ 2147483647 w 70"/>
              <a:gd name="T55" fmla="*/ 2147483647 h 56"/>
              <a:gd name="T56" fmla="*/ 2147483647 w 70"/>
              <a:gd name="T57" fmla="*/ 2147483647 h 56"/>
              <a:gd name="T58" fmla="*/ 2147483647 w 70"/>
              <a:gd name="T59" fmla="*/ 0 h 56"/>
              <a:gd name="T60" fmla="*/ 2147483647 w 70"/>
              <a:gd name="T61" fmla="*/ 2147483647 h 56"/>
              <a:gd name="T62" fmla="*/ 2147483647 w 70"/>
              <a:gd name="T63" fmla="*/ 2147483647 h 56"/>
              <a:gd name="T64" fmla="*/ 2147483647 w 70"/>
              <a:gd name="T65" fmla="*/ 2147483647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6" y="14"/>
                </a:moveTo>
                <a:lnTo>
                  <a:pt x="3" y="17"/>
                </a:lnTo>
                <a:lnTo>
                  <a:pt x="2" y="20"/>
                </a:lnTo>
                <a:lnTo>
                  <a:pt x="2" y="25"/>
                </a:lnTo>
                <a:lnTo>
                  <a:pt x="0" y="28"/>
                </a:lnTo>
                <a:lnTo>
                  <a:pt x="0" y="31"/>
                </a:lnTo>
                <a:lnTo>
                  <a:pt x="2" y="34"/>
                </a:lnTo>
                <a:lnTo>
                  <a:pt x="3" y="38"/>
                </a:lnTo>
                <a:lnTo>
                  <a:pt x="5" y="40"/>
                </a:lnTo>
                <a:lnTo>
                  <a:pt x="8" y="44"/>
                </a:lnTo>
                <a:lnTo>
                  <a:pt x="12" y="47"/>
                </a:lnTo>
                <a:lnTo>
                  <a:pt x="17" y="49"/>
                </a:lnTo>
                <a:lnTo>
                  <a:pt x="21" y="49"/>
                </a:lnTo>
                <a:lnTo>
                  <a:pt x="27" y="50"/>
                </a:lnTo>
                <a:lnTo>
                  <a:pt x="31" y="50"/>
                </a:lnTo>
                <a:lnTo>
                  <a:pt x="37" y="50"/>
                </a:lnTo>
                <a:lnTo>
                  <a:pt x="43" y="50"/>
                </a:lnTo>
                <a:lnTo>
                  <a:pt x="45" y="50"/>
                </a:lnTo>
                <a:lnTo>
                  <a:pt x="46" y="50"/>
                </a:lnTo>
                <a:lnTo>
                  <a:pt x="46" y="51"/>
                </a:lnTo>
                <a:lnTo>
                  <a:pt x="48" y="53"/>
                </a:lnTo>
                <a:lnTo>
                  <a:pt x="49" y="53"/>
                </a:lnTo>
                <a:lnTo>
                  <a:pt x="51" y="54"/>
                </a:lnTo>
                <a:lnTo>
                  <a:pt x="52" y="54"/>
                </a:lnTo>
                <a:lnTo>
                  <a:pt x="54" y="54"/>
                </a:lnTo>
                <a:lnTo>
                  <a:pt x="57" y="56"/>
                </a:lnTo>
                <a:lnTo>
                  <a:pt x="60" y="54"/>
                </a:lnTo>
                <a:lnTo>
                  <a:pt x="62" y="54"/>
                </a:lnTo>
                <a:lnTo>
                  <a:pt x="65" y="53"/>
                </a:lnTo>
                <a:lnTo>
                  <a:pt x="67" y="51"/>
                </a:lnTo>
                <a:lnTo>
                  <a:pt x="68" y="49"/>
                </a:lnTo>
                <a:lnTo>
                  <a:pt x="70" y="46"/>
                </a:lnTo>
                <a:lnTo>
                  <a:pt x="70" y="43"/>
                </a:lnTo>
                <a:lnTo>
                  <a:pt x="68" y="43"/>
                </a:lnTo>
                <a:lnTo>
                  <a:pt x="68" y="41"/>
                </a:lnTo>
                <a:lnTo>
                  <a:pt x="68" y="40"/>
                </a:lnTo>
                <a:lnTo>
                  <a:pt x="67" y="38"/>
                </a:lnTo>
                <a:lnTo>
                  <a:pt x="65" y="35"/>
                </a:lnTo>
                <a:lnTo>
                  <a:pt x="62" y="32"/>
                </a:lnTo>
                <a:lnTo>
                  <a:pt x="61" y="31"/>
                </a:lnTo>
                <a:lnTo>
                  <a:pt x="58" y="29"/>
                </a:lnTo>
                <a:lnTo>
                  <a:pt x="55" y="26"/>
                </a:lnTo>
                <a:lnTo>
                  <a:pt x="52" y="25"/>
                </a:lnTo>
                <a:lnTo>
                  <a:pt x="49" y="23"/>
                </a:lnTo>
                <a:lnTo>
                  <a:pt x="46" y="20"/>
                </a:lnTo>
                <a:lnTo>
                  <a:pt x="45" y="19"/>
                </a:lnTo>
                <a:lnTo>
                  <a:pt x="43" y="16"/>
                </a:lnTo>
                <a:lnTo>
                  <a:pt x="43" y="14"/>
                </a:lnTo>
                <a:lnTo>
                  <a:pt x="42" y="11"/>
                </a:lnTo>
                <a:lnTo>
                  <a:pt x="40" y="10"/>
                </a:lnTo>
                <a:lnTo>
                  <a:pt x="40" y="7"/>
                </a:lnTo>
                <a:lnTo>
                  <a:pt x="39" y="6"/>
                </a:lnTo>
                <a:lnTo>
                  <a:pt x="36" y="4"/>
                </a:lnTo>
                <a:lnTo>
                  <a:pt x="33" y="1"/>
                </a:lnTo>
                <a:lnTo>
                  <a:pt x="30" y="0"/>
                </a:lnTo>
                <a:lnTo>
                  <a:pt x="27" y="0"/>
                </a:lnTo>
                <a:lnTo>
                  <a:pt x="23" y="1"/>
                </a:lnTo>
                <a:lnTo>
                  <a:pt x="20" y="3"/>
                </a:lnTo>
                <a:lnTo>
                  <a:pt x="17" y="4"/>
                </a:lnTo>
                <a:lnTo>
                  <a:pt x="15" y="7"/>
                </a:lnTo>
                <a:lnTo>
                  <a:pt x="12" y="10"/>
                </a:lnTo>
                <a:lnTo>
                  <a:pt x="6" y="14"/>
                </a:lnTo>
              </a:path>
            </a:pathLst>
          </a:custGeom>
          <a:solidFill>
            <a:srgbClr val="FFFF00"/>
          </a:solidFill>
          <a:ln w="4763">
            <a:solidFill>
              <a:srgbClr val="990000"/>
            </a:solidFill>
            <a:round/>
            <a:headEnd/>
            <a:tailEnd/>
          </a:ln>
        </p:spPr>
        <p:txBody>
          <a:bodyPr/>
          <a:lstStyle/>
          <a:p>
            <a:endParaRPr lang="en-US"/>
          </a:p>
        </p:txBody>
      </p:sp>
      <p:sp>
        <p:nvSpPr>
          <p:cNvPr id="53304" name="Freeform 55"/>
          <p:cNvSpPr>
            <a:spLocks/>
          </p:cNvSpPr>
          <p:nvPr/>
        </p:nvSpPr>
        <p:spPr bwMode="auto">
          <a:xfrm>
            <a:off x="6507163" y="4541838"/>
            <a:ext cx="47625" cy="44450"/>
          </a:xfrm>
          <a:custGeom>
            <a:avLst/>
            <a:gdLst>
              <a:gd name="T0" fmla="*/ 2147483647 w 34"/>
              <a:gd name="T1" fmla="*/ 2147483647 h 28"/>
              <a:gd name="T2" fmla="*/ 2147483647 w 34"/>
              <a:gd name="T3" fmla="*/ 2147483647 h 28"/>
              <a:gd name="T4" fmla="*/ 2147483647 w 34"/>
              <a:gd name="T5" fmla="*/ 2147483647 h 28"/>
              <a:gd name="T6" fmla="*/ 2147483647 w 34"/>
              <a:gd name="T7" fmla="*/ 2147483647 h 28"/>
              <a:gd name="T8" fmla="*/ 2147483647 w 34"/>
              <a:gd name="T9" fmla="*/ 2147483647 h 28"/>
              <a:gd name="T10" fmla="*/ 0 w 34"/>
              <a:gd name="T11" fmla="*/ 2147483647 h 28"/>
              <a:gd name="T12" fmla="*/ 0 w 34"/>
              <a:gd name="T13" fmla="*/ 2147483647 h 28"/>
              <a:gd name="T14" fmla="*/ 0 w 34"/>
              <a:gd name="T15" fmla="*/ 2147483647 h 28"/>
              <a:gd name="T16" fmla="*/ 0 w 34"/>
              <a:gd name="T17" fmla="*/ 2147483647 h 28"/>
              <a:gd name="T18" fmla="*/ 0 w 34"/>
              <a:gd name="T19" fmla="*/ 2147483647 h 28"/>
              <a:gd name="T20" fmla="*/ 2147483647 w 34"/>
              <a:gd name="T21" fmla="*/ 2147483647 h 28"/>
              <a:gd name="T22" fmla="*/ 2147483647 w 34"/>
              <a:gd name="T23" fmla="*/ 2147483647 h 28"/>
              <a:gd name="T24" fmla="*/ 2147483647 w 34"/>
              <a:gd name="T25" fmla="*/ 2147483647 h 28"/>
              <a:gd name="T26" fmla="*/ 2147483647 w 34"/>
              <a:gd name="T27" fmla="*/ 2147483647 h 28"/>
              <a:gd name="T28" fmla="*/ 2147483647 w 34"/>
              <a:gd name="T29" fmla="*/ 2147483647 h 28"/>
              <a:gd name="T30" fmla="*/ 2147483647 w 34"/>
              <a:gd name="T31" fmla="*/ 2147483647 h 28"/>
              <a:gd name="T32" fmla="*/ 2147483647 w 34"/>
              <a:gd name="T33" fmla="*/ 2147483647 h 28"/>
              <a:gd name="T34" fmla="*/ 2147483647 w 34"/>
              <a:gd name="T35" fmla="*/ 2147483647 h 28"/>
              <a:gd name="T36" fmla="*/ 2147483647 w 34"/>
              <a:gd name="T37" fmla="*/ 2147483647 h 28"/>
              <a:gd name="T38" fmla="*/ 2147483647 w 34"/>
              <a:gd name="T39" fmla="*/ 2147483647 h 28"/>
              <a:gd name="T40" fmla="*/ 2147483647 w 34"/>
              <a:gd name="T41" fmla="*/ 2147483647 h 28"/>
              <a:gd name="T42" fmla="*/ 2147483647 w 34"/>
              <a:gd name="T43" fmla="*/ 2147483647 h 28"/>
              <a:gd name="T44" fmla="*/ 2147483647 w 34"/>
              <a:gd name="T45" fmla="*/ 2147483647 h 28"/>
              <a:gd name="T46" fmla="*/ 2147483647 w 34"/>
              <a:gd name="T47" fmla="*/ 2147483647 h 28"/>
              <a:gd name="T48" fmla="*/ 2147483647 w 34"/>
              <a:gd name="T49" fmla="*/ 2147483647 h 28"/>
              <a:gd name="T50" fmla="*/ 2147483647 w 34"/>
              <a:gd name="T51" fmla="*/ 2147483647 h 28"/>
              <a:gd name="T52" fmla="*/ 2147483647 w 34"/>
              <a:gd name="T53" fmla="*/ 2147483647 h 28"/>
              <a:gd name="T54" fmla="*/ 2147483647 w 34"/>
              <a:gd name="T55" fmla="*/ 2147483647 h 28"/>
              <a:gd name="T56" fmla="*/ 2147483647 w 34"/>
              <a:gd name="T57" fmla="*/ 2147483647 h 28"/>
              <a:gd name="T58" fmla="*/ 2147483647 w 34"/>
              <a:gd name="T59" fmla="*/ 2147483647 h 28"/>
              <a:gd name="T60" fmla="*/ 2147483647 w 34"/>
              <a:gd name="T61" fmla="*/ 2147483647 h 28"/>
              <a:gd name="T62" fmla="*/ 2147483647 w 34"/>
              <a:gd name="T63" fmla="*/ 2147483647 h 28"/>
              <a:gd name="T64" fmla="*/ 2147483647 w 34"/>
              <a:gd name="T65" fmla="*/ 2147483647 h 28"/>
              <a:gd name="T66" fmla="*/ 2147483647 w 34"/>
              <a:gd name="T67" fmla="*/ 2147483647 h 28"/>
              <a:gd name="T68" fmla="*/ 2147483647 w 34"/>
              <a:gd name="T69" fmla="*/ 2147483647 h 28"/>
              <a:gd name="T70" fmla="*/ 2147483647 w 34"/>
              <a:gd name="T71" fmla="*/ 2147483647 h 28"/>
              <a:gd name="T72" fmla="*/ 2147483647 w 34"/>
              <a:gd name="T73" fmla="*/ 2147483647 h 28"/>
              <a:gd name="T74" fmla="*/ 2147483647 w 34"/>
              <a:gd name="T75" fmla="*/ 2147483647 h 28"/>
              <a:gd name="T76" fmla="*/ 2147483647 w 34"/>
              <a:gd name="T77" fmla="*/ 2147483647 h 28"/>
              <a:gd name="T78" fmla="*/ 2147483647 w 34"/>
              <a:gd name="T79" fmla="*/ 2147483647 h 28"/>
              <a:gd name="T80" fmla="*/ 2147483647 w 34"/>
              <a:gd name="T81" fmla="*/ 2147483647 h 28"/>
              <a:gd name="T82" fmla="*/ 2147483647 w 34"/>
              <a:gd name="T83" fmla="*/ 0 h 28"/>
              <a:gd name="T84" fmla="*/ 2147483647 w 34"/>
              <a:gd name="T85" fmla="*/ 0 h 28"/>
              <a:gd name="T86" fmla="*/ 2147483647 w 34"/>
              <a:gd name="T87" fmla="*/ 2147483647 h 28"/>
              <a:gd name="T88" fmla="*/ 2147483647 w 34"/>
              <a:gd name="T89" fmla="*/ 2147483647 h 28"/>
              <a:gd name="T90" fmla="*/ 2147483647 w 34"/>
              <a:gd name="T91" fmla="*/ 2147483647 h 28"/>
              <a:gd name="T92" fmla="*/ 2147483647 w 34"/>
              <a:gd name="T93" fmla="*/ 2147483647 h 28"/>
              <a:gd name="T94" fmla="*/ 2147483647 w 34"/>
              <a:gd name="T95" fmla="*/ 2147483647 h 28"/>
              <a:gd name="T96" fmla="*/ 2147483647 w 34"/>
              <a:gd name="T97" fmla="*/ 2147483647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28"/>
              <a:gd name="T149" fmla="*/ 34 w 34"/>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28">
                <a:moveTo>
                  <a:pt x="9" y="6"/>
                </a:moveTo>
                <a:lnTo>
                  <a:pt x="7" y="9"/>
                </a:lnTo>
                <a:lnTo>
                  <a:pt x="4" y="10"/>
                </a:lnTo>
                <a:lnTo>
                  <a:pt x="3" y="13"/>
                </a:lnTo>
                <a:lnTo>
                  <a:pt x="1" y="16"/>
                </a:lnTo>
                <a:lnTo>
                  <a:pt x="0" y="19"/>
                </a:lnTo>
                <a:lnTo>
                  <a:pt x="0" y="21"/>
                </a:lnTo>
                <a:lnTo>
                  <a:pt x="0" y="24"/>
                </a:lnTo>
                <a:lnTo>
                  <a:pt x="0" y="27"/>
                </a:lnTo>
                <a:lnTo>
                  <a:pt x="0" y="28"/>
                </a:lnTo>
                <a:lnTo>
                  <a:pt x="1" y="28"/>
                </a:lnTo>
                <a:lnTo>
                  <a:pt x="3" y="28"/>
                </a:lnTo>
                <a:lnTo>
                  <a:pt x="4" y="28"/>
                </a:lnTo>
                <a:lnTo>
                  <a:pt x="6" y="28"/>
                </a:lnTo>
                <a:lnTo>
                  <a:pt x="9" y="28"/>
                </a:lnTo>
                <a:lnTo>
                  <a:pt x="10" y="28"/>
                </a:lnTo>
                <a:lnTo>
                  <a:pt x="12" y="28"/>
                </a:lnTo>
                <a:lnTo>
                  <a:pt x="13" y="27"/>
                </a:lnTo>
                <a:lnTo>
                  <a:pt x="15" y="27"/>
                </a:lnTo>
                <a:lnTo>
                  <a:pt x="17" y="27"/>
                </a:lnTo>
                <a:lnTo>
                  <a:pt x="19" y="27"/>
                </a:lnTo>
                <a:lnTo>
                  <a:pt x="20" y="28"/>
                </a:lnTo>
                <a:lnTo>
                  <a:pt x="22" y="28"/>
                </a:lnTo>
                <a:lnTo>
                  <a:pt x="25" y="28"/>
                </a:lnTo>
                <a:lnTo>
                  <a:pt x="26" y="28"/>
                </a:lnTo>
                <a:lnTo>
                  <a:pt x="28" y="28"/>
                </a:lnTo>
                <a:lnTo>
                  <a:pt x="29" y="28"/>
                </a:lnTo>
                <a:lnTo>
                  <a:pt x="31" y="27"/>
                </a:lnTo>
                <a:lnTo>
                  <a:pt x="32" y="27"/>
                </a:lnTo>
                <a:lnTo>
                  <a:pt x="34" y="22"/>
                </a:lnTo>
                <a:lnTo>
                  <a:pt x="34" y="18"/>
                </a:lnTo>
                <a:lnTo>
                  <a:pt x="32" y="15"/>
                </a:lnTo>
                <a:lnTo>
                  <a:pt x="31" y="10"/>
                </a:lnTo>
                <a:lnTo>
                  <a:pt x="29" y="7"/>
                </a:lnTo>
                <a:lnTo>
                  <a:pt x="26" y="5"/>
                </a:lnTo>
                <a:lnTo>
                  <a:pt x="23" y="3"/>
                </a:lnTo>
                <a:lnTo>
                  <a:pt x="20" y="2"/>
                </a:lnTo>
                <a:lnTo>
                  <a:pt x="19" y="0"/>
                </a:lnTo>
                <a:lnTo>
                  <a:pt x="17" y="0"/>
                </a:lnTo>
                <a:lnTo>
                  <a:pt x="16" y="2"/>
                </a:lnTo>
                <a:lnTo>
                  <a:pt x="15" y="2"/>
                </a:lnTo>
                <a:lnTo>
                  <a:pt x="13" y="3"/>
                </a:lnTo>
                <a:lnTo>
                  <a:pt x="12" y="3"/>
                </a:lnTo>
                <a:lnTo>
                  <a:pt x="10" y="5"/>
                </a:lnTo>
                <a:lnTo>
                  <a:pt x="9"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5" name="Freeform 56"/>
          <p:cNvSpPr>
            <a:spLocks/>
          </p:cNvSpPr>
          <p:nvPr/>
        </p:nvSpPr>
        <p:spPr bwMode="auto">
          <a:xfrm>
            <a:off x="6588125" y="4582958"/>
            <a:ext cx="47625" cy="44450"/>
          </a:xfrm>
          <a:custGeom>
            <a:avLst/>
            <a:gdLst>
              <a:gd name="T0" fmla="*/ 2147483647 w 34"/>
              <a:gd name="T1" fmla="*/ 2147483647 h 28"/>
              <a:gd name="T2" fmla="*/ 2147483647 w 34"/>
              <a:gd name="T3" fmla="*/ 2147483647 h 28"/>
              <a:gd name="T4" fmla="*/ 2147483647 w 34"/>
              <a:gd name="T5" fmla="*/ 2147483647 h 28"/>
              <a:gd name="T6" fmla="*/ 2147483647 w 34"/>
              <a:gd name="T7" fmla="*/ 2147483647 h 28"/>
              <a:gd name="T8" fmla="*/ 2147483647 w 34"/>
              <a:gd name="T9" fmla="*/ 2147483647 h 28"/>
              <a:gd name="T10" fmla="*/ 0 w 34"/>
              <a:gd name="T11" fmla="*/ 2147483647 h 28"/>
              <a:gd name="T12" fmla="*/ 0 w 34"/>
              <a:gd name="T13" fmla="*/ 2147483647 h 28"/>
              <a:gd name="T14" fmla="*/ 0 w 34"/>
              <a:gd name="T15" fmla="*/ 2147483647 h 28"/>
              <a:gd name="T16" fmla="*/ 0 w 34"/>
              <a:gd name="T17" fmla="*/ 2147483647 h 28"/>
              <a:gd name="T18" fmla="*/ 0 w 34"/>
              <a:gd name="T19" fmla="*/ 2147483647 h 28"/>
              <a:gd name="T20" fmla="*/ 2147483647 w 34"/>
              <a:gd name="T21" fmla="*/ 2147483647 h 28"/>
              <a:gd name="T22" fmla="*/ 2147483647 w 34"/>
              <a:gd name="T23" fmla="*/ 2147483647 h 28"/>
              <a:gd name="T24" fmla="*/ 2147483647 w 34"/>
              <a:gd name="T25" fmla="*/ 2147483647 h 28"/>
              <a:gd name="T26" fmla="*/ 2147483647 w 34"/>
              <a:gd name="T27" fmla="*/ 2147483647 h 28"/>
              <a:gd name="T28" fmla="*/ 2147483647 w 34"/>
              <a:gd name="T29" fmla="*/ 2147483647 h 28"/>
              <a:gd name="T30" fmla="*/ 2147483647 w 34"/>
              <a:gd name="T31" fmla="*/ 2147483647 h 28"/>
              <a:gd name="T32" fmla="*/ 2147483647 w 34"/>
              <a:gd name="T33" fmla="*/ 2147483647 h 28"/>
              <a:gd name="T34" fmla="*/ 2147483647 w 34"/>
              <a:gd name="T35" fmla="*/ 2147483647 h 28"/>
              <a:gd name="T36" fmla="*/ 2147483647 w 34"/>
              <a:gd name="T37" fmla="*/ 2147483647 h 28"/>
              <a:gd name="T38" fmla="*/ 2147483647 w 34"/>
              <a:gd name="T39" fmla="*/ 2147483647 h 28"/>
              <a:gd name="T40" fmla="*/ 2147483647 w 34"/>
              <a:gd name="T41" fmla="*/ 2147483647 h 28"/>
              <a:gd name="T42" fmla="*/ 2147483647 w 34"/>
              <a:gd name="T43" fmla="*/ 2147483647 h 28"/>
              <a:gd name="T44" fmla="*/ 2147483647 w 34"/>
              <a:gd name="T45" fmla="*/ 2147483647 h 28"/>
              <a:gd name="T46" fmla="*/ 2147483647 w 34"/>
              <a:gd name="T47" fmla="*/ 2147483647 h 28"/>
              <a:gd name="T48" fmla="*/ 2147483647 w 34"/>
              <a:gd name="T49" fmla="*/ 2147483647 h 28"/>
              <a:gd name="T50" fmla="*/ 2147483647 w 34"/>
              <a:gd name="T51" fmla="*/ 2147483647 h 28"/>
              <a:gd name="T52" fmla="*/ 2147483647 w 34"/>
              <a:gd name="T53" fmla="*/ 2147483647 h 28"/>
              <a:gd name="T54" fmla="*/ 2147483647 w 34"/>
              <a:gd name="T55" fmla="*/ 2147483647 h 28"/>
              <a:gd name="T56" fmla="*/ 2147483647 w 34"/>
              <a:gd name="T57" fmla="*/ 2147483647 h 28"/>
              <a:gd name="T58" fmla="*/ 2147483647 w 34"/>
              <a:gd name="T59" fmla="*/ 2147483647 h 28"/>
              <a:gd name="T60" fmla="*/ 2147483647 w 34"/>
              <a:gd name="T61" fmla="*/ 2147483647 h 28"/>
              <a:gd name="T62" fmla="*/ 2147483647 w 34"/>
              <a:gd name="T63" fmla="*/ 2147483647 h 28"/>
              <a:gd name="T64" fmla="*/ 2147483647 w 34"/>
              <a:gd name="T65" fmla="*/ 2147483647 h 28"/>
              <a:gd name="T66" fmla="*/ 2147483647 w 34"/>
              <a:gd name="T67" fmla="*/ 2147483647 h 28"/>
              <a:gd name="T68" fmla="*/ 2147483647 w 34"/>
              <a:gd name="T69" fmla="*/ 2147483647 h 28"/>
              <a:gd name="T70" fmla="*/ 2147483647 w 34"/>
              <a:gd name="T71" fmla="*/ 2147483647 h 28"/>
              <a:gd name="T72" fmla="*/ 2147483647 w 34"/>
              <a:gd name="T73" fmla="*/ 2147483647 h 28"/>
              <a:gd name="T74" fmla="*/ 2147483647 w 34"/>
              <a:gd name="T75" fmla="*/ 2147483647 h 28"/>
              <a:gd name="T76" fmla="*/ 2147483647 w 34"/>
              <a:gd name="T77" fmla="*/ 2147483647 h 28"/>
              <a:gd name="T78" fmla="*/ 2147483647 w 34"/>
              <a:gd name="T79" fmla="*/ 2147483647 h 28"/>
              <a:gd name="T80" fmla="*/ 2147483647 w 34"/>
              <a:gd name="T81" fmla="*/ 2147483647 h 28"/>
              <a:gd name="T82" fmla="*/ 2147483647 w 34"/>
              <a:gd name="T83" fmla="*/ 0 h 28"/>
              <a:gd name="T84" fmla="*/ 2147483647 w 34"/>
              <a:gd name="T85" fmla="*/ 0 h 28"/>
              <a:gd name="T86" fmla="*/ 2147483647 w 34"/>
              <a:gd name="T87" fmla="*/ 2147483647 h 28"/>
              <a:gd name="T88" fmla="*/ 2147483647 w 34"/>
              <a:gd name="T89" fmla="*/ 2147483647 h 28"/>
              <a:gd name="T90" fmla="*/ 2147483647 w 34"/>
              <a:gd name="T91" fmla="*/ 2147483647 h 28"/>
              <a:gd name="T92" fmla="*/ 2147483647 w 34"/>
              <a:gd name="T93" fmla="*/ 2147483647 h 28"/>
              <a:gd name="T94" fmla="*/ 2147483647 w 34"/>
              <a:gd name="T95" fmla="*/ 2147483647 h 28"/>
              <a:gd name="T96" fmla="*/ 2147483647 w 34"/>
              <a:gd name="T97" fmla="*/ 2147483647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28"/>
              <a:gd name="T149" fmla="*/ 34 w 34"/>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28">
                <a:moveTo>
                  <a:pt x="9" y="6"/>
                </a:moveTo>
                <a:lnTo>
                  <a:pt x="7" y="9"/>
                </a:lnTo>
                <a:lnTo>
                  <a:pt x="4" y="10"/>
                </a:lnTo>
                <a:lnTo>
                  <a:pt x="3" y="13"/>
                </a:lnTo>
                <a:lnTo>
                  <a:pt x="1" y="16"/>
                </a:lnTo>
                <a:lnTo>
                  <a:pt x="0" y="19"/>
                </a:lnTo>
                <a:lnTo>
                  <a:pt x="0" y="21"/>
                </a:lnTo>
                <a:lnTo>
                  <a:pt x="0" y="24"/>
                </a:lnTo>
                <a:lnTo>
                  <a:pt x="0" y="27"/>
                </a:lnTo>
                <a:lnTo>
                  <a:pt x="0" y="28"/>
                </a:lnTo>
                <a:lnTo>
                  <a:pt x="1" y="28"/>
                </a:lnTo>
                <a:lnTo>
                  <a:pt x="3" y="28"/>
                </a:lnTo>
                <a:lnTo>
                  <a:pt x="4" y="28"/>
                </a:lnTo>
                <a:lnTo>
                  <a:pt x="6" y="28"/>
                </a:lnTo>
                <a:lnTo>
                  <a:pt x="9" y="28"/>
                </a:lnTo>
                <a:lnTo>
                  <a:pt x="10" y="28"/>
                </a:lnTo>
                <a:lnTo>
                  <a:pt x="12" y="28"/>
                </a:lnTo>
                <a:lnTo>
                  <a:pt x="13" y="27"/>
                </a:lnTo>
                <a:lnTo>
                  <a:pt x="15" y="27"/>
                </a:lnTo>
                <a:lnTo>
                  <a:pt x="17" y="27"/>
                </a:lnTo>
                <a:lnTo>
                  <a:pt x="19" y="27"/>
                </a:lnTo>
                <a:lnTo>
                  <a:pt x="20" y="28"/>
                </a:lnTo>
                <a:lnTo>
                  <a:pt x="22" y="28"/>
                </a:lnTo>
                <a:lnTo>
                  <a:pt x="25" y="28"/>
                </a:lnTo>
                <a:lnTo>
                  <a:pt x="26" y="28"/>
                </a:lnTo>
                <a:lnTo>
                  <a:pt x="28" y="28"/>
                </a:lnTo>
                <a:lnTo>
                  <a:pt x="29" y="28"/>
                </a:lnTo>
                <a:lnTo>
                  <a:pt x="31" y="27"/>
                </a:lnTo>
                <a:lnTo>
                  <a:pt x="32" y="27"/>
                </a:lnTo>
                <a:lnTo>
                  <a:pt x="34" y="22"/>
                </a:lnTo>
                <a:lnTo>
                  <a:pt x="34" y="18"/>
                </a:lnTo>
                <a:lnTo>
                  <a:pt x="32" y="15"/>
                </a:lnTo>
                <a:lnTo>
                  <a:pt x="31" y="10"/>
                </a:lnTo>
                <a:lnTo>
                  <a:pt x="29" y="7"/>
                </a:lnTo>
                <a:lnTo>
                  <a:pt x="26" y="5"/>
                </a:lnTo>
                <a:lnTo>
                  <a:pt x="23" y="3"/>
                </a:lnTo>
                <a:lnTo>
                  <a:pt x="20" y="2"/>
                </a:lnTo>
                <a:lnTo>
                  <a:pt x="19" y="0"/>
                </a:lnTo>
                <a:lnTo>
                  <a:pt x="17" y="0"/>
                </a:lnTo>
                <a:lnTo>
                  <a:pt x="16" y="2"/>
                </a:lnTo>
                <a:lnTo>
                  <a:pt x="15" y="2"/>
                </a:lnTo>
                <a:lnTo>
                  <a:pt x="13" y="3"/>
                </a:lnTo>
                <a:lnTo>
                  <a:pt x="12" y="3"/>
                </a:lnTo>
                <a:lnTo>
                  <a:pt x="10" y="5"/>
                </a:lnTo>
                <a:lnTo>
                  <a:pt x="9" y="6"/>
                </a:lnTo>
              </a:path>
            </a:pathLst>
          </a:custGeom>
          <a:solidFill>
            <a:srgbClr val="FFFF00"/>
          </a:solidFill>
          <a:ln w="4763">
            <a:solidFill>
              <a:srgbClr val="990000"/>
            </a:solidFill>
            <a:round/>
            <a:headEnd/>
            <a:tailEnd/>
          </a:ln>
        </p:spPr>
        <p:txBody>
          <a:bodyPr/>
          <a:lstStyle/>
          <a:p>
            <a:endParaRPr lang="en-US"/>
          </a:p>
        </p:txBody>
      </p:sp>
      <p:sp>
        <p:nvSpPr>
          <p:cNvPr id="53306" name="Freeform 57"/>
          <p:cNvSpPr>
            <a:spLocks/>
          </p:cNvSpPr>
          <p:nvPr/>
        </p:nvSpPr>
        <p:spPr bwMode="auto">
          <a:xfrm>
            <a:off x="6538913" y="4508500"/>
            <a:ext cx="80962" cy="61913"/>
          </a:xfrm>
          <a:custGeom>
            <a:avLst/>
            <a:gdLst>
              <a:gd name="T0" fmla="*/ 2147483647 w 57"/>
              <a:gd name="T1" fmla="*/ 2147483647 h 39"/>
              <a:gd name="T2" fmla="*/ 2147483647 w 57"/>
              <a:gd name="T3" fmla="*/ 2147483647 h 39"/>
              <a:gd name="T4" fmla="*/ 2147483647 w 57"/>
              <a:gd name="T5" fmla="*/ 2147483647 h 39"/>
              <a:gd name="T6" fmla="*/ 2147483647 w 57"/>
              <a:gd name="T7" fmla="*/ 2147483647 h 39"/>
              <a:gd name="T8" fmla="*/ 2147483647 w 57"/>
              <a:gd name="T9" fmla="*/ 2147483647 h 39"/>
              <a:gd name="T10" fmla="*/ 2147483647 w 57"/>
              <a:gd name="T11" fmla="*/ 2147483647 h 39"/>
              <a:gd name="T12" fmla="*/ 2147483647 w 57"/>
              <a:gd name="T13" fmla="*/ 2147483647 h 39"/>
              <a:gd name="T14" fmla="*/ 0 w 57"/>
              <a:gd name="T15" fmla="*/ 2147483647 h 39"/>
              <a:gd name="T16" fmla="*/ 0 w 57"/>
              <a:gd name="T17" fmla="*/ 2147483647 h 39"/>
              <a:gd name="T18" fmla="*/ 0 w 57"/>
              <a:gd name="T19" fmla="*/ 2147483647 h 39"/>
              <a:gd name="T20" fmla="*/ 0 w 57"/>
              <a:gd name="T21" fmla="*/ 2147483647 h 39"/>
              <a:gd name="T22" fmla="*/ 0 w 57"/>
              <a:gd name="T23" fmla="*/ 2147483647 h 39"/>
              <a:gd name="T24" fmla="*/ 2147483647 w 57"/>
              <a:gd name="T25" fmla="*/ 2147483647 h 39"/>
              <a:gd name="T26" fmla="*/ 2147483647 w 57"/>
              <a:gd name="T27" fmla="*/ 2147483647 h 39"/>
              <a:gd name="T28" fmla="*/ 2147483647 w 57"/>
              <a:gd name="T29" fmla="*/ 2147483647 h 39"/>
              <a:gd name="T30" fmla="*/ 2147483647 w 57"/>
              <a:gd name="T31" fmla="*/ 2147483647 h 39"/>
              <a:gd name="T32" fmla="*/ 2147483647 w 57"/>
              <a:gd name="T33" fmla="*/ 2147483647 h 39"/>
              <a:gd name="T34" fmla="*/ 2147483647 w 57"/>
              <a:gd name="T35" fmla="*/ 2147483647 h 39"/>
              <a:gd name="T36" fmla="*/ 2147483647 w 57"/>
              <a:gd name="T37" fmla="*/ 2147483647 h 39"/>
              <a:gd name="T38" fmla="*/ 2147483647 w 57"/>
              <a:gd name="T39" fmla="*/ 2147483647 h 39"/>
              <a:gd name="T40" fmla="*/ 2147483647 w 57"/>
              <a:gd name="T41" fmla="*/ 2147483647 h 39"/>
              <a:gd name="T42" fmla="*/ 2147483647 w 57"/>
              <a:gd name="T43" fmla="*/ 2147483647 h 39"/>
              <a:gd name="T44" fmla="*/ 2147483647 w 57"/>
              <a:gd name="T45" fmla="*/ 2147483647 h 39"/>
              <a:gd name="T46" fmla="*/ 2147483647 w 57"/>
              <a:gd name="T47" fmla="*/ 2147483647 h 39"/>
              <a:gd name="T48" fmla="*/ 2147483647 w 57"/>
              <a:gd name="T49" fmla="*/ 2147483647 h 39"/>
              <a:gd name="T50" fmla="*/ 2147483647 w 57"/>
              <a:gd name="T51" fmla="*/ 2147483647 h 39"/>
              <a:gd name="T52" fmla="*/ 2147483647 w 57"/>
              <a:gd name="T53" fmla="*/ 2147483647 h 39"/>
              <a:gd name="T54" fmla="*/ 2147483647 w 57"/>
              <a:gd name="T55" fmla="*/ 2147483647 h 39"/>
              <a:gd name="T56" fmla="*/ 2147483647 w 57"/>
              <a:gd name="T57" fmla="*/ 2147483647 h 39"/>
              <a:gd name="T58" fmla="*/ 2147483647 w 57"/>
              <a:gd name="T59" fmla="*/ 2147483647 h 39"/>
              <a:gd name="T60" fmla="*/ 2147483647 w 57"/>
              <a:gd name="T61" fmla="*/ 2147483647 h 39"/>
              <a:gd name="T62" fmla="*/ 2147483647 w 57"/>
              <a:gd name="T63" fmla="*/ 2147483647 h 39"/>
              <a:gd name="T64" fmla="*/ 2147483647 w 57"/>
              <a:gd name="T65" fmla="*/ 2147483647 h 39"/>
              <a:gd name="T66" fmla="*/ 2147483647 w 57"/>
              <a:gd name="T67" fmla="*/ 2147483647 h 39"/>
              <a:gd name="T68" fmla="*/ 2147483647 w 57"/>
              <a:gd name="T69" fmla="*/ 2147483647 h 39"/>
              <a:gd name="T70" fmla="*/ 2147483647 w 57"/>
              <a:gd name="T71" fmla="*/ 2147483647 h 39"/>
              <a:gd name="T72" fmla="*/ 2147483647 w 57"/>
              <a:gd name="T73" fmla="*/ 2147483647 h 39"/>
              <a:gd name="T74" fmla="*/ 2147483647 w 57"/>
              <a:gd name="T75" fmla="*/ 2147483647 h 39"/>
              <a:gd name="T76" fmla="*/ 2147483647 w 57"/>
              <a:gd name="T77" fmla="*/ 2147483647 h 39"/>
              <a:gd name="T78" fmla="*/ 2147483647 w 57"/>
              <a:gd name="T79" fmla="*/ 2147483647 h 39"/>
              <a:gd name="T80" fmla="*/ 2147483647 w 57"/>
              <a:gd name="T81" fmla="*/ 2147483647 h 39"/>
              <a:gd name="T82" fmla="*/ 2147483647 w 57"/>
              <a:gd name="T83" fmla="*/ 2147483647 h 39"/>
              <a:gd name="T84" fmla="*/ 2147483647 w 57"/>
              <a:gd name="T85" fmla="*/ 2147483647 h 39"/>
              <a:gd name="T86" fmla="*/ 2147483647 w 57"/>
              <a:gd name="T87" fmla="*/ 2147483647 h 39"/>
              <a:gd name="T88" fmla="*/ 2147483647 w 57"/>
              <a:gd name="T89" fmla="*/ 2147483647 h 39"/>
              <a:gd name="T90" fmla="*/ 2147483647 w 57"/>
              <a:gd name="T91" fmla="*/ 2147483647 h 39"/>
              <a:gd name="T92" fmla="*/ 2147483647 w 57"/>
              <a:gd name="T93" fmla="*/ 2147483647 h 39"/>
              <a:gd name="T94" fmla="*/ 2147483647 w 57"/>
              <a:gd name="T95" fmla="*/ 2147483647 h 39"/>
              <a:gd name="T96" fmla="*/ 2147483647 w 57"/>
              <a:gd name="T97" fmla="*/ 0 h 39"/>
              <a:gd name="T98" fmla="*/ 2147483647 w 57"/>
              <a:gd name="T99" fmla="*/ 0 h 39"/>
              <a:gd name="T100" fmla="*/ 2147483647 w 57"/>
              <a:gd name="T101" fmla="*/ 0 h 39"/>
              <a:gd name="T102" fmla="*/ 2147483647 w 57"/>
              <a:gd name="T103" fmla="*/ 0 h 39"/>
              <a:gd name="T104" fmla="*/ 2147483647 w 57"/>
              <a:gd name="T105" fmla="*/ 0 h 39"/>
              <a:gd name="T106" fmla="*/ 2147483647 w 57"/>
              <a:gd name="T107" fmla="*/ 2147483647 h 39"/>
              <a:gd name="T108" fmla="*/ 2147483647 w 57"/>
              <a:gd name="T109" fmla="*/ 2147483647 h 39"/>
              <a:gd name="T110" fmla="*/ 2147483647 w 57"/>
              <a:gd name="T111" fmla="*/ 2147483647 h 39"/>
              <a:gd name="T112" fmla="*/ 2147483647 w 57"/>
              <a:gd name="T113" fmla="*/ 2147483647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39"/>
              <a:gd name="T173" fmla="*/ 57 w 57"/>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39">
                <a:moveTo>
                  <a:pt x="9" y="3"/>
                </a:moveTo>
                <a:lnTo>
                  <a:pt x="8" y="3"/>
                </a:lnTo>
                <a:lnTo>
                  <a:pt x="6" y="3"/>
                </a:lnTo>
                <a:lnTo>
                  <a:pt x="5" y="3"/>
                </a:lnTo>
                <a:lnTo>
                  <a:pt x="3" y="5"/>
                </a:lnTo>
                <a:lnTo>
                  <a:pt x="2" y="5"/>
                </a:lnTo>
                <a:lnTo>
                  <a:pt x="2" y="6"/>
                </a:lnTo>
                <a:lnTo>
                  <a:pt x="0" y="6"/>
                </a:lnTo>
                <a:lnTo>
                  <a:pt x="0" y="8"/>
                </a:lnTo>
                <a:lnTo>
                  <a:pt x="0" y="9"/>
                </a:lnTo>
                <a:lnTo>
                  <a:pt x="0" y="11"/>
                </a:lnTo>
                <a:lnTo>
                  <a:pt x="0" y="14"/>
                </a:lnTo>
                <a:lnTo>
                  <a:pt x="2" y="15"/>
                </a:lnTo>
                <a:lnTo>
                  <a:pt x="2" y="17"/>
                </a:lnTo>
                <a:lnTo>
                  <a:pt x="3" y="18"/>
                </a:lnTo>
                <a:lnTo>
                  <a:pt x="5" y="20"/>
                </a:lnTo>
                <a:lnTo>
                  <a:pt x="8" y="21"/>
                </a:lnTo>
                <a:lnTo>
                  <a:pt x="11" y="23"/>
                </a:lnTo>
                <a:lnTo>
                  <a:pt x="15" y="24"/>
                </a:lnTo>
                <a:lnTo>
                  <a:pt x="18" y="27"/>
                </a:lnTo>
                <a:lnTo>
                  <a:pt x="21" y="28"/>
                </a:lnTo>
                <a:lnTo>
                  <a:pt x="26" y="30"/>
                </a:lnTo>
                <a:lnTo>
                  <a:pt x="28" y="33"/>
                </a:lnTo>
                <a:lnTo>
                  <a:pt x="31" y="34"/>
                </a:lnTo>
                <a:lnTo>
                  <a:pt x="36" y="36"/>
                </a:lnTo>
                <a:lnTo>
                  <a:pt x="39" y="36"/>
                </a:lnTo>
                <a:lnTo>
                  <a:pt x="40" y="37"/>
                </a:lnTo>
                <a:lnTo>
                  <a:pt x="43" y="37"/>
                </a:lnTo>
                <a:lnTo>
                  <a:pt x="46" y="39"/>
                </a:lnTo>
                <a:lnTo>
                  <a:pt x="49" y="39"/>
                </a:lnTo>
                <a:lnTo>
                  <a:pt x="52" y="37"/>
                </a:lnTo>
                <a:lnTo>
                  <a:pt x="54" y="36"/>
                </a:lnTo>
                <a:lnTo>
                  <a:pt x="55" y="34"/>
                </a:lnTo>
                <a:lnTo>
                  <a:pt x="57" y="31"/>
                </a:lnTo>
                <a:lnTo>
                  <a:pt x="55" y="28"/>
                </a:lnTo>
                <a:lnTo>
                  <a:pt x="55" y="26"/>
                </a:lnTo>
                <a:lnTo>
                  <a:pt x="54" y="21"/>
                </a:lnTo>
                <a:lnTo>
                  <a:pt x="52" y="18"/>
                </a:lnTo>
                <a:lnTo>
                  <a:pt x="52" y="15"/>
                </a:lnTo>
                <a:lnTo>
                  <a:pt x="52" y="12"/>
                </a:lnTo>
                <a:lnTo>
                  <a:pt x="54" y="9"/>
                </a:lnTo>
                <a:lnTo>
                  <a:pt x="49" y="8"/>
                </a:lnTo>
                <a:lnTo>
                  <a:pt x="46" y="5"/>
                </a:lnTo>
                <a:lnTo>
                  <a:pt x="43" y="5"/>
                </a:lnTo>
                <a:lnTo>
                  <a:pt x="39" y="3"/>
                </a:lnTo>
                <a:lnTo>
                  <a:pt x="36" y="3"/>
                </a:lnTo>
                <a:lnTo>
                  <a:pt x="33" y="2"/>
                </a:lnTo>
                <a:lnTo>
                  <a:pt x="28" y="2"/>
                </a:lnTo>
                <a:lnTo>
                  <a:pt x="24" y="0"/>
                </a:lnTo>
                <a:lnTo>
                  <a:pt x="23" y="0"/>
                </a:lnTo>
                <a:lnTo>
                  <a:pt x="21" y="0"/>
                </a:lnTo>
                <a:lnTo>
                  <a:pt x="20" y="0"/>
                </a:lnTo>
                <a:lnTo>
                  <a:pt x="17" y="0"/>
                </a:lnTo>
                <a:lnTo>
                  <a:pt x="15" y="2"/>
                </a:lnTo>
                <a:lnTo>
                  <a:pt x="14" y="2"/>
                </a:lnTo>
                <a:lnTo>
                  <a:pt x="11" y="2"/>
                </a:lnTo>
                <a:lnTo>
                  <a:pt x="9"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7" name="Freeform 58"/>
          <p:cNvSpPr>
            <a:spLocks/>
          </p:cNvSpPr>
          <p:nvPr/>
        </p:nvSpPr>
        <p:spPr bwMode="auto">
          <a:xfrm>
            <a:off x="6538913" y="4508500"/>
            <a:ext cx="80962" cy="61913"/>
          </a:xfrm>
          <a:custGeom>
            <a:avLst/>
            <a:gdLst>
              <a:gd name="T0" fmla="*/ 2147483647 w 57"/>
              <a:gd name="T1" fmla="*/ 2147483647 h 39"/>
              <a:gd name="T2" fmla="*/ 2147483647 w 57"/>
              <a:gd name="T3" fmla="*/ 2147483647 h 39"/>
              <a:gd name="T4" fmla="*/ 2147483647 w 57"/>
              <a:gd name="T5" fmla="*/ 2147483647 h 39"/>
              <a:gd name="T6" fmla="*/ 2147483647 w 57"/>
              <a:gd name="T7" fmla="*/ 2147483647 h 39"/>
              <a:gd name="T8" fmla="*/ 2147483647 w 57"/>
              <a:gd name="T9" fmla="*/ 2147483647 h 39"/>
              <a:gd name="T10" fmla="*/ 2147483647 w 57"/>
              <a:gd name="T11" fmla="*/ 2147483647 h 39"/>
              <a:gd name="T12" fmla="*/ 2147483647 w 57"/>
              <a:gd name="T13" fmla="*/ 2147483647 h 39"/>
              <a:gd name="T14" fmla="*/ 0 w 57"/>
              <a:gd name="T15" fmla="*/ 2147483647 h 39"/>
              <a:gd name="T16" fmla="*/ 0 w 57"/>
              <a:gd name="T17" fmla="*/ 2147483647 h 39"/>
              <a:gd name="T18" fmla="*/ 0 w 57"/>
              <a:gd name="T19" fmla="*/ 2147483647 h 39"/>
              <a:gd name="T20" fmla="*/ 0 w 57"/>
              <a:gd name="T21" fmla="*/ 2147483647 h 39"/>
              <a:gd name="T22" fmla="*/ 0 w 57"/>
              <a:gd name="T23" fmla="*/ 2147483647 h 39"/>
              <a:gd name="T24" fmla="*/ 2147483647 w 57"/>
              <a:gd name="T25" fmla="*/ 2147483647 h 39"/>
              <a:gd name="T26" fmla="*/ 2147483647 w 57"/>
              <a:gd name="T27" fmla="*/ 2147483647 h 39"/>
              <a:gd name="T28" fmla="*/ 2147483647 w 57"/>
              <a:gd name="T29" fmla="*/ 2147483647 h 39"/>
              <a:gd name="T30" fmla="*/ 2147483647 w 57"/>
              <a:gd name="T31" fmla="*/ 2147483647 h 39"/>
              <a:gd name="T32" fmla="*/ 2147483647 w 57"/>
              <a:gd name="T33" fmla="*/ 2147483647 h 39"/>
              <a:gd name="T34" fmla="*/ 2147483647 w 57"/>
              <a:gd name="T35" fmla="*/ 2147483647 h 39"/>
              <a:gd name="T36" fmla="*/ 2147483647 w 57"/>
              <a:gd name="T37" fmla="*/ 2147483647 h 39"/>
              <a:gd name="T38" fmla="*/ 2147483647 w 57"/>
              <a:gd name="T39" fmla="*/ 2147483647 h 39"/>
              <a:gd name="T40" fmla="*/ 2147483647 w 57"/>
              <a:gd name="T41" fmla="*/ 2147483647 h 39"/>
              <a:gd name="T42" fmla="*/ 2147483647 w 57"/>
              <a:gd name="T43" fmla="*/ 2147483647 h 39"/>
              <a:gd name="T44" fmla="*/ 2147483647 w 57"/>
              <a:gd name="T45" fmla="*/ 2147483647 h 39"/>
              <a:gd name="T46" fmla="*/ 2147483647 w 57"/>
              <a:gd name="T47" fmla="*/ 2147483647 h 39"/>
              <a:gd name="T48" fmla="*/ 2147483647 w 57"/>
              <a:gd name="T49" fmla="*/ 2147483647 h 39"/>
              <a:gd name="T50" fmla="*/ 2147483647 w 57"/>
              <a:gd name="T51" fmla="*/ 2147483647 h 39"/>
              <a:gd name="T52" fmla="*/ 2147483647 w 57"/>
              <a:gd name="T53" fmla="*/ 2147483647 h 39"/>
              <a:gd name="T54" fmla="*/ 2147483647 w 57"/>
              <a:gd name="T55" fmla="*/ 2147483647 h 39"/>
              <a:gd name="T56" fmla="*/ 2147483647 w 57"/>
              <a:gd name="T57" fmla="*/ 2147483647 h 39"/>
              <a:gd name="T58" fmla="*/ 2147483647 w 57"/>
              <a:gd name="T59" fmla="*/ 2147483647 h 39"/>
              <a:gd name="T60" fmla="*/ 2147483647 w 57"/>
              <a:gd name="T61" fmla="*/ 2147483647 h 39"/>
              <a:gd name="T62" fmla="*/ 2147483647 w 57"/>
              <a:gd name="T63" fmla="*/ 2147483647 h 39"/>
              <a:gd name="T64" fmla="*/ 2147483647 w 57"/>
              <a:gd name="T65" fmla="*/ 2147483647 h 39"/>
              <a:gd name="T66" fmla="*/ 2147483647 w 57"/>
              <a:gd name="T67" fmla="*/ 2147483647 h 39"/>
              <a:gd name="T68" fmla="*/ 2147483647 w 57"/>
              <a:gd name="T69" fmla="*/ 2147483647 h 39"/>
              <a:gd name="T70" fmla="*/ 2147483647 w 57"/>
              <a:gd name="T71" fmla="*/ 2147483647 h 39"/>
              <a:gd name="T72" fmla="*/ 2147483647 w 57"/>
              <a:gd name="T73" fmla="*/ 2147483647 h 39"/>
              <a:gd name="T74" fmla="*/ 2147483647 w 57"/>
              <a:gd name="T75" fmla="*/ 2147483647 h 39"/>
              <a:gd name="T76" fmla="*/ 2147483647 w 57"/>
              <a:gd name="T77" fmla="*/ 2147483647 h 39"/>
              <a:gd name="T78" fmla="*/ 2147483647 w 57"/>
              <a:gd name="T79" fmla="*/ 2147483647 h 39"/>
              <a:gd name="T80" fmla="*/ 2147483647 w 57"/>
              <a:gd name="T81" fmla="*/ 2147483647 h 39"/>
              <a:gd name="T82" fmla="*/ 2147483647 w 57"/>
              <a:gd name="T83" fmla="*/ 2147483647 h 39"/>
              <a:gd name="T84" fmla="*/ 2147483647 w 57"/>
              <a:gd name="T85" fmla="*/ 2147483647 h 39"/>
              <a:gd name="T86" fmla="*/ 2147483647 w 57"/>
              <a:gd name="T87" fmla="*/ 2147483647 h 39"/>
              <a:gd name="T88" fmla="*/ 2147483647 w 57"/>
              <a:gd name="T89" fmla="*/ 2147483647 h 39"/>
              <a:gd name="T90" fmla="*/ 2147483647 w 57"/>
              <a:gd name="T91" fmla="*/ 2147483647 h 39"/>
              <a:gd name="T92" fmla="*/ 2147483647 w 57"/>
              <a:gd name="T93" fmla="*/ 2147483647 h 39"/>
              <a:gd name="T94" fmla="*/ 2147483647 w 57"/>
              <a:gd name="T95" fmla="*/ 2147483647 h 39"/>
              <a:gd name="T96" fmla="*/ 2147483647 w 57"/>
              <a:gd name="T97" fmla="*/ 0 h 39"/>
              <a:gd name="T98" fmla="*/ 2147483647 w 57"/>
              <a:gd name="T99" fmla="*/ 0 h 39"/>
              <a:gd name="T100" fmla="*/ 2147483647 w 57"/>
              <a:gd name="T101" fmla="*/ 0 h 39"/>
              <a:gd name="T102" fmla="*/ 2147483647 w 57"/>
              <a:gd name="T103" fmla="*/ 0 h 39"/>
              <a:gd name="T104" fmla="*/ 2147483647 w 57"/>
              <a:gd name="T105" fmla="*/ 0 h 39"/>
              <a:gd name="T106" fmla="*/ 2147483647 w 57"/>
              <a:gd name="T107" fmla="*/ 2147483647 h 39"/>
              <a:gd name="T108" fmla="*/ 2147483647 w 57"/>
              <a:gd name="T109" fmla="*/ 2147483647 h 39"/>
              <a:gd name="T110" fmla="*/ 2147483647 w 57"/>
              <a:gd name="T111" fmla="*/ 2147483647 h 39"/>
              <a:gd name="T112" fmla="*/ 2147483647 w 57"/>
              <a:gd name="T113" fmla="*/ 2147483647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39"/>
              <a:gd name="T173" fmla="*/ 57 w 57"/>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39">
                <a:moveTo>
                  <a:pt x="9" y="3"/>
                </a:moveTo>
                <a:lnTo>
                  <a:pt x="8" y="3"/>
                </a:lnTo>
                <a:lnTo>
                  <a:pt x="6" y="3"/>
                </a:lnTo>
                <a:lnTo>
                  <a:pt x="5" y="3"/>
                </a:lnTo>
                <a:lnTo>
                  <a:pt x="3" y="5"/>
                </a:lnTo>
                <a:lnTo>
                  <a:pt x="2" y="5"/>
                </a:lnTo>
                <a:lnTo>
                  <a:pt x="2" y="6"/>
                </a:lnTo>
                <a:lnTo>
                  <a:pt x="0" y="6"/>
                </a:lnTo>
                <a:lnTo>
                  <a:pt x="0" y="8"/>
                </a:lnTo>
                <a:lnTo>
                  <a:pt x="0" y="9"/>
                </a:lnTo>
                <a:lnTo>
                  <a:pt x="0" y="11"/>
                </a:lnTo>
                <a:lnTo>
                  <a:pt x="0" y="14"/>
                </a:lnTo>
                <a:lnTo>
                  <a:pt x="2" y="15"/>
                </a:lnTo>
                <a:lnTo>
                  <a:pt x="2" y="17"/>
                </a:lnTo>
                <a:lnTo>
                  <a:pt x="3" y="18"/>
                </a:lnTo>
                <a:lnTo>
                  <a:pt x="5" y="20"/>
                </a:lnTo>
                <a:lnTo>
                  <a:pt x="8" y="21"/>
                </a:lnTo>
                <a:lnTo>
                  <a:pt x="11" y="23"/>
                </a:lnTo>
                <a:lnTo>
                  <a:pt x="15" y="24"/>
                </a:lnTo>
                <a:lnTo>
                  <a:pt x="18" y="27"/>
                </a:lnTo>
                <a:lnTo>
                  <a:pt x="21" y="28"/>
                </a:lnTo>
                <a:lnTo>
                  <a:pt x="26" y="30"/>
                </a:lnTo>
                <a:lnTo>
                  <a:pt x="28" y="33"/>
                </a:lnTo>
                <a:lnTo>
                  <a:pt x="31" y="34"/>
                </a:lnTo>
                <a:lnTo>
                  <a:pt x="36" y="36"/>
                </a:lnTo>
                <a:lnTo>
                  <a:pt x="39" y="36"/>
                </a:lnTo>
                <a:lnTo>
                  <a:pt x="40" y="37"/>
                </a:lnTo>
                <a:lnTo>
                  <a:pt x="43" y="37"/>
                </a:lnTo>
                <a:lnTo>
                  <a:pt x="46" y="39"/>
                </a:lnTo>
                <a:lnTo>
                  <a:pt x="49" y="39"/>
                </a:lnTo>
                <a:lnTo>
                  <a:pt x="52" y="37"/>
                </a:lnTo>
                <a:lnTo>
                  <a:pt x="54" y="36"/>
                </a:lnTo>
                <a:lnTo>
                  <a:pt x="55" y="34"/>
                </a:lnTo>
                <a:lnTo>
                  <a:pt x="57" y="31"/>
                </a:lnTo>
                <a:lnTo>
                  <a:pt x="55" y="28"/>
                </a:lnTo>
                <a:lnTo>
                  <a:pt x="55" y="26"/>
                </a:lnTo>
                <a:lnTo>
                  <a:pt x="54" y="21"/>
                </a:lnTo>
                <a:lnTo>
                  <a:pt x="52" y="18"/>
                </a:lnTo>
                <a:lnTo>
                  <a:pt x="52" y="15"/>
                </a:lnTo>
                <a:lnTo>
                  <a:pt x="52" y="12"/>
                </a:lnTo>
                <a:lnTo>
                  <a:pt x="54" y="9"/>
                </a:lnTo>
                <a:lnTo>
                  <a:pt x="49" y="8"/>
                </a:lnTo>
                <a:lnTo>
                  <a:pt x="46" y="5"/>
                </a:lnTo>
                <a:lnTo>
                  <a:pt x="43" y="5"/>
                </a:lnTo>
                <a:lnTo>
                  <a:pt x="39" y="3"/>
                </a:lnTo>
                <a:lnTo>
                  <a:pt x="36" y="3"/>
                </a:lnTo>
                <a:lnTo>
                  <a:pt x="33" y="2"/>
                </a:lnTo>
                <a:lnTo>
                  <a:pt x="28" y="2"/>
                </a:lnTo>
                <a:lnTo>
                  <a:pt x="24" y="0"/>
                </a:lnTo>
                <a:lnTo>
                  <a:pt x="23" y="0"/>
                </a:lnTo>
                <a:lnTo>
                  <a:pt x="21" y="0"/>
                </a:lnTo>
                <a:lnTo>
                  <a:pt x="20" y="0"/>
                </a:lnTo>
                <a:lnTo>
                  <a:pt x="17" y="0"/>
                </a:lnTo>
                <a:lnTo>
                  <a:pt x="15" y="2"/>
                </a:lnTo>
                <a:lnTo>
                  <a:pt x="14" y="2"/>
                </a:lnTo>
                <a:lnTo>
                  <a:pt x="11" y="2"/>
                </a:lnTo>
                <a:lnTo>
                  <a:pt x="9" y="3"/>
                </a:lnTo>
              </a:path>
            </a:pathLst>
          </a:custGeom>
          <a:solidFill>
            <a:srgbClr val="FFFF00"/>
          </a:solidFill>
          <a:ln w="4763">
            <a:solidFill>
              <a:srgbClr val="990000"/>
            </a:solidFill>
            <a:round/>
            <a:headEnd/>
            <a:tailEnd/>
          </a:ln>
        </p:spPr>
        <p:txBody>
          <a:bodyPr/>
          <a:lstStyle/>
          <a:p>
            <a:endParaRPr lang="en-US"/>
          </a:p>
        </p:txBody>
      </p:sp>
      <p:sp>
        <p:nvSpPr>
          <p:cNvPr id="53308" name="Freeform 59"/>
          <p:cNvSpPr>
            <a:spLocks/>
          </p:cNvSpPr>
          <p:nvPr/>
        </p:nvSpPr>
        <p:spPr bwMode="auto">
          <a:xfrm>
            <a:off x="6559550" y="4570413"/>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9" name="Freeform 60"/>
          <p:cNvSpPr>
            <a:spLocks/>
          </p:cNvSpPr>
          <p:nvPr/>
        </p:nvSpPr>
        <p:spPr bwMode="auto">
          <a:xfrm>
            <a:off x="6559550" y="4570413"/>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path>
            </a:pathLst>
          </a:custGeom>
          <a:solidFill>
            <a:srgbClr val="FFFF00"/>
          </a:solidFill>
          <a:ln w="1588">
            <a:solidFill>
              <a:srgbClr val="990000"/>
            </a:solidFill>
            <a:round/>
            <a:headEnd/>
            <a:tailEnd/>
          </a:ln>
        </p:spPr>
        <p:txBody>
          <a:bodyPr/>
          <a:lstStyle/>
          <a:p>
            <a:endParaRPr lang="en-US"/>
          </a:p>
        </p:txBody>
      </p:sp>
      <p:sp>
        <p:nvSpPr>
          <p:cNvPr id="53310" name="Freeform 61"/>
          <p:cNvSpPr>
            <a:spLocks/>
          </p:cNvSpPr>
          <p:nvPr/>
        </p:nvSpPr>
        <p:spPr bwMode="auto">
          <a:xfrm>
            <a:off x="6559550" y="4570413"/>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path>
            </a:pathLst>
          </a:custGeom>
          <a:solidFill>
            <a:srgbClr val="FFFF00"/>
          </a:solidFill>
          <a:ln w="4763">
            <a:solidFill>
              <a:srgbClr val="990000"/>
            </a:solidFill>
            <a:round/>
            <a:headEnd/>
            <a:tailEnd/>
          </a:ln>
        </p:spPr>
        <p:txBody>
          <a:bodyPr/>
          <a:lstStyle/>
          <a:p>
            <a:endParaRPr lang="en-US"/>
          </a:p>
        </p:txBody>
      </p:sp>
      <p:sp>
        <p:nvSpPr>
          <p:cNvPr id="53311" name="Freeform 62"/>
          <p:cNvSpPr>
            <a:spLocks/>
          </p:cNvSpPr>
          <p:nvPr/>
        </p:nvSpPr>
        <p:spPr bwMode="auto">
          <a:xfrm>
            <a:off x="6527800" y="4227513"/>
            <a:ext cx="315913" cy="330200"/>
          </a:xfrm>
          <a:custGeom>
            <a:avLst/>
            <a:gdLst>
              <a:gd name="T0" fmla="*/ 2147483647 w 224"/>
              <a:gd name="T1" fmla="*/ 2147483647 h 208"/>
              <a:gd name="T2" fmla="*/ 2147483647 w 224"/>
              <a:gd name="T3" fmla="*/ 2147483647 h 208"/>
              <a:gd name="T4" fmla="*/ 2147483647 w 224"/>
              <a:gd name="T5" fmla="*/ 2147483647 h 208"/>
              <a:gd name="T6" fmla="*/ 2147483647 w 224"/>
              <a:gd name="T7" fmla="*/ 2147483647 h 208"/>
              <a:gd name="T8" fmla="*/ 2147483647 w 224"/>
              <a:gd name="T9" fmla="*/ 2147483647 h 208"/>
              <a:gd name="T10" fmla="*/ 2147483647 w 224"/>
              <a:gd name="T11" fmla="*/ 2147483647 h 208"/>
              <a:gd name="T12" fmla="*/ 2147483647 w 224"/>
              <a:gd name="T13" fmla="*/ 2147483647 h 208"/>
              <a:gd name="T14" fmla="*/ 2147483647 w 224"/>
              <a:gd name="T15" fmla="*/ 2147483647 h 208"/>
              <a:gd name="T16" fmla="*/ 2147483647 w 224"/>
              <a:gd name="T17" fmla="*/ 2147483647 h 208"/>
              <a:gd name="T18" fmla="*/ 2147483647 w 224"/>
              <a:gd name="T19" fmla="*/ 2147483647 h 208"/>
              <a:gd name="T20" fmla="*/ 2147483647 w 224"/>
              <a:gd name="T21" fmla="*/ 2147483647 h 208"/>
              <a:gd name="T22" fmla="*/ 2147483647 w 224"/>
              <a:gd name="T23" fmla="*/ 2147483647 h 208"/>
              <a:gd name="T24" fmla="*/ 2147483647 w 224"/>
              <a:gd name="T25" fmla="*/ 2147483647 h 208"/>
              <a:gd name="T26" fmla="*/ 2147483647 w 224"/>
              <a:gd name="T27" fmla="*/ 2147483647 h 208"/>
              <a:gd name="T28" fmla="*/ 2147483647 w 224"/>
              <a:gd name="T29" fmla="*/ 2147483647 h 208"/>
              <a:gd name="T30" fmla="*/ 2147483647 w 224"/>
              <a:gd name="T31" fmla="*/ 2147483647 h 208"/>
              <a:gd name="T32" fmla="*/ 2147483647 w 224"/>
              <a:gd name="T33" fmla="*/ 2147483647 h 208"/>
              <a:gd name="T34" fmla="*/ 2147483647 w 224"/>
              <a:gd name="T35" fmla="*/ 2147483647 h 208"/>
              <a:gd name="T36" fmla="*/ 2147483647 w 224"/>
              <a:gd name="T37" fmla="*/ 2147483647 h 208"/>
              <a:gd name="T38" fmla="*/ 2147483647 w 224"/>
              <a:gd name="T39" fmla="*/ 2147483647 h 208"/>
              <a:gd name="T40" fmla="*/ 2147483647 w 224"/>
              <a:gd name="T41" fmla="*/ 2147483647 h 208"/>
              <a:gd name="T42" fmla="*/ 2147483647 w 224"/>
              <a:gd name="T43" fmla="*/ 2147483647 h 208"/>
              <a:gd name="T44" fmla="*/ 2147483647 w 224"/>
              <a:gd name="T45" fmla="*/ 2147483647 h 208"/>
              <a:gd name="T46" fmla="*/ 2147483647 w 224"/>
              <a:gd name="T47" fmla="*/ 2147483647 h 208"/>
              <a:gd name="T48" fmla="*/ 2147483647 w 224"/>
              <a:gd name="T49" fmla="*/ 2147483647 h 208"/>
              <a:gd name="T50" fmla="*/ 2147483647 w 224"/>
              <a:gd name="T51" fmla="*/ 2147483647 h 208"/>
              <a:gd name="T52" fmla="*/ 2147483647 w 224"/>
              <a:gd name="T53" fmla="*/ 2147483647 h 208"/>
              <a:gd name="T54" fmla="*/ 2147483647 w 224"/>
              <a:gd name="T55" fmla="*/ 2147483647 h 208"/>
              <a:gd name="T56" fmla="*/ 2147483647 w 224"/>
              <a:gd name="T57" fmla="*/ 2147483647 h 208"/>
              <a:gd name="T58" fmla="*/ 2147483647 w 224"/>
              <a:gd name="T59" fmla="*/ 2147483647 h 208"/>
              <a:gd name="T60" fmla="*/ 2147483647 w 224"/>
              <a:gd name="T61" fmla="*/ 2147483647 h 208"/>
              <a:gd name="T62" fmla="*/ 2147483647 w 224"/>
              <a:gd name="T63" fmla="*/ 2147483647 h 208"/>
              <a:gd name="T64" fmla="*/ 2147483647 w 224"/>
              <a:gd name="T65" fmla="*/ 2147483647 h 208"/>
              <a:gd name="T66" fmla="*/ 2147483647 w 224"/>
              <a:gd name="T67" fmla="*/ 2147483647 h 208"/>
              <a:gd name="T68" fmla="*/ 2147483647 w 224"/>
              <a:gd name="T69" fmla="*/ 2147483647 h 208"/>
              <a:gd name="T70" fmla="*/ 2147483647 w 224"/>
              <a:gd name="T71" fmla="*/ 2147483647 h 208"/>
              <a:gd name="T72" fmla="*/ 2147483647 w 224"/>
              <a:gd name="T73" fmla="*/ 2147483647 h 208"/>
              <a:gd name="T74" fmla="*/ 2147483647 w 224"/>
              <a:gd name="T75" fmla="*/ 0 h 208"/>
              <a:gd name="T76" fmla="*/ 2147483647 w 224"/>
              <a:gd name="T77" fmla="*/ 2147483647 h 208"/>
              <a:gd name="T78" fmla="*/ 2147483647 w 224"/>
              <a:gd name="T79" fmla="*/ 2147483647 h 208"/>
              <a:gd name="T80" fmla="*/ 2147483647 w 224"/>
              <a:gd name="T81" fmla="*/ 2147483647 h 208"/>
              <a:gd name="T82" fmla="*/ 2147483647 w 224"/>
              <a:gd name="T83" fmla="*/ 2147483647 h 208"/>
              <a:gd name="T84" fmla="*/ 2147483647 w 224"/>
              <a:gd name="T85" fmla="*/ 2147483647 h 208"/>
              <a:gd name="T86" fmla="*/ 2147483647 w 224"/>
              <a:gd name="T87" fmla="*/ 2147483647 h 208"/>
              <a:gd name="T88" fmla="*/ 2147483647 w 224"/>
              <a:gd name="T89" fmla="*/ 2147483647 h 208"/>
              <a:gd name="T90" fmla="*/ 2147483647 w 224"/>
              <a:gd name="T91" fmla="*/ 2147483647 h 208"/>
              <a:gd name="T92" fmla="*/ 2147483647 w 224"/>
              <a:gd name="T93" fmla="*/ 2147483647 h 208"/>
              <a:gd name="T94" fmla="*/ 2147483647 w 224"/>
              <a:gd name="T95" fmla="*/ 2147483647 h 208"/>
              <a:gd name="T96" fmla="*/ 0 w 224"/>
              <a:gd name="T97" fmla="*/ 2147483647 h 208"/>
              <a:gd name="T98" fmla="*/ 2147483647 w 224"/>
              <a:gd name="T99" fmla="*/ 2147483647 h 208"/>
              <a:gd name="T100" fmla="*/ 2147483647 w 224"/>
              <a:gd name="T101" fmla="*/ 2147483647 h 208"/>
              <a:gd name="T102" fmla="*/ 2147483647 w 224"/>
              <a:gd name="T103" fmla="*/ 2147483647 h 208"/>
              <a:gd name="T104" fmla="*/ 2147483647 w 224"/>
              <a:gd name="T105" fmla="*/ 2147483647 h 20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24"/>
              <a:gd name="T160" fmla="*/ 0 h 208"/>
              <a:gd name="T161" fmla="*/ 224 w 224"/>
              <a:gd name="T162" fmla="*/ 208 h 20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24" h="208">
                <a:moveTo>
                  <a:pt x="31" y="130"/>
                </a:moveTo>
                <a:lnTo>
                  <a:pt x="35" y="133"/>
                </a:lnTo>
                <a:lnTo>
                  <a:pt x="42" y="136"/>
                </a:lnTo>
                <a:lnTo>
                  <a:pt x="53" y="142"/>
                </a:lnTo>
                <a:lnTo>
                  <a:pt x="65" y="149"/>
                </a:lnTo>
                <a:lnTo>
                  <a:pt x="78" y="158"/>
                </a:lnTo>
                <a:lnTo>
                  <a:pt x="91" y="167"/>
                </a:lnTo>
                <a:lnTo>
                  <a:pt x="106" y="176"/>
                </a:lnTo>
                <a:lnTo>
                  <a:pt x="119" y="186"/>
                </a:lnTo>
                <a:lnTo>
                  <a:pt x="121" y="186"/>
                </a:lnTo>
                <a:lnTo>
                  <a:pt x="124" y="186"/>
                </a:lnTo>
                <a:lnTo>
                  <a:pt x="127" y="188"/>
                </a:lnTo>
                <a:lnTo>
                  <a:pt x="131" y="189"/>
                </a:lnTo>
                <a:lnTo>
                  <a:pt x="134" y="189"/>
                </a:lnTo>
                <a:lnTo>
                  <a:pt x="137" y="191"/>
                </a:lnTo>
                <a:lnTo>
                  <a:pt x="140" y="191"/>
                </a:lnTo>
                <a:lnTo>
                  <a:pt x="146" y="194"/>
                </a:lnTo>
                <a:lnTo>
                  <a:pt x="153" y="197"/>
                </a:lnTo>
                <a:lnTo>
                  <a:pt x="159" y="200"/>
                </a:lnTo>
                <a:lnTo>
                  <a:pt x="164" y="203"/>
                </a:lnTo>
                <a:lnTo>
                  <a:pt x="170" y="205"/>
                </a:lnTo>
                <a:lnTo>
                  <a:pt x="176" y="208"/>
                </a:lnTo>
                <a:lnTo>
                  <a:pt x="181" y="208"/>
                </a:lnTo>
                <a:lnTo>
                  <a:pt x="189" y="208"/>
                </a:lnTo>
                <a:lnTo>
                  <a:pt x="195" y="205"/>
                </a:lnTo>
                <a:lnTo>
                  <a:pt x="199" y="203"/>
                </a:lnTo>
                <a:lnTo>
                  <a:pt x="204" y="197"/>
                </a:lnTo>
                <a:lnTo>
                  <a:pt x="207" y="191"/>
                </a:lnTo>
                <a:lnTo>
                  <a:pt x="210" y="185"/>
                </a:lnTo>
                <a:lnTo>
                  <a:pt x="211" y="177"/>
                </a:lnTo>
                <a:lnTo>
                  <a:pt x="213" y="170"/>
                </a:lnTo>
                <a:lnTo>
                  <a:pt x="214" y="164"/>
                </a:lnTo>
                <a:lnTo>
                  <a:pt x="215" y="163"/>
                </a:lnTo>
                <a:lnTo>
                  <a:pt x="217" y="161"/>
                </a:lnTo>
                <a:lnTo>
                  <a:pt x="217" y="160"/>
                </a:lnTo>
                <a:lnTo>
                  <a:pt x="218" y="157"/>
                </a:lnTo>
                <a:lnTo>
                  <a:pt x="220" y="155"/>
                </a:lnTo>
                <a:lnTo>
                  <a:pt x="221" y="154"/>
                </a:lnTo>
                <a:lnTo>
                  <a:pt x="223" y="152"/>
                </a:lnTo>
                <a:lnTo>
                  <a:pt x="223" y="149"/>
                </a:lnTo>
                <a:lnTo>
                  <a:pt x="221" y="146"/>
                </a:lnTo>
                <a:lnTo>
                  <a:pt x="221" y="142"/>
                </a:lnTo>
                <a:lnTo>
                  <a:pt x="220" y="136"/>
                </a:lnTo>
                <a:lnTo>
                  <a:pt x="218" y="128"/>
                </a:lnTo>
                <a:lnTo>
                  <a:pt x="217" y="123"/>
                </a:lnTo>
                <a:lnTo>
                  <a:pt x="215" y="117"/>
                </a:lnTo>
                <a:lnTo>
                  <a:pt x="213" y="112"/>
                </a:lnTo>
                <a:lnTo>
                  <a:pt x="218" y="108"/>
                </a:lnTo>
                <a:lnTo>
                  <a:pt x="223" y="103"/>
                </a:lnTo>
                <a:lnTo>
                  <a:pt x="224" y="96"/>
                </a:lnTo>
                <a:lnTo>
                  <a:pt x="224" y="88"/>
                </a:lnTo>
                <a:lnTo>
                  <a:pt x="224" y="81"/>
                </a:lnTo>
                <a:lnTo>
                  <a:pt x="223" y="72"/>
                </a:lnTo>
                <a:lnTo>
                  <a:pt x="221" y="65"/>
                </a:lnTo>
                <a:lnTo>
                  <a:pt x="220" y="59"/>
                </a:lnTo>
                <a:lnTo>
                  <a:pt x="220" y="56"/>
                </a:lnTo>
                <a:lnTo>
                  <a:pt x="218" y="54"/>
                </a:lnTo>
                <a:lnTo>
                  <a:pt x="217" y="53"/>
                </a:lnTo>
                <a:lnTo>
                  <a:pt x="215" y="51"/>
                </a:lnTo>
                <a:lnTo>
                  <a:pt x="213" y="50"/>
                </a:lnTo>
                <a:lnTo>
                  <a:pt x="211" y="48"/>
                </a:lnTo>
                <a:lnTo>
                  <a:pt x="210" y="47"/>
                </a:lnTo>
                <a:lnTo>
                  <a:pt x="208" y="46"/>
                </a:lnTo>
                <a:lnTo>
                  <a:pt x="207" y="38"/>
                </a:lnTo>
                <a:lnTo>
                  <a:pt x="204" y="32"/>
                </a:lnTo>
                <a:lnTo>
                  <a:pt x="199" y="26"/>
                </a:lnTo>
                <a:lnTo>
                  <a:pt x="196" y="20"/>
                </a:lnTo>
                <a:lnTo>
                  <a:pt x="192" y="16"/>
                </a:lnTo>
                <a:lnTo>
                  <a:pt x="186" y="11"/>
                </a:lnTo>
                <a:lnTo>
                  <a:pt x="181" y="7"/>
                </a:lnTo>
                <a:lnTo>
                  <a:pt x="176" y="4"/>
                </a:lnTo>
                <a:lnTo>
                  <a:pt x="170" y="1"/>
                </a:lnTo>
                <a:lnTo>
                  <a:pt x="164" y="0"/>
                </a:lnTo>
                <a:lnTo>
                  <a:pt x="158" y="0"/>
                </a:lnTo>
                <a:lnTo>
                  <a:pt x="152" y="0"/>
                </a:lnTo>
                <a:lnTo>
                  <a:pt x="143" y="3"/>
                </a:lnTo>
                <a:lnTo>
                  <a:pt x="133" y="7"/>
                </a:lnTo>
                <a:lnTo>
                  <a:pt x="124" y="13"/>
                </a:lnTo>
                <a:lnTo>
                  <a:pt x="115" y="19"/>
                </a:lnTo>
                <a:lnTo>
                  <a:pt x="105" y="25"/>
                </a:lnTo>
                <a:lnTo>
                  <a:pt x="96" y="29"/>
                </a:lnTo>
                <a:lnTo>
                  <a:pt x="85" y="32"/>
                </a:lnTo>
                <a:lnTo>
                  <a:pt x="76" y="37"/>
                </a:lnTo>
                <a:lnTo>
                  <a:pt x="68" y="40"/>
                </a:lnTo>
                <a:lnTo>
                  <a:pt x="60" y="44"/>
                </a:lnTo>
                <a:lnTo>
                  <a:pt x="51" y="48"/>
                </a:lnTo>
                <a:lnTo>
                  <a:pt x="45" y="53"/>
                </a:lnTo>
                <a:lnTo>
                  <a:pt x="38" y="56"/>
                </a:lnTo>
                <a:lnTo>
                  <a:pt x="34" y="60"/>
                </a:lnTo>
                <a:lnTo>
                  <a:pt x="28" y="65"/>
                </a:lnTo>
                <a:lnTo>
                  <a:pt x="22" y="68"/>
                </a:lnTo>
                <a:lnTo>
                  <a:pt x="17" y="72"/>
                </a:lnTo>
                <a:lnTo>
                  <a:pt x="11" y="75"/>
                </a:lnTo>
                <a:lnTo>
                  <a:pt x="7" y="81"/>
                </a:lnTo>
                <a:lnTo>
                  <a:pt x="2" y="86"/>
                </a:lnTo>
                <a:lnTo>
                  <a:pt x="0" y="91"/>
                </a:lnTo>
                <a:lnTo>
                  <a:pt x="0" y="99"/>
                </a:lnTo>
                <a:lnTo>
                  <a:pt x="1" y="106"/>
                </a:lnTo>
                <a:lnTo>
                  <a:pt x="5" y="114"/>
                </a:lnTo>
                <a:lnTo>
                  <a:pt x="10" y="120"/>
                </a:lnTo>
                <a:lnTo>
                  <a:pt x="16" y="124"/>
                </a:lnTo>
                <a:lnTo>
                  <a:pt x="20" y="127"/>
                </a:lnTo>
                <a:lnTo>
                  <a:pt x="25" y="128"/>
                </a:lnTo>
                <a:lnTo>
                  <a:pt x="29" y="130"/>
                </a:lnTo>
                <a:lnTo>
                  <a:pt x="31" y="1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2" name="Freeform 63"/>
          <p:cNvSpPr>
            <a:spLocks/>
          </p:cNvSpPr>
          <p:nvPr/>
        </p:nvSpPr>
        <p:spPr bwMode="auto">
          <a:xfrm>
            <a:off x="6538913" y="4337050"/>
            <a:ext cx="71437" cy="87313"/>
          </a:xfrm>
          <a:custGeom>
            <a:avLst/>
            <a:gdLst>
              <a:gd name="T0" fmla="*/ 2147483647 w 51"/>
              <a:gd name="T1" fmla="*/ 2147483647 h 55"/>
              <a:gd name="T2" fmla="*/ 2147483647 w 51"/>
              <a:gd name="T3" fmla="*/ 2147483647 h 55"/>
              <a:gd name="T4" fmla="*/ 2147483647 w 51"/>
              <a:gd name="T5" fmla="*/ 2147483647 h 55"/>
              <a:gd name="T6" fmla="*/ 2147483647 w 51"/>
              <a:gd name="T7" fmla="*/ 2147483647 h 55"/>
              <a:gd name="T8" fmla="*/ 2147483647 w 51"/>
              <a:gd name="T9" fmla="*/ 2147483647 h 55"/>
              <a:gd name="T10" fmla="*/ 2147483647 w 51"/>
              <a:gd name="T11" fmla="*/ 2147483647 h 55"/>
              <a:gd name="T12" fmla="*/ 2147483647 w 51"/>
              <a:gd name="T13" fmla="*/ 2147483647 h 55"/>
              <a:gd name="T14" fmla="*/ 2147483647 w 51"/>
              <a:gd name="T15" fmla="*/ 2147483647 h 55"/>
              <a:gd name="T16" fmla="*/ 2147483647 w 51"/>
              <a:gd name="T17" fmla="*/ 2147483647 h 55"/>
              <a:gd name="T18" fmla="*/ 2147483647 w 51"/>
              <a:gd name="T19" fmla="*/ 2147483647 h 55"/>
              <a:gd name="T20" fmla="*/ 2147483647 w 51"/>
              <a:gd name="T21" fmla="*/ 2147483647 h 55"/>
              <a:gd name="T22" fmla="*/ 2147483647 w 51"/>
              <a:gd name="T23" fmla="*/ 2147483647 h 55"/>
              <a:gd name="T24" fmla="*/ 2147483647 w 51"/>
              <a:gd name="T25" fmla="*/ 2147483647 h 55"/>
              <a:gd name="T26" fmla="*/ 2147483647 w 51"/>
              <a:gd name="T27" fmla="*/ 2147483647 h 55"/>
              <a:gd name="T28" fmla="*/ 2147483647 w 51"/>
              <a:gd name="T29" fmla="*/ 2147483647 h 55"/>
              <a:gd name="T30" fmla="*/ 2147483647 w 51"/>
              <a:gd name="T31" fmla="*/ 2147483647 h 55"/>
              <a:gd name="T32" fmla="*/ 2147483647 w 51"/>
              <a:gd name="T33" fmla="*/ 2147483647 h 55"/>
              <a:gd name="T34" fmla="*/ 2147483647 w 51"/>
              <a:gd name="T35" fmla="*/ 2147483647 h 55"/>
              <a:gd name="T36" fmla="*/ 2147483647 w 51"/>
              <a:gd name="T37" fmla="*/ 2147483647 h 55"/>
              <a:gd name="T38" fmla="*/ 2147483647 w 51"/>
              <a:gd name="T39" fmla="*/ 2147483647 h 55"/>
              <a:gd name="T40" fmla="*/ 2147483647 w 51"/>
              <a:gd name="T41" fmla="*/ 2147483647 h 55"/>
              <a:gd name="T42" fmla="*/ 2147483647 w 51"/>
              <a:gd name="T43" fmla="*/ 2147483647 h 55"/>
              <a:gd name="T44" fmla="*/ 2147483647 w 51"/>
              <a:gd name="T45" fmla="*/ 2147483647 h 55"/>
              <a:gd name="T46" fmla="*/ 2147483647 w 51"/>
              <a:gd name="T47" fmla="*/ 2147483647 h 55"/>
              <a:gd name="T48" fmla="*/ 2147483647 w 51"/>
              <a:gd name="T49" fmla="*/ 2147483647 h 55"/>
              <a:gd name="T50" fmla="*/ 2147483647 w 51"/>
              <a:gd name="T51" fmla="*/ 2147483647 h 55"/>
              <a:gd name="T52" fmla="*/ 2147483647 w 51"/>
              <a:gd name="T53" fmla="*/ 2147483647 h 55"/>
              <a:gd name="T54" fmla="*/ 2147483647 w 51"/>
              <a:gd name="T55" fmla="*/ 2147483647 h 55"/>
              <a:gd name="T56" fmla="*/ 2147483647 w 51"/>
              <a:gd name="T57" fmla="*/ 2147483647 h 55"/>
              <a:gd name="T58" fmla="*/ 2147483647 w 51"/>
              <a:gd name="T59" fmla="*/ 2147483647 h 55"/>
              <a:gd name="T60" fmla="*/ 2147483647 w 51"/>
              <a:gd name="T61" fmla="*/ 2147483647 h 55"/>
              <a:gd name="T62" fmla="*/ 2147483647 w 51"/>
              <a:gd name="T63" fmla="*/ 2147483647 h 55"/>
              <a:gd name="T64" fmla="*/ 2147483647 w 51"/>
              <a:gd name="T65" fmla="*/ 2147483647 h 55"/>
              <a:gd name="T66" fmla="*/ 2147483647 w 51"/>
              <a:gd name="T67" fmla="*/ 0 h 55"/>
              <a:gd name="T68" fmla="*/ 2147483647 w 51"/>
              <a:gd name="T69" fmla="*/ 0 h 55"/>
              <a:gd name="T70" fmla="*/ 2147483647 w 51"/>
              <a:gd name="T71" fmla="*/ 0 h 55"/>
              <a:gd name="T72" fmla="*/ 2147483647 w 51"/>
              <a:gd name="T73" fmla="*/ 2147483647 h 55"/>
              <a:gd name="T74" fmla="*/ 2147483647 w 51"/>
              <a:gd name="T75" fmla="*/ 2147483647 h 55"/>
              <a:gd name="T76" fmla="*/ 2147483647 w 51"/>
              <a:gd name="T77" fmla="*/ 2147483647 h 55"/>
              <a:gd name="T78" fmla="*/ 2147483647 w 51"/>
              <a:gd name="T79" fmla="*/ 2147483647 h 55"/>
              <a:gd name="T80" fmla="*/ 2147483647 w 51"/>
              <a:gd name="T81" fmla="*/ 2147483647 h 55"/>
              <a:gd name="T82" fmla="*/ 2147483647 w 51"/>
              <a:gd name="T83" fmla="*/ 2147483647 h 55"/>
              <a:gd name="T84" fmla="*/ 2147483647 w 51"/>
              <a:gd name="T85" fmla="*/ 2147483647 h 55"/>
              <a:gd name="T86" fmla="*/ 2147483647 w 51"/>
              <a:gd name="T87" fmla="*/ 2147483647 h 55"/>
              <a:gd name="T88" fmla="*/ 2147483647 w 51"/>
              <a:gd name="T89" fmla="*/ 2147483647 h 55"/>
              <a:gd name="T90" fmla="*/ 2147483647 w 51"/>
              <a:gd name="T91" fmla="*/ 2147483647 h 55"/>
              <a:gd name="T92" fmla="*/ 2147483647 w 51"/>
              <a:gd name="T93" fmla="*/ 2147483647 h 55"/>
              <a:gd name="T94" fmla="*/ 2147483647 w 51"/>
              <a:gd name="T95" fmla="*/ 2147483647 h 55"/>
              <a:gd name="T96" fmla="*/ 2147483647 w 51"/>
              <a:gd name="T97" fmla="*/ 2147483647 h 55"/>
              <a:gd name="T98" fmla="*/ 2147483647 w 51"/>
              <a:gd name="T99" fmla="*/ 2147483647 h 55"/>
              <a:gd name="T100" fmla="*/ 2147483647 w 51"/>
              <a:gd name="T101" fmla="*/ 2147483647 h 55"/>
              <a:gd name="T102" fmla="*/ 2147483647 w 51"/>
              <a:gd name="T103" fmla="*/ 2147483647 h 55"/>
              <a:gd name="T104" fmla="*/ 0 w 51"/>
              <a:gd name="T105" fmla="*/ 2147483647 h 55"/>
              <a:gd name="T106" fmla="*/ 0 w 51"/>
              <a:gd name="T107" fmla="*/ 2147483647 h 55"/>
              <a:gd name="T108" fmla="*/ 0 w 51"/>
              <a:gd name="T109" fmla="*/ 2147483647 h 55"/>
              <a:gd name="T110" fmla="*/ 2147483647 w 51"/>
              <a:gd name="T111" fmla="*/ 2147483647 h 55"/>
              <a:gd name="T112" fmla="*/ 2147483647 w 51"/>
              <a:gd name="T113" fmla="*/ 2147483647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
              <a:gd name="T172" fmla="*/ 0 h 55"/>
              <a:gd name="T173" fmla="*/ 51 w 51"/>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 h="55">
                <a:moveTo>
                  <a:pt x="2" y="31"/>
                </a:moveTo>
                <a:lnTo>
                  <a:pt x="3" y="36"/>
                </a:lnTo>
                <a:lnTo>
                  <a:pt x="6" y="40"/>
                </a:lnTo>
                <a:lnTo>
                  <a:pt x="9" y="46"/>
                </a:lnTo>
                <a:lnTo>
                  <a:pt x="14" y="51"/>
                </a:lnTo>
                <a:lnTo>
                  <a:pt x="17" y="54"/>
                </a:lnTo>
                <a:lnTo>
                  <a:pt x="21" y="55"/>
                </a:lnTo>
                <a:lnTo>
                  <a:pt x="26" y="55"/>
                </a:lnTo>
                <a:lnTo>
                  <a:pt x="30" y="52"/>
                </a:lnTo>
                <a:lnTo>
                  <a:pt x="31" y="51"/>
                </a:lnTo>
                <a:lnTo>
                  <a:pt x="33" y="49"/>
                </a:lnTo>
                <a:lnTo>
                  <a:pt x="33" y="48"/>
                </a:lnTo>
                <a:lnTo>
                  <a:pt x="34" y="46"/>
                </a:lnTo>
                <a:lnTo>
                  <a:pt x="34" y="45"/>
                </a:lnTo>
                <a:lnTo>
                  <a:pt x="36" y="42"/>
                </a:lnTo>
                <a:lnTo>
                  <a:pt x="36" y="40"/>
                </a:lnTo>
                <a:lnTo>
                  <a:pt x="37" y="39"/>
                </a:lnTo>
                <a:lnTo>
                  <a:pt x="39" y="36"/>
                </a:lnTo>
                <a:lnTo>
                  <a:pt x="40" y="34"/>
                </a:lnTo>
                <a:lnTo>
                  <a:pt x="43" y="33"/>
                </a:lnTo>
                <a:lnTo>
                  <a:pt x="45" y="31"/>
                </a:lnTo>
                <a:lnTo>
                  <a:pt x="48" y="30"/>
                </a:lnTo>
                <a:lnTo>
                  <a:pt x="49" y="27"/>
                </a:lnTo>
                <a:lnTo>
                  <a:pt x="51" y="25"/>
                </a:lnTo>
                <a:lnTo>
                  <a:pt x="51" y="22"/>
                </a:lnTo>
                <a:lnTo>
                  <a:pt x="51" y="19"/>
                </a:lnTo>
                <a:lnTo>
                  <a:pt x="51" y="17"/>
                </a:lnTo>
                <a:lnTo>
                  <a:pt x="51" y="14"/>
                </a:lnTo>
                <a:lnTo>
                  <a:pt x="49" y="11"/>
                </a:lnTo>
                <a:lnTo>
                  <a:pt x="49" y="8"/>
                </a:lnTo>
                <a:lnTo>
                  <a:pt x="48" y="6"/>
                </a:lnTo>
                <a:lnTo>
                  <a:pt x="46" y="3"/>
                </a:lnTo>
                <a:lnTo>
                  <a:pt x="43" y="2"/>
                </a:lnTo>
                <a:lnTo>
                  <a:pt x="40" y="0"/>
                </a:lnTo>
                <a:lnTo>
                  <a:pt x="37" y="0"/>
                </a:lnTo>
                <a:lnTo>
                  <a:pt x="34" y="0"/>
                </a:lnTo>
                <a:lnTo>
                  <a:pt x="31" y="2"/>
                </a:lnTo>
                <a:lnTo>
                  <a:pt x="28" y="3"/>
                </a:lnTo>
                <a:lnTo>
                  <a:pt x="26" y="5"/>
                </a:lnTo>
                <a:lnTo>
                  <a:pt x="23" y="6"/>
                </a:lnTo>
                <a:lnTo>
                  <a:pt x="20" y="8"/>
                </a:lnTo>
                <a:lnTo>
                  <a:pt x="18" y="9"/>
                </a:lnTo>
                <a:lnTo>
                  <a:pt x="15" y="11"/>
                </a:lnTo>
                <a:lnTo>
                  <a:pt x="14" y="12"/>
                </a:lnTo>
                <a:lnTo>
                  <a:pt x="12" y="12"/>
                </a:lnTo>
                <a:lnTo>
                  <a:pt x="9" y="14"/>
                </a:lnTo>
                <a:lnTo>
                  <a:pt x="8" y="15"/>
                </a:lnTo>
                <a:lnTo>
                  <a:pt x="5" y="17"/>
                </a:lnTo>
                <a:lnTo>
                  <a:pt x="3" y="18"/>
                </a:lnTo>
                <a:lnTo>
                  <a:pt x="3" y="19"/>
                </a:lnTo>
                <a:lnTo>
                  <a:pt x="2" y="21"/>
                </a:lnTo>
                <a:lnTo>
                  <a:pt x="2" y="22"/>
                </a:lnTo>
                <a:lnTo>
                  <a:pt x="0" y="24"/>
                </a:lnTo>
                <a:lnTo>
                  <a:pt x="0" y="25"/>
                </a:lnTo>
                <a:lnTo>
                  <a:pt x="0" y="27"/>
                </a:lnTo>
                <a:lnTo>
                  <a:pt x="2" y="28"/>
                </a:lnTo>
                <a:lnTo>
                  <a:pt x="2" y="3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3" name="Freeform 64"/>
          <p:cNvSpPr>
            <a:spLocks/>
          </p:cNvSpPr>
          <p:nvPr/>
        </p:nvSpPr>
        <p:spPr bwMode="auto">
          <a:xfrm>
            <a:off x="6858000" y="4343400"/>
            <a:ext cx="71438" cy="87313"/>
          </a:xfrm>
          <a:custGeom>
            <a:avLst/>
            <a:gdLst>
              <a:gd name="T0" fmla="*/ 2147483647 w 51"/>
              <a:gd name="T1" fmla="*/ 2147483647 h 55"/>
              <a:gd name="T2" fmla="*/ 2147483647 w 51"/>
              <a:gd name="T3" fmla="*/ 2147483647 h 55"/>
              <a:gd name="T4" fmla="*/ 2147483647 w 51"/>
              <a:gd name="T5" fmla="*/ 2147483647 h 55"/>
              <a:gd name="T6" fmla="*/ 2147483647 w 51"/>
              <a:gd name="T7" fmla="*/ 2147483647 h 55"/>
              <a:gd name="T8" fmla="*/ 2147483647 w 51"/>
              <a:gd name="T9" fmla="*/ 2147483647 h 55"/>
              <a:gd name="T10" fmla="*/ 2147483647 w 51"/>
              <a:gd name="T11" fmla="*/ 2147483647 h 55"/>
              <a:gd name="T12" fmla="*/ 2147483647 w 51"/>
              <a:gd name="T13" fmla="*/ 2147483647 h 55"/>
              <a:gd name="T14" fmla="*/ 2147483647 w 51"/>
              <a:gd name="T15" fmla="*/ 2147483647 h 55"/>
              <a:gd name="T16" fmla="*/ 2147483647 w 51"/>
              <a:gd name="T17" fmla="*/ 2147483647 h 55"/>
              <a:gd name="T18" fmla="*/ 2147483647 w 51"/>
              <a:gd name="T19" fmla="*/ 2147483647 h 55"/>
              <a:gd name="T20" fmla="*/ 2147483647 w 51"/>
              <a:gd name="T21" fmla="*/ 2147483647 h 55"/>
              <a:gd name="T22" fmla="*/ 2147483647 w 51"/>
              <a:gd name="T23" fmla="*/ 2147483647 h 55"/>
              <a:gd name="T24" fmla="*/ 2147483647 w 51"/>
              <a:gd name="T25" fmla="*/ 2147483647 h 55"/>
              <a:gd name="T26" fmla="*/ 2147483647 w 51"/>
              <a:gd name="T27" fmla="*/ 2147483647 h 55"/>
              <a:gd name="T28" fmla="*/ 2147483647 w 51"/>
              <a:gd name="T29" fmla="*/ 2147483647 h 55"/>
              <a:gd name="T30" fmla="*/ 2147483647 w 51"/>
              <a:gd name="T31" fmla="*/ 2147483647 h 55"/>
              <a:gd name="T32" fmla="*/ 2147483647 w 51"/>
              <a:gd name="T33" fmla="*/ 2147483647 h 55"/>
              <a:gd name="T34" fmla="*/ 2147483647 w 51"/>
              <a:gd name="T35" fmla="*/ 2147483647 h 55"/>
              <a:gd name="T36" fmla="*/ 2147483647 w 51"/>
              <a:gd name="T37" fmla="*/ 2147483647 h 55"/>
              <a:gd name="T38" fmla="*/ 2147483647 w 51"/>
              <a:gd name="T39" fmla="*/ 2147483647 h 55"/>
              <a:gd name="T40" fmla="*/ 2147483647 w 51"/>
              <a:gd name="T41" fmla="*/ 2147483647 h 55"/>
              <a:gd name="T42" fmla="*/ 2147483647 w 51"/>
              <a:gd name="T43" fmla="*/ 2147483647 h 55"/>
              <a:gd name="T44" fmla="*/ 2147483647 w 51"/>
              <a:gd name="T45" fmla="*/ 2147483647 h 55"/>
              <a:gd name="T46" fmla="*/ 2147483647 w 51"/>
              <a:gd name="T47" fmla="*/ 2147483647 h 55"/>
              <a:gd name="T48" fmla="*/ 2147483647 w 51"/>
              <a:gd name="T49" fmla="*/ 2147483647 h 55"/>
              <a:gd name="T50" fmla="*/ 2147483647 w 51"/>
              <a:gd name="T51" fmla="*/ 2147483647 h 55"/>
              <a:gd name="T52" fmla="*/ 2147483647 w 51"/>
              <a:gd name="T53" fmla="*/ 2147483647 h 55"/>
              <a:gd name="T54" fmla="*/ 2147483647 w 51"/>
              <a:gd name="T55" fmla="*/ 2147483647 h 55"/>
              <a:gd name="T56" fmla="*/ 2147483647 w 51"/>
              <a:gd name="T57" fmla="*/ 2147483647 h 55"/>
              <a:gd name="T58" fmla="*/ 2147483647 w 51"/>
              <a:gd name="T59" fmla="*/ 2147483647 h 55"/>
              <a:gd name="T60" fmla="*/ 2147483647 w 51"/>
              <a:gd name="T61" fmla="*/ 2147483647 h 55"/>
              <a:gd name="T62" fmla="*/ 2147483647 w 51"/>
              <a:gd name="T63" fmla="*/ 2147483647 h 55"/>
              <a:gd name="T64" fmla="*/ 2147483647 w 51"/>
              <a:gd name="T65" fmla="*/ 2147483647 h 55"/>
              <a:gd name="T66" fmla="*/ 2147483647 w 51"/>
              <a:gd name="T67" fmla="*/ 0 h 55"/>
              <a:gd name="T68" fmla="*/ 2147483647 w 51"/>
              <a:gd name="T69" fmla="*/ 0 h 55"/>
              <a:gd name="T70" fmla="*/ 2147483647 w 51"/>
              <a:gd name="T71" fmla="*/ 0 h 55"/>
              <a:gd name="T72" fmla="*/ 2147483647 w 51"/>
              <a:gd name="T73" fmla="*/ 2147483647 h 55"/>
              <a:gd name="T74" fmla="*/ 2147483647 w 51"/>
              <a:gd name="T75" fmla="*/ 2147483647 h 55"/>
              <a:gd name="T76" fmla="*/ 2147483647 w 51"/>
              <a:gd name="T77" fmla="*/ 2147483647 h 55"/>
              <a:gd name="T78" fmla="*/ 2147483647 w 51"/>
              <a:gd name="T79" fmla="*/ 2147483647 h 55"/>
              <a:gd name="T80" fmla="*/ 2147483647 w 51"/>
              <a:gd name="T81" fmla="*/ 2147483647 h 55"/>
              <a:gd name="T82" fmla="*/ 2147483647 w 51"/>
              <a:gd name="T83" fmla="*/ 2147483647 h 55"/>
              <a:gd name="T84" fmla="*/ 2147483647 w 51"/>
              <a:gd name="T85" fmla="*/ 2147483647 h 55"/>
              <a:gd name="T86" fmla="*/ 2147483647 w 51"/>
              <a:gd name="T87" fmla="*/ 2147483647 h 55"/>
              <a:gd name="T88" fmla="*/ 2147483647 w 51"/>
              <a:gd name="T89" fmla="*/ 2147483647 h 55"/>
              <a:gd name="T90" fmla="*/ 2147483647 w 51"/>
              <a:gd name="T91" fmla="*/ 2147483647 h 55"/>
              <a:gd name="T92" fmla="*/ 2147483647 w 51"/>
              <a:gd name="T93" fmla="*/ 2147483647 h 55"/>
              <a:gd name="T94" fmla="*/ 2147483647 w 51"/>
              <a:gd name="T95" fmla="*/ 2147483647 h 55"/>
              <a:gd name="T96" fmla="*/ 2147483647 w 51"/>
              <a:gd name="T97" fmla="*/ 2147483647 h 55"/>
              <a:gd name="T98" fmla="*/ 2147483647 w 51"/>
              <a:gd name="T99" fmla="*/ 2147483647 h 55"/>
              <a:gd name="T100" fmla="*/ 2147483647 w 51"/>
              <a:gd name="T101" fmla="*/ 2147483647 h 55"/>
              <a:gd name="T102" fmla="*/ 2147483647 w 51"/>
              <a:gd name="T103" fmla="*/ 2147483647 h 55"/>
              <a:gd name="T104" fmla="*/ 0 w 51"/>
              <a:gd name="T105" fmla="*/ 2147483647 h 55"/>
              <a:gd name="T106" fmla="*/ 0 w 51"/>
              <a:gd name="T107" fmla="*/ 2147483647 h 55"/>
              <a:gd name="T108" fmla="*/ 0 w 51"/>
              <a:gd name="T109" fmla="*/ 2147483647 h 55"/>
              <a:gd name="T110" fmla="*/ 2147483647 w 51"/>
              <a:gd name="T111" fmla="*/ 2147483647 h 55"/>
              <a:gd name="T112" fmla="*/ 2147483647 w 51"/>
              <a:gd name="T113" fmla="*/ 2147483647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
              <a:gd name="T172" fmla="*/ 0 h 55"/>
              <a:gd name="T173" fmla="*/ 51 w 51"/>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 h="55">
                <a:moveTo>
                  <a:pt x="2" y="31"/>
                </a:moveTo>
                <a:lnTo>
                  <a:pt x="3" y="36"/>
                </a:lnTo>
                <a:lnTo>
                  <a:pt x="6" y="40"/>
                </a:lnTo>
                <a:lnTo>
                  <a:pt x="9" y="46"/>
                </a:lnTo>
                <a:lnTo>
                  <a:pt x="14" y="51"/>
                </a:lnTo>
                <a:lnTo>
                  <a:pt x="17" y="54"/>
                </a:lnTo>
                <a:lnTo>
                  <a:pt x="21" y="55"/>
                </a:lnTo>
                <a:lnTo>
                  <a:pt x="26" y="55"/>
                </a:lnTo>
                <a:lnTo>
                  <a:pt x="30" y="52"/>
                </a:lnTo>
                <a:lnTo>
                  <a:pt x="31" y="51"/>
                </a:lnTo>
                <a:lnTo>
                  <a:pt x="33" y="49"/>
                </a:lnTo>
                <a:lnTo>
                  <a:pt x="33" y="48"/>
                </a:lnTo>
                <a:lnTo>
                  <a:pt x="34" y="46"/>
                </a:lnTo>
                <a:lnTo>
                  <a:pt x="34" y="45"/>
                </a:lnTo>
                <a:lnTo>
                  <a:pt x="36" y="42"/>
                </a:lnTo>
                <a:lnTo>
                  <a:pt x="36" y="40"/>
                </a:lnTo>
                <a:lnTo>
                  <a:pt x="37" y="39"/>
                </a:lnTo>
                <a:lnTo>
                  <a:pt x="39" y="36"/>
                </a:lnTo>
                <a:lnTo>
                  <a:pt x="40" y="34"/>
                </a:lnTo>
                <a:lnTo>
                  <a:pt x="43" y="33"/>
                </a:lnTo>
                <a:lnTo>
                  <a:pt x="45" y="31"/>
                </a:lnTo>
                <a:lnTo>
                  <a:pt x="48" y="30"/>
                </a:lnTo>
                <a:lnTo>
                  <a:pt x="49" y="27"/>
                </a:lnTo>
                <a:lnTo>
                  <a:pt x="51" y="25"/>
                </a:lnTo>
                <a:lnTo>
                  <a:pt x="51" y="22"/>
                </a:lnTo>
                <a:lnTo>
                  <a:pt x="51" y="19"/>
                </a:lnTo>
                <a:lnTo>
                  <a:pt x="51" y="17"/>
                </a:lnTo>
                <a:lnTo>
                  <a:pt x="51" y="14"/>
                </a:lnTo>
                <a:lnTo>
                  <a:pt x="49" y="11"/>
                </a:lnTo>
                <a:lnTo>
                  <a:pt x="49" y="8"/>
                </a:lnTo>
                <a:lnTo>
                  <a:pt x="48" y="6"/>
                </a:lnTo>
                <a:lnTo>
                  <a:pt x="46" y="3"/>
                </a:lnTo>
                <a:lnTo>
                  <a:pt x="43" y="2"/>
                </a:lnTo>
                <a:lnTo>
                  <a:pt x="40" y="0"/>
                </a:lnTo>
                <a:lnTo>
                  <a:pt x="37" y="0"/>
                </a:lnTo>
                <a:lnTo>
                  <a:pt x="34" y="0"/>
                </a:lnTo>
                <a:lnTo>
                  <a:pt x="31" y="2"/>
                </a:lnTo>
                <a:lnTo>
                  <a:pt x="28" y="3"/>
                </a:lnTo>
                <a:lnTo>
                  <a:pt x="26" y="5"/>
                </a:lnTo>
                <a:lnTo>
                  <a:pt x="23" y="6"/>
                </a:lnTo>
                <a:lnTo>
                  <a:pt x="20" y="8"/>
                </a:lnTo>
                <a:lnTo>
                  <a:pt x="18" y="9"/>
                </a:lnTo>
                <a:lnTo>
                  <a:pt x="15" y="11"/>
                </a:lnTo>
                <a:lnTo>
                  <a:pt x="14" y="12"/>
                </a:lnTo>
                <a:lnTo>
                  <a:pt x="12" y="12"/>
                </a:lnTo>
                <a:lnTo>
                  <a:pt x="9" y="14"/>
                </a:lnTo>
                <a:lnTo>
                  <a:pt x="8" y="15"/>
                </a:lnTo>
                <a:lnTo>
                  <a:pt x="5" y="17"/>
                </a:lnTo>
                <a:lnTo>
                  <a:pt x="3" y="18"/>
                </a:lnTo>
                <a:lnTo>
                  <a:pt x="3" y="19"/>
                </a:lnTo>
                <a:lnTo>
                  <a:pt x="2" y="21"/>
                </a:lnTo>
                <a:lnTo>
                  <a:pt x="2" y="22"/>
                </a:lnTo>
                <a:lnTo>
                  <a:pt x="0" y="24"/>
                </a:lnTo>
                <a:lnTo>
                  <a:pt x="0" y="25"/>
                </a:lnTo>
                <a:lnTo>
                  <a:pt x="0" y="27"/>
                </a:lnTo>
                <a:lnTo>
                  <a:pt x="2" y="28"/>
                </a:lnTo>
                <a:lnTo>
                  <a:pt x="2" y="31"/>
                </a:lnTo>
              </a:path>
            </a:pathLst>
          </a:custGeom>
          <a:solidFill>
            <a:srgbClr val="FFFF00"/>
          </a:solidFill>
          <a:ln w="4763">
            <a:solidFill>
              <a:srgbClr val="990000"/>
            </a:solidFill>
            <a:round/>
            <a:headEnd/>
            <a:tailEnd/>
          </a:ln>
        </p:spPr>
        <p:txBody>
          <a:bodyPr/>
          <a:lstStyle/>
          <a:p>
            <a:endParaRPr lang="en-US"/>
          </a:p>
        </p:txBody>
      </p:sp>
      <p:sp>
        <p:nvSpPr>
          <p:cNvPr id="53314" name="Freeform 65"/>
          <p:cNvSpPr>
            <a:spLocks/>
          </p:cNvSpPr>
          <p:nvPr/>
        </p:nvSpPr>
        <p:spPr bwMode="auto">
          <a:xfrm>
            <a:off x="6596063" y="4354513"/>
            <a:ext cx="80962" cy="93662"/>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5" name="Freeform 66"/>
          <p:cNvSpPr>
            <a:spLocks/>
          </p:cNvSpPr>
          <p:nvPr/>
        </p:nvSpPr>
        <p:spPr bwMode="auto">
          <a:xfrm>
            <a:off x="6596063" y="4354513"/>
            <a:ext cx="80962" cy="93662"/>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path>
            </a:pathLst>
          </a:custGeom>
          <a:solidFill>
            <a:srgbClr val="FFFF00"/>
          </a:solidFill>
          <a:ln w="1588">
            <a:solidFill>
              <a:srgbClr val="990000"/>
            </a:solidFill>
            <a:round/>
            <a:headEnd/>
            <a:tailEnd/>
          </a:ln>
        </p:spPr>
        <p:txBody>
          <a:bodyPr/>
          <a:lstStyle/>
          <a:p>
            <a:endParaRPr lang="en-US"/>
          </a:p>
        </p:txBody>
      </p:sp>
      <p:sp>
        <p:nvSpPr>
          <p:cNvPr id="53316" name="Freeform 67"/>
          <p:cNvSpPr>
            <a:spLocks/>
          </p:cNvSpPr>
          <p:nvPr/>
        </p:nvSpPr>
        <p:spPr bwMode="auto">
          <a:xfrm>
            <a:off x="6596063" y="4354513"/>
            <a:ext cx="80962" cy="93662"/>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path>
            </a:pathLst>
          </a:custGeom>
          <a:solidFill>
            <a:srgbClr val="FFFF00"/>
          </a:solidFill>
          <a:ln w="4763">
            <a:solidFill>
              <a:srgbClr val="990000"/>
            </a:solidFill>
            <a:round/>
            <a:headEnd/>
            <a:tailEnd/>
          </a:ln>
        </p:spPr>
        <p:txBody>
          <a:bodyPr/>
          <a:lstStyle/>
          <a:p>
            <a:endParaRPr lang="en-US"/>
          </a:p>
        </p:txBody>
      </p:sp>
      <p:sp>
        <p:nvSpPr>
          <p:cNvPr id="53317" name="Freeform 68"/>
          <p:cNvSpPr>
            <a:spLocks/>
          </p:cNvSpPr>
          <p:nvPr/>
        </p:nvSpPr>
        <p:spPr bwMode="auto">
          <a:xfrm>
            <a:off x="6610350" y="4273550"/>
            <a:ext cx="76200" cy="77788"/>
          </a:xfrm>
          <a:custGeom>
            <a:avLst/>
            <a:gdLst>
              <a:gd name="T0" fmla="*/ 2147483647 w 53"/>
              <a:gd name="T1" fmla="*/ 2147483647 h 49"/>
              <a:gd name="T2" fmla="*/ 2147483647 w 53"/>
              <a:gd name="T3" fmla="*/ 2147483647 h 49"/>
              <a:gd name="T4" fmla="*/ 0 w 53"/>
              <a:gd name="T5" fmla="*/ 2147483647 h 49"/>
              <a:gd name="T6" fmla="*/ 2147483647 w 53"/>
              <a:gd name="T7" fmla="*/ 2147483647 h 49"/>
              <a:gd name="T8" fmla="*/ 2147483647 w 53"/>
              <a:gd name="T9" fmla="*/ 2147483647 h 49"/>
              <a:gd name="T10" fmla="*/ 2147483647 w 53"/>
              <a:gd name="T11" fmla="*/ 2147483647 h 49"/>
              <a:gd name="T12" fmla="*/ 2147483647 w 53"/>
              <a:gd name="T13" fmla="*/ 2147483647 h 49"/>
              <a:gd name="T14" fmla="*/ 2147483647 w 53"/>
              <a:gd name="T15" fmla="*/ 2147483647 h 49"/>
              <a:gd name="T16" fmla="*/ 2147483647 w 53"/>
              <a:gd name="T17" fmla="*/ 2147483647 h 49"/>
              <a:gd name="T18" fmla="*/ 2147483647 w 53"/>
              <a:gd name="T19" fmla="*/ 2147483647 h 49"/>
              <a:gd name="T20" fmla="*/ 2147483647 w 53"/>
              <a:gd name="T21" fmla="*/ 2147483647 h 49"/>
              <a:gd name="T22" fmla="*/ 2147483647 w 53"/>
              <a:gd name="T23" fmla="*/ 2147483647 h 49"/>
              <a:gd name="T24" fmla="*/ 2147483647 w 53"/>
              <a:gd name="T25" fmla="*/ 2147483647 h 49"/>
              <a:gd name="T26" fmla="*/ 2147483647 w 53"/>
              <a:gd name="T27" fmla="*/ 2147483647 h 49"/>
              <a:gd name="T28" fmla="*/ 2147483647 w 53"/>
              <a:gd name="T29" fmla="*/ 2147483647 h 49"/>
              <a:gd name="T30" fmla="*/ 2147483647 w 53"/>
              <a:gd name="T31" fmla="*/ 2147483647 h 49"/>
              <a:gd name="T32" fmla="*/ 2147483647 w 53"/>
              <a:gd name="T33" fmla="*/ 2147483647 h 49"/>
              <a:gd name="T34" fmla="*/ 2147483647 w 53"/>
              <a:gd name="T35" fmla="*/ 2147483647 h 49"/>
              <a:gd name="T36" fmla="*/ 2147483647 w 53"/>
              <a:gd name="T37" fmla="*/ 2147483647 h 49"/>
              <a:gd name="T38" fmla="*/ 2147483647 w 53"/>
              <a:gd name="T39" fmla="*/ 2147483647 h 49"/>
              <a:gd name="T40" fmla="*/ 2147483647 w 53"/>
              <a:gd name="T41" fmla="*/ 0 h 49"/>
              <a:gd name="T42" fmla="*/ 2147483647 w 53"/>
              <a:gd name="T43" fmla="*/ 0 h 49"/>
              <a:gd name="T44" fmla="*/ 2147483647 w 53"/>
              <a:gd name="T45" fmla="*/ 0 h 49"/>
              <a:gd name="T46" fmla="*/ 2147483647 w 53"/>
              <a:gd name="T47" fmla="*/ 2147483647 h 49"/>
              <a:gd name="T48" fmla="*/ 2147483647 w 53"/>
              <a:gd name="T49" fmla="*/ 2147483647 h 49"/>
              <a:gd name="T50" fmla="*/ 2147483647 w 53"/>
              <a:gd name="T51" fmla="*/ 2147483647 h 49"/>
              <a:gd name="T52" fmla="*/ 2147483647 w 53"/>
              <a:gd name="T53" fmla="*/ 2147483647 h 49"/>
              <a:gd name="T54" fmla="*/ 2147483647 w 53"/>
              <a:gd name="T55" fmla="*/ 2147483647 h 49"/>
              <a:gd name="T56" fmla="*/ 2147483647 w 53"/>
              <a:gd name="T57" fmla="*/ 2147483647 h 49"/>
              <a:gd name="T58" fmla="*/ 2147483647 w 53"/>
              <a:gd name="T59" fmla="*/ 2147483647 h 49"/>
              <a:gd name="T60" fmla="*/ 2147483647 w 53"/>
              <a:gd name="T61" fmla="*/ 2147483647 h 49"/>
              <a:gd name="T62" fmla="*/ 2147483647 w 53"/>
              <a:gd name="T63" fmla="*/ 2147483647 h 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3"/>
              <a:gd name="T97" fmla="*/ 0 h 49"/>
              <a:gd name="T98" fmla="*/ 53 w 53"/>
              <a:gd name="T99" fmla="*/ 49 h 4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3" h="49">
                <a:moveTo>
                  <a:pt x="7" y="22"/>
                </a:moveTo>
                <a:lnTo>
                  <a:pt x="6" y="25"/>
                </a:lnTo>
                <a:lnTo>
                  <a:pt x="3" y="28"/>
                </a:lnTo>
                <a:lnTo>
                  <a:pt x="1" y="33"/>
                </a:lnTo>
                <a:lnTo>
                  <a:pt x="0" y="37"/>
                </a:lnTo>
                <a:lnTo>
                  <a:pt x="0" y="40"/>
                </a:lnTo>
                <a:lnTo>
                  <a:pt x="0" y="43"/>
                </a:lnTo>
                <a:lnTo>
                  <a:pt x="3" y="46"/>
                </a:lnTo>
                <a:lnTo>
                  <a:pt x="7" y="46"/>
                </a:lnTo>
                <a:lnTo>
                  <a:pt x="9" y="46"/>
                </a:lnTo>
                <a:lnTo>
                  <a:pt x="10" y="48"/>
                </a:lnTo>
                <a:lnTo>
                  <a:pt x="12" y="48"/>
                </a:lnTo>
                <a:lnTo>
                  <a:pt x="13" y="49"/>
                </a:lnTo>
                <a:lnTo>
                  <a:pt x="14" y="49"/>
                </a:lnTo>
                <a:lnTo>
                  <a:pt x="16" y="49"/>
                </a:lnTo>
                <a:lnTo>
                  <a:pt x="17" y="49"/>
                </a:lnTo>
                <a:lnTo>
                  <a:pt x="20" y="48"/>
                </a:lnTo>
                <a:lnTo>
                  <a:pt x="25" y="46"/>
                </a:lnTo>
                <a:lnTo>
                  <a:pt x="28" y="46"/>
                </a:lnTo>
                <a:lnTo>
                  <a:pt x="32" y="46"/>
                </a:lnTo>
                <a:lnTo>
                  <a:pt x="35" y="45"/>
                </a:lnTo>
                <a:lnTo>
                  <a:pt x="38" y="43"/>
                </a:lnTo>
                <a:lnTo>
                  <a:pt x="40" y="42"/>
                </a:lnTo>
                <a:lnTo>
                  <a:pt x="43" y="37"/>
                </a:lnTo>
                <a:lnTo>
                  <a:pt x="43" y="34"/>
                </a:lnTo>
                <a:lnTo>
                  <a:pt x="44" y="30"/>
                </a:lnTo>
                <a:lnTo>
                  <a:pt x="46" y="25"/>
                </a:lnTo>
                <a:lnTo>
                  <a:pt x="46" y="22"/>
                </a:lnTo>
                <a:lnTo>
                  <a:pt x="47" y="18"/>
                </a:lnTo>
                <a:lnTo>
                  <a:pt x="48" y="14"/>
                </a:lnTo>
                <a:lnTo>
                  <a:pt x="50" y="11"/>
                </a:lnTo>
                <a:lnTo>
                  <a:pt x="51" y="8"/>
                </a:lnTo>
                <a:lnTo>
                  <a:pt x="51" y="6"/>
                </a:lnTo>
                <a:lnTo>
                  <a:pt x="53" y="6"/>
                </a:lnTo>
                <a:lnTo>
                  <a:pt x="53" y="5"/>
                </a:lnTo>
                <a:lnTo>
                  <a:pt x="51" y="5"/>
                </a:lnTo>
                <a:lnTo>
                  <a:pt x="51" y="3"/>
                </a:lnTo>
                <a:lnTo>
                  <a:pt x="51" y="2"/>
                </a:lnTo>
                <a:lnTo>
                  <a:pt x="50" y="0"/>
                </a:lnTo>
                <a:lnTo>
                  <a:pt x="48" y="0"/>
                </a:lnTo>
                <a:lnTo>
                  <a:pt x="47" y="0"/>
                </a:lnTo>
                <a:lnTo>
                  <a:pt x="46" y="0"/>
                </a:lnTo>
                <a:lnTo>
                  <a:pt x="44" y="0"/>
                </a:lnTo>
                <a:lnTo>
                  <a:pt x="43" y="2"/>
                </a:lnTo>
                <a:lnTo>
                  <a:pt x="41" y="2"/>
                </a:lnTo>
                <a:lnTo>
                  <a:pt x="40" y="3"/>
                </a:lnTo>
                <a:lnTo>
                  <a:pt x="37" y="6"/>
                </a:lnTo>
                <a:lnTo>
                  <a:pt x="32" y="11"/>
                </a:lnTo>
                <a:lnTo>
                  <a:pt x="29" y="12"/>
                </a:lnTo>
                <a:lnTo>
                  <a:pt x="25" y="15"/>
                </a:lnTo>
                <a:lnTo>
                  <a:pt x="20" y="18"/>
                </a:lnTo>
                <a:lnTo>
                  <a:pt x="16" y="19"/>
                </a:lnTo>
                <a:lnTo>
                  <a:pt x="12" y="21"/>
                </a:lnTo>
                <a:lnTo>
                  <a:pt x="7" y="22"/>
                </a:lnTo>
                <a:lnTo>
                  <a:pt x="9" y="22"/>
                </a:lnTo>
                <a:lnTo>
                  <a:pt x="7"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8" name="Freeform 69"/>
          <p:cNvSpPr>
            <a:spLocks/>
          </p:cNvSpPr>
          <p:nvPr/>
        </p:nvSpPr>
        <p:spPr bwMode="auto">
          <a:xfrm>
            <a:off x="6610350" y="4273550"/>
            <a:ext cx="76200" cy="77788"/>
          </a:xfrm>
          <a:custGeom>
            <a:avLst/>
            <a:gdLst>
              <a:gd name="T0" fmla="*/ 2147483647 w 53"/>
              <a:gd name="T1" fmla="*/ 2147483647 h 49"/>
              <a:gd name="T2" fmla="*/ 2147483647 w 53"/>
              <a:gd name="T3" fmla="*/ 2147483647 h 49"/>
              <a:gd name="T4" fmla="*/ 0 w 53"/>
              <a:gd name="T5" fmla="*/ 2147483647 h 49"/>
              <a:gd name="T6" fmla="*/ 2147483647 w 53"/>
              <a:gd name="T7" fmla="*/ 2147483647 h 49"/>
              <a:gd name="T8" fmla="*/ 2147483647 w 53"/>
              <a:gd name="T9" fmla="*/ 2147483647 h 49"/>
              <a:gd name="T10" fmla="*/ 2147483647 w 53"/>
              <a:gd name="T11" fmla="*/ 2147483647 h 49"/>
              <a:gd name="T12" fmla="*/ 2147483647 w 53"/>
              <a:gd name="T13" fmla="*/ 2147483647 h 49"/>
              <a:gd name="T14" fmla="*/ 2147483647 w 53"/>
              <a:gd name="T15" fmla="*/ 2147483647 h 49"/>
              <a:gd name="T16" fmla="*/ 2147483647 w 53"/>
              <a:gd name="T17" fmla="*/ 2147483647 h 49"/>
              <a:gd name="T18" fmla="*/ 2147483647 w 53"/>
              <a:gd name="T19" fmla="*/ 2147483647 h 49"/>
              <a:gd name="T20" fmla="*/ 2147483647 w 53"/>
              <a:gd name="T21" fmla="*/ 2147483647 h 49"/>
              <a:gd name="T22" fmla="*/ 2147483647 w 53"/>
              <a:gd name="T23" fmla="*/ 2147483647 h 49"/>
              <a:gd name="T24" fmla="*/ 2147483647 w 53"/>
              <a:gd name="T25" fmla="*/ 2147483647 h 49"/>
              <a:gd name="T26" fmla="*/ 2147483647 w 53"/>
              <a:gd name="T27" fmla="*/ 2147483647 h 49"/>
              <a:gd name="T28" fmla="*/ 2147483647 w 53"/>
              <a:gd name="T29" fmla="*/ 2147483647 h 49"/>
              <a:gd name="T30" fmla="*/ 2147483647 w 53"/>
              <a:gd name="T31" fmla="*/ 2147483647 h 49"/>
              <a:gd name="T32" fmla="*/ 2147483647 w 53"/>
              <a:gd name="T33" fmla="*/ 2147483647 h 49"/>
              <a:gd name="T34" fmla="*/ 2147483647 w 53"/>
              <a:gd name="T35" fmla="*/ 2147483647 h 49"/>
              <a:gd name="T36" fmla="*/ 2147483647 w 53"/>
              <a:gd name="T37" fmla="*/ 2147483647 h 49"/>
              <a:gd name="T38" fmla="*/ 2147483647 w 53"/>
              <a:gd name="T39" fmla="*/ 2147483647 h 49"/>
              <a:gd name="T40" fmla="*/ 2147483647 w 53"/>
              <a:gd name="T41" fmla="*/ 0 h 49"/>
              <a:gd name="T42" fmla="*/ 2147483647 w 53"/>
              <a:gd name="T43" fmla="*/ 0 h 49"/>
              <a:gd name="T44" fmla="*/ 2147483647 w 53"/>
              <a:gd name="T45" fmla="*/ 0 h 49"/>
              <a:gd name="T46" fmla="*/ 2147483647 w 53"/>
              <a:gd name="T47" fmla="*/ 2147483647 h 49"/>
              <a:gd name="T48" fmla="*/ 2147483647 w 53"/>
              <a:gd name="T49" fmla="*/ 2147483647 h 49"/>
              <a:gd name="T50" fmla="*/ 2147483647 w 53"/>
              <a:gd name="T51" fmla="*/ 2147483647 h 49"/>
              <a:gd name="T52" fmla="*/ 2147483647 w 53"/>
              <a:gd name="T53" fmla="*/ 2147483647 h 49"/>
              <a:gd name="T54" fmla="*/ 2147483647 w 53"/>
              <a:gd name="T55" fmla="*/ 2147483647 h 49"/>
              <a:gd name="T56" fmla="*/ 2147483647 w 53"/>
              <a:gd name="T57" fmla="*/ 2147483647 h 49"/>
              <a:gd name="T58" fmla="*/ 2147483647 w 53"/>
              <a:gd name="T59" fmla="*/ 2147483647 h 49"/>
              <a:gd name="T60" fmla="*/ 2147483647 w 53"/>
              <a:gd name="T61" fmla="*/ 2147483647 h 49"/>
              <a:gd name="T62" fmla="*/ 2147483647 w 53"/>
              <a:gd name="T63" fmla="*/ 2147483647 h 49"/>
              <a:gd name="T64" fmla="*/ 2147483647 w 53"/>
              <a:gd name="T65" fmla="*/ 2147483647 h 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
              <a:gd name="T100" fmla="*/ 0 h 49"/>
              <a:gd name="T101" fmla="*/ 53 w 53"/>
              <a:gd name="T102" fmla="*/ 49 h 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 h="49">
                <a:moveTo>
                  <a:pt x="7" y="22"/>
                </a:moveTo>
                <a:lnTo>
                  <a:pt x="6" y="25"/>
                </a:lnTo>
                <a:lnTo>
                  <a:pt x="3" y="28"/>
                </a:lnTo>
                <a:lnTo>
                  <a:pt x="1" y="33"/>
                </a:lnTo>
                <a:lnTo>
                  <a:pt x="0" y="37"/>
                </a:lnTo>
                <a:lnTo>
                  <a:pt x="0" y="40"/>
                </a:lnTo>
                <a:lnTo>
                  <a:pt x="0" y="43"/>
                </a:lnTo>
                <a:lnTo>
                  <a:pt x="3" y="46"/>
                </a:lnTo>
                <a:lnTo>
                  <a:pt x="7" y="46"/>
                </a:lnTo>
                <a:lnTo>
                  <a:pt x="9" y="46"/>
                </a:lnTo>
                <a:lnTo>
                  <a:pt x="10" y="48"/>
                </a:lnTo>
                <a:lnTo>
                  <a:pt x="12" y="48"/>
                </a:lnTo>
                <a:lnTo>
                  <a:pt x="13" y="49"/>
                </a:lnTo>
                <a:lnTo>
                  <a:pt x="14" y="49"/>
                </a:lnTo>
                <a:lnTo>
                  <a:pt x="16" y="49"/>
                </a:lnTo>
                <a:lnTo>
                  <a:pt x="17" y="49"/>
                </a:lnTo>
                <a:lnTo>
                  <a:pt x="20" y="48"/>
                </a:lnTo>
                <a:lnTo>
                  <a:pt x="25" y="46"/>
                </a:lnTo>
                <a:lnTo>
                  <a:pt x="28" y="46"/>
                </a:lnTo>
                <a:lnTo>
                  <a:pt x="32" y="46"/>
                </a:lnTo>
                <a:lnTo>
                  <a:pt x="35" y="45"/>
                </a:lnTo>
                <a:lnTo>
                  <a:pt x="38" y="43"/>
                </a:lnTo>
                <a:lnTo>
                  <a:pt x="40" y="42"/>
                </a:lnTo>
                <a:lnTo>
                  <a:pt x="43" y="37"/>
                </a:lnTo>
                <a:lnTo>
                  <a:pt x="43" y="34"/>
                </a:lnTo>
                <a:lnTo>
                  <a:pt x="44" y="30"/>
                </a:lnTo>
                <a:lnTo>
                  <a:pt x="46" y="25"/>
                </a:lnTo>
                <a:lnTo>
                  <a:pt x="46" y="22"/>
                </a:lnTo>
                <a:lnTo>
                  <a:pt x="47" y="18"/>
                </a:lnTo>
                <a:lnTo>
                  <a:pt x="48" y="14"/>
                </a:lnTo>
                <a:lnTo>
                  <a:pt x="50" y="11"/>
                </a:lnTo>
                <a:lnTo>
                  <a:pt x="51" y="8"/>
                </a:lnTo>
                <a:lnTo>
                  <a:pt x="51" y="6"/>
                </a:lnTo>
                <a:lnTo>
                  <a:pt x="53" y="6"/>
                </a:lnTo>
                <a:lnTo>
                  <a:pt x="53" y="5"/>
                </a:lnTo>
                <a:lnTo>
                  <a:pt x="51" y="5"/>
                </a:lnTo>
                <a:lnTo>
                  <a:pt x="51" y="3"/>
                </a:lnTo>
                <a:lnTo>
                  <a:pt x="51" y="2"/>
                </a:lnTo>
                <a:lnTo>
                  <a:pt x="50" y="0"/>
                </a:lnTo>
                <a:lnTo>
                  <a:pt x="48" y="0"/>
                </a:lnTo>
                <a:lnTo>
                  <a:pt x="47" y="0"/>
                </a:lnTo>
                <a:lnTo>
                  <a:pt x="46" y="0"/>
                </a:lnTo>
                <a:lnTo>
                  <a:pt x="44" y="0"/>
                </a:lnTo>
                <a:lnTo>
                  <a:pt x="43" y="2"/>
                </a:lnTo>
                <a:lnTo>
                  <a:pt x="41" y="2"/>
                </a:lnTo>
                <a:lnTo>
                  <a:pt x="40" y="3"/>
                </a:lnTo>
                <a:lnTo>
                  <a:pt x="37" y="6"/>
                </a:lnTo>
                <a:lnTo>
                  <a:pt x="32" y="11"/>
                </a:lnTo>
                <a:lnTo>
                  <a:pt x="29" y="12"/>
                </a:lnTo>
                <a:lnTo>
                  <a:pt x="25" y="15"/>
                </a:lnTo>
                <a:lnTo>
                  <a:pt x="20" y="18"/>
                </a:lnTo>
                <a:lnTo>
                  <a:pt x="16" y="19"/>
                </a:lnTo>
                <a:lnTo>
                  <a:pt x="12" y="21"/>
                </a:lnTo>
                <a:lnTo>
                  <a:pt x="7" y="22"/>
                </a:lnTo>
                <a:lnTo>
                  <a:pt x="9" y="22"/>
                </a:lnTo>
                <a:lnTo>
                  <a:pt x="7" y="22"/>
                </a:lnTo>
              </a:path>
            </a:pathLst>
          </a:custGeom>
          <a:solidFill>
            <a:srgbClr val="FFFF00"/>
          </a:solidFill>
          <a:ln w="4763">
            <a:solidFill>
              <a:srgbClr val="990000"/>
            </a:solidFill>
            <a:round/>
            <a:headEnd/>
            <a:tailEnd/>
          </a:ln>
        </p:spPr>
        <p:txBody>
          <a:bodyPr/>
          <a:lstStyle/>
          <a:p>
            <a:endParaRPr lang="en-US"/>
          </a:p>
        </p:txBody>
      </p:sp>
      <p:sp>
        <p:nvSpPr>
          <p:cNvPr id="53319" name="Freeform 70"/>
          <p:cNvSpPr>
            <a:spLocks/>
          </p:cNvSpPr>
          <p:nvPr/>
        </p:nvSpPr>
        <p:spPr bwMode="auto">
          <a:xfrm>
            <a:off x="6654800" y="4424363"/>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0" name="Freeform 71"/>
          <p:cNvSpPr>
            <a:spLocks/>
          </p:cNvSpPr>
          <p:nvPr/>
        </p:nvSpPr>
        <p:spPr bwMode="auto">
          <a:xfrm>
            <a:off x="6654800" y="4424363"/>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path>
            </a:pathLst>
          </a:custGeom>
          <a:solidFill>
            <a:srgbClr val="FFFF00"/>
          </a:solidFill>
          <a:ln w="1588">
            <a:solidFill>
              <a:srgbClr val="990000"/>
            </a:solidFill>
            <a:round/>
            <a:headEnd/>
            <a:tailEnd/>
          </a:ln>
        </p:spPr>
        <p:txBody>
          <a:bodyPr/>
          <a:lstStyle/>
          <a:p>
            <a:endParaRPr lang="en-US"/>
          </a:p>
        </p:txBody>
      </p:sp>
      <p:sp>
        <p:nvSpPr>
          <p:cNvPr id="53321" name="Freeform 72"/>
          <p:cNvSpPr>
            <a:spLocks/>
          </p:cNvSpPr>
          <p:nvPr/>
        </p:nvSpPr>
        <p:spPr bwMode="auto">
          <a:xfrm>
            <a:off x="6937375" y="4335463"/>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path>
            </a:pathLst>
          </a:custGeom>
          <a:solidFill>
            <a:srgbClr val="FFFF00"/>
          </a:solidFill>
          <a:ln w="4763">
            <a:solidFill>
              <a:srgbClr val="990000"/>
            </a:solidFill>
            <a:round/>
            <a:headEnd/>
            <a:tailEnd/>
          </a:ln>
        </p:spPr>
        <p:txBody>
          <a:bodyPr/>
          <a:lstStyle/>
          <a:p>
            <a:endParaRPr lang="en-US"/>
          </a:p>
        </p:txBody>
      </p:sp>
      <p:sp>
        <p:nvSpPr>
          <p:cNvPr id="53322" name="Freeform 73"/>
          <p:cNvSpPr>
            <a:spLocks/>
          </p:cNvSpPr>
          <p:nvPr/>
        </p:nvSpPr>
        <p:spPr bwMode="auto">
          <a:xfrm>
            <a:off x="6735763" y="4476750"/>
            <a:ext cx="84137" cy="69850"/>
          </a:xfrm>
          <a:custGeom>
            <a:avLst/>
            <a:gdLst>
              <a:gd name="T0" fmla="*/ 2147483647 w 60"/>
              <a:gd name="T1" fmla="*/ 2147483647 h 44"/>
              <a:gd name="T2" fmla="*/ 2147483647 w 60"/>
              <a:gd name="T3" fmla="*/ 2147483647 h 44"/>
              <a:gd name="T4" fmla="*/ 2147483647 w 60"/>
              <a:gd name="T5" fmla="*/ 2147483647 h 44"/>
              <a:gd name="T6" fmla="*/ 2147483647 w 60"/>
              <a:gd name="T7" fmla="*/ 2147483647 h 44"/>
              <a:gd name="T8" fmla="*/ 2147483647 w 60"/>
              <a:gd name="T9" fmla="*/ 2147483647 h 44"/>
              <a:gd name="T10" fmla="*/ 0 w 60"/>
              <a:gd name="T11" fmla="*/ 2147483647 h 44"/>
              <a:gd name="T12" fmla="*/ 0 w 60"/>
              <a:gd name="T13" fmla="*/ 2147483647 h 44"/>
              <a:gd name="T14" fmla="*/ 2147483647 w 60"/>
              <a:gd name="T15" fmla="*/ 2147483647 h 44"/>
              <a:gd name="T16" fmla="*/ 2147483647 w 60"/>
              <a:gd name="T17" fmla="*/ 2147483647 h 44"/>
              <a:gd name="T18" fmla="*/ 2147483647 w 60"/>
              <a:gd name="T19" fmla="*/ 2147483647 h 44"/>
              <a:gd name="T20" fmla="*/ 2147483647 w 60"/>
              <a:gd name="T21" fmla="*/ 2147483647 h 44"/>
              <a:gd name="T22" fmla="*/ 2147483647 w 60"/>
              <a:gd name="T23" fmla="*/ 2147483647 h 44"/>
              <a:gd name="T24" fmla="*/ 2147483647 w 60"/>
              <a:gd name="T25" fmla="*/ 2147483647 h 44"/>
              <a:gd name="T26" fmla="*/ 2147483647 w 60"/>
              <a:gd name="T27" fmla="*/ 2147483647 h 44"/>
              <a:gd name="T28" fmla="*/ 2147483647 w 60"/>
              <a:gd name="T29" fmla="*/ 2147483647 h 44"/>
              <a:gd name="T30" fmla="*/ 2147483647 w 60"/>
              <a:gd name="T31" fmla="*/ 2147483647 h 44"/>
              <a:gd name="T32" fmla="*/ 2147483647 w 60"/>
              <a:gd name="T33" fmla="*/ 2147483647 h 44"/>
              <a:gd name="T34" fmla="*/ 2147483647 w 60"/>
              <a:gd name="T35" fmla="*/ 2147483647 h 44"/>
              <a:gd name="T36" fmla="*/ 2147483647 w 60"/>
              <a:gd name="T37" fmla="*/ 2147483647 h 44"/>
              <a:gd name="T38" fmla="*/ 2147483647 w 60"/>
              <a:gd name="T39" fmla="*/ 2147483647 h 44"/>
              <a:gd name="T40" fmla="*/ 2147483647 w 60"/>
              <a:gd name="T41" fmla="*/ 2147483647 h 44"/>
              <a:gd name="T42" fmla="*/ 2147483647 w 60"/>
              <a:gd name="T43" fmla="*/ 2147483647 h 44"/>
              <a:gd name="T44" fmla="*/ 2147483647 w 60"/>
              <a:gd name="T45" fmla="*/ 2147483647 h 44"/>
              <a:gd name="T46" fmla="*/ 2147483647 w 60"/>
              <a:gd name="T47" fmla="*/ 2147483647 h 44"/>
              <a:gd name="T48" fmla="*/ 2147483647 w 60"/>
              <a:gd name="T49" fmla="*/ 2147483647 h 44"/>
              <a:gd name="T50" fmla="*/ 2147483647 w 60"/>
              <a:gd name="T51" fmla="*/ 2147483647 h 44"/>
              <a:gd name="T52" fmla="*/ 2147483647 w 60"/>
              <a:gd name="T53" fmla="*/ 2147483647 h 44"/>
              <a:gd name="T54" fmla="*/ 2147483647 w 60"/>
              <a:gd name="T55" fmla="*/ 2147483647 h 44"/>
              <a:gd name="T56" fmla="*/ 2147483647 w 60"/>
              <a:gd name="T57" fmla="*/ 2147483647 h 44"/>
              <a:gd name="T58" fmla="*/ 2147483647 w 60"/>
              <a:gd name="T59" fmla="*/ 2147483647 h 44"/>
              <a:gd name="T60" fmla="*/ 2147483647 w 60"/>
              <a:gd name="T61" fmla="*/ 2147483647 h 44"/>
              <a:gd name="T62" fmla="*/ 2147483647 w 60"/>
              <a:gd name="T63" fmla="*/ 2147483647 h 44"/>
              <a:gd name="T64" fmla="*/ 2147483647 w 60"/>
              <a:gd name="T65" fmla="*/ 2147483647 h 44"/>
              <a:gd name="T66" fmla="*/ 2147483647 w 60"/>
              <a:gd name="T67" fmla="*/ 2147483647 h 44"/>
              <a:gd name="T68" fmla="*/ 2147483647 w 60"/>
              <a:gd name="T69" fmla="*/ 2147483647 h 44"/>
              <a:gd name="T70" fmla="*/ 2147483647 w 60"/>
              <a:gd name="T71" fmla="*/ 0 h 44"/>
              <a:gd name="T72" fmla="*/ 2147483647 w 60"/>
              <a:gd name="T73" fmla="*/ 0 h 44"/>
              <a:gd name="T74" fmla="*/ 2147483647 w 60"/>
              <a:gd name="T75" fmla="*/ 0 h 44"/>
              <a:gd name="T76" fmla="*/ 2147483647 w 60"/>
              <a:gd name="T77" fmla="*/ 0 h 44"/>
              <a:gd name="T78" fmla="*/ 2147483647 w 60"/>
              <a:gd name="T79" fmla="*/ 2147483647 h 44"/>
              <a:gd name="T80" fmla="*/ 2147483647 w 60"/>
              <a:gd name="T81" fmla="*/ 2147483647 h 4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0"/>
              <a:gd name="T124" fmla="*/ 0 h 44"/>
              <a:gd name="T125" fmla="*/ 60 w 60"/>
              <a:gd name="T126" fmla="*/ 44 h 4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0" h="44">
                <a:moveTo>
                  <a:pt x="8" y="4"/>
                </a:moveTo>
                <a:lnTo>
                  <a:pt x="6" y="6"/>
                </a:lnTo>
                <a:lnTo>
                  <a:pt x="5" y="10"/>
                </a:lnTo>
                <a:lnTo>
                  <a:pt x="3" y="13"/>
                </a:lnTo>
                <a:lnTo>
                  <a:pt x="2" y="17"/>
                </a:lnTo>
                <a:lnTo>
                  <a:pt x="0" y="20"/>
                </a:lnTo>
                <a:lnTo>
                  <a:pt x="0" y="23"/>
                </a:lnTo>
                <a:lnTo>
                  <a:pt x="2" y="26"/>
                </a:lnTo>
                <a:lnTo>
                  <a:pt x="5" y="28"/>
                </a:lnTo>
                <a:lnTo>
                  <a:pt x="9" y="31"/>
                </a:lnTo>
                <a:lnTo>
                  <a:pt x="15" y="34"/>
                </a:lnTo>
                <a:lnTo>
                  <a:pt x="20" y="37"/>
                </a:lnTo>
                <a:lnTo>
                  <a:pt x="26" y="40"/>
                </a:lnTo>
                <a:lnTo>
                  <a:pt x="30" y="43"/>
                </a:lnTo>
                <a:lnTo>
                  <a:pt x="36" y="44"/>
                </a:lnTo>
                <a:lnTo>
                  <a:pt x="42" y="44"/>
                </a:lnTo>
                <a:lnTo>
                  <a:pt x="48" y="41"/>
                </a:lnTo>
                <a:lnTo>
                  <a:pt x="51" y="40"/>
                </a:lnTo>
                <a:lnTo>
                  <a:pt x="54" y="37"/>
                </a:lnTo>
                <a:lnTo>
                  <a:pt x="57" y="32"/>
                </a:lnTo>
                <a:lnTo>
                  <a:pt x="58" y="28"/>
                </a:lnTo>
                <a:lnTo>
                  <a:pt x="60" y="23"/>
                </a:lnTo>
                <a:lnTo>
                  <a:pt x="60" y="19"/>
                </a:lnTo>
                <a:lnTo>
                  <a:pt x="60" y="14"/>
                </a:lnTo>
                <a:lnTo>
                  <a:pt x="60" y="8"/>
                </a:lnTo>
                <a:lnTo>
                  <a:pt x="60" y="7"/>
                </a:lnTo>
                <a:lnTo>
                  <a:pt x="58" y="6"/>
                </a:lnTo>
                <a:lnTo>
                  <a:pt x="57" y="6"/>
                </a:lnTo>
                <a:lnTo>
                  <a:pt x="55" y="4"/>
                </a:lnTo>
                <a:lnTo>
                  <a:pt x="49" y="3"/>
                </a:lnTo>
                <a:lnTo>
                  <a:pt x="43" y="1"/>
                </a:lnTo>
                <a:lnTo>
                  <a:pt x="37" y="0"/>
                </a:lnTo>
                <a:lnTo>
                  <a:pt x="30" y="0"/>
                </a:lnTo>
                <a:lnTo>
                  <a:pt x="24" y="0"/>
                </a:lnTo>
                <a:lnTo>
                  <a:pt x="18" y="0"/>
                </a:lnTo>
                <a:lnTo>
                  <a:pt x="12" y="1"/>
                </a:lnTo>
                <a:lnTo>
                  <a:pt x="8" y="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3" name="Freeform 74"/>
          <p:cNvSpPr>
            <a:spLocks/>
          </p:cNvSpPr>
          <p:nvPr/>
        </p:nvSpPr>
        <p:spPr bwMode="auto">
          <a:xfrm>
            <a:off x="6735763" y="4476750"/>
            <a:ext cx="84137" cy="69850"/>
          </a:xfrm>
          <a:custGeom>
            <a:avLst/>
            <a:gdLst>
              <a:gd name="T0" fmla="*/ 2147483647 w 60"/>
              <a:gd name="T1" fmla="*/ 2147483647 h 44"/>
              <a:gd name="T2" fmla="*/ 2147483647 w 60"/>
              <a:gd name="T3" fmla="*/ 2147483647 h 44"/>
              <a:gd name="T4" fmla="*/ 2147483647 w 60"/>
              <a:gd name="T5" fmla="*/ 2147483647 h 44"/>
              <a:gd name="T6" fmla="*/ 2147483647 w 60"/>
              <a:gd name="T7" fmla="*/ 2147483647 h 44"/>
              <a:gd name="T8" fmla="*/ 2147483647 w 60"/>
              <a:gd name="T9" fmla="*/ 2147483647 h 44"/>
              <a:gd name="T10" fmla="*/ 0 w 60"/>
              <a:gd name="T11" fmla="*/ 2147483647 h 44"/>
              <a:gd name="T12" fmla="*/ 0 w 60"/>
              <a:gd name="T13" fmla="*/ 2147483647 h 44"/>
              <a:gd name="T14" fmla="*/ 2147483647 w 60"/>
              <a:gd name="T15" fmla="*/ 2147483647 h 44"/>
              <a:gd name="T16" fmla="*/ 2147483647 w 60"/>
              <a:gd name="T17" fmla="*/ 2147483647 h 44"/>
              <a:gd name="T18" fmla="*/ 2147483647 w 60"/>
              <a:gd name="T19" fmla="*/ 2147483647 h 44"/>
              <a:gd name="T20" fmla="*/ 2147483647 w 60"/>
              <a:gd name="T21" fmla="*/ 2147483647 h 44"/>
              <a:gd name="T22" fmla="*/ 2147483647 w 60"/>
              <a:gd name="T23" fmla="*/ 2147483647 h 44"/>
              <a:gd name="T24" fmla="*/ 2147483647 w 60"/>
              <a:gd name="T25" fmla="*/ 2147483647 h 44"/>
              <a:gd name="T26" fmla="*/ 2147483647 w 60"/>
              <a:gd name="T27" fmla="*/ 2147483647 h 44"/>
              <a:gd name="T28" fmla="*/ 2147483647 w 60"/>
              <a:gd name="T29" fmla="*/ 2147483647 h 44"/>
              <a:gd name="T30" fmla="*/ 2147483647 w 60"/>
              <a:gd name="T31" fmla="*/ 2147483647 h 44"/>
              <a:gd name="T32" fmla="*/ 2147483647 w 60"/>
              <a:gd name="T33" fmla="*/ 2147483647 h 44"/>
              <a:gd name="T34" fmla="*/ 2147483647 w 60"/>
              <a:gd name="T35" fmla="*/ 2147483647 h 44"/>
              <a:gd name="T36" fmla="*/ 2147483647 w 60"/>
              <a:gd name="T37" fmla="*/ 2147483647 h 44"/>
              <a:gd name="T38" fmla="*/ 2147483647 w 60"/>
              <a:gd name="T39" fmla="*/ 2147483647 h 44"/>
              <a:gd name="T40" fmla="*/ 2147483647 w 60"/>
              <a:gd name="T41" fmla="*/ 2147483647 h 44"/>
              <a:gd name="T42" fmla="*/ 2147483647 w 60"/>
              <a:gd name="T43" fmla="*/ 2147483647 h 44"/>
              <a:gd name="T44" fmla="*/ 2147483647 w 60"/>
              <a:gd name="T45" fmla="*/ 2147483647 h 44"/>
              <a:gd name="T46" fmla="*/ 2147483647 w 60"/>
              <a:gd name="T47" fmla="*/ 2147483647 h 44"/>
              <a:gd name="T48" fmla="*/ 2147483647 w 60"/>
              <a:gd name="T49" fmla="*/ 2147483647 h 44"/>
              <a:gd name="T50" fmla="*/ 2147483647 w 60"/>
              <a:gd name="T51" fmla="*/ 2147483647 h 44"/>
              <a:gd name="T52" fmla="*/ 2147483647 w 60"/>
              <a:gd name="T53" fmla="*/ 2147483647 h 44"/>
              <a:gd name="T54" fmla="*/ 2147483647 w 60"/>
              <a:gd name="T55" fmla="*/ 2147483647 h 44"/>
              <a:gd name="T56" fmla="*/ 2147483647 w 60"/>
              <a:gd name="T57" fmla="*/ 2147483647 h 44"/>
              <a:gd name="T58" fmla="*/ 2147483647 w 60"/>
              <a:gd name="T59" fmla="*/ 2147483647 h 44"/>
              <a:gd name="T60" fmla="*/ 2147483647 w 60"/>
              <a:gd name="T61" fmla="*/ 2147483647 h 44"/>
              <a:gd name="T62" fmla="*/ 2147483647 w 60"/>
              <a:gd name="T63" fmla="*/ 2147483647 h 44"/>
              <a:gd name="T64" fmla="*/ 2147483647 w 60"/>
              <a:gd name="T65" fmla="*/ 2147483647 h 44"/>
              <a:gd name="T66" fmla="*/ 2147483647 w 60"/>
              <a:gd name="T67" fmla="*/ 2147483647 h 44"/>
              <a:gd name="T68" fmla="*/ 2147483647 w 60"/>
              <a:gd name="T69" fmla="*/ 2147483647 h 44"/>
              <a:gd name="T70" fmla="*/ 2147483647 w 60"/>
              <a:gd name="T71" fmla="*/ 0 h 44"/>
              <a:gd name="T72" fmla="*/ 2147483647 w 60"/>
              <a:gd name="T73" fmla="*/ 0 h 44"/>
              <a:gd name="T74" fmla="*/ 2147483647 w 60"/>
              <a:gd name="T75" fmla="*/ 0 h 44"/>
              <a:gd name="T76" fmla="*/ 2147483647 w 60"/>
              <a:gd name="T77" fmla="*/ 0 h 44"/>
              <a:gd name="T78" fmla="*/ 2147483647 w 60"/>
              <a:gd name="T79" fmla="*/ 2147483647 h 44"/>
              <a:gd name="T80" fmla="*/ 2147483647 w 60"/>
              <a:gd name="T81" fmla="*/ 2147483647 h 44"/>
              <a:gd name="T82" fmla="*/ 2147483647 w 60"/>
              <a:gd name="T83" fmla="*/ 2147483647 h 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0"/>
              <a:gd name="T127" fmla="*/ 0 h 44"/>
              <a:gd name="T128" fmla="*/ 60 w 60"/>
              <a:gd name="T129" fmla="*/ 44 h 4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0" h="44">
                <a:moveTo>
                  <a:pt x="8" y="4"/>
                </a:moveTo>
                <a:lnTo>
                  <a:pt x="6" y="6"/>
                </a:lnTo>
                <a:lnTo>
                  <a:pt x="5" y="10"/>
                </a:lnTo>
                <a:lnTo>
                  <a:pt x="3" y="13"/>
                </a:lnTo>
                <a:lnTo>
                  <a:pt x="2" y="17"/>
                </a:lnTo>
                <a:lnTo>
                  <a:pt x="0" y="20"/>
                </a:lnTo>
                <a:lnTo>
                  <a:pt x="0" y="23"/>
                </a:lnTo>
                <a:lnTo>
                  <a:pt x="2" y="26"/>
                </a:lnTo>
                <a:lnTo>
                  <a:pt x="5" y="28"/>
                </a:lnTo>
                <a:lnTo>
                  <a:pt x="9" y="31"/>
                </a:lnTo>
                <a:lnTo>
                  <a:pt x="15" y="34"/>
                </a:lnTo>
                <a:lnTo>
                  <a:pt x="20" y="37"/>
                </a:lnTo>
                <a:lnTo>
                  <a:pt x="26" y="40"/>
                </a:lnTo>
                <a:lnTo>
                  <a:pt x="30" y="43"/>
                </a:lnTo>
                <a:lnTo>
                  <a:pt x="36" y="44"/>
                </a:lnTo>
                <a:lnTo>
                  <a:pt x="42" y="44"/>
                </a:lnTo>
                <a:lnTo>
                  <a:pt x="48" y="41"/>
                </a:lnTo>
                <a:lnTo>
                  <a:pt x="51" y="40"/>
                </a:lnTo>
                <a:lnTo>
                  <a:pt x="54" y="37"/>
                </a:lnTo>
                <a:lnTo>
                  <a:pt x="57" y="32"/>
                </a:lnTo>
                <a:lnTo>
                  <a:pt x="58" y="28"/>
                </a:lnTo>
                <a:lnTo>
                  <a:pt x="60" y="23"/>
                </a:lnTo>
                <a:lnTo>
                  <a:pt x="60" y="19"/>
                </a:lnTo>
                <a:lnTo>
                  <a:pt x="60" y="14"/>
                </a:lnTo>
                <a:lnTo>
                  <a:pt x="60" y="8"/>
                </a:lnTo>
                <a:lnTo>
                  <a:pt x="60" y="7"/>
                </a:lnTo>
                <a:lnTo>
                  <a:pt x="58" y="6"/>
                </a:lnTo>
                <a:lnTo>
                  <a:pt x="57" y="6"/>
                </a:lnTo>
                <a:lnTo>
                  <a:pt x="55" y="4"/>
                </a:lnTo>
                <a:lnTo>
                  <a:pt x="49" y="3"/>
                </a:lnTo>
                <a:lnTo>
                  <a:pt x="43" y="1"/>
                </a:lnTo>
                <a:lnTo>
                  <a:pt x="37" y="0"/>
                </a:lnTo>
                <a:lnTo>
                  <a:pt x="30" y="0"/>
                </a:lnTo>
                <a:lnTo>
                  <a:pt x="24" y="0"/>
                </a:lnTo>
                <a:lnTo>
                  <a:pt x="18" y="0"/>
                </a:lnTo>
                <a:lnTo>
                  <a:pt x="12" y="1"/>
                </a:lnTo>
                <a:lnTo>
                  <a:pt x="8" y="4"/>
                </a:lnTo>
              </a:path>
            </a:pathLst>
          </a:custGeom>
          <a:solidFill>
            <a:srgbClr val="FFFF00"/>
          </a:solidFill>
          <a:ln w="4763">
            <a:solidFill>
              <a:srgbClr val="990000"/>
            </a:solidFill>
            <a:round/>
            <a:headEnd/>
            <a:tailEnd/>
          </a:ln>
        </p:spPr>
        <p:txBody>
          <a:bodyPr/>
          <a:lstStyle/>
          <a:p>
            <a:endParaRPr lang="en-US"/>
          </a:p>
        </p:txBody>
      </p:sp>
      <p:sp>
        <p:nvSpPr>
          <p:cNvPr id="53324" name="Freeform 75"/>
          <p:cNvSpPr>
            <a:spLocks/>
          </p:cNvSpPr>
          <p:nvPr/>
        </p:nvSpPr>
        <p:spPr bwMode="auto">
          <a:xfrm>
            <a:off x="6777038" y="4400550"/>
            <a:ext cx="53975" cy="71438"/>
          </a:xfrm>
          <a:custGeom>
            <a:avLst/>
            <a:gdLst>
              <a:gd name="T0" fmla="*/ 2147483647 w 38"/>
              <a:gd name="T1" fmla="*/ 2147483647 h 45"/>
              <a:gd name="T2" fmla="*/ 2147483647 w 38"/>
              <a:gd name="T3" fmla="*/ 2147483647 h 45"/>
              <a:gd name="T4" fmla="*/ 2147483647 w 38"/>
              <a:gd name="T5" fmla="*/ 2147483647 h 45"/>
              <a:gd name="T6" fmla="*/ 2147483647 w 38"/>
              <a:gd name="T7" fmla="*/ 2147483647 h 45"/>
              <a:gd name="T8" fmla="*/ 2147483647 w 38"/>
              <a:gd name="T9" fmla="*/ 2147483647 h 45"/>
              <a:gd name="T10" fmla="*/ 2147483647 w 38"/>
              <a:gd name="T11" fmla="*/ 2147483647 h 45"/>
              <a:gd name="T12" fmla="*/ 2147483647 w 38"/>
              <a:gd name="T13" fmla="*/ 2147483647 h 45"/>
              <a:gd name="T14" fmla="*/ 2147483647 w 38"/>
              <a:gd name="T15" fmla="*/ 2147483647 h 45"/>
              <a:gd name="T16" fmla="*/ 2147483647 w 38"/>
              <a:gd name="T17" fmla="*/ 2147483647 h 45"/>
              <a:gd name="T18" fmla="*/ 2147483647 w 38"/>
              <a:gd name="T19" fmla="*/ 2147483647 h 45"/>
              <a:gd name="T20" fmla="*/ 2147483647 w 38"/>
              <a:gd name="T21" fmla="*/ 2147483647 h 45"/>
              <a:gd name="T22" fmla="*/ 2147483647 w 38"/>
              <a:gd name="T23" fmla="*/ 2147483647 h 45"/>
              <a:gd name="T24" fmla="*/ 2147483647 w 38"/>
              <a:gd name="T25" fmla="*/ 2147483647 h 45"/>
              <a:gd name="T26" fmla="*/ 2147483647 w 38"/>
              <a:gd name="T27" fmla="*/ 2147483647 h 45"/>
              <a:gd name="T28" fmla="*/ 2147483647 w 38"/>
              <a:gd name="T29" fmla="*/ 2147483647 h 45"/>
              <a:gd name="T30" fmla="*/ 2147483647 w 38"/>
              <a:gd name="T31" fmla="*/ 2147483647 h 45"/>
              <a:gd name="T32" fmla="*/ 2147483647 w 38"/>
              <a:gd name="T33" fmla="*/ 2147483647 h 45"/>
              <a:gd name="T34" fmla="*/ 2147483647 w 38"/>
              <a:gd name="T35" fmla="*/ 2147483647 h 45"/>
              <a:gd name="T36" fmla="*/ 2147483647 w 38"/>
              <a:gd name="T37" fmla="*/ 2147483647 h 45"/>
              <a:gd name="T38" fmla="*/ 2147483647 w 38"/>
              <a:gd name="T39" fmla="*/ 2147483647 h 45"/>
              <a:gd name="T40" fmla="*/ 2147483647 w 38"/>
              <a:gd name="T41" fmla="*/ 2147483647 h 45"/>
              <a:gd name="T42" fmla="*/ 2147483647 w 38"/>
              <a:gd name="T43" fmla="*/ 2147483647 h 45"/>
              <a:gd name="T44" fmla="*/ 2147483647 w 38"/>
              <a:gd name="T45" fmla="*/ 2147483647 h 45"/>
              <a:gd name="T46" fmla="*/ 2147483647 w 38"/>
              <a:gd name="T47" fmla="*/ 2147483647 h 45"/>
              <a:gd name="T48" fmla="*/ 2147483647 w 38"/>
              <a:gd name="T49" fmla="*/ 2147483647 h 45"/>
              <a:gd name="T50" fmla="*/ 2147483647 w 38"/>
              <a:gd name="T51" fmla="*/ 2147483647 h 45"/>
              <a:gd name="T52" fmla="*/ 2147483647 w 38"/>
              <a:gd name="T53" fmla="*/ 2147483647 h 45"/>
              <a:gd name="T54" fmla="*/ 2147483647 w 38"/>
              <a:gd name="T55" fmla="*/ 2147483647 h 45"/>
              <a:gd name="T56" fmla="*/ 2147483647 w 38"/>
              <a:gd name="T57" fmla="*/ 0 h 45"/>
              <a:gd name="T58" fmla="*/ 2147483647 w 38"/>
              <a:gd name="T59" fmla="*/ 0 h 45"/>
              <a:gd name="T60" fmla="*/ 2147483647 w 38"/>
              <a:gd name="T61" fmla="*/ 0 h 45"/>
              <a:gd name="T62" fmla="*/ 2147483647 w 38"/>
              <a:gd name="T63" fmla="*/ 0 h 45"/>
              <a:gd name="T64" fmla="*/ 2147483647 w 38"/>
              <a:gd name="T65" fmla="*/ 2147483647 h 45"/>
              <a:gd name="T66" fmla="*/ 2147483647 w 38"/>
              <a:gd name="T67" fmla="*/ 2147483647 h 45"/>
              <a:gd name="T68" fmla="*/ 2147483647 w 38"/>
              <a:gd name="T69" fmla="*/ 2147483647 h 45"/>
              <a:gd name="T70" fmla="*/ 2147483647 w 38"/>
              <a:gd name="T71" fmla="*/ 2147483647 h 45"/>
              <a:gd name="T72" fmla="*/ 2147483647 w 38"/>
              <a:gd name="T73" fmla="*/ 2147483647 h 45"/>
              <a:gd name="T74" fmla="*/ 0 w 38"/>
              <a:gd name="T75" fmla="*/ 2147483647 h 45"/>
              <a:gd name="T76" fmla="*/ 2147483647 w 38"/>
              <a:gd name="T77" fmla="*/ 2147483647 h 45"/>
              <a:gd name="T78" fmla="*/ 2147483647 w 38"/>
              <a:gd name="T79" fmla="*/ 2147483647 h 45"/>
              <a:gd name="T80" fmla="*/ 2147483647 w 38"/>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
              <a:gd name="T124" fmla="*/ 0 h 45"/>
              <a:gd name="T125" fmla="*/ 38 w 38"/>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 h="45">
                <a:moveTo>
                  <a:pt x="4" y="21"/>
                </a:moveTo>
                <a:lnTo>
                  <a:pt x="3" y="25"/>
                </a:lnTo>
                <a:lnTo>
                  <a:pt x="4" y="30"/>
                </a:lnTo>
                <a:lnTo>
                  <a:pt x="6" y="34"/>
                </a:lnTo>
                <a:lnTo>
                  <a:pt x="10" y="37"/>
                </a:lnTo>
                <a:lnTo>
                  <a:pt x="15" y="40"/>
                </a:lnTo>
                <a:lnTo>
                  <a:pt x="19" y="43"/>
                </a:lnTo>
                <a:lnTo>
                  <a:pt x="25" y="43"/>
                </a:lnTo>
                <a:lnTo>
                  <a:pt x="30" y="45"/>
                </a:lnTo>
                <a:lnTo>
                  <a:pt x="33" y="43"/>
                </a:lnTo>
                <a:lnTo>
                  <a:pt x="34" y="42"/>
                </a:lnTo>
                <a:lnTo>
                  <a:pt x="36" y="40"/>
                </a:lnTo>
                <a:lnTo>
                  <a:pt x="37" y="37"/>
                </a:lnTo>
                <a:lnTo>
                  <a:pt x="38" y="34"/>
                </a:lnTo>
                <a:lnTo>
                  <a:pt x="38" y="31"/>
                </a:lnTo>
                <a:lnTo>
                  <a:pt x="38" y="28"/>
                </a:lnTo>
                <a:lnTo>
                  <a:pt x="37" y="25"/>
                </a:lnTo>
                <a:lnTo>
                  <a:pt x="37" y="22"/>
                </a:lnTo>
                <a:lnTo>
                  <a:pt x="36" y="21"/>
                </a:lnTo>
                <a:lnTo>
                  <a:pt x="36" y="18"/>
                </a:lnTo>
                <a:lnTo>
                  <a:pt x="34" y="15"/>
                </a:lnTo>
                <a:lnTo>
                  <a:pt x="34" y="14"/>
                </a:lnTo>
                <a:lnTo>
                  <a:pt x="33" y="11"/>
                </a:lnTo>
                <a:lnTo>
                  <a:pt x="33" y="9"/>
                </a:lnTo>
                <a:lnTo>
                  <a:pt x="31" y="8"/>
                </a:lnTo>
                <a:lnTo>
                  <a:pt x="30" y="5"/>
                </a:lnTo>
                <a:lnTo>
                  <a:pt x="27" y="2"/>
                </a:lnTo>
                <a:lnTo>
                  <a:pt x="24" y="2"/>
                </a:lnTo>
                <a:lnTo>
                  <a:pt x="21" y="0"/>
                </a:lnTo>
                <a:lnTo>
                  <a:pt x="16" y="0"/>
                </a:lnTo>
                <a:lnTo>
                  <a:pt x="13" y="0"/>
                </a:lnTo>
                <a:lnTo>
                  <a:pt x="10" y="0"/>
                </a:lnTo>
                <a:lnTo>
                  <a:pt x="7" y="2"/>
                </a:lnTo>
                <a:lnTo>
                  <a:pt x="6" y="3"/>
                </a:lnTo>
                <a:lnTo>
                  <a:pt x="3" y="5"/>
                </a:lnTo>
                <a:lnTo>
                  <a:pt x="1" y="8"/>
                </a:lnTo>
                <a:lnTo>
                  <a:pt x="1" y="11"/>
                </a:lnTo>
                <a:lnTo>
                  <a:pt x="0" y="14"/>
                </a:lnTo>
                <a:lnTo>
                  <a:pt x="1" y="17"/>
                </a:lnTo>
                <a:lnTo>
                  <a:pt x="1" y="18"/>
                </a:lnTo>
                <a:lnTo>
                  <a:pt x="4"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5" name="Freeform 76"/>
          <p:cNvSpPr>
            <a:spLocks/>
          </p:cNvSpPr>
          <p:nvPr/>
        </p:nvSpPr>
        <p:spPr bwMode="auto">
          <a:xfrm>
            <a:off x="6777038" y="4400550"/>
            <a:ext cx="53975" cy="71438"/>
          </a:xfrm>
          <a:custGeom>
            <a:avLst/>
            <a:gdLst>
              <a:gd name="T0" fmla="*/ 2147483647 w 38"/>
              <a:gd name="T1" fmla="*/ 2147483647 h 45"/>
              <a:gd name="T2" fmla="*/ 2147483647 w 38"/>
              <a:gd name="T3" fmla="*/ 2147483647 h 45"/>
              <a:gd name="T4" fmla="*/ 2147483647 w 38"/>
              <a:gd name="T5" fmla="*/ 2147483647 h 45"/>
              <a:gd name="T6" fmla="*/ 2147483647 w 38"/>
              <a:gd name="T7" fmla="*/ 2147483647 h 45"/>
              <a:gd name="T8" fmla="*/ 2147483647 w 38"/>
              <a:gd name="T9" fmla="*/ 2147483647 h 45"/>
              <a:gd name="T10" fmla="*/ 2147483647 w 38"/>
              <a:gd name="T11" fmla="*/ 2147483647 h 45"/>
              <a:gd name="T12" fmla="*/ 2147483647 w 38"/>
              <a:gd name="T13" fmla="*/ 2147483647 h 45"/>
              <a:gd name="T14" fmla="*/ 2147483647 w 38"/>
              <a:gd name="T15" fmla="*/ 2147483647 h 45"/>
              <a:gd name="T16" fmla="*/ 2147483647 w 38"/>
              <a:gd name="T17" fmla="*/ 2147483647 h 45"/>
              <a:gd name="T18" fmla="*/ 2147483647 w 38"/>
              <a:gd name="T19" fmla="*/ 2147483647 h 45"/>
              <a:gd name="T20" fmla="*/ 2147483647 w 38"/>
              <a:gd name="T21" fmla="*/ 2147483647 h 45"/>
              <a:gd name="T22" fmla="*/ 2147483647 w 38"/>
              <a:gd name="T23" fmla="*/ 2147483647 h 45"/>
              <a:gd name="T24" fmla="*/ 2147483647 w 38"/>
              <a:gd name="T25" fmla="*/ 2147483647 h 45"/>
              <a:gd name="T26" fmla="*/ 2147483647 w 38"/>
              <a:gd name="T27" fmla="*/ 2147483647 h 45"/>
              <a:gd name="T28" fmla="*/ 2147483647 w 38"/>
              <a:gd name="T29" fmla="*/ 2147483647 h 45"/>
              <a:gd name="T30" fmla="*/ 2147483647 w 38"/>
              <a:gd name="T31" fmla="*/ 2147483647 h 45"/>
              <a:gd name="T32" fmla="*/ 2147483647 w 38"/>
              <a:gd name="T33" fmla="*/ 2147483647 h 45"/>
              <a:gd name="T34" fmla="*/ 2147483647 w 38"/>
              <a:gd name="T35" fmla="*/ 2147483647 h 45"/>
              <a:gd name="T36" fmla="*/ 2147483647 w 38"/>
              <a:gd name="T37" fmla="*/ 2147483647 h 45"/>
              <a:gd name="T38" fmla="*/ 2147483647 w 38"/>
              <a:gd name="T39" fmla="*/ 2147483647 h 45"/>
              <a:gd name="T40" fmla="*/ 2147483647 w 38"/>
              <a:gd name="T41" fmla="*/ 2147483647 h 45"/>
              <a:gd name="T42" fmla="*/ 2147483647 w 38"/>
              <a:gd name="T43" fmla="*/ 2147483647 h 45"/>
              <a:gd name="T44" fmla="*/ 2147483647 w 38"/>
              <a:gd name="T45" fmla="*/ 2147483647 h 45"/>
              <a:gd name="T46" fmla="*/ 2147483647 w 38"/>
              <a:gd name="T47" fmla="*/ 2147483647 h 45"/>
              <a:gd name="T48" fmla="*/ 2147483647 w 38"/>
              <a:gd name="T49" fmla="*/ 2147483647 h 45"/>
              <a:gd name="T50" fmla="*/ 2147483647 w 38"/>
              <a:gd name="T51" fmla="*/ 2147483647 h 45"/>
              <a:gd name="T52" fmla="*/ 2147483647 w 38"/>
              <a:gd name="T53" fmla="*/ 2147483647 h 45"/>
              <a:gd name="T54" fmla="*/ 2147483647 w 38"/>
              <a:gd name="T55" fmla="*/ 2147483647 h 45"/>
              <a:gd name="T56" fmla="*/ 2147483647 w 38"/>
              <a:gd name="T57" fmla="*/ 0 h 45"/>
              <a:gd name="T58" fmla="*/ 2147483647 w 38"/>
              <a:gd name="T59" fmla="*/ 0 h 45"/>
              <a:gd name="T60" fmla="*/ 2147483647 w 38"/>
              <a:gd name="T61" fmla="*/ 0 h 45"/>
              <a:gd name="T62" fmla="*/ 2147483647 w 38"/>
              <a:gd name="T63" fmla="*/ 0 h 45"/>
              <a:gd name="T64" fmla="*/ 2147483647 w 38"/>
              <a:gd name="T65" fmla="*/ 2147483647 h 45"/>
              <a:gd name="T66" fmla="*/ 2147483647 w 38"/>
              <a:gd name="T67" fmla="*/ 2147483647 h 45"/>
              <a:gd name="T68" fmla="*/ 2147483647 w 38"/>
              <a:gd name="T69" fmla="*/ 2147483647 h 45"/>
              <a:gd name="T70" fmla="*/ 2147483647 w 38"/>
              <a:gd name="T71" fmla="*/ 2147483647 h 45"/>
              <a:gd name="T72" fmla="*/ 2147483647 w 38"/>
              <a:gd name="T73" fmla="*/ 2147483647 h 45"/>
              <a:gd name="T74" fmla="*/ 0 w 38"/>
              <a:gd name="T75" fmla="*/ 2147483647 h 45"/>
              <a:gd name="T76" fmla="*/ 2147483647 w 38"/>
              <a:gd name="T77" fmla="*/ 2147483647 h 45"/>
              <a:gd name="T78" fmla="*/ 2147483647 w 38"/>
              <a:gd name="T79" fmla="*/ 2147483647 h 45"/>
              <a:gd name="T80" fmla="*/ 2147483647 w 38"/>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
              <a:gd name="T124" fmla="*/ 0 h 45"/>
              <a:gd name="T125" fmla="*/ 38 w 38"/>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 h="45">
                <a:moveTo>
                  <a:pt x="4" y="21"/>
                </a:moveTo>
                <a:lnTo>
                  <a:pt x="3" y="25"/>
                </a:lnTo>
                <a:lnTo>
                  <a:pt x="4" y="30"/>
                </a:lnTo>
                <a:lnTo>
                  <a:pt x="6" y="34"/>
                </a:lnTo>
                <a:lnTo>
                  <a:pt x="10" y="37"/>
                </a:lnTo>
                <a:lnTo>
                  <a:pt x="15" y="40"/>
                </a:lnTo>
                <a:lnTo>
                  <a:pt x="19" y="43"/>
                </a:lnTo>
                <a:lnTo>
                  <a:pt x="25" y="43"/>
                </a:lnTo>
                <a:lnTo>
                  <a:pt x="30" y="45"/>
                </a:lnTo>
                <a:lnTo>
                  <a:pt x="33" y="43"/>
                </a:lnTo>
                <a:lnTo>
                  <a:pt x="34" y="42"/>
                </a:lnTo>
                <a:lnTo>
                  <a:pt x="36" y="40"/>
                </a:lnTo>
                <a:lnTo>
                  <a:pt x="37" y="37"/>
                </a:lnTo>
                <a:lnTo>
                  <a:pt x="38" y="34"/>
                </a:lnTo>
                <a:lnTo>
                  <a:pt x="38" y="31"/>
                </a:lnTo>
                <a:lnTo>
                  <a:pt x="38" y="28"/>
                </a:lnTo>
                <a:lnTo>
                  <a:pt x="37" y="25"/>
                </a:lnTo>
                <a:lnTo>
                  <a:pt x="37" y="22"/>
                </a:lnTo>
                <a:lnTo>
                  <a:pt x="36" y="21"/>
                </a:lnTo>
                <a:lnTo>
                  <a:pt x="36" y="18"/>
                </a:lnTo>
                <a:lnTo>
                  <a:pt x="34" y="15"/>
                </a:lnTo>
                <a:lnTo>
                  <a:pt x="34" y="14"/>
                </a:lnTo>
                <a:lnTo>
                  <a:pt x="33" y="11"/>
                </a:lnTo>
                <a:lnTo>
                  <a:pt x="33" y="9"/>
                </a:lnTo>
                <a:lnTo>
                  <a:pt x="31" y="8"/>
                </a:lnTo>
                <a:lnTo>
                  <a:pt x="30" y="5"/>
                </a:lnTo>
                <a:lnTo>
                  <a:pt x="27" y="2"/>
                </a:lnTo>
                <a:lnTo>
                  <a:pt x="24" y="2"/>
                </a:lnTo>
                <a:lnTo>
                  <a:pt x="21" y="0"/>
                </a:lnTo>
                <a:lnTo>
                  <a:pt x="16" y="0"/>
                </a:lnTo>
                <a:lnTo>
                  <a:pt x="13" y="0"/>
                </a:lnTo>
                <a:lnTo>
                  <a:pt x="10" y="0"/>
                </a:lnTo>
                <a:lnTo>
                  <a:pt x="7" y="2"/>
                </a:lnTo>
                <a:lnTo>
                  <a:pt x="6" y="3"/>
                </a:lnTo>
                <a:lnTo>
                  <a:pt x="3" y="5"/>
                </a:lnTo>
                <a:lnTo>
                  <a:pt x="1" y="8"/>
                </a:lnTo>
                <a:lnTo>
                  <a:pt x="1" y="11"/>
                </a:lnTo>
                <a:lnTo>
                  <a:pt x="0" y="14"/>
                </a:lnTo>
                <a:lnTo>
                  <a:pt x="1" y="17"/>
                </a:lnTo>
                <a:lnTo>
                  <a:pt x="1" y="18"/>
                </a:lnTo>
                <a:lnTo>
                  <a:pt x="4" y="21"/>
                </a:lnTo>
              </a:path>
            </a:pathLst>
          </a:custGeom>
          <a:solidFill>
            <a:srgbClr val="FFFF00"/>
          </a:solidFill>
          <a:ln w="4763">
            <a:solidFill>
              <a:srgbClr val="990000"/>
            </a:solidFill>
            <a:round/>
            <a:headEnd/>
            <a:tailEnd/>
          </a:ln>
        </p:spPr>
        <p:txBody>
          <a:bodyPr/>
          <a:lstStyle/>
          <a:p>
            <a:endParaRPr lang="en-US"/>
          </a:p>
        </p:txBody>
      </p:sp>
      <p:sp>
        <p:nvSpPr>
          <p:cNvPr id="53326" name="Freeform 77"/>
          <p:cNvSpPr>
            <a:spLocks/>
          </p:cNvSpPr>
          <p:nvPr/>
        </p:nvSpPr>
        <p:spPr bwMode="auto">
          <a:xfrm>
            <a:off x="6724650" y="4321175"/>
            <a:ext cx="66675" cy="128588"/>
          </a:xfrm>
          <a:custGeom>
            <a:avLst/>
            <a:gdLst>
              <a:gd name="T0" fmla="*/ 2147483647 w 47"/>
              <a:gd name="T1" fmla="*/ 2147483647 h 81"/>
              <a:gd name="T2" fmla="*/ 0 w 47"/>
              <a:gd name="T3" fmla="*/ 2147483647 h 81"/>
              <a:gd name="T4" fmla="*/ 0 w 47"/>
              <a:gd name="T5" fmla="*/ 2147483647 h 81"/>
              <a:gd name="T6" fmla="*/ 2147483647 w 47"/>
              <a:gd name="T7" fmla="*/ 2147483647 h 81"/>
              <a:gd name="T8" fmla="*/ 2147483647 w 47"/>
              <a:gd name="T9" fmla="*/ 2147483647 h 81"/>
              <a:gd name="T10" fmla="*/ 2147483647 w 47"/>
              <a:gd name="T11" fmla="*/ 2147483647 h 81"/>
              <a:gd name="T12" fmla="*/ 2147483647 w 47"/>
              <a:gd name="T13" fmla="*/ 2147483647 h 81"/>
              <a:gd name="T14" fmla="*/ 2147483647 w 47"/>
              <a:gd name="T15" fmla="*/ 2147483647 h 81"/>
              <a:gd name="T16" fmla="*/ 2147483647 w 47"/>
              <a:gd name="T17" fmla="*/ 2147483647 h 81"/>
              <a:gd name="T18" fmla="*/ 2147483647 w 47"/>
              <a:gd name="T19" fmla="*/ 2147483647 h 81"/>
              <a:gd name="T20" fmla="*/ 2147483647 w 47"/>
              <a:gd name="T21" fmla="*/ 2147483647 h 81"/>
              <a:gd name="T22" fmla="*/ 2147483647 w 47"/>
              <a:gd name="T23" fmla="*/ 2147483647 h 81"/>
              <a:gd name="T24" fmla="*/ 2147483647 w 47"/>
              <a:gd name="T25" fmla="*/ 2147483647 h 81"/>
              <a:gd name="T26" fmla="*/ 2147483647 w 47"/>
              <a:gd name="T27" fmla="*/ 2147483647 h 81"/>
              <a:gd name="T28" fmla="*/ 2147483647 w 47"/>
              <a:gd name="T29" fmla="*/ 2147483647 h 81"/>
              <a:gd name="T30" fmla="*/ 2147483647 w 47"/>
              <a:gd name="T31" fmla="*/ 2147483647 h 81"/>
              <a:gd name="T32" fmla="*/ 2147483647 w 47"/>
              <a:gd name="T33" fmla="*/ 2147483647 h 81"/>
              <a:gd name="T34" fmla="*/ 2147483647 w 47"/>
              <a:gd name="T35" fmla="*/ 2147483647 h 81"/>
              <a:gd name="T36" fmla="*/ 2147483647 w 47"/>
              <a:gd name="T37" fmla="*/ 2147483647 h 81"/>
              <a:gd name="T38" fmla="*/ 2147483647 w 47"/>
              <a:gd name="T39" fmla="*/ 2147483647 h 81"/>
              <a:gd name="T40" fmla="*/ 2147483647 w 47"/>
              <a:gd name="T41" fmla="*/ 2147483647 h 81"/>
              <a:gd name="T42" fmla="*/ 2147483647 w 47"/>
              <a:gd name="T43" fmla="*/ 2147483647 h 81"/>
              <a:gd name="T44" fmla="*/ 2147483647 w 47"/>
              <a:gd name="T45" fmla="*/ 2147483647 h 81"/>
              <a:gd name="T46" fmla="*/ 2147483647 w 47"/>
              <a:gd name="T47" fmla="*/ 2147483647 h 81"/>
              <a:gd name="T48" fmla="*/ 2147483647 w 47"/>
              <a:gd name="T49" fmla="*/ 2147483647 h 81"/>
              <a:gd name="T50" fmla="*/ 2147483647 w 47"/>
              <a:gd name="T51" fmla="*/ 2147483647 h 81"/>
              <a:gd name="T52" fmla="*/ 2147483647 w 47"/>
              <a:gd name="T53" fmla="*/ 2147483647 h 81"/>
              <a:gd name="T54" fmla="*/ 2147483647 w 47"/>
              <a:gd name="T55" fmla="*/ 2147483647 h 81"/>
              <a:gd name="T56" fmla="*/ 2147483647 w 47"/>
              <a:gd name="T57" fmla="*/ 2147483647 h 81"/>
              <a:gd name="T58" fmla="*/ 2147483647 w 47"/>
              <a:gd name="T59" fmla="*/ 2147483647 h 81"/>
              <a:gd name="T60" fmla="*/ 2147483647 w 47"/>
              <a:gd name="T61" fmla="*/ 2147483647 h 81"/>
              <a:gd name="T62" fmla="*/ 2147483647 w 47"/>
              <a:gd name="T63" fmla="*/ 2147483647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81"/>
              <a:gd name="T98" fmla="*/ 47 w 47"/>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81">
                <a:moveTo>
                  <a:pt x="3" y="38"/>
                </a:moveTo>
                <a:lnTo>
                  <a:pt x="2" y="41"/>
                </a:lnTo>
                <a:lnTo>
                  <a:pt x="0" y="46"/>
                </a:lnTo>
                <a:lnTo>
                  <a:pt x="0" y="49"/>
                </a:lnTo>
                <a:lnTo>
                  <a:pt x="0" y="53"/>
                </a:lnTo>
                <a:lnTo>
                  <a:pt x="0" y="56"/>
                </a:lnTo>
                <a:lnTo>
                  <a:pt x="0" y="59"/>
                </a:lnTo>
                <a:lnTo>
                  <a:pt x="2" y="62"/>
                </a:lnTo>
                <a:lnTo>
                  <a:pt x="4" y="65"/>
                </a:lnTo>
                <a:lnTo>
                  <a:pt x="6" y="68"/>
                </a:lnTo>
                <a:lnTo>
                  <a:pt x="7" y="71"/>
                </a:lnTo>
                <a:lnTo>
                  <a:pt x="10" y="72"/>
                </a:lnTo>
                <a:lnTo>
                  <a:pt x="12" y="75"/>
                </a:lnTo>
                <a:lnTo>
                  <a:pt x="15" y="77"/>
                </a:lnTo>
                <a:lnTo>
                  <a:pt x="18" y="78"/>
                </a:lnTo>
                <a:lnTo>
                  <a:pt x="21" y="80"/>
                </a:lnTo>
                <a:lnTo>
                  <a:pt x="24" y="81"/>
                </a:lnTo>
                <a:lnTo>
                  <a:pt x="27" y="81"/>
                </a:lnTo>
                <a:lnTo>
                  <a:pt x="28" y="80"/>
                </a:lnTo>
                <a:lnTo>
                  <a:pt x="30" y="80"/>
                </a:lnTo>
                <a:lnTo>
                  <a:pt x="30" y="78"/>
                </a:lnTo>
                <a:lnTo>
                  <a:pt x="31" y="77"/>
                </a:lnTo>
                <a:lnTo>
                  <a:pt x="33" y="74"/>
                </a:lnTo>
                <a:lnTo>
                  <a:pt x="33" y="72"/>
                </a:lnTo>
                <a:lnTo>
                  <a:pt x="34" y="71"/>
                </a:lnTo>
                <a:lnTo>
                  <a:pt x="34" y="69"/>
                </a:lnTo>
                <a:lnTo>
                  <a:pt x="34" y="68"/>
                </a:lnTo>
                <a:lnTo>
                  <a:pt x="34" y="67"/>
                </a:lnTo>
                <a:lnTo>
                  <a:pt x="34" y="65"/>
                </a:lnTo>
                <a:lnTo>
                  <a:pt x="33" y="64"/>
                </a:lnTo>
                <a:lnTo>
                  <a:pt x="33" y="62"/>
                </a:lnTo>
                <a:lnTo>
                  <a:pt x="33" y="61"/>
                </a:lnTo>
                <a:lnTo>
                  <a:pt x="33" y="59"/>
                </a:lnTo>
                <a:lnTo>
                  <a:pt x="34" y="53"/>
                </a:lnTo>
                <a:lnTo>
                  <a:pt x="37" y="49"/>
                </a:lnTo>
                <a:lnTo>
                  <a:pt x="38" y="43"/>
                </a:lnTo>
                <a:lnTo>
                  <a:pt x="41" y="38"/>
                </a:lnTo>
                <a:lnTo>
                  <a:pt x="44" y="34"/>
                </a:lnTo>
                <a:lnTo>
                  <a:pt x="46" y="28"/>
                </a:lnTo>
                <a:lnTo>
                  <a:pt x="47" y="22"/>
                </a:lnTo>
                <a:lnTo>
                  <a:pt x="46" y="16"/>
                </a:lnTo>
                <a:lnTo>
                  <a:pt x="44" y="12"/>
                </a:lnTo>
                <a:lnTo>
                  <a:pt x="41" y="9"/>
                </a:lnTo>
                <a:lnTo>
                  <a:pt x="37" y="6"/>
                </a:lnTo>
                <a:lnTo>
                  <a:pt x="33" y="3"/>
                </a:lnTo>
                <a:lnTo>
                  <a:pt x="28" y="1"/>
                </a:lnTo>
                <a:lnTo>
                  <a:pt x="24" y="0"/>
                </a:lnTo>
                <a:lnTo>
                  <a:pt x="19" y="1"/>
                </a:lnTo>
                <a:lnTo>
                  <a:pt x="16" y="3"/>
                </a:lnTo>
                <a:lnTo>
                  <a:pt x="13" y="4"/>
                </a:lnTo>
                <a:lnTo>
                  <a:pt x="13" y="6"/>
                </a:lnTo>
                <a:lnTo>
                  <a:pt x="12" y="7"/>
                </a:lnTo>
                <a:lnTo>
                  <a:pt x="12" y="10"/>
                </a:lnTo>
                <a:lnTo>
                  <a:pt x="12" y="13"/>
                </a:lnTo>
                <a:lnTo>
                  <a:pt x="10" y="16"/>
                </a:lnTo>
                <a:lnTo>
                  <a:pt x="10" y="18"/>
                </a:lnTo>
                <a:lnTo>
                  <a:pt x="10" y="21"/>
                </a:lnTo>
                <a:lnTo>
                  <a:pt x="9" y="24"/>
                </a:lnTo>
                <a:lnTo>
                  <a:pt x="7" y="25"/>
                </a:lnTo>
                <a:lnTo>
                  <a:pt x="7" y="27"/>
                </a:lnTo>
                <a:lnTo>
                  <a:pt x="6" y="29"/>
                </a:lnTo>
                <a:lnTo>
                  <a:pt x="4" y="31"/>
                </a:lnTo>
                <a:lnTo>
                  <a:pt x="4" y="34"/>
                </a:lnTo>
                <a:lnTo>
                  <a:pt x="3" y="35"/>
                </a:lnTo>
                <a:lnTo>
                  <a:pt x="3" y="3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7" name="Freeform 78"/>
          <p:cNvSpPr>
            <a:spLocks/>
          </p:cNvSpPr>
          <p:nvPr/>
        </p:nvSpPr>
        <p:spPr bwMode="auto">
          <a:xfrm>
            <a:off x="6724650" y="4321175"/>
            <a:ext cx="66675" cy="128588"/>
          </a:xfrm>
          <a:custGeom>
            <a:avLst/>
            <a:gdLst>
              <a:gd name="T0" fmla="*/ 2147483647 w 47"/>
              <a:gd name="T1" fmla="*/ 2147483647 h 81"/>
              <a:gd name="T2" fmla="*/ 0 w 47"/>
              <a:gd name="T3" fmla="*/ 2147483647 h 81"/>
              <a:gd name="T4" fmla="*/ 0 w 47"/>
              <a:gd name="T5" fmla="*/ 2147483647 h 81"/>
              <a:gd name="T6" fmla="*/ 2147483647 w 47"/>
              <a:gd name="T7" fmla="*/ 2147483647 h 81"/>
              <a:gd name="T8" fmla="*/ 2147483647 w 47"/>
              <a:gd name="T9" fmla="*/ 2147483647 h 81"/>
              <a:gd name="T10" fmla="*/ 2147483647 w 47"/>
              <a:gd name="T11" fmla="*/ 2147483647 h 81"/>
              <a:gd name="T12" fmla="*/ 2147483647 w 47"/>
              <a:gd name="T13" fmla="*/ 2147483647 h 81"/>
              <a:gd name="T14" fmla="*/ 2147483647 w 47"/>
              <a:gd name="T15" fmla="*/ 2147483647 h 81"/>
              <a:gd name="T16" fmla="*/ 2147483647 w 47"/>
              <a:gd name="T17" fmla="*/ 2147483647 h 81"/>
              <a:gd name="T18" fmla="*/ 2147483647 w 47"/>
              <a:gd name="T19" fmla="*/ 2147483647 h 81"/>
              <a:gd name="T20" fmla="*/ 2147483647 w 47"/>
              <a:gd name="T21" fmla="*/ 2147483647 h 81"/>
              <a:gd name="T22" fmla="*/ 2147483647 w 47"/>
              <a:gd name="T23" fmla="*/ 2147483647 h 81"/>
              <a:gd name="T24" fmla="*/ 2147483647 w 47"/>
              <a:gd name="T25" fmla="*/ 2147483647 h 81"/>
              <a:gd name="T26" fmla="*/ 2147483647 w 47"/>
              <a:gd name="T27" fmla="*/ 2147483647 h 81"/>
              <a:gd name="T28" fmla="*/ 2147483647 w 47"/>
              <a:gd name="T29" fmla="*/ 2147483647 h 81"/>
              <a:gd name="T30" fmla="*/ 2147483647 w 47"/>
              <a:gd name="T31" fmla="*/ 2147483647 h 81"/>
              <a:gd name="T32" fmla="*/ 2147483647 w 47"/>
              <a:gd name="T33" fmla="*/ 2147483647 h 81"/>
              <a:gd name="T34" fmla="*/ 2147483647 w 47"/>
              <a:gd name="T35" fmla="*/ 2147483647 h 81"/>
              <a:gd name="T36" fmla="*/ 2147483647 w 47"/>
              <a:gd name="T37" fmla="*/ 2147483647 h 81"/>
              <a:gd name="T38" fmla="*/ 2147483647 w 47"/>
              <a:gd name="T39" fmla="*/ 2147483647 h 81"/>
              <a:gd name="T40" fmla="*/ 2147483647 w 47"/>
              <a:gd name="T41" fmla="*/ 2147483647 h 81"/>
              <a:gd name="T42" fmla="*/ 2147483647 w 47"/>
              <a:gd name="T43" fmla="*/ 2147483647 h 81"/>
              <a:gd name="T44" fmla="*/ 2147483647 w 47"/>
              <a:gd name="T45" fmla="*/ 2147483647 h 81"/>
              <a:gd name="T46" fmla="*/ 2147483647 w 47"/>
              <a:gd name="T47" fmla="*/ 2147483647 h 81"/>
              <a:gd name="T48" fmla="*/ 2147483647 w 47"/>
              <a:gd name="T49" fmla="*/ 2147483647 h 81"/>
              <a:gd name="T50" fmla="*/ 2147483647 w 47"/>
              <a:gd name="T51" fmla="*/ 2147483647 h 81"/>
              <a:gd name="T52" fmla="*/ 2147483647 w 47"/>
              <a:gd name="T53" fmla="*/ 2147483647 h 81"/>
              <a:gd name="T54" fmla="*/ 2147483647 w 47"/>
              <a:gd name="T55" fmla="*/ 2147483647 h 81"/>
              <a:gd name="T56" fmla="*/ 2147483647 w 47"/>
              <a:gd name="T57" fmla="*/ 2147483647 h 81"/>
              <a:gd name="T58" fmla="*/ 2147483647 w 47"/>
              <a:gd name="T59" fmla="*/ 2147483647 h 81"/>
              <a:gd name="T60" fmla="*/ 2147483647 w 47"/>
              <a:gd name="T61" fmla="*/ 2147483647 h 81"/>
              <a:gd name="T62" fmla="*/ 2147483647 w 47"/>
              <a:gd name="T63" fmla="*/ 2147483647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81"/>
              <a:gd name="T98" fmla="*/ 47 w 47"/>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81">
                <a:moveTo>
                  <a:pt x="3" y="38"/>
                </a:moveTo>
                <a:lnTo>
                  <a:pt x="2" y="41"/>
                </a:lnTo>
                <a:lnTo>
                  <a:pt x="0" y="46"/>
                </a:lnTo>
                <a:lnTo>
                  <a:pt x="0" y="49"/>
                </a:lnTo>
                <a:lnTo>
                  <a:pt x="0" y="53"/>
                </a:lnTo>
                <a:lnTo>
                  <a:pt x="0" y="56"/>
                </a:lnTo>
                <a:lnTo>
                  <a:pt x="0" y="59"/>
                </a:lnTo>
                <a:lnTo>
                  <a:pt x="2" y="62"/>
                </a:lnTo>
                <a:lnTo>
                  <a:pt x="4" y="65"/>
                </a:lnTo>
                <a:lnTo>
                  <a:pt x="6" y="68"/>
                </a:lnTo>
                <a:lnTo>
                  <a:pt x="7" y="71"/>
                </a:lnTo>
                <a:lnTo>
                  <a:pt x="10" y="72"/>
                </a:lnTo>
                <a:lnTo>
                  <a:pt x="12" y="75"/>
                </a:lnTo>
                <a:lnTo>
                  <a:pt x="15" y="77"/>
                </a:lnTo>
                <a:lnTo>
                  <a:pt x="18" y="78"/>
                </a:lnTo>
                <a:lnTo>
                  <a:pt x="21" y="80"/>
                </a:lnTo>
                <a:lnTo>
                  <a:pt x="24" y="81"/>
                </a:lnTo>
                <a:lnTo>
                  <a:pt x="27" y="81"/>
                </a:lnTo>
                <a:lnTo>
                  <a:pt x="28" y="80"/>
                </a:lnTo>
                <a:lnTo>
                  <a:pt x="30" y="80"/>
                </a:lnTo>
                <a:lnTo>
                  <a:pt x="30" y="78"/>
                </a:lnTo>
                <a:lnTo>
                  <a:pt x="31" y="77"/>
                </a:lnTo>
                <a:lnTo>
                  <a:pt x="33" y="74"/>
                </a:lnTo>
                <a:lnTo>
                  <a:pt x="33" y="72"/>
                </a:lnTo>
                <a:lnTo>
                  <a:pt x="34" y="71"/>
                </a:lnTo>
                <a:lnTo>
                  <a:pt x="34" y="69"/>
                </a:lnTo>
                <a:lnTo>
                  <a:pt x="34" y="68"/>
                </a:lnTo>
                <a:lnTo>
                  <a:pt x="34" y="67"/>
                </a:lnTo>
                <a:lnTo>
                  <a:pt x="34" y="65"/>
                </a:lnTo>
                <a:lnTo>
                  <a:pt x="33" y="64"/>
                </a:lnTo>
                <a:lnTo>
                  <a:pt x="33" y="62"/>
                </a:lnTo>
                <a:lnTo>
                  <a:pt x="33" y="61"/>
                </a:lnTo>
                <a:lnTo>
                  <a:pt x="33" y="59"/>
                </a:lnTo>
                <a:lnTo>
                  <a:pt x="34" y="53"/>
                </a:lnTo>
                <a:lnTo>
                  <a:pt x="37" y="49"/>
                </a:lnTo>
                <a:lnTo>
                  <a:pt x="38" y="43"/>
                </a:lnTo>
                <a:lnTo>
                  <a:pt x="41" y="38"/>
                </a:lnTo>
                <a:lnTo>
                  <a:pt x="44" y="34"/>
                </a:lnTo>
                <a:lnTo>
                  <a:pt x="46" y="28"/>
                </a:lnTo>
                <a:lnTo>
                  <a:pt x="47" y="22"/>
                </a:lnTo>
                <a:lnTo>
                  <a:pt x="46" y="16"/>
                </a:lnTo>
                <a:lnTo>
                  <a:pt x="44" y="12"/>
                </a:lnTo>
                <a:lnTo>
                  <a:pt x="41" y="9"/>
                </a:lnTo>
                <a:lnTo>
                  <a:pt x="37" y="6"/>
                </a:lnTo>
                <a:lnTo>
                  <a:pt x="33" y="3"/>
                </a:lnTo>
                <a:lnTo>
                  <a:pt x="28" y="1"/>
                </a:lnTo>
                <a:lnTo>
                  <a:pt x="24" y="0"/>
                </a:lnTo>
                <a:lnTo>
                  <a:pt x="19" y="1"/>
                </a:lnTo>
                <a:lnTo>
                  <a:pt x="16" y="3"/>
                </a:lnTo>
                <a:lnTo>
                  <a:pt x="13" y="4"/>
                </a:lnTo>
                <a:lnTo>
                  <a:pt x="13" y="6"/>
                </a:lnTo>
                <a:lnTo>
                  <a:pt x="12" y="7"/>
                </a:lnTo>
                <a:lnTo>
                  <a:pt x="12" y="10"/>
                </a:lnTo>
                <a:lnTo>
                  <a:pt x="12" y="13"/>
                </a:lnTo>
                <a:lnTo>
                  <a:pt x="10" y="16"/>
                </a:lnTo>
                <a:lnTo>
                  <a:pt x="10" y="18"/>
                </a:lnTo>
                <a:lnTo>
                  <a:pt x="10" y="21"/>
                </a:lnTo>
                <a:lnTo>
                  <a:pt x="9" y="24"/>
                </a:lnTo>
                <a:lnTo>
                  <a:pt x="7" y="25"/>
                </a:lnTo>
                <a:lnTo>
                  <a:pt x="7" y="27"/>
                </a:lnTo>
                <a:lnTo>
                  <a:pt x="6" y="29"/>
                </a:lnTo>
                <a:lnTo>
                  <a:pt x="4" y="31"/>
                </a:lnTo>
                <a:lnTo>
                  <a:pt x="4" y="34"/>
                </a:lnTo>
                <a:lnTo>
                  <a:pt x="3" y="35"/>
                </a:lnTo>
                <a:lnTo>
                  <a:pt x="3" y="38"/>
                </a:lnTo>
              </a:path>
            </a:pathLst>
          </a:custGeom>
          <a:solidFill>
            <a:srgbClr val="FFFF00"/>
          </a:solidFill>
          <a:ln w="4763">
            <a:solidFill>
              <a:srgbClr val="990000"/>
            </a:solidFill>
            <a:round/>
            <a:headEnd/>
            <a:tailEnd/>
          </a:ln>
        </p:spPr>
        <p:txBody>
          <a:bodyPr/>
          <a:lstStyle/>
          <a:p>
            <a:endParaRPr lang="en-US"/>
          </a:p>
        </p:txBody>
      </p:sp>
      <p:sp>
        <p:nvSpPr>
          <p:cNvPr id="53328" name="Freeform 79"/>
          <p:cNvSpPr>
            <a:spLocks/>
          </p:cNvSpPr>
          <p:nvPr/>
        </p:nvSpPr>
        <p:spPr bwMode="auto">
          <a:xfrm>
            <a:off x="6686550" y="4375150"/>
            <a:ext cx="30163" cy="44450"/>
          </a:xfrm>
          <a:custGeom>
            <a:avLst/>
            <a:gdLst>
              <a:gd name="T0" fmla="*/ 2147483647 w 21"/>
              <a:gd name="T1" fmla="*/ 2147483647 h 28"/>
              <a:gd name="T2" fmla="*/ 0 w 21"/>
              <a:gd name="T3" fmla="*/ 2147483647 h 28"/>
              <a:gd name="T4" fmla="*/ 2147483647 w 21"/>
              <a:gd name="T5" fmla="*/ 2147483647 h 28"/>
              <a:gd name="T6" fmla="*/ 2147483647 w 21"/>
              <a:gd name="T7" fmla="*/ 2147483647 h 28"/>
              <a:gd name="T8" fmla="*/ 2147483647 w 21"/>
              <a:gd name="T9" fmla="*/ 2147483647 h 28"/>
              <a:gd name="T10" fmla="*/ 2147483647 w 21"/>
              <a:gd name="T11" fmla="*/ 2147483647 h 28"/>
              <a:gd name="T12" fmla="*/ 2147483647 w 21"/>
              <a:gd name="T13" fmla="*/ 2147483647 h 28"/>
              <a:gd name="T14" fmla="*/ 2147483647 w 21"/>
              <a:gd name="T15" fmla="*/ 2147483647 h 28"/>
              <a:gd name="T16" fmla="*/ 2147483647 w 21"/>
              <a:gd name="T17" fmla="*/ 2147483647 h 28"/>
              <a:gd name="T18" fmla="*/ 2147483647 w 21"/>
              <a:gd name="T19" fmla="*/ 2147483647 h 28"/>
              <a:gd name="T20" fmla="*/ 2147483647 w 21"/>
              <a:gd name="T21" fmla="*/ 2147483647 h 28"/>
              <a:gd name="T22" fmla="*/ 2147483647 w 21"/>
              <a:gd name="T23" fmla="*/ 2147483647 h 28"/>
              <a:gd name="T24" fmla="*/ 2147483647 w 21"/>
              <a:gd name="T25" fmla="*/ 2147483647 h 28"/>
              <a:gd name="T26" fmla="*/ 2147483647 w 21"/>
              <a:gd name="T27" fmla="*/ 2147483647 h 28"/>
              <a:gd name="T28" fmla="*/ 2147483647 w 21"/>
              <a:gd name="T29" fmla="*/ 2147483647 h 28"/>
              <a:gd name="T30" fmla="*/ 2147483647 w 21"/>
              <a:gd name="T31" fmla="*/ 2147483647 h 28"/>
              <a:gd name="T32" fmla="*/ 2147483647 w 21"/>
              <a:gd name="T33" fmla="*/ 2147483647 h 28"/>
              <a:gd name="T34" fmla="*/ 2147483647 w 21"/>
              <a:gd name="T35" fmla="*/ 0 h 28"/>
              <a:gd name="T36" fmla="*/ 2147483647 w 21"/>
              <a:gd name="T37" fmla="*/ 0 h 28"/>
              <a:gd name="T38" fmla="*/ 2147483647 w 21"/>
              <a:gd name="T39" fmla="*/ 0 h 28"/>
              <a:gd name="T40" fmla="*/ 2147483647 w 21"/>
              <a:gd name="T41" fmla="*/ 0 h 28"/>
              <a:gd name="T42" fmla="*/ 2147483647 w 21"/>
              <a:gd name="T43" fmla="*/ 2147483647 h 28"/>
              <a:gd name="T44" fmla="*/ 2147483647 w 21"/>
              <a:gd name="T45" fmla="*/ 2147483647 h 28"/>
              <a:gd name="T46" fmla="*/ 2147483647 w 21"/>
              <a:gd name="T47" fmla="*/ 2147483647 h 28"/>
              <a:gd name="T48" fmla="*/ 2147483647 w 21"/>
              <a:gd name="T49" fmla="*/ 2147483647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28"/>
              <a:gd name="T77" fmla="*/ 21 w 21"/>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28">
                <a:moveTo>
                  <a:pt x="2" y="10"/>
                </a:moveTo>
                <a:lnTo>
                  <a:pt x="0" y="13"/>
                </a:lnTo>
                <a:lnTo>
                  <a:pt x="2" y="18"/>
                </a:lnTo>
                <a:lnTo>
                  <a:pt x="2" y="21"/>
                </a:lnTo>
                <a:lnTo>
                  <a:pt x="3" y="24"/>
                </a:lnTo>
                <a:lnTo>
                  <a:pt x="6" y="25"/>
                </a:lnTo>
                <a:lnTo>
                  <a:pt x="8" y="27"/>
                </a:lnTo>
                <a:lnTo>
                  <a:pt x="11" y="28"/>
                </a:lnTo>
                <a:lnTo>
                  <a:pt x="14" y="28"/>
                </a:lnTo>
                <a:lnTo>
                  <a:pt x="17" y="27"/>
                </a:lnTo>
                <a:lnTo>
                  <a:pt x="20" y="25"/>
                </a:lnTo>
                <a:lnTo>
                  <a:pt x="21" y="22"/>
                </a:lnTo>
                <a:lnTo>
                  <a:pt x="21" y="18"/>
                </a:lnTo>
                <a:lnTo>
                  <a:pt x="21" y="13"/>
                </a:lnTo>
                <a:lnTo>
                  <a:pt x="20" y="9"/>
                </a:lnTo>
                <a:lnTo>
                  <a:pt x="20" y="4"/>
                </a:lnTo>
                <a:lnTo>
                  <a:pt x="18" y="1"/>
                </a:lnTo>
                <a:lnTo>
                  <a:pt x="17" y="0"/>
                </a:lnTo>
                <a:lnTo>
                  <a:pt x="15" y="0"/>
                </a:lnTo>
                <a:lnTo>
                  <a:pt x="12" y="0"/>
                </a:lnTo>
                <a:lnTo>
                  <a:pt x="9" y="0"/>
                </a:lnTo>
                <a:lnTo>
                  <a:pt x="6" y="1"/>
                </a:lnTo>
                <a:lnTo>
                  <a:pt x="5" y="4"/>
                </a:lnTo>
                <a:lnTo>
                  <a:pt x="2" y="7"/>
                </a:lnTo>
                <a:lnTo>
                  <a:pt x="2"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9" name="Freeform 80"/>
          <p:cNvSpPr>
            <a:spLocks/>
          </p:cNvSpPr>
          <p:nvPr/>
        </p:nvSpPr>
        <p:spPr bwMode="auto">
          <a:xfrm>
            <a:off x="6686550" y="4375150"/>
            <a:ext cx="30163" cy="44450"/>
          </a:xfrm>
          <a:custGeom>
            <a:avLst/>
            <a:gdLst>
              <a:gd name="T0" fmla="*/ 2147483647 w 21"/>
              <a:gd name="T1" fmla="*/ 2147483647 h 28"/>
              <a:gd name="T2" fmla="*/ 0 w 21"/>
              <a:gd name="T3" fmla="*/ 2147483647 h 28"/>
              <a:gd name="T4" fmla="*/ 2147483647 w 21"/>
              <a:gd name="T5" fmla="*/ 2147483647 h 28"/>
              <a:gd name="T6" fmla="*/ 2147483647 w 21"/>
              <a:gd name="T7" fmla="*/ 2147483647 h 28"/>
              <a:gd name="T8" fmla="*/ 2147483647 w 21"/>
              <a:gd name="T9" fmla="*/ 2147483647 h 28"/>
              <a:gd name="T10" fmla="*/ 2147483647 w 21"/>
              <a:gd name="T11" fmla="*/ 2147483647 h 28"/>
              <a:gd name="T12" fmla="*/ 2147483647 w 21"/>
              <a:gd name="T13" fmla="*/ 2147483647 h 28"/>
              <a:gd name="T14" fmla="*/ 2147483647 w 21"/>
              <a:gd name="T15" fmla="*/ 2147483647 h 28"/>
              <a:gd name="T16" fmla="*/ 2147483647 w 21"/>
              <a:gd name="T17" fmla="*/ 2147483647 h 28"/>
              <a:gd name="T18" fmla="*/ 2147483647 w 21"/>
              <a:gd name="T19" fmla="*/ 2147483647 h 28"/>
              <a:gd name="T20" fmla="*/ 2147483647 w 21"/>
              <a:gd name="T21" fmla="*/ 2147483647 h 28"/>
              <a:gd name="T22" fmla="*/ 2147483647 w 21"/>
              <a:gd name="T23" fmla="*/ 2147483647 h 28"/>
              <a:gd name="T24" fmla="*/ 2147483647 w 21"/>
              <a:gd name="T25" fmla="*/ 2147483647 h 28"/>
              <a:gd name="T26" fmla="*/ 2147483647 w 21"/>
              <a:gd name="T27" fmla="*/ 2147483647 h 28"/>
              <a:gd name="T28" fmla="*/ 2147483647 w 21"/>
              <a:gd name="T29" fmla="*/ 2147483647 h 28"/>
              <a:gd name="T30" fmla="*/ 2147483647 w 21"/>
              <a:gd name="T31" fmla="*/ 2147483647 h 28"/>
              <a:gd name="T32" fmla="*/ 2147483647 w 21"/>
              <a:gd name="T33" fmla="*/ 2147483647 h 28"/>
              <a:gd name="T34" fmla="*/ 2147483647 w 21"/>
              <a:gd name="T35" fmla="*/ 0 h 28"/>
              <a:gd name="T36" fmla="*/ 2147483647 w 21"/>
              <a:gd name="T37" fmla="*/ 0 h 28"/>
              <a:gd name="T38" fmla="*/ 2147483647 w 21"/>
              <a:gd name="T39" fmla="*/ 0 h 28"/>
              <a:gd name="T40" fmla="*/ 2147483647 w 21"/>
              <a:gd name="T41" fmla="*/ 0 h 28"/>
              <a:gd name="T42" fmla="*/ 2147483647 w 21"/>
              <a:gd name="T43" fmla="*/ 2147483647 h 28"/>
              <a:gd name="T44" fmla="*/ 2147483647 w 21"/>
              <a:gd name="T45" fmla="*/ 2147483647 h 28"/>
              <a:gd name="T46" fmla="*/ 2147483647 w 21"/>
              <a:gd name="T47" fmla="*/ 2147483647 h 28"/>
              <a:gd name="T48" fmla="*/ 2147483647 w 21"/>
              <a:gd name="T49" fmla="*/ 2147483647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28"/>
              <a:gd name="T77" fmla="*/ 21 w 21"/>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28">
                <a:moveTo>
                  <a:pt x="2" y="10"/>
                </a:moveTo>
                <a:lnTo>
                  <a:pt x="0" y="13"/>
                </a:lnTo>
                <a:lnTo>
                  <a:pt x="2" y="18"/>
                </a:lnTo>
                <a:lnTo>
                  <a:pt x="2" y="21"/>
                </a:lnTo>
                <a:lnTo>
                  <a:pt x="3" y="24"/>
                </a:lnTo>
                <a:lnTo>
                  <a:pt x="6" y="25"/>
                </a:lnTo>
                <a:lnTo>
                  <a:pt x="8" y="27"/>
                </a:lnTo>
                <a:lnTo>
                  <a:pt x="11" y="28"/>
                </a:lnTo>
                <a:lnTo>
                  <a:pt x="14" y="28"/>
                </a:lnTo>
                <a:lnTo>
                  <a:pt x="17" y="27"/>
                </a:lnTo>
                <a:lnTo>
                  <a:pt x="20" y="25"/>
                </a:lnTo>
                <a:lnTo>
                  <a:pt x="21" y="22"/>
                </a:lnTo>
                <a:lnTo>
                  <a:pt x="21" y="18"/>
                </a:lnTo>
                <a:lnTo>
                  <a:pt x="21" y="13"/>
                </a:lnTo>
                <a:lnTo>
                  <a:pt x="20" y="9"/>
                </a:lnTo>
                <a:lnTo>
                  <a:pt x="20" y="4"/>
                </a:lnTo>
                <a:lnTo>
                  <a:pt x="18" y="1"/>
                </a:lnTo>
                <a:lnTo>
                  <a:pt x="17" y="0"/>
                </a:lnTo>
                <a:lnTo>
                  <a:pt x="15" y="0"/>
                </a:lnTo>
                <a:lnTo>
                  <a:pt x="12" y="0"/>
                </a:lnTo>
                <a:lnTo>
                  <a:pt x="9" y="0"/>
                </a:lnTo>
                <a:lnTo>
                  <a:pt x="6" y="1"/>
                </a:lnTo>
                <a:lnTo>
                  <a:pt x="5" y="4"/>
                </a:lnTo>
                <a:lnTo>
                  <a:pt x="2" y="7"/>
                </a:lnTo>
                <a:lnTo>
                  <a:pt x="2" y="10"/>
                </a:lnTo>
              </a:path>
            </a:pathLst>
          </a:custGeom>
          <a:solidFill>
            <a:srgbClr val="FFFF00"/>
          </a:solidFill>
          <a:ln w="4763">
            <a:solidFill>
              <a:srgbClr val="990000"/>
            </a:solidFill>
            <a:round/>
            <a:headEnd/>
            <a:tailEnd/>
          </a:ln>
        </p:spPr>
        <p:txBody>
          <a:bodyPr/>
          <a:lstStyle/>
          <a:p>
            <a:endParaRPr lang="en-US"/>
          </a:p>
        </p:txBody>
      </p:sp>
      <p:sp>
        <p:nvSpPr>
          <p:cNvPr id="53330" name="Freeform 81"/>
          <p:cNvSpPr>
            <a:spLocks/>
          </p:cNvSpPr>
          <p:nvPr/>
        </p:nvSpPr>
        <p:spPr bwMode="auto">
          <a:xfrm>
            <a:off x="6677025" y="4268788"/>
            <a:ext cx="60325" cy="101600"/>
          </a:xfrm>
          <a:custGeom>
            <a:avLst/>
            <a:gdLst>
              <a:gd name="T0" fmla="*/ 2147483647 w 43"/>
              <a:gd name="T1" fmla="*/ 2147483647 h 64"/>
              <a:gd name="T2" fmla="*/ 2147483647 w 43"/>
              <a:gd name="T3" fmla="*/ 2147483647 h 64"/>
              <a:gd name="T4" fmla="*/ 2147483647 w 43"/>
              <a:gd name="T5" fmla="*/ 2147483647 h 64"/>
              <a:gd name="T6" fmla="*/ 2147483647 w 43"/>
              <a:gd name="T7" fmla="*/ 2147483647 h 64"/>
              <a:gd name="T8" fmla="*/ 0 w 43"/>
              <a:gd name="T9" fmla="*/ 2147483647 h 64"/>
              <a:gd name="T10" fmla="*/ 0 w 43"/>
              <a:gd name="T11" fmla="*/ 2147483647 h 64"/>
              <a:gd name="T12" fmla="*/ 2147483647 w 43"/>
              <a:gd name="T13" fmla="*/ 2147483647 h 64"/>
              <a:gd name="T14" fmla="*/ 2147483647 w 43"/>
              <a:gd name="T15" fmla="*/ 2147483647 h 64"/>
              <a:gd name="T16" fmla="*/ 2147483647 w 43"/>
              <a:gd name="T17" fmla="*/ 2147483647 h 64"/>
              <a:gd name="T18" fmla="*/ 2147483647 w 43"/>
              <a:gd name="T19" fmla="*/ 2147483647 h 64"/>
              <a:gd name="T20" fmla="*/ 2147483647 w 43"/>
              <a:gd name="T21" fmla="*/ 2147483647 h 64"/>
              <a:gd name="T22" fmla="*/ 2147483647 w 43"/>
              <a:gd name="T23" fmla="*/ 2147483647 h 64"/>
              <a:gd name="T24" fmla="*/ 2147483647 w 43"/>
              <a:gd name="T25" fmla="*/ 2147483647 h 64"/>
              <a:gd name="T26" fmla="*/ 2147483647 w 43"/>
              <a:gd name="T27" fmla="*/ 2147483647 h 64"/>
              <a:gd name="T28" fmla="*/ 2147483647 w 43"/>
              <a:gd name="T29" fmla="*/ 2147483647 h 64"/>
              <a:gd name="T30" fmla="*/ 2147483647 w 43"/>
              <a:gd name="T31" fmla="*/ 2147483647 h 64"/>
              <a:gd name="T32" fmla="*/ 2147483647 w 43"/>
              <a:gd name="T33" fmla="*/ 2147483647 h 64"/>
              <a:gd name="T34" fmla="*/ 2147483647 w 43"/>
              <a:gd name="T35" fmla="*/ 2147483647 h 64"/>
              <a:gd name="T36" fmla="*/ 2147483647 w 43"/>
              <a:gd name="T37" fmla="*/ 2147483647 h 64"/>
              <a:gd name="T38" fmla="*/ 2147483647 w 43"/>
              <a:gd name="T39" fmla="*/ 2147483647 h 64"/>
              <a:gd name="T40" fmla="*/ 2147483647 w 43"/>
              <a:gd name="T41" fmla="*/ 2147483647 h 64"/>
              <a:gd name="T42" fmla="*/ 2147483647 w 43"/>
              <a:gd name="T43" fmla="*/ 2147483647 h 64"/>
              <a:gd name="T44" fmla="*/ 2147483647 w 43"/>
              <a:gd name="T45" fmla="*/ 2147483647 h 64"/>
              <a:gd name="T46" fmla="*/ 2147483647 w 43"/>
              <a:gd name="T47" fmla="*/ 2147483647 h 64"/>
              <a:gd name="T48" fmla="*/ 2147483647 w 43"/>
              <a:gd name="T49" fmla="*/ 2147483647 h 64"/>
              <a:gd name="T50" fmla="*/ 2147483647 w 43"/>
              <a:gd name="T51" fmla="*/ 2147483647 h 64"/>
              <a:gd name="T52" fmla="*/ 2147483647 w 43"/>
              <a:gd name="T53" fmla="*/ 0 h 64"/>
              <a:gd name="T54" fmla="*/ 2147483647 w 43"/>
              <a:gd name="T55" fmla="*/ 0 h 64"/>
              <a:gd name="T56" fmla="*/ 2147483647 w 43"/>
              <a:gd name="T57" fmla="*/ 2147483647 h 64"/>
              <a:gd name="T58" fmla="*/ 2147483647 w 43"/>
              <a:gd name="T59" fmla="*/ 2147483647 h 64"/>
              <a:gd name="T60" fmla="*/ 2147483647 w 43"/>
              <a:gd name="T61" fmla="*/ 2147483647 h 64"/>
              <a:gd name="T62" fmla="*/ 2147483647 w 43"/>
              <a:gd name="T63" fmla="*/ 2147483647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
              <a:gd name="T97" fmla="*/ 0 h 64"/>
              <a:gd name="T98" fmla="*/ 43 w 43"/>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 h="64">
                <a:moveTo>
                  <a:pt x="13" y="14"/>
                </a:moveTo>
                <a:lnTo>
                  <a:pt x="10" y="18"/>
                </a:lnTo>
                <a:lnTo>
                  <a:pt x="9" y="24"/>
                </a:lnTo>
                <a:lnTo>
                  <a:pt x="7" y="28"/>
                </a:lnTo>
                <a:lnTo>
                  <a:pt x="6" y="33"/>
                </a:lnTo>
                <a:lnTo>
                  <a:pt x="4" y="37"/>
                </a:lnTo>
                <a:lnTo>
                  <a:pt x="3" y="43"/>
                </a:lnTo>
                <a:lnTo>
                  <a:pt x="1" y="48"/>
                </a:lnTo>
                <a:lnTo>
                  <a:pt x="0" y="52"/>
                </a:lnTo>
                <a:lnTo>
                  <a:pt x="0" y="54"/>
                </a:lnTo>
                <a:lnTo>
                  <a:pt x="0" y="55"/>
                </a:lnTo>
                <a:lnTo>
                  <a:pt x="0" y="57"/>
                </a:lnTo>
                <a:lnTo>
                  <a:pt x="1" y="58"/>
                </a:lnTo>
                <a:lnTo>
                  <a:pt x="3" y="60"/>
                </a:lnTo>
                <a:lnTo>
                  <a:pt x="3" y="61"/>
                </a:lnTo>
                <a:lnTo>
                  <a:pt x="4" y="61"/>
                </a:lnTo>
                <a:lnTo>
                  <a:pt x="7" y="62"/>
                </a:lnTo>
                <a:lnTo>
                  <a:pt x="9" y="64"/>
                </a:lnTo>
                <a:lnTo>
                  <a:pt x="12" y="64"/>
                </a:lnTo>
                <a:lnTo>
                  <a:pt x="15" y="64"/>
                </a:lnTo>
                <a:lnTo>
                  <a:pt x="18" y="62"/>
                </a:lnTo>
                <a:lnTo>
                  <a:pt x="21" y="62"/>
                </a:lnTo>
                <a:lnTo>
                  <a:pt x="24" y="61"/>
                </a:lnTo>
                <a:lnTo>
                  <a:pt x="25" y="60"/>
                </a:lnTo>
                <a:lnTo>
                  <a:pt x="30" y="58"/>
                </a:lnTo>
                <a:lnTo>
                  <a:pt x="31" y="55"/>
                </a:lnTo>
                <a:lnTo>
                  <a:pt x="33" y="51"/>
                </a:lnTo>
                <a:lnTo>
                  <a:pt x="34" y="48"/>
                </a:lnTo>
                <a:lnTo>
                  <a:pt x="36" y="43"/>
                </a:lnTo>
                <a:lnTo>
                  <a:pt x="37" y="39"/>
                </a:lnTo>
                <a:lnTo>
                  <a:pt x="38" y="36"/>
                </a:lnTo>
                <a:lnTo>
                  <a:pt x="41" y="31"/>
                </a:lnTo>
                <a:lnTo>
                  <a:pt x="41" y="30"/>
                </a:lnTo>
                <a:lnTo>
                  <a:pt x="41" y="28"/>
                </a:lnTo>
                <a:lnTo>
                  <a:pt x="41" y="27"/>
                </a:lnTo>
                <a:lnTo>
                  <a:pt x="41" y="25"/>
                </a:lnTo>
                <a:lnTo>
                  <a:pt x="43" y="24"/>
                </a:lnTo>
                <a:lnTo>
                  <a:pt x="40" y="22"/>
                </a:lnTo>
                <a:lnTo>
                  <a:pt x="38" y="21"/>
                </a:lnTo>
                <a:lnTo>
                  <a:pt x="38" y="18"/>
                </a:lnTo>
                <a:lnTo>
                  <a:pt x="37" y="15"/>
                </a:lnTo>
                <a:lnTo>
                  <a:pt x="37" y="12"/>
                </a:lnTo>
                <a:lnTo>
                  <a:pt x="37" y="11"/>
                </a:lnTo>
                <a:lnTo>
                  <a:pt x="36" y="8"/>
                </a:lnTo>
                <a:lnTo>
                  <a:pt x="36" y="5"/>
                </a:lnTo>
                <a:lnTo>
                  <a:pt x="34" y="3"/>
                </a:lnTo>
                <a:lnTo>
                  <a:pt x="33" y="2"/>
                </a:lnTo>
                <a:lnTo>
                  <a:pt x="31" y="2"/>
                </a:lnTo>
                <a:lnTo>
                  <a:pt x="28" y="0"/>
                </a:lnTo>
                <a:lnTo>
                  <a:pt x="27" y="0"/>
                </a:lnTo>
                <a:lnTo>
                  <a:pt x="25" y="0"/>
                </a:lnTo>
                <a:lnTo>
                  <a:pt x="22" y="0"/>
                </a:lnTo>
                <a:lnTo>
                  <a:pt x="21" y="2"/>
                </a:lnTo>
                <a:lnTo>
                  <a:pt x="19" y="2"/>
                </a:lnTo>
                <a:lnTo>
                  <a:pt x="18" y="3"/>
                </a:lnTo>
                <a:lnTo>
                  <a:pt x="16" y="5"/>
                </a:lnTo>
                <a:lnTo>
                  <a:pt x="16" y="6"/>
                </a:lnTo>
                <a:lnTo>
                  <a:pt x="15" y="9"/>
                </a:lnTo>
                <a:lnTo>
                  <a:pt x="15" y="11"/>
                </a:lnTo>
                <a:lnTo>
                  <a:pt x="13" y="12"/>
                </a:lnTo>
                <a:lnTo>
                  <a:pt x="13"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1" name="Freeform 82"/>
          <p:cNvSpPr>
            <a:spLocks/>
          </p:cNvSpPr>
          <p:nvPr/>
        </p:nvSpPr>
        <p:spPr bwMode="auto">
          <a:xfrm>
            <a:off x="6677025" y="4268788"/>
            <a:ext cx="60325" cy="101600"/>
          </a:xfrm>
          <a:custGeom>
            <a:avLst/>
            <a:gdLst>
              <a:gd name="T0" fmla="*/ 2147483647 w 43"/>
              <a:gd name="T1" fmla="*/ 2147483647 h 64"/>
              <a:gd name="T2" fmla="*/ 2147483647 w 43"/>
              <a:gd name="T3" fmla="*/ 2147483647 h 64"/>
              <a:gd name="T4" fmla="*/ 2147483647 w 43"/>
              <a:gd name="T5" fmla="*/ 2147483647 h 64"/>
              <a:gd name="T6" fmla="*/ 2147483647 w 43"/>
              <a:gd name="T7" fmla="*/ 2147483647 h 64"/>
              <a:gd name="T8" fmla="*/ 0 w 43"/>
              <a:gd name="T9" fmla="*/ 2147483647 h 64"/>
              <a:gd name="T10" fmla="*/ 0 w 43"/>
              <a:gd name="T11" fmla="*/ 2147483647 h 64"/>
              <a:gd name="T12" fmla="*/ 2147483647 w 43"/>
              <a:gd name="T13" fmla="*/ 2147483647 h 64"/>
              <a:gd name="T14" fmla="*/ 2147483647 w 43"/>
              <a:gd name="T15" fmla="*/ 2147483647 h 64"/>
              <a:gd name="T16" fmla="*/ 2147483647 w 43"/>
              <a:gd name="T17" fmla="*/ 2147483647 h 64"/>
              <a:gd name="T18" fmla="*/ 2147483647 w 43"/>
              <a:gd name="T19" fmla="*/ 2147483647 h 64"/>
              <a:gd name="T20" fmla="*/ 2147483647 w 43"/>
              <a:gd name="T21" fmla="*/ 2147483647 h 64"/>
              <a:gd name="T22" fmla="*/ 2147483647 w 43"/>
              <a:gd name="T23" fmla="*/ 2147483647 h 64"/>
              <a:gd name="T24" fmla="*/ 2147483647 w 43"/>
              <a:gd name="T25" fmla="*/ 2147483647 h 64"/>
              <a:gd name="T26" fmla="*/ 2147483647 w 43"/>
              <a:gd name="T27" fmla="*/ 2147483647 h 64"/>
              <a:gd name="T28" fmla="*/ 2147483647 w 43"/>
              <a:gd name="T29" fmla="*/ 2147483647 h 64"/>
              <a:gd name="T30" fmla="*/ 2147483647 w 43"/>
              <a:gd name="T31" fmla="*/ 2147483647 h 64"/>
              <a:gd name="T32" fmla="*/ 2147483647 w 43"/>
              <a:gd name="T33" fmla="*/ 2147483647 h 64"/>
              <a:gd name="T34" fmla="*/ 2147483647 w 43"/>
              <a:gd name="T35" fmla="*/ 2147483647 h 64"/>
              <a:gd name="T36" fmla="*/ 2147483647 w 43"/>
              <a:gd name="T37" fmla="*/ 2147483647 h 64"/>
              <a:gd name="T38" fmla="*/ 2147483647 w 43"/>
              <a:gd name="T39" fmla="*/ 2147483647 h 64"/>
              <a:gd name="T40" fmla="*/ 2147483647 w 43"/>
              <a:gd name="T41" fmla="*/ 2147483647 h 64"/>
              <a:gd name="T42" fmla="*/ 2147483647 w 43"/>
              <a:gd name="T43" fmla="*/ 2147483647 h 64"/>
              <a:gd name="T44" fmla="*/ 2147483647 w 43"/>
              <a:gd name="T45" fmla="*/ 2147483647 h 64"/>
              <a:gd name="T46" fmla="*/ 2147483647 w 43"/>
              <a:gd name="T47" fmla="*/ 2147483647 h 64"/>
              <a:gd name="T48" fmla="*/ 2147483647 w 43"/>
              <a:gd name="T49" fmla="*/ 2147483647 h 64"/>
              <a:gd name="T50" fmla="*/ 2147483647 w 43"/>
              <a:gd name="T51" fmla="*/ 2147483647 h 64"/>
              <a:gd name="T52" fmla="*/ 2147483647 w 43"/>
              <a:gd name="T53" fmla="*/ 0 h 64"/>
              <a:gd name="T54" fmla="*/ 2147483647 w 43"/>
              <a:gd name="T55" fmla="*/ 0 h 64"/>
              <a:gd name="T56" fmla="*/ 2147483647 w 43"/>
              <a:gd name="T57" fmla="*/ 2147483647 h 64"/>
              <a:gd name="T58" fmla="*/ 2147483647 w 43"/>
              <a:gd name="T59" fmla="*/ 2147483647 h 64"/>
              <a:gd name="T60" fmla="*/ 2147483647 w 43"/>
              <a:gd name="T61" fmla="*/ 2147483647 h 64"/>
              <a:gd name="T62" fmla="*/ 2147483647 w 43"/>
              <a:gd name="T63" fmla="*/ 2147483647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
              <a:gd name="T97" fmla="*/ 0 h 64"/>
              <a:gd name="T98" fmla="*/ 43 w 43"/>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 h="64">
                <a:moveTo>
                  <a:pt x="13" y="14"/>
                </a:moveTo>
                <a:lnTo>
                  <a:pt x="10" y="18"/>
                </a:lnTo>
                <a:lnTo>
                  <a:pt x="9" y="24"/>
                </a:lnTo>
                <a:lnTo>
                  <a:pt x="7" y="28"/>
                </a:lnTo>
                <a:lnTo>
                  <a:pt x="6" y="33"/>
                </a:lnTo>
                <a:lnTo>
                  <a:pt x="4" y="37"/>
                </a:lnTo>
                <a:lnTo>
                  <a:pt x="3" y="43"/>
                </a:lnTo>
                <a:lnTo>
                  <a:pt x="1" y="48"/>
                </a:lnTo>
                <a:lnTo>
                  <a:pt x="0" y="52"/>
                </a:lnTo>
                <a:lnTo>
                  <a:pt x="0" y="54"/>
                </a:lnTo>
                <a:lnTo>
                  <a:pt x="0" y="55"/>
                </a:lnTo>
                <a:lnTo>
                  <a:pt x="0" y="57"/>
                </a:lnTo>
                <a:lnTo>
                  <a:pt x="1" y="58"/>
                </a:lnTo>
                <a:lnTo>
                  <a:pt x="3" y="60"/>
                </a:lnTo>
                <a:lnTo>
                  <a:pt x="3" y="61"/>
                </a:lnTo>
                <a:lnTo>
                  <a:pt x="4" y="61"/>
                </a:lnTo>
                <a:lnTo>
                  <a:pt x="7" y="62"/>
                </a:lnTo>
                <a:lnTo>
                  <a:pt x="9" y="64"/>
                </a:lnTo>
                <a:lnTo>
                  <a:pt x="12" y="64"/>
                </a:lnTo>
                <a:lnTo>
                  <a:pt x="15" y="64"/>
                </a:lnTo>
                <a:lnTo>
                  <a:pt x="18" y="62"/>
                </a:lnTo>
                <a:lnTo>
                  <a:pt x="21" y="62"/>
                </a:lnTo>
                <a:lnTo>
                  <a:pt x="24" y="61"/>
                </a:lnTo>
                <a:lnTo>
                  <a:pt x="25" y="60"/>
                </a:lnTo>
                <a:lnTo>
                  <a:pt x="30" y="58"/>
                </a:lnTo>
                <a:lnTo>
                  <a:pt x="31" y="55"/>
                </a:lnTo>
                <a:lnTo>
                  <a:pt x="33" y="51"/>
                </a:lnTo>
                <a:lnTo>
                  <a:pt x="34" y="48"/>
                </a:lnTo>
                <a:lnTo>
                  <a:pt x="36" y="43"/>
                </a:lnTo>
                <a:lnTo>
                  <a:pt x="37" y="39"/>
                </a:lnTo>
                <a:lnTo>
                  <a:pt x="38" y="36"/>
                </a:lnTo>
                <a:lnTo>
                  <a:pt x="41" y="31"/>
                </a:lnTo>
                <a:lnTo>
                  <a:pt x="41" y="30"/>
                </a:lnTo>
                <a:lnTo>
                  <a:pt x="41" y="28"/>
                </a:lnTo>
                <a:lnTo>
                  <a:pt x="41" y="27"/>
                </a:lnTo>
                <a:lnTo>
                  <a:pt x="41" y="25"/>
                </a:lnTo>
                <a:lnTo>
                  <a:pt x="43" y="24"/>
                </a:lnTo>
                <a:lnTo>
                  <a:pt x="40" y="22"/>
                </a:lnTo>
                <a:lnTo>
                  <a:pt x="38" y="21"/>
                </a:lnTo>
                <a:lnTo>
                  <a:pt x="38" y="18"/>
                </a:lnTo>
                <a:lnTo>
                  <a:pt x="37" y="15"/>
                </a:lnTo>
                <a:lnTo>
                  <a:pt x="37" y="12"/>
                </a:lnTo>
                <a:lnTo>
                  <a:pt x="37" y="11"/>
                </a:lnTo>
                <a:lnTo>
                  <a:pt x="36" y="8"/>
                </a:lnTo>
                <a:lnTo>
                  <a:pt x="36" y="5"/>
                </a:lnTo>
                <a:lnTo>
                  <a:pt x="34" y="3"/>
                </a:lnTo>
                <a:lnTo>
                  <a:pt x="33" y="2"/>
                </a:lnTo>
                <a:lnTo>
                  <a:pt x="31" y="2"/>
                </a:lnTo>
                <a:lnTo>
                  <a:pt x="28" y="0"/>
                </a:lnTo>
                <a:lnTo>
                  <a:pt x="27" y="0"/>
                </a:lnTo>
                <a:lnTo>
                  <a:pt x="25" y="0"/>
                </a:lnTo>
                <a:lnTo>
                  <a:pt x="22" y="0"/>
                </a:lnTo>
                <a:lnTo>
                  <a:pt x="21" y="2"/>
                </a:lnTo>
                <a:lnTo>
                  <a:pt x="19" y="2"/>
                </a:lnTo>
                <a:lnTo>
                  <a:pt x="18" y="3"/>
                </a:lnTo>
                <a:lnTo>
                  <a:pt x="16" y="5"/>
                </a:lnTo>
                <a:lnTo>
                  <a:pt x="16" y="6"/>
                </a:lnTo>
                <a:lnTo>
                  <a:pt x="15" y="9"/>
                </a:lnTo>
                <a:lnTo>
                  <a:pt x="15" y="11"/>
                </a:lnTo>
                <a:lnTo>
                  <a:pt x="13" y="12"/>
                </a:lnTo>
                <a:lnTo>
                  <a:pt x="13" y="14"/>
                </a:lnTo>
              </a:path>
            </a:pathLst>
          </a:custGeom>
          <a:solidFill>
            <a:srgbClr val="FFFF00"/>
          </a:solidFill>
          <a:ln w="4763">
            <a:solidFill>
              <a:srgbClr val="990000"/>
            </a:solidFill>
            <a:round/>
            <a:headEnd/>
            <a:tailEnd/>
          </a:ln>
        </p:spPr>
        <p:txBody>
          <a:bodyPr/>
          <a:lstStyle/>
          <a:p>
            <a:endParaRPr lang="en-US"/>
          </a:p>
        </p:txBody>
      </p:sp>
      <p:sp>
        <p:nvSpPr>
          <p:cNvPr id="53332" name="Freeform 83"/>
          <p:cNvSpPr>
            <a:spLocks/>
          </p:cNvSpPr>
          <p:nvPr/>
        </p:nvSpPr>
        <p:spPr bwMode="auto">
          <a:xfrm>
            <a:off x="6727825" y="4238625"/>
            <a:ext cx="79375" cy="79375"/>
          </a:xfrm>
          <a:custGeom>
            <a:avLst/>
            <a:gdLst>
              <a:gd name="T0" fmla="*/ 0 w 56"/>
              <a:gd name="T1" fmla="*/ 2147483647 h 50"/>
              <a:gd name="T2" fmla="*/ 2147483647 w 56"/>
              <a:gd name="T3" fmla="*/ 2147483647 h 50"/>
              <a:gd name="T4" fmla="*/ 2147483647 w 56"/>
              <a:gd name="T5" fmla="*/ 2147483647 h 50"/>
              <a:gd name="T6" fmla="*/ 2147483647 w 56"/>
              <a:gd name="T7" fmla="*/ 2147483647 h 50"/>
              <a:gd name="T8" fmla="*/ 2147483647 w 56"/>
              <a:gd name="T9" fmla="*/ 2147483647 h 50"/>
              <a:gd name="T10" fmla="*/ 2147483647 w 56"/>
              <a:gd name="T11" fmla="*/ 2147483647 h 50"/>
              <a:gd name="T12" fmla="*/ 2147483647 w 56"/>
              <a:gd name="T13" fmla="*/ 2147483647 h 50"/>
              <a:gd name="T14" fmla="*/ 2147483647 w 56"/>
              <a:gd name="T15" fmla="*/ 2147483647 h 50"/>
              <a:gd name="T16" fmla="*/ 2147483647 w 56"/>
              <a:gd name="T17" fmla="*/ 2147483647 h 50"/>
              <a:gd name="T18" fmla="*/ 2147483647 w 56"/>
              <a:gd name="T19" fmla="*/ 2147483647 h 50"/>
              <a:gd name="T20" fmla="*/ 2147483647 w 56"/>
              <a:gd name="T21" fmla="*/ 2147483647 h 50"/>
              <a:gd name="T22" fmla="*/ 2147483647 w 56"/>
              <a:gd name="T23" fmla="*/ 2147483647 h 50"/>
              <a:gd name="T24" fmla="*/ 2147483647 w 56"/>
              <a:gd name="T25" fmla="*/ 2147483647 h 50"/>
              <a:gd name="T26" fmla="*/ 2147483647 w 56"/>
              <a:gd name="T27" fmla="*/ 2147483647 h 50"/>
              <a:gd name="T28" fmla="*/ 2147483647 w 56"/>
              <a:gd name="T29" fmla="*/ 2147483647 h 50"/>
              <a:gd name="T30" fmla="*/ 2147483647 w 56"/>
              <a:gd name="T31" fmla="*/ 2147483647 h 50"/>
              <a:gd name="T32" fmla="*/ 2147483647 w 56"/>
              <a:gd name="T33" fmla="*/ 2147483647 h 50"/>
              <a:gd name="T34" fmla="*/ 2147483647 w 56"/>
              <a:gd name="T35" fmla="*/ 2147483647 h 50"/>
              <a:gd name="T36" fmla="*/ 2147483647 w 56"/>
              <a:gd name="T37" fmla="*/ 2147483647 h 50"/>
              <a:gd name="T38" fmla="*/ 2147483647 w 56"/>
              <a:gd name="T39" fmla="*/ 2147483647 h 50"/>
              <a:gd name="T40" fmla="*/ 2147483647 w 56"/>
              <a:gd name="T41" fmla="*/ 2147483647 h 50"/>
              <a:gd name="T42" fmla="*/ 2147483647 w 56"/>
              <a:gd name="T43" fmla="*/ 2147483647 h 50"/>
              <a:gd name="T44" fmla="*/ 2147483647 w 56"/>
              <a:gd name="T45" fmla="*/ 2147483647 h 50"/>
              <a:gd name="T46" fmla="*/ 2147483647 w 56"/>
              <a:gd name="T47" fmla="*/ 2147483647 h 50"/>
              <a:gd name="T48" fmla="*/ 2147483647 w 56"/>
              <a:gd name="T49" fmla="*/ 2147483647 h 50"/>
              <a:gd name="T50" fmla="*/ 2147483647 w 56"/>
              <a:gd name="T51" fmla="*/ 2147483647 h 50"/>
              <a:gd name="T52" fmla="*/ 2147483647 w 56"/>
              <a:gd name="T53" fmla="*/ 2147483647 h 50"/>
              <a:gd name="T54" fmla="*/ 2147483647 w 56"/>
              <a:gd name="T55" fmla="*/ 2147483647 h 50"/>
              <a:gd name="T56" fmla="*/ 2147483647 w 56"/>
              <a:gd name="T57" fmla="*/ 2147483647 h 50"/>
              <a:gd name="T58" fmla="*/ 2147483647 w 56"/>
              <a:gd name="T59" fmla="*/ 2147483647 h 50"/>
              <a:gd name="T60" fmla="*/ 2147483647 w 56"/>
              <a:gd name="T61" fmla="*/ 2147483647 h 50"/>
              <a:gd name="T62" fmla="*/ 2147483647 w 56"/>
              <a:gd name="T63" fmla="*/ 2147483647 h 50"/>
              <a:gd name="T64" fmla="*/ 2147483647 w 56"/>
              <a:gd name="T65" fmla="*/ 2147483647 h 50"/>
              <a:gd name="T66" fmla="*/ 2147483647 w 56"/>
              <a:gd name="T67" fmla="*/ 2147483647 h 50"/>
              <a:gd name="T68" fmla="*/ 2147483647 w 56"/>
              <a:gd name="T69" fmla="*/ 2147483647 h 50"/>
              <a:gd name="T70" fmla="*/ 2147483647 w 56"/>
              <a:gd name="T71" fmla="*/ 2147483647 h 50"/>
              <a:gd name="T72" fmla="*/ 2147483647 w 56"/>
              <a:gd name="T73" fmla="*/ 2147483647 h 50"/>
              <a:gd name="T74" fmla="*/ 2147483647 w 56"/>
              <a:gd name="T75" fmla="*/ 2147483647 h 50"/>
              <a:gd name="T76" fmla="*/ 2147483647 w 56"/>
              <a:gd name="T77" fmla="*/ 2147483647 h 50"/>
              <a:gd name="T78" fmla="*/ 2147483647 w 56"/>
              <a:gd name="T79" fmla="*/ 2147483647 h 50"/>
              <a:gd name="T80" fmla="*/ 2147483647 w 56"/>
              <a:gd name="T81" fmla="*/ 2147483647 h 50"/>
              <a:gd name="T82" fmla="*/ 2147483647 w 56"/>
              <a:gd name="T83" fmla="*/ 2147483647 h 50"/>
              <a:gd name="T84" fmla="*/ 2147483647 w 56"/>
              <a:gd name="T85" fmla="*/ 2147483647 h 50"/>
              <a:gd name="T86" fmla="*/ 2147483647 w 56"/>
              <a:gd name="T87" fmla="*/ 2147483647 h 50"/>
              <a:gd name="T88" fmla="*/ 2147483647 w 56"/>
              <a:gd name="T89" fmla="*/ 0 h 50"/>
              <a:gd name="T90" fmla="*/ 2147483647 w 56"/>
              <a:gd name="T91" fmla="*/ 0 h 50"/>
              <a:gd name="T92" fmla="*/ 2147483647 w 56"/>
              <a:gd name="T93" fmla="*/ 0 h 50"/>
              <a:gd name="T94" fmla="*/ 2147483647 w 56"/>
              <a:gd name="T95" fmla="*/ 0 h 50"/>
              <a:gd name="T96" fmla="*/ 2147483647 w 56"/>
              <a:gd name="T97" fmla="*/ 0 h 50"/>
              <a:gd name="T98" fmla="*/ 2147483647 w 56"/>
              <a:gd name="T99" fmla="*/ 0 h 50"/>
              <a:gd name="T100" fmla="*/ 2147483647 w 56"/>
              <a:gd name="T101" fmla="*/ 2147483647 h 50"/>
              <a:gd name="T102" fmla="*/ 2147483647 w 56"/>
              <a:gd name="T103" fmla="*/ 2147483647 h 50"/>
              <a:gd name="T104" fmla="*/ 2147483647 w 56"/>
              <a:gd name="T105" fmla="*/ 2147483647 h 50"/>
              <a:gd name="T106" fmla="*/ 2147483647 w 56"/>
              <a:gd name="T107" fmla="*/ 2147483647 h 50"/>
              <a:gd name="T108" fmla="*/ 2147483647 w 56"/>
              <a:gd name="T109" fmla="*/ 2147483647 h 50"/>
              <a:gd name="T110" fmla="*/ 2147483647 w 56"/>
              <a:gd name="T111" fmla="*/ 2147483647 h 50"/>
              <a:gd name="T112" fmla="*/ 0 w 56"/>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0"/>
              <a:gd name="T173" fmla="*/ 56 w 5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0">
                <a:moveTo>
                  <a:pt x="0" y="6"/>
                </a:moveTo>
                <a:lnTo>
                  <a:pt x="1" y="13"/>
                </a:lnTo>
                <a:lnTo>
                  <a:pt x="4" y="21"/>
                </a:lnTo>
                <a:lnTo>
                  <a:pt x="7" y="27"/>
                </a:lnTo>
                <a:lnTo>
                  <a:pt x="10" y="34"/>
                </a:lnTo>
                <a:lnTo>
                  <a:pt x="14" y="39"/>
                </a:lnTo>
                <a:lnTo>
                  <a:pt x="20" y="43"/>
                </a:lnTo>
                <a:lnTo>
                  <a:pt x="26" y="46"/>
                </a:lnTo>
                <a:lnTo>
                  <a:pt x="34" y="44"/>
                </a:lnTo>
                <a:lnTo>
                  <a:pt x="35" y="46"/>
                </a:lnTo>
                <a:lnTo>
                  <a:pt x="35" y="47"/>
                </a:lnTo>
                <a:lnTo>
                  <a:pt x="36" y="47"/>
                </a:lnTo>
                <a:lnTo>
                  <a:pt x="38" y="47"/>
                </a:lnTo>
                <a:lnTo>
                  <a:pt x="39" y="49"/>
                </a:lnTo>
                <a:lnTo>
                  <a:pt x="41" y="49"/>
                </a:lnTo>
                <a:lnTo>
                  <a:pt x="44" y="50"/>
                </a:lnTo>
                <a:lnTo>
                  <a:pt x="47" y="49"/>
                </a:lnTo>
                <a:lnTo>
                  <a:pt x="50" y="47"/>
                </a:lnTo>
                <a:lnTo>
                  <a:pt x="51" y="46"/>
                </a:lnTo>
                <a:lnTo>
                  <a:pt x="53" y="43"/>
                </a:lnTo>
                <a:lnTo>
                  <a:pt x="54" y="40"/>
                </a:lnTo>
                <a:lnTo>
                  <a:pt x="56" y="37"/>
                </a:lnTo>
                <a:lnTo>
                  <a:pt x="56" y="34"/>
                </a:lnTo>
                <a:lnTo>
                  <a:pt x="56" y="33"/>
                </a:lnTo>
                <a:lnTo>
                  <a:pt x="56" y="30"/>
                </a:lnTo>
                <a:lnTo>
                  <a:pt x="54" y="28"/>
                </a:lnTo>
                <a:lnTo>
                  <a:pt x="54" y="25"/>
                </a:lnTo>
                <a:lnTo>
                  <a:pt x="53" y="22"/>
                </a:lnTo>
                <a:lnTo>
                  <a:pt x="51" y="21"/>
                </a:lnTo>
                <a:lnTo>
                  <a:pt x="50" y="19"/>
                </a:lnTo>
                <a:lnTo>
                  <a:pt x="48" y="18"/>
                </a:lnTo>
                <a:lnTo>
                  <a:pt x="47" y="16"/>
                </a:lnTo>
                <a:lnTo>
                  <a:pt x="44" y="15"/>
                </a:lnTo>
                <a:lnTo>
                  <a:pt x="42" y="12"/>
                </a:lnTo>
                <a:lnTo>
                  <a:pt x="41" y="10"/>
                </a:lnTo>
                <a:lnTo>
                  <a:pt x="39" y="9"/>
                </a:lnTo>
                <a:lnTo>
                  <a:pt x="38" y="7"/>
                </a:lnTo>
                <a:lnTo>
                  <a:pt x="36" y="4"/>
                </a:lnTo>
                <a:lnTo>
                  <a:pt x="36" y="3"/>
                </a:lnTo>
                <a:lnTo>
                  <a:pt x="35" y="3"/>
                </a:lnTo>
                <a:lnTo>
                  <a:pt x="32" y="2"/>
                </a:lnTo>
                <a:lnTo>
                  <a:pt x="31" y="2"/>
                </a:lnTo>
                <a:lnTo>
                  <a:pt x="28" y="0"/>
                </a:lnTo>
                <a:lnTo>
                  <a:pt x="25" y="0"/>
                </a:lnTo>
                <a:lnTo>
                  <a:pt x="23" y="0"/>
                </a:lnTo>
                <a:lnTo>
                  <a:pt x="20" y="0"/>
                </a:lnTo>
                <a:lnTo>
                  <a:pt x="19" y="0"/>
                </a:lnTo>
                <a:lnTo>
                  <a:pt x="17" y="0"/>
                </a:lnTo>
                <a:lnTo>
                  <a:pt x="16" y="2"/>
                </a:lnTo>
                <a:lnTo>
                  <a:pt x="13" y="2"/>
                </a:lnTo>
                <a:lnTo>
                  <a:pt x="10" y="2"/>
                </a:lnTo>
                <a:lnTo>
                  <a:pt x="7" y="3"/>
                </a:lnTo>
                <a:lnTo>
                  <a:pt x="4" y="3"/>
                </a:lnTo>
                <a:lnTo>
                  <a:pt x="2" y="4"/>
                </a:lnTo>
                <a:lnTo>
                  <a:pt x="0"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3" name="Freeform 84"/>
          <p:cNvSpPr>
            <a:spLocks/>
          </p:cNvSpPr>
          <p:nvPr/>
        </p:nvSpPr>
        <p:spPr bwMode="auto">
          <a:xfrm>
            <a:off x="6727825" y="4238625"/>
            <a:ext cx="79375" cy="79375"/>
          </a:xfrm>
          <a:custGeom>
            <a:avLst/>
            <a:gdLst>
              <a:gd name="T0" fmla="*/ 0 w 56"/>
              <a:gd name="T1" fmla="*/ 2147483647 h 50"/>
              <a:gd name="T2" fmla="*/ 2147483647 w 56"/>
              <a:gd name="T3" fmla="*/ 2147483647 h 50"/>
              <a:gd name="T4" fmla="*/ 2147483647 w 56"/>
              <a:gd name="T5" fmla="*/ 2147483647 h 50"/>
              <a:gd name="T6" fmla="*/ 2147483647 w 56"/>
              <a:gd name="T7" fmla="*/ 2147483647 h 50"/>
              <a:gd name="T8" fmla="*/ 2147483647 w 56"/>
              <a:gd name="T9" fmla="*/ 2147483647 h 50"/>
              <a:gd name="T10" fmla="*/ 2147483647 w 56"/>
              <a:gd name="T11" fmla="*/ 2147483647 h 50"/>
              <a:gd name="T12" fmla="*/ 2147483647 w 56"/>
              <a:gd name="T13" fmla="*/ 2147483647 h 50"/>
              <a:gd name="T14" fmla="*/ 2147483647 w 56"/>
              <a:gd name="T15" fmla="*/ 2147483647 h 50"/>
              <a:gd name="T16" fmla="*/ 2147483647 w 56"/>
              <a:gd name="T17" fmla="*/ 2147483647 h 50"/>
              <a:gd name="T18" fmla="*/ 2147483647 w 56"/>
              <a:gd name="T19" fmla="*/ 2147483647 h 50"/>
              <a:gd name="T20" fmla="*/ 2147483647 w 56"/>
              <a:gd name="T21" fmla="*/ 2147483647 h 50"/>
              <a:gd name="T22" fmla="*/ 2147483647 w 56"/>
              <a:gd name="T23" fmla="*/ 2147483647 h 50"/>
              <a:gd name="T24" fmla="*/ 2147483647 w 56"/>
              <a:gd name="T25" fmla="*/ 2147483647 h 50"/>
              <a:gd name="T26" fmla="*/ 2147483647 w 56"/>
              <a:gd name="T27" fmla="*/ 2147483647 h 50"/>
              <a:gd name="T28" fmla="*/ 2147483647 w 56"/>
              <a:gd name="T29" fmla="*/ 2147483647 h 50"/>
              <a:gd name="T30" fmla="*/ 2147483647 w 56"/>
              <a:gd name="T31" fmla="*/ 2147483647 h 50"/>
              <a:gd name="T32" fmla="*/ 2147483647 w 56"/>
              <a:gd name="T33" fmla="*/ 2147483647 h 50"/>
              <a:gd name="T34" fmla="*/ 2147483647 w 56"/>
              <a:gd name="T35" fmla="*/ 2147483647 h 50"/>
              <a:gd name="T36" fmla="*/ 2147483647 w 56"/>
              <a:gd name="T37" fmla="*/ 2147483647 h 50"/>
              <a:gd name="T38" fmla="*/ 2147483647 w 56"/>
              <a:gd name="T39" fmla="*/ 2147483647 h 50"/>
              <a:gd name="T40" fmla="*/ 2147483647 w 56"/>
              <a:gd name="T41" fmla="*/ 2147483647 h 50"/>
              <a:gd name="T42" fmla="*/ 2147483647 w 56"/>
              <a:gd name="T43" fmla="*/ 2147483647 h 50"/>
              <a:gd name="T44" fmla="*/ 2147483647 w 56"/>
              <a:gd name="T45" fmla="*/ 2147483647 h 50"/>
              <a:gd name="T46" fmla="*/ 2147483647 w 56"/>
              <a:gd name="T47" fmla="*/ 2147483647 h 50"/>
              <a:gd name="T48" fmla="*/ 2147483647 w 56"/>
              <a:gd name="T49" fmla="*/ 2147483647 h 50"/>
              <a:gd name="T50" fmla="*/ 2147483647 w 56"/>
              <a:gd name="T51" fmla="*/ 2147483647 h 50"/>
              <a:gd name="T52" fmla="*/ 2147483647 w 56"/>
              <a:gd name="T53" fmla="*/ 2147483647 h 50"/>
              <a:gd name="T54" fmla="*/ 2147483647 w 56"/>
              <a:gd name="T55" fmla="*/ 2147483647 h 50"/>
              <a:gd name="T56" fmla="*/ 2147483647 w 56"/>
              <a:gd name="T57" fmla="*/ 2147483647 h 50"/>
              <a:gd name="T58" fmla="*/ 2147483647 w 56"/>
              <a:gd name="T59" fmla="*/ 2147483647 h 50"/>
              <a:gd name="T60" fmla="*/ 2147483647 w 56"/>
              <a:gd name="T61" fmla="*/ 2147483647 h 50"/>
              <a:gd name="T62" fmla="*/ 2147483647 w 56"/>
              <a:gd name="T63" fmla="*/ 2147483647 h 50"/>
              <a:gd name="T64" fmla="*/ 2147483647 w 56"/>
              <a:gd name="T65" fmla="*/ 2147483647 h 50"/>
              <a:gd name="T66" fmla="*/ 2147483647 w 56"/>
              <a:gd name="T67" fmla="*/ 2147483647 h 50"/>
              <a:gd name="T68" fmla="*/ 2147483647 w 56"/>
              <a:gd name="T69" fmla="*/ 2147483647 h 50"/>
              <a:gd name="T70" fmla="*/ 2147483647 w 56"/>
              <a:gd name="T71" fmla="*/ 2147483647 h 50"/>
              <a:gd name="T72" fmla="*/ 2147483647 w 56"/>
              <a:gd name="T73" fmla="*/ 2147483647 h 50"/>
              <a:gd name="T74" fmla="*/ 2147483647 w 56"/>
              <a:gd name="T75" fmla="*/ 2147483647 h 50"/>
              <a:gd name="T76" fmla="*/ 2147483647 w 56"/>
              <a:gd name="T77" fmla="*/ 2147483647 h 50"/>
              <a:gd name="T78" fmla="*/ 2147483647 w 56"/>
              <a:gd name="T79" fmla="*/ 2147483647 h 50"/>
              <a:gd name="T80" fmla="*/ 2147483647 w 56"/>
              <a:gd name="T81" fmla="*/ 2147483647 h 50"/>
              <a:gd name="T82" fmla="*/ 2147483647 w 56"/>
              <a:gd name="T83" fmla="*/ 2147483647 h 50"/>
              <a:gd name="T84" fmla="*/ 2147483647 w 56"/>
              <a:gd name="T85" fmla="*/ 2147483647 h 50"/>
              <a:gd name="T86" fmla="*/ 2147483647 w 56"/>
              <a:gd name="T87" fmla="*/ 2147483647 h 50"/>
              <a:gd name="T88" fmla="*/ 2147483647 w 56"/>
              <a:gd name="T89" fmla="*/ 0 h 50"/>
              <a:gd name="T90" fmla="*/ 2147483647 w 56"/>
              <a:gd name="T91" fmla="*/ 0 h 50"/>
              <a:gd name="T92" fmla="*/ 2147483647 w 56"/>
              <a:gd name="T93" fmla="*/ 0 h 50"/>
              <a:gd name="T94" fmla="*/ 2147483647 w 56"/>
              <a:gd name="T95" fmla="*/ 0 h 50"/>
              <a:gd name="T96" fmla="*/ 2147483647 w 56"/>
              <a:gd name="T97" fmla="*/ 0 h 50"/>
              <a:gd name="T98" fmla="*/ 2147483647 w 56"/>
              <a:gd name="T99" fmla="*/ 0 h 50"/>
              <a:gd name="T100" fmla="*/ 2147483647 w 56"/>
              <a:gd name="T101" fmla="*/ 2147483647 h 50"/>
              <a:gd name="T102" fmla="*/ 2147483647 w 56"/>
              <a:gd name="T103" fmla="*/ 2147483647 h 50"/>
              <a:gd name="T104" fmla="*/ 2147483647 w 56"/>
              <a:gd name="T105" fmla="*/ 2147483647 h 50"/>
              <a:gd name="T106" fmla="*/ 2147483647 w 56"/>
              <a:gd name="T107" fmla="*/ 2147483647 h 50"/>
              <a:gd name="T108" fmla="*/ 2147483647 w 56"/>
              <a:gd name="T109" fmla="*/ 2147483647 h 50"/>
              <a:gd name="T110" fmla="*/ 2147483647 w 56"/>
              <a:gd name="T111" fmla="*/ 2147483647 h 50"/>
              <a:gd name="T112" fmla="*/ 0 w 56"/>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0"/>
              <a:gd name="T173" fmla="*/ 56 w 5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0">
                <a:moveTo>
                  <a:pt x="0" y="6"/>
                </a:moveTo>
                <a:lnTo>
                  <a:pt x="1" y="13"/>
                </a:lnTo>
                <a:lnTo>
                  <a:pt x="4" y="21"/>
                </a:lnTo>
                <a:lnTo>
                  <a:pt x="7" y="27"/>
                </a:lnTo>
                <a:lnTo>
                  <a:pt x="10" y="34"/>
                </a:lnTo>
                <a:lnTo>
                  <a:pt x="14" y="39"/>
                </a:lnTo>
                <a:lnTo>
                  <a:pt x="20" y="43"/>
                </a:lnTo>
                <a:lnTo>
                  <a:pt x="26" y="46"/>
                </a:lnTo>
                <a:lnTo>
                  <a:pt x="34" y="44"/>
                </a:lnTo>
                <a:lnTo>
                  <a:pt x="35" y="46"/>
                </a:lnTo>
                <a:lnTo>
                  <a:pt x="35" y="47"/>
                </a:lnTo>
                <a:lnTo>
                  <a:pt x="36" y="47"/>
                </a:lnTo>
                <a:lnTo>
                  <a:pt x="38" y="47"/>
                </a:lnTo>
                <a:lnTo>
                  <a:pt x="39" y="49"/>
                </a:lnTo>
                <a:lnTo>
                  <a:pt x="41" y="49"/>
                </a:lnTo>
                <a:lnTo>
                  <a:pt x="44" y="50"/>
                </a:lnTo>
                <a:lnTo>
                  <a:pt x="47" y="49"/>
                </a:lnTo>
                <a:lnTo>
                  <a:pt x="50" y="47"/>
                </a:lnTo>
                <a:lnTo>
                  <a:pt x="51" y="46"/>
                </a:lnTo>
                <a:lnTo>
                  <a:pt x="53" y="43"/>
                </a:lnTo>
                <a:lnTo>
                  <a:pt x="54" y="40"/>
                </a:lnTo>
                <a:lnTo>
                  <a:pt x="56" y="37"/>
                </a:lnTo>
                <a:lnTo>
                  <a:pt x="56" y="34"/>
                </a:lnTo>
                <a:lnTo>
                  <a:pt x="56" y="33"/>
                </a:lnTo>
                <a:lnTo>
                  <a:pt x="56" y="30"/>
                </a:lnTo>
                <a:lnTo>
                  <a:pt x="54" y="28"/>
                </a:lnTo>
                <a:lnTo>
                  <a:pt x="54" y="25"/>
                </a:lnTo>
                <a:lnTo>
                  <a:pt x="53" y="22"/>
                </a:lnTo>
                <a:lnTo>
                  <a:pt x="51" y="21"/>
                </a:lnTo>
                <a:lnTo>
                  <a:pt x="50" y="19"/>
                </a:lnTo>
                <a:lnTo>
                  <a:pt x="48" y="18"/>
                </a:lnTo>
                <a:lnTo>
                  <a:pt x="47" y="16"/>
                </a:lnTo>
                <a:lnTo>
                  <a:pt x="44" y="15"/>
                </a:lnTo>
                <a:lnTo>
                  <a:pt x="42" y="12"/>
                </a:lnTo>
                <a:lnTo>
                  <a:pt x="41" y="10"/>
                </a:lnTo>
                <a:lnTo>
                  <a:pt x="39" y="9"/>
                </a:lnTo>
                <a:lnTo>
                  <a:pt x="38" y="7"/>
                </a:lnTo>
                <a:lnTo>
                  <a:pt x="36" y="4"/>
                </a:lnTo>
                <a:lnTo>
                  <a:pt x="36" y="3"/>
                </a:lnTo>
                <a:lnTo>
                  <a:pt x="35" y="3"/>
                </a:lnTo>
                <a:lnTo>
                  <a:pt x="32" y="2"/>
                </a:lnTo>
                <a:lnTo>
                  <a:pt x="31" y="2"/>
                </a:lnTo>
                <a:lnTo>
                  <a:pt x="28" y="0"/>
                </a:lnTo>
                <a:lnTo>
                  <a:pt x="25" y="0"/>
                </a:lnTo>
                <a:lnTo>
                  <a:pt x="23" y="0"/>
                </a:lnTo>
                <a:lnTo>
                  <a:pt x="20" y="0"/>
                </a:lnTo>
                <a:lnTo>
                  <a:pt x="19" y="0"/>
                </a:lnTo>
                <a:lnTo>
                  <a:pt x="17" y="0"/>
                </a:lnTo>
                <a:lnTo>
                  <a:pt x="16" y="2"/>
                </a:lnTo>
                <a:lnTo>
                  <a:pt x="13" y="2"/>
                </a:lnTo>
                <a:lnTo>
                  <a:pt x="10" y="2"/>
                </a:lnTo>
                <a:lnTo>
                  <a:pt x="7" y="3"/>
                </a:lnTo>
                <a:lnTo>
                  <a:pt x="4" y="3"/>
                </a:lnTo>
                <a:lnTo>
                  <a:pt x="2" y="4"/>
                </a:lnTo>
                <a:lnTo>
                  <a:pt x="0" y="6"/>
                </a:lnTo>
              </a:path>
            </a:pathLst>
          </a:custGeom>
          <a:solidFill>
            <a:srgbClr val="FFFF00"/>
          </a:solidFill>
          <a:ln w="4763">
            <a:solidFill>
              <a:srgbClr val="990000"/>
            </a:solidFill>
            <a:round/>
            <a:headEnd/>
            <a:tailEnd/>
          </a:ln>
        </p:spPr>
        <p:txBody>
          <a:bodyPr/>
          <a:lstStyle/>
          <a:p>
            <a:endParaRPr lang="en-US"/>
          </a:p>
        </p:txBody>
      </p:sp>
      <p:sp>
        <p:nvSpPr>
          <p:cNvPr id="53334" name="Freeform 85"/>
          <p:cNvSpPr>
            <a:spLocks/>
          </p:cNvSpPr>
          <p:nvPr/>
        </p:nvSpPr>
        <p:spPr bwMode="auto">
          <a:xfrm>
            <a:off x="6796088" y="4308475"/>
            <a:ext cx="39687" cy="82550"/>
          </a:xfrm>
          <a:custGeom>
            <a:avLst/>
            <a:gdLst>
              <a:gd name="T0" fmla="*/ 2147483647 w 28"/>
              <a:gd name="T1" fmla="*/ 2147483647 h 52"/>
              <a:gd name="T2" fmla="*/ 2147483647 w 28"/>
              <a:gd name="T3" fmla="*/ 2147483647 h 52"/>
              <a:gd name="T4" fmla="*/ 2147483647 w 28"/>
              <a:gd name="T5" fmla="*/ 2147483647 h 52"/>
              <a:gd name="T6" fmla="*/ 2147483647 w 28"/>
              <a:gd name="T7" fmla="*/ 2147483647 h 52"/>
              <a:gd name="T8" fmla="*/ 2147483647 w 28"/>
              <a:gd name="T9" fmla="*/ 2147483647 h 52"/>
              <a:gd name="T10" fmla="*/ 2147483647 w 28"/>
              <a:gd name="T11" fmla="*/ 2147483647 h 52"/>
              <a:gd name="T12" fmla="*/ 0 w 28"/>
              <a:gd name="T13" fmla="*/ 2147483647 h 52"/>
              <a:gd name="T14" fmla="*/ 2147483647 w 28"/>
              <a:gd name="T15" fmla="*/ 2147483647 h 52"/>
              <a:gd name="T16" fmla="*/ 2147483647 w 28"/>
              <a:gd name="T17" fmla="*/ 2147483647 h 52"/>
              <a:gd name="T18" fmla="*/ 2147483647 w 28"/>
              <a:gd name="T19" fmla="*/ 2147483647 h 52"/>
              <a:gd name="T20" fmla="*/ 2147483647 w 28"/>
              <a:gd name="T21" fmla="*/ 2147483647 h 52"/>
              <a:gd name="T22" fmla="*/ 2147483647 w 28"/>
              <a:gd name="T23" fmla="*/ 2147483647 h 52"/>
              <a:gd name="T24" fmla="*/ 2147483647 w 28"/>
              <a:gd name="T25" fmla="*/ 2147483647 h 52"/>
              <a:gd name="T26" fmla="*/ 2147483647 w 28"/>
              <a:gd name="T27" fmla="*/ 2147483647 h 52"/>
              <a:gd name="T28" fmla="*/ 2147483647 w 28"/>
              <a:gd name="T29" fmla="*/ 2147483647 h 52"/>
              <a:gd name="T30" fmla="*/ 2147483647 w 28"/>
              <a:gd name="T31" fmla="*/ 2147483647 h 52"/>
              <a:gd name="T32" fmla="*/ 2147483647 w 28"/>
              <a:gd name="T33" fmla="*/ 2147483647 h 52"/>
              <a:gd name="T34" fmla="*/ 2147483647 w 28"/>
              <a:gd name="T35" fmla="*/ 2147483647 h 52"/>
              <a:gd name="T36" fmla="*/ 2147483647 w 28"/>
              <a:gd name="T37" fmla="*/ 2147483647 h 52"/>
              <a:gd name="T38" fmla="*/ 2147483647 w 28"/>
              <a:gd name="T39" fmla="*/ 2147483647 h 52"/>
              <a:gd name="T40" fmla="*/ 2147483647 w 28"/>
              <a:gd name="T41" fmla="*/ 2147483647 h 52"/>
              <a:gd name="T42" fmla="*/ 2147483647 w 28"/>
              <a:gd name="T43" fmla="*/ 2147483647 h 52"/>
              <a:gd name="T44" fmla="*/ 2147483647 w 28"/>
              <a:gd name="T45" fmla="*/ 2147483647 h 52"/>
              <a:gd name="T46" fmla="*/ 2147483647 w 28"/>
              <a:gd name="T47" fmla="*/ 2147483647 h 52"/>
              <a:gd name="T48" fmla="*/ 2147483647 w 28"/>
              <a:gd name="T49" fmla="*/ 2147483647 h 52"/>
              <a:gd name="T50" fmla="*/ 2147483647 w 28"/>
              <a:gd name="T51" fmla="*/ 2147483647 h 52"/>
              <a:gd name="T52" fmla="*/ 2147483647 w 28"/>
              <a:gd name="T53" fmla="*/ 2147483647 h 52"/>
              <a:gd name="T54" fmla="*/ 2147483647 w 28"/>
              <a:gd name="T55" fmla="*/ 2147483647 h 52"/>
              <a:gd name="T56" fmla="*/ 2147483647 w 28"/>
              <a:gd name="T57" fmla="*/ 2147483647 h 52"/>
              <a:gd name="T58" fmla="*/ 2147483647 w 28"/>
              <a:gd name="T59" fmla="*/ 2147483647 h 52"/>
              <a:gd name="T60" fmla="*/ 2147483647 w 28"/>
              <a:gd name="T61" fmla="*/ 2147483647 h 52"/>
              <a:gd name="T62" fmla="*/ 2147483647 w 28"/>
              <a:gd name="T63" fmla="*/ 2147483647 h 52"/>
              <a:gd name="T64" fmla="*/ 2147483647 w 28"/>
              <a:gd name="T65" fmla="*/ 2147483647 h 52"/>
              <a:gd name="T66" fmla="*/ 2147483647 w 28"/>
              <a:gd name="T67" fmla="*/ 0 h 52"/>
              <a:gd name="T68" fmla="*/ 2147483647 w 28"/>
              <a:gd name="T69" fmla="*/ 0 h 52"/>
              <a:gd name="T70" fmla="*/ 2147483647 w 28"/>
              <a:gd name="T71" fmla="*/ 0 h 52"/>
              <a:gd name="T72" fmla="*/ 2147483647 w 28"/>
              <a:gd name="T73" fmla="*/ 0 h 52"/>
              <a:gd name="T74" fmla="*/ 2147483647 w 28"/>
              <a:gd name="T75" fmla="*/ 0 h 52"/>
              <a:gd name="T76" fmla="*/ 2147483647 w 28"/>
              <a:gd name="T77" fmla="*/ 0 h 52"/>
              <a:gd name="T78" fmla="*/ 2147483647 w 28"/>
              <a:gd name="T79" fmla="*/ 0 h 52"/>
              <a:gd name="T80" fmla="*/ 2147483647 w 28"/>
              <a:gd name="T81" fmla="*/ 2147483647 h 52"/>
              <a:gd name="T82" fmla="*/ 2147483647 w 28"/>
              <a:gd name="T83" fmla="*/ 2147483647 h 52"/>
              <a:gd name="T84" fmla="*/ 2147483647 w 28"/>
              <a:gd name="T85" fmla="*/ 2147483647 h 52"/>
              <a:gd name="T86" fmla="*/ 2147483647 w 28"/>
              <a:gd name="T87" fmla="*/ 2147483647 h 52"/>
              <a:gd name="T88" fmla="*/ 2147483647 w 28"/>
              <a:gd name="T89" fmla="*/ 2147483647 h 52"/>
              <a:gd name="T90" fmla="*/ 2147483647 w 28"/>
              <a:gd name="T91" fmla="*/ 2147483647 h 52"/>
              <a:gd name="T92" fmla="*/ 2147483647 w 28"/>
              <a:gd name="T93" fmla="*/ 2147483647 h 52"/>
              <a:gd name="T94" fmla="*/ 2147483647 w 28"/>
              <a:gd name="T95" fmla="*/ 2147483647 h 52"/>
              <a:gd name="T96" fmla="*/ 2147483647 w 28"/>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
              <a:gd name="T148" fmla="*/ 0 h 52"/>
              <a:gd name="T149" fmla="*/ 28 w 28"/>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 h="52">
                <a:moveTo>
                  <a:pt x="3" y="18"/>
                </a:moveTo>
                <a:lnTo>
                  <a:pt x="3" y="21"/>
                </a:lnTo>
                <a:lnTo>
                  <a:pt x="3" y="26"/>
                </a:lnTo>
                <a:lnTo>
                  <a:pt x="3" y="30"/>
                </a:lnTo>
                <a:lnTo>
                  <a:pt x="2" y="35"/>
                </a:lnTo>
                <a:lnTo>
                  <a:pt x="2" y="37"/>
                </a:lnTo>
                <a:lnTo>
                  <a:pt x="0" y="42"/>
                </a:lnTo>
                <a:lnTo>
                  <a:pt x="2" y="45"/>
                </a:lnTo>
                <a:lnTo>
                  <a:pt x="3" y="48"/>
                </a:lnTo>
                <a:lnTo>
                  <a:pt x="5" y="48"/>
                </a:lnTo>
                <a:lnTo>
                  <a:pt x="6" y="49"/>
                </a:lnTo>
                <a:lnTo>
                  <a:pt x="9" y="49"/>
                </a:lnTo>
                <a:lnTo>
                  <a:pt x="11" y="49"/>
                </a:lnTo>
                <a:lnTo>
                  <a:pt x="12" y="49"/>
                </a:lnTo>
                <a:lnTo>
                  <a:pt x="15" y="49"/>
                </a:lnTo>
                <a:lnTo>
                  <a:pt x="18" y="51"/>
                </a:lnTo>
                <a:lnTo>
                  <a:pt x="20" y="52"/>
                </a:lnTo>
                <a:lnTo>
                  <a:pt x="21" y="52"/>
                </a:lnTo>
                <a:lnTo>
                  <a:pt x="23" y="52"/>
                </a:lnTo>
                <a:lnTo>
                  <a:pt x="24" y="51"/>
                </a:lnTo>
                <a:lnTo>
                  <a:pt x="25" y="49"/>
                </a:lnTo>
                <a:lnTo>
                  <a:pt x="27" y="48"/>
                </a:lnTo>
                <a:lnTo>
                  <a:pt x="28" y="46"/>
                </a:lnTo>
                <a:lnTo>
                  <a:pt x="28" y="45"/>
                </a:lnTo>
                <a:lnTo>
                  <a:pt x="28" y="42"/>
                </a:lnTo>
                <a:lnTo>
                  <a:pt x="28" y="37"/>
                </a:lnTo>
                <a:lnTo>
                  <a:pt x="28" y="32"/>
                </a:lnTo>
                <a:lnTo>
                  <a:pt x="28" y="26"/>
                </a:lnTo>
                <a:lnTo>
                  <a:pt x="28" y="21"/>
                </a:lnTo>
                <a:lnTo>
                  <a:pt x="27" y="15"/>
                </a:lnTo>
                <a:lnTo>
                  <a:pt x="24" y="11"/>
                </a:lnTo>
                <a:lnTo>
                  <a:pt x="23" y="6"/>
                </a:lnTo>
                <a:lnTo>
                  <a:pt x="18" y="2"/>
                </a:lnTo>
                <a:lnTo>
                  <a:pt x="17" y="0"/>
                </a:lnTo>
                <a:lnTo>
                  <a:pt x="15" y="0"/>
                </a:lnTo>
                <a:lnTo>
                  <a:pt x="14" y="0"/>
                </a:lnTo>
                <a:lnTo>
                  <a:pt x="12" y="0"/>
                </a:lnTo>
                <a:lnTo>
                  <a:pt x="11" y="0"/>
                </a:lnTo>
                <a:lnTo>
                  <a:pt x="9" y="0"/>
                </a:lnTo>
                <a:lnTo>
                  <a:pt x="9" y="2"/>
                </a:lnTo>
                <a:lnTo>
                  <a:pt x="8" y="3"/>
                </a:lnTo>
                <a:lnTo>
                  <a:pt x="6" y="5"/>
                </a:lnTo>
                <a:lnTo>
                  <a:pt x="5" y="6"/>
                </a:lnTo>
                <a:lnTo>
                  <a:pt x="5" y="8"/>
                </a:lnTo>
                <a:lnTo>
                  <a:pt x="3" y="11"/>
                </a:lnTo>
                <a:lnTo>
                  <a:pt x="3" y="12"/>
                </a:lnTo>
                <a:lnTo>
                  <a:pt x="3" y="15"/>
                </a:lnTo>
                <a:lnTo>
                  <a:pt x="3"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5" name="Freeform 86"/>
          <p:cNvSpPr>
            <a:spLocks/>
          </p:cNvSpPr>
          <p:nvPr/>
        </p:nvSpPr>
        <p:spPr bwMode="auto">
          <a:xfrm>
            <a:off x="6796088" y="4308475"/>
            <a:ext cx="39687" cy="82550"/>
          </a:xfrm>
          <a:custGeom>
            <a:avLst/>
            <a:gdLst>
              <a:gd name="T0" fmla="*/ 2147483647 w 28"/>
              <a:gd name="T1" fmla="*/ 2147483647 h 52"/>
              <a:gd name="T2" fmla="*/ 2147483647 w 28"/>
              <a:gd name="T3" fmla="*/ 2147483647 h 52"/>
              <a:gd name="T4" fmla="*/ 2147483647 w 28"/>
              <a:gd name="T5" fmla="*/ 2147483647 h 52"/>
              <a:gd name="T6" fmla="*/ 2147483647 w 28"/>
              <a:gd name="T7" fmla="*/ 2147483647 h 52"/>
              <a:gd name="T8" fmla="*/ 2147483647 w 28"/>
              <a:gd name="T9" fmla="*/ 2147483647 h 52"/>
              <a:gd name="T10" fmla="*/ 2147483647 w 28"/>
              <a:gd name="T11" fmla="*/ 2147483647 h 52"/>
              <a:gd name="T12" fmla="*/ 0 w 28"/>
              <a:gd name="T13" fmla="*/ 2147483647 h 52"/>
              <a:gd name="T14" fmla="*/ 2147483647 w 28"/>
              <a:gd name="T15" fmla="*/ 2147483647 h 52"/>
              <a:gd name="T16" fmla="*/ 2147483647 w 28"/>
              <a:gd name="T17" fmla="*/ 2147483647 h 52"/>
              <a:gd name="T18" fmla="*/ 2147483647 w 28"/>
              <a:gd name="T19" fmla="*/ 2147483647 h 52"/>
              <a:gd name="T20" fmla="*/ 2147483647 w 28"/>
              <a:gd name="T21" fmla="*/ 2147483647 h 52"/>
              <a:gd name="T22" fmla="*/ 2147483647 w 28"/>
              <a:gd name="T23" fmla="*/ 2147483647 h 52"/>
              <a:gd name="T24" fmla="*/ 2147483647 w 28"/>
              <a:gd name="T25" fmla="*/ 2147483647 h 52"/>
              <a:gd name="T26" fmla="*/ 2147483647 w 28"/>
              <a:gd name="T27" fmla="*/ 2147483647 h 52"/>
              <a:gd name="T28" fmla="*/ 2147483647 w 28"/>
              <a:gd name="T29" fmla="*/ 2147483647 h 52"/>
              <a:gd name="T30" fmla="*/ 2147483647 w 28"/>
              <a:gd name="T31" fmla="*/ 2147483647 h 52"/>
              <a:gd name="T32" fmla="*/ 2147483647 w 28"/>
              <a:gd name="T33" fmla="*/ 2147483647 h 52"/>
              <a:gd name="T34" fmla="*/ 2147483647 w 28"/>
              <a:gd name="T35" fmla="*/ 2147483647 h 52"/>
              <a:gd name="T36" fmla="*/ 2147483647 w 28"/>
              <a:gd name="T37" fmla="*/ 2147483647 h 52"/>
              <a:gd name="T38" fmla="*/ 2147483647 w 28"/>
              <a:gd name="T39" fmla="*/ 2147483647 h 52"/>
              <a:gd name="T40" fmla="*/ 2147483647 w 28"/>
              <a:gd name="T41" fmla="*/ 2147483647 h 52"/>
              <a:gd name="T42" fmla="*/ 2147483647 w 28"/>
              <a:gd name="T43" fmla="*/ 2147483647 h 52"/>
              <a:gd name="T44" fmla="*/ 2147483647 w 28"/>
              <a:gd name="T45" fmla="*/ 2147483647 h 52"/>
              <a:gd name="T46" fmla="*/ 2147483647 w 28"/>
              <a:gd name="T47" fmla="*/ 2147483647 h 52"/>
              <a:gd name="T48" fmla="*/ 2147483647 w 28"/>
              <a:gd name="T49" fmla="*/ 2147483647 h 52"/>
              <a:gd name="T50" fmla="*/ 2147483647 w 28"/>
              <a:gd name="T51" fmla="*/ 2147483647 h 52"/>
              <a:gd name="T52" fmla="*/ 2147483647 w 28"/>
              <a:gd name="T53" fmla="*/ 2147483647 h 52"/>
              <a:gd name="T54" fmla="*/ 2147483647 w 28"/>
              <a:gd name="T55" fmla="*/ 2147483647 h 52"/>
              <a:gd name="T56" fmla="*/ 2147483647 w 28"/>
              <a:gd name="T57" fmla="*/ 2147483647 h 52"/>
              <a:gd name="T58" fmla="*/ 2147483647 w 28"/>
              <a:gd name="T59" fmla="*/ 2147483647 h 52"/>
              <a:gd name="T60" fmla="*/ 2147483647 w 28"/>
              <a:gd name="T61" fmla="*/ 2147483647 h 52"/>
              <a:gd name="T62" fmla="*/ 2147483647 w 28"/>
              <a:gd name="T63" fmla="*/ 2147483647 h 52"/>
              <a:gd name="T64" fmla="*/ 2147483647 w 28"/>
              <a:gd name="T65" fmla="*/ 2147483647 h 52"/>
              <a:gd name="T66" fmla="*/ 2147483647 w 28"/>
              <a:gd name="T67" fmla="*/ 0 h 52"/>
              <a:gd name="T68" fmla="*/ 2147483647 w 28"/>
              <a:gd name="T69" fmla="*/ 0 h 52"/>
              <a:gd name="T70" fmla="*/ 2147483647 w 28"/>
              <a:gd name="T71" fmla="*/ 0 h 52"/>
              <a:gd name="T72" fmla="*/ 2147483647 w 28"/>
              <a:gd name="T73" fmla="*/ 0 h 52"/>
              <a:gd name="T74" fmla="*/ 2147483647 w 28"/>
              <a:gd name="T75" fmla="*/ 0 h 52"/>
              <a:gd name="T76" fmla="*/ 2147483647 w 28"/>
              <a:gd name="T77" fmla="*/ 0 h 52"/>
              <a:gd name="T78" fmla="*/ 2147483647 w 28"/>
              <a:gd name="T79" fmla="*/ 0 h 52"/>
              <a:gd name="T80" fmla="*/ 2147483647 w 28"/>
              <a:gd name="T81" fmla="*/ 2147483647 h 52"/>
              <a:gd name="T82" fmla="*/ 2147483647 w 28"/>
              <a:gd name="T83" fmla="*/ 2147483647 h 52"/>
              <a:gd name="T84" fmla="*/ 2147483647 w 28"/>
              <a:gd name="T85" fmla="*/ 2147483647 h 52"/>
              <a:gd name="T86" fmla="*/ 2147483647 w 28"/>
              <a:gd name="T87" fmla="*/ 2147483647 h 52"/>
              <a:gd name="T88" fmla="*/ 2147483647 w 28"/>
              <a:gd name="T89" fmla="*/ 2147483647 h 52"/>
              <a:gd name="T90" fmla="*/ 2147483647 w 28"/>
              <a:gd name="T91" fmla="*/ 2147483647 h 52"/>
              <a:gd name="T92" fmla="*/ 2147483647 w 28"/>
              <a:gd name="T93" fmla="*/ 2147483647 h 52"/>
              <a:gd name="T94" fmla="*/ 2147483647 w 28"/>
              <a:gd name="T95" fmla="*/ 2147483647 h 52"/>
              <a:gd name="T96" fmla="*/ 2147483647 w 28"/>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
              <a:gd name="T148" fmla="*/ 0 h 52"/>
              <a:gd name="T149" fmla="*/ 28 w 28"/>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 h="52">
                <a:moveTo>
                  <a:pt x="3" y="18"/>
                </a:moveTo>
                <a:lnTo>
                  <a:pt x="3" y="21"/>
                </a:lnTo>
                <a:lnTo>
                  <a:pt x="3" y="26"/>
                </a:lnTo>
                <a:lnTo>
                  <a:pt x="3" y="30"/>
                </a:lnTo>
                <a:lnTo>
                  <a:pt x="2" y="35"/>
                </a:lnTo>
                <a:lnTo>
                  <a:pt x="2" y="37"/>
                </a:lnTo>
                <a:lnTo>
                  <a:pt x="0" y="42"/>
                </a:lnTo>
                <a:lnTo>
                  <a:pt x="2" y="45"/>
                </a:lnTo>
                <a:lnTo>
                  <a:pt x="3" y="48"/>
                </a:lnTo>
                <a:lnTo>
                  <a:pt x="5" y="48"/>
                </a:lnTo>
                <a:lnTo>
                  <a:pt x="6" y="49"/>
                </a:lnTo>
                <a:lnTo>
                  <a:pt x="9" y="49"/>
                </a:lnTo>
                <a:lnTo>
                  <a:pt x="11" y="49"/>
                </a:lnTo>
                <a:lnTo>
                  <a:pt x="12" y="49"/>
                </a:lnTo>
                <a:lnTo>
                  <a:pt x="15" y="49"/>
                </a:lnTo>
                <a:lnTo>
                  <a:pt x="18" y="51"/>
                </a:lnTo>
                <a:lnTo>
                  <a:pt x="20" y="52"/>
                </a:lnTo>
                <a:lnTo>
                  <a:pt x="21" y="52"/>
                </a:lnTo>
                <a:lnTo>
                  <a:pt x="23" y="52"/>
                </a:lnTo>
                <a:lnTo>
                  <a:pt x="24" y="51"/>
                </a:lnTo>
                <a:lnTo>
                  <a:pt x="25" y="49"/>
                </a:lnTo>
                <a:lnTo>
                  <a:pt x="27" y="48"/>
                </a:lnTo>
                <a:lnTo>
                  <a:pt x="28" y="46"/>
                </a:lnTo>
                <a:lnTo>
                  <a:pt x="28" y="45"/>
                </a:lnTo>
                <a:lnTo>
                  <a:pt x="28" y="42"/>
                </a:lnTo>
                <a:lnTo>
                  <a:pt x="28" y="37"/>
                </a:lnTo>
                <a:lnTo>
                  <a:pt x="28" y="32"/>
                </a:lnTo>
                <a:lnTo>
                  <a:pt x="28" y="26"/>
                </a:lnTo>
                <a:lnTo>
                  <a:pt x="28" y="21"/>
                </a:lnTo>
                <a:lnTo>
                  <a:pt x="27" y="15"/>
                </a:lnTo>
                <a:lnTo>
                  <a:pt x="24" y="11"/>
                </a:lnTo>
                <a:lnTo>
                  <a:pt x="23" y="6"/>
                </a:lnTo>
                <a:lnTo>
                  <a:pt x="18" y="2"/>
                </a:lnTo>
                <a:lnTo>
                  <a:pt x="17" y="0"/>
                </a:lnTo>
                <a:lnTo>
                  <a:pt x="15" y="0"/>
                </a:lnTo>
                <a:lnTo>
                  <a:pt x="14" y="0"/>
                </a:lnTo>
                <a:lnTo>
                  <a:pt x="12" y="0"/>
                </a:lnTo>
                <a:lnTo>
                  <a:pt x="11" y="0"/>
                </a:lnTo>
                <a:lnTo>
                  <a:pt x="9" y="0"/>
                </a:lnTo>
                <a:lnTo>
                  <a:pt x="9" y="2"/>
                </a:lnTo>
                <a:lnTo>
                  <a:pt x="8" y="3"/>
                </a:lnTo>
                <a:lnTo>
                  <a:pt x="6" y="5"/>
                </a:lnTo>
                <a:lnTo>
                  <a:pt x="5" y="6"/>
                </a:lnTo>
                <a:lnTo>
                  <a:pt x="5" y="8"/>
                </a:lnTo>
                <a:lnTo>
                  <a:pt x="3" y="11"/>
                </a:lnTo>
                <a:lnTo>
                  <a:pt x="3" y="12"/>
                </a:lnTo>
                <a:lnTo>
                  <a:pt x="3" y="15"/>
                </a:lnTo>
                <a:lnTo>
                  <a:pt x="3" y="18"/>
                </a:lnTo>
              </a:path>
            </a:pathLst>
          </a:custGeom>
          <a:solidFill>
            <a:srgbClr val="FFFF00"/>
          </a:solidFill>
          <a:ln w="4763">
            <a:solidFill>
              <a:srgbClr val="990000"/>
            </a:solidFill>
            <a:round/>
            <a:headEnd/>
            <a:tailEnd/>
          </a:ln>
        </p:spPr>
        <p:txBody>
          <a:bodyPr/>
          <a:lstStyle/>
          <a:p>
            <a:endParaRPr lang="en-US"/>
          </a:p>
        </p:txBody>
      </p:sp>
      <p:sp>
        <p:nvSpPr>
          <p:cNvPr id="53336" name="Freeform 87"/>
          <p:cNvSpPr>
            <a:spLocks/>
          </p:cNvSpPr>
          <p:nvPr/>
        </p:nvSpPr>
        <p:spPr bwMode="auto">
          <a:xfrm>
            <a:off x="6262688" y="4038600"/>
            <a:ext cx="685800" cy="239713"/>
          </a:xfrm>
          <a:custGeom>
            <a:avLst/>
            <a:gdLst>
              <a:gd name="T0" fmla="*/ 2147483647 w 486"/>
              <a:gd name="T1" fmla="*/ 2147483647 h 151"/>
              <a:gd name="T2" fmla="*/ 2147483647 w 486"/>
              <a:gd name="T3" fmla="*/ 2147483647 h 151"/>
              <a:gd name="T4" fmla="*/ 2147483647 w 486"/>
              <a:gd name="T5" fmla="*/ 2147483647 h 151"/>
              <a:gd name="T6" fmla="*/ 2147483647 w 486"/>
              <a:gd name="T7" fmla="*/ 2147483647 h 151"/>
              <a:gd name="T8" fmla="*/ 2147483647 w 486"/>
              <a:gd name="T9" fmla="*/ 2147483647 h 151"/>
              <a:gd name="T10" fmla="*/ 2147483647 w 486"/>
              <a:gd name="T11" fmla="*/ 2147483647 h 151"/>
              <a:gd name="T12" fmla="*/ 2147483647 w 486"/>
              <a:gd name="T13" fmla="*/ 2147483647 h 151"/>
              <a:gd name="T14" fmla="*/ 2147483647 w 486"/>
              <a:gd name="T15" fmla="*/ 2147483647 h 151"/>
              <a:gd name="T16" fmla="*/ 2147483647 w 486"/>
              <a:gd name="T17" fmla="*/ 2147483647 h 151"/>
              <a:gd name="T18" fmla="*/ 2147483647 w 486"/>
              <a:gd name="T19" fmla="*/ 2147483647 h 151"/>
              <a:gd name="T20" fmla="*/ 2147483647 w 486"/>
              <a:gd name="T21" fmla="*/ 2147483647 h 151"/>
              <a:gd name="T22" fmla="*/ 2147483647 w 486"/>
              <a:gd name="T23" fmla="*/ 2147483647 h 151"/>
              <a:gd name="T24" fmla="*/ 2147483647 w 486"/>
              <a:gd name="T25" fmla="*/ 2147483647 h 151"/>
              <a:gd name="T26" fmla="*/ 0 w 486"/>
              <a:gd name="T27" fmla="*/ 2147483647 h 151"/>
              <a:gd name="T28" fmla="*/ 2147483647 w 486"/>
              <a:gd name="T29" fmla="*/ 2147483647 h 151"/>
              <a:gd name="T30" fmla="*/ 2147483647 w 486"/>
              <a:gd name="T31" fmla="*/ 2147483647 h 151"/>
              <a:gd name="T32" fmla="*/ 2147483647 w 486"/>
              <a:gd name="T33" fmla="*/ 2147483647 h 151"/>
              <a:gd name="T34" fmla="*/ 2147483647 w 486"/>
              <a:gd name="T35" fmla="*/ 2147483647 h 151"/>
              <a:gd name="T36" fmla="*/ 2147483647 w 486"/>
              <a:gd name="T37" fmla="*/ 2147483647 h 151"/>
              <a:gd name="T38" fmla="*/ 2147483647 w 486"/>
              <a:gd name="T39" fmla="*/ 2147483647 h 151"/>
              <a:gd name="T40" fmla="*/ 2147483647 w 486"/>
              <a:gd name="T41" fmla="*/ 2147483647 h 151"/>
              <a:gd name="T42" fmla="*/ 2147483647 w 486"/>
              <a:gd name="T43" fmla="*/ 2147483647 h 151"/>
              <a:gd name="T44" fmla="*/ 2147483647 w 486"/>
              <a:gd name="T45" fmla="*/ 2147483647 h 151"/>
              <a:gd name="T46" fmla="*/ 2147483647 w 486"/>
              <a:gd name="T47" fmla="*/ 2147483647 h 151"/>
              <a:gd name="T48" fmla="*/ 2147483647 w 486"/>
              <a:gd name="T49" fmla="*/ 2147483647 h 151"/>
              <a:gd name="T50" fmla="*/ 2147483647 w 486"/>
              <a:gd name="T51" fmla="*/ 2147483647 h 151"/>
              <a:gd name="T52" fmla="*/ 2147483647 w 486"/>
              <a:gd name="T53" fmla="*/ 2147483647 h 151"/>
              <a:gd name="T54" fmla="*/ 2147483647 w 486"/>
              <a:gd name="T55" fmla="*/ 2147483647 h 151"/>
              <a:gd name="T56" fmla="*/ 2147483647 w 486"/>
              <a:gd name="T57" fmla="*/ 2147483647 h 151"/>
              <a:gd name="T58" fmla="*/ 2147483647 w 486"/>
              <a:gd name="T59" fmla="*/ 2147483647 h 151"/>
              <a:gd name="T60" fmla="*/ 2147483647 w 486"/>
              <a:gd name="T61" fmla="*/ 2147483647 h 151"/>
              <a:gd name="T62" fmla="*/ 2147483647 w 486"/>
              <a:gd name="T63" fmla="*/ 2147483647 h 151"/>
              <a:gd name="T64" fmla="*/ 2147483647 w 486"/>
              <a:gd name="T65" fmla="*/ 2147483647 h 151"/>
              <a:gd name="T66" fmla="*/ 2147483647 w 486"/>
              <a:gd name="T67" fmla="*/ 2147483647 h 151"/>
              <a:gd name="T68" fmla="*/ 2147483647 w 486"/>
              <a:gd name="T69" fmla="*/ 2147483647 h 151"/>
              <a:gd name="T70" fmla="*/ 2147483647 w 486"/>
              <a:gd name="T71" fmla="*/ 2147483647 h 151"/>
              <a:gd name="T72" fmla="*/ 2147483647 w 486"/>
              <a:gd name="T73" fmla="*/ 2147483647 h 151"/>
              <a:gd name="T74" fmla="*/ 2147483647 w 486"/>
              <a:gd name="T75" fmla="*/ 2147483647 h 151"/>
              <a:gd name="T76" fmla="*/ 2147483647 w 486"/>
              <a:gd name="T77" fmla="*/ 2147483647 h 151"/>
              <a:gd name="T78" fmla="*/ 2147483647 w 486"/>
              <a:gd name="T79" fmla="*/ 2147483647 h 151"/>
              <a:gd name="T80" fmla="*/ 2147483647 w 486"/>
              <a:gd name="T81" fmla="*/ 2147483647 h 151"/>
              <a:gd name="T82" fmla="*/ 2147483647 w 486"/>
              <a:gd name="T83" fmla="*/ 2147483647 h 151"/>
              <a:gd name="T84" fmla="*/ 2147483647 w 486"/>
              <a:gd name="T85" fmla="*/ 2147483647 h 151"/>
              <a:gd name="T86" fmla="*/ 2147483647 w 486"/>
              <a:gd name="T87" fmla="*/ 2147483647 h 151"/>
              <a:gd name="T88" fmla="*/ 2147483647 w 486"/>
              <a:gd name="T89" fmla="*/ 2147483647 h 151"/>
              <a:gd name="T90" fmla="*/ 2147483647 w 486"/>
              <a:gd name="T91" fmla="*/ 2147483647 h 151"/>
              <a:gd name="T92" fmla="*/ 2147483647 w 486"/>
              <a:gd name="T93" fmla="*/ 2147483647 h 151"/>
              <a:gd name="T94" fmla="*/ 2147483647 w 486"/>
              <a:gd name="T95" fmla="*/ 2147483647 h 151"/>
              <a:gd name="T96" fmla="*/ 2147483647 w 486"/>
              <a:gd name="T97" fmla="*/ 2147483647 h 151"/>
              <a:gd name="T98" fmla="*/ 2147483647 w 486"/>
              <a:gd name="T99" fmla="*/ 0 h 151"/>
              <a:gd name="T100" fmla="*/ 2147483647 w 486"/>
              <a:gd name="T101" fmla="*/ 0 h 151"/>
              <a:gd name="T102" fmla="*/ 2147483647 w 486"/>
              <a:gd name="T103" fmla="*/ 2147483647 h 1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86"/>
              <a:gd name="T157" fmla="*/ 0 h 151"/>
              <a:gd name="T158" fmla="*/ 486 w 486"/>
              <a:gd name="T159" fmla="*/ 151 h 15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86" h="151">
                <a:moveTo>
                  <a:pt x="253" y="5"/>
                </a:moveTo>
                <a:lnTo>
                  <a:pt x="248" y="8"/>
                </a:lnTo>
                <a:lnTo>
                  <a:pt x="244" y="11"/>
                </a:lnTo>
                <a:lnTo>
                  <a:pt x="239" y="13"/>
                </a:lnTo>
                <a:lnTo>
                  <a:pt x="233" y="16"/>
                </a:lnTo>
                <a:lnTo>
                  <a:pt x="229" y="18"/>
                </a:lnTo>
                <a:lnTo>
                  <a:pt x="224" y="19"/>
                </a:lnTo>
                <a:lnTo>
                  <a:pt x="219" y="19"/>
                </a:lnTo>
                <a:lnTo>
                  <a:pt x="214" y="19"/>
                </a:lnTo>
                <a:lnTo>
                  <a:pt x="207" y="19"/>
                </a:lnTo>
                <a:lnTo>
                  <a:pt x="199" y="19"/>
                </a:lnTo>
                <a:lnTo>
                  <a:pt x="190" y="18"/>
                </a:lnTo>
                <a:lnTo>
                  <a:pt x="183" y="16"/>
                </a:lnTo>
                <a:lnTo>
                  <a:pt x="174" y="16"/>
                </a:lnTo>
                <a:lnTo>
                  <a:pt x="167" y="15"/>
                </a:lnTo>
                <a:lnTo>
                  <a:pt x="159" y="15"/>
                </a:lnTo>
                <a:lnTo>
                  <a:pt x="151" y="13"/>
                </a:lnTo>
                <a:lnTo>
                  <a:pt x="149" y="15"/>
                </a:lnTo>
                <a:lnTo>
                  <a:pt x="148" y="15"/>
                </a:lnTo>
                <a:lnTo>
                  <a:pt x="145" y="15"/>
                </a:lnTo>
                <a:lnTo>
                  <a:pt x="143" y="16"/>
                </a:lnTo>
                <a:lnTo>
                  <a:pt x="142" y="18"/>
                </a:lnTo>
                <a:lnTo>
                  <a:pt x="139" y="18"/>
                </a:lnTo>
                <a:lnTo>
                  <a:pt x="137" y="19"/>
                </a:lnTo>
                <a:lnTo>
                  <a:pt x="134" y="21"/>
                </a:lnTo>
                <a:lnTo>
                  <a:pt x="128" y="22"/>
                </a:lnTo>
                <a:lnTo>
                  <a:pt x="122" y="22"/>
                </a:lnTo>
                <a:lnTo>
                  <a:pt x="117" y="21"/>
                </a:lnTo>
                <a:lnTo>
                  <a:pt x="111" y="19"/>
                </a:lnTo>
                <a:lnTo>
                  <a:pt x="105" y="16"/>
                </a:lnTo>
                <a:lnTo>
                  <a:pt x="99" y="15"/>
                </a:lnTo>
                <a:lnTo>
                  <a:pt x="91" y="13"/>
                </a:lnTo>
                <a:lnTo>
                  <a:pt x="85" y="13"/>
                </a:lnTo>
                <a:lnTo>
                  <a:pt x="81" y="15"/>
                </a:lnTo>
                <a:lnTo>
                  <a:pt x="77" y="16"/>
                </a:lnTo>
                <a:lnTo>
                  <a:pt x="72" y="19"/>
                </a:lnTo>
                <a:lnTo>
                  <a:pt x="69" y="22"/>
                </a:lnTo>
                <a:lnTo>
                  <a:pt x="65" y="24"/>
                </a:lnTo>
                <a:lnTo>
                  <a:pt x="60" y="25"/>
                </a:lnTo>
                <a:lnTo>
                  <a:pt x="56" y="27"/>
                </a:lnTo>
                <a:lnTo>
                  <a:pt x="51" y="25"/>
                </a:lnTo>
                <a:lnTo>
                  <a:pt x="48" y="24"/>
                </a:lnTo>
                <a:lnTo>
                  <a:pt x="44" y="24"/>
                </a:lnTo>
                <a:lnTo>
                  <a:pt x="41" y="22"/>
                </a:lnTo>
                <a:lnTo>
                  <a:pt x="37" y="22"/>
                </a:lnTo>
                <a:lnTo>
                  <a:pt x="34" y="21"/>
                </a:lnTo>
                <a:lnTo>
                  <a:pt x="31" y="21"/>
                </a:lnTo>
                <a:lnTo>
                  <a:pt x="26" y="21"/>
                </a:lnTo>
                <a:lnTo>
                  <a:pt x="23" y="21"/>
                </a:lnTo>
                <a:lnTo>
                  <a:pt x="19" y="21"/>
                </a:lnTo>
                <a:lnTo>
                  <a:pt x="14" y="22"/>
                </a:lnTo>
                <a:lnTo>
                  <a:pt x="10" y="22"/>
                </a:lnTo>
                <a:lnTo>
                  <a:pt x="7" y="25"/>
                </a:lnTo>
                <a:lnTo>
                  <a:pt x="4" y="27"/>
                </a:lnTo>
                <a:lnTo>
                  <a:pt x="1" y="31"/>
                </a:lnTo>
                <a:lnTo>
                  <a:pt x="0" y="36"/>
                </a:lnTo>
                <a:lnTo>
                  <a:pt x="0" y="40"/>
                </a:lnTo>
                <a:lnTo>
                  <a:pt x="1" y="46"/>
                </a:lnTo>
                <a:lnTo>
                  <a:pt x="3" y="52"/>
                </a:lnTo>
                <a:lnTo>
                  <a:pt x="4" y="56"/>
                </a:lnTo>
                <a:lnTo>
                  <a:pt x="7" y="61"/>
                </a:lnTo>
                <a:lnTo>
                  <a:pt x="11" y="65"/>
                </a:lnTo>
                <a:lnTo>
                  <a:pt x="14" y="70"/>
                </a:lnTo>
                <a:lnTo>
                  <a:pt x="19" y="73"/>
                </a:lnTo>
                <a:lnTo>
                  <a:pt x="25" y="76"/>
                </a:lnTo>
                <a:lnTo>
                  <a:pt x="29" y="77"/>
                </a:lnTo>
                <a:lnTo>
                  <a:pt x="35" y="77"/>
                </a:lnTo>
                <a:lnTo>
                  <a:pt x="40" y="77"/>
                </a:lnTo>
                <a:lnTo>
                  <a:pt x="44" y="76"/>
                </a:lnTo>
                <a:lnTo>
                  <a:pt x="48" y="74"/>
                </a:lnTo>
                <a:lnTo>
                  <a:pt x="53" y="73"/>
                </a:lnTo>
                <a:lnTo>
                  <a:pt x="57" y="73"/>
                </a:lnTo>
                <a:lnTo>
                  <a:pt x="62" y="74"/>
                </a:lnTo>
                <a:lnTo>
                  <a:pt x="68" y="77"/>
                </a:lnTo>
                <a:lnTo>
                  <a:pt x="74" y="80"/>
                </a:lnTo>
                <a:lnTo>
                  <a:pt x="81" y="83"/>
                </a:lnTo>
                <a:lnTo>
                  <a:pt x="87" y="86"/>
                </a:lnTo>
                <a:lnTo>
                  <a:pt x="93" y="89"/>
                </a:lnTo>
                <a:lnTo>
                  <a:pt x="100" y="90"/>
                </a:lnTo>
                <a:lnTo>
                  <a:pt x="106" y="93"/>
                </a:lnTo>
                <a:lnTo>
                  <a:pt x="112" y="95"/>
                </a:lnTo>
                <a:lnTo>
                  <a:pt x="115" y="95"/>
                </a:lnTo>
                <a:lnTo>
                  <a:pt x="118" y="95"/>
                </a:lnTo>
                <a:lnTo>
                  <a:pt x="121" y="93"/>
                </a:lnTo>
                <a:lnTo>
                  <a:pt x="125" y="92"/>
                </a:lnTo>
                <a:lnTo>
                  <a:pt x="128" y="89"/>
                </a:lnTo>
                <a:lnTo>
                  <a:pt x="131" y="89"/>
                </a:lnTo>
                <a:lnTo>
                  <a:pt x="134" y="89"/>
                </a:lnTo>
                <a:lnTo>
                  <a:pt x="137" y="89"/>
                </a:lnTo>
                <a:lnTo>
                  <a:pt x="142" y="92"/>
                </a:lnTo>
                <a:lnTo>
                  <a:pt x="146" y="95"/>
                </a:lnTo>
                <a:lnTo>
                  <a:pt x="151" y="98"/>
                </a:lnTo>
                <a:lnTo>
                  <a:pt x="155" y="101"/>
                </a:lnTo>
                <a:lnTo>
                  <a:pt x="159" y="104"/>
                </a:lnTo>
                <a:lnTo>
                  <a:pt x="164" y="108"/>
                </a:lnTo>
                <a:lnTo>
                  <a:pt x="170" y="111"/>
                </a:lnTo>
                <a:lnTo>
                  <a:pt x="174" y="116"/>
                </a:lnTo>
                <a:lnTo>
                  <a:pt x="180" y="122"/>
                </a:lnTo>
                <a:lnTo>
                  <a:pt x="186" y="128"/>
                </a:lnTo>
                <a:lnTo>
                  <a:pt x="190" y="133"/>
                </a:lnTo>
                <a:lnTo>
                  <a:pt x="196" y="139"/>
                </a:lnTo>
                <a:lnTo>
                  <a:pt x="202" y="145"/>
                </a:lnTo>
                <a:lnTo>
                  <a:pt x="208" y="148"/>
                </a:lnTo>
                <a:lnTo>
                  <a:pt x="216" y="150"/>
                </a:lnTo>
                <a:lnTo>
                  <a:pt x="223" y="148"/>
                </a:lnTo>
                <a:lnTo>
                  <a:pt x="227" y="147"/>
                </a:lnTo>
                <a:lnTo>
                  <a:pt x="230" y="145"/>
                </a:lnTo>
                <a:lnTo>
                  <a:pt x="235" y="144"/>
                </a:lnTo>
                <a:lnTo>
                  <a:pt x="238" y="144"/>
                </a:lnTo>
                <a:lnTo>
                  <a:pt x="241" y="142"/>
                </a:lnTo>
                <a:lnTo>
                  <a:pt x="244" y="142"/>
                </a:lnTo>
                <a:lnTo>
                  <a:pt x="247" y="141"/>
                </a:lnTo>
                <a:lnTo>
                  <a:pt x="250" y="141"/>
                </a:lnTo>
                <a:lnTo>
                  <a:pt x="254" y="138"/>
                </a:lnTo>
                <a:lnTo>
                  <a:pt x="257" y="135"/>
                </a:lnTo>
                <a:lnTo>
                  <a:pt x="259" y="132"/>
                </a:lnTo>
                <a:lnTo>
                  <a:pt x="261" y="129"/>
                </a:lnTo>
                <a:lnTo>
                  <a:pt x="264" y="125"/>
                </a:lnTo>
                <a:lnTo>
                  <a:pt x="267" y="122"/>
                </a:lnTo>
                <a:lnTo>
                  <a:pt x="269" y="117"/>
                </a:lnTo>
                <a:lnTo>
                  <a:pt x="272" y="114"/>
                </a:lnTo>
                <a:lnTo>
                  <a:pt x="276" y="111"/>
                </a:lnTo>
                <a:lnTo>
                  <a:pt x="279" y="110"/>
                </a:lnTo>
                <a:lnTo>
                  <a:pt x="284" y="111"/>
                </a:lnTo>
                <a:lnTo>
                  <a:pt x="288" y="113"/>
                </a:lnTo>
                <a:lnTo>
                  <a:pt x="293" y="114"/>
                </a:lnTo>
                <a:lnTo>
                  <a:pt x="297" y="117"/>
                </a:lnTo>
                <a:lnTo>
                  <a:pt x="301" y="119"/>
                </a:lnTo>
                <a:lnTo>
                  <a:pt x="307" y="119"/>
                </a:lnTo>
                <a:lnTo>
                  <a:pt x="313" y="117"/>
                </a:lnTo>
                <a:lnTo>
                  <a:pt x="319" y="116"/>
                </a:lnTo>
                <a:lnTo>
                  <a:pt x="325" y="114"/>
                </a:lnTo>
                <a:lnTo>
                  <a:pt x="332" y="111"/>
                </a:lnTo>
                <a:lnTo>
                  <a:pt x="338" y="110"/>
                </a:lnTo>
                <a:lnTo>
                  <a:pt x="346" y="108"/>
                </a:lnTo>
                <a:lnTo>
                  <a:pt x="353" y="108"/>
                </a:lnTo>
                <a:lnTo>
                  <a:pt x="361" y="108"/>
                </a:lnTo>
                <a:lnTo>
                  <a:pt x="369" y="110"/>
                </a:lnTo>
                <a:lnTo>
                  <a:pt x="377" y="114"/>
                </a:lnTo>
                <a:lnTo>
                  <a:pt x="381" y="119"/>
                </a:lnTo>
                <a:lnTo>
                  <a:pt x="387" y="126"/>
                </a:lnTo>
                <a:lnTo>
                  <a:pt x="392" y="133"/>
                </a:lnTo>
                <a:lnTo>
                  <a:pt x="398" y="139"/>
                </a:lnTo>
                <a:lnTo>
                  <a:pt x="403" y="147"/>
                </a:lnTo>
                <a:lnTo>
                  <a:pt x="412" y="151"/>
                </a:lnTo>
                <a:lnTo>
                  <a:pt x="415" y="151"/>
                </a:lnTo>
                <a:lnTo>
                  <a:pt x="418" y="150"/>
                </a:lnTo>
                <a:lnTo>
                  <a:pt x="423" y="147"/>
                </a:lnTo>
                <a:lnTo>
                  <a:pt x="427" y="144"/>
                </a:lnTo>
                <a:lnTo>
                  <a:pt x="433" y="139"/>
                </a:lnTo>
                <a:lnTo>
                  <a:pt x="437" y="136"/>
                </a:lnTo>
                <a:lnTo>
                  <a:pt x="440" y="132"/>
                </a:lnTo>
                <a:lnTo>
                  <a:pt x="443" y="129"/>
                </a:lnTo>
                <a:lnTo>
                  <a:pt x="446" y="126"/>
                </a:lnTo>
                <a:lnTo>
                  <a:pt x="449" y="120"/>
                </a:lnTo>
                <a:lnTo>
                  <a:pt x="454" y="114"/>
                </a:lnTo>
                <a:lnTo>
                  <a:pt x="458" y="107"/>
                </a:lnTo>
                <a:lnTo>
                  <a:pt x="463" y="99"/>
                </a:lnTo>
                <a:lnTo>
                  <a:pt x="466" y="92"/>
                </a:lnTo>
                <a:lnTo>
                  <a:pt x="469" y="88"/>
                </a:lnTo>
                <a:lnTo>
                  <a:pt x="470" y="83"/>
                </a:lnTo>
                <a:lnTo>
                  <a:pt x="470" y="80"/>
                </a:lnTo>
                <a:lnTo>
                  <a:pt x="470" y="76"/>
                </a:lnTo>
                <a:lnTo>
                  <a:pt x="470" y="71"/>
                </a:lnTo>
                <a:lnTo>
                  <a:pt x="472" y="68"/>
                </a:lnTo>
                <a:lnTo>
                  <a:pt x="472" y="64"/>
                </a:lnTo>
                <a:lnTo>
                  <a:pt x="472" y="61"/>
                </a:lnTo>
                <a:lnTo>
                  <a:pt x="473" y="58"/>
                </a:lnTo>
                <a:lnTo>
                  <a:pt x="474" y="55"/>
                </a:lnTo>
                <a:lnTo>
                  <a:pt x="476" y="52"/>
                </a:lnTo>
                <a:lnTo>
                  <a:pt x="480" y="48"/>
                </a:lnTo>
                <a:lnTo>
                  <a:pt x="483" y="45"/>
                </a:lnTo>
                <a:lnTo>
                  <a:pt x="485" y="40"/>
                </a:lnTo>
                <a:lnTo>
                  <a:pt x="486" y="34"/>
                </a:lnTo>
                <a:lnTo>
                  <a:pt x="485" y="28"/>
                </a:lnTo>
                <a:lnTo>
                  <a:pt x="480" y="22"/>
                </a:lnTo>
                <a:lnTo>
                  <a:pt x="472" y="13"/>
                </a:lnTo>
                <a:lnTo>
                  <a:pt x="466" y="11"/>
                </a:lnTo>
                <a:lnTo>
                  <a:pt x="460" y="8"/>
                </a:lnTo>
                <a:lnTo>
                  <a:pt x="452" y="6"/>
                </a:lnTo>
                <a:lnTo>
                  <a:pt x="445" y="5"/>
                </a:lnTo>
                <a:lnTo>
                  <a:pt x="437" y="5"/>
                </a:lnTo>
                <a:lnTo>
                  <a:pt x="430" y="5"/>
                </a:lnTo>
                <a:lnTo>
                  <a:pt x="421" y="6"/>
                </a:lnTo>
                <a:lnTo>
                  <a:pt x="415" y="6"/>
                </a:lnTo>
                <a:lnTo>
                  <a:pt x="402" y="8"/>
                </a:lnTo>
                <a:lnTo>
                  <a:pt x="390" y="6"/>
                </a:lnTo>
                <a:lnTo>
                  <a:pt x="378" y="5"/>
                </a:lnTo>
                <a:lnTo>
                  <a:pt x="366" y="3"/>
                </a:lnTo>
                <a:lnTo>
                  <a:pt x="355" y="2"/>
                </a:lnTo>
                <a:lnTo>
                  <a:pt x="343" y="2"/>
                </a:lnTo>
                <a:lnTo>
                  <a:pt x="331" y="2"/>
                </a:lnTo>
                <a:lnTo>
                  <a:pt x="319" y="5"/>
                </a:lnTo>
                <a:lnTo>
                  <a:pt x="313" y="5"/>
                </a:lnTo>
                <a:lnTo>
                  <a:pt x="306" y="6"/>
                </a:lnTo>
                <a:lnTo>
                  <a:pt x="300" y="5"/>
                </a:lnTo>
                <a:lnTo>
                  <a:pt x="293" y="5"/>
                </a:lnTo>
                <a:lnTo>
                  <a:pt x="285" y="3"/>
                </a:lnTo>
                <a:lnTo>
                  <a:pt x="279" y="2"/>
                </a:lnTo>
                <a:lnTo>
                  <a:pt x="272" y="0"/>
                </a:lnTo>
                <a:lnTo>
                  <a:pt x="264" y="0"/>
                </a:lnTo>
                <a:lnTo>
                  <a:pt x="263" y="0"/>
                </a:lnTo>
                <a:lnTo>
                  <a:pt x="261" y="0"/>
                </a:lnTo>
                <a:lnTo>
                  <a:pt x="260" y="0"/>
                </a:lnTo>
                <a:lnTo>
                  <a:pt x="259" y="0"/>
                </a:lnTo>
                <a:lnTo>
                  <a:pt x="257" y="2"/>
                </a:lnTo>
                <a:lnTo>
                  <a:pt x="256" y="2"/>
                </a:lnTo>
                <a:lnTo>
                  <a:pt x="254" y="3"/>
                </a:lnTo>
                <a:lnTo>
                  <a:pt x="253"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7" name="Freeform 88"/>
          <p:cNvSpPr>
            <a:spLocks/>
          </p:cNvSpPr>
          <p:nvPr/>
        </p:nvSpPr>
        <p:spPr bwMode="auto">
          <a:xfrm>
            <a:off x="6276975" y="4083050"/>
            <a:ext cx="69850" cy="68263"/>
          </a:xfrm>
          <a:custGeom>
            <a:avLst/>
            <a:gdLst>
              <a:gd name="T0" fmla="*/ 0 w 50"/>
              <a:gd name="T1" fmla="*/ 2147483647 h 43"/>
              <a:gd name="T2" fmla="*/ 2147483647 w 50"/>
              <a:gd name="T3" fmla="*/ 2147483647 h 43"/>
              <a:gd name="T4" fmla="*/ 2147483647 w 50"/>
              <a:gd name="T5" fmla="*/ 2147483647 h 43"/>
              <a:gd name="T6" fmla="*/ 2147483647 w 50"/>
              <a:gd name="T7" fmla="*/ 2147483647 h 43"/>
              <a:gd name="T8" fmla="*/ 2147483647 w 50"/>
              <a:gd name="T9" fmla="*/ 2147483647 h 43"/>
              <a:gd name="T10" fmla="*/ 2147483647 w 50"/>
              <a:gd name="T11" fmla="*/ 2147483647 h 43"/>
              <a:gd name="T12" fmla="*/ 2147483647 w 50"/>
              <a:gd name="T13" fmla="*/ 2147483647 h 43"/>
              <a:gd name="T14" fmla="*/ 2147483647 w 50"/>
              <a:gd name="T15" fmla="*/ 2147483647 h 43"/>
              <a:gd name="T16" fmla="*/ 2147483647 w 50"/>
              <a:gd name="T17" fmla="*/ 2147483647 h 43"/>
              <a:gd name="T18" fmla="*/ 2147483647 w 50"/>
              <a:gd name="T19" fmla="*/ 2147483647 h 43"/>
              <a:gd name="T20" fmla="*/ 2147483647 w 50"/>
              <a:gd name="T21" fmla="*/ 2147483647 h 43"/>
              <a:gd name="T22" fmla="*/ 2147483647 w 50"/>
              <a:gd name="T23" fmla="*/ 2147483647 h 43"/>
              <a:gd name="T24" fmla="*/ 2147483647 w 50"/>
              <a:gd name="T25" fmla="*/ 2147483647 h 43"/>
              <a:gd name="T26" fmla="*/ 2147483647 w 50"/>
              <a:gd name="T27" fmla="*/ 2147483647 h 43"/>
              <a:gd name="T28" fmla="*/ 2147483647 w 50"/>
              <a:gd name="T29" fmla="*/ 2147483647 h 43"/>
              <a:gd name="T30" fmla="*/ 2147483647 w 50"/>
              <a:gd name="T31" fmla="*/ 2147483647 h 43"/>
              <a:gd name="T32" fmla="*/ 2147483647 w 50"/>
              <a:gd name="T33" fmla="*/ 2147483647 h 43"/>
              <a:gd name="T34" fmla="*/ 2147483647 w 50"/>
              <a:gd name="T35" fmla="*/ 2147483647 h 43"/>
              <a:gd name="T36" fmla="*/ 2147483647 w 50"/>
              <a:gd name="T37" fmla="*/ 2147483647 h 43"/>
              <a:gd name="T38" fmla="*/ 2147483647 w 50"/>
              <a:gd name="T39" fmla="*/ 2147483647 h 43"/>
              <a:gd name="T40" fmla="*/ 2147483647 w 50"/>
              <a:gd name="T41" fmla="*/ 2147483647 h 43"/>
              <a:gd name="T42" fmla="*/ 2147483647 w 50"/>
              <a:gd name="T43" fmla="*/ 2147483647 h 43"/>
              <a:gd name="T44" fmla="*/ 2147483647 w 50"/>
              <a:gd name="T45" fmla="*/ 2147483647 h 43"/>
              <a:gd name="T46" fmla="*/ 2147483647 w 50"/>
              <a:gd name="T47" fmla="*/ 2147483647 h 43"/>
              <a:gd name="T48" fmla="*/ 2147483647 w 50"/>
              <a:gd name="T49" fmla="*/ 2147483647 h 43"/>
              <a:gd name="T50" fmla="*/ 2147483647 w 50"/>
              <a:gd name="T51" fmla="*/ 2147483647 h 43"/>
              <a:gd name="T52" fmla="*/ 2147483647 w 50"/>
              <a:gd name="T53" fmla="*/ 2147483647 h 43"/>
              <a:gd name="T54" fmla="*/ 2147483647 w 50"/>
              <a:gd name="T55" fmla="*/ 2147483647 h 43"/>
              <a:gd name="T56" fmla="*/ 2147483647 w 50"/>
              <a:gd name="T57" fmla="*/ 2147483647 h 43"/>
              <a:gd name="T58" fmla="*/ 2147483647 w 50"/>
              <a:gd name="T59" fmla="*/ 2147483647 h 43"/>
              <a:gd name="T60" fmla="*/ 2147483647 w 50"/>
              <a:gd name="T61" fmla="*/ 2147483647 h 43"/>
              <a:gd name="T62" fmla="*/ 2147483647 w 50"/>
              <a:gd name="T63" fmla="*/ 2147483647 h 43"/>
              <a:gd name="T64" fmla="*/ 2147483647 w 50"/>
              <a:gd name="T65" fmla="*/ 2147483647 h 43"/>
              <a:gd name="T66" fmla="*/ 2147483647 w 50"/>
              <a:gd name="T67" fmla="*/ 2147483647 h 43"/>
              <a:gd name="T68" fmla="*/ 2147483647 w 50"/>
              <a:gd name="T69" fmla="*/ 2147483647 h 43"/>
              <a:gd name="T70" fmla="*/ 2147483647 w 50"/>
              <a:gd name="T71" fmla="*/ 0 h 43"/>
              <a:gd name="T72" fmla="*/ 2147483647 w 50"/>
              <a:gd name="T73" fmla="*/ 0 h 43"/>
              <a:gd name="T74" fmla="*/ 2147483647 w 50"/>
              <a:gd name="T75" fmla="*/ 0 h 43"/>
              <a:gd name="T76" fmla="*/ 2147483647 w 50"/>
              <a:gd name="T77" fmla="*/ 2147483647 h 43"/>
              <a:gd name="T78" fmla="*/ 0 w 50"/>
              <a:gd name="T79" fmla="*/ 2147483647 h 43"/>
              <a:gd name="T80" fmla="*/ 0 w 50"/>
              <a:gd name="T81" fmla="*/ 2147483647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43"/>
              <a:gd name="T125" fmla="*/ 50 w 50"/>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43">
                <a:moveTo>
                  <a:pt x="0" y="14"/>
                </a:moveTo>
                <a:lnTo>
                  <a:pt x="1" y="17"/>
                </a:lnTo>
                <a:lnTo>
                  <a:pt x="1" y="20"/>
                </a:lnTo>
                <a:lnTo>
                  <a:pt x="3" y="22"/>
                </a:lnTo>
                <a:lnTo>
                  <a:pt x="4" y="25"/>
                </a:lnTo>
                <a:lnTo>
                  <a:pt x="6" y="28"/>
                </a:lnTo>
                <a:lnTo>
                  <a:pt x="7" y="31"/>
                </a:lnTo>
                <a:lnTo>
                  <a:pt x="9" y="34"/>
                </a:lnTo>
                <a:lnTo>
                  <a:pt x="12" y="36"/>
                </a:lnTo>
                <a:lnTo>
                  <a:pt x="15" y="39"/>
                </a:lnTo>
                <a:lnTo>
                  <a:pt x="19" y="40"/>
                </a:lnTo>
                <a:lnTo>
                  <a:pt x="22" y="42"/>
                </a:lnTo>
                <a:lnTo>
                  <a:pt x="27" y="43"/>
                </a:lnTo>
                <a:lnTo>
                  <a:pt x="31" y="43"/>
                </a:lnTo>
                <a:lnTo>
                  <a:pt x="36" y="43"/>
                </a:lnTo>
                <a:lnTo>
                  <a:pt x="40" y="42"/>
                </a:lnTo>
                <a:lnTo>
                  <a:pt x="44" y="39"/>
                </a:lnTo>
                <a:lnTo>
                  <a:pt x="46" y="36"/>
                </a:lnTo>
                <a:lnTo>
                  <a:pt x="47" y="34"/>
                </a:lnTo>
                <a:lnTo>
                  <a:pt x="47" y="31"/>
                </a:lnTo>
                <a:lnTo>
                  <a:pt x="49" y="30"/>
                </a:lnTo>
                <a:lnTo>
                  <a:pt x="49" y="27"/>
                </a:lnTo>
                <a:lnTo>
                  <a:pt x="50" y="24"/>
                </a:lnTo>
                <a:lnTo>
                  <a:pt x="49" y="21"/>
                </a:lnTo>
                <a:lnTo>
                  <a:pt x="49" y="18"/>
                </a:lnTo>
                <a:lnTo>
                  <a:pt x="47" y="17"/>
                </a:lnTo>
                <a:lnTo>
                  <a:pt x="46" y="15"/>
                </a:lnTo>
                <a:lnTo>
                  <a:pt x="44" y="14"/>
                </a:lnTo>
                <a:lnTo>
                  <a:pt x="43" y="12"/>
                </a:lnTo>
                <a:lnTo>
                  <a:pt x="43" y="11"/>
                </a:lnTo>
                <a:lnTo>
                  <a:pt x="41" y="9"/>
                </a:lnTo>
                <a:lnTo>
                  <a:pt x="38" y="9"/>
                </a:lnTo>
                <a:lnTo>
                  <a:pt x="37" y="8"/>
                </a:lnTo>
                <a:lnTo>
                  <a:pt x="33" y="5"/>
                </a:lnTo>
                <a:lnTo>
                  <a:pt x="25" y="2"/>
                </a:lnTo>
                <a:lnTo>
                  <a:pt x="19" y="0"/>
                </a:lnTo>
                <a:lnTo>
                  <a:pt x="13" y="0"/>
                </a:lnTo>
                <a:lnTo>
                  <a:pt x="7" y="0"/>
                </a:lnTo>
                <a:lnTo>
                  <a:pt x="3" y="3"/>
                </a:lnTo>
                <a:lnTo>
                  <a:pt x="0" y="8"/>
                </a:lnTo>
                <a:lnTo>
                  <a:pt x="0"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8" name="Freeform 89"/>
          <p:cNvSpPr>
            <a:spLocks/>
          </p:cNvSpPr>
          <p:nvPr/>
        </p:nvSpPr>
        <p:spPr bwMode="auto">
          <a:xfrm>
            <a:off x="6276975" y="4083050"/>
            <a:ext cx="69850" cy="68263"/>
          </a:xfrm>
          <a:custGeom>
            <a:avLst/>
            <a:gdLst>
              <a:gd name="T0" fmla="*/ 0 w 50"/>
              <a:gd name="T1" fmla="*/ 2147483647 h 43"/>
              <a:gd name="T2" fmla="*/ 2147483647 w 50"/>
              <a:gd name="T3" fmla="*/ 2147483647 h 43"/>
              <a:gd name="T4" fmla="*/ 2147483647 w 50"/>
              <a:gd name="T5" fmla="*/ 2147483647 h 43"/>
              <a:gd name="T6" fmla="*/ 2147483647 w 50"/>
              <a:gd name="T7" fmla="*/ 2147483647 h 43"/>
              <a:gd name="T8" fmla="*/ 2147483647 w 50"/>
              <a:gd name="T9" fmla="*/ 2147483647 h 43"/>
              <a:gd name="T10" fmla="*/ 2147483647 w 50"/>
              <a:gd name="T11" fmla="*/ 2147483647 h 43"/>
              <a:gd name="T12" fmla="*/ 2147483647 w 50"/>
              <a:gd name="T13" fmla="*/ 2147483647 h 43"/>
              <a:gd name="T14" fmla="*/ 2147483647 w 50"/>
              <a:gd name="T15" fmla="*/ 2147483647 h 43"/>
              <a:gd name="T16" fmla="*/ 2147483647 w 50"/>
              <a:gd name="T17" fmla="*/ 2147483647 h 43"/>
              <a:gd name="T18" fmla="*/ 2147483647 w 50"/>
              <a:gd name="T19" fmla="*/ 2147483647 h 43"/>
              <a:gd name="T20" fmla="*/ 2147483647 w 50"/>
              <a:gd name="T21" fmla="*/ 2147483647 h 43"/>
              <a:gd name="T22" fmla="*/ 2147483647 w 50"/>
              <a:gd name="T23" fmla="*/ 2147483647 h 43"/>
              <a:gd name="T24" fmla="*/ 2147483647 w 50"/>
              <a:gd name="T25" fmla="*/ 2147483647 h 43"/>
              <a:gd name="T26" fmla="*/ 2147483647 w 50"/>
              <a:gd name="T27" fmla="*/ 2147483647 h 43"/>
              <a:gd name="T28" fmla="*/ 2147483647 w 50"/>
              <a:gd name="T29" fmla="*/ 2147483647 h 43"/>
              <a:gd name="T30" fmla="*/ 2147483647 w 50"/>
              <a:gd name="T31" fmla="*/ 2147483647 h 43"/>
              <a:gd name="T32" fmla="*/ 2147483647 w 50"/>
              <a:gd name="T33" fmla="*/ 2147483647 h 43"/>
              <a:gd name="T34" fmla="*/ 2147483647 w 50"/>
              <a:gd name="T35" fmla="*/ 2147483647 h 43"/>
              <a:gd name="T36" fmla="*/ 2147483647 w 50"/>
              <a:gd name="T37" fmla="*/ 2147483647 h 43"/>
              <a:gd name="T38" fmla="*/ 2147483647 w 50"/>
              <a:gd name="T39" fmla="*/ 2147483647 h 43"/>
              <a:gd name="T40" fmla="*/ 2147483647 w 50"/>
              <a:gd name="T41" fmla="*/ 2147483647 h 43"/>
              <a:gd name="T42" fmla="*/ 2147483647 w 50"/>
              <a:gd name="T43" fmla="*/ 2147483647 h 43"/>
              <a:gd name="T44" fmla="*/ 2147483647 w 50"/>
              <a:gd name="T45" fmla="*/ 2147483647 h 43"/>
              <a:gd name="T46" fmla="*/ 2147483647 w 50"/>
              <a:gd name="T47" fmla="*/ 2147483647 h 43"/>
              <a:gd name="T48" fmla="*/ 2147483647 w 50"/>
              <a:gd name="T49" fmla="*/ 2147483647 h 43"/>
              <a:gd name="T50" fmla="*/ 2147483647 w 50"/>
              <a:gd name="T51" fmla="*/ 2147483647 h 43"/>
              <a:gd name="T52" fmla="*/ 2147483647 w 50"/>
              <a:gd name="T53" fmla="*/ 2147483647 h 43"/>
              <a:gd name="T54" fmla="*/ 2147483647 w 50"/>
              <a:gd name="T55" fmla="*/ 2147483647 h 43"/>
              <a:gd name="T56" fmla="*/ 2147483647 w 50"/>
              <a:gd name="T57" fmla="*/ 2147483647 h 43"/>
              <a:gd name="T58" fmla="*/ 2147483647 w 50"/>
              <a:gd name="T59" fmla="*/ 2147483647 h 43"/>
              <a:gd name="T60" fmla="*/ 2147483647 w 50"/>
              <a:gd name="T61" fmla="*/ 2147483647 h 43"/>
              <a:gd name="T62" fmla="*/ 2147483647 w 50"/>
              <a:gd name="T63" fmla="*/ 2147483647 h 43"/>
              <a:gd name="T64" fmla="*/ 2147483647 w 50"/>
              <a:gd name="T65" fmla="*/ 2147483647 h 43"/>
              <a:gd name="T66" fmla="*/ 2147483647 w 50"/>
              <a:gd name="T67" fmla="*/ 2147483647 h 43"/>
              <a:gd name="T68" fmla="*/ 2147483647 w 50"/>
              <a:gd name="T69" fmla="*/ 2147483647 h 43"/>
              <a:gd name="T70" fmla="*/ 2147483647 w 50"/>
              <a:gd name="T71" fmla="*/ 0 h 43"/>
              <a:gd name="T72" fmla="*/ 2147483647 w 50"/>
              <a:gd name="T73" fmla="*/ 0 h 43"/>
              <a:gd name="T74" fmla="*/ 2147483647 w 50"/>
              <a:gd name="T75" fmla="*/ 0 h 43"/>
              <a:gd name="T76" fmla="*/ 2147483647 w 50"/>
              <a:gd name="T77" fmla="*/ 2147483647 h 43"/>
              <a:gd name="T78" fmla="*/ 0 w 50"/>
              <a:gd name="T79" fmla="*/ 2147483647 h 43"/>
              <a:gd name="T80" fmla="*/ 0 w 50"/>
              <a:gd name="T81" fmla="*/ 2147483647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43"/>
              <a:gd name="T125" fmla="*/ 50 w 50"/>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43">
                <a:moveTo>
                  <a:pt x="0" y="14"/>
                </a:moveTo>
                <a:lnTo>
                  <a:pt x="1" y="17"/>
                </a:lnTo>
                <a:lnTo>
                  <a:pt x="1" y="20"/>
                </a:lnTo>
                <a:lnTo>
                  <a:pt x="3" y="22"/>
                </a:lnTo>
                <a:lnTo>
                  <a:pt x="4" y="25"/>
                </a:lnTo>
                <a:lnTo>
                  <a:pt x="6" y="28"/>
                </a:lnTo>
                <a:lnTo>
                  <a:pt x="7" y="31"/>
                </a:lnTo>
                <a:lnTo>
                  <a:pt x="9" y="34"/>
                </a:lnTo>
                <a:lnTo>
                  <a:pt x="12" y="36"/>
                </a:lnTo>
                <a:lnTo>
                  <a:pt x="15" y="39"/>
                </a:lnTo>
                <a:lnTo>
                  <a:pt x="19" y="40"/>
                </a:lnTo>
                <a:lnTo>
                  <a:pt x="22" y="42"/>
                </a:lnTo>
                <a:lnTo>
                  <a:pt x="27" y="43"/>
                </a:lnTo>
                <a:lnTo>
                  <a:pt x="31" y="43"/>
                </a:lnTo>
                <a:lnTo>
                  <a:pt x="36" y="43"/>
                </a:lnTo>
                <a:lnTo>
                  <a:pt x="40" y="42"/>
                </a:lnTo>
                <a:lnTo>
                  <a:pt x="44" y="39"/>
                </a:lnTo>
                <a:lnTo>
                  <a:pt x="46" y="36"/>
                </a:lnTo>
                <a:lnTo>
                  <a:pt x="47" y="34"/>
                </a:lnTo>
                <a:lnTo>
                  <a:pt x="47" y="31"/>
                </a:lnTo>
                <a:lnTo>
                  <a:pt x="49" y="30"/>
                </a:lnTo>
                <a:lnTo>
                  <a:pt x="49" y="27"/>
                </a:lnTo>
                <a:lnTo>
                  <a:pt x="50" y="24"/>
                </a:lnTo>
                <a:lnTo>
                  <a:pt x="49" y="21"/>
                </a:lnTo>
                <a:lnTo>
                  <a:pt x="49" y="18"/>
                </a:lnTo>
                <a:lnTo>
                  <a:pt x="47" y="17"/>
                </a:lnTo>
                <a:lnTo>
                  <a:pt x="46" y="15"/>
                </a:lnTo>
                <a:lnTo>
                  <a:pt x="44" y="14"/>
                </a:lnTo>
                <a:lnTo>
                  <a:pt x="43" y="12"/>
                </a:lnTo>
                <a:lnTo>
                  <a:pt x="43" y="11"/>
                </a:lnTo>
                <a:lnTo>
                  <a:pt x="41" y="9"/>
                </a:lnTo>
                <a:lnTo>
                  <a:pt x="38" y="9"/>
                </a:lnTo>
                <a:lnTo>
                  <a:pt x="37" y="8"/>
                </a:lnTo>
                <a:lnTo>
                  <a:pt x="33" y="5"/>
                </a:lnTo>
                <a:lnTo>
                  <a:pt x="25" y="2"/>
                </a:lnTo>
                <a:lnTo>
                  <a:pt x="19" y="0"/>
                </a:lnTo>
                <a:lnTo>
                  <a:pt x="13" y="0"/>
                </a:lnTo>
                <a:lnTo>
                  <a:pt x="7" y="0"/>
                </a:lnTo>
                <a:lnTo>
                  <a:pt x="3" y="3"/>
                </a:lnTo>
                <a:lnTo>
                  <a:pt x="0" y="8"/>
                </a:lnTo>
                <a:lnTo>
                  <a:pt x="0" y="14"/>
                </a:lnTo>
              </a:path>
            </a:pathLst>
          </a:custGeom>
          <a:solidFill>
            <a:srgbClr val="FFFF00"/>
          </a:solidFill>
          <a:ln w="4763">
            <a:solidFill>
              <a:srgbClr val="990000"/>
            </a:solidFill>
            <a:round/>
            <a:headEnd/>
            <a:tailEnd/>
          </a:ln>
        </p:spPr>
        <p:txBody>
          <a:bodyPr/>
          <a:lstStyle/>
          <a:p>
            <a:endParaRPr lang="en-US"/>
          </a:p>
        </p:txBody>
      </p:sp>
      <p:sp>
        <p:nvSpPr>
          <p:cNvPr id="53339" name="Freeform 90"/>
          <p:cNvSpPr>
            <a:spLocks/>
          </p:cNvSpPr>
          <p:nvPr/>
        </p:nvSpPr>
        <p:spPr bwMode="auto">
          <a:xfrm>
            <a:off x="6362700" y="4102100"/>
            <a:ext cx="88900" cy="71438"/>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2147483647 w 63"/>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
              <a:gd name="T127" fmla="*/ 0 h 45"/>
              <a:gd name="T128" fmla="*/ 63 w 63"/>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lnTo>
                  <a:pt x="11"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0" name="Freeform 91"/>
          <p:cNvSpPr>
            <a:spLocks/>
          </p:cNvSpPr>
          <p:nvPr/>
        </p:nvSpPr>
        <p:spPr bwMode="auto">
          <a:xfrm>
            <a:off x="6362700" y="4102100"/>
            <a:ext cx="88900" cy="71438"/>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2147483647 w 63"/>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
              <a:gd name="T127" fmla="*/ 0 h 45"/>
              <a:gd name="T128" fmla="*/ 63 w 63"/>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lnTo>
                  <a:pt x="11" y="12"/>
                </a:lnTo>
              </a:path>
            </a:pathLst>
          </a:custGeom>
          <a:solidFill>
            <a:srgbClr val="FFFF00"/>
          </a:solidFill>
          <a:ln w="1588">
            <a:solidFill>
              <a:srgbClr val="990000"/>
            </a:solidFill>
            <a:round/>
            <a:headEnd/>
            <a:tailEnd/>
          </a:ln>
        </p:spPr>
        <p:txBody>
          <a:bodyPr/>
          <a:lstStyle/>
          <a:p>
            <a:endParaRPr lang="en-US"/>
          </a:p>
        </p:txBody>
      </p:sp>
      <p:sp>
        <p:nvSpPr>
          <p:cNvPr id="53341" name="Freeform 92"/>
          <p:cNvSpPr>
            <a:spLocks/>
          </p:cNvSpPr>
          <p:nvPr/>
        </p:nvSpPr>
        <p:spPr bwMode="auto">
          <a:xfrm>
            <a:off x="6362700" y="4102100"/>
            <a:ext cx="88900" cy="71438"/>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3"/>
              <a:gd name="T124" fmla="*/ 0 h 45"/>
              <a:gd name="T125" fmla="*/ 63 w 63"/>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path>
            </a:pathLst>
          </a:custGeom>
          <a:solidFill>
            <a:srgbClr val="FFFF00"/>
          </a:solidFill>
          <a:ln w="4763">
            <a:solidFill>
              <a:srgbClr val="990000"/>
            </a:solidFill>
            <a:round/>
            <a:headEnd/>
            <a:tailEnd/>
          </a:ln>
        </p:spPr>
        <p:txBody>
          <a:bodyPr/>
          <a:lstStyle/>
          <a:p>
            <a:endParaRPr lang="en-US"/>
          </a:p>
        </p:txBody>
      </p:sp>
      <p:sp>
        <p:nvSpPr>
          <p:cNvPr id="53342" name="Freeform 93"/>
          <p:cNvSpPr>
            <a:spLocks/>
          </p:cNvSpPr>
          <p:nvPr/>
        </p:nvSpPr>
        <p:spPr bwMode="auto">
          <a:xfrm>
            <a:off x="6354763" y="4073525"/>
            <a:ext cx="57150" cy="33338"/>
          </a:xfrm>
          <a:custGeom>
            <a:avLst/>
            <a:gdLst>
              <a:gd name="T0" fmla="*/ 0 w 41"/>
              <a:gd name="T1" fmla="*/ 2147483647 h 21"/>
              <a:gd name="T2" fmla="*/ 2147483647 w 41"/>
              <a:gd name="T3" fmla="*/ 2147483647 h 21"/>
              <a:gd name="T4" fmla="*/ 2147483647 w 41"/>
              <a:gd name="T5" fmla="*/ 2147483647 h 21"/>
              <a:gd name="T6" fmla="*/ 2147483647 w 41"/>
              <a:gd name="T7" fmla="*/ 2147483647 h 21"/>
              <a:gd name="T8" fmla="*/ 2147483647 w 41"/>
              <a:gd name="T9" fmla="*/ 2147483647 h 21"/>
              <a:gd name="T10" fmla="*/ 2147483647 w 41"/>
              <a:gd name="T11" fmla="*/ 2147483647 h 21"/>
              <a:gd name="T12" fmla="*/ 2147483647 w 41"/>
              <a:gd name="T13" fmla="*/ 2147483647 h 21"/>
              <a:gd name="T14" fmla="*/ 2147483647 w 41"/>
              <a:gd name="T15" fmla="*/ 2147483647 h 21"/>
              <a:gd name="T16" fmla="*/ 2147483647 w 41"/>
              <a:gd name="T17" fmla="*/ 2147483647 h 21"/>
              <a:gd name="T18" fmla="*/ 2147483647 w 41"/>
              <a:gd name="T19" fmla="*/ 2147483647 h 21"/>
              <a:gd name="T20" fmla="*/ 2147483647 w 41"/>
              <a:gd name="T21" fmla="*/ 2147483647 h 21"/>
              <a:gd name="T22" fmla="*/ 2147483647 w 41"/>
              <a:gd name="T23" fmla="*/ 2147483647 h 21"/>
              <a:gd name="T24" fmla="*/ 2147483647 w 41"/>
              <a:gd name="T25" fmla="*/ 2147483647 h 21"/>
              <a:gd name="T26" fmla="*/ 2147483647 w 41"/>
              <a:gd name="T27" fmla="*/ 2147483647 h 21"/>
              <a:gd name="T28" fmla="*/ 2147483647 w 41"/>
              <a:gd name="T29" fmla="*/ 2147483647 h 21"/>
              <a:gd name="T30" fmla="*/ 2147483647 w 41"/>
              <a:gd name="T31" fmla="*/ 2147483647 h 21"/>
              <a:gd name="T32" fmla="*/ 2147483647 w 41"/>
              <a:gd name="T33" fmla="*/ 2147483647 h 21"/>
              <a:gd name="T34" fmla="*/ 2147483647 w 41"/>
              <a:gd name="T35" fmla="*/ 2147483647 h 21"/>
              <a:gd name="T36" fmla="*/ 2147483647 w 41"/>
              <a:gd name="T37" fmla="*/ 2147483647 h 21"/>
              <a:gd name="T38" fmla="*/ 2147483647 w 41"/>
              <a:gd name="T39" fmla="*/ 2147483647 h 21"/>
              <a:gd name="T40" fmla="*/ 2147483647 w 41"/>
              <a:gd name="T41" fmla="*/ 2147483647 h 21"/>
              <a:gd name="T42" fmla="*/ 2147483647 w 41"/>
              <a:gd name="T43" fmla="*/ 2147483647 h 21"/>
              <a:gd name="T44" fmla="*/ 2147483647 w 41"/>
              <a:gd name="T45" fmla="*/ 2147483647 h 21"/>
              <a:gd name="T46" fmla="*/ 2147483647 w 41"/>
              <a:gd name="T47" fmla="*/ 0 h 21"/>
              <a:gd name="T48" fmla="*/ 2147483647 w 41"/>
              <a:gd name="T49" fmla="*/ 2147483647 h 21"/>
              <a:gd name="T50" fmla="*/ 2147483647 w 41"/>
              <a:gd name="T51" fmla="*/ 2147483647 h 21"/>
              <a:gd name="T52" fmla="*/ 2147483647 w 41"/>
              <a:gd name="T53" fmla="*/ 2147483647 h 21"/>
              <a:gd name="T54" fmla="*/ 2147483647 w 41"/>
              <a:gd name="T55" fmla="*/ 2147483647 h 21"/>
              <a:gd name="T56" fmla="*/ 2147483647 w 41"/>
              <a:gd name="T57" fmla="*/ 2147483647 h 21"/>
              <a:gd name="T58" fmla="*/ 2147483647 w 41"/>
              <a:gd name="T59" fmla="*/ 2147483647 h 21"/>
              <a:gd name="T60" fmla="*/ 2147483647 w 41"/>
              <a:gd name="T61" fmla="*/ 2147483647 h 21"/>
              <a:gd name="T62" fmla="*/ 2147483647 w 41"/>
              <a:gd name="T63" fmla="*/ 2147483647 h 21"/>
              <a:gd name="T64" fmla="*/ 0 w 41"/>
              <a:gd name="T65" fmla="*/ 2147483647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21"/>
              <a:gd name="T101" fmla="*/ 41 w 41"/>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21">
                <a:moveTo>
                  <a:pt x="0" y="14"/>
                </a:moveTo>
                <a:lnTo>
                  <a:pt x="1" y="15"/>
                </a:lnTo>
                <a:lnTo>
                  <a:pt x="1" y="17"/>
                </a:lnTo>
                <a:lnTo>
                  <a:pt x="3" y="18"/>
                </a:lnTo>
                <a:lnTo>
                  <a:pt x="4" y="18"/>
                </a:lnTo>
                <a:lnTo>
                  <a:pt x="6" y="20"/>
                </a:lnTo>
                <a:lnTo>
                  <a:pt x="7" y="21"/>
                </a:lnTo>
                <a:lnTo>
                  <a:pt x="9" y="21"/>
                </a:lnTo>
                <a:lnTo>
                  <a:pt x="10" y="21"/>
                </a:lnTo>
                <a:lnTo>
                  <a:pt x="15" y="21"/>
                </a:lnTo>
                <a:lnTo>
                  <a:pt x="19" y="20"/>
                </a:lnTo>
                <a:lnTo>
                  <a:pt x="22" y="18"/>
                </a:lnTo>
                <a:lnTo>
                  <a:pt x="26" y="17"/>
                </a:lnTo>
                <a:lnTo>
                  <a:pt x="29" y="14"/>
                </a:lnTo>
                <a:lnTo>
                  <a:pt x="34" y="12"/>
                </a:lnTo>
                <a:lnTo>
                  <a:pt x="37" y="11"/>
                </a:lnTo>
                <a:lnTo>
                  <a:pt x="41" y="8"/>
                </a:lnTo>
                <a:lnTo>
                  <a:pt x="38" y="8"/>
                </a:lnTo>
                <a:lnTo>
                  <a:pt x="37" y="6"/>
                </a:lnTo>
                <a:lnTo>
                  <a:pt x="34" y="5"/>
                </a:lnTo>
                <a:lnTo>
                  <a:pt x="31" y="3"/>
                </a:lnTo>
                <a:lnTo>
                  <a:pt x="28" y="2"/>
                </a:lnTo>
                <a:lnTo>
                  <a:pt x="26" y="2"/>
                </a:lnTo>
                <a:lnTo>
                  <a:pt x="23" y="0"/>
                </a:lnTo>
                <a:lnTo>
                  <a:pt x="20" y="2"/>
                </a:lnTo>
                <a:lnTo>
                  <a:pt x="17" y="2"/>
                </a:lnTo>
                <a:lnTo>
                  <a:pt x="15" y="3"/>
                </a:lnTo>
                <a:lnTo>
                  <a:pt x="12" y="5"/>
                </a:lnTo>
                <a:lnTo>
                  <a:pt x="10" y="6"/>
                </a:lnTo>
                <a:lnTo>
                  <a:pt x="7" y="8"/>
                </a:lnTo>
                <a:lnTo>
                  <a:pt x="4" y="9"/>
                </a:lnTo>
                <a:lnTo>
                  <a:pt x="3" y="11"/>
                </a:lnTo>
                <a:lnTo>
                  <a:pt x="0"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3" name="Freeform 94"/>
          <p:cNvSpPr>
            <a:spLocks/>
          </p:cNvSpPr>
          <p:nvPr/>
        </p:nvSpPr>
        <p:spPr bwMode="auto">
          <a:xfrm>
            <a:off x="6354763" y="4073525"/>
            <a:ext cx="57150" cy="33338"/>
          </a:xfrm>
          <a:custGeom>
            <a:avLst/>
            <a:gdLst>
              <a:gd name="T0" fmla="*/ 0 w 41"/>
              <a:gd name="T1" fmla="*/ 2147483647 h 21"/>
              <a:gd name="T2" fmla="*/ 2147483647 w 41"/>
              <a:gd name="T3" fmla="*/ 2147483647 h 21"/>
              <a:gd name="T4" fmla="*/ 2147483647 w 41"/>
              <a:gd name="T5" fmla="*/ 2147483647 h 21"/>
              <a:gd name="T6" fmla="*/ 2147483647 w 41"/>
              <a:gd name="T7" fmla="*/ 2147483647 h 21"/>
              <a:gd name="T8" fmla="*/ 2147483647 w 41"/>
              <a:gd name="T9" fmla="*/ 2147483647 h 21"/>
              <a:gd name="T10" fmla="*/ 2147483647 w 41"/>
              <a:gd name="T11" fmla="*/ 2147483647 h 21"/>
              <a:gd name="T12" fmla="*/ 2147483647 w 41"/>
              <a:gd name="T13" fmla="*/ 2147483647 h 21"/>
              <a:gd name="T14" fmla="*/ 2147483647 w 41"/>
              <a:gd name="T15" fmla="*/ 2147483647 h 21"/>
              <a:gd name="T16" fmla="*/ 2147483647 w 41"/>
              <a:gd name="T17" fmla="*/ 2147483647 h 21"/>
              <a:gd name="T18" fmla="*/ 2147483647 w 41"/>
              <a:gd name="T19" fmla="*/ 2147483647 h 21"/>
              <a:gd name="T20" fmla="*/ 2147483647 w 41"/>
              <a:gd name="T21" fmla="*/ 2147483647 h 21"/>
              <a:gd name="T22" fmla="*/ 2147483647 w 41"/>
              <a:gd name="T23" fmla="*/ 2147483647 h 21"/>
              <a:gd name="T24" fmla="*/ 2147483647 w 41"/>
              <a:gd name="T25" fmla="*/ 2147483647 h 21"/>
              <a:gd name="T26" fmla="*/ 2147483647 w 41"/>
              <a:gd name="T27" fmla="*/ 2147483647 h 21"/>
              <a:gd name="T28" fmla="*/ 2147483647 w 41"/>
              <a:gd name="T29" fmla="*/ 2147483647 h 21"/>
              <a:gd name="T30" fmla="*/ 2147483647 w 41"/>
              <a:gd name="T31" fmla="*/ 2147483647 h 21"/>
              <a:gd name="T32" fmla="*/ 2147483647 w 41"/>
              <a:gd name="T33" fmla="*/ 2147483647 h 21"/>
              <a:gd name="T34" fmla="*/ 2147483647 w 41"/>
              <a:gd name="T35" fmla="*/ 2147483647 h 21"/>
              <a:gd name="T36" fmla="*/ 2147483647 w 41"/>
              <a:gd name="T37" fmla="*/ 2147483647 h 21"/>
              <a:gd name="T38" fmla="*/ 2147483647 w 41"/>
              <a:gd name="T39" fmla="*/ 2147483647 h 21"/>
              <a:gd name="T40" fmla="*/ 2147483647 w 41"/>
              <a:gd name="T41" fmla="*/ 2147483647 h 21"/>
              <a:gd name="T42" fmla="*/ 2147483647 w 41"/>
              <a:gd name="T43" fmla="*/ 2147483647 h 21"/>
              <a:gd name="T44" fmla="*/ 2147483647 w 41"/>
              <a:gd name="T45" fmla="*/ 2147483647 h 21"/>
              <a:gd name="T46" fmla="*/ 2147483647 w 41"/>
              <a:gd name="T47" fmla="*/ 0 h 21"/>
              <a:gd name="T48" fmla="*/ 2147483647 w 41"/>
              <a:gd name="T49" fmla="*/ 2147483647 h 21"/>
              <a:gd name="T50" fmla="*/ 2147483647 w 41"/>
              <a:gd name="T51" fmla="*/ 2147483647 h 21"/>
              <a:gd name="T52" fmla="*/ 2147483647 w 41"/>
              <a:gd name="T53" fmla="*/ 2147483647 h 21"/>
              <a:gd name="T54" fmla="*/ 2147483647 w 41"/>
              <a:gd name="T55" fmla="*/ 2147483647 h 21"/>
              <a:gd name="T56" fmla="*/ 2147483647 w 41"/>
              <a:gd name="T57" fmla="*/ 2147483647 h 21"/>
              <a:gd name="T58" fmla="*/ 2147483647 w 41"/>
              <a:gd name="T59" fmla="*/ 2147483647 h 21"/>
              <a:gd name="T60" fmla="*/ 2147483647 w 41"/>
              <a:gd name="T61" fmla="*/ 2147483647 h 21"/>
              <a:gd name="T62" fmla="*/ 2147483647 w 41"/>
              <a:gd name="T63" fmla="*/ 2147483647 h 21"/>
              <a:gd name="T64" fmla="*/ 0 w 41"/>
              <a:gd name="T65" fmla="*/ 2147483647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21"/>
              <a:gd name="T101" fmla="*/ 41 w 41"/>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21">
                <a:moveTo>
                  <a:pt x="0" y="14"/>
                </a:moveTo>
                <a:lnTo>
                  <a:pt x="1" y="15"/>
                </a:lnTo>
                <a:lnTo>
                  <a:pt x="1" y="17"/>
                </a:lnTo>
                <a:lnTo>
                  <a:pt x="3" y="18"/>
                </a:lnTo>
                <a:lnTo>
                  <a:pt x="4" y="18"/>
                </a:lnTo>
                <a:lnTo>
                  <a:pt x="6" y="20"/>
                </a:lnTo>
                <a:lnTo>
                  <a:pt x="7" y="21"/>
                </a:lnTo>
                <a:lnTo>
                  <a:pt x="9" y="21"/>
                </a:lnTo>
                <a:lnTo>
                  <a:pt x="10" y="21"/>
                </a:lnTo>
                <a:lnTo>
                  <a:pt x="15" y="21"/>
                </a:lnTo>
                <a:lnTo>
                  <a:pt x="19" y="20"/>
                </a:lnTo>
                <a:lnTo>
                  <a:pt x="22" y="18"/>
                </a:lnTo>
                <a:lnTo>
                  <a:pt x="26" y="17"/>
                </a:lnTo>
                <a:lnTo>
                  <a:pt x="29" y="14"/>
                </a:lnTo>
                <a:lnTo>
                  <a:pt x="34" y="12"/>
                </a:lnTo>
                <a:lnTo>
                  <a:pt x="37" y="11"/>
                </a:lnTo>
                <a:lnTo>
                  <a:pt x="41" y="8"/>
                </a:lnTo>
                <a:lnTo>
                  <a:pt x="38" y="8"/>
                </a:lnTo>
                <a:lnTo>
                  <a:pt x="37" y="6"/>
                </a:lnTo>
                <a:lnTo>
                  <a:pt x="34" y="5"/>
                </a:lnTo>
                <a:lnTo>
                  <a:pt x="31" y="3"/>
                </a:lnTo>
                <a:lnTo>
                  <a:pt x="28" y="2"/>
                </a:lnTo>
                <a:lnTo>
                  <a:pt x="26" y="2"/>
                </a:lnTo>
                <a:lnTo>
                  <a:pt x="23" y="0"/>
                </a:lnTo>
                <a:lnTo>
                  <a:pt x="20" y="2"/>
                </a:lnTo>
                <a:lnTo>
                  <a:pt x="17" y="2"/>
                </a:lnTo>
                <a:lnTo>
                  <a:pt x="15" y="3"/>
                </a:lnTo>
                <a:lnTo>
                  <a:pt x="12" y="5"/>
                </a:lnTo>
                <a:lnTo>
                  <a:pt x="10" y="6"/>
                </a:lnTo>
                <a:lnTo>
                  <a:pt x="7" y="8"/>
                </a:lnTo>
                <a:lnTo>
                  <a:pt x="4" y="9"/>
                </a:lnTo>
                <a:lnTo>
                  <a:pt x="3" y="11"/>
                </a:lnTo>
                <a:lnTo>
                  <a:pt x="0" y="14"/>
                </a:lnTo>
              </a:path>
            </a:pathLst>
          </a:custGeom>
          <a:solidFill>
            <a:srgbClr val="FFFF00"/>
          </a:solidFill>
          <a:ln w="4763">
            <a:solidFill>
              <a:srgbClr val="990000"/>
            </a:solidFill>
            <a:round/>
            <a:headEnd/>
            <a:tailEnd/>
          </a:ln>
        </p:spPr>
        <p:txBody>
          <a:bodyPr/>
          <a:lstStyle/>
          <a:p>
            <a:endParaRPr lang="en-US"/>
          </a:p>
        </p:txBody>
      </p:sp>
      <p:sp>
        <p:nvSpPr>
          <p:cNvPr id="53344" name="Freeform 95"/>
          <p:cNvSpPr>
            <a:spLocks/>
          </p:cNvSpPr>
          <p:nvPr/>
        </p:nvSpPr>
        <p:spPr bwMode="auto">
          <a:xfrm>
            <a:off x="6450013" y="4071938"/>
            <a:ext cx="80962"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w 57"/>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7"/>
              <a:gd name="T101" fmla="*/ 57 w 5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lnTo>
                  <a:pt x="0"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5" name="Freeform 96"/>
          <p:cNvSpPr>
            <a:spLocks/>
          </p:cNvSpPr>
          <p:nvPr/>
        </p:nvSpPr>
        <p:spPr bwMode="auto">
          <a:xfrm>
            <a:off x="6450013" y="4071938"/>
            <a:ext cx="80962"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w 57"/>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7"/>
              <a:gd name="T101" fmla="*/ 57 w 5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lnTo>
                  <a:pt x="0" y="10"/>
                </a:lnTo>
              </a:path>
            </a:pathLst>
          </a:custGeom>
          <a:solidFill>
            <a:srgbClr val="FFFF00"/>
          </a:solidFill>
          <a:ln w="1588">
            <a:solidFill>
              <a:srgbClr val="990000"/>
            </a:solidFill>
            <a:round/>
            <a:headEnd/>
            <a:tailEnd/>
          </a:ln>
        </p:spPr>
        <p:txBody>
          <a:bodyPr/>
          <a:lstStyle/>
          <a:p>
            <a:endParaRPr lang="en-US"/>
          </a:p>
        </p:txBody>
      </p:sp>
      <p:sp>
        <p:nvSpPr>
          <p:cNvPr id="53346" name="Freeform 97"/>
          <p:cNvSpPr>
            <a:spLocks/>
          </p:cNvSpPr>
          <p:nvPr/>
        </p:nvSpPr>
        <p:spPr bwMode="auto">
          <a:xfrm>
            <a:off x="6450013" y="4071938"/>
            <a:ext cx="80962"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7"/>
              <a:gd name="T97" fmla="*/ 0 h 47"/>
              <a:gd name="T98" fmla="*/ 57 w 57"/>
              <a:gd name="T99" fmla="*/ 47 h 4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path>
            </a:pathLst>
          </a:custGeom>
          <a:solidFill>
            <a:srgbClr val="FFFF00"/>
          </a:solidFill>
          <a:ln w="4763">
            <a:solidFill>
              <a:srgbClr val="990000"/>
            </a:solidFill>
            <a:round/>
            <a:headEnd/>
            <a:tailEnd/>
          </a:ln>
        </p:spPr>
        <p:txBody>
          <a:bodyPr/>
          <a:lstStyle/>
          <a:p>
            <a:endParaRPr lang="en-US"/>
          </a:p>
        </p:txBody>
      </p:sp>
      <p:sp>
        <p:nvSpPr>
          <p:cNvPr id="53347" name="Freeform 98"/>
          <p:cNvSpPr>
            <a:spLocks/>
          </p:cNvSpPr>
          <p:nvPr/>
        </p:nvSpPr>
        <p:spPr bwMode="auto">
          <a:xfrm>
            <a:off x="6472238" y="4154488"/>
            <a:ext cx="100012" cy="55562"/>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8" name="Freeform 99"/>
          <p:cNvSpPr>
            <a:spLocks/>
          </p:cNvSpPr>
          <p:nvPr/>
        </p:nvSpPr>
        <p:spPr bwMode="auto">
          <a:xfrm>
            <a:off x="6472238" y="4154488"/>
            <a:ext cx="100012" cy="55562"/>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path>
            </a:pathLst>
          </a:custGeom>
          <a:solidFill>
            <a:srgbClr val="FFFF00"/>
          </a:solidFill>
          <a:ln w="1588">
            <a:solidFill>
              <a:srgbClr val="990000"/>
            </a:solidFill>
            <a:round/>
            <a:headEnd/>
            <a:tailEnd/>
          </a:ln>
        </p:spPr>
        <p:txBody>
          <a:bodyPr/>
          <a:lstStyle/>
          <a:p>
            <a:endParaRPr lang="en-US"/>
          </a:p>
        </p:txBody>
      </p:sp>
      <p:sp>
        <p:nvSpPr>
          <p:cNvPr id="53349" name="Freeform 100"/>
          <p:cNvSpPr>
            <a:spLocks/>
          </p:cNvSpPr>
          <p:nvPr/>
        </p:nvSpPr>
        <p:spPr bwMode="auto">
          <a:xfrm>
            <a:off x="6472238" y="4154488"/>
            <a:ext cx="100012" cy="55562"/>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path>
            </a:pathLst>
          </a:custGeom>
          <a:solidFill>
            <a:srgbClr val="FFFF00"/>
          </a:solidFill>
          <a:ln w="4763">
            <a:solidFill>
              <a:srgbClr val="990000"/>
            </a:solidFill>
            <a:round/>
            <a:headEnd/>
            <a:tailEnd/>
          </a:ln>
        </p:spPr>
        <p:txBody>
          <a:bodyPr/>
          <a:lstStyle/>
          <a:p>
            <a:endParaRPr lang="en-US"/>
          </a:p>
        </p:txBody>
      </p:sp>
      <p:sp>
        <p:nvSpPr>
          <p:cNvPr id="53350" name="Freeform 101"/>
          <p:cNvSpPr>
            <a:spLocks/>
          </p:cNvSpPr>
          <p:nvPr/>
        </p:nvSpPr>
        <p:spPr bwMode="auto">
          <a:xfrm>
            <a:off x="6527800" y="4194175"/>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1" name="Freeform 102"/>
          <p:cNvSpPr>
            <a:spLocks/>
          </p:cNvSpPr>
          <p:nvPr/>
        </p:nvSpPr>
        <p:spPr bwMode="auto">
          <a:xfrm>
            <a:off x="6527800" y="4194175"/>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path>
            </a:pathLst>
          </a:custGeom>
          <a:solidFill>
            <a:srgbClr val="FFFF00"/>
          </a:solidFill>
          <a:ln w="1588">
            <a:solidFill>
              <a:srgbClr val="990000"/>
            </a:solidFill>
            <a:round/>
            <a:headEnd/>
            <a:tailEnd/>
          </a:ln>
        </p:spPr>
        <p:txBody>
          <a:bodyPr/>
          <a:lstStyle/>
          <a:p>
            <a:endParaRPr lang="en-US"/>
          </a:p>
        </p:txBody>
      </p:sp>
      <p:sp>
        <p:nvSpPr>
          <p:cNvPr id="53352" name="Freeform 103"/>
          <p:cNvSpPr>
            <a:spLocks/>
          </p:cNvSpPr>
          <p:nvPr/>
        </p:nvSpPr>
        <p:spPr bwMode="auto">
          <a:xfrm>
            <a:off x="6527800" y="4194175"/>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path>
            </a:pathLst>
          </a:custGeom>
          <a:solidFill>
            <a:srgbClr val="FFFF00"/>
          </a:solidFill>
          <a:ln w="4763">
            <a:solidFill>
              <a:srgbClr val="990000"/>
            </a:solidFill>
            <a:round/>
            <a:headEnd/>
            <a:tailEnd/>
          </a:ln>
        </p:spPr>
        <p:txBody>
          <a:bodyPr/>
          <a:lstStyle/>
          <a:p>
            <a:endParaRPr lang="en-US"/>
          </a:p>
        </p:txBody>
      </p:sp>
      <p:sp>
        <p:nvSpPr>
          <p:cNvPr id="53353" name="Freeform 104"/>
          <p:cNvSpPr>
            <a:spLocks/>
          </p:cNvSpPr>
          <p:nvPr/>
        </p:nvSpPr>
        <p:spPr bwMode="auto">
          <a:xfrm>
            <a:off x="6534150" y="4071938"/>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4" name="Freeform 105"/>
          <p:cNvSpPr>
            <a:spLocks/>
          </p:cNvSpPr>
          <p:nvPr/>
        </p:nvSpPr>
        <p:spPr bwMode="auto">
          <a:xfrm>
            <a:off x="6534150" y="4071938"/>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path>
            </a:pathLst>
          </a:custGeom>
          <a:solidFill>
            <a:srgbClr val="FFFF00"/>
          </a:solidFill>
          <a:ln w="1588">
            <a:solidFill>
              <a:srgbClr val="990000"/>
            </a:solidFill>
            <a:round/>
            <a:headEnd/>
            <a:tailEnd/>
          </a:ln>
        </p:spPr>
        <p:txBody>
          <a:bodyPr/>
          <a:lstStyle/>
          <a:p>
            <a:endParaRPr lang="en-US"/>
          </a:p>
        </p:txBody>
      </p:sp>
      <p:sp>
        <p:nvSpPr>
          <p:cNvPr id="53355" name="Freeform 106"/>
          <p:cNvSpPr>
            <a:spLocks/>
          </p:cNvSpPr>
          <p:nvPr/>
        </p:nvSpPr>
        <p:spPr bwMode="auto">
          <a:xfrm>
            <a:off x="6881897" y="3991769"/>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path>
            </a:pathLst>
          </a:custGeom>
          <a:solidFill>
            <a:srgbClr val="FFFF00"/>
          </a:solidFill>
          <a:ln w="4763">
            <a:solidFill>
              <a:srgbClr val="990000"/>
            </a:solidFill>
            <a:round/>
            <a:headEnd/>
            <a:tailEnd/>
          </a:ln>
        </p:spPr>
        <p:txBody>
          <a:bodyPr/>
          <a:lstStyle/>
          <a:p>
            <a:endParaRPr lang="en-US"/>
          </a:p>
        </p:txBody>
      </p:sp>
      <p:sp>
        <p:nvSpPr>
          <p:cNvPr id="53356" name="Freeform 107"/>
          <p:cNvSpPr>
            <a:spLocks/>
          </p:cNvSpPr>
          <p:nvPr/>
        </p:nvSpPr>
        <p:spPr bwMode="auto">
          <a:xfrm>
            <a:off x="6577013" y="4156075"/>
            <a:ext cx="25400" cy="25400"/>
          </a:xfrm>
          <a:custGeom>
            <a:avLst/>
            <a:gdLst>
              <a:gd name="T0" fmla="*/ 2147483647 w 18"/>
              <a:gd name="T1" fmla="*/ 2147483647 h 16"/>
              <a:gd name="T2" fmla="*/ 2147483647 w 18"/>
              <a:gd name="T3" fmla="*/ 2147483647 h 16"/>
              <a:gd name="T4" fmla="*/ 2147483647 w 18"/>
              <a:gd name="T5" fmla="*/ 2147483647 h 16"/>
              <a:gd name="T6" fmla="*/ 2147483647 w 18"/>
              <a:gd name="T7" fmla="*/ 2147483647 h 16"/>
              <a:gd name="T8" fmla="*/ 2147483647 w 18"/>
              <a:gd name="T9" fmla="*/ 2147483647 h 16"/>
              <a:gd name="T10" fmla="*/ 2147483647 w 18"/>
              <a:gd name="T11" fmla="*/ 2147483647 h 16"/>
              <a:gd name="T12" fmla="*/ 2147483647 w 18"/>
              <a:gd name="T13" fmla="*/ 2147483647 h 16"/>
              <a:gd name="T14" fmla="*/ 0 w 18"/>
              <a:gd name="T15" fmla="*/ 2147483647 h 16"/>
              <a:gd name="T16" fmla="*/ 0 w 18"/>
              <a:gd name="T17" fmla="*/ 2147483647 h 16"/>
              <a:gd name="T18" fmla="*/ 2147483647 w 18"/>
              <a:gd name="T19" fmla="*/ 2147483647 h 16"/>
              <a:gd name="T20" fmla="*/ 2147483647 w 18"/>
              <a:gd name="T21" fmla="*/ 2147483647 h 16"/>
              <a:gd name="T22" fmla="*/ 2147483647 w 18"/>
              <a:gd name="T23" fmla="*/ 2147483647 h 16"/>
              <a:gd name="T24" fmla="*/ 2147483647 w 18"/>
              <a:gd name="T25" fmla="*/ 2147483647 h 16"/>
              <a:gd name="T26" fmla="*/ 2147483647 w 18"/>
              <a:gd name="T27" fmla="*/ 2147483647 h 16"/>
              <a:gd name="T28" fmla="*/ 2147483647 w 18"/>
              <a:gd name="T29" fmla="*/ 2147483647 h 16"/>
              <a:gd name="T30" fmla="*/ 2147483647 w 18"/>
              <a:gd name="T31" fmla="*/ 2147483647 h 16"/>
              <a:gd name="T32" fmla="*/ 2147483647 w 18"/>
              <a:gd name="T33" fmla="*/ 2147483647 h 16"/>
              <a:gd name="T34" fmla="*/ 2147483647 w 18"/>
              <a:gd name="T35" fmla="*/ 2147483647 h 16"/>
              <a:gd name="T36" fmla="*/ 2147483647 w 18"/>
              <a:gd name="T37" fmla="*/ 2147483647 h 16"/>
              <a:gd name="T38" fmla="*/ 2147483647 w 18"/>
              <a:gd name="T39" fmla="*/ 2147483647 h 16"/>
              <a:gd name="T40" fmla="*/ 2147483647 w 18"/>
              <a:gd name="T41" fmla="*/ 2147483647 h 16"/>
              <a:gd name="T42" fmla="*/ 2147483647 w 18"/>
              <a:gd name="T43" fmla="*/ 2147483647 h 16"/>
              <a:gd name="T44" fmla="*/ 2147483647 w 18"/>
              <a:gd name="T45" fmla="*/ 2147483647 h 16"/>
              <a:gd name="T46" fmla="*/ 2147483647 w 18"/>
              <a:gd name="T47" fmla="*/ 2147483647 h 16"/>
              <a:gd name="T48" fmla="*/ 2147483647 w 18"/>
              <a:gd name="T49" fmla="*/ 2147483647 h 16"/>
              <a:gd name="T50" fmla="*/ 2147483647 w 18"/>
              <a:gd name="T51" fmla="*/ 2147483647 h 16"/>
              <a:gd name="T52" fmla="*/ 2147483647 w 18"/>
              <a:gd name="T53" fmla="*/ 2147483647 h 16"/>
              <a:gd name="T54" fmla="*/ 2147483647 w 18"/>
              <a:gd name="T55" fmla="*/ 2147483647 h 16"/>
              <a:gd name="T56" fmla="*/ 2147483647 w 18"/>
              <a:gd name="T57" fmla="*/ 2147483647 h 16"/>
              <a:gd name="T58" fmla="*/ 2147483647 w 18"/>
              <a:gd name="T59" fmla="*/ 2147483647 h 16"/>
              <a:gd name="T60" fmla="*/ 2147483647 w 18"/>
              <a:gd name="T61" fmla="*/ 2147483647 h 16"/>
              <a:gd name="T62" fmla="*/ 2147483647 w 18"/>
              <a:gd name="T63" fmla="*/ 2147483647 h 16"/>
              <a:gd name="T64" fmla="*/ 2147483647 w 18"/>
              <a:gd name="T65" fmla="*/ 0 h 16"/>
              <a:gd name="T66" fmla="*/ 2147483647 w 18"/>
              <a:gd name="T67" fmla="*/ 0 h 16"/>
              <a:gd name="T68" fmla="*/ 2147483647 w 18"/>
              <a:gd name="T69" fmla="*/ 0 h 16"/>
              <a:gd name="T70" fmla="*/ 2147483647 w 18"/>
              <a:gd name="T71" fmla="*/ 0 h 16"/>
              <a:gd name="T72" fmla="*/ 2147483647 w 18"/>
              <a:gd name="T73" fmla="*/ 0 h 16"/>
              <a:gd name="T74" fmla="*/ 2147483647 w 18"/>
              <a:gd name="T75" fmla="*/ 2147483647 h 16"/>
              <a:gd name="T76" fmla="*/ 2147483647 w 18"/>
              <a:gd name="T77" fmla="*/ 2147483647 h 16"/>
              <a:gd name="T78" fmla="*/ 2147483647 w 18"/>
              <a:gd name="T79" fmla="*/ 2147483647 h 16"/>
              <a:gd name="T80" fmla="*/ 2147483647 w 18"/>
              <a:gd name="T81" fmla="*/ 2147483647 h 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
              <a:gd name="T124" fmla="*/ 0 h 16"/>
              <a:gd name="T125" fmla="*/ 18 w 18"/>
              <a:gd name="T126" fmla="*/ 16 h 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 h="16">
                <a:moveTo>
                  <a:pt x="7" y="5"/>
                </a:moveTo>
                <a:lnTo>
                  <a:pt x="6" y="5"/>
                </a:lnTo>
                <a:lnTo>
                  <a:pt x="4" y="6"/>
                </a:lnTo>
                <a:lnTo>
                  <a:pt x="3" y="6"/>
                </a:lnTo>
                <a:lnTo>
                  <a:pt x="1" y="8"/>
                </a:lnTo>
                <a:lnTo>
                  <a:pt x="1" y="9"/>
                </a:lnTo>
                <a:lnTo>
                  <a:pt x="1" y="11"/>
                </a:lnTo>
                <a:lnTo>
                  <a:pt x="0" y="11"/>
                </a:lnTo>
                <a:lnTo>
                  <a:pt x="0" y="12"/>
                </a:lnTo>
                <a:lnTo>
                  <a:pt x="1" y="14"/>
                </a:lnTo>
                <a:lnTo>
                  <a:pt x="1" y="15"/>
                </a:lnTo>
                <a:lnTo>
                  <a:pt x="4" y="15"/>
                </a:lnTo>
                <a:lnTo>
                  <a:pt x="6" y="16"/>
                </a:lnTo>
                <a:lnTo>
                  <a:pt x="7" y="16"/>
                </a:lnTo>
                <a:lnTo>
                  <a:pt x="10" y="16"/>
                </a:lnTo>
                <a:lnTo>
                  <a:pt x="12" y="15"/>
                </a:lnTo>
                <a:lnTo>
                  <a:pt x="13" y="15"/>
                </a:lnTo>
                <a:lnTo>
                  <a:pt x="15" y="15"/>
                </a:lnTo>
                <a:lnTo>
                  <a:pt x="15" y="14"/>
                </a:lnTo>
                <a:lnTo>
                  <a:pt x="16" y="14"/>
                </a:lnTo>
                <a:lnTo>
                  <a:pt x="16" y="12"/>
                </a:lnTo>
                <a:lnTo>
                  <a:pt x="18" y="11"/>
                </a:lnTo>
                <a:lnTo>
                  <a:pt x="16" y="11"/>
                </a:lnTo>
                <a:lnTo>
                  <a:pt x="16" y="9"/>
                </a:lnTo>
                <a:lnTo>
                  <a:pt x="16" y="8"/>
                </a:lnTo>
                <a:lnTo>
                  <a:pt x="16" y="6"/>
                </a:lnTo>
                <a:lnTo>
                  <a:pt x="16" y="5"/>
                </a:lnTo>
                <a:lnTo>
                  <a:pt x="16" y="3"/>
                </a:lnTo>
                <a:lnTo>
                  <a:pt x="16" y="2"/>
                </a:lnTo>
                <a:lnTo>
                  <a:pt x="16" y="0"/>
                </a:lnTo>
                <a:lnTo>
                  <a:pt x="15" y="0"/>
                </a:lnTo>
                <a:lnTo>
                  <a:pt x="13" y="0"/>
                </a:lnTo>
                <a:lnTo>
                  <a:pt x="12" y="0"/>
                </a:lnTo>
                <a:lnTo>
                  <a:pt x="10" y="0"/>
                </a:lnTo>
                <a:lnTo>
                  <a:pt x="10" y="2"/>
                </a:lnTo>
                <a:lnTo>
                  <a:pt x="9" y="3"/>
                </a:lnTo>
                <a:lnTo>
                  <a:pt x="7" y="3"/>
                </a:lnTo>
                <a:lnTo>
                  <a:pt x="7"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7" name="Freeform 108"/>
          <p:cNvSpPr>
            <a:spLocks/>
          </p:cNvSpPr>
          <p:nvPr/>
        </p:nvSpPr>
        <p:spPr bwMode="auto">
          <a:xfrm>
            <a:off x="6577013" y="4156075"/>
            <a:ext cx="25400" cy="25400"/>
          </a:xfrm>
          <a:custGeom>
            <a:avLst/>
            <a:gdLst>
              <a:gd name="T0" fmla="*/ 2147483647 w 18"/>
              <a:gd name="T1" fmla="*/ 2147483647 h 16"/>
              <a:gd name="T2" fmla="*/ 2147483647 w 18"/>
              <a:gd name="T3" fmla="*/ 2147483647 h 16"/>
              <a:gd name="T4" fmla="*/ 2147483647 w 18"/>
              <a:gd name="T5" fmla="*/ 2147483647 h 16"/>
              <a:gd name="T6" fmla="*/ 2147483647 w 18"/>
              <a:gd name="T7" fmla="*/ 2147483647 h 16"/>
              <a:gd name="T8" fmla="*/ 2147483647 w 18"/>
              <a:gd name="T9" fmla="*/ 2147483647 h 16"/>
              <a:gd name="T10" fmla="*/ 2147483647 w 18"/>
              <a:gd name="T11" fmla="*/ 2147483647 h 16"/>
              <a:gd name="T12" fmla="*/ 2147483647 w 18"/>
              <a:gd name="T13" fmla="*/ 2147483647 h 16"/>
              <a:gd name="T14" fmla="*/ 0 w 18"/>
              <a:gd name="T15" fmla="*/ 2147483647 h 16"/>
              <a:gd name="T16" fmla="*/ 0 w 18"/>
              <a:gd name="T17" fmla="*/ 2147483647 h 16"/>
              <a:gd name="T18" fmla="*/ 2147483647 w 18"/>
              <a:gd name="T19" fmla="*/ 2147483647 h 16"/>
              <a:gd name="T20" fmla="*/ 2147483647 w 18"/>
              <a:gd name="T21" fmla="*/ 2147483647 h 16"/>
              <a:gd name="T22" fmla="*/ 2147483647 w 18"/>
              <a:gd name="T23" fmla="*/ 2147483647 h 16"/>
              <a:gd name="T24" fmla="*/ 2147483647 w 18"/>
              <a:gd name="T25" fmla="*/ 2147483647 h 16"/>
              <a:gd name="T26" fmla="*/ 2147483647 w 18"/>
              <a:gd name="T27" fmla="*/ 2147483647 h 16"/>
              <a:gd name="T28" fmla="*/ 2147483647 w 18"/>
              <a:gd name="T29" fmla="*/ 2147483647 h 16"/>
              <a:gd name="T30" fmla="*/ 2147483647 w 18"/>
              <a:gd name="T31" fmla="*/ 2147483647 h 16"/>
              <a:gd name="T32" fmla="*/ 2147483647 w 18"/>
              <a:gd name="T33" fmla="*/ 2147483647 h 16"/>
              <a:gd name="T34" fmla="*/ 2147483647 w 18"/>
              <a:gd name="T35" fmla="*/ 2147483647 h 16"/>
              <a:gd name="T36" fmla="*/ 2147483647 w 18"/>
              <a:gd name="T37" fmla="*/ 2147483647 h 16"/>
              <a:gd name="T38" fmla="*/ 2147483647 w 18"/>
              <a:gd name="T39" fmla="*/ 2147483647 h 16"/>
              <a:gd name="T40" fmla="*/ 2147483647 w 18"/>
              <a:gd name="T41" fmla="*/ 2147483647 h 16"/>
              <a:gd name="T42" fmla="*/ 2147483647 w 18"/>
              <a:gd name="T43" fmla="*/ 2147483647 h 16"/>
              <a:gd name="T44" fmla="*/ 2147483647 w 18"/>
              <a:gd name="T45" fmla="*/ 2147483647 h 16"/>
              <a:gd name="T46" fmla="*/ 2147483647 w 18"/>
              <a:gd name="T47" fmla="*/ 2147483647 h 16"/>
              <a:gd name="T48" fmla="*/ 2147483647 w 18"/>
              <a:gd name="T49" fmla="*/ 2147483647 h 16"/>
              <a:gd name="T50" fmla="*/ 2147483647 w 18"/>
              <a:gd name="T51" fmla="*/ 2147483647 h 16"/>
              <a:gd name="T52" fmla="*/ 2147483647 w 18"/>
              <a:gd name="T53" fmla="*/ 2147483647 h 16"/>
              <a:gd name="T54" fmla="*/ 2147483647 w 18"/>
              <a:gd name="T55" fmla="*/ 2147483647 h 16"/>
              <a:gd name="T56" fmla="*/ 2147483647 w 18"/>
              <a:gd name="T57" fmla="*/ 2147483647 h 16"/>
              <a:gd name="T58" fmla="*/ 2147483647 w 18"/>
              <a:gd name="T59" fmla="*/ 2147483647 h 16"/>
              <a:gd name="T60" fmla="*/ 2147483647 w 18"/>
              <a:gd name="T61" fmla="*/ 2147483647 h 16"/>
              <a:gd name="T62" fmla="*/ 2147483647 w 18"/>
              <a:gd name="T63" fmla="*/ 2147483647 h 16"/>
              <a:gd name="T64" fmla="*/ 2147483647 w 18"/>
              <a:gd name="T65" fmla="*/ 0 h 16"/>
              <a:gd name="T66" fmla="*/ 2147483647 w 18"/>
              <a:gd name="T67" fmla="*/ 0 h 16"/>
              <a:gd name="T68" fmla="*/ 2147483647 w 18"/>
              <a:gd name="T69" fmla="*/ 0 h 16"/>
              <a:gd name="T70" fmla="*/ 2147483647 w 18"/>
              <a:gd name="T71" fmla="*/ 0 h 16"/>
              <a:gd name="T72" fmla="*/ 2147483647 w 18"/>
              <a:gd name="T73" fmla="*/ 0 h 16"/>
              <a:gd name="T74" fmla="*/ 2147483647 w 18"/>
              <a:gd name="T75" fmla="*/ 2147483647 h 16"/>
              <a:gd name="T76" fmla="*/ 2147483647 w 18"/>
              <a:gd name="T77" fmla="*/ 2147483647 h 16"/>
              <a:gd name="T78" fmla="*/ 2147483647 w 18"/>
              <a:gd name="T79" fmla="*/ 2147483647 h 16"/>
              <a:gd name="T80" fmla="*/ 2147483647 w 18"/>
              <a:gd name="T81" fmla="*/ 2147483647 h 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
              <a:gd name="T124" fmla="*/ 0 h 16"/>
              <a:gd name="T125" fmla="*/ 18 w 18"/>
              <a:gd name="T126" fmla="*/ 16 h 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 h="16">
                <a:moveTo>
                  <a:pt x="7" y="5"/>
                </a:moveTo>
                <a:lnTo>
                  <a:pt x="6" y="5"/>
                </a:lnTo>
                <a:lnTo>
                  <a:pt x="4" y="6"/>
                </a:lnTo>
                <a:lnTo>
                  <a:pt x="3" y="6"/>
                </a:lnTo>
                <a:lnTo>
                  <a:pt x="1" y="8"/>
                </a:lnTo>
                <a:lnTo>
                  <a:pt x="1" y="9"/>
                </a:lnTo>
                <a:lnTo>
                  <a:pt x="1" y="11"/>
                </a:lnTo>
                <a:lnTo>
                  <a:pt x="0" y="11"/>
                </a:lnTo>
                <a:lnTo>
                  <a:pt x="0" y="12"/>
                </a:lnTo>
                <a:lnTo>
                  <a:pt x="1" y="14"/>
                </a:lnTo>
                <a:lnTo>
                  <a:pt x="1" y="15"/>
                </a:lnTo>
                <a:lnTo>
                  <a:pt x="4" y="15"/>
                </a:lnTo>
                <a:lnTo>
                  <a:pt x="6" y="16"/>
                </a:lnTo>
                <a:lnTo>
                  <a:pt x="7" y="16"/>
                </a:lnTo>
                <a:lnTo>
                  <a:pt x="10" y="16"/>
                </a:lnTo>
                <a:lnTo>
                  <a:pt x="12" y="15"/>
                </a:lnTo>
                <a:lnTo>
                  <a:pt x="13" y="15"/>
                </a:lnTo>
                <a:lnTo>
                  <a:pt x="15" y="15"/>
                </a:lnTo>
                <a:lnTo>
                  <a:pt x="15" y="14"/>
                </a:lnTo>
                <a:lnTo>
                  <a:pt x="16" y="14"/>
                </a:lnTo>
                <a:lnTo>
                  <a:pt x="16" y="12"/>
                </a:lnTo>
                <a:lnTo>
                  <a:pt x="18" y="11"/>
                </a:lnTo>
                <a:lnTo>
                  <a:pt x="16" y="11"/>
                </a:lnTo>
                <a:lnTo>
                  <a:pt x="16" y="9"/>
                </a:lnTo>
                <a:lnTo>
                  <a:pt x="16" y="8"/>
                </a:lnTo>
                <a:lnTo>
                  <a:pt x="16" y="6"/>
                </a:lnTo>
                <a:lnTo>
                  <a:pt x="16" y="5"/>
                </a:lnTo>
                <a:lnTo>
                  <a:pt x="16" y="3"/>
                </a:lnTo>
                <a:lnTo>
                  <a:pt x="16" y="2"/>
                </a:lnTo>
                <a:lnTo>
                  <a:pt x="16" y="0"/>
                </a:lnTo>
                <a:lnTo>
                  <a:pt x="15" y="0"/>
                </a:lnTo>
                <a:lnTo>
                  <a:pt x="13" y="0"/>
                </a:lnTo>
                <a:lnTo>
                  <a:pt x="12" y="0"/>
                </a:lnTo>
                <a:lnTo>
                  <a:pt x="10" y="0"/>
                </a:lnTo>
                <a:lnTo>
                  <a:pt x="10" y="2"/>
                </a:lnTo>
                <a:lnTo>
                  <a:pt x="9" y="3"/>
                </a:lnTo>
                <a:lnTo>
                  <a:pt x="7" y="3"/>
                </a:lnTo>
                <a:lnTo>
                  <a:pt x="7" y="5"/>
                </a:lnTo>
              </a:path>
            </a:pathLst>
          </a:custGeom>
          <a:solidFill>
            <a:srgbClr val="FFFF00"/>
          </a:solidFill>
          <a:ln w="4763">
            <a:solidFill>
              <a:srgbClr val="990000"/>
            </a:solidFill>
            <a:round/>
            <a:headEnd/>
            <a:tailEnd/>
          </a:ln>
        </p:spPr>
        <p:txBody>
          <a:bodyPr/>
          <a:lstStyle/>
          <a:p>
            <a:endParaRPr lang="en-US"/>
          </a:p>
        </p:txBody>
      </p:sp>
      <p:sp>
        <p:nvSpPr>
          <p:cNvPr id="53358" name="Freeform 109"/>
          <p:cNvSpPr>
            <a:spLocks/>
          </p:cNvSpPr>
          <p:nvPr/>
        </p:nvSpPr>
        <p:spPr bwMode="auto">
          <a:xfrm>
            <a:off x="6591300" y="4175125"/>
            <a:ext cx="52388" cy="77788"/>
          </a:xfrm>
          <a:custGeom>
            <a:avLst/>
            <a:gdLst>
              <a:gd name="T0" fmla="*/ 2147483647 w 37"/>
              <a:gd name="T1" fmla="*/ 2147483647 h 49"/>
              <a:gd name="T2" fmla="*/ 2147483647 w 37"/>
              <a:gd name="T3" fmla="*/ 2147483647 h 49"/>
              <a:gd name="T4" fmla="*/ 2147483647 w 37"/>
              <a:gd name="T5" fmla="*/ 2147483647 h 49"/>
              <a:gd name="T6" fmla="*/ 2147483647 w 37"/>
              <a:gd name="T7" fmla="*/ 2147483647 h 49"/>
              <a:gd name="T8" fmla="*/ 2147483647 w 37"/>
              <a:gd name="T9" fmla="*/ 2147483647 h 49"/>
              <a:gd name="T10" fmla="*/ 2147483647 w 37"/>
              <a:gd name="T11" fmla="*/ 2147483647 h 49"/>
              <a:gd name="T12" fmla="*/ 2147483647 w 37"/>
              <a:gd name="T13" fmla="*/ 2147483647 h 49"/>
              <a:gd name="T14" fmla="*/ 2147483647 w 37"/>
              <a:gd name="T15" fmla="*/ 2147483647 h 49"/>
              <a:gd name="T16" fmla="*/ 2147483647 w 37"/>
              <a:gd name="T17" fmla="*/ 2147483647 h 49"/>
              <a:gd name="T18" fmla="*/ 2147483647 w 37"/>
              <a:gd name="T19" fmla="*/ 2147483647 h 49"/>
              <a:gd name="T20" fmla="*/ 2147483647 w 37"/>
              <a:gd name="T21" fmla="*/ 2147483647 h 49"/>
              <a:gd name="T22" fmla="*/ 2147483647 w 37"/>
              <a:gd name="T23" fmla="*/ 2147483647 h 49"/>
              <a:gd name="T24" fmla="*/ 0 w 37"/>
              <a:gd name="T25" fmla="*/ 2147483647 h 49"/>
              <a:gd name="T26" fmla="*/ 0 w 37"/>
              <a:gd name="T27" fmla="*/ 2147483647 h 49"/>
              <a:gd name="T28" fmla="*/ 0 w 37"/>
              <a:gd name="T29" fmla="*/ 2147483647 h 49"/>
              <a:gd name="T30" fmla="*/ 0 w 37"/>
              <a:gd name="T31" fmla="*/ 2147483647 h 49"/>
              <a:gd name="T32" fmla="*/ 2147483647 w 37"/>
              <a:gd name="T33" fmla="*/ 2147483647 h 49"/>
              <a:gd name="T34" fmla="*/ 2147483647 w 37"/>
              <a:gd name="T35" fmla="*/ 2147483647 h 49"/>
              <a:gd name="T36" fmla="*/ 2147483647 w 37"/>
              <a:gd name="T37" fmla="*/ 2147483647 h 49"/>
              <a:gd name="T38" fmla="*/ 2147483647 w 37"/>
              <a:gd name="T39" fmla="*/ 2147483647 h 49"/>
              <a:gd name="T40" fmla="*/ 2147483647 w 37"/>
              <a:gd name="T41" fmla="*/ 2147483647 h 49"/>
              <a:gd name="T42" fmla="*/ 2147483647 w 37"/>
              <a:gd name="T43" fmla="*/ 2147483647 h 49"/>
              <a:gd name="T44" fmla="*/ 2147483647 w 37"/>
              <a:gd name="T45" fmla="*/ 2147483647 h 49"/>
              <a:gd name="T46" fmla="*/ 2147483647 w 37"/>
              <a:gd name="T47" fmla="*/ 2147483647 h 49"/>
              <a:gd name="T48" fmla="*/ 2147483647 w 37"/>
              <a:gd name="T49" fmla="*/ 2147483647 h 49"/>
              <a:gd name="T50" fmla="*/ 2147483647 w 37"/>
              <a:gd name="T51" fmla="*/ 2147483647 h 49"/>
              <a:gd name="T52" fmla="*/ 2147483647 w 37"/>
              <a:gd name="T53" fmla="*/ 2147483647 h 49"/>
              <a:gd name="T54" fmla="*/ 2147483647 w 37"/>
              <a:gd name="T55" fmla="*/ 2147483647 h 49"/>
              <a:gd name="T56" fmla="*/ 2147483647 w 37"/>
              <a:gd name="T57" fmla="*/ 2147483647 h 49"/>
              <a:gd name="T58" fmla="*/ 2147483647 w 37"/>
              <a:gd name="T59" fmla="*/ 2147483647 h 49"/>
              <a:gd name="T60" fmla="*/ 2147483647 w 37"/>
              <a:gd name="T61" fmla="*/ 2147483647 h 49"/>
              <a:gd name="T62" fmla="*/ 2147483647 w 37"/>
              <a:gd name="T63" fmla="*/ 2147483647 h 49"/>
              <a:gd name="T64" fmla="*/ 2147483647 w 37"/>
              <a:gd name="T65" fmla="*/ 2147483647 h 49"/>
              <a:gd name="T66" fmla="*/ 2147483647 w 37"/>
              <a:gd name="T67" fmla="*/ 2147483647 h 49"/>
              <a:gd name="T68" fmla="*/ 2147483647 w 37"/>
              <a:gd name="T69" fmla="*/ 2147483647 h 49"/>
              <a:gd name="T70" fmla="*/ 2147483647 w 37"/>
              <a:gd name="T71" fmla="*/ 2147483647 h 49"/>
              <a:gd name="T72" fmla="*/ 2147483647 w 37"/>
              <a:gd name="T73" fmla="*/ 2147483647 h 49"/>
              <a:gd name="T74" fmla="*/ 2147483647 w 37"/>
              <a:gd name="T75" fmla="*/ 2147483647 h 49"/>
              <a:gd name="T76" fmla="*/ 2147483647 w 37"/>
              <a:gd name="T77" fmla="*/ 2147483647 h 49"/>
              <a:gd name="T78" fmla="*/ 2147483647 w 37"/>
              <a:gd name="T79" fmla="*/ 2147483647 h 49"/>
              <a:gd name="T80" fmla="*/ 2147483647 w 37"/>
              <a:gd name="T81" fmla="*/ 2147483647 h 49"/>
              <a:gd name="T82" fmla="*/ 2147483647 w 37"/>
              <a:gd name="T83" fmla="*/ 2147483647 h 49"/>
              <a:gd name="T84" fmla="*/ 2147483647 w 37"/>
              <a:gd name="T85" fmla="*/ 0 h 49"/>
              <a:gd name="T86" fmla="*/ 2147483647 w 37"/>
              <a:gd name="T87" fmla="*/ 0 h 49"/>
              <a:gd name="T88" fmla="*/ 2147483647 w 37"/>
              <a:gd name="T89" fmla="*/ 0 h 49"/>
              <a:gd name="T90" fmla="*/ 2147483647 w 37"/>
              <a:gd name="T91" fmla="*/ 0 h 49"/>
              <a:gd name="T92" fmla="*/ 2147483647 w 37"/>
              <a:gd name="T93" fmla="*/ 2147483647 h 49"/>
              <a:gd name="T94" fmla="*/ 2147483647 w 37"/>
              <a:gd name="T95" fmla="*/ 2147483647 h 49"/>
              <a:gd name="T96" fmla="*/ 2147483647 w 37"/>
              <a:gd name="T97" fmla="*/ 2147483647 h 49"/>
              <a:gd name="T98" fmla="*/ 2147483647 w 37"/>
              <a:gd name="T99" fmla="*/ 2147483647 h 49"/>
              <a:gd name="T100" fmla="*/ 2147483647 w 37"/>
              <a:gd name="T101" fmla="*/ 2147483647 h 49"/>
              <a:gd name="T102" fmla="*/ 2147483647 w 37"/>
              <a:gd name="T103" fmla="*/ 2147483647 h 49"/>
              <a:gd name="T104" fmla="*/ 2147483647 w 37"/>
              <a:gd name="T105" fmla="*/ 2147483647 h 49"/>
              <a:gd name="T106" fmla="*/ 2147483647 w 37"/>
              <a:gd name="T107" fmla="*/ 2147483647 h 49"/>
              <a:gd name="T108" fmla="*/ 2147483647 w 37"/>
              <a:gd name="T109" fmla="*/ 2147483647 h 49"/>
              <a:gd name="T110" fmla="*/ 2147483647 w 37"/>
              <a:gd name="T111" fmla="*/ 2147483647 h 49"/>
              <a:gd name="T112" fmla="*/ 2147483647 w 37"/>
              <a:gd name="T113" fmla="*/ 2147483647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
              <a:gd name="T172" fmla="*/ 0 h 49"/>
              <a:gd name="T173" fmla="*/ 37 w 37"/>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 h="49">
                <a:moveTo>
                  <a:pt x="9" y="18"/>
                </a:moveTo>
                <a:lnTo>
                  <a:pt x="9" y="19"/>
                </a:lnTo>
                <a:lnTo>
                  <a:pt x="9" y="21"/>
                </a:lnTo>
                <a:lnTo>
                  <a:pt x="8" y="22"/>
                </a:lnTo>
                <a:lnTo>
                  <a:pt x="6" y="24"/>
                </a:lnTo>
                <a:lnTo>
                  <a:pt x="5" y="24"/>
                </a:lnTo>
                <a:lnTo>
                  <a:pt x="3" y="24"/>
                </a:lnTo>
                <a:lnTo>
                  <a:pt x="3" y="25"/>
                </a:lnTo>
                <a:lnTo>
                  <a:pt x="3" y="28"/>
                </a:lnTo>
                <a:lnTo>
                  <a:pt x="2" y="31"/>
                </a:lnTo>
                <a:lnTo>
                  <a:pt x="2" y="33"/>
                </a:lnTo>
                <a:lnTo>
                  <a:pt x="0" y="36"/>
                </a:lnTo>
                <a:lnTo>
                  <a:pt x="0" y="39"/>
                </a:lnTo>
                <a:lnTo>
                  <a:pt x="0" y="42"/>
                </a:lnTo>
                <a:lnTo>
                  <a:pt x="0" y="43"/>
                </a:lnTo>
                <a:lnTo>
                  <a:pt x="2" y="44"/>
                </a:lnTo>
                <a:lnTo>
                  <a:pt x="3" y="46"/>
                </a:lnTo>
                <a:lnTo>
                  <a:pt x="6" y="47"/>
                </a:lnTo>
                <a:lnTo>
                  <a:pt x="8" y="47"/>
                </a:lnTo>
                <a:lnTo>
                  <a:pt x="11" y="49"/>
                </a:lnTo>
                <a:lnTo>
                  <a:pt x="12" y="49"/>
                </a:lnTo>
                <a:lnTo>
                  <a:pt x="15" y="47"/>
                </a:lnTo>
                <a:lnTo>
                  <a:pt x="17" y="46"/>
                </a:lnTo>
                <a:lnTo>
                  <a:pt x="18" y="44"/>
                </a:lnTo>
                <a:lnTo>
                  <a:pt x="21" y="42"/>
                </a:lnTo>
                <a:lnTo>
                  <a:pt x="24" y="39"/>
                </a:lnTo>
                <a:lnTo>
                  <a:pt x="26" y="36"/>
                </a:lnTo>
                <a:lnTo>
                  <a:pt x="27" y="33"/>
                </a:lnTo>
                <a:lnTo>
                  <a:pt x="30" y="30"/>
                </a:lnTo>
                <a:lnTo>
                  <a:pt x="31" y="27"/>
                </a:lnTo>
                <a:lnTo>
                  <a:pt x="33" y="22"/>
                </a:lnTo>
                <a:lnTo>
                  <a:pt x="36" y="19"/>
                </a:lnTo>
                <a:lnTo>
                  <a:pt x="36" y="16"/>
                </a:lnTo>
                <a:lnTo>
                  <a:pt x="37" y="15"/>
                </a:lnTo>
                <a:lnTo>
                  <a:pt x="37" y="12"/>
                </a:lnTo>
                <a:lnTo>
                  <a:pt x="37" y="9"/>
                </a:lnTo>
                <a:lnTo>
                  <a:pt x="36" y="7"/>
                </a:lnTo>
                <a:lnTo>
                  <a:pt x="34" y="4"/>
                </a:lnTo>
                <a:lnTo>
                  <a:pt x="33" y="3"/>
                </a:lnTo>
                <a:lnTo>
                  <a:pt x="30" y="2"/>
                </a:lnTo>
                <a:lnTo>
                  <a:pt x="28" y="2"/>
                </a:lnTo>
                <a:lnTo>
                  <a:pt x="27" y="0"/>
                </a:lnTo>
                <a:lnTo>
                  <a:pt x="24" y="0"/>
                </a:lnTo>
                <a:lnTo>
                  <a:pt x="23" y="0"/>
                </a:lnTo>
                <a:lnTo>
                  <a:pt x="21" y="0"/>
                </a:lnTo>
                <a:lnTo>
                  <a:pt x="18" y="2"/>
                </a:lnTo>
                <a:lnTo>
                  <a:pt x="17" y="2"/>
                </a:lnTo>
                <a:lnTo>
                  <a:pt x="15" y="3"/>
                </a:lnTo>
                <a:lnTo>
                  <a:pt x="14" y="4"/>
                </a:lnTo>
                <a:lnTo>
                  <a:pt x="12" y="6"/>
                </a:lnTo>
                <a:lnTo>
                  <a:pt x="11" y="9"/>
                </a:lnTo>
                <a:lnTo>
                  <a:pt x="9" y="10"/>
                </a:lnTo>
                <a:lnTo>
                  <a:pt x="9" y="12"/>
                </a:lnTo>
                <a:lnTo>
                  <a:pt x="8" y="13"/>
                </a:lnTo>
                <a:lnTo>
                  <a:pt x="8" y="15"/>
                </a:lnTo>
                <a:lnTo>
                  <a:pt x="9"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9" name="Freeform 110"/>
          <p:cNvSpPr>
            <a:spLocks/>
          </p:cNvSpPr>
          <p:nvPr/>
        </p:nvSpPr>
        <p:spPr bwMode="auto">
          <a:xfrm>
            <a:off x="6591300" y="4175125"/>
            <a:ext cx="52388" cy="77788"/>
          </a:xfrm>
          <a:custGeom>
            <a:avLst/>
            <a:gdLst>
              <a:gd name="T0" fmla="*/ 2147483647 w 37"/>
              <a:gd name="T1" fmla="*/ 2147483647 h 49"/>
              <a:gd name="T2" fmla="*/ 2147483647 w 37"/>
              <a:gd name="T3" fmla="*/ 2147483647 h 49"/>
              <a:gd name="T4" fmla="*/ 2147483647 w 37"/>
              <a:gd name="T5" fmla="*/ 2147483647 h 49"/>
              <a:gd name="T6" fmla="*/ 2147483647 w 37"/>
              <a:gd name="T7" fmla="*/ 2147483647 h 49"/>
              <a:gd name="T8" fmla="*/ 2147483647 w 37"/>
              <a:gd name="T9" fmla="*/ 2147483647 h 49"/>
              <a:gd name="T10" fmla="*/ 2147483647 w 37"/>
              <a:gd name="T11" fmla="*/ 2147483647 h 49"/>
              <a:gd name="T12" fmla="*/ 2147483647 w 37"/>
              <a:gd name="T13" fmla="*/ 2147483647 h 49"/>
              <a:gd name="T14" fmla="*/ 2147483647 w 37"/>
              <a:gd name="T15" fmla="*/ 2147483647 h 49"/>
              <a:gd name="T16" fmla="*/ 2147483647 w 37"/>
              <a:gd name="T17" fmla="*/ 2147483647 h 49"/>
              <a:gd name="T18" fmla="*/ 2147483647 w 37"/>
              <a:gd name="T19" fmla="*/ 2147483647 h 49"/>
              <a:gd name="T20" fmla="*/ 2147483647 w 37"/>
              <a:gd name="T21" fmla="*/ 2147483647 h 49"/>
              <a:gd name="T22" fmla="*/ 2147483647 w 37"/>
              <a:gd name="T23" fmla="*/ 2147483647 h 49"/>
              <a:gd name="T24" fmla="*/ 0 w 37"/>
              <a:gd name="T25" fmla="*/ 2147483647 h 49"/>
              <a:gd name="T26" fmla="*/ 0 w 37"/>
              <a:gd name="T27" fmla="*/ 2147483647 h 49"/>
              <a:gd name="T28" fmla="*/ 0 w 37"/>
              <a:gd name="T29" fmla="*/ 2147483647 h 49"/>
              <a:gd name="T30" fmla="*/ 0 w 37"/>
              <a:gd name="T31" fmla="*/ 2147483647 h 49"/>
              <a:gd name="T32" fmla="*/ 2147483647 w 37"/>
              <a:gd name="T33" fmla="*/ 2147483647 h 49"/>
              <a:gd name="T34" fmla="*/ 2147483647 w 37"/>
              <a:gd name="T35" fmla="*/ 2147483647 h 49"/>
              <a:gd name="T36" fmla="*/ 2147483647 w 37"/>
              <a:gd name="T37" fmla="*/ 2147483647 h 49"/>
              <a:gd name="T38" fmla="*/ 2147483647 w 37"/>
              <a:gd name="T39" fmla="*/ 2147483647 h 49"/>
              <a:gd name="T40" fmla="*/ 2147483647 w 37"/>
              <a:gd name="T41" fmla="*/ 2147483647 h 49"/>
              <a:gd name="T42" fmla="*/ 2147483647 w 37"/>
              <a:gd name="T43" fmla="*/ 2147483647 h 49"/>
              <a:gd name="T44" fmla="*/ 2147483647 w 37"/>
              <a:gd name="T45" fmla="*/ 2147483647 h 49"/>
              <a:gd name="T46" fmla="*/ 2147483647 w 37"/>
              <a:gd name="T47" fmla="*/ 2147483647 h 49"/>
              <a:gd name="T48" fmla="*/ 2147483647 w 37"/>
              <a:gd name="T49" fmla="*/ 2147483647 h 49"/>
              <a:gd name="T50" fmla="*/ 2147483647 w 37"/>
              <a:gd name="T51" fmla="*/ 2147483647 h 49"/>
              <a:gd name="T52" fmla="*/ 2147483647 w 37"/>
              <a:gd name="T53" fmla="*/ 2147483647 h 49"/>
              <a:gd name="T54" fmla="*/ 2147483647 w 37"/>
              <a:gd name="T55" fmla="*/ 2147483647 h 49"/>
              <a:gd name="T56" fmla="*/ 2147483647 w 37"/>
              <a:gd name="T57" fmla="*/ 2147483647 h 49"/>
              <a:gd name="T58" fmla="*/ 2147483647 w 37"/>
              <a:gd name="T59" fmla="*/ 2147483647 h 49"/>
              <a:gd name="T60" fmla="*/ 2147483647 w 37"/>
              <a:gd name="T61" fmla="*/ 2147483647 h 49"/>
              <a:gd name="T62" fmla="*/ 2147483647 w 37"/>
              <a:gd name="T63" fmla="*/ 2147483647 h 49"/>
              <a:gd name="T64" fmla="*/ 2147483647 w 37"/>
              <a:gd name="T65" fmla="*/ 2147483647 h 49"/>
              <a:gd name="T66" fmla="*/ 2147483647 w 37"/>
              <a:gd name="T67" fmla="*/ 2147483647 h 49"/>
              <a:gd name="T68" fmla="*/ 2147483647 w 37"/>
              <a:gd name="T69" fmla="*/ 2147483647 h 49"/>
              <a:gd name="T70" fmla="*/ 2147483647 w 37"/>
              <a:gd name="T71" fmla="*/ 2147483647 h 49"/>
              <a:gd name="T72" fmla="*/ 2147483647 w 37"/>
              <a:gd name="T73" fmla="*/ 2147483647 h 49"/>
              <a:gd name="T74" fmla="*/ 2147483647 w 37"/>
              <a:gd name="T75" fmla="*/ 2147483647 h 49"/>
              <a:gd name="T76" fmla="*/ 2147483647 w 37"/>
              <a:gd name="T77" fmla="*/ 2147483647 h 49"/>
              <a:gd name="T78" fmla="*/ 2147483647 w 37"/>
              <a:gd name="T79" fmla="*/ 2147483647 h 49"/>
              <a:gd name="T80" fmla="*/ 2147483647 w 37"/>
              <a:gd name="T81" fmla="*/ 2147483647 h 49"/>
              <a:gd name="T82" fmla="*/ 2147483647 w 37"/>
              <a:gd name="T83" fmla="*/ 2147483647 h 49"/>
              <a:gd name="T84" fmla="*/ 2147483647 w 37"/>
              <a:gd name="T85" fmla="*/ 0 h 49"/>
              <a:gd name="T86" fmla="*/ 2147483647 w 37"/>
              <a:gd name="T87" fmla="*/ 0 h 49"/>
              <a:gd name="T88" fmla="*/ 2147483647 w 37"/>
              <a:gd name="T89" fmla="*/ 0 h 49"/>
              <a:gd name="T90" fmla="*/ 2147483647 w 37"/>
              <a:gd name="T91" fmla="*/ 0 h 49"/>
              <a:gd name="T92" fmla="*/ 2147483647 w 37"/>
              <a:gd name="T93" fmla="*/ 2147483647 h 49"/>
              <a:gd name="T94" fmla="*/ 2147483647 w 37"/>
              <a:gd name="T95" fmla="*/ 2147483647 h 49"/>
              <a:gd name="T96" fmla="*/ 2147483647 w 37"/>
              <a:gd name="T97" fmla="*/ 2147483647 h 49"/>
              <a:gd name="T98" fmla="*/ 2147483647 w 37"/>
              <a:gd name="T99" fmla="*/ 2147483647 h 49"/>
              <a:gd name="T100" fmla="*/ 2147483647 w 37"/>
              <a:gd name="T101" fmla="*/ 2147483647 h 49"/>
              <a:gd name="T102" fmla="*/ 2147483647 w 37"/>
              <a:gd name="T103" fmla="*/ 2147483647 h 49"/>
              <a:gd name="T104" fmla="*/ 2147483647 w 37"/>
              <a:gd name="T105" fmla="*/ 2147483647 h 49"/>
              <a:gd name="T106" fmla="*/ 2147483647 w 37"/>
              <a:gd name="T107" fmla="*/ 2147483647 h 49"/>
              <a:gd name="T108" fmla="*/ 2147483647 w 37"/>
              <a:gd name="T109" fmla="*/ 2147483647 h 49"/>
              <a:gd name="T110" fmla="*/ 2147483647 w 37"/>
              <a:gd name="T111" fmla="*/ 2147483647 h 49"/>
              <a:gd name="T112" fmla="*/ 2147483647 w 37"/>
              <a:gd name="T113" fmla="*/ 2147483647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
              <a:gd name="T172" fmla="*/ 0 h 49"/>
              <a:gd name="T173" fmla="*/ 37 w 37"/>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 h="49">
                <a:moveTo>
                  <a:pt x="9" y="18"/>
                </a:moveTo>
                <a:lnTo>
                  <a:pt x="9" y="19"/>
                </a:lnTo>
                <a:lnTo>
                  <a:pt x="9" y="21"/>
                </a:lnTo>
                <a:lnTo>
                  <a:pt x="8" y="22"/>
                </a:lnTo>
                <a:lnTo>
                  <a:pt x="6" y="24"/>
                </a:lnTo>
                <a:lnTo>
                  <a:pt x="5" y="24"/>
                </a:lnTo>
                <a:lnTo>
                  <a:pt x="3" y="24"/>
                </a:lnTo>
                <a:lnTo>
                  <a:pt x="3" y="25"/>
                </a:lnTo>
                <a:lnTo>
                  <a:pt x="3" y="28"/>
                </a:lnTo>
                <a:lnTo>
                  <a:pt x="2" y="31"/>
                </a:lnTo>
                <a:lnTo>
                  <a:pt x="2" y="33"/>
                </a:lnTo>
                <a:lnTo>
                  <a:pt x="0" y="36"/>
                </a:lnTo>
                <a:lnTo>
                  <a:pt x="0" y="39"/>
                </a:lnTo>
                <a:lnTo>
                  <a:pt x="0" y="42"/>
                </a:lnTo>
                <a:lnTo>
                  <a:pt x="0" y="43"/>
                </a:lnTo>
                <a:lnTo>
                  <a:pt x="2" y="44"/>
                </a:lnTo>
                <a:lnTo>
                  <a:pt x="3" y="46"/>
                </a:lnTo>
                <a:lnTo>
                  <a:pt x="6" y="47"/>
                </a:lnTo>
                <a:lnTo>
                  <a:pt x="8" y="47"/>
                </a:lnTo>
                <a:lnTo>
                  <a:pt x="11" y="49"/>
                </a:lnTo>
                <a:lnTo>
                  <a:pt x="12" y="49"/>
                </a:lnTo>
                <a:lnTo>
                  <a:pt x="15" y="47"/>
                </a:lnTo>
                <a:lnTo>
                  <a:pt x="17" y="46"/>
                </a:lnTo>
                <a:lnTo>
                  <a:pt x="18" y="44"/>
                </a:lnTo>
                <a:lnTo>
                  <a:pt x="21" y="42"/>
                </a:lnTo>
                <a:lnTo>
                  <a:pt x="24" y="39"/>
                </a:lnTo>
                <a:lnTo>
                  <a:pt x="26" y="36"/>
                </a:lnTo>
                <a:lnTo>
                  <a:pt x="27" y="33"/>
                </a:lnTo>
                <a:lnTo>
                  <a:pt x="30" y="30"/>
                </a:lnTo>
                <a:lnTo>
                  <a:pt x="31" y="27"/>
                </a:lnTo>
                <a:lnTo>
                  <a:pt x="33" y="22"/>
                </a:lnTo>
                <a:lnTo>
                  <a:pt x="36" y="19"/>
                </a:lnTo>
                <a:lnTo>
                  <a:pt x="36" y="16"/>
                </a:lnTo>
                <a:lnTo>
                  <a:pt x="37" y="15"/>
                </a:lnTo>
                <a:lnTo>
                  <a:pt x="37" y="12"/>
                </a:lnTo>
                <a:lnTo>
                  <a:pt x="37" y="9"/>
                </a:lnTo>
                <a:lnTo>
                  <a:pt x="36" y="7"/>
                </a:lnTo>
                <a:lnTo>
                  <a:pt x="34" y="4"/>
                </a:lnTo>
                <a:lnTo>
                  <a:pt x="33" y="3"/>
                </a:lnTo>
                <a:lnTo>
                  <a:pt x="30" y="2"/>
                </a:lnTo>
                <a:lnTo>
                  <a:pt x="28" y="2"/>
                </a:lnTo>
                <a:lnTo>
                  <a:pt x="27" y="0"/>
                </a:lnTo>
                <a:lnTo>
                  <a:pt x="24" y="0"/>
                </a:lnTo>
                <a:lnTo>
                  <a:pt x="23" y="0"/>
                </a:lnTo>
                <a:lnTo>
                  <a:pt x="21" y="0"/>
                </a:lnTo>
                <a:lnTo>
                  <a:pt x="18" y="2"/>
                </a:lnTo>
                <a:lnTo>
                  <a:pt x="17" y="2"/>
                </a:lnTo>
                <a:lnTo>
                  <a:pt x="15" y="3"/>
                </a:lnTo>
                <a:lnTo>
                  <a:pt x="14" y="4"/>
                </a:lnTo>
                <a:lnTo>
                  <a:pt x="12" y="6"/>
                </a:lnTo>
                <a:lnTo>
                  <a:pt x="11" y="9"/>
                </a:lnTo>
                <a:lnTo>
                  <a:pt x="9" y="10"/>
                </a:lnTo>
                <a:lnTo>
                  <a:pt x="9" y="12"/>
                </a:lnTo>
                <a:lnTo>
                  <a:pt x="8" y="13"/>
                </a:lnTo>
                <a:lnTo>
                  <a:pt x="8" y="15"/>
                </a:lnTo>
                <a:lnTo>
                  <a:pt x="9" y="18"/>
                </a:lnTo>
              </a:path>
            </a:pathLst>
          </a:custGeom>
          <a:solidFill>
            <a:srgbClr val="FFFF00"/>
          </a:solidFill>
          <a:ln w="4763">
            <a:solidFill>
              <a:srgbClr val="990000"/>
            </a:solidFill>
            <a:round/>
            <a:headEnd/>
            <a:tailEnd/>
          </a:ln>
        </p:spPr>
        <p:txBody>
          <a:bodyPr/>
          <a:lstStyle/>
          <a:p>
            <a:endParaRPr lang="en-US"/>
          </a:p>
        </p:txBody>
      </p:sp>
      <p:sp>
        <p:nvSpPr>
          <p:cNvPr id="53360" name="Freeform 111"/>
          <p:cNvSpPr>
            <a:spLocks/>
          </p:cNvSpPr>
          <p:nvPr/>
        </p:nvSpPr>
        <p:spPr bwMode="auto">
          <a:xfrm>
            <a:off x="6615113" y="4110038"/>
            <a:ext cx="101600" cy="68262"/>
          </a:xfrm>
          <a:custGeom>
            <a:avLst/>
            <a:gdLst>
              <a:gd name="T0" fmla="*/ 2147483647 w 72"/>
              <a:gd name="T1" fmla="*/ 2147483647 h 43"/>
              <a:gd name="T2" fmla="*/ 2147483647 w 72"/>
              <a:gd name="T3" fmla="*/ 2147483647 h 43"/>
              <a:gd name="T4" fmla="*/ 2147483647 w 72"/>
              <a:gd name="T5" fmla="*/ 2147483647 h 43"/>
              <a:gd name="T6" fmla="*/ 2147483647 w 72"/>
              <a:gd name="T7" fmla="*/ 2147483647 h 43"/>
              <a:gd name="T8" fmla="*/ 2147483647 w 72"/>
              <a:gd name="T9" fmla="*/ 2147483647 h 43"/>
              <a:gd name="T10" fmla="*/ 2147483647 w 72"/>
              <a:gd name="T11" fmla="*/ 2147483647 h 43"/>
              <a:gd name="T12" fmla="*/ 2147483647 w 72"/>
              <a:gd name="T13" fmla="*/ 2147483647 h 43"/>
              <a:gd name="T14" fmla="*/ 2147483647 w 72"/>
              <a:gd name="T15" fmla="*/ 2147483647 h 43"/>
              <a:gd name="T16" fmla="*/ 0 w 72"/>
              <a:gd name="T17" fmla="*/ 2147483647 h 43"/>
              <a:gd name="T18" fmla="*/ 0 w 72"/>
              <a:gd name="T19" fmla="*/ 2147483647 h 43"/>
              <a:gd name="T20" fmla="*/ 0 w 72"/>
              <a:gd name="T21" fmla="*/ 2147483647 h 43"/>
              <a:gd name="T22" fmla="*/ 2147483647 w 72"/>
              <a:gd name="T23" fmla="*/ 2147483647 h 43"/>
              <a:gd name="T24" fmla="*/ 2147483647 w 72"/>
              <a:gd name="T25" fmla="*/ 2147483647 h 43"/>
              <a:gd name="T26" fmla="*/ 2147483647 w 72"/>
              <a:gd name="T27" fmla="*/ 2147483647 h 43"/>
              <a:gd name="T28" fmla="*/ 2147483647 w 72"/>
              <a:gd name="T29" fmla="*/ 2147483647 h 43"/>
              <a:gd name="T30" fmla="*/ 2147483647 w 72"/>
              <a:gd name="T31" fmla="*/ 2147483647 h 43"/>
              <a:gd name="T32" fmla="*/ 2147483647 w 72"/>
              <a:gd name="T33" fmla="*/ 2147483647 h 43"/>
              <a:gd name="T34" fmla="*/ 2147483647 w 72"/>
              <a:gd name="T35" fmla="*/ 2147483647 h 43"/>
              <a:gd name="T36" fmla="*/ 2147483647 w 72"/>
              <a:gd name="T37" fmla="*/ 2147483647 h 43"/>
              <a:gd name="T38" fmla="*/ 2147483647 w 72"/>
              <a:gd name="T39" fmla="*/ 2147483647 h 43"/>
              <a:gd name="T40" fmla="*/ 2147483647 w 72"/>
              <a:gd name="T41" fmla="*/ 2147483647 h 43"/>
              <a:gd name="T42" fmla="*/ 2147483647 w 72"/>
              <a:gd name="T43" fmla="*/ 2147483647 h 43"/>
              <a:gd name="T44" fmla="*/ 2147483647 w 72"/>
              <a:gd name="T45" fmla="*/ 2147483647 h 43"/>
              <a:gd name="T46" fmla="*/ 2147483647 w 72"/>
              <a:gd name="T47" fmla="*/ 2147483647 h 43"/>
              <a:gd name="T48" fmla="*/ 2147483647 w 72"/>
              <a:gd name="T49" fmla="*/ 2147483647 h 43"/>
              <a:gd name="T50" fmla="*/ 2147483647 w 72"/>
              <a:gd name="T51" fmla="*/ 2147483647 h 43"/>
              <a:gd name="T52" fmla="*/ 2147483647 w 72"/>
              <a:gd name="T53" fmla="*/ 2147483647 h 43"/>
              <a:gd name="T54" fmla="*/ 2147483647 w 72"/>
              <a:gd name="T55" fmla="*/ 2147483647 h 43"/>
              <a:gd name="T56" fmla="*/ 2147483647 w 72"/>
              <a:gd name="T57" fmla="*/ 2147483647 h 43"/>
              <a:gd name="T58" fmla="*/ 2147483647 w 72"/>
              <a:gd name="T59" fmla="*/ 2147483647 h 43"/>
              <a:gd name="T60" fmla="*/ 2147483647 w 72"/>
              <a:gd name="T61" fmla="*/ 2147483647 h 43"/>
              <a:gd name="T62" fmla="*/ 2147483647 w 72"/>
              <a:gd name="T63" fmla="*/ 2147483647 h 43"/>
              <a:gd name="T64" fmla="*/ 2147483647 w 72"/>
              <a:gd name="T65" fmla="*/ 2147483647 h 43"/>
              <a:gd name="T66" fmla="*/ 2147483647 w 72"/>
              <a:gd name="T67" fmla="*/ 2147483647 h 43"/>
              <a:gd name="T68" fmla="*/ 2147483647 w 72"/>
              <a:gd name="T69" fmla="*/ 2147483647 h 43"/>
              <a:gd name="T70" fmla="*/ 2147483647 w 72"/>
              <a:gd name="T71" fmla="*/ 2147483647 h 43"/>
              <a:gd name="T72" fmla="*/ 2147483647 w 72"/>
              <a:gd name="T73" fmla="*/ 2147483647 h 43"/>
              <a:gd name="T74" fmla="*/ 2147483647 w 72"/>
              <a:gd name="T75" fmla="*/ 2147483647 h 43"/>
              <a:gd name="T76" fmla="*/ 2147483647 w 72"/>
              <a:gd name="T77" fmla="*/ 2147483647 h 43"/>
              <a:gd name="T78" fmla="*/ 2147483647 w 72"/>
              <a:gd name="T79" fmla="*/ 2147483647 h 43"/>
              <a:gd name="T80" fmla="*/ 2147483647 w 72"/>
              <a:gd name="T81" fmla="*/ 2147483647 h 43"/>
              <a:gd name="T82" fmla="*/ 2147483647 w 72"/>
              <a:gd name="T83" fmla="*/ 2147483647 h 43"/>
              <a:gd name="T84" fmla="*/ 2147483647 w 72"/>
              <a:gd name="T85" fmla="*/ 2147483647 h 43"/>
              <a:gd name="T86" fmla="*/ 2147483647 w 72"/>
              <a:gd name="T87" fmla="*/ 2147483647 h 43"/>
              <a:gd name="T88" fmla="*/ 2147483647 w 72"/>
              <a:gd name="T89" fmla="*/ 2147483647 h 43"/>
              <a:gd name="T90" fmla="*/ 2147483647 w 72"/>
              <a:gd name="T91" fmla="*/ 2147483647 h 43"/>
              <a:gd name="T92" fmla="*/ 2147483647 w 72"/>
              <a:gd name="T93" fmla="*/ 2147483647 h 43"/>
              <a:gd name="T94" fmla="*/ 2147483647 w 72"/>
              <a:gd name="T95" fmla="*/ 0 h 43"/>
              <a:gd name="T96" fmla="*/ 2147483647 w 72"/>
              <a:gd name="T97" fmla="*/ 0 h 43"/>
              <a:gd name="T98" fmla="*/ 2147483647 w 72"/>
              <a:gd name="T99" fmla="*/ 2147483647 h 43"/>
              <a:gd name="T100" fmla="*/ 2147483647 w 72"/>
              <a:gd name="T101" fmla="*/ 2147483647 h 43"/>
              <a:gd name="T102" fmla="*/ 2147483647 w 72"/>
              <a:gd name="T103" fmla="*/ 2147483647 h 43"/>
              <a:gd name="T104" fmla="*/ 2147483647 w 72"/>
              <a:gd name="T105" fmla="*/ 2147483647 h 43"/>
              <a:gd name="T106" fmla="*/ 2147483647 w 72"/>
              <a:gd name="T107" fmla="*/ 2147483647 h 43"/>
              <a:gd name="T108" fmla="*/ 2147483647 w 72"/>
              <a:gd name="T109" fmla="*/ 2147483647 h 43"/>
              <a:gd name="T110" fmla="*/ 2147483647 w 72"/>
              <a:gd name="T111" fmla="*/ 2147483647 h 43"/>
              <a:gd name="T112" fmla="*/ 2147483647 w 72"/>
              <a:gd name="T113" fmla="*/ 2147483647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43"/>
              <a:gd name="T173" fmla="*/ 72 w 72"/>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43">
                <a:moveTo>
                  <a:pt x="13" y="17"/>
                </a:moveTo>
                <a:lnTo>
                  <a:pt x="11" y="17"/>
                </a:lnTo>
                <a:lnTo>
                  <a:pt x="9" y="19"/>
                </a:lnTo>
                <a:lnTo>
                  <a:pt x="7" y="19"/>
                </a:lnTo>
                <a:lnTo>
                  <a:pt x="6" y="20"/>
                </a:lnTo>
                <a:lnTo>
                  <a:pt x="3" y="22"/>
                </a:lnTo>
                <a:lnTo>
                  <a:pt x="1" y="23"/>
                </a:lnTo>
                <a:lnTo>
                  <a:pt x="1" y="25"/>
                </a:lnTo>
                <a:lnTo>
                  <a:pt x="0" y="26"/>
                </a:lnTo>
                <a:lnTo>
                  <a:pt x="0" y="28"/>
                </a:lnTo>
                <a:lnTo>
                  <a:pt x="1" y="29"/>
                </a:lnTo>
                <a:lnTo>
                  <a:pt x="1" y="31"/>
                </a:lnTo>
                <a:lnTo>
                  <a:pt x="3" y="31"/>
                </a:lnTo>
                <a:lnTo>
                  <a:pt x="3" y="32"/>
                </a:lnTo>
                <a:lnTo>
                  <a:pt x="4" y="32"/>
                </a:lnTo>
                <a:lnTo>
                  <a:pt x="6" y="32"/>
                </a:lnTo>
                <a:lnTo>
                  <a:pt x="11" y="35"/>
                </a:lnTo>
                <a:lnTo>
                  <a:pt x="17" y="38"/>
                </a:lnTo>
                <a:lnTo>
                  <a:pt x="25" y="41"/>
                </a:lnTo>
                <a:lnTo>
                  <a:pt x="31" y="43"/>
                </a:lnTo>
                <a:lnTo>
                  <a:pt x="37" y="43"/>
                </a:lnTo>
                <a:lnTo>
                  <a:pt x="44" y="43"/>
                </a:lnTo>
                <a:lnTo>
                  <a:pt x="50" y="41"/>
                </a:lnTo>
                <a:lnTo>
                  <a:pt x="54" y="37"/>
                </a:lnTo>
                <a:lnTo>
                  <a:pt x="57" y="35"/>
                </a:lnTo>
                <a:lnTo>
                  <a:pt x="59" y="34"/>
                </a:lnTo>
                <a:lnTo>
                  <a:pt x="60" y="32"/>
                </a:lnTo>
                <a:lnTo>
                  <a:pt x="62" y="31"/>
                </a:lnTo>
                <a:lnTo>
                  <a:pt x="65" y="29"/>
                </a:lnTo>
                <a:lnTo>
                  <a:pt x="66" y="28"/>
                </a:lnTo>
                <a:lnTo>
                  <a:pt x="68" y="26"/>
                </a:lnTo>
                <a:lnTo>
                  <a:pt x="69" y="25"/>
                </a:lnTo>
                <a:lnTo>
                  <a:pt x="71" y="22"/>
                </a:lnTo>
                <a:lnTo>
                  <a:pt x="71" y="19"/>
                </a:lnTo>
                <a:lnTo>
                  <a:pt x="72" y="17"/>
                </a:lnTo>
                <a:lnTo>
                  <a:pt x="71" y="14"/>
                </a:lnTo>
                <a:lnTo>
                  <a:pt x="71" y="11"/>
                </a:lnTo>
                <a:lnTo>
                  <a:pt x="69" y="10"/>
                </a:lnTo>
                <a:lnTo>
                  <a:pt x="68" y="8"/>
                </a:lnTo>
                <a:lnTo>
                  <a:pt x="65" y="7"/>
                </a:lnTo>
                <a:lnTo>
                  <a:pt x="62" y="5"/>
                </a:lnTo>
                <a:lnTo>
                  <a:pt x="57" y="5"/>
                </a:lnTo>
                <a:lnTo>
                  <a:pt x="54" y="4"/>
                </a:lnTo>
                <a:lnTo>
                  <a:pt x="51" y="3"/>
                </a:lnTo>
                <a:lnTo>
                  <a:pt x="48" y="1"/>
                </a:lnTo>
                <a:lnTo>
                  <a:pt x="44" y="1"/>
                </a:lnTo>
                <a:lnTo>
                  <a:pt x="41" y="0"/>
                </a:lnTo>
                <a:lnTo>
                  <a:pt x="38" y="0"/>
                </a:lnTo>
                <a:lnTo>
                  <a:pt x="34" y="1"/>
                </a:lnTo>
                <a:lnTo>
                  <a:pt x="31" y="3"/>
                </a:lnTo>
                <a:lnTo>
                  <a:pt x="28" y="4"/>
                </a:lnTo>
                <a:lnTo>
                  <a:pt x="25" y="7"/>
                </a:lnTo>
                <a:lnTo>
                  <a:pt x="22" y="8"/>
                </a:lnTo>
                <a:lnTo>
                  <a:pt x="19" y="11"/>
                </a:lnTo>
                <a:lnTo>
                  <a:pt x="16" y="14"/>
                </a:lnTo>
                <a:lnTo>
                  <a:pt x="13"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1" name="Freeform 112"/>
          <p:cNvSpPr>
            <a:spLocks/>
          </p:cNvSpPr>
          <p:nvPr/>
        </p:nvSpPr>
        <p:spPr bwMode="auto">
          <a:xfrm>
            <a:off x="6615113" y="4110038"/>
            <a:ext cx="101600" cy="68262"/>
          </a:xfrm>
          <a:custGeom>
            <a:avLst/>
            <a:gdLst>
              <a:gd name="T0" fmla="*/ 2147483647 w 72"/>
              <a:gd name="T1" fmla="*/ 2147483647 h 43"/>
              <a:gd name="T2" fmla="*/ 2147483647 w 72"/>
              <a:gd name="T3" fmla="*/ 2147483647 h 43"/>
              <a:gd name="T4" fmla="*/ 2147483647 w 72"/>
              <a:gd name="T5" fmla="*/ 2147483647 h 43"/>
              <a:gd name="T6" fmla="*/ 2147483647 w 72"/>
              <a:gd name="T7" fmla="*/ 2147483647 h 43"/>
              <a:gd name="T8" fmla="*/ 2147483647 w 72"/>
              <a:gd name="T9" fmla="*/ 2147483647 h 43"/>
              <a:gd name="T10" fmla="*/ 2147483647 w 72"/>
              <a:gd name="T11" fmla="*/ 2147483647 h 43"/>
              <a:gd name="T12" fmla="*/ 2147483647 w 72"/>
              <a:gd name="T13" fmla="*/ 2147483647 h 43"/>
              <a:gd name="T14" fmla="*/ 2147483647 w 72"/>
              <a:gd name="T15" fmla="*/ 2147483647 h 43"/>
              <a:gd name="T16" fmla="*/ 0 w 72"/>
              <a:gd name="T17" fmla="*/ 2147483647 h 43"/>
              <a:gd name="T18" fmla="*/ 0 w 72"/>
              <a:gd name="T19" fmla="*/ 2147483647 h 43"/>
              <a:gd name="T20" fmla="*/ 0 w 72"/>
              <a:gd name="T21" fmla="*/ 2147483647 h 43"/>
              <a:gd name="T22" fmla="*/ 2147483647 w 72"/>
              <a:gd name="T23" fmla="*/ 2147483647 h 43"/>
              <a:gd name="T24" fmla="*/ 2147483647 w 72"/>
              <a:gd name="T25" fmla="*/ 2147483647 h 43"/>
              <a:gd name="T26" fmla="*/ 2147483647 w 72"/>
              <a:gd name="T27" fmla="*/ 2147483647 h 43"/>
              <a:gd name="T28" fmla="*/ 2147483647 w 72"/>
              <a:gd name="T29" fmla="*/ 2147483647 h 43"/>
              <a:gd name="T30" fmla="*/ 2147483647 w 72"/>
              <a:gd name="T31" fmla="*/ 2147483647 h 43"/>
              <a:gd name="T32" fmla="*/ 2147483647 w 72"/>
              <a:gd name="T33" fmla="*/ 2147483647 h 43"/>
              <a:gd name="T34" fmla="*/ 2147483647 w 72"/>
              <a:gd name="T35" fmla="*/ 2147483647 h 43"/>
              <a:gd name="T36" fmla="*/ 2147483647 w 72"/>
              <a:gd name="T37" fmla="*/ 2147483647 h 43"/>
              <a:gd name="T38" fmla="*/ 2147483647 w 72"/>
              <a:gd name="T39" fmla="*/ 2147483647 h 43"/>
              <a:gd name="T40" fmla="*/ 2147483647 w 72"/>
              <a:gd name="T41" fmla="*/ 2147483647 h 43"/>
              <a:gd name="T42" fmla="*/ 2147483647 w 72"/>
              <a:gd name="T43" fmla="*/ 2147483647 h 43"/>
              <a:gd name="T44" fmla="*/ 2147483647 w 72"/>
              <a:gd name="T45" fmla="*/ 2147483647 h 43"/>
              <a:gd name="T46" fmla="*/ 2147483647 w 72"/>
              <a:gd name="T47" fmla="*/ 2147483647 h 43"/>
              <a:gd name="T48" fmla="*/ 2147483647 w 72"/>
              <a:gd name="T49" fmla="*/ 2147483647 h 43"/>
              <a:gd name="T50" fmla="*/ 2147483647 w 72"/>
              <a:gd name="T51" fmla="*/ 2147483647 h 43"/>
              <a:gd name="T52" fmla="*/ 2147483647 w 72"/>
              <a:gd name="T53" fmla="*/ 2147483647 h 43"/>
              <a:gd name="T54" fmla="*/ 2147483647 w 72"/>
              <a:gd name="T55" fmla="*/ 2147483647 h 43"/>
              <a:gd name="T56" fmla="*/ 2147483647 w 72"/>
              <a:gd name="T57" fmla="*/ 2147483647 h 43"/>
              <a:gd name="T58" fmla="*/ 2147483647 w 72"/>
              <a:gd name="T59" fmla="*/ 2147483647 h 43"/>
              <a:gd name="T60" fmla="*/ 2147483647 w 72"/>
              <a:gd name="T61" fmla="*/ 2147483647 h 43"/>
              <a:gd name="T62" fmla="*/ 2147483647 w 72"/>
              <a:gd name="T63" fmla="*/ 2147483647 h 43"/>
              <a:gd name="T64" fmla="*/ 2147483647 w 72"/>
              <a:gd name="T65" fmla="*/ 2147483647 h 43"/>
              <a:gd name="T66" fmla="*/ 2147483647 w 72"/>
              <a:gd name="T67" fmla="*/ 2147483647 h 43"/>
              <a:gd name="T68" fmla="*/ 2147483647 w 72"/>
              <a:gd name="T69" fmla="*/ 2147483647 h 43"/>
              <a:gd name="T70" fmla="*/ 2147483647 w 72"/>
              <a:gd name="T71" fmla="*/ 2147483647 h 43"/>
              <a:gd name="T72" fmla="*/ 2147483647 w 72"/>
              <a:gd name="T73" fmla="*/ 2147483647 h 43"/>
              <a:gd name="T74" fmla="*/ 2147483647 w 72"/>
              <a:gd name="T75" fmla="*/ 2147483647 h 43"/>
              <a:gd name="T76" fmla="*/ 2147483647 w 72"/>
              <a:gd name="T77" fmla="*/ 2147483647 h 43"/>
              <a:gd name="T78" fmla="*/ 2147483647 w 72"/>
              <a:gd name="T79" fmla="*/ 2147483647 h 43"/>
              <a:gd name="T80" fmla="*/ 2147483647 w 72"/>
              <a:gd name="T81" fmla="*/ 2147483647 h 43"/>
              <a:gd name="T82" fmla="*/ 2147483647 w 72"/>
              <a:gd name="T83" fmla="*/ 2147483647 h 43"/>
              <a:gd name="T84" fmla="*/ 2147483647 w 72"/>
              <a:gd name="T85" fmla="*/ 2147483647 h 43"/>
              <a:gd name="T86" fmla="*/ 2147483647 w 72"/>
              <a:gd name="T87" fmla="*/ 2147483647 h 43"/>
              <a:gd name="T88" fmla="*/ 2147483647 w 72"/>
              <a:gd name="T89" fmla="*/ 2147483647 h 43"/>
              <a:gd name="T90" fmla="*/ 2147483647 w 72"/>
              <a:gd name="T91" fmla="*/ 2147483647 h 43"/>
              <a:gd name="T92" fmla="*/ 2147483647 w 72"/>
              <a:gd name="T93" fmla="*/ 2147483647 h 43"/>
              <a:gd name="T94" fmla="*/ 2147483647 w 72"/>
              <a:gd name="T95" fmla="*/ 0 h 43"/>
              <a:gd name="T96" fmla="*/ 2147483647 w 72"/>
              <a:gd name="T97" fmla="*/ 0 h 43"/>
              <a:gd name="T98" fmla="*/ 2147483647 w 72"/>
              <a:gd name="T99" fmla="*/ 2147483647 h 43"/>
              <a:gd name="T100" fmla="*/ 2147483647 w 72"/>
              <a:gd name="T101" fmla="*/ 2147483647 h 43"/>
              <a:gd name="T102" fmla="*/ 2147483647 w 72"/>
              <a:gd name="T103" fmla="*/ 2147483647 h 43"/>
              <a:gd name="T104" fmla="*/ 2147483647 w 72"/>
              <a:gd name="T105" fmla="*/ 2147483647 h 43"/>
              <a:gd name="T106" fmla="*/ 2147483647 w 72"/>
              <a:gd name="T107" fmla="*/ 2147483647 h 43"/>
              <a:gd name="T108" fmla="*/ 2147483647 w 72"/>
              <a:gd name="T109" fmla="*/ 2147483647 h 43"/>
              <a:gd name="T110" fmla="*/ 2147483647 w 72"/>
              <a:gd name="T111" fmla="*/ 2147483647 h 43"/>
              <a:gd name="T112" fmla="*/ 2147483647 w 72"/>
              <a:gd name="T113" fmla="*/ 2147483647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43"/>
              <a:gd name="T173" fmla="*/ 72 w 72"/>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43">
                <a:moveTo>
                  <a:pt x="13" y="17"/>
                </a:moveTo>
                <a:lnTo>
                  <a:pt x="11" y="17"/>
                </a:lnTo>
                <a:lnTo>
                  <a:pt x="9" y="19"/>
                </a:lnTo>
                <a:lnTo>
                  <a:pt x="7" y="19"/>
                </a:lnTo>
                <a:lnTo>
                  <a:pt x="6" y="20"/>
                </a:lnTo>
                <a:lnTo>
                  <a:pt x="3" y="22"/>
                </a:lnTo>
                <a:lnTo>
                  <a:pt x="1" y="23"/>
                </a:lnTo>
                <a:lnTo>
                  <a:pt x="1" y="25"/>
                </a:lnTo>
                <a:lnTo>
                  <a:pt x="0" y="26"/>
                </a:lnTo>
                <a:lnTo>
                  <a:pt x="0" y="28"/>
                </a:lnTo>
                <a:lnTo>
                  <a:pt x="1" y="29"/>
                </a:lnTo>
                <a:lnTo>
                  <a:pt x="1" y="31"/>
                </a:lnTo>
                <a:lnTo>
                  <a:pt x="3" y="31"/>
                </a:lnTo>
                <a:lnTo>
                  <a:pt x="3" y="32"/>
                </a:lnTo>
                <a:lnTo>
                  <a:pt x="4" y="32"/>
                </a:lnTo>
                <a:lnTo>
                  <a:pt x="6" y="32"/>
                </a:lnTo>
                <a:lnTo>
                  <a:pt x="11" y="35"/>
                </a:lnTo>
                <a:lnTo>
                  <a:pt x="17" y="38"/>
                </a:lnTo>
                <a:lnTo>
                  <a:pt x="25" y="41"/>
                </a:lnTo>
                <a:lnTo>
                  <a:pt x="31" y="43"/>
                </a:lnTo>
                <a:lnTo>
                  <a:pt x="37" y="43"/>
                </a:lnTo>
                <a:lnTo>
                  <a:pt x="44" y="43"/>
                </a:lnTo>
                <a:lnTo>
                  <a:pt x="50" y="41"/>
                </a:lnTo>
                <a:lnTo>
                  <a:pt x="54" y="37"/>
                </a:lnTo>
                <a:lnTo>
                  <a:pt x="57" y="35"/>
                </a:lnTo>
                <a:lnTo>
                  <a:pt x="59" y="34"/>
                </a:lnTo>
                <a:lnTo>
                  <a:pt x="60" y="32"/>
                </a:lnTo>
                <a:lnTo>
                  <a:pt x="62" y="31"/>
                </a:lnTo>
                <a:lnTo>
                  <a:pt x="65" y="29"/>
                </a:lnTo>
                <a:lnTo>
                  <a:pt x="66" y="28"/>
                </a:lnTo>
                <a:lnTo>
                  <a:pt x="68" y="26"/>
                </a:lnTo>
                <a:lnTo>
                  <a:pt x="69" y="25"/>
                </a:lnTo>
                <a:lnTo>
                  <a:pt x="71" y="22"/>
                </a:lnTo>
                <a:lnTo>
                  <a:pt x="71" y="19"/>
                </a:lnTo>
                <a:lnTo>
                  <a:pt x="72" y="17"/>
                </a:lnTo>
                <a:lnTo>
                  <a:pt x="71" y="14"/>
                </a:lnTo>
                <a:lnTo>
                  <a:pt x="71" y="11"/>
                </a:lnTo>
                <a:lnTo>
                  <a:pt x="69" y="10"/>
                </a:lnTo>
                <a:lnTo>
                  <a:pt x="68" y="8"/>
                </a:lnTo>
                <a:lnTo>
                  <a:pt x="65" y="7"/>
                </a:lnTo>
                <a:lnTo>
                  <a:pt x="62" y="5"/>
                </a:lnTo>
                <a:lnTo>
                  <a:pt x="57" y="5"/>
                </a:lnTo>
                <a:lnTo>
                  <a:pt x="54" y="4"/>
                </a:lnTo>
                <a:lnTo>
                  <a:pt x="51" y="3"/>
                </a:lnTo>
                <a:lnTo>
                  <a:pt x="48" y="1"/>
                </a:lnTo>
                <a:lnTo>
                  <a:pt x="44" y="1"/>
                </a:lnTo>
                <a:lnTo>
                  <a:pt x="41" y="0"/>
                </a:lnTo>
                <a:lnTo>
                  <a:pt x="38" y="0"/>
                </a:lnTo>
                <a:lnTo>
                  <a:pt x="34" y="1"/>
                </a:lnTo>
                <a:lnTo>
                  <a:pt x="31" y="3"/>
                </a:lnTo>
                <a:lnTo>
                  <a:pt x="28" y="4"/>
                </a:lnTo>
                <a:lnTo>
                  <a:pt x="25" y="7"/>
                </a:lnTo>
                <a:lnTo>
                  <a:pt x="22" y="8"/>
                </a:lnTo>
                <a:lnTo>
                  <a:pt x="19" y="11"/>
                </a:lnTo>
                <a:lnTo>
                  <a:pt x="16" y="14"/>
                </a:lnTo>
                <a:lnTo>
                  <a:pt x="13" y="17"/>
                </a:lnTo>
              </a:path>
            </a:pathLst>
          </a:custGeom>
          <a:solidFill>
            <a:srgbClr val="FFFF00"/>
          </a:solidFill>
          <a:ln w="4763">
            <a:solidFill>
              <a:srgbClr val="990000"/>
            </a:solidFill>
            <a:round/>
            <a:headEnd/>
            <a:tailEnd/>
          </a:ln>
        </p:spPr>
        <p:txBody>
          <a:bodyPr/>
          <a:lstStyle/>
          <a:p>
            <a:endParaRPr lang="en-US"/>
          </a:p>
        </p:txBody>
      </p:sp>
      <p:sp>
        <p:nvSpPr>
          <p:cNvPr id="53362" name="Freeform 113"/>
          <p:cNvSpPr>
            <a:spLocks/>
          </p:cNvSpPr>
          <p:nvPr/>
        </p:nvSpPr>
        <p:spPr bwMode="auto">
          <a:xfrm>
            <a:off x="6664325" y="4140200"/>
            <a:ext cx="100013" cy="74613"/>
          </a:xfrm>
          <a:custGeom>
            <a:avLst/>
            <a:gdLst>
              <a:gd name="T0" fmla="*/ 2147483647 w 71"/>
              <a:gd name="T1" fmla="*/ 2147483647 h 47"/>
              <a:gd name="T2" fmla="*/ 2147483647 w 71"/>
              <a:gd name="T3" fmla="*/ 2147483647 h 47"/>
              <a:gd name="T4" fmla="*/ 2147483647 w 71"/>
              <a:gd name="T5" fmla="*/ 2147483647 h 47"/>
              <a:gd name="T6" fmla="*/ 2147483647 w 71"/>
              <a:gd name="T7" fmla="*/ 2147483647 h 47"/>
              <a:gd name="T8" fmla="*/ 2147483647 w 71"/>
              <a:gd name="T9" fmla="*/ 2147483647 h 47"/>
              <a:gd name="T10" fmla="*/ 2147483647 w 71"/>
              <a:gd name="T11" fmla="*/ 2147483647 h 47"/>
              <a:gd name="T12" fmla="*/ 2147483647 w 71"/>
              <a:gd name="T13" fmla="*/ 2147483647 h 47"/>
              <a:gd name="T14" fmla="*/ 0 w 71"/>
              <a:gd name="T15" fmla="*/ 2147483647 h 47"/>
              <a:gd name="T16" fmla="*/ 0 w 71"/>
              <a:gd name="T17" fmla="*/ 2147483647 h 47"/>
              <a:gd name="T18" fmla="*/ 2147483647 w 71"/>
              <a:gd name="T19" fmla="*/ 2147483647 h 47"/>
              <a:gd name="T20" fmla="*/ 2147483647 w 71"/>
              <a:gd name="T21" fmla="*/ 2147483647 h 47"/>
              <a:gd name="T22" fmla="*/ 2147483647 w 71"/>
              <a:gd name="T23" fmla="*/ 2147483647 h 47"/>
              <a:gd name="T24" fmla="*/ 2147483647 w 71"/>
              <a:gd name="T25" fmla="*/ 2147483647 h 47"/>
              <a:gd name="T26" fmla="*/ 2147483647 w 71"/>
              <a:gd name="T27" fmla="*/ 2147483647 h 47"/>
              <a:gd name="T28" fmla="*/ 2147483647 w 71"/>
              <a:gd name="T29" fmla="*/ 2147483647 h 47"/>
              <a:gd name="T30" fmla="*/ 2147483647 w 71"/>
              <a:gd name="T31" fmla="*/ 2147483647 h 47"/>
              <a:gd name="T32" fmla="*/ 2147483647 w 71"/>
              <a:gd name="T33" fmla="*/ 2147483647 h 47"/>
              <a:gd name="T34" fmla="*/ 2147483647 w 71"/>
              <a:gd name="T35" fmla="*/ 2147483647 h 47"/>
              <a:gd name="T36" fmla="*/ 2147483647 w 71"/>
              <a:gd name="T37" fmla="*/ 2147483647 h 47"/>
              <a:gd name="T38" fmla="*/ 2147483647 w 71"/>
              <a:gd name="T39" fmla="*/ 2147483647 h 47"/>
              <a:gd name="T40" fmla="*/ 2147483647 w 71"/>
              <a:gd name="T41" fmla="*/ 2147483647 h 47"/>
              <a:gd name="T42" fmla="*/ 2147483647 w 71"/>
              <a:gd name="T43" fmla="*/ 2147483647 h 47"/>
              <a:gd name="T44" fmla="*/ 2147483647 w 71"/>
              <a:gd name="T45" fmla="*/ 2147483647 h 47"/>
              <a:gd name="T46" fmla="*/ 2147483647 w 71"/>
              <a:gd name="T47" fmla="*/ 2147483647 h 47"/>
              <a:gd name="T48" fmla="*/ 2147483647 w 71"/>
              <a:gd name="T49" fmla="*/ 2147483647 h 47"/>
              <a:gd name="T50" fmla="*/ 2147483647 w 71"/>
              <a:gd name="T51" fmla="*/ 2147483647 h 47"/>
              <a:gd name="T52" fmla="*/ 2147483647 w 71"/>
              <a:gd name="T53" fmla="*/ 2147483647 h 47"/>
              <a:gd name="T54" fmla="*/ 2147483647 w 71"/>
              <a:gd name="T55" fmla="*/ 2147483647 h 47"/>
              <a:gd name="T56" fmla="*/ 2147483647 w 71"/>
              <a:gd name="T57" fmla="*/ 2147483647 h 47"/>
              <a:gd name="T58" fmla="*/ 2147483647 w 71"/>
              <a:gd name="T59" fmla="*/ 2147483647 h 47"/>
              <a:gd name="T60" fmla="*/ 2147483647 w 71"/>
              <a:gd name="T61" fmla="*/ 2147483647 h 47"/>
              <a:gd name="T62" fmla="*/ 2147483647 w 71"/>
              <a:gd name="T63" fmla="*/ 2147483647 h 47"/>
              <a:gd name="T64" fmla="*/ 2147483647 w 71"/>
              <a:gd name="T65" fmla="*/ 2147483647 h 47"/>
              <a:gd name="T66" fmla="*/ 2147483647 w 71"/>
              <a:gd name="T67" fmla="*/ 2147483647 h 47"/>
              <a:gd name="T68" fmla="*/ 2147483647 w 71"/>
              <a:gd name="T69" fmla="*/ 2147483647 h 47"/>
              <a:gd name="T70" fmla="*/ 2147483647 w 71"/>
              <a:gd name="T71" fmla="*/ 2147483647 h 47"/>
              <a:gd name="T72" fmla="*/ 2147483647 w 71"/>
              <a:gd name="T73" fmla="*/ 2147483647 h 47"/>
              <a:gd name="T74" fmla="*/ 2147483647 w 71"/>
              <a:gd name="T75" fmla="*/ 2147483647 h 47"/>
              <a:gd name="T76" fmla="*/ 2147483647 w 71"/>
              <a:gd name="T77" fmla="*/ 0 h 47"/>
              <a:gd name="T78" fmla="*/ 2147483647 w 71"/>
              <a:gd name="T79" fmla="*/ 0 h 47"/>
              <a:gd name="T80" fmla="*/ 2147483647 w 71"/>
              <a:gd name="T81" fmla="*/ 2147483647 h 47"/>
              <a:gd name="T82" fmla="*/ 2147483647 w 71"/>
              <a:gd name="T83" fmla="*/ 2147483647 h 47"/>
              <a:gd name="T84" fmla="*/ 2147483647 w 71"/>
              <a:gd name="T85" fmla="*/ 2147483647 h 47"/>
              <a:gd name="T86" fmla="*/ 2147483647 w 71"/>
              <a:gd name="T87" fmla="*/ 2147483647 h 47"/>
              <a:gd name="T88" fmla="*/ 2147483647 w 71"/>
              <a:gd name="T89" fmla="*/ 2147483647 h 47"/>
              <a:gd name="T90" fmla="*/ 2147483647 w 71"/>
              <a:gd name="T91" fmla="*/ 2147483647 h 47"/>
              <a:gd name="T92" fmla="*/ 2147483647 w 71"/>
              <a:gd name="T93" fmla="*/ 2147483647 h 47"/>
              <a:gd name="T94" fmla="*/ 2147483647 w 71"/>
              <a:gd name="T95" fmla="*/ 2147483647 h 47"/>
              <a:gd name="T96" fmla="*/ 2147483647 w 71"/>
              <a:gd name="T97" fmla="*/ 2147483647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47"/>
              <a:gd name="T149" fmla="*/ 71 w 71"/>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47">
                <a:moveTo>
                  <a:pt x="22" y="26"/>
                </a:moveTo>
                <a:lnTo>
                  <a:pt x="21" y="28"/>
                </a:lnTo>
                <a:lnTo>
                  <a:pt x="16" y="28"/>
                </a:lnTo>
                <a:lnTo>
                  <a:pt x="12" y="28"/>
                </a:lnTo>
                <a:lnTo>
                  <a:pt x="9" y="28"/>
                </a:lnTo>
                <a:lnTo>
                  <a:pt x="5" y="29"/>
                </a:lnTo>
                <a:lnTo>
                  <a:pt x="2" y="31"/>
                </a:lnTo>
                <a:lnTo>
                  <a:pt x="0" y="32"/>
                </a:lnTo>
                <a:lnTo>
                  <a:pt x="0" y="35"/>
                </a:lnTo>
                <a:lnTo>
                  <a:pt x="2" y="40"/>
                </a:lnTo>
                <a:lnTo>
                  <a:pt x="5" y="43"/>
                </a:lnTo>
                <a:lnTo>
                  <a:pt x="8" y="44"/>
                </a:lnTo>
                <a:lnTo>
                  <a:pt x="12" y="46"/>
                </a:lnTo>
                <a:lnTo>
                  <a:pt x="16" y="47"/>
                </a:lnTo>
                <a:lnTo>
                  <a:pt x="21" y="47"/>
                </a:lnTo>
                <a:lnTo>
                  <a:pt x="24" y="46"/>
                </a:lnTo>
                <a:lnTo>
                  <a:pt x="28" y="44"/>
                </a:lnTo>
                <a:lnTo>
                  <a:pt x="34" y="41"/>
                </a:lnTo>
                <a:lnTo>
                  <a:pt x="39" y="40"/>
                </a:lnTo>
                <a:lnTo>
                  <a:pt x="45" y="37"/>
                </a:lnTo>
                <a:lnTo>
                  <a:pt x="49" y="35"/>
                </a:lnTo>
                <a:lnTo>
                  <a:pt x="55" y="32"/>
                </a:lnTo>
                <a:lnTo>
                  <a:pt x="59" y="29"/>
                </a:lnTo>
                <a:lnTo>
                  <a:pt x="65" y="28"/>
                </a:lnTo>
                <a:lnTo>
                  <a:pt x="70" y="25"/>
                </a:lnTo>
                <a:lnTo>
                  <a:pt x="70" y="24"/>
                </a:lnTo>
                <a:lnTo>
                  <a:pt x="71" y="24"/>
                </a:lnTo>
                <a:lnTo>
                  <a:pt x="71" y="22"/>
                </a:lnTo>
                <a:lnTo>
                  <a:pt x="71" y="21"/>
                </a:lnTo>
                <a:lnTo>
                  <a:pt x="71" y="19"/>
                </a:lnTo>
                <a:lnTo>
                  <a:pt x="71" y="18"/>
                </a:lnTo>
                <a:lnTo>
                  <a:pt x="68" y="13"/>
                </a:lnTo>
                <a:lnTo>
                  <a:pt x="65" y="10"/>
                </a:lnTo>
                <a:lnTo>
                  <a:pt x="62" y="7"/>
                </a:lnTo>
                <a:lnTo>
                  <a:pt x="59" y="4"/>
                </a:lnTo>
                <a:lnTo>
                  <a:pt x="56" y="1"/>
                </a:lnTo>
                <a:lnTo>
                  <a:pt x="52" y="0"/>
                </a:lnTo>
                <a:lnTo>
                  <a:pt x="49" y="0"/>
                </a:lnTo>
                <a:lnTo>
                  <a:pt x="45" y="1"/>
                </a:lnTo>
                <a:lnTo>
                  <a:pt x="40" y="4"/>
                </a:lnTo>
                <a:lnTo>
                  <a:pt x="37" y="7"/>
                </a:lnTo>
                <a:lnTo>
                  <a:pt x="36" y="10"/>
                </a:lnTo>
                <a:lnTo>
                  <a:pt x="33" y="13"/>
                </a:lnTo>
                <a:lnTo>
                  <a:pt x="31" y="18"/>
                </a:lnTo>
                <a:lnTo>
                  <a:pt x="28" y="21"/>
                </a:lnTo>
                <a:lnTo>
                  <a:pt x="25" y="24"/>
                </a:lnTo>
                <a:lnTo>
                  <a:pt x="22" y="2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3" name="Freeform 114"/>
          <p:cNvSpPr>
            <a:spLocks/>
          </p:cNvSpPr>
          <p:nvPr/>
        </p:nvSpPr>
        <p:spPr bwMode="auto">
          <a:xfrm>
            <a:off x="6664325" y="4140200"/>
            <a:ext cx="100013" cy="74613"/>
          </a:xfrm>
          <a:custGeom>
            <a:avLst/>
            <a:gdLst>
              <a:gd name="T0" fmla="*/ 2147483647 w 71"/>
              <a:gd name="T1" fmla="*/ 2147483647 h 47"/>
              <a:gd name="T2" fmla="*/ 2147483647 w 71"/>
              <a:gd name="T3" fmla="*/ 2147483647 h 47"/>
              <a:gd name="T4" fmla="*/ 2147483647 w 71"/>
              <a:gd name="T5" fmla="*/ 2147483647 h 47"/>
              <a:gd name="T6" fmla="*/ 2147483647 w 71"/>
              <a:gd name="T7" fmla="*/ 2147483647 h 47"/>
              <a:gd name="T8" fmla="*/ 2147483647 w 71"/>
              <a:gd name="T9" fmla="*/ 2147483647 h 47"/>
              <a:gd name="T10" fmla="*/ 2147483647 w 71"/>
              <a:gd name="T11" fmla="*/ 2147483647 h 47"/>
              <a:gd name="T12" fmla="*/ 2147483647 w 71"/>
              <a:gd name="T13" fmla="*/ 2147483647 h 47"/>
              <a:gd name="T14" fmla="*/ 0 w 71"/>
              <a:gd name="T15" fmla="*/ 2147483647 h 47"/>
              <a:gd name="T16" fmla="*/ 0 w 71"/>
              <a:gd name="T17" fmla="*/ 2147483647 h 47"/>
              <a:gd name="T18" fmla="*/ 2147483647 w 71"/>
              <a:gd name="T19" fmla="*/ 2147483647 h 47"/>
              <a:gd name="T20" fmla="*/ 2147483647 w 71"/>
              <a:gd name="T21" fmla="*/ 2147483647 h 47"/>
              <a:gd name="T22" fmla="*/ 2147483647 w 71"/>
              <a:gd name="T23" fmla="*/ 2147483647 h 47"/>
              <a:gd name="T24" fmla="*/ 2147483647 w 71"/>
              <a:gd name="T25" fmla="*/ 2147483647 h 47"/>
              <a:gd name="T26" fmla="*/ 2147483647 w 71"/>
              <a:gd name="T27" fmla="*/ 2147483647 h 47"/>
              <a:gd name="T28" fmla="*/ 2147483647 w 71"/>
              <a:gd name="T29" fmla="*/ 2147483647 h 47"/>
              <a:gd name="T30" fmla="*/ 2147483647 w 71"/>
              <a:gd name="T31" fmla="*/ 2147483647 h 47"/>
              <a:gd name="T32" fmla="*/ 2147483647 w 71"/>
              <a:gd name="T33" fmla="*/ 2147483647 h 47"/>
              <a:gd name="T34" fmla="*/ 2147483647 w 71"/>
              <a:gd name="T35" fmla="*/ 2147483647 h 47"/>
              <a:gd name="T36" fmla="*/ 2147483647 w 71"/>
              <a:gd name="T37" fmla="*/ 2147483647 h 47"/>
              <a:gd name="T38" fmla="*/ 2147483647 w 71"/>
              <a:gd name="T39" fmla="*/ 2147483647 h 47"/>
              <a:gd name="T40" fmla="*/ 2147483647 w 71"/>
              <a:gd name="T41" fmla="*/ 2147483647 h 47"/>
              <a:gd name="T42" fmla="*/ 2147483647 w 71"/>
              <a:gd name="T43" fmla="*/ 2147483647 h 47"/>
              <a:gd name="T44" fmla="*/ 2147483647 w 71"/>
              <a:gd name="T45" fmla="*/ 2147483647 h 47"/>
              <a:gd name="T46" fmla="*/ 2147483647 w 71"/>
              <a:gd name="T47" fmla="*/ 2147483647 h 47"/>
              <a:gd name="T48" fmla="*/ 2147483647 w 71"/>
              <a:gd name="T49" fmla="*/ 2147483647 h 47"/>
              <a:gd name="T50" fmla="*/ 2147483647 w 71"/>
              <a:gd name="T51" fmla="*/ 2147483647 h 47"/>
              <a:gd name="T52" fmla="*/ 2147483647 w 71"/>
              <a:gd name="T53" fmla="*/ 2147483647 h 47"/>
              <a:gd name="T54" fmla="*/ 2147483647 w 71"/>
              <a:gd name="T55" fmla="*/ 2147483647 h 47"/>
              <a:gd name="T56" fmla="*/ 2147483647 w 71"/>
              <a:gd name="T57" fmla="*/ 2147483647 h 47"/>
              <a:gd name="T58" fmla="*/ 2147483647 w 71"/>
              <a:gd name="T59" fmla="*/ 2147483647 h 47"/>
              <a:gd name="T60" fmla="*/ 2147483647 w 71"/>
              <a:gd name="T61" fmla="*/ 2147483647 h 47"/>
              <a:gd name="T62" fmla="*/ 2147483647 w 71"/>
              <a:gd name="T63" fmla="*/ 2147483647 h 47"/>
              <a:gd name="T64" fmla="*/ 2147483647 w 71"/>
              <a:gd name="T65" fmla="*/ 2147483647 h 47"/>
              <a:gd name="T66" fmla="*/ 2147483647 w 71"/>
              <a:gd name="T67" fmla="*/ 2147483647 h 47"/>
              <a:gd name="T68" fmla="*/ 2147483647 w 71"/>
              <a:gd name="T69" fmla="*/ 2147483647 h 47"/>
              <a:gd name="T70" fmla="*/ 2147483647 w 71"/>
              <a:gd name="T71" fmla="*/ 2147483647 h 47"/>
              <a:gd name="T72" fmla="*/ 2147483647 w 71"/>
              <a:gd name="T73" fmla="*/ 2147483647 h 47"/>
              <a:gd name="T74" fmla="*/ 2147483647 w 71"/>
              <a:gd name="T75" fmla="*/ 2147483647 h 47"/>
              <a:gd name="T76" fmla="*/ 2147483647 w 71"/>
              <a:gd name="T77" fmla="*/ 0 h 47"/>
              <a:gd name="T78" fmla="*/ 2147483647 w 71"/>
              <a:gd name="T79" fmla="*/ 0 h 47"/>
              <a:gd name="T80" fmla="*/ 2147483647 w 71"/>
              <a:gd name="T81" fmla="*/ 2147483647 h 47"/>
              <a:gd name="T82" fmla="*/ 2147483647 w 71"/>
              <a:gd name="T83" fmla="*/ 2147483647 h 47"/>
              <a:gd name="T84" fmla="*/ 2147483647 w 71"/>
              <a:gd name="T85" fmla="*/ 2147483647 h 47"/>
              <a:gd name="T86" fmla="*/ 2147483647 w 71"/>
              <a:gd name="T87" fmla="*/ 2147483647 h 47"/>
              <a:gd name="T88" fmla="*/ 2147483647 w 71"/>
              <a:gd name="T89" fmla="*/ 2147483647 h 47"/>
              <a:gd name="T90" fmla="*/ 2147483647 w 71"/>
              <a:gd name="T91" fmla="*/ 2147483647 h 47"/>
              <a:gd name="T92" fmla="*/ 2147483647 w 71"/>
              <a:gd name="T93" fmla="*/ 2147483647 h 47"/>
              <a:gd name="T94" fmla="*/ 2147483647 w 71"/>
              <a:gd name="T95" fmla="*/ 2147483647 h 47"/>
              <a:gd name="T96" fmla="*/ 2147483647 w 71"/>
              <a:gd name="T97" fmla="*/ 2147483647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47"/>
              <a:gd name="T149" fmla="*/ 71 w 71"/>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47">
                <a:moveTo>
                  <a:pt x="22" y="26"/>
                </a:moveTo>
                <a:lnTo>
                  <a:pt x="21" y="28"/>
                </a:lnTo>
                <a:lnTo>
                  <a:pt x="16" y="28"/>
                </a:lnTo>
                <a:lnTo>
                  <a:pt x="12" y="28"/>
                </a:lnTo>
                <a:lnTo>
                  <a:pt x="9" y="28"/>
                </a:lnTo>
                <a:lnTo>
                  <a:pt x="5" y="29"/>
                </a:lnTo>
                <a:lnTo>
                  <a:pt x="2" y="31"/>
                </a:lnTo>
                <a:lnTo>
                  <a:pt x="0" y="32"/>
                </a:lnTo>
                <a:lnTo>
                  <a:pt x="0" y="35"/>
                </a:lnTo>
                <a:lnTo>
                  <a:pt x="2" y="40"/>
                </a:lnTo>
                <a:lnTo>
                  <a:pt x="5" y="43"/>
                </a:lnTo>
                <a:lnTo>
                  <a:pt x="8" y="44"/>
                </a:lnTo>
                <a:lnTo>
                  <a:pt x="12" y="46"/>
                </a:lnTo>
                <a:lnTo>
                  <a:pt x="16" y="47"/>
                </a:lnTo>
                <a:lnTo>
                  <a:pt x="21" y="47"/>
                </a:lnTo>
                <a:lnTo>
                  <a:pt x="24" y="46"/>
                </a:lnTo>
                <a:lnTo>
                  <a:pt x="28" y="44"/>
                </a:lnTo>
                <a:lnTo>
                  <a:pt x="34" y="41"/>
                </a:lnTo>
                <a:lnTo>
                  <a:pt x="39" y="40"/>
                </a:lnTo>
                <a:lnTo>
                  <a:pt x="45" y="37"/>
                </a:lnTo>
                <a:lnTo>
                  <a:pt x="49" y="35"/>
                </a:lnTo>
                <a:lnTo>
                  <a:pt x="55" y="32"/>
                </a:lnTo>
                <a:lnTo>
                  <a:pt x="59" y="29"/>
                </a:lnTo>
                <a:lnTo>
                  <a:pt x="65" y="28"/>
                </a:lnTo>
                <a:lnTo>
                  <a:pt x="70" y="25"/>
                </a:lnTo>
                <a:lnTo>
                  <a:pt x="70" y="24"/>
                </a:lnTo>
                <a:lnTo>
                  <a:pt x="71" y="24"/>
                </a:lnTo>
                <a:lnTo>
                  <a:pt x="71" y="22"/>
                </a:lnTo>
                <a:lnTo>
                  <a:pt x="71" y="21"/>
                </a:lnTo>
                <a:lnTo>
                  <a:pt x="71" y="19"/>
                </a:lnTo>
                <a:lnTo>
                  <a:pt x="71" y="18"/>
                </a:lnTo>
                <a:lnTo>
                  <a:pt x="68" y="13"/>
                </a:lnTo>
                <a:lnTo>
                  <a:pt x="65" y="10"/>
                </a:lnTo>
                <a:lnTo>
                  <a:pt x="62" y="7"/>
                </a:lnTo>
                <a:lnTo>
                  <a:pt x="59" y="4"/>
                </a:lnTo>
                <a:lnTo>
                  <a:pt x="56" y="1"/>
                </a:lnTo>
                <a:lnTo>
                  <a:pt x="52" y="0"/>
                </a:lnTo>
                <a:lnTo>
                  <a:pt x="49" y="0"/>
                </a:lnTo>
                <a:lnTo>
                  <a:pt x="45" y="1"/>
                </a:lnTo>
                <a:lnTo>
                  <a:pt x="40" y="4"/>
                </a:lnTo>
                <a:lnTo>
                  <a:pt x="37" y="7"/>
                </a:lnTo>
                <a:lnTo>
                  <a:pt x="36" y="10"/>
                </a:lnTo>
                <a:lnTo>
                  <a:pt x="33" y="13"/>
                </a:lnTo>
                <a:lnTo>
                  <a:pt x="31" y="18"/>
                </a:lnTo>
                <a:lnTo>
                  <a:pt x="28" y="21"/>
                </a:lnTo>
                <a:lnTo>
                  <a:pt x="25" y="24"/>
                </a:lnTo>
                <a:lnTo>
                  <a:pt x="22" y="26"/>
                </a:lnTo>
              </a:path>
            </a:pathLst>
          </a:custGeom>
          <a:solidFill>
            <a:srgbClr val="FFFF00"/>
          </a:solidFill>
          <a:ln w="4763">
            <a:solidFill>
              <a:srgbClr val="990000"/>
            </a:solidFill>
            <a:round/>
            <a:headEnd/>
            <a:tailEnd/>
          </a:ln>
        </p:spPr>
        <p:txBody>
          <a:bodyPr/>
          <a:lstStyle/>
          <a:p>
            <a:endParaRPr lang="en-US"/>
          </a:p>
        </p:txBody>
      </p:sp>
      <p:sp>
        <p:nvSpPr>
          <p:cNvPr id="53364" name="Freeform 115"/>
          <p:cNvSpPr>
            <a:spLocks/>
          </p:cNvSpPr>
          <p:nvPr/>
        </p:nvSpPr>
        <p:spPr bwMode="auto">
          <a:xfrm>
            <a:off x="6634163" y="4057650"/>
            <a:ext cx="100012" cy="47625"/>
          </a:xfrm>
          <a:custGeom>
            <a:avLst/>
            <a:gdLst>
              <a:gd name="T0" fmla="*/ 2147483647 w 71"/>
              <a:gd name="T1" fmla="*/ 0 h 30"/>
              <a:gd name="T2" fmla="*/ 2147483647 w 71"/>
              <a:gd name="T3" fmla="*/ 0 h 30"/>
              <a:gd name="T4" fmla="*/ 2147483647 w 71"/>
              <a:gd name="T5" fmla="*/ 2147483647 h 30"/>
              <a:gd name="T6" fmla="*/ 0 w 71"/>
              <a:gd name="T7" fmla="*/ 2147483647 h 30"/>
              <a:gd name="T8" fmla="*/ 2147483647 w 71"/>
              <a:gd name="T9" fmla="*/ 2147483647 h 30"/>
              <a:gd name="T10" fmla="*/ 2147483647 w 71"/>
              <a:gd name="T11" fmla="*/ 2147483647 h 30"/>
              <a:gd name="T12" fmla="*/ 2147483647 w 71"/>
              <a:gd name="T13" fmla="*/ 2147483647 h 30"/>
              <a:gd name="T14" fmla="*/ 2147483647 w 71"/>
              <a:gd name="T15" fmla="*/ 2147483647 h 30"/>
              <a:gd name="T16" fmla="*/ 2147483647 w 71"/>
              <a:gd name="T17" fmla="*/ 2147483647 h 30"/>
              <a:gd name="T18" fmla="*/ 2147483647 w 71"/>
              <a:gd name="T19" fmla="*/ 2147483647 h 30"/>
              <a:gd name="T20" fmla="*/ 2147483647 w 71"/>
              <a:gd name="T21" fmla="*/ 2147483647 h 30"/>
              <a:gd name="T22" fmla="*/ 2147483647 w 71"/>
              <a:gd name="T23" fmla="*/ 2147483647 h 30"/>
              <a:gd name="T24" fmla="*/ 2147483647 w 71"/>
              <a:gd name="T25" fmla="*/ 2147483647 h 30"/>
              <a:gd name="T26" fmla="*/ 2147483647 w 71"/>
              <a:gd name="T27" fmla="*/ 2147483647 h 30"/>
              <a:gd name="T28" fmla="*/ 2147483647 w 71"/>
              <a:gd name="T29" fmla="*/ 2147483647 h 30"/>
              <a:gd name="T30" fmla="*/ 2147483647 w 71"/>
              <a:gd name="T31" fmla="*/ 2147483647 h 30"/>
              <a:gd name="T32" fmla="*/ 2147483647 w 71"/>
              <a:gd name="T33" fmla="*/ 2147483647 h 30"/>
              <a:gd name="T34" fmla="*/ 2147483647 w 71"/>
              <a:gd name="T35" fmla="*/ 2147483647 h 30"/>
              <a:gd name="T36" fmla="*/ 2147483647 w 71"/>
              <a:gd name="T37" fmla="*/ 2147483647 h 30"/>
              <a:gd name="T38" fmla="*/ 2147483647 w 71"/>
              <a:gd name="T39" fmla="*/ 2147483647 h 30"/>
              <a:gd name="T40" fmla="*/ 2147483647 w 71"/>
              <a:gd name="T41" fmla="*/ 2147483647 h 30"/>
              <a:gd name="T42" fmla="*/ 2147483647 w 71"/>
              <a:gd name="T43" fmla="*/ 2147483647 h 30"/>
              <a:gd name="T44" fmla="*/ 2147483647 w 71"/>
              <a:gd name="T45" fmla="*/ 2147483647 h 30"/>
              <a:gd name="T46" fmla="*/ 2147483647 w 71"/>
              <a:gd name="T47" fmla="*/ 0 h 30"/>
              <a:gd name="T48" fmla="*/ 2147483647 w 71"/>
              <a:gd name="T49" fmla="*/ 2147483647 h 30"/>
              <a:gd name="T50" fmla="*/ 2147483647 w 71"/>
              <a:gd name="T51" fmla="*/ 2147483647 h 30"/>
              <a:gd name="T52" fmla="*/ 2147483647 w 71"/>
              <a:gd name="T53" fmla="*/ 2147483647 h 30"/>
              <a:gd name="T54" fmla="*/ 2147483647 w 71"/>
              <a:gd name="T55" fmla="*/ 2147483647 h 30"/>
              <a:gd name="T56" fmla="*/ 2147483647 w 71"/>
              <a:gd name="T57" fmla="*/ 2147483647 h 30"/>
              <a:gd name="T58" fmla="*/ 2147483647 w 71"/>
              <a:gd name="T59" fmla="*/ 2147483647 h 30"/>
              <a:gd name="T60" fmla="*/ 2147483647 w 71"/>
              <a:gd name="T61" fmla="*/ 2147483647 h 30"/>
              <a:gd name="T62" fmla="*/ 2147483647 w 7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0"/>
              <a:gd name="T98" fmla="*/ 71 w 71"/>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0">
                <a:moveTo>
                  <a:pt x="12" y="0"/>
                </a:moveTo>
                <a:lnTo>
                  <a:pt x="9" y="0"/>
                </a:lnTo>
                <a:lnTo>
                  <a:pt x="6" y="0"/>
                </a:lnTo>
                <a:lnTo>
                  <a:pt x="4" y="0"/>
                </a:lnTo>
                <a:lnTo>
                  <a:pt x="3" y="1"/>
                </a:lnTo>
                <a:lnTo>
                  <a:pt x="1" y="3"/>
                </a:lnTo>
                <a:lnTo>
                  <a:pt x="0" y="4"/>
                </a:lnTo>
                <a:lnTo>
                  <a:pt x="0" y="6"/>
                </a:lnTo>
                <a:lnTo>
                  <a:pt x="0" y="9"/>
                </a:lnTo>
                <a:lnTo>
                  <a:pt x="3" y="12"/>
                </a:lnTo>
                <a:lnTo>
                  <a:pt x="6" y="16"/>
                </a:lnTo>
                <a:lnTo>
                  <a:pt x="9" y="21"/>
                </a:lnTo>
                <a:lnTo>
                  <a:pt x="13" y="24"/>
                </a:lnTo>
                <a:lnTo>
                  <a:pt x="18" y="27"/>
                </a:lnTo>
                <a:lnTo>
                  <a:pt x="22" y="28"/>
                </a:lnTo>
                <a:lnTo>
                  <a:pt x="27" y="28"/>
                </a:lnTo>
                <a:lnTo>
                  <a:pt x="32" y="27"/>
                </a:lnTo>
                <a:lnTo>
                  <a:pt x="35" y="27"/>
                </a:lnTo>
                <a:lnTo>
                  <a:pt x="38" y="27"/>
                </a:lnTo>
                <a:lnTo>
                  <a:pt x="41" y="27"/>
                </a:lnTo>
                <a:lnTo>
                  <a:pt x="44" y="28"/>
                </a:lnTo>
                <a:lnTo>
                  <a:pt x="47" y="30"/>
                </a:lnTo>
                <a:lnTo>
                  <a:pt x="50" y="30"/>
                </a:lnTo>
                <a:lnTo>
                  <a:pt x="52" y="30"/>
                </a:lnTo>
                <a:lnTo>
                  <a:pt x="55" y="30"/>
                </a:lnTo>
                <a:lnTo>
                  <a:pt x="58" y="30"/>
                </a:lnTo>
                <a:lnTo>
                  <a:pt x="59" y="28"/>
                </a:lnTo>
                <a:lnTo>
                  <a:pt x="61" y="27"/>
                </a:lnTo>
                <a:lnTo>
                  <a:pt x="64" y="25"/>
                </a:lnTo>
                <a:lnTo>
                  <a:pt x="65" y="24"/>
                </a:lnTo>
                <a:lnTo>
                  <a:pt x="67" y="22"/>
                </a:lnTo>
                <a:lnTo>
                  <a:pt x="68" y="19"/>
                </a:lnTo>
                <a:lnTo>
                  <a:pt x="69" y="18"/>
                </a:lnTo>
                <a:lnTo>
                  <a:pt x="69" y="16"/>
                </a:lnTo>
                <a:lnTo>
                  <a:pt x="69" y="15"/>
                </a:lnTo>
                <a:lnTo>
                  <a:pt x="71" y="13"/>
                </a:lnTo>
                <a:lnTo>
                  <a:pt x="71" y="12"/>
                </a:lnTo>
                <a:lnTo>
                  <a:pt x="71" y="10"/>
                </a:lnTo>
                <a:lnTo>
                  <a:pt x="71" y="9"/>
                </a:lnTo>
                <a:lnTo>
                  <a:pt x="69" y="7"/>
                </a:lnTo>
                <a:lnTo>
                  <a:pt x="69" y="6"/>
                </a:lnTo>
                <a:lnTo>
                  <a:pt x="68" y="4"/>
                </a:lnTo>
                <a:lnTo>
                  <a:pt x="67" y="3"/>
                </a:lnTo>
                <a:lnTo>
                  <a:pt x="65" y="1"/>
                </a:lnTo>
                <a:lnTo>
                  <a:pt x="64" y="1"/>
                </a:lnTo>
                <a:lnTo>
                  <a:pt x="62" y="0"/>
                </a:lnTo>
                <a:lnTo>
                  <a:pt x="61" y="0"/>
                </a:lnTo>
                <a:lnTo>
                  <a:pt x="58" y="0"/>
                </a:lnTo>
                <a:lnTo>
                  <a:pt x="56" y="1"/>
                </a:lnTo>
                <a:lnTo>
                  <a:pt x="53" y="1"/>
                </a:lnTo>
                <a:lnTo>
                  <a:pt x="50" y="1"/>
                </a:lnTo>
                <a:lnTo>
                  <a:pt x="47" y="1"/>
                </a:lnTo>
                <a:lnTo>
                  <a:pt x="46" y="3"/>
                </a:lnTo>
                <a:lnTo>
                  <a:pt x="43" y="3"/>
                </a:lnTo>
                <a:lnTo>
                  <a:pt x="40" y="3"/>
                </a:lnTo>
                <a:lnTo>
                  <a:pt x="38" y="3"/>
                </a:lnTo>
                <a:lnTo>
                  <a:pt x="34" y="3"/>
                </a:lnTo>
                <a:lnTo>
                  <a:pt x="31" y="3"/>
                </a:lnTo>
                <a:lnTo>
                  <a:pt x="28" y="3"/>
                </a:lnTo>
                <a:lnTo>
                  <a:pt x="25" y="1"/>
                </a:lnTo>
                <a:lnTo>
                  <a:pt x="22" y="1"/>
                </a:lnTo>
                <a:lnTo>
                  <a:pt x="18" y="0"/>
                </a:lnTo>
                <a:lnTo>
                  <a:pt x="15" y="0"/>
                </a:lnTo>
                <a:lnTo>
                  <a:pt x="1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5" name="Freeform 116"/>
          <p:cNvSpPr>
            <a:spLocks/>
          </p:cNvSpPr>
          <p:nvPr/>
        </p:nvSpPr>
        <p:spPr bwMode="auto">
          <a:xfrm>
            <a:off x="6634163" y="4057650"/>
            <a:ext cx="100012" cy="47625"/>
          </a:xfrm>
          <a:custGeom>
            <a:avLst/>
            <a:gdLst>
              <a:gd name="T0" fmla="*/ 2147483647 w 71"/>
              <a:gd name="T1" fmla="*/ 0 h 30"/>
              <a:gd name="T2" fmla="*/ 2147483647 w 71"/>
              <a:gd name="T3" fmla="*/ 0 h 30"/>
              <a:gd name="T4" fmla="*/ 2147483647 w 71"/>
              <a:gd name="T5" fmla="*/ 2147483647 h 30"/>
              <a:gd name="T6" fmla="*/ 0 w 71"/>
              <a:gd name="T7" fmla="*/ 2147483647 h 30"/>
              <a:gd name="T8" fmla="*/ 2147483647 w 71"/>
              <a:gd name="T9" fmla="*/ 2147483647 h 30"/>
              <a:gd name="T10" fmla="*/ 2147483647 w 71"/>
              <a:gd name="T11" fmla="*/ 2147483647 h 30"/>
              <a:gd name="T12" fmla="*/ 2147483647 w 71"/>
              <a:gd name="T13" fmla="*/ 2147483647 h 30"/>
              <a:gd name="T14" fmla="*/ 2147483647 w 71"/>
              <a:gd name="T15" fmla="*/ 2147483647 h 30"/>
              <a:gd name="T16" fmla="*/ 2147483647 w 71"/>
              <a:gd name="T17" fmla="*/ 2147483647 h 30"/>
              <a:gd name="T18" fmla="*/ 2147483647 w 71"/>
              <a:gd name="T19" fmla="*/ 2147483647 h 30"/>
              <a:gd name="T20" fmla="*/ 2147483647 w 71"/>
              <a:gd name="T21" fmla="*/ 2147483647 h 30"/>
              <a:gd name="T22" fmla="*/ 2147483647 w 71"/>
              <a:gd name="T23" fmla="*/ 2147483647 h 30"/>
              <a:gd name="T24" fmla="*/ 2147483647 w 71"/>
              <a:gd name="T25" fmla="*/ 2147483647 h 30"/>
              <a:gd name="T26" fmla="*/ 2147483647 w 71"/>
              <a:gd name="T27" fmla="*/ 2147483647 h 30"/>
              <a:gd name="T28" fmla="*/ 2147483647 w 71"/>
              <a:gd name="T29" fmla="*/ 2147483647 h 30"/>
              <a:gd name="T30" fmla="*/ 2147483647 w 71"/>
              <a:gd name="T31" fmla="*/ 2147483647 h 30"/>
              <a:gd name="T32" fmla="*/ 2147483647 w 71"/>
              <a:gd name="T33" fmla="*/ 2147483647 h 30"/>
              <a:gd name="T34" fmla="*/ 2147483647 w 71"/>
              <a:gd name="T35" fmla="*/ 2147483647 h 30"/>
              <a:gd name="T36" fmla="*/ 2147483647 w 71"/>
              <a:gd name="T37" fmla="*/ 2147483647 h 30"/>
              <a:gd name="T38" fmla="*/ 2147483647 w 71"/>
              <a:gd name="T39" fmla="*/ 2147483647 h 30"/>
              <a:gd name="T40" fmla="*/ 2147483647 w 71"/>
              <a:gd name="T41" fmla="*/ 2147483647 h 30"/>
              <a:gd name="T42" fmla="*/ 2147483647 w 71"/>
              <a:gd name="T43" fmla="*/ 2147483647 h 30"/>
              <a:gd name="T44" fmla="*/ 2147483647 w 71"/>
              <a:gd name="T45" fmla="*/ 2147483647 h 30"/>
              <a:gd name="T46" fmla="*/ 2147483647 w 71"/>
              <a:gd name="T47" fmla="*/ 0 h 30"/>
              <a:gd name="T48" fmla="*/ 2147483647 w 71"/>
              <a:gd name="T49" fmla="*/ 2147483647 h 30"/>
              <a:gd name="T50" fmla="*/ 2147483647 w 71"/>
              <a:gd name="T51" fmla="*/ 2147483647 h 30"/>
              <a:gd name="T52" fmla="*/ 2147483647 w 71"/>
              <a:gd name="T53" fmla="*/ 2147483647 h 30"/>
              <a:gd name="T54" fmla="*/ 2147483647 w 71"/>
              <a:gd name="T55" fmla="*/ 2147483647 h 30"/>
              <a:gd name="T56" fmla="*/ 2147483647 w 71"/>
              <a:gd name="T57" fmla="*/ 2147483647 h 30"/>
              <a:gd name="T58" fmla="*/ 2147483647 w 71"/>
              <a:gd name="T59" fmla="*/ 2147483647 h 30"/>
              <a:gd name="T60" fmla="*/ 2147483647 w 71"/>
              <a:gd name="T61" fmla="*/ 2147483647 h 30"/>
              <a:gd name="T62" fmla="*/ 2147483647 w 7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0"/>
              <a:gd name="T98" fmla="*/ 71 w 71"/>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0">
                <a:moveTo>
                  <a:pt x="12" y="0"/>
                </a:moveTo>
                <a:lnTo>
                  <a:pt x="9" y="0"/>
                </a:lnTo>
                <a:lnTo>
                  <a:pt x="6" y="0"/>
                </a:lnTo>
                <a:lnTo>
                  <a:pt x="4" y="0"/>
                </a:lnTo>
                <a:lnTo>
                  <a:pt x="3" y="1"/>
                </a:lnTo>
                <a:lnTo>
                  <a:pt x="1" y="3"/>
                </a:lnTo>
                <a:lnTo>
                  <a:pt x="0" y="4"/>
                </a:lnTo>
                <a:lnTo>
                  <a:pt x="0" y="6"/>
                </a:lnTo>
                <a:lnTo>
                  <a:pt x="0" y="9"/>
                </a:lnTo>
                <a:lnTo>
                  <a:pt x="3" y="12"/>
                </a:lnTo>
                <a:lnTo>
                  <a:pt x="6" y="16"/>
                </a:lnTo>
                <a:lnTo>
                  <a:pt x="9" y="21"/>
                </a:lnTo>
                <a:lnTo>
                  <a:pt x="13" y="24"/>
                </a:lnTo>
                <a:lnTo>
                  <a:pt x="18" y="27"/>
                </a:lnTo>
                <a:lnTo>
                  <a:pt x="22" y="28"/>
                </a:lnTo>
                <a:lnTo>
                  <a:pt x="27" y="28"/>
                </a:lnTo>
                <a:lnTo>
                  <a:pt x="32" y="27"/>
                </a:lnTo>
                <a:lnTo>
                  <a:pt x="35" y="27"/>
                </a:lnTo>
                <a:lnTo>
                  <a:pt x="38" y="27"/>
                </a:lnTo>
                <a:lnTo>
                  <a:pt x="41" y="27"/>
                </a:lnTo>
                <a:lnTo>
                  <a:pt x="44" y="28"/>
                </a:lnTo>
                <a:lnTo>
                  <a:pt x="47" y="30"/>
                </a:lnTo>
                <a:lnTo>
                  <a:pt x="50" y="30"/>
                </a:lnTo>
                <a:lnTo>
                  <a:pt x="52" y="30"/>
                </a:lnTo>
                <a:lnTo>
                  <a:pt x="55" y="30"/>
                </a:lnTo>
                <a:lnTo>
                  <a:pt x="58" y="30"/>
                </a:lnTo>
                <a:lnTo>
                  <a:pt x="59" y="28"/>
                </a:lnTo>
                <a:lnTo>
                  <a:pt x="61" y="27"/>
                </a:lnTo>
                <a:lnTo>
                  <a:pt x="64" y="25"/>
                </a:lnTo>
                <a:lnTo>
                  <a:pt x="65" y="24"/>
                </a:lnTo>
                <a:lnTo>
                  <a:pt x="67" y="22"/>
                </a:lnTo>
                <a:lnTo>
                  <a:pt x="68" y="19"/>
                </a:lnTo>
                <a:lnTo>
                  <a:pt x="69" y="18"/>
                </a:lnTo>
                <a:lnTo>
                  <a:pt x="69" y="16"/>
                </a:lnTo>
                <a:lnTo>
                  <a:pt x="69" y="15"/>
                </a:lnTo>
                <a:lnTo>
                  <a:pt x="71" y="13"/>
                </a:lnTo>
                <a:lnTo>
                  <a:pt x="71" y="12"/>
                </a:lnTo>
                <a:lnTo>
                  <a:pt x="71" y="10"/>
                </a:lnTo>
                <a:lnTo>
                  <a:pt x="71" y="9"/>
                </a:lnTo>
                <a:lnTo>
                  <a:pt x="69" y="7"/>
                </a:lnTo>
                <a:lnTo>
                  <a:pt x="69" y="6"/>
                </a:lnTo>
                <a:lnTo>
                  <a:pt x="68" y="4"/>
                </a:lnTo>
                <a:lnTo>
                  <a:pt x="67" y="3"/>
                </a:lnTo>
                <a:lnTo>
                  <a:pt x="65" y="1"/>
                </a:lnTo>
                <a:lnTo>
                  <a:pt x="64" y="1"/>
                </a:lnTo>
                <a:lnTo>
                  <a:pt x="62" y="0"/>
                </a:lnTo>
                <a:lnTo>
                  <a:pt x="61" y="0"/>
                </a:lnTo>
                <a:lnTo>
                  <a:pt x="58" y="0"/>
                </a:lnTo>
                <a:lnTo>
                  <a:pt x="56" y="1"/>
                </a:lnTo>
                <a:lnTo>
                  <a:pt x="53" y="1"/>
                </a:lnTo>
                <a:lnTo>
                  <a:pt x="50" y="1"/>
                </a:lnTo>
                <a:lnTo>
                  <a:pt x="47" y="1"/>
                </a:lnTo>
                <a:lnTo>
                  <a:pt x="46" y="3"/>
                </a:lnTo>
                <a:lnTo>
                  <a:pt x="43" y="3"/>
                </a:lnTo>
                <a:lnTo>
                  <a:pt x="40" y="3"/>
                </a:lnTo>
                <a:lnTo>
                  <a:pt x="38" y="3"/>
                </a:lnTo>
                <a:lnTo>
                  <a:pt x="34" y="3"/>
                </a:lnTo>
                <a:lnTo>
                  <a:pt x="31" y="3"/>
                </a:lnTo>
                <a:lnTo>
                  <a:pt x="28" y="3"/>
                </a:lnTo>
                <a:lnTo>
                  <a:pt x="25" y="1"/>
                </a:lnTo>
                <a:lnTo>
                  <a:pt x="22" y="1"/>
                </a:lnTo>
                <a:lnTo>
                  <a:pt x="18" y="0"/>
                </a:lnTo>
                <a:lnTo>
                  <a:pt x="15" y="0"/>
                </a:lnTo>
                <a:lnTo>
                  <a:pt x="12" y="0"/>
                </a:lnTo>
              </a:path>
            </a:pathLst>
          </a:custGeom>
          <a:solidFill>
            <a:srgbClr val="FFFF00"/>
          </a:solidFill>
          <a:ln w="4763">
            <a:solidFill>
              <a:srgbClr val="990000"/>
            </a:solidFill>
            <a:round/>
            <a:headEnd/>
            <a:tailEnd/>
          </a:ln>
        </p:spPr>
        <p:txBody>
          <a:bodyPr/>
          <a:lstStyle/>
          <a:p>
            <a:endParaRPr lang="en-US"/>
          </a:p>
        </p:txBody>
      </p:sp>
      <p:sp>
        <p:nvSpPr>
          <p:cNvPr id="53366" name="Freeform 117"/>
          <p:cNvSpPr>
            <a:spLocks/>
          </p:cNvSpPr>
          <p:nvPr/>
        </p:nvSpPr>
        <p:spPr bwMode="auto">
          <a:xfrm>
            <a:off x="6727825" y="4073525"/>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7" name="Freeform 118"/>
          <p:cNvSpPr>
            <a:spLocks/>
          </p:cNvSpPr>
          <p:nvPr/>
        </p:nvSpPr>
        <p:spPr bwMode="auto">
          <a:xfrm>
            <a:off x="6727825" y="4073525"/>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path>
            </a:pathLst>
          </a:custGeom>
          <a:solidFill>
            <a:srgbClr val="FFFF00"/>
          </a:solidFill>
          <a:ln w="1588">
            <a:solidFill>
              <a:srgbClr val="990000"/>
            </a:solidFill>
            <a:round/>
            <a:headEnd/>
            <a:tailEnd/>
          </a:ln>
        </p:spPr>
        <p:txBody>
          <a:bodyPr/>
          <a:lstStyle/>
          <a:p>
            <a:endParaRPr lang="en-US"/>
          </a:p>
        </p:txBody>
      </p:sp>
      <p:sp>
        <p:nvSpPr>
          <p:cNvPr id="53368" name="Freeform 119"/>
          <p:cNvSpPr>
            <a:spLocks/>
          </p:cNvSpPr>
          <p:nvPr/>
        </p:nvSpPr>
        <p:spPr bwMode="auto">
          <a:xfrm>
            <a:off x="6727825" y="4073525"/>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path>
            </a:pathLst>
          </a:custGeom>
          <a:solidFill>
            <a:srgbClr val="FFFF00"/>
          </a:solidFill>
          <a:ln w="4763">
            <a:solidFill>
              <a:srgbClr val="990000"/>
            </a:solidFill>
            <a:round/>
            <a:headEnd/>
            <a:tailEnd/>
          </a:ln>
        </p:spPr>
        <p:txBody>
          <a:bodyPr/>
          <a:lstStyle/>
          <a:p>
            <a:endParaRPr lang="en-US"/>
          </a:p>
        </p:txBody>
      </p:sp>
      <p:sp>
        <p:nvSpPr>
          <p:cNvPr id="53369" name="Freeform 120"/>
          <p:cNvSpPr>
            <a:spLocks/>
          </p:cNvSpPr>
          <p:nvPr/>
        </p:nvSpPr>
        <p:spPr bwMode="auto">
          <a:xfrm>
            <a:off x="6735763" y="4048125"/>
            <a:ext cx="68262" cy="19050"/>
          </a:xfrm>
          <a:custGeom>
            <a:avLst/>
            <a:gdLst>
              <a:gd name="T0" fmla="*/ 2147483647 w 49"/>
              <a:gd name="T1" fmla="*/ 0 h 12"/>
              <a:gd name="T2" fmla="*/ 2147483647 w 49"/>
              <a:gd name="T3" fmla="*/ 0 h 12"/>
              <a:gd name="T4" fmla="*/ 2147483647 w 49"/>
              <a:gd name="T5" fmla="*/ 0 h 12"/>
              <a:gd name="T6" fmla="*/ 2147483647 w 49"/>
              <a:gd name="T7" fmla="*/ 0 h 12"/>
              <a:gd name="T8" fmla="*/ 2147483647 w 49"/>
              <a:gd name="T9" fmla="*/ 0 h 12"/>
              <a:gd name="T10" fmla="*/ 2147483647 w 49"/>
              <a:gd name="T11" fmla="*/ 0 h 12"/>
              <a:gd name="T12" fmla="*/ 2147483647 w 49"/>
              <a:gd name="T13" fmla="*/ 2147483647 h 12"/>
              <a:gd name="T14" fmla="*/ 2147483647 w 49"/>
              <a:gd name="T15" fmla="*/ 2147483647 h 12"/>
              <a:gd name="T16" fmla="*/ 2147483647 w 49"/>
              <a:gd name="T17" fmla="*/ 2147483647 h 12"/>
              <a:gd name="T18" fmla="*/ 2147483647 w 49"/>
              <a:gd name="T19" fmla="*/ 2147483647 h 12"/>
              <a:gd name="T20" fmla="*/ 2147483647 w 49"/>
              <a:gd name="T21" fmla="*/ 2147483647 h 12"/>
              <a:gd name="T22" fmla="*/ 2147483647 w 49"/>
              <a:gd name="T23" fmla="*/ 2147483647 h 12"/>
              <a:gd name="T24" fmla="*/ 2147483647 w 49"/>
              <a:gd name="T25" fmla="*/ 2147483647 h 12"/>
              <a:gd name="T26" fmla="*/ 0 w 49"/>
              <a:gd name="T27" fmla="*/ 2147483647 h 12"/>
              <a:gd name="T28" fmla="*/ 2147483647 w 49"/>
              <a:gd name="T29" fmla="*/ 2147483647 h 12"/>
              <a:gd name="T30" fmla="*/ 0 w 49"/>
              <a:gd name="T31" fmla="*/ 2147483647 h 12"/>
              <a:gd name="T32" fmla="*/ 0 w 49"/>
              <a:gd name="T33" fmla="*/ 2147483647 h 12"/>
              <a:gd name="T34" fmla="*/ 2147483647 w 49"/>
              <a:gd name="T35" fmla="*/ 2147483647 h 12"/>
              <a:gd name="T36" fmla="*/ 2147483647 w 49"/>
              <a:gd name="T37" fmla="*/ 2147483647 h 12"/>
              <a:gd name="T38" fmla="*/ 2147483647 w 49"/>
              <a:gd name="T39" fmla="*/ 2147483647 h 12"/>
              <a:gd name="T40" fmla="*/ 2147483647 w 49"/>
              <a:gd name="T41" fmla="*/ 2147483647 h 12"/>
              <a:gd name="T42" fmla="*/ 2147483647 w 49"/>
              <a:gd name="T43" fmla="*/ 2147483647 h 12"/>
              <a:gd name="T44" fmla="*/ 2147483647 w 49"/>
              <a:gd name="T45" fmla="*/ 2147483647 h 12"/>
              <a:gd name="T46" fmla="*/ 2147483647 w 49"/>
              <a:gd name="T47" fmla="*/ 2147483647 h 12"/>
              <a:gd name="T48" fmla="*/ 2147483647 w 49"/>
              <a:gd name="T49" fmla="*/ 2147483647 h 12"/>
              <a:gd name="T50" fmla="*/ 2147483647 w 49"/>
              <a:gd name="T51" fmla="*/ 2147483647 h 12"/>
              <a:gd name="T52" fmla="*/ 2147483647 w 49"/>
              <a:gd name="T53" fmla="*/ 2147483647 h 12"/>
              <a:gd name="T54" fmla="*/ 2147483647 w 49"/>
              <a:gd name="T55" fmla="*/ 2147483647 h 12"/>
              <a:gd name="T56" fmla="*/ 2147483647 w 49"/>
              <a:gd name="T57" fmla="*/ 2147483647 h 12"/>
              <a:gd name="T58" fmla="*/ 2147483647 w 49"/>
              <a:gd name="T59" fmla="*/ 2147483647 h 12"/>
              <a:gd name="T60" fmla="*/ 2147483647 w 49"/>
              <a:gd name="T61" fmla="*/ 2147483647 h 12"/>
              <a:gd name="T62" fmla="*/ 2147483647 w 49"/>
              <a:gd name="T63" fmla="*/ 2147483647 h 12"/>
              <a:gd name="T64" fmla="*/ 2147483647 w 49"/>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12"/>
              <a:gd name="T101" fmla="*/ 49 w 49"/>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12">
                <a:moveTo>
                  <a:pt x="12" y="0"/>
                </a:moveTo>
                <a:lnTo>
                  <a:pt x="11" y="0"/>
                </a:lnTo>
                <a:lnTo>
                  <a:pt x="9" y="0"/>
                </a:lnTo>
                <a:lnTo>
                  <a:pt x="8" y="0"/>
                </a:lnTo>
                <a:lnTo>
                  <a:pt x="6" y="0"/>
                </a:lnTo>
                <a:lnTo>
                  <a:pt x="5" y="0"/>
                </a:lnTo>
                <a:lnTo>
                  <a:pt x="5" y="2"/>
                </a:lnTo>
                <a:lnTo>
                  <a:pt x="3" y="2"/>
                </a:lnTo>
                <a:lnTo>
                  <a:pt x="2" y="3"/>
                </a:lnTo>
                <a:lnTo>
                  <a:pt x="2" y="5"/>
                </a:lnTo>
                <a:lnTo>
                  <a:pt x="0" y="5"/>
                </a:lnTo>
                <a:lnTo>
                  <a:pt x="2" y="6"/>
                </a:lnTo>
                <a:lnTo>
                  <a:pt x="0" y="6"/>
                </a:lnTo>
                <a:lnTo>
                  <a:pt x="0" y="7"/>
                </a:lnTo>
                <a:lnTo>
                  <a:pt x="6" y="7"/>
                </a:lnTo>
                <a:lnTo>
                  <a:pt x="12" y="9"/>
                </a:lnTo>
                <a:lnTo>
                  <a:pt x="18" y="10"/>
                </a:lnTo>
                <a:lnTo>
                  <a:pt x="24" y="10"/>
                </a:lnTo>
                <a:lnTo>
                  <a:pt x="30" y="12"/>
                </a:lnTo>
                <a:lnTo>
                  <a:pt x="36" y="12"/>
                </a:lnTo>
                <a:lnTo>
                  <a:pt x="43" y="12"/>
                </a:lnTo>
                <a:lnTo>
                  <a:pt x="49" y="12"/>
                </a:lnTo>
                <a:lnTo>
                  <a:pt x="45" y="9"/>
                </a:lnTo>
                <a:lnTo>
                  <a:pt x="40" y="6"/>
                </a:lnTo>
                <a:lnTo>
                  <a:pt x="36" y="6"/>
                </a:lnTo>
                <a:lnTo>
                  <a:pt x="31" y="5"/>
                </a:lnTo>
                <a:lnTo>
                  <a:pt x="26" y="5"/>
                </a:lnTo>
                <a:lnTo>
                  <a:pt x="21" y="3"/>
                </a:lnTo>
                <a:lnTo>
                  <a:pt x="17" y="3"/>
                </a:lnTo>
                <a:lnTo>
                  <a:pt x="1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0" name="Freeform 121"/>
          <p:cNvSpPr>
            <a:spLocks/>
          </p:cNvSpPr>
          <p:nvPr/>
        </p:nvSpPr>
        <p:spPr bwMode="auto">
          <a:xfrm>
            <a:off x="6735763" y="4048125"/>
            <a:ext cx="68262" cy="19050"/>
          </a:xfrm>
          <a:custGeom>
            <a:avLst/>
            <a:gdLst>
              <a:gd name="T0" fmla="*/ 2147483647 w 49"/>
              <a:gd name="T1" fmla="*/ 0 h 12"/>
              <a:gd name="T2" fmla="*/ 2147483647 w 49"/>
              <a:gd name="T3" fmla="*/ 0 h 12"/>
              <a:gd name="T4" fmla="*/ 2147483647 w 49"/>
              <a:gd name="T5" fmla="*/ 0 h 12"/>
              <a:gd name="T6" fmla="*/ 2147483647 w 49"/>
              <a:gd name="T7" fmla="*/ 0 h 12"/>
              <a:gd name="T8" fmla="*/ 2147483647 w 49"/>
              <a:gd name="T9" fmla="*/ 0 h 12"/>
              <a:gd name="T10" fmla="*/ 2147483647 w 49"/>
              <a:gd name="T11" fmla="*/ 0 h 12"/>
              <a:gd name="T12" fmla="*/ 2147483647 w 49"/>
              <a:gd name="T13" fmla="*/ 2147483647 h 12"/>
              <a:gd name="T14" fmla="*/ 2147483647 w 49"/>
              <a:gd name="T15" fmla="*/ 2147483647 h 12"/>
              <a:gd name="T16" fmla="*/ 2147483647 w 49"/>
              <a:gd name="T17" fmla="*/ 2147483647 h 12"/>
              <a:gd name="T18" fmla="*/ 2147483647 w 49"/>
              <a:gd name="T19" fmla="*/ 2147483647 h 12"/>
              <a:gd name="T20" fmla="*/ 2147483647 w 49"/>
              <a:gd name="T21" fmla="*/ 2147483647 h 12"/>
              <a:gd name="T22" fmla="*/ 2147483647 w 49"/>
              <a:gd name="T23" fmla="*/ 2147483647 h 12"/>
              <a:gd name="T24" fmla="*/ 2147483647 w 49"/>
              <a:gd name="T25" fmla="*/ 2147483647 h 12"/>
              <a:gd name="T26" fmla="*/ 0 w 49"/>
              <a:gd name="T27" fmla="*/ 2147483647 h 12"/>
              <a:gd name="T28" fmla="*/ 2147483647 w 49"/>
              <a:gd name="T29" fmla="*/ 2147483647 h 12"/>
              <a:gd name="T30" fmla="*/ 0 w 49"/>
              <a:gd name="T31" fmla="*/ 2147483647 h 12"/>
              <a:gd name="T32" fmla="*/ 0 w 49"/>
              <a:gd name="T33" fmla="*/ 2147483647 h 12"/>
              <a:gd name="T34" fmla="*/ 2147483647 w 49"/>
              <a:gd name="T35" fmla="*/ 2147483647 h 12"/>
              <a:gd name="T36" fmla="*/ 2147483647 w 49"/>
              <a:gd name="T37" fmla="*/ 2147483647 h 12"/>
              <a:gd name="T38" fmla="*/ 2147483647 w 49"/>
              <a:gd name="T39" fmla="*/ 2147483647 h 12"/>
              <a:gd name="T40" fmla="*/ 2147483647 w 49"/>
              <a:gd name="T41" fmla="*/ 2147483647 h 12"/>
              <a:gd name="T42" fmla="*/ 2147483647 w 49"/>
              <a:gd name="T43" fmla="*/ 2147483647 h 12"/>
              <a:gd name="T44" fmla="*/ 2147483647 w 49"/>
              <a:gd name="T45" fmla="*/ 2147483647 h 12"/>
              <a:gd name="T46" fmla="*/ 2147483647 w 49"/>
              <a:gd name="T47" fmla="*/ 2147483647 h 12"/>
              <a:gd name="T48" fmla="*/ 2147483647 w 49"/>
              <a:gd name="T49" fmla="*/ 2147483647 h 12"/>
              <a:gd name="T50" fmla="*/ 2147483647 w 49"/>
              <a:gd name="T51" fmla="*/ 2147483647 h 12"/>
              <a:gd name="T52" fmla="*/ 2147483647 w 49"/>
              <a:gd name="T53" fmla="*/ 2147483647 h 12"/>
              <a:gd name="T54" fmla="*/ 2147483647 w 49"/>
              <a:gd name="T55" fmla="*/ 2147483647 h 12"/>
              <a:gd name="T56" fmla="*/ 2147483647 w 49"/>
              <a:gd name="T57" fmla="*/ 2147483647 h 12"/>
              <a:gd name="T58" fmla="*/ 2147483647 w 49"/>
              <a:gd name="T59" fmla="*/ 2147483647 h 12"/>
              <a:gd name="T60" fmla="*/ 2147483647 w 49"/>
              <a:gd name="T61" fmla="*/ 2147483647 h 12"/>
              <a:gd name="T62" fmla="*/ 2147483647 w 49"/>
              <a:gd name="T63" fmla="*/ 2147483647 h 12"/>
              <a:gd name="T64" fmla="*/ 2147483647 w 49"/>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12"/>
              <a:gd name="T101" fmla="*/ 49 w 49"/>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12">
                <a:moveTo>
                  <a:pt x="12" y="0"/>
                </a:moveTo>
                <a:lnTo>
                  <a:pt x="11" y="0"/>
                </a:lnTo>
                <a:lnTo>
                  <a:pt x="9" y="0"/>
                </a:lnTo>
                <a:lnTo>
                  <a:pt x="8" y="0"/>
                </a:lnTo>
                <a:lnTo>
                  <a:pt x="6" y="0"/>
                </a:lnTo>
                <a:lnTo>
                  <a:pt x="5" y="0"/>
                </a:lnTo>
                <a:lnTo>
                  <a:pt x="5" y="2"/>
                </a:lnTo>
                <a:lnTo>
                  <a:pt x="3" y="2"/>
                </a:lnTo>
                <a:lnTo>
                  <a:pt x="2" y="3"/>
                </a:lnTo>
                <a:lnTo>
                  <a:pt x="2" y="5"/>
                </a:lnTo>
                <a:lnTo>
                  <a:pt x="0" y="5"/>
                </a:lnTo>
                <a:lnTo>
                  <a:pt x="2" y="6"/>
                </a:lnTo>
                <a:lnTo>
                  <a:pt x="0" y="6"/>
                </a:lnTo>
                <a:lnTo>
                  <a:pt x="0" y="7"/>
                </a:lnTo>
                <a:lnTo>
                  <a:pt x="6" y="7"/>
                </a:lnTo>
                <a:lnTo>
                  <a:pt x="12" y="9"/>
                </a:lnTo>
                <a:lnTo>
                  <a:pt x="18" y="10"/>
                </a:lnTo>
                <a:lnTo>
                  <a:pt x="24" y="10"/>
                </a:lnTo>
                <a:lnTo>
                  <a:pt x="30" y="12"/>
                </a:lnTo>
                <a:lnTo>
                  <a:pt x="36" y="12"/>
                </a:lnTo>
                <a:lnTo>
                  <a:pt x="43" y="12"/>
                </a:lnTo>
                <a:lnTo>
                  <a:pt x="49" y="12"/>
                </a:lnTo>
                <a:lnTo>
                  <a:pt x="45" y="9"/>
                </a:lnTo>
                <a:lnTo>
                  <a:pt x="40" y="6"/>
                </a:lnTo>
                <a:lnTo>
                  <a:pt x="36" y="6"/>
                </a:lnTo>
                <a:lnTo>
                  <a:pt x="31" y="5"/>
                </a:lnTo>
                <a:lnTo>
                  <a:pt x="26" y="5"/>
                </a:lnTo>
                <a:lnTo>
                  <a:pt x="21" y="3"/>
                </a:lnTo>
                <a:lnTo>
                  <a:pt x="17" y="3"/>
                </a:lnTo>
                <a:lnTo>
                  <a:pt x="12" y="0"/>
                </a:lnTo>
              </a:path>
            </a:pathLst>
          </a:custGeom>
          <a:solidFill>
            <a:srgbClr val="FFFF00"/>
          </a:solidFill>
          <a:ln w="4763">
            <a:solidFill>
              <a:srgbClr val="990000"/>
            </a:solidFill>
            <a:round/>
            <a:headEnd/>
            <a:tailEnd/>
          </a:ln>
        </p:spPr>
        <p:txBody>
          <a:bodyPr/>
          <a:lstStyle/>
          <a:p>
            <a:endParaRPr lang="en-US"/>
          </a:p>
        </p:txBody>
      </p:sp>
      <p:sp>
        <p:nvSpPr>
          <p:cNvPr id="53371" name="Freeform 122"/>
          <p:cNvSpPr>
            <a:spLocks/>
          </p:cNvSpPr>
          <p:nvPr/>
        </p:nvSpPr>
        <p:spPr bwMode="auto">
          <a:xfrm>
            <a:off x="6773863" y="4146550"/>
            <a:ext cx="55562" cy="42863"/>
          </a:xfrm>
          <a:custGeom>
            <a:avLst/>
            <a:gdLst>
              <a:gd name="T0" fmla="*/ 2147483647 w 40"/>
              <a:gd name="T1" fmla="*/ 2147483647 h 27"/>
              <a:gd name="T2" fmla="*/ 2147483647 w 40"/>
              <a:gd name="T3" fmla="*/ 2147483647 h 27"/>
              <a:gd name="T4" fmla="*/ 2147483647 w 40"/>
              <a:gd name="T5" fmla="*/ 2147483647 h 27"/>
              <a:gd name="T6" fmla="*/ 2147483647 w 40"/>
              <a:gd name="T7" fmla="*/ 2147483647 h 27"/>
              <a:gd name="T8" fmla="*/ 2147483647 w 40"/>
              <a:gd name="T9" fmla="*/ 2147483647 h 27"/>
              <a:gd name="T10" fmla="*/ 2147483647 w 40"/>
              <a:gd name="T11" fmla="*/ 2147483647 h 27"/>
              <a:gd name="T12" fmla="*/ 2147483647 w 40"/>
              <a:gd name="T13" fmla="*/ 2147483647 h 27"/>
              <a:gd name="T14" fmla="*/ 2147483647 w 40"/>
              <a:gd name="T15" fmla="*/ 2147483647 h 27"/>
              <a:gd name="T16" fmla="*/ 2147483647 w 40"/>
              <a:gd name="T17" fmla="*/ 2147483647 h 27"/>
              <a:gd name="T18" fmla="*/ 2147483647 w 40"/>
              <a:gd name="T19" fmla="*/ 2147483647 h 27"/>
              <a:gd name="T20" fmla="*/ 0 w 40"/>
              <a:gd name="T21" fmla="*/ 2147483647 h 27"/>
              <a:gd name="T22" fmla="*/ 0 w 40"/>
              <a:gd name="T23" fmla="*/ 2147483647 h 27"/>
              <a:gd name="T24" fmla="*/ 0 w 40"/>
              <a:gd name="T25" fmla="*/ 2147483647 h 27"/>
              <a:gd name="T26" fmla="*/ 0 w 40"/>
              <a:gd name="T27" fmla="*/ 2147483647 h 27"/>
              <a:gd name="T28" fmla="*/ 0 w 40"/>
              <a:gd name="T29" fmla="*/ 2147483647 h 27"/>
              <a:gd name="T30" fmla="*/ 0 w 40"/>
              <a:gd name="T31" fmla="*/ 2147483647 h 27"/>
              <a:gd name="T32" fmla="*/ 2147483647 w 40"/>
              <a:gd name="T33" fmla="*/ 2147483647 h 27"/>
              <a:gd name="T34" fmla="*/ 2147483647 w 40"/>
              <a:gd name="T35" fmla="*/ 2147483647 h 27"/>
              <a:gd name="T36" fmla="*/ 2147483647 w 40"/>
              <a:gd name="T37" fmla="*/ 2147483647 h 27"/>
              <a:gd name="T38" fmla="*/ 2147483647 w 40"/>
              <a:gd name="T39" fmla="*/ 2147483647 h 27"/>
              <a:gd name="T40" fmla="*/ 2147483647 w 40"/>
              <a:gd name="T41" fmla="*/ 2147483647 h 27"/>
              <a:gd name="T42" fmla="*/ 2147483647 w 40"/>
              <a:gd name="T43" fmla="*/ 2147483647 h 27"/>
              <a:gd name="T44" fmla="*/ 2147483647 w 40"/>
              <a:gd name="T45" fmla="*/ 2147483647 h 27"/>
              <a:gd name="T46" fmla="*/ 2147483647 w 40"/>
              <a:gd name="T47" fmla="*/ 2147483647 h 27"/>
              <a:gd name="T48" fmla="*/ 2147483647 w 40"/>
              <a:gd name="T49" fmla="*/ 2147483647 h 27"/>
              <a:gd name="T50" fmla="*/ 2147483647 w 40"/>
              <a:gd name="T51" fmla="*/ 2147483647 h 27"/>
              <a:gd name="T52" fmla="*/ 2147483647 w 40"/>
              <a:gd name="T53" fmla="*/ 2147483647 h 27"/>
              <a:gd name="T54" fmla="*/ 2147483647 w 40"/>
              <a:gd name="T55" fmla="*/ 2147483647 h 27"/>
              <a:gd name="T56" fmla="*/ 2147483647 w 40"/>
              <a:gd name="T57" fmla="*/ 2147483647 h 27"/>
              <a:gd name="T58" fmla="*/ 2147483647 w 40"/>
              <a:gd name="T59" fmla="*/ 2147483647 h 27"/>
              <a:gd name="T60" fmla="*/ 2147483647 w 40"/>
              <a:gd name="T61" fmla="*/ 2147483647 h 27"/>
              <a:gd name="T62" fmla="*/ 2147483647 w 40"/>
              <a:gd name="T63" fmla="*/ 2147483647 h 27"/>
              <a:gd name="T64" fmla="*/ 2147483647 w 40"/>
              <a:gd name="T65" fmla="*/ 2147483647 h 27"/>
              <a:gd name="T66" fmla="*/ 2147483647 w 40"/>
              <a:gd name="T67" fmla="*/ 2147483647 h 27"/>
              <a:gd name="T68" fmla="*/ 2147483647 w 40"/>
              <a:gd name="T69" fmla="*/ 2147483647 h 27"/>
              <a:gd name="T70" fmla="*/ 2147483647 w 40"/>
              <a:gd name="T71" fmla="*/ 2147483647 h 27"/>
              <a:gd name="T72" fmla="*/ 2147483647 w 40"/>
              <a:gd name="T73" fmla="*/ 2147483647 h 27"/>
              <a:gd name="T74" fmla="*/ 2147483647 w 40"/>
              <a:gd name="T75" fmla="*/ 2147483647 h 27"/>
              <a:gd name="T76" fmla="*/ 2147483647 w 40"/>
              <a:gd name="T77" fmla="*/ 2147483647 h 27"/>
              <a:gd name="T78" fmla="*/ 2147483647 w 40"/>
              <a:gd name="T79" fmla="*/ 2147483647 h 27"/>
              <a:gd name="T80" fmla="*/ 2147483647 w 40"/>
              <a:gd name="T81" fmla="*/ 0 h 27"/>
              <a:gd name="T82" fmla="*/ 2147483647 w 40"/>
              <a:gd name="T83" fmla="*/ 2147483647 h 27"/>
              <a:gd name="T84" fmla="*/ 2147483647 w 40"/>
              <a:gd name="T85" fmla="*/ 2147483647 h 27"/>
              <a:gd name="T86" fmla="*/ 2147483647 w 40"/>
              <a:gd name="T87" fmla="*/ 2147483647 h 27"/>
              <a:gd name="T88" fmla="*/ 2147483647 w 40"/>
              <a:gd name="T89" fmla="*/ 2147483647 h 27"/>
              <a:gd name="T90" fmla="*/ 2147483647 w 40"/>
              <a:gd name="T91" fmla="*/ 2147483647 h 27"/>
              <a:gd name="T92" fmla="*/ 2147483647 w 40"/>
              <a:gd name="T93" fmla="*/ 2147483647 h 27"/>
              <a:gd name="T94" fmla="*/ 2147483647 w 40"/>
              <a:gd name="T95" fmla="*/ 2147483647 h 27"/>
              <a:gd name="T96" fmla="*/ 2147483647 w 40"/>
              <a:gd name="T97" fmla="*/ 2147483647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27"/>
              <a:gd name="T149" fmla="*/ 40 w 40"/>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27">
                <a:moveTo>
                  <a:pt x="19" y="5"/>
                </a:moveTo>
                <a:lnTo>
                  <a:pt x="16" y="5"/>
                </a:lnTo>
                <a:lnTo>
                  <a:pt x="15" y="5"/>
                </a:lnTo>
                <a:lnTo>
                  <a:pt x="12" y="6"/>
                </a:lnTo>
                <a:lnTo>
                  <a:pt x="10" y="6"/>
                </a:lnTo>
                <a:lnTo>
                  <a:pt x="7" y="8"/>
                </a:lnTo>
                <a:lnTo>
                  <a:pt x="6" y="8"/>
                </a:lnTo>
                <a:lnTo>
                  <a:pt x="4" y="9"/>
                </a:lnTo>
                <a:lnTo>
                  <a:pt x="2" y="11"/>
                </a:lnTo>
                <a:lnTo>
                  <a:pt x="2" y="12"/>
                </a:lnTo>
                <a:lnTo>
                  <a:pt x="0" y="12"/>
                </a:lnTo>
                <a:lnTo>
                  <a:pt x="0" y="14"/>
                </a:lnTo>
                <a:lnTo>
                  <a:pt x="0" y="15"/>
                </a:lnTo>
                <a:lnTo>
                  <a:pt x="0" y="17"/>
                </a:lnTo>
                <a:lnTo>
                  <a:pt x="2" y="18"/>
                </a:lnTo>
                <a:lnTo>
                  <a:pt x="4" y="20"/>
                </a:lnTo>
                <a:lnTo>
                  <a:pt x="6" y="21"/>
                </a:lnTo>
                <a:lnTo>
                  <a:pt x="10" y="21"/>
                </a:lnTo>
                <a:lnTo>
                  <a:pt x="13" y="22"/>
                </a:lnTo>
                <a:lnTo>
                  <a:pt x="16" y="22"/>
                </a:lnTo>
                <a:lnTo>
                  <a:pt x="19" y="24"/>
                </a:lnTo>
                <a:lnTo>
                  <a:pt x="22" y="25"/>
                </a:lnTo>
                <a:lnTo>
                  <a:pt x="25" y="27"/>
                </a:lnTo>
                <a:lnTo>
                  <a:pt x="27" y="27"/>
                </a:lnTo>
                <a:lnTo>
                  <a:pt x="28" y="27"/>
                </a:lnTo>
                <a:lnTo>
                  <a:pt x="30" y="27"/>
                </a:lnTo>
                <a:lnTo>
                  <a:pt x="31" y="27"/>
                </a:lnTo>
                <a:lnTo>
                  <a:pt x="31" y="25"/>
                </a:lnTo>
                <a:lnTo>
                  <a:pt x="33" y="25"/>
                </a:lnTo>
                <a:lnTo>
                  <a:pt x="34" y="22"/>
                </a:lnTo>
                <a:lnTo>
                  <a:pt x="36" y="20"/>
                </a:lnTo>
                <a:lnTo>
                  <a:pt x="37" y="17"/>
                </a:lnTo>
                <a:lnTo>
                  <a:pt x="37" y="14"/>
                </a:lnTo>
                <a:lnTo>
                  <a:pt x="37" y="11"/>
                </a:lnTo>
                <a:lnTo>
                  <a:pt x="39" y="6"/>
                </a:lnTo>
                <a:lnTo>
                  <a:pt x="39" y="3"/>
                </a:lnTo>
                <a:lnTo>
                  <a:pt x="40" y="0"/>
                </a:lnTo>
                <a:lnTo>
                  <a:pt x="37" y="2"/>
                </a:lnTo>
                <a:lnTo>
                  <a:pt x="36" y="2"/>
                </a:lnTo>
                <a:lnTo>
                  <a:pt x="33" y="2"/>
                </a:lnTo>
                <a:lnTo>
                  <a:pt x="30" y="2"/>
                </a:lnTo>
                <a:lnTo>
                  <a:pt x="27" y="2"/>
                </a:lnTo>
                <a:lnTo>
                  <a:pt x="24" y="3"/>
                </a:lnTo>
                <a:lnTo>
                  <a:pt x="21" y="3"/>
                </a:lnTo>
                <a:lnTo>
                  <a:pt x="19"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2" name="Freeform 123"/>
          <p:cNvSpPr>
            <a:spLocks/>
          </p:cNvSpPr>
          <p:nvPr/>
        </p:nvSpPr>
        <p:spPr bwMode="auto">
          <a:xfrm>
            <a:off x="6773863" y="4146550"/>
            <a:ext cx="55562" cy="42863"/>
          </a:xfrm>
          <a:custGeom>
            <a:avLst/>
            <a:gdLst>
              <a:gd name="T0" fmla="*/ 2147483647 w 40"/>
              <a:gd name="T1" fmla="*/ 2147483647 h 27"/>
              <a:gd name="T2" fmla="*/ 2147483647 w 40"/>
              <a:gd name="T3" fmla="*/ 2147483647 h 27"/>
              <a:gd name="T4" fmla="*/ 2147483647 w 40"/>
              <a:gd name="T5" fmla="*/ 2147483647 h 27"/>
              <a:gd name="T6" fmla="*/ 2147483647 w 40"/>
              <a:gd name="T7" fmla="*/ 2147483647 h 27"/>
              <a:gd name="T8" fmla="*/ 2147483647 w 40"/>
              <a:gd name="T9" fmla="*/ 2147483647 h 27"/>
              <a:gd name="T10" fmla="*/ 2147483647 w 40"/>
              <a:gd name="T11" fmla="*/ 2147483647 h 27"/>
              <a:gd name="T12" fmla="*/ 2147483647 w 40"/>
              <a:gd name="T13" fmla="*/ 2147483647 h 27"/>
              <a:gd name="T14" fmla="*/ 2147483647 w 40"/>
              <a:gd name="T15" fmla="*/ 2147483647 h 27"/>
              <a:gd name="T16" fmla="*/ 2147483647 w 40"/>
              <a:gd name="T17" fmla="*/ 2147483647 h 27"/>
              <a:gd name="T18" fmla="*/ 2147483647 w 40"/>
              <a:gd name="T19" fmla="*/ 2147483647 h 27"/>
              <a:gd name="T20" fmla="*/ 0 w 40"/>
              <a:gd name="T21" fmla="*/ 2147483647 h 27"/>
              <a:gd name="T22" fmla="*/ 0 w 40"/>
              <a:gd name="T23" fmla="*/ 2147483647 h 27"/>
              <a:gd name="T24" fmla="*/ 0 w 40"/>
              <a:gd name="T25" fmla="*/ 2147483647 h 27"/>
              <a:gd name="T26" fmla="*/ 0 w 40"/>
              <a:gd name="T27" fmla="*/ 2147483647 h 27"/>
              <a:gd name="T28" fmla="*/ 0 w 40"/>
              <a:gd name="T29" fmla="*/ 2147483647 h 27"/>
              <a:gd name="T30" fmla="*/ 0 w 40"/>
              <a:gd name="T31" fmla="*/ 2147483647 h 27"/>
              <a:gd name="T32" fmla="*/ 2147483647 w 40"/>
              <a:gd name="T33" fmla="*/ 2147483647 h 27"/>
              <a:gd name="T34" fmla="*/ 2147483647 w 40"/>
              <a:gd name="T35" fmla="*/ 2147483647 h 27"/>
              <a:gd name="T36" fmla="*/ 2147483647 w 40"/>
              <a:gd name="T37" fmla="*/ 2147483647 h 27"/>
              <a:gd name="T38" fmla="*/ 2147483647 w 40"/>
              <a:gd name="T39" fmla="*/ 2147483647 h 27"/>
              <a:gd name="T40" fmla="*/ 2147483647 w 40"/>
              <a:gd name="T41" fmla="*/ 2147483647 h 27"/>
              <a:gd name="T42" fmla="*/ 2147483647 w 40"/>
              <a:gd name="T43" fmla="*/ 2147483647 h 27"/>
              <a:gd name="T44" fmla="*/ 2147483647 w 40"/>
              <a:gd name="T45" fmla="*/ 2147483647 h 27"/>
              <a:gd name="T46" fmla="*/ 2147483647 w 40"/>
              <a:gd name="T47" fmla="*/ 2147483647 h 27"/>
              <a:gd name="T48" fmla="*/ 2147483647 w 40"/>
              <a:gd name="T49" fmla="*/ 2147483647 h 27"/>
              <a:gd name="T50" fmla="*/ 2147483647 w 40"/>
              <a:gd name="T51" fmla="*/ 2147483647 h 27"/>
              <a:gd name="T52" fmla="*/ 2147483647 w 40"/>
              <a:gd name="T53" fmla="*/ 2147483647 h 27"/>
              <a:gd name="T54" fmla="*/ 2147483647 w 40"/>
              <a:gd name="T55" fmla="*/ 2147483647 h 27"/>
              <a:gd name="T56" fmla="*/ 2147483647 w 40"/>
              <a:gd name="T57" fmla="*/ 2147483647 h 27"/>
              <a:gd name="T58" fmla="*/ 2147483647 w 40"/>
              <a:gd name="T59" fmla="*/ 2147483647 h 27"/>
              <a:gd name="T60" fmla="*/ 2147483647 w 40"/>
              <a:gd name="T61" fmla="*/ 2147483647 h 27"/>
              <a:gd name="T62" fmla="*/ 2147483647 w 40"/>
              <a:gd name="T63" fmla="*/ 2147483647 h 27"/>
              <a:gd name="T64" fmla="*/ 2147483647 w 40"/>
              <a:gd name="T65" fmla="*/ 2147483647 h 27"/>
              <a:gd name="T66" fmla="*/ 2147483647 w 40"/>
              <a:gd name="T67" fmla="*/ 2147483647 h 27"/>
              <a:gd name="T68" fmla="*/ 2147483647 w 40"/>
              <a:gd name="T69" fmla="*/ 2147483647 h 27"/>
              <a:gd name="T70" fmla="*/ 2147483647 w 40"/>
              <a:gd name="T71" fmla="*/ 2147483647 h 27"/>
              <a:gd name="T72" fmla="*/ 2147483647 w 40"/>
              <a:gd name="T73" fmla="*/ 2147483647 h 27"/>
              <a:gd name="T74" fmla="*/ 2147483647 w 40"/>
              <a:gd name="T75" fmla="*/ 2147483647 h 27"/>
              <a:gd name="T76" fmla="*/ 2147483647 w 40"/>
              <a:gd name="T77" fmla="*/ 2147483647 h 27"/>
              <a:gd name="T78" fmla="*/ 2147483647 w 40"/>
              <a:gd name="T79" fmla="*/ 2147483647 h 27"/>
              <a:gd name="T80" fmla="*/ 2147483647 w 40"/>
              <a:gd name="T81" fmla="*/ 0 h 27"/>
              <a:gd name="T82" fmla="*/ 2147483647 w 40"/>
              <a:gd name="T83" fmla="*/ 2147483647 h 27"/>
              <a:gd name="T84" fmla="*/ 2147483647 w 40"/>
              <a:gd name="T85" fmla="*/ 2147483647 h 27"/>
              <a:gd name="T86" fmla="*/ 2147483647 w 40"/>
              <a:gd name="T87" fmla="*/ 2147483647 h 27"/>
              <a:gd name="T88" fmla="*/ 2147483647 w 40"/>
              <a:gd name="T89" fmla="*/ 2147483647 h 27"/>
              <a:gd name="T90" fmla="*/ 2147483647 w 40"/>
              <a:gd name="T91" fmla="*/ 2147483647 h 27"/>
              <a:gd name="T92" fmla="*/ 2147483647 w 40"/>
              <a:gd name="T93" fmla="*/ 2147483647 h 27"/>
              <a:gd name="T94" fmla="*/ 2147483647 w 40"/>
              <a:gd name="T95" fmla="*/ 2147483647 h 27"/>
              <a:gd name="T96" fmla="*/ 2147483647 w 40"/>
              <a:gd name="T97" fmla="*/ 2147483647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27"/>
              <a:gd name="T149" fmla="*/ 40 w 40"/>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27">
                <a:moveTo>
                  <a:pt x="19" y="5"/>
                </a:moveTo>
                <a:lnTo>
                  <a:pt x="16" y="5"/>
                </a:lnTo>
                <a:lnTo>
                  <a:pt x="15" y="5"/>
                </a:lnTo>
                <a:lnTo>
                  <a:pt x="12" y="6"/>
                </a:lnTo>
                <a:lnTo>
                  <a:pt x="10" y="6"/>
                </a:lnTo>
                <a:lnTo>
                  <a:pt x="7" y="8"/>
                </a:lnTo>
                <a:lnTo>
                  <a:pt x="6" y="8"/>
                </a:lnTo>
                <a:lnTo>
                  <a:pt x="4" y="9"/>
                </a:lnTo>
                <a:lnTo>
                  <a:pt x="2" y="11"/>
                </a:lnTo>
                <a:lnTo>
                  <a:pt x="2" y="12"/>
                </a:lnTo>
                <a:lnTo>
                  <a:pt x="0" y="12"/>
                </a:lnTo>
                <a:lnTo>
                  <a:pt x="0" y="14"/>
                </a:lnTo>
                <a:lnTo>
                  <a:pt x="0" y="15"/>
                </a:lnTo>
                <a:lnTo>
                  <a:pt x="0" y="17"/>
                </a:lnTo>
                <a:lnTo>
                  <a:pt x="2" y="18"/>
                </a:lnTo>
                <a:lnTo>
                  <a:pt x="4" y="20"/>
                </a:lnTo>
                <a:lnTo>
                  <a:pt x="6" y="21"/>
                </a:lnTo>
                <a:lnTo>
                  <a:pt x="10" y="21"/>
                </a:lnTo>
                <a:lnTo>
                  <a:pt x="13" y="22"/>
                </a:lnTo>
                <a:lnTo>
                  <a:pt x="16" y="22"/>
                </a:lnTo>
                <a:lnTo>
                  <a:pt x="19" y="24"/>
                </a:lnTo>
                <a:lnTo>
                  <a:pt x="22" y="25"/>
                </a:lnTo>
                <a:lnTo>
                  <a:pt x="25" y="27"/>
                </a:lnTo>
                <a:lnTo>
                  <a:pt x="27" y="27"/>
                </a:lnTo>
                <a:lnTo>
                  <a:pt x="28" y="27"/>
                </a:lnTo>
                <a:lnTo>
                  <a:pt x="30" y="27"/>
                </a:lnTo>
                <a:lnTo>
                  <a:pt x="31" y="27"/>
                </a:lnTo>
                <a:lnTo>
                  <a:pt x="31" y="25"/>
                </a:lnTo>
                <a:lnTo>
                  <a:pt x="33" y="25"/>
                </a:lnTo>
                <a:lnTo>
                  <a:pt x="34" y="22"/>
                </a:lnTo>
                <a:lnTo>
                  <a:pt x="36" y="20"/>
                </a:lnTo>
                <a:lnTo>
                  <a:pt x="37" y="17"/>
                </a:lnTo>
                <a:lnTo>
                  <a:pt x="37" y="14"/>
                </a:lnTo>
                <a:lnTo>
                  <a:pt x="37" y="11"/>
                </a:lnTo>
                <a:lnTo>
                  <a:pt x="39" y="6"/>
                </a:lnTo>
                <a:lnTo>
                  <a:pt x="39" y="3"/>
                </a:lnTo>
                <a:lnTo>
                  <a:pt x="40" y="0"/>
                </a:lnTo>
                <a:lnTo>
                  <a:pt x="37" y="2"/>
                </a:lnTo>
                <a:lnTo>
                  <a:pt x="36" y="2"/>
                </a:lnTo>
                <a:lnTo>
                  <a:pt x="33" y="2"/>
                </a:lnTo>
                <a:lnTo>
                  <a:pt x="30" y="2"/>
                </a:lnTo>
                <a:lnTo>
                  <a:pt x="27" y="2"/>
                </a:lnTo>
                <a:lnTo>
                  <a:pt x="24" y="3"/>
                </a:lnTo>
                <a:lnTo>
                  <a:pt x="21" y="3"/>
                </a:lnTo>
                <a:lnTo>
                  <a:pt x="19" y="5"/>
                </a:lnTo>
              </a:path>
            </a:pathLst>
          </a:custGeom>
          <a:solidFill>
            <a:srgbClr val="FFFF00"/>
          </a:solidFill>
          <a:ln w="4763">
            <a:solidFill>
              <a:srgbClr val="990000"/>
            </a:solidFill>
            <a:round/>
            <a:headEnd/>
            <a:tailEnd/>
          </a:ln>
        </p:spPr>
        <p:txBody>
          <a:bodyPr/>
          <a:lstStyle/>
          <a:p>
            <a:endParaRPr lang="en-US"/>
          </a:p>
        </p:txBody>
      </p:sp>
      <p:sp>
        <p:nvSpPr>
          <p:cNvPr id="53373" name="Freeform 124"/>
          <p:cNvSpPr>
            <a:spLocks/>
          </p:cNvSpPr>
          <p:nvPr/>
        </p:nvSpPr>
        <p:spPr bwMode="auto">
          <a:xfrm>
            <a:off x="6838950" y="4156075"/>
            <a:ext cx="73025" cy="57150"/>
          </a:xfrm>
          <a:custGeom>
            <a:avLst/>
            <a:gdLst>
              <a:gd name="T0" fmla="*/ 2147483647 w 52"/>
              <a:gd name="T1" fmla="*/ 2147483647 h 36"/>
              <a:gd name="T2" fmla="*/ 2147483647 w 52"/>
              <a:gd name="T3" fmla="*/ 2147483647 h 36"/>
              <a:gd name="T4" fmla="*/ 2147483647 w 52"/>
              <a:gd name="T5" fmla="*/ 2147483647 h 36"/>
              <a:gd name="T6" fmla="*/ 2147483647 w 52"/>
              <a:gd name="T7" fmla="*/ 2147483647 h 36"/>
              <a:gd name="T8" fmla="*/ 2147483647 w 52"/>
              <a:gd name="T9" fmla="*/ 2147483647 h 36"/>
              <a:gd name="T10" fmla="*/ 0 w 52"/>
              <a:gd name="T11" fmla="*/ 2147483647 h 36"/>
              <a:gd name="T12" fmla="*/ 0 w 52"/>
              <a:gd name="T13" fmla="*/ 2147483647 h 36"/>
              <a:gd name="T14" fmla="*/ 0 w 52"/>
              <a:gd name="T15" fmla="*/ 2147483647 h 36"/>
              <a:gd name="T16" fmla="*/ 0 w 52"/>
              <a:gd name="T17" fmla="*/ 2147483647 h 36"/>
              <a:gd name="T18" fmla="*/ 2147483647 w 52"/>
              <a:gd name="T19" fmla="*/ 2147483647 h 36"/>
              <a:gd name="T20" fmla="*/ 2147483647 w 52"/>
              <a:gd name="T21" fmla="*/ 2147483647 h 36"/>
              <a:gd name="T22" fmla="*/ 2147483647 w 52"/>
              <a:gd name="T23" fmla="*/ 2147483647 h 36"/>
              <a:gd name="T24" fmla="*/ 2147483647 w 52"/>
              <a:gd name="T25" fmla="*/ 2147483647 h 36"/>
              <a:gd name="T26" fmla="*/ 2147483647 w 52"/>
              <a:gd name="T27" fmla="*/ 2147483647 h 36"/>
              <a:gd name="T28" fmla="*/ 2147483647 w 52"/>
              <a:gd name="T29" fmla="*/ 2147483647 h 36"/>
              <a:gd name="T30" fmla="*/ 2147483647 w 52"/>
              <a:gd name="T31" fmla="*/ 2147483647 h 36"/>
              <a:gd name="T32" fmla="*/ 2147483647 w 52"/>
              <a:gd name="T33" fmla="*/ 2147483647 h 36"/>
              <a:gd name="T34" fmla="*/ 2147483647 w 52"/>
              <a:gd name="T35" fmla="*/ 2147483647 h 36"/>
              <a:gd name="T36" fmla="*/ 2147483647 w 52"/>
              <a:gd name="T37" fmla="*/ 2147483647 h 36"/>
              <a:gd name="T38" fmla="*/ 2147483647 w 52"/>
              <a:gd name="T39" fmla="*/ 2147483647 h 36"/>
              <a:gd name="T40" fmla="*/ 2147483647 w 52"/>
              <a:gd name="T41" fmla="*/ 2147483647 h 36"/>
              <a:gd name="T42" fmla="*/ 2147483647 w 52"/>
              <a:gd name="T43" fmla="*/ 2147483647 h 36"/>
              <a:gd name="T44" fmla="*/ 2147483647 w 52"/>
              <a:gd name="T45" fmla="*/ 2147483647 h 36"/>
              <a:gd name="T46" fmla="*/ 2147483647 w 52"/>
              <a:gd name="T47" fmla="*/ 2147483647 h 36"/>
              <a:gd name="T48" fmla="*/ 2147483647 w 52"/>
              <a:gd name="T49" fmla="*/ 2147483647 h 36"/>
              <a:gd name="T50" fmla="*/ 2147483647 w 52"/>
              <a:gd name="T51" fmla="*/ 2147483647 h 36"/>
              <a:gd name="T52" fmla="*/ 2147483647 w 52"/>
              <a:gd name="T53" fmla="*/ 2147483647 h 36"/>
              <a:gd name="T54" fmla="*/ 2147483647 w 52"/>
              <a:gd name="T55" fmla="*/ 2147483647 h 36"/>
              <a:gd name="T56" fmla="*/ 2147483647 w 52"/>
              <a:gd name="T57" fmla="*/ 2147483647 h 36"/>
              <a:gd name="T58" fmla="*/ 2147483647 w 52"/>
              <a:gd name="T59" fmla="*/ 2147483647 h 36"/>
              <a:gd name="T60" fmla="*/ 2147483647 w 52"/>
              <a:gd name="T61" fmla="*/ 2147483647 h 36"/>
              <a:gd name="T62" fmla="*/ 2147483647 w 52"/>
              <a:gd name="T63" fmla="*/ 2147483647 h 36"/>
              <a:gd name="T64" fmla="*/ 2147483647 w 52"/>
              <a:gd name="T65" fmla="*/ 2147483647 h 36"/>
              <a:gd name="T66" fmla="*/ 2147483647 w 52"/>
              <a:gd name="T67" fmla="*/ 2147483647 h 36"/>
              <a:gd name="T68" fmla="*/ 2147483647 w 52"/>
              <a:gd name="T69" fmla="*/ 2147483647 h 36"/>
              <a:gd name="T70" fmla="*/ 2147483647 w 52"/>
              <a:gd name="T71" fmla="*/ 2147483647 h 36"/>
              <a:gd name="T72" fmla="*/ 2147483647 w 52"/>
              <a:gd name="T73" fmla="*/ 0 h 36"/>
              <a:gd name="T74" fmla="*/ 2147483647 w 52"/>
              <a:gd name="T75" fmla="*/ 0 h 36"/>
              <a:gd name="T76" fmla="*/ 2147483647 w 52"/>
              <a:gd name="T77" fmla="*/ 0 h 36"/>
              <a:gd name="T78" fmla="*/ 2147483647 w 52"/>
              <a:gd name="T79" fmla="*/ 2147483647 h 36"/>
              <a:gd name="T80" fmla="*/ 2147483647 w 52"/>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36"/>
              <a:gd name="T125" fmla="*/ 52 w 52"/>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36">
                <a:moveTo>
                  <a:pt x="9" y="3"/>
                </a:moveTo>
                <a:lnTo>
                  <a:pt x="7" y="5"/>
                </a:lnTo>
                <a:lnTo>
                  <a:pt x="4" y="6"/>
                </a:lnTo>
                <a:lnTo>
                  <a:pt x="3" y="8"/>
                </a:lnTo>
                <a:lnTo>
                  <a:pt x="1" y="9"/>
                </a:lnTo>
                <a:lnTo>
                  <a:pt x="0" y="12"/>
                </a:lnTo>
                <a:lnTo>
                  <a:pt x="0" y="14"/>
                </a:lnTo>
                <a:lnTo>
                  <a:pt x="0" y="15"/>
                </a:lnTo>
                <a:lnTo>
                  <a:pt x="0" y="16"/>
                </a:lnTo>
                <a:lnTo>
                  <a:pt x="3" y="21"/>
                </a:lnTo>
                <a:lnTo>
                  <a:pt x="7" y="25"/>
                </a:lnTo>
                <a:lnTo>
                  <a:pt x="10" y="28"/>
                </a:lnTo>
                <a:lnTo>
                  <a:pt x="15" y="31"/>
                </a:lnTo>
                <a:lnTo>
                  <a:pt x="18" y="34"/>
                </a:lnTo>
                <a:lnTo>
                  <a:pt x="22" y="36"/>
                </a:lnTo>
                <a:lnTo>
                  <a:pt x="27" y="36"/>
                </a:lnTo>
                <a:lnTo>
                  <a:pt x="32" y="36"/>
                </a:lnTo>
                <a:lnTo>
                  <a:pt x="35" y="34"/>
                </a:lnTo>
                <a:lnTo>
                  <a:pt x="38" y="33"/>
                </a:lnTo>
                <a:lnTo>
                  <a:pt x="41" y="31"/>
                </a:lnTo>
                <a:lnTo>
                  <a:pt x="43" y="28"/>
                </a:lnTo>
                <a:lnTo>
                  <a:pt x="46" y="25"/>
                </a:lnTo>
                <a:lnTo>
                  <a:pt x="47" y="22"/>
                </a:lnTo>
                <a:lnTo>
                  <a:pt x="50" y="19"/>
                </a:lnTo>
                <a:lnTo>
                  <a:pt x="52" y="16"/>
                </a:lnTo>
                <a:lnTo>
                  <a:pt x="52" y="14"/>
                </a:lnTo>
                <a:lnTo>
                  <a:pt x="52" y="11"/>
                </a:lnTo>
                <a:lnTo>
                  <a:pt x="50" y="9"/>
                </a:lnTo>
                <a:lnTo>
                  <a:pt x="49" y="8"/>
                </a:lnTo>
                <a:lnTo>
                  <a:pt x="46" y="6"/>
                </a:lnTo>
                <a:lnTo>
                  <a:pt x="44" y="5"/>
                </a:lnTo>
                <a:lnTo>
                  <a:pt x="41" y="3"/>
                </a:lnTo>
                <a:lnTo>
                  <a:pt x="40" y="3"/>
                </a:lnTo>
                <a:lnTo>
                  <a:pt x="35" y="3"/>
                </a:lnTo>
                <a:lnTo>
                  <a:pt x="32" y="2"/>
                </a:lnTo>
                <a:lnTo>
                  <a:pt x="28" y="2"/>
                </a:lnTo>
                <a:lnTo>
                  <a:pt x="25" y="0"/>
                </a:lnTo>
                <a:lnTo>
                  <a:pt x="21" y="0"/>
                </a:lnTo>
                <a:lnTo>
                  <a:pt x="16" y="0"/>
                </a:lnTo>
                <a:lnTo>
                  <a:pt x="13" y="2"/>
                </a:lnTo>
                <a:lnTo>
                  <a:pt x="9"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4" name="Freeform 125"/>
          <p:cNvSpPr>
            <a:spLocks/>
          </p:cNvSpPr>
          <p:nvPr/>
        </p:nvSpPr>
        <p:spPr bwMode="auto">
          <a:xfrm>
            <a:off x="6838950" y="4156075"/>
            <a:ext cx="73025" cy="57150"/>
          </a:xfrm>
          <a:custGeom>
            <a:avLst/>
            <a:gdLst>
              <a:gd name="T0" fmla="*/ 2147483647 w 52"/>
              <a:gd name="T1" fmla="*/ 2147483647 h 36"/>
              <a:gd name="T2" fmla="*/ 2147483647 w 52"/>
              <a:gd name="T3" fmla="*/ 2147483647 h 36"/>
              <a:gd name="T4" fmla="*/ 2147483647 w 52"/>
              <a:gd name="T5" fmla="*/ 2147483647 h 36"/>
              <a:gd name="T6" fmla="*/ 2147483647 w 52"/>
              <a:gd name="T7" fmla="*/ 2147483647 h 36"/>
              <a:gd name="T8" fmla="*/ 2147483647 w 52"/>
              <a:gd name="T9" fmla="*/ 2147483647 h 36"/>
              <a:gd name="T10" fmla="*/ 0 w 52"/>
              <a:gd name="T11" fmla="*/ 2147483647 h 36"/>
              <a:gd name="T12" fmla="*/ 0 w 52"/>
              <a:gd name="T13" fmla="*/ 2147483647 h 36"/>
              <a:gd name="T14" fmla="*/ 0 w 52"/>
              <a:gd name="T15" fmla="*/ 2147483647 h 36"/>
              <a:gd name="T16" fmla="*/ 0 w 52"/>
              <a:gd name="T17" fmla="*/ 2147483647 h 36"/>
              <a:gd name="T18" fmla="*/ 2147483647 w 52"/>
              <a:gd name="T19" fmla="*/ 2147483647 h 36"/>
              <a:gd name="T20" fmla="*/ 2147483647 w 52"/>
              <a:gd name="T21" fmla="*/ 2147483647 h 36"/>
              <a:gd name="T22" fmla="*/ 2147483647 w 52"/>
              <a:gd name="T23" fmla="*/ 2147483647 h 36"/>
              <a:gd name="T24" fmla="*/ 2147483647 w 52"/>
              <a:gd name="T25" fmla="*/ 2147483647 h 36"/>
              <a:gd name="T26" fmla="*/ 2147483647 w 52"/>
              <a:gd name="T27" fmla="*/ 2147483647 h 36"/>
              <a:gd name="T28" fmla="*/ 2147483647 w 52"/>
              <a:gd name="T29" fmla="*/ 2147483647 h 36"/>
              <a:gd name="T30" fmla="*/ 2147483647 w 52"/>
              <a:gd name="T31" fmla="*/ 2147483647 h 36"/>
              <a:gd name="T32" fmla="*/ 2147483647 w 52"/>
              <a:gd name="T33" fmla="*/ 2147483647 h 36"/>
              <a:gd name="T34" fmla="*/ 2147483647 w 52"/>
              <a:gd name="T35" fmla="*/ 2147483647 h 36"/>
              <a:gd name="T36" fmla="*/ 2147483647 w 52"/>
              <a:gd name="T37" fmla="*/ 2147483647 h 36"/>
              <a:gd name="T38" fmla="*/ 2147483647 w 52"/>
              <a:gd name="T39" fmla="*/ 2147483647 h 36"/>
              <a:gd name="T40" fmla="*/ 2147483647 w 52"/>
              <a:gd name="T41" fmla="*/ 2147483647 h 36"/>
              <a:gd name="T42" fmla="*/ 2147483647 w 52"/>
              <a:gd name="T43" fmla="*/ 2147483647 h 36"/>
              <a:gd name="T44" fmla="*/ 2147483647 w 52"/>
              <a:gd name="T45" fmla="*/ 2147483647 h 36"/>
              <a:gd name="T46" fmla="*/ 2147483647 w 52"/>
              <a:gd name="T47" fmla="*/ 2147483647 h 36"/>
              <a:gd name="T48" fmla="*/ 2147483647 w 52"/>
              <a:gd name="T49" fmla="*/ 2147483647 h 36"/>
              <a:gd name="T50" fmla="*/ 2147483647 w 52"/>
              <a:gd name="T51" fmla="*/ 2147483647 h 36"/>
              <a:gd name="T52" fmla="*/ 2147483647 w 52"/>
              <a:gd name="T53" fmla="*/ 2147483647 h 36"/>
              <a:gd name="T54" fmla="*/ 2147483647 w 52"/>
              <a:gd name="T55" fmla="*/ 2147483647 h 36"/>
              <a:gd name="T56" fmla="*/ 2147483647 w 52"/>
              <a:gd name="T57" fmla="*/ 2147483647 h 36"/>
              <a:gd name="T58" fmla="*/ 2147483647 w 52"/>
              <a:gd name="T59" fmla="*/ 2147483647 h 36"/>
              <a:gd name="T60" fmla="*/ 2147483647 w 52"/>
              <a:gd name="T61" fmla="*/ 2147483647 h 36"/>
              <a:gd name="T62" fmla="*/ 2147483647 w 52"/>
              <a:gd name="T63" fmla="*/ 2147483647 h 36"/>
              <a:gd name="T64" fmla="*/ 2147483647 w 52"/>
              <a:gd name="T65" fmla="*/ 2147483647 h 36"/>
              <a:gd name="T66" fmla="*/ 2147483647 w 52"/>
              <a:gd name="T67" fmla="*/ 2147483647 h 36"/>
              <a:gd name="T68" fmla="*/ 2147483647 w 52"/>
              <a:gd name="T69" fmla="*/ 2147483647 h 36"/>
              <a:gd name="T70" fmla="*/ 2147483647 w 52"/>
              <a:gd name="T71" fmla="*/ 2147483647 h 36"/>
              <a:gd name="T72" fmla="*/ 2147483647 w 52"/>
              <a:gd name="T73" fmla="*/ 0 h 36"/>
              <a:gd name="T74" fmla="*/ 2147483647 w 52"/>
              <a:gd name="T75" fmla="*/ 0 h 36"/>
              <a:gd name="T76" fmla="*/ 2147483647 w 52"/>
              <a:gd name="T77" fmla="*/ 0 h 36"/>
              <a:gd name="T78" fmla="*/ 2147483647 w 52"/>
              <a:gd name="T79" fmla="*/ 2147483647 h 36"/>
              <a:gd name="T80" fmla="*/ 2147483647 w 52"/>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36"/>
              <a:gd name="T125" fmla="*/ 52 w 52"/>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36">
                <a:moveTo>
                  <a:pt x="9" y="3"/>
                </a:moveTo>
                <a:lnTo>
                  <a:pt x="7" y="5"/>
                </a:lnTo>
                <a:lnTo>
                  <a:pt x="4" y="6"/>
                </a:lnTo>
                <a:lnTo>
                  <a:pt x="3" y="8"/>
                </a:lnTo>
                <a:lnTo>
                  <a:pt x="1" y="9"/>
                </a:lnTo>
                <a:lnTo>
                  <a:pt x="0" y="12"/>
                </a:lnTo>
                <a:lnTo>
                  <a:pt x="0" y="14"/>
                </a:lnTo>
                <a:lnTo>
                  <a:pt x="0" y="15"/>
                </a:lnTo>
                <a:lnTo>
                  <a:pt x="0" y="16"/>
                </a:lnTo>
                <a:lnTo>
                  <a:pt x="3" y="21"/>
                </a:lnTo>
                <a:lnTo>
                  <a:pt x="7" y="25"/>
                </a:lnTo>
                <a:lnTo>
                  <a:pt x="10" y="28"/>
                </a:lnTo>
                <a:lnTo>
                  <a:pt x="15" y="31"/>
                </a:lnTo>
                <a:lnTo>
                  <a:pt x="18" y="34"/>
                </a:lnTo>
                <a:lnTo>
                  <a:pt x="22" y="36"/>
                </a:lnTo>
                <a:lnTo>
                  <a:pt x="27" y="36"/>
                </a:lnTo>
                <a:lnTo>
                  <a:pt x="32" y="36"/>
                </a:lnTo>
                <a:lnTo>
                  <a:pt x="35" y="34"/>
                </a:lnTo>
                <a:lnTo>
                  <a:pt x="38" y="33"/>
                </a:lnTo>
                <a:lnTo>
                  <a:pt x="41" y="31"/>
                </a:lnTo>
                <a:lnTo>
                  <a:pt x="43" y="28"/>
                </a:lnTo>
                <a:lnTo>
                  <a:pt x="46" y="25"/>
                </a:lnTo>
                <a:lnTo>
                  <a:pt x="47" y="22"/>
                </a:lnTo>
                <a:lnTo>
                  <a:pt x="50" y="19"/>
                </a:lnTo>
                <a:lnTo>
                  <a:pt x="52" y="16"/>
                </a:lnTo>
                <a:lnTo>
                  <a:pt x="52" y="14"/>
                </a:lnTo>
                <a:lnTo>
                  <a:pt x="52" y="11"/>
                </a:lnTo>
                <a:lnTo>
                  <a:pt x="50" y="9"/>
                </a:lnTo>
                <a:lnTo>
                  <a:pt x="49" y="8"/>
                </a:lnTo>
                <a:lnTo>
                  <a:pt x="46" y="6"/>
                </a:lnTo>
                <a:lnTo>
                  <a:pt x="44" y="5"/>
                </a:lnTo>
                <a:lnTo>
                  <a:pt x="41" y="3"/>
                </a:lnTo>
                <a:lnTo>
                  <a:pt x="40" y="3"/>
                </a:lnTo>
                <a:lnTo>
                  <a:pt x="35" y="3"/>
                </a:lnTo>
                <a:lnTo>
                  <a:pt x="32" y="2"/>
                </a:lnTo>
                <a:lnTo>
                  <a:pt x="28" y="2"/>
                </a:lnTo>
                <a:lnTo>
                  <a:pt x="25" y="0"/>
                </a:lnTo>
                <a:lnTo>
                  <a:pt x="21" y="0"/>
                </a:lnTo>
                <a:lnTo>
                  <a:pt x="16" y="0"/>
                </a:lnTo>
                <a:lnTo>
                  <a:pt x="13" y="2"/>
                </a:lnTo>
                <a:lnTo>
                  <a:pt x="9" y="3"/>
                </a:lnTo>
              </a:path>
            </a:pathLst>
          </a:custGeom>
          <a:solidFill>
            <a:srgbClr val="FFFF00"/>
          </a:solidFill>
          <a:ln w="4763">
            <a:solidFill>
              <a:srgbClr val="990000"/>
            </a:solidFill>
            <a:round/>
            <a:headEnd/>
            <a:tailEnd/>
          </a:ln>
        </p:spPr>
        <p:txBody>
          <a:bodyPr/>
          <a:lstStyle/>
          <a:p>
            <a:endParaRPr lang="en-US"/>
          </a:p>
        </p:txBody>
      </p:sp>
      <p:sp>
        <p:nvSpPr>
          <p:cNvPr id="53375" name="Freeform 126"/>
          <p:cNvSpPr>
            <a:spLocks/>
          </p:cNvSpPr>
          <p:nvPr/>
        </p:nvSpPr>
        <p:spPr bwMode="auto">
          <a:xfrm>
            <a:off x="6834188" y="4105275"/>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2147483647 w 37"/>
              <a:gd name="T83" fmla="*/ 0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23"/>
              <a:gd name="T128" fmla="*/ 37 w 37"/>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lnTo>
                  <a:pt x="1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6" name="Freeform 127"/>
          <p:cNvSpPr>
            <a:spLocks/>
          </p:cNvSpPr>
          <p:nvPr/>
        </p:nvSpPr>
        <p:spPr bwMode="auto">
          <a:xfrm>
            <a:off x="6834188" y="4105275"/>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2147483647 w 37"/>
              <a:gd name="T83" fmla="*/ 0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23"/>
              <a:gd name="T128" fmla="*/ 37 w 37"/>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lnTo>
                  <a:pt x="10" y="0"/>
                </a:lnTo>
              </a:path>
            </a:pathLst>
          </a:custGeom>
          <a:solidFill>
            <a:srgbClr val="FFFF00"/>
          </a:solidFill>
          <a:ln w="1588">
            <a:solidFill>
              <a:srgbClr val="990000"/>
            </a:solidFill>
            <a:round/>
            <a:headEnd/>
            <a:tailEnd/>
          </a:ln>
        </p:spPr>
        <p:txBody>
          <a:bodyPr/>
          <a:lstStyle/>
          <a:p>
            <a:endParaRPr lang="en-US"/>
          </a:p>
        </p:txBody>
      </p:sp>
      <p:sp>
        <p:nvSpPr>
          <p:cNvPr id="53377" name="Freeform 128"/>
          <p:cNvSpPr>
            <a:spLocks/>
          </p:cNvSpPr>
          <p:nvPr/>
        </p:nvSpPr>
        <p:spPr bwMode="auto">
          <a:xfrm>
            <a:off x="6834188" y="4105275"/>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23"/>
              <a:gd name="T125" fmla="*/ 37 w 37"/>
              <a:gd name="T126" fmla="*/ 23 h 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path>
            </a:pathLst>
          </a:custGeom>
          <a:solidFill>
            <a:srgbClr val="FFFF00"/>
          </a:solidFill>
          <a:ln w="4763">
            <a:solidFill>
              <a:srgbClr val="990000"/>
            </a:solidFill>
            <a:round/>
            <a:headEnd/>
            <a:tailEnd/>
          </a:ln>
        </p:spPr>
        <p:txBody>
          <a:bodyPr/>
          <a:lstStyle/>
          <a:p>
            <a:endParaRPr lang="en-US"/>
          </a:p>
        </p:txBody>
      </p:sp>
      <p:sp>
        <p:nvSpPr>
          <p:cNvPr id="53378" name="Freeform 129"/>
          <p:cNvSpPr>
            <a:spLocks/>
          </p:cNvSpPr>
          <p:nvPr/>
        </p:nvSpPr>
        <p:spPr bwMode="auto">
          <a:xfrm>
            <a:off x="6838950" y="4057650"/>
            <a:ext cx="88900" cy="47625"/>
          </a:xfrm>
          <a:custGeom>
            <a:avLst/>
            <a:gdLst>
              <a:gd name="T0" fmla="*/ 2147483647 w 64"/>
              <a:gd name="T1" fmla="*/ 2147483647 h 30"/>
              <a:gd name="T2" fmla="*/ 2147483647 w 64"/>
              <a:gd name="T3" fmla="*/ 0 h 30"/>
              <a:gd name="T4" fmla="*/ 2147483647 w 64"/>
              <a:gd name="T5" fmla="*/ 0 h 30"/>
              <a:gd name="T6" fmla="*/ 2147483647 w 64"/>
              <a:gd name="T7" fmla="*/ 2147483647 h 30"/>
              <a:gd name="T8" fmla="*/ 2147483647 w 64"/>
              <a:gd name="T9" fmla="*/ 2147483647 h 30"/>
              <a:gd name="T10" fmla="*/ 2147483647 w 64"/>
              <a:gd name="T11" fmla="*/ 2147483647 h 30"/>
              <a:gd name="T12" fmla="*/ 2147483647 w 64"/>
              <a:gd name="T13" fmla="*/ 2147483647 h 30"/>
              <a:gd name="T14" fmla="*/ 2147483647 w 64"/>
              <a:gd name="T15" fmla="*/ 2147483647 h 30"/>
              <a:gd name="T16" fmla="*/ 0 w 64"/>
              <a:gd name="T17" fmla="*/ 2147483647 h 30"/>
              <a:gd name="T18" fmla="*/ 0 w 64"/>
              <a:gd name="T19" fmla="*/ 2147483647 h 30"/>
              <a:gd name="T20" fmla="*/ 0 w 64"/>
              <a:gd name="T21" fmla="*/ 2147483647 h 30"/>
              <a:gd name="T22" fmla="*/ 0 w 64"/>
              <a:gd name="T23" fmla="*/ 2147483647 h 30"/>
              <a:gd name="T24" fmla="*/ 2147483647 w 64"/>
              <a:gd name="T25" fmla="*/ 2147483647 h 30"/>
              <a:gd name="T26" fmla="*/ 2147483647 w 64"/>
              <a:gd name="T27" fmla="*/ 2147483647 h 30"/>
              <a:gd name="T28" fmla="*/ 2147483647 w 64"/>
              <a:gd name="T29" fmla="*/ 2147483647 h 30"/>
              <a:gd name="T30" fmla="*/ 2147483647 w 64"/>
              <a:gd name="T31" fmla="*/ 2147483647 h 30"/>
              <a:gd name="T32" fmla="*/ 2147483647 w 64"/>
              <a:gd name="T33" fmla="*/ 2147483647 h 30"/>
              <a:gd name="T34" fmla="*/ 2147483647 w 64"/>
              <a:gd name="T35" fmla="*/ 2147483647 h 30"/>
              <a:gd name="T36" fmla="*/ 2147483647 w 64"/>
              <a:gd name="T37" fmla="*/ 2147483647 h 30"/>
              <a:gd name="T38" fmla="*/ 2147483647 w 64"/>
              <a:gd name="T39" fmla="*/ 2147483647 h 30"/>
              <a:gd name="T40" fmla="*/ 2147483647 w 64"/>
              <a:gd name="T41" fmla="*/ 2147483647 h 30"/>
              <a:gd name="T42" fmla="*/ 2147483647 w 64"/>
              <a:gd name="T43" fmla="*/ 2147483647 h 30"/>
              <a:gd name="T44" fmla="*/ 2147483647 w 64"/>
              <a:gd name="T45" fmla="*/ 2147483647 h 30"/>
              <a:gd name="T46" fmla="*/ 2147483647 w 64"/>
              <a:gd name="T47" fmla="*/ 2147483647 h 30"/>
              <a:gd name="T48" fmla="*/ 2147483647 w 64"/>
              <a:gd name="T49" fmla="*/ 2147483647 h 30"/>
              <a:gd name="T50" fmla="*/ 2147483647 w 64"/>
              <a:gd name="T51" fmla="*/ 2147483647 h 30"/>
              <a:gd name="T52" fmla="*/ 2147483647 w 64"/>
              <a:gd name="T53" fmla="*/ 2147483647 h 30"/>
              <a:gd name="T54" fmla="*/ 2147483647 w 64"/>
              <a:gd name="T55" fmla="*/ 2147483647 h 30"/>
              <a:gd name="T56" fmla="*/ 2147483647 w 64"/>
              <a:gd name="T57" fmla="*/ 2147483647 h 30"/>
              <a:gd name="T58" fmla="*/ 2147483647 w 64"/>
              <a:gd name="T59" fmla="*/ 2147483647 h 30"/>
              <a:gd name="T60" fmla="*/ 2147483647 w 64"/>
              <a:gd name="T61" fmla="*/ 2147483647 h 30"/>
              <a:gd name="T62" fmla="*/ 2147483647 w 64"/>
              <a:gd name="T63" fmla="*/ 2147483647 h 30"/>
              <a:gd name="T64" fmla="*/ 2147483647 w 64"/>
              <a:gd name="T65" fmla="*/ 2147483647 h 30"/>
              <a:gd name="T66" fmla="*/ 2147483647 w 64"/>
              <a:gd name="T67" fmla="*/ 2147483647 h 30"/>
              <a:gd name="T68" fmla="*/ 2147483647 w 64"/>
              <a:gd name="T69" fmla="*/ 2147483647 h 30"/>
              <a:gd name="T70" fmla="*/ 2147483647 w 64"/>
              <a:gd name="T71" fmla="*/ 2147483647 h 30"/>
              <a:gd name="T72" fmla="*/ 2147483647 w 64"/>
              <a:gd name="T73" fmla="*/ 2147483647 h 30"/>
              <a:gd name="T74" fmla="*/ 2147483647 w 64"/>
              <a:gd name="T75" fmla="*/ 2147483647 h 30"/>
              <a:gd name="T76" fmla="*/ 2147483647 w 64"/>
              <a:gd name="T77" fmla="*/ 2147483647 h 30"/>
              <a:gd name="T78" fmla="*/ 2147483647 w 64"/>
              <a:gd name="T79" fmla="*/ 2147483647 h 30"/>
              <a:gd name="T80" fmla="*/ 2147483647 w 64"/>
              <a:gd name="T81" fmla="*/ 2147483647 h 30"/>
              <a:gd name="T82" fmla="*/ 2147483647 w 64"/>
              <a:gd name="T83" fmla="*/ 2147483647 h 30"/>
              <a:gd name="T84" fmla="*/ 2147483647 w 64"/>
              <a:gd name="T85" fmla="*/ 2147483647 h 30"/>
              <a:gd name="T86" fmla="*/ 2147483647 w 64"/>
              <a:gd name="T87" fmla="*/ 2147483647 h 30"/>
              <a:gd name="T88" fmla="*/ 2147483647 w 64"/>
              <a:gd name="T89" fmla="*/ 2147483647 h 30"/>
              <a:gd name="T90" fmla="*/ 2147483647 w 64"/>
              <a:gd name="T91" fmla="*/ 2147483647 h 30"/>
              <a:gd name="T92" fmla="*/ 2147483647 w 64"/>
              <a:gd name="T93" fmla="*/ 2147483647 h 30"/>
              <a:gd name="T94" fmla="*/ 2147483647 w 64"/>
              <a:gd name="T95" fmla="*/ 2147483647 h 30"/>
              <a:gd name="T96" fmla="*/ 2147483647 w 64"/>
              <a:gd name="T97" fmla="*/ 2147483647 h 30"/>
              <a:gd name="T98" fmla="*/ 2147483647 w 64"/>
              <a:gd name="T99" fmla="*/ 2147483647 h 30"/>
              <a:gd name="T100" fmla="*/ 2147483647 w 64"/>
              <a:gd name="T101" fmla="*/ 2147483647 h 30"/>
              <a:gd name="T102" fmla="*/ 2147483647 w 64"/>
              <a:gd name="T103" fmla="*/ 2147483647 h 30"/>
              <a:gd name="T104" fmla="*/ 2147483647 w 64"/>
              <a:gd name="T105" fmla="*/ 2147483647 h 30"/>
              <a:gd name="T106" fmla="*/ 2147483647 w 64"/>
              <a:gd name="T107" fmla="*/ 2147483647 h 30"/>
              <a:gd name="T108" fmla="*/ 2147483647 w 64"/>
              <a:gd name="T109" fmla="*/ 2147483647 h 30"/>
              <a:gd name="T110" fmla="*/ 2147483647 w 64"/>
              <a:gd name="T111" fmla="*/ 2147483647 h 30"/>
              <a:gd name="T112" fmla="*/ 2147483647 w 64"/>
              <a:gd name="T113" fmla="*/ 2147483647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30"/>
              <a:gd name="T173" fmla="*/ 64 w 64"/>
              <a:gd name="T174" fmla="*/ 30 h 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30">
                <a:moveTo>
                  <a:pt x="28" y="1"/>
                </a:moveTo>
                <a:lnTo>
                  <a:pt x="24" y="0"/>
                </a:lnTo>
                <a:lnTo>
                  <a:pt x="19" y="0"/>
                </a:lnTo>
                <a:lnTo>
                  <a:pt x="15" y="1"/>
                </a:lnTo>
                <a:lnTo>
                  <a:pt x="10" y="1"/>
                </a:lnTo>
                <a:lnTo>
                  <a:pt x="6" y="3"/>
                </a:lnTo>
                <a:lnTo>
                  <a:pt x="3" y="6"/>
                </a:lnTo>
                <a:lnTo>
                  <a:pt x="1" y="9"/>
                </a:lnTo>
                <a:lnTo>
                  <a:pt x="0" y="13"/>
                </a:lnTo>
                <a:lnTo>
                  <a:pt x="0" y="15"/>
                </a:lnTo>
                <a:lnTo>
                  <a:pt x="0" y="16"/>
                </a:lnTo>
                <a:lnTo>
                  <a:pt x="0" y="18"/>
                </a:lnTo>
                <a:lnTo>
                  <a:pt x="1" y="19"/>
                </a:lnTo>
                <a:lnTo>
                  <a:pt x="3" y="21"/>
                </a:lnTo>
                <a:lnTo>
                  <a:pt x="4" y="21"/>
                </a:lnTo>
                <a:lnTo>
                  <a:pt x="6" y="22"/>
                </a:lnTo>
                <a:lnTo>
                  <a:pt x="7" y="22"/>
                </a:lnTo>
                <a:lnTo>
                  <a:pt x="12" y="24"/>
                </a:lnTo>
                <a:lnTo>
                  <a:pt x="18" y="25"/>
                </a:lnTo>
                <a:lnTo>
                  <a:pt x="22" y="25"/>
                </a:lnTo>
                <a:lnTo>
                  <a:pt x="27" y="27"/>
                </a:lnTo>
                <a:lnTo>
                  <a:pt x="31" y="27"/>
                </a:lnTo>
                <a:lnTo>
                  <a:pt x="35" y="28"/>
                </a:lnTo>
                <a:lnTo>
                  <a:pt x="40" y="28"/>
                </a:lnTo>
                <a:lnTo>
                  <a:pt x="44" y="30"/>
                </a:lnTo>
                <a:lnTo>
                  <a:pt x="47" y="30"/>
                </a:lnTo>
                <a:lnTo>
                  <a:pt x="50" y="28"/>
                </a:lnTo>
                <a:lnTo>
                  <a:pt x="53" y="28"/>
                </a:lnTo>
                <a:lnTo>
                  <a:pt x="56" y="27"/>
                </a:lnTo>
                <a:lnTo>
                  <a:pt x="58" y="25"/>
                </a:lnTo>
                <a:lnTo>
                  <a:pt x="61" y="24"/>
                </a:lnTo>
                <a:lnTo>
                  <a:pt x="62" y="21"/>
                </a:lnTo>
                <a:lnTo>
                  <a:pt x="62" y="19"/>
                </a:lnTo>
                <a:lnTo>
                  <a:pt x="64" y="18"/>
                </a:lnTo>
                <a:lnTo>
                  <a:pt x="64" y="16"/>
                </a:lnTo>
                <a:lnTo>
                  <a:pt x="64" y="15"/>
                </a:lnTo>
                <a:lnTo>
                  <a:pt x="62" y="13"/>
                </a:lnTo>
                <a:lnTo>
                  <a:pt x="62" y="12"/>
                </a:lnTo>
                <a:lnTo>
                  <a:pt x="61" y="12"/>
                </a:lnTo>
                <a:lnTo>
                  <a:pt x="59" y="12"/>
                </a:lnTo>
                <a:lnTo>
                  <a:pt x="58" y="12"/>
                </a:lnTo>
                <a:lnTo>
                  <a:pt x="56" y="12"/>
                </a:lnTo>
                <a:lnTo>
                  <a:pt x="55" y="12"/>
                </a:lnTo>
                <a:lnTo>
                  <a:pt x="53" y="12"/>
                </a:lnTo>
                <a:lnTo>
                  <a:pt x="50" y="12"/>
                </a:lnTo>
                <a:lnTo>
                  <a:pt x="49" y="12"/>
                </a:lnTo>
                <a:lnTo>
                  <a:pt x="47" y="10"/>
                </a:lnTo>
                <a:lnTo>
                  <a:pt x="46" y="10"/>
                </a:lnTo>
                <a:lnTo>
                  <a:pt x="44" y="9"/>
                </a:lnTo>
                <a:lnTo>
                  <a:pt x="41" y="7"/>
                </a:lnTo>
                <a:lnTo>
                  <a:pt x="40" y="6"/>
                </a:lnTo>
                <a:lnTo>
                  <a:pt x="38" y="4"/>
                </a:lnTo>
                <a:lnTo>
                  <a:pt x="35" y="3"/>
                </a:lnTo>
                <a:lnTo>
                  <a:pt x="34" y="1"/>
                </a:lnTo>
                <a:lnTo>
                  <a:pt x="31" y="1"/>
                </a:lnTo>
                <a:lnTo>
                  <a:pt x="28" y="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9" name="Freeform 130"/>
          <p:cNvSpPr>
            <a:spLocks/>
          </p:cNvSpPr>
          <p:nvPr/>
        </p:nvSpPr>
        <p:spPr bwMode="auto">
          <a:xfrm>
            <a:off x="6838950" y="4057650"/>
            <a:ext cx="88900" cy="47625"/>
          </a:xfrm>
          <a:custGeom>
            <a:avLst/>
            <a:gdLst>
              <a:gd name="T0" fmla="*/ 2147483647 w 64"/>
              <a:gd name="T1" fmla="*/ 2147483647 h 30"/>
              <a:gd name="T2" fmla="*/ 2147483647 w 64"/>
              <a:gd name="T3" fmla="*/ 0 h 30"/>
              <a:gd name="T4" fmla="*/ 2147483647 w 64"/>
              <a:gd name="T5" fmla="*/ 0 h 30"/>
              <a:gd name="T6" fmla="*/ 2147483647 w 64"/>
              <a:gd name="T7" fmla="*/ 2147483647 h 30"/>
              <a:gd name="T8" fmla="*/ 2147483647 w 64"/>
              <a:gd name="T9" fmla="*/ 2147483647 h 30"/>
              <a:gd name="T10" fmla="*/ 2147483647 w 64"/>
              <a:gd name="T11" fmla="*/ 2147483647 h 30"/>
              <a:gd name="T12" fmla="*/ 2147483647 w 64"/>
              <a:gd name="T13" fmla="*/ 2147483647 h 30"/>
              <a:gd name="T14" fmla="*/ 2147483647 w 64"/>
              <a:gd name="T15" fmla="*/ 2147483647 h 30"/>
              <a:gd name="T16" fmla="*/ 0 w 64"/>
              <a:gd name="T17" fmla="*/ 2147483647 h 30"/>
              <a:gd name="T18" fmla="*/ 0 w 64"/>
              <a:gd name="T19" fmla="*/ 2147483647 h 30"/>
              <a:gd name="T20" fmla="*/ 0 w 64"/>
              <a:gd name="T21" fmla="*/ 2147483647 h 30"/>
              <a:gd name="T22" fmla="*/ 0 w 64"/>
              <a:gd name="T23" fmla="*/ 2147483647 h 30"/>
              <a:gd name="T24" fmla="*/ 2147483647 w 64"/>
              <a:gd name="T25" fmla="*/ 2147483647 h 30"/>
              <a:gd name="T26" fmla="*/ 2147483647 w 64"/>
              <a:gd name="T27" fmla="*/ 2147483647 h 30"/>
              <a:gd name="T28" fmla="*/ 2147483647 w 64"/>
              <a:gd name="T29" fmla="*/ 2147483647 h 30"/>
              <a:gd name="T30" fmla="*/ 2147483647 w 64"/>
              <a:gd name="T31" fmla="*/ 2147483647 h 30"/>
              <a:gd name="T32" fmla="*/ 2147483647 w 64"/>
              <a:gd name="T33" fmla="*/ 2147483647 h 30"/>
              <a:gd name="T34" fmla="*/ 2147483647 w 64"/>
              <a:gd name="T35" fmla="*/ 2147483647 h 30"/>
              <a:gd name="T36" fmla="*/ 2147483647 w 64"/>
              <a:gd name="T37" fmla="*/ 2147483647 h 30"/>
              <a:gd name="T38" fmla="*/ 2147483647 w 64"/>
              <a:gd name="T39" fmla="*/ 2147483647 h 30"/>
              <a:gd name="T40" fmla="*/ 2147483647 w 64"/>
              <a:gd name="T41" fmla="*/ 2147483647 h 30"/>
              <a:gd name="T42" fmla="*/ 2147483647 w 64"/>
              <a:gd name="T43" fmla="*/ 2147483647 h 30"/>
              <a:gd name="T44" fmla="*/ 2147483647 w 64"/>
              <a:gd name="T45" fmla="*/ 2147483647 h 30"/>
              <a:gd name="T46" fmla="*/ 2147483647 w 64"/>
              <a:gd name="T47" fmla="*/ 2147483647 h 30"/>
              <a:gd name="T48" fmla="*/ 2147483647 w 64"/>
              <a:gd name="T49" fmla="*/ 2147483647 h 30"/>
              <a:gd name="T50" fmla="*/ 2147483647 w 64"/>
              <a:gd name="T51" fmla="*/ 2147483647 h 30"/>
              <a:gd name="T52" fmla="*/ 2147483647 w 64"/>
              <a:gd name="T53" fmla="*/ 2147483647 h 30"/>
              <a:gd name="T54" fmla="*/ 2147483647 w 64"/>
              <a:gd name="T55" fmla="*/ 2147483647 h 30"/>
              <a:gd name="T56" fmla="*/ 2147483647 w 64"/>
              <a:gd name="T57" fmla="*/ 2147483647 h 30"/>
              <a:gd name="T58" fmla="*/ 2147483647 w 64"/>
              <a:gd name="T59" fmla="*/ 2147483647 h 30"/>
              <a:gd name="T60" fmla="*/ 2147483647 w 64"/>
              <a:gd name="T61" fmla="*/ 2147483647 h 30"/>
              <a:gd name="T62" fmla="*/ 2147483647 w 64"/>
              <a:gd name="T63" fmla="*/ 2147483647 h 30"/>
              <a:gd name="T64" fmla="*/ 2147483647 w 64"/>
              <a:gd name="T65" fmla="*/ 2147483647 h 30"/>
              <a:gd name="T66" fmla="*/ 2147483647 w 64"/>
              <a:gd name="T67" fmla="*/ 2147483647 h 30"/>
              <a:gd name="T68" fmla="*/ 2147483647 w 64"/>
              <a:gd name="T69" fmla="*/ 2147483647 h 30"/>
              <a:gd name="T70" fmla="*/ 2147483647 w 64"/>
              <a:gd name="T71" fmla="*/ 2147483647 h 30"/>
              <a:gd name="T72" fmla="*/ 2147483647 w 64"/>
              <a:gd name="T73" fmla="*/ 2147483647 h 30"/>
              <a:gd name="T74" fmla="*/ 2147483647 w 64"/>
              <a:gd name="T75" fmla="*/ 2147483647 h 30"/>
              <a:gd name="T76" fmla="*/ 2147483647 w 64"/>
              <a:gd name="T77" fmla="*/ 2147483647 h 30"/>
              <a:gd name="T78" fmla="*/ 2147483647 w 64"/>
              <a:gd name="T79" fmla="*/ 2147483647 h 30"/>
              <a:gd name="T80" fmla="*/ 2147483647 w 64"/>
              <a:gd name="T81" fmla="*/ 2147483647 h 30"/>
              <a:gd name="T82" fmla="*/ 2147483647 w 64"/>
              <a:gd name="T83" fmla="*/ 2147483647 h 30"/>
              <a:gd name="T84" fmla="*/ 2147483647 w 64"/>
              <a:gd name="T85" fmla="*/ 2147483647 h 30"/>
              <a:gd name="T86" fmla="*/ 2147483647 w 64"/>
              <a:gd name="T87" fmla="*/ 2147483647 h 30"/>
              <a:gd name="T88" fmla="*/ 2147483647 w 64"/>
              <a:gd name="T89" fmla="*/ 2147483647 h 30"/>
              <a:gd name="T90" fmla="*/ 2147483647 w 64"/>
              <a:gd name="T91" fmla="*/ 2147483647 h 30"/>
              <a:gd name="T92" fmla="*/ 2147483647 w 64"/>
              <a:gd name="T93" fmla="*/ 2147483647 h 30"/>
              <a:gd name="T94" fmla="*/ 2147483647 w 64"/>
              <a:gd name="T95" fmla="*/ 2147483647 h 30"/>
              <a:gd name="T96" fmla="*/ 2147483647 w 64"/>
              <a:gd name="T97" fmla="*/ 2147483647 h 30"/>
              <a:gd name="T98" fmla="*/ 2147483647 w 64"/>
              <a:gd name="T99" fmla="*/ 2147483647 h 30"/>
              <a:gd name="T100" fmla="*/ 2147483647 w 64"/>
              <a:gd name="T101" fmla="*/ 2147483647 h 30"/>
              <a:gd name="T102" fmla="*/ 2147483647 w 64"/>
              <a:gd name="T103" fmla="*/ 2147483647 h 30"/>
              <a:gd name="T104" fmla="*/ 2147483647 w 64"/>
              <a:gd name="T105" fmla="*/ 2147483647 h 30"/>
              <a:gd name="T106" fmla="*/ 2147483647 w 64"/>
              <a:gd name="T107" fmla="*/ 2147483647 h 30"/>
              <a:gd name="T108" fmla="*/ 2147483647 w 64"/>
              <a:gd name="T109" fmla="*/ 2147483647 h 30"/>
              <a:gd name="T110" fmla="*/ 2147483647 w 64"/>
              <a:gd name="T111" fmla="*/ 2147483647 h 30"/>
              <a:gd name="T112" fmla="*/ 2147483647 w 64"/>
              <a:gd name="T113" fmla="*/ 2147483647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30"/>
              <a:gd name="T173" fmla="*/ 64 w 64"/>
              <a:gd name="T174" fmla="*/ 30 h 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30">
                <a:moveTo>
                  <a:pt x="28" y="1"/>
                </a:moveTo>
                <a:lnTo>
                  <a:pt x="24" y="0"/>
                </a:lnTo>
                <a:lnTo>
                  <a:pt x="19" y="0"/>
                </a:lnTo>
                <a:lnTo>
                  <a:pt x="15" y="1"/>
                </a:lnTo>
                <a:lnTo>
                  <a:pt x="10" y="1"/>
                </a:lnTo>
                <a:lnTo>
                  <a:pt x="6" y="3"/>
                </a:lnTo>
                <a:lnTo>
                  <a:pt x="3" y="6"/>
                </a:lnTo>
                <a:lnTo>
                  <a:pt x="1" y="9"/>
                </a:lnTo>
                <a:lnTo>
                  <a:pt x="0" y="13"/>
                </a:lnTo>
                <a:lnTo>
                  <a:pt x="0" y="15"/>
                </a:lnTo>
                <a:lnTo>
                  <a:pt x="0" y="16"/>
                </a:lnTo>
                <a:lnTo>
                  <a:pt x="0" y="18"/>
                </a:lnTo>
                <a:lnTo>
                  <a:pt x="1" y="19"/>
                </a:lnTo>
                <a:lnTo>
                  <a:pt x="3" y="21"/>
                </a:lnTo>
                <a:lnTo>
                  <a:pt x="4" y="21"/>
                </a:lnTo>
                <a:lnTo>
                  <a:pt x="6" y="22"/>
                </a:lnTo>
                <a:lnTo>
                  <a:pt x="7" y="22"/>
                </a:lnTo>
                <a:lnTo>
                  <a:pt x="12" y="24"/>
                </a:lnTo>
                <a:lnTo>
                  <a:pt x="18" y="25"/>
                </a:lnTo>
                <a:lnTo>
                  <a:pt x="22" y="25"/>
                </a:lnTo>
                <a:lnTo>
                  <a:pt x="27" y="27"/>
                </a:lnTo>
                <a:lnTo>
                  <a:pt x="31" y="27"/>
                </a:lnTo>
                <a:lnTo>
                  <a:pt x="35" y="28"/>
                </a:lnTo>
                <a:lnTo>
                  <a:pt x="40" y="28"/>
                </a:lnTo>
                <a:lnTo>
                  <a:pt x="44" y="30"/>
                </a:lnTo>
                <a:lnTo>
                  <a:pt x="47" y="30"/>
                </a:lnTo>
                <a:lnTo>
                  <a:pt x="50" y="28"/>
                </a:lnTo>
                <a:lnTo>
                  <a:pt x="53" y="28"/>
                </a:lnTo>
                <a:lnTo>
                  <a:pt x="56" y="27"/>
                </a:lnTo>
                <a:lnTo>
                  <a:pt x="58" y="25"/>
                </a:lnTo>
                <a:lnTo>
                  <a:pt x="61" y="24"/>
                </a:lnTo>
                <a:lnTo>
                  <a:pt x="62" y="21"/>
                </a:lnTo>
                <a:lnTo>
                  <a:pt x="62" y="19"/>
                </a:lnTo>
                <a:lnTo>
                  <a:pt x="64" y="18"/>
                </a:lnTo>
                <a:lnTo>
                  <a:pt x="64" y="16"/>
                </a:lnTo>
                <a:lnTo>
                  <a:pt x="64" y="15"/>
                </a:lnTo>
                <a:lnTo>
                  <a:pt x="62" y="13"/>
                </a:lnTo>
                <a:lnTo>
                  <a:pt x="62" y="12"/>
                </a:lnTo>
                <a:lnTo>
                  <a:pt x="61" y="12"/>
                </a:lnTo>
                <a:lnTo>
                  <a:pt x="59" y="12"/>
                </a:lnTo>
                <a:lnTo>
                  <a:pt x="58" y="12"/>
                </a:lnTo>
                <a:lnTo>
                  <a:pt x="56" y="12"/>
                </a:lnTo>
                <a:lnTo>
                  <a:pt x="55" y="12"/>
                </a:lnTo>
                <a:lnTo>
                  <a:pt x="53" y="12"/>
                </a:lnTo>
                <a:lnTo>
                  <a:pt x="50" y="12"/>
                </a:lnTo>
                <a:lnTo>
                  <a:pt x="49" y="12"/>
                </a:lnTo>
                <a:lnTo>
                  <a:pt x="47" y="10"/>
                </a:lnTo>
                <a:lnTo>
                  <a:pt x="46" y="10"/>
                </a:lnTo>
                <a:lnTo>
                  <a:pt x="44" y="9"/>
                </a:lnTo>
                <a:lnTo>
                  <a:pt x="41" y="7"/>
                </a:lnTo>
                <a:lnTo>
                  <a:pt x="40" y="6"/>
                </a:lnTo>
                <a:lnTo>
                  <a:pt x="38" y="4"/>
                </a:lnTo>
                <a:lnTo>
                  <a:pt x="35" y="3"/>
                </a:lnTo>
                <a:lnTo>
                  <a:pt x="34" y="1"/>
                </a:lnTo>
                <a:lnTo>
                  <a:pt x="31" y="1"/>
                </a:lnTo>
                <a:lnTo>
                  <a:pt x="28" y="1"/>
                </a:lnTo>
              </a:path>
            </a:pathLst>
          </a:custGeom>
          <a:solidFill>
            <a:srgbClr val="FFFF00"/>
          </a:solidFill>
          <a:ln w="4763">
            <a:solidFill>
              <a:srgbClr val="990000"/>
            </a:solidFill>
            <a:round/>
            <a:headEnd/>
            <a:tailEnd/>
          </a:ln>
        </p:spPr>
        <p:txBody>
          <a:bodyPr/>
          <a:lstStyle/>
          <a:p>
            <a:endParaRPr lang="en-US"/>
          </a:p>
        </p:txBody>
      </p:sp>
      <p:sp>
        <p:nvSpPr>
          <p:cNvPr id="53380" name="Freeform 131"/>
          <p:cNvSpPr>
            <a:spLocks/>
          </p:cNvSpPr>
          <p:nvPr/>
        </p:nvSpPr>
        <p:spPr bwMode="auto">
          <a:xfrm>
            <a:off x="6896100" y="4110038"/>
            <a:ext cx="31750" cy="36512"/>
          </a:xfrm>
          <a:custGeom>
            <a:avLst/>
            <a:gdLst>
              <a:gd name="T0" fmla="*/ 2147483647 w 23"/>
              <a:gd name="T1" fmla="*/ 0 h 23"/>
              <a:gd name="T2" fmla="*/ 2147483647 w 23"/>
              <a:gd name="T3" fmla="*/ 2147483647 h 23"/>
              <a:gd name="T4" fmla="*/ 2147483647 w 23"/>
              <a:gd name="T5" fmla="*/ 2147483647 h 23"/>
              <a:gd name="T6" fmla="*/ 2147483647 w 23"/>
              <a:gd name="T7" fmla="*/ 2147483647 h 23"/>
              <a:gd name="T8" fmla="*/ 2147483647 w 23"/>
              <a:gd name="T9" fmla="*/ 2147483647 h 23"/>
              <a:gd name="T10" fmla="*/ 0 w 23"/>
              <a:gd name="T11" fmla="*/ 2147483647 h 23"/>
              <a:gd name="T12" fmla="*/ 0 w 23"/>
              <a:gd name="T13" fmla="*/ 2147483647 h 23"/>
              <a:gd name="T14" fmla="*/ 0 w 23"/>
              <a:gd name="T15" fmla="*/ 2147483647 h 23"/>
              <a:gd name="T16" fmla="*/ 0 w 23"/>
              <a:gd name="T17" fmla="*/ 2147483647 h 23"/>
              <a:gd name="T18" fmla="*/ 2147483647 w 23"/>
              <a:gd name="T19" fmla="*/ 2147483647 h 23"/>
              <a:gd name="T20" fmla="*/ 2147483647 w 23"/>
              <a:gd name="T21" fmla="*/ 2147483647 h 23"/>
              <a:gd name="T22" fmla="*/ 2147483647 w 23"/>
              <a:gd name="T23" fmla="*/ 2147483647 h 23"/>
              <a:gd name="T24" fmla="*/ 2147483647 w 23"/>
              <a:gd name="T25" fmla="*/ 2147483647 h 23"/>
              <a:gd name="T26" fmla="*/ 2147483647 w 23"/>
              <a:gd name="T27" fmla="*/ 2147483647 h 23"/>
              <a:gd name="T28" fmla="*/ 2147483647 w 23"/>
              <a:gd name="T29" fmla="*/ 2147483647 h 23"/>
              <a:gd name="T30" fmla="*/ 2147483647 w 23"/>
              <a:gd name="T31" fmla="*/ 2147483647 h 23"/>
              <a:gd name="T32" fmla="*/ 2147483647 w 23"/>
              <a:gd name="T33" fmla="*/ 2147483647 h 23"/>
              <a:gd name="T34" fmla="*/ 2147483647 w 23"/>
              <a:gd name="T35" fmla="*/ 2147483647 h 23"/>
              <a:gd name="T36" fmla="*/ 2147483647 w 23"/>
              <a:gd name="T37" fmla="*/ 2147483647 h 23"/>
              <a:gd name="T38" fmla="*/ 2147483647 w 23"/>
              <a:gd name="T39" fmla="*/ 2147483647 h 23"/>
              <a:gd name="T40" fmla="*/ 2147483647 w 23"/>
              <a:gd name="T41" fmla="*/ 2147483647 h 23"/>
              <a:gd name="T42" fmla="*/ 2147483647 w 23"/>
              <a:gd name="T43" fmla="*/ 2147483647 h 23"/>
              <a:gd name="T44" fmla="*/ 2147483647 w 23"/>
              <a:gd name="T45" fmla="*/ 2147483647 h 23"/>
              <a:gd name="T46" fmla="*/ 2147483647 w 23"/>
              <a:gd name="T47" fmla="*/ 2147483647 h 23"/>
              <a:gd name="T48" fmla="*/ 2147483647 w 23"/>
              <a:gd name="T49" fmla="*/ 2147483647 h 23"/>
              <a:gd name="T50" fmla="*/ 2147483647 w 23"/>
              <a:gd name="T51" fmla="*/ 2147483647 h 23"/>
              <a:gd name="T52" fmla="*/ 2147483647 w 23"/>
              <a:gd name="T53" fmla="*/ 0 h 23"/>
              <a:gd name="T54" fmla="*/ 2147483647 w 23"/>
              <a:gd name="T55" fmla="*/ 0 h 23"/>
              <a:gd name="T56" fmla="*/ 2147483647 w 23"/>
              <a:gd name="T57" fmla="*/ 0 h 23"/>
              <a:gd name="T58" fmla="*/ 2147483647 w 23"/>
              <a:gd name="T59" fmla="*/ 0 h 23"/>
              <a:gd name="T60" fmla="*/ 2147483647 w 23"/>
              <a:gd name="T61" fmla="*/ 0 h 23"/>
              <a:gd name="T62" fmla="*/ 2147483647 w 23"/>
              <a:gd name="T63" fmla="*/ 0 h 23"/>
              <a:gd name="T64" fmla="*/ 2147483647 w 23"/>
              <a:gd name="T65" fmla="*/ 0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23"/>
              <a:gd name="T101" fmla="*/ 23 w 23"/>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23">
                <a:moveTo>
                  <a:pt x="8" y="0"/>
                </a:moveTo>
                <a:lnTo>
                  <a:pt x="6" y="1"/>
                </a:lnTo>
                <a:lnTo>
                  <a:pt x="3" y="3"/>
                </a:lnTo>
                <a:lnTo>
                  <a:pt x="2" y="4"/>
                </a:lnTo>
                <a:lnTo>
                  <a:pt x="2" y="5"/>
                </a:lnTo>
                <a:lnTo>
                  <a:pt x="0" y="8"/>
                </a:lnTo>
                <a:lnTo>
                  <a:pt x="0" y="11"/>
                </a:lnTo>
                <a:lnTo>
                  <a:pt x="0" y="13"/>
                </a:lnTo>
                <a:lnTo>
                  <a:pt x="0" y="16"/>
                </a:lnTo>
                <a:lnTo>
                  <a:pt x="2" y="19"/>
                </a:lnTo>
                <a:lnTo>
                  <a:pt x="3" y="20"/>
                </a:lnTo>
                <a:lnTo>
                  <a:pt x="5" y="22"/>
                </a:lnTo>
                <a:lnTo>
                  <a:pt x="6" y="23"/>
                </a:lnTo>
                <a:lnTo>
                  <a:pt x="8" y="23"/>
                </a:lnTo>
                <a:lnTo>
                  <a:pt x="11" y="23"/>
                </a:lnTo>
                <a:lnTo>
                  <a:pt x="12" y="22"/>
                </a:lnTo>
                <a:lnTo>
                  <a:pt x="15" y="19"/>
                </a:lnTo>
                <a:lnTo>
                  <a:pt x="17" y="16"/>
                </a:lnTo>
                <a:lnTo>
                  <a:pt x="18" y="14"/>
                </a:lnTo>
                <a:lnTo>
                  <a:pt x="20" y="13"/>
                </a:lnTo>
                <a:lnTo>
                  <a:pt x="21" y="10"/>
                </a:lnTo>
                <a:lnTo>
                  <a:pt x="23" y="7"/>
                </a:lnTo>
                <a:lnTo>
                  <a:pt x="23" y="5"/>
                </a:lnTo>
                <a:lnTo>
                  <a:pt x="23" y="4"/>
                </a:lnTo>
                <a:lnTo>
                  <a:pt x="21" y="1"/>
                </a:lnTo>
                <a:lnTo>
                  <a:pt x="20" y="0"/>
                </a:lnTo>
                <a:lnTo>
                  <a:pt x="18" y="0"/>
                </a:lnTo>
                <a:lnTo>
                  <a:pt x="17" y="0"/>
                </a:lnTo>
                <a:lnTo>
                  <a:pt x="14" y="0"/>
                </a:lnTo>
                <a:lnTo>
                  <a:pt x="12" y="0"/>
                </a:lnTo>
                <a:lnTo>
                  <a:pt x="9" y="0"/>
                </a:lnTo>
                <a:lnTo>
                  <a:pt x="8"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1" name="Freeform 132"/>
          <p:cNvSpPr>
            <a:spLocks/>
          </p:cNvSpPr>
          <p:nvPr/>
        </p:nvSpPr>
        <p:spPr bwMode="auto">
          <a:xfrm>
            <a:off x="6896100" y="4110038"/>
            <a:ext cx="31750" cy="36512"/>
          </a:xfrm>
          <a:custGeom>
            <a:avLst/>
            <a:gdLst>
              <a:gd name="T0" fmla="*/ 2147483647 w 23"/>
              <a:gd name="T1" fmla="*/ 0 h 23"/>
              <a:gd name="T2" fmla="*/ 2147483647 w 23"/>
              <a:gd name="T3" fmla="*/ 2147483647 h 23"/>
              <a:gd name="T4" fmla="*/ 2147483647 w 23"/>
              <a:gd name="T5" fmla="*/ 2147483647 h 23"/>
              <a:gd name="T6" fmla="*/ 2147483647 w 23"/>
              <a:gd name="T7" fmla="*/ 2147483647 h 23"/>
              <a:gd name="T8" fmla="*/ 2147483647 w 23"/>
              <a:gd name="T9" fmla="*/ 2147483647 h 23"/>
              <a:gd name="T10" fmla="*/ 0 w 23"/>
              <a:gd name="T11" fmla="*/ 2147483647 h 23"/>
              <a:gd name="T12" fmla="*/ 0 w 23"/>
              <a:gd name="T13" fmla="*/ 2147483647 h 23"/>
              <a:gd name="T14" fmla="*/ 0 w 23"/>
              <a:gd name="T15" fmla="*/ 2147483647 h 23"/>
              <a:gd name="T16" fmla="*/ 0 w 23"/>
              <a:gd name="T17" fmla="*/ 2147483647 h 23"/>
              <a:gd name="T18" fmla="*/ 2147483647 w 23"/>
              <a:gd name="T19" fmla="*/ 2147483647 h 23"/>
              <a:gd name="T20" fmla="*/ 2147483647 w 23"/>
              <a:gd name="T21" fmla="*/ 2147483647 h 23"/>
              <a:gd name="T22" fmla="*/ 2147483647 w 23"/>
              <a:gd name="T23" fmla="*/ 2147483647 h 23"/>
              <a:gd name="T24" fmla="*/ 2147483647 w 23"/>
              <a:gd name="T25" fmla="*/ 2147483647 h 23"/>
              <a:gd name="T26" fmla="*/ 2147483647 w 23"/>
              <a:gd name="T27" fmla="*/ 2147483647 h 23"/>
              <a:gd name="T28" fmla="*/ 2147483647 w 23"/>
              <a:gd name="T29" fmla="*/ 2147483647 h 23"/>
              <a:gd name="T30" fmla="*/ 2147483647 w 23"/>
              <a:gd name="T31" fmla="*/ 2147483647 h 23"/>
              <a:gd name="T32" fmla="*/ 2147483647 w 23"/>
              <a:gd name="T33" fmla="*/ 2147483647 h 23"/>
              <a:gd name="T34" fmla="*/ 2147483647 w 23"/>
              <a:gd name="T35" fmla="*/ 2147483647 h 23"/>
              <a:gd name="T36" fmla="*/ 2147483647 w 23"/>
              <a:gd name="T37" fmla="*/ 2147483647 h 23"/>
              <a:gd name="T38" fmla="*/ 2147483647 w 23"/>
              <a:gd name="T39" fmla="*/ 2147483647 h 23"/>
              <a:gd name="T40" fmla="*/ 2147483647 w 23"/>
              <a:gd name="T41" fmla="*/ 2147483647 h 23"/>
              <a:gd name="T42" fmla="*/ 2147483647 w 23"/>
              <a:gd name="T43" fmla="*/ 2147483647 h 23"/>
              <a:gd name="T44" fmla="*/ 2147483647 w 23"/>
              <a:gd name="T45" fmla="*/ 2147483647 h 23"/>
              <a:gd name="T46" fmla="*/ 2147483647 w 23"/>
              <a:gd name="T47" fmla="*/ 2147483647 h 23"/>
              <a:gd name="T48" fmla="*/ 2147483647 w 23"/>
              <a:gd name="T49" fmla="*/ 2147483647 h 23"/>
              <a:gd name="T50" fmla="*/ 2147483647 w 23"/>
              <a:gd name="T51" fmla="*/ 2147483647 h 23"/>
              <a:gd name="T52" fmla="*/ 2147483647 w 23"/>
              <a:gd name="T53" fmla="*/ 0 h 23"/>
              <a:gd name="T54" fmla="*/ 2147483647 w 23"/>
              <a:gd name="T55" fmla="*/ 0 h 23"/>
              <a:gd name="T56" fmla="*/ 2147483647 w 23"/>
              <a:gd name="T57" fmla="*/ 0 h 23"/>
              <a:gd name="T58" fmla="*/ 2147483647 w 23"/>
              <a:gd name="T59" fmla="*/ 0 h 23"/>
              <a:gd name="T60" fmla="*/ 2147483647 w 23"/>
              <a:gd name="T61" fmla="*/ 0 h 23"/>
              <a:gd name="T62" fmla="*/ 2147483647 w 23"/>
              <a:gd name="T63" fmla="*/ 0 h 23"/>
              <a:gd name="T64" fmla="*/ 2147483647 w 23"/>
              <a:gd name="T65" fmla="*/ 0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23"/>
              <a:gd name="T101" fmla="*/ 23 w 23"/>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23">
                <a:moveTo>
                  <a:pt x="8" y="0"/>
                </a:moveTo>
                <a:lnTo>
                  <a:pt x="6" y="1"/>
                </a:lnTo>
                <a:lnTo>
                  <a:pt x="3" y="3"/>
                </a:lnTo>
                <a:lnTo>
                  <a:pt x="2" y="4"/>
                </a:lnTo>
                <a:lnTo>
                  <a:pt x="2" y="5"/>
                </a:lnTo>
                <a:lnTo>
                  <a:pt x="0" y="8"/>
                </a:lnTo>
                <a:lnTo>
                  <a:pt x="0" y="11"/>
                </a:lnTo>
                <a:lnTo>
                  <a:pt x="0" y="13"/>
                </a:lnTo>
                <a:lnTo>
                  <a:pt x="0" y="16"/>
                </a:lnTo>
                <a:lnTo>
                  <a:pt x="2" y="19"/>
                </a:lnTo>
                <a:lnTo>
                  <a:pt x="3" y="20"/>
                </a:lnTo>
                <a:lnTo>
                  <a:pt x="5" y="22"/>
                </a:lnTo>
                <a:lnTo>
                  <a:pt x="6" y="23"/>
                </a:lnTo>
                <a:lnTo>
                  <a:pt x="8" y="23"/>
                </a:lnTo>
                <a:lnTo>
                  <a:pt x="11" y="23"/>
                </a:lnTo>
                <a:lnTo>
                  <a:pt x="12" y="22"/>
                </a:lnTo>
                <a:lnTo>
                  <a:pt x="15" y="19"/>
                </a:lnTo>
                <a:lnTo>
                  <a:pt x="17" y="16"/>
                </a:lnTo>
                <a:lnTo>
                  <a:pt x="18" y="14"/>
                </a:lnTo>
                <a:lnTo>
                  <a:pt x="20" y="13"/>
                </a:lnTo>
                <a:lnTo>
                  <a:pt x="21" y="10"/>
                </a:lnTo>
                <a:lnTo>
                  <a:pt x="23" y="7"/>
                </a:lnTo>
                <a:lnTo>
                  <a:pt x="23" y="5"/>
                </a:lnTo>
                <a:lnTo>
                  <a:pt x="23" y="4"/>
                </a:lnTo>
                <a:lnTo>
                  <a:pt x="21" y="1"/>
                </a:lnTo>
                <a:lnTo>
                  <a:pt x="20" y="0"/>
                </a:lnTo>
                <a:lnTo>
                  <a:pt x="18" y="0"/>
                </a:lnTo>
                <a:lnTo>
                  <a:pt x="17" y="0"/>
                </a:lnTo>
                <a:lnTo>
                  <a:pt x="14" y="0"/>
                </a:lnTo>
                <a:lnTo>
                  <a:pt x="12" y="0"/>
                </a:lnTo>
                <a:lnTo>
                  <a:pt x="9" y="0"/>
                </a:lnTo>
                <a:lnTo>
                  <a:pt x="8" y="0"/>
                </a:lnTo>
              </a:path>
            </a:pathLst>
          </a:custGeom>
          <a:solidFill>
            <a:srgbClr val="FFFF00"/>
          </a:solidFill>
          <a:ln w="4763">
            <a:solidFill>
              <a:srgbClr val="990000"/>
            </a:solidFill>
            <a:round/>
            <a:headEnd/>
            <a:tailEnd/>
          </a:ln>
        </p:spPr>
        <p:txBody>
          <a:bodyPr/>
          <a:lstStyle/>
          <a:p>
            <a:endParaRPr lang="en-US"/>
          </a:p>
        </p:txBody>
      </p:sp>
      <p:sp>
        <p:nvSpPr>
          <p:cNvPr id="53382" name="Freeform 133"/>
          <p:cNvSpPr>
            <a:spLocks/>
          </p:cNvSpPr>
          <p:nvPr/>
        </p:nvSpPr>
        <p:spPr bwMode="auto">
          <a:xfrm>
            <a:off x="6813550" y="4195763"/>
            <a:ext cx="55563" cy="53975"/>
          </a:xfrm>
          <a:custGeom>
            <a:avLst/>
            <a:gdLst>
              <a:gd name="T0" fmla="*/ 2147483647 w 40"/>
              <a:gd name="T1" fmla="*/ 2147483647 h 34"/>
              <a:gd name="T2" fmla="*/ 2147483647 w 40"/>
              <a:gd name="T3" fmla="*/ 2147483647 h 34"/>
              <a:gd name="T4" fmla="*/ 2147483647 w 40"/>
              <a:gd name="T5" fmla="*/ 2147483647 h 34"/>
              <a:gd name="T6" fmla="*/ 2147483647 w 40"/>
              <a:gd name="T7" fmla="*/ 0 h 34"/>
              <a:gd name="T8" fmla="*/ 2147483647 w 40"/>
              <a:gd name="T9" fmla="*/ 0 h 34"/>
              <a:gd name="T10" fmla="*/ 2147483647 w 40"/>
              <a:gd name="T11" fmla="*/ 0 h 34"/>
              <a:gd name="T12" fmla="*/ 2147483647 w 40"/>
              <a:gd name="T13" fmla="*/ 0 h 34"/>
              <a:gd name="T14" fmla="*/ 2147483647 w 40"/>
              <a:gd name="T15" fmla="*/ 2147483647 h 34"/>
              <a:gd name="T16" fmla="*/ 2147483647 w 40"/>
              <a:gd name="T17" fmla="*/ 2147483647 h 34"/>
              <a:gd name="T18" fmla="*/ 2147483647 w 40"/>
              <a:gd name="T19" fmla="*/ 2147483647 h 34"/>
              <a:gd name="T20" fmla="*/ 0 w 40"/>
              <a:gd name="T21" fmla="*/ 2147483647 h 34"/>
              <a:gd name="T22" fmla="*/ 0 w 40"/>
              <a:gd name="T23" fmla="*/ 2147483647 h 34"/>
              <a:gd name="T24" fmla="*/ 0 w 40"/>
              <a:gd name="T25" fmla="*/ 2147483647 h 34"/>
              <a:gd name="T26" fmla="*/ 0 w 40"/>
              <a:gd name="T27" fmla="*/ 2147483647 h 34"/>
              <a:gd name="T28" fmla="*/ 0 w 40"/>
              <a:gd name="T29" fmla="*/ 2147483647 h 34"/>
              <a:gd name="T30" fmla="*/ 0 w 40"/>
              <a:gd name="T31" fmla="*/ 2147483647 h 34"/>
              <a:gd name="T32" fmla="*/ 0 w 40"/>
              <a:gd name="T33" fmla="*/ 2147483647 h 34"/>
              <a:gd name="T34" fmla="*/ 2147483647 w 40"/>
              <a:gd name="T35" fmla="*/ 2147483647 h 34"/>
              <a:gd name="T36" fmla="*/ 2147483647 w 40"/>
              <a:gd name="T37" fmla="*/ 2147483647 h 34"/>
              <a:gd name="T38" fmla="*/ 2147483647 w 40"/>
              <a:gd name="T39" fmla="*/ 2147483647 h 34"/>
              <a:gd name="T40" fmla="*/ 2147483647 w 40"/>
              <a:gd name="T41" fmla="*/ 2147483647 h 34"/>
              <a:gd name="T42" fmla="*/ 2147483647 w 40"/>
              <a:gd name="T43" fmla="*/ 2147483647 h 34"/>
              <a:gd name="T44" fmla="*/ 2147483647 w 40"/>
              <a:gd name="T45" fmla="*/ 2147483647 h 34"/>
              <a:gd name="T46" fmla="*/ 2147483647 w 40"/>
              <a:gd name="T47" fmla="*/ 2147483647 h 34"/>
              <a:gd name="T48" fmla="*/ 2147483647 w 40"/>
              <a:gd name="T49" fmla="*/ 2147483647 h 34"/>
              <a:gd name="T50" fmla="*/ 2147483647 w 40"/>
              <a:gd name="T51" fmla="*/ 2147483647 h 34"/>
              <a:gd name="T52" fmla="*/ 2147483647 w 40"/>
              <a:gd name="T53" fmla="*/ 2147483647 h 34"/>
              <a:gd name="T54" fmla="*/ 2147483647 w 40"/>
              <a:gd name="T55" fmla="*/ 2147483647 h 34"/>
              <a:gd name="T56" fmla="*/ 2147483647 w 40"/>
              <a:gd name="T57" fmla="*/ 2147483647 h 34"/>
              <a:gd name="T58" fmla="*/ 2147483647 w 40"/>
              <a:gd name="T59" fmla="*/ 2147483647 h 34"/>
              <a:gd name="T60" fmla="*/ 2147483647 w 40"/>
              <a:gd name="T61" fmla="*/ 2147483647 h 34"/>
              <a:gd name="T62" fmla="*/ 2147483647 w 40"/>
              <a:gd name="T63" fmla="*/ 2147483647 h 34"/>
              <a:gd name="T64" fmla="*/ 2147483647 w 40"/>
              <a:gd name="T65" fmla="*/ 2147483647 h 34"/>
              <a:gd name="T66" fmla="*/ 2147483647 w 40"/>
              <a:gd name="T67" fmla="*/ 2147483647 h 34"/>
              <a:gd name="T68" fmla="*/ 2147483647 w 40"/>
              <a:gd name="T69" fmla="*/ 2147483647 h 34"/>
              <a:gd name="T70" fmla="*/ 2147483647 w 40"/>
              <a:gd name="T71" fmla="*/ 2147483647 h 34"/>
              <a:gd name="T72" fmla="*/ 2147483647 w 40"/>
              <a:gd name="T73" fmla="*/ 2147483647 h 34"/>
              <a:gd name="T74" fmla="*/ 2147483647 w 40"/>
              <a:gd name="T75" fmla="*/ 2147483647 h 34"/>
              <a:gd name="T76" fmla="*/ 2147483647 w 40"/>
              <a:gd name="T77" fmla="*/ 2147483647 h 34"/>
              <a:gd name="T78" fmla="*/ 2147483647 w 40"/>
              <a:gd name="T79" fmla="*/ 2147483647 h 34"/>
              <a:gd name="T80" fmla="*/ 2147483647 w 40"/>
              <a:gd name="T81" fmla="*/ 2147483647 h 34"/>
              <a:gd name="T82" fmla="*/ 2147483647 w 40"/>
              <a:gd name="T83" fmla="*/ 2147483647 h 34"/>
              <a:gd name="T84" fmla="*/ 2147483647 w 40"/>
              <a:gd name="T85" fmla="*/ 2147483647 h 34"/>
              <a:gd name="T86" fmla="*/ 2147483647 w 40"/>
              <a:gd name="T87" fmla="*/ 2147483647 h 34"/>
              <a:gd name="T88" fmla="*/ 2147483647 w 40"/>
              <a:gd name="T89" fmla="*/ 2147483647 h 34"/>
              <a:gd name="T90" fmla="*/ 2147483647 w 40"/>
              <a:gd name="T91" fmla="*/ 2147483647 h 34"/>
              <a:gd name="T92" fmla="*/ 2147483647 w 40"/>
              <a:gd name="T93" fmla="*/ 2147483647 h 34"/>
              <a:gd name="T94" fmla="*/ 2147483647 w 40"/>
              <a:gd name="T95" fmla="*/ 2147483647 h 34"/>
              <a:gd name="T96" fmla="*/ 2147483647 w 40"/>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34"/>
              <a:gd name="T149" fmla="*/ 40 w 40"/>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34">
                <a:moveTo>
                  <a:pt x="19" y="5"/>
                </a:moveTo>
                <a:lnTo>
                  <a:pt x="16" y="3"/>
                </a:lnTo>
                <a:lnTo>
                  <a:pt x="15" y="2"/>
                </a:lnTo>
                <a:lnTo>
                  <a:pt x="12" y="0"/>
                </a:lnTo>
                <a:lnTo>
                  <a:pt x="11" y="0"/>
                </a:lnTo>
                <a:lnTo>
                  <a:pt x="8" y="0"/>
                </a:lnTo>
                <a:lnTo>
                  <a:pt x="6" y="0"/>
                </a:lnTo>
                <a:lnTo>
                  <a:pt x="5" y="2"/>
                </a:lnTo>
                <a:lnTo>
                  <a:pt x="3" y="5"/>
                </a:lnTo>
                <a:lnTo>
                  <a:pt x="2" y="6"/>
                </a:lnTo>
                <a:lnTo>
                  <a:pt x="0" y="8"/>
                </a:lnTo>
                <a:lnTo>
                  <a:pt x="0" y="11"/>
                </a:lnTo>
                <a:lnTo>
                  <a:pt x="0" y="12"/>
                </a:lnTo>
                <a:lnTo>
                  <a:pt x="0" y="15"/>
                </a:lnTo>
                <a:lnTo>
                  <a:pt x="0" y="17"/>
                </a:lnTo>
                <a:lnTo>
                  <a:pt x="0" y="20"/>
                </a:lnTo>
                <a:lnTo>
                  <a:pt x="0" y="21"/>
                </a:lnTo>
                <a:lnTo>
                  <a:pt x="2" y="23"/>
                </a:lnTo>
                <a:lnTo>
                  <a:pt x="2" y="24"/>
                </a:lnTo>
                <a:lnTo>
                  <a:pt x="3" y="26"/>
                </a:lnTo>
                <a:lnTo>
                  <a:pt x="3" y="27"/>
                </a:lnTo>
                <a:lnTo>
                  <a:pt x="5" y="27"/>
                </a:lnTo>
                <a:lnTo>
                  <a:pt x="6" y="27"/>
                </a:lnTo>
                <a:lnTo>
                  <a:pt x="6" y="29"/>
                </a:lnTo>
                <a:lnTo>
                  <a:pt x="8" y="29"/>
                </a:lnTo>
                <a:lnTo>
                  <a:pt x="12" y="29"/>
                </a:lnTo>
                <a:lnTo>
                  <a:pt x="16" y="30"/>
                </a:lnTo>
                <a:lnTo>
                  <a:pt x="22" y="31"/>
                </a:lnTo>
                <a:lnTo>
                  <a:pt x="27" y="33"/>
                </a:lnTo>
                <a:lnTo>
                  <a:pt x="30" y="34"/>
                </a:lnTo>
                <a:lnTo>
                  <a:pt x="34" y="34"/>
                </a:lnTo>
                <a:lnTo>
                  <a:pt x="37" y="33"/>
                </a:lnTo>
                <a:lnTo>
                  <a:pt x="40" y="30"/>
                </a:lnTo>
                <a:lnTo>
                  <a:pt x="40" y="27"/>
                </a:lnTo>
                <a:lnTo>
                  <a:pt x="39" y="24"/>
                </a:lnTo>
                <a:lnTo>
                  <a:pt x="37" y="21"/>
                </a:lnTo>
                <a:lnTo>
                  <a:pt x="34" y="18"/>
                </a:lnTo>
                <a:lnTo>
                  <a:pt x="30" y="14"/>
                </a:lnTo>
                <a:lnTo>
                  <a:pt x="27" y="11"/>
                </a:lnTo>
                <a:lnTo>
                  <a:pt x="22" y="8"/>
                </a:lnTo>
                <a:lnTo>
                  <a:pt x="19"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3" name="Freeform 134"/>
          <p:cNvSpPr>
            <a:spLocks/>
          </p:cNvSpPr>
          <p:nvPr/>
        </p:nvSpPr>
        <p:spPr bwMode="auto">
          <a:xfrm>
            <a:off x="6813550" y="4195763"/>
            <a:ext cx="55563" cy="53975"/>
          </a:xfrm>
          <a:custGeom>
            <a:avLst/>
            <a:gdLst>
              <a:gd name="T0" fmla="*/ 2147483647 w 40"/>
              <a:gd name="T1" fmla="*/ 2147483647 h 34"/>
              <a:gd name="T2" fmla="*/ 2147483647 w 40"/>
              <a:gd name="T3" fmla="*/ 2147483647 h 34"/>
              <a:gd name="T4" fmla="*/ 2147483647 w 40"/>
              <a:gd name="T5" fmla="*/ 2147483647 h 34"/>
              <a:gd name="T6" fmla="*/ 2147483647 w 40"/>
              <a:gd name="T7" fmla="*/ 0 h 34"/>
              <a:gd name="T8" fmla="*/ 2147483647 w 40"/>
              <a:gd name="T9" fmla="*/ 0 h 34"/>
              <a:gd name="T10" fmla="*/ 2147483647 w 40"/>
              <a:gd name="T11" fmla="*/ 0 h 34"/>
              <a:gd name="T12" fmla="*/ 2147483647 w 40"/>
              <a:gd name="T13" fmla="*/ 0 h 34"/>
              <a:gd name="T14" fmla="*/ 2147483647 w 40"/>
              <a:gd name="T15" fmla="*/ 2147483647 h 34"/>
              <a:gd name="T16" fmla="*/ 2147483647 w 40"/>
              <a:gd name="T17" fmla="*/ 2147483647 h 34"/>
              <a:gd name="T18" fmla="*/ 2147483647 w 40"/>
              <a:gd name="T19" fmla="*/ 2147483647 h 34"/>
              <a:gd name="T20" fmla="*/ 0 w 40"/>
              <a:gd name="T21" fmla="*/ 2147483647 h 34"/>
              <a:gd name="T22" fmla="*/ 0 w 40"/>
              <a:gd name="T23" fmla="*/ 2147483647 h 34"/>
              <a:gd name="T24" fmla="*/ 0 w 40"/>
              <a:gd name="T25" fmla="*/ 2147483647 h 34"/>
              <a:gd name="T26" fmla="*/ 0 w 40"/>
              <a:gd name="T27" fmla="*/ 2147483647 h 34"/>
              <a:gd name="T28" fmla="*/ 0 w 40"/>
              <a:gd name="T29" fmla="*/ 2147483647 h 34"/>
              <a:gd name="T30" fmla="*/ 0 w 40"/>
              <a:gd name="T31" fmla="*/ 2147483647 h 34"/>
              <a:gd name="T32" fmla="*/ 0 w 40"/>
              <a:gd name="T33" fmla="*/ 2147483647 h 34"/>
              <a:gd name="T34" fmla="*/ 2147483647 w 40"/>
              <a:gd name="T35" fmla="*/ 2147483647 h 34"/>
              <a:gd name="T36" fmla="*/ 2147483647 w 40"/>
              <a:gd name="T37" fmla="*/ 2147483647 h 34"/>
              <a:gd name="T38" fmla="*/ 2147483647 w 40"/>
              <a:gd name="T39" fmla="*/ 2147483647 h 34"/>
              <a:gd name="T40" fmla="*/ 2147483647 w 40"/>
              <a:gd name="T41" fmla="*/ 2147483647 h 34"/>
              <a:gd name="T42" fmla="*/ 2147483647 w 40"/>
              <a:gd name="T43" fmla="*/ 2147483647 h 34"/>
              <a:gd name="T44" fmla="*/ 2147483647 w 40"/>
              <a:gd name="T45" fmla="*/ 2147483647 h 34"/>
              <a:gd name="T46" fmla="*/ 2147483647 w 40"/>
              <a:gd name="T47" fmla="*/ 2147483647 h 34"/>
              <a:gd name="T48" fmla="*/ 2147483647 w 40"/>
              <a:gd name="T49" fmla="*/ 2147483647 h 34"/>
              <a:gd name="T50" fmla="*/ 2147483647 w 40"/>
              <a:gd name="T51" fmla="*/ 2147483647 h 34"/>
              <a:gd name="T52" fmla="*/ 2147483647 w 40"/>
              <a:gd name="T53" fmla="*/ 2147483647 h 34"/>
              <a:gd name="T54" fmla="*/ 2147483647 w 40"/>
              <a:gd name="T55" fmla="*/ 2147483647 h 34"/>
              <a:gd name="T56" fmla="*/ 2147483647 w 40"/>
              <a:gd name="T57" fmla="*/ 2147483647 h 34"/>
              <a:gd name="T58" fmla="*/ 2147483647 w 40"/>
              <a:gd name="T59" fmla="*/ 2147483647 h 34"/>
              <a:gd name="T60" fmla="*/ 2147483647 w 40"/>
              <a:gd name="T61" fmla="*/ 2147483647 h 34"/>
              <a:gd name="T62" fmla="*/ 2147483647 w 40"/>
              <a:gd name="T63" fmla="*/ 2147483647 h 34"/>
              <a:gd name="T64" fmla="*/ 2147483647 w 40"/>
              <a:gd name="T65" fmla="*/ 2147483647 h 34"/>
              <a:gd name="T66" fmla="*/ 2147483647 w 40"/>
              <a:gd name="T67" fmla="*/ 2147483647 h 34"/>
              <a:gd name="T68" fmla="*/ 2147483647 w 40"/>
              <a:gd name="T69" fmla="*/ 2147483647 h 34"/>
              <a:gd name="T70" fmla="*/ 2147483647 w 40"/>
              <a:gd name="T71" fmla="*/ 2147483647 h 34"/>
              <a:gd name="T72" fmla="*/ 2147483647 w 40"/>
              <a:gd name="T73" fmla="*/ 2147483647 h 34"/>
              <a:gd name="T74" fmla="*/ 2147483647 w 40"/>
              <a:gd name="T75" fmla="*/ 2147483647 h 34"/>
              <a:gd name="T76" fmla="*/ 2147483647 w 40"/>
              <a:gd name="T77" fmla="*/ 2147483647 h 34"/>
              <a:gd name="T78" fmla="*/ 2147483647 w 40"/>
              <a:gd name="T79" fmla="*/ 2147483647 h 34"/>
              <a:gd name="T80" fmla="*/ 2147483647 w 40"/>
              <a:gd name="T81" fmla="*/ 2147483647 h 34"/>
              <a:gd name="T82" fmla="*/ 2147483647 w 40"/>
              <a:gd name="T83" fmla="*/ 2147483647 h 34"/>
              <a:gd name="T84" fmla="*/ 2147483647 w 40"/>
              <a:gd name="T85" fmla="*/ 2147483647 h 34"/>
              <a:gd name="T86" fmla="*/ 2147483647 w 40"/>
              <a:gd name="T87" fmla="*/ 2147483647 h 34"/>
              <a:gd name="T88" fmla="*/ 2147483647 w 40"/>
              <a:gd name="T89" fmla="*/ 2147483647 h 34"/>
              <a:gd name="T90" fmla="*/ 2147483647 w 40"/>
              <a:gd name="T91" fmla="*/ 2147483647 h 34"/>
              <a:gd name="T92" fmla="*/ 2147483647 w 40"/>
              <a:gd name="T93" fmla="*/ 2147483647 h 34"/>
              <a:gd name="T94" fmla="*/ 2147483647 w 40"/>
              <a:gd name="T95" fmla="*/ 2147483647 h 34"/>
              <a:gd name="T96" fmla="*/ 2147483647 w 40"/>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34"/>
              <a:gd name="T149" fmla="*/ 40 w 40"/>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34">
                <a:moveTo>
                  <a:pt x="19" y="5"/>
                </a:moveTo>
                <a:lnTo>
                  <a:pt x="16" y="3"/>
                </a:lnTo>
                <a:lnTo>
                  <a:pt x="15" y="2"/>
                </a:lnTo>
                <a:lnTo>
                  <a:pt x="12" y="0"/>
                </a:lnTo>
                <a:lnTo>
                  <a:pt x="11" y="0"/>
                </a:lnTo>
                <a:lnTo>
                  <a:pt x="8" y="0"/>
                </a:lnTo>
                <a:lnTo>
                  <a:pt x="6" y="0"/>
                </a:lnTo>
                <a:lnTo>
                  <a:pt x="5" y="2"/>
                </a:lnTo>
                <a:lnTo>
                  <a:pt x="3" y="5"/>
                </a:lnTo>
                <a:lnTo>
                  <a:pt x="2" y="6"/>
                </a:lnTo>
                <a:lnTo>
                  <a:pt x="0" y="8"/>
                </a:lnTo>
                <a:lnTo>
                  <a:pt x="0" y="11"/>
                </a:lnTo>
                <a:lnTo>
                  <a:pt x="0" y="12"/>
                </a:lnTo>
                <a:lnTo>
                  <a:pt x="0" y="15"/>
                </a:lnTo>
                <a:lnTo>
                  <a:pt x="0" y="17"/>
                </a:lnTo>
                <a:lnTo>
                  <a:pt x="0" y="20"/>
                </a:lnTo>
                <a:lnTo>
                  <a:pt x="0" y="21"/>
                </a:lnTo>
                <a:lnTo>
                  <a:pt x="2" y="23"/>
                </a:lnTo>
                <a:lnTo>
                  <a:pt x="2" y="24"/>
                </a:lnTo>
                <a:lnTo>
                  <a:pt x="3" y="26"/>
                </a:lnTo>
                <a:lnTo>
                  <a:pt x="3" y="27"/>
                </a:lnTo>
                <a:lnTo>
                  <a:pt x="5" y="27"/>
                </a:lnTo>
                <a:lnTo>
                  <a:pt x="6" y="27"/>
                </a:lnTo>
                <a:lnTo>
                  <a:pt x="6" y="29"/>
                </a:lnTo>
                <a:lnTo>
                  <a:pt x="8" y="29"/>
                </a:lnTo>
                <a:lnTo>
                  <a:pt x="12" y="29"/>
                </a:lnTo>
                <a:lnTo>
                  <a:pt x="16" y="30"/>
                </a:lnTo>
                <a:lnTo>
                  <a:pt x="22" y="31"/>
                </a:lnTo>
                <a:lnTo>
                  <a:pt x="27" y="33"/>
                </a:lnTo>
                <a:lnTo>
                  <a:pt x="30" y="34"/>
                </a:lnTo>
                <a:lnTo>
                  <a:pt x="34" y="34"/>
                </a:lnTo>
                <a:lnTo>
                  <a:pt x="37" y="33"/>
                </a:lnTo>
                <a:lnTo>
                  <a:pt x="40" y="30"/>
                </a:lnTo>
                <a:lnTo>
                  <a:pt x="40" y="27"/>
                </a:lnTo>
                <a:lnTo>
                  <a:pt x="39" y="24"/>
                </a:lnTo>
                <a:lnTo>
                  <a:pt x="37" y="21"/>
                </a:lnTo>
                <a:lnTo>
                  <a:pt x="34" y="18"/>
                </a:lnTo>
                <a:lnTo>
                  <a:pt x="30" y="14"/>
                </a:lnTo>
                <a:lnTo>
                  <a:pt x="27" y="11"/>
                </a:lnTo>
                <a:lnTo>
                  <a:pt x="22" y="8"/>
                </a:lnTo>
                <a:lnTo>
                  <a:pt x="19" y="5"/>
                </a:lnTo>
              </a:path>
            </a:pathLst>
          </a:custGeom>
          <a:solidFill>
            <a:srgbClr val="FFFF00"/>
          </a:solidFill>
          <a:ln w="4763">
            <a:solidFill>
              <a:srgbClr val="990000"/>
            </a:solidFill>
            <a:round/>
            <a:headEnd/>
            <a:tailEnd/>
          </a:ln>
        </p:spPr>
        <p:txBody>
          <a:bodyPr/>
          <a:lstStyle/>
          <a:p>
            <a:endParaRPr lang="en-US"/>
          </a:p>
        </p:txBody>
      </p:sp>
      <p:sp>
        <p:nvSpPr>
          <p:cNvPr id="53384" name="Freeform 135"/>
          <p:cNvSpPr>
            <a:spLocks/>
          </p:cNvSpPr>
          <p:nvPr/>
        </p:nvSpPr>
        <p:spPr bwMode="auto">
          <a:xfrm>
            <a:off x="6151563" y="4497388"/>
            <a:ext cx="331787" cy="363537"/>
          </a:xfrm>
          <a:custGeom>
            <a:avLst/>
            <a:gdLst>
              <a:gd name="T0" fmla="*/ 2147483647 w 235"/>
              <a:gd name="T1" fmla="*/ 2147483647 h 229"/>
              <a:gd name="T2" fmla="*/ 2147483647 w 235"/>
              <a:gd name="T3" fmla="*/ 2147483647 h 229"/>
              <a:gd name="T4" fmla="*/ 2147483647 w 235"/>
              <a:gd name="T5" fmla="*/ 2147483647 h 229"/>
              <a:gd name="T6" fmla="*/ 2147483647 w 235"/>
              <a:gd name="T7" fmla="*/ 2147483647 h 229"/>
              <a:gd name="T8" fmla="*/ 2147483647 w 235"/>
              <a:gd name="T9" fmla="*/ 2147483647 h 229"/>
              <a:gd name="T10" fmla="*/ 2147483647 w 235"/>
              <a:gd name="T11" fmla="*/ 2147483647 h 229"/>
              <a:gd name="T12" fmla="*/ 2147483647 w 235"/>
              <a:gd name="T13" fmla="*/ 2147483647 h 229"/>
              <a:gd name="T14" fmla="*/ 2147483647 w 235"/>
              <a:gd name="T15" fmla="*/ 2147483647 h 229"/>
              <a:gd name="T16" fmla="*/ 2147483647 w 235"/>
              <a:gd name="T17" fmla="*/ 2147483647 h 229"/>
              <a:gd name="T18" fmla="*/ 2147483647 w 235"/>
              <a:gd name="T19" fmla="*/ 2147483647 h 229"/>
              <a:gd name="T20" fmla="*/ 2147483647 w 235"/>
              <a:gd name="T21" fmla="*/ 2147483647 h 229"/>
              <a:gd name="T22" fmla="*/ 2147483647 w 235"/>
              <a:gd name="T23" fmla="*/ 2147483647 h 229"/>
              <a:gd name="T24" fmla="*/ 2147483647 w 235"/>
              <a:gd name="T25" fmla="*/ 2147483647 h 229"/>
              <a:gd name="T26" fmla="*/ 2147483647 w 235"/>
              <a:gd name="T27" fmla="*/ 2147483647 h 229"/>
              <a:gd name="T28" fmla="*/ 2147483647 w 235"/>
              <a:gd name="T29" fmla="*/ 2147483647 h 229"/>
              <a:gd name="T30" fmla="*/ 2147483647 w 235"/>
              <a:gd name="T31" fmla="*/ 2147483647 h 229"/>
              <a:gd name="T32" fmla="*/ 2147483647 w 235"/>
              <a:gd name="T33" fmla="*/ 2147483647 h 229"/>
              <a:gd name="T34" fmla="*/ 2147483647 w 235"/>
              <a:gd name="T35" fmla="*/ 2147483647 h 229"/>
              <a:gd name="T36" fmla="*/ 2147483647 w 235"/>
              <a:gd name="T37" fmla="*/ 2147483647 h 229"/>
              <a:gd name="T38" fmla="*/ 2147483647 w 235"/>
              <a:gd name="T39" fmla="*/ 2147483647 h 229"/>
              <a:gd name="T40" fmla="*/ 2147483647 w 235"/>
              <a:gd name="T41" fmla="*/ 2147483647 h 229"/>
              <a:gd name="T42" fmla="*/ 2147483647 w 235"/>
              <a:gd name="T43" fmla="*/ 2147483647 h 229"/>
              <a:gd name="T44" fmla="*/ 2147483647 w 235"/>
              <a:gd name="T45" fmla="*/ 2147483647 h 229"/>
              <a:gd name="T46" fmla="*/ 2147483647 w 235"/>
              <a:gd name="T47" fmla="*/ 2147483647 h 229"/>
              <a:gd name="T48" fmla="*/ 2147483647 w 235"/>
              <a:gd name="T49" fmla="*/ 2147483647 h 229"/>
              <a:gd name="T50" fmla="*/ 2147483647 w 235"/>
              <a:gd name="T51" fmla="*/ 2147483647 h 229"/>
              <a:gd name="T52" fmla="*/ 2147483647 w 235"/>
              <a:gd name="T53" fmla="*/ 2147483647 h 229"/>
              <a:gd name="T54" fmla="*/ 2147483647 w 235"/>
              <a:gd name="T55" fmla="*/ 2147483647 h 229"/>
              <a:gd name="T56" fmla="*/ 2147483647 w 235"/>
              <a:gd name="T57" fmla="*/ 2147483647 h 229"/>
              <a:gd name="T58" fmla="*/ 2147483647 w 235"/>
              <a:gd name="T59" fmla="*/ 2147483647 h 229"/>
              <a:gd name="T60" fmla="*/ 2147483647 w 235"/>
              <a:gd name="T61" fmla="*/ 2147483647 h 229"/>
              <a:gd name="T62" fmla="*/ 2147483647 w 235"/>
              <a:gd name="T63" fmla="*/ 2147483647 h 229"/>
              <a:gd name="T64" fmla="*/ 2147483647 w 235"/>
              <a:gd name="T65" fmla="*/ 2147483647 h 229"/>
              <a:gd name="T66" fmla="*/ 2147483647 w 235"/>
              <a:gd name="T67" fmla="*/ 2147483647 h 229"/>
              <a:gd name="T68" fmla="*/ 2147483647 w 235"/>
              <a:gd name="T69" fmla="*/ 2147483647 h 229"/>
              <a:gd name="T70" fmla="*/ 2147483647 w 235"/>
              <a:gd name="T71" fmla="*/ 2147483647 h 229"/>
              <a:gd name="T72" fmla="*/ 2147483647 w 235"/>
              <a:gd name="T73" fmla="*/ 2147483647 h 229"/>
              <a:gd name="T74" fmla="*/ 2147483647 w 235"/>
              <a:gd name="T75" fmla="*/ 2147483647 h 229"/>
              <a:gd name="T76" fmla="*/ 2147483647 w 235"/>
              <a:gd name="T77" fmla="*/ 2147483647 h 229"/>
              <a:gd name="T78" fmla="*/ 2147483647 w 235"/>
              <a:gd name="T79" fmla="*/ 2147483647 h 229"/>
              <a:gd name="T80" fmla="*/ 2147483647 w 235"/>
              <a:gd name="T81" fmla="*/ 2147483647 h 229"/>
              <a:gd name="T82" fmla="*/ 2147483647 w 235"/>
              <a:gd name="T83" fmla="*/ 2147483647 h 229"/>
              <a:gd name="T84" fmla="*/ 2147483647 w 235"/>
              <a:gd name="T85" fmla="*/ 2147483647 h 229"/>
              <a:gd name="T86" fmla="*/ 2147483647 w 235"/>
              <a:gd name="T87" fmla="*/ 2147483647 h 229"/>
              <a:gd name="T88" fmla="*/ 0 w 235"/>
              <a:gd name="T89" fmla="*/ 2147483647 h 229"/>
              <a:gd name="T90" fmla="*/ 2147483647 w 235"/>
              <a:gd name="T91" fmla="*/ 2147483647 h 229"/>
              <a:gd name="T92" fmla="*/ 2147483647 w 235"/>
              <a:gd name="T93" fmla="*/ 2147483647 h 229"/>
              <a:gd name="T94" fmla="*/ 2147483647 w 235"/>
              <a:gd name="T95" fmla="*/ 2147483647 h 229"/>
              <a:gd name="T96" fmla="*/ 2147483647 w 235"/>
              <a:gd name="T97" fmla="*/ 2147483647 h 229"/>
              <a:gd name="T98" fmla="*/ 2147483647 w 235"/>
              <a:gd name="T99" fmla="*/ 2147483647 h 229"/>
              <a:gd name="T100" fmla="*/ 2147483647 w 235"/>
              <a:gd name="T101" fmla="*/ 2147483647 h 22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35"/>
              <a:gd name="T154" fmla="*/ 0 h 229"/>
              <a:gd name="T155" fmla="*/ 235 w 235"/>
              <a:gd name="T156" fmla="*/ 229 h 22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35" h="229">
                <a:moveTo>
                  <a:pt x="12" y="59"/>
                </a:moveTo>
                <a:lnTo>
                  <a:pt x="15" y="62"/>
                </a:lnTo>
                <a:lnTo>
                  <a:pt x="17" y="67"/>
                </a:lnTo>
                <a:lnTo>
                  <a:pt x="19" y="70"/>
                </a:lnTo>
                <a:lnTo>
                  <a:pt x="22" y="72"/>
                </a:lnTo>
                <a:lnTo>
                  <a:pt x="25" y="77"/>
                </a:lnTo>
                <a:lnTo>
                  <a:pt x="28" y="80"/>
                </a:lnTo>
                <a:lnTo>
                  <a:pt x="30" y="83"/>
                </a:lnTo>
                <a:lnTo>
                  <a:pt x="30" y="87"/>
                </a:lnTo>
                <a:lnTo>
                  <a:pt x="30" y="96"/>
                </a:lnTo>
                <a:lnTo>
                  <a:pt x="28" y="105"/>
                </a:lnTo>
                <a:lnTo>
                  <a:pt x="28" y="112"/>
                </a:lnTo>
                <a:lnTo>
                  <a:pt x="28" y="121"/>
                </a:lnTo>
                <a:lnTo>
                  <a:pt x="27" y="130"/>
                </a:lnTo>
                <a:lnTo>
                  <a:pt x="27" y="139"/>
                </a:lnTo>
                <a:lnTo>
                  <a:pt x="27" y="147"/>
                </a:lnTo>
                <a:lnTo>
                  <a:pt x="27" y="155"/>
                </a:lnTo>
                <a:lnTo>
                  <a:pt x="28" y="158"/>
                </a:lnTo>
                <a:lnTo>
                  <a:pt x="30" y="160"/>
                </a:lnTo>
                <a:lnTo>
                  <a:pt x="30" y="163"/>
                </a:lnTo>
                <a:lnTo>
                  <a:pt x="31" y="164"/>
                </a:lnTo>
                <a:lnTo>
                  <a:pt x="33" y="167"/>
                </a:lnTo>
                <a:lnTo>
                  <a:pt x="34" y="169"/>
                </a:lnTo>
                <a:lnTo>
                  <a:pt x="36" y="172"/>
                </a:lnTo>
                <a:lnTo>
                  <a:pt x="36" y="173"/>
                </a:lnTo>
                <a:lnTo>
                  <a:pt x="34" y="179"/>
                </a:lnTo>
                <a:lnTo>
                  <a:pt x="31" y="184"/>
                </a:lnTo>
                <a:lnTo>
                  <a:pt x="28" y="188"/>
                </a:lnTo>
                <a:lnTo>
                  <a:pt x="25" y="194"/>
                </a:lnTo>
                <a:lnTo>
                  <a:pt x="22" y="198"/>
                </a:lnTo>
                <a:lnTo>
                  <a:pt x="21" y="203"/>
                </a:lnTo>
                <a:lnTo>
                  <a:pt x="19" y="209"/>
                </a:lnTo>
                <a:lnTo>
                  <a:pt x="19" y="213"/>
                </a:lnTo>
                <a:lnTo>
                  <a:pt x="22" y="219"/>
                </a:lnTo>
                <a:lnTo>
                  <a:pt x="25" y="222"/>
                </a:lnTo>
                <a:lnTo>
                  <a:pt x="30" y="227"/>
                </a:lnTo>
                <a:lnTo>
                  <a:pt x="36" y="228"/>
                </a:lnTo>
                <a:lnTo>
                  <a:pt x="42" y="229"/>
                </a:lnTo>
                <a:lnTo>
                  <a:pt x="48" y="229"/>
                </a:lnTo>
                <a:lnTo>
                  <a:pt x="54" y="227"/>
                </a:lnTo>
                <a:lnTo>
                  <a:pt x="59" y="224"/>
                </a:lnTo>
                <a:lnTo>
                  <a:pt x="65" y="218"/>
                </a:lnTo>
                <a:lnTo>
                  <a:pt x="71" y="212"/>
                </a:lnTo>
                <a:lnTo>
                  <a:pt x="77" y="207"/>
                </a:lnTo>
                <a:lnTo>
                  <a:pt x="83" y="203"/>
                </a:lnTo>
                <a:lnTo>
                  <a:pt x="89" y="198"/>
                </a:lnTo>
                <a:lnTo>
                  <a:pt x="95" y="194"/>
                </a:lnTo>
                <a:lnTo>
                  <a:pt x="101" y="189"/>
                </a:lnTo>
                <a:lnTo>
                  <a:pt x="108" y="185"/>
                </a:lnTo>
                <a:lnTo>
                  <a:pt x="113" y="181"/>
                </a:lnTo>
                <a:lnTo>
                  <a:pt x="117" y="176"/>
                </a:lnTo>
                <a:lnTo>
                  <a:pt x="122" y="170"/>
                </a:lnTo>
                <a:lnTo>
                  <a:pt x="125" y="166"/>
                </a:lnTo>
                <a:lnTo>
                  <a:pt x="127" y="160"/>
                </a:lnTo>
                <a:lnTo>
                  <a:pt x="130" y="154"/>
                </a:lnTo>
                <a:lnTo>
                  <a:pt x="133" y="148"/>
                </a:lnTo>
                <a:lnTo>
                  <a:pt x="136" y="144"/>
                </a:lnTo>
                <a:lnTo>
                  <a:pt x="141" y="139"/>
                </a:lnTo>
                <a:lnTo>
                  <a:pt x="145" y="136"/>
                </a:lnTo>
                <a:lnTo>
                  <a:pt x="150" y="133"/>
                </a:lnTo>
                <a:lnTo>
                  <a:pt x="156" y="132"/>
                </a:lnTo>
                <a:lnTo>
                  <a:pt x="161" y="129"/>
                </a:lnTo>
                <a:lnTo>
                  <a:pt x="166" y="127"/>
                </a:lnTo>
                <a:lnTo>
                  <a:pt x="172" y="124"/>
                </a:lnTo>
                <a:lnTo>
                  <a:pt x="176" y="121"/>
                </a:lnTo>
                <a:lnTo>
                  <a:pt x="181" y="117"/>
                </a:lnTo>
                <a:lnTo>
                  <a:pt x="182" y="111"/>
                </a:lnTo>
                <a:lnTo>
                  <a:pt x="184" y="105"/>
                </a:lnTo>
                <a:lnTo>
                  <a:pt x="185" y="99"/>
                </a:lnTo>
                <a:lnTo>
                  <a:pt x="187" y="93"/>
                </a:lnTo>
                <a:lnTo>
                  <a:pt x="188" y="87"/>
                </a:lnTo>
                <a:lnTo>
                  <a:pt x="191" y="83"/>
                </a:lnTo>
                <a:lnTo>
                  <a:pt x="196" y="80"/>
                </a:lnTo>
                <a:lnTo>
                  <a:pt x="200" y="78"/>
                </a:lnTo>
                <a:lnTo>
                  <a:pt x="204" y="77"/>
                </a:lnTo>
                <a:lnTo>
                  <a:pt x="207" y="75"/>
                </a:lnTo>
                <a:lnTo>
                  <a:pt x="212" y="74"/>
                </a:lnTo>
                <a:lnTo>
                  <a:pt x="216" y="71"/>
                </a:lnTo>
                <a:lnTo>
                  <a:pt x="221" y="68"/>
                </a:lnTo>
                <a:lnTo>
                  <a:pt x="224" y="65"/>
                </a:lnTo>
                <a:lnTo>
                  <a:pt x="225" y="61"/>
                </a:lnTo>
                <a:lnTo>
                  <a:pt x="228" y="55"/>
                </a:lnTo>
                <a:lnTo>
                  <a:pt x="231" y="50"/>
                </a:lnTo>
                <a:lnTo>
                  <a:pt x="232" y="44"/>
                </a:lnTo>
                <a:lnTo>
                  <a:pt x="234" y="40"/>
                </a:lnTo>
                <a:lnTo>
                  <a:pt x="235" y="34"/>
                </a:lnTo>
                <a:lnTo>
                  <a:pt x="234" y="30"/>
                </a:lnTo>
                <a:lnTo>
                  <a:pt x="231" y="25"/>
                </a:lnTo>
                <a:lnTo>
                  <a:pt x="227" y="22"/>
                </a:lnTo>
                <a:lnTo>
                  <a:pt x="222" y="19"/>
                </a:lnTo>
                <a:lnTo>
                  <a:pt x="218" y="18"/>
                </a:lnTo>
                <a:lnTo>
                  <a:pt x="213" y="18"/>
                </a:lnTo>
                <a:lnTo>
                  <a:pt x="209" y="19"/>
                </a:lnTo>
                <a:lnTo>
                  <a:pt x="201" y="22"/>
                </a:lnTo>
                <a:lnTo>
                  <a:pt x="196" y="28"/>
                </a:lnTo>
                <a:lnTo>
                  <a:pt x="188" y="35"/>
                </a:lnTo>
                <a:lnTo>
                  <a:pt x="182" y="43"/>
                </a:lnTo>
                <a:lnTo>
                  <a:pt x="176" y="49"/>
                </a:lnTo>
                <a:lnTo>
                  <a:pt x="169" y="53"/>
                </a:lnTo>
                <a:lnTo>
                  <a:pt x="163" y="55"/>
                </a:lnTo>
                <a:lnTo>
                  <a:pt x="156" y="56"/>
                </a:lnTo>
                <a:lnTo>
                  <a:pt x="150" y="55"/>
                </a:lnTo>
                <a:lnTo>
                  <a:pt x="142" y="55"/>
                </a:lnTo>
                <a:lnTo>
                  <a:pt x="136" y="52"/>
                </a:lnTo>
                <a:lnTo>
                  <a:pt x="129" y="50"/>
                </a:lnTo>
                <a:lnTo>
                  <a:pt x="122" y="47"/>
                </a:lnTo>
                <a:lnTo>
                  <a:pt x="116" y="44"/>
                </a:lnTo>
                <a:lnTo>
                  <a:pt x="111" y="43"/>
                </a:lnTo>
                <a:lnTo>
                  <a:pt x="108" y="40"/>
                </a:lnTo>
                <a:lnTo>
                  <a:pt x="105" y="37"/>
                </a:lnTo>
                <a:lnTo>
                  <a:pt x="101" y="34"/>
                </a:lnTo>
                <a:lnTo>
                  <a:pt x="98" y="33"/>
                </a:lnTo>
                <a:lnTo>
                  <a:pt x="95" y="30"/>
                </a:lnTo>
                <a:lnTo>
                  <a:pt x="90" y="27"/>
                </a:lnTo>
                <a:lnTo>
                  <a:pt x="88" y="24"/>
                </a:lnTo>
                <a:lnTo>
                  <a:pt x="85" y="22"/>
                </a:lnTo>
                <a:lnTo>
                  <a:pt x="82" y="22"/>
                </a:lnTo>
                <a:lnTo>
                  <a:pt x="80" y="22"/>
                </a:lnTo>
                <a:lnTo>
                  <a:pt x="77" y="22"/>
                </a:lnTo>
                <a:lnTo>
                  <a:pt x="76" y="24"/>
                </a:lnTo>
                <a:lnTo>
                  <a:pt x="73" y="24"/>
                </a:lnTo>
                <a:lnTo>
                  <a:pt x="71" y="24"/>
                </a:lnTo>
                <a:lnTo>
                  <a:pt x="70" y="24"/>
                </a:lnTo>
                <a:lnTo>
                  <a:pt x="67" y="22"/>
                </a:lnTo>
                <a:lnTo>
                  <a:pt x="61" y="19"/>
                </a:lnTo>
                <a:lnTo>
                  <a:pt x="54" y="15"/>
                </a:lnTo>
                <a:lnTo>
                  <a:pt x="43" y="10"/>
                </a:lnTo>
                <a:lnTo>
                  <a:pt x="34" y="6"/>
                </a:lnTo>
                <a:lnTo>
                  <a:pt x="25" y="3"/>
                </a:lnTo>
                <a:lnTo>
                  <a:pt x="18" y="0"/>
                </a:lnTo>
                <a:lnTo>
                  <a:pt x="14" y="0"/>
                </a:lnTo>
                <a:lnTo>
                  <a:pt x="8" y="4"/>
                </a:lnTo>
                <a:lnTo>
                  <a:pt x="3" y="9"/>
                </a:lnTo>
                <a:lnTo>
                  <a:pt x="0" y="16"/>
                </a:lnTo>
                <a:lnTo>
                  <a:pt x="0" y="22"/>
                </a:lnTo>
                <a:lnTo>
                  <a:pt x="0" y="30"/>
                </a:lnTo>
                <a:lnTo>
                  <a:pt x="3" y="38"/>
                </a:lnTo>
                <a:lnTo>
                  <a:pt x="6" y="46"/>
                </a:lnTo>
                <a:lnTo>
                  <a:pt x="11" y="52"/>
                </a:lnTo>
                <a:lnTo>
                  <a:pt x="11" y="53"/>
                </a:lnTo>
                <a:lnTo>
                  <a:pt x="11" y="55"/>
                </a:lnTo>
                <a:lnTo>
                  <a:pt x="11" y="56"/>
                </a:lnTo>
                <a:lnTo>
                  <a:pt x="12" y="58"/>
                </a:lnTo>
                <a:lnTo>
                  <a:pt x="12"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5" name="Freeform 136"/>
          <p:cNvSpPr>
            <a:spLocks/>
          </p:cNvSpPr>
          <p:nvPr/>
        </p:nvSpPr>
        <p:spPr bwMode="auto">
          <a:xfrm>
            <a:off x="6245225" y="4679950"/>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6" name="Freeform 137"/>
          <p:cNvSpPr>
            <a:spLocks/>
          </p:cNvSpPr>
          <p:nvPr/>
        </p:nvSpPr>
        <p:spPr bwMode="auto">
          <a:xfrm>
            <a:off x="6245225" y="4679950"/>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path>
            </a:pathLst>
          </a:custGeom>
          <a:solidFill>
            <a:srgbClr val="FFFF00"/>
          </a:solidFill>
          <a:ln w="1588">
            <a:solidFill>
              <a:srgbClr val="990000"/>
            </a:solidFill>
            <a:round/>
            <a:headEnd/>
            <a:tailEnd/>
          </a:ln>
        </p:spPr>
        <p:txBody>
          <a:bodyPr/>
          <a:lstStyle/>
          <a:p>
            <a:endParaRPr lang="en-US"/>
          </a:p>
        </p:txBody>
      </p:sp>
      <p:sp>
        <p:nvSpPr>
          <p:cNvPr id="53387" name="Freeform 138"/>
          <p:cNvSpPr>
            <a:spLocks/>
          </p:cNvSpPr>
          <p:nvPr/>
        </p:nvSpPr>
        <p:spPr bwMode="auto">
          <a:xfrm>
            <a:off x="6245225" y="4679950"/>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path>
            </a:pathLst>
          </a:custGeom>
          <a:solidFill>
            <a:srgbClr val="FFFF00"/>
          </a:solidFill>
          <a:ln w="4763">
            <a:solidFill>
              <a:srgbClr val="990000"/>
            </a:solidFill>
            <a:round/>
            <a:headEnd/>
            <a:tailEnd/>
          </a:ln>
        </p:spPr>
        <p:txBody>
          <a:bodyPr/>
          <a:lstStyle/>
          <a:p>
            <a:endParaRPr lang="en-US"/>
          </a:p>
        </p:txBody>
      </p:sp>
      <p:sp>
        <p:nvSpPr>
          <p:cNvPr id="53388" name="Freeform 139"/>
          <p:cNvSpPr>
            <a:spLocks/>
          </p:cNvSpPr>
          <p:nvPr/>
        </p:nvSpPr>
        <p:spPr bwMode="auto">
          <a:xfrm>
            <a:off x="6202363" y="4652963"/>
            <a:ext cx="55562"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9" name="Freeform 140"/>
          <p:cNvSpPr>
            <a:spLocks/>
          </p:cNvSpPr>
          <p:nvPr/>
        </p:nvSpPr>
        <p:spPr bwMode="auto">
          <a:xfrm>
            <a:off x="6202363" y="4652963"/>
            <a:ext cx="55562"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path>
            </a:pathLst>
          </a:custGeom>
          <a:solidFill>
            <a:srgbClr val="FFFF00"/>
          </a:solidFill>
          <a:ln w="1588">
            <a:solidFill>
              <a:srgbClr val="990000"/>
            </a:solidFill>
            <a:round/>
            <a:headEnd/>
            <a:tailEnd/>
          </a:ln>
        </p:spPr>
        <p:txBody>
          <a:bodyPr/>
          <a:lstStyle/>
          <a:p>
            <a:endParaRPr lang="en-US"/>
          </a:p>
        </p:txBody>
      </p:sp>
      <p:sp>
        <p:nvSpPr>
          <p:cNvPr id="53390" name="Freeform 141"/>
          <p:cNvSpPr>
            <a:spLocks/>
          </p:cNvSpPr>
          <p:nvPr/>
        </p:nvSpPr>
        <p:spPr bwMode="auto">
          <a:xfrm>
            <a:off x="6202363" y="4652963"/>
            <a:ext cx="55562"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path>
            </a:pathLst>
          </a:custGeom>
          <a:solidFill>
            <a:srgbClr val="FFFF00"/>
          </a:solidFill>
          <a:ln w="4763">
            <a:solidFill>
              <a:srgbClr val="990000"/>
            </a:solidFill>
            <a:round/>
            <a:headEnd/>
            <a:tailEnd/>
          </a:ln>
        </p:spPr>
        <p:txBody>
          <a:bodyPr/>
          <a:lstStyle/>
          <a:p>
            <a:endParaRPr lang="en-US"/>
          </a:p>
        </p:txBody>
      </p:sp>
      <p:sp>
        <p:nvSpPr>
          <p:cNvPr id="53391" name="Freeform 142"/>
          <p:cNvSpPr>
            <a:spLocks/>
          </p:cNvSpPr>
          <p:nvPr/>
        </p:nvSpPr>
        <p:spPr bwMode="auto">
          <a:xfrm>
            <a:off x="6181725" y="4576763"/>
            <a:ext cx="60325" cy="80962"/>
          </a:xfrm>
          <a:custGeom>
            <a:avLst/>
            <a:gdLst>
              <a:gd name="T0" fmla="*/ 2147483647 w 43"/>
              <a:gd name="T1" fmla="*/ 2147483647 h 51"/>
              <a:gd name="T2" fmla="*/ 2147483647 w 43"/>
              <a:gd name="T3" fmla="*/ 2147483647 h 51"/>
              <a:gd name="T4" fmla="*/ 2147483647 w 43"/>
              <a:gd name="T5" fmla="*/ 2147483647 h 51"/>
              <a:gd name="T6" fmla="*/ 2147483647 w 43"/>
              <a:gd name="T7" fmla="*/ 2147483647 h 51"/>
              <a:gd name="T8" fmla="*/ 2147483647 w 43"/>
              <a:gd name="T9" fmla="*/ 2147483647 h 51"/>
              <a:gd name="T10" fmla="*/ 2147483647 w 43"/>
              <a:gd name="T11" fmla="*/ 2147483647 h 51"/>
              <a:gd name="T12" fmla="*/ 2147483647 w 43"/>
              <a:gd name="T13" fmla="*/ 2147483647 h 51"/>
              <a:gd name="T14" fmla="*/ 2147483647 w 43"/>
              <a:gd name="T15" fmla="*/ 2147483647 h 51"/>
              <a:gd name="T16" fmla="*/ 2147483647 w 43"/>
              <a:gd name="T17" fmla="*/ 2147483647 h 51"/>
              <a:gd name="T18" fmla="*/ 2147483647 w 43"/>
              <a:gd name="T19" fmla="*/ 2147483647 h 51"/>
              <a:gd name="T20" fmla="*/ 2147483647 w 43"/>
              <a:gd name="T21" fmla="*/ 2147483647 h 51"/>
              <a:gd name="T22" fmla="*/ 2147483647 w 43"/>
              <a:gd name="T23" fmla="*/ 2147483647 h 51"/>
              <a:gd name="T24" fmla="*/ 2147483647 w 43"/>
              <a:gd name="T25" fmla="*/ 2147483647 h 51"/>
              <a:gd name="T26" fmla="*/ 2147483647 w 43"/>
              <a:gd name="T27" fmla="*/ 2147483647 h 51"/>
              <a:gd name="T28" fmla="*/ 2147483647 w 43"/>
              <a:gd name="T29" fmla="*/ 2147483647 h 51"/>
              <a:gd name="T30" fmla="*/ 2147483647 w 43"/>
              <a:gd name="T31" fmla="*/ 2147483647 h 51"/>
              <a:gd name="T32" fmla="*/ 2147483647 w 43"/>
              <a:gd name="T33" fmla="*/ 2147483647 h 51"/>
              <a:gd name="T34" fmla="*/ 2147483647 w 43"/>
              <a:gd name="T35" fmla="*/ 2147483647 h 51"/>
              <a:gd name="T36" fmla="*/ 2147483647 w 43"/>
              <a:gd name="T37" fmla="*/ 2147483647 h 51"/>
              <a:gd name="T38" fmla="*/ 2147483647 w 43"/>
              <a:gd name="T39" fmla="*/ 2147483647 h 51"/>
              <a:gd name="T40" fmla="*/ 2147483647 w 43"/>
              <a:gd name="T41" fmla="*/ 2147483647 h 51"/>
              <a:gd name="T42" fmla="*/ 2147483647 w 43"/>
              <a:gd name="T43" fmla="*/ 2147483647 h 51"/>
              <a:gd name="T44" fmla="*/ 2147483647 w 43"/>
              <a:gd name="T45" fmla="*/ 0 h 51"/>
              <a:gd name="T46" fmla="*/ 2147483647 w 43"/>
              <a:gd name="T47" fmla="*/ 0 h 51"/>
              <a:gd name="T48" fmla="*/ 2147483647 w 43"/>
              <a:gd name="T49" fmla="*/ 2147483647 h 51"/>
              <a:gd name="T50" fmla="*/ 0 w 43"/>
              <a:gd name="T51" fmla="*/ 2147483647 h 51"/>
              <a:gd name="T52" fmla="*/ 0 w 43"/>
              <a:gd name="T53" fmla="*/ 2147483647 h 51"/>
              <a:gd name="T54" fmla="*/ 0 w 43"/>
              <a:gd name="T55" fmla="*/ 2147483647 h 51"/>
              <a:gd name="T56" fmla="*/ 2147483647 w 43"/>
              <a:gd name="T57" fmla="*/ 2147483647 h 51"/>
              <a:gd name="T58" fmla="*/ 2147483647 w 43"/>
              <a:gd name="T59" fmla="*/ 2147483647 h 51"/>
              <a:gd name="T60" fmla="*/ 2147483647 w 43"/>
              <a:gd name="T61" fmla="*/ 2147483647 h 51"/>
              <a:gd name="T62" fmla="*/ 2147483647 w 43"/>
              <a:gd name="T63" fmla="*/ 2147483647 h 51"/>
              <a:gd name="T64" fmla="*/ 2147483647 w 43"/>
              <a:gd name="T65" fmla="*/ 2147483647 h 51"/>
              <a:gd name="T66" fmla="*/ 2147483647 w 43"/>
              <a:gd name="T67" fmla="*/ 2147483647 h 51"/>
              <a:gd name="T68" fmla="*/ 2147483647 w 43"/>
              <a:gd name="T69" fmla="*/ 2147483647 h 51"/>
              <a:gd name="T70" fmla="*/ 2147483647 w 43"/>
              <a:gd name="T71" fmla="*/ 2147483647 h 51"/>
              <a:gd name="T72" fmla="*/ 2147483647 w 43"/>
              <a:gd name="T73" fmla="*/ 2147483647 h 51"/>
              <a:gd name="T74" fmla="*/ 2147483647 w 43"/>
              <a:gd name="T75" fmla="*/ 2147483647 h 51"/>
              <a:gd name="T76" fmla="*/ 2147483647 w 43"/>
              <a:gd name="T77" fmla="*/ 2147483647 h 51"/>
              <a:gd name="T78" fmla="*/ 2147483647 w 43"/>
              <a:gd name="T79" fmla="*/ 2147483647 h 51"/>
              <a:gd name="T80" fmla="*/ 2147483647 w 43"/>
              <a:gd name="T81" fmla="*/ 2147483647 h 51"/>
              <a:gd name="T82" fmla="*/ 2147483647 w 43"/>
              <a:gd name="T83" fmla="*/ 2147483647 h 51"/>
              <a:gd name="T84" fmla="*/ 2147483647 w 43"/>
              <a:gd name="T85" fmla="*/ 2147483647 h 51"/>
              <a:gd name="T86" fmla="*/ 2147483647 w 43"/>
              <a:gd name="T87" fmla="*/ 2147483647 h 51"/>
              <a:gd name="T88" fmla="*/ 2147483647 w 43"/>
              <a:gd name="T89" fmla="*/ 2147483647 h 51"/>
              <a:gd name="T90" fmla="*/ 2147483647 w 43"/>
              <a:gd name="T91" fmla="*/ 2147483647 h 51"/>
              <a:gd name="T92" fmla="*/ 2147483647 w 43"/>
              <a:gd name="T93" fmla="*/ 2147483647 h 51"/>
              <a:gd name="T94" fmla="*/ 2147483647 w 43"/>
              <a:gd name="T95" fmla="*/ 2147483647 h 51"/>
              <a:gd name="T96" fmla="*/ 2147483647 w 43"/>
              <a:gd name="T97" fmla="*/ 2147483647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1"/>
              <a:gd name="T149" fmla="*/ 43 w 43"/>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1">
                <a:moveTo>
                  <a:pt x="18" y="49"/>
                </a:moveTo>
                <a:lnTo>
                  <a:pt x="18" y="49"/>
                </a:lnTo>
                <a:lnTo>
                  <a:pt x="18" y="48"/>
                </a:lnTo>
                <a:lnTo>
                  <a:pt x="18" y="46"/>
                </a:lnTo>
                <a:lnTo>
                  <a:pt x="20" y="46"/>
                </a:lnTo>
                <a:lnTo>
                  <a:pt x="20" y="45"/>
                </a:lnTo>
                <a:lnTo>
                  <a:pt x="21" y="43"/>
                </a:lnTo>
                <a:lnTo>
                  <a:pt x="26" y="42"/>
                </a:lnTo>
                <a:lnTo>
                  <a:pt x="29" y="40"/>
                </a:lnTo>
                <a:lnTo>
                  <a:pt x="33" y="39"/>
                </a:lnTo>
                <a:lnTo>
                  <a:pt x="37" y="37"/>
                </a:lnTo>
                <a:lnTo>
                  <a:pt x="40" y="36"/>
                </a:lnTo>
                <a:lnTo>
                  <a:pt x="42" y="33"/>
                </a:lnTo>
                <a:lnTo>
                  <a:pt x="43" y="30"/>
                </a:lnTo>
                <a:lnTo>
                  <a:pt x="43" y="27"/>
                </a:lnTo>
                <a:lnTo>
                  <a:pt x="42" y="20"/>
                </a:lnTo>
                <a:lnTo>
                  <a:pt x="39" y="14"/>
                </a:lnTo>
                <a:lnTo>
                  <a:pt x="34" y="9"/>
                </a:lnTo>
                <a:lnTo>
                  <a:pt x="30" y="5"/>
                </a:lnTo>
                <a:lnTo>
                  <a:pt x="24" y="2"/>
                </a:lnTo>
                <a:lnTo>
                  <a:pt x="17" y="0"/>
                </a:lnTo>
                <a:lnTo>
                  <a:pt x="9" y="0"/>
                </a:lnTo>
                <a:lnTo>
                  <a:pt x="3" y="3"/>
                </a:lnTo>
                <a:lnTo>
                  <a:pt x="0" y="5"/>
                </a:lnTo>
                <a:lnTo>
                  <a:pt x="0" y="6"/>
                </a:lnTo>
                <a:lnTo>
                  <a:pt x="0" y="9"/>
                </a:lnTo>
                <a:lnTo>
                  <a:pt x="2" y="12"/>
                </a:lnTo>
                <a:lnTo>
                  <a:pt x="3" y="15"/>
                </a:lnTo>
                <a:lnTo>
                  <a:pt x="5" y="18"/>
                </a:lnTo>
                <a:lnTo>
                  <a:pt x="6" y="20"/>
                </a:lnTo>
                <a:lnTo>
                  <a:pt x="9" y="22"/>
                </a:lnTo>
                <a:lnTo>
                  <a:pt x="11" y="25"/>
                </a:lnTo>
                <a:lnTo>
                  <a:pt x="12" y="28"/>
                </a:lnTo>
                <a:lnTo>
                  <a:pt x="14" y="31"/>
                </a:lnTo>
                <a:lnTo>
                  <a:pt x="14" y="34"/>
                </a:lnTo>
                <a:lnTo>
                  <a:pt x="14" y="39"/>
                </a:lnTo>
                <a:lnTo>
                  <a:pt x="14" y="42"/>
                </a:lnTo>
                <a:lnTo>
                  <a:pt x="14" y="46"/>
                </a:lnTo>
                <a:lnTo>
                  <a:pt x="14" y="51"/>
                </a:lnTo>
                <a:lnTo>
                  <a:pt x="15" y="51"/>
                </a:lnTo>
                <a:lnTo>
                  <a:pt x="17" y="51"/>
                </a:lnTo>
                <a:lnTo>
                  <a:pt x="18" y="51"/>
                </a:lnTo>
                <a:lnTo>
                  <a:pt x="18" y="4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2" name="Freeform 143"/>
          <p:cNvSpPr>
            <a:spLocks/>
          </p:cNvSpPr>
          <p:nvPr/>
        </p:nvSpPr>
        <p:spPr bwMode="auto">
          <a:xfrm>
            <a:off x="6181725" y="4576763"/>
            <a:ext cx="60325" cy="80962"/>
          </a:xfrm>
          <a:custGeom>
            <a:avLst/>
            <a:gdLst>
              <a:gd name="T0" fmla="*/ 2147483647 w 43"/>
              <a:gd name="T1" fmla="*/ 2147483647 h 51"/>
              <a:gd name="T2" fmla="*/ 2147483647 w 43"/>
              <a:gd name="T3" fmla="*/ 2147483647 h 51"/>
              <a:gd name="T4" fmla="*/ 2147483647 w 43"/>
              <a:gd name="T5" fmla="*/ 2147483647 h 51"/>
              <a:gd name="T6" fmla="*/ 2147483647 w 43"/>
              <a:gd name="T7" fmla="*/ 2147483647 h 51"/>
              <a:gd name="T8" fmla="*/ 2147483647 w 43"/>
              <a:gd name="T9" fmla="*/ 2147483647 h 51"/>
              <a:gd name="T10" fmla="*/ 2147483647 w 43"/>
              <a:gd name="T11" fmla="*/ 2147483647 h 51"/>
              <a:gd name="T12" fmla="*/ 2147483647 w 43"/>
              <a:gd name="T13" fmla="*/ 2147483647 h 51"/>
              <a:gd name="T14" fmla="*/ 2147483647 w 43"/>
              <a:gd name="T15" fmla="*/ 2147483647 h 51"/>
              <a:gd name="T16" fmla="*/ 2147483647 w 43"/>
              <a:gd name="T17" fmla="*/ 2147483647 h 51"/>
              <a:gd name="T18" fmla="*/ 2147483647 w 43"/>
              <a:gd name="T19" fmla="*/ 2147483647 h 51"/>
              <a:gd name="T20" fmla="*/ 2147483647 w 43"/>
              <a:gd name="T21" fmla="*/ 2147483647 h 51"/>
              <a:gd name="T22" fmla="*/ 2147483647 w 43"/>
              <a:gd name="T23" fmla="*/ 2147483647 h 51"/>
              <a:gd name="T24" fmla="*/ 2147483647 w 43"/>
              <a:gd name="T25" fmla="*/ 2147483647 h 51"/>
              <a:gd name="T26" fmla="*/ 2147483647 w 43"/>
              <a:gd name="T27" fmla="*/ 2147483647 h 51"/>
              <a:gd name="T28" fmla="*/ 2147483647 w 43"/>
              <a:gd name="T29" fmla="*/ 2147483647 h 51"/>
              <a:gd name="T30" fmla="*/ 2147483647 w 43"/>
              <a:gd name="T31" fmla="*/ 2147483647 h 51"/>
              <a:gd name="T32" fmla="*/ 2147483647 w 43"/>
              <a:gd name="T33" fmla="*/ 2147483647 h 51"/>
              <a:gd name="T34" fmla="*/ 2147483647 w 43"/>
              <a:gd name="T35" fmla="*/ 2147483647 h 51"/>
              <a:gd name="T36" fmla="*/ 2147483647 w 43"/>
              <a:gd name="T37" fmla="*/ 2147483647 h 51"/>
              <a:gd name="T38" fmla="*/ 2147483647 w 43"/>
              <a:gd name="T39" fmla="*/ 2147483647 h 51"/>
              <a:gd name="T40" fmla="*/ 2147483647 w 43"/>
              <a:gd name="T41" fmla="*/ 2147483647 h 51"/>
              <a:gd name="T42" fmla="*/ 2147483647 w 43"/>
              <a:gd name="T43" fmla="*/ 2147483647 h 51"/>
              <a:gd name="T44" fmla="*/ 2147483647 w 43"/>
              <a:gd name="T45" fmla="*/ 0 h 51"/>
              <a:gd name="T46" fmla="*/ 2147483647 w 43"/>
              <a:gd name="T47" fmla="*/ 0 h 51"/>
              <a:gd name="T48" fmla="*/ 2147483647 w 43"/>
              <a:gd name="T49" fmla="*/ 2147483647 h 51"/>
              <a:gd name="T50" fmla="*/ 0 w 43"/>
              <a:gd name="T51" fmla="*/ 2147483647 h 51"/>
              <a:gd name="T52" fmla="*/ 0 w 43"/>
              <a:gd name="T53" fmla="*/ 2147483647 h 51"/>
              <a:gd name="T54" fmla="*/ 0 w 43"/>
              <a:gd name="T55" fmla="*/ 2147483647 h 51"/>
              <a:gd name="T56" fmla="*/ 2147483647 w 43"/>
              <a:gd name="T57" fmla="*/ 2147483647 h 51"/>
              <a:gd name="T58" fmla="*/ 2147483647 w 43"/>
              <a:gd name="T59" fmla="*/ 2147483647 h 51"/>
              <a:gd name="T60" fmla="*/ 2147483647 w 43"/>
              <a:gd name="T61" fmla="*/ 2147483647 h 51"/>
              <a:gd name="T62" fmla="*/ 2147483647 w 43"/>
              <a:gd name="T63" fmla="*/ 2147483647 h 51"/>
              <a:gd name="T64" fmla="*/ 2147483647 w 43"/>
              <a:gd name="T65" fmla="*/ 2147483647 h 51"/>
              <a:gd name="T66" fmla="*/ 2147483647 w 43"/>
              <a:gd name="T67" fmla="*/ 2147483647 h 51"/>
              <a:gd name="T68" fmla="*/ 2147483647 w 43"/>
              <a:gd name="T69" fmla="*/ 2147483647 h 51"/>
              <a:gd name="T70" fmla="*/ 2147483647 w 43"/>
              <a:gd name="T71" fmla="*/ 2147483647 h 51"/>
              <a:gd name="T72" fmla="*/ 2147483647 w 43"/>
              <a:gd name="T73" fmla="*/ 2147483647 h 51"/>
              <a:gd name="T74" fmla="*/ 2147483647 w 43"/>
              <a:gd name="T75" fmla="*/ 2147483647 h 51"/>
              <a:gd name="T76" fmla="*/ 2147483647 w 43"/>
              <a:gd name="T77" fmla="*/ 2147483647 h 51"/>
              <a:gd name="T78" fmla="*/ 2147483647 w 43"/>
              <a:gd name="T79" fmla="*/ 2147483647 h 51"/>
              <a:gd name="T80" fmla="*/ 2147483647 w 43"/>
              <a:gd name="T81" fmla="*/ 2147483647 h 51"/>
              <a:gd name="T82" fmla="*/ 2147483647 w 43"/>
              <a:gd name="T83" fmla="*/ 2147483647 h 51"/>
              <a:gd name="T84" fmla="*/ 2147483647 w 43"/>
              <a:gd name="T85" fmla="*/ 2147483647 h 51"/>
              <a:gd name="T86" fmla="*/ 2147483647 w 43"/>
              <a:gd name="T87" fmla="*/ 2147483647 h 51"/>
              <a:gd name="T88" fmla="*/ 2147483647 w 43"/>
              <a:gd name="T89" fmla="*/ 2147483647 h 51"/>
              <a:gd name="T90" fmla="*/ 2147483647 w 43"/>
              <a:gd name="T91" fmla="*/ 2147483647 h 51"/>
              <a:gd name="T92" fmla="*/ 2147483647 w 43"/>
              <a:gd name="T93" fmla="*/ 2147483647 h 51"/>
              <a:gd name="T94" fmla="*/ 2147483647 w 43"/>
              <a:gd name="T95" fmla="*/ 2147483647 h 51"/>
              <a:gd name="T96" fmla="*/ 2147483647 w 43"/>
              <a:gd name="T97" fmla="*/ 2147483647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1"/>
              <a:gd name="T149" fmla="*/ 43 w 43"/>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1">
                <a:moveTo>
                  <a:pt x="18" y="49"/>
                </a:moveTo>
                <a:lnTo>
                  <a:pt x="18" y="49"/>
                </a:lnTo>
                <a:lnTo>
                  <a:pt x="18" y="48"/>
                </a:lnTo>
                <a:lnTo>
                  <a:pt x="18" y="46"/>
                </a:lnTo>
                <a:lnTo>
                  <a:pt x="20" y="46"/>
                </a:lnTo>
                <a:lnTo>
                  <a:pt x="20" y="45"/>
                </a:lnTo>
                <a:lnTo>
                  <a:pt x="21" y="43"/>
                </a:lnTo>
                <a:lnTo>
                  <a:pt x="26" y="42"/>
                </a:lnTo>
                <a:lnTo>
                  <a:pt x="29" y="40"/>
                </a:lnTo>
                <a:lnTo>
                  <a:pt x="33" y="39"/>
                </a:lnTo>
                <a:lnTo>
                  <a:pt x="37" y="37"/>
                </a:lnTo>
                <a:lnTo>
                  <a:pt x="40" y="36"/>
                </a:lnTo>
                <a:lnTo>
                  <a:pt x="42" y="33"/>
                </a:lnTo>
                <a:lnTo>
                  <a:pt x="43" y="30"/>
                </a:lnTo>
                <a:lnTo>
                  <a:pt x="43" y="27"/>
                </a:lnTo>
                <a:lnTo>
                  <a:pt x="42" y="20"/>
                </a:lnTo>
                <a:lnTo>
                  <a:pt x="39" y="14"/>
                </a:lnTo>
                <a:lnTo>
                  <a:pt x="34" y="9"/>
                </a:lnTo>
                <a:lnTo>
                  <a:pt x="30" y="5"/>
                </a:lnTo>
                <a:lnTo>
                  <a:pt x="24" y="2"/>
                </a:lnTo>
                <a:lnTo>
                  <a:pt x="17" y="0"/>
                </a:lnTo>
                <a:lnTo>
                  <a:pt x="9" y="0"/>
                </a:lnTo>
                <a:lnTo>
                  <a:pt x="3" y="3"/>
                </a:lnTo>
                <a:lnTo>
                  <a:pt x="0" y="5"/>
                </a:lnTo>
                <a:lnTo>
                  <a:pt x="0" y="6"/>
                </a:lnTo>
                <a:lnTo>
                  <a:pt x="0" y="9"/>
                </a:lnTo>
                <a:lnTo>
                  <a:pt x="2" y="12"/>
                </a:lnTo>
                <a:lnTo>
                  <a:pt x="3" y="15"/>
                </a:lnTo>
                <a:lnTo>
                  <a:pt x="5" y="18"/>
                </a:lnTo>
                <a:lnTo>
                  <a:pt x="6" y="20"/>
                </a:lnTo>
                <a:lnTo>
                  <a:pt x="9" y="22"/>
                </a:lnTo>
                <a:lnTo>
                  <a:pt x="11" y="25"/>
                </a:lnTo>
                <a:lnTo>
                  <a:pt x="12" y="28"/>
                </a:lnTo>
                <a:lnTo>
                  <a:pt x="14" y="31"/>
                </a:lnTo>
                <a:lnTo>
                  <a:pt x="14" y="34"/>
                </a:lnTo>
                <a:lnTo>
                  <a:pt x="14" y="39"/>
                </a:lnTo>
                <a:lnTo>
                  <a:pt x="14" y="42"/>
                </a:lnTo>
                <a:lnTo>
                  <a:pt x="14" y="46"/>
                </a:lnTo>
                <a:lnTo>
                  <a:pt x="14" y="51"/>
                </a:lnTo>
                <a:lnTo>
                  <a:pt x="15" y="51"/>
                </a:lnTo>
                <a:lnTo>
                  <a:pt x="17" y="51"/>
                </a:lnTo>
                <a:lnTo>
                  <a:pt x="18" y="51"/>
                </a:lnTo>
                <a:lnTo>
                  <a:pt x="18" y="49"/>
                </a:lnTo>
              </a:path>
            </a:pathLst>
          </a:custGeom>
          <a:solidFill>
            <a:srgbClr val="FFFF00"/>
          </a:solidFill>
          <a:ln w="4763">
            <a:solidFill>
              <a:srgbClr val="990000"/>
            </a:solidFill>
            <a:round/>
            <a:headEnd/>
            <a:tailEnd/>
          </a:ln>
        </p:spPr>
        <p:txBody>
          <a:bodyPr/>
          <a:lstStyle/>
          <a:p>
            <a:endParaRPr lang="en-US"/>
          </a:p>
        </p:txBody>
      </p:sp>
      <p:sp>
        <p:nvSpPr>
          <p:cNvPr id="53393" name="Freeform 144"/>
          <p:cNvSpPr>
            <a:spLocks/>
          </p:cNvSpPr>
          <p:nvPr/>
        </p:nvSpPr>
        <p:spPr bwMode="auto">
          <a:xfrm>
            <a:off x="6329363" y="4611688"/>
            <a:ext cx="73025" cy="80962"/>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4" name="Freeform 145"/>
          <p:cNvSpPr>
            <a:spLocks/>
          </p:cNvSpPr>
          <p:nvPr/>
        </p:nvSpPr>
        <p:spPr bwMode="auto">
          <a:xfrm>
            <a:off x="6329363" y="4611688"/>
            <a:ext cx="73025" cy="80962"/>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path>
            </a:pathLst>
          </a:custGeom>
          <a:solidFill>
            <a:srgbClr val="FFFF00"/>
          </a:solidFill>
          <a:ln w="1588">
            <a:solidFill>
              <a:srgbClr val="990000"/>
            </a:solidFill>
            <a:round/>
            <a:headEnd/>
            <a:tailEnd/>
          </a:ln>
        </p:spPr>
        <p:txBody>
          <a:bodyPr/>
          <a:lstStyle/>
          <a:p>
            <a:endParaRPr lang="en-US"/>
          </a:p>
        </p:txBody>
      </p:sp>
      <p:sp>
        <p:nvSpPr>
          <p:cNvPr id="53395" name="Freeform 146"/>
          <p:cNvSpPr>
            <a:spLocks/>
          </p:cNvSpPr>
          <p:nvPr/>
        </p:nvSpPr>
        <p:spPr bwMode="auto">
          <a:xfrm>
            <a:off x="6329363" y="4611688"/>
            <a:ext cx="73025" cy="80962"/>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path>
            </a:pathLst>
          </a:custGeom>
          <a:solidFill>
            <a:srgbClr val="FFFF00"/>
          </a:solidFill>
          <a:ln w="4763">
            <a:solidFill>
              <a:srgbClr val="990000"/>
            </a:solidFill>
            <a:round/>
            <a:headEnd/>
            <a:tailEnd/>
          </a:ln>
        </p:spPr>
        <p:txBody>
          <a:bodyPr/>
          <a:lstStyle/>
          <a:p>
            <a:endParaRPr lang="en-US"/>
          </a:p>
        </p:txBody>
      </p:sp>
      <p:sp>
        <p:nvSpPr>
          <p:cNvPr id="53396" name="Freeform 147"/>
          <p:cNvSpPr>
            <a:spLocks/>
          </p:cNvSpPr>
          <p:nvPr/>
        </p:nvSpPr>
        <p:spPr bwMode="auto">
          <a:xfrm>
            <a:off x="6249988" y="4594225"/>
            <a:ext cx="80962"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7" name="Freeform 148"/>
          <p:cNvSpPr>
            <a:spLocks/>
          </p:cNvSpPr>
          <p:nvPr/>
        </p:nvSpPr>
        <p:spPr bwMode="auto">
          <a:xfrm>
            <a:off x="6249988" y="4594225"/>
            <a:ext cx="80962"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path>
            </a:pathLst>
          </a:custGeom>
          <a:solidFill>
            <a:srgbClr val="FFFF00"/>
          </a:solidFill>
          <a:ln w="1588">
            <a:solidFill>
              <a:srgbClr val="990000"/>
            </a:solidFill>
            <a:round/>
            <a:headEnd/>
            <a:tailEnd/>
          </a:ln>
        </p:spPr>
        <p:txBody>
          <a:bodyPr/>
          <a:lstStyle/>
          <a:p>
            <a:endParaRPr lang="en-US"/>
          </a:p>
        </p:txBody>
      </p:sp>
      <p:sp>
        <p:nvSpPr>
          <p:cNvPr id="53398" name="Freeform 149"/>
          <p:cNvSpPr>
            <a:spLocks/>
          </p:cNvSpPr>
          <p:nvPr/>
        </p:nvSpPr>
        <p:spPr bwMode="auto">
          <a:xfrm>
            <a:off x="6249988" y="4594225"/>
            <a:ext cx="80962"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path>
            </a:pathLst>
          </a:custGeom>
          <a:solidFill>
            <a:srgbClr val="FFFF00"/>
          </a:solidFill>
          <a:ln w="4763">
            <a:solidFill>
              <a:srgbClr val="990000"/>
            </a:solidFill>
            <a:round/>
            <a:headEnd/>
            <a:tailEnd/>
          </a:ln>
        </p:spPr>
        <p:txBody>
          <a:bodyPr/>
          <a:lstStyle/>
          <a:p>
            <a:endParaRPr lang="en-US"/>
          </a:p>
        </p:txBody>
      </p:sp>
      <p:sp>
        <p:nvSpPr>
          <p:cNvPr id="53399" name="Freeform 150"/>
          <p:cNvSpPr>
            <a:spLocks/>
          </p:cNvSpPr>
          <p:nvPr/>
        </p:nvSpPr>
        <p:spPr bwMode="auto">
          <a:xfrm>
            <a:off x="6407150" y="4540250"/>
            <a:ext cx="63500" cy="69850"/>
          </a:xfrm>
          <a:custGeom>
            <a:avLst/>
            <a:gdLst>
              <a:gd name="T0" fmla="*/ 2147483647 w 46"/>
              <a:gd name="T1" fmla="*/ 2147483647 h 44"/>
              <a:gd name="T2" fmla="*/ 2147483647 w 46"/>
              <a:gd name="T3" fmla="*/ 2147483647 h 44"/>
              <a:gd name="T4" fmla="*/ 2147483647 w 46"/>
              <a:gd name="T5" fmla="*/ 2147483647 h 44"/>
              <a:gd name="T6" fmla="*/ 2147483647 w 46"/>
              <a:gd name="T7" fmla="*/ 2147483647 h 44"/>
              <a:gd name="T8" fmla="*/ 2147483647 w 46"/>
              <a:gd name="T9" fmla="*/ 2147483647 h 44"/>
              <a:gd name="T10" fmla="*/ 2147483647 w 46"/>
              <a:gd name="T11" fmla="*/ 2147483647 h 44"/>
              <a:gd name="T12" fmla="*/ 2147483647 w 46"/>
              <a:gd name="T13" fmla="*/ 2147483647 h 44"/>
              <a:gd name="T14" fmla="*/ 2147483647 w 46"/>
              <a:gd name="T15" fmla="*/ 2147483647 h 44"/>
              <a:gd name="T16" fmla="*/ 2147483647 w 46"/>
              <a:gd name="T17" fmla="*/ 2147483647 h 44"/>
              <a:gd name="T18" fmla="*/ 2147483647 w 46"/>
              <a:gd name="T19" fmla="*/ 2147483647 h 44"/>
              <a:gd name="T20" fmla="*/ 2147483647 w 46"/>
              <a:gd name="T21" fmla="*/ 2147483647 h 44"/>
              <a:gd name="T22" fmla="*/ 2147483647 w 46"/>
              <a:gd name="T23" fmla="*/ 2147483647 h 44"/>
              <a:gd name="T24" fmla="*/ 2147483647 w 46"/>
              <a:gd name="T25" fmla="*/ 2147483647 h 44"/>
              <a:gd name="T26" fmla="*/ 2147483647 w 46"/>
              <a:gd name="T27" fmla="*/ 2147483647 h 44"/>
              <a:gd name="T28" fmla="*/ 2147483647 w 46"/>
              <a:gd name="T29" fmla="*/ 0 h 44"/>
              <a:gd name="T30" fmla="*/ 2147483647 w 46"/>
              <a:gd name="T31" fmla="*/ 0 h 44"/>
              <a:gd name="T32" fmla="*/ 2147483647 w 46"/>
              <a:gd name="T33" fmla="*/ 2147483647 h 44"/>
              <a:gd name="T34" fmla="*/ 2147483647 w 46"/>
              <a:gd name="T35" fmla="*/ 2147483647 h 44"/>
              <a:gd name="T36" fmla="*/ 2147483647 w 46"/>
              <a:gd name="T37" fmla="*/ 2147483647 h 44"/>
              <a:gd name="T38" fmla="*/ 2147483647 w 46"/>
              <a:gd name="T39" fmla="*/ 2147483647 h 44"/>
              <a:gd name="T40" fmla="*/ 2147483647 w 46"/>
              <a:gd name="T41" fmla="*/ 2147483647 h 44"/>
              <a:gd name="T42" fmla="*/ 2147483647 w 46"/>
              <a:gd name="T43" fmla="*/ 2147483647 h 44"/>
              <a:gd name="T44" fmla="*/ 2147483647 w 46"/>
              <a:gd name="T45" fmla="*/ 2147483647 h 44"/>
              <a:gd name="T46" fmla="*/ 2147483647 w 46"/>
              <a:gd name="T47" fmla="*/ 2147483647 h 44"/>
              <a:gd name="T48" fmla="*/ 0 w 46"/>
              <a:gd name="T49" fmla="*/ 2147483647 h 44"/>
              <a:gd name="T50" fmla="*/ 0 w 46"/>
              <a:gd name="T51" fmla="*/ 2147483647 h 44"/>
              <a:gd name="T52" fmla="*/ 2147483647 w 46"/>
              <a:gd name="T53" fmla="*/ 2147483647 h 44"/>
              <a:gd name="T54" fmla="*/ 2147483647 w 46"/>
              <a:gd name="T55" fmla="*/ 2147483647 h 44"/>
              <a:gd name="T56" fmla="*/ 2147483647 w 46"/>
              <a:gd name="T57" fmla="*/ 2147483647 h 44"/>
              <a:gd name="T58" fmla="*/ 2147483647 w 46"/>
              <a:gd name="T59" fmla="*/ 2147483647 h 44"/>
              <a:gd name="T60" fmla="*/ 2147483647 w 46"/>
              <a:gd name="T61" fmla="*/ 2147483647 h 44"/>
              <a:gd name="T62" fmla="*/ 2147483647 w 46"/>
              <a:gd name="T63" fmla="*/ 2147483647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4"/>
              <a:gd name="T98" fmla="*/ 46 w 46"/>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4">
                <a:moveTo>
                  <a:pt x="1" y="41"/>
                </a:moveTo>
                <a:lnTo>
                  <a:pt x="3" y="41"/>
                </a:lnTo>
                <a:lnTo>
                  <a:pt x="4" y="43"/>
                </a:lnTo>
                <a:lnTo>
                  <a:pt x="6" y="43"/>
                </a:lnTo>
                <a:lnTo>
                  <a:pt x="7" y="43"/>
                </a:lnTo>
                <a:lnTo>
                  <a:pt x="9" y="44"/>
                </a:lnTo>
                <a:lnTo>
                  <a:pt x="12" y="44"/>
                </a:lnTo>
                <a:lnTo>
                  <a:pt x="13" y="44"/>
                </a:lnTo>
                <a:lnTo>
                  <a:pt x="15" y="44"/>
                </a:lnTo>
                <a:lnTo>
                  <a:pt x="17" y="43"/>
                </a:lnTo>
                <a:lnTo>
                  <a:pt x="20" y="43"/>
                </a:lnTo>
                <a:lnTo>
                  <a:pt x="25" y="41"/>
                </a:lnTo>
                <a:lnTo>
                  <a:pt x="28" y="40"/>
                </a:lnTo>
                <a:lnTo>
                  <a:pt x="31" y="38"/>
                </a:lnTo>
                <a:lnTo>
                  <a:pt x="34" y="37"/>
                </a:lnTo>
                <a:lnTo>
                  <a:pt x="35" y="34"/>
                </a:lnTo>
                <a:lnTo>
                  <a:pt x="38" y="32"/>
                </a:lnTo>
                <a:lnTo>
                  <a:pt x="40" y="29"/>
                </a:lnTo>
                <a:lnTo>
                  <a:pt x="41" y="26"/>
                </a:lnTo>
                <a:lnTo>
                  <a:pt x="43" y="23"/>
                </a:lnTo>
                <a:lnTo>
                  <a:pt x="43" y="20"/>
                </a:lnTo>
                <a:lnTo>
                  <a:pt x="44" y="17"/>
                </a:lnTo>
                <a:lnTo>
                  <a:pt x="46" y="14"/>
                </a:lnTo>
                <a:lnTo>
                  <a:pt x="46" y="10"/>
                </a:lnTo>
                <a:lnTo>
                  <a:pt x="46" y="7"/>
                </a:lnTo>
                <a:lnTo>
                  <a:pt x="46" y="4"/>
                </a:lnTo>
                <a:lnTo>
                  <a:pt x="44" y="3"/>
                </a:lnTo>
                <a:lnTo>
                  <a:pt x="41" y="1"/>
                </a:lnTo>
                <a:lnTo>
                  <a:pt x="40" y="0"/>
                </a:lnTo>
                <a:lnTo>
                  <a:pt x="37" y="0"/>
                </a:lnTo>
                <a:lnTo>
                  <a:pt x="34" y="0"/>
                </a:lnTo>
                <a:lnTo>
                  <a:pt x="31" y="0"/>
                </a:lnTo>
                <a:lnTo>
                  <a:pt x="28" y="0"/>
                </a:lnTo>
                <a:lnTo>
                  <a:pt x="25" y="1"/>
                </a:lnTo>
                <a:lnTo>
                  <a:pt x="22" y="3"/>
                </a:lnTo>
                <a:lnTo>
                  <a:pt x="19" y="4"/>
                </a:lnTo>
                <a:lnTo>
                  <a:pt x="17" y="6"/>
                </a:lnTo>
                <a:lnTo>
                  <a:pt x="16" y="7"/>
                </a:lnTo>
                <a:lnTo>
                  <a:pt x="15" y="10"/>
                </a:lnTo>
                <a:lnTo>
                  <a:pt x="12" y="11"/>
                </a:lnTo>
                <a:lnTo>
                  <a:pt x="10" y="14"/>
                </a:lnTo>
                <a:lnTo>
                  <a:pt x="9" y="16"/>
                </a:lnTo>
                <a:lnTo>
                  <a:pt x="9" y="17"/>
                </a:lnTo>
                <a:lnTo>
                  <a:pt x="7" y="20"/>
                </a:lnTo>
                <a:lnTo>
                  <a:pt x="6" y="23"/>
                </a:lnTo>
                <a:lnTo>
                  <a:pt x="6" y="26"/>
                </a:lnTo>
                <a:lnTo>
                  <a:pt x="4" y="28"/>
                </a:lnTo>
                <a:lnTo>
                  <a:pt x="3" y="31"/>
                </a:lnTo>
                <a:lnTo>
                  <a:pt x="1" y="32"/>
                </a:lnTo>
                <a:lnTo>
                  <a:pt x="0" y="32"/>
                </a:lnTo>
                <a:lnTo>
                  <a:pt x="0" y="34"/>
                </a:lnTo>
                <a:lnTo>
                  <a:pt x="1" y="34"/>
                </a:lnTo>
                <a:lnTo>
                  <a:pt x="1" y="32"/>
                </a:lnTo>
                <a:lnTo>
                  <a:pt x="1" y="34"/>
                </a:lnTo>
                <a:lnTo>
                  <a:pt x="1" y="35"/>
                </a:lnTo>
                <a:lnTo>
                  <a:pt x="1" y="37"/>
                </a:lnTo>
                <a:lnTo>
                  <a:pt x="1" y="38"/>
                </a:lnTo>
                <a:lnTo>
                  <a:pt x="1" y="40"/>
                </a:lnTo>
                <a:lnTo>
                  <a:pt x="1" y="4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0" name="Freeform 151"/>
          <p:cNvSpPr>
            <a:spLocks/>
          </p:cNvSpPr>
          <p:nvPr/>
        </p:nvSpPr>
        <p:spPr bwMode="auto">
          <a:xfrm>
            <a:off x="6407150" y="4540250"/>
            <a:ext cx="63500" cy="69850"/>
          </a:xfrm>
          <a:custGeom>
            <a:avLst/>
            <a:gdLst>
              <a:gd name="T0" fmla="*/ 2147483647 w 46"/>
              <a:gd name="T1" fmla="*/ 2147483647 h 44"/>
              <a:gd name="T2" fmla="*/ 2147483647 w 46"/>
              <a:gd name="T3" fmla="*/ 2147483647 h 44"/>
              <a:gd name="T4" fmla="*/ 2147483647 w 46"/>
              <a:gd name="T5" fmla="*/ 2147483647 h 44"/>
              <a:gd name="T6" fmla="*/ 2147483647 w 46"/>
              <a:gd name="T7" fmla="*/ 2147483647 h 44"/>
              <a:gd name="T8" fmla="*/ 2147483647 w 46"/>
              <a:gd name="T9" fmla="*/ 2147483647 h 44"/>
              <a:gd name="T10" fmla="*/ 2147483647 w 46"/>
              <a:gd name="T11" fmla="*/ 2147483647 h 44"/>
              <a:gd name="T12" fmla="*/ 2147483647 w 46"/>
              <a:gd name="T13" fmla="*/ 2147483647 h 44"/>
              <a:gd name="T14" fmla="*/ 2147483647 w 46"/>
              <a:gd name="T15" fmla="*/ 2147483647 h 44"/>
              <a:gd name="T16" fmla="*/ 2147483647 w 46"/>
              <a:gd name="T17" fmla="*/ 2147483647 h 44"/>
              <a:gd name="T18" fmla="*/ 2147483647 w 46"/>
              <a:gd name="T19" fmla="*/ 2147483647 h 44"/>
              <a:gd name="T20" fmla="*/ 2147483647 w 46"/>
              <a:gd name="T21" fmla="*/ 2147483647 h 44"/>
              <a:gd name="T22" fmla="*/ 2147483647 w 46"/>
              <a:gd name="T23" fmla="*/ 2147483647 h 44"/>
              <a:gd name="T24" fmla="*/ 2147483647 w 46"/>
              <a:gd name="T25" fmla="*/ 2147483647 h 44"/>
              <a:gd name="T26" fmla="*/ 2147483647 w 46"/>
              <a:gd name="T27" fmla="*/ 2147483647 h 44"/>
              <a:gd name="T28" fmla="*/ 2147483647 w 46"/>
              <a:gd name="T29" fmla="*/ 0 h 44"/>
              <a:gd name="T30" fmla="*/ 2147483647 w 46"/>
              <a:gd name="T31" fmla="*/ 0 h 44"/>
              <a:gd name="T32" fmla="*/ 2147483647 w 46"/>
              <a:gd name="T33" fmla="*/ 2147483647 h 44"/>
              <a:gd name="T34" fmla="*/ 2147483647 w 46"/>
              <a:gd name="T35" fmla="*/ 2147483647 h 44"/>
              <a:gd name="T36" fmla="*/ 2147483647 w 46"/>
              <a:gd name="T37" fmla="*/ 2147483647 h 44"/>
              <a:gd name="T38" fmla="*/ 2147483647 w 46"/>
              <a:gd name="T39" fmla="*/ 2147483647 h 44"/>
              <a:gd name="T40" fmla="*/ 2147483647 w 46"/>
              <a:gd name="T41" fmla="*/ 2147483647 h 44"/>
              <a:gd name="T42" fmla="*/ 2147483647 w 46"/>
              <a:gd name="T43" fmla="*/ 2147483647 h 44"/>
              <a:gd name="T44" fmla="*/ 2147483647 w 46"/>
              <a:gd name="T45" fmla="*/ 2147483647 h 44"/>
              <a:gd name="T46" fmla="*/ 2147483647 w 46"/>
              <a:gd name="T47" fmla="*/ 2147483647 h 44"/>
              <a:gd name="T48" fmla="*/ 0 w 46"/>
              <a:gd name="T49" fmla="*/ 2147483647 h 44"/>
              <a:gd name="T50" fmla="*/ 0 w 46"/>
              <a:gd name="T51" fmla="*/ 2147483647 h 44"/>
              <a:gd name="T52" fmla="*/ 2147483647 w 46"/>
              <a:gd name="T53" fmla="*/ 2147483647 h 44"/>
              <a:gd name="T54" fmla="*/ 2147483647 w 46"/>
              <a:gd name="T55" fmla="*/ 2147483647 h 44"/>
              <a:gd name="T56" fmla="*/ 2147483647 w 46"/>
              <a:gd name="T57" fmla="*/ 2147483647 h 44"/>
              <a:gd name="T58" fmla="*/ 2147483647 w 46"/>
              <a:gd name="T59" fmla="*/ 2147483647 h 44"/>
              <a:gd name="T60" fmla="*/ 2147483647 w 46"/>
              <a:gd name="T61" fmla="*/ 2147483647 h 44"/>
              <a:gd name="T62" fmla="*/ 2147483647 w 46"/>
              <a:gd name="T63" fmla="*/ 2147483647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4"/>
              <a:gd name="T98" fmla="*/ 46 w 46"/>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4">
                <a:moveTo>
                  <a:pt x="1" y="41"/>
                </a:moveTo>
                <a:lnTo>
                  <a:pt x="3" y="41"/>
                </a:lnTo>
                <a:lnTo>
                  <a:pt x="4" y="43"/>
                </a:lnTo>
                <a:lnTo>
                  <a:pt x="6" y="43"/>
                </a:lnTo>
                <a:lnTo>
                  <a:pt x="7" y="43"/>
                </a:lnTo>
                <a:lnTo>
                  <a:pt x="9" y="44"/>
                </a:lnTo>
                <a:lnTo>
                  <a:pt x="12" y="44"/>
                </a:lnTo>
                <a:lnTo>
                  <a:pt x="13" y="44"/>
                </a:lnTo>
                <a:lnTo>
                  <a:pt x="15" y="44"/>
                </a:lnTo>
                <a:lnTo>
                  <a:pt x="17" y="43"/>
                </a:lnTo>
                <a:lnTo>
                  <a:pt x="20" y="43"/>
                </a:lnTo>
                <a:lnTo>
                  <a:pt x="25" y="41"/>
                </a:lnTo>
                <a:lnTo>
                  <a:pt x="28" y="40"/>
                </a:lnTo>
                <a:lnTo>
                  <a:pt x="31" y="38"/>
                </a:lnTo>
                <a:lnTo>
                  <a:pt x="34" y="37"/>
                </a:lnTo>
                <a:lnTo>
                  <a:pt x="35" y="34"/>
                </a:lnTo>
                <a:lnTo>
                  <a:pt x="38" y="32"/>
                </a:lnTo>
                <a:lnTo>
                  <a:pt x="40" y="29"/>
                </a:lnTo>
                <a:lnTo>
                  <a:pt x="41" y="26"/>
                </a:lnTo>
                <a:lnTo>
                  <a:pt x="43" y="23"/>
                </a:lnTo>
                <a:lnTo>
                  <a:pt x="43" y="20"/>
                </a:lnTo>
                <a:lnTo>
                  <a:pt x="44" y="17"/>
                </a:lnTo>
                <a:lnTo>
                  <a:pt x="46" y="14"/>
                </a:lnTo>
                <a:lnTo>
                  <a:pt x="46" y="10"/>
                </a:lnTo>
                <a:lnTo>
                  <a:pt x="46" y="7"/>
                </a:lnTo>
                <a:lnTo>
                  <a:pt x="46" y="4"/>
                </a:lnTo>
                <a:lnTo>
                  <a:pt x="44" y="3"/>
                </a:lnTo>
                <a:lnTo>
                  <a:pt x="41" y="1"/>
                </a:lnTo>
                <a:lnTo>
                  <a:pt x="40" y="0"/>
                </a:lnTo>
                <a:lnTo>
                  <a:pt x="37" y="0"/>
                </a:lnTo>
                <a:lnTo>
                  <a:pt x="34" y="0"/>
                </a:lnTo>
                <a:lnTo>
                  <a:pt x="31" y="0"/>
                </a:lnTo>
                <a:lnTo>
                  <a:pt x="28" y="0"/>
                </a:lnTo>
                <a:lnTo>
                  <a:pt x="25" y="1"/>
                </a:lnTo>
                <a:lnTo>
                  <a:pt x="22" y="3"/>
                </a:lnTo>
                <a:lnTo>
                  <a:pt x="19" y="4"/>
                </a:lnTo>
                <a:lnTo>
                  <a:pt x="17" y="6"/>
                </a:lnTo>
                <a:lnTo>
                  <a:pt x="16" y="7"/>
                </a:lnTo>
                <a:lnTo>
                  <a:pt x="15" y="10"/>
                </a:lnTo>
                <a:lnTo>
                  <a:pt x="12" y="11"/>
                </a:lnTo>
                <a:lnTo>
                  <a:pt x="10" y="14"/>
                </a:lnTo>
                <a:lnTo>
                  <a:pt x="9" y="16"/>
                </a:lnTo>
                <a:lnTo>
                  <a:pt x="9" y="17"/>
                </a:lnTo>
                <a:lnTo>
                  <a:pt x="7" y="20"/>
                </a:lnTo>
                <a:lnTo>
                  <a:pt x="6" y="23"/>
                </a:lnTo>
                <a:lnTo>
                  <a:pt x="6" y="26"/>
                </a:lnTo>
                <a:lnTo>
                  <a:pt x="4" y="28"/>
                </a:lnTo>
                <a:lnTo>
                  <a:pt x="3" y="31"/>
                </a:lnTo>
                <a:lnTo>
                  <a:pt x="1" y="32"/>
                </a:lnTo>
                <a:lnTo>
                  <a:pt x="0" y="32"/>
                </a:lnTo>
                <a:lnTo>
                  <a:pt x="0" y="34"/>
                </a:lnTo>
                <a:lnTo>
                  <a:pt x="1" y="34"/>
                </a:lnTo>
                <a:lnTo>
                  <a:pt x="1" y="32"/>
                </a:lnTo>
                <a:lnTo>
                  <a:pt x="1" y="34"/>
                </a:lnTo>
                <a:lnTo>
                  <a:pt x="1" y="35"/>
                </a:lnTo>
                <a:lnTo>
                  <a:pt x="1" y="37"/>
                </a:lnTo>
                <a:lnTo>
                  <a:pt x="1" y="38"/>
                </a:lnTo>
                <a:lnTo>
                  <a:pt x="1" y="40"/>
                </a:lnTo>
                <a:lnTo>
                  <a:pt x="1" y="41"/>
                </a:lnTo>
              </a:path>
            </a:pathLst>
          </a:custGeom>
          <a:solidFill>
            <a:srgbClr val="FFFF00"/>
          </a:solidFill>
          <a:ln w="4763">
            <a:solidFill>
              <a:srgbClr val="990000"/>
            </a:solidFill>
            <a:round/>
            <a:headEnd/>
            <a:tailEnd/>
          </a:ln>
        </p:spPr>
        <p:txBody>
          <a:bodyPr/>
          <a:lstStyle/>
          <a:p>
            <a:endParaRPr lang="en-US"/>
          </a:p>
        </p:txBody>
      </p:sp>
      <p:sp>
        <p:nvSpPr>
          <p:cNvPr id="53401" name="Freeform 152"/>
          <p:cNvSpPr>
            <a:spLocks/>
          </p:cNvSpPr>
          <p:nvPr/>
        </p:nvSpPr>
        <p:spPr bwMode="auto">
          <a:xfrm>
            <a:off x="6310313" y="4576763"/>
            <a:ext cx="60325" cy="47625"/>
          </a:xfrm>
          <a:custGeom>
            <a:avLst/>
            <a:gdLst>
              <a:gd name="T0" fmla="*/ 2147483647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0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0 w 43"/>
              <a:gd name="T61" fmla="*/ 2147483647 h 30"/>
              <a:gd name="T62" fmla="*/ 0 w 43"/>
              <a:gd name="T63" fmla="*/ 2147483647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2147483647 w 43"/>
              <a:gd name="T79" fmla="*/ 2147483647 h 30"/>
              <a:gd name="T80" fmla="*/ 2147483647 w 43"/>
              <a:gd name="T81" fmla="*/ 2147483647 h 30"/>
              <a:gd name="T82" fmla="*/ 2147483647 w 43"/>
              <a:gd name="T83" fmla="*/ 2147483647 h 30"/>
              <a:gd name="T84" fmla="*/ 2147483647 w 43"/>
              <a:gd name="T85" fmla="*/ 2147483647 h 30"/>
              <a:gd name="T86" fmla="*/ 2147483647 w 43"/>
              <a:gd name="T87" fmla="*/ 2147483647 h 30"/>
              <a:gd name="T88" fmla="*/ 2147483647 w 43"/>
              <a:gd name="T89" fmla="*/ 2147483647 h 30"/>
              <a:gd name="T90" fmla="*/ 2147483647 w 43"/>
              <a:gd name="T91" fmla="*/ 2147483647 h 30"/>
              <a:gd name="T92" fmla="*/ 2147483647 w 43"/>
              <a:gd name="T93" fmla="*/ 2147483647 h 30"/>
              <a:gd name="T94" fmla="*/ 2147483647 w 43"/>
              <a:gd name="T95" fmla="*/ 2147483647 h 30"/>
              <a:gd name="T96" fmla="*/ 2147483647 w 43"/>
              <a:gd name="T97" fmla="*/ 2147483647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0"/>
              <a:gd name="T149" fmla="*/ 43 w 43"/>
              <a:gd name="T150" fmla="*/ 30 h 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0">
                <a:moveTo>
                  <a:pt x="14" y="25"/>
                </a:moveTo>
                <a:lnTo>
                  <a:pt x="17" y="27"/>
                </a:lnTo>
                <a:lnTo>
                  <a:pt x="20" y="28"/>
                </a:lnTo>
                <a:lnTo>
                  <a:pt x="23" y="30"/>
                </a:lnTo>
                <a:lnTo>
                  <a:pt x="28" y="30"/>
                </a:lnTo>
                <a:lnTo>
                  <a:pt x="31" y="30"/>
                </a:lnTo>
                <a:lnTo>
                  <a:pt x="34" y="28"/>
                </a:lnTo>
                <a:lnTo>
                  <a:pt x="37" y="27"/>
                </a:lnTo>
                <a:lnTo>
                  <a:pt x="40" y="25"/>
                </a:lnTo>
                <a:lnTo>
                  <a:pt x="41" y="24"/>
                </a:lnTo>
                <a:lnTo>
                  <a:pt x="41" y="22"/>
                </a:lnTo>
                <a:lnTo>
                  <a:pt x="43" y="21"/>
                </a:lnTo>
                <a:lnTo>
                  <a:pt x="43" y="20"/>
                </a:lnTo>
                <a:lnTo>
                  <a:pt x="43" y="18"/>
                </a:lnTo>
                <a:lnTo>
                  <a:pt x="43" y="17"/>
                </a:lnTo>
                <a:lnTo>
                  <a:pt x="43" y="15"/>
                </a:lnTo>
                <a:lnTo>
                  <a:pt x="41" y="15"/>
                </a:lnTo>
                <a:lnTo>
                  <a:pt x="37" y="14"/>
                </a:lnTo>
                <a:lnTo>
                  <a:pt x="32" y="12"/>
                </a:lnTo>
                <a:lnTo>
                  <a:pt x="28" y="9"/>
                </a:lnTo>
                <a:lnTo>
                  <a:pt x="23" y="6"/>
                </a:lnTo>
                <a:lnTo>
                  <a:pt x="17" y="5"/>
                </a:lnTo>
                <a:lnTo>
                  <a:pt x="13" y="3"/>
                </a:lnTo>
                <a:lnTo>
                  <a:pt x="9" y="2"/>
                </a:lnTo>
                <a:lnTo>
                  <a:pt x="3" y="0"/>
                </a:lnTo>
                <a:lnTo>
                  <a:pt x="3" y="2"/>
                </a:lnTo>
                <a:lnTo>
                  <a:pt x="1" y="2"/>
                </a:lnTo>
                <a:lnTo>
                  <a:pt x="1" y="3"/>
                </a:lnTo>
                <a:lnTo>
                  <a:pt x="0" y="3"/>
                </a:lnTo>
                <a:lnTo>
                  <a:pt x="0" y="5"/>
                </a:lnTo>
                <a:lnTo>
                  <a:pt x="1" y="5"/>
                </a:lnTo>
                <a:lnTo>
                  <a:pt x="3" y="8"/>
                </a:lnTo>
                <a:lnTo>
                  <a:pt x="4" y="11"/>
                </a:lnTo>
                <a:lnTo>
                  <a:pt x="6" y="12"/>
                </a:lnTo>
                <a:lnTo>
                  <a:pt x="9" y="15"/>
                </a:lnTo>
                <a:lnTo>
                  <a:pt x="10" y="17"/>
                </a:lnTo>
                <a:lnTo>
                  <a:pt x="13" y="20"/>
                </a:lnTo>
                <a:lnTo>
                  <a:pt x="14" y="21"/>
                </a:lnTo>
                <a:lnTo>
                  <a:pt x="14" y="24"/>
                </a:lnTo>
                <a:lnTo>
                  <a:pt x="16" y="25"/>
                </a:lnTo>
                <a:lnTo>
                  <a:pt x="16" y="27"/>
                </a:lnTo>
                <a:lnTo>
                  <a:pt x="16" y="25"/>
                </a:lnTo>
                <a:lnTo>
                  <a:pt x="14"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2" name="Freeform 153"/>
          <p:cNvSpPr>
            <a:spLocks/>
          </p:cNvSpPr>
          <p:nvPr/>
        </p:nvSpPr>
        <p:spPr bwMode="auto">
          <a:xfrm>
            <a:off x="6310313" y="4576763"/>
            <a:ext cx="60325" cy="47625"/>
          </a:xfrm>
          <a:custGeom>
            <a:avLst/>
            <a:gdLst>
              <a:gd name="T0" fmla="*/ 2147483647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0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0 w 43"/>
              <a:gd name="T61" fmla="*/ 2147483647 h 30"/>
              <a:gd name="T62" fmla="*/ 0 w 43"/>
              <a:gd name="T63" fmla="*/ 2147483647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2147483647 w 43"/>
              <a:gd name="T79" fmla="*/ 2147483647 h 30"/>
              <a:gd name="T80" fmla="*/ 2147483647 w 43"/>
              <a:gd name="T81" fmla="*/ 2147483647 h 30"/>
              <a:gd name="T82" fmla="*/ 2147483647 w 43"/>
              <a:gd name="T83" fmla="*/ 2147483647 h 30"/>
              <a:gd name="T84" fmla="*/ 2147483647 w 43"/>
              <a:gd name="T85" fmla="*/ 2147483647 h 30"/>
              <a:gd name="T86" fmla="*/ 2147483647 w 43"/>
              <a:gd name="T87" fmla="*/ 2147483647 h 30"/>
              <a:gd name="T88" fmla="*/ 2147483647 w 43"/>
              <a:gd name="T89" fmla="*/ 2147483647 h 30"/>
              <a:gd name="T90" fmla="*/ 2147483647 w 43"/>
              <a:gd name="T91" fmla="*/ 2147483647 h 30"/>
              <a:gd name="T92" fmla="*/ 2147483647 w 43"/>
              <a:gd name="T93" fmla="*/ 2147483647 h 30"/>
              <a:gd name="T94" fmla="*/ 2147483647 w 43"/>
              <a:gd name="T95" fmla="*/ 2147483647 h 30"/>
              <a:gd name="T96" fmla="*/ 2147483647 w 43"/>
              <a:gd name="T97" fmla="*/ 2147483647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0"/>
              <a:gd name="T149" fmla="*/ 43 w 43"/>
              <a:gd name="T150" fmla="*/ 30 h 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0">
                <a:moveTo>
                  <a:pt x="14" y="25"/>
                </a:moveTo>
                <a:lnTo>
                  <a:pt x="17" y="27"/>
                </a:lnTo>
                <a:lnTo>
                  <a:pt x="20" y="28"/>
                </a:lnTo>
                <a:lnTo>
                  <a:pt x="23" y="30"/>
                </a:lnTo>
                <a:lnTo>
                  <a:pt x="28" y="30"/>
                </a:lnTo>
                <a:lnTo>
                  <a:pt x="31" y="30"/>
                </a:lnTo>
                <a:lnTo>
                  <a:pt x="34" y="28"/>
                </a:lnTo>
                <a:lnTo>
                  <a:pt x="37" y="27"/>
                </a:lnTo>
                <a:lnTo>
                  <a:pt x="40" y="25"/>
                </a:lnTo>
                <a:lnTo>
                  <a:pt x="41" y="24"/>
                </a:lnTo>
                <a:lnTo>
                  <a:pt x="41" y="22"/>
                </a:lnTo>
                <a:lnTo>
                  <a:pt x="43" y="21"/>
                </a:lnTo>
                <a:lnTo>
                  <a:pt x="43" y="20"/>
                </a:lnTo>
                <a:lnTo>
                  <a:pt x="43" y="18"/>
                </a:lnTo>
                <a:lnTo>
                  <a:pt x="43" y="17"/>
                </a:lnTo>
                <a:lnTo>
                  <a:pt x="43" y="15"/>
                </a:lnTo>
                <a:lnTo>
                  <a:pt x="41" y="15"/>
                </a:lnTo>
                <a:lnTo>
                  <a:pt x="37" y="14"/>
                </a:lnTo>
                <a:lnTo>
                  <a:pt x="32" y="12"/>
                </a:lnTo>
                <a:lnTo>
                  <a:pt x="28" y="9"/>
                </a:lnTo>
                <a:lnTo>
                  <a:pt x="23" y="6"/>
                </a:lnTo>
                <a:lnTo>
                  <a:pt x="17" y="5"/>
                </a:lnTo>
                <a:lnTo>
                  <a:pt x="13" y="3"/>
                </a:lnTo>
                <a:lnTo>
                  <a:pt x="9" y="2"/>
                </a:lnTo>
                <a:lnTo>
                  <a:pt x="3" y="0"/>
                </a:lnTo>
                <a:lnTo>
                  <a:pt x="3" y="2"/>
                </a:lnTo>
                <a:lnTo>
                  <a:pt x="1" y="2"/>
                </a:lnTo>
                <a:lnTo>
                  <a:pt x="1" y="3"/>
                </a:lnTo>
                <a:lnTo>
                  <a:pt x="0" y="3"/>
                </a:lnTo>
                <a:lnTo>
                  <a:pt x="0" y="5"/>
                </a:lnTo>
                <a:lnTo>
                  <a:pt x="1" y="5"/>
                </a:lnTo>
                <a:lnTo>
                  <a:pt x="3" y="8"/>
                </a:lnTo>
                <a:lnTo>
                  <a:pt x="4" y="11"/>
                </a:lnTo>
                <a:lnTo>
                  <a:pt x="6" y="12"/>
                </a:lnTo>
                <a:lnTo>
                  <a:pt x="9" y="15"/>
                </a:lnTo>
                <a:lnTo>
                  <a:pt x="10" y="17"/>
                </a:lnTo>
                <a:lnTo>
                  <a:pt x="13" y="20"/>
                </a:lnTo>
                <a:lnTo>
                  <a:pt x="14" y="21"/>
                </a:lnTo>
                <a:lnTo>
                  <a:pt x="14" y="24"/>
                </a:lnTo>
                <a:lnTo>
                  <a:pt x="16" y="25"/>
                </a:lnTo>
                <a:lnTo>
                  <a:pt x="16" y="27"/>
                </a:lnTo>
                <a:lnTo>
                  <a:pt x="16" y="25"/>
                </a:lnTo>
                <a:lnTo>
                  <a:pt x="14" y="25"/>
                </a:lnTo>
              </a:path>
            </a:pathLst>
          </a:custGeom>
          <a:solidFill>
            <a:srgbClr val="FFFF00"/>
          </a:solidFill>
          <a:ln w="4763">
            <a:solidFill>
              <a:srgbClr val="990000"/>
            </a:solidFill>
            <a:round/>
            <a:headEnd/>
            <a:tailEnd/>
          </a:ln>
        </p:spPr>
        <p:txBody>
          <a:bodyPr/>
          <a:lstStyle/>
          <a:p>
            <a:endParaRPr lang="en-US"/>
          </a:p>
        </p:txBody>
      </p:sp>
      <p:sp>
        <p:nvSpPr>
          <p:cNvPr id="53403" name="Freeform 154"/>
          <p:cNvSpPr>
            <a:spLocks/>
          </p:cNvSpPr>
          <p:nvPr/>
        </p:nvSpPr>
        <p:spPr bwMode="auto">
          <a:xfrm>
            <a:off x="6234113" y="4541838"/>
            <a:ext cx="60325" cy="47625"/>
          </a:xfrm>
          <a:custGeom>
            <a:avLst/>
            <a:gdLst>
              <a:gd name="T0" fmla="*/ 0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2147483647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2147483647 w 43"/>
              <a:gd name="T61" fmla="*/ 2147483647 h 30"/>
              <a:gd name="T62" fmla="*/ 2147483647 w 43"/>
              <a:gd name="T63" fmla="*/ 0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0 w 43"/>
              <a:gd name="T79" fmla="*/ 2147483647 h 30"/>
              <a:gd name="T80" fmla="*/ 0 w 43"/>
              <a:gd name="T81" fmla="*/ 2147483647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
              <a:gd name="T124" fmla="*/ 0 h 30"/>
              <a:gd name="T125" fmla="*/ 43 w 43"/>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 h="30">
                <a:moveTo>
                  <a:pt x="0" y="21"/>
                </a:moveTo>
                <a:lnTo>
                  <a:pt x="2" y="21"/>
                </a:lnTo>
                <a:lnTo>
                  <a:pt x="2" y="22"/>
                </a:lnTo>
                <a:lnTo>
                  <a:pt x="3" y="24"/>
                </a:lnTo>
                <a:lnTo>
                  <a:pt x="3" y="25"/>
                </a:lnTo>
                <a:lnTo>
                  <a:pt x="5" y="25"/>
                </a:lnTo>
                <a:lnTo>
                  <a:pt x="5" y="27"/>
                </a:lnTo>
                <a:lnTo>
                  <a:pt x="6" y="27"/>
                </a:lnTo>
                <a:lnTo>
                  <a:pt x="8" y="28"/>
                </a:lnTo>
                <a:lnTo>
                  <a:pt x="11" y="28"/>
                </a:lnTo>
                <a:lnTo>
                  <a:pt x="14" y="30"/>
                </a:lnTo>
                <a:lnTo>
                  <a:pt x="17" y="28"/>
                </a:lnTo>
                <a:lnTo>
                  <a:pt x="21" y="28"/>
                </a:lnTo>
                <a:lnTo>
                  <a:pt x="24" y="27"/>
                </a:lnTo>
                <a:lnTo>
                  <a:pt x="27" y="27"/>
                </a:lnTo>
                <a:lnTo>
                  <a:pt x="31" y="25"/>
                </a:lnTo>
                <a:lnTo>
                  <a:pt x="36" y="25"/>
                </a:lnTo>
                <a:lnTo>
                  <a:pt x="37" y="25"/>
                </a:lnTo>
                <a:lnTo>
                  <a:pt x="39" y="25"/>
                </a:lnTo>
                <a:lnTo>
                  <a:pt x="40" y="24"/>
                </a:lnTo>
                <a:lnTo>
                  <a:pt x="42" y="22"/>
                </a:lnTo>
                <a:lnTo>
                  <a:pt x="42" y="21"/>
                </a:lnTo>
                <a:lnTo>
                  <a:pt x="43" y="19"/>
                </a:lnTo>
                <a:lnTo>
                  <a:pt x="43" y="18"/>
                </a:lnTo>
                <a:lnTo>
                  <a:pt x="42" y="13"/>
                </a:lnTo>
                <a:lnTo>
                  <a:pt x="39" y="10"/>
                </a:lnTo>
                <a:lnTo>
                  <a:pt x="36" y="7"/>
                </a:lnTo>
                <a:lnTo>
                  <a:pt x="33" y="5"/>
                </a:lnTo>
                <a:lnTo>
                  <a:pt x="30" y="2"/>
                </a:lnTo>
                <a:lnTo>
                  <a:pt x="26" y="2"/>
                </a:lnTo>
                <a:lnTo>
                  <a:pt x="21" y="0"/>
                </a:lnTo>
                <a:lnTo>
                  <a:pt x="18" y="2"/>
                </a:lnTo>
                <a:lnTo>
                  <a:pt x="15" y="3"/>
                </a:lnTo>
                <a:lnTo>
                  <a:pt x="11" y="5"/>
                </a:lnTo>
                <a:lnTo>
                  <a:pt x="8" y="6"/>
                </a:lnTo>
                <a:lnTo>
                  <a:pt x="5" y="9"/>
                </a:lnTo>
                <a:lnTo>
                  <a:pt x="3" y="10"/>
                </a:lnTo>
                <a:lnTo>
                  <a:pt x="2" y="13"/>
                </a:lnTo>
                <a:lnTo>
                  <a:pt x="0" y="16"/>
                </a:lnTo>
                <a:lnTo>
                  <a:pt x="0"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4" name="Freeform 155"/>
          <p:cNvSpPr>
            <a:spLocks/>
          </p:cNvSpPr>
          <p:nvPr/>
        </p:nvSpPr>
        <p:spPr bwMode="auto">
          <a:xfrm>
            <a:off x="6234113" y="4541838"/>
            <a:ext cx="60325" cy="47625"/>
          </a:xfrm>
          <a:custGeom>
            <a:avLst/>
            <a:gdLst>
              <a:gd name="T0" fmla="*/ 0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2147483647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2147483647 w 43"/>
              <a:gd name="T61" fmla="*/ 2147483647 h 30"/>
              <a:gd name="T62" fmla="*/ 2147483647 w 43"/>
              <a:gd name="T63" fmla="*/ 0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0 w 43"/>
              <a:gd name="T79" fmla="*/ 2147483647 h 30"/>
              <a:gd name="T80" fmla="*/ 0 w 43"/>
              <a:gd name="T81" fmla="*/ 2147483647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
              <a:gd name="T124" fmla="*/ 0 h 30"/>
              <a:gd name="T125" fmla="*/ 43 w 43"/>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 h="30">
                <a:moveTo>
                  <a:pt x="0" y="21"/>
                </a:moveTo>
                <a:lnTo>
                  <a:pt x="2" y="21"/>
                </a:lnTo>
                <a:lnTo>
                  <a:pt x="2" y="22"/>
                </a:lnTo>
                <a:lnTo>
                  <a:pt x="3" y="24"/>
                </a:lnTo>
                <a:lnTo>
                  <a:pt x="3" y="25"/>
                </a:lnTo>
                <a:lnTo>
                  <a:pt x="5" y="25"/>
                </a:lnTo>
                <a:lnTo>
                  <a:pt x="5" y="27"/>
                </a:lnTo>
                <a:lnTo>
                  <a:pt x="6" y="27"/>
                </a:lnTo>
                <a:lnTo>
                  <a:pt x="8" y="28"/>
                </a:lnTo>
                <a:lnTo>
                  <a:pt x="11" y="28"/>
                </a:lnTo>
                <a:lnTo>
                  <a:pt x="14" y="30"/>
                </a:lnTo>
                <a:lnTo>
                  <a:pt x="17" y="28"/>
                </a:lnTo>
                <a:lnTo>
                  <a:pt x="21" y="28"/>
                </a:lnTo>
                <a:lnTo>
                  <a:pt x="24" y="27"/>
                </a:lnTo>
                <a:lnTo>
                  <a:pt x="27" y="27"/>
                </a:lnTo>
                <a:lnTo>
                  <a:pt x="31" y="25"/>
                </a:lnTo>
                <a:lnTo>
                  <a:pt x="36" y="25"/>
                </a:lnTo>
                <a:lnTo>
                  <a:pt x="37" y="25"/>
                </a:lnTo>
                <a:lnTo>
                  <a:pt x="39" y="25"/>
                </a:lnTo>
                <a:lnTo>
                  <a:pt x="40" y="24"/>
                </a:lnTo>
                <a:lnTo>
                  <a:pt x="42" y="22"/>
                </a:lnTo>
                <a:lnTo>
                  <a:pt x="42" y="21"/>
                </a:lnTo>
                <a:lnTo>
                  <a:pt x="43" y="19"/>
                </a:lnTo>
                <a:lnTo>
                  <a:pt x="43" y="18"/>
                </a:lnTo>
                <a:lnTo>
                  <a:pt x="42" y="13"/>
                </a:lnTo>
                <a:lnTo>
                  <a:pt x="39" y="10"/>
                </a:lnTo>
                <a:lnTo>
                  <a:pt x="36" y="7"/>
                </a:lnTo>
                <a:lnTo>
                  <a:pt x="33" y="5"/>
                </a:lnTo>
                <a:lnTo>
                  <a:pt x="30" y="2"/>
                </a:lnTo>
                <a:lnTo>
                  <a:pt x="26" y="2"/>
                </a:lnTo>
                <a:lnTo>
                  <a:pt x="21" y="0"/>
                </a:lnTo>
                <a:lnTo>
                  <a:pt x="18" y="2"/>
                </a:lnTo>
                <a:lnTo>
                  <a:pt x="15" y="3"/>
                </a:lnTo>
                <a:lnTo>
                  <a:pt x="11" y="5"/>
                </a:lnTo>
                <a:lnTo>
                  <a:pt x="8" y="6"/>
                </a:lnTo>
                <a:lnTo>
                  <a:pt x="5" y="9"/>
                </a:lnTo>
                <a:lnTo>
                  <a:pt x="3" y="10"/>
                </a:lnTo>
                <a:lnTo>
                  <a:pt x="2" y="13"/>
                </a:lnTo>
                <a:lnTo>
                  <a:pt x="0" y="16"/>
                </a:lnTo>
                <a:lnTo>
                  <a:pt x="0" y="21"/>
                </a:lnTo>
              </a:path>
            </a:pathLst>
          </a:custGeom>
          <a:solidFill>
            <a:srgbClr val="FFFF00"/>
          </a:solidFill>
          <a:ln w="4763">
            <a:solidFill>
              <a:srgbClr val="990000"/>
            </a:solidFill>
            <a:round/>
            <a:headEnd/>
            <a:tailEnd/>
          </a:ln>
        </p:spPr>
        <p:txBody>
          <a:bodyPr/>
          <a:lstStyle/>
          <a:p>
            <a:endParaRPr lang="en-US"/>
          </a:p>
        </p:txBody>
      </p:sp>
      <p:sp>
        <p:nvSpPr>
          <p:cNvPr id="53405" name="Freeform 156"/>
          <p:cNvSpPr>
            <a:spLocks/>
          </p:cNvSpPr>
          <p:nvPr/>
        </p:nvSpPr>
        <p:spPr bwMode="auto">
          <a:xfrm>
            <a:off x="6157913" y="4516438"/>
            <a:ext cx="76200" cy="53975"/>
          </a:xfrm>
          <a:custGeom>
            <a:avLst/>
            <a:gdLst>
              <a:gd name="T0" fmla="*/ 2147483647 w 54"/>
              <a:gd name="T1" fmla="*/ 2147483647 h 34"/>
              <a:gd name="T2" fmla="*/ 2147483647 w 54"/>
              <a:gd name="T3" fmla="*/ 2147483647 h 34"/>
              <a:gd name="T4" fmla="*/ 2147483647 w 54"/>
              <a:gd name="T5" fmla="*/ 2147483647 h 34"/>
              <a:gd name="T6" fmla="*/ 2147483647 w 54"/>
              <a:gd name="T7" fmla="*/ 2147483647 h 34"/>
              <a:gd name="T8" fmla="*/ 2147483647 w 54"/>
              <a:gd name="T9" fmla="*/ 2147483647 h 34"/>
              <a:gd name="T10" fmla="*/ 2147483647 w 54"/>
              <a:gd name="T11" fmla="*/ 2147483647 h 34"/>
              <a:gd name="T12" fmla="*/ 2147483647 w 54"/>
              <a:gd name="T13" fmla="*/ 2147483647 h 34"/>
              <a:gd name="T14" fmla="*/ 2147483647 w 54"/>
              <a:gd name="T15" fmla="*/ 2147483647 h 34"/>
              <a:gd name="T16" fmla="*/ 2147483647 w 54"/>
              <a:gd name="T17" fmla="*/ 2147483647 h 34"/>
              <a:gd name="T18" fmla="*/ 2147483647 w 54"/>
              <a:gd name="T19" fmla="*/ 2147483647 h 34"/>
              <a:gd name="T20" fmla="*/ 2147483647 w 54"/>
              <a:gd name="T21" fmla="*/ 2147483647 h 34"/>
              <a:gd name="T22" fmla="*/ 2147483647 w 54"/>
              <a:gd name="T23" fmla="*/ 2147483647 h 34"/>
              <a:gd name="T24" fmla="*/ 2147483647 w 54"/>
              <a:gd name="T25" fmla="*/ 2147483647 h 34"/>
              <a:gd name="T26" fmla="*/ 2147483647 w 54"/>
              <a:gd name="T27" fmla="*/ 2147483647 h 34"/>
              <a:gd name="T28" fmla="*/ 2147483647 w 54"/>
              <a:gd name="T29" fmla="*/ 2147483647 h 34"/>
              <a:gd name="T30" fmla="*/ 2147483647 w 54"/>
              <a:gd name="T31" fmla="*/ 2147483647 h 34"/>
              <a:gd name="T32" fmla="*/ 2147483647 w 54"/>
              <a:gd name="T33" fmla="*/ 2147483647 h 34"/>
              <a:gd name="T34" fmla="*/ 2147483647 w 54"/>
              <a:gd name="T35" fmla="*/ 2147483647 h 34"/>
              <a:gd name="T36" fmla="*/ 2147483647 w 54"/>
              <a:gd name="T37" fmla="*/ 2147483647 h 34"/>
              <a:gd name="T38" fmla="*/ 2147483647 w 54"/>
              <a:gd name="T39" fmla="*/ 2147483647 h 34"/>
              <a:gd name="T40" fmla="*/ 2147483647 w 54"/>
              <a:gd name="T41" fmla="*/ 2147483647 h 34"/>
              <a:gd name="T42" fmla="*/ 2147483647 w 54"/>
              <a:gd name="T43" fmla="*/ 2147483647 h 34"/>
              <a:gd name="T44" fmla="*/ 2147483647 w 54"/>
              <a:gd name="T45" fmla="*/ 2147483647 h 34"/>
              <a:gd name="T46" fmla="*/ 2147483647 w 54"/>
              <a:gd name="T47" fmla="*/ 2147483647 h 34"/>
              <a:gd name="T48" fmla="*/ 2147483647 w 54"/>
              <a:gd name="T49" fmla="*/ 0 h 34"/>
              <a:gd name="T50" fmla="*/ 2147483647 w 54"/>
              <a:gd name="T51" fmla="*/ 2147483647 h 34"/>
              <a:gd name="T52" fmla="*/ 2147483647 w 54"/>
              <a:gd name="T53" fmla="*/ 2147483647 h 34"/>
              <a:gd name="T54" fmla="*/ 2147483647 w 54"/>
              <a:gd name="T55" fmla="*/ 2147483647 h 34"/>
              <a:gd name="T56" fmla="*/ 2147483647 w 54"/>
              <a:gd name="T57" fmla="*/ 2147483647 h 34"/>
              <a:gd name="T58" fmla="*/ 0 w 54"/>
              <a:gd name="T59" fmla="*/ 2147483647 h 34"/>
              <a:gd name="T60" fmla="*/ 0 w 54"/>
              <a:gd name="T61" fmla="*/ 2147483647 h 34"/>
              <a:gd name="T62" fmla="*/ 0 w 54"/>
              <a:gd name="T63" fmla="*/ 2147483647 h 34"/>
              <a:gd name="T64" fmla="*/ 0 w 54"/>
              <a:gd name="T65" fmla="*/ 2147483647 h 34"/>
              <a:gd name="T66" fmla="*/ 2147483647 w 54"/>
              <a:gd name="T67" fmla="*/ 2147483647 h 34"/>
              <a:gd name="T68" fmla="*/ 2147483647 w 54"/>
              <a:gd name="T69" fmla="*/ 2147483647 h 34"/>
              <a:gd name="T70" fmla="*/ 2147483647 w 54"/>
              <a:gd name="T71" fmla="*/ 2147483647 h 34"/>
              <a:gd name="T72" fmla="*/ 2147483647 w 54"/>
              <a:gd name="T73" fmla="*/ 2147483647 h 34"/>
              <a:gd name="T74" fmla="*/ 2147483647 w 54"/>
              <a:gd name="T75" fmla="*/ 2147483647 h 34"/>
              <a:gd name="T76" fmla="*/ 2147483647 w 54"/>
              <a:gd name="T77" fmla="*/ 2147483647 h 34"/>
              <a:gd name="T78" fmla="*/ 2147483647 w 54"/>
              <a:gd name="T79" fmla="*/ 2147483647 h 34"/>
              <a:gd name="T80" fmla="*/ 2147483647 w 5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
              <a:gd name="T124" fmla="*/ 0 h 34"/>
              <a:gd name="T125" fmla="*/ 54 w 5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 h="34">
                <a:moveTo>
                  <a:pt x="14" y="34"/>
                </a:moveTo>
                <a:lnTo>
                  <a:pt x="19" y="32"/>
                </a:lnTo>
                <a:lnTo>
                  <a:pt x="22" y="32"/>
                </a:lnTo>
                <a:lnTo>
                  <a:pt x="26" y="31"/>
                </a:lnTo>
                <a:lnTo>
                  <a:pt x="31" y="31"/>
                </a:lnTo>
                <a:lnTo>
                  <a:pt x="34" y="31"/>
                </a:lnTo>
                <a:lnTo>
                  <a:pt x="38" y="31"/>
                </a:lnTo>
                <a:lnTo>
                  <a:pt x="43" y="31"/>
                </a:lnTo>
                <a:lnTo>
                  <a:pt x="46" y="29"/>
                </a:lnTo>
                <a:lnTo>
                  <a:pt x="49" y="29"/>
                </a:lnTo>
                <a:lnTo>
                  <a:pt x="50" y="28"/>
                </a:lnTo>
                <a:lnTo>
                  <a:pt x="51" y="26"/>
                </a:lnTo>
                <a:lnTo>
                  <a:pt x="53" y="23"/>
                </a:lnTo>
                <a:lnTo>
                  <a:pt x="53" y="22"/>
                </a:lnTo>
                <a:lnTo>
                  <a:pt x="54" y="21"/>
                </a:lnTo>
                <a:lnTo>
                  <a:pt x="54" y="18"/>
                </a:lnTo>
                <a:lnTo>
                  <a:pt x="54" y="16"/>
                </a:lnTo>
                <a:lnTo>
                  <a:pt x="53" y="16"/>
                </a:lnTo>
                <a:lnTo>
                  <a:pt x="50" y="13"/>
                </a:lnTo>
                <a:lnTo>
                  <a:pt x="46" y="12"/>
                </a:lnTo>
                <a:lnTo>
                  <a:pt x="40" y="9"/>
                </a:lnTo>
                <a:lnTo>
                  <a:pt x="34" y="6"/>
                </a:lnTo>
                <a:lnTo>
                  <a:pt x="26" y="3"/>
                </a:lnTo>
                <a:lnTo>
                  <a:pt x="19" y="1"/>
                </a:lnTo>
                <a:lnTo>
                  <a:pt x="13" y="0"/>
                </a:lnTo>
                <a:lnTo>
                  <a:pt x="9" y="1"/>
                </a:lnTo>
                <a:lnTo>
                  <a:pt x="6" y="1"/>
                </a:lnTo>
                <a:lnTo>
                  <a:pt x="3" y="4"/>
                </a:lnTo>
                <a:lnTo>
                  <a:pt x="1" y="6"/>
                </a:lnTo>
                <a:lnTo>
                  <a:pt x="0" y="9"/>
                </a:lnTo>
                <a:lnTo>
                  <a:pt x="0" y="12"/>
                </a:lnTo>
                <a:lnTo>
                  <a:pt x="0" y="16"/>
                </a:lnTo>
                <a:lnTo>
                  <a:pt x="0" y="19"/>
                </a:lnTo>
                <a:lnTo>
                  <a:pt x="1" y="22"/>
                </a:lnTo>
                <a:lnTo>
                  <a:pt x="3" y="25"/>
                </a:lnTo>
                <a:lnTo>
                  <a:pt x="4" y="28"/>
                </a:lnTo>
                <a:lnTo>
                  <a:pt x="6" y="31"/>
                </a:lnTo>
                <a:lnTo>
                  <a:pt x="9" y="32"/>
                </a:lnTo>
                <a:lnTo>
                  <a:pt x="10" y="34"/>
                </a:lnTo>
                <a:lnTo>
                  <a:pt x="13" y="34"/>
                </a:lnTo>
                <a:lnTo>
                  <a:pt x="14" y="3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6" name="Freeform 157"/>
          <p:cNvSpPr>
            <a:spLocks/>
          </p:cNvSpPr>
          <p:nvPr/>
        </p:nvSpPr>
        <p:spPr bwMode="auto">
          <a:xfrm>
            <a:off x="6157913" y="4516438"/>
            <a:ext cx="76200" cy="53975"/>
          </a:xfrm>
          <a:custGeom>
            <a:avLst/>
            <a:gdLst>
              <a:gd name="T0" fmla="*/ 2147483647 w 54"/>
              <a:gd name="T1" fmla="*/ 2147483647 h 34"/>
              <a:gd name="T2" fmla="*/ 2147483647 w 54"/>
              <a:gd name="T3" fmla="*/ 2147483647 h 34"/>
              <a:gd name="T4" fmla="*/ 2147483647 w 54"/>
              <a:gd name="T5" fmla="*/ 2147483647 h 34"/>
              <a:gd name="T6" fmla="*/ 2147483647 w 54"/>
              <a:gd name="T7" fmla="*/ 2147483647 h 34"/>
              <a:gd name="T8" fmla="*/ 2147483647 w 54"/>
              <a:gd name="T9" fmla="*/ 2147483647 h 34"/>
              <a:gd name="T10" fmla="*/ 2147483647 w 54"/>
              <a:gd name="T11" fmla="*/ 2147483647 h 34"/>
              <a:gd name="T12" fmla="*/ 2147483647 w 54"/>
              <a:gd name="T13" fmla="*/ 2147483647 h 34"/>
              <a:gd name="T14" fmla="*/ 2147483647 w 54"/>
              <a:gd name="T15" fmla="*/ 2147483647 h 34"/>
              <a:gd name="T16" fmla="*/ 2147483647 w 54"/>
              <a:gd name="T17" fmla="*/ 2147483647 h 34"/>
              <a:gd name="T18" fmla="*/ 2147483647 w 54"/>
              <a:gd name="T19" fmla="*/ 2147483647 h 34"/>
              <a:gd name="T20" fmla="*/ 2147483647 w 54"/>
              <a:gd name="T21" fmla="*/ 2147483647 h 34"/>
              <a:gd name="T22" fmla="*/ 2147483647 w 54"/>
              <a:gd name="T23" fmla="*/ 2147483647 h 34"/>
              <a:gd name="T24" fmla="*/ 2147483647 w 54"/>
              <a:gd name="T25" fmla="*/ 2147483647 h 34"/>
              <a:gd name="T26" fmla="*/ 2147483647 w 54"/>
              <a:gd name="T27" fmla="*/ 2147483647 h 34"/>
              <a:gd name="T28" fmla="*/ 2147483647 w 54"/>
              <a:gd name="T29" fmla="*/ 2147483647 h 34"/>
              <a:gd name="T30" fmla="*/ 2147483647 w 54"/>
              <a:gd name="T31" fmla="*/ 2147483647 h 34"/>
              <a:gd name="T32" fmla="*/ 2147483647 w 54"/>
              <a:gd name="T33" fmla="*/ 2147483647 h 34"/>
              <a:gd name="T34" fmla="*/ 2147483647 w 54"/>
              <a:gd name="T35" fmla="*/ 2147483647 h 34"/>
              <a:gd name="T36" fmla="*/ 2147483647 w 54"/>
              <a:gd name="T37" fmla="*/ 2147483647 h 34"/>
              <a:gd name="T38" fmla="*/ 2147483647 w 54"/>
              <a:gd name="T39" fmla="*/ 2147483647 h 34"/>
              <a:gd name="T40" fmla="*/ 2147483647 w 54"/>
              <a:gd name="T41" fmla="*/ 2147483647 h 34"/>
              <a:gd name="T42" fmla="*/ 2147483647 w 54"/>
              <a:gd name="T43" fmla="*/ 2147483647 h 34"/>
              <a:gd name="T44" fmla="*/ 2147483647 w 54"/>
              <a:gd name="T45" fmla="*/ 2147483647 h 34"/>
              <a:gd name="T46" fmla="*/ 2147483647 w 54"/>
              <a:gd name="T47" fmla="*/ 2147483647 h 34"/>
              <a:gd name="T48" fmla="*/ 2147483647 w 54"/>
              <a:gd name="T49" fmla="*/ 0 h 34"/>
              <a:gd name="T50" fmla="*/ 2147483647 w 54"/>
              <a:gd name="T51" fmla="*/ 2147483647 h 34"/>
              <a:gd name="T52" fmla="*/ 2147483647 w 54"/>
              <a:gd name="T53" fmla="*/ 2147483647 h 34"/>
              <a:gd name="T54" fmla="*/ 2147483647 w 54"/>
              <a:gd name="T55" fmla="*/ 2147483647 h 34"/>
              <a:gd name="T56" fmla="*/ 2147483647 w 54"/>
              <a:gd name="T57" fmla="*/ 2147483647 h 34"/>
              <a:gd name="T58" fmla="*/ 0 w 54"/>
              <a:gd name="T59" fmla="*/ 2147483647 h 34"/>
              <a:gd name="T60" fmla="*/ 0 w 54"/>
              <a:gd name="T61" fmla="*/ 2147483647 h 34"/>
              <a:gd name="T62" fmla="*/ 0 w 54"/>
              <a:gd name="T63" fmla="*/ 2147483647 h 34"/>
              <a:gd name="T64" fmla="*/ 0 w 54"/>
              <a:gd name="T65" fmla="*/ 2147483647 h 34"/>
              <a:gd name="T66" fmla="*/ 2147483647 w 54"/>
              <a:gd name="T67" fmla="*/ 2147483647 h 34"/>
              <a:gd name="T68" fmla="*/ 2147483647 w 54"/>
              <a:gd name="T69" fmla="*/ 2147483647 h 34"/>
              <a:gd name="T70" fmla="*/ 2147483647 w 54"/>
              <a:gd name="T71" fmla="*/ 2147483647 h 34"/>
              <a:gd name="T72" fmla="*/ 2147483647 w 54"/>
              <a:gd name="T73" fmla="*/ 2147483647 h 34"/>
              <a:gd name="T74" fmla="*/ 2147483647 w 54"/>
              <a:gd name="T75" fmla="*/ 2147483647 h 34"/>
              <a:gd name="T76" fmla="*/ 2147483647 w 54"/>
              <a:gd name="T77" fmla="*/ 2147483647 h 34"/>
              <a:gd name="T78" fmla="*/ 2147483647 w 54"/>
              <a:gd name="T79" fmla="*/ 2147483647 h 34"/>
              <a:gd name="T80" fmla="*/ 2147483647 w 5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
              <a:gd name="T124" fmla="*/ 0 h 34"/>
              <a:gd name="T125" fmla="*/ 54 w 5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 h="34">
                <a:moveTo>
                  <a:pt x="14" y="34"/>
                </a:moveTo>
                <a:lnTo>
                  <a:pt x="19" y="32"/>
                </a:lnTo>
                <a:lnTo>
                  <a:pt x="22" y="32"/>
                </a:lnTo>
                <a:lnTo>
                  <a:pt x="26" y="31"/>
                </a:lnTo>
                <a:lnTo>
                  <a:pt x="31" y="31"/>
                </a:lnTo>
                <a:lnTo>
                  <a:pt x="34" y="31"/>
                </a:lnTo>
                <a:lnTo>
                  <a:pt x="38" y="31"/>
                </a:lnTo>
                <a:lnTo>
                  <a:pt x="43" y="31"/>
                </a:lnTo>
                <a:lnTo>
                  <a:pt x="46" y="29"/>
                </a:lnTo>
                <a:lnTo>
                  <a:pt x="49" y="29"/>
                </a:lnTo>
                <a:lnTo>
                  <a:pt x="50" y="28"/>
                </a:lnTo>
                <a:lnTo>
                  <a:pt x="51" y="26"/>
                </a:lnTo>
                <a:lnTo>
                  <a:pt x="53" y="23"/>
                </a:lnTo>
                <a:lnTo>
                  <a:pt x="53" y="22"/>
                </a:lnTo>
                <a:lnTo>
                  <a:pt x="54" y="21"/>
                </a:lnTo>
                <a:lnTo>
                  <a:pt x="54" y="18"/>
                </a:lnTo>
                <a:lnTo>
                  <a:pt x="54" y="16"/>
                </a:lnTo>
                <a:lnTo>
                  <a:pt x="53" y="16"/>
                </a:lnTo>
                <a:lnTo>
                  <a:pt x="50" y="13"/>
                </a:lnTo>
                <a:lnTo>
                  <a:pt x="46" y="12"/>
                </a:lnTo>
                <a:lnTo>
                  <a:pt x="40" y="9"/>
                </a:lnTo>
                <a:lnTo>
                  <a:pt x="34" y="6"/>
                </a:lnTo>
                <a:lnTo>
                  <a:pt x="26" y="3"/>
                </a:lnTo>
                <a:lnTo>
                  <a:pt x="19" y="1"/>
                </a:lnTo>
                <a:lnTo>
                  <a:pt x="13" y="0"/>
                </a:lnTo>
                <a:lnTo>
                  <a:pt x="9" y="1"/>
                </a:lnTo>
                <a:lnTo>
                  <a:pt x="6" y="1"/>
                </a:lnTo>
                <a:lnTo>
                  <a:pt x="3" y="4"/>
                </a:lnTo>
                <a:lnTo>
                  <a:pt x="1" y="6"/>
                </a:lnTo>
                <a:lnTo>
                  <a:pt x="0" y="9"/>
                </a:lnTo>
                <a:lnTo>
                  <a:pt x="0" y="12"/>
                </a:lnTo>
                <a:lnTo>
                  <a:pt x="0" y="16"/>
                </a:lnTo>
                <a:lnTo>
                  <a:pt x="0" y="19"/>
                </a:lnTo>
                <a:lnTo>
                  <a:pt x="1" y="22"/>
                </a:lnTo>
                <a:lnTo>
                  <a:pt x="3" y="25"/>
                </a:lnTo>
                <a:lnTo>
                  <a:pt x="4" y="28"/>
                </a:lnTo>
                <a:lnTo>
                  <a:pt x="6" y="31"/>
                </a:lnTo>
                <a:lnTo>
                  <a:pt x="9" y="32"/>
                </a:lnTo>
                <a:lnTo>
                  <a:pt x="10" y="34"/>
                </a:lnTo>
                <a:lnTo>
                  <a:pt x="13" y="34"/>
                </a:lnTo>
                <a:lnTo>
                  <a:pt x="14" y="34"/>
                </a:lnTo>
              </a:path>
            </a:pathLst>
          </a:custGeom>
          <a:solidFill>
            <a:srgbClr val="FFFF00"/>
          </a:solidFill>
          <a:ln w="4763">
            <a:solidFill>
              <a:srgbClr val="990000"/>
            </a:solidFill>
            <a:round/>
            <a:headEnd/>
            <a:tailEnd/>
          </a:ln>
        </p:spPr>
        <p:txBody>
          <a:bodyPr/>
          <a:lstStyle/>
          <a:p>
            <a:endParaRPr lang="en-US"/>
          </a:p>
        </p:txBody>
      </p:sp>
      <p:sp>
        <p:nvSpPr>
          <p:cNvPr id="53407" name="Freeform 158"/>
          <p:cNvSpPr>
            <a:spLocks/>
          </p:cNvSpPr>
          <p:nvPr/>
        </p:nvSpPr>
        <p:spPr bwMode="auto">
          <a:xfrm>
            <a:off x="6192838" y="4775200"/>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8" name="Freeform 159"/>
          <p:cNvSpPr>
            <a:spLocks/>
          </p:cNvSpPr>
          <p:nvPr/>
        </p:nvSpPr>
        <p:spPr bwMode="auto">
          <a:xfrm>
            <a:off x="6192838" y="4775200"/>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path>
            </a:pathLst>
          </a:custGeom>
          <a:solidFill>
            <a:srgbClr val="FFFF00"/>
          </a:solidFill>
          <a:ln w="1588">
            <a:solidFill>
              <a:srgbClr val="990000"/>
            </a:solidFill>
            <a:round/>
            <a:headEnd/>
            <a:tailEnd/>
          </a:ln>
        </p:spPr>
        <p:txBody>
          <a:bodyPr/>
          <a:lstStyle/>
          <a:p>
            <a:endParaRPr lang="en-US"/>
          </a:p>
        </p:txBody>
      </p:sp>
      <p:sp>
        <p:nvSpPr>
          <p:cNvPr id="53409" name="Freeform 160"/>
          <p:cNvSpPr>
            <a:spLocks/>
          </p:cNvSpPr>
          <p:nvPr/>
        </p:nvSpPr>
        <p:spPr bwMode="auto">
          <a:xfrm>
            <a:off x="6192838" y="4775200"/>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path>
            </a:pathLst>
          </a:custGeom>
          <a:solidFill>
            <a:srgbClr val="FFFF00"/>
          </a:solidFill>
          <a:ln w="4763">
            <a:solidFill>
              <a:srgbClr val="990000"/>
            </a:solidFill>
            <a:round/>
            <a:headEnd/>
            <a:tailEnd/>
          </a:ln>
        </p:spPr>
        <p:txBody>
          <a:bodyPr/>
          <a:lstStyle/>
          <a:p>
            <a:endParaRPr lang="en-US"/>
          </a:p>
        </p:txBody>
      </p:sp>
      <p:sp>
        <p:nvSpPr>
          <p:cNvPr id="53410" name="Freeform 161"/>
          <p:cNvSpPr>
            <a:spLocks/>
          </p:cNvSpPr>
          <p:nvPr/>
        </p:nvSpPr>
        <p:spPr bwMode="auto">
          <a:xfrm>
            <a:off x="6175375" y="4181475"/>
            <a:ext cx="374650" cy="369888"/>
          </a:xfrm>
          <a:custGeom>
            <a:avLst/>
            <a:gdLst>
              <a:gd name="T0" fmla="*/ 2147483647 w 266"/>
              <a:gd name="T1" fmla="*/ 2147483647 h 233"/>
              <a:gd name="T2" fmla="*/ 2147483647 w 266"/>
              <a:gd name="T3" fmla="*/ 2147483647 h 233"/>
              <a:gd name="T4" fmla="*/ 2147483647 w 266"/>
              <a:gd name="T5" fmla="*/ 2147483647 h 233"/>
              <a:gd name="T6" fmla="*/ 2147483647 w 266"/>
              <a:gd name="T7" fmla="*/ 2147483647 h 233"/>
              <a:gd name="T8" fmla="*/ 2147483647 w 266"/>
              <a:gd name="T9" fmla="*/ 2147483647 h 233"/>
              <a:gd name="T10" fmla="*/ 2147483647 w 266"/>
              <a:gd name="T11" fmla="*/ 2147483647 h 233"/>
              <a:gd name="T12" fmla="*/ 2147483647 w 266"/>
              <a:gd name="T13" fmla="*/ 2147483647 h 233"/>
              <a:gd name="T14" fmla="*/ 2147483647 w 266"/>
              <a:gd name="T15" fmla="*/ 2147483647 h 233"/>
              <a:gd name="T16" fmla="*/ 2147483647 w 266"/>
              <a:gd name="T17" fmla="*/ 2147483647 h 233"/>
              <a:gd name="T18" fmla="*/ 2147483647 w 266"/>
              <a:gd name="T19" fmla="*/ 2147483647 h 233"/>
              <a:gd name="T20" fmla="*/ 2147483647 w 266"/>
              <a:gd name="T21" fmla="*/ 2147483647 h 233"/>
              <a:gd name="T22" fmla="*/ 2147483647 w 266"/>
              <a:gd name="T23" fmla="*/ 2147483647 h 233"/>
              <a:gd name="T24" fmla="*/ 2147483647 w 266"/>
              <a:gd name="T25" fmla="*/ 2147483647 h 233"/>
              <a:gd name="T26" fmla="*/ 2147483647 w 266"/>
              <a:gd name="T27" fmla="*/ 2147483647 h 233"/>
              <a:gd name="T28" fmla="*/ 2147483647 w 266"/>
              <a:gd name="T29" fmla="*/ 2147483647 h 233"/>
              <a:gd name="T30" fmla="*/ 2147483647 w 266"/>
              <a:gd name="T31" fmla="*/ 2147483647 h 233"/>
              <a:gd name="T32" fmla="*/ 2147483647 w 266"/>
              <a:gd name="T33" fmla="*/ 2147483647 h 233"/>
              <a:gd name="T34" fmla="*/ 2147483647 w 266"/>
              <a:gd name="T35" fmla="*/ 2147483647 h 233"/>
              <a:gd name="T36" fmla="*/ 2147483647 w 266"/>
              <a:gd name="T37" fmla="*/ 2147483647 h 233"/>
              <a:gd name="T38" fmla="*/ 2147483647 w 266"/>
              <a:gd name="T39" fmla="*/ 2147483647 h 233"/>
              <a:gd name="T40" fmla="*/ 2147483647 w 266"/>
              <a:gd name="T41" fmla="*/ 2147483647 h 233"/>
              <a:gd name="T42" fmla="*/ 2147483647 w 266"/>
              <a:gd name="T43" fmla="*/ 2147483647 h 233"/>
              <a:gd name="T44" fmla="*/ 2147483647 w 266"/>
              <a:gd name="T45" fmla="*/ 2147483647 h 233"/>
              <a:gd name="T46" fmla="*/ 2147483647 w 266"/>
              <a:gd name="T47" fmla="*/ 2147483647 h 233"/>
              <a:gd name="T48" fmla="*/ 2147483647 w 266"/>
              <a:gd name="T49" fmla="*/ 2147483647 h 233"/>
              <a:gd name="T50" fmla="*/ 2147483647 w 266"/>
              <a:gd name="T51" fmla="*/ 2147483647 h 233"/>
              <a:gd name="T52" fmla="*/ 2147483647 w 266"/>
              <a:gd name="T53" fmla="*/ 2147483647 h 233"/>
              <a:gd name="T54" fmla="*/ 2147483647 w 266"/>
              <a:gd name="T55" fmla="*/ 2147483647 h 233"/>
              <a:gd name="T56" fmla="*/ 2147483647 w 266"/>
              <a:gd name="T57" fmla="*/ 2147483647 h 233"/>
              <a:gd name="T58" fmla="*/ 2147483647 w 266"/>
              <a:gd name="T59" fmla="*/ 2147483647 h 233"/>
              <a:gd name="T60" fmla="*/ 2147483647 w 266"/>
              <a:gd name="T61" fmla="*/ 2147483647 h 233"/>
              <a:gd name="T62" fmla="*/ 2147483647 w 266"/>
              <a:gd name="T63" fmla="*/ 2147483647 h 233"/>
              <a:gd name="T64" fmla="*/ 2147483647 w 266"/>
              <a:gd name="T65" fmla="*/ 2147483647 h 233"/>
              <a:gd name="T66" fmla="*/ 2147483647 w 266"/>
              <a:gd name="T67" fmla="*/ 0 h 233"/>
              <a:gd name="T68" fmla="*/ 2147483647 w 266"/>
              <a:gd name="T69" fmla="*/ 2147483647 h 233"/>
              <a:gd name="T70" fmla="*/ 2147483647 w 266"/>
              <a:gd name="T71" fmla="*/ 2147483647 h 233"/>
              <a:gd name="T72" fmla="*/ 2147483647 w 266"/>
              <a:gd name="T73" fmla="*/ 2147483647 h 233"/>
              <a:gd name="T74" fmla="*/ 2147483647 w 266"/>
              <a:gd name="T75" fmla="*/ 2147483647 h 233"/>
              <a:gd name="T76" fmla="*/ 2147483647 w 266"/>
              <a:gd name="T77" fmla="*/ 2147483647 h 233"/>
              <a:gd name="T78" fmla="*/ 2147483647 w 266"/>
              <a:gd name="T79" fmla="*/ 2147483647 h 233"/>
              <a:gd name="T80" fmla="*/ 0 w 266"/>
              <a:gd name="T81" fmla="*/ 2147483647 h 233"/>
              <a:gd name="T82" fmla="*/ 2147483647 w 266"/>
              <a:gd name="T83" fmla="*/ 2147483647 h 233"/>
              <a:gd name="T84" fmla="*/ 2147483647 w 266"/>
              <a:gd name="T85" fmla="*/ 2147483647 h 233"/>
              <a:gd name="T86" fmla="*/ 2147483647 w 266"/>
              <a:gd name="T87" fmla="*/ 2147483647 h 233"/>
              <a:gd name="T88" fmla="*/ 2147483647 w 266"/>
              <a:gd name="T89" fmla="*/ 2147483647 h 233"/>
              <a:gd name="T90" fmla="*/ 2147483647 w 266"/>
              <a:gd name="T91" fmla="*/ 2147483647 h 23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66"/>
              <a:gd name="T139" fmla="*/ 0 h 233"/>
              <a:gd name="T140" fmla="*/ 266 w 266"/>
              <a:gd name="T141" fmla="*/ 233 h 23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66" h="233">
                <a:moveTo>
                  <a:pt x="78" y="190"/>
                </a:moveTo>
                <a:lnTo>
                  <a:pt x="82" y="194"/>
                </a:lnTo>
                <a:lnTo>
                  <a:pt x="85" y="197"/>
                </a:lnTo>
                <a:lnTo>
                  <a:pt x="87" y="202"/>
                </a:lnTo>
                <a:lnTo>
                  <a:pt x="87" y="205"/>
                </a:lnTo>
                <a:lnTo>
                  <a:pt x="90" y="208"/>
                </a:lnTo>
                <a:lnTo>
                  <a:pt x="94" y="212"/>
                </a:lnTo>
                <a:lnTo>
                  <a:pt x="103" y="218"/>
                </a:lnTo>
                <a:lnTo>
                  <a:pt x="116" y="227"/>
                </a:lnTo>
                <a:lnTo>
                  <a:pt x="119" y="229"/>
                </a:lnTo>
                <a:lnTo>
                  <a:pt x="122" y="229"/>
                </a:lnTo>
                <a:lnTo>
                  <a:pt x="125" y="230"/>
                </a:lnTo>
                <a:lnTo>
                  <a:pt x="130" y="232"/>
                </a:lnTo>
                <a:lnTo>
                  <a:pt x="133" y="233"/>
                </a:lnTo>
                <a:lnTo>
                  <a:pt x="139" y="233"/>
                </a:lnTo>
                <a:lnTo>
                  <a:pt x="143" y="233"/>
                </a:lnTo>
                <a:lnTo>
                  <a:pt x="149" y="233"/>
                </a:lnTo>
                <a:lnTo>
                  <a:pt x="152" y="233"/>
                </a:lnTo>
                <a:lnTo>
                  <a:pt x="158" y="232"/>
                </a:lnTo>
                <a:lnTo>
                  <a:pt x="162" y="229"/>
                </a:lnTo>
                <a:lnTo>
                  <a:pt x="168" y="226"/>
                </a:lnTo>
                <a:lnTo>
                  <a:pt x="173" y="224"/>
                </a:lnTo>
                <a:lnTo>
                  <a:pt x="177" y="221"/>
                </a:lnTo>
                <a:lnTo>
                  <a:pt x="181" y="218"/>
                </a:lnTo>
                <a:lnTo>
                  <a:pt x="186" y="217"/>
                </a:lnTo>
                <a:lnTo>
                  <a:pt x="187" y="215"/>
                </a:lnTo>
                <a:lnTo>
                  <a:pt x="187" y="214"/>
                </a:lnTo>
                <a:lnTo>
                  <a:pt x="189" y="212"/>
                </a:lnTo>
                <a:lnTo>
                  <a:pt x="190" y="211"/>
                </a:lnTo>
                <a:lnTo>
                  <a:pt x="190" y="209"/>
                </a:lnTo>
                <a:lnTo>
                  <a:pt x="192" y="208"/>
                </a:lnTo>
                <a:lnTo>
                  <a:pt x="193" y="206"/>
                </a:lnTo>
                <a:lnTo>
                  <a:pt x="201" y="203"/>
                </a:lnTo>
                <a:lnTo>
                  <a:pt x="208" y="202"/>
                </a:lnTo>
                <a:lnTo>
                  <a:pt x="215" y="202"/>
                </a:lnTo>
                <a:lnTo>
                  <a:pt x="224" y="202"/>
                </a:lnTo>
                <a:lnTo>
                  <a:pt x="232" y="203"/>
                </a:lnTo>
                <a:lnTo>
                  <a:pt x="239" y="202"/>
                </a:lnTo>
                <a:lnTo>
                  <a:pt x="247" y="200"/>
                </a:lnTo>
                <a:lnTo>
                  <a:pt x="254" y="197"/>
                </a:lnTo>
                <a:lnTo>
                  <a:pt x="257" y="194"/>
                </a:lnTo>
                <a:lnTo>
                  <a:pt x="260" y="192"/>
                </a:lnTo>
                <a:lnTo>
                  <a:pt x="263" y="189"/>
                </a:lnTo>
                <a:lnTo>
                  <a:pt x="264" y="184"/>
                </a:lnTo>
                <a:lnTo>
                  <a:pt x="266" y="180"/>
                </a:lnTo>
                <a:lnTo>
                  <a:pt x="266" y="175"/>
                </a:lnTo>
                <a:lnTo>
                  <a:pt x="266" y="172"/>
                </a:lnTo>
                <a:lnTo>
                  <a:pt x="264" y="168"/>
                </a:lnTo>
                <a:lnTo>
                  <a:pt x="261" y="163"/>
                </a:lnTo>
                <a:lnTo>
                  <a:pt x="258" y="159"/>
                </a:lnTo>
                <a:lnTo>
                  <a:pt x="254" y="155"/>
                </a:lnTo>
                <a:lnTo>
                  <a:pt x="251" y="152"/>
                </a:lnTo>
                <a:lnTo>
                  <a:pt x="247" y="149"/>
                </a:lnTo>
                <a:lnTo>
                  <a:pt x="244" y="144"/>
                </a:lnTo>
                <a:lnTo>
                  <a:pt x="241" y="141"/>
                </a:lnTo>
                <a:lnTo>
                  <a:pt x="238" y="138"/>
                </a:lnTo>
                <a:lnTo>
                  <a:pt x="236" y="134"/>
                </a:lnTo>
                <a:lnTo>
                  <a:pt x="236" y="129"/>
                </a:lnTo>
                <a:lnTo>
                  <a:pt x="236" y="125"/>
                </a:lnTo>
                <a:lnTo>
                  <a:pt x="238" y="120"/>
                </a:lnTo>
                <a:lnTo>
                  <a:pt x="241" y="113"/>
                </a:lnTo>
                <a:lnTo>
                  <a:pt x="245" y="104"/>
                </a:lnTo>
                <a:lnTo>
                  <a:pt x="250" y="95"/>
                </a:lnTo>
                <a:lnTo>
                  <a:pt x="252" y="88"/>
                </a:lnTo>
                <a:lnTo>
                  <a:pt x="254" y="83"/>
                </a:lnTo>
                <a:lnTo>
                  <a:pt x="254" y="79"/>
                </a:lnTo>
                <a:lnTo>
                  <a:pt x="252" y="75"/>
                </a:lnTo>
                <a:lnTo>
                  <a:pt x="251" y="69"/>
                </a:lnTo>
                <a:lnTo>
                  <a:pt x="250" y="67"/>
                </a:lnTo>
                <a:lnTo>
                  <a:pt x="248" y="66"/>
                </a:lnTo>
                <a:lnTo>
                  <a:pt x="247" y="64"/>
                </a:lnTo>
                <a:lnTo>
                  <a:pt x="244" y="64"/>
                </a:lnTo>
                <a:lnTo>
                  <a:pt x="242" y="63"/>
                </a:lnTo>
                <a:lnTo>
                  <a:pt x="239" y="63"/>
                </a:lnTo>
                <a:lnTo>
                  <a:pt x="236" y="63"/>
                </a:lnTo>
                <a:lnTo>
                  <a:pt x="233" y="61"/>
                </a:lnTo>
                <a:lnTo>
                  <a:pt x="230" y="60"/>
                </a:lnTo>
                <a:lnTo>
                  <a:pt x="227" y="58"/>
                </a:lnTo>
                <a:lnTo>
                  <a:pt x="226" y="57"/>
                </a:lnTo>
                <a:lnTo>
                  <a:pt x="226" y="55"/>
                </a:lnTo>
                <a:lnTo>
                  <a:pt x="224" y="54"/>
                </a:lnTo>
                <a:lnTo>
                  <a:pt x="224" y="52"/>
                </a:lnTo>
                <a:lnTo>
                  <a:pt x="224" y="49"/>
                </a:lnTo>
                <a:lnTo>
                  <a:pt x="224" y="46"/>
                </a:lnTo>
                <a:lnTo>
                  <a:pt x="223" y="42"/>
                </a:lnTo>
                <a:lnTo>
                  <a:pt x="220" y="36"/>
                </a:lnTo>
                <a:lnTo>
                  <a:pt x="215" y="32"/>
                </a:lnTo>
                <a:lnTo>
                  <a:pt x="211" y="27"/>
                </a:lnTo>
                <a:lnTo>
                  <a:pt x="204" y="24"/>
                </a:lnTo>
                <a:lnTo>
                  <a:pt x="198" y="21"/>
                </a:lnTo>
                <a:lnTo>
                  <a:pt x="190" y="21"/>
                </a:lnTo>
                <a:lnTo>
                  <a:pt x="184" y="21"/>
                </a:lnTo>
                <a:lnTo>
                  <a:pt x="176" y="21"/>
                </a:lnTo>
                <a:lnTo>
                  <a:pt x="167" y="20"/>
                </a:lnTo>
                <a:lnTo>
                  <a:pt x="159" y="15"/>
                </a:lnTo>
                <a:lnTo>
                  <a:pt x="150" y="11"/>
                </a:lnTo>
                <a:lnTo>
                  <a:pt x="142" y="5"/>
                </a:lnTo>
                <a:lnTo>
                  <a:pt x="133" y="2"/>
                </a:lnTo>
                <a:lnTo>
                  <a:pt x="128" y="0"/>
                </a:lnTo>
                <a:lnTo>
                  <a:pt x="122" y="0"/>
                </a:lnTo>
                <a:lnTo>
                  <a:pt x="118" y="0"/>
                </a:lnTo>
                <a:lnTo>
                  <a:pt x="113" y="2"/>
                </a:lnTo>
                <a:lnTo>
                  <a:pt x="109" y="3"/>
                </a:lnTo>
                <a:lnTo>
                  <a:pt x="108" y="6"/>
                </a:lnTo>
                <a:lnTo>
                  <a:pt x="105" y="9"/>
                </a:lnTo>
                <a:lnTo>
                  <a:pt x="102" y="12"/>
                </a:lnTo>
                <a:lnTo>
                  <a:pt x="100" y="17"/>
                </a:lnTo>
                <a:lnTo>
                  <a:pt x="97" y="20"/>
                </a:lnTo>
                <a:lnTo>
                  <a:pt x="96" y="21"/>
                </a:lnTo>
                <a:lnTo>
                  <a:pt x="94" y="23"/>
                </a:lnTo>
                <a:lnTo>
                  <a:pt x="82" y="27"/>
                </a:lnTo>
                <a:lnTo>
                  <a:pt x="71" y="29"/>
                </a:lnTo>
                <a:lnTo>
                  <a:pt x="57" y="30"/>
                </a:lnTo>
                <a:lnTo>
                  <a:pt x="44" y="30"/>
                </a:lnTo>
                <a:lnTo>
                  <a:pt x="32" y="32"/>
                </a:lnTo>
                <a:lnTo>
                  <a:pt x="20" y="33"/>
                </a:lnTo>
                <a:lnTo>
                  <a:pt x="16" y="36"/>
                </a:lnTo>
                <a:lnTo>
                  <a:pt x="10" y="39"/>
                </a:lnTo>
                <a:lnTo>
                  <a:pt x="7" y="42"/>
                </a:lnTo>
                <a:lnTo>
                  <a:pt x="4" y="46"/>
                </a:lnTo>
                <a:lnTo>
                  <a:pt x="1" y="55"/>
                </a:lnTo>
                <a:lnTo>
                  <a:pt x="0" y="70"/>
                </a:lnTo>
                <a:lnTo>
                  <a:pt x="0" y="86"/>
                </a:lnTo>
                <a:lnTo>
                  <a:pt x="0" y="106"/>
                </a:lnTo>
                <a:lnTo>
                  <a:pt x="1" y="125"/>
                </a:lnTo>
                <a:lnTo>
                  <a:pt x="4" y="143"/>
                </a:lnTo>
                <a:lnTo>
                  <a:pt x="7" y="156"/>
                </a:lnTo>
                <a:lnTo>
                  <a:pt x="10" y="165"/>
                </a:lnTo>
                <a:lnTo>
                  <a:pt x="14" y="171"/>
                </a:lnTo>
                <a:lnTo>
                  <a:pt x="20" y="177"/>
                </a:lnTo>
                <a:lnTo>
                  <a:pt x="29" y="183"/>
                </a:lnTo>
                <a:lnTo>
                  <a:pt x="39" y="187"/>
                </a:lnTo>
                <a:lnTo>
                  <a:pt x="50" y="190"/>
                </a:lnTo>
                <a:lnTo>
                  <a:pt x="60" y="193"/>
                </a:lnTo>
                <a:lnTo>
                  <a:pt x="65" y="193"/>
                </a:lnTo>
                <a:lnTo>
                  <a:pt x="71" y="193"/>
                </a:lnTo>
                <a:lnTo>
                  <a:pt x="73" y="192"/>
                </a:lnTo>
                <a:lnTo>
                  <a:pt x="78" y="19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1" name="Freeform 162"/>
          <p:cNvSpPr>
            <a:spLocks/>
          </p:cNvSpPr>
          <p:nvPr/>
        </p:nvSpPr>
        <p:spPr bwMode="auto">
          <a:xfrm>
            <a:off x="6445250" y="4405313"/>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w 65"/>
              <a:gd name="T83" fmla="*/ 2147483647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
              <a:gd name="T127" fmla="*/ 0 h 56"/>
              <a:gd name="T128" fmla="*/ 65 w 65"/>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lnTo>
                  <a:pt x="0" y="3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2" name="Freeform 163"/>
          <p:cNvSpPr>
            <a:spLocks/>
          </p:cNvSpPr>
          <p:nvPr/>
        </p:nvSpPr>
        <p:spPr bwMode="auto">
          <a:xfrm>
            <a:off x="6445250" y="4405313"/>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w 65"/>
              <a:gd name="T83" fmla="*/ 2147483647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
              <a:gd name="T127" fmla="*/ 0 h 56"/>
              <a:gd name="T128" fmla="*/ 65 w 65"/>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lnTo>
                  <a:pt x="0" y="33"/>
                </a:lnTo>
              </a:path>
            </a:pathLst>
          </a:custGeom>
          <a:solidFill>
            <a:srgbClr val="FFFF00"/>
          </a:solidFill>
          <a:ln w="4763">
            <a:solidFill>
              <a:srgbClr val="990000"/>
            </a:solidFill>
            <a:round/>
            <a:headEnd/>
            <a:tailEnd/>
          </a:ln>
        </p:spPr>
        <p:txBody>
          <a:bodyPr/>
          <a:lstStyle/>
          <a:p>
            <a:endParaRPr lang="en-US"/>
          </a:p>
        </p:txBody>
      </p:sp>
      <p:sp>
        <p:nvSpPr>
          <p:cNvPr id="53413" name="Freeform 164"/>
          <p:cNvSpPr>
            <a:spLocks/>
          </p:cNvSpPr>
          <p:nvPr/>
        </p:nvSpPr>
        <p:spPr bwMode="auto">
          <a:xfrm>
            <a:off x="6445250" y="4405313"/>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5"/>
              <a:gd name="T124" fmla="*/ 0 h 56"/>
              <a:gd name="T125" fmla="*/ 65 w 65"/>
              <a:gd name="T126" fmla="*/ 56 h 5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path>
            </a:pathLst>
          </a:custGeom>
          <a:solidFill>
            <a:srgbClr val="FFFF00"/>
          </a:solidFill>
          <a:ln w="4763">
            <a:solidFill>
              <a:srgbClr val="990000"/>
            </a:solidFill>
            <a:round/>
            <a:headEnd/>
            <a:tailEnd/>
          </a:ln>
        </p:spPr>
        <p:txBody>
          <a:bodyPr/>
          <a:lstStyle/>
          <a:p>
            <a:endParaRPr lang="en-US"/>
          </a:p>
        </p:txBody>
      </p:sp>
      <p:sp>
        <p:nvSpPr>
          <p:cNvPr id="53414" name="Freeform 165"/>
          <p:cNvSpPr>
            <a:spLocks/>
          </p:cNvSpPr>
          <p:nvPr/>
        </p:nvSpPr>
        <p:spPr bwMode="auto">
          <a:xfrm>
            <a:off x="6423025"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5" name="Freeform 166"/>
          <p:cNvSpPr>
            <a:spLocks/>
          </p:cNvSpPr>
          <p:nvPr/>
        </p:nvSpPr>
        <p:spPr bwMode="auto">
          <a:xfrm>
            <a:off x="6423025"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path>
            </a:pathLst>
          </a:custGeom>
          <a:solidFill>
            <a:srgbClr val="FFFF00"/>
          </a:solidFill>
          <a:ln w="4763">
            <a:solidFill>
              <a:srgbClr val="990000"/>
            </a:solidFill>
            <a:round/>
            <a:headEnd/>
            <a:tailEnd/>
          </a:ln>
        </p:spPr>
        <p:txBody>
          <a:bodyPr/>
          <a:lstStyle/>
          <a:p>
            <a:endParaRPr lang="en-US"/>
          </a:p>
        </p:txBody>
      </p:sp>
      <p:sp>
        <p:nvSpPr>
          <p:cNvPr id="53416" name="Freeform 167"/>
          <p:cNvSpPr>
            <a:spLocks/>
          </p:cNvSpPr>
          <p:nvPr/>
        </p:nvSpPr>
        <p:spPr bwMode="auto">
          <a:xfrm>
            <a:off x="6423025"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path>
            </a:pathLst>
          </a:custGeom>
          <a:solidFill>
            <a:srgbClr val="FFFF00"/>
          </a:solidFill>
          <a:ln w="4763">
            <a:solidFill>
              <a:srgbClr val="990000"/>
            </a:solidFill>
            <a:round/>
            <a:headEnd/>
            <a:tailEnd/>
          </a:ln>
        </p:spPr>
        <p:txBody>
          <a:bodyPr/>
          <a:lstStyle/>
          <a:p>
            <a:endParaRPr lang="en-US"/>
          </a:p>
        </p:txBody>
      </p:sp>
      <p:sp>
        <p:nvSpPr>
          <p:cNvPr id="53417" name="Freeform 168"/>
          <p:cNvSpPr>
            <a:spLocks/>
          </p:cNvSpPr>
          <p:nvPr/>
        </p:nvSpPr>
        <p:spPr bwMode="auto">
          <a:xfrm>
            <a:off x="6369050" y="4340225"/>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2147483647 w 61"/>
              <a:gd name="T99" fmla="*/ 2147483647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55"/>
              <a:gd name="T152" fmla="*/ 61 w 61"/>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lnTo>
                  <a:pt x="2"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8" name="Freeform 169"/>
          <p:cNvSpPr>
            <a:spLocks/>
          </p:cNvSpPr>
          <p:nvPr/>
        </p:nvSpPr>
        <p:spPr bwMode="auto">
          <a:xfrm>
            <a:off x="6369050" y="4340225"/>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2147483647 w 61"/>
              <a:gd name="T99" fmla="*/ 2147483647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55"/>
              <a:gd name="T152" fmla="*/ 61 w 61"/>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lnTo>
                  <a:pt x="2" y="19"/>
                </a:lnTo>
              </a:path>
            </a:pathLst>
          </a:custGeom>
          <a:solidFill>
            <a:srgbClr val="FFFF00"/>
          </a:solidFill>
          <a:ln w="4763">
            <a:solidFill>
              <a:srgbClr val="990000"/>
            </a:solidFill>
            <a:round/>
            <a:headEnd/>
            <a:tailEnd/>
          </a:ln>
        </p:spPr>
        <p:txBody>
          <a:bodyPr/>
          <a:lstStyle/>
          <a:p>
            <a:endParaRPr lang="en-US"/>
          </a:p>
        </p:txBody>
      </p:sp>
      <p:sp>
        <p:nvSpPr>
          <p:cNvPr id="53419" name="Freeform 170"/>
          <p:cNvSpPr>
            <a:spLocks/>
          </p:cNvSpPr>
          <p:nvPr/>
        </p:nvSpPr>
        <p:spPr bwMode="auto">
          <a:xfrm>
            <a:off x="6369050" y="4340225"/>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1"/>
              <a:gd name="T148" fmla="*/ 0 h 55"/>
              <a:gd name="T149" fmla="*/ 61 w 61"/>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path>
            </a:pathLst>
          </a:custGeom>
          <a:solidFill>
            <a:srgbClr val="FFFF00"/>
          </a:solidFill>
          <a:ln w="4763">
            <a:solidFill>
              <a:srgbClr val="990000"/>
            </a:solidFill>
            <a:round/>
            <a:headEnd/>
            <a:tailEnd/>
          </a:ln>
        </p:spPr>
        <p:txBody>
          <a:bodyPr/>
          <a:lstStyle/>
          <a:p>
            <a:endParaRPr lang="en-US"/>
          </a:p>
        </p:txBody>
      </p:sp>
      <p:sp>
        <p:nvSpPr>
          <p:cNvPr id="53420" name="Freeform 171"/>
          <p:cNvSpPr>
            <a:spLocks/>
          </p:cNvSpPr>
          <p:nvPr/>
        </p:nvSpPr>
        <p:spPr bwMode="auto">
          <a:xfrm>
            <a:off x="6469063" y="4286250"/>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1" name="Freeform 172"/>
          <p:cNvSpPr>
            <a:spLocks/>
          </p:cNvSpPr>
          <p:nvPr/>
        </p:nvSpPr>
        <p:spPr bwMode="auto">
          <a:xfrm>
            <a:off x="6469063" y="4286250"/>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path>
            </a:pathLst>
          </a:custGeom>
          <a:solidFill>
            <a:srgbClr val="FFFF00"/>
          </a:solidFill>
          <a:ln w="4763">
            <a:solidFill>
              <a:srgbClr val="990000"/>
            </a:solidFill>
            <a:round/>
            <a:headEnd/>
            <a:tailEnd/>
          </a:ln>
        </p:spPr>
        <p:txBody>
          <a:bodyPr/>
          <a:lstStyle/>
          <a:p>
            <a:endParaRPr lang="en-US"/>
          </a:p>
        </p:txBody>
      </p:sp>
      <p:sp>
        <p:nvSpPr>
          <p:cNvPr id="53422" name="Freeform 173"/>
          <p:cNvSpPr>
            <a:spLocks/>
          </p:cNvSpPr>
          <p:nvPr/>
        </p:nvSpPr>
        <p:spPr bwMode="auto">
          <a:xfrm>
            <a:off x="6469063" y="4286250"/>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path>
            </a:pathLst>
          </a:custGeom>
          <a:solidFill>
            <a:srgbClr val="FFFF00"/>
          </a:solidFill>
          <a:ln w="4763">
            <a:solidFill>
              <a:srgbClr val="990000"/>
            </a:solidFill>
            <a:round/>
            <a:headEnd/>
            <a:tailEnd/>
          </a:ln>
        </p:spPr>
        <p:txBody>
          <a:bodyPr/>
          <a:lstStyle/>
          <a:p>
            <a:endParaRPr lang="en-US"/>
          </a:p>
        </p:txBody>
      </p:sp>
      <p:sp>
        <p:nvSpPr>
          <p:cNvPr id="53423" name="Freeform 174"/>
          <p:cNvSpPr>
            <a:spLocks/>
          </p:cNvSpPr>
          <p:nvPr/>
        </p:nvSpPr>
        <p:spPr bwMode="auto">
          <a:xfrm>
            <a:off x="6429375" y="4224338"/>
            <a:ext cx="52388" cy="49212"/>
          </a:xfrm>
          <a:custGeom>
            <a:avLst/>
            <a:gdLst>
              <a:gd name="T0" fmla="*/ 2147483647 w 37"/>
              <a:gd name="T1" fmla="*/ 2147483647 h 31"/>
              <a:gd name="T2" fmla="*/ 0 w 37"/>
              <a:gd name="T3" fmla="*/ 2147483647 h 31"/>
              <a:gd name="T4" fmla="*/ 0 w 37"/>
              <a:gd name="T5" fmla="*/ 2147483647 h 31"/>
              <a:gd name="T6" fmla="*/ 0 w 37"/>
              <a:gd name="T7" fmla="*/ 2147483647 h 31"/>
              <a:gd name="T8" fmla="*/ 0 w 37"/>
              <a:gd name="T9" fmla="*/ 2147483647 h 31"/>
              <a:gd name="T10" fmla="*/ 2147483647 w 37"/>
              <a:gd name="T11" fmla="*/ 2147483647 h 31"/>
              <a:gd name="T12" fmla="*/ 2147483647 w 37"/>
              <a:gd name="T13" fmla="*/ 2147483647 h 31"/>
              <a:gd name="T14" fmla="*/ 2147483647 w 37"/>
              <a:gd name="T15" fmla="*/ 2147483647 h 31"/>
              <a:gd name="T16" fmla="*/ 2147483647 w 37"/>
              <a:gd name="T17" fmla="*/ 2147483647 h 31"/>
              <a:gd name="T18" fmla="*/ 2147483647 w 37"/>
              <a:gd name="T19" fmla="*/ 2147483647 h 31"/>
              <a:gd name="T20" fmla="*/ 2147483647 w 37"/>
              <a:gd name="T21" fmla="*/ 2147483647 h 31"/>
              <a:gd name="T22" fmla="*/ 2147483647 w 37"/>
              <a:gd name="T23" fmla="*/ 2147483647 h 31"/>
              <a:gd name="T24" fmla="*/ 2147483647 w 37"/>
              <a:gd name="T25" fmla="*/ 2147483647 h 31"/>
              <a:gd name="T26" fmla="*/ 2147483647 w 37"/>
              <a:gd name="T27" fmla="*/ 2147483647 h 31"/>
              <a:gd name="T28" fmla="*/ 2147483647 w 37"/>
              <a:gd name="T29" fmla="*/ 2147483647 h 31"/>
              <a:gd name="T30" fmla="*/ 2147483647 w 37"/>
              <a:gd name="T31" fmla="*/ 2147483647 h 31"/>
              <a:gd name="T32" fmla="*/ 2147483647 w 37"/>
              <a:gd name="T33" fmla="*/ 2147483647 h 31"/>
              <a:gd name="T34" fmla="*/ 2147483647 w 37"/>
              <a:gd name="T35" fmla="*/ 2147483647 h 31"/>
              <a:gd name="T36" fmla="*/ 2147483647 w 37"/>
              <a:gd name="T37" fmla="*/ 2147483647 h 31"/>
              <a:gd name="T38" fmla="*/ 2147483647 w 37"/>
              <a:gd name="T39" fmla="*/ 2147483647 h 31"/>
              <a:gd name="T40" fmla="*/ 2147483647 w 37"/>
              <a:gd name="T41" fmla="*/ 2147483647 h 31"/>
              <a:gd name="T42" fmla="*/ 2147483647 w 37"/>
              <a:gd name="T43" fmla="*/ 2147483647 h 31"/>
              <a:gd name="T44" fmla="*/ 2147483647 w 37"/>
              <a:gd name="T45" fmla="*/ 2147483647 h 31"/>
              <a:gd name="T46" fmla="*/ 2147483647 w 37"/>
              <a:gd name="T47" fmla="*/ 2147483647 h 31"/>
              <a:gd name="T48" fmla="*/ 2147483647 w 37"/>
              <a:gd name="T49" fmla="*/ 2147483647 h 31"/>
              <a:gd name="T50" fmla="*/ 2147483647 w 37"/>
              <a:gd name="T51" fmla="*/ 2147483647 h 31"/>
              <a:gd name="T52" fmla="*/ 2147483647 w 37"/>
              <a:gd name="T53" fmla="*/ 2147483647 h 31"/>
              <a:gd name="T54" fmla="*/ 2147483647 w 37"/>
              <a:gd name="T55" fmla="*/ 2147483647 h 31"/>
              <a:gd name="T56" fmla="*/ 2147483647 w 37"/>
              <a:gd name="T57" fmla="*/ 2147483647 h 31"/>
              <a:gd name="T58" fmla="*/ 2147483647 w 37"/>
              <a:gd name="T59" fmla="*/ 0 h 31"/>
              <a:gd name="T60" fmla="*/ 2147483647 w 37"/>
              <a:gd name="T61" fmla="*/ 0 h 31"/>
              <a:gd name="T62" fmla="*/ 2147483647 w 37"/>
              <a:gd name="T63" fmla="*/ 2147483647 h 31"/>
              <a:gd name="T64" fmla="*/ 2147483647 w 37"/>
              <a:gd name="T65" fmla="*/ 2147483647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1"/>
              <a:gd name="T101" fmla="*/ 37 w 37"/>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1">
                <a:moveTo>
                  <a:pt x="1" y="5"/>
                </a:moveTo>
                <a:lnTo>
                  <a:pt x="0" y="8"/>
                </a:lnTo>
                <a:lnTo>
                  <a:pt x="0" y="9"/>
                </a:lnTo>
                <a:lnTo>
                  <a:pt x="0" y="12"/>
                </a:lnTo>
                <a:lnTo>
                  <a:pt x="0" y="15"/>
                </a:lnTo>
                <a:lnTo>
                  <a:pt x="1" y="16"/>
                </a:lnTo>
                <a:lnTo>
                  <a:pt x="3" y="19"/>
                </a:lnTo>
                <a:lnTo>
                  <a:pt x="3" y="22"/>
                </a:lnTo>
                <a:lnTo>
                  <a:pt x="4" y="24"/>
                </a:lnTo>
                <a:lnTo>
                  <a:pt x="7" y="27"/>
                </a:lnTo>
                <a:lnTo>
                  <a:pt x="9" y="28"/>
                </a:lnTo>
                <a:lnTo>
                  <a:pt x="13" y="30"/>
                </a:lnTo>
                <a:lnTo>
                  <a:pt x="16" y="31"/>
                </a:lnTo>
                <a:lnTo>
                  <a:pt x="19" y="31"/>
                </a:lnTo>
                <a:lnTo>
                  <a:pt x="24" y="31"/>
                </a:lnTo>
                <a:lnTo>
                  <a:pt x="27" y="31"/>
                </a:lnTo>
                <a:lnTo>
                  <a:pt x="31" y="30"/>
                </a:lnTo>
                <a:lnTo>
                  <a:pt x="34" y="30"/>
                </a:lnTo>
                <a:lnTo>
                  <a:pt x="35" y="28"/>
                </a:lnTo>
                <a:lnTo>
                  <a:pt x="37" y="25"/>
                </a:lnTo>
                <a:lnTo>
                  <a:pt x="37" y="24"/>
                </a:lnTo>
                <a:lnTo>
                  <a:pt x="37" y="21"/>
                </a:lnTo>
                <a:lnTo>
                  <a:pt x="37" y="18"/>
                </a:lnTo>
                <a:lnTo>
                  <a:pt x="37" y="16"/>
                </a:lnTo>
                <a:lnTo>
                  <a:pt x="35" y="13"/>
                </a:lnTo>
                <a:lnTo>
                  <a:pt x="33" y="11"/>
                </a:lnTo>
                <a:lnTo>
                  <a:pt x="28" y="6"/>
                </a:lnTo>
                <a:lnTo>
                  <a:pt x="24" y="5"/>
                </a:lnTo>
                <a:lnTo>
                  <a:pt x="19" y="2"/>
                </a:lnTo>
                <a:lnTo>
                  <a:pt x="15" y="0"/>
                </a:lnTo>
                <a:lnTo>
                  <a:pt x="10" y="0"/>
                </a:lnTo>
                <a:lnTo>
                  <a:pt x="6" y="2"/>
                </a:lnTo>
                <a:lnTo>
                  <a:pt x="1"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4" name="Freeform 175"/>
          <p:cNvSpPr>
            <a:spLocks/>
          </p:cNvSpPr>
          <p:nvPr/>
        </p:nvSpPr>
        <p:spPr bwMode="auto">
          <a:xfrm>
            <a:off x="6429375" y="4224338"/>
            <a:ext cx="52388" cy="49212"/>
          </a:xfrm>
          <a:custGeom>
            <a:avLst/>
            <a:gdLst>
              <a:gd name="T0" fmla="*/ 2147483647 w 37"/>
              <a:gd name="T1" fmla="*/ 2147483647 h 31"/>
              <a:gd name="T2" fmla="*/ 0 w 37"/>
              <a:gd name="T3" fmla="*/ 2147483647 h 31"/>
              <a:gd name="T4" fmla="*/ 0 w 37"/>
              <a:gd name="T5" fmla="*/ 2147483647 h 31"/>
              <a:gd name="T6" fmla="*/ 0 w 37"/>
              <a:gd name="T7" fmla="*/ 2147483647 h 31"/>
              <a:gd name="T8" fmla="*/ 0 w 37"/>
              <a:gd name="T9" fmla="*/ 2147483647 h 31"/>
              <a:gd name="T10" fmla="*/ 2147483647 w 37"/>
              <a:gd name="T11" fmla="*/ 2147483647 h 31"/>
              <a:gd name="T12" fmla="*/ 2147483647 w 37"/>
              <a:gd name="T13" fmla="*/ 2147483647 h 31"/>
              <a:gd name="T14" fmla="*/ 2147483647 w 37"/>
              <a:gd name="T15" fmla="*/ 2147483647 h 31"/>
              <a:gd name="T16" fmla="*/ 2147483647 w 37"/>
              <a:gd name="T17" fmla="*/ 2147483647 h 31"/>
              <a:gd name="T18" fmla="*/ 2147483647 w 37"/>
              <a:gd name="T19" fmla="*/ 2147483647 h 31"/>
              <a:gd name="T20" fmla="*/ 2147483647 w 37"/>
              <a:gd name="T21" fmla="*/ 2147483647 h 31"/>
              <a:gd name="T22" fmla="*/ 2147483647 w 37"/>
              <a:gd name="T23" fmla="*/ 2147483647 h 31"/>
              <a:gd name="T24" fmla="*/ 2147483647 w 37"/>
              <a:gd name="T25" fmla="*/ 2147483647 h 31"/>
              <a:gd name="T26" fmla="*/ 2147483647 w 37"/>
              <a:gd name="T27" fmla="*/ 2147483647 h 31"/>
              <a:gd name="T28" fmla="*/ 2147483647 w 37"/>
              <a:gd name="T29" fmla="*/ 2147483647 h 31"/>
              <a:gd name="T30" fmla="*/ 2147483647 w 37"/>
              <a:gd name="T31" fmla="*/ 2147483647 h 31"/>
              <a:gd name="T32" fmla="*/ 2147483647 w 37"/>
              <a:gd name="T33" fmla="*/ 2147483647 h 31"/>
              <a:gd name="T34" fmla="*/ 2147483647 w 37"/>
              <a:gd name="T35" fmla="*/ 2147483647 h 31"/>
              <a:gd name="T36" fmla="*/ 2147483647 w 37"/>
              <a:gd name="T37" fmla="*/ 2147483647 h 31"/>
              <a:gd name="T38" fmla="*/ 2147483647 w 37"/>
              <a:gd name="T39" fmla="*/ 2147483647 h 31"/>
              <a:gd name="T40" fmla="*/ 2147483647 w 37"/>
              <a:gd name="T41" fmla="*/ 2147483647 h 31"/>
              <a:gd name="T42" fmla="*/ 2147483647 w 37"/>
              <a:gd name="T43" fmla="*/ 2147483647 h 31"/>
              <a:gd name="T44" fmla="*/ 2147483647 w 37"/>
              <a:gd name="T45" fmla="*/ 2147483647 h 31"/>
              <a:gd name="T46" fmla="*/ 2147483647 w 37"/>
              <a:gd name="T47" fmla="*/ 2147483647 h 31"/>
              <a:gd name="T48" fmla="*/ 2147483647 w 37"/>
              <a:gd name="T49" fmla="*/ 2147483647 h 31"/>
              <a:gd name="T50" fmla="*/ 2147483647 w 37"/>
              <a:gd name="T51" fmla="*/ 2147483647 h 31"/>
              <a:gd name="T52" fmla="*/ 2147483647 w 37"/>
              <a:gd name="T53" fmla="*/ 2147483647 h 31"/>
              <a:gd name="T54" fmla="*/ 2147483647 w 37"/>
              <a:gd name="T55" fmla="*/ 2147483647 h 31"/>
              <a:gd name="T56" fmla="*/ 2147483647 w 37"/>
              <a:gd name="T57" fmla="*/ 2147483647 h 31"/>
              <a:gd name="T58" fmla="*/ 2147483647 w 37"/>
              <a:gd name="T59" fmla="*/ 0 h 31"/>
              <a:gd name="T60" fmla="*/ 2147483647 w 37"/>
              <a:gd name="T61" fmla="*/ 0 h 31"/>
              <a:gd name="T62" fmla="*/ 2147483647 w 37"/>
              <a:gd name="T63" fmla="*/ 2147483647 h 31"/>
              <a:gd name="T64" fmla="*/ 2147483647 w 37"/>
              <a:gd name="T65" fmla="*/ 2147483647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1"/>
              <a:gd name="T101" fmla="*/ 37 w 37"/>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1">
                <a:moveTo>
                  <a:pt x="1" y="5"/>
                </a:moveTo>
                <a:lnTo>
                  <a:pt x="0" y="8"/>
                </a:lnTo>
                <a:lnTo>
                  <a:pt x="0" y="9"/>
                </a:lnTo>
                <a:lnTo>
                  <a:pt x="0" y="12"/>
                </a:lnTo>
                <a:lnTo>
                  <a:pt x="0" y="15"/>
                </a:lnTo>
                <a:lnTo>
                  <a:pt x="1" y="16"/>
                </a:lnTo>
                <a:lnTo>
                  <a:pt x="3" y="19"/>
                </a:lnTo>
                <a:lnTo>
                  <a:pt x="3" y="22"/>
                </a:lnTo>
                <a:lnTo>
                  <a:pt x="4" y="24"/>
                </a:lnTo>
                <a:lnTo>
                  <a:pt x="7" y="27"/>
                </a:lnTo>
                <a:lnTo>
                  <a:pt x="9" y="28"/>
                </a:lnTo>
                <a:lnTo>
                  <a:pt x="13" y="30"/>
                </a:lnTo>
                <a:lnTo>
                  <a:pt x="16" y="31"/>
                </a:lnTo>
                <a:lnTo>
                  <a:pt x="19" y="31"/>
                </a:lnTo>
                <a:lnTo>
                  <a:pt x="24" y="31"/>
                </a:lnTo>
                <a:lnTo>
                  <a:pt x="27" y="31"/>
                </a:lnTo>
                <a:lnTo>
                  <a:pt x="31" y="30"/>
                </a:lnTo>
                <a:lnTo>
                  <a:pt x="34" y="30"/>
                </a:lnTo>
                <a:lnTo>
                  <a:pt x="35" y="28"/>
                </a:lnTo>
                <a:lnTo>
                  <a:pt x="37" y="25"/>
                </a:lnTo>
                <a:lnTo>
                  <a:pt x="37" y="24"/>
                </a:lnTo>
                <a:lnTo>
                  <a:pt x="37" y="21"/>
                </a:lnTo>
                <a:lnTo>
                  <a:pt x="37" y="18"/>
                </a:lnTo>
                <a:lnTo>
                  <a:pt x="37" y="16"/>
                </a:lnTo>
                <a:lnTo>
                  <a:pt x="35" y="13"/>
                </a:lnTo>
                <a:lnTo>
                  <a:pt x="33" y="11"/>
                </a:lnTo>
                <a:lnTo>
                  <a:pt x="28" y="6"/>
                </a:lnTo>
                <a:lnTo>
                  <a:pt x="24" y="5"/>
                </a:lnTo>
                <a:lnTo>
                  <a:pt x="19" y="2"/>
                </a:lnTo>
                <a:lnTo>
                  <a:pt x="15" y="0"/>
                </a:lnTo>
                <a:lnTo>
                  <a:pt x="10" y="0"/>
                </a:lnTo>
                <a:lnTo>
                  <a:pt x="6" y="2"/>
                </a:lnTo>
                <a:lnTo>
                  <a:pt x="1" y="5"/>
                </a:lnTo>
              </a:path>
            </a:pathLst>
          </a:custGeom>
          <a:solidFill>
            <a:srgbClr val="FFFF00"/>
          </a:solidFill>
          <a:ln w="4763">
            <a:solidFill>
              <a:srgbClr val="990000"/>
            </a:solidFill>
            <a:round/>
            <a:headEnd/>
            <a:tailEnd/>
          </a:ln>
        </p:spPr>
        <p:txBody>
          <a:bodyPr/>
          <a:lstStyle/>
          <a:p>
            <a:endParaRPr lang="en-US"/>
          </a:p>
        </p:txBody>
      </p:sp>
      <p:sp>
        <p:nvSpPr>
          <p:cNvPr id="53425" name="Freeform 176"/>
          <p:cNvSpPr>
            <a:spLocks/>
          </p:cNvSpPr>
          <p:nvPr/>
        </p:nvSpPr>
        <p:spPr bwMode="auto">
          <a:xfrm>
            <a:off x="6351588" y="4241800"/>
            <a:ext cx="80962"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6" name="Freeform 177"/>
          <p:cNvSpPr>
            <a:spLocks/>
          </p:cNvSpPr>
          <p:nvPr/>
        </p:nvSpPr>
        <p:spPr bwMode="auto">
          <a:xfrm>
            <a:off x="6351588" y="4241800"/>
            <a:ext cx="80962"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path>
            </a:pathLst>
          </a:custGeom>
          <a:solidFill>
            <a:srgbClr val="FFFF00"/>
          </a:solidFill>
          <a:ln w="4763">
            <a:solidFill>
              <a:srgbClr val="990000"/>
            </a:solidFill>
            <a:round/>
            <a:headEnd/>
            <a:tailEnd/>
          </a:ln>
        </p:spPr>
        <p:txBody>
          <a:bodyPr/>
          <a:lstStyle/>
          <a:p>
            <a:endParaRPr lang="en-US"/>
          </a:p>
        </p:txBody>
      </p:sp>
      <p:sp>
        <p:nvSpPr>
          <p:cNvPr id="53427" name="Freeform 178"/>
          <p:cNvSpPr>
            <a:spLocks/>
          </p:cNvSpPr>
          <p:nvPr/>
        </p:nvSpPr>
        <p:spPr bwMode="auto">
          <a:xfrm>
            <a:off x="6351588" y="4241800"/>
            <a:ext cx="80962"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path>
            </a:pathLst>
          </a:custGeom>
          <a:solidFill>
            <a:srgbClr val="FFFF00"/>
          </a:solidFill>
          <a:ln w="4763">
            <a:solidFill>
              <a:srgbClr val="990000"/>
            </a:solidFill>
            <a:round/>
            <a:headEnd/>
            <a:tailEnd/>
          </a:ln>
        </p:spPr>
        <p:txBody>
          <a:bodyPr/>
          <a:lstStyle/>
          <a:p>
            <a:endParaRPr lang="en-US"/>
          </a:p>
        </p:txBody>
      </p:sp>
      <p:sp>
        <p:nvSpPr>
          <p:cNvPr id="53428" name="Freeform 179"/>
          <p:cNvSpPr>
            <a:spLocks/>
          </p:cNvSpPr>
          <p:nvPr/>
        </p:nvSpPr>
        <p:spPr bwMode="auto">
          <a:xfrm>
            <a:off x="6375400" y="4205288"/>
            <a:ext cx="36513" cy="23812"/>
          </a:xfrm>
          <a:custGeom>
            <a:avLst/>
            <a:gdLst>
              <a:gd name="T0" fmla="*/ 0 w 26"/>
              <a:gd name="T1" fmla="*/ 2147483647 h 15"/>
              <a:gd name="T2" fmla="*/ 2147483647 w 26"/>
              <a:gd name="T3" fmla="*/ 2147483647 h 15"/>
              <a:gd name="T4" fmla="*/ 2147483647 w 26"/>
              <a:gd name="T5" fmla="*/ 2147483647 h 15"/>
              <a:gd name="T6" fmla="*/ 2147483647 w 26"/>
              <a:gd name="T7" fmla="*/ 2147483647 h 15"/>
              <a:gd name="T8" fmla="*/ 2147483647 w 26"/>
              <a:gd name="T9" fmla="*/ 2147483647 h 15"/>
              <a:gd name="T10" fmla="*/ 2147483647 w 26"/>
              <a:gd name="T11" fmla="*/ 2147483647 h 15"/>
              <a:gd name="T12" fmla="*/ 2147483647 w 26"/>
              <a:gd name="T13" fmla="*/ 2147483647 h 15"/>
              <a:gd name="T14" fmla="*/ 2147483647 w 26"/>
              <a:gd name="T15" fmla="*/ 2147483647 h 15"/>
              <a:gd name="T16" fmla="*/ 2147483647 w 26"/>
              <a:gd name="T17" fmla="*/ 2147483647 h 15"/>
              <a:gd name="T18" fmla="*/ 2147483647 w 26"/>
              <a:gd name="T19" fmla="*/ 2147483647 h 15"/>
              <a:gd name="T20" fmla="*/ 2147483647 w 26"/>
              <a:gd name="T21" fmla="*/ 2147483647 h 15"/>
              <a:gd name="T22" fmla="*/ 2147483647 w 26"/>
              <a:gd name="T23" fmla="*/ 2147483647 h 15"/>
              <a:gd name="T24" fmla="*/ 2147483647 w 26"/>
              <a:gd name="T25" fmla="*/ 2147483647 h 15"/>
              <a:gd name="T26" fmla="*/ 2147483647 w 26"/>
              <a:gd name="T27" fmla="*/ 2147483647 h 15"/>
              <a:gd name="T28" fmla="*/ 2147483647 w 26"/>
              <a:gd name="T29" fmla="*/ 2147483647 h 15"/>
              <a:gd name="T30" fmla="*/ 2147483647 w 26"/>
              <a:gd name="T31" fmla="*/ 2147483647 h 15"/>
              <a:gd name="T32" fmla="*/ 2147483647 w 26"/>
              <a:gd name="T33" fmla="*/ 2147483647 h 15"/>
              <a:gd name="T34" fmla="*/ 2147483647 w 26"/>
              <a:gd name="T35" fmla="*/ 2147483647 h 15"/>
              <a:gd name="T36" fmla="*/ 2147483647 w 26"/>
              <a:gd name="T37" fmla="*/ 2147483647 h 15"/>
              <a:gd name="T38" fmla="*/ 2147483647 w 26"/>
              <a:gd name="T39" fmla="*/ 2147483647 h 15"/>
              <a:gd name="T40" fmla="*/ 2147483647 w 26"/>
              <a:gd name="T41" fmla="*/ 2147483647 h 15"/>
              <a:gd name="T42" fmla="*/ 2147483647 w 26"/>
              <a:gd name="T43" fmla="*/ 2147483647 h 15"/>
              <a:gd name="T44" fmla="*/ 2147483647 w 26"/>
              <a:gd name="T45" fmla="*/ 0 h 15"/>
              <a:gd name="T46" fmla="*/ 2147483647 w 26"/>
              <a:gd name="T47" fmla="*/ 0 h 15"/>
              <a:gd name="T48" fmla="*/ 0 w 26"/>
              <a:gd name="T49" fmla="*/ 0 h 15"/>
              <a:gd name="T50" fmla="*/ 0 w 26"/>
              <a:gd name="T51" fmla="*/ 2147483647 h 15"/>
              <a:gd name="T52" fmla="*/ 0 w 26"/>
              <a:gd name="T53" fmla="*/ 2147483647 h 15"/>
              <a:gd name="T54" fmla="*/ 0 w 26"/>
              <a:gd name="T55" fmla="*/ 2147483647 h 15"/>
              <a:gd name="T56" fmla="*/ 0 w 26"/>
              <a:gd name="T57" fmla="*/ 2147483647 h 15"/>
              <a:gd name="T58" fmla="*/ 0 w 26"/>
              <a:gd name="T59" fmla="*/ 2147483647 h 15"/>
              <a:gd name="T60" fmla="*/ 0 w 26"/>
              <a:gd name="T61" fmla="*/ 2147483647 h 15"/>
              <a:gd name="T62" fmla="*/ 0 w 26"/>
              <a:gd name="T63" fmla="*/ 2147483647 h 15"/>
              <a:gd name="T64" fmla="*/ 0 w 26"/>
              <a:gd name="T65" fmla="*/ 2147483647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15"/>
              <a:gd name="T101" fmla="*/ 26 w 26"/>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15">
                <a:moveTo>
                  <a:pt x="0" y="5"/>
                </a:moveTo>
                <a:lnTo>
                  <a:pt x="1" y="8"/>
                </a:lnTo>
                <a:lnTo>
                  <a:pt x="4" y="11"/>
                </a:lnTo>
                <a:lnTo>
                  <a:pt x="7" y="12"/>
                </a:lnTo>
                <a:lnTo>
                  <a:pt x="11" y="14"/>
                </a:lnTo>
                <a:lnTo>
                  <a:pt x="14" y="14"/>
                </a:lnTo>
                <a:lnTo>
                  <a:pt x="19" y="15"/>
                </a:lnTo>
                <a:lnTo>
                  <a:pt x="22" y="15"/>
                </a:lnTo>
                <a:lnTo>
                  <a:pt x="26" y="15"/>
                </a:lnTo>
                <a:lnTo>
                  <a:pt x="26" y="14"/>
                </a:lnTo>
                <a:lnTo>
                  <a:pt x="25" y="12"/>
                </a:lnTo>
                <a:lnTo>
                  <a:pt x="25" y="11"/>
                </a:lnTo>
                <a:lnTo>
                  <a:pt x="23" y="11"/>
                </a:lnTo>
                <a:lnTo>
                  <a:pt x="23" y="9"/>
                </a:lnTo>
                <a:lnTo>
                  <a:pt x="22" y="9"/>
                </a:lnTo>
                <a:lnTo>
                  <a:pt x="22" y="8"/>
                </a:lnTo>
                <a:lnTo>
                  <a:pt x="19" y="8"/>
                </a:lnTo>
                <a:lnTo>
                  <a:pt x="17" y="5"/>
                </a:lnTo>
                <a:lnTo>
                  <a:pt x="14" y="3"/>
                </a:lnTo>
                <a:lnTo>
                  <a:pt x="11" y="2"/>
                </a:lnTo>
                <a:lnTo>
                  <a:pt x="8" y="2"/>
                </a:lnTo>
                <a:lnTo>
                  <a:pt x="5" y="0"/>
                </a:lnTo>
                <a:lnTo>
                  <a:pt x="2" y="0"/>
                </a:lnTo>
                <a:lnTo>
                  <a:pt x="0" y="0"/>
                </a:lnTo>
                <a:lnTo>
                  <a:pt x="0" y="2"/>
                </a:lnTo>
                <a:lnTo>
                  <a:pt x="0" y="3"/>
                </a:lnTo>
                <a:lnTo>
                  <a:pt x="0"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9" name="Freeform 180"/>
          <p:cNvSpPr>
            <a:spLocks/>
          </p:cNvSpPr>
          <p:nvPr/>
        </p:nvSpPr>
        <p:spPr bwMode="auto">
          <a:xfrm>
            <a:off x="6375400" y="4205288"/>
            <a:ext cx="36513" cy="23812"/>
          </a:xfrm>
          <a:custGeom>
            <a:avLst/>
            <a:gdLst>
              <a:gd name="T0" fmla="*/ 0 w 26"/>
              <a:gd name="T1" fmla="*/ 2147483647 h 15"/>
              <a:gd name="T2" fmla="*/ 2147483647 w 26"/>
              <a:gd name="T3" fmla="*/ 2147483647 h 15"/>
              <a:gd name="T4" fmla="*/ 2147483647 w 26"/>
              <a:gd name="T5" fmla="*/ 2147483647 h 15"/>
              <a:gd name="T6" fmla="*/ 2147483647 w 26"/>
              <a:gd name="T7" fmla="*/ 2147483647 h 15"/>
              <a:gd name="T8" fmla="*/ 2147483647 w 26"/>
              <a:gd name="T9" fmla="*/ 2147483647 h 15"/>
              <a:gd name="T10" fmla="*/ 2147483647 w 26"/>
              <a:gd name="T11" fmla="*/ 2147483647 h 15"/>
              <a:gd name="T12" fmla="*/ 2147483647 w 26"/>
              <a:gd name="T13" fmla="*/ 2147483647 h 15"/>
              <a:gd name="T14" fmla="*/ 2147483647 w 26"/>
              <a:gd name="T15" fmla="*/ 2147483647 h 15"/>
              <a:gd name="T16" fmla="*/ 2147483647 w 26"/>
              <a:gd name="T17" fmla="*/ 2147483647 h 15"/>
              <a:gd name="T18" fmla="*/ 2147483647 w 26"/>
              <a:gd name="T19" fmla="*/ 2147483647 h 15"/>
              <a:gd name="T20" fmla="*/ 2147483647 w 26"/>
              <a:gd name="T21" fmla="*/ 2147483647 h 15"/>
              <a:gd name="T22" fmla="*/ 2147483647 w 26"/>
              <a:gd name="T23" fmla="*/ 2147483647 h 15"/>
              <a:gd name="T24" fmla="*/ 2147483647 w 26"/>
              <a:gd name="T25" fmla="*/ 2147483647 h 15"/>
              <a:gd name="T26" fmla="*/ 2147483647 w 26"/>
              <a:gd name="T27" fmla="*/ 2147483647 h 15"/>
              <a:gd name="T28" fmla="*/ 2147483647 w 26"/>
              <a:gd name="T29" fmla="*/ 2147483647 h 15"/>
              <a:gd name="T30" fmla="*/ 2147483647 w 26"/>
              <a:gd name="T31" fmla="*/ 2147483647 h 15"/>
              <a:gd name="T32" fmla="*/ 2147483647 w 26"/>
              <a:gd name="T33" fmla="*/ 2147483647 h 15"/>
              <a:gd name="T34" fmla="*/ 2147483647 w 26"/>
              <a:gd name="T35" fmla="*/ 2147483647 h 15"/>
              <a:gd name="T36" fmla="*/ 2147483647 w 26"/>
              <a:gd name="T37" fmla="*/ 2147483647 h 15"/>
              <a:gd name="T38" fmla="*/ 2147483647 w 26"/>
              <a:gd name="T39" fmla="*/ 2147483647 h 15"/>
              <a:gd name="T40" fmla="*/ 2147483647 w 26"/>
              <a:gd name="T41" fmla="*/ 2147483647 h 15"/>
              <a:gd name="T42" fmla="*/ 2147483647 w 26"/>
              <a:gd name="T43" fmla="*/ 2147483647 h 15"/>
              <a:gd name="T44" fmla="*/ 2147483647 w 26"/>
              <a:gd name="T45" fmla="*/ 0 h 15"/>
              <a:gd name="T46" fmla="*/ 2147483647 w 26"/>
              <a:gd name="T47" fmla="*/ 0 h 15"/>
              <a:gd name="T48" fmla="*/ 0 w 26"/>
              <a:gd name="T49" fmla="*/ 0 h 15"/>
              <a:gd name="T50" fmla="*/ 0 w 26"/>
              <a:gd name="T51" fmla="*/ 2147483647 h 15"/>
              <a:gd name="T52" fmla="*/ 0 w 26"/>
              <a:gd name="T53" fmla="*/ 2147483647 h 15"/>
              <a:gd name="T54" fmla="*/ 0 w 26"/>
              <a:gd name="T55" fmla="*/ 2147483647 h 15"/>
              <a:gd name="T56" fmla="*/ 0 w 26"/>
              <a:gd name="T57" fmla="*/ 2147483647 h 15"/>
              <a:gd name="T58" fmla="*/ 0 w 26"/>
              <a:gd name="T59" fmla="*/ 2147483647 h 15"/>
              <a:gd name="T60" fmla="*/ 0 w 26"/>
              <a:gd name="T61" fmla="*/ 2147483647 h 15"/>
              <a:gd name="T62" fmla="*/ 0 w 26"/>
              <a:gd name="T63" fmla="*/ 2147483647 h 15"/>
              <a:gd name="T64" fmla="*/ 0 w 26"/>
              <a:gd name="T65" fmla="*/ 2147483647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15"/>
              <a:gd name="T101" fmla="*/ 26 w 26"/>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15">
                <a:moveTo>
                  <a:pt x="0" y="5"/>
                </a:moveTo>
                <a:lnTo>
                  <a:pt x="1" y="8"/>
                </a:lnTo>
                <a:lnTo>
                  <a:pt x="4" y="11"/>
                </a:lnTo>
                <a:lnTo>
                  <a:pt x="7" y="12"/>
                </a:lnTo>
                <a:lnTo>
                  <a:pt x="11" y="14"/>
                </a:lnTo>
                <a:lnTo>
                  <a:pt x="14" y="14"/>
                </a:lnTo>
                <a:lnTo>
                  <a:pt x="19" y="15"/>
                </a:lnTo>
                <a:lnTo>
                  <a:pt x="22" y="15"/>
                </a:lnTo>
                <a:lnTo>
                  <a:pt x="26" y="15"/>
                </a:lnTo>
                <a:lnTo>
                  <a:pt x="26" y="14"/>
                </a:lnTo>
                <a:lnTo>
                  <a:pt x="25" y="12"/>
                </a:lnTo>
                <a:lnTo>
                  <a:pt x="25" y="11"/>
                </a:lnTo>
                <a:lnTo>
                  <a:pt x="23" y="11"/>
                </a:lnTo>
                <a:lnTo>
                  <a:pt x="23" y="9"/>
                </a:lnTo>
                <a:lnTo>
                  <a:pt x="22" y="9"/>
                </a:lnTo>
                <a:lnTo>
                  <a:pt x="22" y="8"/>
                </a:lnTo>
                <a:lnTo>
                  <a:pt x="19" y="8"/>
                </a:lnTo>
                <a:lnTo>
                  <a:pt x="17" y="5"/>
                </a:lnTo>
                <a:lnTo>
                  <a:pt x="14" y="3"/>
                </a:lnTo>
                <a:lnTo>
                  <a:pt x="11" y="2"/>
                </a:lnTo>
                <a:lnTo>
                  <a:pt x="8" y="2"/>
                </a:lnTo>
                <a:lnTo>
                  <a:pt x="5" y="0"/>
                </a:lnTo>
                <a:lnTo>
                  <a:pt x="2" y="0"/>
                </a:lnTo>
                <a:lnTo>
                  <a:pt x="0" y="0"/>
                </a:lnTo>
                <a:lnTo>
                  <a:pt x="0" y="2"/>
                </a:lnTo>
                <a:lnTo>
                  <a:pt x="0" y="3"/>
                </a:lnTo>
                <a:lnTo>
                  <a:pt x="0" y="5"/>
                </a:lnTo>
              </a:path>
            </a:pathLst>
          </a:custGeom>
          <a:solidFill>
            <a:srgbClr val="FFFF00"/>
          </a:solidFill>
          <a:ln w="4763">
            <a:solidFill>
              <a:srgbClr val="990000"/>
            </a:solidFill>
            <a:round/>
            <a:headEnd/>
            <a:tailEnd/>
          </a:ln>
        </p:spPr>
        <p:txBody>
          <a:bodyPr/>
          <a:lstStyle/>
          <a:p>
            <a:endParaRPr lang="en-US"/>
          </a:p>
        </p:txBody>
      </p:sp>
      <p:sp>
        <p:nvSpPr>
          <p:cNvPr id="53430" name="Freeform 181"/>
          <p:cNvSpPr>
            <a:spLocks/>
          </p:cNvSpPr>
          <p:nvPr/>
        </p:nvSpPr>
        <p:spPr bwMode="auto">
          <a:xfrm>
            <a:off x="6189663" y="4286250"/>
            <a:ext cx="107950"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1" name="Freeform 182"/>
          <p:cNvSpPr>
            <a:spLocks/>
          </p:cNvSpPr>
          <p:nvPr/>
        </p:nvSpPr>
        <p:spPr bwMode="auto">
          <a:xfrm>
            <a:off x="6189663" y="4286250"/>
            <a:ext cx="107950"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path>
            </a:pathLst>
          </a:custGeom>
          <a:solidFill>
            <a:srgbClr val="FFFF00"/>
          </a:solidFill>
          <a:ln w="4763">
            <a:solidFill>
              <a:srgbClr val="990000"/>
            </a:solidFill>
            <a:round/>
            <a:headEnd/>
            <a:tailEnd/>
          </a:ln>
        </p:spPr>
        <p:txBody>
          <a:bodyPr/>
          <a:lstStyle/>
          <a:p>
            <a:endParaRPr lang="en-US"/>
          </a:p>
        </p:txBody>
      </p:sp>
      <p:sp>
        <p:nvSpPr>
          <p:cNvPr id="53432" name="Freeform 183"/>
          <p:cNvSpPr>
            <a:spLocks/>
          </p:cNvSpPr>
          <p:nvPr/>
        </p:nvSpPr>
        <p:spPr bwMode="auto">
          <a:xfrm>
            <a:off x="6189663" y="4286250"/>
            <a:ext cx="107950"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path>
            </a:pathLst>
          </a:custGeom>
          <a:solidFill>
            <a:srgbClr val="FFFF00"/>
          </a:solidFill>
          <a:ln w="4763">
            <a:solidFill>
              <a:srgbClr val="990000"/>
            </a:solidFill>
            <a:round/>
            <a:headEnd/>
            <a:tailEnd/>
          </a:ln>
        </p:spPr>
        <p:txBody>
          <a:bodyPr/>
          <a:lstStyle/>
          <a:p>
            <a:endParaRPr lang="en-US"/>
          </a:p>
        </p:txBody>
      </p:sp>
      <p:sp>
        <p:nvSpPr>
          <p:cNvPr id="53433" name="Freeform 184"/>
          <p:cNvSpPr>
            <a:spLocks/>
          </p:cNvSpPr>
          <p:nvPr/>
        </p:nvSpPr>
        <p:spPr bwMode="auto">
          <a:xfrm>
            <a:off x="6199188" y="4233863"/>
            <a:ext cx="112712" cy="57150"/>
          </a:xfrm>
          <a:custGeom>
            <a:avLst/>
            <a:gdLst>
              <a:gd name="T0" fmla="*/ 2147483647 w 80"/>
              <a:gd name="T1" fmla="*/ 2147483647 h 36"/>
              <a:gd name="T2" fmla="*/ 2147483647 w 80"/>
              <a:gd name="T3" fmla="*/ 2147483647 h 36"/>
              <a:gd name="T4" fmla="*/ 2147483647 w 80"/>
              <a:gd name="T5" fmla="*/ 2147483647 h 36"/>
              <a:gd name="T6" fmla="*/ 2147483647 w 80"/>
              <a:gd name="T7" fmla="*/ 2147483647 h 36"/>
              <a:gd name="T8" fmla="*/ 2147483647 w 80"/>
              <a:gd name="T9" fmla="*/ 2147483647 h 36"/>
              <a:gd name="T10" fmla="*/ 2147483647 w 80"/>
              <a:gd name="T11" fmla="*/ 2147483647 h 36"/>
              <a:gd name="T12" fmla="*/ 2147483647 w 80"/>
              <a:gd name="T13" fmla="*/ 2147483647 h 36"/>
              <a:gd name="T14" fmla="*/ 0 w 80"/>
              <a:gd name="T15" fmla="*/ 2147483647 h 36"/>
              <a:gd name="T16" fmla="*/ 0 w 80"/>
              <a:gd name="T17" fmla="*/ 2147483647 h 36"/>
              <a:gd name="T18" fmla="*/ 2147483647 w 80"/>
              <a:gd name="T19" fmla="*/ 2147483647 h 36"/>
              <a:gd name="T20" fmla="*/ 2147483647 w 80"/>
              <a:gd name="T21" fmla="*/ 2147483647 h 36"/>
              <a:gd name="T22" fmla="*/ 2147483647 w 80"/>
              <a:gd name="T23" fmla="*/ 2147483647 h 36"/>
              <a:gd name="T24" fmla="*/ 2147483647 w 80"/>
              <a:gd name="T25" fmla="*/ 2147483647 h 36"/>
              <a:gd name="T26" fmla="*/ 2147483647 w 80"/>
              <a:gd name="T27" fmla="*/ 2147483647 h 36"/>
              <a:gd name="T28" fmla="*/ 2147483647 w 80"/>
              <a:gd name="T29" fmla="*/ 2147483647 h 36"/>
              <a:gd name="T30" fmla="*/ 2147483647 w 80"/>
              <a:gd name="T31" fmla="*/ 2147483647 h 36"/>
              <a:gd name="T32" fmla="*/ 2147483647 w 80"/>
              <a:gd name="T33" fmla="*/ 2147483647 h 36"/>
              <a:gd name="T34" fmla="*/ 2147483647 w 80"/>
              <a:gd name="T35" fmla="*/ 2147483647 h 36"/>
              <a:gd name="T36" fmla="*/ 2147483647 w 80"/>
              <a:gd name="T37" fmla="*/ 2147483647 h 36"/>
              <a:gd name="T38" fmla="*/ 2147483647 w 80"/>
              <a:gd name="T39" fmla="*/ 2147483647 h 36"/>
              <a:gd name="T40" fmla="*/ 2147483647 w 80"/>
              <a:gd name="T41" fmla="*/ 2147483647 h 36"/>
              <a:gd name="T42" fmla="*/ 2147483647 w 80"/>
              <a:gd name="T43" fmla="*/ 2147483647 h 36"/>
              <a:gd name="T44" fmla="*/ 2147483647 w 80"/>
              <a:gd name="T45" fmla="*/ 2147483647 h 36"/>
              <a:gd name="T46" fmla="*/ 2147483647 w 80"/>
              <a:gd name="T47" fmla="*/ 2147483647 h 36"/>
              <a:gd name="T48" fmla="*/ 2147483647 w 80"/>
              <a:gd name="T49" fmla="*/ 2147483647 h 36"/>
              <a:gd name="T50" fmla="*/ 2147483647 w 80"/>
              <a:gd name="T51" fmla="*/ 2147483647 h 36"/>
              <a:gd name="T52" fmla="*/ 2147483647 w 80"/>
              <a:gd name="T53" fmla="*/ 2147483647 h 36"/>
              <a:gd name="T54" fmla="*/ 2147483647 w 80"/>
              <a:gd name="T55" fmla="*/ 2147483647 h 36"/>
              <a:gd name="T56" fmla="*/ 2147483647 w 80"/>
              <a:gd name="T57" fmla="*/ 2147483647 h 36"/>
              <a:gd name="T58" fmla="*/ 2147483647 w 80"/>
              <a:gd name="T59" fmla="*/ 2147483647 h 36"/>
              <a:gd name="T60" fmla="*/ 2147483647 w 80"/>
              <a:gd name="T61" fmla="*/ 2147483647 h 36"/>
              <a:gd name="T62" fmla="*/ 2147483647 w 80"/>
              <a:gd name="T63" fmla="*/ 2147483647 h 36"/>
              <a:gd name="T64" fmla="*/ 2147483647 w 80"/>
              <a:gd name="T65" fmla="*/ 2147483647 h 36"/>
              <a:gd name="T66" fmla="*/ 2147483647 w 80"/>
              <a:gd name="T67" fmla="*/ 2147483647 h 36"/>
              <a:gd name="T68" fmla="*/ 2147483647 w 80"/>
              <a:gd name="T69" fmla="*/ 2147483647 h 36"/>
              <a:gd name="T70" fmla="*/ 2147483647 w 80"/>
              <a:gd name="T71" fmla="*/ 2147483647 h 36"/>
              <a:gd name="T72" fmla="*/ 2147483647 w 80"/>
              <a:gd name="T73" fmla="*/ 2147483647 h 36"/>
              <a:gd name="T74" fmla="*/ 2147483647 w 80"/>
              <a:gd name="T75" fmla="*/ 0 h 36"/>
              <a:gd name="T76" fmla="*/ 2147483647 w 80"/>
              <a:gd name="T77" fmla="*/ 0 h 36"/>
              <a:gd name="T78" fmla="*/ 2147483647 w 80"/>
              <a:gd name="T79" fmla="*/ 0 h 36"/>
              <a:gd name="T80" fmla="*/ 2147483647 w 80"/>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36"/>
              <a:gd name="T125" fmla="*/ 80 w 8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36">
                <a:moveTo>
                  <a:pt x="12" y="3"/>
                </a:moveTo>
                <a:lnTo>
                  <a:pt x="9" y="5"/>
                </a:lnTo>
                <a:lnTo>
                  <a:pt x="8" y="6"/>
                </a:lnTo>
                <a:lnTo>
                  <a:pt x="6" y="6"/>
                </a:lnTo>
                <a:lnTo>
                  <a:pt x="5" y="7"/>
                </a:lnTo>
                <a:lnTo>
                  <a:pt x="2" y="9"/>
                </a:lnTo>
                <a:lnTo>
                  <a:pt x="0" y="10"/>
                </a:lnTo>
                <a:lnTo>
                  <a:pt x="2" y="15"/>
                </a:lnTo>
                <a:lnTo>
                  <a:pt x="5" y="18"/>
                </a:lnTo>
                <a:lnTo>
                  <a:pt x="6" y="22"/>
                </a:lnTo>
                <a:lnTo>
                  <a:pt x="11" y="25"/>
                </a:lnTo>
                <a:lnTo>
                  <a:pt x="14" y="28"/>
                </a:lnTo>
                <a:lnTo>
                  <a:pt x="18" y="31"/>
                </a:lnTo>
                <a:lnTo>
                  <a:pt x="21" y="33"/>
                </a:lnTo>
                <a:lnTo>
                  <a:pt x="25" y="33"/>
                </a:lnTo>
                <a:lnTo>
                  <a:pt x="31" y="33"/>
                </a:lnTo>
                <a:lnTo>
                  <a:pt x="37" y="34"/>
                </a:lnTo>
                <a:lnTo>
                  <a:pt x="45" y="34"/>
                </a:lnTo>
                <a:lnTo>
                  <a:pt x="52" y="36"/>
                </a:lnTo>
                <a:lnTo>
                  <a:pt x="59" y="36"/>
                </a:lnTo>
                <a:lnTo>
                  <a:pt x="67" y="36"/>
                </a:lnTo>
                <a:lnTo>
                  <a:pt x="73" y="36"/>
                </a:lnTo>
                <a:lnTo>
                  <a:pt x="77" y="34"/>
                </a:lnTo>
                <a:lnTo>
                  <a:pt x="79" y="33"/>
                </a:lnTo>
                <a:lnTo>
                  <a:pt x="80" y="30"/>
                </a:lnTo>
                <a:lnTo>
                  <a:pt x="80" y="25"/>
                </a:lnTo>
                <a:lnTo>
                  <a:pt x="80" y="22"/>
                </a:lnTo>
                <a:lnTo>
                  <a:pt x="79" y="19"/>
                </a:lnTo>
                <a:lnTo>
                  <a:pt x="77" y="15"/>
                </a:lnTo>
                <a:lnTo>
                  <a:pt x="76" y="13"/>
                </a:lnTo>
                <a:lnTo>
                  <a:pt x="71" y="12"/>
                </a:lnTo>
                <a:lnTo>
                  <a:pt x="65" y="9"/>
                </a:lnTo>
                <a:lnTo>
                  <a:pt x="58" y="7"/>
                </a:lnTo>
                <a:lnTo>
                  <a:pt x="51" y="5"/>
                </a:lnTo>
                <a:lnTo>
                  <a:pt x="42" y="2"/>
                </a:lnTo>
                <a:lnTo>
                  <a:pt x="33" y="0"/>
                </a:lnTo>
                <a:lnTo>
                  <a:pt x="25" y="0"/>
                </a:lnTo>
                <a:lnTo>
                  <a:pt x="18" y="0"/>
                </a:lnTo>
                <a:lnTo>
                  <a:pt x="12"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4" name="Freeform 185"/>
          <p:cNvSpPr>
            <a:spLocks/>
          </p:cNvSpPr>
          <p:nvPr/>
        </p:nvSpPr>
        <p:spPr bwMode="auto">
          <a:xfrm>
            <a:off x="6199188" y="4233863"/>
            <a:ext cx="112712" cy="57150"/>
          </a:xfrm>
          <a:custGeom>
            <a:avLst/>
            <a:gdLst>
              <a:gd name="T0" fmla="*/ 2147483647 w 80"/>
              <a:gd name="T1" fmla="*/ 2147483647 h 36"/>
              <a:gd name="T2" fmla="*/ 2147483647 w 80"/>
              <a:gd name="T3" fmla="*/ 2147483647 h 36"/>
              <a:gd name="T4" fmla="*/ 2147483647 w 80"/>
              <a:gd name="T5" fmla="*/ 2147483647 h 36"/>
              <a:gd name="T6" fmla="*/ 2147483647 w 80"/>
              <a:gd name="T7" fmla="*/ 2147483647 h 36"/>
              <a:gd name="T8" fmla="*/ 2147483647 w 80"/>
              <a:gd name="T9" fmla="*/ 2147483647 h 36"/>
              <a:gd name="T10" fmla="*/ 2147483647 w 80"/>
              <a:gd name="T11" fmla="*/ 2147483647 h 36"/>
              <a:gd name="T12" fmla="*/ 2147483647 w 80"/>
              <a:gd name="T13" fmla="*/ 2147483647 h 36"/>
              <a:gd name="T14" fmla="*/ 0 w 80"/>
              <a:gd name="T15" fmla="*/ 2147483647 h 36"/>
              <a:gd name="T16" fmla="*/ 0 w 80"/>
              <a:gd name="T17" fmla="*/ 2147483647 h 36"/>
              <a:gd name="T18" fmla="*/ 2147483647 w 80"/>
              <a:gd name="T19" fmla="*/ 2147483647 h 36"/>
              <a:gd name="T20" fmla="*/ 2147483647 w 80"/>
              <a:gd name="T21" fmla="*/ 2147483647 h 36"/>
              <a:gd name="T22" fmla="*/ 2147483647 w 80"/>
              <a:gd name="T23" fmla="*/ 2147483647 h 36"/>
              <a:gd name="T24" fmla="*/ 2147483647 w 80"/>
              <a:gd name="T25" fmla="*/ 2147483647 h 36"/>
              <a:gd name="T26" fmla="*/ 2147483647 w 80"/>
              <a:gd name="T27" fmla="*/ 2147483647 h 36"/>
              <a:gd name="T28" fmla="*/ 2147483647 w 80"/>
              <a:gd name="T29" fmla="*/ 2147483647 h 36"/>
              <a:gd name="T30" fmla="*/ 2147483647 w 80"/>
              <a:gd name="T31" fmla="*/ 2147483647 h 36"/>
              <a:gd name="T32" fmla="*/ 2147483647 w 80"/>
              <a:gd name="T33" fmla="*/ 2147483647 h 36"/>
              <a:gd name="T34" fmla="*/ 2147483647 w 80"/>
              <a:gd name="T35" fmla="*/ 2147483647 h 36"/>
              <a:gd name="T36" fmla="*/ 2147483647 w 80"/>
              <a:gd name="T37" fmla="*/ 2147483647 h 36"/>
              <a:gd name="T38" fmla="*/ 2147483647 w 80"/>
              <a:gd name="T39" fmla="*/ 2147483647 h 36"/>
              <a:gd name="T40" fmla="*/ 2147483647 w 80"/>
              <a:gd name="T41" fmla="*/ 2147483647 h 36"/>
              <a:gd name="T42" fmla="*/ 2147483647 w 80"/>
              <a:gd name="T43" fmla="*/ 2147483647 h 36"/>
              <a:gd name="T44" fmla="*/ 2147483647 w 80"/>
              <a:gd name="T45" fmla="*/ 2147483647 h 36"/>
              <a:gd name="T46" fmla="*/ 2147483647 w 80"/>
              <a:gd name="T47" fmla="*/ 2147483647 h 36"/>
              <a:gd name="T48" fmla="*/ 2147483647 w 80"/>
              <a:gd name="T49" fmla="*/ 2147483647 h 36"/>
              <a:gd name="T50" fmla="*/ 2147483647 w 80"/>
              <a:gd name="T51" fmla="*/ 2147483647 h 36"/>
              <a:gd name="T52" fmla="*/ 2147483647 w 80"/>
              <a:gd name="T53" fmla="*/ 2147483647 h 36"/>
              <a:gd name="T54" fmla="*/ 2147483647 w 80"/>
              <a:gd name="T55" fmla="*/ 2147483647 h 36"/>
              <a:gd name="T56" fmla="*/ 2147483647 w 80"/>
              <a:gd name="T57" fmla="*/ 2147483647 h 36"/>
              <a:gd name="T58" fmla="*/ 2147483647 w 80"/>
              <a:gd name="T59" fmla="*/ 2147483647 h 36"/>
              <a:gd name="T60" fmla="*/ 2147483647 w 80"/>
              <a:gd name="T61" fmla="*/ 2147483647 h 36"/>
              <a:gd name="T62" fmla="*/ 2147483647 w 80"/>
              <a:gd name="T63" fmla="*/ 2147483647 h 36"/>
              <a:gd name="T64" fmla="*/ 2147483647 w 80"/>
              <a:gd name="T65" fmla="*/ 2147483647 h 36"/>
              <a:gd name="T66" fmla="*/ 2147483647 w 80"/>
              <a:gd name="T67" fmla="*/ 2147483647 h 36"/>
              <a:gd name="T68" fmla="*/ 2147483647 w 80"/>
              <a:gd name="T69" fmla="*/ 2147483647 h 36"/>
              <a:gd name="T70" fmla="*/ 2147483647 w 80"/>
              <a:gd name="T71" fmla="*/ 2147483647 h 36"/>
              <a:gd name="T72" fmla="*/ 2147483647 w 80"/>
              <a:gd name="T73" fmla="*/ 2147483647 h 36"/>
              <a:gd name="T74" fmla="*/ 2147483647 w 80"/>
              <a:gd name="T75" fmla="*/ 0 h 36"/>
              <a:gd name="T76" fmla="*/ 2147483647 w 80"/>
              <a:gd name="T77" fmla="*/ 0 h 36"/>
              <a:gd name="T78" fmla="*/ 2147483647 w 80"/>
              <a:gd name="T79" fmla="*/ 0 h 36"/>
              <a:gd name="T80" fmla="*/ 2147483647 w 80"/>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36"/>
              <a:gd name="T125" fmla="*/ 80 w 8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36">
                <a:moveTo>
                  <a:pt x="12" y="3"/>
                </a:moveTo>
                <a:lnTo>
                  <a:pt x="9" y="5"/>
                </a:lnTo>
                <a:lnTo>
                  <a:pt x="8" y="6"/>
                </a:lnTo>
                <a:lnTo>
                  <a:pt x="6" y="6"/>
                </a:lnTo>
                <a:lnTo>
                  <a:pt x="5" y="7"/>
                </a:lnTo>
                <a:lnTo>
                  <a:pt x="2" y="9"/>
                </a:lnTo>
                <a:lnTo>
                  <a:pt x="0" y="10"/>
                </a:lnTo>
                <a:lnTo>
                  <a:pt x="2" y="15"/>
                </a:lnTo>
                <a:lnTo>
                  <a:pt x="5" y="18"/>
                </a:lnTo>
                <a:lnTo>
                  <a:pt x="6" y="22"/>
                </a:lnTo>
                <a:lnTo>
                  <a:pt x="11" y="25"/>
                </a:lnTo>
                <a:lnTo>
                  <a:pt x="14" y="28"/>
                </a:lnTo>
                <a:lnTo>
                  <a:pt x="18" y="31"/>
                </a:lnTo>
                <a:lnTo>
                  <a:pt x="21" y="33"/>
                </a:lnTo>
                <a:lnTo>
                  <a:pt x="25" y="33"/>
                </a:lnTo>
                <a:lnTo>
                  <a:pt x="31" y="33"/>
                </a:lnTo>
                <a:lnTo>
                  <a:pt x="37" y="34"/>
                </a:lnTo>
                <a:lnTo>
                  <a:pt x="45" y="34"/>
                </a:lnTo>
                <a:lnTo>
                  <a:pt x="52" y="36"/>
                </a:lnTo>
                <a:lnTo>
                  <a:pt x="59" y="36"/>
                </a:lnTo>
                <a:lnTo>
                  <a:pt x="67" y="36"/>
                </a:lnTo>
                <a:lnTo>
                  <a:pt x="73" y="36"/>
                </a:lnTo>
                <a:lnTo>
                  <a:pt x="77" y="34"/>
                </a:lnTo>
                <a:lnTo>
                  <a:pt x="79" y="33"/>
                </a:lnTo>
                <a:lnTo>
                  <a:pt x="80" y="30"/>
                </a:lnTo>
                <a:lnTo>
                  <a:pt x="80" y="25"/>
                </a:lnTo>
                <a:lnTo>
                  <a:pt x="80" y="22"/>
                </a:lnTo>
                <a:lnTo>
                  <a:pt x="79" y="19"/>
                </a:lnTo>
                <a:lnTo>
                  <a:pt x="77" y="15"/>
                </a:lnTo>
                <a:lnTo>
                  <a:pt x="76" y="13"/>
                </a:lnTo>
                <a:lnTo>
                  <a:pt x="71" y="12"/>
                </a:lnTo>
                <a:lnTo>
                  <a:pt x="65" y="9"/>
                </a:lnTo>
                <a:lnTo>
                  <a:pt x="58" y="7"/>
                </a:lnTo>
                <a:lnTo>
                  <a:pt x="51" y="5"/>
                </a:lnTo>
                <a:lnTo>
                  <a:pt x="42" y="2"/>
                </a:lnTo>
                <a:lnTo>
                  <a:pt x="33" y="0"/>
                </a:lnTo>
                <a:lnTo>
                  <a:pt x="25" y="0"/>
                </a:lnTo>
                <a:lnTo>
                  <a:pt x="18" y="0"/>
                </a:lnTo>
                <a:lnTo>
                  <a:pt x="12" y="3"/>
                </a:lnTo>
              </a:path>
            </a:pathLst>
          </a:custGeom>
          <a:solidFill>
            <a:srgbClr val="FFFF00"/>
          </a:solidFill>
          <a:ln w="4763">
            <a:solidFill>
              <a:srgbClr val="990000"/>
            </a:solidFill>
            <a:round/>
            <a:headEnd/>
            <a:tailEnd/>
          </a:ln>
        </p:spPr>
        <p:txBody>
          <a:bodyPr/>
          <a:lstStyle/>
          <a:p>
            <a:endParaRPr lang="en-US"/>
          </a:p>
        </p:txBody>
      </p:sp>
      <p:sp>
        <p:nvSpPr>
          <p:cNvPr id="53435" name="Freeform 186"/>
          <p:cNvSpPr>
            <a:spLocks/>
          </p:cNvSpPr>
          <p:nvPr/>
        </p:nvSpPr>
        <p:spPr bwMode="auto">
          <a:xfrm>
            <a:off x="6310313" y="4198938"/>
            <a:ext cx="57150"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6" name="Freeform 187"/>
          <p:cNvSpPr>
            <a:spLocks/>
          </p:cNvSpPr>
          <p:nvPr/>
        </p:nvSpPr>
        <p:spPr bwMode="auto">
          <a:xfrm>
            <a:off x="6310313" y="4198938"/>
            <a:ext cx="57150"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path>
            </a:pathLst>
          </a:custGeom>
          <a:solidFill>
            <a:srgbClr val="FFFF00"/>
          </a:solidFill>
          <a:ln w="4763">
            <a:solidFill>
              <a:srgbClr val="990000"/>
            </a:solidFill>
            <a:round/>
            <a:headEnd/>
            <a:tailEnd/>
          </a:ln>
        </p:spPr>
        <p:txBody>
          <a:bodyPr/>
          <a:lstStyle/>
          <a:p>
            <a:endParaRPr lang="en-US"/>
          </a:p>
        </p:txBody>
      </p:sp>
      <p:sp>
        <p:nvSpPr>
          <p:cNvPr id="53437" name="Freeform 188"/>
          <p:cNvSpPr>
            <a:spLocks/>
          </p:cNvSpPr>
          <p:nvPr/>
        </p:nvSpPr>
        <p:spPr bwMode="auto">
          <a:xfrm>
            <a:off x="6310313" y="4198938"/>
            <a:ext cx="57150"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path>
            </a:pathLst>
          </a:custGeom>
          <a:solidFill>
            <a:srgbClr val="FFFF00"/>
          </a:solidFill>
          <a:ln w="4763">
            <a:solidFill>
              <a:srgbClr val="990000"/>
            </a:solidFill>
            <a:round/>
            <a:headEnd/>
            <a:tailEnd/>
          </a:ln>
        </p:spPr>
        <p:txBody>
          <a:bodyPr/>
          <a:lstStyle/>
          <a:p>
            <a:endParaRPr lang="en-US"/>
          </a:p>
        </p:txBody>
      </p:sp>
      <p:sp>
        <p:nvSpPr>
          <p:cNvPr id="53438" name="Freeform 189"/>
          <p:cNvSpPr>
            <a:spLocks/>
          </p:cNvSpPr>
          <p:nvPr/>
        </p:nvSpPr>
        <p:spPr bwMode="auto">
          <a:xfrm>
            <a:off x="6249988" y="4287838"/>
            <a:ext cx="114300" cy="88900"/>
          </a:xfrm>
          <a:custGeom>
            <a:avLst/>
            <a:gdLst>
              <a:gd name="T0" fmla="*/ 2147483647 w 81"/>
              <a:gd name="T1" fmla="*/ 2147483647 h 56"/>
              <a:gd name="T2" fmla="*/ 2147483647 w 81"/>
              <a:gd name="T3" fmla="*/ 2147483647 h 56"/>
              <a:gd name="T4" fmla="*/ 2147483647 w 81"/>
              <a:gd name="T5" fmla="*/ 2147483647 h 56"/>
              <a:gd name="T6" fmla="*/ 2147483647 w 81"/>
              <a:gd name="T7" fmla="*/ 2147483647 h 56"/>
              <a:gd name="T8" fmla="*/ 2147483647 w 81"/>
              <a:gd name="T9" fmla="*/ 2147483647 h 56"/>
              <a:gd name="T10" fmla="*/ 2147483647 w 81"/>
              <a:gd name="T11" fmla="*/ 2147483647 h 56"/>
              <a:gd name="T12" fmla="*/ 2147483647 w 81"/>
              <a:gd name="T13" fmla="*/ 2147483647 h 56"/>
              <a:gd name="T14" fmla="*/ 2147483647 w 81"/>
              <a:gd name="T15" fmla="*/ 2147483647 h 56"/>
              <a:gd name="T16" fmla="*/ 2147483647 w 81"/>
              <a:gd name="T17" fmla="*/ 2147483647 h 56"/>
              <a:gd name="T18" fmla="*/ 2147483647 w 81"/>
              <a:gd name="T19" fmla="*/ 2147483647 h 56"/>
              <a:gd name="T20" fmla="*/ 2147483647 w 81"/>
              <a:gd name="T21" fmla="*/ 2147483647 h 56"/>
              <a:gd name="T22" fmla="*/ 2147483647 w 81"/>
              <a:gd name="T23" fmla="*/ 2147483647 h 56"/>
              <a:gd name="T24" fmla="*/ 2147483647 w 81"/>
              <a:gd name="T25" fmla="*/ 2147483647 h 56"/>
              <a:gd name="T26" fmla="*/ 2147483647 w 81"/>
              <a:gd name="T27" fmla="*/ 2147483647 h 56"/>
              <a:gd name="T28" fmla="*/ 2147483647 w 81"/>
              <a:gd name="T29" fmla="*/ 2147483647 h 56"/>
              <a:gd name="T30" fmla="*/ 2147483647 w 81"/>
              <a:gd name="T31" fmla="*/ 2147483647 h 56"/>
              <a:gd name="T32" fmla="*/ 2147483647 w 81"/>
              <a:gd name="T33" fmla="*/ 2147483647 h 56"/>
              <a:gd name="T34" fmla="*/ 2147483647 w 81"/>
              <a:gd name="T35" fmla="*/ 2147483647 h 56"/>
              <a:gd name="T36" fmla="*/ 2147483647 w 81"/>
              <a:gd name="T37" fmla="*/ 2147483647 h 56"/>
              <a:gd name="T38" fmla="*/ 2147483647 w 81"/>
              <a:gd name="T39" fmla="*/ 2147483647 h 56"/>
              <a:gd name="T40" fmla="*/ 2147483647 w 81"/>
              <a:gd name="T41" fmla="*/ 2147483647 h 56"/>
              <a:gd name="T42" fmla="*/ 2147483647 w 81"/>
              <a:gd name="T43" fmla="*/ 2147483647 h 56"/>
              <a:gd name="T44" fmla="*/ 2147483647 w 81"/>
              <a:gd name="T45" fmla="*/ 2147483647 h 56"/>
              <a:gd name="T46" fmla="*/ 2147483647 w 81"/>
              <a:gd name="T47" fmla="*/ 2147483647 h 56"/>
              <a:gd name="T48" fmla="*/ 2147483647 w 81"/>
              <a:gd name="T49" fmla="*/ 2147483647 h 56"/>
              <a:gd name="T50" fmla="*/ 2147483647 w 81"/>
              <a:gd name="T51" fmla="*/ 2147483647 h 56"/>
              <a:gd name="T52" fmla="*/ 2147483647 w 81"/>
              <a:gd name="T53" fmla="*/ 2147483647 h 56"/>
              <a:gd name="T54" fmla="*/ 2147483647 w 81"/>
              <a:gd name="T55" fmla="*/ 2147483647 h 56"/>
              <a:gd name="T56" fmla="*/ 2147483647 w 81"/>
              <a:gd name="T57" fmla="*/ 2147483647 h 56"/>
              <a:gd name="T58" fmla="*/ 2147483647 w 81"/>
              <a:gd name="T59" fmla="*/ 2147483647 h 56"/>
              <a:gd name="T60" fmla="*/ 2147483647 w 81"/>
              <a:gd name="T61" fmla="*/ 2147483647 h 56"/>
              <a:gd name="T62" fmla="*/ 2147483647 w 81"/>
              <a:gd name="T63" fmla="*/ 2147483647 h 56"/>
              <a:gd name="T64" fmla="*/ 2147483647 w 81"/>
              <a:gd name="T65" fmla="*/ 2147483647 h 56"/>
              <a:gd name="T66" fmla="*/ 2147483647 w 81"/>
              <a:gd name="T67" fmla="*/ 2147483647 h 56"/>
              <a:gd name="T68" fmla="*/ 2147483647 w 81"/>
              <a:gd name="T69" fmla="*/ 2147483647 h 56"/>
              <a:gd name="T70" fmla="*/ 2147483647 w 81"/>
              <a:gd name="T71" fmla="*/ 2147483647 h 56"/>
              <a:gd name="T72" fmla="*/ 2147483647 w 81"/>
              <a:gd name="T73" fmla="*/ 2147483647 h 56"/>
              <a:gd name="T74" fmla="*/ 2147483647 w 81"/>
              <a:gd name="T75" fmla="*/ 2147483647 h 56"/>
              <a:gd name="T76" fmla="*/ 2147483647 w 81"/>
              <a:gd name="T77" fmla="*/ 2147483647 h 56"/>
              <a:gd name="T78" fmla="*/ 2147483647 w 81"/>
              <a:gd name="T79" fmla="*/ 2147483647 h 56"/>
              <a:gd name="T80" fmla="*/ 2147483647 w 81"/>
              <a:gd name="T81" fmla="*/ 2147483647 h 56"/>
              <a:gd name="T82" fmla="*/ 2147483647 w 81"/>
              <a:gd name="T83" fmla="*/ 2147483647 h 56"/>
              <a:gd name="T84" fmla="*/ 2147483647 w 81"/>
              <a:gd name="T85" fmla="*/ 2147483647 h 56"/>
              <a:gd name="T86" fmla="*/ 2147483647 w 81"/>
              <a:gd name="T87" fmla="*/ 2147483647 h 56"/>
              <a:gd name="T88" fmla="*/ 2147483647 w 81"/>
              <a:gd name="T89" fmla="*/ 0 h 56"/>
              <a:gd name="T90" fmla="*/ 2147483647 w 81"/>
              <a:gd name="T91" fmla="*/ 0 h 56"/>
              <a:gd name="T92" fmla="*/ 2147483647 w 81"/>
              <a:gd name="T93" fmla="*/ 2147483647 h 56"/>
              <a:gd name="T94" fmla="*/ 2147483647 w 81"/>
              <a:gd name="T95" fmla="*/ 2147483647 h 56"/>
              <a:gd name="T96" fmla="*/ 0 w 81"/>
              <a:gd name="T97" fmla="*/ 2147483647 h 56"/>
              <a:gd name="T98" fmla="*/ 0 w 81"/>
              <a:gd name="T99" fmla="*/ 2147483647 h 56"/>
              <a:gd name="T100" fmla="*/ 2147483647 w 81"/>
              <a:gd name="T101" fmla="*/ 2147483647 h 56"/>
              <a:gd name="T102" fmla="*/ 2147483647 w 81"/>
              <a:gd name="T103" fmla="*/ 2147483647 h 56"/>
              <a:gd name="T104" fmla="*/ 2147483647 w 81"/>
              <a:gd name="T105" fmla="*/ 2147483647 h 56"/>
              <a:gd name="T106" fmla="*/ 2147483647 w 81"/>
              <a:gd name="T107" fmla="*/ 2147483647 h 56"/>
              <a:gd name="T108" fmla="*/ 2147483647 w 81"/>
              <a:gd name="T109" fmla="*/ 2147483647 h 56"/>
              <a:gd name="T110" fmla="*/ 2147483647 w 81"/>
              <a:gd name="T111" fmla="*/ 2147483647 h 56"/>
              <a:gd name="T112" fmla="*/ 2147483647 w 81"/>
              <a:gd name="T113" fmla="*/ 2147483647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56"/>
              <a:gd name="T173" fmla="*/ 81 w 81"/>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56">
                <a:moveTo>
                  <a:pt x="22" y="24"/>
                </a:moveTo>
                <a:lnTo>
                  <a:pt x="23" y="25"/>
                </a:lnTo>
                <a:lnTo>
                  <a:pt x="25" y="27"/>
                </a:lnTo>
                <a:lnTo>
                  <a:pt x="26" y="28"/>
                </a:lnTo>
                <a:lnTo>
                  <a:pt x="29" y="30"/>
                </a:lnTo>
                <a:lnTo>
                  <a:pt x="31" y="30"/>
                </a:lnTo>
                <a:lnTo>
                  <a:pt x="32" y="31"/>
                </a:lnTo>
                <a:lnTo>
                  <a:pt x="32" y="33"/>
                </a:lnTo>
                <a:lnTo>
                  <a:pt x="34" y="34"/>
                </a:lnTo>
                <a:lnTo>
                  <a:pt x="35" y="40"/>
                </a:lnTo>
                <a:lnTo>
                  <a:pt x="40" y="45"/>
                </a:lnTo>
                <a:lnTo>
                  <a:pt x="44" y="48"/>
                </a:lnTo>
                <a:lnTo>
                  <a:pt x="50" y="49"/>
                </a:lnTo>
                <a:lnTo>
                  <a:pt x="56" y="50"/>
                </a:lnTo>
                <a:lnTo>
                  <a:pt x="62" y="52"/>
                </a:lnTo>
                <a:lnTo>
                  <a:pt x="68" y="53"/>
                </a:lnTo>
                <a:lnTo>
                  <a:pt x="72" y="56"/>
                </a:lnTo>
                <a:lnTo>
                  <a:pt x="75" y="53"/>
                </a:lnTo>
                <a:lnTo>
                  <a:pt x="78" y="49"/>
                </a:lnTo>
                <a:lnTo>
                  <a:pt x="80" y="46"/>
                </a:lnTo>
                <a:lnTo>
                  <a:pt x="80" y="43"/>
                </a:lnTo>
                <a:lnTo>
                  <a:pt x="81" y="40"/>
                </a:lnTo>
                <a:lnTo>
                  <a:pt x="81" y="37"/>
                </a:lnTo>
                <a:lnTo>
                  <a:pt x="81" y="33"/>
                </a:lnTo>
                <a:lnTo>
                  <a:pt x="81" y="28"/>
                </a:lnTo>
                <a:lnTo>
                  <a:pt x="81" y="27"/>
                </a:lnTo>
                <a:lnTo>
                  <a:pt x="81" y="25"/>
                </a:lnTo>
                <a:lnTo>
                  <a:pt x="80" y="24"/>
                </a:lnTo>
                <a:lnTo>
                  <a:pt x="80" y="22"/>
                </a:lnTo>
                <a:lnTo>
                  <a:pt x="78" y="22"/>
                </a:lnTo>
                <a:lnTo>
                  <a:pt x="77" y="21"/>
                </a:lnTo>
                <a:lnTo>
                  <a:pt x="75" y="19"/>
                </a:lnTo>
                <a:lnTo>
                  <a:pt x="74" y="19"/>
                </a:lnTo>
                <a:lnTo>
                  <a:pt x="71" y="18"/>
                </a:lnTo>
                <a:lnTo>
                  <a:pt x="66" y="16"/>
                </a:lnTo>
                <a:lnTo>
                  <a:pt x="63" y="15"/>
                </a:lnTo>
                <a:lnTo>
                  <a:pt x="60" y="12"/>
                </a:lnTo>
                <a:lnTo>
                  <a:pt x="59" y="9"/>
                </a:lnTo>
                <a:lnTo>
                  <a:pt x="56" y="8"/>
                </a:lnTo>
                <a:lnTo>
                  <a:pt x="53" y="6"/>
                </a:lnTo>
                <a:lnTo>
                  <a:pt x="50" y="5"/>
                </a:lnTo>
                <a:lnTo>
                  <a:pt x="44" y="3"/>
                </a:lnTo>
                <a:lnTo>
                  <a:pt x="38" y="3"/>
                </a:lnTo>
                <a:lnTo>
                  <a:pt x="31" y="2"/>
                </a:lnTo>
                <a:lnTo>
                  <a:pt x="23" y="0"/>
                </a:lnTo>
                <a:lnTo>
                  <a:pt x="16" y="0"/>
                </a:lnTo>
                <a:lnTo>
                  <a:pt x="9" y="2"/>
                </a:lnTo>
                <a:lnTo>
                  <a:pt x="3" y="2"/>
                </a:lnTo>
                <a:lnTo>
                  <a:pt x="0" y="5"/>
                </a:lnTo>
                <a:lnTo>
                  <a:pt x="0" y="6"/>
                </a:lnTo>
                <a:lnTo>
                  <a:pt x="1" y="8"/>
                </a:lnTo>
                <a:lnTo>
                  <a:pt x="4" y="10"/>
                </a:lnTo>
                <a:lnTo>
                  <a:pt x="9" y="15"/>
                </a:lnTo>
                <a:lnTo>
                  <a:pt x="13" y="18"/>
                </a:lnTo>
                <a:lnTo>
                  <a:pt x="18" y="21"/>
                </a:lnTo>
                <a:lnTo>
                  <a:pt x="20" y="22"/>
                </a:lnTo>
                <a:lnTo>
                  <a:pt x="22"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9" name="Freeform 190"/>
          <p:cNvSpPr>
            <a:spLocks/>
          </p:cNvSpPr>
          <p:nvPr/>
        </p:nvSpPr>
        <p:spPr bwMode="auto">
          <a:xfrm>
            <a:off x="6249988" y="4287838"/>
            <a:ext cx="114300" cy="88900"/>
          </a:xfrm>
          <a:custGeom>
            <a:avLst/>
            <a:gdLst>
              <a:gd name="T0" fmla="*/ 2147483647 w 81"/>
              <a:gd name="T1" fmla="*/ 2147483647 h 56"/>
              <a:gd name="T2" fmla="*/ 2147483647 w 81"/>
              <a:gd name="T3" fmla="*/ 2147483647 h 56"/>
              <a:gd name="T4" fmla="*/ 2147483647 w 81"/>
              <a:gd name="T5" fmla="*/ 2147483647 h 56"/>
              <a:gd name="T6" fmla="*/ 2147483647 w 81"/>
              <a:gd name="T7" fmla="*/ 2147483647 h 56"/>
              <a:gd name="T8" fmla="*/ 2147483647 w 81"/>
              <a:gd name="T9" fmla="*/ 2147483647 h 56"/>
              <a:gd name="T10" fmla="*/ 2147483647 w 81"/>
              <a:gd name="T11" fmla="*/ 2147483647 h 56"/>
              <a:gd name="T12" fmla="*/ 2147483647 w 81"/>
              <a:gd name="T13" fmla="*/ 2147483647 h 56"/>
              <a:gd name="T14" fmla="*/ 2147483647 w 81"/>
              <a:gd name="T15" fmla="*/ 2147483647 h 56"/>
              <a:gd name="T16" fmla="*/ 2147483647 w 81"/>
              <a:gd name="T17" fmla="*/ 2147483647 h 56"/>
              <a:gd name="T18" fmla="*/ 2147483647 w 81"/>
              <a:gd name="T19" fmla="*/ 2147483647 h 56"/>
              <a:gd name="T20" fmla="*/ 2147483647 w 81"/>
              <a:gd name="T21" fmla="*/ 2147483647 h 56"/>
              <a:gd name="T22" fmla="*/ 2147483647 w 81"/>
              <a:gd name="T23" fmla="*/ 2147483647 h 56"/>
              <a:gd name="T24" fmla="*/ 2147483647 w 81"/>
              <a:gd name="T25" fmla="*/ 2147483647 h 56"/>
              <a:gd name="T26" fmla="*/ 2147483647 w 81"/>
              <a:gd name="T27" fmla="*/ 2147483647 h 56"/>
              <a:gd name="T28" fmla="*/ 2147483647 w 81"/>
              <a:gd name="T29" fmla="*/ 2147483647 h 56"/>
              <a:gd name="T30" fmla="*/ 2147483647 w 81"/>
              <a:gd name="T31" fmla="*/ 2147483647 h 56"/>
              <a:gd name="T32" fmla="*/ 2147483647 w 81"/>
              <a:gd name="T33" fmla="*/ 2147483647 h 56"/>
              <a:gd name="T34" fmla="*/ 2147483647 w 81"/>
              <a:gd name="T35" fmla="*/ 2147483647 h 56"/>
              <a:gd name="T36" fmla="*/ 2147483647 w 81"/>
              <a:gd name="T37" fmla="*/ 2147483647 h 56"/>
              <a:gd name="T38" fmla="*/ 2147483647 w 81"/>
              <a:gd name="T39" fmla="*/ 2147483647 h 56"/>
              <a:gd name="T40" fmla="*/ 2147483647 w 81"/>
              <a:gd name="T41" fmla="*/ 2147483647 h 56"/>
              <a:gd name="T42" fmla="*/ 2147483647 w 81"/>
              <a:gd name="T43" fmla="*/ 2147483647 h 56"/>
              <a:gd name="T44" fmla="*/ 2147483647 w 81"/>
              <a:gd name="T45" fmla="*/ 2147483647 h 56"/>
              <a:gd name="T46" fmla="*/ 2147483647 w 81"/>
              <a:gd name="T47" fmla="*/ 2147483647 h 56"/>
              <a:gd name="T48" fmla="*/ 2147483647 w 81"/>
              <a:gd name="T49" fmla="*/ 2147483647 h 56"/>
              <a:gd name="T50" fmla="*/ 2147483647 w 81"/>
              <a:gd name="T51" fmla="*/ 2147483647 h 56"/>
              <a:gd name="T52" fmla="*/ 2147483647 w 81"/>
              <a:gd name="T53" fmla="*/ 2147483647 h 56"/>
              <a:gd name="T54" fmla="*/ 2147483647 w 81"/>
              <a:gd name="T55" fmla="*/ 2147483647 h 56"/>
              <a:gd name="T56" fmla="*/ 2147483647 w 81"/>
              <a:gd name="T57" fmla="*/ 2147483647 h 56"/>
              <a:gd name="T58" fmla="*/ 2147483647 w 81"/>
              <a:gd name="T59" fmla="*/ 2147483647 h 56"/>
              <a:gd name="T60" fmla="*/ 2147483647 w 81"/>
              <a:gd name="T61" fmla="*/ 2147483647 h 56"/>
              <a:gd name="T62" fmla="*/ 2147483647 w 81"/>
              <a:gd name="T63" fmla="*/ 2147483647 h 56"/>
              <a:gd name="T64" fmla="*/ 2147483647 w 81"/>
              <a:gd name="T65" fmla="*/ 2147483647 h 56"/>
              <a:gd name="T66" fmla="*/ 2147483647 w 81"/>
              <a:gd name="T67" fmla="*/ 2147483647 h 56"/>
              <a:gd name="T68" fmla="*/ 2147483647 w 81"/>
              <a:gd name="T69" fmla="*/ 2147483647 h 56"/>
              <a:gd name="T70" fmla="*/ 2147483647 w 81"/>
              <a:gd name="T71" fmla="*/ 2147483647 h 56"/>
              <a:gd name="T72" fmla="*/ 2147483647 w 81"/>
              <a:gd name="T73" fmla="*/ 2147483647 h 56"/>
              <a:gd name="T74" fmla="*/ 2147483647 w 81"/>
              <a:gd name="T75" fmla="*/ 2147483647 h 56"/>
              <a:gd name="T76" fmla="*/ 2147483647 w 81"/>
              <a:gd name="T77" fmla="*/ 2147483647 h 56"/>
              <a:gd name="T78" fmla="*/ 2147483647 w 81"/>
              <a:gd name="T79" fmla="*/ 2147483647 h 56"/>
              <a:gd name="T80" fmla="*/ 2147483647 w 81"/>
              <a:gd name="T81" fmla="*/ 2147483647 h 56"/>
              <a:gd name="T82" fmla="*/ 2147483647 w 81"/>
              <a:gd name="T83" fmla="*/ 2147483647 h 56"/>
              <a:gd name="T84" fmla="*/ 2147483647 w 81"/>
              <a:gd name="T85" fmla="*/ 2147483647 h 56"/>
              <a:gd name="T86" fmla="*/ 2147483647 w 81"/>
              <a:gd name="T87" fmla="*/ 2147483647 h 56"/>
              <a:gd name="T88" fmla="*/ 2147483647 w 81"/>
              <a:gd name="T89" fmla="*/ 0 h 56"/>
              <a:gd name="T90" fmla="*/ 2147483647 w 81"/>
              <a:gd name="T91" fmla="*/ 0 h 56"/>
              <a:gd name="T92" fmla="*/ 2147483647 w 81"/>
              <a:gd name="T93" fmla="*/ 2147483647 h 56"/>
              <a:gd name="T94" fmla="*/ 2147483647 w 81"/>
              <a:gd name="T95" fmla="*/ 2147483647 h 56"/>
              <a:gd name="T96" fmla="*/ 0 w 81"/>
              <a:gd name="T97" fmla="*/ 2147483647 h 56"/>
              <a:gd name="T98" fmla="*/ 0 w 81"/>
              <a:gd name="T99" fmla="*/ 2147483647 h 56"/>
              <a:gd name="T100" fmla="*/ 2147483647 w 81"/>
              <a:gd name="T101" fmla="*/ 2147483647 h 56"/>
              <a:gd name="T102" fmla="*/ 2147483647 w 81"/>
              <a:gd name="T103" fmla="*/ 2147483647 h 56"/>
              <a:gd name="T104" fmla="*/ 2147483647 w 81"/>
              <a:gd name="T105" fmla="*/ 2147483647 h 56"/>
              <a:gd name="T106" fmla="*/ 2147483647 w 81"/>
              <a:gd name="T107" fmla="*/ 2147483647 h 56"/>
              <a:gd name="T108" fmla="*/ 2147483647 w 81"/>
              <a:gd name="T109" fmla="*/ 2147483647 h 56"/>
              <a:gd name="T110" fmla="*/ 2147483647 w 81"/>
              <a:gd name="T111" fmla="*/ 2147483647 h 56"/>
              <a:gd name="T112" fmla="*/ 2147483647 w 81"/>
              <a:gd name="T113" fmla="*/ 2147483647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56"/>
              <a:gd name="T173" fmla="*/ 81 w 81"/>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56">
                <a:moveTo>
                  <a:pt x="22" y="24"/>
                </a:moveTo>
                <a:lnTo>
                  <a:pt x="23" y="25"/>
                </a:lnTo>
                <a:lnTo>
                  <a:pt x="25" y="27"/>
                </a:lnTo>
                <a:lnTo>
                  <a:pt x="26" y="28"/>
                </a:lnTo>
                <a:lnTo>
                  <a:pt x="29" y="30"/>
                </a:lnTo>
                <a:lnTo>
                  <a:pt x="31" y="30"/>
                </a:lnTo>
                <a:lnTo>
                  <a:pt x="32" y="31"/>
                </a:lnTo>
                <a:lnTo>
                  <a:pt x="32" y="33"/>
                </a:lnTo>
                <a:lnTo>
                  <a:pt x="34" y="34"/>
                </a:lnTo>
                <a:lnTo>
                  <a:pt x="35" y="40"/>
                </a:lnTo>
                <a:lnTo>
                  <a:pt x="40" y="45"/>
                </a:lnTo>
                <a:lnTo>
                  <a:pt x="44" y="48"/>
                </a:lnTo>
                <a:lnTo>
                  <a:pt x="50" y="49"/>
                </a:lnTo>
                <a:lnTo>
                  <a:pt x="56" y="50"/>
                </a:lnTo>
                <a:lnTo>
                  <a:pt x="62" y="52"/>
                </a:lnTo>
                <a:lnTo>
                  <a:pt x="68" y="53"/>
                </a:lnTo>
                <a:lnTo>
                  <a:pt x="72" y="56"/>
                </a:lnTo>
                <a:lnTo>
                  <a:pt x="75" y="53"/>
                </a:lnTo>
                <a:lnTo>
                  <a:pt x="78" y="49"/>
                </a:lnTo>
                <a:lnTo>
                  <a:pt x="80" y="46"/>
                </a:lnTo>
                <a:lnTo>
                  <a:pt x="80" y="43"/>
                </a:lnTo>
                <a:lnTo>
                  <a:pt x="81" y="40"/>
                </a:lnTo>
                <a:lnTo>
                  <a:pt x="81" y="37"/>
                </a:lnTo>
                <a:lnTo>
                  <a:pt x="81" y="33"/>
                </a:lnTo>
                <a:lnTo>
                  <a:pt x="81" y="28"/>
                </a:lnTo>
                <a:lnTo>
                  <a:pt x="81" y="27"/>
                </a:lnTo>
                <a:lnTo>
                  <a:pt x="81" y="25"/>
                </a:lnTo>
                <a:lnTo>
                  <a:pt x="80" y="24"/>
                </a:lnTo>
                <a:lnTo>
                  <a:pt x="80" y="22"/>
                </a:lnTo>
                <a:lnTo>
                  <a:pt x="78" y="22"/>
                </a:lnTo>
                <a:lnTo>
                  <a:pt x="77" y="21"/>
                </a:lnTo>
                <a:lnTo>
                  <a:pt x="75" y="19"/>
                </a:lnTo>
                <a:lnTo>
                  <a:pt x="74" y="19"/>
                </a:lnTo>
                <a:lnTo>
                  <a:pt x="71" y="18"/>
                </a:lnTo>
                <a:lnTo>
                  <a:pt x="66" y="16"/>
                </a:lnTo>
                <a:lnTo>
                  <a:pt x="63" y="15"/>
                </a:lnTo>
                <a:lnTo>
                  <a:pt x="60" y="12"/>
                </a:lnTo>
                <a:lnTo>
                  <a:pt x="59" y="9"/>
                </a:lnTo>
                <a:lnTo>
                  <a:pt x="56" y="8"/>
                </a:lnTo>
                <a:lnTo>
                  <a:pt x="53" y="6"/>
                </a:lnTo>
                <a:lnTo>
                  <a:pt x="50" y="5"/>
                </a:lnTo>
                <a:lnTo>
                  <a:pt x="44" y="3"/>
                </a:lnTo>
                <a:lnTo>
                  <a:pt x="38" y="3"/>
                </a:lnTo>
                <a:lnTo>
                  <a:pt x="31" y="2"/>
                </a:lnTo>
                <a:lnTo>
                  <a:pt x="23" y="0"/>
                </a:lnTo>
                <a:lnTo>
                  <a:pt x="16" y="0"/>
                </a:lnTo>
                <a:lnTo>
                  <a:pt x="9" y="2"/>
                </a:lnTo>
                <a:lnTo>
                  <a:pt x="3" y="2"/>
                </a:lnTo>
                <a:lnTo>
                  <a:pt x="0" y="5"/>
                </a:lnTo>
                <a:lnTo>
                  <a:pt x="0" y="6"/>
                </a:lnTo>
                <a:lnTo>
                  <a:pt x="1" y="8"/>
                </a:lnTo>
                <a:lnTo>
                  <a:pt x="4" y="10"/>
                </a:lnTo>
                <a:lnTo>
                  <a:pt x="9" y="15"/>
                </a:lnTo>
                <a:lnTo>
                  <a:pt x="13" y="18"/>
                </a:lnTo>
                <a:lnTo>
                  <a:pt x="18" y="21"/>
                </a:lnTo>
                <a:lnTo>
                  <a:pt x="20" y="22"/>
                </a:lnTo>
                <a:lnTo>
                  <a:pt x="22" y="24"/>
                </a:lnTo>
              </a:path>
            </a:pathLst>
          </a:custGeom>
          <a:solidFill>
            <a:srgbClr val="FFFF00"/>
          </a:solidFill>
          <a:ln w="4763">
            <a:solidFill>
              <a:srgbClr val="990000"/>
            </a:solidFill>
            <a:round/>
            <a:headEnd/>
            <a:tailEnd/>
          </a:ln>
        </p:spPr>
        <p:txBody>
          <a:bodyPr/>
          <a:lstStyle/>
          <a:p>
            <a:endParaRPr lang="en-US"/>
          </a:p>
        </p:txBody>
      </p:sp>
      <p:sp>
        <p:nvSpPr>
          <p:cNvPr id="53440" name="Freeform 191"/>
          <p:cNvSpPr>
            <a:spLocks/>
          </p:cNvSpPr>
          <p:nvPr/>
        </p:nvSpPr>
        <p:spPr bwMode="auto">
          <a:xfrm>
            <a:off x="6302375" y="4379913"/>
            <a:ext cx="74613" cy="55562"/>
          </a:xfrm>
          <a:custGeom>
            <a:avLst/>
            <a:gdLst>
              <a:gd name="T0" fmla="*/ 2147483647 w 53"/>
              <a:gd name="T1" fmla="*/ 2147483647 h 35"/>
              <a:gd name="T2" fmla="*/ 2147483647 w 53"/>
              <a:gd name="T3" fmla="*/ 2147483647 h 35"/>
              <a:gd name="T4" fmla="*/ 2147483647 w 53"/>
              <a:gd name="T5" fmla="*/ 2147483647 h 35"/>
              <a:gd name="T6" fmla="*/ 2147483647 w 53"/>
              <a:gd name="T7" fmla="*/ 2147483647 h 35"/>
              <a:gd name="T8" fmla="*/ 2147483647 w 53"/>
              <a:gd name="T9" fmla="*/ 2147483647 h 35"/>
              <a:gd name="T10" fmla="*/ 2147483647 w 53"/>
              <a:gd name="T11" fmla="*/ 2147483647 h 35"/>
              <a:gd name="T12" fmla="*/ 2147483647 w 53"/>
              <a:gd name="T13" fmla="*/ 2147483647 h 35"/>
              <a:gd name="T14" fmla="*/ 2147483647 w 53"/>
              <a:gd name="T15" fmla="*/ 2147483647 h 35"/>
              <a:gd name="T16" fmla="*/ 2147483647 w 53"/>
              <a:gd name="T17" fmla="*/ 2147483647 h 35"/>
              <a:gd name="T18" fmla="*/ 2147483647 w 53"/>
              <a:gd name="T19" fmla="*/ 2147483647 h 35"/>
              <a:gd name="T20" fmla="*/ 2147483647 w 53"/>
              <a:gd name="T21" fmla="*/ 2147483647 h 35"/>
              <a:gd name="T22" fmla="*/ 2147483647 w 53"/>
              <a:gd name="T23" fmla="*/ 2147483647 h 35"/>
              <a:gd name="T24" fmla="*/ 2147483647 w 53"/>
              <a:gd name="T25" fmla="*/ 2147483647 h 35"/>
              <a:gd name="T26" fmla="*/ 2147483647 w 53"/>
              <a:gd name="T27" fmla="*/ 2147483647 h 35"/>
              <a:gd name="T28" fmla="*/ 2147483647 w 53"/>
              <a:gd name="T29" fmla="*/ 2147483647 h 35"/>
              <a:gd name="T30" fmla="*/ 2147483647 w 53"/>
              <a:gd name="T31" fmla="*/ 2147483647 h 35"/>
              <a:gd name="T32" fmla="*/ 2147483647 w 53"/>
              <a:gd name="T33" fmla="*/ 2147483647 h 35"/>
              <a:gd name="T34" fmla="*/ 2147483647 w 53"/>
              <a:gd name="T35" fmla="*/ 2147483647 h 35"/>
              <a:gd name="T36" fmla="*/ 2147483647 w 53"/>
              <a:gd name="T37" fmla="*/ 2147483647 h 35"/>
              <a:gd name="T38" fmla="*/ 2147483647 w 53"/>
              <a:gd name="T39" fmla="*/ 2147483647 h 35"/>
              <a:gd name="T40" fmla="*/ 2147483647 w 53"/>
              <a:gd name="T41" fmla="*/ 2147483647 h 35"/>
              <a:gd name="T42" fmla="*/ 2147483647 w 53"/>
              <a:gd name="T43" fmla="*/ 2147483647 h 35"/>
              <a:gd name="T44" fmla="*/ 2147483647 w 53"/>
              <a:gd name="T45" fmla="*/ 2147483647 h 35"/>
              <a:gd name="T46" fmla="*/ 2147483647 w 53"/>
              <a:gd name="T47" fmla="*/ 2147483647 h 35"/>
              <a:gd name="T48" fmla="*/ 2147483647 w 53"/>
              <a:gd name="T49" fmla="*/ 2147483647 h 35"/>
              <a:gd name="T50" fmla="*/ 2147483647 w 53"/>
              <a:gd name="T51" fmla="*/ 2147483647 h 35"/>
              <a:gd name="T52" fmla="*/ 2147483647 w 53"/>
              <a:gd name="T53" fmla="*/ 2147483647 h 35"/>
              <a:gd name="T54" fmla="*/ 2147483647 w 53"/>
              <a:gd name="T55" fmla="*/ 2147483647 h 35"/>
              <a:gd name="T56" fmla="*/ 2147483647 w 53"/>
              <a:gd name="T57" fmla="*/ 2147483647 h 35"/>
              <a:gd name="T58" fmla="*/ 2147483647 w 53"/>
              <a:gd name="T59" fmla="*/ 2147483647 h 35"/>
              <a:gd name="T60" fmla="*/ 2147483647 w 53"/>
              <a:gd name="T61" fmla="*/ 2147483647 h 35"/>
              <a:gd name="T62" fmla="*/ 2147483647 w 53"/>
              <a:gd name="T63" fmla="*/ 2147483647 h 35"/>
              <a:gd name="T64" fmla="*/ 2147483647 w 53"/>
              <a:gd name="T65" fmla="*/ 2147483647 h 35"/>
              <a:gd name="T66" fmla="*/ 2147483647 w 53"/>
              <a:gd name="T67" fmla="*/ 2147483647 h 35"/>
              <a:gd name="T68" fmla="*/ 2147483647 w 53"/>
              <a:gd name="T69" fmla="*/ 2147483647 h 35"/>
              <a:gd name="T70" fmla="*/ 2147483647 w 53"/>
              <a:gd name="T71" fmla="*/ 2147483647 h 35"/>
              <a:gd name="T72" fmla="*/ 2147483647 w 53"/>
              <a:gd name="T73" fmla="*/ 2147483647 h 35"/>
              <a:gd name="T74" fmla="*/ 2147483647 w 53"/>
              <a:gd name="T75" fmla="*/ 2147483647 h 35"/>
              <a:gd name="T76" fmla="*/ 2147483647 w 53"/>
              <a:gd name="T77" fmla="*/ 2147483647 h 35"/>
              <a:gd name="T78" fmla="*/ 2147483647 w 53"/>
              <a:gd name="T79" fmla="*/ 2147483647 h 35"/>
              <a:gd name="T80" fmla="*/ 2147483647 w 53"/>
              <a:gd name="T81" fmla="*/ 2147483647 h 35"/>
              <a:gd name="T82" fmla="*/ 2147483647 w 53"/>
              <a:gd name="T83" fmla="*/ 2147483647 h 35"/>
              <a:gd name="T84" fmla="*/ 2147483647 w 53"/>
              <a:gd name="T85" fmla="*/ 2147483647 h 35"/>
              <a:gd name="T86" fmla="*/ 2147483647 w 53"/>
              <a:gd name="T87" fmla="*/ 2147483647 h 35"/>
              <a:gd name="T88" fmla="*/ 2147483647 w 53"/>
              <a:gd name="T89" fmla="*/ 2147483647 h 35"/>
              <a:gd name="T90" fmla="*/ 2147483647 w 53"/>
              <a:gd name="T91" fmla="*/ 2147483647 h 35"/>
              <a:gd name="T92" fmla="*/ 2147483647 w 53"/>
              <a:gd name="T93" fmla="*/ 0 h 35"/>
              <a:gd name="T94" fmla="*/ 2147483647 w 53"/>
              <a:gd name="T95" fmla="*/ 0 h 35"/>
              <a:gd name="T96" fmla="*/ 2147483647 w 53"/>
              <a:gd name="T97" fmla="*/ 0 h 35"/>
              <a:gd name="T98" fmla="*/ 0 w 53"/>
              <a:gd name="T99" fmla="*/ 0 h 35"/>
              <a:gd name="T100" fmla="*/ 0 w 53"/>
              <a:gd name="T101" fmla="*/ 2147483647 h 35"/>
              <a:gd name="T102" fmla="*/ 0 w 53"/>
              <a:gd name="T103" fmla="*/ 2147483647 h 35"/>
              <a:gd name="T104" fmla="*/ 0 w 53"/>
              <a:gd name="T105" fmla="*/ 2147483647 h 35"/>
              <a:gd name="T106" fmla="*/ 0 w 53"/>
              <a:gd name="T107" fmla="*/ 2147483647 h 35"/>
              <a:gd name="T108" fmla="*/ 0 w 53"/>
              <a:gd name="T109" fmla="*/ 2147483647 h 35"/>
              <a:gd name="T110" fmla="*/ 0 w 53"/>
              <a:gd name="T111" fmla="*/ 2147483647 h 35"/>
              <a:gd name="T112" fmla="*/ 2147483647 w 53"/>
              <a:gd name="T113" fmla="*/ 2147483647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35"/>
              <a:gd name="T173" fmla="*/ 53 w 5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35">
                <a:moveTo>
                  <a:pt x="1" y="4"/>
                </a:moveTo>
                <a:lnTo>
                  <a:pt x="1" y="9"/>
                </a:lnTo>
                <a:lnTo>
                  <a:pt x="3" y="13"/>
                </a:lnTo>
                <a:lnTo>
                  <a:pt x="6" y="16"/>
                </a:lnTo>
                <a:lnTo>
                  <a:pt x="10" y="18"/>
                </a:lnTo>
                <a:lnTo>
                  <a:pt x="15" y="21"/>
                </a:lnTo>
                <a:lnTo>
                  <a:pt x="19" y="22"/>
                </a:lnTo>
                <a:lnTo>
                  <a:pt x="23" y="24"/>
                </a:lnTo>
                <a:lnTo>
                  <a:pt x="26" y="25"/>
                </a:lnTo>
                <a:lnTo>
                  <a:pt x="29" y="27"/>
                </a:lnTo>
                <a:lnTo>
                  <a:pt x="31" y="27"/>
                </a:lnTo>
                <a:lnTo>
                  <a:pt x="31" y="28"/>
                </a:lnTo>
                <a:lnTo>
                  <a:pt x="32" y="30"/>
                </a:lnTo>
                <a:lnTo>
                  <a:pt x="34" y="31"/>
                </a:lnTo>
                <a:lnTo>
                  <a:pt x="35" y="32"/>
                </a:lnTo>
                <a:lnTo>
                  <a:pt x="37" y="34"/>
                </a:lnTo>
                <a:lnTo>
                  <a:pt x="38" y="34"/>
                </a:lnTo>
                <a:lnTo>
                  <a:pt x="40" y="34"/>
                </a:lnTo>
                <a:lnTo>
                  <a:pt x="41" y="35"/>
                </a:lnTo>
                <a:lnTo>
                  <a:pt x="43" y="35"/>
                </a:lnTo>
                <a:lnTo>
                  <a:pt x="44" y="35"/>
                </a:lnTo>
                <a:lnTo>
                  <a:pt x="46" y="35"/>
                </a:lnTo>
                <a:lnTo>
                  <a:pt x="47" y="34"/>
                </a:lnTo>
                <a:lnTo>
                  <a:pt x="49" y="32"/>
                </a:lnTo>
                <a:lnTo>
                  <a:pt x="50" y="31"/>
                </a:lnTo>
                <a:lnTo>
                  <a:pt x="52" y="30"/>
                </a:lnTo>
                <a:lnTo>
                  <a:pt x="52" y="28"/>
                </a:lnTo>
                <a:lnTo>
                  <a:pt x="53" y="27"/>
                </a:lnTo>
                <a:lnTo>
                  <a:pt x="53" y="25"/>
                </a:lnTo>
                <a:lnTo>
                  <a:pt x="53" y="24"/>
                </a:lnTo>
                <a:lnTo>
                  <a:pt x="52" y="22"/>
                </a:lnTo>
                <a:lnTo>
                  <a:pt x="50" y="19"/>
                </a:lnTo>
                <a:lnTo>
                  <a:pt x="49" y="16"/>
                </a:lnTo>
                <a:lnTo>
                  <a:pt x="47" y="15"/>
                </a:lnTo>
                <a:lnTo>
                  <a:pt x="46" y="13"/>
                </a:lnTo>
                <a:lnTo>
                  <a:pt x="44" y="12"/>
                </a:lnTo>
                <a:lnTo>
                  <a:pt x="43" y="10"/>
                </a:lnTo>
                <a:lnTo>
                  <a:pt x="40" y="10"/>
                </a:lnTo>
                <a:lnTo>
                  <a:pt x="37" y="10"/>
                </a:lnTo>
                <a:lnTo>
                  <a:pt x="34" y="10"/>
                </a:lnTo>
                <a:lnTo>
                  <a:pt x="29" y="9"/>
                </a:lnTo>
                <a:lnTo>
                  <a:pt x="25" y="7"/>
                </a:lnTo>
                <a:lnTo>
                  <a:pt x="20" y="6"/>
                </a:lnTo>
                <a:lnTo>
                  <a:pt x="18" y="4"/>
                </a:lnTo>
                <a:lnTo>
                  <a:pt x="13" y="1"/>
                </a:lnTo>
                <a:lnTo>
                  <a:pt x="9" y="0"/>
                </a:lnTo>
                <a:lnTo>
                  <a:pt x="4" y="0"/>
                </a:lnTo>
                <a:lnTo>
                  <a:pt x="1" y="0"/>
                </a:lnTo>
                <a:lnTo>
                  <a:pt x="0" y="0"/>
                </a:lnTo>
                <a:lnTo>
                  <a:pt x="0" y="1"/>
                </a:lnTo>
                <a:lnTo>
                  <a:pt x="0" y="3"/>
                </a:lnTo>
                <a:lnTo>
                  <a:pt x="0" y="4"/>
                </a:lnTo>
                <a:lnTo>
                  <a:pt x="1" y="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1" name="Freeform 192"/>
          <p:cNvSpPr>
            <a:spLocks/>
          </p:cNvSpPr>
          <p:nvPr/>
        </p:nvSpPr>
        <p:spPr bwMode="auto">
          <a:xfrm>
            <a:off x="6302375" y="4379913"/>
            <a:ext cx="74613" cy="55562"/>
          </a:xfrm>
          <a:custGeom>
            <a:avLst/>
            <a:gdLst>
              <a:gd name="T0" fmla="*/ 2147483647 w 53"/>
              <a:gd name="T1" fmla="*/ 2147483647 h 35"/>
              <a:gd name="T2" fmla="*/ 2147483647 w 53"/>
              <a:gd name="T3" fmla="*/ 2147483647 h 35"/>
              <a:gd name="T4" fmla="*/ 2147483647 w 53"/>
              <a:gd name="T5" fmla="*/ 2147483647 h 35"/>
              <a:gd name="T6" fmla="*/ 2147483647 w 53"/>
              <a:gd name="T7" fmla="*/ 2147483647 h 35"/>
              <a:gd name="T8" fmla="*/ 2147483647 w 53"/>
              <a:gd name="T9" fmla="*/ 2147483647 h 35"/>
              <a:gd name="T10" fmla="*/ 2147483647 w 53"/>
              <a:gd name="T11" fmla="*/ 2147483647 h 35"/>
              <a:gd name="T12" fmla="*/ 2147483647 w 53"/>
              <a:gd name="T13" fmla="*/ 2147483647 h 35"/>
              <a:gd name="T14" fmla="*/ 2147483647 w 53"/>
              <a:gd name="T15" fmla="*/ 2147483647 h 35"/>
              <a:gd name="T16" fmla="*/ 2147483647 w 53"/>
              <a:gd name="T17" fmla="*/ 2147483647 h 35"/>
              <a:gd name="T18" fmla="*/ 2147483647 w 53"/>
              <a:gd name="T19" fmla="*/ 2147483647 h 35"/>
              <a:gd name="T20" fmla="*/ 2147483647 w 53"/>
              <a:gd name="T21" fmla="*/ 2147483647 h 35"/>
              <a:gd name="T22" fmla="*/ 2147483647 w 53"/>
              <a:gd name="T23" fmla="*/ 2147483647 h 35"/>
              <a:gd name="T24" fmla="*/ 2147483647 w 53"/>
              <a:gd name="T25" fmla="*/ 2147483647 h 35"/>
              <a:gd name="T26" fmla="*/ 2147483647 w 53"/>
              <a:gd name="T27" fmla="*/ 2147483647 h 35"/>
              <a:gd name="T28" fmla="*/ 2147483647 w 53"/>
              <a:gd name="T29" fmla="*/ 2147483647 h 35"/>
              <a:gd name="T30" fmla="*/ 2147483647 w 53"/>
              <a:gd name="T31" fmla="*/ 2147483647 h 35"/>
              <a:gd name="T32" fmla="*/ 2147483647 w 53"/>
              <a:gd name="T33" fmla="*/ 2147483647 h 35"/>
              <a:gd name="T34" fmla="*/ 2147483647 w 53"/>
              <a:gd name="T35" fmla="*/ 2147483647 h 35"/>
              <a:gd name="T36" fmla="*/ 2147483647 w 53"/>
              <a:gd name="T37" fmla="*/ 2147483647 h 35"/>
              <a:gd name="T38" fmla="*/ 2147483647 w 53"/>
              <a:gd name="T39" fmla="*/ 2147483647 h 35"/>
              <a:gd name="T40" fmla="*/ 2147483647 w 53"/>
              <a:gd name="T41" fmla="*/ 2147483647 h 35"/>
              <a:gd name="T42" fmla="*/ 2147483647 w 53"/>
              <a:gd name="T43" fmla="*/ 2147483647 h 35"/>
              <a:gd name="T44" fmla="*/ 2147483647 w 53"/>
              <a:gd name="T45" fmla="*/ 2147483647 h 35"/>
              <a:gd name="T46" fmla="*/ 2147483647 w 53"/>
              <a:gd name="T47" fmla="*/ 2147483647 h 35"/>
              <a:gd name="T48" fmla="*/ 2147483647 w 53"/>
              <a:gd name="T49" fmla="*/ 2147483647 h 35"/>
              <a:gd name="T50" fmla="*/ 2147483647 w 53"/>
              <a:gd name="T51" fmla="*/ 2147483647 h 35"/>
              <a:gd name="T52" fmla="*/ 2147483647 w 53"/>
              <a:gd name="T53" fmla="*/ 2147483647 h 35"/>
              <a:gd name="T54" fmla="*/ 2147483647 w 53"/>
              <a:gd name="T55" fmla="*/ 2147483647 h 35"/>
              <a:gd name="T56" fmla="*/ 2147483647 w 53"/>
              <a:gd name="T57" fmla="*/ 2147483647 h 35"/>
              <a:gd name="T58" fmla="*/ 2147483647 w 53"/>
              <a:gd name="T59" fmla="*/ 2147483647 h 35"/>
              <a:gd name="T60" fmla="*/ 2147483647 w 53"/>
              <a:gd name="T61" fmla="*/ 2147483647 h 35"/>
              <a:gd name="T62" fmla="*/ 2147483647 w 53"/>
              <a:gd name="T63" fmla="*/ 2147483647 h 35"/>
              <a:gd name="T64" fmla="*/ 2147483647 w 53"/>
              <a:gd name="T65" fmla="*/ 2147483647 h 35"/>
              <a:gd name="T66" fmla="*/ 2147483647 w 53"/>
              <a:gd name="T67" fmla="*/ 2147483647 h 35"/>
              <a:gd name="T68" fmla="*/ 2147483647 w 53"/>
              <a:gd name="T69" fmla="*/ 2147483647 h 35"/>
              <a:gd name="T70" fmla="*/ 2147483647 w 53"/>
              <a:gd name="T71" fmla="*/ 2147483647 h 35"/>
              <a:gd name="T72" fmla="*/ 2147483647 w 53"/>
              <a:gd name="T73" fmla="*/ 2147483647 h 35"/>
              <a:gd name="T74" fmla="*/ 2147483647 w 53"/>
              <a:gd name="T75" fmla="*/ 2147483647 h 35"/>
              <a:gd name="T76" fmla="*/ 2147483647 w 53"/>
              <a:gd name="T77" fmla="*/ 2147483647 h 35"/>
              <a:gd name="T78" fmla="*/ 2147483647 w 53"/>
              <a:gd name="T79" fmla="*/ 2147483647 h 35"/>
              <a:gd name="T80" fmla="*/ 2147483647 w 53"/>
              <a:gd name="T81" fmla="*/ 2147483647 h 35"/>
              <a:gd name="T82" fmla="*/ 2147483647 w 53"/>
              <a:gd name="T83" fmla="*/ 2147483647 h 35"/>
              <a:gd name="T84" fmla="*/ 2147483647 w 53"/>
              <a:gd name="T85" fmla="*/ 2147483647 h 35"/>
              <a:gd name="T86" fmla="*/ 2147483647 w 53"/>
              <a:gd name="T87" fmla="*/ 2147483647 h 35"/>
              <a:gd name="T88" fmla="*/ 2147483647 w 53"/>
              <a:gd name="T89" fmla="*/ 2147483647 h 35"/>
              <a:gd name="T90" fmla="*/ 2147483647 w 53"/>
              <a:gd name="T91" fmla="*/ 2147483647 h 35"/>
              <a:gd name="T92" fmla="*/ 2147483647 w 53"/>
              <a:gd name="T93" fmla="*/ 0 h 35"/>
              <a:gd name="T94" fmla="*/ 2147483647 w 53"/>
              <a:gd name="T95" fmla="*/ 0 h 35"/>
              <a:gd name="T96" fmla="*/ 2147483647 w 53"/>
              <a:gd name="T97" fmla="*/ 0 h 35"/>
              <a:gd name="T98" fmla="*/ 0 w 53"/>
              <a:gd name="T99" fmla="*/ 0 h 35"/>
              <a:gd name="T100" fmla="*/ 0 w 53"/>
              <a:gd name="T101" fmla="*/ 2147483647 h 35"/>
              <a:gd name="T102" fmla="*/ 0 w 53"/>
              <a:gd name="T103" fmla="*/ 2147483647 h 35"/>
              <a:gd name="T104" fmla="*/ 0 w 53"/>
              <a:gd name="T105" fmla="*/ 2147483647 h 35"/>
              <a:gd name="T106" fmla="*/ 0 w 53"/>
              <a:gd name="T107" fmla="*/ 2147483647 h 35"/>
              <a:gd name="T108" fmla="*/ 0 w 53"/>
              <a:gd name="T109" fmla="*/ 2147483647 h 35"/>
              <a:gd name="T110" fmla="*/ 0 w 53"/>
              <a:gd name="T111" fmla="*/ 2147483647 h 35"/>
              <a:gd name="T112" fmla="*/ 2147483647 w 53"/>
              <a:gd name="T113" fmla="*/ 2147483647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35"/>
              <a:gd name="T173" fmla="*/ 53 w 5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35">
                <a:moveTo>
                  <a:pt x="1" y="4"/>
                </a:moveTo>
                <a:lnTo>
                  <a:pt x="1" y="9"/>
                </a:lnTo>
                <a:lnTo>
                  <a:pt x="3" y="13"/>
                </a:lnTo>
                <a:lnTo>
                  <a:pt x="6" y="16"/>
                </a:lnTo>
                <a:lnTo>
                  <a:pt x="10" y="18"/>
                </a:lnTo>
                <a:lnTo>
                  <a:pt x="15" y="21"/>
                </a:lnTo>
                <a:lnTo>
                  <a:pt x="19" y="22"/>
                </a:lnTo>
                <a:lnTo>
                  <a:pt x="23" y="24"/>
                </a:lnTo>
                <a:lnTo>
                  <a:pt x="26" y="25"/>
                </a:lnTo>
                <a:lnTo>
                  <a:pt x="29" y="27"/>
                </a:lnTo>
                <a:lnTo>
                  <a:pt x="31" y="27"/>
                </a:lnTo>
                <a:lnTo>
                  <a:pt x="31" y="28"/>
                </a:lnTo>
                <a:lnTo>
                  <a:pt x="32" y="30"/>
                </a:lnTo>
                <a:lnTo>
                  <a:pt x="34" y="31"/>
                </a:lnTo>
                <a:lnTo>
                  <a:pt x="35" y="32"/>
                </a:lnTo>
                <a:lnTo>
                  <a:pt x="37" y="34"/>
                </a:lnTo>
                <a:lnTo>
                  <a:pt x="38" y="34"/>
                </a:lnTo>
                <a:lnTo>
                  <a:pt x="40" y="34"/>
                </a:lnTo>
                <a:lnTo>
                  <a:pt x="41" y="35"/>
                </a:lnTo>
                <a:lnTo>
                  <a:pt x="43" y="35"/>
                </a:lnTo>
                <a:lnTo>
                  <a:pt x="44" y="35"/>
                </a:lnTo>
                <a:lnTo>
                  <a:pt x="46" y="35"/>
                </a:lnTo>
                <a:lnTo>
                  <a:pt x="47" y="34"/>
                </a:lnTo>
                <a:lnTo>
                  <a:pt x="49" y="32"/>
                </a:lnTo>
                <a:lnTo>
                  <a:pt x="50" y="31"/>
                </a:lnTo>
                <a:lnTo>
                  <a:pt x="52" y="30"/>
                </a:lnTo>
                <a:lnTo>
                  <a:pt x="52" y="28"/>
                </a:lnTo>
                <a:lnTo>
                  <a:pt x="53" y="27"/>
                </a:lnTo>
                <a:lnTo>
                  <a:pt x="53" y="25"/>
                </a:lnTo>
                <a:lnTo>
                  <a:pt x="53" y="24"/>
                </a:lnTo>
                <a:lnTo>
                  <a:pt x="52" y="22"/>
                </a:lnTo>
                <a:lnTo>
                  <a:pt x="50" y="19"/>
                </a:lnTo>
                <a:lnTo>
                  <a:pt x="49" y="16"/>
                </a:lnTo>
                <a:lnTo>
                  <a:pt x="47" y="15"/>
                </a:lnTo>
                <a:lnTo>
                  <a:pt x="46" y="13"/>
                </a:lnTo>
                <a:lnTo>
                  <a:pt x="44" y="12"/>
                </a:lnTo>
                <a:lnTo>
                  <a:pt x="43" y="10"/>
                </a:lnTo>
                <a:lnTo>
                  <a:pt x="40" y="10"/>
                </a:lnTo>
                <a:lnTo>
                  <a:pt x="37" y="10"/>
                </a:lnTo>
                <a:lnTo>
                  <a:pt x="34" y="10"/>
                </a:lnTo>
                <a:lnTo>
                  <a:pt x="29" y="9"/>
                </a:lnTo>
                <a:lnTo>
                  <a:pt x="25" y="7"/>
                </a:lnTo>
                <a:lnTo>
                  <a:pt x="20" y="6"/>
                </a:lnTo>
                <a:lnTo>
                  <a:pt x="18" y="4"/>
                </a:lnTo>
                <a:lnTo>
                  <a:pt x="13" y="1"/>
                </a:lnTo>
                <a:lnTo>
                  <a:pt x="9" y="0"/>
                </a:lnTo>
                <a:lnTo>
                  <a:pt x="4" y="0"/>
                </a:lnTo>
                <a:lnTo>
                  <a:pt x="1" y="0"/>
                </a:lnTo>
                <a:lnTo>
                  <a:pt x="0" y="0"/>
                </a:lnTo>
                <a:lnTo>
                  <a:pt x="0" y="1"/>
                </a:lnTo>
                <a:lnTo>
                  <a:pt x="0" y="3"/>
                </a:lnTo>
                <a:lnTo>
                  <a:pt x="0" y="4"/>
                </a:lnTo>
                <a:lnTo>
                  <a:pt x="1" y="4"/>
                </a:lnTo>
              </a:path>
            </a:pathLst>
          </a:custGeom>
          <a:solidFill>
            <a:srgbClr val="FFFF00"/>
          </a:solidFill>
          <a:ln w="4763">
            <a:solidFill>
              <a:srgbClr val="990000"/>
            </a:solidFill>
            <a:round/>
            <a:headEnd/>
            <a:tailEnd/>
          </a:ln>
        </p:spPr>
        <p:txBody>
          <a:bodyPr/>
          <a:lstStyle/>
          <a:p>
            <a:endParaRPr lang="en-US"/>
          </a:p>
        </p:txBody>
      </p:sp>
      <p:sp>
        <p:nvSpPr>
          <p:cNvPr id="53442" name="Freeform 193"/>
          <p:cNvSpPr>
            <a:spLocks/>
          </p:cNvSpPr>
          <p:nvPr/>
        </p:nvSpPr>
        <p:spPr bwMode="auto">
          <a:xfrm>
            <a:off x="6378575" y="4433888"/>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3" name="Freeform 194"/>
          <p:cNvSpPr>
            <a:spLocks/>
          </p:cNvSpPr>
          <p:nvPr/>
        </p:nvSpPr>
        <p:spPr bwMode="auto">
          <a:xfrm>
            <a:off x="6378575" y="4433888"/>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path>
            </a:pathLst>
          </a:custGeom>
          <a:solidFill>
            <a:srgbClr val="FFFF00"/>
          </a:solidFill>
          <a:ln w="4763">
            <a:solidFill>
              <a:srgbClr val="990000"/>
            </a:solidFill>
            <a:round/>
            <a:headEnd/>
            <a:tailEnd/>
          </a:ln>
        </p:spPr>
        <p:txBody>
          <a:bodyPr/>
          <a:lstStyle/>
          <a:p>
            <a:endParaRPr lang="en-US"/>
          </a:p>
        </p:txBody>
      </p:sp>
      <p:sp>
        <p:nvSpPr>
          <p:cNvPr id="53444" name="Freeform 195"/>
          <p:cNvSpPr>
            <a:spLocks/>
          </p:cNvSpPr>
          <p:nvPr/>
        </p:nvSpPr>
        <p:spPr bwMode="auto">
          <a:xfrm>
            <a:off x="6378575" y="4433888"/>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path>
            </a:pathLst>
          </a:custGeom>
          <a:solidFill>
            <a:srgbClr val="FFFF00"/>
          </a:solidFill>
          <a:ln w="4763">
            <a:solidFill>
              <a:srgbClr val="990000"/>
            </a:solidFill>
            <a:round/>
            <a:headEnd/>
            <a:tailEnd/>
          </a:ln>
        </p:spPr>
        <p:txBody>
          <a:bodyPr/>
          <a:lstStyle/>
          <a:p>
            <a:endParaRPr lang="en-US"/>
          </a:p>
        </p:txBody>
      </p:sp>
      <p:sp>
        <p:nvSpPr>
          <p:cNvPr id="53445" name="Freeform 196"/>
          <p:cNvSpPr>
            <a:spLocks/>
          </p:cNvSpPr>
          <p:nvPr/>
        </p:nvSpPr>
        <p:spPr bwMode="auto">
          <a:xfrm>
            <a:off x="6303963" y="4438650"/>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6" name="Freeform 197"/>
          <p:cNvSpPr>
            <a:spLocks/>
          </p:cNvSpPr>
          <p:nvPr/>
        </p:nvSpPr>
        <p:spPr bwMode="auto">
          <a:xfrm>
            <a:off x="6303963" y="4438650"/>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path>
            </a:pathLst>
          </a:custGeom>
          <a:solidFill>
            <a:srgbClr val="FFFF00"/>
          </a:solidFill>
          <a:ln w="4763">
            <a:solidFill>
              <a:srgbClr val="990000"/>
            </a:solidFill>
            <a:round/>
            <a:headEnd/>
            <a:tailEnd/>
          </a:ln>
        </p:spPr>
        <p:txBody>
          <a:bodyPr/>
          <a:lstStyle/>
          <a:p>
            <a:endParaRPr lang="en-US"/>
          </a:p>
        </p:txBody>
      </p:sp>
      <p:sp>
        <p:nvSpPr>
          <p:cNvPr id="53447" name="Freeform 198"/>
          <p:cNvSpPr>
            <a:spLocks/>
          </p:cNvSpPr>
          <p:nvPr/>
        </p:nvSpPr>
        <p:spPr bwMode="auto">
          <a:xfrm>
            <a:off x="6303963" y="4438650"/>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path>
            </a:pathLst>
          </a:custGeom>
          <a:solidFill>
            <a:srgbClr val="FFFF00"/>
          </a:solidFill>
          <a:ln w="4763">
            <a:solidFill>
              <a:srgbClr val="990000"/>
            </a:solidFill>
            <a:round/>
            <a:headEnd/>
            <a:tailEnd/>
          </a:ln>
        </p:spPr>
        <p:txBody>
          <a:bodyPr/>
          <a:lstStyle/>
          <a:p>
            <a:endParaRPr lang="en-US"/>
          </a:p>
        </p:txBody>
      </p:sp>
      <p:sp>
        <p:nvSpPr>
          <p:cNvPr id="53448" name="Freeform 199"/>
          <p:cNvSpPr>
            <a:spLocks/>
          </p:cNvSpPr>
          <p:nvPr/>
        </p:nvSpPr>
        <p:spPr bwMode="auto">
          <a:xfrm>
            <a:off x="6242050" y="4386263"/>
            <a:ext cx="69850" cy="63500"/>
          </a:xfrm>
          <a:custGeom>
            <a:avLst/>
            <a:gdLst>
              <a:gd name="T0" fmla="*/ 2147483647 w 50"/>
              <a:gd name="T1" fmla="*/ 2147483647 h 40"/>
              <a:gd name="T2" fmla="*/ 2147483647 w 50"/>
              <a:gd name="T3" fmla="*/ 2147483647 h 40"/>
              <a:gd name="T4" fmla="*/ 2147483647 w 50"/>
              <a:gd name="T5" fmla="*/ 2147483647 h 40"/>
              <a:gd name="T6" fmla="*/ 2147483647 w 50"/>
              <a:gd name="T7" fmla="*/ 2147483647 h 40"/>
              <a:gd name="T8" fmla="*/ 2147483647 w 50"/>
              <a:gd name="T9" fmla="*/ 2147483647 h 40"/>
              <a:gd name="T10" fmla="*/ 2147483647 w 50"/>
              <a:gd name="T11" fmla="*/ 2147483647 h 40"/>
              <a:gd name="T12" fmla="*/ 2147483647 w 50"/>
              <a:gd name="T13" fmla="*/ 2147483647 h 40"/>
              <a:gd name="T14" fmla="*/ 2147483647 w 50"/>
              <a:gd name="T15" fmla="*/ 2147483647 h 40"/>
              <a:gd name="T16" fmla="*/ 2147483647 w 50"/>
              <a:gd name="T17" fmla="*/ 2147483647 h 40"/>
              <a:gd name="T18" fmla="*/ 2147483647 w 50"/>
              <a:gd name="T19" fmla="*/ 2147483647 h 40"/>
              <a:gd name="T20" fmla="*/ 2147483647 w 50"/>
              <a:gd name="T21" fmla="*/ 2147483647 h 40"/>
              <a:gd name="T22" fmla="*/ 2147483647 w 50"/>
              <a:gd name="T23" fmla="*/ 2147483647 h 40"/>
              <a:gd name="T24" fmla="*/ 2147483647 w 50"/>
              <a:gd name="T25" fmla="*/ 2147483647 h 40"/>
              <a:gd name="T26" fmla="*/ 2147483647 w 50"/>
              <a:gd name="T27" fmla="*/ 2147483647 h 40"/>
              <a:gd name="T28" fmla="*/ 2147483647 w 50"/>
              <a:gd name="T29" fmla="*/ 2147483647 h 40"/>
              <a:gd name="T30" fmla="*/ 2147483647 w 50"/>
              <a:gd name="T31" fmla="*/ 2147483647 h 40"/>
              <a:gd name="T32" fmla="*/ 2147483647 w 50"/>
              <a:gd name="T33" fmla="*/ 2147483647 h 40"/>
              <a:gd name="T34" fmla="*/ 2147483647 w 50"/>
              <a:gd name="T35" fmla="*/ 2147483647 h 40"/>
              <a:gd name="T36" fmla="*/ 2147483647 w 50"/>
              <a:gd name="T37" fmla="*/ 2147483647 h 40"/>
              <a:gd name="T38" fmla="*/ 2147483647 w 50"/>
              <a:gd name="T39" fmla="*/ 2147483647 h 40"/>
              <a:gd name="T40" fmla="*/ 2147483647 w 50"/>
              <a:gd name="T41" fmla="*/ 2147483647 h 40"/>
              <a:gd name="T42" fmla="*/ 2147483647 w 50"/>
              <a:gd name="T43" fmla="*/ 2147483647 h 40"/>
              <a:gd name="T44" fmla="*/ 2147483647 w 50"/>
              <a:gd name="T45" fmla="*/ 2147483647 h 40"/>
              <a:gd name="T46" fmla="*/ 2147483647 w 50"/>
              <a:gd name="T47" fmla="*/ 2147483647 h 40"/>
              <a:gd name="T48" fmla="*/ 2147483647 w 50"/>
              <a:gd name="T49" fmla="*/ 2147483647 h 40"/>
              <a:gd name="T50" fmla="*/ 2147483647 w 50"/>
              <a:gd name="T51" fmla="*/ 2147483647 h 40"/>
              <a:gd name="T52" fmla="*/ 2147483647 w 50"/>
              <a:gd name="T53" fmla="*/ 2147483647 h 40"/>
              <a:gd name="T54" fmla="*/ 2147483647 w 50"/>
              <a:gd name="T55" fmla="*/ 2147483647 h 40"/>
              <a:gd name="T56" fmla="*/ 2147483647 w 50"/>
              <a:gd name="T57" fmla="*/ 2147483647 h 40"/>
              <a:gd name="T58" fmla="*/ 2147483647 w 50"/>
              <a:gd name="T59" fmla="*/ 2147483647 h 40"/>
              <a:gd name="T60" fmla="*/ 2147483647 w 50"/>
              <a:gd name="T61" fmla="*/ 2147483647 h 40"/>
              <a:gd name="T62" fmla="*/ 2147483647 w 50"/>
              <a:gd name="T63" fmla="*/ 2147483647 h 40"/>
              <a:gd name="T64" fmla="*/ 2147483647 w 50"/>
              <a:gd name="T65" fmla="*/ 2147483647 h 40"/>
              <a:gd name="T66" fmla="*/ 2147483647 w 50"/>
              <a:gd name="T67" fmla="*/ 2147483647 h 40"/>
              <a:gd name="T68" fmla="*/ 2147483647 w 50"/>
              <a:gd name="T69" fmla="*/ 2147483647 h 40"/>
              <a:gd name="T70" fmla="*/ 2147483647 w 50"/>
              <a:gd name="T71" fmla="*/ 2147483647 h 40"/>
              <a:gd name="T72" fmla="*/ 2147483647 w 50"/>
              <a:gd name="T73" fmla="*/ 2147483647 h 40"/>
              <a:gd name="T74" fmla="*/ 2147483647 w 50"/>
              <a:gd name="T75" fmla="*/ 0 h 40"/>
              <a:gd name="T76" fmla="*/ 2147483647 w 50"/>
              <a:gd name="T77" fmla="*/ 0 h 40"/>
              <a:gd name="T78" fmla="*/ 2147483647 w 50"/>
              <a:gd name="T79" fmla="*/ 0 h 40"/>
              <a:gd name="T80" fmla="*/ 2147483647 w 50"/>
              <a:gd name="T81" fmla="*/ 2147483647 h 40"/>
              <a:gd name="T82" fmla="*/ 2147483647 w 50"/>
              <a:gd name="T83" fmla="*/ 2147483647 h 40"/>
              <a:gd name="T84" fmla="*/ 2147483647 w 50"/>
              <a:gd name="T85" fmla="*/ 2147483647 h 40"/>
              <a:gd name="T86" fmla="*/ 0 w 50"/>
              <a:gd name="T87" fmla="*/ 2147483647 h 40"/>
              <a:gd name="T88" fmla="*/ 0 w 50"/>
              <a:gd name="T89" fmla="*/ 2147483647 h 40"/>
              <a:gd name="T90" fmla="*/ 0 w 50"/>
              <a:gd name="T91" fmla="*/ 2147483647 h 40"/>
              <a:gd name="T92" fmla="*/ 2147483647 w 50"/>
              <a:gd name="T93" fmla="*/ 2147483647 h 40"/>
              <a:gd name="T94" fmla="*/ 2147483647 w 50"/>
              <a:gd name="T95" fmla="*/ 2147483647 h 40"/>
              <a:gd name="T96" fmla="*/ 2147483647 w 50"/>
              <a:gd name="T97" fmla="*/ 2147483647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0"/>
              <a:gd name="T149" fmla="*/ 50 w 50"/>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0">
                <a:moveTo>
                  <a:pt x="6" y="30"/>
                </a:moveTo>
                <a:lnTo>
                  <a:pt x="10" y="33"/>
                </a:lnTo>
                <a:lnTo>
                  <a:pt x="13" y="34"/>
                </a:lnTo>
                <a:lnTo>
                  <a:pt x="18" y="37"/>
                </a:lnTo>
                <a:lnTo>
                  <a:pt x="21" y="39"/>
                </a:lnTo>
                <a:lnTo>
                  <a:pt x="25" y="40"/>
                </a:lnTo>
                <a:lnTo>
                  <a:pt x="28" y="40"/>
                </a:lnTo>
                <a:lnTo>
                  <a:pt x="32" y="40"/>
                </a:lnTo>
                <a:lnTo>
                  <a:pt x="37" y="39"/>
                </a:lnTo>
                <a:lnTo>
                  <a:pt x="40" y="37"/>
                </a:lnTo>
                <a:lnTo>
                  <a:pt x="43" y="34"/>
                </a:lnTo>
                <a:lnTo>
                  <a:pt x="43" y="33"/>
                </a:lnTo>
                <a:lnTo>
                  <a:pt x="44" y="30"/>
                </a:lnTo>
                <a:lnTo>
                  <a:pt x="44" y="27"/>
                </a:lnTo>
                <a:lnTo>
                  <a:pt x="46" y="24"/>
                </a:lnTo>
                <a:lnTo>
                  <a:pt x="46" y="21"/>
                </a:lnTo>
                <a:lnTo>
                  <a:pt x="47" y="18"/>
                </a:lnTo>
                <a:lnTo>
                  <a:pt x="49" y="17"/>
                </a:lnTo>
                <a:lnTo>
                  <a:pt x="49" y="15"/>
                </a:lnTo>
                <a:lnTo>
                  <a:pt x="50" y="14"/>
                </a:lnTo>
                <a:lnTo>
                  <a:pt x="50" y="11"/>
                </a:lnTo>
                <a:lnTo>
                  <a:pt x="49" y="9"/>
                </a:lnTo>
                <a:lnTo>
                  <a:pt x="49" y="8"/>
                </a:lnTo>
                <a:lnTo>
                  <a:pt x="47" y="6"/>
                </a:lnTo>
                <a:lnTo>
                  <a:pt x="46" y="5"/>
                </a:lnTo>
                <a:lnTo>
                  <a:pt x="44" y="3"/>
                </a:lnTo>
                <a:lnTo>
                  <a:pt x="43" y="3"/>
                </a:lnTo>
                <a:lnTo>
                  <a:pt x="40" y="3"/>
                </a:lnTo>
                <a:lnTo>
                  <a:pt x="38" y="3"/>
                </a:lnTo>
                <a:lnTo>
                  <a:pt x="37" y="3"/>
                </a:lnTo>
                <a:lnTo>
                  <a:pt x="34" y="5"/>
                </a:lnTo>
                <a:lnTo>
                  <a:pt x="32" y="5"/>
                </a:lnTo>
                <a:lnTo>
                  <a:pt x="31" y="5"/>
                </a:lnTo>
                <a:lnTo>
                  <a:pt x="28" y="3"/>
                </a:lnTo>
                <a:lnTo>
                  <a:pt x="25" y="3"/>
                </a:lnTo>
                <a:lnTo>
                  <a:pt x="22" y="2"/>
                </a:lnTo>
                <a:lnTo>
                  <a:pt x="21" y="2"/>
                </a:lnTo>
                <a:lnTo>
                  <a:pt x="18" y="0"/>
                </a:lnTo>
                <a:lnTo>
                  <a:pt x="15" y="0"/>
                </a:lnTo>
                <a:lnTo>
                  <a:pt x="12" y="0"/>
                </a:lnTo>
                <a:lnTo>
                  <a:pt x="10" y="2"/>
                </a:lnTo>
                <a:lnTo>
                  <a:pt x="6" y="3"/>
                </a:lnTo>
                <a:lnTo>
                  <a:pt x="3" y="8"/>
                </a:lnTo>
                <a:lnTo>
                  <a:pt x="0" y="11"/>
                </a:lnTo>
                <a:lnTo>
                  <a:pt x="0" y="15"/>
                </a:lnTo>
                <a:lnTo>
                  <a:pt x="0" y="20"/>
                </a:lnTo>
                <a:lnTo>
                  <a:pt x="1" y="24"/>
                </a:lnTo>
                <a:lnTo>
                  <a:pt x="3" y="27"/>
                </a:lnTo>
                <a:lnTo>
                  <a:pt x="6" y="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9" name="Freeform 200"/>
          <p:cNvSpPr>
            <a:spLocks/>
          </p:cNvSpPr>
          <p:nvPr/>
        </p:nvSpPr>
        <p:spPr bwMode="auto">
          <a:xfrm>
            <a:off x="6242050" y="4386263"/>
            <a:ext cx="69850" cy="63500"/>
          </a:xfrm>
          <a:custGeom>
            <a:avLst/>
            <a:gdLst>
              <a:gd name="T0" fmla="*/ 2147483647 w 50"/>
              <a:gd name="T1" fmla="*/ 2147483647 h 40"/>
              <a:gd name="T2" fmla="*/ 2147483647 w 50"/>
              <a:gd name="T3" fmla="*/ 2147483647 h 40"/>
              <a:gd name="T4" fmla="*/ 2147483647 w 50"/>
              <a:gd name="T5" fmla="*/ 2147483647 h 40"/>
              <a:gd name="T6" fmla="*/ 2147483647 w 50"/>
              <a:gd name="T7" fmla="*/ 2147483647 h 40"/>
              <a:gd name="T8" fmla="*/ 2147483647 w 50"/>
              <a:gd name="T9" fmla="*/ 2147483647 h 40"/>
              <a:gd name="T10" fmla="*/ 2147483647 w 50"/>
              <a:gd name="T11" fmla="*/ 2147483647 h 40"/>
              <a:gd name="T12" fmla="*/ 2147483647 w 50"/>
              <a:gd name="T13" fmla="*/ 2147483647 h 40"/>
              <a:gd name="T14" fmla="*/ 2147483647 w 50"/>
              <a:gd name="T15" fmla="*/ 2147483647 h 40"/>
              <a:gd name="T16" fmla="*/ 2147483647 w 50"/>
              <a:gd name="T17" fmla="*/ 2147483647 h 40"/>
              <a:gd name="T18" fmla="*/ 2147483647 w 50"/>
              <a:gd name="T19" fmla="*/ 2147483647 h 40"/>
              <a:gd name="T20" fmla="*/ 2147483647 w 50"/>
              <a:gd name="T21" fmla="*/ 2147483647 h 40"/>
              <a:gd name="T22" fmla="*/ 2147483647 w 50"/>
              <a:gd name="T23" fmla="*/ 2147483647 h 40"/>
              <a:gd name="T24" fmla="*/ 2147483647 w 50"/>
              <a:gd name="T25" fmla="*/ 2147483647 h 40"/>
              <a:gd name="T26" fmla="*/ 2147483647 w 50"/>
              <a:gd name="T27" fmla="*/ 2147483647 h 40"/>
              <a:gd name="T28" fmla="*/ 2147483647 w 50"/>
              <a:gd name="T29" fmla="*/ 2147483647 h 40"/>
              <a:gd name="T30" fmla="*/ 2147483647 w 50"/>
              <a:gd name="T31" fmla="*/ 2147483647 h 40"/>
              <a:gd name="T32" fmla="*/ 2147483647 w 50"/>
              <a:gd name="T33" fmla="*/ 2147483647 h 40"/>
              <a:gd name="T34" fmla="*/ 2147483647 w 50"/>
              <a:gd name="T35" fmla="*/ 2147483647 h 40"/>
              <a:gd name="T36" fmla="*/ 2147483647 w 50"/>
              <a:gd name="T37" fmla="*/ 2147483647 h 40"/>
              <a:gd name="T38" fmla="*/ 2147483647 w 50"/>
              <a:gd name="T39" fmla="*/ 2147483647 h 40"/>
              <a:gd name="T40" fmla="*/ 2147483647 w 50"/>
              <a:gd name="T41" fmla="*/ 2147483647 h 40"/>
              <a:gd name="T42" fmla="*/ 2147483647 w 50"/>
              <a:gd name="T43" fmla="*/ 2147483647 h 40"/>
              <a:gd name="T44" fmla="*/ 2147483647 w 50"/>
              <a:gd name="T45" fmla="*/ 2147483647 h 40"/>
              <a:gd name="T46" fmla="*/ 2147483647 w 50"/>
              <a:gd name="T47" fmla="*/ 2147483647 h 40"/>
              <a:gd name="T48" fmla="*/ 2147483647 w 50"/>
              <a:gd name="T49" fmla="*/ 2147483647 h 40"/>
              <a:gd name="T50" fmla="*/ 2147483647 w 50"/>
              <a:gd name="T51" fmla="*/ 2147483647 h 40"/>
              <a:gd name="T52" fmla="*/ 2147483647 w 50"/>
              <a:gd name="T53" fmla="*/ 2147483647 h 40"/>
              <a:gd name="T54" fmla="*/ 2147483647 w 50"/>
              <a:gd name="T55" fmla="*/ 2147483647 h 40"/>
              <a:gd name="T56" fmla="*/ 2147483647 w 50"/>
              <a:gd name="T57" fmla="*/ 2147483647 h 40"/>
              <a:gd name="T58" fmla="*/ 2147483647 w 50"/>
              <a:gd name="T59" fmla="*/ 2147483647 h 40"/>
              <a:gd name="T60" fmla="*/ 2147483647 w 50"/>
              <a:gd name="T61" fmla="*/ 2147483647 h 40"/>
              <a:gd name="T62" fmla="*/ 2147483647 w 50"/>
              <a:gd name="T63" fmla="*/ 2147483647 h 40"/>
              <a:gd name="T64" fmla="*/ 2147483647 w 50"/>
              <a:gd name="T65" fmla="*/ 2147483647 h 40"/>
              <a:gd name="T66" fmla="*/ 2147483647 w 50"/>
              <a:gd name="T67" fmla="*/ 2147483647 h 40"/>
              <a:gd name="T68" fmla="*/ 2147483647 w 50"/>
              <a:gd name="T69" fmla="*/ 2147483647 h 40"/>
              <a:gd name="T70" fmla="*/ 2147483647 w 50"/>
              <a:gd name="T71" fmla="*/ 2147483647 h 40"/>
              <a:gd name="T72" fmla="*/ 2147483647 w 50"/>
              <a:gd name="T73" fmla="*/ 2147483647 h 40"/>
              <a:gd name="T74" fmla="*/ 2147483647 w 50"/>
              <a:gd name="T75" fmla="*/ 0 h 40"/>
              <a:gd name="T76" fmla="*/ 2147483647 w 50"/>
              <a:gd name="T77" fmla="*/ 0 h 40"/>
              <a:gd name="T78" fmla="*/ 2147483647 w 50"/>
              <a:gd name="T79" fmla="*/ 0 h 40"/>
              <a:gd name="T80" fmla="*/ 2147483647 w 50"/>
              <a:gd name="T81" fmla="*/ 2147483647 h 40"/>
              <a:gd name="T82" fmla="*/ 2147483647 w 50"/>
              <a:gd name="T83" fmla="*/ 2147483647 h 40"/>
              <a:gd name="T84" fmla="*/ 2147483647 w 50"/>
              <a:gd name="T85" fmla="*/ 2147483647 h 40"/>
              <a:gd name="T86" fmla="*/ 0 w 50"/>
              <a:gd name="T87" fmla="*/ 2147483647 h 40"/>
              <a:gd name="T88" fmla="*/ 0 w 50"/>
              <a:gd name="T89" fmla="*/ 2147483647 h 40"/>
              <a:gd name="T90" fmla="*/ 0 w 50"/>
              <a:gd name="T91" fmla="*/ 2147483647 h 40"/>
              <a:gd name="T92" fmla="*/ 2147483647 w 50"/>
              <a:gd name="T93" fmla="*/ 2147483647 h 40"/>
              <a:gd name="T94" fmla="*/ 2147483647 w 50"/>
              <a:gd name="T95" fmla="*/ 2147483647 h 40"/>
              <a:gd name="T96" fmla="*/ 2147483647 w 50"/>
              <a:gd name="T97" fmla="*/ 2147483647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0"/>
              <a:gd name="T149" fmla="*/ 50 w 50"/>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0">
                <a:moveTo>
                  <a:pt x="6" y="30"/>
                </a:moveTo>
                <a:lnTo>
                  <a:pt x="10" y="33"/>
                </a:lnTo>
                <a:lnTo>
                  <a:pt x="13" y="34"/>
                </a:lnTo>
                <a:lnTo>
                  <a:pt x="18" y="37"/>
                </a:lnTo>
                <a:lnTo>
                  <a:pt x="21" y="39"/>
                </a:lnTo>
                <a:lnTo>
                  <a:pt x="25" y="40"/>
                </a:lnTo>
                <a:lnTo>
                  <a:pt x="28" y="40"/>
                </a:lnTo>
                <a:lnTo>
                  <a:pt x="32" y="40"/>
                </a:lnTo>
                <a:lnTo>
                  <a:pt x="37" y="39"/>
                </a:lnTo>
                <a:lnTo>
                  <a:pt x="40" y="37"/>
                </a:lnTo>
                <a:lnTo>
                  <a:pt x="43" y="34"/>
                </a:lnTo>
                <a:lnTo>
                  <a:pt x="43" y="33"/>
                </a:lnTo>
                <a:lnTo>
                  <a:pt x="44" y="30"/>
                </a:lnTo>
                <a:lnTo>
                  <a:pt x="44" y="27"/>
                </a:lnTo>
                <a:lnTo>
                  <a:pt x="46" y="24"/>
                </a:lnTo>
                <a:lnTo>
                  <a:pt x="46" y="21"/>
                </a:lnTo>
                <a:lnTo>
                  <a:pt x="47" y="18"/>
                </a:lnTo>
                <a:lnTo>
                  <a:pt x="49" y="17"/>
                </a:lnTo>
                <a:lnTo>
                  <a:pt x="49" y="15"/>
                </a:lnTo>
                <a:lnTo>
                  <a:pt x="50" y="14"/>
                </a:lnTo>
                <a:lnTo>
                  <a:pt x="50" y="11"/>
                </a:lnTo>
                <a:lnTo>
                  <a:pt x="49" y="9"/>
                </a:lnTo>
                <a:lnTo>
                  <a:pt x="49" y="8"/>
                </a:lnTo>
                <a:lnTo>
                  <a:pt x="47" y="6"/>
                </a:lnTo>
                <a:lnTo>
                  <a:pt x="46" y="5"/>
                </a:lnTo>
                <a:lnTo>
                  <a:pt x="44" y="3"/>
                </a:lnTo>
                <a:lnTo>
                  <a:pt x="43" y="3"/>
                </a:lnTo>
                <a:lnTo>
                  <a:pt x="40" y="3"/>
                </a:lnTo>
                <a:lnTo>
                  <a:pt x="38" y="3"/>
                </a:lnTo>
                <a:lnTo>
                  <a:pt x="37" y="3"/>
                </a:lnTo>
                <a:lnTo>
                  <a:pt x="34" y="5"/>
                </a:lnTo>
                <a:lnTo>
                  <a:pt x="32" y="5"/>
                </a:lnTo>
                <a:lnTo>
                  <a:pt x="31" y="5"/>
                </a:lnTo>
                <a:lnTo>
                  <a:pt x="28" y="3"/>
                </a:lnTo>
                <a:lnTo>
                  <a:pt x="25" y="3"/>
                </a:lnTo>
                <a:lnTo>
                  <a:pt x="22" y="2"/>
                </a:lnTo>
                <a:lnTo>
                  <a:pt x="21" y="2"/>
                </a:lnTo>
                <a:lnTo>
                  <a:pt x="18" y="0"/>
                </a:lnTo>
                <a:lnTo>
                  <a:pt x="15" y="0"/>
                </a:lnTo>
                <a:lnTo>
                  <a:pt x="12" y="0"/>
                </a:lnTo>
                <a:lnTo>
                  <a:pt x="10" y="2"/>
                </a:lnTo>
                <a:lnTo>
                  <a:pt x="6" y="3"/>
                </a:lnTo>
                <a:lnTo>
                  <a:pt x="3" y="8"/>
                </a:lnTo>
                <a:lnTo>
                  <a:pt x="0" y="11"/>
                </a:lnTo>
                <a:lnTo>
                  <a:pt x="0" y="15"/>
                </a:lnTo>
                <a:lnTo>
                  <a:pt x="0" y="20"/>
                </a:lnTo>
                <a:lnTo>
                  <a:pt x="1" y="24"/>
                </a:lnTo>
                <a:lnTo>
                  <a:pt x="3" y="27"/>
                </a:lnTo>
                <a:lnTo>
                  <a:pt x="6" y="30"/>
                </a:lnTo>
              </a:path>
            </a:pathLst>
          </a:custGeom>
          <a:solidFill>
            <a:srgbClr val="FFFF00"/>
          </a:solidFill>
          <a:ln w="4763">
            <a:solidFill>
              <a:srgbClr val="990000"/>
            </a:solidFill>
            <a:round/>
            <a:headEnd/>
            <a:tailEnd/>
          </a:ln>
        </p:spPr>
        <p:txBody>
          <a:bodyPr/>
          <a:lstStyle/>
          <a:p>
            <a:endParaRPr lang="en-US"/>
          </a:p>
        </p:txBody>
      </p:sp>
      <p:sp>
        <p:nvSpPr>
          <p:cNvPr id="53450" name="Freeform 201"/>
          <p:cNvSpPr>
            <a:spLocks/>
          </p:cNvSpPr>
          <p:nvPr/>
        </p:nvSpPr>
        <p:spPr bwMode="auto">
          <a:xfrm>
            <a:off x="6189663" y="4370388"/>
            <a:ext cx="39687" cy="74612"/>
          </a:xfrm>
          <a:custGeom>
            <a:avLst/>
            <a:gdLst>
              <a:gd name="T0" fmla="*/ 0 w 28"/>
              <a:gd name="T1" fmla="*/ 2147483647 h 47"/>
              <a:gd name="T2" fmla="*/ 0 w 28"/>
              <a:gd name="T3" fmla="*/ 2147483647 h 47"/>
              <a:gd name="T4" fmla="*/ 0 w 28"/>
              <a:gd name="T5" fmla="*/ 2147483647 h 47"/>
              <a:gd name="T6" fmla="*/ 2147483647 w 28"/>
              <a:gd name="T7" fmla="*/ 2147483647 h 47"/>
              <a:gd name="T8" fmla="*/ 2147483647 w 28"/>
              <a:gd name="T9" fmla="*/ 2147483647 h 47"/>
              <a:gd name="T10" fmla="*/ 2147483647 w 28"/>
              <a:gd name="T11" fmla="*/ 2147483647 h 47"/>
              <a:gd name="T12" fmla="*/ 2147483647 w 28"/>
              <a:gd name="T13" fmla="*/ 2147483647 h 47"/>
              <a:gd name="T14" fmla="*/ 2147483647 w 28"/>
              <a:gd name="T15" fmla="*/ 2147483647 h 47"/>
              <a:gd name="T16" fmla="*/ 2147483647 w 28"/>
              <a:gd name="T17" fmla="*/ 2147483647 h 47"/>
              <a:gd name="T18" fmla="*/ 2147483647 w 28"/>
              <a:gd name="T19" fmla="*/ 2147483647 h 47"/>
              <a:gd name="T20" fmla="*/ 2147483647 w 28"/>
              <a:gd name="T21" fmla="*/ 2147483647 h 47"/>
              <a:gd name="T22" fmla="*/ 2147483647 w 28"/>
              <a:gd name="T23" fmla="*/ 2147483647 h 47"/>
              <a:gd name="T24" fmla="*/ 2147483647 w 28"/>
              <a:gd name="T25" fmla="*/ 2147483647 h 47"/>
              <a:gd name="T26" fmla="*/ 2147483647 w 28"/>
              <a:gd name="T27" fmla="*/ 2147483647 h 47"/>
              <a:gd name="T28" fmla="*/ 2147483647 w 28"/>
              <a:gd name="T29" fmla="*/ 2147483647 h 47"/>
              <a:gd name="T30" fmla="*/ 2147483647 w 28"/>
              <a:gd name="T31" fmla="*/ 2147483647 h 47"/>
              <a:gd name="T32" fmla="*/ 2147483647 w 28"/>
              <a:gd name="T33" fmla="*/ 2147483647 h 47"/>
              <a:gd name="T34" fmla="*/ 2147483647 w 28"/>
              <a:gd name="T35" fmla="*/ 0 h 47"/>
              <a:gd name="T36" fmla="*/ 2147483647 w 28"/>
              <a:gd name="T37" fmla="*/ 0 h 47"/>
              <a:gd name="T38" fmla="*/ 2147483647 w 28"/>
              <a:gd name="T39" fmla="*/ 2147483647 h 47"/>
              <a:gd name="T40" fmla="*/ 2147483647 w 28"/>
              <a:gd name="T41" fmla="*/ 2147483647 h 47"/>
              <a:gd name="T42" fmla="*/ 0 w 28"/>
              <a:gd name="T43" fmla="*/ 2147483647 h 47"/>
              <a:gd name="T44" fmla="*/ 0 w 28"/>
              <a:gd name="T45" fmla="*/ 2147483647 h 47"/>
              <a:gd name="T46" fmla="*/ 0 w 28"/>
              <a:gd name="T47" fmla="*/ 2147483647 h 47"/>
              <a:gd name="T48" fmla="*/ 0 w 28"/>
              <a:gd name="T49" fmla="*/ 2147483647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47"/>
              <a:gd name="T77" fmla="*/ 28 w 28"/>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47">
                <a:moveTo>
                  <a:pt x="0" y="18"/>
                </a:moveTo>
                <a:lnTo>
                  <a:pt x="0" y="25"/>
                </a:lnTo>
                <a:lnTo>
                  <a:pt x="0" y="31"/>
                </a:lnTo>
                <a:lnTo>
                  <a:pt x="3" y="37"/>
                </a:lnTo>
                <a:lnTo>
                  <a:pt x="6" y="41"/>
                </a:lnTo>
                <a:lnTo>
                  <a:pt x="9" y="44"/>
                </a:lnTo>
                <a:lnTo>
                  <a:pt x="13" y="47"/>
                </a:lnTo>
                <a:lnTo>
                  <a:pt x="16" y="47"/>
                </a:lnTo>
                <a:lnTo>
                  <a:pt x="21" y="44"/>
                </a:lnTo>
                <a:lnTo>
                  <a:pt x="25" y="40"/>
                </a:lnTo>
                <a:lnTo>
                  <a:pt x="28" y="34"/>
                </a:lnTo>
                <a:lnTo>
                  <a:pt x="28" y="30"/>
                </a:lnTo>
                <a:lnTo>
                  <a:pt x="27" y="24"/>
                </a:lnTo>
                <a:lnTo>
                  <a:pt x="24" y="18"/>
                </a:lnTo>
                <a:lnTo>
                  <a:pt x="21" y="12"/>
                </a:lnTo>
                <a:lnTo>
                  <a:pt x="16" y="7"/>
                </a:lnTo>
                <a:lnTo>
                  <a:pt x="12" y="1"/>
                </a:lnTo>
                <a:lnTo>
                  <a:pt x="7" y="0"/>
                </a:lnTo>
                <a:lnTo>
                  <a:pt x="6" y="0"/>
                </a:lnTo>
                <a:lnTo>
                  <a:pt x="3" y="1"/>
                </a:lnTo>
                <a:lnTo>
                  <a:pt x="1" y="4"/>
                </a:lnTo>
                <a:lnTo>
                  <a:pt x="0" y="9"/>
                </a:lnTo>
                <a:lnTo>
                  <a:pt x="0" y="12"/>
                </a:lnTo>
                <a:lnTo>
                  <a:pt x="0" y="15"/>
                </a:lnTo>
                <a:lnTo>
                  <a:pt x="0"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51" name="Freeform 202"/>
          <p:cNvSpPr>
            <a:spLocks/>
          </p:cNvSpPr>
          <p:nvPr/>
        </p:nvSpPr>
        <p:spPr bwMode="auto">
          <a:xfrm>
            <a:off x="6189663" y="4370388"/>
            <a:ext cx="39687" cy="74612"/>
          </a:xfrm>
          <a:custGeom>
            <a:avLst/>
            <a:gdLst>
              <a:gd name="T0" fmla="*/ 0 w 28"/>
              <a:gd name="T1" fmla="*/ 2147483647 h 47"/>
              <a:gd name="T2" fmla="*/ 0 w 28"/>
              <a:gd name="T3" fmla="*/ 2147483647 h 47"/>
              <a:gd name="T4" fmla="*/ 0 w 28"/>
              <a:gd name="T5" fmla="*/ 2147483647 h 47"/>
              <a:gd name="T6" fmla="*/ 2147483647 w 28"/>
              <a:gd name="T7" fmla="*/ 2147483647 h 47"/>
              <a:gd name="T8" fmla="*/ 2147483647 w 28"/>
              <a:gd name="T9" fmla="*/ 2147483647 h 47"/>
              <a:gd name="T10" fmla="*/ 2147483647 w 28"/>
              <a:gd name="T11" fmla="*/ 2147483647 h 47"/>
              <a:gd name="T12" fmla="*/ 2147483647 w 28"/>
              <a:gd name="T13" fmla="*/ 2147483647 h 47"/>
              <a:gd name="T14" fmla="*/ 2147483647 w 28"/>
              <a:gd name="T15" fmla="*/ 2147483647 h 47"/>
              <a:gd name="T16" fmla="*/ 2147483647 w 28"/>
              <a:gd name="T17" fmla="*/ 2147483647 h 47"/>
              <a:gd name="T18" fmla="*/ 2147483647 w 28"/>
              <a:gd name="T19" fmla="*/ 2147483647 h 47"/>
              <a:gd name="T20" fmla="*/ 2147483647 w 28"/>
              <a:gd name="T21" fmla="*/ 2147483647 h 47"/>
              <a:gd name="T22" fmla="*/ 2147483647 w 28"/>
              <a:gd name="T23" fmla="*/ 2147483647 h 47"/>
              <a:gd name="T24" fmla="*/ 2147483647 w 28"/>
              <a:gd name="T25" fmla="*/ 2147483647 h 47"/>
              <a:gd name="T26" fmla="*/ 2147483647 w 28"/>
              <a:gd name="T27" fmla="*/ 2147483647 h 47"/>
              <a:gd name="T28" fmla="*/ 2147483647 w 28"/>
              <a:gd name="T29" fmla="*/ 2147483647 h 47"/>
              <a:gd name="T30" fmla="*/ 2147483647 w 28"/>
              <a:gd name="T31" fmla="*/ 2147483647 h 47"/>
              <a:gd name="T32" fmla="*/ 2147483647 w 28"/>
              <a:gd name="T33" fmla="*/ 2147483647 h 47"/>
              <a:gd name="T34" fmla="*/ 2147483647 w 28"/>
              <a:gd name="T35" fmla="*/ 0 h 47"/>
              <a:gd name="T36" fmla="*/ 2147483647 w 28"/>
              <a:gd name="T37" fmla="*/ 0 h 47"/>
              <a:gd name="T38" fmla="*/ 2147483647 w 28"/>
              <a:gd name="T39" fmla="*/ 2147483647 h 47"/>
              <a:gd name="T40" fmla="*/ 2147483647 w 28"/>
              <a:gd name="T41" fmla="*/ 2147483647 h 47"/>
              <a:gd name="T42" fmla="*/ 0 w 28"/>
              <a:gd name="T43" fmla="*/ 2147483647 h 47"/>
              <a:gd name="T44" fmla="*/ 0 w 28"/>
              <a:gd name="T45" fmla="*/ 2147483647 h 47"/>
              <a:gd name="T46" fmla="*/ 0 w 28"/>
              <a:gd name="T47" fmla="*/ 2147483647 h 47"/>
              <a:gd name="T48" fmla="*/ 0 w 28"/>
              <a:gd name="T49" fmla="*/ 2147483647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47"/>
              <a:gd name="T77" fmla="*/ 28 w 28"/>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47">
                <a:moveTo>
                  <a:pt x="0" y="18"/>
                </a:moveTo>
                <a:lnTo>
                  <a:pt x="0" y="25"/>
                </a:lnTo>
                <a:lnTo>
                  <a:pt x="0" y="31"/>
                </a:lnTo>
                <a:lnTo>
                  <a:pt x="3" y="37"/>
                </a:lnTo>
                <a:lnTo>
                  <a:pt x="6" y="41"/>
                </a:lnTo>
                <a:lnTo>
                  <a:pt x="9" y="44"/>
                </a:lnTo>
                <a:lnTo>
                  <a:pt x="13" y="47"/>
                </a:lnTo>
                <a:lnTo>
                  <a:pt x="16" y="47"/>
                </a:lnTo>
                <a:lnTo>
                  <a:pt x="21" y="44"/>
                </a:lnTo>
                <a:lnTo>
                  <a:pt x="25" y="40"/>
                </a:lnTo>
                <a:lnTo>
                  <a:pt x="28" y="34"/>
                </a:lnTo>
                <a:lnTo>
                  <a:pt x="28" y="30"/>
                </a:lnTo>
                <a:lnTo>
                  <a:pt x="27" y="24"/>
                </a:lnTo>
                <a:lnTo>
                  <a:pt x="24" y="18"/>
                </a:lnTo>
                <a:lnTo>
                  <a:pt x="21" y="12"/>
                </a:lnTo>
                <a:lnTo>
                  <a:pt x="16" y="7"/>
                </a:lnTo>
                <a:lnTo>
                  <a:pt x="12" y="1"/>
                </a:lnTo>
                <a:lnTo>
                  <a:pt x="7" y="0"/>
                </a:lnTo>
                <a:lnTo>
                  <a:pt x="6" y="0"/>
                </a:lnTo>
                <a:lnTo>
                  <a:pt x="3" y="1"/>
                </a:lnTo>
                <a:lnTo>
                  <a:pt x="1" y="4"/>
                </a:lnTo>
                <a:lnTo>
                  <a:pt x="0" y="9"/>
                </a:lnTo>
                <a:lnTo>
                  <a:pt x="0" y="12"/>
                </a:lnTo>
                <a:lnTo>
                  <a:pt x="0" y="15"/>
                </a:lnTo>
                <a:lnTo>
                  <a:pt x="0" y="18"/>
                </a:lnTo>
              </a:path>
            </a:pathLst>
          </a:custGeom>
          <a:solidFill>
            <a:srgbClr val="FFFF00"/>
          </a:solidFill>
          <a:ln w="4763">
            <a:solidFill>
              <a:srgbClr val="990000"/>
            </a:solidFill>
            <a:round/>
            <a:headEnd/>
            <a:tailEnd/>
          </a:ln>
        </p:spPr>
        <p:txBody>
          <a:bodyPr/>
          <a:lstStyle/>
          <a:p>
            <a:endParaRPr lang="en-US"/>
          </a:p>
        </p:txBody>
      </p:sp>
      <p:pic>
        <p:nvPicPr>
          <p:cNvPr id="53452" name="Picture 203"/>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70597" y="4436487"/>
            <a:ext cx="1797050"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290444" name="Rectangle 204"/>
          <p:cNvSpPr>
            <a:spLocks noChangeArrowheads="1"/>
          </p:cNvSpPr>
          <p:nvPr/>
        </p:nvSpPr>
        <p:spPr bwMode="white">
          <a:xfrm>
            <a:off x="1828800" y="3352800"/>
            <a:ext cx="19780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nchorCtr="1">
            <a:spAutoFit/>
          </a:bodyPr>
          <a:lstStyle/>
          <a:p>
            <a:pPr algn="ctr"/>
            <a:r>
              <a:rPr lang="en-US" sz="1600" b="1">
                <a:latin typeface="Helvetica" pitchFamily="34" charset="0"/>
              </a:rPr>
              <a:t>Increased glucagon secretion </a:t>
            </a:r>
          </a:p>
        </p:txBody>
      </p:sp>
      <p:pic>
        <p:nvPicPr>
          <p:cNvPr id="53454" name="Picture 205"/>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92318" y="2466155"/>
            <a:ext cx="1524000"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3455" name="Picture 206"/>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98143" y="1320596"/>
            <a:ext cx="1620838"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3456" name="Rectangle 207"/>
          <p:cNvSpPr>
            <a:spLocks noChangeArrowheads="1"/>
          </p:cNvSpPr>
          <p:nvPr/>
        </p:nvSpPr>
        <p:spPr bwMode="white">
          <a:xfrm>
            <a:off x="5181600" y="2514600"/>
            <a:ext cx="1039813"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endParaRPr lang="en-US" sz="1200" b="1">
              <a:latin typeface="Helvetica" pitchFamily="34" charset="0"/>
            </a:endParaRPr>
          </a:p>
        </p:txBody>
      </p:sp>
      <p:sp>
        <p:nvSpPr>
          <p:cNvPr id="1290458" name="Rectangle 218"/>
          <p:cNvSpPr>
            <a:spLocks noChangeArrowheads="1"/>
          </p:cNvSpPr>
          <p:nvPr/>
        </p:nvSpPr>
        <p:spPr bwMode="auto">
          <a:xfrm>
            <a:off x="2835554" y="2428613"/>
            <a:ext cx="2443163"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sz="1600" b="1" dirty="0">
                <a:latin typeface="Helvetica" pitchFamily="34" charset="0"/>
              </a:rPr>
              <a:t>     Decreased </a:t>
            </a:r>
            <a:br>
              <a:rPr lang="en-US" sz="1600" b="1" dirty="0">
                <a:latin typeface="Helvetica" pitchFamily="34" charset="0"/>
              </a:rPr>
            </a:br>
            <a:r>
              <a:rPr lang="en-US" sz="1600" b="1" dirty="0">
                <a:latin typeface="Helvetica" pitchFamily="34" charset="0"/>
              </a:rPr>
              <a:t>amylin, </a:t>
            </a:r>
            <a:r>
              <a:rPr lang="en-GB" sz="1600" dirty="0">
                <a:latin typeface="Helvetica" pitchFamily="34" charset="0"/>
                <a:sym typeface="Symbol" pitchFamily="18" charset="2"/>
              </a:rPr>
              <a:t></a:t>
            </a:r>
            <a:r>
              <a:rPr lang="en-US" sz="1600" b="1" dirty="0">
                <a:latin typeface="Helvetica" pitchFamily="34" charset="0"/>
                <a:sym typeface="Symbol" pitchFamily="18" charset="2"/>
              </a:rPr>
              <a:t>-</a:t>
            </a:r>
            <a:r>
              <a:rPr lang="en-US" sz="1600" b="1" dirty="0">
                <a:latin typeface="Helvetica" pitchFamily="34" charset="0"/>
              </a:rPr>
              <a:t>cell secretion</a:t>
            </a:r>
          </a:p>
          <a:p>
            <a:r>
              <a:rPr lang="en-US" sz="1600" b="1" dirty="0">
                <a:latin typeface="Helvetica" pitchFamily="34" charset="0"/>
              </a:rPr>
              <a:t>80% loss at dx</a:t>
            </a:r>
          </a:p>
        </p:txBody>
      </p:sp>
      <p:sp>
        <p:nvSpPr>
          <p:cNvPr id="53458" name="AutoShape 219"/>
          <p:cNvSpPr>
            <a:spLocks noChangeArrowheads="1"/>
          </p:cNvSpPr>
          <p:nvPr/>
        </p:nvSpPr>
        <p:spPr bwMode="auto">
          <a:xfrm rot="-1584972">
            <a:off x="3856841" y="2152200"/>
            <a:ext cx="533400" cy="257175"/>
          </a:xfrm>
          <a:prstGeom prst="rightArrow">
            <a:avLst>
              <a:gd name="adj1" fmla="val 50000"/>
              <a:gd name="adj2" fmla="val 103723"/>
            </a:avLst>
          </a:prstGeom>
          <a:solidFill>
            <a:schemeClr val="tx1"/>
          </a:solidFill>
          <a:ln w="12700">
            <a:solidFill>
              <a:schemeClr val="tx1"/>
            </a:solidFill>
            <a:miter lim="800000"/>
            <a:headEnd/>
            <a:tailEnd/>
          </a:ln>
        </p:spPr>
        <p:txBody>
          <a:bodyPr wrap="none" anchor="ctr"/>
          <a:lstStyle/>
          <a:p>
            <a:endParaRPr lang="en-US"/>
          </a:p>
        </p:txBody>
      </p:sp>
      <p:sp>
        <p:nvSpPr>
          <p:cNvPr id="1290460" name="Rectangle 220"/>
          <p:cNvSpPr>
            <a:spLocks noChangeArrowheads="1"/>
          </p:cNvSpPr>
          <p:nvPr/>
        </p:nvSpPr>
        <p:spPr bwMode="auto">
          <a:xfrm>
            <a:off x="609600" y="5357813"/>
            <a:ext cx="1447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1600" b="1" dirty="0">
                <a:latin typeface="Helvetica" pitchFamily="34" charset="0"/>
              </a:rPr>
              <a:t>Increase glucose</a:t>
            </a:r>
          </a:p>
          <a:p>
            <a:r>
              <a:rPr lang="en-US" sz="1600" b="1" dirty="0">
                <a:latin typeface="Helvetica" pitchFamily="34" charset="0"/>
              </a:rPr>
              <a:t>production</a:t>
            </a:r>
          </a:p>
        </p:txBody>
      </p:sp>
      <p:sp>
        <p:nvSpPr>
          <p:cNvPr id="53460" name="AutoShape 221"/>
          <p:cNvSpPr>
            <a:spLocks noChangeArrowheads="1"/>
          </p:cNvSpPr>
          <p:nvPr/>
        </p:nvSpPr>
        <p:spPr bwMode="auto">
          <a:xfrm rot="20441538">
            <a:off x="1630405" y="5482655"/>
            <a:ext cx="750888" cy="257175"/>
          </a:xfrm>
          <a:prstGeom prst="rightArrow">
            <a:avLst>
              <a:gd name="adj1" fmla="val 50000"/>
              <a:gd name="adj2" fmla="val 146015"/>
            </a:avLst>
          </a:prstGeom>
          <a:solidFill>
            <a:schemeClr val="tx1"/>
          </a:solidFill>
          <a:ln w="12700">
            <a:solidFill>
              <a:schemeClr val="tx1"/>
            </a:solidFill>
            <a:miter lim="800000"/>
            <a:headEnd/>
            <a:tailEnd/>
          </a:ln>
        </p:spPr>
        <p:txBody>
          <a:bodyPr wrap="none" anchor="ctr"/>
          <a:lstStyle/>
          <a:p>
            <a:endParaRPr lang="en-US"/>
          </a:p>
        </p:txBody>
      </p:sp>
      <p:sp>
        <p:nvSpPr>
          <p:cNvPr id="1290462" name="Rectangle 222"/>
          <p:cNvSpPr>
            <a:spLocks noChangeArrowheads="1"/>
          </p:cNvSpPr>
          <p:nvPr/>
        </p:nvSpPr>
        <p:spPr bwMode="auto">
          <a:xfrm>
            <a:off x="7742761" y="4248944"/>
            <a:ext cx="12954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1600" b="1" dirty="0">
                <a:latin typeface="Helvetica" pitchFamily="34" charset="0"/>
              </a:rPr>
              <a:t>Increased lipolysis</a:t>
            </a:r>
          </a:p>
        </p:txBody>
      </p:sp>
      <p:sp>
        <p:nvSpPr>
          <p:cNvPr id="53462" name="AutoShape 223"/>
          <p:cNvSpPr>
            <a:spLocks noChangeArrowheads="1"/>
          </p:cNvSpPr>
          <p:nvPr/>
        </p:nvSpPr>
        <p:spPr bwMode="auto">
          <a:xfrm rot="10612423">
            <a:off x="6839317" y="3100800"/>
            <a:ext cx="843142" cy="211138"/>
          </a:xfrm>
          <a:prstGeom prst="rightArrow">
            <a:avLst>
              <a:gd name="adj1" fmla="val 50000"/>
              <a:gd name="adj2" fmla="val 286519"/>
            </a:avLst>
          </a:prstGeom>
          <a:solidFill>
            <a:schemeClr val="tx1"/>
          </a:solidFill>
          <a:ln w="12700">
            <a:solidFill>
              <a:schemeClr val="tx1"/>
            </a:solidFill>
            <a:miter lim="800000"/>
            <a:headEnd/>
            <a:tailEnd/>
          </a:ln>
        </p:spPr>
        <p:txBody>
          <a:bodyPr wrap="none" anchor="ctr"/>
          <a:lstStyle/>
          <a:p>
            <a:endParaRPr lang="en-US"/>
          </a:p>
        </p:txBody>
      </p:sp>
      <p:sp>
        <p:nvSpPr>
          <p:cNvPr id="53463" name="AutoShape 228"/>
          <p:cNvSpPr>
            <a:spLocks noChangeArrowheads="1"/>
          </p:cNvSpPr>
          <p:nvPr/>
        </p:nvSpPr>
        <p:spPr bwMode="auto">
          <a:xfrm rot="1100146" flipH="1">
            <a:off x="6875222" y="5547478"/>
            <a:ext cx="914400" cy="163513"/>
          </a:xfrm>
          <a:prstGeom prst="rightArrow">
            <a:avLst>
              <a:gd name="adj1" fmla="val 50000"/>
              <a:gd name="adj2" fmla="val 279663"/>
            </a:avLst>
          </a:prstGeom>
          <a:solidFill>
            <a:schemeClr val="tx1"/>
          </a:solidFill>
          <a:ln w="12700">
            <a:solidFill>
              <a:schemeClr val="tx1"/>
            </a:solidFill>
            <a:miter lim="800000"/>
            <a:headEnd/>
            <a:tailEnd/>
          </a:ln>
        </p:spPr>
        <p:txBody>
          <a:bodyPr wrap="none" anchor="ctr"/>
          <a:lstStyle/>
          <a:p>
            <a:endParaRPr lang="en-US"/>
          </a:p>
        </p:txBody>
      </p:sp>
      <p:sp>
        <p:nvSpPr>
          <p:cNvPr id="1290469" name="Rectangle 229"/>
          <p:cNvSpPr>
            <a:spLocks noChangeArrowheads="1"/>
          </p:cNvSpPr>
          <p:nvPr/>
        </p:nvSpPr>
        <p:spPr bwMode="auto">
          <a:xfrm>
            <a:off x="6881897" y="5711899"/>
            <a:ext cx="22098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1600" b="1" dirty="0">
                <a:latin typeface="Helvetica" pitchFamily="34" charset="0"/>
              </a:rPr>
              <a:t>Decreased glucose</a:t>
            </a:r>
          </a:p>
          <a:p>
            <a:r>
              <a:rPr lang="en-US" sz="1600" b="1" dirty="0">
                <a:latin typeface="Helvetica" pitchFamily="34" charset="0"/>
              </a:rPr>
              <a:t>         uptake</a:t>
            </a:r>
          </a:p>
        </p:txBody>
      </p:sp>
      <p:sp>
        <p:nvSpPr>
          <p:cNvPr id="53465" name="Freeform 231"/>
          <p:cNvSpPr>
            <a:spLocks/>
          </p:cNvSpPr>
          <p:nvPr/>
        </p:nvSpPr>
        <p:spPr bwMode="auto">
          <a:xfrm>
            <a:off x="4945063" y="3259138"/>
            <a:ext cx="1285875" cy="1163637"/>
          </a:xfrm>
          <a:custGeom>
            <a:avLst/>
            <a:gdLst>
              <a:gd name="T0" fmla="*/ 2147483647 w 891"/>
              <a:gd name="T1" fmla="*/ 2147483647 h 806"/>
              <a:gd name="T2" fmla="*/ 2147483647 w 891"/>
              <a:gd name="T3" fmla="*/ 2147483647 h 806"/>
              <a:gd name="T4" fmla="*/ 2147483647 w 891"/>
              <a:gd name="T5" fmla="*/ 2147483647 h 806"/>
              <a:gd name="T6" fmla="*/ 2147483647 w 891"/>
              <a:gd name="T7" fmla="*/ 2147483647 h 806"/>
              <a:gd name="T8" fmla="*/ 2147483647 w 891"/>
              <a:gd name="T9" fmla="*/ 2147483647 h 806"/>
              <a:gd name="T10" fmla="*/ 2147483647 w 891"/>
              <a:gd name="T11" fmla="*/ 2147483647 h 806"/>
              <a:gd name="T12" fmla="*/ 2147483647 w 891"/>
              <a:gd name="T13" fmla="*/ 2147483647 h 806"/>
              <a:gd name="T14" fmla="*/ 2147483647 w 891"/>
              <a:gd name="T15" fmla="*/ 2147483647 h 806"/>
              <a:gd name="T16" fmla="*/ 2147483647 w 891"/>
              <a:gd name="T17" fmla="*/ 2147483647 h 806"/>
              <a:gd name="T18" fmla="*/ 2147483647 w 891"/>
              <a:gd name="T19" fmla="*/ 2147483647 h 806"/>
              <a:gd name="T20" fmla="*/ 2147483647 w 891"/>
              <a:gd name="T21" fmla="*/ 2147483647 h 806"/>
              <a:gd name="T22" fmla="*/ 2147483647 w 891"/>
              <a:gd name="T23" fmla="*/ 2147483647 h 806"/>
              <a:gd name="T24" fmla="*/ 2147483647 w 891"/>
              <a:gd name="T25" fmla="*/ 2147483647 h 806"/>
              <a:gd name="T26" fmla="*/ 2147483647 w 891"/>
              <a:gd name="T27" fmla="*/ 2147483647 h 806"/>
              <a:gd name="T28" fmla="*/ 2147483647 w 891"/>
              <a:gd name="T29" fmla="*/ 2147483647 h 806"/>
              <a:gd name="T30" fmla="*/ 2147483647 w 891"/>
              <a:gd name="T31" fmla="*/ 2147483647 h 806"/>
              <a:gd name="T32" fmla="*/ 0 w 891"/>
              <a:gd name="T33" fmla="*/ 2147483647 h 806"/>
              <a:gd name="T34" fmla="*/ 2147483647 w 891"/>
              <a:gd name="T35" fmla="*/ 2147483647 h 806"/>
              <a:gd name="T36" fmla="*/ 2147483647 w 891"/>
              <a:gd name="T37" fmla="*/ 2147483647 h 806"/>
              <a:gd name="T38" fmla="*/ 2147483647 w 891"/>
              <a:gd name="T39" fmla="*/ 2147483647 h 806"/>
              <a:gd name="T40" fmla="*/ 2147483647 w 891"/>
              <a:gd name="T41" fmla="*/ 2147483647 h 806"/>
              <a:gd name="T42" fmla="*/ 2147483647 w 891"/>
              <a:gd name="T43" fmla="*/ 2147483647 h 806"/>
              <a:gd name="T44" fmla="*/ 2147483647 w 891"/>
              <a:gd name="T45" fmla="*/ 2147483647 h 806"/>
              <a:gd name="T46" fmla="*/ 2147483647 w 891"/>
              <a:gd name="T47" fmla="*/ 2147483647 h 806"/>
              <a:gd name="T48" fmla="*/ 2147483647 w 891"/>
              <a:gd name="T49" fmla="*/ 2147483647 h 806"/>
              <a:gd name="T50" fmla="*/ 2147483647 w 891"/>
              <a:gd name="T51" fmla="*/ 2147483647 h 806"/>
              <a:gd name="T52" fmla="*/ 2147483647 w 891"/>
              <a:gd name="T53" fmla="*/ 2147483647 h 806"/>
              <a:gd name="T54" fmla="*/ 2147483647 w 891"/>
              <a:gd name="T55" fmla="*/ 2147483647 h 806"/>
              <a:gd name="T56" fmla="*/ 2147483647 w 891"/>
              <a:gd name="T57" fmla="*/ 2147483647 h 806"/>
              <a:gd name="T58" fmla="*/ 2147483647 w 891"/>
              <a:gd name="T59" fmla="*/ 2147483647 h 806"/>
              <a:gd name="T60" fmla="*/ 2147483647 w 891"/>
              <a:gd name="T61" fmla="*/ 2147483647 h 806"/>
              <a:gd name="T62" fmla="*/ 2147483647 w 891"/>
              <a:gd name="T63" fmla="*/ 2147483647 h 806"/>
              <a:gd name="T64" fmla="*/ 2147483647 w 891"/>
              <a:gd name="T65" fmla="*/ 2147483647 h 80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91"/>
              <a:gd name="T100" fmla="*/ 0 h 806"/>
              <a:gd name="T101" fmla="*/ 891 w 891"/>
              <a:gd name="T102" fmla="*/ 806 h 80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91" h="806">
                <a:moveTo>
                  <a:pt x="890" y="795"/>
                </a:moveTo>
                <a:lnTo>
                  <a:pt x="806" y="782"/>
                </a:lnTo>
                <a:lnTo>
                  <a:pt x="729" y="767"/>
                </a:lnTo>
                <a:lnTo>
                  <a:pt x="659" y="750"/>
                </a:lnTo>
                <a:lnTo>
                  <a:pt x="594" y="729"/>
                </a:lnTo>
                <a:lnTo>
                  <a:pt x="534" y="708"/>
                </a:lnTo>
                <a:lnTo>
                  <a:pt x="482" y="684"/>
                </a:lnTo>
                <a:lnTo>
                  <a:pt x="433" y="659"/>
                </a:lnTo>
                <a:lnTo>
                  <a:pt x="390" y="632"/>
                </a:lnTo>
                <a:lnTo>
                  <a:pt x="351" y="604"/>
                </a:lnTo>
                <a:lnTo>
                  <a:pt x="316" y="573"/>
                </a:lnTo>
                <a:lnTo>
                  <a:pt x="287" y="543"/>
                </a:lnTo>
                <a:lnTo>
                  <a:pt x="260" y="512"/>
                </a:lnTo>
                <a:lnTo>
                  <a:pt x="235" y="480"/>
                </a:lnTo>
                <a:lnTo>
                  <a:pt x="215" y="447"/>
                </a:lnTo>
                <a:lnTo>
                  <a:pt x="197" y="414"/>
                </a:lnTo>
                <a:lnTo>
                  <a:pt x="182" y="382"/>
                </a:lnTo>
                <a:lnTo>
                  <a:pt x="168" y="350"/>
                </a:lnTo>
                <a:lnTo>
                  <a:pt x="156" y="318"/>
                </a:lnTo>
                <a:lnTo>
                  <a:pt x="147" y="284"/>
                </a:lnTo>
                <a:lnTo>
                  <a:pt x="138" y="254"/>
                </a:lnTo>
                <a:lnTo>
                  <a:pt x="130" y="223"/>
                </a:lnTo>
                <a:lnTo>
                  <a:pt x="122" y="194"/>
                </a:lnTo>
                <a:lnTo>
                  <a:pt x="113" y="166"/>
                </a:lnTo>
                <a:lnTo>
                  <a:pt x="106" y="140"/>
                </a:lnTo>
                <a:lnTo>
                  <a:pt x="98" y="115"/>
                </a:lnTo>
                <a:lnTo>
                  <a:pt x="89" y="91"/>
                </a:lnTo>
                <a:lnTo>
                  <a:pt x="80" y="70"/>
                </a:lnTo>
                <a:lnTo>
                  <a:pt x="70" y="51"/>
                </a:lnTo>
                <a:lnTo>
                  <a:pt x="57" y="34"/>
                </a:lnTo>
                <a:lnTo>
                  <a:pt x="42" y="20"/>
                </a:lnTo>
                <a:lnTo>
                  <a:pt x="24" y="8"/>
                </a:lnTo>
                <a:lnTo>
                  <a:pt x="4" y="0"/>
                </a:lnTo>
                <a:lnTo>
                  <a:pt x="0" y="8"/>
                </a:lnTo>
                <a:lnTo>
                  <a:pt x="17" y="16"/>
                </a:lnTo>
                <a:lnTo>
                  <a:pt x="33" y="26"/>
                </a:lnTo>
                <a:lnTo>
                  <a:pt x="46" y="40"/>
                </a:lnTo>
                <a:lnTo>
                  <a:pt x="58" y="55"/>
                </a:lnTo>
                <a:lnTo>
                  <a:pt x="69" y="74"/>
                </a:lnTo>
                <a:lnTo>
                  <a:pt x="78" y="94"/>
                </a:lnTo>
                <a:lnTo>
                  <a:pt x="87" y="117"/>
                </a:lnTo>
                <a:lnTo>
                  <a:pt x="95" y="142"/>
                </a:lnTo>
                <a:lnTo>
                  <a:pt x="102" y="168"/>
                </a:lnTo>
                <a:lnTo>
                  <a:pt x="110" y="197"/>
                </a:lnTo>
                <a:lnTo>
                  <a:pt x="116" y="226"/>
                </a:lnTo>
                <a:lnTo>
                  <a:pt x="125" y="256"/>
                </a:lnTo>
                <a:lnTo>
                  <a:pt x="134" y="287"/>
                </a:lnTo>
                <a:lnTo>
                  <a:pt x="144" y="320"/>
                </a:lnTo>
                <a:lnTo>
                  <a:pt x="156" y="352"/>
                </a:lnTo>
                <a:lnTo>
                  <a:pt x="170" y="386"/>
                </a:lnTo>
                <a:lnTo>
                  <a:pt x="186" y="419"/>
                </a:lnTo>
                <a:lnTo>
                  <a:pt x="204" y="452"/>
                </a:lnTo>
                <a:lnTo>
                  <a:pt x="225" y="484"/>
                </a:lnTo>
                <a:lnTo>
                  <a:pt x="249" y="518"/>
                </a:lnTo>
                <a:lnTo>
                  <a:pt x="277" y="549"/>
                </a:lnTo>
                <a:lnTo>
                  <a:pt x="307" y="580"/>
                </a:lnTo>
                <a:lnTo>
                  <a:pt x="342" y="611"/>
                </a:lnTo>
                <a:lnTo>
                  <a:pt x="382" y="639"/>
                </a:lnTo>
                <a:lnTo>
                  <a:pt x="427" y="667"/>
                </a:lnTo>
                <a:lnTo>
                  <a:pt x="475" y="693"/>
                </a:lnTo>
                <a:lnTo>
                  <a:pt x="529" y="718"/>
                </a:lnTo>
                <a:lnTo>
                  <a:pt x="589" y="740"/>
                </a:lnTo>
                <a:lnTo>
                  <a:pt x="655" y="759"/>
                </a:lnTo>
                <a:lnTo>
                  <a:pt x="726" y="777"/>
                </a:lnTo>
                <a:lnTo>
                  <a:pt x="803" y="792"/>
                </a:lnTo>
                <a:lnTo>
                  <a:pt x="888" y="805"/>
                </a:lnTo>
                <a:lnTo>
                  <a:pt x="890" y="795"/>
                </a:lnTo>
              </a:path>
            </a:pathLst>
          </a:custGeom>
          <a:solidFill>
            <a:srgbClr val="790015"/>
          </a:solidFill>
          <a:ln w="12700" cap="rnd">
            <a:solidFill>
              <a:srgbClr val="FC0128"/>
            </a:solidFill>
            <a:round/>
            <a:headEnd/>
            <a:tailEnd/>
          </a:ln>
        </p:spPr>
        <p:txBody>
          <a:bodyPr/>
          <a:lstStyle/>
          <a:p>
            <a:endParaRPr lang="en-US"/>
          </a:p>
        </p:txBody>
      </p:sp>
      <p:sp>
        <p:nvSpPr>
          <p:cNvPr id="53466" name="Freeform 232"/>
          <p:cNvSpPr>
            <a:spLocks/>
          </p:cNvSpPr>
          <p:nvPr/>
        </p:nvSpPr>
        <p:spPr bwMode="auto">
          <a:xfrm>
            <a:off x="5156200" y="4068763"/>
            <a:ext cx="971550" cy="468312"/>
          </a:xfrm>
          <a:custGeom>
            <a:avLst/>
            <a:gdLst>
              <a:gd name="T0" fmla="*/ 2147483647 w 674"/>
              <a:gd name="T1" fmla="*/ 2147483647 h 324"/>
              <a:gd name="T2" fmla="*/ 2147483647 w 674"/>
              <a:gd name="T3" fmla="*/ 2147483647 h 324"/>
              <a:gd name="T4" fmla="*/ 2147483647 w 674"/>
              <a:gd name="T5" fmla="*/ 2147483647 h 324"/>
              <a:gd name="T6" fmla="*/ 2147483647 w 674"/>
              <a:gd name="T7" fmla="*/ 2147483647 h 324"/>
              <a:gd name="T8" fmla="*/ 2147483647 w 674"/>
              <a:gd name="T9" fmla="*/ 2147483647 h 324"/>
              <a:gd name="T10" fmla="*/ 2147483647 w 674"/>
              <a:gd name="T11" fmla="*/ 2147483647 h 324"/>
              <a:gd name="T12" fmla="*/ 2147483647 w 674"/>
              <a:gd name="T13" fmla="*/ 2147483647 h 324"/>
              <a:gd name="T14" fmla="*/ 2147483647 w 674"/>
              <a:gd name="T15" fmla="*/ 2147483647 h 324"/>
              <a:gd name="T16" fmla="*/ 2147483647 w 674"/>
              <a:gd name="T17" fmla="*/ 2147483647 h 324"/>
              <a:gd name="T18" fmla="*/ 2147483647 w 674"/>
              <a:gd name="T19" fmla="*/ 2147483647 h 324"/>
              <a:gd name="T20" fmla="*/ 2147483647 w 674"/>
              <a:gd name="T21" fmla="*/ 2147483647 h 324"/>
              <a:gd name="T22" fmla="*/ 2147483647 w 674"/>
              <a:gd name="T23" fmla="*/ 2147483647 h 324"/>
              <a:gd name="T24" fmla="*/ 2147483647 w 674"/>
              <a:gd name="T25" fmla="*/ 2147483647 h 324"/>
              <a:gd name="T26" fmla="*/ 2147483647 w 674"/>
              <a:gd name="T27" fmla="*/ 2147483647 h 324"/>
              <a:gd name="T28" fmla="*/ 2147483647 w 674"/>
              <a:gd name="T29" fmla="*/ 2147483647 h 324"/>
              <a:gd name="T30" fmla="*/ 2147483647 w 674"/>
              <a:gd name="T31" fmla="*/ 2147483647 h 324"/>
              <a:gd name="T32" fmla="*/ 2147483647 w 674"/>
              <a:gd name="T33" fmla="*/ 2147483647 h 324"/>
              <a:gd name="T34" fmla="*/ 2147483647 w 674"/>
              <a:gd name="T35" fmla="*/ 2147483647 h 324"/>
              <a:gd name="T36" fmla="*/ 2147483647 w 674"/>
              <a:gd name="T37" fmla="*/ 2147483647 h 324"/>
              <a:gd name="T38" fmla="*/ 2147483647 w 674"/>
              <a:gd name="T39" fmla="*/ 2147483647 h 324"/>
              <a:gd name="T40" fmla="*/ 2147483647 w 674"/>
              <a:gd name="T41" fmla="*/ 2147483647 h 324"/>
              <a:gd name="T42" fmla="*/ 2147483647 w 674"/>
              <a:gd name="T43" fmla="*/ 2147483647 h 324"/>
              <a:gd name="T44" fmla="*/ 2147483647 w 674"/>
              <a:gd name="T45" fmla="*/ 2147483647 h 324"/>
              <a:gd name="T46" fmla="*/ 2147483647 w 674"/>
              <a:gd name="T47" fmla="*/ 2147483647 h 324"/>
              <a:gd name="T48" fmla="*/ 2147483647 w 674"/>
              <a:gd name="T49" fmla="*/ 2147483647 h 324"/>
              <a:gd name="T50" fmla="*/ 2147483647 w 674"/>
              <a:gd name="T51" fmla="*/ 2147483647 h 324"/>
              <a:gd name="T52" fmla="*/ 2147483647 w 674"/>
              <a:gd name="T53" fmla="*/ 2147483647 h 324"/>
              <a:gd name="T54" fmla="*/ 2147483647 w 674"/>
              <a:gd name="T55" fmla="*/ 2147483647 h 324"/>
              <a:gd name="T56" fmla="*/ 2147483647 w 674"/>
              <a:gd name="T57" fmla="*/ 2147483647 h 324"/>
              <a:gd name="T58" fmla="*/ 2147483647 w 674"/>
              <a:gd name="T59" fmla="*/ 2147483647 h 324"/>
              <a:gd name="T60" fmla="*/ 2147483647 w 674"/>
              <a:gd name="T61" fmla="*/ 2147483647 h 324"/>
              <a:gd name="T62" fmla="*/ 2147483647 w 674"/>
              <a:gd name="T63" fmla="*/ 2147483647 h 324"/>
              <a:gd name="T64" fmla="*/ 2147483647 w 674"/>
              <a:gd name="T65" fmla="*/ 2147483647 h 324"/>
              <a:gd name="T66" fmla="*/ 2147483647 w 674"/>
              <a:gd name="T67" fmla="*/ 2147483647 h 324"/>
              <a:gd name="T68" fmla="*/ 0 w 674"/>
              <a:gd name="T69" fmla="*/ 0 h 324"/>
              <a:gd name="T70" fmla="*/ 2147483647 w 674"/>
              <a:gd name="T71" fmla="*/ 2147483647 h 3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74"/>
              <a:gd name="T109" fmla="*/ 0 h 324"/>
              <a:gd name="T110" fmla="*/ 674 w 674"/>
              <a:gd name="T111" fmla="*/ 324 h 32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74" h="324">
                <a:moveTo>
                  <a:pt x="13" y="19"/>
                </a:moveTo>
                <a:lnTo>
                  <a:pt x="3" y="22"/>
                </a:lnTo>
                <a:lnTo>
                  <a:pt x="16" y="40"/>
                </a:lnTo>
                <a:lnTo>
                  <a:pt x="31" y="58"/>
                </a:lnTo>
                <a:lnTo>
                  <a:pt x="47" y="75"/>
                </a:lnTo>
                <a:lnTo>
                  <a:pt x="62" y="90"/>
                </a:lnTo>
                <a:lnTo>
                  <a:pt x="78" y="105"/>
                </a:lnTo>
                <a:lnTo>
                  <a:pt x="95" y="120"/>
                </a:lnTo>
                <a:lnTo>
                  <a:pt x="113" y="133"/>
                </a:lnTo>
                <a:lnTo>
                  <a:pt x="131" y="147"/>
                </a:lnTo>
                <a:lnTo>
                  <a:pt x="149" y="159"/>
                </a:lnTo>
                <a:lnTo>
                  <a:pt x="167" y="170"/>
                </a:lnTo>
                <a:lnTo>
                  <a:pt x="187" y="182"/>
                </a:lnTo>
                <a:lnTo>
                  <a:pt x="206" y="193"/>
                </a:lnTo>
                <a:lnTo>
                  <a:pt x="226" y="203"/>
                </a:lnTo>
                <a:lnTo>
                  <a:pt x="247" y="212"/>
                </a:lnTo>
                <a:lnTo>
                  <a:pt x="268" y="221"/>
                </a:lnTo>
                <a:lnTo>
                  <a:pt x="289" y="231"/>
                </a:lnTo>
                <a:lnTo>
                  <a:pt x="311" y="238"/>
                </a:lnTo>
                <a:lnTo>
                  <a:pt x="333" y="246"/>
                </a:lnTo>
                <a:lnTo>
                  <a:pt x="355" y="253"/>
                </a:lnTo>
                <a:lnTo>
                  <a:pt x="378" y="260"/>
                </a:lnTo>
                <a:lnTo>
                  <a:pt x="401" y="267"/>
                </a:lnTo>
                <a:lnTo>
                  <a:pt x="423" y="273"/>
                </a:lnTo>
                <a:lnTo>
                  <a:pt x="447" y="279"/>
                </a:lnTo>
                <a:lnTo>
                  <a:pt x="471" y="284"/>
                </a:lnTo>
                <a:lnTo>
                  <a:pt x="495" y="290"/>
                </a:lnTo>
                <a:lnTo>
                  <a:pt x="520" y="295"/>
                </a:lnTo>
                <a:lnTo>
                  <a:pt x="544" y="300"/>
                </a:lnTo>
                <a:lnTo>
                  <a:pt x="569" y="305"/>
                </a:lnTo>
                <a:lnTo>
                  <a:pt x="594" y="309"/>
                </a:lnTo>
                <a:lnTo>
                  <a:pt x="619" y="315"/>
                </a:lnTo>
                <a:lnTo>
                  <a:pt x="644" y="319"/>
                </a:lnTo>
                <a:lnTo>
                  <a:pt x="670" y="323"/>
                </a:lnTo>
                <a:lnTo>
                  <a:pt x="673" y="314"/>
                </a:lnTo>
                <a:lnTo>
                  <a:pt x="648" y="309"/>
                </a:lnTo>
                <a:lnTo>
                  <a:pt x="622" y="304"/>
                </a:lnTo>
                <a:lnTo>
                  <a:pt x="597" y="300"/>
                </a:lnTo>
                <a:lnTo>
                  <a:pt x="571" y="295"/>
                </a:lnTo>
                <a:lnTo>
                  <a:pt x="548" y="290"/>
                </a:lnTo>
                <a:lnTo>
                  <a:pt x="523" y="285"/>
                </a:lnTo>
                <a:lnTo>
                  <a:pt x="498" y="281"/>
                </a:lnTo>
                <a:lnTo>
                  <a:pt x="475" y="275"/>
                </a:lnTo>
                <a:lnTo>
                  <a:pt x="451" y="270"/>
                </a:lnTo>
                <a:lnTo>
                  <a:pt x="428" y="264"/>
                </a:lnTo>
                <a:lnTo>
                  <a:pt x="405" y="257"/>
                </a:lnTo>
                <a:lnTo>
                  <a:pt x="382" y="250"/>
                </a:lnTo>
                <a:lnTo>
                  <a:pt x="360" y="243"/>
                </a:lnTo>
                <a:lnTo>
                  <a:pt x="337" y="237"/>
                </a:lnTo>
                <a:lnTo>
                  <a:pt x="315" y="229"/>
                </a:lnTo>
                <a:lnTo>
                  <a:pt x="294" y="221"/>
                </a:lnTo>
                <a:lnTo>
                  <a:pt x="274" y="212"/>
                </a:lnTo>
                <a:lnTo>
                  <a:pt x="252" y="203"/>
                </a:lnTo>
                <a:lnTo>
                  <a:pt x="233" y="195"/>
                </a:lnTo>
                <a:lnTo>
                  <a:pt x="213" y="185"/>
                </a:lnTo>
                <a:lnTo>
                  <a:pt x="194" y="174"/>
                </a:lnTo>
                <a:lnTo>
                  <a:pt x="175" y="163"/>
                </a:lnTo>
                <a:lnTo>
                  <a:pt x="157" y="152"/>
                </a:lnTo>
                <a:lnTo>
                  <a:pt x="139" y="139"/>
                </a:lnTo>
                <a:lnTo>
                  <a:pt x="121" y="126"/>
                </a:lnTo>
                <a:lnTo>
                  <a:pt x="104" y="114"/>
                </a:lnTo>
                <a:lnTo>
                  <a:pt x="88" y="98"/>
                </a:lnTo>
                <a:lnTo>
                  <a:pt x="72" y="83"/>
                </a:lnTo>
                <a:lnTo>
                  <a:pt x="56" y="69"/>
                </a:lnTo>
                <a:lnTo>
                  <a:pt x="41" y="52"/>
                </a:lnTo>
                <a:lnTo>
                  <a:pt x="26" y="35"/>
                </a:lnTo>
                <a:lnTo>
                  <a:pt x="13" y="17"/>
                </a:lnTo>
                <a:lnTo>
                  <a:pt x="2" y="19"/>
                </a:lnTo>
                <a:lnTo>
                  <a:pt x="13" y="17"/>
                </a:lnTo>
                <a:lnTo>
                  <a:pt x="0" y="0"/>
                </a:lnTo>
                <a:lnTo>
                  <a:pt x="2" y="19"/>
                </a:lnTo>
                <a:lnTo>
                  <a:pt x="13" y="19"/>
                </a:lnTo>
              </a:path>
            </a:pathLst>
          </a:custGeom>
          <a:solidFill>
            <a:srgbClr val="790015"/>
          </a:solidFill>
          <a:ln w="12700" cap="rnd">
            <a:solidFill>
              <a:srgbClr val="FC0128"/>
            </a:solidFill>
            <a:round/>
            <a:headEnd/>
            <a:tailEnd/>
          </a:ln>
        </p:spPr>
        <p:txBody>
          <a:bodyPr/>
          <a:lstStyle/>
          <a:p>
            <a:endParaRPr lang="en-US"/>
          </a:p>
        </p:txBody>
      </p:sp>
      <p:sp>
        <p:nvSpPr>
          <p:cNvPr id="53467" name="Freeform 233"/>
          <p:cNvSpPr>
            <a:spLocks/>
          </p:cNvSpPr>
          <p:nvPr/>
        </p:nvSpPr>
        <p:spPr bwMode="auto">
          <a:xfrm>
            <a:off x="5181600" y="4114800"/>
            <a:ext cx="144463" cy="461963"/>
          </a:xfrm>
          <a:custGeom>
            <a:avLst/>
            <a:gdLst>
              <a:gd name="T0" fmla="*/ 2147483647 w 101"/>
              <a:gd name="T1" fmla="*/ 2147483647 h 320"/>
              <a:gd name="T2" fmla="*/ 2147483647 w 101"/>
              <a:gd name="T3" fmla="*/ 2147483647 h 320"/>
              <a:gd name="T4" fmla="*/ 2147483647 w 101"/>
              <a:gd name="T5" fmla="*/ 2147483647 h 320"/>
              <a:gd name="T6" fmla="*/ 2147483647 w 101"/>
              <a:gd name="T7" fmla="*/ 2147483647 h 320"/>
              <a:gd name="T8" fmla="*/ 2147483647 w 101"/>
              <a:gd name="T9" fmla="*/ 2147483647 h 320"/>
              <a:gd name="T10" fmla="*/ 2147483647 w 101"/>
              <a:gd name="T11" fmla="*/ 2147483647 h 320"/>
              <a:gd name="T12" fmla="*/ 2147483647 w 101"/>
              <a:gd name="T13" fmla="*/ 2147483647 h 320"/>
              <a:gd name="T14" fmla="*/ 2147483647 w 101"/>
              <a:gd name="T15" fmla="*/ 2147483647 h 320"/>
              <a:gd name="T16" fmla="*/ 2147483647 w 101"/>
              <a:gd name="T17" fmla="*/ 2147483647 h 320"/>
              <a:gd name="T18" fmla="*/ 2147483647 w 101"/>
              <a:gd name="T19" fmla="*/ 2147483647 h 320"/>
              <a:gd name="T20" fmla="*/ 2147483647 w 101"/>
              <a:gd name="T21" fmla="*/ 2147483647 h 320"/>
              <a:gd name="T22" fmla="*/ 2147483647 w 101"/>
              <a:gd name="T23" fmla="*/ 2147483647 h 320"/>
              <a:gd name="T24" fmla="*/ 2147483647 w 101"/>
              <a:gd name="T25" fmla="*/ 2147483647 h 320"/>
              <a:gd name="T26" fmla="*/ 2147483647 w 101"/>
              <a:gd name="T27" fmla="*/ 2147483647 h 320"/>
              <a:gd name="T28" fmla="*/ 2147483647 w 101"/>
              <a:gd name="T29" fmla="*/ 2147483647 h 320"/>
              <a:gd name="T30" fmla="*/ 2147483647 w 101"/>
              <a:gd name="T31" fmla="*/ 2147483647 h 320"/>
              <a:gd name="T32" fmla="*/ 2147483647 w 101"/>
              <a:gd name="T33" fmla="*/ 0 h 320"/>
              <a:gd name="T34" fmla="*/ 2147483647 w 101"/>
              <a:gd name="T35" fmla="*/ 2147483647 h 320"/>
              <a:gd name="T36" fmla="*/ 2147483647 w 101"/>
              <a:gd name="T37" fmla="*/ 2147483647 h 320"/>
              <a:gd name="T38" fmla="*/ 2147483647 w 101"/>
              <a:gd name="T39" fmla="*/ 2147483647 h 320"/>
              <a:gd name="T40" fmla="*/ 2147483647 w 101"/>
              <a:gd name="T41" fmla="*/ 2147483647 h 320"/>
              <a:gd name="T42" fmla="*/ 2147483647 w 101"/>
              <a:gd name="T43" fmla="*/ 2147483647 h 320"/>
              <a:gd name="T44" fmla="*/ 2147483647 w 101"/>
              <a:gd name="T45" fmla="*/ 2147483647 h 320"/>
              <a:gd name="T46" fmla="*/ 2147483647 w 101"/>
              <a:gd name="T47" fmla="*/ 2147483647 h 320"/>
              <a:gd name="T48" fmla="*/ 2147483647 w 101"/>
              <a:gd name="T49" fmla="*/ 2147483647 h 320"/>
              <a:gd name="T50" fmla="*/ 2147483647 w 101"/>
              <a:gd name="T51" fmla="*/ 2147483647 h 320"/>
              <a:gd name="T52" fmla="*/ 2147483647 w 101"/>
              <a:gd name="T53" fmla="*/ 2147483647 h 320"/>
              <a:gd name="T54" fmla="*/ 2147483647 w 101"/>
              <a:gd name="T55" fmla="*/ 2147483647 h 320"/>
              <a:gd name="T56" fmla="*/ 2147483647 w 101"/>
              <a:gd name="T57" fmla="*/ 2147483647 h 320"/>
              <a:gd name="T58" fmla="*/ 2147483647 w 101"/>
              <a:gd name="T59" fmla="*/ 2147483647 h 320"/>
              <a:gd name="T60" fmla="*/ 2147483647 w 101"/>
              <a:gd name="T61" fmla="*/ 2147483647 h 320"/>
              <a:gd name="T62" fmla="*/ 2147483647 w 101"/>
              <a:gd name="T63" fmla="*/ 2147483647 h 320"/>
              <a:gd name="T64" fmla="*/ 2147483647 w 101"/>
              <a:gd name="T65" fmla="*/ 2147483647 h 320"/>
              <a:gd name="T66" fmla="*/ 2147483647 w 101"/>
              <a:gd name="T67" fmla="*/ 2147483647 h 320"/>
              <a:gd name="T68" fmla="*/ 2147483647 w 101"/>
              <a:gd name="T69" fmla="*/ 2147483647 h 320"/>
              <a:gd name="T70" fmla="*/ 2147483647 w 101"/>
              <a:gd name="T71" fmla="*/ 2147483647 h 32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1"/>
              <a:gd name="T109" fmla="*/ 0 h 320"/>
              <a:gd name="T110" fmla="*/ 101 w 101"/>
              <a:gd name="T111" fmla="*/ 320 h 32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1" h="320">
                <a:moveTo>
                  <a:pt x="98" y="313"/>
                </a:moveTo>
                <a:lnTo>
                  <a:pt x="100" y="314"/>
                </a:lnTo>
                <a:lnTo>
                  <a:pt x="96" y="305"/>
                </a:lnTo>
                <a:lnTo>
                  <a:pt x="92" y="294"/>
                </a:lnTo>
                <a:lnTo>
                  <a:pt x="87" y="284"/>
                </a:lnTo>
                <a:lnTo>
                  <a:pt x="83" y="276"/>
                </a:lnTo>
                <a:lnTo>
                  <a:pt x="79" y="265"/>
                </a:lnTo>
                <a:lnTo>
                  <a:pt x="76" y="256"/>
                </a:lnTo>
                <a:lnTo>
                  <a:pt x="71" y="246"/>
                </a:lnTo>
                <a:lnTo>
                  <a:pt x="68" y="236"/>
                </a:lnTo>
                <a:lnTo>
                  <a:pt x="65" y="227"/>
                </a:lnTo>
                <a:lnTo>
                  <a:pt x="61" y="217"/>
                </a:lnTo>
                <a:lnTo>
                  <a:pt x="58" y="207"/>
                </a:lnTo>
                <a:lnTo>
                  <a:pt x="54" y="198"/>
                </a:lnTo>
                <a:lnTo>
                  <a:pt x="51" y="188"/>
                </a:lnTo>
                <a:lnTo>
                  <a:pt x="48" y="178"/>
                </a:lnTo>
                <a:lnTo>
                  <a:pt x="46" y="168"/>
                </a:lnTo>
                <a:lnTo>
                  <a:pt x="42" y="158"/>
                </a:lnTo>
                <a:lnTo>
                  <a:pt x="39" y="149"/>
                </a:lnTo>
                <a:lnTo>
                  <a:pt x="38" y="139"/>
                </a:lnTo>
                <a:lnTo>
                  <a:pt x="34" y="128"/>
                </a:lnTo>
                <a:lnTo>
                  <a:pt x="32" y="119"/>
                </a:lnTo>
                <a:lnTo>
                  <a:pt x="29" y="109"/>
                </a:lnTo>
                <a:lnTo>
                  <a:pt x="28" y="100"/>
                </a:lnTo>
                <a:lnTo>
                  <a:pt x="25" y="89"/>
                </a:lnTo>
                <a:lnTo>
                  <a:pt x="23" y="79"/>
                </a:lnTo>
                <a:lnTo>
                  <a:pt x="21" y="70"/>
                </a:lnTo>
                <a:lnTo>
                  <a:pt x="20" y="60"/>
                </a:lnTo>
                <a:lnTo>
                  <a:pt x="19" y="49"/>
                </a:lnTo>
                <a:lnTo>
                  <a:pt x="16" y="39"/>
                </a:lnTo>
                <a:lnTo>
                  <a:pt x="15" y="30"/>
                </a:lnTo>
                <a:lnTo>
                  <a:pt x="13" y="20"/>
                </a:lnTo>
                <a:lnTo>
                  <a:pt x="13" y="9"/>
                </a:lnTo>
                <a:lnTo>
                  <a:pt x="12" y="0"/>
                </a:lnTo>
                <a:lnTo>
                  <a:pt x="0" y="0"/>
                </a:lnTo>
                <a:lnTo>
                  <a:pt x="1" y="10"/>
                </a:lnTo>
                <a:lnTo>
                  <a:pt x="2" y="20"/>
                </a:lnTo>
                <a:lnTo>
                  <a:pt x="3" y="31"/>
                </a:lnTo>
                <a:lnTo>
                  <a:pt x="4" y="40"/>
                </a:lnTo>
                <a:lnTo>
                  <a:pt x="5" y="51"/>
                </a:lnTo>
                <a:lnTo>
                  <a:pt x="7" y="61"/>
                </a:lnTo>
                <a:lnTo>
                  <a:pt x="10" y="71"/>
                </a:lnTo>
                <a:lnTo>
                  <a:pt x="12" y="81"/>
                </a:lnTo>
                <a:lnTo>
                  <a:pt x="13" y="91"/>
                </a:lnTo>
                <a:lnTo>
                  <a:pt x="15" y="101"/>
                </a:lnTo>
                <a:lnTo>
                  <a:pt x="17" y="111"/>
                </a:lnTo>
                <a:lnTo>
                  <a:pt x="20" y="121"/>
                </a:lnTo>
                <a:lnTo>
                  <a:pt x="22" y="131"/>
                </a:lnTo>
                <a:lnTo>
                  <a:pt x="25" y="140"/>
                </a:lnTo>
                <a:lnTo>
                  <a:pt x="28" y="151"/>
                </a:lnTo>
                <a:lnTo>
                  <a:pt x="30" y="160"/>
                </a:lnTo>
                <a:lnTo>
                  <a:pt x="33" y="170"/>
                </a:lnTo>
                <a:lnTo>
                  <a:pt x="37" y="180"/>
                </a:lnTo>
                <a:lnTo>
                  <a:pt x="39" y="191"/>
                </a:lnTo>
                <a:lnTo>
                  <a:pt x="42" y="200"/>
                </a:lnTo>
                <a:lnTo>
                  <a:pt x="46" y="210"/>
                </a:lnTo>
                <a:lnTo>
                  <a:pt x="49" y="219"/>
                </a:lnTo>
                <a:lnTo>
                  <a:pt x="53" y="230"/>
                </a:lnTo>
                <a:lnTo>
                  <a:pt x="56" y="239"/>
                </a:lnTo>
                <a:lnTo>
                  <a:pt x="60" y="248"/>
                </a:lnTo>
                <a:lnTo>
                  <a:pt x="64" y="259"/>
                </a:lnTo>
                <a:lnTo>
                  <a:pt x="68" y="269"/>
                </a:lnTo>
                <a:lnTo>
                  <a:pt x="71" y="279"/>
                </a:lnTo>
                <a:lnTo>
                  <a:pt x="76" y="288"/>
                </a:lnTo>
                <a:lnTo>
                  <a:pt x="79" y="298"/>
                </a:lnTo>
                <a:lnTo>
                  <a:pt x="84" y="308"/>
                </a:lnTo>
                <a:lnTo>
                  <a:pt x="88" y="317"/>
                </a:lnTo>
                <a:lnTo>
                  <a:pt x="88" y="319"/>
                </a:lnTo>
                <a:lnTo>
                  <a:pt x="88" y="317"/>
                </a:lnTo>
                <a:lnTo>
                  <a:pt x="88" y="318"/>
                </a:lnTo>
                <a:lnTo>
                  <a:pt x="88" y="319"/>
                </a:lnTo>
                <a:lnTo>
                  <a:pt x="98" y="313"/>
                </a:lnTo>
              </a:path>
            </a:pathLst>
          </a:custGeom>
          <a:solidFill>
            <a:srgbClr val="790015"/>
          </a:solidFill>
          <a:ln w="12700" cap="rnd">
            <a:solidFill>
              <a:srgbClr val="FC0128"/>
            </a:solidFill>
            <a:round/>
            <a:headEnd/>
            <a:tailEnd/>
          </a:ln>
        </p:spPr>
        <p:txBody>
          <a:bodyPr/>
          <a:lstStyle/>
          <a:p>
            <a:endParaRPr lang="en-US"/>
          </a:p>
        </p:txBody>
      </p:sp>
      <p:sp>
        <p:nvSpPr>
          <p:cNvPr id="53468" name="Freeform 234"/>
          <p:cNvSpPr>
            <a:spLocks/>
          </p:cNvSpPr>
          <p:nvPr/>
        </p:nvSpPr>
        <p:spPr bwMode="auto">
          <a:xfrm>
            <a:off x="5289550" y="4549775"/>
            <a:ext cx="157163" cy="1030288"/>
          </a:xfrm>
          <a:custGeom>
            <a:avLst/>
            <a:gdLst>
              <a:gd name="T0" fmla="*/ 2147483647 w 110"/>
              <a:gd name="T1" fmla="*/ 2147483647 h 714"/>
              <a:gd name="T2" fmla="*/ 2147483647 w 110"/>
              <a:gd name="T3" fmla="*/ 2147483647 h 714"/>
              <a:gd name="T4" fmla="*/ 2147483647 w 110"/>
              <a:gd name="T5" fmla="*/ 2147483647 h 714"/>
              <a:gd name="T6" fmla="*/ 2147483647 w 110"/>
              <a:gd name="T7" fmla="*/ 2147483647 h 714"/>
              <a:gd name="T8" fmla="*/ 2147483647 w 110"/>
              <a:gd name="T9" fmla="*/ 2147483647 h 714"/>
              <a:gd name="T10" fmla="*/ 2147483647 w 110"/>
              <a:gd name="T11" fmla="*/ 2147483647 h 714"/>
              <a:gd name="T12" fmla="*/ 2147483647 w 110"/>
              <a:gd name="T13" fmla="*/ 2147483647 h 714"/>
              <a:gd name="T14" fmla="*/ 2147483647 w 110"/>
              <a:gd name="T15" fmla="*/ 2147483647 h 714"/>
              <a:gd name="T16" fmla="*/ 2147483647 w 110"/>
              <a:gd name="T17" fmla="*/ 2147483647 h 714"/>
              <a:gd name="T18" fmla="*/ 2147483647 w 110"/>
              <a:gd name="T19" fmla="*/ 2147483647 h 714"/>
              <a:gd name="T20" fmla="*/ 2147483647 w 110"/>
              <a:gd name="T21" fmla="*/ 2147483647 h 714"/>
              <a:gd name="T22" fmla="*/ 2147483647 w 110"/>
              <a:gd name="T23" fmla="*/ 2147483647 h 714"/>
              <a:gd name="T24" fmla="*/ 2147483647 w 110"/>
              <a:gd name="T25" fmla="*/ 2147483647 h 714"/>
              <a:gd name="T26" fmla="*/ 2147483647 w 110"/>
              <a:gd name="T27" fmla="*/ 2147483647 h 714"/>
              <a:gd name="T28" fmla="*/ 2147483647 w 110"/>
              <a:gd name="T29" fmla="*/ 2147483647 h 714"/>
              <a:gd name="T30" fmla="*/ 2147483647 w 110"/>
              <a:gd name="T31" fmla="*/ 2147483647 h 714"/>
              <a:gd name="T32" fmla="*/ 0 w 110"/>
              <a:gd name="T33" fmla="*/ 2147483647 h 714"/>
              <a:gd name="T34" fmla="*/ 2147483647 w 110"/>
              <a:gd name="T35" fmla="*/ 2147483647 h 714"/>
              <a:gd name="T36" fmla="*/ 2147483647 w 110"/>
              <a:gd name="T37" fmla="*/ 2147483647 h 714"/>
              <a:gd name="T38" fmla="*/ 2147483647 w 110"/>
              <a:gd name="T39" fmla="*/ 2147483647 h 714"/>
              <a:gd name="T40" fmla="*/ 2147483647 w 110"/>
              <a:gd name="T41" fmla="*/ 2147483647 h 714"/>
              <a:gd name="T42" fmla="*/ 2147483647 w 110"/>
              <a:gd name="T43" fmla="*/ 2147483647 h 714"/>
              <a:gd name="T44" fmla="*/ 2147483647 w 110"/>
              <a:gd name="T45" fmla="*/ 2147483647 h 714"/>
              <a:gd name="T46" fmla="*/ 2147483647 w 110"/>
              <a:gd name="T47" fmla="*/ 2147483647 h 714"/>
              <a:gd name="T48" fmla="*/ 2147483647 w 110"/>
              <a:gd name="T49" fmla="*/ 2147483647 h 714"/>
              <a:gd name="T50" fmla="*/ 2147483647 w 110"/>
              <a:gd name="T51" fmla="*/ 2147483647 h 714"/>
              <a:gd name="T52" fmla="*/ 2147483647 w 110"/>
              <a:gd name="T53" fmla="*/ 2147483647 h 714"/>
              <a:gd name="T54" fmla="*/ 2147483647 w 110"/>
              <a:gd name="T55" fmla="*/ 2147483647 h 714"/>
              <a:gd name="T56" fmla="*/ 2147483647 w 110"/>
              <a:gd name="T57" fmla="*/ 2147483647 h 714"/>
              <a:gd name="T58" fmla="*/ 2147483647 w 110"/>
              <a:gd name="T59" fmla="*/ 2147483647 h 714"/>
              <a:gd name="T60" fmla="*/ 2147483647 w 110"/>
              <a:gd name="T61" fmla="*/ 2147483647 h 714"/>
              <a:gd name="T62" fmla="*/ 2147483647 w 110"/>
              <a:gd name="T63" fmla="*/ 2147483647 h 714"/>
              <a:gd name="T64" fmla="*/ 2147483647 w 110"/>
              <a:gd name="T65" fmla="*/ 2147483647 h 7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0"/>
              <a:gd name="T100" fmla="*/ 0 h 714"/>
              <a:gd name="T101" fmla="*/ 110 w 110"/>
              <a:gd name="T102" fmla="*/ 714 h 7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0" h="714">
                <a:moveTo>
                  <a:pt x="96" y="713"/>
                </a:moveTo>
                <a:lnTo>
                  <a:pt x="96" y="689"/>
                </a:lnTo>
                <a:lnTo>
                  <a:pt x="97" y="667"/>
                </a:lnTo>
                <a:lnTo>
                  <a:pt x="98" y="643"/>
                </a:lnTo>
                <a:lnTo>
                  <a:pt x="100" y="621"/>
                </a:lnTo>
                <a:lnTo>
                  <a:pt x="101" y="596"/>
                </a:lnTo>
                <a:lnTo>
                  <a:pt x="102" y="572"/>
                </a:lnTo>
                <a:lnTo>
                  <a:pt x="103" y="547"/>
                </a:lnTo>
                <a:lnTo>
                  <a:pt x="104" y="523"/>
                </a:lnTo>
                <a:lnTo>
                  <a:pt x="105" y="499"/>
                </a:lnTo>
                <a:lnTo>
                  <a:pt x="106" y="473"/>
                </a:lnTo>
                <a:lnTo>
                  <a:pt x="107" y="448"/>
                </a:lnTo>
                <a:lnTo>
                  <a:pt x="107" y="423"/>
                </a:lnTo>
                <a:lnTo>
                  <a:pt x="109" y="398"/>
                </a:lnTo>
                <a:lnTo>
                  <a:pt x="109" y="375"/>
                </a:lnTo>
                <a:lnTo>
                  <a:pt x="109" y="349"/>
                </a:lnTo>
                <a:lnTo>
                  <a:pt x="107" y="326"/>
                </a:lnTo>
                <a:lnTo>
                  <a:pt x="106" y="301"/>
                </a:lnTo>
                <a:lnTo>
                  <a:pt x="105" y="277"/>
                </a:lnTo>
                <a:lnTo>
                  <a:pt x="104" y="253"/>
                </a:lnTo>
                <a:lnTo>
                  <a:pt x="101" y="231"/>
                </a:lnTo>
                <a:lnTo>
                  <a:pt x="97" y="209"/>
                </a:lnTo>
                <a:lnTo>
                  <a:pt x="94" y="186"/>
                </a:lnTo>
                <a:lnTo>
                  <a:pt x="89" y="164"/>
                </a:lnTo>
                <a:lnTo>
                  <a:pt x="85" y="142"/>
                </a:lnTo>
                <a:lnTo>
                  <a:pt x="79" y="123"/>
                </a:lnTo>
                <a:lnTo>
                  <a:pt x="71" y="103"/>
                </a:lnTo>
                <a:lnTo>
                  <a:pt x="64" y="83"/>
                </a:lnTo>
                <a:lnTo>
                  <a:pt x="55" y="64"/>
                </a:lnTo>
                <a:lnTo>
                  <a:pt x="46" y="47"/>
                </a:lnTo>
                <a:lnTo>
                  <a:pt x="34" y="31"/>
                </a:lnTo>
                <a:lnTo>
                  <a:pt x="22" y="14"/>
                </a:lnTo>
                <a:lnTo>
                  <a:pt x="10" y="0"/>
                </a:lnTo>
                <a:lnTo>
                  <a:pt x="0" y="5"/>
                </a:lnTo>
                <a:lnTo>
                  <a:pt x="13" y="19"/>
                </a:lnTo>
                <a:lnTo>
                  <a:pt x="24" y="36"/>
                </a:lnTo>
                <a:lnTo>
                  <a:pt x="34" y="51"/>
                </a:lnTo>
                <a:lnTo>
                  <a:pt x="43" y="69"/>
                </a:lnTo>
                <a:lnTo>
                  <a:pt x="52" y="86"/>
                </a:lnTo>
                <a:lnTo>
                  <a:pt x="60" y="105"/>
                </a:lnTo>
                <a:lnTo>
                  <a:pt x="66" y="125"/>
                </a:lnTo>
                <a:lnTo>
                  <a:pt x="73" y="145"/>
                </a:lnTo>
                <a:lnTo>
                  <a:pt x="78" y="166"/>
                </a:lnTo>
                <a:lnTo>
                  <a:pt x="82" y="187"/>
                </a:lnTo>
                <a:lnTo>
                  <a:pt x="86" y="209"/>
                </a:lnTo>
                <a:lnTo>
                  <a:pt x="88" y="231"/>
                </a:lnTo>
                <a:lnTo>
                  <a:pt x="91" y="254"/>
                </a:lnTo>
                <a:lnTo>
                  <a:pt x="93" y="278"/>
                </a:lnTo>
                <a:lnTo>
                  <a:pt x="95" y="301"/>
                </a:lnTo>
                <a:lnTo>
                  <a:pt x="96" y="326"/>
                </a:lnTo>
                <a:lnTo>
                  <a:pt x="96" y="349"/>
                </a:lnTo>
                <a:lnTo>
                  <a:pt x="96" y="375"/>
                </a:lnTo>
                <a:lnTo>
                  <a:pt x="96" y="398"/>
                </a:lnTo>
                <a:lnTo>
                  <a:pt x="96" y="423"/>
                </a:lnTo>
                <a:lnTo>
                  <a:pt x="95" y="448"/>
                </a:lnTo>
                <a:lnTo>
                  <a:pt x="94" y="473"/>
                </a:lnTo>
                <a:lnTo>
                  <a:pt x="93" y="499"/>
                </a:lnTo>
                <a:lnTo>
                  <a:pt x="92" y="522"/>
                </a:lnTo>
                <a:lnTo>
                  <a:pt x="91" y="547"/>
                </a:lnTo>
                <a:lnTo>
                  <a:pt x="88" y="571"/>
                </a:lnTo>
                <a:lnTo>
                  <a:pt x="88" y="596"/>
                </a:lnTo>
                <a:lnTo>
                  <a:pt x="87" y="620"/>
                </a:lnTo>
                <a:lnTo>
                  <a:pt x="86" y="643"/>
                </a:lnTo>
                <a:lnTo>
                  <a:pt x="85" y="667"/>
                </a:lnTo>
                <a:lnTo>
                  <a:pt x="85" y="689"/>
                </a:lnTo>
                <a:lnTo>
                  <a:pt x="85" y="713"/>
                </a:lnTo>
                <a:lnTo>
                  <a:pt x="96" y="713"/>
                </a:lnTo>
              </a:path>
            </a:pathLst>
          </a:custGeom>
          <a:solidFill>
            <a:srgbClr val="790015"/>
          </a:solidFill>
          <a:ln w="12700" cap="rnd">
            <a:solidFill>
              <a:srgbClr val="FC0128"/>
            </a:solidFill>
            <a:round/>
            <a:headEnd/>
            <a:tailEnd/>
          </a:ln>
        </p:spPr>
        <p:txBody>
          <a:bodyPr/>
          <a:lstStyle/>
          <a:p>
            <a:endParaRPr lang="en-US"/>
          </a:p>
        </p:txBody>
      </p:sp>
      <p:sp>
        <p:nvSpPr>
          <p:cNvPr id="53469" name="Freeform 235"/>
          <p:cNvSpPr>
            <a:spLocks/>
          </p:cNvSpPr>
          <p:nvPr/>
        </p:nvSpPr>
        <p:spPr bwMode="auto">
          <a:xfrm>
            <a:off x="5230813" y="4891088"/>
            <a:ext cx="57150" cy="768350"/>
          </a:xfrm>
          <a:custGeom>
            <a:avLst/>
            <a:gdLst>
              <a:gd name="T0" fmla="*/ 2147483647 w 39"/>
              <a:gd name="T1" fmla="*/ 2147483647 h 532"/>
              <a:gd name="T2" fmla="*/ 2147483647 w 39"/>
              <a:gd name="T3" fmla="*/ 2147483647 h 532"/>
              <a:gd name="T4" fmla="*/ 2147483647 w 39"/>
              <a:gd name="T5" fmla="*/ 2147483647 h 532"/>
              <a:gd name="T6" fmla="*/ 2147483647 w 39"/>
              <a:gd name="T7" fmla="*/ 2147483647 h 532"/>
              <a:gd name="T8" fmla="*/ 2147483647 w 39"/>
              <a:gd name="T9" fmla="*/ 2147483647 h 532"/>
              <a:gd name="T10" fmla="*/ 2147483647 w 39"/>
              <a:gd name="T11" fmla="*/ 2147483647 h 532"/>
              <a:gd name="T12" fmla="*/ 2147483647 w 39"/>
              <a:gd name="T13" fmla="*/ 2147483647 h 532"/>
              <a:gd name="T14" fmla="*/ 2147483647 w 39"/>
              <a:gd name="T15" fmla="*/ 2147483647 h 532"/>
              <a:gd name="T16" fmla="*/ 2147483647 w 39"/>
              <a:gd name="T17" fmla="*/ 2147483647 h 532"/>
              <a:gd name="T18" fmla="*/ 2147483647 w 39"/>
              <a:gd name="T19" fmla="*/ 2147483647 h 532"/>
              <a:gd name="T20" fmla="*/ 2147483647 w 39"/>
              <a:gd name="T21" fmla="*/ 2147483647 h 532"/>
              <a:gd name="T22" fmla="*/ 2147483647 w 39"/>
              <a:gd name="T23" fmla="*/ 2147483647 h 532"/>
              <a:gd name="T24" fmla="*/ 2147483647 w 39"/>
              <a:gd name="T25" fmla="*/ 2147483647 h 532"/>
              <a:gd name="T26" fmla="*/ 2147483647 w 39"/>
              <a:gd name="T27" fmla="*/ 2147483647 h 532"/>
              <a:gd name="T28" fmla="*/ 2147483647 w 39"/>
              <a:gd name="T29" fmla="*/ 2147483647 h 532"/>
              <a:gd name="T30" fmla="*/ 2147483647 w 39"/>
              <a:gd name="T31" fmla="*/ 2147483647 h 532"/>
              <a:gd name="T32" fmla="*/ 2147483647 w 39"/>
              <a:gd name="T33" fmla="*/ 2147483647 h 532"/>
              <a:gd name="T34" fmla="*/ 2147483647 w 39"/>
              <a:gd name="T35" fmla="*/ 2147483647 h 532"/>
              <a:gd name="T36" fmla="*/ 2147483647 w 39"/>
              <a:gd name="T37" fmla="*/ 2147483647 h 532"/>
              <a:gd name="T38" fmla="*/ 2147483647 w 39"/>
              <a:gd name="T39" fmla="*/ 2147483647 h 532"/>
              <a:gd name="T40" fmla="*/ 2147483647 w 39"/>
              <a:gd name="T41" fmla="*/ 2147483647 h 532"/>
              <a:gd name="T42" fmla="*/ 2147483647 w 39"/>
              <a:gd name="T43" fmla="*/ 2147483647 h 532"/>
              <a:gd name="T44" fmla="*/ 2147483647 w 39"/>
              <a:gd name="T45" fmla="*/ 2147483647 h 532"/>
              <a:gd name="T46" fmla="*/ 2147483647 w 39"/>
              <a:gd name="T47" fmla="*/ 2147483647 h 532"/>
              <a:gd name="T48" fmla="*/ 2147483647 w 39"/>
              <a:gd name="T49" fmla="*/ 2147483647 h 532"/>
              <a:gd name="T50" fmla="*/ 2147483647 w 39"/>
              <a:gd name="T51" fmla="*/ 2147483647 h 532"/>
              <a:gd name="T52" fmla="*/ 2147483647 w 39"/>
              <a:gd name="T53" fmla="*/ 2147483647 h 532"/>
              <a:gd name="T54" fmla="*/ 2147483647 w 39"/>
              <a:gd name="T55" fmla="*/ 2147483647 h 532"/>
              <a:gd name="T56" fmla="*/ 2147483647 w 39"/>
              <a:gd name="T57" fmla="*/ 2147483647 h 532"/>
              <a:gd name="T58" fmla="*/ 2147483647 w 39"/>
              <a:gd name="T59" fmla="*/ 2147483647 h 532"/>
              <a:gd name="T60" fmla="*/ 2147483647 w 39"/>
              <a:gd name="T61" fmla="*/ 2147483647 h 532"/>
              <a:gd name="T62" fmla="*/ 2147483647 w 39"/>
              <a:gd name="T63" fmla="*/ 2147483647 h 532"/>
              <a:gd name="T64" fmla="*/ 2147483647 w 39"/>
              <a:gd name="T65" fmla="*/ 0 h 5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9"/>
              <a:gd name="T100" fmla="*/ 0 h 532"/>
              <a:gd name="T101" fmla="*/ 39 w 39"/>
              <a:gd name="T102" fmla="*/ 532 h 5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9" h="532">
                <a:moveTo>
                  <a:pt x="16" y="0"/>
                </a:moveTo>
                <a:lnTo>
                  <a:pt x="17" y="18"/>
                </a:lnTo>
                <a:lnTo>
                  <a:pt x="19" y="35"/>
                </a:lnTo>
                <a:lnTo>
                  <a:pt x="21" y="51"/>
                </a:lnTo>
                <a:lnTo>
                  <a:pt x="22" y="69"/>
                </a:lnTo>
                <a:lnTo>
                  <a:pt x="23" y="85"/>
                </a:lnTo>
                <a:lnTo>
                  <a:pt x="23" y="102"/>
                </a:lnTo>
                <a:lnTo>
                  <a:pt x="24" y="120"/>
                </a:lnTo>
                <a:lnTo>
                  <a:pt x="24" y="136"/>
                </a:lnTo>
                <a:lnTo>
                  <a:pt x="24" y="153"/>
                </a:lnTo>
                <a:lnTo>
                  <a:pt x="25" y="169"/>
                </a:lnTo>
                <a:lnTo>
                  <a:pt x="25" y="186"/>
                </a:lnTo>
                <a:lnTo>
                  <a:pt x="25" y="203"/>
                </a:lnTo>
                <a:lnTo>
                  <a:pt x="25" y="219"/>
                </a:lnTo>
                <a:lnTo>
                  <a:pt x="25" y="235"/>
                </a:lnTo>
                <a:lnTo>
                  <a:pt x="24" y="251"/>
                </a:lnTo>
                <a:lnTo>
                  <a:pt x="24" y="268"/>
                </a:lnTo>
                <a:lnTo>
                  <a:pt x="24" y="285"/>
                </a:lnTo>
                <a:lnTo>
                  <a:pt x="23" y="301"/>
                </a:lnTo>
                <a:lnTo>
                  <a:pt x="23" y="318"/>
                </a:lnTo>
                <a:lnTo>
                  <a:pt x="22" y="334"/>
                </a:lnTo>
                <a:lnTo>
                  <a:pt x="21" y="350"/>
                </a:lnTo>
                <a:lnTo>
                  <a:pt x="19" y="367"/>
                </a:lnTo>
                <a:lnTo>
                  <a:pt x="17" y="382"/>
                </a:lnTo>
                <a:lnTo>
                  <a:pt x="16" y="399"/>
                </a:lnTo>
                <a:lnTo>
                  <a:pt x="14" y="415"/>
                </a:lnTo>
                <a:lnTo>
                  <a:pt x="13" y="432"/>
                </a:lnTo>
                <a:lnTo>
                  <a:pt x="11" y="449"/>
                </a:lnTo>
                <a:lnTo>
                  <a:pt x="8" y="464"/>
                </a:lnTo>
                <a:lnTo>
                  <a:pt x="6" y="481"/>
                </a:lnTo>
                <a:lnTo>
                  <a:pt x="5" y="496"/>
                </a:lnTo>
                <a:lnTo>
                  <a:pt x="2" y="513"/>
                </a:lnTo>
                <a:lnTo>
                  <a:pt x="0" y="530"/>
                </a:lnTo>
                <a:lnTo>
                  <a:pt x="13" y="531"/>
                </a:lnTo>
                <a:lnTo>
                  <a:pt x="14" y="514"/>
                </a:lnTo>
                <a:lnTo>
                  <a:pt x="16" y="498"/>
                </a:lnTo>
                <a:lnTo>
                  <a:pt x="20" y="482"/>
                </a:lnTo>
                <a:lnTo>
                  <a:pt x="22" y="465"/>
                </a:lnTo>
                <a:lnTo>
                  <a:pt x="24" y="449"/>
                </a:lnTo>
                <a:lnTo>
                  <a:pt x="25" y="432"/>
                </a:lnTo>
                <a:lnTo>
                  <a:pt x="26" y="415"/>
                </a:lnTo>
                <a:lnTo>
                  <a:pt x="29" y="400"/>
                </a:lnTo>
                <a:lnTo>
                  <a:pt x="31" y="383"/>
                </a:lnTo>
                <a:lnTo>
                  <a:pt x="32" y="367"/>
                </a:lnTo>
                <a:lnTo>
                  <a:pt x="33" y="351"/>
                </a:lnTo>
                <a:lnTo>
                  <a:pt x="33" y="334"/>
                </a:lnTo>
                <a:lnTo>
                  <a:pt x="34" y="318"/>
                </a:lnTo>
                <a:lnTo>
                  <a:pt x="35" y="302"/>
                </a:lnTo>
                <a:lnTo>
                  <a:pt x="36" y="285"/>
                </a:lnTo>
                <a:lnTo>
                  <a:pt x="36" y="268"/>
                </a:lnTo>
                <a:lnTo>
                  <a:pt x="38" y="251"/>
                </a:lnTo>
                <a:lnTo>
                  <a:pt x="38" y="235"/>
                </a:lnTo>
                <a:lnTo>
                  <a:pt x="38" y="219"/>
                </a:lnTo>
                <a:lnTo>
                  <a:pt x="38" y="203"/>
                </a:lnTo>
                <a:lnTo>
                  <a:pt x="38" y="186"/>
                </a:lnTo>
                <a:lnTo>
                  <a:pt x="38" y="169"/>
                </a:lnTo>
                <a:lnTo>
                  <a:pt x="38" y="152"/>
                </a:lnTo>
                <a:lnTo>
                  <a:pt x="36" y="135"/>
                </a:lnTo>
                <a:lnTo>
                  <a:pt x="36" y="119"/>
                </a:lnTo>
                <a:lnTo>
                  <a:pt x="35" y="102"/>
                </a:lnTo>
                <a:lnTo>
                  <a:pt x="34" y="85"/>
                </a:lnTo>
                <a:lnTo>
                  <a:pt x="33" y="68"/>
                </a:lnTo>
                <a:lnTo>
                  <a:pt x="33" y="51"/>
                </a:lnTo>
                <a:lnTo>
                  <a:pt x="32" y="34"/>
                </a:lnTo>
                <a:lnTo>
                  <a:pt x="31" y="17"/>
                </a:lnTo>
                <a:lnTo>
                  <a:pt x="29" y="0"/>
                </a:lnTo>
                <a:lnTo>
                  <a:pt x="16" y="0"/>
                </a:lnTo>
              </a:path>
            </a:pathLst>
          </a:custGeom>
          <a:solidFill>
            <a:srgbClr val="790015"/>
          </a:solidFill>
          <a:ln w="12700" cap="rnd">
            <a:solidFill>
              <a:srgbClr val="FC0128"/>
            </a:solidFill>
            <a:round/>
            <a:headEnd/>
            <a:tailEnd/>
          </a:ln>
        </p:spPr>
        <p:txBody>
          <a:bodyPr/>
          <a:lstStyle/>
          <a:p>
            <a:endParaRPr lang="en-US"/>
          </a:p>
        </p:txBody>
      </p:sp>
      <p:sp>
        <p:nvSpPr>
          <p:cNvPr id="53470" name="Freeform 236"/>
          <p:cNvSpPr>
            <a:spLocks/>
          </p:cNvSpPr>
          <p:nvPr/>
        </p:nvSpPr>
        <p:spPr bwMode="auto">
          <a:xfrm>
            <a:off x="5075238" y="4443413"/>
            <a:ext cx="200025" cy="450850"/>
          </a:xfrm>
          <a:custGeom>
            <a:avLst/>
            <a:gdLst>
              <a:gd name="T0" fmla="*/ 2147483647 w 137"/>
              <a:gd name="T1" fmla="*/ 2147483647 h 313"/>
              <a:gd name="T2" fmla="*/ 2147483647 w 137"/>
              <a:gd name="T3" fmla="*/ 2147483647 h 313"/>
              <a:gd name="T4" fmla="*/ 2147483647 w 137"/>
              <a:gd name="T5" fmla="*/ 2147483647 h 313"/>
              <a:gd name="T6" fmla="*/ 2147483647 w 137"/>
              <a:gd name="T7" fmla="*/ 2147483647 h 313"/>
              <a:gd name="T8" fmla="*/ 2147483647 w 137"/>
              <a:gd name="T9" fmla="*/ 2147483647 h 313"/>
              <a:gd name="T10" fmla="*/ 2147483647 w 137"/>
              <a:gd name="T11" fmla="*/ 2147483647 h 313"/>
              <a:gd name="T12" fmla="*/ 2147483647 w 137"/>
              <a:gd name="T13" fmla="*/ 2147483647 h 313"/>
              <a:gd name="T14" fmla="*/ 2147483647 w 137"/>
              <a:gd name="T15" fmla="*/ 2147483647 h 313"/>
              <a:gd name="T16" fmla="*/ 2147483647 w 137"/>
              <a:gd name="T17" fmla="*/ 2147483647 h 313"/>
              <a:gd name="T18" fmla="*/ 2147483647 w 137"/>
              <a:gd name="T19" fmla="*/ 2147483647 h 313"/>
              <a:gd name="T20" fmla="*/ 2147483647 w 137"/>
              <a:gd name="T21" fmla="*/ 2147483647 h 313"/>
              <a:gd name="T22" fmla="*/ 2147483647 w 137"/>
              <a:gd name="T23" fmla="*/ 2147483647 h 313"/>
              <a:gd name="T24" fmla="*/ 2147483647 w 137"/>
              <a:gd name="T25" fmla="*/ 2147483647 h 313"/>
              <a:gd name="T26" fmla="*/ 2147483647 w 137"/>
              <a:gd name="T27" fmla="*/ 2147483647 h 313"/>
              <a:gd name="T28" fmla="*/ 2147483647 w 137"/>
              <a:gd name="T29" fmla="*/ 2147483647 h 313"/>
              <a:gd name="T30" fmla="*/ 2147483647 w 137"/>
              <a:gd name="T31" fmla="*/ 2147483647 h 313"/>
              <a:gd name="T32" fmla="*/ 2147483647 w 137"/>
              <a:gd name="T33" fmla="*/ 2147483647 h 313"/>
              <a:gd name="T34" fmla="*/ 2147483647 w 137"/>
              <a:gd name="T35" fmla="*/ 2147483647 h 313"/>
              <a:gd name="T36" fmla="*/ 2147483647 w 137"/>
              <a:gd name="T37" fmla="*/ 2147483647 h 313"/>
              <a:gd name="T38" fmla="*/ 2147483647 w 137"/>
              <a:gd name="T39" fmla="*/ 2147483647 h 313"/>
              <a:gd name="T40" fmla="*/ 2147483647 w 137"/>
              <a:gd name="T41" fmla="*/ 2147483647 h 313"/>
              <a:gd name="T42" fmla="*/ 2147483647 w 137"/>
              <a:gd name="T43" fmla="*/ 2147483647 h 313"/>
              <a:gd name="T44" fmla="*/ 2147483647 w 137"/>
              <a:gd name="T45" fmla="*/ 2147483647 h 313"/>
              <a:gd name="T46" fmla="*/ 2147483647 w 137"/>
              <a:gd name="T47" fmla="*/ 2147483647 h 313"/>
              <a:gd name="T48" fmla="*/ 2147483647 w 137"/>
              <a:gd name="T49" fmla="*/ 2147483647 h 313"/>
              <a:gd name="T50" fmla="*/ 2147483647 w 137"/>
              <a:gd name="T51" fmla="*/ 2147483647 h 313"/>
              <a:gd name="T52" fmla="*/ 2147483647 w 137"/>
              <a:gd name="T53" fmla="*/ 2147483647 h 313"/>
              <a:gd name="T54" fmla="*/ 2147483647 w 137"/>
              <a:gd name="T55" fmla="*/ 2147483647 h 313"/>
              <a:gd name="T56" fmla="*/ 2147483647 w 137"/>
              <a:gd name="T57" fmla="*/ 2147483647 h 313"/>
              <a:gd name="T58" fmla="*/ 2147483647 w 137"/>
              <a:gd name="T59" fmla="*/ 2147483647 h 313"/>
              <a:gd name="T60" fmla="*/ 2147483647 w 137"/>
              <a:gd name="T61" fmla="*/ 2147483647 h 313"/>
              <a:gd name="T62" fmla="*/ 2147483647 w 137"/>
              <a:gd name="T63" fmla="*/ 2147483647 h 313"/>
              <a:gd name="T64" fmla="*/ 2147483647 w 137"/>
              <a:gd name="T65" fmla="*/ 0 h 31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7"/>
              <a:gd name="T100" fmla="*/ 0 h 313"/>
              <a:gd name="T101" fmla="*/ 137 w 137"/>
              <a:gd name="T102" fmla="*/ 313 h 31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7" h="313">
                <a:moveTo>
                  <a:pt x="0" y="3"/>
                </a:moveTo>
                <a:lnTo>
                  <a:pt x="4" y="13"/>
                </a:lnTo>
                <a:lnTo>
                  <a:pt x="8" y="22"/>
                </a:lnTo>
                <a:lnTo>
                  <a:pt x="13" y="31"/>
                </a:lnTo>
                <a:lnTo>
                  <a:pt x="19" y="41"/>
                </a:lnTo>
                <a:lnTo>
                  <a:pt x="22" y="50"/>
                </a:lnTo>
                <a:lnTo>
                  <a:pt x="28" y="59"/>
                </a:lnTo>
                <a:lnTo>
                  <a:pt x="32" y="68"/>
                </a:lnTo>
                <a:lnTo>
                  <a:pt x="37" y="77"/>
                </a:lnTo>
                <a:lnTo>
                  <a:pt x="41" y="86"/>
                </a:lnTo>
                <a:lnTo>
                  <a:pt x="47" y="95"/>
                </a:lnTo>
                <a:lnTo>
                  <a:pt x="50" y="103"/>
                </a:lnTo>
                <a:lnTo>
                  <a:pt x="55" y="112"/>
                </a:lnTo>
                <a:lnTo>
                  <a:pt x="59" y="122"/>
                </a:lnTo>
                <a:lnTo>
                  <a:pt x="64" y="130"/>
                </a:lnTo>
                <a:lnTo>
                  <a:pt x="68" y="139"/>
                </a:lnTo>
                <a:lnTo>
                  <a:pt x="72" y="148"/>
                </a:lnTo>
                <a:lnTo>
                  <a:pt x="76" y="157"/>
                </a:lnTo>
                <a:lnTo>
                  <a:pt x="80" y="167"/>
                </a:lnTo>
                <a:lnTo>
                  <a:pt x="84" y="176"/>
                </a:lnTo>
                <a:lnTo>
                  <a:pt x="88" y="184"/>
                </a:lnTo>
                <a:lnTo>
                  <a:pt x="91" y="194"/>
                </a:lnTo>
                <a:lnTo>
                  <a:pt x="95" y="204"/>
                </a:lnTo>
                <a:lnTo>
                  <a:pt x="98" y="214"/>
                </a:lnTo>
                <a:lnTo>
                  <a:pt x="102" y="223"/>
                </a:lnTo>
                <a:lnTo>
                  <a:pt x="105" y="233"/>
                </a:lnTo>
                <a:lnTo>
                  <a:pt x="107" y="244"/>
                </a:lnTo>
                <a:lnTo>
                  <a:pt x="111" y="255"/>
                </a:lnTo>
                <a:lnTo>
                  <a:pt x="114" y="266"/>
                </a:lnTo>
                <a:lnTo>
                  <a:pt x="116" y="276"/>
                </a:lnTo>
                <a:lnTo>
                  <a:pt x="119" y="288"/>
                </a:lnTo>
                <a:lnTo>
                  <a:pt x="121" y="300"/>
                </a:lnTo>
                <a:lnTo>
                  <a:pt x="123" y="312"/>
                </a:lnTo>
                <a:lnTo>
                  <a:pt x="136" y="311"/>
                </a:lnTo>
                <a:lnTo>
                  <a:pt x="133" y="298"/>
                </a:lnTo>
                <a:lnTo>
                  <a:pt x="132" y="287"/>
                </a:lnTo>
                <a:lnTo>
                  <a:pt x="129" y="275"/>
                </a:lnTo>
                <a:lnTo>
                  <a:pt x="125" y="265"/>
                </a:lnTo>
                <a:lnTo>
                  <a:pt x="123" y="253"/>
                </a:lnTo>
                <a:lnTo>
                  <a:pt x="120" y="242"/>
                </a:lnTo>
                <a:lnTo>
                  <a:pt x="116" y="231"/>
                </a:lnTo>
                <a:lnTo>
                  <a:pt x="114" y="222"/>
                </a:lnTo>
                <a:lnTo>
                  <a:pt x="111" y="211"/>
                </a:lnTo>
                <a:lnTo>
                  <a:pt x="106" y="201"/>
                </a:lnTo>
                <a:lnTo>
                  <a:pt x="103" y="191"/>
                </a:lnTo>
                <a:lnTo>
                  <a:pt x="100" y="181"/>
                </a:lnTo>
                <a:lnTo>
                  <a:pt x="96" y="172"/>
                </a:lnTo>
                <a:lnTo>
                  <a:pt x="92" y="163"/>
                </a:lnTo>
                <a:lnTo>
                  <a:pt x="88" y="154"/>
                </a:lnTo>
                <a:lnTo>
                  <a:pt x="84" y="144"/>
                </a:lnTo>
                <a:lnTo>
                  <a:pt x="79" y="135"/>
                </a:lnTo>
                <a:lnTo>
                  <a:pt x="75" y="127"/>
                </a:lnTo>
                <a:lnTo>
                  <a:pt x="71" y="118"/>
                </a:lnTo>
                <a:lnTo>
                  <a:pt x="66" y="108"/>
                </a:lnTo>
                <a:lnTo>
                  <a:pt x="62" y="100"/>
                </a:lnTo>
                <a:lnTo>
                  <a:pt x="57" y="90"/>
                </a:lnTo>
                <a:lnTo>
                  <a:pt x="53" y="82"/>
                </a:lnTo>
                <a:lnTo>
                  <a:pt x="48" y="73"/>
                </a:lnTo>
                <a:lnTo>
                  <a:pt x="43" y="64"/>
                </a:lnTo>
                <a:lnTo>
                  <a:pt x="39" y="55"/>
                </a:lnTo>
                <a:lnTo>
                  <a:pt x="34" y="46"/>
                </a:lnTo>
                <a:lnTo>
                  <a:pt x="30" y="37"/>
                </a:lnTo>
                <a:lnTo>
                  <a:pt x="25" y="28"/>
                </a:lnTo>
                <a:lnTo>
                  <a:pt x="21" y="19"/>
                </a:lnTo>
                <a:lnTo>
                  <a:pt x="15" y="9"/>
                </a:lnTo>
                <a:lnTo>
                  <a:pt x="11" y="0"/>
                </a:lnTo>
                <a:lnTo>
                  <a:pt x="0" y="3"/>
                </a:lnTo>
              </a:path>
            </a:pathLst>
          </a:custGeom>
          <a:solidFill>
            <a:srgbClr val="790015"/>
          </a:solidFill>
          <a:ln w="12700" cap="rnd">
            <a:solidFill>
              <a:srgbClr val="FC0128"/>
            </a:solidFill>
            <a:round/>
            <a:headEnd/>
            <a:tailEnd/>
          </a:ln>
        </p:spPr>
        <p:txBody>
          <a:bodyPr/>
          <a:lstStyle/>
          <a:p>
            <a:endParaRPr lang="en-US"/>
          </a:p>
        </p:txBody>
      </p:sp>
      <p:sp>
        <p:nvSpPr>
          <p:cNvPr id="53471" name="Freeform 237"/>
          <p:cNvSpPr>
            <a:spLocks/>
          </p:cNvSpPr>
          <p:nvPr/>
        </p:nvSpPr>
        <p:spPr bwMode="auto">
          <a:xfrm>
            <a:off x="4010025" y="5275263"/>
            <a:ext cx="506413" cy="341312"/>
          </a:xfrm>
          <a:custGeom>
            <a:avLst/>
            <a:gdLst>
              <a:gd name="T0" fmla="*/ 2147483647 w 350"/>
              <a:gd name="T1" fmla="*/ 2147483647 h 236"/>
              <a:gd name="T2" fmla="*/ 2147483647 w 350"/>
              <a:gd name="T3" fmla="*/ 2147483647 h 236"/>
              <a:gd name="T4" fmla="*/ 2147483647 w 350"/>
              <a:gd name="T5" fmla="*/ 2147483647 h 236"/>
              <a:gd name="T6" fmla="*/ 2147483647 w 350"/>
              <a:gd name="T7" fmla="*/ 2147483647 h 236"/>
              <a:gd name="T8" fmla="*/ 2147483647 w 350"/>
              <a:gd name="T9" fmla="*/ 2147483647 h 236"/>
              <a:gd name="T10" fmla="*/ 2147483647 w 350"/>
              <a:gd name="T11" fmla="*/ 2147483647 h 236"/>
              <a:gd name="T12" fmla="*/ 2147483647 w 350"/>
              <a:gd name="T13" fmla="*/ 2147483647 h 236"/>
              <a:gd name="T14" fmla="*/ 2147483647 w 350"/>
              <a:gd name="T15" fmla="*/ 2147483647 h 236"/>
              <a:gd name="T16" fmla="*/ 2147483647 w 350"/>
              <a:gd name="T17" fmla="*/ 2147483647 h 236"/>
              <a:gd name="T18" fmla="*/ 2147483647 w 350"/>
              <a:gd name="T19" fmla="*/ 2147483647 h 236"/>
              <a:gd name="T20" fmla="*/ 2147483647 w 350"/>
              <a:gd name="T21" fmla="*/ 2147483647 h 236"/>
              <a:gd name="T22" fmla="*/ 2147483647 w 350"/>
              <a:gd name="T23" fmla="*/ 2147483647 h 236"/>
              <a:gd name="T24" fmla="*/ 2147483647 w 350"/>
              <a:gd name="T25" fmla="*/ 2147483647 h 236"/>
              <a:gd name="T26" fmla="*/ 2147483647 w 350"/>
              <a:gd name="T27" fmla="*/ 2147483647 h 236"/>
              <a:gd name="T28" fmla="*/ 2147483647 w 350"/>
              <a:gd name="T29" fmla="*/ 2147483647 h 236"/>
              <a:gd name="T30" fmla="*/ 2147483647 w 350"/>
              <a:gd name="T31" fmla="*/ 2147483647 h 236"/>
              <a:gd name="T32" fmla="*/ 2147483647 w 350"/>
              <a:gd name="T33" fmla="*/ 2147483647 h 236"/>
              <a:gd name="T34" fmla="*/ 2147483647 w 350"/>
              <a:gd name="T35" fmla="*/ 2147483647 h 236"/>
              <a:gd name="T36" fmla="*/ 2147483647 w 350"/>
              <a:gd name="T37" fmla="*/ 2147483647 h 236"/>
              <a:gd name="T38" fmla="*/ 2147483647 w 350"/>
              <a:gd name="T39" fmla="*/ 2147483647 h 236"/>
              <a:gd name="T40" fmla="*/ 2147483647 w 350"/>
              <a:gd name="T41" fmla="*/ 2147483647 h 236"/>
              <a:gd name="T42" fmla="*/ 2147483647 w 350"/>
              <a:gd name="T43" fmla="*/ 2147483647 h 236"/>
              <a:gd name="T44" fmla="*/ 2147483647 w 350"/>
              <a:gd name="T45" fmla="*/ 2147483647 h 236"/>
              <a:gd name="T46" fmla="*/ 2147483647 w 350"/>
              <a:gd name="T47" fmla="*/ 2147483647 h 236"/>
              <a:gd name="T48" fmla="*/ 2147483647 w 350"/>
              <a:gd name="T49" fmla="*/ 2147483647 h 236"/>
              <a:gd name="T50" fmla="*/ 2147483647 w 350"/>
              <a:gd name="T51" fmla="*/ 2147483647 h 236"/>
              <a:gd name="T52" fmla="*/ 2147483647 w 350"/>
              <a:gd name="T53" fmla="*/ 2147483647 h 236"/>
              <a:gd name="T54" fmla="*/ 2147483647 w 350"/>
              <a:gd name="T55" fmla="*/ 2147483647 h 236"/>
              <a:gd name="T56" fmla="*/ 2147483647 w 350"/>
              <a:gd name="T57" fmla="*/ 2147483647 h 236"/>
              <a:gd name="T58" fmla="*/ 2147483647 w 350"/>
              <a:gd name="T59" fmla="*/ 2147483647 h 236"/>
              <a:gd name="T60" fmla="*/ 2147483647 w 350"/>
              <a:gd name="T61" fmla="*/ 2147483647 h 236"/>
              <a:gd name="T62" fmla="*/ 2147483647 w 350"/>
              <a:gd name="T63" fmla="*/ 2147483647 h 236"/>
              <a:gd name="T64" fmla="*/ 2147483647 w 350"/>
              <a:gd name="T65" fmla="*/ 2147483647 h 2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0"/>
              <a:gd name="T100" fmla="*/ 0 h 236"/>
              <a:gd name="T101" fmla="*/ 350 w 350"/>
              <a:gd name="T102" fmla="*/ 236 h 2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0" h="236">
                <a:moveTo>
                  <a:pt x="337" y="0"/>
                </a:moveTo>
                <a:lnTo>
                  <a:pt x="333" y="8"/>
                </a:lnTo>
                <a:lnTo>
                  <a:pt x="327" y="16"/>
                </a:lnTo>
                <a:lnTo>
                  <a:pt x="322" y="26"/>
                </a:lnTo>
                <a:lnTo>
                  <a:pt x="316" y="35"/>
                </a:lnTo>
                <a:lnTo>
                  <a:pt x="309" y="43"/>
                </a:lnTo>
                <a:lnTo>
                  <a:pt x="302" y="53"/>
                </a:lnTo>
                <a:lnTo>
                  <a:pt x="295" y="62"/>
                </a:lnTo>
                <a:lnTo>
                  <a:pt x="287" y="72"/>
                </a:lnTo>
                <a:lnTo>
                  <a:pt x="279" y="80"/>
                </a:lnTo>
                <a:lnTo>
                  <a:pt x="271" y="89"/>
                </a:lnTo>
                <a:lnTo>
                  <a:pt x="262" y="99"/>
                </a:lnTo>
                <a:lnTo>
                  <a:pt x="253" y="108"/>
                </a:lnTo>
                <a:lnTo>
                  <a:pt x="245" y="117"/>
                </a:lnTo>
                <a:lnTo>
                  <a:pt x="235" y="125"/>
                </a:lnTo>
                <a:lnTo>
                  <a:pt x="225" y="134"/>
                </a:lnTo>
                <a:lnTo>
                  <a:pt x="213" y="142"/>
                </a:lnTo>
                <a:lnTo>
                  <a:pt x="203" y="151"/>
                </a:lnTo>
                <a:lnTo>
                  <a:pt x="192" y="158"/>
                </a:lnTo>
                <a:lnTo>
                  <a:pt x="180" y="165"/>
                </a:lnTo>
                <a:lnTo>
                  <a:pt x="168" y="172"/>
                </a:lnTo>
                <a:lnTo>
                  <a:pt x="156" y="180"/>
                </a:lnTo>
                <a:lnTo>
                  <a:pt x="144" y="186"/>
                </a:lnTo>
                <a:lnTo>
                  <a:pt x="130" y="192"/>
                </a:lnTo>
                <a:lnTo>
                  <a:pt x="118" y="198"/>
                </a:lnTo>
                <a:lnTo>
                  <a:pt x="104" y="203"/>
                </a:lnTo>
                <a:lnTo>
                  <a:pt x="90" y="207"/>
                </a:lnTo>
                <a:lnTo>
                  <a:pt x="76" y="212"/>
                </a:lnTo>
                <a:lnTo>
                  <a:pt x="61" y="215"/>
                </a:lnTo>
                <a:lnTo>
                  <a:pt x="46" y="219"/>
                </a:lnTo>
                <a:lnTo>
                  <a:pt x="31" y="221"/>
                </a:lnTo>
                <a:lnTo>
                  <a:pt x="15" y="223"/>
                </a:lnTo>
                <a:lnTo>
                  <a:pt x="0" y="225"/>
                </a:lnTo>
                <a:lnTo>
                  <a:pt x="1" y="235"/>
                </a:lnTo>
                <a:lnTo>
                  <a:pt x="17" y="233"/>
                </a:lnTo>
                <a:lnTo>
                  <a:pt x="33" y="232"/>
                </a:lnTo>
                <a:lnTo>
                  <a:pt x="49" y="228"/>
                </a:lnTo>
                <a:lnTo>
                  <a:pt x="65" y="225"/>
                </a:lnTo>
                <a:lnTo>
                  <a:pt x="79" y="221"/>
                </a:lnTo>
                <a:lnTo>
                  <a:pt x="95" y="217"/>
                </a:lnTo>
                <a:lnTo>
                  <a:pt x="109" y="212"/>
                </a:lnTo>
                <a:lnTo>
                  <a:pt x="122" y="206"/>
                </a:lnTo>
                <a:lnTo>
                  <a:pt x="137" y="200"/>
                </a:lnTo>
                <a:lnTo>
                  <a:pt x="150" y="195"/>
                </a:lnTo>
                <a:lnTo>
                  <a:pt x="163" y="188"/>
                </a:lnTo>
                <a:lnTo>
                  <a:pt x="176" y="181"/>
                </a:lnTo>
                <a:lnTo>
                  <a:pt x="188" y="173"/>
                </a:lnTo>
                <a:lnTo>
                  <a:pt x="200" y="165"/>
                </a:lnTo>
                <a:lnTo>
                  <a:pt x="211" y="158"/>
                </a:lnTo>
                <a:lnTo>
                  <a:pt x="222" y="150"/>
                </a:lnTo>
                <a:lnTo>
                  <a:pt x="234" y="140"/>
                </a:lnTo>
                <a:lnTo>
                  <a:pt x="244" y="132"/>
                </a:lnTo>
                <a:lnTo>
                  <a:pt x="253" y="123"/>
                </a:lnTo>
                <a:lnTo>
                  <a:pt x="263" y="114"/>
                </a:lnTo>
                <a:lnTo>
                  <a:pt x="272" y="105"/>
                </a:lnTo>
                <a:lnTo>
                  <a:pt x="281" y="95"/>
                </a:lnTo>
                <a:lnTo>
                  <a:pt x="290" y="86"/>
                </a:lnTo>
                <a:lnTo>
                  <a:pt x="298" y="77"/>
                </a:lnTo>
                <a:lnTo>
                  <a:pt x="305" y="67"/>
                </a:lnTo>
                <a:lnTo>
                  <a:pt x="313" y="58"/>
                </a:lnTo>
                <a:lnTo>
                  <a:pt x="320" y="49"/>
                </a:lnTo>
                <a:lnTo>
                  <a:pt x="326" y="39"/>
                </a:lnTo>
                <a:lnTo>
                  <a:pt x="333" y="31"/>
                </a:lnTo>
                <a:lnTo>
                  <a:pt x="338" y="21"/>
                </a:lnTo>
                <a:lnTo>
                  <a:pt x="344" y="12"/>
                </a:lnTo>
                <a:lnTo>
                  <a:pt x="349" y="3"/>
                </a:lnTo>
                <a:lnTo>
                  <a:pt x="337" y="0"/>
                </a:lnTo>
              </a:path>
            </a:pathLst>
          </a:custGeom>
          <a:solidFill>
            <a:srgbClr val="790015"/>
          </a:solidFill>
          <a:ln w="12700" cap="rnd">
            <a:solidFill>
              <a:srgbClr val="FC0128"/>
            </a:solidFill>
            <a:round/>
            <a:headEnd/>
            <a:tailEnd/>
          </a:ln>
        </p:spPr>
        <p:txBody>
          <a:bodyPr/>
          <a:lstStyle/>
          <a:p>
            <a:endParaRPr lang="en-US"/>
          </a:p>
        </p:txBody>
      </p:sp>
      <p:sp>
        <p:nvSpPr>
          <p:cNvPr id="53472" name="Freeform 238"/>
          <p:cNvSpPr>
            <a:spLocks/>
          </p:cNvSpPr>
          <p:nvPr/>
        </p:nvSpPr>
        <p:spPr bwMode="auto">
          <a:xfrm>
            <a:off x="4497388" y="5021263"/>
            <a:ext cx="171450" cy="263525"/>
          </a:xfrm>
          <a:custGeom>
            <a:avLst/>
            <a:gdLst>
              <a:gd name="T0" fmla="*/ 2147483647 w 119"/>
              <a:gd name="T1" fmla="*/ 2147483647 h 182"/>
              <a:gd name="T2" fmla="*/ 2147483647 w 119"/>
              <a:gd name="T3" fmla="*/ 2147483647 h 182"/>
              <a:gd name="T4" fmla="*/ 2147483647 w 119"/>
              <a:gd name="T5" fmla="*/ 2147483647 h 182"/>
              <a:gd name="T6" fmla="*/ 2147483647 w 119"/>
              <a:gd name="T7" fmla="*/ 2147483647 h 182"/>
              <a:gd name="T8" fmla="*/ 2147483647 w 119"/>
              <a:gd name="T9" fmla="*/ 2147483647 h 182"/>
              <a:gd name="T10" fmla="*/ 2147483647 w 119"/>
              <a:gd name="T11" fmla="*/ 2147483647 h 182"/>
              <a:gd name="T12" fmla="*/ 2147483647 w 119"/>
              <a:gd name="T13" fmla="*/ 2147483647 h 182"/>
              <a:gd name="T14" fmla="*/ 2147483647 w 119"/>
              <a:gd name="T15" fmla="*/ 2147483647 h 182"/>
              <a:gd name="T16" fmla="*/ 2147483647 w 119"/>
              <a:gd name="T17" fmla="*/ 2147483647 h 182"/>
              <a:gd name="T18" fmla="*/ 2147483647 w 119"/>
              <a:gd name="T19" fmla="*/ 2147483647 h 182"/>
              <a:gd name="T20" fmla="*/ 2147483647 w 119"/>
              <a:gd name="T21" fmla="*/ 2147483647 h 182"/>
              <a:gd name="T22" fmla="*/ 2147483647 w 119"/>
              <a:gd name="T23" fmla="*/ 2147483647 h 182"/>
              <a:gd name="T24" fmla="*/ 2147483647 w 119"/>
              <a:gd name="T25" fmla="*/ 2147483647 h 182"/>
              <a:gd name="T26" fmla="*/ 2147483647 w 119"/>
              <a:gd name="T27" fmla="*/ 2147483647 h 182"/>
              <a:gd name="T28" fmla="*/ 2147483647 w 119"/>
              <a:gd name="T29" fmla="*/ 2147483647 h 182"/>
              <a:gd name="T30" fmla="*/ 2147483647 w 119"/>
              <a:gd name="T31" fmla="*/ 2147483647 h 182"/>
              <a:gd name="T32" fmla="*/ 2147483647 w 119"/>
              <a:gd name="T33" fmla="*/ 2147483647 h 182"/>
              <a:gd name="T34" fmla="*/ 2147483647 w 119"/>
              <a:gd name="T35" fmla="*/ 2147483647 h 182"/>
              <a:gd name="T36" fmla="*/ 2147483647 w 119"/>
              <a:gd name="T37" fmla="*/ 2147483647 h 182"/>
              <a:gd name="T38" fmla="*/ 2147483647 w 119"/>
              <a:gd name="T39" fmla="*/ 2147483647 h 182"/>
              <a:gd name="T40" fmla="*/ 2147483647 w 119"/>
              <a:gd name="T41" fmla="*/ 2147483647 h 182"/>
              <a:gd name="T42" fmla="*/ 2147483647 w 119"/>
              <a:gd name="T43" fmla="*/ 2147483647 h 182"/>
              <a:gd name="T44" fmla="*/ 2147483647 w 119"/>
              <a:gd name="T45" fmla="*/ 2147483647 h 182"/>
              <a:gd name="T46" fmla="*/ 2147483647 w 119"/>
              <a:gd name="T47" fmla="*/ 2147483647 h 182"/>
              <a:gd name="T48" fmla="*/ 2147483647 w 119"/>
              <a:gd name="T49" fmla="*/ 2147483647 h 182"/>
              <a:gd name="T50" fmla="*/ 2147483647 w 119"/>
              <a:gd name="T51" fmla="*/ 2147483647 h 182"/>
              <a:gd name="T52" fmla="*/ 2147483647 w 119"/>
              <a:gd name="T53" fmla="*/ 2147483647 h 182"/>
              <a:gd name="T54" fmla="*/ 2147483647 w 119"/>
              <a:gd name="T55" fmla="*/ 2147483647 h 182"/>
              <a:gd name="T56" fmla="*/ 2147483647 w 119"/>
              <a:gd name="T57" fmla="*/ 2147483647 h 182"/>
              <a:gd name="T58" fmla="*/ 2147483647 w 119"/>
              <a:gd name="T59" fmla="*/ 2147483647 h 182"/>
              <a:gd name="T60" fmla="*/ 2147483647 w 119"/>
              <a:gd name="T61" fmla="*/ 2147483647 h 182"/>
              <a:gd name="T62" fmla="*/ 2147483647 w 119"/>
              <a:gd name="T63" fmla="*/ 2147483647 h 182"/>
              <a:gd name="T64" fmla="*/ 2147483647 w 119"/>
              <a:gd name="T65" fmla="*/ 2147483647 h 1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9"/>
              <a:gd name="T100" fmla="*/ 0 h 182"/>
              <a:gd name="T101" fmla="*/ 119 w 119"/>
              <a:gd name="T102" fmla="*/ 182 h 1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9" h="182">
                <a:moveTo>
                  <a:pt x="107" y="0"/>
                </a:moveTo>
                <a:lnTo>
                  <a:pt x="103" y="5"/>
                </a:lnTo>
                <a:lnTo>
                  <a:pt x="98" y="10"/>
                </a:lnTo>
                <a:lnTo>
                  <a:pt x="93" y="15"/>
                </a:lnTo>
                <a:lnTo>
                  <a:pt x="88" y="20"/>
                </a:lnTo>
                <a:lnTo>
                  <a:pt x="84" y="26"/>
                </a:lnTo>
                <a:lnTo>
                  <a:pt x="80" y="32"/>
                </a:lnTo>
                <a:lnTo>
                  <a:pt x="76" y="38"/>
                </a:lnTo>
                <a:lnTo>
                  <a:pt x="73" y="43"/>
                </a:lnTo>
                <a:lnTo>
                  <a:pt x="68" y="47"/>
                </a:lnTo>
                <a:lnTo>
                  <a:pt x="65" y="53"/>
                </a:lnTo>
                <a:lnTo>
                  <a:pt x="61" y="59"/>
                </a:lnTo>
                <a:lnTo>
                  <a:pt x="58" y="64"/>
                </a:lnTo>
                <a:lnTo>
                  <a:pt x="55" y="70"/>
                </a:lnTo>
                <a:lnTo>
                  <a:pt x="51" y="75"/>
                </a:lnTo>
                <a:lnTo>
                  <a:pt x="48" y="81"/>
                </a:lnTo>
                <a:lnTo>
                  <a:pt x="44" y="87"/>
                </a:lnTo>
                <a:lnTo>
                  <a:pt x="42" y="91"/>
                </a:lnTo>
                <a:lnTo>
                  <a:pt x="39" y="97"/>
                </a:lnTo>
                <a:lnTo>
                  <a:pt x="36" y="103"/>
                </a:lnTo>
                <a:lnTo>
                  <a:pt x="34" y="109"/>
                </a:lnTo>
                <a:lnTo>
                  <a:pt x="31" y="114"/>
                </a:lnTo>
                <a:lnTo>
                  <a:pt x="28" y="120"/>
                </a:lnTo>
                <a:lnTo>
                  <a:pt x="25" y="126"/>
                </a:lnTo>
                <a:lnTo>
                  <a:pt x="23" y="132"/>
                </a:lnTo>
                <a:lnTo>
                  <a:pt x="20" y="137"/>
                </a:lnTo>
                <a:lnTo>
                  <a:pt x="17" y="143"/>
                </a:lnTo>
                <a:lnTo>
                  <a:pt x="14" y="149"/>
                </a:lnTo>
                <a:lnTo>
                  <a:pt x="12" y="155"/>
                </a:lnTo>
                <a:lnTo>
                  <a:pt x="8" y="160"/>
                </a:lnTo>
                <a:lnTo>
                  <a:pt x="5" y="166"/>
                </a:lnTo>
                <a:lnTo>
                  <a:pt x="4" y="172"/>
                </a:lnTo>
                <a:lnTo>
                  <a:pt x="0" y="178"/>
                </a:lnTo>
                <a:lnTo>
                  <a:pt x="12" y="181"/>
                </a:lnTo>
                <a:lnTo>
                  <a:pt x="14" y="175"/>
                </a:lnTo>
                <a:lnTo>
                  <a:pt x="17" y="170"/>
                </a:lnTo>
                <a:lnTo>
                  <a:pt x="20" y="164"/>
                </a:lnTo>
                <a:lnTo>
                  <a:pt x="23" y="158"/>
                </a:lnTo>
                <a:lnTo>
                  <a:pt x="26" y="152"/>
                </a:lnTo>
                <a:lnTo>
                  <a:pt x="29" y="146"/>
                </a:lnTo>
                <a:lnTo>
                  <a:pt x="31" y="141"/>
                </a:lnTo>
                <a:lnTo>
                  <a:pt x="34" y="136"/>
                </a:lnTo>
                <a:lnTo>
                  <a:pt x="37" y="130"/>
                </a:lnTo>
                <a:lnTo>
                  <a:pt x="40" y="124"/>
                </a:lnTo>
                <a:lnTo>
                  <a:pt x="43" y="119"/>
                </a:lnTo>
                <a:lnTo>
                  <a:pt x="44" y="113"/>
                </a:lnTo>
                <a:lnTo>
                  <a:pt x="48" y="107"/>
                </a:lnTo>
                <a:lnTo>
                  <a:pt x="51" y="102"/>
                </a:lnTo>
                <a:lnTo>
                  <a:pt x="53" y="96"/>
                </a:lnTo>
                <a:lnTo>
                  <a:pt x="57" y="91"/>
                </a:lnTo>
                <a:lnTo>
                  <a:pt x="59" y="85"/>
                </a:lnTo>
                <a:lnTo>
                  <a:pt x="62" y="79"/>
                </a:lnTo>
                <a:lnTo>
                  <a:pt x="66" y="74"/>
                </a:lnTo>
                <a:lnTo>
                  <a:pt x="68" y="68"/>
                </a:lnTo>
                <a:lnTo>
                  <a:pt x="73" y="63"/>
                </a:lnTo>
                <a:lnTo>
                  <a:pt x="75" y="58"/>
                </a:lnTo>
                <a:lnTo>
                  <a:pt x="79" y="52"/>
                </a:lnTo>
                <a:lnTo>
                  <a:pt x="83" y="47"/>
                </a:lnTo>
                <a:lnTo>
                  <a:pt x="86" y="43"/>
                </a:lnTo>
                <a:lnTo>
                  <a:pt x="90" y="38"/>
                </a:lnTo>
                <a:lnTo>
                  <a:pt x="95" y="32"/>
                </a:lnTo>
                <a:lnTo>
                  <a:pt x="98" y="26"/>
                </a:lnTo>
                <a:lnTo>
                  <a:pt x="103" y="21"/>
                </a:lnTo>
                <a:lnTo>
                  <a:pt x="107" y="16"/>
                </a:lnTo>
                <a:lnTo>
                  <a:pt x="113" y="11"/>
                </a:lnTo>
                <a:lnTo>
                  <a:pt x="118" y="6"/>
                </a:lnTo>
                <a:lnTo>
                  <a:pt x="107" y="0"/>
                </a:lnTo>
              </a:path>
            </a:pathLst>
          </a:custGeom>
          <a:solidFill>
            <a:srgbClr val="790015"/>
          </a:solidFill>
          <a:ln w="12700" cap="rnd">
            <a:solidFill>
              <a:srgbClr val="FC0128"/>
            </a:solidFill>
            <a:round/>
            <a:headEnd/>
            <a:tailEnd/>
          </a:ln>
        </p:spPr>
        <p:txBody>
          <a:bodyPr/>
          <a:lstStyle/>
          <a:p>
            <a:endParaRPr lang="en-US"/>
          </a:p>
        </p:txBody>
      </p:sp>
      <p:sp>
        <p:nvSpPr>
          <p:cNvPr id="53473" name="Freeform 239"/>
          <p:cNvSpPr>
            <a:spLocks/>
          </p:cNvSpPr>
          <p:nvPr/>
        </p:nvSpPr>
        <p:spPr bwMode="auto">
          <a:xfrm>
            <a:off x="4654550" y="4459288"/>
            <a:ext cx="441325" cy="571500"/>
          </a:xfrm>
          <a:custGeom>
            <a:avLst/>
            <a:gdLst>
              <a:gd name="T0" fmla="*/ 2147483647 w 305"/>
              <a:gd name="T1" fmla="*/ 0 h 397"/>
              <a:gd name="T2" fmla="*/ 2147483647 w 305"/>
              <a:gd name="T3" fmla="*/ 2147483647 h 397"/>
              <a:gd name="T4" fmla="*/ 2147483647 w 305"/>
              <a:gd name="T5" fmla="*/ 2147483647 h 397"/>
              <a:gd name="T6" fmla="*/ 2147483647 w 305"/>
              <a:gd name="T7" fmla="*/ 2147483647 h 397"/>
              <a:gd name="T8" fmla="*/ 2147483647 w 305"/>
              <a:gd name="T9" fmla="*/ 2147483647 h 397"/>
              <a:gd name="T10" fmla="*/ 2147483647 w 305"/>
              <a:gd name="T11" fmla="*/ 2147483647 h 397"/>
              <a:gd name="T12" fmla="*/ 2147483647 w 305"/>
              <a:gd name="T13" fmla="*/ 2147483647 h 397"/>
              <a:gd name="T14" fmla="*/ 2147483647 w 305"/>
              <a:gd name="T15" fmla="*/ 2147483647 h 397"/>
              <a:gd name="T16" fmla="*/ 2147483647 w 305"/>
              <a:gd name="T17" fmla="*/ 2147483647 h 397"/>
              <a:gd name="T18" fmla="*/ 2147483647 w 305"/>
              <a:gd name="T19" fmla="*/ 2147483647 h 397"/>
              <a:gd name="T20" fmla="*/ 2147483647 w 305"/>
              <a:gd name="T21" fmla="*/ 2147483647 h 397"/>
              <a:gd name="T22" fmla="*/ 2147483647 w 305"/>
              <a:gd name="T23" fmla="*/ 2147483647 h 397"/>
              <a:gd name="T24" fmla="*/ 2147483647 w 305"/>
              <a:gd name="T25" fmla="*/ 2147483647 h 397"/>
              <a:gd name="T26" fmla="*/ 2147483647 w 305"/>
              <a:gd name="T27" fmla="*/ 2147483647 h 397"/>
              <a:gd name="T28" fmla="*/ 2147483647 w 305"/>
              <a:gd name="T29" fmla="*/ 2147483647 h 397"/>
              <a:gd name="T30" fmla="*/ 2147483647 w 305"/>
              <a:gd name="T31" fmla="*/ 2147483647 h 397"/>
              <a:gd name="T32" fmla="*/ 0 w 305"/>
              <a:gd name="T33" fmla="*/ 2147483647 h 397"/>
              <a:gd name="T34" fmla="*/ 2147483647 w 305"/>
              <a:gd name="T35" fmla="*/ 2147483647 h 397"/>
              <a:gd name="T36" fmla="*/ 2147483647 w 305"/>
              <a:gd name="T37" fmla="*/ 2147483647 h 397"/>
              <a:gd name="T38" fmla="*/ 2147483647 w 305"/>
              <a:gd name="T39" fmla="*/ 2147483647 h 397"/>
              <a:gd name="T40" fmla="*/ 2147483647 w 305"/>
              <a:gd name="T41" fmla="*/ 2147483647 h 397"/>
              <a:gd name="T42" fmla="*/ 2147483647 w 305"/>
              <a:gd name="T43" fmla="*/ 2147483647 h 397"/>
              <a:gd name="T44" fmla="*/ 2147483647 w 305"/>
              <a:gd name="T45" fmla="*/ 2147483647 h 397"/>
              <a:gd name="T46" fmla="*/ 2147483647 w 305"/>
              <a:gd name="T47" fmla="*/ 2147483647 h 397"/>
              <a:gd name="T48" fmla="*/ 2147483647 w 305"/>
              <a:gd name="T49" fmla="*/ 2147483647 h 397"/>
              <a:gd name="T50" fmla="*/ 2147483647 w 305"/>
              <a:gd name="T51" fmla="*/ 2147483647 h 397"/>
              <a:gd name="T52" fmla="*/ 2147483647 w 305"/>
              <a:gd name="T53" fmla="*/ 2147483647 h 397"/>
              <a:gd name="T54" fmla="*/ 2147483647 w 305"/>
              <a:gd name="T55" fmla="*/ 2147483647 h 397"/>
              <a:gd name="T56" fmla="*/ 2147483647 w 305"/>
              <a:gd name="T57" fmla="*/ 2147483647 h 397"/>
              <a:gd name="T58" fmla="*/ 2147483647 w 305"/>
              <a:gd name="T59" fmla="*/ 2147483647 h 397"/>
              <a:gd name="T60" fmla="*/ 2147483647 w 305"/>
              <a:gd name="T61" fmla="*/ 2147483647 h 397"/>
              <a:gd name="T62" fmla="*/ 2147483647 w 305"/>
              <a:gd name="T63" fmla="*/ 2147483647 h 397"/>
              <a:gd name="T64" fmla="*/ 2147483647 w 305"/>
              <a:gd name="T65" fmla="*/ 2147483647 h 397"/>
              <a:gd name="T66" fmla="*/ 2147483647 w 305"/>
              <a:gd name="T67" fmla="*/ 2147483647 h 397"/>
              <a:gd name="T68" fmla="*/ 2147483647 w 305"/>
              <a:gd name="T69" fmla="*/ 2147483647 h 39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05"/>
              <a:gd name="T106" fmla="*/ 0 h 397"/>
              <a:gd name="T107" fmla="*/ 305 w 305"/>
              <a:gd name="T108" fmla="*/ 397 h 39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05" h="397">
                <a:moveTo>
                  <a:pt x="291" y="1"/>
                </a:moveTo>
                <a:lnTo>
                  <a:pt x="291" y="0"/>
                </a:lnTo>
                <a:lnTo>
                  <a:pt x="288" y="9"/>
                </a:lnTo>
                <a:lnTo>
                  <a:pt x="284" y="19"/>
                </a:lnTo>
                <a:lnTo>
                  <a:pt x="281" y="30"/>
                </a:lnTo>
                <a:lnTo>
                  <a:pt x="277" y="40"/>
                </a:lnTo>
                <a:lnTo>
                  <a:pt x="272" y="51"/>
                </a:lnTo>
                <a:lnTo>
                  <a:pt x="267" y="62"/>
                </a:lnTo>
                <a:lnTo>
                  <a:pt x="261" y="73"/>
                </a:lnTo>
                <a:lnTo>
                  <a:pt x="255" y="84"/>
                </a:lnTo>
                <a:lnTo>
                  <a:pt x="249" y="95"/>
                </a:lnTo>
                <a:lnTo>
                  <a:pt x="242" y="107"/>
                </a:lnTo>
                <a:lnTo>
                  <a:pt x="235" y="118"/>
                </a:lnTo>
                <a:lnTo>
                  <a:pt x="227" y="130"/>
                </a:lnTo>
                <a:lnTo>
                  <a:pt x="219" y="142"/>
                </a:lnTo>
                <a:lnTo>
                  <a:pt x="211" y="155"/>
                </a:lnTo>
                <a:lnTo>
                  <a:pt x="203" y="167"/>
                </a:lnTo>
                <a:lnTo>
                  <a:pt x="194" y="179"/>
                </a:lnTo>
                <a:lnTo>
                  <a:pt x="185" y="192"/>
                </a:lnTo>
                <a:lnTo>
                  <a:pt x="175" y="204"/>
                </a:lnTo>
                <a:lnTo>
                  <a:pt x="165" y="217"/>
                </a:lnTo>
                <a:lnTo>
                  <a:pt x="155" y="230"/>
                </a:lnTo>
                <a:lnTo>
                  <a:pt x="144" y="243"/>
                </a:lnTo>
                <a:lnTo>
                  <a:pt x="132" y="256"/>
                </a:lnTo>
                <a:lnTo>
                  <a:pt x="120" y="270"/>
                </a:lnTo>
                <a:lnTo>
                  <a:pt x="109" y="282"/>
                </a:lnTo>
                <a:lnTo>
                  <a:pt x="96" y="295"/>
                </a:lnTo>
                <a:lnTo>
                  <a:pt x="84" y="309"/>
                </a:lnTo>
                <a:lnTo>
                  <a:pt x="70" y="322"/>
                </a:lnTo>
                <a:lnTo>
                  <a:pt x="57" y="336"/>
                </a:lnTo>
                <a:lnTo>
                  <a:pt x="43" y="349"/>
                </a:lnTo>
                <a:lnTo>
                  <a:pt x="29" y="362"/>
                </a:lnTo>
                <a:lnTo>
                  <a:pt x="14" y="376"/>
                </a:lnTo>
                <a:lnTo>
                  <a:pt x="0" y="389"/>
                </a:lnTo>
                <a:lnTo>
                  <a:pt x="10" y="396"/>
                </a:lnTo>
                <a:lnTo>
                  <a:pt x="24" y="382"/>
                </a:lnTo>
                <a:lnTo>
                  <a:pt x="38" y="369"/>
                </a:lnTo>
                <a:lnTo>
                  <a:pt x="53" y="355"/>
                </a:lnTo>
                <a:lnTo>
                  <a:pt x="67" y="342"/>
                </a:lnTo>
                <a:lnTo>
                  <a:pt x="81" y="328"/>
                </a:lnTo>
                <a:lnTo>
                  <a:pt x="94" y="316"/>
                </a:lnTo>
                <a:lnTo>
                  <a:pt x="106" y="302"/>
                </a:lnTo>
                <a:lnTo>
                  <a:pt x="119" y="289"/>
                </a:lnTo>
                <a:lnTo>
                  <a:pt x="131" y="275"/>
                </a:lnTo>
                <a:lnTo>
                  <a:pt x="142" y="262"/>
                </a:lnTo>
                <a:lnTo>
                  <a:pt x="154" y="249"/>
                </a:lnTo>
                <a:lnTo>
                  <a:pt x="165" y="236"/>
                </a:lnTo>
                <a:lnTo>
                  <a:pt x="176" y="223"/>
                </a:lnTo>
                <a:lnTo>
                  <a:pt x="185" y="210"/>
                </a:lnTo>
                <a:lnTo>
                  <a:pt x="195" y="197"/>
                </a:lnTo>
                <a:lnTo>
                  <a:pt x="204" y="184"/>
                </a:lnTo>
                <a:lnTo>
                  <a:pt x="213" y="172"/>
                </a:lnTo>
                <a:lnTo>
                  <a:pt x="222" y="159"/>
                </a:lnTo>
                <a:lnTo>
                  <a:pt x="231" y="147"/>
                </a:lnTo>
                <a:lnTo>
                  <a:pt x="238" y="135"/>
                </a:lnTo>
                <a:lnTo>
                  <a:pt x="246" y="123"/>
                </a:lnTo>
                <a:lnTo>
                  <a:pt x="253" y="111"/>
                </a:lnTo>
                <a:lnTo>
                  <a:pt x="260" y="99"/>
                </a:lnTo>
                <a:lnTo>
                  <a:pt x="267" y="87"/>
                </a:lnTo>
                <a:lnTo>
                  <a:pt x="273" y="77"/>
                </a:lnTo>
                <a:lnTo>
                  <a:pt x="278" y="65"/>
                </a:lnTo>
                <a:lnTo>
                  <a:pt x="283" y="54"/>
                </a:lnTo>
                <a:lnTo>
                  <a:pt x="288" y="43"/>
                </a:lnTo>
                <a:lnTo>
                  <a:pt x="292" y="33"/>
                </a:lnTo>
                <a:lnTo>
                  <a:pt x="297" y="22"/>
                </a:lnTo>
                <a:lnTo>
                  <a:pt x="300" y="12"/>
                </a:lnTo>
                <a:lnTo>
                  <a:pt x="302" y="2"/>
                </a:lnTo>
                <a:lnTo>
                  <a:pt x="304" y="1"/>
                </a:lnTo>
                <a:lnTo>
                  <a:pt x="302" y="2"/>
                </a:lnTo>
                <a:lnTo>
                  <a:pt x="304" y="1"/>
                </a:lnTo>
                <a:lnTo>
                  <a:pt x="291" y="1"/>
                </a:lnTo>
              </a:path>
            </a:pathLst>
          </a:custGeom>
          <a:solidFill>
            <a:srgbClr val="790015"/>
          </a:solidFill>
          <a:ln w="12700" cap="rnd">
            <a:solidFill>
              <a:srgbClr val="FC0128"/>
            </a:solidFill>
            <a:round/>
            <a:headEnd/>
            <a:tailEnd/>
          </a:ln>
        </p:spPr>
        <p:txBody>
          <a:bodyPr/>
          <a:lstStyle/>
          <a:p>
            <a:endParaRPr lang="en-US"/>
          </a:p>
        </p:txBody>
      </p:sp>
      <p:sp>
        <p:nvSpPr>
          <p:cNvPr id="53474" name="Freeform 240"/>
          <p:cNvSpPr>
            <a:spLocks/>
          </p:cNvSpPr>
          <p:nvPr/>
        </p:nvSpPr>
        <p:spPr bwMode="auto">
          <a:xfrm>
            <a:off x="3609975" y="5534025"/>
            <a:ext cx="403225" cy="82550"/>
          </a:xfrm>
          <a:custGeom>
            <a:avLst/>
            <a:gdLst>
              <a:gd name="T0" fmla="*/ 2147483647 w 280"/>
              <a:gd name="T1" fmla="*/ 2147483647 h 57"/>
              <a:gd name="T2" fmla="*/ 2147483647 w 280"/>
              <a:gd name="T3" fmla="*/ 2147483647 h 57"/>
              <a:gd name="T4" fmla="*/ 2147483647 w 280"/>
              <a:gd name="T5" fmla="*/ 2147483647 h 57"/>
              <a:gd name="T6" fmla="*/ 2147483647 w 280"/>
              <a:gd name="T7" fmla="*/ 2147483647 h 57"/>
              <a:gd name="T8" fmla="*/ 2147483647 w 280"/>
              <a:gd name="T9" fmla="*/ 2147483647 h 57"/>
              <a:gd name="T10" fmla="*/ 2147483647 w 280"/>
              <a:gd name="T11" fmla="*/ 2147483647 h 57"/>
              <a:gd name="T12" fmla="*/ 2147483647 w 280"/>
              <a:gd name="T13" fmla="*/ 2147483647 h 57"/>
              <a:gd name="T14" fmla="*/ 2147483647 w 280"/>
              <a:gd name="T15" fmla="*/ 2147483647 h 57"/>
              <a:gd name="T16" fmla="*/ 2147483647 w 280"/>
              <a:gd name="T17" fmla="*/ 2147483647 h 57"/>
              <a:gd name="T18" fmla="*/ 2147483647 w 280"/>
              <a:gd name="T19" fmla="*/ 2147483647 h 57"/>
              <a:gd name="T20" fmla="*/ 2147483647 w 280"/>
              <a:gd name="T21" fmla="*/ 2147483647 h 57"/>
              <a:gd name="T22" fmla="*/ 2147483647 w 280"/>
              <a:gd name="T23" fmla="*/ 2147483647 h 57"/>
              <a:gd name="T24" fmla="*/ 2147483647 w 280"/>
              <a:gd name="T25" fmla="*/ 2147483647 h 57"/>
              <a:gd name="T26" fmla="*/ 2147483647 w 280"/>
              <a:gd name="T27" fmla="*/ 2147483647 h 57"/>
              <a:gd name="T28" fmla="*/ 2147483647 w 280"/>
              <a:gd name="T29" fmla="*/ 2147483647 h 57"/>
              <a:gd name="T30" fmla="*/ 2147483647 w 280"/>
              <a:gd name="T31" fmla="*/ 2147483647 h 57"/>
              <a:gd name="T32" fmla="*/ 0 w 280"/>
              <a:gd name="T33" fmla="*/ 2147483647 h 57"/>
              <a:gd name="T34" fmla="*/ 2147483647 w 280"/>
              <a:gd name="T35" fmla="*/ 2147483647 h 57"/>
              <a:gd name="T36" fmla="*/ 2147483647 w 280"/>
              <a:gd name="T37" fmla="*/ 2147483647 h 57"/>
              <a:gd name="T38" fmla="*/ 2147483647 w 280"/>
              <a:gd name="T39" fmla="*/ 2147483647 h 57"/>
              <a:gd name="T40" fmla="*/ 2147483647 w 280"/>
              <a:gd name="T41" fmla="*/ 2147483647 h 57"/>
              <a:gd name="T42" fmla="*/ 2147483647 w 280"/>
              <a:gd name="T43" fmla="*/ 2147483647 h 57"/>
              <a:gd name="T44" fmla="*/ 2147483647 w 280"/>
              <a:gd name="T45" fmla="*/ 2147483647 h 57"/>
              <a:gd name="T46" fmla="*/ 2147483647 w 280"/>
              <a:gd name="T47" fmla="*/ 2147483647 h 57"/>
              <a:gd name="T48" fmla="*/ 2147483647 w 280"/>
              <a:gd name="T49" fmla="*/ 2147483647 h 57"/>
              <a:gd name="T50" fmla="*/ 2147483647 w 280"/>
              <a:gd name="T51" fmla="*/ 2147483647 h 57"/>
              <a:gd name="T52" fmla="*/ 2147483647 w 280"/>
              <a:gd name="T53" fmla="*/ 2147483647 h 57"/>
              <a:gd name="T54" fmla="*/ 2147483647 w 280"/>
              <a:gd name="T55" fmla="*/ 2147483647 h 57"/>
              <a:gd name="T56" fmla="*/ 2147483647 w 280"/>
              <a:gd name="T57" fmla="*/ 2147483647 h 57"/>
              <a:gd name="T58" fmla="*/ 2147483647 w 280"/>
              <a:gd name="T59" fmla="*/ 2147483647 h 57"/>
              <a:gd name="T60" fmla="*/ 2147483647 w 280"/>
              <a:gd name="T61" fmla="*/ 2147483647 h 57"/>
              <a:gd name="T62" fmla="*/ 2147483647 w 280"/>
              <a:gd name="T63" fmla="*/ 2147483647 h 57"/>
              <a:gd name="T64" fmla="*/ 2147483647 w 280"/>
              <a:gd name="T65" fmla="*/ 2147483647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0"/>
              <a:gd name="T100" fmla="*/ 0 h 57"/>
              <a:gd name="T101" fmla="*/ 280 w 280"/>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0" h="57">
                <a:moveTo>
                  <a:pt x="277" y="46"/>
                </a:moveTo>
                <a:lnTo>
                  <a:pt x="268" y="46"/>
                </a:lnTo>
                <a:lnTo>
                  <a:pt x="258" y="46"/>
                </a:lnTo>
                <a:lnTo>
                  <a:pt x="249" y="46"/>
                </a:lnTo>
                <a:lnTo>
                  <a:pt x="240" y="46"/>
                </a:lnTo>
                <a:lnTo>
                  <a:pt x="231" y="46"/>
                </a:lnTo>
                <a:lnTo>
                  <a:pt x="222" y="46"/>
                </a:lnTo>
                <a:lnTo>
                  <a:pt x="212" y="45"/>
                </a:lnTo>
                <a:lnTo>
                  <a:pt x="203" y="45"/>
                </a:lnTo>
                <a:lnTo>
                  <a:pt x="195" y="44"/>
                </a:lnTo>
                <a:lnTo>
                  <a:pt x="186" y="44"/>
                </a:lnTo>
                <a:lnTo>
                  <a:pt x="177" y="43"/>
                </a:lnTo>
                <a:lnTo>
                  <a:pt x="168" y="42"/>
                </a:lnTo>
                <a:lnTo>
                  <a:pt x="160" y="42"/>
                </a:lnTo>
                <a:lnTo>
                  <a:pt x="152" y="41"/>
                </a:lnTo>
                <a:lnTo>
                  <a:pt x="143" y="39"/>
                </a:lnTo>
                <a:lnTo>
                  <a:pt x="135" y="38"/>
                </a:lnTo>
                <a:lnTo>
                  <a:pt x="127" y="36"/>
                </a:lnTo>
                <a:lnTo>
                  <a:pt x="119" y="35"/>
                </a:lnTo>
                <a:lnTo>
                  <a:pt x="111" y="33"/>
                </a:lnTo>
                <a:lnTo>
                  <a:pt x="102" y="31"/>
                </a:lnTo>
                <a:lnTo>
                  <a:pt x="94" y="30"/>
                </a:lnTo>
                <a:lnTo>
                  <a:pt x="86" y="28"/>
                </a:lnTo>
                <a:lnTo>
                  <a:pt x="78" y="26"/>
                </a:lnTo>
                <a:lnTo>
                  <a:pt x="70" y="24"/>
                </a:lnTo>
                <a:lnTo>
                  <a:pt x="61" y="21"/>
                </a:lnTo>
                <a:lnTo>
                  <a:pt x="53" y="19"/>
                </a:lnTo>
                <a:lnTo>
                  <a:pt x="45" y="16"/>
                </a:lnTo>
                <a:lnTo>
                  <a:pt x="37" y="13"/>
                </a:lnTo>
                <a:lnTo>
                  <a:pt x="29" y="10"/>
                </a:lnTo>
                <a:lnTo>
                  <a:pt x="21" y="7"/>
                </a:lnTo>
                <a:lnTo>
                  <a:pt x="13" y="3"/>
                </a:lnTo>
                <a:lnTo>
                  <a:pt x="5" y="0"/>
                </a:lnTo>
                <a:lnTo>
                  <a:pt x="0" y="8"/>
                </a:lnTo>
                <a:lnTo>
                  <a:pt x="7" y="12"/>
                </a:lnTo>
                <a:lnTo>
                  <a:pt x="15" y="15"/>
                </a:lnTo>
                <a:lnTo>
                  <a:pt x="24" y="20"/>
                </a:lnTo>
                <a:lnTo>
                  <a:pt x="32" y="22"/>
                </a:lnTo>
                <a:lnTo>
                  <a:pt x="40" y="25"/>
                </a:lnTo>
                <a:lnTo>
                  <a:pt x="49" y="28"/>
                </a:lnTo>
                <a:lnTo>
                  <a:pt x="57" y="31"/>
                </a:lnTo>
                <a:lnTo>
                  <a:pt x="65" y="33"/>
                </a:lnTo>
                <a:lnTo>
                  <a:pt x="74" y="35"/>
                </a:lnTo>
                <a:lnTo>
                  <a:pt x="82" y="37"/>
                </a:lnTo>
                <a:lnTo>
                  <a:pt x="91" y="40"/>
                </a:lnTo>
                <a:lnTo>
                  <a:pt x="98" y="42"/>
                </a:lnTo>
                <a:lnTo>
                  <a:pt x="107" y="43"/>
                </a:lnTo>
                <a:lnTo>
                  <a:pt x="115" y="45"/>
                </a:lnTo>
                <a:lnTo>
                  <a:pt x="124" y="47"/>
                </a:lnTo>
                <a:lnTo>
                  <a:pt x="133" y="48"/>
                </a:lnTo>
                <a:lnTo>
                  <a:pt x="141" y="49"/>
                </a:lnTo>
                <a:lnTo>
                  <a:pt x="150" y="51"/>
                </a:lnTo>
                <a:lnTo>
                  <a:pt x="159" y="52"/>
                </a:lnTo>
                <a:lnTo>
                  <a:pt x="168" y="53"/>
                </a:lnTo>
                <a:lnTo>
                  <a:pt x="176" y="53"/>
                </a:lnTo>
                <a:lnTo>
                  <a:pt x="185" y="54"/>
                </a:lnTo>
                <a:lnTo>
                  <a:pt x="194" y="54"/>
                </a:lnTo>
                <a:lnTo>
                  <a:pt x="203" y="55"/>
                </a:lnTo>
                <a:lnTo>
                  <a:pt x="212" y="55"/>
                </a:lnTo>
                <a:lnTo>
                  <a:pt x="221" y="56"/>
                </a:lnTo>
                <a:lnTo>
                  <a:pt x="230" y="56"/>
                </a:lnTo>
                <a:lnTo>
                  <a:pt x="240" y="56"/>
                </a:lnTo>
                <a:lnTo>
                  <a:pt x="249" y="56"/>
                </a:lnTo>
                <a:lnTo>
                  <a:pt x="258" y="56"/>
                </a:lnTo>
                <a:lnTo>
                  <a:pt x="268" y="56"/>
                </a:lnTo>
                <a:lnTo>
                  <a:pt x="279" y="56"/>
                </a:lnTo>
                <a:lnTo>
                  <a:pt x="277" y="46"/>
                </a:lnTo>
              </a:path>
            </a:pathLst>
          </a:custGeom>
          <a:solidFill>
            <a:srgbClr val="790015"/>
          </a:solidFill>
          <a:ln w="12700" cap="rnd">
            <a:solidFill>
              <a:srgbClr val="FC0128"/>
            </a:solidFill>
            <a:round/>
            <a:headEnd/>
            <a:tailEnd/>
          </a:ln>
        </p:spPr>
        <p:txBody>
          <a:bodyPr/>
          <a:lstStyle/>
          <a:p>
            <a:endParaRPr lang="en-US"/>
          </a:p>
        </p:txBody>
      </p:sp>
      <p:sp>
        <p:nvSpPr>
          <p:cNvPr id="53475" name="Freeform 241"/>
          <p:cNvSpPr>
            <a:spLocks/>
          </p:cNvSpPr>
          <p:nvPr/>
        </p:nvSpPr>
        <p:spPr bwMode="auto">
          <a:xfrm>
            <a:off x="3676650" y="5418138"/>
            <a:ext cx="379413" cy="58737"/>
          </a:xfrm>
          <a:custGeom>
            <a:avLst/>
            <a:gdLst>
              <a:gd name="T0" fmla="*/ 2147483647 w 263"/>
              <a:gd name="T1" fmla="*/ 2147483647 h 41"/>
              <a:gd name="T2" fmla="*/ 2147483647 w 263"/>
              <a:gd name="T3" fmla="*/ 2147483647 h 41"/>
              <a:gd name="T4" fmla="*/ 2147483647 w 263"/>
              <a:gd name="T5" fmla="*/ 2147483647 h 41"/>
              <a:gd name="T6" fmla="*/ 2147483647 w 263"/>
              <a:gd name="T7" fmla="*/ 2147483647 h 41"/>
              <a:gd name="T8" fmla="*/ 2147483647 w 263"/>
              <a:gd name="T9" fmla="*/ 2147483647 h 41"/>
              <a:gd name="T10" fmla="*/ 2147483647 w 263"/>
              <a:gd name="T11" fmla="*/ 2147483647 h 41"/>
              <a:gd name="T12" fmla="*/ 2147483647 w 263"/>
              <a:gd name="T13" fmla="*/ 2147483647 h 41"/>
              <a:gd name="T14" fmla="*/ 2147483647 w 263"/>
              <a:gd name="T15" fmla="*/ 2147483647 h 41"/>
              <a:gd name="T16" fmla="*/ 2147483647 w 263"/>
              <a:gd name="T17" fmla="*/ 2147483647 h 41"/>
              <a:gd name="T18" fmla="*/ 2147483647 w 263"/>
              <a:gd name="T19" fmla="*/ 2147483647 h 41"/>
              <a:gd name="T20" fmla="*/ 2147483647 w 263"/>
              <a:gd name="T21" fmla="*/ 2147483647 h 41"/>
              <a:gd name="T22" fmla="*/ 2147483647 w 263"/>
              <a:gd name="T23" fmla="*/ 2147483647 h 41"/>
              <a:gd name="T24" fmla="*/ 2147483647 w 263"/>
              <a:gd name="T25" fmla="*/ 2147483647 h 41"/>
              <a:gd name="T26" fmla="*/ 2147483647 w 263"/>
              <a:gd name="T27" fmla="*/ 2147483647 h 41"/>
              <a:gd name="T28" fmla="*/ 2147483647 w 263"/>
              <a:gd name="T29" fmla="*/ 2147483647 h 41"/>
              <a:gd name="T30" fmla="*/ 2147483647 w 263"/>
              <a:gd name="T31" fmla="*/ 2147483647 h 41"/>
              <a:gd name="T32" fmla="*/ 0 w 263"/>
              <a:gd name="T33" fmla="*/ 2147483647 h 41"/>
              <a:gd name="T34" fmla="*/ 2147483647 w 263"/>
              <a:gd name="T35" fmla="*/ 2147483647 h 41"/>
              <a:gd name="T36" fmla="*/ 2147483647 w 263"/>
              <a:gd name="T37" fmla="*/ 2147483647 h 41"/>
              <a:gd name="T38" fmla="*/ 2147483647 w 263"/>
              <a:gd name="T39" fmla="*/ 2147483647 h 41"/>
              <a:gd name="T40" fmla="*/ 2147483647 w 263"/>
              <a:gd name="T41" fmla="*/ 2147483647 h 41"/>
              <a:gd name="T42" fmla="*/ 2147483647 w 263"/>
              <a:gd name="T43" fmla="*/ 2147483647 h 41"/>
              <a:gd name="T44" fmla="*/ 2147483647 w 263"/>
              <a:gd name="T45" fmla="*/ 2147483647 h 41"/>
              <a:gd name="T46" fmla="*/ 2147483647 w 263"/>
              <a:gd name="T47" fmla="*/ 2147483647 h 41"/>
              <a:gd name="T48" fmla="*/ 2147483647 w 263"/>
              <a:gd name="T49" fmla="*/ 2147483647 h 41"/>
              <a:gd name="T50" fmla="*/ 2147483647 w 263"/>
              <a:gd name="T51" fmla="*/ 2147483647 h 41"/>
              <a:gd name="T52" fmla="*/ 2147483647 w 263"/>
              <a:gd name="T53" fmla="*/ 2147483647 h 41"/>
              <a:gd name="T54" fmla="*/ 2147483647 w 263"/>
              <a:gd name="T55" fmla="*/ 2147483647 h 41"/>
              <a:gd name="T56" fmla="*/ 2147483647 w 263"/>
              <a:gd name="T57" fmla="*/ 2147483647 h 41"/>
              <a:gd name="T58" fmla="*/ 2147483647 w 263"/>
              <a:gd name="T59" fmla="*/ 2147483647 h 41"/>
              <a:gd name="T60" fmla="*/ 2147483647 w 263"/>
              <a:gd name="T61" fmla="*/ 2147483647 h 41"/>
              <a:gd name="T62" fmla="*/ 2147483647 w 263"/>
              <a:gd name="T63" fmla="*/ 2147483647 h 41"/>
              <a:gd name="T64" fmla="*/ 2147483647 w 263"/>
              <a:gd name="T65" fmla="*/ 2147483647 h 41"/>
              <a:gd name="T66" fmla="*/ 2147483647 w 263"/>
              <a:gd name="T67" fmla="*/ 2147483647 h 4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63"/>
              <a:gd name="T103" fmla="*/ 0 h 41"/>
              <a:gd name="T104" fmla="*/ 263 w 263"/>
              <a:gd name="T105" fmla="*/ 41 h 4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63" h="41">
                <a:moveTo>
                  <a:pt x="258" y="21"/>
                </a:moveTo>
                <a:lnTo>
                  <a:pt x="249" y="22"/>
                </a:lnTo>
                <a:lnTo>
                  <a:pt x="240" y="24"/>
                </a:lnTo>
                <a:lnTo>
                  <a:pt x="230" y="25"/>
                </a:lnTo>
                <a:lnTo>
                  <a:pt x="221" y="26"/>
                </a:lnTo>
                <a:lnTo>
                  <a:pt x="212" y="26"/>
                </a:lnTo>
                <a:lnTo>
                  <a:pt x="203" y="27"/>
                </a:lnTo>
                <a:lnTo>
                  <a:pt x="194" y="28"/>
                </a:lnTo>
                <a:lnTo>
                  <a:pt x="185" y="29"/>
                </a:lnTo>
                <a:lnTo>
                  <a:pt x="176" y="29"/>
                </a:lnTo>
                <a:lnTo>
                  <a:pt x="168" y="30"/>
                </a:lnTo>
                <a:lnTo>
                  <a:pt x="159" y="30"/>
                </a:lnTo>
                <a:lnTo>
                  <a:pt x="151" y="30"/>
                </a:lnTo>
                <a:lnTo>
                  <a:pt x="143" y="30"/>
                </a:lnTo>
                <a:lnTo>
                  <a:pt x="134" y="29"/>
                </a:lnTo>
                <a:lnTo>
                  <a:pt x="128" y="29"/>
                </a:lnTo>
                <a:lnTo>
                  <a:pt x="120" y="28"/>
                </a:lnTo>
                <a:lnTo>
                  <a:pt x="112" y="27"/>
                </a:lnTo>
                <a:lnTo>
                  <a:pt x="104" y="27"/>
                </a:lnTo>
                <a:lnTo>
                  <a:pt x="97" y="26"/>
                </a:lnTo>
                <a:lnTo>
                  <a:pt x="89" y="25"/>
                </a:lnTo>
                <a:lnTo>
                  <a:pt x="82" y="24"/>
                </a:lnTo>
                <a:lnTo>
                  <a:pt x="74" y="22"/>
                </a:lnTo>
                <a:lnTo>
                  <a:pt x="67" y="20"/>
                </a:lnTo>
                <a:lnTo>
                  <a:pt x="60" y="19"/>
                </a:lnTo>
                <a:lnTo>
                  <a:pt x="53" y="17"/>
                </a:lnTo>
                <a:lnTo>
                  <a:pt x="46" y="14"/>
                </a:lnTo>
                <a:lnTo>
                  <a:pt x="39" y="13"/>
                </a:lnTo>
                <a:lnTo>
                  <a:pt x="32" y="10"/>
                </a:lnTo>
                <a:lnTo>
                  <a:pt x="25" y="8"/>
                </a:lnTo>
                <a:lnTo>
                  <a:pt x="20" y="5"/>
                </a:lnTo>
                <a:lnTo>
                  <a:pt x="13" y="2"/>
                </a:lnTo>
                <a:lnTo>
                  <a:pt x="5" y="0"/>
                </a:lnTo>
                <a:lnTo>
                  <a:pt x="0" y="8"/>
                </a:lnTo>
                <a:lnTo>
                  <a:pt x="6" y="11"/>
                </a:lnTo>
                <a:lnTo>
                  <a:pt x="13" y="14"/>
                </a:lnTo>
                <a:lnTo>
                  <a:pt x="21" y="17"/>
                </a:lnTo>
                <a:lnTo>
                  <a:pt x="28" y="20"/>
                </a:lnTo>
                <a:lnTo>
                  <a:pt x="34" y="22"/>
                </a:lnTo>
                <a:lnTo>
                  <a:pt x="42" y="24"/>
                </a:lnTo>
                <a:lnTo>
                  <a:pt x="49" y="26"/>
                </a:lnTo>
                <a:lnTo>
                  <a:pt x="56" y="29"/>
                </a:lnTo>
                <a:lnTo>
                  <a:pt x="64" y="31"/>
                </a:lnTo>
                <a:lnTo>
                  <a:pt x="71" y="32"/>
                </a:lnTo>
                <a:lnTo>
                  <a:pt x="79" y="33"/>
                </a:lnTo>
                <a:lnTo>
                  <a:pt x="87" y="35"/>
                </a:lnTo>
                <a:lnTo>
                  <a:pt x="95" y="36"/>
                </a:lnTo>
                <a:lnTo>
                  <a:pt x="102" y="37"/>
                </a:lnTo>
                <a:lnTo>
                  <a:pt x="110" y="37"/>
                </a:lnTo>
                <a:lnTo>
                  <a:pt x="118" y="38"/>
                </a:lnTo>
                <a:lnTo>
                  <a:pt x="127" y="39"/>
                </a:lnTo>
                <a:lnTo>
                  <a:pt x="134" y="39"/>
                </a:lnTo>
                <a:lnTo>
                  <a:pt x="142" y="40"/>
                </a:lnTo>
                <a:lnTo>
                  <a:pt x="151" y="40"/>
                </a:lnTo>
                <a:lnTo>
                  <a:pt x="159" y="40"/>
                </a:lnTo>
                <a:lnTo>
                  <a:pt x="168" y="40"/>
                </a:lnTo>
                <a:lnTo>
                  <a:pt x="177" y="39"/>
                </a:lnTo>
                <a:lnTo>
                  <a:pt x="186" y="39"/>
                </a:lnTo>
                <a:lnTo>
                  <a:pt x="195" y="38"/>
                </a:lnTo>
                <a:lnTo>
                  <a:pt x="204" y="37"/>
                </a:lnTo>
                <a:lnTo>
                  <a:pt x="213" y="37"/>
                </a:lnTo>
                <a:lnTo>
                  <a:pt x="222" y="36"/>
                </a:lnTo>
                <a:lnTo>
                  <a:pt x="232" y="35"/>
                </a:lnTo>
                <a:lnTo>
                  <a:pt x="241" y="34"/>
                </a:lnTo>
                <a:lnTo>
                  <a:pt x="250" y="32"/>
                </a:lnTo>
                <a:lnTo>
                  <a:pt x="260" y="31"/>
                </a:lnTo>
                <a:lnTo>
                  <a:pt x="262" y="31"/>
                </a:lnTo>
                <a:lnTo>
                  <a:pt x="258" y="21"/>
                </a:lnTo>
              </a:path>
            </a:pathLst>
          </a:custGeom>
          <a:solidFill>
            <a:srgbClr val="790015"/>
          </a:solidFill>
          <a:ln w="12700" cap="rnd">
            <a:solidFill>
              <a:srgbClr val="FC0128"/>
            </a:solidFill>
            <a:round/>
            <a:headEnd/>
            <a:tailEnd/>
          </a:ln>
        </p:spPr>
        <p:txBody>
          <a:bodyPr/>
          <a:lstStyle/>
          <a:p>
            <a:endParaRPr lang="en-US"/>
          </a:p>
        </p:txBody>
      </p:sp>
      <p:sp>
        <p:nvSpPr>
          <p:cNvPr id="53476" name="Freeform 242"/>
          <p:cNvSpPr>
            <a:spLocks/>
          </p:cNvSpPr>
          <p:nvPr/>
        </p:nvSpPr>
        <p:spPr bwMode="auto">
          <a:xfrm>
            <a:off x="4048125" y="5173663"/>
            <a:ext cx="344488" cy="290512"/>
          </a:xfrm>
          <a:custGeom>
            <a:avLst/>
            <a:gdLst>
              <a:gd name="T0" fmla="*/ 2147483647 w 238"/>
              <a:gd name="T1" fmla="*/ 2147483647 h 202"/>
              <a:gd name="T2" fmla="*/ 2147483647 w 238"/>
              <a:gd name="T3" fmla="*/ 2147483647 h 202"/>
              <a:gd name="T4" fmla="*/ 2147483647 w 238"/>
              <a:gd name="T5" fmla="*/ 2147483647 h 202"/>
              <a:gd name="T6" fmla="*/ 2147483647 w 238"/>
              <a:gd name="T7" fmla="*/ 2147483647 h 202"/>
              <a:gd name="T8" fmla="*/ 2147483647 w 238"/>
              <a:gd name="T9" fmla="*/ 2147483647 h 202"/>
              <a:gd name="T10" fmla="*/ 2147483647 w 238"/>
              <a:gd name="T11" fmla="*/ 2147483647 h 202"/>
              <a:gd name="T12" fmla="*/ 2147483647 w 238"/>
              <a:gd name="T13" fmla="*/ 2147483647 h 202"/>
              <a:gd name="T14" fmla="*/ 2147483647 w 238"/>
              <a:gd name="T15" fmla="*/ 2147483647 h 202"/>
              <a:gd name="T16" fmla="*/ 2147483647 w 238"/>
              <a:gd name="T17" fmla="*/ 2147483647 h 202"/>
              <a:gd name="T18" fmla="*/ 2147483647 w 238"/>
              <a:gd name="T19" fmla="*/ 2147483647 h 202"/>
              <a:gd name="T20" fmla="*/ 2147483647 w 238"/>
              <a:gd name="T21" fmla="*/ 2147483647 h 202"/>
              <a:gd name="T22" fmla="*/ 2147483647 w 238"/>
              <a:gd name="T23" fmla="*/ 2147483647 h 202"/>
              <a:gd name="T24" fmla="*/ 2147483647 w 238"/>
              <a:gd name="T25" fmla="*/ 2147483647 h 202"/>
              <a:gd name="T26" fmla="*/ 2147483647 w 238"/>
              <a:gd name="T27" fmla="*/ 2147483647 h 202"/>
              <a:gd name="T28" fmla="*/ 2147483647 w 238"/>
              <a:gd name="T29" fmla="*/ 2147483647 h 202"/>
              <a:gd name="T30" fmla="*/ 2147483647 w 238"/>
              <a:gd name="T31" fmla="*/ 2147483647 h 202"/>
              <a:gd name="T32" fmla="*/ 2147483647 w 238"/>
              <a:gd name="T33" fmla="*/ 2147483647 h 202"/>
              <a:gd name="T34" fmla="*/ 2147483647 w 238"/>
              <a:gd name="T35" fmla="*/ 2147483647 h 202"/>
              <a:gd name="T36" fmla="*/ 2147483647 w 238"/>
              <a:gd name="T37" fmla="*/ 2147483647 h 202"/>
              <a:gd name="T38" fmla="*/ 2147483647 w 238"/>
              <a:gd name="T39" fmla="*/ 2147483647 h 202"/>
              <a:gd name="T40" fmla="*/ 2147483647 w 238"/>
              <a:gd name="T41" fmla="*/ 2147483647 h 202"/>
              <a:gd name="T42" fmla="*/ 2147483647 w 238"/>
              <a:gd name="T43" fmla="*/ 2147483647 h 202"/>
              <a:gd name="T44" fmla="*/ 2147483647 w 238"/>
              <a:gd name="T45" fmla="*/ 2147483647 h 202"/>
              <a:gd name="T46" fmla="*/ 2147483647 w 238"/>
              <a:gd name="T47" fmla="*/ 2147483647 h 202"/>
              <a:gd name="T48" fmla="*/ 2147483647 w 238"/>
              <a:gd name="T49" fmla="*/ 2147483647 h 202"/>
              <a:gd name="T50" fmla="*/ 2147483647 w 238"/>
              <a:gd name="T51" fmla="*/ 2147483647 h 202"/>
              <a:gd name="T52" fmla="*/ 2147483647 w 238"/>
              <a:gd name="T53" fmla="*/ 2147483647 h 202"/>
              <a:gd name="T54" fmla="*/ 2147483647 w 238"/>
              <a:gd name="T55" fmla="*/ 2147483647 h 202"/>
              <a:gd name="T56" fmla="*/ 2147483647 w 238"/>
              <a:gd name="T57" fmla="*/ 2147483647 h 202"/>
              <a:gd name="T58" fmla="*/ 2147483647 w 238"/>
              <a:gd name="T59" fmla="*/ 2147483647 h 202"/>
              <a:gd name="T60" fmla="*/ 2147483647 w 238"/>
              <a:gd name="T61" fmla="*/ 2147483647 h 202"/>
              <a:gd name="T62" fmla="*/ 2147483647 w 238"/>
              <a:gd name="T63" fmla="*/ 2147483647 h 202"/>
              <a:gd name="T64" fmla="*/ 2147483647 w 238"/>
              <a:gd name="T65" fmla="*/ 2147483647 h 20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8"/>
              <a:gd name="T100" fmla="*/ 0 h 202"/>
              <a:gd name="T101" fmla="*/ 238 w 238"/>
              <a:gd name="T102" fmla="*/ 202 h 2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8" h="202">
                <a:moveTo>
                  <a:pt x="224" y="0"/>
                </a:moveTo>
                <a:lnTo>
                  <a:pt x="221" y="7"/>
                </a:lnTo>
                <a:lnTo>
                  <a:pt x="216" y="14"/>
                </a:lnTo>
                <a:lnTo>
                  <a:pt x="213" y="23"/>
                </a:lnTo>
                <a:lnTo>
                  <a:pt x="207" y="31"/>
                </a:lnTo>
                <a:lnTo>
                  <a:pt x="203" y="38"/>
                </a:lnTo>
                <a:lnTo>
                  <a:pt x="198" y="45"/>
                </a:lnTo>
                <a:lnTo>
                  <a:pt x="193" y="54"/>
                </a:lnTo>
                <a:lnTo>
                  <a:pt x="187" y="61"/>
                </a:lnTo>
                <a:lnTo>
                  <a:pt x="182" y="69"/>
                </a:lnTo>
                <a:lnTo>
                  <a:pt x="176" y="77"/>
                </a:lnTo>
                <a:lnTo>
                  <a:pt x="170" y="83"/>
                </a:lnTo>
                <a:lnTo>
                  <a:pt x="163" y="90"/>
                </a:lnTo>
                <a:lnTo>
                  <a:pt x="157" y="98"/>
                </a:lnTo>
                <a:lnTo>
                  <a:pt x="150" y="105"/>
                </a:lnTo>
                <a:lnTo>
                  <a:pt x="143" y="112"/>
                </a:lnTo>
                <a:lnTo>
                  <a:pt x="137" y="118"/>
                </a:lnTo>
                <a:lnTo>
                  <a:pt x="130" y="124"/>
                </a:lnTo>
                <a:lnTo>
                  <a:pt x="123" y="130"/>
                </a:lnTo>
                <a:lnTo>
                  <a:pt x="114" y="137"/>
                </a:lnTo>
                <a:lnTo>
                  <a:pt x="106" y="143"/>
                </a:lnTo>
                <a:lnTo>
                  <a:pt x="98" y="148"/>
                </a:lnTo>
                <a:lnTo>
                  <a:pt x="91" y="154"/>
                </a:lnTo>
                <a:lnTo>
                  <a:pt x="82" y="159"/>
                </a:lnTo>
                <a:lnTo>
                  <a:pt x="74" y="164"/>
                </a:lnTo>
                <a:lnTo>
                  <a:pt x="65" y="168"/>
                </a:lnTo>
                <a:lnTo>
                  <a:pt x="56" y="172"/>
                </a:lnTo>
                <a:lnTo>
                  <a:pt x="47" y="176"/>
                </a:lnTo>
                <a:lnTo>
                  <a:pt x="38" y="181"/>
                </a:lnTo>
                <a:lnTo>
                  <a:pt x="29" y="183"/>
                </a:lnTo>
                <a:lnTo>
                  <a:pt x="20" y="187"/>
                </a:lnTo>
                <a:lnTo>
                  <a:pt x="10" y="189"/>
                </a:lnTo>
                <a:lnTo>
                  <a:pt x="0" y="192"/>
                </a:lnTo>
                <a:lnTo>
                  <a:pt x="3" y="201"/>
                </a:lnTo>
                <a:lnTo>
                  <a:pt x="13" y="199"/>
                </a:lnTo>
                <a:lnTo>
                  <a:pt x="23" y="196"/>
                </a:lnTo>
                <a:lnTo>
                  <a:pt x="33" y="193"/>
                </a:lnTo>
                <a:lnTo>
                  <a:pt x="43" y="189"/>
                </a:lnTo>
                <a:lnTo>
                  <a:pt x="53" y="186"/>
                </a:lnTo>
                <a:lnTo>
                  <a:pt x="62" y="181"/>
                </a:lnTo>
                <a:lnTo>
                  <a:pt x="72" y="177"/>
                </a:lnTo>
                <a:lnTo>
                  <a:pt x="80" y="172"/>
                </a:lnTo>
                <a:lnTo>
                  <a:pt x="89" y="167"/>
                </a:lnTo>
                <a:lnTo>
                  <a:pt x="98" y="161"/>
                </a:lnTo>
                <a:lnTo>
                  <a:pt x="106" y="156"/>
                </a:lnTo>
                <a:lnTo>
                  <a:pt x="115" y="151"/>
                </a:lnTo>
                <a:lnTo>
                  <a:pt x="123" y="144"/>
                </a:lnTo>
                <a:lnTo>
                  <a:pt x="131" y="138"/>
                </a:lnTo>
                <a:lnTo>
                  <a:pt x="139" y="131"/>
                </a:lnTo>
                <a:lnTo>
                  <a:pt x="147" y="124"/>
                </a:lnTo>
                <a:lnTo>
                  <a:pt x="153" y="118"/>
                </a:lnTo>
                <a:lnTo>
                  <a:pt x="160" y="111"/>
                </a:lnTo>
                <a:lnTo>
                  <a:pt x="167" y="104"/>
                </a:lnTo>
                <a:lnTo>
                  <a:pt x="174" y="96"/>
                </a:lnTo>
                <a:lnTo>
                  <a:pt x="180" y="89"/>
                </a:lnTo>
                <a:lnTo>
                  <a:pt x="186" y="81"/>
                </a:lnTo>
                <a:lnTo>
                  <a:pt x="192" y="74"/>
                </a:lnTo>
                <a:lnTo>
                  <a:pt x="198" y="66"/>
                </a:lnTo>
                <a:lnTo>
                  <a:pt x="204" y="59"/>
                </a:lnTo>
                <a:lnTo>
                  <a:pt x="208" y="50"/>
                </a:lnTo>
                <a:lnTo>
                  <a:pt x="214" y="43"/>
                </a:lnTo>
                <a:lnTo>
                  <a:pt x="219" y="35"/>
                </a:lnTo>
                <a:lnTo>
                  <a:pt x="224" y="26"/>
                </a:lnTo>
                <a:lnTo>
                  <a:pt x="228" y="19"/>
                </a:lnTo>
                <a:lnTo>
                  <a:pt x="233" y="11"/>
                </a:lnTo>
                <a:lnTo>
                  <a:pt x="237" y="3"/>
                </a:lnTo>
                <a:lnTo>
                  <a:pt x="224" y="0"/>
                </a:lnTo>
              </a:path>
            </a:pathLst>
          </a:custGeom>
          <a:solidFill>
            <a:srgbClr val="790015"/>
          </a:solidFill>
          <a:ln w="12700" cap="rnd">
            <a:solidFill>
              <a:srgbClr val="FC0128"/>
            </a:solidFill>
            <a:round/>
            <a:headEnd/>
            <a:tailEnd/>
          </a:ln>
        </p:spPr>
        <p:txBody>
          <a:bodyPr/>
          <a:lstStyle/>
          <a:p>
            <a:endParaRPr lang="en-US"/>
          </a:p>
        </p:txBody>
      </p:sp>
      <p:sp>
        <p:nvSpPr>
          <p:cNvPr id="53477" name="Freeform 243"/>
          <p:cNvSpPr>
            <a:spLocks/>
          </p:cNvSpPr>
          <p:nvPr/>
        </p:nvSpPr>
        <p:spPr bwMode="auto">
          <a:xfrm>
            <a:off x="4375150" y="4829175"/>
            <a:ext cx="257175" cy="352425"/>
          </a:xfrm>
          <a:custGeom>
            <a:avLst/>
            <a:gdLst>
              <a:gd name="T0" fmla="*/ 2147483647 w 179"/>
              <a:gd name="T1" fmla="*/ 0 h 244"/>
              <a:gd name="T2" fmla="*/ 2147483647 w 179"/>
              <a:gd name="T3" fmla="*/ 2147483647 h 244"/>
              <a:gd name="T4" fmla="*/ 2147483647 w 179"/>
              <a:gd name="T5" fmla="*/ 2147483647 h 244"/>
              <a:gd name="T6" fmla="*/ 2147483647 w 179"/>
              <a:gd name="T7" fmla="*/ 2147483647 h 244"/>
              <a:gd name="T8" fmla="*/ 2147483647 w 179"/>
              <a:gd name="T9" fmla="*/ 2147483647 h 244"/>
              <a:gd name="T10" fmla="*/ 2147483647 w 179"/>
              <a:gd name="T11" fmla="*/ 2147483647 h 244"/>
              <a:gd name="T12" fmla="*/ 2147483647 w 179"/>
              <a:gd name="T13" fmla="*/ 2147483647 h 244"/>
              <a:gd name="T14" fmla="*/ 2147483647 w 179"/>
              <a:gd name="T15" fmla="*/ 2147483647 h 244"/>
              <a:gd name="T16" fmla="*/ 2147483647 w 179"/>
              <a:gd name="T17" fmla="*/ 2147483647 h 244"/>
              <a:gd name="T18" fmla="*/ 2147483647 w 179"/>
              <a:gd name="T19" fmla="*/ 2147483647 h 244"/>
              <a:gd name="T20" fmla="*/ 2147483647 w 179"/>
              <a:gd name="T21" fmla="*/ 2147483647 h 244"/>
              <a:gd name="T22" fmla="*/ 2147483647 w 179"/>
              <a:gd name="T23" fmla="*/ 2147483647 h 244"/>
              <a:gd name="T24" fmla="*/ 2147483647 w 179"/>
              <a:gd name="T25" fmla="*/ 2147483647 h 244"/>
              <a:gd name="T26" fmla="*/ 2147483647 w 179"/>
              <a:gd name="T27" fmla="*/ 2147483647 h 244"/>
              <a:gd name="T28" fmla="*/ 2147483647 w 179"/>
              <a:gd name="T29" fmla="*/ 2147483647 h 244"/>
              <a:gd name="T30" fmla="*/ 2147483647 w 179"/>
              <a:gd name="T31" fmla="*/ 2147483647 h 244"/>
              <a:gd name="T32" fmla="*/ 0 w 179"/>
              <a:gd name="T33" fmla="*/ 2147483647 h 244"/>
              <a:gd name="T34" fmla="*/ 2147483647 w 179"/>
              <a:gd name="T35" fmla="*/ 2147483647 h 244"/>
              <a:gd name="T36" fmla="*/ 2147483647 w 179"/>
              <a:gd name="T37" fmla="*/ 2147483647 h 244"/>
              <a:gd name="T38" fmla="*/ 2147483647 w 179"/>
              <a:gd name="T39" fmla="*/ 2147483647 h 244"/>
              <a:gd name="T40" fmla="*/ 2147483647 w 179"/>
              <a:gd name="T41" fmla="*/ 2147483647 h 244"/>
              <a:gd name="T42" fmla="*/ 2147483647 w 179"/>
              <a:gd name="T43" fmla="*/ 2147483647 h 244"/>
              <a:gd name="T44" fmla="*/ 2147483647 w 179"/>
              <a:gd name="T45" fmla="*/ 2147483647 h 244"/>
              <a:gd name="T46" fmla="*/ 2147483647 w 179"/>
              <a:gd name="T47" fmla="*/ 2147483647 h 244"/>
              <a:gd name="T48" fmla="*/ 2147483647 w 179"/>
              <a:gd name="T49" fmla="*/ 2147483647 h 244"/>
              <a:gd name="T50" fmla="*/ 2147483647 w 179"/>
              <a:gd name="T51" fmla="*/ 2147483647 h 244"/>
              <a:gd name="T52" fmla="*/ 2147483647 w 179"/>
              <a:gd name="T53" fmla="*/ 2147483647 h 244"/>
              <a:gd name="T54" fmla="*/ 2147483647 w 179"/>
              <a:gd name="T55" fmla="*/ 2147483647 h 244"/>
              <a:gd name="T56" fmla="*/ 2147483647 w 179"/>
              <a:gd name="T57" fmla="*/ 2147483647 h 244"/>
              <a:gd name="T58" fmla="*/ 2147483647 w 179"/>
              <a:gd name="T59" fmla="*/ 2147483647 h 244"/>
              <a:gd name="T60" fmla="*/ 2147483647 w 179"/>
              <a:gd name="T61" fmla="*/ 2147483647 h 244"/>
              <a:gd name="T62" fmla="*/ 2147483647 w 179"/>
              <a:gd name="T63" fmla="*/ 2147483647 h 244"/>
              <a:gd name="T64" fmla="*/ 2147483647 w 179"/>
              <a:gd name="T65" fmla="*/ 2147483647 h 244"/>
              <a:gd name="T66" fmla="*/ 2147483647 w 179"/>
              <a:gd name="T67" fmla="*/ 2147483647 h 244"/>
              <a:gd name="T68" fmla="*/ 2147483647 w 179"/>
              <a:gd name="T69" fmla="*/ 0 h 2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9"/>
              <a:gd name="T106" fmla="*/ 0 h 244"/>
              <a:gd name="T107" fmla="*/ 179 w 179"/>
              <a:gd name="T108" fmla="*/ 244 h 2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9" h="244">
                <a:moveTo>
                  <a:pt x="170" y="0"/>
                </a:moveTo>
                <a:lnTo>
                  <a:pt x="169" y="0"/>
                </a:lnTo>
                <a:lnTo>
                  <a:pt x="161" y="7"/>
                </a:lnTo>
                <a:lnTo>
                  <a:pt x="153" y="14"/>
                </a:lnTo>
                <a:lnTo>
                  <a:pt x="145" y="22"/>
                </a:lnTo>
                <a:lnTo>
                  <a:pt x="138" y="30"/>
                </a:lnTo>
                <a:lnTo>
                  <a:pt x="131" y="37"/>
                </a:lnTo>
                <a:lnTo>
                  <a:pt x="124" y="43"/>
                </a:lnTo>
                <a:lnTo>
                  <a:pt x="117" y="51"/>
                </a:lnTo>
                <a:lnTo>
                  <a:pt x="111" y="59"/>
                </a:lnTo>
                <a:lnTo>
                  <a:pt x="106" y="67"/>
                </a:lnTo>
                <a:lnTo>
                  <a:pt x="99" y="74"/>
                </a:lnTo>
                <a:lnTo>
                  <a:pt x="94" y="81"/>
                </a:lnTo>
                <a:lnTo>
                  <a:pt x="88" y="89"/>
                </a:lnTo>
                <a:lnTo>
                  <a:pt x="82" y="96"/>
                </a:lnTo>
                <a:lnTo>
                  <a:pt x="78" y="104"/>
                </a:lnTo>
                <a:lnTo>
                  <a:pt x="72" y="112"/>
                </a:lnTo>
                <a:lnTo>
                  <a:pt x="67" y="119"/>
                </a:lnTo>
                <a:lnTo>
                  <a:pt x="62" y="126"/>
                </a:lnTo>
                <a:lnTo>
                  <a:pt x="58" y="134"/>
                </a:lnTo>
                <a:lnTo>
                  <a:pt x="53" y="142"/>
                </a:lnTo>
                <a:lnTo>
                  <a:pt x="49" y="149"/>
                </a:lnTo>
                <a:lnTo>
                  <a:pt x="44" y="157"/>
                </a:lnTo>
                <a:lnTo>
                  <a:pt x="40" y="164"/>
                </a:lnTo>
                <a:lnTo>
                  <a:pt x="36" y="171"/>
                </a:lnTo>
                <a:lnTo>
                  <a:pt x="31" y="179"/>
                </a:lnTo>
                <a:lnTo>
                  <a:pt x="27" y="187"/>
                </a:lnTo>
                <a:lnTo>
                  <a:pt x="23" y="194"/>
                </a:lnTo>
                <a:lnTo>
                  <a:pt x="20" y="202"/>
                </a:lnTo>
                <a:lnTo>
                  <a:pt x="15" y="209"/>
                </a:lnTo>
                <a:lnTo>
                  <a:pt x="12" y="217"/>
                </a:lnTo>
                <a:lnTo>
                  <a:pt x="7" y="224"/>
                </a:lnTo>
                <a:lnTo>
                  <a:pt x="4" y="232"/>
                </a:lnTo>
                <a:lnTo>
                  <a:pt x="0" y="240"/>
                </a:lnTo>
                <a:lnTo>
                  <a:pt x="12" y="243"/>
                </a:lnTo>
                <a:lnTo>
                  <a:pt x="15" y="236"/>
                </a:lnTo>
                <a:lnTo>
                  <a:pt x="20" y="228"/>
                </a:lnTo>
                <a:lnTo>
                  <a:pt x="23" y="221"/>
                </a:lnTo>
                <a:lnTo>
                  <a:pt x="26" y="213"/>
                </a:lnTo>
                <a:lnTo>
                  <a:pt x="30" y="205"/>
                </a:lnTo>
                <a:lnTo>
                  <a:pt x="35" y="199"/>
                </a:lnTo>
                <a:lnTo>
                  <a:pt x="39" y="191"/>
                </a:lnTo>
                <a:lnTo>
                  <a:pt x="42" y="183"/>
                </a:lnTo>
                <a:lnTo>
                  <a:pt x="47" y="176"/>
                </a:lnTo>
                <a:lnTo>
                  <a:pt x="51" y="168"/>
                </a:lnTo>
                <a:lnTo>
                  <a:pt x="55" y="161"/>
                </a:lnTo>
                <a:lnTo>
                  <a:pt x="60" y="153"/>
                </a:lnTo>
                <a:lnTo>
                  <a:pt x="64" y="146"/>
                </a:lnTo>
                <a:lnTo>
                  <a:pt x="69" y="138"/>
                </a:lnTo>
                <a:lnTo>
                  <a:pt x="73" y="131"/>
                </a:lnTo>
                <a:lnTo>
                  <a:pt x="78" y="124"/>
                </a:lnTo>
                <a:lnTo>
                  <a:pt x="82" y="117"/>
                </a:lnTo>
                <a:lnTo>
                  <a:pt x="88" y="109"/>
                </a:lnTo>
                <a:lnTo>
                  <a:pt x="94" y="101"/>
                </a:lnTo>
                <a:lnTo>
                  <a:pt x="98" y="94"/>
                </a:lnTo>
                <a:lnTo>
                  <a:pt x="105" y="86"/>
                </a:lnTo>
                <a:lnTo>
                  <a:pt x="109" y="79"/>
                </a:lnTo>
                <a:lnTo>
                  <a:pt x="115" y="72"/>
                </a:lnTo>
                <a:lnTo>
                  <a:pt x="121" y="65"/>
                </a:lnTo>
                <a:lnTo>
                  <a:pt x="128" y="57"/>
                </a:lnTo>
                <a:lnTo>
                  <a:pt x="134" y="49"/>
                </a:lnTo>
                <a:lnTo>
                  <a:pt x="141" y="43"/>
                </a:lnTo>
                <a:lnTo>
                  <a:pt x="148" y="36"/>
                </a:lnTo>
                <a:lnTo>
                  <a:pt x="155" y="28"/>
                </a:lnTo>
                <a:lnTo>
                  <a:pt x="163" y="21"/>
                </a:lnTo>
                <a:lnTo>
                  <a:pt x="170" y="14"/>
                </a:lnTo>
                <a:lnTo>
                  <a:pt x="178" y="6"/>
                </a:lnTo>
                <a:lnTo>
                  <a:pt x="178" y="7"/>
                </a:lnTo>
                <a:lnTo>
                  <a:pt x="170" y="0"/>
                </a:lnTo>
                <a:lnTo>
                  <a:pt x="169" y="0"/>
                </a:lnTo>
                <a:lnTo>
                  <a:pt x="170" y="0"/>
                </a:lnTo>
              </a:path>
            </a:pathLst>
          </a:custGeom>
          <a:solidFill>
            <a:srgbClr val="790015"/>
          </a:solidFill>
          <a:ln w="12700" cap="rnd">
            <a:solidFill>
              <a:srgbClr val="FC0128"/>
            </a:solidFill>
            <a:round/>
            <a:headEnd/>
            <a:tailEnd/>
          </a:ln>
        </p:spPr>
        <p:txBody>
          <a:bodyPr/>
          <a:lstStyle/>
          <a:p>
            <a:endParaRPr lang="en-US"/>
          </a:p>
        </p:txBody>
      </p:sp>
      <p:sp>
        <p:nvSpPr>
          <p:cNvPr id="53478" name="Freeform 244"/>
          <p:cNvSpPr>
            <a:spLocks/>
          </p:cNvSpPr>
          <p:nvPr/>
        </p:nvSpPr>
        <p:spPr bwMode="auto">
          <a:xfrm>
            <a:off x="4619625" y="4433888"/>
            <a:ext cx="307975" cy="406400"/>
          </a:xfrm>
          <a:custGeom>
            <a:avLst/>
            <a:gdLst>
              <a:gd name="T0" fmla="*/ 2147483647 w 213"/>
              <a:gd name="T1" fmla="*/ 2147483647 h 281"/>
              <a:gd name="T2" fmla="*/ 2147483647 w 213"/>
              <a:gd name="T3" fmla="*/ 2147483647 h 281"/>
              <a:gd name="T4" fmla="*/ 2147483647 w 213"/>
              <a:gd name="T5" fmla="*/ 2147483647 h 281"/>
              <a:gd name="T6" fmla="*/ 2147483647 w 213"/>
              <a:gd name="T7" fmla="*/ 2147483647 h 281"/>
              <a:gd name="T8" fmla="*/ 2147483647 w 213"/>
              <a:gd name="T9" fmla="*/ 2147483647 h 281"/>
              <a:gd name="T10" fmla="*/ 2147483647 w 213"/>
              <a:gd name="T11" fmla="*/ 2147483647 h 281"/>
              <a:gd name="T12" fmla="*/ 2147483647 w 213"/>
              <a:gd name="T13" fmla="*/ 2147483647 h 281"/>
              <a:gd name="T14" fmla="*/ 2147483647 w 213"/>
              <a:gd name="T15" fmla="*/ 2147483647 h 281"/>
              <a:gd name="T16" fmla="*/ 2147483647 w 213"/>
              <a:gd name="T17" fmla="*/ 2147483647 h 281"/>
              <a:gd name="T18" fmla="*/ 2147483647 w 213"/>
              <a:gd name="T19" fmla="*/ 2147483647 h 281"/>
              <a:gd name="T20" fmla="*/ 2147483647 w 213"/>
              <a:gd name="T21" fmla="*/ 2147483647 h 281"/>
              <a:gd name="T22" fmla="*/ 2147483647 w 213"/>
              <a:gd name="T23" fmla="*/ 2147483647 h 281"/>
              <a:gd name="T24" fmla="*/ 2147483647 w 213"/>
              <a:gd name="T25" fmla="*/ 2147483647 h 281"/>
              <a:gd name="T26" fmla="*/ 2147483647 w 213"/>
              <a:gd name="T27" fmla="*/ 2147483647 h 281"/>
              <a:gd name="T28" fmla="*/ 2147483647 w 213"/>
              <a:gd name="T29" fmla="*/ 2147483647 h 281"/>
              <a:gd name="T30" fmla="*/ 2147483647 w 213"/>
              <a:gd name="T31" fmla="*/ 2147483647 h 281"/>
              <a:gd name="T32" fmla="*/ 2147483647 w 213"/>
              <a:gd name="T33" fmla="*/ 2147483647 h 281"/>
              <a:gd name="T34" fmla="*/ 2147483647 w 213"/>
              <a:gd name="T35" fmla="*/ 2147483647 h 281"/>
              <a:gd name="T36" fmla="*/ 2147483647 w 213"/>
              <a:gd name="T37" fmla="*/ 2147483647 h 281"/>
              <a:gd name="T38" fmla="*/ 2147483647 w 213"/>
              <a:gd name="T39" fmla="*/ 2147483647 h 281"/>
              <a:gd name="T40" fmla="*/ 2147483647 w 213"/>
              <a:gd name="T41" fmla="*/ 2147483647 h 281"/>
              <a:gd name="T42" fmla="*/ 2147483647 w 213"/>
              <a:gd name="T43" fmla="*/ 2147483647 h 281"/>
              <a:gd name="T44" fmla="*/ 2147483647 w 213"/>
              <a:gd name="T45" fmla="*/ 2147483647 h 281"/>
              <a:gd name="T46" fmla="*/ 2147483647 w 213"/>
              <a:gd name="T47" fmla="*/ 2147483647 h 281"/>
              <a:gd name="T48" fmla="*/ 2147483647 w 213"/>
              <a:gd name="T49" fmla="*/ 2147483647 h 281"/>
              <a:gd name="T50" fmla="*/ 2147483647 w 213"/>
              <a:gd name="T51" fmla="*/ 2147483647 h 281"/>
              <a:gd name="T52" fmla="*/ 2147483647 w 213"/>
              <a:gd name="T53" fmla="*/ 2147483647 h 281"/>
              <a:gd name="T54" fmla="*/ 2147483647 w 213"/>
              <a:gd name="T55" fmla="*/ 2147483647 h 281"/>
              <a:gd name="T56" fmla="*/ 2147483647 w 213"/>
              <a:gd name="T57" fmla="*/ 2147483647 h 281"/>
              <a:gd name="T58" fmla="*/ 2147483647 w 213"/>
              <a:gd name="T59" fmla="*/ 2147483647 h 281"/>
              <a:gd name="T60" fmla="*/ 2147483647 w 213"/>
              <a:gd name="T61" fmla="*/ 2147483647 h 281"/>
              <a:gd name="T62" fmla="*/ 2147483647 w 213"/>
              <a:gd name="T63" fmla="*/ 2147483647 h 281"/>
              <a:gd name="T64" fmla="*/ 2147483647 w 213"/>
              <a:gd name="T65" fmla="*/ 2147483647 h 281"/>
              <a:gd name="T66" fmla="*/ 2147483647 w 213"/>
              <a:gd name="T67" fmla="*/ 0 h 28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3"/>
              <a:gd name="T103" fmla="*/ 0 h 281"/>
              <a:gd name="T104" fmla="*/ 213 w 213"/>
              <a:gd name="T105" fmla="*/ 281 h 28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3" h="281">
                <a:moveTo>
                  <a:pt x="199" y="0"/>
                </a:moveTo>
                <a:lnTo>
                  <a:pt x="197" y="10"/>
                </a:lnTo>
                <a:lnTo>
                  <a:pt x="195" y="20"/>
                </a:lnTo>
                <a:lnTo>
                  <a:pt x="192" y="31"/>
                </a:lnTo>
                <a:lnTo>
                  <a:pt x="190" y="40"/>
                </a:lnTo>
                <a:lnTo>
                  <a:pt x="187" y="49"/>
                </a:lnTo>
                <a:lnTo>
                  <a:pt x="183" y="59"/>
                </a:lnTo>
                <a:lnTo>
                  <a:pt x="180" y="69"/>
                </a:lnTo>
                <a:lnTo>
                  <a:pt x="177" y="78"/>
                </a:lnTo>
                <a:lnTo>
                  <a:pt x="173" y="87"/>
                </a:lnTo>
                <a:lnTo>
                  <a:pt x="168" y="96"/>
                </a:lnTo>
                <a:lnTo>
                  <a:pt x="164" y="105"/>
                </a:lnTo>
                <a:lnTo>
                  <a:pt x="159" y="114"/>
                </a:lnTo>
                <a:lnTo>
                  <a:pt x="154" y="122"/>
                </a:lnTo>
                <a:lnTo>
                  <a:pt x="148" y="131"/>
                </a:lnTo>
                <a:lnTo>
                  <a:pt x="143" y="140"/>
                </a:lnTo>
                <a:lnTo>
                  <a:pt x="137" y="148"/>
                </a:lnTo>
                <a:lnTo>
                  <a:pt x="131" y="157"/>
                </a:lnTo>
                <a:lnTo>
                  <a:pt x="124" y="165"/>
                </a:lnTo>
                <a:lnTo>
                  <a:pt x="117" y="173"/>
                </a:lnTo>
                <a:lnTo>
                  <a:pt x="111" y="182"/>
                </a:lnTo>
                <a:lnTo>
                  <a:pt x="103" y="190"/>
                </a:lnTo>
                <a:lnTo>
                  <a:pt x="96" y="199"/>
                </a:lnTo>
                <a:lnTo>
                  <a:pt x="87" y="205"/>
                </a:lnTo>
                <a:lnTo>
                  <a:pt x="79" y="213"/>
                </a:lnTo>
                <a:lnTo>
                  <a:pt x="70" y="221"/>
                </a:lnTo>
                <a:lnTo>
                  <a:pt x="61" y="228"/>
                </a:lnTo>
                <a:lnTo>
                  <a:pt x="52" y="237"/>
                </a:lnTo>
                <a:lnTo>
                  <a:pt x="42" y="243"/>
                </a:lnTo>
                <a:lnTo>
                  <a:pt x="32" y="250"/>
                </a:lnTo>
                <a:lnTo>
                  <a:pt x="21" y="258"/>
                </a:lnTo>
                <a:lnTo>
                  <a:pt x="11" y="265"/>
                </a:lnTo>
                <a:lnTo>
                  <a:pt x="0" y="272"/>
                </a:lnTo>
                <a:lnTo>
                  <a:pt x="7" y="280"/>
                </a:lnTo>
                <a:lnTo>
                  <a:pt x="19" y="273"/>
                </a:lnTo>
                <a:lnTo>
                  <a:pt x="30" y="266"/>
                </a:lnTo>
                <a:lnTo>
                  <a:pt x="40" y="258"/>
                </a:lnTo>
                <a:lnTo>
                  <a:pt x="50" y="250"/>
                </a:lnTo>
                <a:lnTo>
                  <a:pt x="60" y="243"/>
                </a:lnTo>
                <a:lnTo>
                  <a:pt x="70" y="236"/>
                </a:lnTo>
                <a:lnTo>
                  <a:pt x="79" y="228"/>
                </a:lnTo>
                <a:lnTo>
                  <a:pt x="88" y="220"/>
                </a:lnTo>
                <a:lnTo>
                  <a:pt x="97" y="212"/>
                </a:lnTo>
                <a:lnTo>
                  <a:pt x="105" y="204"/>
                </a:lnTo>
                <a:lnTo>
                  <a:pt x="113" y="196"/>
                </a:lnTo>
                <a:lnTo>
                  <a:pt x="121" y="188"/>
                </a:lnTo>
                <a:lnTo>
                  <a:pt x="127" y="179"/>
                </a:lnTo>
                <a:lnTo>
                  <a:pt x="135" y="171"/>
                </a:lnTo>
                <a:lnTo>
                  <a:pt x="141" y="161"/>
                </a:lnTo>
                <a:lnTo>
                  <a:pt x="148" y="154"/>
                </a:lnTo>
                <a:lnTo>
                  <a:pt x="154" y="145"/>
                </a:lnTo>
                <a:lnTo>
                  <a:pt x="160" y="136"/>
                </a:lnTo>
                <a:lnTo>
                  <a:pt x="165" y="126"/>
                </a:lnTo>
                <a:lnTo>
                  <a:pt x="170" y="118"/>
                </a:lnTo>
                <a:lnTo>
                  <a:pt x="175" y="109"/>
                </a:lnTo>
                <a:lnTo>
                  <a:pt x="180" y="99"/>
                </a:lnTo>
                <a:lnTo>
                  <a:pt x="183" y="90"/>
                </a:lnTo>
                <a:lnTo>
                  <a:pt x="188" y="81"/>
                </a:lnTo>
                <a:lnTo>
                  <a:pt x="191" y="71"/>
                </a:lnTo>
                <a:lnTo>
                  <a:pt x="196" y="62"/>
                </a:lnTo>
                <a:lnTo>
                  <a:pt x="199" y="52"/>
                </a:lnTo>
                <a:lnTo>
                  <a:pt x="201" y="42"/>
                </a:lnTo>
                <a:lnTo>
                  <a:pt x="205" y="32"/>
                </a:lnTo>
                <a:lnTo>
                  <a:pt x="207" y="22"/>
                </a:lnTo>
                <a:lnTo>
                  <a:pt x="209" y="12"/>
                </a:lnTo>
                <a:lnTo>
                  <a:pt x="212" y="2"/>
                </a:lnTo>
                <a:lnTo>
                  <a:pt x="210" y="2"/>
                </a:lnTo>
                <a:lnTo>
                  <a:pt x="199" y="0"/>
                </a:lnTo>
              </a:path>
            </a:pathLst>
          </a:custGeom>
          <a:solidFill>
            <a:srgbClr val="790015"/>
          </a:solidFill>
          <a:ln w="12700" cap="rnd">
            <a:solidFill>
              <a:srgbClr val="FC0128"/>
            </a:solidFill>
            <a:round/>
            <a:headEnd/>
            <a:tailEnd/>
          </a:ln>
        </p:spPr>
        <p:txBody>
          <a:bodyPr/>
          <a:lstStyle/>
          <a:p>
            <a:endParaRPr lang="en-US"/>
          </a:p>
        </p:txBody>
      </p:sp>
      <p:sp>
        <p:nvSpPr>
          <p:cNvPr id="53479" name="Freeform 245"/>
          <p:cNvSpPr>
            <a:spLocks/>
          </p:cNvSpPr>
          <p:nvPr/>
        </p:nvSpPr>
        <p:spPr bwMode="auto">
          <a:xfrm>
            <a:off x="4908550" y="3560763"/>
            <a:ext cx="112713" cy="881062"/>
          </a:xfrm>
          <a:custGeom>
            <a:avLst/>
            <a:gdLst>
              <a:gd name="T0" fmla="*/ 2147483647 w 78"/>
              <a:gd name="T1" fmla="*/ 2147483647 h 610"/>
              <a:gd name="T2" fmla="*/ 2147483647 w 78"/>
              <a:gd name="T3" fmla="*/ 2147483647 h 610"/>
              <a:gd name="T4" fmla="*/ 2147483647 w 78"/>
              <a:gd name="T5" fmla="*/ 2147483647 h 610"/>
              <a:gd name="T6" fmla="*/ 2147483647 w 78"/>
              <a:gd name="T7" fmla="*/ 2147483647 h 610"/>
              <a:gd name="T8" fmla="*/ 2147483647 w 78"/>
              <a:gd name="T9" fmla="*/ 2147483647 h 610"/>
              <a:gd name="T10" fmla="*/ 2147483647 w 78"/>
              <a:gd name="T11" fmla="*/ 2147483647 h 610"/>
              <a:gd name="T12" fmla="*/ 2147483647 w 78"/>
              <a:gd name="T13" fmla="*/ 2147483647 h 610"/>
              <a:gd name="T14" fmla="*/ 2147483647 w 78"/>
              <a:gd name="T15" fmla="*/ 2147483647 h 610"/>
              <a:gd name="T16" fmla="*/ 2147483647 w 78"/>
              <a:gd name="T17" fmla="*/ 2147483647 h 610"/>
              <a:gd name="T18" fmla="*/ 2147483647 w 78"/>
              <a:gd name="T19" fmla="*/ 2147483647 h 610"/>
              <a:gd name="T20" fmla="*/ 2147483647 w 78"/>
              <a:gd name="T21" fmla="*/ 2147483647 h 610"/>
              <a:gd name="T22" fmla="*/ 2147483647 w 78"/>
              <a:gd name="T23" fmla="*/ 2147483647 h 610"/>
              <a:gd name="T24" fmla="*/ 2147483647 w 78"/>
              <a:gd name="T25" fmla="*/ 2147483647 h 610"/>
              <a:gd name="T26" fmla="*/ 2147483647 w 78"/>
              <a:gd name="T27" fmla="*/ 2147483647 h 610"/>
              <a:gd name="T28" fmla="*/ 2147483647 w 78"/>
              <a:gd name="T29" fmla="*/ 2147483647 h 610"/>
              <a:gd name="T30" fmla="*/ 2147483647 w 78"/>
              <a:gd name="T31" fmla="*/ 2147483647 h 610"/>
              <a:gd name="T32" fmla="*/ 2147483647 w 78"/>
              <a:gd name="T33" fmla="*/ 2147483647 h 610"/>
              <a:gd name="T34" fmla="*/ 2147483647 w 78"/>
              <a:gd name="T35" fmla="*/ 2147483647 h 610"/>
              <a:gd name="T36" fmla="*/ 2147483647 w 78"/>
              <a:gd name="T37" fmla="*/ 2147483647 h 610"/>
              <a:gd name="T38" fmla="*/ 2147483647 w 78"/>
              <a:gd name="T39" fmla="*/ 2147483647 h 610"/>
              <a:gd name="T40" fmla="*/ 2147483647 w 78"/>
              <a:gd name="T41" fmla="*/ 2147483647 h 610"/>
              <a:gd name="T42" fmla="*/ 2147483647 w 78"/>
              <a:gd name="T43" fmla="*/ 2147483647 h 610"/>
              <a:gd name="T44" fmla="*/ 2147483647 w 78"/>
              <a:gd name="T45" fmla="*/ 2147483647 h 610"/>
              <a:gd name="T46" fmla="*/ 2147483647 w 78"/>
              <a:gd name="T47" fmla="*/ 2147483647 h 610"/>
              <a:gd name="T48" fmla="*/ 2147483647 w 78"/>
              <a:gd name="T49" fmla="*/ 2147483647 h 610"/>
              <a:gd name="T50" fmla="*/ 2147483647 w 78"/>
              <a:gd name="T51" fmla="*/ 2147483647 h 610"/>
              <a:gd name="T52" fmla="*/ 2147483647 w 78"/>
              <a:gd name="T53" fmla="*/ 2147483647 h 610"/>
              <a:gd name="T54" fmla="*/ 2147483647 w 78"/>
              <a:gd name="T55" fmla="*/ 2147483647 h 610"/>
              <a:gd name="T56" fmla="*/ 2147483647 w 78"/>
              <a:gd name="T57" fmla="*/ 2147483647 h 610"/>
              <a:gd name="T58" fmla="*/ 2147483647 w 78"/>
              <a:gd name="T59" fmla="*/ 2147483647 h 610"/>
              <a:gd name="T60" fmla="*/ 2147483647 w 78"/>
              <a:gd name="T61" fmla="*/ 2147483647 h 610"/>
              <a:gd name="T62" fmla="*/ 2147483647 w 78"/>
              <a:gd name="T63" fmla="*/ 2147483647 h 610"/>
              <a:gd name="T64" fmla="*/ 2147483647 w 78"/>
              <a:gd name="T65" fmla="*/ 0 h 610"/>
              <a:gd name="T66" fmla="*/ 2147483647 w 78"/>
              <a:gd name="T67" fmla="*/ 2147483647 h 61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8"/>
              <a:gd name="T103" fmla="*/ 0 h 610"/>
              <a:gd name="T104" fmla="*/ 78 w 78"/>
              <a:gd name="T105" fmla="*/ 610 h 61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8" h="610">
                <a:moveTo>
                  <a:pt x="39" y="2"/>
                </a:moveTo>
                <a:lnTo>
                  <a:pt x="43" y="20"/>
                </a:lnTo>
                <a:lnTo>
                  <a:pt x="47" y="40"/>
                </a:lnTo>
                <a:lnTo>
                  <a:pt x="49" y="60"/>
                </a:lnTo>
                <a:lnTo>
                  <a:pt x="53" y="78"/>
                </a:lnTo>
                <a:lnTo>
                  <a:pt x="56" y="98"/>
                </a:lnTo>
                <a:lnTo>
                  <a:pt x="57" y="117"/>
                </a:lnTo>
                <a:lnTo>
                  <a:pt x="60" y="136"/>
                </a:lnTo>
                <a:lnTo>
                  <a:pt x="62" y="156"/>
                </a:lnTo>
                <a:lnTo>
                  <a:pt x="63" y="174"/>
                </a:lnTo>
                <a:lnTo>
                  <a:pt x="64" y="194"/>
                </a:lnTo>
                <a:lnTo>
                  <a:pt x="64" y="213"/>
                </a:lnTo>
                <a:lnTo>
                  <a:pt x="64" y="232"/>
                </a:lnTo>
                <a:lnTo>
                  <a:pt x="64" y="252"/>
                </a:lnTo>
                <a:lnTo>
                  <a:pt x="64" y="270"/>
                </a:lnTo>
                <a:lnTo>
                  <a:pt x="64" y="289"/>
                </a:lnTo>
                <a:lnTo>
                  <a:pt x="63" y="310"/>
                </a:lnTo>
                <a:lnTo>
                  <a:pt x="61" y="327"/>
                </a:lnTo>
                <a:lnTo>
                  <a:pt x="60" y="347"/>
                </a:lnTo>
                <a:lnTo>
                  <a:pt x="57" y="366"/>
                </a:lnTo>
                <a:lnTo>
                  <a:pt x="55" y="385"/>
                </a:lnTo>
                <a:lnTo>
                  <a:pt x="52" y="404"/>
                </a:lnTo>
                <a:lnTo>
                  <a:pt x="48" y="423"/>
                </a:lnTo>
                <a:lnTo>
                  <a:pt x="46" y="441"/>
                </a:lnTo>
                <a:lnTo>
                  <a:pt x="41" y="460"/>
                </a:lnTo>
                <a:lnTo>
                  <a:pt x="38" y="479"/>
                </a:lnTo>
                <a:lnTo>
                  <a:pt x="33" y="497"/>
                </a:lnTo>
                <a:lnTo>
                  <a:pt x="29" y="515"/>
                </a:lnTo>
                <a:lnTo>
                  <a:pt x="23" y="533"/>
                </a:lnTo>
                <a:lnTo>
                  <a:pt x="19" y="552"/>
                </a:lnTo>
                <a:lnTo>
                  <a:pt x="13" y="570"/>
                </a:lnTo>
                <a:lnTo>
                  <a:pt x="6" y="589"/>
                </a:lnTo>
                <a:lnTo>
                  <a:pt x="0" y="606"/>
                </a:lnTo>
                <a:lnTo>
                  <a:pt x="12" y="609"/>
                </a:lnTo>
                <a:lnTo>
                  <a:pt x="19" y="591"/>
                </a:lnTo>
                <a:lnTo>
                  <a:pt x="24" y="572"/>
                </a:lnTo>
                <a:lnTo>
                  <a:pt x="30" y="555"/>
                </a:lnTo>
                <a:lnTo>
                  <a:pt x="36" y="536"/>
                </a:lnTo>
                <a:lnTo>
                  <a:pt x="40" y="518"/>
                </a:lnTo>
                <a:lnTo>
                  <a:pt x="46" y="498"/>
                </a:lnTo>
                <a:lnTo>
                  <a:pt x="49" y="481"/>
                </a:lnTo>
                <a:lnTo>
                  <a:pt x="55" y="462"/>
                </a:lnTo>
                <a:lnTo>
                  <a:pt x="57" y="443"/>
                </a:lnTo>
                <a:lnTo>
                  <a:pt x="62" y="424"/>
                </a:lnTo>
                <a:lnTo>
                  <a:pt x="64" y="406"/>
                </a:lnTo>
                <a:lnTo>
                  <a:pt x="67" y="386"/>
                </a:lnTo>
                <a:lnTo>
                  <a:pt x="70" y="367"/>
                </a:lnTo>
                <a:lnTo>
                  <a:pt x="72" y="348"/>
                </a:lnTo>
                <a:lnTo>
                  <a:pt x="73" y="328"/>
                </a:lnTo>
                <a:lnTo>
                  <a:pt x="74" y="310"/>
                </a:lnTo>
                <a:lnTo>
                  <a:pt x="75" y="290"/>
                </a:lnTo>
                <a:lnTo>
                  <a:pt x="77" y="271"/>
                </a:lnTo>
                <a:lnTo>
                  <a:pt x="77" y="252"/>
                </a:lnTo>
                <a:lnTo>
                  <a:pt x="77" y="232"/>
                </a:lnTo>
                <a:lnTo>
                  <a:pt x="77" y="213"/>
                </a:lnTo>
                <a:lnTo>
                  <a:pt x="75" y="194"/>
                </a:lnTo>
                <a:lnTo>
                  <a:pt x="74" y="174"/>
                </a:lnTo>
                <a:lnTo>
                  <a:pt x="73" y="155"/>
                </a:lnTo>
                <a:lnTo>
                  <a:pt x="72" y="135"/>
                </a:lnTo>
                <a:lnTo>
                  <a:pt x="70" y="117"/>
                </a:lnTo>
                <a:lnTo>
                  <a:pt x="67" y="96"/>
                </a:lnTo>
                <a:lnTo>
                  <a:pt x="65" y="77"/>
                </a:lnTo>
                <a:lnTo>
                  <a:pt x="62" y="58"/>
                </a:lnTo>
                <a:lnTo>
                  <a:pt x="58" y="39"/>
                </a:lnTo>
                <a:lnTo>
                  <a:pt x="56" y="20"/>
                </a:lnTo>
                <a:lnTo>
                  <a:pt x="52" y="0"/>
                </a:lnTo>
                <a:lnTo>
                  <a:pt x="50" y="0"/>
                </a:lnTo>
                <a:lnTo>
                  <a:pt x="39" y="2"/>
                </a:lnTo>
              </a:path>
            </a:pathLst>
          </a:custGeom>
          <a:solidFill>
            <a:srgbClr val="790015"/>
          </a:solidFill>
          <a:ln w="12700" cap="rnd">
            <a:solidFill>
              <a:srgbClr val="FC0128"/>
            </a:solidFill>
            <a:round/>
            <a:headEnd/>
            <a:tailEnd/>
          </a:ln>
        </p:spPr>
        <p:txBody>
          <a:bodyPr/>
          <a:lstStyle/>
          <a:p>
            <a:endParaRPr lang="en-US"/>
          </a:p>
        </p:txBody>
      </p:sp>
      <p:sp>
        <p:nvSpPr>
          <p:cNvPr id="53480" name="Freeform 246"/>
          <p:cNvSpPr>
            <a:spLocks/>
          </p:cNvSpPr>
          <p:nvPr/>
        </p:nvSpPr>
        <p:spPr bwMode="auto">
          <a:xfrm>
            <a:off x="4826000" y="3338513"/>
            <a:ext cx="157163" cy="228600"/>
          </a:xfrm>
          <a:custGeom>
            <a:avLst/>
            <a:gdLst>
              <a:gd name="T0" fmla="*/ 2147483647 w 108"/>
              <a:gd name="T1" fmla="*/ 2147483647 h 158"/>
              <a:gd name="T2" fmla="*/ 2147483647 w 108"/>
              <a:gd name="T3" fmla="*/ 2147483647 h 158"/>
              <a:gd name="T4" fmla="*/ 2147483647 w 108"/>
              <a:gd name="T5" fmla="*/ 2147483647 h 158"/>
              <a:gd name="T6" fmla="*/ 2147483647 w 108"/>
              <a:gd name="T7" fmla="*/ 2147483647 h 158"/>
              <a:gd name="T8" fmla="*/ 2147483647 w 108"/>
              <a:gd name="T9" fmla="*/ 2147483647 h 158"/>
              <a:gd name="T10" fmla="*/ 2147483647 w 108"/>
              <a:gd name="T11" fmla="*/ 2147483647 h 158"/>
              <a:gd name="T12" fmla="*/ 2147483647 w 108"/>
              <a:gd name="T13" fmla="*/ 2147483647 h 158"/>
              <a:gd name="T14" fmla="*/ 2147483647 w 108"/>
              <a:gd name="T15" fmla="*/ 2147483647 h 158"/>
              <a:gd name="T16" fmla="*/ 2147483647 w 108"/>
              <a:gd name="T17" fmla="*/ 2147483647 h 158"/>
              <a:gd name="T18" fmla="*/ 2147483647 w 108"/>
              <a:gd name="T19" fmla="*/ 2147483647 h 158"/>
              <a:gd name="T20" fmla="*/ 2147483647 w 108"/>
              <a:gd name="T21" fmla="*/ 2147483647 h 158"/>
              <a:gd name="T22" fmla="*/ 2147483647 w 108"/>
              <a:gd name="T23" fmla="*/ 2147483647 h 158"/>
              <a:gd name="T24" fmla="*/ 2147483647 w 108"/>
              <a:gd name="T25" fmla="*/ 2147483647 h 158"/>
              <a:gd name="T26" fmla="*/ 2147483647 w 108"/>
              <a:gd name="T27" fmla="*/ 2147483647 h 158"/>
              <a:gd name="T28" fmla="*/ 2147483647 w 108"/>
              <a:gd name="T29" fmla="*/ 2147483647 h 158"/>
              <a:gd name="T30" fmla="*/ 2147483647 w 108"/>
              <a:gd name="T31" fmla="*/ 2147483647 h 158"/>
              <a:gd name="T32" fmla="*/ 2147483647 w 108"/>
              <a:gd name="T33" fmla="*/ 2147483647 h 158"/>
              <a:gd name="T34" fmla="*/ 2147483647 w 108"/>
              <a:gd name="T35" fmla="*/ 2147483647 h 158"/>
              <a:gd name="T36" fmla="*/ 2147483647 w 108"/>
              <a:gd name="T37" fmla="*/ 2147483647 h 158"/>
              <a:gd name="T38" fmla="*/ 2147483647 w 108"/>
              <a:gd name="T39" fmla="*/ 2147483647 h 158"/>
              <a:gd name="T40" fmla="*/ 2147483647 w 108"/>
              <a:gd name="T41" fmla="*/ 2147483647 h 158"/>
              <a:gd name="T42" fmla="*/ 2147483647 w 108"/>
              <a:gd name="T43" fmla="*/ 2147483647 h 158"/>
              <a:gd name="T44" fmla="*/ 2147483647 w 108"/>
              <a:gd name="T45" fmla="*/ 2147483647 h 158"/>
              <a:gd name="T46" fmla="*/ 2147483647 w 108"/>
              <a:gd name="T47" fmla="*/ 2147483647 h 158"/>
              <a:gd name="T48" fmla="*/ 2147483647 w 108"/>
              <a:gd name="T49" fmla="*/ 2147483647 h 158"/>
              <a:gd name="T50" fmla="*/ 2147483647 w 108"/>
              <a:gd name="T51" fmla="*/ 2147483647 h 158"/>
              <a:gd name="T52" fmla="*/ 2147483647 w 108"/>
              <a:gd name="T53" fmla="*/ 2147483647 h 158"/>
              <a:gd name="T54" fmla="*/ 2147483647 w 108"/>
              <a:gd name="T55" fmla="*/ 2147483647 h 158"/>
              <a:gd name="T56" fmla="*/ 2147483647 w 108"/>
              <a:gd name="T57" fmla="*/ 2147483647 h 158"/>
              <a:gd name="T58" fmla="*/ 2147483647 w 108"/>
              <a:gd name="T59" fmla="*/ 2147483647 h 158"/>
              <a:gd name="T60" fmla="*/ 2147483647 w 108"/>
              <a:gd name="T61" fmla="*/ 2147483647 h 158"/>
              <a:gd name="T62" fmla="*/ 2147483647 w 108"/>
              <a:gd name="T63" fmla="*/ 2147483647 h 158"/>
              <a:gd name="T64" fmla="*/ 2147483647 w 108"/>
              <a:gd name="T65" fmla="*/ 0 h 1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8"/>
              <a:gd name="T100" fmla="*/ 0 h 158"/>
              <a:gd name="T101" fmla="*/ 108 w 108"/>
              <a:gd name="T102" fmla="*/ 158 h 15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8" h="158">
                <a:moveTo>
                  <a:pt x="0" y="4"/>
                </a:moveTo>
                <a:lnTo>
                  <a:pt x="4" y="9"/>
                </a:lnTo>
                <a:lnTo>
                  <a:pt x="7" y="14"/>
                </a:lnTo>
                <a:lnTo>
                  <a:pt x="12" y="19"/>
                </a:lnTo>
                <a:lnTo>
                  <a:pt x="15" y="23"/>
                </a:lnTo>
                <a:lnTo>
                  <a:pt x="20" y="28"/>
                </a:lnTo>
                <a:lnTo>
                  <a:pt x="23" y="33"/>
                </a:lnTo>
                <a:lnTo>
                  <a:pt x="27" y="38"/>
                </a:lnTo>
                <a:lnTo>
                  <a:pt x="30" y="42"/>
                </a:lnTo>
                <a:lnTo>
                  <a:pt x="34" y="47"/>
                </a:lnTo>
                <a:lnTo>
                  <a:pt x="37" y="52"/>
                </a:lnTo>
                <a:lnTo>
                  <a:pt x="41" y="55"/>
                </a:lnTo>
                <a:lnTo>
                  <a:pt x="45" y="61"/>
                </a:lnTo>
                <a:lnTo>
                  <a:pt x="48" y="65"/>
                </a:lnTo>
                <a:lnTo>
                  <a:pt x="51" y="70"/>
                </a:lnTo>
                <a:lnTo>
                  <a:pt x="54" y="74"/>
                </a:lnTo>
                <a:lnTo>
                  <a:pt x="57" y="79"/>
                </a:lnTo>
                <a:lnTo>
                  <a:pt x="61" y="84"/>
                </a:lnTo>
                <a:lnTo>
                  <a:pt x="64" y="89"/>
                </a:lnTo>
                <a:lnTo>
                  <a:pt x="67" y="94"/>
                </a:lnTo>
                <a:lnTo>
                  <a:pt x="69" y="99"/>
                </a:lnTo>
                <a:lnTo>
                  <a:pt x="72" y="103"/>
                </a:lnTo>
                <a:lnTo>
                  <a:pt x="75" y="108"/>
                </a:lnTo>
                <a:lnTo>
                  <a:pt x="77" y="113"/>
                </a:lnTo>
                <a:lnTo>
                  <a:pt x="80" y="118"/>
                </a:lnTo>
                <a:lnTo>
                  <a:pt x="82" y="122"/>
                </a:lnTo>
                <a:lnTo>
                  <a:pt x="84" y="127"/>
                </a:lnTo>
                <a:lnTo>
                  <a:pt x="86" y="132"/>
                </a:lnTo>
                <a:lnTo>
                  <a:pt x="87" y="137"/>
                </a:lnTo>
                <a:lnTo>
                  <a:pt x="90" y="142"/>
                </a:lnTo>
                <a:lnTo>
                  <a:pt x="92" y="147"/>
                </a:lnTo>
                <a:lnTo>
                  <a:pt x="94" y="152"/>
                </a:lnTo>
                <a:lnTo>
                  <a:pt x="95" y="157"/>
                </a:lnTo>
                <a:lnTo>
                  <a:pt x="107" y="154"/>
                </a:lnTo>
                <a:lnTo>
                  <a:pt x="105" y="149"/>
                </a:lnTo>
                <a:lnTo>
                  <a:pt x="103" y="144"/>
                </a:lnTo>
                <a:lnTo>
                  <a:pt x="102" y="139"/>
                </a:lnTo>
                <a:lnTo>
                  <a:pt x="101" y="134"/>
                </a:lnTo>
                <a:lnTo>
                  <a:pt x="98" y="129"/>
                </a:lnTo>
                <a:lnTo>
                  <a:pt x="95" y="124"/>
                </a:lnTo>
                <a:lnTo>
                  <a:pt x="94" y="119"/>
                </a:lnTo>
                <a:lnTo>
                  <a:pt x="91" y="113"/>
                </a:lnTo>
                <a:lnTo>
                  <a:pt x="89" y="108"/>
                </a:lnTo>
                <a:lnTo>
                  <a:pt x="86" y="104"/>
                </a:lnTo>
                <a:lnTo>
                  <a:pt x="84" y="100"/>
                </a:lnTo>
                <a:lnTo>
                  <a:pt x="81" y="95"/>
                </a:lnTo>
                <a:lnTo>
                  <a:pt x="78" y="90"/>
                </a:lnTo>
                <a:lnTo>
                  <a:pt x="75" y="84"/>
                </a:lnTo>
                <a:lnTo>
                  <a:pt x="72" y="79"/>
                </a:lnTo>
                <a:lnTo>
                  <a:pt x="69" y="74"/>
                </a:lnTo>
                <a:lnTo>
                  <a:pt x="65" y="70"/>
                </a:lnTo>
                <a:lnTo>
                  <a:pt x="62" y="65"/>
                </a:lnTo>
                <a:lnTo>
                  <a:pt x="59" y="60"/>
                </a:lnTo>
                <a:lnTo>
                  <a:pt x="55" y="55"/>
                </a:lnTo>
                <a:lnTo>
                  <a:pt x="51" y="51"/>
                </a:lnTo>
                <a:lnTo>
                  <a:pt x="48" y="46"/>
                </a:lnTo>
                <a:lnTo>
                  <a:pt x="45" y="41"/>
                </a:lnTo>
                <a:lnTo>
                  <a:pt x="41" y="37"/>
                </a:lnTo>
                <a:lnTo>
                  <a:pt x="37" y="32"/>
                </a:lnTo>
                <a:lnTo>
                  <a:pt x="33" y="27"/>
                </a:lnTo>
                <a:lnTo>
                  <a:pt x="29" y="22"/>
                </a:lnTo>
                <a:lnTo>
                  <a:pt x="25" y="18"/>
                </a:lnTo>
                <a:lnTo>
                  <a:pt x="21" y="13"/>
                </a:lnTo>
                <a:lnTo>
                  <a:pt x="18" y="9"/>
                </a:lnTo>
                <a:lnTo>
                  <a:pt x="13" y="3"/>
                </a:lnTo>
                <a:lnTo>
                  <a:pt x="10" y="0"/>
                </a:lnTo>
                <a:lnTo>
                  <a:pt x="0" y="4"/>
                </a:lnTo>
              </a:path>
            </a:pathLst>
          </a:custGeom>
          <a:solidFill>
            <a:srgbClr val="790015"/>
          </a:solidFill>
          <a:ln w="12700" cap="rnd">
            <a:solidFill>
              <a:srgbClr val="FC0128"/>
            </a:solidFill>
            <a:round/>
            <a:headEnd/>
            <a:tailEnd/>
          </a:ln>
        </p:spPr>
        <p:txBody>
          <a:bodyPr/>
          <a:lstStyle/>
          <a:p>
            <a:endParaRPr lang="en-US"/>
          </a:p>
        </p:txBody>
      </p:sp>
      <p:grpSp>
        <p:nvGrpSpPr>
          <p:cNvPr id="53481" name="Group 247"/>
          <p:cNvGrpSpPr>
            <a:grpSpLocks/>
          </p:cNvGrpSpPr>
          <p:nvPr/>
        </p:nvGrpSpPr>
        <p:grpSpPr bwMode="auto">
          <a:xfrm rot="363424">
            <a:off x="3443288" y="5305425"/>
            <a:ext cx="411162" cy="265113"/>
            <a:chOff x="2440" y="3310"/>
            <a:chExt cx="292" cy="167"/>
          </a:xfrm>
        </p:grpSpPr>
        <p:sp>
          <p:nvSpPr>
            <p:cNvPr id="53510" name="Freeform 248"/>
            <p:cNvSpPr>
              <a:spLocks/>
            </p:cNvSpPr>
            <p:nvPr/>
          </p:nvSpPr>
          <p:spPr bwMode="gray">
            <a:xfrm rot="-900000">
              <a:off x="2490" y="3310"/>
              <a:ext cx="242" cy="167"/>
            </a:xfrm>
            <a:custGeom>
              <a:avLst/>
              <a:gdLst>
                <a:gd name="T0" fmla="*/ 2 w 314"/>
                <a:gd name="T1" fmla="*/ 2147483647 h 83"/>
                <a:gd name="T2" fmla="*/ 2 w 314"/>
                <a:gd name="T3" fmla="*/ 2147483647 h 83"/>
                <a:gd name="T4" fmla="*/ 2 w 314"/>
                <a:gd name="T5" fmla="*/ 2147483647 h 83"/>
                <a:gd name="T6" fmla="*/ 2 w 314"/>
                <a:gd name="T7" fmla="*/ 2147483647 h 83"/>
                <a:gd name="T8" fmla="*/ 2 w 314"/>
                <a:gd name="T9" fmla="*/ 2147483647 h 83"/>
                <a:gd name="T10" fmla="*/ 2 w 314"/>
                <a:gd name="T11" fmla="*/ 2147483647 h 83"/>
                <a:gd name="T12" fmla="*/ 2 w 314"/>
                <a:gd name="T13" fmla="*/ 2147483647 h 83"/>
                <a:gd name="T14" fmla="*/ 2 w 314"/>
                <a:gd name="T15" fmla="*/ 2147483647 h 83"/>
                <a:gd name="T16" fmla="*/ 2 w 314"/>
                <a:gd name="T17" fmla="*/ 2147483647 h 83"/>
                <a:gd name="T18" fmla="*/ 2 w 314"/>
                <a:gd name="T19" fmla="*/ 2147483647 h 83"/>
                <a:gd name="T20" fmla="*/ 2 w 314"/>
                <a:gd name="T21" fmla="*/ 2147483647 h 83"/>
                <a:gd name="T22" fmla="*/ 2 w 314"/>
                <a:gd name="T23" fmla="*/ 2147483647 h 83"/>
                <a:gd name="T24" fmla="*/ 2 w 314"/>
                <a:gd name="T25" fmla="*/ 2147483647 h 83"/>
                <a:gd name="T26" fmla="*/ 2 w 314"/>
                <a:gd name="T27" fmla="*/ 2147483647 h 83"/>
                <a:gd name="T28" fmla="*/ 2 w 314"/>
                <a:gd name="T29" fmla="*/ 2147483647 h 83"/>
                <a:gd name="T30" fmla="*/ 2 w 314"/>
                <a:gd name="T31" fmla="*/ 2147483647 h 83"/>
                <a:gd name="T32" fmla="*/ 2 w 314"/>
                <a:gd name="T33" fmla="*/ 2147483647 h 83"/>
                <a:gd name="T34" fmla="*/ 2 w 314"/>
                <a:gd name="T35" fmla="*/ 2147483647 h 83"/>
                <a:gd name="T36" fmla="*/ 2 w 314"/>
                <a:gd name="T37" fmla="*/ 2147483647 h 83"/>
                <a:gd name="T38" fmla="*/ 2 w 314"/>
                <a:gd name="T39" fmla="*/ 2147483647 h 83"/>
                <a:gd name="T40" fmla="*/ 2 w 314"/>
                <a:gd name="T41" fmla="*/ 2147483647 h 83"/>
                <a:gd name="T42" fmla="*/ 2 w 314"/>
                <a:gd name="T43" fmla="*/ 2147483647 h 83"/>
                <a:gd name="T44" fmla="*/ 2 w 314"/>
                <a:gd name="T45" fmla="*/ 2147483647 h 83"/>
                <a:gd name="T46" fmla="*/ 2 w 314"/>
                <a:gd name="T47" fmla="*/ 2147483647 h 83"/>
                <a:gd name="T48" fmla="*/ 2 w 314"/>
                <a:gd name="T49" fmla="*/ 2147483647 h 83"/>
                <a:gd name="T50" fmla="*/ 2 w 314"/>
                <a:gd name="T51" fmla="*/ 2147483647 h 83"/>
                <a:gd name="T52" fmla="*/ 2 w 314"/>
                <a:gd name="T53" fmla="*/ 2147483647 h 83"/>
                <a:gd name="T54" fmla="*/ 2 w 314"/>
                <a:gd name="T55" fmla="*/ 2147483647 h 83"/>
                <a:gd name="T56" fmla="*/ 2 w 314"/>
                <a:gd name="T57" fmla="*/ 2147483647 h 83"/>
                <a:gd name="T58" fmla="*/ 2 w 314"/>
                <a:gd name="T59" fmla="*/ 2147483647 h 83"/>
                <a:gd name="T60" fmla="*/ 2 w 314"/>
                <a:gd name="T61" fmla="*/ 2147483647 h 83"/>
                <a:gd name="T62" fmla="*/ 2 w 314"/>
                <a:gd name="T63" fmla="*/ 2147483647 h 83"/>
                <a:gd name="T64" fmla="*/ 2 w 314"/>
                <a:gd name="T65" fmla="*/ 0 h 8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4"/>
                <a:gd name="T100" fmla="*/ 0 h 83"/>
                <a:gd name="T101" fmla="*/ 314 w 314"/>
                <a:gd name="T102" fmla="*/ 83 h 8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4" h="83">
                  <a:moveTo>
                    <a:pt x="0" y="7"/>
                  </a:moveTo>
                  <a:lnTo>
                    <a:pt x="7" y="13"/>
                  </a:lnTo>
                  <a:lnTo>
                    <a:pt x="16" y="18"/>
                  </a:lnTo>
                  <a:lnTo>
                    <a:pt x="25" y="23"/>
                  </a:lnTo>
                  <a:lnTo>
                    <a:pt x="33" y="27"/>
                  </a:lnTo>
                  <a:lnTo>
                    <a:pt x="43" y="32"/>
                  </a:lnTo>
                  <a:lnTo>
                    <a:pt x="52" y="36"/>
                  </a:lnTo>
                  <a:lnTo>
                    <a:pt x="61" y="39"/>
                  </a:lnTo>
                  <a:lnTo>
                    <a:pt x="71" y="43"/>
                  </a:lnTo>
                  <a:lnTo>
                    <a:pt x="80" y="46"/>
                  </a:lnTo>
                  <a:lnTo>
                    <a:pt x="89" y="50"/>
                  </a:lnTo>
                  <a:lnTo>
                    <a:pt x="99" y="53"/>
                  </a:lnTo>
                  <a:lnTo>
                    <a:pt x="109" y="56"/>
                  </a:lnTo>
                  <a:lnTo>
                    <a:pt x="120" y="59"/>
                  </a:lnTo>
                  <a:lnTo>
                    <a:pt x="130" y="61"/>
                  </a:lnTo>
                  <a:lnTo>
                    <a:pt x="140" y="64"/>
                  </a:lnTo>
                  <a:lnTo>
                    <a:pt x="150" y="66"/>
                  </a:lnTo>
                  <a:lnTo>
                    <a:pt x="160" y="68"/>
                  </a:lnTo>
                  <a:lnTo>
                    <a:pt x="170" y="70"/>
                  </a:lnTo>
                  <a:lnTo>
                    <a:pt x="181" y="72"/>
                  </a:lnTo>
                  <a:lnTo>
                    <a:pt x="190" y="74"/>
                  </a:lnTo>
                  <a:lnTo>
                    <a:pt x="201" y="75"/>
                  </a:lnTo>
                  <a:lnTo>
                    <a:pt x="212" y="76"/>
                  </a:lnTo>
                  <a:lnTo>
                    <a:pt x="222" y="78"/>
                  </a:lnTo>
                  <a:lnTo>
                    <a:pt x="233" y="79"/>
                  </a:lnTo>
                  <a:lnTo>
                    <a:pt x="242" y="79"/>
                  </a:lnTo>
                  <a:lnTo>
                    <a:pt x="252" y="80"/>
                  </a:lnTo>
                  <a:lnTo>
                    <a:pt x="262" y="81"/>
                  </a:lnTo>
                  <a:lnTo>
                    <a:pt x="272" y="81"/>
                  </a:lnTo>
                  <a:lnTo>
                    <a:pt x="283" y="82"/>
                  </a:lnTo>
                  <a:lnTo>
                    <a:pt x="292" y="82"/>
                  </a:lnTo>
                  <a:lnTo>
                    <a:pt x="302" y="82"/>
                  </a:lnTo>
                  <a:lnTo>
                    <a:pt x="313" y="82"/>
                  </a:lnTo>
                  <a:lnTo>
                    <a:pt x="313" y="72"/>
                  </a:lnTo>
                  <a:lnTo>
                    <a:pt x="302" y="72"/>
                  </a:lnTo>
                  <a:lnTo>
                    <a:pt x="292" y="72"/>
                  </a:lnTo>
                  <a:lnTo>
                    <a:pt x="283" y="72"/>
                  </a:lnTo>
                  <a:lnTo>
                    <a:pt x="273" y="71"/>
                  </a:lnTo>
                  <a:lnTo>
                    <a:pt x="263" y="70"/>
                  </a:lnTo>
                  <a:lnTo>
                    <a:pt x="253" y="70"/>
                  </a:lnTo>
                  <a:lnTo>
                    <a:pt x="243" y="69"/>
                  </a:lnTo>
                  <a:lnTo>
                    <a:pt x="233" y="69"/>
                  </a:lnTo>
                  <a:lnTo>
                    <a:pt x="224" y="68"/>
                  </a:lnTo>
                  <a:lnTo>
                    <a:pt x="214" y="66"/>
                  </a:lnTo>
                  <a:lnTo>
                    <a:pt x="203" y="65"/>
                  </a:lnTo>
                  <a:lnTo>
                    <a:pt x="192" y="64"/>
                  </a:lnTo>
                  <a:lnTo>
                    <a:pt x="182" y="62"/>
                  </a:lnTo>
                  <a:lnTo>
                    <a:pt x="173" y="60"/>
                  </a:lnTo>
                  <a:lnTo>
                    <a:pt x="163" y="59"/>
                  </a:lnTo>
                  <a:lnTo>
                    <a:pt x="153" y="56"/>
                  </a:lnTo>
                  <a:lnTo>
                    <a:pt x="143" y="54"/>
                  </a:lnTo>
                  <a:lnTo>
                    <a:pt x="133" y="52"/>
                  </a:lnTo>
                  <a:lnTo>
                    <a:pt x="123" y="49"/>
                  </a:lnTo>
                  <a:lnTo>
                    <a:pt x="114" y="47"/>
                  </a:lnTo>
                  <a:lnTo>
                    <a:pt x="104" y="44"/>
                  </a:lnTo>
                  <a:lnTo>
                    <a:pt x="95" y="41"/>
                  </a:lnTo>
                  <a:lnTo>
                    <a:pt x="85" y="38"/>
                  </a:lnTo>
                  <a:lnTo>
                    <a:pt x="76" y="34"/>
                  </a:lnTo>
                  <a:lnTo>
                    <a:pt x="67" y="31"/>
                  </a:lnTo>
                  <a:lnTo>
                    <a:pt x="58" y="27"/>
                  </a:lnTo>
                  <a:lnTo>
                    <a:pt x="49" y="23"/>
                  </a:lnTo>
                  <a:lnTo>
                    <a:pt x="40" y="18"/>
                  </a:lnTo>
                  <a:lnTo>
                    <a:pt x="31" y="14"/>
                  </a:lnTo>
                  <a:lnTo>
                    <a:pt x="23" y="9"/>
                  </a:lnTo>
                  <a:lnTo>
                    <a:pt x="15" y="4"/>
                  </a:lnTo>
                  <a:lnTo>
                    <a:pt x="7" y="0"/>
                  </a:lnTo>
                  <a:lnTo>
                    <a:pt x="0" y="7"/>
                  </a:lnTo>
                </a:path>
              </a:pathLst>
            </a:custGeom>
            <a:solidFill>
              <a:schemeClr val="tx1"/>
            </a:solidFill>
            <a:ln w="12700" cap="rnd">
              <a:solidFill>
                <a:schemeClr val="bg2"/>
              </a:solidFill>
              <a:round/>
              <a:headEnd/>
              <a:tailEnd/>
            </a:ln>
          </p:spPr>
          <p:txBody>
            <a:bodyPr/>
            <a:lstStyle/>
            <a:p>
              <a:endParaRPr lang="en-US"/>
            </a:p>
          </p:txBody>
        </p:sp>
        <p:sp>
          <p:nvSpPr>
            <p:cNvPr id="53511" name="Freeform 249"/>
            <p:cNvSpPr>
              <a:spLocks/>
            </p:cNvSpPr>
            <p:nvPr/>
          </p:nvSpPr>
          <p:spPr bwMode="gray">
            <a:xfrm>
              <a:off x="2440" y="3329"/>
              <a:ext cx="87" cy="60"/>
            </a:xfrm>
            <a:custGeom>
              <a:avLst/>
              <a:gdLst>
                <a:gd name="T0" fmla="*/ 0 w 86"/>
                <a:gd name="T1" fmla="*/ 0 h 66"/>
                <a:gd name="T2" fmla="*/ 35 w 86"/>
                <a:gd name="T3" fmla="*/ 5 h 66"/>
                <a:gd name="T4" fmla="*/ 139 w 86"/>
                <a:gd name="T5" fmla="*/ 5 h 66"/>
                <a:gd name="T6" fmla="*/ 0 w 86"/>
                <a:gd name="T7" fmla="*/ 0 h 66"/>
                <a:gd name="T8" fmla="*/ 0 60000 65536"/>
                <a:gd name="T9" fmla="*/ 0 60000 65536"/>
                <a:gd name="T10" fmla="*/ 0 60000 65536"/>
                <a:gd name="T11" fmla="*/ 0 60000 65536"/>
                <a:gd name="T12" fmla="*/ 0 w 86"/>
                <a:gd name="T13" fmla="*/ 0 h 66"/>
                <a:gd name="T14" fmla="*/ 86 w 86"/>
                <a:gd name="T15" fmla="*/ 66 h 66"/>
              </a:gdLst>
              <a:ahLst/>
              <a:cxnLst>
                <a:cxn ang="T8">
                  <a:pos x="T0" y="T1"/>
                </a:cxn>
                <a:cxn ang="T9">
                  <a:pos x="T2" y="T3"/>
                </a:cxn>
                <a:cxn ang="T10">
                  <a:pos x="T4" y="T5"/>
                </a:cxn>
                <a:cxn ang="T11">
                  <a:pos x="T6" y="T7"/>
                </a:cxn>
              </a:cxnLst>
              <a:rect l="T12" t="T13" r="T14" b="T15"/>
              <a:pathLst>
                <a:path w="86" h="66">
                  <a:moveTo>
                    <a:pt x="0" y="0"/>
                  </a:moveTo>
                  <a:lnTo>
                    <a:pt x="35" y="65"/>
                  </a:lnTo>
                  <a:lnTo>
                    <a:pt x="85" y="15"/>
                  </a:lnTo>
                  <a:lnTo>
                    <a:pt x="0" y="0"/>
                  </a:lnTo>
                </a:path>
              </a:pathLst>
            </a:custGeom>
            <a:solidFill>
              <a:srgbClr val="FFFFFF"/>
            </a:solidFill>
            <a:ln w="12700" cap="rnd">
              <a:solidFill>
                <a:schemeClr val="bg2"/>
              </a:solidFill>
              <a:round/>
              <a:headEnd/>
              <a:tailEnd/>
            </a:ln>
          </p:spPr>
          <p:txBody>
            <a:bodyPr/>
            <a:lstStyle/>
            <a:p>
              <a:endParaRPr lang="en-US"/>
            </a:p>
          </p:txBody>
        </p:sp>
      </p:grpSp>
      <p:sp>
        <p:nvSpPr>
          <p:cNvPr id="53482" name="Rectangle 250"/>
          <p:cNvSpPr>
            <a:spLocks noChangeArrowheads="1"/>
          </p:cNvSpPr>
          <p:nvPr/>
        </p:nvSpPr>
        <p:spPr bwMode="gray">
          <a:xfrm>
            <a:off x="5057775" y="3640138"/>
            <a:ext cx="555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3" name="Rectangle 251"/>
          <p:cNvSpPr>
            <a:spLocks noChangeArrowheads="1"/>
          </p:cNvSpPr>
          <p:nvPr/>
        </p:nvSpPr>
        <p:spPr bwMode="gray">
          <a:xfrm rot="1500000">
            <a:off x="4933950" y="4446588"/>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4" name="Rectangle 252"/>
          <p:cNvSpPr>
            <a:spLocks noChangeArrowheads="1"/>
          </p:cNvSpPr>
          <p:nvPr/>
        </p:nvSpPr>
        <p:spPr bwMode="gray">
          <a:xfrm rot="2040000">
            <a:off x="4552950" y="4856163"/>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5" name="Rectangle 253"/>
          <p:cNvSpPr>
            <a:spLocks noChangeArrowheads="1"/>
          </p:cNvSpPr>
          <p:nvPr/>
        </p:nvSpPr>
        <p:spPr bwMode="gray">
          <a:xfrm rot="-960000">
            <a:off x="5295900" y="4640263"/>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6" name="Rectangle 254"/>
          <p:cNvSpPr>
            <a:spLocks noChangeArrowheads="1"/>
          </p:cNvSpPr>
          <p:nvPr/>
        </p:nvSpPr>
        <p:spPr bwMode="gray">
          <a:xfrm>
            <a:off x="5329238" y="5130800"/>
            <a:ext cx="57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7" name="Rectangle 255"/>
          <p:cNvSpPr>
            <a:spLocks noChangeArrowheads="1"/>
          </p:cNvSpPr>
          <p:nvPr/>
        </p:nvSpPr>
        <p:spPr bwMode="gray">
          <a:xfrm rot="-2460000">
            <a:off x="5257800" y="3949700"/>
            <a:ext cx="57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8" name="Rectangle 256"/>
          <p:cNvSpPr>
            <a:spLocks noChangeArrowheads="1"/>
          </p:cNvSpPr>
          <p:nvPr/>
        </p:nvSpPr>
        <p:spPr bwMode="gray">
          <a:xfrm rot="-4320000">
            <a:off x="5705476" y="4246562"/>
            <a:ext cx="635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9" name="Rectangle 257"/>
          <p:cNvSpPr>
            <a:spLocks noChangeArrowheads="1"/>
          </p:cNvSpPr>
          <p:nvPr/>
        </p:nvSpPr>
        <p:spPr bwMode="gray">
          <a:xfrm rot="-600000">
            <a:off x="4978400" y="3417888"/>
            <a:ext cx="106363"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0" name="Rectangle 258"/>
          <p:cNvSpPr>
            <a:spLocks noChangeArrowheads="1"/>
          </p:cNvSpPr>
          <p:nvPr/>
        </p:nvSpPr>
        <p:spPr bwMode="gray">
          <a:xfrm rot="-960000">
            <a:off x="5183188" y="448310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1" name="Rectangle 259"/>
          <p:cNvSpPr>
            <a:spLocks noChangeArrowheads="1"/>
          </p:cNvSpPr>
          <p:nvPr/>
        </p:nvSpPr>
        <p:spPr bwMode="gray">
          <a:xfrm rot="180000">
            <a:off x="5038725" y="3981450"/>
            <a:ext cx="106363"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2" name="Rectangle 260"/>
          <p:cNvSpPr>
            <a:spLocks noChangeArrowheads="1"/>
          </p:cNvSpPr>
          <p:nvPr/>
        </p:nvSpPr>
        <p:spPr bwMode="gray">
          <a:xfrm rot="900000">
            <a:off x="4978400" y="4267200"/>
            <a:ext cx="106363"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3" name="Rectangle 261"/>
          <p:cNvSpPr>
            <a:spLocks noChangeArrowheads="1"/>
          </p:cNvSpPr>
          <p:nvPr/>
        </p:nvSpPr>
        <p:spPr bwMode="gray">
          <a:xfrm rot="180000">
            <a:off x="5299075" y="4951413"/>
            <a:ext cx="10477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4" name="Rectangle 262"/>
          <p:cNvSpPr>
            <a:spLocks noChangeArrowheads="1"/>
          </p:cNvSpPr>
          <p:nvPr/>
        </p:nvSpPr>
        <p:spPr bwMode="gray">
          <a:xfrm rot="-4860000">
            <a:off x="5961857" y="435530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5" name="Rectangle 263"/>
          <p:cNvSpPr>
            <a:spLocks noChangeArrowheads="1"/>
          </p:cNvSpPr>
          <p:nvPr/>
        </p:nvSpPr>
        <p:spPr bwMode="gray">
          <a:xfrm rot="-3720000">
            <a:off x="5434807" y="417115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6" name="Rectangle 264"/>
          <p:cNvSpPr>
            <a:spLocks noChangeArrowheads="1"/>
          </p:cNvSpPr>
          <p:nvPr/>
        </p:nvSpPr>
        <p:spPr bwMode="gray">
          <a:xfrm rot="180000">
            <a:off x="5284788" y="539750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7" name="Rectangle 265"/>
          <p:cNvSpPr>
            <a:spLocks noChangeArrowheads="1"/>
          </p:cNvSpPr>
          <p:nvPr/>
        </p:nvSpPr>
        <p:spPr bwMode="gray">
          <a:xfrm rot="2700000">
            <a:off x="4244976" y="5302250"/>
            <a:ext cx="635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98" name="Rectangle 266"/>
          <p:cNvSpPr>
            <a:spLocks noChangeArrowheads="1"/>
          </p:cNvSpPr>
          <p:nvPr/>
        </p:nvSpPr>
        <p:spPr bwMode="gray">
          <a:xfrm rot="2640000">
            <a:off x="4735513" y="470535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9" name="Rectangle 267"/>
          <p:cNvSpPr>
            <a:spLocks noChangeArrowheads="1"/>
          </p:cNvSpPr>
          <p:nvPr/>
        </p:nvSpPr>
        <p:spPr bwMode="gray">
          <a:xfrm rot="1740000">
            <a:off x="4400550" y="5132388"/>
            <a:ext cx="10477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500" name="Rectangle 268"/>
          <p:cNvSpPr>
            <a:spLocks noChangeArrowheads="1"/>
          </p:cNvSpPr>
          <p:nvPr/>
        </p:nvSpPr>
        <p:spPr bwMode="gray">
          <a:xfrm rot="4560000">
            <a:off x="4013995" y="544750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1290521" name="Rectangle 281"/>
          <p:cNvSpPr>
            <a:spLocks noChangeArrowheads="1"/>
          </p:cNvSpPr>
          <p:nvPr/>
        </p:nvSpPr>
        <p:spPr bwMode="auto">
          <a:xfrm>
            <a:off x="1335017" y="1839922"/>
            <a:ext cx="170656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sz="1600" b="1" dirty="0">
                <a:latin typeface="Helvetica" pitchFamily="34" charset="0"/>
              </a:rPr>
              <a:t> Decreased</a:t>
            </a:r>
            <a:br>
              <a:rPr lang="en-US" sz="1600" b="1" dirty="0">
                <a:latin typeface="Helvetica" pitchFamily="34" charset="0"/>
              </a:rPr>
            </a:br>
            <a:r>
              <a:rPr lang="en-GB" sz="1600" b="1" dirty="0">
                <a:latin typeface="Helvetica" pitchFamily="34" charset="0"/>
                <a:sym typeface="Symbol" pitchFamily="18" charset="2"/>
              </a:rPr>
              <a:t>satiation </a:t>
            </a:r>
            <a:r>
              <a:rPr lang="en-GB" sz="1600" b="1" dirty="0" err="1">
                <a:latin typeface="Helvetica" pitchFamily="34" charset="0"/>
                <a:sym typeface="Symbol" pitchFamily="18" charset="2"/>
              </a:rPr>
              <a:t>neuro</a:t>
            </a:r>
            <a:r>
              <a:rPr lang="en-GB" sz="1600" b="1" dirty="0">
                <a:latin typeface="Helvetica" pitchFamily="34" charset="0"/>
                <a:sym typeface="Symbol" pitchFamily="18" charset="2"/>
              </a:rPr>
              <a:t>-</a:t>
            </a:r>
          </a:p>
          <a:p>
            <a:r>
              <a:rPr lang="en-GB" sz="1600" b="1" dirty="0">
                <a:latin typeface="Helvetica" pitchFamily="34" charset="0"/>
                <a:sym typeface="Symbol" pitchFamily="18" charset="2"/>
              </a:rPr>
              <a:t>transmission</a:t>
            </a:r>
            <a:endParaRPr lang="en-US" sz="1600" b="1" dirty="0">
              <a:latin typeface="Helvetica" pitchFamily="34" charset="0"/>
            </a:endParaRPr>
          </a:p>
        </p:txBody>
      </p:sp>
      <p:sp>
        <p:nvSpPr>
          <p:cNvPr id="53503" name="AutoShape 282"/>
          <p:cNvSpPr>
            <a:spLocks noChangeArrowheads="1"/>
          </p:cNvSpPr>
          <p:nvPr/>
        </p:nvSpPr>
        <p:spPr bwMode="auto">
          <a:xfrm rot="19863515" flipH="1">
            <a:off x="1698678" y="3036473"/>
            <a:ext cx="914400" cy="163513"/>
          </a:xfrm>
          <a:prstGeom prst="rightArrow">
            <a:avLst>
              <a:gd name="adj1" fmla="val 50000"/>
              <a:gd name="adj2" fmla="val 279663"/>
            </a:avLst>
          </a:prstGeom>
          <a:solidFill>
            <a:schemeClr val="tx1"/>
          </a:solidFill>
          <a:ln w="12700">
            <a:solidFill>
              <a:schemeClr val="tx1"/>
            </a:solidFill>
            <a:miter lim="800000"/>
            <a:headEnd/>
            <a:tailEnd/>
          </a:ln>
        </p:spPr>
        <p:txBody>
          <a:bodyPr wrap="none" anchor="ctr"/>
          <a:lstStyle/>
          <a:p>
            <a:endParaRPr lang="en-US"/>
          </a:p>
        </p:txBody>
      </p:sp>
      <p:sp>
        <p:nvSpPr>
          <p:cNvPr id="1290523" name="Rectangle 283"/>
          <p:cNvSpPr>
            <a:spLocks noChangeArrowheads="1"/>
          </p:cNvSpPr>
          <p:nvPr/>
        </p:nvSpPr>
        <p:spPr bwMode="white">
          <a:xfrm>
            <a:off x="6781800" y="1905000"/>
            <a:ext cx="21304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nchorCtr="1">
            <a:spAutoFit/>
          </a:bodyPr>
          <a:lstStyle/>
          <a:p>
            <a:pPr algn="ctr"/>
            <a:r>
              <a:rPr lang="en-US" sz="1600" b="1">
                <a:latin typeface="Helvetica" pitchFamily="34" charset="0"/>
              </a:rPr>
              <a:t>Increased  renal glucose reabsorption</a:t>
            </a:r>
          </a:p>
        </p:txBody>
      </p:sp>
      <p:sp>
        <p:nvSpPr>
          <p:cNvPr id="1290524" name="Rectangle 284"/>
          <p:cNvSpPr>
            <a:spLocks noChangeArrowheads="1"/>
          </p:cNvSpPr>
          <p:nvPr/>
        </p:nvSpPr>
        <p:spPr bwMode="auto">
          <a:xfrm>
            <a:off x="7406481" y="2968363"/>
            <a:ext cx="1570038"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sz="1600" b="1" dirty="0">
                <a:latin typeface="Helvetica" pitchFamily="34" charset="0"/>
              </a:rPr>
              <a:t>     Decreased </a:t>
            </a:r>
            <a:br>
              <a:rPr lang="en-US" sz="1600" b="1" dirty="0">
                <a:latin typeface="Helvetica" pitchFamily="34" charset="0"/>
              </a:rPr>
            </a:br>
            <a:r>
              <a:rPr lang="en-GB" sz="1600" b="1" dirty="0">
                <a:latin typeface="Helvetica" pitchFamily="34" charset="0"/>
                <a:sym typeface="Symbol" pitchFamily="18" charset="2"/>
              </a:rPr>
              <a:t>Gut hormones</a:t>
            </a:r>
            <a:endParaRPr lang="en-US" sz="1600" b="1" dirty="0">
              <a:latin typeface="Helvetica" pitchFamily="34" charset="0"/>
            </a:endParaRPr>
          </a:p>
        </p:txBody>
      </p:sp>
      <p:sp>
        <p:nvSpPr>
          <p:cNvPr id="53506" name="AutoShape 285"/>
          <p:cNvSpPr>
            <a:spLocks noChangeArrowheads="1"/>
          </p:cNvSpPr>
          <p:nvPr/>
        </p:nvSpPr>
        <p:spPr bwMode="auto">
          <a:xfrm rot="-1584972">
            <a:off x="7315200" y="1600200"/>
            <a:ext cx="533400" cy="257175"/>
          </a:xfrm>
          <a:prstGeom prst="rightArrow">
            <a:avLst>
              <a:gd name="adj1" fmla="val 50000"/>
              <a:gd name="adj2" fmla="val 103723"/>
            </a:avLst>
          </a:prstGeom>
          <a:solidFill>
            <a:schemeClr val="tx1"/>
          </a:solidFill>
          <a:ln w="12700">
            <a:solidFill>
              <a:schemeClr val="tx1"/>
            </a:solidFill>
            <a:miter lim="800000"/>
            <a:headEnd/>
            <a:tailEnd/>
          </a:ln>
        </p:spPr>
        <p:txBody>
          <a:bodyPr wrap="none" anchor="ctr"/>
          <a:lstStyle/>
          <a:p>
            <a:endParaRPr lang="en-US"/>
          </a:p>
        </p:txBody>
      </p:sp>
      <p:sp>
        <p:nvSpPr>
          <p:cNvPr id="53507" name="AutoShape 286"/>
          <p:cNvSpPr>
            <a:spLocks noChangeArrowheads="1"/>
          </p:cNvSpPr>
          <p:nvPr/>
        </p:nvSpPr>
        <p:spPr bwMode="auto">
          <a:xfrm rot="-9630385">
            <a:off x="6962460" y="4519199"/>
            <a:ext cx="844550" cy="195263"/>
          </a:xfrm>
          <a:prstGeom prst="rightArrow">
            <a:avLst>
              <a:gd name="adj1" fmla="val 50000"/>
              <a:gd name="adj2" fmla="val 216300"/>
            </a:avLst>
          </a:prstGeom>
          <a:solidFill>
            <a:schemeClr val="tx1"/>
          </a:solidFill>
          <a:ln w="12700">
            <a:solidFill>
              <a:schemeClr val="tx1"/>
            </a:solidFill>
            <a:miter lim="800000"/>
            <a:headEnd/>
            <a:tailEnd/>
          </a:ln>
        </p:spPr>
        <p:txBody>
          <a:bodyPr wrap="none" anchor="ctr"/>
          <a:lstStyle/>
          <a:p>
            <a:endParaRPr lang="en-US"/>
          </a:p>
        </p:txBody>
      </p:sp>
      <p:sp>
        <p:nvSpPr>
          <p:cNvPr id="53508" name="AutoShape 287"/>
          <p:cNvSpPr>
            <a:spLocks noChangeArrowheads="1"/>
          </p:cNvSpPr>
          <p:nvPr/>
        </p:nvSpPr>
        <p:spPr bwMode="auto">
          <a:xfrm rot="-9630385">
            <a:off x="1752600" y="1676400"/>
            <a:ext cx="844550" cy="195263"/>
          </a:xfrm>
          <a:prstGeom prst="rightArrow">
            <a:avLst>
              <a:gd name="adj1" fmla="val 50000"/>
              <a:gd name="adj2" fmla="val 216300"/>
            </a:avLst>
          </a:prstGeom>
          <a:solidFill>
            <a:schemeClr val="tx1"/>
          </a:solidFill>
          <a:ln w="12700">
            <a:solidFill>
              <a:schemeClr val="tx1"/>
            </a:solidFill>
            <a:miter lim="800000"/>
            <a:headEnd/>
            <a:tailEnd/>
          </a:ln>
        </p:spPr>
        <p:txBody>
          <a:bodyPr wrap="none" anchor="ctr"/>
          <a:lstStyle/>
          <a:p>
            <a:endParaRPr lang="en-US"/>
          </a:p>
        </p:txBody>
      </p:sp>
    </p:spTree>
    <p:custDataLst>
      <p:tags r:id="rId1"/>
    </p:custDataLst>
    <p:extLst>
      <p:ext uri="{BB962C8B-B14F-4D97-AF65-F5344CB8AC3E}">
        <p14:creationId xmlns:p14="http://schemas.microsoft.com/office/powerpoint/2010/main" val="2441149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290458"/>
                                        </p:tgtEl>
                                        <p:attrNameLst>
                                          <p:attrName>style.visibility</p:attrName>
                                        </p:attrNameLst>
                                      </p:cBhvr>
                                      <p:to>
                                        <p:strVal val="visible"/>
                                      </p:to>
                                    </p:set>
                                    <p:anim calcmode="lin" valueType="num">
                                      <p:cBhvr additive="base">
                                        <p:cTn id="7" dur="1000" fill="hold"/>
                                        <p:tgtEl>
                                          <p:spTgt spid="1290458"/>
                                        </p:tgtEl>
                                        <p:attrNameLst>
                                          <p:attrName>ppt_x</p:attrName>
                                        </p:attrNameLst>
                                      </p:cBhvr>
                                      <p:tavLst>
                                        <p:tav tm="0">
                                          <p:val>
                                            <p:strVal val="0-#ppt_w/2"/>
                                          </p:val>
                                        </p:tav>
                                        <p:tav tm="100000">
                                          <p:val>
                                            <p:strVal val="#ppt_x"/>
                                          </p:val>
                                        </p:tav>
                                      </p:tavLst>
                                    </p:anim>
                                    <p:anim calcmode="lin" valueType="num">
                                      <p:cBhvr additive="base">
                                        <p:cTn id="8" dur="1000" fill="hold"/>
                                        <p:tgtEl>
                                          <p:spTgt spid="1290458"/>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1290460"/>
                                        </p:tgtEl>
                                        <p:attrNameLst>
                                          <p:attrName>style.visibility</p:attrName>
                                        </p:attrNameLst>
                                      </p:cBhvr>
                                      <p:to>
                                        <p:strVal val="visible"/>
                                      </p:to>
                                    </p:set>
                                    <p:anim calcmode="lin" valueType="num">
                                      <p:cBhvr additive="base">
                                        <p:cTn id="13" dur="1000" fill="hold"/>
                                        <p:tgtEl>
                                          <p:spTgt spid="1290460"/>
                                        </p:tgtEl>
                                        <p:attrNameLst>
                                          <p:attrName>ppt_x</p:attrName>
                                        </p:attrNameLst>
                                      </p:cBhvr>
                                      <p:tavLst>
                                        <p:tav tm="0">
                                          <p:val>
                                            <p:strVal val="0-#ppt_w/2"/>
                                          </p:val>
                                        </p:tav>
                                        <p:tav tm="100000">
                                          <p:val>
                                            <p:strVal val="#ppt_x"/>
                                          </p:val>
                                        </p:tav>
                                      </p:tavLst>
                                    </p:anim>
                                    <p:anim calcmode="lin" valueType="num">
                                      <p:cBhvr additive="base">
                                        <p:cTn id="14" dur="1000" fill="hold"/>
                                        <p:tgtEl>
                                          <p:spTgt spid="1290460"/>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1290462"/>
                                        </p:tgtEl>
                                        <p:attrNameLst>
                                          <p:attrName>style.visibility</p:attrName>
                                        </p:attrNameLst>
                                      </p:cBhvr>
                                      <p:to>
                                        <p:strVal val="visible"/>
                                      </p:to>
                                    </p:set>
                                    <p:anim calcmode="lin" valueType="num">
                                      <p:cBhvr additive="base">
                                        <p:cTn id="19" dur="2000" fill="hold"/>
                                        <p:tgtEl>
                                          <p:spTgt spid="1290462"/>
                                        </p:tgtEl>
                                        <p:attrNameLst>
                                          <p:attrName>ppt_x</p:attrName>
                                        </p:attrNameLst>
                                      </p:cBhvr>
                                      <p:tavLst>
                                        <p:tav tm="0">
                                          <p:val>
                                            <p:strVal val="0-#ppt_w/2"/>
                                          </p:val>
                                        </p:tav>
                                        <p:tav tm="100000">
                                          <p:val>
                                            <p:strVal val="#ppt_x"/>
                                          </p:val>
                                        </p:tav>
                                      </p:tavLst>
                                    </p:anim>
                                    <p:anim calcmode="lin" valueType="num">
                                      <p:cBhvr additive="base">
                                        <p:cTn id="20" dur="2000" fill="hold"/>
                                        <p:tgtEl>
                                          <p:spTgt spid="1290462"/>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90444"/>
                                        </p:tgtEl>
                                        <p:attrNameLst>
                                          <p:attrName>style.visibility</p:attrName>
                                        </p:attrNameLst>
                                      </p:cBhvr>
                                      <p:to>
                                        <p:strVal val="visible"/>
                                      </p:to>
                                    </p:set>
                                    <p:anim calcmode="lin" valueType="num">
                                      <p:cBhvr additive="base">
                                        <p:cTn id="25" dur="500" fill="hold"/>
                                        <p:tgtEl>
                                          <p:spTgt spid="1290444"/>
                                        </p:tgtEl>
                                        <p:attrNameLst>
                                          <p:attrName>ppt_x</p:attrName>
                                        </p:attrNameLst>
                                      </p:cBhvr>
                                      <p:tavLst>
                                        <p:tav tm="0">
                                          <p:val>
                                            <p:strVal val="#ppt_x"/>
                                          </p:val>
                                        </p:tav>
                                        <p:tav tm="100000">
                                          <p:val>
                                            <p:strVal val="#ppt_x"/>
                                          </p:val>
                                        </p:tav>
                                      </p:tavLst>
                                    </p:anim>
                                    <p:anim calcmode="lin" valueType="num">
                                      <p:cBhvr additive="base">
                                        <p:cTn id="26" dur="500" fill="hold"/>
                                        <p:tgtEl>
                                          <p:spTgt spid="1290444"/>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1290469"/>
                                        </p:tgtEl>
                                        <p:attrNameLst>
                                          <p:attrName>style.visibility</p:attrName>
                                        </p:attrNameLst>
                                      </p:cBhvr>
                                      <p:to>
                                        <p:strVal val="visible"/>
                                      </p:to>
                                    </p:set>
                                    <p:anim calcmode="lin" valueType="num">
                                      <p:cBhvr additive="base">
                                        <p:cTn id="31" dur="2000" fill="hold"/>
                                        <p:tgtEl>
                                          <p:spTgt spid="1290469"/>
                                        </p:tgtEl>
                                        <p:attrNameLst>
                                          <p:attrName>ppt_x</p:attrName>
                                        </p:attrNameLst>
                                      </p:cBhvr>
                                      <p:tavLst>
                                        <p:tav tm="0">
                                          <p:val>
                                            <p:strVal val="0-#ppt_w/2"/>
                                          </p:val>
                                        </p:tav>
                                        <p:tav tm="100000">
                                          <p:val>
                                            <p:strVal val="#ppt_x"/>
                                          </p:val>
                                        </p:tav>
                                      </p:tavLst>
                                    </p:anim>
                                    <p:anim calcmode="lin" valueType="num">
                                      <p:cBhvr additive="base">
                                        <p:cTn id="32" dur="2000" fill="hold"/>
                                        <p:tgtEl>
                                          <p:spTgt spid="1290469"/>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290524"/>
                                        </p:tgtEl>
                                        <p:attrNameLst>
                                          <p:attrName>style.visibility</p:attrName>
                                        </p:attrNameLst>
                                      </p:cBhvr>
                                      <p:to>
                                        <p:strVal val="visible"/>
                                      </p:to>
                                    </p:set>
                                    <p:anim calcmode="lin" valueType="num">
                                      <p:cBhvr additive="base">
                                        <p:cTn id="37" dur="1000" fill="hold"/>
                                        <p:tgtEl>
                                          <p:spTgt spid="1290524"/>
                                        </p:tgtEl>
                                        <p:attrNameLst>
                                          <p:attrName>ppt_x</p:attrName>
                                        </p:attrNameLst>
                                      </p:cBhvr>
                                      <p:tavLst>
                                        <p:tav tm="0">
                                          <p:val>
                                            <p:strVal val="0-#ppt_w/2"/>
                                          </p:val>
                                        </p:tav>
                                        <p:tav tm="100000">
                                          <p:val>
                                            <p:strVal val="#ppt_x"/>
                                          </p:val>
                                        </p:tav>
                                      </p:tavLst>
                                    </p:anim>
                                    <p:anim calcmode="lin" valueType="num">
                                      <p:cBhvr additive="base">
                                        <p:cTn id="38" dur="1000" fill="hold"/>
                                        <p:tgtEl>
                                          <p:spTgt spid="1290524"/>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90521"/>
                                        </p:tgtEl>
                                        <p:attrNameLst>
                                          <p:attrName>style.visibility</p:attrName>
                                        </p:attrNameLst>
                                      </p:cBhvr>
                                      <p:to>
                                        <p:strVal val="visible"/>
                                      </p:to>
                                    </p:set>
                                    <p:anim calcmode="lin" valueType="num">
                                      <p:cBhvr additive="base">
                                        <p:cTn id="43" dur="500" fill="hold"/>
                                        <p:tgtEl>
                                          <p:spTgt spid="1290521"/>
                                        </p:tgtEl>
                                        <p:attrNameLst>
                                          <p:attrName>ppt_x</p:attrName>
                                        </p:attrNameLst>
                                      </p:cBhvr>
                                      <p:tavLst>
                                        <p:tav tm="0">
                                          <p:val>
                                            <p:strVal val="#ppt_x"/>
                                          </p:val>
                                        </p:tav>
                                        <p:tav tm="100000">
                                          <p:val>
                                            <p:strVal val="#ppt_x"/>
                                          </p:val>
                                        </p:tav>
                                      </p:tavLst>
                                    </p:anim>
                                    <p:anim calcmode="lin" valueType="num">
                                      <p:cBhvr additive="base">
                                        <p:cTn id="44" dur="500" fill="hold"/>
                                        <p:tgtEl>
                                          <p:spTgt spid="1290521"/>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90523"/>
                                        </p:tgtEl>
                                        <p:attrNameLst>
                                          <p:attrName>style.visibility</p:attrName>
                                        </p:attrNameLst>
                                      </p:cBhvr>
                                      <p:to>
                                        <p:strVal val="visible"/>
                                      </p:to>
                                    </p:set>
                                    <p:anim calcmode="lin" valueType="num">
                                      <p:cBhvr additive="base">
                                        <p:cTn id="49" dur="500" fill="hold"/>
                                        <p:tgtEl>
                                          <p:spTgt spid="1290523"/>
                                        </p:tgtEl>
                                        <p:attrNameLst>
                                          <p:attrName>ppt_x</p:attrName>
                                        </p:attrNameLst>
                                      </p:cBhvr>
                                      <p:tavLst>
                                        <p:tav tm="0">
                                          <p:val>
                                            <p:strVal val="#ppt_x"/>
                                          </p:val>
                                        </p:tav>
                                        <p:tav tm="100000">
                                          <p:val>
                                            <p:strVal val="#ppt_x"/>
                                          </p:val>
                                        </p:tav>
                                      </p:tavLst>
                                    </p:anim>
                                    <p:anim calcmode="lin" valueType="num">
                                      <p:cBhvr additive="base">
                                        <p:cTn id="50" dur="500" fill="hold"/>
                                        <p:tgtEl>
                                          <p:spTgt spid="12905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51" fill="hold" display="0">
                  <p:stCondLst>
                    <p:cond delay="indefinite"/>
                  </p:stCondLst>
                  <p:endCondLst>
                    <p:cond evt="onNext" delay="0">
                      <p:tgtEl>
                        <p:sldTgt/>
                      </p:tgtEl>
                    </p:cond>
                    <p:cond evt="onPrev" delay="0">
                      <p:tgtEl>
                        <p:sldTgt/>
                      </p:tgtEl>
                    </p:cond>
                  </p:endCondLst>
                </p:cTn>
                <p:tgtEl>
                  <p:spTgt spid="1290519"/>
                </p:tgtEl>
              </p:cMediaNode>
            </p:video>
          </p:childTnLst>
        </p:cTn>
      </p:par>
    </p:tnLst>
    <p:bldLst>
      <p:bldP spid="1290444" grpId="0"/>
      <p:bldP spid="1290458" grpId="0"/>
      <p:bldP spid="1290460" grpId="0"/>
      <p:bldP spid="1290462" grpId="0"/>
      <p:bldP spid="1290469" grpId="0"/>
      <p:bldP spid="1290521" grpId="0"/>
      <p:bldP spid="1290523" grpId="0"/>
      <p:bldP spid="1290524" grpId="0"/>
    </p:bld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0642" name="Rectangle 2"/>
          <p:cNvSpPr>
            <a:spLocks noGrp="1" noChangeArrowheads="1"/>
          </p:cNvSpPr>
          <p:nvPr>
            <p:ph type="title"/>
          </p:nvPr>
        </p:nvSpPr>
        <p:spPr>
          <a:xfrm>
            <a:off x="381000" y="304800"/>
            <a:ext cx="7967662" cy="828675"/>
          </a:xfrm>
        </p:spPr>
        <p:txBody>
          <a:bodyPr>
            <a:normAutofit fontScale="90000"/>
          </a:bodyPr>
          <a:lstStyle/>
          <a:p>
            <a:pPr eaLnBrk="1" hangingPunct="1">
              <a:defRPr/>
            </a:pPr>
            <a:r>
              <a:rPr lang="en-US" dirty="0" smtClean="0">
                <a:solidFill>
                  <a:schemeClr val="accent1">
                    <a:lumMod val="20000"/>
                    <a:lumOff val="80000"/>
                  </a:schemeClr>
                </a:solidFill>
              </a:rPr>
              <a:t/>
            </a:r>
            <a:br>
              <a:rPr lang="en-US" dirty="0" smtClean="0">
                <a:solidFill>
                  <a:schemeClr val="accent1">
                    <a:lumMod val="20000"/>
                    <a:lumOff val="80000"/>
                  </a:schemeClr>
                </a:solidFill>
              </a:rPr>
            </a:br>
            <a:r>
              <a:rPr lang="en-US" dirty="0" smtClean="0"/>
              <a:t>SGLT2 Inhibitors- “</a:t>
            </a:r>
            <a:r>
              <a:rPr lang="en-US" dirty="0" err="1" smtClean="0"/>
              <a:t>Glucoretics</a:t>
            </a:r>
            <a:r>
              <a:rPr lang="en-US" dirty="0" smtClean="0"/>
              <a:t>” </a:t>
            </a:r>
          </a:p>
        </p:txBody>
      </p:sp>
      <p:sp>
        <p:nvSpPr>
          <p:cNvPr id="1520643" name="Rectangle 3"/>
          <p:cNvSpPr>
            <a:spLocks noGrp="1" noChangeArrowheads="1"/>
          </p:cNvSpPr>
          <p:nvPr>
            <p:ph type="body" idx="1"/>
          </p:nvPr>
        </p:nvSpPr>
        <p:spPr>
          <a:xfrm>
            <a:off x="381000" y="1144905"/>
            <a:ext cx="6970712" cy="5638800"/>
          </a:xfrm>
        </p:spPr>
        <p:txBody>
          <a:bodyPr>
            <a:normAutofit/>
          </a:bodyPr>
          <a:lstStyle/>
          <a:p>
            <a:pPr eaLnBrk="1" hangingPunct="1">
              <a:lnSpc>
                <a:spcPct val="80000"/>
              </a:lnSpc>
              <a:defRPr/>
            </a:pPr>
            <a:r>
              <a:rPr lang="en-US" sz="2800" b="1" dirty="0" smtClean="0"/>
              <a:t>Action</a:t>
            </a:r>
            <a:r>
              <a:rPr lang="en-US" sz="2800" dirty="0" smtClean="0"/>
              <a:t>: </a:t>
            </a:r>
            <a:r>
              <a:rPr lang="en-US" sz="2800" dirty="0"/>
              <a:t>“</a:t>
            </a:r>
            <a:r>
              <a:rPr lang="en-US" sz="2400" dirty="0" err="1"/>
              <a:t>Glucoretic</a:t>
            </a:r>
            <a:r>
              <a:rPr lang="en-US" sz="2400" dirty="0"/>
              <a:t>” </a:t>
            </a:r>
            <a:r>
              <a:rPr lang="en-US" sz="2400" dirty="0" smtClean="0"/>
              <a:t>decreases renal reabsorption in the proximal tubule of the kidneys (reset renal threshold and increase glycosuria)</a:t>
            </a:r>
          </a:p>
          <a:p>
            <a:pPr eaLnBrk="1" hangingPunct="1">
              <a:lnSpc>
                <a:spcPct val="80000"/>
              </a:lnSpc>
              <a:defRPr/>
            </a:pPr>
            <a:endParaRPr lang="en-US" sz="2400" dirty="0"/>
          </a:p>
          <a:p>
            <a:pPr eaLnBrk="1" hangingPunct="1">
              <a:lnSpc>
                <a:spcPct val="80000"/>
              </a:lnSpc>
              <a:defRPr/>
            </a:pPr>
            <a:endParaRPr lang="en-US" sz="2400" dirty="0" smtClean="0"/>
          </a:p>
          <a:p>
            <a:pPr eaLnBrk="1" hangingPunct="1">
              <a:lnSpc>
                <a:spcPct val="80000"/>
              </a:lnSpc>
              <a:defRPr/>
            </a:pPr>
            <a:endParaRPr lang="en-US" sz="2400" dirty="0"/>
          </a:p>
          <a:p>
            <a:pPr eaLnBrk="1" hangingPunct="1">
              <a:lnSpc>
                <a:spcPct val="80000"/>
              </a:lnSpc>
              <a:defRPr/>
            </a:pPr>
            <a:endParaRPr lang="en-US" sz="2400" dirty="0" smtClean="0"/>
          </a:p>
          <a:p>
            <a:pPr eaLnBrk="1" hangingPunct="1">
              <a:lnSpc>
                <a:spcPct val="80000"/>
              </a:lnSpc>
              <a:defRPr/>
            </a:pPr>
            <a:endParaRPr lang="en-US" sz="2400" dirty="0"/>
          </a:p>
          <a:p>
            <a:pPr marL="0" indent="0" eaLnBrk="1" hangingPunct="1">
              <a:lnSpc>
                <a:spcPct val="80000"/>
              </a:lnSpc>
              <a:buNone/>
              <a:defRPr/>
            </a:pPr>
            <a:r>
              <a:rPr lang="en-US" sz="2400" dirty="0"/>
              <a:t/>
            </a:r>
            <a:br>
              <a:rPr lang="en-US" sz="2400" dirty="0"/>
            </a:br>
            <a:endParaRPr lang="en-US" sz="2400" dirty="0"/>
          </a:p>
          <a:p>
            <a:pPr eaLnBrk="1" hangingPunct="1">
              <a:lnSpc>
                <a:spcPct val="80000"/>
              </a:lnSpc>
              <a:defRPr/>
            </a:pPr>
            <a:r>
              <a:rPr lang="en-US" sz="2400" dirty="0" smtClean="0"/>
              <a:t>Benefits: Lowers A1c 0.7 – 1.5%, lowers </a:t>
            </a:r>
            <a:r>
              <a:rPr lang="en-US" sz="2400" dirty="0" err="1" smtClean="0"/>
              <a:t>wt</a:t>
            </a:r>
            <a:r>
              <a:rPr lang="en-US" sz="2400" dirty="0" smtClean="0"/>
              <a:t> 1-3 </a:t>
            </a:r>
            <a:r>
              <a:rPr lang="en-US" sz="2400" dirty="0" err="1" smtClean="0"/>
              <a:t>lbs</a:t>
            </a:r>
            <a:r>
              <a:rPr lang="en-US" sz="2400" dirty="0" smtClean="0"/>
              <a:t>, no hypo</a:t>
            </a:r>
          </a:p>
          <a:p>
            <a:pPr eaLnBrk="1" hangingPunct="1">
              <a:lnSpc>
                <a:spcPct val="80000"/>
              </a:lnSpc>
              <a:defRPr/>
            </a:pPr>
            <a:r>
              <a:rPr lang="en-US" sz="2400" dirty="0" smtClean="0"/>
              <a:t>Issues: Can initially lower GFR, monitor kidney function and </a:t>
            </a:r>
            <a:r>
              <a:rPr lang="en-US" sz="2400" dirty="0" err="1" smtClean="0"/>
              <a:t>lytes</a:t>
            </a:r>
            <a:r>
              <a:rPr lang="en-US" sz="2400" dirty="0" smtClean="0"/>
              <a:t>. Watch for hypotension/ GU infections. Expensive</a:t>
            </a:r>
          </a:p>
          <a:p>
            <a:pPr eaLnBrk="1" hangingPunct="1">
              <a:lnSpc>
                <a:spcPct val="80000"/>
              </a:lnSpc>
              <a:defRPr/>
            </a:pPr>
            <a:endParaRPr lang="en-US" sz="2400" dirty="0" smtClean="0"/>
          </a:p>
        </p:txBody>
      </p:sp>
      <p:grpSp>
        <p:nvGrpSpPr>
          <p:cNvPr id="6" name="Group 134"/>
          <p:cNvGrpSpPr>
            <a:grpSpLocks/>
          </p:cNvGrpSpPr>
          <p:nvPr>
            <p:custDataLst>
              <p:tags r:id="rId2"/>
            </p:custDataLst>
          </p:nvPr>
        </p:nvGrpSpPr>
        <p:grpSpPr bwMode="auto">
          <a:xfrm>
            <a:off x="6629400" y="111579"/>
            <a:ext cx="2971800" cy="1485815"/>
            <a:chOff x="4033" y="2218"/>
            <a:chExt cx="1728" cy="1202"/>
          </a:xfrm>
        </p:grpSpPr>
        <p:pic>
          <p:nvPicPr>
            <p:cNvPr id="61447" name="Picture 115" descr="body_parts_kidne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3" y="2218"/>
              <a:ext cx="1728" cy="1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16"/>
            <p:cNvSpPr txBox="1">
              <a:spLocks noChangeArrowheads="1"/>
            </p:cNvSpPr>
            <p:nvPr/>
          </p:nvSpPr>
          <p:spPr bwMode="auto">
            <a:xfrm>
              <a:off x="4453" y="3108"/>
              <a:ext cx="1289" cy="312"/>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defRPr/>
              </a:pPr>
              <a:r>
                <a:rPr lang="en-US" sz="1400" b="1" dirty="0"/>
                <a:t>Decreases Glucose</a:t>
              </a:r>
            </a:p>
            <a:p>
              <a:pPr>
                <a:defRPr/>
              </a:pPr>
              <a:r>
                <a:rPr lang="en-US" sz="1400" b="1" dirty="0"/>
                <a:t>Reabsorption</a:t>
              </a:r>
            </a:p>
          </p:txBody>
        </p:sp>
      </p:grpSp>
      <p:pic>
        <p:nvPicPr>
          <p:cNvPr id="3" name="Picture 2"/>
          <p:cNvPicPr>
            <a:picLocks noChangeAspect="1"/>
          </p:cNvPicPr>
          <p:nvPr/>
        </p:nvPicPr>
        <p:blipFill>
          <a:blip r:embed="rId6"/>
          <a:stretch>
            <a:fillRect/>
          </a:stretch>
        </p:blipFill>
        <p:spPr>
          <a:xfrm>
            <a:off x="693578" y="2362200"/>
            <a:ext cx="7655084" cy="2088929"/>
          </a:xfrm>
          <a:prstGeom prst="rect">
            <a:avLst/>
          </a:prstGeom>
        </p:spPr>
      </p:pic>
    </p:spTree>
    <p:custDataLst>
      <p:tags r:id="rId1"/>
    </p:custDataLst>
    <p:extLst>
      <p:ext uri="{BB962C8B-B14F-4D97-AF65-F5344CB8AC3E}">
        <p14:creationId xmlns:p14="http://schemas.microsoft.com/office/powerpoint/2010/main" val="38597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4786" name="Rectangle 1026"/>
          <p:cNvSpPr>
            <a:spLocks noGrp="1" noChangeArrowheads="1"/>
          </p:cNvSpPr>
          <p:nvPr>
            <p:ph type="title"/>
          </p:nvPr>
        </p:nvSpPr>
        <p:spPr>
          <a:xfrm>
            <a:off x="457200" y="152400"/>
            <a:ext cx="8229600" cy="1219200"/>
          </a:xfrm>
        </p:spPr>
        <p:txBody>
          <a:bodyPr lIns="92075" tIns="46038" rIns="92075" bIns="46038" anchorCtr="0">
            <a:normAutofit/>
          </a:bodyPr>
          <a:lstStyle/>
          <a:p>
            <a:pPr eaLnBrk="1" hangingPunct="1">
              <a:defRPr/>
            </a:pPr>
            <a:r>
              <a:rPr lang="en-US" sz="4000" dirty="0" smtClean="0"/>
              <a:t>Comparison of</a:t>
            </a:r>
            <a:r>
              <a:rPr lang="en-US" sz="4000" dirty="0"/>
              <a:t> </a:t>
            </a:r>
            <a:r>
              <a:rPr lang="en-US" sz="4000" dirty="0" smtClean="0"/>
              <a:t>Type 1 and Type 2</a:t>
            </a:r>
          </a:p>
        </p:txBody>
      </p:sp>
      <p:grpSp>
        <p:nvGrpSpPr>
          <p:cNvPr id="81923" name="Group 1027"/>
          <p:cNvGrpSpPr>
            <a:grpSpLocks/>
          </p:cNvGrpSpPr>
          <p:nvPr/>
        </p:nvGrpSpPr>
        <p:grpSpPr bwMode="auto">
          <a:xfrm>
            <a:off x="685800" y="2019989"/>
            <a:ext cx="7999243" cy="3614738"/>
            <a:chOff x="693" y="1188"/>
            <a:chExt cx="6151" cy="2469"/>
          </a:xfrm>
        </p:grpSpPr>
        <p:sp>
          <p:nvSpPr>
            <p:cNvPr id="81932" name="Line 1028"/>
            <p:cNvSpPr>
              <a:spLocks noChangeShapeType="1"/>
            </p:cNvSpPr>
            <p:nvPr/>
          </p:nvSpPr>
          <p:spPr bwMode="auto">
            <a:xfrm>
              <a:off x="693" y="3643"/>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33" name="Line 1029"/>
            <p:cNvSpPr>
              <a:spLocks noChangeShapeType="1"/>
            </p:cNvSpPr>
            <p:nvPr/>
          </p:nvSpPr>
          <p:spPr bwMode="auto">
            <a:xfrm>
              <a:off x="5471" y="1188"/>
              <a:ext cx="1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54790" name="Rectangle 1030"/>
            <p:cNvSpPr>
              <a:spLocks noChangeArrowheads="1"/>
            </p:cNvSpPr>
            <p:nvPr/>
          </p:nvSpPr>
          <p:spPr bwMode="auto">
            <a:xfrm>
              <a:off x="3603" y="1200"/>
              <a:ext cx="692" cy="252"/>
            </a:xfrm>
            <a:prstGeom prst="rect">
              <a:avLst/>
            </a:prstGeom>
            <a:noFill/>
            <a:ln w="9525">
              <a:noFill/>
              <a:miter lim="800000"/>
              <a:headEnd/>
              <a:tailEnd/>
            </a:ln>
          </p:spPr>
          <p:txBody>
            <a:bodyPr wrap="none" lIns="0" tIns="0" rIns="0" bIns="0">
              <a:spAutoFit/>
            </a:bodyPr>
            <a:lstStyle/>
            <a:p>
              <a:pPr>
                <a:defRPr/>
              </a:pPr>
              <a:r>
                <a:rPr lang="da-DK" sz="2400" b="1" u="sng" dirty="0">
                  <a:solidFill>
                    <a:schemeClr val="accent1">
                      <a:lumMod val="75000"/>
                    </a:schemeClr>
                  </a:solidFill>
                  <a:effectLst>
                    <a:outerShdw blurRad="38100" dist="38100" dir="2700000" algn="tl">
                      <a:srgbClr val="000000"/>
                    </a:outerShdw>
                  </a:effectLst>
                  <a:cs typeface="+mn-cs"/>
                </a:rPr>
                <a:t>Type 1</a:t>
              </a:r>
            </a:p>
          </p:txBody>
        </p:sp>
        <p:sp>
          <p:nvSpPr>
            <p:cNvPr id="1654791" name="Rectangle 1031"/>
            <p:cNvSpPr>
              <a:spLocks noChangeArrowheads="1"/>
            </p:cNvSpPr>
            <p:nvPr/>
          </p:nvSpPr>
          <p:spPr bwMode="auto">
            <a:xfrm>
              <a:off x="4561" y="1200"/>
              <a:ext cx="754" cy="252"/>
            </a:xfrm>
            <a:prstGeom prst="rect">
              <a:avLst/>
            </a:prstGeom>
            <a:noFill/>
            <a:ln w="9525">
              <a:noFill/>
              <a:miter lim="800000"/>
              <a:headEnd/>
              <a:tailEnd/>
            </a:ln>
          </p:spPr>
          <p:txBody>
            <a:bodyPr wrap="none" lIns="0" tIns="0" rIns="0" bIns="0">
              <a:spAutoFit/>
            </a:bodyPr>
            <a:lstStyle/>
            <a:p>
              <a:pPr>
                <a:defRPr/>
              </a:pPr>
              <a:r>
                <a:rPr lang="da-DK" sz="2400" b="1" u="sng" dirty="0">
                  <a:solidFill>
                    <a:schemeClr val="accent1">
                      <a:lumMod val="75000"/>
                    </a:schemeClr>
                  </a:solidFill>
                  <a:effectLst>
                    <a:outerShdw blurRad="38100" dist="38100" dir="2700000" algn="tl">
                      <a:srgbClr val="000000"/>
                    </a:outerShdw>
                  </a:effectLst>
                  <a:cs typeface="+mn-cs"/>
                </a:rPr>
                <a:t>Type </a:t>
              </a:r>
              <a:r>
                <a:rPr lang="da-DK" sz="2400" b="1" u="sng" dirty="0" smtClean="0">
                  <a:solidFill>
                    <a:schemeClr val="accent1">
                      <a:lumMod val="75000"/>
                    </a:schemeClr>
                  </a:solidFill>
                  <a:effectLst>
                    <a:outerShdw blurRad="38100" dist="38100" dir="2700000" algn="tl">
                      <a:srgbClr val="000000"/>
                    </a:outerShdw>
                  </a:effectLst>
                  <a:cs typeface="+mn-cs"/>
                </a:rPr>
                <a:t> 2</a:t>
              </a:r>
              <a:endParaRPr lang="da-DK" sz="2400" b="1" u="sng" dirty="0">
                <a:solidFill>
                  <a:schemeClr val="accent1">
                    <a:lumMod val="75000"/>
                  </a:schemeClr>
                </a:solidFill>
                <a:effectLst>
                  <a:outerShdw blurRad="38100" dist="38100" dir="2700000" algn="tl">
                    <a:srgbClr val="000000"/>
                  </a:outerShdw>
                </a:effectLst>
                <a:cs typeface="+mn-cs"/>
              </a:endParaRPr>
            </a:p>
          </p:txBody>
        </p:sp>
        <p:sp>
          <p:nvSpPr>
            <p:cNvPr id="1654792" name="Rectangle 1032"/>
            <p:cNvSpPr>
              <a:spLocks noChangeArrowheads="1"/>
            </p:cNvSpPr>
            <p:nvPr/>
          </p:nvSpPr>
          <p:spPr bwMode="auto">
            <a:xfrm>
              <a:off x="738" y="1473"/>
              <a:ext cx="1068" cy="252"/>
            </a:xfrm>
            <a:prstGeom prst="rect">
              <a:avLst/>
            </a:prstGeom>
            <a:noFill/>
            <a:ln w="9525">
              <a:noFill/>
              <a:miter lim="800000"/>
              <a:headEnd/>
              <a:tailEnd/>
            </a:ln>
          </p:spPr>
          <p:txBody>
            <a:bodyPr wrap="square" lIns="0" tIns="0" rIns="0" bIns="0">
              <a:spAutoFit/>
            </a:bodyPr>
            <a:lstStyle/>
            <a:p>
              <a:pPr>
                <a:defRPr/>
              </a:pPr>
              <a:r>
                <a:rPr lang="da-DK" sz="2400" b="1" dirty="0">
                  <a:solidFill>
                    <a:schemeClr val="accent1">
                      <a:lumMod val="75000"/>
                    </a:schemeClr>
                  </a:solidFill>
                  <a:effectLst>
                    <a:outerShdw blurRad="38100" dist="38100" dir="2700000" algn="tl">
                      <a:srgbClr val="000000"/>
                    </a:outerShdw>
                  </a:effectLst>
                  <a:cs typeface="+mn-cs"/>
                </a:rPr>
                <a:t>Obesity</a:t>
              </a:r>
            </a:p>
          </p:txBody>
        </p:sp>
        <p:sp>
          <p:nvSpPr>
            <p:cNvPr id="1654793" name="Rectangle 1033"/>
            <p:cNvSpPr>
              <a:spLocks noChangeArrowheads="1"/>
            </p:cNvSpPr>
            <p:nvPr/>
          </p:nvSpPr>
          <p:spPr bwMode="auto">
            <a:xfrm>
              <a:off x="3874" y="1473"/>
              <a:ext cx="236"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 </a:t>
              </a:r>
            </a:p>
          </p:txBody>
        </p:sp>
        <p:sp>
          <p:nvSpPr>
            <p:cNvPr id="1654794" name="Rectangle 1034"/>
            <p:cNvSpPr>
              <a:spLocks noChangeArrowheads="1"/>
            </p:cNvSpPr>
            <p:nvPr/>
          </p:nvSpPr>
          <p:spPr bwMode="auto">
            <a:xfrm>
              <a:off x="4829" y="1473"/>
              <a:ext cx="201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	  </a:t>
              </a:r>
              <a:r>
                <a:rPr lang="da-DK" sz="2400" dirty="0" smtClean="0">
                  <a:solidFill>
                    <a:schemeClr val="accent1">
                      <a:lumMod val="75000"/>
                    </a:schemeClr>
                  </a:solidFill>
                  <a:effectLst>
                    <a:outerShdw blurRad="38100" dist="38100" dir="2700000" algn="tl">
                      <a:srgbClr val="000000"/>
                    </a:outerShdw>
                  </a:effectLst>
                  <a:cs typeface="+mn-cs"/>
                </a:rPr>
                <a:t> </a:t>
              </a:r>
              <a:r>
                <a:rPr lang="da-DK" sz="2400" dirty="0">
                  <a:solidFill>
                    <a:srgbClr val="FFFFFF"/>
                  </a:solidFill>
                  <a:effectLst>
                    <a:outerShdw blurRad="38100" dist="38100" dir="2700000" algn="tl">
                      <a:srgbClr val="000000"/>
                    </a:outerShdw>
                  </a:effectLst>
                  <a:cs typeface="+mn-cs"/>
                </a:rPr>
                <a:t>		</a:t>
              </a:r>
            </a:p>
          </p:txBody>
        </p:sp>
        <p:sp>
          <p:nvSpPr>
            <p:cNvPr id="1654795" name="Rectangle 1035"/>
            <p:cNvSpPr>
              <a:spLocks noChangeArrowheads="1"/>
            </p:cNvSpPr>
            <p:nvPr/>
          </p:nvSpPr>
          <p:spPr bwMode="auto">
            <a:xfrm>
              <a:off x="712" y="1734"/>
              <a:ext cx="194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Insulin dependence</a:t>
              </a:r>
            </a:p>
          </p:txBody>
        </p:sp>
        <p:sp>
          <p:nvSpPr>
            <p:cNvPr id="1654796" name="Rectangle 1036"/>
            <p:cNvSpPr>
              <a:spLocks noChangeArrowheads="1"/>
            </p:cNvSpPr>
            <p:nvPr/>
          </p:nvSpPr>
          <p:spPr bwMode="auto">
            <a:xfrm>
              <a:off x="3841" y="1781"/>
              <a:ext cx="385" cy="252"/>
            </a:xfrm>
            <a:prstGeom prst="rect">
              <a:avLst/>
            </a:prstGeom>
            <a:noFill/>
            <a:ln w="9525">
              <a:noFill/>
              <a:miter lim="800000"/>
              <a:headEnd/>
              <a:tailEnd/>
            </a:ln>
          </p:spPr>
          <p:txBody>
            <a:bodyPr wrap="squar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 </a:t>
              </a:r>
            </a:p>
          </p:txBody>
        </p:sp>
        <p:sp>
          <p:nvSpPr>
            <p:cNvPr id="1654797" name="Rectangle 1037"/>
            <p:cNvSpPr>
              <a:spLocks noChangeArrowheads="1"/>
            </p:cNvSpPr>
            <p:nvPr/>
          </p:nvSpPr>
          <p:spPr bwMode="auto">
            <a:xfrm>
              <a:off x="4752" y="1746"/>
              <a:ext cx="1439" cy="252"/>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30%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rgbClr val="FFFFFF"/>
                </a:solidFill>
                <a:effectLst>
                  <a:outerShdw blurRad="38100" dist="38100" dir="2700000" algn="tl">
                    <a:srgbClr val="000000"/>
                  </a:outerShdw>
                </a:effectLst>
                <a:cs typeface="+mn-cs"/>
              </a:endParaRPr>
            </a:p>
          </p:txBody>
        </p:sp>
        <p:sp>
          <p:nvSpPr>
            <p:cNvPr id="1654798" name="Rectangle 1038"/>
            <p:cNvSpPr>
              <a:spLocks noChangeArrowheads="1"/>
            </p:cNvSpPr>
            <p:nvPr/>
          </p:nvSpPr>
          <p:spPr bwMode="auto">
            <a:xfrm>
              <a:off x="738" y="2019"/>
              <a:ext cx="2317"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Respond to oral agents</a:t>
              </a:r>
            </a:p>
          </p:txBody>
        </p:sp>
        <p:sp>
          <p:nvSpPr>
            <p:cNvPr id="1654799" name="Rectangle 1039"/>
            <p:cNvSpPr>
              <a:spLocks noChangeArrowheads="1"/>
            </p:cNvSpPr>
            <p:nvPr/>
          </p:nvSpPr>
          <p:spPr bwMode="auto">
            <a:xfrm>
              <a:off x="3874" y="1994"/>
              <a:ext cx="202" cy="252"/>
            </a:xfrm>
            <a:prstGeom prst="rect">
              <a:avLst/>
            </a:prstGeom>
            <a:noFill/>
            <a:ln w="9525">
              <a:noFill/>
              <a:miter lim="800000"/>
              <a:headEnd/>
              <a:tailEnd/>
            </a:ln>
          </p:spPr>
          <p:txBody>
            <a:bodyPr wrap="square" lIns="0" tIns="0" rIns="0" bIns="0">
              <a:spAutoFit/>
            </a:bodyPr>
            <a:lstStyle/>
            <a:p>
              <a:pPr>
                <a:defRPr/>
              </a:pPr>
              <a:r>
                <a:rPr lang="da-DK" sz="2400" dirty="0" smtClean="0">
                  <a:solidFill>
                    <a:schemeClr val="accent1">
                      <a:lumMod val="75000"/>
                    </a:schemeClr>
                  </a:solidFill>
                  <a:effectLst>
                    <a:outerShdw blurRad="38100" dist="38100" dir="2700000" algn="tl">
                      <a:srgbClr val="000000"/>
                    </a:outerShdw>
                  </a:effectLst>
                  <a:cs typeface="+mn-cs"/>
                </a:rPr>
                <a:t>0</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0" name="Rectangle 1040"/>
            <p:cNvSpPr>
              <a:spLocks noChangeArrowheads="1"/>
            </p:cNvSpPr>
            <p:nvPr/>
          </p:nvSpPr>
          <p:spPr bwMode="auto">
            <a:xfrm>
              <a:off x="4752" y="2002"/>
              <a:ext cx="1527" cy="252"/>
            </a:xfrm>
            <a:prstGeom prst="rect">
              <a:avLst/>
            </a:prstGeom>
            <a:noFill/>
            <a:ln w="9525">
              <a:noFill/>
              <a:miter lim="800000"/>
              <a:headEnd/>
              <a:tailEnd/>
            </a:ln>
          </p:spPr>
          <p:txBody>
            <a:bodyPr wrap="squar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 xxx</a:t>
              </a:r>
              <a:r>
                <a:rPr lang="da-DK" sz="2400" dirty="0">
                  <a:solidFill>
                    <a:srgbClr val="FFFFFF"/>
                  </a:solidFill>
                  <a:effectLst>
                    <a:outerShdw blurRad="38100" dist="38100" dir="2700000" algn="tl">
                      <a:srgbClr val="000000"/>
                    </a:outerShdw>
                  </a:effectLst>
                  <a:cs typeface="+mn-cs"/>
                </a:rPr>
                <a:t>	  </a:t>
              </a:r>
              <a:r>
                <a:rPr lang="da-DK" sz="2400" dirty="0" smtClean="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1" name="Rectangle 1041"/>
            <p:cNvSpPr>
              <a:spLocks noChangeArrowheads="1"/>
            </p:cNvSpPr>
            <p:nvPr/>
          </p:nvSpPr>
          <p:spPr bwMode="auto">
            <a:xfrm>
              <a:off x="738" y="2291"/>
              <a:ext cx="73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Ketosis</a:t>
              </a:r>
            </a:p>
          </p:txBody>
        </p:sp>
        <p:sp>
          <p:nvSpPr>
            <p:cNvPr id="1654802" name="Rectangle 1042"/>
            <p:cNvSpPr>
              <a:spLocks noChangeArrowheads="1"/>
            </p:cNvSpPr>
            <p:nvPr/>
          </p:nvSpPr>
          <p:spPr bwMode="auto">
            <a:xfrm>
              <a:off x="3821" y="2316"/>
              <a:ext cx="336"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a:t>
              </a:r>
            </a:p>
          </p:txBody>
        </p:sp>
        <p:sp>
          <p:nvSpPr>
            <p:cNvPr id="1654803" name="Rectangle 1043"/>
            <p:cNvSpPr>
              <a:spLocks noChangeArrowheads="1"/>
            </p:cNvSpPr>
            <p:nvPr/>
          </p:nvSpPr>
          <p:spPr bwMode="auto">
            <a:xfrm>
              <a:off x="4889" y="2291"/>
              <a:ext cx="919"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a:t>
              </a:r>
              <a:r>
                <a:rPr lang="da-DK" sz="2400" dirty="0">
                  <a:solidFill>
                    <a:srgbClr val="FFFFFF"/>
                  </a:solidFill>
                  <a:effectLst>
                    <a:outerShdw blurRad="38100" dist="38100" dir="2700000" algn="tl">
                      <a:srgbClr val="000000"/>
                    </a:outerShdw>
                  </a:effectLst>
                  <a:cs typeface="+mn-cs"/>
                </a:rPr>
                <a:t>	 </a:t>
              </a:r>
              <a:r>
                <a:rPr lang="da-DK" sz="2400" dirty="0" smtClean="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4" name="Rectangle 1044"/>
            <p:cNvSpPr>
              <a:spLocks noChangeArrowheads="1"/>
            </p:cNvSpPr>
            <p:nvPr/>
          </p:nvSpPr>
          <p:spPr bwMode="auto">
            <a:xfrm>
              <a:off x="738" y="2564"/>
              <a:ext cx="1856"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Antibodies present</a:t>
              </a:r>
            </a:p>
          </p:txBody>
        </p:sp>
        <p:sp>
          <p:nvSpPr>
            <p:cNvPr id="1654805" name="Rectangle 1045"/>
            <p:cNvSpPr>
              <a:spLocks noChangeArrowheads="1"/>
            </p:cNvSpPr>
            <p:nvPr/>
          </p:nvSpPr>
          <p:spPr bwMode="auto">
            <a:xfrm>
              <a:off x="3841" y="2546"/>
              <a:ext cx="459"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a:t>
              </a:r>
              <a:r>
                <a:rPr lang="da-DK" sz="2400" dirty="0">
                  <a:solidFill>
                    <a:srgbClr val="FFFFFF"/>
                  </a:solidFill>
                  <a:effectLst>
                    <a:outerShdw blurRad="38100" dist="38100" dir="2700000" algn="tl">
                      <a:srgbClr val="000000"/>
                    </a:outerShdw>
                  </a:effectLst>
                  <a:cs typeface="+mn-cs"/>
                </a:rPr>
                <a:t>  </a:t>
              </a:r>
            </a:p>
          </p:txBody>
        </p:sp>
        <p:sp>
          <p:nvSpPr>
            <p:cNvPr id="1654806" name="Rectangle 1046"/>
            <p:cNvSpPr>
              <a:spLocks noChangeArrowheads="1"/>
            </p:cNvSpPr>
            <p:nvPr/>
          </p:nvSpPr>
          <p:spPr bwMode="auto">
            <a:xfrm>
              <a:off x="4829" y="2564"/>
              <a:ext cx="919"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0</a:t>
              </a:r>
              <a:r>
                <a:rPr lang="da-DK" sz="2400" dirty="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7" name="Rectangle 1047"/>
            <p:cNvSpPr>
              <a:spLocks noChangeArrowheads="1"/>
            </p:cNvSpPr>
            <p:nvPr/>
          </p:nvSpPr>
          <p:spPr bwMode="auto">
            <a:xfrm>
              <a:off x="738" y="2837"/>
              <a:ext cx="2004"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Typical Age of onset</a:t>
              </a:r>
            </a:p>
          </p:txBody>
        </p:sp>
        <p:sp>
          <p:nvSpPr>
            <p:cNvPr id="1654808" name="Rectangle 1048"/>
            <p:cNvSpPr>
              <a:spLocks noChangeArrowheads="1"/>
            </p:cNvSpPr>
            <p:nvPr/>
          </p:nvSpPr>
          <p:spPr bwMode="auto">
            <a:xfrm>
              <a:off x="3774" y="2837"/>
              <a:ext cx="610"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teens</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9" name="Rectangle 1049"/>
            <p:cNvSpPr>
              <a:spLocks noChangeArrowheads="1"/>
            </p:cNvSpPr>
            <p:nvPr/>
          </p:nvSpPr>
          <p:spPr bwMode="auto">
            <a:xfrm>
              <a:off x="4829" y="2837"/>
              <a:ext cx="919"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adult</a:t>
              </a:r>
              <a:r>
                <a:rPr lang="da-DK" sz="2400" dirty="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10" name="Rectangle 1050"/>
            <p:cNvSpPr>
              <a:spLocks noChangeArrowheads="1"/>
            </p:cNvSpPr>
            <p:nvPr/>
          </p:nvSpPr>
          <p:spPr bwMode="auto">
            <a:xfrm>
              <a:off x="1303" y="3127"/>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1" name="Rectangle 1051"/>
            <p:cNvSpPr>
              <a:spLocks noChangeArrowheads="1"/>
            </p:cNvSpPr>
            <p:nvPr/>
          </p:nvSpPr>
          <p:spPr bwMode="auto">
            <a:xfrm>
              <a:off x="3993" y="3111"/>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2" name="Rectangle 1052"/>
            <p:cNvSpPr>
              <a:spLocks noChangeArrowheads="1"/>
            </p:cNvSpPr>
            <p:nvPr/>
          </p:nvSpPr>
          <p:spPr bwMode="auto">
            <a:xfrm>
              <a:off x="4829" y="3111"/>
              <a:ext cx="839"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3" name="Rectangle 1053"/>
            <p:cNvSpPr>
              <a:spLocks noChangeArrowheads="1"/>
            </p:cNvSpPr>
            <p:nvPr/>
          </p:nvSpPr>
          <p:spPr bwMode="auto">
            <a:xfrm>
              <a:off x="738" y="3382"/>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4" name="Rectangle 1054"/>
            <p:cNvSpPr>
              <a:spLocks noChangeArrowheads="1"/>
            </p:cNvSpPr>
            <p:nvPr/>
          </p:nvSpPr>
          <p:spPr bwMode="auto">
            <a:xfrm>
              <a:off x="3993" y="3382"/>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5" name="Rectangle 1055"/>
            <p:cNvSpPr>
              <a:spLocks noChangeArrowheads="1"/>
            </p:cNvSpPr>
            <p:nvPr/>
          </p:nvSpPr>
          <p:spPr bwMode="auto">
            <a:xfrm>
              <a:off x="4829" y="3382"/>
              <a:ext cx="672" cy="249"/>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p>
          </p:txBody>
        </p:sp>
      </p:grpSp>
      <p:sp>
        <p:nvSpPr>
          <p:cNvPr id="1654816" name="Rectangle 1056"/>
          <p:cNvSpPr>
            <a:spLocks noChangeArrowheads="1"/>
          </p:cNvSpPr>
          <p:nvPr/>
        </p:nvSpPr>
        <p:spPr bwMode="auto">
          <a:xfrm>
            <a:off x="533400" y="5486400"/>
            <a:ext cx="268288" cy="457200"/>
          </a:xfrm>
          <a:prstGeom prst="rect">
            <a:avLst/>
          </a:prstGeom>
          <a:noFill/>
          <a:ln w="12700">
            <a:noFill/>
            <a:miter lim="800000"/>
            <a:headEnd/>
            <a:tailEnd/>
          </a:ln>
          <a:effectLst/>
        </p:spPr>
        <p:txBody>
          <a:bodyPr wrap="none">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81925" name="Text Box 1057"/>
          <p:cNvSpPr txBox="1">
            <a:spLocks noChangeArrowheads="1"/>
          </p:cNvSpPr>
          <p:nvPr/>
        </p:nvSpPr>
        <p:spPr bwMode="auto">
          <a:xfrm>
            <a:off x="53340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81926" name="Text Box 1058"/>
          <p:cNvSpPr txBox="1">
            <a:spLocks noChangeArrowheads="1"/>
          </p:cNvSpPr>
          <p:nvPr/>
        </p:nvSpPr>
        <p:spPr bwMode="auto">
          <a:xfrm>
            <a:off x="64770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81927" name="Text Box 1059"/>
          <p:cNvSpPr txBox="1">
            <a:spLocks noChangeArrowheads="1"/>
          </p:cNvSpPr>
          <p:nvPr/>
        </p:nvSpPr>
        <p:spPr bwMode="auto">
          <a:xfrm>
            <a:off x="75438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36" name="Rectangle 1047"/>
          <p:cNvSpPr>
            <a:spLocks noChangeArrowheads="1"/>
          </p:cNvSpPr>
          <p:nvPr/>
        </p:nvSpPr>
        <p:spPr bwMode="auto">
          <a:xfrm>
            <a:off x="796776" y="4901770"/>
            <a:ext cx="2908300" cy="369888"/>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Insulin Resistance</a:t>
            </a:r>
          </a:p>
        </p:txBody>
      </p:sp>
      <p:sp>
        <p:nvSpPr>
          <p:cNvPr id="37" name="Rectangle 1048"/>
          <p:cNvSpPr>
            <a:spLocks noChangeArrowheads="1"/>
          </p:cNvSpPr>
          <p:nvPr/>
        </p:nvSpPr>
        <p:spPr bwMode="auto">
          <a:xfrm>
            <a:off x="5916913" y="4887209"/>
            <a:ext cx="631825" cy="369888"/>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xxx</a:t>
            </a:r>
          </a:p>
        </p:txBody>
      </p:sp>
      <p:sp>
        <p:nvSpPr>
          <p:cNvPr id="38" name="Rectangle 1048"/>
          <p:cNvSpPr>
            <a:spLocks noChangeArrowheads="1"/>
          </p:cNvSpPr>
          <p:nvPr/>
        </p:nvSpPr>
        <p:spPr bwMode="auto">
          <a:xfrm>
            <a:off x="4820538" y="4917019"/>
            <a:ext cx="341313" cy="369888"/>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0</a:t>
            </a:r>
          </a:p>
        </p:txBody>
      </p:sp>
      <p:sp>
        <p:nvSpPr>
          <p:cNvPr id="39" name="Rectangle 1048"/>
          <p:cNvSpPr>
            <a:spLocks noChangeArrowheads="1"/>
          </p:cNvSpPr>
          <p:nvPr/>
        </p:nvSpPr>
        <p:spPr bwMode="auto">
          <a:xfrm>
            <a:off x="7238079" y="4889275"/>
            <a:ext cx="533400" cy="369888"/>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Tree>
    <p:custDataLst>
      <p:tags r:id="rId1"/>
    </p:custDataLst>
    <p:extLst>
      <p:ext uri="{BB962C8B-B14F-4D97-AF65-F5344CB8AC3E}">
        <p14:creationId xmlns:p14="http://schemas.microsoft.com/office/powerpoint/2010/main" val="407792470"/>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08"/>
            <a:ext cx="8229600" cy="914400"/>
          </a:xfrm>
        </p:spPr>
        <p:txBody>
          <a:bodyPr>
            <a:normAutofit fontScale="90000"/>
          </a:bodyPr>
          <a:lstStyle/>
          <a:p>
            <a:r>
              <a:rPr lang="en-US" dirty="0" smtClean="0">
                <a:solidFill>
                  <a:schemeClr val="tx1"/>
                </a:solidFill>
              </a:rPr>
              <a:t/>
            </a:r>
            <a:br>
              <a:rPr lang="en-US" dirty="0" smtClean="0">
                <a:solidFill>
                  <a:schemeClr val="tx1"/>
                </a:solidFill>
              </a:rPr>
            </a:br>
            <a:r>
              <a:rPr lang="en-US" dirty="0" smtClean="0">
                <a:solidFill>
                  <a:schemeClr val="tx1"/>
                </a:solidFill>
              </a:rPr>
              <a:t>My Boys –Robert and Jackson</a:t>
            </a:r>
            <a:endParaRPr lang="en-US" dirty="0">
              <a:solidFill>
                <a:schemeClr val="tx1"/>
              </a:solidFill>
            </a:endParaRPr>
          </a:p>
        </p:txBody>
      </p:sp>
      <p:sp>
        <p:nvSpPr>
          <p:cNvPr id="6" name="Content Placeholder 5"/>
          <p:cNvSpPr>
            <a:spLocks noGrp="1"/>
          </p:cNvSpPr>
          <p:nvPr>
            <p:ph sz="quarter" idx="1"/>
          </p:nvPr>
        </p:nvSpPr>
        <p:spPr/>
        <p:txBody>
          <a:bodyPr/>
          <a:lstStyle/>
          <a:p>
            <a:pPr marL="0" indent="0" algn="ctr">
              <a:buNone/>
            </a:pPr>
            <a:r>
              <a:rPr lang="en-US" dirty="0"/>
              <a:t/>
            </a:r>
            <a:br>
              <a:rPr lang="en-US" dirty="0"/>
            </a:br>
            <a:r>
              <a:rPr lang="en-US" dirty="0"/>
              <a:t/>
            </a:r>
            <a:br>
              <a:rPr lang="en-US" dirty="0"/>
            </a:br>
            <a:r>
              <a:rPr lang="en-US" sz="4400" dirty="0" smtClean="0"/>
              <a:t>By </a:t>
            </a:r>
            <a:r>
              <a:rPr lang="en-US" sz="4400" dirty="0"/>
              <a:t>the </a:t>
            </a:r>
            <a:r>
              <a:rPr lang="en-US" sz="4400" dirty="0" smtClean="0"/>
              <a:t>time     </a:t>
            </a:r>
            <a:r>
              <a:rPr lang="en-US" sz="4400" dirty="0"/>
              <a:t>they are 50</a:t>
            </a:r>
            <a:r>
              <a:rPr lang="en-US" sz="4400" dirty="0" smtClean="0"/>
              <a:t>,             1/3 will            have </a:t>
            </a:r>
            <a:r>
              <a:rPr lang="en-US" sz="4400" dirty="0"/>
              <a:t>diabetes</a:t>
            </a:r>
          </a:p>
        </p:txBody>
      </p:sp>
      <p:pic>
        <p:nvPicPr>
          <p:cNvPr id="3" name="Content Placeholder 2"/>
          <p:cNvPicPr>
            <a:picLocks noGrp="1" noChangeAspect="1"/>
          </p:cNvPicPr>
          <p:nvPr>
            <p:ph sz="quarter" idx="2"/>
          </p:nvPr>
        </p:nvPicPr>
        <p:blipFill>
          <a:blip r:embed="rId3" cstate="print">
            <a:extLst>
              <a:ext uri="{28A0092B-C50C-407E-A947-70E740481C1C}">
                <a14:useLocalDpi xmlns:a14="http://schemas.microsoft.com/office/drawing/2010/main" val="0"/>
              </a:ext>
            </a:extLst>
          </a:blip>
          <a:stretch>
            <a:fillRect/>
          </a:stretch>
        </p:blipFill>
        <p:spPr>
          <a:xfrm>
            <a:off x="4801791" y="1216025"/>
            <a:ext cx="3702843" cy="4937125"/>
          </a:xfrm>
        </p:spPr>
      </p:pic>
    </p:spTree>
    <p:custDataLst>
      <p:tags r:id="rId1"/>
    </p:custDataLst>
    <p:extLst>
      <p:ext uri="{BB962C8B-B14F-4D97-AF65-F5344CB8AC3E}">
        <p14:creationId xmlns:p14="http://schemas.microsoft.com/office/powerpoint/2010/main" val="278874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356396" y="76200"/>
            <a:ext cx="8254204" cy="1109008"/>
          </a:xfrm>
        </p:spPr>
        <p:txBody>
          <a:bodyPr>
            <a:normAutofit fontScale="90000"/>
          </a:bodyPr>
          <a:lstStyle/>
          <a:p>
            <a:r>
              <a:rPr lang="en-US" dirty="0" smtClean="0"/>
              <a:t>Gestational DM ~ 7% of all Pregnancies</a:t>
            </a:r>
          </a:p>
        </p:txBody>
      </p:sp>
      <p:sp>
        <p:nvSpPr>
          <p:cNvPr id="2" name="Content Placeholder 1"/>
          <p:cNvSpPr>
            <a:spLocks noGrp="1"/>
          </p:cNvSpPr>
          <p:nvPr>
            <p:ph idx="1"/>
          </p:nvPr>
        </p:nvSpPr>
        <p:spPr>
          <a:xfrm>
            <a:off x="266970" y="1553183"/>
            <a:ext cx="4622800" cy="4255068"/>
          </a:xfrm>
        </p:spPr>
        <p:txBody>
          <a:bodyPr>
            <a:noAutofit/>
          </a:bodyPr>
          <a:lstStyle/>
          <a:p>
            <a:pPr>
              <a:defRPr/>
            </a:pPr>
            <a:r>
              <a:rPr lang="en-US" sz="2400" dirty="0"/>
              <a:t>GDM prevalence increased by </a:t>
            </a:r>
          </a:p>
          <a:p>
            <a:pPr lvl="1">
              <a:defRPr/>
            </a:pPr>
            <a:r>
              <a:rPr lang="en-US" sz="1800" dirty="0"/>
              <a:t>∼10–100% during the past 20 </a:t>
            </a:r>
            <a:r>
              <a:rPr lang="en-US" sz="1800" dirty="0" err="1"/>
              <a:t>yrs</a:t>
            </a:r>
            <a:endParaRPr lang="en-US" sz="1800" dirty="0"/>
          </a:p>
          <a:p>
            <a:pPr>
              <a:defRPr/>
            </a:pPr>
            <a:r>
              <a:rPr lang="en-US" sz="2400" dirty="0"/>
              <a:t>Native Americans, Asians, Hispanics, African-American women at highest risk</a:t>
            </a:r>
          </a:p>
          <a:p>
            <a:r>
              <a:rPr lang="en-US" sz="2400" dirty="0"/>
              <a:t>Immediately after pregnancy, 5% to 10% of GDM diagnosed with type 2 diabetes</a:t>
            </a:r>
          </a:p>
          <a:p>
            <a:r>
              <a:rPr lang="en-US" sz="2400" dirty="0"/>
              <a:t>Within 5 years, 50% chance of developing DM in next 5 years</a:t>
            </a:r>
            <a:r>
              <a:rPr lang="en-US" sz="2133" dirty="0"/>
              <a:t>.</a:t>
            </a:r>
          </a:p>
        </p:txBody>
      </p:sp>
      <p:pic>
        <p:nvPicPr>
          <p:cNvPr id="55299" name="Picture 9" descr="C:\Documents and Settings\Owner\Local Settings\Temporary Internet Files\Content.IE5\PUKT6R4U\MP90044309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524000"/>
            <a:ext cx="3065337" cy="4087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017665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rrowheads="1"/>
          </p:cNvSpPr>
          <p:nvPr>
            <p:ph type="title"/>
          </p:nvPr>
        </p:nvSpPr>
        <p:spPr>
          <a:xfrm>
            <a:off x="609600" y="152400"/>
            <a:ext cx="8077200" cy="1219200"/>
          </a:xfrm>
        </p:spPr>
        <p:txBody>
          <a:bodyPr>
            <a:normAutofit fontScale="90000"/>
          </a:bodyPr>
          <a:lstStyle/>
          <a:p>
            <a:pPr eaLnBrk="1" hangingPunct="1"/>
            <a:r>
              <a:rPr lang="en-US" dirty="0" smtClean="0"/>
              <a:t>Postnatal Health: </a:t>
            </a:r>
            <a:br>
              <a:rPr lang="en-US" dirty="0" smtClean="0"/>
            </a:br>
            <a:r>
              <a:rPr lang="en-US" dirty="0" smtClean="0"/>
              <a:t>Maternal Behavior</a:t>
            </a:r>
          </a:p>
        </p:txBody>
      </p:sp>
      <p:sp>
        <p:nvSpPr>
          <p:cNvPr id="52227" name="Rectangle 3"/>
          <p:cNvSpPr>
            <a:spLocks noGrp="1" noRot="1" noChangeArrowheads="1"/>
          </p:cNvSpPr>
          <p:nvPr>
            <p:ph idx="1"/>
          </p:nvPr>
        </p:nvSpPr>
        <p:spPr>
          <a:xfrm>
            <a:off x="685800" y="1363133"/>
            <a:ext cx="6739467" cy="4673600"/>
          </a:xfrm>
        </p:spPr>
        <p:txBody>
          <a:bodyPr>
            <a:normAutofit fontScale="92500"/>
          </a:bodyPr>
          <a:lstStyle/>
          <a:p>
            <a:pPr>
              <a:defRPr/>
            </a:pPr>
            <a:r>
              <a:rPr lang="en-US" dirty="0" smtClean="0"/>
              <a:t>Encourage breastfeeding for one year </a:t>
            </a:r>
          </a:p>
          <a:p>
            <a:pPr lvl="1">
              <a:defRPr/>
            </a:pPr>
            <a:r>
              <a:rPr lang="en-US" dirty="0" smtClean="0"/>
              <a:t>(25% of women achieving this goal)</a:t>
            </a:r>
          </a:p>
          <a:p>
            <a:pPr>
              <a:defRPr/>
            </a:pPr>
            <a:r>
              <a:rPr lang="en-US" dirty="0" smtClean="0"/>
              <a:t>Screening </a:t>
            </a:r>
            <a:r>
              <a:rPr lang="en-US" dirty="0"/>
              <a:t>6-12 weeks post partum using non-pregnant OGTT </a:t>
            </a:r>
            <a:r>
              <a:rPr lang="en-US" dirty="0" smtClean="0"/>
              <a:t>criteria (50%)</a:t>
            </a:r>
            <a:endParaRPr lang="en-US" dirty="0"/>
          </a:p>
          <a:p>
            <a:pPr>
              <a:defRPr/>
            </a:pPr>
            <a:r>
              <a:rPr lang="en-US" dirty="0"/>
              <a:t>Repeat at 3 </a:t>
            </a:r>
            <a:r>
              <a:rPr lang="en-US" dirty="0" err="1"/>
              <a:t>yr</a:t>
            </a:r>
            <a:r>
              <a:rPr lang="en-US" dirty="0"/>
              <a:t> intervals or signs of DM</a:t>
            </a:r>
          </a:p>
          <a:p>
            <a:pPr>
              <a:defRPr/>
            </a:pPr>
            <a:r>
              <a:rPr lang="en-US" dirty="0"/>
              <a:t>Encourage weight control </a:t>
            </a:r>
            <a:r>
              <a:rPr lang="en-US" dirty="0" smtClean="0"/>
              <a:t>and exercise</a:t>
            </a:r>
            <a:endParaRPr lang="en-US" dirty="0"/>
          </a:p>
          <a:p>
            <a:pPr>
              <a:defRPr/>
            </a:pPr>
            <a:r>
              <a:rPr lang="en-US" dirty="0"/>
              <a:t>Make sure connected with health care </a:t>
            </a:r>
          </a:p>
          <a:p>
            <a:pPr>
              <a:defRPr/>
            </a:pPr>
            <a:r>
              <a:rPr lang="en-US" dirty="0" smtClean="0"/>
              <a:t>Preconception </a:t>
            </a:r>
            <a:r>
              <a:rPr lang="en-US" dirty="0"/>
              <a:t>counseling</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86600" y="3810000"/>
            <a:ext cx="1828800" cy="2282324"/>
          </a:xfrm>
          <a:prstGeom prst="rect">
            <a:avLst/>
          </a:prstGeom>
        </p:spPr>
      </p:pic>
    </p:spTree>
    <p:custDataLst>
      <p:tags r:id="rId1"/>
    </p:custDataLst>
    <p:extLst>
      <p:ext uri="{BB962C8B-B14F-4D97-AF65-F5344CB8AC3E}">
        <p14:creationId xmlns:p14="http://schemas.microsoft.com/office/powerpoint/2010/main" val="4203074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Start Metformin therapy</a:t>
            </a:r>
            <a:endParaRPr lang="en-US" dirty="0"/>
          </a:p>
        </p:txBody>
      </p:sp>
      <p:sp>
        <p:nvSpPr>
          <p:cNvPr id="3" name="Content Placeholder 2"/>
          <p:cNvSpPr>
            <a:spLocks noGrp="1"/>
          </p:cNvSpPr>
          <p:nvPr>
            <p:ph idx="1"/>
          </p:nvPr>
        </p:nvSpPr>
        <p:spPr/>
        <p:txBody>
          <a:bodyPr/>
          <a:lstStyle/>
          <a:p>
            <a:r>
              <a:rPr lang="en-US" dirty="0" smtClean="0"/>
              <a:t>For women with </a:t>
            </a:r>
            <a:r>
              <a:rPr lang="en-US" dirty="0" err="1" smtClean="0"/>
              <a:t>PreDiabetes</a:t>
            </a:r>
            <a:r>
              <a:rPr lang="en-US" dirty="0" smtClean="0"/>
              <a:t> and History of GDM</a:t>
            </a:r>
            <a:endParaRPr lang="en-US" dirty="0"/>
          </a:p>
        </p:txBody>
      </p:sp>
      <p:pic>
        <p:nvPicPr>
          <p:cNvPr id="4" name="Picture 3"/>
          <p:cNvPicPr>
            <a:picLocks noChangeAspect="1"/>
          </p:cNvPicPr>
          <p:nvPr/>
        </p:nvPicPr>
        <p:blipFill>
          <a:blip r:embed="rId3"/>
          <a:stretch>
            <a:fillRect/>
          </a:stretch>
        </p:blipFill>
        <p:spPr>
          <a:xfrm>
            <a:off x="2438399" y="2133600"/>
            <a:ext cx="4461933" cy="2895600"/>
          </a:xfrm>
          <a:prstGeom prst="rect">
            <a:avLst/>
          </a:prstGeom>
        </p:spPr>
      </p:pic>
    </p:spTree>
    <p:custDataLst>
      <p:tags r:id="rId1"/>
    </p:custDataLst>
    <p:extLst>
      <p:ext uri="{BB962C8B-B14F-4D97-AF65-F5344CB8AC3E}">
        <p14:creationId xmlns:p14="http://schemas.microsoft.com/office/powerpoint/2010/main" val="2209757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14498" name="Rectangle 2"/>
          <p:cNvSpPr>
            <a:spLocks noGrp="1" noChangeArrowheads="1"/>
          </p:cNvSpPr>
          <p:nvPr>
            <p:ph type="title"/>
          </p:nvPr>
        </p:nvSpPr>
        <p:spPr/>
        <p:txBody>
          <a:bodyPr>
            <a:normAutofit/>
          </a:bodyPr>
          <a:lstStyle/>
          <a:p>
            <a:pPr eaLnBrk="1" hangingPunct="1">
              <a:defRPr/>
            </a:pPr>
            <a:r>
              <a:rPr lang="en-US" dirty="0" smtClean="0"/>
              <a:t>Metformin – 1</a:t>
            </a:r>
            <a:r>
              <a:rPr lang="en-US" baseline="30000" dirty="0" smtClean="0"/>
              <a:t>st</a:t>
            </a:r>
            <a:r>
              <a:rPr lang="en-US" dirty="0" smtClean="0"/>
              <a:t> agent of choice</a:t>
            </a:r>
          </a:p>
        </p:txBody>
      </p:sp>
      <p:sp>
        <p:nvSpPr>
          <p:cNvPr id="1514499" name="Rectangle 3"/>
          <p:cNvSpPr>
            <a:spLocks noGrp="1" noChangeArrowheads="1"/>
          </p:cNvSpPr>
          <p:nvPr>
            <p:ph sz="quarter" idx="1"/>
          </p:nvPr>
        </p:nvSpPr>
        <p:spPr/>
        <p:txBody>
          <a:bodyPr>
            <a:normAutofit/>
          </a:bodyPr>
          <a:lstStyle/>
          <a:p>
            <a:pPr eaLnBrk="1" hangingPunct="1">
              <a:defRPr/>
            </a:pPr>
            <a:r>
              <a:rPr lang="en-US" b="1" dirty="0" smtClean="0"/>
              <a:t>Action:</a:t>
            </a:r>
            <a:r>
              <a:rPr lang="en-US" dirty="0" smtClean="0"/>
              <a:t> decrease hepatic glucose (glycogen)</a:t>
            </a:r>
          </a:p>
          <a:p>
            <a:pPr eaLnBrk="1" hangingPunct="1">
              <a:defRPr/>
            </a:pPr>
            <a:r>
              <a:rPr lang="en-US" b="1" dirty="0" smtClean="0"/>
              <a:t> </a:t>
            </a:r>
            <a:r>
              <a:rPr lang="en-US" sz="3200" dirty="0" smtClean="0"/>
              <a:t>Metformin (Glucophage)</a:t>
            </a:r>
          </a:p>
          <a:p>
            <a:pPr lvl="2" eaLnBrk="1" hangingPunct="1">
              <a:defRPr/>
            </a:pPr>
            <a:r>
              <a:rPr lang="en-US" sz="2800" dirty="0" smtClean="0"/>
              <a:t>Starting dose: 500 BID, max 2500mg daily</a:t>
            </a:r>
          </a:p>
          <a:p>
            <a:pPr lvl="2">
              <a:defRPr/>
            </a:pPr>
            <a:r>
              <a:rPr lang="en-US" sz="2800" dirty="0" smtClean="0"/>
              <a:t>Metformin XR - extended release – less GI upset</a:t>
            </a:r>
          </a:p>
          <a:p>
            <a:pPr lvl="1" eaLnBrk="1" hangingPunct="1">
              <a:defRPr/>
            </a:pPr>
            <a:r>
              <a:rPr lang="en-US" b="1" dirty="0" smtClean="0"/>
              <a:t>Efficacy:</a:t>
            </a:r>
          </a:p>
          <a:p>
            <a:pPr lvl="2" eaLnBrk="1" hangingPunct="1">
              <a:defRPr/>
            </a:pPr>
            <a:r>
              <a:rPr lang="en-US" sz="2600" dirty="0" smtClean="0"/>
              <a:t>Decrease fasting plasma glucose 60-70 mg/dl  </a:t>
            </a:r>
          </a:p>
          <a:p>
            <a:pPr lvl="2" eaLnBrk="1" hangingPunct="1">
              <a:defRPr/>
            </a:pPr>
            <a:r>
              <a:rPr lang="en-US" sz="2600" dirty="0" smtClean="0"/>
              <a:t>Reduce A1C 1.0-2.0%</a:t>
            </a:r>
          </a:p>
          <a:p>
            <a:pPr lvl="1">
              <a:defRPr/>
            </a:pPr>
            <a:r>
              <a:rPr lang="en-US" sz="3000" dirty="0" smtClean="0"/>
              <a:t>Benefits / Issues</a:t>
            </a:r>
          </a:p>
          <a:p>
            <a:pPr lvl="2">
              <a:defRPr/>
            </a:pPr>
            <a:r>
              <a:rPr lang="en-US" dirty="0" smtClean="0"/>
              <a:t>Cheap, no weight gain; some lose weight, lowers LDL, no hypo</a:t>
            </a:r>
          </a:p>
          <a:p>
            <a:pPr lvl="2">
              <a:defRPr/>
            </a:pPr>
            <a:r>
              <a:rPr lang="en-US" dirty="0" smtClean="0"/>
              <a:t>Not indicated if </a:t>
            </a:r>
            <a:r>
              <a:rPr lang="en-US" dirty="0" err="1" smtClean="0"/>
              <a:t>creat</a:t>
            </a:r>
            <a:r>
              <a:rPr lang="en-US" dirty="0" smtClean="0"/>
              <a:t> &gt; 1.4-1.5 or GFR &lt; 60 (cleared by kidney)</a:t>
            </a:r>
          </a:p>
          <a:p>
            <a:pPr lvl="2">
              <a:defRPr/>
            </a:pPr>
            <a:endParaRPr lang="en-US" dirty="0" smtClean="0"/>
          </a:p>
        </p:txBody>
      </p:sp>
      <p:sp>
        <p:nvSpPr>
          <p:cNvPr id="29701" name="Text Box 6"/>
          <p:cNvSpPr txBox="1">
            <a:spLocks noChangeArrowheads="1"/>
          </p:cNvSpPr>
          <p:nvPr/>
        </p:nvSpPr>
        <p:spPr bwMode="auto">
          <a:xfrm>
            <a:off x="2368550" y="6526213"/>
            <a:ext cx="44894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000" dirty="0">
                <a:solidFill>
                  <a:srgbClr val="FFFFFF"/>
                </a:solidFill>
              </a:rPr>
              <a:t>© Copyright </a:t>
            </a:r>
            <a:r>
              <a:rPr lang="en-US" sz="1000" dirty="0" smtClean="0">
                <a:solidFill>
                  <a:srgbClr val="FFFFFF"/>
                </a:solidFill>
              </a:rPr>
              <a:t>1999-2015, </a:t>
            </a:r>
            <a:r>
              <a:rPr lang="en-US" sz="1000" dirty="0">
                <a:solidFill>
                  <a:srgbClr val="FFFFFF"/>
                </a:solidFill>
              </a:rPr>
              <a:t>Diabetes Educational Services, All Rights Reserved.</a:t>
            </a:r>
          </a:p>
        </p:txBody>
      </p:sp>
    </p:spTree>
    <p:custDataLst>
      <p:tags r:id="rId1"/>
    </p:custDataLst>
    <p:extLst>
      <p:ext uri="{BB962C8B-B14F-4D97-AF65-F5344CB8AC3E}">
        <p14:creationId xmlns:p14="http://schemas.microsoft.com/office/powerpoint/2010/main" val="3617668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14499">
                                            <p:txEl>
                                              <p:pRg st="0" end="0"/>
                                            </p:txEl>
                                          </p:spTgt>
                                        </p:tgtEl>
                                        <p:attrNameLst>
                                          <p:attrName>style.visibility</p:attrName>
                                        </p:attrNameLst>
                                      </p:cBhvr>
                                      <p:to>
                                        <p:strVal val="visible"/>
                                      </p:to>
                                    </p:set>
                                    <p:animEffect transition="in" filter="wipe(up)">
                                      <p:cBhvr>
                                        <p:cTn id="7" dur="500"/>
                                        <p:tgtEl>
                                          <p:spTgt spid="15144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14499">
                                            <p:txEl>
                                              <p:pRg st="1" end="1"/>
                                            </p:txEl>
                                          </p:spTgt>
                                        </p:tgtEl>
                                        <p:attrNameLst>
                                          <p:attrName>style.visibility</p:attrName>
                                        </p:attrNameLst>
                                      </p:cBhvr>
                                      <p:to>
                                        <p:strVal val="visible"/>
                                      </p:to>
                                    </p:set>
                                    <p:animEffect transition="in" filter="wipe(up)">
                                      <p:cBhvr>
                                        <p:cTn id="12" dur="500"/>
                                        <p:tgtEl>
                                          <p:spTgt spid="1514499">
                                            <p:txEl>
                                              <p:pRg st="1" end="1"/>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514499">
                                            <p:txEl>
                                              <p:pRg st="2" end="2"/>
                                            </p:txEl>
                                          </p:spTgt>
                                        </p:tgtEl>
                                        <p:attrNameLst>
                                          <p:attrName>style.visibility</p:attrName>
                                        </p:attrNameLst>
                                      </p:cBhvr>
                                      <p:to>
                                        <p:strVal val="visible"/>
                                      </p:to>
                                    </p:set>
                                    <p:animEffect transition="in" filter="wipe(up)">
                                      <p:cBhvr>
                                        <p:cTn id="15" dur="500"/>
                                        <p:tgtEl>
                                          <p:spTgt spid="1514499">
                                            <p:txEl>
                                              <p:pRg st="2" end="2"/>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514499">
                                            <p:txEl>
                                              <p:pRg st="3" end="3"/>
                                            </p:txEl>
                                          </p:spTgt>
                                        </p:tgtEl>
                                        <p:attrNameLst>
                                          <p:attrName>style.visibility</p:attrName>
                                        </p:attrNameLst>
                                      </p:cBhvr>
                                      <p:to>
                                        <p:strVal val="visible"/>
                                      </p:to>
                                    </p:set>
                                    <p:animEffect transition="in" filter="wipe(up)">
                                      <p:cBhvr>
                                        <p:cTn id="18" dur="500"/>
                                        <p:tgtEl>
                                          <p:spTgt spid="1514499">
                                            <p:txEl>
                                              <p:pRg st="3" end="3"/>
                                            </p:txEl>
                                          </p:spTgt>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514499">
                                            <p:txEl>
                                              <p:pRg st="4" end="4"/>
                                            </p:txEl>
                                          </p:spTgt>
                                        </p:tgtEl>
                                        <p:attrNameLst>
                                          <p:attrName>style.visibility</p:attrName>
                                        </p:attrNameLst>
                                      </p:cBhvr>
                                      <p:to>
                                        <p:strVal val="visible"/>
                                      </p:to>
                                    </p:set>
                                    <p:animEffect transition="in" filter="wipe(up)">
                                      <p:cBhvr>
                                        <p:cTn id="21" dur="500"/>
                                        <p:tgtEl>
                                          <p:spTgt spid="1514499">
                                            <p:txEl>
                                              <p:pRg st="4" end="4"/>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514499">
                                            <p:txEl>
                                              <p:pRg st="5" end="5"/>
                                            </p:txEl>
                                          </p:spTgt>
                                        </p:tgtEl>
                                        <p:attrNameLst>
                                          <p:attrName>style.visibility</p:attrName>
                                        </p:attrNameLst>
                                      </p:cBhvr>
                                      <p:to>
                                        <p:strVal val="visible"/>
                                      </p:to>
                                    </p:set>
                                    <p:animEffect transition="in" filter="wipe(up)">
                                      <p:cBhvr>
                                        <p:cTn id="24" dur="500"/>
                                        <p:tgtEl>
                                          <p:spTgt spid="1514499">
                                            <p:txEl>
                                              <p:pRg st="5" end="5"/>
                                            </p:txEl>
                                          </p:spTgt>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1514499">
                                            <p:txEl>
                                              <p:pRg st="6" end="6"/>
                                            </p:txEl>
                                          </p:spTgt>
                                        </p:tgtEl>
                                        <p:attrNameLst>
                                          <p:attrName>style.visibility</p:attrName>
                                        </p:attrNameLst>
                                      </p:cBhvr>
                                      <p:to>
                                        <p:strVal val="visible"/>
                                      </p:to>
                                    </p:set>
                                    <p:animEffect transition="in" filter="wipe(up)">
                                      <p:cBhvr>
                                        <p:cTn id="27" dur="500"/>
                                        <p:tgtEl>
                                          <p:spTgt spid="1514499">
                                            <p:txEl>
                                              <p:pRg st="6" end="6"/>
                                            </p:txEl>
                                          </p:spTgt>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514499">
                                            <p:txEl>
                                              <p:pRg st="7" end="7"/>
                                            </p:txEl>
                                          </p:spTgt>
                                        </p:tgtEl>
                                        <p:attrNameLst>
                                          <p:attrName>style.visibility</p:attrName>
                                        </p:attrNameLst>
                                      </p:cBhvr>
                                      <p:to>
                                        <p:strVal val="visible"/>
                                      </p:to>
                                    </p:set>
                                    <p:animEffect transition="in" filter="wipe(up)">
                                      <p:cBhvr>
                                        <p:cTn id="30" dur="500"/>
                                        <p:tgtEl>
                                          <p:spTgt spid="1514499">
                                            <p:txEl>
                                              <p:pRg st="7" end="7"/>
                                            </p:txEl>
                                          </p:spTgt>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1514499">
                                            <p:txEl>
                                              <p:pRg st="8" end="8"/>
                                            </p:txEl>
                                          </p:spTgt>
                                        </p:tgtEl>
                                        <p:attrNameLst>
                                          <p:attrName>style.visibility</p:attrName>
                                        </p:attrNameLst>
                                      </p:cBhvr>
                                      <p:to>
                                        <p:strVal val="visible"/>
                                      </p:to>
                                    </p:set>
                                    <p:animEffect transition="in" filter="wipe(up)">
                                      <p:cBhvr>
                                        <p:cTn id="33" dur="500"/>
                                        <p:tgtEl>
                                          <p:spTgt spid="1514499">
                                            <p:txEl>
                                              <p:pRg st="8" end="8"/>
                                            </p:txEl>
                                          </p:spTgt>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1514499">
                                            <p:txEl>
                                              <p:pRg st="9" end="9"/>
                                            </p:txEl>
                                          </p:spTgt>
                                        </p:tgtEl>
                                        <p:attrNameLst>
                                          <p:attrName>style.visibility</p:attrName>
                                        </p:attrNameLst>
                                      </p:cBhvr>
                                      <p:to>
                                        <p:strVal val="visible"/>
                                      </p:to>
                                    </p:set>
                                    <p:animEffect transition="in" filter="wipe(up)">
                                      <p:cBhvr>
                                        <p:cTn id="36" dur="500"/>
                                        <p:tgtEl>
                                          <p:spTgt spid="1514499">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4499" grpId="0" build="p"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normAutofit/>
          </a:bodyPr>
          <a:lstStyle/>
          <a:p>
            <a:r>
              <a:rPr lang="en-US" smtClean="0"/>
              <a:t>Other Causes of Hyperglycemia</a:t>
            </a:r>
          </a:p>
        </p:txBody>
      </p:sp>
      <p:sp>
        <p:nvSpPr>
          <p:cNvPr id="3" name="Content Placeholder 2"/>
          <p:cNvSpPr>
            <a:spLocks noGrp="1"/>
          </p:cNvSpPr>
          <p:nvPr>
            <p:ph sz="quarter" idx="1"/>
          </p:nvPr>
        </p:nvSpPr>
        <p:spPr>
          <a:xfrm>
            <a:off x="304800" y="1371600"/>
            <a:ext cx="8382000" cy="4785360"/>
          </a:xfrm>
        </p:spPr>
        <p:txBody>
          <a:bodyPr/>
          <a:lstStyle/>
          <a:p>
            <a:pPr lvl="1">
              <a:defRPr/>
            </a:pPr>
            <a:r>
              <a:rPr lang="en-US" sz="3200" dirty="0" smtClean="0"/>
              <a:t>Steroids</a:t>
            </a:r>
          </a:p>
          <a:p>
            <a:pPr lvl="1">
              <a:defRPr/>
            </a:pPr>
            <a:r>
              <a:rPr lang="en-US" sz="3200" dirty="0" smtClean="0"/>
              <a:t>Agent Orange</a:t>
            </a:r>
          </a:p>
          <a:p>
            <a:pPr lvl="1">
              <a:defRPr/>
            </a:pPr>
            <a:r>
              <a:rPr lang="en-US" sz="3200" dirty="0" smtClean="0"/>
              <a:t>Tube feedings / TPN</a:t>
            </a:r>
          </a:p>
          <a:p>
            <a:pPr lvl="1">
              <a:defRPr/>
            </a:pPr>
            <a:r>
              <a:rPr lang="en-US" sz="3200" dirty="0" smtClean="0"/>
              <a:t>Transplant medications</a:t>
            </a:r>
          </a:p>
          <a:p>
            <a:pPr lvl="1">
              <a:defRPr/>
            </a:pPr>
            <a:r>
              <a:rPr lang="en-US" sz="3200" dirty="0" smtClean="0"/>
              <a:t>Cystic Fibrosis</a:t>
            </a:r>
          </a:p>
        </p:txBody>
      </p:sp>
      <p:sp>
        <p:nvSpPr>
          <p:cNvPr id="4" name="Content Placeholder 3"/>
          <p:cNvSpPr>
            <a:spLocks noGrp="1"/>
          </p:cNvSpPr>
          <p:nvPr>
            <p:ph sz="half" idx="4294967295"/>
          </p:nvPr>
        </p:nvSpPr>
        <p:spPr>
          <a:xfrm>
            <a:off x="5029200" y="1371600"/>
            <a:ext cx="3429000" cy="3886200"/>
          </a:xfrm>
          <a:ln w="76200">
            <a:solidFill>
              <a:srgbClr val="92D050"/>
            </a:solidFill>
          </a:ln>
        </p:spPr>
        <p:txBody>
          <a:bodyPr/>
          <a:lstStyle/>
          <a:p>
            <a:pPr marL="457200" lvl="1" indent="0">
              <a:buFont typeface="Wingdings" pitchFamily="2" charset="2"/>
              <a:buNone/>
              <a:defRPr/>
            </a:pPr>
            <a:r>
              <a:rPr lang="en-US" sz="3200" dirty="0"/>
              <a:t>Regardless of cause, requires </a:t>
            </a:r>
            <a:r>
              <a:rPr lang="en-US" sz="3200" dirty="0" smtClean="0"/>
              <a:t>treatment</a:t>
            </a:r>
            <a:endParaRPr lang="en-US" sz="3200" dirty="0"/>
          </a:p>
          <a:p>
            <a:pPr lvl="2">
              <a:defRPr/>
            </a:pPr>
            <a:r>
              <a:rPr lang="en-US" sz="2800" dirty="0"/>
              <a:t>Insulin always works</a:t>
            </a:r>
          </a:p>
          <a:p>
            <a:pPr lvl="2">
              <a:defRPr/>
            </a:pPr>
            <a:r>
              <a:rPr lang="en-US" sz="2800" dirty="0"/>
              <a:t>Sign of pancreatic malfunction</a:t>
            </a:r>
          </a:p>
          <a:p>
            <a:pPr>
              <a:defRPr/>
            </a:pPr>
            <a:endParaRPr lang="en-US" dirty="0"/>
          </a:p>
        </p:txBody>
      </p:sp>
    </p:spTree>
    <p:custDataLst>
      <p:tags r:id="rId1"/>
    </p:custDataLst>
    <p:extLst>
      <p:ext uri="{BB962C8B-B14F-4D97-AF65-F5344CB8AC3E}">
        <p14:creationId xmlns:p14="http://schemas.microsoft.com/office/powerpoint/2010/main" val="585418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normAutofit/>
          </a:bodyPr>
          <a:lstStyle/>
          <a:p>
            <a:pPr eaLnBrk="1" hangingPunct="1"/>
            <a:r>
              <a:rPr lang="en-US" dirty="0" smtClean="0"/>
              <a:t>Diabetes is also associated with: </a:t>
            </a:r>
          </a:p>
        </p:txBody>
      </p:sp>
      <p:sp>
        <p:nvSpPr>
          <p:cNvPr id="1759235" name="Rectangle 3"/>
          <p:cNvSpPr>
            <a:spLocks noGrp="1" noChangeArrowheads="1"/>
          </p:cNvSpPr>
          <p:nvPr>
            <p:ph sz="quarter" idx="1"/>
          </p:nvPr>
        </p:nvSpPr>
        <p:spPr/>
        <p:txBody>
          <a:bodyPr/>
          <a:lstStyle/>
          <a:p>
            <a:pPr eaLnBrk="1" hangingPunct="1">
              <a:defRPr/>
            </a:pPr>
            <a:r>
              <a:rPr lang="en-US" dirty="0" smtClean="0"/>
              <a:t>Fatty liver disease  </a:t>
            </a:r>
          </a:p>
          <a:p>
            <a:pPr eaLnBrk="1" hangingPunct="1">
              <a:defRPr/>
            </a:pPr>
            <a:r>
              <a:rPr lang="en-US" dirty="0" smtClean="0"/>
              <a:t>Obstructive sleep apnea</a:t>
            </a:r>
          </a:p>
          <a:p>
            <a:pPr eaLnBrk="1" hangingPunct="1">
              <a:defRPr/>
            </a:pPr>
            <a:r>
              <a:rPr lang="en-US" dirty="0" smtClean="0"/>
              <a:t>Cancer; pancreas, liver, breast</a:t>
            </a:r>
          </a:p>
          <a:p>
            <a:pPr eaLnBrk="1" hangingPunct="1">
              <a:defRPr/>
            </a:pPr>
            <a:r>
              <a:rPr lang="en-US" dirty="0" smtClean="0"/>
              <a:t>Alzheimer’s</a:t>
            </a:r>
          </a:p>
          <a:p>
            <a:pPr eaLnBrk="1" hangingPunct="1">
              <a:defRPr/>
            </a:pPr>
            <a:r>
              <a:rPr lang="en-US" dirty="0" smtClean="0"/>
              <a:t>Depression</a:t>
            </a:r>
          </a:p>
          <a:p>
            <a:pPr marL="0" indent="0" eaLnBrk="1" hangingPunct="1">
              <a:buFont typeface="Wingdings" panose="05000000000000000000" pitchFamily="2" charset="2"/>
              <a:buNone/>
              <a:defRPr/>
            </a:pPr>
            <a:endParaRPr lang="en-US" dirty="0" smtClean="0"/>
          </a:p>
        </p:txBody>
      </p:sp>
      <p:pic>
        <p:nvPicPr>
          <p:cNvPr id="8602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2956560"/>
            <a:ext cx="3276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165470430"/>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200" y="311795"/>
            <a:ext cx="8229600" cy="1295400"/>
          </a:xfrm>
        </p:spPr>
        <p:txBody>
          <a:bodyPr>
            <a:normAutofit/>
          </a:bodyPr>
          <a:lstStyle/>
          <a:p>
            <a:pPr eaLnBrk="1" hangingPunct="1"/>
            <a:r>
              <a:rPr lang="en-US" sz="3600" b="1" dirty="0" smtClean="0"/>
              <a:t>Diabetes Bingo - “</a:t>
            </a:r>
            <a:r>
              <a:rPr lang="en-US" sz="3600" b="1" dirty="0" err="1" smtClean="0"/>
              <a:t>DiaBingo</a:t>
            </a:r>
            <a:r>
              <a:rPr lang="en-US" sz="3600" b="1" dirty="0" smtClean="0"/>
              <a:t>”</a:t>
            </a:r>
            <a:br>
              <a:rPr lang="en-US" sz="3600" b="1" dirty="0" smtClean="0"/>
            </a:br>
            <a:r>
              <a:rPr lang="en-US" sz="3600" b="1" dirty="0" smtClean="0"/>
              <a:t>Shout out Right Answer</a:t>
            </a:r>
          </a:p>
        </p:txBody>
      </p:sp>
      <p:sp>
        <p:nvSpPr>
          <p:cNvPr id="1678339" name="Rectangle 3"/>
          <p:cNvSpPr>
            <a:spLocks noGrp="1" noChangeArrowheads="1"/>
          </p:cNvSpPr>
          <p:nvPr>
            <p:ph sz="quarter" idx="1"/>
          </p:nvPr>
        </p:nvSpPr>
        <p:spPr/>
        <p:txBody>
          <a:bodyPr/>
          <a:lstStyle/>
          <a:p>
            <a:pPr marL="0" indent="0" eaLnBrk="1" hangingPunct="1">
              <a:buNone/>
              <a:defRPr/>
            </a:pPr>
            <a:r>
              <a:rPr lang="en-US" b="1" dirty="0" smtClean="0"/>
              <a:t> </a:t>
            </a:r>
          </a:p>
        </p:txBody>
      </p:sp>
      <p:pic>
        <p:nvPicPr>
          <p:cNvPr id="53252" name="Picture 4" descr="MCj033615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1698538"/>
            <a:ext cx="5726113" cy="4458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782378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457200" y="152400"/>
            <a:ext cx="8229600" cy="685800"/>
          </a:xfrm>
        </p:spPr>
        <p:txBody>
          <a:bodyPr/>
          <a:lstStyle/>
          <a:p>
            <a:pPr eaLnBrk="1" hangingPunct="1"/>
            <a:r>
              <a:rPr lang="en-US" sz="3800" dirty="0" err="1" smtClean="0"/>
              <a:t>DiaBingo</a:t>
            </a:r>
            <a:endParaRPr lang="en-US" sz="1500" dirty="0" smtClean="0"/>
          </a:p>
        </p:txBody>
      </p:sp>
      <p:sp>
        <p:nvSpPr>
          <p:cNvPr id="1679363" name="Rectangle 3"/>
          <p:cNvSpPr>
            <a:spLocks noGrp="1" noChangeArrowheads="1"/>
          </p:cNvSpPr>
          <p:nvPr>
            <p:ph sz="quarter" idx="1"/>
          </p:nvPr>
        </p:nvSpPr>
        <p:spPr/>
        <p:txBody>
          <a:bodyPr/>
          <a:lstStyle/>
          <a:p>
            <a:pPr algn="r" eaLnBrk="1" hangingPunct="1">
              <a:defRPr/>
            </a:pPr>
            <a:endParaRPr lang="en-US" sz="1800" smtClean="0"/>
          </a:p>
          <a:p>
            <a:pPr algn="r" eaLnBrk="1" hangingPunct="1">
              <a:defRPr/>
            </a:pPr>
            <a:endParaRPr lang="en-US" sz="2400" smtClean="0"/>
          </a:p>
        </p:txBody>
      </p:sp>
      <p:sp>
        <p:nvSpPr>
          <p:cNvPr id="54276"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solidFill>
                <a:prstClr val="black"/>
              </a:solidFill>
              <a:latin typeface="Tahoma" pitchFamily="34" charset="0"/>
            </a:endParaRPr>
          </a:p>
        </p:txBody>
      </p:sp>
      <p:sp>
        <p:nvSpPr>
          <p:cNvPr id="54277" name="Rectangle 5"/>
          <p:cNvSpPr>
            <a:spLocks noChangeArrowheads="1"/>
          </p:cNvSpPr>
          <p:nvPr/>
        </p:nvSpPr>
        <p:spPr bwMode="auto">
          <a:xfrm>
            <a:off x="-609600" y="2590800"/>
            <a:ext cx="97536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lstStyle/>
          <a:p>
            <a:pPr marL="1028700" indent="-1028700"/>
            <a:r>
              <a:rPr lang="en-US" sz="1200" b="1">
                <a:solidFill>
                  <a:prstClr val="white"/>
                </a:solidFill>
                <a:latin typeface="Arial Black" pitchFamily="34" charset="0"/>
              </a:rPr>
              <a:t>	</a:t>
            </a:r>
            <a:endParaRPr lang="en-US" sz="1200">
              <a:solidFill>
                <a:prstClr val="white"/>
              </a:solidFill>
              <a:latin typeface="Arial Black" pitchFamily="34" charset="0"/>
            </a:endParaRPr>
          </a:p>
        </p:txBody>
      </p:sp>
      <p:sp>
        <p:nvSpPr>
          <p:cNvPr id="1679366" name="Text Box 6"/>
          <p:cNvSpPr txBox="1">
            <a:spLocks noChangeArrowheads="1"/>
          </p:cNvSpPr>
          <p:nvPr/>
        </p:nvSpPr>
        <p:spPr bwMode="auto">
          <a:xfrm>
            <a:off x="381000" y="838200"/>
            <a:ext cx="8305800" cy="5835444"/>
          </a:xfrm>
          <a:prstGeom prst="rect">
            <a:avLst/>
          </a:prstGeom>
          <a:noFill/>
          <a:ln w="12700">
            <a:noFill/>
            <a:miter lim="800000"/>
            <a:headEnd/>
            <a:tailEnd/>
          </a:ln>
          <a:effectLst/>
        </p:spPr>
        <p:txBody>
          <a:bodyPr>
            <a:spAutoFit/>
          </a:bodyPr>
          <a:lstStyle/>
          <a:p>
            <a:pPr>
              <a:spcBef>
                <a:spcPct val="5000"/>
              </a:spcBef>
              <a:defRPr/>
            </a:pPr>
            <a:r>
              <a:rPr lang="en-US" b="1" dirty="0">
                <a:solidFill>
                  <a:prstClr val="black"/>
                </a:solidFill>
              </a:rPr>
              <a:t>B</a:t>
            </a:r>
            <a:r>
              <a:rPr lang="en-US" dirty="0">
                <a:solidFill>
                  <a:prstClr val="black"/>
                </a:solidFill>
              </a:rPr>
              <a:t> </a:t>
            </a:r>
            <a:r>
              <a:rPr lang="en-US" sz="2400" dirty="0">
                <a:solidFill>
                  <a:prstClr val="black"/>
                </a:solidFill>
              </a:rPr>
              <a:t>Frequent skin and yeast infections			</a:t>
            </a:r>
          </a:p>
          <a:p>
            <a:pPr>
              <a:spcBef>
                <a:spcPct val="5000"/>
              </a:spcBef>
              <a:defRPr/>
            </a:pPr>
            <a:r>
              <a:rPr lang="en-US" sz="2400" b="1" dirty="0">
                <a:solidFill>
                  <a:prstClr val="black"/>
                </a:solidFill>
              </a:rPr>
              <a:t>B</a:t>
            </a:r>
            <a:r>
              <a:rPr lang="en-US" sz="2400" dirty="0">
                <a:solidFill>
                  <a:prstClr val="black"/>
                </a:solidFill>
              </a:rPr>
              <a:t> A BMI of ____ or greater is considered overweight	</a:t>
            </a:r>
          </a:p>
          <a:p>
            <a:pPr>
              <a:spcBef>
                <a:spcPct val="5000"/>
              </a:spcBef>
              <a:defRPr/>
            </a:pPr>
            <a:r>
              <a:rPr lang="en-US" sz="2400" b="1" dirty="0">
                <a:solidFill>
                  <a:prstClr val="black"/>
                </a:solidFill>
              </a:rPr>
              <a:t>B</a:t>
            </a:r>
            <a:r>
              <a:rPr lang="en-US" sz="2400" dirty="0">
                <a:solidFill>
                  <a:prstClr val="black"/>
                </a:solidFill>
              </a:rPr>
              <a:t> To reduce complications, control </a:t>
            </a:r>
            <a:r>
              <a:rPr lang="en-US" sz="2400" b="1" dirty="0">
                <a:solidFill>
                  <a:prstClr val="black"/>
                </a:solidFill>
              </a:rPr>
              <a:t>A</a:t>
            </a:r>
            <a:r>
              <a:rPr lang="en-US" sz="2400" dirty="0">
                <a:solidFill>
                  <a:prstClr val="black"/>
                </a:solidFill>
              </a:rPr>
              <a:t>1c, </a:t>
            </a:r>
            <a:r>
              <a:rPr lang="en-US" sz="2400" b="1" dirty="0">
                <a:solidFill>
                  <a:prstClr val="black"/>
                </a:solidFill>
              </a:rPr>
              <a:t>B</a:t>
            </a:r>
            <a:r>
              <a:rPr lang="en-US" sz="2400" dirty="0">
                <a:solidFill>
                  <a:prstClr val="black"/>
                </a:solidFill>
              </a:rPr>
              <a:t>lood pressure, </a:t>
            </a:r>
            <a:r>
              <a:rPr lang="en-US" sz="2400" b="1" dirty="0">
                <a:solidFill>
                  <a:prstClr val="black"/>
                </a:solidFill>
              </a:rPr>
              <a:t>C</a:t>
            </a:r>
            <a:r>
              <a:rPr lang="en-US" sz="2400" dirty="0">
                <a:solidFill>
                  <a:prstClr val="black"/>
                </a:solidFill>
              </a:rPr>
              <a:t>holesterol	 </a:t>
            </a:r>
          </a:p>
          <a:p>
            <a:pPr>
              <a:spcBef>
                <a:spcPct val="5000"/>
              </a:spcBef>
              <a:defRPr/>
            </a:pPr>
            <a:r>
              <a:rPr lang="en-US" sz="2400" b="1" dirty="0">
                <a:solidFill>
                  <a:prstClr val="black"/>
                </a:solidFill>
              </a:rPr>
              <a:t>B</a:t>
            </a:r>
            <a:r>
              <a:rPr lang="en-US" sz="2400" dirty="0">
                <a:solidFill>
                  <a:prstClr val="black"/>
                </a:solidFill>
              </a:rPr>
              <a:t> </a:t>
            </a:r>
            <a:r>
              <a:rPr lang="en-US" sz="2400" dirty="0" err="1">
                <a:solidFill>
                  <a:prstClr val="black"/>
                </a:solidFill>
              </a:rPr>
              <a:t>PreDiabetes</a:t>
            </a:r>
            <a:r>
              <a:rPr lang="en-US" sz="2400" dirty="0">
                <a:solidFill>
                  <a:prstClr val="black"/>
                </a:solidFill>
              </a:rPr>
              <a:t> – fasting glucose level of ___ to ____	 </a:t>
            </a:r>
          </a:p>
          <a:p>
            <a:pPr>
              <a:spcBef>
                <a:spcPct val="5000"/>
              </a:spcBef>
              <a:defRPr/>
            </a:pPr>
            <a:r>
              <a:rPr lang="en-US" sz="2400" b="1" dirty="0">
                <a:solidFill>
                  <a:prstClr val="black"/>
                </a:solidFill>
              </a:rPr>
              <a:t>B</a:t>
            </a:r>
            <a:r>
              <a:rPr lang="en-US" sz="2400" dirty="0">
                <a:solidFill>
                  <a:prstClr val="black"/>
                </a:solidFill>
              </a:rPr>
              <a:t> Erectile dysfunction indicates greater risk for ____	 </a:t>
            </a:r>
          </a:p>
          <a:p>
            <a:pPr>
              <a:spcBef>
                <a:spcPct val="5000"/>
              </a:spcBef>
              <a:defRPr/>
            </a:pPr>
            <a:r>
              <a:rPr lang="en-US" sz="2400" b="1" dirty="0">
                <a:solidFill>
                  <a:prstClr val="black"/>
                </a:solidFill>
              </a:rPr>
              <a:t>B</a:t>
            </a:r>
            <a:r>
              <a:rPr lang="en-US" sz="2400" dirty="0">
                <a:solidFill>
                  <a:prstClr val="black"/>
                </a:solidFill>
              </a:rPr>
              <a:t> Diabetes – fasting glucose level____ or greater	</a:t>
            </a:r>
          </a:p>
          <a:p>
            <a:pPr>
              <a:spcBef>
                <a:spcPct val="5000"/>
              </a:spcBef>
              <a:defRPr/>
            </a:pPr>
            <a:r>
              <a:rPr lang="en-US" sz="2400" b="1" dirty="0">
                <a:solidFill>
                  <a:prstClr val="black"/>
                </a:solidFill>
              </a:rPr>
              <a:t>B</a:t>
            </a:r>
            <a:r>
              <a:rPr lang="en-US" sz="2400" dirty="0">
                <a:solidFill>
                  <a:prstClr val="black"/>
                </a:solidFill>
              </a:rPr>
              <a:t> Type 1 diabetes is best described as an ______ disease</a:t>
            </a:r>
          </a:p>
          <a:p>
            <a:pPr>
              <a:spcBef>
                <a:spcPct val="5000"/>
              </a:spcBef>
              <a:defRPr/>
            </a:pPr>
            <a:r>
              <a:rPr lang="en-US" sz="2400" b="1" dirty="0">
                <a:solidFill>
                  <a:prstClr val="black"/>
                </a:solidFill>
              </a:rPr>
              <a:t>B</a:t>
            </a:r>
            <a:r>
              <a:rPr lang="en-US" sz="2400" dirty="0">
                <a:solidFill>
                  <a:prstClr val="black"/>
                </a:solidFill>
              </a:rPr>
              <a:t> People with diabetes are ______ times more likely to die of heart dx	</a:t>
            </a:r>
          </a:p>
          <a:p>
            <a:pPr>
              <a:spcBef>
                <a:spcPct val="5000"/>
              </a:spcBef>
              <a:defRPr/>
            </a:pPr>
            <a:r>
              <a:rPr lang="en-US" sz="2400" b="1" dirty="0">
                <a:solidFill>
                  <a:prstClr val="black"/>
                </a:solidFill>
              </a:rPr>
              <a:t>B</a:t>
            </a:r>
            <a:r>
              <a:rPr lang="en-US" sz="2400" dirty="0">
                <a:solidFill>
                  <a:prstClr val="black"/>
                </a:solidFill>
              </a:rPr>
              <a:t> Elevated triglycerides, &lt; HDL, smaller dense LDL</a:t>
            </a:r>
          </a:p>
          <a:p>
            <a:pPr>
              <a:spcBef>
                <a:spcPct val="5000"/>
              </a:spcBef>
              <a:defRPr/>
            </a:pPr>
            <a:r>
              <a:rPr lang="en-US" sz="2400" b="1" dirty="0">
                <a:solidFill>
                  <a:prstClr val="black"/>
                </a:solidFill>
              </a:rPr>
              <a:t>B</a:t>
            </a:r>
            <a:r>
              <a:rPr lang="en-US" sz="2400" dirty="0">
                <a:solidFill>
                  <a:prstClr val="black"/>
                </a:solidFill>
              </a:rPr>
              <a:t> Each percentage point of A1c =   _____ mg/dl glucose </a:t>
            </a:r>
            <a:endParaRPr lang="en-US" sz="2400" b="1" dirty="0">
              <a:solidFill>
                <a:prstClr val="black"/>
              </a:solidFill>
            </a:endParaRPr>
          </a:p>
          <a:p>
            <a:pPr>
              <a:spcBef>
                <a:spcPct val="5000"/>
              </a:spcBef>
              <a:defRPr/>
            </a:pPr>
            <a:r>
              <a:rPr lang="en-US" sz="2400" b="1" dirty="0">
                <a:solidFill>
                  <a:prstClr val="black"/>
                </a:solidFill>
              </a:rPr>
              <a:t>B</a:t>
            </a:r>
            <a:r>
              <a:rPr lang="en-US" sz="2400" dirty="0">
                <a:solidFill>
                  <a:prstClr val="black"/>
                </a:solidFill>
              </a:rPr>
              <a:t> At dx of type 2, about __% of the beta cell function is lost</a:t>
            </a:r>
          </a:p>
          <a:p>
            <a:pPr>
              <a:spcBef>
                <a:spcPct val="5000"/>
              </a:spcBef>
              <a:defRPr/>
            </a:pPr>
            <a:r>
              <a:rPr lang="en-US" sz="2400" b="1" dirty="0">
                <a:solidFill>
                  <a:prstClr val="black"/>
                </a:solidFill>
              </a:rPr>
              <a:t>B</a:t>
            </a:r>
            <a:r>
              <a:rPr lang="en-US" sz="2400" dirty="0">
                <a:solidFill>
                  <a:prstClr val="black"/>
                </a:solidFill>
              </a:rPr>
              <a:t> Diabetes – random glucose ____ or greater					</a:t>
            </a:r>
          </a:p>
        </p:txBody>
      </p:sp>
    </p:spTree>
    <p:custDataLst>
      <p:tags r:id="rId1"/>
    </p:custDataLst>
    <p:extLst>
      <p:ext uri="{BB962C8B-B14F-4D97-AF65-F5344CB8AC3E}">
        <p14:creationId xmlns:p14="http://schemas.microsoft.com/office/powerpoint/2010/main" val="1406871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79366">
                                            <p:txEl>
                                              <p:pRg st="0" end="0"/>
                                            </p:txEl>
                                          </p:spTgt>
                                        </p:tgtEl>
                                        <p:attrNameLst>
                                          <p:attrName>style.visibility</p:attrName>
                                        </p:attrNameLst>
                                      </p:cBhvr>
                                      <p:to>
                                        <p:strVal val="visible"/>
                                      </p:to>
                                    </p:set>
                                    <p:anim calcmode="lin" valueType="num">
                                      <p:cBhvr additive="base">
                                        <p:cTn id="7" dur="500" fill="hold"/>
                                        <p:tgtEl>
                                          <p:spTgt spid="167936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7936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679366">
                                            <p:txEl>
                                              <p:pRg st="1" end="1"/>
                                            </p:txEl>
                                          </p:spTgt>
                                        </p:tgtEl>
                                        <p:attrNameLst>
                                          <p:attrName>style.visibility</p:attrName>
                                        </p:attrNameLst>
                                      </p:cBhvr>
                                      <p:to>
                                        <p:strVal val="visible"/>
                                      </p:to>
                                    </p:set>
                                    <p:anim calcmode="lin" valueType="num">
                                      <p:cBhvr additive="base">
                                        <p:cTn id="13" dur="500" fill="hold"/>
                                        <p:tgtEl>
                                          <p:spTgt spid="167936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7936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679366">
                                            <p:txEl>
                                              <p:pRg st="2" end="2"/>
                                            </p:txEl>
                                          </p:spTgt>
                                        </p:tgtEl>
                                        <p:attrNameLst>
                                          <p:attrName>style.visibility</p:attrName>
                                        </p:attrNameLst>
                                      </p:cBhvr>
                                      <p:to>
                                        <p:strVal val="visible"/>
                                      </p:to>
                                    </p:set>
                                    <p:anim calcmode="lin" valueType="num">
                                      <p:cBhvr additive="base">
                                        <p:cTn id="19" dur="500" fill="hold"/>
                                        <p:tgtEl>
                                          <p:spTgt spid="167936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7936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679366">
                                            <p:txEl>
                                              <p:pRg st="3" end="3"/>
                                            </p:txEl>
                                          </p:spTgt>
                                        </p:tgtEl>
                                        <p:attrNameLst>
                                          <p:attrName>style.visibility</p:attrName>
                                        </p:attrNameLst>
                                      </p:cBhvr>
                                      <p:to>
                                        <p:strVal val="visible"/>
                                      </p:to>
                                    </p:set>
                                    <p:anim calcmode="lin" valueType="num">
                                      <p:cBhvr additive="base">
                                        <p:cTn id="25" dur="500" fill="hold"/>
                                        <p:tgtEl>
                                          <p:spTgt spid="167936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7936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679366">
                                            <p:txEl>
                                              <p:pRg st="4" end="4"/>
                                            </p:txEl>
                                          </p:spTgt>
                                        </p:tgtEl>
                                        <p:attrNameLst>
                                          <p:attrName>style.visibility</p:attrName>
                                        </p:attrNameLst>
                                      </p:cBhvr>
                                      <p:to>
                                        <p:strVal val="visible"/>
                                      </p:to>
                                    </p:set>
                                    <p:anim calcmode="lin" valueType="num">
                                      <p:cBhvr additive="base">
                                        <p:cTn id="31" dur="500" fill="hold"/>
                                        <p:tgtEl>
                                          <p:spTgt spid="167936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7936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679366">
                                            <p:txEl>
                                              <p:pRg st="5" end="5"/>
                                            </p:txEl>
                                          </p:spTgt>
                                        </p:tgtEl>
                                        <p:attrNameLst>
                                          <p:attrName>style.visibility</p:attrName>
                                        </p:attrNameLst>
                                      </p:cBhvr>
                                      <p:to>
                                        <p:strVal val="visible"/>
                                      </p:to>
                                    </p:set>
                                    <p:anim calcmode="lin" valueType="num">
                                      <p:cBhvr additive="base">
                                        <p:cTn id="37" dur="500" fill="hold"/>
                                        <p:tgtEl>
                                          <p:spTgt spid="1679366">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67936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679366">
                                            <p:txEl>
                                              <p:pRg st="6" end="6"/>
                                            </p:txEl>
                                          </p:spTgt>
                                        </p:tgtEl>
                                        <p:attrNameLst>
                                          <p:attrName>style.visibility</p:attrName>
                                        </p:attrNameLst>
                                      </p:cBhvr>
                                      <p:to>
                                        <p:strVal val="visible"/>
                                      </p:to>
                                    </p:set>
                                    <p:anim calcmode="lin" valueType="num">
                                      <p:cBhvr additive="base">
                                        <p:cTn id="43" dur="500" fill="hold"/>
                                        <p:tgtEl>
                                          <p:spTgt spid="1679366">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67936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679366">
                                            <p:txEl>
                                              <p:pRg st="7" end="7"/>
                                            </p:txEl>
                                          </p:spTgt>
                                        </p:tgtEl>
                                        <p:attrNameLst>
                                          <p:attrName>style.visibility</p:attrName>
                                        </p:attrNameLst>
                                      </p:cBhvr>
                                      <p:to>
                                        <p:strVal val="visible"/>
                                      </p:to>
                                    </p:set>
                                    <p:anim calcmode="lin" valueType="num">
                                      <p:cBhvr additive="base">
                                        <p:cTn id="49" dur="500" fill="hold"/>
                                        <p:tgtEl>
                                          <p:spTgt spid="1679366">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679366">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679366">
                                            <p:txEl>
                                              <p:pRg st="8" end="8"/>
                                            </p:txEl>
                                          </p:spTgt>
                                        </p:tgtEl>
                                        <p:attrNameLst>
                                          <p:attrName>style.visibility</p:attrName>
                                        </p:attrNameLst>
                                      </p:cBhvr>
                                      <p:to>
                                        <p:strVal val="visible"/>
                                      </p:to>
                                    </p:set>
                                    <p:anim calcmode="lin" valueType="num">
                                      <p:cBhvr additive="base">
                                        <p:cTn id="55" dur="500" fill="hold"/>
                                        <p:tgtEl>
                                          <p:spTgt spid="1679366">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679366">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679366">
                                            <p:txEl>
                                              <p:pRg st="9" end="9"/>
                                            </p:txEl>
                                          </p:spTgt>
                                        </p:tgtEl>
                                        <p:attrNameLst>
                                          <p:attrName>style.visibility</p:attrName>
                                        </p:attrNameLst>
                                      </p:cBhvr>
                                      <p:to>
                                        <p:strVal val="visible"/>
                                      </p:to>
                                    </p:set>
                                    <p:anim calcmode="lin" valueType="num">
                                      <p:cBhvr additive="base">
                                        <p:cTn id="61" dur="500" fill="hold"/>
                                        <p:tgtEl>
                                          <p:spTgt spid="1679366">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679366">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679366">
                                            <p:txEl>
                                              <p:pRg st="10" end="10"/>
                                            </p:txEl>
                                          </p:spTgt>
                                        </p:tgtEl>
                                        <p:attrNameLst>
                                          <p:attrName>style.visibility</p:attrName>
                                        </p:attrNameLst>
                                      </p:cBhvr>
                                      <p:to>
                                        <p:strVal val="visible"/>
                                      </p:to>
                                    </p:set>
                                    <p:anim calcmode="lin" valueType="num">
                                      <p:cBhvr additive="base">
                                        <p:cTn id="67" dur="500" fill="hold"/>
                                        <p:tgtEl>
                                          <p:spTgt spid="1679366">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679366">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679366">
                                            <p:txEl>
                                              <p:pRg st="11" end="11"/>
                                            </p:txEl>
                                          </p:spTgt>
                                        </p:tgtEl>
                                        <p:attrNameLst>
                                          <p:attrName>style.visibility</p:attrName>
                                        </p:attrNameLst>
                                      </p:cBhvr>
                                      <p:to>
                                        <p:strVal val="visible"/>
                                      </p:to>
                                    </p:set>
                                    <p:anim calcmode="lin" valueType="num">
                                      <p:cBhvr additive="base">
                                        <p:cTn id="73" dur="500" fill="hold"/>
                                        <p:tgtEl>
                                          <p:spTgt spid="1679366">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679366">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2306" name="Rectangle 2"/>
          <p:cNvSpPr>
            <a:spLocks noGrp="1" noChangeArrowheads="1"/>
          </p:cNvSpPr>
          <p:nvPr>
            <p:ph type="title"/>
          </p:nvPr>
        </p:nvSpPr>
        <p:spPr/>
        <p:txBody>
          <a:bodyPr/>
          <a:lstStyle/>
          <a:p>
            <a:pPr eaLnBrk="1" hangingPunct="1">
              <a:defRPr/>
            </a:pPr>
            <a:r>
              <a:rPr lang="en-US" smtClean="0"/>
              <a:t>Life Study – Mrs. Jones</a:t>
            </a:r>
          </a:p>
        </p:txBody>
      </p:sp>
      <p:sp>
        <p:nvSpPr>
          <p:cNvPr id="1762307" name="Rectangle 3"/>
          <p:cNvSpPr>
            <a:spLocks noGrp="1" noChangeArrowheads="1"/>
          </p:cNvSpPr>
          <p:nvPr>
            <p:ph sz="quarter" idx="1"/>
          </p:nvPr>
        </p:nvSpPr>
        <p:spPr/>
        <p:txBody>
          <a:bodyPr/>
          <a:lstStyle/>
          <a:p>
            <a:pPr eaLnBrk="1" hangingPunct="1">
              <a:lnSpc>
                <a:spcPct val="80000"/>
              </a:lnSpc>
              <a:buFont typeface="Wingdings" pitchFamily="2" charset="2"/>
              <a:buNone/>
              <a:defRPr/>
            </a:pPr>
            <a:r>
              <a:rPr lang="en-US" dirty="0" smtClean="0"/>
              <a:t>Mrs. Jones is 62 years old, overweight and complaining of feeling tired and urinating several times a night.  She is admitted with a urinary tract Infection. Her WBC is 12.3, glucose 237.  She is hypertensive with a history of gestational diabetes. No </a:t>
            </a:r>
            <a:r>
              <a:rPr lang="en-US" dirty="0" err="1" smtClean="0"/>
              <a:t>ketones</a:t>
            </a:r>
            <a:r>
              <a:rPr lang="en-US" dirty="0" smtClean="0"/>
              <a:t> in urine.</a:t>
            </a:r>
          </a:p>
          <a:p>
            <a:pPr eaLnBrk="1" hangingPunct="1">
              <a:lnSpc>
                <a:spcPct val="80000"/>
              </a:lnSpc>
              <a:defRPr/>
            </a:pPr>
            <a:r>
              <a:rPr lang="en-US" dirty="0" smtClean="0"/>
              <a:t>What are her risk factors, signs of diabetes </a:t>
            </a:r>
          </a:p>
          <a:p>
            <a:pPr eaLnBrk="1" hangingPunct="1">
              <a:lnSpc>
                <a:spcPct val="80000"/>
              </a:lnSpc>
              <a:defRPr/>
            </a:pPr>
            <a:r>
              <a:rPr lang="en-US" dirty="0" smtClean="0"/>
              <a:t>What type of diabetes does she have? </a:t>
            </a:r>
          </a:p>
          <a:p>
            <a:pPr eaLnBrk="1" hangingPunct="1">
              <a:lnSpc>
                <a:spcPct val="80000"/>
              </a:lnSpc>
              <a:defRPr/>
            </a:pPr>
            <a:r>
              <a:rPr lang="en-US" dirty="0" smtClean="0"/>
              <a:t>Does she have insulin resistance?</a:t>
            </a:r>
          </a:p>
          <a:p>
            <a:pPr eaLnBrk="1" hangingPunct="1">
              <a:lnSpc>
                <a:spcPct val="80000"/>
              </a:lnSpc>
              <a:defRPr/>
            </a:pPr>
            <a:endParaRPr lang="en-US" sz="2800" dirty="0" smtClean="0"/>
          </a:p>
        </p:txBody>
      </p:sp>
      <p:pic>
        <p:nvPicPr>
          <p:cNvPr id="83972" name="Picture 4" descr="C:\Users\Beverly\AppData\Local\Microsoft\Windows\Temporary Internet Files\Content.IE5\DMXEH1SJ\MPj0309163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787" y="4981027"/>
            <a:ext cx="2843213" cy="186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664446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Title 1"/>
          <p:cNvSpPr>
            <a:spLocks noGrp="1"/>
          </p:cNvSpPr>
          <p:nvPr>
            <p:ph type="title"/>
          </p:nvPr>
        </p:nvSpPr>
        <p:spPr>
          <a:xfrm>
            <a:off x="457200" y="152400"/>
            <a:ext cx="8229600" cy="1447800"/>
          </a:xfrm>
        </p:spPr>
        <p:txBody>
          <a:bodyPr>
            <a:normAutofit/>
          </a:bodyPr>
          <a:lstStyle/>
          <a:p>
            <a:r>
              <a:rPr lang="en-US" dirty="0" smtClean="0"/>
              <a:t>Strategies – One Step at a Time, Focus on Survival Skills </a:t>
            </a:r>
          </a:p>
        </p:txBody>
      </p:sp>
      <p:sp>
        <p:nvSpPr>
          <p:cNvPr id="2" name="TextBox 1"/>
          <p:cNvSpPr txBox="1"/>
          <p:nvPr/>
        </p:nvSpPr>
        <p:spPr>
          <a:xfrm>
            <a:off x="3733800" y="4343400"/>
            <a:ext cx="3581400" cy="1384995"/>
          </a:xfrm>
          <a:prstGeom prst="rect">
            <a:avLst/>
          </a:prstGeom>
          <a:noFill/>
        </p:spPr>
        <p:txBody>
          <a:bodyPr wrap="square" rtlCol="0">
            <a:spAutoFit/>
          </a:bodyPr>
          <a:lstStyle/>
          <a:p>
            <a:r>
              <a:rPr lang="en-US" sz="2800" dirty="0" smtClean="0">
                <a:solidFill>
                  <a:srgbClr val="FF0000"/>
                </a:solidFill>
              </a:rPr>
              <a:t>Look for </a:t>
            </a:r>
            <a:br>
              <a:rPr lang="en-US" sz="2800" dirty="0" smtClean="0">
                <a:solidFill>
                  <a:srgbClr val="FF0000"/>
                </a:solidFill>
              </a:rPr>
            </a:br>
            <a:r>
              <a:rPr lang="en-US" sz="2800" dirty="0" smtClean="0">
                <a:solidFill>
                  <a:srgbClr val="FF0000"/>
                </a:solidFill>
              </a:rPr>
              <a:t>“teaching moment” opportunities</a:t>
            </a:r>
            <a:endParaRPr lang="en-US" sz="2800" dirty="0">
              <a:solidFill>
                <a:srgbClr val="FF0000"/>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350" y="1828800"/>
            <a:ext cx="2819400" cy="4229100"/>
          </a:xfrm>
          <a:prstGeom prst="rect">
            <a:avLst/>
          </a:prstGeom>
        </p:spPr>
      </p:pic>
    </p:spTree>
    <p:custDataLst>
      <p:tags r:id="rId1"/>
    </p:custDataLst>
    <p:extLst>
      <p:ext uri="{BB962C8B-B14F-4D97-AF65-F5344CB8AC3E}">
        <p14:creationId xmlns:p14="http://schemas.microsoft.com/office/powerpoint/2010/main" val="2107925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CDC Announces</a:t>
            </a:r>
          </a:p>
        </p:txBody>
      </p:sp>
      <p:sp>
        <p:nvSpPr>
          <p:cNvPr id="1885187" name="Rectangle 3"/>
          <p:cNvSpPr>
            <a:spLocks noGrp="1" noChangeArrowheads="1"/>
          </p:cNvSpPr>
          <p:nvPr>
            <p:ph sz="quarter" idx="1"/>
          </p:nvPr>
        </p:nvSpPr>
        <p:spPr>
          <a:xfrm>
            <a:off x="4645152" y="1219200"/>
            <a:ext cx="4041648" cy="4937760"/>
          </a:xfrm>
        </p:spPr>
        <p:txBody>
          <a:bodyPr>
            <a:normAutofit fontScale="92500"/>
          </a:bodyPr>
          <a:lstStyle/>
          <a:p>
            <a:pPr eaLnBrk="1" hangingPunct="1">
              <a:buFont typeface="Wingdings" pitchFamily="2" charset="2"/>
              <a:buNone/>
            </a:pPr>
            <a:endParaRPr lang="en-US" sz="2800" dirty="0"/>
          </a:p>
          <a:p>
            <a:pPr algn="ctr" eaLnBrk="1" hangingPunct="1">
              <a:buFont typeface="Wingdings" pitchFamily="2" charset="2"/>
              <a:buNone/>
            </a:pPr>
            <a:r>
              <a:rPr lang="en-US" sz="4800" dirty="0"/>
              <a:t>35% of Americans will have Diabetes by 2050</a:t>
            </a:r>
            <a:endParaRPr lang="en-US" sz="4400" dirty="0"/>
          </a:p>
          <a:p>
            <a:pPr algn="ctr" eaLnBrk="1" hangingPunct="1">
              <a:buFont typeface="Wingdings" pitchFamily="2" charset="2"/>
              <a:buNone/>
            </a:pPr>
            <a:endParaRPr lang="en-US" sz="2000" i="1" dirty="0">
              <a:solidFill>
                <a:schemeClr val="hlink"/>
              </a:solidFill>
            </a:endParaRPr>
          </a:p>
          <a:p>
            <a:pPr algn="r" eaLnBrk="1" hangingPunct="1">
              <a:buFont typeface="Wingdings" pitchFamily="2" charset="2"/>
              <a:buNone/>
            </a:pPr>
            <a:r>
              <a:rPr lang="en-US" sz="1600" i="1" dirty="0"/>
              <a:t>Boyle, Thompson, Barker, Williamson </a:t>
            </a:r>
          </a:p>
          <a:p>
            <a:pPr algn="r" eaLnBrk="1" hangingPunct="1">
              <a:buFont typeface="Wingdings" pitchFamily="2" charset="2"/>
              <a:buNone/>
            </a:pPr>
            <a:r>
              <a:rPr lang="en-US" sz="1600" i="1" dirty="0"/>
              <a:t>2010, Oct 22:8(1)29</a:t>
            </a:r>
          </a:p>
          <a:p>
            <a:pPr algn="r" eaLnBrk="1" hangingPunct="1">
              <a:buFont typeface="Wingdings" pitchFamily="2" charset="2"/>
              <a:buNone/>
            </a:pPr>
            <a:r>
              <a:rPr lang="en-US" sz="1600" i="1" dirty="0"/>
              <a:t>www.pophealthmetrics.co</a:t>
            </a:r>
            <a:r>
              <a:rPr lang="en-US" sz="2000" i="1" dirty="0"/>
              <a:t>m</a:t>
            </a:r>
          </a:p>
        </p:txBody>
      </p:sp>
      <p:pic>
        <p:nvPicPr>
          <p:cNvPr id="24580" name="Picture 4" descr="j0351647[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3000" y="1057807"/>
            <a:ext cx="3124200" cy="512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918066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457200" y="152400"/>
            <a:ext cx="8229600" cy="1219200"/>
          </a:xfrm>
        </p:spPr>
        <p:txBody>
          <a:bodyPr>
            <a:normAutofit fontScale="90000"/>
          </a:bodyPr>
          <a:lstStyle/>
          <a:p>
            <a:pPr eaLnBrk="1" hangingPunct="1"/>
            <a:r>
              <a:rPr lang="en-US" dirty="0" smtClean="0"/>
              <a:t>What Do You Say?</a:t>
            </a:r>
            <a:br>
              <a:rPr lang="en-US" dirty="0" smtClean="0"/>
            </a:br>
            <a:r>
              <a:rPr lang="en-US" dirty="0" smtClean="0"/>
              <a:t>Mrs. Jones asks you</a:t>
            </a:r>
          </a:p>
        </p:txBody>
      </p:sp>
      <p:sp>
        <p:nvSpPr>
          <p:cNvPr id="63491" name="Rectangle 3"/>
          <p:cNvSpPr>
            <a:spLocks noGrp="1" noChangeArrowheads="1"/>
          </p:cNvSpPr>
          <p:nvPr>
            <p:ph sz="quarter" idx="1"/>
          </p:nvPr>
        </p:nvSpPr>
        <p:spPr>
          <a:xfrm>
            <a:off x="457200" y="1600200"/>
            <a:ext cx="8229600" cy="4556760"/>
          </a:xfrm>
        </p:spPr>
        <p:txBody>
          <a:bodyPr/>
          <a:lstStyle/>
          <a:p>
            <a:pPr eaLnBrk="1" hangingPunct="1"/>
            <a:r>
              <a:rPr lang="en-US" dirty="0" smtClean="0"/>
              <a:t>What is type 2 diabetes?</a:t>
            </a:r>
          </a:p>
          <a:p>
            <a:pPr eaLnBrk="1" hangingPunct="1"/>
            <a:r>
              <a:rPr lang="en-US" dirty="0" smtClean="0"/>
              <a:t>Will this go away?</a:t>
            </a:r>
          </a:p>
          <a:p>
            <a:pPr eaLnBrk="1" hangingPunct="1"/>
            <a:r>
              <a:rPr lang="en-US" dirty="0" smtClean="0"/>
              <a:t>Will I get complications?</a:t>
            </a:r>
          </a:p>
          <a:p>
            <a:pPr eaLnBrk="1" hangingPunct="1"/>
            <a:r>
              <a:rPr lang="en-US" dirty="0" smtClean="0"/>
              <a:t>Will I need to take diabetes medication for the rest of my life?</a:t>
            </a:r>
          </a:p>
          <a:p>
            <a:pPr eaLnBrk="1" hangingPunct="1"/>
            <a:r>
              <a:rPr lang="en-US" dirty="0" smtClean="0"/>
              <a:t>How come I got diabetes?</a:t>
            </a:r>
          </a:p>
          <a:p>
            <a:pPr eaLnBrk="1" hangingPunct="1"/>
            <a:r>
              <a:rPr lang="en-US" dirty="0" smtClean="0"/>
              <a:t>Do I have to check my blood sugars?</a:t>
            </a:r>
          </a:p>
          <a:p>
            <a:pPr eaLnBrk="1" hangingPunct="1"/>
            <a:endParaRPr lang="en-US" dirty="0" smtClean="0"/>
          </a:p>
        </p:txBody>
      </p:sp>
    </p:spTree>
    <p:custDataLst>
      <p:tags r:id="rId1"/>
    </p:custDataLst>
    <p:extLst>
      <p:ext uri="{BB962C8B-B14F-4D97-AF65-F5344CB8AC3E}">
        <p14:creationId xmlns:p14="http://schemas.microsoft.com/office/powerpoint/2010/main" val="753741055"/>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p:txBody>
          <a:bodyPr/>
          <a:lstStyle/>
          <a:p>
            <a:pPr eaLnBrk="1" hangingPunct="1"/>
            <a:r>
              <a:rPr lang="en-US" sz="3600" smtClean="0"/>
              <a:t>I don’t want to!</a:t>
            </a:r>
          </a:p>
        </p:txBody>
      </p:sp>
      <p:sp>
        <p:nvSpPr>
          <p:cNvPr id="2" name="Content Placeholder 1"/>
          <p:cNvSpPr>
            <a:spLocks noGrp="1"/>
          </p:cNvSpPr>
          <p:nvPr>
            <p:ph sz="quarter" idx="1"/>
          </p:nvPr>
        </p:nvSpPr>
        <p:spPr/>
        <p:txBody>
          <a:bodyPr/>
          <a:lstStyle/>
          <a:p>
            <a:endParaRPr lang="en-US"/>
          </a:p>
        </p:txBody>
      </p:sp>
      <p:pic>
        <p:nvPicPr>
          <p:cNvPr id="1434627" name="Picture 3" descr="MCj0084350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0" y="1371600"/>
            <a:ext cx="4887913" cy="516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33002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1434627"/>
                                        </p:tgtEl>
                                        <p:attrNameLst>
                                          <p:attrName>style.visibility</p:attrName>
                                        </p:attrNameLst>
                                      </p:cBhvr>
                                      <p:to>
                                        <p:strVal val="visible"/>
                                      </p:to>
                                    </p:set>
                                    <p:anim calcmode="lin" valueType="num">
                                      <p:cBhvr>
                                        <p:cTn id="7" dur="2000" fill="hold"/>
                                        <p:tgtEl>
                                          <p:spTgt spid="1434627"/>
                                        </p:tgtEl>
                                        <p:attrNameLst>
                                          <p:attrName>ppt_w</p:attrName>
                                        </p:attrNameLst>
                                      </p:cBhvr>
                                      <p:tavLst>
                                        <p:tav tm="0">
                                          <p:val>
                                            <p:fltVal val="0"/>
                                          </p:val>
                                        </p:tav>
                                        <p:tav tm="100000">
                                          <p:val>
                                            <p:strVal val="#ppt_w"/>
                                          </p:val>
                                        </p:tav>
                                      </p:tavLst>
                                    </p:anim>
                                    <p:anim calcmode="lin" valueType="num">
                                      <p:cBhvr>
                                        <p:cTn id="8" dur="2000" fill="hold"/>
                                        <p:tgtEl>
                                          <p:spTgt spid="1434627"/>
                                        </p:tgtEl>
                                        <p:attrNameLst>
                                          <p:attrName>ppt_h</p:attrName>
                                        </p:attrNameLst>
                                      </p:cBhvr>
                                      <p:tavLst>
                                        <p:tav tm="0">
                                          <p:val>
                                            <p:fltVal val="0"/>
                                          </p:val>
                                        </p:tav>
                                        <p:tav tm="100000">
                                          <p:val>
                                            <p:strVal val="#ppt_h"/>
                                          </p:val>
                                        </p:tav>
                                      </p:tavLst>
                                    </p:anim>
                                    <p:anim calcmode="lin" valueType="num">
                                      <p:cBhvr>
                                        <p:cTn id="9" dur="2000" fill="hold"/>
                                        <p:tgtEl>
                                          <p:spTgt spid="1434627"/>
                                        </p:tgtEl>
                                        <p:attrNameLst>
                                          <p:attrName>style.rotation</p:attrName>
                                        </p:attrNameLst>
                                      </p:cBhvr>
                                      <p:tavLst>
                                        <p:tav tm="0">
                                          <p:val>
                                            <p:fltVal val="90"/>
                                          </p:val>
                                        </p:tav>
                                        <p:tav tm="100000">
                                          <p:val>
                                            <p:fltVal val="0"/>
                                          </p:val>
                                        </p:tav>
                                      </p:tavLst>
                                    </p:anim>
                                    <p:animEffect transition="in" filter="fade">
                                      <p:cBhvr>
                                        <p:cTn id="10" dur="2000"/>
                                        <p:tgtEl>
                                          <p:spTgt spid="14346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No one is Unmotivated</a:t>
            </a:r>
            <a:endParaRPr lang="en-US" dirty="0"/>
          </a:p>
        </p:txBody>
      </p:sp>
      <p:sp>
        <p:nvSpPr>
          <p:cNvPr id="7" name="Content Placeholder 6"/>
          <p:cNvSpPr>
            <a:spLocks noGrp="1"/>
          </p:cNvSpPr>
          <p:nvPr>
            <p:ph sz="quarter" idx="1"/>
          </p:nvPr>
        </p:nvSpPr>
        <p:spPr>
          <a:xfrm>
            <a:off x="457200" y="1371600"/>
            <a:ext cx="8229600" cy="4785360"/>
          </a:xfrm>
          <a:ln>
            <a:solidFill>
              <a:schemeClr val="accent1"/>
            </a:solidFill>
          </a:ln>
        </p:spPr>
        <p:txBody>
          <a:bodyPr>
            <a:normAutofit/>
          </a:bodyPr>
          <a:lstStyle/>
          <a:p>
            <a:pPr marL="0" indent="0">
              <a:buNone/>
            </a:pPr>
            <a:r>
              <a:rPr lang="en-US" sz="3200" dirty="0" smtClean="0"/>
              <a:t>…. to </a:t>
            </a:r>
            <a:r>
              <a:rPr lang="en-US" sz="3200" dirty="0"/>
              <a:t>lead and long and healthy </a:t>
            </a:r>
            <a:r>
              <a:rPr lang="en-US" sz="3200" dirty="0" smtClean="0"/>
              <a:t>life</a:t>
            </a:r>
          </a:p>
          <a:p>
            <a:pPr marL="0" indent="0">
              <a:buNone/>
            </a:pPr>
            <a:endParaRPr lang="en-US" sz="3200" dirty="0"/>
          </a:p>
          <a:p>
            <a:r>
              <a:rPr lang="en-US" sz="2800" b="1" dirty="0"/>
              <a:t>These are the 3 usual Critical Barriers</a:t>
            </a:r>
          </a:p>
          <a:p>
            <a:pPr lvl="1"/>
            <a:r>
              <a:rPr lang="en-US" sz="2800" dirty="0"/>
              <a:t>Perceived worthlessness</a:t>
            </a:r>
          </a:p>
          <a:p>
            <a:pPr lvl="1"/>
            <a:r>
              <a:rPr lang="en-US" sz="2800" dirty="0"/>
              <a:t>Too many personal obstacles</a:t>
            </a:r>
          </a:p>
          <a:p>
            <a:pPr lvl="1"/>
            <a:r>
              <a:rPr lang="en-US" sz="2800" dirty="0"/>
              <a:t>Absence of support and </a:t>
            </a:r>
            <a:r>
              <a:rPr lang="en-US" sz="2800" dirty="0" smtClean="0"/>
              <a:t>resources</a:t>
            </a:r>
          </a:p>
          <a:p>
            <a:pPr lvl="1"/>
            <a:endParaRPr lang="en-US" sz="2800" dirty="0"/>
          </a:p>
          <a:p>
            <a:pPr lvl="1"/>
            <a:endParaRPr lang="en-US" sz="2800" dirty="0" smtClean="0"/>
          </a:p>
          <a:p>
            <a:pPr marL="292608" lvl="1" indent="0" algn="r">
              <a:buNone/>
            </a:pPr>
            <a:r>
              <a:rPr lang="en-US" sz="2800" dirty="0" smtClean="0"/>
              <a:t>Bill </a:t>
            </a:r>
            <a:r>
              <a:rPr lang="en-US" sz="2800" dirty="0" err="1" smtClean="0"/>
              <a:t>Polonsky</a:t>
            </a:r>
            <a:r>
              <a:rPr lang="en-US" sz="2800" dirty="0" smtClean="0"/>
              <a:t>, PhD, CDE</a:t>
            </a:r>
            <a:endParaRPr lang="en-US" sz="2800" dirty="0"/>
          </a:p>
          <a:p>
            <a:pPr marL="246888" lvl="1" indent="0">
              <a:buNone/>
            </a:pPr>
            <a:endParaRPr lang="en-US" sz="28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9800" y="2362200"/>
            <a:ext cx="2363634" cy="1905000"/>
          </a:xfrm>
          <a:prstGeom prst="rect">
            <a:avLst/>
          </a:prstGeom>
        </p:spPr>
      </p:pic>
    </p:spTree>
    <p:custDataLst>
      <p:tags r:id="rId1"/>
    </p:custDataLst>
    <p:extLst>
      <p:ext uri="{BB962C8B-B14F-4D97-AF65-F5344CB8AC3E}">
        <p14:creationId xmlns:p14="http://schemas.microsoft.com/office/powerpoint/2010/main" val="1940213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Overcoming barriers</a:t>
            </a:r>
            <a:endParaRPr lang="en-US" dirty="0"/>
          </a:p>
        </p:txBody>
      </p:sp>
      <p:sp>
        <p:nvSpPr>
          <p:cNvPr id="3" name="Content Placeholder 2"/>
          <p:cNvSpPr>
            <a:spLocks noGrp="1"/>
          </p:cNvSpPr>
          <p:nvPr>
            <p:ph sz="quarter" idx="1"/>
          </p:nvPr>
        </p:nvSpPr>
        <p:spPr>
          <a:xfrm>
            <a:off x="457200" y="1295400"/>
            <a:ext cx="4343400" cy="4861560"/>
          </a:xfrm>
        </p:spPr>
        <p:txBody>
          <a:bodyPr>
            <a:normAutofit/>
          </a:bodyPr>
          <a:lstStyle/>
          <a:p>
            <a:r>
              <a:rPr lang="en-US" dirty="0"/>
              <a:t>Confront the key misbelief.  Ask the question, does </a:t>
            </a:r>
            <a:r>
              <a:rPr lang="en-US" dirty="0" err="1"/>
              <a:t>dm</a:t>
            </a:r>
            <a:r>
              <a:rPr lang="en-US" dirty="0"/>
              <a:t> cause complications?</a:t>
            </a:r>
          </a:p>
          <a:p>
            <a:r>
              <a:rPr lang="en-US" dirty="0"/>
              <a:t>Offer </a:t>
            </a:r>
            <a:r>
              <a:rPr lang="en-US" dirty="0" err="1"/>
              <a:t>pts</a:t>
            </a:r>
            <a:r>
              <a:rPr lang="en-US" dirty="0"/>
              <a:t> evidence based hope message –</a:t>
            </a:r>
          </a:p>
          <a:p>
            <a:r>
              <a:rPr lang="en-US" dirty="0"/>
              <a:t>Frequent contact </a:t>
            </a:r>
          </a:p>
          <a:p>
            <a:r>
              <a:rPr lang="en-US" dirty="0"/>
              <a:t>Paired glucose testing</a:t>
            </a:r>
          </a:p>
          <a:p>
            <a:endParaRPr lang="en-US" dirty="0"/>
          </a:p>
        </p:txBody>
      </p:sp>
      <p:sp>
        <p:nvSpPr>
          <p:cNvPr id="4" name="Content Placeholder 3"/>
          <p:cNvSpPr>
            <a:spLocks noGrp="1"/>
          </p:cNvSpPr>
          <p:nvPr>
            <p:ph sz="half" idx="4294967295"/>
          </p:nvPr>
        </p:nvSpPr>
        <p:spPr>
          <a:xfrm>
            <a:off x="4882307" y="1363980"/>
            <a:ext cx="3822700" cy="4648200"/>
          </a:xfrm>
        </p:spPr>
        <p:txBody>
          <a:bodyPr>
            <a:normAutofit fontScale="85000" lnSpcReduction="10000"/>
          </a:bodyPr>
          <a:lstStyle/>
          <a:p>
            <a:r>
              <a:rPr lang="en-US" dirty="0"/>
              <a:t>Ask </a:t>
            </a:r>
            <a:r>
              <a:rPr lang="en-US" dirty="0" err="1"/>
              <a:t>pt</a:t>
            </a:r>
            <a:r>
              <a:rPr lang="en-US" dirty="0"/>
              <a:t>, “Tell me 1 thing that is driving you crazy about your diabetes”</a:t>
            </a:r>
          </a:p>
          <a:p>
            <a:r>
              <a:rPr lang="en-US" dirty="0"/>
              <a:t>Discuss medication beliefs</a:t>
            </a:r>
          </a:p>
          <a:p>
            <a:r>
              <a:rPr lang="en-US" dirty="0"/>
              <a:t>To improve outcomes, see </a:t>
            </a:r>
            <a:r>
              <a:rPr lang="en-US" dirty="0" err="1"/>
              <a:t>pts</a:t>
            </a:r>
            <a:r>
              <a:rPr lang="en-US" dirty="0"/>
              <a:t> more </a:t>
            </a:r>
            <a:r>
              <a:rPr lang="en-US" dirty="0" smtClean="0"/>
              <a:t>often</a:t>
            </a:r>
          </a:p>
          <a:p>
            <a:endParaRPr lang="en-US" dirty="0"/>
          </a:p>
          <a:p>
            <a:pPr marL="0" lvl="1" indent="0">
              <a:spcBef>
                <a:spcPts val="600"/>
              </a:spcBef>
              <a:buClr>
                <a:schemeClr val="tx2"/>
              </a:buClr>
              <a:buSzPct val="73000"/>
              <a:buNone/>
            </a:pPr>
            <a:endParaRPr lang="en-US" sz="2800" dirty="0" smtClean="0"/>
          </a:p>
          <a:p>
            <a:pPr marL="0" lvl="1" indent="0" algn="r">
              <a:spcBef>
                <a:spcPts val="600"/>
              </a:spcBef>
              <a:buClr>
                <a:schemeClr val="tx2"/>
              </a:buClr>
              <a:buSzPct val="73000"/>
              <a:buNone/>
            </a:pPr>
            <a:r>
              <a:rPr lang="en-US" sz="2800" dirty="0" smtClean="0"/>
              <a:t>Bill </a:t>
            </a:r>
            <a:r>
              <a:rPr lang="en-US" sz="2800" dirty="0" err="1"/>
              <a:t>Polonsky</a:t>
            </a:r>
            <a:r>
              <a:rPr lang="en-US" sz="2800" dirty="0"/>
              <a:t>, PhD, CDE</a:t>
            </a:r>
          </a:p>
          <a:p>
            <a:endParaRPr lang="en-US" dirty="0"/>
          </a:p>
        </p:txBody>
      </p:sp>
    </p:spTree>
    <p:custDataLst>
      <p:tags r:id="rId1"/>
    </p:custDataLst>
    <p:extLst>
      <p:ext uri="{BB962C8B-B14F-4D97-AF65-F5344CB8AC3E}">
        <p14:creationId xmlns:p14="http://schemas.microsoft.com/office/powerpoint/2010/main" val="1795952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rmAutofit/>
          </a:bodyPr>
          <a:lstStyle/>
          <a:p>
            <a:pPr>
              <a:defRPr/>
            </a:pPr>
            <a:r>
              <a:rPr lang="en-US" sz="4000" dirty="0" smtClean="0"/>
              <a:t>How Often Should I Check?</a:t>
            </a:r>
          </a:p>
        </p:txBody>
      </p:sp>
      <p:sp>
        <p:nvSpPr>
          <p:cNvPr id="3" name="Content Placeholder 2"/>
          <p:cNvSpPr>
            <a:spLocks noGrp="1"/>
          </p:cNvSpPr>
          <p:nvPr>
            <p:ph sz="quarter" idx="1"/>
          </p:nvPr>
        </p:nvSpPr>
        <p:spPr>
          <a:xfrm>
            <a:off x="457200" y="1219200"/>
            <a:ext cx="5334000" cy="4937760"/>
          </a:xfrm>
        </p:spPr>
        <p:txBody>
          <a:bodyPr>
            <a:normAutofit fontScale="92500"/>
          </a:bodyPr>
          <a:lstStyle/>
          <a:p>
            <a:pPr>
              <a:spcBef>
                <a:spcPct val="20000"/>
              </a:spcBef>
              <a:defRPr/>
            </a:pPr>
            <a:r>
              <a:rPr lang="en-US" dirty="0">
                <a:cs typeface="Arial" charset="0"/>
              </a:rPr>
              <a:t>Be realistic!!</a:t>
            </a:r>
          </a:p>
          <a:p>
            <a:pPr>
              <a:spcBef>
                <a:spcPct val="20000"/>
              </a:spcBef>
              <a:defRPr/>
            </a:pPr>
            <a:r>
              <a:rPr lang="en-US" dirty="0" smtClean="0">
                <a:cs typeface="Arial" charset="0"/>
              </a:rPr>
              <a:t>Type 2 on orals – Medicare covers 100 strips for 3 months</a:t>
            </a:r>
          </a:p>
          <a:p>
            <a:pPr>
              <a:spcBef>
                <a:spcPct val="20000"/>
              </a:spcBef>
              <a:defRPr/>
            </a:pPr>
            <a:r>
              <a:rPr lang="en-US" dirty="0" smtClean="0">
                <a:cs typeface="Arial" charset="0"/>
              </a:rPr>
              <a:t>Based on individual - Consider</a:t>
            </a:r>
            <a:r>
              <a:rPr lang="en-US" dirty="0">
                <a:cs typeface="Arial" charset="0"/>
              </a:rPr>
              <a:t>:</a:t>
            </a:r>
          </a:p>
          <a:p>
            <a:pPr marL="914400" lvl="1" indent="-457200">
              <a:spcBef>
                <a:spcPct val="20000"/>
              </a:spcBef>
              <a:defRPr/>
            </a:pPr>
            <a:r>
              <a:rPr lang="en-US" sz="2800" dirty="0">
                <a:cs typeface="Arial" charset="0"/>
              </a:rPr>
              <a:t>Types and timing of meds</a:t>
            </a:r>
          </a:p>
          <a:p>
            <a:pPr marL="914400" lvl="1" indent="-457200">
              <a:spcBef>
                <a:spcPct val="20000"/>
              </a:spcBef>
              <a:defRPr/>
            </a:pPr>
            <a:r>
              <a:rPr lang="en-US" sz="2800" dirty="0">
                <a:cs typeface="Arial" charset="0"/>
              </a:rPr>
              <a:t>Goals</a:t>
            </a:r>
          </a:p>
          <a:p>
            <a:pPr marL="914400" lvl="1" indent="-457200">
              <a:spcBef>
                <a:spcPct val="20000"/>
              </a:spcBef>
              <a:defRPr/>
            </a:pPr>
            <a:r>
              <a:rPr lang="en-US" sz="2800" dirty="0">
                <a:cs typeface="Arial" charset="0"/>
              </a:rPr>
              <a:t>Ability (physical and emotional)</a:t>
            </a:r>
          </a:p>
          <a:p>
            <a:pPr marL="914400" lvl="1" indent="-457200">
              <a:spcBef>
                <a:spcPct val="20000"/>
              </a:spcBef>
              <a:defRPr/>
            </a:pPr>
            <a:r>
              <a:rPr lang="en-US" sz="2800" dirty="0" smtClean="0">
                <a:cs typeface="Arial" charset="0"/>
              </a:rPr>
              <a:t>Finances / Insurance</a:t>
            </a:r>
            <a:endParaRPr lang="en-US" sz="2800" dirty="0">
              <a:cs typeface="Arial" charset="0"/>
            </a:endParaRPr>
          </a:p>
          <a:p>
            <a:endParaRPr lang="en-US"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1531" y="1219200"/>
            <a:ext cx="2855269" cy="1905000"/>
          </a:xfrm>
          <a:prstGeom prst="rect">
            <a:avLst/>
          </a:prstGeom>
        </p:spPr>
      </p:pic>
    </p:spTree>
    <p:custDataLst>
      <p:tags r:id="rId1"/>
    </p:custDataLst>
    <p:extLst>
      <p:ext uri="{BB962C8B-B14F-4D97-AF65-F5344CB8AC3E}">
        <p14:creationId xmlns:p14="http://schemas.microsoft.com/office/powerpoint/2010/main" val="2211754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p:txBody>
          <a:bodyPr/>
          <a:lstStyle/>
          <a:p>
            <a:pPr eaLnBrk="1" hangingPunct="1"/>
            <a:r>
              <a:rPr lang="en-US" smtClean="0"/>
              <a:t>How will it help me?</a:t>
            </a:r>
          </a:p>
        </p:txBody>
      </p:sp>
      <p:sp>
        <p:nvSpPr>
          <p:cNvPr id="1437699" name="Rectangle 3"/>
          <p:cNvSpPr>
            <a:spLocks noGrp="1" noChangeArrowheads="1"/>
          </p:cNvSpPr>
          <p:nvPr>
            <p:ph type="body" sz="half" idx="4294967295"/>
          </p:nvPr>
        </p:nvSpPr>
        <p:spPr>
          <a:xfrm>
            <a:off x="533400" y="1447800"/>
            <a:ext cx="5943600" cy="4953000"/>
          </a:xfrm>
        </p:spPr>
        <p:txBody>
          <a:bodyPr/>
          <a:lstStyle/>
          <a:p>
            <a:pPr eaLnBrk="1" hangingPunct="1">
              <a:lnSpc>
                <a:spcPct val="90000"/>
              </a:lnSpc>
              <a:defRPr/>
            </a:pPr>
            <a:r>
              <a:rPr lang="en-US" sz="2800" dirty="0" smtClean="0"/>
              <a:t>See if your treatment plan is working</a:t>
            </a:r>
          </a:p>
          <a:p>
            <a:pPr eaLnBrk="1" hangingPunct="1">
              <a:lnSpc>
                <a:spcPct val="90000"/>
              </a:lnSpc>
              <a:defRPr/>
            </a:pPr>
            <a:r>
              <a:rPr lang="en-US" sz="2800" dirty="0" smtClean="0"/>
              <a:t>Make decisions regarding food and/or med adjustment when exercising</a:t>
            </a:r>
          </a:p>
          <a:p>
            <a:pPr eaLnBrk="1" hangingPunct="1">
              <a:lnSpc>
                <a:spcPct val="90000"/>
              </a:lnSpc>
              <a:defRPr/>
            </a:pPr>
            <a:r>
              <a:rPr lang="en-US" sz="2800" dirty="0" smtClean="0"/>
              <a:t>Find out how that pizza affected your BG</a:t>
            </a:r>
          </a:p>
          <a:p>
            <a:pPr eaLnBrk="1" hangingPunct="1">
              <a:lnSpc>
                <a:spcPct val="90000"/>
              </a:lnSpc>
              <a:defRPr/>
            </a:pPr>
            <a:r>
              <a:rPr lang="en-US" sz="2800" dirty="0" smtClean="0"/>
              <a:t>Avoid unwanted weight gain</a:t>
            </a:r>
          </a:p>
          <a:p>
            <a:pPr eaLnBrk="1" hangingPunct="1">
              <a:lnSpc>
                <a:spcPct val="90000"/>
              </a:lnSpc>
              <a:defRPr/>
            </a:pPr>
            <a:r>
              <a:rPr lang="en-US" sz="2800" dirty="0" smtClean="0"/>
              <a:t>Enhanced athletic performance </a:t>
            </a:r>
          </a:p>
          <a:p>
            <a:pPr eaLnBrk="1" hangingPunct="1">
              <a:lnSpc>
                <a:spcPct val="90000"/>
              </a:lnSpc>
              <a:defRPr/>
            </a:pPr>
            <a:r>
              <a:rPr lang="en-US" sz="2800" dirty="0" smtClean="0"/>
              <a:t>Find patterns</a:t>
            </a:r>
          </a:p>
          <a:p>
            <a:pPr eaLnBrk="1" hangingPunct="1">
              <a:lnSpc>
                <a:spcPct val="90000"/>
              </a:lnSpc>
              <a:defRPr/>
            </a:pPr>
            <a:r>
              <a:rPr lang="en-US" sz="2800" dirty="0" smtClean="0"/>
              <a:t>Manage illness</a:t>
            </a:r>
          </a:p>
          <a:p>
            <a:pPr eaLnBrk="1" hangingPunct="1">
              <a:lnSpc>
                <a:spcPct val="90000"/>
              </a:lnSpc>
              <a:defRPr/>
            </a:pPr>
            <a:endParaRPr lang="en-US" sz="2400" dirty="0" smtClean="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4088" y="1752600"/>
            <a:ext cx="2088333" cy="2414257"/>
          </a:xfrm>
          <a:prstGeom prst="rect">
            <a:avLst/>
          </a:prstGeom>
        </p:spPr>
      </p:pic>
    </p:spTree>
    <p:custDataLst>
      <p:tags r:id="rId1"/>
    </p:custDataLst>
    <p:extLst>
      <p:ext uri="{BB962C8B-B14F-4D97-AF65-F5344CB8AC3E}">
        <p14:creationId xmlns:p14="http://schemas.microsoft.com/office/powerpoint/2010/main" val="2808874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5231" y="3155698"/>
            <a:ext cx="2243137"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763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7299" y="3149311"/>
            <a:ext cx="21717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763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21015" y="3149311"/>
            <a:ext cx="2243137"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8" name="Rectangle 6"/>
          <p:cNvSpPr>
            <a:spLocks noChangeArrowheads="1"/>
          </p:cNvSpPr>
          <p:nvPr/>
        </p:nvSpPr>
        <p:spPr bwMode="auto">
          <a:xfrm>
            <a:off x="609600" y="5715000"/>
            <a:ext cx="81035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spcBef>
                <a:spcPts val="500"/>
              </a:spcBef>
              <a:spcAft>
                <a:spcPts val="500"/>
              </a:spcAft>
            </a:pPr>
            <a:r>
              <a:rPr lang="en-US" sz="2800" dirty="0">
                <a:latin typeface="Antique Olive" pitchFamily="34" charset="0"/>
              </a:rPr>
              <a:t>Customer Service (toll-free): </a:t>
            </a:r>
            <a:r>
              <a:rPr lang="en-US" sz="2800" dirty="0" smtClean="0">
                <a:latin typeface="Antique Olive" pitchFamily="34" charset="0"/>
              </a:rPr>
              <a:t>Look for 800 number</a:t>
            </a:r>
            <a:endParaRPr lang="en-US" b="1" dirty="0"/>
          </a:p>
        </p:txBody>
      </p:sp>
      <p:sp>
        <p:nvSpPr>
          <p:cNvPr id="197639" name="Text Box 7"/>
          <p:cNvSpPr txBox="1">
            <a:spLocks noChangeArrowheads="1"/>
          </p:cNvSpPr>
          <p:nvPr/>
        </p:nvSpPr>
        <p:spPr bwMode="auto">
          <a:xfrm>
            <a:off x="4017962" y="1412875"/>
            <a:ext cx="4406106" cy="123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
              </a:spcBef>
              <a:buFontTx/>
              <a:buChar char="•"/>
            </a:pPr>
            <a:endParaRPr lang="en-US" dirty="0" smtClean="0">
              <a:latin typeface="Antique Olive" pitchFamily="34" charset="0"/>
            </a:endParaRPr>
          </a:p>
          <a:p>
            <a:pPr>
              <a:spcBef>
                <a:spcPct val="5000"/>
              </a:spcBef>
              <a:buFontTx/>
              <a:buChar char="•"/>
            </a:pPr>
            <a:r>
              <a:rPr lang="en-US" dirty="0" smtClean="0">
                <a:latin typeface="Antique Olive" pitchFamily="34" charset="0"/>
              </a:rPr>
              <a:t>0.3 </a:t>
            </a:r>
            <a:r>
              <a:rPr lang="en-US" dirty="0">
                <a:latin typeface="Antique Olive" pitchFamily="34" charset="0"/>
              </a:rPr>
              <a:t>microliters of blood</a:t>
            </a:r>
          </a:p>
          <a:p>
            <a:pPr>
              <a:spcBef>
                <a:spcPct val="5000"/>
              </a:spcBef>
              <a:buFontTx/>
              <a:buChar char="•"/>
            </a:pPr>
            <a:r>
              <a:rPr lang="en-US" dirty="0">
                <a:latin typeface="Antique Olive" pitchFamily="34" charset="0"/>
              </a:rPr>
              <a:t>minimal pain</a:t>
            </a:r>
          </a:p>
        </p:txBody>
      </p:sp>
      <p:pic>
        <p:nvPicPr>
          <p:cNvPr id="19764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11919" y="1609977"/>
            <a:ext cx="2590800"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33400" y="128774"/>
            <a:ext cx="8179700" cy="1284101"/>
          </a:xfrm>
        </p:spPr>
        <p:txBody>
          <a:bodyPr>
            <a:normAutofit fontScale="90000"/>
          </a:bodyPr>
          <a:lstStyle/>
          <a:p>
            <a:pPr>
              <a:spcBef>
                <a:spcPct val="50000"/>
              </a:spcBef>
            </a:pPr>
            <a:r>
              <a:rPr lang="en-US" b="1" dirty="0">
                <a:latin typeface="Antique Olive" pitchFamily="34" charset="0"/>
              </a:rPr>
              <a:t>New Meters – a little goes a long way</a:t>
            </a:r>
            <a:endParaRPr lang="en-US" dirty="0">
              <a:latin typeface="Antique Olive" pitchFamily="34" charset="0"/>
            </a:endParaRPr>
          </a:p>
        </p:txBody>
      </p:sp>
    </p:spTree>
    <p:custDataLst>
      <p:tags r:id="rId1"/>
    </p:custDataLst>
    <p:extLst>
      <p:ext uri="{BB962C8B-B14F-4D97-AF65-F5344CB8AC3E}">
        <p14:creationId xmlns:p14="http://schemas.microsoft.com/office/powerpoint/2010/main" val="3284024450"/>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Spiritual Care</a:t>
            </a:r>
            <a:endParaRPr lang="en-US" dirty="0"/>
          </a:p>
        </p:txBody>
      </p:sp>
      <p:pic>
        <p:nvPicPr>
          <p:cNvPr id="4" name="Content Placeholder 3"/>
          <p:cNvPicPr>
            <a:picLocks noGrp="1" noChangeAspect="1"/>
          </p:cNvPicPr>
          <p:nvPr>
            <p:ph sz="quarter" idx="1"/>
          </p:nvPr>
        </p:nvPicPr>
        <p:blipFill>
          <a:blip r:embed="rId3"/>
          <a:stretch>
            <a:fillRect/>
          </a:stretch>
        </p:blipFill>
        <p:spPr>
          <a:xfrm>
            <a:off x="2209800" y="1240302"/>
            <a:ext cx="4114800" cy="4811150"/>
          </a:xfrm>
          <a:prstGeom prst="rect">
            <a:avLst/>
          </a:prstGeom>
        </p:spPr>
      </p:pic>
    </p:spTree>
    <p:custDataLst>
      <p:tags r:id="rId1"/>
    </p:custDataLst>
    <p:extLst>
      <p:ext uri="{BB962C8B-B14F-4D97-AF65-F5344CB8AC3E}">
        <p14:creationId xmlns:p14="http://schemas.microsoft.com/office/powerpoint/2010/main" val="2006073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pPr algn="r"/>
            <a:r>
              <a:rPr lang="en-US" sz="3600" b="1" i="1" dirty="0"/>
              <a:t>“The highest form of wisdom is kindness.” </a:t>
            </a:r>
            <a:r>
              <a:rPr lang="en-US" sz="3600" b="1" i="1" dirty="0" smtClean="0"/>
              <a:t/>
            </a:r>
            <a:br>
              <a:rPr lang="en-US" sz="3600" b="1" i="1" dirty="0" smtClean="0"/>
            </a:br>
            <a:r>
              <a:rPr lang="en-US" sz="3600" b="1" i="1" dirty="0" smtClean="0"/>
              <a:t>The Talmud</a:t>
            </a:r>
            <a:endParaRPr lang="en-US" sz="3600" dirty="0"/>
          </a:p>
        </p:txBody>
      </p:sp>
      <p:pic>
        <p:nvPicPr>
          <p:cNvPr id="12" name="Content Placeholder 11"/>
          <p:cNvPicPr>
            <a:picLocks noGrp="1" noChangeAspect="1"/>
          </p:cNvPicPr>
          <p:nvPr>
            <p:ph sz="quarter" idx="1"/>
          </p:nvPr>
        </p:nvPicPr>
        <p:blipFill>
          <a:blip r:embed="rId3"/>
          <a:stretch>
            <a:fillRect/>
          </a:stretch>
        </p:blipFill>
        <p:spPr>
          <a:xfrm>
            <a:off x="5638800" y="1295400"/>
            <a:ext cx="2814500" cy="2024045"/>
          </a:xfrm>
          <a:prstGeom prst="rect">
            <a:avLst/>
          </a:prstGeom>
        </p:spPr>
      </p:pic>
      <p:sp>
        <p:nvSpPr>
          <p:cNvPr id="13" name="Rectangle 12"/>
          <p:cNvSpPr/>
          <p:nvPr/>
        </p:nvSpPr>
        <p:spPr>
          <a:xfrm>
            <a:off x="838200" y="1152099"/>
            <a:ext cx="4572000" cy="4524315"/>
          </a:xfrm>
          <a:prstGeom prst="rect">
            <a:avLst/>
          </a:prstGeom>
        </p:spPr>
        <p:txBody>
          <a:bodyPr>
            <a:spAutoFit/>
          </a:bodyPr>
          <a:lstStyle/>
          <a:p>
            <a:r>
              <a:rPr lang="en-US" sz="2400" dirty="0"/>
              <a:t>How many times has a person arrived </a:t>
            </a:r>
            <a:r>
              <a:rPr lang="en-US" sz="2400" dirty="0" smtClean="0"/>
              <a:t>disheartened?</a:t>
            </a:r>
          </a:p>
          <a:p>
            <a:endParaRPr lang="en-US" sz="2400" dirty="0"/>
          </a:p>
          <a:p>
            <a:r>
              <a:rPr lang="en-US" sz="2400" dirty="0" smtClean="0"/>
              <a:t>This </a:t>
            </a:r>
            <a:r>
              <a:rPr lang="en-US" sz="2400" dirty="0"/>
              <a:t>moment of discouragement and despair provides us </a:t>
            </a:r>
            <a:r>
              <a:rPr lang="en-US" sz="2400" dirty="0" smtClean="0"/>
              <a:t>an opportunity.</a:t>
            </a:r>
          </a:p>
          <a:p>
            <a:endParaRPr lang="en-US" sz="2400" dirty="0" smtClean="0"/>
          </a:p>
          <a:p>
            <a:r>
              <a:rPr lang="en-US" sz="2400" dirty="0" smtClean="0"/>
              <a:t>By </a:t>
            </a:r>
            <a:r>
              <a:rPr lang="en-US" sz="2400" dirty="0"/>
              <a:t>modeling kindness and understanding, we can encourage them to be a kinder self-coach from this day forward.</a:t>
            </a:r>
          </a:p>
        </p:txBody>
      </p:sp>
    </p:spTree>
    <p:custDataLst>
      <p:tags r:id="rId1"/>
    </p:custDataLst>
    <p:extLst>
      <p:ext uri="{BB962C8B-B14F-4D97-AF65-F5344CB8AC3E}">
        <p14:creationId xmlns:p14="http://schemas.microsoft.com/office/powerpoint/2010/main" val="3096268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sz="3600" b="1" i="1" dirty="0" smtClean="0"/>
              <a:t>Give the gift of Non-Judgment </a:t>
            </a:r>
            <a:endParaRPr lang="en-US" sz="3600" dirty="0"/>
          </a:p>
        </p:txBody>
      </p:sp>
      <p:pic>
        <p:nvPicPr>
          <p:cNvPr id="3" name="Picture 2"/>
          <p:cNvPicPr>
            <a:picLocks noChangeAspect="1"/>
          </p:cNvPicPr>
          <p:nvPr/>
        </p:nvPicPr>
        <p:blipFill>
          <a:blip r:embed="rId3"/>
          <a:stretch>
            <a:fillRect/>
          </a:stretch>
        </p:blipFill>
        <p:spPr>
          <a:xfrm>
            <a:off x="1447800" y="1238250"/>
            <a:ext cx="6324600" cy="5006975"/>
          </a:xfrm>
          <a:prstGeom prst="rect">
            <a:avLst/>
          </a:prstGeom>
        </p:spPr>
      </p:pic>
    </p:spTree>
    <p:custDataLst>
      <p:tags r:id="rId1"/>
    </p:custDataLst>
    <p:extLst>
      <p:ext uri="{BB962C8B-B14F-4D97-AF65-F5344CB8AC3E}">
        <p14:creationId xmlns:p14="http://schemas.microsoft.com/office/powerpoint/2010/main" val="2944676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456948" y="382011"/>
            <a:ext cx="8384271" cy="1016000"/>
          </a:xfrm>
        </p:spPr>
        <p:txBody>
          <a:bodyPr/>
          <a:lstStyle/>
          <a:p>
            <a:r>
              <a:rPr lang="en-US" dirty="0" smtClean="0"/>
              <a:t>Type 2 in Kids </a:t>
            </a:r>
          </a:p>
        </p:txBody>
      </p:sp>
      <p:sp>
        <p:nvSpPr>
          <p:cNvPr id="3" name="Content Placeholder 2"/>
          <p:cNvSpPr>
            <a:spLocks noGrp="1"/>
          </p:cNvSpPr>
          <p:nvPr>
            <p:ph idx="1"/>
          </p:nvPr>
        </p:nvSpPr>
        <p:spPr>
          <a:xfrm>
            <a:off x="456948" y="1545103"/>
            <a:ext cx="8382252" cy="3188901"/>
          </a:xfrm>
        </p:spPr>
        <p:txBody>
          <a:bodyPr>
            <a:normAutofit fontScale="85000" lnSpcReduction="10000"/>
          </a:bodyPr>
          <a:lstStyle/>
          <a:p>
            <a:pPr>
              <a:defRPr/>
            </a:pPr>
            <a:r>
              <a:rPr lang="en-US" dirty="0" smtClean="0"/>
              <a:t>7 fold increase 1990</a:t>
            </a:r>
          </a:p>
          <a:p>
            <a:pPr>
              <a:defRPr/>
            </a:pPr>
            <a:r>
              <a:rPr lang="en-US" dirty="0" smtClean="0"/>
              <a:t>1 in 6 </a:t>
            </a:r>
            <a:r>
              <a:rPr lang="en-US" dirty="0" err="1" smtClean="0"/>
              <a:t>overwt</a:t>
            </a:r>
            <a:r>
              <a:rPr lang="en-US" dirty="0" smtClean="0"/>
              <a:t> kids (age 12- 19) have </a:t>
            </a:r>
            <a:r>
              <a:rPr lang="en-US" dirty="0" err="1" smtClean="0"/>
              <a:t>prediabetes</a:t>
            </a:r>
            <a:r>
              <a:rPr lang="en-US" dirty="0" smtClean="0"/>
              <a:t>.</a:t>
            </a:r>
          </a:p>
          <a:p>
            <a:pPr>
              <a:defRPr/>
            </a:pPr>
            <a:r>
              <a:rPr lang="en-US" dirty="0" smtClean="0"/>
              <a:t>~2,500 to 3,700 new cases in U.S. annually.</a:t>
            </a:r>
          </a:p>
          <a:p>
            <a:pPr>
              <a:defRPr/>
            </a:pPr>
            <a:r>
              <a:rPr lang="en-US" dirty="0" smtClean="0"/>
              <a:t>Highest risk: very </a:t>
            </a:r>
            <a:r>
              <a:rPr lang="en-US" dirty="0"/>
              <a:t>obese, minority, female, low socioeconomic status, limited </a:t>
            </a:r>
            <a:r>
              <a:rPr lang="en-US" dirty="0" smtClean="0"/>
              <a:t>education</a:t>
            </a:r>
            <a:endParaRPr lang="en-US" dirty="0"/>
          </a:p>
          <a:p>
            <a:pPr>
              <a:defRPr/>
            </a:pPr>
            <a:r>
              <a:rPr lang="en-US" dirty="0" smtClean="0"/>
              <a:t>In </a:t>
            </a:r>
            <a:r>
              <a:rPr lang="en-US" dirty="0"/>
              <a:t>age range 12-19, less than 1% have Type 2 </a:t>
            </a:r>
            <a:r>
              <a:rPr lang="en-US" dirty="0" smtClean="0"/>
              <a:t>– NHANES</a:t>
            </a:r>
          </a:p>
          <a:p>
            <a:pPr>
              <a:defRPr/>
            </a:pPr>
            <a:r>
              <a:rPr lang="en-US" dirty="0" smtClean="0"/>
              <a:t>Environmental changes to urgently needed</a:t>
            </a:r>
            <a:endParaRPr lang="en-US" dirty="0"/>
          </a:p>
        </p:txBody>
      </p:sp>
      <p:pic>
        <p:nvPicPr>
          <p:cNvPr id="66564" name="Picture 5" descr="http://www.transformingdiabetes.com/wp-content/uploads/2011/05/blk_fam_homepage-e130636679459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4720285"/>
            <a:ext cx="5517444" cy="1557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stretch>
            <a:fillRect/>
          </a:stretch>
        </p:blipFill>
        <p:spPr>
          <a:xfrm>
            <a:off x="3962400" y="554966"/>
            <a:ext cx="4878820" cy="770340"/>
          </a:xfrm>
          <a:prstGeom prst="rect">
            <a:avLst/>
          </a:prstGeom>
        </p:spPr>
      </p:pic>
    </p:spTree>
    <p:custDataLst>
      <p:tags r:id="rId1"/>
    </p:custDataLst>
    <p:extLst>
      <p:ext uri="{BB962C8B-B14F-4D97-AF65-F5344CB8AC3E}">
        <p14:creationId xmlns:p14="http://schemas.microsoft.com/office/powerpoint/2010/main" val="2860217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b="1" i="1" dirty="0"/>
              <a:t>“Getting diabetes saved my life.” </a:t>
            </a:r>
            <a:br>
              <a:rPr lang="en-US" b="1" i="1" dirty="0"/>
            </a:br>
            <a:r>
              <a:rPr lang="en-US" sz="4000" b="1" i="1" dirty="0"/>
              <a:t>~ Sherri </a:t>
            </a:r>
            <a:r>
              <a:rPr lang="en-US" sz="4000" b="1" i="1" dirty="0" err="1"/>
              <a:t>Sheperd</a:t>
            </a:r>
            <a:endParaRPr lang="en-US" sz="4000" dirty="0"/>
          </a:p>
        </p:txBody>
      </p:sp>
      <p:pic>
        <p:nvPicPr>
          <p:cNvPr id="4" name="Content Placeholder 3"/>
          <p:cNvPicPr>
            <a:picLocks noGrp="1" noChangeAspect="1"/>
          </p:cNvPicPr>
          <p:nvPr>
            <p:ph sz="quarter" idx="1"/>
          </p:nvPr>
        </p:nvPicPr>
        <p:blipFill>
          <a:blip r:embed="rId3"/>
          <a:stretch>
            <a:fillRect/>
          </a:stretch>
        </p:blipFill>
        <p:spPr>
          <a:xfrm>
            <a:off x="695325" y="1714500"/>
            <a:ext cx="2962275" cy="3879465"/>
          </a:xfrm>
          <a:prstGeom prst="rect">
            <a:avLst/>
          </a:prstGeom>
        </p:spPr>
      </p:pic>
      <p:sp>
        <p:nvSpPr>
          <p:cNvPr id="5" name="Rectangle 4"/>
          <p:cNvSpPr/>
          <p:nvPr/>
        </p:nvSpPr>
        <p:spPr>
          <a:xfrm>
            <a:off x="3962400" y="1714500"/>
            <a:ext cx="4572000" cy="2554545"/>
          </a:xfrm>
          <a:prstGeom prst="rect">
            <a:avLst/>
          </a:prstGeom>
        </p:spPr>
        <p:txBody>
          <a:bodyPr wrap="square">
            <a:spAutoFit/>
          </a:bodyPr>
          <a:lstStyle/>
          <a:p>
            <a:r>
              <a:rPr lang="en-US" sz="3200" b="1" dirty="0" smtClean="0"/>
              <a:t>Sherri </a:t>
            </a:r>
            <a:r>
              <a:rPr lang="en-US" sz="3200" b="1" dirty="0"/>
              <a:t>Shepard decided to embrace diabetes and use it as a motivator to improve her health. </a:t>
            </a:r>
            <a:endParaRPr lang="en-US" sz="3200" dirty="0"/>
          </a:p>
        </p:txBody>
      </p:sp>
    </p:spTree>
    <p:custDataLst>
      <p:tags r:id="rId1"/>
    </p:custDataLst>
    <p:extLst>
      <p:ext uri="{BB962C8B-B14F-4D97-AF65-F5344CB8AC3E}">
        <p14:creationId xmlns:p14="http://schemas.microsoft.com/office/powerpoint/2010/main" val="270116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Diabetes Vacations</a:t>
            </a:r>
            <a:endParaRPr lang="en-US" dirty="0"/>
          </a:p>
        </p:txBody>
      </p:sp>
      <p:pic>
        <p:nvPicPr>
          <p:cNvPr id="7" name="Content Placeholder 6"/>
          <p:cNvPicPr>
            <a:picLocks noGrp="1" noChangeAspect="1"/>
          </p:cNvPicPr>
          <p:nvPr>
            <p:ph sz="quarter" idx="1"/>
          </p:nvPr>
        </p:nvPicPr>
        <p:blipFill>
          <a:blip r:embed="rId3"/>
          <a:stretch>
            <a:fillRect/>
          </a:stretch>
        </p:blipFill>
        <p:spPr>
          <a:xfrm>
            <a:off x="990600" y="1371600"/>
            <a:ext cx="6705600" cy="3978656"/>
          </a:xfrm>
          <a:prstGeom prst="rect">
            <a:avLst/>
          </a:prstGeom>
        </p:spPr>
      </p:pic>
    </p:spTree>
    <p:custDataLst>
      <p:tags r:id="rId1"/>
    </p:custDataLst>
    <p:extLst>
      <p:ext uri="{BB962C8B-B14F-4D97-AF65-F5344CB8AC3E}">
        <p14:creationId xmlns:p14="http://schemas.microsoft.com/office/powerpoint/2010/main" val="1412172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80 /20 Rule – Perfect Not Required</a:t>
            </a:r>
            <a:endParaRPr lang="en-US" dirty="0"/>
          </a:p>
        </p:txBody>
      </p:sp>
      <p:sp>
        <p:nvSpPr>
          <p:cNvPr id="3" name="Content Placeholder 2"/>
          <p:cNvSpPr>
            <a:spLocks noGrp="1"/>
          </p:cNvSpPr>
          <p:nvPr>
            <p:ph sz="quarter" idx="1"/>
          </p:nvPr>
        </p:nvSpPr>
        <p:spPr/>
        <p:txBody>
          <a:bodyPr/>
          <a:lstStyle/>
          <a:p>
            <a:r>
              <a:rPr lang="en-US" dirty="0" smtClean="0"/>
              <a:t> </a:t>
            </a:r>
            <a:endParaRPr lang="en-US" dirty="0"/>
          </a:p>
        </p:txBody>
      </p:sp>
      <p:pic>
        <p:nvPicPr>
          <p:cNvPr id="5" name="Picture 4"/>
          <p:cNvPicPr>
            <a:picLocks noChangeAspect="1"/>
          </p:cNvPicPr>
          <p:nvPr/>
        </p:nvPicPr>
        <p:blipFill>
          <a:blip r:embed="rId3"/>
          <a:stretch>
            <a:fillRect/>
          </a:stretch>
        </p:blipFill>
        <p:spPr>
          <a:xfrm>
            <a:off x="1752600" y="1371600"/>
            <a:ext cx="5597338" cy="3429000"/>
          </a:xfrm>
          <a:prstGeom prst="rect">
            <a:avLst/>
          </a:prstGeom>
        </p:spPr>
      </p:pic>
    </p:spTree>
    <p:custDataLst>
      <p:tags r:id="rId1"/>
    </p:custDataLst>
    <p:extLst>
      <p:ext uri="{BB962C8B-B14F-4D97-AF65-F5344CB8AC3E}">
        <p14:creationId xmlns:p14="http://schemas.microsoft.com/office/powerpoint/2010/main" val="810949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r>
              <a:rPr lang="en-US" sz="4400" smtClean="0"/>
              <a:t>Complications - Why?</a:t>
            </a:r>
            <a:endParaRPr lang="en-US" smtClean="0"/>
          </a:p>
        </p:txBody>
      </p:sp>
      <p:sp>
        <p:nvSpPr>
          <p:cNvPr id="928771" name="Rectangle 3"/>
          <p:cNvSpPr>
            <a:spLocks noGrp="1" noChangeArrowheads="1"/>
          </p:cNvSpPr>
          <p:nvPr>
            <p:ph sz="quarter" idx="1"/>
          </p:nvPr>
        </p:nvSpPr>
        <p:spPr>
          <a:xfrm>
            <a:off x="3581400" y="1219200"/>
            <a:ext cx="5105400" cy="4937760"/>
          </a:xfrm>
        </p:spPr>
        <p:txBody>
          <a:bodyPr/>
          <a:lstStyle/>
          <a:p>
            <a:pPr eaLnBrk="1" hangingPunct="1">
              <a:defRPr/>
            </a:pPr>
            <a:r>
              <a:rPr lang="en-US" dirty="0" smtClean="0"/>
              <a:t>Degree of hyperglycemia “glucose toxicity”</a:t>
            </a:r>
          </a:p>
          <a:p>
            <a:pPr eaLnBrk="1" hangingPunct="1">
              <a:defRPr/>
            </a:pPr>
            <a:r>
              <a:rPr lang="en-US" dirty="0" smtClean="0"/>
              <a:t>Duration of hyperglycemia</a:t>
            </a:r>
          </a:p>
          <a:p>
            <a:pPr eaLnBrk="1" hangingPunct="1">
              <a:defRPr/>
            </a:pPr>
            <a:r>
              <a:rPr lang="en-US" dirty="0" smtClean="0"/>
              <a:t>Genes</a:t>
            </a:r>
          </a:p>
          <a:p>
            <a:pPr eaLnBrk="1" hangingPunct="1">
              <a:defRPr/>
            </a:pPr>
            <a:r>
              <a:rPr lang="en-US" dirty="0" smtClean="0"/>
              <a:t>Multiple risk factors: smoking, vascular disease, dyslipidemia, hypertension, other</a:t>
            </a:r>
          </a:p>
        </p:txBody>
      </p:sp>
      <p:graphicFrame>
        <p:nvGraphicFramePr>
          <p:cNvPr id="58372" name="Object 4"/>
          <p:cNvGraphicFramePr>
            <a:graphicFrameLocks noChangeAspect="1"/>
          </p:cNvGraphicFramePr>
          <p:nvPr>
            <p:extLst>
              <p:ext uri="{D42A27DB-BD31-4B8C-83A1-F6EECF244321}">
                <p14:modId xmlns:p14="http://schemas.microsoft.com/office/powerpoint/2010/main" val="3886885050"/>
              </p:ext>
            </p:extLst>
          </p:nvPr>
        </p:nvGraphicFramePr>
        <p:xfrm>
          <a:off x="609600" y="1371600"/>
          <a:ext cx="2584450" cy="3463925"/>
        </p:xfrm>
        <a:graphic>
          <a:graphicData uri="http://schemas.openxmlformats.org/presentationml/2006/ole">
            <mc:AlternateContent xmlns:mc="http://schemas.openxmlformats.org/markup-compatibility/2006">
              <mc:Choice xmlns:v="urn:schemas-microsoft-com:vml" Requires="v">
                <p:oleObj spid="_x0000_s56424" name="Clip" r:id="rId5" imgW="2584764" imgH="3464459" progId="MS_ClipArt_Gallery.5">
                  <p:embed/>
                </p:oleObj>
              </mc:Choice>
              <mc:Fallback>
                <p:oleObj name="Clip" r:id="rId5" imgW="2584764" imgH="3464459" progId="MS_ClipArt_Gallery.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1371600"/>
                        <a:ext cx="2584450" cy="3463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ustDataLst>
      <p:tags r:id="rId2"/>
    </p:custDataLst>
    <p:extLst>
      <p:ext uri="{BB962C8B-B14F-4D97-AF65-F5344CB8AC3E}">
        <p14:creationId xmlns:p14="http://schemas.microsoft.com/office/powerpoint/2010/main" val="1260894169"/>
      </p:ext>
    </p:extLst>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0" y="0"/>
            <a:ext cx="8230313" cy="993734"/>
          </a:xfrm>
          <a:prstGeom prst="rect">
            <a:avLst/>
          </a:prstGeom>
        </p:spPr>
      </p:pic>
      <p:sp>
        <p:nvSpPr>
          <p:cNvPr id="3" name="Title 2"/>
          <p:cNvSpPr>
            <a:spLocks noGrp="1"/>
          </p:cNvSpPr>
          <p:nvPr>
            <p:ph type="title"/>
          </p:nvPr>
        </p:nvSpPr>
        <p:spPr/>
        <p:txBody>
          <a:bodyPr/>
          <a:lstStyle/>
          <a:p>
            <a:r>
              <a:rPr lang="en-US" dirty="0" smtClean="0"/>
              <a:t>Diabetes Complications</a:t>
            </a:r>
            <a:endParaRPr lang="en-US" dirty="0"/>
          </a:p>
        </p:txBody>
      </p:sp>
      <p:sp>
        <p:nvSpPr>
          <p:cNvPr id="929795" name="Rectangle 3"/>
          <p:cNvSpPr>
            <a:spLocks noGrp="1" noChangeArrowheads="1"/>
          </p:cNvSpPr>
          <p:nvPr>
            <p:ph sz="quarter" idx="4294967295"/>
          </p:nvPr>
        </p:nvSpPr>
        <p:spPr>
          <a:xfrm>
            <a:off x="457200" y="1219200"/>
            <a:ext cx="7772400" cy="4937125"/>
          </a:xfrm>
        </p:spPr>
        <p:txBody>
          <a:bodyPr lIns="90477" tIns="44445" rIns="90477" bIns="44445">
            <a:normAutofit/>
          </a:bodyPr>
          <a:lstStyle/>
          <a:p>
            <a:pPr eaLnBrk="1" hangingPunct="1">
              <a:defRPr/>
            </a:pPr>
            <a:r>
              <a:rPr lang="en-US" sz="2800" dirty="0" smtClean="0"/>
              <a:t>Heart disease leading cause of death. </a:t>
            </a:r>
          </a:p>
          <a:p>
            <a:pPr eaLnBrk="1" hangingPunct="1">
              <a:defRPr/>
            </a:pPr>
            <a:r>
              <a:rPr lang="en-US" sz="2800" dirty="0" smtClean="0"/>
              <a:t>CAD death rates are about 2 -4x’s as high as adults without diabetes (it’s not getting better)</a:t>
            </a:r>
          </a:p>
          <a:p>
            <a:pPr eaLnBrk="1" hangingPunct="1">
              <a:defRPr/>
            </a:pPr>
            <a:r>
              <a:rPr lang="en-US" sz="2800" dirty="0" smtClean="0"/>
              <a:t>Risk of stroke is 2 - 4 times higher</a:t>
            </a:r>
          </a:p>
          <a:p>
            <a:pPr eaLnBrk="1" hangingPunct="1">
              <a:defRPr/>
            </a:pPr>
            <a:r>
              <a:rPr lang="en-US" sz="2800" dirty="0" smtClean="0"/>
              <a:t>60% - 65% of people with DM have HTN.</a:t>
            </a:r>
          </a:p>
          <a:p>
            <a:pPr eaLnBrk="1" hangingPunct="1">
              <a:defRPr/>
            </a:pPr>
            <a:r>
              <a:rPr lang="en-US" sz="2800" dirty="0" smtClean="0"/>
              <a:t>DM accounts for 40% of new cases of ESRD</a:t>
            </a:r>
          </a:p>
          <a:p>
            <a:pPr eaLnBrk="1" hangingPunct="1">
              <a:defRPr/>
            </a:pPr>
            <a:r>
              <a:rPr lang="en-US" sz="2800" dirty="0" smtClean="0"/>
              <a:t>60 - 70% have mild - severe forms of neuropathy</a:t>
            </a:r>
          </a:p>
          <a:p>
            <a:pPr eaLnBrk="1" hangingPunct="1">
              <a:defRPr/>
            </a:pPr>
            <a:r>
              <a:rPr lang="en-US" sz="2800" dirty="0" smtClean="0"/>
              <a:t>Diabetes is the leading cause of blindness</a:t>
            </a:r>
          </a:p>
          <a:p>
            <a:pPr eaLnBrk="1" hangingPunct="1">
              <a:defRPr/>
            </a:pPr>
            <a:r>
              <a:rPr lang="en-US" sz="2800" dirty="0" smtClean="0"/>
              <a:t>Accounts for 50% of lower limb amputations</a:t>
            </a:r>
            <a:endParaRPr lang="en-US" sz="2400" dirty="0" smtClean="0"/>
          </a:p>
        </p:txBody>
      </p:sp>
    </p:spTree>
    <p:custDataLst>
      <p:tags r:id="rId1"/>
    </p:custDataLst>
    <p:extLst>
      <p:ext uri="{BB962C8B-B14F-4D97-AF65-F5344CB8AC3E}">
        <p14:creationId xmlns:p14="http://schemas.microsoft.com/office/powerpoint/2010/main" val="1575508574"/>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normAutofit fontScale="90000"/>
          </a:bodyPr>
          <a:lstStyle/>
          <a:p>
            <a:pPr eaLnBrk="1" hangingPunct="1"/>
            <a:r>
              <a:rPr lang="en-US" sz="5200" smtClean="0"/>
              <a:t/>
            </a:r>
            <a:br>
              <a:rPr lang="en-US" sz="5200" smtClean="0"/>
            </a:br>
            <a:r>
              <a:rPr lang="en-US" sz="5200" smtClean="0"/>
              <a:t>  Control Matters</a:t>
            </a:r>
          </a:p>
        </p:txBody>
      </p:sp>
      <p:sp>
        <p:nvSpPr>
          <p:cNvPr id="67587" name="Rectangle 3"/>
          <p:cNvSpPr>
            <a:spLocks noGrp="1" noChangeArrowheads="1"/>
          </p:cNvSpPr>
          <p:nvPr>
            <p:ph sz="quarter" idx="1"/>
          </p:nvPr>
        </p:nvSpPr>
        <p:spPr/>
        <p:txBody>
          <a:bodyPr/>
          <a:lstStyle/>
          <a:p>
            <a:pPr eaLnBrk="1" hangingPunct="1"/>
            <a:r>
              <a:rPr lang="en-US" b="1" smtClean="0"/>
              <a:t>Trials</a:t>
            </a:r>
          </a:p>
          <a:p>
            <a:pPr eaLnBrk="1" hangingPunct="1"/>
            <a:r>
              <a:rPr lang="en-US" b="1" smtClean="0"/>
              <a:t>Practice Recommendations</a:t>
            </a:r>
          </a:p>
          <a:p>
            <a:pPr eaLnBrk="1" hangingPunct="1"/>
            <a:endParaRPr lang="en-US" smtClean="0"/>
          </a:p>
        </p:txBody>
      </p:sp>
      <p:pic>
        <p:nvPicPr>
          <p:cNvPr id="67588" name="Picture 4" descr="BD05544_[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6600" y="2362200"/>
            <a:ext cx="4475162" cy="401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947059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r>
              <a:rPr lang="en-US" smtClean="0"/>
              <a:t>Financial Advisor</a:t>
            </a:r>
          </a:p>
        </p:txBody>
      </p:sp>
      <p:sp>
        <p:nvSpPr>
          <p:cNvPr id="3" name="Content Placeholder 2"/>
          <p:cNvSpPr>
            <a:spLocks noGrp="1"/>
          </p:cNvSpPr>
          <p:nvPr>
            <p:ph sz="quarter" idx="1"/>
          </p:nvPr>
        </p:nvSpPr>
        <p:spPr>
          <a:xfrm>
            <a:off x="457200" y="1219200"/>
            <a:ext cx="5105400" cy="4937760"/>
          </a:xfrm>
        </p:spPr>
        <p:txBody>
          <a:bodyPr/>
          <a:lstStyle/>
          <a:p>
            <a:pPr>
              <a:defRPr/>
            </a:pPr>
            <a:r>
              <a:rPr lang="en-US" dirty="0" smtClean="0"/>
              <a:t>Mid 30s, friendly, he smiles to greet you and you notice his gums are inflamed.  You’d guess a BMI of 26 or so, with most of the extra weight in the waist area. </a:t>
            </a:r>
          </a:p>
          <a:p>
            <a:pPr>
              <a:defRPr/>
            </a:pPr>
            <a:r>
              <a:rPr lang="en-US" dirty="0" smtClean="0"/>
              <a:t>If you could give him some health related suggestions, what would they be?</a:t>
            </a:r>
            <a:endParaRPr lang="en-US" dirty="0"/>
          </a:p>
        </p:txBody>
      </p:sp>
      <p:pic>
        <p:nvPicPr>
          <p:cNvPr id="61444" name="Picture 7" descr="C:\Users\Beverly\AppData\Local\Microsoft\Windows\Temporary Internet Files\Content.IE5\GL06SCAX\MP90044348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2781" y="1239430"/>
            <a:ext cx="320357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83476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p:txBody>
          <a:bodyPr/>
          <a:lstStyle/>
          <a:p>
            <a:pPr>
              <a:defRPr/>
            </a:pPr>
            <a:r>
              <a:rPr lang="en-US" smtClean="0"/>
              <a:t>Preventing Pre Diabetes</a:t>
            </a:r>
          </a:p>
        </p:txBody>
      </p:sp>
      <p:pic>
        <p:nvPicPr>
          <p:cNvPr id="90115" name="Picture 6" descr="C:\Documents and Settings\Owner\Local Settings\Temporary Internet Files\Content.IE5\YSNGJ5Y5\MPj04392720000[1].jpg"/>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tretch>
            <a:fillRect/>
          </a:stretch>
        </p:blipFill>
        <p:spPr>
          <a:xfrm>
            <a:off x="1371600" y="1615122"/>
            <a:ext cx="6400800" cy="4145280"/>
          </a:xfrm>
        </p:spPr>
      </p:pic>
      <p:pic>
        <p:nvPicPr>
          <p:cNvPr id="30727" name="Picture 7" descr="C:\Documents and Settings\Owner\Local Settings\Temporary Internet Files\Content.IE5\JTIEUO51\MPj0442336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362200"/>
            <a:ext cx="2960688"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8" name="Picture 8" descr="C:\Documents and Settings\Owner\Local Settings\Temporary Internet Files\Content.IE5\Y76R5TRG\MPj0443640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1371600"/>
            <a:ext cx="27813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Picture 9" descr="C:\Documents and Settings\Owner\Local Settings\Temporary Internet Files\Content.IE5\BBC2FVZR\MPj0443691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9000" y="3581400"/>
            <a:ext cx="2133600"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16189050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0727"/>
                                        </p:tgtEl>
                                        <p:attrNameLst>
                                          <p:attrName>style.visibility</p:attrName>
                                        </p:attrNameLst>
                                      </p:cBhvr>
                                      <p:to>
                                        <p:strVal val="visible"/>
                                      </p:to>
                                    </p:set>
                                    <p:animEffect transition="in" filter="blinds(horizontal)">
                                      <p:cBhvr>
                                        <p:cTn id="7" dur="500"/>
                                        <p:tgtEl>
                                          <p:spTgt spid="307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30728"/>
                                        </p:tgtEl>
                                        <p:attrNameLst>
                                          <p:attrName>style.visibility</p:attrName>
                                        </p:attrNameLst>
                                      </p:cBhvr>
                                      <p:to>
                                        <p:strVal val="visible"/>
                                      </p:to>
                                    </p:set>
                                    <p:animEffect transition="in" filter="checkerboard(across)">
                                      <p:cBhvr>
                                        <p:cTn id="12" dur="500"/>
                                        <p:tgtEl>
                                          <p:spTgt spid="3072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30729"/>
                                        </p:tgtEl>
                                        <p:attrNameLst>
                                          <p:attrName>style.visibility</p:attrName>
                                        </p:attrNameLst>
                                      </p:cBhvr>
                                      <p:to>
                                        <p:strVal val="visible"/>
                                      </p:to>
                                    </p:set>
                                    <p:anim calcmode="lin" valueType="num">
                                      <p:cBhvr additive="base">
                                        <p:cTn id="17" dur="500" fill="hold"/>
                                        <p:tgtEl>
                                          <p:spTgt spid="30729"/>
                                        </p:tgtEl>
                                        <p:attrNameLst>
                                          <p:attrName>ppt_x</p:attrName>
                                        </p:attrNameLst>
                                      </p:cBhvr>
                                      <p:tavLst>
                                        <p:tav tm="0">
                                          <p:val>
                                            <p:strVal val="#ppt_x"/>
                                          </p:val>
                                        </p:tav>
                                        <p:tav tm="100000">
                                          <p:val>
                                            <p:strVal val="#ppt_x"/>
                                          </p:val>
                                        </p:tav>
                                      </p:tavLst>
                                    </p:anim>
                                    <p:anim calcmode="lin" valueType="num">
                                      <p:cBhvr additive="base">
                                        <p:cTn id="18" dur="500" fill="hold"/>
                                        <p:tgtEl>
                                          <p:spTgt spid="307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0754" name="Rectangle 1026"/>
          <p:cNvSpPr>
            <a:spLocks noGrp="1" noChangeArrowheads="1"/>
          </p:cNvSpPr>
          <p:nvPr>
            <p:ph type="title"/>
          </p:nvPr>
        </p:nvSpPr>
        <p:spPr/>
        <p:txBody>
          <a:bodyPr>
            <a:normAutofit/>
          </a:bodyPr>
          <a:lstStyle/>
          <a:p>
            <a:pPr eaLnBrk="1" hangingPunct="1">
              <a:defRPr/>
            </a:pPr>
            <a:r>
              <a:rPr lang="en-US" sz="3200" dirty="0" smtClean="0"/>
              <a:t>Can Type 2 be Prevented in Older Adults?</a:t>
            </a:r>
          </a:p>
        </p:txBody>
      </p:sp>
      <p:sp>
        <p:nvSpPr>
          <p:cNvPr id="69635" name="Rectangle 1027"/>
          <p:cNvSpPr>
            <a:spLocks noGrp="1" noChangeArrowheads="1"/>
          </p:cNvSpPr>
          <p:nvPr>
            <p:ph sz="quarter" idx="1"/>
          </p:nvPr>
        </p:nvSpPr>
        <p:spPr>
          <a:xfrm>
            <a:off x="4876800" y="1447800"/>
            <a:ext cx="3809999" cy="4709160"/>
          </a:xfrm>
          <a:ln/>
        </p:spPr>
        <p:style>
          <a:lnRef idx="2">
            <a:schemeClr val="accent1"/>
          </a:lnRef>
          <a:fillRef idx="1">
            <a:schemeClr val="lt1"/>
          </a:fillRef>
          <a:effectRef idx="0">
            <a:schemeClr val="accent1"/>
          </a:effectRef>
          <a:fontRef idx="minor">
            <a:schemeClr val="dk1"/>
          </a:fontRef>
        </p:style>
        <p:txBody>
          <a:bodyPr>
            <a:normAutofit/>
          </a:bodyPr>
          <a:lstStyle/>
          <a:p>
            <a:pPr eaLnBrk="1" hangingPunct="1">
              <a:buFont typeface="Wingdings" pitchFamily="2" charset="2"/>
              <a:buNone/>
            </a:pPr>
            <a:r>
              <a:rPr lang="en-US" sz="2800" dirty="0" smtClean="0"/>
              <a:t>Overall, 9 of 10 new cases of diabetes attributable</a:t>
            </a:r>
            <a:r>
              <a:rPr lang="en-US" sz="2800" baseline="30000" dirty="0" smtClean="0"/>
              <a:t> </a:t>
            </a:r>
            <a:r>
              <a:rPr lang="en-US" sz="2800" dirty="0" smtClean="0"/>
              <a:t>to these 5 lifestyle factors.</a:t>
            </a:r>
          </a:p>
          <a:p>
            <a:pPr eaLnBrk="1" hangingPunct="1">
              <a:buFont typeface="Wingdings" pitchFamily="2" charset="2"/>
              <a:buNone/>
            </a:pPr>
            <a:endParaRPr lang="en-US" sz="2800" dirty="0" smtClean="0"/>
          </a:p>
          <a:p>
            <a:pPr eaLnBrk="1" hangingPunct="1">
              <a:buFont typeface="Wingdings" pitchFamily="2" charset="2"/>
              <a:buNone/>
            </a:pPr>
            <a:r>
              <a:rPr lang="en-US" sz="2800" dirty="0" smtClean="0"/>
              <a:t>89% risk reduction when all at goal.</a:t>
            </a:r>
          </a:p>
          <a:p>
            <a:pPr eaLnBrk="1" hangingPunct="1">
              <a:buFont typeface="Wingdings" pitchFamily="2" charset="2"/>
              <a:buNone/>
            </a:pPr>
            <a:r>
              <a:rPr lang="en-US" sz="2800" dirty="0" smtClean="0"/>
              <a:t>35% </a:t>
            </a:r>
            <a:r>
              <a:rPr lang="en-US" sz="2800" dirty="0" err="1" smtClean="0"/>
              <a:t>rel</a:t>
            </a:r>
            <a:r>
              <a:rPr lang="en-US" sz="2800" dirty="0" smtClean="0"/>
              <a:t> risk reduction for each additional</a:t>
            </a:r>
          </a:p>
        </p:txBody>
      </p:sp>
      <p:pic>
        <p:nvPicPr>
          <p:cNvPr id="69636" name="Picture 1028" descr="The Original: LaLanne, in his gym, says a good sense of humor helps keep him feeling you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219200"/>
            <a:ext cx="1450521"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7" name="Rectangle 1029"/>
          <p:cNvSpPr>
            <a:spLocks noChangeArrowheads="1"/>
          </p:cNvSpPr>
          <p:nvPr/>
        </p:nvSpPr>
        <p:spPr bwMode="auto">
          <a:xfrm>
            <a:off x="447085" y="3178821"/>
            <a:ext cx="4251189"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nchor="ctr">
            <a:spAutoFit/>
          </a:bodyPr>
          <a:lstStyle/>
          <a:p>
            <a:pPr>
              <a:buFont typeface="Arial" pitchFamily="34" charset="0"/>
              <a:buChar char="•"/>
            </a:pPr>
            <a:r>
              <a:rPr lang="en-US" sz="2000" dirty="0"/>
              <a:t> Physical</a:t>
            </a:r>
            <a:r>
              <a:rPr lang="en-US" sz="2000" baseline="30000" dirty="0"/>
              <a:t> </a:t>
            </a:r>
            <a:r>
              <a:rPr lang="en-US" sz="2000" dirty="0"/>
              <a:t>activity (30 </a:t>
            </a:r>
            <a:r>
              <a:rPr lang="en-US" sz="2000" dirty="0" err="1"/>
              <a:t>mins</a:t>
            </a:r>
            <a:r>
              <a:rPr lang="en-US" sz="2000" dirty="0"/>
              <a:t> a day)</a:t>
            </a:r>
          </a:p>
          <a:p>
            <a:pPr>
              <a:buFont typeface="Arial" pitchFamily="34" charset="0"/>
              <a:buChar char="•"/>
            </a:pPr>
            <a:r>
              <a:rPr lang="en-US" sz="2000" dirty="0"/>
              <a:t> Dietary score (higher fiber intake, low saturated fat and </a:t>
            </a:r>
            <a:r>
              <a:rPr lang="en-US" sz="2000" i="1" dirty="0"/>
              <a:t>trans</a:t>
            </a:r>
            <a:r>
              <a:rPr lang="en-US" sz="2000" dirty="0"/>
              <a:t>-fat , lower mean</a:t>
            </a:r>
            <a:r>
              <a:rPr lang="en-US" sz="2000" baseline="30000" dirty="0"/>
              <a:t> </a:t>
            </a:r>
            <a:r>
              <a:rPr lang="en-US" sz="2000" dirty="0"/>
              <a:t>glycemic index)</a:t>
            </a:r>
          </a:p>
          <a:p>
            <a:pPr>
              <a:buFont typeface="Arial" pitchFamily="34" charset="0"/>
              <a:buChar char="•"/>
            </a:pPr>
            <a:r>
              <a:rPr lang="en-US" sz="2000" dirty="0"/>
              <a:t> Not Smoking</a:t>
            </a:r>
            <a:endParaRPr lang="en-US" sz="2000" baseline="30000" dirty="0"/>
          </a:p>
          <a:p>
            <a:pPr>
              <a:buFont typeface="Arial" pitchFamily="34" charset="0"/>
              <a:buChar char="•"/>
            </a:pPr>
            <a:r>
              <a:rPr lang="en-US" sz="2000" dirty="0"/>
              <a:t> Alcohol use (up to 2 drinks a day); </a:t>
            </a:r>
          </a:p>
          <a:p>
            <a:pPr>
              <a:buFont typeface="Arial" pitchFamily="34" charset="0"/>
              <a:buChar char="•"/>
            </a:pPr>
            <a:r>
              <a:rPr lang="en-US" sz="2000" dirty="0"/>
              <a:t> BMI &lt;25 and waist circumference </a:t>
            </a:r>
          </a:p>
          <a:p>
            <a:pPr>
              <a:buFont typeface="Arial" pitchFamily="34" charset="0"/>
              <a:buChar char="•"/>
            </a:pPr>
            <a:endParaRPr lang="en-US" sz="1400" i="1" dirty="0"/>
          </a:p>
          <a:p>
            <a:r>
              <a:rPr lang="en-US" sz="1600" dirty="0" err="1"/>
              <a:t>Dariush</a:t>
            </a:r>
            <a:r>
              <a:rPr lang="en-US" sz="1600" dirty="0"/>
              <a:t> </a:t>
            </a:r>
            <a:r>
              <a:rPr lang="en-US" sz="1600" dirty="0" err="1"/>
              <a:t>Mozaffarian</a:t>
            </a:r>
            <a:r>
              <a:rPr lang="en-US" sz="1600" dirty="0"/>
              <a:t>, MD, </a:t>
            </a:r>
          </a:p>
          <a:p>
            <a:r>
              <a:rPr lang="en-US" sz="1600" i="1" dirty="0"/>
              <a:t>Arch Intern Med.</a:t>
            </a:r>
            <a:r>
              <a:rPr lang="en-US" sz="1600" dirty="0"/>
              <a:t> 2009;169(8):798-807. </a:t>
            </a:r>
          </a:p>
          <a:p>
            <a:pPr>
              <a:buFont typeface="Arial" pitchFamily="34" charset="0"/>
              <a:buChar char="•"/>
            </a:pPr>
            <a:endParaRPr lang="en-US" sz="1600" i="1" dirty="0"/>
          </a:p>
        </p:txBody>
      </p:sp>
    </p:spTree>
    <p:custDataLst>
      <p:tags r:id="rId1"/>
    </p:custDataLst>
    <p:extLst>
      <p:ext uri="{BB962C8B-B14F-4D97-AF65-F5344CB8AC3E}">
        <p14:creationId xmlns:p14="http://schemas.microsoft.com/office/powerpoint/2010/main" val="878282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458200" cy="856893"/>
          </a:xfrm>
        </p:spPr>
        <p:txBody>
          <a:bodyPr>
            <a:noAutofit/>
          </a:bodyPr>
          <a:lstStyle/>
          <a:p>
            <a:r>
              <a:rPr lang="en-US" sz="3200" dirty="0" smtClean="0"/>
              <a:t>We Made It – 3129 miles- Now Walking Back</a:t>
            </a:r>
            <a:endParaRPr lang="en-US" sz="3200" dirty="0"/>
          </a:p>
        </p:txBody>
      </p:sp>
      <p:sp>
        <p:nvSpPr>
          <p:cNvPr id="4" name="Content Placeholder 3"/>
          <p:cNvSpPr>
            <a:spLocks noGrp="1"/>
          </p:cNvSpPr>
          <p:nvPr>
            <p:ph sz="quarter" idx="1"/>
          </p:nvPr>
        </p:nvSpPr>
        <p:spPr/>
        <p:txBody>
          <a:bodyPr/>
          <a:lstStyle/>
          <a:p>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215390"/>
            <a:ext cx="8658467" cy="4191000"/>
          </a:xfrm>
          <a:prstGeom prst="rect">
            <a:avLst/>
          </a:prstGeom>
        </p:spPr>
      </p:pic>
      <p:pic>
        <p:nvPicPr>
          <p:cNvPr id="6" name="Picture 5"/>
          <p:cNvPicPr>
            <a:picLocks noChangeAspect="1"/>
          </p:cNvPicPr>
          <p:nvPr/>
        </p:nvPicPr>
        <p:blipFill>
          <a:blip r:embed="rId4"/>
          <a:stretch>
            <a:fillRect/>
          </a:stretch>
        </p:blipFill>
        <p:spPr>
          <a:xfrm>
            <a:off x="65526" y="5246370"/>
            <a:ext cx="4657725" cy="1581150"/>
          </a:xfrm>
          <a:prstGeom prst="rect">
            <a:avLst/>
          </a:prstGeom>
        </p:spPr>
      </p:pic>
      <p:sp>
        <p:nvSpPr>
          <p:cNvPr id="7" name="TextBox 6"/>
          <p:cNvSpPr txBox="1"/>
          <p:nvPr/>
        </p:nvSpPr>
        <p:spPr>
          <a:xfrm>
            <a:off x="4723251" y="5421094"/>
            <a:ext cx="2514600" cy="1200329"/>
          </a:xfrm>
          <a:prstGeom prst="rect">
            <a:avLst/>
          </a:prstGeom>
          <a:noFill/>
        </p:spPr>
        <p:txBody>
          <a:bodyPr wrap="square" rtlCol="0">
            <a:spAutoFit/>
          </a:bodyPr>
          <a:lstStyle/>
          <a:p>
            <a:r>
              <a:rPr lang="en-US" dirty="0" smtClean="0"/>
              <a:t>Track miles with </a:t>
            </a:r>
            <a:r>
              <a:rPr lang="en-US" dirty="0" err="1" smtClean="0"/>
              <a:t>fitbit</a:t>
            </a:r>
            <a:endParaRPr lang="en-US" dirty="0" smtClean="0"/>
          </a:p>
          <a:p>
            <a:r>
              <a:rPr lang="en-US" dirty="0" smtClean="0"/>
              <a:t>Fitbit.com</a:t>
            </a:r>
          </a:p>
          <a:p>
            <a:r>
              <a:rPr lang="en-US" dirty="0" smtClean="0"/>
              <a:t>Lifespan Treadmill Desk - Amazon</a:t>
            </a:r>
            <a:endParaRPr lang="en-US" dirty="0"/>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12877" y="3810000"/>
            <a:ext cx="1663700" cy="2736086"/>
          </a:xfrm>
          <a:prstGeom prst="rect">
            <a:avLst/>
          </a:prstGeom>
        </p:spPr>
      </p:pic>
    </p:spTree>
    <p:custDataLst>
      <p:tags r:id="rId1"/>
    </p:custDataLst>
    <p:extLst>
      <p:ext uri="{BB962C8B-B14F-4D97-AF65-F5344CB8AC3E}">
        <p14:creationId xmlns:p14="http://schemas.microsoft.com/office/powerpoint/2010/main" val="3320898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n-US" dirty="0" smtClean="0"/>
              <a:t>Global Epidemic</a:t>
            </a:r>
          </a:p>
        </p:txBody>
      </p:sp>
      <p:sp>
        <p:nvSpPr>
          <p:cNvPr id="1366019" name="Rectangle 3"/>
          <p:cNvSpPr>
            <a:spLocks noGrp="1" noChangeArrowheads="1"/>
          </p:cNvSpPr>
          <p:nvPr>
            <p:ph sz="quarter" idx="1"/>
          </p:nvPr>
        </p:nvSpPr>
        <p:spPr/>
        <p:txBody>
          <a:bodyPr/>
          <a:lstStyle/>
          <a:p>
            <a:pPr eaLnBrk="1" hangingPunct="1"/>
            <a:r>
              <a:rPr lang="en-US" dirty="0" smtClean="0"/>
              <a:t>Every 10 seconds</a:t>
            </a:r>
          </a:p>
          <a:p>
            <a:pPr lvl="1" eaLnBrk="1" hangingPunct="1"/>
            <a:r>
              <a:rPr lang="en-US" dirty="0" smtClean="0"/>
              <a:t>1 person dies with diabetes</a:t>
            </a:r>
          </a:p>
          <a:p>
            <a:pPr lvl="1" eaLnBrk="1" hangingPunct="1"/>
            <a:r>
              <a:rPr lang="en-US" dirty="0" smtClean="0"/>
              <a:t>2 people develop diabetes</a:t>
            </a:r>
          </a:p>
          <a:p>
            <a:pPr eaLnBrk="1" hangingPunct="1"/>
            <a:r>
              <a:rPr lang="en-US" dirty="0" smtClean="0"/>
              <a:t>Every year</a:t>
            </a:r>
          </a:p>
          <a:p>
            <a:pPr lvl="1" eaLnBrk="1" hangingPunct="1"/>
            <a:r>
              <a:rPr lang="en-US" dirty="0" smtClean="0"/>
              <a:t>3 million deaths</a:t>
            </a:r>
          </a:p>
          <a:p>
            <a:pPr lvl="1" eaLnBrk="1" hangingPunct="1"/>
            <a:r>
              <a:rPr lang="en-US" dirty="0" smtClean="0"/>
              <a:t>6 million new cases</a:t>
            </a:r>
          </a:p>
          <a:p>
            <a:pPr eaLnBrk="1" hangingPunct="1"/>
            <a:r>
              <a:rPr lang="en-US" dirty="0" smtClean="0"/>
              <a:t> World Diabetes Day is November 14</a:t>
            </a:r>
          </a:p>
          <a:p>
            <a:pPr eaLnBrk="1" hangingPunct="1"/>
            <a:r>
              <a:rPr lang="en-US" dirty="0" smtClean="0"/>
              <a:t> March is ADA Sound the Alert Day “find people w/ undetected diabetes”</a:t>
            </a:r>
          </a:p>
          <a:p>
            <a:pPr eaLnBrk="1" hangingPunct="1"/>
            <a:endParaRPr lang="en-US" baseline="30000" dirty="0" smtClean="0"/>
          </a:p>
        </p:txBody>
      </p:sp>
      <p:pic>
        <p:nvPicPr>
          <p:cNvPr id="26628" name="Picture 6" descr="http://www.worlddiabetesday.org/files/images/dka.jpg">
            <a:hlinkClick r:id="rId4" tooltip="Understand diabetes and take control"/>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1295400"/>
            <a:ext cx="212566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280371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6601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36601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136601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366019">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366019">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1366019">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366019">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36601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6019" grpId="0" build="p"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228600" y="304800"/>
            <a:ext cx="8397639" cy="1298960"/>
          </a:xfrm>
        </p:spPr>
        <p:txBody>
          <a:bodyPr>
            <a:noAutofit/>
          </a:bodyPr>
          <a:lstStyle/>
          <a:p>
            <a:r>
              <a:rPr lang="en-US" sz="4000" dirty="0"/>
              <a:t>Can we stop pre diabetes from progressing?</a:t>
            </a:r>
          </a:p>
        </p:txBody>
      </p:sp>
      <p:sp>
        <p:nvSpPr>
          <p:cNvPr id="71683" name="Rectangle 3"/>
          <p:cNvSpPr>
            <a:spLocks noGrp="1" noChangeArrowheads="1"/>
          </p:cNvSpPr>
          <p:nvPr>
            <p:ph idx="1"/>
          </p:nvPr>
        </p:nvSpPr>
        <p:spPr>
          <a:xfrm>
            <a:off x="304800" y="1828800"/>
            <a:ext cx="8263467" cy="4131733"/>
          </a:xfrm>
        </p:spPr>
        <p:txBody>
          <a:bodyPr>
            <a:normAutofit/>
          </a:bodyPr>
          <a:lstStyle/>
          <a:p>
            <a:pPr eaLnBrk="1" hangingPunct="1">
              <a:buFont typeface="Wingdings" pitchFamily="2" charset="2"/>
              <a:buNone/>
            </a:pPr>
            <a:r>
              <a:rPr lang="en-US" dirty="0"/>
              <a:t>3, 234 people w/ Pre-Diabetes randomized:</a:t>
            </a:r>
          </a:p>
          <a:p>
            <a:pPr lvl="1" eaLnBrk="1" hangingPunct="1"/>
            <a:r>
              <a:rPr lang="en-US" sz="3200" dirty="0"/>
              <a:t>Placebo</a:t>
            </a:r>
          </a:p>
          <a:p>
            <a:pPr lvl="1" eaLnBrk="1" hangingPunct="1"/>
            <a:r>
              <a:rPr lang="en-US" sz="3467" dirty="0"/>
              <a:t>Diet/Exercise or </a:t>
            </a:r>
          </a:p>
          <a:p>
            <a:pPr lvl="1" eaLnBrk="1" hangingPunct="1"/>
            <a:r>
              <a:rPr lang="en-US" sz="3200" dirty="0"/>
              <a:t>Metformin  </a:t>
            </a:r>
          </a:p>
          <a:p>
            <a:pPr eaLnBrk="1" hangingPunct="1">
              <a:buFont typeface="Wingdings" pitchFamily="2" charset="2"/>
              <a:buNone/>
            </a:pPr>
            <a:r>
              <a:rPr lang="en-US" dirty="0"/>
              <a:t>over a three year </a:t>
            </a:r>
            <a:r>
              <a:rPr lang="en-US" dirty="0" smtClean="0"/>
              <a:t>period</a:t>
            </a:r>
          </a:p>
          <a:p>
            <a:pPr eaLnBrk="1" hangingPunct="1">
              <a:buFont typeface="Wingdings" pitchFamily="2" charset="2"/>
              <a:buNone/>
            </a:pPr>
            <a:endParaRPr lang="en-US" sz="2133" dirty="0"/>
          </a:p>
          <a:p>
            <a:pPr eaLnBrk="1" hangingPunct="1">
              <a:buFont typeface="Wingdings" pitchFamily="2" charset="2"/>
              <a:buNone/>
            </a:pPr>
            <a:endParaRPr lang="en-US" sz="2133" dirty="0" smtClean="0"/>
          </a:p>
          <a:p>
            <a:pPr eaLnBrk="1" hangingPunct="1">
              <a:buFont typeface="Wingdings" pitchFamily="2" charset="2"/>
              <a:buNone/>
            </a:pPr>
            <a:r>
              <a:rPr lang="en-US" sz="2133" dirty="0" smtClean="0"/>
              <a:t>Diabetes </a:t>
            </a:r>
            <a:r>
              <a:rPr lang="en-US" sz="2133" dirty="0"/>
              <a:t>Prevention Program </a:t>
            </a:r>
            <a:r>
              <a:rPr lang="en-US" sz="2133" dirty="0" smtClean="0"/>
              <a:t>(</a:t>
            </a:r>
            <a:r>
              <a:rPr lang="en-US" sz="2133" dirty="0"/>
              <a:t>DPP) 2001</a:t>
            </a:r>
          </a:p>
        </p:txBody>
      </p:sp>
      <p:pic>
        <p:nvPicPr>
          <p:cNvPr id="3" name="Picture 2"/>
          <p:cNvPicPr>
            <a:picLocks noChangeAspect="1"/>
          </p:cNvPicPr>
          <p:nvPr/>
        </p:nvPicPr>
        <p:blipFill>
          <a:blip r:embed="rId3"/>
          <a:stretch>
            <a:fillRect/>
          </a:stretch>
        </p:blipFill>
        <p:spPr>
          <a:xfrm>
            <a:off x="5029200" y="4419600"/>
            <a:ext cx="3367428" cy="1648998"/>
          </a:xfrm>
          <a:prstGeom prst="rect">
            <a:avLst/>
          </a:prstGeom>
        </p:spPr>
      </p:pic>
    </p:spTree>
    <p:custDataLst>
      <p:tags r:id="rId1"/>
    </p:custDataLst>
    <p:extLst>
      <p:ext uri="{BB962C8B-B14F-4D97-AF65-F5344CB8AC3E}">
        <p14:creationId xmlns:p14="http://schemas.microsoft.com/office/powerpoint/2010/main" val="2919882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533400" y="304800"/>
            <a:ext cx="8111067" cy="1066800"/>
          </a:xfrm>
        </p:spPr>
        <p:txBody>
          <a:bodyPr>
            <a:normAutofit/>
          </a:bodyPr>
          <a:lstStyle/>
          <a:p>
            <a:pPr eaLnBrk="1" hangingPunct="1"/>
            <a:r>
              <a:rPr lang="en-US" dirty="0" smtClean="0"/>
              <a:t>Diabetes Prevention Program</a:t>
            </a:r>
          </a:p>
        </p:txBody>
      </p:sp>
      <p:sp>
        <p:nvSpPr>
          <p:cNvPr id="1910787" name="Rectangle 3"/>
          <p:cNvSpPr>
            <a:spLocks noGrp="1" noChangeArrowheads="1"/>
          </p:cNvSpPr>
          <p:nvPr>
            <p:ph idx="1"/>
          </p:nvPr>
        </p:nvSpPr>
        <p:spPr>
          <a:xfrm>
            <a:off x="609600" y="1600200"/>
            <a:ext cx="6781799" cy="4267199"/>
          </a:xfrm>
        </p:spPr>
        <p:txBody>
          <a:bodyPr>
            <a:normAutofit/>
          </a:bodyPr>
          <a:lstStyle/>
          <a:p>
            <a:pPr eaLnBrk="1" hangingPunct="1"/>
            <a:r>
              <a:rPr lang="en-US" sz="2844" dirty="0"/>
              <a:t> Standard Group - 29% developed DM  </a:t>
            </a:r>
            <a:endParaRPr lang="en-US" sz="3911" dirty="0"/>
          </a:p>
          <a:p>
            <a:pPr eaLnBrk="1" hangingPunct="1"/>
            <a:r>
              <a:rPr lang="en-US" sz="2844" dirty="0"/>
              <a:t> Lifestyle Results - 14% developed DM</a:t>
            </a:r>
            <a:endParaRPr lang="en-US" sz="3911" dirty="0"/>
          </a:p>
          <a:p>
            <a:pPr lvl="1"/>
            <a:r>
              <a:rPr lang="en-US" sz="2800" dirty="0"/>
              <a:t>58% (71% for 60yrs +) </a:t>
            </a:r>
            <a:r>
              <a:rPr lang="en-US" sz="2800" dirty="0" smtClean="0"/>
              <a:t>Risk reduction</a:t>
            </a:r>
            <a:endParaRPr lang="en-US" sz="2489" dirty="0" smtClean="0"/>
          </a:p>
          <a:p>
            <a:pPr lvl="2"/>
            <a:r>
              <a:rPr lang="en-US" sz="2800" dirty="0" smtClean="0"/>
              <a:t>30 </a:t>
            </a:r>
            <a:r>
              <a:rPr lang="en-US" sz="2800" dirty="0" err="1"/>
              <a:t>mins</a:t>
            </a:r>
            <a:r>
              <a:rPr lang="en-US" sz="2800" dirty="0"/>
              <a:t> daily </a:t>
            </a:r>
            <a:r>
              <a:rPr lang="en-US" sz="2800" dirty="0" smtClean="0"/>
              <a:t>activity</a:t>
            </a:r>
            <a:endParaRPr lang="en-US" sz="2800" dirty="0"/>
          </a:p>
          <a:p>
            <a:pPr lvl="2"/>
            <a:r>
              <a:rPr lang="en-US" sz="2800" dirty="0" smtClean="0"/>
              <a:t>5-7</a:t>
            </a:r>
            <a:r>
              <a:rPr lang="en-US" sz="2800" dirty="0"/>
              <a:t>% of body </a:t>
            </a:r>
            <a:r>
              <a:rPr lang="en-US" sz="2800" dirty="0" err="1" smtClean="0"/>
              <a:t>wt</a:t>
            </a:r>
            <a:r>
              <a:rPr lang="en-US" sz="2800" dirty="0" smtClean="0"/>
              <a:t> loss</a:t>
            </a:r>
            <a:endParaRPr lang="en-US" sz="2800" dirty="0"/>
          </a:p>
          <a:p>
            <a:pPr eaLnBrk="1" hangingPunct="1"/>
            <a:r>
              <a:rPr lang="en-US" sz="2844" dirty="0"/>
              <a:t> Metformin 850 BID - 22% developed DM</a:t>
            </a:r>
            <a:endParaRPr lang="en-US" sz="3911" dirty="0"/>
          </a:p>
          <a:p>
            <a:pPr lvl="1" eaLnBrk="1" hangingPunct="1"/>
            <a:r>
              <a:rPr lang="en-US" sz="2844" dirty="0" smtClean="0"/>
              <a:t>31% risk reduction </a:t>
            </a:r>
            <a:r>
              <a:rPr lang="en-US" sz="2844" dirty="0"/>
              <a:t>(less effective with elderly and thinner </a:t>
            </a:r>
            <a:r>
              <a:rPr lang="en-US" sz="2844" dirty="0" err="1"/>
              <a:t>pt’s</a:t>
            </a:r>
            <a:r>
              <a:rPr lang="en-US" sz="2844" dirty="0"/>
              <a:t>)</a:t>
            </a:r>
            <a:endParaRPr lang="en-US" dirty="0" smtClean="0"/>
          </a:p>
          <a:p>
            <a:pPr eaLnBrk="1" hangingPunct="1"/>
            <a:endParaRPr lang="en-US" dirty="0" smtClean="0"/>
          </a:p>
        </p:txBody>
      </p:sp>
      <p:pic>
        <p:nvPicPr>
          <p:cNvPr id="2050" name="Picture 2" descr="C:\Users\bev_000\AppData\Local\Microsoft\Windows\INetCache\IE\KGG2IXS1\MP900442509[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38291" y="2514600"/>
            <a:ext cx="1574800" cy="2362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92941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10787">
                                            <p:txEl>
                                              <p:pRg st="0" end="0"/>
                                            </p:txEl>
                                          </p:spTgt>
                                        </p:tgtEl>
                                        <p:attrNameLst>
                                          <p:attrName>style.visibility</p:attrName>
                                        </p:attrNameLst>
                                      </p:cBhvr>
                                      <p:to>
                                        <p:strVal val="visible"/>
                                      </p:to>
                                    </p:set>
                                    <p:anim calcmode="lin" valueType="num">
                                      <p:cBhvr additive="base">
                                        <p:cTn id="7" dur="500" fill="hold"/>
                                        <p:tgtEl>
                                          <p:spTgt spid="19107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107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910787">
                                            <p:txEl>
                                              <p:pRg st="1" end="1"/>
                                            </p:txEl>
                                          </p:spTgt>
                                        </p:tgtEl>
                                        <p:attrNameLst>
                                          <p:attrName>style.visibility</p:attrName>
                                        </p:attrNameLst>
                                      </p:cBhvr>
                                      <p:to>
                                        <p:strVal val="visible"/>
                                      </p:to>
                                    </p:set>
                                    <p:anim calcmode="lin" valueType="num">
                                      <p:cBhvr additive="base">
                                        <p:cTn id="13" dur="500" fill="hold"/>
                                        <p:tgtEl>
                                          <p:spTgt spid="191078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10787">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910787">
                                            <p:txEl>
                                              <p:pRg st="2" end="2"/>
                                            </p:txEl>
                                          </p:spTgt>
                                        </p:tgtEl>
                                        <p:attrNameLst>
                                          <p:attrName>style.visibility</p:attrName>
                                        </p:attrNameLst>
                                      </p:cBhvr>
                                      <p:to>
                                        <p:strVal val="visible"/>
                                      </p:to>
                                    </p:set>
                                    <p:anim calcmode="lin" valueType="num">
                                      <p:cBhvr additive="base">
                                        <p:cTn id="17" dur="500" fill="hold"/>
                                        <p:tgtEl>
                                          <p:spTgt spid="1910787">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910787">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910787">
                                            <p:txEl>
                                              <p:pRg st="3" end="3"/>
                                            </p:txEl>
                                          </p:spTgt>
                                        </p:tgtEl>
                                        <p:attrNameLst>
                                          <p:attrName>style.visibility</p:attrName>
                                        </p:attrNameLst>
                                      </p:cBhvr>
                                      <p:to>
                                        <p:strVal val="visible"/>
                                      </p:to>
                                    </p:set>
                                    <p:anim calcmode="lin" valueType="num">
                                      <p:cBhvr additive="base">
                                        <p:cTn id="21" dur="500" fill="hold"/>
                                        <p:tgtEl>
                                          <p:spTgt spid="1910787">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910787">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910787">
                                            <p:txEl>
                                              <p:pRg st="4" end="4"/>
                                            </p:txEl>
                                          </p:spTgt>
                                        </p:tgtEl>
                                        <p:attrNameLst>
                                          <p:attrName>style.visibility</p:attrName>
                                        </p:attrNameLst>
                                      </p:cBhvr>
                                      <p:to>
                                        <p:strVal val="visible"/>
                                      </p:to>
                                    </p:set>
                                    <p:anim calcmode="lin" valueType="num">
                                      <p:cBhvr additive="base">
                                        <p:cTn id="25" dur="500" fill="hold"/>
                                        <p:tgtEl>
                                          <p:spTgt spid="1910787">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1078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1910787">
                                            <p:txEl>
                                              <p:pRg st="5" end="5"/>
                                            </p:txEl>
                                          </p:spTgt>
                                        </p:tgtEl>
                                        <p:attrNameLst>
                                          <p:attrName>style.visibility</p:attrName>
                                        </p:attrNameLst>
                                      </p:cBhvr>
                                      <p:to>
                                        <p:strVal val="visible"/>
                                      </p:to>
                                    </p:set>
                                    <p:anim calcmode="lin" valueType="num">
                                      <p:cBhvr additive="base">
                                        <p:cTn id="31" dur="500" fill="hold"/>
                                        <p:tgtEl>
                                          <p:spTgt spid="1910787">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910787">
                                            <p:txEl>
                                              <p:pRg st="5" end="5"/>
                                            </p:txEl>
                                          </p:spTgt>
                                        </p:tgtEl>
                                        <p:attrNameLst>
                                          <p:attrName>ppt_y</p:attrName>
                                        </p:attrNameLst>
                                      </p:cBhvr>
                                      <p:tavLst>
                                        <p:tav tm="0">
                                          <p:val>
                                            <p:strVal val="#ppt_y"/>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910787">
                                            <p:txEl>
                                              <p:pRg st="6" end="6"/>
                                            </p:txEl>
                                          </p:spTgt>
                                        </p:tgtEl>
                                        <p:attrNameLst>
                                          <p:attrName>style.visibility</p:attrName>
                                        </p:attrNameLst>
                                      </p:cBhvr>
                                      <p:to>
                                        <p:strVal val="visible"/>
                                      </p:to>
                                    </p:set>
                                    <p:anim calcmode="lin" valueType="num">
                                      <p:cBhvr additive="base">
                                        <p:cTn id="35" dur="500" fill="hold"/>
                                        <p:tgtEl>
                                          <p:spTgt spid="1910787">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91078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Weight loss and Prevention</a:t>
            </a:r>
            <a:endParaRPr lang="en-US" dirty="0"/>
          </a:p>
        </p:txBody>
      </p:sp>
      <p:sp>
        <p:nvSpPr>
          <p:cNvPr id="3" name="Text Placeholder 2"/>
          <p:cNvSpPr>
            <a:spLocks noGrp="1"/>
          </p:cNvSpPr>
          <p:nvPr>
            <p:ph sz="quarter" idx="1"/>
          </p:nvPr>
        </p:nvSpPr>
        <p:spPr>
          <a:xfrm>
            <a:off x="457200" y="1752600"/>
            <a:ext cx="8229600" cy="4404360"/>
          </a:xfrm>
        </p:spPr>
        <p:txBody>
          <a:bodyPr/>
          <a:lstStyle/>
          <a:p>
            <a:r>
              <a:rPr lang="en-US" dirty="0" smtClean="0"/>
              <a:t>For every 2.2 pounds of weight loss, risk of type 2 diabetes was reduced by 13%.</a:t>
            </a:r>
            <a:endParaRPr lang="en-US" dirty="0"/>
          </a:p>
        </p:txBody>
      </p:sp>
      <p:pic>
        <p:nvPicPr>
          <p:cNvPr id="3074" name="Picture 2" descr="C:\Users\bev_000\AppData\Local\Microsoft\Windows\INetCache\IE\ZBVN0FQ4\MP90042245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2895599"/>
            <a:ext cx="4467235" cy="324921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5638800" y="4526179"/>
            <a:ext cx="2910228" cy="1425111"/>
          </a:xfrm>
          <a:prstGeom prst="rect">
            <a:avLst/>
          </a:prstGeom>
        </p:spPr>
      </p:pic>
    </p:spTree>
    <p:custDataLst>
      <p:tags r:id="rId1"/>
    </p:custDataLst>
    <p:extLst>
      <p:ext uri="{BB962C8B-B14F-4D97-AF65-F5344CB8AC3E}">
        <p14:creationId xmlns:p14="http://schemas.microsoft.com/office/powerpoint/2010/main" val="62009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1" name="Picture 3" descr="22151004"/>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tretch>
            <a:fillRect/>
          </a:stretch>
        </p:blipFill>
        <p:spPr>
          <a:xfrm>
            <a:off x="685800" y="304800"/>
            <a:ext cx="7824696" cy="5886306"/>
          </a:xfrm>
          <a:noFill/>
        </p:spPr>
      </p:pic>
    </p:spTree>
    <p:custDataLst>
      <p:tags r:id="rId1"/>
    </p:custDataLst>
    <p:extLst>
      <p:ext uri="{BB962C8B-B14F-4D97-AF65-F5344CB8AC3E}">
        <p14:creationId xmlns:p14="http://schemas.microsoft.com/office/powerpoint/2010/main" val="3471536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r>
              <a:rPr lang="en-US" dirty="0" smtClean="0"/>
              <a:t>Goals of Care</a:t>
            </a:r>
          </a:p>
        </p:txBody>
      </p:sp>
      <p:pic>
        <p:nvPicPr>
          <p:cNvPr id="5" name="Content Placeholder 4"/>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1524000" y="1447800"/>
            <a:ext cx="5638800" cy="3759200"/>
          </a:xfrm>
        </p:spPr>
      </p:pic>
    </p:spTree>
    <p:custDataLst>
      <p:tags r:id="rId1"/>
    </p:custDataLst>
    <p:extLst>
      <p:ext uri="{BB962C8B-B14F-4D97-AF65-F5344CB8AC3E}">
        <p14:creationId xmlns:p14="http://schemas.microsoft.com/office/powerpoint/2010/main" val="2110718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r>
              <a:rPr lang="en-US" smtClean="0"/>
              <a:t>ABCs of Diabetes –  </a:t>
            </a:r>
          </a:p>
        </p:txBody>
      </p:sp>
      <p:sp>
        <p:nvSpPr>
          <p:cNvPr id="1699843" name="Rectangle 3"/>
          <p:cNvSpPr>
            <a:spLocks noGrp="1" noChangeArrowheads="1"/>
          </p:cNvSpPr>
          <p:nvPr>
            <p:ph sz="quarter" idx="1"/>
          </p:nvPr>
        </p:nvSpPr>
        <p:spPr>
          <a:xfrm>
            <a:off x="457200" y="1219200"/>
            <a:ext cx="8229600" cy="5257800"/>
          </a:xfrm>
        </p:spPr>
        <p:txBody>
          <a:bodyPr>
            <a:normAutofit/>
          </a:bodyPr>
          <a:lstStyle/>
          <a:p>
            <a:pPr eaLnBrk="1" hangingPunct="1">
              <a:lnSpc>
                <a:spcPct val="90000"/>
              </a:lnSpc>
              <a:defRPr/>
            </a:pPr>
            <a:r>
              <a:rPr lang="en-US" sz="4000" dirty="0" smtClean="0">
                <a:solidFill>
                  <a:schemeClr val="tx2">
                    <a:lumMod val="75000"/>
                  </a:schemeClr>
                </a:solidFill>
              </a:rPr>
              <a:t>A</a:t>
            </a:r>
            <a:r>
              <a:rPr lang="en-US" dirty="0" smtClean="0"/>
              <a:t>1c less than 7% (</a:t>
            </a:r>
            <a:r>
              <a:rPr lang="en-US" dirty="0" err="1" smtClean="0"/>
              <a:t>avg</a:t>
            </a:r>
            <a:r>
              <a:rPr lang="en-US" dirty="0" smtClean="0"/>
              <a:t> 3 month BG)</a:t>
            </a:r>
          </a:p>
          <a:p>
            <a:pPr lvl="1" eaLnBrk="1" hangingPunct="1">
              <a:lnSpc>
                <a:spcPct val="90000"/>
              </a:lnSpc>
              <a:defRPr/>
            </a:pPr>
            <a:r>
              <a:rPr lang="en-US" dirty="0" smtClean="0"/>
              <a:t>Pre-meal BG 80-130</a:t>
            </a:r>
          </a:p>
          <a:p>
            <a:pPr lvl="1" eaLnBrk="1" hangingPunct="1">
              <a:lnSpc>
                <a:spcPct val="90000"/>
              </a:lnSpc>
              <a:defRPr/>
            </a:pPr>
            <a:r>
              <a:rPr lang="en-US" dirty="0" smtClean="0"/>
              <a:t>Post meal BG &lt;180</a:t>
            </a:r>
          </a:p>
          <a:p>
            <a:pPr eaLnBrk="1" hangingPunct="1">
              <a:lnSpc>
                <a:spcPct val="90000"/>
              </a:lnSpc>
              <a:defRPr/>
            </a:pPr>
            <a:r>
              <a:rPr lang="en-US" sz="4000" dirty="0" smtClean="0">
                <a:solidFill>
                  <a:schemeClr val="tx2">
                    <a:lumMod val="75000"/>
                  </a:schemeClr>
                </a:solidFill>
              </a:rPr>
              <a:t>B</a:t>
            </a:r>
            <a:r>
              <a:rPr lang="en-US" dirty="0" smtClean="0"/>
              <a:t>lood Pressure &lt; 140/90</a:t>
            </a:r>
          </a:p>
          <a:p>
            <a:pPr eaLnBrk="1" hangingPunct="1">
              <a:lnSpc>
                <a:spcPct val="90000"/>
              </a:lnSpc>
              <a:defRPr/>
            </a:pPr>
            <a:r>
              <a:rPr lang="en-US" sz="4000" dirty="0" smtClean="0">
                <a:solidFill>
                  <a:schemeClr val="tx2">
                    <a:lumMod val="75000"/>
                  </a:schemeClr>
                </a:solidFill>
              </a:rPr>
              <a:t>C</a:t>
            </a:r>
            <a:r>
              <a:rPr lang="en-US" dirty="0" smtClean="0"/>
              <a:t>holesterol </a:t>
            </a:r>
          </a:p>
          <a:p>
            <a:pPr lvl="1" eaLnBrk="1" hangingPunct="1">
              <a:lnSpc>
                <a:spcPct val="90000"/>
              </a:lnSpc>
              <a:defRPr/>
            </a:pPr>
            <a:r>
              <a:rPr lang="en-US" dirty="0" smtClean="0"/>
              <a:t>DM and 40 </a:t>
            </a:r>
            <a:r>
              <a:rPr lang="en-US" dirty="0" err="1" smtClean="0"/>
              <a:t>yrs</a:t>
            </a:r>
            <a:r>
              <a:rPr lang="en-US" dirty="0" smtClean="0"/>
              <a:t>, start statin</a:t>
            </a:r>
          </a:p>
          <a:p>
            <a:pPr lvl="1" eaLnBrk="1" hangingPunct="1">
              <a:lnSpc>
                <a:spcPct val="90000"/>
              </a:lnSpc>
              <a:defRPr/>
            </a:pPr>
            <a:r>
              <a:rPr lang="en-US" dirty="0" smtClean="0"/>
              <a:t>HDL &gt;40</a:t>
            </a:r>
          </a:p>
          <a:p>
            <a:pPr lvl="1" eaLnBrk="1" hangingPunct="1">
              <a:lnSpc>
                <a:spcPct val="90000"/>
              </a:lnSpc>
              <a:defRPr/>
            </a:pPr>
            <a:r>
              <a:rPr lang="en-US" dirty="0" smtClean="0"/>
              <a:t>Triglyceride &lt; 150</a:t>
            </a:r>
          </a:p>
          <a:p>
            <a:pPr eaLnBrk="1" hangingPunct="1">
              <a:lnSpc>
                <a:spcPct val="90000"/>
              </a:lnSpc>
              <a:defRPr/>
            </a:pPr>
            <a:r>
              <a:rPr lang="en-US" sz="3600" dirty="0" smtClean="0">
                <a:solidFill>
                  <a:srgbClr val="790015"/>
                </a:solidFill>
              </a:rPr>
              <a:t>E</a:t>
            </a:r>
            <a:r>
              <a:rPr lang="en-US" dirty="0" smtClean="0"/>
              <a:t> </a:t>
            </a:r>
            <a:r>
              <a:rPr lang="en-US" dirty="0" err="1" smtClean="0"/>
              <a:t>xercise</a:t>
            </a:r>
            <a:r>
              <a:rPr lang="en-US" dirty="0" smtClean="0"/>
              <a:t>, Education</a:t>
            </a:r>
          </a:p>
          <a:p>
            <a:pPr eaLnBrk="1" hangingPunct="1">
              <a:lnSpc>
                <a:spcPct val="90000"/>
              </a:lnSpc>
              <a:defRPr/>
            </a:pPr>
            <a:r>
              <a:rPr lang="en-US" sz="3600" dirty="0" smtClean="0">
                <a:solidFill>
                  <a:srgbClr val="7030A0"/>
                </a:solidFill>
              </a:rPr>
              <a:t>H</a:t>
            </a:r>
            <a:r>
              <a:rPr lang="en-US" dirty="0" smtClean="0">
                <a:solidFill>
                  <a:srgbClr val="7030A0"/>
                </a:solidFill>
              </a:rPr>
              <a:t> </a:t>
            </a:r>
            <a:r>
              <a:rPr lang="en-US" dirty="0" err="1" smtClean="0"/>
              <a:t>ealthy</a:t>
            </a:r>
            <a:r>
              <a:rPr lang="en-US" dirty="0" smtClean="0"/>
              <a:t> Eating</a:t>
            </a:r>
          </a:p>
        </p:txBody>
      </p:sp>
      <p:pic>
        <p:nvPicPr>
          <p:cNvPr id="4" name="Picture 3"/>
          <p:cNvPicPr>
            <a:picLocks noChangeAspect="1"/>
          </p:cNvPicPr>
          <p:nvPr/>
        </p:nvPicPr>
        <p:blipFill>
          <a:blip r:embed="rId4"/>
          <a:stretch>
            <a:fillRect/>
          </a:stretch>
        </p:blipFill>
        <p:spPr>
          <a:xfrm>
            <a:off x="4685857" y="3810000"/>
            <a:ext cx="3886643" cy="2362200"/>
          </a:xfrm>
          <a:prstGeom prst="rect">
            <a:avLst/>
          </a:prstGeom>
        </p:spPr>
      </p:pic>
    </p:spTree>
    <p:custDataLst>
      <p:tags r:id="rId1"/>
    </p:custDataLst>
    <p:extLst>
      <p:ext uri="{BB962C8B-B14F-4D97-AF65-F5344CB8AC3E}">
        <p14:creationId xmlns:p14="http://schemas.microsoft.com/office/powerpoint/2010/main" val="746005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0627" name="Rectangle 3"/>
          <p:cNvSpPr>
            <a:spLocks noGrp="1" noChangeArrowheads="1"/>
          </p:cNvSpPr>
          <p:nvPr>
            <p:ph sz="quarter" idx="1"/>
          </p:nvPr>
        </p:nvSpPr>
        <p:spPr>
          <a:xfrm>
            <a:off x="381000" y="1524000"/>
            <a:ext cx="8229600" cy="4684833"/>
          </a:xfrm>
        </p:spPr>
        <p:txBody>
          <a:bodyPr lIns="90477" tIns="44445" rIns="90477" bIns="44445"/>
          <a:lstStyle/>
          <a:p>
            <a:pPr eaLnBrk="1" hangingPunct="1">
              <a:lnSpc>
                <a:spcPct val="80000"/>
              </a:lnSpc>
              <a:defRPr/>
            </a:pPr>
            <a:r>
              <a:rPr lang="en-US" dirty="0" smtClean="0"/>
              <a:t>1% decrease in A</a:t>
            </a:r>
            <a:r>
              <a:rPr lang="en-US" baseline="-25000" dirty="0" smtClean="0"/>
              <a:t>1</a:t>
            </a:r>
            <a:r>
              <a:rPr lang="en-US" dirty="0" smtClean="0"/>
              <a:t>c reduces </a:t>
            </a:r>
            <a:r>
              <a:rPr lang="en-US" dirty="0" err="1" smtClean="0"/>
              <a:t>microvascular</a:t>
            </a:r>
            <a:r>
              <a:rPr lang="en-US" dirty="0" smtClean="0"/>
              <a:t> complications by 35% </a:t>
            </a:r>
          </a:p>
          <a:p>
            <a:pPr eaLnBrk="1" hangingPunct="1">
              <a:lnSpc>
                <a:spcPct val="80000"/>
              </a:lnSpc>
              <a:defRPr/>
            </a:pPr>
            <a:r>
              <a:rPr lang="en-US" sz="2800" dirty="0" smtClean="0"/>
              <a:t>1% decrease in A</a:t>
            </a:r>
            <a:r>
              <a:rPr lang="en-US" sz="2800" baseline="-25000" dirty="0" smtClean="0"/>
              <a:t>1</a:t>
            </a:r>
            <a:r>
              <a:rPr lang="en-US" sz="2800" dirty="0" smtClean="0"/>
              <a:t>c reduces diabetes related deaths by 25%</a:t>
            </a:r>
          </a:p>
          <a:p>
            <a:pPr algn="r" eaLnBrk="1" hangingPunct="1">
              <a:lnSpc>
                <a:spcPct val="80000"/>
              </a:lnSpc>
              <a:buFont typeface="Wingdings" pitchFamily="2" charset="2"/>
              <a:buNone/>
              <a:defRPr/>
            </a:pPr>
            <a:endParaRPr lang="en-US" sz="1600" i="1" dirty="0" smtClean="0"/>
          </a:p>
          <a:p>
            <a:pPr eaLnBrk="1" latinLnBrk="1" hangingPunct="1">
              <a:lnSpc>
                <a:spcPct val="80000"/>
              </a:lnSpc>
              <a:defRPr/>
            </a:pPr>
            <a:r>
              <a:rPr lang="en-US" sz="2800" dirty="0" smtClean="0"/>
              <a:t>B/P control (144/82) reduced risk of:</a:t>
            </a:r>
          </a:p>
          <a:p>
            <a:pPr lvl="1" eaLnBrk="1" latinLnBrk="1" hangingPunct="1">
              <a:lnSpc>
                <a:spcPct val="80000"/>
              </a:lnSpc>
              <a:defRPr/>
            </a:pPr>
            <a:r>
              <a:rPr lang="en-US" dirty="0" smtClean="0"/>
              <a:t>Heart failure (56%)</a:t>
            </a:r>
          </a:p>
          <a:p>
            <a:pPr lvl="1" eaLnBrk="1" latinLnBrk="1" hangingPunct="1">
              <a:lnSpc>
                <a:spcPct val="80000"/>
              </a:lnSpc>
              <a:defRPr/>
            </a:pPr>
            <a:r>
              <a:rPr lang="en-US" dirty="0" smtClean="0"/>
              <a:t>Stroke (44%)</a:t>
            </a:r>
          </a:p>
          <a:p>
            <a:pPr lvl="1" eaLnBrk="1" latinLnBrk="1" hangingPunct="1">
              <a:lnSpc>
                <a:spcPct val="80000"/>
              </a:lnSpc>
              <a:defRPr/>
            </a:pPr>
            <a:r>
              <a:rPr lang="en-US" dirty="0" smtClean="0"/>
              <a:t>Death from diabetes (32%)</a:t>
            </a:r>
          </a:p>
          <a:p>
            <a:pPr algn="r" eaLnBrk="1" hangingPunct="1">
              <a:lnSpc>
                <a:spcPct val="80000"/>
              </a:lnSpc>
              <a:buFont typeface="Wingdings" pitchFamily="2" charset="2"/>
              <a:buNone/>
              <a:defRPr/>
            </a:pPr>
            <a:endParaRPr lang="en-US" sz="1800" i="1" dirty="0" smtClean="0"/>
          </a:p>
          <a:p>
            <a:pPr algn="r" eaLnBrk="1" hangingPunct="1">
              <a:lnSpc>
                <a:spcPct val="80000"/>
              </a:lnSpc>
              <a:buFont typeface="Wingdings" pitchFamily="2" charset="2"/>
              <a:buNone/>
              <a:defRPr/>
            </a:pPr>
            <a:endParaRPr lang="en-US" sz="1600" i="1" dirty="0" smtClean="0"/>
          </a:p>
          <a:p>
            <a:pPr algn="r" eaLnBrk="1" hangingPunct="1">
              <a:lnSpc>
                <a:spcPct val="80000"/>
              </a:lnSpc>
              <a:buFont typeface="Wingdings" pitchFamily="2" charset="2"/>
              <a:buNone/>
              <a:defRPr/>
            </a:pPr>
            <a:r>
              <a:rPr lang="en-US" sz="1600" i="1" dirty="0" smtClean="0"/>
              <a:t>Lancet 352: 837-865, 1998</a:t>
            </a:r>
          </a:p>
        </p:txBody>
      </p:sp>
      <p:pic>
        <p:nvPicPr>
          <p:cNvPr id="4" name="Picture 3"/>
          <p:cNvPicPr>
            <a:picLocks noChangeAspect="1"/>
          </p:cNvPicPr>
          <p:nvPr/>
        </p:nvPicPr>
        <p:blipFill>
          <a:blip r:embed="rId4"/>
          <a:stretch>
            <a:fillRect/>
          </a:stretch>
        </p:blipFill>
        <p:spPr>
          <a:xfrm>
            <a:off x="-15510" y="149180"/>
            <a:ext cx="8553429" cy="1322947"/>
          </a:xfrm>
          <a:prstGeom prst="rect">
            <a:avLst/>
          </a:prstGeom>
        </p:spPr>
      </p:pic>
    </p:spTree>
    <p:custDataLst>
      <p:tags r:id="rId1"/>
    </p:custDataLst>
    <p:extLst>
      <p:ext uri="{BB962C8B-B14F-4D97-AF65-F5344CB8AC3E}">
        <p14:creationId xmlns:p14="http://schemas.microsoft.com/office/powerpoint/2010/main" val="1669944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43200000">
                                      <p:cBhvr>
                                        <p:cTn id="6" dur="2000" fill="hold"/>
                                        <p:tgtEl>
                                          <p:spTgt spid="1690627">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6. Glycemic Targets  </a:t>
            </a:r>
            <a:endParaRPr lang="en-US" dirty="0"/>
          </a:p>
        </p:txBody>
      </p:sp>
      <p:sp>
        <p:nvSpPr>
          <p:cNvPr id="6" name="Content Placeholder 5"/>
          <p:cNvSpPr>
            <a:spLocks noGrp="1"/>
          </p:cNvSpPr>
          <p:nvPr>
            <p:ph sz="quarter" idx="1"/>
          </p:nvPr>
        </p:nvSpPr>
        <p:spPr>
          <a:xfrm>
            <a:off x="457200" y="1219200"/>
            <a:ext cx="5486400" cy="4937760"/>
          </a:xfrm>
        </p:spPr>
        <p:txBody>
          <a:bodyPr>
            <a:normAutofit fontScale="92500"/>
          </a:bodyPr>
          <a:lstStyle/>
          <a:p>
            <a:r>
              <a:rPr lang="en-US" b="1" dirty="0"/>
              <a:t>Adult non pregnant A1c goals</a:t>
            </a:r>
            <a:endParaRPr lang="en-US" dirty="0"/>
          </a:p>
          <a:p>
            <a:pPr lvl="1"/>
            <a:r>
              <a:rPr lang="en-US" b="1" dirty="0"/>
              <a:t>A1c &lt; 7%</a:t>
            </a:r>
            <a:r>
              <a:rPr lang="en-US" dirty="0"/>
              <a:t>  - a reasonable goal for adults.</a:t>
            </a:r>
          </a:p>
          <a:p>
            <a:pPr lvl="1"/>
            <a:r>
              <a:rPr lang="en-US" b="1" dirty="0"/>
              <a:t>A1c &lt; 6.5%</a:t>
            </a:r>
            <a:r>
              <a:rPr lang="en-US" dirty="0"/>
              <a:t> - may be appropriate for those without significant risk of hypoglycemia or other adverse effects of treatment.</a:t>
            </a:r>
          </a:p>
          <a:p>
            <a:pPr lvl="1"/>
            <a:r>
              <a:rPr lang="en-US" b="1" dirty="0"/>
              <a:t>A1c &lt; 8%</a:t>
            </a:r>
            <a:r>
              <a:rPr lang="en-US" dirty="0"/>
              <a:t> - may be appropriate for patients with history of hypoglycemia, limited life expectancy, or those with longstanding diabetes and vascular complications.</a:t>
            </a:r>
          </a:p>
          <a:p>
            <a:endParaRPr lang="en-US" dirty="0"/>
          </a:p>
        </p:txBody>
      </p:sp>
      <p:pic>
        <p:nvPicPr>
          <p:cNvPr id="4" name="Picture 3"/>
          <p:cNvPicPr>
            <a:picLocks noChangeAspect="1"/>
          </p:cNvPicPr>
          <p:nvPr/>
        </p:nvPicPr>
        <p:blipFill>
          <a:blip r:embed="rId4"/>
          <a:stretch>
            <a:fillRect/>
          </a:stretch>
        </p:blipFill>
        <p:spPr>
          <a:xfrm>
            <a:off x="6096000" y="1371600"/>
            <a:ext cx="2896001" cy="3162300"/>
          </a:xfrm>
          <a:prstGeom prst="rect">
            <a:avLst/>
          </a:prstGeom>
        </p:spPr>
      </p:pic>
    </p:spTree>
    <p:custDataLst>
      <p:tags r:id="rId1"/>
    </p:custDataLst>
    <p:extLst>
      <p:ext uri="{BB962C8B-B14F-4D97-AF65-F5344CB8AC3E}">
        <p14:creationId xmlns:p14="http://schemas.microsoft.com/office/powerpoint/2010/main" val="803747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be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260410856"/>
      </p:ext>
    </p:extLst>
  </p:cSld>
  <p:clrMapOvr>
    <a:masterClrMapping/>
  </p:clrMapOvr>
  <p:transition>
    <p:random/>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normAutofit fontScale="90000"/>
          </a:bodyPr>
          <a:lstStyle/>
          <a:p>
            <a:pPr eaLnBrk="1" hangingPunct="1"/>
            <a:r>
              <a:rPr lang="en-US" sz="4000" dirty="0" smtClean="0"/>
              <a:t/>
            </a:r>
            <a:br>
              <a:rPr lang="en-US" sz="4000" dirty="0" smtClean="0"/>
            </a:br>
            <a:r>
              <a:rPr lang="en-US" sz="4000" dirty="0"/>
              <a:t/>
            </a:r>
            <a:br>
              <a:rPr lang="en-US" sz="4000" dirty="0"/>
            </a:br>
            <a:r>
              <a:rPr lang="en-US" sz="4000" dirty="0" smtClean="0"/>
              <a:t/>
            </a:r>
            <a:br>
              <a:rPr lang="en-US" sz="4000" dirty="0" smtClean="0"/>
            </a:br>
            <a:r>
              <a:rPr lang="en-US" sz="4000" dirty="0"/>
              <a:t/>
            </a:r>
            <a:br>
              <a:rPr lang="en-US" sz="4000" dirty="0"/>
            </a:br>
            <a:r>
              <a:rPr lang="en-US" sz="4000" dirty="0" smtClean="0"/>
              <a:t/>
            </a:r>
            <a:br>
              <a:rPr lang="en-US" sz="4000" dirty="0" smtClean="0"/>
            </a:br>
            <a:r>
              <a:rPr lang="en-US" sz="4000" dirty="0" smtClean="0"/>
              <a:t>A1c and Estimated </a:t>
            </a:r>
            <a:r>
              <a:rPr lang="en-US" sz="4000" dirty="0" err="1" smtClean="0"/>
              <a:t>Avg</a:t>
            </a:r>
            <a:r>
              <a:rPr lang="en-US" sz="4000" dirty="0" smtClean="0"/>
              <a:t> Glucose (</a:t>
            </a:r>
            <a:r>
              <a:rPr lang="en-US" sz="4000" dirty="0" err="1" smtClean="0"/>
              <a:t>eAG</a:t>
            </a:r>
            <a:r>
              <a:rPr lang="en-US" sz="4000" dirty="0" smtClean="0"/>
              <a:t>) 2008 </a:t>
            </a:r>
          </a:p>
        </p:txBody>
      </p:sp>
      <p:sp>
        <p:nvSpPr>
          <p:cNvPr id="88067" name="Rectangle 3"/>
          <p:cNvSpPr>
            <a:spLocks noGrp="1" noChangeArrowheads="1"/>
          </p:cNvSpPr>
          <p:nvPr>
            <p:ph sz="quarter" idx="1"/>
          </p:nvPr>
        </p:nvSpPr>
        <p:spPr>
          <a:xfrm>
            <a:off x="1143000" y="1524000"/>
            <a:ext cx="7543800" cy="4632960"/>
          </a:xfrm>
        </p:spPr>
        <p:txBody>
          <a:bodyPr>
            <a:normAutofit/>
          </a:bodyPr>
          <a:lstStyle/>
          <a:p>
            <a:pPr eaLnBrk="1" hangingPunct="1">
              <a:lnSpc>
                <a:spcPct val="80000"/>
              </a:lnSpc>
              <a:buFont typeface="Wingdings" pitchFamily="2" charset="2"/>
              <a:buNone/>
            </a:pPr>
            <a:r>
              <a:rPr lang="en-US" sz="2400" u="sng" dirty="0" smtClean="0"/>
              <a:t>A1c (%)			</a:t>
            </a:r>
            <a:r>
              <a:rPr lang="en-US" sz="2400" u="sng" dirty="0" err="1" smtClean="0"/>
              <a:t>eAG</a:t>
            </a:r>
            <a:endParaRPr lang="en-US" sz="2400" u="sng" dirty="0" smtClean="0"/>
          </a:p>
          <a:p>
            <a:pPr eaLnBrk="1" hangingPunct="1">
              <a:lnSpc>
                <a:spcPct val="80000"/>
              </a:lnSpc>
              <a:buFont typeface="Wingdings" pitchFamily="2" charset="2"/>
              <a:buNone/>
            </a:pPr>
            <a:r>
              <a:rPr lang="en-US" sz="2400" dirty="0" smtClean="0"/>
              <a:t>	5				  97</a:t>
            </a:r>
          </a:p>
          <a:p>
            <a:pPr eaLnBrk="1" hangingPunct="1">
              <a:lnSpc>
                <a:spcPct val="80000"/>
              </a:lnSpc>
              <a:buFont typeface="Wingdings" pitchFamily="2" charset="2"/>
              <a:buNone/>
            </a:pPr>
            <a:r>
              <a:rPr lang="en-US" sz="2400" dirty="0" smtClean="0"/>
              <a:t>    6				126</a:t>
            </a:r>
          </a:p>
          <a:p>
            <a:pPr eaLnBrk="1" hangingPunct="1">
              <a:lnSpc>
                <a:spcPct val="80000"/>
              </a:lnSpc>
              <a:buFont typeface="Wingdings" pitchFamily="2" charset="2"/>
              <a:buNone/>
            </a:pPr>
            <a:r>
              <a:rPr lang="en-US" sz="2400" dirty="0" smtClean="0"/>
              <a:t>	7				154</a:t>
            </a:r>
          </a:p>
          <a:p>
            <a:pPr eaLnBrk="1" hangingPunct="1">
              <a:lnSpc>
                <a:spcPct val="80000"/>
              </a:lnSpc>
              <a:buFont typeface="Wingdings" pitchFamily="2" charset="2"/>
              <a:buNone/>
            </a:pPr>
            <a:r>
              <a:rPr lang="en-US" sz="2400" dirty="0" smtClean="0"/>
              <a:t>	8				183</a:t>
            </a:r>
          </a:p>
          <a:p>
            <a:pPr eaLnBrk="1" hangingPunct="1">
              <a:lnSpc>
                <a:spcPct val="80000"/>
              </a:lnSpc>
              <a:buFont typeface="Wingdings" pitchFamily="2" charset="2"/>
              <a:buNone/>
            </a:pPr>
            <a:r>
              <a:rPr lang="en-US" sz="2400" dirty="0" smtClean="0"/>
              <a:t>	9				212</a:t>
            </a:r>
          </a:p>
          <a:p>
            <a:pPr eaLnBrk="1" hangingPunct="1">
              <a:lnSpc>
                <a:spcPct val="80000"/>
              </a:lnSpc>
              <a:buFont typeface="Wingdings" pitchFamily="2" charset="2"/>
              <a:buNone/>
            </a:pPr>
            <a:r>
              <a:rPr lang="en-US" sz="2400" dirty="0" smtClean="0"/>
              <a:t>	10				240</a:t>
            </a:r>
          </a:p>
          <a:p>
            <a:pPr eaLnBrk="1" hangingPunct="1">
              <a:lnSpc>
                <a:spcPct val="80000"/>
              </a:lnSpc>
              <a:buFont typeface="Wingdings" pitchFamily="2" charset="2"/>
              <a:buNone/>
            </a:pPr>
            <a:r>
              <a:rPr lang="en-US" sz="2400" dirty="0" smtClean="0"/>
              <a:t>	11				269	</a:t>
            </a:r>
          </a:p>
          <a:p>
            <a:pPr eaLnBrk="1" hangingPunct="1">
              <a:lnSpc>
                <a:spcPct val="80000"/>
              </a:lnSpc>
              <a:buFont typeface="Wingdings" pitchFamily="2" charset="2"/>
              <a:buNone/>
            </a:pPr>
            <a:r>
              <a:rPr lang="en-US" sz="2400" dirty="0" smtClean="0"/>
              <a:t>    12				298	</a:t>
            </a:r>
          </a:p>
          <a:p>
            <a:pPr eaLnBrk="1" hangingPunct="1">
              <a:lnSpc>
                <a:spcPct val="80000"/>
              </a:lnSpc>
              <a:buFont typeface="Wingdings" pitchFamily="2" charset="2"/>
              <a:buNone/>
            </a:pPr>
            <a:r>
              <a:rPr lang="en-US" sz="2400" dirty="0" smtClean="0"/>
              <a:t>			 </a:t>
            </a:r>
          </a:p>
          <a:p>
            <a:pPr algn="ctr" eaLnBrk="1" hangingPunct="1">
              <a:lnSpc>
                <a:spcPct val="80000"/>
              </a:lnSpc>
              <a:buFont typeface="Wingdings" pitchFamily="2" charset="2"/>
              <a:buNone/>
            </a:pPr>
            <a:r>
              <a:rPr lang="en-US" sz="2400" b="1" i="1" dirty="0" err="1" smtClean="0">
                <a:solidFill>
                  <a:srgbClr val="7030A0"/>
                </a:solidFill>
              </a:rPr>
              <a:t>eAG</a:t>
            </a:r>
            <a:r>
              <a:rPr lang="en-US" sz="2400" b="1" i="1" dirty="0" smtClean="0">
                <a:solidFill>
                  <a:srgbClr val="7030A0"/>
                </a:solidFill>
              </a:rPr>
              <a:t> = 28.7 x A1c-46.7  ~ 29 </a:t>
            </a:r>
            <a:r>
              <a:rPr lang="en-US" sz="2400" b="1" i="1" dirty="0" err="1" smtClean="0">
                <a:solidFill>
                  <a:srgbClr val="7030A0"/>
                </a:solidFill>
              </a:rPr>
              <a:t>pts</a:t>
            </a:r>
            <a:r>
              <a:rPr lang="en-US" sz="2400" b="1" i="1" dirty="0" smtClean="0">
                <a:solidFill>
                  <a:srgbClr val="7030A0"/>
                </a:solidFill>
              </a:rPr>
              <a:t> per 1%</a:t>
            </a:r>
          </a:p>
          <a:p>
            <a:pPr algn="r" eaLnBrk="1" hangingPunct="1">
              <a:lnSpc>
                <a:spcPct val="80000"/>
              </a:lnSpc>
              <a:buFont typeface="Wingdings" pitchFamily="2" charset="2"/>
              <a:buNone/>
            </a:pPr>
            <a:r>
              <a:rPr lang="en-US" sz="1400" b="1" i="1" dirty="0" smtClean="0"/>
              <a:t>Translating the A1c Assay Into Estimated Average Glucose Values – ADAG Study</a:t>
            </a:r>
            <a:endParaRPr lang="en-US" sz="1600" b="1" dirty="0" smtClean="0"/>
          </a:p>
          <a:p>
            <a:pPr algn="r" eaLnBrk="1" hangingPunct="1">
              <a:lnSpc>
                <a:spcPct val="80000"/>
              </a:lnSpc>
              <a:buFont typeface="Wingdings" pitchFamily="2" charset="2"/>
              <a:buNone/>
            </a:pPr>
            <a:r>
              <a:rPr lang="en-US" sz="1400" dirty="0" smtClean="0"/>
              <a:t>Diabetes Care: 31, #8, August 2008</a:t>
            </a:r>
          </a:p>
        </p:txBody>
      </p:sp>
      <p:sp>
        <p:nvSpPr>
          <p:cNvPr id="4" name="TextBox 3"/>
          <p:cNvSpPr txBox="1"/>
          <p:nvPr/>
        </p:nvSpPr>
        <p:spPr>
          <a:xfrm>
            <a:off x="6400800" y="1676400"/>
            <a:ext cx="1905000" cy="1323975"/>
          </a:xfrm>
          <a:prstGeom prst="rect">
            <a:avLst/>
          </a:prstGeom>
          <a:noFill/>
        </p:spPr>
        <p:txBody>
          <a:bodyPr>
            <a:spAutoFit/>
          </a:bodyPr>
          <a:lstStyle/>
          <a:p>
            <a:pPr>
              <a:defRPr/>
            </a:pPr>
            <a:r>
              <a:rPr lang="en-US" sz="2000" b="1" dirty="0"/>
              <a:t>Order teaching tool kit free at diabetes.org</a:t>
            </a:r>
          </a:p>
        </p:txBody>
      </p:sp>
      <p:pic>
        <p:nvPicPr>
          <p:cNvPr id="88069" name="Picture 4" descr="C:\Program Files\Microsoft Office\MEDIA\CAGCAT10\j030282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5600" y="3039586"/>
            <a:ext cx="1143000" cy="160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150045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23950"/>
          </a:xfrm>
        </p:spPr>
        <p:txBody>
          <a:bodyPr>
            <a:normAutofit fontScale="90000"/>
          </a:bodyPr>
          <a:lstStyle/>
          <a:p>
            <a:pPr>
              <a:defRPr/>
            </a:pPr>
            <a:r>
              <a:rPr lang="en-US" dirty="0" smtClean="0"/>
              <a:t/>
            </a:r>
            <a:br>
              <a:rPr lang="en-US" dirty="0" smtClean="0"/>
            </a:br>
            <a:r>
              <a:rPr lang="en-US" dirty="0"/>
              <a:t>World D</a:t>
            </a:r>
            <a:r>
              <a:rPr lang="en-US" dirty="0" smtClean="0"/>
              <a:t>iabetes Day </a:t>
            </a:r>
            <a:r>
              <a:rPr lang="en-US" dirty="0"/>
              <a:t/>
            </a:r>
            <a:br>
              <a:rPr lang="en-US" dirty="0"/>
            </a:br>
            <a:r>
              <a:rPr lang="en-US" sz="3100" dirty="0"/>
              <a:t>November 14</a:t>
            </a:r>
          </a:p>
        </p:txBody>
      </p:sp>
      <p:pic>
        <p:nvPicPr>
          <p:cNvPr id="16389" name="Picture 2" descr="http://www.idf.org/sites/default/files/pictures/wdd12-poster-education-350p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378857"/>
            <a:ext cx="3333750"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3" descr="http://www.idf.org/sites/default/files/pictures/wdd12-poster-environment-350px.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1371600"/>
            <a:ext cx="333375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168867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normAutofit/>
          </a:bodyPr>
          <a:lstStyle/>
          <a:p>
            <a:pPr algn="ctr" eaLnBrk="1" hangingPunct="1"/>
            <a:r>
              <a:rPr lang="en-US" sz="5400" dirty="0" smtClean="0"/>
              <a:t>“Legacy Effect”</a:t>
            </a:r>
          </a:p>
        </p:txBody>
      </p:sp>
      <p:sp>
        <p:nvSpPr>
          <p:cNvPr id="81923" name="Rectangle 3"/>
          <p:cNvSpPr>
            <a:spLocks noGrp="1" noChangeArrowheads="1"/>
          </p:cNvSpPr>
          <p:nvPr>
            <p:ph sz="quarter" idx="1"/>
          </p:nvPr>
        </p:nvSpPr>
        <p:spPr/>
        <p:txBody>
          <a:bodyPr/>
          <a:lstStyle/>
          <a:p>
            <a:pPr eaLnBrk="1" hangingPunct="1">
              <a:lnSpc>
                <a:spcPct val="90000"/>
              </a:lnSpc>
              <a:defRPr/>
            </a:pPr>
            <a:r>
              <a:rPr lang="en-US" sz="3600" dirty="0" smtClean="0"/>
              <a:t>For participants of DCCT and UKPDS </a:t>
            </a:r>
          </a:p>
          <a:p>
            <a:pPr lvl="1" eaLnBrk="1" hangingPunct="1">
              <a:lnSpc>
                <a:spcPct val="90000"/>
              </a:lnSpc>
              <a:defRPr/>
            </a:pPr>
            <a:r>
              <a:rPr lang="en-US" dirty="0" smtClean="0"/>
              <a:t>long lasting benefit of early intensive BG control prevents</a:t>
            </a:r>
          </a:p>
          <a:p>
            <a:pPr lvl="2" eaLnBrk="1" hangingPunct="1">
              <a:lnSpc>
                <a:spcPct val="90000"/>
              </a:lnSpc>
              <a:defRPr/>
            </a:pPr>
            <a:r>
              <a:rPr lang="en-US" sz="2800" dirty="0" err="1"/>
              <a:t>m</a:t>
            </a:r>
            <a:r>
              <a:rPr lang="en-US" sz="2800" dirty="0" err="1" smtClean="0"/>
              <a:t>icrovascular</a:t>
            </a:r>
            <a:r>
              <a:rPr lang="en-US" sz="2800" dirty="0" smtClean="0"/>
              <a:t> complications</a:t>
            </a:r>
          </a:p>
          <a:p>
            <a:pPr lvl="2" eaLnBrk="1" hangingPunct="1">
              <a:lnSpc>
                <a:spcPct val="90000"/>
              </a:lnSpc>
              <a:defRPr/>
            </a:pPr>
            <a:r>
              <a:rPr lang="en-US" sz="2800" dirty="0" err="1" smtClean="0"/>
              <a:t>Macrovascular</a:t>
            </a:r>
            <a:r>
              <a:rPr lang="en-US" sz="2800" dirty="0" smtClean="0"/>
              <a:t> complications (15-55% decrease)</a:t>
            </a:r>
          </a:p>
          <a:p>
            <a:pPr lvl="1" eaLnBrk="1" hangingPunct="1">
              <a:lnSpc>
                <a:spcPct val="90000"/>
              </a:lnSpc>
              <a:defRPr/>
            </a:pPr>
            <a:r>
              <a:rPr lang="en-US" dirty="0" smtClean="0"/>
              <a:t>Even though their BG levels increased over time</a:t>
            </a:r>
          </a:p>
          <a:p>
            <a:pPr lvl="1" eaLnBrk="1" hangingPunct="1">
              <a:lnSpc>
                <a:spcPct val="90000"/>
              </a:lnSpc>
              <a:defRPr/>
            </a:pPr>
            <a:r>
              <a:rPr lang="en-US" dirty="0" smtClean="0"/>
              <a:t>Message – Catch early and</a:t>
            </a:r>
          </a:p>
          <a:p>
            <a:pPr marL="457200" lvl="1" indent="0" eaLnBrk="1" hangingPunct="1">
              <a:lnSpc>
                <a:spcPct val="90000"/>
              </a:lnSpc>
              <a:buFont typeface="Wingdings" panose="05000000000000000000" pitchFamily="2" charset="2"/>
              <a:buNone/>
              <a:defRPr/>
            </a:pPr>
            <a:r>
              <a:rPr lang="en-US" dirty="0" smtClean="0"/>
              <a:t>Treat aggressively</a:t>
            </a:r>
          </a:p>
          <a:p>
            <a:pPr lvl="1" eaLnBrk="1" hangingPunct="1">
              <a:lnSpc>
                <a:spcPct val="90000"/>
              </a:lnSpc>
              <a:defRPr/>
            </a:pPr>
            <a:endParaRPr lang="en-US" dirty="0" smtClean="0"/>
          </a:p>
          <a:p>
            <a:pPr lvl="1" eaLnBrk="1" hangingPunct="1">
              <a:lnSpc>
                <a:spcPct val="90000"/>
              </a:lnSpc>
              <a:defRPr/>
            </a:pPr>
            <a:endParaRPr lang="en-US" dirty="0" smtClean="0"/>
          </a:p>
          <a:p>
            <a:pPr marL="457200" lvl="1" indent="0" eaLnBrk="1" hangingPunct="1">
              <a:lnSpc>
                <a:spcPct val="90000"/>
              </a:lnSpc>
              <a:buFont typeface="Wingdings" panose="05000000000000000000" pitchFamily="2" charset="2"/>
              <a:buNone/>
              <a:defRPr/>
            </a:pPr>
            <a:endParaRPr lang="en-US" dirty="0" smtClean="0"/>
          </a:p>
        </p:txBody>
      </p:sp>
      <p:pic>
        <p:nvPicPr>
          <p:cNvPr id="143364" name="Picture 2" descr="C:\Users\Beverly\AppData\Local\Microsoft\Windows\Temporary Internet Files\Content.IE5\DJWH7WCO\MP90042766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4038600"/>
            <a:ext cx="2487612"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052130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r>
              <a:rPr lang="en-US" smtClean="0"/>
              <a:t>ABCs of Diabetes –  </a:t>
            </a:r>
          </a:p>
        </p:txBody>
      </p:sp>
      <p:sp>
        <p:nvSpPr>
          <p:cNvPr id="1699843" name="Rectangle 3"/>
          <p:cNvSpPr>
            <a:spLocks noGrp="1" noChangeArrowheads="1"/>
          </p:cNvSpPr>
          <p:nvPr>
            <p:ph sz="quarter" idx="1"/>
          </p:nvPr>
        </p:nvSpPr>
        <p:spPr>
          <a:xfrm>
            <a:off x="457200" y="1219200"/>
            <a:ext cx="8229600" cy="5257800"/>
          </a:xfrm>
        </p:spPr>
        <p:txBody>
          <a:bodyPr>
            <a:normAutofit/>
          </a:bodyPr>
          <a:lstStyle/>
          <a:p>
            <a:pPr eaLnBrk="1" hangingPunct="1">
              <a:lnSpc>
                <a:spcPct val="90000"/>
              </a:lnSpc>
              <a:defRPr/>
            </a:pPr>
            <a:r>
              <a:rPr lang="en-US" sz="4000" dirty="0" smtClean="0">
                <a:solidFill>
                  <a:schemeClr val="tx2">
                    <a:lumMod val="75000"/>
                  </a:schemeClr>
                </a:solidFill>
              </a:rPr>
              <a:t>A</a:t>
            </a:r>
            <a:r>
              <a:rPr lang="en-US" dirty="0" smtClean="0"/>
              <a:t>1c less than 7% (</a:t>
            </a:r>
            <a:r>
              <a:rPr lang="en-US" dirty="0" err="1" smtClean="0"/>
              <a:t>avg</a:t>
            </a:r>
            <a:r>
              <a:rPr lang="en-US" dirty="0" smtClean="0"/>
              <a:t> 3 month BG)</a:t>
            </a:r>
          </a:p>
          <a:p>
            <a:pPr lvl="1" eaLnBrk="1" hangingPunct="1">
              <a:lnSpc>
                <a:spcPct val="90000"/>
              </a:lnSpc>
              <a:defRPr/>
            </a:pPr>
            <a:r>
              <a:rPr lang="en-US" dirty="0" smtClean="0"/>
              <a:t>Pre-meal BG 80-130</a:t>
            </a:r>
          </a:p>
          <a:p>
            <a:pPr lvl="1" eaLnBrk="1" hangingPunct="1">
              <a:lnSpc>
                <a:spcPct val="90000"/>
              </a:lnSpc>
              <a:defRPr/>
            </a:pPr>
            <a:r>
              <a:rPr lang="en-US" dirty="0" smtClean="0"/>
              <a:t>Post meal BG &lt;180</a:t>
            </a:r>
          </a:p>
          <a:p>
            <a:pPr eaLnBrk="1" hangingPunct="1">
              <a:lnSpc>
                <a:spcPct val="90000"/>
              </a:lnSpc>
              <a:defRPr/>
            </a:pPr>
            <a:r>
              <a:rPr lang="en-US" sz="4000" dirty="0" smtClean="0">
                <a:solidFill>
                  <a:schemeClr val="tx2">
                    <a:lumMod val="75000"/>
                  </a:schemeClr>
                </a:solidFill>
              </a:rPr>
              <a:t>B</a:t>
            </a:r>
            <a:r>
              <a:rPr lang="en-US" dirty="0" smtClean="0"/>
              <a:t>lood Pressure &lt; 140/90</a:t>
            </a:r>
          </a:p>
          <a:p>
            <a:pPr eaLnBrk="1" hangingPunct="1">
              <a:lnSpc>
                <a:spcPct val="90000"/>
              </a:lnSpc>
              <a:defRPr/>
            </a:pPr>
            <a:r>
              <a:rPr lang="en-US" sz="4000" dirty="0" smtClean="0">
                <a:solidFill>
                  <a:schemeClr val="tx2">
                    <a:lumMod val="75000"/>
                  </a:schemeClr>
                </a:solidFill>
              </a:rPr>
              <a:t>C</a:t>
            </a:r>
            <a:r>
              <a:rPr lang="en-US" dirty="0" smtClean="0"/>
              <a:t>holesterol </a:t>
            </a:r>
          </a:p>
          <a:p>
            <a:pPr lvl="1" eaLnBrk="1" hangingPunct="1">
              <a:lnSpc>
                <a:spcPct val="90000"/>
              </a:lnSpc>
              <a:defRPr/>
            </a:pPr>
            <a:r>
              <a:rPr lang="en-US" dirty="0" smtClean="0"/>
              <a:t>DM and 40 </a:t>
            </a:r>
            <a:r>
              <a:rPr lang="en-US" dirty="0" err="1" smtClean="0"/>
              <a:t>yrs</a:t>
            </a:r>
            <a:r>
              <a:rPr lang="en-US" dirty="0" smtClean="0"/>
              <a:t>, start statin</a:t>
            </a:r>
          </a:p>
          <a:p>
            <a:pPr lvl="1" eaLnBrk="1" hangingPunct="1">
              <a:lnSpc>
                <a:spcPct val="90000"/>
              </a:lnSpc>
              <a:defRPr/>
            </a:pPr>
            <a:r>
              <a:rPr lang="en-US" dirty="0" smtClean="0"/>
              <a:t>HDL &gt;40</a:t>
            </a:r>
          </a:p>
          <a:p>
            <a:pPr lvl="1" eaLnBrk="1" hangingPunct="1">
              <a:lnSpc>
                <a:spcPct val="90000"/>
              </a:lnSpc>
              <a:defRPr/>
            </a:pPr>
            <a:r>
              <a:rPr lang="en-US" dirty="0" smtClean="0"/>
              <a:t>Triglyceride &lt; 150</a:t>
            </a:r>
          </a:p>
          <a:p>
            <a:pPr eaLnBrk="1" hangingPunct="1">
              <a:lnSpc>
                <a:spcPct val="90000"/>
              </a:lnSpc>
              <a:defRPr/>
            </a:pPr>
            <a:r>
              <a:rPr lang="en-US" sz="3600" dirty="0" smtClean="0">
                <a:solidFill>
                  <a:srgbClr val="790015"/>
                </a:solidFill>
              </a:rPr>
              <a:t>E</a:t>
            </a:r>
            <a:r>
              <a:rPr lang="en-US" dirty="0" smtClean="0"/>
              <a:t> </a:t>
            </a:r>
            <a:r>
              <a:rPr lang="en-US" dirty="0" err="1" smtClean="0"/>
              <a:t>xercise</a:t>
            </a:r>
            <a:r>
              <a:rPr lang="en-US" dirty="0" smtClean="0"/>
              <a:t>, Education</a:t>
            </a:r>
          </a:p>
          <a:p>
            <a:pPr eaLnBrk="1" hangingPunct="1">
              <a:lnSpc>
                <a:spcPct val="90000"/>
              </a:lnSpc>
              <a:defRPr/>
            </a:pPr>
            <a:r>
              <a:rPr lang="en-US" sz="3600" dirty="0" smtClean="0">
                <a:solidFill>
                  <a:srgbClr val="7030A0"/>
                </a:solidFill>
              </a:rPr>
              <a:t>H</a:t>
            </a:r>
            <a:r>
              <a:rPr lang="en-US" dirty="0" smtClean="0">
                <a:solidFill>
                  <a:srgbClr val="7030A0"/>
                </a:solidFill>
              </a:rPr>
              <a:t> </a:t>
            </a:r>
            <a:r>
              <a:rPr lang="en-US" dirty="0" err="1" smtClean="0"/>
              <a:t>ealthy</a:t>
            </a:r>
            <a:r>
              <a:rPr lang="en-US" dirty="0" smtClean="0"/>
              <a:t> Eating</a:t>
            </a:r>
          </a:p>
        </p:txBody>
      </p:sp>
      <p:pic>
        <p:nvPicPr>
          <p:cNvPr id="4" name="Picture 3"/>
          <p:cNvPicPr>
            <a:picLocks noChangeAspect="1"/>
          </p:cNvPicPr>
          <p:nvPr/>
        </p:nvPicPr>
        <p:blipFill>
          <a:blip r:embed="rId4"/>
          <a:stretch>
            <a:fillRect/>
          </a:stretch>
        </p:blipFill>
        <p:spPr>
          <a:xfrm>
            <a:off x="4685857" y="3810000"/>
            <a:ext cx="3886643" cy="2362200"/>
          </a:xfrm>
          <a:prstGeom prst="rect">
            <a:avLst/>
          </a:prstGeom>
        </p:spPr>
      </p:pic>
    </p:spTree>
    <p:custDataLst>
      <p:tags r:id="rId1"/>
    </p:custDataLst>
    <p:extLst>
      <p:ext uri="{BB962C8B-B14F-4D97-AF65-F5344CB8AC3E}">
        <p14:creationId xmlns:p14="http://schemas.microsoft.com/office/powerpoint/2010/main" val="1073450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Education</a:t>
            </a:r>
            <a:endParaRPr lang="en-US" dirty="0"/>
          </a:p>
        </p:txBody>
      </p:sp>
      <p:sp>
        <p:nvSpPr>
          <p:cNvPr id="3" name="Content Placeholder 2"/>
          <p:cNvSpPr>
            <a:spLocks noGrp="1"/>
          </p:cNvSpPr>
          <p:nvPr>
            <p:ph sz="quarter" idx="1"/>
          </p:nvPr>
        </p:nvSpPr>
        <p:spPr>
          <a:xfrm>
            <a:off x="457200" y="1219200"/>
            <a:ext cx="6324600" cy="4937760"/>
          </a:xfrm>
        </p:spPr>
        <p:txBody>
          <a:bodyPr/>
          <a:lstStyle/>
          <a:p>
            <a:r>
              <a:rPr lang="en-US" dirty="0" smtClean="0"/>
              <a:t>People with diabetes and pre diabetes should receive DSME</a:t>
            </a:r>
          </a:p>
          <a:p>
            <a:pPr lvl="1"/>
            <a:r>
              <a:rPr lang="en-US" dirty="0" smtClean="0"/>
              <a:t>Monitor for effective self-management and quality of life</a:t>
            </a:r>
          </a:p>
          <a:p>
            <a:pPr lvl="1"/>
            <a:r>
              <a:rPr lang="en-US" dirty="0" smtClean="0"/>
              <a:t>Address psychosocial issues and emotional well being</a:t>
            </a:r>
          </a:p>
          <a:p>
            <a:pPr lvl="1"/>
            <a:r>
              <a:rPr lang="en-US" dirty="0" smtClean="0"/>
              <a:t>Results in cost savings and improved outcomes, should be reimbursed by third party payers.</a:t>
            </a:r>
          </a:p>
          <a:p>
            <a:pPr lvl="1"/>
            <a:endParaRPr lang="en-US" dirty="0" smtClean="0"/>
          </a:p>
        </p:txBody>
      </p:sp>
      <p:pic>
        <p:nvPicPr>
          <p:cNvPr id="4" name="Picture 3"/>
          <p:cNvPicPr>
            <a:picLocks noChangeAspect="1"/>
          </p:cNvPicPr>
          <p:nvPr/>
        </p:nvPicPr>
        <p:blipFill>
          <a:blip r:embed="rId3"/>
          <a:stretch>
            <a:fillRect/>
          </a:stretch>
        </p:blipFill>
        <p:spPr>
          <a:xfrm>
            <a:off x="6639524" y="1447800"/>
            <a:ext cx="1809151" cy="1905000"/>
          </a:xfrm>
          <a:prstGeom prst="rect">
            <a:avLst/>
          </a:prstGeom>
        </p:spPr>
      </p:pic>
    </p:spTree>
    <p:custDataLst>
      <p:tags r:id="rId1"/>
    </p:custDataLst>
    <p:extLst>
      <p:ext uri="{BB962C8B-B14F-4D97-AF65-F5344CB8AC3E}">
        <p14:creationId xmlns:p14="http://schemas.microsoft.com/office/powerpoint/2010/main" val="2869399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Exercise Recommendations</a:t>
            </a:r>
            <a:endParaRPr lang="en-US" dirty="0"/>
          </a:p>
        </p:txBody>
      </p:sp>
      <p:sp>
        <p:nvSpPr>
          <p:cNvPr id="3" name="Content Placeholder 2"/>
          <p:cNvSpPr>
            <a:spLocks noGrp="1"/>
          </p:cNvSpPr>
          <p:nvPr>
            <p:ph sz="quarter" idx="1"/>
          </p:nvPr>
        </p:nvSpPr>
        <p:spPr>
          <a:xfrm>
            <a:off x="457200" y="1219200"/>
            <a:ext cx="5410200" cy="4937760"/>
          </a:xfrm>
        </p:spPr>
        <p:txBody>
          <a:bodyPr>
            <a:normAutofit fontScale="85000" lnSpcReduction="10000"/>
          </a:bodyPr>
          <a:lstStyle/>
          <a:p>
            <a:r>
              <a:rPr lang="en-US" b="1" dirty="0"/>
              <a:t>Activity update –Don’t sit more than 90 minutes</a:t>
            </a:r>
            <a:endParaRPr lang="en-US" dirty="0"/>
          </a:p>
          <a:p>
            <a:r>
              <a:rPr lang="en-US" dirty="0"/>
              <a:t>Evidence </a:t>
            </a:r>
            <a:r>
              <a:rPr lang="en-US" dirty="0" smtClean="0"/>
              <a:t>supports that everyone, including with </a:t>
            </a:r>
            <a:r>
              <a:rPr lang="en-US" dirty="0"/>
              <a:t>diabetes should be encouraged to reduce sedentary time, by not sitting for more than 90 minutes at a time.</a:t>
            </a:r>
          </a:p>
          <a:p>
            <a:r>
              <a:rPr lang="en-US" dirty="0"/>
              <a:t>It is recommended that people with pre diabetes and diabetes engage in 150 minutes of activity a week and at</a:t>
            </a:r>
            <a:r>
              <a:rPr lang="en-US" b="1" dirty="0"/>
              <a:t> least 2 weekly sessions of resistance exercise.</a:t>
            </a:r>
            <a:endParaRPr lang="en-US" dirty="0"/>
          </a:p>
          <a:p>
            <a:endParaRPr lang="en-US" dirty="0"/>
          </a:p>
        </p:txBody>
      </p:sp>
      <p:pic>
        <p:nvPicPr>
          <p:cNvPr id="5" name="Picture 4"/>
          <p:cNvPicPr>
            <a:picLocks noChangeAspect="1"/>
          </p:cNvPicPr>
          <p:nvPr/>
        </p:nvPicPr>
        <p:blipFill>
          <a:blip r:embed="rId3"/>
          <a:stretch>
            <a:fillRect/>
          </a:stretch>
        </p:blipFill>
        <p:spPr>
          <a:xfrm>
            <a:off x="5943600" y="4038600"/>
            <a:ext cx="2549769" cy="19050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324600" y="1447800"/>
            <a:ext cx="1368304" cy="2098794"/>
          </a:xfrm>
          <a:prstGeom prst="rect">
            <a:avLst/>
          </a:prstGeom>
        </p:spPr>
      </p:pic>
    </p:spTree>
    <p:custDataLst>
      <p:tags r:id="rId1"/>
    </p:custDataLst>
    <p:extLst>
      <p:ext uri="{BB962C8B-B14F-4D97-AF65-F5344CB8AC3E}">
        <p14:creationId xmlns:p14="http://schemas.microsoft.com/office/powerpoint/2010/main" val="947095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4988" y="222250"/>
            <a:ext cx="8226425" cy="1143000"/>
          </a:xfrm>
        </p:spPr>
        <p:txBody>
          <a:bodyPr/>
          <a:lstStyle/>
          <a:p>
            <a:pPr>
              <a:defRPr/>
            </a:pPr>
            <a:r>
              <a:rPr lang="en-US" dirty="0" smtClean="0"/>
              <a:t>Good Exercise Info / Quotes</a:t>
            </a:r>
            <a:endParaRPr lang="en-US" dirty="0"/>
          </a:p>
        </p:txBody>
      </p:sp>
      <p:sp>
        <p:nvSpPr>
          <p:cNvPr id="3" name="Text Placeholder 2"/>
          <p:cNvSpPr>
            <a:spLocks noGrp="1"/>
          </p:cNvSpPr>
          <p:nvPr>
            <p:ph type="body" sz="half" idx="1"/>
          </p:nvPr>
        </p:nvSpPr>
        <p:spPr>
          <a:xfrm>
            <a:off x="534988" y="1782763"/>
            <a:ext cx="4037012" cy="4497387"/>
          </a:xfrm>
        </p:spPr>
        <p:txBody>
          <a:bodyPr>
            <a:normAutofit/>
          </a:bodyPr>
          <a:lstStyle/>
          <a:p>
            <a:pPr>
              <a:defRPr/>
            </a:pPr>
            <a:r>
              <a:rPr lang="en-US" dirty="0" smtClean="0"/>
              <a:t>20 % of people walk 30 </a:t>
            </a:r>
            <a:r>
              <a:rPr lang="en-US" dirty="0" err="1" smtClean="0"/>
              <a:t>mins</a:t>
            </a:r>
            <a:r>
              <a:rPr lang="en-US" dirty="0" smtClean="0"/>
              <a:t> a day</a:t>
            </a:r>
          </a:p>
          <a:p>
            <a:pPr>
              <a:defRPr/>
            </a:pPr>
            <a:r>
              <a:rPr lang="en-US" dirty="0" smtClean="0"/>
              <a:t>Exercise decrease A1c  0.7%</a:t>
            </a:r>
          </a:p>
          <a:p>
            <a:pPr>
              <a:defRPr/>
            </a:pPr>
            <a:r>
              <a:rPr lang="en-US" dirty="0" smtClean="0"/>
              <a:t>No change in body wt, but 48% loss in visceral fat</a:t>
            </a:r>
          </a:p>
          <a:p>
            <a:pPr algn="r">
              <a:defRPr/>
            </a:pPr>
            <a:r>
              <a:rPr lang="en-US" sz="2800" dirty="0" smtClean="0"/>
              <a:t>ADA </a:t>
            </a:r>
            <a:r>
              <a:rPr lang="en-US" sz="2800" dirty="0" err="1" smtClean="0"/>
              <a:t>PostGrad</a:t>
            </a:r>
            <a:r>
              <a:rPr lang="en-US" sz="2800" dirty="0" smtClean="0"/>
              <a:t> 201</a:t>
            </a:r>
            <a:r>
              <a:rPr lang="en-US" dirty="0" smtClean="0"/>
              <a:t>0</a:t>
            </a:r>
            <a:endParaRPr lang="en-US" dirty="0"/>
          </a:p>
        </p:txBody>
      </p:sp>
      <p:sp>
        <p:nvSpPr>
          <p:cNvPr id="4" name="Content Placeholder 3"/>
          <p:cNvSpPr>
            <a:spLocks noGrp="1"/>
          </p:cNvSpPr>
          <p:nvPr>
            <p:ph sz="half" idx="2"/>
          </p:nvPr>
        </p:nvSpPr>
        <p:spPr>
          <a:xfrm>
            <a:off x="4724400" y="2514600"/>
            <a:ext cx="4037013" cy="4497387"/>
          </a:xfrm>
        </p:spPr>
        <p:txBody>
          <a:bodyPr>
            <a:normAutofit fontScale="92500" lnSpcReduction="10000"/>
          </a:bodyPr>
          <a:lstStyle/>
          <a:p>
            <a:pPr>
              <a:buFont typeface="Arial" pitchFamily="34" charset="0"/>
              <a:buChar char="•"/>
              <a:defRPr/>
            </a:pPr>
            <a:r>
              <a:rPr lang="en-US" dirty="0" smtClean="0">
                <a:solidFill>
                  <a:schemeClr val="tx1">
                    <a:lumMod val="95000"/>
                    <a:lumOff val="5000"/>
                  </a:schemeClr>
                </a:solidFill>
              </a:rPr>
              <a:t>“If you don’t have time for exercise, you better make time for disease.”</a:t>
            </a:r>
          </a:p>
          <a:p>
            <a:pPr>
              <a:buFont typeface="Arial" pitchFamily="34" charset="0"/>
              <a:buChar char="•"/>
              <a:defRPr/>
            </a:pPr>
            <a:endParaRPr lang="en-US" dirty="0" smtClean="0">
              <a:solidFill>
                <a:schemeClr val="tx1">
                  <a:lumMod val="95000"/>
                  <a:lumOff val="5000"/>
                </a:schemeClr>
              </a:solidFill>
            </a:endParaRPr>
          </a:p>
          <a:p>
            <a:pPr>
              <a:buFont typeface="Wingdings" pitchFamily="2" charset="2"/>
              <a:buNone/>
              <a:defRPr/>
            </a:pPr>
            <a:r>
              <a:rPr lang="en-US" dirty="0" smtClean="0">
                <a:solidFill>
                  <a:schemeClr val="tx1">
                    <a:lumMod val="95000"/>
                    <a:lumOff val="5000"/>
                  </a:schemeClr>
                </a:solidFill>
              </a:rPr>
              <a:t>“I don’t have time to exercise, I MAKE time.” </a:t>
            </a:r>
          </a:p>
          <a:p>
            <a:pPr marL="0" indent="0">
              <a:buNone/>
              <a:defRPr/>
            </a:pPr>
            <a:endParaRPr lang="en-US" dirty="0" smtClean="0">
              <a:solidFill>
                <a:schemeClr val="tx1">
                  <a:lumMod val="95000"/>
                  <a:lumOff val="5000"/>
                </a:schemeClr>
              </a:solidFill>
            </a:endParaRPr>
          </a:p>
          <a:p>
            <a:pPr marL="0" indent="0">
              <a:buNone/>
              <a:defRPr/>
            </a:pPr>
            <a:r>
              <a:rPr lang="en-US" dirty="0" smtClean="0"/>
              <a:t>Mike Huckabee </a:t>
            </a:r>
            <a:endParaRPr lang="en-US" dirty="0"/>
          </a:p>
        </p:txBody>
      </p:sp>
      <p:pic>
        <p:nvPicPr>
          <p:cNvPr id="98309" name="Picture 5" descr="C:\Users\Beverly\AppData\Local\Microsoft\Windows\Temporary Internet Files\Content.IE5\QAUCDLZZ\MCj04379880000[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45489" y="996157"/>
            <a:ext cx="182880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42359231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Best Shake For People with Diabetes</a:t>
            </a:r>
            <a:endParaRPr lang="en-US" dirty="0"/>
          </a:p>
        </p:txBody>
      </p:sp>
      <p:pic>
        <p:nvPicPr>
          <p:cNvPr id="4" name="Content Placeholder 12" descr="http://usafamilymedicine.files.wordpress.com/2012/01/exercise-cartoon.jpg"/>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a:xfrm>
            <a:off x="1295400" y="1170122"/>
            <a:ext cx="5791200" cy="4729162"/>
          </a:xfrm>
          <a:prstGeom prst="rect">
            <a:avLst/>
          </a:prstGeom>
        </p:spPr>
      </p:pic>
      <p:sp>
        <p:nvSpPr>
          <p:cNvPr id="5" name="TextBox 4"/>
          <p:cNvSpPr txBox="1"/>
          <p:nvPr/>
        </p:nvSpPr>
        <p:spPr>
          <a:xfrm>
            <a:off x="5029200" y="5899284"/>
            <a:ext cx="4973619" cy="461665"/>
          </a:xfrm>
          <a:prstGeom prst="rect">
            <a:avLst/>
          </a:prstGeom>
          <a:noFill/>
        </p:spPr>
        <p:txBody>
          <a:bodyPr wrap="square" rtlCol="0">
            <a:spAutoFit/>
          </a:bodyPr>
          <a:lstStyle/>
          <a:p>
            <a:r>
              <a:rPr lang="en-US" dirty="0" smtClean="0"/>
              <a:t>From Debbie Nagata’s slide collection</a:t>
            </a:r>
            <a:endParaRPr lang="en-US" dirty="0"/>
          </a:p>
        </p:txBody>
      </p:sp>
    </p:spTree>
    <p:custDataLst>
      <p:tags r:id="rId1"/>
    </p:custDataLst>
    <p:extLst>
      <p:ext uri="{BB962C8B-B14F-4D97-AF65-F5344CB8AC3E}">
        <p14:creationId xmlns:p14="http://schemas.microsoft.com/office/powerpoint/2010/main" val="965657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9" name="Title 1"/>
          <p:cNvSpPr>
            <a:spLocks noGrp="1"/>
          </p:cNvSpPr>
          <p:nvPr>
            <p:ph type="title"/>
          </p:nvPr>
        </p:nvSpPr>
        <p:spPr/>
        <p:txBody>
          <a:bodyPr>
            <a:normAutofit/>
          </a:bodyPr>
          <a:lstStyle/>
          <a:p>
            <a:r>
              <a:rPr lang="en-US" dirty="0" smtClean="0"/>
              <a:t>Vaccinations- Immunizations</a:t>
            </a:r>
          </a:p>
        </p:txBody>
      </p:sp>
      <p:sp>
        <p:nvSpPr>
          <p:cNvPr id="157700" name="Content Placeholder 2"/>
          <p:cNvSpPr>
            <a:spLocks noGrp="1"/>
          </p:cNvSpPr>
          <p:nvPr>
            <p:ph sz="quarter" idx="1"/>
          </p:nvPr>
        </p:nvSpPr>
        <p:spPr/>
        <p:txBody>
          <a:bodyPr/>
          <a:lstStyle/>
          <a:p>
            <a:r>
              <a:rPr lang="en-US" sz="2800" dirty="0" smtClean="0"/>
              <a:t>Flu vaccine</a:t>
            </a:r>
          </a:p>
          <a:p>
            <a:pPr lvl="1"/>
            <a:r>
              <a:rPr lang="en-US" sz="2800" dirty="0" smtClean="0"/>
              <a:t>every year starting 6 months</a:t>
            </a:r>
          </a:p>
          <a:p>
            <a:r>
              <a:rPr lang="en-US" sz="2800" dirty="0" smtClean="0"/>
              <a:t>Pneumococcal  starting at 2 years.</a:t>
            </a:r>
          </a:p>
          <a:p>
            <a:pPr lvl="1"/>
            <a:r>
              <a:rPr lang="en-US" sz="2800" dirty="0" smtClean="0"/>
              <a:t>One time Revaccination for those over 64 and had first vaccine &gt;5 years prior </a:t>
            </a:r>
          </a:p>
          <a:p>
            <a:r>
              <a:rPr lang="en-US" sz="2800" dirty="0" smtClean="0"/>
              <a:t>Hepatitis B Vaccine </a:t>
            </a:r>
            <a:endParaRPr lang="en-US" sz="2400" dirty="0"/>
          </a:p>
          <a:p>
            <a:pPr lvl="1"/>
            <a:r>
              <a:rPr lang="en-US" sz="2400" dirty="0" smtClean="0"/>
              <a:t>For diabetes pts age 19 – 59 (not previously vaccinated) </a:t>
            </a:r>
          </a:p>
          <a:p>
            <a:pPr lvl="1"/>
            <a:r>
              <a:rPr lang="en-US" sz="2800" dirty="0" smtClean="0"/>
              <a:t>Double risk of </a:t>
            </a:r>
            <a:r>
              <a:rPr lang="en-US" sz="2800" dirty="0" err="1" smtClean="0"/>
              <a:t>Hep</a:t>
            </a:r>
            <a:r>
              <a:rPr lang="en-US" sz="2800" dirty="0" smtClean="0"/>
              <a:t> B due to lancing devices/ glucose meter exposure</a:t>
            </a:r>
          </a:p>
          <a:p>
            <a:endParaRPr lang="en-US" dirty="0" smtClean="0"/>
          </a:p>
        </p:txBody>
      </p:sp>
      <p:pic>
        <p:nvPicPr>
          <p:cNvPr id="157698" name="Picture 2" descr="C:\Users\Beverly\AppData\Local\Microsoft\Windows\Temporary Internet Files\Content.IE5\DJWH7WCO\MC900280753[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9400" y="914400"/>
            <a:ext cx="2013977"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058775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Pneumonia Vaccination Update</a:t>
            </a:r>
            <a:endParaRPr lang="en-US" dirty="0"/>
          </a:p>
        </p:txBody>
      </p:sp>
      <p:sp>
        <p:nvSpPr>
          <p:cNvPr id="3" name="Content Placeholder 2"/>
          <p:cNvSpPr>
            <a:spLocks noGrp="1"/>
          </p:cNvSpPr>
          <p:nvPr>
            <p:ph sz="quarter" idx="1"/>
          </p:nvPr>
        </p:nvSpPr>
        <p:spPr>
          <a:xfrm>
            <a:off x="457200" y="1219200"/>
            <a:ext cx="5638800" cy="4937760"/>
          </a:xfrm>
        </p:spPr>
        <p:txBody>
          <a:bodyPr>
            <a:normAutofit fontScale="92500"/>
          </a:bodyPr>
          <a:lstStyle/>
          <a:p>
            <a:r>
              <a:rPr lang="en-US" sz="2800" dirty="0" smtClean="0"/>
              <a:t>Pneumonia polysaccharide </a:t>
            </a:r>
            <a:r>
              <a:rPr lang="en-US" sz="2800" dirty="0"/>
              <a:t>PPSV23</a:t>
            </a:r>
            <a:r>
              <a:rPr lang="en-US" sz="2800" dirty="0" smtClean="0"/>
              <a:t> vaccine to all patients starting at age 2</a:t>
            </a:r>
            <a:endParaRPr lang="en-US" sz="2800" dirty="0"/>
          </a:p>
          <a:p>
            <a:r>
              <a:rPr lang="en-US" sz="2800" b="1" dirty="0"/>
              <a:t>Adults ≥ 65 years of age</a:t>
            </a:r>
            <a:r>
              <a:rPr lang="en-US" sz="2800" dirty="0"/>
              <a:t>, if not previously vaccinated, should receive pneumococcal conjugate vaccine 13 (PCV13), followed by PPSV23 6-12 months after initial vaccination.</a:t>
            </a:r>
          </a:p>
          <a:p>
            <a:r>
              <a:rPr lang="en-US" sz="2800" b="1" dirty="0"/>
              <a:t>Adults ≥ 65 years of age</a:t>
            </a:r>
            <a:r>
              <a:rPr lang="en-US" sz="2800" dirty="0"/>
              <a:t>, if previously vaccinated with PPSV23 should receive a follow-up ≥ 12 months with PCV13.</a:t>
            </a:r>
          </a:p>
          <a:p>
            <a:endParaRPr lang="en-US" dirty="0"/>
          </a:p>
        </p:txBody>
      </p:sp>
      <p:pic>
        <p:nvPicPr>
          <p:cNvPr id="4" name="Picture 3"/>
          <p:cNvPicPr>
            <a:picLocks noChangeAspect="1"/>
          </p:cNvPicPr>
          <p:nvPr/>
        </p:nvPicPr>
        <p:blipFill>
          <a:blip r:embed="rId3"/>
          <a:stretch>
            <a:fillRect/>
          </a:stretch>
        </p:blipFill>
        <p:spPr>
          <a:xfrm>
            <a:off x="6143625" y="1371600"/>
            <a:ext cx="2543175" cy="1958932"/>
          </a:xfrm>
          <a:prstGeom prst="rect">
            <a:avLst/>
          </a:prstGeom>
        </p:spPr>
      </p:pic>
    </p:spTree>
    <p:custDataLst>
      <p:tags r:id="rId1"/>
    </p:custDataLst>
    <p:extLst>
      <p:ext uri="{BB962C8B-B14F-4D97-AF65-F5344CB8AC3E}">
        <p14:creationId xmlns:p14="http://schemas.microsoft.com/office/powerpoint/2010/main" val="831567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57200" y="152400"/>
            <a:ext cx="8229600" cy="1371600"/>
          </a:xfrm>
        </p:spPr>
        <p:txBody>
          <a:bodyPr>
            <a:normAutofit/>
          </a:bodyPr>
          <a:lstStyle/>
          <a:p>
            <a:pPr eaLnBrk="1" hangingPunct="1"/>
            <a:r>
              <a:rPr lang="en-US" sz="3600" b="1" dirty="0" smtClean="0"/>
              <a:t>Diabetes Bingo “</a:t>
            </a:r>
            <a:r>
              <a:rPr lang="en-US" sz="3600" b="1" dirty="0" err="1" smtClean="0"/>
              <a:t>DiaBingo</a:t>
            </a:r>
            <a:r>
              <a:rPr lang="en-US" sz="3600" b="1" dirty="0" smtClean="0"/>
              <a:t>”</a:t>
            </a:r>
            <a:br>
              <a:rPr lang="en-US" sz="3600" b="1" dirty="0" smtClean="0"/>
            </a:br>
            <a:r>
              <a:rPr lang="en-US" sz="3600" b="1" dirty="0" smtClean="0"/>
              <a:t>Shout out Right Answer</a:t>
            </a:r>
          </a:p>
        </p:txBody>
      </p:sp>
      <p:pic>
        <p:nvPicPr>
          <p:cNvPr id="72708" name="Picture 4" descr="MCj033615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81200" y="1981200"/>
            <a:ext cx="5105400" cy="3975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945269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normAutofit/>
          </a:bodyPr>
          <a:lstStyle/>
          <a:p>
            <a:pPr eaLnBrk="1" hangingPunct="1"/>
            <a:r>
              <a:rPr lang="en-US" dirty="0" err="1" smtClean="0"/>
              <a:t>DiaBingo</a:t>
            </a:r>
            <a:r>
              <a:rPr lang="en-US" dirty="0" smtClean="0"/>
              <a:t>- G</a:t>
            </a:r>
          </a:p>
        </p:txBody>
      </p:sp>
      <p:sp>
        <p:nvSpPr>
          <p:cNvPr id="1735683" name="Rectangle 3"/>
          <p:cNvSpPr>
            <a:spLocks noGrp="1" noChangeArrowheads="1"/>
          </p:cNvSpPr>
          <p:nvPr>
            <p:ph sz="quarter" idx="1"/>
          </p:nvPr>
        </p:nvSpPr>
        <p:spPr/>
        <p:txBody>
          <a:bodyPr>
            <a:normAutofit fontScale="92500" lnSpcReduction="10000"/>
          </a:bodyPr>
          <a:lstStyle/>
          <a:p>
            <a:pPr marL="609600" indent="-609600" eaLnBrk="1" hangingPunct="1">
              <a:lnSpc>
                <a:spcPct val="120000"/>
              </a:lnSpc>
              <a:buFont typeface="Wingdings" pitchFamily="2" charset="2"/>
              <a:buNone/>
              <a:defRPr/>
            </a:pPr>
            <a:r>
              <a:rPr lang="en-US" sz="2400" b="1" dirty="0" smtClean="0"/>
              <a:t>G </a:t>
            </a:r>
            <a:r>
              <a:rPr lang="en-US" sz="2000" b="1" dirty="0" smtClean="0"/>
              <a:t>ADA goal for A1c is less than ____%				 </a:t>
            </a:r>
          </a:p>
          <a:p>
            <a:pPr marL="609600" indent="-609600" eaLnBrk="1" hangingPunct="1">
              <a:lnSpc>
                <a:spcPct val="120000"/>
              </a:lnSpc>
              <a:buFont typeface="Wingdings" pitchFamily="2" charset="2"/>
              <a:buNone/>
              <a:defRPr/>
            </a:pPr>
            <a:r>
              <a:rPr lang="en-US" sz="2000" b="1" dirty="0" smtClean="0"/>
              <a:t>G People with DM need to see their provider at least every month	  </a:t>
            </a:r>
            <a:endParaRPr lang="en-US" sz="2000" b="1" u="sng" dirty="0" smtClean="0"/>
          </a:p>
          <a:p>
            <a:pPr marL="609600" indent="-609600" eaLnBrk="1" hangingPunct="1">
              <a:lnSpc>
                <a:spcPct val="120000"/>
              </a:lnSpc>
              <a:buFont typeface="Wingdings" pitchFamily="2" charset="2"/>
              <a:buNone/>
              <a:defRPr/>
            </a:pPr>
            <a:r>
              <a:rPr lang="en-US" sz="2000" b="1" u="sng" dirty="0" smtClean="0"/>
              <a:t>G</a:t>
            </a:r>
            <a:r>
              <a:rPr lang="en-US" sz="2000" u="sng" dirty="0" smtClean="0"/>
              <a:t> </a:t>
            </a:r>
            <a:r>
              <a:rPr lang="en-US" sz="2000" b="1" dirty="0" smtClean="0"/>
              <a:t>Blood pressure goal is less than</a:t>
            </a:r>
            <a:r>
              <a:rPr lang="en-US" sz="2000" dirty="0" smtClean="0"/>
              <a:t>				 </a:t>
            </a:r>
            <a:endParaRPr lang="en-US" sz="2000" u="sng" dirty="0" smtClean="0"/>
          </a:p>
          <a:p>
            <a:pPr marL="609600" indent="-609600" eaLnBrk="1" hangingPunct="1">
              <a:lnSpc>
                <a:spcPct val="120000"/>
              </a:lnSpc>
              <a:buFont typeface="Wingdings" pitchFamily="2" charset="2"/>
              <a:buNone/>
              <a:defRPr/>
            </a:pPr>
            <a:r>
              <a:rPr lang="en-US" sz="2000" b="1" dirty="0" smtClean="0"/>
              <a:t>G People with DM should see eye doctor (ophthalmologist) at least 	 </a:t>
            </a:r>
          </a:p>
          <a:p>
            <a:pPr marL="609600" indent="-609600" eaLnBrk="1" hangingPunct="1">
              <a:lnSpc>
                <a:spcPct val="120000"/>
              </a:lnSpc>
              <a:buFont typeface="Wingdings" pitchFamily="2" charset="2"/>
              <a:buNone/>
              <a:defRPr/>
            </a:pPr>
            <a:r>
              <a:rPr lang="en-US" sz="2000" b="1" dirty="0" smtClean="0"/>
              <a:t>G The goal for triglyceride level is less than 				 </a:t>
            </a:r>
          </a:p>
          <a:p>
            <a:pPr marL="609600" indent="-609600" eaLnBrk="1" hangingPunct="1">
              <a:lnSpc>
                <a:spcPct val="120000"/>
              </a:lnSpc>
              <a:buFont typeface="Wingdings" pitchFamily="2" charset="2"/>
              <a:buNone/>
              <a:defRPr/>
            </a:pPr>
            <a:r>
              <a:rPr lang="en-US" sz="2000" b="1" dirty="0" smtClean="0"/>
              <a:t>G Goal for my HDL cholesterol is more than				 </a:t>
            </a:r>
          </a:p>
          <a:p>
            <a:pPr marL="609600" indent="-609600" eaLnBrk="1" hangingPunct="1">
              <a:lnSpc>
                <a:spcPct val="120000"/>
              </a:lnSpc>
              <a:buFont typeface="Wingdings" pitchFamily="2" charset="2"/>
              <a:buNone/>
              <a:defRPr/>
            </a:pPr>
            <a:r>
              <a:rPr lang="en-US" sz="2000" b="1" dirty="0" smtClean="0"/>
              <a:t>G The goal for blood sugars 1-2 hours after a meal is less than:	 </a:t>
            </a:r>
            <a:r>
              <a:rPr lang="en-US" sz="1400" b="1" dirty="0" smtClean="0"/>
              <a:t>	 </a:t>
            </a:r>
          </a:p>
          <a:p>
            <a:pPr marL="609600" indent="-609600" eaLnBrk="1" hangingPunct="1">
              <a:lnSpc>
                <a:spcPct val="90000"/>
              </a:lnSpc>
              <a:buFont typeface="Wingdings" pitchFamily="2" charset="2"/>
              <a:buNone/>
              <a:defRPr/>
            </a:pPr>
            <a:r>
              <a:rPr lang="en-US" sz="2000" b="1" dirty="0" smtClean="0"/>
              <a:t>G People with DM should get this shot every year 				 </a:t>
            </a:r>
          </a:p>
          <a:p>
            <a:pPr marL="609600" indent="-609600" eaLnBrk="1" hangingPunct="1">
              <a:lnSpc>
                <a:spcPct val="90000"/>
              </a:lnSpc>
              <a:buFont typeface="Wingdings" pitchFamily="2" charset="2"/>
              <a:buNone/>
              <a:defRPr/>
            </a:pPr>
            <a:r>
              <a:rPr lang="en-US" sz="2000" b="1" dirty="0" smtClean="0"/>
              <a:t>G People with DM need to get urine tested yearly for ___________		 </a:t>
            </a:r>
          </a:p>
          <a:p>
            <a:pPr marL="609600" indent="-609600" eaLnBrk="1" hangingPunct="1">
              <a:lnSpc>
                <a:spcPct val="90000"/>
              </a:lnSpc>
              <a:buFont typeface="Wingdings" pitchFamily="2" charset="2"/>
              <a:buNone/>
              <a:defRPr/>
            </a:pPr>
            <a:r>
              <a:rPr lang="en-US" sz="2000" b="1" dirty="0" smtClean="0"/>
              <a:t>G Periodontal disease indicates increased risk for heart disease		 </a:t>
            </a:r>
          </a:p>
          <a:p>
            <a:pPr marL="609600" indent="-609600" eaLnBrk="1" hangingPunct="1">
              <a:lnSpc>
                <a:spcPct val="90000"/>
              </a:lnSpc>
              <a:buFont typeface="Wingdings" pitchFamily="2" charset="2"/>
              <a:buNone/>
              <a:defRPr/>
            </a:pPr>
            <a:r>
              <a:rPr lang="en-US" sz="2000" b="1" dirty="0" smtClean="0"/>
              <a:t>G The goal for blood sugar levels before meals is:	</a:t>
            </a:r>
          </a:p>
          <a:p>
            <a:pPr marL="609600" indent="-609600" eaLnBrk="1" hangingPunct="1">
              <a:lnSpc>
                <a:spcPct val="90000"/>
              </a:lnSpc>
              <a:buFont typeface="Wingdings" pitchFamily="2" charset="2"/>
              <a:buNone/>
              <a:defRPr/>
            </a:pPr>
            <a:r>
              <a:rPr lang="en-US" sz="2000" b="1" dirty="0" smtClean="0"/>
              <a:t>G  The activity goal is to do ___ minutes on most days</a:t>
            </a:r>
            <a:r>
              <a:rPr lang="en-US" sz="1800" b="1" dirty="0" smtClean="0"/>
              <a:t>	</a:t>
            </a:r>
            <a:r>
              <a:rPr lang="en-US" sz="1600" b="1" dirty="0" smtClean="0"/>
              <a:t>	</a:t>
            </a:r>
            <a:r>
              <a:rPr lang="en-US" sz="1400" b="1" dirty="0" smtClean="0"/>
              <a:t> </a:t>
            </a:r>
          </a:p>
        </p:txBody>
      </p:sp>
    </p:spTree>
    <p:custDataLst>
      <p:tags r:id="rId1"/>
    </p:custDataLst>
    <p:extLst>
      <p:ext uri="{BB962C8B-B14F-4D97-AF65-F5344CB8AC3E}">
        <p14:creationId xmlns:p14="http://schemas.microsoft.com/office/powerpoint/2010/main" val="3299697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35683">
                                            <p:txEl>
                                              <p:pRg st="0" end="0"/>
                                            </p:txEl>
                                          </p:spTgt>
                                        </p:tgtEl>
                                        <p:attrNameLst>
                                          <p:attrName>style.visibility</p:attrName>
                                        </p:attrNameLst>
                                      </p:cBhvr>
                                      <p:to>
                                        <p:strVal val="visible"/>
                                      </p:to>
                                    </p:set>
                                    <p:anim calcmode="lin" valueType="num">
                                      <p:cBhvr additive="base">
                                        <p:cTn id="7" dur="500" fill="hold"/>
                                        <p:tgtEl>
                                          <p:spTgt spid="17356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356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35683">
                                            <p:txEl>
                                              <p:pRg st="1" end="1"/>
                                            </p:txEl>
                                          </p:spTgt>
                                        </p:tgtEl>
                                        <p:attrNameLst>
                                          <p:attrName>style.visibility</p:attrName>
                                        </p:attrNameLst>
                                      </p:cBhvr>
                                      <p:to>
                                        <p:strVal val="visible"/>
                                      </p:to>
                                    </p:set>
                                    <p:anim calcmode="lin" valueType="num">
                                      <p:cBhvr additive="base">
                                        <p:cTn id="13" dur="500" fill="hold"/>
                                        <p:tgtEl>
                                          <p:spTgt spid="17356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356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35683">
                                            <p:txEl>
                                              <p:pRg st="2" end="2"/>
                                            </p:txEl>
                                          </p:spTgt>
                                        </p:tgtEl>
                                        <p:attrNameLst>
                                          <p:attrName>style.visibility</p:attrName>
                                        </p:attrNameLst>
                                      </p:cBhvr>
                                      <p:to>
                                        <p:strVal val="visible"/>
                                      </p:to>
                                    </p:set>
                                    <p:anim calcmode="lin" valueType="num">
                                      <p:cBhvr additive="base">
                                        <p:cTn id="19" dur="500" fill="hold"/>
                                        <p:tgtEl>
                                          <p:spTgt spid="173568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356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35683">
                                            <p:txEl>
                                              <p:pRg st="3" end="3"/>
                                            </p:txEl>
                                          </p:spTgt>
                                        </p:tgtEl>
                                        <p:attrNameLst>
                                          <p:attrName>style.visibility</p:attrName>
                                        </p:attrNameLst>
                                      </p:cBhvr>
                                      <p:to>
                                        <p:strVal val="visible"/>
                                      </p:to>
                                    </p:set>
                                    <p:anim calcmode="lin" valueType="num">
                                      <p:cBhvr additive="base">
                                        <p:cTn id="25" dur="500" fill="hold"/>
                                        <p:tgtEl>
                                          <p:spTgt spid="173568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3568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35683">
                                            <p:txEl>
                                              <p:pRg st="4" end="4"/>
                                            </p:txEl>
                                          </p:spTgt>
                                        </p:tgtEl>
                                        <p:attrNameLst>
                                          <p:attrName>style.visibility</p:attrName>
                                        </p:attrNameLst>
                                      </p:cBhvr>
                                      <p:to>
                                        <p:strVal val="visible"/>
                                      </p:to>
                                    </p:set>
                                    <p:anim calcmode="lin" valueType="num">
                                      <p:cBhvr additive="base">
                                        <p:cTn id="31" dur="500" fill="hold"/>
                                        <p:tgtEl>
                                          <p:spTgt spid="173568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3568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35683">
                                            <p:txEl>
                                              <p:pRg st="5" end="5"/>
                                            </p:txEl>
                                          </p:spTgt>
                                        </p:tgtEl>
                                        <p:attrNameLst>
                                          <p:attrName>style.visibility</p:attrName>
                                        </p:attrNameLst>
                                      </p:cBhvr>
                                      <p:to>
                                        <p:strVal val="visible"/>
                                      </p:to>
                                    </p:set>
                                    <p:anim calcmode="lin" valueType="num">
                                      <p:cBhvr additive="base">
                                        <p:cTn id="37" dur="500" fill="hold"/>
                                        <p:tgtEl>
                                          <p:spTgt spid="173568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3568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35683">
                                            <p:txEl>
                                              <p:pRg st="6" end="6"/>
                                            </p:txEl>
                                          </p:spTgt>
                                        </p:tgtEl>
                                        <p:attrNameLst>
                                          <p:attrName>style.visibility</p:attrName>
                                        </p:attrNameLst>
                                      </p:cBhvr>
                                      <p:to>
                                        <p:strVal val="visible"/>
                                      </p:to>
                                    </p:set>
                                    <p:anim calcmode="lin" valueType="num">
                                      <p:cBhvr additive="base">
                                        <p:cTn id="43" dur="500" fill="hold"/>
                                        <p:tgtEl>
                                          <p:spTgt spid="173568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3568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35683">
                                            <p:txEl>
                                              <p:pRg st="7" end="7"/>
                                            </p:txEl>
                                          </p:spTgt>
                                        </p:tgtEl>
                                        <p:attrNameLst>
                                          <p:attrName>style.visibility</p:attrName>
                                        </p:attrNameLst>
                                      </p:cBhvr>
                                      <p:to>
                                        <p:strVal val="visible"/>
                                      </p:to>
                                    </p:set>
                                    <p:anim calcmode="lin" valueType="num">
                                      <p:cBhvr additive="base">
                                        <p:cTn id="49" dur="500" fill="hold"/>
                                        <p:tgtEl>
                                          <p:spTgt spid="173568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3568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35683">
                                            <p:txEl>
                                              <p:pRg st="8" end="8"/>
                                            </p:txEl>
                                          </p:spTgt>
                                        </p:tgtEl>
                                        <p:attrNameLst>
                                          <p:attrName>style.visibility</p:attrName>
                                        </p:attrNameLst>
                                      </p:cBhvr>
                                      <p:to>
                                        <p:strVal val="visible"/>
                                      </p:to>
                                    </p:set>
                                    <p:anim calcmode="lin" valueType="num">
                                      <p:cBhvr additive="base">
                                        <p:cTn id="55" dur="500" fill="hold"/>
                                        <p:tgtEl>
                                          <p:spTgt spid="173568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3568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35683">
                                            <p:txEl>
                                              <p:pRg st="9" end="9"/>
                                            </p:txEl>
                                          </p:spTgt>
                                        </p:tgtEl>
                                        <p:attrNameLst>
                                          <p:attrName>style.visibility</p:attrName>
                                        </p:attrNameLst>
                                      </p:cBhvr>
                                      <p:to>
                                        <p:strVal val="visible"/>
                                      </p:to>
                                    </p:set>
                                    <p:anim calcmode="lin" valueType="num">
                                      <p:cBhvr additive="base">
                                        <p:cTn id="61" dur="500" fill="hold"/>
                                        <p:tgtEl>
                                          <p:spTgt spid="173568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3568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35683">
                                            <p:txEl>
                                              <p:pRg st="10" end="10"/>
                                            </p:txEl>
                                          </p:spTgt>
                                        </p:tgtEl>
                                        <p:attrNameLst>
                                          <p:attrName>style.visibility</p:attrName>
                                        </p:attrNameLst>
                                      </p:cBhvr>
                                      <p:to>
                                        <p:strVal val="visible"/>
                                      </p:to>
                                    </p:set>
                                    <p:anim calcmode="lin" valueType="num">
                                      <p:cBhvr additive="base">
                                        <p:cTn id="67" dur="500" fill="hold"/>
                                        <p:tgtEl>
                                          <p:spTgt spid="173568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3568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35683">
                                            <p:txEl>
                                              <p:pRg st="11" end="11"/>
                                            </p:txEl>
                                          </p:spTgt>
                                        </p:tgtEl>
                                        <p:attrNameLst>
                                          <p:attrName>style.visibility</p:attrName>
                                        </p:attrNameLst>
                                      </p:cBhvr>
                                      <p:to>
                                        <p:strVal val="visible"/>
                                      </p:to>
                                    </p:set>
                                    <p:anim calcmode="lin" valueType="num">
                                      <p:cBhvr additive="base">
                                        <p:cTn id="73" dur="500" fill="hold"/>
                                        <p:tgtEl>
                                          <p:spTgt spid="1735683">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3568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COUNT" val="209"/>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UDIO_ID" val="779"/>
  <p:tag name="ELAPSEDTIME" val="48.9"/>
  <p:tag name="ANNOTATION_COUNT" val="0"/>
  <p:tag name="ARTICULATE_SLIDE_GUID" val="369531dc-7805-4cd8-a941-17fee4380c8e"/>
  <p:tag name="ARTICULATE_SLIDE_NAV" val="5"/>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UDIO_ID" val="1005"/>
  <p:tag name="ELAPSEDTIME" val="85.1"/>
  <p:tag name="ANNOTATION_TYPE_1" val="2"/>
  <p:tag name="ANNOTATION_START_1" val="13.7"/>
  <p:tag name="ANNOTATION_END_1" val="13.7"/>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3.7"/>
  <p:tag name="ANNOTATION_END_2" val="27.9"/>
  <p:tag name="ANNOTATION_TOP_2" val="107.8"/>
  <p:tag name="ANNOTATION_LEFT_2" val="46.9"/>
  <p:tag name="ANNOTATION_WIDTH_2" val="353.9"/>
  <p:tag name="ANNOTATION_HEIGHT_2" val="105.6"/>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27.9"/>
  <p:tag name="ANNOTATION_END_3" val="31.6"/>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31.6"/>
  <p:tag name="ANNOTATION_END_4" val="31.6"/>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31.6"/>
  <p:tag name="ANNOTATION_END_5" val="71.0"/>
  <p:tag name="ANNOTATION_TOP_5" val="200.0"/>
  <p:tag name="ANNOTATION_LEFT_5" val="36.5"/>
  <p:tag name="ANNOTATION_WIDTH_5" val="348.0"/>
  <p:tag name="ANNOTATION_HEIGHT_5" val="180.7"/>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71.0"/>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COUNT" val="6"/>
  <p:tag name="ARTICULATE_SLIDE_GUID" val="e8212437-1871-4693-8e9c-93ed178075a6"/>
  <p:tag name="ARTICULATE_SLIDE_NAV" val="6"/>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ai2Rn1fD_files\slide0001_image001.jpg"/>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UDIO_ID" val="980"/>
  <p:tag name="ELAPSEDTIME" val="105.7"/>
  <p:tag name="ANNOTATION_TYPE_1" val="0"/>
  <p:tag name="ANNOTATION_START_1" val="13.1"/>
  <p:tag name="ANNOTATION_END_1" val="14.5"/>
  <p:tag name="ANNOTATION_TOP_1" val="148.0"/>
  <p:tag name="ANNOTATION_LEFT_1" val="311.5"/>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4.5"/>
  <p:tag name="ANNOTATION_END_2" val="41.9"/>
  <p:tag name="ANNOTATION_TOP_2" val="221.6"/>
  <p:tag name="ANNOTATION_LEFT_2" val="459.0"/>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41.9"/>
  <p:tag name="ANNOTATION_END_3" val="65.0"/>
  <p:tag name="ANNOTATION_TOP_3" val="190.3"/>
  <p:tag name="ANNOTATION_LEFT_3" val="73.8"/>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65.0"/>
  <p:tag name="ANNOTATION_TOP_4" val="152.4"/>
  <p:tag name="ANNOTATION_LEFT_4" val="200.4"/>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GUID" val="791650bb-f617-4668-b6b6-09abab036f26"/>
  <p:tag name="ARTICULATE_SLIDE_NAV" val="9"/>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112.xml><?xml version="1.0" encoding="utf-8"?>
<p:tagLst xmlns:a="http://schemas.openxmlformats.org/drawingml/2006/main" xmlns:r="http://schemas.openxmlformats.org/officeDocument/2006/relationships" xmlns:p="http://schemas.openxmlformats.org/presentationml/2006/main">
  <p:tag name="ANNOTATION_TYPE_8" val="2"/>
  <p:tag name="ANNOTATION_START_8" val="35.0"/>
  <p:tag name="ANNOTATION_END_8" val="35.0"/>
  <p:tag name="ANNOTATION_TOP_8" val="-29.9"/>
  <p:tag name="ANNOTATION_LEFT_8" val="-30.0"/>
  <p:tag name="ANNOTATION_WIDTH_8" val="635.9"/>
  <p:tag name="ANNOTATION_HEIGHT_8" val="491.8"/>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35.0"/>
  <p:tag name="ANNOTATION_END_9" val="45.5"/>
  <p:tag name="ANNOTATION_TOP_9" val="180.4"/>
  <p:tag name="ANNOTATION_LEFT_9" val="87.5"/>
  <p:tag name="ANNOTATION_WIDTH_9" val="163.0"/>
  <p:tag name="ANNOTATION_HEIGHT_9" val="193.6"/>
  <p:tag name="ANNOTATION_ANIMATION_9" val="4"/>
  <p:tag name="ANNOTATION_ROTATION_9" val="0"/>
  <p:tag name="ANNOTATION_SUB_TYPE_9" val="11"/>
  <p:tag name="ANNOTATION_LOOP_COUNT_9" val="1"/>
  <p:tag name="ANNOTATION_BOX_RADIUS_9" val="5"/>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45.5"/>
  <p:tag name="ANNOTATION_END_10" val="50.1"/>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50.1"/>
  <p:tag name="ANNOTATION_END_11" val="50.1"/>
  <p:tag name="ANNOTATION_TOP_11" val="-29.9"/>
  <p:tag name="ANNOTATION_LEFT_11" val="-30.0"/>
  <p:tag name="ANNOTATION_WIDTH_11" val="635.9"/>
  <p:tag name="ANNOTATION_HEIGHT_11" val="491.8"/>
  <p:tag name="ANNOTATION_ANIMATION_11" val="4"/>
  <p:tag name="ANNOTATION_ROTATION_11" val="0"/>
  <p:tag name="ANNOTATION_SUB_TYPE_11" val="11"/>
  <p:tag name="ANNOTATION_LOOP_COUNT_11" val="1"/>
  <p:tag name="ANNOTATION_BOX_RADIUS_11" val="0"/>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50.1"/>
  <p:tag name="ANNOTATION_END_12" val="63.7"/>
  <p:tag name="ANNOTATION_TOP_12" val="212.7"/>
  <p:tag name="ANNOTATION_LEFT_12" val="284.1"/>
  <p:tag name="ANNOTATION_WIDTH_12" val="107.3"/>
  <p:tag name="ANNOTATION_HEIGHT_12" val="160.7"/>
  <p:tag name="ANNOTATION_ANIMATION_12" val="4"/>
  <p:tag name="ANNOTATION_ROTATION_12" val="0"/>
  <p:tag name="ANNOTATION_SUB_TYPE_12" val="11"/>
  <p:tag name="ANNOTATION_LOOP_COUNT_12" val="1"/>
  <p:tag name="ANNOTATION_BOX_RADIUS_12" val="5"/>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63.7"/>
  <p:tag name="ANNOTATION_END_13" val="63.7"/>
  <p:tag name="ANNOTATION_TOP_13" val="-29.9"/>
  <p:tag name="ANNOTATION_LEFT_13" val="-30.0"/>
  <p:tag name="ANNOTATION_WIDTH_13" val="635.9"/>
  <p:tag name="ANNOTATION_HEIGHT_13" val="491.8"/>
  <p:tag name="ANNOTATION_ANIMATION_13" val="4"/>
  <p:tag name="ANNOTATION_ROTATION_13" val="0"/>
  <p:tag name="ANNOTATION_SUB_TYPE_13" val="11"/>
  <p:tag name="ANNOTATION_LOOP_COUNT_13" val="1"/>
  <p:tag name="ANNOTATION_BOX_RADIUS_13" val="0"/>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63.7"/>
  <p:tag name="ANNOTATION_END_14" val="102.7"/>
  <p:tag name="ANNOTATION_TOP_14" val="106.4"/>
  <p:tag name="ANNOTATION_LEFT_14" val="389.0"/>
  <p:tag name="ANNOTATION_WIDTH_14" val="175.0"/>
  <p:tag name="ANNOTATION_HEIGHT_14" val="281.4"/>
  <p:tag name="ANNOTATION_ANIMATION_14" val="4"/>
  <p:tag name="ANNOTATION_ROTATION_14" val="0"/>
  <p:tag name="ANNOTATION_SUB_TYPE_14" val="11"/>
  <p:tag name="ANNOTATION_LOOP_COUNT_14" val="1"/>
  <p:tag name="ANNOTATION_BOX_RADIUS_14" val="5"/>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102.7"/>
  <p:tag name="ANNOTATION_TOP_15" val="-29.9"/>
  <p:tag name="ANNOTATION_LEFT_15" val="-30.0"/>
  <p:tag name="ANNOTATION_WIDTH_15" val="635.9"/>
  <p:tag name="ANNOTATION_HEIGHT_15" val="491.8"/>
  <p:tag name="ANNOTATION_ANIMATION_15" val="4"/>
  <p:tag name="ANNOTATION_ROTATION_15" val="0"/>
  <p:tag name="ANNOTATION_SUB_TYPE_15" val="11"/>
  <p:tag name="ANNOTATION_LOOP_COUNT_15" val="1"/>
  <p:tag name="ANNOTATION_BOX_RADIUS_15" val="0"/>
  <p:tag name="ANNOTATION_SCALE_15" val="0"/>
  <p:tag name="ANNOTATION_BORDER_ALPHA_15" val="100"/>
  <p:tag name="ANNOTATION_BORDER_COLOR_15" val="16777215"/>
  <p:tag name="ANNOTATION_FILL_COLOR_15" val="855309"/>
  <p:tag name="ANNOTATION_FILL_ALPHA_15" val="50"/>
  <p:tag name="ANNOTATION_BORDER_WIDTH_15" val="2"/>
  <p:tag name="AUDIO_ID" val="1008"/>
  <p:tag name="ELAPSEDTIME" val="66.0"/>
  <p:tag name="ANNOTATION_TYPE_1" val="2"/>
  <p:tag name="ANNOTATION_START_1" val="19.8"/>
  <p:tag name="ANNOTATION_END_1" val="19.8"/>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9.8"/>
  <p:tag name="ANNOTATION_END_2" val="44.7"/>
  <p:tag name="ANNOTATION_TOP_2" val="169.5"/>
  <p:tag name="ANNOTATION_LEFT_2" val="104.3"/>
  <p:tag name="ANNOTATION_WIDTH_2" val="140.1"/>
  <p:tag name="ANNOTATION_HEIGHT_2" val="204.5"/>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44.7"/>
  <p:tag name="ANNOTATION_END_3" val="44.7"/>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44.7"/>
  <p:tag name="ANNOTATION_END_4" val="49.1"/>
  <p:tag name="ANNOTATION_TOP_4" val="210.4"/>
  <p:tag name="ANNOTATION_LEFT_4" val="276.5"/>
  <p:tag name="ANNOTATION_WIDTH_4" val="101.3"/>
  <p:tag name="ANNOTATION_HEIGHT_4" val="160.6"/>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49.1"/>
  <p:tag name="ANNOTATION_END_5" val="49.1"/>
  <p:tag name="ANNOTATION_TOP_5" val="-37.2"/>
  <p:tag name="ANNOTATION_LEFT_5" val="-37.3"/>
  <p:tag name="ANNOTATION_WIDTH_5" val="650.5"/>
  <p:tag name="ANNOTATION_HEIGHT_5" val="506.4"/>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49.1"/>
  <p:tag name="ANNOTATION_END_6" val="53.1"/>
  <p:tag name="ANNOTATION_TOP_6" val="128.6"/>
  <p:tag name="ANNOTATION_LEFT_6" val="394.2"/>
  <p:tag name="ANNOTATION_WIDTH_6" val="161.7"/>
  <p:tag name="ANNOTATION_HEIGHT_6" val="254.3"/>
  <p:tag name="ANNOTATION_ANIMATION_6" val="4"/>
  <p:tag name="ANNOTATION_ROTATION_6" val="0"/>
  <p:tag name="ANNOTATION_SUB_TYPE_6" val="11"/>
  <p:tag name="ANNOTATION_LOOP_COUNT_6" val="1"/>
  <p:tag name="ANNOTATION_BOX_RADIUS_6" val="5"/>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53.1"/>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COUNT" val="7"/>
  <p:tag name="ARTICULATE_SLIDE_GUID" val="45778bf7-0acb-4ffc-a5c6-b115e20af9ce"/>
  <p:tag name="ARTICULATE_SLIDE_NAV" val="10"/>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BULLET_11" val="8226"/>
  <p:tag name="BULLET_12" val="8226"/>
  <p:tag name="BULLET_13" val="8226"/>
  <p:tag name="BULLET_14" val="8226"/>
  <p:tag name="BULLET_15" val="8226"/>
  <p:tag name="MARGIN_1" val="0"/>
  <p:tag name="MARGIN_2" val="36"/>
  <p:tag name="MARGIN_3" val="72"/>
  <p:tag name="MARGIN_4" val="108"/>
  <p:tag name="MARGIN_5" val="144"/>
  <p:tag name="FONT_SIZE" val="12"/>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NNOTATION_TYPE_5" val="2"/>
  <p:tag name="ANNOTATION_START_5" val="30.9"/>
  <p:tag name="ANNOTATION_TOP_5" val="284.8"/>
  <p:tag name="ANNOTATION_LEFT_5" val="24.6"/>
  <p:tag name="ANNOTATION_WIDTH_5" val="303.3"/>
  <p:tag name="ANNOTATION_HEIGHT_5" val="121.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UDIO_ID" val="999"/>
  <p:tag name="ELAPSEDTIME" val="55.0"/>
  <p:tag name="ANNOTATION_TYPE_1" val="2"/>
  <p:tag name="ANNOTATION_START_1" val="6.4"/>
  <p:tag name="ANNOTATION_END_1" val="6.4"/>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6.4"/>
  <p:tag name="ANNOTATION_END_2" val="38.5"/>
  <p:tag name="ANNOTATION_TOP_2" val="120.5"/>
  <p:tag name="ANNOTATION_LEFT_2" val="20.9"/>
  <p:tag name="ANNOTATION_WIDTH_2" val="427.7"/>
  <p:tag name="ANNOTATION_HEIGHT_2" val="171.8"/>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38.5"/>
  <p:tag name="ANNOTATION_END_3" val="38.5"/>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38.5"/>
  <p:tag name="ANNOTATION_TOP_4" val="293.0"/>
  <p:tag name="ANNOTATION_LEFT_4" val="26.1"/>
  <p:tag name="ANNOTATION_WIDTH_4" val="324.1"/>
  <p:tag name="ANNOTATION_HEIGHT_4" val="107.8"/>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COUNT" val="4"/>
  <p:tag name="ARTICULATE_SLIDE_GUID" val="11387a30-6237-4351-83af-6b411cf682cc"/>
  <p:tag name="ARTICULATE_SLIDE_NAV" val="15"/>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UDIO_ID" val="1060"/>
  <p:tag name="ELAPSEDTIME" val="289.3"/>
  <p:tag name="ANNOTATION_TYPE_1" val="2"/>
  <p:tag name="ANNOTATION_START_1" val="28.0"/>
  <p:tag name="ANNOTATION_END_1" val="28.0"/>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28.0"/>
  <p:tag name="ANNOTATION_END_2" val="84.7"/>
  <p:tag name="ANNOTATION_TOP_2" val="58.0"/>
  <p:tag name="ANNOTATION_LEFT_2" val="20.9"/>
  <p:tag name="ANNOTATION_WIDTH_2" val="254.8"/>
  <p:tag name="ANNOTATION_HEIGHT_2" val="140.5"/>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84.7"/>
  <p:tag name="ANNOTATION_END_3" val="88.5"/>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88.5"/>
  <p:tag name="ANNOTATION_END_4" val="88.5"/>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88.5"/>
  <p:tag name="ANNOTATION_END_5" val="217.5"/>
  <p:tag name="ANNOTATION_TOP_5" val="61.0"/>
  <p:tag name="ANNOTATION_LEFT_5" val="273.5"/>
  <p:tag name="ANNOTATION_WIDTH_5" val="282.4"/>
  <p:tag name="ANNOTATION_HEIGHT_5" val="182.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217.5"/>
  <p:tag name="ANNOTATION_END_6" val="219.7"/>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219.7"/>
  <p:tag name="ANNOTATION_END_7" val="219.7"/>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219.7"/>
  <p:tag name="ANNOTATION_END_8" val="249.7"/>
  <p:tag name="ANNOTATION_TOP_8" val="242.4"/>
  <p:tag name="ANNOTATION_LEFT_8" val="262.3"/>
  <p:tag name="ANNOTATION_WIDTH_8" val="272.7"/>
  <p:tag name="ANNOTATION_HEIGHT_8" val="157.6"/>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249.7"/>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COUNT" val="9"/>
  <p:tag name="ARTICULATE_SLIDE_GUID" val="4e4259d1-cd93-4951-bb9b-dc8686389c1a"/>
  <p:tag name="ARTICULATE_SLIDE_NAV" val="29"/>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UDIO_ID" val="1029"/>
  <p:tag name="ELAPSEDTIME" val="200.8"/>
  <p:tag name="ANNOTATION_TYPE_1" val="2"/>
  <p:tag name="ANNOTATION_START_1" val="26.4"/>
  <p:tag name="ANNOTATION_END_1" val="26.4"/>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26.4"/>
  <p:tag name="ANNOTATION_END_2" val="73.3"/>
  <p:tag name="ANNOTATION_TOP_2" val="140.5"/>
  <p:tag name="ANNOTATION_LEFT_2" val="45.5"/>
  <p:tag name="ANNOTATION_WIDTH_2" val="136.4"/>
  <p:tag name="ANNOTATION_HEIGHT_2" val="241.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3.3"/>
  <p:tag name="ANNOTATION_END_3" val="73.3"/>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3.3"/>
  <p:tag name="ANNOTATION_END_4" val="119.0"/>
  <p:tag name="ANNOTATION_TOP_4" val="148.0"/>
  <p:tag name="ANNOTATION_LEFT_4" val="187.0"/>
  <p:tag name="ANNOTATION_WIDTH_4" val="175.1"/>
  <p:tag name="ANNOTATION_HEIGHT_4" val="239.4"/>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119.0"/>
  <p:tag name="ANNOTATION_END_5" val="121.7"/>
  <p:tag name="ANNOTATION_TOP_5" val="-37.2"/>
  <p:tag name="ANNOTATION_LEFT_5" val="-37.3"/>
  <p:tag name="ANNOTATION_WIDTH_5" val="650.5"/>
  <p:tag name="ANNOTATION_HEIGHT_5" val="506.4"/>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21.7"/>
  <p:tag name="ANNOTATION_END_6" val="121.7"/>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21.7"/>
  <p:tag name="ANNOTATION_END_7" val="147.2"/>
  <p:tag name="ANNOTATION_TOP_7" val="150.9"/>
  <p:tag name="ANNOTATION_LEFT_7" val="356.2"/>
  <p:tag name="ANNOTATION_WIDTH_7" val="210.9"/>
  <p:tag name="ANNOTATION_HEIGHT_7" val="258.8"/>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47.2"/>
  <p:tag name="ANNOTATION_TOP_8" val="-37.2"/>
  <p:tag name="ANNOTATION_LEFT_8" val="-37.3"/>
  <p:tag name="ANNOTATION_WIDTH_8" val="650.5"/>
  <p:tag name="ANNOTATION_HEIGHT_8" val="506.4"/>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COUNT" val="8"/>
  <p:tag name="ARTICULATE_SLIDE_GUID" val="5bbb7af5-d9d9-47d5-88d5-080ea02f45ed"/>
  <p:tag name="ARTICULATE_SLIDE_NAV" val="57"/>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5.xml><?xml version="1.0" encoding="utf-8"?>
<p:tagLst xmlns:a="http://schemas.openxmlformats.org/drawingml/2006/main" xmlns:r="http://schemas.openxmlformats.org/officeDocument/2006/relationships" xmlns:p="http://schemas.openxmlformats.org/presentationml/2006/main">
  <p:tag name="AUDIO_ID" val="1098"/>
  <p:tag name="TIMELINE" val="5.8/7.7/12.9/42.6"/>
  <p:tag name="ELAPSEDTIME" val="88.2"/>
  <p:tag name="ANNOTATION_COUNT" val="0"/>
  <p:tag name="ARTICULATE_SLIDE_GUID" val="597fe866-976d-4dc6-98bc-018ee4e7b971"/>
  <p:tag name="ARTICULATE_SLIDE_NAV" val="20"/>
  <p:tag name="ARTICULATE_SLIDE_THUMBNAIL_REFRESH" val="1"/>
</p:tagLst>
</file>

<file path=ppt/tags/tag166.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1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8.xml><?xml version="1.0" encoding="utf-8"?>
<p:tagLst xmlns:a="http://schemas.openxmlformats.org/drawingml/2006/main" xmlns:r="http://schemas.openxmlformats.org/officeDocument/2006/relationships" xmlns:p="http://schemas.openxmlformats.org/presentationml/2006/main">
  <p:tag name="AUDIO_ID" val="1302"/>
  <p:tag name="ELAPSEDTIME" val="139.3"/>
  <p:tag name="ANNOTATION_COUNT" val="0"/>
  <p:tag name="ARTICULATE_SLIDE_NAV" val="28"/>
  <p:tag name="ARTICULATE_SLIDE_THUMBNAIL_REFRESH" val="1"/>
</p:tagLst>
</file>

<file path=ppt/tags/tag189.xml><?xml version="1.0" encoding="utf-8"?>
<p:tagLst xmlns:a="http://schemas.openxmlformats.org/drawingml/2006/main" xmlns:r="http://schemas.openxmlformats.org/officeDocument/2006/relationships" xmlns:p="http://schemas.openxmlformats.org/presentationml/2006/main">
  <p:tag name="AUDIO_ID" val="1272"/>
  <p:tag name="ELAPSEDTIME" val="127.6"/>
  <p:tag name="ANNOTATION_TYPE_1" val="2"/>
  <p:tag name="ANNOTATION_START_1" val="33.3"/>
  <p:tag name="ANNOTATION_END_1" val="33.3"/>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33.3"/>
  <p:tag name="ANNOTATION_END_2" val="53.4"/>
  <p:tag name="ANNOTATION_TOP_2" val="26.0"/>
  <p:tag name="ANNOTATION_LEFT_2" val="15.6"/>
  <p:tag name="ANNOTATION_WIDTH_2" val="555.1"/>
  <p:tag name="ANNOTATION_HEIGHT_2" val="104.8"/>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53.4"/>
  <p:tag name="ANNOTATION_END_3" val="66.7"/>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66.7"/>
  <p:tag name="ANNOTATION_END_4" val="66.7"/>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66.7"/>
  <p:tag name="ANNOTATION_END_5" val="82.0"/>
  <p:tag name="ANNOTATION_TOP_5" val="131.6"/>
  <p:tag name="ANNOTATION_LEFT_5" val="20.1"/>
  <p:tag name="ANNOTATION_WIDTH_5" val="401.6"/>
  <p:tag name="ANNOTATION_HEIGHT_5" val="95.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82.0"/>
  <p:tag name="ANNOTATION_END_6" val="86.6"/>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86.6"/>
  <p:tag name="ANNOTATION_END_7" val="86.6"/>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86.6"/>
  <p:tag name="ANNOTATION_END_8" val="93.4"/>
  <p:tag name="ANNOTATION_TOP_8" val="217.1"/>
  <p:tag name="ANNOTATION_LEFT_8" val="18.6"/>
  <p:tag name="ANNOTATION_WIDTH_8" val="421.8"/>
  <p:tag name="ANNOTATION_HEIGHT_8" val="86.3"/>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93.4"/>
  <p:tag name="ANNOTATION_END_9" val="108.5"/>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0"/>
  <p:tag name="ANNOTATION_START_10" val="108.5"/>
  <p:tag name="ANNOTATION_TOP_10" val="321.2"/>
  <p:tag name="ANNOTATION_LEFT_10" val="23.8"/>
  <p:tag name="ANNOTATION_WIDTH_10" val="111.8"/>
  <p:tag name="ANNOTATION_HEIGHT_10" val="111.5"/>
  <p:tag name="ANNOTATION_ANIMATION_10" val="3"/>
  <p:tag name="ANNOTATION_ROTATION_10" val="0"/>
  <p:tag name="ANNOTATION_SUB_TYPE_10" val="2"/>
  <p:tag name="ANNOTATION_LOOP_COUNT_10" val="1"/>
  <p:tag name="ANNOTATION_BOX_RADIUS_10" val="0"/>
  <p:tag name="ANNOTATION_SCALE_10" val="125"/>
  <p:tag name="ANNOTATION_BORDER_ALPHA_10" val="100"/>
  <p:tag name="ANNOTATION_BORDER_COLOR_10" val="16777215"/>
  <p:tag name="ANNOTATION_FILL_COLOR_10" val="683492"/>
  <p:tag name="ANNOTATION_FILL_ALPHA_10" val="100"/>
  <p:tag name="ANNOTATION_BORDER_WIDTH_10" val="2"/>
  <p:tag name="ANNOTATION_COUNT" val="10"/>
  <p:tag name="ARTICULATE_SLIDE_NAV" val="40"/>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UDIO_ID" val="1107"/>
  <p:tag name="ELAPSEDTIME" val="174.3"/>
  <p:tag name="ANNOTATION_TYPE_1" val="2"/>
  <p:tag name="ANNOTATION_START_1" val="56.0"/>
  <p:tag name="ANNOTATION_END_1" val="56.0"/>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56.0"/>
  <p:tag name="ANNOTATION_END_2" val="70.4"/>
  <p:tag name="ANNOTATION_TOP_2" val="391.4"/>
  <p:tag name="ANNOTATION_LEFT_2" val="52.7"/>
  <p:tag name="ANNOTATION_WIDTH_2" val="378.8"/>
  <p:tag name="ANNOTATION_HEIGHT_2" val="25.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0.4"/>
  <p:tag name="ANNOTATION_END_3" val="75.2"/>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5.2"/>
  <p:tag name="ANNOTATION_END_4" val="75.2"/>
  <p:tag name="ANNOTATION_TOP_4" val="-29.9"/>
  <p:tag name="ANNOTATION_LEFT_4" val="-30.0"/>
  <p:tag name="ANNOTATION_WIDTH_4" val="635.9"/>
  <p:tag name="ANNOTATION_HEIGHT_4" val="491.8"/>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75.2"/>
  <p:tag name="ANNOTATION_END_5" val="108.7"/>
  <p:tag name="ANNOTATION_TOP_5" val="256.9"/>
  <p:tag name="ANNOTATION_LEFT_5" val="70.1"/>
  <p:tag name="ANNOTATION_WIDTH_5" val="429.2"/>
  <p:tag name="ANNOTATION_HEIGHT_5" val="35.3"/>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08.7"/>
  <p:tag name="ANNOTATION_END_6" val="119.0"/>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19.0"/>
  <p:tag name="ANNOTATION_END_7" val="119.0"/>
  <p:tag name="ANNOTATION_TOP_7" val="-29.9"/>
  <p:tag name="ANNOTATION_LEFT_7" val="-30.0"/>
  <p:tag name="ANNOTATION_WIDTH_7" val="635.9"/>
  <p:tag name="ANNOTATION_HEIGHT_7" val="491.8"/>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19.0"/>
  <p:tag name="ANNOTATION_END_8" val="151.5"/>
  <p:tag name="ANNOTATION_TOP_8" val="283.8"/>
  <p:tag name="ANNOTATION_LEFT_8" val="35.4"/>
  <p:tag name="ANNOTATION_WIDTH_8" val="507.1"/>
  <p:tag name="ANNOTATION_HEIGHT_8" val="46.0"/>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51.5"/>
  <p:tag name="ANNOTATION_END_9" val="164.5"/>
  <p:tag name="ANNOTATION_TOP_9" val="-29.9"/>
  <p:tag name="ANNOTATION_LEFT_9" val="-30.0"/>
  <p:tag name="ANNOTATION_WIDTH_9" val="635.9"/>
  <p:tag name="ANNOTATION_HEIGHT_9" val="491.8"/>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64.5"/>
  <p:tag name="ANNOTATION_END_10" val="164.5"/>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64.5"/>
  <p:tag name="ANNOTATION_END_11" val="172.1"/>
  <p:tag name="ANNOTATION_TOP_11" val="328.6"/>
  <p:tag name="ANNOTATION_LEFT_11" val="30.6"/>
  <p:tag name="ANNOTATION_WIDTH_11" val="535.2"/>
  <p:tag name="ANNOTATION_HEIGHT_11" val="39.4"/>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172.1"/>
  <p:tag name="ANNOTATION_TOP_12" val="-29.9"/>
  <p:tag name="ANNOTATION_LEFT_12" val="-30.0"/>
  <p:tag name="ANNOTATION_WIDTH_12" val="635.9"/>
  <p:tag name="ANNOTATION_HEIGHT_12" val="491.8"/>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COUNT" val="12"/>
  <p:tag name="ARTICULATE_SLIDE_GUID" val="9005716c-d32b-475a-b292-af3195e3fcac"/>
  <p:tag name="ARTICULATE_SLIDE_NAV" val="36"/>
  <p:tag name="ARTICULATE_SLIDE_THUMBNAIL_REFRESH" val="1"/>
</p:tagLst>
</file>

<file path=ppt/tags/tag2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UDIO_ID" val="1314"/>
  <p:tag name="TIMELINE" val="6.7/36.7/69.0"/>
  <p:tag name="ELAPSEDTIME" val="104.2"/>
  <p:tag name="ANNOTATION_TYPE_1" val="0"/>
  <p:tag name="ANNOTATION_START_1" val="11.0"/>
  <p:tag name="ANNOTATION_END_1" val="22.4"/>
  <p:tag name="ANNOTATION_TOP_1" val="116.2"/>
  <p:tag name="ANNOTATION_LEFT_1" val="117.3"/>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2.4"/>
  <p:tag name="ANNOTATION_END_2" val="30.0"/>
  <p:tag name="ANNOTATION_TOP_2" val="93.6"/>
  <p:tag name="ANNOTATION_LEFT_2" val="56.4"/>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0.0"/>
  <p:tag name="ANNOTATION_END_3" val="41.2"/>
  <p:tag name="ANNOTATION_TOP_3" val="97.2"/>
  <p:tag name="ANNOTATION_LEFT_3" val="250.6"/>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41.2"/>
  <p:tag name="ANNOTATION_END_4" val="47.5"/>
  <p:tag name="ANNOTATION_TOP_4" val="188.6"/>
  <p:tag name="ANNOTATION_LEFT_4" val="57.9"/>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47.5"/>
  <p:tag name="ANNOTATION_END_5" val="55.5"/>
  <p:tag name="ANNOTATION_TOP_5" val="228.1"/>
  <p:tag name="ANNOTATION_LEFT_5" val="68.2"/>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55.5"/>
  <p:tag name="ANNOTATION_END_6" val="63.6"/>
  <p:tag name="ANNOTATION_TOP_6" val="253.6"/>
  <p:tag name="ANNOTATION_LEFT_6" val="80.6"/>
  <p:tag name="ANNOTATION_WIDTH_6" val="109.9"/>
  <p:tag name="ANNOTATION_HEIGHT_6" val="109.6"/>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63.6"/>
  <p:tag name="ANNOTATION_END_7" val="73.2"/>
  <p:tag name="ANNOTATION_TOP_7" val="273.4"/>
  <p:tag name="ANNOTATION_LEFT_7" val="89.4"/>
  <p:tag name="ANNOTATION_WIDTH_7" val="109.9"/>
  <p:tag name="ANNOTATION_HEIGHT_7" val="109.6"/>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73.2"/>
  <p:tag name="ANNOTATION_END_8" val="87.6"/>
  <p:tag name="ANNOTATION_TOP_8" val="349.4"/>
  <p:tag name="ANNOTATION_LEFT_8" val="66.0"/>
  <p:tag name="ANNOTATION_WIDTH_8" val="109.9"/>
  <p:tag name="ANNOTATION_HEIGHT_8" val="109.6"/>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87.6"/>
  <p:tag name="ANNOTATION_TOP_9" val="376.4"/>
  <p:tag name="ANNOTATION_LEFT_9" val="68.9"/>
  <p:tag name="ANNOTATION_WIDTH_9" val="109.9"/>
  <p:tag name="ANNOTATION_HEIGHT_9" val="109.6"/>
  <p:tag name="ANNOTATION_ANIMATION_9" val="3"/>
  <p:tag name="ANNOTATION_ROTATION_9" val="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COUNT" val="9"/>
  <p:tag name="ARTICULATE_SLIDE_GUID" val="cc8141c5-0f74-4eeb-a055-5cacdb5a870b"/>
  <p:tag name="ARTICULATE_SLIDE_NAV" val="54"/>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5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MARGIN_1" val="0"/>
  <p:tag name="MARGIN_2" val="36"/>
  <p:tag name="MARGIN_3" val="72"/>
  <p:tag name="MARGIN_4" val="108"/>
  <p:tag name="MARGIN_5" val="144"/>
  <p:tag name="FONT_SIZE" val="12"/>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GUID" val="a7e47ca5-99fa-4b7c-bb52-b4a6c431d638"/>
  <p:tag name="AUDIO_ID" val="1282"/>
  <p:tag name="TIMELINE" val="3.3/6.5"/>
  <p:tag name="ELAPSEDTIME" val="110.7"/>
  <p:tag name="ANNOTATION_TYPE_1" val="0"/>
  <p:tag name="ANNOTATION_START_1" val="11.5"/>
  <p:tag name="ANNOTATION_END_1" val="13.5"/>
  <p:tag name="ANNOTATION_TOP_1" val="131.6"/>
  <p:tag name="ANNOTATION_LEFT_1" val="44.7"/>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3.5"/>
  <p:tag name="ANNOTATION_END_2" val="37.2"/>
  <p:tag name="ANNOTATION_TOP_2" val="181.4"/>
  <p:tag name="ANNOTATION_LEFT_2" val="67.1"/>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7.2"/>
  <p:tag name="ANNOTATION_END_3" val="58.9"/>
  <p:tag name="ANNOTATION_TOP_3" val="218.6"/>
  <p:tag name="ANNOTATION_LEFT_3" val="48.4"/>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58.9"/>
  <p:tag name="ANNOTATION_END_4" val="83.5"/>
  <p:tag name="ANNOTATION_TOP_4" val="243.9"/>
  <p:tag name="ANNOTATION_LEFT_4" val="50.7"/>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83.5"/>
  <p:tag name="ANNOTATION_TOP_5" val="314.5"/>
  <p:tag name="ANNOTATION_LEFT_5" val="40.2"/>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NAV" val="14"/>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16325</TotalTime>
  <Pages>98</Pages>
  <Words>8690</Words>
  <Application>Microsoft Office PowerPoint</Application>
  <PresentationFormat>Letter Paper (8.5x11 in)</PresentationFormat>
  <Paragraphs>1706</Paragraphs>
  <Slides>208</Slides>
  <Notes>112</Notes>
  <HiddenSlides>0</HiddenSlides>
  <MMClips>4</MMClips>
  <ScaleCrop>false</ScaleCrop>
  <HeadingPairs>
    <vt:vector size="8" baseType="variant">
      <vt:variant>
        <vt:lpstr>Fonts Used</vt:lpstr>
      </vt:variant>
      <vt:variant>
        <vt:i4>19</vt:i4>
      </vt:variant>
      <vt:variant>
        <vt:lpstr>Theme</vt:lpstr>
      </vt:variant>
      <vt:variant>
        <vt:i4>2</vt:i4>
      </vt:variant>
      <vt:variant>
        <vt:lpstr>Embedded OLE Servers</vt:lpstr>
      </vt:variant>
      <vt:variant>
        <vt:i4>3</vt:i4>
      </vt:variant>
      <vt:variant>
        <vt:lpstr>Slide Titles</vt:lpstr>
      </vt:variant>
      <vt:variant>
        <vt:i4>208</vt:i4>
      </vt:variant>
    </vt:vector>
  </HeadingPairs>
  <TitlesOfParts>
    <vt:vector size="232" baseType="lpstr">
      <vt:lpstr>ＭＳ Ｐゴシック</vt:lpstr>
      <vt:lpstr>SimSun</vt:lpstr>
      <vt:lpstr>Antique Olive</vt:lpstr>
      <vt:lpstr>Arial</vt:lpstr>
      <vt:lpstr>Arial Black</vt:lpstr>
      <vt:lpstr>Arial Narrow</vt:lpstr>
      <vt:lpstr>Book Antiqua</vt:lpstr>
      <vt:lpstr>Calibri</vt:lpstr>
      <vt:lpstr>Courier New</vt:lpstr>
      <vt:lpstr>Garamond</vt:lpstr>
      <vt:lpstr>Gill Sans MT</vt:lpstr>
      <vt:lpstr>Helvetica</vt:lpstr>
      <vt:lpstr>Monotype Sorts</vt:lpstr>
      <vt:lpstr>Symbol</vt:lpstr>
      <vt:lpstr>Tahoma</vt:lpstr>
      <vt:lpstr>Tempus Sans ITC</vt:lpstr>
      <vt:lpstr>Times New Roman</vt:lpstr>
      <vt:lpstr>Wingdings</vt:lpstr>
      <vt:lpstr>Wingdings 3</vt:lpstr>
      <vt:lpstr>1_Origin</vt:lpstr>
      <vt:lpstr>Origin</vt:lpstr>
      <vt:lpstr>Clip</vt:lpstr>
      <vt:lpstr>Chart</vt:lpstr>
      <vt:lpstr>Document</vt:lpstr>
      <vt:lpstr>Welcome to  Diabetes in the 21st Century </vt:lpstr>
      <vt:lpstr>Diabetes in the 21st Century:  A Clinical and Educational Update</vt:lpstr>
      <vt:lpstr>Foundations of Care</vt:lpstr>
      <vt:lpstr>Diabetes in America 2015</vt:lpstr>
      <vt:lpstr> My Boys –Robert and Jackson</vt:lpstr>
      <vt:lpstr>CDC Announces</vt:lpstr>
      <vt:lpstr>Type 2 in Kids </vt:lpstr>
      <vt:lpstr>Global Epidemic</vt:lpstr>
      <vt:lpstr> World Diabetes Day  November 14</vt:lpstr>
      <vt:lpstr>Age-adjusted Diabetes Prevalence  20 yrs or older, by race/ethnicity— U.S. 20014</vt:lpstr>
      <vt:lpstr>  Why Should Zip Code Determine Life Expectancy?</vt:lpstr>
      <vt:lpstr>Free Live Webinars and Live Seminars at DiabetesEd.net</vt:lpstr>
      <vt:lpstr>PowerPoint Presentation</vt:lpstr>
      <vt:lpstr>PowerPoint Presentation</vt:lpstr>
      <vt:lpstr>Role of the Pancreas Endocrine Functions</vt:lpstr>
      <vt:lpstr>PowerPoint Presentation</vt:lpstr>
      <vt:lpstr>Hormones Effect on Glucose</vt:lpstr>
      <vt:lpstr>GLP-1 Effects in Humans Understanding the Natural Role of Incretins</vt:lpstr>
      <vt:lpstr>Incretin Mimetics Byetta, Bydureon, Trulicity, Tanzeum</vt:lpstr>
      <vt:lpstr>Bariatric Surgery</vt:lpstr>
      <vt:lpstr>Natural History of Diabetes</vt:lpstr>
      <vt:lpstr>Signs of Diabetes</vt:lpstr>
      <vt:lpstr>Diabetes Classifications</vt:lpstr>
      <vt:lpstr>Case Study </vt:lpstr>
      <vt:lpstr>PowerPoint Presentation</vt:lpstr>
      <vt:lpstr>PowerPoint Presentation</vt:lpstr>
      <vt:lpstr>Type 1 Rates Increasing Globally</vt:lpstr>
      <vt:lpstr>Incidence of Type 1 in Youth  </vt:lpstr>
      <vt:lpstr>Type 1 – 10% of all Diabetes Genetics and Risk Factors</vt:lpstr>
      <vt:lpstr>Autoantibodies Assoc w/ Type 1</vt:lpstr>
      <vt:lpstr>Type 1 Diabetes Associated with other immune conditions</vt:lpstr>
      <vt:lpstr>What Does Type 1 Look Like?</vt:lpstr>
      <vt:lpstr>Ms. Idaho and Ms America – Pumpin’ It</vt:lpstr>
      <vt:lpstr>Medalist Study – Harvard Joslin Diabetes Center </vt:lpstr>
      <vt:lpstr>Type 1 Summary</vt:lpstr>
      <vt:lpstr>Type 1 in Hospital </vt:lpstr>
      <vt:lpstr>PowerPoint Presentation</vt:lpstr>
      <vt:lpstr>BMI Categories</vt:lpstr>
      <vt:lpstr>Diabetes 2 - Who is at Risk?  (ADA Clinical Practice Guidelines)</vt:lpstr>
      <vt:lpstr>Diabetes 2 - Who is at Risk?  (ADA Clinical Practice Guidelines)</vt:lpstr>
      <vt:lpstr>Acanthosis Nigricans (AN)  </vt:lpstr>
      <vt:lpstr>Acanthosis Nigricans</vt:lpstr>
      <vt:lpstr>PowerPoint Presentation</vt:lpstr>
      <vt:lpstr>Natural Progression of Type 2 Diabetes</vt:lpstr>
      <vt:lpstr>Cardio Metabolic Risk  -  5 Hypers -</vt:lpstr>
      <vt:lpstr>Diabetes Detectives Needed</vt:lpstr>
      <vt:lpstr>Ominous Octet</vt:lpstr>
      <vt:lpstr> SGLT2 Inhibitors- “Glucoretics” </vt:lpstr>
      <vt:lpstr>Comparison of Type 1 and Type 2</vt:lpstr>
      <vt:lpstr>Gestational DM ~ 7% of all Pregnancies</vt:lpstr>
      <vt:lpstr>Postnatal Health:  Maternal Behavior</vt:lpstr>
      <vt:lpstr>Start Metformin therapy</vt:lpstr>
      <vt:lpstr>Metformin – 1st agent of choice</vt:lpstr>
      <vt:lpstr>Other Causes of Hyperglycemia</vt:lpstr>
      <vt:lpstr>Diabetes is also associated with: </vt:lpstr>
      <vt:lpstr>Diabetes Bingo - “DiaBingo” Shout out Right Answer</vt:lpstr>
      <vt:lpstr>DiaBingo</vt:lpstr>
      <vt:lpstr>Life Study – Mrs. Jones</vt:lpstr>
      <vt:lpstr>Strategies – One Step at a Time, Focus on Survival Skills </vt:lpstr>
      <vt:lpstr>What Do You Say? Mrs. Jones asks you</vt:lpstr>
      <vt:lpstr>I don’t want to!</vt:lpstr>
      <vt:lpstr>No one is Unmotivated</vt:lpstr>
      <vt:lpstr>Overcoming barriers</vt:lpstr>
      <vt:lpstr>How Often Should I Check?</vt:lpstr>
      <vt:lpstr>How will it help me?</vt:lpstr>
      <vt:lpstr>New Meters – a little goes a long way</vt:lpstr>
      <vt:lpstr>Spiritual Care</vt:lpstr>
      <vt:lpstr>“The highest form of wisdom is kindness.”  The Talmud</vt:lpstr>
      <vt:lpstr>Give the gift of Non-Judgment </vt:lpstr>
      <vt:lpstr>“Getting diabetes saved my life.”  ~ Sherri Sheperd</vt:lpstr>
      <vt:lpstr>Diabetes Vacations</vt:lpstr>
      <vt:lpstr>80 /20 Rule – Perfect Not Required</vt:lpstr>
      <vt:lpstr>Complications - Why?</vt:lpstr>
      <vt:lpstr>Diabetes Complications</vt:lpstr>
      <vt:lpstr>   Control Matters</vt:lpstr>
      <vt:lpstr>Financial Advisor</vt:lpstr>
      <vt:lpstr>Preventing Pre Diabetes</vt:lpstr>
      <vt:lpstr>Can Type 2 be Prevented in Older Adults?</vt:lpstr>
      <vt:lpstr>We Made It – 3129 miles- Now Walking Back</vt:lpstr>
      <vt:lpstr>Can we stop pre diabetes from progressing?</vt:lpstr>
      <vt:lpstr>Diabetes Prevention Program</vt:lpstr>
      <vt:lpstr>Weight loss and Prevention</vt:lpstr>
      <vt:lpstr>PowerPoint Presentation</vt:lpstr>
      <vt:lpstr>Goals of Care</vt:lpstr>
      <vt:lpstr>ABCs of Diabetes –  </vt:lpstr>
      <vt:lpstr>PowerPoint Presentation</vt:lpstr>
      <vt:lpstr>6. Glycemic Targets  </vt:lpstr>
      <vt:lpstr>PowerPoint Presentation</vt:lpstr>
      <vt:lpstr>     A1c and Estimated Avg Glucose (eAG) 2008 </vt:lpstr>
      <vt:lpstr>“Legacy Effect”</vt:lpstr>
      <vt:lpstr>ABCs of Diabetes –  </vt:lpstr>
      <vt:lpstr>Education</vt:lpstr>
      <vt:lpstr>Exercise Recommendations</vt:lpstr>
      <vt:lpstr>Good Exercise Info / Quotes</vt:lpstr>
      <vt:lpstr>Best Shake For People with Diabetes</vt:lpstr>
      <vt:lpstr>Vaccinations- Immunizations</vt:lpstr>
      <vt:lpstr>Pneumonia Vaccination Update</vt:lpstr>
      <vt:lpstr>Diabetes Bingo “DiaBingo” Shout out Right Answer</vt:lpstr>
      <vt:lpstr>DiaBingo- G</vt:lpstr>
      <vt:lpstr>Diabetes Care Guidelines- ADA</vt:lpstr>
      <vt:lpstr>Mr. Jones -  What are Your Recommendations?</vt:lpstr>
      <vt:lpstr>PowerPoint Presentation</vt:lpstr>
      <vt:lpstr>Glucose Management and Hospitalized Patients  </vt:lpstr>
      <vt:lpstr>Hospitals and Hyperglycemia –  What’s the Big Deal? </vt:lpstr>
      <vt:lpstr>Hyperglycemia*: A Common Comorbidity in Medical-Surgical Patients in a Community Hospital</vt:lpstr>
      <vt:lpstr>Effect of Hyperglycemia  on Hospital Mortality</vt:lpstr>
      <vt:lpstr>WHAT SHOULD WE AIM FOR?</vt:lpstr>
      <vt:lpstr>  Management of Hyperglycemia and Diabetes </vt:lpstr>
      <vt:lpstr>Now What?</vt:lpstr>
      <vt:lpstr>Foot Care </vt:lpstr>
      <vt:lpstr>Foot Wounds</vt:lpstr>
      <vt:lpstr>PowerPoint Presentation</vt:lpstr>
      <vt:lpstr>No Bathroom Surgery</vt:lpstr>
      <vt:lpstr>A Quick Foot Assessment</vt:lpstr>
      <vt:lpstr>5.07 monofilament = 10gms linear pressure  If pt can’t feel pressure =  neuropathy</vt:lpstr>
      <vt:lpstr>Mr. Jones -  What are Your Recommendations?</vt:lpstr>
      <vt:lpstr>3 Most Important Foot Care Tips</vt:lpstr>
      <vt:lpstr>PowerPoint Presentation</vt:lpstr>
      <vt:lpstr>Bottom Line</vt:lpstr>
      <vt:lpstr> Insulin Therapy From Ants to Analogs:  </vt:lpstr>
      <vt:lpstr> Insulin – the Ultimate Hormone Replacement Therapy  </vt:lpstr>
      <vt:lpstr>PowerPoint Presentation</vt:lpstr>
      <vt:lpstr>PowerPoint Presentation</vt:lpstr>
      <vt:lpstr>Insulin Finally Available - 1922</vt:lpstr>
      <vt:lpstr>The Miracle of Insulin</vt:lpstr>
      <vt:lpstr>The Nobel Prize in Physiology or Medicine 1923</vt:lpstr>
      <vt:lpstr>Psychological Insulin Resistance (PIR)</vt:lpstr>
      <vt:lpstr>Needle Size often a Barrier Size Does Matter</vt:lpstr>
      <vt:lpstr>Physiologic Insulin Secretion:    24-Hour Profile </vt:lpstr>
      <vt:lpstr>Insulin Action Teams</vt:lpstr>
      <vt:lpstr>Case Study </vt:lpstr>
      <vt:lpstr>Cost Per Vial in Northern CA</vt:lpstr>
      <vt:lpstr>PowerPoint Presentation</vt:lpstr>
      <vt:lpstr>Bolus Insulins   (½ of total daily dose ÷ meals)</vt:lpstr>
      <vt:lpstr>Afrezza – Inhaled Insulin –  Approved 2014</vt:lpstr>
      <vt:lpstr>Afrezza Dosing and Considerations</vt:lpstr>
      <vt:lpstr>Afrezza Inhaler</vt:lpstr>
      <vt:lpstr>Afrezza – Foil Packages Contain 30 cartridges – Use w/in 10 days</vt:lpstr>
      <vt:lpstr>Afrezza – Loading Cartridge into device</vt:lpstr>
      <vt:lpstr>Afrezza – Proper Inhale Technique</vt:lpstr>
      <vt:lpstr>Bolus Insulin Summary</vt:lpstr>
      <vt:lpstr>Bolus Insulin Timing</vt:lpstr>
      <vt:lpstr>Pattern Management –AKA </vt:lpstr>
      <vt:lpstr>Pattern Management</vt:lpstr>
      <vt:lpstr>Type 2 – BMI 32. New diagnosis, No meds. What Patterns? Recommendations? Meds?</vt:lpstr>
      <vt:lpstr>Bolus – Insulin Sliding Scale  Starts at 150, 2 units for every 50 mg/dl &gt;150</vt:lpstr>
      <vt:lpstr>Basal Insulins  (½ of total daily dose) </vt:lpstr>
      <vt:lpstr>Basal Insulin Summary</vt:lpstr>
      <vt:lpstr>Basal + Metformin Type 2, 80kg – A1c 8.7%</vt:lpstr>
      <vt:lpstr>PowerPoint Presentation</vt:lpstr>
      <vt:lpstr>Next Steps</vt:lpstr>
      <vt:lpstr>Combo Sub-Q Insulin</vt:lpstr>
      <vt:lpstr>Next Steps – Switch from 40 units basal to 70/30 Insulin</vt:lpstr>
      <vt:lpstr>24u 70/30 am,  16 u 70/30 pm Patterns? Changes needed?</vt:lpstr>
      <vt:lpstr>Type 2 – Amaryl 4mg AM, 10u Lantus pm</vt:lpstr>
      <vt:lpstr>What Medications Cause Hypoglycemia?</vt:lpstr>
      <vt:lpstr>Sulfonylureas - Squirts</vt:lpstr>
      <vt:lpstr>Hypoglycemia = “Limiting Factor”</vt:lpstr>
      <vt:lpstr>Hypoglycemic Symptoms</vt:lpstr>
      <vt:lpstr>Treatment of Hypoglycemia</vt:lpstr>
      <vt:lpstr>15 - 20 Gms Carb Sources</vt:lpstr>
      <vt:lpstr>Basal Bolus – What Adjustments?   Pt weighs 80kg</vt:lpstr>
      <vt:lpstr>Intensive Diabetes Therapy Insulin Dosing Strategy </vt:lpstr>
      <vt:lpstr>Intensive Diabetes Therapy Insulin Dosing Strategy </vt:lpstr>
      <vt:lpstr>Intensive Diabetes Therapy Insulin Dosing Strategy </vt:lpstr>
      <vt:lpstr>Basal Bolus – Using 50/50 Rule –  Pt weighs 80kg</vt:lpstr>
      <vt:lpstr>Insulin Teaching Keys</vt:lpstr>
      <vt:lpstr>Sharps Disposal: Product and Info</vt:lpstr>
      <vt:lpstr>Diabetes Bingo - “DiaBingo” Shout out Right Answer</vt:lpstr>
      <vt:lpstr>DiaBingo - I</vt:lpstr>
      <vt:lpstr>PowerPoint Presentation</vt:lpstr>
      <vt:lpstr>U.S. Weight - 68% overweight or obese</vt:lpstr>
      <vt:lpstr>Bigger Meals, Bigger Kids</vt:lpstr>
      <vt:lpstr>Average American Consumes 25 teaspoons of sugar a day (400 cals)</vt:lpstr>
      <vt:lpstr>Medical Nutrition Therapy – ADA 2014 Updates</vt:lpstr>
      <vt:lpstr>Medical Nutrition Therapy – ADA</vt:lpstr>
      <vt:lpstr>Sodium, Fat and Fiber</vt:lpstr>
      <vt:lpstr>Approach Depends on Patient</vt:lpstr>
      <vt:lpstr>What are next steps? </vt:lpstr>
      <vt:lpstr>DPP-4 Inhibitors – “Incretin Enhancers”  Januvia (sitagliptin) – Tradjenta (linagliptin)  Onglyza (saxagliptin)  Nesina (alogliptin) </vt:lpstr>
      <vt:lpstr>Losing 2-8kg Early in diagnosis Type 2 Helpful  ADA 2014</vt:lpstr>
      <vt:lpstr>Successful weight loss strategies include</vt:lpstr>
      <vt:lpstr>Diabetes Prevention Program  Focus on fat = wt loss success</vt:lpstr>
      <vt:lpstr>How nutrients affect blood sugar</vt:lpstr>
      <vt:lpstr>Teaching About Eating Healthy</vt:lpstr>
      <vt:lpstr>Move toward the Tomato</vt:lpstr>
      <vt:lpstr>ADA recommendation Eat Less Junk Food &amp; Sugary Drinks –</vt:lpstr>
      <vt:lpstr>10 Superfoods</vt:lpstr>
      <vt:lpstr>USDA Plate Method www.myplate.gov</vt:lpstr>
      <vt:lpstr>Another plate example</vt:lpstr>
      <vt:lpstr>Mindful Eating</vt:lpstr>
      <vt:lpstr>PowerPoint Presentation</vt:lpstr>
      <vt:lpstr>Carbs affect Post meal Blood Glucose</vt:lpstr>
      <vt:lpstr>Carbohydrate Needs for  Most Adults</vt:lpstr>
      <vt:lpstr>Choose Healthy Carbs </vt:lpstr>
      <vt:lpstr>Handy Meal Plan  </vt:lpstr>
      <vt:lpstr>Carb Counting - Starch</vt:lpstr>
      <vt:lpstr>Carb counting- fruit</vt:lpstr>
      <vt:lpstr>Carb Counting - Milk</vt:lpstr>
      <vt:lpstr>Carb  Counting - Sweets</vt:lpstr>
      <vt:lpstr>Go Lean with Protein</vt:lpstr>
      <vt:lpstr>Fats- Aim for heart health</vt:lpstr>
      <vt:lpstr>Using Alcohol Safely</vt:lpstr>
      <vt:lpstr>Ms. Gonzales’ Daily Meal plan</vt:lpstr>
      <vt:lpstr>Diabetes Bingo - “DiaBingo” Shout out Right Answer</vt:lpstr>
      <vt:lpstr>DiaBingo - N</vt:lpstr>
      <vt:lpstr> Keeping Healthy in Long Run</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Diabetes, tools and tips of the trade</dc:title>
  <dc:creator>IMT</dc:creator>
  <cp:lastModifiedBy>bev</cp:lastModifiedBy>
  <cp:revision>790</cp:revision>
  <cp:lastPrinted>2014-06-29T17:39:19Z</cp:lastPrinted>
  <dcterms:created xsi:type="dcterms:W3CDTF">1998-04-16T17:55:30Z</dcterms:created>
  <dcterms:modified xsi:type="dcterms:W3CDTF">2015-03-19T20:15:29Z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UseProject">
    <vt:lpwstr>1</vt:lpwstr>
  </property>
  <property fmtid="{D5CDD505-2E9C-101B-9397-08002B2CF9AE}" pid="3" name="ArticulatePath">
    <vt:lpwstr>slide day 1, BAE 2014</vt:lpwstr>
  </property>
  <property fmtid="{D5CDD505-2E9C-101B-9397-08002B2CF9AE}" pid="4" name="ArticulateGUID">
    <vt:lpwstr>087673E4-DBA4-48F7-A282-77F0003C4D22</vt:lpwstr>
  </property>
  <property fmtid="{D5CDD505-2E9C-101B-9397-08002B2CF9AE}" pid="5" name="ArticulateProjectFull">
    <vt:lpwstr>C:\Users\Beverly Web\Dropbox\A DES Admin Folder\2014-15 DM 21st Century Proposals\2015 Latest Slide Handouts\2015 21st Century slides\2015\21 Century march 2015.ppta</vt:lpwstr>
  </property>
</Properties>
</file>