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20" r:id="rId1"/>
  </p:sldMasterIdLst>
  <p:notesMasterIdLst>
    <p:notesMasterId r:id="rId45"/>
  </p:notesMasterIdLst>
  <p:handoutMasterIdLst>
    <p:handoutMasterId r:id="rId46"/>
  </p:handoutMasterIdLst>
  <p:sldIdLst>
    <p:sldId id="1673" r:id="rId2"/>
    <p:sldId id="1674" r:id="rId3"/>
    <p:sldId id="1675" r:id="rId4"/>
    <p:sldId id="1676" r:id="rId5"/>
    <p:sldId id="1677" r:id="rId6"/>
    <p:sldId id="1681" r:id="rId7"/>
    <p:sldId id="1712" r:id="rId8"/>
    <p:sldId id="1680" r:id="rId9"/>
    <p:sldId id="1678" r:id="rId10"/>
    <p:sldId id="1679" r:id="rId11"/>
    <p:sldId id="1711" r:id="rId12"/>
    <p:sldId id="1691" r:id="rId13"/>
    <p:sldId id="1683" r:id="rId14"/>
    <p:sldId id="1713" r:id="rId15"/>
    <p:sldId id="1714" r:id="rId16"/>
    <p:sldId id="1715" r:id="rId17"/>
    <p:sldId id="1710" r:id="rId18"/>
    <p:sldId id="1686" r:id="rId19"/>
    <p:sldId id="1687" r:id="rId20"/>
    <p:sldId id="1688" r:id="rId21"/>
    <p:sldId id="1690" r:id="rId22"/>
    <p:sldId id="1670" r:id="rId23"/>
    <p:sldId id="1697" r:id="rId24"/>
    <p:sldId id="1634" r:id="rId25"/>
    <p:sldId id="1629" r:id="rId26"/>
    <p:sldId id="1671" r:id="rId27"/>
    <p:sldId id="1631" r:id="rId28"/>
    <p:sldId id="1632" r:id="rId29"/>
    <p:sldId id="1633" r:id="rId30"/>
    <p:sldId id="1635" r:id="rId31"/>
    <p:sldId id="1706" r:id="rId32"/>
    <p:sldId id="1704" r:id="rId33"/>
    <p:sldId id="1707" r:id="rId34"/>
    <p:sldId id="1708" r:id="rId35"/>
    <p:sldId id="1709" r:id="rId36"/>
    <p:sldId id="1672" r:id="rId37"/>
    <p:sldId id="1698" r:id="rId38"/>
    <p:sldId id="1699" r:id="rId39"/>
    <p:sldId id="1700" r:id="rId40"/>
    <p:sldId id="1701" r:id="rId41"/>
    <p:sldId id="1702" r:id="rId42"/>
    <p:sldId id="1703" r:id="rId43"/>
    <p:sldId id="1696" r:id="rId44"/>
  </p:sldIdLst>
  <p:sldSz cx="9144000" cy="6858000" type="screen4x3"/>
  <p:notesSz cx="7315200" cy="96012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E60"/>
    <a:srgbClr val="8DF658"/>
    <a:srgbClr val="E668D7"/>
    <a:srgbClr val="FFFFCC"/>
    <a:srgbClr val="FFCCFF"/>
    <a:srgbClr val="580C5A"/>
    <a:srgbClr val="BF0D88"/>
    <a:srgbClr val="F23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7" autoAdjust="0"/>
    <p:restoredTop sz="86357" autoAdjust="0"/>
  </p:normalViewPr>
  <p:slideViewPr>
    <p:cSldViewPr>
      <p:cViewPr varScale="1">
        <p:scale>
          <a:sx n="102" d="100"/>
          <a:sy n="102" d="100"/>
        </p:scale>
        <p:origin x="1506" y="96"/>
      </p:cViewPr>
      <p:guideLst>
        <p:guide orient="horz" pos="2160"/>
        <p:guide pos="2880"/>
      </p:guideLst>
    </p:cSldViewPr>
  </p:slideViewPr>
  <p:outlineViewPr>
    <p:cViewPr>
      <p:scale>
        <a:sx n="33" d="100"/>
        <a:sy n="33" d="100"/>
      </p:scale>
      <p:origin x="0" y="-997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290" y="7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B7744-917A-4FD6-AA16-3CB0263912D1}" type="doc">
      <dgm:prSet loTypeId="urn:microsoft.com/office/officeart/2005/8/layout/hList7#1" loCatId="relationship" qsTypeId="urn:microsoft.com/office/officeart/2005/8/quickstyle/simple1" qsCatId="simple" csTypeId="urn:microsoft.com/office/officeart/2005/8/colors/accent0_1" csCatId="mainScheme" phldr="1"/>
      <dgm:spPr/>
    </dgm:pt>
    <dgm:pt modelId="{714289C4-44BF-4423-B73A-D36C7D29CD8B}">
      <dgm:prSet phldrT="[Text]" custT="1"/>
      <dgm:spPr/>
      <dgm:t>
        <a:bodyPr/>
        <a:lstStyle/>
        <a:p>
          <a:r>
            <a:rPr lang="en-US" sz="2400" b="1" u="sng" dirty="0" smtClean="0"/>
            <a:t>Normal</a:t>
          </a:r>
        </a:p>
        <a:p>
          <a:r>
            <a:rPr lang="en-US" sz="2400" b="1" dirty="0" smtClean="0"/>
            <a:t>FBG &lt;100</a:t>
          </a:r>
        </a:p>
        <a:p>
          <a:r>
            <a:rPr lang="en-US" sz="2400" b="1" dirty="0" smtClean="0"/>
            <a:t>Random &lt;140</a:t>
          </a:r>
        </a:p>
        <a:p>
          <a:r>
            <a:rPr lang="en-US" sz="2400" b="1" dirty="0" smtClean="0"/>
            <a:t>A1c &lt;5.7%</a:t>
          </a:r>
          <a:endParaRPr lang="en-US" sz="2400" b="1" dirty="0"/>
        </a:p>
      </dgm:t>
    </dgm:pt>
    <dgm:pt modelId="{5AA015D8-B11C-4C72-B385-36C1E774D1A2}" type="parTrans" cxnId="{2E994245-FA34-4D67-9E2B-743453B3ABA0}">
      <dgm:prSet/>
      <dgm:spPr/>
      <dgm:t>
        <a:bodyPr/>
        <a:lstStyle/>
        <a:p>
          <a:endParaRPr lang="en-US"/>
        </a:p>
      </dgm:t>
    </dgm:pt>
    <dgm:pt modelId="{883B5228-B675-48FD-ADE3-882F219A32FD}" type="sibTrans" cxnId="{2E994245-FA34-4D67-9E2B-743453B3ABA0}">
      <dgm:prSet/>
      <dgm:spPr/>
      <dgm:t>
        <a:bodyPr/>
        <a:lstStyle/>
        <a:p>
          <a:endParaRPr lang="en-US"/>
        </a:p>
      </dgm:t>
    </dgm:pt>
    <dgm:pt modelId="{DAFD5B8F-7307-420F-8AA9-469750D54466}">
      <dgm:prSet phldrT="[Text]" custT="1"/>
      <dgm:spPr/>
      <dgm:t>
        <a:bodyPr/>
        <a:lstStyle/>
        <a:p>
          <a:r>
            <a:rPr lang="en-US" sz="2000" b="1" u="sng" smtClean="0"/>
            <a:t>Prediabetes</a:t>
          </a:r>
        </a:p>
        <a:p>
          <a:r>
            <a:rPr lang="en-US" sz="2000" b="1" smtClean="0"/>
            <a:t>FBG 100-125</a:t>
          </a:r>
        </a:p>
        <a:p>
          <a:r>
            <a:rPr lang="en-US" sz="2000" b="1" smtClean="0"/>
            <a:t>Random 140 - 199</a:t>
          </a:r>
        </a:p>
        <a:p>
          <a:r>
            <a:rPr lang="en-US" sz="2000" b="1" smtClean="0"/>
            <a:t>A1c ~ 5.7- 6.4% </a:t>
          </a:r>
        </a:p>
        <a:p>
          <a:r>
            <a:rPr lang="en-US" sz="2000" b="1" smtClean="0"/>
            <a:t>50% working pancreas</a:t>
          </a:r>
          <a:endParaRPr lang="en-US" sz="2000" b="1" dirty="0"/>
        </a:p>
      </dgm:t>
    </dgm:pt>
    <dgm:pt modelId="{63002CCC-C05A-4123-9188-6CE2F4212990}" type="parTrans" cxnId="{818E502A-FE27-4D49-AAD0-FDEFDFC89433}">
      <dgm:prSet/>
      <dgm:spPr/>
      <dgm:t>
        <a:bodyPr/>
        <a:lstStyle/>
        <a:p>
          <a:endParaRPr lang="en-US"/>
        </a:p>
      </dgm:t>
    </dgm:pt>
    <dgm:pt modelId="{BDA7D873-F110-416A-8950-D7A412F1A1A1}" type="sibTrans" cxnId="{818E502A-FE27-4D49-AAD0-FDEFDFC89433}">
      <dgm:prSet/>
      <dgm:spPr/>
      <dgm:t>
        <a:bodyPr/>
        <a:lstStyle/>
        <a:p>
          <a:endParaRPr lang="en-US"/>
        </a:p>
      </dgm:t>
    </dgm:pt>
    <dgm:pt modelId="{53A7C8F1-6573-416B-BAD0-E203C790D54C}">
      <dgm:prSet phldrT="[Text]" custT="1"/>
      <dgm:spPr/>
      <dgm:t>
        <a:bodyPr/>
        <a:lstStyle/>
        <a:p>
          <a:r>
            <a:rPr lang="en-US" sz="2400" b="1" u="sng" smtClean="0">
              <a:latin typeface="+mn-lt"/>
            </a:rPr>
            <a:t>D</a:t>
          </a:r>
          <a:r>
            <a:rPr kumimoji="0" lang="en-US" sz="2400" b="1" i="0" u="sng" strike="noStrike" cap="none" spc="0" normalizeH="0" baseline="0" noProof="0" smtClean="0">
              <a:ln/>
              <a:effectLst/>
              <a:uLnTx/>
              <a:uFillTx/>
              <a:latin typeface="+mn-lt"/>
              <a:ea typeface="+mn-ea"/>
              <a:cs typeface="+mn-cs"/>
            </a:rPr>
            <a:t>iabetes</a:t>
          </a:r>
        </a:p>
        <a:p>
          <a:pPr rtl="0"/>
          <a:r>
            <a:rPr kumimoji="0" lang="en-US" sz="2400" b="1" i="0" u="none" strike="noStrike" cap="none" spc="0" normalizeH="0" baseline="0" noProof="0" smtClean="0">
              <a:ln/>
              <a:effectLst/>
              <a:uLnTx/>
              <a:uFillTx/>
              <a:latin typeface="+mn-lt"/>
            </a:rPr>
            <a:t>FBG 126 +</a:t>
          </a:r>
        </a:p>
        <a:p>
          <a:pPr rtl="0"/>
          <a:r>
            <a:rPr kumimoji="0" lang="en-US" sz="2400" b="1" i="0" u="none" strike="noStrike" cap="none" spc="0" normalizeH="0" baseline="0" noProof="0" smtClean="0">
              <a:ln/>
              <a:effectLst/>
              <a:uLnTx/>
              <a:uFillTx/>
              <a:latin typeface="+mn-lt"/>
            </a:rPr>
            <a:t>Random 200</a:t>
          </a:r>
          <a:r>
            <a:rPr kumimoji="0" lang="en-US" sz="2400" b="1" i="0" u="none" strike="noStrike" cap="none" spc="0" normalizeH="0" noProof="0" smtClean="0">
              <a:ln/>
              <a:effectLst/>
              <a:uLnTx/>
              <a:uFillTx/>
              <a:latin typeface="+mn-lt"/>
            </a:rPr>
            <a:t> +</a:t>
          </a:r>
          <a:endParaRPr kumimoji="0" lang="en-US" sz="2400" b="1" i="0" u="none" strike="noStrike" cap="none" spc="0" normalizeH="0" baseline="0" noProof="0" smtClean="0">
            <a:ln/>
            <a:effectLst/>
            <a:uLnTx/>
            <a:uFillTx/>
            <a:latin typeface="+mn-lt"/>
          </a:endParaRPr>
        </a:p>
        <a:p>
          <a:r>
            <a:rPr kumimoji="0" lang="en-US" sz="2400" b="1" i="0" u="none" strike="noStrike" cap="none" spc="0" normalizeH="0" baseline="0" noProof="0" smtClean="0">
              <a:ln/>
              <a:effectLst/>
              <a:uLnTx/>
              <a:uFillTx/>
              <a:latin typeface="+mn-lt"/>
            </a:rPr>
            <a:t>A1c</a:t>
          </a:r>
          <a:r>
            <a:rPr kumimoji="0" lang="en-US" sz="2400" b="1" i="0" u="none" strike="noStrike" cap="none" spc="0" normalizeH="0" noProof="0" smtClean="0">
              <a:ln/>
              <a:effectLst/>
              <a:uLnTx/>
              <a:uFillTx/>
              <a:latin typeface="+mn-lt"/>
            </a:rPr>
            <a:t> </a:t>
          </a:r>
          <a:r>
            <a:rPr kumimoji="0" lang="en-US" sz="2400" b="1" i="0" u="none" strike="noStrike" cap="none" spc="0" normalizeH="0" baseline="0" noProof="0" smtClean="0">
              <a:ln/>
              <a:effectLst/>
              <a:uLnTx/>
              <a:uFillTx/>
              <a:latin typeface="+mn-lt"/>
            </a:rPr>
            <a:t>6.5% or +   </a:t>
          </a:r>
        </a:p>
        <a:p>
          <a:pPr rtl="0"/>
          <a:r>
            <a:rPr lang="en-US" sz="2400" b="1" smtClean="0"/>
            <a:t>20% working pancreas</a:t>
          </a:r>
          <a:endParaRPr lang="en-US" sz="2400" b="1" dirty="0"/>
        </a:p>
      </dgm:t>
    </dgm:pt>
    <dgm:pt modelId="{D9354FAC-CB2C-4D5E-AC16-2B482560F86D}" type="parTrans" cxnId="{9F26229F-1FC4-476A-A7FD-B16E1578B86D}">
      <dgm:prSet/>
      <dgm:spPr/>
      <dgm:t>
        <a:bodyPr/>
        <a:lstStyle/>
        <a:p>
          <a:endParaRPr lang="en-US"/>
        </a:p>
      </dgm:t>
    </dgm:pt>
    <dgm:pt modelId="{886A07C9-7549-4FDD-82D5-820D0D3FDA16}" type="sibTrans" cxnId="{9F26229F-1FC4-476A-A7FD-B16E1578B86D}">
      <dgm:prSet/>
      <dgm:spPr/>
      <dgm:t>
        <a:bodyPr/>
        <a:lstStyle/>
        <a:p>
          <a:endParaRPr lang="en-US"/>
        </a:p>
      </dgm:t>
    </dgm:pt>
    <dgm:pt modelId="{21B2BCE8-470C-4505-93DC-36DDE14B2DFF}" type="pres">
      <dgm:prSet presAssocID="{5B5B7744-917A-4FD6-AA16-3CB0263912D1}" presName="Name0" presStyleCnt="0">
        <dgm:presLayoutVars>
          <dgm:dir/>
          <dgm:resizeHandles val="exact"/>
        </dgm:presLayoutVars>
      </dgm:prSet>
      <dgm:spPr/>
    </dgm:pt>
    <dgm:pt modelId="{D737B785-468C-4A0C-9BAF-B33CE9B38ADA}" type="pres">
      <dgm:prSet presAssocID="{5B5B7744-917A-4FD6-AA16-3CB0263912D1}" presName="fgShape" presStyleLbl="fgShp" presStyleIdx="0" presStyleCnt="1" custLinFactNeighborX="103" custLinFactNeighborY="21462"/>
      <dgm:spPr/>
    </dgm:pt>
    <dgm:pt modelId="{E3446D0B-132A-4581-B805-7D509ABBE1A9}" type="pres">
      <dgm:prSet presAssocID="{5B5B7744-917A-4FD6-AA16-3CB0263912D1}" presName="linComp" presStyleCnt="0"/>
      <dgm:spPr/>
    </dgm:pt>
    <dgm:pt modelId="{F0280A93-2598-4B79-BCF2-5A74016DDAA6}" type="pres">
      <dgm:prSet presAssocID="{714289C4-44BF-4423-B73A-D36C7D29CD8B}" presName="compNode" presStyleCnt="0"/>
      <dgm:spPr/>
    </dgm:pt>
    <dgm:pt modelId="{3325B67F-1C1F-4C7F-87F7-63A9F5F04916}" type="pres">
      <dgm:prSet presAssocID="{714289C4-44BF-4423-B73A-D36C7D29CD8B}" presName="bkgdShape" presStyleLbl="node1" presStyleIdx="0" presStyleCnt="3" custLinFactNeighborX="-64"/>
      <dgm:spPr/>
      <dgm:t>
        <a:bodyPr/>
        <a:lstStyle/>
        <a:p>
          <a:endParaRPr lang="en-US"/>
        </a:p>
      </dgm:t>
    </dgm:pt>
    <dgm:pt modelId="{5A6B1BA2-8CEC-4075-979B-58B751678363}" type="pres">
      <dgm:prSet presAssocID="{714289C4-44BF-4423-B73A-D36C7D29CD8B}" presName="nodeTx" presStyleLbl="node1" presStyleIdx="0" presStyleCnt="3">
        <dgm:presLayoutVars>
          <dgm:bulletEnabled val="1"/>
        </dgm:presLayoutVars>
      </dgm:prSet>
      <dgm:spPr/>
      <dgm:t>
        <a:bodyPr/>
        <a:lstStyle/>
        <a:p>
          <a:endParaRPr lang="en-US"/>
        </a:p>
      </dgm:t>
    </dgm:pt>
    <dgm:pt modelId="{E679BF5D-7D68-48F1-9595-1ED90F266B6A}" type="pres">
      <dgm:prSet presAssocID="{714289C4-44BF-4423-B73A-D36C7D29CD8B}" presName="invisiNode" presStyleLbl="node1" presStyleIdx="0" presStyleCnt="3"/>
      <dgm:spPr/>
    </dgm:pt>
    <dgm:pt modelId="{1B13010B-D7B8-48A4-9EA8-0FF90A870D10}" type="pres">
      <dgm:prSet presAssocID="{714289C4-44BF-4423-B73A-D36C7D29CD8B}" presName="imagNode" presStyleLbl="fgImgPlace1" presStyleIdx="0" presStyleCnt="3" custScaleX="122489" custScaleY="110658" custLinFactNeighborX="-2643" custLinFactNeighborY="2395"/>
      <dgm:spPr>
        <a:blipFill rotWithShape="0">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dgm:spPr>
      <dgm:t>
        <a:bodyPr/>
        <a:lstStyle/>
        <a:p>
          <a:endParaRPr lang="en-US"/>
        </a:p>
      </dgm:t>
    </dgm:pt>
    <dgm:pt modelId="{A40BD255-8246-4A86-AC24-6E13AC11D8D0}" type="pres">
      <dgm:prSet presAssocID="{883B5228-B675-48FD-ADE3-882F219A32FD}" presName="sibTrans" presStyleLbl="sibTrans2D1" presStyleIdx="0" presStyleCnt="0"/>
      <dgm:spPr/>
      <dgm:t>
        <a:bodyPr/>
        <a:lstStyle/>
        <a:p>
          <a:endParaRPr lang="en-US"/>
        </a:p>
      </dgm:t>
    </dgm:pt>
    <dgm:pt modelId="{B4EC43FF-F280-4D81-B573-0BBE26119323}" type="pres">
      <dgm:prSet presAssocID="{DAFD5B8F-7307-420F-8AA9-469750D54466}" presName="compNode" presStyleCnt="0"/>
      <dgm:spPr/>
    </dgm:pt>
    <dgm:pt modelId="{4C98858D-9DCD-4D61-A6D2-9C95CB504251}" type="pres">
      <dgm:prSet presAssocID="{DAFD5B8F-7307-420F-8AA9-469750D54466}" presName="bkgdShape" presStyleLbl="node1" presStyleIdx="1" presStyleCnt="3" custLinFactNeighborX="-118"/>
      <dgm:spPr/>
      <dgm:t>
        <a:bodyPr/>
        <a:lstStyle/>
        <a:p>
          <a:endParaRPr lang="en-US"/>
        </a:p>
      </dgm:t>
    </dgm:pt>
    <dgm:pt modelId="{1DFC81E9-AEE7-4738-A0AB-51EC388659CE}" type="pres">
      <dgm:prSet presAssocID="{DAFD5B8F-7307-420F-8AA9-469750D54466}" presName="nodeTx" presStyleLbl="node1" presStyleIdx="1" presStyleCnt="3">
        <dgm:presLayoutVars>
          <dgm:bulletEnabled val="1"/>
        </dgm:presLayoutVars>
      </dgm:prSet>
      <dgm:spPr/>
      <dgm:t>
        <a:bodyPr/>
        <a:lstStyle/>
        <a:p>
          <a:endParaRPr lang="en-US"/>
        </a:p>
      </dgm:t>
    </dgm:pt>
    <dgm:pt modelId="{5642C667-2035-465B-88FA-BD5286D1ED4A}" type="pres">
      <dgm:prSet presAssocID="{DAFD5B8F-7307-420F-8AA9-469750D54466}" presName="invisiNode" presStyleLbl="node1" presStyleIdx="1" presStyleCnt="3"/>
      <dgm:spPr/>
    </dgm:pt>
    <dgm:pt modelId="{3606B1B6-912D-4BB2-940E-606747701328}" type="pres">
      <dgm:prSet presAssocID="{DAFD5B8F-7307-420F-8AA9-469750D54466}" presName="imagNode" presStyleLbl="fgImgPlace1" presStyleIdx="1" presStyleCnt="3" custScaleX="60724" custScaleY="66163" custLinFactNeighborX="2870" custLinFactNeighborY="-5329"/>
      <dgm:spPr>
        <a:blipFill rotWithShape="0">
          <a:blip xmlns:r="http://schemas.openxmlformats.org/officeDocument/2006/relationships" r:embed="rId2">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dgm:spPr>
      <dgm:t>
        <a:bodyPr/>
        <a:lstStyle/>
        <a:p>
          <a:endParaRPr lang="en-US"/>
        </a:p>
      </dgm:t>
    </dgm:pt>
    <dgm:pt modelId="{6FCB4B09-5AE8-4BCF-9C2E-5DB02F534E9D}" type="pres">
      <dgm:prSet presAssocID="{BDA7D873-F110-416A-8950-D7A412F1A1A1}" presName="sibTrans" presStyleLbl="sibTrans2D1" presStyleIdx="0" presStyleCnt="0"/>
      <dgm:spPr/>
      <dgm:t>
        <a:bodyPr/>
        <a:lstStyle/>
        <a:p>
          <a:endParaRPr lang="en-US"/>
        </a:p>
      </dgm:t>
    </dgm:pt>
    <dgm:pt modelId="{552AA70C-A20B-4D1F-9285-6CFC3143FB01}" type="pres">
      <dgm:prSet presAssocID="{53A7C8F1-6573-416B-BAD0-E203C790D54C}" presName="compNode" presStyleCnt="0"/>
      <dgm:spPr/>
    </dgm:pt>
    <dgm:pt modelId="{84406800-1B15-4073-9BE5-7AED3F8CD968}" type="pres">
      <dgm:prSet presAssocID="{53A7C8F1-6573-416B-BAD0-E203C790D54C}" presName="bkgdShape" presStyleLbl="node1" presStyleIdx="2" presStyleCnt="3" custLinFactNeighborX="8192"/>
      <dgm:spPr/>
      <dgm:t>
        <a:bodyPr/>
        <a:lstStyle/>
        <a:p>
          <a:endParaRPr lang="en-US"/>
        </a:p>
      </dgm:t>
    </dgm:pt>
    <dgm:pt modelId="{80C2ACF9-BD38-4248-9C5A-D57702DCA3FA}" type="pres">
      <dgm:prSet presAssocID="{53A7C8F1-6573-416B-BAD0-E203C790D54C}" presName="nodeTx" presStyleLbl="node1" presStyleIdx="2" presStyleCnt="3">
        <dgm:presLayoutVars>
          <dgm:bulletEnabled val="1"/>
        </dgm:presLayoutVars>
      </dgm:prSet>
      <dgm:spPr/>
      <dgm:t>
        <a:bodyPr/>
        <a:lstStyle/>
        <a:p>
          <a:endParaRPr lang="en-US"/>
        </a:p>
      </dgm:t>
    </dgm:pt>
    <dgm:pt modelId="{A550690B-CD28-43E2-88E8-918DBD12128C}" type="pres">
      <dgm:prSet presAssocID="{53A7C8F1-6573-416B-BAD0-E203C790D54C}" presName="invisiNode" presStyleLbl="node1" presStyleIdx="2" presStyleCnt="3"/>
      <dgm:spPr/>
    </dgm:pt>
    <dgm:pt modelId="{693F3127-73CA-4418-9BEB-76AC94A2C0E0}" type="pres">
      <dgm:prSet presAssocID="{53A7C8F1-6573-416B-BAD0-E203C790D54C}" presName="imagNode" presStyleLbl="fgImgPlace1" presStyleIdx="2" presStyleCnt="3" custScaleX="37897" custScaleY="42985"/>
      <dgm:spPr>
        <a:blipFill rotWithShape="0">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dgm:spPr>
    </dgm:pt>
  </dgm:ptLst>
  <dgm:cxnLst>
    <dgm:cxn modelId="{9F26229F-1FC4-476A-A7FD-B16E1578B86D}" srcId="{5B5B7744-917A-4FD6-AA16-3CB0263912D1}" destId="{53A7C8F1-6573-416B-BAD0-E203C790D54C}" srcOrd="2" destOrd="0" parTransId="{D9354FAC-CB2C-4D5E-AC16-2B482560F86D}" sibTransId="{886A07C9-7549-4FDD-82D5-820D0D3FDA16}"/>
    <dgm:cxn modelId="{FA082441-747C-4C57-A3C1-85AFBB471246}" type="presOf" srcId="{883B5228-B675-48FD-ADE3-882F219A32FD}" destId="{A40BD255-8246-4A86-AC24-6E13AC11D8D0}" srcOrd="0" destOrd="0" presId="urn:microsoft.com/office/officeart/2005/8/layout/hList7#1"/>
    <dgm:cxn modelId="{2E994245-FA34-4D67-9E2B-743453B3ABA0}" srcId="{5B5B7744-917A-4FD6-AA16-3CB0263912D1}" destId="{714289C4-44BF-4423-B73A-D36C7D29CD8B}" srcOrd="0" destOrd="0" parTransId="{5AA015D8-B11C-4C72-B385-36C1E774D1A2}" sibTransId="{883B5228-B675-48FD-ADE3-882F219A32FD}"/>
    <dgm:cxn modelId="{F11D0E2B-4766-47D9-82FA-561A1E9B3F29}" type="presOf" srcId="{53A7C8F1-6573-416B-BAD0-E203C790D54C}" destId="{84406800-1B15-4073-9BE5-7AED3F8CD968}" srcOrd="0" destOrd="0" presId="urn:microsoft.com/office/officeart/2005/8/layout/hList7#1"/>
    <dgm:cxn modelId="{E8C85A81-0464-4678-AF0B-F863B444EA7D}" type="presOf" srcId="{BDA7D873-F110-416A-8950-D7A412F1A1A1}" destId="{6FCB4B09-5AE8-4BCF-9C2E-5DB02F534E9D}" srcOrd="0" destOrd="0" presId="urn:microsoft.com/office/officeart/2005/8/layout/hList7#1"/>
    <dgm:cxn modelId="{8C0D1E72-92C0-4526-82FC-550591A87A64}" type="presOf" srcId="{5B5B7744-917A-4FD6-AA16-3CB0263912D1}" destId="{21B2BCE8-470C-4505-93DC-36DDE14B2DFF}" srcOrd="0" destOrd="0" presId="urn:microsoft.com/office/officeart/2005/8/layout/hList7#1"/>
    <dgm:cxn modelId="{818E502A-FE27-4D49-AAD0-FDEFDFC89433}" srcId="{5B5B7744-917A-4FD6-AA16-3CB0263912D1}" destId="{DAFD5B8F-7307-420F-8AA9-469750D54466}" srcOrd="1" destOrd="0" parTransId="{63002CCC-C05A-4123-9188-6CE2F4212990}" sibTransId="{BDA7D873-F110-416A-8950-D7A412F1A1A1}"/>
    <dgm:cxn modelId="{B81F1B35-814D-438D-AF8E-1743DC68C067}" type="presOf" srcId="{DAFD5B8F-7307-420F-8AA9-469750D54466}" destId="{1DFC81E9-AEE7-4738-A0AB-51EC388659CE}" srcOrd="1" destOrd="0" presId="urn:microsoft.com/office/officeart/2005/8/layout/hList7#1"/>
    <dgm:cxn modelId="{EB2074AB-6234-46CE-BB8E-385EA51FB8CB}" type="presOf" srcId="{714289C4-44BF-4423-B73A-D36C7D29CD8B}" destId="{3325B67F-1C1F-4C7F-87F7-63A9F5F04916}" srcOrd="0" destOrd="0" presId="urn:microsoft.com/office/officeart/2005/8/layout/hList7#1"/>
    <dgm:cxn modelId="{F5EE6E68-57D6-4CCC-8ACE-457C70A81EBB}" type="presOf" srcId="{53A7C8F1-6573-416B-BAD0-E203C790D54C}" destId="{80C2ACF9-BD38-4248-9C5A-D57702DCA3FA}" srcOrd="1" destOrd="0" presId="urn:microsoft.com/office/officeart/2005/8/layout/hList7#1"/>
    <dgm:cxn modelId="{86BD01B8-7037-4411-AFDF-755C4F711E63}" type="presOf" srcId="{714289C4-44BF-4423-B73A-D36C7D29CD8B}" destId="{5A6B1BA2-8CEC-4075-979B-58B751678363}" srcOrd="1" destOrd="0" presId="urn:microsoft.com/office/officeart/2005/8/layout/hList7#1"/>
    <dgm:cxn modelId="{18DB06B9-76FB-4A64-A6EE-F0B5AECB1DCA}" type="presOf" srcId="{DAFD5B8F-7307-420F-8AA9-469750D54466}" destId="{4C98858D-9DCD-4D61-A6D2-9C95CB504251}" srcOrd="0" destOrd="0" presId="urn:microsoft.com/office/officeart/2005/8/layout/hList7#1"/>
    <dgm:cxn modelId="{A6D4538C-3AB8-4855-96F2-8ADE2E30F3AF}" type="presParOf" srcId="{21B2BCE8-470C-4505-93DC-36DDE14B2DFF}" destId="{D737B785-468C-4A0C-9BAF-B33CE9B38ADA}" srcOrd="0" destOrd="0" presId="urn:microsoft.com/office/officeart/2005/8/layout/hList7#1"/>
    <dgm:cxn modelId="{B9E96AA4-0730-4115-AEF1-0F5CD4463259}" type="presParOf" srcId="{21B2BCE8-470C-4505-93DC-36DDE14B2DFF}" destId="{E3446D0B-132A-4581-B805-7D509ABBE1A9}" srcOrd="1" destOrd="0" presId="urn:microsoft.com/office/officeart/2005/8/layout/hList7#1"/>
    <dgm:cxn modelId="{F4F62DA8-86F4-40DA-BF27-C9A1ECE277B7}" type="presParOf" srcId="{E3446D0B-132A-4581-B805-7D509ABBE1A9}" destId="{F0280A93-2598-4B79-BCF2-5A74016DDAA6}" srcOrd="0" destOrd="0" presId="urn:microsoft.com/office/officeart/2005/8/layout/hList7#1"/>
    <dgm:cxn modelId="{540182CB-FB4A-40A3-8863-9980DEE3FEFA}" type="presParOf" srcId="{F0280A93-2598-4B79-BCF2-5A74016DDAA6}" destId="{3325B67F-1C1F-4C7F-87F7-63A9F5F04916}" srcOrd="0" destOrd="0" presId="urn:microsoft.com/office/officeart/2005/8/layout/hList7#1"/>
    <dgm:cxn modelId="{3520CF37-36D0-4F96-940C-135DF13BFBB6}" type="presParOf" srcId="{F0280A93-2598-4B79-BCF2-5A74016DDAA6}" destId="{5A6B1BA2-8CEC-4075-979B-58B751678363}" srcOrd="1" destOrd="0" presId="urn:microsoft.com/office/officeart/2005/8/layout/hList7#1"/>
    <dgm:cxn modelId="{DEFFC289-430F-4FE8-A73C-222976FEB10F}" type="presParOf" srcId="{F0280A93-2598-4B79-BCF2-5A74016DDAA6}" destId="{E679BF5D-7D68-48F1-9595-1ED90F266B6A}" srcOrd="2" destOrd="0" presId="urn:microsoft.com/office/officeart/2005/8/layout/hList7#1"/>
    <dgm:cxn modelId="{3F5B79C9-D5AC-4336-8884-140588B4EFCD}" type="presParOf" srcId="{F0280A93-2598-4B79-BCF2-5A74016DDAA6}" destId="{1B13010B-D7B8-48A4-9EA8-0FF90A870D10}" srcOrd="3" destOrd="0" presId="urn:microsoft.com/office/officeart/2005/8/layout/hList7#1"/>
    <dgm:cxn modelId="{309860D7-5F8F-40B8-9919-F84332E83F5A}" type="presParOf" srcId="{E3446D0B-132A-4581-B805-7D509ABBE1A9}" destId="{A40BD255-8246-4A86-AC24-6E13AC11D8D0}" srcOrd="1" destOrd="0" presId="urn:microsoft.com/office/officeart/2005/8/layout/hList7#1"/>
    <dgm:cxn modelId="{39B4953A-1D14-4108-BA94-70CB2EDF247B}" type="presParOf" srcId="{E3446D0B-132A-4581-B805-7D509ABBE1A9}" destId="{B4EC43FF-F280-4D81-B573-0BBE26119323}" srcOrd="2" destOrd="0" presId="urn:microsoft.com/office/officeart/2005/8/layout/hList7#1"/>
    <dgm:cxn modelId="{928A5CA5-F55B-44D4-A694-F8FC4BD40ACD}" type="presParOf" srcId="{B4EC43FF-F280-4D81-B573-0BBE26119323}" destId="{4C98858D-9DCD-4D61-A6D2-9C95CB504251}" srcOrd="0" destOrd="0" presId="urn:microsoft.com/office/officeart/2005/8/layout/hList7#1"/>
    <dgm:cxn modelId="{092A15AD-FC14-46A5-A799-4B732B678FBE}" type="presParOf" srcId="{B4EC43FF-F280-4D81-B573-0BBE26119323}" destId="{1DFC81E9-AEE7-4738-A0AB-51EC388659CE}" srcOrd="1" destOrd="0" presId="urn:microsoft.com/office/officeart/2005/8/layout/hList7#1"/>
    <dgm:cxn modelId="{0770D0DE-78FF-4C3A-ABC0-789231216C22}" type="presParOf" srcId="{B4EC43FF-F280-4D81-B573-0BBE26119323}" destId="{5642C667-2035-465B-88FA-BD5286D1ED4A}" srcOrd="2" destOrd="0" presId="urn:microsoft.com/office/officeart/2005/8/layout/hList7#1"/>
    <dgm:cxn modelId="{018D142A-8D96-4458-8F28-CD914F118701}" type="presParOf" srcId="{B4EC43FF-F280-4D81-B573-0BBE26119323}" destId="{3606B1B6-912D-4BB2-940E-606747701328}" srcOrd="3" destOrd="0" presId="urn:microsoft.com/office/officeart/2005/8/layout/hList7#1"/>
    <dgm:cxn modelId="{5DB5AC9E-278F-46CD-A592-367CDFD99127}" type="presParOf" srcId="{E3446D0B-132A-4581-B805-7D509ABBE1A9}" destId="{6FCB4B09-5AE8-4BCF-9C2E-5DB02F534E9D}" srcOrd="3" destOrd="0" presId="urn:microsoft.com/office/officeart/2005/8/layout/hList7#1"/>
    <dgm:cxn modelId="{3448969C-F944-48B3-9B11-AF33EFEFD0B3}" type="presParOf" srcId="{E3446D0B-132A-4581-B805-7D509ABBE1A9}" destId="{552AA70C-A20B-4D1F-9285-6CFC3143FB01}" srcOrd="4" destOrd="0" presId="urn:microsoft.com/office/officeart/2005/8/layout/hList7#1"/>
    <dgm:cxn modelId="{AB2C12F5-E593-49B3-8F2B-CA7E9704092D}" type="presParOf" srcId="{552AA70C-A20B-4D1F-9285-6CFC3143FB01}" destId="{84406800-1B15-4073-9BE5-7AED3F8CD968}" srcOrd="0" destOrd="0" presId="urn:microsoft.com/office/officeart/2005/8/layout/hList7#1"/>
    <dgm:cxn modelId="{69EA6E92-97DF-42E8-A1CC-E87717F1BC85}" type="presParOf" srcId="{552AA70C-A20B-4D1F-9285-6CFC3143FB01}" destId="{80C2ACF9-BD38-4248-9C5A-D57702DCA3FA}" srcOrd="1" destOrd="0" presId="urn:microsoft.com/office/officeart/2005/8/layout/hList7#1"/>
    <dgm:cxn modelId="{134CB907-E142-46D9-94E0-89940D0F80F0}" type="presParOf" srcId="{552AA70C-A20B-4D1F-9285-6CFC3143FB01}" destId="{A550690B-CD28-43E2-88E8-918DBD12128C}" srcOrd="2" destOrd="0" presId="urn:microsoft.com/office/officeart/2005/8/layout/hList7#1"/>
    <dgm:cxn modelId="{D4F7BE79-6C91-41A5-8FB6-C6AFC998F40A}" type="presParOf" srcId="{552AA70C-A20B-4D1F-9285-6CFC3143FB01}" destId="{693F3127-73CA-4418-9BEB-76AC94A2C0E0}"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5B67F-1C1F-4C7F-87F7-63A9F5F04916}">
      <dsp:nvSpPr>
        <dsp:cNvPr id="0" name=""/>
        <dsp:cNvSpPr/>
      </dsp:nvSpPr>
      <dsp:spPr>
        <a:xfrm>
          <a:off x="6" y="0"/>
          <a:ext cx="2528427" cy="4876800"/>
        </a:xfrm>
        <a:prstGeom prst="roundRect">
          <a:avLst>
            <a:gd name="adj" fmla="val 10000"/>
          </a:avLst>
        </a:prstGeom>
        <a:solidFill>
          <a:schemeClr val="lt1">
            <a:hueOff val="0"/>
            <a:satOff val="0"/>
            <a:lumOff val="0"/>
            <a:alphaOff val="0"/>
          </a:schemeClr>
        </a:solid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u="sng" kern="1200" dirty="0" smtClean="0"/>
            <a:t>Normal</a:t>
          </a:r>
        </a:p>
        <a:p>
          <a:pPr lvl="0" algn="ctr" defTabSz="1066800">
            <a:lnSpc>
              <a:spcPct val="90000"/>
            </a:lnSpc>
            <a:spcBef>
              <a:spcPct val="0"/>
            </a:spcBef>
            <a:spcAft>
              <a:spcPct val="35000"/>
            </a:spcAft>
          </a:pPr>
          <a:r>
            <a:rPr lang="en-US" sz="2400" b="1" kern="1200" dirty="0" smtClean="0"/>
            <a:t>FBG &lt;100</a:t>
          </a:r>
        </a:p>
        <a:p>
          <a:pPr lvl="0" algn="ctr" defTabSz="1066800">
            <a:lnSpc>
              <a:spcPct val="90000"/>
            </a:lnSpc>
            <a:spcBef>
              <a:spcPct val="0"/>
            </a:spcBef>
            <a:spcAft>
              <a:spcPct val="35000"/>
            </a:spcAft>
          </a:pPr>
          <a:r>
            <a:rPr lang="en-US" sz="2400" b="1" kern="1200" dirty="0" smtClean="0"/>
            <a:t>Random &lt;140</a:t>
          </a:r>
        </a:p>
        <a:p>
          <a:pPr lvl="0" algn="ctr" defTabSz="1066800">
            <a:lnSpc>
              <a:spcPct val="90000"/>
            </a:lnSpc>
            <a:spcBef>
              <a:spcPct val="0"/>
            </a:spcBef>
            <a:spcAft>
              <a:spcPct val="35000"/>
            </a:spcAft>
          </a:pPr>
          <a:r>
            <a:rPr lang="en-US" sz="2400" b="1" kern="1200" dirty="0" smtClean="0"/>
            <a:t>A1c &lt;5.7%</a:t>
          </a:r>
          <a:endParaRPr lang="en-US" sz="2400" b="1" kern="1200" dirty="0"/>
        </a:p>
      </dsp:txBody>
      <dsp:txXfrm>
        <a:off x="6" y="1950720"/>
        <a:ext cx="2528427" cy="1950720"/>
      </dsp:txXfrm>
    </dsp:sp>
    <dsp:sp modelId="{1B13010B-D7B8-48A4-9EA8-0FF90A870D10}">
      <dsp:nvSpPr>
        <dsp:cNvPr id="0" name=""/>
        <dsp:cNvSpPr/>
      </dsp:nvSpPr>
      <dsp:spPr>
        <a:xfrm>
          <a:off x="228322" y="244960"/>
          <a:ext cx="1989190" cy="1797057"/>
        </a:xfrm>
        <a:prstGeom prst="ellipse">
          <a:avLst/>
        </a:prstGeom>
        <a:blipFill rotWithShape="0">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8858D-9DCD-4D61-A6D2-9C95CB504251}">
      <dsp:nvSpPr>
        <dsp:cNvPr id="0" name=""/>
        <dsp:cNvSpPr/>
      </dsp:nvSpPr>
      <dsp:spPr>
        <a:xfrm>
          <a:off x="2602921" y="0"/>
          <a:ext cx="2528427" cy="4876800"/>
        </a:xfrm>
        <a:prstGeom prst="roundRect">
          <a:avLst>
            <a:gd name="adj" fmla="val 10000"/>
          </a:avLst>
        </a:prstGeom>
        <a:solidFill>
          <a:schemeClr val="lt1">
            <a:hueOff val="0"/>
            <a:satOff val="0"/>
            <a:lumOff val="0"/>
            <a:alphaOff val="0"/>
          </a:schemeClr>
        </a:solid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u="sng" kern="1200" smtClean="0"/>
            <a:t>Prediabetes</a:t>
          </a:r>
        </a:p>
        <a:p>
          <a:pPr lvl="0" algn="ctr" defTabSz="889000">
            <a:lnSpc>
              <a:spcPct val="90000"/>
            </a:lnSpc>
            <a:spcBef>
              <a:spcPct val="0"/>
            </a:spcBef>
            <a:spcAft>
              <a:spcPct val="35000"/>
            </a:spcAft>
          </a:pPr>
          <a:r>
            <a:rPr lang="en-US" sz="2000" b="1" kern="1200" smtClean="0"/>
            <a:t>FBG 100-125</a:t>
          </a:r>
        </a:p>
        <a:p>
          <a:pPr lvl="0" algn="ctr" defTabSz="889000">
            <a:lnSpc>
              <a:spcPct val="90000"/>
            </a:lnSpc>
            <a:spcBef>
              <a:spcPct val="0"/>
            </a:spcBef>
            <a:spcAft>
              <a:spcPct val="35000"/>
            </a:spcAft>
          </a:pPr>
          <a:r>
            <a:rPr lang="en-US" sz="2000" b="1" kern="1200" smtClean="0"/>
            <a:t>Random 140 - 199</a:t>
          </a:r>
        </a:p>
        <a:p>
          <a:pPr lvl="0" algn="ctr" defTabSz="889000">
            <a:lnSpc>
              <a:spcPct val="90000"/>
            </a:lnSpc>
            <a:spcBef>
              <a:spcPct val="0"/>
            </a:spcBef>
            <a:spcAft>
              <a:spcPct val="35000"/>
            </a:spcAft>
          </a:pPr>
          <a:r>
            <a:rPr lang="en-US" sz="2000" b="1" kern="1200" smtClean="0"/>
            <a:t>A1c ~ 5.7- 6.4% </a:t>
          </a:r>
        </a:p>
        <a:p>
          <a:pPr lvl="0" algn="ctr" defTabSz="889000">
            <a:lnSpc>
              <a:spcPct val="90000"/>
            </a:lnSpc>
            <a:spcBef>
              <a:spcPct val="0"/>
            </a:spcBef>
            <a:spcAft>
              <a:spcPct val="35000"/>
            </a:spcAft>
          </a:pPr>
          <a:r>
            <a:rPr lang="en-US" sz="2000" b="1" kern="1200" smtClean="0"/>
            <a:t>50% working pancreas</a:t>
          </a:r>
          <a:endParaRPr lang="en-US" sz="2000" b="1" kern="1200" dirty="0"/>
        </a:p>
      </dsp:txBody>
      <dsp:txXfrm>
        <a:off x="2602921" y="1950720"/>
        <a:ext cx="2528427" cy="1950720"/>
      </dsp:txXfrm>
    </dsp:sp>
    <dsp:sp modelId="{3606B1B6-912D-4BB2-940E-606747701328}">
      <dsp:nvSpPr>
        <dsp:cNvPr id="0" name=""/>
        <dsp:cNvSpPr/>
      </dsp:nvSpPr>
      <dsp:spPr>
        <a:xfrm>
          <a:off x="3423655" y="480818"/>
          <a:ext cx="986142" cy="1074470"/>
        </a:xfrm>
        <a:prstGeom prst="ellipse">
          <a:avLst/>
        </a:prstGeom>
        <a:blipFill rotWithShape="0">
          <a:blip xmlns:r="http://schemas.openxmlformats.org/officeDocument/2006/relationships" r:embed="rId2">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06800-1B15-4073-9BE5-7AED3F8CD968}">
      <dsp:nvSpPr>
        <dsp:cNvPr id="0" name=""/>
        <dsp:cNvSpPr/>
      </dsp:nvSpPr>
      <dsp:spPr>
        <a:xfrm>
          <a:off x="5211810" y="0"/>
          <a:ext cx="2528427" cy="4876800"/>
        </a:xfrm>
        <a:prstGeom prst="roundRect">
          <a:avLst>
            <a:gd name="adj" fmla="val 10000"/>
          </a:avLst>
        </a:prstGeom>
        <a:solidFill>
          <a:schemeClr val="lt1">
            <a:hueOff val="0"/>
            <a:satOff val="0"/>
            <a:lumOff val="0"/>
            <a:alphaOff val="0"/>
          </a:schemeClr>
        </a:solid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u="sng" kern="1200" smtClean="0">
              <a:latin typeface="+mn-lt"/>
            </a:rPr>
            <a:t>D</a:t>
          </a:r>
          <a:r>
            <a:rPr kumimoji="0" lang="en-US" sz="2400" b="1" i="0" u="sng" strike="noStrike" kern="1200" cap="none" spc="0" normalizeH="0" baseline="0" noProof="0" smtClean="0">
              <a:ln/>
              <a:effectLst/>
              <a:uLnTx/>
              <a:uFillTx/>
              <a:latin typeface="+mn-lt"/>
              <a:ea typeface="+mn-ea"/>
              <a:cs typeface="+mn-cs"/>
            </a:rPr>
            <a:t>iabetes</a:t>
          </a:r>
        </a:p>
        <a:p>
          <a:pPr lvl="0" algn="ctr" defTabSz="1066800" rtl="0">
            <a:lnSpc>
              <a:spcPct val="90000"/>
            </a:lnSpc>
            <a:spcBef>
              <a:spcPct val="0"/>
            </a:spcBef>
            <a:spcAft>
              <a:spcPct val="35000"/>
            </a:spcAft>
          </a:pPr>
          <a:r>
            <a:rPr kumimoji="0" lang="en-US" sz="2400" b="1" i="0" u="none" strike="noStrike" kern="1200" cap="none" spc="0" normalizeH="0" baseline="0" noProof="0" smtClean="0">
              <a:ln/>
              <a:effectLst/>
              <a:uLnTx/>
              <a:uFillTx/>
              <a:latin typeface="+mn-lt"/>
            </a:rPr>
            <a:t>FBG 126 +</a:t>
          </a:r>
        </a:p>
        <a:p>
          <a:pPr lvl="0" algn="ctr" defTabSz="1066800" rtl="0">
            <a:lnSpc>
              <a:spcPct val="90000"/>
            </a:lnSpc>
            <a:spcBef>
              <a:spcPct val="0"/>
            </a:spcBef>
            <a:spcAft>
              <a:spcPct val="35000"/>
            </a:spcAft>
          </a:pPr>
          <a:r>
            <a:rPr kumimoji="0" lang="en-US" sz="2400" b="1" i="0" u="none" strike="noStrike" kern="1200" cap="none" spc="0" normalizeH="0" baseline="0" noProof="0" smtClean="0">
              <a:ln/>
              <a:effectLst/>
              <a:uLnTx/>
              <a:uFillTx/>
              <a:latin typeface="+mn-lt"/>
            </a:rPr>
            <a:t>Random 200</a:t>
          </a:r>
          <a:r>
            <a:rPr kumimoji="0" lang="en-US" sz="2400" b="1" i="0" u="none" strike="noStrike" kern="1200" cap="none" spc="0" normalizeH="0" noProof="0" smtClean="0">
              <a:ln/>
              <a:effectLst/>
              <a:uLnTx/>
              <a:uFillTx/>
              <a:latin typeface="+mn-lt"/>
            </a:rPr>
            <a:t> +</a:t>
          </a:r>
          <a:endParaRPr kumimoji="0" lang="en-US" sz="2400" b="1" i="0" u="none" strike="noStrike" kern="1200" cap="none" spc="0" normalizeH="0" baseline="0" noProof="0" smtClean="0">
            <a:ln/>
            <a:effectLst/>
            <a:uLnTx/>
            <a:uFillTx/>
            <a:latin typeface="+mn-lt"/>
          </a:endParaRPr>
        </a:p>
        <a:p>
          <a:pPr lvl="0" algn="ctr" defTabSz="1066800">
            <a:lnSpc>
              <a:spcPct val="90000"/>
            </a:lnSpc>
            <a:spcBef>
              <a:spcPct val="0"/>
            </a:spcBef>
            <a:spcAft>
              <a:spcPct val="35000"/>
            </a:spcAft>
          </a:pPr>
          <a:r>
            <a:rPr kumimoji="0" lang="en-US" sz="2400" b="1" i="0" u="none" strike="noStrike" kern="1200" cap="none" spc="0" normalizeH="0" baseline="0" noProof="0" smtClean="0">
              <a:ln/>
              <a:effectLst/>
              <a:uLnTx/>
              <a:uFillTx/>
              <a:latin typeface="+mn-lt"/>
            </a:rPr>
            <a:t>A1c</a:t>
          </a:r>
          <a:r>
            <a:rPr kumimoji="0" lang="en-US" sz="2400" b="1" i="0" u="none" strike="noStrike" kern="1200" cap="none" spc="0" normalizeH="0" noProof="0" smtClean="0">
              <a:ln/>
              <a:effectLst/>
              <a:uLnTx/>
              <a:uFillTx/>
              <a:latin typeface="+mn-lt"/>
            </a:rPr>
            <a:t> </a:t>
          </a:r>
          <a:r>
            <a:rPr kumimoji="0" lang="en-US" sz="2400" b="1" i="0" u="none" strike="noStrike" kern="1200" cap="none" spc="0" normalizeH="0" baseline="0" noProof="0" smtClean="0">
              <a:ln/>
              <a:effectLst/>
              <a:uLnTx/>
              <a:uFillTx/>
              <a:latin typeface="+mn-lt"/>
            </a:rPr>
            <a:t>6.5% or +   </a:t>
          </a:r>
        </a:p>
        <a:p>
          <a:pPr lvl="0" algn="ctr" defTabSz="1066800" rtl="0">
            <a:lnSpc>
              <a:spcPct val="90000"/>
            </a:lnSpc>
            <a:spcBef>
              <a:spcPct val="0"/>
            </a:spcBef>
            <a:spcAft>
              <a:spcPct val="35000"/>
            </a:spcAft>
          </a:pPr>
          <a:r>
            <a:rPr lang="en-US" sz="2400" b="1" kern="1200" smtClean="0"/>
            <a:t>20% working pancreas</a:t>
          </a:r>
          <a:endParaRPr lang="en-US" sz="2400" b="1" kern="1200" dirty="0"/>
        </a:p>
      </dsp:txBody>
      <dsp:txXfrm>
        <a:off x="5211810" y="1950720"/>
        <a:ext cx="2528427" cy="1950720"/>
      </dsp:txXfrm>
    </dsp:sp>
    <dsp:sp modelId="{693F3127-73CA-4418-9BEB-76AC94A2C0E0}">
      <dsp:nvSpPr>
        <dsp:cNvPr id="0" name=""/>
        <dsp:cNvSpPr/>
      </dsp:nvSpPr>
      <dsp:spPr>
        <a:xfrm>
          <a:off x="6166680" y="755562"/>
          <a:ext cx="615437" cy="698065"/>
        </a:xfrm>
        <a:prstGeom prst="ellipse">
          <a:avLst/>
        </a:prstGeom>
        <a:blipFill rotWithShape="0">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blip>
          <a:stretch>
            <a:fillRect/>
          </a:stretch>
        </a:blipFill>
        <a:ln w="400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7B785-468C-4A0C-9BAF-B33CE9B38ADA}">
      <dsp:nvSpPr>
        <dsp:cNvPr id="0" name=""/>
        <dsp:cNvSpPr/>
      </dsp:nvSpPr>
      <dsp:spPr>
        <a:xfrm>
          <a:off x="316944" y="4058438"/>
          <a:ext cx="7121018" cy="731520"/>
        </a:xfrm>
        <a:prstGeom prst="leftRightArrow">
          <a:avLst/>
        </a:prstGeom>
        <a:solidFill>
          <a:schemeClr val="dk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11878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118788" name="Rectangle 4"/>
          <p:cNvSpPr>
            <a:spLocks noGrp="1" noChangeArrowheads="1"/>
          </p:cNvSpPr>
          <p:nvPr>
            <p:ph type="ftr" sz="quarter" idx="2"/>
          </p:nvPr>
        </p:nvSpPr>
        <p:spPr bwMode="auto">
          <a:xfrm>
            <a:off x="487680" y="8866109"/>
            <a:ext cx="585216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400" i="1">
                <a:latin typeface="Tahoma" pitchFamily="34" charset="0"/>
              </a:defRPr>
            </a:lvl1pPr>
          </a:lstStyle>
          <a:p>
            <a:pPr>
              <a:defRPr/>
            </a:pPr>
            <a:r>
              <a:rPr lang="en-US" dirty="0"/>
              <a:t>Diabetes Ed Services©  </a:t>
            </a:r>
            <a:r>
              <a:rPr lang="en-US" dirty="0" smtClean="0"/>
              <a:t>876-7297</a:t>
            </a:r>
            <a:endParaRPr lang="en-US" b="1" dirty="0"/>
          </a:p>
        </p:txBody>
      </p:sp>
      <p:sp>
        <p:nvSpPr>
          <p:cNvPr id="93189" name="Rectangle 6"/>
          <p:cNvSpPr>
            <a:spLocks noChangeArrowheads="1"/>
          </p:cNvSpPr>
          <p:nvPr/>
        </p:nvSpPr>
        <p:spPr bwMode="auto">
          <a:xfrm>
            <a:off x="6096001" y="9041130"/>
            <a:ext cx="883920" cy="3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1400" b="1">
                <a:latin typeface="Arial" panose="020B0604020202020204" pitchFamily="34" charset="0"/>
              </a:rPr>
              <a:t>Page </a:t>
            </a:r>
            <a:fld id="{8E5CD987-AA20-4672-82DA-789B4EB8ED44}" type="slidenum">
              <a:rPr lang="en-US" sz="1400" b="1">
                <a:latin typeface="Arial" panose="020B0604020202020204" pitchFamily="34" charset="0"/>
              </a:rPr>
              <a:pPr>
                <a:defRPr/>
              </a:pPr>
              <a:t>‹#›</a:t>
            </a:fld>
            <a:endParaRPr lang="en-US" sz="1400" b="1">
              <a:latin typeface="Arial" panose="020B0604020202020204" pitchFamily="34" charset="0"/>
            </a:endParaRPr>
          </a:p>
        </p:txBody>
      </p:sp>
    </p:spTree>
    <p:extLst>
      <p:ext uri="{BB962C8B-B14F-4D97-AF65-F5344CB8AC3E}">
        <p14:creationId xmlns:p14="http://schemas.microsoft.com/office/powerpoint/2010/main" val="141572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717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717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7BA1E765-2A7F-4F24-BBC0-F8CDF8DFAC98}" type="slidenum">
              <a:rPr lang="en-US"/>
              <a:pPr>
                <a:defRPr/>
              </a:pPr>
              <a:t>‹#›</a:t>
            </a:fld>
            <a:endParaRPr lang="en-US"/>
          </a:p>
        </p:txBody>
      </p:sp>
    </p:spTree>
    <p:extLst>
      <p:ext uri="{BB962C8B-B14F-4D97-AF65-F5344CB8AC3E}">
        <p14:creationId xmlns:p14="http://schemas.microsoft.com/office/powerpoint/2010/main" val="3433694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792E2597-ADB4-49A5-BBC0-3CC8C47BF399}" type="slidenum">
              <a:rPr lang="en-US" altLang="en-US"/>
              <a:pPr>
                <a:spcBef>
                  <a:spcPct val="0"/>
                </a:spcBef>
              </a:pPr>
              <a:t>4</a:t>
            </a:fld>
            <a:endParaRPr lang="en-US" altLang="en-US"/>
          </a:p>
        </p:txBody>
      </p:sp>
    </p:spTree>
    <p:extLst>
      <p:ext uri="{BB962C8B-B14F-4D97-AF65-F5344CB8AC3E}">
        <p14:creationId xmlns:p14="http://schemas.microsoft.com/office/powerpoint/2010/main" val="37767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r>
              <a:rPr lang="en-US" altLang="en-US" smtClean="0"/>
              <a:t>Diabetes Educational Services© (530) 893 - 8635 </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7990B4D-C123-41A3-99C3-E1F6C3EAFF84}" type="slidenum">
              <a:rPr lang="en-US" altLang="en-US"/>
              <a:pPr>
                <a:spcBef>
                  <a:spcPct val="0"/>
                </a:spcBef>
              </a:pPr>
              <a:t>20</a:t>
            </a:fld>
            <a:endParaRPr lang="en-US" altLang="en-US"/>
          </a:p>
        </p:txBody>
      </p:sp>
    </p:spTree>
    <p:extLst>
      <p:ext uri="{BB962C8B-B14F-4D97-AF65-F5344CB8AC3E}">
        <p14:creationId xmlns:p14="http://schemas.microsoft.com/office/powerpoint/2010/main" val="269130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B3CFAA-5B4E-46BF-973B-A5B6BB60CD1C}"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169956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6B0D31B7-2378-4E9F-A4ED-876B932EC239}" type="slidenum">
              <a:rPr lang="en-US" sz="1300">
                <a:solidFill>
                  <a:srgbClr val="000000"/>
                </a:solidFill>
              </a:rPr>
              <a:pPr eaLnBrk="1" hangingPunct="1"/>
              <a:t>25</a:t>
            </a:fld>
            <a:endParaRPr lang="en-US" sz="1300">
              <a:solidFill>
                <a:srgbClr val="000000"/>
              </a:solidFill>
            </a:endParaRPr>
          </a:p>
        </p:txBody>
      </p:sp>
    </p:spTree>
    <p:extLst>
      <p:ext uri="{BB962C8B-B14F-4D97-AF65-F5344CB8AC3E}">
        <p14:creationId xmlns:p14="http://schemas.microsoft.com/office/powerpoint/2010/main" val="352001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4" name="Footer Placeholder 3"/>
          <p:cNvSpPr txBox="1">
            <a:spLocks noGrp="1"/>
          </p:cNvSpPr>
          <p:nvPr/>
        </p:nvSpPr>
        <p:spPr bwMode="auto">
          <a:xfrm>
            <a:off x="0" y="9602868"/>
            <a:ext cx="3381587" cy="501729"/>
          </a:xfrm>
          <a:prstGeom prst="rect">
            <a:avLst/>
          </a:prstGeom>
          <a:noFill/>
          <a:ln w="12700">
            <a:miter lim="800000"/>
            <a:headEnd/>
            <a:tailEnd/>
          </a:ln>
        </p:spPr>
        <p:txBody>
          <a:bodyPr lIns="101821" tIns="50911" rIns="101821" bIns="50911" anchor="b"/>
          <a:lstStyle/>
          <a:p>
            <a:pPr>
              <a:defRPr/>
            </a:pPr>
            <a:r>
              <a:rPr lang="en-US" sz="1300"/>
              <a:t>Diabetes Educational Services© (530) 893 - 8635 </a:t>
            </a:r>
          </a:p>
        </p:txBody>
      </p:sp>
      <p:sp>
        <p:nvSpPr>
          <p:cNvPr id="195589" name="Slide Number Placeholder 4"/>
          <p:cNvSpPr txBox="1">
            <a:spLocks noGrp="1"/>
          </p:cNvSpPr>
          <p:nvPr/>
        </p:nvSpPr>
        <p:spPr bwMode="auto">
          <a:xfrm>
            <a:off x="4421294" y="9602868"/>
            <a:ext cx="3381586" cy="5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21" tIns="50911" rIns="101821" bIns="50911"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DB797EC-8D15-49DC-BFDF-D88E05373207}" type="slidenum">
              <a:rPr kumimoji="0" lang="en-US"/>
              <a:pPr algn="r">
                <a:spcBef>
                  <a:spcPct val="0"/>
                </a:spcBef>
              </a:pPr>
              <a:t>43</a:t>
            </a:fld>
            <a:endParaRPr kumimoji="0" lang="en-US"/>
          </a:p>
        </p:txBody>
      </p:sp>
    </p:spTree>
    <p:extLst>
      <p:ext uri="{BB962C8B-B14F-4D97-AF65-F5344CB8AC3E}">
        <p14:creationId xmlns:p14="http://schemas.microsoft.com/office/powerpoint/2010/main" val="289093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603E93A-5176-466B-BD92-D0CCD1A314B1}" type="slidenum">
              <a:rPr lang="en-US" altLang="en-US"/>
              <a:pPr>
                <a:spcBef>
                  <a:spcPct val="0"/>
                </a:spcBef>
              </a:pPr>
              <a:t>6</a:t>
            </a:fld>
            <a:endParaRPr lang="en-US" altLang="en-US"/>
          </a:p>
        </p:txBody>
      </p:sp>
    </p:spTree>
    <p:extLst>
      <p:ext uri="{BB962C8B-B14F-4D97-AF65-F5344CB8AC3E}">
        <p14:creationId xmlns:p14="http://schemas.microsoft.com/office/powerpoint/2010/main" val="164181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B9BDAA9-76BF-40D6-84A6-A58B8AEE328D}" type="slidenum">
              <a:rPr lang="en-US" altLang="en-US"/>
              <a:pPr>
                <a:spcBef>
                  <a:spcPct val="0"/>
                </a:spcBef>
              </a:pPr>
              <a:t>8</a:t>
            </a:fld>
            <a:endParaRPr lang="en-US" altLang="en-US"/>
          </a:p>
        </p:txBody>
      </p:sp>
    </p:spTree>
    <p:extLst>
      <p:ext uri="{BB962C8B-B14F-4D97-AF65-F5344CB8AC3E}">
        <p14:creationId xmlns:p14="http://schemas.microsoft.com/office/powerpoint/2010/main" val="227189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7ADBD72-2360-4F7E-AEDC-6F6CC982AD2F}" type="slidenum">
              <a:rPr lang="en-US" altLang="en-US"/>
              <a:pPr>
                <a:spcBef>
                  <a:spcPct val="0"/>
                </a:spcBef>
              </a:pPr>
              <a:t>9</a:t>
            </a:fld>
            <a:endParaRPr lang="en-US" altLang="en-US"/>
          </a:p>
        </p:txBody>
      </p:sp>
    </p:spTree>
    <p:extLst>
      <p:ext uri="{BB962C8B-B14F-4D97-AF65-F5344CB8AC3E}">
        <p14:creationId xmlns:p14="http://schemas.microsoft.com/office/powerpoint/2010/main" val="66040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418EF8D9-6881-4C71-BEF9-C3DDF4CFF225}" type="slidenum">
              <a:rPr lang="en-US" altLang="en-US"/>
              <a:pPr>
                <a:spcBef>
                  <a:spcPct val="0"/>
                </a:spcBef>
              </a:pPr>
              <a:t>10</a:t>
            </a:fld>
            <a:endParaRPr lang="en-US" altLang="en-US"/>
          </a:p>
        </p:txBody>
      </p:sp>
    </p:spTree>
    <p:extLst>
      <p:ext uri="{BB962C8B-B14F-4D97-AF65-F5344CB8AC3E}">
        <p14:creationId xmlns:p14="http://schemas.microsoft.com/office/powerpoint/2010/main" val="6993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Footer Placeholder 3"/>
          <p:cNvSpPr>
            <a:spLocks noGrp="1"/>
          </p:cNvSpPr>
          <p:nvPr>
            <p:ph type="ftr" sz="quarter" idx="4"/>
          </p:nvPr>
        </p:nvSpPr>
        <p:spPr/>
        <p:txBody>
          <a:bodyPr/>
          <a:lstStyle/>
          <a:p>
            <a:pPr>
              <a:defRPr/>
            </a:pPr>
            <a:r>
              <a:rPr lang="en-US" smtClean="0"/>
              <a:t>Diabetes Educational Services© (530) 893 - 8635 </a:t>
            </a:r>
          </a:p>
        </p:txBody>
      </p:sp>
      <p:sp>
        <p:nvSpPr>
          <p:cNvPr id="217093" name="Slide Number Placeholder 4"/>
          <p:cNvSpPr>
            <a:spLocks noGrp="1"/>
          </p:cNvSpPr>
          <p:nvPr>
            <p:ph type="sldNum" sz="quarter" idx="5"/>
          </p:nvPr>
        </p:nvSpPr>
        <p:spPr/>
        <p:txBody>
          <a:bodyPr/>
          <a:lstStyle/>
          <a:p>
            <a:pPr>
              <a:defRPr/>
            </a:pPr>
            <a:fld id="{5275D02A-1DFD-4E4C-B341-4AF450D9CD1D}" type="slidenum">
              <a:rPr lang="en-US" smtClean="0"/>
              <a:pPr>
                <a:defRPr/>
              </a:pPr>
              <a:t>11</a:t>
            </a:fld>
            <a:endParaRPr lang="en-US" smtClean="0"/>
          </a:p>
        </p:txBody>
      </p:sp>
    </p:spTree>
    <p:extLst>
      <p:ext uri="{BB962C8B-B14F-4D97-AF65-F5344CB8AC3E}">
        <p14:creationId xmlns:p14="http://schemas.microsoft.com/office/powerpoint/2010/main" val="233312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r>
              <a:rPr lang="en-US" altLang="en-US" smtClean="0"/>
              <a:t>Diabetes Educational Services© (530) 893 - 8635 </a:t>
            </a:r>
          </a:p>
        </p:txBody>
      </p:sp>
      <p:sp>
        <p:nvSpPr>
          <p:cNvPr id="49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61995C0E-4048-441F-9D11-BEBB672F36E3}" type="slidenum">
              <a:rPr lang="en-US" altLang="en-US"/>
              <a:pPr>
                <a:spcBef>
                  <a:spcPct val="0"/>
                </a:spcBef>
              </a:pPr>
              <a:t>13</a:t>
            </a:fld>
            <a:endParaRPr lang="en-US" altLang="en-US"/>
          </a:p>
        </p:txBody>
      </p:sp>
    </p:spTree>
    <p:extLst>
      <p:ext uri="{BB962C8B-B14F-4D97-AF65-F5344CB8AC3E}">
        <p14:creationId xmlns:p14="http://schemas.microsoft.com/office/powerpoint/2010/main" val="159212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245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itchFamily="34" charset="0"/>
              </a:defRPr>
            </a:lvl1pPr>
            <a:lvl2pPr marL="742842" indent="-285708">
              <a:defRPr>
                <a:solidFill>
                  <a:schemeClr val="tx1"/>
                </a:solidFill>
                <a:latin typeface="Arial" pitchFamily="34" charset="0"/>
              </a:defRPr>
            </a:lvl2pPr>
            <a:lvl3pPr marL="1142833" indent="-228567">
              <a:defRPr>
                <a:solidFill>
                  <a:schemeClr val="tx1"/>
                </a:solidFill>
                <a:latin typeface="Arial" pitchFamily="34" charset="0"/>
              </a:defRPr>
            </a:lvl3pPr>
            <a:lvl4pPr marL="1599966" indent="-228567">
              <a:defRPr>
                <a:solidFill>
                  <a:schemeClr val="tx1"/>
                </a:solidFill>
                <a:latin typeface="Arial" pitchFamily="34" charset="0"/>
              </a:defRPr>
            </a:lvl4pPr>
            <a:lvl5pPr marL="2057099" indent="-228567">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5" indent="-228567" eaLnBrk="0" fontAlgn="base" hangingPunct="0">
              <a:spcBef>
                <a:spcPct val="0"/>
              </a:spcBef>
              <a:spcAft>
                <a:spcPct val="0"/>
              </a:spcAft>
              <a:defRPr>
                <a:solidFill>
                  <a:schemeClr val="tx1"/>
                </a:solidFill>
                <a:latin typeface="Arial" pitchFamily="34" charset="0"/>
              </a:defRPr>
            </a:lvl7pPr>
            <a:lvl8pPr marL="3428497"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r>
              <a:rPr lang="en-US" smtClean="0">
                <a:solidFill>
                  <a:prstClr val="black"/>
                </a:solidFill>
                <a:latin typeface="Times New Roman" pitchFamily="18" charset="0"/>
              </a:rPr>
              <a:t>Diabetes Educational Services© (530) 893 - 8635 </a:t>
            </a:r>
          </a:p>
        </p:txBody>
      </p:sp>
      <p:sp>
        <p:nvSpPr>
          <p:cNvPr id="23245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itchFamily="34" charset="0"/>
              </a:defRPr>
            </a:lvl1pPr>
            <a:lvl2pPr marL="742842" indent="-285708">
              <a:defRPr>
                <a:solidFill>
                  <a:schemeClr val="tx1"/>
                </a:solidFill>
                <a:latin typeface="Arial" pitchFamily="34" charset="0"/>
              </a:defRPr>
            </a:lvl2pPr>
            <a:lvl3pPr marL="1142833" indent="-228567">
              <a:defRPr>
                <a:solidFill>
                  <a:schemeClr val="tx1"/>
                </a:solidFill>
                <a:latin typeface="Arial" pitchFamily="34" charset="0"/>
              </a:defRPr>
            </a:lvl3pPr>
            <a:lvl4pPr marL="1599966" indent="-228567">
              <a:defRPr>
                <a:solidFill>
                  <a:schemeClr val="tx1"/>
                </a:solidFill>
                <a:latin typeface="Arial" pitchFamily="34" charset="0"/>
              </a:defRPr>
            </a:lvl4pPr>
            <a:lvl5pPr marL="2057099" indent="-228567">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5" indent="-228567" eaLnBrk="0" fontAlgn="base" hangingPunct="0">
              <a:spcBef>
                <a:spcPct val="0"/>
              </a:spcBef>
              <a:spcAft>
                <a:spcPct val="0"/>
              </a:spcAft>
              <a:defRPr>
                <a:solidFill>
                  <a:schemeClr val="tx1"/>
                </a:solidFill>
                <a:latin typeface="Arial" pitchFamily="34" charset="0"/>
              </a:defRPr>
            </a:lvl7pPr>
            <a:lvl8pPr marL="3428497"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fld id="{A43AFA9B-AD71-4F65-B73E-E975CB03EF9C}" type="slidenum">
              <a:rPr lang="en-US" smtClean="0">
                <a:solidFill>
                  <a:prstClr val="black"/>
                </a:solidFill>
                <a:latin typeface="Times New Roman" pitchFamily="18" charset="0"/>
              </a:rPr>
              <a:pPr/>
              <a:t>17</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186211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26C7113-47B5-429E-8110-158966FD7515}" type="slidenum">
              <a:rPr lang="en-US" altLang="en-US"/>
              <a:pPr>
                <a:spcBef>
                  <a:spcPct val="0"/>
                </a:spcBef>
              </a:pPr>
              <a:t>18</a:t>
            </a:fld>
            <a:endParaRPr lang="en-US" alt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568960" y="4480560"/>
            <a:ext cx="6177280"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a:solidFill>
                  <a:srgbClr val="000000"/>
                </a:solidFill>
              </a:rPr>
              <a:t>KEY MESSAGE: The A1C test measures a person’s average blood glucose over the previous 2 to 3 months.</a:t>
            </a:r>
            <a:endParaRPr lang="en-US" altLang="en-US" sz="1100">
              <a:solidFill>
                <a:srgbClr val="000000"/>
              </a:solidFill>
            </a:endParaRPr>
          </a:p>
          <a:p>
            <a:endParaRPr lang="en-US" altLang="en-US" sz="1100">
              <a:solidFill>
                <a:srgbClr val="000000"/>
              </a:solidFill>
            </a:endParaRPr>
          </a:p>
          <a:p>
            <a:r>
              <a:rPr lang="en-US" altLang="en-US" sz="1100" b="1" i="1">
                <a:solidFill>
                  <a:srgbClr val="000000"/>
                </a:solidFill>
              </a:rPr>
              <a:t>Supporting Points</a:t>
            </a:r>
            <a:endParaRPr lang="en-US" altLang="en-US" sz="1100">
              <a:solidFill>
                <a:srgbClr val="000000"/>
              </a:solidFill>
            </a:endParaRPr>
          </a:p>
          <a:p>
            <a:pPr>
              <a:buFontTx/>
              <a:buChar char="•"/>
            </a:pPr>
            <a:r>
              <a:rPr lang="en-US" altLang="en-US" sz="1100" b="1">
                <a:solidFill>
                  <a:srgbClr val="000000"/>
                </a:solidFill>
              </a:rPr>
              <a:t> The A1C test is used to monitor blood glucose control.</a:t>
            </a:r>
            <a:r>
              <a:rPr lang="en-US" altLang="en-US" sz="1100">
                <a:solidFill>
                  <a:srgbClr val="000000"/>
                </a:solidFill>
              </a:rPr>
              <a:t> The test measures the level of glycosylated hemoglobin, which forms when glucose binds to hemoglobin in red blood cells. Because the lifespan of red blood cells is approximately 120 days, the glycosylated hemoglobin level is a good measure of average blood glucose over the past 2 to 3 months. </a:t>
            </a:r>
          </a:p>
          <a:p>
            <a:pPr>
              <a:buFontTx/>
              <a:buChar char="•"/>
            </a:pPr>
            <a:r>
              <a:rPr lang="en-US" altLang="en-US" sz="1100" b="1">
                <a:solidFill>
                  <a:srgbClr val="000000"/>
                </a:solidFill>
              </a:rPr>
              <a:t> The American Diabetes Association recommends an A1C goal of less than 7% for people with diabetes.</a:t>
            </a:r>
            <a:r>
              <a:rPr lang="en-US" altLang="en-US" sz="1100">
                <a:solidFill>
                  <a:srgbClr val="000000"/>
                </a:solidFill>
              </a:rPr>
              <a:t> In people without diabetes, the normal A1C level is below 6%. For most people with diabetes, the A1C test is recommended at least twice yearly. Some people are advised to have more frequent (quarterly) A1C testing. An A1C value of 8% or higher almost always necessitates a change in the person’s treatment plan.</a:t>
            </a:r>
            <a:endParaRPr lang="en-US" altLang="en-US" sz="1100"/>
          </a:p>
          <a:p>
            <a:pPr>
              <a:buFontTx/>
              <a:buChar char="•"/>
            </a:pPr>
            <a:r>
              <a:rPr lang="en-US" altLang="en-US" sz="1100" b="1">
                <a:solidFill>
                  <a:srgbClr val="000000"/>
                </a:solidFill>
              </a:rPr>
              <a:t> The American College of Endocrinology (ACE) and American Association of Clinical Endocrinology (AACE) recommend an A1C goal of 6.</a:t>
            </a:r>
            <a:r>
              <a:rPr lang="en-US" altLang="en-US" sz="1100" b="1"/>
              <a:t>5% or less.</a:t>
            </a:r>
            <a:r>
              <a:rPr lang="en-US" altLang="en-US" sz="1100"/>
              <a:t> An ACE consensus panel recommended this lower A1C goal to further reduce the risk of complications in people with diabetes. The</a:t>
            </a:r>
            <a:r>
              <a:rPr lang="en-US" altLang="en-US" sz="1100">
                <a:solidFill>
                  <a:srgbClr val="000000"/>
                </a:solidFill>
              </a:rPr>
              <a:t> American Association of Diabetes Educators has stated its support of this lower A1C goal.* The ADA recommends considering more stringent A1C goals (normal A1C; less than 6%) in individual patients.</a:t>
            </a:r>
            <a:endParaRPr lang="en-US" altLang="en-US" sz="1100"/>
          </a:p>
          <a:p>
            <a:pPr>
              <a:buFontTx/>
              <a:buChar char="•"/>
            </a:pPr>
            <a:r>
              <a:rPr lang="en-US" altLang="en-US" sz="1100" b="1">
                <a:solidFill>
                  <a:srgbClr val="000000"/>
                </a:solidFill>
              </a:rPr>
              <a:t> Keeping the A1C level within the goal range can prevent or delay long-term complications of diabetes.</a:t>
            </a:r>
            <a:r>
              <a:rPr lang="en-US" altLang="en-US" sz="1100">
                <a:solidFill>
                  <a:srgbClr val="000000"/>
                </a:solidFill>
              </a:rPr>
              <a:t> Improved glycemic control is associated with reduced risk of cardiovascular events and microvascular complications, such as retinopathy, neuropathy, and nephropathy. The United Kingdom Prospective Diabetes Study found that lowering blood glucose in type 2 diabetes with intensive therapy (median A1C of 7%) reduced overall microvascular complications by 25%. The Diabetes Control and Complications Trial found that for every 1% reduction in A1C, the risk of microvascular complications was reduced by 40% on average.</a:t>
            </a:r>
          </a:p>
          <a:p>
            <a:endParaRPr lang="en-US" altLang="en-US" smtClean="0">
              <a:solidFill>
                <a:srgbClr val="000000"/>
              </a:solidFill>
            </a:endParaRPr>
          </a:p>
          <a:p>
            <a:r>
              <a:rPr lang="en-US" altLang="en-US" sz="800">
                <a:solidFill>
                  <a:srgbClr val="000000"/>
                </a:solidFill>
              </a:rPr>
              <a:t>* Berkowitz KJ. AADE supports new guidelines for diabetes management. </a:t>
            </a:r>
            <a:r>
              <a:rPr lang="en-US" altLang="en-US" sz="800" i="1">
                <a:solidFill>
                  <a:srgbClr val="000000"/>
                </a:solidFill>
              </a:rPr>
              <a:t>Diabetes Educator</a:t>
            </a:r>
            <a:r>
              <a:rPr lang="en-US" altLang="en-US" sz="800">
                <a:solidFill>
                  <a:srgbClr val="000000"/>
                </a:solidFill>
              </a:rPr>
              <a:t>. 2002;28(1):26,29.</a:t>
            </a:r>
          </a:p>
        </p:txBody>
      </p:sp>
    </p:spTree>
    <p:extLst>
      <p:ext uri="{BB962C8B-B14F-4D97-AF65-F5344CB8AC3E}">
        <p14:creationId xmlns:p14="http://schemas.microsoft.com/office/powerpoint/2010/main" val="1228371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endParaRPr lang="en-US" sz="180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sz="1800">
              <a:solidFill>
                <a:prstClr val="black"/>
              </a:solidFill>
              <a:latin typeface="Arial" pitchFamily="34" charset="0"/>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0247E09B-841F-4DDC-A3BA-49138A265551}" type="slidenum">
              <a:rPr/>
              <a:pPr>
                <a:defRPr/>
              </a:pPr>
              <a:t>‹#›</a:t>
            </a:fld>
            <a:endParaRPr/>
          </a:p>
        </p:txBody>
      </p:sp>
    </p:spTree>
    <p:extLst>
      <p:ext uri="{BB962C8B-B14F-4D97-AF65-F5344CB8AC3E}">
        <p14:creationId xmlns:p14="http://schemas.microsoft.com/office/powerpoint/2010/main" val="61152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pPr>
              <a:defRPr/>
            </a:pPr>
            <a:fld id="{5A5EF8D5-C04F-44EC-B3C7-ECB382E35317}"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165682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solidFill>
                  <a:srgbClr val="B13F9A"/>
                </a:solidFill>
              </a:rPr>
              <a:pPr/>
              <a:t>11/17/2014</a:t>
            </a:fld>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059BA2D8-FA0D-493A-8BFA-46094C0B57F2}"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72266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7526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42291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29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9F90FB96-6233-4D8C-A7CD-14911F8DA661}" type="slidenum">
              <a:rPr lang="en-US"/>
              <a:pPr>
                <a:defRPr/>
              </a:pPr>
              <a:t>‹#›</a:t>
            </a:fld>
            <a:endParaRPr lang="en-US"/>
          </a:p>
        </p:txBody>
      </p:sp>
    </p:spTree>
    <p:extLst>
      <p:ext uri="{BB962C8B-B14F-4D97-AF65-F5344CB8AC3E}">
        <p14:creationId xmlns:p14="http://schemas.microsoft.com/office/powerpoint/2010/main" val="197788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p:txBody>
          <a:bodyPr/>
          <a:lstStyle>
            <a:lvl1pPr>
              <a:defRPr/>
            </a:lvl1pPr>
          </a:lstStyle>
          <a:p>
            <a:pPr>
              <a:defRPr/>
            </a:pPr>
            <a:fld id="{AE7B05DB-FC04-4768-9B1A-64CA06E6BA5A}" type="slidenum">
              <a:rPr lang="en-US">
                <a:solidFill>
                  <a:srgbClr val="B13F9A"/>
                </a:solidFill>
              </a:rPr>
              <a:pPr>
                <a:defRPr/>
              </a:pPr>
              <a:t>‹#›</a:t>
            </a:fld>
            <a:endParaRPr lang="en-US">
              <a:solidFill>
                <a:srgbClr val="B13F9A"/>
              </a:solidFill>
            </a:endParaRPr>
          </a:p>
        </p:txBody>
      </p:sp>
      <p:sp>
        <p:nvSpPr>
          <p:cNvPr id="6" name="Rectangle 219"/>
          <p:cNvSpPr>
            <a:spLocks noGrp="1" noChangeArrowheads="1"/>
          </p:cNvSpPr>
          <p:nvPr>
            <p:ph type="dt" sz="half" idx="11"/>
          </p:nvPr>
        </p:nvSpPr>
        <p:spPr>
          <a:xfrm>
            <a:off x="457200" y="6243638"/>
            <a:ext cx="2133600" cy="457200"/>
          </a:xfrm>
          <a:prstGeom prst="rect">
            <a:avLst/>
          </a:prstGeom>
        </p:spPr>
        <p:txBody>
          <a:bodyPr/>
          <a:lstStyle>
            <a:lvl1pPr>
              <a:defRPr>
                <a:latin typeface="Arial" charset="0"/>
              </a:defRPr>
            </a:lvl1pPr>
          </a:lstStyle>
          <a:p>
            <a:pPr>
              <a:defRPr/>
            </a:pPr>
            <a:endParaRPr lang="en-US">
              <a:solidFill>
                <a:srgbClr val="B13F9A"/>
              </a:solidFill>
            </a:endParaRPr>
          </a:p>
        </p:txBody>
      </p:sp>
    </p:spTree>
    <p:extLst>
      <p:ext uri="{BB962C8B-B14F-4D97-AF65-F5344CB8AC3E}">
        <p14:creationId xmlns:p14="http://schemas.microsoft.com/office/powerpoint/2010/main" val="173970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pPr>
              <a:defRPr/>
            </a:pPr>
            <a:fld id="{525138AE-A095-449D-9577-7111D12A472A}"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418491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E8BEF6EC-E333-449E-A077-DCBC93F2C53D}"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307672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pPr>
              <a:defRPr/>
            </a:pPr>
            <a:fld id="{68DD374E-E8F5-4406-8AE1-19ED5A076712}"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242320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pPr>
              <a:defRPr/>
            </a:pPr>
            <a:fld id="{80379B99-3D86-47B4-A0E0-D311B39F106B}"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246901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pPr>
              <a:defRPr/>
            </a:pPr>
            <a:fld id="{0A191652-4370-4586-BADE-97B8E4921532}"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38404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solidFill>
                  <a:srgbClr val="B13F9A"/>
                </a:solidFill>
              </a:rPr>
              <a:pPr/>
              <a:t>11/17/2014</a:t>
            </a:fld>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pPr>
              <a:defRPr/>
            </a:pPr>
            <a:fld id="{BA0E922A-2B0F-486A-8534-8CF98328A053}"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29265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pPr>
              <a:defRPr/>
            </a:pPr>
            <a:fld id="{19FA6F35-4F55-4520-9CE9-4190E39B18CF}" type="slidenum">
              <a:rPr lang="en-US" smtClean="0">
                <a:solidFill>
                  <a:srgbClr val="B13F9A"/>
                </a:solidFill>
              </a:rPr>
              <a:pPr>
                <a:defRPr/>
              </a:pPr>
              <a:t>‹#›</a:t>
            </a:fld>
            <a:endParaRPr lang="en-US">
              <a:solidFill>
                <a:srgbClr val="B13F9A"/>
              </a:solidFill>
            </a:endParaRPr>
          </a:p>
        </p:txBody>
      </p:sp>
    </p:spTree>
    <p:extLst>
      <p:ext uri="{BB962C8B-B14F-4D97-AF65-F5344CB8AC3E}">
        <p14:creationId xmlns:p14="http://schemas.microsoft.com/office/powerpoint/2010/main" val="329260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sz="180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sz="180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solidFill>
                  <a:srgbClr val="B13F9A"/>
                </a:solidFill>
              </a:rPr>
              <a:pPr/>
              <a:t>11/17/2014</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pPr>
              <a:defRPr/>
            </a:pPr>
            <a:fld id="{CD884172-ECF3-46F5-8D53-2C86835739E2}" type="slidenum">
              <a:rPr lang="en-US" smtClean="0">
                <a:solidFill>
                  <a:srgbClr val="B13F9A"/>
                </a:solidFill>
              </a:rPr>
              <a:pPr>
                <a:defRPr/>
              </a:pPr>
              <a:t>‹#›</a:t>
            </a:fld>
            <a:endParaRPr lang="en-US">
              <a:solidFill>
                <a:srgbClr val="B13F9A"/>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1457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endParaRPr lang="en-US" sz="180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solidFill>
                  <a:srgbClr val="B13F9A"/>
                </a:solidFill>
                <a:latin typeface="Arial" pitchFamily="34" charset="0"/>
              </a:rPr>
              <a:pPr/>
              <a:t>11/17/2014</a:t>
            </a:fld>
            <a:endParaRPr lang="en-US" dirty="0">
              <a:solidFill>
                <a:srgbClr val="B13F9A"/>
              </a:solidFill>
              <a:latin typeface="Arial" pitchFamily="34" charset="0"/>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B13F9A"/>
              </a:solidFill>
              <a:latin typeface="Arial" pitchFamily="34" charset="0"/>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F117D363-A1D7-4FE6-B5FE-E46995BCFFE7}" type="slidenum">
              <a:rPr lang="en-US" smtClean="0">
                <a:solidFill>
                  <a:srgbClr val="B13F9A"/>
                </a:solidFill>
                <a:latin typeface="Arial" pitchFamily="34" charset="0"/>
              </a:rPr>
              <a:pPr>
                <a:defRPr/>
              </a:pPr>
              <a:t>‹#›</a:t>
            </a:fld>
            <a:endParaRPr lang="en-US">
              <a:solidFill>
                <a:srgbClr val="B13F9A"/>
              </a:solidFill>
              <a:latin typeface="Arial" pitchFamily="34" charset="0"/>
            </a:endParaRPr>
          </a:p>
        </p:txBody>
      </p:sp>
    </p:spTree>
    <p:extLst>
      <p:ext uri="{BB962C8B-B14F-4D97-AF65-F5344CB8AC3E}">
        <p14:creationId xmlns:p14="http://schemas.microsoft.com/office/powerpoint/2010/main" val="3256391016"/>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4" r:id="rId12"/>
    <p:sldLayoutId id="2147484635" r:id="rId13"/>
    <p:sldLayoutId id="2147484636" r:id="rId14"/>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hyperlink" Target="http://www.worlddiabetesday.org/node/4494"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8.png"/><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58.jpeg"/><Relationship Id="rId4"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notesSlide" Target="../notesSlides/notesSlide3.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956072" y="29066"/>
            <a:ext cx="5716588" cy="1905000"/>
          </a:xfrm>
        </p:spPr>
        <p:txBody>
          <a:bodyPr/>
          <a:lstStyle/>
          <a:p>
            <a:pPr>
              <a:defRPr/>
            </a:pPr>
            <a:r>
              <a:rPr lang="en-US" sz="4000" dirty="0" smtClean="0">
                <a:solidFill>
                  <a:schemeClr val="bg1"/>
                </a:solidFill>
              </a:rPr>
              <a:t>5 Things you Can do to Prevent diabetes</a:t>
            </a:r>
            <a:endParaRPr lang="en-US" sz="4000" dirty="0">
              <a:solidFill>
                <a:schemeClr val="bg1"/>
              </a:solidFill>
            </a:endParaRPr>
          </a:p>
        </p:txBody>
      </p:sp>
      <p:sp>
        <p:nvSpPr>
          <p:cNvPr id="3" name="Subtitle 2"/>
          <p:cNvSpPr>
            <a:spLocks noGrp="1"/>
          </p:cNvSpPr>
          <p:nvPr>
            <p:ph type="subTitle" sz="quarter" idx="1"/>
          </p:nvPr>
        </p:nvSpPr>
        <p:spPr>
          <a:xfrm>
            <a:off x="2667000" y="4648201"/>
            <a:ext cx="6096000" cy="2209800"/>
          </a:xfrm>
        </p:spPr>
        <p:txBody>
          <a:bodyPr>
            <a:normAutofit/>
          </a:bodyPr>
          <a:lstStyle/>
          <a:p>
            <a:pPr>
              <a:defRPr/>
            </a:pPr>
            <a:r>
              <a:rPr lang="en-US" dirty="0" smtClean="0"/>
              <a:t>Beverly Thomassian, RN, MPH, CDE, BC-ADM</a:t>
            </a:r>
          </a:p>
          <a:p>
            <a:pPr>
              <a:defRPr/>
            </a:pPr>
            <a:r>
              <a:rPr lang="en-US" dirty="0" smtClean="0">
                <a:solidFill>
                  <a:schemeClr val="bg2"/>
                </a:solidFill>
              </a:rPr>
              <a:t>Diabetes Nurse Specialist for a really long time.</a:t>
            </a:r>
            <a:endParaRPr lang="en-US" dirty="0">
              <a:solidFill>
                <a:schemeClr val="bg2"/>
              </a:solidFill>
            </a:endParaRPr>
          </a:p>
        </p:txBody>
      </p:sp>
      <p:pic>
        <p:nvPicPr>
          <p:cNvPr id="26628" name="Picture 5" descr="C:\Users\bev\AppData\Local\Microsoft\Windows\Temporary Internet Files\Content.IE5\OCVV2YAD\MP900386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49" y="2133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124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6400" y="228600"/>
            <a:ext cx="8059738" cy="1143000"/>
          </a:xfrm>
          <a:noFill/>
        </p:spPr>
        <p:txBody>
          <a:bodyPr lIns="90488" tIns="44450" rIns="90488" bIns="44450" anchor="b"/>
          <a:lstStyle/>
          <a:p>
            <a:pPr eaLnBrk="1" hangingPunct="1"/>
            <a:r>
              <a:rPr lang="en-US" altLang="en-US" smtClean="0"/>
              <a:t>Diabetes 2 - Who is at Risk?</a:t>
            </a:r>
            <a:r>
              <a:rPr lang="en-US" altLang="en-US" sz="3200" smtClean="0"/>
              <a:t> </a:t>
            </a:r>
            <a:br>
              <a:rPr lang="en-US" altLang="en-US" sz="3200" smtClean="0"/>
            </a:br>
            <a:r>
              <a:rPr lang="en-US" altLang="en-US" sz="2400" smtClean="0"/>
              <a:t>(ADA Clinical Practice Guidelines</a:t>
            </a:r>
            <a:r>
              <a:rPr lang="en-US" altLang="en-US" sz="2800" smtClean="0"/>
              <a:t>)</a:t>
            </a:r>
            <a:endParaRPr lang="en-US" altLang="en-US" sz="2800" smtClean="0">
              <a:sym typeface="Monotype Sorts" pitchFamily="2" charset="2"/>
            </a:endParaRPr>
          </a:p>
        </p:txBody>
      </p:sp>
      <p:sp>
        <p:nvSpPr>
          <p:cNvPr id="1667075" name="Rectangle 3"/>
          <p:cNvSpPr>
            <a:spLocks noGrp="1" noChangeArrowheads="1"/>
          </p:cNvSpPr>
          <p:nvPr>
            <p:ph type="body" idx="1"/>
          </p:nvPr>
        </p:nvSpPr>
        <p:spPr>
          <a:xfrm>
            <a:off x="457200" y="1600200"/>
            <a:ext cx="8305800" cy="4724400"/>
          </a:xfrm>
        </p:spPr>
        <p:txBody>
          <a:bodyPr lIns="90488" tIns="44450" rIns="90488" bIns="44450"/>
          <a:lstStyle/>
          <a:p>
            <a:pPr eaLnBrk="1" hangingPunct="1">
              <a:buFont typeface="Wingdings" panose="05000000000000000000" pitchFamily="2" charset="2"/>
              <a:buNone/>
              <a:defRPr/>
            </a:pPr>
            <a:r>
              <a:rPr lang="en-US" sz="2800" b="1" smtClean="0"/>
              <a:t>Risk factors cont’d</a:t>
            </a:r>
            <a:endParaRPr lang="en-US" sz="2800" smtClean="0"/>
          </a:p>
          <a:p>
            <a:pPr lvl="1" eaLnBrk="1" hangingPunct="1">
              <a:buClr>
                <a:schemeClr val="hlink"/>
              </a:buClr>
              <a:defRPr/>
            </a:pPr>
            <a:r>
              <a:rPr lang="en-US" sz="3300" smtClean="0"/>
              <a:t>HTN - BP &gt; 140/90</a:t>
            </a:r>
            <a:endParaRPr lang="en-US" sz="3600" smtClean="0"/>
          </a:p>
          <a:p>
            <a:pPr lvl="1" eaLnBrk="1" hangingPunct="1">
              <a:buClr>
                <a:schemeClr val="hlink"/>
              </a:buClr>
              <a:defRPr/>
            </a:pPr>
            <a:r>
              <a:rPr lang="en-US" sz="3300" smtClean="0"/>
              <a:t>HDL &lt; 35 or triglycerides &gt; 250</a:t>
            </a:r>
          </a:p>
          <a:p>
            <a:pPr lvl="1" eaLnBrk="1" hangingPunct="1">
              <a:buClr>
                <a:schemeClr val="hlink"/>
              </a:buClr>
              <a:defRPr/>
            </a:pPr>
            <a:r>
              <a:rPr lang="en-US" sz="3300" smtClean="0"/>
              <a:t>baby &gt;9 lb or history of Gestational Diabetes Mellitus (GDM</a:t>
            </a:r>
          </a:p>
          <a:p>
            <a:pPr lvl="1" eaLnBrk="1" hangingPunct="1">
              <a:buClr>
                <a:schemeClr val="hlink"/>
              </a:buClr>
              <a:defRPr/>
            </a:pPr>
            <a:r>
              <a:rPr lang="en-US" sz="2900" smtClean="0"/>
              <a:t>Polycystic ovary syndrome (PCOS)</a:t>
            </a:r>
          </a:p>
          <a:p>
            <a:pPr lvl="1" eaLnBrk="1" hangingPunct="1">
              <a:buClr>
                <a:schemeClr val="hlink"/>
              </a:buClr>
              <a:defRPr/>
            </a:pPr>
            <a:r>
              <a:rPr lang="en-US" sz="2900" smtClean="0"/>
              <a:t>Other conditions assoc w/ insulin resistance:</a:t>
            </a:r>
          </a:p>
          <a:p>
            <a:pPr lvl="2" eaLnBrk="1" hangingPunct="1">
              <a:buClr>
                <a:schemeClr val="hlink"/>
              </a:buClr>
              <a:defRPr/>
            </a:pPr>
            <a:r>
              <a:rPr lang="en-US" sz="2900" smtClean="0"/>
              <a:t>Severe obesity, acanthosis nigricans (AN)</a:t>
            </a:r>
          </a:p>
        </p:txBody>
      </p:sp>
      <p:graphicFrame>
        <p:nvGraphicFramePr>
          <p:cNvPr id="36868" name="Object 4"/>
          <p:cNvGraphicFramePr>
            <a:graphicFrameLocks noChangeAspect="1"/>
          </p:cNvGraphicFramePr>
          <p:nvPr/>
        </p:nvGraphicFramePr>
        <p:xfrm>
          <a:off x="7315200" y="1066800"/>
          <a:ext cx="1528763" cy="2209800"/>
        </p:xfrm>
        <a:graphic>
          <a:graphicData uri="http://schemas.openxmlformats.org/presentationml/2006/ole">
            <mc:AlternateContent xmlns:mc="http://schemas.openxmlformats.org/markup-compatibility/2006">
              <mc:Choice xmlns:v="urn:schemas-microsoft-com:vml" Requires="v">
                <p:oleObj spid="_x0000_s117774" name="Clip" r:id="rId4" imgW="2373517" imgH="3429754" progId="MS_ClipArt_Gallery.5">
                  <p:embed/>
                </p:oleObj>
              </mc:Choice>
              <mc:Fallback>
                <p:oleObj name="Clip" r:id="rId4" imgW="2373517" imgH="3429754"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066800"/>
                        <a:ext cx="1528763"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8059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667075">
                                            <p:txEl>
                                              <p:pRg st="2" end="2"/>
                                            </p:txEl>
                                          </p:spTgt>
                                        </p:tgtEl>
                                        <p:attrNameLst>
                                          <p:attrName>style.visibility</p:attrName>
                                        </p:attrNameLst>
                                      </p:cBhvr>
                                      <p:to>
                                        <p:strVal val="visible"/>
                                      </p:to>
                                    </p:set>
                                    <p:anim calcmode="lin" valueType="num">
                                      <p:cBhvr additive="base">
                                        <p:cTn id="7" dur="2000" fill="hold"/>
                                        <p:tgtEl>
                                          <p:spTgt spid="1667075">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670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7075">
                                            <p:txEl>
                                              <p:pRg st="6" end="6"/>
                                            </p:txEl>
                                          </p:spTgt>
                                        </p:tgtEl>
                                        <p:attrNameLst>
                                          <p:attrName>style.visibility</p:attrName>
                                        </p:attrNameLst>
                                      </p:cBhvr>
                                      <p:to>
                                        <p:strVal val="visible"/>
                                      </p:to>
                                    </p:set>
                                    <p:anim calcmode="lin" valueType="num">
                                      <p:cBhvr additive="base">
                                        <p:cTn id="11" dur="2000" fill="hold"/>
                                        <p:tgtEl>
                                          <p:spTgt spid="1667075">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67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lIns="90477" tIns="44445" rIns="90477" bIns="44445" anchor="b" anchorCtr="0"/>
          <a:lstStyle/>
          <a:p>
            <a:pPr eaLnBrk="1" hangingPunct="1">
              <a:defRPr/>
            </a:pPr>
            <a:r>
              <a:rPr lang="en-US" dirty="0" smtClean="0"/>
              <a:t>Signs of Diabetes</a:t>
            </a:r>
            <a:endParaRPr lang="en-US" sz="4000" dirty="0" smtClean="0">
              <a:sym typeface="Monotype Sorts" pitchFamily="2" charset="2"/>
            </a:endParaRPr>
          </a:p>
        </p:txBody>
      </p:sp>
      <p:sp>
        <p:nvSpPr>
          <p:cNvPr id="1238019" name="Rectangle 3"/>
          <p:cNvSpPr>
            <a:spLocks noGrp="1" noChangeArrowheads="1"/>
          </p:cNvSpPr>
          <p:nvPr>
            <p:ph sz="quarter" idx="1"/>
          </p:nvPr>
        </p:nvSpPr>
        <p:spPr>
          <a:xfrm>
            <a:off x="457200" y="1752600"/>
            <a:ext cx="8229600" cy="4404360"/>
          </a:xfrm>
        </p:spPr>
        <p:txBody>
          <a:bodyPr lIns="90477" tIns="44445" rIns="90477" bIns="44445">
            <a:normAutofit/>
          </a:bodyPr>
          <a:lstStyle/>
          <a:p>
            <a:pPr eaLnBrk="1" hangingPunct="1">
              <a:defRPr/>
            </a:pPr>
            <a:r>
              <a:rPr lang="en-US" dirty="0" smtClean="0"/>
              <a:t>Polyuria</a:t>
            </a:r>
          </a:p>
          <a:p>
            <a:pPr eaLnBrk="1" hangingPunct="1">
              <a:defRPr/>
            </a:pPr>
            <a:r>
              <a:rPr lang="en-US" dirty="0" smtClean="0"/>
              <a:t>Polydipsia	</a:t>
            </a:r>
          </a:p>
          <a:p>
            <a:pPr eaLnBrk="1" hangingPunct="1">
              <a:defRPr/>
            </a:pPr>
            <a:r>
              <a:rPr lang="en-US" dirty="0" err="1" smtClean="0"/>
              <a:t>Polyphasia</a:t>
            </a:r>
            <a:endParaRPr lang="en-US" dirty="0" smtClean="0"/>
          </a:p>
          <a:p>
            <a:pPr eaLnBrk="1" hangingPunct="1">
              <a:defRPr/>
            </a:pPr>
            <a:r>
              <a:rPr lang="en-US" dirty="0" smtClean="0"/>
              <a:t>Weight loss</a:t>
            </a:r>
          </a:p>
          <a:p>
            <a:pPr eaLnBrk="1" hangingPunct="1">
              <a:defRPr/>
            </a:pPr>
            <a:r>
              <a:rPr lang="en-US" dirty="0" smtClean="0"/>
              <a:t>Fatigue</a:t>
            </a:r>
          </a:p>
          <a:p>
            <a:pPr eaLnBrk="1" hangingPunct="1">
              <a:defRPr/>
            </a:pPr>
            <a:r>
              <a:rPr lang="en-US" dirty="0" smtClean="0"/>
              <a:t>Skin and other </a:t>
            </a:r>
            <a:endParaRPr lang="en-US" dirty="0"/>
          </a:p>
          <a:p>
            <a:pPr marL="0" indent="0" eaLnBrk="1" hangingPunct="1">
              <a:buNone/>
              <a:defRPr/>
            </a:pPr>
            <a:r>
              <a:rPr lang="en-US" dirty="0" smtClean="0"/>
              <a:t>infections</a:t>
            </a:r>
          </a:p>
          <a:p>
            <a:pPr eaLnBrk="1" hangingPunct="1">
              <a:defRPr/>
            </a:pPr>
            <a:r>
              <a:rPr lang="en-US" dirty="0" smtClean="0"/>
              <a:t>Blurry vision</a:t>
            </a:r>
          </a:p>
        </p:txBody>
      </p:sp>
      <p:sp>
        <p:nvSpPr>
          <p:cNvPr id="1238020" name="Rectangle 4"/>
          <p:cNvSpPr>
            <a:spLocks noGrp="1" noChangeArrowheads="1"/>
          </p:cNvSpPr>
          <p:nvPr>
            <p:ph sz="half" idx="4294967295"/>
          </p:nvPr>
        </p:nvSpPr>
        <p:spPr>
          <a:xfrm>
            <a:off x="4146550" y="1752600"/>
            <a:ext cx="4540250" cy="4344988"/>
          </a:xfrm>
        </p:spPr>
        <p:txBody>
          <a:bodyPr lIns="90477" tIns="44445" rIns="90477" bIns="44445">
            <a:normAutofit/>
          </a:bodyPr>
          <a:lstStyle/>
          <a:p>
            <a:pPr eaLnBrk="1" hangingPunct="1">
              <a:buFont typeface="Wingdings" pitchFamily="2" charset="2"/>
              <a:buBlip>
                <a:blip r:embed="rId4"/>
              </a:buBlip>
              <a:defRPr/>
            </a:pPr>
            <a:r>
              <a:rPr lang="en-US" dirty="0" smtClean="0"/>
              <a:t>Glycosuria, H</a:t>
            </a:r>
            <a:r>
              <a:rPr lang="en-US" baseline="-25000" dirty="0" smtClean="0"/>
              <a:t>2</a:t>
            </a:r>
            <a:r>
              <a:rPr lang="en-US" dirty="0" smtClean="0"/>
              <a:t>O losses</a:t>
            </a:r>
          </a:p>
          <a:p>
            <a:pPr eaLnBrk="1" hangingPunct="1">
              <a:buFont typeface="Wingdings" pitchFamily="2" charset="2"/>
              <a:buBlip>
                <a:blip r:embed="rId4"/>
              </a:buBlip>
              <a:defRPr/>
            </a:pPr>
            <a:r>
              <a:rPr lang="en-US" dirty="0" smtClean="0"/>
              <a:t>Dehydration</a:t>
            </a:r>
          </a:p>
          <a:p>
            <a:pPr eaLnBrk="1" hangingPunct="1">
              <a:buFont typeface="Wingdings" pitchFamily="2" charset="2"/>
              <a:buBlip>
                <a:blip r:embed="rId4"/>
              </a:buBlip>
              <a:defRPr/>
            </a:pPr>
            <a:r>
              <a:rPr lang="en-US" dirty="0" smtClean="0"/>
              <a:t>Fuel Depletion</a:t>
            </a:r>
          </a:p>
          <a:p>
            <a:pPr eaLnBrk="1" hangingPunct="1">
              <a:buFont typeface="Wingdings" pitchFamily="2" charset="2"/>
              <a:buBlip>
                <a:blip r:embed="rId4"/>
              </a:buBlip>
              <a:defRPr/>
            </a:pPr>
            <a:r>
              <a:rPr lang="en-US" dirty="0" smtClean="0"/>
              <a:t>Loss of body tissue, H</a:t>
            </a:r>
            <a:r>
              <a:rPr lang="en-US" baseline="-25000" dirty="0" smtClean="0"/>
              <a:t>2</a:t>
            </a:r>
            <a:r>
              <a:rPr lang="en-US" dirty="0" smtClean="0"/>
              <a:t>O</a:t>
            </a:r>
          </a:p>
          <a:p>
            <a:pPr eaLnBrk="1" hangingPunct="1">
              <a:buFont typeface="Wingdings" pitchFamily="2" charset="2"/>
              <a:buBlip>
                <a:blip r:embed="rId4"/>
              </a:buBlip>
              <a:defRPr/>
            </a:pPr>
            <a:r>
              <a:rPr lang="en-US" dirty="0" smtClean="0"/>
              <a:t>Poor energy utilization</a:t>
            </a:r>
          </a:p>
          <a:p>
            <a:pPr eaLnBrk="1" hangingPunct="1">
              <a:buFont typeface="Wingdings" pitchFamily="2" charset="2"/>
              <a:buBlip>
                <a:blip r:embed="rId4"/>
              </a:buBlip>
              <a:defRPr/>
            </a:pPr>
            <a:r>
              <a:rPr lang="en-US" dirty="0" smtClean="0"/>
              <a:t>Hyperglycemia increases incidence of infection</a:t>
            </a:r>
          </a:p>
          <a:p>
            <a:pPr eaLnBrk="1" hangingPunct="1">
              <a:buFont typeface="Wingdings" pitchFamily="2" charset="2"/>
              <a:buBlip>
                <a:blip r:embed="rId4"/>
              </a:buBlip>
              <a:defRPr/>
            </a:pPr>
            <a:r>
              <a:rPr lang="en-US" dirty="0" smtClean="0"/>
              <a:t>Osmotic changes</a:t>
            </a:r>
          </a:p>
          <a:p>
            <a:pPr eaLnBrk="1" hangingPunct="1">
              <a:buFont typeface="Wingdings" pitchFamily="2" charset="2"/>
              <a:buNone/>
              <a:defRPr/>
            </a:pPr>
            <a:endParaRPr lang="en-US" dirty="0" smtClean="0"/>
          </a:p>
          <a:p>
            <a:pPr eaLnBrk="1" hangingPunct="1">
              <a:defRPr/>
            </a:pPr>
            <a:endParaRPr lang="en-US" sz="2400" dirty="0" smtClean="0"/>
          </a:p>
        </p:txBody>
      </p:sp>
      <p:pic>
        <p:nvPicPr>
          <p:cNvPr id="8" name="Picture 6" descr="http://www.worlddiabetesday.org/files/images/dka.jpg">
            <a:hlinkClick r:id="rId5" tooltip="Understand diabetes and take contro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0"/>
            <a:ext cx="175917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41566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8020">
                                            <p:txEl>
                                              <p:pRg st="0" end="0"/>
                                            </p:txEl>
                                          </p:spTgt>
                                        </p:tgtEl>
                                        <p:attrNameLst>
                                          <p:attrName>style.visibility</p:attrName>
                                        </p:attrNameLst>
                                      </p:cBhvr>
                                      <p:to>
                                        <p:strVal val="visible"/>
                                      </p:to>
                                    </p:set>
                                    <p:anim calcmode="lin" valueType="num">
                                      <p:cBhvr additive="base">
                                        <p:cTn id="7" dur="2000" fill="hold"/>
                                        <p:tgtEl>
                                          <p:spTgt spid="123802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3802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238020">
                                            <p:txEl>
                                              <p:pRg st="1" end="1"/>
                                            </p:txEl>
                                          </p:spTgt>
                                        </p:tgtEl>
                                        <p:attrNameLst>
                                          <p:attrName>style.visibility</p:attrName>
                                        </p:attrNameLst>
                                      </p:cBhvr>
                                      <p:to>
                                        <p:strVal val="visible"/>
                                      </p:to>
                                    </p:set>
                                    <p:anim calcmode="lin" valueType="num">
                                      <p:cBhvr additive="base">
                                        <p:cTn id="12" dur="2000" fill="hold"/>
                                        <p:tgtEl>
                                          <p:spTgt spid="1238020">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238020">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1238020">
                                            <p:txEl>
                                              <p:pRg st="2" end="2"/>
                                            </p:txEl>
                                          </p:spTgt>
                                        </p:tgtEl>
                                        <p:attrNameLst>
                                          <p:attrName>style.visibility</p:attrName>
                                        </p:attrNameLst>
                                      </p:cBhvr>
                                      <p:to>
                                        <p:strVal val="visible"/>
                                      </p:to>
                                    </p:set>
                                    <p:anim calcmode="lin" valueType="num">
                                      <p:cBhvr additive="base">
                                        <p:cTn id="17" dur="2000" fill="hold"/>
                                        <p:tgtEl>
                                          <p:spTgt spid="1238020">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38020">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238020">
                                            <p:txEl>
                                              <p:pRg st="3" end="3"/>
                                            </p:txEl>
                                          </p:spTgt>
                                        </p:tgtEl>
                                        <p:attrNameLst>
                                          <p:attrName>style.visibility</p:attrName>
                                        </p:attrNameLst>
                                      </p:cBhvr>
                                      <p:to>
                                        <p:strVal val="visible"/>
                                      </p:to>
                                    </p:set>
                                    <p:anim calcmode="lin" valueType="num">
                                      <p:cBhvr additive="base">
                                        <p:cTn id="22" dur="2000" fill="hold"/>
                                        <p:tgtEl>
                                          <p:spTgt spid="1238020">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238020">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1238020">
                                            <p:txEl>
                                              <p:pRg st="4" end="4"/>
                                            </p:txEl>
                                          </p:spTgt>
                                        </p:tgtEl>
                                        <p:attrNameLst>
                                          <p:attrName>style.visibility</p:attrName>
                                        </p:attrNameLst>
                                      </p:cBhvr>
                                      <p:to>
                                        <p:strVal val="visible"/>
                                      </p:to>
                                    </p:set>
                                    <p:anim calcmode="lin" valueType="num">
                                      <p:cBhvr additive="base">
                                        <p:cTn id="27" dur="2000" fill="hold"/>
                                        <p:tgtEl>
                                          <p:spTgt spid="1238020">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238020">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238020">
                                            <p:txEl>
                                              <p:pRg st="5" end="5"/>
                                            </p:txEl>
                                          </p:spTgt>
                                        </p:tgtEl>
                                        <p:attrNameLst>
                                          <p:attrName>style.visibility</p:attrName>
                                        </p:attrNameLst>
                                      </p:cBhvr>
                                      <p:to>
                                        <p:strVal val="visible"/>
                                      </p:to>
                                    </p:set>
                                    <p:anim calcmode="lin" valueType="num">
                                      <p:cBhvr additive="base">
                                        <p:cTn id="32" dur="2000" fill="hold"/>
                                        <p:tgtEl>
                                          <p:spTgt spid="1238020">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238020">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1238020">
                                            <p:txEl>
                                              <p:pRg st="6" end="6"/>
                                            </p:txEl>
                                          </p:spTgt>
                                        </p:tgtEl>
                                        <p:attrNameLst>
                                          <p:attrName>style.visibility</p:attrName>
                                        </p:attrNameLst>
                                      </p:cBhvr>
                                      <p:to>
                                        <p:strVal val="visible"/>
                                      </p:to>
                                    </p:set>
                                    <p:anim calcmode="lin" valueType="num">
                                      <p:cBhvr additive="base">
                                        <p:cTn id="37" dur="2000" fill="hold"/>
                                        <p:tgtEl>
                                          <p:spTgt spid="1238020">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2380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952500"/>
            <a:ext cx="7772400" cy="1143000"/>
          </a:xfrm>
        </p:spPr>
        <p:txBody>
          <a:bodyPr>
            <a:normAutofit fontScale="90000"/>
          </a:bodyPr>
          <a:lstStyle/>
          <a:p>
            <a:r>
              <a:rPr lang="en-US" altLang="en-US" sz="6000" dirty="0" smtClean="0"/>
              <a:t>Preventin</a:t>
            </a:r>
            <a:r>
              <a:rPr lang="en-US" altLang="en-US" sz="6000" dirty="0" smtClean="0"/>
              <a:t>g Diabetes</a:t>
            </a:r>
            <a:endParaRPr lang="en-US" altLang="en-US" sz="6000" dirty="0" smtClean="0"/>
          </a:p>
        </p:txBody>
      </p:sp>
      <p:sp>
        <p:nvSpPr>
          <p:cNvPr id="3" name="Content Placeholder 2"/>
          <p:cNvSpPr>
            <a:spLocks noGrp="1"/>
          </p:cNvSpPr>
          <p:nvPr>
            <p:ph idx="1"/>
          </p:nvPr>
        </p:nvSpPr>
        <p:spPr>
          <a:xfrm>
            <a:off x="838200" y="1524000"/>
            <a:ext cx="7467600" cy="685800"/>
          </a:xfrm>
        </p:spPr>
        <p:txBody>
          <a:bodyPr>
            <a:normAutofit fontScale="40000" lnSpcReduction="20000"/>
          </a:bodyPr>
          <a:lstStyle/>
          <a:p>
            <a:pPr marL="0" indent="0">
              <a:buFont typeface="Wingdings" panose="05000000000000000000" pitchFamily="2" charset="2"/>
              <a:buNone/>
              <a:defRPr/>
            </a:pPr>
            <a:r>
              <a:rPr lang="en-US" sz="4800" dirty="0" smtClean="0"/>
              <a:t> </a:t>
            </a:r>
          </a:p>
          <a:p>
            <a:pPr marL="0" indent="0">
              <a:buFont typeface="Wingdings" panose="05000000000000000000" pitchFamily="2" charset="2"/>
              <a:buNone/>
              <a:defRPr/>
            </a:pPr>
            <a:r>
              <a:rPr lang="en-US" sz="4800" dirty="0" smtClean="0"/>
              <a:t> </a:t>
            </a:r>
            <a:endParaRPr lang="en-US" sz="4800" dirty="0"/>
          </a:p>
        </p:txBody>
      </p:sp>
      <p:pic>
        <p:nvPicPr>
          <p:cNvPr id="77828" name="Picture 2" descr="C:\Users\bev\AppData\Local\Microsoft\Windows\Temporary Internet Files\Content.IE5\XQGE63EA\MP9004033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5715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452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1026"/>
          <p:cNvSpPr>
            <a:spLocks noGrp="1" noChangeArrowheads="1"/>
          </p:cNvSpPr>
          <p:nvPr>
            <p:ph type="title"/>
          </p:nvPr>
        </p:nvSpPr>
        <p:spPr>
          <a:xfrm>
            <a:off x="2895600" y="304800"/>
            <a:ext cx="5105400" cy="1295400"/>
          </a:xfrm>
        </p:spPr>
        <p:txBody>
          <a:bodyPr>
            <a:normAutofit fontScale="90000"/>
          </a:bodyPr>
          <a:lstStyle/>
          <a:p>
            <a:pPr eaLnBrk="1" hangingPunct="1">
              <a:defRPr/>
            </a:pPr>
            <a:r>
              <a:rPr lang="en-US" sz="3600" dirty="0" smtClean="0">
                <a:solidFill>
                  <a:schemeClr val="accent1">
                    <a:lumMod val="40000"/>
                    <a:lumOff val="60000"/>
                  </a:schemeClr>
                </a:solidFill>
              </a:rPr>
              <a:t>Can Type 2 be Prevented in Older Adults?</a:t>
            </a:r>
          </a:p>
        </p:txBody>
      </p:sp>
      <p:sp>
        <p:nvSpPr>
          <p:cNvPr id="1610755" name="Rectangle 1027"/>
          <p:cNvSpPr>
            <a:spLocks noGrp="1" noChangeArrowheads="1"/>
          </p:cNvSpPr>
          <p:nvPr>
            <p:ph type="body" idx="1"/>
          </p:nvPr>
        </p:nvSpPr>
        <p:spPr>
          <a:xfrm>
            <a:off x="4724400" y="1905000"/>
            <a:ext cx="3505200" cy="4497388"/>
          </a:xfrm>
        </p:spPr>
        <p:txBody>
          <a:bodyPr/>
          <a:lstStyle/>
          <a:p>
            <a:pPr eaLnBrk="1" hangingPunct="1">
              <a:buFont typeface="Wingdings" panose="05000000000000000000" pitchFamily="2" charset="2"/>
              <a:buNone/>
              <a:defRPr/>
            </a:pPr>
            <a:r>
              <a:rPr lang="en-US" dirty="0" smtClean="0"/>
              <a:t>Overall, 9 of 10 new cases of diabetes attributable</a:t>
            </a:r>
            <a:r>
              <a:rPr lang="en-US" baseline="30000" dirty="0" smtClean="0"/>
              <a:t> </a:t>
            </a:r>
            <a:r>
              <a:rPr lang="en-US" dirty="0" smtClean="0"/>
              <a:t>to these 5 lifestyle factors.</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89% risk reduction when all at goal.</a:t>
            </a:r>
          </a:p>
          <a:p>
            <a:pPr eaLnBrk="1" hangingPunct="1">
              <a:buFont typeface="Wingdings" panose="05000000000000000000" pitchFamily="2" charset="2"/>
              <a:buNone/>
              <a:defRPr/>
            </a:pPr>
            <a:r>
              <a:rPr lang="en-US" dirty="0" smtClean="0"/>
              <a:t>35% </a:t>
            </a:r>
            <a:r>
              <a:rPr lang="en-US" dirty="0" err="1" smtClean="0"/>
              <a:t>rel</a:t>
            </a:r>
            <a:r>
              <a:rPr lang="en-US" dirty="0" smtClean="0"/>
              <a:t> risk reduction for each additional</a:t>
            </a:r>
          </a:p>
        </p:txBody>
      </p:sp>
      <p:pic>
        <p:nvPicPr>
          <p:cNvPr id="48132" name="Picture 1028" descr="The Original: LaLanne, in his gym, says a good sense of humor helps keep him feeling 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2343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1029"/>
          <p:cNvSpPr>
            <a:spLocks noChangeArrowheads="1"/>
          </p:cNvSpPr>
          <p:nvPr/>
        </p:nvSpPr>
        <p:spPr bwMode="auto">
          <a:xfrm>
            <a:off x="228600" y="3581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Clr>
                <a:schemeClr val="tx2"/>
              </a:buClr>
              <a:buSzPct val="6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6"/>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7"/>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8"/>
              </a:buBlip>
              <a:defRPr sz="3200">
                <a:solidFill>
                  <a:schemeClr val="tx1"/>
                </a:solidFill>
                <a:latin typeface="Tahoma" panose="020B0604030504040204" pitchFamily="34" charset="0"/>
              </a:defRPr>
            </a:lvl4pPr>
            <a:lvl5pPr marL="2057400" indent="-228600">
              <a:spcBef>
                <a:spcPct val="20000"/>
              </a:spcBef>
              <a:buClr>
                <a:schemeClr val="tx1"/>
              </a:buClr>
              <a:buBlip>
                <a:blip r:embed="rId8"/>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8"/>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8"/>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8"/>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8"/>
              </a:buBlip>
              <a:defRPr sz="3200">
                <a:solidFill>
                  <a:schemeClr val="tx1"/>
                </a:solidFill>
                <a:latin typeface="Tahoma" panose="020B0604030504040204" pitchFamily="34" charset="0"/>
              </a:defRPr>
            </a:lvl9pPr>
          </a:lstStyle>
          <a:p>
            <a:pPr eaLnBrk="1" hangingPunct="1">
              <a:spcBef>
                <a:spcPct val="0"/>
              </a:spcBef>
              <a:buClrTx/>
              <a:buSzTx/>
              <a:buFont typeface="Arial" panose="020B0604020202020204" pitchFamily="34" charset="0"/>
              <a:buChar char="•"/>
            </a:pPr>
            <a:r>
              <a:rPr lang="en-US" altLang="en-US" sz="2000" dirty="0">
                <a:latin typeface="Times New Roman" panose="02020603050405020304" pitchFamily="18" charset="0"/>
              </a:rPr>
              <a:t> </a:t>
            </a:r>
            <a:r>
              <a:rPr lang="en-US" altLang="en-US" sz="2000" dirty="0">
                <a:latin typeface="Arial" panose="020B0604020202020204" pitchFamily="34" charset="0"/>
                <a:cs typeface="Arial" panose="020B0604020202020204" pitchFamily="34" charset="0"/>
              </a:rPr>
              <a:t>Physical</a:t>
            </a:r>
            <a:r>
              <a:rPr lang="en-US" altLang="en-US" sz="2000" baseline="30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activity (30 </a:t>
            </a:r>
            <a:r>
              <a:rPr lang="en-US" altLang="en-US" sz="2000" dirty="0" err="1">
                <a:latin typeface="Arial" panose="020B0604020202020204" pitchFamily="34" charset="0"/>
                <a:cs typeface="Arial" panose="020B0604020202020204" pitchFamily="34" charset="0"/>
              </a:rPr>
              <a:t>mins</a:t>
            </a:r>
            <a:r>
              <a:rPr lang="en-US" altLang="en-US" sz="2000" dirty="0">
                <a:latin typeface="Arial" panose="020B0604020202020204" pitchFamily="34" charset="0"/>
                <a:cs typeface="Arial" panose="020B0604020202020204" pitchFamily="34" charset="0"/>
              </a:rPr>
              <a:t> a day)</a:t>
            </a:r>
          </a:p>
          <a:p>
            <a:pPr eaLnBrk="1" hangingPunct="1">
              <a:spcBef>
                <a:spcPct val="0"/>
              </a:spcBef>
              <a:buClrTx/>
              <a:buSzTx/>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Dietary score (higher fiber intake, low saturated fat and </a:t>
            </a:r>
            <a:r>
              <a:rPr lang="en-US" altLang="en-US" sz="2000" i="1" dirty="0">
                <a:latin typeface="Arial" panose="020B0604020202020204" pitchFamily="34" charset="0"/>
                <a:cs typeface="Arial" panose="020B0604020202020204" pitchFamily="34" charset="0"/>
              </a:rPr>
              <a:t>trans</a:t>
            </a:r>
            <a:r>
              <a:rPr lang="en-US" altLang="en-US" sz="2000" dirty="0">
                <a:latin typeface="Arial" panose="020B0604020202020204" pitchFamily="34" charset="0"/>
                <a:cs typeface="Arial" panose="020B0604020202020204" pitchFamily="34" charset="0"/>
              </a:rPr>
              <a:t>-fat, lower mean</a:t>
            </a:r>
            <a:r>
              <a:rPr lang="en-US" altLang="en-US" sz="2000" baseline="30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glycemic index)</a:t>
            </a:r>
          </a:p>
          <a:p>
            <a:pPr eaLnBrk="1" hangingPunct="1">
              <a:spcBef>
                <a:spcPct val="0"/>
              </a:spcBef>
              <a:buClrTx/>
              <a:buSzTx/>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Not Smoking</a:t>
            </a:r>
            <a:endParaRPr lang="en-US" altLang="en-US" sz="2000" baseline="30000" dirty="0">
              <a:latin typeface="Arial" panose="020B0604020202020204" pitchFamily="34" charset="0"/>
              <a:cs typeface="Arial" panose="020B0604020202020204" pitchFamily="34" charset="0"/>
            </a:endParaRPr>
          </a:p>
          <a:p>
            <a:pPr eaLnBrk="1" hangingPunct="1">
              <a:spcBef>
                <a:spcPct val="0"/>
              </a:spcBef>
              <a:buClrTx/>
              <a:buSzTx/>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Alcohol use (up to 2 drinks a day); </a:t>
            </a:r>
          </a:p>
          <a:p>
            <a:pPr eaLnBrk="1" hangingPunct="1">
              <a:spcBef>
                <a:spcPct val="0"/>
              </a:spcBef>
              <a:buClrTx/>
              <a:buSzTx/>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BMI &lt;25 and waist circumference </a:t>
            </a:r>
          </a:p>
          <a:p>
            <a:pPr eaLnBrk="1" hangingPunct="1">
              <a:spcBef>
                <a:spcPct val="0"/>
              </a:spcBef>
              <a:buClrTx/>
              <a:buSzTx/>
              <a:buFont typeface="Arial" panose="020B0604020202020204" pitchFamily="34" charset="0"/>
              <a:buChar char="•"/>
            </a:pPr>
            <a:endParaRPr lang="en-US" altLang="en-US" sz="1400" b="1" i="1" dirty="0">
              <a:latin typeface="Tempus Sans ITC" panose="04020404030D07020202" pitchFamily="82" charset="0"/>
            </a:endParaRPr>
          </a:p>
          <a:p>
            <a:pPr eaLnBrk="1" hangingPunct="1">
              <a:spcBef>
                <a:spcPct val="0"/>
              </a:spcBef>
              <a:buClrTx/>
              <a:buSzTx/>
              <a:buFontTx/>
              <a:buNone/>
            </a:pPr>
            <a:r>
              <a:rPr lang="en-US" altLang="en-US" sz="1600" b="1" dirty="0" err="1">
                <a:latin typeface="Tempus Sans ITC" panose="04020404030D07020202" pitchFamily="82" charset="0"/>
              </a:rPr>
              <a:t>Dariush</a:t>
            </a:r>
            <a:r>
              <a:rPr lang="en-US" altLang="en-US" sz="1600" b="1" dirty="0">
                <a:latin typeface="Tempus Sans ITC" panose="04020404030D07020202" pitchFamily="82" charset="0"/>
              </a:rPr>
              <a:t> </a:t>
            </a:r>
            <a:r>
              <a:rPr lang="en-US" altLang="en-US" sz="1600" b="1" dirty="0" err="1">
                <a:latin typeface="Tempus Sans ITC" panose="04020404030D07020202" pitchFamily="82" charset="0"/>
              </a:rPr>
              <a:t>Mozaffarian</a:t>
            </a:r>
            <a:r>
              <a:rPr lang="en-US" altLang="en-US" sz="1600" b="1" dirty="0">
                <a:latin typeface="Tempus Sans ITC" panose="04020404030D07020202" pitchFamily="82" charset="0"/>
              </a:rPr>
              <a:t>, MD, </a:t>
            </a:r>
          </a:p>
          <a:p>
            <a:pPr eaLnBrk="1" hangingPunct="1">
              <a:spcBef>
                <a:spcPct val="0"/>
              </a:spcBef>
              <a:buClrTx/>
              <a:buSzTx/>
              <a:buFontTx/>
              <a:buNone/>
            </a:pPr>
            <a:r>
              <a:rPr lang="en-US" altLang="en-US" sz="1600" b="1" i="1" dirty="0">
                <a:latin typeface="Tempus Sans ITC" panose="04020404030D07020202" pitchFamily="82" charset="0"/>
              </a:rPr>
              <a:t>Arch Intern Med.</a:t>
            </a:r>
            <a:r>
              <a:rPr lang="en-US" altLang="en-US" sz="1600" b="1" dirty="0">
                <a:latin typeface="Tempus Sans ITC" panose="04020404030D07020202" pitchFamily="82" charset="0"/>
              </a:rPr>
              <a:t> 2009;169(8):798-807. </a:t>
            </a:r>
          </a:p>
          <a:p>
            <a:pPr eaLnBrk="1" hangingPunct="1">
              <a:spcBef>
                <a:spcPct val="0"/>
              </a:spcBef>
              <a:buClrTx/>
              <a:buSzTx/>
              <a:buFont typeface="Arial" panose="020B0604020202020204" pitchFamily="34" charset="0"/>
              <a:buChar char="•"/>
            </a:pPr>
            <a:endParaRPr lang="en-US" altLang="en-US" sz="1600" i="1"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1094917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Financial Advisor</a:t>
            </a:r>
          </a:p>
        </p:txBody>
      </p:sp>
      <p:sp>
        <p:nvSpPr>
          <p:cNvPr id="3" name="Content Placeholder 2"/>
          <p:cNvSpPr>
            <a:spLocks noGrp="1"/>
          </p:cNvSpPr>
          <p:nvPr>
            <p:ph sz="quarter" idx="1"/>
          </p:nvPr>
        </p:nvSpPr>
        <p:spPr>
          <a:xfrm>
            <a:off x="457200" y="1676400"/>
            <a:ext cx="5105400" cy="4480560"/>
          </a:xfrm>
        </p:spPr>
        <p:txBody>
          <a:bodyPr/>
          <a:lstStyle/>
          <a:p>
            <a:pPr>
              <a:defRPr/>
            </a:pPr>
            <a:r>
              <a:rPr lang="en-US" dirty="0" smtClean="0"/>
              <a:t>Mid 30s, friendly, he smiles to greet you and you notice his gums are inflamed.  You’d guess a BMI of 26 or so, with most of the extra weight in the waist area. </a:t>
            </a:r>
          </a:p>
          <a:p>
            <a:pPr>
              <a:defRPr/>
            </a:pPr>
            <a:r>
              <a:rPr lang="en-US" dirty="0" smtClean="0"/>
              <a:t>If you could give him some health related suggestions, what would they be?</a:t>
            </a:r>
            <a:endParaRPr lang="en-US" dirty="0"/>
          </a:p>
        </p:txBody>
      </p:sp>
      <p:pic>
        <p:nvPicPr>
          <p:cNvPr id="61444" name="Picture 7" descr="C:\Users\Beverly\AppData\Local\Microsoft\Windows\Temporary Internet Files\Content.IE5\GL06SCAX\MP9004434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81" y="1239430"/>
            <a:ext cx="32035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8407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304800"/>
            <a:ext cx="8397639" cy="1298960"/>
          </a:xfrm>
        </p:spPr>
        <p:txBody>
          <a:bodyPr>
            <a:noAutofit/>
          </a:bodyPr>
          <a:lstStyle/>
          <a:p>
            <a:r>
              <a:rPr lang="en-US" sz="4000" dirty="0"/>
              <a:t>Can we stop pre diabetes from progressing?</a:t>
            </a:r>
          </a:p>
        </p:txBody>
      </p:sp>
      <p:sp>
        <p:nvSpPr>
          <p:cNvPr id="71683" name="Rectangle 3"/>
          <p:cNvSpPr>
            <a:spLocks noGrp="1" noChangeArrowheads="1"/>
          </p:cNvSpPr>
          <p:nvPr>
            <p:ph idx="1"/>
          </p:nvPr>
        </p:nvSpPr>
        <p:spPr>
          <a:xfrm>
            <a:off x="304800" y="1828800"/>
            <a:ext cx="8263467" cy="4131733"/>
          </a:xfrm>
        </p:spPr>
        <p:txBody>
          <a:bodyPr>
            <a:normAutofit/>
          </a:bodyPr>
          <a:lstStyle/>
          <a:p>
            <a:pPr eaLnBrk="1" hangingPunct="1">
              <a:buFont typeface="Wingdings" pitchFamily="2" charset="2"/>
              <a:buNone/>
            </a:pPr>
            <a:r>
              <a:rPr lang="en-US" dirty="0"/>
              <a:t>3, 234 people w/ Pre-Diabetes randomized:</a:t>
            </a:r>
          </a:p>
          <a:p>
            <a:pPr lvl="1" eaLnBrk="1" hangingPunct="1"/>
            <a:r>
              <a:rPr lang="en-US" sz="3200" dirty="0"/>
              <a:t>Placebo</a:t>
            </a:r>
          </a:p>
          <a:p>
            <a:pPr lvl="1" eaLnBrk="1" hangingPunct="1"/>
            <a:r>
              <a:rPr lang="en-US" sz="3467" dirty="0"/>
              <a:t>Diet/Exercise or </a:t>
            </a:r>
          </a:p>
          <a:p>
            <a:pPr lvl="1" eaLnBrk="1" hangingPunct="1"/>
            <a:r>
              <a:rPr lang="en-US" sz="3200" dirty="0"/>
              <a:t>Metformin  </a:t>
            </a:r>
          </a:p>
          <a:p>
            <a:pPr eaLnBrk="1" hangingPunct="1">
              <a:buFont typeface="Wingdings" pitchFamily="2" charset="2"/>
              <a:buNone/>
            </a:pPr>
            <a:r>
              <a:rPr lang="en-US" dirty="0"/>
              <a:t>over a three year </a:t>
            </a:r>
            <a:r>
              <a:rPr lang="en-US" dirty="0" smtClean="0"/>
              <a:t>period</a:t>
            </a:r>
          </a:p>
          <a:p>
            <a:pPr eaLnBrk="1" hangingPunct="1">
              <a:buFont typeface="Wingdings" pitchFamily="2" charset="2"/>
              <a:buNone/>
            </a:pPr>
            <a:endParaRPr lang="en-US" sz="2133" dirty="0"/>
          </a:p>
          <a:p>
            <a:pPr eaLnBrk="1" hangingPunct="1">
              <a:buFont typeface="Wingdings" pitchFamily="2" charset="2"/>
              <a:buNone/>
            </a:pPr>
            <a:endParaRPr lang="en-US" sz="2133" dirty="0" smtClean="0"/>
          </a:p>
          <a:p>
            <a:pPr eaLnBrk="1" hangingPunct="1">
              <a:buFont typeface="Wingdings" pitchFamily="2" charset="2"/>
              <a:buNone/>
            </a:pPr>
            <a:r>
              <a:rPr lang="en-US" sz="2133" dirty="0" smtClean="0"/>
              <a:t>Diabetes </a:t>
            </a:r>
            <a:r>
              <a:rPr lang="en-US" sz="2133" dirty="0"/>
              <a:t>Prevention Program </a:t>
            </a:r>
            <a:r>
              <a:rPr lang="en-US" sz="2133" dirty="0" smtClean="0"/>
              <a:t>(</a:t>
            </a:r>
            <a:r>
              <a:rPr lang="en-US" sz="2133" dirty="0"/>
              <a:t>DPP) 2001</a:t>
            </a:r>
          </a:p>
        </p:txBody>
      </p:sp>
      <p:pic>
        <p:nvPicPr>
          <p:cNvPr id="3" name="Picture 2"/>
          <p:cNvPicPr>
            <a:picLocks noChangeAspect="1"/>
          </p:cNvPicPr>
          <p:nvPr/>
        </p:nvPicPr>
        <p:blipFill>
          <a:blip r:embed="rId3"/>
          <a:stretch>
            <a:fillRect/>
          </a:stretch>
        </p:blipFill>
        <p:spPr>
          <a:xfrm>
            <a:off x="5029200" y="4419600"/>
            <a:ext cx="3367428" cy="1648998"/>
          </a:xfrm>
          <a:prstGeom prst="rect">
            <a:avLst/>
          </a:prstGeom>
        </p:spPr>
      </p:pic>
    </p:spTree>
    <p:custDataLst>
      <p:tags r:id="rId1"/>
    </p:custDataLst>
    <p:extLst>
      <p:ext uri="{BB962C8B-B14F-4D97-AF65-F5344CB8AC3E}">
        <p14:creationId xmlns:p14="http://schemas.microsoft.com/office/powerpoint/2010/main" val="1900838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304800"/>
            <a:ext cx="8111067" cy="1066800"/>
          </a:xfrm>
        </p:spPr>
        <p:txBody>
          <a:bodyPr>
            <a:normAutofit fontScale="90000"/>
          </a:bodyPr>
          <a:lstStyle/>
          <a:p>
            <a:pPr eaLnBrk="1" hangingPunct="1"/>
            <a:r>
              <a:rPr lang="en-US" dirty="0" smtClean="0"/>
              <a:t>Diabetes Prevention Program</a:t>
            </a:r>
          </a:p>
        </p:txBody>
      </p:sp>
      <p:sp>
        <p:nvSpPr>
          <p:cNvPr id="1910787" name="Rectangle 3"/>
          <p:cNvSpPr>
            <a:spLocks noGrp="1" noChangeArrowheads="1"/>
          </p:cNvSpPr>
          <p:nvPr>
            <p:ph idx="1"/>
          </p:nvPr>
        </p:nvSpPr>
        <p:spPr>
          <a:xfrm>
            <a:off x="609600" y="1600200"/>
            <a:ext cx="6781799" cy="4267199"/>
          </a:xfrm>
        </p:spPr>
        <p:txBody>
          <a:bodyPr>
            <a:normAutofit lnSpcReduction="10000"/>
          </a:bodyPr>
          <a:lstStyle/>
          <a:p>
            <a:pPr eaLnBrk="1" hangingPunct="1"/>
            <a:r>
              <a:rPr lang="en-US" sz="2844" dirty="0"/>
              <a:t> Standard Group - 29% developed DM  </a:t>
            </a:r>
            <a:endParaRPr lang="en-US" sz="3911" dirty="0"/>
          </a:p>
          <a:p>
            <a:pPr eaLnBrk="1" hangingPunct="1"/>
            <a:r>
              <a:rPr lang="en-US" sz="2844" dirty="0"/>
              <a:t> Lifestyle Results - 14% developed DM</a:t>
            </a:r>
            <a:endParaRPr lang="en-US" sz="3911" dirty="0"/>
          </a:p>
          <a:p>
            <a:pPr lvl="1"/>
            <a:r>
              <a:rPr lang="en-US" sz="2800" dirty="0"/>
              <a:t>58% (71% for 60yrs +) </a:t>
            </a:r>
            <a:r>
              <a:rPr lang="en-US" sz="2800" dirty="0" smtClean="0"/>
              <a:t>Risk reduction</a:t>
            </a:r>
            <a:endParaRPr lang="en-US" sz="2489" dirty="0" smtClean="0"/>
          </a:p>
          <a:p>
            <a:pPr lvl="2"/>
            <a:r>
              <a:rPr lang="en-US" sz="2800" dirty="0" smtClean="0"/>
              <a:t>30 </a:t>
            </a:r>
            <a:r>
              <a:rPr lang="en-US" sz="2800" dirty="0" err="1"/>
              <a:t>mins</a:t>
            </a:r>
            <a:r>
              <a:rPr lang="en-US" sz="2800" dirty="0"/>
              <a:t> daily </a:t>
            </a:r>
            <a:r>
              <a:rPr lang="en-US" sz="2800" dirty="0" smtClean="0"/>
              <a:t>activity</a:t>
            </a:r>
            <a:endParaRPr lang="en-US" sz="2800" dirty="0"/>
          </a:p>
          <a:p>
            <a:pPr lvl="2"/>
            <a:r>
              <a:rPr lang="en-US" sz="2800" dirty="0" smtClean="0"/>
              <a:t>5-7</a:t>
            </a:r>
            <a:r>
              <a:rPr lang="en-US" sz="2800" dirty="0"/>
              <a:t>% of body </a:t>
            </a:r>
            <a:r>
              <a:rPr lang="en-US" sz="2800" dirty="0" err="1" smtClean="0"/>
              <a:t>wt</a:t>
            </a:r>
            <a:r>
              <a:rPr lang="en-US" sz="2800" dirty="0" smtClean="0"/>
              <a:t> loss</a:t>
            </a:r>
            <a:endParaRPr lang="en-US" sz="2800" dirty="0"/>
          </a:p>
          <a:p>
            <a:pPr eaLnBrk="1" hangingPunct="1"/>
            <a:r>
              <a:rPr lang="en-US" sz="2844" dirty="0"/>
              <a:t> Metformin 850 BID - 22% developed DM</a:t>
            </a:r>
            <a:endParaRPr lang="en-US" sz="3911" dirty="0"/>
          </a:p>
          <a:p>
            <a:pPr lvl="1" eaLnBrk="1" hangingPunct="1"/>
            <a:r>
              <a:rPr lang="en-US" sz="2844" dirty="0" smtClean="0"/>
              <a:t>31% risk reduction </a:t>
            </a:r>
            <a:r>
              <a:rPr lang="en-US" sz="2844" dirty="0"/>
              <a:t>(less effective with elderly and thinner </a:t>
            </a:r>
            <a:r>
              <a:rPr lang="en-US" sz="2844" dirty="0" err="1"/>
              <a:t>pt’s</a:t>
            </a:r>
            <a:r>
              <a:rPr lang="en-US" sz="2844" dirty="0"/>
              <a:t>)</a:t>
            </a:r>
            <a:endParaRPr lang="en-US" dirty="0" smtClean="0"/>
          </a:p>
          <a:p>
            <a:pPr eaLnBrk="1" hangingPunct="1"/>
            <a:endParaRPr lang="en-US" dirty="0" smtClean="0"/>
          </a:p>
        </p:txBody>
      </p:sp>
      <p:pic>
        <p:nvPicPr>
          <p:cNvPr id="2050" name="Picture 2" descr="C:\Users\bev_000\AppData\Local\Microsoft\Windows\INetCache\IE\KGG2IXS1\MP9004425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291" y="2514600"/>
            <a:ext cx="157480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8908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0787">
                                            <p:txEl>
                                              <p:pRg st="0" end="0"/>
                                            </p:txEl>
                                          </p:spTgt>
                                        </p:tgtEl>
                                        <p:attrNameLst>
                                          <p:attrName>style.visibility</p:attrName>
                                        </p:attrNameLst>
                                      </p:cBhvr>
                                      <p:to>
                                        <p:strVal val="visible"/>
                                      </p:to>
                                    </p:set>
                                    <p:anim calcmode="lin" valueType="num">
                                      <p:cBhvr additive="base">
                                        <p:cTn id="7" dur="500" fill="hold"/>
                                        <p:tgtEl>
                                          <p:spTgt spid="1910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0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0787">
                                            <p:txEl>
                                              <p:pRg st="1" end="1"/>
                                            </p:txEl>
                                          </p:spTgt>
                                        </p:tgtEl>
                                        <p:attrNameLst>
                                          <p:attrName>style.visibility</p:attrName>
                                        </p:attrNameLst>
                                      </p:cBhvr>
                                      <p:to>
                                        <p:strVal val="visible"/>
                                      </p:to>
                                    </p:set>
                                    <p:anim calcmode="lin" valueType="num">
                                      <p:cBhvr additive="base">
                                        <p:cTn id="13" dur="500" fill="hold"/>
                                        <p:tgtEl>
                                          <p:spTgt spid="1910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078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10787">
                                            <p:txEl>
                                              <p:pRg st="2" end="2"/>
                                            </p:txEl>
                                          </p:spTgt>
                                        </p:tgtEl>
                                        <p:attrNameLst>
                                          <p:attrName>style.visibility</p:attrName>
                                        </p:attrNameLst>
                                      </p:cBhvr>
                                      <p:to>
                                        <p:strVal val="visible"/>
                                      </p:to>
                                    </p:set>
                                    <p:anim calcmode="lin" valueType="num">
                                      <p:cBhvr additive="base">
                                        <p:cTn id="17" dur="500" fill="hold"/>
                                        <p:tgtEl>
                                          <p:spTgt spid="19107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1078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10787">
                                            <p:txEl>
                                              <p:pRg st="3" end="3"/>
                                            </p:txEl>
                                          </p:spTgt>
                                        </p:tgtEl>
                                        <p:attrNameLst>
                                          <p:attrName>style.visibility</p:attrName>
                                        </p:attrNameLst>
                                      </p:cBhvr>
                                      <p:to>
                                        <p:strVal val="visible"/>
                                      </p:to>
                                    </p:set>
                                    <p:anim calcmode="lin" valueType="num">
                                      <p:cBhvr additive="base">
                                        <p:cTn id="21" dur="500" fill="hold"/>
                                        <p:tgtEl>
                                          <p:spTgt spid="19107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1078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10787">
                                            <p:txEl>
                                              <p:pRg st="4" end="4"/>
                                            </p:txEl>
                                          </p:spTgt>
                                        </p:tgtEl>
                                        <p:attrNameLst>
                                          <p:attrName>style.visibility</p:attrName>
                                        </p:attrNameLst>
                                      </p:cBhvr>
                                      <p:to>
                                        <p:strVal val="visible"/>
                                      </p:to>
                                    </p:set>
                                    <p:anim calcmode="lin" valueType="num">
                                      <p:cBhvr additive="base">
                                        <p:cTn id="25" dur="500" fill="hold"/>
                                        <p:tgtEl>
                                          <p:spTgt spid="19107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10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10787">
                                            <p:txEl>
                                              <p:pRg st="5" end="5"/>
                                            </p:txEl>
                                          </p:spTgt>
                                        </p:tgtEl>
                                        <p:attrNameLst>
                                          <p:attrName>style.visibility</p:attrName>
                                        </p:attrNameLst>
                                      </p:cBhvr>
                                      <p:to>
                                        <p:strVal val="visible"/>
                                      </p:to>
                                    </p:set>
                                    <p:anim calcmode="lin" valueType="num">
                                      <p:cBhvr additive="base">
                                        <p:cTn id="31" dur="500" fill="hold"/>
                                        <p:tgtEl>
                                          <p:spTgt spid="19107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1078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10787">
                                            <p:txEl>
                                              <p:pRg st="6" end="6"/>
                                            </p:txEl>
                                          </p:spTgt>
                                        </p:tgtEl>
                                        <p:attrNameLst>
                                          <p:attrName>style.visibility</p:attrName>
                                        </p:attrNameLst>
                                      </p:cBhvr>
                                      <p:to>
                                        <p:strVal val="visible"/>
                                      </p:to>
                                    </p:set>
                                    <p:anim calcmode="lin" valueType="num">
                                      <p:cBhvr additive="base">
                                        <p:cTn id="35" dur="500" fill="hold"/>
                                        <p:tgtEl>
                                          <p:spTgt spid="191078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107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237068"/>
            <a:ext cx="7747000" cy="1016000"/>
          </a:xfrm>
        </p:spPr>
        <p:txBody>
          <a:bodyPr>
            <a:normAutofit fontScale="90000"/>
          </a:bodyPr>
          <a:lstStyle/>
          <a:p>
            <a:pPr eaLnBrk="1" hangingPunct="1"/>
            <a:r>
              <a:rPr lang="en-US" smtClean="0"/>
              <a:t>Natural History of Diabetes</a:t>
            </a:r>
          </a:p>
        </p:txBody>
      </p:sp>
      <p:sp>
        <p:nvSpPr>
          <p:cNvPr id="8" name="Content Placeholder 3"/>
          <p:cNvSpPr txBox="1">
            <a:spLocks/>
          </p:cNvSpPr>
          <p:nvPr/>
        </p:nvSpPr>
        <p:spPr bwMode="auto">
          <a:xfrm>
            <a:off x="5791200" y="1938867"/>
            <a:ext cx="2641600" cy="1625600"/>
          </a:xfrm>
          <a:prstGeom prst="rect">
            <a:avLst/>
          </a:prstGeom>
          <a:noFill/>
          <a:ln w="9525">
            <a:noFill/>
            <a:miter lim="800000"/>
            <a:headEnd/>
            <a:tailEnd/>
          </a:ln>
          <a:effectLst/>
        </p:spPr>
        <p:txBody>
          <a:bodyPr/>
          <a:lstStyle/>
          <a:p>
            <a:pPr marL="304804" indent="-304804" eaLnBrk="1" fontAlgn="auto" hangingPunct="1">
              <a:spcBef>
                <a:spcPct val="20000"/>
              </a:spcBef>
              <a:spcAft>
                <a:spcPts val="0"/>
              </a:spcAft>
              <a:buClr>
                <a:srgbClr val="464653"/>
              </a:buClr>
              <a:buSzPct val="65000"/>
              <a:buFontTx/>
              <a:buBlip>
                <a:blip r:embed="rId4"/>
              </a:buBlip>
              <a:defRPr/>
            </a:pPr>
            <a:endParaRPr lang="en-US" sz="2844" kern="0" dirty="0">
              <a:solidFill>
                <a:prstClr val="black"/>
              </a:solidFill>
              <a:latin typeface="Gill Sans MT"/>
            </a:endParaRPr>
          </a:p>
        </p:txBody>
      </p:sp>
      <p:graphicFrame>
        <p:nvGraphicFramePr>
          <p:cNvPr id="9" name="Diagram 8"/>
          <p:cNvGraphicFramePr/>
          <p:nvPr>
            <p:extLst>
              <p:ext uri="{D42A27DB-BD31-4B8C-83A1-F6EECF244321}">
                <p14:modId xmlns:p14="http://schemas.microsoft.com/office/powerpoint/2010/main" val="2936042260"/>
              </p:ext>
            </p:extLst>
          </p:nvPr>
        </p:nvGraphicFramePr>
        <p:xfrm>
          <a:off x="260762" y="1371600"/>
          <a:ext cx="7740238"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4517" name="TextBox 9"/>
          <p:cNvSpPr txBox="1">
            <a:spLocks noChangeArrowheads="1"/>
          </p:cNvSpPr>
          <p:nvPr/>
        </p:nvSpPr>
        <p:spPr bwMode="auto">
          <a:xfrm>
            <a:off x="1375833" y="5638800"/>
            <a:ext cx="6366933" cy="338554"/>
          </a:xfrm>
          <a:prstGeom prst="rect">
            <a:avLst/>
          </a:prstGeom>
          <a:solidFill>
            <a:srgbClr val="CCFF99"/>
          </a:solidFill>
          <a:ln w="9525">
            <a:noFill/>
            <a:miter lim="800000"/>
            <a:headEnd/>
            <a:tailEnd/>
          </a:ln>
        </p:spPr>
        <p:txBody>
          <a:bodyPr>
            <a:spAutoFit/>
          </a:bodyPr>
          <a:lstStyle/>
          <a:p>
            <a:pPr eaLnBrk="1" fontAlgn="auto" hangingPunct="1">
              <a:spcBef>
                <a:spcPts val="0"/>
              </a:spcBef>
              <a:spcAft>
                <a:spcPts val="0"/>
              </a:spcAft>
              <a:defRPr/>
            </a:pPr>
            <a:r>
              <a:rPr lang="en-US" sz="1600" b="1" dirty="0">
                <a:solidFill>
                  <a:prstClr val="black"/>
                </a:solidFill>
                <a:latin typeface="Gill Sans MT"/>
              </a:rPr>
              <a:t>Development of type 2 diabetes happens over years or decades</a:t>
            </a:r>
          </a:p>
        </p:txBody>
      </p:sp>
      <p:sp>
        <p:nvSpPr>
          <p:cNvPr id="70662" name="TextBox 12"/>
          <p:cNvSpPr txBox="1">
            <a:spLocks noChangeArrowheads="1"/>
          </p:cNvSpPr>
          <p:nvPr/>
        </p:nvSpPr>
        <p:spPr bwMode="auto">
          <a:xfrm>
            <a:off x="982134" y="4919133"/>
            <a:ext cx="474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endParaRPr lang="en-US" sz="1600">
              <a:solidFill>
                <a:prstClr val="black"/>
              </a:solidFill>
            </a:endParaRPr>
          </a:p>
        </p:txBody>
      </p:sp>
      <p:sp>
        <p:nvSpPr>
          <p:cNvPr id="70663" name="Left Arrow 15"/>
          <p:cNvSpPr>
            <a:spLocks noChangeArrowheads="1"/>
          </p:cNvSpPr>
          <p:nvPr/>
        </p:nvSpPr>
        <p:spPr bwMode="auto">
          <a:xfrm>
            <a:off x="2879785" y="2137408"/>
            <a:ext cx="1207911" cy="677333"/>
          </a:xfrm>
          <a:prstGeom prst="leftArrow">
            <a:avLst>
              <a:gd name="adj1" fmla="val 63333"/>
              <a:gd name="adj2" fmla="val 50000"/>
            </a:avLst>
          </a:prstGeom>
          <a:solidFill>
            <a:schemeClr val="tx1"/>
          </a:solidFill>
          <a:ln w="12700" algn="ctr">
            <a:solidFill>
              <a:schemeClr val="tx1"/>
            </a:solidFill>
            <a:round/>
            <a:headEnd/>
            <a:tailEnd/>
          </a:ln>
        </p:spPr>
        <p:txBody>
          <a:bodyPr/>
          <a:lstStyle/>
          <a:p>
            <a:pPr eaLnBrk="1" fontAlgn="auto" hangingPunct="1">
              <a:spcBef>
                <a:spcPts val="0"/>
              </a:spcBef>
              <a:spcAft>
                <a:spcPts val="0"/>
              </a:spcAft>
            </a:pPr>
            <a:endParaRPr lang="en-US" sz="1600">
              <a:solidFill>
                <a:prstClr val="black"/>
              </a:solidFill>
              <a:latin typeface="Gill Sans MT"/>
            </a:endParaRPr>
          </a:p>
        </p:txBody>
      </p:sp>
      <p:sp>
        <p:nvSpPr>
          <p:cNvPr id="70664" name="Left Arrow 16"/>
          <p:cNvSpPr>
            <a:spLocks noChangeArrowheads="1"/>
          </p:cNvSpPr>
          <p:nvPr/>
        </p:nvSpPr>
        <p:spPr bwMode="auto">
          <a:xfrm>
            <a:off x="5257801" y="2074334"/>
            <a:ext cx="1346200" cy="821266"/>
          </a:xfrm>
          <a:prstGeom prst="leftArrow">
            <a:avLst>
              <a:gd name="adj1" fmla="val 50000"/>
              <a:gd name="adj2" fmla="val 50000"/>
            </a:avLst>
          </a:prstGeom>
          <a:solidFill>
            <a:schemeClr val="tx1"/>
          </a:solidFill>
          <a:ln w="12700" algn="ctr">
            <a:solidFill>
              <a:schemeClr val="tx1"/>
            </a:solidFill>
            <a:round/>
            <a:headEnd/>
            <a:tailEnd/>
          </a:ln>
        </p:spPr>
        <p:txBody>
          <a:bodyPr/>
          <a:lstStyle/>
          <a:p>
            <a:pPr eaLnBrk="1" fontAlgn="auto" hangingPunct="1">
              <a:spcBef>
                <a:spcPts val="0"/>
              </a:spcBef>
              <a:spcAft>
                <a:spcPts val="0"/>
              </a:spcAft>
            </a:pPr>
            <a:endParaRPr lang="en-US" sz="1600">
              <a:solidFill>
                <a:prstClr val="black"/>
              </a:solidFill>
              <a:latin typeface="Gill Sans MT"/>
            </a:endParaRPr>
          </a:p>
        </p:txBody>
      </p:sp>
      <p:sp>
        <p:nvSpPr>
          <p:cNvPr id="64521" name="TextBox 23"/>
          <p:cNvSpPr txBox="1">
            <a:spLocks noChangeArrowheads="1"/>
          </p:cNvSpPr>
          <p:nvPr/>
        </p:nvSpPr>
        <p:spPr bwMode="auto">
          <a:xfrm>
            <a:off x="3352800" y="2311400"/>
            <a:ext cx="666044" cy="338554"/>
          </a:xfrm>
          <a:prstGeom prst="rect">
            <a:avLst/>
          </a:prstGeom>
          <a:solidFill>
            <a:srgbClr val="CCFF33"/>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eaLnBrk="1" fontAlgn="auto" hangingPunct="1">
              <a:spcBef>
                <a:spcPts val="0"/>
              </a:spcBef>
              <a:spcAft>
                <a:spcPts val="0"/>
              </a:spcAft>
              <a:defRPr/>
            </a:pPr>
            <a:r>
              <a:rPr lang="en-US" sz="1600" dirty="0">
                <a:solidFill>
                  <a:prstClr val="black"/>
                </a:solidFill>
              </a:rPr>
              <a:t>Yes!</a:t>
            </a:r>
          </a:p>
        </p:txBody>
      </p:sp>
      <p:sp>
        <p:nvSpPr>
          <p:cNvPr id="64523" name="TextBox 14"/>
          <p:cNvSpPr txBox="1">
            <a:spLocks noChangeArrowheads="1"/>
          </p:cNvSpPr>
          <p:nvPr/>
        </p:nvSpPr>
        <p:spPr bwMode="auto">
          <a:xfrm>
            <a:off x="5926666" y="2306798"/>
            <a:ext cx="553156" cy="338554"/>
          </a:xfrm>
          <a:prstGeom prst="rect">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n-US" sz="1600" dirty="0">
                <a:solidFill>
                  <a:prstClr val="black"/>
                </a:solidFill>
              </a:rPr>
              <a:t>NO</a:t>
            </a:r>
          </a:p>
        </p:txBody>
      </p:sp>
    </p:spTree>
    <p:custDataLst>
      <p:tags r:id="rId1"/>
    </p:custDataLst>
    <p:extLst>
      <p:ext uri="{BB962C8B-B14F-4D97-AF65-F5344CB8AC3E}">
        <p14:creationId xmlns:p14="http://schemas.microsoft.com/office/powerpoint/2010/main" val="3559266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n-US" altLang="en-US" smtClean="0"/>
              <a:t>A1C Blood Test</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42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415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bev\AppData\Local\Microsoft\Windows\Temporary Internet Files\Content.IE5\7GPPI1RU\MP9003094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33400"/>
            <a:ext cx="24447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3"/>
          <p:cNvSpPr>
            <a:spLocks noGrp="1"/>
          </p:cNvSpPr>
          <p:nvPr>
            <p:ph type="title"/>
          </p:nvPr>
        </p:nvSpPr>
        <p:spPr>
          <a:xfrm>
            <a:off x="311150" y="152400"/>
            <a:ext cx="7772400" cy="1143000"/>
          </a:xfrm>
        </p:spPr>
        <p:txBody>
          <a:bodyPr/>
          <a:lstStyle/>
          <a:p>
            <a:r>
              <a:rPr lang="en-US" altLang="en-US" dirty="0" smtClean="0"/>
              <a:t>Goals for Today	 </a:t>
            </a:r>
          </a:p>
        </p:txBody>
      </p:sp>
      <p:sp>
        <p:nvSpPr>
          <p:cNvPr id="6" name="Content Placeholder 5"/>
          <p:cNvSpPr>
            <a:spLocks noGrp="1"/>
          </p:cNvSpPr>
          <p:nvPr>
            <p:ph idx="1"/>
          </p:nvPr>
        </p:nvSpPr>
        <p:spPr>
          <a:xfrm>
            <a:off x="457200" y="1447800"/>
            <a:ext cx="5105400" cy="5007936"/>
          </a:xfrm>
        </p:spPr>
        <p:txBody>
          <a:bodyPr>
            <a:normAutofit/>
          </a:bodyPr>
          <a:lstStyle/>
          <a:p>
            <a:r>
              <a:rPr lang="en-US" dirty="0" smtClean="0"/>
              <a:t>Gain </a:t>
            </a:r>
            <a:r>
              <a:rPr lang="en-US" dirty="0"/>
              <a:t>momentum toward better health</a:t>
            </a:r>
          </a:p>
          <a:p>
            <a:r>
              <a:rPr lang="en-US" dirty="0" smtClean="0"/>
              <a:t>Move </a:t>
            </a:r>
            <a:r>
              <a:rPr lang="en-US" dirty="0"/>
              <a:t>toward the tomato</a:t>
            </a:r>
          </a:p>
          <a:p>
            <a:r>
              <a:rPr lang="en-US" dirty="0" smtClean="0"/>
              <a:t>Getting </a:t>
            </a:r>
            <a:r>
              <a:rPr lang="en-US" dirty="0"/>
              <a:t>creative with activity</a:t>
            </a:r>
          </a:p>
          <a:p>
            <a:r>
              <a:rPr lang="en-US" dirty="0" smtClean="0"/>
              <a:t>Debunking </a:t>
            </a:r>
            <a:r>
              <a:rPr lang="en-US" dirty="0"/>
              <a:t>diabetes myths</a:t>
            </a:r>
          </a:p>
          <a:p>
            <a:r>
              <a:rPr lang="en-US" dirty="0" smtClean="0"/>
              <a:t>Keeping </a:t>
            </a:r>
            <a:r>
              <a:rPr lang="en-US" dirty="0"/>
              <a:t>it positive – Be your own best coach</a:t>
            </a:r>
          </a:p>
          <a:p>
            <a:endParaRPr lang="en-US" dirty="0"/>
          </a:p>
          <a:p>
            <a:pPr>
              <a:defRPr/>
            </a:pPr>
            <a:endParaRPr lang="en-US" dirty="0"/>
          </a:p>
        </p:txBody>
      </p:sp>
    </p:spTree>
    <p:custDataLst>
      <p:tags r:id="rId1"/>
    </p:custDataLst>
    <p:extLst>
      <p:ext uri="{BB962C8B-B14F-4D97-AF65-F5344CB8AC3E}">
        <p14:creationId xmlns:p14="http://schemas.microsoft.com/office/powerpoint/2010/main" val="2652318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mtClean="0"/>
              <a:t>A1c and Estimated Avg Glucose (eAG) 2008 	</a:t>
            </a:r>
          </a:p>
        </p:txBody>
      </p:sp>
      <p:sp>
        <p:nvSpPr>
          <p:cNvPr id="1531907" name="Rectangle 3"/>
          <p:cNvSpPr>
            <a:spLocks noGrp="1" noChangeArrowheads="1"/>
          </p:cNvSpPr>
          <p:nvPr>
            <p:ph type="body" idx="1"/>
          </p:nvPr>
        </p:nvSpPr>
        <p:spPr>
          <a:xfrm>
            <a:off x="381000" y="1752600"/>
            <a:ext cx="7543800" cy="4514850"/>
          </a:xfrm>
        </p:spPr>
        <p:txBody>
          <a:bodyPr>
            <a:normAutofit lnSpcReduction="10000"/>
          </a:bodyPr>
          <a:lstStyle/>
          <a:p>
            <a:pPr eaLnBrk="1" hangingPunct="1">
              <a:lnSpc>
                <a:spcPct val="80000"/>
              </a:lnSpc>
              <a:buFont typeface="Wingdings" panose="05000000000000000000" pitchFamily="2" charset="2"/>
              <a:buNone/>
              <a:defRPr/>
            </a:pPr>
            <a:r>
              <a:rPr lang="en-US" sz="2400" u="sng" dirty="0" smtClean="0">
                <a:solidFill>
                  <a:schemeClr val="hlink"/>
                </a:solidFill>
              </a:rPr>
              <a:t>A1c (%)			</a:t>
            </a:r>
            <a:r>
              <a:rPr lang="en-US" sz="2400" u="sng" dirty="0" err="1" smtClean="0">
                <a:solidFill>
                  <a:schemeClr val="hlink"/>
                </a:solidFill>
              </a:rPr>
              <a:t>eAG</a:t>
            </a:r>
            <a:endParaRPr lang="en-US" sz="2400" u="sng" dirty="0" smtClean="0">
              <a:solidFill>
                <a:schemeClr val="hlink"/>
              </a:solidFill>
            </a:endParaRPr>
          </a:p>
          <a:p>
            <a:pPr eaLnBrk="1" hangingPunct="1">
              <a:lnSpc>
                <a:spcPct val="80000"/>
              </a:lnSpc>
              <a:buFont typeface="Wingdings" panose="05000000000000000000" pitchFamily="2" charset="2"/>
              <a:buNone/>
              <a:defRPr/>
            </a:pPr>
            <a:r>
              <a:rPr lang="en-US" sz="2400" dirty="0" smtClean="0"/>
              <a:t>	5				  97</a:t>
            </a:r>
          </a:p>
          <a:p>
            <a:pPr eaLnBrk="1" hangingPunct="1">
              <a:lnSpc>
                <a:spcPct val="80000"/>
              </a:lnSpc>
              <a:buFont typeface="Wingdings" panose="05000000000000000000" pitchFamily="2" charset="2"/>
              <a:buNone/>
              <a:defRPr/>
            </a:pPr>
            <a:r>
              <a:rPr lang="en-US" sz="2400" dirty="0" smtClean="0"/>
              <a:t>    6				126</a:t>
            </a:r>
          </a:p>
          <a:p>
            <a:pPr eaLnBrk="1" hangingPunct="1">
              <a:lnSpc>
                <a:spcPct val="80000"/>
              </a:lnSpc>
              <a:buFont typeface="Wingdings" panose="05000000000000000000" pitchFamily="2" charset="2"/>
              <a:buNone/>
              <a:defRPr/>
            </a:pPr>
            <a:r>
              <a:rPr lang="en-US" sz="2400" dirty="0" smtClean="0"/>
              <a:t>	7				154</a:t>
            </a:r>
          </a:p>
          <a:p>
            <a:pPr eaLnBrk="1" hangingPunct="1">
              <a:lnSpc>
                <a:spcPct val="80000"/>
              </a:lnSpc>
              <a:buFont typeface="Wingdings" panose="05000000000000000000" pitchFamily="2" charset="2"/>
              <a:buNone/>
              <a:defRPr/>
            </a:pPr>
            <a:r>
              <a:rPr lang="en-US" sz="2400" dirty="0" smtClean="0"/>
              <a:t>	8				183</a:t>
            </a:r>
          </a:p>
          <a:p>
            <a:pPr eaLnBrk="1" hangingPunct="1">
              <a:lnSpc>
                <a:spcPct val="80000"/>
              </a:lnSpc>
              <a:buFont typeface="Wingdings" panose="05000000000000000000" pitchFamily="2" charset="2"/>
              <a:buNone/>
              <a:defRPr/>
            </a:pPr>
            <a:r>
              <a:rPr lang="en-US" sz="2400" dirty="0" smtClean="0"/>
              <a:t>	9				212</a:t>
            </a:r>
          </a:p>
          <a:p>
            <a:pPr eaLnBrk="1" hangingPunct="1">
              <a:lnSpc>
                <a:spcPct val="80000"/>
              </a:lnSpc>
              <a:buFont typeface="Wingdings" panose="05000000000000000000" pitchFamily="2" charset="2"/>
              <a:buNone/>
              <a:defRPr/>
            </a:pPr>
            <a:r>
              <a:rPr lang="en-US" sz="2400" dirty="0" smtClean="0"/>
              <a:t>	10				240</a:t>
            </a:r>
          </a:p>
          <a:p>
            <a:pPr eaLnBrk="1" hangingPunct="1">
              <a:lnSpc>
                <a:spcPct val="80000"/>
              </a:lnSpc>
              <a:buFont typeface="Wingdings" panose="05000000000000000000" pitchFamily="2" charset="2"/>
              <a:buNone/>
              <a:defRPr/>
            </a:pPr>
            <a:r>
              <a:rPr lang="en-US" sz="2400" dirty="0" smtClean="0"/>
              <a:t>	11				269	</a:t>
            </a:r>
          </a:p>
          <a:p>
            <a:pPr eaLnBrk="1" hangingPunct="1">
              <a:lnSpc>
                <a:spcPct val="80000"/>
              </a:lnSpc>
              <a:buFont typeface="Wingdings" panose="05000000000000000000" pitchFamily="2" charset="2"/>
              <a:buNone/>
              <a:defRPr/>
            </a:pPr>
            <a:r>
              <a:rPr lang="en-US" sz="2400" dirty="0" smtClean="0"/>
              <a:t>    12				298	</a:t>
            </a:r>
          </a:p>
          <a:p>
            <a:pPr eaLnBrk="1" hangingPunct="1">
              <a:lnSpc>
                <a:spcPct val="80000"/>
              </a:lnSpc>
              <a:buFont typeface="Wingdings" panose="05000000000000000000" pitchFamily="2" charset="2"/>
              <a:buNone/>
              <a:defRPr/>
            </a:pPr>
            <a:r>
              <a:rPr lang="en-US" sz="2400" dirty="0" smtClean="0"/>
              <a:t>			 </a:t>
            </a:r>
          </a:p>
          <a:p>
            <a:pPr algn="ctr" eaLnBrk="1" hangingPunct="1">
              <a:lnSpc>
                <a:spcPct val="80000"/>
              </a:lnSpc>
              <a:buFont typeface="Wingdings" panose="05000000000000000000" pitchFamily="2" charset="2"/>
              <a:buNone/>
              <a:defRPr/>
            </a:pPr>
            <a:r>
              <a:rPr lang="en-US" sz="2400" b="1" i="1" dirty="0" err="1" smtClean="0">
                <a:solidFill>
                  <a:schemeClr val="hlink"/>
                </a:solidFill>
              </a:rPr>
              <a:t>eAG</a:t>
            </a:r>
            <a:r>
              <a:rPr lang="en-US" sz="2400" b="1" i="1" dirty="0" smtClean="0">
                <a:solidFill>
                  <a:schemeClr val="hlink"/>
                </a:solidFill>
              </a:rPr>
              <a:t> = 28.7 x A1c-46.7  ~ 29 pts per 1%</a:t>
            </a:r>
          </a:p>
          <a:p>
            <a:pPr algn="r" eaLnBrk="1" hangingPunct="1">
              <a:lnSpc>
                <a:spcPct val="80000"/>
              </a:lnSpc>
              <a:buFont typeface="Wingdings" panose="05000000000000000000" pitchFamily="2" charset="2"/>
              <a:buNone/>
              <a:defRPr/>
            </a:pPr>
            <a:r>
              <a:rPr lang="en-US" sz="1400" b="1" i="1" dirty="0" smtClean="0"/>
              <a:t>Translating the A1c Assay Into Estimated Average Glucose Values – ADAG Study</a:t>
            </a:r>
            <a:endParaRPr lang="en-US" sz="1600" b="1" dirty="0" smtClean="0"/>
          </a:p>
          <a:p>
            <a:pPr algn="r" eaLnBrk="1" hangingPunct="1">
              <a:lnSpc>
                <a:spcPct val="80000"/>
              </a:lnSpc>
              <a:buFont typeface="Wingdings" panose="05000000000000000000" pitchFamily="2" charset="2"/>
              <a:buNone/>
              <a:defRPr/>
            </a:pPr>
            <a:r>
              <a:rPr lang="en-US" sz="1400" dirty="0" smtClean="0"/>
              <a:t>Diabetes Care: 31, #8, August 2008</a:t>
            </a:r>
          </a:p>
        </p:txBody>
      </p:sp>
      <p:sp>
        <p:nvSpPr>
          <p:cNvPr id="4" name="TextBox 3"/>
          <p:cNvSpPr txBox="1"/>
          <p:nvPr/>
        </p:nvSpPr>
        <p:spPr>
          <a:xfrm>
            <a:off x="6324600" y="1905000"/>
            <a:ext cx="1905000" cy="1323975"/>
          </a:xfrm>
          <a:prstGeom prst="rect">
            <a:avLst/>
          </a:prstGeom>
          <a:noFill/>
        </p:spPr>
        <p:txBody>
          <a:bodyPr>
            <a:spAutoFit/>
          </a:bodyPr>
          <a:lstStyle/>
          <a:p>
            <a:pPr>
              <a:defRPr/>
            </a:pPr>
            <a:r>
              <a:rPr lang="en-US" sz="2000" b="1" dirty="0">
                <a:solidFill>
                  <a:schemeClr val="accent1">
                    <a:lumMod val="60000"/>
                    <a:lumOff val="40000"/>
                  </a:schemeClr>
                </a:solidFill>
              </a:rPr>
              <a:t>Order teaching tool kit free at diabetes.org</a:t>
            </a:r>
          </a:p>
        </p:txBody>
      </p:sp>
      <p:pic>
        <p:nvPicPr>
          <p:cNvPr id="58373" name="Picture 4" descr="C:\Program Files\Microsoft Office\MEDIA\CAGCAT10\j0302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0"/>
            <a:ext cx="11430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62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en-US" altLang="en-US" sz="6000" smtClean="0"/>
              <a:t>Diabetes ABC’s</a:t>
            </a:r>
            <a:endParaRPr lang="en-US" altLang="en-US" smtClean="0"/>
          </a:p>
        </p:txBody>
      </p:sp>
      <p:sp>
        <p:nvSpPr>
          <p:cNvPr id="322563" name="Rectangle 3"/>
          <p:cNvSpPr>
            <a:spLocks noGrp="1" noChangeArrowheads="1"/>
          </p:cNvSpPr>
          <p:nvPr>
            <p:ph type="body" idx="1"/>
          </p:nvPr>
        </p:nvSpPr>
        <p:spPr/>
        <p:txBody>
          <a:bodyPr/>
          <a:lstStyle/>
          <a:p>
            <a:pPr>
              <a:buFont typeface="Webdings" pitchFamily="18" charset="2"/>
              <a:buNone/>
              <a:defRPr/>
            </a:pPr>
            <a:r>
              <a:rPr lang="en-US" sz="7200" b="1">
                <a:solidFill>
                  <a:schemeClr val="hlink"/>
                </a:solidFill>
                <a:latin typeface="Albertus Extra Bold" pitchFamily="34" charset="0"/>
              </a:rPr>
              <a:t>A</a:t>
            </a:r>
            <a:r>
              <a:rPr lang="en-US" sz="7200"/>
              <a:t> 1c</a:t>
            </a:r>
          </a:p>
          <a:p>
            <a:pPr>
              <a:buFont typeface="Webdings" pitchFamily="18" charset="2"/>
              <a:buNone/>
              <a:defRPr/>
            </a:pPr>
            <a:r>
              <a:rPr lang="en-US" sz="7200">
                <a:solidFill>
                  <a:schemeClr val="hlink"/>
                </a:solidFill>
                <a:latin typeface="Albertus Extra Bold" pitchFamily="34" charset="0"/>
              </a:rPr>
              <a:t>B</a:t>
            </a:r>
            <a:r>
              <a:rPr lang="en-US" sz="7200"/>
              <a:t> lood Pressure</a:t>
            </a:r>
          </a:p>
          <a:p>
            <a:pPr>
              <a:buFont typeface="Webdings" pitchFamily="18" charset="2"/>
              <a:buNone/>
              <a:defRPr/>
            </a:pPr>
            <a:r>
              <a:rPr lang="en-US" sz="7200">
                <a:solidFill>
                  <a:schemeClr val="hlink"/>
                </a:solidFill>
                <a:latin typeface="Albertus Extra Bold" pitchFamily="34" charset="0"/>
              </a:rPr>
              <a:t>C</a:t>
            </a:r>
            <a:r>
              <a:rPr lang="en-US" sz="7200"/>
              <a:t> holesterol</a:t>
            </a:r>
            <a:endParaRPr lang="en-US" sz="4400"/>
          </a:p>
        </p:txBody>
      </p:sp>
    </p:spTree>
    <p:extLst>
      <p:ext uri="{BB962C8B-B14F-4D97-AF65-F5344CB8AC3E}">
        <p14:creationId xmlns:p14="http://schemas.microsoft.com/office/powerpoint/2010/main" val="3764128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cale and 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53155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3218" name="Picture 2" descr="mcdonaldssuper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0"/>
            <a:ext cx="9144000" cy="736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1778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673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 y="2209800"/>
            <a:ext cx="299357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data:image/jpeg;base64,/9j/4AAQSkZJRgABAQAAAQABAAD/2wCEAAkGBxMTEhUUExQWFRUWFxcXGRUXFRUXFxgYFxQXFhcXFxUYHCggGBolHRQUITEhJSkrLi4uFx8zODMsNygtLiwBCgoKDg0OGxAQGywkHyQsLCwsLywsLCwsLCwsLCwsLCwsLCwsLCwsLCwsLCwsLCwsLCwsLCwsLCwsLCwsLCwsLP/AABEIALkBEQMBIgACEQEDEQH/xAAcAAACAgMBAQAAAAAAAAAAAAAFBgQHAQIDAAj/xAA7EAABAwIFAgQDBwQBAwUAAAABAAIDBBEFBhIhMUFREyJhcYGRoQcUIzJCUrEWwdHhYhUzghdDU5Lw/8QAGQEAAwEBAQAAAAAAAAAAAAAAAgMEAQAF/8QAJREAAgICAgIDAAMBAQAAAAAAAQIAEQMhEjEEQRMiUTJhcSOx/9oADAMBAAIRAxEAPwCkQF6yyvBdOngF662ssWXTpgLZbRtubBMWF5WfJYu2CBnC9wlQt1FsAlbiJ3Yqy6HKjGji6n/04z9qQfJHoSkeKfZlb4FQCWQBysBmVow0bBDcXwv7v+IwcI9kuqkq3WIIaOT3QuzPtZwQY9NF/FsrN0ktal3BcNd94a1w2uvos4PGGWIHCQMdpooX69gbrQzKN7imonQjbgtIGsA9FCziGthdfsgNNnyJjbXSznHOBqG6WcIACTHBG/IqPbdx91Nw2QxSAkbIbRai4G10yVDfFDWhu+ya4BFGVofrGNlWZGjSutDTaHh1kQy7SNYwAhE6qJtlAnHH/GYwLdwvhuKt07lRK+t1us07JRxiXQ3Y2W+CVDzY2JT3cldRC4wGjUaJrhuAlbMOUmSA2FimiGY24WlXNbhIXIVOo1kBEonEsNdC8sKxDQPdwFZ2IZWfUSa7WCK0WUdFld87UKEmXCl7MqZuBSHovPwWQdFcjsJDfzD6KC/BXPvYfRB82T8jfhw/speohLTuLLknLOeFui/M3buk9zVUjFhZkmRApoG5osr2lYRxc8SvLBWCV06ZusFeWCunTK8tV5dMnILZYC8AunTyzZe0lbALJ1Qjlun1ztHKvDCMJGkXCr/7L6WFuqWTm9grR/6/C21kjKFJ3KMbsFoCdJaMAWa1QpKJ54CJsx6LqCPgpkOJwu4cEsophjK4iVWYG95848qZMu0sVO3oEYm06SdrWS++PXd3RCxCDUyzkO4SxDGAdmjZVBnaqkfLp3AKtMxgtAHKXs4YY0Rl1vMOEAyG9x+NFUyrJ8JkY0Oc02PVcaWlLzYcItWYxM5nhuZtxddcNpeE1nCi5WrctTeCjDQp2F21hembYWQnEat0Vi3c36KbGS5jc3FMctejjAZdQsQlsLoNlLFpZQGOYQbdQmefAXyA3NroTjYmpF8igQXg+EiodqduAnWlwdjQAAEKy7QuphpfuO6Y4atvdVpSipG5LG5Bq8PFuEGoqYlx1dEzYnXRtaTccJawKV8pcSLNvshZVJ13NVyBDETAFKa0FdqWmCjY7MIW6uyLjUHlOFZTB2y6spWtHQJBxfPFt2cpWr80VUu5eWjsFqx6+O7i/Uf8+4ex9O64HCqjCMvaxd3CK1GZZ5IfBPmJ2umTL+DSCIa7BczkDUxcYDU0CR5ditu1RK7Kcbh5dinl2GlaxYeXbDlLV2/Y4rjMpnE8KfCdxt3Q8hXHi+D3uHtVY49h/hSEDgqnHl5aPclzYeI5DqC2tWzmLUrBKdJ5heWqyunTnp6LoAp2LUZjeb8k3UVrLpfKxceiVNqaIvcGt3LjYLevpDG8sdyOV3iBic13BG6O4TluWscZX+UO39SuLBRZg5QeowZeDPBj0gADlPNFh9OQNxflV9JlSanBMb7gC9ip+XMUmf5PDOrj/fopOQNkbjVa9R2qado6hDJGtcbH5hegw6Zou4gXNzq7KNUwvfcxPbcGxB/sl2bjgBCM1a+NmkG+yl4TiUejzuAPYlK+J0FR4ZLXDV1CrvFppdZDrtI9SjA5e5gXdS9IKqLVs8H4oHnKoJb5eBuVVuEwVcgLoA52nmxW82YJy0skJvwb8hZ8RjOP4bhFuMRyjQG790WweiLvhuk7CCA/3T9grnu/Cj/M8c9ggyIAeIlGFjx5GB6+UBxR7KuWfGIkkHsFPZ9nxO7n79wjeXqGamJZIdTP0uA49CExcZUSfyPIXJpYVp8JazcABT6d1/gtKjEGtaf5QKixsPDwzfe11oyce5LwLQ1W1TACOfZJGLQ1jXF0LxoP6TyPYpkiZ0HPUrq+mFj/ACktmJjlwgCKVTVvLBrNz1Tjlx4MTSll+DGScA/k5KcqCiDGgN2CbhB7krKVNGTjOGNJKrbO+YJHEgDyDkp5xWncWbKq/tBMlmxxtc5x5DRdLyZXGUIBoyjEi8SxgXDWNlf5jYLrirWNOlpuO6iYdglW3fwX/JccVpalv/sv+SqlwzIBdxiybhJkfrPA4Viw0w69EmfZxU3gLXgtcDuHAgpsnqBGbhxI+dlM5NyUtzNyf4QtZCa5/hjUOQtZcfZbbcnoEFmxW7yHHYDhYt3qYdSNiebmPHmIuFXGYsRbM+7eii4szXUyaT5dRK0FOwdbq1EANmKZ2ccQJFfutGqWYB0K4SNsnXJmRl7miws2WFsGWLPhsZFpbHVex6/NK7MPdHVCEDUS4af9qw30w+7gEDVqA2733AUKkYxlY97hu1zbE9AQokajLmNDUacNybCGiSVge89SNh7BZdC2J+luw7Iz/wBTboAuLWSliuI6pmhu5v0Q5TyFSci9wni0w8rf3cn0WMPeyL8gA/uun/ThMBrvtxbZLeZny0l3cxHbV1b7pSqRHYqA3DtXXhweJXNttt2HS6EU1ZSxvPhnzHpe6U6J08zrhx0E3uevaykzYE8OL2vsT3RUB2Y4A1oRx/6m1zTY3tzZLmJ5dfVjxWh1htcAH6KFgolie4SDyn9Q4TTgtXLGSI3jSd7OFx/pYTwN/wDkJQSP7/uKeGQVtA4yRASM/UP8hL2NYgZ5XSuaGucdwOArrgpBoc4kF799t9+TYJHzvlXyGeIWcN3Nta4727pqua+0xSoa4iwkjdO32cVpNSb86dvXfdKdLiDPBMZY0km+v9Q9FmhxY00jJB+k7+yMDcZm3jNT6VpiHBbSxeiW8Axds8bZoje4Gpv+k20zw8CxRA3PNIqKWYcveLYtc5o6tB2KB0zGQSCMDSDv7lWRNCq9zrl6WWaN0T9I6pOTHY1GY3o7k5lWATuuzaoHfoPqlKvn+7kNmlZf0O/xCHV+amAWjeDbupRjaW2D1LCwybXIUywhVLkjNEbC77xI0Oc7ne1uisugxiCX8krHezh/CtxrxFSLLZN1CU7LhAAyKJ1y0Oc4lHqqoa1lyVU9Lmh0tfK1wtEdo3HYXHNihyfsFB6lnUmiQeUWI5HZZloGnoEFoanSQ4fH2RgY3CC1rni7uPh37LA/7OKn1I0mFs/aPkhNbhRYCY/keCnABrh5XAqFVssERAMwMRKjqc0xxSOaYxrbsbjgpUxPGy9zjsCUd+0qoiY97WsBe/T5u1lXYBG5TkxCrgtkMJ4NQmZ7wXWNi73t0URo3WsFU5m7TY916Df4pjCN8ZtzcsWkjQUy0eAa4S/xGAj9BO59kCqYdKDqWNTCpA8JeXTUvI+Uk+AS4Y6RzWOJvfVra3pe/f2QmIB76pz7gDSOOobdE4gXbkn5rjX0utjm6izULFzefqF5hyoZUfFy1AuXhUVF7PIhBtfq63Qf5TVSYa1huBv1PX5qLhWJMpw2M6QdNgOAenlv7IizEQ++ne3YKLPlyM9LcLHjVR9oxUjOLIfmajbJG5rhcOBXbBa1rhbcEGxBBH8rjjlSCQwbm2/pdWfJxQM+pOEtqWIeHysFmggW2+WyMxQ6kPGUgC5zZHguJdY2IufguFTPJS/n3b+7p/pKXyMbmlMuVTW4VqsPIG4tcIFU1v3dwJ/ITb2XVmbWHYn23/ss12Euqm2d5Wm3Tzf6VC6O+oDixruEMNzHqAJLdINm2uLN6n3R+fEGyRa3G4LbEEb7bBBMIy3FA3yt+JNz9V3lljBsSEL5AuhATCzbleQZZnmqJPCaBHqNif7BFK37NKpwu1zT6JslnDLOjI92/wCUYy/iE1SXn8kbTpuOXGwJ9hui+dyfqJzYkVfsZV+GVtZg8oErT4bjxe4+CuTK2bo6loc0Hf0P8ruzB4nnzMa63cX/AJQ/NOZ6fD2hgZqeRdrG2aAO5PQJ6sW/2RPQOuo6isa4JD+0nG/BYxsbtLn3NxyLdPS6WWfadITcQxkft1O1fPgpwOFQYnSNlczQ5zSWne7Xeh6i6MgjuAtXKVIDyXOdqdzueSmjJmX6OcONVL4R/SLtaHC251G/XokrEX6JXxkgOY4tPuDbZejqHgWvt26fJEJYxDilNRszxlympnRinqBJrvdhLSW9nEt6fBCZ8KfExrxLG6//AMb7uFu42IUCkp5pyfCifIRzoaTb3I4RSLKVc5upsDrermA/IuQs6juFjBHZhDCsyzHTDPK7widzy4D35sndmGU9RGGxeYDgsG47G/RVnhOCTuqo4JI3Me8/qFvKN3G/BAAPCv3DKBkUbWNFgAB77cn1SXCnYishAOoh0dZJTSmGU6rC9rgu0+17qK6qY6Yll9Nza+3v/f5Kyp8Ihk/PGx3u1p/kKDNl+nYDaJg62DR/CAqKgBzexAOFV7mnZxuD9FpjWZ6kHQ2MC5s15N79yG8qFPTkyvELtLAQLjvYEgH0NwpVHQb6nXJ4uTc/6SsaMpNGUjGGALRVqMqmZzpJpHueTfgAD2CX81Yc9hbaMFuzbsbvfpcBWpM1C6qnvfYm4tsOtwqhlZYnLhTjoSuMDy2JHkVJMTbbWte54v2TRBkGCNt2udIDwSf8bKfJQt0m4IcOnQjv6LXCK8xyBh/I7ax6HoUl87v0akQFRJx2hfSv66Dwe3ou+G4FJUDU8lrfqnDGqXxnaRawPJF7rvHAxoa11tRIsN7kjsAmLlYruW42bjuLf9Ex/vcvJ30HsPmvIubfs6hFduZSxmt8Bsezxcep22USpzTI/aOMAu7m/wAV2fANAsNrAH4i6k0uHxxwmURkvLdLG3JJedmkDtex9LX6KXHjRuxGL5uQzXAqAyvLJC6fzB7nax4cVxawA9Bwjc8Lgzx4CGRRNfs64bL6hg4HZx/hT6UU1ML20BrA1xHW3mDQOXPJd8rcKPLAar8Se7Y7Wjgvaw/fIR+rYWHSyoJ9RXZswBLizpWPbGXaz5nPOzW2OzYwCbc8ndDGYtiHiGRsPixk9SNXl2uCN+i6ZorAHxxU4Adu1rGixJNrkn9uwJ9kxZPp5gxkUzQCB+Zrri3O4sgZVYUaNzeRU6h/K4+9Q6zG9lzbzix25t3HqpOMZREkbg11yQdnAWPp6JiooQAAFLkFmkk2AFyTwLeq5fCwgdQD5WS9GUTl3K8dM9zpd363AB36ADx7+qdfFY0XGho/c5zWge5OyTM9ZginneKcat95bkC4FjotyNuTsl0Qvfu8udbubgew6LCrMfsZ6GDESt1UdMVx+HUxvjXZq/E0Em4BGzSPis49megdGIoGWGxL/DIdtvsbXSWYbLkY1vxgA/3Kfgsgk9RohxGGQtjbKyNvGp/lA+fVPWB4dHTxlsEmsElxcHB4Lj1BBsqc8ILvSzPiOpjnNPdpIPzC0KANRWbxC+wZd+FVpYS2TvsTsCD6qBieVzU18VQ6GN8TIy1wkJsXXu0tYOSN+bcpUy59oJa9oq4/EaLDW0APb6lvDvoVcOG1cc0bZInB7HcOHH+j6J2NZ5WfG2M0RA1RlSnk2fCy22zWho8puOEWZRgC3Tsp2lZ0I6k9wRU4HBICHxRvB5DmNP8AISRmb7NKPSXxM8PfhpNhfbyg8eystzgEt5qxBrWsaTy/j0AP+QhY6hp3BOBYG2miZHELgDe9vMepPcqfLCOTt/xH+F3pJ2lotYFddTW73CksyyhBFU0DTIxpL4zqDTa5HDmtPcgkItFOHNDmnYj2PsQdx7HhQny63+QXsRvbZDMSoKySVn3SVkVi7xA9utjm28o083B6gjbquUWaEBxQuNDJkJzVizIKaSRxsGtPvc7AAHknYKRTYVU2/Ekiv/xa8D5F390CznkCSuj0mrc3SbhgY3w793D8x57/AATVUk0YokDc55OpQ6OMOdu7dzv+TtyfmUVrodBIUTLlFJSxNjnALmgAPbu1x9z/AAV6vn3Jut6ErvkbHUM4HhIk87xdvQd7dT6JidE1uwAsPRCsArmugjc3gtH8b/W6lyVXdPWgJDkJZtzeSNp5aD8AgeI5VpZOYw086m+U355HPxUzEcXihbqkcGj6n2CUar7Sog6zInOHcuDfpYrGZR3NTA7/AMRO02ACIgXLgCSCQCd+hXKipvFeXNIcAdIDd9xzc/4Q3MP2gRmllfG1wlaAWscL/qFzcdAL34XHKGem1BayJn4p/My9tI/U/jcb/VKr2vUbtfq2jGj7key8pFnLy3ifyZzH7Kzro30/4UrbG1wbgh47sPULlX1hsJRNp0sAbF5dri2q7jYHd2/Nth69sS1aA57GvaD5TqL7X5/MLjgbhQhhkZs6zWB3FvEvt3O1vgkoAs1cRUzemzNI8hzo9TwBYvdaMEfqDe6k/wBSSSPZTtLXyP5Lb2aOpt0A991AxXLpkYTHI8G23muHEdL8/JTPs8wMwMM7wPEebDrpHT/Py7In4hS0O2sCMDMuRRODwCZdJDnuJJIve4HA+FkbwKI+IL/D2UWpqTYE/tHysuWT8ZdVyuZE0gQ3YZCBpvfoepsPqFF4uQuxJ9RmdAqj+5YtM1JP21Yo+KjiiYS3x3lryNjoYLlvxJb8AU3yUDSBq3Pe5Sp9oOX3VFLpa4kxEvY0772sRc7i4VjeRWiNfsRhQcwTKZoGNuLqycEyfHLT+K6UNHaxPx2VUMms617Ecgo3RZnmjZ4bX+Xt0+Seoruek2TnpGqP02R4n/knZ6XIafax5QmbIMzQTdu3Z7SD8OUo4lj0kv5j8AiWEYHXTRiSItDXcXla0npxyu0fUzmU7cQockVXIYXe1ihNZhEkbrOaWnsRZdcQbiNHYyOexpNg4SAtJ7XBUjDc+TamtqQ2do/cAXAehXcQYa+Q3ogwLLTEJv8AsszEaepFO4/hzG3oH/pcO1+Pl2UjM+L4bKxrodTXfqaRb69VX9TMA7U0+oPbfZcBxMzIRmxnkKn0Dj2faSlu25lkH6GWNvd3ASFif2rVbyRDFFEOmq73fPYfRIcEd+b9/U3/ALpiw7Bi7iM35tYuJ9ewRWTqSDxUxi23O3/qBiHJlb7CNlv4QeqzFLLI6SbzFwDTa4sGm4LBezTf03TJPgDmj8SzB29EAxamjYDYgriIYTGehD+XsTdK2wlYLbedwafTnY+ybqTCHOF3yEj/AIW/lU3h9a2GTU62g7PB4LTyi+G4g184bDOXR8lhHmHYaha4SGxe4tjTcZZstXp/Dh6cl24v8OVHZjU1Pd2lkh7btPz37dlypCNK7eADylUR1GhV6YXGLAsxR1EYds13VmoFw6bjZFY5WuuGuBItcdR7jlI0WBRPdxY90QZlOWNwlicdQGzg8k27EHkeicjuRsSbJgxg6av9jRJTBwIcL3ukzHsuyAnw5QGHi7dRae3IuEzYVi5LvBnbol6HgP8A8H0Sx9oePujIhiNnncn9o4+fK1+JSzBwLkGUKPcA4L95w4uZJKyaFxLgLiOSMnc2aXWc3ryt8fzu78lPa/WS1/8A6g/ylZ0RO5JJPJJuT7nkrwhA6Kf5zVT0x4aXZkaZ75Dqke557uJP8rn4akkLXSlXcr0BQnFrU1fZbg7InzyAC73AD0Abcgf+RP0QvC8Bnn3Yyzf3u8rfgevwum7LuCyUpdqka8Gxs1rhY733PPTtwqcFj/J5nnMjCvcbvDWVx+/jt9F5U8l/Z5dGIv3GaMWOh4HNjcn1F+eVGlp5SNDQ8uc7YusABfpbgeihTV0zraS02Isbi+3U2RjKNa98jvEAFrW/ueVOoDNUsYlVuEafI75GDxJ3A/tY0AfE/q+KDY1TyYez8VwMOwEgafKeAHAcX7+isyml2XWspWSsLXtDmkEOaQCCD3BTHwqRUnXMwO5WtFh01ZBqjPhMcLNke0kkfuay4JHqSLo/kPCW0cRgDtRY43faxcSSS4i5tc+pTDDYDSdrfwgNeyojlcYoxJG7e4dpcD1Fjyp3xfEn/P8AdxnynIftGnxhZQa2qbY3NgNyTwAOSUEOIOaPO17fT/aXsTjqqxxiA8Kmvdzg7U5//EdvikHk2qmqVvuIWMZWkle+qpi1zZXueIyNJALjbSSbH6ILBRSSPMYicJW8t0m49yrddE1lom2FhsOwGyi0+FkeXxSJZLlxG5sOAB0G6rTMaozAl7iNg+TXud+L4wA5DGgb9ruTh/Q8bGHw5Z2dyJNPzs1F4KpsALPDku0AB2knV63U+mqB4TSQ4bcONyubI3dxqqBqVdmbKlXH5mvNQwA2a5zjIABfYHY7b7W4SphTpZ5GxwxOe88Nbufe/QepV8wV43uLhS8n5ZgpfEfG3zzPL3O62JuGjsBf6o8eYEb3AyB1OjK+pfs5rngFzYWejpST8dLCPqtKr7L60PDrxSNG+hpc03/8hY/NXjHDdbGEhdzMH5WsWZRTKc0zwJ4y0gg2cLXtvs7g7o3/AFu5jToIZe/QXufVWNi+FxTxujmaHNPzB7tPQqscMyR4NU4zPD2scfCB6jkOf6i9vgtD0JR8yv8AyG5PwrCaitPiTlzWHgXs5w/sE10+AQxAARt9yLn5lSMNk8vI27InVuLmdBskly0Fib/qAq2iicC10bXAjgtBB+iprMVC3Dq1ro9opRcN/bvuL9t/qrj0uDtzdvUKsPthp7mF1jp87dyOSA7+Glb47W1H3AzLQseow4Ri4cBvcI9DUA73VSZIpqh7rNNo28udf5AdSrJhpS0c3XZAEarj8Tc1uoeiqR3RWmxtzRYHbhKWshefWOHt6IVyEdTWxg9wnmCpJ84NnNIcD7JBfiJqZnyuO7nEe1jYD6IlmTMTIoSSd7cdbqtMvYk4Pc0gnUSfa5ui+NnUmFizJjcKZcz8uxiASeK0k9ARf2slquY1vBS9LjUjdm/yosmKPPLvosOEkaFShclHZuGHygJlyTgQqHmWQXjYbBv7nc2PcBV/99cem/ork+y54dh8Tu7pCe99ZG/rssXCQdxXk+TSUp2YyGDayjmNEXlD62YAI3nlia6QvIZ99XkEKp84+K9u7HEH02umn7PMeeKnTI7ZzdtgNwfTk7/RLZDCvU8Glwcx1nNNxdemVEl5GfSeF1txuibKwkEN29VWmSswiVzWO2d1arJhI6JDa1CmzI11ZZbNWSEM2aTRtcLWQWqwktJdEdJ5t0KOhqw5qFlB7nCV1LAfFOu+tzd2Hgi/6T3RTD6DXMJQNtOm3UEI7i2HNkF7eZu7T1BS5JjboR5XAuBsb837lIK8TuWI/IahSpeGh7S7Tbrbi6AV9UXOazVYfqfbp6DutqirknGuSxvt5eCurKVwF2tF+xQMgb/IxW4/7BWNYU6Rv4DpGix1Enc+o7JkwytqA0aw1otseVmamc5tr2Ft7LeSB/hhp2vtf0RhaGoJN9yR/UToy3VZwcbXA4t1KM0OMskF2uBCr2qwp4c1gefCJ46+q44hG2mdEWOewA6bNFy7V0I67rlNmoLoKsSzKmba6ql2bYnVs0LjaziA42sfYhWJh9E5zRrLtx15+XRc6XJVExxcKdhcSSXEXJJ5N04Y7G4jnR1BWEVDG8G/r3Rl2IAhb4jliN7CI7xOts5nT4Kq2S4gyt+5hwc4G5cRsGfvSfhI0I0ZA2zLGfODfdJ/2gQslpXtuNQ8zT2cOP8ACeaLBmNaNfnd1J/sFExzKtPUNs9ljyC0kEEccLEQgg3CORSKiblyhbDC1jeg3Pc8ko2AhtTQyUr7O80fR3+VPhlB3Smu9yxar69TZ7VyfCu7CpgoHEXtsu4E9TOYHcrDPmXC4eMwny8t6e4HdK2Hxho9Vb+JRixDvVVNVANke0cBxsq8DkrxPqJONQ/MTLnLV5Wh9F18PZOlA6nON5BBHRWTkDN8cLnU8pDWv/EY4mwDjs9p7XO/xVaPNlExN9/DINiAf5RBeWpF5RqjPpv7/cdweLJOzjmtkDTy424A2+J4CrDDs/VUMfhgNdbYEk3H1QfGceqKo/iv8o4YNm/7QjBvck+T8jD/AFvV9m//AL4ryTfC9vovJvxL+QObfs6rdjrFc7qbS0hkNhymRc7UGKOhkZINyw/MdQrcyvnqCcAa9D+rHbH/AGqdrKF0Zs7ZFsmvgEpZK0HVYh3UJWVRVw1PqfQVNiIPBBRKlqA42OyqGelngfqgmNugO49kSos8SxkCaO1uXDce6kXKP2MMtl1P2K4PZZL1DnWnkAs8X91NdjkbuHA+xTOQnVJkvCrPNGWmTySyNke09gRa4HZNOM4nK4aIWEl22roPVCKqmkigOlpleb3A6k8lKcn1DGoJomzOEYaNDWbE9x3TPg1NLMS1ttI/Ug8DZPB8zLOtwp2F4gYIrEhpPquWr3KDdah+oga38Mu6blCJagiPSH7k2GrsooxRpaLOuO6DYtiIL2Fo1OB+AXMwmAVsxglc3yuO5HVZwhjZpy47iPj3KAYpPKYyWNubXsljJWbH09Q9tUHMDztcbA9rrMQ5G/yC+VeNCX5SsvsF2LbJYp8yQ2uHj5rjNmlhJa11z2G6eXFScKTGaqr2RtJJFgkHA8dgqa+ocyxcxrWX7gXJt8Su2I0ElS20ry1h5a02J9LoPHlGCnPi0uqOQDnUSHejh1SuYPcYEqWLHJstwkrLmdIp/K46XtJa4eo2Ka46gEXa4H4rJtVM1tK17SHC4KSMXojTG4N2fwm2sxNrPzGyXcSxSKdrmW1AghCwB7jcTMp1BkFcDvdGIcyOZGW7WKSaTB5WX89xfa/ZcMWlmjbxq9kC2DQlJ4kbkjNmO6Y3G+5VdRy337rlieIvldZ1wB0UemltsrseLiu+5Ic9vQ6h6gj1EBMuKZeMEbXuc3zDgJVoKgN3WcSxV79tRIHqtqUl69zjWO3UCfey6xtc91gCSVYGBZajENpWBznd+ixsgx9ybL/00JWhYshqYM1YAad2pu8Z+iXdScrBhYkbKVNGZuvLWy8igzEcvdSqarLTsbKDZSKCkMjgOnVYTQudJUtS+Q73cfmo3hysOqzgR1TpQUzGCwA26rtKwEbhSnyd9TQJCwrO58MMlbe2wKJjM0dgGgOLtrcn2slHHMNA8zdu4R77K8JbJM6V4vo2APfuu+PG45CduM+HZOM9pJfwwd9Lbg/EhPOE4LFCAGN+JJK6xqbGVoHqGNTqAshi2jZdSW0htdbU25DfCCLEKuM84RK14LCSw9Oys52yC5ipjJHZu5S3AqErEdSsZ21DY7MA47rhlJ7yXeKCCDwU1y0D2jzC3qlzFLxHWOh3U9kgiY7se48UlrL1VhsT/wAzGn3CXsLx1haCDv2U2TFyRskANdTFUt1EXPELxUMZAS3X5dLTsrCyjgDaWIF51SO3JO5SrVYfrmbNqs5puEwz4pIW7fmVl/QCPXEw7jNJOLEk/BQpZ9Qt0KV8Pq5ST4p67BMVGA4crz87OG4iWY8a1ZizieWYgS+H8N53uOCfVSsOfKxgu4lw7E/wtsZqQHBt+ql4XGD15T8XMjcFwoml3yC77/FYZT6GmxRSroeztlAms02G4TyldxYe+piIbbqHXwg9V3fIAhddXAbXQVDESM3UjQ4OaN+qWXeidMz2Mdzyk1X4TayDOKebx1NuVjx91oQvAJtCL5t+yz8oYXE1rX7OcevZNtQzSFSmGYxLB+R23Ypihz4+1nMuosmByf2UplWNmPMa6F4dxYqoyEbxjM8s4020tPPdAgn4EKDcVmcMdTNlhZsvJ8TNLIhg0liVBHVdKL8yFxYqdG6hmLjZFKl7Gt53QTDPzLNfyvPI3U2RcXqPKV3yBjop5i1+zX9exQnE/wAqFj+4/lWYlAWp0+lKGoDwCDcFTXOcOiTMj/8Aab8E9foQnUKcmVlliXFwByh1ahEPKVlYhbEYi2YakrXP6rpqfblRqZTlGLO7lBoakWpfdpDh0VcY7MBrB43Vi1nB9iqlzb+Z6Zj+zUYnMABczlml2Lr3uUzhqX8t/wDbCYU1ttKsYAUVOjI100LaBSHLqh3IDmLInc3hSJFGlQsoOjNBi/i+KWeNSJYdigJ2OyVM5cj3XXB/yohjCoKiS9tUeZMSvtq+q8J3EeUEpeovzpyw/gLuN9zGbjFmvE4B8pS5PiAYbvuD2KtWq/Kqmz3+b4pi4gTFnOa6gbFsVMxsNgEO0rULZVKoAoSVmLGzPELAC2WpWwZsDZYKwVldOmF4Ly2K2dNV5ZXl06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latin typeface="Arial" pitchFamily="34" charset="0"/>
            </a:endParaRPr>
          </a:p>
        </p:txBody>
      </p:sp>
      <p:pic>
        <p:nvPicPr>
          <p:cNvPr id="214019" name="Picture 3" descr="C:\Users\bev_000\AppData\Local\Microsoft\Windows\Temporary Internet Files\Content.IE5\EFRK1MDT\MP9004004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756" y="4191000"/>
            <a:ext cx="1985144" cy="2512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ev_000\AppData\Local\Microsoft\Windows\Temporary Internet Files\Content.IE5\LVC98H3G\MP90043878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347" y="7937"/>
            <a:ext cx="2656553" cy="1778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575" y="504336"/>
            <a:ext cx="7915275" cy="1143000"/>
          </a:xfrm>
        </p:spPr>
        <p:txBody>
          <a:bodyPr/>
          <a:lstStyle/>
          <a:p>
            <a:r>
              <a:rPr lang="en-US" dirty="0" smtClean="0"/>
              <a:t>Move toward the Tomato</a:t>
            </a:r>
            <a:endParaRPr lang="en-US" dirty="0"/>
          </a:p>
        </p:txBody>
      </p:sp>
      <p:pic>
        <p:nvPicPr>
          <p:cNvPr id="214020" name="Picture 4" descr="C:\Users\bev_000\AppData\Local\Microsoft\Windows\Temporary Internet Files\Content.IE5\EVED0Q0B\MP90042282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598" y="1647336"/>
            <a:ext cx="3501257" cy="233326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8100" y="3251200"/>
            <a:ext cx="8750300" cy="381000"/>
          </a:xfrm>
          <a:prstGeom prst="rightArrow">
            <a:avLst/>
          </a:prstGeom>
          <a:solidFill>
            <a:srgbClr val="8DF65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lang="en-US">
              <a:solidFill>
                <a:prstClr val="black"/>
              </a:solidFill>
            </a:endParaRPr>
          </a:p>
        </p:txBody>
      </p:sp>
      <p:pic>
        <p:nvPicPr>
          <p:cNvPr id="214022" name="Picture 6" descr="C:\Users\bev_000\AppData\Local\Microsoft\Windows\Temporary Internet Files\Content.IE5\HB640QEY\MP90042303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57800" y="4724400"/>
            <a:ext cx="1727671" cy="1727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974" y="3983418"/>
            <a:ext cx="2282826" cy="2176294"/>
          </a:xfrm>
          <a:prstGeom prst="rect">
            <a:avLst/>
          </a:prstGeom>
        </p:spPr>
      </p:pic>
    </p:spTree>
    <p:custDataLst>
      <p:tags r:id="rId1"/>
    </p:custDataLst>
    <p:extLst>
      <p:ext uri="{BB962C8B-B14F-4D97-AF65-F5344CB8AC3E}">
        <p14:creationId xmlns:p14="http://schemas.microsoft.com/office/powerpoint/2010/main" val="94193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800">
              <a:solidFill>
                <a:prstClr val="black"/>
              </a:solidFill>
              <a:latin typeface="Arial" pitchFamily="34" charset="0"/>
            </a:endParaRPr>
          </a:p>
        </p:txBody>
      </p:sp>
      <p:sp>
        <p:nvSpPr>
          <p:cNvPr id="168963" name="Rectangle 3"/>
          <p:cNvSpPr>
            <a:spLocks noChangeArrowheads="1"/>
          </p:cNvSpPr>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800">
              <a:solidFill>
                <a:prstClr val="black"/>
              </a:solidFill>
              <a:latin typeface="Arial" pitchFamily="34" charset="0"/>
            </a:endParaRPr>
          </a:p>
        </p:txBody>
      </p:sp>
      <p:sp>
        <p:nvSpPr>
          <p:cNvPr id="168964" name="Rectangle 4"/>
          <p:cNvSpPr>
            <a:spLocks noGrp="1" noChangeArrowheads="1"/>
          </p:cNvSpPr>
          <p:nvPr>
            <p:ph type="title"/>
          </p:nvPr>
        </p:nvSpPr>
        <p:spPr>
          <a:xfrm>
            <a:off x="609600" y="228600"/>
            <a:ext cx="8305800" cy="1143000"/>
          </a:xfrm>
          <a:noFill/>
        </p:spPr>
        <p:txBody>
          <a:bodyPr lIns="90477" tIns="44445" rIns="90477" bIns="44445" anchor="b">
            <a:normAutofit fontScale="90000"/>
          </a:bodyPr>
          <a:lstStyle/>
          <a:p>
            <a:pPr eaLnBrk="1" hangingPunct="1"/>
            <a:r>
              <a:rPr lang="en-US" dirty="0" smtClean="0"/>
              <a:t>Medical Nutrition Therapy</a:t>
            </a:r>
            <a:br>
              <a:rPr lang="en-US" dirty="0" smtClean="0"/>
            </a:br>
            <a:r>
              <a:rPr lang="en-US" dirty="0" smtClean="0"/>
              <a:t>2014 - ADA </a:t>
            </a:r>
          </a:p>
        </p:txBody>
      </p:sp>
      <p:sp>
        <p:nvSpPr>
          <p:cNvPr id="1847301" name="Rectangle 5"/>
          <p:cNvSpPr>
            <a:spLocks noGrp="1" noChangeArrowheads="1"/>
          </p:cNvSpPr>
          <p:nvPr>
            <p:ph type="body" idx="1"/>
          </p:nvPr>
        </p:nvSpPr>
        <p:spPr>
          <a:xfrm>
            <a:off x="457200" y="1676400"/>
            <a:ext cx="5562600" cy="4876800"/>
          </a:xfrm>
        </p:spPr>
        <p:txBody>
          <a:bodyPr lIns="90477" tIns="44445" rIns="90477" bIns="44445"/>
          <a:lstStyle/>
          <a:p>
            <a:pPr eaLnBrk="1" hangingPunct="1">
              <a:defRPr/>
            </a:pPr>
            <a:r>
              <a:rPr lang="en-US" dirty="0" smtClean="0"/>
              <a:t>Focus on the Individual</a:t>
            </a:r>
          </a:p>
          <a:p>
            <a:pPr eaLnBrk="1" hangingPunct="1">
              <a:defRPr/>
            </a:pPr>
            <a:r>
              <a:rPr lang="en-US" dirty="0" smtClean="0"/>
              <a:t>Maintain pleasure of eating</a:t>
            </a:r>
          </a:p>
          <a:p>
            <a:pPr eaLnBrk="1" hangingPunct="1">
              <a:defRPr/>
            </a:pPr>
            <a:r>
              <a:rPr lang="en-US" dirty="0" smtClean="0"/>
              <a:t>Provide positive messages about food</a:t>
            </a:r>
          </a:p>
          <a:p>
            <a:pPr eaLnBrk="1" hangingPunct="1">
              <a:defRPr/>
            </a:pPr>
            <a:r>
              <a:rPr lang="en-US" dirty="0" smtClean="0"/>
              <a:t>Limit food choices only when backed by science</a:t>
            </a:r>
          </a:p>
          <a:p>
            <a:pPr eaLnBrk="1" hangingPunct="1">
              <a:defRPr/>
            </a:pPr>
            <a:r>
              <a:rPr lang="en-US" dirty="0" smtClean="0"/>
              <a:t>Provide practical tools</a:t>
            </a:r>
          </a:p>
          <a:p>
            <a:pPr eaLnBrk="1" hangingPunct="1">
              <a:defRPr/>
            </a:pPr>
            <a:r>
              <a:rPr lang="en-US" dirty="0" smtClean="0"/>
              <a:t>Refer to a RD and Diabetes Education – Lowers A1c by 1-2%</a:t>
            </a:r>
          </a:p>
        </p:txBody>
      </p:sp>
      <p:pic>
        <p:nvPicPr>
          <p:cNvPr id="168994" name="Picture 34" descr="C:\Users\bev_000\AppData\Local\Microsoft\Windows\Temporary Internet Files\Content.IE5\LVC98H3G\MC90044183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335" y="1219200"/>
            <a:ext cx="2514601" cy="3145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64039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0056" y="457200"/>
            <a:ext cx="7391400" cy="1371600"/>
          </a:xfrm>
        </p:spPr>
        <p:txBody>
          <a:bodyPr>
            <a:normAutofit fontScale="90000"/>
          </a:bodyPr>
          <a:lstStyle/>
          <a:p>
            <a:r>
              <a:rPr lang="en-US" sz="4400" dirty="0" smtClean="0">
                <a:solidFill>
                  <a:srgbClr val="FFD03B"/>
                </a:solidFill>
              </a:rPr>
              <a:t>Medical Nutrition Therapy – ADA 2014 Updates</a:t>
            </a:r>
          </a:p>
        </p:txBody>
      </p:sp>
      <p:pic>
        <p:nvPicPr>
          <p:cNvPr id="166916" name="Picture 8" descr="C:\Users\Beverly\AppData\Local\Microsoft\Windows\Temporary Internet Files\Content.IE5\Z2J1B3R6\MP9004075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832610"/>
            <a:ext cx="72247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0056" y="5486400"/>
            <a:ext cx="7224713"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prstClr val="black"/>
                </a:solidFill>
                <a:latin typeface="Arial" pitchFamily="34" charset="0"/>
              </a:rPr>
              <a:t>No ideal percentage of calories from protein, carbohydrate and fat for  people with diabetes. </a:t>
            </a:r>
          </a:p>
          <a:p>
            <a:pPr marL="285750" indent="-285750">
              <a:buFont typeface="Arial" panose="020B0604020202020204" pitchFamily="34" charset="0"/>
              <a:buChar char="•"/>
            </a:pPr>
            <a:r>
              <a:rPr lang="en-US" sz="1800" dirty="0">
                <a:solidFill>
                  <a:prstClr val="black"/>
                </a:solidFill>
                <a:latin typeface="Arial" pitchFamily="34" charset="0"/>
              </a:rPr>
              <a:t>Macronutrient distribution should be based on an</a:t>
            </a:r>
            <a:r>
              <a:rPr lang="en-US" sz="1800" i="1" dirty="0">
                <a:solidFill>
                  <a:prstClr val="black"/>
                </a:solidFill>
                <a:latin typeface="Arial" pitchFamily="34" charset="0"/>
              </a:rPr>
              <a:t> individualized assessment </a:t>
            </a:r>
            <a:r>
              <a:rPr lang="en-US" sz="1800" dirty="0">
                <a:solidFill>
                  <a:prstClr val="black"/>
                </a:solidFill>
                <a:latin typeface="Arial" pitchFamily="34" charset="0"/>
              </a:rPr>
              <a:t>of eating patterns, preferences and metabolic goals.</a:t>
            </a:r>
          </a:p>
        </p:txBody>
      </p:sp>
    </p:spTree>
    <p:custDataLst>
      <p:tags r:id="rId1"/>
    </p:custDataLst>
    <p:extLst>
      <p:ext uri="{BB962C8B-B14F-4D97-AF65-F5344CB8AC3E}">
        <p14:creationId xmlns:p14="http://schemas.microsoft.com/office/powerpoint/2010/main" val="400643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3400" y="457200"/>
            <a:ext cx="6802704" cy="1143000"/>
          </a:xfrm>
        </p:spPr>
        <p:txBody>
          <a:bodyPr>
            <a:normAutofit fontScale="90000"/>
          </a:bodyPr>
          <a:lstStyle/>
          <a:p>
            <a:pPr algn="ctr" eaLnBrk="1" hangingPunct="1"/>
            <a:r>
              <a:rPr lang="en-US" sz="4000" dirty="0" smtClean="0"/>
              <a:t>Losing 2-8kg Early in diagnosis Type 2 Helpful</a:t>
            </a:r>
            <a:r>
              <a:rPr lang="en-US" sz="4400" dirty="0" smtClean="0"/>
              <a:t> </a:t>
            </a:r>
            <a:br>
              <a:rPr lang="en-US" sz="4400" dirty="0" smtClean="0"/>
            </a:br>
            <a:r>
              <a:rPr lang="en-US" sz="1600" i="1" dirty="0" smtClean="0"/>
              <a:t>ADA 2014</a:t>
            </a:r>
            <a:endParaRPr lang="en-US" sz="2400" b="1" i="1" dirty="0" smtClean="0"/>
          </a:p>
        </p:txBody>
      </p:sp>
      <p:sp>
        <p:nvSpPr>
          <p:cNvPr id="1851395" name="Rectangle 3"/>
          <p:cNvSpPr>
            <a:spLocks noGrp="1" noChangeArrowheads="1"/>
          </p:cNvSpPr>
          <p:nvPr>
            <p:ph type="body" idx="1"/>
          </p:nvPr>
        </p:nvSpPr>
        <p:spPr>
          <a:xfrm>
            <a:off x="381000" y="1828800"/>
            <a:ext cx="7239000" cy="4664076"/>
          </a:xfrm>
        </p:spPr>
        <p:txBody>
          <a:bodyPr>
            <a:normAutofit fontScale="77500" lnSpcReduction="20000"/>
          </a:bodyPr>
          <a:lstStyle/>
          <a:p>
            <a:pPr>
              <a:defRPr/>
            </a:pPr>
            <a:r>
              <a:rPr lang="en-US" sz="2800" dirty="0" smtClean="0"/>
              <a:t>Weight </a:t>
            </a:r>
            <a:r>
              <a:rPr lang="en-US" sz="2800" dirty="0"/>
              <a:t>Loss </a:t>
            </a:r>
            <a:r>
              <a:rPr lang="en-US" sz="2800" dirty="0" smtClean="0"/>
              <a:t>– </a:t>
            </a:r>
          </a:p>
          <a:p>
            <a:pPr lvl="1">
              <a:defRPr/>
            </a:pPr>
            <a:r>
              <a:rPr lang="en-US" sz="2500" i="1" dirty="0" smtClean="0"/>
              <a:t>The </a:t>
            </a:r>
            <a:r>
              <a:rPr lang="en-US" sz="2500" i="1" dirty="0"/>
              <a:t>optimal macronutrient intake to lose </a:t>
            </a:r>
            <a:r>
              <a:rPr lang="en-US" sz="2500" i="1" dirty="0" smtClean="0"/>
              <a:t>weight not known</a:t>
            </a:r>
          </a:p>
          <a:p>
            <a:pPr lvl="1">
              <a:defRPr/>
            </a:pPr>
            <a:r>
              <a:rPr lang="en-US" sz="2500" i="1" dirty="0" smtClean="0"/>
              <a:t>The </a:t>
            </a:r>
            <a:r>
              <a:rPr lang="en-US" sz="2500" i="1" dirty="0"/>
              <a:t>literature does not support one particular nutrition therapy to reduce weight, but rather a spectrum of eating patterns that result in reduced energy intake</a:t>
            </a:r>
            <a:r>
              <a:rPr lang="en-US" sz="2500" dirty="0"/>
              <a:t>.</a:t>
            </a:r>
          </a:p>
          <a:p>
            <a:pPr eaLnBrk="1" hangingPunct="1">
              <a:defRPr/>
            </a:pPr>
            <a:endParaRPr lang="en-US" sz="2800" dirty="0" smtClean="0"/>
          </a:p>
          <a:p>
            <a:pPr lvl="1" eaLnBrk="1" hangingPunct="1">
              <a:defRPr/>
            </a:pPr>
            <a:r>
              <a:rPr lang="en-US" sz="3400" dirty="0" err="1" smtClean="0">
                <a:solidFill>
                  <a:srgbClr val="790015"/>
                </a:solidFill>
              </a:rPr>
              <a:t>Wt</a:t>
            </a:r>
            <a:r>
              <a:rPr lang="en-US" sz="3400" dirty="0" smtClean="0">
                <a:solidFill>
                  <a:srgbClr val="790015"/>
                </a:solidFill>
              </a:rPr>
              <a:t> loss </a:t>
            </a:r>
            <a:r>
              <a:rPr lang="en-US" sz="3400" dirty="0">
                <a:solidFill>
                  <a:srgbClr val="790015"/>
                </a:solidFill>
              </a:rPr>
              <a:t>g</a:t>
            </a:r>
            <a:r>
              <a:rPr lang="en-US" sz="3400" dirty="0" smtClean="0">
                <a:solidFill>
                  <a:srgbClr val="790015"/>
                </a:solidFill>
              </a:rPr>
              <a:t>oal ½ pound to 1 </a:t>
            </a:r>
            <a:r>
              <a:rPr lang="en-US" sz="3400" dirty="0" err="1" smtClean="0">
                <a:solidFill>
                  <a:srgbClr val="790015"/>
                </a:solidFill>
              </a:rPr>
              <a:t>lb</a:t>
            </a:r>
            <a:r>
              <a:rPr lang="en-US" sz="3400" dirty="0" smtClean="0">
                <a:solidFill>
                  <a:srgbClr val="790015"/>
                </a:solidFill>
              </a:rPr>
              <a:t> a week</a:t>
            </a:r>
          </a:p>
          <a:p>
            <a:pPr lvl="2">
              <a:defRPr/>
            </a:pPr>
            <a:r>
              <a:rPr lang="en-US" sz="3100" dirty="0" smtClean="0">
                <a:solidFill>
                  <a:srgbClr val="790015"/>
                </a:solidFill>
              </a:rPr>
              <a:t>Decrease intake 250-500 </a:t>
            </a:r>
            <a:r>
              <a:rPr lang="en-US" sz="3100" dirty="0" err="1" smtClean="0">
                <a:solidFill>
                  <a:srgbClr val="790015"/>
                </a:solidFill>
              </a:rPr>
              <a:t>cals</a:t>
            </a:r>
            <a:r>
              <a:rPr lang="en-US" sz="3100" dirty="0" smtClean="0">
                <a:solidFill>
                  <a:srgbClr val="790015"/>
                </a:solidFill>
              </a:rPr>
              <a:t> daily + exercise</a:t>
            </a:r>
          </a:p>
          <a:p>
            <a:pPr marL="457200" lvl="1" indent="0" eaLnBrk="1" hangingPunct="1">
              <a:buFont typeface="Wingdings" pitchFamily="2" charset="2"/>
              <a:buNone/>
              <a:defRPr/>
            </a:pPr>
            <a:endParaRPr lang="en-US" sz="2800" dirty="0"/>
          </a:p>
          <a:p>
            <a:pPr eaLnBrk="1" hangingPunct="1">
              <a:buFont typeface="Wingdings" pitchFamily="2" charset="2"/>
              <a:buChar char="Ø"/>
              <a:defRPr/>
            </a:pPr>
            <a:r>
              <a:rPr lang="en-US" sz="2800" dirty="0" smtClean="0">
                <a:solidFill>
                  <a:schemeClr val="tx2">
                    <a:lumMod val="50000"/>
                  </a:schemeClr>
                </a:solidFill>
              </a:rPr>
              <a:t>2013 – Try and keep less than 2,300 mg a day</a:t>
            </a:r>
          </a:p>
          <a:p>
            <a:pPr marL="274320" lvl="1" indent="-274320">
              <a:spcBef>
                <a:spcPts val="600"/>
              </a:spcBef>
              <a:buClr>
                <a:schemeClr val="tx2"/>
              </a:buClr>
              <a:buSzPct val="73000"/>
              <a:buFont typeface="Wingdings" pitchFamily="2" charset="2"/>
              <a:buChar char="Ø"/>
              <a:defRPr/>
            </a:pPr>
            <a:r>
              <a:rPr lang="en-US" sz="2800" dirty="0">
                <a:solidFill>
                  <a:schemeClr val="tx2">
                    <a:lumMod val="50000"/>
                  </a:schemeClr>
                </a:solidFill>
              </a:rPr>
              <a:t>Vitamin and mineral supplements not recommended -</a:t>
            </a:r>
            <a:r>
              <a:rPr lang="en-US" sz="2800" dirty="0" smtClean="0">
                <a:solidFill>
                  <a:schemeClr val="tx2">
                    <a:lumMod val="50000"/>
                  </a:schemeClr>
                </a:solidFill>
              </a:rPr>
              <a:t>lack </a:t>
            </a:r>
            <a:r>
              <a:rPr lang="en-US" sz="2800" dirty="0">
                <a:solidFill>
                  <a:schemeClr val="tx2">
                    <a:lumMod val="50000"/>
                  </a:schemeClr>
                </a:solidFill>
              </a:rPr>
              <a:t>of evidence</a:t>
            </a:r>
            <a:r>
              <a:rPr lang="en-US" sz="2800" dirty="0" smtClean="0">
                <a:solidFill>
                  <a:schemeClr val="tx2">
                    <a:lumMod val="50000"/>
                  </a:schemeClr>
                </a:solidFill>
              </a:rPr>
              <a:t>.</a:t>
            </a:r>
          </a:p>
          <a:p>
            <a:pPr marL="274320" lvl="1" indent="-274320">
              <a:spcBef>
                <a:spcPts val="600"/>
              </a:spcBef>
              <a:buClr>
                <a:schemeClr val="tx2"/>
              </a:buClr>
              <a:buSzPct val="73000"/>
              <a:buFont typeface="Wingdings" pitchFamily="2" charset="2"/>
              <a:buChar char="Ø"/>
              <a:defRPr/>
            </a:pPr>
            <a:r>
              <a:rPr lang="en-US" sz="2800" dirty="0" smtClean="0">
                <a:solidFill>
                  <a:schemeClr val="tx2">
                    <a:lumMod val="50000"/>
                  </a:schemeClr>
                </a:solidFill>
              </a:rPr>
              <a:t>Fiber 25 -38 </a:t>
            </a:r>
            <a:r>
              <a:rPr lang="en-US" sz="2800" dirty="0" err="1" smtClean="0">
                <a:solidFill>
                  <a:schemeClr val="tx2">
                    <a:lumMod val="50000"/>
                  </a:schemeClr>
                </a:solidFill>
              </a:rPr>
              <a:t>gms</a:t>
            </a:r>
            <a:r>
              <a:rPr lang="en-US" sz="2800" dirty="0" smtClean="0">
                <a:solidFill>
                  <a:schemeClr val="tx2">
                    <a:lumMod val="50000"/>
                  </a:schemeClr>
                </a:solidFill>
              </a:rPr>
              <a:t> a day </a:t>
            </a:r>
            <a:endParaRPr lang="en-US" sz="2800" dirty="0">
              <a:solidFill>
                <a:schemeClr val="tx2">
                  <a:lumMod val="50000"/>
                </a:schemeClr>
              </a:solidFill>
            </a:endParaRPr>
          </a:p>
          <a:p>
            <a:pPr eaLnBrk="1" hangingPunct="1">
              <a:buFont typeface="Wingdings" pitchFamily="2" charset="2"/>
              <a:buChar char="Ø"/>
              <a:defRPr/>
            </a:pPr>
            <a:endParaRPr lang="en-US" sz="2800" dirty="0" smtClean="0">
              <a:solidFill>
                <a:schemeClr val="tx2">
                  <a:lumMod val="75000"/>
                </a:schemeClr>
              </a:solidFill>
            </a:endParaRPr>
          </a:p>
        </p:txBody>
      </p:sp>
      <p:pic>
        <p:nvPicPr>
          <p:cNvPr id="215042" name="Picture 2" descr="C:\Users\bev_000\AppData\Local\Microsoft\Windows\Temporary Internet Files\Content.IE5\HB640QEY\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6104" y="1600200"/>
            <a:ext cx="154769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6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Successful weight loss strategies include</a:t>
            </a:r>
          </a:p>
        </p:txBody>
      </p:sp>
      <p:sp>
        <p:nvSpPr>
          <p:cNvPr id="3" name="Content Placeholder 2"/>
          <p:cNvSpPr>
            <a:spLocks noGrp="1"/>
          </p:cNvSpPr>
          <p:nvPr>
            <p:ph idx="1"/>
          </p:nvPr>
        </p:nvSpPr>
        <p:spPr>
          <a:xfrm>
            <a:off x="457200" y="1905000"/>
            <a:ext cx="7239000" cy="4550736"/>
          </a:xfrm>
        </p:spPr>
        <p:txBody>
          <a:bodyPr/>
          <a:lstStyle/>
          <a:p>
            <a:r>
              <a:rPr lang="en-US" dirty="0" smtClean="0"/>
              <a:t>Weekly self-weighing </a:t>
            </a:r>
          </a:p>
          <a:p>
            <a:r>
              <a:rPr lang="en-US" dirty="0" smtClean="0"/>
              <a:t>Eat breakfast </a:t>
            </a:r>
          </a:p>
          <a:p>
            <a:r>
              <a:rPr lang="en-US" dirty="0" smtClean="0"/>
              <a:t>Reduce </a:t>
            </a:r>
            <a:r>
              <a:rPr lang="en-US" dirty="0"/>
              <a:t>fast food intake</a:t>
            </a:r>
            <a:r>
              <a:rPr lang="en-US" dirty="0" smtClean="0"/>
              <a:t>.</a:t>
            </a:r>
          </a:p>
          <a:p>
            <a:r>
              <a:rPr lang="en-US" dirty="0" smtClean="0"/>
              <a:t>Decrease portion size</a:t>
            </a:r>
            <a:endParaRPr lang="en-US" dirty="0"/>
          </a:p>
          <a:p>
            <a:r>
              <a:rPr lang="en-US" dirty="0" smtClean="0"/>
              <a:t>Increase </a:t>
            </a:r>
            <a:r>
              <a:rPr lang="en-US" dirty="0"/>
              <a:t>physical </a:t>
            </a:r>
            <a:r>
              <a:rPr lang="en-US" dirty="0" smtClean="0"/>
              <a:t>activity</a:t>
            </a:r>
          </a:p>
          <a:p>
            <a:r>
              <a:rPr lang="en-US" dirty="0" smtClean="0"/>
              <a:t>Use </a:t>
            </a:r>
            <a:r>
              <a:rPr lang="en-US" dirty="0"/>
              <a:t>meal replacements </a:t>
            </a:r>
            <a:endParaRPr lang="en-US" dirty="0" smtClean="0"/>
          </a:p>
          <a:p>
            <a:r>
              <a:rPr lang="en-US" dirty="0" smtClean="0"/>
              <a:t>Eat </a:t>
            </a:r>
            <a:r>
              <a:rPr lang="en-US" dirty="0"/>
              <a:t>healthy foods</a:t>
            </a:r>
          </a:p>
          <a:p>
            <a:endParaRPr lang="en-US" dirty="0"/>
          </a:p>
        </p:txBody>
      </p:sp>
      <p:pic>
        <p:nvPicPr>
          <p:cNvPr id="47108" name="Picture 4" descr="C:\Users\bev_000\AppData\Local\Microsoft\Windows\Temporary Internet Files\Content.IE5\EVED0Q0B\MP9004393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901419"/>
            <a:ext cx="3330262" cy="222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10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45868" cy="1143000"/>
          </a:xfrm>
        </p:spPr>
        <p:txBody>
          <a:bodyPr>
            <a:normAutofit fontScale="90000"/>
          </a:bodyPr>
          <a:lstStyle/>
          <a:p>
            <a:r>
              <a:rPr lang="en-US" dirty="0" smtClean="0"/>
              <a:t>Diabetes Prevention Program </a:t>
            </a:r>
            <a:br>
              <a:rPr lang="en-US" dirty="0" smtClean="0"/>
            </a:br>
            <a:r>
              <a:rPr lang="en-US" dirty="0" smtClean="0"/>
              <a:t>Focus on fat = </a:t>
            </a:r>
            <a:r>
              <a:rPr lang="en-US" dirty="0" err="1" smtClean="0"/>
              <a:t>wt</a:t>
            </a:r>
            <a:r>
              <a:rPr lang="en-US" dirty="0" smtClean="0"/>
              <a:t> loss success</a:t>
            </a:r>
            <a:endParaRPr lang="en-US" dirty="0"/>
          </a:p>
        </p:txBody>
      </p:sp>
      <p:pic>
        <p:nvPicPr>
          <p:cNvPr id="4" name="Content Placeholder 3"/>
          <p:cNvPicPr>
            <a:picLocks noGrp="1" noChangeAspect="1"/>
          </p:cNvPicPr>
          <p:nvPr>
            <p:ph idx="1"/>
          </p:nvPr>
        </p:nvPicPr>
        <p:blipFill>
          <a:blip r:embed="rId2"/>
          <a:stretch>
            <a:fillRect/>
          </a:stretch>
        </p:blipFill>
        <p:spPr>
          <a:xfrm>
            <a:off x="0" y="1600200"/>
            <a:ext cx="8119110" cy="3430910"/>
          </a:xfrm>
          <a:prstGeom prst="rect">
            <a:avLst/>
          </a:prstGeom>
        </p:spPr>
      </p:pic>
      <p:sp>
        <p:nvSpPr>
          <p:cNvPr id="5" name="Rectangle 4"/>
          <p:cNvSpPr/>
          <p:nvPr/>
        </p:nvSpPr>
        <p:spPr>
          <a:xfrm>
            <a:off x="287655" y="5715000"/>
            <a:ext cx="7543800" cy="369332"/>
          </a:xfrm>
          <a:prstGeom prst="rect">
            <a:avLst/>
          </a:prstGeom>
        </p:spPr>
        <p:txBody>
          <a:bodyPr wrap="square">
            <a:spAutoFit/>
          </a:bodyPr>
          <a:lstStyle/>
          <a:p>
            <a:r>
              <a:rPr lang="en-US" sz="1800" dirty="0">
                <a:solidFill>
                  <a:prstClr val="black"/>
                </a:solidFill>
                <a:latin typeface="Arial" pitchFamily="34" charset="0"/>
              </a:rPr>
              <a:t>http://www.cdc.gov/diabetes/prevention/recognition/curriculum.htm</a:t>
            </a:r>
          </a:p>
        </p:txBody>
      </p:sp>
    </p:spTree>
    <p:extLst>
      <p:ext uri="{BB962C8B-B14F-4D97-AF65-F5344CB8AC3E}">
        <p14:creationId xmlns:p14="http://schemas.microsoft.com/office/powerpoint/2010/main" val="250293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924800" cy="1143000"/>
          </a:xfrm>
        </p:spPr>
        <p:txBody>
          <a:bodyPr/>
          <a:lstStyle/>
          <a:p>
            <a:pPr eaLnBrk="1" hangingPunct="1"/>
            <a:r>
              <a:rPr lang="en-US" altLang="en-US" sz="4800" b="1" smtClean="0">
                <a:latin typeface="Articulate Extrabold" panose="02000503050000020004" pitchFamily="2" charset="0"/>
              </a:rPr>
              <a:t>CDC Announces</a:t>
            </a:r>
          </a:p>
        </p:txBody>
      </p:sp>
      <p:sp>
        <p:nvSpPr>
          <p:cNvPr id="1885187" name="Rectangle 3"/>
          <p:cNvSpPr>
            <a:spLocks noGrp="1" noChangeArrowheads="1"/>
          </p:cNvSpPr>
          <p:nvPr>
            <p:ph type="body" idx="1"/>
          </p:nvPr>
        </p:nvSpPr>
        <p:spPr>
          <a:xfrm>
            <a:off x="2971800" y="1524000"/>
            <a:ext cx="5154613" cy="5018088"/>
          </a:xfrm>
        </p:spPr>
        <p:txBody>
          <a:bodyPr/>
          <a:lstStyle/>
          <a:p>
            <a:pPr eaLnBrk="1" hangingPunct="1">
              <a:buFont typeface="Wingdings" panose="05000000000000000000" pitchFamily="2" charset="2"/>
              <a:buNone/>
              <a:defRPr/>
            </a:pPr>
            <a:endParaRPr lang="en-US" sz="2800" smtClean="0"/>
          </a:p>
          <a:p>
            <a:pPr algn="ctr" eaLnBrk="1" hangingPunct="1">
              <a:buFont typeface="Wingdings" panose="05000000000000000000" pitchFamily="2" charset="2"/>
              <a:buNone/>
              <a:defRPr/>
            </a:pPr>
            <a:r>
              <a:rPr lang="en-US" sz="4800" smtClean="0">
                <a:solidFill>
                  <a:schemeClr val="hlink"/>
                </a:solidFill>
              </a:rPr>
              <a:t>1 in 3 Americans may  have Diabetes by 2050</a:t>
            </a:r>
            <a:endParaRPr lang="en-US" sz="4400" smtClean="0">
              <a:solidFill>
                <a:schemeClr val="hlink"/>
              </a:solidFill>
            </a:endParaRPr>
          </a:p>
          <a:p>
            <a:pPr algn="ctr" eaLnBrk="1" hangingPunct="1">
              <a:buFont typeface="Wingdings" panose="05000000000000000000" pitchFamily="2" charset="2"/>
              <a:buNone/>
              <a:defRPr/>
            </a:pPr>
            <a:endParaRPr lang="en-US" sz="2000" i="1" smtClean="0">
              <a:solidFill>
                <a:schemeClr val="hlink"/>
              </a:solidFill>
            </a:endParaRPr>
          </a:p>
          <a:p>
            <a:pPr algn="r" eaLnBrk="1" hangingPunct="1">
              <a:buFont typeface="Wingdings" panose="05000000000000000000" pitchFamily="2" charset="2"/>
              <a:buNone/>
              <a:defRPr/>
            </a:pPr>
            <a:r>
              <a:rPr lang="en-US" sz="1600" i="1" smtClean="0"/>
              <a:t>Boyle, Thompson, Barker, Williamson </a:t>
            </a:r>
          </a:p>
          <a:p>
            <a:pPr algn="r" eaLnBrk="1" hangingPunct="1">
              <a:buFont typeface="Wingdings" panose="05000000000000000000" pitchFamily="2" charset="2"/>
              <a:buNone/>
              <a:defRPr/>
            </a:pPr>
            <a:r>
              <a:rPr lang="en-US" sz="1600" i="1" smtClean="0"/>
              <a:t>2010, Oct 22:8(1)29</a:t>
            </a:r>
          </a:p>
          <a:p>
            <a:pPr algn="r" eaLnBrk="1" hangingPunct="1">
              <a:buFont typeface="Wingdings" panose="05000000000000000000" pitchFamily="2" charset="2"/>
              <a:buNone/>
              <a:defRPr/>
            </a:pPr>
            <a:r>
              <a:rPr lang="en-US" sz="1600" i="1" smtClean="0"/>
              <a:t>www.pophealthmetrics.co</a:t>
            </a:r>
            <a:r>
              <a:rPr lang="en-US" sz="2000" i="1" smtClean="0"/>
              <a:t>m</a:t>
            </a:r>
          </a:p>
        </p:txBody>
      </p:sp>
      <p:pic>
        <p:nvPicPr>
          <p:cNvPr id="29700" name="Picture 4" descr="j03516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0"/>
            <a:ext cx="23002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86020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885187">
                                            <p:txEl>
                                              <p:pRg st="1" end="1"/>
                                            </p:txEl>
                                          </p:spTgt>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1600000">
                                      <p:cBhvr>
                                        <p:cTn id="10" dur="2000" fill="hold"/>
                                        <p:tgtEl>
                                          <p:spTgt spid="1885187">
                                            <p:txEl>
                                              <p:pRg st="3" end="3"/>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21600000">
                                      <p:cBhvr>
                                        <p:cTn id="14" dur="2000" fill="hold"/>
                                        <p:tgtEl>
                                          <p:spTgt spid="1885187">
                                            <p:txEl>
                                              <p:pRg st="4" end="4"/>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1600000">
                                      <p:cBhvr>
                                        <p:cTn id="18" dur="2000" fill="hold"/>
                                        <p:tgtEl>
                                          <p:spTgt spid="1885187">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ADA recommendation</a:t>
            </a:r>
            <a:br>
              <a:rPr lang="en-US" dirty="0" smtClean="0"/>
            </a:br>
            <a:r>
              <a:rPr lang="en-US" dirty="0" smtClean="0"/>
              <a:t>Eat Less Junk Food &amp; Sugary Drinks –</a:t>
            </a:r>
            <a:endParaRPr lang="en-US" dirty="0"/>
          </a:p>
        </p:txBody>
      </p:sp>
      <p:sp>
        <p:nvSpPr>
          <p:cNvPr id="3" name="Content Placeholder 2"/>
          <p:cNvSpPr>
            <a:spLocks noGrp="1"/>
          </p:cNvSpPr>
          <p:nvPr>
            <p:ph idx="1"/>
          </p:nvPr>
        </p:nvSpPr>
        <p:spPr>
          <a:xfrm>
            <a:off x="609600" y="2011680"/>
            <a:ext cx="7467600" cy="4846320"/>
          </a:xfrm>
        </p:spPr>
        <p:txBody>
          <a:bodyPr/>
          <a:lstStyle/>
          <a:p>
            <a:r>
              <a:rPr lang="en-US" sz="2800" dirty="0" smtClean="0">
                <a:latin typeface="Tahoma" pitchFamily="34" charset="0"/>
              </a:rPr>
              <a:t>Less Processed Foods</a:t>
            </a:r>
          </a:p>
          <a:p>
            <a:r>
              <a:rPr lang="en-US" sz="2800" dirty="0" smtClean="0">
                <a:latin typeface="Tahoma" pitchFamily="34" charset="0"/>
              </a:rPr>
              <a:t>Less Sugary Beverages </a:t>
            </a:r>
          </a:p>
          <a:p>
            <a:pPr lvl="1"/>
            <a:r>
              <a:rPr lang="en-US" sz="2500" dirty="0" smtClean="0">
                <a:latin typeface="Tahoma" pitchFamily="34" charset="0"/>
              </a:rPr>
              <a:t>increase visceral adiposity</a:t>
            </a:r>
          </a:p>
          <a:p>
            <a:pPr lvl="1"/>
            <a:r>
              <a:rPr lang="en-US" dirty="0" smtClean="0">
                <a:latin typeface="Tahoma" pitchFamily="34" charset="0"/>
              </a:rPr>
              <a:t>With sugar</a:t>
            </a:r>
            <a:r>
              <a:rPr lang="en-US" dirty="0" smtClean="0"/>
              <a:t> or </a:t>
            </a:r>
          </a:p>
          <a:p>
            <a:pPr lvl="1"/>
            <a:r>
              <a:rPr lang="en-US" dirty="0" smtClean="0">
                <a:latin typeface="Tahoma" pitchFamily="34" charset="0"/>
              </a:rPr>
              <a:t>High fructose corn syrup</a:t>
            </a:r>
          </a:p>
          <a:p>
            <a:endParaRPr lang="en-US" dirty="0">
              <a:latin typeface="Tahoma" pitchFamily="34" charset="0"/>
            </a:endParaRPr>
          </a:p>
          <a:p>
            <a:r>
              <a:rPr lang="en-US" sz="2800" dirty="0" smtClean="0">
                <a:solidFill>
                  <a:schemeClr val="accent1">
                    <a:lumMod val="50000"/>
                  </a:schemeClr>
                </a:solidFill>
              </a:rPr>
              <a:t>Soda Tax?</a:t>
            </a:r>
          </a:p>
          <a:p>
            <a:r>
              <a:rPr lang="en-US" sz="2800" dirty="0" smtClean="0">
                <a:solidFill>
                  <a:schemeClr val="accent1">
                    <a:lumMod val="50000"/>
                  </a:schemeClr>
                </a:solidFill>
              </a:rPr>
              <a:t>Junk Food Tax?</a:t>
            </a:r>
            <a:endParaRPr lang="en-US" sz="2800" dirty="0">
              <a:solidFill>
                <a:schemeClr val="accent1">
                  <a:lumMod val="50000"/>
                </a:schemeClr>
              </a:solidFill>
            </a:endParaRPr>
          </a:p>
          <a:p>
            <a:pPr>
              <a:buFont typeface="Courier New" pitchFamily="49" charset="0"/>
              <a:buChar char="o"/>
              <a:defRPr/>
            </a:pPr>
            <a:endParaRPr lang="en-US" dirty="0"/>
          </a:p>
          <a:p>
            <a:pPr lvl="1"/>
            <a:endParaRPr lang="en-US" dirty="0" smtClean="0">
              <a:latin typeface="Tahoma" pitchFamily="34" charset="0"/>
            </a:endParaRPr>
          </a:p>
          <a:p>
            <a:pPr lvl="1"/>
            <a:endParaRPr lang="en-US" dirty="0" smtClean="0">
              <a:latin typeface="Tahoma" pitchFamily="34" charset="0"/>
            </a:endParaRP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2395682"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5" name="Picture 7" descr="http://media.spokesman.com/photos/2012/06/02/heller_t470.jpg?84974f3f373deb0dda0f75a22ddd9b7d3a332b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3497984" cy="244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458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152400" y="152400"/>
            <a:ext cx="7772400" cy="1143000"/>
          </a:xfrm>
        </p:spPr>
        <p:txBody>
          <a:bodyPr>
            <a:normAutofit fontScale="90000"/>
          </a:bodyPr>
          <a:lstStyle/>
          <a:p>
            <a:r>
              <a:rPr lang="en-US" dirty="0" smtClean="0"/>
              <a:t>USDA </a:t>
            </a:r>
            <a:r>
              <a:rPr lang="en-US" dirty="0" smtClean="0"/>
              <a:t>Plate</a:t>
            </a:r>
            <a:r>
              <a:rPr lang="en-US" dirty="0" smtClean="0"/>
              <a:t/>
            </a:r>
            <a:br>
              <a:rPr lang="en-US" dirty="0" smtClean="0"/>
            </a:br>
            <a:r>
              <a:rPr lang="en-US" dirty="0" smtClean="0"/>
              <a:t>www.myplate.gov</a:t>
            </a:r>
          </a:p>
        </p:txBody>
      </p:sp>
      <p:sp>
        <p:nvSpPr>
          <p:cNvPr id="5123" name="Content Placeholder 2"/>
          <p:cNvSpPr>
            <a:spLocks noGrp="1"/>
          </p:cNvSpPr>
          <p:nvPr>
            <p:ph idx="1"/>
          </p:nvPr>
        </p:nvSpPr>
        <p:spPr>
          <a:xfrm>
            <a:off x="228600" y="1524000"/>
            <a:ext cx="7924800" cy="5105400"/>
          </a:xfrm>
        </p:spPr>
        <p:txBody>
          <a:bodyPr/>
          <a:lstStyle/>
          <a:p>
            <a:pPr marL="0" indent="0">
              <a:buFont typeface="Wingdings" pitchFamily="2" charset="2"/>
              <a:buNone/>
              <a:defRPr/>
            </a:pPr>
            <a:r>
              <a:rPr lang="en-US" sz="2400" b="1" i="1" dirty="0" smtClean="0"/>
              <a:t>Balancing Calories</a:t>
            </a:r>
            <a:r>
              <a:rPr lang="en-US" sz="2400" dirty="0" smtClean="0"/>
              <a:t>   </a:t>
            </a:r>
          </a:p>
          <a:p>
            <a:pPr>
              <a:defRPr/>
            </a:pPr>
            <a:r>
              <a:rPr lang="en-US" sz="2400" dirty="0" smtClean="0"/>
              <a:t>Enjoy your food, but eat less.   </a:t>
            </a:r>
          </a:p>
          <a:p>
            <a:pPr>
              <a:defRPr/>
            </a:pPr>
            <a:r>
              <a:rPr lang="en-US" sz="2400" dirty="0" smtClean="0"/>
              <a:t>Avoid oversized portions.     </a:t>
            </a:r>
          </a:p>
          <a:p>
            <a:pPr marL="0" indent="0">
              <a:buFont typeface="Wingdings" pitchFamily="2" charset="2"/>
              <a:buNone/>
              <a:defRPr/>
            </a:pPr>
            <a:r>
              <a:rPr lang="en-US" sz="2400" b="1" i="1" dirty="0" smtClean="0"/>
              <a:t>Foods to Increase</a:t>
            </a:r>
            <a:r>
              <a:rPr lang="en-US" sz="2400" dirty="0" smtClean="0"/>
              <a:t>   </a:t>
            </a:r>
          </a:p>
          <a:p>
            <a:pPr>
              <a:defRPr/>
            </a:pPr>
            <a:r>
              <a:rPr lang="en-US" sz="2400" dirty="0" smtClean="0"/>
              <a:t>Make half your plate fruits and vegetables.   </a:t>
            </a:r>
          </a:p>
          <a:p>
            <a:pPr>
              <a:defRPr/>
            </a:pPr>
            <a:r>
              <a:rPr lang="en-US" sz="2400" dirty="0" smtClean="0"/>
              <a:t>Make at least half your grains whole grains.  </a:t>
            </a:r>
          </a:p>
          <a:p>
            <a:pPr>
              <a:defRPr/>
            </a:pPr>
            <a:r>
              <a:rPr lang="en-US" sz="2400" dirty="0" smtClean="0"/>
              <a:t> Switch to fat-free or low-fat (1%) milk.    </a:t>
            </a:r>
          </a:p>
          <a:p>
            <a:pPr marL="0" indent="0">
              <a:buFont typeface="Wingdings" pitchFamily="2" charset="2"/>
              <a:buNone/>
              <a:defRPr/>
            </a:pPr>
            <a:r>
              <a:rPr lang="en-US" sz="2400" b="1" i="1" dirty="0" smtClean="0"/>
              <a:t>Foods to Reduce</a:t>
            </a:r>
            <a:r>
              <a:rPr lang="en-US" sz="2400" dirty="0" smtClean="0"/>
              <a:t>  </a:t>
            </a:r>
          </a:p>
          <a:p>
            <a:pPr>
              <a:defRPr/>
            </a:pPr>
            <a:r>
              <a:rPr lang="en-US" sz="2400" dirty="0" smtClean="0"/>
              <a:t> Compare sodium in foods like soup, bread, and frozen meals ― and choose the foods with lower numbers.   </a:t>
            </a:r>
          </a:p>
          <a:p>
            <a:pPr>
              <a:buFont typeface="Arial" pitchFamily="34" charset="0"/>
              <a:buChar char="•"/>
              <a:defRPr/>
            </a:pPr>
            <a:r>
              <a:rPr lang="en-US" sz="2400" dirty="0" smtClean="0"/>
              <a:t>Drink water instead of sugary drinks.</a:t>
            </a:r>
          </a:p>
        </p:txBody>
      </p:sp>
      <p:pic>
        <p:nvPicPr>
          <p:cNvPr id="171012" name="Picture 2" descr="My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30146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96523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Superfoods</a:t>
            </a:r>
            <a:endParaRPr lang="en-US" dirty="0"/>
          </a:p>
        </p:txBody>
      </p:sp>
      <p:sp>
        <p:nvSpPr>
          <p:cNvPr id="4" name="Content Placeholder 3"/>
          <p:cNvSpPr>
            <a:spLocks noGrp="1"/>
          </p:cNvSpPr>
          <p:nvPr>
            <p:ph sz="half" idx="1"/>
          </p:nvPr>
        </p:nvSpPr>
        <p:spPr/>
        <p:txBody>
          <a:bodyPr/>
          <a:lstStyle/>
          <a:p>
            <a:r>
              <a:rPr lang="en-US" dirty="0" smtClean="0"/>
              <a:t>Beans</a:t>
            </a:r>
          </a:p>
          <a:p>
            <a:r>
              <a:rPr lang="en-US" dirty="0" smtClean="0"/>
              <a:t>Dark Green Leafy </a:t>
            </a:r>
            <a:r>
              <a:rPr lang="en-US" dirty="0" err="1" smtClean="0"/>
              <a:t>Vegs</a:t>
            </a:r>
            <a:endParaRPr lang="en-US" dirty="0" smtClean="0"/>
          </a:p>
          <a:p>
            <a:r>
              <a:rPr lang="en-US" dirty="0" smtClean="0"/>
              <a:t>Citrus Fruit</a:t>
            </a:r>
          </a:p>
          <a:p>
            <a:r>
              <a:rPr lang="en-US" dirty="0" smtClean="0"/>
              <a:t>Sweet Potatoes</a:t>
            </a:r>
          </a:p>
          <a:p>
            <a:r>
              <a:rPr lang="en-US" dirty="0" smtClean="0"/>
              <a:t>Berries</a:t>
            </a:r>
          </a:p>
        </p:txBody>
      </p:sp>
      <p:sp>
        <p:nvSpPr>
          <p:cNvPr id="5" name="Text Placeholder 4"/>
          <p:cNvSpPr>
            <a:spLocks noGrp="1"/>
          </p:cNvSpPr>
          <p:nvPr>
            <p:ph type="body" sz="half" idx="2"/>
          </p:nvPr>
        </p:nvSpPr>
        <p:spPr/>
        <p:txBody>
          <a:bodyPr/>
          <a:lstStyle/>
          <a:p>
            <a:r>
              <a:rPr lang="en-US" dirty="0" smtClean="0"/>
              <a:t>Tomatoes</a:t>
            </a:r>
          </a:p>
          <a:p>
            <a:r>
              <a:rPr lang="en-US" dirty="0" smtClean="0"/>
              <a:t>Fish High in Omega-3 Fatty Acids</a:t>
            </a:r>
          </a:p>
          <a:p>
            <a:r>
              <a:rPr lang="en-US" dirty="0" smtClean="0"/>
              <a:t>Whole Grains</a:t>
            </a:r>
          </a:p>
          <a:p>
            <a:r>
              <a:rPr lang="en-US" dirty="0" smtClean="0"/>
              <a:t>Nuts</a:t>
            </a:r>
          </a:p>
          <a:p>
            <a:r>
              <a:rPr lang="en-US" dirty="0" smtClean="0"/>
              <a:t>Fat-Free Milk and Yogurt</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114800"/>
            <a:ext cx="2445675" cy="2568282"/>
          </a:xfrm>
          <a:prstGeom prst="rect">
            <a:avLst/>
          </a:prstGeom>
        </p:spPr>
      </p:pic>
    </p:spTree>
    <p:custDataLst>
      <p:tags r:id="rId1"/>
    </p:custDataLst>
    <p:extLst>
      <p:ext uri="{BB962C8B-B14F-4D97-AF65-F5344CB8AC3E}">
        <p14:creationId xmlns:p14="http://schemas.microsoft.com/office/powerpoint/2010/main" val="4282211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219200" y="0"/>
            <a:ext cx="6629400" cy="549275"/>
          </a:xfrm>
        </p:spPr>
        <p:txBody>
          <a:bodyPr lIns="91440" tIns="45720" rIns="91440" bIns="45720" anchor="b"/>
          <a:lstStyle/>
          <a:p>
            <a:pPr algn="ctr" eaLnBrk="1" hangingPunct="1"/>
            <a:r>
              <a:rPr lang="en-US" sz="2800" b="1" smtClean="0">
                <a:latin typeface="Tahoma" pitchFamily="34" charset="0"/>
              </a:rPr>
              <a:t>Label Lessons</a:t>
            </a:r>
          </a:p>
        </p:txBody>
      </p:sp>
      <p:grpSp>
        <p:nvGrpSpPr>
          <p:cNvPr id="179203" name="Group 4"/>
          <p:cNvGrpSpPr>
            <a:grpSpLocks/>
          </p:cNvGrpSpPr>
          <p:nvPr/>
        </p:nvGrpSpPr>
        <p:grpSpPr bwMode="auto">
          <a:xfrm>
            <a:off x="2895600" y="639763"/>
            <a:ext cx="3276600" cy="6065837"/>
            <a:chOff x="384" y="656"/>
            <a:chExt cx="1920" cy="3547"/>
          </a:xfrm>
        </p:grpSpPr>
        <p:sp>
          <p:nvSpPr>
            <p:cNvPr id="179206" name="Text Box 5"/>
            <p:cNvSpPr txBox="1">
              <a:spLocks noChangeArrowheads="1"/>
            </p:cNvSpPr>
            <p:nvPr/>
          </p:nvSpPr>
          <p:spPr bwMode="auto">
            <a:xfrm>
              <a:off x="384" y="656"/>
              <a:ext cx="1920" cy="4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kumimoji="1" lang="en-US" sz="1800" b="1">
                  <a:solidFill>
                    <a:srgbClr val="B13F9A"/>
                  </a:solidFill>
                  <a:latin typeface="Arial" charset="0"/>
                </a:rPr>
                <a:t>Nutrition Facts</a:t>
              </a:r>
            </a:p>
            <a:p>
              <a:pPr eaLnBrk="1" hangingPunct="1"/>
              <a:r>
                <a:rPr kumimoji="1" lang="en-US" sz="1200" b="1">
                  <a:solidFill>
                    <a:prstClr val="black"/>
                  </a:solidFill>
                  <a:latin typeface="Arial" charset="0"/>
                </a:rPr>
                <a:t>Serving Size 1/2 cup (114</a:t>
              </a:r>
              <a:r>
                <a:rPr kumimoji="1" lang="en-US" sz="1200" b="1">
                  <a:solidFill>
                    <a:srgbClr val="B13F9A"/>
                  </a:solidFill>
                  <a:latin typeface="Arial" charset="0"/>
                </a:rPr>
                <a:t> g)</a:t>
              </a:r>
            </a:p>
            <a:p>
              <a:pPr eaLnBrk="1" hangingPunct="1"/>
              <a:r>
                <a:rPr kumimoji="1" lang="en-US" sz="1200" b="1">
                  <a:solidFill>
                    <a:srgbClr val="B13F9A"/>
                  </a:solidFill>
                  <a:latin typeface="Arial" charset="0"/>
                </a:rPr>
                <a:t>Servings Per Container 4</a:t>
              </a:r>
              <a:endParaRPr kumimoji="1" lang="en-US" sz="1200" b="1">
                <a:solidFill>
                  <a:srgbClr val="B13F9A"/>
                </a:solidFill>
                <a:latin typeface="Tempus Sans ITC" pitchFamily="82" charset="0"/>
              </a:endParaRPr>
            </a:p>
          </p:txBody>
        </p:sp>
        <p:sp>
          <p:nvSpPr>
            <p:cNvPr id="179207" name="Text Box 6"/>
            <p:cNvSpPr txBox="1">
              <a:spLocks noChangeArrowheads="1"/>
            </p:cNvSpPr>
            <p:nvPr/>
          </p:nvSpPr>
          <p:spPr bwMode="auto">
            <a:xfrm>
              <a:off x="384" y="1136"/>
              <a:ext cx="1920" cy="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b="1">
                  <a:solidFill>
                    <a:srgbClr val="B13F9A"/>
                  </a:solidFill>
                  <a:latin typeface="Arial" charset="0"/>
                </a:rPr>
                <a:t>Amount Per Serving</a:t>
              </a:r>
              <a:endParaRPr lang="en-US" sz="1000">
                <a:solidFill>
                  <a:srgbClr val="B13F9A"/>
                </a:solidFill>
                <a:latin typeface="Arial" charset="0"/>
              </a:endParaRPr>
            </a:p>
          </p:txBody>
        </p:sp>
        <p:sp>
          <p:nvSpPr>
            <p:cNvPr id="179208" name="Text Box 7"/>
            <p:cNvSpPr txBox="1">
              <a:spLocks noChangeArrowheads="1"/>
            </p:cNvSpPr>
            <p:nvPr/>
          </p:nvSpPr>
          <p:spPr bwMode="auto">
            <a:xfrm>
              <a:off x="384" y="1280"/>
              <a:ext cx="1920" cy="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b="1">
                  <a:solidFill>
                    <a:srgbClr val="B13F9A"/>
                  </a:solidFill>
                  <a:latin typeface="Arial" charset="0"/>
                </a:rPr>
                <a:t>Calories   90</a:t>
              </a:r>
              <a:r>
                <a:rPr lang="en-US" sz="1200">
                  <a:solidFill>
                    <a:srgbClr val="B13F9A"/>
                  </a:solidFill>
                  <a:latin typeface="Arial" charset="0"/>
                </a:rPr>
                <a:t>          Calories from Fat 30</a:t>
              </a:r>
              <a:endParaRPr lang="en-US" sz="900" b="1">
                <a:solidFill>
                  <a:srgbClr val="B13F9A"/>
                </a:solidFill>
                <a:latin typeface="Arial" charset="0"/>
              </a:endParaRPr>
            </a:p>
          </p:txBody>
        </p:sp>
        <p:sp>
          <p:nvSpPr>
            <p:cNvPr id="179209" name="Text Box 8"/>
            <p:cNvSpPr txBox="1">
              <a:spLocks noChangeArrowheads="1"/>
            </p:cNvSpPr>
            <p:nvPr/>
          </p:nvSpPr>
          <p:spPr bwMode="auto">
            <a:xfrm>
              <a:off x="384" y="1472"/>
              <a:ext cx="1920" cy="1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800" b="1">
                  <a:solidFill>
                    <a:srgbClr val="B13F9A"/>
                  </a:solidFill>
                  <a:latin typeface="Arial" charset="0"/>
                </a:rPr>
                <a:t> % Daily Value*</a:t>
              </a:r>
            </a:p>
          </p:txBody>
        </p:sp>
        <p:sp>
          <p:nvSpPr>
            <p:cNvPr id="179210" name="Text Box 9"/>
            <p:cNvSpPr txBox="1">
              <a:spLocks noChangeArrowheads="1"/>
            </p:cNvSpPr>
            <p:nvPr/>
          </p:nvSpPr>
          <p:spPr bwMode="auto">
            <a:xfrm>
              <a:off x="384" y="1664"/>
              <a:ext cx="1920" cy="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 </a:t>
              </a:r>
              <a:r>
                <a:rPr lang="en-US" sz="1200" b="1">
                  <a:solidFill>
                    <a:srgbClr val="B13F9A"/>
                  </a:solidFill>
                  <a:latin typeface="Arial" charset="0"/>
                </a:rPr>
                <a:t>Total Fat  </a:t>
              </a:r>
              <a:r>
                <a:rPr lang="en-US" sz="1200">
                  <a:solidFill>
                    <a:srgbClr val="B13F9A"/>
                  </a:solidFill>
                  <a:latin typeface="Arial" charset="0"/>
                </a:rPr>
                <a:t>3g</a:t>
              </a:r>
              <a:r>
                <a:rPr lang="en-US" sz="800">
                  <a:solidFill>
                    <a:srgbClr val="B13F9A"/>
                  </a:solidFill>
                  <a:latin typeface="Arial" charset="0"/>
                </a:rPr>
                <a:t>                                                             5%</a:t>
              </a:r>
            </a:p>
          </p:txBody>
        </p:sp>
        <p:sp>
          <p:nvSpPr>
            <p:cNvPr id="179211" name="Text Box 10"/>
            <p:cNvSpPr txBox="1">
              <a:spLocks noChangeArrowheads="1"/>
            </p:cNvSpPr>
            <p:nvPr/>
          </p:nvSpPr>
          <p:spPr bwMode="auto">
            <a:xfrm>
              <a:off x="384" y="1808"/>
              <a:ext cx="1920" cy="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     </a:t>
              </a:r>
              <a:r>
                <a:rPr lang="en-US" sz="1000">
                  <a:solidFill>
                    <a:srgbClr val="B13F9A"/>
                  </a:solidFill>
                  <a:latin typeface="Arial" charset="0"/>
                </a:rPr>
                <a:t>Saturated Fat  0g</a:t>
              </a:r>
              <a:r>
                <a:rPr lang="en-US" sz="800">
                  <a:solidFill>
                    <a:srgbClr val="B13F9A"/>
                  </a:solidFill>
                  <a:latin typeface="Arial" charset="0"/>
                </a:rPr>
                <a:t>                                                      0%</a:t>
              </a:r>
            </a:p>
          </p:txBody>
        </p:sp>
        <p:sp>
          <p:nvSpPr>
            <p:cNvPr id="179212" name="Text Box 11"/>
            <p:cNvSpPr txBox="1">
              <a:spLocks noChangeArrowheads="1"/>
            </p:cNvSpPr>
            <p:nvPr/>
          </p:nvSpPr>
          <p:spPr bwMode="auto">
            <a:xfrm>
              <a:off x="384" y="1951"/>
              <a:ext cx="1920" cy="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 </a:t>
              </a:r>
              <a:r>
                <a:rPr lang="en-US" sz="1000" b="1">
                  <a:solidFill>
                    <a:srgbClr val="B13F9A"/>
                  </a:solidFill>
                  <a:latin typeface="Arial" charset="0"/>
                </a:rPr>
                <a:t>Cholesterol </a:t>
              </a:r>
              <a:r>
                <a:rPr lang="en-US" sz="1000">
                  <a:solidFill>
                    <a:srgbClr val="B13F9A"/>
                  </a:solidFill>
                  <a:latin typeface="Arial" charset="0"/>
                </a:rPr>
                <a:t> 0g</a:t>
              </a:r>
              <a:r>
                <a:rPr lang="en-US" sz="800">
                  <a:solidFill>
                    <a:srgbClr val="B13F9A"/>
                  </a:solidFill>
                  <a:latin typeface="Arial" charset="0"/>
                </a:rPr>
                <a:t>                                                             0%</a:t>
              </a:r>
            </a:p>
          </p:txBody>
        </p:sp>
        <p:sp>
          <p:nvSpPr>
            <p:cNvPr id="179213" name="Text Box 12"/>
            <p:cNvSpPr txBox="1">
              <a:spLocks noChangeArrowheads="1"/>
            </p:cNvSpPr>
            <p:nvPr/>
          </p:nvSpPr>
          <p:spPr bwMode="auto">
            <a:xfrm>
              <a:off x="384" y="2096"/>
              <a:ext cx="1920" cy="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 </a:t>
              </a:r>
              <a:r>
                <a:rPr lang="en-US" sz="1000" b="1">
                  <a:solidFill>
                    <a:srgbClr val="B13F9A"/>
                  </a:solidFill>
                  <a:latin typeface="Arial" charset="0"/>
                </a:rPr>
                <a:t>Sodium</a:t>
              </a:r>
              <a:r>
                <a:rPr lang="en-US" sz="1000">
                  <a:solidFill>
                    <a:srgbClr val="B13F9A"/>
                  </a:solidFill>
                  <a:latin typeface="Arial" charset="0"/>
                </a:rPr>
                <a:t>  300mg</a:t>
              </a:r>
              <a:r>
                <a:rPr lang="en-US" sz="800">
                  <a:solidFill>
                    <a:srgbClr val="B13F9A"/>
                  </a:solidFill>
                  <a:latin typeface="Arial" charset="0"/>
                </a:rPr>
                <a:t>                                                           13%</a:t>
              </a:r>
            </a:p>
          </p:txBody>
        </p:sp>
        <p:sp>
          <p:nvSpPr>
            <p:cNvPr id="179214" name="Text Box 13"/>
            <p:cNvSpPr txBox="1">
              <a:spLocks noChangeArrowheads="1"/>
            </p:cNvSpPr>
            <p:nvPr/>
          </p:nvSpPr>
          <p:spPr bwMode="auto">
            <a:xfrm>
              <a:off x="384" y="2240"/>
              <a:ext cx="1920" cy="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a:solidFill>
                    <a:srgbClr val="B13F9A"/>
                  </a:solidFill>
                  <a:latin typeface="Arial" charset="0"/>
                </a:rPr>
                <a:t> </a:t>
              </a:r>
              <a:r>
                <a:rPr lang="en-US" sz="1200" b="1">
                  <a:solidFill>
                    <a:prstClr val="black"/>
                  </a:solidFill>
                  <a:latin typeface="Arial" charset="0"/>
                </a:rPr>
                <a:t>Total Carbohydrate</a:t>
              </a:r>
              <a:r>
                <a:rPr lang="en-US" sz="1200">
                  <a:solidFill>
                    <a:prstClr val="black"/>
                  </a:solidFill>
                  <a:latin typeface="Arial" charset="0"/>
                </a:rPr>
                <a:t>  13g</a:t>
              </a:r>
              <a:r>
                <a:rPr lang="en-US" sz="1200">
                  <a:solidFill>
                    <a:srgbClr val="B13F9A"/>
                  </a:solidFill>
                  <a:latin typeface="Arial" charset="0"/>
                </a:rPr>
                <a:t>                     </a:t>
              </a:r>
              <a:r>
                <a:rPr lang="en-US" sz="800">
                  <a:solidFill>
                    <a:srgbClr val="B13F9A"/>
                  </a:solidFill>
                  <a:latin typeface="Arial" charset="0"/>
                </a:rPr>
                <a:t>4%                     </a:t>
              </a:r>
            </a:p>
          </p:txBody>
        </p:sp>
        <p:sp>
          <p:nvSpPr>
            <p:cNvPr id="179215" name="Text Box 14"/>
            <p:cNvSpPr txBox="1">
              <a:spLocks noChangeArrowheads="1"/>
            </p:cNvSpPr>
            <p:nvPr/>
          </p:nvSpPr>
          <p:spPr bwMode="auto">
            <a:xfrm>
              <a:off x="384" y="2384"/>
              <a:ext cx="1920" cy="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    </a:t>
              </a:r>
              <a:r>
                <a:rPr lang="en-US" sz="1000">
                  <a:solidFill>
                    <a:srgbClr val="B13F9A"/>
                  </a:solidFill>
                  <a:latin typeface="Arial" charset="0"/>
                </a:rPr>
                <a:t>Dietary Fiber  </a:t>
              </a:r>
              <a:r>
                <a:rPr lang="en-US" sz="1000" b="1">
                  <a:solidFill>
                    <a:srgbClr val="B13F9A"/>
                  </a:solidFill>
                  <a:latin typeface="Arial" charset="0"/>
                </a:rPr>
                <a:t> </a:t>
              </a:r>
              <a:r>
                <a:rPr lang="en-US" sz="1000">
                  <a:solidFill>
                    <a:srgbClr val="B13F9A"/>
                  </a:solidFill>
                  <a:latin typeface="Arial" charset="0"/>
                </a:rPr>
                <a:t>3g</a:t>
              </a:r>
              <a:r>
                <a:rPr lang="en-US" sz="800">
                  <a:solidFill>
                    <a:srgbClr val="B13F9A"/>
                  </a:solidFill>
                  <a:latin typeface="Arial" charset="0"/>
                </a:rPr>
                <a:t>                                                       12%</a:t>
              </a:r>
            </a:p>
          </p:txBody>
        </p:sp>
        <p:sp>
          <p:nvSpPr>
            <p:cNvPr id="179216" name="Text Box 15"/>
            <p:cNvSpPr txBox="1">
              <a:spLocks noChangeArrowheads="1"/>
            </p:cNvSpPr>
            <p:nvPr/>
          </p:nvSpPr>
          <p:spPr bwMode="auto">
            <a:xfrm>
              <a:off x="384" y="2529"/>
              <a:ext cx="1920" cy="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b="1">
                  <a:solidFill>
                    <a:srgbClr val="B13F9A"/>
                  </a:solidFill>
                  <a:latin typeface="Arial" charset="0"/>
                </a:rPr>
                <a:t>    </a:t>
              </a:r>
              <a:r>
                <a:rPr lang="en-US" sz="1000">
                  <a:solidFill>
                    <a:srgbClr val="B13F9A"/>
                  </a:solidFill>
                  <a:latin typeface="Arial" charset="0"/>
                </a:rPr>
                <a:t>Sugars  </a:t>
              </a:r>
              <a:r>
                <a:rPr lang="en-US" sz="1000" b="1">
                  <a:solidFill>
                    <a:srgbClr val="B13F9A"/>
                  </a:solidFill>
                  <a:latin typeface="Arial" charset="0"/>
                </a:rPr>
                <a:t> </a:t>
              </a:r>
              <a:r>
                <a:rPr lang="en-US" sz="1000">
                  <a:solidFill>
                    <a:srgbClr val="B13F9A"/>
                  </a:solidFill>
                  <a:latin typeface="Arial" charset="0"/>
                </a:rPr>
                <a:t>3g</a:t>
              </a:r>
              <a:r>
                <a:rPr lang="en-US" sz="800">
                  <a:solidFill>
                    <a:srgbClr val="B13F9A"/>
                  </a:solidFill>
                  <a:latin typeface="Arial" charset="0"/>
                </a:rPr>
                <a:t> </a:t>
              </a:r>
            </a:p>
          </p:txBody>
        </p:sp>
        <p:sp>
          <p:nvSpPr>
            <p:cNvPr id="179217" name="Text Box 16"/>
            <p:cNvSpPr txBox="1">
              <a:spLocks noChangeArrowheads="1"/>
            </p:cNvSpPr>
            <p:nvPr/>
          </p:nvSpPr>
          <p:spPr bwMode="auto">
            <a:xfrm>
              <a:off x="384" y="2673"/>
              <a:ext cx="1920" cy="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b="1">
                  <a:solidFill>
                    <a:srgbClr val="B13F9A"/>
                  </a:solidFill>
                  <a:latin typeface="Arial" charset="0"/>
                </a:rPr>
                <a:t>Protein</a:t>
              </a:r>
              <a:r>
                <a:rPr lang="en-US" sz="1200">
                  <a:solidFill>
                    <a:srgbClr val="B13F9A"/>
                  </a:solidFill>
                  <a:latin typeface="Arial" charset="0"/>
                </a:rPr>
                <a:t> </a:t>
              </a:r>
              <a:r>
                <a:rPr lang="en-US" sz="1200" b="1">
                  <a:solidFill>
                    <a:srgbClr val="B13F9A"/>
                  </a:solidFill>
                  <a:latin typeface="Arial" charset="0"/>
                </a:rPr>
                <a:t> </a:t>
              </a:r>
              <a:r>
                <a:rPr lang="en-US" sz="1200">
                  <a:solidFill>
                    <a:srgbClr val="B13F9A"/>
                  </a:solidFill>
                  <a:latin typeface="Arial" charset="0"/>
                </a:rPr>
                <a:t>3g </a:t>
              </a:r>
            </a:p>
          </p:txBody>
        </p:sp>
        <p:sp>
          <p:nvSpPr>
            <p:cNvPr id="179218" name="Text Box 17"/>
            <p:cNvSpPr txBox="1">
              <a:spLocks noChangeArrowheads="1"/>
            </p:cNvSpPr>
            <p:nvPr/>
          </p:nvSpPr>
          <p:spPr bwMode="auto">
            <a:xfrm>
              <a:off x="384" y="2817"/>
              <a:ext cx="1920" cy="1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Vitamin A     </a:t>
              </a:r>
              <a:r>
                <a:rPr lang="en-US" sz="800">
                  <a:solidFill>
                    <a:srgbClr val="B13F9A"/>
                  </a:solidFill>
                  <a:latin typeface="Arial" charset="0"/>
                </a:rPr>
                <a:t>80%</a:t>
              </a:r>
              <a:r>
                <a:rPr lang="en-US" sz="800" b="1">
                  <a:solidFill>
                    <a:srgbClr val="B13F9A"/>
                  </a:solidFill>
                  <a:latin typeface="Arial" charset="0"/>
                </a:rPr>
                <a:t>     *      Vitamin C         </a:t>
              </a:r>
              <a:r>
                <a:rPr lang="en-US" sz="800">
                  <a:solidFill>
                    <a:srgbClr val="B13F9A"/>
                  </a:solidFill>
                  <a:latin typeface="Arial" charset="0"/>
                </a:rPr>
                <a:t>60%</a:t>
              </a:r>
            </a:p>
          </p:txBody>
        </p:sp>
        <p:sp>
          <p:nvSpPr>
            <p:cNvPr id="179219" name="Text Box 18"/>
            <p:cNvSpPr txBox="1">
              <a:spLocks noChangeArrowheads="1"/>
            </p:cNvSpPr>
            <p:nvPr/>
          </p:nvSpPr>
          <p:spPr bwMode="auto">
            <a:xfrm>
              <a:off x="384" y="2960"/>
              <a:ext cx="1920" cy="1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b="1">
                  <a:solidFill>
                    <a:srgbClr val="B13F9A"/>
                  </a:solidFill>
                  <a:latin typeface="Arial" charset="0"/>
                </a:rPr>
                <a:t>Calcium       </a:t>
              </a:r>
              <a:r>
                <a:rPr lang="en-US" sz="800">
                  <a:solidFill>
                    <a:srgbClr val="B13F9A"/>
                  </a:solidFill>
                  <a:latin typeface="Arial" charset="0"/>
                </a:rPr>
                <a:t> 4%    *     </a:t>
              </a:r>
              <a:r>
                <a:rPr lang="en-US" sz="800" b="1">
                  <a:solidFill>
                    <a:srgbClr val="B13F9A"/>
                  </a:solidFill>
                  <a:latin typeface="Arial" charset="0"/>
                </a:rPr>
                <a:t>Iron</a:t>
              </a:r>
              <a:r>
                <a:rPr lang="en-US" sz="800">
                  <a:solidFill>
                    <a:srgbClr val="B13F9A"/>
                  </a:solidFill>
                  <a:latin typeface="Arial" charset="0"/>
                </a:rPr>
                <a:t>                4%</a:t>
              </a:r>
            </a:p>
          </p:txBody>
        </p:sp>
        <p:sp>
          <p:nvSpPr>
            <p:cNvPr id="179220" name="Text Box 19"/>
            <p:cNvSpPr txBox="1">
              <a:spLocks noChangeArrowheads="1"/>
            </p:cNvSpPr>
            <p:nvPr/>
          </p:nvSpPr>
          <p:spPr bwMode="auto">
            <a:xfrm>
              <a:off x="384" y="3105"/>
              <a:ext cx="1920" cy="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B13F9A"/>
                  </a:solidFill>
                  <a:latin typeface="Arial" charset="0"/>
                </a:rPr>
                <a:t>* Percent Daily Values are based on a 2,000 calorie diet.  Your daily values may be higher or lower depending on your calorie needs:</a:t>
              </a:r>
            </a:p>
          </p:txBody>
        </p:sp>
        <p:sp>
          <p:nvSpPr>
            <p:cNvPr id="179221" name="Text Box 20"/>
            <p:cNvSpPr txBox="1">
              <a:spLocks noChangeArrowheads="1"/>
            </p:cNvSpPr>
            <p:nvPr/>
          </p:nvSpPr>
          <p:spPr bwMode="auto">
            <a:xfrm>
              <a:off x="384" y="3439"/>
              <a:ext cx="1920" cy="4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700" u="sng">
                  <a:solidFill>
                    <a:srgbClr val="B13F9A"/>
                  </a:solidFill>
                  <a:latin typeface="Arial" charset="0"/>
                </a:rPr>
                <a:t>	          Calories     _   2000              2500</a:t>
              </a:r>
              <a:endParaRPr lang="en-US" sz="700">
                <a:solidFill>
                  <a:srgbClr val="B13F9A"/>
                </a:solidFill>
                <a:latin typeface="Arial" charset="0"/>
              </a:endParaRPr>
            </a:p>
            <a:p>
              <a:pPr eaLnBrk="1" hangingPunct="1"/>
              <a:r>
                <a:rPr lang="en-US" sz="700">
                  <a:solidFill>
                    <a:srgbClr val="B13F9A"/>
                  </a:solidFill>
                  <a:latin typeface="Arial" charset="0"/>
                </a:rPr>
                <a:t>Total Fat                               Less than         65g              80g</a:t>
              </a:r>
            </a:p>
            <a:p>
              <a:pPr eaLnBrk="1" hangingPunct="1"/>
              <a:r>
                <a:rPr lang="en-US" sz="700">
                  <a:solidFill>
                    <a:srgbClr val="B13F9A"/>
                  </a:solidFill>
                  <a:latin typeface="Arial" charset="0"/>
                </a:rPr>
                <a:t>Sat Fat                                 Less than          20g              25g</a:t>
              </a:r>
            </a:p>
            <a:p>
              <a:pPr eaLnBrk="1" hangingPunct="1"/>
              <a:r>
                <a:rPr lang="en-US" sz="700">
                  <a:solidFill>
                    <a:srgbClr val="B13F9A"/>
                  </a:solidFill>
                  <a:latin typeface="Arial" charset="0"/>
                </a:rPr>
                <a:t>Cholesterol                           Less than         300mg         300mg</a:t>
              </a:r>
            </a:p>
            <a:p>
              <a:pPr eaLnBrk="1" hangingPunct="1"/>
              <a:r>
                <a:rPr lang="en-US" sz="700">
                  <a:solidFill>
                    <a:srgbClr val="B13F9A"/>
                  </a:solidFill>
                  <a:latin typeface="Arial" charset="0"/>
                </a:rPr>
                <a:t>Sodium                                 Less than        2400mg        2400mg</a:t>
              </a:r>
            </a:p>
            <a:p>
              <a:pPr eaLnBrk="1" hangingPunct="1"/>
              <a:r>
                <a:rPr lang="en-US" sz="700">
                  <a:solidFill>
                    <a:srgbClr val="B13F9A"/>
                  </a:solidFill>
                  <a:latin typeface="Arial" charset="0"/>
                </a:rPr>
                <a:t>Total Carbohydrate                                       300g            375g</a:t>
              </a:r>
            </a:p>
            <a:p>
              <a:pPr eaLnBrk="1" hangingPunct="1"/>
              <a:r>
                <a:rPr lang="en-US" sz="700">
                  <a:solidFill>
                    <a:srgbClr val="B13F9A"/>
                  </a:solidFill>
                  <a:latin typeface="Arial" charset="0"/>
                </a:rPr>
                <a:t>Fiber                                                              25g              30g</a:t>
              </a:r>
            </a:p>
          </p:txBody>
        </p:sp>
        <p:sp>
          <p:nvSpPr>
            <p:cNvPr id="179222" name="Line 21"/>
            <p:cNvSpPr>
              <a:spLocks noChangeShapeType="1"/>
            </p:cNvSpPr>
            <p:nvPr/>
          </p:nvSpPr>
          <p:spPr bwMode="auto">
            <a:xfrm>
              <a:off x="384" y="2816"/>
              <a:ext cx="1920" cy="0"/>
            </a:xfrm>
            <a:prstGeom prst="line">
              <a:avLst/>
            </a:prstGeom>
            <a:noFill/>
            <a:ln w="5715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latin typeface="Arial" pitchFamily="34" charset="0"/>
              </a:endParaRPr>
            </a:p>
          </p:txBody>
        </p:sp>
        <p:sp>
          <p:nvSpPr>
            <p:cNvPr id="179223" name="Text Box 22"/>
            <p:cNvSpPr txBox="1">
              <a:spLocks noChangeArrowheads="1"/>
            </p:cNvSpPr>
            <p:nvPr/>
          </p:nvSpPr>
          <p:spPr bwMode="auto">
            <a:xfrm>
              <a:off x="384" y="4064"/>
              <a:ext cx="1920" cy="1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a:solidFill>
                    <a:srgbClr val="B13F9A"/>
                  </a:solidFill>
                  <a:latin typeface="Arial" charset="0"/>
                </a:rPr>
                <a:t>Calories per gram: Fat  9     Carbohydrates 4      Protein  4</a:t>
              </a:r>
            </a:p>
          </p:txBody>
        </p:sp>
      </p:grpSp>
      <p:sp>
        <p:nvSpPr>
          <p:cNvPr id="1860630" name="Oval 27"/>
          <p:cNvSpPr>
            <a:spLocks noChangeArrowheads="1"/>
          </p:cNvSpPr>
          <p:nvPr/>
        </p:nvSpPr>
        <p:spPr bwMode="auto">
          <a:xfrm>
            <a:off x="2743200" y="3216275"/>
            <a:ext cx="2209800" cy="533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prstClr val="black"/>
              </a:solidFill>
              <a:latin typeface="Arial" pitchFamily="34" charset="0"/>
            </a:endParaRPr>
          </a:p>
        </p:txBody>
      </p:sp>
      <p:sp>
        <p:nvSpPr>
          <p:cNvPr id="1860631" name="Oval 27"/>
          <p:cNvSpPr>
            <a:spLocks noChangeArrowheads="1"/>
          </p:cNvSpPr>
          <p:nvPr/>
        </p:nvSpPr>
        <p:spPr bwMode="auto">
          <a:xfrm>
            <a:off x="3276600" y="854075"/>
            <a:ext cx="2057400" cy="3810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prstClr val="black"/>
              </a:solidFill>
              <a:latin typeface="Arial" pitchFamily="34" charset="0"/>
            </a:endParaRPr>
          </a:p>
        </p:txBody>
      </p:sp>
    </p:spTree>
    <p:custDataLst>
      <p:tags r:id="rId1"/>
    </p:custDataLst>
    <p:extLst>
      <p:ext uri="{BB962C8B-B14F-4D97-AF65-F5344CB8AC3E}">
        <p14:creationId xmlns:p14="http://schemas.microsoft.com/office/powerpoint/2010/main" val="661743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0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0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0630" grpId="0" animBg="1" autoUpdateAnimBg="0"/>
      <p:bldP spid="186063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2"/>
          <p:cNvSpPr>
            <a:spLocks noGrp="1" noChangeArrowheads="1"/>
          </p:cNvSpPr>
          <p:nvPr>
            <p:ph type="title" idx="4294967295"/>
          </p:nvPr>
        </p:nvSpPr>
        <p:spPr>
          <a:xfrm>
            <a:off x="609600" y="304800"/>
            <a:ext cx="7772400" cy="1524000"/>
          </a:xfrm>
        </p:spPr>
        <p:txBody>
          <a:bodyPr lIns="91440" tIns="45720" rIns="91440" bIns="45720" anchor="b">
            <a:normAutofit/>
          </a:bodyPr>
          <a:lstStyle/>
          <a:p>
            <a:pPr eaLnBrk="1" hangingPunct="1"/>
            <a:r>
              <a:rPr lang="en-US" sz="2800" dirty="0" smtClean="0">
                <a:latin typeface="Tahoma" pitchFamily="34" charset="0"/>
              </a:rPr>
              <a:t>Choose Healthy Carbs</a:t>
            </a:r>
            <a:br>
              <a:rPr lang="en-US" sz="2800" dirty="0" smtClean="0">
                <a:latin typeface="Tahoma" pitchFamily="34" charset="0"/>
              </a:rPr>
            </a:br>
            <a:endParaRPr lang="en-US" sz="2800" dirty="0" smtClean="0">
              <a:latin typeface="Tahoma" pitchFamily="34" charset="0"/>
            </a:endParaRPr>
          </a:p>
        </p:txBody>
      </p:sp>
      <p:sp>
        <p:nvSpPr>
          <p:cNvPr id="1854468" name="Rectangle 3"/>
          <p:cNvSpPr>
            <a:spLocks noGrp="1" noChangeArrowheads="1"/>
          </p:cNvSpPr>
          <p:nvPr>
            <p:ph type="body" idx="4294967295"/>
          </p:nvPr>
        </p:nvSpPr>
        <p:spPr>
          <a:xfrm>
            <a:off x="533400" y="1447800"/>
            <a:ext cx="5181600" cy="3962400"/>
          </a:xfrm>
        </p:spPr>
        <p:txBody>
          <a:bodyPr>
            <a:normAutofit lnSpcReduction="10000"/>
          </a:bodyPr>
          <a:lstStyle/>
          <a:p>
            <a:pPr eaLnBrk="1" hangingPunct="1">
              <a:lnSpc>
                <a:spcPct val="90000"/>
              </a:lnSpc>
              <a:spcBef>
                <a:spcPct val="50000"/>
              </a:spcBef>
              <a:buFontTx/>
              <a:buChar char="o"/>
              <a:defRPr/>
            </a:pPr>
            <a:r>
              <a:rPr lang="en-US" sz="2600" dirty="0" smtClean="0"/>
              <a:t>Carbs have fiber, vitamins, minerals and phytonutrients </a:t>
            </a:r>
          </a:p>
          <a:p>
            <a:pPr eaLnBrk="1" hangingPunct="1">
              <a:lnSpc>
                <a:spcPct val="90000"/>
              </a:lnSpc>
              <a:spcBef>
                <a:spcPct val="50000"/>
              </a:spcBef>
              <a:buFontTx/>
              <a:buChar char="o"/>
              <a:defRPr/>
            </a:pPr>
            <a:r>
              <a:rPr lang="en-US" sz="2600" dirty="0" smtClean="0"/>
              <a:t>25 </a:t>
            </a:r>
            <a:r>
              <a:rPr lang="en-US" sz="2600" dirty="0" err="1" smtClean="0"/>
              <a:t>gms</a:t>
            </a:r>
            <a:r>
              <a:rPr lang="en-US" sz="2600" dirty="0" smtClean="0"/>
              <a:t> of fiber a day</a:t>
            </a:r>
          </a:p>
          <a:p>
            <a:pPr eaLnBrk="1" hangingPunct="1">
              <a:lnSpc>
                <a:spcPct val="90000"/>
              </a:lnSpc>
              <a:spcBef>
                <a:spcPct val="50000"/>
              </a:spcBef>
              <a:buFontTx/>
              <a:buChar char="o"/>
              <a:defRPr/>
            </a:pPr>
            <a:r>
              <a:rPr lang="en-US" sz="2600" dirty="0" smtClean="0"/>
              <a:t>Power Carbs include:</a:t>
            </a:r>
          </a:p>
          <a:p>
            <a:pPr lvl="1">
              <a:lnSpc>
                <a:spcPct val="90000"/>
              </a:lnSpc>
              <a:spcBef>
                <a:spcPct val="50000"/>
              </a:spcBef>
              <a:buFontTx/>
              <a:buChar char="o"/>
              <a:defRPr/>
            </a:pPr>
            <a:r>
              <a:rPr lang="en-US" sz="2600" dirty="0" smtClean="0"/>
              <a:t>Beans</a:t>
            </a:r>
          </a:p>
          <a:p>
            <a:pPr lvl="1">
              <a:lnSpc>
                <a:spcPct val="90000"/>
              </a:lnSpc>
              <a:spcBef>
                <a:spcPct val="50000"/>
              </a:spcBef>
              <a:buFontTx/>
              <a:buChar char="o"/>
              <a:defRPr/>
            </a:pPr>
            <a:r>
              <a:rPr lang="en-US" sz="2600" dirty="0" smtClean="0"/>
              <a:t>Veggies</a:t>
            </a:r>
          </a:p>
          <a:p>
            <a:pPr lvl="1">
              <a:lnSpc>
                <a:spcPct val="90000"/>
              </a:lnSpc>
              <a:spcBef>
                <a:spcPct val="50000"/>
              </a:spcBef>
              <a:buFontTx/>
              <a:buChar char="o"/>
              <a:defRPr/>
            </a:pPr>
            <a:r>
              <a:rPr lang="en-US" sz="2600" dirty="0" smtClean="0"/>
              <a:t>Fruits</a:t>
            </a:r>
          </a:p>
          <a:p>
            <a:pPr lvl="1">
              <a:lnSpc>
                <a:spcPct val="90000"/>
              </a:lnSpc>
              <a:spcBef>
                <a:spcPct val="50000"/>
              </a:spcBef>
              <a:buFontTx/>
              <a:buChar char="o"/>
              <a:defRPr/>
            </a:pPr>
            <a:r>
              <a:rPr lang="en-US" sz="2600" dirty="0" smtClean="0"/>
              <a:t>Whole grain foods</a:t>
            </a:r>
          </a:p>
          <a:p>
            <a:pPr lvl="1">
              <a:lnSpc>
                <a:spcPct val="90000"/>
              </a:lnSpc>
              <a:spcBef>
                <a:spcPct val="50000"/>
              </a:spcBef>
              <a:buFontTx/>
              <a:buChar char="o"/>
              <a:defRPr/>
            </a:pPr>
            <a:endParaRPr lang="en-US" sz="2600" dirty="0"/>
          </a:p>
          <a:p>
            <a:pPr lvl="1">
              <a:lnSpc>
                <a:spcPct val="90000"/>
              </a:lnSpc>
              <a:spcBef>
                <a:spcPct val="50000"/>
              </a:spcBef>
              <a:buFontTx/>
              <a:buChar char="o"/>
              <a:defRPr/>
            </a:pPr>
            <a:endParaRPr lang="en-US" sz="2600" dirty="0" smtClean="0"/>
          </a:p>
        </p:txBody>
      </p:sp>
      <p:pic>
        <p:nvPicPr>
          <p:cNvPr id="214019" name="Picture 3" descr="C:\Users\bev_000\AppData\Local\Microsoft\Windows\Temporary Internet Files\Content.IE5\EFRK1MDT\MP900430944[1].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343400" y="2362200"/>
            <a:ext cx="3735586"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2333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z="4800" smtClean="0"/>
              <a:t>Handy Meal Plan</a:t>
            </a:r>
            <a:r>
              <a:rPr lang="en-US" smtClean="0"/>
              <a:t>  </a:t>
            </a:r>
          </a:p>
        </p:txBody>
      </p:sp>
      <p:sp>
        <p:nvSpPr>
          <p:cNvPr id="1857539" name="Rectangle 3"/>
          <p:cNvSpPr>
            <a:spLocks noGrp="1" noChangeArrowheads="1"/>
          </p:cNvSpPr>
          <p:nvPr>
            <p:ph type="body" idx="1"/>
          </p:nvPr>
        </p:nvSpPr>
        <p:spPr>
          <a:xfrm>
            <a:off x="457200" y="1885950"/>
            <a:ext cx="6226175" cy="4457700"/>
          </a:xfrm>
        </p:spPr>
        <p:txBody>
          <a:bodyPr>
            <a:normAutofit/>
          </a:bodyPr>
          <a:lstStyle/>
          <a:p>
            <a:pPr eaLnBrk="1" hangingPunct="1">
              <a:defRPr/>
            </a:pPr>
            <a:r>
              <a:rPr lang="en-US" sz="3600" dirty="0" smtClean="0"/>
              <a:t>Per Meal Serving</a:t>
            </a:r>
          </a:p>
          <a:p>
            <a:pPr lvl="1" eaLnBrk="1" hangingPunct="1">
              <a:defRPr/>
            </a:pPr>
            <a:r>
              <a:rPr lang="en-US" sz="3200" dirty="0" smtClean="0"/>
              <a:t>Each finger = 15 </a:t>
            </a:r>
            <a:r>
              <a:rPr lang="en-US" sz="3200" dirty="0" err="1" smtClean="0"/>
              <a:t>gms</a:t>
            </a:r>
            <a:r>
              <a:rPr lang="en-US" sz="3200" dirty="0" smtClean="0"/>
              <a:t> carb (can have 3-4 servings/meal) </a:t>
            </a:r>
          </a:p>
          <a:p>
            <a:pPr lvl="1" eaLnBrk="1" hangingPunct="1">
              <a:defRPr/>
            </a:pPr>
            <a:r>
              <a:rPr lang="en-US" sz="3200" dirty="0" smtClean="0"/>
              <a:t>Palm of hand = 3 </a:t>
            </a:r>
            <a:r>
              <a:rPr lang="en-US" sz="3200" dirty="0" err="1" smtClean="0"/>
              <a:t>oz’s</a:t>
            </a:r>
            <a:r>
              <a:rPr lang="en-US" sz="3200" dirty="0" smtClean="0"/>
              <a:t> protein </a:t>
            </a:r>
          </a:p>
          <a:p>
            <a:pPr lvl="1" eaLnBrk="1" hangingPunct="1">
              <a:defRPr/>
            </a:pPr>
            <a:r>
              <a:rPr lang="en-US" sz="3200" dirty="0" smtClean="0"/>
              <a:t>Thumbnail = 1 tsp fat serving</a:t>
            </a:r>
          </a:p>
        </p:txBody>
      </p:sp>
      <p:graphicFrame>
        <p:nvGraphicFramePr>
          <p:cNvPr id="178180" name="Object 4"/>
          <p:cNvGraphicFramePr>
            <a:graphicFrameLocks noChangeAspect="1"/>
          </p:cNvGraphicFramePr>
          <p:nvPr>
            <p:extLst/>
          </p:nvPr>
        </p:nvGraphicFramePr>
        <p:xfrm>
          <a:off x="6248400" y="1143000"/>
          <a:ext cx="2823541" cy="3200400"/>
        </p:xfrm>
        <a:graphic>
          <a:graphicData uri="http://schemas.openxmlformats.org/presentationml/2006/ole">
            <mc:AlternateContent xmlns:mc="http://schemas.openxmlformats.org/markup-compatibility/2006">
              <mc:Choice xmlns:v="urn:schemas-microsoft-com:vml" Requires="v">
                <p:oleObj spid="_x0000_s119812" name="Clip" r:id="rId4" imgW="1202835" imgH="1362395" progId="MS_ClipArt_Gallery.5">
                  <p:embed/>
                </p:oleObj>
              </mc:Choice>
              <mc:Fallback>
                <p:oleObj name="Clip" r:id="rId4" imgW="1202835" imgH="13623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143000"/>
                        <a:ext cx="2823541" cy="3200400"/>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13490976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Goal Ideas </a:t>
            </a:r>
          </a:p>
        </p:txBody>
      </p:sp>
      <p:sp>
        <p:nvSpPr>
          <p:cNvPr id="3" name="Content Placeholder 2"/>
          <p:cNvSpPr>
            <a:spLocks noGrp="1"/>
          </p:cNvSpPr>
          <p:nvPr>
            <p:ph idx="1"/>
          </p:nvPr>
        </p:nvSpPr>
        <p:spPr>
          <a:xfrm>
            <a:off x="914400" y="1828800"/>
            <a:ext cx="6629400" cy="4724400"/>
          </a:xfrm>
        </p:spPr>
        <p:txBody>
          <a:bodyPr/>
          <a:lstStyle/>
          <a:p>
            <a:pPr>
              <a:defRPr/>
            </a:pPr>
            <a:r>
              <a:rPr lang="en-US" dirty="0" smtClean="0"/>
              <a:t>Eat </a:t>
            </a:r>
            <a:r>
              <a:rPr lang="en-US" dirty="0" smtClean="0"/>
              <a:t>less processed foods</a:t>
            </a:r>
            <a:endParaRPr lang="en-US" dirty="0" smtClean="0"/>
          </a:p>
          <a:p>
            <a:pPr>
              <a:defRPr/>
            </a:pPr>
            <a:r>
              <a:rPr lang="en-US" dirty="0" smtClean="0"/>
              <a:t>Eat 3 </a:t>
            </a:r>
            <a:r>
              <a:rPr lang="en-US" dirty="0" err="1" smtClean="0"/>
              <a:t>oz</a:t>
            </a:r>
            <a:r>
              <a:rPr lang="en-US" dirty="0" smtClean="0"/>
              <a:t> portions of lean meat / fish</a:t>
            </a:r>
          </a:p>
          <a:p>
            <a:pPr>
              <a:defRPr/>
            </a:pPr>
            <a:r>
              <a:rPr lang="en-US" dirty="0" smtClean="0"/>
              <a:t>Eat foods that have less fat and salt</a:t>
            </a:r>
          </a:p>
          <a:p>
            <a:pPr>
              <a:defRPr/>
            </a:pPr>
            <a:r>
              <a:rPr lang="en-US" dirty="0" smtClean="0"/>
              <a:t>Eat foods with more fiber</a:t>
            </a:r>
          </a:p>
        </p:txBody>
      </p:sp>
      <p:pic>
        <p:nvPicPr>
          <p:cNvPr id="78852" name="Picture 9" descr="C:\Users\bev\AppData\Local\Microsoft\Windows\Temporary Internet Files\Content.IE5\7GPPI1RU\MP9004331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21112"/>
            <a:ext cx="411638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5655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283524"/>
            <a:ext cx="7772400" cy="1143000"/>
          </a:xfrm>
        </p:spPr>
        <p:txBody>
          <a:bodyPr/>
          <a:lstStyle/>
          <a:p>
            <a:r>
              <a:rPr lang="en-US" altLang="en-US" sz="6000" dirty="0" smtClean="0"/>
              <a:t>Get Active</a:t>
            </a:r>
            <a:endParaRPr lang="en-US" altLang="en-US" sz="6000" dirty="0" smtClean="0"/>
          </a:p>
        </p:txBody>
      </p:sp>
      <p:pic>
        <p:nvPicPr>
          <p:cNvPr id="61444" name="Picture 8" descr="http://www.drsharma.ca/wp-content/uploads/smaller_active_kids497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26524"/>
            <a:ext cx="5867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60053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Choose a SMART Goal</a:t>
            </a:r>
          </a:p>
        </p:txBody>
      </p:sp>
      <p:sp>
        <p:nvSpPr>
          <p:cNvPr id="3" name="Content Placeholder 2"/>
          <p:cNvSpPr>
            <a:spLocks noGrp="1"/>
          </p:cNvSpPr>
          <p:nvPr>
            <p:ph idx="1"/>
          </p:nvPr>
        </p:nvSpPr>
        <p:spPr/>
        <p:txBody>
          <a:bodyPr/>
          <a:lstStyle/>
          <a:p>
            <a:pPr>
              <a:defRPr/>
            </a:pPr>
            <a:r>
              <a:rPr lang="en-US" dirty="0" smtClean="0"/>
              <a:t>Specific</a:t>
            </a:r>
          </a:p>
          <a:p>
            <a:pPr>
              <a:defRPr/>
            </a:pPr>
            <a:r>
              <a:rPr lang="en-US" dirty="0" smtClean="0"/>
              <a:t>Measurable</a:t>
            </a:r>
          </a:p>
          <a:p>
            <a:pPr>
              <a:defRPr/>
            </a:pPr>
            <a:r>
              <a:rPr lang="en-US" dirty="0" smtClean="0"/>
              <a:t>Attainable </a:t>
            </a:r>
            <a:endParaRPr lang="en-US" dirty="0"/>
          </a:p>
          <a:p>
            <a:pPr>
              <a:defRPr/>
            </a:pPr>
            <a:r>
              <a:rPr lang="en-US" dirty="0" smtClean="0"/>
              <a:t>Realistic</a:t>
            </a:r>
          </a:p>
          <a:p>
            <a:pPr>
              <a:defRPr/>
            </a:pPr>
            <a:r>
              <a:rPr lang="en-US" dirty="0" smtClean="0"/>
              <a:t>Timely</a:t>
            </a:r>
            <a:endParaRPr lang="en-US" dirty="0"/>
          </a:p>
        </p:txBody>
      </p:sp>
      <p:pic>
        <p:nvPicPr>
          <p:cNvPr id="62468" name="Picture 5" descr="http://www.abundancecoaching.com/wp-content/uploads/2011/11/Create-Smart-Go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427163"/>
            <a:ext cx="35194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4187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20040"/>
            <a:ext cx="7239000" cy="670560"/>
          </a:xfrm>
        </p:spPr>
        <p:txBody>
          <a:bodyPr/>
          <a:lstStyle/>
          <a:p>
            <a:r>
              <a:rPr lang="en-US" altLang="en-US" dirty="0" smtClean="0"/>
              <a:t>Goal Example –  </a:t>
            </a:r>
          </a:p>
        </p:txBody>
      </p:sp>
      <p:sp>
        <p:nvSpPr>
          <p:cNvPr id="3" name="Content Placeholder 2"/>
          <p:cNvSpPr>
            <a:spLocks noGrp="1"/>
          </p:cNvSpPr>
          <p:nvPr>
            <p:ph idx="1"/>
          </p:nvPr>
        </p:nvSpPr>
        <p:spPr>
          <a:xfrm>
            <a:off x="914400" y="990600"/>
            <a:ext cx="6934200" cy="5562600"/>
          </a:xfrm>
        </p:spPr>
        <p:txBody>
          <a:bodyPr/>
          <a:lstStyle/>
          <a:p>
            <a:pPr>
              <a:defRPr/>
            </a:pPr>
            <a:r>
              <a:rPr lang="en-US" dirty="0" smtClean="0"/>
              <a:t> I will make 3 laps around </a:t>
            </a:r>
            <a:r>
              <a:rPr lang="en-US" dirty="0" smtClean="0"/>
              <a:t>my block on </a:t>
            </a:r>
            <a:r>
              <a:rPr lang="en-US" dirty="0" smtClean="0"/>
              <a:t>Monday, Wednesday and Friday for one month.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057400"/>
            <a:ext cx="3124200" cy="4686300"/>
          </a:xfrm>
          <a:prstGeom prst="rect">
            <a:avLst/>
          </a:prstGeom>
        </p:spPr>
      </p:pic>
    </p:spTree>
    <p:custDataLst>
      <p:tags r:id="rId1"/>
    </p:custDataLst>
    <p:extLst>
      <p:ext uri="{BB962C8B-B14F-4D97-AF65-F5344CB8AC3E}">
        <p14:creationId xmlns:p14="http://schemas.microsoft.com/office/powerpoint/2010/main" val="265136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ewsweekareyouat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0"/>
            <a:ext cx="527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857882"/>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en-US" dirty="0" smtClean="0"/>
              <a:t>Keeping it Positive – Be y0ur own Best coach</a:t>
            </a:r>
            <a:endParaRPr lang="en-US" altLang="en-US" dirty="0" smtClean="0"/>
          </a:p>
        </p:txBody>
      </p:sp>
      <p:sp>
        <p:nvSpPr>
          <p:cNvPr id="3" name="Content Placeholder 2"/>
          <p:cNvSpPr>
            <a:spLocks noGrp="1"/>
          </p:cNvSpPr>
          <p:nvPr>
            <p:ph idx="1"/>
          </p:nvPr>
        </p:nvSpPr>
        <p:spPr>
          <a:xfrm>
            <a:off x="914400" y="1905000"/>
            <a:ext cx="7772400" cy="4648200"/>
          </a:xfrm>
        </p:spPr>
        <p:txBody>
          <a:bodyPr/>
          <a:lstStyle/>
          <a:p>
            <a:pPr>
              <a:defRPr/>
            </a:pPr>
            <a:r>
              <a:rPr lang="en-US" dirty="0" smtClean="0"/>
              <a:t>Brush and floss daily</a:t>
            </a:r>
          </a:p>
          <a:p>
            <a:pPr>
              <a:defRPr/>
            </a:pPr>
            <a:r>
              <a:rPr lang="en-US" dirty="0" smtClean="0"/>
              <a:t>Get your flu shot</a:t>
            </a:r>
          </a:p>
          <a:p>
            <a:pPr>
              <a:defRPr/>
            </a:pPr>
            <a:r>
              <a:rPr lang="en-US" dirty="0" smtClean="0"/>
              <a:t>Move, move, </a:t>
            </a:r>
            <a:r>
              <a:rPr lang="en-US" dirty="0" smtClean="0"/>
              <a:t>move</a:t>
            </a:r>
          </a:p>
          <a:p>
            <a:pPr>
              <a:defRPr/>
            </a:pPr>
            <a:r>
              <a:rPr lang="en-US" dirty="0" smtClean="0"/>
              <a:t>Ask for help as needed</a:t>
            </a:r>
            <a:endParaRPr lang="en-US" dirty="0" smtClean="0"/>
          </a:p>
        </p:txBody>
      </p:sp>
      <p:pic>
        <p:nvPicPr>
          <p:cNvPr id="64516" name="Picture 3" descr="C:\Users\bev\AppData\Local\Microsoft\Windows\Temporary Internet Files\Content.IE5\XQGE63EA\MP9004020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13954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724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ormAutofit fontScale="90000"/>
          </a:bodyPr>
          <a:lstStyle/>
          <a:p>
            <a:r>
              <a:rPr lang="en-US" altLang="en-US" smtClean="0"/>
              <a:t>Which Famous Person with Type 2 Diabetes?</a:t>
            </a:r>
          </a:p>
        </p:txBody>
      </p:sp>
      <p:sp>
        <p:nvSpPr>
          <p:cNvPr id="65539" name="Text Box 3"/>
          <p:cNvSpPr txBox="1">
            <a:spLocks noChangeArrowheads="1"/>
          </p:cNvSpPr>
          <p:nvPr/>
        </p:nvSpPr>
        <p:spPr bwMode="auto">
          <a:xfrm>
            <a:off x="381000" y="1981200"/>
            <a:ext cx="6934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4"/>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5"/>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6"/>
              </a:buBlip>
              <a:defRPr sz="3200">
                <a:solidFill>
                  <a:schemeClr val="tx1"/>
                </a:solidFill>
                <a:latin typeface="Tahoma" panose="020B0604030504040204" pitchFamily="34" charset="0"/>
              </a:defRPr>
            </a:lvl4pPr>
            <a:lvl5pPr marL="2057400" indent="-228600">
              <a:spcBef>
                <a:spcPct val="20000"/>
              </a:spcBef>
              <a:buClr>
                <a:schemeClr val="tx1"/>
              </a:buClr>
              <a:buBlip>
                <a:blip r:embed="rId6"/>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7400" dirty="0">
                <a:latin typeface="Arial" panose="020B0604020202020204" pitchFamily="34" charset="0"/>
              </a:rPr>
              <a:t>“Too much of a good thing is wonderful?”</a:t>
            </a:r>
            <a:endParaRPr lang="en-US" altLang="en-US" sz="24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06856360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609600" y="3810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Blip>
                <a:blip r:embed="rId4"/>
              </a:buBlip>
              <a:defRPr sz="3200">
                <a:solidFill>
                  <a:schemeClr val="tx1"/>
                </a:solidFill>
                <a:latin typeface="Tahoma" panose="020B0604030504040204" pitchFamily="34" charset="0"/>
              </a:defRPr>
            </a:lvl2pPr>
            <a:lvl3pPr marL="1143000" indent="-228600">
              <a:spcBef>
                <a:spcPct val="20000"/>
              </a:spcBef>
              <a:buClr>
                <a:schemeClr val="tx2"/>
              </a:buClr>
              <a:buSzPct val="50000"/>
              <a:buFont typeface="Wingdings" panose="05000000000000000000" pitchFamily="2" charset="2"/>
              <a:buBlip>
                <a:blip r:embed="rId5"/>
              </a:buBlip>
              <a:defRPr sz="3200">
                <a:solidFill>
                  <a:schemeClr val="tx1"/>
                </a:solidFill>
                <a:latin typeface="Tahoma" panose="020B0604030504040204" pitchFamily="34" charset="0"/>
              </a:defRPr>
            </a:lvl3pPr>
            <a:lvl4pPr marL="1600200" indent="-228600">
              <a:spcBef>
                <a:spcPct val="20000"/>
              </a:spcBef>
              <a:buClr>
                <a:schemeClr val="tx1"/>
              </a:buClr>
              <a:buSzPct val="55000"/>
              <a:buBlip>
                <a:blip r:embed="rId6"/>
              </a:buBlip>
              <a:defRPr sz="3200">
                <a:solidFill>
                  <a:schemeClr val="tx1"/>
                </a:solidFill>
                <a:latin typeface="Tahoma" panose="020B0604030504040204" pitchFamily="34" charset="0"/>
              </a:defRPr>
            </a:lvl4pPr>
            <a:lvl5pPr marL="2057400" indent="-228600">
              <a:spcBef>
                <a:spcPct val="20000"/>
              </a:spcBef>
              <a:buClr>
                <a:schemeClr val="tx1"/>
              </a:buClr>
              <a:buBlip>
                <a:blip r:embed="rId6"/>
              </a:buBlip>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Blip>
                <a:blip r:embed="rId6"/>
              </a:buBlip>
              <a:defRPr sz="32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a:latin typeface="Arial" panose="020B0604020202020204" pitchFamily="34" charset="0"/>
              </a:rPr>
              <a:t>Mae West - lived into her 80’s</a:t>
            </a:r>
            <a:endParaRPr lang="en-US" altLang="en-US" sz="2800" b="1">
              <a:latin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609600" y="1295400"/>
            <a:ext cx="3952875" cy="5248275"/>
          </a:xfrm>
          <a:prstGeom prst="rect">
            <a:avLst/>
          </a:prstGeom>
        </p:spPr>
      </p:pic>
      <p:pic>
        <p:nvPicPr>
          <p:cNvPr id="3" name="Picture 2"/>
          <p:cNvPicPr>
            <a:picLocks noChangeAspect="1"/>
          </p:cNvPicPr>
          <p:nvPr/>
        </p:nvPicPr>
        <p:blipFill>
          <a:blip r:embed="rId8"/>
          <a:stretch>
            <a:fillRect/>
          </a:stretch>
        </p:blipFill>
        <p:spPr>
          <a:xfrm>
            <a:off x="5029200" y="1277332"/>
            <a:ext cx="2781300" cy="3514725"/>
          </a:xfrm>
          <a:prstGeom prst="rect">
            <a:avLst/>
          </a:prstGeom>
        </p:spPr>
      </p:pic>
    </p:spTree>
    <p:custDataLst>
      <p:tags r:id="rId1"/>
    </p:custDataLst>
    <p:extLst>
      <p:ext uri="{BB962C8B-B14F-4D97-AF65-F5344CB8AC3E}">
        <p14:creationId xmlns:p14="http://schemas.microsoft.com/office/powerpoint/2010/main" val="354558871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650" y="609600"/>
            <a:ext cx="8229600" cy="1143000"/>
          </a:xfrm>
        </p:spPr>
        <p:txBody>
          <a:bodyPr/>
          <a:lstStyle/>
          <a:p>
            <a:pPr>
              <a:defRPr/>
            </a:pPr>
            <a:r>
              <a:rPr lang="en-US" sz="6600" dirty="0" smtClean="0"/>
              <a:t>Thank You</a:t>
            </a:r>
            <a:endParaRPr lang="en-US" sz="6600" dirty="0"/>
          </a:p>
        </p:txBody>
      </p:sp>
      <p:pic>
        <p:nvPicPr>
          <p:cNvPr id="194563" name="Picture 2" descr="C:\Users\bev\AppData\Local\Microsoft\Windows\Temporary Internet Files\Content.IE5\LT7NGBCU\MP900407290[1].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28800" y="1752600"/>
            <a:ext cx="5878513"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15473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0"/>
            <a:ext cx="8226425" cy="914400"/>
          </a:xfrm>
          <a:noFill/>
        </p:spPr>
        <p:txBody>
          <a:bodyPr lIns="90477" tIns="44445" rIns="90477" bIns="44445" anchor="b"/>
          <a:lstStyle/>
          <a:p>
            <a:pPr eaLnBrk="1" hangingPunct="1"/>
            <a:r>
              <a:rPr lang="en-US" altLang="en-US" sz="4400" dirty="0" smtClean="0"/>
              <a:t>Diabetes in America 2014</a:t>
            </a:r>
            <a:endParaRPr lang="en-US" altLang="en-US" sz="3200" dirty="0" smtClean="0">
              <a:sym typeface="Monotype Sorts" pitchFamily="2" charset="2"/>
            </a:endParaRPr>
          </a:p>
        </p:txBody>
      </p:sp>
      <p:sp>
        <p:nvSpPr>
          <p:cNvPr id="7171" name="Rectangle 3"/>
          <p:cNvSpPr>
            <a:spLocks noGrp="1" noChangeArrowheads="1"/>
          </p:cNvSpPr>
          <p:nvPr>
            <p:ph type="body" idx="1"/>
          </p:nvPr>
        </p:nvSpPr>
        <p:spPr>
          <a:xfrm>
            <a:off x="381000" y="914400"/>
            <a:ext cx="8110538" cy="3429000"/>
          </a:xfrm>
        </p:spPr>
        <p:txBody>
          <a:bodyPr lIns="90477" tIns="44445" rIns="90477" bIns="44445"/>
          <a:lstStyle/>
          <a:p>
            <a:pPr eaLnBrk="1" hangingPunct="1">
              <a:lnSpc>
                <a:spcPct val="90000"/>
              </a:lnSpc>
              <a:defRPr/>
            </a:pPr>
            <a:r>
              <a:rPr lang="en-US" sz="2800" dirty="0" smtClean="0"/>
              <a:t>29 </a:t>
            </a:r>
            <a:r>
              <a:rPr lang="en-US" sz="2800" dirty="0" smtClean="0"/>
              <a:t>million </a:t>
            </a:r>
            <a:r>
              <a:rPr lang="en-US" sz="2800" dirty="0" smtClean="0"/>
              <a:t>9.3%  </a:t>
            </a:r>
            <a:endParaRPr lang="en-US" b="1" dirty="0" smtClean="0">
              <a:solidFill>
                <a:srgbClr val="8DF658"/>
              </a:solidFill>
            </a:endParaRPr>
          </a:p>
          <a:p>
            <a:pPr eaLnBrk="1" hangingPunct="1">
              <a:lnSpc>
                <a:spcPct val="90000"/>
              </a:lnSpc>
              <a:defRPr/>
            </a:pPr>
            <a:r>
              <a:rPr lang="en-US" sz="2800" b="1" dirty="0" smtClean="0"/>
              <a:t>79 million have pre diabetes</a:t>
            </a:r>
          </a:p>
          <a:p>
            <a:pPr eaLnBrk="1" hangingPunct="1">
              <a:lnSpc>
                <a:spcPct val="90000"/>
              </a:lnSpc>
              <a:defRPr/>
            </a:pPr>
            <a:r>
              <a:rPr lang="en-US" sz="2800" dirty="0" smtClean="0"/>
              <a:t>New cases increased </a:t>
            </a:r>
            <a:r>
              <a:rPr lang="en-US" sz="3600" b="1" dirty="0" smtClean="0">
                <a:solidFill>
                  <a:srgbClr val="FFCC00"/>
                </a:solidFill>
              </a:rPr>
              <a:t>90%</a:t>
            </a:r>
            <a:r>
              <a:rPr lang="en-US" sz="2800" dirty="0" smtClean="0"/>
              <a:t> in past 10 years. </a:t>
            </a:r>
          </a:p>
          <a:p>
            <a:pPr marL="857250" lvl="1" indent="-400050" eaLnBrk="1" hangingPunct="1">
              <a:lnSpc>
                <a:spcPct val="90000"/>
              </a:lnSpc>
              <a:defRPr/>
            </a:pPr>
            <a:r>
              <a:rPr lang="en-US" sz="2800" dirty="0" smtClean="0"/>
              <a:t>4.8 per 1,000 people during 1995-1997 to </a:t>
            </a:r>
          </a:p>
          <a:p>
            <a:pPr marL="857250" lvl="1" indent="-400050" eaLnBrk="1" hangingPunct="1">
              <a:lnSpc>
                <a:spcPct val="90000"/>
              </a:lnSpc>
              <a:defRPr/>
            </a:pPr>
            <a:r>
              <a:rPr lang="en-US" sz="2800" dirty="0" smtClean="0"/>
              <a:t>9.1 per 1,000 in 2005-2007 in 33 states.</a:t>
            </a:r>
            <a:r>
              <a:rPr lang="en-US" dirty="0" smtClean="0"/>
              <a:t> </a:t>
            </a:r>
          </a:p>
          <a:p>
            <a:pPr algn="r" eaLnBrk="1" hangingPunct="1">
              <a:lnSpc>
                <a:spcPct val="90000"/>
              </a:lnSpc>
              <a:buFont typeface="Wingdings" panose="05000000000000000000" pitchFamily="2" charset="2"/>
              <a:buNone/>
              <a:defRPr/>
            </a:pPr>
            <a:r>
              <a:rPr lang="en-US" sz="1800" dirty="0" smtClean="0"/>
              <a:t>CDC 2011</a:t>
            </a:r>
          </a:p>
          <a:p>
            <a:pPr algn="r" eaLnBrk="1" hangingPunct="1">
              <a:lnSpc>
                <a:spcPct val="90000"/>
              </a:lnSpc>
              <a:buFont typeface="Wingdings" panose="05000000000000000000" pitchFamily="2" charset="2"/>
              <a:buNone/>
              <a:defRPr/>
            </a:pPr>
            <a:r>
              <a:rPr lang="en-US" sz="2400" dirty="0" smtClean="0"/>
              <a:t>         </a:t>
            </a:r>
          </a:p>
        </p:txBody>
      </p:sp>
      <p:pic>
        <p:nvPicPr>
          <p:cNvPr id="3277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38575"/>
            <a:ext cx="88392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884773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ancre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0409331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 Visual Image</a:t>
            </a:r>
            <a:endParaRPr lang="en-US" dirty="0"/>
          </a:p>
        </p:txBody>
      </p:sp>
      <p:pic>
        <p:nvPicPr>
          <p:cNvPr id="4" name="Content Placeholder 3"/>
          <p:cNvPicPr>
            <a:picLocks noGrp="1" noChangeAspect="1"/>
          </p:cNvPicPr>
          <p:nvPr>
            <p:ph sz="quarter" idx="1"/>
          </p:nvPr>
        </p:nvPicPr>
        <p:blipFill>
          <a:blip r:embed="rId3"/>
          <a:stretch>
            <a:fillRect/>
          </a:stretch>
        </p:blipFill>
        <p:spPr>
          <a:xfrm>
            <a:off x="381000" y="1828800"/>
            <a:ext cx="8107912" cy="3657600"/>
          </a:xfrm>
          <a:prstGeom prst="rect">
            <a:avLst/>
          </a:prstGeom>
        </p:spPr>
      </p:pic>
    </p:spTree>
    <p:custDataLst>
      <p:tags r:id="rId1"/>
    </p:custDataLst>
    <p:extLst>
      <p:ext uri="{BB962C8B-B14F-4D97-AF65-F5344CB8AC3E}">
        <p14:creationId xmlns:p14="http://schemas.microsoft.com/office/powerpoint/2010/main" val="1891113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685800"/>
          <a:ext cx="4359275" cy="3371850"/>
        </p:xfrm>
        <a:graphic>
          <a:graphicData uri="http://schemas.openxmlformats.org/presentationml/2006/ole">
            <mc:AlternateContent xmlns:mc="http://schemas.openxmlformats.org/markup-compatibility/2006">
              <mc:Choice xmlns:v="urn:schemas-microsoft-com:vml" Requires="v">
                <p:oleObj spid="_x0000_s118812" name="Clip" r:id="rId5" imgW="3840813" imgH="2972058" progId="MS_ClipArt_Gallery.5">
                  <p:embed/>
                </p:oleObj>
              </mc:Choice>
              <mc:Fallback>
                <p:oleObj name="Clip" r:id="rId5" imgW="3840813" imgH="2972058"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4359275" cy="337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4749800" y="685800"/>
          <a:ext cx="4394200" cy="3398838"/>
        </p:xfrm>
        <a:graphic>
          <a:graphicData uri="http://schemas.openxmlformats.org/presentationml/2006/ole">
            <mc:AlternateContent xmlns:mc="http://schemas.openxmlformats.org/markup-compatibility/2006">
              <mc:Choice xmlns:v="urn:schemas-microsoft-com:vml" Requires="v">
                <p:oleObj spid="_x0000_s118813" name="Clip" r:id="rId7" imgW="3840813" imgH="2972058" progId="MS_ClipArt_Gallery.5">
                  <p:embed/>
                </p:oleObj>
              </mc:Choice>
              <mc:Fallback>
                <p:oleObj name="Clip" r:id="rId7" imgW="3840813" imgH="2972058"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9800" y="685800"/>
                        <a:ext cx="4394200" cy="339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80388" name="Picture 4" descr="visceral fa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9800" y="0"/>
            <a:ext cx="47196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1573034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80388"/>
                                        </p:tgtEl>
                                        <p:attrNameLst>
                                          <p:attrName>style.visibility</p:attrName>
                                        </p:attrNameLst>
                                      </p:cBhvr>
                                      <p:to>
                                        <p:strVal val="visible"/>
                                      </p:to>
                                    </p:set>
                                    <p:anim calcmode="lin" valueType="num">
                                      <p:cBhvr>
                                        <p:cTn id="7" dur="500" fill="hold"/>
                                        <p:tgtEl>
                                          <p:spTgt spid="1680388"/>
                                        </p:tgtEl>
                                        <p:attrNameLst>
                                          <p:attrName>ppt_w</p:attrName>
                                        </p:attrNameLst>
                                      </p:cBhvr>
                                      <p:tavLst>
                                        <p:tav tm="0">
                                          <p:val>
                                            <p:fltVal val="0"/>
                                          </p:val>
                                        </p:tav>
                                        <p:tav tm="100000">
                                          <p:val>
                                            <p:strVal val="#ppt_w"/>
                                          </p:val>
                                        </p:tav>
                                      </p:tavLst>
                                    </p:anim>
                                    <p:anim calcmode="lin" valueType="num">
                                      <p:cBhvr>
                                        <p:cTn id="8" dur="500" fill="hold"/>
                                        <p:tgtEl>
                                          <p:spTgt spid="1680388"/>
                                        </p:tgtEl>
                                        <p:attrNameLst>
                                          <p:attrName>ppt_h</p:attrName>
                                        </p:attrNameLst>
                                      </p:cBhvr>
                                      <p:tavLst>
                                        <p:tav tm="0">
                                          <p:val>
                                            <p:fltVal val="0"/>
                                          </p:val>
                                        </p:tav>
                                        <p:tav tm="100000">
                                          <p:val>
                                            <p:strVal val="#ppt_h"/>
                                          </p:val>
                                        </p:tav>
                                      </p:tavLst>
                                    </p:anim>
                                    <p:anim calcmode="lin" valueType="num">
                                      <p:cBhvr>
                                        <p:cTn id="9" dur="500" fill="hold"/>
                                        <p:tgtEl>
                                          <p:spTgt spid="1680388"/>
                                        </p:tgtEl>
                                        <p:attrNameLst>
                                          <p:attrName>style.rotation</p:attrName>
                                        </p:attrNameLst>
                                      </p:cBhvr>
                                      <p:tavLst>
                                        <p:tav tm="0">
                                          <p:val>
                                            <p:fltVal val="360"/>
                                          </p:val>
                                        </p:tav>
                                        <p:tav tm="100000">
                                          <p:val>
                                            <p:fltVal val="0"/>
                                          </p:val>
                                        </p:tav>
                                      </p:tavLst>
                                    </p:anim>
                                    <p:animEffect transition="in" filter="fade">
                                      <p:cBhvr>
                                        <p:cTn id="10" dur="500"/>
                                        <p:tgtEl>
                                          <p:spTgt spid="168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06400" y="228600"/>
            <a:ext cx="8059738" cy="1143000"/>
          </a:xfrm>
          <a:noFill/>
        </p:spPr>
        <p:txBody>
          <a:bodyPr lIns="90488" tIns="44450" rIns="90488" bIns="44450" anchor="b"/>
          <a:lstStyle/>
          <a:p>
            <a:pPr eaLnBrk="1" hangingPunct="1"/>
            <a:r>
              <a:rPr lang="en-US" altLang="en-US" smtClean="0"/>
              <a:t>Diabetes 2 - Who is at Risk?</a:t>
            </a:r>
            <a:r>
              <a:rPr lang="en-US" altLang="en-US" sz="3200" smtClean="0"/>
              <a:t> </a:t>
            </a:r>
            <a:br>
              <a:rPr lang="en-US" altLang="en-US" sz="3200" smtClean="0"/>
            </a:br>
            <a:r>
              <a:rPr lang="en-US" altLang="en-US" sz="2400" smtClean="0"/>
              <a:t>(ADA Clinical Practice Guidelines</a:t>
            </a:r>
            <a:r>
              <a:rPr lang="en-US" altLang="en-US" sz="2800" smtClean="0"/>
              <a:t>)</a:t>
            </a:r>
            <a:endParaRPr lang="en-US" altLang="en-US" sz="2800" smtClean="0">
              <a:sym typeface="Monotype Sorts" pitchFamily="2" charset="2"/>
            </a:endParaRPr>
          </a:p>
        </p:txBody>
      </p:sp>
      <p:sp>
        <p:nvSpPr>
          <p:cNvPr id="1666051" name="Rectangle 3"/>
          <p:cNvSpPr>
            <a:spLocks noGrp="1" noChangeArrowheads="1"/>
          </p:cNvSpPr>
          <p:nvPr>
            <p:ph type="body" idx="1"/>
          </p:nvPr>
        </p:nvSpPr>
        <p:spPr>
          <a:xfrm>
            <a:off x="609600" y="1752600"/>
            <a:ext cx="7467600" cy="4724400"/>
          </a:xfrm>
        </p:spPr>
        <p:txBody>
          <a:bodyPr lIns="90488" tIns="44450" rIns="90488" bIns="44450"/>
          <a:lstStyle/>
          <a:p>
            <a:pPr marL="533400" indent="-533400" eaLnBrk="1" hangingPunct="1">
              <a:lnSpc>
                <a:spcPct val="90000"/>
              </a:lnSpc>
              <a:buFont typeface="Wingdings" panose="05000000000000000000" pitchFamily="2" charset="2"/>
              <a:buAutoNum type="arabicPeriod"/>
              <a:defRPr/>
            </a:pPr>
            <a:r>
              <a:rPr lang="en-US" sz="2800" smtClean="0"/>
              <a:t>Testing should be considered in all adults who are overweight (BMI </a:t>
            </a:r>
            <a:r>
              <a:rPr lang="en-US" sz="2800" smtClean="0">
                <a:sym typeface="Symbol" pitchFamily="18" charset="2"/>
              </a:rPr>
              <a:t> 25) and have additional </a:t>
            </a:r>
            <a:r>
              <a:rPr lang="en-US" sz="2800" b="1" u="sng" smtClean="0">
                <a:sym typeface="Symbol" pitchFamily="18" charset="2"/>
              </a:rPr>
              <a:t>risk factors</a:t>
            </a:r>
            <a:r>
              <a:rPr lang="en-US" sz="2800" smtClean="0"/>
              <a:t>:</a:t>
            </a:r>
          </a:p>
          <a:p>
            <a:pPr marL="533400" indent="-533400" eaLnBrk="1" hangingPunct="1">
              <a:lnSpc>
                <a:spcPct val="90000"/>
              </a:lnSpc>
              <a:buFont typeface="Wingdings" panose="05000000000000000000" pitchFamily="2" charset="2"/>
              <a:buAutoNum type="arabicPeriod"/>
              <a:defRPr/>
            </a:pPr>
            <a:endParaRPr lang="en-US" sz="1600" smtClean="0"/>
          </a:p>
          <a:p>
            <a:pPr marL="990600" lvl="1" indent="-533400" eaLnBrk="1" hangingPunct="1">
              <a:lnSpc>
                <a:spcPct val="90000"/>
              </a:lnSpc>
              <a:buClr>
                <a:schemeClr val="hlink"/>
              </a:buClr>
              <a:defRPr/>
            </a:pPr>
            <a:r>
              <a:rPr lang="en-US" smtClean="0"/>
              <a:t>First-degree relative w/ diabetes</a:t>
            </a:r>
          </a:p>
          <a:p>
            <a:pPr marL="990600" lvl="1" indent="-533400" eaLnBrk="1" hangingPunct="1">
              <a:lnSpc>
                <a:spcPct val="90000"/>
              </a:lnSpc>
              <a:buClr>
                <a:schemeClr val="hlink"/>
              </a:buClr>
              <a:defRPr/>
            </a:pPr>
            <a:r>
              <a:rPr lang="en-US" smtClean="0"/>
              <a:t>Member of a high-risk ethnic population</a:t>
            </a:r>
          </a:p>
          <a:p>
            <a:pPr marL="990600" lvl="1" indent="-533400" eaLnBrk="1" hangingPunct="1">
              <a:lnSpc>
                <a:spcPct val="90000"/>
              </a:lnSpc>
              <a:buClr>
                <a:schemeClr val="hlink"/>
              </a:buClr>
              <a:defRPr/>
            </a:pPr>
            <a:r>
              <a:rPr lang="en-US" smtClean="0"/>
              <a:t>Habitual physical inactivity</a:t>
            </a:r>
          </a:p>
          <a:p>
            <a:pPr marL="990600" lvl="1" indent="-533400" eaLnBrk="1" hangingPunct="1">
              <a:lnSpc>
                <a:spcPct val="90000"/>
              </a:lnSpc>
              <a:buClr>
                <a:schemeClr val="hlink"/>
              </a:buClr>
              <a:defRPr/>
            </a:pPr>
            <a:r>
              <a:rPr lang="en-US" smtClean="0"/>
              <a:t>PreDiabetes </a:t>
            </a:r>
          </a:p>
          <a:p>
            <a:pPr marL="990600" lvl="1" indent="-533400" eaLnBrk="1" hangingPunct="1">
              <a:lnSpc>
                <a:spcPct val="90000"/>
              </a:lnSpc>
              <a:buClr>
                <a:schemeClr val="hlink"/>
              </a:buClr>
              <a:defRPr/>
            </a:pPr>
            <a:r>
              <a:rPr lang="en-US" smtClean="0"/>
              <a:t>History of heart disease</a:t>
            </a:r>
          </a:p>
        </p:txBody>
      </p:sp>
      <p:graphicFrame>
        <p:nvGraphicFramePr>
          <p:cNvPr id="34820" name="Object 4"/>
          <p:cNvGraphicFramePr>
            <a:graphicFrameLocks noChangeAspect="1"/>
          </p:cNvGraphicFramePr>
          <p:nvPr>
            <p:extLst>
              <p:ext uri="{D42A27DB-BD31-4B8C-83A1-F6EECF244321}">
                <p14:modId xmlns:p14="http://schemas.microsoft.com/office/powerpoint/2010/main" val="723050455"/>
              </p:ext>
            </p:extLst>
          </p:nvPr>
        </p:nvGraphicFramePr>
        <p:xfrm>
          <a:off x="5486400" y="5181600"/>
          <a:ext cx="2209800" cy="1457325"/>
        </p:xfrm>
        <a:graphic>
          <a:graphicData uri="http://schemas.openxmlformats.org/presentationml/2006/ole">
            <mc:AlternateContent xmlns:mc="http://schemas.openxmlformats.org/markup-compatibility/2006">
              <mc:Choice xmlns:v="urn:schemas-microsoft-com:vml" Requires="v">
                <p:oleObj spid="_x0000_s116750" name="Clip" r:id="rId5" imgW="3429297" imgH="2262857" progId="MS_ClipArt_Gallery.5">
                  <p:embed/>
                </p:oleObj>
              </mc:Choice>
              <mc:Fallback>
                <p:oleObj name="Clip" r:id="rId5" imgW="3429297" imgH="2262857"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181600"/>
                        <a:ext cx="22098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985888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66051">
                                            <p:txEl>
                                              <p:pRg st="2" end="2"/>
                                            </p:txEl>
                                          </p:spTgt>
                                        </p:tgtEl>
                                        <p:attrNameLst>
                                          <p:attrName>style.visibility</p:attrName>
                                        </p:attrNameLst>
                                      </p:cBhvr>
                                      <p:to>
                                        <p:strVal val="visible"/>
                                      </p:to>
                                    </p:set>
                                    <p:anim calcmode="lin" valueType="num">
                                      <p:cBhvr additive="base">
                                        <p:cTn id="7" dur="2000" fill="hold"/>
                                        <p:tgtEl>
                                          <p:spTgt spid="1666051">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660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6051">
                                            <p:txEl>
                                              <p:pRg st="3" end="3"/>
                                            </p:txEl>
                                          </p:spTgt>
                                        </p:tgtEl>
                                        <p:attrNameLst>
                                          <p:attrName>style.visibility</p:attrName>
                                        </p:attrNameLst>
                                      </p:cBhvr>
                                      <p:to>
                                        <p:strVal val="visible"/>
                                      </p:to>
                                    </p:set>
                                    <p:anim calcmode="lin" valueType="num">
                                      <p:cBhvr additive="base">
                                        <p:cTn id="11" dur="2000" fill="hold"/>
                                        <p:tgtEl>
                                          <p:spTgt spid="1666051">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6605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66051">
                                            <p:txEl>
                                              <p:pRg st="4" end="4"/>
                                            </p:txEl>
                                          </p:spTgt>
                                        </p:tgtEl>
                                        <p:attrNameLst>
                                          <p:attrName>style.visibility</p:attrName>
                                        </p:attrNameLst>
                                      </p:cBhvr>
                                      <p:to>
                                        <p:strVal val="visible"/>
                                      </p:to>
                                    </p:set>
                                    <p:anim calcmode="lin" valueType="num">
                                      <p:cBhvr additive="base">
                                        <p:cTn id="15" dur="2000" fill="hold"/>
                                        <p:tgtEl>
                                          <p:spTgt spid="1666051">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66605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66051">
                                            <p:txEl>
                                              <p:pRg st="5" end="5"/>
                                            </p:txEl>
                                          </p:spTgt>
                                        </p:tgtEl>
                                        <p:attrNameLst>
                                          <p:attrName>style.visibility</p:attrName>
                                        </p:attrNameLst>
                                      </p:cBhvr>
                                      <p:to>
                                        <p:strVal val="visible"/>
                                      </p:to>
                                    </p:set>
                                    <p:anim calcmode="lin" valueType="num">
                                      <p:cBhvr additive="base">
                                        <p:cTn id="19" dur="2000" fill="hold"/>
                                        <p:tgtEl>
                                          <p:spTgt spid="1666051">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6605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66051">
                                            <p:txEl>
                                              <p:pRg st="6" end="6"/>
                                            </p:txEl>
                                          </p:spTgt>
                                        </p:tgtEl>
                                        <p:attrNameLst>
                                          <p:attrName>style.visibility</p:attrName>
                                        </p:attrNameLst>
                                      </p:cBhvr>
                                      <p:to>
                                        <p:strVal val="visible"/>
                                      </p:to>
                                    </p:set>
                                    <p:anim calcmode="lin" valueType="num">
                                      <p:cBhvr additive="base">
                                        <p:cTn id="23" dur="2000" fill="hold"/>
                                        <p:tgtEl>
                                          <p:spTgt spid="1666051">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666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1088"/>
  <p:tag name="ELAPSEDTIME" val="39.8"/>
  <p:tag name="ANNOTATION_COUNT" val="0"/>
  <p:tag name="ARTICULATE_SLIDE_GUID" val="c4fd9dc8-fbf1-4140-b714-58a735b594bb"/>
  <p:tag name="ARTICULATE_SLIDE_NAV" val="81"/>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ev\AppData\Local\Temp\articulate\presenter\imgtemp\uNm8dpqw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581F4D"/>
      </a:hlink>
      <a:folHlink>
        <a:srgbClr val="842F7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6909</TotalTime>
  <Words>1597</Words>
  <Application>Microsoft Office PowerPoint</Application>
  <PresentationFormat>On-screen Show (4:3)</PresentationFormat>
  <Paragraphs>284</Paragraphs>
  <Slides>43</Slides>
  <Notes>13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8" baseType="lpstr">
      <vt:lpstr>Albertus Extra Bold</vt:lpstr>
      <vt:lpstr>Arial</vt:lpstr>
      <vt:lpstr>Articulate Extrabold</vt:lpstr>
      <vt:lpstr>Courier New</vt:lpstr>
      <vt:lpstr>Gill Sans MT</vt:lpstr>
      <vt:lpstr>Monotype Sorts</vt:lpstr>
      <vt:lpstr>Symbol</vt:lpstr>
      <vt:lpstr>Tahoma</vt:lpstr>
      <vt:lpstr>Tempus Sans ITC</vt:lpstr>
      <vt:lpstr>Times New Roman</vt:lpstr>
      <vt:lpstr>Webdings</vt:lpstr>
      <vt:lpstr>Wingdings</vt:lpstr>
      <vt:lpstr>Wingdings 2</vt:lpstr>
      <vt:lpstr>Opulent</vt:lpstr>
      <vt:lpstr>Clip</vt:lpstr>
      <vt:lpstr>5 Things you Can do to Prevent diabetes</vt:lpstr>
      <vt:lpstr>Goals for Today  </vt:lpstr>
      <vt:lpstr>CDC Announces</vt:lpstr>
      <vt:lpstr>PowerPoint Presentation</vt:lpstr>
      <vt:lpstr>Diabetes in America 2014</vt:lpstr>
      <vt:lpstr>PowerPoint Presentation</vt:lpstr>
      <vt:lpstr>BMI – Visual Image</vt:lpstr>
      <vt:lpstr>PowerPoint Presentation</vt:lpstr>
      <vt:lpstr>Diabetes 2 - Who is at Risk?  (ADA Clinical Practice Guidelines)</vt:lpstr>
      <vt:lpstr>Diabetes 2 - Who is at Risk?  (ADA Clinical Practice Guidelines)</vt:lpstr>
      <vt:lpstr>Signs of Diabetes</vt:lpstr>
      <vt:lpstr>Preventing Diabetes</vt:lpstr>
      <vt:lpstr>Can Type 2 be Prevented in Older Adults?</vt:lpstr>
      <vt:lpstr>Financial Advisor</vt:lpstr>
      <vt:lpstr>Can we stop pre diabetes from progressing?</vt:lpstr>
      <vt:lpstr>Diabetes Prevention Program</vt:lpstr>
      <vt:lpstr>Natural History of Diabetes</vt:lpstr>
      <vt:lpstr>A1C Blood Test</vt:lpstr>
      <vt:lpstr>PowerPoint Presentation</vt:lpstr>
      <vt:lpstr>A1c and Estimated Avg Glucose (eAG) 2008  </vt:lpstr>
      <vt:lpstr>Diabetes ABC’s</vt:lpstr>
      <vt:lpstr>PowerPoint Presentation</vt:lpstr>
      <vt:lpstr>PowerPoint Presentation</vt:lpstr>
      <vt:lpstr>Move toward the Tomato</vt:lpstr>
      <vt:lpstr>Medical Nutrition Therapy 2014 - ADA </vt:lpstr>
      <vt:lpstr>Medical Nutrition Therapy – ADA 2014 Updates</vt:lpstr>
      <vt:lpstr>Losing 2-8kg Early in diagnosis Type 2 Helpful  ADA 2014</vt:lpstr>
      <vt:lpstr>Successful weight loss strategies include</vt:lpstr>
      <vt:lpstr>Diabetes Prevention Program  Focus on fat = wt loss success</vt:lpstr>
      <vt:lpstr>ADA recommendation Eat Less Junk Food &amp; Sugary Drinks –</vt:lpstr>
      <vt:lpstr>USDA Plate www.myplate.gov</vt:lpstr>
      <vt:lpstr>10 Superfoods</vt:lpstr>
      <vt:lpstr>Label Lessons</vt:lpstr>
      <vt:lpstr>Choose Healthy Carbs </vt:lpstr>
      <vt:lpstr>Handy Meal Plan  </vt:lpstr>
      <vt:lpstr>Goal Ideas </vt:lpstr>
      <vt:lpstr>Get Active</vt:lpstr>
      <vt:lpstr>Choose a SMART Goal</vt:lpstr>
      <vt:lpstr>Goal Example –  </vt:lpstr>
      <vt:lpstr>Keeping it Positive – Be y0ur own Best coach</vt:lpstr>
      <vt:lpstr>Which Famous Person with Type 2 Diabetes?</vt:lpstr>
      <vt:lpstr>PowerPoint Presentation</vt:lpstr>
      <vt:lpstr>Thank You</vt:lpstr>
    </vt:vector>
  </TitlesOfParts>
  <Company>USC Department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Prescription: latest in Research</dc:title>
  <dc:creator>Evelyne Fleury-Milfort</dc:creator>
  <cp:lastModifiedBy>beverly</cp:lastModifiedBy>
  <cp:revision>316</cp:revision>
  <cp:lastPrinted>2014-05-25T17:29:43Z</cp:lastPrinted>
  <dcterms:created xsi:type="dcterms:W3CDTF">2003-08-14T00:43:49Z</dcterms:created>
  <dcterms:modified xsi:type="dcterms:W3CDTF">2014-11-18T00:13:03Z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F6E58737-AD82-4EA0-B27F-D3DD58518887</vt:lpwstr>
  </property>
  <property fmtid="{D5CDD505-2E9C-101B-9397-08002B2CF9AE}" pid="3" name="ArticulatePath">
    <vt:lpwstr>4 Steps Control DM</vt:lpwstr>
  </property>
</Properties>
</file>