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2.xml" ContentType="application/vnd.openxmlformats-officedocument.presentationml.notesSlide+xml"/>
  <Override PartName="/ppt/tags/tag40.xml" ContentType="application/vnd.openxmlformats-officedocument.presentationml.tags+xml"/>
  <Override PartName="/ppt/notesSlides/notesSlide13.xml" ContentType="application/vnd.openxmlformats-officedocument.presentationml.notesSlide+xml"/>
  <Override PartName="/ppt/tags/tag41.xml" ContentType="application/vnd.openxmlformats-officedocument.presentationml.tags+xml"/>
  <Override PartName="/ppt/notesSlides/notesSlide1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5.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6.xml" ContentType="application/vnd.openxmlformats-officedocument.presentationml.notesSlide+xml"/>
  <Override PartName="/ppt/tags/tag53.xml" ContentType="application/vnd.openxmlformats-officedocument.presentationml.tags+xml"/>
  <Override PartName="/ppt/notesSlides/notesSlide17.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18.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19.xml" ContentType="application/vnd.openxmlformats-officedocument.presentationml.notesSlide+xml"/>
  <Override PartName="/ppt/tags/tag58.xml" ContentType="application/vnd.openxmlformats-officedocument.presentationml.tags+xml"/>
  <Override PartName="/ppt/notesSlides/notesSlide20.xml" ContentType="application/vnd.openxmlformats-officedocument.presentationml.notesSlide+xml"/>
  <Override PartName="/ppt/tags/tag59.xml" ContentType="application/vnd.openxmlformats-officedocument.presentationml.tags+xml"/>
  <Override PartName="/ppt/notesSlides/notesSlide21.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22.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23.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24.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25.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26.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27.xml" ContentType="application/vnd.openxmlformats-officedocument.presentationml.notesSlide+xml"/>
  <Override PartName="/ppt/tags/tag83.xml" ContentType="application/vnd.openxmlformats-officedocument.presentationml.tags+xml"/>
  <Override PartName="/ppt/notesSlides/notesSlide28.xml" ContentType="application/vnd.openxmlformats-officedocument.presentationml.notesSlide+xml"/>
  <Override PartName="/ppt/tags/tag84.xml" ContentType="application/vnd.openxmlformats-officedocument.presentationml.tags+xml"/>
  <Override PartName="/ppt/notesSlides/notesSlide29.xml" ContentType="application/vnd.openxmlformats-officedocument.presentationml.notesSlide+xml"/>
  <Override PartName="/ppt/tags/tag85.xml" ContentType="application/vnd.openxmlformats-officedocument.presentationml.tags+xml"/>
  <Override PartName="/ppt/notesSlides/notesSlide30.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31.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32.xml" ContentType="application/vnd.openxmlformats-officedocument.presentationml.notesSlide+xml"/>
  <Override PartName="/ppt/tags/tag97.xml" ContentType="application/vnd.openxmlformats-officedocument.presentationml.tags+xml"/>
  <Override PartName="/ppt/notesSlides/notesSlide33.xml" ContentType="application/vnd.openxmlformats-officedocument.presentationml.notesSlide+xml"/>
  <Override PartName="/ppt/tags/tag98.xml" ContentType="application/vnd.openxmlformats-officedocument.presentationml.tags+xml"/>
  <Override PartName="/ppt/notesSlides/notesSlide34.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35.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36.xml" ContentType="application/vnd.openxmlformats-officedocument.presentationml.notesSlide+xml"/>
  <Override PartName="/ppt/tags/tag103.xml" ContentType="application/vnd.openxmlformats-officedocument.presentationml.tags+xml"/>
  <Override PartName="/ppt/notesSlides/notesSlide37.xml" ContentType="application/vnd.openxmlformats-officedocument.presentationml.notesSlide+xml"/>
  <Override PartName="/ppt/tags/tag104.xml" ContentType="application/vnd.openxmlformats-officedocument.presentationml.tags+xml"/>
  <Override PartName="/ppt/notesSlides/notesSlide38.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39.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40.xml" ContentType="application/vnd.openxmlformats-officedocument.presentationml.notesSlide+xml"/>
  <Override PartName="/ppt/tags/tag111.xml" ContentType="application/vnd.openxmlformats-officedocument.presentationml.tags+xml"/>
  <Override PartName="/ppt/notesSlides/notesSlide41.xml" ContentType="application/vnd.openxmlformats-officedocument.presentationml.notesSlide+xml"/>
  <Override PartName="/ppt/tags/tag112.xml" ContentType="application/vnd.openxmlformats-officedocument.presentationml.tags+xml"/>
  <Override PartName="/ppt/notesSlides/notesSlide42.xml" ContentType="application/vnd.openxmlformats-officedocument.presentationml.notesSlide+xml"/>
  <Override PartName="/ppt/tags/tag113.xml" ContentType="application/vnd.openxmlformats-officedocument.presentationml.tags+xml"/>
  <Override PartName="/ppt/notesSlides/notesSlide43.xml" ContentType="application/vnd.openxmlformats-officedocument.presentationml.notesSlide+xml"/>
  <Override PartName="/ppt/tags/tag114.xml" ContentType="application/vnd.openxmlformats-officedocument.presentationml.tags+xml"/>
  <Override PartName="/ppt/notesSlides/notesSlide44.xml" ContentType="application/vnd.openxmlformats-officedocument.presentationml.notesSlide+xml"/>
  <Override PartName="/ppt/tags/tag115.xml" ContentType="application/vnd.openxmlformats-officedocument.presentationml.tags+xml"/>
  <Override PartName="/ppt/notesSlides/notesSlide45.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46.xml" ContentType="application/vnd.openxmlformats-officedocument.presentationml.notesSlide+xml"/>
  <Override PartName="/ppt/tags/tag125.xml" ContentType="application/vnd.openxmlformats-officedocument.presentationml.tags+xml"/>
  <Override PartName="/ppt/notesSlides/notesSlide47.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notesSlides/notesSlide48.xml" ContentType="application/vnd.openxmlformats-officedocument.presentationml.notesSlide+xml"/>
  <Override PartName="/ppt/tags/tag128.xml" ContentType="application/vnd.openxmlformats-officedocument.presentationml.tags+xml"/>
  <Override PartName="/ppt/notesSlides/notesSlide49.xml" ContentType="application/vnd.openxmlformats-officedocument.presentationml.notesSlide+xml"/>
  <Override PartName="/ppt/tags/tag129.xml" ContentType="application/vnd.openxmlformats-officedocument.presentationml.tags+xml"/>
  <Override PartName="/ppt/notesSlides/notesSlide50.xml" ContentType="application/vnd.openxmlformats-officedocument.presentationml.notesSlide+xml"/>
  <Override PartName="/ppt/tags/tag130.xml" ContentType="application/vnd.openxmlformats-officedocument.presentationml.tags+xml"/>
  <Override PartName="/ppt/notesSlides/notesSlide51.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52.xml" ContentType="application/vnd.openxmlformats-officedocument.presentationml.notesSlide+xml"/>
  <Override PartName="/ppt/tags/tag133.xml" ContentType="application/vnd.openxmlformats-officedocument.presentationml.tags+xml"/>
  <Override PartName="/ppt/notesSlides/notesSlide53.xml" ContentType="application/vnd.openxmlformats-officedocument.presentationml.notesSlide+xml"/>
  <Override PartName="/ppt/tags/tag134.xml" ContentType="application/vnd.openxmlformats-officedocument.presentationml.tags+xml"/>
  <Override PartName="/ppt/notesSlides/notesSlide54.xml" ContentType="application/vnd.openxmlformats-officedocument.presentationml.notesSlide+xml"/>
  <Override PartName="/ppt/tags/tag135.xml" ContentType="application/vnd.openxmlformats-officedocument.presentationml.tags+xml"/>
  <Override PartName="/ppt/notesSlides/notesSlide55.xml" ContentType="application/vnd.openxmlformats-officedocument.presentationml.notesSlide+xml"/>
  <Override PartName="/ppt/tags/tag136.xml" ContentType="application/vnd.openxmlformats-officedocument.presentationml.tags+xml"/>
  <Override PartName="/ppt/notesSlides/notesSlide56.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57.xml" ContentType="application/vnd.openxmlformats-officedocument.presentationml.notesSlide+xml"/>
  <Override PartName="/ppt/tags/tag140.xml" ContentType="application/vnd.openxmlformats-officedocument.presentationml.tags+xml"/>
  <Override PartName="/ppt/notesSlides/notesSlide58.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59.xml" ContentType="application/vnd.openxmlformats-officedocument.presentationml.notesSlide+xml"/>
  <Override PartName="/ppt/tags/tag143.xml" ContentType="application/vnd.openxmlformats-officedocument.presentationml.tags+xml"/>
  <Override PartName="/ppt/notesSlides/notesSlide60.xml" ContentType="application/vnd.openxmlformats-officedocument.presentationml.notesSlide+xml"/>
  <Override PartName="/ppt/tags/tag144.xml" ContentType="application/vnd.openxmlformats-officedocument.presentationml.tags+xml"/>
  <Override PartName="/ppt/notesSlides/notesSlide61.xml" ContentType="application/vnd.openxmlformats-officedocument.presentationml.notesSlide+xml"/>
  <Override PartName="/ppt/tags/tag145.xml" ContentType="application/vnd.openxmlformats-officedocument.presentationml.tags+xml"/>
  <Override PartName="/ppt/notesSlides/notesSlide62.xml" ContentType="application/vnd.openxmlformats-officedocument.presentationml.notesSlide+xml"/>
  <Override PartName="/ppt/tags/tag146.xml" ContentType="application/vnd.openxmlformats-officedocument.presentationml.tags+xml"/>
  <Override PartName="/ppt/notesSlides/notesSlide63.xml" ContentType="application/vnd.openxmlformats-officedocument.presentationml.notesSlide+xml"/>
  <Override PartName="/ppt/tags/tag147.xml" ContentType="application/vnd.openxmlformats-officedocument.presentationml.tags+xml"/>
  <Override PartName="/ppt/notesSlides/notesSlide64.xml" ContentType="application/vnd.openxmlformats-officedocument.presentationml.notesSlide+xml"/>
  <Override PartName="/ppt/tags/tag148.xml" ContentType="application/vnd.openxmlformats-officedocument.presentationml.tags+xml"/>
  <Override PartName="/ppt/notesSlides/notesSlide65.xml" ContentType="application/vnd.openxmlformats-officedocument.presentationml.notesSlide+xml"/>
  <Override PartName="/ppt/tags/tag149.xml" ContentType="application/vnd.openxmlformats-officedocument.presentationml.tags+xml"/>
  <Override PartName="/ppt/notesSlides/notesSlide66.xml" ContentType="application/vnd.openxmlformats-officedocument.presentationml.notesSlide+xml"/>
  <Override PartName="/ppt/tags/tag150.xml" ContentType="application/vnd.openxmlformats-officedocument.presentationml.tags+xml"/>
  <Override PartName="/ppt/notesSlides/notesSlide67.xml" ContentType="application/vnd.openxmlformats-officedocument.presentationml.notesSlide+xml"/>
  <Override PartName="/ppt/tags/tag151.xml" ContentType="application/vnd.openxmlformats-officedocument.presentationml.tags+xml"/>
  <Override PartName="/ppt/notesSlides/notesSlide68.xml" ContentType="application/vnd.openxmlformats-officedocument.presentationml.notesSlide+xml"/>
  <Override PartName="/ppt/tags/tag152.xml" ContentType="application/vnd.openxmlformats-officedocument.presentationml.tags+xml"/>
  <Override PartName="/ppt/notesSlides/notesSlide69.xml" ContentType="application/vnd.openxmlformats-officedocument.presentationml.notesSlide+xml"/>
  <Override PartName="/ppt/tags/tag153.xml" ContentType="application/vnd.openxmlformats-officedocument.presentationml.tags+xml"/>
  <Override PartName="/ppt/notesSlides/notesSlide70.xml" ContentType="application/vnd.openxmlformats-officedocument.presentationml.notesSlide+xml"/>
  <Override PartName="/ppt/tags/tag154.xml" ContentType="application/vnd.openxmlformats-officedocument.presentationml.tags+xml"/>
  <Override PartName="/ppt/notesSlides/notesSlide71.xml" ContentType="application/vnd.openxmlformats-officedocument.presentationml.notesSlide+xml"/>
  <Override PartName="/ppt/tags/tag155.xml" ContentType="application/vnd.openxmlformats-officedocument.presentationml.tags+xml"/>
  <Override PartName="/ppt/notesSlides/notesSlide72.xml" ContentType="application/vnd.openxmlformats-officedocument.presentationml.notesSlide+xml"/>
  <Override PartName="/ppt/tags/tag156.xml" ContentType="application/vnd.openxmlformats-officedocument.presentationml.tags+xml"/>
  <Override PartName="/ppt/notesSlides/notesSlide73.xml" ContentType="application/vnd.openxmlformats-officedocument.presentationml.notesSlide+xml"/>
  <Override PartName="/ppt/tags/tag157.xml" ContentType="application/vnd.openxmlformats-officedocument.presentationml.tags+xml"/>
  <Override PartName="/ppt/notesSlides/notesSlide74.xml" ContentType="application/vnd.openxmlformats-officedocument.presentationml.notesSlide+xml"/>
  <Override PartName="/ppt/tags/tag158.xml" ContentType="application/vnd.openxmlformats-officedocument.presentationml.tags+xml"/>
  <Override PartName="/ppt/notesSlides/notesSlide75.xml" ContentType="application/vnd.openxmlformats-officedocument.presentationml.notesSlide+xml"/>
  <Override PartName="/ppt/tags/tag159.xml" ContentType="application/vnd.openxmlformats-officedocument.presentationml.tags+xml"/>
  <Override PartName="/ppt/notesSlides/notesSlide76.xml" ContentType="application/vnd.openxmlformats-officedocument.presentationml.notesSlide+xml"/>
  <Override PartName="/ppt/tags/tag160.xml" ContentType="application/vnd.openxmlformats-officedocument.presentationml.tags+xml"/>
  <Override PartName="/ppt/notesSlides/notesSlide77.xml" ContentType="application/vnd.openxmlformats-officedocument.presentationml.notesSlide+xml"/>
  <Override PartName="/ppt/tags/tag161.xml" ContentType="application/vnd.openxmlformats-officedocument.presentationml.tags+xml"/>
  <Override PartName="/ppt/notesSlides/notesSlide78.xml" ContentType="application/vnd.openxmlformats-officedocument.presentationml.notesSlide+xml"/>
  <Override PartName="/ppt/tags/tag162.xml" ContentType="application/vnd.openxmlformats-officedocument.presentationml.tags+xml"/>
  <Override PartName="/ppt/notesSlides/notesSlide79.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80.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81.xml" ContentType="application/vnd.openxmlformats-officedocument.presentationml.notesSlide+xml"/>
  <Override PartName="/ppt/tags/tag167.xml" ContentType="application/vnd.openxmlformats-officedocument.presentationml.tags+xml"/>
  <Override PartName="/ppt/notesSlides/notesSlide82.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notesSlides/notesSlide83.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notesSlides/notesSlide84.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notesSlides/notesSlide85.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notesSlides/notesSlide86.xml" ContentType="application/vnd.openxmlformats-officedocument.presentationml.notesSlide+xml"/>
  <Override PartName="/ppt/tags/tag176.xml" ContentType="application/vnd.openxmlformats-officedocument.presentationml.tags+xml"/>
  <Override PartName="/ppt/notesSlides/notesSlide87.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notesSlides/notesSlide88.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notesSlides/notesSlide89.xml" ContentType="application/vnd.openxmlformats-officedocument.presentationml.notesSlide+xml"/>
  <Override PartName="/ppt/tags/tag181.xml" ContentType="application/vnd.openxmlformats-officedocument.presentationml.tags+xml"/>
  <Override PartName="/ppt/notesSlides/notesSlide90.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notesSlides/notesSlide91.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92.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93.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94.xml" ContentType="application/vnd.openxmlformats-officedocument.presentationml.notesSlide+xml"/>
  <Override PartName="/ppt/tags/tag215.xml" ContentType="application/vnd.openxmlformats-officedocument.presentationml.tags+xml"/>
  <Override PartName="/ppt/notesSlides/notesSlide95.xml" ContentType="application/vnd.openxmlformats-officedocument.presentationml.notesSlide+xml"/>
  <Override PartName="/ppt/tags/tag216.xml" ContentType="application/vnd.openxmlformats-officedocument.presentationml.tags+xml"/>
  <Override PartName="/ppt/notesSlides/notesSlide96.xml" ContentType="application/vnd.openxmlformats-officedocument.presentationml.notesSlide+xml"/>
  <Override PartName="/ppt/tags/tag217.xml" ContentType="application/vnd.openxmlformats-officedocument.presentationml.tags+xml"/>
  <Override PartName="/ppt/notesSlides/notesSlide97.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98.xml" ContentType="application/vnd.openxmlformats-officedocument.presentationml.notesSlide+xml"/>
  <Override PartName="/ppt/tags/tag2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13"/>
  </p:notesMasterIdLst>
  <p:handoutMasterIdLst>
    <p:handoutMasterId r:id="rId214"/>
  </p:handoutMasterIdLst>
  <p:sldIdLst>
    <p:sldId id="2347" r:id="rId3"/>
    <p:sldId id="2746" r:id="rId4"/>
    <p:sldId id="2747" r:id="rId5"/>
    <p:sldId id="2748" r:id="rId6"/>
    <p:sldId id="2749" r:id="rId7"/>
    <p:sldId id="2750" r:id="rId8"/>
    <p:sldId id="2751" r:id="rId9"/>
    <p:sldId id="2752" r:id="rId10"/>
    <p:sldId id="2753" r:id="rId11"/>
    <p:sldId id="2754" r:id="rId12"/>
    <p:sldId id="2755" r:id="rId13"/>
    <p:sldId id="2756" r:id="rId14"/>
    <p:sldId id="2757" r:id="rId15"/>
    <p:sldId id="2758" r:id="rId16"/>
    <p:sldId id="2759" r:id="rId17"/>
    <p:sldId id="2760" r:id="rId18"/>
    <p:sldId id="2761" r:id="rId19"/>
    <p:sldId id="2762" r:id="rId20"/>
    <p:sldId id="2763" r:id="rId21"/>
    <p:sldId id="2764" r:id="rId22"/>
    <p:sldId id="2765" r:id="rId23"/>
    <p:sldId id="2766" r:id="rId24"/>
    <p:sldId id="2767" r:id="rId25"/>
    <p:sldId id="2904" r:id="rId26"/>
    <p:sldId id="2769" r:id="rId27"/>
    <p:sldId id="2770" r:id="rId28"/>
    <p:sldId id="2771" r:id="rId29"/>
    <p:sldId id="2772" r:id="rId30"/>
    <p:sldId id="2905" r:id="rId31"/>
    <p:sldId id="2774" r:id="rId32"/>
    <p:sldId id="2775" r:id="rId33"/>
    <p:sldId id="2776" r:id="rId34"/>
    <p:sldId id="2777" r:id="rId35"/>
    <p:sldId id="2778" r:id="rId36"/>
    <p:sldId id="2906" r:id="rId37"/>
    <p:sldId id="2780" r:id="rId38"/>
    <p:sldId id="2781" r:id="rId39"/>
    <p:sldId id="2782" r:id="rId40"/>
    <p:sldId id="2783" r:id="rId41"/>
    <p:sldId id="2784" r:id="rId42"/>
    <p:sldId id="2785" r:id="rId43"/>
    <p:sldId id="2786" r:id="rId44"/>
    <p:sldId id="2787" r:id="rId45"/>
    <p:sldId id="2788" r:id="rId46"/>
    <p:sldId id="2789" r:id="rId47"/>
    <p:sldId id="2907" r:id="rId48"/>
    <p:sldId id="2790" r:id="rId49"/>
    <p:sldId id="2791" r:id="rId50"/>
    <p:sldId id="2792" r:id="rId51"/>
    <p:sldId id="2793" r:id="rId52"/>
    <p:sldId id="2348" r:id="rId53"/>
    <p:sldId id="2729" r:id="rId54"/>
    <p:sldId id="2484" r:id="rId55"/>
    <p:sldId id="2672" r:id="rId56"/>
    <p:sldId id="2485" r:id="rId57"/>
    <p:sldId id="2490" r:id="rId58"/>
    <p:sldId id="2741" r:id="rId59"/>
    <p:sldId id="2730" r:id="rId60"/>
    <p:sldId id="2732" r:id="rId61"/>
    <p:sldId id="2670" r:id="rId62"/>
    <p:sldId id="2622" r:id="rId63"/>
    <p:sldId id="2623" r:id="rId64"/>
    <p:sldId id="2624" r:id="rId65"/>
    <p:sldId id="2626" r:id="rId66"/>
    <p:sldId id="2675" r:id="rId67"/>
    <p:sldId id="2676" r:id="rId68"/>
    <p:sldId id="2722" r:id="rId69"/>
    <p:sldId id="2662" r:id="rId70"/>
    <p:sldId id="2673" r:id="rId71"/>
    <p:sldId id="2663" r:id="rId72"/>
    <p:sldId id="2718" r:id="rId73"/>
    <p:sldId id="2719" r:id="rId74"/>
    <p:sldId id="2717" r:id="rId75"/>
    <p:sldId id="2721" r:id="rId76"/>
    <p:sldId id="2720" r:id="rId77"/>
    <p:sldId id="2723" r:id="rId78"/>
    <p:sldId id="2731" r:id="rId79"/>
    <p:sldId id="2724" r:id="rId80"/>
    <p:sldId id="2740" r:id="rId81"/>
    <p:sldId id="2725" r:id="rId82"/>
    <p:sldId id="2677" r:id="rId83"/>
    <p:sldId id="2726" r:id="rId84"/>
    <p:sldId id="2678" r:id="rId85"/>
    <p:sldId id="2736" r:id="rId86"/>
    <p:sldId id="2679" r:id="rId87"/>
    <p:sldId id="2708" r:id="rId88"/>
    <p:sldId id="2709" r:id="rId89"/>
    <p:sldId id="2710" r:id="rId90"/>
    <p:sldId id="2714" r:id="rId91"/>
    <p:sldId id="2711" r:id="rId92"/>
    <p:sldId id="2712" r:id="rId93"/>
    <p:sldId id="2715" r:id="rId94"/>
    <p:sldId id="2737" r:id="rId95"/>
    <p:sldId id="2496" r:id="rId96"/>
    <p:sldId id="2696" r:id="rId97"/>
    <p:sldId id="2699" r:id="rId98"/>
    <p:sldId id="2698" r:id="rId99"/>
    <p:sldId id="2743" r:id="rId100"/>
    <p:sldId id="2700" r:id="rId101"/>
    <p:sldId id="2684" r:id="rId102"/>
    <p:sldId id="2686" r:id="rId103"/>
    <p:sldId id="2685" r:id="rId104"/>
    <p:sldId id="2701" r:id="rId105"/>
    <p:sldId id="2702" r:id="rId106"/>
    <p:sldId id="2707" r:id="rId107"/>
    <p:sldId id="2703" r:id="rId108"/>
    <p:sldId id="2742" r:id="rId109"/>
    <p:sldId id="2689" r:id="rId110"/>
    <p:sldId id="2690" r:id="rId111"/>
    <p:sldId id="2691" r:id="rId112"/>
    <p:sldId id="2692" r:id="rId113"/>
    <p:sldId id="2704" r:id="rId114"/>
    <p:sldId id="2705" r:id="rId115"/>
    <p:sldId id="2706" r:id="rId116"/>
    <p:sldId id="2666" r:id="rId117"/>
    <p:sldId id="2667" r:id="rId118"/>
    <p:sldId id="2668" r:id="rId119"/>
    <p:sldId id="2735" r:id="rId120"/>
    <p:sldId id="2739" r:id="rId121"/>
    <p:sldId id="2744" r:id="rId122"/>
    <p:sldId id="2794" r:id="rId123"/>
    <p:sldId id="2795" r:id="rId124"/>
    <p:sldId id="2796" r:id="rId125"/>
    <p:sldId id="2797" r:id="rId126"/>
    <p:sldId id="2798" r:id="rId127"/>
    <p:sldId id="2799" r:id="rId128"/>
    <p:sldId id="2800" r:id="rId129"/>
    <p:sldId id="2801" r:id="rId130"/>
    <p:sldId id="2802" r:id="rId131"/>
    <p:sldId id="2803" r:id="rId132"/>
    <p:sldId id="2804" r:id="rId133"/>
    <p:sldId id="2805" r:id="rId134"/>
    <p:sldId id="2806" r:id="rId135"/>
    <p:sldId id="2814" r:id="rId136"/>
    <p:sldId id="2815" r:id="rId137"/>
    <p:sldId id="2816" r:id="rId138"/>
    <p:sldId id="2817" r:id="rId139"/>
    <p:sldId id="2818" r:id="rId140"/>
    <p:sldId id="2819" r:id="rId141"/>
    <p:sldId id="2820" r:id="rId142"/>
    <p:sldId id="2821" r:id="rId143"/>
    <p:sldId id="2881" r:id="rId144"/>
    <p:sldId id="2882" r:id="rId145"/>
    <p:sldId id="2883" r:id="rId146"/>
    <p:sldId id="2884" r:id="rId147"/>
    <p:sldId id="2885" r:id="rId148"/>
    <p:sldId id="2886" r:id="rId149"/>
    <p:sldId id="2887" r:id="rId150"/>
    <p:sldId id="2888" r:id="rId151"/>
    <p:sldId id="2889" r:id="rId152"/>
    <p:sldId id="2890" r:id="rId153"/>
    <p:sldId id="2891" r:id="rId154"/>
    <p:sldId id="2892" r:id="rId155"/>
    <p:sldId id="2893" r:id="rId156"/>
    <p:sldId id="2894" r:id="rId157"/>
    <p:sldId id="2895" r:id="rId158"/>
    <p:sldId id="2896" r:id="rId159"/>
    <p:sldId id="2897" r:id="rId160"/>
    <p:sldId id="2898" r:id="rId161"/>
    <p:sldId id="2899" r:id="rId162"/>
    <p:sldId id="2822" r:id="rId163"/>
    <p:sldId id="2823" r:id="rId164"/>
    <p:sldId id="2902" r:id="rId165"/>
    <p:sldId id="2824" r:id="rId166"/>
    <p:sldId id="2825" r:id="rId167"/>
    <p:sldId id="2826" r:id="rId168"/>
    <p:sldId id="2827" r:id="rId169"/>
    <p:sldId id="2828" r:id="rId170"/>
    <p:sldId id="2829" r:id="rId171"/>
    <p:sldId id="2830" r:id="rId172"/>
    <p:sldId id="2832" r:id="rId173"/>
    <p:sldId id="2833" r:id="rId174"/>
    <p:sldId id="2834" r:id="rId175"/>
    <p:sldId id="2835" r:id="rId176"/>
    <p:sldId id="2836" r:id="rId177"/>
    <p:sldId id="2837" r:id="rId178"/>
    <p:sldId id="2838" r:id="rId179"/>
    <p:sldId id="2839" r:id="rId180"/>
    <p:sldId id="2840" r:id="rId181"/>
    <p:sldId id="2841" r:id="rId182"/>
    <p:sldId id="2842" r:id="rId183"/>
    <p:sldId id="2843" r:id="rId184"/>
    <p:sldId id="2844" r:id="rId185"/>
    <p:sldId id="2845" r:id="rId186"/>
    <p:sldId id="2846" r:id="rId187"/>
    <p:sldId id="2847" r:id="rId188"/>
    <p:sldId id="2848" r:id="rId189"/>
    <p:sldId id="2849" r:id="rId190"/>
    <p:sldId id="2850" r:id="rId191"/>
    <p:sldId id="2851" r:id="rId192"/>
    <p:sldId id="2852" r:id="rId193"/>
    <p:sldId id="2853" r:id="rId194"/>
    <p:sldId id="2854" r:id="rId195"/>
    <p:sldId id="2855" r:id="rId196"/>
    <p:sldId id="2856" r:id="rId197"/>
    <p:sldId id="2858" r:id="rId198"/>
    <p:sldId id="2859" r:id="rId199"/>
    <p:sldId id="2860" r:id="rId200"/>
    <p:sldId id="2861" r:id="rId201"/>
    <p:sldId id="2862" r:id="rId202"/>
    <p:sldId id="2863" r:id="rId203"/>
    <p:sldId id="2864" r:id="rId204"/>
    <p:sldId id="2865" r:id="rId205"/>
    <p:sldId id="2866" r:id="rId206"/>
    <p:sldId id="2867" r:id="rId207"/>
    <p:sldId id="2868" r:id="rId208"/>
    <p:sldId id="2869" r:id="rId209"/>
    <p:sldId id="2878" r:id="rId210"/>
    <p:sldId id="2879" r:id="rId211"/>
    <p:sldId id="2880" r:id="rId212"/>
  </p:sldIdLst>
  <p:sldSz cx="9144000" cy="6858000" type="letter"/>
  <p:notesSz cx="7315200" cy="9601200"/>
  <p:custDataLst>
    <p:tags r:id="rId215"/>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varScale="1">
        <p:scale>
          <a:sx n="118" d="100"/>
          <a:sy n="118" d="100"/>
        </p:scale>
        <p:origin x="204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4" d="100"/>
        <a:sy n="164" d="100"/>
      </p:scale>
      <p:origin x="0" y="0"/>
    </p:cViewPr>
  </p:sorterViewPr>
  <p:notesViewPr>
    <p:cSldViewPr>
      <p:cViewPr varScale="1">
        <p:scale>
          <a:sx n="56" d="100"/>
          <a:sy n="56" d="100"/>
        </p:scale>
        <p:origin x="2832" y="72"/>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6" Type="http://schemas.openxmlformats.org/officeDocument/2006/relationships/presProps" Target="presProps.xml"/><Relationship Id="rId211" Type="http://schemas.openxmlformats.org/officeDocument/2006/relationships/slide" Target="slides/slide209.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notesMaster" Target="notesMasters/notesMaster1.xml"/><Relationship Id="rId218"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tableStyles" Target="tableStyles.xml"/><Relationship Id="rId3" Type="http://schemas.openxmlformats.org/officeDocument/2006/relationships/slide" Target="slides/slide1.xml"/><Relationship Id="rId214" Type="http://schemas.openxmlformats.org/officeDocument/2006/relationships/handoutMaster" Target="handoutMasters/handoutMaster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tags" Target="tags/tag1.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6.png"/></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645426" y="8989073"/>
            <a:ext cx="1160462" cy="284858"/>
          </a:xfrm>
          <a:prstGeom prst="rect">
            <a:avLst/>
          </a:prstGeom>
          <a:noFill/>
          <a:ln w="12700">
            <a:noFill/>
            <a:miter lim="800000"/>
            <a:headEnd/>
            <a:tailEnd/>
          </a:ln>
          <a:effectLst/>
        </p:spPr>
        <p:txBody>
          <a:bodyPr lIns="95306" tIns="46817" rIns="95306" bIns="46817">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9026" y="8989073"/>
            <a:ext cx="5772150" cy="287545"/>
          </a:xfrm>
          <a:prstGeom prst="rect">
            <a:avLst/>
          </a:prstGeom>
          <a:noFill/>
          <a:ln w="12700">
            <a:noFill/>
            <a:miter lim="800000"/>
            <a:headEnd/>
            <a:tailEnd/>
          </a:ln>
          <a:effectLst/>
        </p:spPr>
        <p:txBody>
          <a:bodyPr lIns="96309" tIns="48154" rIns="96309" bIns="48154">
            <a:spAutoFit/>
          </a:bodyPr>
          <a:lstStyle/>
          <a:p>
            <a:pPr algn="ctr">
              <a:spcBef>
                <a:spcPct val="50000"/>
              </a:spcBef>
              <a:defRPr/>
            </a:pPr>
            <a:r>
              <a:rPr lang="en-US" sz="1200" i="1" dirty="0"/>
              <a:t>Diabetes Education Services</a:t>
            </a:r>
            <a:r>
              <a:rPr lang="en-US" sz="1200" i="1" baseline="30000" dirty="0"/>
              <a:t>©</a:t>
            </a:r>
            <a:r>
              <a:rPr lang="en-US" sz="1200" i="1" dirty="0"/>
              <a:t> 1998-2015</a:t>
            </a:r>
            <a:r>
              <a:rPr lang="en-US" sz="1200" i="1" baseline="30000" dirty="0"/>
              <a:t>      </a:t>
            </a:r>
            <a:r>
              <a:rPr lang="en-US" sz="1200" b="1" dirty="0"/>
              <a:t>www.DiabetesEd.net</a:t>
            </a:r>
          </a:p>
        </p:txBody>
      </p:sp>
    </p:spTree>
    <p:custDataLst>
      <p:tags r:id="rId2"/>
    </p:custDataLst>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1" y="1"/>
            <a:ext cx="3170238"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4144964" y="1"/>
            <a:ext cx="3170237"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271588" y="715963"/>
            <a:ext cx="4772025" cy="3578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74726" y="4532313"/>
            <a:ext cx="5365750" cy="4375150"/>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1" y="9145588"/>
            <a:ext cx="3170238"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4144964" y="9145588"/>
            <a:ext cx="3170237"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6DE42C8A-3818-45A0-9F39-BA6FEED31035}" type="slidenum">
              <a:rPr lang="en-US" smtClean="0">
                <a:latin typeface="Times New Roman" pitchFamily="18" charset="0"/>
              </a:rPr>
              <a:pPr/>
              <a:t>2</a:t>
            </a:fld>
            <a:endParaRPr lang="en-US" smtClean="0">
              <a:latin typeface="Times New Roman" pitchFamily="18" charset="0"/>
            </a:endParaRPr>
          </a:p>
        </p:txBody>
      </p:sp>
      <p:sp>
        <p:nvSpPr>
          <p:cNvPr id="92163" name="Rectangle 7"/>
          <p:cNvSpPr txBox="1">
            <a:spLocks noGrp="1" noChangeArrowheads="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51" tIns="47124" rIns="94251" bIns="4712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90FED2B-9E93-4F73-8DE5-879929397290}" type="slidenum">
              <a:rPr lang="en-US" sz="1300">
                <a:latin typeface="Times New Roman" pitchFamily="18" charset="0"/>
              </a:rPr>
              <a:pPr algn="r"/>
              <a:t>2</a:t>
            </a:fld>
            <a:endParaRPr lang="en-US" sz="130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2167" name="Slide Number Placeholder 4"/>
          <p:cNvSpPr txBox="1">
            <a:spLocks noGrp="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51" tIns="47124" rIns="94251" bIns="4712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D61B06E-C78F-4136-96A9-9018EDAF04DD}" type="slidenum">
              <a:rPr lang="en-US" sz="1300">
                <a:latin typeface="Times New Roman" pitchFamily="18" charset="0"/>
              </a:rPr>
              <a:pPr algn="r"/>
              <a:t>2</a:t>
            </a:fld>
            <a:endParaRPr lang="en-US" sz="1300">
              <a:latin typeface="Times New Roman" pitchFamily="18" charset="0"/>
            </a:endParaRPr>
          </a:p>
        </p:txBody>
      </p:sp>
    </p:spTree>
    <p:extLst>
      <p:ext uri="{BB962C8B-B14F-4D97-AF65-F5344CB8AC3E}">
        <p14:creationId xmlns:p14="http://schemas.microsoft.com/office/powerpoint/2010/main" val="3975894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xfrm>
            <a:off x="4143587" y="9119475"/>
            <a:ext cx="3169920" cy="480060"/>
          </a:xfrm>
          <a:prstGeom prst="rect">
            <a:avLst/>
          </a:prstGeom>
          <a:noFill/>
          <a:ln>
            <a:miter lim="800000"/>
            <a:headEnd/>
            <a:tailEnd/>
          </a:ln>
        </p:spPr>
        <p:txBody>
          <a:bodyPr wrap="square" numCol="1" anchorCtr="0" compatLnSpc="1">
            <a:prstTxWarp prst="textNoShape">
              <a:avLst/>
            </a:prstTxWarp>
          </a:bodyPr>
          <a:lstStyle/>
          <a:p>
            <a:fld id="{7846A908-2AB5-F048-9CF3-9CBA54920F5C}" type="slidenum">
              <a:rPr lang="en-US">
                <a:solidFill>
                  <a:srgbClr val="000000"/>
                </a:solidFill>
              </a:rPr>
              <a:pPr/>
              <a:t>18</a:t>
            </a:fld>
            <a:endParaRPr lang="en-US">
              <a:solidFill>
                <a:srgbClr val="000000"/>
              </a:solidFill>
            </a:endParaRPr>
          </a:p>
        </p:txBody>
      </p:sp>
      <p:sp>
        <p:nvSpPr>
          <p:cNvPr id="25603" name="Rectangle 2"/>
          <p:cNvSpPr>
            <a:spLocks noGrp="1" noRot="1" noChangeAspect="1" noChangeArrowheads="1" noTextEdit="1"/>
          </p:cNvSpPr>
          <p:nvPr>
            <p:ph type="sldImg"/>
          </p:nvPr>
        </p:nvSpPr>
        <p:spPr bwMode="auto">
          <a:xfrm>
            <a:off x="1344613" y="252413"/>
            <a:ext cx="4625975" cy="3468687"/>
          </a:xfrm>
          <a:solidFill>
            <a:srgbClr val="FFFFFF"/>
          </a:solidFill>
          <a:ln>
            <a:solidFill>
              <a:srgbClr val="000000"/>
            </a:solidFill>
            <a:miter lim="800000"/>
            <a:headEnd/>
            <a:tailEnd/>
          </a:ln>
        </p:spPr>
      </p:sp>
      <p:sp>
        <p:nvSpPr>
          <p:cNvPr id="25604" name="Rectangle 3"/>
          <p:cNvSpPr>
            <a:spLocks noGrp="1" noChangeArrowheads="1"/>
          </p:cNvSpPr>
          <p:nvPr>
            <p:ph type="body" idx="1"/>
          </p:nvPr>
        </p:nvSpPr>
        <p:spPr bwMode="auto">
          <a:xfrm>
            <a:off x="120230" y="3898823"/>
            <a:ext cx="7073053" cy="5470684"/>
          </a:xfrm>
          <a:solidFill>
            <a:srgbClr val="FFFFFF"/>
          </a:solidFill>
          <a:ln>
            <a:solidFill>
              <a:srgbClr val="000000"/>
            </a:solidFill>
            <a:miter lim="800000"/>
            <a:headEnd/>
            <a:tailEnd/>
          </a:ln>
        </p:spPr>
        <p:txBody>
          <a:bodyPr wrap="square" lIns="95808" tIns="47904" rIns="95808" bIns="47904" numCol="1" anchor="t" anchorCtr="0" compatLnSpc="1">
            <a:prstTxWarp prst="textNoShape">
              <a:avLst/>
            </a:prstTxWarp>
          </a:bodyPr>
          <a:lstStyle/>
          <a:p>
            <a:pPr>
              <a:spcBef>
                <a:spcPct val="0"/>
              </a:spcBef>
            </a:pPr>
            <a:r>
              <a:rPr lang="en-US" dirty="0" smtClean="0">
                <a:latin typeface="Arial" charset="0"/>
              </a:rPr>
              <a:t>Anti-hyperglycemic</a:t>
            </a:r>
            <a:r>
              <a:rPr lang="en-US" baseline="0" dirty="0" smtClean="0">
                <a:latin typeface="Arial" charset="0"/>
              </a:rPr>
              <a:t> drugs for patients with T2DM are targeted at one or more of the pathophysiological abnormalities of this disease. On this slide, the main sites of action of the currently available 12 individual drug classes is depicted.  Combination glucose-lowering therapy has become a standard treatment strategy when patients do not adequately respond to a single agent (often metformin.)</a:t>
            </a:r>
            <a:endParaRPr lang="en-US" dirty="0" smtClean="0">
              <a:latin typeface="Arial" charset="0"/>
            </a:endParaRPr>
          </a:p>
        </p:txBody>
      </p:sp>
    </p:spTree>
    <p:extLst>
      <p:ext uri="{BB962C8B-B14F-4D97-AF65-F5344CB8AC3E}">
        <p14:creationId xmlns:p14="http://schemas.microsoft.com/office/powerpoint/2010/main" val="3036496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32</a:t>
            </a:fld>
            <a:endParaRPr lang="en-US"/>
          </a:p>
        </p:txBody>
      </p:sp>
    </p:spTree>
    <p:extLst>
      <p:ext uri="{BB962C8B-B14F-4D97-AF65-F5344CB8AC3E}">
        <p14:creationId xmlns:p14="http://schemas.microsoft.com/office/powerpoint/2010/main" val="3179513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217" indent="-319314" eaLnBrk="0" hangingPunct="0">
              <a:defRPr sz="2600">
                <a:solidFill>
                  <a:schemeClr val="tx1"/>
                </a:solidFill>
                <a:latin typeface="Times New Roman" pitchFamily="18" charset="0"/>
              </a:defRPr>
            </a:lvl2pPr>
            <a:lvl3pPr marL="1277257" indent="-255451" eaLnBrk="0" hangingPunct="0">
              <a:defRPr sz="2600">
                <a:solidFill>
                  <a:schemeClr val="tx1"/>
                </a:solidFill>
                <a:latin typeface="Times New Roman" pitchFamily="18" charset="0"/>
              </a:defRPr>
            </a:lvl3pPr>
            <a:lvl4pPr marL="1788160" indent="-255451" eaLnBrk="0" hangingPunct="0">
              <a:defRPr sz="2600">
                <a:solidFill>
                  <a:schemeClr val="tx1"/>
                </a:solidFill>
                <a:latin typeface="Times New Roman" pitchFamily="18" charset="0"/>
              </a:defRPr>
            </a:lvl4pPr>
            <a:lvl5pPr marL="2299064" indent="-255451" eaLnBrk="0" hangingPunct="0">
              <a:defRPr sz="2600">
                <a:solidFill>
                  <a:schemeClr val="tx1"/>
                </a:solidFill>
                <a:latin typeface="Times New Roman" pitchFamily="18" charset="0"/>
              </a:defRPr>
            </a:lvl5pPr>
            <a:lvl6pPr marL="2809966" indent="-255451" eaLnBrk="0" fontAlgn="base" hangingPunct="0">
              <a:spcBef>
                <a:spcPct val="0"/>
              </a:spcBef>
              <a:spcAft>
                <a:spcPct val="0"/>
              </a:spcAft>
              <a:defRPr sz="2600">
                <a:solidFill>
                  <a:schemeClr val="tx1"/>
                </a:solidFill>
                <a:latin typeface="Times New Roman" pitchFamily="18" charset="0"/>
              </a:defRPr>
            </a:lvl6pPr>
            <a:lvl7pPr marL="3320869" indent="-255451" eaLnBrk="0" fontAlgn="base" hangingPunct="0">
              <a:spcBef>
                <a:spcPct val="0"/>
              </a:spcBef>
              <a:spcAft>
                <a:spcPct val="0"/>
              </a:spcAft>
              <a:defRPr sz="2600">
                <a:solidFill>
                  <a:schemeClr val="tx1"/>
                </a:solidFill>
                <a:latin typeface="Times New Roman" pitchFamily="18" charset="0"/>
              </a:defRPr>
            </a:lvl7pPr>
            <a:lvl8pPr marL="3831772" indent="-255451" eaLnBrk="0" fontAlgn="base" hangingPunct="0">
              <a:spcBef>
                <a:spcPct val="0"/>
              </a:spcBef>
              <a:spcAft>
                <a:spcPct val="0"/>
              </a:spcAft>
              <a:defRPr sz="2600">
                <a:solidFill>
                  <a:schemeClr val="tx1"/>
                </a:solidFill>
                <a:latin typeface="Times New Roman" pitchFamily="18" charset="0"/>
              </a:defRPr>
            </a:lvl8pPr>
            <a:lvl9pPr marL="4342675" indent="-255451" eaLnBrk="0" fontAlgn="base" hangingPunct="0">
              <a:spcBef>
                <a:spcPct val="0"/>
              </a:spcBef>
              <a:spcAft>
                <a:spcPct val="0"/>
              </a:spcAft>
              <a:defRPr sz="2600">
                <a:solidFill>
                  <a:schemeClr val="tx1"/>
                </a:solidFill>
                <a:latin typeface="Times New Roman" pitchFamily="18" charset="0"/>
              </a:defRPr>
            </a:lvl9pPr>
          </a:lstStyle>
          <a:p>
            <a:pPr eaLnBrk="1" hangingPunct="1"/>
            <a:r>
              <a:rPr lang="en-US" sz="1400">
                <a:solidFill>
                  <a:prstClr val="black"/>
                </a:solidFill>
              </a:rPr>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217" indent="-319314" eaLnBrk="0" hangingPunct="0">
              <a:defRPr sz="2600">
                <a:solidFill>
                  <a:schemeClr val="tx1"/>
                </a:solidFill>
                <a:latin typeface="Times New Roman" pitchFamily="18" charset="0"/>
              </a:defRPr>
            </a:lvl2pPr>
            <a:lvl3pPr marL="1277257" indent="-255451" eaLnBrk="0" hangingPunct="0">
              <a:defRPr sz="2600">
                <a:solidFill>
                  <a:schemeClr val="tx1"/>
                </a:solidFill>
                <a:latin typeface="Times New Roman" pitchFamily="18" charset="0"/>
              </a:defRPr>
            </a:lvl3pPr>
            <a:lvl4pPr marL="1788160" indent="-255451" eaLnBrk="0" hangingPunct="0">
              <a:defRPr sz="2600">
                <a:solidFill>
                  <a:schemeClr val="tx1"/>
                </a:solidFill>
                <a:latin typeface="Times New Roman" pitchFamily="18" charset="0"/>
              </a:defRPr>
            </a:lvl4pPr>
            <a:lvl5pPr marL="2299064" indent="-255451" eaLnBrk="0" hangingPunct="0">
              <a:defRPr sz="2600">
                <a:solidFill>
                  <a:schemeClr val="tx1"/>
                </a:solidFill>
                <a:latin typeface="Times New Roman" pitchFamily="18" charset="0"/>
              </a:defRPr>
            </a:lvl5pPr>
            <a:lvl6pPr marL="2809966" indent="-255451" eaLnBrk="0" fontAlgn="base" hangingPunct="0">
              <a:spcBef>
                <a:spcPct val="0"/>
              </a:spcBef>
              <a:spcAft>
                <a:spcPct val="0"/>
              </a:spcAft>
              <a:defRPr sz="2600">
                <a:solidFill>
                  <a:schemeClr val="tx1"/>
                </a:solidFill>
                <a:latin typeface="Times New Roman" pitchFamily="18" charset="0"/>
              </a:defRPr>
            </a:lvl6pPr>
            <a:lvl7pPr marL="3320869" indent="-255451" eaLnBrk="0" fontAlgn="base" hangingPunct="0">
              <a:spcBef>
                <a:spcPct val="0"/>
              </a:spcBef>
              <a:spcAft>
                <a:spcPct val="0"/>
              </a:spcAft>
              <a:defRPr sz="2600">
                <a:solidFill>
                  <a:schemeClr val="tx1"/>
                </a:solidFill>
                <a:latin typeface="Times New Roman" pitchFamily="18" charset="0"/>
              </a:defRPr>
            </a:lvl7pPr>
            <a:lvl8pPr marL="3831772" indent="-255451" eaLnBrk="0" fontAlgn="base" hangingPunct="0">
              <a:spcBef>
                <a:spcPct val="0"/>
              </a:spcBef>
              <a:spcAft>
                <a:spcPct val="0"/>
              </a:spcAft>
              <a:defRPr sz="2600">
                <a:solidFill>
                  <a:schemeClr val="tx1"/>
                </a:solidFill>
                <a:latin typeface="Times New Roman" pitchFamily="18" charset="0"/>
              </a:defRPr>
            </a:lvl8pPr>
            <a:lvl9pPr marL="4342675" indent="-255451" eaLnBrk="0" fontAlgn="base" hangingPunct="0">
              <a:spcBef>
                <a:spcPct val="0"/>
              </a:spcBef>
              <a:spcAft>
                <a:spcPct val="0"/>
              </a:spcAft>
              <a:defRPr sz="2600">
                <a:solidFill>
                  <a:schemeClr val="tx1"/>
                </a:solidFill>
                <a:latin typeface="Times New Roman" pitchFamily="18" charset="0"/>
              </a:defRPr>
            </a:lvl9pPr>
          </a:lstStyle>
          <a:p>
            <a:pPr eaLnBrk="1" hangingPunct="1"/>
            <a:fld id="{E5D93AD6-6416-4CBA-8D19-CC590EC91A9A}" type="slidenum">
              <a:rPr lang="en-US" sz="1400">
                <a:solidFill>
                  <a:prstClr val="black"/>
                </a:solidFill>
              </a:rPr>
              <a:pPr eaLnBrk="1" hangingPunct="1"/>
              <a:t>37</a:t>
            </a:fld>
            <a:endParaRPr lang="en-US" sz="1400">
              <a:solidFill>
                <a:prstClr val="black"/>
              </a:solidFill>
            </a:endParaRPr>
          </a:p>
        </p:txBody>
      </p:sp>
    </p:spTree>
    <p:extLst>
      <p:ext uri="{BB962C8B-B14F-4D97-AF65-F5344CB8AC3E}">
        <p14:creationId xmlns:p14="http://schemas.microsoft.com/office/powerpoint/2010/main" val="1609808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sz="1300" dirty="0"/>
              <a:t>In patients intolerant of, or with contraindications to metformin, consider initial drug from other classes depicted under </a:t>
            </a:r>
            <a:r>
              <a:rPr lang="en-US" sz="1300" b="1" dirty="0"/>
              <a:t>“</a:t>
            </a:r>
            <a:r>
              <a:rPr lang="en-US" sz="1300" dirty="0"/>
              <a:t>Dual therapy</a:t>
            </a:r>
            <a:r>
              <a:rPr lang="en-US" sz="1300" b="1" dirty="0"/>
              <a:t>” </a:t>
            </a:r>
            <a:r>
              <a:rPr lang="en-US" sz="1300" dirty="0"/>
              <a:t>and proceed accordingly. In this circumstance, while published trials are generally lacking, it is reasonable to consider three-drug combinations that do not include metformin. </a:t>
            </a:r>
          </a:p>
          <a:p>
            <a:pPr defTabSz="483306">
              <a:defRPr/>
            </a:pPr>
            <a:endParaRPr lang="en-US" sz="1300" dirty="0">
              <a:ea typeface="ＭＳ Ｐゴシック" charset="-128"/>
              <a:cs typeface="ＭＳ Ｐゴシック" charset="-128"/>
            </a:endParaRPr>
          </a:p>
          <a:p>
            <a:pPr defTabSz="483306">
              <a:defRPr/>
            </a:pPr>
            <a:r>
              <a:rPr lang="en-US" sz="1300" dirty="0">
                <a:ea typeface="ＭＳ Ｐゴシック" charset="-128"/>
                <a:cs typeface="ＭＳ Ｐゴシック" charset="-128"/>
              </a:rPr>
              <a:t>Consider starting with 2-drug combinations in patients with very high HbA1c (e.g. ≥9%) to achieve control more rapidly (although a step-wise approach will eventually the patient to target as well.)</a:t>
            </a:r>
          </a:p>
          <a:p>
            <a:endParaRPr lang="en-US" sz="1300" dirty="0"/>
          </a:p>
          <a:p>
            <a:r>
              <a:rPr lang="en-US" sz="1300" dirty="0"/>
              <a:t>Insulin has the advantage of being effective where other agents may not be and should be considered a part of any combination regimen when hyperglycemia is severe, especially if the patient is symptomatic or if any catabolic features (weight loss, any ketosis) are evident. Consider initiating combination injectable therapy with insulin when blood glucose is </a:t>
            </a:r>
            <a:r>
              <a:rPr lang="en-US" sz="1300" u="sng" dirty="0"/>
              <a:t>&gt;</a:t>
            </a:r>
            <a:r>
              <a:rPr lang="en-US" sz="1300" dirty="0"/>
              <a:t>300</a:t>
            </a:r>
            <a:r>
              <a:rPr lang="en-US" sz="1300" b="1" dirty="0"/>
              <a:t>–</a:t>
            </a:r>
            <a:r>
              <a:rPr lang="en-US" sz="1300" dirty="0"/>
              <a:t>350 mg/</a:t>
            </a:r>
            <a:r>
              <a:rPr lang="en-US" sz="1300" dirty="0" err="1"/>
              <a:t>dL</a:t>
            </a:r>
            <a:r>
              <a:rPr lang="en-US" sz="1300" dirty="0"/>
              <a:t> (</a:t>
            </a:r>
            <a:r>
              <a:rPr lang="en-US" sz="1300" u="sng" dirty="0"/>
              <a:t>&gt;</a:t>
            </a:r>
            <a:r>
              <a:rPr lang="en-US" sz="1300" dirty="0"/>
              <a:t>16.7</a:t>
            </a:r>
            <a:r>
              <a:rPr lang="en-US" sz="1300" b="1" dirty="0"/>
              <a:t>–</a:t>
            </a:r>
            <a:r>
              <a:rPr lang="en-US" sz="1300" dirty="0"/>
              <a:t>19.4 mmol/L) and/or HbA1c </a:t>
            </a:r>
            <a:r>
              <a:rPr lang="en-US" sz="1300" u="sng" dirty="0"/>
              <a:t>&gt;</a:t>
            </a:r>
            <a:r>
              <a:rPr lang="en-US" sz="1300" dirty="0"/>
              <a:t>10</a:t>
            </a:r>
            <a:r>
              <a:rPr lang="en-US" sz="1300" b="1" dirty="0"/>
              <a:t>–</a:t>
            </a:r>
            <a:r>
              <a:rPr lang="en-US" sz="1300" dirty="0"/>
              <a:t>12%. Potentially, as the patient</a:t>
            </a:r>
            <a:r>
              <a:rPr lang="en-US" sz="1300" b="1" dirty="0"/>
              <a:t>’</a:t>
            </a:r>
            <a:r>
              <a:rPr lang="en-US" sz="1300" dirty="0"/>
              <a:t>s glucose toxicity resolves, the regimen can be subsequently simplified.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38</a:t>
            </a:fld>
            <a:endParaRPr lang="en-US"/>
          </a:p>
        </p:txBody>
      </p:sp>
    </p:spTree>
    <p:extLst>
      <p:ext uri="{BB962C8B-B14F-4D97-AF65-F5344CB8AC3E}">
        <p14:creationId xmlns:p14="http://schemas.microsoft.com/office/powerpoint/2010/main" val="2414348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217" indent="-319314" eaLnBrk="0" hangingPunct="0">
              <a:defRPr sz="2600">
                <a:solidFill>
                  <a:schemeClr val="tx1"/>
                </a:solidFill>
                <a:latin typeface="Times New Roman" pitchFamily="18" charset="0"/>
              </a:defRPr>
            </a:lvl2pPr>
            <a:lvl3pPr marL="1277257" indent="-255451" eaLnBrk="0" hangingPunct="0">
              <a:defRPr sz="2600">
                <a:solidFill>
                  <a:schemeClr val="tx1"/>
                </a:solidFill>
                <a:latin typeface="Times New Roman" pitchFamily="18" charset="0"/>
              </a:defRPr>
            </a:lvl3pPr>
            <a:lvl4pPr marL="1788160" indent="-255451" eaLnBrk="0" hangingPunct="0">
              <a:defRPr sz="2600">
                <a:solidFill>
                  <a:schemeClr val="tx1"/>
                </a:solidFill>
                <a:latin typeface="Times New Roman" pitchFamily="18" charset="0"/>
              </a:defRPr>
            </a:lvl4pPr>
            <a:lvl5pPr marL="2299064" indent="-255451" eaLnBrk="0" hangingPunct="0">
              <a:defRPr sz="2600">
                <a:solidFill>
                  <a:schemeClr val="tx1"/>
                </a:solidFill>
                <a:latin typeface="Times New Roman" pitchFamily="18" charset="0"/>
              </a:defRPr>
            </a:lvl5pPr>
            <a:lvl6pPr marL="2809966" indent="-255451" eaLnBrk="0" fontAlgn="base" hangingPunct="0">
              <a:spcBef>
                <a:spcPct val="0"/>
              </a:spcBef>
              <a:spcAft>
                <a:spcPct val="0"/>
              </a:spcAft>
              <a:defRPr sz="2600">
                <a:solidFill>
                  <a:schemeClr val="tx1"/>
                </a:solidFill>
                <a:latin typeface="Times New Roman" pitchFamily="18" charset="0"/>
              </a:defRPr>
            </a:lvl6pPr>
            <a:lvl7pPr marL="3320869" indent="-255451" eaLnBrk="0" fontAlgn="base" hangingPunct="0">
              <a:spcBef>
                <a:spcPct val="0"/>
              </a:spcBef>
              <a:spcAft>
                <a:spcPct val="0"/>
              </a:spcAft>
              <a:defRPr sz="2600">
                <a:solidFill>
                  <a:schemeClr val="tx1"/>
                </a:solidFill>
                <a:latin typeface="Times New Roman" pitchFamily="18" charset="0"/>
              </a:defRPr>
            </a:lvl7pPr>
            <a:lvl8pPr marL="3831772" indent="-255451" eaLnBrk="0" fontAlgn="base" hangingPunct="0">
              <a:spcBef>
                <a:spcPct val="0"/>
              </a:spcBef>
              <a:spcAft>
                <a:spcPct val="0"/>
              </a:spcAft>
              <a:defRPr sz="2600">
                <a:solidFill>
                  <a:schemeClr val="tx1"/>
                </a:solidFill>
                <a:latin typeface="Times New Roman" pitchFamily="18" charset="0"/>
              </a:defRPr>
            </a:lvl8pPr>
            <a:lvl9pPr marL="4342675" indent="-255451" eaLnBrk="0" fontAlgn="base" hangingPunct="0">
              <a:spcBef>
                <a:spcPct val="0"/>
              </a:spcBef>
              <a:spcAft>
                <a:spcPct val="0"/>
              </a:spcAft>
              <a:defRPr sz="2600">
                <a:solidFill>
                  <a:schemeClr val="tx1"/>
                </a:solidFill>
                <a:latin typeface="Times New Roman" pitchFamily="18" charset="0"/>
              </a:defRPr>
            </a:lvl9pPr>
          </a:lstStyle>
          <a:p>
            <a:pPr eaLnBrk="1" hangingPunct="1"/>
            <a:r>
              <a:rPr lang="en-US" sz="1400">
                <a:solidFill>
                  <a:prstClr val="black"/>
                </a:solidFill>
              </a:rPr>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217" indent="-319314" eaLnBrk="0" hangingPunct="0">
              <a:defRPr sz="2600">
                <a:solidFill>
                  <a:schemeClr val="tx1"/>
                </a:solidFill>
                <a:latin typeface="Times New Roman" pitchFamily="18" charset="0"/>
              </a:defRPr>
            </a:lvl2pPr>
            <a:lvl3pPr marL="1277257" indent="-255451" eaLnBrk="0" hangingPunct="0">
              <a:defRPr sz="2600">
                <a:solidFill>
                  <a:schemeClr val="tx1"/>
                </a:solidFill>
                <a:latin typeface="Times New Roman" pitchFamily="18" charset="0"/>
              </a:defRPr>
            </a:lvl3pPr>
            <a:lvl4pPr marL="1788160" indent="-255451" eaLnBrk="0" hangingPunct="0">
              <a:defRPr sz="2600">
                <a:solidFill>
                  <a:schemeClr val="tx1"/>
                </a:solidFill>
                <a:latin typeface="Times New Roman" pitchFamily="18" charset="0"/>
              </a:defRPr>
            </a:lvl4pPr>
            <a:lvl5pPr marL="2299064" indent="-255451" eaLnBrk="0" hangingPunct="0">
              <a:defRPr sz="2600">
                <a:solidFill>
                  <a:schemeClr val="tx1"/>
                </a:solidFill>
                <a:latin typeface="Times New Roman" pitchFamily="18" charset="0"/>
              </a:defRPr>
            </a:lvl5pPr>
            <a:lvl6pPr marL="2809966" indent="-255451" eaLnBrk="0" fontAlgn="base" hangingPunct="0">
              <a:spcBef>
                <a:spcPct val="0"/>
              </a:spcBef>
              <a:spcAft>
                <a:spcPct val="0"/>
              </a:spcAft>
              <a:defRPr sz="2600">
                <a:solidFill>
                  <a:schemeClr val="tx1"/>
                </a:solidFill>
                <a:latin typeface="Times New Roman" pitchFamily="18" charset="0"/>
              </a:defRPr>
            </a:lvl6pPr>
            <a:lvl7pPr marL="3320869" indent="-255451" eaLnBrk="0" fontAlgn="base" hangingPunct="0">
              <a:spcBef>
                <a:spcPct val="0"/>
              </a:spcBef>
              <a:spcAft>
                <a:spcPct val="0"/>
              </a:spcAft>
              <a:defRPr sz="2600">
                <a:solidFill>
                  <a:schemeClr val="tx1"/>
                </a:solidFill>
                <a:latin typeface="Times New Roman" pitchFamily="18" charset="0"/>
              </a:defRPr>
            </a:lvl7pPr>
            <a:lvl8pPr marL="3831772" indent="-255451" eaLnBrk="0" fontAlgn="base" hangingPunct="0">
              <a:spcBef>
                <a:spcPct val="0"/>
              </a:spcBef>
              <a:spcAft>
                <a:spcPct val="0"/>
              </a:spcAft>
              <a:defRPr sz="2600">
                <a:solidFill>
                  <a:schemeClr val="tx1"/>
                </a:solidFill>
                <a:latin typeface="Times New Roman" pitchFamily="18" charset="0"/>
              </a:defRPr>
            </a:lvl8pPr>
            <a:lvl9pPr marL="4342675" indent="-255451" eaLnBrk="0" fontAlgn="base" hangingPunct="0">
              <a:spcBef>
                <a:spcPct val="0"/>
              </a:spcBef>
              <a:spcAft>
                <a:spcPct val="0"/>
              </a:spcAft>
              <a:defRPr sz="2600">
                <a:solidFill>
                  <a:schemeClr val="tx1"/>
                </a:solidFill>
                <a:latin typeface="Times New Roman" pitchFamily="18" charset="0"/>
              </a:defRPr>
            </a:lvl9pPr>
          </a:lstStyle>
          <a:p>
            <a:pPr eaLnBrk="1" hangingPunct="1"/>
            <a:fld id="{E5D93AD6-6416-4CBA-8D19-CC590EC91A9A}" type="slidenum">
              <a:rPr lang="en-US" sz="1400">
                <a:solidFill>
                  <a:prstClr val="black"/>
                </a:solidFill>
              </a:rPr>
              <a:pPr eaLnBrk="1" hangingPunct="1"/>
              <a:t>39</a:t>
            </a:fld>
            <a:endParaRPr lang="en-US" sz="1400">
              <a:solidFill>
                <a:prstClr val="black"/>
              </a:solidFill>
            </a:endParaRPr>
          </a:p>
        </p:txBody>
      </p:sp>
    </p:spTree>
    <p:extLst>
      <p:ext uri="{BB962C8B-B14F-4D97-AF65-F5344CB8AC3E}">
        <p14:creationId xmlns:p14="http://schemas.microsoft.com/office/powerpoint/2010/main" val="3262511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1629" eaLnBrk="0" fontAlgn="base" hangingPunct="0">
              <a:spcBef>
                <a:spcPct val="30000"/>
              </a:spcBef>
              <a:spcAft>
                <a:spcPct val="0"/>
              </a:spcAft>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1 injection of a rapid acting insulin analogue before the largest meal,</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2-3 injections of a rapid acting insulin analogue before 2-3 meals, or</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Using premixed insulin BID</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47</a:t>
            </a:fld>
            <a:endParaRPr lang="en-US"/>
          </a:p>
        </p:txBody>
      </p:sp>
    </p:spTree>
    <p:extLst>
      <p:ext uri="{BB962C8B-B14F-4D97-AF65-F5344CB8AC3E}">
        <p14:creationId xmlns:p14="http://schemas.microsoft.com/office/powerpoint/2010/main" val="224164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6063" y="795338"/>
            <a:ext cx="5291137" cy="3968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317492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5A33F773-5A92-4894-B4BE-1E99263F492A}" type="slidenum">
              <a:rPr lang="en-US" sz="1200">
                <a:solidFill>
                  <a:srgbClr val="000000"/>
                </a:solidFill>
              </a:rPr>
              <a:pPr eaLnBrk="1" hangingPunct="1"/>
              <a:t>51</a:t>
            </a:fld>
            <a:endParaRPr lang="en-US" sz="120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E7E2468D-A70E-42FD-AC57-DC531BF0041D}" type="slidenum">
              <a:rPr lang="en-US" sz="1300"/>
              <a:pPr eaLnBrk="1" hangingPunct="1"/>
              <a:t>53</a:t>
            </a:fld>
            <a:endParaRPr lang="en-US" sz="1300"/>
          </a:p>
        </p:txBody>
      </p:sp>
    </p:spTree>
    <p:extLst>
      <p:ext uri="{BB962C8B-B14F-4D97-AF65-F5344CB8AC3E}">
        <p14:creationId xmlns:p14="http://schemas.microsoft.com/office/powerpoint/2010/main" val="2165291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E8470CB6-84CA-4855-B5FA-128C37304519}" type="slidenum">
              <a:rPr lang="en-US" sz="1300"/>
              <a:pPr eaLnBrk="1" hangingPunct="1"/>
              <a:t>55</a:t>
            </a:fld>
            <a:endParaRPr lang="en-US" sz="1300"/>
          </a:p>
        </p:txBody>
      </p:sp>
    </p:spTree>
    <p:extLst>
      <p:ext uri="{BB962C8B-B14F-4D97-AF65-F5344CB8AC3E}">
        <p14:creationId xmlns:p14="http://schemas.microsoft.com/office/powerpoint/2010/main" val="4125099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4</a:t>
            </a:fld>
            <a:endParaRPr lang="en-US" smtClean="0">
              <a:solidFill>
                <a:prstClr val="black"/>
              </a:solidFill>
            </a:endParaRPr>
          </a:p>
        </p:txBody>
      </p:sp>
    </p:spTree>
    <p:extLst>
      <p:ext uri="{BB962C8B-B14F-4D97-AF65-F5344CB8AC3E}">
        <p14:creationId xmlns:p14="http://schemas.microsoft.com/office/powerpoint/2010/main" val="1539374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E4FAAB3-5A0F-456E-8921-042E96436652}" type="slidenum">
              <a:rPr lang="en-US" sz="1300"/>
              <a:pPr eaLnBrk="1" hangingPunct="1"/>
              <a:t>56</a:t>
            </a:fld>
            <a:endParaRPr lang="en-US" sz="1300"/>
          </a:p>
        </p:txBody>
      </p:sp>
    </p:spTree>
    <p:extLst>
      <p:ext uri="{BB962C8B-B14F-4D97-AF65-F5344CB8AC3E}">
        <p14:creationId xmlns:p14="http://schemas.microsoft.com/office/powerpoint/2010/main" val="3100862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57</a:t>
            </a:fld>
            <a:endParaRPr lang="en-US"/>
          </a:p>
        </p:txBody>
      </p:sp>
    </p:spTree>
    <p:extLst>
      <p:ext uri="{BB962C8B-B14F-4D97-AF65-F5344CB8AC3E}">
        <p14:creationId xmlns:p14="http://schemas.microsoft.com/office/powerpoint/2010/main" val="1463033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14428" indent="-313241" eaLnBrk="0" hangingPunct="0">
              <a:defRPr sz="2600">
                <a:solidFill>
                  <a:schemeClr val="tx1"/>
                </a:solidFill>
                <a:latin typeface="Times New Roman" pitchFamily="18" charset="0"/>
              </a:defRPr>
            </a:lvl2pPr>
            <a:lvl3pPr marL="1252966" indent="-250593" eaLnBrk="0" hangingPunct="0">
              <a:defRPr sz="2600">
                <a:solidFill>
                  <a:schemeClr val="tx1"/>
                </a:solidFill>
                <a:latin typeface="Times New Roman" pitchFamily="18" charset="0"/>
              </a:defRPr>
            </a:lvl3pPr>
            <a:lvl4pPr marL="1754152" indent="-250593" eaLnBrk="0" hangingPunct="0">
              <a:defRPr sz="2600">
                <a:solidFill>
                  <a:schemeClr val="tx1"/>
                </a:solidFill>
                <a:latin typeface="Times New Roman" pitchFamily="18" charset="0"/>
              </a:defRPr>
            </a:lvl4pPr>
            <a:lvl5pPr marL="2255339" indent="-250593" eaLnBrk="0" hangingPunct="0">
              <a:defRPr sz="2600">
                <a:solidFill>
                  <a:schemeClr val="tx1"/>
                </a:solidFill>
                <a:latin typeface="Times New Roman" pitchFamily="18" charset="0"/>
              </a:defRPr>
            </a:lvl5pPr>
            <a:lvl6pPr marL="2756527" indent="-250593" eaLnBrk="0" fontAlgn="base" hangingPunct="0">
              <a:spcBef>
                <a:spcPct val="0"/>
              </a:spcBef>
              <a:spcAft>
                <a:spcPct val="0"/>
              </a:spcAft>
              <a:defRPr sz="2600">
                <a:solidFill>
                  <a:schemeClr val="tx1"/>
                </a:solidFill>
                <a:latin typeface="Times New Roman" pitchFamily="18" charset="0"/>
              </a:defRPr>
            </a:lvl6pPr>
            <a:lvl7pPr marL="3257712" indent="-250593" eaLnBrk="0" fontAlgn="base" hangingPunct="0">
              <a:spcBef>
                <a:spcPct val="0"/>
              </a:spcBef>
              <a:spcAft>
                <a:spcPct val="0"/>
              </a:spcAft>
              <a:defRPr sz="2600">
                <a:solidFill>
                  <a:schemeClr val="tx1"/>
                </a:solidFill>
                <a:latin typeface="Times New Roman" pitchFamily="18" charset="0"/>
              </a:defRPr>
            </a:lvl7pPr>
            <a:lvl8pPr marL="3758899" indent="-250593" eaLnBrk="0" fontAlgn="base" hangingPunct="0">
              <a:spcBef>
                <a:spcPct val="0"/>
              </a:spcBef>
              <a:spcAft>
                <a:spcPct val="0"/>
              </a:spcAft>
              <a:defRPr sz="2600">
                <a:solidFill>
                  <a:schemeClr val="tx1"/>
                </a:solidFill>
                <a:latin typeface="Times New Roman" pitchFamily="18" charset="0"/>
              </a:defRPr>
            </a:lvl8pPr>
            <a:lvl9pPr marL="4260086" indent="-250593" eaLnBrk="0" fontAlgn="base" hangingPunct="0">
              <a:spcBef>
                <a:spcPct val="0"/>
              </a:spcBef>
              <a:spcAft>
                <a:spcPct val="0"/>
              </a:spcAft>
              <a:defRPr sz="2600">
                <a:solidFill>
                  <a:schemeClr val="tx1"/>
                </a:solidFill>
                <a:latin typeface="Times New Roman" pitchFamily="18" charset="0"/>
              </a:defRPr>
            </a:lvl9pPr>
          </a:lstStyle>
          <a:p>
            <a:pPr eaLnBrk="1" hangingPunct="1"/>
            <a:fld id="{FB5C6E28-0FAC-4EF6-AE2E-681C9BAF6A48}" type="slidenum">
              <a:rPr lang="en-US" sz="1300"/>
              <a:pPr eaLnBrk="1" hangingPunct="1"/>
              <a:t>61</a:t>
            </a:fld>
            <a:endParaRPr lang="en-US" sz="1300"/>
          </a:p>
        </p:txBody>
      </p:sp>
    </p:spTree>
    <p:extLst>
      <p:ext uri="{BB962C8B-B14F-4D97-AF65-F5344CB8AC3E}">
        <p14:creationId xmlns:p14="http://schemas.microsoft.com/office/powerpoint/2010/main" val="3379800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5EDB238E-CEC3-4F8F-96E1-27337104856F}" type="slidenum">
              <a:rPr lang="en-US" sz="1300"/>
              <a:pPr eaLnBrk="1" hangingPunct="1"/>
              <a:t>68</a:t>
            </a:fld>
            <a:endParaRPr lang="en-US" sz="1300"/>
          </a:p>
        </p:txBody>
      </p:sp>
    </p:spTree>
    <p:extLst>
      <p:ext uri="{BB962C8B-B14F-4D97-AF65-F5344CB8AC3E}">
        <p14:creationId xmlns:p14="http://schemas.microsoft.com/office/powerpoint/2010/main" val="777848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55D354B1-6860-4474-8C2B-C0931ED5F798}" type="slidenum">
              <a:rPr lang="en-US" sz="1300"/>
              <a:pPr eaLnBrk="1" hangingPunct="1"/>
              <a:t>70</a:t>
            </a:fld>
            <a:endParaRPr lang="en-US" sz="1300"/>
          </a:p>
        </p:txBody>
      </p:sp>
    </p:spTree>
    <p:extLst>
      <p:ext uri="{BB962C8B-B14F-4D97-AF65-F5344CB8AC3E}">
        <p14:creationId xmlns:p14="http://schemas.microsoft.com/office/powerpoint/2010/main" val="2136064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598BA1CB-054D-46E8-A33B-072B0E681200}" type="slidenum">
              <a:rPr lang="en-US" sz="1300"/>
              <a:pPr eaLnBrk="1" hangingPunct="1"/>
              <a:t>72</a:t>
            </a:fld>
            <a:endParaRPr lang="en-US" sz="1300"/>
          </a:p>
        </p:txBody>
      </p:sp>
    </p:spTree>
    <p:extLst>
      <p:ext uri="{BB962C8B-B14F-4D97-AF65-F5344CB8AC3E}">
        <p14:creationId xmlns:p14="http://schemas.microsoft.com/office/powerpoint/2010/main" val="3631633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9594">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99594">
              <a:defRPr/>
            </a:pPr>
            <a:endParaRPr lang="en-US" sz="1300" dirty="0">
              <a:ea typeface="ＭＳ Ｐゴシック" charset="-128"/>
              <a:cs typeface="ＭＳ Ｐゴシック" charset="-128"/>
            </a:endParaRPr>
          </a:p>
          <a:p>
            <a:pPr marL="188000" indent="-188000" defTabSz="499594">
              <a:buFont typeface="Arial"/>
              <a:buChar char="•"/>
              <a:defRPr/>
            </a:pPr>
            <a:r>
              <a:rPr lang="en-US" sz="1300" dirty="0">
                <a:ea typeface="ＭＳ Ｐゴシック" charset="-128"/>
                <a:cs typeface="ＭＳ Ｐゴシック" charset="-128"/>
              </a:rPr>
              <a:t>Adding 1 injection of a rapid acting insulin analogue before the largest meal,</a:t>
            </a:r>
          </a:p>
          <a:p>
            <a:pPr marL="188000" indent="-188000" defTabSz="499594">
              <a:buFont typeface="Arial"/>
              <a:buChar char="•"/>
              <a:defRPr/>
            </a:pPr>
            <a:r>
              <a:rPr lang="en-US" sz="1300" dirty="0">
                <a:ea typeface="ＭＳ Ｐゴシック" charset="-128"/>
                <a:cs typeface="ＭＳ Ｐゴシック" charset="-128"/>
              </a:rPr>
              <a:t>Adding 2-3 injections of a rapid acting insulin analogue before 2-3 meals, or</a:t>
            </a:r>
          </a:p>
          <a:p>
            <a:pPr marL="188000" indent="-188000" defTabSz="499594">
              <a:buFont typeface="Arial"/>
              <a:buChar char="•"/>
              <a:defRPr/>
            </a:pPr>
            <a:r>
              <a:rPr lang="en-US" sz="1300" dirty="0">
                <a:ea typeface="ＭＳ Ｐゴシック" charset="-128"/>
                <a:cs typeface="ＭＳ Ｐゴシック" charset="-128"/>
              </a:rPr>
              <a:t>Using premixed insulin BID</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74</a:t>
            </a:fld>
            <a:endParaRPr lang="en-US"/>
          </a:p>
        </p:txBody>
      </p:sp>
    </p:spTree>
    <p:extLst>
      <p:ext uri="{BB962C8B-B14F-4D97-AF65-F5344CB8AC3E}">
        <p14:creationId xmlns:p14="http://schemas.microsoft.com/office/powerpoint/2010/main" val="4185185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598BA1CB-054D-46E8-A33B-072B0E681200}" type="slidenum">
              <a:rPr lang="en-US" sz="1300"/>
              <a:pPr eaLnBrk="1" hangingPunct="1"/>
              <a:t>80</a:t>
            </a:fld>
            <a:endParaRPr lang="en-US" sz="1300"/>
          </a:p>
        </p:txBody>
      </p:sp>
    </p:spTree>
    <p:extLst>
      <p:ext uri="{BB962C8B-B14F-4D97-AF65-F5344CB8AC3E}">
        <p14:creationId xmlns:p14="http://schemas.microsoft.com/office/powerpoint/2010/main" val="1971453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9523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14FD167F-8009-49A6-831B-9AAD6274D65D}" type="slidenum">
              <a:rPr lang="en-US">
                <a:latin typeface="Times New Roman" panose="02020603050405020304" pitchFamily="18" charset="0"/>
              </a:rPr>
              <a:pPr/>
              <a:t>81</a:t>
            </a:fld>
            <a:endParaRPr lang="en-US">
              <a:latin typeface="Times New Roman" panose="02020603050405020304" pitchFamily="18" charset="0"/>
            </a:endParaRPr>
          </a:p>
        </p:txBody>
      </p:sp>
    </p:spTree>
    <p:extLst>
      <p:ext uri="{BB962C8B-B14F-4D97-AF65-F5344CB8AC3E}">
        <p14:creationId xmlns:p14="http://schemas.microsoft.com/office/powerpoint/2010/main" val="1718874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598BA1CB-054D-46E8-A33B-072B0E681200}" type="slidenum">
              <a:rPr lang="en-US" sz="1300"/>
              <a:pPr eaLnBrk="1" hangingPunct="1"/>
              <a:t>82</a:t>
            </a:fld>
            <a:endParaRPr lang="en-US" sz="1300"/>
          </a:p>
        </p:txBody>
      </p:sp>
    </p:spTree>
    <p:extLst>
      <p:ext uri="{BB962C8B-B14F-4D97-AF65-F5344CB8AC3E}">
        <p14:creationId xmlns:p14="http://schemas.microsoft.com/office/powerpoint/2010/main" val="577078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5</a:t>
            </a:fld>
            <a:endParaRPr lang="en-US" smtClean="0"/>
          </a:p>
        </p:txBody>
      </p:sp>
    </p:spTree>
    <p:extLst>
      <p:ext uri="{BB962C8B-B14F-4D97-AF65-F5344CB8AC3E}">
        <p14:creationId xmlns:p14="http://schemas.microsoft.com/office/powerpoint/2010/main" val="2396974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6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96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B2BA34DA-818F-441E-8065-276B801836DD}" type="slidenum">
              <a:rPr lang="en-US">
                <a:latin typeface="Times New Roman" panose="02020603050405020304" pitchFamily="18" charset="0"/>
              </a:rPr>
              <a:pPr/>
              <a:t>83</a:t>
            </a:fld>
            <a:endParaRPr lang="en-US">
              <a:latin typeface="Times New Roman" panose="02020603050405020304" pitchFamily="18" charset="0"/>
            </a:endParaRPr>
          </a:p>
        </p:txBody>
      </p:sp>
    </p:spTree>
    <p:extLst>
      <p:ext uri="{BB962C8B-B14F-4D97-AF65-F5344CB8AC3E}">
        <p14:creationId xmlns:p14="http://schemas.microsoft.com/office/powerpoint/2010/main" val="493670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7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97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0DA0A084-2B3E-4513-9065-BB2D19D4C366}" type="slidenum">
              <a:rPr lang="en-US">
                <a:latin typeface="Times New Roman" panose="02020603050405020304" pitchFamily="18" charset="0"/>
              </a:rPr>
              <a:pPr/>
              <a:t>85</a:t>
            </a:fld>
            <a:endParaRPr lang="en-US">
              <a:latin typeface="Times New Roman" panose="02020603050405020304" pitchFamily="18" charset="0"/>
            </a:endParaRPr>
          </a:p>
        </p:txBody>
      </p:sp>
    </p:spTree>
    <p:extLst>
      <p:ext uri="{BB962C8B-B14F-4D97-AF65-F5344CB8AC3E}">
        <p14:creationId xmlns:p14="http://schemas.microsoft.com/office/powerpoint/2010/main" val="1153753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0B1AF129-3B9C-49E1-9121-D46A0F734775}" type="slidenum">
              <a:rPr lang="en-US" sz="1300"/>
              <a:pPr eaLnBrk="1" hangingPunct="1"/>
              <a:t>94</a:t>
            </a:fld>
            <a:endParaRPr lang="en-US" sz="1300"/>
          </a:p>
        </p:txBody>
      </p:sp>
    </p:spTree>
    <p:extLst>
      <p:ext uri="{BB962C8B-B14F-4D97-AF65-F5344CB8AC3E}">
        <p14:creationId xmlns:p14="http://schemas.microsoft.com/office/powerpoint/2010/main" val="1795919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54334C34-0FF6-4164-830F-7C66B9757A1A}" type="slidenum">
              <a:rPr lang="en-US">
                <a:latin typeface="Times New Roman" panose="02020603050405020304" pitchFamily="18" charset="0"/>
              </a:rPr>
              <a:pPr/>
              <a:t>95</a:t>
            </a:fld>
            <a:endParaRPr lang="en-US">
              <a:latin typeface="Times New Roman" panose="02020603050405020304" pitchFamily="18" charset="0"/>
            </a:endParaRPr>
          </a:p>
        </p:txBody>
      </p:sp>
    </p:spTree>
    <p:extLst>
      <p:ext uri="{BB962C8B-B14F-4D97-AF65-F5344CB8AC3E}">
        <p14:creationId xmlns:p14="http://schemas.microsoft.com/office/powerpoint/2010/main" val="3533565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54334C34-0FF6-4164-830F-7C66B9757A1A}" type="slidenum">
              <a:rPr lang="en-US">
                <a:latin typeface="Times New Roman" panose="02020603050405020304" pitchFamily="18" charset="0"/>
              </a:rPr>
              <a:pPr/>
              <a:t>96</a:t>
            </a:fld>
            <a:endParaRPr lang="en-US">
              <a:latin typeface="Times New Roman" panose="02020603050405020304" pitchFamily="18" charset="0"/>
            </a:endParaRPr>
          </a:p>
        </p:txBody>
      </p:sp>
    </p:spTree>
    <p:extLst>
      <p:ext uri="{BB962C8B-B14F-4D97-AF65-F5344CB8AC3E}">
        <p14:creationId xmlns:p14="http://schemas.microsoft.com/office/powerpoint/2010/main" val="1426021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54334C34-0FF6-4164-830F-7C66B9757A1A}" type="slidenum">
              <a:rPr lang="en-US">
                <a:latin typeface="Times New Roman" panose="02020603050405020304" pitchFamily="18" charset="0"/>
              </a:rPr>
              <a:pPr/>
              <a:t>98</a:t>
            </a:fld>
            <a:endParaRPr lang="en-US">
              <a:latin typeface="Times New Roman" panose="02020603050405020304" pitchFamily="18" charset="0"/>
            </a:endParaRPr>
          </a:p>
        </p:txBody>
      </p:sp>
    </p:spTree>
    <p:extLst>
      <p:ext uri="{BB962C8B-B14F-4D97-AF65-F5344CB8AC3E}">
        <p14:creationId xmlns:p14="http://schemas.microsoft.com/office/powerpoint/2010/main" val="1095671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0854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D2466776-7E92-4F55-8257-D577F554A785}" type="slidenum">
              <a:rPr lang="en-US">
                <a:latin typeface="Times New Roman" panose="02020603050405020304" pitchFamily="18" charset="0"/>
              </a:rPr>
              <a:pPr/>
              <a:t>100</a:t>
            </a:fld>
            <a:endParaRPr lang="en-US">
              <a:latin typeface="Times New Roman" panose="02020603050405020304" pitchFamily="18" charset="0"/>
            </a:endParaRPr>
          </a:p>
        </p:txBody>
      </p:sp>
      <p:sp>
        <p:nvSpPr>
          <p:cNvPr id="108548" name="Rectangle 2"/>
          <p:cNvSpPr>
            <a:spLocks noGrp="1" noRot="1" noChangeAspect="1" noChangeArrowheads="1" noTextEdit="1"/>
          </p:cNvSpPr>
          <p:nvPr>
            <p:ph type="sldImg"/>
          </p:nvPr>
        </p:nvSpPr>
        <p:spPr>
          <a:xfrm>
            <a:off x="1203325" y="712788"/>
            <a:ext cx="4751388" cy="3563937"/>
          </a:xfrm>
          <a:ln/>
        </p:spPr>
      </p:sp>
      <p:sp>
        <p:nvSpPr>
          <p:cNvPr id="108549" name="Rectangle 3"/>
          <p:cNvSpPr>
            <a:spLocks noGrp="1" noChangeArrowheads="1"/>
          </p:cNvSpPr>
          <p:nvPr>
            <p:ph type="body" idx="1"/>
          </p:nvPr>
        </p:nvSpPr>
        <p:spPr>
          <a:xfrm>
            <a:off x="954156" y="4513680"/>
            <a:ext cx="5247861" cy="427430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Importance of MD writing for a diabetic diet cannot be overemphasized.  It sets into motion the timing of meals that are delivered, makes it easier for RN to know when to check glucose and administer the insulin.</a:t>
            </a:r>
          </a:p>
        </p:txBody>
      </p:sp>
    </p:spTree>
    <p:extLst>
      <p:ext uri="{BB962C8B-B14F-4D97-AF65-F5344CB8AC3E}">
        <p14:creationId xmlns:p14="http://schemas.microsoft.com/office/powerpoint/2010/main" val="6605158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0957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2B09CD8C-413F-4BA5-A68D-D111D326D070}" type="slidenum">
              <a:rPr lang="en-US">
                <a:latin typeface="Times New Roman" panose="02020603050405020304" pitchFamily="18" charset="0"/>
              </a:rPr>
              <a:pPr/>
              <a:t>101</a:t>
            </a:fld>
            <a:endParaRPr lang="en-US">
              <a:latin typeface="Times New Roman" panose="02020603050405020304" pitchFamily="18" charset="0"/>
            </a:endParaRPr>
          </a:p>
        </p:txBody>
      </p:sp>
      <p:sp>
        <p:nvSpPr>
          <p:cNvPr id="109572" name="Rectangle 2"/>
          <p:cNvSpPr>
            <a:spLocks noGrp="1" noRot="1" noChangeAspect="1" noChangeArrowheads="1" noTextEdit="1"/>
          </p:cNvSpPr>
          <p:nvPr>
            <p:ph type="sldImg"/>
          </p:nvPr>
        </p:nvSpPr>
        <p:spPr>
          <a:xfrm>
            <a:off x="1204913" y="714375"/>
            <a:ext cx="4751387" cy="3563938"/>
          </a:xfrm>
          <a:ln/>
        </p:spPr>
      </p:sp>
      <p:sp>
        <p:nvSpPr>
          <p:cNvPr id="109573" name="Rectangle 3"/>
          <p:cNvSpPr>
            <a:spLocks noGrp="1" noChangeArrowheads="1"/>
          </p:cNvSpPr>
          <p:nvPr>
            <p:ph type="body" idx="1"/>
          </p:nvPr>
        </p:nvSpPr>
        <p:spPr>
          <a:xfrm>
            <a:off x="954156" y="4513680"/>
            <a:ext cx="5247861" cy="427266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noProof="1" smtClean="0"/>
          </a:p>
        </p:txBody>
      </p:sp>
    </p:spTree>
    <p:extLst>
      <p:ext uri="{BB962C8B-B14F-4D97-AF65-F5344CB8AC3E}">
        <p14:creationId xmlns:p14="http://schemas.microsoft.com/office/powerpoint/2010/main" val="18464641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059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766953F7-9EE3-4619-8942-ABA8AB6CA0AC}" type="slidenum">
              <a:rPr lang="en-US">
                <a:latin typeface="Times New Roman" panose="02020603050405020304" pitchFamily="18" charset="0"/>
              </a:rPr>
              <a:pPr/>
              <a:t>102</a:t>
            </a:fld>
            <a:endParaRPr lang="en-US">
              <a:latin typeface="Times New Roman" panose="02020603050405020304" pitchFamily="18" charset="0"/>
            </a:endParaRPr>
          </a:p>
        </p:txBody>
      </p:sp>
      <p:sp>
        <p:nvSpPr>
          <p:cNvPr id="110596" name="Rectangle 2"/>
          <p:cNvSpPr>
            <a:spLocks noGrp="1" noRot="1" noChangeAspect="1" noChangeArrowheads="1" noTextEdit="1"/>
          </p:cNvSpPr>
          <p:nvPr>
            <p:ph type="sldImg"/>
          </p:nvPr>
        </p:nvSpPr>
        <p:spPr>
          <a:xfrm>
            <a:off x="1203325" y="712788"/>
            <a:ext cx="4751388" cy="3563937"/>
          </a:xfrm>
          <a:ln/>
        </p:spPr>
      </p:sp>
      <p:sp>
        <p:nvSpPr>
          <p:cNvPr id="110597" name="Rectangle 3"/>
          <p:cNvSpPr>
            <a:spLocks noGrp="1" noChangeArrowheads="1"/>
          </p:cNvSpPr>
          <p:nvPr>
            <p:ph type="body" idx="1"/>
          </p:nvPr>
        </p:nvSpPr>
        <p:spPr>
          <a:xfrm>
            <a:off x="954156" y="4513680"/>
            <a:ext cx="5247861" cy="427430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363497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54334C34-0FF6-4164-830F-7C66B9757A1A}" type="slidenum">
              <a:rPr lang="en-US">
                <a:latin typeface="Times New Roman" panose="02020603050405020304" pitchFamily="18" charset="0"/>
              </a:rPr>
              <a:pPr/>
              <a:t>106</a:t>
            </a:fld>
            <a:endParaRPr lang="en-US">
              <a:latin typeface="Times New Roman" panose="02020603050405020304" pitchFamily="18" charset="0"/>
            </a:endParaRPr>
          </a:p>
        </p:txBody>
      </p:sp>
    </p:spTree>
    <p:extLst>
      <p:ext uri="{BB962C8B-B14F-4D97-AF65-F5344CB8AC3E}">
        <p14:creationId xmlns:p14="http://schemas.microsoft.com/office/powerpoint/2010/main" val="257507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6</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936625" y="733425"/>
            <a:ext cx="4144963" cy="3108325"/>
          </a:xfrm>
          <a:ln/>
        </p:spPr>
      </p:sp>
      <p:sp>
        <p:nvSpPr>
          <p:cNvPr id="227333" name="Rectangle 3"/>
          <p:cNvSpPr>
            <a:spLocks noGrp="1" noChangeArrowheads="1"/>
          </p:cNvSpPr>
          <p:nvPr>
            <p:ph type="body" idx="1"/>
          </p:nvPr>
        </p:nvSpPr>
        <p:spPr>
          <a:xfrm>
            <a:off x="778933" y="4139804"/>
            <a:ext cx="5845246" cy="508074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21318"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21318" algn="l"/>
              </a:tabLst>
            </a:pPr>
            <a:r>
              <a:rPr lang="en-US" smtClean="0"/>
              <a:t>In the natural history of type 2 diabetes, insulin resistance rises, insulin secretion falls, and glucose levels begin to rise before diabetes is diagnosed. </a:t>
            </a:r>
          </a:p>
          <a:p>
            <a:pPr>
              <a:tabLst>
                <a:tab pos="121318"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21318"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21318"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21318" algn="l"/>
              </a:tabLst>
            </a:pPr>
            <a:endParaRPr lang="en-US" baseline="30000" smtClean="0"/>
          </a:p>
          <a:p>
            <a:pPr>
              <a:tabLst>
                <a:tab pos="121318" algn="l"/>
              </a:tabLst>
            </a:pPr>
            <a:endParaRPr lang="en-US" baseline="30000" smtClean="0"/>
          </a:p>
          <a:p>
            <a:pPr>
              <a:tabLst>
                <a:tab pos="121318" algn="l"/>
              </a:tabLst>
            </a:pPr>
            <a:endParaRPr lang="en-US" b="1" smtClean="0"/>
          </a:p>
          <a:p>
            <a:pPr>
              <a:tabLst>
                <a:tab pos="121318" algn="l"/>
              </a:tabLst>
            </a:pPr>
            <a:endParaRPr lang="en-US" b="1" smtClean="0"/>
          </a:p>
          <a:p>
            <a:pPr>
              <a:tabLst>
                <a:tab pos="121318" algn="l"/>
              </a:tabLst>
            </a:pPr>
            <a:endParaRPr lang="en-US" b="1" smtClean="0"/>
          </a:p>
          <a:p>
            <a:pPr>
              <a:tabLst>
                <a:tab pos="121318" algn="l"/>
              </a:tabLst>
            </a:pPr>
            <a:endParaRPr lang="en-US" b="1" smtClean="0"/>
          </a:p>
          <a:p>
            <a:pPr>
              <a:tabLst>
                <a:tab pos="121318" algn="l"/>
              </a:tabLst>
            </a:pPr>
            <a:endParaRPr lang="en-US" b="1" smtClean="0"/>
          </a:p>
          <a:p>
            <a:pPr>
              <a:tabLst>
                <a:tab pos="121318" algn="l"/>
              </a:tabLst>
            </a:pPr>
            <a:r>
              <a:rPr lang="en-US" b="1" smtClean="0"/>
              <a:t>References:</a:t>
            </a:r>
          </a:p>
          <a:p>
            <a:pPr>
              <a:tabLst>
                <a:tab pos="121318"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21318"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4213329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592E729C-A72A-4E1D-A0EF-FBD68AE20987}" type="slidenum">
              <a:rPr lang="en-US">
                <a:latin typeface="Times New Roman" panose="02020603050405020304" pitchFamily="18" charset="0"/>
              </a:rPr>
              <a:pPr/>
              <a:t>108</a:t>
            </a:fld>
            <a:endParaRPr lang="en-US">
              <a:latin typeface="Times New Roman" panose="02020603050405020304" pitchFamily="18" charset="0"/>
            </a:endParaRPr>
          </a:p>
        </p:txBody>
      </p:sp>
    </p:spTree>
    <p:extLst>
      <p:ext uri="{BB962C8B-B14F-4D97-AF65-F5344CB8AC3E}">
        <p14:creationId xmlns:p14="http://schemas.microsoft.com/office/powerpoint/2010/main" val="2365755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469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469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BB4FD5C5-E1EE-44D7-8272-46D435C00FE4}" type="slidenum">
              <a:rPr lang="en-US">
                <a:latin typeface="Times New Roman" panose="02020603050405020304" pitchFamily="18" charset="0"/>
              </a:rPr>
              <a:pPr/>
              <a:t>109</a:t>
            </a:fld>
            <a:endParaRPr lang="en-US">
              <a:latin typeface="Times New Roman" panose="02020603050405020304" pitchFamily="18" charset="0"/>
            </a:endParaRPr>
          </a:p>
        </p:txBody>
      </p:sp>
    </p:spTree>
    <p:extLst>
      <p:ext uri="{BB962C8B-B14F-4D97-AF65-F5344CB8AC3E}">
        <p14:creationId xmlns:p14="http://schemas.microsoft.com/office/powerpoint/2010/main" val="5367662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571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571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7ED5F375-79FE-45F5-9EE4-70943E130CC0}" type="slidenum">
              <a:rPr lang="en-US">
                <a:latin typeface="Times New Roman" panose="02020603050405020304" pitchFamily="18" charset="0"/>
              </a:rPr>
              <a:pPr/>
              <a:t>110</a:t>
            </a:fld>
            <a:endParaRPr lang="en-US">
              <a:latin typeface="Times New Roman" panose="02020603050405020304" pitchFamily="18" charset="0"/>
            </a:endParaRPr>
          </a:p>
        </p:txBody>
      </p:sp>
    </p:spTree>
    <p:extLst>
      <p:ext uri="{BB962C8B-B14F-4D97-AF65-F5344CB8AC3E}">
        <p14:creationId xmlns:p14="http://schemas.microsoft.com/office/powerpoint/2010/main" val="5169914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67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67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CC9F72AC-8047-4F3C-BFAC-901899E4FDD8}" type="slidenum">
              <a:rPr lang="en-US">
                <a:latin typeface="Times New Roman" panose="02020603050405020304" pitchFamily="18" charset="0"/>
              </a:rPr>
              <a:pPr/>
              <a:t>111</a:t>
            </a:fld>
            <a:endParaRPr lang="en-US">
              <a:latin typeface="Times New Roman" panose="02020603050405020304" pitchFamily="18" charset="0"/>
            </a:endParaRPr>
          </a:p>
        </p:txBody>
      </p:sp>
    </p:spTree>
    <p:extLst>
      <p:ext uri="{BB962C8B-B14F-4D97-AF65-F5344CB8AC3E}">
        <p14:creationId xmlns:p14="http://schemas.microsoft.com/office/powerpoint/2010/main" val="1773015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112</a:t>
            </a:fld>
            <a:endParaRPr lang="en-US"/>
          </a:p>
        </p:txBody>
      </p:sp>
    </p:spTree>
    <p:extLst>
      <p:ext uri="{BB962C8B-B14F-4D97-AF65-F5344CB8AC3E}">
        <p14:creationId xmlns:p14="http://schemas.microsoft.com/office/powerpoint/2010/main" val="2262772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75271C-AD0B-436C-B806-386D80B543D0}" type="slidenum">
              <a:rPr lang="en-US" smtClean="0"/>
              <a:pPr>
                <a:defRPr/>
              </a:pPr>
              <a:t>113</a:t>
            </a:fld>
            <a:endParaRPr lang="en-US"/>
          </a:p>
        </p:txBody>
      </p:sp>
    </p:spTree>
    <p:extLst>
      <p:ext uri="{BB962C8B-B14F-4D97-AF65-F5344CB8AC3E}">
        <p14:creationId xmlns:p14="http://schemas.microsoft.com/office/powerpoint/2010/main" val="14185791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59045F-0870-4E66-AC76-D0AD7D8664C7}" type="slidenum">
              <a:rPr lang="en-US"/>
              <a:pPr>
                <a:spcBef>
                  <a:spcPct val="0"/>
                </a:spcBef>
              </a:pPr>
              <a:t>122</a:t>
            </a:fld>
            <a:endParaRPr lang="en-US"/>
          </a:p>
        </p:txBody>
      </p:sp>
    </p:spTree>
    <p:extLst>
      <p:ext uri="{BB962C8B-B14F-4D97-AF65-F5344CB8AC3E}">
        <p14:creationId xmlns:p14="http://schemas.microsoft.com/office/powerpoint/2010/main" val="28521457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2FE0AA5-6363-4583-86F5-D0310A1F04C1}" type="slidenum">
              <a:rPr lang="en-US"/>
              <a:pPr>
                <a:spcBef>
                  <a:spcPct val="0"/>
                </a:spcBef>
              </a:pPr>
              <a:t>123</a:t>
            </a:fld>
            <a:endParaRPr lang="en-US"/>
          </a:p>
        </p:txBody>
      </p:sp>
    </p:spTree>
    <p:extLst>
      <p:ext uri="{BB962C8B-B14F-4D97-AF65-F5344CB8AC3E}">
        <p14:creationId xmlns:p14="http://schemas.microsoft.com/office/powerpoint/2010/main" val="24696487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125</a:t>
            </a:fld>
            <a:endParaRPr lang="en-US"/>
          </a:p>
        </p:txBody>
      </p:sp>
    </p:spTree>
    <p:extLst>
      <p:ext uri="{BB962C8B-B14F-4D97-AF65-F5344CB8AC3E}">
        <p14:creationId xmlns:p14="http://schemas.microsoft.com/office/powerpoint/2010/main" val="6067016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57EF77-6EB6-4D8B-BA8E-03A446643018}" type="slidenum">
              <a:rPr lang="en-US"/>
              <a:pPr>
                <a:spcBef>
                  <a:spcPct val="0"/>
                </a:spcBef>
              </a:pPr>
              <a:t>126</a:t>
            </a:fld>
            <a:endParaRPr lang="en-US"/>
          </a:p>
        </p:txBody>
      </p:sp>
    </p:spTree>
    <p:extLst>
      <p:ext uri="{BB962C8B-B14F-4D97-AF65-F5344CB8AC3E}">
        <p14:creationId xmlns:p14="http://schemas.microsoft.com/office/powerpoint/2010/main" val="3527463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6063" y="795338"/>
            <a:ext cx="5291137" cy="3968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065473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E73D47-F92A-4541-8129-BFF879FA4F26}" type="slidenum">
              <a:rPr lang="en-US"/>
              <a:pPr>
                <a:spcBef>
                  <a:spcPct val="0"/>
                </a:spcBef>
              </a:pPr>
              <a:t>127</a:t>
            </a:fld>
            <a:endParaRPr lang="en-US"/>
          </a:p>
        </p:txBody>
      </p:sp>
    </p:spTree>
    <p:extLst>
      <p:ext uri="{BB962C8B-B14F-4D97-AF65-F5344CB8AC3E}">
        <p14:creationId xmlns:p14="http://schemas.microsoft.com/office/powerpoint/2010/main" val="40688597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5C58D1-D772-4A24-8C1C-B1B97929B986}" type="slidenum">
              <a:rPr lang="en-US"/>
              <a:pPr>
                <a:spcBef>
                  <a:spcPct val="0"/>
                </a:spcBef>
              </a:pPr>
              <a:t>128</a:t>
            </a:fld>
            <a:endParaRPr lang="en-US"/>
          </a:p>
        </p:txBody>
      </p:sp>
    </p:spTree>
    <p:extLst>
      <p:ext uri="{BB962C8B-B14F-4D97-AF65-F5344CB8AC3E}">
        <p14:creationId xmlns:p14="http://schemas.microsoft.com/office/powerpoint/2010/main" val="40479350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7006103-2904-4A03-8183-9D93B569F93A}" type="slidenum">
              <a:rPr lang="en-US"/>
              <a:pPr>
                <a:spcBef>
                  <a:spcPct val="0"/>
                </a:spcBef>
              </a:pPr>
              <a:t>130</a:t>
            </a:fld>
            <a:endParaRPr lang="en-US"/>
          </a:p>
        </p:txBody>
      </p:sp>
    </p:spTree>
    <p:extLst>
      <p:ext uri="{BB962C8B-B14F-4D97-AF65-F5344CB8AC3E}">
        <p14:creationId xmlns:p14="http://schemas.microsoft.com/office/powerpoint/2010/main" val="17082523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07B47E-0254-484B-BA21-1EC40095D340}" type="slidenum">
              <a:rPr lang="en-US"/>
              <a:pPr>
                <a:spcBef>
                  <a:spcPct val="0"/>
                </a:spcBef>
              </a:pPr>
              <a:t>131</a:t>
            </a:fld>
            <a:endParaRPr lang="en-US"/>
          </a:p>
        </p:txBody>
      </p:sp>
    </p:spTree>
    <p:extLst>
      <p:ext uri="{BB962C8B-B14F-4D97-AF65-F5344CB8AC3E}">
        <p14:creationId xmlns:p14="http://schemas.microsoft.com/office/powerpoint/2010/main" val="2332433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2735EA-EB7E-4234-98D8-E1B189A54AC5}" type="slidenum">
              <a:rPr lang="en-US"/>
              <a:pPr>
                <a:spcBef>
                  <a:spcPct val="0"/>
                </a:spcBef>
              </a:pPr>
              <a:t>132</a:t>
            </a:fld>
            <a:endParaRPr lang="en-US"/>
          </a:p>
        </p:txBody>
      </p:sp>
    </p:spTree>
    <p:extLst>
      <p:ext uri="{BB962C8B-B14F-4D97-AF65-F5344CB8AC3E}">
        <p14:creationId xmlns:p14="http://schemas.microsoft.com/office/powerpoint/2010/main" val="28039606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B9ABED-904C-46BE-B73D-71752BE4B44A}" type="slidenum">
              <a:rPr lang="en-US"/>
              <a:pPr>
                <a:spcBef>
                  <a:spcPct val="0"/>
                </a:spcBef>
              </a:pPr>
              <a:t>133</a:t>
            </a:fld>
            <a:endParaRPr lang="en-US"/>
          </a:p>
        </p:txBody>
      </p:sp>
    </p:spTree>
    <p:extLst>
      <p:ext uri="{BB962C8B-B14F-4D97-AF65-F5344CB8AC3E}">
        <p14:creationId xmlns:p14="http://schemas.microsoft.com/office/powerpoint/2010/main" val="29966255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A6CEB4-97F8-4A75-94F7-A300AC7324C4}" type="slidenum">
              <a:rPr lang="en-US"/>
              <a:pPr>
                <a:spcBef>
                  <a:spcPct val="0"/>
                </a:spcBef>
              </a:pPr>
              <a:t>134</a:t>
            </a:fld>
            <a:endParaRPr lang="en-US"/>
          </a:p>
        </p:txBody>
      </p:sp>
    </p:spTree>
    <p:extLst>
      <p:ext uri="{BB962C8B-B14F-4D97-AF65-F5344CB8AC3E}">
        <p14:creationId xmlns:p14="http://schemas.microsoft.com/office/powerpoint/2010/main" val="19447296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2FA6A9-4C9A-478E-AA9E-F1BA7A13DE79}" type="slidenum">
              <a:rPr lang="en-US"/>
              <a:pPr>
                <a:spcBef>
                  <a:spcPct val="0"/>
                </a:spcBef>
              </a:pPr>
              <a:t>137</a:t>
            </a:fld>
            <a:endParaRPr lang="en-US"/>
          </a:p>
        </p:txBody>
      </p:sp>
    </p:spTree>
    <p:extLst>
      <p:ext uri="{BB962C8B-B14F-4D97-AF65-F5344CB8AC3E}">
        <p14:creationId xmlns:p14="http://schemas.microsoft.com/office/powerpoint/2010/main" val="12674950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6511DD2-452B-4D14-B5EA-73E3C88200EA}" type="slidenum">
              <a:rPr lang="en-US"/>
              <a:pPr>
                <a:spcBef>
                  <a:spcPct val="0"/>
                </a:spcBef>
              </a:pPr>
              <a:t>138</a:t>
            </a:fld>
            <a:endParaRPr lang="en-US"/>
          </a:p>
        </p:txBody>
      </p:sp>
    </p:spTree>
    <p:extLst>
      <p:ext uri="{BB962C8B-B14F-4D97-AF65-F5344CB8AC3E}">
        <p14:creationId xmlns:p14="http://schemas.microsoft.com/office/powerpoint/2010/main" val="32963932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5D5A6A-68F2-41DD-B7B3-8FF0D1C55730}" type="slidenum">
              <a:rPr lang="en-US"/>
              <a:pPr>
                <a:spcBef>
                  <a:spcPct val="0"/>
                </a:spcBef>
              </a:pPr>
              <a:t>140</a:t>
            </a:fld>
            <a:endParaRPr lang="en-US"/>
          </a:p>
        </p:txBody>
      </p:sp>
    </p:spTree>
    <p:extLst>
      <p:ext uri="{BB962C8B-B14F-4D97-AF65-F5344CB8AC3E}">
        <p14:creationId xmlns:p14="http://schemas.microsoft.com/office/powerpoint/2010/main" val="1968001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25" y="757238"/>
            <a:ext cx="5040313" cy="37798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8</a:t>
            </a:fld>
            <a:endParaRPr lang="en-US"/>
          </a:p>
        </p:txBody>
      </p:sp>
    </p:spTree>
    <p:extLst>
      <p:ext uri="{BB962C8B-B14F-4D97-AF65-F5344CB8AC3E}">
        <p14:creationId xmlns:p14="http://schemas.microsoft.com/office/powerpoint/2010/main" val="29996518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1E18BA-2972-453D-8FC1-CA99C9CF8456}" type="slidenum">
              <a:rPr lang="en-US"/>
              <a:pPr>
                <a:spcBef>
                  <a:spcPct val="0"/>
                </a:spcBef>
              </a:pPr>
              <a:t>141</a:t>
            </a:fld>
            <a:endParaRPr lang="en-US"/>
          </a:p>
        </p:txBody>
      </p:sp>
    </p:spTree>
    <p:extLst>
      <p:ext uri="{BB962C8B-B14F-4D97-AF65-F5344CB8AC3E}">
        <p14:creationId xmlns:p14="http://schemas.microsoft.com/office/powerpoint/2010/main" val="18197687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82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91562C-19C5-47B3-AFD1-95ED4C35C45C}" type="slidenum">
              <a:rPr lang="en-US" sz="1200" smtClean="0"/>
              <a:pPr eaLnBrk="1" hangingPunct="1"/>
              <a:t>142</a:t>
            </a:fld>
            <a:endParaRPr lang="en-US" sz="1200" smtClean="0"/>
          </a:p>
        </p:txBody>
      </p:sp>
    </p:spTree>
    <p:extLst>
      <p:ext uri="{BB962C8B-B14F-4D97-AF65-F5344CB8AC3E}">
        <p14:creationId xmlns:p14="http://schemas.microsoft.com/office/powerpoint/2010/main" val="33442272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812EB11-1C24-45E7-BB7E-5ABBEB03A892}" type="slidenum">
              <a:rPr lang="en-US" sz="1200" smtClean="0"/>
              <a:pPr eaLnBrk="1" hangingPunct="1"/>
              <a:t>143</a:t>
            </a:fld>
            <a:endParaRPr lang="en-US" sz="1200" smtClean="0"/>
          </a:p>
        </p:txBody>
      </p:sp>
    </p:spTree>
    <p:extLst>
      <p:ext uri="{BB962C8B-B14F-4D97-AF65-F5344CB8AC3E}">
        <p14:creationId xmlns:p14="http://schemas.microsoft.com/office/powerpoint/2010/main" val="9423540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144</a:t>
            </a:fld>
            <a:endParaRPr lang="en-US"/>
          </a:p>
        </p:txBody>
      </p:sp>
    </p:spTree>
    <p:extLst>
      <p:ext uri="{BB962C8B-B14F-4D97-AF65-F5344CB8AC3E}">
        <p14:creationId xmlns:p14="http://schemas.microsoft.com/office/powerpoint/2010/main" val="12764387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11C4E3A-A726-4120-B55A-D6F235D3CA9B}" type="slidenum">
              <a:rPr lang="en-US" sz="1200" smtClean="0"/>
              <a:pPr eaLnBrk="1" hangingPunct="1"/>
              <a:t>145</a:t>
            </a:fld>
            <a:endParaRPr lang="en-US" sz="1200" smtClean="0"/>
          </a:p>
        </p:txBody>
      </p:sp>
    </p:spTree>
    <p:extLst>
      <p:ext uri="{BB962C8B-B14F-4D97-AF65-F5344CB8AC3E}">
        <p14:creationId xmlns:p14="http://schemas.microsoft.com/office/powerpoint/2010/main" val="16859022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7FA7123-5215-4013-BB3F-B6CF45C6E270}" type="slidenum">
              <a:rPr lang="en-US" sz="1200" smtClean="0"/>
              <a:pPr eaLnBrk="1" hangingPunct="1"/>
              <a:t>146</a:t>
            </a:fld>
            <a:endParaRPr lang="en-US" sz="1200" smtClean="0"/>
          </a:p>
        </p:txBody>
      </p:sp>
    </p:spTree>
    <p:extLst>
      <p:ext uri="{BB962C8B-B14F-4D97-AF65-F5344CB8AC3E}">
        <p14:creationId xmlns:p14="http://schemas.microsoft.com/office/powerpoint/2010/main" val="14679329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4457821-248A-4C01-8EDF-7052BB72AC77}" type="slidenum">
              <a:rPr lang="en-US" sz="1200" smtClean="0"/>
              <a:pPr eaLnBrk="1" hangingPunct="1"/>
              <a:t>147</a:t>
            </a:fld>
            <a:endParaRPr lang="en-US" sz="1200" smtClean="0"/>
          </a:p>
        </p:txBody>
      </p:sp>
    </p:spTree>
    <p:extLst>
      <p:ext uri="{BB962C8B-B14F-4D97-AF65-F5344CB8AC3E}">
        <p14:creationId xmlns:p14="http://schemas.microsoft.com/office/powerpoint/2010/main" val="28200434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148</a:t>
            </a:fld>
            <a:endParaRPr lang="en-US"/>
          </a:p>
        </p:txBody>
      </p:sp>
    </p:spTree>
    <p:extLst>
      <p:ext uri="{BB962C8B-B14F-4D97-AF65-F5344CB8AC3E}">
        <p14:creationId xmlns:p14="http://schemas.microsoft.com/office/powerpoint/2010/main" val="34403459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149</a:t>
            </a:fld>
            <a:endParaRPr lang="en-US"/>
          </a:p>
        </p:txBody>
      </p:sp>
    </p:spTree>
    <p:extLst>
      <p:ext uri="{BB962C8B-B14F-4D97-AF65-F5344CB8AC3E}">
        <p14:creationId xmlns:p14="http://schemas.microsoft.com/office/powerpoint/2010/main" val="10358433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150</a:t>
            </a:fld>
            <a:endParaRPr lang="en-US"/>
          </a:p>
        </p:txBody>
      </p:sp>
    </p:spTree>
    <p:extLst>
      <p:ext uri="{BB962C8B-B14F-4D97-AF65-F5344CB8AC3E}">
        <p14:creationId xmlns:p14="http://schemas.microsoft.com/office/powerpoint/2010/main" val="2887462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25" y="757238"/>
            <a:ext cx="5040313" cy="37798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10</a:t>
            </a:fld>
            <a:endParaRPr lang="en-US"/>
          </a:p>
        </p:txBody>
      </p:sp>
    </p:spTree>
    <p:extLst>
      <p:ext uri="{BB962C8B-B14F-4D97-AF65-F5344CB8AC3E}">
        <p14:creationId xmlns:p14="http://schemas.microsoft.com/office/powerpoint/2010/main" val="7675678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151</a:t>
            </a:fld>
            <a:endParaRPr lang="en-US"/>
          </a:p>
        </p:txBody>
      </p:sp>
    </p:spTree>
    <p:extLst>
      <p:ext uri="{BB962C8B-B14F-4D97-AF65-F5344CB8AC3E}">
        <p14:creationId xmlns:p14="http://schemas.microsoft.com/office/powerpoint/2010/main" val="30700732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152</a:t>
            </a:fld>
            <a:endParaRPr lang="en-US"/>
          </a:p>
        </p:txBody>
      </p:sp>
    </p:spTree>
    <p:extLst>
      <p:ext uri="{BB962C8B-B14F-4D97-AF65-F5344CB8AC3E}">
        <p14:creationId xmlns:p14="http://schemas.microsoft.com/office/powerpoint/2010/main" val="22973034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153</a:t>
            </a:fld>
            <a:endParaRPr lang="en-US"/>
          </a:p>
        </p:txBody>
      </p:sp>
    </p:spTree>
    <p:extLst>
      <p:ext uri="{BB962C8B-B14F-4D97-AF65-F5344CB8AC3E}">
        <p14:creationId xmlns:p14="http://schemas.microsoft.com/office/powerpoint/2010/main" val="39033563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87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AE1C8C8-0F38-4FD8-B9E5-BA007F9443E2}" type="slidenum">
              <a:rPr lang="en-US" sz="1200" smtClean="0"/>
              <a:pPr eaLnBrk="1" hangingPunct="1"/>
              <a:t>154</a:t>
            </a:fld>
            <a:endParaRPr lang="en-US" sz="1200" smtClean="0"/>
          </a:p>
        </p:txBody>
      </p:sp>
    </p:spTree>
    <p:extLst>
      <p:ext uri="{BB962C8B-B14F-4D97-AF65-F5344CB8AC3E}">
        <p14:creationId xmlns:p14="http://schemas.microsoft.com/office/powerpoint/2010/main" val="19291027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88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8EB6DFC-59BD-4060-A3C9-4DF45C67DCC9}" type="slidenum">
              <a:rPr lang="en-US" sz="1200" smtClean="0"/>
              <a:pPr eaLnBrk="1" hangingPunct="1"/>
              <a:t>155</a:t>
            </a:fld>
            <a:endParaRPr lang="en-US" sz="1200" smtClean="0"/>
          </a:p>
        </p:txBody>
      </p:sp>
    </p:spTree>
    <p:extLst>
      <p:ext uri="{BB962C8B-B14F-4D97-AF65-F5344CB8AC3E}">
        <p14:creationId xmlns:p14="http://schemas.microsoft.com/office/powerpoint/2010/main" val="42912524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89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A6CA0E1-25E1-463C-BBC1-5A3FD4B10171}" type="slidenum">
              <a:rPr lang="en-US" sz="1200" smtClean="0"/>
              <a:pPr eaLnBrk="1" hangingPunct="1"/>
              <a:t>156</a:t>
            </a:fld>
            <a:endParaRPr lang="en-US" sz="1200" smtClean="0"/>
          </a:p>
        </p:txBody>
      </p:sp>
    </p:spTree>
    <p:extLst>
      <p:ext uri="{BB962C8B-B14F-4D97-AF65-F5344CB8AC3E}">
        <p14:creationId xmlns:p14="http://schemas.microsoft.com/office/powerpoint/2010/main" val="20307041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5F8B00F-0049-434F-85B2-3605AF537BFE}" type="slidenum">
              <a:rPr lang="en-US" sz="1200" smtClean="0"/>
              <a:pPr eaLnBrk="1" hangingPunct="1"/>
              <a:t>157</a:t>
            </a:fld>
            <a:endParaRPr lang="en-US" sz="1200" smtClean="0"/>
          </a:p>
        </p:txBody>
      </p:sp>
    </p:spTree>
    <p:extLst>
      <p:ext uri="{BB962C8B-B14F-4D97-AF65-F5344CB8AC3E}">
        <p14:creationId xmlns:p14="http://schemas.microsoft.com/office/powerpoint/2010/main" val="39433606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91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FE63D7C-E652-4F3B-A408-03256A7F8DF0}" type="slidenum">
              <a:rPr lang="en-US" sz="1200" smtClean="0"/>
              <a:pPr eaLnBrk="1" hangingPunct="1"/>
              <a:t>158</a:t>
            </a:fld>
            <a:endParaRPr lang="en-US" sz="1200" smtClean="0"/>
          </a:p>
        </p:txBody>
      </p:sp>
    </p:spTree>
    <p:extLst>
      <p:ext uri="{BB962C8B-B14F-4D97-AF65-F5344CB8AC3E}">
        <p14:creationId xmlns:p14="http://schemas.microsoft.com/office/powerpoint/2010/main" val="20016208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159</a:t>
            </a:fld>
            <a:endParaRPr lang="en-US"/>
          </a:p>
        </p:txBody>
      </p:sp>
    </p:spTree>
    <p:extLst>
      <p:ext uri="{BB962C8B-B14F-4D97-AF65-F5344CB8AC3E}">
        <p14:creationId xmlns:p14="http://schemas.microsoft.com/office/powerpoint/2010/main" val="39401994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160</a:t>
            </a:fld>
            <a:endParaRPr lang="en-US"/>
          </a:p>
        </p:txBody>
      </p:sp>
    </p:spTree>
    <p:extLst>
      <p:ext uri="{BB962C8B-B14F-4D97-AF65-F5344CB8AC3E}">
        <p14:creationId xmlns:p14="http://schemas.microsoft.com/office/powerpoint/2010/main" val="1081740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11</a:t>
            </a:fld>
            <a:endParaRPr lang="en-US"/>
          </a:p>
        </p:txBody>
      </p:sp>
    </p:spTree>
    <p:extLst>
      <p:ext uri="{BB962C8B-B14F-4D97-AF65-F5344CB8AC3E}">
        <p14:creationId xmlns:p14="http://schemas.microsoft.com/office/powerpoint/2010/main" val="23879223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161</a:t>
            </a:fld>
            <a:endParaRPr lang="en-US"/>
          </a:p>
        </p:txBody>
      </p:sp>
    </p:spTree>
    <p:extLst>
      <p:ext uri="{BB962C8B-B14F-4D97-AF65-F5344CB8AC3E}">
        <p14:creationId xmlns:p14="http://schemas.microsoft.com/office/powerpoint/2010/main" val="38674644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162</a:t>
            </a:fld>
            <a:endParaRPr lang="en-US"/>
          </a:p>
        </p:txBody>
      </p:sp>
    </p:spTree>
    <p:extLst>
      <p:ext uri="{BB962C8B-B14F-4D97-AF65-F5344CB8AC3E}">
        <p14:creationId xmlns:p14="http://schemas.microsoft.com/office/powerpoint/2010/main" val="20631510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163</a:t>
            </a:fld>
            <a:endParaRPr lang="en-US"/>
          </a:p>
        </p:txBody>
      </p:sp>
    </p:spTree>
    <p:extLst>
      <p:ext uri="{BB962C8B-B14F-4D97-AF65-F5344CB8AC3E}">
        <p14:creationId xmlns:p14="http://schemas.microsoft.com/office/powerpoint/2010/main" val="17538565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164</a:t>
            </a:fld>
            <a:endParaRPr lang="en-US"/>
          </a:p>
        </p:txBody>
      </p:sp>
    </p:spTree>
    <p:extLst>
      <p:ext uri="{BB962C8B-B14F-4D97-AF65-F5344CB8AC3E}">
        <p14:creationId xmlns:p14="http://schemas.microsoft.com/office/powerpoint/2010/main" val="25019781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165</a:t>
            </a:fld>
            <a:endParaRPr lang="en-US"/>
          </a:p>
        </p:txBody>
      </p:sp>
    </p:spTree>
    <p:extLst>
      <p:ext uri="{BB962C8B-B14F-4D97-AF65-F5344CB8AC3E}">
        <p14:creationId xmlns:p14="http://schemas.microsoft.com/office/powerpoint/2010/main" val="36117558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166</a:t>
            </a:fld>
            <a:endParaRPr lang="en-US"/>
          </a:p>
        </p:txBody>
      </p:sp>
    </p:spTree>
    <p:extLst>
      <p:ext uri="{BB962C8B-B14F-4D97-AF65-F5344CB8AC3E}">
        <p14:creationId xmlns:p14="http://schemas.microsoft.com/office/powerpoint/2010/main" val="19250802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167</a:t>
            </a:fld>
            <a:endParaRPr lang="en-US"/>
          </a:p>
        </p:txBody>
      </p:sp>
    </p:spTree>
    <p:extLst>
      <p:ext uri="{BB962C8B-B14F-4D97-AF65-F5344CB8AC3E}">
        <p14:creationId xmlns:p14="http://schemas.microsoft.com/office/powerpoint/2010/main" val="29830868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168</a:t>
            </a:fld>
            <a:endParaRPr lang="en-US"/>
          </a:p>
        </p:txBody>
      </p:sp>
    </p:spTree>
    <p:extLst>
      <p:ext uri="{BB962C8B-B14F-4D97-AF65-F5344CB8AC3E}">
        <p14:creationId xmlns:p14="http://schemas.microsoft.com/office/powerpoint/2010/main" val="24771158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169</a:t>
            </a:fld>
            <a:endParaRPr lang="en-US"/>
          </a:p>
        </p:txBody>
      </p:sp>
    </p:spTree>
    <p:extLst>
      <p:ext uri="{BB962C8B-B14F-4D97-AF65-F5344CB8AC3E}">
        <p14:creationId xmlns:p14="http://schemas.microsoft.com/office/powerpoint/2010/main" val="24647099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170</a:t>
            </a:fld>
            <a:endParaRPr lang="en-US"/>
          </a:p>
        </p:txBody>
      </p:sp>
    </p:spTree>
    <p:extLst>
      <p:ext uri="{BB962C8B-B14F-4D97-AF65-F5344CB8AC3E}">
        <p14:creationId xmlns:p14="http://schemas.microsoft.com/office/powerpoint/2010/main" val="1113375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xfrm>
            <a:off x="4143587" y="9119475"/>
            <a:ext cx="3169920" cy="480060"/>
          </a:xfrm>
          <a:prstGeom prst="rect">
            <a:avLst/>
          </a:prstGeom>
          <a:noFill/>
          <a:ln>
            <a:miter lim="800000"/>
            <a:headEnd/>
            <a:tailEnd/>
          </a:ln>
        </p:spPr>
        <p:txBody>
          <a:bodyPr wrap="square" numCol="1" anchorCtr="0" compatLnSpc="1">
            <a:prstTxWarp prst="textNoShape">
              <a:avLst/>
            </a:prstTxWarp>
          </a:bodyPr>
          <a:lstStyle/>
          <a:p>
            <a:fld id="{7846A908-2AB5-F048-9CF3-9CBA54920F5C}" type="slidenum">
              <a:rPr lang="en-US">
                <a:solidFill>
                  <a:srgbClr val="000000"/>
                </a:solidFill>
              </a:rPr>
              <a:pPr/>
              <a:t>13</a:t>
            </a:fld>
            <a:endParaRPr lang="en-US">
              <a:solidFill>
                <a:srgbClr val="000000"/>
              </a:solidFill>
            </a:endParaRPr>
          </a:p>
        </p:txBody>
      </p:sp>
      <p:sp>
        <p:nvSpPr>
          <p:cNvPr id="25603" name="Rectangle 2"/>
          <p:cNvSpPr>
            <a:spLocks noGrp="1" noRot="1" noChangeAspect="1" noChangeArrowheads="1" noTextEdit="1"/>
          </p:cNvSpPr>
          <p:nvPr>
            <p:ph type="sldImg"/>
          </p:nvPr>
        </p:nvSpPr>
        <p:spPr bwMode="auto">
          <a:xfrm>
            <a:off x="1344613" y="252413"/>
            <a:ext cx="4625975" cy="3468687"/>
          </a:xfrm>
          <a:solidFill>
            <a:srgbClr val="FFFFFF"/>
          </a:solidFill>
          <a:ln>
            <a:solidFill>
              <a:srgbClr val="000000"/>
            </a:solidFill>
            <a:miter lim="800000"/>
            <a:headEnd/>
            <a:tailEnd/>
          </a:ln>
        </p:spPr>
      </p:sp>
      <p:sp>
        <p:nvSpPr>
          <p:cNvPr id="25604" name="Rectangle 3"/>
          <p:cNvSpPr>
            <a:spLocks noGrp="1" noChangeArrowheads="1"/>
          </p:cNvSpPr>
          <p:nvPr>
            <p:ph type="body" idx="1"/>
          </p:nvPr>
        </p:nvSpPr>
        <p:spPr bwMode="auto">
          <a:xfrm>
            <a:off x="120230" y="3898823"/>
            <a:ext cx="7073053" cy="5470684"/>
          </a:xfrm>
          <a:solidFill>
            <a:srgbClr val="FFFFFF"/>
          </a:solidFill>
          <a:ln>
            <a:solidFill>
              <a:srgbClr val="000000"/>
            </a:solidFill>
            <a:miter lim="800000"/>
            <a:headEnd/>
            <a:tailEnd/>
          </a:ln>
        </p:spPr>
        <p:txBody>
          <a:bodyPr wrap="square" lIns="95808" tIns="47904" rIns="95808" bIns="47904" numCol="1" anchor="t" anchorCtr="0" compatLnSpc="1">
            <a:prstTxWarp prst="textNoShape">
              <a:avLst/>
            </a:prstTxWarp>
          </a:bodyPr>
          <a:lstStyle/>
          <a:p>
            <a:pPr>
              <a:spcBef>
                <a:spcPct val="0"/>
              </a:spcBef>
            </a:pPr>
            <a:r>
              <a:rPr lang="en-US" dirty="0" smtClean="0">
                <a:latin typeface="Arial" charset="0"/>
              </a:rPr>
              <a:t>This slide provides</a:t>
            </a:r>
            <a:r>
              <a:rPr lang="en-US" baseline="0" dirty="0" smtClean="0">
                <a:latin typeface="Arial" charset="0"/>
              </a:rPr>
              <a:t> a broad overview of the main pathophysiological defects in type 2 diabetes.  Insulin resistance is demonstrated in peripheral tissues, such as skeletal muscle and adipocytes.  The pancreas develops relative insulin secretory failure and is no longer provide the amount of insulin required for normal glucose. The pancreas also demonstrates a failure of the normal suppression of glucagon after meals. This may be mediated through abnormalities in the </a:t>
            </a:r>
            <a:r>
              <a:rPr lang="en-US" baseline="0" dirty="0" err="1" smtClean="0">
                <a:latin typeface="Arial" charset="0"/>
              </a:rPr>
              <a:t>incretin</a:t>
            </a:r>
            <a:r>
              <a:rPr lang="en-US" baseline="0" dirty="0" smtClean="0">
                <a:latin typeface="Arial" charset="0"/>
              </a:rPr>
              <a:t> axis.  Hepatic glucose production is also increased. Renal glucose output is set at a </a:t>
            </a:r>
            <a:r>
              <a:rPr lang="en-US" baseline="0" dirty="0" err="1" smtClean="0">
                <a:latin typeface="Arial" charset="0"/>
              </a:rPr>
              <a:t>higer</a:t>
            </a:r>
            <a:r>
              <a:rPr lang="en-US" baseline="0" dirty="0" smtClean="0">
                <a:latin typeface="Arial" charset="0"/>
              </a:rPr>
              <a:t> threshold than normal. Many of these defects may be influenced by abnormal central control of metabolism.   </a:t>
            </a:r>
            <a:endParaRPr lang="en-US" dirty="0" smtClean="0">
              <a:latin typeface="Arial" charset="0"/>
            </a:endParaRPr>
          </a:p>
        </p:txBody>
      </p:sp>
    </p:spTree>
    <p:extLst>
      <p:ext uri="{BB962C8B-B14F-4D97-AF65-F5344CB8AC3E}">
        <p14:creationId xmlns:p14="http://schemas.microsoft.com/office/powerpoint/2010/main" val="27264068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631E5BC-D6A6-465A-954F-608ADBDD7708}" type="slidenum">
              <a:rPr lang="en-US"/>
              <a:pPr>
                <a:spcBef>
                  <a:spcPct val="0"/>
                </a:spcBef>
              </a:pPr>
              <a:t>171</a:t>
            </a:fld>
            <a:endParaRPr lang="en-US"/>
          </a:p>
        </p:txBody>
      </p:sp>
      <p:sp>
        <p:nvSpPr>
          <p:cNvPr id="72707" name="Rectangle 2"/>
          <p:cNvSpPr>
            <a:spLocks noGrp="1" noRot="1" noChangeAspect="1" noChangeArrowheads="1" noTextEdit="1"/>
          </p:cNvSpPr>
          <p:nvPr>
            <p:ph type="sldImg"/>
          </p:nvPr>
        </p:nvSpPr>
        <p:spPr>
          <a:xfrm>
            <a:off x="1258888" y="719138"/>
            <a:ext cx="4800600" cy="3600450"/>
          </a:xfrm>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9419119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45434D-22A3-45FF-9848-85362B3E0E60}" type="slidenum">
              <a:rPr lang="en-US"/>
              <a:pPr>
                <a:spcBef>
                  <a:spcPct val="0"/>
                </a:spcBef>
              </a:pPr>
              <a:t>173</a:t>
            </a:fld>
            <a:endParaRPr lang="en-US"/>
          </a:p>
        </p:txBody>
      </p:sp>
      <p:sp>
        <p:nvSpPr>
          <p:cNvPr id="76803" name="Rectangle 2"/>
          <p:cNvSpPr>
            <a:spLocks noGrp="1" noRot="1" noChangeAspect="1" noChangeArrowheads="1" noTextEdit="1"/>
          </p:cNvSpPr>
          <p:nvPr>
            <p:ph type="sldImg"/>
          </p:nvPr>
        </p:nvSpPr>
        <p:spPr>
          <a:xfrm>
            <a:off x="1258888" y="719138"/>
            <a:ext cx="4800600" cy="3600450"/>
          </a:xfrm>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7531724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649EE0-E9A6-4116-A2D7-B8196439A63B}" type="slidenum">
              <a:rPr lang="en-US"/>
              <a:pPr>
                <a:spcBef>
                  <a:spcPct val="0"/>
                </a:spcBef>
              </a:pPr>
              <a:t>176</a:t>
            </a:fld>
            <a:endParaRPr lang="en-US"/>
          </a:p>
        </p:txBody>
      </p:sp>
      <p:sp>
        <p:nvSpPr>
          <p:cNvPr id="86019" name="Rectangle 2"/>
          <p:cNvSpPr>
            <a:spLocks noGrp="1" noRot="1" noChangeAspect="1" noChangeArrowheads="1" noTextEdit="1"/>
          </p:cNvSpPr>
          <p:nvPr>
            <p:ph type="sldImg"/>
          </p:nvPr>
        </p:nvSpPr>
        <p:spPr>
          <a:xfrm>
            <a:off x="1258888" y="719138"/>
            <a:ext cx="4800600" cy="3600450"/>
          </a:xfrm>
          <a:ln/>
        </p:spPr>
      </p:sp>
      <p:sp>
        <p:nvSpPr>
          <p:cNvPr id="86020" name="Rectangle 3"/>
          <p:cNvSpPr>
            <a:spLocks noGrp="1" noChangeArrowheads="1"/>
          </p:cNvSpPr>
          <p:nvPr>
            <p:ph type="body" idx="1"/>
          </p:nvPr>
        </p:nvSpPr>
        <p:spPr>
          <a:xfrm>
            <a:off x="976313" y="4562475"/>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4193225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46387B-AD11-4C7C-A0EB-52B05C97B22E}" type="slidenum">
              <a:rPr lang="en-US"/>
              <a:pPr>
                <a:spcBef>
                  <a:spcPct val="0"/>
                </a:spcBef>
              </a:pPr>
              <a:t>196</a:t>
            </a:fld>
            <a:endParaRPr lang="en-US"/>
          </a:p>
        </p:txBody>
      </p:sp>
      <p:sp>
        <p:nvSpPr>
          <p:cNvPr id="107523" name="Rectangle 2"/>
          <p:cNvSpPr>
            <a:spLocks noGrp="1" noRot="1" noChangeAspect="1" noChangeArrowheads="1" noTextEdit="1"/>
          </p:cNvSpPr>
          <p:nvPr>
            <p:ph type="sldImg"/>
          </p:nvPr>
        </p:nvSpPr>
        <p:spPr>
          <a:xfrm>
            <a:off x="1258888" y="719138"/>
            <a:ext cx="4800600" cy="3600450"/>
          </a:xfrm>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3371163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0FCA78-9F67-42F2-85E6-C47163DC3427}" type="slidenum">
              <a:rPr lang="en-US"/>
              <a:pPr>
                <a:spcBef>
                  <a:spcPct val="0"/>
                </a:spcBef>
              </a:pPr>
              <a:t>204</a:t>
            </a:fld>
            <a:endParaRPr lang="en-US"/>
          </a:p>
        </p:txBody>
      </p:sp>
      <p:sp>
        <p:nvSpPr>
          <p:cNvPr id="116739" name="Rectangle 2"/>
          <p:cNvSpPr>
            <a:spLocks noGrp="1" noRot="1" noChangeAspect="1" noChangeArrowheads="1" noTextEdit="1"/>
          </p:cNvSpPr>
          <p:nvPr>
            <p:ph type="sldImg"/>
          </p:nvPr>
        </p:nvSpPr>
        <p:spPr>
          <a:xfrm>
            <a:off x="1258888" y="719138"/>
            <a:ext cx="4800600" cy="3600450"/>
          </a:xfrm>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471963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A9DBEA-DD73-4719-9622-372FDFEDEEA3}" type="slidenum">
              <a:rPr lang="en-US"/>
              <a:pPr>
                <a:spcBef>
                  <a:spcPct val="0"/>
                </a:spcBef>
              </a:pPr>
              <a:t>205</a:t>
            </a:fld>
            <a:endParaRPr lang="en-US"/>
          </a:p>
        </p:txBody>
      </p:sp>
      <p:sp>
        <p:nvSpPr>
          <p:cNvPr id="118787" name="Rectangle 2"/>
          <p:cNvSpPr>
            <a:spLocks noGrp="1" noRot="1" noChangeAspect="1" noChangeArrowheads="1" noTextEdit="1"/>
          </p:cNvSpPr>
          <p:nvPr>
            <p:ph type="sldImg"/>
          </p:nvPr>
        </p:nvSpPr>
        <p:spPr>
          <a:xfrm>
            <a:off x="1258888" y="719138"/>
            <a:ext cx="4800600" cy="3600450"/>
          </a:xfrm>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3804567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F9C39CF-45C8-4FF7-9AB1-0859E361195B}" type="slidenum">
              <a:rPr lang="en-US"/>
              <a:pPr>
                <a:spcBef>
                  <a:spcPct val="0"/>
                </a:spcBef>
              </a:pPr>
              <a:t>206</a:t>
            </a:fld>
            <a:endParaRPr lang="en-US"/>
          </a:p>
        </p:txBody>
      </p:sp>
      <p:sp>
        <p:nvSpPr>
          <p:cNvPr id="120835" name="Rectangle 2"/>
          <p:cNvSpPr>
            <a:spLocks noGrp="1" noRot="1" noChangeAspect="1" noChangeArrowheads="1" noTextEdit="1"/>
          </p:cNvSpPr>
          <p:nvPr>
            <p:ph type="sldImg"/>
          </p:nvPr>
        </p:nvSpPr>
        <p:spPr>
          <a:xfrm>
            <a:off x="1258888" y="719138"/>
            <a:ext cx="4800600" cy="3600450"/>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4611177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2AA0F7-77C5-43F1-94A3-CA43DC46DF46}" type="slidenum">
              <a:rPr lang="en-US"/>
              <a:pPr>
                <a:spcBef>
                  <a:spcPct val="0"/>
                </a:spcBef>
              </a:pPr>
              <a:t>207</a:t>
            </a:fld>
            <a:endParaRPr lang="en-US"/>
          </a:p>
        </p:txBody>
      </p:sp>
      <p:sp>
        <p:nvSpPr>
          <p:cNvPr id="122883" name="Rectangle 2"/>
          <p:cNvSpPr>
            <a:spLocks noGrp="1" noRot="1" noChangeAspect="1" noChangeArrowheads="1" noTextEdit="1"/>
          </p:cNvSpPr>
          <p:nvPr>
            <p:ph type="sldImg"/>
          </p:nvPr>
        </p:nvSpPr>
        <p:spPr>
          <a:xfrm>
            <a:off x="1258888" y="719138"/>
            <a:ext cx="4800600" cy="3600450"/>
          </a:xfrm>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9892747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209</a:t>
            </a:fld>
            <a:endParaRPr lang="en-US"/>
          </a:p>
        </p:txBody>
      </p:sp>
    </p:spTree>
    <p:extLst>
      <p:ext uri="{BB962C8B-B14F-4D97-AF65-F5344CB8AC3E}">
        <p14:creationId xmlns:p14="http://schemas.microsoft.com/office/powerpoint/2010/main" val="3852236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019775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5773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smtClean="0"/>
          </a:p>
        </p:txBody>
      </p:sp>
      <p:sp>
        <p:nvSpPr>
          <p:cNvPr id="4" name="Text Placeholder 3"/>
          <p:cNvSpPr>
            <a:spLocks noGrp="1"/>
          </p:cNvSpPr>
          <p:nvPr>
            <p:ph type="body" sz="half" idx="2"/>
          </p:nvPr>
        </p:nvSpPr>
        <p:spPr>
          <a:xfrm>
            <a:off x="51323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7047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1587279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1933292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smtClean="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1" fontAlgn="auto" hangingPunct="1">
              <a:spcBef>
                <a:spcPts val="0"/>
              </a:spcBef>
              <a:spcAft>
                <a:spcPts val="0"/>
              </a:spcAft>
            </a:pPr>
            <a:fld id="{2C420C02-EC2B-47E0-B1FB-668F4849594D}" type="slidenum">
              <a:rPr lang="en-US" sz="1800">
                <a:solidFill>
                  <a:prstClr val="black"/>
                </a:solidFill>
                <a:latin typeface="Gill Sans MT"/>
              </a:rPr>
              <a:pPr eaLnBrk="1" fontAlgn="auto" hangingPunct="1">
                <a:spcBef>
                  <a:spcPts val="0"/>
                </a:spcBef>
                <a:spcAft>
                  <a:spcPts val="0"/>
                </a:spcAft>
              </a:pPr>
              <a:t>‹#›</a:t>
            </a:fld>
            <a:endParaRPr lang="en-US" sz="1800">
              <a:solidFill>
                <a:prstClr val="black"/>
              </a:solidFill>
              <a:latin typeface="Gill Sans MT"/>
            </a:endParaRPr>
          </a:p>
        </p:txBody>
      </p:sp>
    </p:spTree>
    <p:extLst>
      <p:ext uri="{BB962C8B-B14F-4D97-AF65-F5344CB8AC3E}">
        <p14:creationId xmlns:p14="http://schemas.microsoft.com/office/powerpoint/2010/main" val="746542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1" fontAlgn="auto" hangingPunct="1">
              <a:spcBef>
                <a:spcPts val="0"/>
              </a:spcBef>
              <a:spcAft>
                <a:spcPts val="0"/>
              </a:spcAft>
            </a:pPr>
            <a:fld id="{C4B60773-B98C-4109-B941-042E7687E890}" type="slidenum">
              <a:rPr lang="en-US" sz="1800">
                <a:solidFill>
                  <a:prstClr val="black"/>
                </a:solidFill>
                <a:latin typeface="Gill Sans MT"/>
              </a:rPr>
              <a:pPr eaLnBrk="1" fontAlgn="auto" hangingPunct="1">
                <a:spcBef>
                  <a:spcPts val="0"/>
                </a:spcBef>
                <a:spcAft>
                  <a:spcPts val="0"/>
                </a:spcAft>
              </a:pPr>
              <a:t>‹#›</a:t>
            </a:fld>
            <a:endParaRPr lang="en-US" sz="1800">
              <a:solidFill>
                <a:prstClr val="black"/>
              </a:solidFill>
              <a:latin typeface="Gill Sans MT"/>
            </a:endParaRPr>
          </a:p>
        </p:txBody>
      </p:sp>
    </p:spTree>
    <p:extLst>
      <p:ext uri="{BB962C8B-B14F-4D97-AF65-F5344CB8AC3E}">
        <p14:creationId xmlns:p14="http://schemas.microsoft.com/office/powerpoint/2010/main" val="2827327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eaLnBrk="1" fontAlgn="auto" hangingPunct="1">
              <a:spcBef>
                <a:spcPts val="0"/>
              </a:spcBef>
              <a:spcAft>
                <a:spcPts val="0"/>
              </a:spcAft>
              <a:defRPr/>
            </a:pPr>
            <a:fld id="{AE7B05DB-FC04-4768-9B1A-64CA06E6BA5A}"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eaLnBrk="1" fontAlgn="auto" hangingPunct="1">
              <a:spcBef>
                <a:spcPts val="0"/>
              </a:spcBef>
              <a:spcAft>
                <a:spcPts val="0"/>
              </a:spcAft>
              <a:defRPr/>
            </a:pPr>
            <a:endParaRPr lang="en-US" sz="1800">
              <a:solidFill>
                <a:prstClr val="black"/>
              </a:solidFill>
            </a:endParaRPr>
          </a:p>
        </p:txBody>
      </p:sp>
    </p:spTree>
    <p:extLst>
      <p:ext uri="{BB962C8B-B14F-4D97-AF65-F5344CB8AC3E}">
        <p14:creationId xmlns:p14="http://schemas.microsoft.com/office/powerpoint/2010/main" val="1232094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6.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5.pn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microsoft.com/office/2007/relationships/hdphoto" Target="../media/hdphoto1.wdp"/><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6" r:id="rId12"/>
    <p:sldLayoutId id="2147484148" r:id="rId13"/>
    <p:sldLayoutId id="2147484149" r:id="rId14"/>
    <p:sldLayoutId id="2147484150" r:id="rId15"/>
    <p:sldLayoutId id="2147484151" r:id="rId16"/>
    <p:sldLayoutId id="2147484152" r:id="rId17"/>
    <p:sldLayoutId id="2147484153" r:id="rId18"/>
    <p:sldLayoutId id="2147484154"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0.wmf"/></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102.xml"/><Relationship Id="rId4" Type="http://schemas.openxmlformats.org/officeDocument/2006/relationships/image" Target="../media/image96.wmf"/></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103.xml"/><Relationship Id="rId4" Type="http://schemas.openxmlformats.org/officeDocument/2006/relationships/image" Target="../media/image97.wmf"/></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04.xml"/><Relationship Id="rId1" Type="http://schemas.openxmlformats.org/officeDocument/2006/relationships/vmlDrawing" Target="../drawings/vmlDrawing8.vml"/><Relationship Id="rId6" Type="http://schemas.openxmlformats.org/officeDocument/2006/relationships/image" Target="../media/image98.emf"/><Relationship Id="rId5" Type="http://schemas.openxmlformats.org/officeDocument/2006/relationships/oleObject" Target="../embeddings/oleObject5.bin"/><Relationship Id="rId4" Type="http://schemas.openxmlformats.org/officeDocument/2006/relationships/notesSlide" Target="../notesSlides/notesSlide38.xml"/></Relationships>
</file>

<file path=ppt/slides/_rels/slide10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3.xml"/><Relationship Id="rId1" Type="http://schemas.openxmlformats.org/officeDocument/2006/relationships/tags" Target="../tags/tag10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3.xml"/><Relationship Id="rId1" Type="http://schemas.openxmlformats.org/officeDocument/2006/relationships/tags" Target="../tags/tag10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3.xml"/><Relationship Id="rId1" Type="http://schemas.openxmlformats.org/officeDocument/2006/relationships/tags" Target="../tags/tag107.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108.xml"/><Relationship Id="rId4" Type="http://schemas.openxmlformats.org/officeDocument/2006/relationships/image" Target="../media/image93.pn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09.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110.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111.xml"/><Relationship Id="rId4" Type="http://schemas.openxmlformats.org/officeDocument/2006/relationships/image" Target="../media/image10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112.xml"/><Relationship Id="rId4" Type="http://schemas.openxmlformats.org/officeDocument/2006/relationships/image" Target="../media/image102.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113.xml"/><Relationship Id="rId4" Type="http://schemas.openxmlformats.org/officeDocument/2006/relationships/image" Target="../media/image102.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4.xml"/><Relationship Id="rId1" Type="http://schemas.openxmlformats.org/officeDocument/2006/relationships/tags" Target="../tags/tag114.xml"/><Relationship Id="rId4" Type="http://schemas.openxmlformats.org/officeDocument/2006/relationships/image" Target="../media/image103.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115.xml"/><Relationship Id="rId4" Type="http://schemas.openxmlformats.org/officeDocument/2006/relationships/image" Target="../media/image104.WMF"/></Relationships>
</file>

<file path=ppt/slides/_rels/slide114.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slideLayout" Target="../slideLayouts/slideLayout23.xml"/><Relationship Id="rId1" Type="http://schemas.openxmlformats.org/officeDocument/2006/relationships/tags" Target="../tags/tag116.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7.xml"/><Relationship Id="rId1" Type="http://schemas.openxmlformats.org/officeDocument/2006/relationships/tags" Target="../tags/tag117.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18.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7.xml"/><Relationship Id="rId1" Type="http://schemas.openxmlformats.org/officeDocument/2006/relationships/tags" Target="../tags/tag119.xml"/></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20.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2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22.xml"/></Relationships>
</file>

<file path=ppt/slides/_rels/slide1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2.xml"/><Relationship Id="rId1" Type="http://schemas.openxmlformats.org/officeDocument/2006/relationships/tags" Target="../tags/tag123.xml"/><Relationship Id="rId4" Type="http://schemas.openxmlformats.org/officeDocument/2006/relationships/image" Target="../media/image9.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124.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125.xml"/><Relationship Id="rId4" Type="http://schemas.openxmlformats.org/officeDocument/2006/relationships/image" Target="../media/image107.wmf"/></Relationships>
</file>

<file path=ppt/slides/_rels/slide12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23.xml"/><Relationship Id="rId1" Type="http://schemas.openxmlformats.org/officeDocument/2006/relationships/tags" Target="../tags/tag126.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xml"/><Relationship Id="rId1" Type="http://schemas.openxmlformats.org/officeDocument/2006/relationships/tags" Target="../tags/tag127.xml"/><Relationship Id="rId4" Type="http://schemas.openxmlformats.org/officeDocument/2006/relationships/image" Target="../media/image109.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3.xml"/><Relationship Id="rId1" Type="http://schemas.openxmlformats.org/officeDocument/2006/relationships/tags" Target="../tags/tag128.xml"/><Relationship Id="rId4" Type="http://schemas.openxmlformats.org/officeDocument/2006/relationships/image" Target="../media/image110.wmf"/></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129.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130.xml"/><Relationship Id="rId4" Type="http://schemas.openxmlformats.org/officeDocument/2006/relationships/image" Target="../media/image111.png"/></Relationships>
</file>

<file path=ppt/slides/_rels/slide1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3.xml"/><Relationship Id="rId1" Type="http://schemas.openxmlformats.org/officeDocument/2006/relationships/tags" Target="../tags/tag131.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6.xml"/><Relationship Id="rId7" Type="http://schemas.openxmlformats.org/officeDocument/2006/relationships/image" Target="../media/image27.png"/><Relationship Id="rId2" Type="http://schemas.openxmlformats.org/officeDocument/2006/relationships/tags" Target="../tags/tag15.xml"/><Relationship Id="rId1" Type="http://schemas.openxmlformats.org/officeDocument/2006/relationships/vmlDrawing" Target="../drawings/vmlDrawing2.vml"/><Relationship Id="rId6" Type="http://schemas.openxmlformats.org/officeDocument/2006/relationships/image" Target="../media/image26.png"/><Relationship Id="rId11" Type="http://schemas.openxmlformats.org/officeDocument/2006/relationships/image" Target="../media/image24.wmf"/><Relationship Id="rId5" Type="http://schemas.openxmlformats.org/officeDocument/2006/relationships/image" Target="../media/image25.png"/><Relationship Id="rId10" Type="http://schemas.openxmlformats.org/officeDocument/2006/relationships/oleObject" Target="../embeddings/oleObject3.bin"/><Relationship Id="rId4" Type="http://schemas.openxmlformats.org/officeDocument/2006/relationships/notesSlide" Target="../notesSlides/notesSlide9.xml"/><Relationship Id="rId9" Type="http://schemas.openxmlformats.org/officeDocument/2006/relationships/image" Target="../media/image29.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132.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ags" Target="../tags/tag133.xml"/><Relationship Id="rId4" Type="http://schemas.openxmlformats.org/officeDocument/2006/relationships/image" Target="../media/image113.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134.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file:///C:\Documents%20and%20Settings\Owner.BEVERLY-Q62OQR5\Local%20Settings\Temporary%20Internet%20Files\Content.IE5\KPOJ4JO7\MPj03154490000%5b1%5d.jpg" TargetMode="External"/><Relationship Id="rId1" Type="http://schemas.openxmlformats.org/officeDocument/2006/relationships/tags" Target="../tags/tag135.xml"/><Relationship Id="rId5" Type="http://schemas.openxmlformats.org/officeDocument/2006/relationships/image" Target="../media/image114.png"/><Relationship Id="rId4" Type="http://schemas.openxmlformats.org/officeDocument/2006/relationships/notesSlide" Target="../notesSlides/notesSlide55.xml"/></Relationships>
</file>

<file path=ppt/slides/_rels/slide134.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notesSlide" Target="../notesSlides/notesSlide56.xml"/><Relationship Id="rId7" Type="http://schemas.openxmlformats.org/officeDocument/2006/relationships/image" Target="../media/image118.png"/><Relationship Id="rId2" Type="http://schemas.openxmlformats.org/officeDocument/2006/relationships/slideLayout" Target="../slideLayouts/slideLayout23.xml"/><Relationship Id="rId1" Type="http://schemas.openxmlformats.org/officeDocument/2006/relationships/tags" Target="../tags/tag136.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35.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slideLayout" Target="../slideLayouts/slideLayout23.xml"/><Relationship Id="rId1" Type="http://schemas.openxmlformats.org/officeDocument/2006/relationships/tags" Target="../tags/tag13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23.xml"/><Relationship Id="rId1" Type="http://schemas.openxmlformats.org/officeDocument/2006/relationships/tags" Target="../tags/tag138.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6.xml"/><Relationship Id="rId1" Type="http://schemas.openxmlformats.org/officeDocument/2006/relationships/tags" Target="../tags/tag139.xml"/><Relationship Id="rId4" Type="http://schemas.openxmlformats.org/officeDocument/2006/relationships/image" Target="../media/image122.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6.xml"/><Relationship Id="rId1" Type="http://schemas.openxmlformats.org/officeDocument/2006/relationships/tags" Target="../tags/tag140.xml"/><Relationship Id="rId4" Type="http://schemas.openxmlformats.org/officeDocument/2006/relationships/image" Target="../media/image123.jpeg"/></Relationships>
</file>

<file path=ppt/slides/_rels/slide13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36.xml"/><Relationship Id="rId1" Type="http://schemas.openxmlformats.org/officeDocument/2006/relationships/tags" Target="../tags/tag14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27.jpeg"/><Relationship Id="rId2" Type="http://schemas.openxmlformats.org/officeDocument/2006/relationships/slideLayout" Target="../slideLayouts/slideLayout37.xml"/><Relationship Id="rId1" Type="http://schemas.openxmlformats.org/officeDocument/2006/relationships/tags" Target="../tags/tag142.xml"/><Relationship Id="rId6" Type="http://schemas.openxmlformats.org/officeDocument/2006/relationships/image" Target="../media/image126.jpeg"/><Relationship Id="rId5" Type="http://schemas.openxmlformats.org/officeDocument/2006/relationships/hyperlink" Target="http://www.healthmedialab.com/presmed/kenned1.html" TargetMode="External"/><Relationship Id="rId4" Type="http://schemas.openxmlformats.org/officeDocument/2006/relationships/image" Target="../media/image125.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6.xml"/><Relationship Id="rId1" Type="http://schemas.openxmlformats.org/officeDocument/2006/relationships/tags" Target="../tags/tag143.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144.xml"/><Relationship Id="rId4" Type="http://schemas.openxmlformats.org/officeDocument/2006/relationships/image" Target="../media/image131.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145.xml"/><Relationship Id="rId5" Type="http://schemas.openxmlformats.org/officeDocument/2006/relationships/hyperlink" Target="http://www.diabetesed.net/page/_files/Consensus_Cancer_Diabetes_Care.pdf" TargetMode="External"/><Relationship Id="rId4" Type="http://schemas.openxmlformats.org/officeDocument/2006/relationships/image" Target="../media/image132.jpe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xml"/><Relationship Id="rId1" Type="http://schemas.openxmlformats.org/officeDocument/2006/relationships/tags" Target="../tags/tag146.xml"/><Relationship Id="rId4" Type="http://schemas.openxmlformats.org/officeDocument/2006/relationships/image" Target="../media/image133.wmf"/></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3.xml"/><Relationship Id="rId1" Type="http://schemas.openxmlformats.org/officeDocument/2006/relationships/tags" Target="../tags/tag147.xml"/><Relationship Id="rId4" Type="http://schemas.openxmlformats.org/officeDocument/2006/relationships/image" Target="../media/image134.wmf"/></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3.xml"/><Relationship Id="rId1" Type="http://schemas.openxmlformats.org/officeDocument/2006/relationships/tags" Target="../tags/tag148.xml"/><Relationship Id="rId4" Type="http://schemas.openxmlformats.org/officeDocument/2006/relationships/image" Target="../media/image135.jpe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3.xml"/><Relationship Id="rId1" Type="http://schemas.openxmlformats.org/officeDocument/2006/relationships/tags" Target="../tags/tag149.xml"/><Relationship Id="rId4" Type="http://schemas.openxmlformats.org/officeDocument/2006/relationships/image" Target="../media/image136.jpe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3.xml"/><Relationship Id="rId1" Type="http://schemas.openxmlformats.org/officeDocument/2006/relationships/tags" Target="../tags/tag150.xml"/><Relationship Id="rId5" Type="http://schemas.openxmlformats.org/officeDocument/2006/relationships/hyperlink" Target="http://jso.imng.com/jso/journal/articles/0409479.pdf" TargetMode="External"/><Relationship Id="rId4" Type="http://schemas.openxmlformats.org/officeDocument/2006/relationships/image" Target="../media/image137.wmf"/></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xml"/><Relationship Id="rId1" Type="http://schemas.openxmlformats.org/officeDocument/2006/relationships/tags" Target="../tags/tag15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xml"/><Relationship Id="rId1" Type="http://schemas.openxmlformats.org/officeDocument/2006/relationships/tags" Target="../tags/tag152.xml"/><Relationship Id="rId4" Type="http://schemas.openxmlformats.org/officeDocument/2006/relationships/image" Target="../media/image138.jpe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3.xml"/><Relationship Id="rId1" Type="http://schemas.openxmlformats.org/officeDocument/2006/relationships/tags" Target="../tags/tag153.xml"/><Relationship Id="rId4" Type="http://schemas.openxmlformats.org/officeDocument/2006/relationships/image" Target="../media/image139.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3.xml"/><Relationship Id="rId1" Type="http://schemas.openxmlformats.org/officeDocument/2006/relationships/tags" Target="../tags/tag154.xml"/><Relationship Id="rId4" Type="http://schemas.openxmlformats.org/officeDocument/2006/relationships/image" Target="../media/image140.wmf"/></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3.xml"/><Relationship Id="rId1" Type="http://schemas.openxmlformats.org/officeDocument/2006/relationships/tags" Target="../tags/tag155.xml"/><Relationship Id="rId4" Type="http://schemas.openxmlformats.org/officeDocument/2006/relationships/image" Target="../media/image139.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56.xml"/><Relationship Id="rId4" Type="http://schemas.openxmlformats.org/officeDocument/2006/relationships/hyperlink" Target="http://www.diabetesed.net/page/_files/Post-organ-transplant_DM.pdf" TargetMode="Externa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3.xml"/><Relationship Id="rId1" Type="http://schemas.openxmlformats.org/officeDocument/2006/relationships/tags" Target="../tags/tag157.xml"/><Relationship Id="rId4" Type="http://schemas.openxmlformats.org/officeDocument/2006/relationships/image" Target="../media/image141.jpe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3.xml"/><Relationship Id="rId1" Type="http://schemas.openxmlformats.org/officeDocument/2006/relationships/tags" Target="../tags/tag158.xml"/><Relationship Id="rId4" Type="http://schemas.openxmlformats.org/officeDocument/2006/relationships/image" Target="../media/image142.jpe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3.xml"/><Relationship Id="rId1" Type="http://schemas.openxmlformats.org/officeDocument/2006/relationships/tags" Target="../tags/tag159.xml"/><Relationship Id="rId5" Type="http://schemas.openxmlformats.org/officeDocument/2006/relationships/image" Target="../media/image141.jpeg"/><Relationship Id="rId4" Type="http://schemas.openxmlformats.org/officeDocument/2006/relationships/hyperlink" Target="http://www.diabetesed.net/page/_files/Clinical-Guidelines-for-Cystic-Fibrosis-Related-Diabetes-2010.pdf" TargetMode="Externa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60.xml"/><Relationship Id="rId4" Type="http://schemas.openxmlformats.org/officeDocument/2006/relationships/image" Target="../media/image143.wmf"/></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3.xml"/><Relationship Id="rId1" Type="http://schemas.openxmlformats.org/officeDocument/2006/relationships/tags" Target="../tags/tag161.xml"/><Relationship Id="rId4" Type="http://schemas.openxmlformats.org/officeDocument/2006/relationships/image" Target="../media/image142.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3.xml"/><Relationship Id="rId1" Type="http://schemas.openxmlformats.org/officeDocument/2006/relationships/tags" Target="../tags/tag162.xml"/><Relationship Id="rId4" Type="http://schemas.openxmlformats.org/officeDocument/2006/relationships/image" Target="../media/image142.jpeg"/></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hyperlink" Target="http://www.diabetesed.net/page/_files/Fatty-liver-ADA-2011_349.pdf" TargetMode="External"/><Relationship Id="rId5" Type="http://schemas.openxmlformats.org/officeDocument/2006/relationships/image" Target="../media/image144.png"/><Relationship Id="rId4" Type="http://schemas.openxmlformats.org/officeDocument/2006/relationships/notesSlide" Target="../notesSlides/notesSlide80.xml"/></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6.xml"/><Relationship Id="rId1" Type="http://schemas.openxmlformats.org/officeDocument/2006/relationships/tags" Target="../tags/tag165.xml"/><Relationship Id="rId5" Type="http://schemas.openxmlformats.org/officeDocument/2006/relationships/image" Target="../media/image145.jpeg"/><Relationship Id="rId4" Type="http://schemas.openxmlformats.org/officeDocument/2006/relationships/notesSlide" Target="../notesSlides/notesSlide8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3.xml"/><Relationship Id="rId1" Type="http://schemas.openxmlformats.org/officeDocument/2006/relationships/tags" Target="../tags/tag167.xml"/><Relationship Id="rId4" Type="http://schemas.openxmlformats.org/officeDocument/2006/relationships/image" Target="../media/image146.wmf"/></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image" Target="../media/image147.png"/><Relationship Id="rId4" Type="http://schemas.openxmlformats.org/officeDocument/2006/relationships/notesSlide" Target="../notesSlides/notesSlide83.xml"/></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image" Target="../media/image146.wmf"/><Relationship Id="rId4" Type="http://schemas.openxmlformats.org/officeDocument/2006/relationships/notesSlide" Target="../notesSlides/notesSlide84.xml"/></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image" Target="../media/image148.wmf"/><Relationship Id="rId5" Type="http://schemas.openxmlformats.org/officeDocument/2006/relationships/hyperlink" Target="http://www.clinicalendocrinologynews.com/index.php?id=12082&amp;tx_ttnews%5btt_news%5d=139025&amp;tx_ttnews%5bsViewPointer%5d=1&amp;cHash=583e775154a1f0fa8fbdcc488313219e" TargetMode="External"/><Relationship Id="rId4" Type="http://schemas.openxmlformats.org/officeDocument/2006/relationships/notesSlide" Target="../notesSlides/notesSlide85.xml"/></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149.wmf"/><Relationship Id="rId5" Type="http://schemas.openxmlformats.org/officeDocument/2006/relationships/hyperlink" Target="http://www.diabetesed.net/page/_files/Fatty-liver-ADA-2011_349.pdf" TargetMode="External"/><Relationship Id="rId4" Type="http://schemas.openxmlformats.org/officeDocument/2006/relationships/notesSlide" Target="../notesSlides/notesSlide8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xml"/><Relationship Id="rId1" Type="http://schemas.openxmlformats.org/officeDocument/2006/relationships/tags" Target="../tags/tag176.xml"/></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8.xml"/><Relationship Id="rId1" Type="http://schemas.openxmlformats.org/officeDocument/2006/relationships/tags" Target="../tags/tag177.xml"/><Relationship Id="rId5" Type="http://schemas.openxmlformats.org/officeDocument/2006/relationships/image" Target="../media/image150.jpeg"/><Relationship Id="rId4" Type="http://schemas.openxmlformats.org/officeDocument/2006/relationships/notesSlide" Target="../notesSlides/notesSlide8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0.xml"/><Relationship Id="rId1" Type="http://schemas.openxmlformats.org/officeDocument/2006/relationships/tags" Target="../tags/tag179.xml"/><Relationship Id="rId5" Type="http://schemas.openxmlformats.org/officeDocument/2006/relationships/image" Target="../media/image151.jpeg"/><Relationship Id="rId4" Type="http://schemas.openxmlformats.org/officeDocument/2006/relationships/notesSlide" Target="../notesSlides/notesSlide89.xml"/></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J3GZL5EG\MPj02554290000%5b1%5d.jpg" TargetMode="External"/><Relationship Id="rId1" Type="http://schemas.openxmlformats.org/officeDocument/2006/relationships/tags" Target="../tags/tag181.xml"/><Relationship Id="rId5" Type="http://schemas.openxmlformats.org/officeDocument/2006/relationships/image" Target="../media/image152.png"/><Relationship Id="rId4" Type="http://schemas.openxmlformats.org/officeDocument/2006/relationships/notesSlide" Target="../notesSlides/notesSlide90.xml"/></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82.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3.xml"/><Relationship Id="rId1" Type="http://schemas.openxmlformats.org/officeDocument/2006/relationships/tags" Target="../tags/tag183.xml"/><Relationship Id="rId4" Type="http://schemas.openxmlformats.org/officeDocument/2006/relationships/image" Target="../media/image153.jpeg"/></Relationships>
</file>

<file path=ppt/slides/_rels/slide17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slideLayout" Target="../slideLayouts/slideLayout25.xml"/><Relationship Id="rId1" Type="http://schemas.openxmlformats.org/officeDocument/2006/relationships/tags" Target="../tags/tag184.xml"/></Relationships>
</file>

<file path=ppt/slides/_rels/slide17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85.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xml"/><Relationship Id="rId1" Type="http://schemas.openxmlformats.org/officeDocument/2006/relationships/tags" Target="../tags/tag186.xml"/></Relationships>
</file>

<file path=ppt/slides/_rels/slide17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slideLayout" Target="../slideLayouts/slideLayout23.xml"/><Relationship Id="rId1" Type="http://schemas.openxmlformats.org/officeDocument/2006/relationships/tags" Target="../tags/tag187.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17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23.xml"/><Relationship Id="rId1" Type="http://schemas.openxmlformats.org/officeDocument/2006/relationships/tags" Target="../tags/tag188.xml"/></Relationships>
</file>

<file path=ppt/slides/_rels/slide17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Layout" Target="../slideLayouts/slideLayout23.xml"/><Relationship Id="rId1" Type="http://schemas.openxmlformats.org/officeDocument/2006/relationships/tags" Target="../tags/tag189.xml"/><Relationship Id="rId6" Type="http://schemas.openxmlformats.org/officeDocument/2006/relationships/image" Target="../media/image162.png"/><Relationship Id="rId5" Type="http://schemas.openxmlformats.org/officeDocument/2006/relationships/image" Target="../media/image161.jpeg"/><Relationship Id="rId4" Type="http://schemas.openxmlformats.org/officeDocument/2006/relationships/hyperlink" Target="http://www.northcoastfootcare.com/footcare-info/hammertoes.html"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6.xml"/><Relationship Id="rId7" Type="http://schemas.openxmlformats.org/officeDocument/2006/relationships/image" Target="../media/image27.png"/><Relationship Id="rId2" Type="http://schemas.openxmlformats.org/officeDocument/2006/relationships/tags" Target="../tags/tag20.xml"/><Relationship Id="rId1" Type="http://schemas.openxmlformats.org/officeDocument/2006/relationships/vmlDrawing" Target="../drawings/vmlDrawing3.vml"/><Relationship Id="rId6" Type="http://schemas.openxmlformats.org/officeDocument/2006/relationships/image" Target="../media/image26.png"/><Relationship Id="rId11" Type="http://schemas.openxmlformats.org/officeDocument/2006/relationships/image" Target="../media/image24.wmf"/><Relationship Id="rId5" Type="http://schemas.openxmlformats.org/officeDocument/2006/relationships/image" Target="../media/image25.png"/><Relationship Id="rId10" Type="http://schemas.openxmlformats.org/officeDocument/2006/relationships/oleObject" Target="../embeddings/oleObject4.bin"/><Relationship Id="rId4" Type="http://schemas.openxmlformats.org/officeDocument/2006/relationships/notesSlide" Target="../notesSlides/notesSlide10.xml"/><Relationship Id="rId9" Type="http://schemas.openxmlformats.org/officeDocument/2006/relationships/image" Target="../media/image29.png"/></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65.png"/><Relationship Id="rId2" Type="http://schemas.openxmlformats.org/officeDocument/2006/relationships/video" Target="file:///C:\Documents%20and%20Settings\Owner.BEVERLY-Q62OQR5\Local%20Settings\Temporary%20Internet%20Files\Content.IE5\JX8J86VU\MPj02278010000%5b1%5d.jpg" TargetMode="External"/><Relationship Id="rId1" Type="http://schemas.openxmlformats.org/officeDocument/2006/relationships/tags" Target="../tags/tag190.xml"/><Relationship Id="rId6" Type="http://schemas.openxmlformats.org/officeDocument/2006/relationships/image" Target="../media/image164.jpeg"/><Relationship Id="rId5" Type="http://schemas.openxmlformats.org/officeDocument/2006/relationships/hyperlink" Target="http://images.google.com/imgres?imgurl=http://www.apos.net/images/services/neuropathic.jpg&amp;imgrefurl=http://www.apos.net/serviceswoundcare.html&amp;h=147&amp;w=100&amp;sz=10&amp;hl=en&amp;start=29&amp;sig2=ac3_t_tA6GCVeEF4uKgp4g&amp;um=1&amp;tbnid=P_65EGC96T4ObM:&amp;tbnh=95&amp;tbnw=65&amp;ei=ebDlR_u3EZq4pgSUve2YBg&amp;prev=/images?q%3Dwalking%2Bcast%2Bneuropathic%2Bulcers%26start%3D20%26ndsp%3D20%26um%3D1%26hl%3Den%26sa%3DN" TargetMode="External"/><Relationship Id="rId4" Type="http://schemas.openxmlformats.org/officeDocument/2006/relationships/image" Target="../media/image163.jpeg"/></Relationships>
</file>

<file path=ppt/slides/_rels/slide18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91.xml"/></Relationships>
</file>

<file path=ppt/slides/_rels/slide18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slideLayout" Target="../slideLayouts/slideLayout23.xml"/><Relationship Id="rId1" Type="http://schemas.openxmlformats.org/officeDocument/2006/relationships/tags" Target="../tags/tag192.xml"/></Relationships>
</file>

<file path=ppt/slides/_rels/slide18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slideLayout" Target="../slideLayouts/slideLayout37.xml"/><Relationship Id="rId1" Type="http://schemas.openxmlformats.org/officeDocument/2006/relationships/tags" Target="../tags/tag193.xml"/><Relationship Id="rId5" Type="http://schemas.openxmlformats.org/officeDocument/2006/relationships/image" Target="../media/image169.jpeg"/><Relationship Id="rId4" Type="http://schemas.openxmlformats.org/officeDocument/2006/relationships/image" Target="../media/image168.jpeg"/></Relationships>
</file>

<file path=ppt/slides/_rels/slide18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slideLayout" Target="../slideLayouts/slideLayout23.xml"/><Relationship Id="rId1" Type="http://schemas.openxmlformats.org/officeDocument/2006/relationships/tags" Target="../tags/tag194.xml"/></Relationships>
</file>

<file path=ppt/slides/_rels/slide18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slideLayout" Target="../slideLayouts/slideLayout38.xml"/><Relationship Id="rId1" Type="http://schemas.openxmlformats.org/officeDocument/2006/relationships/tags" Target="../tags/tag195.xml"/></Relationships>
</file>

<file path=ppt/slides/_rels/slide18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72.jpeg"/><Relationship Id="rId7" Type="http://schemas.openxmlformats.org/officeDocument/2006/relationships/image" Target="../media/image116.png"/><Relationship Id="rId2" Type="http://schemas.openxmlformats.org/officeDocument/2006/relationships/slideLayout" Target="../slideLayouts/slideLayout39.xml"/><Relationship Id="rId1" Type="http://schemas.openxmlformats.org/officeDocument/2006/relationships/tags" Target="../tags/tag196.xml"/><Relationship Id="rId6" Type="http://schemas.openxmlformats.org/officeDocument/2006/relationships/image" Target="../media/image115.png"/><Relationship Id="rId5" Type="http://schemas.openxmlformats.org/officeDocument/2006/relationships/image" Target="../media/image174.jpeg"/><Relationship Id="rId10" Type="http://schemas.openxmlformats.org/officeDocument/2006/relationships/image" Target="../media/image175.jpeg"/><Relationship Id="rId4" Type="http://schemas.openxmlformats.org/officeDocument/2006/relationships/image" Target="../media/image173.jpeg"/><Relationship Id="rId9" Type="http://schemas.openxmlformats.org/officeDocument/2006/relationships/image" Target="../media/image118.png"/></Relationships>
</file>

<file path=ppt/slides/_rels/slide18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23.xml"/><Relationship Id="rId1" Type="http://schemas.openxmlformats.org/officeDocument/2006/relationships/tags" Target="../tags/tag197.xml"/><Relationship Id="rId5" Type="http://schemas.openxmlformats.org/officeDocument/2006/relationships/image" Target="../media/image178.jpeg"/><Relationship Id="rId4" Type="http://schemas.openxmlformats.org/officeDocument/2006/relationships/image" Target="../media/image177.jpeg"/></Relationships>
</file>

<file path=ppt/slides/_rels/slide18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98.xml"/></Relationships>
</file>

<file path=ppt/slides/_rels/slide18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slideLayout" Target="../slideLayouts/slideLayout23.xml"/><Relationship Id="rId1" Type="http://schemas.openxmlformats.org/officeDocument/2006/relationships/tags" Target="../tags/tag199.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9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slideLayout" Target="../slideLayouts/slideLayout23.xml"/><Relationship Id="rId1" Type="http://schemas.openxmlformats.org/officeDocument/2006/relationships/tags" Target="../tags/tag200.xml"/></Relationships>
</file>

<file path=ppt/slides/_rels/slide19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slideLayout" Target="../slideLayouts/slideLayout23.xml"/><Relationship Id="rId1" Type="http://schemas.openxmlformats.org/officeDocument/2006/relationships/tags" Target="../tags/tag201.xml"/><Relationship Id="rId4" Type="http://schemas.openxmlformats.org/officeDocument/2006/relationships/image" Target="../media/image182.png"/></Relationships>
</file>

<file path=ppt/slides/_rels/slide19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02.xml"/></Relationships>
</file>

<file path=ppt/slides/_rels/slide19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slideLayout" Target="../slideLayouts/slideLayout23.xml"/><Relationship Id="rId1" Type="http://schemas.openxmlformats.org/officeDocument/2006/relationships/tags" Target="../tags/tag203.xml"/></Relationships>
</file>

<file path=ppt/slides/_rels/slide19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04.xml"/></Relationships>
</file>

<file path=ppt/slides/_rels/slide19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slideLayout" Target="../slideLayouts/slideLayout23.xml"/><Relationship Id="rId1" Type="http://schemas.openxmlformats.org/officeDocument/2006/relationships/tags" Target="../tags/tag205.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206.xml"/></Relationships>
</file>

<file path=ppt/slides/_rels/slide197.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18.png"/><Relationship Id="rId2" Type="http://schemas.openxmlformats.org/officeDocument/2006/relationships/slideLayout" Target="../slideLayouts/slideLayout27.xml"/><Relationship Id="rId1" Type="http://schemas.openxmlformats.org/officeDocument/2006/relationships/tags" Target="../tags/tag20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9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slideLayout" Target="../slideLayouts/slideLayout40.xml"/><Relationship Id="rId7" Type="http://schemas.openxmlformats.org/officeDocument/2006/relationships/image" Target="../media/image116.png"/><Relationship Id="rId2" Type="http://schemas.openxmlformats.org/officeDocument/2006/relationships/tags" Target="../tags/tag208.xml"/><Relationship Id="rId1" Type="http://schemas.openxmlformats.org/officeDocument/2006/relationships/vmlDrawing" Target="../drawings/vmlDrawing9.vml"/><Relationship Id="rId6" Type="http://schemas.openxmlformats.org/officeDocument/2006/relationships/image" Target="../media/image115.png"/><Relationship Id="rId5" Type="http://schemas.openxmlformats.org/officeDocument/2006/relationships/image" Target="../media/image186.png"/><Relationship Id="rId4" Type="http://schemas.openxmlformats.org/officeDocument/2006/relationships/oleObject" Target="../embeddings/oleObject6.bin"/><Relationship Id="rId9" Type="http://schemas.openxmlformats.org/officeDocument/2006/relationships/image" Target="../media/image118.png"/></Relationships>
</file>

<file path=ppt/slides/_rels/slide19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0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0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10.xml"/></Relationships>
</file>

<file path=ppt/slides/_rels/slide20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11.xml"/></Relationships>
</file>

<file path=ppt/slides/_rels/slide20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12.xml"/></Relationships>
</file>

<file path=ppt/slides/_rels/slide20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213.xml"/><Relationship Id="rId1" Type="http://schemas.openxmlformats.org/officeDocument/2006/relationships/vmlDrawing" Target="../drawings/vmlDrawing10.vml"/><Relationship Id="rId5" Type="http://schemas.openxmlformats.org/officeDocument/2006/relationships/image" Target="../media/image187.png"/><Relationship Id="rId4" Type="http://schemas.openxmlformats.org/officeDocument/2006/relationships/oleObject" Target="../embeddings/oleObject7.bin"/></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3.xml"/><Relationship Id="rId1" Type="http://schemas.openxmlformats.org/officeDocument/2006/relationships/tags" Target="../tags/tag214.xml"/><Relationship Id="rId4" Type="http://schemas.openxmlformats.org/officeDocument/2006/relationships/image" Target="../media/image188.jpe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3.xml"/><Relationship Id="rId1" Type="http://schemas.openxmlformats.org/officeDocument/2006/relationships/tags" Target="../tags/tag215.xml"/><Relationship Id="rId4" Type="http://schemas.openxmlformats.org/officeDocument/2006/relationships/image" Target="../media/image189.jpe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3.xml"/><Relationship Id="rId1" Type="http://schemas.openxmlformats.org/officeDocument/2006/relationships/tags" Target="../tags/tag216.xml"/><Relationship Id="rId4" Type="http://schemas.openxmlformats.org/officeDocument/2006/relationships/image" Target="../media/image190.jpe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3.xml"/><Relationship Id="rId1" Type="http://schemas.openxmlformats.org/officeDocument/2006/relationships/tags" Target="../tags/tag217.xml"/><Relationship Id="rId4" Type="http://schemas.openxmlformats.org/officeDocument/2006/relationships/image" Target="../media/image191.jpeg"/></Relationships>
</file>

<file path=ppt/slides/_rels/slide20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18.xml"/></Relationships>
</file>

<file path=ppt/slides/_rels/slide20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220.xml"/><Relationship Id="rId1" Type="http://schemas.openxmlformats.org/officeDocument/2006/relationships/tags" Target="../tags/tag219.xml"/><Relationship Id="rId5" Type="http://schemas.openxmlformats.org/officeDocument/2006/relationships/image" Target="../media/image192.wmf"/><Relationship Id="rId4" Type="http://schemas.openxmlformats.org/officeDocument/2006/relationships/notesSlide" Target="../notesSlides/notesSlide98.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1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slideLayout" Target="../slideLayouts/slideLayout23.xml"/><Relationship Id="rId1" Type="http://schemas.openxmlformats.org/officeDocument/2006/relationships/tags" Target="../tags/tag221.xml"/><Relationship Id="rId4" Type="http://schemas.openxmlformats.org/officeDocument/2006/relationships/image" Target="../media/image194.jp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40.xml"/><Relationship Id="rId4" Type="http://schemas.openxmlformats.org/officeDocument/2006/relationships/image" Target="../media/image48.e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49.xml"/><Relationship Id="rId4" Type="http://schemas.openxmlformats.org/officeDocument/2006/relationships/image" Target="../media/image55.emf"/></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oleObject" Target="../embeddings/oleObject2.bin"/><Relationship Id="rId2" Type="http://schemas.openxmlformats.org/officeDocument/2006/relationships/tags" Target="../tags/tag7.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oleObject" Target="../embeddings/oleObject1.bin"/><Relationship Id="rId4" Type="http://schemas.openxmlformats.org/officeDocument/2006/relationships/notesSlide" Target="../notesSlides/notesSlide3.xml"/><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53.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3.xml"/><Relationship Id="rId1" Type="http://schemas.openxmlformats.org/officeDocument/2006/relationships/tags" Target="../tags/tag54.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55.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57.xml"/><Relationship Id="rId5" Type="http://schemas.openxmlformats.org/officeDocument/2006/relationships/image" Target="../media/image61.wmf"/><Relationship Id="rId4" Type="http://schemas.openxmlformats.org/officeDocument/2006/relationships/image" Target="../media/image60.w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58.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59.xml"/><Relationship Id="rId4" Type="http://schemas.openxmlformats.org/officeDocument/2006/relationships/image" Target="../media/image2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3.xml"/><Relationship Id="rId1" Type="http://schemas.openxmlformats.org/officeDocument/2006/relationships/tags" Target="../tags/tag60.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7.xml"/><Relationship Id="rId1" Type="http://schemas.openxmlformats.org/officeDocument/2006/relationships/tags" Target="../tags/tag6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3.xml"/><Relationship Id="rId1" Type="http://schemas.openxmlformats.org/officeDocument/2006/relationships/tags" Target="../tags/tag6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63.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3.xml"/><Relationship Id="rId1" Type="http://schemas.openxmlformats.org/officeDocument/2006/relationships/tags" Target="../tags/tag64.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5.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3.xml"/><Relationship Id="rId1" Type="http://schemas.openxmlformats.org/officeDocument/2006/relationships/tags" Target="../tags/tag66.xml"/><Relationship Id="rId5" Type="http://schemas.openxmlformats.org/officeDocument/2006/relationships/image" Target="../media/image71.png"/><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3.xml"/><Relationship Id="rId1" Type="http://schemas.openxmlformats.org/officeDocument/2006/relationships/tags" Target="../tags/tag67.xml"/><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3.xml"/><Relationship Id="rId1" Type="http://schemas.openxmlformats.org/officeDocument/2006/relationships/tags" Target="../tags/tag68.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9.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70.xml"/><Relationship Id="rId4" Type="http://schemas.openxmlformats.org/officeDocument/2006/relationships/image" Target="../media/image75.wmf"/></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3.xml"/><Relationship Id="rId1" Type="http://schemas.openxmlformats.org/officeDocument/2006/relationships/tags" Target="../tags/tag7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72.xml"/><Relationship Id="rId4" Type="http://schemas.openxmlformats.org/officeDocument/2006/relationships/image" Target="../media/image77.wmf"/></Relationships>
</file>

<file path=ppt/slides/_rels/slide7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slideLayout" Target="../slideLayouts/slideLayout23.xml"/><Relationship Id="rId1" Type="http://schemas.openxmlformats.org/officeDocument/2006/relationships/tags" Target="../tags/tag73.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4.xml"/><Relationship Id="rId1" Type="http://schemas.openxmlformats.org/officeDocument/2006/relationships/vmlDrawing" Target="../drawings/vmlDrawing4.vml"/><Relationship Id="rId6" Type="http://schemas.openxmlformats.org/officeDocument/2006/relationships/image" Target="../media/image79.emf"/><Relationship Id="rId5" Type="http://schemas.openxmlformats.org/officeDocument/2006/relationships/oleObject" Target="../embeddings/Microsoft_Word_97_-_2003_Document1.doc"/><Relationship Id="rId4" Type="http://schemas.openxmlformats.org/officeDocument/2006/relationships/notesSlide" Target="../notesSlides/notesSlide25.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3.xml"/><Relationship Id="rId1" Type="http://schemas.openxmlformats.org/officeDocument/2006/relationships/tags" Target="../tags/tag7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7.xml"/><Relationship Id="rId1" Type="http://schemas.openxmlformats.org/officeDocument/2006/relationships/tags" Target="../tags/tag76.xml"/><Relationship Id="rId4" Type="http://schemas.openxmlformats.org/officeDocument/2006/relationships/image" Target="../media/image55.emf"/></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7.xml"/><Relationship Id="rId1" Type="http://schemas.openxmlformats.org/officeDocument/2006/relationships/tags" Target="../tags/tag77.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3.xml"/><Relationship Id="rId1" Type="http://schemas.openxmlformats.org/officeDocument/2006/relationships/tags" Target="../tags/tag78.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slideLayout" Target="../slideLayouts/slideLayout23.xml"/><Relationship Id="rId1" Type="http://schemas.openxmlformats.org/officeDocument/2006/relationships/tags" Target="../tags/tag79.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3.xml"/><Relationship Id="rId1" Type="http://schemas.openxmlformats.org/officeDocument/2006/relationships/tags" Target="../tags/tag80.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8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0.wmf"/></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82.xml"/><Relationship Id="rId1" Type="http://schemas.openxmlformats.org/officeDocument/2006/relationships/vmlDrawing" Target="../drawings/vmlDrawing5.vml"/><Relationship Id="rId6" Type="http://schemas.openxmlformats.org/officeDocument/2006/relationships/image" Target="../media/image83.emf"/><Relationship Id="rId5" Type="http://schemas.openxmlformats.org/officeDocument/2006/relationships/oleObject" Target="../embeddings/Microsoft_Word_97_-_2003_Document2.doc"/><Relationship Id="rId4" Type="http://schemas.openxmlformats.org/officeDocument/2006/relationships/notesSlide" Target="../notesSlides/notesSlide2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5.xml"/><Relationship Id="rId1" Type="http://schemas.openxmlformats.org/officeDocument/2006/relationships/tags" Target="../tags/tag83.xml"/><Relationship Id="rId5" Type="http://schemas.openxmlformats.org/officeDocument/2006/relationships/image" Target="../media/image85.png"/><Relationship Id="rId4" Type="http://schemas.openxmlformats.org/officeDocument/2006/relationships/image" Target="../media/image84.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84.xml"/><Relationship Id="rId1" Type="http://schemas.openxmlformats.org/officeDocument/2006/relationships/vmlDrawing" Target="../drawings/vmlDrawing6.vml"/><Relationship Id="rId6" Type="http://schemas.openxmlformats.org/officeDocument/2006/relationships/image" Target="../media/image86.emf"/><Relationship Id="rId5" Type="http://schemas.openxmlformats.org/officeDocument/2006/relationships/oleObject" Target="../embeddings/Microsoft_Word_97_-_2003_Document3.doc"/><Relationship Id="rId4" Type="http://schemas.openxmlformats.org/officeDocument/2006/relationships/notesSlide" Target="../notesSlides/notesSlide29.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5.xml"/><Relationship Id="rId1" Type="http://schemas.openxmlformats.org/officeDocument/2006/relationships/tags" Target="../tags/tag85.xml"/><Relationship Id="rId5" Type="http://schemas.openxmlformats.org/officeDocument/2006/relationships/image" Target="../media/image85.png"/><Relationship Id="rId4" Type="http://schemas.openxmlformats.org/officeDocument/2006/relationships/image" Target="../media/image84.png"/></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3.xml"/><Relationship Id="rId1" Type="http://schemas.openxmlformats.org/officeDocument/2006/relationships/tags" Target="../tags/tag8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5.xml"/><Relationship Id="rId1" Type="http://schemas.openxmlformats.org/officeDocument/2006/relationships/tags" Target="../tags/tag87.xml"/><Relationship Id="rId5" Type="http://schemas.openxmlformats.org/officeDocument/2006/relationships/image" Target="../media/image85.png"/><Relationship Id="rId4" Type="http://schemas.openxmlformats.org/officeDocument/2006/relationships/image" Target="../media/image84.png"/></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3.xml"/><Relationship Id="rId1" Type="http://schemas.openxmlformats.org/officeDocument/2006/relationships/tags" Target="../tags/tag88.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89.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3.xml"/><Relationship Id="rId1" Type="http://schemas.openxmlformats.org/officeDocument/2006/relationships/tags" Target="../tags/tag90.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9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23.xml"/><Relationship Id="rId1" Type="http://schemas.openxmlformats.org/officeDocument/2006/relationships/tags" Target="../tags/tag92.xml"/><Relationship Id="rId4" Type="http://schemas.openxmlformats.org/officeDocument/2006/relationships/image" Target="../media/image90.png"/></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3.xml"/><Relationship Id="rId1" Type="http://schemas.openxmlformats.org/officeDocument/2006/relationships/tags" Target="../tags/tag93.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94.xml"/></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3.xml"/><Relationship Id="rId1" Type="http://schemas.openxmlformats.org/officeDocument/2006/relationships/tags" Target="../tags/tag95.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6.xml"/><Relationship Id="rId1" Type="http://schemas.openxmlformats.org/officeDocument/2006/relationships/vmlDrawing" Target="../drawings/vmlDrawing7.vml"/><Relationship Id="rId6" Type="http://schemas.openxmlformats.org/officeDocument/2006/relationships/image" Target="../media/image92.emf"/><Relationship Id="rId5" Type="http://schemas.openxmlformats.org/officeDocument/2006/relationships/oleObject" Target="../embeddings/Microsoft_Word_97_-_2003_Document4.doc"/><Relationship Id="rId4" Type="http://schemas.openxmlformats.org/officeDocument/2006/relationships/notesSlide" Target="../notesSlides/notesSlide3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97.xml"/><Relationship Id="rId4" Type="http://schemas.openxmlformats.org/officeDocument/2006/relationships/image" Target="../media/image93.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98.xml"/><Relationship Id="rId4" Type="http://schemas.openxmlformats.org/officeDocument/2006/relationships/image" Target="../media/image93.png"/></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3.xml"/><Relationship Id="rId1" Type="http://schemas.openxmlformats.org/officeDocument/2006/relationships/tags" Target="../tags/tag99.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100.xml"/><Relationship Id="rId4" Type="http://schemas.openxmlformats.org/officeDocument/2006/relationships/image" Target="../media/image93.png"/></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3.xml"/><Relationship Id="rId1" Type="http://schemas.openxmlformats.org/officeDocument/2006/relationships/tags" Target="../tags/tag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09600" y="3352800"/>
            <a:ext cx="7696200" cy="1524000"/>
          </a:xfrm>
        </p:spPr>
        <p:txBody>
          <a:bodyPr>
            <a:normAutofit fontScale="90000"/>
          </a:bodyPr>
          <a:lstStyle/>
          <a:p>
            <a:r>
              <a:rPr lang="en-US" dirty="0" smtClean="0"/>
              <a:t>Advanced Level</a:t>
            </a:r>
            <a:br>
              <a:rPr lang="en-US" dirty="0" smtClean="0"/>
            </a:br>
            <a:r>
              <a:rPr lang="en-US" sz="3600" dirty="0" smtClean="0"/>
              <a:t>Pattern Management Gone Crazy – Part II</a:t>
            </a:r>
            <a:br>
              <a:rPr lang="en-US" sz="3600" dirty="0" smtClean="0"/>
            </a:br>
            <a:r>
              <a:rPr lang="en-US" sz="4900" dirty="0" smtClean="0"/>
              <a:t> </a:t>
            </a:r>
            <a:endParaRPr lang="en-US" dirty="0"/>
          </a:p>
        </p:txBody>
      </p:sp>
      <p:sp>
        <p:nvSpPr>
          <p:cNvPr id="11" name="Subtitle 10"/>
          <p:cNvSpPr>
            <a:spLocks noGrp="1"/>
          </p:cNvSpPr>
          <p:nvPr>
            <p:ph type="subTitle" idx="1"/>
          </p:nvPr>
        </p:nvSpPr>
        <p:spPr/>
        <p:txBody>
          <a:bodyPr/>
          <a:lstStyle/>
          <a:p>
            <a:pPr lvl="0">
              <a:lnSpc>
                <a:spcPts val="2400"/>
              </a:lnSpc>
              <a:spcBef>
                <a:spcPts val="0"/>
              </a:spcBef>
              <a:buClr>
                <a:srgbClr val="86AA2C"/>
              </a:buClr>
            </a:pPr>
            <a:r>
              <a:rPr lang="en-US" sz="2400" dirty="0">
                <a:solidFill>
                  <a:prstClr val="black"/>
                </a:solidFill>
              </a:rPr>
              <a:t>Beverly </a:t>
            </a:r>
            <a:r>
              <a:rPr lang="en-US" sz="2400" dirty="0" smtClean="0">
                <a:solidFill>
                  <a:prstClr val="black"/>
                </a:solidFill>
              </a:rPr>
              <a:t>Thomassian</a:t>
            </a:r>
            <a:r>
              <a:rPr lang="en-US" sz="2400" dirty="0">
                <a:solidFill>
                  <a:prstClr val="black"/>
                </a:solidFill>
              </a:rPr>
              <a:t>,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7533" y="3048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1999-2015,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861165" y="5894825"/>
            <a:ext cx="5184576" cy="592447"/>
          </a:xfrm>
          <a:prstGeom prst="rect">
            <a:avLst/>
          </a:prstGeom>
          <a:noFill/>
          <a:ln w="9525">
            <a:noFill/>
            <a:miter lim="800000"/>
            <a:headEnd/>
            <a:tailEnd/>
          </a:ln>
        </p:spPr>
        <p:txBody>
          <a:bodyPr lIns="91431" tIns="45716" rIns="91431" bIns="45716" anchor="ctr">
            <a:prstTxWarp prst="textNoShape">
              <a:avLst/>
            </a:prstTxWarp>
          </a:bodyPr>
          <a:lstStyle/>
          <a:p>
            <a:pPr eaLnBrk="0" hangingPunct="0"/>
            <a:r>
              <a:rPr lang="en-US" sz="1400" b="1" dirty="0">
                <a:solidFill>
                  <a:srgbClr val="000090"/>
                </a:solidFill>
                <a:latin typeface="Arial" panose="020B0604020202020204" pitchFamily="34" charset="0"/>
                <a:cs typeface="Arial" panose="020B0604020202020204" pitchFamily="34" charset="0"/>
              </a:rPr>
              <a:t>ADA-EASD Position Statement: Management of Hyperglycemia in T2DM</a:t>
            </a:r>
            <a:r>
              <a:rPr lang="en-US" sz="700" b="1" dirty="0">
                <a:solidFill>
                  <a:srgbClr val="000090"/>
                </a:solidFill>
                <a:latin typeface="Arial" panose="020B0604020202020204" pitchFamily="34" charset="0"/>
                <a:cs typeface="Arial" panose="020B0604020202020204" pitchFamily="34" charset="0"/>
              </a:rPr>
              <a:t/>
            </a:r>
            <a:br>
              <a:rPr lang="en-US" sz="700" b="1" dirty="0">
                <a:solidFill>
                  <a:srgbClr val="000090"/>
                </a:solidFill>
                <a:latin typeface="Arial" panose="020B0604020202020204" pitchFamily="34" charset="0"/>
                <a:cs typeface="Arial" panose="020B0604020202020204" pitchFamily="34" charset="0"/>
              </a:rPr>
            </a:br>
            <a:r>
              <a:rPr lang="en-US" sz="700" dirty="0">
                <a:solidFill>
                  <a:srgbClr val="000090"/>
                </a:solidFill>
                <a:latin typeface="Arial Black" charset="0"/>
              </a:rPr>
              <a:t/>
            </a:r>
            <a:br>
              <a:rPr lang="en-US" sz="700" dirty="0">
                <a:solidFill>
                  <a:srgbClr val="000090"/>
                </a:solidFill>
                <a:latin typeface="Arial Black" charset="0"/>
              </a:rPr>
            </a:br>
            <a:endParaRPr lang="en-US" sz="1400" dirty="0">
              <a:solidFill>
                <a:srgbClr val="000090"/>
              </a:solidFill>
              <a:latin typeface="Times" charset="0"/>
            </a:endParaRPr>
          </a:p>
        </p:txBody>
      </p:sp>
      <p:sp>
        <p:nvSpPr>
          <p:cNvPr id="18438" name="TextBox 21"/>
          <p:cNvSpPr txBox="1">
            <a:spLocks noChangeArrowheads="1"/>
          </p:cNvSpPr>
          <p:nvPr/>
        </p:nvSpPr>
        <p:spPr bwMode="auto">
          <a:xfrm>
            <a:off x="4359332" y="5763480"/>
            <a:ext cx="422992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sp>
        <p:nvSpPr>
          <p:cNvPr id="2" name="Title 1"/>
          <p:cNvSpPr>
            <a:spLocks noGrp="1"/>
          </p:cNvSpPr>
          <p:nvPr>
            <p:ph type="title"/>
          </p:nvPr>
        </p:nvSpPr>
        <p:spPr/>
        <p:txBody>
          <a:bodyPr/>
          <a:lstStyle/>
          <a:p>
            <a:r>
              <a:rPr lang="en-US" dirty="0" smtClean="0"/>
              <a:t>Other Considerations</a:t>
            </a:r>
            <a:endParaRPr lang="en-US" dirty="0"/>
          </a:p>
        </p:txBody>
      </p:sp>
      <p:sp>
        <p:nvSpPr>
          <p:cNvPr id="4" name="Content Placeholder 3"/>
          <p:cNvSpPr>
            <a:spLocks noGrp="1"/>
          </p:cNvSpPr>
          <p:nvPr>
            <p:ph sz="quarter" idx="1"/>
          </p:nvPr>
        </p:nvSpPr>
        <p:spPr>
          <a:xfrm>
            <a:off x="838200" y="1219200"/>
            <a:ext cx="7848600" cy="4937760"/>
          </a:xfrm>
        </p:spPr>
        <p:txBody>
          <a:bodyPr/>
          <a:lstStyle/>
          <a:p>
            <a:r>
              <a:rPr lang="en-US" dirty="0" smtClean="0"/>
              <a:t>Cost</a:t>
            </a:r>
          </a:p>
          <a:p>
            <a:r>
              <a:rPr lang="en-US" dirty="0" smtClean="0"/>
              <a:t>Hypoglycemia</a:t>
            </a:r>
          </a:p>
          <a:p>
            <a:r>
              <a:rPr lang="en-US" dirty="0" smtClean="0"/>
              <a:t>Age </a:t>
            </a:r>
          </a:p>
          <a:p>
            <a:r>
              <a:rPr lang="en-US" dirty="0" smtClean="0"/>
              <a:t>Weight</a:t>
            </a:r>
          </a:p>
          <a:p>
            <a:r>
              <a:rPr lang="en-US" dirty="0" smtClean="0"/>
              <a:t>Comorbidities</a:t>
            </a:r>
          </a:p>
          <a:p>
            <a:pPr lvl="1"/>
            <a:r>
              <a:rPr lang="en-US" dirty="0" smtClean="0"/>
              <a:t>Kidney disease</a:t>
            </a:r>
          </a:p>
          <a:p>
            <a:pPr lvl="1"/>
            <a:r>
              <a:rPr lang="en-US" dirty="0" smtClean="0"/>
              <a:t>Heart disease – CHF, CAD</a:t>
            </a:r>
          </a:p>
          <a:p>
            <a:pPr lvl="1"/>
            <a:r>
              <a:rPr lang="en-US" dirty="0" smtClean="0"/>
              <a:t>Liver dysfunction</a:t>
            </a:r>
          </a:p>
          <a:p>
            <a:endParaRPr lang="en-US" dirty="0"/>
          </a:p>
        </p:txBody>
      </p:sp>
      <p:pic>
        <p:nvPicPr>
          <p:cNvPr id="7"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6524" y="1308433"/>
            <a:ext cx="3415539" cy="18722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116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0690" name="Rectangle 2"/>
          <p:cNvSpPr>
            <a:spLocks noGrp="1" noChangeArrowheads="1"/>
          </p:cNvSpPr>
          <p:nvPr>
            <p:ph type="title"/>
          </p:nvPr>
        </p:nvSpPr>
        <p:spPr>
          <a:xfrm>
            <a:off x="457200" y="274638"/>
            <a:ext cx="8229600" cy="868362"/>
          </a:xfrm>
        </p:spPr>
        <p:txBody>
          <a:bodyPr/>
          <a:lstStyle/>
          <a:p>
            <a:pPr eaLnBrk="1" hangingPunct="1">
              <a:defRPr/>
            </a:pPr>
            <a:r>
              <a:rPr lang="en-US" dirty="0" smtClean="0"/>
              <a:t>Bolus Basics</a:t>
            </a:r>
          </a:p>
        </p:txBody>
      </p:sp>
      <p:sp>
        <p:nvSpPr>
          <p:cNvPr id="1650691" name="Rectangle 3"/>
          <p:cNvSpPr>
            <a:spLocks noGrp="1" noChangeArrowheads="1"/>
          </p:cNvSpPr>
          <p:nvPr>
            <p:ph type="body" idx="1"/>
          </p:nvPr>
        </p:nvSpPr>
        <p:spPr>
          <a:xfrm>
            <a:off x="444137" y="1714500"/>
            <a:ext cx="8001000" cy="4800600"/>
          </a:xfrm>
        </p:spPr>
        <p:txBody>
          <a:bodyPr/>
          <a:lstStyle/>
          <a:p>
            <a:pPr eaLnBrk="1" hangingPunct="1">
              <a:defRPr/>
            </a:pPr>
            <a:r>
              <a:rPr lang="en-US" dirty="0" smtClean="0">
                <a:solidFill>
                  <a:schemeClr val="tx2">
                    <a:lumMod val="50000"/>
                  </a:schemeClr>
                </a:solidFill>
              </a:rPr>
              <a:t>Carbohydrate/ </a:t>
            </a:r>
            <a:r>
              <a:rPr lang="en-US" dirty="0" err="1" smtClean="0">
                <a:solidFill>
                  <a:schemeClr val="tx2">
                    <a:lumMod val="50000"/>
                  </a:schemeClr>
                </a:solidFill>
              </a:rPr>
              <a:t>Prandial</a:t>
            </a:r>
            <a:r>
              <a:rPr lang="en-US" dirty="0" smtClean="0">
                <a:solidFill>
                  <a:schemeClr val="tx2">
                    <a:lumMod val="50000"/>
                  </a:schemeClr>
                </a:solidFill>
              </a:rPr>
              <a:t> Coverage</a:t>
            </a:r>
          </a:p>
          <a:p>
            <a:pPr lvl="1" eaLnBrk="1" hangingPunct="1">
              <a:defRPr/>
            </a:pPr>
            <a:r>
              <a:rPr lang="en-US" dirty="0" smtClean="0"/>
              <a:t>Match the insulin to the carbohydrates</a:t>
            </a:r>
          </a:p>
          <a:p>
            <a:pPr lvl="1" eaLnBrk="1" hangingPunct="1">
              <a:defRPr/>
            </a:pPr>
            <a:r>
              <a:rPr lang="en-US" dirty="0" smtClean="0"/>
              <a:t>1 unit for 10 - 15 </a:t>
            </a:r>
            <a:r>
              <a:rPr lang="en-US" dirty="0" err="1" smtClean="0"/>
              <a:t>gms</a:t>
            </a:r>
            <a:r>
              <a:rPr lang="en-US" dirty="0" smtClean="0"/>
              <a:t> - Common starting point </a:t>
            </a:r>
          </a:p>
          <a:p>
            <a:pPr eaLnBrk="1" hangingPunct="1">
              <a:defRPr/>
            </a:pPr>
            <a:r>
              <a:rPr lang="en-US" dirty="0" smtClean="0">
                <a:solidFill>
                  <a:schemeClr val="tx2">
                    <a:lumMod val="50000"/>
                  </a:schemeClr>
                </a:solidFill>
              </a:rPr>
              <a:t>Correction Bolus - targets hyperglycemia</a:t>
            </a:r>
          </a:p>
          <a:p>
            <a:pPr lvl="1" eaLnBrk="1" hangingPunct="1">
              <a:defRPr/>
            </a:pPr>
            <a:r>
              <a:rPr lang="en-US" dirty="0" smtClean="0"/>
              <a:t>1 unit for every 30-50 points over target </a:t>
            </a:r>
          </a:p>
          <a:p>
            <a:pPr lvl="1" eaLnBrk="1" hangingPunct="1">
              <a:defRPr/>
            </a:pPr>
            <a:endParaRPr lang="en-US" dirty="0" smtClean="0"/>
          </a:p>
          <a:p>
            <a:pPr eaLnBrk="1" hangingPunct="1">
              <a:defRPr/>
            </a:pPr>
            <a:r>
              <a:rPr lang="en-US" dirty="0" smtClean="0"/>
              <a:t>Adjust ratios depending on sensitivity and response</a:t>
            </a:r>
          </a:p>
        </p:txBody>
      </p:sp>
      <p:pic>
        <p:nvPicPr>
          <p:cNvPr id="53252" name="Picture 4" descr="C:\Users\Beverly\AppData\Local\Microsoft\Windows\Temporary Internet Files\Content.IE5\BY1JKQ3K\MC90035412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5462" y="274638"/>
            <a:ext cx="1811338"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5586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2738" name="Rectangle 2"/>
          <p:cNvSpPr>
            <a:spLocks noGrp="1" noChangeArrowheads="1"/>
          </p:cNvSpPr>
          <p:nvPr>
            <p:ph type="title"/>
          </p:nvPr>
        </p:nvSpPr>
        <p:spPr>
          <a:xfrm>
            <a:off x="381000" y="381000"/>
            <a:ext cx="8305800" cy="1295400"/>
          </a:xfrm>
        </p:spPr>
        <p:txBody>
          <a:bodyPr lIns="90488" tIns="44450" rIns="90488" bIns="44450">
            <a:normAutofit fontScale="90000"/>
          </a:bodyPr>
          <a:lstStyle/>
          <a:p>
            <a:pPr eaLnBrk="1" hangingPunct="1">
              <a:defRPr/>
            </a:pPr>
            <a:r>
              <a:rPr lang="en-US" sz="3700" dirty="0" smtClean="0"/>
              <a:t>Adjusting Bolus and Correction Doses</a:t>
            </a:r>
            <a:r>
              <a:rPr lang="en-US" dirty="0" smtClean="0"/>
              <a:t> </a:t>
            </a:r>
            <a:br>
              <a:rPr lang="en-US" dirty="0" smtClean="0"/>
            </a:br>
            <a:r>
              <a:rPr lang="en-US" sz="3700" dirty="0" smtClean="0"/>
              <a:t>Carbohydrate-to-Insulin Ratio</a:t>
            </a:r>
          </a:p>
        </p:txBody>
      </p:sp>
      <p:sp>
        <p:nvSpPr>
          <p:cNvPr id="1652739" name="Rectangle 3"/>
          <p:cNvSpPr>
            <a:spLocks noGrp="1" noChangeArrowheads="1"/>
          </p:cNvSpPr>
          <p:nvPr>
            <p:ph type="body" idx="1"/>
          </p:nvPr>
        </p:nvSpPr>
        <p:spPr>
          <a:xfrm>
            <a:off x="1600200" y="1905000"/>
            <a:ext cx="6646862" cy="4191000"/>
          </a:xfrm>
        </p:spPr>
        <p:txBody>
          <a:bodyPr lIns="90487" tIns="44450" rIns="90487" bIns="44450">
            <a:noAutofit/>
          </a:bodyPr>
          <a:lstStyle/>
          <a:p>
            <a:pPr marL="0" indent="0" eaLnBrk="1" hangingPunct="1">
              <a:spcBef>
                <a:spcPct val="40000"/>
              </a:spcBef>
              <a:buFont typeface="Wingdings" panose="05000000000000000000" pitchFamily="2" charset="2"/>
              <a:buNone/>
              <a:defRPr/>
            </a:pPr>
            <a:r>
              <a:rPr lang="en-US" sz="2800" dirty="0" smtClean="0"/>
              <a:t>Based on three questions before meals:</a:t>
            </a:r>
          </a:p>
          <a:p>
            <a:pPr marL="0" indent="0" eaLnBrk="1" hangingPunct="1">
              <a:spcBef>
                <a:spcPct val="40000"/>
              </a:spcBef>
              <a:buFont typeface="Wingdings" panose="05000000000000000000" pitchFamily="2" charset="2"/>
              <a:buNone/>
              <a:defRPr/>
            </a:pPr>
            <a:endParaRPr lang="en-US" sz="2800" dirty="0" smtClean="0"/>
          </a:p>
          <a:p>
            <a:pPr marL="571500" lvl="1" indent="-457200" eaLnBrk="1" hangingPunct="1">
              <a:buFontTx/>
              <a:buAutoNum type="arabicPeriod"/>
              <a:defRPr/>
            </a:pPr>
            <a:r>
              <a:rPr lang="en-US" sz="2800" dirty="0" smtClean="0"/>
              <a:t>How much carbohydrate am I going to eat?</a:t>
            </a:r>
          </a:p>
          <a:p>
            <a:pPr marL="571500" lvl="1" indent="-457200" eaLnBrk="1" hangingPunct="1">
              <a:buFontTx/>
              <a:buAutoNum type="arabicPeriod"/>
              <a:defRPr/>
            </a:pPr>
            <a:r>
              <a:rPr lang="en-US" sz="2800" dirty="0" smtClean="0"/>
              <a:t>What is my insulin dose for this amount of carbohydrate?</a:t>
            </a:r>
          </a:p>
          <a:p>
            <a:pPr marL="571500" lvl="1" indent="-457200" eaLnBrk="1" hangingPunct="1">
              <a:buFontTx/>
              <a:buAutoNum type="arabicPeriod"/>
              <a:defRPr/>
            </a:pPr>
            <a:r>
              <a:rPr lang="en-US" sz="2800" dirty="0" smtClean="0"/>
              <a:t>Should I lower the dose because I plan to be very active or have recently been active?</a:t>
            </a:r>
          </a:p>
        </p:txBody>
      </p:sp>
      <p:pic>
        <p:nvPicPr>
          <p:cNvPr id="54274" name="Picture 2" descr="C:\Users\bev_000\AppData\Local\Microsoft\Windows\INetCache\IE\ZBVN0FQ4\MC90037034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590800"/>
            <a:ext cx="1376172" cy="18269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34803917"/>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2"/>
          <p:cNvSpPr>
            <a:spLocks noGrp="1" noChangeArrowheads="1"/>
          </p:cNvSpPr>
          <p:nvPr>
            <p:ph type="title"/>
          </p:nvPr>
        </p:nvSpPr>
        <p:spPr>
          <a:xfrm>
            <a:off x="457200" y="304800"/>
            <a:ext cx="8229600" cy="1120775"/>
          </a:xfrm>
        </p:spPr>
        <p:txBody>
          <a:bodyPr>
            <a:normAutofit fontScale="90000"/>
          </a:bodyPr>
          <a:lstStyle/>
          <a:p>
            <a:pPr eaLnBrk="1" hangingPunct="1">
              <a:defRPr/>
            </a:pPr>
            <a:r>
              <a:rPr lang="en-US" sz="4000" dirty="0" smtClean="0">
                <a:solidFill>
                  <a:schemeClr val="bg2">
                    <a:lumMod val="40000"/>
                    <a:lumOff val="60000"/>
                  </a:schemeClr>
                </a:solidFill>
              </a:rPr>
              <a:t/>
            </a:r>
            <a:br>
              <a:rPr lang="en-US" sz="4000" dirty="0" smtClean="0">
                <a:solidFill>
                  <a:schemeClr val="bg2">
                    <a:lumMod val="40000"/>
                    <a:lumOff val="60000"/>
                  </a:schemeClr>
                </a:solidFill>
              </a:rPr>
            </a:br>
            <a:r>
              <a:rPr lang="en-US" sz="4000" dirty="0" smtClean="0"/>
              <a:t>Carbohydrate Ratio How does that work?</a:t>
            </a:r>
            <a:br>
              <a:rPr lang="en-US" sz="4000" dirty="0" smtClean="0"/>
            </a:br>
            <a:r>
              <a:rPr lang="en-US" sz="2000" dirty="0" smtClean="0"/>
              <a:t>Rapid/Fast Acting Insulin</a:t>
            </a:r>
          </a:p>
        </p:txBody>
      </p:sp>
      <p:sp>
        <p:nvSpPr>
          <p:cNvPr id="1654787" name="Rectangle 3"/>
          <p:cNvSpPr>
            <a:spLocks noGrp="1" noChangeArrowheads="1"/>
          </p:cNvSpPr>
          <p:nvPr>
            <p:ph type="body" sz="half" idx="1"/>
          </p:nvPr>
        </p:nvSpPr>
        <p:spPr>
          <a:xfrm>
            <a:off x="304800" y="1981200"/>
            <a:ext cx="3581400" cy="4114800"/>
          </a:xfrm>
        </p:spPr>
        <p:txBody>
          <a:bodyPr>
            <a:normAutofit/>
          </a:bodyPr>
          <a:lstStyle/>
          <a:p>
            <a:pPr eaLnBrk="1" hangingPunct="1">
              <a:defRPr/>
            </a:pPr>
            <a:r>
              <a:rPr lang="en-US" sz="2800" dirty="0" smtClean="0"/>
              <a:t>Breakfast </a:t>
            </a:r>
            <a:r>
              <a:rPr lang="en-US" sz="2400" b="1" dirty="0" smtClean="0"/>
              <a:t>(70 </a:t>
            </a:r>
            <a:r>
              <a:rPr lang="en-US" sz="2400" b="1" dirty="0" err="1" smtClean="0"/>
              <a:t>gms</a:t>
            </a:r>
            <a:r>
              <a:rPr lang="en-US" sz="2400" b="1" dirty="0" smtClean="0"/>
              <a:t> </a:t>
            </a:r>
            <a:r>
              <a:rPr lang="en-US" sz="2400" b="1" dirty="0" err="1" smtClean="0"/>
              <a:t>cho</a:t>
            </a:r>
            <a:r>
              <a:rPr lang="en-US" sz="2400" b="1" dirty="0" smtClean="0"/>
              <a:t>)</a:t>
            </a:r>
          </a:p>
          <a:p>
            <a:pPr lvl="1" eaLnBrk="1" hangingPunct="1">
              <a:defRPr/>
            </a:pPr>
            <a:r>
              <a:rPr lang="en-US" sz="2400" dirty="0" smtClean="0"/>
              <a:t>Rice Chex (60 </a:t>
            </a:r>
            <a:r>
              <a:rPr lang="en-US" sz="2400" dirty="0" err="1" smtClean="0"/>
              <a:t>gms</a:t>
            </a:r>
            <a:r>
              <a:rPr lang="en-US" sz="2400" dirty="0" smtClean="0"/>
              <a:t>)</a:t>
            </a:r>
          </a:p>
          <a:p>
            <a:pPr lvl="1" eaLnBrk="1" hangingPunct="1">
              <a:defRPr/>
            </a:pPr>
            <a:r>
              <a:rPr lang="en-US" sz="2400" dirty="0" smtClean="0"/>
              <a:t>Milk</a:t>
            </a:r>
          </a:p>
          <a:p>
            <a:pPr lvl="1" eaLnBrk="1" hangingPunct="1">
              <a:buFont typeface="Wingdings" panose="05000000000000000000" pitchFamily="2" charset="2"/>
              <a:buNone/>
              <a:defRPr/>
            </a:pPr>
            <a:r>
              <a:rPr lang="en-US" sz="1800" dirty="0" smtClean="0"/>
              <a:t>      (</a:t>
            </a:r>
            <a:r>
              <a:rPr lang="en-US" sz="1700" dirty="0" smtClean="0"/>
              <a:t>12 </a:t>
            </a:r>
            <a:r>
              <a:rPr lang="en-US" sz="1700" dirty="0" err="1" smtClean="0"/>
              <a:t>gms</a:t>
            </a:r>
            <a:r>
              <a:rPr lang="en-US" sz="1800" dirty="0" smtClean="0"/>
              <a:t>)</a:t>
            </a:r>
          </a:p>
          <a:p>
            <a:pPr lvl="1" eaLnBrk="1" hangingPunct="1">
              <a:defRPr/>
            </a:pPr>
            <a:r>
              <a:rPr lang="en-US" sz="2400" dirty="0" smtClean="0"/>
              <a:t>Black coffee</a:t>
            </a:r>
          </a:p>
          <a:p>
            <a:pPr lvl="1" eaLnBrk="1" hangingPunct="1">
              <a:buFont typeface="Wingdings" panose="05000000000000000000" pitchFamily="2" charset="2"/>
              <a:buNone/>
              <a:defRPr/>
            </a:pPr>
            <a:r>
              <a:rPr lang="en-US" sz="2400" b="1" dirty="0" smtClean="0"/>
              <a:t>Carb coverage</a:t>
            </a:r>
          </a:p>
          <a:p>
            <a:pPr lvl="1" eaLnBrk="1" hangingPunct="1">
              <a:buFont typeface="Wingdings" panose="05000000000000000000" pitchFamily="2" charset="2"/>
              <a:buNone/>
              <a:defRPr/>
            </a:pPr>
            <a:r>
              <a:rPr lang="en-US" sz="2400" b="1" dirty="0" smtClean="0"/>
              <a:t>1 unit for every 10 </a:t>
            </a:r>
            <a:r>
              <a:rPr lang="en-US" sz="2400" b="1" dirty="0" err="1" smtClean="0"/>
              <a:t>gms</a:t>
            </a:r>
            <a:endParaRPr lang="en-US" sz="2400" b="1" dirty="0" smtClean="0"/>
          </a:p>
          <a:p>
            <a:pPr lvl="1" eaLnBrk="1" hangingPunct="1">
              <a:buFont typeface="Wingdings" panose="05000000000000000000" pitchFamily="2" charset="2"/>
              <a:buNone/>
              <a:defRPr/>
            </a:pPr>
            <a:endParaRPr lang="en-US" sz="2400" b="1" dirty="0" smtClean="0"/>
          </a:p>
          <a:p>
            <a:pPr lvl="1" eaLnBrk="1" hangingPunct="1">
              <a:buFont typeface="Wingdings" panose="05000000000000000000" pitchFamily="2" charset="2"/>
              <a:buNone/>
              <a:defRPr/>
            </a:pPr>
            <a:r>
              <a:rPr lang="en-US" sz="2400" b="1" dirty="0" smtClean="0"/>
              <a:t>Blood Glucose</a:t>
            </a:r>
            <a:r>
              <a:rPr lang="en-US" sz="2400" dirty="0" smtClean="0"/>
              <a:t> 165mg/dl</a:t>
            </a:r>
          </a:p>
        </p:txBody>
      </p:sp>
      <p:graphicFrame>
        <p:nvGraphicFramePr>
          <p:cNvPr id="1654788" name="Group 4"/>
          <p:cNvGraphicFramePr>
            <a:graphicFrameLocks noGrp="1"/>
          </p:cNvGraphicFramePr>
          <p:nvPr>
            <p:extLst>
              <p:ext uri="{D42A27DB-BD31-4B8C-83A1-F6EECF244321}">
                <p14:modId xmlns:p14="http://schemas.microsoft.com/office/powerpoint/2010/main" val="1685822010"/>
              </p:ext>
            </p:extLst>
          </p:nvPr>
        </p:nvGraphicFramePr>
        <p:xfrm>
          <a:off x="4023371" y="1600199"/>
          <a:ext cx="4641850" cy="4912952"/>
        </p:xfrm>
        <a:graphic>
          <a:graphicData uri="http://schemas.openxmlformats.org/drawingml/2006/table">
            <a:tbl>
              <a:tblPr/>
              <a:tblGrid>
                <a:gridCol w="1219200"/>
                <a:gridCol w="1868132"/>
                <a:gridCol w="1554518"/>
              </a:tblGrid>
              <a:tr h="86516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sng" strike="noStrike" cap="none" normalizeH="0" baseline="0" dirty="0" smtClean="0">
                          <a:ln>
                            <a:noFill/>
                          </a:ln>
                          <a:solidFill>
                            <a:schemeClr val="tx1"/>
                          </a:solidFill>
                          <a:effectLst/>
                          <a:latin typeface="Arial" charset="0"/>
                        </a:rPr>
                        <a:t>Serving</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sng" strike="noStrike" cap="none" normalizeH="0" baseline="0" dirty="0" smtClean="0">
                          <a:ln>
                            <a:noFill/>
                          </a:ln>
                          <a:solidFill>
                            <a:schemeClr val="tx1"/>
                          </a:solidFill>
                          <a:effectLst/>
                          <a:latin typeface="Arial" charset="0"/>
                        </a:rPr>
                        <a:t>Size</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sng" strike="noStrike" cap="none" normalizeH="0" baseline="0" dirty="0" err="1" smtClean="0">
                          <a:ln>
                            <a:noFill/>
                          </a:ln>
                          <a:solidFill>
                            <a:schemeClr val="tx1"/>
                          </a:solidFill>
                          <a:effectLst/>
                          <a:latin typeface="Arial" charset="0"/>
                        </a:rPr>
                        <a:t>Gms</a:t>
                      </a:r>
                      <a:r>
                        <a:rPr kumimoji="0" lang="en-US" sz="2400" b="0" i="0" u="sng" strike="noStrike" cap="none" normalizeH="0" baseline="0" dirty="0" smtClean="0">
                          <a:ln>
                            <a:noFill/>
                          </a:ln>
                          <a:solidFill>
                            <a:schemeClr val="tx1"/>
                          </a:solidFill>
                          <a:effectLst/>
                          <a:latin typeface="Arial" charset="0"/>
                        </a:rPr>
                        <a:t> CHO</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sng" strike="noStrike" cap="none" normalizeH="0" baseline="0" dirty="0" smtClean="0">
                          <a:ln>
                            <a:noFill/>
                          </a:ln>
                          <a:solidFill>
                            <a:schemeClr val="tx1"/>
                          </a:solidFill>
                          <a:effectLst/>
                          <a:latin typeface="Arial" charset="0"/>
                        </a:rPr>
                        <a:t>Insulin</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383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smtClean="0">
                          <a:ln>
                            <a:noFill/>
                          </a:ln>
                          <a:solidFill>
                            <a:schemeClr val="tx1"/>
                          </a:solidFill>
                          <a:effectLst/>
                          <a:latin typeface="Arial" charset="0"/>
                        </a:rPr>
                        <a:t>1</a:t>
                      </a:r>
                      <a:endParaRPr kumimoji="0" lang="en-US" sz="2400" b="1" i="0" u="none" strike="noStrike" cap="none" normalizeH="0" baseline="0" dirty="0" smtClean="0">
                        <a:ln>
                          <a:noFill/>
                        </a:ln>
                        <a:solidFill>
                          <a:schemeClr val="tx1"/>
                        </a:solidFill>
                        <a:effectLst/>
                        <a:latin typeface="Arial" charset="0"/>
                      </a:endParaRP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10 </a:t>
                      </a:r>
                      <a:r>
                        <a:rPr kumimoji="0" lang="en-US" sz="2400" b="0" i="0" u="none" strike="noStrike" cap="none" normalizeH="0" baseline="0" dirty="0" err="1" smtClean="0">
                          <a:ln>
                            <a:noFill/>
                          </a:ln>
                          <a:solidFill>
                            <a:schemeClr val="tx1"/>
                          </a:solidFill>
                          <a:effectLst/>
                          <a:latin typeface="Arial" charset="0"/>
                        </a:rPr>
                        <a:t>gms</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cho</a:t>
                      </a:r>
                      <a:endParaRPr kumimoji="0" lang="en-US" sz="2400" b="0" i="0" u="none" strike="noStrike" cap="none" normalizeH="0" baseline="0" dirty="0" smtClean="0">
                        <a:ln>
                          <a:noFill/>
                        </a:ln>
                        <a:solidFill>
                          <a:schemeClr val="tx1"/>
                        </a:solidFill>
                        <a:effectLst/>
                        <a:latin typeface="Arial" charset="0"/>
                      </a:endParaRP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1 unit</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383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2 </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20 </a:t>
                      </a:r>
                      <a:r>
                        <a:rPr kumimoji="0" lang="en-US" sz="2400" b="0" i="0" u="none" strike="noStrike" cap="none" normalizeH="0" baseline="0" dirty="0" err="1" smtClean="0">
                          <a:ln>
                            <a:noFill/>
                          </a:ln>
                          <a:solidFill>
                            <a:schemeClr val="tx1"/>
                          </a:solidFill>
                          <a:effectLst/>
                          <a:latin typeface="Arial" charset="0"/>
                        </a:rPr>
                        <a:t>gms</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cho</a:t>
                      </a:r>
                      <a:endParaRPr kumimoji="0" lang="en-US" sz="2400" b="0" i="0" u="none" strike="noStrike" cap="none" normalizeH="0" baseline="0" dirty="0" smtClean="0">
                        <a:ln>
                          <a:noFill/>
                        </a:ln>
                        <a:solidFill>
                          <a:schemeClr val="tx1"/>
                        </a:solidFill>
                        <a:effectLst/>
                        <a:latin typeface="Arial" charset="0"/>
                      </a:endParaRP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2 units</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383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3 </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30 </a:t>
                      </a:r>
                      <a:r>
                        <a:rPr kumimoji="0" lang="en-US" sz="2400" b="0" i="0" u="none" strike="noStrike" cap="none" normalizeH="0" baseline="0" dirty="0" err="1" smtClean="0">
                          <a:ln>
                            <a:noFill/>
                          </a:ln>
                          <a:solidFill>
                            <a:schemeClr val="tx1"/>
                          </a:solidFill>
                          <a:effectLst/>
                          <a:latin typeface="Arial" charset="0"/>
                        </a:rPr>
                        <a:t>gms</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cho</a:t>
                      </a:r>
                      <a:endParaRPr kumimoji="0" lang="en-US" sz="2400" b="0" i="0" u="none" strike="noStrike" cap="none" normalizeH="0" baseline="0" dirty="0" smtClean="0">
                        <a:ln>
                          <a:noFill/>
                        </a:ln>
                        <a:solidFill>
                          <a:schemeClr val="tx1"/>
                        </a:solidFill>
                        <a:effectLst/>
                        <a:latin typeface="Arial" charset="0"/>
                      </a:endParaRP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3 units</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383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4 </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40 </a:t>
                      </a:r>
                      <a:r>
                        <a:rPr kumimoji="0" lang="en-US" sz="2400" b="0" i="0" u="none" strike="noStrike" cap="none" normalizeH="0" baseline="0" dirty="0" err="1" smtClean="0">
                          <a:ln>
                            <a:noFill/>
                          </a:ln>
                          <a:solidFill>
                            <a:schemeClr val="tx1"/>
                          </a:solidFill>
                          <a:effectLst/>
                          <a:latin typeface="Arial" charset="0"/>
                        </a:rPr>
                        <a:t>gms</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cho</a:t>
                      </a:r>
                      <a:endParaRPr kumimoji="0" lang="en-US" sz="2400" b="0" i="0" u="none" strike="noStrike" cap="none" normalizeH="0" baseline="0" dirty="0" smtClean="0">
                        <a:ln>
                          <a:noFill/>
                        </a:ln>
                        <a:solidFill>
                          <a:schemeClr val="tx1"/>
                        </a:solidFill>
                        <a:effectLst/>
                        <a:latin typeface="Arial" charset="0"/>
                      </a:endParaRP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4 units</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383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5</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50 </a:t>
                      </a:r>
                      <a:r>
                        <a:rPr kumimoji="0" lang="en-US" sz="2400" b="0" i="0" u="none" strike="noStrike" cap="none" normalizeH="0" baseline="0" dirty="0" err="1" smtClean="0">
                          <a:ln>
                            <a:noFill/>
                          </a:ln>
                          <a:solidFill>
                            <a:schemeClr val="tx1"/>
                          </a:solidFill>
                          <a:effectLst/>
                          <a:latin typeface="Arial" charset="0"/>
                        </a:rPr>
                        <a:t>gms</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cho</a:t>
                      </a:r>
                      <a:endParaRPr kumimoji="0" lang="en-US" sz="2400" b="0" i="0" u="none" strike="noStrike" cap="none" normalizeH="0" baseline="0" dirty="0" smtClean="0">
                        <a:ln>
                          <a:noFill/>
                        </a:ln>
                        <a:solidFill>
                          <a:schemeClr val="tx1"/>
                        </a:solidFill>
                        <a:effectLst/>
                        <a:latin typeface="Arial" charset="0"/>
                      </a:endParaRP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5 units</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383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6 </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60 </a:t>
                      </a:r>
                      <a:r>
                        <a:rPr kumimoji="0" lang="en-US" sz="2400" b="0" i="0" u="none" strike="noStrike" cap="none" normalizeH="0" baseline="0" dirty="0" err="1" smtClean="0">
                          <a:ln>
                            <a:noFill/>
                          </a:ln>
                          <a:solidFill>
                            <a:schemeClr val="tx1"/>
                          </a:solidFill>
                          <a:effectLst/>
                          <a:latin typeface="Arial" charset="0"/>
                        </a:rPr>
                        <a:t>gms</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cho</a:t>
                      </a:r>
                      <a:endParaRPr kumimoji="0" lang="en-US" sz="2400" b="0" i="0" u="none" strike="noStrike" cap="none" normalizeH="0" baseline="0" dirty="0" smtClean="0">
                        <a:ln>
                          <a:noFill/>
                        </a:ln>
                        <a:solidFill>
                          <a:schemeClr val="tx1"/>
                        </a:solidFill>
                        <a:effectLst/>
                        <a:latin typeface="Arial" charset="0"/>
                      </a:endParaRP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6units</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383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7</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70 </a:t>
                      </a:r>
                      <a:r>
                        <a:rPr kumimoji="0" lang="en-US" sz="2400" b="0" i="0" u="none" strike="noStrike" cap="none" normalizeH="0" baseline="0" dirty="0" err="1" smtClean="0">
                          <a:ln>
                            <a:noFill/>
                          </a:ln>
                          <a:solidFill>
                            <a:schemeClr val="tx1"/>
                          </a:solidFill>
                          <a:effectLst/>
                          <a:latin typeface="Arial" charset="0"/>
                        </a:rPr>
                        <a:t>gms</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cho</a:t>
                      </a:r>
                      <a:endParaRPr kumimoji="0" lang="en-US" sz="2400" b="0" i="0" u="none" strike="noStrike" cap="none" normalizeH="0" baseline="0" dirty="0" smtClean="0">
                        <a:ln>
                          <a:noFill/>
                        </a:ln>
                        <a:solidFill>
                          <a:schemeClr val="tx1"/>
                        </a:solidFill>
                        <a:effectLst/>
                        <a:latin typeface="Arial" charset="0"/>
                      </a:endParaRP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7units</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5326" name="Object 26"/>
          <p:cNvGraphicFramePr>
            <a:graphicFrameLocks noGrp="1" noChangeAspect="1"/>
          </p:cNvGraphicFramePr>
          <p:nvPr>
            <p:ph sz="half" idx="2"/>
          </p:nvPr>
        </p:nvGraphicFramePr>
        <p:xfrm>
          <a:off x="9747250" y="638175"/>
          <a:ext cx="587375" cy="6176963"/>
        </p:xfrm>
        <a:graphic>
          <a:graphicData uri="http://schemas.openxmlformats.org/presentationml/2006/ole">
            <mc:AlternateContent xmlns:mc="http://schemas.openxmlformats.org/markup-compatibility/2006">
              <mc:Choice xmlns:v="urn:schemas-microsoft-com:vml" Requires="v">
                <p:oleObj spid="_x0000_s79910" name="Chart" r:id="rId5" imgW="2047943" imgH="7420065" progId="MSGraph.Chart.8">
                  <p:embed followColorScheme="full"/>
                </p:oleObj>
              </mc:Choice>
              <mc:Fallback>
                <p:oleObj name="Chart" r:id="rId5" imgW="2047943" imgH="7420065" progId="MSGraph.Chart.8">
                  <p:embed followColorScheme="full"/>
                  <p:pic>
                    <p:nvPicPr>
                      <p:cNvPr id="0" name=""/>
                      <p:cNvPicPr>
                        <a:picLocks noChangeAspect="1" noChangeArrowheads="1"/>
                      </p:cNvPicPr>
                      <p:nvPr/>
                    </p:nvPicPr>
                    <p:blipFill>
                      <a:blip r:embed="rId6"/>
                      <a:srcRect/>
                      <a:stretch>
                        <a:fillRect/>
                      </a:stretch>
                    </p:blipFill>
                    <p:spPr bwMode="auto">
                      <a:xfrm>
                        <a:off x="9747250" y="638175"/>
                        <a:ext cx="587375"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25056337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3"/>
          <a:stretch>
            <a:fillRect/>
          </a:stretch>
        </p:blipFill>
        <p:spPr>
          <a:xfrm rot="16200000">
            <a:off x="1600199" y="-777353"/>
            <a:ext cx="5943601" cy="8107907"/>
          </a:xfrm>
          <a:prstGeom prst="rect">
            <a:avLst/>
          </a:prstGeom>
        </p:spPr>
      </p:pic>
    </p:spTree>
    <p:custDataLst>
      <p:tags r:id="rId1"/>
    </p:custDataLst>
    <p:extLst>
      <p:ext uri="{BB962C8B-B14F-4D97-AF65-F5344CB8AC3E}">
        <p14:creationId xmlns:p14="http://schemas.microsoft.com/office/powerpoint/2010/main" val="275636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a:t>
            </a:r>
            <a:endParaRPr lang="en-US" dirty="0"/>
          </a:p>
        </p:txBody>
      </p:sp>
      <p:sp>
        <p:nvSpPr>
          <p:cNvPr id="3" name="Content Placeholder 2"/>
          <p:cNvSpPr>
            <a:spLocks noGrp="1"/>
          </p:cNvSpPr>
          <p:nvPr>
            <p:ph sz="quarter" idx="1"/>
          </p:nvPr>
        </p:nvSpPr>
        <p:spPr/>
        <p:txBody>
          <a:bodyPr>
            <a:normAutofit/>
          </a:bodyPr>
          <a:lstStyle/>
          <a:p>
            <a:r>
              <a:rPr lang="en-US" dirty="0" smtClean="0"/>
              <a:t>Keep detailed log for one </a:t>
            </a:r>
            <a:r>
              <a:rPr lang="en-US" dirty="0" err="1" smtClean="0"/>
              <a:t>wk</a:t>
            </a:r>
            <a:r>
              <a:rPr lang="en-US" dirty="0" smtClean="0"/>
              <a:t>, include insulin dose and carbs eaten - </a:t>
            </a:r>
            <a:r>
              <a:rPr lang="en-US" dirty="0" smtClean="0">
                <a:solidFill>
                  <a:srgbClr val="790015"/>
                </a:solidFill>
              </a:rPr>
              <a:t>success</a:t>
            </a:r>
          </a:p>
          <a:p>
            <a:r>
              <a:rPr lang="en-US" dirty="0" smtClean="0"/>
              <a:t>Decrease Lantus to 18 units in am - success</a:t>
            </a:r>
          </a:p>
          <a:p>
            <a:r>
              <a:rPr lang="en-US" dirty="0" smtClean="0"/>
              <a:t>Try not to stack </a:t>
            </a:r>
            <a:r>
              <a:rPr lang="en-US" dirty="0" err="1" smtClean="0"/>
              <a:t>humalog</a:t>
            </a:r>
            <a:r>
              <a:rPr lang="en-US" dirty="0" smtClean="0"/>
              <a:t>, just take before meals and try to carb count – success</a:t>
            </a:r>
          </a:p>
          <a:p>
            <a:r>
              <a:rPr lang="en-US" dirty="0" smtClean="0"/>
              <a:t>Count carbs – some success – Refer to RD</a:t>
            </a:r>
          </a:p>
          <a:p>
            <a:r>
              <a:rPr lang="en-US" dirty="0" smtClean="0"/>
              <a:t>When BG &lt; 70, don’t wait, treat. Needs work</a:t>
            </a:r>
          </a:p>
          <a:p>
            <a:endParaRPr lang="en-US" dirty="0" smtClean="0"/>
          </a:p>
          <a:p>
            <a:endParaRPr lang="en-US" dirty="0" smtClean="0"/>
          </a:p>
        </p:txBody>
      </p:sp>
      <p:pic>
        <p:nvPicPr>
          <p:cNvPr id="4" name="Picture 3"/>
          <p:cNvPicPr>
            <a:picLocks noChangeAspect="1"/>
          </p:cNvPicPr>
          <p:nvPr/>
        </p:nvPicPr>
        <p:blipFill>
          <a:blip r:embed="rId3"/>
          <a:stretch>
            <a:fillRect/>
          </a:stretch>
        </p:blipFill>
        <p:spPr>
          <a:xfrm>
            <a:off x="6019800" y="1752600"/>
            <a:ext cx="762000" cy="635000"/>
          </a:xfrm>
          <a:prstGeom prst="rect">
            <a:avLst/>
          </a:prstGeom>
        </p:spPr>
      </p:pic>
      <p:pic>
        <p:nvPicPr>
          <p:cNvPr id="5" name="Picture 4"/>
          <p:cNvPicPr>
            <a:picLocks noChangeAspect="1"/>
          </p:cNvPicPr>
          <p:nvPr/>
        </p:nvPicPr>
        <p:blipFill>
          <a:blip r:embed="rId3"/>
          <a:stretch>
            <a:fillRect/>
          </a:stretch>
        </p:blipFill>
        <p:spPr>
          <a:xfrm>
            <a:off x="8097498" y="2070100"/>
            <a:ext cx="1005840" cy="838200"/>
          </a:xfrm>
          <a:prstGeom prst="rect">
            <a:avLst/>
          </a:prstGeom>
        </p:spPr>
      </p:pic>
      <p:pic>
        <p:nvPicPr>
          <p:cNvPr id="6" name="Picture 5"/>
          <p:cNvPicPr>
            <a:picLocks noChangeAspect="1"/>
          </p:cNvPicPr>
          <p:nvPr/>
        </p:nvPicPr>
        <p:blipFill>
          <a:blip r:embed="rId3"/>
          <a:stretch>
            <a:fillRect/>
          </a:stretch>
        </p:blipFill>
        <p:spPr>
          <a:xfrm>
            <a:off x="7543800" y="3363274"/>
            <a:ext cx="779533" cy="649611"/>
          </a:xfrm>
          <a:prstGeom prst="rect">
            <a:avLst/>
          </a:prstGeom>
        </p:spPr>
      </p:pic>
    </p:spTree>
    <p:custDataLst>
      <p:tags r:id="rId1"/>
    </p:custDataLst>
    <p:extLst>
      <p:ext uri="{BB962C8B-B14F-4D97-AF65-F5344CB8AC3E}">
        <p14:creationId xmlns:p14="http://schemas.microsoft.com/office/powerpoint/2010/main" val="296830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sz="quarter" idx="1"/>
          </p:nvPr>
        </p:nvSpPr>
        <p:spPr>
          <a:xfrm>
            <a:off x="457199" y="1219200"/>
            <a:ext cx="5803901" cy="4937760"/>
          </a:xfrm>
        </p:spPr>
        <p:txBody>
          <a:bodyPr>
            <a:normAutofit fontScale="92500" lnSpcReduction="10000"/>
          </a:bodyPr>
          <a:lstStyle/>
          <a:p>
            <a:r>
              <a:rPr lang="en-US" dirty="0" smtClean="0"/>
              <a:t>Put </a:t>
            </a:r>
            <a:r>
              <a:rPr lang="en-US" dirty="0"/>
              <a:t>alarm on phone to eat snack at 9am.</a:t>
            </a:r>
          </a:p>
          <a:p>
            <a:r>
              <a:rPr lang="en-US" dirty="0"/>
              <a:t>If drinking, 15gms carb for every drink. May need to decrease insulin coverage (be conservative</a:t>
            </a:r>
            <a:r>
              <a:rPr lang="en-US" dirty="0" smtClean="0"/>
              <a:t>)</a:t>
            </a:r>
          </a:p>
          <a:p>
            <a:r>
              <a:rPr lang="en-US" dirty="0" smtClean="0"/>
              <a:t>Consider insulin pump, CGM and downloading glucose results</a:t>
            </a:r>
          </a:p>
          <a:p>
            <a:r>
              <a:rPr lang="en-US" dirty="0" smtClean="0"/>
              <a:t>When BG above 130 </a:t>
            </a:r>
            <a:r>
              <a:rPr lang="en-US" dirty="0" err="1" smtClean="0"/>
              <a:t>premeal</a:t>
            </a:r>
            <a:r>
              <a:rPr lang="en-US" dirty="0" smtClean="0"/>
              <a:t>, add correction bolus (1700 rule) – 1 unit for every 45 above target</a:t>
            </a:r>
          </a:p>
          <a:p>
            <a:r>
              <a:rPr lang="en-US" dirty="0" smtClean="0"/>
              <a:t>Return visit in 3-6 months</a:t>
            </a:r>
          </a:p>
        </p:txBody>
      </p:sp>
      <p:pic>
        <p:nvPicPr>
          <p:cNvPr id="4" name="Picture 3"/>
          <p:cNvPicPr>
            <a:picLocks noChangeAspect="1"/>
          </p:cNvPicPr>
          <p:nvPr/>
        </p:nvPicPr>
        <p:blipFill>
          <a:blip r:embed="rId3"/>
          <a:stretch>
            <a:fillRect/>
          </a:stretch>
        </p:blipFill>
        <p:spPr>
          <a:xfrm>
            <a:off x="6261101" y="1255615"/>
            <a:ext cx="2436487" cy="1944786"/>
          </a:xfrm>
          <a:prstGeom prst="rect">
            <a:avLst/>
          </a:prstGeom>
        </p:spPr>
      </p:pic>
    </p:spTree>
    <p:custDataLst>
      <p:tags r:id="rId1"/>
    </p:custDataLst>
    <p:extLst>
      <p:ext uri="{BB962C8B-B14F-4D97-AF65-F5344CB8AC3E}">
        <p14:creationId xmlns:p14="http://schemas.microsoft.com/office/powerpoint/2010/main" val="273414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Rectangle 2"/>
          <p:cNvSpPr>
            <a:spLocks noGrp="1" noChangeArrowheads="1"/>
          </p:cNvSpPr>
          <p:nvPr>
            <p:ph type="title"/>
          </p:nvPr>
        </p:nvSpPr>
        <p:spPr>
          <a:xfrm>
            <a:off x="224325" y="152400"/>
            <a:ext cx="8462475" cy="990600"/>
          </a:xfrm>
        </p:spPr>
        <p:txBody>
          <a:bodyPr>
            <a:noAutofit/>
          </a:bodyPr>
          <a:lstStyle/>
          <a:p>
            <a:pPr eaLnBrk="1" hangingPunct="1">
              <a:defRPr/>
            </a:pPr>
            <a:r>
              <a:rPr lang="en-US" sz="3200" dirty="0" smtClean="0"/>
              <a:t>More detailed Insulin Plan – Clarify correction scale</a:t>
            </a:r>
          </a:p>
        </p:txBody>
      </p:sp>
      <p:sp>
        <p:nvSpPr>
          <p:cNvPr id="1634307" name="Rectangle 3"/>
          <p:cNvSpPr>
            <a:spLocks noGrp="1" noChangeArrowheads="1"/>
          </p:cNvSpPr>
          <p:nvPr>
            <p:ph sz="quarter" idx="1"/>
          </p:nvPr>
        </p:nvSpPr>
        <p:spPr>
          <a:xfrm>
            <a:off x="2362200" y="1219200"/>
            <a:ext cx="6324600" cy="4937760"/>
          </a:xfrm>
        </p:spPr>
        <p:txBody>
          <a:bodyPr>
            <a:normAutofit fontScale="92500" lnSpcReduction="10000"/>
          </a:bodyPr>
          <a:lstStyle/>
          <a:p>
            <a:pPr eaLnBrk="1" hangingPunct="1">
              <a:buFont typeface="Wingdings" panose="05000000000000000000" pitchFamily="2" charset="2"/>
              <a:buNone/>
              <a:defRPr/>
            </a:pPr>
            <a:r>
              <a:rPr lang="en-US" sz="2800" dirty="0" smtClean="0"/>
              <a:t>Carb ratio: </a:t>
            </a:r>
          </a:p>
          <a:p>
            <a:pPr>
              <a:defRPr/>
            </a:pPr>
            <a:r>
              <a:rPr lang="en-US" sz="2800" dirty="0" smtClean="0"/>
              <a:t>1 unit for every 10 </a:t>
            </a:r>
            <a:r>
              <a:rPr lang="en-US" sz="2800" dirty="0" err="1" smtClean="0"/>
              <a:t>gms</a:t>
            </a:r>
            <a:r>
              <a:rPr lang="en-US" sz="2800" dirty="0" smtClean="0"/>
              <a:t> at breakfast</a:t>
            </a:r>
          </a:p>
          <a:p>
            <a:pPr>
              <a:defRPr/>
            </a:pPr>
            <a:r>
              <a:rPr lang="en-US" sz="2800" dirty="0" smtClean="0"/>
              <a:t>1 unit for every 15gm at lunch and dinner</a:t>
            </a:r>
          </a:p>
          <a:p>
            <a:pPr eaLnBrk="1" hangingPunct="1">
              <a:buFont typeface="Wingdings" panose="05000000000000000000" pitchFamily="2" charset="2"/>
              <a:buNone/>
              <a:defRPr/>
            </a:pPr>
            <a:endParaRPr lang="en-US" sz="2800" dirty="0"/>
          </a:p>
          <a:p>
            <a:pPr eaLnBrk="1" hangingPunct="1">
              <a:buFont typeface="Wingdings" panose="05000000000000000000" pitchFamily="2" charset="2"/>
              <a:buNone/>
              <a:defRPr/>
            </a:pPr>
            <a:r>
              <a:rPr lang="en-US" sz="2800" dirty="0" smtClean="0">
                <a:solidFill>
                  <a:srgbClr val="C00000"/>
                </a:solidFill>
              </a:rPr>
              <a:t>Insulin Sensitivity Calculation:</a:t>
            </a:r>
          </a:p>
          <a:p>
            <a:r>
              <a:rPr lang="en-US" sz="2800" u="sng" dirty="0"/>
              <a:t>1700 Rule</a:t>
            </a:r>
          </a:p>
          <a:p>
            <a:pPr lvl="1"/>
            <a:r>
              <a:rPr lang="en-US" sz="2200" dirty="0"/>
              <a:t>1700 / </a:t>
            </a:r>
            <a:r>
              <a:rPr lang="en-US" sz="2200" dirty="0" smtClean="0"/>
              <a:t>Total Daily Dose </a:t>
            </a:r>
            <a:r>
              <a:rPr lang="en-US" sz="2200" dirty="0"/>
              <a:t>= insulin sensitivity</a:t>
            </a:r>
          </a:p>
          <a:p>
            <a:pPr lvl="1"/>
            <a:r>
              <a:rPr lang="en-US" sz="2200" dirty="0"/>
              <a:t>1700 / 40 = </a:t>
            </a:r>
            <a:r>
              <a:rPr lang="en-US" sz="2200" dirty="0" smtClean="0"/>
              <a:t>43 (42.5)</a:t>
            </a:r>
            <a:endParaRPr lang="en-US" sz="2200" dirty="0"/>
          </a:p>
          <a:p>
            <a:pPr lvl="1"/>
            <a:r>
              <a:rPr lang="en-US" sz="2200" dirty="0"/>
              <a:t>1 unit drops BG 45 </a:t>
            </a:r>
            <a:r>
              <a:rPr lang="en-US" sz="2200" dirty="0" smtClean="0"/>
              <a:t>points – “Correction”</a:t>
            </a:r>
            <a:endParaRPr lang="en-US" sz="2200" dirty="0"/>
          </a:p>
          <a:p>
            <a:pPr eaLnBrk="1" hangingPunct="1">
              <a:buFont typeface="Wingdings" panose="05000000000000000000" pitchFamily="2" charset="2"/>
              <a:buNone/>
              <a:defRPr/>
            </a:pPr>
            <a:endParaRPr lang="en-US" sz="2800" dirty="0" smtClean="0"/>
          </a:p>
          <a:p>
            <a:pPr>
              <a:defRPr/>
            </a:pPr>
            <a:r>
              <a:rPr lang="en-US" sz="2800" dirty="0" smtClean="0"/>
              <a:t>Carb coverage plus correction = total mealtime bolus dose</a:t>
            </a:r>
          </a:p>
          <a:p>
            <a:pPr eaLnBrk="1" hangingPunct="1">
              <a:buFont typeface="Wingdings" panose="05000000000000000000" pitchFamily="2" charset="2"/>
              <a:buNone/>
              <a:defRPr/>
            </a:pPr>
            <a:endParaRPr lang="en-US" sz="2800" dirty="0" smtClean="0"/>
          </a:p>
        </p:txBody>
      </p:sp>
      <p:pic>
        <p:nvPicPr>
          <p:cNvPr id="4" name="Picture 3"/>
          <p:cNvPicPr>
            <a:picLocks noChangeAspect="1"/>
          </p:cNvPicPr>
          <p:nvPr/>
        </p:nvPicPr>
        <p:blipFill>
          <a:blip r:embed="rId4"/>
          <a:stretch>
            <a:fillRect/>
          </a:stretch>
        </p:blipFill>
        <p:spPr>
          <a:xfrm>
            <a:off x="224325" y="1371600"/>
            <a:ext cx="1946335" cy="2286000"/>
          </a:xfrm>
          <a:prstGeom prst="rect">
            <a:avLst/>
          </a:prstGeom>
        </p:spPr>
      </p:pic>
    </p:spTree>
    <p:custDataLst>
      <p:tags r:id="rId1"/>
    </p:custDataLst>
    <p:extLst>
      <p:ext uri="{BB962C8B-B14F-4D97-AF65-F5344CB8AC3E}">
        <p14:creationId xmlns:p14="http://schemas.microsoft.com/office/powerpoint/2010/main" val="351984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7</a:t>
            </a:r>
            <a:endParaRPr lang="en-US" dirty="0"/>
          </a:p>
        </p:txBody>
      </p:sp>
      <p:sp>
        <p:nvSpPr>
          <p:cNvPr id="3" name="Content Placeholder 2"/>
          <p:cNvSpPr>
            <a:spLocks noGrp="1"/>
          </p:cNvSpPr>
          <p:nvPr>
            <p:ph sz="quarter" idx="1"/>
          </p:nvPr>
        </p:nvSpPr>
        <p:spPr/>
        <p:txBody>
          <a:bodyPr/>
          <a:lstStyle/>
          <a:p>
            <a:r>
              <a:rPr lang="en-US" dirty="0" smtClean="0"/>
              <a:t>If Robs BG is 68 before eating, what is the best insulin adjustment strategy?</a:t>
            </a:r>
          </a:p>
          <a:p>
            <a:r>
              <a:rPr lang="en-US" dirty="0" smtClean="0"/>
              <a:t>A. Take bolus insulin ½ hour after eating</a:t>
            </a:r>
          </a:p>
          <a:p>
            <a:r>
              <a:rPr lang="en-US" dirty="0" smtClean="0"/>
              <a:t>B. Reduce usual bolus insulin dose by 1 unit</a:t>
            </a:r>
          </a:p>
          <a:p>
            <a:r>
              <a:rPr lang="en-US" dirty="0" smtClean="0"/>
              <a:t>C. Eat 30 </a:t>
            </a:r>
            <a:r>
              <a:rPr lang="en-US" dirty="0" err="1" smtClean="0"/>
              <a:t>gms</a:t>
            </a:r>
            <a:r>
              <a:rPr lang="en-US" dirty="0" smtClean="0"/>
              <a:t> of carb, then eat meal</a:t>
            </a:r>
          </a:p>
          <a:p>
            <a:r>
              <a:rPr lang="en-US" dirty="0" smtClean="0"/>
              <a:t>D. Decrease pm basal</a:t>
            </a:r>
            <a:endParaRPr lang="en-US" dirty="0"/>
          </a:p>
        </p:txBody>
      </p:sp>
    </p:spTree>
    <p:custDataLst>
      <p:tags r:id="rId1"/>
    </p:custDataLst>
    <p:extLst>
      <p:ext uri="{BB962C8B-B14F-4D97-AF65-F5344CB8AC3E}">
        <p14:creationId xmlns:p14="http://schemas.microsoft.com/office/powerpoint/2010/main" val="155272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Rectangle 2"/>
          <p:cNvSpPr>
            <a:spLocks noGrp="1" noChangeArrowheads="1"/>
          </p:cNvSpPr>
          <p:nvPr>
            <p:ph type="title"/>
          </p:nvPr>
        </p:nvSpPr>
        <p:spPr/>
        <p:txBody>
          <a:bodyPr>
            <a:normAutofit fontScale="90000"/>
          </a:bodyPr>
          <a:lstStyle/>
          <a:p>
            <a:pPr eaLnBrk="1" hangingPunct="1">
              <a:defRPr/>
            </a:pPr>
            <a:r>
              <a:rPr lang="en-US" dirty="0" smtClean="0"/>
              <a:t>Correction Bolus for Rob</a:t>
            </a:r>
            <a:br>
              <a:rPr lang="en-US" dirty="0" smtClean="0"/>
            </a:br>
            <a:r>
              <a:rPr lang="en-US" sz="2000" dirty="0" smtClean="0"/>
              <a:t>Analog Insulin  (1 unit:45 mg/dl&gt;130)</a:t>
            </a:r>
            <a:endParaRPr lang="en-US" dirty="0" smtClean="0"/>
          </a:p>
        </p:txBody>
      </p:sp>
      <p:graphicFrame>
        <p:nvGraphicFramePr>
          <p:cNvPr id="1656835" name="Group 3"/>
          <p:cNvGraphicFramePr>
            <a:graphicFrameLocks noGrp="1"/>
          </p:cNvGraphicFramePr>
          <p:nvPr>
            <p:ph sz="quarter" idx="1"/>
            <p:extLst>
              <p:ext uri="{D42A27DB-BD31-4B8C-83A1-F6EECF244321}">
                <p14:modId xmlns:p14="http://schemas.microsoft.com/office/powerpoint/2010/main" val="1536315286"/>
              </p:ext>
            </p:extLst>
          </p:nvPr>
        </p:nvGraphicFramePr>
        <p:xfrm>
          <a:off x="457200" y="1219200"/>
          <a:ext cx="8229600" cy="4800600"/>
        </p:xfrm>
        <a:graphic>
          <a:graphicData uri="http://schemas.openxmlformats.org/drawingml/2006/table">
            <a:tbl>
              <a:tblPr/>
              <a:tblGrid>
                <a:gridCol w="4114800"/>
                <a:gridCol w="4114800"/>
              </a:tblGrid>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Less than 70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  70-130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130-175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latin typeface="Arial"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176-220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latin typeface="Arial"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221-265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266-310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311-356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ustDataLst>
      <p:tags r:id="rId1"/>
    </p:custDataLst>
    <p:extLst>
      <p:ext uri="{BB962C8B-B14F-4D97-AF65-F5344CB8AC3E}">
        <p14:creationId xmlns:p14="http://schemas.microsoft.com/office/powerpoint/2010/main" val="348967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0" name="Rectangle 2"/>
          <p:cNvSpPr>
            <a:spLocks noGrp="1" noChangeArrowheads="1"/>
          </p:cNvSpPr>
          <p:nvPr>
            <p:ph type="title"/>
          </p:nvPr>
        </p:nvSpPr>
        <p:spPr/>
        <p:txBody>
          <a:bodyPr lIns="90488" tIns="44450" rIns="90488" bIns="44450" anchor="b">
            <a:normAutofit fontScale="90000"/>
          </a:bodyPr>
          <a:lstStyle/>
          <a:p>
            <a:pPr eaLnBrk="1" hangingPunct="1">
              <a:defRPr/>
            </a:pPr>
            <a:r>
              <a:rPr lang="en-US" sz="4000" dirty="0" smtClean="0"/>
              <a:t>Adjusting Robs Bolus Insulin With Ratios</a:t>
            </a:r>
          </a:p>
        </p:txBody>
      </p:sp>
      <p:sp>
        <p:nvSpPr>
          <p:cNvPr id="1635331" name="Rectangle 3"/>
          <p:cNvSpPr>
            <a:spLocks noGrp="1" noChangeArrowheads="1"/>
          </p:cNvSpPr>
          <p:nvPr>
            <p:ph type="body" idx="1"/>
          </p:nvPr>
        </p:nvSpPr>
        <p:spPr>
          <a:xfrm>
            <a:off x="457200" y="1524000"/>
            <a:ext cx="8229600" cy="4632960"/>
          </a:xfrm>
        </p:spPr>
        <p:txBody>
          <a:bodyPr lIns="90488" tIns="44450" rIns="90488" bIns="44450"/>
          <a:lstStyle/>
          <a:p>
            <a:pPr>
              <a:buNone/>
              <a:defRPr/>
            </a:pPr>
            <a:r>
              <a:rPr lang="en-US" dirty="0" smtClean="0"/>
              <a:t>Rob plans to eat 70 </a:t>
            </a:r>
            <a:r>
              <a:rPr lang="en-US" dirty="0" err="1" smtClean="0"/>
              <a:t>gms</a:t>
            </a:r>
            <a:r>
              <a:rPr lang="en-US" dirty="0" smtClean="0"/>
              <a:t> of </a:t>
            </a:r>
            <a:r>
              <a:rPr lang="en-US" dirty="0"/>
              <a:t>carbohydrate, BG before breakfast </a:t>
            </a:r>
            <a:r>
              <a:rPr lang="en-US" dirty="0" smtClean="0"/>
              <a:t>165</a:t>
            </a:r>
            <a:r>
              <a:rPr lang="en-US" dirty="0"/>
              <a:t>.</a:t>
            </a:r>
            <a:endParaRPr lang="en-US" dirty="0" smtClean="0"/>
          </a:p>
          <a:p>
            <a:pPr>
              <a:buNone/>
              <a:defRPr/>
            </a:pPr>
            <a:r>
              <a:rPr lang="en-US" sz="2800" dirty="0" smtClean="0"/>
              <a:t>Carb coverage: </a:t>
            </a:r>
            <a:r>
              <a:rPr lang="en-US" sz="2800" dirty="0"/>
              <a:t>70gms / 10 = </a:t>
            </a:r>
            <a:r>
              <a:rPr lang="en-US" sz="2800" dirty="0" smtClean="0"/>
              <a:t>7 units insulin</a:t>
            </a:r>
          </a:p>
          <a:p>
            <a:pPr eaLnBrk="1" hangingPunct="1">
              <a:buFont typeface="Wingdings" panose="05000000000000000000" pitchFamily="2" charset="2"/>
              <a:buNone/>
              <a:defRPr/>
            </a:pPr>
            <a:r>
              <a:rPr lang="en-US" sz="2800" dirty="0" smtClean="0"/>
              <a:t>Correction Scale - 165-130 = 35 over target – 1 unit </a:t>
            </a:r>
            <a:endParaRPr lang="en-US" sz="2400" dirty="0" smtClean="0"/>
          </a:p>
          <a:p>
            <a:pPr lvl="2" eaLnBrk="1" hangingPunct="1">
              <a:buSzPct val="75000"/>
              <a:buFontTx/>
              <a:buBlip>
                <a:blip r:embed="rId4"/>
              </a:buBlip>
              <a:defRPr/>
            </a:pPr>
            <a:r>
              <a:rPr lang="en-US" sz="2400" dirty="0" smtClean="0"/>
              <a:t>7 units bolus insulin to cover carbs in meal</a:t>
            </a:r>
          </a:p>
          <a:p>
            <a:pPr lvl="2" eaLnBrk="1" hangingPunct="1">
              <a:buSzPct val="75000"/>
              <a:buFontTx/>
              <a:buBlip>
                <a:blip r:embed="rId4"/>
              </a:buBlip>
              <a:defRPr/>
            </a:pPr>
            <a:r>
              <a:rPr lang="en-US" sz="2400" dirty="0" smtClean="0"/>
              <a:t>1 units bolus insulin to correct to target</a:t>
            </a:r>
          </a:p>
          <a:p>
            <a:pPr eaLnBrk="1" hangingPunct="1">
              <a:buFont typeface="Wingdings" panose="05000000000000000000" pitchFamily="2" charset="2"/>
              <a:buNone/>
              <a:defRPr/>
            </a:pPr>
            <a:endParaRPr lang="en-US" sz="2800" b="1" dirty="0" smtClean="0"/>
          </a:p>
          <a:p>
            <a:pPr eaLnBrk="1" hangingPunct="1">
              <a:buFont typeface="Wingdings" panose="05000000000000000000" pitchFamily="2" charset="2"/>
              <a:buNone/>
              <a:defRPr/>
            </a:pPr>
            <a:r>
              <a:rPr lang="en-US" sz="2800" b="1" dirty="0" smtClean="0"/>
              <a:t>Total adjusted dose: 8 units </a:t>
            </a:r>
            <a:r>
              <a:rPr lang="en-US" sz="2800" b="1" dirty="0" err="1" smtClean="0"/>
              <a:t>humalog</a:t>
            </a:r>
            <a:r>
              <a:rPr lang="en-US" sz="2800" b="1" dirty="0" smtClean="0"/>
              <a:t> insulin</a:t>
            </a:r>
            <a:endParaRPr lang="en-US" dirty="0" smtClean="0"/>
          </a:p>
          <a:p>
            <a:pPr eaLnBrk="1" hangingPunct="1">
              <a:buFont typeface="Wingdings" panose="05000000000000000000" pitchFamily="2" charset="2"/>
              <a:buNone/>
              <a:defRPr/>
            </a:pPr>
            <a:endParaRPr lang="en-US" dirty="0" smtClean="0"/>
          </a:p>
        </p:txBody>
      </p:sp>
    </p:spTree>
    <p:custDataLst>
      <p:tags r:id="rId1"/>
    </p:custDataLst>
    <p:extLst>
      <p:ext uri="{BB962C8B-B14F-4D97-AF65-F5344CB8AC3E}">
        <p14:creationId xmlns:p14="http://schemas.microsoft.com/office/powerpoint/2010/main" val="157453942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Glycemic Targets - ADA </a:t>
            </a:r>
            <a:endParaRPr lang="en-US" dirty="0"/>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133558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354" name="Rectangle 2"/>
          <p:cNvSpPr>
            <a:spLocks noGrp="1" noChangeArrowheads="1"/>
          </p:cNvSpPr>
          <p:nvPr>
            <p:ph type="title"/>
          </p:nvPr>
        </p:nvSpPr>
        <p:spPr>
          <a:xfrm>
            <a:off x="457200" y="320040"/>
            <a:ext cx="8229600" cy="1143000"/>
          </a:xfrm>
        </p:spPr>
        <p:txBody>
          <a:bodyPr lIns="90488" tIns="44450" rIns="90488" bIns="44450" anchor="b">
            <a:normAutofit fontScale="90000"/>
          </a:bodyPr>
          <a:lstStyle/>
          <a:p>
            <a:pPr eaLnBrk="1" hangingPunct="1">
              <a:defRPr/>
            </a:pPr>
            <a:r>
              <a:rPr lang="en-US" sz="4000" dirty="0" smtClean="0"/>
              <a:t>Adjusting Robs Bolus Insulin With Ratios - You Try</a:t>
            </a:r>
          </a:p>
        </p:txBody>
      </p:sp>
      <p:sp>
        <p:nvSpPr>
          <p:cNvPr id="1636355" name="Rectangle 3"/>
          <p:cNvSpPr>
            <a:spLocks noGrp="1" noChangeArrowheads="1"/>
          </p:cNvSpPr>
          <p:nvPr>
            <p:ph type="body" idx="1"/>
          </p:nvPr>
        </p:nvSpPr>
        <p:spPr>
          <a:xfrm>
            <a:off x="457200" y="1828800"/>
            <a:ext cx="8229600" cy="4328160"/>
          </a:xfrm>
        </p:spPr>
        <p:txBody>
          <a:bodyPr lIns="90488" tIns="44450" rIns="90488" bIns="44450"/>
          <a:lstStyle/>
          <a:p>
            <a:pPr eaLnBrk="1" hangingPunct="1">
              <a:buFont typeface="Wingdings" panose="05000000000000000000" pitchFamily="2" charset="2"/>
              <a:buNone/>
              <a:defRPr/>
            </a:pPr>
            <a:r>
              <a:rPr lang="en-US" dirty="0" smtClean="0"/>
              <a:t>BG before breakfast 175, plans to eat 80 </a:t>
            </a:r>
            <a:r>
              <a:rPr lang="en-US" dirty="0" err="1" smtClean="0"/>
              <a:t>gms</a:t>
            </a:r>
            <a:r>
              <a:rPr lang="en-US" dirty="0" smtClean="0"/>
              <a:t> of carbohydrate.</a:t>
            </a:r>
          </a:p>
          <a:p>
            <a:pPr eaLnBrk="1" hangingPunct="1">
              <a:buFont typeface="Wingdings" panose="05000000000000000000" pitchFamily="2" charset="2"/>
              <a:buNone/>
              <a:defRPr/>
            </a:pPr>
            <a:r>
              <a:rPr lang="en-US" sz="2800" dirty="0" smtClean="0"/>
              <a:t>____-130 = ____ over target, ____/45 = ____units</a:t>
            </a:r>
          </a:p>
          <a:p>
            <a:pPr eaLnBrk="1" hangingPunct="1">
              <a:buFont typeface="Wingdings" panose="05000000000000000000" pitchFamily="2" charset="2"/>
              <a:buNone/>
              <a:defRPr/>
            </a:pPr>
            <a:r>
              <a:rPr lang="en-US" sz="2800" dirty="0" smtClean="0"/>
              <a:t>______</a:t>
            </a:r>
            <a:r>
              <a:rPr lang="en-US" sz="2800" dirty="0" err="1" smtClean="0"/>
              <a:t>gms</a:t>
            </a:r>
            <a:r>
              <a:rPr lang="en-US" sz="2800" dirty="0" smtClean="0"/>
              <a:t> / ____ = ____ units ins for </a:t>
            </a:r>
            <a:r>
              <a:rPr lang="en-US" sz="2800" dirty="0" err="1" smtClean="0"/>
              <a:t>carbs</a:t>
            </a:r>
            <a:endParaRPr lang="en-US" sz="2800" dirty="0" smtClean="0"/>
          </a:p>
          <a:p>
            <a:pPr lvl="2" eaLnBrk="1" hangingPunct="1">
              <a:buSzPct val="75000"/>
              <a:buFontTx/>
              <a:buBlip>
                <a:blip r:embed="rId4"/>
              </a:buBlip>
              <a:defRPr/>
            </a:pPr>
            <a:r>
              <a:rPr lang="en-US" dirty="0" smtClean="0"/>
              <a:t>_____ units insulin to correct for hyperglycemia</a:t>
            </a:r>
          </a:p>
          <a:p>
            <a:pPr lvl="2" eaLnBrk="1" hangingPunct="1">
              <a:buSzPct val="75000"/>
              <a:buFontTx/>
              <a:buBlip>
                <a:blip r:embed="rId4"/>
              </a:buBlip>
              <a:defRPr/>
            </a:pPr>
            <a:r>
              <a:rPr lang="en-US" dirty="0" smtClean="0"/>
              <a:t>_____ units insulin to cover </a:t>
            </a:r>
            <a:r>
              <a:rPr lang="en-US" dirty="0" err="1" smtClean="0"/>
              <a:t>carbs</a:t>
            </a:r>
            <a:r>
              <a:rPr lang="en-US" dirty="0" smtClean="0"/>
              <a:t> in meal</a:t>
            </a:r>
          </a:p>
          <a:p>
            <a:pPr eaLnBrk="1" hangingPunct="1">
              <a:buFont typeface="Wingdings" panose="05000000000000000000" pitchFamily="2" charset="2"/>
              <a:buNone/>
              <a:defRPr/>
            </a:pPr>
            <a:r>
              <a:rPr lang="en-US" b="1" dirty="0" smtClean="0"/>
              <a:t>Total adjusted dose: ___ units </a:t>
            </a:r>
            <a:r>
              <a:rPr lang="en-US" b="1" dirty="0" err="1" smtClean="0"/>
              <a:t>novolog</a:t>
            </a:r>
            <a:r>
              <a:rPr lang="en-US" b="1" dirty="0" smtClean="0"/>
              <a:t> insulin</a:t>
            </a:r>
            <a:endParaRPr lang="en-US" dirty="0" smtClean="0"/>
          </a:p>
          <a:p>
            <a:pPr eaLnBrk="1" hangingPunct="1">
              <a:buFont typeface="Wingdings" panose="05000000000000000000" pitchFamily="2" charset="2"/>
              <a:buNone/>
              <a:defRPr/>
            </a:pPr>
            <a:endParaRPr lang="en-US" dirty="0" smtClean="0"/>
          </a:p>
        </p:txBody>
      </p:sp>
    </p:spTree>
    <p:custDataLst>
      <p:tags r:id="rId1"/>
    </p:custDataLst>
    <p:extLst>
      <p:ext uri="{BB962C8B-B14F-4D97-AF65-F5344CB8AC3E}">
        <p14:creationId xmlns:p14="http://schemas.microsoft.com/office/powerpoint/2010/main" val="2775907436"/>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7378" name="Rectangle 2"/>
          <p:cNvSpPr>
            <a:spLocks noGrp="1" noChangeArrowheads="1"/>
          </p:cNvSpPr>
          <p:nvPr>
            <p:ph type="title"/>
          </p:nvPr>
        </p:nvSpPr>
        <p:spPr>
          <a:xfrm>
            <a:off x="451338" y="533400"/>
            <a:ext cx="8298180" cy="1143000"/>
          </a:xfrm>
        </p:spPr>
        <p:txBody>
          <a:bodyPr lIns="90488" tIns="44450" rIns="90488" bIns="44450" anchor="b">
            <a:normAutofit fontScale="90000"/>
          </a:bodyPr>
          <a:lstStyle/>
          <a:p>
            <a:pPr eaLnBrk="1" hangingPunct="1">
              <a:defRPr/>
            </a:pPr>
            <a:r>
              <a:rPr lang="en-US" sz="4000" dirty="0" smtClean="0"/>
              <a:t>Adjusting Robs Bolus Insulin With Ratios - Answers</a:t>
            </a:r>
          </a:p>
        </p:txBody>
      </p:sp>
      <p:sp>
        <p:nvSpPr>
          <p:cNvPr id="1637379" name="Rectangle 3"/>
          <p:cNvSpPr>
            <a:spLocks noGrp="1" noChangeArrowheads="1"/>
          </p:cNvSpPr>
          <p:nvPr>
            <p:ph type="body" idx="1"/>
          </p:nvPr>
        </p:nvSpPr>
        <p:spPr>
          <a:xfrm>
            <a:off x="457200" y="1981200"/>
            <a:ext cx="8292318" cy="4474536"/>
          </a:xfrm>
        </p:spPr>
        <p:txBody>
          <a:bodyPr lIns="90488" tIns="44450" rIns="90488" bIns="44450"/>
          <a:lstStyle/>
          <a:p>
            <a:pPr>
              <a:buNone/>
              <a:defRPr/>
            </a:pPr>
            <a:r>
              <a:rPr lang="en-US" dirty="0"/>
              <a:t>BG before breakfast 175, plans to eat 80 </a:t>
            </a:r>
            <a:r>
              <a:rPr lang="en-US" dirty="0" err="1"/>
              <a:t>gms</a:t>
            </a:r>
            <a:r>
              <a:rPr lang="en-US" dirty="0"/>
              <a:t> of carbohydrate.</a:t>
            </a:r>
          </a:p>
          <a:p>
            <a:pPr>
              <a:buNone/>
              <a:defRPr/>
            </a:pPr>
            <a:r>
              <a:rPr lang="en-US" sz="2800" u="sng" dirty="0" smtClean="0"/>
              <a:t>175- 130 </a:t>
            </a:r>
            <a:r>
              <a:rPr lang="en-US" sz="2800" dirty="0"/>
              <a:t>= </a:t>
            </a:r>
            <a:r>
              <a:rPr lang="en-US" sz="2800" dirty="0" smtClean="0"/>
              <a:t>45 </a:t>
            </a:r>
            <a:r>
              <a:rPr lang="en-US" sz="2800" dirty="0"/>
              <a:t>over target, </a:t>
            </a:r>
            <a:r>
              <a:rPr lang="en-US" sz="2800" u="sng" dirty="0" smtClean="0"/>
              <a:t>45 /</a:t>
            </a:r>
            <a:r>
              <a:rPr lang="en-US" sz="2800" u="sng" dirty="0"/>
              <a:t>45 </a:t>
            </a:r>
            <a:r>
              <a:rPr lang="en-US" sz="2800" dirty="0"/>
              <a:t>= </a:t>
            </a:r>
            <a:r>
              <a:rPr lang="en-US" sz="2800" dirty="0" smtClean="0"/>
              <a:t>1 units</a:t>
            </a:r>
            <a:endParaRPr lang="en-US" sz="2800" dirty="0"/>
          </a:p>
          <a:p>
            <a:pPr eaLnBrk="1" hangingPunct="1">
              <a:lnSpc>
                <a:spcPct val="90000"/>
              </a:lnSpc>
              <a:buFont typeface="Wingdings" panose="05000000000000000000" pitchFamily="2" charset="2"/>
              <a:buNone/>
              <a:defRPr/>
            </a:pPr>
            <a:r>
              <a:rPr lang="en-US" sz="2800" u="sng" dirty="0" smtClean="0"/>
              <a:t>80</a:t>
            </a:r>
            <a:r>
              <a:rPr lang="en-US" sz="2800" dirty="0" smtClean="0"/>
              <a:t> </a:t>
            </a:r>
            <a:r>
              <a:rPr lang="en-US" sz="2800" dirty="0" err="1" smtClean="0"/>
              <a:t>gms</a:t>
            </a:r>
            <a:r>
              <a:rPr lang="en-US" sz="2800" dirty="0" smtClean="0"/>
              <a:t> / </a:t>
            </a:r>
            <a:r>
              <a:rPr lang="en-US" sz="2800" u="sng" dirty="0" smtClean="0"/>
              <a:t>10</a:t>
            </a:r>
            <a:r>
              <a:rPr lang="en-US" sz="2800" dirty="0" smtClean="0"/>
              <a:t> = </a:t>
            </a:r>
            <a:r>
              <a:rPr lang="en-US" sz="2800" u="sng" dirty="0" smtClean="0"/>
              <a:t>8 </a:t>
            </a:r>
            <a:r>
              <a:rPr lang="en-US" sz="2800" dirty="0" smtClean="0"/>
              <a:t>units for carbs</a:t>
            </a:r>
          </a:p>
          <a:p>
            <a:pPr lvl="2" eaLnBrk="1" hangingPunct="1">
              <a:lnSpc>
                <a:spcPct val="90000"/>
              </a:lnSpc>
              <a:buSzPct val="75000"/>
              <a:buFontTx/>
              <a:buBlip>
                <a:blip r:embed="rId4"/>
              </a:buBlip>
              <a:defRPr/>
            </a:pPr>
            <a:r>
              <a:rPr lang="en-US" sz="2800" u="sng" dirty="0" smtClean="0">
                <a:solidFill>
                  <a:schemeClr val="folHlink"/>
                </a:solidFill>
              </a:rPr>
              <a:t>1</a:t>
            </a:r>
            <a:r>
              <a:rPr lang="en-US" dirty="0" smtClean="0">
                <a:solidFill>
                  <a:schemeClr val="folHlink"/>
                </a:solidFill>
              </a:rPr>
              <a:t> </a:t>
            </a:r>
            <a:r>
              <a:rPr lang="en-US" dirty="0" smtClean="0"/>
              <a:t>units insulin to correct hyperglycemia</a:t>
            </a:r>
          </a:p>
          <a:p>
            <a:pPr lvl="2" eaLnBrk="1" hangingPunct="1">
              <a:lnSpc>
                <a:spcPct val="90000"/>
              </a:lnSpc>
              <a:buSzPct val="75000"/>
              <a:buFontTx/>
              <a:buBlip>
                <a:blip r:embed="rId4"/>
              </a:buBlip>
              <a:defRPr/>
            </a:pPr>
            <a:r>
              <a:rPr lang="en-US" sz="2800" u="sng" dirty="0" smtClean="0">
                <a:solidFill>
                  <a:schemeClr val="folHlink"/>
                </a:solidFill>
              </a:rPr>
              <a:t>8</a:t>
            </a:r>
            <a:r>
              <a:rPr lang="en-US" sz="2800" u="sng" dirty="0" smtClean="0">
                <a:solidFill>
                  <a:schemeClr val="hlink"/>
                </a:solidFill>
              </a:rPr>
              <a:t> </a:t>
            </a:r>
            <a:r>
              <a:rPr lang="en-US" dirty="0" smtClean="0"/>
              <a:t>units insulin to cover carbs in meal</a:t>
            </a:r>
          </a:p>
          <a:p>
            <a:pPr eaLnBrk="1" hangingPunct="1">
              <a:lnSpc>
                <a:spcPct val="90000"/>
              </a:lnSpc>
              <a:buFont typeface="Wingdings" panose="05000000000000000000" pitchFamily="2" charset="2"/>
              <a:buNone/>
              <a:defRPr/>
            </a:pPr>
            <a:r>
              <a:rPr lang="en-US" b="1" dirty="0" smtClean="0"/>
              <a:t>Total adjusted dose: </a:t>
            </a:r>
            <a:r>
              <a:rPr lang="en-US" sz="3600" b="1" u="sng" dirty="0" smtClean="0">
                <a:solidFill>
                  <a:schemeClr val="folHlink"/>
                </a:solidFill>
              </a:rPr>
              <a:t>9</a:t>
            </a:r>
            <a:r>
              <a:rPr lang="en-US" b="1" dirty="0" smtClean="0">
                <a:solidFill>
                  <a:schemeClr val="folHlink"/>
                </a:solidFill>
              </a:rPr>
              <a:t> </a:t>
            </a:r>
            <a:r>
              <a:rPr lang="en-US" b="1" dirty="0" smtClean="0"/>
              <a:t>units </a:t>
            </a:r>
            <a:r>
              <a:rPr lang="en-US" b="1" dirty="0" err="1" smtClean="0"/>
              <a:t>novolog</a:t>
            </a:r>
            <a:r>
              <a:rPr lang="en-US" b="1" dirty="0" smtClean="0"/>
              <a:t> insulin</a:t>
            </a:r>
            <a:endParaRPr lang="en-US" dirty="0" smtClean="0"/>
          </a:p>
          <a:p>
            <a:pPr eaLnBrk="1" hangingPunct="1">
              <a:lnSpc>
                <a:spcPct val="90000"/>
              </a:lnSpc>
              <a:buFont typeface="Wingdings" panose="05000000000000000000" pitchFamily="2" charset="2"/>
              <a:buNone/>
              <a:defRPr/>
            </a:pPr>
            <a:endParaRPr lang="en-US" dirty="0" smtClean="0"/>
          </a:p>
        </p:txBody>
      </p:sp>
    </p:spTree>
    <p:custDataLst>
      <p:tags r:id="rId1"/>
    </p:custDataLst>
    <p:extLst>
      <p:ext uri="{BB962C8B-B14F-4D97-AF65-F5344CB8AC3E}">
        <p14:creationId xmlns:p14="http://schemas.microsoft.com/office/powerpoint/2010/main" val="65630238"/>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81000"/>
            <a:ext cx="8153400" cy="1219200"/>
          </a:xfrm>
        </p:spPr>
        <p:txBody>
          <a:bodyPr>
            <a:noAutofit/>
          </a:bodyPr>
          <a:lstStyle/>
          <a:p>
            <a:pPr>
              <a:defRPr/>
            </a:pPr>
            <a:r>
              <a:rPr lang="en-US" sz="3200" dirty="0" smtClean="0"/>
              <a:t>Based on </a:t>
            </a:r>
            <a:r>
              <a:rPr lang="en-US" sz="3200" dirty="0" err="1" smtClean="0"/>
              <a:t>Mr</a:t>
            </a:r>
            <a:r>
              <a:rPr lang="en-US" sz="3200" dirty="0" smtClean="0"/>
              <a:t> R’s clinical picture – In hospital</a:t>
            </a:r>
            <a:br>
              <a:rPr lang="en-US" sz="3200" dirty="0" smtClean="0"/>
            </a:br>
            <a:r>
              <a:rPr lang="en-US" sz="3200" dirty="0" smtClean="0"/>
              <a:t>How Much Insulin Needed?</a:t>
            </a:r>
            <a:endParaRPr lang="en-US" sz="3200" dirty="0"/>
          </a:p>
        </p:txBody>
      </p:sp>
      <p:sp>
        <p:nvSpPr>
          <p:cNvPr id="7" name="Text Placeholder 6"/>
          <p:cNvSpPr>
            <a:spLocks noGrp="1"/>
          </p:cNvSpPr>
          <p:nvPr>
            <p:ph type="body" sz="half" idx="2"/>
          </p:nvPr>
        </p:nvSpPr>
        <p:spPr>
          <a:xfrm>
            <a:off x="4267200" y="1836127"/>
            <a:ext cx="3810000" cy="4800600"/>
          </a:xfrm>
        </p:spPr>
        <p:txBody>
          <a:bodyPr/>
          <a:lstStyle/>
          <a:p>
            <a:pPr>
              <a:defRPr/>
            </a:pPr>
            <a:r>
              <a:rPr lang="en-US" dirty="0" err="1" smtClean="0"/>
              <a:t>Creatinine</a:t>
            </a:r>
            <a:r>
              <a:rPr lang="en-US" dirty="0" smtClean="0"/>
              <a:t> 1.6</a:t>
            </a:r>
          </a:p>
          <a:p>
            <a:pPr>
              <a:defRPr/>
            </a:pPr>
            <a:r>
              <a:rPr lang="en-US" dirty="0" smtClean="0"/>
              <a:t>76 years old</a:t>
            </a:r>
          </a:p>
          <a:p>
            <a:pPr>
              <a:defRPr/>
            </a:pPr>
            <a:r>
              <a:rPr lang="en-US" dirty="0" smtClean="0"/>
              <a:t>Not very hungry</a:t>
            </a:r>
          </a:p>
          <a:p>
            <a:pPr>
              <a:defRPr/>
            </a:pPr>
            <a:r>
              <a:rPr lang="en-US" dirty="0" smtClean="0"/>
              <a:t>BMI 21</a:t>
            </a:r>
          </a:p>
          <a:p>
            <a:pPr>
              <a:defRPr/>
            </a:pPr>
            <a:r>
              <a:rPr lang="en-US" dirty="0" smtClean="0"/>
              <a:t>Weighs 80kg</a:t>
            </a:r>
          </a:p>
          <a:p>
            <a:pPr>
              <a:defRPr/>
            </a:pPr>
            <a:r>
              <a:rPr lang="en-US" dirty="0" smtClean="0"/>
              <a:t>Glucotrol 5mg at home</a:t>
            </a:r>
          </a:p>
          <a:p>
            <a:pPr>
              <a:defRPr/>
            </a:pPr>
            <a:r>
              <a:rPr lang="en-US" dirty="0" smtClean="0"/>
              <a:t>A1c 7.2%</a:t>
            </a:r>
          </a:p>
          <a:p>
            <a:pPr>
              <a:defRPr/>
            </a:pPr>
            <a:endParaRPr lang="en-US" dirty="0"/>
          </a:p>
        </p:txBody>
      </p:sp>
      <p:pic>
        <p:nvPicPr>
          <p:cNvPr id="2" name="Picture 1"/>
          <p:cNvPicPr>
            <a:picLocks noChangeAspect="1"/>
          </p:cNvPicPr>
          <p:nvPr/>
        </p:nvPicPr>
        <p:blipFill>
          <a:blip r:embed="rId4"/>
          <a:stretch>
            <a:fillRect/>
          </a:stretch>
        </p:blipFill>
        <p:spPr>
          <a:xfrm>
            <a:off x="762000" y="1861076"/>
            <a:ext cx="2896610" cy="2939523"/>
          </a:xfrm>
          <a:prstGeom prst="rect">
            <a:avLst/>
          </a:prstGeom>
        </p:spPr>
      </p:pic>
    </p:spTree>
    <p:custDataLst>
      <p:tags r:id="rId1"/>
    </p:custDataLst>
    <p:extLst>
      <p:ext uri="{BB962C8B-B14F-4D97-AF65-F5344CB8AC3E}">
        <p14:creationId xmlns:p14="http://schemas.microsoft.com/office/powerpoint/2010/main" val="238532346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Calculate Daily  Insulin Needs</a:t>
            </a:r>
            <a:endParaRPr lang="en-US" dirty="0"/>
          </a:p>
        </p:txBody>
      </p:sp>
      <p:sp>
        <p:nvSpPr>
          <p:cNvPr id="7" name="Content Placeholder 6"/>
          <p:cNvSpPr>
            <a:spLocks noGrp="1"/>
          </p:cNvSpPr>
          <p:nvPr>
            <p:ph idx="1"/>
          </p:nvPr>
        </p:nvSpPr>
        <p:spPr>
          <a:xfrm>
            <a:off x="228600" y="1600200"/>
            <a:ext cx="7848600" cy="4901261"/>
          </a:xfrm>
        </p:spPr>
        <p:txBody>
          <a:bodyPr/>
          <a:lstStyle/>
          <a:p>
            <a:r>
              <a:rPr lang="en-US" dirty="0" smtClean="0"/>
              <a:t>Based on unique characteristics of </a:t>
            </a:r>
            <a:r>
              <a:rPr lang="en-US" dirty="0" err="1" smtClean="0"/>
              <a:t>pt</a:t>
            </a:r>
            <a:r>
              <a:rPr lang="en-US" dirty="0" smtClean="0"/>
              <a:t>, where would you start?</a:t>
            </a:r>
          </a:p>
          <a:p>
            <a:pPr lvl="1"/>
            <a:r>
              <a:rPr lang="en-US" dirty="0" smtClean="0"/>
              <a:t>Body </a:t>
            </a:r>
            <a:r>
              <a:rPr lang="en-US" dirty="0" err="1" smtClean="0"/>
              <a:t>wt</a:t>
            </a:r>
            <a:r>
              <a:rPr lang="en-US" dirty="0" smtClean="0"/>
              <a:t> in Kg x _________  = </a:t>
            </a:r>
            <a:r>
              <a:rPr lang="en-US" dirty="0" smtClean="0">
                <a:solidFill>
                  <a:srgbClr val="C00000"/>
                </a:solidFill>
              </a:rPr>
              <a:t>total daily dose</a:t>
            </a:r>
          </a:p>
          <a:p>
            <a:pPr lvl="1"/>
            <a:r>
              <a:rPr lang="en-US" dirty="0" smtClean="0"/>
              <a:t>May need more or less based on clinical presentation</a:t>
            </a:r>
          </a:p>
          <a:p>
            <a:pPr marL="457200" lvl="1" indent="0">
              <a:buNone/>
            </a:pPr>
            <a:endParaRPr lang="en-US" dirty="0" smtClean="0"/>
          </a:p>
          <a:p>
            <a:pPr marL="457200" lvl="1" indent="0">
              <a:buNone/>
            </a:pPr>
            <a:endParaRPr lang="en-US" dirty="0"/>
          </a:p>
          <a:p>
            <a:pPr marL="457200" lvl="1" indent="0">
              <a:buNone/>
            </a:pPr>
            <a:r>
              <a:rPr lang="en-US" sz="2800" dirty="0" smtClean="0"/>
              <a:t>Less 0.3 u/kg	</a:t>
            </a:r>
            <a:r>
              <a:rPr lang="en-US" sz="2800" dirty="0"/>
              <a:t> </a:t>
            </a:r>
            <a:r>
              <a:rPr lang="en-US" sz="2800" dirty="0" smtClean="0"/>
              <a:t>   0.5u/kg	        More 1.0 u/kg</a:t>
            </a:r>
          </a:p>
          <a:p>
            <a:pPr marL="457200" lvl="1" indent="0">
              <a:buNone/>
            </a:pPr>
            <a:endParaRPr lang="en-US" dirty="0"/>
          </a:p>
          <a:p>
            <a:pPr marL="457200" lvl="1" indent="0">
              <a:buNone/>
            </a:pPr>
            <a:r>
              <a:rPr lang="en-US" sz="2400" dirty="0" smtClean="0"/>
              <a:t>Thin, elderly, </a:t>
            </a:r>
            <a:r>
              <a:rPr lang="en-US" sz="2400" dirty="0" smtClean="0">
                <a:sym typeface="Wingdings" panose="05000000000000000000" pitchFamily="2" charset="2"/>
              </a:rPr>
              <a:t> </a:t>
            </a:r>
            <a:r>
              <a:rPr lang="en-US" sz="2400" dirty="0" err="1" smtClean="0">
                <a:sym typeface="Wingdings" panose="05000000000000000000" pitchFamily="2" charset="2"/>
              </a:rPr>
              <a:t>creat</a:t>
            </a:r>
            <a:r>
              <a:rPr lang="en-US" sz="2400" dirty="0" smtClean="0">
                <a:sym typeface="Wingdings" panose="05000000000000000000" pitchFamily="2" charset="2"/>
              </a:rPr>
              <a:t>     </a:t>
            </a:r>
            <a:r>
              <a:rPr lang="en-US" sz="2000" dirty="0">
                <a:sym typeface="Wingdings" panose="05000000000000000000" pitchFamily="2" charset="2"/>
              </a:rPr>
              <a:t> </a:t>
            </a:r>
            <a:r>
              <a:rPr lang="en-US" sz="2000" dirty="0" smtClean="0">
                <a:sym typeface="Wingdings" panose="05000000000000000000" pitchFamily="2" charset="2"/>
              </a:rPr>
              <a:t>    </a:t>
            </a:r>
            <a:r>
              <a:rPr lang="en-US" sz="2400" dirty="0" smtClean="0">
                <a:sym typeface="Wingdings" panose="05000000000000000000" pitchFamily="2" charset="2"/>
              </a:rPr>
              <a:t>Heavy, infection, steroids</a:t>
            </a:r>
            <a:endParaRPr lang="en-US" sz="20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2277" y="2347811"/>
            <a:ext cx="1529846" cy="1984800"/>
          </a:xfrm>
          <a:prstGeom prst="rect">
            <a:avLst/>
          </a:prstGeom>
        </p:spPr>
      </p:pic>
      <p:cxnSp>
        <p:nvCxnSpPr>
          <p:cNvPr id="3" name="Straight Arrow Connector 2"/>
          <p:cNvCxnSpPr/>
          <p:nvPr/>
        </p:nvCxnSpPr>
        <p:spPr bwMode="auto">
          <a:xfrm>
            <a:off x="838200" y="4800600"/>
            <a:ext cx="7040880" cy="0"/>
          </a:xfrm>
          <a:prstGeom prst="straightConnector1">
            <a:avLst/>
          </a:prstGeom>
          <a:solidFill>
            <a:schemeClr val="accent1"/>
          </a:solidFill>
          <a:ln w="50800" cap="flat" cmpd="sng" algn="ctr">
            <a:solidFill>
              <a:srgbClr val="C00000"/>
            </a:solidFill>
            <a:prstDash val="solid"/>
            <a:round/>
            <a:headEnd type="triangle"/>
            <a:tailEnd type="triangle"/>
          </a:ln>
          <a:effectLst/>
        </p:spPr>
      </p:cxnSp>
    </p:spTree>
    <p:custDataLst>
      <p:tags r:id="rId1"/>
    </p:custDataLst>
    <p:extLst>
      <p:ext uri="{BB962C8B-B14F-4D97-AF65-F5344CB8AC3E}">
        <p14:creationId xmlns:p14="http://schemas.microsoft.com/office/powerpoint/2010/main" val="415047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04800"/>
            <a:ext cx="7239000" cy="1304616"/>
          </a:xfrm>
        </p:spPr>
        <p:txBody>
          <a:bodyPr>
            <a:normAutofit fontScale="90000"/>
          </a:bodyPr>
          <a:lstStyle/>
          <a:p>
            <a:r>
              <a:rPr lang="en-US" dirty="0" smtClean="0"/>
              <a:t>Calculate Insulin Needs</a:t>
            </a:r>
            <a:br>
              <a:rPr lang="en-US" dirty="0" smtClean="0"/>
            </a:br>
            <a:r>
              <a:rPr lang="en-US" dirty="0" smtClean="0"/>
              <a:t>Basal/ insulin carb/ correct</a:t>
            </a:r>
            <a:endParaRPr lang="en-US" dirty="0"/>
          </a:p>
        </p:txBody>
      </p:sp>
      <p:sp>
        <p:nvSpPr>
          <p:cNvPr id="7" name="Content Placeholder 6"/>
          <p:cNvSpPr>
            <a:spLocks noGrp="1"/>
          </p:cNvSpPr>
          <p:nvPr>
            <p:ph idx="1"/>
          </p:nvPr>
        </p:nvSpPr>
        <p:spPr>
          <a:xfrm>
            <a:off x="457200" y="1981200"/>
            <a:ext cx="8243316" cy="4474536"/>
          </a:xfrm>
        </p:spPr>
        <p:txBody>
          <a:bodyPr/>
          <a:lstStyle/>
          <a:p>
            <a:r>
              <a:rPr lang="en-US" dirty="0" smtClean="0"/>
              <a:t>Body </a:t>
            </a:r>
            <a:r>
              <a:rPr lang="en-US" dirty="0" err="1" smtClean="0"/>
              <a:t>wt</a:t>
            </a:r>
            <a:r>
              <a:rPr lang="en-US" dirty="0" smtClean="0"/>
              <a:t> in Kg x 0.3</a:t>
            </a:r>
          </a:p>
          <a:p>
            <a:r>
              <a:rPr lang="en-US" dirty="0" smtClean="0"/>
              <a:t>80kg x 0.3 = 24 units daily</a:t>
            </a:r>
          </a:p>
          <a:p>
            <a:endParaRPr lang="en-US" dirty="0"/>
          </a:p>
          <a:p>
            <a:r>
              <a:rPr lang="en-US" dirty="0" smtClean="0"/>
              <a:t>Basal = 12 units</a:t>
            </a:r>
            <a:endParaRPr lang="en-US" dirty="0"/>
          </a:p>
          <a:p>
            <a:r>
              <a:rPr lang="en-US" dirty="0" smtClean="0"/>
              <a:t>Bolus =  12 units / 3 meals = 4 units each meal</a:t>
            </a:r>
            <a:endParaRPr lang="en-US" dirty="0"/>
          </a:p>
          <a:p>
            <a:r>
              <a:rPr lang="en-US" dirty="0" smtClean="0"/>
              <a:t> What if he is nauseated?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304800"/>
            <a:ext cx="2680716" cy="3477922"/>
          </a:xfrm>
          <a:prstGeom prst="rect">
            <a:avLst/>
          </a:prstGeom>
        </p:spPr>
      </p:pic>
    </p:spTree>
    <p:custDataLst>
      <p:tags r:id="rId1"/>
    </p:custDataLst>
    <p:extLst>
      <p:ext uri="{BB962C8B-B14F-4D97-AF65-F5344CB8AC3E}">
        <p14:creationId xmlns:p14="http://schemas.microsoft.com/office/powerpoint/2010/main" val="285936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heel(1)">
                                      <p:cBhvr>
                                        <p:cTn id="12" dur="2000"/>
                                        <p:tgtEl>
                                          <p:spTgt spid="7">
                                            <p:txEl>
                                              <p:pRg st="1" end="1"/>
                                            </p:txEl>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wheel(1)">
                                      <p:cBhvr>
                                        <p:cTn id="15" dur="200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wheel(1)">
                                      <p:cBhvr>
                                        <p:cTn id="20" dur="20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wheel(1)">
                                      <p:cBhvr>
                                        <p:cTn id="25"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924800" cy="855617"/>
          </a:xfrm>
        </p:spPr>
        <p:txBody>
          <a:bodyPr>
            <a:normAutofit/>
          </a:bodyPr>
          <a:lstStyle/>
          <a:p>
            <a:r>
              <a:rPr lang="en-US" dirty="0" smtClean="0"/>
              <a:t>More than 200 units a day?</a:t>
            </a:r>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473" y="1057003"/>
            <a:ext cx="7656513"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8422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Consider u-500</a:t>
            </a:r>
            <a:endParaRPr lang="en-US" dirty="0"/>
          </a:p>
        </p:txBody>
      </p:sp>
      <p:sp>
        <p:nvSpPr>
          <p:cNvPr id="3" name="Content Placeholder 2"/>
          <p:cNvSpPr>
            <a:spLocks noGrp="1"/>
          </p:cNvSpPr>
          <p:nvPr>
            <p:ph idx="1"/>
          </p:nvPr>
        </p:nvSpPr>
        <p:spPr>
          <a:xfrm>
            <a:off x="457200" y="1371600"/>
            <a:ext cx="8229600" cy="4267200"/>
          </a:xfrm>
        </p:spPr>
        <p:txBody>
          <a:bodyPr>
            <a:normAutofit/>
          </a:bodyPr>
          <a:lstStyle/>
          <a:p>
            <a:pPr>
              <a:defRPr/>
            </a:pPr>
            <a:r>
              <a:rPr lang="en-US" dirty="0" smtClean="0"/>
              <a:t>Consider U-500 (5 x’s more potent)</a:t>
            </a:r>
          </a:p>
          <a:p>
            <a:pPr lvl="1">
              <a:defRPr/>
            </a:pPr>
            <a:r>
              <a:rPr lang="en-US" dirty="0" smtClean="0"/>
              <a:t>1 unit on U-100 syringe = 5 units insulin</a:t>
            </a:r>
          </a:p>
          <a:p>
            <a:pPr lvl="1">
              <a:defRPr/>
            </a:pPr>
            <a:r>
              <a:rPr lang="en-US" dirty="0" smtClean="0"/>
              <a:t>Dosing – take total daily needs and split into two doses  </a:t>
            </a:r>
          </a:p>
          <a:p>
            <a:pPr lvl="2">
              <a:defRPr/>
            </a:pPr>
            <a:r>
              <a:rPr lang="en-US" dirty="0" smtClean="0"/>
              <a:t>60% am / 40% pm</a:t>
            </a:r>
          </a:p>
          <a:p>
            <a:pPr lvl="1">
              <a:defRPr/>
            </a:pPr>
            <a:r>
              <a:rPr lang="en-US" dirty="0" smtClean="0"/>
              <a:t>500 units per mL – 20 units a vial = 10,000 units per vial</a:t>
            </a:r>
          </a:p>
          <a:p>
            <a:pPr lvl="1">
              <a:defRPr/>
            </a:pPr>
            <a:r>
              <a:rPr lang="en-US" dirty="0" smtClean="0"/>
              <a:t>Costs ~ $400 per vial </a:t>
            </a:r>
          </a:p>
          <a:p>
            <a:pPr lvl="1">
              <a:defRPr/>
            </a:pPr>
            <a:r>
              <a:rPr lang="en-US" dirty="0" smtClean="0"/>
              <a:t>No basal insulin needed, because U-500 has bolus and basal action</a:t>
            </a:r>
          </a:p>
          <a:p>
            <a:pPr lvl="1">
              <a:defRPr/>
            </a:pPr>
            <a:r>
              <a:rPr lang="en-US" dirty="0" smtClean="0"/>
              <a:t>Needs careful monitoring/ education</a:t>
            </a:r>
          </a:p>
          <a:p>
            <a:pPr lvl="1">
              <a:defRPr/>
            </a:pPr>
            <a:endParaRPr lang="en-US" dirty="0"/>
          </a:p>
        </p:txBody>
      </p:sp>
      <p:sp>
        <p:nvSpPr>
          <p:cNvPr id="34820" name="TextBox 5"/>
          <p:cNvSpPr txBox="1">
            <a:spLocks noChangeArrowheads="1"/>
          </p:cNvSpPr>
          <p:nvPr/>
        </p:nvSpPr>
        <p:spPr bwMode="auto">
          <a:xfrm>
            <a:off x="914400" y="5595257"/>
            <a:ext cx="731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dirty="0"/>
              <a:t>U-500 Insulin: When More With Less Yields Success:  </a:t>
            </a:r>
            <a:r>
              <a:rPr lang="pt-BR" i="1" dirty="0"/>
              <a:t>Diabetes Spectrum March 20, 2009 vol. 22 no. 2 116-122 </a:t>
            </a:r>
            <a:endParaRPr lang="en-US" dirty="0"/>
          </a:p>
        </p:txBody>
      </p:sp>
    </p:spTree>
    <p:custDataLst>
      <p:tags r:id="rId1"/>
    </p:custDataLst>
    <p:extLst>
      <p:ext uri="{BB962C8B-B14F-4D97-AF65-F5344CB8AC3E}">
        <p14:creationId xmlns:p14="http://schemas.microsoft.com/office/powerpoint/2010/main" val="1262483165"/>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3657601" cy="2971800"/>
          </a:xfrm>
        </p:spPr>
        <p:txBody>
          <a:bodyPr>
            <a:normAutofit/>
          </a:bodyPr>
          <a:lstStyle/>
          <a:p>
            <a:r>
              <a:rPr lang="en-US" dirty="0" smtClean="0"/>
              <a:t>U-500 Dose</a:t>
            </a:r>
            <a:br>
              <a:rPr lang="en-US" dirty="0" smtClean="0"/>
            </a:br>
            <a:r>
              <a:rPr lang="en-US" dirty="0" smtClean="0"/>
              <a:t/>
            </a:r>
            <a:br>
              <a:rPr lang="en-US" dirty="0" smtClean="0"/>
            </a:br>
            <a:r>
              <a:rPr lang="en-US" dirty="0" smtClean="0"/>
              <a:t>U-100 syringe</a:t>
            </a:r>
            <a:br>
              <a:rPr lang="en-US" dirty="0" smtClean="0"/>
            </a:br>
            <a:r>
              <a:rPr lang="en-US" dirty="0" smtClean="0"/>
              <a:t>and TB Syringe</a:t>
            </a:r>
            <a:endParaRPr lang="en-US" dirty="0"/>
          </a:p>
        </p:txBody>
      </p:sp>
      <p:pic>
        <p:nvPicPr>
          <p:cNvPr id="50178" name="Picture 2" descr="http://clinical.diabetesjournals.org/content/30/2/86/F1.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8923" y="152400"/>
            <a:ext cx="4384751" cy="63855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4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Convert Pt from u-100 to u-500</a:t>
            </a:r>
            <a:endParaRPr lang="en-US" dirty="0"/>
          </a:p>
        </p:txBody>
      </p:sp>
      <p:sp>
        <p:nvSpPr>
          <p:cNvPr id="3" name="Content Placeholder 2"/>
          <p:cNvSpPr>
            <a:spLocks noGrp="1"/>
          </p:cNvSpPr>
          <p:nvPr>
            <p:ph sz="quarter" idx="1"/>
          </p:nvPr>
        </p:nvSpPr>
        <p:spPr/>
        <p:txBody>
          <a:bodyPr/>
          <a:lstStyle/>
          <a:p>
            <a:r>
              <a:rPr lang="en-US" dirty="0" smtClean="0"/>
              <a:t>Pt currently on a total dose of 250 units a day</a:t>
            </a:r>
          </a:p>
          <a:p>
            <a:pPr lvl="1"/>
            <a:r>
              <a:rPr lang="en-US" dirty="0" smtClean="0"/>
              <a:t>250/ 5 = 50 units a day</a:t>
            </a:r>
          </a:p>
          <a:p>
            <a:pPr lvl="2"/>
            <a:r>
              <a:rPr lang="en-US" sz="2400" dirty="0" smtClean="0"/>
              <a:t>2/3 in am = 30 units u500</a:t>
            </a:r>
          </a:p>
          <a:p>
            <a:pPr lvl="2"/>
            <a:r>
              <a:rPr lang="en-US" sz="2400" dirty="0" smtClean="0"/>
              <a:t>1/3 in pm = 20 units u500</a:t>
            </a:r>
          </a:p>
          <a:p>
            <a:r>
              <a:rPr lang="en-US" dirty="0" smtClean="0"/>
              <a:t>Pt currently on a total dose of 300 units a day</a:t>
            </a:r>
          </a:p>
          <a:p>
            <a:pPr lvl="1"/>
            <a:r>
              <a:rPr lang="en-US" dirty="0" smtClean="0"/>
              <a:t>300/ 5 = </a:t>
            </a:r>
          </a:p>
          <a:p>
            <a:pPr lvl="2"/>
            <a:r>
              <a:rPr lang="en-US" sz="2400" dirty="0" smtClean="0"/>
              <a:t>2/3 in am =  	</a:t>
            </a:r>
          </a:p>
          <a:p>
            <a:pPr lvl="2"/>
            <a:r>
              <a:rPr lang="en-US" sz="2400" dirty="0" smtClean="0"/>
              <a:t>1/3 in pm =  </a:t>
            </a:r>
            <a:endParaRPr lang="en-US" sz="2400" dirty="0"/>
          </a:p>
        </p:txBody>
      </p:sp>
    </p:spTree>
    <p:custDataLst>
      <p:tags r:id="rId1"/>
    </p:custDataLst>
    <p:extLst>
      <p:ext uri="{BB962C8B-B14F-4D97-AF65-F5344CB8AC3E}">
        <p14:creationId xmlns:p14="http://schemas.microsoft.com/office/powerpoint/2010/main" val="351930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80" y="228600"/>
            <a:ext cx="8229600" cy="990600"/>
          </a:xfrm>
        </p:spPr>
        <p:txBody>
          <a:bodyPr/>
          <a:lstStyle/>
          <a:p>
            <a:r>
              <a:rPr lang="en-US" dirty="0" smtClean="0"/>
              <a:t>Poll question 8</a:t>
            </a:r>
            <a:endParaRPr lang="en-US" dirty="0"/>
          </a:p>
        </p:txBody>
      </p:sp>
      <p:sp>
        <p:nvSpPr>
          <p:cNvPr id="3" name="Content Placeholder 2"/>
          <p:cNvSpPr>
            <a:spLocks noGrp="1"/>
          </p:cNvSpPr>
          <p:nvPr>
            <p:ph sz="quarter" idx="1"/>
          </p:nvPr>
        </p:nvSpPr>
        <p:spPr/>
        <p:txBody>
          <a:bodyPr/>
          <a:lstStyle/>
          <a:p>
            <a:r>
              <a:rPr lang="en-US" dirty="0" smtClean="0"/>
              <a:t>Pt on 300 units of u-100 insulin a day. Which is an accurate conversion to u-500.</a:t>
            </a:r>
          </a:p>
          <a:p>
            <a:r>
              <a:rPr lang="en-US" dirty="0" smtClean="0"/>
              <a:t>A. Take 50 units daily</a:t>
            </a:r>
          </a:p>
          <a:p>
            <a:r>
              <a:rPr lang="en-US" dirty="0" smtClean="0"/>
              <a:t>B. Take 30 units daily</a:t>
            </a:r>
          </a:p>
          <a:p>
            <a:r>
              <a:rPr lang="en-US" dirty="0" smtClean="0"/>
              <a:t>C. Take 36 units am and pm</a:t>
            </a:r>
          </a:p>
          <a:p>
            <a:r>
              <a:rPr lang="en-US" dirty="0" smtClean="0"/>
              <a:t>D. Take 36 units am and 24 units pm</a:t>
            </a:r>
            <a:endParaRPr lang="en-US" dirty="0"/>
          </a:p>
        </p:txBody>
      </p:sp>
    </p:spTree>
    <p:custDataLst>
      <p:tags r:id="rId1"/>
    </p:custDataLst>
    <p:extLst>
      <p:ext uri="{BB962C8B-B14F-4D97-AF65-F5344CB8AC3E}">
        <p14:creationId xmlns:p14="http://schemas.microsoft.com/office/powerpoint/2010/main" val="20201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cemic_Goals_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425490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Convert Pt from u-100 to u-500</a:t>
            </a:r>
            <a:endParaRPr lang="en-US" dirty="0"/>
          </a:p>
        </p:txBody>
      </p:sp>
      <p:sp>
        <p:nvSpPr>
          <p:cNvPr id="3" name="Content Placeholder 2"/>
          <p:cNvSpPr>
            <a:spLocks noGrp="1"/>
          </p:cNvSpPr>
          <p:nvPr>
            <p:ph sz="quarter" idx="1"/>
          </p:nvPr>
        </p:nvSpPr>
        <p:spPr/>
        <p:txBody>
          <a:bodyPr/>
          <a:lstStyle/>
          <a:p>
            <a:r>
              <a:rPr lang="en-US" dirty="0" smtClean="0"/>
              <a:t>Pt currently on a total dose of 250 units a day</a:t>
            </a:r>
          </a:p>
          <a:p>
            <a:pPr lvl="1"/>
            <a:r>
              <a:rPr lang="en-US" dirty="0" smtClean="0"/>
              <a:t>250/ 5 = 50 units a day</a:t>
            </a:r>
          </a:p>
          <a:p>
            <a:pPr lvl="2"/>
            <a:r>
              <a:rPr lang="en-US" sz="2400" dirty="0" smtClean="0"/>
              <a:t>2/3 in am = 30 units u500</a:t>
            </a:r>
          </a:p>
          <a:p>
            <a:pPr lvl="2"/>
            <a:r>
              <a:rPr lang="en-US" sz="2400" dirty="0" smtClean="0"/>
              <a:t>1/3 in pm = 20 units u500</a:t>
            </a:r>
          </a:p>
          <a:p>
            <a:r>
              <a:rPr lang="en-US" dirty="0" smtClean="0"/>
              <a:t>Pt currently on a total dose of 300 units a day</a:t>
            </a:r>
          </a:p>
          <a:p>
            <a:pPr lvl="1"/>
            <a:r>
              <a:rPr lang="en-US" dirty="0" smtClean="0"/>
              <a:t>300/ 5 = 60</a:t>
            </a:r>
          </a:p>
          <a:p>
            <a:pPr lvl="2"/>
            <a:r>
              <a:rPr lang="en-US" sz="2400" dirty="0" smtClean="0"/>
              <a:t>2/3 in am = 36 units	</a:t>
            </a:r>
          </a:p>
          <a:p>
            <a:pPr lvl="2"/>
            <a:r>
              <a:rPr lang="en-US" sz="2400" dirty="0" smtClean="0"/>
              <a:t>1/3 in pm = 24 units</a:t>
            </a:r>
            <a:endParaRPr lang="en-US" sz="2400" dirty="0"/>
          </a:p>
        </p:txBody>
      </p:sp>
    </p:spTree>
    <p:custDataLst>
      <p:tags r:id="rId1"/>
    </p:custDataLst>
    <p:extLst>
      <p:ext uri="{BB962C8B-B14F-4D97-AF65-F5344CB8AC3E}">
        <p14:creationId xmlns:p14="http://schemas.microsoft.com/office/powerpoint/2010/main" val="254747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4000" dirty="0" smtClean="0"/>
              <a:t>Critical Assessment </a:t>
            </a:r>
            <a:endParaRPr lang="en-US" sz="4000" dirty="0"/>
          </a:p>
        </p:txBody>
      </p:sp>
      <p:sp>
        <p:nvSpPr>
          <p:cNvPr id="10" name="Subtitle 9"/>
          <p:cNvSpPr>
            <a:spLocks noGrp="1"/>
          </p:cNvSpPr>
          <p:nvPr>
            <p:ph type="subTitle" idx="1"/>
          </p:nvPr>
        </p:nvSpPr>
        <p:spPr/>
        <p:txBody>
          <a:bodyPr/>
          <a:lstStyle/>
          <a:p>
            <a:pPr>
              <a:lnSpc>
                <a:spcPts val="2400"/>
              </a:lnSpc>
              <a:spcBef>
                <a:spcPts val="0"/>
              </a:spcBef>
            </a:pPr>
            <a:r>
              <a:rPr lang="en-US" dirty="0" smtClean="0"/>
              <a:t>www.DiabetesEd.net</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28600"/>
            <a:ext cx="5765800" cy="1894561"/>
          </a:xfrm>
          <a:prstGeom prst="rect">
            <a:avLst/>
          </a:prstGeom>
        </p:spPr>
      </p:pic>
      <p:pic>
        <p:nvPicPr>
          <p:cNvPr id="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9"/>
          <p:cNvSpPr txBox="1">
            <a:spLocks/>
          </p:cNvSpPr>
          <p:nvPr/>
        </p:nvSpPr>
        <p:spPr>
          <a:xfrm>
            <a:off x="1252330" y="4111487"/>
            <a:ext cx="6858000" cy="53340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lnSpc>
                <a:spcPts val="2400"/>
              </a:lnSpc>
              <a:spcBef>
                <a:spcPts val="0"/>
              </a:spcBef>
              <a:spcAft>
                <a:spcPts val="0"/>
              </a:spcAft>
            </a:pPr>
            <a:r>
              <a:rPr lang="en-US" sz="2400" smtClean="0">
                <a:solidFill>
                  <a:prstClr val="black"/>
                </a:solidFill>
              </a:rPr>
              <a:t>Beverly Dyck Thomassian, RN, MPH, BC-ADM, CDE</a:t>
            </a:r>
          </a:p>
          <a:p>
            <a:pPr fontAlgn="auto">
              <a:lnSpc>
                <a:spcPts val="2400"/>
              </a:lnSpc>
              <a:spcBef>
                <a:spcPts val="0"/>
              </a:spcBef>
              <a:spcAft>
                <a:spcPts val="0"/>
              </a:spcAft>
            </a:pPr>
            <a:r>
              <a:rPr lang="en-US" sz="2400" smtClean="0">
                <a:solidFill>
                  <a:prstClr val="black"/>
                </a:solidFill>
              </a:rPr>
              <a:t>President, Diabetes Education Services</a:t>
            </a:r>
            <a:endParaRPr lang="en-US" sz="2400" dirty="0">
              <a:solidFill>
                <a:prstClr val="black"/>
              </a:solidFill>
            </a:endParaRPr>
          </a:p>
        </p:txBody>
      </p:sp>
    </p:spTree>
    <p:custDataLst>
      <p:tags r:id="rId1"/>
    </p:custDataLst>
    <p:extLst>
      <p:ext uri="{BB962C8B-B14F-4D97-AF65-F5344CB8AC3E}">
        <p14:creationId xmlns:p14="http://schemas.microsoft.com/office/powerpoint/2010/main" val="53424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1039363" name="Rectangle 3"/>
          <p:cNvSpPr>
            <a:spLocks noGrp="1" noChangeArrowheads="1"/>
          </p:cNvSpPr>
          <p:nvPr>
            <p:ph sz="quarter" idx="1"/>
          </p:nvPr>
        </p:nvSpPr>
        <p:spPr/>
        <p:txBody>
          <a:bodyPr lIns="90477" tIns="44445" rIns="90477" bIns="44445"/>
          <a:lstStyle/>
          <a:p>
            <a:pPr>
              <a:buNone/>
              <a:defRPr/>
            </a:pPr>
            <a:r>
              <a:rPr lang="en-US" sz="3000" dirty="0" smtClean="0">
                <a:solidFill>
                  <a:schemeClr val="tx2"/>
                </a:solidFill>
              </a:rPr>
              <a:t>1. </a:t>
            </a:r>
            <a:r>
              <a:rPr lang="en-US" sz="2800" dirty="0"/>
              <a:t>Identify common yet often under diagnosed complications associated w/ type 1 and type 2 diabetes.</a:t>
            </a:r>
          </a:p>
          <a:p>
            <a:pPr>
              <a:buNone/>
              <a:defRPr/>
            </a:pPr>
            <a:r>
              <a:rPr lang="en-US" sz="2800" dirty="0"/>
              <a:t>2. State strategies to identify previously undiscovered diabetes complications during patient assessments.</a:t>
            </a:r>
          </a:p>
          <a:p>
            <a:pPr>
              <a:buNone/>
              <a:defRPr/>
            </a:pPr>
            <a:r>
              <a:rPr lang="en-US" sz="2800" dirty="0"/>
              <a:t>3. Demonstrate steps involved in lower extremity assessment.</a:t>
            </a:r>
          </a:p>
          <a:p>
            <a:pPr>
              <a:buNone/>
              <a:defRPr/>
            </a:pPr>
            <a:endParaRPr lang="en-US" sz="2800" dirty="0"/>
          </a:p>
          <a:p>
            <a:pPr eaLnBrk="1" hangingPunct="1">
              <a:buFont typeface="Wingdings" panose="05000000000000000000" pitchFamily="2" charset="2"/>
              <a:buNone/>
              <a:defRPr/>
            </a:pPr>
            <a:endParaRPr lang="en-US" sz="2800" dirty="0" smtClean="0">
              <a:effectLst/>
            </a:endParaRPr>
          </a:p>
        </p:txBody>
      </p:sp>
    </p:spTree>
    <p:custDataLst>
      <p:tags r:id="rId1"/>
    </p:custDataLst>
    <p:extLst>
      <p:ext uri="{BB962C8B-B14F-4D97-AF65-F5344CB8AC3E}">
        <p14:creationId xmlns:p14="http://schemas.microsoft.com/office/powerpoint/2010/main" val="2626787874"/>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smtClean="0"/>
              <a:t>Honing Detective Skills</a:t>
            </a:r>
          </a:p>
        </p:txBody>
      </p:sp>
      <p:sp>
        <p:nvSpPr>
          <p:cNvPr id="995331" name="Rectangle 3"/>
          <p:cNvSpPr>
            <a:spLocks noGrp="1" noChangeArrowheads="1"/>
          </p:cNvSpPr>
          <p:nvPr>
            <p:ph type="body" idx="1"/>
          </p:nvPr>
        </p:nvSpPr>
        <p:spPr>
          <a:xfrm>
            <a:off x="3352800" y="1981200"/>
            <a:ext cx="5334000" cy="4114800"/>
          </a:xfrm>
        </p:spPr>
        <p:txBody>
          <a:bodyPr/>
          <a:lstStyle/>
          <a:p>
            <a:pPr eaLnBrk="1" hangingPunct="1">
              <a:buFont typeface="Wingdings" panose="05000000000000000000" pitchFamily="2" charset="2"/>
              <a:buNone/>
              <a:defRPr/>
            </a:pPr>
            <a:r>
              <a:rPr lang="en-US" sz="3400" dirty="0" smtClean="0">
                <a:solidFill>
                  <a:schemeClr val="tx2"/>
                </a:solidFill>
              </a:rPr>
              <a:t>During patient interviews, strategies to identify previously undiscovered diabetes complications</a:t>
            </a:r>
          </a:p>
        </p:txBody>
      </p:sp>
      <p:pic>
        <p:nvPicPr>
          <p:cNvPr id="13316" name="Picture 4" descr="MCj0388848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752600"/>
            <a:ext cx="2332038"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2489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1143000"/>
          </a:xfrm>
        </p:spPr>
        <p:txBody>
          <a:bodyPr/>
          <a:lstStyle/>
          <a:p>
            <a:r>
              <a:rPr lang="en-US" dirty="0" smtClean="0"/>
              <a:t>We are Unique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02973" y="342900"/>
            <a:ext cx="4064802" cy="5867400"/>
          </a:xfrm>
          <a:prstGeom prst="rect">
            <a:avLst/>
          </a:prstGeom>
        </p:spPr>
      </p:pic>
    </p:spTree>
    <p:custDataLst>
      <p:tags r:id="rId1"/>
    </p:custDataLst>
    <p:extLst>
      <p:ext uri="{BB962C8B-B14F-4D97-AF65-F5344CB8AC3E}">
        <p14:creationId xmlns:p14="http://schemas.microsoft.com/office/powerpoint/2010/main" val="75331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04800" y="7938"/>
            <a:ext cx="7772400" cy="906462"/>
          </a:xfrm>
        </p:spPr>
        <p:txBody>
          <a:bodyPr/>
          <a:lstStyle/>
          <a:p>
            <a:pPr eaLnBrk="1" hangingPunct="1"/>
            <a:r>
              <a:rPr lang="en-US" sz="4000" dirty="0" smtClean="0"/>
              <a:t>Patient is Gaining Weight</a:t>
            </a:r>
          </a:p>
        </p:txBody>
      </p:sp>
      <p:sp>
        <p:nvSpPr>
          <p:cNvPr id="1018883" name="Rectangle 3"/>
          <p:cNvSpPr>
            <a:spLocks noGrp="1" noChangeArrowheads="1"/>
          </p:cNvSpPr>
          <p:nvPr>
            <p:ph type="body" idx="1"/>
          </p:nvPr>
        </p:nvSpPr>
        <p:spPr>
          <a:xfrm>
            <a:off x="304800" y="914400"/>
            <a:ext cx="5562600" cy="5562600"/>
          </a:xfrm>
        </p:spPr>
        <p:txBody>
          <a:bodyPr/>
          <a:lstStyle/>
          <a:p>
            <a:pPr eaLnBrk="1" hangingPunct="1">
              <a:defRPr/>
            </a:pPr>
            <a:r>
              <a:rPr lang="en-US" sz="2800" dirty="0" smtClean="0"/>
              <a:t>68 </a:t>
            </a:r>
            <a:r>
              <a:rPr lang="en-US" sz="2800" dirty="0" err="1" smtClean="0"/>
              <a:t>yr</a:t>
            </a:r>
            <a:r>
              <a:rPr lang="en-US" sz="2800" dirty="0" smtClean="0"/>
              <a:t> old female complains of 4 </a:t>
            </a:r>
            <a:r>
              <a:rPr lang="en-US" sz="2800" dirty="0" err="1" smtClean="0"/>
              <a:t>lb</a:t>
            </a:r>
            <a:r>
              <a:rPr lang="en-US" sz="2800" dirty="0" smtClean="0"/>
              <a:t> </a:t>
            </a:r>
            <a:r>
              <a:rPr lang="en-US" sz="2800" dirty="0" err="1" smtClean="0"/>
              <a:t>wt</a:t>
            </a:r>
            <a:r>
              <a:rPr lang="en-US" sz="2800" dirty="0" smtClean="0"/>
              <a:t> gain a week for past month. </a:t>
            </a:r>
            <a:r>
              <a:rPr lang="en-US" sz="2800" dirty="0" err="1" smtClean="0"/>
              <a:t>Wt</a:t>
            </a:r>
            <a:r>
              <a:rPr lang="en-US" sz="2800" dirty="0" smtClean="0"/>
              <a:t> 140lbs, BMI 27. BG levels 200-300s.  B/P 142/96</a:t>
            </a:r>
          </a:p>
          <a:p>
            <a:pPr eaLnBrk="1" hangingPunct="1">
              <a:defRPr/>
            </a:pPr>
            <a:r>
              <a:rPr lang="en-US" sz="2800" b="1" dirty="0" smtClean="0"/>
              <a:t>Reported</a:t>
            </a:r>
            <a:r>
              <a:rPr lang="en-US" sz="2800" dirty="0" smtClean="0"/>
              <a:t> daily meds include:</a:t>
            </a:r>
          </a:p>
          <a:p>
            <a:pPr lvl="1" eaLnBrk="1" hangingPunct="1">
              <a:defRPr/>
            </a:pPr>
            <a:r>
              <a:rPr lang="en-US" sz="2800" dirty="0" smtClean="0"/>
              <a:t>glyburide 10mg ac breakfast</a:t>
            </a:r>
          </a:p>
          <a:p>
            <a:pPr lvl="1" eaLnBrk="1" hangingPunct="1">
              <a:defRPr/>
            </a:pPr>
            <a:r>
              <a:rPr lang="en-US" sz="2800" dirty="0" err="1" smtClean="0"/>
              <a:t>Actos</a:t>
            </a:r>
            <a:r>
              <a:rPr lang="en-US" sz="2800" dirty="0" smtClean="0"/>
              <a:t> 30mg ac breakfast</a:t>
            </a:r>
          </a:p>
          <a:p>
            <a:pPr lvl="1" eaLnBrk="1" hangingPunct="1">
              <a:defRPr/>
            </a:pPr>
            <a:r>
              <a:rPr lang="en-US" sz="2800" dirty="0" err="1" smtClean="0"/>
              <a:t>Glargine</a:t>
            </a:r>
            <a:r>
              <a:rPr lang="en-US" sz="2800" dirty="0" smtClean="0"/>
              <a:t> 30units at night</a:t>
            </a:r>
          </a:p>
          <a:p>
            <a:pPr lvl="1" eaLnBrk="1" hangingPunct="1">
              <a:defRPr/>
            </a:pPr>
            <a:r>
              <a:rPr lang="en-US" sz="2800" dirty="0" err="1" smtClean="0"/>
              <a:t>Lispro</a:t>
            </a:r>
            <a:r>
              <a:rPr lang="en-US" sz="2800" dirty="0" smtClean="0"/>
              <a:t> sliding scale with meals</a:t>
            </a:r>
          </a:p>
          <a:p>
            <a:pPr lvl="1" eaLnBrk="1" hangingPunct="1">
              <a:defRPr/>
            </a:pPr>
            <a:r>
              <a:rPr lang="en-US" sz="2800" dirty="0" err="1" smtClean="0"/>
              <a:t>Synthroid</a:t>
            </a:r>
            <a:r>
              <a:rPr lang="en-US" sz="2800" dirty="0" smtClean="0"/>
              <a:t> (not sure of dose)</a:t>
            </a:r>
          </a:p>
          <a:p>
            <a:pPr lvl="1" eaLnBrk="1" hangingPunct="1">
              <a:defRPr/>
            </a:pPr>
            <a:r>
              <a:rPr lang="en-US" sz="2800" dirty="0" smtClean="0"/>
              <a:t>Lasix 20mg a day</a:t>
            </a:r>
          </a:p>
        </p:txBody>
      </p:sp>
      <p:pic>
        <p:nvPicPr>
          <p:cNvPr id="21508" name="Picture 4" descr="scale and g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438400"/>
            <a:ext cx="327660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0172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581400" y="304800"/>
            <a:ext cx="5181600" cy="1371600"/>
          </a:xfrm>
        </p:spPr>
        <p:txBody>
          <a:bodyPr/>
          <a:lstStyle/>
          <a:p>
            <a:pPr eaLnBrk="1" hangingPunct="1"/>
            <a:r>
              <a:rPr lang="en-US" sz="5200" smtClean="0"/>
              <a:t>Fluid Weight Gain</a:t>
            </a:r>
            <a:endParaRPr lang="en-US" sz="4000" smtClean="0"/>
          </a:p>
        </p:txBody>
      </p:sp>
      <p:sp>
        <p:nvSpPr>
          <p:cNvPr id="1025027" name="Rectangle 3"/>
          <p:cNvSpPr>
            <a:spLocks noGrp="1" noChangeArrowheads="1"/>
          </p:cNvSpPr>
          <p:nvPr>
            <p:ph type="body" sz="half" idx="1"/>
          </p:nvPr>
        </p:nvSpPr>
        <p:spPr>
          <a:xfrm>
            <a:off x="3505200" y="1752600"/>
            <a:ext cx="5257800" cy="5105400"/>
          </a:xfrm>
        </p:spPr>
        <p:txBody>
          <a:bodyPr/>
          <a:lstStyle/>
          <a:p>
            <a:pPr eaLnBrk="1" hangingPunct="1">
              <a:defRPr/>
            </a:pPr>
            <a:r>
              <a:rPr lang="en-US" sz="2800" dirty="0" smtClean="0"/>
              <a:t>People with diabetes at greater risk for Congestive Heart Failure (CHF) due to increased CVD risk factors.</a:t>
            </a:r>
          </a:p>
          <a:p>
            <a:pPr eaLnBrk="1" hangingPunct="1">
              <a:defRPr/>
            </a:pPr>
            <a:r>
              <a:rPr lang="en-US" sz="2800" dirty="0" err="1" smtClean="0"/>
              <a:t>Actos</a:t>
            </a:r>
            <a:r>
              <a:rPr lang="en-US" sz="2800" dirty="0" smtClean="0"/>
              <a:t> and Avandia, (TZD’s), can cause fluid </a:t>
            </a:r>
            <a:r>
              <a:rPr lang="en-US" sz="2800" dirty="0" err="1" smtClean="0"/>
              <a:t>wt</a:t>
            </a:r>
            <a:r>
              <a:rPr lang="en-US" sz="2800" dirty="0" smtClean="0"/>
              <a:t> gain and worsen CHF.</a:t>
            </a:r>
          </a:p>
        </p:txBody>
      </p:sp>
      <p:pic>
        <p:nvPicPr>
          <p:cNvPr id="25604" name="Picture 5" descr="MCj0378935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57200"/>
            <a:ext cx="29543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10138347"/>
      </p:ext>
    </p:extLst>
  </p:cSld>
  <p:clrMapOvr>
    <a:masterClrMapping/>
  </p:clrMapOvr>
  <p:transition>
    <p:random/>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304800"/>
            <a:ext cx="8458200" cy="1143000"/>
          </a:xfrm>
        </p:spPr>
        <p:txBody>
          <a:bodyPr/>
          <a:lstStyle/>
          <a:p>
            <a:pPr eaLnBrk="1" hangingPunct="1"/>
            <a:r>
              <a:rPr lang="en-US" sz="4000" dirty="0" smtClean="0"/>
              <a:t>Thyroid Disease and Diabetes</a:t>
            </a:r>
          </a:p>
        </p:txBody>
      </p:sp>
      <p:sp>
        <p:nvSpPr>
          <p:cNvPr id="1028099" name="Rectangle 3"/>
          <p:cNvSpPr>
            <a:spLocks noGrp="1" noChangeArrowheads="1"/>
          </p:cNvSpPr>
          <p:nvPr>
            <p:ph type="body" idx="1"/>
          </p:nvPr>
        </p:nvSpPr>
        <p:spPr>
          <a:xfrm>
            <a:off x="609600" y="1752600"/>
            <a:ext cx="7772400" cy="4759325"/>
          </a:xfrm>
        </p:spPr>
        <p:txBody>
          <a:bodyPr>
            <a:normAutofit lnSpcReduction="10000"/>
          </a:bodyPr>
          <a:lstStyle/>
          <a:p>
            <a:pPr eaLnBrk="1" hangingPunct="1">
              <a:defRPr/>
            </a:pPr>
            <a:r>
              <a:rPr lang="en-US" sz="2400" dirty="0" smtClean="0"/>
              <a:t>27 mil Americans have over or under active thyroid glands, but more than half remain undiagnosed.</a:t>
            </a:r>
            <a:br>
              <a:rPr lang="en-US" sz="2400" dirty="0" smtClean="0"/>
            </a:br>
            <a:endParaRPr lang="en-US" sz="2400" dirty="0" smtClean="0"/>
          </a:p>
          <a:p>
            <a:pPr eaLnBrk="1" hangingPunct="1">
              <a:defRPr/>
            </a:pPr>
            <a:r>
              <a:rPr lang="en-US" sz="2400" dirty="0" smtClean="0"/>
              <a:t>More than 8 out of 10 </a:t>
            </a:r>
            <a:r>
              <a:rPr lang="en-US" sz="2400" dirty="0" err="1" smtClean="0"/>
              <a:t>pts</a:t>
            </a:r>
            <a:r>
              <a:rPr lang="en-US" sz="2400" dirty="0" smtClean="0"/>
              <a:t> w/ thyroid disease women.</a:t>
            </a:r>
            <a:br>
              <a:rPr lang="en-US" sz="2400" dirty="0" smtClean="0"/>
            </a:br>
            <a:endParaRPr lang="en-US" sz="2400" dirty="0" smtClean="0"/>
          </a:p>
          <a:p>
            <a:pPr eaLnBrk="1" hangingPunct="1">
              <a:defRPr/>
            </a:pPr>
            <a:r>
              <a:rPr lang="en-US" sz="2400" dirty="0" smtClean="0">
                <a:solidFill>
                  <a:srgbClr val="C00000"/>
                </a:solidFill>
              </a:rPr>
              <a:t>15 to 30% of people w/ diabetes &amp; their siblings or parents are likely to develop thyroid disease (compared to 4.5 percent of the general population).</a:t>
            </a:r>
          </a:p>
          <a:p>
            <a:pPr eaLnBrk="1" hangingPunct="1">
              <a:buFont typeface="Wingdings" panose="05000000000000000000" pitchFamily="2" charset="2"/>
              <a:buNone/>
              <a:defRPr/>
            </a:pPr>
            <a:endParaRPr lang="en-US" sz="2400" dirty="0" smtClean="0">
              <a:solidFill>
                <a:srgbClr val="8DF658"/>
              </a:solidFill>
            </a:endParaRPr>
          </a:p>
          <a:p>
            <a:pPr eaLnBrk="1" hangingPunct="1">
              <a:defRPr/>
            </a:pPr>
            <a:r>
              <a:rPr lang="en-US" sz="2400" dirty="0" smtClean="0"/>
              <a:t>Check TSH on Type 1 &amp; 2 annually or if indicated.</a:t>
            </a:r>
          </a:p>
          <a:p>
            <a:pPr algn="r" eaLnBrk="1" hangingPunct="1">
              <a:buFont typeface="Wingdings" panose="05000000000000000000" pitchFamily="2" charset="2"/>
              <a:buNone/>
              <a:defRPr/>
            </a:pPr>
            <a:endParaRPr lang="en-US" sz="1800" i="1" dirty="0" smtClean="0"/>
          </a:p>
          <a:p>
            <a:pPr algn="r" eaLnBrk="1" hangingPunct="1">
              <a:buFont typeface="Wingdings" panose="05000000000000000000" pitchFamily="2" charset="2"/>
              <a:buNone/>
              <a:defRPr/>
            </a:pPr>
            <a:r>
              <a:rPr lang="en-US" sz="2400" i="1" dirty="0" smtClean="0"/>
              <a:t>AACE Website</a:t>
            </a:r>
          </a:p>
        </p:txBody>
      </p:sp>
    </p:spTree>
    <p:custDataLst>
      <p:tags r:id="rId1"/>
    </p:custDataLst>
    <p:extLst>
      <p:ext uri="{BB962C8B-B14F-4D97-AF65-F5344CB8AC3E}">
        <p14:creationId xmlns:p14="http://schemas.microsoft.com/office/powerpoint/2010/main" val="124930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28099">
                                            <p:txEl>
                                              <p:pRg st="2" end="2"/>
                                            </p:txEl>
                                          </p:spTgt>
                                        </p:tgtEl>
                                        <p:attrNameLst>
                                          <p:attrName>style.visibility</p:attrName>
                                        </p:attrNameLst>
                                      </p:cBhvr>
                                      <p:to>
                                        <p:strVal val="visible"/>
                                      </p:to>
                                    </p:set>
                                    <p:animEffect transition="in" filter="checkerboard(across)">
                                      <p:cBhvr>
                                        <p:cTn id="7" dur="500"/>
                                        <p:tgtEl>
                                          <p:spTgt spid="1028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228600"/>
            <a:ext cx="8585771" cy="1143000"/>
          </a:xfrm>
        </p:spPr>
        <p:txBody>
          <a:bodyPr/>
          <a:lstStyle/>
          <a:p>
            <a:pPr eaLnBrk="1" hangingPunct="1"/>
            <a:r>
              <a:rPr lang="en-US" dirty="0" smtClean="0"/>
              <a:t>Thyroid &amp; TSH* Levels</a:t>
            </a:r>
          </a:p>
        </p:txBody>
      </p:sp>
      <p:sp>
        <p:nvSpPr>
          <p:cNvPr id="998403" name="Rectangle 3"/>
          <p:cNvSpPr>
            <a:spLocks noGrp="1" noChangeArrowheads="1"/>
          </p:cNvSpPr>
          <p:nvPr>
            <p:ph type="body" idx="1"/>
          </p:nvPr>
        </p:nvSpPr>
        <p:spPr>
          <a:xfrm>
            <a:off x="3125890" y="1600200"/>
            <a:ext cx="5943600" cy="5029200"/>
          </a:xfrm>
        </p:spPr>
        <p:txBody>
          <a:bodyPr>
            <a:normAutofit lnSpcReduction="10000"/>
          </a:bodyPr>
          <a:lstStyle/>
          <a:p>
            <a:pPr eaLnBrk="1" hangingPunct="1">
              <a:lnSpc>
                <a:spcPct val="90000"/>
              </a:lnSpc>
              <a:defRPr/>
            </a:pPr>
            <a:r>
              <a:rPr lang="en-US" sz="2800" dirty="0" smtClean="0"/>
              <a:t>*Thyroid Stimulating Hormone - secreted by pituitary gland</a:t>
            </a:r>
          </a:p>
          <a:p>
            <a:pPr lvl="1" eaLnBrk="1" hangingPunct="1">
              <a:lnSpc>
                <a:spcPct val="90000"/>
              </a:lnSpc>
              <a:defRPr/>
            </a:pPr>
            <a:r>
              <a:rPr lang="en-US" sz="2800" dirty="0" smtClean="0"/>
              <a:t>controls thyroid hormone </a:t>
            </a:r>
            <a:r>
              <a:rPr lang="en-US" sz="2800" dirty="0" err="1" smtClean="0"/>
              <a:t>thyroxine</a:t>
            </a:r>
            <a:r>
              <a:rPr lang="en-US" sz="2800" dirty="0" smtClean="0"/>
              <a:t> production</a:t>
            </a:r>
          </a:p>
          <a:p>
            <a:pPr lvl="1" eaLnBrk="1" hangingPunct="1">
              <a:lnSpc>
                <a:spcPct val="90000"/>
              </a:lnSpc>
              <a:defRPr/>
            </a:pPr>
            <a:r>
              <a:rPr lang="en-US" sz="2800" dirty="0" smtClean="0"/>
              <a:t>first and best test</a:t>
            </a:r>
          </a:p>
          <a:p>
            <a:pPr lvl="1" eaLnBrk="1" hangingPunct="1">
              <a:lnSpc>
                <a:spcPct val="90000"/>
              </a:lnSpc>
              <a:defRPr/>
            </a:pPr>
            <a:r>
              <a:rPr lang="en-US" sz="2800" dirty="0" smtClean="0"/>
              <a:t>TSH Norm = up to 4.5 </a:t>
            </a:r>
            <a:r>
              <a:rPr lang="en-US" sz="2800" dirty="0" err="1" smtClean="0"/>
              <a:t>mIU</a:t>
            </a:r>
            <a:r>
              <a:rPr lang="en-US" sz="2800" dirty="0" smtClean="0"/>
              <a:t>/mL</a:t>
            </a:r>
          </a:p>
          <a:p>
            <a:pPr lvl="1" eaLnBrk="1" hangingPunct="1">
              <a:lnSpc>
                <a:spcPct val="90000"/>
              </a:lnSpc>
              <a:defRPr/>
            </a:pPr>
            <a:r>
              <a:rPr lang="en-US" sz="2800" dirty="0" smtClean="0"/>
              <a:t>Treatment based on TSH plus symptoms. </a:t>
            </a:r>
          </a:p>
          <a:p>
            <a:pPr lvl="2" eaLnBrk="1" hangingPunct="1">
              <a:lnSpc>
                <a:spcPct val="90000"/>
              </a:lnSpc>
              <a:defRPr/>
            </a:pPr>
            <a:r>
              <a:rPr lang="en-US" sz="2800" dirty="0" smtClean="0"/>
              <a:t>4.5 – 10 based on risk, s/s</a:t>
            </a:r>
          </a:p>
          <a:p>
            <a:pPr lvl="2" eaLnBrk="1" hangingPunct="1">
              <a:lnSpc>
                <a:spcPct val="90000"/>
              </a:lnSpc>
              <a:defRPr/>
            </a:pPr>
            <a:r>
              <a:rPr lang="en-US" sz="2800" dirty="0" smtClean="0"/>
              <a:t>10 or more = treat  </a:t>
            </a:r>
          </a:p>
          <a:p>
            <a:pPr lvl="1" eaLnBrk="1" hangingPunct="1">
              <a:lnSpc>
                <a:spcPct val="90000"/>
              </a:lnSpc>
              <a:defRPr/>
            </a:pPr>
            <a:r>
              <a:rPr lang="en-US" sz="2800" dirty="0" smtClean="0"/>
              <a:t>Lower = hyperthyroidism</a:t>
            </a:r>
          </a:p>
          <a:p>
            <a:pPr lvl="1" eaLnBrk="1" hangingPunct="1">
              <a:lnSpc>
                <a:spcPct val="90000"/>
              </a:lnSpc>
              <a:defRPr/>
            </a:pPr>
            <a:r>
              <a:rPr lang="en-US" sz="2800" dirty="0" smtClean="0"/>
              <a:t>Higher = hypothyroidism</a:t>
            </a:r>
            <a:r>
              <a:rPr lang="en-US" sz="1800" i="1" dirty="0" smtClean="0"/>
              <a:t>–  </a:t>
            </a:r>
          </a:p>
        </p:txBody>
      </p:sp>
      <p:pic>
        <p:nvPicPr>
          <p:cNvPr id="29700" name="Picture 5" descr="imbal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261461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5486400"/>
            <a:ext cx="1676400" cy="707886"/>
          </a:xfrm>
          <a:prstGeom prst="rect">
            <a:avLst/>
          </a:prstGeom>
          <a:noFill/>
        </p:spPr>
        <p:txBody>
          <a:bodyPr wrap="square" rtlCol="0">
            <a:spAutoFit/>
          </a:bodyPr>
          <a:lstStyle/>
          <a:p>
            <a:r>
              <a:rPr lang="en-US" sz="2000" b="1" dirty="0" smtClean="0"/>
              <a:t>AACE 2012 Guidelines</a:t>
            </a:r>
            <a:endParaRPr lang="en-US" sz="2000" b="1" dirty="0"/>
          </a:p>
        </p:txBody>
      </p:sp>
    </p:spTree>
    <p:custDataLst>
      <p:tags r:id="rId1"/>
    </p:custDataLst>
    <p:extLst>
      <p:ext uri="{BB962C8B-B14F-4D97-AF65-F5344CB8AC3E}">
        <p14:creationId xmlns:p14="http://schemas.microsoft.com/office/powerpoint/2010/main" val="176856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3"/>
          <a:stretch>
            <a:fillRect/>
          </a:stretch>
        </p:blipFill>
        <p:spPr>
          <a:xfrm>
            <a:off x="1752600" y="190816"/>
            <a:ext cx="4572506" cy="6438584"/>
          </a:xfrm>
          <a:prstGeom prst="rect">
            <a:avLst/>
          </a:prstGeom>
        </p:spPr>
      </p:pic>
    </p:spTree>
    <p:custDataLst>
      <p:tags r:id="rId1"/>
    </p:custDataLst>
    <p:extLst>
      <p:ext uri="{BB962C8B-B14F-4D97-AF65-F5344CB8AC3E}">
        <p14:creationId xmlns:p14="http://schemas.microsoft.com/office/powerpoint/2010/main" val="26605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01"/>
          <p:cNvGrpSpPr>
            <a:grpSpLocks/>
          </p:cNvGrpSpPr>
          <p:nvPr/>
        </p:nvGrpSpPr>
        <p:grpSpPr bwMode="auto">
          <a:xfrm>
            <a:off x="2057399" y="2010830"/>
            <a:ext cx="6167700" cy="4270374"/>
            <a:chOff x="2057399" y="1828800"/>
            <a:chExt cx="6167700" cy="4343694"/>
          </a:xfrm>
        </p:grpSpPr>
        <p:sp>
          <p:nvSpPr>
            <p:cNvPr id="698" name="Oval 697"/>
            <p:cNvSpPr/>
            <p:nvPr/>
          </p:nvSpPr>
          <p:spPr>
            <a:xfrm flipV="1">
              <a:off x="2637557" y="5064306"/>
              <a:ext cx="465283" cy="386444"/>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b="1" dirty="0">
                <a:solidFill>
                  <a:srgbClr val="000000"/>
                </a:solidFill>
                <a:latin typeface="Calibri"/>
                <a:ea typeface="黑体" pitchFamily="49" charset="-122"/>
                <a:cs typeface="Arial Black"/>
              </a:endParaRPr>
            </a:p>
          </p:txBody>
        </p:sp>
        <p:sp>
          <p:nvSpPr>
            <p:cNvPr id="695" name="Arc 694"/>
            <p:cNvSpPr/>
            <p:nvPr/>
          </p:nvSpPr>
          <p:spPr>
            <a:xfrm flipH="1">
              <a:off x="2895600" y="1828800"/>
              <a:ext cx="4800442" cy="4109652"/>
            </a:xfrm>
            <a:prstGeom prst="arc">
              <a:avLst>
                <a:gd name="adj1" fmla="val 19206963"/>
                <a:gd name="adj2" fmla="val 6880862"/>
              </a:avLst>
            </a:prstGeom>
            <a:ln w="38100" cap="flat" cmpd="sng" algn="ctr">
              <a:solidFill>
                <a:schemeClr val="tx1"/>
              </a:solidFill>
              <a:prstDash val="sysDot"/>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sp>
          <p:nvSpPr>
            <p:cNvPr id="696" name="Arc 695"/>
            <p:cNvSpPr/>
            <p:nvPr/>
          </p:nvSpPr>
          <p:spPr>
            <a:xfrm flipH="1">
              <a:off x="2057399" y="2058095"/>
              <a:ext cx="5385441" cy="4114399"/>
            </a:xfrm>
            <a:prstGeom prst="arc">
              <a:avLst>
                <a:gd name="adj1" fmla="val 1501054"/>
                <a:gd name="adj2" fmla="val 7871826"/>
              </a:avLst>
            </a:prstGeom>
            <a:ln w="38100" cap="flat" cmpd="sng" algn="ctr">
              <a:solidFill>
                <a:schemeClr val="tx1"/>
              </a:solidFill>
              <a:prstDash val="sysDot"/>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sp>
          <p:nvSpPr>
            <p:cNvPr id="697" name="Arc 696"/>
            <p:cNvSpPr/>
            <p:nvPr/>
          </p:nvSpPr>
          <p:spPr>
            <a:xfrm rot="1919516" flipH="1">
              <a:off x="5151847" y="4598453"/>
              <a:ext cx="3073252" cy="1404802"/>
            </a:xfrm>
            <a:prstGeom prst="arc">
              <a:avLst>
                <a:gd name="adj1" fmla="val 15214594"/>
                <a:gd name="adj2" fmla="val 4611935"/>
              </a:avLst>
            </a:prstGeom>
            <a:ln w="38100" cap="flat" cmpd="sng" algn="ctr">
              <a:solidFill>
                <a:schemeClr val="tx1"/>
              </a:solidFill>
              <a:prstDash val="sysDot"/>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sp>
          <p:nvSpPr>
            <p:cNvPr id="700" name="Oval 699"/>
            <p:cNvSpPr/>
            <p:nvPr/>
          </p:nvSpPr>
          <p:spPr>
            <a:xfrm flipV="1">
              <a:off x="5803610" y="4352664"/>
              <a:ext cx="465283" cy="381083"/>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000000"/>
                </a:solidFill>
                <a:latin typeface="Calibri"/>
                <a:ea typeface="黑体" pitchFamily="49" charset="-122"/>
                <a:cs typeface="Symbol" charset="2"/>
              </a:endParaRPr>
            </a:p>
          </p:txBody>
        </p:sp>
        <p:sp>
          <p:nvSpPr>
            <p:cNvPr id="701" name="Oval 700"/>
            <p:cNvSpPr/>
            <p:nvPr/>
          </p:nvSpPr>
          <p:spPr>
            <a:xfrm flipV="1">
              <a:off x="3442028" y="2538876"/>
              <a:ext cx="465283" cy="381083"/>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000000"/>
                </a:solidFill>
                <a:latin typeface="Calibri"/>
                <a:ea typeface="黑体" pitchFamily="49" charset="-122"/>
                <a:cs typeface="Symbol" charset="2"/>
              </a:endParaRPr>
            </a:p>
          </p:txBody>
        </p:sp>
      </p:grpSp>
      <p:sp>
        <p:nvSpPr>
          <p:cNvPr id="24580" name="Line 6"/>
          <p:cNvSpPr>
            <a:spLocks noChangeShapeType="1"/>
          </p:cNvSpPr>
          <p:nvPr/>
        </p:nvSpPr>
        <p:spPr bwMode="auto">
          <a:xfrm>
            <a:off x="7629570" y="5517232"/>
            <a:ext cx="0" cy="611188"/>
          </a:xfrm>
          <a:prstGeom prst="line">
            <a:avLst/>
          </a:prstGeom>
          <a:noFill/>
          <a:ln w="76200" cmpd="sng">
            <a:solidFill>
              <a:srgbClr val="FF0000"/>
            </a:solidFill>
            <a:round/>
            <a:headEnd/>
            <a:tailEnd type="triangle" w="med" len="me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24581" name="Rectangle 7"/>
          <p:cNvSpPr>
            <a:spLocks noChangeArrowheads="1"/>
          </p:cNvSpPr>
          <p:nvPr/>
        </p:nvSpPr>
        <p:spPr bwMode="auto">
          <a:xfrm>
            <a:off x="7696042" y="5373216"/>
            <a:ext cx="1323637" cy="838818"/>
          </a:xfrm>
          <a:prstGeom prst="rect">
            <a:avLst/>
          </a:prstGeom>
          <a:noFill/>
          <a:ln w="76200" cmpd="sng">
            <a:noFill/>
            <a:miter lim="800000"/>
            <a:headEnd/>
            <a:tailEnd/>
          </a:ln>
        </p:spPr>
        <p:txBody>
          <a:bodyPr wrap="none" lIns="90615" tIns="44513" rIns="90615" bIns="44513">
            <a:prstTxWarp prst="textNoShape">
              <a:avLst/>
            </a:prstTxWarp>
            <a:spAutoFit/>
          </a:bodyPr>
          <a:lstStyle/>
          <a:p>
            <a:pPr fontAlgn="base">
              <a:lnSpc>
                <a:spcPct val="80000"/>
              </a:lnSpc>
              <a:spcBef>
                <a:spcPct val="0"/>
              </a:spcBef>
              <a:spcAft>
                <a:spcPct val="0"/>
              </a:spcAft>
            </a:pPr>
            <a:r>
              <a:rPr lang="en-US" sz="2000" dirty="0">
                <a:solidFill>
                  <a:srgbClr val="FF0000"/>
                </a:solidFill>
                <a:latin typeface="Arial" pitchFamily="34" charset="0"/>
                <a:ea typeface="黑体" pitchFamily="49" charset="-122"/>
                <a:cs typeface="Calibri" charset="0"/>
              </a:rPr>
              <a:t>peripheral</a:t>
            </a:r>
          </a:p>
          <a:p>
            <a:pPr fontAlgn="base">
              <a:lnSpc>
                <a:spcPct val="80000"/>
              </a:lnSpc>
              <a:spcBef>
                <a:spcPct val="0"/>
              </a:spcBef>
              <a:spcAft>
                <a:spcPct val="0"/>
              </a:spcAft>
            </a:pPr>
            <a:r>
              <a:rPr lang="en-US" sz="2000" dirty="0">
                <a:solidFill>
                  <a:srgbClr val="FF0000"/>
                </a:solidFill>
                <a:latin typeface="Arial" pitchFamily="34" charset="0"/>
                <a:ea typeface="黑体" pitchFamily="49" charset="-122"/>
                <a:cs typeface="Calibri" charset="0"/>
              </a:rPr>
              <a:t>glucose </a:t>
            </a:r>
          </a:p>
          <a:p>
            <a:pPr fontAlgn="base">
              <a:lnSpc>
                <a:spcPct val="80000"/>
              </a:lnSpc>
              <a:spcBef>
                <a:spcPct val="0"/>
              </a:spcBef>
              <a:spcAft>
                <a:spcPct val="0"/>
              </a:spcAft>
            </a:pPr>
            <a:r>
              <a:rPr lang="en-US" sz="2000" dirty="0">
                <a:solidFill>
                  <a:srgbClr val="FF0000"/>
                </a:solidFill>
                <a:latin typeface="Arial" pitchFamily="34" charset="0"/>
                <a:ea typeface="黑体" pitchFamily="49" charset="-122"/>
                <a:cs typeface="Calibri" charset="0"/>
              </a:rPr>
              <a:t>uptake </a:t>
            </a:r>
          </a:p>
        </p:txBody>
      </p:sp>
      <p:pic>
        <p:nvPicPr>
          <p:cNvPr id="24582" name="Picture 8"/>
          <p:cNvPicPr>
            <a:picLocks noChangeArrowheads="1"/>
          </p:cNvPicPr>
          <p:nvPr/>
        </p:nvPicPr>
        <p:blipFill>
          <a:blip r:embed="rId5"/>
          <a:srcRect/>
          <a:stretch>
            <a:fillRect/>
          </a:stretch>
        </p:blipFill>
        <p:spPr bwMode="auto">
          <a:xfrm>
            <a:off x="7253588" y="3861048"/>
            <a:ext cx="1572423" cy="1981198"/>
          </a:xfrm>
          <a:prstGeom prst="rect">
            <a:avLst/>
          </a:prstGeom>
          <a:noFill/>
          <a:ln w="12700">
            <a:noFill/>
            <a:miter lim="800000"/>
            <a:headEnd/>
            <a:tailEnd/>
          </a:ln>
        </p:spPr>
      </p:pic>
      <p:sp>
        <p:nvSpPr>
          <p:cNvPr id="24583" name="Line 10"/>
          <p:cNvSpPr>
            <a:spLocks noChangeShapeType="1"/>
          </p:cNvSpPr>
          <p:nvPr/>
        </p:nvSpPr>
        <p:spPr bwMode="auto">
          <a:xfrm>
            <a:off x="1295400" y="5469085"/>
            <a:ext cx="0" cy="611188"/>
          </a:xfrm>
          <a:prstGeom prst="line">
            <a:avLst/>
          </a:prstGeom>
          <a:noFill/>
          <a:ln w="76200" cmpd="sng">
            <a:solidFill>
              <a:srgbClr val="FF6600"/>
            </a:solidFill>
            <a:round/>
            <a:headEnd type="triangle" w="med" len="med"/>
            <a:tailEnd/>
          </a:ln>
        </p:spPr>
        <p:txBody>
          <a:bodyPr wrap="none" lIns="91431" tIns="45716" rIns="91431" bIns="45716" anchor="ctr">
            <a:prstTxWarp prst="textNoShape">
              <a:avLst/>
            </a:prstTxWarp>
          </a:bodyPr>
          <a:lstStyle/>
          <a:p>
            <a:pPr fontAlgn="base">
              <a:spcBef>
                <a:spcPct val="0"/>
              </a:spcBef>
              <a:spcAft>
                <a:spcPct val="0"/>
              </a:spcAft>
            </a:pPr>
            <a:endParaRPr lang="en-US" sz="2000">
              <a:solidFill>
                <a:srgbClr val="000000"/>
              </a:solidFill>
              <a:latin typeface="Arial" pitchFamily="34" charset="0"/>
              <a:ea typeface="黑体" pitchFamily="49" charset="-122"/>
              <a:cs typeface="ＭＳ Ｐゴシック" charset="-128"/>
            </a:endParaRPr>
          </a:p>
        </p:txBody>
      </p:sp>
      <p:sp>
        <p:nvSpPr>
          <p:cNvPr id="24584" name="Rectangle 11"/>
          <p:cNvSpPr>
            <a:spLocks noChangeArrowheads="1"/>
          </p:cNvSpPr>
          <p:nvPr/>
        </p:nvSpPr>
        <p:spPr bwMode="auto">
          <a:xfrm>
            <a:off x="1421491" y="5357559"/>
            <a:ext cx="1380744" cy="838818"/>
          </a:xfrm>
          <a:prstGeom prst="rect">
            <a:avLst/>
          </a:prstGeom>
          <a:noFill/>
          <a:ln w="12700">
            <a:noFill/>
            <a:miter lim="800000"/>
            <a:headEnd/>
            <a:tailEnd/>
          </a:ln>
        </p:spPr>
        <p:txBody>
          <a:bodyPr wrap="none" lIns="90615" tIns="44513" rIns="90615" bIns="44513">
            <a:prstTxWarp prst="textNoShape">
              <a:avLst/>
            </a:prstTxWarp>
            <a:spAutoFit/>
          </a:bodyPr>
          <a:lstStyle/>
          <a:p>
            <a:pPr fontAlgn="base">
              <a:lnSpc>
                <a:spcPct val="80000"/>
              </a:lnSpc>
              <a:spcBef>
                <a:spcPct val="0"/>
              </a:spcBef>
              <a:spcAft>
                <a:spcPct val="0"/>
              </a:spcAft>
            </a:pPr>
            <a:r>
              <a:rPr lang="en-US" sz="2000" dirty="0">
                <a:solidFill>
                  <a:srgbClr val="F79646">
                    <a:lumMod val="75000"/>
                  </a:srgbClr>
                </a:solidFill>
                <a:latin typeface="Arial" pitchFamily="34" charset="0"/>
                <a:ea typeface="黑体" pitchFamily="49" charset="-122"/>
                <a:cs typeface="Calibri" charset="0"/>
              </a:rPr>
              <a:t>hepatic </a:t>
            </a:r>
          </a:p>
          <a:p>
            <a:pPr fontAlgn="base">
              <a:lnSpc>
                <a:spcPct val="80000"/>
              </a:lnSpc>
              <a:spcBef>
                <a:spcPct val="0"/>
              </a:spcBef>
              <a:spcAft>
                <a:spcPct val="0"/>
              </a:spcAft>
            </a:pPr>
            <a:r>
              <a:rPr lang="en-US" sz="2000" dirty="0">
                <a:solidFill>
                  <a:srgbClr val="F79646">
                    <a:lumMod val="75000"/>
                  </a:srgbClr>
                </a:solidFill>
                <a:latin typeface="Arial" pitchFamily="34" charset="0"/>
                <a:ea typeface="黑体" pitchFamily="49" charset="-122"/>
                <a:cs typeface="Calibri" charset="0"/>
              </a:rPr>
              <a:t>glucose </a:t>
            </a:r>
          </a:p>
          <a:p>
            <a:pPr fontAlgn="base">
              <a:lnSpc>
                <a:spcPct val="80000"/>
              </a:lnSpc>
              <a:spcBef>
                <a:spcPct val="0"/>
              </a:spcBef>
              <a:spcAft>
                <a:spcPct val="0"/>
              </a:spcAft>
            </a:pPr>
            <a:r>
              <a:rPr lang="en-US" sz="2000" dirty="0">
                <a:solidFill>
                  <a:srgbClr val="F79646">
                    <a:lumMod val="75000"/>
                  </a:srgbClr>
                </a:solidFill>
                <a:latin typeface="Arial" pitchFamily="34" charset="0"/>
                <a:ea typeface="黑体" pitchFamily="49" charset="-122"/>
                <a:cs typeface="Calibri" charset="0"/>
              </a:rPr>
              <a:t>production</a:t>
            </a:r>
          </a:p>
        </p:txBody>
      </p:sp>
      <p:sp>
        <p:nvSpPr>
          <p:cNvPr id="24585" name="Rectangle 15"/>
          <p:cNvSpPr>
            <a:spLocks noChangeArrowheads="1"/>
          </p:cNvSpPr>
          <p:nvPr/>
        </p:nvSpPr>
        <p:spPr bwMode="auto">
          <a:xfrm>
            <a:off x="5544743" y="1322203"/>
            <a:ext cx="1366342" cy="838818"/>
          </a:xfrm>
          <a:prstGeom prst="rect">
            <a:avLst/>
          </a:prstGeom>
          <a:solidFill>
            <a:srgbClr val="FFFFFF">
              <a:alpha val="27843"/>
            </a:srgbClr>
          </a:solidFill>
          <a:ln w="12700">
            <a:noFill/>
            <a:miter lim="800000"/>
            <a:headEnd/>
            <a:tailEnd/>
          </a:ln>
        </p:spPr>
        <p:txBody>
          <a:bodyPr wrap="none" lIns="90615" tIns="44513" rIns="90615" bIns="44513">
            <a:prstTxWarp prst="textNoShape">
              <a:avLst/>
            </a:prstTxWarp>
            <a:spAutoFit/>
          </a:bodyPr>
          <a:lstStyle/>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pancreatic </a:t>
            </a:r>
          </a:p>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insulin</a:t>
            </a:r>
          </a:p>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secretion</a:t>
            </a:r>
          </a:p>
        </p:txBody>
      </p:sp>
      <p:sp>
        <p:nvSpPr>
          <p:cNvPr id="24586" name="Line 16"/>
          <p:cNvSpPr>
            <a:spLocks noChangeShapeType="1"/>
          </p:cNvSpPr>
          <p:nvPr/>
        </p:nvSpPr>
        <p:spPr bwMode="auto">
          <a:xfrm>
            <a:off x="5520930" y="1373006"/>
            <a:ext cx="0" cy="611188"/>
          </a:xfrm>
          <a:prstGeom prst="line">
            <a:avLst/>
          </a:prstGeom>
          <a:noFill/>
          <a:ln w="76200" cmpd="sng">
            <a:solidFill>
              <a:srgbClr val="827F33"/>
            </a:solidFill>
            <a:round/>
            <a:headEnd/>
            <a:tailEnd type="triangle" w="med" len="me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pic>
        <p:nvPicPr>
          <p:cNvPr id="24587" name="Picture 17"/>
          <p:cNvPicPr>
            <a:picLocks noChangeArrowheads="1"/>
          </p:cNvPicPr>
          <p:nvPr/>
        </p:nvPicPr>
        <p:blipFill>
          <a:blip r:embed="rId6"/>
          <a:srcRect/>
          <a:stretch>
            <a:fillRect/>
          </a:stretch>
        </p:blipFill>
        <p:spPr bwMode="auto">
          <a:xfrm>
            <a:off x="3067172" y="1303154"/>
            <a:ext cx="2351161" cy="1142979"/>
          </a:xfrm>
          <a:prstGeom prst="rect">
            <a:avLst/>
          </a:prstGeom>
          <a:noFill/>
          <a:ln w="12700">
            <a:noFill/>
            <a:miter lim="800000"/>
            <a:headEnd/>
            <a:tailEnd/>
          </a:ln>
        </p:spPr>
      </p:pic>
      <p:sp>
        <p:nvSpPr>
          <p:cNvPr id="24589" name="Rectangle 688"/>
          <p:cNvSpPr>
            <a:spLocks noChangeArrowheads="1"/>
          </p:cNvSpPr>
          <p:nvPr/>
        </p:nvSpPr>
        <p:spPr bwMode="auto">
          <a:xfrm>
            <a:off x="5168899" y="2203443"/>
            <a:ext cx="1366342" cy="838818"/>
          </a:xfrm>
          <a:prstGeom prst="rect">
            <a:avLst/>
          </a:prstGeom>
          <a:noFill/>
          <a:ln w="12700">
            <a:noFill/>
            <a:miter lim="800000"/>
            <a:headEnd/>
            <a:tailEnd/>
          </a:ln>
        </p:spPr>
        <p:txBody>
          <a:bodyPr wrap="none" lIns="90615" tIns="44513" rIns="90615" bIns="44513">
            <a:prstTxWarp prst="textNoShape">
              <a:avLst/>
            </a:prstTxWarp>
            <a:spAutoFit/>
          </a:bodyPr>
          <a:lstStyle/>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pancreatic </a:t>
            </a:r>
          </a:p>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glucagon</a:t>
            </a:r>
          </a:p>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secretion</a:t>
            </a:r>
          </a:p>
        </p:txBody>
      </p:sp>
      <p:sp>
        <p:nvSpPr>
          <p:cNvPr id="24590" name="Line 689"/>
          <p:cNvSpPr>
            <a:spLocks noChangeShapeType="1"/>
          </p:cNvSpPr>
          <p:nvPr/>
        </p:nvSpPr>
        <p:spPr bwMode="auto">
          <a:xfrm>
            <a:off x="5133975" y="2161764"/>
            <a:ext cx="0" cy="611187"/>
          </a:xfrm>
          <a:prstGeom prst="line">
            <a:avLst/>
          </a:prstGeom>
          <a:noFill/>
          <a:ln w="76200" cmpd="sng">
            <a:solidFill>
              <a:srgbClr val="827F33"/>
            </a:solidFill>
            <a:round/>
            <a:headEnd type="triangle" w="med" len="med"/>
            <a:tailEn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24591" name="AutoShape 691"/>
          <p:cNvSpPr>
            <a:spLocks noChangeArrowheads="1"/>
          </p:cNvSpPr>
          <p:nvPr/>
        </p:nvSpPr>
        <p:spPr bwMode="auto">
          <a:xfrm rot="12436169">
            <a:off x="6291300" y="3949168"/>
            <a:ext cx="879474" cy="685800"/>
          </a:xfrm>
          <a:prstGeom prst="rightArrow">
            <a:avLst>
              <a:gd name="adj1" fmla="val 50000"/>
              <a:gd name="adj2" fmla="val 32060"/>
            </a:avLst>
          </a:prstGeom>
          <a:solidFill>
            <a:srgbClr val="FF0000">
              <a:alpha val="56862"/>
            </a:srgbClr>
          </a:solidFill>
          <a:ln w="12700">
            <a:solidFill>
              <a:srgbClr val="DA3428"/>
            </a:solidFill>
            <a:miter lim="800000"/>
            <a:headEnd/>
            <a:tailEn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24592" name="AutoShape 692"/>
          <p:cNvSpPr>
            <a:spLocks noChangeArrowheads="1"/>
          </p:cNvSpPr>
          <p:nvPr/>
        </p:nvSpPr>
        <p:spPr bwMode="auto">
          <a:xfrm rot="5290027">
            <a:off x="4073525" y="2353730"/>
            <a:ext cx="990600" cy="609600"/>
          </a:xfrm>
          <a:prstGeom prst="rightArrow">
            <a:avLst>
              <a:gd name="adj1" fmla="val 50000"/>
              <a:gd name="adj2" fmla="val 40625"/>
            </a:avLst>
          </a:prstGeom>
          <a:solidFill>
            <a:srgbClr val="FDDF73"/>
          </a:solidFill>
          <a:ln w="12700">
            <a:solidFill>
              <a:srgbClr val="7C4200"/>
            </a:solidFill>
            <a:miter lim="800000"/>
            <a:headEnd/>
            <a:tailEn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24593" name="Rectangle 702"/>
          <p:cNvSpPr>
            <a:spLocks noChangeArrowheads="1"/>
          </p:cNvSpPr>
          <p:nvPr/>
        </p:nvSpPr>
        <p:spPr bwMode="auto">
          <a:xfrm>
            <a:off x="338139" y="-1371600"/>
            <a:ext cx="8399462" cy="1143000"/>
          </a:xfrm>
          <a:prstGeom prst="rect">
            <a:avLst/>
          </a:prstGeom>
          <a:noFill/>
          <a:ln w="12700">
            <a:noFill/>
            <a:miter lim="800000"/>
            <a:headEnd/>
            <a:tailEnd/>
          </a:ln>
        </p:spPr>
        <p:txBody>
          <a:bodyPr lIns="90478" tIns="44446" rIns="90478" bIns="44446" anchor="b">
            <a:prstTxWarp prst="textNoShape">
              <a:avLst/>
            </a:prstTxWarp>
          </a:bodyPr>
          <a:lstStyle/>
          <a:p>
            <a:pPr algn="ctr" fontAlgn="base">
              <a:spcBef>
                <a:spcPct val="0"/>
              </a:spcBef>
              <a:spcAft>
                <a:spcPct val="0"/>
              </a:spcAft>
            </a:pPr>
            <a:endParaRPr lang="en-US" altLang="ja-JP" sz="4400">
              <a:solidFill>
                <a:srgbClr val="61BBFF"/>
              </a:solidFill>
              <a:latin typeface="Arial" pitchFamily="34" charset="0"/>
              <a:ea typeface="黑体" pitchFamily="49" charset="-122"/>
              <a:cs typeface="MS PGothic" pitchFamily="34" charset="-128"/>
            </a:endParaRPr>
          </a:p>
        </p:txBody>
      </p:sp>
      <p:grpSp>
        <p:nvGrpSpPr>
          <p:cNvPr id="3" name="Group 732"/>
          <p:cNvGrpSpPr>
            <a:grpSpLocks/>
          </p:cNvGrpSpPr>
          <p:nvPr/>
        </p:nvGrpSpPr>
        <p:grpSpPr bwMode="auto">
          <a:xfrm>
            <a:off x="338176" y="1347952"/>
            <a:ext cx="2729009" cy="2788071"/>
            <a:chOff x="122899" y="904333"/>
            <a:chExt cx="3332162" cy="3010466"/>
          </a:xfrm>
        </p:grpSpPr>
        <p:pic>
          <p:nvPicPr>
            <p:cNvPr id="24606" name="Picture 13"/>
            <p:cNvPicPr>
              <a:picLocks noChangeAspect="1" noChangeArrowheads="1"/>
            </p:cNvPicPr>
            <p:nvPr/>
          </p:nvPicPr>
          <p:blipFill>
            <a:blip r:embed="rId7"/>
            <a:srcRect/>
            <a:stretch>
              <a:fillRect/>
            </a:stretch>
          </p:blipFill>
          <p:spPr bwMode="auto">
            <a:xfrm>
              <a:off x="122899" y="904333"/>
              <a:ext cx="1477301" cy="2067467"/>
            </a:xfrm>
            <a:prstGeom prst="rect">
              <a:avLst/>
            </a:prstGeom>
            <a:noFill/>
            <a:ln w="12700">
              <a:noFill/>
              <a:miter lim="800000"/>
              <a:headEnd/>
              <a:tailEnd/>
            </a:ln>
          </p:spPr>
        </p:pic>
        <p:sp>
          <p:nvSpPr>
            <p:cNvPr id="24607" name="Rectangle 14"/>
            <p:cNvSpPr>
              <a:spLocks noChangeArrowheads="1"/>
            </p:cNvSpPr>
            <p:nvPr/>
          </p:nvSpPr>
          <p:spPr bwMode="auto">
            <a:xfrm>
              <a:off x="880534" y="2743200"/>
              <a:ext cx="2051391" cy="1171599"/>
            </a:xfrm>
            <a:prstGeom prst="rect">
              <a:avLst/>
            </a:prstGeom>
            <a:noFill/>
            <a:ln w="12700">
              <a:noFill/>
              <a:miter lim="800000"/>
              <a:headEnd/>
              <a:tailEnd/>
            </a:ln>
          </p:spPr>
          <p:txBody>
            <a:bodyPr wrap="none" lIns="90623" tIns="44517" rIns="90623" bIns="44517">
              <a:prstTxWarp prst="textNoShape">
                <a:avLst/>
              </a:prstTxWarp>
              <a:spAutoFit/>
            </a:bodyPr>
            <a:lstStyle/>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gut</a:t>
              </a:r>
            </a:p>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carbohydrate</a:t>
              </a:r>
            </a:p>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delivery &amp;</a:t>
              </a:r>
            </a:p>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absorption </a:t>
              </a:r>
            </a:p>
          </p:txBody>
        </p:sp>
        <p:sp>
          <p:nvSpPr>
            <p:cNvPr id="24608" name="AutoShape 699"/>
            <p:cNvSpPr>
              <a:spLocks noChangeArrowheads="1"/>
            </p:cNvSpPr>
            <p:nvPr/>
          </p:nvSpPr>
          <p:spPr bwMode="auto">
            <a:xfrm rot="1485168">
              <a:off x="1479425" y="2611004"/>
              <a:ext cx="1564191" cy="37163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8000">
                <a:alpha val="52940"/>
              </a:srgbClr>
            </a:solidFill>
            <a:ln w="12700">
              <a:solidFill>
                <a:srgbClr val="2C3E40"/>
              </a:solidFill>
              <a:miter lim="800000"/>
              <a:headEnd/>
              <a:tailEnd/>
            </a:ln>
          </p:spPr>
          <p:txBody>
            <a:bodyPr wrap="none" anchor="ctr">
              <a:prstTxWarp prst="textNoShape">
                <a:avLst/>
              </a:prstTxWarp>
            </a:bodyPr>
            <a:lstStyle/>
            <a:p>
              <a:pPr fontAlgn="base">
                <a:spcBef>
                  <a:spcPct val="0"/>
                </a:spcBef>
                <a:spcAft>
                  <a:spcPct val="0"/>
                </a:spcAft>
              </a:pPr>
              <a:endParaRPr lang="en-US" sz="2000">
                <a:solidFill>
                  <a:srgbClr val="000000"/>
                </a:solidFill>
                <a:latin typeface="Arial" pitchFamily="34" charset="0"/>
                <a:ea typeface="黑体" pitchFamily="49" charset="-122"/>
                <a:cs typeface="ＭＳ Ｐゴシック" charset="-128"/>
              </a:endParaRPr>
            </a:p>
          </p:txBody>
        </p:sp>
        <p:sp>
          <p:nvSpPr>
            <p:cNvPr id="24609" name="Rectangle 701"/>
            <p:cNvSpPr>
              <a:spLocks noChangeArrowheads="1"/>
            </p:cNvSpPr>
            <p:nvPr/>
          </p:nvSpPr>
          <p:spPr bwMode="auto">
            <a:xfrm>
              <a:off x="1835018" y="1230109"/>
              <a:ext cx="1233000" cy="639875"/>
            </a:xfrm>
            <a:prstGeom prst="rect">
              <a:avLst/>
            </a:prstGeom>
            <a:noFill/>
            <a:ln w="12700">
              <a:noFill/>
              <a:miter lim="800000"/>
              <a:headEnd/>
              <a:tailEnd/>
            </a:ln>
          </p:spPr>
          <p:txBody>
            <a:bodyPr wrap="none" lIns="90623" tIns="44517" rIns="90623" bIns="44517">
              <a:prstTxWarp prst="textNoShape">
                <a:avLst/>
              </a:prstTxWarp>
              <a:spAutoFit/>
            </a:bodyPr>
            <a:lstStyle/>
            <a:p>
              <a:pPr fontAlgn="base">
                <a:lnSpc>
                  <a:spcPct val="80000"/>
                </a:lnSpc>
                <a:spcBef>
                  <a:spcPct val="0"/>
                </a:spcBef>
                <a:spcAft>
                  <a:spcPct val="0"/>
                </a:spcAft>
              </a:pPr>
              <a:r>
                <a:rPr lang="en-US" sz="2000" dirty="0" err="1">
                  <a:solidFill>
                    <a:srgbClr val="008000"/>
                  </a:solidFill>
                  <a:latin typeface="Arial" pitchFamily="34" charset="0"/>
                  <a:ea typeface="黑体" pitchFamily="49" charset="-122"/>
                  <a:cs typeface="Calibri" charset="0"/>
                </a:rPr>
                <a:t>incretin</a:t>
              </a:r>
              <a:endParaRPr lang="en-US" sz="2000" dirty="0">
                <a:solidFill>
                  <a:srgbClr val="008000"/>
                </a:solidFill>
                <a:latin typeface="Arial" pitchFamily="34" charset="0"/>
                <a:ea typeface="黑体" pitchFamily="49" charset="-122"/>
                <a:cs typeface="Calibri" charset="0"/>
              </a:endParaRPr>
            </a:p>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effect </a:t>
              </a:r>
            </a:p>
          </p:txBody>
        </p:sp>
        <p:sp>
          <p:nvSpPr>
            <p:cNvPr id="24610" name="Arc 700"/>
            <p:cNvSpPr>
              <a:spLocks/>
            </p:cNvSpPr>
            <p:nvPr/>
          </p:nvSpPr>
          <p:spPr bwMode="auto">
            <a:xfrm flipH="1">
              <a:off x="1600199" y="990601"/>
              <a:ext cx="1854862" cy="457199"/>
            </a:xfrm>
            <a:custGeom>
              <a:avLst/>
              <a:gdLst>
                <a:gd name="T0" fmla="*/ 0 w 38984"/>
                <a:gd name="T1" fmla="*/ 2147483647 h 21600"/>
                <a:gd name="T2" fmla="*/ 2147483647 w 38984"/>
                <a:gd name="T3" fmla="*/ 2147483647 h 21600"/>
                <a:gd name="T4" fmla="*/ 2147483647 w 38984"/>
                <a:gd name="T5" fmla="*/ 2147483647 h 21600"/>
                <a:gd name="T6" fmla="*/ 0 60000 65536"/>
                <a:gd name="T7" fmla="*/ 0 60000 65536"/>
                <a:gd name="T8" fmla="*/ 0 60000 65536"/>
                <a:gd name="T9" fmla="*/ 0 w 38984"/>
                <a:gd name="T10" fmla="*/ 0 h 21600"/>
                <a:gd name="T11" fmla="*/ 38984 w 38984"/>
                <a:gd name="T12" fmla="*/ 21600 h 21600"/>
              </a:gdLst>
              <a:ahLst/>
              <a:cxnLst>
                <a:cxn ang="T6">
                  <a:pos x="T0" y="T1"/>
                </a:cxn>
                <a:cxn ang="T7">
                  <a:pos x="T2" y="T3"/>
                </a:cxn>
                <a:cxn ang="T8">
                  <a:pos x="T4" y="T5"/>
                </a:cxn>
              </a:cxnLst>
              <a:rect l="T9" t="T10" r="T11" b="T12"/>
              <a:pathLst>
                <a:path w="38984" h="21600" fill="none" extrusionOk="0">
                  <a:moveTo>
                    <a:pt x="-1" y="12595"/>
                  </a:moveTo>
                  <a:cubicBezTo>
                    <a:pt x="3519" y="4920"/>
                    <a:pt x="11189" y="-1"/>
                    <a:pt x="19633" y="0"/>
                  </a:cubicBezTo>
                  <a:cubicBezTo>
                    <a:pt x="27840" y="0"/>
                    <a:pt x="35338" y="4651"/>
                    <a:pt x="38984" y="12003"/>
                  </a:cubicBezTo>
                </a:path>
                <a:path w="38984" h="21600" stroke="0" extrusionOk="0">
                  <a:moveTo>
                    <a:pt x="-1" y="12595"/>
                  </a:moveTo>
                  <a:cubicBezTo>
                    <a:pt x="3519" y="4920"/>
                    <a:pt x="11189" y="-1"/>
                    <a:pt x="19633" y="0"/>
                  </a:cubicBezTo>
                  <a:cubicBezTo>
                    <a:pt x="27840" y="0"/>
                    <a:pt x="35338" y="4651"/>
                    <a:pt x="38984" y="12003"/>
                  </a:cubicBezTo>
                  <a:lnTo>
                    <a:pt x="19633" y="21600"/>
                  </a:lnTo>
                  <a:close/>
                </a:path>
              </a:pathLst>
            </a:custGeom>
            <a:noFill/>
            <a:ln w="38100">
              <a:solidFill>
                <a:srgbClr val="008000"/>
              </a:solidFill>
              <a:prstDash val="sysDot"/>
              <a:round/>
              <a:headEnd type="triangle" w="med" len="med"/>
              <a:tailEnd/>
            </a:ln>
          </p:spPr>
          <p:txBody>
            <a:bodyPr wrap="none" anchor="ctr">
              <a:prstTxWarp prst="textNoShape">
                <a:avLst/>
              </a:prstTxWarp>
            </a:bodyPr>
            <a:lstStyle/>
            <a:p>
              <a:pPr fontAlgn="base">
                <a:spcBef>
                  <a:spcPct val="0"/>
                </a:spcBef>
                <a:spcAft>
                  <a:spcPct val="0"/>
                </a:spcAft>
              </a:pPr>
              <a:endParaRPr lang="en-US" sz="2000">
                <a:solidFill>
                  <a:srgbClr val="000000"/>
                </a:solidFill>
                <a:latin typeface="Arial" pitchFamily="34" charset="0"/>
                <a:ea typeface="黑体" pitchFamily="49" charset="-122"/>
                <a:cs typeface="ＭＳ Ｐゴシック" charset="-128"/>
              </a:endParaRPr>
            </a:p>
          </p:txBody>
        </p:sp>
        <p:sp>
          <p:nvSpPr>
            <p:cNvPr id="24611" name="Line 16"/>
            <p:cNvSpPr>
              <a:spLocks noChangeShapeType="1"/>
            </p:cNvSpPr>
            <p:nvPr/>
          </p:nvSpPr>
          <p:spPr bwMode="auto">
            <a:xfrm>
              <a:off x="1816100" y="1276411"/>
              <a:ext cx="0" cy="535100"/>
            </a:xfrm>
            <a:prstGeom prst="line">
              <a:avLst/>
            </a:prstGeom>
            <a:noFill/>
            <a:ln w="76200" cmpd="sng">
              <a:solidFill>
                <a:srgbClr val="008000"/>
              </a:solidFill>
              <a:round/>
              <a:headEnd/>
              <a:tailEnd type="triangle" w="med" len="med"/>
            </a:ln>
          </p:spPr>
          <p:txBody>
            <a:bodyPr wrap="none" anchor="ctr">
              <a:prstTxWarp prst="textNoShape">
                <a:avLst/>
              </a:prstTxWarp>
            </a:bodyPr>
            <a:lstStyle/>
            <a:p>
              <a:pPr fontAlgn="base">
                <a:spcBef>
                  <a:spcPct val="0"/>
                </a:spcBef>
                <a:spcAft>
                  <a:spcPct val="0"/>
                </a:spcAft>
              </a:pPr>
              <a:endParaRPr lang="en-US" sz="2000">
                <a:solidFill>
                  <a:srgbClr val="000000"/>
                </a:solidFill>
                <a:latin typeface="Arial" pitchFamily="34" charset="0"/>
                <a:ea typeface="黑体" pitchFamily="49" charset="-122"/>
                <a:cs typeface="ＭＳ Ｐゴシック" charset="-128"/>
              </a:endParaRPr>
            </a:p>
          </p:txBody>
        </p:sp>
      </p:grpSp>
      <p:sp>
        <p:nvSpPr>
          <p:cNvPr id="24596" name="AutoShape 690"/>
          <p:cNvSpPr>
            <a:spLocks noChangeArrowheads="1"/>
          </p:cNvSpPr>
          <p:nvPr/>
        </p:nvSpPr>
        <p:spPr bwMode="auto">
          <a:xfrm rot="19705685">
            <a:off x="2765453" y="4026955"/>
            <a:ext cx="881063" cy="685800"/>
          </a:xfrm>
          <a:prstGeom prst="rightArrow">
            <a:avLst>
              <a:gd name="adj1" fmla="val 50000"/>
              <a:gd name="adj2" fmla="val 32118"/>
            </a:avLst>
          </a:prstGeom>
          <a:solidFill>
            <a:srgbClr val="7C4200">
              <a:alpha val="78038"/>
            </a:srgbClr>
          </a:solidFill>
          <a:ln w="12700">
            <a:solidFill>
              <a:srgbClr val="834B0A"/>
            </a:solidFill>
            <a:miter lim="800000"/>
            <a:headEnd/>
            <a:tailEn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02" name="TextBox 701"/>
          <p:cNvSpPr txBox="1"/>
          <p:nvPr/>
        </p:nvSpPr>
        <p:spPr>
          <a:xfrm>
            <a:off x="2734171" y="3346779"/>
            <a:ext cx="3270604" cy="523212"/>
          </a:xfrm>
          <a:prstGeom prst="rect">
            <a:avLst/>
          </a:prstGeom>
          <a:solidFill>
            <a:srgbClr val="C3D8FF">
              <a:alpha val="72000"/>
            </a:srgbClr>
          </a:solidFill>
          <a:ln w="25400">
            <a:solidFill>
              <a:srgbClr val="000090"/>
            </a:solidFill>
          </a:ln>
          <a:effectLst>
            <a:outerShdw blurRad="206375" dist="38100" dir="2700000" algn="tl" rotWithShape="0">
              <a:srgbClr val="000000">
                <a:alpha val="43000"/>
              </a:srgbClr>
            </a:outerShdw>
          </a:effectLst>
        </p:spPr>
        <p:txBody>
          <a:bodyPr wrap="none" lIns="91431" tIns="45716" rIns="91431" bIns="45716">
            <a:spAutoFit/>
          </a:bodyPr>
          <a:lstStyle/>
          <a:p>
            <a:pPr>
              <a:defRPr/>
            </a:pPr>
            <a:r>
              <a:rPr lang="en-US" sz="2800" b="1" dirty="0">
                <a:solidFill>
                  <a:srgbClr val="000000"/>
                </a:solidFill>
                <a:latin typeface="Arial" pitchFamily="34" charset="0"/>
                <a:ea typeface="黑体" pitchFamily="49" charset="-122"/>
                <a:cs typeface="Arial Black"/>
              </a:rPr>
              <a:t>HYPERGLYCEMIA</a:t>
            </a:r>
          </a:p>
        </p:txBody>
      </p:sp>
      <p:grpSp>
        <p:nvGrpSpPr>
          <p:cNvPr id="5" name="Group 731"/>
          <p:cNvGrpSpPr>
            <a:grpSpLocks/>
          </p:cNvGrpSpPr>
          <p:nvPr/>
        </p:nvGrpSpPr>
        <p:grpSpPr bwMode="auto">
          <a:xfrm>
            <a:off x="6348784" y="1356303"/>
            <a:ext cx="2049149" cy="2252082"/>
            <a:chOff x="7239000" y="736888"/>
            <a:chExt cx="2565486" cy="2463512"/>
          </a:xfrm>
        </p:grpSpPr>
        <p:pic>
          <p:nvPicPr>
            <p:cNvPr id="24600" name="Picture 702"/>
            <p:cNvPicPr>
              <a:picLocks noChangeAspect="1"/>
            </p:cNvPicPr>
            <p:nvPr/>
          </p:nvPicPr>
          <p:blipFill>
            <a:blip r:embed="rId8"/>
            <a:srcRect/>
            <a:stretch>
              <a:fillRect/>
            </a:stretch>
          </p:blipFill>
          <p:spPr bwMode="auto">
            <a:xfrm flipH="1">
              <a:off x="7772400" y="736888"/>
              <a:ext cx="2032086" cy="1350882"/>
            </a:xfrm>
            <a:prstGeom prst="rect">
              <a:avLst/>
            </a:prstGeom>
            <a:noFill/>
            <a:ln w="9525">
              <a:noFill/>
              <a:miter lim="800000"/>
              <a:headEnd/>
              <a:tailEnd/>
            </a:ln>
          </p:spPr>
        </p:pic>
        <p:sp>
          <p:nvSpPr>
            <p:cNvPr id="719" name="Freeform 718"/>
            <p:cNvSpPr/>
            <p:nvPr/>
          </p:nvSpPr>
          <p:spPr>
            <a:xfrm>
              <a:off x="7239000" y="2070232"/>
              <a:ext cx="1265548" cy="514290"/>
            </a:xfrm>
            <a:custGeom>
              <a:avLst/>
              <a:gdLst>
                <a:gd name="connsiteX0" fmla="*/ 736600 w 736600"/>
                <a:gd name="connsiteY0" fmla="*/ 0 h 196850"/>
                <a:gd name="connsiteX1" fmla="*/ 533400 w 736600"/>
                <a:gd name="connsiteY1" fmla="*/ 165100 h 196850"/>
                <a:gd name="connsiteX2" fmla="*/ 0 w 736600"/>
                <a:gd name="connsiteY2" fmla="*/ 190500 h 196850"/>
              </a:gdLst>
              <a:ahLst/>
              <a:cxnLst>
                <a:cxn ang="0">
                  <a:pos x="connsiteX0" y="connsiteY0"/>
                </a:cxn>
                <a:cxn ang="0">
                  <a:pos x="connsiteX1" y="connsiteY1"/>
                </a:cxn>
                <a:cxn ang="0">
                  <a:pos x="connsiteX2" y="connsiteY2"/>
                </a:cxn>
              </a:cxnLst>
              <a:rect l="l" t="t" r="r" b="b"/>
              <a:pathLst>
                <a:path w="736600" h="196850">
                  <a:moveTo>
                    <a:pt x="736600" y="0"/>
                  </a:moveTo>
                  <a:cubicBezTo>
                    <a:pt x="696383" y="66675"/>
                    <a:pt x="656167" y="133350"/>
                    <a:pt x="533400" y="165100"/>
                  </a:cubicBezTo>
                  <a:cubicBezTo>
                    <a:pt x="410633" y="196850"/>
                    <a:pt x="0" y="190500"/>
                    <a:pt x="0" y="190500"/>
                  </a:cubicBezTo>
                </a:path>
              </a:pathLst>
            </a:custGeom>
            <a:ln w="41275" cap="rnd">
              <a:solidFill>
                <a:srgbClr val="786A71"/>
              </a:solidFill>
              <a:prstDash val="dash"/>
              <a:bevel/>
              <a:tailEnd type="triangle"/>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cxnSp>
          <p:nvCxnSpPr>
            <p:cNvPr id="724" name="Straight Arrow Connector 723"/>
            <p:cNvCxnSpPr/>
            <p:nvPr/>
          </p:nvCxnSpPr>
          <p:spPr>
            <a:xfrm flipH="1">
              <a:off x="7648240" y="2587697"/>
              <a:ext cx="507250" cy="595243"/>
            </a:xfrm>
            <a:prstGeom prst="straightConnector1">
              <a:avLst/>
            </a:prstGeom>
            <a:ln w="44450" cap="rnd">
              <a:solidFill>
                <a:srgbClr val="786A71"/>
              </a:solidFill>
              <a:prstDash val="dash"/>
              <a:bevel/>
              <a:tailEnd type="triangle"/>
            </a:ln>
          </p:spPr>
          <p:style>
            <a:lnRef idx="2">
              <a:schemeClr val="accent1"/>
            </a:lnRef>
            <a:fillRef idx="0">
              <a:schemeClr val="accent1"/>
            </a:fillRef>
            <a:effectRef idx="1">
              <a:schemeClr val="accent1"/>
            </a:effectRef>
            <a:fontRef idx="minor">
              <a:schemeClr val="tx1"/>
            </a:fontRef>
          </p:style>
        </p:cxnSp>
        <p:sp>
          <p:nvSpPr>
            <p:cNvPr id="725" name="Freeform 724"/>
            <p:cNvSpPr/>
            <p:nvPr/>
          </p:nvSpPr>
          <p:spPr>
            <a:xfrm>
              <a:off x="8246624" y="2549601"/>
              <a:ext cx="36109" cy="650799"/>
            </a:xfrm>
            <a:custGeom>
              <a:avLst/>
              <a:gdLst>
                <a:gd name="connsiteX0" fmla="*/ 25400 w 25400"/>
                <a:gd name="connsiteY0" fmla="*/ 0 h 482600"/>
                <a:gd name="connsiteX1" fmla="*/ 0 w 25400"/>
                <a:gd name="connsiteY1" fmla="*/ 114300 h 482600"/>
                <a:gd name="connsiteX2" fmla="*/ 25400 w 25400"/>
                <a:gd name="connsiteY2" fmla="*/ 482600 h 482600"/>
                <a:gd name="connsiteX3" fmla="*/ 25400 w 25400"/>
                <a:gd name="connsiteY3" fmla="*/ 482600 h 482600"/>
              </a:gdLst>
              <a:ahLst/>
              <a:cxnLst>
                <a:cxn ang="0">
                  <a:pos x="connsiteX0" y="connsiteY0"/>
                </a:cxn>
                <a:cxn ang="0">
                  <a:pos x="connsiteX1" y="connsiteY1"/>
                </a:cxn>
                <a:cxn ang="0">
                  <a:pos x="connsiteX2" y="connsiteY2"/>
                </a:cxn>
                <a:cxn ang="0">
                  <a:pos x="connsiteX3" y="connsiteY3"/>
                </a:cxn>
              </a:cxnLst>
              <a:rect l="l" t="t" r="r" b="b"/>
              <a:pathLst>
                <a:path w="25400" h="482600">
                  <a:moveTo>
                    <a:pt x="25400" y="0"/>
                  </a:moveTo>
                  <a:cubicBezTo>
                    <a:pt x="12700" y="16933"/>
                    <a:pt x="0" y="33867"/>
                    <a:pt x="0" y="114300"/>
                  </a:cubicBezTo>
                  <a:cubicBezTo>
                    <a:pt x="0" y="194733"/>
                    <a:pt x="25400" y="482600"/>
                    <a:pt x="25400" y="482600"/>
                  </a:cubicBezTo>
                  <a:lnTo>
                    <a:pt x="25400" y="482600"/>
                  </a:lnTo>
                </a:path>
              </a:pathLst>
            </a:custGeom>
            <a:ln w="44450" cap="rnd">
              <a:solidFill>
                <a:srgbClr val="786A71"/>
              </a:solidFill>
              <a:prstDash val="dash"/>
              <a:bevel/>
              <a:tailEnd type="triangle"/>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sp>
          <p:nvSpPr>
            <p:cNvPr id="24605" name="Rectangle 727"/>
            <p:cNvSpPr>
              <a:spLocks noChangeArrowheads="1"/>
            </p:cNvSpPr>
            <p:nvPr/>
          </p:nvSpPr>
          <p:spPr bwMode="auto">
            <a:xfrm>
              <a:off x="8608734" y="2259865"/>
              <a:ext cx="676068" cy="774344"/>
            </a:xfrm>
            <a:prstGeom prst="rect">
              <a:avLst/>
            </a:prstGeom>
            <a:solidFill>
              <a:schemeClr val="bg1">
                <a:lumMod val="85000"/>
              </a:schemeClr>
            </a:solidFill>
            <a:ln w="9525">
              <a:noFill/>
              <a:miter lim="800000"/>
              <a:headEnd/>
              <a:tailEnd/>
            </a:ln>
          </p:spPr>
          <p:txBody>
            <a:bodyPr>
              <a:prstTxWarp prst="textNoShape">
                <a:avLst/>
              </a:prstTxWarp>
              <a:spAutoFit/>
            </a:bodyPr>
            <a:lstStyle/>
            <a:p>
              <a:pPr fontAlgn="base">
                <a:spcBef>
                  <a:spcPct val="0"/>
                </a:spcBef>
                <a:spcAft>
                  <a:spcPct val="0"/>
                </a:spcAft>
              </a:pPr>
              <a:r>
                <a:rPr lang="en-US" sz="4000" b="1" dirty="0" smtClean="0">
                  <a:solidFill>
                    <a:srgbClr val="786A71"/>
                  </a:solidFill>
                  <a:latin typeface="Arial" pitchFamily="34" charset="0"/>
                  <a:ea typeface="黑体" pitchFamily="49" charset="-122"/>
                  <a:cs typeface="Times" charset="0"/>
                </a:rPr>
                <a:t>?</a:t>
              </a:r>
            </a:p>
          </p:txBody>
        </p:sp>
      </p:grpSp>
      <p:sp>
        <p:nvSpPr>
          <p:cNvPr id="24599" name="TextBox 12"/>
          <p:cNvSpPr txBox="1">
            <a:spLocks noChangeArrowheads="1"/>
          </p:cNvSpPr>
          <p:nvPr/>
        </p:nvSpPr>
        <p:spPr bwMode="auto">
          <a:xfrm>
            <a:off x="4564372" y="949139"/>
            <a:ext cx="4177922" cy="261602"/>
          </a:xfrm>
          <a:prstGeom prst="rect">
            <a:avLst/>
          </a:prstGeom>
          <a:noFill/>
          <a:ln w="9525">
            <a:noFill/>
            <a:miter lim="800000"/>
            <a:headEnd/>
            <a:tailEnd/>
          </a:ln>
        </p:spPr>
        <p:txBody>
          <a:bodyPr wrap="none" lIns="91431" tIns="45716" rIns="91431" bIns="45716">
            <a:prstTxWarp prst="textNoShape">
              <a:avLst/>
            </a:prstTxWarp>
            <a:spAutoFit/>
          </a:bodyPr>
          <a:lstStyle/>
          <a:p>
            <a:pPr fontAlgn="base">
              <a:spcBef>
                <a:spcPct val="0"/>
              </a:spcBef>
              <a:spcAft>
                <a:spcPct val="0"/>
              </a:spcAft>
            </a:pPr>
            <a:r>
              <a:rPr lang="en-US" sz="1100" dirty="0">
                <a:solidFill>
                  <a:srgbClr val="000000"/>
                </a:solidFill>
                <a:latin typeface="Arial" pitchFamily="34" charset="0"/>
                <a:ea typeface="黑体" pitchFamily="49" charset="-122"/>
                <a:cs typeface="Times" charset="0"/>
              </a:rPr>
              <a:t>Adapted from: </a:t>
            </a:r>
            <a:r>
              <a:rPr lang="en-US" sz="1100" dirty="0" err="1">
                <a:solidFill>
                  <a:srgbClr val="000000"/>
                </a:solidFill>
                <a:latin typeface="Arial" pitchFamily="34" charset="0"/>
                <a:ea typeface="黑体" pitchFamily="49" charset="-122"/>
                <a:cs typeface="Times" charset="0"/>
              </a:rPr>
              <a:t>Inzucchi</a:t>
            </a:r>
            <a:r>
              <a:rPr lang="en-US" sz="1100" dirty="0">
                <a:solidFill>
                  <a:srgbClr val="000000"/>
                </a:solidFill>
                <a:latin typeface="Arial" pitchFamily="34" charset="0"/>
                <a:ea typeface="黑体" pitchFamily="49" charset="-122"/>
                <a:cs typeface="Times" charset="0"/>
              </a:rPr>
              <a:t> SE, Sherwin RS in: </a:t>
            </a:r>
            <a:r>
              <a:rPr lang="en-US" sz="1100" i="1" dirty="0">
                <a:solidFill>
                  <a:srgbClr val="000000"/>
                </a:solidFill>
                <a:latin typeface="Arial" pitchFamily="34" charset="0"/>
                <a:ea typeface="黑体" pitchFamily="49" charset="-122"/>
                <a:cs typeface="Times" charset="0"/>
              </a:rPr>
              <a:t>Cecil Medicine </a:t>
            </a:r>
            <a:r>
              <a:rPr lang="en-US" sz="1100" dirty="0">
                <a:solidFill>
                  <a:srgbClr val="000000"/>
                </a:solidFill>
                <a:latin typeface="Arial" pitchFamily="34" charset="0"/>
                <a:ea typeface="黑体" pitchFamily="49" charset="-122"/>
                <a:cs typeface="Times" charset="0"/>
              </a:rPr>
              <a:t>2011 </a:t>
            </a:r>
          </a:p>
        </p:txBody>
      </p:sp>
      <p:grpSp>
        <p:nvGrpSpPr>
          <p:cNvPr id="6" name="Group 21"/>
          <p:cNvGrpSpPr>
            <a:grpSpLocks/>
          </p:cNvGrpSpPr>
          <p:nvPr/>
        </p:nvGrpSpPr>
        <p:grpSpPr bwMode="auto">
          <a:xfrm>
            <a:off x="6206659" y="5145737"/>
            <a:ext cx="1186637" cy="1228725"/>
            <a:chOff x="3072" y="3408"/>
            <a:chExt cx="1056" cy="912"/>
          </a:xfrm>
        </p:grpSpPr>
        <p:sp>
          <p:nvSpPr>
            <p:cNvPr id="707" name="Oval 22"/>
            <p:cNvSpPr>
              <a:spLocks noChangeArrowheads="1"/>
            </p:cNvSpPr>
            <p:nvPr/>
          </p:nvSpPr>
          <p:spPr bwMode="auto">
            <a:xfrm>
              <a:off x="312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08" name="Oval 23"/>
            <p:cNvSpPr>
              <a:spLocks noChangeArrowheads="1"/>
            </p:cNvSpPr>
            <p:nvPr/>
          </p:nvSpPr>
          <p:spPr bwMode="auto">
            <a:xfrm>
              <a:off x="316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09" name="Oval 24"/>
            <p:cNvSpPr>
              <a:spLocks noChangeArrowheads="1"/>
            </p:cNvSpPr>
            <p:nvPr/>
          </p:nvSpPr>
          <p:spPr bwMode="auto">
            <a:xfrm>
              <a:off x="312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0" name="Oval 25"/>
            <p:cNvSpPr>
              <a:spLocks noChangeArrowheads="1"/>
            </p:cNvSpPr>
            <p:nvPr/>
          </p:nvSpPr>
          <p:spPr bwMode="auto">
            <a:xfrm>
              <a:off x="316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1" name="Oval 26"/>
            <p:cNvSpPr>
              <a:spLocks noChangeArrowheads="1"/>
            </p:cNvSpPr>
            <p:nvPr/>
          </p:nvSpPr>
          <p:spPr bwMode="auto">
            <a:xfrm>
              <a:off x="321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2" name="Oval 27"/>
            <p:cNvSpPr>
              <a:spLocks noChangeArrowheads="1"/>
            </p:cNvSpPr>
            <p:nvPr/>
          </p:nvSpPr>
          <p:spPr bwMode="auto">
            <a:xfrm>
              <a:off x="326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3" name="Oval 28"/>
            <p:cNvSpPr>
              <a:spLocks noChangeArrowheads="1"/>
            </p:cNvSpPr>
            <p:nvPr/>
          </p:nvSpPr>
          <p:spPr bwMode="auto">
            <a:xfrm>
              <a:off x="316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4" name="Oval 29"/>
            <p:cNvSpPr>
              <a:spLocks noChangeArrowheads="1"/>
            </p:cNvSpPr>
            <p:nvPr/>
          </p:nvSpPr>
          <p:spPr bwMode="auto">
            <a:xfrm>
              <a:off x="326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5" name="Oval 30"/>
            <p:cNvSpPr>
              <a:spLocks noChangeArrowheads="1"/>
            </p:cNvSpPr>
            <p:nvPr/>
          </p:nvSpPr>
          <p:spPr bwMode="auto">
            <a:xfrm>
              <a:off x="3216"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6" name="Oval 31"/>
            <p:cNvSpPr>
              <a:spLocks noChangeArrowheads="1"/>
            </p:cNvSpPr>
            <p:nvPr/>
          </p:nvSpPr>
          <p:spPr bwMode="auto">
            <a:xfrm>
              <a:off x="321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7" name="Oval 32"/>
            <p:cNvSpPr>
              <a:spLocks noChangeArrowheads="1"/>
            </p:cNvSpPr>
            <p:nvPr/>
          </p:nvSpPr>
          <p:spPr bwMode="auto">
            <a:xfrm>
              <a:off x="326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8" name="Oval 33"/>
            <p:cNvSpPr>
              <a:spLocks noChangeArrowheads="1"/>
            </p:cNvSpPr>
            <p:nvPr/>
          </p:nvSpPr>
          <p:spPr bwMode="auto">
            <a:xfrm>
              <a:off x="321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0" name="Oval 34"/>
            <p:cNvSpPr>
              <a:spLocks noChangeArrowheads="1"/>
            </p:cNvSpPr>
            <p:nvPr/>
          </p:nvSpPr>
          <p:spPr bwMode="auto">
            <a:xfrm>
              <a:off x="331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1" name="Oval 35"/>
            <p:cNvSpPr>
              <a:spLocks noChangeArrowheads="1"/>
            </p:cNvSpPr>
            <p:nvPr/>
          </p:nvSpPr>
          <p:spPr bwMode="auto">
            <a:xfrm>
              <a:off x="326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2" name="Oval 36"/>
            <p:cNvSpPr>
              <a:spLocks noChangeArrowheads="1"/>
            </p:cNvSpPr>
            <p:nvPr/>
          </p:nvSpPr>
          <p:spPr bwMode="auto">
            <a:xfrm>
              <a:off x="321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3" name="Oval 37"/>
            <p:cNvSpPr>
              <a:spLocks noChangeArrowheads="1"/>
            </p:cNvSpPr>
            <p:nvPr/>
          </p:nvSpPr>
          <p:spPr bwMode="auto">
            <a:xfrm>
              <a:off x="321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6" name="Oval 38"/>
            <p:cNvSpPr>
              <a:spLocks noChangeArrowheads="1"/>
            </p:cNvSpPr>
            <p:nvPr/>
          </p:nvSpPr>
          <p:spPr bwMode="auto">
            <a:xfrm>
              <a:off x="3216"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7" name="Oval 39"/>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8" name="Oval 40"/>
            <p:cNvSpPr>
              <a:spLocks noChangeArrowheads="1"/>
            </p:cNvSpPr>
            <p:nvPr/>
          </p:nvSpPr>
          <p:spPr bwMode="auto">
            <a:xfrm>
              <a:off x="336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9" name="Oval 41"/>
            <p:cNvSpPr>
              <a:spLocks noChangeArrowheads="1"/>
            </p:cNvSpPr>
            <p:nvPr/>
          </p:nvSpPr>
          <p:spPr bwMode="auto">
            <a:xfrm>
              <a:off x="3216"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0" name="Oval 42"/>
            <p:cNvSpPr>
              <a:spLocks noChangeArrowheads="1"/>
            </p:cNvSpPr>
            <p:nvPr/>
          </p:nvSpPr>
          <p:spPr bwMode="auto">
            <a:xfrm>
              <a:off x="326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1" name="Oval 43"/>
            <p:cNvSpPr>
              <a:spLocks noChangeArrowheads="1"/>
            </p:cNvSpPr>
            <p:nvPr/>
          </p:nvSpPr>
          <p:spPr bwMode="auto">
            <a:xfrm>
              <a:off x="3216"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2" name="Oval 44"/>
            <p:cNvSpPr>
              <a:spLocks noChangeArrowheads="1"/>
            </p:cNvSpPr>
            <p:nvPr/>
          </p:nvSpPr>
          <p:spPr bwMode="auto">
            <a:xfrm>
              <a:off x="326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3" name="Oval 45"/>
            <p:cNvSpPr>
              <a:spLocks noChangeArrowheads="1"/>
            </p:cNvSpPr>
            <p:nvPr/>
          </p:nvSpPr>
          <p:spPr bwMode="auto">
            <a:xfrm>
              <a:off x="331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4" name="Oval 46"/>
            <p:cNvSpPr>
              <a:spLocks noChangeArrowheads="1"/>
            </p:cNvSpPr>
            <p:nvPr/>
          </p:nvSpPr>
          <p:spPr bwMode="auto">
            <a:xfrm>
              <a:off x="336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5" name="Oval 47"/>
            <p:cNvSpPr>
              <a:spLocks noChangeArrowheads="1"/>
            </p:cNvSpPr>
            <p:nvPr/>
          </p:nvSpPr>
          <p:spPr bwMode="auto">
            <a:xfrm>
              <a:off x="326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6" name="Oval 48"/>
            <p:cNvSpPr>
              <a:spLocks noChangeArrowheads="1"/>
            </p:cNvSpPr>
            <p:nvPr/>
          </p:nvSpPr>
          <p:spPr bwMode="auto">
            <a:xfrm>
              <a:off x="336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7" name="Oval 49"/>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8" name="Oval 50"/>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9" name="Oval 51"/>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0" name="Oval 52"/>
            <p:cNvSpPr>
              <a:spLocks noChangeArrowheads="1"/>
            </p:cNvSpPr>
            <p:nvPr/>
          </p:nvSpPr>
          <p:spPr bwMode="auto">
            <a:xfrm>
              <a:off x="331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1" name="Oval 53"/>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2" name="Oval 54"/>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3" name="Oval 55"/>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4" name="Oval 56"/>
            <p:cNvSpPr>
              <a:spLocks noChangeArrowheads="1"/>
            </p:cNvSpPr>
            <p:nvPr/>
          </p:nvSpPr>
          <p:spPr bwMode="auto">
            <a:xfrm>
              <a:off x="3312"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5" name="Oval 57"/>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6" name="Oval 58"/>
            <p:cNvSpPr>
              <a:spLocks noChangeArrowheads="1"/>
            </p:cNvSpPr>
            <p:nvPr/>
          </p:nvSpPr>
          <p:spPr bwMode="auto">
            <a:xfrm>
              <a:off x="340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7" name="Oval 59"/>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8" name="Oval 60"/>
            <p:cNvSpPr>
              <a:spLocks noChangeArrowheads="1"/>
            </p:cNvSpPr>
            <p:nvPr/>
          </p:nvSpPr>
          <p:spPr bwMode="auto">
            <a:xfrm>
              <a:off x="331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9" name="Oval 61"/>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0" name="Oval 62"/>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1" name="Oval 63"/>
            <p:cNvSpPr>
              <a:spLocks noChangeArrowheads="1"/>
            </p:cNvSpPr>
            <p:nvPr/>
          </p:nvSpPr>
          <p:spPr bwMode="auto">
            <a:xfrm>
              <a:off x="336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2" name="Oval 64"/>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3" name="Oval 65"/>
            <p:cNvSpPr>
              <a:spLocks noChangeArrowheads="1"/>
            </p:cNvSpPr>
            <p:nvPr/>
          </p:nvSpPr>
          <p:spPr bwMode="auto">
            <a:xfrm>
              <a:off x="345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4" name="Oval 66"/>
            <p:cNvSpPr>
              <a:spLocks noChangeArrowheads="1"/>
            </p:cNvSpPr>
            <p:nvPr/>
          </p:nvSpPr>
          <p:spPr bwMode="auto">
            <a:xfrm>
              <a:off x="336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5" name="Oval 67"/>
            <p:cNvSpPr>
              <a:spLocks noChangeArrowheads="1"/>
            </p:cNvSpPr>
            <p:nvPr/>
          </p:nvSpPr>
          <p:spPr bwMode="auto">
            <a:xfrm>
              <a:off x="345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6" name="Oval 68"/>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7" name="Oval 69"/>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8" name="Oval 70"/>
            <p:cNvSpPr>
              <a:spLocks noChangeArrowheads="1"/>
            </p:cNvSpPr>
            <p:nvPr/>
          </p:nvSpPr>
          <p:spPr bwMode="auto">
            <a:xfrm>
              <a:off x="345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9" name="Oval 71"/>
            <p:cNvSpPr>
              <a:spLocks noChangeArrowheads="1"/>
            </p:cNvSpPr>
            <p:nvPr/>
          </p:nvSpPr>
          <p:spPr bwMode="auto">
            <a:xfrm>
              <a:off x="3408"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0" name="Oval 72"/>
            <p:cNvSpPr>
              <a:spLocks noChangeArrowheads="1"/>
            </p:cNvSpPr>
            <p:nvPr/>
          </p:nvSpPr>
          <p:spPr bwMode="auto">
            <a:xfrm>
              <a:off x="350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1" name="Oval 73"/>
            <p:cNvSpPr>
              <a:spLocks noChangeArrowheads="1"/>
            </p:cNvSpPr>
            <p:nvPr/>
          </p:nvSpPr>
          <p:spPr bwMode="auto">
            <a:xfrm>
              <a:off x="345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2" name="Oval 74"/>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3" name="Oval 75"/>
            <p:cNvSpPr>
              <a:spLocks noChangeArrowheads="1"/>
            </p:cNvSpPr>
            <p:nvPr/>
          </p:nvSpPr>
          <p:spPr bwMode="auto">
            <a:xfrm>
              <a:off x="3408"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4" name="Oval 76"/>
            <p:cNvSpPr>
              <a:spLocks noChangeArrowheads="1"/>
            </p:cNvSpPr>
            <p:nvPr/>
          </p:nvSpPr>
          <p:spPr bwMode="auto">
            <a:xfrm>
              <a:off x="340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5" name="Oval 77"/>
            <p:cNvSpPr>
              <a:spLocks noChangeArrowheads="1"/>
            </p:cNvSpPr>
            <p:nvPr/>
          </p:nvSpPr>
          <p:spPr bwMode="auto">
            <a:xfrm>
              <a:off x="350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6" name="Oval 78"/>
            <p:cNvSpPr>
              <a:spLocks noChangeArrowheads="1"/>
            </p:cNvSpPr>
            <p:nvPr/>
          </p:nvSpPr>
          <p:spPr bwMode="auto">
            <a:xfrm>
              <a:off x="3552"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7" name="Oval 79"/>
            <p:cNvSpPr>
              <a:spLocks noChangeArrowheads="1"/>
            </p:cNvSpPr>
            <p:nvPr/>
          </p:nvSpPr>
          <p:spPr bwMode="auto">
            <a:xfrm>
              <a:off x="307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8" name="Oval 80"/>
            <p:cNvSpPr>
              <a:spLocks noChangeArrowheads="1"/>
            </p:cNvSpPr>
            <p:nvPr/>
          </p:nvSpPr>
          <p:spPr bwMode="auto">
            <a:xfrm>
              <a:off x="312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9" name="Oval 81"/>
            <p:cNvSpPr>
              <a:spLocks noChangeArrowheads="1"/>
            </p:cNvSpPr>
            <p:nvPr/>
          </p:nvSpPr>
          <p:spPr bwMode="auto">
            <a:xfrm>
              <a:off x="307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0" name="Oval 82"/>
            <p:cNvSpPr>
              <a:spLocks noChangeArrowheads="1"/>
            </p:cNvSpPr>
            <p:nvPr/>
          </p:nvSpPr>
          <p:spPr bwMode="auto">
            <a:xfrm>
              <a:off x="312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1" name="Oval 83"/>
            <p:cNvSpPr>
              <a:spLocks noChangeArrowheads="1"/>
            </p:cNvSpPr>
            <p:nvPr/>
          </p:nvSpPr>
          <p:spPr bwMode="auto">
            <a:xfrm>
              <a:off x="316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2" name="Oval 84"/>
            <p:cNvSpPr>
              <a:spLocks noChangeArrowheads="1"/>
            </p:cNvSpPr>
            <p:nvPr/>
          </p:nvSpPr>
          <p:spPr bwMode="auto">
            <a:xfrm>
              <a:off x="321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3" name="Oval 85"/>
            <p:cNvSpPr>
              <a:spLocks noChangeArrowheads="1"/>
            </p:cNvSpPr>
            <p:nvPr/>
          </p:nvSpPr>
          <p:spPr bwMode="auto">
            <a:xfrm>
              <a:off x="3120"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4" name="Oval 86"/>
            <p:cNvSpPr>
              <a:spLocks noChangeArrowheads="1"/>
            </p:cNvSpPr>
            <p:nvPr/>
          </p:nvSpPr>
          <p:spPr bwMode="auto">
            <a:xfrm>
              <a:off x="3216"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5" name="Oval 87"/>
            <p:cNvSpPr>
              <a:spLocks noChangeArrowheads="1"/>
            </p:cNvSpPr>
            <p:nvPr/>
          </p:nvSpPr>
          <p:spPr bwMode="auto">
            <a:xfrm>
              <a:off x="316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6" name="Oval 88"/>
            <p:cNvSpPr>
              <a:spLocks noChangeArrowheads="1"/>
            </p:cNvSpPr>
            <p:nvPr/>
          </p:nvSpPr>
          <p:spPr bwMode="auto">
            <a:xfrm>
              <a:off x="3168"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7" name="Oval 89"/>
            <p:cNvSpPr>
              <a:spLocks noChangeArrowheads="1"/>
            </p:cNvSpPr>
            <p:nvPr/>
          </p:nvSpPr>
          <p:spPr bwMode="auto">
            <a:xfrm>
              <a:off x="321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8" name="Oval 90"/>
            <p:cNvSpPr>
              <a:spLocks noChangeArrowheads="1"/>
            </p:cNvSpPr>
            <p:nvPr/>
          </p:nvSpPr>
          <p:spPr bwMode="auto">
            <a:xfrm>
              <a:off x="3168"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9" name="Oval 91"/>
            <p:cNvSpPr>
              <a:spLocks noChangeArrowheads="1"/>
            </p:cNvSpPr>
            <p:nvPr/>
          </p:nvSpPr>
          <p:spPr bwMode="auto">
            <a:xfrm>
              <a:off x="3264"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0" name="Oval 92"/>
            <p:cNvSpPr>
              <a:spLocks noChangeArrowheads="1"/>
            </p:cNvSpPr>
            <p:nvPr/>
          </p:nvSpPr>
          <p:spPr bwMode="auto">
            <a:xfrm>
              <a:off x="321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1" name="Oval 93"/>
            <p:cNvSpPr>
              <a:spLocks noChangeArrowheads="1"/>
            </p:cNvSpPr>
            <p:nvPr/>
          </p:nvSpPr>
          <p:spPr bwMode="auto">
            <a:xfrm>
              <a:off x="3168"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2" name="Oval 94"/>
            <p:cNvSpPr>
              <a:spLocks noChangeArrowheads="1"/>
            </p:cNvSpPr>
            <p:nvPr/>
          </p:nvSpPr>
          <p:spPr bwMode="auto">
            <a:xfrm>
              <a:off x="3168"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3" name="Oval 95"/>
            <p:cNvSpPr>
              <a:spLocks noChangeArrowheads="1"/>
            </p:cNvSpPr>
            <p:nvPr/>
          </p:nvSpPr>
          <p:spPr bwMode="auto">
            <a:xfrm>
              <a:off x="316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4" name="Oval 96"/>
            <p:cNvSpPr>
              <a:spLocks noChangeArrowheads="1"/>
            </p:cNvSpPr>
            <p:nvPr/>
          </p:nvSpPr>
          <p:spPr bwMode="auto">
            <a:xfrm>
              <a:off x="326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5" name="Oval 97"/>
            <p:cNvSpPr>
              <a:spLocks noChangeArrowheads="1"/>
            </p:cNvSpPr>
            <p:nvPr/>
          </p:nvSpPr>
          <p:spPr bwMode="auto">
            <a:xfrm>
              <a:off x="3312"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6" name="Oval 98"/>
            <p:cNvSpPr>
              <a:spLocks noChangeArrowheads="1"/>
            </p:cNvSpPr>
            <p:nvPr/>
          </p:nvSpPr>
          <p:spPr bwMode="auto">
            <a:xfrm>
              <a:off x="321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7" name="Oval 99"/>
            <p:cNvSpPr>
              <a:spLocks noChangeArrowheads="1"/>
            </p:cNvSpPr>
            <p:nvPr/>
          </p:nvSpPr>
          <p:spPr bwMode="auto">
            <a:xfrm>
              <a:off x="3264"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8" name="Oval 100"/>
            <p:cNvSpPr>
              <a:spLocks noChangeArrowheads="1"/>
            </p:cNvSpPr>
            <p:nvPr/>
          </p:nvSpPr>
          <p:spPr bwMode="auto">
            <a:xfrm>
              <a:off x="321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9" name="Oval 101"/>
            <p:cNvSpPr>
              <a:spLocks noChangeArrowheads="1"/>
            </p:cNvSpPr>
            <p:nvPr/>
          </p:nvSpPr>
          <p:spPr bwMode="auto">
            <a:xfrm>
              <a:off x="3264"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0" name="Oval 102"/>
            <p:cNvSpPr>
              <a:spLocks noChangeArrowheads="1"/>
            </p:cNvSpPr>
            <p:nvPr/>
          </p:nvSpPr>
          <p:spPr bwMode="auto">
            <a:xfrm>
              <a:off x="3312"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1" name="Oval 103"/>
            <p:cNvSpPr>
              <a:spLocks noChangeArrowheads="1"/>
            </p:cNvSpPr>
            <p:nvPr/>
          </p:nvSpPr>
          <p:spPr bwMode="auto">
            <a:xfrm>
              <a:off x="3360"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2" name="Oval 104"/>
            <p:cNvSpPr>
              <a:spLocks noChangeArrowheads="1"/>
            </p:cNvSpPr>
            <p:nvPr/>
          </p:nvSpPr>
          <p:spPr bwMode="auto">
            <a:xfrm>
              <a:off x="3264"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3" name="Oval 105"/>
            <p:cNvSpPr>
              <a:spLocks noChangeArrowheads="1"/>
            </p:cNvSpPr>
            <p:nvPr/>
          </p:nvSpPr>
          <p:spPr bwMode="auto">
            <a:xfrm>
              <a:off x="3360" y="408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4" name="Oval 106"/>
            <p:cNvSpPr>
              <a:spLocks noChangeArrowheads="1"/>
            </p:cNvSpPr>
            <p:nvPr/>
          </p:nvSpPr>
          <p:spPr bwMode="auto">
            <a:xfrm>
              <a:off x="3312"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5" name="Oval 107"/>
            <p:cNvSpPr>
              <a:spLocks noChangeArrowheads="1"/>
            </p:cNvSpPr>
            <p:nvPr/>
          </p:nvSpPr>
          <p:spPr bwMode="auto">
            <a:xfrm>
              <a:off x="3312"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6" name="Oval 108"/>
            <p:cNvSpPr>
              <a:spLocks noChangeArrowheads="1"/>
            </p:cNvSpPr>
            <p:nvPr/>
          </p:nvSpPr>
          <p:spPr bwMode="auto">
            <a:xfrm>
              <a:off x="3360"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7" name="Oval 109"/>
            <p:cNvSpPr>
              <a:spLocks noChangeArrowheads="1"/>
            </p:cNvSpPr>
            <p:nvPr/>
          </p:nvSpPr>
          <p:spPr bwMode="auto">
            <a:xfrm>
              <a:off x="3312" y="408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8" name="Oval 110"/>
            <p:cNvSpPr>
              <a:spLocks noChangeArrowheads="1"/>
            </p:cNvSpPr>
            <p:nvPr/>
          </p:nvSpPr>
          <p:spPr bwMode="auto">
            <a:xfrm>
              <a:off x="3408"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9" name="Oval 111"/>
            <p:cNvSpPr>
              <a:spLocks noChangeArrowheads="1"/>
            </p:cNvSpPr>
            <p:nvPr/>
          </p:nvSpPr>
          <p:spPr bwMode="auto">
            <a:xfrm>
              <a:off x="3360"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0" name="Oval 112"/>
            <p:cNvSpPr>
              <a:spLocks noChangeArrowheads="1"/>
            </p:cNvSpPr>
            <p:nvPr/>
          </p:nvSpPr>
          <p:spPr bwMode="auto">
            <a:xfrm>
              <a:off x="3312"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1" name="Oval 113"/>
            <p:cNvSpPr>
              <a:spLocks noChangeArrowheads="1"/>
            </p:cNvSpPr>
            <p:nvPr/>
          </p:nvSpPr>
          <p:spPr bwMode="auto">
            <a:xfrm>
              <a:off x="3312" y="412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2" name="Oval 114"/>
            <p:cNvSpPr>
              <a:spLocks noChangeArrowheads="1"/>
            </p:cNvSpPr>
            <p:nvPr/>
          </p:nvSpPr>
          <p:spPr bwMode="auto">
            <a:xfrm>
              <a:off x="3312"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3" name="Oval 115"/>
            <p:cNvSpPr>
              <a:spLocks noChangeArrowheads="1"/>
            </p:cNvSpPr>
            <p:nvPr/>
          </p:nvSpPr>
          <p:spPr bwMode="auto">
            <a:xfrm>
              <a:off x="3408"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4" name="Oval 116"/>
            <p:cNvSpPr>
              <a:spLocks noChangeArrowheads="1"/>
            </p:cNvSpPr>
            <p:nvPr/>
          </p:nvSpPr>
          <p:spPr bwMode="auto">
            <a:xfrm>
              <a:off x="3456"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5" name="Oval 117"/>
            <p:cNvSpPr>
              <a:spLocks noChangeArrowheads="1"/>
            </p:cNvSpPr>
            <p:nvPr/>
          </p:nvSpPr>
          <p:spPr bwMode="auto">
            <a:xfrm>
              <a:off x="3216"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6" name="Oval 118"/>
            <p:cNvSpPr>
              <a:spLocks noChangeArrowheads="1"/>
            </p:cNvSpPr>
            <p:nvPr/>
          </p:nvSpPr>
          <p:spPr bwMode="auto">
            <a:xfrm>
              <a:off x="3278"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7" name="Oval 119"/>
            <p:cNvSpPr>
              <a:spLocks noChangeArrowheads="1"/>
            </p:cNvSpPr>
            <p:nvPr/>
          </p:nvSpPr>
          <p:spPr bwMode="auto">
            <a:xfrm>
              <a:off x="3216"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8" name="Oval 120"/>
            <p:cNvSpPr>
              <a:spLocks noChangeArrowheads="1"/>
            </p:cNvSpPr>
            <p:nvPr/>
          </p:nvSpPr>
          <p:spPr bwMode="auto">
            <a:xfrm>
              <a:off x="3278"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9" name="Oval 121"/>
            <p:cNvSpPr>
              <a:spLocks noChangeArrowheads="1"/>
            </p:cNvSpPr>
            <p:nvPr/>
          </p:nvSpPr>
          <p:spPr bwMode="auto">
            <a:xfrm>
              <a:off x="3339"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0" name="Oval 122"/>
            <p:cNvSpPr>
              <a:spLocks noChangeArrowheads="1"/>
            </p:cNvSpPr>
            <p:nvPr/>
          </p:nvSpPr>
          <p:spPr bwMode="auto">
            <a:xfrm>
              <a:off x="340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1" name="Oval 123"/>
            <p:cNvSpPr>
              <a:spLocks noChangeArrowheads="1"/>
            </p:cNvSpPr>
            <p:nvPr/>
          </p:nvSpPr>
          <p:spPr bwMode="auto">
            <a:xfrm>
              <a:off x="3278"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2" name="Oval 124"/>
            <p:cNvSpPr>
              <a:spLocks noChangeArrowheads="1"/>
            </p:cNvSpPr>
            <p:nvPr/>
          </p:nvSpPr>
          <p:spPr bwMode="auto">
            <a:xfrm>
              <a:off x="340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3" name="Oval 125"/>
            <p:cNvSpPr>
              <a:spLocks noChangeArrowheads="1"/>
            </p:cNvSpPr>
            <p:nvPr/>
          </p:nvSpPr>
          <p:spPr bwMode="auto">
            <a:xfrm>
              <a:off x="3339"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4" name="Oval 126"/>
            <p:cNvSpPr>
              <a:spLocks noChangeArrowheads="1"/>
            </p:cNvSpPr>
            <p:nvPr/>
          </p:nvSpPr>
          <p:spPr bwMode="auto">
            <a:xfrm>
              <a:off x="3339"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5" name="Oval 127"/>
            <p:cNvSpPr>
              <a:spLocks noChangeArrowheads="1"/>
            </p:cNvSpPr>
            <p:nvPr/>
          </p:nvSpPr>
          <p:spPr bwMode="auto">
            <a:xfrm>
              <a:off x="340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6" name="Oval 128"/>
            <p:cNvSpPr>
              <a:spLocks noChangeArrowheads="1"/>
            </p:cNvSpPr>
            <p:nvPr/>
          </p:nvSpPr>
          <p:spPr bwMode="auto">
            <a:xfrm>
              <a:off x="3339"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7" name="Oval 129"/>
            <p:cNvSpPr>
              <a:spLocks noChangeArrowheads="1"/>
            </p:cNvSpPr>
            <p:nvPr/>
          </p:nvSpPr>
          <p:spPr bwMode="auto">
            <a:xfrm>
              <a:off x="3463"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8" name="Oval 130"/>
            <p:cNvSpPr>
              <a:spLocks noChangeArrowheads="1"/>
            </p:cNvSpPr>
            <p:nvPr/>
          </p:nvSpPr>
          <p:spPr bwMode="auto">
            <a:xfrm>
              <a:off x="340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9" name="Oval 131"/>
            <p:cNvSpPr>
              <a:spLocks noChangeArrowheads="1"/>
            </p:cNvSpPr>
            <p:nvPr/>
          </p:nvSpPr>
          <p:spPr bwMode="auto">
            <a:xfrm>
              <a:off x="3339"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0" name="Oval 132"/>
            <p:cNvSpPr>
              <a:spLocks noChangeArrowheads="1"/>
            </p:cNvSpPr>
            <p:nvPr/>
          </p:nvSpPr>
          <p:spPr bwMode="auto">
            <a:xfrm>
              <a:off x="333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1" name="Oval 133"/>
            <p:cNvSpPr>
              <a:spLocks noChangeArrowheads="1"/>
            </p:cNvSpPr>
            <p:nvPr/>
          </p:nvSpPr>
          <p:spPr bwMode="auto">
            <a:xfrm>
              <a:off x="333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2" name="Oval 134"/>
            <p:cNvSpPr>
              <a:spLocks noChangeArrowheads="1"/>
            </p:cNvSpPr>
            <p:nvPr/>
          </p:nvSpPr>
          <p:spPr bwMode="auto">
            <a:xfrm>
              <a:off x="3463"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3" name="Oval 135"/>
            <p:cNvSpPr>
              <a:spLocks noChangeArrowheads="1"/>
            </p:cNvSpPr>
            <p:nvPr/>
          </p:nvSpPr>
          <p:spPr bwMode="auto">
            <a:xfrm>
              <a:off x="3525"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4" name="Oval 136"/>
            <p:cNvSpPr>
              <a:spLocks noChangeArrowheads="1"/>
            </p:cNvSpPr>
            <p:nvPr/>
          </p:nvSpPr>
          <p:spPr bwMode="auto">
            <a:xfrm>
              <a:off x="3312"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5" name="Oval 137"/>
            <p:cNvSpPr>
              <a:spLocks noChangeArrowheads="1"/>
            </p:cNvSpPr>
            <p:nvPr/>
          </p:nvSpPr>
          <p:spPr bwMode="auto">
            <a:xfrm>
              <a:off x="3374"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6" name="Oval 138"/>
            <p:cNvSpPr>
              <a:spLocks noChangeArrowheads="1"/>
            </p:cNvSpPr>
            <p:nvPr/>
          </p:nvSpPr>
          <p:spPr bwMode="auto">
            <a:xfrm>
              <a:off x="3312"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7" name="Oval 139"/>
            <p:cNvSpPr>
              <a:spLocks noChangeArrowheads="1"/>
            </p:cNvSpPr>
            <p:nvPr/>
          </p:nvSpPr>
          <p:spPr bwMode="auto">
            <a:xfrm>
              <a:off x="3374"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8" name="Oval 140"/>
            <p:cNvSpPr>
              <a:spLocks noChangeArrowheads="1"/>
            </p:cNvSpPr>
            <p:nvPr/>
          </p:nvSpPr>
          <p:spPr bwMode="auto">
            <a:xfrm>
              <a:off x="3435"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9" name="Oval 141"/>
            <p:cNvSpPr>
              <a:spLocks noChangeArrowheads="1"/>
            </p:cNvSpPr>
            <p:nvPr/>
          </p:nvSpPr>
          <p:spPr bwMode="auto">
            <a:xfrm>
              <a:off x="349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0" name="Oval 142"/>
            <p:cNvSpPr>
              <a:spLocks noChangeArrowheads="1"/>
            </p:cNvSpPr>
            <p:nvPr/>
          </p:nvSpPr>
          <p:spPr bwMode="auto">
            <a:xfrm>
              <a:off x="3374"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1" name="Oval 143"/>
            <p:cNvSpPr>
              <a:spLocks noChangeArrowheads="1"/>
            </p:cNvSpPr>
            <p:nvPr/>
          </p:nvSpPr>
          <p:spPr bwMode="auto">
            <a:xfrm>
              <a:off x="3497"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2" name="Oval 144"/>
            <p:cNvSpPr>
              <a:spLocks noChangeArrowheads="1"/>
            </p:cNvSpPr>
            <p:nvPr/>
          </p:nvSpPr>
          <p:spPr bwMode="auto">
            <a:xfrm>
              <a:off x="3435"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3" name="Oval 145"/>
            <p:cNvSpPr>
              <a:spLocks noChangeArrowheads="1"/>
            </p:cNvSpPr>
            <p:nvPr/>
          </p:nvSpPr>
          <p:spPr bwMode="auto">
            <a:xfrm>
              <a:off x="3435"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4" name="Oval 146"/>
            <p:cNvSpPr>
              <a:spLocks noChangeArrowheads="1"/>
            </p:cNvSpPr>
            <p:nvPr/>
          </p:nvSpPr>
          <p:spPr bwMode="auto">
            <a:xfrm>
              <a:off x="3497"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5" name="Oval 147"/>
            <p:cNvSpPr>
              <a:spLocks noChangeArrowheads="1"/>
            </p:cNvSpPr>
            <p:nvPr/>
          </p:nvSpPr>
          <p:spPr bwMode="auto">
            <a:xfrm>
              <a:off x="3435"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6" name="Oval 148"/>
            <p:cNvSpPr>
              <a:spLocks noChangeArrowheads="1"/>
            </p:cNvSpPr>
            <p:nvPr/>
          </p:nvSpPr>
          <p:spPr bwMode="auto">
            <a:xfrm>
              <a:off x="3559"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7" name="Oval 149"/>
            <p:cNvSpPr>
              <a:spLocks noChangeArrowheads="1"/>
            </p:cNvSpPr>
            <p:nvPr/>
          </p:nvSpPr>
          <p:spPr bwMode="auto">
            <a:xfrm>
              <a:off x="3497"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8" name="Oval 150"/>
            <p:cNvSpPr>
              <a:spLocks noChangeArrowheads="1"/>
            </p:cNvSpPr>
            <p:nvPr/>
          </p:nvSpPr>
          <p:spPr bwMode="auto">
            <a:xfrm>
              <a:off x="3435"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9" name="Oval 151"/>
            <p:cNvSpPr>
              <a:spLocks noChangeArrowheads="1"/>
            </p:cNvSpPr>
            <p:nvPr/>
          </p:nvSpPr>
          <p:spPr bwMode="auto">
            <a:xfrm>
              <a:off x="343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0" name="Oval 152"/>
            <p:cNvSpPr>
              <a:spLocks noChangeArrowheads="1"/>
            </p:cNvSpPr>
            <p:nvPr/>
          </p:nvSpPr>
          <p:spPr bwMode="auto">
            <a:xfrm>
              <a:off x="3435"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1" name="Oval 153"/>
            <p:cNvSpPr>
              <a:spLocks noChangeArrowheads="1"/>
            </p:cNvSpPr>
            <p:nvPr/>
          </p:nvSpPr>
          <p:spPr bwMode="auto">
            <a:xfrm>
              <a:off x="3559"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2" name="Oval 154"/>
            <p:cNvSpPr>
              <a:spLocks noChangeArrowheads="1"/>
            </p:cNvSpPr>
            <p:nvPr/>
          </p:nvSpPr>
          <p:spPr bwMode="auto">
            <a:xfrm>
              <a:off x="3621"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3" name="Oval 155"/>
            <p:cNvSpPr>
              <a:spLocks noChangeArrowheads="1"/>
            </p:cNvSpPr>
            <p:nvPr/>
          </p:nvSpPr>
          <p:spPr bwMode="auto">
            <a:xfrm>
              <a:off x="3408"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4" name="Oval 156"/>
            <p:cNvSpPr>
              <a:spLocks noChangeArrowheads="1"/>
            </p:cNvSpPr>
            <p:nvPr/>
          </p:nvSpPr>
          <p:spPr bwMode="auto">
            <a:xfrm>
              <a:off x="3470"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5" name="Oval 157"/>
            <p:cNvSpPr>
              <a:spLocks noChangeArrowheads="1"/>
            </p:cNvSpPr>
            <p:nvPr/>
          </p:nvSpPr>
          <p:spPr bwMode="auto">
            <a:xfrm>
              <a:off x="3408"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6" name="Oval 158"/>
            <p:cNvSpPr>
              <a:spLocks noChangeArrowheads="1"/>
            </p:cNvSpPr>
            <p:nvPr/>
          </p:nvSpPr>
          <p:spPr bwMode="auto">
            <a:xfrm>
              <a:off x="3470"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7" name="Oval 159"/>
            <p:cNvSpPr>
              <a:spLocks noChangeArrowheads="1"/>
            </p:cNvSpPr>
            <p:nvPr/>
          </p:nvSpPr>
          <p:spPr bwMode="auto">
            <a:xfrm>
              <a:off x="353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8" name="Oval 160"/>
            <p:cNvSpPr>
              <a:spLocks noChangeArrowheads="1"/>
            </p:cNvSpPr>
            <p:nvPr/>
          </p:nvSpPr>
          <p:spPr bwMode="auto">
            <a:xfrm>
              <a:off x="359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9" name="Oval 161"/>
            <p:cNvSpPr>
              <a:spLocks noChangeArrowheads="1"/>
            </p:cNvSpPr>
            <p:nvPr/>
          </p:nvSpPr>
          <p:spPr bwMode="auto">
            <a:xfrm>
              <a:off x="3470"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0" name="Oval 162"/>
            <p:cNvSpPr>
              <a:spLocks noChangeArrowheads="1"/>
            </p:cNvSpPr>
            <p:nvPr/>
          </p:nvSpPr>
          <p:spPr bwMode="auto">
            <a:xfrm>
              <a:off x="359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1" name="Oval 163"/>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2" name="Oval 164"/>
            <p:cNvSpPr>
              <a:spLocks noChangeArrowheads="1"/>
            </p:cNvSpPr>
            <p:nvPr/>
          </p:nvSpPr>
          <p:spPr bwMode="auto">
            <a:xfrm>
              <a:off x="353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3" name="Oval 165"/>
            <p:cNvSpPr>
              <a:spLocks noChangeArrowheads="1"/>
            </p:cNvSpPr>
            <p:nvPr/>
          </p:nvSpPr>
          <p:spPr bwMode="auto">
            <a:xfrm>
              <a:off x="359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4" name="Oval 166"/>
            <p:cNvSpPr>
              <a:spLocks noChangeArrowheads="1"/>
            </p:cNvSpPr>
            <p:nvPr/>
          </p:nvSpPr>
          <p:spPr bwMode="auto">
            <a:xfrm>
              <a:off x="353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5" name="Oval 167"/>
            <p:cNvSpPr>
              <a:spLocks noChangeArrowheads="1"/>
            </p:cNvSpPr>
            <p:nvPr/>
          </p:nvSpPr>
          <p:spPr bwMode="auto">
            <a:xfrm>
              <a:off x="3655"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6" name="Oval 168"/>
            <p:cNvSpPr>
              <a:spLocks noChangeArrowheads="1"/>
            </p:cNvSpPr>
            <p:nvPr/>
          </p:nvSpPr>
          <p:spPr bwMode="auto">
            <a:xfrm>
              <a:off x="359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7" name="Oval 169"/>
            <p:cNvSpPr>
              <a:spLocks noChangeArrowheads="1"/>
            </p:cNvSpPr>
            <p:nvPr/>
          </p:nvSpPr>
          <p:spPr bwMode="auto">
            <a:xfrm>
              <a:off x="353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8" name="Oval 170"/>
            <p:cNvSpPr>
              <a:spLocks noChangeArrowheads="1"/>
            </p:cNvSpPr>
            <p:nvPr/>
          </p:nvSpPr>
          <p:spPr bwMode="auto">
            <a:xfrm>
              <a:off x="3531"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9" name="Oval 171"/>
            <p:cNvSpPr>
              <a:spLocks noChangeArrowheads="1"/>
            </p:cNvSpPr>
            <p:nvPr/>
          </p:nvSpPr>
          <p:spPr bwMode="auto">
            <a:xfrm>
              <a:off x="3531"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0" name="Oval 172"/>
            <p:cNvSpPr>
              <a:spLocks noChangeArrowheads="1"/>
            </p:cNvSpPr>
            <p:nvPr/>
          </p:nvSpPr>
          <p:spPr bwMode="auto">
            <a:xfrm>
              <a:off x="3655"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1" name="Oval 173"/>
            <p:cNvSpPr>
              <a:spLocks noChangeArrowheads="1"/>
            </p:cNvSpPr>
            <p:nvPr/>
          </p:nvSpPr>
          <p:spPr bwMode="auto">
            <a:xfrm>
              <a:off x="3717"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2" name="Oval 174"/>
            <p:cNvSpPr>
              <a:spLocks noChangeArrowheads="1"/>
            </p:cNvSpPr>
            <p:nvPr/>
          </p:nvSpPr>
          <p:spPr bwMode="auto">
            <a:xfrm>
              <a:off x="3168"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3" name="Oval 175"/>
            <p:cNvSpPr>
              <a:spLocks noChangeArrowheads="1"/>
            </p:cNvSpPr>
            <p:nvPr/>
          </p:nvSpPr>
          <p:spPr bwMode="auto">
            <a:xfrm>
              <a:off x="3230"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4" name="Oval 176"/>
            <p:cNvSpPr>
              <a:spLocks noChangeArrowheads="1"/>
            </p:cNvSpPr>
            <p:nvPr/>
          </p:nvSpPr>
          <p:spPr bwMode="auto">
            <a:xfrm>
              <a:off x="3168"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5" name="Oval 177"/>
            <p:cNvSpPr>
              <a:spLocks noChangeArrowheads="1"/>
            </p:cNvSpPr>
            <p:nvPr/>
          </p:nvSpPr>
          <p:spPr bwMode="auto">
            <a:xfrm>
              <a:off x="3230"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6" name="Oval 178"/>
            <p:cNvSpPr>
              <a:spLocks noChangeArrowheads="1"/>
            </p:cNvSpPr>
            <p:nvPr/>
          </p:nvSpPr>
          <p:spPr bwMode="auto">
            <a:xfrm>
              <a:off x="329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7" name="Oval 179"/>
            <p:cNvSpPr>
              <a:spLocks noChangeArrowheads="1"/>
            </p:cNvSpPr>
            <p:nvPr/>
          </p:nvSpPr>
          <p:spPr bwMode="auto">
            <a:xfrm>
              <a:off x="335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8" name="Oval 180"/>
            <p:cNvSpPr>
              <a:spLocks noChangeArrowheads="1"/>
            </p:cNvSpPr>
            <p:nvPr/>
          </p:nvSpPr>
          <p:spPr bwMode="auto">
            <a:xfrm>
              <a:off x="3230"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9" name="Oval 181"/>
            <p:cNvSpPr>
              <a:spLocks noChangeArrowheads="1"/>
            </p:cNvSpPr>
            <p:nvPr/>
          </p:nvSpPr>
          <p:spPr bwMode="auto">
            <a:xfrm>
              <a:off x="3353"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0" name="Oval 182"/>
            <p:cNvSpPr>
              <a:spLocks noChangeArrowheads="1"/>
            </p:cNvSpPr>
            <p:nvPr/>
          </p:nvSpPr>
          <p:spPr bwMode="auto">
            <a:xfrm>
              <a:off x="329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1" name="Oval 183"/>
            <p:cNvSpPr>
              <a:spLocks noChangeArrowheads="1"/>
            </p:cNvSpPr>
            <p:nvPr/>
          </p:nvSpPr>
          <p:spPr bwMode="auto">
            <a:xfrm>
              <a:off x="329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2" name="Oval 184"/>
            <p:cNvSpPr>
              <a:spLocks noChangeArrowheads="1"/>
            </p:cNvSpPr>
            <p:nvPr/>
          </p:nvSpPr>
          <p:spPr bwMode="auto">
            <a:xfrm>
              <a:off x="335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3" name="Oval 185"/>
            <p:cNvSpPr>
              <a:spLocks noChangeArrowheads="1"/>
            </p:cNvSpPr>
            <p:nvPr/>
          </p:nvSpPr>
          <p:spPr bwMode="auto">
            <a:xfrm>
              <a:off x="3291"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4" name="Oval 186"/>
            <p:cNvSpPr>
              <a:spLocks noChangeArrowheads="1"/>
            </p:cNvSpPr>
            <p:nvPr/>
          </p:nvSpPr>
          <p:spPr bwMode="auto">
            <a:xfrm>
              <a:off x="3415"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5" name="Oval 187"/>
            <p:cNvSpPr>
              <a:spLocks noChangeArrowheads="1"/>
            </p:cNvSpPr>
            <p:nvPr/>
          </p:nvSpPr>
          <p:spPr bwMode="auto">
            <a:xfrm>
              <a:off x="335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6" name="Oval 188"/>
            <p:cNvSpPr>
              <a:spLocks noChangeArrowheads="1"/>
            </p:cNvSpPr>
            <p:nvPr/>
          </p:nvSpPr>
          <p:spPr bwMode="auto">
            <a:xfrm>
              <a:off x="329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7" name="Oval 189"/>
            <p:cNvSpPr>
              <a:spLocks noChangeArrowheads="1"/>
            </p:cNvSpPr>
            <p:nvPr/>
          </p:nvSpPr>
          <p:spPr bwMode="auto">
            <a:xfrm>
              <a:off x="3291"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8" name="Oval 190"/>
            <p:cNvSpPr>
              <a:spLocks noChangeArrowheads="1"/>
            </p:cNvSpPr>
            <p:nvPr/>
          </p:nvSpPr>
          <p:spPr bwMode="auto">
            <a:xfrm>
              <a:off x="329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9" name="Oval 191"/>
            <p:cNvSpPr>
              <a:spLocks noChangeArrowheads="1"/>
            </p:cNvSpPr>
            <p:nvPr/>
          </p:nvSpPr>
          <p:spPr bwMode="auto">
            <a:xfrm>
              <a:off x="3415"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0" name="Oval 192"/>
            <p:cNvSpPr>
              <a:spLocks noChangeArrowheads="1"/>
            </p:cNvSpPr>
            <p:nvPr/>
          </p:nvSpPr>
          <p:spPr bwMode="auto">
            <a:xfrm>
              <a:off x="3477"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1" name="Oval 193"/>
            <p:cNvSpPr>
              <a:spLocks noChangeArrowheads="1"/>
            </p:cNvSpPr>
            <p:nvPr/>
          </p:nvSpPr>
          <p:spPr bwMode="auto">
            <a:xfrm>
              <a:off x="3312"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2" name="Oval 194"/>
            <p:cNvSpPr>
              <a:spLocks noChangeArrowheads="1"/>
            </p:cNvSpPr>
            <p:nvPr/>
          </p:nvSpPr>
          <p:spPr bwMode="auto">
            <a:xfrm>
              <a:off x="3374"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3" name="Oval 195"/>
            <p:cNvSpPr>
              <a:spLocks noChangeArrowheads="1"/>
            </p:cNvSpPr>
            <p:nvPr/>
          </p:nvSpPr>
          <p:spPr bwMode="auto">
            <a:xfrm>
              <a:off x="3312"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4" name="Oval 196"/>
            <p:cNvSpPr>
              <a:spLocks noChangeArrowheads="1"/>
            </p:cNvSpPr>
            <p:nvPr/>
          </p:nvSpPr>
          <p:spPr bwMode="auto">
            <a:xfrm>
              <a:off x="3374"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5" name="Oval 197"/>
            <p:cNvSpPr>
              <a:spLocks noChangeArrowheads="1"/>
            </p:cNvSpPr>
            <p:nvPr/>
          </p:nvSpPr>
          <p:spPr bwMode="auto">
            <a:xfrm>
              <a:off x="3435"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6" name="Oval 198"/>
            <p:cNvSpPr>
              <a:spLocks noChangeArrowheads="1"/>
            </p:cNvSpPr>
            <p:nvPr/>
          </p:nvSpPr>
          <p:spPr bwMode="auto">
            <a:xfrm>
              <a:off x="349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7" name="Oval 199"/>
            <p:cNvSpPr>
              <a:spLocks noChangeArrowheads="1"/>
            </p:cNvSpPr>
            <p:nvPr/>
          </p:nvSpPr>
          <p:spPr bwMode="auto">
            <a:xfrm>
              <a:off x="3374" y="412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8" name="Oval 200"/>
            <p:cNvSpPr>
              <a:spLocks noChangeArrowheads="1"/>
            </p:cNvSpPr>
            <p:nvPr/>
          </p:nvSpPr>
          <p:spPr bwMode="auto">
            <a:xfrm>
              <a:off x="3497" y="417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9" name="Oval 201"/>
            <p:cNvSpPr>
              <a:spLocks noChangeArrowheads="1"/>
            </p:cNvSpPr>
            <p:nvPr/>
          </p:nvSpPr>
          <p:spPr bwMode="auto">
            <a:xfrm>
              <a:off x="3435"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0" name="Oval 202"/>
            <p:cNvSpPr>
              <a:spLocks noChangeArrowheads="1"/>
            </p:cNvSpPr>
            <p:nvPr/>
          </p:nvSpPr>
          <p:spPr bwMode="auto">
            <a:xfrm>
              <a:off x="3435"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1" name="Oval 203"/>
            <p:cNvSpPr>
              <a:spLocks noChangeArrowheads="1"/>
            </p:cNvSpPr>
            <p:nvPr/>
          </p:nvSpPr>
          <p:spPr bwMode="auto">
            <a:xfrm>
              <a:off x="3497"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2" name="Oval 204"/>
            <p:cNvSpPr>
              <a:spLocks noChangeArrowheads="1"/>
            </p:cNvSpPr>
            <p:nvPr/>
          </p:nvSpPr>
          <p:spPr bwMode="auto">
            <a:xfrm>
              <a:off x="3435" y="417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3" name="Oval 205"/>
            <p:cNvSpPr>
              <a:spLocks noChangeArrowheads="1"/>
            </p:cNvSpPr>
            <p:nvPr/>
          </p:nvSpPr>
          <p:spPr bwMode="auto">
            <a:xfrm>
              <a:off x="3559" y="412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4" name="Oval 206"/>
            <p:cNvSpPr>
              <a:spLocks noChangeArrowheads="1"/>
            </p:cNvSpPr>
            <p:nvPr/>
          </p:nvSpPr>
          <p:spPr bwMode="auto">
            <a:xfrm>
              <a:off x="3497"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5" name="Oval 207"/>
            <p:cNvSpPr>
              <a:spLocks noChangeArrowheads="1"/>
            </p:cNvSpPr>
            <p:nvPr/>
          </p:nvSpPr>
          <p:spPr bwMode="auto">
            <a:xfrm>
              <a:off x="3435"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6" name="Oval 208"/>
            <p:cNvSpPr>
              <a:spLocks noChangeArrowheads="1"/>
            </p:cNvSpPr>
            <p:nvPr/>
          </p:nvSpPr>
          <p:spPr bwMode="auto">
            <a:xfrm>
              <a:off x="3435" y="422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7" name="Oval 209"/>
            <p:cNvSpPr>
              <a:spLocks noChangeArrowheads="1"/>
            </p:cNvSpPr>
            <p:nvPr/>
          </p:nvSpPr>
          <p:spPr bwMode="auto">
            <a:xfrm>
              <a:off x="343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8" name="Oval 210"/>
            <p:cNvSpPr>
              <a:spLocks noChangeArrowheads="1"/>
            </p:cNvSpPr>
            <p:nvPr/>
          </p:nvSpPr>
          <p:spPr bwMode="auto">
            <a:xfrm>
              <a:off x="3559"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9" name="Oval 211"/>
            <p:cNvSpPr>
              <a:spLocks noChangeArrowheads="1"/>
            </p:cNvSpPr>
            <p:nvPr/>
          </p:nvSpPr>
          <p:spPr bwMode="auto">
            <a:xfrm>
              <a:off x="3621" y="412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0" name="Oval 212"/>
            <p:cNvSpPr>
              <a:spLocks noChangeArrowheads="1"/>
            </p:cNvSpPr>
            <p:nvPr/>
          </p:nvSpPr>
          <p:spPr bwMode="auto">
            <a:xfrm>
              <a:off x="3504"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1" name="Oval 213"/>
            <p:cNvSpPr>
              <a:spLocks noChangeArrowheads="1"/>
            </p:cNvSpPr>
            <p:nvPr/>
          </p:nvSpPr>
          <p:spPr bwMode="auto">
            <a:xfrm>
              <a:off x="3566"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2" name="Oval 214"/>
            <p:cNvSpPr>
              <a:spLocks noChangeArrowheads="1"/>
            </p:cNvSpPr>
            <p:nvPr/>
          </p:nvSpPr>
          <p:spPr bwMode="auto">
            <a:xfrm>
              <a:off x="3504"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3" name="Oval 215"/>
            <p:cNvSpPr>
              <a:spLocks noChangeArrowheads="1"/>
            </p:cNvSpPr>
            <p:nvPr/>
          </p:nvSpPr>
          <p:spPr bwMode="auto">
            <a:xfrm>
              <a:off x="3566"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4" name="Oval 216"/>
            <p:cNvSpPr>
              <a:spLocks noChangeArrowheads="1"/>
            </p:cNvSpPr>
            <p:nvPr/>
          </p:nvSpPr>
          <p:spPr bwMode="auto">
            <a:xfrm>
              <a:off x="3627"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5" name="Oval 217"/>
            <p:cNvSpPr>
              <a:spLocks noChangeArrowheads="1"/>
            </p:cNvSpPr>
            <p:nvPr/>
          </p:nvSpPr>
          <p:spPr bwMode="auto">
            <a:xfrm>
              <a:off x="368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6" name="Oval 218"/>
            <p:cNvSpPr>
              <a:spLocks noChangeArrowheads="1"/>
            </p:cNvSpPr>
            <p:nvPr/>
          </p:nvSpPr>
          <p:spPr bwMode="auto">
            <a:xfrm>
              <a:off x="3566"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7" name="Oval 219"/>
            <p:cNvSpPr>
              <a:spLocks noChangeArrowheads="1"/>
            </p:cNvSpPr>
            <p:nvPr/>
          </p:nvSpPr>
          <p:spPr bwMode="auto">
            <a:xfrm>
              <a:off x="3689"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8" name="Oval 220"/>
            <p:cNvSpPr>
              <a:spLocks noChangeArrowheads="1"/>
            </p:cNvSpPr>
            <p:nvPr/>
          </p:nvSpPr>
          <p:spPr bwMode="auto">
            <a:xfrm>
              <a:off x="3627"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9" name="Oval 221"/>
            <p:cNvSpPr>
              <a:spLocks noChangeArrowheads="1"/>
            </p:cNvSpPr>
            <p:nvPr/>
          </p:nvSpPr>
          <p:spPr bwMode="auto">
            <a:xfrm>
              <a:off x="362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0" name="Oval 222"/>
            <p:cNvSpPr>
              <a:spLocks noChangeArrowheads="1"/>
            </p:cNvSpPr>
            <p:nvPr/>
          </p:nvSpPr>
          <p:spPr bwMode="auto">
            <a:xfrm>
              <a:off x="368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1" name="Oval 223"/>
            <p:cNvSpPr>
              <a:spLocks noChangeArrowheads="1"/>
            </p:cNvSpPr>
            <p:nvPr/>
          </p:nvSpPr>
          <p:spPr bwMode="auto">
            <a:xfrm>
              <a:off x="3627"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2" name="Oval 224"/>
            <p:cNvSpPr>
              <a:spLocks noChangeArrowheads="1"/>
            </p:cNvSpPr>
            <p:nvPr/>
          </p:nvSpPr>
          <p:spPr bwMode="auto">
            <a:xfrm>
              <a:off x="3751"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3" name="Oval 225"/>
            <p:cNvSpPr>
              <a:spLocks noChangeArrowheads="1"/>
            </p:cNvSpPr>
            <p:nvPr/>
          </p:nvSpPr>
          <p:spPr bwMode="auto">
            <a:xfrm>
              <a:off x="368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4" name="Oval 226"/>
            <p:cNvSpPr>
              <a:spLocks noChangeArrowheads="1"/>
            </p:cNvSpPr>
            <p:nvPr/>
          </p:nvSpPr>
          <p:spPr bwMode="auto">
            <a:xfrm>
              <a:off x="362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5" name="Oval 227"/>
            <p:cNvSpPr>
              <a:spLocks noChangeArrowheads="1"/>
            </p:cNvSpPr>
            <p:nvPr/>
          </p:nvSpPr>
          <p:spPr bwMode="auto">
            <a:xfrm>
              <a:off x="3627" y="417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6" name="Oval 228"/>
            <p:cNvSpPr>
              <a:spLocks noChangeArrowheads="1"/>
            </p:cNvSpPr>
            <p:nvPr/>
          </p:nvSpPr>
          <p:spPr bwMode="auto">
            <a:xfrm>
              <a:off x="3627"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7" name="Oval 229"/>
            <p:cNvSpPr>
              <a:spLocks noChangeArrowheads="1"/>
            </p:cNvSpPr>
            <p:nvPr/>
          </p:nvSpPr>
          <p:spPr bwMode="auto">
            <a:xfrm>
              <a:off x="3751"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8" name="Oval 230"/>
            <p:cNvSpPr>
              <a:spLocks noChangeArrowheads="1"/>
            </p:cNvSpPr>
            <p:nvPr/>
          </p:nvSpPr>
          <p:spPr bwMode="auto">
            <a:xfrm>
              <a:off x="3813"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9" name="Oval 231"/>
            <p:cNvSpPr>
              <a:spLocks noChangeArrowheads="1"/>
            </p:cNvSpPr>
            <p:nvPr/>
          </p:nvSpPr>
          <p:spPr bwMode="auto">
            <a:xfrm>
              <a:off x="3216"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0" name="Oval 232"/>
            <p:cNvSpPr>
              <a:spLocks noChangeArrowheads="1"/>
            </p:cNvSpPr>
            <p:nvPr/>
          </p:nvSpPr>
          <p:spPr bwMode="auto">
            <a:xfrm>
              <a:off x="3264"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1" name="Oval 233"/>
            <p:cNvSpPr>
              <a:spLocks noChangeArrowheads="1"/>
            </p:cNvSpPr>
            <p:nvPr/>
          </p:nvSpPr>
          <p:spPr bwMode="auto">
            <a:xfrm>
              <a:off x="3216"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2" name="Oval 234"/>
            <p:cNvSpPr>
              <a:spLocks noChangeArrowheads="1"/>
            </p:cNvSpPr>
            <p:nvPr/>
          </p:nvSpPr>
          <p:spPr bwMode="auto">
            <a:xfrm>
              <a:off x="3264"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3" name="Oval 235"/>
            <p:cNvSpPr>
              <a:spLocks noChangeArrowheads="1"/>
            </p:cNvSpPr>
            <p:nvPr/>
          </p:nvSpPr>
          <p:spPr bwMode="auto">
            <a:xfrm>
              <a:off x="3312"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4" name="Oval 236"/>
            <p:cNvSpPr>
              <a:spLocks noChangeArrowheads="1"/>
            </p:cNvSpPr>
            <p:nvPr/>
          </p:nvSpPr>
          <p:spPr bwMode="auto">
            <a:xfrm>
              <a:off x="3360"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5" name="Oval 237"/>
            <p:cNvSpPr>
              <a:spLocks noChangeArrowheads="1"/>
            </p:cNvSpPr>
            <p:nvPr/>
          </p:nvSpPr>
          <p:spPr bwMode="auto">
            <a:xfrm>
              <a:off x="3264"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6" name="Oval 238"/>
            <p:cNvSpPr>
              <a:spLocks noChangeArrowheads="1"/>
            </p:cNvSpPr>
            <p:nvPr/>
          </p:nvSpPr>
          <p:spPr bwMode="auto">
            <a:xfrm>
              <a:off x="3360"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7" name="Oval 239"/>
            <p:cNvSpPr>
              <a:spLocks noChangeArrowheads="1"/>
            </p:cNvSpPr>
            <p:nvPr/>
          </p:nvSpPr>
          <p:spPr bwMode="auto">
            <a:xfrm>
              <a:off x="3312"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8" name="Oval 240"/>
            <p:cNvSpPr>
              <a:spLocks noChangeArrowheads="1"/>
            </p:cNvSpPr>
            <p:nvPr/>
          </p:nvSpPr>
          <p:spPr bwMode="auto">
            <a:xfrm>
              <a:off x="3312"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9" name="Oval 241"/>
            <p:cNvSpPr>
              <a:spLocks noChangeArrowheads="1"/>
            </p:cNvSpPr>
            <p:nvPr/>
          </p:nvSpPr>
          <p:spPr bwMode="auto">
            <a:xfrm>
              <a:off x="3360"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0" name="Oval 242"/>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1" name="Oval 243"/>
            <p:cNvSpPr>
              <a:spLocks noChangeArrowheads="1"/>
            </p:cNvSpPr>
            <p:nvPr/>
          </p:nvSpPr>
          <p:spPr bwMode="auto">
            <a:xfrm>
              <a:off x="3408"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2" name="Oval 244"/>
            <p:cNvSpPr>
              <a:spLocks noChangeArrowheads="1"/>
            </p:cNvSpPr>
            <p:nvPr/>
          </p:nvSpPr>
          <p:spPr bwMode="auto">
            <a:xfrm>
              <a:off x="3360"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3" name="Oval 245"/>
            <p:cNvSpPr>
              <a:spLocks noChangeArrowheads="1"/>
            </p:cNvSpPr>
            <p:nvPr/>
          </p:nvSpPr>
          <p:spPr bwMode="auto">
            <a:xfrm>
              <a:off x="3312"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4" name="Oval 246"/>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5" name="Oval 247"/>
            <p:cNvSpPr>
              <a:spLocks noChangeArrowheads="1"/>
            </p:cNvSpPr>
            <p:nvPr/>
          </p:nvSpPr>
          <p:spPr bwMode="auto">
            <a:xfrm>
              <a:off x="3312"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6" name="Oval 248"/>
            <p:cNvSpPr>
              <a:spLocks noChangeArrowheads="1"/>
            </p:cNvSpPr>
            <p:nvPr/>
          </p:nvSpPr>
          <p:spPr bwMode="auto">
            <a:xfrm>
              <a:off x="340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7" name="Oval 249"/>
            <p:cNvSpPr>
              <a:spLocks noChangeArrowheads="1"/>
            </p:cNvSpPr>
            <p:nvPr/>
          </p:nvSpPr>
          <p:spPr bwMode="auto">
            <a:xfrm>
              <a:off x="3456"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8" name="Oval 250"/>
            <p:cNvSpPr>
              <a:spLocks noChangeArrowheads="1"/>
            </p:cNvSpPr>
            <p:nvPr/>
          </p:nvSpPr>
          <p:spPr bwMode="auto">
            <a:xfrm>
              <a:off x="3312" y="340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9" name="Oval 251"/>
            <p:cNvSpPr>
              <a:spLocks noChangeArrowheads="1"/>
            </p:cNvSpPr>
            <p:nvPr/>
          </p:nvSpPr>
          <p:spPr bwMode="auto">
            <a:xfrm>
              <a:off x="3360"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0" name="Oval 252"/>
            <p:cNvSpPr>
              <a:spLocks noChangeArrowheads="1"/>
            </p:cNvSpPr>
            <p:nvPr/>
          </p:nvSpPr>
          <p:spPr bwMode="auto">
            <a:xfrm>
              <a:off x="3312"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1" name="Oval 253"/>
            <p:cNvSpPr>
              <a:spLocks noChangeArrowheads="1"/>
            </p:cNvSpPr>
            <p:nvPr/>
          </p:nvSpPr>
          <p:spPr bwMode="auto">
            <a:xfrm>
              <a:off x="3360"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2" name="Oval 254"/>
            <p:cNvSpPr>
              <a:spLocks noChangeArrowheads="1"/>
            </p:cNvSpPr>
            <p:nvPr/>
          </p:nvSpPr>
          <p:spPr bwMode="auto">
            <a:xfrm>
              <a:off x="3408"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3" name="Oval 255"/>
            <p:cNvSpPr>
              <a:spLocks noChangeArrowheads="1"/>
            </p:cNvSpPr>
            <p:nvPr/>
          </p:nvSpPr>
          <p:spPr bwMode="auto">
            <a:xfrm>
              <a:off x="3456"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4" name="Oval 256"/>
            <p:cNvSpPr>
              <a:spLocks noChangeArrowheads="1"/>
            </p:cNvSpPr>
            <p:nvPr/>
          </p:nvSpPr>
          <p:spPr bwMode="auto">
            <a:xfrm>
              <a:off x="3360"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5" name="Oval 257"/>
            <p:cNvSpPr>
              <a:spLocks noChangeArrowheads="1"/>
            </p:cNvSpPr>
            <p:nvPr/>
          </p:nvSpPr>
          <p:spPr bwMode="auto">
            <a:xfrm>
              <a:off x="3456"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6" name="Oval 258"/>
            <p:cNvSpPr>
              <a:spLocks noChangeArrowheads="1"/>
            </p:cNvSpPr>
            <p:nvPr/>
          </p:nvSpPr>
          <p:spPr bwMode="auto">
            <a:xfrm>
              <a:off x="3408"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7" name="Oval 259"/>
            <p:cNvSpPr>
              <a:spLocks noChangeArrowheads="1"/>
            </p:cNvSpPr>
            <p:nvPr/>
          </p:nvSpPr>
          <p:spPr bwMode="auto">
            <a:xfrm>
              <a:off x="340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8" name="Oval 260"/>
            <p:cNvSpPr>
              <a:spLocks noChangeArrowheads="1"/>
            </p:cNvSpPr>
            <p:nvPr/>
          </p:nvSpPr>
          <p:spPr bwMode="auto">
            <a:xfrm>
              <a:off x="3456"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9" name="Oval 261"/>
            <p:cNvSpPr>
              <a:spLocks noChangeArrowheads="1"/>
            </p:cNvSpPr>
            <p:nvPr/>
          </p:nvSpPr>
          <p:spPr bwMode="auto">
            <a:xfrm>
              <a:off x="3408"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0" name="Oval 262"/>
            <p:cNvSpPr>
              <a:spLocks noChangeArrowheads="1"/>
            </p:cNvSpPr>
            <p:nvPr/>
          </p:nvSpPr>
          <p:spPr bwMode="auto">
            <a:xfrm>
              <a:off x="3504"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1" name="Oval 263"/>
            <p:cNvSpPr>
              <a:spLocks noChangeArrowheads="1"/>
            </p:cNvSpPr>
            <p:nvPr/>
          </p:nvSpPr>
          <p:spPr bwMode="auto">
            <a:xfrm>
              <a:off x="3456"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2" name="Oval 264"/>
            <p:cNvSpPr>
              <a:spLocks noChangeArrowheads="1"/>
            </p:cNvSpPr>
            <p:nvPr/>
          </p:nvSpPr>
          <p:spPr bwMode="auto">
            <a:xfrm>
              <a:off x="340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3" name="Oval 265"/>
            <p:cNvSpPr>
              <a:spLocks noChangeArrowheads="1"/>
            </p:cNvSpPr>
            <p:nvPr/>
          </p:nvSpPr>
          <p:spPr bwMode="auto">
            <a:xfrm>
              <a:off x="340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4" name="Oval 266"/>
            <p:cNvSpPr>
              <a:spLocks noChangeArrowheads="1"/>
            </p:cNvSpPr>
            <p:nvPr/>
          </p:nvSpPr>
          <p:spPr bwMode="auto">
            <a:xfrm>
              <a:off x="3408" y="340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5" name="Oval 267"/>
            <p:cNvSpPr>
              <a:spLocks noChangeArrowheads="1"/>
            </p:cNvSpPr>
            <p:nvPr/>
          </p:nvSpPr>
          <p:spPr bwMode="auto">
            <a:xfrm>
              <a:off x="3504"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6" name="Oval 268"/>
            <p:cNvSpPr>
              <a:spLocks noChangeArrowheads="1"/>
            </p:cNvSpPr>
            <p:nvPr/>
          </p:nvSpPr>
          <p:spPr bwMode="auto">
            <a:xfrm>
              <a:off x="3552"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7" name="Oval 269"/>
            <p:cNvSpPr>
              <a:spLocks noChangeArrowheads="1"/>
            </p:cNvSpPr>
            <p:nvPr/>
          </p:nvSpPr>
          <p:spPr bwMode="auto">
            <a:xfrm>
              <a:off x="3408"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8" name="Oval 270"/>
            <p:cNvSpPr>
              <a:spLocks noChangeArrowheads="1"/>
            </p:cNvSpPr>
            <p:nvPr/>
          </p:nvSpPr>
          <p:spPr bwMode="auto">
            <a:xfrm>
              <a:off x="3456"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9" name="Oval 271"/>
            <p:cNvSpPr>
              <a:spLocks noChangeArrowheads="1"/>
            </p:cNvSpPr>
            <p:nvPr/>
          </p:nvSpPr>
          <p:spPr bwMode="auto">
            <a:xfrm>
              <a:off x="340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0" name="Oval 272"/>
            <p:cNvSpPr>
              <a:spLocks noChangeArrowheads="1"/>
            </p:cNvSpPr>
            <p:nvPr/>
          </p:nvSpPr>
          <p:spPr bwMode="auto">
            <a:xfrm>
              <a:off x="3456"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1" name="Oval 273"/>
            <p:cNvSpPr>
              <a:spLocks noChangeArrowheads="1"/>
            </p:cNvSpPr>
            <p:nvPr/>
          </p:nvSpPr>
          <p:spPr bwMode="auto">
            <a:xfrm>
              <a:off x="3504"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2" name="Oval 274"/>
            <p:cNvSpPr>
              <a:spLocks noChangeArrowheads="1"/>
            </p:cNvSpPr>
            <p:nvPr/>
          </p:nvSpPr>
          <p:spPr bwMode="auto">
            <a:xfrm>
              <a:off x="3552"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3" name="Oval 275"/>
            <p:cNvSpPr>
              <a:spLocks noChangeArrowheads="1"/>
            </p:cNvSpPr>
            <p:nvPr/>
          </p:nvSpPr>
          <p:spPr bwMode="auto">
            <a:xfrm>
              <a:off x="3456"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4" name="Oval 276"/>
            <p:cNvSpPr>
              <a:spLocks noChangeArrowheads="1"/>
            </p:cNvSpPr>
            <p:nvPr/>
          </p:nvSpPr>
          <p:spPr bwMode="auto">
            <a:xfrm>
              <a:off x="355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5" name="Oval 277"/>
            <p:cNvSpPr>
              <a:spLocks noChangeArrowheads="1"/>
            </p:cNvSpPr>
            <p:nvPr/>
          </p:nvSpPr>
          <p:spPr bwMode="auto">
            <a:xfrm>
              <a:off x="3504"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6" name="Oval 278"/>
            <p:cNvSpPr>
              <a:spLocks noChangeArrowheads="1"/>
            </p:cNvSpPr>
            <p:nvPr/>
          </p:nvSpPr>
          <p:spPr bwMode="auto">
            <a:xfrm>
              <a:off x="3504"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7" name="Oval 279"/>
            <p:cNvSpPr>
              <a:spLocks noChangeArrowheads="1"/>
            </p:cNvSpPr>
            <p:nvPr/>
          </p:nvSpPr>
          <p:spPr bwMode="auto">
            <a:xfrm>
              <a:off x="355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8" name="Oval 280"/>
            <p:cNvSpPr>
              <a:spLocks noChangeArrowheads="1"/>
            </p:cNvSpPr>
            <p:nvPr/>
          </p:nvSpPr>
          <p:spPr bwMode="auto">
            <a:xfrm>
              <a:off x="350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9" name="Oval 281"/>
            <p:cNvSpPr>
              <a:spLocks noChangeArrowheads="1"/>
            </p:cNvSpPr>
            <p:nvPr/>
          </p:nvSpPr>
          <p:spPr bwMode="auto">
            <a:xfrm>
              <a:off x="3600"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0" name="Oval 282"/>
            <p:cNvSpPr>
              <a:spLocks noChangeArrowheads="1"/>
            </p:cNvSpPr>
            <p:nvPr/>
          </p:nvSpPr>
          <p:spPr bwMode="auto">
            <a:xfrm>
              <a:off x="355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1" name="Oval 283"/>
            <p:cNvSpPr>
              <a:spLocks noChangeArrowheads="1"/>
            </p:cNvSpPr>
            <p:nvPr/>
          </p:nvSpPr>
          <p:spPr bwMode="auto">
            <a:xfrm>
              <a:off x="3504"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2" name="Oval 284"/>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3" name="Oval 285"/>
            <p:cNvSpPr>
              <a:spLocks noChangeArrowheads="1"/>
            </p:cNvSpPr>
            <p:nvPr/>
          </p:nvSpPr>
          <p:spPr bwMode="auto">
            <a:xfrm>
              <a:off x="3504"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4" name="Oval 286"/>
            <p:cNvSpPr>
              <a:spLocks noChangeArrowheads="1"/>
            </p:cNvSpPr>
            <p:nvPr/>
          </p:nvSpPr>
          <p:spPr bwMode="auto">
            <a:xfrm>
              <a:off x="3600"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5" name="Oval 287"/>
            <p:cNvSpPr>
              <a:spLocks noChangeArrowheads="1"/>
            </p:cNvSpPr>
            <p:nvPr/>
          </p:nvSpPr>
          <p:spPr bwMode="auto">
            <a:xfrm>
              <a:off x="364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6" name="Oval 288"/>
            <p:cNvSpPr>
              <a:spLocks noChangeArrowheads="1"/>
            </p:cNvSpPr>
            <p:nvPr/>
          </p:nvSpPr>
          <p:spPr bwMode="auto">
            <a:xfrm>
              <a:off x="316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7" name="Oval 289"/>
            <p:cNvSpPr>
              <a:spLocks noChangeArrowheads="1"/>
            </p:cNvSpPr>
            <p:nvPr/>
          </p:nvSpPr>
          <p:spPr bwMode="auto">
            <a:xfrm>
              <a:off x="3216"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8" name="Oval 290"/>
            <p:cNvSpPr>
              <a:spLocks noChangeArrowheads="1"/>
            </p:cNvSpPr>
            <p:nvPr/>
          </p:nvSpPr>
          <p:spPr bwMode="auto">
            <a:xfrm>
              <a:off x="3168"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9" name="Oval 291"/>
            <p:cNvSpPr>
              <a:spLocks noChangeArrowheads="1"/>
            </p:cNvSpPr>
            <p:nvPr/>
          </p:nvSpPr>
          <p:spPr bwMode="auto">
            <a:xfrm>
              <a:off x="3216"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0" name="Oval 292"/>
            <p:cNvSpPr>
              <a:spLocks noChangeArrowheads="1"/>
            </p:cNvSpPr>
            <p:nvPr/>
          </p:nvSpPr>
          <p:spPr bwMode="auto">
            <a:xfrm>
              <a:off x="3264"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1" name="Oval 293"/>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2" name="Oval 294"/>
            <p:cNvSpPr>
              <a:spLocks noChangeArrowheads="1"/>
            </p:cNvSpPr>
            <p:nvPr/>
          </p:nvSpPr>
          <p:spPr bwMode="auto">
            <a:xfrm>
              <a:off x="3216"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3" name="Oval 295"/>
            <p:cNvSpPr>
              <a:spLocks noChangeArrowheads="1"/>
            </p:cNvSpPr>
            <p:nvPr/>
          </p:nvSpPr>
          <p:spPr bwMode="auto">
            <a:xfrm>
              <a:off x="331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4" name="Oval 296"/>
            <p:cNvSpPr>
              <a:spLocks noChangeArrowheads="1"/>
            </p:cNvSpPr>
            <p:nvPr/>
          </p:nvSpPr>
          <p:spPr bwMode="auto">
            <a:xfrm>
              <a:off x="3264"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5" name="Oval 297"/>
            <p:cNvSpPr>
              <a:spLocks noChangeArrowheads="1"/>
            </p:cNvSpPr>
            <p:nvPr/>
          </p:nvSpPr>
          <p:spPr bwMode="auto">
            <a:xfrm>
              <a:off x="326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6" name="Oval 298"/>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7" name="Oval 299"/>
            <p:cNvSpPr>
              <a:spLocks noChangeArrowheads="1"/>
            </p:cNvSpPr>
            <p:nvPr/>
          </p:nvSpPr>
          <p:spPr bwMode="auto">
            <a:xfrm>
              <a:off x="326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8" name="Oval 300"/>
            <p:cNvSpPr>
              <a:spLocks noChangeArrowheads="1"/>
            </p:cNvSpPr>
            <p:nvPr/>
          </p:nvSpPr>
          <p:spPr bwMode="auto">
            <a:xfrm>
              <a:off x="336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9" name="Oval 301"/>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0" name="Oval 302"/>
            <p:cNvSpPr>
              <a:spLocks noChangeArrowheads="1"/>
            </p:cNvSpPr>
            <p:nvPr/>
          </p:nvSpPr>
          <p:spPr bwMode="auto">
            <a:xfrm>
              <a:off x="326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1" name="Oval 303"/>
            <p:cNvSpPr>
              <a:spLocks noChangeArrowheads="1"/>
            </p:cNvSpPr>
            <p:nvPr/>
          </p:nvSpPr>
          <p:spPr bwMode="auto">
            <a:xfrm>
              <a:off x="326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2" name="Oval 304"/>
            <p:cNvSpPr>
              <a:spLocks noChangeArrowheads="1"/>
            </p:cNvSpPr>
            <p:nvPr/>
          </p:nvSpPr>
          <p:spPr bwMode="auto">
            <a:xfrm>
              <a:off x="3264"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3" name="Oval 305"/>
            <p:cNvSpPr>
              <a:spLocks noChangeArrowheads="1"/>
            </p:cNvSpPr>
            <p:nvPr/>
          </p:nvSpPr>
          <p:spPr bwMode="auto">
            <a:xfrm>
              <a:off x="3360"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4" name="Oval 306"/>
            <p:cNvSpPr>
              <a:spLocks noChangeArrowheads="1"/>
            </p:cNvSpPr>
            <p:nvPr/>
          </p:nvSpPr>
          <p:spPr bwMode="auto">
            <a:xfrm>
              <a:off x="3408"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5" name="Oval 307"/>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6" name="Oval 308"/>
            <p:cNvSpPr>
              <a:spLocks noChangeArrowheads="1"/>
            </p:cNvSpPr>
            <p:nvPr/>
          </p:nvSpPr>
          <p:spPr bwMode="auto">
            <a:xfrm>
              <a:off x="336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7" name="Oval 309"/>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8" name="Oval 310"/>
            <p:cNvSpPr>
              <a:spLocks noChangeArrowheads="1"/>
            </p:cNvSpPr>
            <p:nvPr/>
          </p:nvSpPr>
          <p:spPr bwMode="auto">
            <a:xfrm>
              <a:off x="336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9" name="Oval 311"/>
            <p:cNvSpPr>
              <a:spLocks noChangeArrowheads="1"/>
            </p:cNvSpPr>
            <p:nvPr/>
          </p:nvSpPr>
          <p:spPr bwMode="auto">
            <a:xfrm>
              <a:off x="340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0" name="Oval 312"/>
            <p:cNvSpPr>
              <a:spLocks noChangeArrowheads="1"/>
            </p:cNvSpPr>
            <p:nvPr/>
          </p:nvSpPr>
          <p:spPr bwMode="auto">
            <a:xfrm>
              <a:off x="3456"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1" name="Oval 313"/>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2" name="Oval 314"/>
            <p:cNvSpPr>
              <a:spLocks noChangeArrowheads="1"/>
            </p:cNvSpPr>
            <p:nvPr/>
          </p:nvSpPr>
          <p:spPr bwMode="auto">
            <a:xfrm>
              <a:off x="345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3" name="Oval 315"/>
            <p:cNvSpPr>
              <a:spLocks noChangeArrowheads="1"/>
            </p:cNvSpPr>
            <p:nvPr/>
          </p:nvSpPr>
          <p:spPr bwMode="auto">
            <a:xfrm>
              <a:off x="3408"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4" name="Oval 316"/>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5" name="Oval 317"/>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6" name="Oval 318"/>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7" name="Oval 319"/>
            <p:cNvSpPr>
              <a:spLocks noChangeArrowheads="1"/>
            </p:cNvSpPr>
            <p:nvPr/>
          </p:nvSpPr>
          <p:spPr bwMode="auto">
            <a:xfrm>
              <a:off x="350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8" name="Oval 320"/>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9" name="Oval 321"/>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0" name="Oval 322"/>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1" name="Oval 323"/>
            <p:cNvSpPr>
              <a:spLocks noChangeArrowheads="1"/>
            </p:cNvSpPr>
            <p:nvPr/>
          </p:nvSpPr>
          <p:spPr bwMode="auto">
            <a:xfrm>
              <a:off x="340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2" name="Oval 324"/>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3" name="Oval 325"/>
            <p:cNvSpPr>
              <a:spLocks noChangeArrowheads="1"/>
            </p:cNvSpPr>
            <p:nvPr/>
          </p:nvSpPr>
          <p:spPr bwMode="auto">
            <a:xfrm>
              <a:off x="355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4" name="Oval 326"/>
            <p:cNvSpPr>
              <a:spLocks noChangeArrowheads="1"/>
            </p:cNvSpPr>
            <p:nvPr/>
          </p:nvSpPr>
          <p:spPr bwMode="auto">
            <a:xfrm>
              <a:off x="3312"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5" name="Oval 327"/>
            <p:cNvSpPr>
              <a:spLocks noChangeArrowheads="1"/>
            </p:cNvSpPr>
            <p:nvPr/>
          </p:nvSpPr>
          <p:spPr bwMode="auto">
            <a:xfrm>
              <a:off x="3374"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6" name="Oval 328"/>
            <p:cNvSpPr>
              <a:spLocks noChangeArrowheads="1"/>
            </p:cNvSpPr>
            <p:nvPr/>
          </p:nvSpPr>
          <p:spPr bwMode="auto">
            <a:xfrm>
              <a:off x="3312"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7" name="Oval 329"/>
            <p:cNvSpPr>
              <a:spLocks noChangeArrowheads="1"/>
            </p:cNvSpPr>
            <p:nvPr/>
          </p:nvSpPr>
          <p:spPr bwMode="auto">
            <a:xfrm>
              <a:off x="3374"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8" name="Oval 330"/>
            <p:cNvSpPr>
              <a:spLocks noChangeArrowheads="1"/>
            </p:cNvSpPr>
            <p:nvPr/>
          </p:nvSpPr>
          <p:spPr bwMode="auto">
            <a:xfrm>
              <a:off x="3435"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9" name="Oval 331"/>
            <p:cNvSpPr>
              <a:spLocks noChangeArrowheads="1"/>
            </p:cNvSpPr>
            <p:nvPr/>
          </p:nvSpPr>
          <p:spPr bwMode="auto">
            <a:xfrm>
              <a:off x="3497"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0" name="Oval 332"/>
            <p:cNvSpPr>
              <a:spLocks noChangeArrowheads="1"/>
            </p:cNvSpPr>
            <p:nvPr/>
          </p:nvSpPr>
          <p:spPr bwMode="auto">
            <a:xfrm>
              <a:off x="3374"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1" name="Oval 333"/>
            <p:cNvSpPr>
              <a:spLocks noChangeArrowheads="1"/>
            </p:cNvSpPr>
            <p:nvPr/>
          </p:nvSpPr>
          <p:spPr bwMode="auto">
            <a:xfrm>
              <a:off x="349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2" name="Oval 334"/>
            <p:cNvSpPr>
              <a:spLocks noChangeArrowheads="1"/>
            </p:cNvSpPr>
            <p:nvPr/>
          </p:nvSpPr>
          <p:spPr bwMode="auto">
            <a:xfrm>
              <a:off x="3435"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3" name="Oval 335"/>
            <p:cNvSpPr>
              <a:spLocks noChangeArrowheads="1"/>
            </p:cNvSpPr>
            <p:nvPr/>
          </p:nvSpPr>
          <p:spPr bwMode="auto">
            <a:xfrm>
              <a:off x="3435"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4" name="Oval 336"/>
            <p:cNvSpPr>
              <a:spLocks noChangeArrowheads="1"/>
            </p:cNvSpPr>
            <p:nvPr/>
          </p:nvSpPr>
          <p:spPr bwMode="auto">
            <a:xfrm>
              <a:off x="349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5" name="Oval 337"/>
            <p:cNvSpPr>
              <a:spLocks noChangeArrowheads="1"/>
            </p:cNvSpPr>
            <p:nvPr/>
          </p:nvSpPr>
          <p:spPr bwMode="auto">
            <a:xfrm>
              <a:off x="3435"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6" name="Oval 338"/>
            <p:cNvSpPr>
              <a:spLocks noChangeArrowheads="1"/>
            </p:cNvSpPr>
            <p:nvPr/>
          </p:nvSpPr>
          <p:spPr bwMode="auto">
            <a:xfrm>
              <a:off x="3559"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7" name="Oval 339"/>
            <p:cNvSpPr>
              <a:spLocks noChangeArrowheads="1"/>
            </p:cNvSpPr>
            <p:nvPr/>
          </p:nvSpPr>
          <p:spPr bwMode="auto">
            <a:xfrm>
              <a:off x="349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8" name="Oval 340"/>
            <p:cNvSpPr>
              <a:spLocks noChangeArrowheads="1"/>
            </p:cNvSpPr>
            <p:nvPr/>
          </p:nvSpPr>
          <p:spPr bwMode="auto">
            <a:xfrm>
              <a:off x="3435"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9" name="Oval 341"/>
            <p:cNvSpPr>
              <a:spLocks noChangeArrowheads="1"/>
            </p:cNvSpPr>
            <p:nvPr/>
          </p:nvSpPr>
          <p:spPr bwMode="auto">
            <a:xfrm>
              <a:off x="3435"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0" name="Oval 342"/>
            <p:cNvSpPr>
              <a:spLocks noChangeArrowheads="1"/>
            </p:cNvSpPr>
            <p:nvPr/>
          </p:nvSpPr>
          <p:spPr bwMode="auto">
            <a:xfrm>
              <a:off x="3435"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1" name="Oval 343"/>
            <p:cNvSpPr>
              <a:spLocks noChangeArrowheads="1"/>
            </p:cNvSpPr>
            <p:nvPr/>
          </p:nvSpPr>
          <p:spPr bwMode="auto">
            <a:xfrm>
              <a:off x="3559"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2" name="Oval 344"/>
            <p:cNvSpPr>
              <a:spLocks noChangeArrowheads="1"/>
            </p:cNvSpPr>
            <p:nvPr/>
          </p:nvSpPr>
          <p:spPr bwMode="auto">
            <a:xfrm>
              <a:off x="3621"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3" name="Oval 345"/>
            <p:cNvSpPr>
              <a:spLocks noChangeArrowheads="1"/>
            </p:cNvSpPr>
            <p:nvPr/>
          </p:nvSpPr>
          <p:spPr bwMode="auto">
            <a:xfrm>
              <a:off x="3408" y="350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4" name="Oval 346"/>
            <p:cNvSpPr>
              <a:spLocks noChangeArrowheads="1"/>
            </p:cNvSpPr>
            <p:nvPr/>
          </p:nvSpPr>
          <p:spPr bwMode="auto">
            <a:xfrm>
              <a:off x="3470"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5" name="Oval 347"/>
            <p:cNvSpPr>
              <a:spLocks noChangeArrowheads="1"/>
            </p:cNvSpPr>
            <p:nvPr/>
          </p:nvSpPr>
          <p:spPr bwMode="auto">
            <a:xfrm>
              <a:off x="3408"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6" name="Oval 348"/>
            <p:cNvSpPr>
              <a:spLocks noChangeArrowheads="1"/>
            </p:cNvSpPr>
            <p:nvPr/>
          </p:nvSpPr>
          <p:spPr bwMode="auto">
            <a:xfrm>
              <a:off x="3470"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7" name="Oval 349"/>
            <p:cNvSpPr>
              <a:spLocks noChangeArrowheads="1"/>
            </p:cNvSpPr>
            <p:nvPr/>
          </p:nvSpPr>
          <p:spPr bwMode="auto">
            <a:xfrm>
              <a:off x="3531"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8" name="Oval 350"/>
            <p:cNvSpPr>
              <a:spLocks noChangeArrowheads="1"/>
            </p:cNvSpPr>
            <p:nvPr/>
          </p:nvSpPr>
          <p:spPr bwMode="auto">
            <a:xfrm>
              <a:off x="3593"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9" name="Oval 351"/>
            <p:cNvSpPr>
              <a:spLocks noChangeArrowheads="1"/>
            </p:cNvSpPr>
            <p:nvPr/>
          </p:nvSpPr>
          <p:spPr bwMode="auto">
            <a:xfrm>
              <a:off x="3470"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0" name="Oval 352"/>
            <p:cNvSpPr>
              <a:spLocks noChangeArrowheads="1"/>
            </p:cNvSpPr>
            <p:nvPr/>
          </p:nvSpPr>
          <p:spPr bwMode="auto">
            <a:xfrm>
              <a:off x="3593"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1" name="Oval 353"/>
            <p:cNvSpPr>
              <a:spLocks noChangeArrowheads="1"/>
            </p:cNvSpPr>
            <p:nvPr/>
          </p:nvSpPr>
          <p:spPr bwMode="auto">
            <a:xfrm>
              <a:off x="3531"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2" name="Oval 354"/>
            <p:cNvSpPr>
              <a:spLocks noChangeArrowheads="1"/>
            </p:cNvSpPr>
            <p:nvPr/>
          </p:nvSpPr>
          <p:spPr bwMode="auto">
            <a:xfrm>
              <a:off x="3531"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3" name="Oval 355"/>
            <p:cNvSpPr>
              <a:spLocks noChangeArrowheads="1"/>
            </p:cNvSpPr>
            <p:nvPr/>
          </p:nvSpPr>
          <p:spPr bwMode="auto">
            <a:xfrm>
              <a:off x="3593"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4" name="Oval 356"/>
            <p:cNvSpPr>
              <a:spLocks noChangeArrowheads="1"/>
            </p:cNvSpPr>
            <p:nvPr/>
          </p:nvSpPr>
          <p:spPr bwMode="auto">
            <a:xfrm>
              <a:off x="3531"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5" name="Oval 357"/>
            <p:cNvSpPr>
              <a:spLocks noChangeArrowheads="1"/>
            </p:cNvSpPr>
            <p:nvPr/>
          </p:nvSpPr>
          <p:spPr bwMode="auto">
            <a:xfrm>
              <a:off x="3655"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6" name="Oval 358"/>
            <p:cNvSpPr>
              <a:spLocks noChangeArrowheads="1"/>
            </p:cNvSpPr>
            <p:nvPr/>
          </p:nvSpPr>
          <p:spPr bwMode="auto">
            <a:xfrm>
              <a:off x="3593"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7" name="Oval 359"/>
            <p:cNvSpPr>
              <a:spLocks noChangeArrowheads="1"/>
            </p:cNvSpPr>
            <p:nvPr/>
          </p:nvSpPr>
          <p:spPr bwMode="auto">
            <a:xfrm>
              <a:off x="3531"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8" name="Oval 360"/>
            <p:cNvSpPr>
              <a:spLocks noChangeArrowheads="1"/>
            </p:cNvSpPr>
            <p:nvPr/>
          </p:nvSpPr>
          <p:spPr bwMode="auto">
            <a:xfrm>
              <a:off x="353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9" name="Oval 361"/>
            <p:cNvSpPr>
              <a:spLocks noChangeArrowheads="1"/>
            </p:cNvSpPr>
            <p:nvPr/>
          </p:nvSpPr>
          <p:spPr bwMode="auto">
            <a:xfrm>
              <a:off x="3531" y="350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0" name="Oval 362"/>
            <p:cNvSpPr>
              <a:spLocks noChangeArrowheads="1"/>
            </p:cNvSpPr>
            <p:nvPr/>
          </p:nvSpPr>
          <p:spPr bwMode="auto">
            <a:xfrm>
              <a:off x="3655"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1" name="Oval 363"/>
            <p:cNvSpPr>
              <a:spLocks noChangeArrowheads="1"/>
            </p:cNvSpPr>
            <p:nvPr/>
          </p:nvSpPr>
          <p:spPr bwMode="auto">
            <a:xfrm>
              <a:off x="3717"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2" name="Oval 364"/>
            <p:cNvSpPr>
              <a:spLocks noChangeArrowheads="1"/>
            </p:cNvSpPr>
            <p:nvPr/>
          </p:nvSpPr>
          <p:spPr bwMode="auto">
            <a:xfrm>
              <a:off x="3504"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3" name="Oval 365"/>
            <p:cNvSpPr>
              <a:spLocks noChangeArrowheads="1"/>
            </p:cNvSpPr>
            <p:nvPr/>
          </p:nvSpPr>
          <p:spPr bwMode="auto">
            <a:xfrm>
              <a:off x="3566"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4" name="Oval 366"/>
            <p:cNvSpPr>
              <a:spLocks noChangeArrowheads="1"/>
            </p:cNvSpPr>
            <p:nvPr/>
          </p:nvSpPr>
          <p:spPr bwMode="auto">
            <a:xfrm>
              <a:off x="3504"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5" name="Oval 367"/>
            <p:cNvSpPr>
              <a:spLocks noChangeArrowheads="1"/>
            </p:cNvSpPr>
            <p:nvPr/>
          </p:nvSpPr>
          <p:spPr bwMode="auto">
            <a:xfrm>
              <a:off x="3566"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6" name="Oval 368"/>
            <p:cNvSpPr>
              <a:spLocks noChangeArrowheads="1"/>
            </p:cNvSpPr>
            <p:nvPr/>
          </p:nvSpPr>
          <p:spPr bwMode="auto">
            <a:xfrm>
              <a:off x="362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7" name="Oval 369"/>
            <p:cNvSpPr>
              <a:spLocks noChangeArrowheads="1"/>
            </p:cNvSpPr>
            <p:nvPr/>
          </p:nvSpPr>
          <p:spPr bwMode="auto">
            <a:xfrm>
              <a:off x="3689"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8" name="Oval 370"/>
            <p:cNvSpPr>
              <a:spLocks noChangeArrowheads="1"/>
            </p:cNvSpPr>
            <p:nvPr/>
          </p:nvSpPr>
          <p:spPr bwMode="auto">
            <a:xfrm>
              <a:off x="3566"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9" name="Oval 371"/>
            <p:cNvSpPr>
              <a:spLocks noChangeArrowheads="1"/>
            </p:cNvSpPr>
            <p:nvPr/>
          </p:nvSpPr>
          <p:spPr bwMode="auto">
            <a:xfrm>
              <a:off x="368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0" name="Oval 372"/>
            <p:cNvSpPr>
              <a:spLocks noChangeArrowheads="1"/>
            </p:cNvSpPr>
            <p:nvPr/>
          </p:nvSpPr>
          <p:spPr bwMode="auto">
            <a:xfrm>
              <a:off x="3627"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1" name="Oval 373"/>
            <p:cNvSpPr>
              <a:spLocks noChangeArrowheads="1"/>
            </p:cNvSpPr>
            <p:nvPr/>
          </p:nvSpPr>
          <p:spPr bwMode="auto">
            <a:xfrm>
              <a:off x="362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2" name="Oval 374"/>
            <p:cNvSpPr>
              <a:spLocks noChangeArrowheads="1"/>
            </p:cNvSpPr>
            <p:nvPr/>
          </p:nvSpPr>
          <p:spPr bwMode="auto">
            <a:xfrm>
              <a:off x="3689"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3" name="Oval 375"/>
            <p:cNvSpPr>
              <a:spLocks noChangeArrowheads="1"/>
            </p:cNvSpPr>
            <p:nvPr/>
          </p:nvSpPr>
          <p:spPr bwMode="auto">
            <a:xfrm>
              <a:off x="3627"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4" name="Oval 376"/>
            <p:cNvSpPr>
              <a:spLocks noChangeArrowheads="1"/>
            </p:cNvSpPr>
            <p:nvPr/>
          </p:nvSpPr>
          <p:spPr bwMode="auto">
            <a:xfrm>
              <a:off x="3751"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5" name="Oval 377"/>
            <p:cNvSpPr>
              <a:spLocks noChangeArrowheads="1"/>
            </p:cNvSpPr>
            <p:nvPr/>
          </p:nvSpPr>
          <p:spPr bwMode="auto">
            <a:xfrm>
              <a:off x="3689"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6" name="Oval 378"/>
            <p:cNvSpPr>
              <a:spLocks noChangeArrowheads="1"/>
            </p:cNvSpPr>
            <p:nvPr/>
          </p:nvSpPr>
          <p:spPr bwMode="auto">
            <a:xfrm>
              <a:off x="362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7" name="Oval 379"/>
            <p:cNvSpPr>
              <a:spLocks noChangeArrowheads="1"/>
            </p:cNvSpPr>
            <p:nvPr/>
          </p:nvSpPr>
          <p:spPr bwMode="auto">
            <a:xfrm>
              <a:off x="362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8" name="Oval 380"/>
            <p:cNvSpPr>
              <a:spLocks noChangeArrowheads="1"/>
            </p:cNvSpPr>
            <p:nvPr/>
          </p:nvSpPr>
          <p:spPr bwMode="auto">
            <a:xfrm>
              <a:off x="3627"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9" name="Oval 381"/>
            <p:cNvSpPr>
              <a:spLocks noChangeArrowheads="1"/>
            </p:cNvSpPr>
            <p:nvPr/>
          </p:nvSpPr>
          <p:spPr bwMode="auto">
            <a:xfrm>
              <a:off x="3751"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0" name="Oval 382"/>
            <p:cNvSpPr>
              <a:spLocks noChangeArrowheads="1"/>
            </p:cNvSpPr>
            <p:nvPr/>
          </p:nvSpPr>
          <p:spPr bwMode="auto">
            <a:xfrm>
              <a:off x="3813"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1" name="Oval 383"/>
            <p:cNvSpPr>
              <a:spLocks noChangeArrowheads="1"/>
            </p:cNvSpPr>
            <p:nvPr/>
          </p:nvSpPr>
          <p:spPr bwMode="auto">
            <a:xfrm>
              <a:off x="3264"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2" name="Oval 384"/>
            <p:cNvSpPr>
              <a:spLocks noChangeArrowheads="1"/>
            </p:cNvSpPr>
            <p:nvPr/>
          </p:nvSpPr>
          <p:spPr bwMode="auto">
            <a:xfrm>
              <a:off x="3326"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3" name="Oval 385"/>
            <p:cNvSpPr>
              <a:spLocks noChangeArrowheads="1"/>
            </p:cNvSpPr>
            <p:nvPr/>
          </p:nvSpPr>
          <p:spPr bwMode="auto">
            <a:xfrm>
              <a:off x="3264"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4" name="Oval 386"/>
            <p:cNvSpPr>
              <a:spLocks noChangeArrowheads="1"/>
            </p:cNvSpPr>
            <p:nvPr/>
          </p:nvSpPr>
          <p:spPr bwMode="auto">
            <a:xfrm>
              <a:off x="3326"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5" name="Oval 387"/>
            <p:cNvSpPr>
              <a:spLocks noChangeArrowheads="1"/>
            </p:cNvSpPr>
            <p:nvPr/>
          </p:nvSpPr>
          <p:spPr bwMode="auto">
            <a:xfrm>
              <a:off x="338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6" name="Oval 388"/>
            <p:cNvSpPr>
              <a:spLocks noChangeArrowheads="1"/>
            </p:cNvSpPr>
            <p:nvPr/>
          </p:nvSpPr>
          <p:spPr bwMode="auto">
            <a:xfrm>
              <a:off x="3449"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7" name="Oval 389"/>
            <p:cNvSpPr>
              <a:spLocks noChangeArrowheads="1"/>
            </p:cNvSpPr>
            <p:nvPr/>
          </p:nvSpPr>
          <p:spPr bwMode="auto">
            <a:xfrm>
              <a:off x="3326"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8" name="Oval 390"/>
            <p:cNvSpPr>
              <a:spLocks noChangeArrowheads="1"/>
            </p:cNvSpPr>
            <p:nvPr/>
          </p:nvSpPr>
          <p:spPr bwMode="auto">
            <a:xfrm>
              <a:off x="3449"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9" name="Oval 391"/>
            <p:cNvSpPr>
              <a:spLocks noChangeArrowheads="1"/>
            </p:cNvSpPr>
            <p:nvPr/>
          </p:nvSpPr>
          <p:spPr bwMode="auto">
            <a:xfrm>
              <a:off x="338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0" name="Oval 392"/>
            <p:cNvSpPr>
              <a:spLocks noChangeArrowheads="1"/>
            </p:cNvSpPr>
            <p:nvPr/>
          </p:nvSpPr>
          <p:spPr bwMode="auto">
            <a:xfrm>
              <a:off x="3387"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1" name="Oval 393"/>
            <p:cNvSpPr>
              <a:spLocks noChangeArrowheads="1"/>
            </p:cNvSpPr>
            <p:nvPr/>
          </p:nvSpPr>
          <p:spPr bwMode="auto">
            <a:xfrm>
              <a:off x="344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2" name="Oval 394"/>
            <p:cNvSpPr>
              <a:spLocks noChangeArrowheads="1"/>
            </p:cNvSpPr>
            <p:nvPr/>
          </p:nvSpPr>
          <p:spPr bwMode="auto">
            <a:xfrm>
              <a:off x="338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3" name="Oval 395"/>
            <p:cNvSpPr>
              <a:spLocks noChangeArrowheads="1"/>
            </p:cNvSpPr>
            <p:nvPr/>
          </p:nvSpPr>
          <p:spPr bwMode="auto">
            <a:xfrm>
              <a:off x="3511"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4" name="Oval 396"/>
            <p:cNvSpPr>
              <a:spLocks noChangeArrowheads="1"/>
            </p:cNvSpPr>
            <p:nvPr/>
          </p:nvSpPr>
          <p:spPr bwMode="auto">
            <a:xfrm>
              <a:off x="344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5" name="Oval 397"/>
            <p:cNvSpPr>
              <a:spLocks noChangeArrowheads="1"/>
            </p:cNvSpPr>
            <p:nvPr/>
          </p:nvSpPr>
          <p:spPr bwMode="auto">
            <a:xfrm>
              <a:off x="3387"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6" name="Oval 398"/>
            <p:cNvSpPr>
              <a:spLocks noChangeArrowheads="1"/>
            </p:cNvSpPr>
            <p:nvPr/>
          </p:nvSpPr>
          <p:spPr bwMode="auto">
            <a:xfrm>
              <a:off x="3387"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7" name="Oval 399"/>
            <p:cNvSpPr>
              <a:spLocks noChangeArrowheads="1"/>
            </p:cNvSpPr>
            <p:nvPr/>
          </p:nvSpPr>
          <p:spPr bwMode="auto">
            <a:xfrm>
              <a:off x="3387"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8" name="Oval 400"/>
            <p:cNvSpPr>
              <a:spLocks noChangeArrowheads="1"/>
            </p:cNvSpPr>
            <p:nvPr/>
          </p:nvSpPr>
          <p:spPr bwMode="auto">
            <a:xfrm>
              <a:off x="3511"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9" name="Oval 401"/>
            <p:cNvSpPr>
              <a:spLocks noChangeArrowheads="1"/>
            </p:cNvSpPr>
            <p:nvPr/>
          </p:nvSpPr>
          <p:spPr bwMode="auto">
            <a:xfrm>
              <a:off x="3573"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0" name="Oval 402"/>
            <p:cNvSpPr>
              <a:spLocks noChangeArrowheads="1"/>
            </p:cNvSpPr>
            <p:nvPr/>
          </p:nvSpPr>
          <p:spPr bwMode="auto">
            <a:xfrm>
              <a:off x="3408"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1" name="Oval 403"/>
            <p:cNvSpPr>
              <a:spLocks noChangeArrowheads="1"/>
            </p:cNvSpPr>
            <p:nvPr/>
          </p:nvSpPr>
          <p:spPr bwMode="auto">
            <a:xfrm>
              <a:off x="3470"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2" name="Oval 404"/>
            <p:cNvSpPr>
              <a:spLocks noChangeArrowheads="1"/>
            </p:cNvSpPr>
            <p:nvPr/>
          </p:nvSpPr>
          <p:spPr bwMode="auto">
            <a:xfrm>
              <a:off x="3408"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3" name="Oval 405"/>
            <p:cNvSpPr>
              <a:spLocks noChangeArrowheads="1"/>
            </p:cNvSpPr>
            <p:nvPr/>
          </p:nvSpPr>
          <p:spPr bwMode="auto">
            <a:xfrm>
              <a:off x="3470"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4" name="Oval 406"/>
            <p:cNvSpPr>
              <a:spLocks noChangeArrowheads="1"/>
            </p:cNvSpPr>
            <p:nvPr/>
          </p:nvSpPr>
          <p:spPr bwMode="auto">
            <a:xfrm>
              <a:off x="3531"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5" name="Oval 407"/>
            <p:cNvSpPr>
              <a:spLocks noChangeArrowheads="1"/>
            </p:cNvSpPr>
            <p:nvPr/>
          </p:nvSpPr>
          <p:spPr bwMode="auto">
            <a:xfrm>
              <a:off x="359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6" name="Oval 408"/>
            <p:cNvSpPr>
              <a:spLocks noChangeArrowheads="1"/>
            </p:cNvSpPr>
            <p:nvPr/>
          </p:nvSpPr>
          <p:spPr bwMode="auto">
            <a:xfrm>
              <a:off x="3470"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7" name="Oval 409"/>
            <p:cNvSpPr>
              <a:spLocks noChangeArrowheads="1"/>
            </p:cNvSpPr>
            <p:nvPr/>
          </p:nvSpPr>
          <p:spPr bwMode="auto">
            <a:xfrm>
              <a:off x="359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8" name="Oval 410"/>
            <p:cNvSpPr>
              <a:spLocks noChangeArrowheads="1"/>
            </p:cNvSpPr>
            <p:nvPr/>
          </p:nvSpPr>
          <p:spPr bwMode="auto">
            <a:xfrm>
              <a:off x="3531"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9" name="Oval 411"/>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0" name="Oval 412"/>
            <p:cNvSpPr>
              <a:spLocks noChangeArrowheads="1"/>
            </p:cNvSpPr>
            <p:nvPr/>
          </p:nvSpPr>
          <p:spPr bwMode="auto">
            <a:xfrm>
              <a:off x="359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1" name="Oval 413"/>
            <p:cNvSpPr>
              <a:spLocks noChangeArrowheads="1"/>
            </p:cNvSpPr>
            <p:nvPr/>
          </p:nvSpPr>
          <p:spPr bwMode="auto">
            <a:xfrm>
              <a:off x="353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2" name="Oval 414"/>
            <p:cNvSpPr>
              <a:spLocks noChangeArrowheads="1"/>
            </p:cNvSpPr>
            <p:nvPr/>
          </p:nvSpPr>
          <p:spPr bwMode="auto">
            <a:xfrm>
              <a:off x="3655"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3" name="Oval 415"/>
            <p:cNvSpPr>
              <a:spLocks noChangeArrowheads="1"/>
            </p:cNvSpPr>
            <p:nvPr/>
          </p:nvSpPr>
          <p:spPr bwMode="auto">
            <a:xfrm>
              <a:off x="359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4" name="Oval 416"/>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5" name="Oval 417"/>
            <p:cNvSpPr>
              <a:spLocks noChangeArrowheads="1"/>
            </p:cNvSpPr>
            <p:nvPr/>
          </p:nvSpPr>
          <p:spPr bwMode="auto">
            <a:xfrm>
              <a:off x="353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6" name="Oval 418"/>
            <p:cNvSpPr>
              <a:spLocks noChangeArrowheads="1"/>
            </p:cNvSpPr>
            <p:nvPr/>
          </p:nvSpPr>
          <p:spPr bwMode="auto">
            <a:xfrm>
              <a:off x="353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7" name="Oval 419"/>
            <p:cNvSpPr>
              <a:spLocks noChangeArrowheads="1"/>
            </p:cNvSpPr>
            <p:nvPr/>
          </p:nvSpPr>
          <p:spPr bwMode="auto">
            <a:xfrm>
              <a:off x="3655"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8" name="Oval 420"/>
            <p:cNvSpPr>
              <a:spLocks noChangeArrowheads="1"/>
            </p:cNvSpPr>
            <p:nvPr/>
          </p:nvSpPr>
          <p:spPr bwMode="auto">
            <a:xfrm>
              <a:off x="3717"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9" name="Oval 421"/>
            <p:cNvSpPr>
              <a:spLocks noChangeArrowheads="1"/>
            </p:cNvSpPr>
            <p:nvPr/>
          </p:nvSpPr>
          <p:spPr bwMode="auto">
            <a:xfrm>
              <a:off x="3600"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0" name="Oval 422"/>
            <p:cNvSpPr>
              <a:spLocks noChangeArrowheads="1"/>
            </p:cNvSpPr>
            <p:nvPr/>
          </p:nvSpPr>
          <p:spPr bwMode="auto">
            <a:xfrm>
              <a:off x="3662"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1" name="Oval 423"/>
            <p:cNvSpPr>
              <a:spLocks noChangeArrowheads="1"/>
            </p:cNvSpPr>
            <p:nvPr/>
          </p:nvSpPr>
          <p:spPr bwMode="auto">
            <a:xfrm>
              <a:off x="3600"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2" name="Oval 424"/>
            <p:cNvSpPr>
              <a:spLocks noChangeArrowheads="1"/>
            </p:cNvSpPr>
            <p:nvPr/>
          </p:nvSpPr>
          <p:spPr bwMode="auto">
            <a:xfrm>
              <a:off x="3662"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3" name="Oval 425"/>
            <p:cNvSpPr>
              <a:spLocks noChangeArrowheads="1"/>
            </p:cNvSpPr>
            <p:nvPr/>
          </p:nvSpPr>
          <p:spPr bwMode="auto">
            <a:xfrm>
              <a:off x="3723"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4" name="Oval 426"/>
            <p:cNvSpPr>
              <a:spLocks noChangeArrowheads="1"/>
            </p:cNvSpPr>
            <p:nvPr/>
          </p:nvSpPr>
          <p:spPr bwMode="auto">
            <a:xfrm>
              <a:off x="3785"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5" name="Oval 427"/>
            <p:cNvSpPr>
              <a:spLocks noChangeArrowheads="1"/>
            </p:cNvSpPr>
            <p:nvPr/>
          </p:nvSpPr>
          <p:spPr bwMode="auto">
            <a:xfrm>
              <a:off x="3662"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6" name="Oval 428"/>
            <p:cNvSpPr>
              <a:spLocks noChangeArrowheads="1"/>
            </p:cNvSpPr>
            <p:nvPr/>
          </p:nvSpPr>
          <p:spPr bwMode="auto">
            <a:xfrm>
              <a:off x="3785"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7" name="Oval 429"/>
            <p:cNvSpPr>
              <a:spLocks noChangeArrowheads="1"/>
            </p:cNvSpPr>
            <p:nvPr/>
          </p:nvSpPr>
          <p:spPr bwMode="auto">
            <a:xfrm>
              <a:off x="3723"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8" name="Oval 430"/>
            <p:cNvSpPr>
              <a:spLocks noChangeArrowheads="1"/>
            </p:cNvSpPr>
            <p:nvPr/>
          </p:nvSpPr>
          <p:spPr bwMode="auto">
            <a:xfrm>
              <a:off x="372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9" name="Oval 431"/>
            <p:cNvSpPr>
              <a:spLocks noChangeArrowheads="1"/>
            </p:cNvSpPr>
            <p:nvPr/>
          </p:nvSpPr>
          <p:spPr bwMode="auto">
            <a:xfrm>
              <a:off x="3785"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0" name="Oval 432"/>
            <p:cNvSpPr>
              <a:spLocks noChangeArrowheads="1"/>
            </p:cNvSpPr>
            <p:nvPr/>
          </p:nvSpPr>
          <p:spPr bwMode="auto">
            <a:xfrm>
              <a:off x="372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1" name="Oval 433"/>
            <p:cNvSpPr>
              <a:spLocks noChangeArrowheads="1"/>
            </p:cNvSpPr>
            <p:nvPr/>
          </p:nvSpPr>
          <p:spPr bwMode="auto">
            <a:xfrm>
              <a:off x="3847"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2" name="Oval 434"/>
            <p:cNvSpPr>
              <a:spLocks noChangeArrowheads="1"/>
            </p:cNvSpPr>
            <p:nvPr/>
          </p:nvSpPr>
          <p:spPr bwMode="auto">
            <a:xfrm>
              <a:off x="3785"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3" name="Oval 435"/>
            <p:cNvSpPr>
              <a:spLocks noChangeArrowheads="1"/>
            </p:cNvSpPr>
            <p:nvPr/>
          </p:nvSpPr>
          <p:spPr bwMode="auto">
            <a:xfrm>
              <a:off x="372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4" name="Oval 436"/>
            <p:cNvSpPr>
              <a:spLocks noChangeArrowheads="1"/>
            </p:cNvSpPr>
            <p:nvPr/>
          </p:nvSpPr>
          <p:spPr bwMode="auto">
            <a:xfrm>
              <a:off x="372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5" name="Oval 437"/>
            <p:cNvSpPr>
              <a:spLocks noChangeArrowheads="1"/>
            </p:cNvSpPr>
            <p:nvPr/>
          </p:nvSpPr>
          <p:spPr bwMode="auto">
            <a:xfrm>
              <a:off x="3723"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6" name="Oval 438"/>
            <p:cNvSpPr>
              <a:spLocks noChangeArrowheads="1"/>
            </p:cNvSpPr>
            <p:nvPr/>
          </p:nvSpPr>
          <p:spPr bwMode="auto">
            <a:xfrm>
              <a:off x="3847"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7" name="Oval 439"/>
            <p:cNvSpPr>
              <a:spLocks noChangeArrowheads="1"/>
            </p:cNvSpPr>
            <p:nvPr/>
          </p:nvSpPr>
          <p:spPr bwMode="auto">
            <a:xfrm>
              <a:off x="3909"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8" name="Oval 440"/>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9" name="Oval 441"/>
            <p:cNvSpPr>
              <a:spLocks noChangeArrowheads="1"/>
            </p:cNvSpPr>
            <p:nvPr/>
          </p:nvSpPr>
          <p:spPr bwMode="auto">
            <a:xfrm>
              <a:off x="336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0" name="Oval 442"/>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1" name="Oval 443"/>
            <p:cNvSpPr>
              <a:spLocks noChangeArrowheads="1"/>
            </p:cNvSpPr>
            <p:nvPr/>
          </p:nvSpPr>
          <p:spPr bwMode="auto">
            <a:xfrm>
              <a:off x="336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2" name="Oval 444"/>
            <p:cNvSpPr>
              <a:spLocks noChangeArrowheads="1"/>
            </p:cNvSpPr>
            <p:nvPr/>
          </p:nvSpPr>
          <p:spPr bwMode="auto">
            <a:xfrm>
              <a:off x="340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3" name="Oval 445"/>
            <p:cNvSpPr>
              <a:spLocks noChangeArrowheads="1"/>
            </p:cNvSpPr>
            <p:nvPr/>
          </p:nvSpPr>
          <p:spPr bwMode="auto">
            <a:xfrm>
              <a:off x="3456"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4" name="Oval 446"/>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5" name="Oval 447"/>
            <p:cNvSpPr>
              <a:spLocks noChangeArrowheads="1"/>
            </p:cNvSpPr>
            <p:nvPr/>
          </p:nvSpPr>
          <p:spPr bwMode="auto">
            <a:xfrm>
              <a:off x="345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6" name="Oval 448"/>
            <p:cNvSpPr>
              <a:spLocks noChangeArrowheads="1"/>
            </p:cNvSpPr>
            <p:nvPr/>
          </p:nvSpPr>
          <p:spPr bwMode="auto">
            <a:xfrm>
              <a:off x="3408"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7" name="Oval 449"/>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8" name="Oval 450"/>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9" name="Oval 451"/>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0" name="Oval 452"/>
            <p:cNvSpPr>
              <a:spLocks noChangeArrowheads="1"/>
            </p:cNvSpPr>
            <p:nvPr/>
          </p:nvSpPr>
          <p:spPr bwMode="auto">
            <a:xfrm>
              <a:off x="350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1" name="Oval 453"/>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2" name="Oval 454"/>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3" name="Oval 455"/>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4" name="Oval 456"/>
            <p:cNvSpPr>
              <a:spLocks noChangeArrowheads="1"/>
            </p:cNvSpPr>
            <p:nvPr/>
          </p:nvSpPr>
          <p:spPr bwMode="auto">
            <a:xfrm>
              <a:off x="340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5" name="Oval 457"/>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6" name="Oval 458"/>
            <p:cNvSpPr>
              <a:spLocks noChangeArrowheads="1"/>
            </p:cNvSpPr>
            <p:nvPr/>
          </p:nvSpPr>
          <p:spPr bwMode="auto">
            <a:xfrm>
              <a:off x="355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7" name="Oval 459"/>
            <p:cNvSpPr>
              <a:spLocks noChangeArrowheads="1"/>
            </p:cNvSpPr>
            <p:nvPr/>
          </p:nvSpPr>
          <p:spPr bwMode="auto">
            <a:xfrm>
              <a:off x="3408"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8" name="Oval 460"/>
            <p:cNvSpPr>
              <a:spLocks noChangeArrowheads="1"/>
            </p:cNvSpPr>
            <p:nvPr/>
          </p:nvSpPr>
          <p:spPr bwMode="auto">
            <a:xfrm>
              <a:off x="3456"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9" name="Oval 461"/>
            <p:cNvSpPr>
              <a:spLocks noChangeArrowheads="1"/>
            </p:cNvSpPr>
            <p:nvPr/>
          </p:nvSpPr>
          <p:spPr bwMode="auto">
            <a:xfrm>
              <a:off x="340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0" name="Oval 462"/>
            <p:cNvSpPr>
              <a:spLocks noChangeArrowheads="1"/>
            </p:cNvSpPr>
            <p:nvPr/>
          </p:nvSpPr>
          <p:spPr bwMode="auto">
            <a:xfrm>
              <a:off x="3456"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1" name="Oval 463"/>
            <p:cNvSpPr>
              <a:spLocks noChangeArrowheads="1"/>
            </p:cNvSpPr>
            <p:nvPr/>
          </p:nvSpPr>
          <p:spPr bwMode="auto">
            <a:xfrm>
              <a:off x="350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2" name="Oval 464"/>
            <p:cNvSpPr>
              <a:spLocks noChangeArrowheads="1"/>
            </p:cNvSpPr>
            <p:nvPr/>
          </p:nvSpPr>
          <p:spPr bwMode="auto">
            <a:xfrm>
              <a:off x="355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3" name="Oval 465"/>
            <p:cNvSpPr>
              <a:spLocks noChangeArrowheads="1"/>
            </p:cNvSpPr>
            <p:nvPr/>
          </p:nvSpPr>
          <p:spPr bwMode="auto">
            <a:xfrm>
              <a:off x="3456"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4" name="Oval 466"/>
            <p:cNvSpPr>
              <a:spLocks noChangeArrowheads="1"/>
            </p:cNvSpPr>
            <p:nvPr/>
          </p:nvSpPr>
          <p:spPr bwMode="auto">
            <a:xfrm>
              <a:off x="355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5" name="Oval 467"/>
            <p:cNvSpPr>
              <a:spLocks noChangeArrowheads="1"/>
            </p:cNvSpPr>
            <p:nvPr/>
          </p:nvSpPr>
          <p:spPr bwMode="auto">
            <a:xfrm>
              <a:off x="3504"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6" name="Oval 468"/>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7" name="Oval 469"/>
            <p:cNvSpPr>
              <a:spLocks noChangeArrowheads="1"/>
            </p:cNvSpPr>
            <p:nvPr/>
          </p:nvSpPr>
          <p:spPr bwMode="auto">
            <a:xfrm>
              <a:off x="355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8" name="Oval 470"/>
            <p:cNvSpPr>
              <a:spLocks noChangeArrowheads="1"/>
            </p:cNvSpPr>
            <p:nvPr/>
          </p:nvSpPr>
          <p:spPr bwMode="auto">
            <a:xfrm>
              <a:off x="350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9" name="Oval 471"/>
            <p:cNvSpPr>
              <a:spLocks noChangeArrowheads="1"/>
            </p:cNvSpPr>
            <p:nvPr/>
          </p:nvSpPr>
          <p:spPr bwMode="auto">
            <a:xfrm>
              <a:off x="360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0" name="Oval 472"/>
            <p:cNvSpPr>
              <a:spLocks noChangeArrowheads="1"/>
            </p:cNvSpPr>
            <p:nvPr/>
          </p:nvSpPr>
          <p:spPr bwMode="auto">
            <a:xfrm>
              <a:off x="355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1" name="Oval 473"/>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2" name="Oval 474"/>
            <p:cNvSpPr>
              <a:spLocks noChangeArrowheads="1"/>
            </p:cNvSpPr>
            <p:nvPr/>
          </p:nvSpPr>
          <p:spPr bwMode="auto">
            <a:xfrm>
              <a:off x="350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3" name="Oval 475"/>
            <p:cNvSpPr>
              <a:spLocks noChangeArrowheads="1"/>
            </p:cNvSpPr>
            <p:nvPr/>
          </p:nvSpPr>
          <p:spPr bwMode="auto">
            <a:xfrm>
              <a:off x="3504"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4" name="Oval 476"/>
            <p:cNvSpPr>
              <a:spLocks noChangeArrowheads="1"/>
            </p:cNvSpPr>
            <p:nvPr/>
          </p:nvSpPr>
          <p:spPr bwMode="auto">
            <a:xfrm>
              <a:off x="360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5" name="Oval 477"/>
            <p:cNvSpPr>
              <a:spLocks noChangeArrowheads="1"/>
            </p:cNvSpPr>
            <p:nvPr/>
          </p:nvSpPr>
          <p:spPr bwMode="auto">
            <a:xfrm>
              <a:off x="364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6" name="Oval 478"/>
            <p:cNvSpPr>
              <a:spLocks noChangeArrowheads="1"/>
            </p:cNvSpPr>
            <p:nvPr/>
          </p:nvSpPr>
          <p:spPr bwMode="auto">
            <a:xfrm>
              <a:off x="350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7" name="Oval 479"/>
            <p:cNvSpPr>
              <a:spLocks noChangeArrowheads="1"/>
            </p:cNvSpPr>
            <p:nvPr/>
          </p:nvSpPr>
          <p:spPr bwMode="auto">
            <a:xfrm>
              <a:off x="355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8" name="Oval 480"/>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9" name="Oval 481"/>
            <p:cNvSpPr>
              <a:spLocks noChangeArrowheads="1"/>
            </p:cNvSpPr>
            <p:nvPr/>
          </p:nvSpPr>
          <p:spPr bwMode="auto">
            <a:xfrm>
              <a:off x="355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0" name="Oval 482"/>
            <p:cNvSpPr>
              <a:spLocks noChangeArrowheads="1"/>
            </p:cNvSpPr>
            <p:nvPr/>
          </p:nvSpPr>
          <p:spPr bwMode="auto">
            <a:xfrm>
              <a:off x="360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1" name="Oval 483"/>
            <p:cNvSpPr>
              <a:spLocks noChangeArrowheads="1"/>
            </p:cNvSpPr>
            <p:nvPr/>
          </p:nvSpPr>
          <p:spPr bwMode="auto">
            <a:xfrm>
              <a:off x="364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2" name="Oval 484"/>
            <p:cNvSpPr>
              <a:spLocks noChangeArrowheads="1"/>
            </p:cNvSpPr>
            <p:nvPr/>
          </p:nvSpPr>
          <p:spPr bwMode="auto">
            <a:xfrm>
              <a:off x="355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3" name="Oval 485"/>
            <p:cNvSpPr>
              <a:spLocks noChangeArrowheads="1"/>
            </p:cNvSpPr>
            <p:nvPr/>
          </p:nvSpPr>
          <p:spPr bwMode="auto">
            <a:xfrm>
              <a:off x="364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4" name="Oval 486"/>
            <p:cNvSpPr>
              <a:spLocks noChangeArrowheads="1"/>
            </p:cNvSpPr>
            <p:nvPr/>
          </p:nvSpPr>
          <p:spPr bwMode="auto">
            <a:xfrm>
              <a:off x="360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5" name="Oval 487"/>
            <p:cNvSpPr>
              <a:spLocks noChangeArrowheads="1"/>
            </p:cNvSpPr>
            <p:nvPr/>
          </p:nvSpPr>
          <p:spPr bwMode="auto">
            <a:xfrm>
              <a:off x="360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6" name="Oval 488"/>
            <p:cNvSpPr>
              <a:spLocks noChangeArrowheads="1"/>
            </p:cNvSpPr>
            <p:nvPr/>
          </p:nvSpPr>
          <p:spPr bwMode="auto">
            <a:xfrm>
              <a:off x="364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7" name="Oval 489"/>
            <p:cNvSpPr>
              <a:spLocks noChangeArrowheads="1"/>
            </p:cNvSpPr>
            <p:nvPr/>
          </p:nvSpPr>
          <p:spPr bwMode="auto">
            <a:xfrm>
              <a:off x="360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8" name="Oval 490"/>
            <p:cNvSpPr>
              <a:spLocks noChangeArrowheads="1"/>
            </p:cNvSpPr>
            <p:nvPr/>
          </p:nvSpPr>
          <p:spPr bwMode="auto">
            <a:xfrm>
              <a:off x="369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9" name="Oval 491"/>
            <p:cNvSpPr>
              <a:spLocks noChangeArrowheads="1"/>
            </p:cNvSpPr>
            <p:nvPr/>
          </p:nvSpPr>
          <p:spPr bwMode="auto">
            <a:xfrm>
              <a:off x="364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0" name="Oval 492"/>
            <p:cNvSpPr>
              <a:spLocks noChangeArrowheads="1"/>
            </p:cNvSpPr>
            <p:nvPr/>
          </p:nvSpPr>
          <p:spPr bwMode="auto">
            <a:xfrm>
              <a:off x="360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1" name="Oval 493"/>
            <p:cNvSpPr>
              <a:spLocks noChangeArrowheads="1"/>
            </p:cNvSpPr>
            <p:nvPr/>
          </p:nvSpPr>
          <p:spPr bwMode="auto">
            <a:xfrm>
              <a:off x="3600"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2" name="Oval 494"/>
            <p:cNvSpPr>
              <a:spLocks noChangeArrowheads="1"/>
            </p:cNvSpPr>
            <p:nvPr/>
          </p:nvSpPr>
          <p:spPr bwMode="auto">
            <a:xfrm>
              <a:off x="360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3" name="Oval 495"/>
            <p:cNvSpPr>
              <a:spLocks noChangeArrowheads="1"/>
            </p:cNvSpPr>
            <p:nvPr/>
          </p:nvSpPr>
          <p:spPr bwMode="auto">
            <a:xfrm>
              <a:off x="369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4" name="Oval 496"/>
            <p:cNvSpPr>
              <a:spLocks noChangeArrowheads="1"/>
            </p:cNvSpPr>
            <p:nvPr/>
          </p:nvSpPr>
          <p:spPr bwMode="auto">
            <a:xfrm>
              <a:off x="374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5" name="Oval 497"/>
            <p:cNvSpPr>
              <a:spLocks noChangeArrowheads="1"/>
            </p:cNvSpPr>
            <p:nvPr/>
          </p:nvSpPr>
          <p:spPr bwMode="auto">
            <a:xfrm>
              <a:off x="326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6" name="Oval 498"/>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7" name="Oval 499"/>
            <p:cNvSpPr>
              <a:spLocks noChangeArrowheads="1"/>
            </p:cNvSpPr>
            <p:nvPr/>
          </p:nvSpPr>
          <p:spPr bwMode="auto">
            <a:xfrm>
              <a:off x="326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8" name="Oval 500"/>
            <p:cNvSpPr>
              <a:spLocks noChangeArrowheads="1"/>
            </p:cNvSpPr>
            <p:nvPr/>
          </p:nvSpPr>
          <p:spPr bwMode="auto">
            <a:xfrm>
              <a:off x="331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9" name="Oval 501"/>
            <p:cNvSpPr>
              <a:spLocks noChangeArrowheads="1"/>
            </p:cNvSpPr>
            <p:nvPr/>
          </p:nvSpPr>
          <p:spPr bwMode="auto">
            <a:xfrm>
              <a:off x="336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0" name="Oval 502"/>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1" name="Oval 503"/>
            <p:cNvSpPr>
              <a:spLocks noChangeArrowheads="1"/>
            </p:cNvSpPr>
            <p:nvPr/>
          </p:nvSpPr>
          <p:spPr bwMode="auto">
            <a:xfrm>
              <a:off x="3312"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2" name="Oval 504"/>
            <p:cNvSpPr>
              <a:spLocks noChangeArrowheads="1"/>
            </p:cNvSpPr>
            <p:nvPr/>
          </p:nvSpPr>
          <p:spPr bwMode="auto">
            <a:xfrm>
              <a:off x="3408"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3" name="Oval 505"/>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4" name="Oval 506"/>
            <p:cNvSpPr>
              <a:spLocks noChangeArrowheads="1"/>
            </p:cNvSpPr>
            <p:nvPr/>
          </p:nvSpPr>
          <p:spPr bwMode="auto">
            <a:xfrm>
              <a:off x="336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5" name="Oval 507"/>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6" name="Oval 508"/>
            <p:cNvSpPr>
              <a:spLocks noChangeArrowheads="1"/>
            </p:cNvSpPr>
            <p:nvPr/>
          </p:nvSpPr>
          <p:spPr bwMode="auto">
            <a:xfrm>
              <a:off x="3360"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7" name="Oval 509"/>
            <p:cNvSpPr>
              <a:spLocks noChangeArrowheads="1"/>
            </p:cNvSpPr>
            <p:nvPr/>
          </p:nvSpPr>
          <p:spPr bwMode="auto">
            <a:xfrm>
              <a:off x="345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8" name="Oval 510"/>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9" name="Oval 511"/>
            <p:cNvSpPr>
              <a:spLocks noChangeArrowheads="1"/>
            </p:cNvSpPr>
            <p:nvPr/>
          </p:nvSpPr>
          <p:spPr bwMode="auto">
            <a:xfrm>
              <a:off x="336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0" name="Oval 512"/>
            <p:cNvSpPr>
              <a:spLocks noChangeArrowheads="1"/>
            </p:cNvSpPr>
            <p:nvPr/>
          </p:nvSpPr>
          <p:spPr bwMode="auto">
            <a:xfrm>
              <a:off x="3360"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1" name="Oval 513"/>
            <p:cNvSpPr>
              <a:spLocks noChangeArrowheads="1"/>
            </p:cNvSpPr>
            <p:nvPr/>
          </p:nvSpPr>
          <p:spPr bwMode="auto">
            <a:xfrm>
              <a:off x="336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2" name="Oval 514"/>
            <p:cNvSpPr>
              <a:spLocks noChangeArrowheads="1"/>
            </p:cNvSpPr>
            <p:nvPr/>
          </p:nvSpPr>
          <p:spPr bwMode="auto">
            <a:xfrm>
              <a:off x="345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3" name="Oval 515"/>
            <p:cNvSpPr>
              <a:spLocks noChangeArrowheads="1"/>
            </p:cNvSpPr>
            <p:nvPr/>
          </p:nvSpPr>
          <p:spPr bwMode="auto">
            <a:xfrm>
              <a:off x="350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4" name="Oval 516"/>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5" name="Oval 517"/>
            <p:cNvSpPr>
              <a:spLocks noChangeArrowheads="1"/>
            </p:cNvSpPr>
            <p:nvPr/>
          </p:nvSpPr>
          <p:spPr bwMode="auto">
            <a:xfrm>
              <a:off x="345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6" name="Oval 518"/>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7" name="Oval 519"/>
            <p:cNvSpPr>
              <a:spLocks noChangeArrowheads="1"/>
            </p:cNvSpPr>
            <p:nvPr/>
          </p:nvSpPr>
          <p:spPr bwMode="auto">
            <a:xfrm>
              <a:off x="345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8" name="Oval 520"/>
            <p:cNvSpPr>
              <a:spLocks noChangeArrowheads="1"/>
            </p:cNvSpPr>
            <p:nvPr/>
          </p:nvSpPr>
          <p:spPr bwMode="auto">
            <a:xfrm>
              <a:off x="3504"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9" name="Oval 521"/>
            <p:cNvSpPr>
              <a:spLocks noChangeArrowheads="1"/>
            </p:cNvSpPr>
            <p:nvPr/>
          </p:nvSpPr>
          <p:spPr bwMode="auto">
            <a:xfrm>
              <a:off x="3552"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0" name="Oval 522"/>
            <p:cNvSpPr>
              <a:spLocks noChangeArrowheads="1"/>
            </p:cNvSpPr>
            <p:nvPr/>
          </p:nvSpPr>
          <p:spPr bwMode="auto">
            <a:xfrm>
              <a:off x="3456"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1" name="Oval 523"/>
            <p:cNvSpPr>
              <a:spLocks noChangeArrowheads="1"/>
            </p:cNvSpPr>
            <p:nvPr/>
          </p:nvSpPr>
          <p:spPr bwMode="auto">
            <a:xfrm>
              <a:off x="3552"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2" name="Oval 524"/>
            <p:cNvSpPr>
              <a:spLocks noChangeArrowheads="1"/>
            </p:cNvSpPr>
            <p:nvPr/>
          </p:nvSpPr>
          <p:spPr bwMode="auto">
            <a:xfrm>
              <a:off x="350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3" name="Oval 525"/>
            <p:cNvSpPr>
              <a:spLocks noChangeArrowheads="1"/>
            </p:cNvSpPr>
            <p:nvPr/>
          </p:nvSpPr>
          <p:spPr bwMode="auto">
            <a:xfrm>
              <a:off x="3504"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4" name="Oval 526"/>
            <p:cNvSpPr>
              <a:spLocks noChangeArrowheads="1"/>
            </p:cNvSpPr>
            <p:nvPr/>
          </p:nvSpPr>
          <p:spPr bwMode="auto">
            <a:xfrm>
              <a:off x="3552"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5" name="Oval 527"/>
            <p:cNvSpPr>
              <a:spLocks noChangeArrowheads="1"/>
            </p:cNvSpPr>
            <p:nvPr/>
          </p:nvSpPr>
          <p:spPr bwMode="auto">
            <a:xfrm>
              <a:off x="3504"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6" name="Oval 528"/>
            <p:cNvSpPr>
              <a:spLocks noChangeArrowheads="1"/>
            </p:cNvSpPr>
            <p:nvPr/>
          </p:nvSpPr>
          <p:spPr bwMode="auto">
            <a:xfrm>
              <a:off x="3600"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7" name="Oval 529"/>
            <p:cNvSpPr>
              <a:spLocks noChangeArrowheads="1"/>
            </p:cNvSpPr>
            <p:nvPr/>
          </p:nvSpPr>
          <p:spPr bwMode="auto">
            <a:xfrm>
              <a:off x="3552"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8" name="Oval 530"/>
            <p:cNvSpPr>
              <a:spLocks noChangeArrowheads="1"/>
            </p:cNvSpPr>
            <p:nvPr/>
          </p:nvSpPr>
          <p:spPr bwMode="auto">
            <a:xfrm>
              <a:off x="3504"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9" name="Oval 531"/>
            <p:cNvSpPr>
              <a:spLocks noChangeArrowheads="1"/>
            </p:cNvSpPr>
            <p:nvPr/>
          </p:nvSpPr>
          <p:spPr bwMode="auto">
            <a:xfrm>
              <a:off x="3504" y="408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0" name="Oval 532"/>
            <p:cNvSpPr>
              <a:spLocks noChangeArrowheads="1"/>
            </p:cNvSpPr>
            <p:nvPr/>
          </p:nvSpPr>
          <p:spPr bwMode="auto">
            <a:xfrm>
              <a:off x="350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1" name="Oval 533"/>
            <p:cNvSpPr>
              <a:spLocks noChangeArrowheads="1"/>
            </p:cNvSpPr>
            <p:nvPr/>
          </p:nvSpPr>
          <p:spPr bwMode="auto">
            <a:xfrm>
              <a:off x="3600"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2" name="Oval 534"/>
            <p:cNvSpPr>
              <a:spLocks noChangeArrowheads="1"/>
            </p:cNvSpPr>
            <p:nvPr/>
          </p:nvSpPr>
          <p:spPr bwMode="auto">
            <a:xfrm>
              <a:off x="3648"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3" name="Oval 535"/>
            <p:cNvSpPr>
              <a:spLocks noChangeArrowheads="1"/>
            </p:cNvSpPr>
            <p:nvPr/>
          </p:nvSpPr>
          <p:spPr bwMode="auto">
            <a:xfrm>
              <a:off x="3408"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4" name="Oval 536"/>
            <p:cNvSpPr>
              <a:spLocks noChangeArrowheads="1"/>
            </p:cNvSpPr>
            <p:nvPr/>
          </p:nvSpPr>
          <p:spPr bwMode="auto">
            <a:xfrm>
              <a:off x="3470"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5" name="Oval 537"/>
            <p:cNvSpPr>
              <a:spLocks noChangeArrowheads="1"/>
            </p:cNvSpPr>
            <p:nvPr/>
          </p:nvSpPr>
          <p:spPr bwMode="auto">
            <a:xfrm>
              <a:off x="3408"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6" name="Oval 538"/>
            <p:cNvSpPr>
              <a:spLocks noChangeArrowheads="1"/>
            </p:cNvSpPr>
            <p:nvPr/>
          </p:nvSpPr>
          <p:spPr bwMode="auto">
            <a:xfrm>
              <a:off x="3470"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7" name="Oval 539"/>
            <p:cNvSpPr>
              <a:spLocks noChangeArrowheads="1"/>
            </p:cNvSpPr>
            <p:nvPr/>
          </p:nvSpPr>
          <p:spPr bwMode="auto">
            <a:xfrm>
              <a:off x="3531"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8" name="Oval 540"/>
            <p:cNvSpPr>
              <a:spLocks noChangeArrowheads="1"/>
            </p:cNvSpPr>
            <p:nvPr/>
          </p:nvSpPr>
          <p:spPr bwMode="auto">
            <a:xfrm>
              <a:off x="359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9" name="Oval 541"/>
            <p:cNvSpPr>
              <a:spLocks noChangeArrowheads="1"/>
            </p:cNvSpPr>
            <p:nvPr/>
          </p:nvSpPr>
          <p:spPr bwMode="auto">
            <a:xfrm>
              <a:off x="3470"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0" name="Oval 542"/>
            <p:cNvSpPr>
              <a:spLocks noChangeArrowheads="1"/>
            </p:cNvSpPr>
            <p:nvPr/>
          </p:nvSpPr>
          <p:spPr bwMode="auto">
            <a:xfrm>
              <a:off x="359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1" name="Oval 543"/>
            <p:cNvSpPr>
              <a:spLocks noChangeArrowheads="1"/>
            </p:cNvSpPr>
            <p:nvPr/>
          </p:nvSpPr>
          <p:spPr bwMode="auto">
            <a:xfrm>
              <a:off x="3531"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2" name="Oval 544"/>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3" name="Oval 545"/>
            <p:cNvSpPr>
              <a:spLocks noChangeArrowheads="1"/>
            </p:cNvSpPr>
            <p:nvPr/>
          </p:nvSpPr>
          <p:spPr bwMode="auto">
            <a:xfrm>
              <a:off x="359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4" name="Oval 546"/>
            <p:cNvSpPr>
              <a:spLocks noChangeArrowheads="1"/>
            </p:cNvSpPr>
            <p:nvPr/>
          </p:nvSpPr>
          <p:spPr bwMode="auto">
            <a:xfrm>
              <a:off x="353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5" name="Oval 547"/>
            <p:cNvSpPr>
              <a:spLocks noChangeArrowheads="1"/>
            </p:cNvSpPr>
            <p:nvPr/>
          </p:nvSpPr>
          <p:spPr bwMode="auto">
            <a:xfrm>
              <a:off x="3655"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6" name="Oval 548"/>
            <p:cNvSpPr>
              <a:spLocks noChangeArrowheads="1"/>
            </p:cNvSpPr>
            <p:nvPr/>
          </p:nvSpPr>
          <p:spPr bwMode="auto">
            <a:xfrm>
              <a:off x="359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7" name="Oval 549"/>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8" name="Oval 550"/>
            <p:cNvSpPr>
              <a:spLocks noChangeArrowheads="1"/>
            </p:cNvSpPr>
            <p:nvPr/>
          </p:nvSpPr>
          <p:spPr bwMode="auto">
            <a:xfrm>
              <a:off x="353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9" name="Oval 551"/>
            <p:cNvSpPr>
              <a:spLocks noChangeArrowheads="1"/>
            </p:cNvSpPr>
            <p:nvPr/>
          </p:nvSpPr>
          <p:spPr bwMode="auto">
            <a:xfrm>
              <a:off x="353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0" name="Oval 552"/>
            <p:cNvSpPr>
              <a:spLocks noChangeArrowheads="1"/>
            </p:cNvSpPr>
            <p:nvPr/>
          </p:nvSpPr>
          <p:spPr bwMode="auto">
            <a:xfrm>
              <a:off x="3655"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1" name="Oval 553"/>
            <p:cNvSpPr>
              <a:spLocks noChangeArrowheads="1"/>
            </p:cNvSpPr>
            <p:nvPr/>
          </p:nvSpPr>
          <p:spPr bwMode="auto">
            <a:xfrm>
              <a:off x="3717"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2" name="Oval 554"/>
            <p:cNvSpPr>
              <a:spLocks noChangeArrowheads="1"/>
            </p:cNvSpPr>
            <p:nvPr/>
          </p:nvSpPr>
          <p:spPr bwMode="auto">
            <a:xfrm>
              <a:off x="3504"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3" name="Oval 555"/>
            <p:cNvSpPr>
              <a:spLocks noChangeArrowheads="1"/>
            </p:cNvSpPr>
            <p:nvPr/>
          </p:nvSpPr>
          <p:spPr bwMode="auto">
            <a:xfrm>
              <a:off x="3566"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4" name="Oval 556"/>
            <p:cNvSpPr>
              <a:spLocks noChangeArrowheads="1"/>
            </p:cNvSpPr>
            <p:nvPr/>
          </p:nvSpPr>
          <p:spPr bwMode="auto">
            <a:xfrm>
              <a:off x="3504"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5" name="Oval 557"/>
            <p:cNvSpPr>
              <a:spLocks noChangeArrowheads="1"/>
            </p:cNvSpPr>
            <p:nvPr/>
          </p:nvSpPr>
          <p:spPr bwMode="auto">
            <a:xfrm>
              <a:off x="3566"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6" name="Oval 558"/>
            <p:cNvSpPr>
              <a:spLocks noChangeArrowheads="1"/>
            </p:cNvSpPr>
            <p:nvPr/>
          </p:nvSpPr>
          <p:spPr bwMode="auto">
            <a:xfrm>
              <a:off x="3627"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7" name="Oval 559"/>
            <p:cNvSpPr>
              <a:spLocks noChangeArrowheads="1"/>
            </p:cNvSpPr>
            <p:nvPr/>
          </p:nvSpPr>
          <p:spPr bwMode="auto">
            <a:xfrm>
              <a:off x="368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8" name="Oval 560"/>
            <p:cNvSpPr>
              <a:spLocks noChangeArrowheads="1"/>
            </p:cNvSpPr>
            <p:nvPr/>
          </p:nvSpPr>
          <p:spPr bwMode="auto">
            <a:xfrm>
              <a:off x="3566"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9" name="Oval 561"/>
            <p:cNvSpPr>
              <a:spLocks noChangeArrowheads="1"/>
            </p:cNvSpPr>
            <p:nvPr/>
          </p:nvSpPr>
          <p:spPr bwMode="auto">
            <a:xfrm>
              <a:off x="3689"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0" name="Oval 562"/>
            <p:cNvSpPr>
              <a:spLocks noChangeArrowheads="1"/>
            </p:cNvSpPr>
            <p:nvPr/>
          </p:nvSpPr>
          <p:spPr bwMode="auto">
            <a:xfrm>
              <a:off x="362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1" name="Oval 563"/>
            <p:cNvSpPr>
              <a:spLocks noChangeArrowheads="1"/>
            </p:cNvSpPr>
            <p:nvPr/>
          </p:nvSpPr>
          <p:spPr bwMode="auto">
            <a:xfrm>
              <a:off x="362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2" name="Oval 564"/>
            <p:cNvSpPr>
              <a:spLocks noChangeArrowheads="1"/>
            </p:cNvSpPr>
            <p:nvPr/>
          </p:nvSpPr>
          <p:spPr bwMode="auto">
            <a:xfrm>
              <a:off x="3689"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3" name="Oval 565"/>
            <p:cNvSpPr>
              <a:spLocks noChangeArrowheads="1"/>
            </p:cNvSpPr>
            <p:nvPr/>
          </p:nvSpPr>
          <p:spPr bwMode="auto">
            <a:xfrm>
              <a:off x="3627"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4" name="Oval 566"/>
            <p:cNvSpPr>
              <a:spLocks noChangeArrowheads="1"/>
            </p:cNvSpPr>
            <p:nvPr/>
          </p:nvSpPr>
          <p:spPr bwMode="auto">
            <a:xfrm>
              <a:off x="3751"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5" name="Oval 567"/>
            <p:cNvSpPr>
              <a:spLocks noChangeArrowheads="1"/>
            </p:cNvSpPr>
            <p:nvPr/>
          </p:nvSpPr>
          <p:spPr bwMode="auto">
            <a:xfrm>
              <a:off x="3689"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6" name="Oval 568"/>
            <p:cNvSpPr>
              <a:spLocks noChangeArrowheads="1"/>
            </p:cNvSpPr>
            <p:nvPr/>
          </p:nvSpPr>
          <p:spPr bwMode="auto">
            <a:xfrm>
              <a:off x="362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7" name="Oval 569"/>
            <p:cNvSpPr>
              <a:spLocks noChangeArrowheads="1"/>
            </p:cNvSpPr>
            <p:nvPr/>
          </p:nvSpPr>
          <p:spPr bwMode="auto">
            <a:xfrm>
              <a:off x="3627"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8" name="Oval 570"/>
            <p:cNvSpPr>
              <a:spLocks noChangeArrowheads="1"/>
            </p:cNvSpPr>
            <p:nvPr/>
          </p:nvSpPr>
          <p:spPr bwMode="auto">
            <a:xfrm>
              <a:off x="362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9" name="Oval 571"/>
            <p:cNvSpPr>
              <a:spLocks noChangeArrowheads="1"/>
            </p:cNvSpPr>
            <p:nvPr/>
          </p:nvSpPr>
          <p:spPr bwMode="auto">
            <a:xfrm>
              <a:off x="3751"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0" name="Oval 572"/>
            <p:cNvSpPr>
              <a:spLocks noChangeArrowheads="1"/>
            </p:cNvSpPr>
            <p:nvPr/>
          </p:nvSpPr>
          <p:spPr bwMode="auto">
            <a:xfrm>
              <a:off x="3813"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1" name="Oval 573"/>
            <p:cNvSpPr>
              <a:spLocks noChangeArrowheads="1"/>
            </p:cNvSpPr>
            <p:nvPr/>
          </p:nvSpPr>
          <p:spPr bwMode="auto">
            <a:xfrm>
              <a:off x="3600"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2" name="Oval 574"/>
            <p:cNvSpPr>
              <a:spLocks noChangeArrowheads="1"/>
            </p:cNvSpPr>
            <p:nvPr/>
          </p:nvSpPr>
          <p:spPr bwMode="auto">
            <a:xfrm>
              <a:off x="3662"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3" name="Oval 575"/>
            <p:cNvSpPr>
              <a:spLocks noChangeArrowheads="1"/>
            </p:cNvSpPr>
            <p:nvPr/>
          </p:nvSpPr>
          <p:spPr bwMode="auto">
            <a:xfrm>
              <a:off x="3600"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4" name="Oval 576"/>
            <p:cNvSpPr>
              <a:spLocks noChangeArrowheads="1"/>
            </p:cNvSpPr>
            <p:nvPr/>
          </p:nvSpPr>
          <p:spPr bwMode="auto">
            <a:xfrm>
              <a:off x="3662"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5" name="Oval 577"/>
            <p:cNvSpPr>
              <a:spLocks noChangeArrowheads="1"/>
            </p:cNvSpPr>
            <p:nvPr/>
          </p:nvSpPr>
          <p:spPr bwMode="auto">
            <a:xfrm>
              <a:off x="372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6" name="Oval 578"/>
            <p:cNvSpPr>
              <a:spLocks noChangeArrowheads="1"/>
            </p:cNvSpPr>
            <p:nvPr/>
          </p:nvSpPr>
          <p:spPr bwMode="auto">
            <a:xfrm>
              <a:off x="3785"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7" name="Oval 579"/>
            <p:cNvSpPr>
              <a:spLocks noChangeArrowheads="1"/>
            </p:cNvSpPr>
            <p:nvPr/>
          </p:nvSpPr>
          <p:spPr bwMode="auto">
            <a:xfrm>
              <a:off x="3662"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8" name="Oval 580"/>
            <p:cNvSpPr>
              <a:spLocks noChangeArrowheads="1"/>
            </p:cNvSpPr>
            <p:nvPr/>
          </p:nvSpPr>
          <p:spPr bwMode="auto">
            <a:xfrm>
              <a:off x="378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9" name="Oval 581"/>
            <p:cNvSpPr>
              <a:spLocks noChangeArrowheads="1"/>
            </p:cNvSpPr>
            <p:nvPr/>
          </p:nvSpPr>
          <p:spPr bwMode="auto">
            <a:xfrm>
              <a:off x="372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0" name="Oval 582"/>
            <p:cNvSpPr>
              <a:spLocks noChangeArrowheads="1"/>
            </p:cNvSpPr>
            <p:nvPr/>
          </p:nvSpPr>
          <p:spPr bwMode="auto">
            <a:xfrm>
              <a:off x="372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1" name="Oval 583"/>
            <p:cNvSpPr>
              <a:spLocks noChangeArrowheads="1"/>
            </p:cNvSpPr>
            <p:nvPr/>
          </p:nvSpPr>
          <p:spPr bwMode="auto">
            <a:xfrm>
              <a:off x="3785"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2" name="Oval 584"/>
            <p:cNvSpPr>
              <a:spLocks noChangeArrowheads="1"/>
            </p:cNvSpPr>
            <p:nvPr/>
          </p:nvSpPr>
          <p:spPr bwMode="auto">
            <a:xfrm>
              <a:off x="372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3" name="Oval 585"/>
            <p:cNvSpPr>
              <a:spLocks noChangeArrowheads="1"/>
            </p:cNvSpPr>
            <p:nvPr/>
          </p:nvSpPr>
          <p:spPr bwMode="auto">
            <a:xfrm>
              <a:off x="3847"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4" name="Oval 586"/>
            <p:cNvSpPr>
              <a:spLocks noChangeArrowheads="1"/>
            </p:cNvSpPr>
            <p:nvPr/>
          </p:nvSpPr>
          <p:spPr bwMode="auto">
            <a:xfrm>
              <a:off x="3785"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5" name="Oval 587"/>
            <p:cNvSpPr>
              <a:spLocks noChangeArrowheads="1"/>
            </p:cNvSpPr>
            <p:nvPr/>
          </p:nvSpPr>
          <p:spPr bwMode="auto">
            <a:xfrm>
              <a:off x="372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6" name="Oval 588"/>
            <p:cNvSpPr>
              <a:spLocks noChangeArrowheads="1"/>
            </p:cNvSpPr>
            <p:nvPr/>
          </p:nvSpPr>
          <p:spPr bwMode="auto">
            <a:xfrm>
              <a:off x="372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7" name="Oval 589"/>
            <p:cNvSpPr>
              <a:spLocks noChangeArrowheads="1"/>
            </p:cNvSpPr>
            <p:nvPr/>
          </p:nvSpPr>
          <p:spPr bwMode="auto">
            <a:xfrm>
              <a:off x="3723"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8" name="Oval 590"/>
            <p:cNvSpPr>
              <a:spLocks noChangeArrowheads="1"/>
            </p:cNvSpPr>
            <p:nvPr/>
          </p:nvSpPr>
          <p:spPr bwMode="auto">
            <a:xfrm>
              <a:off x="3847"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9" name="Oval 591"/>
            <p:cNvSpPr>
              <a:spLocks noChangeArrowheads="1"/>
            </p:cNvSpPr>
            <p:nvPr/>
          </p:nvSpPr>
          <p:spPr bwMode="auto">
            <a:xfrm>
              <a:off x="3909"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0" name="Oval 592"/>
            <p:cNvSpPr>
              <a:spLocks noChangeArrowheads="1"/>
            </p:cNvSpPr>
            <p:nvPr/>
          </p:nvSpPr>
          <p:spPr bwMode="auto">
            <a:xfrm>
              <a:off x="3360"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1" name="Oval 593"/>
            <p:cNvSpPr>
              <a:spLocks noChangeArrowheads="1"/>
            </p:cNvSpPr>
            <p:nvPr/>
          </p:nvSpPr>
          <p:spPr bwMode="auto">
            <a:xfrm>
              <a:off x="3422"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2" name="Oval 594"/>
            <p:cNvSpPr>
              <a:spLocks noChangeArrowheads="1"/>
            </p:cNvSpPr>
            <p:nvPr/>
          </p:nvSpPr>
          <p:spPr bwMode="auto">
            <a:xfrm>
              <a:off x="3360"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3" name="Oval 595"/>
            <p:cNvSpPr>
              <a:spLocks noChangeArrowheads="1"/>
            </p:cNvSpPr>
            <p:nvPr/>
          </p:nvSpPr>
          <p:spPr bwMode="auto">
            <a:xfrm>
              <a:off x="3422"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4" name="Oval 596"/>
            <p:cNvSpPr>
              <a:spLocks noChangeArrowheads="1"/>
            </p:cNvSpPr>
            <p:nvPr/>
          </p:nvSpPr>
          <p:spPr bwMode="auto">
            <a:xfrm>
              <a:off x="348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5" name="Oval 597"/>
            <p:cNvSpPr>
              <a:spLocks noChangeArrowheads="1"/>
            </p:cNvSpPr>
            <p:nvPr/>
          </p:nvSpPr>
          <p:spPr bwMode="auto">
            <a:xfrm>
              <a:off x="3545"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6" name="Oval 598"/>
            <p:cNvSpPr>
              <a:spLocks noChangeArrowheads="1"/>
            </p:cNvSpPr>
            <p:nvPr/>
          </p:nvSpPr>
          <p:spPr bwMode="auto">
            <a:xfrm>
              <a:off x="3422"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7" name="Oval 599"/>
            <p:cNvSpPr>
              <a:spLocks noChangeArrowheads="1"/>
            </p:cNvSpPr>
            <p:nvPr/>
          </p:nvSpPr>
          <p:spPr bwMode="auto">
            <a:xfrm>
              <a:off x="3545"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8" name="Oval 600"/>
            <p:cNvSpPr>
              <a:spLocks noChangeArrowheads="1"/>
            </p:cNvSpPr>
            <p:nvPr/>
          </p:nvSpPr>
          <p:spPr bwMode="auto">
            <a:xfrm>
              <a:off x="348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9" name="Oval 601"/>
            <p:cNvSpPr>
              <a:spLocks noChangeArrowheads="1"/>
            </p:cNvSpPr>
            <p:nvPr/>
          </p:nvSpPr>
          <p:spPr bwMode="auto">
            <a:xfrm>
              <a:off x="348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0" name="Oval 602"/>
            <p:cNvSpPr>
              <a:spLocks noChangeArrowheads="1"/>
            </p:cNvSpPr>
            <p:nvPr/>
          </p:nvSpPr>
          <p:spPr bwMode="auto">
            <a:xfrm>
              <a:off x="354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1" name="Oval 603"/>
            <p:cNvSpPr>
              <a:spLocks noChangeArrowheads="1"/>
            </p:cNvSpPr>
            <p:nvPr/>
          </p:nvSpPr>
          <p:spPr bwMode="auto">
            <a:xfrm>
              <a:off x="348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2" name="Oval 604"/>
            <p:cNvSpPr>
              <a:spLocks noChangeArrowheads="1"/>
            </p:cNvSpPr>
            <p:nvPr/>
          </p:nvSpPr>
          <p:spPr bwMode="auto">
            <a:xfrm>
              <a:off x="3607"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3" name="Oval 605"/>
            <p:cNvSpPr>
              <a:spLocks noChangeArrowheads="1"/>
            </p:cNvSpPr>
            <p:nvPr/>
          </p:nvSpPr>
          <p:spPr bwMode="auto">
            <a:xfrm>
              <a:off x="354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4" name="Oval 606"/>
            <p:cNvSpPr>
              <a:spLocks noChangeArrowheads="1"/>
            </p:cNvSpPr>
            <p:nvPr/>
          </p:nvSpPr>
          <p:spPr bwMode="auto">
            <a:xfrm>
              <a:off x="348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5" name="Oval 607"/>
            <p:cNvSpPr>
              <a:spLocks noChangeArrowheads="1"/>
            </p:cNvSpPr>
            <p:nvPr/>
          </p:nvSpPr>
          <p:spPr bwMode="auto">
            <a:xfrm>
              <a:off x="3483"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6" name="Oval 608"/>
            <p:cNvSpPr>
              <a:spLocks noChangeArrowheads="1"/>
            </p:cNvSpPr>
            <p:nvPr/>
          </p:nvSpPr>
          <p:spPr bwMode="auto">
            <a:xfrm>
              <a:off x="348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7" name="Oval 609"/>
            <p:cNvSpPr>
              <a:spLocks noChangeArrowheads="1"/>
            </p:cNvSpPr>
            <p:nvPr/>
          </p:nvSpPr>
          <p:spPr bwMode="auto">
            <a:xfrm>
              <a:off x="3607"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8" name="Oval 610"/>
            <p:cNvSpPr>
              <a:spLocks noChangeArrowheads="1"/>
            </p:cNvSpPr>
            <p:nvPr/>
          </p:nvSpPr>
          <p:spPr bwMode="auto">
            <a:xfrm>
              <a:off x="3669"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9" name="Oval 611"/>
            <p:cNvSpPr>
              <a:spLocks noChangeArrowheads="1"/>
            </p:cNvSpPr>
            <p:nvPr/>
          </p:nvSpPr>
          <p:spPr bwMode="auto">
            <a:xfrm>
              <a:off x="3504"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0" name="Oval 612"/>
            <p:cNvSpPr>
              <a:spLocks noChangeArrowheads="1"/>
            </p:cNvSpPr>
            <p:nvPr/>
          </p:nvSpPr>
          <p:spPr bwMode="auto">
            <a:xfrm>
              <a:off x="3566"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1" name="Oval 613"/>
            <p:cNvSpPr>
              <a:spLocks noChangeArrowheads="1"/>
            </p:cNvSpPr>
            <p:nvPr/>
          </p:nvSpPr>
          <p:spPr bwMode="auto">
            <a:xfrm>
              <a:off x="3504"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2" name="Oval 614"/>
            <p:cNvSpPr>
              <a:spLocks noChangeArrowheads="1"/>
            </p:cNvSpPr>
            <p:nvPr/>
          </p:nvSpPr>
          <p:spPr bwMode="auto">
            <a:xfrm>
              <a:off x="3566"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3" name="Oval 615"/>
            <p:cNvSpPr>
              <a:spLocks noChangeArrowheads="1"/>
            </p:cNvSpPr>
            <p:nvPr/>
          </p:nvSpPr>
          <p:spPr bwMode="auto">
            <a:xfrm>
              <a:off x="3627"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4" name="Oval 616"/>
            <p:cNvSpPr>
              <a:spLocks noChangeArrowheads="1"/>
            </p:cNvSpPr>
            <p:nvPr/>
          </p:nvSpPr>
          <p:spPr bwMode="auto">
            <a:xfrm>
              <a:off x="368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5" name="Oval 617"/>
            <p:cNvSpPr>
              <a:spLocks noChangeArrowheads="1"/>
            </p:cNvSpPr>
            <p:nvPr/>
          </p:nvSpPr>
          <p:spPr bwMode="auto">
            <a:xfrm>
              <a:off x="3566"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6" name="Oval 618"/>
            <p:cNvSpPr>
              <a:spLocks noChangeArrowheads="1"/>
            </p:cNvSpPr>
            <p:nvPr/>
          </p:nvSpPr>
          <p:spPr bwMode="auto">
            <a:xfrm>
              <a:off x="3689"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7" name="Oval 619"/>
            <p:cNvSpPr>
              <a:spLocks noChangeArrowheads="1"/>
            </p:cNvSpPr>
            <p:nvPr/>
          </p:nvSpPr>
          <p:spPr bwMode="auto">
            <a:xfrm>
              <a:off x="3627"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8" name="Oval 620"/>
            <p:cNvSpPr>
              <a:spLocks noChangeArrowheads="1"/>
            </p:cNvSpPr>
            <p:nvPr/>
          </p:nvSpPr>
          <p:spPr bwMode="auto">
            <a:xfrm>
              <a:off x="362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9" name="Oval 621"/>
            <p:cNvSpPr>
              <a:spLocks noChangeArrowheads="1"/>
            </p:cNvSpPr>
            <p:nvPr/>
          </p:nvSpPr>
          <p:spPr bwMode="auto">
            <a:xfrm>
              <a:off x="368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0" name="Oval 622"/>
            <p:cNvSpPr>
              <a:spLocks noChangeArrowheads="1"/>
            </p:cNvSpPr>
            <p:nvPr/>
          </p:nvSpPr>
          <p:spPr bwMode="auto">
            <a:xfrm>
              <a:off x="3627"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1" name="Oval 623"/>
            <p:cNvSpPr>
              <a:spLocks noChangeArrowheads="1"/>
            </p:cNvSpPr>
            <p:nvPr/>
          </p:nvSpPr>
          <p:spPr bwMode="auto">
            <a:xfrm>
              <a:off x="3751"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2" name="Oval 624"/>
            <p:cNvSpPr>
              <a:spLocks noChangeArrowheads="1"/>
            </p:cNvSpPr>
            <p:nvPr/>
          </p:nvSpPr>
          <p:spPr bwMode="auto">
            <a:xfrm>
              <a:off x="368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3" name="Oval 625"/>
            <p:cNvSpPr>
              <a:spLocks noChangeArrowheads="1"/>
            </p:cNvSpPr>
            <p:nvPr/>
          </p:nvSpPr>
          <p:spPr bwMode="auto">
            <a:xfrm>
              <a:off x="362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4" name="Oval 626"/>
            <p:cNvSpPr>
              <a:spLocks noChangeArrowheads="1"/>
            </p:cNvSpPr>
            <p:nvPr/>
          </p:nvSpPr>
          <p:spPr bwMode="auto">
            <a:xfrm>
              <a:off x="3627" y="417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5" name="Oval 627"/>
            <p:cNvSpPr>
              <a:spLocks noChangeArrowheads="1"/>
            </p:cNvSpPr>
            <p:nvPr/>
          </p:nvSpPr>
          <p:spPr bwMode="auto">
            <a:xfrm>
              <a:off x="3627"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6" name="Oval 628"/>
            <p:cNvSpPr>
              <a:spLocks noChangeArrowheads="1"/>
            </p:cNvSpPr>
            <p:nvPr/>
          </p:nvSpPr>
          <p:spPr bwMode="auto">
            <a:xfrm>
              <a:off x="3751"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7" name="Oval 629"/>
            <p:cNvSpPr>
              <a:spLocks noChangeArrowheads="1"/>
            </p:cNvSpPr>
            <p:nvPr/>
          </p:nvSpPr>
          <p:spPr bwMode="auto">
            <a:xfrm>
              <a:off x="3813"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8" name="Oval 630"/>
            <p:cNvSpPr>
              <a:spLocks noChangeArrowheads="1"/>
            </p:cNvSpPr>
            <p:nvPr/>
          </p:nvSpPr>
          <p:spPr bwMode="auto">
            <a:xfrm>
              <a:off x="3696"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9" name="Oval 631"/>
            <p:cNvSpPr>
              <a:spLocks noChangeArrowheads="1"/>
            </p:cNvSpPr>
            <p:nvPr/>
          </p:nvSpPr>
          <p:spPr bwMode="auto">
            <a:xfrm>
              <a:off x="3758"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0" name="Oval 632"/>
            <p:cNvSpPr>
              <a:spLocks noChangeArrowheads="1"/>
            </p:cNvSpPr>
            <p:nvPr/>
          </p:nvSpPr>
          <p:spPr bwMode="auto">
            <a:xfrm>
              <a:off x="3696"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1" name="Oval 633"/>
            <p:cNvSpPr>
              <a:spLocks noChangeArrowheads="1"/>
            </p:cNvSpPr>
            <p:nvPr/>
          </p:nvSpPr>
          <p:spPr bwMode="auto">
            <a:xfrm>
              <a:off x="3758"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2" name="Oval 634"/>
            <p:cNvSpPr>
              <a:spLocks noChangeArrowheads="1"/>
            </p:cNvSpPr>
            <p:nvPr/>
          </p:nvSpPr>
          <p:spPr bwMode="auto">
            <a:xfrm>
              <a:off x="3819"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3" name="Oval 635"/>
            <p:cNvSpPr>
              <a:spLocks noChangeArrowheads="1"/>
            </p:cNvSpPr>
            <p:nvPr/>
          </p:nvSpPr>
          <p:spPr bwMode="auto">
            <a:xfrm>
              <a:off x="388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4" name="Oval 636"/>
            <p:cNvSpPr>
              <a:spLocks noChangeArrowheads="1"/>
            </p:cNvSpPr>
            <p:nvPr/>
          </p:nvSpPr>
          <p:spPr bwMode="auto">
            <a:xfrm>
              <a:off x="3758"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5" name="Oval 637"/>
            <p:cNvSpPr>
              <a:spLocks noChangeArrowheads="1"/>
            </p:cNvSpPr>
            <p:nvPr/>
          </p:nvSpPr>
          <p:spPr bwMode="auto">
            <a:xfrm>
              <a:off x="3881"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6" name="Oval 638"/>
            <p:cNvSpPr>
              <a:spLocks noChangeArrowheads="1"/>
            </p:cNvSpPr>
            <p:nvPr/>
          </p:nvSpPr>
          <p:spPr bwMode="auto">
            <a:xfrm>
              <a:off x="3819"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7" name="Oval 639"/>
            <p:cNvSpPr>
              <a:spLocks noChangeArrowheads="1"/>
            </p:cNvSpPr>
            <p:nvPr/>
          </p:nvSpPr>
          <p:spPr bwMode="auto">
            <a:xfrm>
              <a:off x="381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8" name="Oval 640"/>
            <p:cNvSpPr>
              <a:spLocks noChangeArrowheads="1"/>
            </p:cNvSpPr>
            <p:nvPr/>
          </p:nvSpPr>
          <p:spPr bwMode="auto">
            <a:xfrm>
              <a:off x="388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9" name="Oval 641"/>
            <p:cNvSpPr>
              <a:spLocks noChangeArrowheads="1"/>
            </p:cNvSpPr>
            <p:nvPr/>
          </p:nvSpPr>
          <p:spPr bwMode="auto">
            <a:xfrm>
              <a:off x="381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0" name="Oval 642"/>
            <p:cNvSpPr>
              <a:spLocks noChangeArrowheads="1"/>
            </p:cNvSpPr>
            <p:nvPr/>
          </p:nvSpPr>
          <p:spPr bwMode="auto">
            <a:xfrm>
              <a:off x="3943"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1" name="Oval 643"/>
            <p:cNvSpPr>
              <a:spLocks noChangeArrowheads="1"/>
            </p:cNvSpPr>
            <p:nvPr/>
          </p:nvSpPr>
          <p:spPr bwMode="auto">
            <a:xfrm>
              <a:off x="388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2" name="Oval 644"/>
            <p:cNvSpPr>
              <a:spLocks noChangeArrowheads="1"/>
            </p:cNvSpPr>
            <p:nvPr/>
          </p:nvSpPr>
          <p:spPr bwMode="auto">
            <a:xfrm>
              <a:off x="381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3" name="Oval 645"/>
            <p:cNvSpPr>
              <a:spLocks noChangeArrowheads="1"/>
            </p:cNvSpPr>
            <p:nvPr/>
          </p:nvSpPr>
          <p:spPr bwMode="auto">
            <a:xfrm>
              <a:off x="3819"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4" name="Oval 646"/>
            <p:cNvSpPr>
              <a:spLocks noChangeArrowheads="1"/>
            </p:cNvSpPr>
            <p:nvPr/>
          </p:nvSpPr>
          <p:spPr bwMode="auto">
            <a:xfrm>
              <a:off x="3819"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5" name="Oval 647"/>
            <p:cNvSpPr>
              <a:spLocks noChangeArrowheads="1"/>
            </p:cNvSpPr>
            <p:nvPr/>
          </p:nvSpPr>
          <p:spPr bwMode="auto">
            <a:xfrm>
              <a:off x="3943"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6" name="Oval 648"/>
            <p:cNvSpPr>
              <a:spLocks noChangeArrowheads="1"/>
            </p:cNvSpPr>
            <p:nvPr/>
          </p:nvSpPr>
          <p:spPr bwMode="auto">
            <a:xfrm>
              <a:off x="4005"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7" name="Oval 649"/>
            <p:cNvSpPr>
              <a:spLocks noChangeArrowheads="1"/>
            </p:cNvSpPr>
            <p:nvPr/>
          </p:nvSpPr>
          <p:spPr bwMode="auto">
            <a:xfrm>
              <a:off x="3648"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8" name="Oval 650"/>
            <p:cNvSpPr>
              <a:spLocks noChangeArrowheads="1"/>
            </p:cNvSpPr>
            <p:nvPr/>
          </p:nvSpPr>
          <p:spPr bwMode="auto">
            <a:xfrm>
              <a:off x="3710"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9" name="Oval 651"/>
            <p:cNvSpPr>
              <a:spLocks noChangeArrowheads="1"/>
            </p:cNvSpPr>
            <p:nvPr/>
          </p:nvSpPr>
          <p:spPr bwMode="auto">
            <a:xfrm>
              <a:off x="3648"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0" name="Oval 652"/>
            <p:cNvSpPr>
              <a:spLocks noChangeArrowheads="1"/>
            </p:cNvSpPr>
            <p:nvPr/>
          </p:nvSpPr>
          <p:spPr bwMode="auto">
            <a:xfrm>
              <a:off x="3710"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1" name="Oval 653"/>
            <p:cNvSpPr>
              <a:spLocks noChangeArrowheads="1"/>
            </p:cNvSpPr>
            <p:nvPr/>
          </p:nvSpPr>
          <p:spPr bwMode="auto">
            <a:xfrm>
              <a:off x="3771"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2" name="Oval 654"/>
            <p:cNvSpPr>
              <a:spLocks noChangeArrowheads="1"/>
            </p:cNvSpPr>
            <p:nvPr/>
          </p:nvSpPr>
          <p:spPr bwMode="auto">
            <a:xfrm>
              <a:off x="3833"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3" name="Oval 655"/>
            <p:cNvSpPr>
              <a:spLocks noChangeArrowheads="1"/>
            </p:cNvSpPr>
            <p:nvPr/>
          </p:nvSpPr>
          <p:spPr bwMode="auto">
            <a:xfrm>
              <a:off x="3710"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4" name="Oval 656"/>
            <p:cNvSpPr>
              <a:spLocks noChangeArrowheads="1"/>
            </p:cNvSpPr>
            <p:nvPr/>
          </p:nvSpPr>
          <p:spPr bwMode="auto">
            <a:xfrm>
              <a:off x="3833"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5" name="Oval 657"/>
            <p:cNvSpPr>
              <a:spLocks noChangeArrowheads="1"/>
            </p:cNvSpPr>
            <p:nvPr/>
          </p:nvSpPr>
          <p:spPr bwMode="auto">
            <a:xfrm>
              <a:off x="3771"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6" name="Oval 658"/>
            <p:cNvSpPr>
              <a:spLocks noChangeArrowheads="1"/>
            </p:cNvSpPr>
            <p:nvPr/>
          </p:nvSpPr>
          <p:spPr bwMode="auto">
            <a:xfrm>
              <a:off x="377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7" name="Oval 659"/>
            <p:cNvSpPr>
              <a:spLocks noChangeArrowheads="1"/>
            </p:cNvSpPr>
            <p:nvPr/>
          </p:nvSpPr>
          <p:spPr bwMode="auto">
            <a:xfrm>
              <a:off x="3833"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8" name="Oval 660"/>
            <p:cNvSpPr>
              <a:spLocks noChangeArrowheads="1"/>
            </p:cNvSpPr>
            <p:nvPr/>
          </p:nvSpPr>
          <p:spPr bwMode="auto">
            <a:xfrm>
              <a:off x="3771"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9" name="Oval 661"/>
            <p:cNvSpPr>
              <a:spLocks noChangeArrowheads="1"/>
            </p:cNvSpPr>
            <p:nvPr/>
          </p:nvSpPr>
          <p:spPr bwMode="auto">
            <a:xfrm>
              <a:off x="3895"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0" name="Oval 662"/>
            <p:cNvSpPr>
              <a:spLocks noChangeArrowheads="1"/>
            </p:cNvSpPr>
            <p:nvPr/>
          </p:nvSpPr>
          <p:spPr bwMode="auto">
            <a:xfrm>
              <a:off x="3833"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1" name="Oval 663"/>
            <p:cNvSpPr>
              <a:spLocks noChangeArrowheads="1"/>
            </p:cNvSpPr>
            <p:nvPr/>
          </p:nvSpPr>
          <p:spPr bwMode="auto">
            <a:xfrm>
              <a:off x="377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2" name="Oval 664"/>
            <p:cNvSpPr>
              <a:spLocks noChangeArrowheads="1"/>
            </p:cNvSpPr>
            <p:nvPr/>
          </p:nvSpPr>
          <p:spPr bwMode="auto">
            <a:xfrm>
              <a:off x="3771"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3" name="Oval 665"/>
            <p:cNvSpPr>
              <a:spLocks noChangeArrowheads="1"/>
            </p:cNvSpPr>
            <p:nvPr/>
          </p:nvSpPr>
          <p:spPr bwMode="auto">
            <a:xfrm>
              <a:off x="3771"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4" name="Oval 666"/>
            <p:cNvSpPr>
              <a:spLocks noChangeArrowheads="1"/>
            </p:cNvSpPr>
            <p:nvPr/>
          </p:nvSpPr>
          <p:spPr bwMode="auto">
            <a:xfrm>
              <a:off x="3895"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5" name="Oval 667"/>
            <p:cNvSpPr>
              <a:spLocks noChangeArrowheads="1"/>
            </p:cNvSpPr>
            <p:nvPr/>
          </p:nvSpPr>
          <p:spPr bwMode="auto">
            <a:xfrm>
              <a:off x="3957"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6" name="Oval 668"/>
            <p:cNvSpPr>
              <a:spLocks noChangeArrowheads="1"/>
            </p:cNvSpPr>
            <p:nvPr/>
          </p:nvSpPr>
          <p:spPr bwMode="auto">
            <a:xfrm>
              <a:off x="3456" y="340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7" name="Oval 669"/>
            <p:cNvSpPr>
              <a:spLocks noChangeArrowheads="1"/>
            </p:cNvSpPr>
            <p:nvPr/>
          </p:nvSpPr>
          <p:spPr bwMode="auto">
            <a:xfrm>
              <a:off x="3518" y="345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8" name="Oval 670"/>
            <p:cNvSpPr>
              <a:spLocks noChangeArrowheads="1"/>
            </p:cNvSpPr>
            <p:nvPr/>
          </p:nvSpPr>
          <p:spPr bwMode="auto">
            <a:xfrm>
              <a:off x="3456" y="345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9" name="Oval 671"/>
            <p:cNvSpPr>
              <a:spLocks noChangeArrowheads="1"/>
            </p:cNvSpPr>
            <p:nvPr/>
          </p:nvSpPr>
          <p:spPr bwMode="auto">
            <a:xfrm>
              <a:off x="3518" y="350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0" name="Oval 672"/>
            <p:cNvSpPr>
              <a:spLocks noChangeArrowheads="1"/>
            </p:cNvSpPr>
            <p:nvPr/>
          </p:nvSpPr>
          <p:spPr bwMode="auto">
            <a:xfrm>
              <a:off x="3579" y="350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1" name="Oval 673"/>
            <p:cNvSpPr>
              <a:spLocks noChangeArrowheads="1"/>
            </p:cNvSpPr>
            <p:nvPr/>
          </p:nvSpPr>
          <p:spPr bwMode="auto">
            <a:xfrm>
              <a:off x="3641" y="350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2" name="Oval 674"/>
            <p:cNvSpPr>
              <a:spLocks noChangeArrowheads="1"/>
            </p:cNvSpPr>
            <p:nvPr/>
          </p:nvSpPr>
          <p:spPr bwMode="auto">
            <a:xfrm>
              <a:off x="3518"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3" name="Oval 675"/>
            <p:cNvSpPr>
              <a:spLocks noChangeArrowheads="1"/>
            </p:cNvSpPr>
            <p:nvPr/>
          </p:nvSpPr>
          <p:spPr bwMode="auto">
            <a:xfrm>
              <a:off x="3641"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4" name="Oval 676"/>
            <p:cNvSpPr>
              <a:spLocks noChangeArrowheads="1"/>
            </p:cNvSpPr>
            <p:nvPr/>
          </p:nvSpPr>
          <p:spPr bwMode="auto">
            <a:xfrm>
              <a:off x="3579" y="345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5" name="Oval 677"/>
            <p:cNvSpPr>
              <a:spLocks noChangeArrowheads="1"/>
            </p:cNvSpPr>
            <p:nvPr/>
          </p:nvSpPr>
          <p:spPr bwMode="auto">
            <a:xfrm>
              <a:off x="3579"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6" name="Oval 678"/>
            <p:cNvSpPr>
              <a:spLocks noChangeArrowheads="1"/>
            </p:cNvSpPr>
            <p:nvPr/>
          </p:nvSpPr>
          <p:spPr bwMode="auto">
            <a:xfrm>
              <a:off x="3641"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7" name="Oval 679"/>
            <p:cNvSpPr>
              <a:spLocks noChangeArrowheads="1"/>
            </p:cNvSpPr>
            <p:nvPr/>
          </p:nvSpPr>
          <p:spPr bwMode="auto">
            <a:xfrm>
              <a:off x="3579"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8" name="Oval 680"/>
            <p:cNvSpPr>
              <a:spLocks noChangeArrowheads="1"/>
            </p:cNvSpPr>
            <p:nvPr/>
          </p:nvSpPr>
          <p:spPr bwMode="auto">
            <a:xfrm>
              <a:off x="3703"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9" name="Oval 681"/>
            <p:cNvSpPr>
              <a:spLocks noChangeArrowheads="1"/>
            </p:cNvSpPr>
            <p:nvPr/>
          </p:nvSpPr>
          <p:spPr bwMode="auto">
            <a:xfrm>
              <a:off x="3641"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0" name="Oval 682"/>
            <p:cNvSpPr>
              <a:spLocks noChangeArrowheads="1"/>
            </p:cNvSpPr>
            <p:nvPr/>
          </p:nvSpPr>
          <p:spPr bwMode="auto">
            <a:xfrm>
              <a:off x="3579"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1" name="Oval 683"/>
            <p:cNvSpPr>
              <a:spLocks noChangeArrowheads="1"/>
            </p:cNvSpPr>
            <p:nvPr/>
          </p:nvSpPr>
          <p:spPr bwMode="auto">
            <a:xfrm>
              <a:off x="3579"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2" name="Oval 684"/>
            <p:cNvSpPr>
              <a:spLocks noChangeArrowheads="1"/>
            </p:cNvSpPr>
            <p:nvPr/>
          </p:nvSpPr>
          <p:spPr bwMode="auto">
            <a:xfrm>
              <a:off x="3579" y="340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3" name="Oval 685"/>
            <p:cNvSpPr>
              <a:spLocks noChangeArrowheads="1"/>
            </p:cNvSpPr>
            <p:nvPr/>
          </p:nvSpPr>
          <p:spPr bwMode="auto">
            <a:xfrm>
              <a:off x="3703" y="350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4" name="Oval 686"/>
            <p:cNvSpPr>
              <a:spLocks noChangeArrowheads="1"/>
            </p:cNvSpPr>
            <p:nvPr/>
          </p:nvSpPr>
          <p:spPr bwMode="auto">
            <a:xfrm>
              <a:off x="3765"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grpSp>
      <p:grpSp>
        <p:nvGrpSpPr>
          <p:cNvPr id="7" name="Group 705"/>
          <p:cNvGrpSpPr>
            <a:grpSpLocks/>
          </p:cNvGrpSpPr>
          <p:nvPr/>
        </p:nvGrpSpPr>
        <p:grpSpPr bwMode="auto">
          <a:xfrm>
            <a:off x="3192994" y="4026013"/>
            <a:ext cx="1649413" cy="2809875"/>
            <a:chOff x="3532188" y="4026186"/>
            <a:chExt cx="1787642" cy="2809763"/>
          </a:xfrm>
        </p:grpSpPr>
        <p:pic>
          <p:nvPicPr>
            <p:cNvPr id="1376" name="Picture 706" descr="kidney.png"/>
            <p:cNvPicPr>
              <a:picLocks noChangeAspect="1"/>
            </p:cNvPicPr>
            <p:nvPr/>
          </p:nvPicPr>
          <p:blipFill>
            <a:blip r:embed="rId9"/>
            <a:srcRect/>
            <a:stretch>
              <a:fillRect/>
            </a:stretch>
          </p:blipFill>
          <p:spPr bwMode="auto">
            <a:xfrm flipH="1">
              <a:off x="3532188" y="4986338"/>
              <a:ext cx="1433512" cy="1635125"/>
            </a:xfrm>
            <a:prstGeom prst="rect">
              <a:avLst/>
            </a:prstGeom>
            <a:noFill/>
            <a:ln w="9525">
              <a:noFill/>
              <a:miter lim="800000"/>
              <a:headEnd/>
              <a:tailEnd/>
            </a:ln>
          </p:spPr>
        </p:pic>
        <p:sp>
          <p:nvSpPr>
            <p:cNvPr id="1377" name="Curved Left Arrow 707"/>
            <p:cNvSpPr>
              <a:spLocks noChangeArrowheads="1"/>
            </p:cNvSpPr>
            <p:nvPr/>
          </p:nvSpPr>
          <p:spPr bwMode="auto">
            <a:xfrm rot="446890">
              <a:off x="4765793" y="4026186"/>
              <a:ext cx="554037" cy="1430338"/>
            </a:xfrm>
            <a:prstGeom prst="curvedLeftArrow">
              <a:avLst>
                <a:gd name="adj1" fmla="val 25028"/>
                <a:gd name="adj2" fmla="val 50032"/>
                <a:gd name="adj3" fmla="val 25000"/>
              </a:avLst>
            </a:prstGeom>
            <a:solidFill>
              <a:srgbClr val="FCFFA7"/>
            </a:solidFill>
            <a:ln w="12700">
              <a:solidFill>
                <a:schemeClr val="tx1"/>
              </a:solidFill>
              <a:round/>
              <a:headEnd type="none" w="sm" len="sm"/>
              <a:tailEnd type="none" w="sm" len="sm"/>
            </a:ln>
          </p:spPr>
          <p:txBody>
            <a:bodyPr>
              <a:prstTxWarp prst="textNoShape">
                <a:avLst/>
              </a:prstTxWarp>
            </a:bodyPr>
            <a:lstStyle/>
            <a:p>
              <a:pPr fontAlgn="base">
                <a:spcBef>
                  <a:spcPct val="0"/>
                </a:spcBef>
                <a:spcAft>
                  <a:spcPct val="0"/>
                </a:spcAft>
              </a:pPr>
              <a:endParaRPr lang="en-US" sz="2000">
                <a:solidFill>
                  <a:srgbClr val="000000"/>
                </a:solidFill>
                <a:latin typeface="Times New Roman" charset="0"/>
                <a:ea typeface="ＭＳ Ｐゴシック" charset="-128"/>
                <a:cs typeface="ＭＳ Ｐゴシック" charset="-128"/>
              </a:endParaRPr>
            </a:p>
          </p:txBody>
        </p:sp>
        <p:sp>
          <p:nvSpPr>
            <p:cNvPr id="1378" name="Curved Left Arrow 708"/>
            <p:cNvSpPr>
              <a:spLocks noChangeArrowheads="1"/>
            </p:cNvSpPr>
            <p:nvPr/>
          </p:nvSpPr>
          <p:spPr bwMode="auto">
            <a:xfrm rot="502397">
              <a:off x="4499992" y="5703597"/>
              <a:ext cx="385748" cy="1132352"/>
            </a:xfrm>
            <a:prstGeom prst="curvedLeftArrow">
              <a:avLst>
                <a:gd name="adj1" fmla="val 25155"/>
                <a:gd name="adj2" fmla="val 36191"/>
                <a:gd name="adj3" fmla="val 25000"/>
              </a:avLst>
            </a:prstGeom>
            <a:solidFill>
              <a:srgbClr val="FCFFA7"/>
            </a:solidFill>
            <a:ln w="12700">
              <a:solidFill>
                <a:schemeClr val="tx1"/>
              </a:solidFill>
              <a:round/>
              <a:headEnd type="none" w="sm" len="sm"/>
              <a:tailEnd type="none" w="sm" len="sm"/>
            </a:ln>
          </p:spPr>
          <p:txBody>
            <a:bodyPr>
              <a:prstTxWarp prst="textNoShape">
                <a:avLst/>
              </a:prstTxWarp>
            </a:bodyPr>
            <a:lstStyle/>
            <a:p>
              <a:pPr fontAlgn="base">
                <a:spcBef>
                  <a:spcPct val="0"/>
                </a:spcBef>
                <a:spcAft>
                  <a:spcPct val="0"/>
                </a:spcAft>
              </a:pPr>
              <a:endParaRPr lang="en-US" sz="2000">
                <a:solidFill>
                  <a:srgbClr val="000000"/>
                </a:solidFill>
                <a:latin typeface="Times New Roman" charset="0"/>
                <a:ea typeface="ＭＳ Ｐゴシック" charset="-128"/>
                <a:cs typeface="ＭＳ Ｐゴシック" charset="-128"/>
              </a:endParaRPr>
            </a:p>
          </p:txBody>
        </p:sp>
        <p:grpSp>
          <p:nvGrpSpPr>
            <p:cNvPr id="8" name="Group 711"/>
            <p:cNvGrpSpPr/>
            <p:nvPr/>
          </p:nvGrpSpPr>
          <p:grpSpPr>
            <a:xfrm>
              <a:off x="4144942" y="4136422"/>
              <a:ext cx="517481" cy="700936"/>
              <a:chOff x="4144942" y="4136422"/>
              <a:chExt cx="517481" cy="700936"/>
            </a:xfrm>
            <a:solidFill>
              <a:srgbClr val="FCFFA7"/>
            </a:solidFill>
          </p:grpSpPr>
          <p:sp>
            <p:nvSpPr>
              <p:cNvPr id="1380" name="AutoShape 690"/>
              <p:cNvSpPr>
                <a:spLocks noChangeArrowheads="1"/>
              </p:cNvSpPr>
              <p:nvPr/>
            </p:nvSpPr>
            <p:spPr bwMode="auto">
              <a:xfrm rot="16726926">
                <a:off x="4053215" y="4228149"/>
                <a:ext cx="700936" cy="517481"/>
              </a:xfrm>
              <a:prstGeom prst="rightArrow">
                <a:avLst>
                  <a:gd name="adj1" fmla="val 50000"/>
                  <a:gd name="adj2" fmla="val 32107"/>
                </a:avLst>
              </a:prstGeom>
              <a:grpFill/>
              <a:ln w="12700">
                <a:solidFill>
                  <a:schemeClr val="tx1"/>
                </a:solidFill>
                <a:miter lim="800000"/>
                <a:headEnd/>
                <a:tailEnd/>
              </a:ln>
            </p:spPr>
            <p:txBody>
              <a:bodyPr wrap="none" lIns="91431" tIns="45716" rIns="91431" bIns="45716" anchor="ctr"/>
              <a:lstStyle/>
              <a:p>
                <a:pPr fontAlgn="base">
                  <a:spcBef>
                    <a:spcPct val="0"/>
                  </a:spcBef>
                  <a:spcAft>
                    <a:spcPct val="0"/>
                  </a:spcAft>
                  <a:defRPr/>
                </a:pPr>
                <a:endParaRPr lang="en-US">
                  <a:solidFill>
                    <a:srgbClr val="000000"/>
                  </a:solidFill>
                  <a:latin typeface="Arial" charset="0"/>
                  <a:ea typeface="ＭＳ Ｐゴシック" charset="-128"/>
                  <a:cs typeface="ＭＳ Ｐゴシック" charset="-128"/>
                </a:endParaRPr>
              </a:p>
            </p:txBody>
          </p:sp>
          <p:sp>
            <p:nvSpPr>
              <p:cNvPr id="1381" name="TextBox 1380"/>
              <p:cNvSpPr txBox="1"/>
              <p:nvPr/>
            </p:nvSpPr>
            <p:spPr>
              <a:xfrm rot="505856">
                <a:off x="4294193" y="4330307"/>
                <a:ext cx="200142" cy="369317"/>
              </a:xfrm>
              <a:prstGeom prst="rect">
                <a:avLst/>
              </a:prstGeom>
              <a:grpFill/>
            </p:spPr>
            <p:txBody>
              <a:bodyPr wrap="none">
                <a:spAutoFit/>
              </a:bodyPr>
              <a:lstStyle/>
              <a:p>
                <a:pPr fontAlgn="base">
                  <a:spcBef>
                    <a:spcPct val="0"/>
                  </a:spcBef>
                  <a:spcAft>
                    <a:spcPct val="0"/>
                  </a:spcAft>
                  <a:defRPr/>
                </a:pPr>
                <a:endParaRPr lang="en-US" b="1" dirty="0">
                  <a:solidFill>
                    <a:srgbClr val="000000"/>
                  </a:solidFill>
                  <a:latin typeface="Arial" charset="0"/>
                  <a:ea typeface="ＭＳ Ｐゴシック" charset="-128"/>
                  <a:cs typeface="ＭＳ Ｐゴシック" charset="-128"/>
                </a:endParaRPr>
              </a:p>
            </p:txBody>
          </p:sp>
        </p:grpSp>
      </p:grpSp>
      <p:sp>
        <p:nvSpPr>
          <p:cNvPr id="1383" name="标题 3"/>
          <p:cNvSpPr txBox="1">
            <a:spLocks/>
          </p:cNvSpPr>
          <p:nvPr/>
        </p:nvSpPr>
        <p:spPr bwMode="auto">
          <a:xfrm>
            <a:off x="-167238" y="0"/>
            <a:ext cx="9525000" cy="1143000"/>
          </a:xfrm>
          <a:prstGeom prst="rect">
            <a:avLst/>
          </a:prstGeom>
          <a:noFill/>
          <a:ln w="9525">
            <a:noFill/>
            <a:miter lim="800000"/>
            <a:headEnd/>
            <a:tailEnd/>
          </a:ln>
          <a:effectLst/>
        </p:spPr>
        <p:txBody>
          <a:bodyPr vert="horz" wrap="square" lIns="91431" tIns="45716" rIns="91431" bIns="45716" numCol="1" anchor="ctr" anchorCtr="0" compatLnSpc="1">
            <a:prstTxWarp prst="textNoShape">
              <a:avLst/>
            </a:prstTxWarp>
          </a:bodyPr>
          <a:lstStyle>
            <a:lvl1pPr algn="ctr" rtl="0" eaLnBrk="0" fontAlgn="base" hangingPunct="0">
              <a:lnSpc>
                <a:spcPct val="100000"/>
              </a:lnSpc>
              <a:spcBef>
                <a:spcPct val="0"/>
              </a:spcBef>
              <a:spcAft>
                <a:spcPct val="0"/>
              </a:spcAft>
              <a:defRPr sz="2400" b="0" baseline="0">
                <a:solidFill>
                  <a:srgbClr val="002060"/>
                </a:solidFill>
                <a:latin typeface="Arial" pitchFamily="34" charset="0"/>
                <a:ea typeface="黑体" pitchFamily="49" charset="-122"/>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57" algn="ctr" rtl="0" fontAlgn="base">
              <a:spcBef>
                <a:spcPct val="0"/>
              </a:spcBef>
              <a:spcAft>
                <a:spcPct val="0"/>
              </a:spcAft>
              <a:defRPr sz="4400">
                <a:solidFill>
                  <a:schemeClr val="tx2"/>
                </a:solidFill>
                <a:latin typeface="Arial" charset="0"/>
              </a:defRPr>
            </a:lvl6pPr>
            <a:lvl7pPr marL="914314" algn="ctr" rtl="0" fontAlgn="base">
              <a:spcBef>
                <a:spcPct val="0"/>
              </a:spcBef>
              <a:spcAft>
                <a:spcPct val="0"/>
              </a:spcAft>
              <a:defRPr sz="4400">
                <a:solidFill>
                  <a:schemeClr val="tx2"/>
                </a:solidFill>
                <a:latin typeface="Arial" charset="0"/>
              </a:defRPr>
            </a:lvl7pPr>
            <a:lvl8pPr marL="1371471" algn="ctr" rtl="0" fontAlgn="base">
              <a:spcBef>
                <a:spcPct val="0"/>
              </a:spcBef>
              <a:spcAft>
                <a:spcPct val="0"/>
              </a:spcAft>
              <a:defRPr sz="4400">
                <a:solidFill>
                  <a:schemeClr val="tx2"/>
                </a:solidFill>
                <a:latin typeface="Arial" charset="0"/>
              </a:defRPr>
            </a:lvl8pPr>
            <a:lvl9pPr marL="1828627" algn="ctr" rtl="0" fontAlgn="base">
              <a:spcBef>
                <a:spcPct val="0"/>
              </a:spcBef>
              <a:spcAft>
                <a:spcPct val="0"/>
              </a:spcAft>
              <a:defRPr sz="4400">
                <a:solidFill>
                  <a:schemeClr val="tx2"/>
                </a:solidFill>
                <a:latin typeface="Arial" charset="0"/>
              </a:defRPr>
            </a:lvl9pPr>
          </a:lstStyle>
          <a:p>
            <a:pPr defTabSz="914400">
              <a:lnSpc>
                <a:spcPts val="4000"/>
              </a:lnSpc>
            </a:pPr>
            <a:r>
              <a:rPr lang="en-US" altLang="zh-CN" sz="4000" b="1" dirty="0" smtClean="0">
                <a:solidFill>
                  <a:srgbClr val="000090"/>
                </a:solidFill>
                <a:latin typeface="Calibri"/>
                <a:cs typeface="Calibri"/>
              </a:rPr>
              <a:t>Multiple, Complex Pathophysiological Abnormalities in T2DM</a:t>
            </a:r>
            <a:endParaRPr lang="zh-CN" altLang="en-US" sz="4000" b="1" dirty="0">
              <a:solidFill>
                <a:srgbClr val="000090"/>
              </a:solidFill>
              <a:latin typeface="Calibri"/>
              <a:cs typeface="Calibri"/>
            </a:endParaRPr>
          </a:p>
        </p:txBody>
      </p:sp>
      <p:sp>
        <p:nvSpPr>
          <p:cNvPr id="4" name="TextBox 3"/>
          <p:cNvSpPr txBox="1"/>
          <p:nvPr/>
        </p:nvSpPr>
        <p:spPr>
          <a:xfrm>
            <a:off x="3491563" y="2448291"/>
            <a:ext cx="465282" cy="523220"/>
          </a:xfrm>
          <a:prstGeom prst="rect">
            <a:avLst/>
          </a:prstGeom>
          <a:noFill/>
        </p:spPr>
        <p:txBody>
          <a:bodyPr wrap="square" rtlCol="0">
            <a:spAutoFit/>
          </a:bodyPr>
          <a:lstStyle/>
          <a:p>
            <a:pPr defTabSz="914400" fontAlgn="base">
              <a:spcBef>
                <a:spcPct val="0"/>
              </a:spcBef>
              <a:spcAft>
                <a:spcPct val="0"/>
              </a:spcAft>
            </a:pPr>
            <a:r>
              <a:rPr lang="en-US" sz="2800" b="1" dirty="0" smtClean="0">
                <a:solidFill>
                  <a:prstClr val="black"/>
                </a:solidFill>
                <a:latin typeface="Arial" charset="0"/>
                <a:ea typeface="ＭＳ Ｐゴシック" charset="-128"/>
                <a:cs typeface="ＭＳ Ｐゴシック" charset="-128"/>
              </a:rPr>
              <a:t>_</a:t>
            </a:r>
            <a:endParaRPr lang="en-US" sz="2800" b="1" dirty="0">
              <a:solidFill>
                <a:prstClr val="black"/>
              </a:solidFill>
              <a:latin typeface="Arial" charset="0"/>
              <a:ea typeface="ＭＳ Ｐゴシック" charset="-128"/>
              <a:cs typeface="ＭＳ Ｐゴシック" charset="-128"/>
            </a:endParaRPr>
          </a:p>
        </p:txBody>
      </p:sp>
      <p:sp>
        <p:nvSpPr>
          <p:cNvPr id="1379" name="TextBox 1378"/>
          <p:cNvSpPr txBox="1"/>
          <p:nvPr/>
        </p:nvSpPr>
        <p:spPr>
          <a:xfrm>
            <a:off x="5845291" y="4225363"/>
            <a:ext cx="465282" cy="523220"/>
          </a:xfrm>
          <a:prstGeom prst="rect">
            <a:avLst/>
          </a:prstGeom>
          <a:noFill/>
        </p:spPr>
        <p:txBody>
          <a:bodyPr wrap="square" rtlCol="0">
            <a:spAutoFit/>
          </a:bodyPr>
          <a:lstStyle/>
          <a:p>
            <a:pPr defTabSz="914400" fontAlgn="base">
              <a:spcBef>
                <a:spcPct val="0"/>
              </a:spcBef>
              <a:spcAft>
                <a:spcPct val="0"/>
              </a:spcAft>
            </a:pPr>
            <a:r>
              <a:rPr lang="en-US" sz="2800" b="1" dirty="0" smtClean="0">
                <a:solidFill>
                  <a:prstClr val="black"/>
                </a:solidFill>
                <a:latin typeface="Arial" charset="0"/>
                <a:ea typeface="ＭＳ Ｐゴシック" charset="-128"/>
                <a:cs typeface="ＭＳ Ｐゴシック" charset="-128"/>
              </a:rPr>
              <a:t>_</a:t>
            </a:r>
            <a:endParaRPr lang="en-US" sz="2800" b="1" dirty="0">
              <a:solidFill>
                <a:prstClr val="black"/>
              </a:solidFill>
              <a:latin typeface="Arial" charset="0"/>
              <a:ea typeface="ＭＳ Ｐゴシック" charset="-128"/>
              <a:cs typeface="ＭＳ Ｐゴシック" charset="-128"/>
            </a:endParaRPr>
          </a:p>
        </p:txBody>
      </p:sp>
      <p:sp>
        <p:nvSpPr>
          <p:cNvPr id="9" name="TextBox 8"/>
          <p:cNvSpPr txBox="1"/>
          <p:nvPr/>
        </p:nvSpPr>
        <p:spPr>
          <a:xfrm>
            <a:off x="2642879" y="5037280"/>
            <a:ext cx="454271" cy="646331"/>
          </a:xfrm>
          <a:prstGeom prst="rect">
            <a:avLst/>
          </a:prstGeom>
          <a:noFill/>
        </p:spPr>
        <p:txBody>
          <a:bodyPr wrap="none" rtlCol="0">
            <a:spAutoFit/>
          </a:bodyPr>
          <a:lstStyle/>
          <a:p>
            <a:pPr defTabSz="914400" fontAlgn="base">
              <a:spcBef>
                <a:spcPct val="0"/>
              </a:spcBef>
              <a:spcAft>
                <a:spcPct val="0"/>
              </a:spcAft>
            </a:pPr>
            <a:r>
              <a:rPr lang="en-US" sz="3600" dirty="0" smtClean="0">
                <a:solidFill>
                  <a:prstClr val="black"/>
                </a:solidFill>
                <a:latin typeface="Arial" charset="0"/>
                <a:ea typeface="ＭＳ Ｐゴシック" charset="-128"/>
                <a:cs typeface="ＭＳ Ｐゴシック" charset="-128"/>
              </a:rPr>
              <a:t>+</a:t>
            </a:r>
            <a:endParaRPr lang="en-US" sz="3600" dirty="0">
              <a:solidFill>
                <a:prstClr val="black"/>
              </a:solidFill>
              <a:latin typeface="Arial" charset="0"/>
              <a:ea typeface="ＭＳ Ｐゴシック" charset="-128"/>
              <a:cs typeface="ＭＳ Ｐゴシック" charset="-128"/>
            </a:endParaRPr>
          </a:p>
        </p:txBody>
      </p:sp>
      <p:sp>
        <p:nvSpPr>
          <p:cNvPr id="1382" name="Rectangle 11"/>
          <p:cNvSpPr>
            <a:spLocks noChangeArrowheads="1"/>
          </p:cNvSpPr>
          <p:nvPr/>
        </p:nvSpPr>
        <p:spPr bwMode="auto">
          <a:xfrm>
            <a:off x="4781286" y="5636903"/>
            <a:ext cx="1241222" cy="838818"/>
          </a:xfrm>
          <a:prstGeom prst="rect">
            <a:avLst/>
          </a:prstGeom>
          <a:solidFill>
            <a:srgbClr val="FFFFFF">
              <a:alpha val="83000"/>
            </a:srgbClr>
          </a:solidFill>
          <a:ln w="12700">
            <a:noFill/>
            <a:miter lim="800000"/>
            <a:headEnd/>
            <a:tailEnd/>
          </a:ln>
        </p:spPr>
        <p:txBody>
          <a:bodyPr wrap="square" lIns="90615" tIns="44513" rIns="90615" bIns="44513">
            <a:prstTxWarp prst="textNoShape">
              <a:avLst/>
            </a:prstTxWarp>
            <a:spAutoFit/>
          </a:bodyPr>
          <a:lstStyle/>
          <a:p>
            <a:pPr fontAlgn="base">
              <a:lnSpc>
                <a:spcPct val="80000"/>
              </a:lnSpc>
              <a:spcBef>
                <a:spcPct val="0"/>
              </a:spcBef>
              <a:spcAft>
                <a:spcPct val="0"/>
              </a:spcAft>
            </a:pPr>
            <a:r>
              <a:rPr lang="en-US" sz="2000" dirty="0" smtClean="0">
                <a:solidFill>
                  <a:srgbClr val="800000"/>
                </a:solidFill>
                <a:latin typeface="Arial" pitchFamily="34" charset="0"/>
                <a:ea typeface="黑体" pitchFamily="49" charset="-122"/>
                <a:cs typeface="Calibri" charset="0"/>
              </a:rPr>
              <a:t>renal glucose excretion</a:t>
            </a:r>
            <a:endParaRPr lang="en-US" sz="2000" dirty="0">
              <a:solidFill>
                <a:srgbClr val="800000"/>
              </a:solidFill>
              <a:latin typeface="Arial" pitchFamily="34" charset="0"/>
              <a:ea typeface="黑体" pitchFamily="49" charset="-122"/>
              <a:cs typeface="Calibri" charset="0"/>
            </a:endParaRPr>
          </a:p>
        </p:txBody>
      </p:sp>
      <p:sp>
        <p:nvSpPr>
          <p:cNvPr id="1384" name="Line 16"/>
          <p:cNvSpPr>
            <a:spLocks noChangeShapeType="1"/>
          </p:cNvSpPr>
          <p:nvPr/>
        </p:nvSpPr>
        <p:spPr bwMode="auto">
          <a:xfrm>
            <a:off x="4640465" y="5698604"/>
            <a:ext cx="0" cy="611188"/>
          </a:xfrm>
          <a:prstGeom prst="line">
            <a:avLst/>
          </a:prstGeom>
          <a:noFill/>
          <a:ln w="76200" cmpd="sng">
            <a:solidFill>
              <a:srgbClr val="800000"/>
            </a:solidFill>
            <a:round/>
            <a:headEnd/>
            <a:tailEnd type="triangle" w="med" len="me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graphicFrame>
        <p:nvGraphicFramePr>
          <p:cNvPr id="1386" name="Object 2"/>
          <p:cNvGraphicFramePr>
            <a:graphicFrameLocks/>
          </p:cNvGraphicFramePr>
          <p:nvPr>
            <p:extLst/>
          </p:nvPr>
        </p:nvGraphicFramePr>
        <p:xfrm>
          <a:off x="461823" y="4182265"/>
          <a:ext cx="2697935" cy="1760957"/>
        </p:xfrm>
        <a:graphic>
          <a:graphicData uri="http://schemas.openxmlformats.org/presentationml/2006/ole">
            <mc:AlternateContent xmlns:mc="http://schemas.openxmlformats.org/markup-compatibility/2006">
              <mc:Choice xmlns:v="urn:schemas-microsoft-com:vml" Requires="v">
                <p:oleObj spid="_x0000_s86021" r:id="rId10" imgW="2603500" imgH="2463800" progId="">
                  <p:embed/>
                </p:oleObj>
              </mc:Choice>
              <mc:Fallback>
                <p:oleObj r:id="rId10" imgW="2603500" imgH="2463800" progId="">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823" y="4182265"/>
                        <a:ext cx="2697935" cy="176095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10790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28600" y="228600"/>
            <a:ext cx="8382000" cy="1143000"/>
          </a:xfrm>
        </p:spPr>
        <p:txBody>
          <a:bodyPr/>
          <a:lstStyle/>
          <a:p>
            <a:pPr eaLnBrk="1" hangingPunct="1"/>
            <a:r>
              <a:rPr lang="en-US" dirty="0" smtClean="0"/>
              <a:t>Hypothyroidism</a:t>
            </a:r>
            <a:endParaRPr lang="en-US" sz="3200" dirty="0" smtClean="0"/>
          </a:p>
        </p:txBody>
      </p:sp>
      <p:sp>
        <p:nvSpPr>
          <p:cNvPr id="997379" name="Rectangle 3"/>
          <p:cNvSpPr>
            <a:spLocks noGrp="1" noChangeArrowheads="1"/>
          </p:cNvSpPr>
          <p:nvPr>
            <p:ph type="body" idx="1"/>
          </p:nvPr>
        </p:nvSpPr>
        <p:spPr>
          <a:xfrm>
            <a:off x="457200" y="1447800"/>
            <a:ext cx="8458200" cy="5033963"/>
          </a:xfrm>
        </p:spPr>
        <p:txBody>
          <a:bodyPr>
            <a:normAutofit lnSpcReduction="10000"/>
          </a:bodyPr>
          <a:lstStyle/>
          <a:p>
            <a:pPr eaLnBrk="1" hangingPunct="1">
              <a:defRPr/>
            </a:pPr>
            <a:r>
              <a:rPr lang="en-US" sz="2800" dirty="0" smtClean="0"/>
              <a:t>Hashimoto’s </a:t>
            </a:r>
            <a:r>
              <a:rPr lang="en-US" sz="2800" dirty="0" err="1" smtClean="0"/>
              <a:t>thyroiditis</a:t>
            </a:r>
            <a:r>
              <a:rPr lang="en-US" sz="2800" dirty="0" smtClean="0"/>
              <a:t> – autoimmune thyroid</a:t>
            </a:r>
          </a:p>
          <a:p>
            <a:pPr lvl="1" eaLnBrk="1" hangingPunct="1">
              <a:defRPr/>
            </a:pPr>
            <a:r>
              <a:rPr lang="en-US" sz="2800" dirty="0" smtClean="0"/>
              <a:t>most common cause of hypothyroidism w/ dm </a:t>
            </a:r>
          </a:p>
          <a:p>
            <a:pPr eaLnBrk="1" hangingPunct="1">
              <a:defRPr/>
            </a:pPr>
            <a:r>
              <a:rPr lang="en-US" sz="2800" dirty="0"/>
              <a:t>T</a:t>
            </a:r>
            <a:r>
              <a:rPr lang="en-US" sz="2800" dirty="0" smtClean="0"/>
              <a:t>ype 1 and type 2 at greater risk</a:t>
            </a:r>
          </a:p>
          <a:p>
            <a:pPr eaLnBrk="1" hangingPunct="1">
              <a:defRPr/>
            </a:pPr>
            <a:r>
              <a:rPr lang="en-US" sz="2800" dirty="0" smtClean="0"/>
              <a:t>Screen annually for thyroid disease in diabetes </a:t>
            </a:r>
          </a:p>
          <a:p>
            <a:pPr eaLnBrk="1" hangingPunct="1">
              <a:defRPr/>
            </a:pPr>
            <a:r>
              <a:rPr lang="en-US" sz="2800" dirty="0" smtClean="0"/>
              <a:t>Clinical features: fatigue, wt gain, dry skin, cold intolerance, depression, constipation, dyslipidemia</a:t>
            </a:r>
          </a:p>
          <a:p>
            <a:pPr lvl="1" eaLnBrk="1" hangingPunct="1">
              <a:defRPr/>
            </a:pPr>
            <a:r>
              <a:rPr lang="en-US" sz="2800" dirty="0" smtClean="0"/>
              <a:t>Higher risk of CVD – monitor risk</a:t>
            </a:r>
          </a:p>
          <a:p>
            <a:pPr eaLnBrk="1" hangingPunct="1">
              <a:defRPr/>
            </a:pPr>
            <a:r>
              <a:rPr lang="en-US" sz="2800" dirty="0" smtClean="0"/>
              <a:t>Dx: high TSH, then test for free T4, autoantibodies, and thyroid scans as needed</a:t>
            </a:r>
          </a:p>
          <a:p>
            <a:pPr eaLnBrk="1" hangingPunct="1">
              <a:defRPr/>
            </a:pPr>
            <a:r>
              <a:rPr lang="en-US" sz="2800" dirty="0" err="1" smtClean="0"/>
              <a:t>Tx</a:t>
            </a:r>
            <a:r>
              <a:rPr lang="en-US" sz="2800" dirty="0" smtClean="0"/>
              <a:t>: replacement with </a:t>
            </a:r>
            <a:r>
              <a:rPr lang="en-US" sz="2800" dirty="0" err="1" smtClean="0"/>
              <a:t>levothyroxine</a:t>
            </a:r>
            <a:r>
              <a:rPr lang="en-US" sz="2800" dirty="0" smtClean="0"/>
              <a:t> (75-125 </a:t>
            </a:r>
            <a:r>
              <a:rPr lang="en-US" sz="2800" dirty="0" err="1" smtClean="0"/>
              <a:t>ug</a:t>
            </a:r>
            <a:r>
              <a:rPr lang="en-US" sz="2800" dirty="0" smtClean="0"/>
              <a:t>) </a:t>
            </a:r>
            <a:endParaRPr lang="en-US" sz="500" dirty="0" smtClean="0"/>
          </a:p>
          <a:p>
            <a:pPr lvl="1" algn="r" eaLnBrk="1" hangingPunct="1">
              <a:buFont typeface="Wingdings" panose="05000000000000000000" pitchFamily="2" charset="2"/>
              <a:buNone/>
              <a:defRPr/>
            </a:pPr>
            <a:r>
              <a:rPr lang="en-US" sz="1600" i="1" dirty="0" smtClean="0"/>
              <a:t>AACE Thyroid Guidelines  </a:t>
            </a:r>
          </a:p>
        </p:txBody>
      </p:sp>
    </p:spTree>
    <p:custDataLst>
      <p:tags r:id="rId1"/>
    </p:custDataLst>
    <p:extLst>
      <p:ext uri="{BB962C8B-B14F-4D97-AF65-F5344CB8AC3E}">
        <p14:creationId xmlns:p14="http://schemas.microsoft.com/office/powerpoint/2010/main" val="106588587"/>
      </p:ext>
    </p:extLst>
  </p:cSld>
  <p:clrMapOvr>
    <a:masterClrMapping/>
  </p:clrMapOvr>
  <p:transition>
    <p:random/>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04800" y="304800"/>
            <a:ext cx="8610600" cy="1295400"/>
          </a:xfrm>
        </p:spPr>
        <p:txBody>
          <a:bodyPr/>
          <a:lstStyle/>
          <a:p>
            <a:pPr eaLnBrk="1" hangingPunct="1"/>
            <a:r>
              <a:rPr lang="en-US" sz="3600" dirty="0" smtClean="0"/>
              <a:t>Diabetes</a:t>
            </a:r>
            <a:r>
              <a:rPr lang="en-US" sz="3600" dirty="0"/>
              <a:t> </a:t>
            </a:r>
            <a:r>
              <a:rPr lang="en-US" sz="3600" dirty="0" smtClean="0"/>
              <a:t>– Distress and  Depression</a:t>
            </a:r>
            <a:br>
              <a:rPr lang="en-US" sz="3600" dirty="0" smtClean="0"/>
            </a:br>
            <a:r>
              <a:rPr lang="en-US" sz="3600" dirty="0" smtClean="0"/>
              <a:t>Ask and Address</a:t>
            </a:r>
          </a:p>
        </p:txBody>
      </p:sp>
      <p:sp>
        <p:nvSpPr>
          <p:cNvPr id="996355" name="Rectangle 3"/>
          <p:cNvSpPr>
            <a:spLocks noGrp="1" noChangeArrowheads="1"/>
          </p:cNvSpPr>
          <p:nvPr>
            <p:ph type="body" idx="1"/>
          </p:nvPr>
        </p:nvSpPr>
        <p:spPr>
          <a:xfrm>
            <a:off x="3468893" y="1828800"/>
            <a:ext cx="4827588" cy="4419600"/>
          </a:xfrm>
        </p:spPr>
        <p:txBody>
          <a:bodyPr/>
          <a:lstStyle/>
          <a:p>
            <a:pPr marL="457200" lvl="1" indent="0" eaLnBrk="1" hangingPunct="1">
              <a:lnSpc>
                <a:spcPct val="80000"/>
              </a:lnSpc>
              <a:buFont typeface="Wingdings" panose="05000000000000000000" pitchFamily="2" charset="2"/>
              <a:buNone/>
              <a:defRPr/>
            </a:pPr>
            <a:r>
              <a:rPr lang="en-US" sz="3600" dirty="0" smtClean="0"/>
              <a:t>Treatment includes:</a:t>
            </a:r>
          </a:p>
          <a:p>
            <a:pPr lvl="1" eaLnBrk="1" hangingPunct="1">
              <a:lnSpc>
                <a:spcPct val="80000"/>
              </a:lnSpc>
              <a:defRPr/>
            </a:pPr>
            <a:r>
              <a:rPr lang="en-US" sz="3600" dirty="0" smtClean="0"/>
              <a:t>referral to mental health professional</a:t>
            </a:r>
          </a:p>
          <a:p>
            <a:pPr lvl="1" eaLnBrk="1" hangingPunct="1">
              <a:lnSpc>
                <a:spcPct val="80000"/>
              </a:lnSpc>
              <a:defRPr/>
            </a:pPr>
            <a:r>
              <a:rPr lang="en-US" sz="3600" dirty="0" smtClean="0"/>
              <a:t>Medications</a:t>
            </a:r>
          </a:p>
          <a:p>
            <a:pPr marL="457200" lvl="1" indent="0" eaLnBrk="1" hangingPunct="1">
              <a:lnSpc>
                <a:spcPct val="80000"/>
              </a:lnSpc>
              <a:buFont typeface="Wingdings" panose="05000000000000000000" pitchFamily="2" charset="2"/>
              <a:buNone/>
              <a:defRPr/>
            </a:pPr>
            <a:endParaRPr lang="en-US" sz="1600" i="1" dirty="0" smtClean="0"/>
          </a:p>
        </p:txBody>
      </p:sp>
      <p:pic>
        <p:nvPicPr>
          <p:cNvPr id="23556" name="Picture 5" descr="C:\Users\Beverly\AppData\Local\Microsoft\Windows\Temporary Internet Files\Content.IE5\PM1RI3ZU\MP90018523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76400"/>
            <a:ext cx="2789238"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9738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04800" y="609600"/>
            <a:ext cx="8610600" cy="1143000"/>
          </a:xfrm>
        </p:spPr>
        <p:txBody>
          <a:bodyPr>
            <a:normAutofit fontScale="90000"/>
          </a:bodyPr>
          <a:lstStyle/>
          <a:p>
            <a:pPr eaLnBrk="1" hangingPunct="1"/>
            <a:r>
              <a:rPr lang="en-US" sz="4000" smtClean="0"/>
              <a:t>Novel / Atypical Antipsychotics </a:t>
            </a:r>
            <a:br>
              <a:rPr lang="en-US" sz="4000" smtClean="0"/>
            </a:br>
            <a:r>
              <a:rPr lang="en-US" sz="4000" smtClean="0"/>
              <a:t>Linked to Hyperglycemia</a:t>
            </a:r>
          </a:p>
        </p:txBody>
      </p:sp>
      <p:sp>
        <p:nvSpPr>
          <p:cNvPr id="999427" name="Rectangle 3"/>
          <p:cNvSpPr>
            <a:spLocks noGrp="1" noChangeArrowheads="1"/>
          </p:cNvSpPr>
          <p:nvPr>
            <p:ph type="body" idx="1"/>
          </p:nvPr>
        </p:nvSpPr>
        <p:spPr>
          <a:xfrm>
            <a:off x="533400" y="1752600"/>
            <a:ext cx="8001000" cy="4606925"/>
          </a:xfrm>
        </p:spPr>
        <p:txBody>
          <a:bodyPr>
            <a:normAutofit fontScale="92500" lnSpcReduction="20000"/>
          </a:bodyPr>
          <a:lstStyle/>
          <a:p>
            <a:pPr eaLnBrk="1" hangingPunct="1">
              <a:lnSpc>
                <a:spcPct val="110000"/>
              </a:lnSpc>
              <a:defRPr/>
            </a:pPr>
            <a:r>
              <a:rPr lang="en-US" sz="3000" dirty="0" smtClean="0"/>
              <a:t>Severe cases of hyperglycemia – even death reported </a:t>
            </a:r>
          </a:p>
          <a:p>
            <a:pPr eaLnBrk="1" hangingPunct="1">
              <a:lnSpc>
                <a:spcPct val="110000"/>
              </a:lnSpc>
              <a:defRPr/>
            </a:pPr>
            <a:r>
              <a:rPr lang="en-US" sz="3000" dirty="0" smtClean="0"/>
              <a:t>Monitor BG regularly for DM patients started on this class of med</a:t>
            </a:r>
          </a:p>
          <a:p>
            <a:pPr eaLnBrk="1" hangingPunct="1">
              <a:lnSpc>
                <a:spcPct val="110000"/>
              </a:lnSpc>
              <a:defRPr/>
            </a:pPr>
            <a:r>
              <a:rPr lang="en-US" sz="3000" dirty="0" smtClean="0"/>
              <a:t>If pt at risk for DM, determine fasting glucose before initiating therapy and monitor closely during treatment</a:t>
            </a:r>
          </a:p>
          <a:p>
            <a:pPr eaLnBrk="1" hangingPunct="1">
              <a:lnSpc>
                <a:spcPct val="110000"/>
              </a:lnSpc>
              <a:defRPr/>
            </a:pPr>
            <a:r>
              <a:rPr lang="en-US" sz="3000" dirty="0" smtClean="0"/>
              <a:t>Weight gain may require increased dosing of diabetes therapies.</a:t>
            </a:r>
          </a:p>
          <a:p>
            <a:pPr algn="r" eaLnBrk="1" hangingPunct="1">
              <a:lnSpc>
                <a:spcPct val="80000"/>
              </a:lnSpc>
              <a:buFont typeface="Wingdings" panose="05000000000000000000" pitchFamily="2" charset="2"/>
              <a:buNone/>
              <a:defRPr/>
            </a:pPr>
            <a:endParaRPr lang="en-US" sz="2400" dirty="0" smtClean="0"/>
          </a:p>
          <a:p>
            <a:pPr eaLnBrk="1" hangingPunct="1">
              <a:lnSpc>
                <a:spcPct val="80000"/>
              </a:lnSpc>
              <a:buFont typeface="Wingdings" panose="05000000000000000000" pitchFamily="2" charset="2"/>
              <a:buNone/>
              <a:defRPr/>
            </a:pPr>
            <a:r>
              <a:rPr lang="en-US" sz="2000" dirty="0" smtClean="0"/>
              <a:t>Summary of FDA warning statement for atypical antipsychotics, 2004</a:t>
            </a:r>
            <a:r>
              <a:rPr lang="en-US" sz="2800" dirty="0" smtClean="0"/>
              <a:t> </a:t>
            </a:r>
          </a:p>
          <a:p>
            <a:pPr eaLnBrk="1" hangingPunct="1">
              <a:lnSpc>
                <a:spcPct val="80000"/>
              </a:lnSpc>
              <a:defRPr/>
            </a:pPr>
            <a:endParaRPr lang="en-US" sz="2800" dirty="0" smtClean="0"/>
          </a:p>
        </p:txBody>
      </p:sp>
    </p:spTree>
    <p:custDataLst>
      <p:tags r:id="rId1"/>
    </p:custDataLst>
    <p:extLst>
      <p:ext uri="{BB962C8B-B14F-4D97-AF65-F5344CB8AC3E}">
        <p14:creationId xmlns:p14="http://schemas.microsoft.com/office/powerpoint/2010/main" val="140894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381000"/>
            <a:ext cx="8610600" cy="1143000"/>
          </a:xfrm>
        </p:spPr>
        <p:txBody>
          <a:bodyPr/>
          <a:lstStyle/>
          <a:p>
            <a:pPr algn="ctr" eaLnBrk="1" hangingPunct="1"/>
            <a:r>
              <a:rPr lang="en-US" sz="3600" smtClean="0"/>
              <a:t>Novel/ Atypical  Antipsychotics </a:t>
            </a:r>
            <a:br>
              <a:rPr lang="en-US" sz="3600" smtClean="0"/>
            </a:br>
            <a:r>
              <a:rPr lang="en-US" sz="3200" smtClean="0"/>
              <a:t>Linked to Hyperglycemia</a:t>
            </a:r>
          </a:p>
        </p:txBody>
      </p:sp>
      <p:sp>
        <p:nvSpPr>
          <p:cNvPr id="1000451" name="Rectangle 3"/>
          <p:cNvSpPr>
            <a:spLocks noGrp="1" noChangeArrowheads="1"/>
          </p:cNvSpPr>
          <p:nvPr>
            <p:ph type="body" sz="half" idx="2"/>
          </p:nvPr>
        </p:nvSpPr>
        <p:spPr>
          <a:xfrm>
            <a:off x="533400" y="1752600"/>
            <a:ext cx="8408988" cy="4308475"/>
          </a:xfrm>
        </p:spPr>
        <p:txBody>
          <a:bodyPr>
            <a:normAutofit lnSpcReduction="10000"/>
          </a:bodyPr>
          <a:lstStyle/>
          <a:p>
            <a:pPr lvl="1" eaLnBrk="1" hangingPunct="1">
              <a:defRPr/>
            </a:pPr>
            <a:r>
              <a:rPr lang="en-US" sz="3200" dirty="0" err="1" smtClean="0"/>
              <a:t>Zyprexa</a:t>
            </a:r>
            <a:r>
              <a:rPr lang="en-US" sz="3200" dirty="0" smtClean="0"/>
              <a:t> – </a:t>
            </a:r>
            <a:r>
              <a:rPr lang="en-US" sz="3200" dirty="0" err="1" smtClean="0"/>
              <a:t>olanzapine</a:t>
            </a:r>
            <a:endParaRPr lang="en-US" sz="3200" dirty="0" smtClean="0"/>
          </a:p>
          <a:p>
            <a:pPr lvl="1" eaLnBrk="1" hangingPunct="1">
              <a:defRPr/>
            </a:pPr>
            <a:r>
              <a:rPr lang="en-US" sz="3200" dirty="0" err="1" smtClean="0"/>
              <a:t>Geodon</a:t>
            </a:r>
            <a:r>
              <a:rPr lang="en-US" sz="3200" dirty="0" smtClean="0"/>
              <a:t> - </a:t>
            </a:r>
            <a:r>
              <a:rPr lang="en-US" sz="3200" dirty="0" err="1" smtClean="0"/>
              <a:t>ziprasidone</a:t>
            </a:r>
            <a:endParaRPr lang="en-US" sz="4400" dirty="0" smtClean="0"/>
          </a:p>
          <a:p>
            <a:pPr lvl="1" eaLnBrk="1" hangingPunct="1">
              <a:defRPr/>
            </a:pPr>
            <a:r>
              <a:rPr lang="en-US" sz="3200" dirty="0" err="1" smtClean="0"/>
              <a:t>Seroquel</a:t>
            </a:r>
            <a:r>
              <a:rPr lang="en-US" sz="3200" dirty="0" smtClean="0"/>
              <a:t> – </a:t>
            </a:r>
            <a:r>
              <a:rPr lang="en-US" sz="3200" dirty="0" err="1" smtClean="0"/>
              <a:t>quetiapine</a:t>
            </a:r>
            <a:endParaRPr lang="en-US" sz="3200" dirty="0" smtClean="0"/>
          </a:p>
          <a:p>
            <a:pPr lvl="1" eaLnBrk="1" hangingPunct="1">
              <a:defRPr/>
            </a:pPr>
            <a:r>
              <a:rPr lang="en-US" sz="3200" dirty="0" err="1" smtClean="0"/>
              <a:t>Risperdal</a:t>
            </a:r>
            <a:r>
              <a:rPr lang="en-US" sz="3200" dirty="0" smtClean="0"/>
              <a:t> - </a:t>
            </a:r>
            <a:r>
              <a:rPr lang="en-US" sz="3200" dirty="0" err="1" smtClean="0"/>
              <a:t>risperadone</a:t>
            </a:r>
            <a:endParaRPr lang="en-US" sz="3200" dirty="0" smtClean="0"/>
          </a:p>
          <a:p>
            <a:pPr lvl="1" eaLnBrk="1" hangingPunct="1">
              <a:defRPr/>
            </a:pPr>
            <a:r>
              <a:rPr lang="en-US" sz="3200" dirty="0" err="1" smtClean="0"/>
              <a:t>Clozaril</a:t>
            </a:r>
            <a:r>
              <a:rPr lang="en-US" sz="3200" dirty="0" smtClean="0"/>
              <a:t> - </a:t>
            </a:r>
            <a:r>
              <a:rPr lang="en-US" sz="3200" dirty="0" err="1" smtClean="0"/>
              <a:t>clozapine</a:t>
            </a:r>
            <a:endParaRPr lang="en-US" sz="3200" dirty="0" smtClean="0"/>
          </a:p>
          <a:p>
            <a:pPr lvl="1" eaLnBrk="1" hangingPunct="1">
              <a:defRPr/>
            </a:pPr>
            <a:r>
              <a:rPr lang="en-US" sz="3200" dirty="0" err="1" smtClean="0"/>
              <a:t>Abilify</a:t>
            </a:r>
            <a:r>
              <a:rPr lang="en-US" sz="3200" dirty="0" smtClean="0"/>
              <a:t> – </a:t>
            </a:r>
            <a:r>
              <a:rPr lang="en-US" sz="3200" dirty="0" err="1" smtClean="0"/>
              <a:t>aripiprazole</a:t>
            </a:r>
            <a:endParaRPr lang="en-US" sz="3200" dirty="0" smtClean="0"/>
          </a:p>
          <a:p>
            <a:pPr lvl="1" eaLnBrk="1" hangingPunct="1">
              <a:defRPr/>
            </a:pPr>
            <a:r>
              <a:rPr lang="en-US" sz="3200" dirty="0" err="1" smtClean="0"/>
              <a:t>Latuda</a:t>
            </a:r>
            <a:r>
              <a:rPr lang="en-US" sz="3200" dirty="0" smtClean="0"/>
              <a:t> - </a:t>
            </a:r>
            <a:r>
              <a:rPr lang="en-US" sz="3200" dirty="0" err="1" smtClean="0"/>
              <a:t>lurasidone</a:t>
            </a:r>
            <a:endParaRPr lang="en-US" sz="3200" dirty="0" smtClean="0"/>
          </a:p>
          <a:p>
            <a:pPr lvl="1" algn="r" eaLnBrk="1" hangingPunct="1">
              <a:buFont typeface="Wingdings" panose="05000000000000000000" pitchFamily="2" charset="2"/>
              <a:buNone/>
              <a:defRPr/>
            </a:pPr>
            <a:r>
              <a:rPr lang="en-US" sz="2400" i="1" dirty="0" smtClean="0">
                <a:solidFill>
                  <a:schemeClr val="hlink"/>
                </a:solidFill>
              </a:rPr>
              <a:t>Consensus Development Conference on Antipsychotic Drugs and Diabetes 2004</a:t>
            </a:r>
          </a:p>
        </p:txBody>
      </p:sp>
      <p:pic>
        <p:nvPicPr>
          <p:cNvPr id="1000453" name="MPj03154490000[1].jpg">
            <a:hlinkClick r:id="" action="ppaction://media"/>
          </p:cNvPr>
          <p:cNvPicPr>
            <a:picLocks noGrp="1" noRot="1" noChangeAspect="1" noChangeArrowheads="1"/>
          </p:cNvPicPr>
          <p:nvPr>
            <p:ph sz="half" idx="1"/>
            <a:videoFile r:link="rId2"/>
          </p:nvPr>
        </p:nvPicPr>
        <p:blipFill>
          <a:blip r:embed="rId5">
            <a:extLst>
              <a:ext uri="{28A0092B-C50C-407E-A947-70E740481C1C}">
                <a14:useLocalDpi xmlns:a14="http://schemas.microsoft.com/office/drawing/2010/main" val="0"/>
              </a:ext>
            </a:extLst>
          </a:blip>
          <a:srcRect/>
          <a:stretch>
            <a:fillRect/>
          </a:stretch>
        </p:blipFill>
        <p:spPr>
          <a:xfrm>
            <a:off x="6248400" y="1752600"/>
            <a:ext cx="2325688" cy="3352800"/>
          </a:xfrm>
        </p:spPr>
      </p:pic>
    </p:spTree>
    <p:custDataLst>
      <p:tags r:id="rId1"/>
    </p:custDataLst>
    <p:extLst>
      <p:ext uri="{BB962C8B-B14F-4D97-AF65-F5344CB8AC3E}">
        <p14:creationId xmlns:p14="http://schemas.microsoft.com/office/powerpoint/2010/main" val="922811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0045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000453"/>
                                        </p:tgtEl>
                                      </p:cBhvr>
                                    </p:cmd>
                                  </p:childTnLst>
                                </p:cTn>
                              </p:par>
                            </p:childTnLst>
                          </p:cTn>
                        </p:par>
                      </p:childTnLst>
                    </p:cTn>
                  </p:par>
                </p:childTnLst>
              </p:cTn>
              <p:nextCondLst>
                <p:cond evt="onClick" delay="0">
                  <p:tgtEl>
                    <p:spTgt spid="1000453"/>
                  </p:tgtEl>
                </p:cond>
              </p:nextCondLst>
            </p:seq>
            <p:video>
              <p:cMediaNode>
                <p:cTn id="7" fill="hold" display="0">
                  <p:stCondLst>
                    <p:cond delay="indefinite"/>
                  </p:stCondLst>
                  <p:endCondLst>
                    <p:cond evt="onNext" delay="0">
                      <p:tgtEl>
                        <p:sldTgt/>
                      </p:tgtEl>
                    </p:cond>
                    <p:cond evt="onPrev" delay="0">
                      <p:tgtEl>
                        <p:sldTgt/>
                      </p:tgtEl>
                    </p:cond>
                  </p:endCondLst>
                </p:cTn>
                <p:tgtEl>
                  <p:spTgt spid="1000453"/>
                </p:tgtEl>
              </p:cMediaNode>
            </p:vide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152400"/>
            <a:ext cx="8305800" cy="1143000"/>
          </a:xfrm>
        </p:spPr>
        <p:txBody>
          <a:bodyPr/>
          <a:lstStyle/>
          <a:p>
            <a:pPr eaLnBrk="1" hangingPunct="1"/>
            <a:r>
              <a:rPr lang="en-US" dirty="0" smtClean="0"/>
              <a:t>Patient is Losing Weight</a:t>
            </a:r>
          </a:p>
        </p:txBody>
      </p:sp>
      <p:sp>
        <p:nvSpPr>
          <p:cNvPr id="46083" name="Rectangle 4"/>
          <p:cNvSpPr>
            <a:spLocks noChangeArrowheads="1"/>
          </p:cNvSpPr>
          <p:nvPr/>
        </p:nvSpPr>
        <p:spPr bwMode="auto">
          <a:xfrm>
            <a:off x="476250" y="1282700"/>
            <a:ext cx="842645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marL="457200" indent="-457200" eaLnBrk="1" hangingPunct="1">
              <a:spcBef>
                <a:spcPct val="0"/>
              </a:spcBef>
              <a:buClrTx/>
              <a:buSzTx/>
              <a:buFont typeface="Arial" panose="020B0604020202020204" pitchFamily="34" charset="0"/>
              <a:buChar char="•"/>
            </a:pPr>
            <a:r>
              <a:rPr lang="en-US" dirty="0">
                <a:latin typeface="Arial" panose="020B0604020202020204" pitchFamily="34" charset="0"/>
              </a:rPr>
              <a:t>SR, 49 </a:t>
            </a:r>
            <a:r>
              <a:rPr lang="en-US" dirty="0" err="1">
                <a:latin typeface="Arial" panose="020B0604020202020204" pitchFamily="34" charset="0"/>
              </a:rPr>
              <a:t>yr</a:t>
            </a:r>
            <a:r>
              <a:rPr lang="en-US" dirty="0">
                <a:latin typeface="Arial" panose="020B0604020202020204" pitchFamily="34" charset="0"/>
              </a:rPr>
              <a:t> old woman w/ lean “type 2” 7 yrs. </a:t>
            </a:r>
          </a:p>
          <a:p>
            <a:pPr marL="457200" indent="-457200" eaLnBrk="1" hangingPunct="1">
              <a:spcBef>
                <a:spcPct val="0"/>
              </a:spcBef>
              <a:buClrTx/>
              <a:buSzTx/>
              <a:buFont typeface="Arial" panose="020B0604020202020204" pitchFamily="34" charset="0"/>
              <a:buChar char="•"/>
            </a:pPr>
            <a:r>
              <a:rPr lang="en-US" dirty="0">
                <a:latin typeface="Arial" panose="020B0604020202020204" pitchFamily="34" charset="0"/>
              </a:rPr>
              <a:t>Monitors BG 1 x daily</a:t>
            </a:r>
          </a:p>
          <a:p>
            <a:pPr marL="457200" indent="-457200" eaLnBrk="1" hangingPunct="1">
              <a:spcBef>
                <a:spcPct val="0"/>
              </a:spcBef>
              <a:buClrTx/>
              <a:buSzTx/>
              <a:buFont typeface="Arial" panose="020B0604020202020204" pitchFamily="34" charset="0"/>
              <a:buChar char="•"/>
            </a:pPr>
            <a:r>
              <a:rPr lang="en-US" dirty="0">
                <a:latin typeface="Arial" panose="020B0604020202020204" pitchFamily="34" charset="0"/>
              </a:rPr>
              <a:t>A1c 13.9%</a:t>
            </a:r>
          </a:p>
          <a:p>
            <a:pPr marL="457200" indent="-457200" eaLnBrk="1" hangingPunct="1">
              <a:spcBef>
                <a:spcPct val="0"/>
              </a:spcBef>
              <a:buClrTx/>
              <a:buSzTx/>
              <a:buFont typeface="Arial" panose="020B0604020202020204" pitchFamily="34" charset="0"/>
              <a:buChar char="•"/>
            </a:pPr>
            <a:r>
              <a:rPr lang="en-US" dirty="0">
                <a:latin typeface="Arial" panose="020B0604020202020204" pitchFamily="34" charset="0"/>
              </a:rPr>
              <a:t>Insulin: 14 u Lantus at </a:t>
            </a:r>
            <a:r>
              <a:rPr lang="en-US" dirty="0" err="1">
                <a:latin typeface="Arial" panose="020B0604020202020204" pitchFamily="34" charset="0"/>
              </a:rPr>
              <a:t>hs</a:t>
            </a:r>
            <a:r>
              <a:rPr lang="en-US" dirty="0">
                <a:latin typeface="Arial" panose="020B0604020202020204" pitchFamily="34" charset="0"/>
              </a:rPr>
              <a:t> (uses pens)</a:t>
            </a:r>
          </a:p>
          <a:p>
            <a:pPr marL="457200" indent="-457200" eaLnBrk="1" hangingPunct="1">
              <a:spcBef>
                <a:spcPct val="0"/>
              </a:spcBef>
              <a:buClrTx/>
              <a:buSzTx/>
              <a:buFont typeface="Arial" panose="020B0604020202020204" pitchFamily="34" charset="0"/>
              <a:buChar char="•"/>
            </a:pPr>
            <a:r>
              <a:rPr lang="en-US" dirty="0">
                <a:latin typeface="Arial" panose="020B0604020202020204" pitchFamily="34" charset="0"/>
              </a:rPr>
              <a:t>Humalog if BG &gt; 200 (says too expensive)</a:t>
            </a:r>
          </a:p>
          <a:p>
            <a:pPr marL="457200" indent="-457200" eaLnBrk="1" hangingPunct="1">
              <a:spcBef>
                <a:spcPct val="0"/>
              </a:spcBef>
              <a:buClrTx/>
              <a:buSzTx/>
              <a:buFont typeface="Arial" panose="020B0604020202020204" pitchFamily="34" charset="0"/>
              <a:buChar char="•"/>
            </a:pPr>
            <a:r>
              <a:rPr lang="en-US" dirty="0">
                <a:latin typeface="Arial" panose="020B0604020202020204" pitchFamily="34" charset="0"/>
              </a:rPr>
              <a:t>Also on Metformin 500mg BID</a:t>
            </a:r>
          </a:p>
          <a:p>
            <a:pPr marL="457200" indent="-457200" eaLnBrk="1" hangingPunct="1">
              <a:spcBef>
                <a:spcPct val="0"/>
              </a:spcBef>
              <a:buClrTx/>
              <a:buSzTx/>
              <a:buFont typeface="Arial" panose="020B0604020202020204" pitchFamily="34" charset="0"/>
              <a:buChar char="•"/>
            </a:pPr>
            <a:r>
              <a:rPr lang="en-US" dirty="0">
                <a:latin typeface="Arial" panose="020B0604020202020204" pitchFamily="34" charset="0"/>
              </a:rPr>
              <a:t>At 5’7, her usual </a:t>
            </a:r>
            <a:r>
              <a:rPr lang="en-US" dirty="0" err="1">
                <a:latin typeface="Arial" panose="020B0604020202020204" pitchFamily="34" charset="0"/>
              </a:rPr>
              <a:t>wt</a:t>
            </a:r>
            <a:r>
              <a:rPr lang="en-US" dirty="0">
                <a:latin typeface="Arial" panose="020B0604020202020204" pitchFamily="34" charset="0"/>
              </a:rPr>
              <a:t> is 120, but now 106 </a:t>
            </a:r>
            <a:r>
              <a:rPr lang="en-US" dirty="0" err="1">
                <a:latin typeface="Arial" panose="020B0604020202020204" pitchFamily="34" charset="0"/>
              </a:rPr>
              <a:t>lbs</a:t>
            </a:r>
            <a:endParaRPr lang="en-US" dirty="0">
              <a:latin typeface="Arial" panose="020B0604020202020204" pitchFamily="34" charset="0"/>
            </a:endParaRPr>
          </a:p>
          <a:p>
            <a:pPr marL="457200" indent="-457200" eaLnBrk="1" hangingPunct="1">
              <a:spcBef>
                <a:spcPct val="0"/>
              </a:spcBef>
              <a:buClrTx/>
              <a:buSzTx/>
              <a:buFont typeface="Arial" panose="020B0604020202020204" pitchFamily="34" charset="0"/>
              <a:buChar char="•"/>
            </a:pPr>
            <a:r>
              <a:rPr lang="en-US" dirty="0">
                <a:latin typeface="Arial" panose="020B0604020202020204" pitchFamily="34" charset="0"/>
              </a:rPr>
              <a:t>C/O of nausea, fullness, fatigue</a:t>
            </a:r>
          </a:p>
          <a:p>
            <a:pPr marL="457200" indent="-457200" eaLnBrk="1" hangingPunct="1">
              <a:spcBef>
                <a:spcPct val="0"/>
              </a:spcBef>
              <a:buClrTx/>
              <a:buSzTx/>
              <a:buFont typeface="Arial" panose="020B0604020202020204" pitchFamily="34" charset="0"/>
              <a:buChar char="•"/>
            </a:pPr>
            <a:r>
              <a:rPr lang="en-US" dirty="0">
                <a:latin typeface="Arial" panose="020B0604020202020204" pitchFamily="34" charset="0"/>
              </a:rPr>
              <a:t>No health </a:t>
            </a:r>
            <a:r>
              <a:rPr lang="en-US" dirty="0" smtClean="0">
                <a:latin typeface="Arial" panose="020B0604020202020204" pitchFamily="34" charset="0"/>
              </a:rPr>
              <a:t>insurance</a:t>
            </a:r>
            <a:endParaRPr lang="en-US" dirty="0">
              <a:latin typeface="Arial" panose="020B0604020202020204" pitchFamily="34" charset="0"/>
            </a:endParaRPr>
          </a:p>
        </p:txBody>
      </p:sp>
      <p:pic>
        <p:nvPicPr>
          <p:cNvPr id="46084" name="Picture 18" descr="C:\Users\Beverly\AppData\Local\Microsoft\Windows\Temporary Internet Files\Content.IE5\8BFCTWV8\MP90044385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70763" y="5257800"/>
            <a:ext cx="2231937" cy="144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2509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381000" y="228600"/>
            <a:ext cx="8196263" cy="1143000"/>
          </a:xfrm>
        </p:spPr>
        <p:txBody>
          <a:bodyPr/>
          <a:lstStyle/>
          <a:p>
            <a:r>
              <a:rPr lang="en-US" dirty="0" smtClean="0"/>
              <a:t>Diabetes Detective</a:t>
            </a:r>
          </a:p>
        </p:txBody>
      </p:sp>
      <p:sp>
        <p:nvSpPr>
          <p:cNvPr id="3" name="Content Placeholder 2"/>
          <p:cNvSpPr>
            <a:spLocks noGrp="1"/>
          </p:cNvSpPr>
          <p:nvPr>
            <p:ph idx="1"/>
          </p:nvPr>
        </p:nvSpPr>
        <p:spPr>
          <a:xfrm>
            <a:off x="685800" y="1676400"/>
            <a:ext cx="7772400" cy="4495800"/>
          </a:xfrm>
        </p:spPr>
        <p:txBody>
          <a:bodyPr>
            <a:normAutofit/>
          </a:bodyPr>
          <a:lstStyle/>
          <a:p>
            <a:pPr>
              <a:defRPr/>
            </a:pPr>
            <a:r>
              <a:rPr lang="en-US" dirty="0" smtClean="0"/>
              <a:t>What other comorbidities are you suspecting?</a:t>
            </a:r>
          </a:p>
          <a:p>
            <a:pPr>
              <a:defRPr/>
            </a:pPr>
            <a:r>
              <a:rPr lang="en-US" dirty="0" smtClean="0"/>
              <a:t>Any labs you would like to check?</a:t>
            </a:r>
          </a:p>
          <a:p>
            <a:pPr>
              <a:defRPr/>
            </a:pPr>
            <a:r>
              <a:rPr lang="en-US" dirty="0" smtClean="0"/>
              <a:t>What type of diabetes?</a:t>
            </a:r>
          </a:p>
          <a:p>
            <a:pPr>
              <a:defRPr/>
            </a:pPr>
            <a:r>
              <a:rPr lang="en-US" dirty="0" smtClean="0"/>
              <a:t>Social situation?</a:t>
            </a:r>
          </a:p>
          <a:p>
            <a:pPr>
              <a:defRPr/>
            </a:pPr>
            <a:r>
              <a:rPr lang="en-US" dirty="0" smtClean="0"/>
              <a:t>Consider her lack of insurance and low income level during your discussion.</a:t>
            </a:r>
          </a:p>
          <a:p>
            <a:pPr>
              <a:defRPr/>
            </a:pPr>
            <a:r>
              <a:rPr lang="en-US" dirty="0" smtClean="0"/>
              <a:t>Medication changes?</a:t>
            </a:r>
          </a:p>
          <a:p>
            <a:pPr>
              <a:defRPr/>
            </a:pPr>
            <a:endParaRPr lang="en-US" dirty="0"/>
          </a:p>
        </p:txBody>
      </p:sp>
      <p:pic>
        <p:nvPicPr>
          <p:cNvPr id="48132" name="Picture 7" descr="C:\Users\Beverly\AppData\Local\Microsoft\Windows\Temporary Internet Files\Content.IE5\KORAASHY\MC90035594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5490" y="437356"/>
            <a:ext cx="1900373" cy="238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9459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32594" y="152400"/>
            <a:ext cx="8254206" cy="1143000"/>
          </a:xfrm>
        </p:spPr>
        <p:txBody>
          <a:bodyPr/>
          <a:lstStyle/>
          <a:p>
            <a:r>
              <a:rPr lang="en-US" dirty="0" smtClean="0"/>
              <a:t>Suggested changes</a:t>
            </a:r>
          </a:p>
        </p:txBody>
      </p:sp>
      <p:sp>
        <p:nvSpPr>
          <p:cNvPr id="3" name="Content Placeholder 2"/>
          <p:cNvSpPr>
            <a:spLocks noGrp="1"/>
          </p:cNvSpPr>
          <p:nvPr>
            <p:ph idx="1"/>
          </p:nvPr>
        </p:nvSpPr>
        <p:spPr>
          <a:xfrm>
            <a:off x="432594" y="1371600"/>
            <a:ext cx="7035006" cy="4800600"/>
          </a:xfrm>
        </p:spPr>
        <p:txBody>
          <a:bodyPr>
            <a:normAutofit/>
          </a:bodyPr>
          <a:lstStyle/>
          <a:p>
            <a:pPr>
              <a:defRPr/>
            </a:pPr>
            <a:r>
              <a:rPr lang="en-US" dirty="0" smtClean="0"/>
              <a:t>Regular insulin 2- 3 times a day – 3 units if don’t check BG (eat 45 </a:t>
            </a:r>
            <a:r>
              <a:rPr lang="en-US" dirty="0" err="1" smtClean="0"/>
              <a:t>gms</a:t>
            </a:r>
            <a:r>
              <a:rPr lang="en-US" dirty="0" smtClean="0"/>
              <a:t> of carb)</a:t>
            </a:r>
          </a:p>
          <a:p>
            <a:pPr>
              <a:defRPr/>
            </a:pPr>
            <a:r>
              <a:rPr lang="en-US" dirty="0" smtClean="0"/>
              <a:t>If check BG, add 1 unit for each 50 </a:t>
            </a:r>
            <a:r>
              <a:rPr lang="en-US" dirty="0" err="1" smtClean="0"/>
              <a:t>pts</a:t>
            </a:r>
            <a:r>
              <a:rPr lang="en-US" dirty="0" smtClean="0"/>
              <a:t> above 150</a:t>
            </a:r>
          </a:p>
          <a:p>
            <a:pPr>
              <a:defRPr/>
            </a:pPr>
            <a:r>
              <a:rPr lang="en-US" dirty="0" smtClean="0"/>
              <a:t>Try and eat 3 times a day – use liquid calories as needed, low fiber</a:t>
            </a:r>
          </a:p>
          <a:p>
            <a:pPr>
              <a:defRPr/>
            </a:pPr>
            <a:r>
              <a:rPr lang="en-US" dirty="0" smtClean="0"/>
              <a:t>Check BG at least once a day</a:t>
            </a:r>
          </a:p>
          <a:p>
            <a:pPr>
              <a:defRPr/>
            </a:pPr>
            <a:r>
              <a:rPr lang="en-US" dirty="0" smtClean="0"/>
              <a:t>Weekly phone call check in</a:t>
            </a:r>
          </a:p>
          <a:p>
            <a:pPr>
              <a:defRPr/>
            </a:pPr>
            <a:endParaRPr lang="en-US" dirty="0"/>
          </a:p>
        </p:txBody>
      </p:sp>
      <p:pic>
        <p:nvPicPr>
          <p:cNvPr id="49156" name="Picture 3" descr="C:\Users\Beverly\AppData\Local\Microsoft\Windows\Temporary Internet Files\Content.IE5\KORAASHY\MP90044264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209800"/>
            <a:ext cx="1398588"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923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28600" y="215900"/>
            <a:ext cx="7772400" cy="1143000"/>
          </a:xfrm>
        </p:spPr>
        <p:txBody>
          <a:bodyPr/>
          <a:lstStyle/>
          <a:p>
            <a:pPr eaLnBrk="1" hangingPunct="1"/>
            <a:r>
              <a:rPr lang="en-US" smtClean="0"/>
              <a:t>Hyperthyroidism</a:t>
            </a:r>
            <a:endParaRPr lang="en-US" sz="3200" smtClean="0"/>
          </a:p>
        </p:txBody>
      </p:sp>
      <p:sp>
        <p:nvSpPr>
          <p:cNvPr id="1002499" name="Rectangle 3"/>
          <p:cNvSpPr>
            <a:spLocks noGrp="1" noChangeArrowheads="1"/>
          </p:cNvSpPr>
          <p:nvPr>
            <p:ph type="body" sz="half" idx="1"/>
          </p:nvPr>
        </p:nvSpPr>
        <p:spPr>
          <a:xfrm>
            <a:off x="228600" y="1600200"/>
            <a:ext cx="8915400" cy="5257800"/>
          </a:xfrm>
        </p:spPr>
        <p:txBody>
          <a:bodyPr/>
          <a:lstStyle/>
          <a:p>
            <a:pPr eaLnBrk="1" hangingPunct="1">
              <a:lnSpc>
                <a:spcPct val="90000"/>
              </a:lnSpc>
              <a:defRPr/>
            </a:pPr>
            <a:r>
              <a:rPr lang="en-US" sz="2800" dirty="0" smtClean="0"/>
              <a:t>Graves Disease  (most common)</a:t>
            </a:r>
          </a:p>
          <a:p>
            <a:pPr eaLnBrk="1" hangingPunct="1">
              <a:lnSpc>
                <a:spcPct val="90000"/>
              </a:lnSpc>
              <a:defRPr/>
            </a:pPr>
            <a:r>
              <a:rPr lang="en-US" sz="2800" dirty="0" smtClean="0"/>
              <a:t>0.5 – 2.0% risk in type 1 </a:t>
            </a:r>
          </a:p>
          <a:p>
            <a:pPr eaLnBrk="1" hangingPunct="1">
              <a:lnSpc>
                <a:spcPct val="90000"/>
              </a:lnSpc>
              <a:defRPr/>
            </a:pPr>
            <a:r>
              <a:rPr lang="en-US" sz="2800" dirty="0" smtClean="0"/>
              <a:t>Autoimmune disorder:</a:t>
            </a:r>
          </a:p>
          <a:p>
            <a:pPr lvl="1" eaLnBrk="1" hangingPunct="1">
              <a:lnSpc>
                <a:spcPct val="90000"/>
              </a:lnSpc>
              <a:defRPr/>
            </a:pPr>
            <a:r>
              <a:rPr lang="en-US" sz="2800" dirty="0" smtClean="0"/>
              <a:t>Symptoms: wt loss, </a:t>
            </a:r>
            <a:r>
              <a:rPr lang="en-US" sz="2800" dirty="0" err="1" smtClean="0"/>
              <a:t>hypermetabolism</a:t>
            </a:r>
            <a:r>
              <a:rPr lang="en-US" sz="2800" dirty="0" smtClean="0"/>
              <a:t>, tremor, </a:t>
            </a:r>
            <a:r>
              <a:rPr lang="en-US" sz="2800" dirty="0" err="1" smtClean="0"/>
              <a:t>exopthalmus</a:t>
            </a:r>
            <a:r>
              <a:rPr lang="en-US" sz="2800" dirty="0" smtClean="0"/>
              <a:t>, palpitations, tachycardia, heat intolerance, nervousness, hyperglycemia</a:t>
            </a:r>
          </a:p>
          <a:p>
            <a:pPr lvl="1" eaLnBrk="1" hangingPunct="1">
              <a:lnSpc>
                <a:spcPct val="90000"/>
              </a:lnSpc>
              <a:defRPr/>
            </a:pPr>
            <a:r>
              <a:rPr lang="en-US" sz="2800" dirty="0" smtClean="0"/>
              <a:t>Diagnosis: Dx: low TSH, then check T3 &amp; T4, autoantibodies, and thyroid scans</a:t>
            </a:r>
          </a:p>
          <a:p>
            <a:pPr lvl="1" eaLnBrk="1" hangingPunct="1">
              <a:lnSpc>
                <a:spcPct val="90000"/>
              </a:lnSpc>
              <a:defRPr/>
            </a:pPr>
            <a:r>
              <a:rPr lang="en-US" sz="2800" dirty="0" smtClean="0"/>
              <a:t>Treatment: </a:t>
            </a:r>
            <a:r>
              <a:rPr lang="en-US" sz="2800" dirty="0" err="1" smtClean="0"/>
              <a:t>antithyroid</a:t>
            </a:r>
            <a:r>
              <a:rPr lang="en-US" sz="2800" dirty="0" smtClean="0"/>
              <a:t> drugs, surgery, radioactive iodine. After treatment, may need thyroid replacement therapy.</a:t>
            </a:r>
          </a:p>
          <a:p>
            <a:pPr eaLnBrk="1" hangingPunct="1">
              <a:lnSpc>
                <a:spcPct val="90000"/>
              </a:lnSpc>
              <a:defRPr/>
            </a:pPr>
            <a:endParaRPr lang="en-US" sz="400" dirty="0" smtClean="0"/>
          </a:p>
          <a:p>
            <a:pPr lvl="1" algn="r" eaLnBrk="1" hangingPunct="1">
              <a:lnSpc>
                <a:spcPct val="90000"/>
              </a:lnSpc>
              <a:buFont typeface="Wingdings" panose="05000000000000000000" pitchFamily="2" charset="2"/>
              <a:buNone/>
              <a:defRPr/>
            </a:pPr>
            <a:r>
              <a:rPr lang="en-US" sz="1600" i="1" dirty="0" smtClean="0"/>
              <a:t>AACE Thyroid Guidelines 2002  </a:t>
            </a:r>
          </a:p>
        </p:txBody>
      </p:sp>
      <p:pic>
        <p:nvPicPr>
          <p:cNvPr id="50180" name="Picture 8" descr="Graves' Disease"/>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019800" y="170602"/>
            <a:ext cx="2971800" cy="2376596"/>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35498156"/>
      </p:ext>
    </p:extLst>
  </p:cSld>
  <p:clrMapOvr>
    <a:masterClrMapping/>
  </p:clrMapOvr>
  <p:transition>
    <p:random/>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52400" y="152400"/>
            <a:ext cx="7772400" cy="1143000"/>
          </a:xfrm>
        </p:spPr>
        <p:txBody>
          <a:bodyPr/>
          <a:lstStyle/>
          <a:p>
            <a:pPr eaLnBrk="1" hangingPunct="1"/>
            <a:r>
              <a:rPr lang="en-US" sz="4000" smtClean="0"/>
              <a:t>Celiac Disease </a:t>
            </a:r>
            <a:endParaRPr lang="en-US" smtClean="0"/>
          </a:p>
        </p:txBody>
      </p:sp>
      <p:sp>
        <p:nvSpPr>
          <p:cNvPr id="1001475" name="Rectangle 3"/>
          <p:cNvSpPr>
            <a:spLocks noGrp="1" noChangeArrowheads="1"/>
          </p:cNvSpPr>
          <p:nvPr>
            <p:ph type="body" sz="half" idx="1"/>
          </p:nvPr>
        </p:nvSpPr>
        <p:spPr>
          <a:xfrm>
            <a:off x="152400" y="1600200"/>
            <a:ext cx="8534400" cy="5486400"/>
          </a:xfrm>
        </p:spPr>
        <p:txBody>
          <a:bodyPr/>
          <a:lstStyle/>
          <a:p>
            <a:pPr eaLnBrk="1" hangingPunct="1">
              <a:buFont typeface="Wingdings" panose="05000000000000000000" pitchFamily="2" charset="2"/>
              <a:buNone/>
              <a:defRPr/>
            </a:pPr>
            <a:endParaRPr lang="en-US" sz="800" dirty="0" smtClean="0"/>
          </a:p>
          <a:p>
            <a:pPr eaLnBrk="1" hangingPunct="1">
              <a:defRPr/>
            </a:pPr>
            <a:r>
              <a:rPr lang="en-US" sz="2800" dirty="0" smtClean="0"/>
              <a:t>Type 1 – Affects 1-16%  </a:t>
            </a:r>
          </a:p>
          <a:p>
            <a:pPr eaLnBrk="1" hangingPunct="1">
              <a:defRPr/>
            </a:pPr>
            <a:r>
              <a:rPr lang="en-US" sz="2800" dirty="0" smtClean="0"/>
              <a:t>Immune reaction to gluten - affects function of villi in intestine, decreasing nutrient absorption</a:t>
            </a:r>
          </a:p>
          <a:p>
            <a:pPr eaLnBrk="1" hangingPunct="1">
              <a:defRPr/>
            </a:pPr>
            <a:r>
              <a:rPr lang="en-US" sz="2800" dirty="0" smtClean="0"/>
              <a:t>S/S: bloating, </a:t>
            </a:r>
            <a:r>
              <a:rPr lang="en-US" sz="2800" dirty="0" err="1" smtClean="0"/>
              <a:t>malabsorption</a:t>
            </a:r>
            <a:r>
              <a:rPr lang="en-US" sz="2800" dirty="0" smtClean="0"/>
              <a:t>, </a:t>
            </a:r>
            <a:r>
              <a:rPr lang="en-US" sz="2800" dirty="0" err="1" smtClean="0"/>
              <a:t>wt</a:t>
            </a:r>
            <a:r>
              <a:rPr lang="en-US" sz="2800" dirty="0" smtClean="0"/>
              <a:t> loss, fatty stools, diarrhea, muscle tenderness, failure to thrive</a:t>
            </a:r>
          </a:p>
          <a:p>
            <a:pPr eaLnBrk="1" hangingPunct="1">
              <a:defRPr/>
            </a:pPr>
            <a:r>
              <a:rPr lang="en-US" sz="2800" dirty="0" smtClean="0"/>
              <a:t>Diagnosis: measure either anti-</a:t>
            </a:r>
            <a:r>
              <a:rPr lang="en-US" sz="2800" dirty="0" err="1"/>
              <a:t>e</a:t>
            </a:r>
            <a:r>
              <a:rPr lang="en-US" sz="2800" dirty="0" err="1" smtClean="0"/>
              <a:t>ndomysial</a:t>
            </a:r>
            <a:r>
              <a:rPr lang="en-US" sz="2800" dirty="0" smtClean="0"/>
              <a:t> antibodies (EMA) titers or tissue </a:t>
            </a:r>
            <a:r>
              <a:rPr lang="en-US" sz="2800" dirty="0" err="1" smtClean="0"/>
              <a:t>transglutaminase</a:t>
            </a:r>
            <a:r>
              <a:rPr lang="en-US" sz="2800" dirty="0" smtClean="0"/>
              <a:t>.</a:t>
            </a:r>
          </a:p>
          <a:p>
            <a:pPr eaLnBrk="1" hangingPunct="1">
              <a:defRPr/>
            </a:pPr>
            <a:r>
              <a:rPr lang="en-US" sz="2800" dirty="0" smtClean="0"/>
              <a:t>If positive, refer to GI specialist for endoscopy and biopsy of small intestine to confirm diagnosis.</a:t>
            </a:r>
          </a:p>
        </p:txBody>
      </p:sp>
      <p:pic>
        <p:nvPicPr>
          <p:cNvPr id="54276" name="Picture 11" descr="celiac-disease_fig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88900"/>
            <a:ext cx="46482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2016113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09600" y="228600"/>
            <a:ext cx="8229600" cy="1143000"/>
          </a:xfrm>
        </p:spPr>
        <p:txBody>
          <a:bodyPr/>
          <a:lstStyle/>
          <a:p>
            <a:r>
              <a:rPr lang="en-US" sz="4000" smtClean="0"/>
              <a:t>Gastroparesis</a:t>
            </a:r>
            <a:endParaRPr lang="en-US" smtClean="0"/>
          </a:p>
        </p:txBody>
      </p:sp>
      <p:sp>
        <p:nvSpPr>
          <p:cNvPr id="1089539" name="Rectangle 3"/>
          <p:cNvSpPr>
            <a:spLocks noGrp="1" noChangeArrowheads="1"/>
          </p:cNvSpPr>
          <p:nvPr>
            <p:ph type="body" sz="half" idx="1"/>
          </p:nvPr>
        </p:nvSpPr>
        <p:spPr>
          <a:xfrm>
            <a:off x="3657600" y="1359310"/>
            <a:ext cx="5181600" cy="5410200"/>
          </a:xfrm>
        </p:spPr>
        <p:txBody>
          <a:bodyPr>
            <a:normAutofit fontScale="92500"/>
          </a:bodyPr>
          <a:lstStyle/>
          <a:p>
            <a:pPr>
              <a:buFont typeface="Wingdings" panose="05000000000000000000" pitchFamily="2" charset="2"/>
              <a:buNone/>
              <a:defRPr/>
            </a:pPr>
            <a:endParaRPr lang="en-US" sz="900" dirty="0"/>
          </a:p>
          <a:p>
            <a:pPr>
              <a:defRPr/>
            </a:pPr>
            <a:r>
              <a:rPr lang="en-US" sz="2800" dirty="0" err="1"/>
              <a:t>Gastroparesis</a:t>
            </a:r>
            <a:r>
              <a:rPr lang="en-US" sz="2800" dirty="0"/>
              <a:t>: affects 20 – 30% of </a:t>
            </a:r>
            <a:r>
              <a:rPr lang="en-US" sz="2800" dirty="0" err="1"/>
              <a:t>pt’s</a:t>
            </a:r>
            <a:r>
              <a:rPr lang="en-US" sz="2800" dirty="0"/>
              <a:t> w/ longstanding </a:t>
            </a:r>
            <a:r>
              <a:rPr lang="en-US" sz="2800" dirty="0" err="1"/>
              <a:t>dm</a:t>
            </a:r>
            <a:endParaRPr lang="en-US" sz="2800" dirty="0"/>
          </a:p>
          <a:p>
            <a:pPr>
              <a:defRPr/>
            </a:pPr>
            <a:r>
              <a:rPr lang="en-US" sz="2800" dirty="0"/>
              <a:t>Delayed emptying of stomach contents due to nerve damage</a:t>
            </a:r>
          </a:p>
          <a:p>
            <a:pPr>
              <a:defRPr/>
            </a:pPr>
            <a:r>
              <a:rPr lang="en-US" sz="2800" dirty="0"/>
              <a:t>S/S include early satiety, fullness, postprandial hypo, vomiting</a:t>
            </a:r>
          </a:p>
          <a:p>
            <a:pPr>
              <a:defRPr/>
            </a:pPr>
            <a:r>
              <a:rPr lang="en-US" sz="2800" dirty="0"/>
              <a:t>Diagnosis: gastric emptying studies, post-prandial hypoglycemia</a:t>
            </a:r>
          </a:p>
          <a:p>
            <a:pPr>
              <a:defRPr/>
            </a:pPr>
            <a:r>
              <a:rPr lang="en-US" sz="2800" dirty="0" err="1"/>
              <a:t>Tx</a:t>
            </a:r>
            <a:r>
              <a:rPr lang="en-US" sz="2800" dirty="0"/>
              <a:t>: improve BG, small, low fat &amp; fiber meals  meds: </a:t>
            </a:r>
            <a:r>
              <a:rPr lang="en-US" sz="2800" dirty="0" err="1"/>
              <a:t>reglan</a:t>
            </a:r>
            <a:r>
              <a:rPr lang="en-US" sz="2800" dirty="0"/>
              <a:t>, </a:t>
            </a:r>
            <a:r>
              <a:rPr lang="en-US" sz="2800" dirty="0" smtClean="0"/>
              <a:t>erythromycin</a:t>
            </a:r>
            <a:endParaRPr lang="en-US" dirty="0"/>
          </a:p>
        </p:txBody>
      </p:sp>
      <p:pic>
        <p:nvPicPr>
          <p:cNvPr id="52228" name="Picture 4" descr="C:\Users\Beverly\AppData\Local\Microsoft\Windows\Temporary Internet Files\Content.IE5\KORAASHY\MP90042526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924" y="1543050"/>
            <a:ext cx="2833688"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13207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Treating Hyperglycemia with Meds	</a:t>
            </a:r>
            <a:endParaRPr lang="en-US" dirty="0"/>
          </a:p>
        </p:txBody>
      </p:sp>
      <p:sp>
        <p:nvSpPr>
          <p:cNvPr id="3" name="Content Placeholder 2"/>
          <p:cNvSpPr>
            <a:spLocks noGrp="1"/>
          </p:cNvSpPr>
          <p:nvPr>
            <p:ph sz="quarter" idx="1"/>
          </p:nvPr>
        </p:nvSpPr>
        <p:spPr>
          <a:xfrm>
            <a:off x="457200" y="1219200"/>
            <a:ext cx="5410200" cy="4937760"/>
          </a:xfrm>
        </p:spPr>
        <p:txBody>
          <a:bodyPr>
            <a:normAutofit fontScale="92500"/>
          </a:bodyPr>
          <a:lstStyle/>
          <a:p>
            <a:r>
              <a:rPr lang="en-US" dirty="0" smtClean="0"/>
              <a:t>For all of the following case studies, we assume we are providing ongoing education on lifestyle – including referral to a RD and diabetes educator.</a:t>
            </a:r>
          </a:p>
          <a:p>
            <a:r>
              <a:rPr lang="en-US" dirty="0" smtClean="0"/>
              <a:t>In describing what meds match the patient best, I am speaking as an advocate for patients and a consultants to providers.  </a:t>
            </a:r>
            <a:endParaRPr lang="en-US" dirty="0"/>
          </a:p>
        </p:txBody>
      </p:sp>
      <p:pic>
        <p:nvPicPr>
          <p:cNvPr id="7" name="Picture 6"/>
          <p:cNvPicPr>
            <a:picLocks noChangeAspect="1"/>
          </p:cNvPicPr>
          <p:nvPr/>
        </p:nvPicPr>
        <p:blipFill>
          <a:blip r:embed="rId3"/>
          <a:stretch>
            <a:fillRect/>
          </a:stretch>
        </p:blipFill>
        <p:spPr>
          <a:xfrm>
            <a:off x="6011950" y="1238250"/>
            <a:ext cx="2674850" cy="1809750"/>
          </a:xfrm>
          <a:prstGeom prst="rect">
            <a:avLst/>
          </a:prstGeom>
        </p:spPr>
      </p:pic>
    </p:spTree>
    <p:custDataLst>
      <p:tags r:id="rId1"/>
    </p:custDataLst>
    <p:extLst>
      <p:ext uri="{BB962C8B-B14F-4D97-AF65-F5344CB8AC3E}">
        <p14:creationId xmlns:p14="http://schemas.microsoft.com/office/powerpoint/2010/main" val="235868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fontScale="90000"/>
          </a:bodyPr>
          <a:lstStyle/>
          <a:p>
            <a:pPr eaLnBrk="1" hangingPunct="1"/>
            <a:r>
              <a:rPr lang="en-US" sz="4000" smtClean="0"/>
              <a:t>What do JFK, Helen Reddy and Jane Austin have in common?</a:t>
            </a:r>
          </a:p>
        </p:txBody>
      </p:sp>
      <p:pic>
        <p:nvPicPr>
          <p:cNvPr id="58371" name="Picture 6" descr="art"/>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019800" y="3581400"/>
            <a:ext cx="2916238" cy="3048000"/>
          </a:xfrm>
          <a:noFill/>
          <a:extLst>
            <a:ext uri="{909E8E84-426E-40DD-AFC4-6F175D3DCCD1}">
              <a14:hiddenFill xmlns:a14="http://schemas.microsoft.com/office/drawing/2010/main">
                <a:solidFill>
                  <a:srgbClr val="FFFFFF"/>
                </a:solidFill>
              </a14:hiddenFill>
            </a:ext>
          </a:extLst>
        </p:spPr>
      </p:pic>
      <p:pic>
        <p:nvPicPr>
          <p:cNvPr id="58372" name="Picture 3" descr="JFK photo #1">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209800"/>
            <a:ext cx="29305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9" descr="Addison's Disease Book Launch"/>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2971800" y="2743200"/>
            <a:ext cx="3276600" cy="3013075"/>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7412884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152400"/>
            <a:ext cx="6477000" cy="1143000"/>
          </a:xfrm>
        </p:spPr>
        <p:txBody>
          <a:bodyPr/>
          <a:lstStyle/>
          <a:p>
            <a:pPr eaLnBrk="1" hangingPunct="1"/>
            <a:r>
              <a:rPr lang="en-US" sz="4800" smtClean="0"/>
              <a:t> Addison’s Disease</a:t>
            </a:r>
          </a:p>
        </p:txBody>
      </p:sp>
      <p:sp>
        <p:nvSpPr>
          <p:cNvPr id="1003523" name="Rectangle 3"/>
          <p:cNvSpPr>
            <a:spLocks noGrp="1" noChangeArrowheads="1"/>
          </p:cNvSpPr>
          <p:nvPr>
            <p:ph type="body" sz="half" idx="1"/>
          </p:nvPr>
        </p:nvSpPr>
        <p:spPr>
          <a:xfrm>
            <a:off x="152400" y="1390650"/>
            <a:ext cx="6934200" cy="5314950"/>
          </a:xfrm>
        </p:spPr>
        <p:txBody>
          <a:bodyPr>
            <a:normAutofit/>
          </a:bodyPr>
          <a:lstStyle/>
          <a:p>
            <a:pPr eaLnBrk="1" hangingPunct="1">
              <a:lnSpc>
                <a:spcPct val="80000"/>
              </a:lnSpc>
              <a:defRPr/>
            </a:pPr>
            <a:r>
              <a:rPr lang="en-US" sz="2800" dirty="0" smtClean="0"/>
              <a:t>1 in 250 w/ type 1 (thyroid dx = &gt; risk)</a:t>
            </a:r>
          </a:p>
          <a:p>
            <a:pPr eaLnBrk="1" hangingPunct="1">
              <a:lnSpc>
                <a:spcPct val="80000"/>
              </a:lnSpc>
              <a:defRPr/>
            </a:pPr>
            <a:r>
              <a:rPr lang="en-US" sz="2800" dirty="0" smtClean="0"/>
              <a:t>Autoimmune destruction adrenal glands</a:t>
            </a:r>
          </a:p>
          <a:p>
            <a:pPr eaLnBrk="1" hangingPunct="1">
              <a:lnSpc>
                <a:spcPct val="80000"/>
              </a:lnSpc>
              <a:defRPr/>
            </a:pPr>
            <a:r>
              <a:rPr lang="en-US" sz="2800" dirty="0" smtClean="0"/>
              <a:t>Cortisol deficiency</a:t>
            </a:r>
          </a:p>
          <a:p>
            <a:pPr lvl="2" eaLnBrk="1" hangingPunct="1">
              <a:lnSpc>
                <a:spcPct val="80000"/>
              </a:lnSpc>
              <a:defRPr/>
            </a:pPr>
            <a:r>
              <a:rPr lang="en-US" sz="2800" dirty="0" smtClean="0"/>
              <a:t>decreases hypoglycemia awareness</a:t>
            </a:r>
          </a:p>
          <a:p>
            <a:pPr lvl="2" eaLnBrk="1" hangingPunct="1">
              <a:lnSpc>
                <a:spcPct val="80000"/>
              </a:lnSpc>
              <a:defRPr/>
            </a:pPr>
            <a:r>
              <a:rPr lang="en-US" sz="2800" dirty="0" smtClean="0"/>
              <a:t>decreases glycogenolysis</a:t>
            </a:r>
          </a:p>
          <a:p>
            <a:pPr eaLnBrk="1" hangingPunct="1">
              <a:lnSpc>
                <a:spcPct val="80000"/>
              </a:lnSpc>
              <a:defRPr/>
            </a:pPr>
            <a:r>
              <a:rPr lang="en-US" sz="2800" dirty="0" smtClean="0"/>
              <a:t>S/S weakness, wt loss, hypoglycemia, dehydration, </a:t>
            </a:r>
            <a:r>
              <a:rPr lang="en-US" sz="2800" dirty="0" err="1" smtClean="0"/>
              <a:t>hyperpigmentation</a:t>
            </a:r>
            <a:r>
              <a:rPr lang="en-US" sz="2800" dirty="0" smtClean="0"/>
              <a:t>, muscle weakness, salt craving, </a:t>
            </a:r>
            <a:r>
              <a:rPr lang="en-US" sz="2800" dirty="0" err="1" smtClean="0"/>
              <a:t>hyponatremia</a:t>
            </a:r>
            <a:r>
              <a:rPr lang="en-US" sz="2800" dirty="0" smtClean="0"/>
              <a:t>, </a:t>
            </a:r>
            <a:r>
              <a:rPr lang="en-US" sz="2800" dirty="0" err="1" smtClean="0"/>
              <a:t>hyperkalemia</a:t>
            </a:r>
            <a:endParaRPr lang="en-US" sz="2800" dirty="0" smtClean="0"/>
          </a:p>
          <a:p>
            <a:pPr eaLnBrk="1" hangingPunct="1">
              <a:lnSpc>
                <a:spcPct val="80000"/>
              </a:lnSpc>
              <a:defRPr/>
            </a:pPr>
            <a:r>
              <a:rPr lang="en-US" sz="2800" dirty="0" smtClean="0"/>
              <a:t>Diagnosis: test Anti-21- </a:t>
            </a:r>
            <a:r>
              <a:rPr lang="en-US" sz="2800" dirty="0" err="1" smtClean="0"/>
              <a:t>hydroxylase</a:t>
            </a:r>
            <a:r>
              <a:rPr lang="en-US" sz="2800" dirty="0" smtClean="0"/>
              <a:t> autoantibody, </a:t>
            </a:r>
            <a:r>
              <a:rPr lang="en-US" sz="2800" dirty="0" err="1" smtClean="0"/>
              <a:t>adrenocorticotropic</a:t>
            </a:r>
            <a:r>
              <a:rPr lang="en-US" sz="2800" dirty="0" smtClean="0"/>
              <a:t> hormone cortisol stimulation test</a:t>
            </a:r>
          </a:p>
          <a:p>
            <a:pPr eaLnBrk="1" hangingPunct="1">
              <a:lnSpc>
                <a:spcPct val="80000"/>
              </a:lnSpc>
              <a:defRPr/>
            </a:pPr>
            <a:r>
              <a:rPr lang="en-US" sz="2800" dirty="0" smtClean="0"/>
              <a:t>Treatment: oral hydrocortisone replacement</a:t>
            </a:r>
            <a:endParaRPr lang="en-US" sz="2400" dirty="0" smtClean="0"/>
          </a:p>
        </p:txBody>
      </p:sp>
      <p:pic>
        <p:nvPicPr>
          <p:cNvPr id="60420" name="Picture 12" descr="img00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5105400"/>
            <a:ext cx="21336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18" descr="adrenalglan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04800"/>
            <a:ext cx="17287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21" descr="AddisonDisease1"/>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6896100" y="3505200"/>
            <a:ext cx="2247900" cy="150495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0861926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normAutofit fontScale="90000"/>
          </a:bodyPr>
          <a:lstStyle/>
          <a:p>
            <a:pPr eaLnBrk="1" hangingPunct="1"/>
            <a:r>
              <a:rPr lang="en-US" sz="4000" dirty="0" smtClean="0"/>
              <a:t>Hyperglycemia and Special Situations	</a:t>
            </a:r>
          </a:p>
        </p:txBody>
      </p:sp>
      <p:sp>
        <p:nvSpPr>
          <p:cNvPr id="1011715" name="Rectangle 3"/>
          <p:cNvSpPr>
            <a:spLocks noGrp="1" noChangeArrowheads="1"/>
          </p:cNvSpPr>
          <p:nvPr>
            <p:ph type="body" idx="1"/>
          </p:nvPr>
        </p:nvSpPr>
        <p:spPr>
          <a:xfrm>
            <a:off x="838200" y="1946275"/>
            <a:ext cx="6019800" cy="4114800"/>
          </a:xfrm>
        </p:spPr>
        <p:txBody>
          <a:bodyPr/>
          <a:lstStyle/>
          <a:p>
            <a:pPr eaLnBrk="1" hangingPunct="1">
              <a:defRPr/>
            </a:pPr>
            <a:r>
              <a:rPr lang="en-US" dirty="0" smtClean="0"/>
              <a:t>Cancer</a:t>
            </a:r>
          </a:p>
          <a:p>
            <a:pPr eaLnBrk="1" hangingPunct="1">
              <a:defRPr/>
            </a:pPr>
            <a:r>
              <a:rPr lang="en-US" dirty="0" smtClean="0"/>
              <a:t>Post transplant hyperglycemia</a:t>
            </a:r>
          </a:p>
          <a:p>
            <a:pPr eaLnBrk="1" hangingPunct="1">
              <a:defRPr/>
            </a:pPr>
            <a:r>
              <a:rPr lang="en-US" dirty="0" smtClean="0"/>
              <a:t>Cystic Fibrosis</a:t>
            </a:r>
          </a:p>
          <a:p>
            <a:pPr eaLnBrk="1" hangingPunct="1">
              <a:defRPr/>
            </a:pPr>
            <a:r>
              <a:rPr lang="en-US" dirty="0" smtClean="0"/>
              <a:t>Liver Disease</a:t>
            </a:r>
          </a:p>
        </p:txBody>
      </p:sp>
      <p:pic>
        <p:nvPicPr>
          <p:cNvPr id="116740" name="Picture 7" descr="C:\Users\Beverly\AppData\Local\Microsoft\Windows\Temporary Internet Files\Content.IE5\GL06SCAX\MP9002624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2913" y="1752600"/>
            <a:ext cx="22002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6975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381000" y="304800"/>
            <a:ext cx="8293100" cy="838200"/>
          </a:xfrm>
        </p:spPr>
        <p:txBody>
          <a:bodyPr/>
          <a:lstStyle/>
          <a:p>
            <a:r>
              <a:rPr lang="en-US" dirty="0" smtClean="0"/>
              <a:t>Diabetes and Cancer	</a:t>
            </a:r>
          </a:p>
        </p:txBody>
      </p:sp>
      <p:sp>
        <p:nvSpPr>
          <p:cNvPr id="3" name="Content Placeholder 2"/>
          <p:cNvSpPr>
            <a:spLocks noGrp="1"/>
          </p:cNvSpPr>
          <p:nvPr>
            <p:ph idx="1"/>
          </p:nvPr>
        </p:nvSpPr>
        <p:spPr>
          <a:xfrm>
            <a:off x="609600" y="1295400"/>
            <a:ext cx="8064500" cy="4460875"/>
          </a:xfrm>
        </p:spPr>
        <p:txBody>
          <a:bodyPr/>
          <a:lstStyle/>
          <a:p>
            <a:pPr marL="0" indent="0">
              <a:buFont typeface="Wingdings" pitchFamily="2" charset="2"/>
              <a:buNone/>
              <a:defRPr/>
            </a:pPr>
            <a:r>
              <a:rPr lang="en-US" dirty="0">
                <a:effectLst/>
              </a:rPr>
              <a:t>People with diabetes have a </a:t>
            </a:r>
            <a:endParaRPr lang="en-US" dirty="0" smtClean="0">
              <a:effectLst/>
            </a:endParaRPr>
          </a:p>
          <a:p>
            <a:pPr>
              <a:defRPr/>
            </a:pPr>
            <a:r>
              <a:rPr lang="en-US" dirty="0" smtClean="0">
                <a:effectLst/>
              </a:rPr>
              <a:t>2 </a:t>
            </a:r>
            <a:r>
              <a:rPr lang="en-US" dirty="0">
                <a:effectLst/>
              </a:rPr>
              <a:t>fold higher risk for </a:t>
            </a:r>
            <a:r>
              <a:rPr lang="en-US" dirty="0" smtClean="0">
                <a:effectLst/>
              </a:rPr>
              <a:t>cancers of </a:t>
            </a:r>
          </a:p>
          <a:p>
            <a:pPr lvl="1">
              <a:defRPr/>
            </a:pPr>
            <a:r>
              <a:rPr lang="en-US" dirty="0" smtClean="0">
                <a:effectLst/>
              </a:rPr>
              <a:t>the </a:t>
            </a:r>
            <a:r>
              <a:rPr lang="en-US" dirty="0">
                <a:effectLst/>
              </a:rPr>
              <a:t>liver, pancreas and </a:t>
            </a:r>
            <a:r>
              <a:rPr lang="en-US" dirty="0" smtClean="0">
                <a:effectLst/>
              </a:rPr>
              <a:t>endometrium </a:t>
            </a:r>
          </a:p>
          <a:p>
            <a:pPr>
              <a:defRPr/>
            </a:pPr>
            <a:r>
              <a:rPr lang="en-US" dirty="0" smtClean="0">
                <a:effectLst/>
              </a:rPr>
              <a:t>1.2 </a:t>
            </a:r>
            <a:r>
              <a:rPr lang="en-US" dirty="0">
                <a:effectLst/>
              </a:rPr>
              <a:t>to 1.5 fold risk of cancers of </a:t>
            </a:r>
            <a:r>
              <a:rPr lang="en-US" dirty="0" smtClean="0">
                <a:effectLst/>
              </a:rPr>
              <a:t>the</a:t>
            </a:r>
          </a:p>
          <a:p>
            <a:pPr lvl="1">
              <a:defRPr/>
            </a:pPr>
            <a:r>
              <a:rPr lang="en-US" dirty="0" smtClean="0">
                <a:effectLst/>
              </a:rPr>
              <a:t>colon</a:t>
            </a:r>
            <a:r>
              <a:rPr lang="en-US" dirty="0">
                <a:effectLst/>
              </a:rPr>
              <a:t>, breast and bladder. </a:t>
            </a:r>
            <a:endParaRPr lang="en-US" dirty="0" smtClean="0">
              <a:effectLst/>
            </a:endParaRPr>
          </a:p>
          <a:p>
            <a:pPr>
              <a:defRPr/>
            </a:pPr>
            <a:r>
              <a:rPr lang="en-US" dirty="0" smtClean="0">
                <a:effectLst/>
              </a:rPr>
              <a:t>Lower risk of prostate cancer only.</a:t>
            </a:r>
            <a:endParaRPr lang="en-US" dirty="0"/>
          </a:p>
        </p:txBody>
      </p:sp>
      <p:pic>
        <p:nvPicPr>
          <p:cNvPr id="117764" name="Picture 3" descr="C:\Documents and Settings\Owner\Local Settings\Temporary Internet Files\Content.IE5\ZU1C5HQM\MP90030283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288799"/>
            <a:ext cx="78867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TextBox 3"/>
          <p:cNvSpPr txBox="1">
            <a:spLocks noChangeArrowheads="1"/>
          </p:cNvSpPr>
          <p:nvPr/>
        </p:nvSpPr>
        <p:spPr bwMode="auto">
          <a:xfrm>
            <a:off x="762000" y="4498975"/>
            <a:ext cx="7658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dirty="0">
                <a:solidFill>
                  <a:srgbClr val="6AEE60"/>
                </a:solidFill>
                <a:cs typeface="Raavi" pitchFamily="34" charset="0"/>
                <a:hlinkClick r:id=""/>
              </a:rPr>
              <a:t>Diabetes and Cancer: A Consensus Report  Cancer J Clinic 2010</a:t>
            </a:r>
          </a:p>
          <a:p>
            <a:pPr algn="ctr" eaLnBrk="1" hangingPunct="1"/>
            <a:r>
              <a:rPr lang="en-US" sz="2000" dirty="0">
                <a:solidFill>
                  <a:srgbClr val="6AEE60"/>
                </a:solidFill>
                <a:cs typeface="Raavi" pitchFamily="34" charset="0"/>
                <a:hlinkClick r:id=""/>
              </a:rPr>
              <a:t>Joint statement American Cancer Society and American Diabetes </a:t>
            </a:r>
            <a:r>
              <a:rPr lang="en-US" sz="2000" dirty="0" err="1">
                <a:solidFill>
                  <a:srgbClr val="6AEE60"/>
                </a:solidFill>
                <a:cs typeface="Raavi" pitchFamily="34" charset="0"/>
                <a:hlinkClick r:id="rId5"/>
              </a:rPr>
              <a:t>Assoc</a:t>
            </a:r>
            <a:endParaRPr lang="en-US" sz="2000" dirty="0">
              <a:solidFill>
                <a:srgbClr val="6AEE60"/>
              </a:solidFill>
              <a:cs typeface="Raavi" pitchFamily="34" charset="0"/>
            </a:endParaRPr>
          </a:p>
        </p:txBody>
      </p:sp>
    </p:spTree>
    <p:custDataLst>
      <p:tags r:id="rId1"/>
    </p:custDataLst>
    <p:extLst>
      <p:ext uri="{BB962C8B-B14F-4D97-AF65-F5344CB8AC3E}">
        <p14:creationId xmlns:p14="http://schemas.microsoft.com/office/powerpoint/2010/main" val="226520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r>
              <a:rPr lang="en-US" smtClean="0"/>
              <a:t>Links</a:t>
            </a:r>
          </a:p>
        </p:txBody>
      </p:sp>
      <p:sp>
        <p:nvSpPr>
          <p:cNvPr id="3" name="Content Placeholder 2"/>
          <p:cNvSpPr>
            <a:spLocks noGrp="1"/>
          </p:cNvSpPr>
          <p:nvPr>
            <p:ph idx="1"/>
          </p:nvPr>
        </p:nvSpPr>
        <p:spPr>
          <a:xfrm>
            <a:off x="685800" y="1828800"/>
            <a:ext cx="7516812" cy="4114800"/>
          </a:xfrm>
        </p:spPr>
        <p:txBody>
          <a:bodyPr/>
          <a:lstStyle/>
          <a:p>
            <a:pPr>
              <a:defRPr/>
            </a:pPr>
            <a:r>
              <a:rPr lang="en-US" dirty="0" smtClean="0"/>
              <a:t>Cancer is the 2</a:t>
            </a:r>
            <a:r>
              <a:rPr lang="en-US" baseline="30000" dirty="0" smtClean="0"/>
              <a:t>nd</a:t>
            </a:r>
            <a:r>
              <a:rPr lang="en-US" dirty="0" smtClean="0"/>
              <a:t> leading cause of death in U.S.</a:t>
            </a:r>
          </a:p>
          <a:p>
            <a:pPr>
              <a:defRPr/>
            </a:pPr>
            <a:r>
              <a:rPr lang="en-US" dirty="0" smtClean="0"/>
              <a:t>Diabetes is the 7</a:t>
            </a:r>
            <a:r>
              <a:rPr lang="en-US" baseline="30000" dirty="0" smtClean="0"/>
              <a:t>th</a:t>
            </a:r>
            <a:r>
              <a:rPr lang="en-US" dirty="0" smtClean="0"/>
              <a:t> leading cause of death</a:t>
            </a:r>
          </a:p>
          <a:p>
            <a:pPr>
              <a:defRPr/>
            </a:pPr>
            <a:r>
              <a:rPr lang="en-US" i="1" dirty="0" smtClean="0"/>
              <a:t>Cancer and diabetes diagnosed within the same individual more frequently than would be expected, even after adjusting for age.</a:t>
            </a:r>
            <a:endParaRPr lang="en-US" i="1" dirty="0"/>
          </a:p>
        </p:txBody>
      </p:sp>
      <p:pic>
        <p:nvPicPr>
          <p:cNvPr id="118788" name="Picture 2" descr="C:\Documents and Settings\Owner\Local Settings\Temporary Internet Files\Content.IE5\YCQQXK92\MC90037137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334962"/>
            <a:ext cx="31242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7217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306163" y="311944"/>
            <a:ext cx="8610600" cy="757237"/>
          </a:xfrm>
        </p:spPr>
        <p:txBody>
          <a:bodyPr>
            <a:normAutofit fontScale="90000"/>
          </a:bodyPr>
          <a:lstStyle/>
          <a:p>
            <a:r>
              <a:rPr lang="en-US" smtClean="0"/>
              <a:t>Risk Factors Common to Both Diseases</a:t>
            </a:r>
          </a:p>
        </p:txBody>
      </p:sp>
      <p:sp>
        <p:nvSpPr>
          <p:cNvPr id="3" name="Content Placeholder 2"/>
          <p:cNvSpPr>
            <a:spLocks noGrp="1"/>
          </p:cNvSpPr>
          <p:nvPr>
            <p:ph idx="1"/>
          </p:nvPr>
        </p:nvSpPr>
        <p:spPr>
          <a:xfrm>
            <a:off x="609600" y="1183481"/>
            <a:ext cx="7772400" cy="4572000"/>
          </a:xfrm>
        </p:spPr>
        <p:txBody>
          <a:bodyPr/>
          <a:lstStyle/>
          <a:p>
            <a:pPr>
              <a:defRPr/>
            </a:pPr>
            <a:r>
              <a:rPr lang="en-US" dirty="0" smtClean="0"/>
              <a:t>Aging</a:t>
            </a:r>
          </a:p>
          <a:p>
            <a:pPr>
              <a:defRPr/>
            </a:pPr>
            <a:r>
              <a:rPr lang="en-US" dirty="0" smtClean="0"/>
              <a:t>Sex </a:t>
            </a:r>
          </a:p>
          <a:p>
            <a:pPr>
              <a:defRPr/>
            </a:pPr>
            <a:r>
              <a:rPr lang="en-US" dirty="0" smtClean="0"/>
              <a:t>Obesity</a:t>
            </a:r>
          </a:p>
          <a:p>
            <a:pPr>
              <a:defRPr/>
            </a:pPr>
            <a:r>
              <a:rPr lang="en-US" dirty="0" smtClean="0"/>
              <a:t>Diet</a:t>
            </a:r>
          </a:p>
          <a:p>
            <a:pPr>
              <a:defRPr/>
            </a:pPr>
            <a:r>
              <a:rPr lang="en-US" dirty="0" smtClean="0"/>
              <a:t>Physical inactivity</a:t>
            </a:r>
          </a:p>
          <a:p>
            <a:pPr>
              <a:defRPr/>
            </a:pPr>
            <a:r>
              <a:rPr lang="en-US" dirty="0" smtClean="0"/>
              <a:t>Smoking</a:t>
            </a:r>
          </a:p>
          <a:p>
            <a:pPr>
              <a:defRPr/>
            </a:pPr>
            <a:r>
              <a:rPr lang="en-US" dirty="0" smtClean="0"/>
              <a:t>Alcohol</a:t>
            </a:r>
          </a:p>
          <a:p>
            <a:pPr marL="0" indent="0">
              <a:buFont typeface="Wingdings" pitchFamily="2" charset="2"/>
              <a:buNone/>
              <a:defRPr/>
            </a:pPr>
            <a:r>
              <a:rPr lang="en-US" i="1" dirty="0" smtClean="0"/>
              <a:t>Biologic links incompletely understood	</a:t>
            </a:r>
            <a:endParaRPr lang="en-US" i="1" dirty="0"/>
          </a:p>
        </p:txBody>
      </p:sp>
      <p:pic>
        <p:nvPicPr>
          <p:cNvPr id="119812" name="Picture 2" descr="C:\Documents and Settings\Owner\Local Settings\Temporary Internet Files\Content.IE5\YCQQXK92\MC90023044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5412" y="1371600"/>
            <a:ext cx="28194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4946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normAutofit fontScale="90000"/>
          </a:bodyPr>
          <a:lstStyle/>
          <a:p>
            <a:r>
              <a:rPr lang="en-US" smtClean="0"/>
              <a:t>Possible Mechanisms for a Direct Link</a:t>
            </a:r>
          </a:p>
        </p:txBody>
      </p:sp>
      <p:sp>
        <p:nvSpPr>
          <p:cNvPr id="3" name="Content Placeholder 2"/>
          <p:cNvSpPr>
            <a:spLocks noGrp="1"/>
          </p:cNvSpPr>
          <p:nvPr>
            <p:ph idx="1"/>
          </p:nvPr>
        </p:nvSpPr>
        <p:spPr/>
        <p:txBody>
          <a:bodyPr/>
          <a:lstStyle/>
          <a:p>
            <a:pPr>
              <a:defRPr/>
            </a:pPr>
            <a:r>
              <a:rPr lang="en-US" dirty="0" smtClean="0"/>
              <a:t>Hyperinsulinemia</a:t>
            </a:r>
          </a:p>
          <a:p>
            <a:pPr>
              <a:defRPr/>
            </a:pPr>
            <a:r>
              <a:rPr lang="en-US" dirty="0" smtClean="0"/>
              <a:t>Hyperglycemia</a:t>
            </a:r>
          </a:p>
          <a:p>
            <a:pPr>
              <a:defRPr/>
            </a:pPr>
            <a:r>
              <a:rPr lang="en-US" dirty="0" smtClean="0"/>
              <a:t>Inflammation</a:t>
            </a:r>
            <a:endParaRPr lang="en-US" dirty="0"/>
          </a:p>
        </p:txBody>
      </p:sp>
      <p:pic>
        <p:nvPicPr>
          <p:cNvPr id="120836" name="Picture 2" descr="C:\Documents and Settings\Owner\Local Settings\Temporary Internet Files\Content.IE5\LGQ3AXLY\MP90040744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981200"/>
            <a:ext cx="381000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1742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457200" y="533400"/>
            <a:ext cx="8305800" cy="990600"/>
          </a:xfrm>
        </p:spPr>
        <p:txBody>
          <a:bodyPr>
            <a:normAutofit/>
          </a:bodyPr>
          <a:lstStyle/>
          <a:p>
            <a:r>
              <a:rPr lang="en-US" dirty="0" smtClean="0"/>
              <a:t>What Can Health Professionals Do?</a:t>
            </a:r>
          </a:p>
        </p:txBody>
      </p:sp>
      <p:sp>
        <p:nvSpPr>
          <p:cNvPr id="3" name="Content Placeholder 2"/>
          <p:cNvSpPr>
            <a:spLocks noGrp="1"/>
          </p:cNvSpPr>
          <p:nvPr>
            <p:ph idx="1"/>
          </p:nvPr>
        </p:nvSpPr>
        <p:spPr>
          <a:xfrm>
            <a:off x="2726112" y="1752600"/>
            <a:ext cx="6265487" cy="4114800"/>
          </a:xfrm>
        </p:spPr>
        <p:txBody>
          <a:bodyPr>
            <a:normAutofit lnSpcReduction="10000"/>
          </a:bodyPr>
          <a:lstStyle/>
          <a:p>
            <a:pPr>
              <a:defRPr/>
            </a:pPr>
            <a:r>
              <a:rPr lang="en-US" dirty="0" smtClean="0"/>
              <a:t>Promote healthy diet, physical activity and weight management.</a:t>
            </a:r>
          </a:p>
          <a:p>
            <a:pPr>
              <a:defRPr/>
            </a:pPr>
            <a:r>
              <a:rPr lang="en-US" dirty="0" smtClean="0"/>
              <a:t>Encourage appropriate screening for cancer and to report any symptoms</a:t>
            </a:r>
          </a:p>
          <a:p>
            <a:pPr>
              <a:defRPr/>
            </a:pPr>
            <a:r>
              <a:rPr lang="en-US" dirty="0" smtClean="0"/>
              <a:t>Studies indicate metformin may decrease cancer risk</a:t>
            </a:r>
          </a:p>
          <a:p>
            <a:pPr>
              <a:defRPr/>
            </a:pPr>
            <a:r>
              <a:rPr lang="en-US" dirty="0" smtClean="0"/>
              <a:t>Focus on DM </a:t>
            </a:r>
            <a:r>
              <a:rPr lang="en-US" b="1" dirty="0" smtClean="0"/>
              <a:t>prevention</a:t>
            </a:r>
            <a:r>
              <a:rPr lang="en-US" dirty="0" smtClean="0"/>
              <a:t>  </a:t>
            </a:r>
            <a:endParaRPr lang="en-US" dirty="0"/>
          </a:p>
        </p:txBody>
      </p:sp>
      <p:pic>
        <p:nvPicPr>
          <p:cNvPr id="16386" name="Picture 2" descr="C:\Users\bev\AppData\Local\Microsoft\Windows\Temporary Internet Files\Content.IE5\23EY3B9I\MP90044860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778" y="2286000"/>
            <a:ext cx="2489200" cy="3733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834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3"/>
          <p:cNvSpPr>
            <a:spLocks noGrp="1"/>
          </p:cNvSpPr>
          <p:nvPr>
            <p:ph type="title"/>
          </p:nvPr>
        </p:nvSpPr>
        <p:spPr>
          <a:xfrm>
            <a:off x="457200" y="242886"/>
            <a:ext cx="8229600" cy="1281114"/>
          </a:xfrm>
        </p:spPr>
        <p:txBody>
          <a:bodyPr>
            <a:noAutofit/>
          </a:bodyPr>
          <a:lstStyle/>
          <a:p>
            <a:r>
              <a:rPr lang="en-US" sz="3600" dirty="0" smtClean="0"/>
              <a:t>The Problem w/ Cancer + Hyperglycemia:	</a:t>
            </a:r>
          </a:p>
        </p:txBody>
      </p:sp>
      <p:sp>
        <p:nvSpPr>
          <p:cNvPr id="5" name="Content Placeholder 4"/>
          <p:cNvSpPr>
            <a:spLocks noGrp="1"/>
          </p:cNvSpPr>
          <p:nvPr>
            <p:ph idx="1"/>
          </p:nvPr>
        </p:nvSpPr>
        <p:spPr>
          <a:xfrm>
            <a:off x="533400" y="1562162"/>
            <a:ext cx="8052594" cy="4114800"/>
          </a:xfrm>
        </p:spPr>
        <p:txBody>
          <a:bodyPr/>
          <a:lstStyle/>
          <a:p>
            <a:pPr>
              <a:defRPr/>
            </a:pPr>
            <a:r>
              <a:rPr lang="en-US" dirty="0" smtClean="0"/>
              <a:t>Increased risk of infection in an already </a:t>
            </a:r>
            <a:r>
              <a:rPr lang="en-US" dirty="0" err="1" smtClean="0"/>
              <a:t>immuno</a:t>
            </a:r>
            <a:r>
              <a:rPr lang="en-US" dirty="0" smtClean="0"/>
              <a:t>-compromised patient</a:t>
            </a:r>
          </a:p>
          <a:p>
            <a:pPr>
              <a:defRPr/>
            </a:pPr>
            <a:r>
              <a:rPr lang="en-US" dirty="0" smtClean="0"/>
              <a:t>Increased weight loss</a:t>
            </a:r>
          </a:p>
          <a:p>
            <a:pPr>
              <a:defRPr/>
            </a:pPr>
            <a:r>
              <a:rPr lang="en-US" dirty="0" smtClean="0"/>
              <a:t>Fatigue</a:t>
            </a:r>
          </a:p>
          <a:p>
            <a:pPr>
              <a:defRPr/>
            </a:pPr>
            <a:r>
              <a:rPr lang="en-US" dirty="0" smtClean="0"/>
              <a:t>Dehydration / lack of sleep</a:t>
            </a:r>
          </a:p>
          <a:p>
            <a:pPr>
              <a:defRPr/>
            </a:pPr>
            <a:r>
              <a:rPr lang="en-US" dirty="0" smtClean="0"/>
              <a:t>Depression</a:t>
            </a:r>
            <a:endParaRPr lang="en-US" dirty="0"/>
          </a:p>
        </p:txBody>
      </p:sp>
      <p:pic>
        <p:nvPicPr>
          <p:cNvPr id="122884" name="Picture 4" descr="C:\Users\Beverly\AppData\Local\Microsoft\Windows\Temporary Internet Files\Content.IE5\ZTGMQUOY\MC90041359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438400"/>
            <a:ext cx="283527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extBox 4"/>
          <p:cNvSpPr txBox="1">
            <a:spLocks noChangeArrowheads="1"/>
          </p:cNvSpPr>
          <p:nvPr/>
        </p:nvSpPr>
        <p:spPr bwMode="auto">
          <a:xfrm>
            <a:off x="1143000" y="5261830"/>
            <a:ext cx="7391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latin typeface="Calibri" panose="020F0502020204030204" pitchFamily="34" charset="0"/>
                <a:hlinkClick r:id="rId5"/>
              </a:rPr>
              <a:t>How to Manage Steroid Diabetes in the </a:t>
            </a:r>
            <a:r>
              <a:rPr lang="en-US" dirty="0" err="1">
                <a:latin typeface="Calibri" panose="020F0502020204030204" pitchFamily="34" charset="0"/>
                <a:hlinkClick r:id="rId5"/>
              </a:rPr>
              <a:t>Pt</a:t>
            </a:r>
            <a:r>
              <a:rPr lang="en-US" dirty="0">
                <a:latin typeface="Calibri" panose="020F0502020204030204" pitchFamily="34" charset="0"/>
                <a:hlinkClick r:id="rId5"/>
              </a:rPr>
              <a:t> w/ Cancer</a:t>
            </a:r>
          </a:p>
          <a:p>
            <a:pPr eaLnBrk="1" hangingPunct="1"/>
            <a:r>
              <a:rPr lang="en-US" dirty="0" err="1">
                <a:latin typeface="Calibri" panose="020F0502020204030204" pitchFamily="34" charset="0"/>
                <a:hlinkClick r:id="rId5"/>
              </a:rPr>
              <a:t>Oyer</a:t>
            </a:r>
            <a:r>
              <a:rPr lang="en-US" dirty="0">
                <a:latin typeface="Calibri" panose="020F0502020204030204" pitchFamily="34" charset="0"/>
                <a:hlinkClick r:id="rId5"/>
              </a:rPr>
              <a:t> et al  Supportive Oncology, v4/#9 Oct 2006</a:t>
            </a:r>
            <a:endParaRPr lang="en-US" dirty="0">
              <a:latin typeface="Calibri" panose="020F0502020204030204" pitchFamily="34" charset="0"/>
            </a:endParaRPr>
          </a:p>
        </p:txBody>
      </p:sp>
    </p:spTree>
    <p:custDataLst>
      <p:tags r:id="rId1"/>
    </p:custDataLst>
    <p:extLst>
      <p:ext uri="{BB962C8B-B14F-4D97-AF65-F5344CB8AC3E}">
        <p14:creationId xmlns:p14="http://schemas.microsoft.com/office/powerpoint/2010/main" val="302589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457200" y="381000"/>
            <a:ext cx="8305800" cy="1143000"/>
          </a:xfrm>
        </p:spPr>
        <p:txBody>
          <a:bodyPr>
            <a:normAutofit fontScale="90000"/>
          </a:bodyPr>
          <a:lstStyle/>
          <a:p>
            <a:r>
              <a:rPr lang="en-US" dirty="0" smtClean="0"/>
              <a:t>Mr. Carter – 83 </a:t>
            </a:r>
            <a:r>
              <a:rPr lang="en-US" dirty="0" err="1" smtClean="0"/>
              <a:t>yrs</a:t>
            </a:r>
            <a:r>
              <a:rPr lang="en-US" dirty="0" smtClean="0"/>
              <a:t> young</a:t>
            </a:r>
            <a:br>
              <a:rPr lang="en-US" dirty="0" smtClean="0"/>
            </a:br>
            <a:r>
              <a:rPr lang="en-US" dirty="0" smtClean="0"/>
              <a:t>Diagnosed w/ Leukemia</a:t>
            </a:r>
          </a:p>
        </p:txBody>
      </p:sp>
      <p:sp>
        <p:nvSpPr>
          <p:cNvPr id="3" name="Content Placeholder 2"/>
          <p:cNvSpPr>
            <a:spLocks noGrp="1"/>
          </p:cNvSpPr>
          <p:nvPr>
            <p:ph idx="1"/>
          </p:nvPr>
        </p:nvSpPr>
        <p:spPr>
          <a:xfrm>
            <a:off x="482150" y="1600200"/>
            <a:ext cx="8256588" cy="4114800"/>
          </a:xfrm>
        </p:spPr>
        <p:txBody>
          <a:bodyPr>
            <a:normAutofit lnSpcReduction="10000"/>
          </a:bodyPr>
          <a:lstStyle/>
          <a:p>
            <a:pPr>
              <a:defRPr/>
            </a:pPr>
            <a:r>
              <a:rPr lang="en-US" dirty="0" smtClean="0"/>
              <a:t>Medical situation</a:t>
            </a:r>
          </a:p>
          <a:p>
            <a:pPr lvl="1">
              <a:defRPr/>
            </a:pPr>
            <a:r>
              <a:rPr lang="en-US" sz="2800" dirty="0" smtClean="0"/>
              <a:t>Diabetes 11 years, usually controlled on oral medications (glipizide).</a:t>
            </a:r>
          </a:p>
          <a:p>
            <a:pPr lvl="1">
              <a:defRPr/>
            </a:pPr>
            <a:r>
              <a:rPr lang="en-US" sz="2800" dirty="0" smtClean="0"/>
              <a:t>A1c usually less than 6.5%. Now 7.6%</a:t>
            </a:r>
          </a:p>
          <a:p>
            <a:pPr lvl="1">
              <a:defRPr/>
            </a:pPr>
            <a:r>
              <a:rPr lang="en-US" sz="2800" dirty="0" smtClean="0"/>
              <a:t>On prednisone taper</a:t>
            </a:r>
          </a:p>
          <a:p>
            <a:pPr lvl="1">
              <a:defRPr/>
            </a:pPr>
            <a:r>
              <a:rPr lang="en-US" sz="2800" dirty="0" err="1" smtClean="0"/>
              <a:t>Creat</a:t>
            </a:r>
            <a:r>
              <a:rPr lang="en-US" sz="2800" dirty="0" smtClean="0"/>
              <a:t> 1.1</a:t>
            </a:r>
          </a:p>
          <a:p>
            <a:pPr lvl="1">
              <a:defRPr/>
            </a:pPr>
            <a:r>
              <a:rPr lang="en-US" sz="2800" dirty="0" smtClean="0"/>
              <a:t>Blood transfusions every 2 weeks </a:t>
            </a:r>
          </a:p>
          <a:p>
            <a:pPr lvl="1">
              <a:defRPr/>
            </a:pPr>
            <a:r>
              <a:rPr lang="en-US" sz="2800" dirty="0" smtClean="0"/>
              <a:t>5’11 – weighs 182 (has lost 10 </a:t>
            </a:r>
            <a:r>
              <a:rPr lang="en-US" sz="2800" dirty="0" err="1" smtClean="0"/>
              <a:t>lbs</a:t>
            </a:r>
            <a:r>
              <a:rPr lang="en-US" sz="2800" dirty="0" smtClean="0"/>
              <a:t> over past 6 months, but is holding now)</a:t>
            </a:r>
          </a:p>
          <a:p>
            <a:pPr lvl="1">
              <a:defRPr/>
            </a:pPr>
            <a:endParaRPr lang="en-US" dirty="0"/>
          </a:p>
        </p:txBody>
      </p:sp>
    </p:spTree>
    <p:custDataLst>
      <p:tags r:id="rId1"/>
    </p:custDataLst>
    <p:extLst>
      <p:ext uri="{BB962C8B-B14F-4D97-AF65-F5344CB8AC3E}">
        <p14:creationId xmlns:p14="http://schemas.microsoft.com/office/powerpoint/2010/main" val="426973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04800" y="304800"/>
            <a:ext cx="8453284" cy="5791200"/>
          </a:xfrm>
          <a:prstGeom prst="rect">
            <a:avLst/>
          </a:prstGeom>
        </p:spPr>
      </p:pic>
    </p:spTree>
    <p:custDataLst>
      <p:tags r:id="rId1"/>
    </p:custDataLst>
    <p:extLst>
      <p:ext uri="{BB962C8B-B14F-4D97-AF65-F5344CB8AC3E}">
        <p14:creationId xmlns:p14="http://schemas.microsoft.com/office/powerpoint/2010/main" val="250504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5" descr="C:\Documents and Settings\Owner\Local Settings\Temporary Internet Files\Content.IE5\ZU1C5HQM\MP90022757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5801" y="1524000"/>
            <a:ext cx="2660999" cy="176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itle 1"/>
          <p:cNvSpPr>
            <a:spLocks noGrp="1"/>
          </p:cNvSpPr>
          <p:nvPr>
            <p:ph type="title"/>
          </p:nvPr>
        </p:nvSpPr>
        <p:spPr>
          <a:xfrm>
            <a:off x="381000" y="304800"/>
            <a:ext cx="8305800" cy="1143000"/>
          </a:xfrm>
        </p:spPr>
        <p:txBody>
          <a:bodyPr>
            <a:normAutofit fontScale="90000"/>
          </a:bodyPr>
          <a:lstStyle/>
          <a:p>
            <a:r>
              <a:rPr lang="en-US" dirty="0" smtClean="0"/>
              <a:t>Mr. Carter – 83 </a:t>
            </a:r>
            <a:r>
              <a:rPr lang="en-US" dirty="0" err="1" smtClean="0"/>
              <a:t>yrs</a:t>
            </a:r>
            <a:r>
              <a:rPr lang="en-US" dirty="0" smtClean="0"/>
              <a:t> young</a:t>
            </a:r>
            <a:br>
              <a:rPr lang="en-US" dirty="0" smtClean="0"/>
            </a:br>
            <a:r>
              <a:rPr lang="en-US" dirty="0" smtClean="0"/>
              <a:t>Social Situation</a:t>
            </a:r>
          </a:p>
        </p:txBody>
      </p:sp>
      <p:sp>
        <p:nvSpPr>
          <p:cNvPr id="3" name="Content Placeholder 2"/>
          <p:cNvSpPr>
            <a:spLocks noGrp="1"/>
          </p:cNvSpPr>
          <p:nvPr>
            <p:ph idx="1"/>
          </p:nvPr>
        </p:nvSpPr>
        <p:spPr>
          <a:xfrm>
            <a:off x="519906" y="1598612"/>
            <a:ext cx="6261894" cy="4232275"/>
          </a:xfrm>
        </p:spPr>
        <p:txBody>
          <a:bodyPr/>
          <a:lstStyle/>
          <a:p>
            <a:pPr>
              <a:defRPr/>
            </a:pPr>
            <a:r>
              <a:rPr lang="en-US" dirty="0" smtClean="0"/>
              <a:t>Social Situation</a:t>
            </a:r>
          </a:p>
          <a:p>
            <a:pPr lvl="1">
              <a:defRPr/>
            </a:pPr>
            <a:r>
              <a:rPr lang="en-US" dirty="0" smtClean="0"/>
              <a:t>Lost wife 3 months ago</a:t>
            </a:r>
          </a:p>
          <a:p>
            <a:pPr lvl="1">
              <a:defRPr/>
            </a:pPr>
            <a:r>
              <a:rPr lang="en-US" dirty="0" smtClean="0"/>
              <a:t>Lives alone – very active</a:t>
            </a:r>
          </a:p>
          <a:p>
            <a:pPr lvl="1">
              <a:defRPr/>
            </a:pPr>
            <a:r>
              <a:rPr lang="en-US" dirty="0" smtClean="0"/>
              <a:t>Rates his health as good to excellent</a:t>
            </a:r>
          </a:p>
          <a:p>
            <a:pPr lvl="1">
              <a:defRPr/>
            </a:pPr>
            <a:r>
              <a:rPr lang="en-US" dirty="0" smtClean="0"/>
              <a:t>Has extensive social network</a:t>
            </a:r>
          </a:p>
          <a:p>
            <a:pPr lvl="1">
              <a:defRPr/>
            </a:pPr>
            <a:r>
              <a:rPr lang="en-US" dirty="0" smtClean="0"/>
              <a:t>Tells you “I am worried about my blood sugars and want to get them down”.</a:t>
            </a:r>
          </a:p>
          <a:p>
            <a:pPr lvl="1">
              <a:defRPr/>
            </a:pPr>
            <a:endParaRPr lang="en-US" dirty="0" smtClean="0"/>
          </a:p>
          <a:p>
            <a:pPr lvl="1">
              <a:defRPr/>
            </a:pPr>
            <a:endParaRPr lang="en-US" dirty="0"/>
          </a:p>
        </p:txBody>
      </p:sp>
    </p:spTree>
    <p:custDataLst>
      <p:tags r:id="rId1"/>
    </p:custDataLst>
    <p:extLst>
      <p:ext uri="{BB962C8B-B14F-4D97-AF65-F5344CB8AC3E}">
        <p14:creationId xmlns:p14="http://schemas.microsoft.com/office/powerpoint/2010/main" val="80736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Documents and Settings\Owner\Local Settings\Temporary Internet Files\Content.IE5\YCQQXK92\MC90043982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667000"/>
            <a:ext cx="266584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Title 1"/>
          <p:cNvSpPr>
            <a:spLocks noGrp="1"/>
          </p:cNvSpPr>
          <p:nvPr>
            <p:ph type="title"/>
          </p:nvPr>
        </p:nvSpPr>
        <p:spPr>
          <a:xfrm>
            <a:off x="381000" y="228600"/>
            <a:ext cx="8382000" cy="1143000"/>
          </a:xfrm>
        </p:spPr>
        <p:txBody>
          <a:bodyPr/>
          <a:lstStyle/>
          <a:p>
            <a:r>
              <a:rPr lang="en-US" smtClean="0"/>
              <a:t>What Action?</a:t>
            </a:r>
          </a:p>
        </p:txBody>
      </p:sp>
      <p:sp>
        <p:nvSpPr>
          <p:cNvPr id="3" name="Content Placeholder 2"/>
          <p:cNvSpPr>
            <a:spLocks noGrp="1"/>
          </p:cNvSpPr>
          <p:nvPr>
            <p:ph idx="1"/>
          </p:nvPr>
        </p:nvSpPr>
        <p:spPr>
          <a:xfrm>
            <a:off x="457200" y="1600200"/>
            <a:ext cx="7772400" cy="4800600"/>
          </a:xfrm>
        </p:spPr>
        <p:txBody>
          <a:bodyPr/>
          <a:lstStyle/>
          <a:p>
            <a:pPr lvl="1">
              <a:defRPr/>
            </a:pPr>
            <a:r>
              <a:rPr lang="en-US" dirty="0" smtClean="0"/>
              <a:t>Blood glucose testing frequency</a:t>
            </a:r>
            <a:endParaRPr lang="en-US" dirty="0"/>
          </a:p>
          <a:p>
            <a:pPr lvl="1">
              <a:defRPr/>
            </a:pPr>
            <a:r>
              <a:rPr lang="en-US" dirty="0" smtClean="0"/>
              <a:t>Med changes?</a:t>
            </a:r>
          </a:p>
          <a:p>
            <a:pPr lvl="1">
              <a:defRPr/>
            </a:pPr>
            <a:r>
              <a:rPr lang="en-US" dirty="0" smtClean="0"/>
              <a:t>Activity suggestions?</a:t>
            </a:r>
          </a:p>
          <a:p>
            <a:pPr lvl="1">
              <a:defRPr/>
            </a:pPr>
            <a:r>
              <a:rPr lang="en-US" dirty="0" smtClean="0"/>
              <a:t>Nutrition ideas?</a:t>
            </a:r>
          </a:p>
        </p:txBody>
      </p:sp>
    </p:spTree>
    <p:custDataLst>
      <p:tags r:id="rId1"/>
    </p:custDataLst>
    <p:extLst>
      <p:ext uri="{BB962C8B-B14F-4D97-AF65-F5344CB8AC3E}">
        <p14:creationId xmlns:p14="http://schemas.microsoft.com/office/powerpoint/2010/main" val="240544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normAutofit fontScale="90000"/>
          </a:bodyPr>
          <a:lstStyle/>
          <a:p>
            <a:r>
              <a:rPr lang="en-US" smtClean="0"/>
              <a:t>7 Key Facts about Steroids and Cancer</a:t>
            </a:r>
          </a:p>
        </p:txBody>
      </p:sp>
      <p:sp>
        <p:nvSpPr>
          <p:cNvPr id="3" name="Content Placeholder 2"/>
          <p:cNvSpPr>
            <a:spLocks noGrp="1"/>
          </p:cNvSpPr>
          <p:nvPr>
            <p:ph idx="1"/>
          </p:nvPr>
        </p:nvSpPr>
        <p:spPr/>
        <p:txBody>
          <a:bodyPr/>
          <a:lstStyle/>
          <a:p>
            <a:pPr>
              <a:defRPr/>
            </a:pPr>
            <a:r>
              <a:rPr lang="en-US" dirty="0" smtClean="0"/>
              <a:t>Primarily effects post meal BG</a:t>
            </a:r>
          </a:p>
          <a:p>
            <a:pPr>
              <a:defRPr/>
            </a:pPr>
            <a:r>
              <a:rPr lang="en-US" dirty="0" smtClean="0"/>
              <a:t>Glucose levels tend to normalize </a:t>
            </a:r>
            <a:r>
              <a:rPr lang="en-US" dirty="0" err="1" smtClean="0"/>
              <a:t>overnt</a:t>
            </a:r>
            <a:endParaRPr lang="en-US" dirty="0" smtClean="0"/>
          </a:p>
          <a:p>
            <a:pPr>
              <a:defRPr/>
            </a:pPr>
            <a:r>
              <a:rPr lang="en-US" dirty="0" smtClean="0"/>
              <a:t>Oral agents usually don’t work</a:t>
            </a:r>
          </a:p>
          <a:p>
            <a:pPr>
              <a:defRPr/>
            </a:pPr>
            <a:r>
              <a:rPr lang="en-US" dirty="0" smtClean="0"/>
              <a:t>Insulin always works</a:t>
            </a:r>
          </a:p>
          <a:p>
            <a:pPr>
              <a:defRPr/>
            </a:pPr>
            <a:r>
              <a:rPr lang="en-US" dirty="0" smtClean="0"/>
              <a:t>Bolus / prandial insulin primary need</a:t>
            </a:r>
          </a:p>
          <a:p>
            <a:pPr>
              <a:defRPr/>
            </a:pPr>
            <a:r>
              <a:rPr lang="en-US" dirty="0" smtClean="0"/>
              <a:t>Basal insulin given in am</a:t>
            </a:r>
          </a:p>
          <a:p>
            <a:pPr>
              <a:defRPr/>
            </a:pPr>
            <a:r>
              <a:rPr lang="en-US" dirty="0" smtClean="0"/>
              <a:t>Consult w/ RD, CDE’s and other specialists as needed.</a:t>
            </a:r>
            <a:endParaRPr lang="en-US" dirty="0"/>
          </a:p>
        </p:txBody>
      </p:sp>
      <p:pic>
        <p:nvPicPr>
          <p:cNvPr id="126980" name="Picture 2" descr="C:\Documents and Settings\Owner\Local Settings\Temporary Internet Files\Content.IE5\ZU1C5HQM\MC90001409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875" y="228600"/>
            <a:ext cx="11668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825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Documents and Settings\Owner\Local Settings\Temporary Internet Files\Content.IE5\YCQQXK92\MC90043982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429000"/>
            <a:ext cx="2590800" cy="259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Title 1"/>
          <p:cNvSpPr>
            <a:spLocks noGrp="1"/>
          </p:cNvSpPr>
          <p:nvPr>
            <p:ph type="title"/>
          </p:nvPr>
        </p:nvSpPr>
        <p:spPr>
          <a:xfrm>
            <a:off x="457200" y="228600"/>
            <a:ext cx="8305800" cy="1143000"/>
          </a:xfrm>
        </p:spPr>
        <p:txBody>
          <a:bodyPr/>
          <a:lstStyle/>
          <a:p>
            <a:r>
              <a:rPr lang="en-US" dirty="0" smtClean="0"/>
              <a:t>What Action?</a:t>
            </a:r>
          </a:p>
        </p:txBody>
      </p:sp>
      <p:sp>
        <p:nvSpPr>
          <p:cNvPr id="3" name="Content Placeholder 2"/>
          <p:cNvSpPr>
            <a:spLocks noGrp="1"/>
          </p:cNvSpPr>
          <p:nvPr>
            <p:ph idx="1"/>
          </p:nvPr>
        </p:nvSpPr>
        <p:spPr>
          <a:xfrm>
            <a:off x="723900" y="1524000"/>
            <a:ext cx="7772400" cy="4800600"/>
          </a:xfrm>
        </p:spPr>
        <p:txBody>
          <a:bodyPr>
            <a:normAutofit/>
          </a:bodyPr>
          <a:lstStyle/>
          <a:p>
            <a:pPr lvl="1">
              <a:defRPr/>
            </a:pPr>
            <a:r>
              <a:rPr lang="en-US" sz="3200" dirty="0" smtClean="0"/>
              <a:t>Blood glucose testing frequency</a:t>
            </a:r>
            <a:endParaRPr lang="en-US" sz="3200" dirty="0"/>
          </a:p>
          <a:p>
            <a:pPr lvl="1">
              <a:defRPr/>
            </a:pPr>
            <a:r>
              <a:rPr lang="en-US" sz="3200" dirty="0" smtClean="0"/>
              <a:t>Med changes?</a:t>
            </a:r>
          </a:p>
          <a:p>
            <a:pPr lvl="1">
              <a:defRPr/>
            </a:pPr>
            <a:r>
              <a:rPr lang="en-US" sz="3200" dirty="0" smtClean="0"/>
              <a:t>Activity suggestions?</a:t>
            </a:r>
          </a:p>
          <a:p>
            <a:pPr lvl="1">
              <a:defRPr/>
            </a:pPr>
            <a:r>
              <a:rPr lang="en-US" sz="3200" dirty="0" smtClean="0"/>
              <a:t>Nutrition ideas?</a:t>
            </a:r>
          </a:p>
        </p:txBody>
      </p:sp>
    </p:spTree>
    <p:custDataLst>
      <p:tags r:id="rId1"/>
    </p:custDataLst>
    <p:extLst>
      <p:ext uri="{BB962C8B-B14F-4D97-AF65-F5344CB8AC3E}">
        <p14:creationId xmlns:p14="http://schemas.microsoft.com/office/powerpoint/2010/main" val="19114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228600" y="228600"/>
            <a:ext cx="7772400" cy="1143000"/>
          </a:xfrm>
        </p:spPr>
        <p:txBody>
          <a:bodyPr>
            <a:normAutofit fontScale="90000"/>
          </a:bodyPr>
          <a:lstStyle/>
          <a:p>
            <a:pPr eaLnBrk="1" hangingPunct="1"/>
            <a:r>
              <a:rPr lang="en-US" dirty="0" smtClean="0"/>
              <a:t>Special Populations:</a:t>
            </a:r>
            <a:br>
              <a:rPr lang="en-US" dirty="0" smtClean="0"/>
            </a:br>
            <a:r>
              <a:rPr lang="en-US" dirty="0" smtClean="0"/>
              <a:t>Post Organ Transplant</a:t>
            </a:r>
          </a:p>
        </p:txBody>
      </p:sp>
      <p:sp>
        <p:nvSpPr>
          <p:cNvPr id="1014787" name="Rectangle 3"/>
          <p:cNvSpPr>
            <a:spLocks noGrp="1" noChangeArrowheads="1"/>
          </p:cNvSpPr>
          <p:nvPr>
            <p:ph type="body" idx="1"/>
          </p:nvPr>
        </p:nvSpPr>
        <p:spPr>
          <a:xfrm>
            <a:off x="228600" y="1752600"/>
            <a:ext cx="8637588" cy="4648200"/>
          </a:xfrm>
        </p:spPr>
        <p:txBody>
          <a:bodyPr>
            <a:normAutofit fontScale="92500" lnSpcReduction="10000"/>
          </a:bodyPr>
          <a:lstStyle/>
          <a:p>
            <a:pPr eaLnBrk="1" hangingPunct="1">
              <a:defRPr/>
            </a:pPr>
            <a:r>
              <a:rPr lang="en-US" sz="2800" dirty="0" smtClean="0"/>
              <a:t>Post transplant kidney, heart, liver, lung transplant have about 20% chance of developing diabetes </a:t>
            </a:r>
          </a:p>
          <a:p>
            <a:pPr eaLnBrk="1" hangingPunct="1">
              <a:defRPr/>
            </a:pPr>
            <a:r>
              <a:rPr lang="en-US" sz="2800" dirty="0" smtClean="0"/>
              <a:t>Increased risk for hyperglycemia due to steroid therapy, </a:t>
            </a:r>
            <a:r>
              <a:rPr lang="en-US" sz="2800" dirty="0" err="1" smtClean="0"/>
              <a:t>tacrolimus</a:t>
            </a:r>
            <a:r>
              <a:rPr lang="en-US" sz="2800" dirty="0" smtClean="0"/>
              <a:t>, cyclosporine, physical stress, pre-existing risk factors</a:t>
            </a:r>
          </a:p>
          <a:p>
            <a:pPr eaLnBrk="1" hangingPunct="1">
              <a:defRPr/>
            </a:pPr>
            <a:r>
              <a:rPr lang="en-US" sz="2800" dirty="0" smtClean="0"/>
              <a:t>Early detection and aggressive treatment important to prevent infection and complications</a:t>
            </a:r>
          </a:p>
          <a:p>
            <a:pPr eaLnBrk="1" hangingPunct="1">
              <a:defRPr/>
            </a:pPr>
            <a:r>
              <a:rPr lang="en-US" sz="2800" dirty="0" err="1" smtClean="0"/>
              <a:t>Mgmt</a:t>
            </a:r>
            <a:r>
              <a:rPr lang="en-US" sz="2800" dirty="0" smtClean="0"/>
              <a:t>: oral agents/insulin, BGM, exercise, MNT</a:t>
            </a:r>
          </a:p>
          <a:p>
            <a:pPr eaLnBrk="1" hangingPunct="1">
              <a:buFont typeface="Wingdings" pitchFamily="2" charset="2"/>
              <a:buNone/>
              <a:defRPr/>
            </a:pPr>
            <a:endParaRPr lang="en-US" sz="2800" dirty="0" smtClean="0"/>
          </a:p>
          <a:p>
            <a:pPr algn="r" eaLnBrk="1" hangingPunct="1">
              <a:buFont typeface="Wingdings" pitchFamily="2" charset="2"/>
              <a:buNone/>
              <a:defRPr/>
            </a:pPr>
            <a:r>
              <a:rPr lang="en-US" sz="2000" dirty="0" smtClean="0">
                <a:hlinkClick r:id="rId4"/>
              </a:rPr>
              <a:t>New Onset Diabetes Mellitus After Transplantation</a:t>
            </a:r>
          </a:p>
          <a:p>
            <a:pPr algn="r" eaLnBrk="1" hangingPunct="1">
              <a:buFont typeface="Wingdings" pitchFamily="2" charset="2"/>
              <a:buNone/>
              <a:defRPr/>
            </a:pPr>
            <a:r>
              <a:rPr lang="en-US" sz="2000" dirty="0" err="1" smtClean="0">
                <a:hlinkClick r:id="rId4"/>
              </a:rPr>
              <a:t>Endocrinol</a:t>
            </a:r>
            <a:r>
              <a:rPr lang="en-US" sz="2000" dirty="0" smtClean="0">
                <a:hlinkClick r:id="rId4"/>
              </a:rPr>
              <a:t> </a:t>
            </a:r>
            <a:r>
              <a:rPr lang="en-US" sz="2000" dirty="0" err="1">
                <a:hlinkClick r:id="rId4"/>
              </a:rPr>
              <a:t>Metab</a:t>
            </a:r>
            <a:r>
              <a:rPr lang="en-US" sz="2000" dirty="0">
                <a:hlinkClick r:id="rId4"/>
              </a:rPr>
              <a:t> </a:t>
            </a:r>
            <a:r>
              <a:rPr lang="en-US" sz="2000" dirty="0" err="1">
                <a:hlinkClick r:id="rId4"/>
              </a:rPr>
              <a:t>Clin</a:t>
            </a:r>
            <a:r>
              <a:rPr lang="en-US" sz="2000" dirty="0">
                <a:hlinkClick r:id="rId4"/>
              </a:rPr>
              <a:t> N </a:t>
            </a:r>
            <a:r>
              <a:rPr lang="en-US" sz="2000" dirty="0" smtClean="0">
                <a:hlinkClick r:id="rId4"/>
              </a:rPr>
              <a:t>Am36 </a:t>
            </a:r>
            <a:r>
              <a:rPr lang="en-US" sz="2000" dirty="0">
                <a:hlinkClick r:id="rId4"/>
              </a:rPr>
              <a:t>(2007) 873–890</a:t>
            </a:r>
            <a:r>
              <a:rPr lang="en-US" sz="2000" dirty="0" smtClean="0">
                <a:hlinkClick r:id="rId4"/>
              </a:rPr>
              <a:t/>
            </a:r>
            <a:br>
              <a:rPr lang="en-US" sz="2000" dirty="0" smtClean="0">
                <a:hlinkClick r:id="rId4"/>
              </a:rPr>
            </a:br>
            <a:endParaRPr lang="en-US" sz="2000" dirty="0" smtClean="0"/>
          </a:p>
        </p:txBody>
      </p:sp>
    </p:spTree>
    <p:custDataLst>
      <p:tags r:id="rId1"/>
    </p:custDataLst>
    <p:extLst>
      <p:ext uri="{BB962C8B-B14F-4D97-AF65-F5344CB8AC3E}">
        <p14:creationId xmlns:p14="http://schemas.microsoft.com/office/powerpoint/2010/main" val="295838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2918527" y="304800"/>
            <a:ext cx="6248400" cy="1180763"/>
          </a:xfrm>
        </p:spPr>
        <p:txBody>
          <a:bodyPr>
            <a:normAutofit/>
          </a:bodyPr>
          <a:lstStyle/>
          <a:p>
            <a:pPr eaLnBrk="1" hangingPunct="1"/>
            <a:r>
              <a:rPr lang="en-US" sz="3200" dirty="0" smtClean="0"/>
              <a:t>Cystic Fibrosis Related Diabetes  (CFRD)</a:t>
            </a:r>
          </a:p>
        </p:txBody>
      </p:sp>
      <p:sp>
        <p:nvSpPr>
          <p:cNvPr id="1016835" name="Rectangle 3"/>
          <p:cNvSpPr>
            <a:spLocks noGrp="1" noChangeArrowheads="1"/>
          </p:cNvSpPr>
          <p:nvPr>
            <p:ph type="body" idx="1"/>
          </p:nvPr>
        </p:nvSpPr>
        <p:spPr>
          <a:xfrm>
            <a:off x="304800" y="2362200"/>
            <a:ext cx="8178800" cy="4495800"/>
          </a:xfrm>
        </p:spPr>
        <p:txBody>
          <a:bodyPr/>
          <a:lstStyle/>
          <a:p>
            <a:pPr eaLnBrk="1" hangingPunct="1">
              <a:defRPr/>
            </a:pPr>
            <a:r>
              <a:rPr lang="en-US" sz="2800" dirty="0" smtClean="0"/>
              <a:t>Cystic fibrosis</a:t>
            </a:r>
          </a:p>
          <a:p>
            <a:pPr lvl="1" eaLnBrk="1" hangingPunct="1">
              <a:defRPr/>
            </a:pPr>
            <a:r>
              <a:rPr lang="en-US" sz="2800" dirty="0" smtClean="0"/>
              <a:t>Affects &gt;30,000 in U.S. </a:t>
            </a:r>
          </a:p>
          <a:p>
            <a:pPr lvl="2" eaLnBrk="1" hangingPunct="1">
              <a:defRPr/>
            </a:pPr>
            <a:r>
              <a:rPr lang="en-US" sz="2800" dirty="0" smtClean="0"/>
              <a:t>1000 children dx each year</a:t>
            </a:r>
          </a:p>
          <a:p>
            <a:pPr lvl="1" eaLnBrk="1" hangingPunct="1">
              <a:defRPr/>
            </a:pPr>
            <a:r>
              <a:rPr lang="en-US" sz="2800" dirty="0" smtClean="0"/>
              <a:t>Abnormally thick mucus clogs lungs</a:t>
            </a:r>
          </a:p>
          <a:p>
            <a:pPr lvl="1" eaLnBrk="1" hangingPunct="1">
              <a:defRPr/>
            </a:pPr>
            <a:r>
              <a:rPr lang="en-US" sz="2800" dirty="0" smtClean="0"/>
              <a:t>Partial fibrotic destruction of islet cell mass leads to hyperglycemia</a:t>
            </a:r>
          </a:p>
          <a:p>
            <a:pPr lvl="1" eaLnBrk="1" hangingPunct="1">
              <a:defRPr/>
            </a:pPr>
            <a:r>
              <a:rPr lang="en-US" sz="2800" dirty="0" smtClean="0"/>
              <a:t>Due to improved treatment, survival rates improving</a:t>
            </a:r>
          </a:p>
          <a:p>
            <a:pPr lvl="1" eaLnBrk="1" hangingPunct="1">
              <a:defRPr/>
            </a:pPr>
            <a:endParaRPr lang="en-US" sz="2800" dirty="0" smtClean="0"/>
          </a:p>
          <a:p>
            <a:pPr eaLnBrk="1" hangingPunct="1">
              <a:defRPr/>
            </a:pPr>
            <a:endParaRPr lang="en-US" sz="2800" dirty="0" smtClean="0"/>
          </a:p>
        </p:txBody>
      </p:sp>
      <p:pic>
        <p:nvPicPr>
          <p:cNvPr id="129028" name="Picture 5" descr="cfpicnic12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66700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7392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Beverly\AppData\Local\Microsoft\Windows\Temporary Internet Files\Content.IE5\HME9NZI2\MP90044366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1112" y="152400"/>
            <a:ext cx="1782763"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Rectangle 2"/>
          <p:cNvSpPr>
            <a:spLocks noGrp="1" noChangeArrowheads="1"/>
          </p:cNvSpPr>
          <p:nvPr>
            <p:ph type="title"/>
          </p:nvPr>
        </p:nvSpPr>
        <p:spPr>
          <a:xfrm>
            <a:off x="381000" y="152400"/>
            <a:ext cx="6670112" cy="1295400"/>
          </a:xfrm>
        </p:spPr>
        <p:txBody>
          <a:bodyPr/>
          <a:lstStyle/>
          <a:p>
            <a:pPr eaLnBrk="1" hangingPunct="1"/>
            <a:r>
              <a:rPr lang="en-US" sz="3600" smtClean="0"/>
              <a:t>Cystic Fibrosis Related Diabetes  (CFRD)</a:t>
            </a:r>
          </a:p>
        </p:txBody>
      </p:sp>
      <p:sp>
        <p:nvSpPr>
          <p:cNvPr id="1016835" name="Rectangle 3"/>
          <p:cNvSpPr>
            <a:spLocks noGrp="1" noChangeArrowheads="1"/>
          </p:cNvSpPr>
          <p:nvPr>
            <p:ph type="body" idx="1"/>
          </p:nvPr>
        </p:nvSpPr>
        <p:spPr>
          <a:xfrm>
            <a:off x="304800" y="1447800"/>
            <a:ext cx="8178800" cy="5257800"/>
          </a:xfrm>
        </p:spPr>
        <p:txBody>
          <a:bodyPr/>
          <a:lstStyle/>
          <a:p>
            <a:pPr eaLnBrk="1" hangingPunct="1">
              <a:defRPr/>
            </a:pPr>
            <a:r>
              <a:rPr lang="en-US" sz="2800" dirty="0" smtClean="0"/>
              <a:t>CFRD distinct clinical entity</a:t>
            </a:r>
          </a:p>
          <a:p>
            <a:pPr lvl="1" eaLnBrk="1" hangingPunct="1">
              <a:defRPr/>
            </a:pPr>
            <a:r>
              <a:rPr lang="en-US" sz="2800" dirty="0" smtClean="0"/>
              <a:t>Insulin deficient but not prone to ketosis</a:t>
            </a:r>
          </a:p>
          <a:p>
            <a:pPr lvl="1" eaLnBrk="1" hangingPunct="1">
              <a:defRPr/>
            </a:pPr>
            <a:r>
              <a:rPr lang="en-US" sz="2800" dirty="0" smtClean="0"/>
              <a:t>Slow moving – 2-4 yrs before diagnosis</a:t>
            </a:r>
          </a:p>
          <a:p>
            <a:pPr lvl="1" eaLnBrk="1" hangingPunct="1">
              <a:defRPr/>
            </a:pPr>
            <a:r>
              <a:rPr lang="en-US" sz="2800" dirty="0" smtClean="0"/>
              <a:t>Abnormal glucose tolerance associated with progressive clinical deterioration</a:t>
            </a:r>
          </a:p>
          <a:p>
            <a:pPr lvl="1" eaLnBrk="1" hangingPunct="1">
              <a:defRPr/>
            </a:pPr>
            <a:r>
              <a:rPr lang="en-US" sz="2800" dirty="0" smtClean="0"/>
              <a:t>Associated w/ poor nutritional status, lung disease, </a:t>
            </a:r>
            <a:r>
              <a:rPr lang="en-US" sz="2800" dirty="0" err="1" smtClean="0"/>
              <a:t>resp</a:t>
            </a:r>
            <a:r>
              <a:rPr lang="en-US" sz="2800" dirty="0" smtClean="0"/>
              <a:t> failure</a:t>
            </a:r>
          </a:p>
          <a:p>
            <a:pPr lvl="1" eaLnBrk="1" hangingPunct="1">
              <a:defRPr/>
            </a:pPr>
            <a:r>
              <a:rPr lang="en-US" sz="2800" dirty="0" smtClean="0"/>
              <a:t>Lowers survival rate at 30 yrs</a:t>
            </a:r>
          </a:p>
          <a:p>
            <a:pPr lvl="2" eaLnBrk="1" hangingPunct="1">
              <a:defRPr/>
            </a:pPr>
            <a:r>
              <a:rPr lang="en-US" sz="2800" dirty="0" smtClean="0"/>
              <a:t>Only 25% live to 30 w/ CFRD</a:t>
            </a:r>
          </a:p>
          <a:p>
            <a:pPr lvl="2" eaLnBrk="1" hangingPunct="1">
              <a:defRPr/>
            </a:pPr>
            <a:r>
              <a:rPr lang="en-US" sz="2800" dirty="0" smtClean="0"/>
              <a:t>60% live to 30 years when no CFRD</a:t>
            </a:r>
          </a:p>
          <a:p>
            <a:pPr lvl="2" eaLnBrk="1" hangingPunct="1">
              <a:defRPr/>
            </a:pPr>
            <a:endParaRPr lang="en-US" sz="2800" dirty="0" smtClean="0"/>
          </a:p>
        </p:txBody>
      </p:sp>
    </p:spTree>
    <p:custDataLst>
      <p:tags r:id="rId1"/>
    </p:custDataLst>
    <p:extLst>
      <p:ext uri="{BB962C8B-B14F-4D97-AF65-F5344CB8AC3E}">
        <p14:creationId xmlns:p14="http://schemas.microsoft.com/office/powerpoint/2010/main" val="259471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873347" y="302777"/>
            <a:ext cx="5791200" cy="1219200"/>
          </a:xfrm>
        </p:spPr>
        <p:txBody>
          <a:bodyPr/>
          <a:lstStyle/>
          <a:p>
            <a:pPr eaLnBrk="1" hangingPunct="1"/>
            <a:r>
              <a:rPr lang="en-US" sz="3600" smtClean="0"/>
              <a:t>Cystic Fibrosis Related Diabetes  (CFRD)</a:t>
            </a:r>
          </a:p>
        </p:txBody>
      </p:sp>
      <p:sp>
        <p:nvSpPr>
          <p:cNvPr id="1016835" name="Rectangle 3"/>
          <p:cNvSpPr>
            <a:spLocks noGrp="1" noChangeArrowheads="1"/>
          </p:cNvSpPr>
          <p:nvPr>
            <p:ph type="body" idx="1"/>
          </p:nvPr>
        </p:nvSpPr>
        <p:spPr>
          <a:xfrm>
            <a:off x="304800" y="2362200"/>
            <a:ext cx="8178800" cy="4495800"/>
          </a:xfrm>
        </p:spPr>
        <p:txBody>
          <a:bodyPr/>
          <a:lstStyle/>
          <a:p>
            <a:pPr eaLnBrk="1" hangingPunct="1">
              <a:defRPr/>
            </a:pPr>
            <a:r>
              <a:rPr lang="en-US" sz="2800" dirty="0" smtClean="0"/>
              <a:t>CFRD Magnitude with CF</a:t>
            </a:r>
          </a:p>
          <a:p>
            <a:pPr lvl="1" eaLnBrk="1" hangingPunct="1">
              <a:defRPr/>
            </a:pPr>
            <a:r>
              <a:rPr lang="en-US" sz="2800" dirty="0" smtClean="0"/>
              <a:t>20% of adolescents </a:t>
            </a:r>
          </a:p>
          <a:p>
            <a:pPr lvl="1" eaLnBrk="1" hangingPunct="1">
              <a:defRPr/>
            </a:pPr>
            <a:r>
              <a:rPr lang="en-US" sz="2800" dirty="0" smtClean="0"/>
              <a:t>40% of adult pts, develop CFRD </a:t>
            </a:r>
          </a:p>
          <a:p>
            <a:pPr eaLnBrk="1" hangingPunct="1">
              <a:defRPr/>
            </a:pPr>
            <a:r>
              <a:rPr lang="en-US" sz="2800" dirty="0" smtClean="0"/>
              <a:t>CFRD Consensus Panel recommends:</a:t>
            </a:r>
          </a:p>
          <a:p>
            <a:pPr lvl="1" eaLnBrk="1" hangingPunct="1">
              <a:defRPr/>
            </a:pPr>
            <a:r>
              <a:rPr lang="en-US" sz="2800" dirty="0" smtClean="0"/>
              <a:t>FPG yearly after 14 yrs age or symptoms</a:t>
            </a:r>
          </a:p>
          <a:p>
            <a:pPr lvl="1" eaLnBrk="1" hangingPunct="1">
              <a:defRPr/>
            </a:pPr>
            <a:r>
              <a:rPr lang="en-US" sz="2800" dirty="0" smtClean="0"/>
              <a:t>Monitor BG closely during steroid therapy</a:t>
            </a:r>
          </a:p>
          <a:p>
            <a:pPr lvl="1" eaLnBrk="1" hangingPunct="1">
              <a:defRPr/>
            </a:pPr>
            <a:r>
              <a:rPr lang="en-US" sz="2800" dirty="0" smtClean="0"/>
              <a:t>A1c may not be accurate (false low)</a:t>
            </a:r>
          </a:p>
          <a:p>
            <a:pPr marL="457200" lvl="1" indent="0" eaLnBrk="1" hangingPunct="1">
              <a:buNone/>
              <a:defRPr/>
            </a:pPr>
            <a:r>
              <a:rPr lang="en-US" sz="2400" dirty="0" smtClean="0">
                <a:hlinkClick r:id="rId4"/>
              </a:rPr>
              <a:t>Clinical Practice Recommendations for CFRD 2010</a:t>
            </a:r>
            <a:endParaRPr lang="en-US" sz="2400" dirty="0" smtClean="0"/>
          </a:p>
        </p:txBody>
      </p:sp>
      <p:pic>
        <p:nvPicPr>
          <p:cNvPr id="131076" name="Picture 5" descr="cfpicnic12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66700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791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304800" y="381000"/>
            <a:ext cx="6934200" cy="1219200"/>
          </a:xfrm>
        </p:spPr>
        <p:txBody>
          <a:bodyPr/>
          <a:lstStyle/>
          <a:p>
            <a:pPr eaLnBrk="1" hangingPunct="1"/>
            <a:r>
              <a:rPr lang="en-US" sz="3600" smtClean="0"/>
              <a:t>Cystic Fibrosis Related Diabetes  (CFRD)</a:t>
            </a:r>
          </a:p>
        </p:txBody>
      </p:sp>
      <p:sp>
        <p:nvSpPr>
          <p:cNvPr id="1016835" name="Rectangle 3"/>
          <p:cNvSpPr>
            <a:spLocks noGrp="1" noChangeArrowheads="1"/>
          </p:cNvSpPr>
          <p:nvPr>
            <p:ph type="body" idx="1"/>
          </p:nvPr>
        </p:nvSpPr>
        <p:spPr>
          <a:xfrm>
            <a:off x="448398" y="1668308"/>
            <a:ext cx="8178800" cy="5276850"/>
          </a:xfrm>
        </p:spPr>
        <p:txBody>
          <a:bodyPr/>
          <a:lstStyle/>
          <a:p>
            <a:pPr eaLnBrk="1" hangingPunct="1">
              <a:defRPr/>
            </a:pPr>
            <a:r>
              <a:rPr lang="en-US" sz="2800" dirty="0" smtClean="0"/>
              <a:t>Treatment Philosophy</a:t>
            </a:r>
          </a:p>
          <a:p>
            <a:pPr lvl="1" eaLnBrk="1" hangingPunct="1">
              <a:defRPr/>
            </a:pPr>
            <a:r>
              <a:rPr lang="en-US" sz="2800" dirty="0" smtClean="0"/>
              <a:t>“Eat, we will cover”</a:t>
            </a:r>
          </a:p>
          <a:p>
            <a:pPr eaLnBrk="1" hangingPunct="1">
              <a:defRPr/>
            </a:pPr>
            <a:r>
              <a:rPr lang="en-US" sz="2800" dirty="0" smtClean="0"/>
              <a:t>Goal of therapy: maintain glucose/ weight</a:t>
            </a:r>
          </a:p>
          <a:p>
            <a:pPr lvl="1" eaLnBrk="1" hangingPunct="1">
              <a:defRPr/>
            </a:pPr>
            <a:r>
              <a:rPr lang="en-US" sz="2800" dirty="0" smtClean="0"/>
              <a:t>Daily </a:t>
            </a:r>
            <a:r>
              <a:rPr lang="en-US" sz="2800" dirty="0" err="1" smtClean="0"/>
              <a:t>cals</a:t>
            </a:r>
            <a:r>
              <a:rPr lang="en-US" sz="2800" dirty="0" smtClean="0"/>
              <a:t> – 120 to 150% RDA (2,400 – 3000)</a:t>
            </a:r>
          </a:p>
          <a:p>
            <a:pPr lvl="2" eaLnBrk="1" hangingPunct="1">
              <a:defRPr/>
            </a:pPr>
            <a:r>
              <a:rPr lang="en-US" sz="2800" dirty="0" smtClean="0"/>
              <a:t>40% fat, 15-20% protein,</a:t>
            </a:r>
          </a:p>
          <a:p>
            <a:pPr lvl="1" eaLnBrk="1" hangingPunct="1">
              <a:defRPr/>
            </a:pPr>
            <a:r>
              <a:rPr lang="en-US" sz="2800" dirty="0" smtClean="0"/>
              <a:t>May be on steroid pulses</a:t>
            </a:r>
          </a:p>
          <a:p>
            <a:pPr eaLnBrk="1" hangingPunct="1">
              <a:defRPr/>
            </a:pPr>
            <a:r>
              <a:rPr lang="en-US" sz="2800" dirty="0" smtClean="0"/>
              <a:t>Med regimen needs flexibility</a:t>
            </a:r>
          </a:p>
          <a:p>
            <a:pPr lvl="1" eaLnBrk="1" hangingPunct="1">
              <a:defRPr/>
            </a:pPr>
            <a:r>
              <a:rPr lang="en-US" sz="2800" dirty="0" smtClean="0"/>
              <a:t>Bolus insulin w/meals, </a:t>
            </a:r>
            <a:r>
              <a:rPr lang="en-US" sz="2800" dirty="0" err="1" smtClean="0"/>
              <a:t>carb</a:t>
            </a:r>
            <a:r>
              <a:rPr lang="en-US" sz="2800" dirty="0" smtClean="0"/>
              <a:t> counting + basal</a:t>
            </a:r>
          </a:p>
          <a:p>
            <a:pPr eaLnBrk="1" hangingPunct="1">
              <a:defRPr/>
            </a:pPr>
            <a:r>
              <a:rPr lang="en-US" sz="2800" dirty="0" smtClean="0"/>
              <a:t>Monitor BG levels annually or if s/s of DM</a:t>
            </a:r>
          </a:p>
        </p:txBody>
      </p:sp>
      <p:pic>
        <p:nvPicPr>
          <p:cNvPr id="11266" name="Picture 2" descr="C:\Users\bev\AppData\Local\Microsoft\Windows\Temporary Internet Files\Content.IE5\23EY3B9I\MC9004135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0"/>
            <a:ext cx="1845398" cy="25928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62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r>
              <a:rPr lang="en-US" smtClean="0"/>
              <a:t>23 yr old newly diagnosed CFRD</a:t>
            </a:r>
          </a:p>
        </p:txBody>
      </p:sp>
      <p:sp>
        <p:nvSpPr>
          <p:cNvPr id="3" name="Text Placeholder 2"/>
          <p:cNvSpPr>
            <a:spLocks noGrp="1"/>
          </p:cNvSpPr>
          <p:nvPr>
            <p:ph type="body" sz="half" idx="1"/>
          </p:nvPr>
        </p:nvSpPr>
        <p:spPr/>
        <p:txBody>
          <a:bodyPr/>
          <a:lstStyle/>
          <a:p>
            <a:pPr>
              <a:defRPr/>
            </a:pPr>
            <a:r>
              <a:rPr lang="en-US" dirty="0" smtClean="0"/>
              <a:t>A1c 8.3%</a:t>
            </a:r>
          </a:p>
          <a:p>
            <a:pPr>
              <a:defRPr/>
            </a:pPr>
            <a:r>
              <a:rPr lang="en-US" dirty="0" smtClean="0"/>
              <a:t>Lost 6 </a:t>
            </a:r>
            <a:r>
              <a:rPr lang="en-US" dirty="0" err="1" smtClean="0"/>
              <a:t>lbs</a:t>
            </a:r>
            <a:r>
              <a:rPr lang="en-US" dirty="0" smtClean="0"/>
              <a:t> over past 3 months</a:t>
            </a:r>
          </a:p>
          <a:p>
            <a:pPr>
              <a:defRPr/>
            </a:pPr>
            <a:r>
              <a:rPr lang="en-US" dirty="0" smtClean="0"/>
              <a:t>BMI 21</a:t>
            </a:r>
          </a:p>
          <a:p>
            <a:pPr>
              <a:defRPr/>
            </a:pPr>
            <a:r>
              <a:rPr lang="en-US" dirty="0" err="1" smtClean="0"/>
              <a:t>Creat</a:t>
            </a:r>
            <a:r>
              <a:rPr lang="en-US" dirty="0" smtClean="0"/>
              <a:t> 0.9</a:t>
            </a:r>
          </a:p>
          <a:p>
            <a:pPr>
              <a:defRPr/>
            </a:pPr>
            <a:r>
              <a:rPr lang="en-US" dirty="0" smtClean="0"/>
              <a:t>On and off steroids</a:t>
            </a:r>
          </a:p>
          <a:p>
            <a:pPr>
              <a:defRPr/>
            </a:pPr>
            <a:endParaRPr lang="en-US" dirty="0" smtClean="0"/>
          </a:p>
        </p:txBody>
      </p:sp>
      <p:sp>
        <p:nvSpPr>
          <p:cNvPr id="4" name="Content Placeholder 3"/>
          <p:cNvSpPr>
            <a:spLocks noGrp="1"/>
          </p:cNvSpPr>
          <p:nvPr>
            <p:ph sz="half" idx="2"/>
          </p:nvPr>
        </p:nvSpPr>
        <p:spPr/>
        <p:txBody>
          <a:bodyPr/>
          <a:lstStyle/>
          <a:p>
            <a:pPr>
              <a:defRPr/>
            </a:pPr>
            <a:r>
              <a:rPr lang="en-US" dirty="0" smtClean="0"/>
              <a:t>Meds?</a:t>
            </a:r>
          </a:p>
          <a:p>
            <a:pPr>
              <a:defRPr/>
            </a:pPr>
            <a:r>
              <a:rPr lang="en-US" dirty="0" smtClean="0"/>
              <a:t>Insulin?</a:t>
            </a:r>
          </a:p>
          <a:p>
            <a:pPr>
              <a:defRPr/>
            </a:pPr>
            <a:r>
              <a:rPr lang="en-US" dirty="0" smtClean="0"/>
              <a:t>Food?</a:t>
            </a:r>
          </a:p>
          <a:p>
            <a:pPr>
              <a:defRPr/>
            </a:pPr>
            <a:r>
              <a:rPr lang="en-US" dirty="0" smtClean="0"/>
              <a:t>Activity?</a:t>
            </a:r>
            <a:endParaRPr lang="en-US" dirty="0"/>
          </a:p>
        </p:txBody>
      </p:sp>
      <p:pic>
        <p:nvPicPr>
          <p:cNvPr id="133125" name="Picture 3" descr="C:\Users\Beverly\AppData\Local\Microsoft\Windows\Temporary Internet Files\Content.IE5\HME9NZI2\MP90044366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038600"/>
            <a:ext cx="1782763"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026183"/>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228600"/>
            <a:ext cx="8477839" cy="5791200"/>
          </a:xfrm>
          <a:prstGeom prst="rect">
            <a:avLst/>
          </a:prstGeom>
        </p:spPr>
      </p:pic>
    </p:spTree>
    <p:custDataLst>
      <p:tags r:id="rId1"/>
    </p:custDataLst>
    <p:extLst>
      <p:ext uri="{BB962C8B-B14F-4D97-AF65-F5344CB8AC3E}">
        <p14:creationId xmlns:p14="http://schemas.microsoft.com/office/powerpoint/2010/main" val="402686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r>
              <a:rPr lang="en-US" smtClean="0"/>
              <a:t>23 yr old newly diagnosed CFRD</a:t>
            </a:r>
          </a:p>
        </p:txBody>
      </p:sp>
      <p:sp>
        <p:nvSpPr>
          <p:cNvPr id="3" name="Text Placeholder 2"/>
          <p:cNvSpPr>
            <a:spLocks noGrp="1"/>
          </p:cNvSpPr>
          <p:nvPr>
            <p:ph type="body" sz="half" idx="1"/>
          </p:nvPr>
        </p:nvSpPr>
        <p:spPr/>
        <p:txBody>
          <a:bodyPr/>
          <a:lstStyle/>
          <a:p>
            <a:pPr>
              <a:defRPr/>
            </a:pPr>
            <a:r>
              <a:rPr lang="en-US" dirty="0" smtClean="0"/>
              <a:t>A1c 8.3%</a:t>
            </a:r>
          </a:p>
          <a:p>
            <a:pPr>
              <a:defRPr/>
            </a:pPr>
            <a:r>
              <a:rPr lang="en-US" dirty="0" smtClean="0"/>
              <a:t>Lost 6 </a:t>
            </a:r>
            <a:r>
              <a:rPr lang="en-US" dirty="0" err="1" smtClean="0"/>
              <a:t>lbs</a:t>
            </a:r>
            <a:r>
              <a:rPr lang="en-US" dirty="0" smtClean="0"/>
              <a:t> over past 3 months</a:t>
            </a:r>
          </a:p>
          <a:p>
            <a:pPr>
              <a:defRPr/>
            </a:pPr>
            <a:r>
              <a:rPr lang="en-US" dirty="0" smtClean="0"/>
              <a:t>BMI 21</a:t>
            </a:r>
          </a:p>
          <a:p>
            <a:pPr>
              <a:defRPr/>
            </a:pPr>
            <a:r>
              <a:rPr lang="en-US" dirty="0" err="1" smtClean="0"/>
              <a:t>Creat</a:t>
            </a:r>
            <a:r>
              <a:rPr lang="en-US" dirty="0" smtClean="0"/>
              <a:t> 0.9</a:t>
            </a:r>
          </a:p>
          <a:p>
            <a:pPr>
              <a:defRPr/>
            </a:pPr>
            <a:r>
              <a:rPr lang="en-US" dirty="0" smtClean="0"/>
              <a:t>On and off steroids</a:t>
            </a:r>
          </a:p>
          <a:p>
            <a:pPr>
              <a:defRPr/>
            </a:pPr>
            <a:endParaRPr lang="en-US" dirty="0" smtClean="0"/>
          </a:p>
        </p:txBody>
      </p:sp>
      <p:sp>
        <p:nvSpPr>
          <p:cNvPr id="4" name="Content Placeholder 3"/>
          <p:cNvSpPr>
            <a:spLocks noGrp="1"/>
          </p:cNvSpPr>
          <p:nvPr>
            <p:ph sz="half" idx="2"/>
          </p:nvPr>
        </p:nvSpPr>
        <p:spPr/>
        <p:txBody>
          <a:bodyPr/>
          <a:lstStyle/>
          <a:p>
            <a:pPr>
              <a:defRPr/>
            </a:pPr>
            <a:r>
              <a:rPr lang="en-US" dirty="0" smtClean="0"/>
              <a:t>Meds?</a:t>
            </a:r>
          </a:p>
          <a:p>
            <a:pPr>
              <a:defRPr/>
            </a:pPr>
            <a:r>
              <a:rPr lang="en-US" dirty="0" smtClean="0"/>
              <a:t>Insulin?</a:t>
            </a:r>
          </a:p>
          <a:p>
            <a:pPr>
              <a:defRPr/>
            </a:pPr>
            <a:r>
              <a:rPr lang="en-US" dirty="0" smtClean="0"/>
              <a:t>Food?</a:t>
            </a:r>
          </a:p>
          <a:p>
            <a:pPr>
              <a:defRPr/>
            </a:pPr>
            <a:r>
              <a:rPr lang="en-US" dirty="0" smtClean="0"/>
              <a:t>Activity?</a:t>
            </a:r>
            <a:endParaRPr lang="en-US" dirty="0"/>
          </a:p>
        </p:txBody>
      </p:sp>
      <p:pic>
        <p:nvPicPr>
          <p:cNvPr id="133125" name="Picture 3" descr="C:\Users\Beverly\AppData\Local\Microsoft\Windows\Temporary Internet Files\Content.IE5\HME9NZI2\MP90044366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038600"/>
            <a:ext cx="1782763"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62676003"/>
      </p:ext>
    </p:extLst>
  </p:cSld>
  <p:clrMapOvr>
    <a:masterClrMapping/>
  </p:clrMapOvr>
  <p:transition spd="slow"/>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1371600"/>
          </a:xfrm>
        </p:spPr>
        <p:txBody>
          <a:bodyPr>
            <a:normAutofit fontScale="90000"/>
          </a:bodyPr>
          <a:lstStyle/>
          <a:p>
            <a:r>
              <a:rPr lang="en-US" dirty="0" err="1" smtClean="0"/>
              <a:t>NonAlcoholic</a:t>
            </a:r>
            <a:r>
              <a:rPr lang="en-US" dirty="0" smtClean="0"/>
              <a:t> Fatty Liver Disease (NAFLD)</a:t>
            </a:r>
            <a:endParaRPr lang="en-US" dirty="0"/>
          </a:p>
        </p:txBody>
      </p:sp>
      <p:pic>
        <p:nvPicPr>
          <p:cNvPr id="2050" name="Picture 2" descr="C:\Users\bev\AppData\Local\Microsoft\Windows\Temporary Internet Files\Content.IE5\IESD05XZ\MC900431620[1].pn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248400" y="1229591"/>
            <a:ext cx="2732809" cy="273280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81000" y="1531203"/>
            <a:ext cx="7772400" cy="3040797"/>
          </a:xfrm>
        </p:spPr>
        <p:txBody>
          <a:bodyPr>
            <a:normAutofit lnSpcReduction="10000"/>
          </a:bodyPr>
          <a:lstStyle/>
          <a:p>
            <a:r>
              <a:rPr lang="en-US" dirty="0" smtClean="0"/>
              <a:t>Increasing worldwide prevalence</a:t>
            </a:r>
          </a:p>
          <a:p>
            <a:pPr lvl="1"/>
            <a:r>
              <a:rPr lang="en-US" dirty="0" smtClean="0"/>
              <a:t>25% of adults</a:t>
            </a:r>
          </a:p>
          <a:p>
            <a:pPr lvl="1"/>
            <a:r>
              <a:rPr lang="en-US" dirty="0" smtClean="0"/>
              <a:t>75% of people w/ DM or obese</a:t>
            </a:r>
          </a:p>
          <a:p>
            <a:pPr lvl="1"/>
            <a:r>
              <a:rPr lang="en-US" dirty="0"/>
              <a:t> </a:t>
            </a:r>
            <a:r>
              <a:rPr lang="en-US" dirty="0" smtClean="0"/>
              <a:t>Up to 50% of obese children</a:t>
            </a:r>
          </a:p>
          <a:p>
            <a:pPr marL="457200" lvl="1" indent="0">
              <a:buNone/>
            </a:pPr>
            <a:r>
              <a:rPr lang="en-US" dirty="0" smtClean="0">
                <a:solidFill>
                  <a:srgbClr val="C00000"/>
                </a:solidFill>
                <a:effectLst/>
              </a:rPr>
              <a:t>NAFLD = greater </a:t>
            </a:r>
            <a:r>
              <a:rPr lang="en-US" dirty="0">
                <a:solidFill>
                  <a:srgbClr val="C00000"/>
                </a:solidFill>
                <a:effectLst/>
              </a:rPr>
              <a:t>than 5.5% fat in liver </a:t>
            </a:r>
            <a:r>
              <a:rPr lang="en-US" dirty="0" smtClean="0">
                <a:solidFill>
                  <a:srgbClr val="C00000"/>
                </a:solidFill>
                <a:effectLst/>
              </a:rPr>
              <a:t>that can’t be attributed </a:t>
            </a:r>
            <a:r>
              <a:rPr lang="en-US" dirty="0">
                <a:solidFill>
                  <a:srgbClr val="C00000"/>
                </a:solidFill>
                <a:effectLst/>
              </a:rPr>
              <a:t>to </a:t>
            </a:r>
            <a:r>
              <a:rPr lang="en-US" dirty="0" smtClean="0">
                <a:solidFill>
                  <a:srgbClr val="C00000"/>
                </a:solidFill>
                <a:effectLst/>
              </a:rPr>
              <a:t>other cause . </a:t>
            </a:r>
            <a:endParaRPr lang="en-US" i="1" dirty="0" smtClean="0">
              <a:solidFill>
                <a:srgbClr val="C00000"/>
              </a:solidFill>
            </a:endParaRPr>
          </a:p>
          <a:p>
            <a:pPr marL="457200" lvl="1" indent="0">
              <a:buNone/>
            </a:pPr>
            <a:r>
              <a:rPr lang="en-US" i="1" dirty="0" smtClean="0"/>
              <a:t>Due to Insulin Resistance and Obesity</a:t>
            </a:r>
          </a:p>
        </p:txBody>
      </p:sp>
      <p:sp>
        <p:nvSpPr>
          <p:cNvPr id="4" name="Rectangle 3"/>
          <p:cNvSpPr/>
          <p:nvPr/>
        </p:nvSpPr>
        <p:spPr>
          <a:xfrm>
            <a:off x="457200" y="5422373"/>
            <a:ext cx="8153400" cy="461665"/>
          </a:xfrm>
          <a:prstGeom prst="rect">
            <a:avLst/>
          </a:prstGeom>
        </p:spPr>
        <p:txBody>
          <a:bodyPr wrap="square">
            <a:spAutoFit/>
          </a:bodyPr>
          <a:lstStyle/>
          <a:p>
            <a:pPr lvl="1"/>
            <a:r>
              <a:rPr lang="en-US" dirty="0">
                <a:hlinkClick r:id="rId6"/>
              </a:rPr>
              <a:t>The Metabolically Benign &amp; Malignant Fatty Liver - 2011</a:t>
            </a:r>
            <a:endParaRPr lang="en-US" dirty="0"/>
          </a:p>
        </p:txBody>
      </p:sp>
    </p:spTree>
    <p:custDataLst>
      <p:tags r:id="rId1"/>
    </p:custDataLst>
    <p:extLst>
      <p:ext uri="{BB962C8B-B14F-4D97-AF65-F5344CB8AC3E}">
        <p14:creationId xmlns:p14="http://schemas.microsoft.com/office/powerpoint/2010/main" val="179022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153400" cy="1143000"/>
          </a:xfrm>
        </p:spPr>
        <p:txBody>
          <a:bodyPr/>
          <a:lstStyle/>
          <a:p>
            <a:r>
              <a:rPr lang="en-US" dirty="0" smtClean="0"/>
              <a:t>DM &amp; Fatty Liver</a:t>
            </a:r>
            <a:endParaRPr lang="en-US" dirty="0"/>
          </a:p>
        </p:txBody>
      </p:sp>
      <p:sp>
        <p:nvSpPr>
          <p:cNvPr id="3" name="Content Placeholder 2"/>
          <p:cNvSpPr>
            <a:spLocks noGrp="1"/>
          </p:cNvSpPr>
          <p:nvPr>
            <p:ph idx="1"/>
          </p:nvPr>
        </p:nvSpPr>
        <p:spPr>
          <a:xfrm>
            <a:off x="609600" y="1371600"/>
            <a:ext cx="6553200" cy="4572000"/>
          </a:xfrm>
        </p:spPr>
        <p:txBody>
          <a:bodyPr>
            <a:normAutofit lnSpcReduction="10000"/>
          </a:bodyPr>
          <a:lstStyle/>
          <a:p>
            <a:pPr eaLnBrk="1" hangingPunct="1">
              <a:defRPr/>
            </a:pPr>
            <a:r>
              <a:rPr lang="en-US" dirty="0" smtClean="0"/>
              <a:t>Fatty Liver and hepatic inflammation is associated with </a:t>
            </a:r>
            <a:r>
              <a:rPr lang="en-US" dirty="0" smtClean="0">
                <a:solidFill>
                  <a:srgbClr val="C00000"/>
                </a:solidFill>
              </a:rPr>
              <a:t>insulin resistance </a:t>
            </a:r>
            <a:r>
              <a:rPr lang="en-US" dirty="0" smtClean="0"/>
              <a:t>and measures </a:t>
            </a:r>
            <a:r>
              <a:rPr lang="en-US" dirty="0" smtClean="0">
                <a:solidFill>
                  <a:srgbClr val="C00000"/>
                </a:solidFill>
              </a:rPr>
              <a:t>of visceral adiposity</a:t>
            </a:r>
          </a:p>
          <a:p>
            <a:pPr eaLnBrk="1" hangingPunct="1">
              <a:defRPr/>
            </a:pPr>
            <a:r>
              <a:rPr lang="en-US" dirty="0" smtClean="0"/>
              <a:t>It also predicts:</a:t>
            </a:r>
          </a:p>
          <a:p>
            <a:pPr lvl="1" eaLnBrk="1" hangingPunct="1">
              <a:defRPr/>
            </a:pPr>
            <a:r>
              <a:rPr lang="en-US" dirty="0" smtClean="0"/>
              <a:t>Incidence of type 2 diabetes </a:t>
            </a:r>
          </a:p>
          <a:p>
            <a:pPr lvl="1" eaLnBrk="1" hangingPunct="1">
              <a:defRPr/>
            </a:pPr>
            <a:r>
              <a:rPr lang="en-US" dirty="0" smtClean="0"/>
              <a:t>Heart disease</a:t>
            </a:r>
          </a:p>
          <a:p>
            <a:pPr eaLnBrk="1" hangingPunct="1">
              <a:defRPr/>
            </a:pPr>
            <a:r>
              <a:rPr lang="en-US" dirty="0" smtClean="0"/>
              <a:t>Fatty liver disease is directly involved in the pathogenesis of these diseases. Maybe a cause?</a:t>
            </a:r>
            <a:endParaRPr lang="en-US" dirty="0"/>
          </a:p>
          <a:p>
            <a:endParaRPr lang="en-US" dirty="0"/>
          </a:p>
        </p:txBody>
      </p:sp>
      <p:pic>
        <p:nvPicPr>
          <p:cNvPr id="4" name="Picture 2" descr="C:\Users\bev\AppData\Local\Microsoft\Windows\Temporary Internet Files\Content.IE5\IESD05XZ\MC900438737[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6979060" y="1828800"/>
            <a:ext cx="1714500" cy="2286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52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3655" y="528005"/>
            <a:ext cx="6477000" cy="1143000"/>
          </a:xfrm>
        </p:spPr>
        <p:txBody>
          <a:bodyPr/>
          <a:lstStyle/>
          <a:p>
            <a:r>
              <a:rPr lang="en-US" dirty="0" smtClean="0"/>
              <a:t>Finding Liver Disease</a:t>
            </a:r>
            <a:endParaRPr lang="en-US" dirty="0"/>
          </a:p>
        </p:txBody>
      </p:sp>
      <p:sp>
        <p:nvSpPr>
          <p:cNvPr id="3" name="Content Placeholder 2"/>
          <p:cNvSpPr>
            <a:spLocks noGrp="1"/>
          </p:cNvSpPr>
          <p:nvPr>
            <p:ph idx="1"/>
          </p:nvPr>
        </p:nvSpPr>
        <p:spPr>
          <a:xfrm>
            <a:off x="838200" y="2362200"/>
            <a:ext cx="7772400" cy="3622675"/>
          </a:xfrm>
        </p:spPr>
        <p:txBody>
          <a:bodyPr/>
          <a:lstStyle/>
          <a:p>
            <a:r>
              <a:rPr lang="en-US" dirty="0" smtClean="0"/>
              <a:t>No makers are accurate for diagnosing NASH – only biopsy</a:t>
            </a:r>
          </a:p>
          <a:p>
            <a:r>
              <a:rPr lang="en-US" dirty="0" smtClean="0"/>
              <a:t>Obese </a:t>
            </a:r>
            <a:r>
              <a:rPr lang="en-US" dirty="0" err="1" smtClean="0"/>
              <a:t>pts</a:t>
            </a:r>
            <a:r>
              <a:rPr lang="en-US" dirty="0" smtClean="0"/>
              <a:t> or those with metabolic syndrome should be evaluated</a:t>
            </a:r>
          </a:p>
          <a:p>
            <a:r>
              <a:rPr lang="en-US" dirty="0" smtClean="0"/>
              <a:t>Signs of advanced disease include:</a:t>
            </a:r>
          </a:p>
          <a:p>
            <a:pPr lvl="1"/>
            <a:r>
              <a:rPr lang="en-US" dirty="0" smtClean="0"/>
              <a:t>Portal hypertension, spider </a:t>
            </a:r>
            <a:r>
              <a:rPr lang="en-US" dirty="0" err="1" smtClean="0"/>
              <a:t>angiomas</a:t>
            </a:r>
            <a:r>
              <a:rPr lang="en-US" dirty="0" smtClean="0"/>
              <a:t>, reddening of palms, declining platelet counts an family </a:t>
            </a:r>
            <a:r>
              <a:rPr lang="en-US" dirty="0" err="1" smtClean="0"/>
              <a:t>hx</a:t>
            </a:r>
            <a:endParaRPr lang="en-US" dirty="0"/>
          </a:p>
        </p:txBody>
      </p:sp>
      <p:pic>
        <p:nvPicPr>
          <p:cNvPr id="14338" name="Picture 2" descr="C:\Users\bev\AppData\Local\Microsoft\Windows\Temporary Internet Files\Content.IE5\F2D53BLT\MC90036562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04800"/>
            <a:ext cx="1837030"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0337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990600"/>
          </a:xfrm>
        </p:spPr>
        <p:txBody>
          <a:bodyPr>
            <a:normAutofit/>
          </a:bodyPr>
          <a:lstStyle/>
          <a:p>
            <a:r>
              <a:rPr lang="en-US" dirty="0"/>
              <a:t>Natural History of </a:t>
            </a:r>
            <a:r>
              <a:rPr lang="en-US" dirty="0" smtClean="0"/>
              <a:t>NAFLD to NASH</a:t>
            </a:r>
            <a:endParaRPr lang="en-US" dirty="0"/>
          </a:p>
        </p:txBody>
      </p:sp>
      <p:pic>
        <p:nvPicPr>
          <p:cNvPr id="133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219200"/>
            <a:ext cx="7543800" cy="4997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4731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488" y="526026"/>
            <a:ext cx="6477000" cy="1143000"/>
          </a:xfrm>
        </p:spPr>
        <p:txBody>
          <a:bodyPr/>
          <a:lstStyle/>
          <a:p>
            <a:r>
              <a:rPr lang="en-US" dirty="0" smtClean="0"/>
              <a:t>Finding Liver Disease</a:t>
            </a:r>
            <a:endParaRPr lang="en-US" dirty="0"/>
          </a:p>
        </p:txBody>
      </p:sp>
      <p:sp>
        <p:nvSpPr>
          <p:cNvPr id="3" name="Content Placeholder 2"/>
          <p:cNvSpPr>
            <a:spLocks noGrp="1"/>
          </p:cNvSpPr>
          <p:nvPr>
            <p:ph idx="1"/>
          </p:nvPr>
        </p:nvSpPr>
        <p:spPr>
          <a:xfrm>
            <a:off x="838200" y="2362200"/>
            <a:ext cx="7772400" cy="3622675"/>
          </a:xfrm>
        </p:spPr>
        <p:txBody>
          <a:bodyPr/>
          <a:lstStyle/>
          <a:p>
            <a:r>
              <a:rPr lang="en-US" dirty="0" smtClean="0"/>
              <a:t>No markers are accurate for diagnosing NASH – only biopsy</a:t>
            </a:r>
          </a:p>
          <a:p>
            <a:r>
              <a:rPr lang="en-US" dirty="0" smtClean="0"/>
              <a:t>Obese </a:t>
            </a:r>
            <a:r>
              <a:rPr lang="en-US" dirty="0" err="1" smtClean="0"/>
              <a:t>pts</a:t>
            </a:r>
            <a:r>
              <a:rPr lang="en-US" dirty="0" smtClean="0"/>
              <a:t> or those with metabolic syndrome should be evaluated</a:t>
            </a:r>
          </a:p>
          <a:p>
            <a:r>
              <a:rPr lang="en-US" dirty="0" smtClean="0"/>
              <a:t>Signs of advanced disease include:</a:t>
            </a:r>
          </a:p>
          <a:p>
            <a:pPr lvl="1"/>
            <a:r>
              <a:rPr lang="en-US" dirty="0" smtClean="0"/>
              <a:t>Portal hypertension, spider </a:t>
            </a:r>
            <a:r>
              <a:rPr lang="en-US" dirty="0" err="1" smtClean="0"/>
              <a:t>angiomas</a:t>
            </a:r>
            <a:r>
              <a:rPr lang="en-US" dirty="0" smtClean="0"/>
              <a:t>, reddening of palms, declining platelet counts, family </a:t>
            </a:r>
            <a:r>
              <a:rPr lang="en-US" dirty="0" err="1" smtClean="0"/>
              <a:t>hx</a:t>
            </a:r>
            <a:endParaRPr lang="en-US" dirty="0"/>
          </a:p>
        </p:txBody>
      </p:sp>
      <p:pic>
        <p:nvPicPr>
          <p:cNvPr id="14338" name="Picture 2" descr="C:\Users\bev\AppData\Local\Microsoft\Windows\Temporary Internet Files\Content.IE5\F2D53BLT\MC900365622[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304800"/>
            <a:ext cx="1837030"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9628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142"/>
            <a:ext cx="8001000" cy="1143000"/>
          </a:xfrm>
        </p:spPr>
        <p:txBody>
          <a:bodyPr/>
          <a:lstStyle/>
          <a:p>
            <a:r>
              <a:rPr lang="en-US" dirty="0" smtClean="0"/>
              <a:t>Treating NAFLD</a:t>
            </a:r>
            <a:endParaRPr lang="en-US" dirty="0"/>
          </a:p>
        </p:txBody>
      </p:sp>
      <p:sp>
        <p:nvSpPr>
          <p:cNvPr id="3" name="Content Placeholder 2"/>
          <p:cNvSpPr>
            <a:spLocks noGrp="1"/>
          </p:cNvSpPr>
          <p:nvPr>
            <p:ph idx="1"/>
          </p:nvPr>
        </p:nvSpPr>
        <p:spPr>
          <a:xfrm>
            <a:off x="457200" y="1371600"/>
            <a:ext cx="8077200" cy="4689475"/>
          </a:xfrm>
        </p:spPr>
        <p:txBody>
          <a:bodyPr/>
          <a:lstStyle/>
          <a:p>
            <a:r>
              <a:rPr lang="en-US" dirty="0">
                <a:effectLst/>
              </a:rPr>
              <a:t>Since there is no approved treatment for NAFLD and almost every patient with NAFLD will have to change their lifestyle – lose weight, exercise, and eat a healthy diet – it is not necessary to biopsy routinely." </a:t>
            </a:r>
            <a:r>
              <a:rPr lang="es-ES" sz="2400" i="1" dirty="0" smtClean="0">
                <a:effectLst/>
              </a:rPr>
              <a:t>NIH </a:t>
            </a:r>
            <a:r>
              <a:rPr lang="es-ES" sz="2400" i="1" dirty="0" err="1">
                <a:effectLst/>
              </a:rPr>
              <a:t>Clinical</a:t>
            </a:r>
            <a:r>
              <a:rPr lang="es-ES" sz="2400" i="1" dirty="0">
                <a:effectLst/>
              </a:rPr>
              <a:t> Center, Dr. </a:t>
            </a:r>
            <a:r>
              <a:rPr lang="es-ES" sz="2400" i="1" dirty="0" err="1">
                <a:effectLst/>
              </a:rPr>
              <a:t>Yaron</a:t>
            </a:r>
            <a:r>
              <a:rPr lang="es-ES" sz="2400" i="1" dirty="0">
                <a:effectLst/>
              </a:rPr>
              <a:t> </a:t>
            </a:r>
            <a:r>
              <a:rPr lang="es-ES" sz="2400" i="1" dirty="0" err="1" smtClean="0">
                <a:effectLst/>
              </a:rPr>
              <a:t>Rotman</a:t>
            </a:r>
            <a:endParaRPr lang="es-ES" sz="2400" i="1" dirty="0" smtClean="0">
              <a:effectLst/>
            </a:endParaRPr>
          </a:p>
          <a:p>
            <a:pPr marL="0" indent="0">
              <a:buNone/>
            </a:pPr>
            <a:r>
              <a:rPr lang="en-US" dirty="0" err="1">
                <a:solidFill>
                  <a:srgbClr val="C00000"/>
                </a:solidFill>
              </a:rPr>
              <a:t>Wt</a:t>
            </a:r>
            <a:r>
              <a:rPr lang="en-US" dirty="0">
                <a:solidFill>
                  <a:srgbClr val="C00000"/>
                </a:solidFill>
              </a:rPr>
              <a:t> loss of 7-10% linked </a:t>
            </a:r>
            <a:r>
              <a:rPr lang="en-US" dirty="0" smtClean="0">
                <a:solidFill>
                  <a:srgbClr val="C00000"/>
                </a:solidFill>
              </a:rPr>
              <a:t>w/ 50</a:t>
            </a:r>
            <a:r>
              <a:rPr lang="en-US" dirty="0">
                <a:solidFill>
                  <a:srgbClr val="C00000"/>
                </a:solidFill>
              </a:rPr>
              <a:t>% drop in liver fat</a:t>
            </a:r>
          </a:p>
          <a:p>
            <a:pPr marL="0" indent="0">
              <a:buNone/>
            </a:pPr>
            <a:r>
              <a:rPr lang="en-US" dirty="0">
                <a:effectLst/>
                <a:hlinkClick r:id="rId5"/>
              </a:rPr>
              <a:t>Clinical Endocrinology </a:t>
            </a:r>
            <a:r>
              <a:rPr lang="en-US" dirty="0" smtClean="0">
                <a:effectLst/>
                <a:hlinkClick r:id="rId5"/>
              </a:rPr>
              <a:t>News 12/12</a:t>
            </a:r>
            <a:r>
              <a:rPr lang="en-US" dirty="0" smtClean="0">
                <a:effectLst/>
              </a:rPr>
              <a:t> </a:t>
            </a:r>
            <a:endParaRPr lang="en-US" i="1" dirty="0">
              <a:effectLst/>
            </a:endParaRPr>
          </a:p>
          <a:p>
            <a:pPr marL="0" indent="0">
              <a:buNone/>
            </a:pPr>
            <a:endParaRPr lang="en-US" dirty="0"/>
          </a:p>
        </p:txBody>
      </p:sp>
      <p:pic>
        <p:nvPicPr>
          <p:cNvPr id="12291" name="Picture 3" descr="C:\Users\bev\AppData\Local\Microsoft\Windows\Temporary Internet Files\Content.IE5\Y7VNFEN5\MC900320192[1].wmf"/>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6781800" y="4724400"/>
            <a:ext cx="2087397" cy="1845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3089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755" y="330610"/>
            <a:ext cx="8412419" cy="1143000"/>
          </a:xfrm>
        </p:spPr>
        <p:txBody>
          <a:bodyPr/>
          <a:lstStyle/>
          <a:p>
            <a:r>
              <a:rPr lang="en-US" dirty="0" smtClean="0"/>
              <a:t>Natural History of NAFLD- </a:t>
            </a:r>
            <a:endParaRPr lang="en-US" dirty="0"/>
          </a:p>
        </p:txBody>
      </p:sp>
      <p:sp>
        <p:nvSpPr>
          <p:cNvPr id="3" name="Content Placeholder 2"/>
          <p:cNvSpPr>
            <a:spLocks noGrp="1"/>
          </p:cNvSpPr>
          <p:nvPr>
            <p:ph idx="1"/>
          </p:nvPr>
        </p:nvSpPr>
        <p:spPr>
          <a:xfrm>
            <a:off x="685800" y="1676400"/>
            <a:ext cx="8305800" cy="4495800"/>
          </a:xfrm>
        </p:spPr>
        <p:txBody>
          <a:bodyPr/>
          <a:lstStyle/>
          <a:p>
            <a:r>
              <a:rPr lang="en-US" dirty="0" smtClean="0"/>
              <a:t>Over 3.5 - 11 year period</a:t>
            </a:r>
          </a:p>
          <a:p>
            <a:r>
              <a:rPr lang="en-US" dirty="0" smtClean="0"/>
              <a:t>“</a:t>
            </a:r>
            <a:r>
              <a:rPr lang="en-US" sz="3600" dirty="0" smtClean="0"/>
              <a:t>Benign” Group</a:t>
            </a:r>
          </a:p>
          <a:p>
            <a:pPr lvl="1"/>
            <a:r>
              <a:rPr lang="en-US" sz="2800" dirty="0"/>
              <a:t> </a:t>
            </a:r>
            <a:r>
              <a:rPr lang="en-US" sz="2800" dirty="0" smtClean="0"/>
              <a:t>60% remain stable</a:t>
            </a:r>
          </a:p>
          <a:p>
            <a:pPr lvl="1"/>
            <a:r>
              <a:rPr lang="en-US" sz="2800" dirty="0"/>
              <a:t> </a:t>
            </a:r>
            <a:r>
              <a:rPr lang="en-US" sz="2800" dirty="0" smtClean="0"/>
              <a:t>13% have improvement </a:t>
            </a:r>
          </a:p>
          <a:p>
            <a:r>
              <a:rPr lang="en-US" sz="3600" dirty="0" smtClean="0"/>
              <a:t>“Malignant” Group</a:t>
            </a:r>
          </a:p>
          <a:p>
            <a:pPr lvl="1"/>
            <a:r>
              <a:rPr lang="en-US" sz="2800" dirty="0" smtClean="0"/>
              <a:t>28% progress to liver damage</a:t>
            </a:r>
          </a:p>
          <a:p>
            <a:pPr marL="457200" lvl="1" indent="0">
              <a:buNone/>
            </a:pPr>
            <a:r>
              <a:rPr lang="en-US" sz="2400" dirty="0">
                <a:hlinkClick r:id="rId5"/>
              </a:rPr>
              <a:t>The </a:t>
            </a:r>
            <a:r>
              <a:rPr lang="en-US" sz="2400" dirty="0" smtClean="0">
                <a:hlinkClick r:id="rId5"/>
              </a:rPr>
              <a:t>Metabolically Benign &amp; </a:t>
            </a:r>
            <a:r>
              <a:rPr lang="en-US" sz="2400" dirty="0">
                <a:hlinkClick r:id="rId5"/>
              </a:rPr>
              <a:t>Malignant Fatty Liver - 2011</a:t>
            </a:r>
            <a:endParaRPr lang="en-US" sz="2400" dirty="0"/>
          </a:p>
          <a:p>
            <a:pPr lvl="1"/>
            <a:endParaRPr lang="en-US" dirty="0"/>
          </a:p>
        </p:txBody>
      </p:sp>
      <p:pic>
        <p:nvPicPr>
          <p:cNvPr id="15362" name="Picture 2" descr="C:\Users\bev\AppData\Local\Microsoft\Windows\Temporary Internet Files\Content.IE5\IESD05XZ\MC900078805[1].wmf"/>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837904" y="2286000"/>
            <a:ext cx="2943225" cy="26289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5766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58200" cy="1524000"/>
          </a:xfrm>
        </p:spPr>
        <p:txBody>
          <a:bodyPr>
            <a:normAutofit/>
          </a:bodyPr>
          <a:lstStyle/>
          <a:p>
            <a:r>
              <a:rPr lang="en-US" dirty="0" smtClean="0"/>
              <a:t>Diabetes + Obesity = Progression to NASH</a:t>
            </a:r>
            <a:endParaRPr lang="en-US" dirty="0"/>
          </a:p>
        </p:txBody>
      </p:sp>
      <p:sp>
        <p:nvSpPr>
          <p:cNvPr id="3" name="Content Placeholder 2"/>
          <p:cNvSpPr>
            <a:spLocks noGrp="1"/>
          </p:cNvSpPr>
          <p:nvPr>
            <p:ph idx="1"/>
          </p:nvPr>
        </p:nvSpPr>
        <p:spPr>
          <a:xfrm>
            <a:off x="457200" y="1981199"/>
            <a:ext cx="8485188" cy="4079875"/>
          </a:xfrm>
        </p:spPr>
        <p:txBody>
          <a:bodyPr>
            <a:noAutofit/>
          </a:bodyPr>
          <a:lstStyle/>
          <a:p>
            <a:r>
              <a:rPr lang="en-US" sz="3600" dirty="0" smtClean="0"/>
              <a:t>50% progress from “Benign” fatty liver to </a:t>
            </a:r>
            <a:r>
              <a:rPr lang="en-US" sz="3600" dirty="0" err="1" smtClean="0"/>
              <a:t>Steatohepatitis</a:t>
            </a:r>
            <a:r>
              <a:rPr lang="en-US" sz="3600" dirty="0" smtClean="0"/>
              <a:t>.</a:t>
            </a:r>
          </a:p>
          <a:p>
            <a:r>
              <a:rPr lang="en-US" sz="3600" dirty="0" smtClean="0"/>
              <a:t>2-4 fold risk of developing advanced liver disease  compared to those without diabetes.</a:t>
            </a:r>
          </a:p>
          <a:p>
            <a:r>
              <a:rPr lang="en-US" sz="3600" dirty="0" smtClean="0"/>
              <a:t>About 15% develop cirrhosis and are at increased risk for liver cancer</a:t>
            </a:r>
          </a:p>
        </p:txBody>
      </p:sp>
    </p:spTree>
    <p:custDataLst>
      <p:tags r:id="rId1"/>
    </p:custDataLst>
    <p:extLst>
      <p:ext uri="{BB962C8B-B14F-4D97-AF65-F5344CB8AC3E}">
        <p14:creationId xmlns:p14="http://schemas.microsoft.com/office/powerpoint/2010/main" val="214228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NASH</a:t>
            </a:r>
            <a:endParaRPr lang="en-US" dirty="0"/>
          </a:p>
        </p:txBody>
      </p:sp>
      <p:sp>
        <p:nvSpPr>
          <p:cNvPr id="3" name="Content Placeholder 2"/>
          <p:cNvSpPr>
            <a:spLocks noGrp="1"/>
          </p:cNvSpPr>
          <p:nvPr>
            <p:ph idx="1"/>
          </p:nvPr>
        </p:nvSpPr>
        <p:spPr>
          <a:xfrm>
            <a:off x="457200" y="1447800"/>
            <a:ext cx="8485188" cy="4613275"/>
          </a:xfrm>
        </p:spPr>
        <p:txBody>
          <a:bodyPr>
            <a:normAutofit lnSpcReduction="10000"/>
          </a:bodyPr>
          <a:lstStyle/>
          <a:p>
            <a:r>
              <a:rPr lang="en-US" sz="3600" i="1" dirty="0" smtClean="0">
                <a:solidFill>
                  <a:srgbClr val="C00000"/>
                </a:solidFill>
              </a:rPr>
              <a:t>Represents the hepatic manifestation of metabolic syndrome:</a:t>
            </a:r>
          </a:p>
          <a:p>
            <a:pPr lvl="1"/>
            <a:r>
              <a:rPr lang="en-US" sz="3200" dirty="0" smtClean="0"/>
              <a:t>Abdominal obesity</a:t>
            </a:r>
          </a:p>
          <a:p>
            <a:pPr lvl="1"/>
            <a:r>
              <a:rPr lang="en-US" sz="3200" dirty="0" smtClean="0"/>
              <a:t>Hypertension</a:t>
            </a:r>
          </a:p>
          <a:p>
            <a:pPr lvl="1"/>
            <a:r>
              <a:rPr lang="en-US" sz="3200" dirty="0" smtClean="0"/>
              <a:t>Diabetes</a:t>
            </a:r>
          </a:p>
          <a:p>
            <a:pPr lvl="1"/>
            <a:r>
              <a:rPr lang="en-US" sz="3200" dirty="0" smtClean="0"/>
              <a:t>Dyslipidemia</a:t>
            </a:r>
          </a:p>
          <a:p>
            <a:pPr marL="457200" lvl="1" indent="0">
              <a:buNone/>
            </a:pPr>
            <a:r>
              <a:rPr lang="en-US" sz="3200" dirty="0" smtClean="0"/>
              <a:t>25 million Americans will develop NASH by 2025 with 20% progressing to cirrhosis, cancer or both</a:t>
            </a:r>
            <a:endParaRPr lang="en-US" sz="3200" dirty="0"/>
          </a:p>
        </p:txBody>
      </p:sp>
      <p:pic>
        <p:nvPicPr>
          <p:cNvPr id="19459" name="Picture 3" descr="C:\Users\bev\AppData\Local\Microsoft\Windows\Temporary Internet Files\Content.IE5\Y7VNFEN5\MC900439275[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2209800"/>
            <a:ext cx="2895793" cy="21732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711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2563" y="228600"/>
            <a:ext cx="8159462" cy="4114800"/>
          </a:xfrm>
          <a:prstGeom prst="rect">
            <a:avLst/>
          </a:prstGeom>
        </p:spPr>
      </p:pic>
    </p:spTree>
    <p:custDataLst>
      <p:tags r:id="rId1"/>
    </p:custDataLst>
    <p:extLst>
      <p:ext uri="{BB962C8B-B14F-4D97-AF65-F5344CB8AC3E}">
        <p14:creationId xmlns:p14="http://schemas.microsoft.com/office/powerpoint/2010/main" val="404108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1287"/>
            <a:ext cx="6705600" cy="1143000"/>
          </a:xfrm>
        </p:spPr>
        <p:txBody>
          <a:bodyPr>
            <a:normAutofit fontScale="90000"/>
          </a:bodyPr>
          <a:lstStyle/>
          <a:p>
            <a:r>
              <a:rPr lang="en-US" sz="2800" dirty="0" smtClean="0"/>
              <a:t>Over Time </a:t>
            </a:r>
            <a:r>
              <a:rPr lang="en-US" sz="2800" dirty="0"/>
              <a:t>Leads to </a:t>
            </a:r>
            <a:r>
              <a:rPr lang="en-US" sz="2800" dirty="0" smtClean="0"/>
              <a:t/>
            </a:r>
            <a:br>
              <a:rPr lang="en-US" sz="2800" dirty="0" smtClean="0"/>
            </a:br>
            <a:r>
              <a:rPr lang="en-US" dirty="0" smtClean="0"/>
              <a:t>NASH </a:t>
            </a:r>
            <a:r>
              <a:rPr lang="en-US" dirty="0"/>
              <a:t>or </a:t>
            </a:r>
            <a:r>
              <a:rPr lang="en-US" dirty="0" err="1" smtClean="0"/>
              <a:t>SteatoHepatitis</a:t>
            </a:r>
            <a:r>
              <a:rPr lang="en-US" dirty="0" smtClean="0"/>
              <a:t> …</a:t>
            </a:r>
            <a:endParaRPr lang="en-US" dirty="0"/>
          </a:p>
        </p:txBody>
      </p:sp>
      <p:sp>
        <p:nvSpPr>
          <p:cNvPr id="3" name="Content Placeholder 2"/>
          <p:cNvSpPr>
            <a:spLocks noGrp="1"/>
          </p:cNvSpPr>
          <p:nvPr>
            <p:ph idx="1"/>
          </p:nvPr>
        </p:nvSpPr>
        <p:spPr>
          <a:xfrm>
            <a:off x="609600" y="2438400"/>
            <a:ext cx="8305800" cy="3546475"/>
          </a:xfrm>
        </p:spPr>
        <p:txBody>
          <a:bodyPr>
            <a:normAutofit fontScale="77500" lnSpcReduction="20000"/>
          </a:bodyPr>
          <a:lstStyle/>
          <a:p>
            <a:r>
              <a:rPr lang="en-US" sz="4700" dirty="0"/>
              <a:t>F</a:t>
            </a:r>
            <a:r>
              <a:rPr lang="en-US" sz="4700" dirty="0" smtClean="0"/>
              <a:t>ibrosis </a:t>
            </a:r>
            <a:r>
              <a:rPr lang="en-US" sz="4700" dirty="0"/>
              <a:t>and </a:t>
            </a:r>
            <a:r>
              <a:rPr lang="en-US" sz="4700" dirty="0" smtClean="0"/>
              <a:t>Cirrhosis</a:t>
            </a:r>
          </a:p>
          <a:p>
            <a:r>
              <a:rPr lang="en-US" sz="4700" dirty="0" smtClean="0"/>
              <a:t>Liver Cancer</a:t>
            </a:r>
          </a:p>
          <a:p>
            <a:r>
              <a:rPr lang="en-US" sz="4700" dirty="0" smtClean="0"/>
              <a:t>Liver Failure</a:t>
            </a:r>
          </a:p>
          <a:p>
            <a:pPr>
              <a:buFont typeface="Arial" pitchFamily="34" charset="0"/>
              <a:buChar char="•"/>
            </a:pPr>
            <a:endParaRPr lang="en-US" sz="4000" dirty="0" smtClean="0">
              <a:solidFill>
                <a:srgbClr val="C00000"/>
              </a:solidFill>
            </a:endParaRPr>
          </a:p>
          <a:p>
            <a:pPr marL="0" indent="0">
              <a:buNone/>
            </a:pPr>
            <a:r>
              <a:rPr lang="en-US" sz="3600" dirty="0" smtClean="0">
                <a:solidFill>
                  <a:srgbClr val="C00000"/>
                </a:solidFill>
              </a:rPr>
              <a:t>Future epidemic of liver transplants??</a:t>
            </a:r>
          </a:p>
          <a:p>
            <a:pPr marL="0" indent="0">
              <a:buNone/>
            </a:pPr>
            <a:endParaRPr lang="en-US" sz="4000" dirty="0">
              <a:solidFill>
                <a:srgbClr val="8DF658"/>
              </a:solidFill>
            </a:endParaRPr>
          </a:p>
          <a:p>
            <a:pPr marL="0" indent="0">
              <a:buNone/>
            </a:pPr>
            <a:r>
              <a:rPr lang="en-US" dirty="0" smtClean="0"/>
              <a:t> </a:t>
            </a:r>
            <a:endParaRPr lang="en-US" dirty="0"/>
          </a:p>
          <a:p>
            <a:pPr marL="0" indent="0">
              <a:buNone/>
            </a:pPr>
            <a:endParaRPr lang="en-US" dirty="0"/>
          </a:p>
        </p:txBody>
      </p:sp>
      <p:pic>
        <p:nvPicPr>
          <p:cNvPr id="1026" name="Picture 2" descr="C:\Users\bev\AppData\Local\Microsoft\Windows\Temporary Internet Files\Content.IE5\23EY3B9I\MP900382675[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04800" y="228600"/>
            <a:ext cx="1469572"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829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987800" y="1752600"/>
            <a:ext cx="5156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eaLnBrk="1" hangingPunct="1">
              <a:defRPr/>
            </a:pPr>
            <a:r>
              <a:rPr lang="en-US" sz="5400" b="1" dirty="0">
                <a:solidFill>
                  <a:srgbClr val="C00000"/>
                </a:solidFill>
                <a:effectLst>
                  <a:outerShdw blurRad="38100" dist="38100" dir="2700000" algn="tl">
                    <a:srgbClr val="000000"/>
                  </a:outerShdw>
                </a:effectLst>
                <a:latin typeface="+mn-lt"/>
              </a:rPr>
              <a:t>Lets take a </a:t>
            </a:r>
            <a:r>
              <a:rPr lang="en-US" sz="5400" b="1" dirty="0" smtClean="0">
                <a:solidFill>
                  <a:srgbClr val="C00000"/>
                </a:solidFill>
                <a:effectLst>
                  <a:outerShdw blurRad="38100" dist="38100" dir="2700000" algn="tl">
                    <a:srgbClr val="000000"/>
                  </a:outerShdw>
                </a:effectLst>
                <a:latin typeface="+mn-lt"/>
              </a:rPr>
              <a:t>Look at Lower </a:t>
            </a:r>
            <a:r>
              <a:rPr lang="en-US" sz="5400" b="1" dirty="0">
                <a:solidFill>
                  <a:srgbClr val="C00000"/>
                </a:solidFill>
                <a:effectLst>
                  <a:outerShdw blurRad="38100" dist="38100" dir="2700000" algn="tl">
                    <a:srgbClr val="000000"/>
                  </a:outerShdw>
                </a:effectLst>
                <a:latin typeface="+mn-lt"/>
              </a:rPr>
              <a:t>Extremities and</a:t>
            </a:r>
            <a:br>
              <a:rPr lang="en-US" sz="5400" b="1" dirty="0">
                <a:solidFill>
                  <a:srgbClr val="C00000"/>
                </a:solidFill>
                <a:effectLst>
                  <a:outerShdw blurRad="38100" dist="38100" dir="2700000" algn="tl">
                    <a:srgbClr val="000000"/>
                  </a:outerShdw>
                </a:effectLst>
                <a:latin typeface="+mn-lt"/>
              </a:rPr>
            </a:br>
            <a:r>
              <a:rPr lang="en-US" sz="5400" b="1" dirty="0">
                <a:solidFill>
                  <a:srgbClr val="C00000"/>
                </a:solidFill>
                <a:effectLst>
                  <a:outerShdw blurRad="38100" dist="38100" dir="2700000" algn="tl">
                    <a:srgbClr val="000000"/>
                  </a:outerShdw>
                </a:effectLst>
                <a:latin typeface="+mn-lt"/>
              </a:rPr>
              <a:t>Assess</a:t>
            </a:r>
            <a:r>
              <a:rPr lang="en-US" sz="5400" b="1" dirty="0">
                <a:solidFill>
                  <a:srgbClr val="C00000"/>
                </a:solidFill>
                <a:effectLst>
                  <a:outerShdw blurRad="38100" dist="38100" dir="2700000" algn="tl">
                    <a:srgbClr val="000000"/>
                  </a:outerShdw>
                </a:effectLst>
              </a:rPr>
              <a:t/>
            </a:r>
            <a:br>
              <a:rPr lang="en-US" sz="5400" b="1" dirty="0">
                <a:solidFill>
                  <a:srgbClr val="C00000"/>
                </a:solidFill>
                <a:effectLst>
                  <a:outerShdw blurRad="38100" dist="38100" dir="2700000" algn="tl">
                    <a:srgbClr val="000000"/>
                  </a:outerShdw>
                </a:effectLst>
              </a:rPr>
            </a:br>
            <a:r>
              <a:rPr lang="en-US" sz="5400" b="1" dirty="0">
                <a:solidFill>
                  <a:srgbClr val="CCECFF"/>
                </a:solidFill>
                <a:effectLst>
                  <a:outerShdw blurRad="38100" dist="38100" dir="2700000" algn="tl">
                    <a:srgbClr val="000000"/>
                  </a:outerShdw>
                </a:effectLst>
              </a:rPr>
              <a:t/>
            </a:r>
            <a:br>
              <a:rPr lang="en-US" sz="5400" b="1" dirty="0">
                <a:solidFill>
                  <a:srgbClr val="CCECFF"/>
                </a:solidFill>
                <a:effectLst>
                  <a:outerShdw blurRad="38100" dist="38100" dir="2700000" algn="tl">
                    <a:srgbClr val="000000"/>
                  </a:outerShdw>
                </a:effectLst>
              </a:rPr>
            </a:br>
            <a:endParaRPr lang="en-US" sz="5400" b="1" dirty="0">
              <a:solidFill>
                <a:srgbClr val="CCECFF"/>
              </a:solidFill>
              <a:effectLst>
                <a:outerShdw blurRad="38100" dist="38100" dir="2700000" algn="tl">
                  <a:srgbClr val="000000"/>
                </a:outerShdw>
              </a:effectLst>
              <a:latin typeface="+mn-lt"/>
            </a:endParaRPr>
          </a:p>
        </p:txBody>
      </p:sp>
      <p:pic>
        <p:nvPicPr>
          <p:cNvPr id="3077" name="MPj02554290000[1].jpg">
            <a:hlinkClick r:id="" action="ppaction://media"/>
          </p:cNvPr>
          <p:cNvPicPr>
            <a:picLocks noRot="1" noChangeAspect="1" noChangeArrowheads="1"/>
          </p:cNvPicPr>
          <p:nvPr>
            <a:videoFile r:link="rId2"/>
          </p:nvPr>
        </p:nvPicPr>
        <p:blipFill>
          <a:blip r:embed="rId5">
            <a:extLst>
              <a:ext uri="{28A0092B-C50C-407E-A947-70E740481C1C}">
                <a14:useLocalDpi xmlns:a14="http://schemas.microsoft.com/office/drawing/2010/main" val="0"/>
              </a:ext>
            </a:extLst>
          </a:blip>
          <a:srcRect/>
          <a:stretch>
            <a:fillRect/>
          </a:stretch>
        </p:blipFill>
        <p:spPr bwMode="auto">
          <a:xfrm>
            <a:off x="854869" y="1295400"/>
            <a:ext cx="2735263"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dirty="0"/>
          </a:p>
        </p:txBody>
      </p:sp>
    </p:spTree>
    <p:custDataLst>
      <p:tags r:id="rId1"/>
    </p:custDataLst>
    <p:extLst>
      <p:ext uri="{BB962C8B-B14F-4D97-AF65-F5344CB8AC3E}">
        <p14:creationId xmlns:p14="http://schemas.microsoft.com/office/powerpoint/2010/main" val="130852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7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077"/>
                                        </p:tgtEl>
                                      </p:cBhvr>
                                    </p:cmd>
                                  </p:childTnLst>
                                </p:cTn>
                              </p:par>
                            </p:childTnLst>
                          </p:cTn>
                        </p:par>
                      </p:childTnLst>
                    </p:cTn>
                  </p:par>
                </p:childTnLst>
              </p:cTn>
              <p:nextCondLst>
                <p:cond evt="onClick" delay="0">
                  <p:tgtEl>
                    <p:spTgt spid="3077"/>
                  </p:tgtEl>
                </p:cond>
              </p:nextCondLst>
            </p:seq>
            <p:video>
              <p:cMediaNode>
                <p:cTn id="7" fill="hold" display="0">
                  <p:stCondLst>
                    <p:cond delay="indefinite"/>
                  </p:stCondLst>
                  <p:endCondLst>
                    <p:cond evt="onNext" delay="0">
                      <p:tgtEl>
                        <p:sldTgt/>
                      </p:tgtEl>
                    </p:cond>
                    <p:cond evt="onPrev" delay="0">
                      <p:tgtEl>
                        <p:sldTgt/>
                      </p:tgtEl>
                    </p:cond>
                  </p:endCondLst>
                </p:cTn>
                <p:tgtEl>
                  <p:spTgt spid="3077"/>
                </p:tgtEl>
              </p:cMediaNode>
            </p:video>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81000" y="228600"/>
            <a:ext cx="8534400" cy="1143000"/>
          </a:xfrm>
        </p:spPr>
        <p:txBody>
          <a:bodyPr/>
          <a:lstStyle/>
          <a:p>
            <a:r>
              <a:rPr lang="en-US" sz="3200" dirty="0" smtClean="0"/>
              <a:t>Lower Extremity Amputations </a:t>
            </a:r>
            <a:br>
              <a:rPr lang="en-US" sz="3200" dirty="0" smtClean="0"/>
            </a:br>
            <a:r>
              <a:rPr lang="en-US" sz="3200" dirty="0" smtClean="0"/>
              <a:t>Dropping over past 10yrs</a:t>
            </a:r>
          </a:p>
        </p:txBody>
      </p:sp>
      <p:sp>
        <p:nvSpPr>
          <p:cNvPr id="21507" name="Rectangle 3"/>
          <p:cNvSpPr>
            <a:spLocks noGrp="1" noChangeArrowheads="1"/>
          </p:cNvSpPr>
          <p:nvPr>
            <p:ph type="body" idx="1"/>
          </p:nvPr>
        </p:nvSpPr>
        <p:spPr>
          <a:xfrm>
            <a:off x="609600" y="1524000"/>
            <a:ext cx="8332788" cy="4537075"/>
          </a:xfrm>
        </p:spPr>
        <p:txBody>
          <a:bodyPr>
            <a:normAutofit fontScale="92500" lnSpcReduction="20000"/>
          </a:bodyPr>
          <a:lstStyle/>
          <a:p>
            <a:pPr>
              <a:defRPr/>
            </a:pPr>
            <a:r>
              <a:rPr lang="en-US" sz="3500" dirty="0" smtClean="0"/>
              <a:t>60% of amputations in 7% of pop</a:t>
            </a:r>
          </a:p>
          <a:p>
            <a:pPr>
              <a:defRPr/>
            </a:pPr>
            <a:r>
              <a:rPr lang="en-US" sz="3500" dirty="0" smtClean="0"/>
              <a:t>Higher in men, elderly, minorities, Chronic Kidney Disease (CKD)</a:t>
            </a:r>
          </a:p>
          <a:p>
            <a:pPr>
              <a:defRPr/>
            </a:pPr>
            <a:r>
              <a:rPr lang="en-US" sz="3500" dirty="0"/>
              <a:t>Lower extremity complications represent 20% of hospitalizations for </a:t>
            </a:r>
            <a:r>
              <a:rPr lang="en-US" sz="3500" dirty="0" smtClean="0"/>
              <a:t>elderly</a:t>
            </a:r>
          </a:p>
          <a:p>
            <a:pPr>
              <a:defRPr/>
            </a:pPr>
            <a:r>
              <a:rPr lang="en-US" sz="3500" dirty="0" smtClean="0"/>
              <a:t>Amputations cost $40,000</a:t>
            </a:r>
            <a:endParaRPr lang="en-US" sz="3500" dirty="0"/>
          </a:p>
          <a:p>
            <a:pPr>
              <a:defRPr/>
            </a:pPr>
            <a:r>
              <a:rPr lang="en-US" sz="3500" dirty="0" smtClean="0"/>
              <a:t>Amputation associated w/ earlier death compared to revascularization</a:t>
            </a:r>
          </a:p>
          <a:p>
            <a:pPr>
              <a:defRPr/>
            </a:pPr>
            <a:r>
              <a:rPr lang="en-US" sz="3500" dirty="0" smtClean="0"/>
              <a:t>10 </a:t>
            </a:r>
            <a:r>
              <a:rPr lang="en-US" sz="3500" dirty="0" err="1" smtClean="0"/>
              <a:t>yr</a:t>
            </a:r>
            <a:r>
              <a:rPr lang="en-US" sz="3500" dirty="0" smtClean="0"/>
              <a:t> survival after LEA</a:t>
            </a:r>
            <a:r>
              <a:rPr lang="en-US" dirty="0" smtClean="0"/>
              <a:t/>
            </a:r>
            <a:br>
              <a:rPr lang="en-US" dirty="0" smtClean="0"/>
            </a:br>
            <a:r>
              <a:rPr lang="en-US" dirty="0" smtClean="0"/>
              <a:t> </a:t>
            </a:r>
            <a:endParaRPr lang="en-US" dirty="0"/>
          </a:p>
        </p:txBody>
      </p:sp>
    </p:spTree>
    <p:custDataLst>
      <p:tags r:id="rId1"/>
    </p:custDataLst>
    <p:extLst>
      <p:ext uri="{BB962C8B-B14F-4D97-AF65-F5344CB8AC3E}">
        <p14:creationId xmlns:p14="http://schemas.microsoft.com/office/powerpoint/2010/main" val="164610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normAutofit fontScale="90000"/>
          </a:bodyPr>
          <a:lstStyle/>
          <a:p>
            <a:r>
              <a:rPr lang="en-US" smtClean="0"/>
              <a:t>Diabetes and Lower Extremity Ulcers</a:t>
            </a:r>
          </a:p>
        </p:txBody>
      </p:sp>
      <p:sp>
        <p:nvSpPr>
          <p:cNvPr id="250883" name="Rectangle 3"/>
          <p:cNvSpPr>
            <a:spLocks noGrp="1" noChangeArrowheads="1"/>
          </p:cNvSpPr>
          <p:nvPr>
            <p:ph type="body" idx="1"/>
          </p:nvPr>
        </p:nvSpPr>
        <p:spPr/>
        <p:txBody>
          <a:bodyPr/>
          <a:lstStyle/>
          <a:p>
            <a:pPr>
              <a:defRPr/>
            </a:pPr>
            <a:r>
              <a:rPr lang="en-US" dirty="0"/>
              <a:t>Up to 15% of DM patients have ulcers in their lifetime</a:t>
            </a:r>
          </a:p>
          <a:p>
            <a:pPr>
              <a:defRPr/>
            </a:pPr>
            <a:r>
              <a:rPr lang="en-US" dirty="0" smtClean="0"/>
              <a:t>Mortality </a:t>
            </a:r>
            <a:r>
              <a:rPr lang="en-US" dirty="0"/>
              <a:t>with foot ulcers is twice usual</a:t>
            </a:r>
          </a:p>
        </p:txBody>
      </p:sp>
      <p:pic>
        <p:nvPicPr>
          <p:cNvPr id="75780" name="Picture 5" descr="C:\Users\bev\AppData\Local\Microsoft\Windows\Temporary Internet Files\Content.IE5\JPKQ5M28\MP90043080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048000"/>
            <a:ext cx="44196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0290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4"/>
          <p:cNvSpPr>
            <a:spLocks noGrp="1"/>
          </p:cNvSpPr>
          <p:nvPr>
            <p:ph type="title"/>
          </p:nvPr>
        </p:nvSpPr>
        <p:spPr>
          <a:xfrm>
            <a:off x="457200" y="228600"/>
            <a:ext cx="8229600" cy="1905000"/>
          </a:xfrm>
        </p:spPr>
        <p:txBody>
          <a:bodyPr>
            <a:normAutofit fontScale="90000"/>
          </a:bodyPr>
          <a:lstStyle/>
          <a:p>
            <a:r>
              <a:rPr lang="en-US" smtClean="0"/>
              <a:t>Risk factors </a:t>
            </a:r>
            <a:br>
              <a:rPr lang="en-US" smtClean="0"/>
            </a:br>
            <a:r>
              <a:rPr lang="en-US" smtClean="0"/>
              <a:t>for Foot Ulcers/</a:t>
            </a:r>
            <a:br>
              <a:rPr lang="en-US" smtClean="0"/>
            </a:br>
            <a:r>
              <a:rPr lang="en-US" smtClean="0"/>
              <a:t>Amputation</a:t>
            </a:r>
          </a:p>
        </p:txBody>
      </p:sp>
      <p:sp>
        <p:nvSpPr>
          <p:cNvPr id="3" name="Text Placeholder 2"/>
          <p:cNvSpPr>
            <a:spLocks noGrp="1"/>
          </p:cNvSpPr>
          <p:nvPr>
            <p:ph sz="half" idx="1"/>
          </p:nvPr>
        </p:nvSpPr>
        <p:spPr>
          <a:xfrm>
            <a:off x="685800" y="2514600"/>
            <a:ext cx="4114800" cy="4114800"/>
          </a:xfrm>
        </p:spPr>
        <p:txBody>
          <a:bodyPr>
            <a:normAutofit fontScale="92500"/>
          </a:bodyPr>
          <a:lstStyle/>
          <a:p>
            <a:pPr>
              <a:defRPr/>
            </a:pPr>
            <a:r>
              <a:rPr lang="en-US" dirty="0" smtClean="0"/>
              <a:t>Previous amputation</a:t>
            </a:r>
          </a:p>
          <a:p>
            <a:pPr>
              <a:defRPr/>
            </a:pPr>
            <a:r>
              <a:rPr lang="en-US" dirty="0" smtClean="0"/>
              <a:t>Past foot ulcer history</a:t>
            </a:r>
          </a:p>
          <a:p>
            <a:pPr>
              <a:defRPr/>
            </a:pPr>
            <a:r>
              <a:rPr lang="en-US" dirty="0" smtClean="0"/>
              <a:t>Peripheral neuropathy</a:t>
            </a:r>
          </a:p>
          <a:p>
            <a:pPr>
              <a:defRPr/>
            </a:pPr>
            <a:r>
              <a:rPr lang="en-US" dirty="0" smtClean="0"/>
              <a:t>Foot deformity</a:t>
            </a:r>
          </a:p>
          <a:p>
            <a:pPr>
              <a:defRPr/>
            </a:pPr>
            <a:r>
              <a:rPr lang="en-US" dirty="0" smtClean="0"/>
              <a:t>Peripheral vascular disease</a:t>
            </a:r>
          </a:p>
          <a:p>
            <a:pPr>
              <a:defRPr/>
            </a:pPr>
            <a:r>
              <a:rPr lang="en-US" dirty="0" smtClean="0"/>
              <a:t>Visual impairment</a:t>
            </a:r>
          </a:p>
          <a:p>
            <a:pPr>
              <a:defRPr/>
            </a:pPr>
            <a:endParaRPr lang="en-US" dirty="0"/>
          </a:p>
        </p:txBody>
      </p:sp>
      <p:sp>
        <p:nvSpPr>
          <p:cNvPr id="6" name="Content Placeholder 5"/>
          <p:cNvSpPr>
            <a:spLocks noGrp="1"/>
          </p:cNvSpPr>
          <p:nvPr>
            <p:ph sz="half" idx="2"/>
          </p:nvPr>
        </p:nvSpPr>
        <p:spPr>
          <a:xfrm>
            <a:off x="5105400" y="2514600"/>
            <a:ext cx="3810000" cy="4114800"/>
          </a:xfrm>
        </p:spPr>
        <p:txBody>
          <a:bodyPr>
            <a:normAutofit fontScale="92500"/>
          </a:bodyPr>
          <a:lstStyle/>
          <a:p>
            <a:pPr>
              <a:defRPr/>
            </a:pPr>
            <a:r>
              <a:rPr lang="en-US" dirty="0"/>
              <a:t>Diabetic nephropathy (especially patients on dialysis)</a:t>
            </a:r>
          </a:p>
          <a:p>
            <a:pPr>
              <a:defRPr/>
            </a:pPr>
            <a:r>
              <a:rPr lang="en-US" dirty="0"/>
              <a:t>Poor glycemic control</a:t>
            </a:r>
          </a:p>
          <a:p>
            <a:pPr>
              <a:defRPr/>
            </a:pPr>
            <a:r>
              <a:rPr lang="en-US" dirty="0"/>
              <a:t>Cigarette </a:t>
            </a:r>
            <a:r>
              <a:rPr lang="en-US" dirty="0" smtClean="0"/>
              <a:t>smoking</a:t>
            </a:r>
          </a:p>
          <a:p>
            <a:pPr>
              <a:defRPr/>
            </a:pPr>
            <a:endParaRPr lang="en-US" dirty="0"/>
          </a:p>
          <a:p>
            <a:pPr>
              <a:defRPr/>
            </a:pPr>
            <a:r>
              <a:rPr lang="en-US" sz="2400" dirty="0" smtClean="0"/>
              <a:t>ADA Task Force - 2008</a:t>
            </a:r>
            <a:endParaRPr lang="en-US" sz="2400" dirty="0"/>
          </a:p>
          <a:p>
            <a:pPr>
              <a:defRPr/>
            </a:pPr>
            <a:endParaRPr lang="en-US" dirty="0"/>
          </a:p>
        </p:txBody>
      </p:sp>
      <p:pic>
        <p:nvPicPr>
          <p:cNvPr id="77829" name="Picture 7" descr="C:\Users\Beverly\AppData\Local\Microsoft\Windows\Temporary Internet Files\Content.IE5\R3N6ZB24\MP90043879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76200"/>
            <a:ext cx="23463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277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4"/>
          <p:cNvSpPr>
            <a:spLocks noGrp="1"/>
          </p:cNvSpPr>
          <p:nvPr>
            <p:ph type="title"/>
          </p:nvPr>
        </p:nvSpPr>
        <p:spPr/>
        <p:txBody>
          <a:bodyPr/>
          <a:lstStyle/>
          <a:p>
            <a:r>
              <a:rPr lang="en-US" smtClean="0"/>
              <a:t>What Leads to Ulcers</a:t>
            </a:r>
          </a:p>
        </p:txBody>
      </p:sp>
      <p:sp>
        <p:nvSpPr>
          <p:cNvPr id="3" name="Text Placeholder 2"/>
          <p:cNvSpPr>
            <a:spLocks noGrp="1"/>
          </p:cNvSpPr>
          <p:nvPr>
            <p:ph idx="1"/>
          </p:nvPr>
        </p:nvSpPr>
        <p:spPr/>
        <p:txBody>
          <a:bodyPr/>
          <a:lstStyle/>
          <a:p>
            <a:pPr>
              <a:defRPr/>
            </a:pPr>
            <a:r>
              <a:rPr lang="en-US" dirty="0" smtClean="0"/>
              <a:t>86% single precipitating event leading to ulcer</a:t>
            </a:r>
            <a:br>
              <a:rPr lang="en-US" dirty="0" smtClean="0"/>
            </a:br>
            <a:r>
              <a:rPr lang="en-US" dirty="0" smtClean="0"/>
              <a:t>1. Tight shoe</a:t>
            </a:r>
            <a:br>
              <a:rPr lang="en-US" dirty="0" smtClean="0"/>
            </a:br>
            <a:r>
              <a:rPr lang="en-US" dirty="0" smtClean="0"/>
              <a:t/>
            </a:r>
            <a:br>
              <a:rPr lang="en-US" dirty="0" smtClean="0"/>
            </a:br>
            <a:r>
              <a:rPr lang="en-US" sz="4000" u="sng" dirty="0" smtClean="0"/>
              <a:t>3 classes</a:t>
            </a:r>
            <a:r>
              <a:rPr lang="en-US" dirty="0" smtClean="0"/>
              <a:t/>
            </a:r>
            <a:br>
              <a:rPr lang="en-US" dirty="0" smtClean="0"/>
            </a:br>
            <a:r>
              <a:rPr lang="en-US" dirty="0" smtClean="0"/>
              <a:t>1. </a:t>
            </a:r>
            <a:r>
              <a:rPr lang="en-US" dirty="0" err="1" smtClean="0"/>
              <a:t>Neouropathic</a:t>
            </a:r>
            <a:r>
              <a:rPr lang="en-US" dirty="0" smtClean="0"/>
              <a:t/>
            </a:r>
            <a:br>
              <a:rPr lang="en-US" dirty="0" smtClean="0"/>
            </a:br>
            <a:r>
              <a:rPr lang="en-US" dirty="0" smtClean="0"/>
              <a:t>2. Ischemic (hard to heal)</a:t>
            </a:r>
            <a:br>
              <a:rPr lang="en-US" dirty="0" smtClean="0"/>
            </a:br>
            <a:r>
              <a:rPr lang="en-US" dirty="0" smtClean="0"/>
              <a:t>3. </a:t>
            </a:r>
            <a:r>
              <a:rPr lang="en-US" dirty="0" err="1" smtClean="0"/>
              <a:t>neuro</a:t>
            </a:r>
            <a:r>
              <a:rPr lang="en-US" dirty="0" smtClean="0"/>
              <a:t>-ischemic (worst)</a:t>
            </a:r>
            <a:br>
              <a:rPr lang="en-US" dirty="0" smtClean="0"/>
            </a:br>
            <a:r>
              <a:rPr lang="en-US" dirty="0" smtClean="0"/>
              <a:t/>
            </a:r>
            <a:br>
              <a:rPr lang="en-US" dirty="0" smtClean="0"/>
            </a:br>
            <a:endParaRPr lang="en-US" dirty="0"/>
          </a:p>
        </p:txBody>
      </p:sp>
    </p:spTree>
    <p:custDataLst>
      <p:tags r:id="rId1"/>
    </p:custDataLst>
    <p:extLst>
      <p:ext uri="{BB962C8B-B14F-4D97-AF65-F5344CB8AC3E}">
        <p14:creationId xmlns:p14="http://schemas.microsoft.com/office/powerpoint/2010/main" val="428748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81000" y="304800"/>
            <a:ext cx="8610600" cy="1431925"/>
          </a:xfrm>
        </p:spPr>
        <p:txBody>
          <a:bodyPr/>
          <a:lstStyle/>
          <a:p>
            <a:r>
              <a:rPr lang="en-US" sz="4000" smtClean="0"/>
              <a:t>Neuropathy Leads to Lower Extremity Complications </a:t>
            </a:r>
          </a:p>
        </p:txBody>
      </p:sp>
      <p:sp>
        <p:nvSpPr>
          <p:cNvPr id="150531" name="Rectangle 3"/>
          <p:cNvSpPr>
            <a:spLocks noGrp="1" noChangeArrowheads="1"/>
          </p:cNvSpPr>
          <p:nvPr>
            <p:ph type="body" idx="1"/>
          </p:nvPr>
        </p:nvSpPr>
        <p:spPr>
          <a:xfrm>
            <a:off x="762000" y="1736726"/>
            <a:ext cx="7646988" cy="4933950"/>
          </a:xfrm>
        </p:spPr>
        <p:txBody>
          <a:bodyPr/>
          <a:lstStyle/>
          <a:p>
            <a:pPr>
              <a:buFont typeface="Wingdings" panose="05000000000000000000" pitchFamily="2" charset="2"/>
              <a:buNone/>
              <a:defRPr/>
            </a:pPr>
            <a:r>
              <a:rPr lang="en-US" sz="2800" dirty="0"/>
              <a:t>Neuropathies</a:t>
            </a:r>
          </a:p>
          <a:p>
            <a:pPr>
              <a:defRPr/>
            </a:pPr>
            <a:r>
              <a:rPr lang="en-US" sz="2800" dirty="0"/>
              <a:t>Sensory</a:t>
            </a:r>
          </a:p>
          <a:p>
            <a:pPr lvl="1">
              <a:defRPr/>
            </a:pPr>
            <a:r>
              <a:rPr lang="en-US" sz="2400" dirty="0"/>
              <a:t> loss of sensation, painless trauma, repetitive low grade stress</a:t>
            </a:r>
          </a:p>
          <a:p>
            <a:pPr>
              <a:defRPr/>
            </a:pPr>
            <a:r>
              <a:rPr lang="en-US" sz="2800" dirty="0"/>
              <a:t>Motor</a:t>
            </a:r>
          </a:p>
          <a:p>
            <a:pPr lvl="1">
              <a:defRPr/>
            </a:pPr>
            <a:r>
              <a:rPr lang="en-US" sz="2400" dirty="0"/>
              <a:t> muscle atrophy, unbalanced tendon pulling, bone/gait changes, deformities, claw foot</a:t>
            </a:r>
          </a:p>
          <a:p>
            <a:pPr>
              <a:defRPr/>
            </a:pPr>
            <a:r>
              <a:rPr lang="en-US" sz="2800" dirty="0"/>
              <a:t>Motor + Sensory changes = ulcerations</a:t>
            </a:r>
          </a:p>
          <a:p>
            <a:pPr>
              <a:defRPr/>
            </a:pPr>
            <a:r>
              <a:rPr lang="en-US" sz="2800" dirty="0"/>
              <a:t>Autonomic</a:t>
            </a:r>
          </a:p>
          <a:p>
            <a:pPr lvl="1">
              <a:defRPr/>
            </a:pPr>
            <a:r>
              <a:rPr lang="en-US" sz="2400" dirty="0"/>
              <a:t> decreased perspiration, fissures, Charcot’s foot</a:t>
            </a:r>
          </a:p>
        </p:txBody>
      </p:sp>
    </p:spTree>
    <p:custDataLst>
      <p:tags r:id="rId1"/>
    </p:custDataLst>
    <p:extLst>
      <p:ext uri="{BB962C8B-B14F-4D97-AF65-F5344CB8AC3E}">
        <p14:creationId xmlns:p14="http://schemas.microsoft.com/office/powerpoint/2010/main" val="204133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blinds(horizontal)">
                                      <p:cBhvr>
                                        <p:cTn id="7" dur="500"/>
                                        <p:tgtEl>
                                          <p:spTgt spid="150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0531">
                                            <p:txEl>
                                              <p:pRg st="1" end="1"/>
                                            </p:txEl>
                                          </p:spTgt>
                                        </p:tgtEl>
                                        <p:attrNameLst>
                                          <p:attrName>style.visibility</p:attrName>
                                        </p:attrNameLst>
                                      </p:cBhvr>
                                      <p:to>
                                        <p:strVal val="visible"/>
                                      </p:to>
                                    </p:set>
                                    <p:animEffect transition="in" filter="blinds(horizontal)">
                                      <p:cBhvr>
                                        <p:cTn id="12" dur="500"/>
                                        <p:tgtEl>
                                          <p:spTgt spid="150531">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50531">
                                            <p:txEl>
                                              <p:pRg st="2" end="2"/>
                                            </p:txEl>
                                          </p:spTgt>
                                        </p:tgtEl>
                                        <p:attrNameLst>
                                          <p:attrName>style.visibility</p:attrName>
                                        </p:attrNameLst>
                                      </p:cBhvr>
                                      <p:to>
                                        <p:strVal val="visible"/>
                                      </p:to>
                                    </p:set>
                                    <p:animEffect transition="in" filter="blinds(horizontal)">
                                      <p:cBhvr>
                                        <p:cTn id="15" dur="500"/>
                                        <p:tgtEl>
                                          <p:spTgt spid="150531">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50531">
                                            <p:txEl>
                                              <p:pRg st="3" end="3"/>
                                            </p:txEl>
                                          </p:spTgt>
                                        </p:tgtEl>
                                        <p:attrNameLst>
                                          <p:attrName>style.visibility</p:attrName>
                                        </p:attrNameLst>
                                      </p:cBhvr>
                                      <p:to>
                                        <p:strVal val="visible"/>
                                      </p:to>
                                    </p:set>
                                    <p:animEffect transition="in" filter="blinds(horizontal)">
                                      <p:cBhvr>
                                        <p:cTn id="20" dur="500"/>
                                        <p:tgtEl>
                                          <p:spTgt spid="150531">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50531">
                                            <p:txEl>
                                              <p:pRg st="4" end="4"/>
                                            </p:txEl>
                                          </p:spTgt>
                                        </p:tgtEl>
                                        <p:attrNameLst>
                                          <p:attrName>style.visibility</p:attrName>
                                        </p:attrNameLst>
                                      </p:cBhvr>
                                      <p:to>
                                        <p:strVal val="visible"/>
                                      </p:to>
                                    </p:set>
                                    <p:animEffect transition="in" filter="blinds(horizontal)">
                                      <p:cBhvr>
                                        <p:cTn id="23" dur="500"/>
                                        <p:tgtEl>
                                          <p:spTgt spid="150531">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0531">
                                            <p:txEl>
                                              <p:pRg st="5" end="5"/>
                                            </p:txEl>
                                          </p:spTgt>
                                        </p:tgtEl>
                                        <p:attrNameLst>
                                          <p:attrName>style.visibility</p:attrName>
                                        </p:attrNameLst>
                                      </p:cBhvr>
                                      <p:to>
                                        <p:strVal val="visible"/>
                                      </p:to>
                                    </p:set>
                                    <p:animEffect transition="in" filter="blinds(horizontal)">
                                      <p:cBhvr>
                                        <p:cTn id="28" dur="500"/>
                                        <p:tgtEl>
                                          <p:spTgt spid="150531">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50531">
                                            <p:txEl>
                                              <p:pRg st="6" end="6"/>
                                            </p:txEl>
                                          </p:spTgt>
                                        </p:tgtEl>
                                        <p:attrNameLst>
                                          <p:attrName>style.visibility</p:attrName>
                                        </p:attrNameLst>
                                      </p:cBhvr>
                                      <p:to>
                                        <p:strVal val="visible"/>
                                      </p:to>
                                    </p:set>
                                    <p:animEffect transition="in" filter="blinds(horizontal)">
                                      <p:cBhvr>
                                        <p:cTn id="33" dur="500"/>
                                        <p:tgtEl>
                                          <p:spTgt spid="150531">
                                            <p:txEl>
                                              <p:pRg st="6" end="6"/>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50531">
                                            <p:txEl>
                                              <p:pRg st="7" end="7"/>
                                            </p:txEl>
                                          </p:spTgt>
                                        </p:tgtEl>
                                        <p:attrNameLst>
                                          <p:attrName>style.visibility</p:attrName>
                                        </p:attrNameLst>
                                      </p:cBhvr>
                                      <p:to>
                                        <p:strVal val="visible"/>
                                      </p:to>
                                    </p:set>
                                    <p:animEffect transition="in" filter="blinds(horizontal)">
                                      <p:cBhvr>
                                        <p:cTn id="36" dur="500"/>
                                        <p:tgtEl>
                                          <p:spTgt spid="15053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mtClean="0"/>
              <a:t>Pressure Area Breakdown</a:t>
            </a:r>
          </a:p>
        </p:txBody>
      </p:sp>
      <p:pic>
        <p:nvPicPr>
          <p:cNvPr id="82947" name="Picture 3" descr="subcutaneo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905000"/>
            <a:ext cx="2438400"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4" descr="breakd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267200"/>
            <a:ext cx="22860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5" descr="callusform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828800"/>
            <a:ext cx="19050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osteomyelit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114800"/>
            <a:ext cx="25908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752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smtClean="0"/>
              <a:t>Neuropathic Diabetes Foot Ulcers</a:t>
            </a:r>
          </a:p>
        </p:txBody>
      </p:sp>
      <p:sp>
        <p:nvSpPr>
          <p:cNvPr id="200707" name="Rectangle 3"/>
          <p:cNvSpPr>
            <a:spLocks noGrp="1" noChangeArrowheads="1"/>
          </p:cNvSpPr>
          <p:nvPr>
            <p:ph type="body" idx="1"/>
          </p:nvPr>
        </p:nvSpPr>
        <p:spPr/>
        <p:txBody>
          <a:bodyPr/>
          <a:lstStyle/>
          <a:p>
            <a:pPr>
              <a:defRPr/>
            </a:pPr>
            <a:endParaRPr lang="en-US"/>
          </a:p>
        </p:txBody>
      </p:sp>
      <p:pic>
        <p:nvPicPr>
          <p:cNvPr id="88068" name="Picture 4" descr="Photo of foot with s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7985474"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9554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81000" y="260350"/>
            <a:ext cx="8458200" cy="898525"/>
          </a:xfrm>
        </p:spPr>
        <p:txBody>
          <a:bodyPr/>
          <a:lstStyle/>
          <a:p>
            <a:r>
              <a:rPr lang="en-US" dirty="0" smtClean="0"/>
              <a:t>Foot Motor/Nerve Deformities </a:t>
            </a:r>
          </a:p>
        </p:txBody>
      </p:sp>
      <p:pic>
        <p:nvPicPr>
          <p:cNvPr id="890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238250"/>
            <a:ext cx="5486400"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2" name="Picture 5" descr="hammertoe image">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10215" y="1790700"/>
            <a:ext cx="2476500" cy="129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909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955" y="3736258"/>
            <a:ext cx="4114800"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481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01"/>
          <p:cNvGrpSpPr>
            <a:grpSpLocks/>
          </p:cNvGrpSpPr>
          <p:nvPr/>
        </p:nvGrpSpPr>
        <p:grpSpPr bwMode="auto">
          <a:xfrm>
            <a:off x="2057399" y="2010830"/>
            <a:ext cx="6167700" cy="4270374"/>
            <a:chOff x="2057399" y="1828800"/>
            <a:chExt cx="6167700" cy="4343694"/>
          </a:xfrm>
        </p:grpSpPr>
        <p:sp>
          <p:nvSpPr>
            <p:cNvPr id="698" name="Oval 697"/>
            <p:cNvSpPr/>
            <p:nvPr/>
          </p:nvSpPr>
          <p:spPr>
            <a:xfrm flipV="1">
              <a:off x="2637557" y="5064306"/>
              <a:ext cx="465283" cy="386444"/>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b="1" dirty="0">
                <a:solidFill>
                  <a:srgbClr val="000000"/>
                </a:solidFill>
                <a:latin typeface="Calibri"/>
                <a:ea typeface="黑体" pitchFamily="49" charset="-122"/>
                <a:cs typeface="Arial Black"/>
              </a:endParaRPr>
            </a:p>
          </p:txBody>
        </p:sp>
        <p:sp>
          <p:nvSpPr>
            <p:cNvPr id="695" name="Arc 694"/>
            <p:cNvSpPr/>
            <p:nvPr/>
          </p:nvSpPr>
          <p:spPr>
            <a:xfrm flipH="1">
              <a:off x="2895600" y="1828800"/>
              <a:ext cx="4800442" cy="4109652"/>
            </a:xfrm>
            <a:prstGeom prst="arc">
              <a:avLst>
                <a:gd name="adj1" fmla="val 19206963"/>
                <a:gd name="adj2" fmla="val 6880862"/>
              </a:avLst>
            </a:prstGeom>
            <a:ln w="38100" cap="flat" cmpd="sng" algn="ctr">
              <a:solidFill>
                <a:schemeClr val="tx1"/>
              </a:solidFill>
              <a:prstDash val="sysDot"/>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sp>
          <p:nvSpPr>
            <p:cNvPr id="696" name="Arc 695"/>
            <p:cNvSpPr/>
            <p:nvPr/>
          </p:nvSpPr>
          <p:spPr>
            <a:xfrm flipH="1">
              <a:off x="2057399" y="2058095"/>
              <a:ext cx="5385441" cy="4114399"/>
            </a:xfrm>
            <a:prstGeom prst="arc">
              <a:avLst>
                <a:gd name="adj1" fmla="val 1501054"/>
                <a:gd name="adj2" fmla="val 7871826"/>
              </a:avLst>
            </a:prstGeom>
            <a:ln w="38100" cap="flat" cmpd="sng" algn="ctr">
              <a:solidFill>
                <a:schemeClr val="tx1"/>
              </a:solidFill>
              <a:prstDash val="sysDot"/>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sp>
          <p:nvSpPr>
            <p:cNvPr id="697" name="Arc 696"/>
            <p:cNvSpPr/>
            <p:nvPr/>
          </p:nvSpPr>
          <p:spPr>
            <a:xfrm rot="1919516" flipH="1">
              <a:off x="5151847" y="4598453"/>
              <a:ext cx="3073252" cy="1404802"/>
            </a:xfrm>
            <a:prstGeom prst="arc">
              <a:avLst>
                <a:gd name="adj1" fmla="val 15214594"/>
                <a:gd name="adj2" fmla="val 4611935"/>
              </a:avLst>
            </a:prstGeom>
            <a:ln w="38100" cap="flat" cmpd="sng" algn="ctr">
              <a:solidFill>
                <a:schemeClr val="tx1"/>
              </a:solidFill>
              <a:prstDash val="sysDot"/>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sp>
          <p:nvSpPr>
            <p:cNvPr id="700" name="Oval 699"/>
            <p:cNvSpPr/>
            <p:nvPr/>
          </p:nvSpPr>
          <p:spPr>
            <a:xfrm flipV="1">
              <a:off x="5803610" y="4352664"/>
              <a:ext cx="465283" cy="381083"/>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000000"/>
                </a:solidFill>
                <a:latin typeface="Calibri"/>
                <a:ea typeface="黑体" pitchFamily="49" charset="-122"/>
                <a:cs typeface="Symbol" charset="2"/>
              </a:endParaRPr>
            </a:p>
          </p:txBody>
        </p:sp>
        <p:sp>
          <p:nvSpPr>
            <p:cNvPr id="701" name="Oval 700"/>
            <p:cNvSpPr/>
            <p:nvPr/>
          </p:nvSpPr>
          <p:spPr>
            <a:xfrm flipV="1">
              <a:off x="3442028" y="2538876"/>
              <a:ext cx="465283" cy="381083"/>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000000"/>
                </a:solidFill>
                <a:latin typeface="Calibri"/>
                <a:ea typeface="黑体" pitchFamily="49" charset="-122"/>
                <a:cs typeface="Symbol" charset="2"/>
              </a:endParaRPr>
            </a:p>
          </p:txBody>
        </p:sp>
      </p:grpSp>
      <p:sp>
        <p:nvSpPr>
          <p:cNvPr id="24580" name="Line 6"/>
          <p:cNvSpPr>
            <a:spLocks noChangeShapeType="1"/>
          </p:cNvSpPr>
          <p:nvPr/>
        </p:nvSpPr>
        <p:spPr bwMode="auto">
          <a:xfrm>
            <a:off x="7629570" y="5517232"/>
            <a:ext cx="0" cy="611188"/>
          </a:xfrm>
          <a:prstGeom prst="line">
            <a:avLst/>
          </a:prstGeom>
          <a:noFill/>
          <a:ln w="76200" cmpd="sng">
            <a:solidFill>
              <a:srgbClr val="FF0000"/>
            </a:solidFill>
            <a:round/>
            <a:headEnd/>
            <a:tailEnd type="triangle" w="med" len="me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24581" name="Rectangle 7"/>
          <p:cNvSpPr>
            <a:spLocks noChangeArrowheads="1"/>
          </p:cNvSpPr>
          <p:nvPr/>
        </p:nvSpPr>
        <p:spPr bwMode="auto">
          <a:xfrm>
            <a:off x="7696042" y="5373216"/>
            <a:ext cx="1323637" cy="838818"/>
          </a:xfrm>
          <a:prstGeom prst="rect">
            <a:avLst/>
          </a:prstGeom>
          <a:noFill/>
          <a:ln w="76200" cmpd="sng">
            <a:noFill/>
            <a:miter lim="800000"/>
            <a:headEnd/>
            <a:tailEnd/>
          </a:ln>
        </p:spPr>
        <p:txBody>
          <a:bodyPr wrap="none" lIns="90615" tIns="44513" rIns="90615" bIns="44513">
            <a:prstTxWarp prst="textNoShape">
              <a:avLst/>
            </a:prstTxWarp>
            <a:spAutoFit/>
          </a:bodyPr>
          <a:lstStyle/>
          <a:p>
            <a:pPr fontAlgn="base">
              <a:lnSpc>
                <a:spcPct val="80000"/>
              </a:lnSpc>
              <a:spcBef>
                <a:spcPct val="0"/>
              </a:spcBef>
              <a:spcAft>
                <a:spcPct val="0"/>
              </a:spcAft>
            </a:pPr>
            <a:r>
              <a:rPr lang="en-US" sz="2000" dirty="0">
                <a:solidFill>
                  <a:srgbClr val="FF0000"/>
                </a:solidFill>
                <a:latin typeface="Arial" pitchFamily="34" charset="0"/>
                <a:ea typeface="黑体" pitchFamily="49" charset="-122"/>
                <a:cs typeface="Calibri" charset="0"/>
              </a:rPr>
              <a:t>peripheral</a:t>
            </a:r>
          </a:p>
          <a:p>
            <a:pPr fontAlgn="base">
              <a:lnSpc>
                <a:spcPct val="80000"/>
              </a:lnSpc>
              <a:spcBef>
                <a:spcPct val="0"/>
              </a:spcBef>
              <a:spcAft>
                <a:spcPct val="0"/>
              </a:spcAft>
            </a:pPr>
            <a:r>
              <a:rPr lang="en-US" sz="2000" dirty="0">
                <a:solidFill>
                  <a:srgbClr val="FF0000"/>
                </a:solidFill>
                <a:latin typeface="Arial" pitchFamily="34" charset="0"/>
                <a:ea typeface="黑体" pitchFamily="49" charset="-122"/>
                <a:cs typeface="Calibri" charset="0"/>
              </a:rPr>
              <a:t>glucose </a:t>
            </a:r>
          </a:p>
          <a:p>
            <a:pPr fontAlgn="base">
              <a:lnSpc>
                <a:spcPct val="80000"/>
              </a:lnSpc>
              <a:spcBef>
                <a:spcPct val="0"/>
              </a:spcBef>
              <a:spcAft>
                <a:spcPct val="0"/>
              </a:spcAft>
            </a:pPr>
            <a:r>
              <a:rPr lang="en-US" sz="2000" dirty="0">
                <a:solidFill>
                  <a:srgbClr val="FF0000"/>
                </a:solidFill>
                <a:latin typeface="Arial" pitchFamily="34" charset="0"/>
                <a:ea typeface="黑体" pitchFamily="49" charset="-122"/>
                <a:cs typeface="Calibri" charset="0"/>
              </a:rPr>
              <a:t>uptake </a:t>
            </a:r>
          </a:p>
        </p:txBody>
      </p:sp>
      <p:pic>
        <p:nvPicPr>
          <p:cNvPr id="24582" name="Picture 8"/>
          <p:cNvPicPr>
            <a:picLocks noChangeArrowheads="1"/>
          </p:cNvPicPr>
          <p:nvPr/>
        </p:nvPicPr>
        <p:blipFill>
          <a:blip r:embed="rId5"/>
          <a:srcRect/>
          <a:stretch>
            <a:fillRect/>
          </a:stretch>
        </p:blipFill>
        <p:spPr bwMode="auto">
          <a:xfrm>
            <a:off x="7253588" y="3861048"/>
            <a:ext cx="1572423" cy="1981198"/>
          </a:xfrm>
          <a:prstGeom prst="rect">
            <a:avLst/>
          </a:prstGeom>
          <a:noFill/>
          <a:ln w="12700">
            <a:noFill/>
            <a:miter lim="800000"/>
            <a:headEnd/>
            <a:tailEnd/>
          </a:ln>
        </p:spPr>
      </p:pic>
      <p:sp>
        <p:nvSpPr>
          <p:cNvPr id="24583" name="Line 10"/>
          <p:cNvSpPr>
            <a:spLocks noChangeShapeType="1"/>
          </p:cNvSpPr>
          <p:nvPr/>
        </p:nvSpPr>
        <p:spPr bwMode="auto">
          <a:xfrm>
            <a:off x="1719263" y="5731930"/>
            <a:ext cx="0" cy="611188"/>
          </a:xfrm>
          <a:prstGeom prst="line">
            <a:avLst/>
          </a:prstGeom>
          <a:noFill/>
          <a:ln w="76200" cmpd="sng">
            <a:solidFill>
              <a:srgbClr val="FF6600"/>
            </a:solidFill>
            <a:round/>
            <a:headEnd type="triangle" w="med" len="med"/>
            <a:tailEnd/>
          </a:ln>
        </p:spPr>
        <p:txBody>
          <a:bodyPr wrap="none" lIns="91431" tIns="45716" rIns="91431" bIns="45716" anchor="ctr">
            <a:prstTxWarp prst="textNoShape">
              <a:avLst/>
            </a:prstTxWarp>
          </a:bodyPr>
          <a:lstStyle/>
          <a:p>
            <a:pPr fontAlgn="base">
              <a:spcBef>
                <a:spcPct val="0"/>
              </a:spcBef>
              <a:spcAft>
                <a:spcPct val="0"/>
              </a:spcAft>
            </a:pPr>
            <a:endParaRPr lang="en-US" sz="2000">
              <a:solidFill>
                <a:srgbClr val="000000"/>
              </a:solidFill>
              <a:latin typeface="Arial" pitchFamily="34" charset="0"/>
              <a:ea typeface="黑体" pitchFamily="49" charset="-122"/>
              <a:cs typeface="ＭＳ Ｐゴシック" charset="-128"/>
            </a:endParaRPr>
          </a:p>
        </p:txBody>
      </p:sp>
      <p:sp>
        <p:nvSpPr>
          <p:cNvPr id="24584" name="Rectangle 11"/>
          <p:cNvSpPr>
            <a:spLocks noChangeArrowheads="1"/>
          </p:cNvSpPr>
          <p:nvPr/>
        </p:nvSpPr>
        <p:spPr bwMode="auto">
          <a:xfrm>
            <a:off x="1725776" y="5564467"/>
            <a:ext cx="1380744" cy="838818"/>
          </a:xfrm>
          <a:prstGeom prst="rect">
            <a:avLst/>
          </a:prstGeom>
          <a:noFill/>
          <a:ln w="12700">
            <a:noFill/>
            <a:miter lim="800000"/>
            <a:headEnd/>
            <a:tailEnd/>
          </a:ln>
        </p:spPr>
        <p:txBody>
          <a:bodyPr wrap="none" lIns="90615" tIns="44513" rIns="90615" bIns="44513">
            <a:prstTxWarp prst="textNoShape">
              <a:avLst/>
            </a:prstTxWarp>
            <a:spAutoFit/>
          </a:bodyPr>
          <a:lstStyle/>
          <a:p>
            <a:pPr fontAlgn="base">
              <a:lnSpc>
                <a:spcPct val="80000"/>
              </a:lnSpc>
              <a:spcBef>
                <a:spcPct val="0"/>
              </a:spcBef>
              <a:spcAft>
                <a:spcPct val="0"/>
              </a:spcAft>
            </a:pPr>
            <a:r>
              <a:rPr lang="en-US" sz="2000" dirty="0">
                <a:solidFill>
                  <a:srgbClr val="F79646">
                    <a:lumMod val="75000"/>
                  </a:srgbClr>
                </a:solidFill>
                <a:latin typeface="Arial" pitchFamily="34" charset="0"/>
                <a:ea typeface="黑体" pitchFamily="49" charset="-122"/>
                <a:cs typeface="Calibri" charset="0"/>
              </a:rPr>
              <a:t>hepatic </a:t>
            </a:r>
          </a:p>
          <a:p>
            <a:pPr fontAlgn="base">
              <a:lnSpc>
                <a:spcPct val="80000"/>
              </a:lnSpc>
              <a:spcBef>
                <a:spcPct val="0"/>
              </a:spcBef>
              <a:spcAft>
                <a:spcPct val="0"/>
              </a:spcAft>
            </a:pPr>
            <a:r>
              <a:rPr lang="en-US" sz="2000" dirty="0">
                <a:solidFill>
                  <a:srgbClr val="F79646">
                    <a:lumMod val="75000"/>
                  </a:srgbClr>
                </a:solidFill>
                <a:latin typeface="Arial" pitchFamily="34" charset="0"/>
                <a:ea typeface="黑体" pitchFamily="49" charset="-122"/>
                <a:cs typeface="Calibri" charset="0"/>
              </a:rPr>
              <a:t>glucose </a:t>
            </a:r>
          </a:p>
          <a:p>
            <a:pPr fontAlgn="base">
              <a:lnSpc>
                <a:spcPct val="80000"/>
              </a:lnSpc>
              <a:spcBef>
                <a:spcPct val="0"/>
              </a:spcBef>
              <a:spcAft>
                <a:spcPct val="0"/>
              </a:spcAft>
            </a:pPr>
            <a:r>
              <a:rPr lang="en-US" sz="2000" dirty="0">
                <a:solidFill>
                  <a:srgbClr val="F79646">
                    <a:lumMod val="75000"/>
                  </a:srgbClr>
                </a:solidFill>
                <a:latin typeface="Arial" pitchFamily="34" charset="0"/>
                <a:ea typeface="黑体" pitchFamily="49" charset="-122"/>
                <a:cs typeface="Calibri" charset="0"/>
              </a:rPr>
              <a:t>production</a:t>
            </a:r>
          </a:p>
        </p:txBody>
      </p:sp>
      <p:sp>
        <p:nvSpPr>
          <p:cNvPr id="24585" name="Rectangle 15"/>
          <p:cNvSpPr>
            <a:spLocks noChangeArrowheads="1"/>
          </p:cNvSpPr>
          <p:nvPr/>
        </p:nvSpPr>
        <p:spPr bwMode="auto">
          <a:xfrm>
            <a:off x="5544743" y="1322203"/>
            <a:ext cx="1366342" cy="838818"/>
          </a:xfrm>
          <a:prstGeom prst="rect">
            <a:avLst/>
          </a:prstGeom>
          <a:solidFill>
            <a:srgbClr val="FFFFFF">
              <a:alpha val="27843"/>
            </a:srgbClr>
          </a:solidFill>
          <a:ln w="12700">
            <a:noFill/>
            <a:miter lim="800000"/>
            <a:headEnd/>
            <a:tailEnd/>
          </a:ln>
        </p:spPr>
        <p:txBody>
          <a:bodyPr wrap="none" lIns="90615" tIns="44513" rIns="90615" bIns="44513">
            <a:prstTxWarp prst="textNoShape">
              <a:avLst/>
            </a:prstTxWarp>
            <a:spAutoFit/>
          </a:bodyPr>
          <a:lstStyle/>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pancreatic </a:t>
            </a:r>
          </a:p>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insulin</a:t>
            </a:r>
          </a:p>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secretion</a:t>
            </a:r>
          </a:p>
        </p:txBody>
      </p:sp>
      <p:sp>
        <p:nvSpPr>
          <p:cNvPr id="24586" name="Line 16"/>
          <p:cNvSpPr>
            <a:spLocks noChangeShapeType="1"/>
          </p:cNvSpPr>
          <p:nvPr/>
        </p:nvSpPr>
        <p:spPr bwMode="auto">
          <a:xfrm>
            <a:off x="5520930" y="1373006"/>
            <a:ext cx="0" cy="611188"/>
          </a:xfrm>
          <a:prstGeom prst="line">
            <a:avLst/>
          </a:prstGeom>
          <a:noFill/>
          <a:ln w="76200" cmpd="sng">
            <a:solidFill>
              <a:srgbClr val="827F33"/>
            </a:solidFill>
            <a:round/>
            <a:headEnd/>
            <a:tailEnd type="triangle" w="med" len="me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pic>
        <p:nvPicPr>
          <p:cNvPr id="24587" name="Picture 17"/>
          <p:cNvPicPr>
            <a:picLocks noChangeArrowheads="1"/>
          </p:cNvPicPr>
          <p:nvPr/>
        </p:nvPicPr>
        <p:blipFill>
          <a:blip r:embed="rId6"/>
          <a:srcRect/>
          <a:stretch>
            <a:fillRect/>
          </a:stretch>
        </p:blipFill>
        <p:spPr bwMode="auto">
          <a:xfrm>
            <a:off x="3067172" y="1303154"/>
            <a:ext cx="2351161" cy="1142979"/>
          </a:xfrm>
          <a:prstGeom prst="rect">
            <a:avLst/>
          </a:prstGeom>
          <a:noFill/>
          <a:ln w="12700">
            <a:noFill/>
            <a:miter lim="800000"/>
            <a:headEnd/>
            <a:tailEnd/>
          </a:ln>
        </p:spPr>
      </p:pic>
      <p:sp>
        <p:nvSpPr>
          <p:cNvPr id="24589" name="Rectangle 688"/>
          <p:cNvSpPr>
            <a:spLocks noChangeArrowheads="1"/>
          </p:cNvSpPr>
          <p:nvPr/>
        </p:nvSpPr>
        <p:spPr bwMode="auto">
          <a:xfrm>
            <a:off x="5168899" y="2203443"/>
            <a:ext cx="1366342" cy="838818"/>
          </a:xfrm>
          <a:prstGeom prst="rect">
            <a:avLst/>
          </a:prstGeom>
          <a:noFill/>
          <a:ln w="12700">
            <a:noFill/>
            <a:miter lim="800000"/>
            <a:headEnd/>
            <a:tailEnd/>
          </a:ln>
        </p:spPr>
        <p:txBody>
          <a:bodyPr wrap="none" lIns="90615" tIns="44513" rIns="90615" bIns="44513">
            <a:prstTxWarp prst="textNoShape">
              <a:avLst/>
            </a:prstTxWarp>
            <a:spAutoFit/>
          </a:bodyPr>
          <a:lstStyle/>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pancreatic </a:t>
            </a:r>
          </a:p>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glucagon</a:t>
            </a:r>
          </a:p>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secretion</a:t>
            </a:r>
          </a:p>
        </p:txBody>
      </p:sp>
      <p:sp>
        <p:nvSpPr>
          <p:cNvPr id="24590" name="Line 689"/>
          <p:cNvSpPr>
            <a:spLocks noChangeShapeType="1"/>
          </p:cNvSpPr>
          <p:nvPr/>
        </p:nvSpPr>
        <p:spPr bwMode="auto">
          <a:xfrm>
            <a:off x="5131300" y="2203443"/>
            <a:ext cx="0" cy="611187"/>
          </a:xfrm>
          <a:prstGeom prst="line">
            <a:avLst/>
          </a:prstGeom>
          <a:noFill/>
          <a:ln w="76200" cmpd="sng">
            <a:solidFill>
              <a:srgbClr val="827F33"/>
            </a:solidFill>
            <a:round/>
            <a:headEnd type="triangle" w="med" len="med"/>
            <a:tailEn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24591" name="AutoShape 691"/>
          <p:cNvSpPr>
            <a:spLocks noChangeArrowheads="1"/>
          </p:cNvSpPr>
          <p:nvPr/>
        </p:nvSpPr>
        <p:spPr bwMode="auto">
          <a:xfrm rot="12436169">
            <a:off x="6291300" y="3949168"/>
            <a:ext cx="879474" cy="685800"/>
          </a:xfrm>
          <a:prstGeom prst="rightArrow">
            <a:avLst>
              <a:gd name="adj1" fmla="val 50000"/>
              <a:gd name="adj2" fmla="val 32060"/>
            </a:avLst>
          </a:prstGeom>
          <a:solidFill>
            <a:srgbClr val="FF0000">
              <a:alpha val="56862"/>
            </a:srgbClr>
          </a:solidFill>
          <a:ln w="12700">
            <a:solidFill>
              <a:srgbClr val="DA3428"/>
            </a:solidFill>
            <a:miter lim="800000"/>
            <a:headEnd/>
            <a:tailEn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24592" name="AutoShape 692"/>
          <p:cNvSpPr>
            <a:spLocks noChangeArrowheads="1"/>
          </p:cNvSpPr>
          <p:nvPr/>
        </p:nvSpPr>
        <p:spPr bwMode="auto">
          <a:xfrm rot="5290027">
            <a:off x="4073525" y="2353730"/>
            <a:ext cx="990600" cy="609600"/>
          </a:xfrm>
          <a:prstGeom prst="rightArrow">
            <a:avLst>
              <a:gd name="adj1" fmla="val 50000"/>
              <a:gd name="adj2" fmla="val 40625"/>
            </a:avLst>
          </a:prstGeom>
          <a:solidFill>
            <a:srgbClr val="FDDF73"/>
          </a:solidFill>
          <a:ln w="12700">
            <a:solidFill>
              <a:srgbClr val="7C4200"/>
            </a:solidFill>
            <a:miter lim="800000"/>
            <a:headEnd/>
            <a:tailEn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24593" name="Rectangle 702"/>
          <p:cNvSpPr>
            <a:spLocks noChangeArrowheads="1"/>
          </p:cNvSpPr>
          <p:nvPr/>
        </p:nvSpPr>
        <p:spPr bwMode="auto">
          <a:xfrm>
            <a:off x="338139" y="-1371600"/>
            <a:ext cx="8399462" cy="1143000"/>
          </a:xfrm>
          <a:prstGeom prst="rect">
            <a:avLst/>
          </a:prstGeom>
          <a:noFill/>
          <a:ln w="12700">
            <a:noFill/>
            <a:miter lim="800000"/>
            <a:headEnd/>
            <a:tailEnd/>
          </a:ln>
        </p:spPr>
        <p:txBody>
          <a:bodyPr lIns="90478" tIns="44446" rIns="90478" bIns="44446" anchor="b">
            <a:prstTxWarp prst="textNoShape">
              <a:avLst/>
            </a:prstTxWarp>
          </a:bodyPr>
          <a:lstStyle/>
          <a:p>
            <a:pPr algn="ctr" fontAlgn="base">
              <a:spcBef>
                <a:spcPct val="0"/>
              </a:spcBef>
              <a:spcAft>
                <a:spcPct val="0"/>
              </a:spcAft>
            </a:pPr>
            <a:endParaRPr lang="en-US" altLang="ja-JP" sz="4400">
              <a:solidFill>
                <a:srgbClr val="61BBFF"/>
              </a:solidFill>
              <a:latin typeface="Arial" pitchFamily="34" charset="0"/>
              <a:ea typeface="黑体" pitchFamily="49" charset="-122"/>
              <a:cs typeface="MS PGothic" pitchFamily="34" charset="-128"/>
            </a:endParaRPr>
          </a:p>
        </p:txBody>
      </p:sp>
      <p:grpSp>
        <p:nvGrpSpPr>
          <p:cNvPr id="3" name="Group 732"/>
          <p:cNvGrpSpPr>
            <a:grpSpLocks/>
          </p:cNvGrpSpPr>
          <p:nvPr/>
        </p:nvGrpSpPr>
        <p:grpSpPr bwMode="auto">
          <a:xfrm>
            <a:off x="338176" y="1347952"/>
            <a:ext cx="2729009" cy="2788071"/>
            <a:chOff x="122899" y="904333"/>
            <a:chExt cx="3332162" cy="3010466"/>
          </a:xfrm>
        </p:grpSpPr>
        <p:pic>
          <p:nvPicPr>
            <p:cNvPr id="24606" name="Picture 13"/>
            <p:cNvPicPr>
              <a:picLocks noChangeAspect="1" noChangeArrowheads="1"/>
            </p:cNvPicPr>
            <p:nvPr/>
          </p:nvPicPr>
          <p:blipFill>
            <a:blip r:embed="rId7"/>
            <a:srcRect/>
            <a:stretch>
              <a:fillRect/>
            </a:stretch>
          </p:blipFill>
          <p:spPr bwMode="auto">
            <a:xfrm>
              <a:off x="122899" y="904333"/>
              <a:ext cx="1477301" cy="2067467"/>
            </a:xfrm>
            <a:prstGeom prst="rect">
              <a:avLst/>
            </a:prstGeom>
            <a:noFill/>
            <a:ln w="12700">
              <a:noFill/>
              <a:miter lim="800000"/>
              <a:headEnd/>
              <a:tailEnd/>
            </a:ln>
          </p:spPr>
        </p:pic>
        <p:sp>
          <p:nvSpPr>
            <p:cNvPr id="24607" name="Rectangle 14"/>
            <p:cNvSpPr>
              <a:spLocks noChangeArrowheads="1"/>
            </p:cNvSpPr>
            <p:nvPr/>
          </p:nvSpPr>
          <p:spPr bwMode="auto">
            <a:xfrm>
              <a:off x="880534" y="2743200"/>
              <a:ext cx="2051391" cy="1171599"/>
            </a:xfrm>
            <a:prstGeom prst="rect">
              <a:avLst/>
            </a:prstGeom>
            <a:noFill/>
            <a:ln w="12700">
              <a:noFill/>
              <a:miter lim="800000"/>
              <a:headEnd/>
              <a:tailEnd/>
            </a:ln>
          </p:spPr>
          <p:txBody>
            <a:bodyPr wrap="none" lIns="90623" tIns="44517" rIns="90623" bIns="44517">
              <a:prstTxWarp prst="textNoShape">
                <a:avLst/>
              </a:prstTxWarp>
              <a:spAutoFit/>
            </a:bodyPr>
            <a:lstStyle/>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gut</a:t>
              </a:r>
            </a:p>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carbohydrate</a:t>
              </a:r>
            </a:p>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delivery &amp;</a:t>
              </a:r>
            </a:p>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absorption </a:t>
              </a:r>
            </a:p>
          </p:txBody>
        </p:sp>
        <p:sp>
          <p:nvSpPr>
            <p:cNvPr id="24608" name="AutoShape 699"/>
            <p:cNvSpPr>
              <a:spLocks noChangeArrowheads="1"/>
            </p:cNvSpPr>
            <p:nvPr/>
          </p:nvSpPr>
          <p:spPr bwMode="auto">
            <a:xfrm rot="1485168">
              <a:off x="1479425" y="2611004"/>
              <a:ext cx="1564191" cy="37163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8000">
                <a:alpha val="52940"/>
              </a:srgbClr>
            </a:solidFill>
            <a:ln w="12700">
              <a:solidFill>
                <a:srgbClr val="2C3E40"/>
              </a:solidFill>
              <a:miter lim="800000"/>
              <a:headEnd/>
              <a:tailEnd/>
            </a:ln>
          </p:spPr>
          <p:txBody>
            <a:bodyPr wrap="none" anchor="ctr">
              <a:prstTxWarp prst="textNoShape">
                <a:avLst/>
              </a:prstTxWarp>
            </a:bodyPr>
            <a:lstStyle/>
            <a:p>
              <a:pPr fontAlgn="base">
                <a:spcBef>
                  <a:spcPct val="0"/>
                </a:spcBef>
                <a:spcAft>
                  <a:spcPct val="0"/>
                </a:spcAft>
              </a:pPr>
              <a:endParaRPr lang="en-US" sz="2000">
                <a:solidFill>
                  <a:srgbClr val="000000"/>
                </a:solidFill>
                <a:latin typeface="Arial" pitchFamily="34" charset="0"/>
                <a:ea typeface="黑体" pitchFamily="49" charset="-122"/>
                <a:cs typeface="ＭＳ Ｐゴシック" charset="-128"/>
              </a:endParaRPr>
            </a:p>
          </p:txBody>
        </p:sp>
        <p:sp>
          <p:nvSpPr>
            <p:cNvPr id="24609" name="Rectangle 701"/>
            <p:cNvSpPr>
              <a:spLocks noChangeArrowheads="1"/>
            </p:cNvSpPr>
            <p:nvPr/>
          </p:nvSpPr>
          <p:spPr bwMode="auto">
            <a:xfrm>
              <a:off x="1835018" y="1230109"/>
              <a:ext cx="1233000" cy="639875"/>
            </a:xfrm>
            <a:prstGeom prst="rect">
              <a:avLst/>
            </a:prstGeom>
            <a:noFill/>
            <a:ln w="12700">
              <a:noFill/>
              <a:miter lim="800000"/>
              <a:headEnd/>
              <a:tailEnd/>
            </a:ln>
          </p:spPr>
          <p:txBody>
            <a:bodyPr wrap="none" lIns="90623" tIns="44517" rIns="90623" bIns="44517">
              <a:prstTxWarp prst="textNoShape">
                <a:avLst/>
              </a:prstTxWarp>
              <a:spAutoFit/>
            </a:bodyPr>
            <a:lstStyle/>
            <a:p>
              <a:pPr fontAlgn="base">
                <a:lnSpc>
                  <a:spcPct val="80000"/>
                </a:lnSpc>
                <a:spcBef>
                  <a:spcPct val="0"/>
                </a:spcBef>
                <a:spcAft>
                  <a:spcPct val="0"/>
                </a:spcAft>
              </a:pPr>
              <a:r>
                <a:rPr lang="en-US" sz="2000" dirty="0" err="1">
                  <a:solidFill>
                    <a:srgbClr val="008000"/>
                  </a:solidFill>
                  <a:latin typeface="Arial" pitchFamily="34" charset="0"/>
                  <a:ea typeface="黑体" pitchFamily="49" charset="-122"/>
                  <a:cs typeface="Calibri" charset="0"/>
                </a:rPr>
                <a:t>incretin</a:t>
              </a:r>
              <a:endParaRPr lang="en-US" sz="2000" dirty="0">
                <a:solidFill>
                  <a:srgbClr val="008000"/>
                </a:solidFill>
                <a:latin typeface="Arial" pitchFamily="34" charset="0"/>
                <a:ea typeface="黑体" pitchFamily="49" charset="-122"/>
                <a:cs typeface="Calibri" charset="0"/>
              </a:endParaRPr>
            </a:p>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effect </a:t>
              </a:r>
            </a:p>
          </p:txBody>
        </p:sp>
        <p:sp>
          <p:nvSpPr>
            <p:cNvPr id="24610" name="Arc 700"/>
            <p:cNvSpPr>
              <a:spLocks/>
            </p:cNvSpPr>
            <p:nvPr/>
          </p:nvSpPr>
          <p:spPr bwMode="auto">
            <a:xfrm flipH="1">
              <a:off x="1600199" y="990601"/>
              <a:ext cx="1854862" cy="457199"/>
            </a:xfrm>
            <a:custGeom>
              <a:avLst/>
              <a:gdLst>
                <a:gd name="T0" fmla="*/ 0 w 38984"/>
                <a:gd name="T1" fmla="*/ 2147483647 h 21600"/>
                <a:gd name="T2" fmla="*/ 2147483647 w 38984"/>
                <a:gd name="T3" fmla="*/ 2147483647 h 21600"/>
                <a:gd name="T4" fmla="*/ 2147483647 w 38984"/>
                <a:gd name="T5" fmla="*/ 2147483647 h 21600"/>
                <a:gd name="T6" fmla="*/ 0 60000 65536"/>
                <a:gd name="T7" fmla="*/ 0 60000 65536"/>
                <a:gd name="T8" fmla="*/ 0 60000 65536"/>
                <a:gd name="T9" fmla="*/ 0 w 38984"/>
                <a:gd name="T10" fmla="*/ 0 h 21600"/>
                <a:gd name="T11" fmla="*/ 38984 w 38984"/>
                <a:gd name="T12" fmla="*/ 21600 h 21600"/>
              </a:gdLst>
              <a:ahLst/>
              <a:cxnLst>
                <a:cxn ang="T6">
                  <a:pos x="T0" y="T1"/>
                </a:cxn>
                <a:cxn ang="T7">
                  <a:pos x="T2" y="T3"/>
                </a:cxn>
                <a:cxn ang="T8">
                  <a:pos x="T4" y="T5"/>
                </a:cxn>
              </a:cxnLst>
              <a:rect l="T9" t="T10" r="T11" b="T12"/>
              <a:pathLst>
                <a:path w="38984" h="21600" fill="none" extrusionOk="0">
                  <a:moveTo>
                    <a:pt x="-1" y="12595"/>
                  </a:moveTo>
                  <a:cubicBezTo>
                    <a:pt x="3519" y="4920"/>
                    <a:pt x="11189" y="-1"/>
                    <a:pt x="19633" y="0"/>
                  </a:cubicBezTo>
                  <a:cubicBezTo>
                    <a:pt x="27840" y="0"/>
                    <a:pt x="35338" y="4651"/>
                    <a:pt x="38984" y="12003"/>
                  </a:cubicBezTo>
                </a:path>
                <a:path w="38984" h="21600" stroke="0" extrusionOk="0">
                  <a:moveTo>
                    <a:pt x="-1" y="12595"/>
                  </a:moveTo>
                  <a:cubicBezTo>
                    <a:pt x="3519" y="4920"/>
                    <a:pt x="11189" y="-1"/>
                    <a:pt x="19633" y="0"/>
                  </a:cubicBezTo>
                  <a:cubicBezTo>
                    <a:pt x="27840" y="0"/>
                    <a:pt x="35338" y="4651"/>
                    <a:pt x="38984" y="12003"/>
                  </a:cubicBezTo>
                  <a:lnTo>
                    <a:pt x="19633" y="21600"/>
                  </a:lnTo>
                  <a:close/>
                </a:path>
              </a:pathLst>
            </a:custGeom>
            <a:noFill/>
            <a:ln w="38100">
              <a:solidFill>
                <a:srgbClr val="008000"/>
              </a:solidFill>
              <a:prstDash val="sysDot"/>
              <a:round/>
              <a:headEnd type="triangle" w="med" len="med"/>
              <a:tailEnd/>
            </a:ln>
          </p:spPr>
          <p:txBody>
            <a:bodyPr wrap="none" anchor="ctr">
              <a:prstTxWarp prst="textNoShape">
                <a:avLst/>
              </a:prstTxWarp>
            </a:bodyPr>
            <a:lstStyle/>
            <a:p>
              <a:pPr fontAlgn="base">
                <a:spcBef>
                  <a:spcPct val="0"/>
                </a:spcBef>
                <a:spcAft>
                  <a:spcPct val="0"/>
                </a:spcAft>
              </a:pPr>
              <a:endParaRPr lang="en-US" sz="2000">
                <a:solidFill>
                  <a:srgbClr val="000000"/>
                </a:solidFill>
                <a:latin typeface="Arial" pitchFamily="34" charset="0"/>
                <a:ea typeface="黑体" pitchFamily="49" charset="-122"/>
                <a:cs typeface="ＭＳ Ｐゴシック" charset="-128"/>
              </a:endParaRPr>
            </a:p>
          </p:txBody>
        </p:sp>
        <p:sp>
          <p:nvSpPr>
            <p:cNvPr id="24611" name="Line 16"/>
            <p:cNvSpPr>
              <a:spLocks noChangeShapeType="1"/>
            </p:cNvSpPr>
            <p:nvPr/>
          </p:nvSpPr>
          <p:spPr bwMode="auto">
            <a:xfrm>
              <a:off x="1816100" y="1276411"/>
              <a:ext cx="0" cy="535100"/>
            </a:xfrm>
            <a:prstGeom prst="line">
              <a:avLst/>
            </a:prstGeom>
            <a:noFill/>
            <a:ln w="76200" cmpd="sng">
              <a:solidFill>
                <a:srgbClr val="008000"/>
              </a:solidFill>
              <a:round/>
              <a:headEnd/>
              <a:tailEnd type="triangle" w="med" len="med"/>
            </a:ln>
          </p:spPr>
          <p:txBody>
            <a:bodyPr wrap="none" anchor="ctr">
              <a:prstTxWarp prst="textNoShape">
                <a:avLst/>
              </a:prstTxWarp>
            </a:bodyPr>
            <a:lstStyle/>
            <a:p>
              <a:pPr fontAlgn="base">
                <a:spcBef>
                  <a:spcPct val="0"/>
                </a:spcBef>
                <a:spcAft>
                  <a:spcPct val="0"/>
                </a:spcAft>
              </a:pPr>
              <a:endParaRPr lang="en-US" sz="2000">
                <a:solidFill>
                  <a:srgbClr val="000000"/>
                </a:solidFill>
                <a:latin typeface="Arial" pitchFamily="34" charset="0"/>
                <a:ea typeface="黑体" pitchFamily="49" charset="-122"/>
                <a:cs typeface="ＭＳ Ｐゴシック" charset="-128"/>
              </a:endParaRPr>
            </a:p>
          </p:txBody>
        </p:sp>
      </p:grpSp>
      <p:sp>
        <p:nvSpPr>
          <p:cNvPr id="24596" name="AutoShape 690"/>
          <p:cNvSpPr>
            <a:spLocks noChangeArrowheads="1"/>
          </p:cNvSpPr>
          <p:nvPr/>
        </p:nvSpPr>
        <p:spPr bwMode="auto">
          <a:xfrm rot="19705685">
            <a:off x="2765453" y="4026955"/>
            <a:ext cx="881063" cy="685800"/>
          </a:xfrm>
          <a:prstGeom prst="rightArrow">
            <a:avLst>
              <a:gd name="adj1" fmla="val 50000"/>
              <a:gd name="adj2" fmla="val 32118"/>
            </a:avLst>
          </a:prstGeom>
          <a:solidFill>
            <a:srgbClr val="7C4200">
              <a:alpha val="78038"/>
            </a:srgbClr>
          </a:solidFill>
          <a:ln w="12700">
            <a:solidFill>
              <a:srgbClr val="834B0A"/>
            </a:solidFill>
            <a:miter lim="800000"/>
            <a:headEnd/>
            <a:tailEn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02" name="TextBox 701"/>
          <p:cNvSpPr txBox="1"/>
          <p:nvPr/>
        </p:nvSpPr>
        <p:spPr>
          <a:xfrm>
            <a:off x="2734171" y="3346779"/>
            <a:ext cx="3270604" cy="523212"/>
          </a:xfrm>
          <a:prstGeom prst="rect">
            <a:avLst/>
          </a:prstGeom>
          <a:solidFill>
            <a:srgbClr val="7E8CA5">
              <a:alpha val="72000"/>
            </a:srgbClr>
          </a:solidFill>
          <a:ln w="25400">
            <a:solidFill>
              <a:srgbClr val="000090"/>
            </a:solidFill>
          </a:ln>
          <a:effectLst>
            <a:outerShdw blurRad="206375" dist="38100" dir="2700000" algn="tl" rotWithShape="0">
              <a:srgbClr val="000000">
                <a:alpha val="43000"/>
              </a:srgbClr>
            </a:outerShdw>
          </a:effectLst>
        </p:spPr>
        <p:txBody>
          <a:bodyPr wrap="none" lIns="91431" tIns="45716" rIns="91431" bIns="45716">
            <a:spAutoFit/>
          </a:bodyPr>
          <a:lstStyle/>
          <a:p>
            <a:pPr>
              <a:defRPr/>
            </a:pPr>
            <a:r>
              <a:rPr lang="en-US" sz="2800" b="1" dirty="0">
                <a:solidFill>
                  <a:srgbClr val="000000"/>
                </a:solidFill>
                <a:latin typeface="Arial" pitchFamily="34" charset="0"/>
                <a:ea typeface="黑体" pitchFamily="49" charset="-122"/>
                <a:cs typeface="Arial Black"/>
              </a:rPr>
              <a:t>HYPERGLYCEMIA</a:t>
            </a:r>
          </a:p>
        </p:txBody>
      </p:sp>
      <p:grpSp>
        <p:nvGrpSpPr>
          <p:cNvPr id="5" name="Group 731"/>
          <p:cNvGrpSpPr>
            <a:grpSpLocks/>
          </p:cNvGrpSpPr>
          <p:nvPr/>
        </p:nvGrpSpPr>
        <p:grpSpPr bwMode="auto">
          <a:xfrm>
            <a:off x="6348784" y="1356303"/>
            <a:ext cx="2049149" cy="2252082"/>
            <a:chOff x="7239000" y="736888"/>
            <a:chExt cx="2565486" cy="2463512"/>
          </a:xfrm>
        </p:grpSpPr>
        <p:pic>
          <p:nvPicPr>
            <p:cNvPr id="24600" name="Picture 702"/>
            <p:cNvPicPr>
              <a:picLocks noChangeAspect="1"/>
            </p:cNvPicPr>
            <p:nvPr/>
          </p:nvPicPr>
          <p:blipFill>
            <a:blip r:embed="rId8"/>
            <a:srcRect/>
            <a:stretch>
              <a:fillRect/>
            </a:stretch>
          </p:blipFill>
          <p:spPr bwMode="auto">
            <a:xfrm flipH="1">
              <a:off x="7772400" y="736888"/>
              <a:ext cx="2032086" cy="1350882"/>
            </a:xfrm>
            <a:prstGeom prst="rect">
              <a:avLst/>
            </a:prstGeom>
            <a:noFill/>
            <a:ln w="9525">
              <a:noFill/>
              <a:miter lim="800000"/>
              <a:headEnd/>
              <a:tailEnd/>
            </a:ln>
          </p:spPr>
        </p:pic>
        <p:sp>
          <p:nvSpPr>
            <p:cNvPr id="719" name="Freeform 718"/>
            <p:cNvSpPr/>
            <p:nvPr/>
          </p:nvSpPr>
          <p:spPr>
            <a:xfrm>
              <a:off x="7239000" y="2070232"/>
              <a:ext cx="1265548" cy="514290"/>
            </a:xfrm>
            <a:custGeom>
              <a:avLst/>
              <a:gdLst>
                <a:gd name="connsiteX0" fmla="*/ 736600 w 736600"/>
                <a:gd name="connsiteY0" fmla="*/ 0 h 196850"/>
                <a:gd name="connsiteX1" fmla="*/ 533400 w 736600"/>
                <a:gd name="connsiteY1" fmla="*/ 165100 h 196850"/>
                <a:gd name="connsiteX2" fmla="*/ 0 w 736600"/>
                <a:gd name="connsiteY2" fmla="*/ 190500 h 196850"/>
              </a:gdLst>
              <a:ahLst/>
              <a:cxnLst>
                <a:cxn ang="0">
                  <a:pos x="connsiteX0" y="connsiteY0"/>
                </a:cxn>
                <a:cxn ang="0">
                  <a:pos x="connsiteX1" y="connsiteY1"/>
                </a:cxn>
                <a:cxn ang="0">
                  <a:pos x="connsiteX2" y="connsiteY2"/>
                </a:cxn>
              </a:cxnLst>
              <a:rect l="l" t="t" r="r" b="b"/>
              <a:pathLst>
                <a:path w="736600" h="196850">
                  <a:moveTo>
                    <a:pt x="736600" y="0"/>
                  </a:moveTo>
                  <a:cubicBezTo>
                    <a:pt x="696383" y="66675"/>
                    <a:pt x="656167" y="133350"/>
                    <a:pt x="533400" y="165100"/>
                  </a:cubicBezTo>
                  <a:cubicBezTo>
                    <a:pt x="410633" y="196850"/>
                    <a:pt x="0" y="190500"/>
                    <a:pt x="0" y="190500"/>
                  </a:cubicBezTo>
                </a:path>
              </a:pathLst>
            </a:custGeom>
            <a:ln w="41275" cap="rnd">
              <a:solidFill>
                <a:srgbClr val="786A71"/>
              </a:solidFill>
              <a:prstDash val="dash"/>
              <a:bevel/>
              <a:tailEnd type="triangle"/>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cxnSp>
          <p:nvCxnSpPr>
            <p:cNvPr id="724" name="Straight Arrow Connector 723"/>
            <p:cNvCxnSpPr/>
            <p:nvPr/>
          </p:nvCxnSpPr>
          <p:spPr>
            <a:xfrm flipH="1">
              <a:off x="7648240" y="2587697"/>
              <a:ext cx="507250" cy="595243"/>
            </a:xfrm>
            <a:prstGeom prst="straightConnector1">
              <a:avLst/>
            </a:prstGeom>
            <a:ln w="44450" cap="rnd">
              <a:solidFill>
                <a:srgbClr val="786A71"/>
              </a:solidFill>
              <a:prstDash val="dash"/>
              <a:bevel/>
              <a:tailEnd type="triangle"/>
            </a:ln>
          </p:spPr>
          <p:style>
            <a:lnRef idx="2">
              <a:schemeClr val="accent1"/>
            </a:lnRef>
            <a:fillRef idx="0">
              <a:schemeClr val="accent1"/>
            </a:fillRef>
            <a:effectRef idx="1">
              <a:schemeClr val="accent1"/>
            </a:effectRef>
            <a:fontRef idx="minor">
              <a:schemeClr val="tx1"/>
            </a:fontRef>
          </p:style>
        </p:cxnSp>
        <p:sp>
          <p:nvSpPr>
            <p:cNvPr id="725" name="Freeform 724"/>
            <p:cNvSpPr/>
            <p:nvPr/>
          </p:nvSpPr>
          <p:spPr>
            <a:xfrm>
              <a:off x="8246624" y="2549601"/>
              <a:ext cx="36109" cy="650799"/>
            </a:xfrm>
            <a:custGeom>
              <a:avLst/>
              <a:gdLst>
                <a:gd name="connsiteX0" fmla="*/ 25400 w 25400"/>
                <a:gd name="connsiteY0" fmla="*/ 0 h 482600"/>
                <a:gd name="connsiteX1" fmla="*/ 0 w 25400"/>
                <a:gd name="connsiteY1" fmla="*/ 114300 h 482600"/>
                <a:gd name="connsiteX2" fmla="*/ 25400 w 25400"/>
                <a:gd name="connsiteY2" fmla="*/ 482600 h 482600"/>
                <a:gd name="connsiteX3" fmla="*/ 25400 w 25400"/>
                <a:gd name="connsiteY3" fmla="*/ 482600 h 482600"/>
              </a:gdLst>
              <a:ahLst/>
              <a:cxnLst>
                <a:cxn ang="0">
                  <a:pos x="connsiteX0" y="connsiteY0"/>
                </a:cxn>
                <a:cxn ang="0">
                  <a:pos x="connsiteX1" y="connsiteY1"/>
                </a:cxn>
                <a:cxn ang="0">
                  <a:pos x="connsiteX2" y="connsiteY2"/>
                </a:cxn>
                <a:cxn ang="0">
                  <a:pos x="connsiteX3" y="connsiteY3"/>
                </a:cxn>
              </a:cxnLst>
              <a:rect l="l" t="t" r="r" b="b"/>
              <a:pathLst>
                <a:path w="25400" h="482600">
                  <a:moveTo>
                    <a:pt x="25400" y="0"/>
                  </a:moveTo>
                  <a:cubicBezTo>
                    <a:pt x="12700" y="16933"/>
                    <a:pt x="0" y="33867"/>
                    <a:pt x="0" y="114300"/>
                  </a:cubicBezTo>
                  <a:cubicBezTo>
                    <a:pt x="0" y="194733"/>
                    <a:pt x="25400" y="482600"/>
                    <a:pt x="25400" y="482600"/>
                  </a:cubicBezTo>
                  <a:lnTo>
                    <a:pt x="25400" y="482600"/>
                  </a:lnTo>
                </a:path>
              </a:pathLst>
            </a:custGeom>
            <a:ln w="44450" cap="rnd">
              <a:solidFill>
                <a:srgbClr val="786A71"/>
              </a:solidFill>
              <a:prstDash val="dash"/>
              <a:bevel/>
              <a:tailEnd type="triangle"/>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sp>
          <p:nvSpPr>
            <p:cNvPr id="24605" name="Rectangle 727"/>
            <p:cNvSpPr>
              <a:spLocks noChangeArrowheads="1"/>
            </p:cNvSpPr>
            <p:nvPr/>
          </p:nvSpPr>
          <p:spPr bwMode="auto">
            <a:xfrm>
              <a:off x="8608734" y="2259865"/>
              <a:ext cx="676068" cy="774344"/>
            </a:xfrm>
            <a:prstGeom prst="rect">
              <a:avLst/>
            </a:prstGeom>
            <a:solidFill>
              <a:schemeClr val="bg1">
                <a:lumMod val="85000"/>
              </a:schemeClr>
            </a:solidFill>
            <a:ln w="9525">
              <a:noFill/>
              <a:miter lim="800000"/>
              <a:headEnd/>
              <a:tailEnd/>
            </a:ln>
          </p:spPr>
          <p:txBody>
            <a:bodyPr>
              <a:prstTxWarp prst="textNoShape">
                <a:avLst/>
              </a:prstTxWarp>
              <a:spAutoFit/>
            </a:bodyPr>
            <a:lstStyle/>
            <a:p>
              <a:pPr fontAlgn="base">
                <a:spcBef>
                  <a:spcPct val="0"/>
                </a:spcBef>
                <a:spcAft>
                  <a:spcPct val="0"/>
                </a:spcAft>
              </a:pPr>
              <a:r>
                <a:rPr lang="en-US" sz="4000" b="1" dirty="0" smtClean="0">
                  <a:solidFill>
                    <a:srgbClr val="786A71"/>
                  </a:solidFill>
                  <a:latin typeface="Arial" pitchFamily="34" charset="0"/>
                  <a:ea typeface="黑体" pitchFamily="49" charset="-122"/>
                  <a:cs typeface="Times" charset="0"/>
                </a:rPr>
                <a:t>?</a:t>
              </a:r>
            </a:p>
          </p:txBody>
        </p:sp>
      </p:grpSp>
      <p:sp>
        <p:nvSpPr>
          <p:cNvPr id="24599" name="TextBox 12"/>
          <p:cNvSpPr txBox="1">
            <a:spLocks noChangeArrowheads="1"/>
          </p:cNvSpPr>
          <p:nvPr/>
        </p:nvSpPr>
        <p:spPr bwMode="auto">
          <a:xfrm>
            <a:off x="5088583" y="933780"/>
            <a:ext cx="4177922" cy="261602"/>
          </a:xfrm>
          <a:prstGeom prst="rect">
            <a:avLst/>
          </a:prstGeom>
          <a:noFill/>
          <a:ln w="9525">
            <a:noFill/>
            <a:miter lim="800000"/>
            <a:headEnd/>
            <a:tailEnd/>
          </a:ln>
        </p:spPr>
        <p:txBody>
          <a:bodyPr wrap="none" lIns="91431" tIns="45716" rIns="91431" bIns="45716">
            <a:prstTxWarp prst="textNoShape">
              <a:avLst/>
            </a:prstTxWarp>
            <a:spAutoFit/>
          </a:bodyPr>
          <a:lstStyle/>
          <a:p>
            <a:pPr fontAlgn="base">
              <a:spcBef>
                <a:spcPct val="0"/>
              </a:spcBef>
              <a:spcAft>
                <a:spcPct val="0"/>
              </a:spcAft>
            </a:pPr>
            <a:r>
              <a:rPr lang="en-US" sz="1100" dirty="0">
                <a:solidFill>
                  <a:srgbClr val="000000"/>
                </a:solidFill>
                <a:latin typeface="Arial" pitchFamily="34" charset="0"/>
                <a:ea typeface="黑体" pitchFamily="49" charset="-122"/>
                <a:cs typeface="Times" charset="0"/>
              </a:rPr>
              <a:t>Adapted from: </a:t>
            </a:r>
            <a:r>
              <a:rPr lang="en-US" sz="1100" dirty="0" err="1">
                <a:solidFill>
                  <a:srgbClr val="000000"/>
                </a:solidFill>
                <a:latin typeface="Arial" pitchFamily="34" charset="0"/>
                <a:ea typeface="黑体" pitchFamily="49" charset="-122"/>
                <a:cs typeface="Times" charset="0"/>
              </a:rPr>
              <a:t>Inzucchi</a:t>
            </a:r>
            <a:r>
              <a:rPr lang="en-US" sz="1100" dirty="0">
                <a:solidFill>
                  <a:srgbClr val="000000"/>
                </a:solidFill>
                <a:latin typeface="Arial" pitchFamily="34" charset="0"/>
                <a:ea typeface="黑体" pitchFamily="49" charset="-122"/>
                <a:cs typeface="Times" charset="0"/>
              </a:rPr>
              <a:t> SE, Sherwin RS in: </a:t>
            </a:r>
            <a:r>
              <a:rPr lang="en-US" sz="1100" i="1" dirty="0">
                <a:solidFill>
                  <a:srgbClr val="000000"/>
                </a:solidFill>
                <a:latin typeface="Arial" pitchFamily="34" charset="0"/>
                <a:ea typeface="黑体" pitchFamily="49" charset="-122"/>
                <a:cs typeface="Times" charset="0"/>
              </a:rPr>
              <a:t>Cecil Medicine </a:t>
            </a:r>
            <a:r>
              <a:rPr lang="en-US" sz="1100" dirty="0">
                <a:solidFill>
                  <a:srgbClr val="000000"/>
                </a:solidFill>
                <a:latin typeface="Arial" pitchFamily="34" charset="0"/>
                <a:ea typeface="黑体" pitchFamily="49" charset="-122"/>
                <a:cs typeface="Times" charset="0"/>
              </a:rPr>
              <a:t>2011 </a:t>
            </a:r>
          </a:p>
        </p:txBody>
      </p:sp>
      <p:grpSp>
        <p:nvGrpSpPr>
          <p:cNvPr id="6" name="Group 21"/>
          <p:cNvGrpSpPr>
            <a:grpSpLocks/>
          </p:cNvGrpSpPr>
          <p:nvPr/>
        </p:nvGrpSpPr>
        <p:grpSpPr bwMode="auto">
          <a:xfrm>
            <a:off x="6206659" y="5145737"/>
            <a:ext cx="1186637" cy="1228725"/>
            <a:chOff x="3072" y="3408"/>
            <a:chExt cx="1056" cy="912"/>
          </a:xfrm>
        </p:grpSpPr>
        <p:sp>
          <p:nvSpPr>
            <p:cNvPr id="707" name="Oval 22"/>
            <p:cNvSpPr>
              <a:spLocks noChangeArrowheads="1"/>
            </p:cNvSpPr>
            <p:nvPr/>
          </p:nvSpPr>
          <p:spPr bwMode="auto">
            <a:xfrm>
              <a:off x="312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08" name="Oval 23"/>
            <p:cNvSpPr>
              <a:spLocks noChangeArrowheads="1"/>
            </p:cNvSpPr>
            <p:nvPr/>
          </p:nvSpPr>
          <p:spPr bwMode="auto">
            <a:xfrm>
              <a:off x="316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09" name="Oval 24"/>
            <p:cNvSpPr>
              <a:spLocks noChangeArrowheads="1"/>
            </p:cNvSpPr>
            <p:nvPr/>
          </p:nvSpPr>
          <p:spPr bwMode="auto">
            <a:xfrm>
              <a:off x="312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0" name="Oval 25"/>
            <p:cNvSpPr>
              <a:spLocks noChangeArrowheads="1"/>
            </p:cNvSpPr>
            <p:nvPr/>
          </p:nvSpPr>
          <p:spPr bwMode="auto">
            <a:xfrm>
              <a:off x="316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1" name="Oval 26"/>
            <p:cNvSpPr>
              <a:spLocks noChangeArrowheads="1"/>
            </p:cNvSpPr>
            <p:nvPr/>
          </p:nvSpPr>
          <p:spPr bwMode="auto">
            <a:xfrm>
              <a:off x="321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2" name="Oval 27"/>
            <p:cNvSpPr>
              <a:spLocks noChangeArrowheads="1"/>
            </p:cNvSpPr>
            <p:nvPr/>
          </p:nvSpPr>
          <p:spPr bwMode="auto">
            <a:xfrm>
              <a:off x="326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3" name="Oval 28"/>
            <p:cNvSpPr>
              <a:spLocks noChangeArrowheads="1"/>
            </p:cNvSpPr>
            <p:nvPr/>
          </p:nvSpPr>
          <p:spPr bwMode="auto">
            <a:xfrm>
              <a:off x="316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4" name="Oval 29"/>
            <p:cNvSpPr>
              <a:spLocks noChangeArrowheads="1"/>
            </p:cNvSpPr>
            <p:nvPr/>
          </p:nvSpPr>
          <p:spPr bwMode="auto">
            <a:xfrm>
              <a:off x="326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5" name="Oval 30"/>
            <p:cNvSpPr>
              <a:spLocks noChangeArrowheads="1"/>
            </p:cNvSpPr>
            <p:nvPr/>
          </p:nvSpPr>
          <p:spPr bwMode="auto">
            <a:xfrm>
              <a:off x="3216"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6" name="Oval 31"/>
            <p:cNvSpPr>
              <a:spLocks noChangeArrowheads="1"/>
            </p:cNvSpPr>
            <p:nvPr/>
          </p:nvSpPr>
          <p:spPr bwMode="auto">
            <a:xfrm>
              <a:off x="321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7" name="Oval 32"/>
            <p:cNvSpPr>
              <a:spLocks noChangeArrowheads="1"/>
            </p:cNvSpPr>
            <p:nvPr/>
          </p:nvSpPr>
          <p:spPr bwMode="auto">
            <a:xfrm>
              <a:off x="326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8" name="Oval 33"/>
            <p:cNvSpPr>
              <a:spLocks noChangeArrowheads="1"/>
            </p:cNvSpPr>
            <p:nvPr/>
          </p:nvSpPr>
          <p:spPr bwMode="auto">
            <a:xfrm>
              <a:off x="321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0" name="Oval 34"/>
            <p:cNvSpPr>
              <a:spLocks noChangeArrowheads="1"/>
            </p:cNvSpPr>
            <p:nvPr/>
          </p:nvSpPr>
          <p:spPr bwMode="auto">
            <a:xfrm>
              <a:off x="331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1" name="Oval 35"/>
            <p:cNvSpPr>
              <a:spLocks noChangeArrowheads="1"/>
            </p:cNvSpPr>
            <p:nvPr/>
          </p:nvSpPr>
          <p:spPr bwMode="auto">
            <a:xfrm>
              <a:off x="326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2" name="Oval 36"/>
            <p:cNvSpPr>
              <a:spLocks noChangeArrowheads="1"/>
            </p:cNvSpPr>
            <p:nvPr/>
          </p:nvSpPr>
          <p:spPr bwMode="auto">
            <a:xfrm>
              <a:off x="321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3" name="Oval 37"/>
            <p:cNvSpPr>
              <a:spLocks noChangeArrowheads="1"/>
            </p:cNvSpPr>
            <p:nvPr/>
          </p:nvSpPr>
          <p:spPr bwMode="auto">
            <a:xfrm>
              <a:off x="321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6" name="Oval 38"/>
            <p:cNvSpPr>
              <a:spLocks noChangeArrowheads="1"/>
            </p:cNvSpPr>
            <p:nvPr/>
          </p:nvSpPr>
          <p:spPr bwMode="auto">
            <a:xfrm>
              <a:off x="3216"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7" name="Oval 39"/>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8" name="Oval 40"/>
            <p:cNvSpPr>
              <a:spLocks noChangeArrowheads="1"/>
            </p:cNvSpPr>
            <p:nvPr/>
          </p:nvSpPr>
          <p:spPr bwMode="auto">
            <a:xfrm>
              <a:off x="336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9" name="Oval 41"/>
            <p:cNvSpPr>
              <a:spLocks noChangeArrowheads="1"/>
            </p:cNvSpPr>
            <p:nvPr/>
          </p:nvSpPr>
          <p:spPr bwMode="auto">
            <a:xfrm>
              <a:off x="3216"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0" name="Oval 42"/>
            <p:cNvSpPr>
              <a:spLocks noChangeArrowheads="1"/>
            </p:cNvSpPr>
            <p:nvPr/>
          </p:nvSpPr>
          <p:spPr bwMode="auto">
            <a:xfrm>
              <a:off x="326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1" name="Oval 43"/>
            <p:cNvSpPr>
              <a:spLocks noChangeArrowheads="1"/>
            </p:cNvSpPr>
            <p:nvPr/>
          </p:nvSpPr>
          <p:spPr bwMode="auto">
            <a:xfrm>
              <a:off x="3216"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2" name="Oval 44"/>
            <p:cNvSpPr>
              <a:spLocks noChangeArrowheads="1"/>
            </p:cNvSpPr>
            <p:nvPr/>
          </p:nvSpPr>
          <p:spPr bwMode="auto">
            <a:xfrm>
              <a:off x="326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3" name="Oval 45"/>
            <p:cNvSpPr>
              <a:spLocks noChangeArrowheads="1"/>
            </p:cNvSpPr>
            <p:nvPr/>
          </p:nvSpPr>
          <p:spPr bwMode="auto">
            <a:xfrm>
              <a:off x="331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4" name="Oval 46"/>
            <p:cNvSpPr>
              <a:spLocks noChangeArrowheads="1"/>
            </p:cNvSpPr>
            <p:nvPr/>
          </p:nvSpPr>
          <p:spPr bwMode="auto">
            <a:xfrm>
              <a:off x="336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5" name="Oval 47"/>
            <p:cNvSpPr>
              <a:spLocks noChangeArrowheads="1"/>
            </p:cNvSpPr>
            <p:nvPr/>
          </p:nvSpPr>
          <p:spPr bwMode="auto">
            <a:xfrm>
              <a:off x="326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6" name="Oval 48"/>
            <p:cNvSpPr>
              <a:spLocks noChangeArrowheads="1"/>
            </p:cNvSpPr>
            <p:nvPr/>
          </p:nvSpPr>
          <p:spPr bwMode="auto">
            <a:xfrm>
              <a:off x="336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7" name="Oval 49"/>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8" name="Oval 50"/>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9" name="Oval 51"/>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0" name="Oval 52"/>
            <p:cNvSpPr>
              <a:spLocks noChangeArrowheads="1"/>
            </p:cNvSpPr>
            <p:nvPr/>
          </p:nvSpPr>
          <p:spPr bwMode="auto">
            <a:xfrm>
              <a:off x="331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1" name="Oval 53"/>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2" name="Oval 54"/>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3" name="Oval 55"/>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4" name="Oval 56"/>
            <p:cNvSpPr>
              <a:spLocks noChangeArrowheads="1"/>
            </p:cNvSpPr>
            <p:nvPr/>
          </p:nvSpPr>
          <p:spPr bwMode="auto">
            <a:xfrm>
              <a:off x="3312"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5" name="Oval 57"/>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6" name="Oval 58"/>
            <p:cNvSpPr>
              <a:spLocks noChangeArrowheads="1"/>
            </p:cNvSpPr>
            <p:nvPr/>
          </p:nvSpPr>
          <p:spPr bwMode="auto">
            <a:xfrm>
              <a:off x="340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7" name="Oval 59"/>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8" name="Oval 60"/>
            <p:cNvSpPr>
              <a:spLocks noChangeArrowheads="1"/>
            </p:cNvSpPr>
            <p:nvPr/>
          </p:nvSpPr>
          <p:spPr bwMode="auto">
            <a:xfrm>
              <a:off x="331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9" name="Oval 61"/>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0" name="Oval 62"/>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1" name="Oval 63"/>
            <p:cNvSpPr>
              <a:spLocks noChangeArrowheads="1"/>
            </p:cNvSpPr>
            <p:nvPr/>
          </p:nvSpPr>
          <p:spPr bwMode="auto">
            <a:xfrm>
              <a:off x="336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2" name="Oval 64"/>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3" name="Oval 65"/>
            <p:cNvSpPr>
              <a:spLocks noChangeArrowheads="1"/>
            </p:cNvSpPr>
            <p:nvPr/>
          </p:nvSpPr>
          <p:spPr bwMode="auto">
            <a:xfrm>
              <a:off x="345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4" name="Oval 66"/>
            <p:cNvSpPr>
              <a:spLocks noChangeArrowheads="1"/>
            </p:cNvSpPr>
            <p:nvPr/>
          </p:nvSpPr>
          <p:spPr bwMode="auto">
            <a:xfrm>
              <a:off x="336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5" name="Oval 67"/>
            <p:cNvSpPr>
              <a:spLocks noChangeArrowheads="1"/>
            </p:cNvSpPr>
            <p:nvPr/>
          </p:nvSpPr>
          <p:spPr bwMode="auto">
            <a:xfrm>
              <a:off x="345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6" name="Oval 68"/>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7" name="Oval 69"/>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8" name="Oval 70"/>
            <p:cNvSpPr>
              <a:spLocks noChangeArrowheads="1"/>
            </p:cNvSpPr>
            <p:nvPr/>
          </p:nvSpPr>
          <p:spPr bwMode="auto">
            <a:xfrm>
              <a:off x="345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9" name="Oval 71"/>
            <p:cNvSpPr>
              <a:spLocks noChangeArrowheads="1"/>
            </p:cNvSpPr>
            <p:nvPr/>
          </p:nvSpPr>
          <p:spPr bwMode="auto">
            <a:xfrm>
              <a:off x="3408"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0" name="Oval 72"/>
            <p:cNvSpPr>
              <a:spLocks noChangeArrowheads="1"/>
            </p:cNvSpPr>
            <p:nvPr/>
          </p:nvSpPr>
          <p:spPr bwMode="auto">
            <a:xfrm>
              <a:off x="350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1" name="Oval 73"/>
            <p:cNvSpPr>
              <a:spLocks noChangeArrowheads="1"/>
            </p:cNvSpPr>
            <p:nvPr/>
          </p:nvSpPr>
          <p:spPr bwMode="auto">
            <a:xfrm>
              <a:off x="345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2" name="Oval 74"/>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3" name="Oval 75"/>
            <p:cNvSpPr>
              <a:spLocks noChangeArrowheads="1"/>
            </p:cNvSpPr>
            <p:nvPr/>
          </p:nvSpPr>
          <p:spPr bwMode="auto">
            <a:xfrm>
              <a:off x="3408"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4" name="Oval 76"/>
            <p:cNvSpPr>
              <a:spLocks noChangeArrowheads="1"/>
            </p:cNvSpPr>
            <p:nvPr/>
          </p:nvSpPr>
          <p:spPr bwMode="auto">
            <a:xfrm>
              <a:off x="340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5" name="Oval 77"/>
            <p:cNvSpPr>
              <a:spLocks noChangeArrowheads="1"/>
            </p:cNvSpPr>
            <p:nvPr/>
          </p:nvSpPr>
          <p:spPr bwMode="auto">
            <a:xfrm>
              <a:off x="350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6" name="Oval 78"/>
            <p:cNvSpPr>
              <a:spLocks noChangeArrowheads="1"/>
            </p:cNvSpPr>
            <p:nvPr/>
          </p:nvSpPr>
          <p:spPr bwMode="auto">
            <a:xfrm>
              <a:off x="3552"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7" name="Oval 79"/>
            <p:cNvSpPr>
              <a:spLocks noChangeArrowheads="1"/>
            </p:cNvSpPr>
            <p:nvPr/>
          </p:nvSpPr>
          <p:spPr bwMode="auto">
            <a:xfrm>
              <a:off x="307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8" name="Oval 80"/>
            <p:cNvSpPr>
              <a:spLocks noChangeArrowheads="1"/>
            </p:cNvSpPr>
            <p:nvPr/>
          </p:nvSpPr>
          <p:spPr bwMode="auto">
            <a:xfrm>
              <a:off x="312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9" name="Oval 81"/>
            <p:cNvSpPr>
              <a:spLocks noChangeArrowheads="1"/>
            </p:cNvSpPr>
            <p:nvPr/>
          </p:nvSpPr>
          <p:spPr bwMode="auto">
            <a:xfrm>
              <a:off x="307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0" name="Oval 82"/>
            <p:cNvSpPr>
              <a:spLocks noChangeArrowheads="1"/>
            </p:cNvSpPr>
            <p:nvPr/>
          </p:nvSpPr>
          <p:spPr bwMode="auto">
            <a:xfrm>
              <a:off x="312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1" name="Oval 83"/>
            <p:cNvSpPr>
              <a:spLocks noChangeArrowheads="1"/>
            </p:cNvSpPr>
            <p:nvPr/>
          </p:nvSpPr>
          <p:spPr bwMode="auto">
            <a:xfrm>
              <a:off x="316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2" name="Oval 84"/>
            <p:cNvSpPr>
              <a:spLocks noChangeArrowheads="1"/>
            </p:cNvSpPr>
            <p:nvPr/>
          </p:nvSpPr>
          <p:spPr bwMode="auto">
            <a:xfrm>
              <a:off x="321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3" name="Oval 85"/>
            <p:cNvSpPr>
              <a:spLocks noChangeArrowheads="1"/>
            </p:cNvSpPr>
            <p:nvPr/>
          </p:nvSpPr>
          <p:spPr bwMode="auto">
            <a:xfrm>
              <a:off x="3120"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4" name="Oval 86"/>
            <p:cNvSpPr>
              <a:spLocks noChangeArrowheads="1"/>
            </p:cNvSpPr>
            <p:nvPr/>
          </p:nvSpPr>
          <p:spPr bwMode="auto">
            <a:xfrm>
              <a:off x="3216"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5" name="Oval 87"/>
            <p:cNvSpPr>
              <a:spLocks noChangeArrowheads="1"/>
            </p:cNvSpPr>
            <p:nvPr/>
          </p:nvSpPr>
          <p:spPr bwMode="auto">
            <a:xfrm>
              <a:off x="316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6" name="Oval 88"/>
            <p:cNvSpPr>
              <a:spLocks noChangeArrowheads="1"/>
            </p:cNvSpPr>
            <p:nvPr/>
          </p:nvSpPr>
          <p:spPr bwMode="auto">
            <a:xfrm>
              <a:off x="3168"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7" name="Oval 89"/>
            <p:cNvSpPr>
              <a:spLocks noChangeArrowheads="1"/>
            </p:cNvSpPr>
            <p:nvPr/>
          </p:nvSpPr>
          <p:spPr bwMode="auto">
            <a:xfrm>
              <a:off x="321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8" name="Oval 90"/>
            <p:cNvSpPr>
              <a:spLocks noChangeArrowheads="1"/>
            </p:cNvSpPr>
            <p:nvPr/>
          </p:nvSpPr>
          <p:spPr bwMode="auto">
            <a:xfrm>
              <a:off x="3168"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9" name="Oval 91"/>
            <p:cNvSpPr>
              <a:spLocks noChangeArrowheads="1"/>
            </p:cNvSpPr>
            <p:nvPr/>
          </p:nvSpPr>
          <p:spPr bwMode="auto">
            <a:xfrm>
              <a:off x="3264"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0" name="Oval 92"/>
            <p:cNvSpPr>
              <a:spLocks noChangeArrowheads="1"/>
            </p:cNvSpPr>
            <p:nvPr/>
          </p:nvSpPr>
          <p:spPr bwMode="auto">
            <a:xfrm>
              <a:off x="321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1" name="Oval 93"/>
            <p:cNvSpPr>
              <a:spLocks noChangeArrowheads="1"/>
            </p:cNvSpPr>
            <p:nvPr/>
          </p:nvSpPr>
          <p:spPr bwMode="auto">
            <a:xfrm>
              <a:off x="3168"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2" name="Oval 94"/>
            <p:cNvSpPr>
              <a:spLocks noChangeArrowheads="1"/>
            </p:cNvSpPr>
            <p:nvPr/>
          </p:nvSpPr>
          <p:spPr bwMode="auto">
            <a:xfrm>
              <a:off x="3168"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3" name="Oval 95"/>
            <p:cNvSpPr>
              <a:spLocks noChangeArrowheads="1"/>
            </p:cNvSpPr>
            <p:nvPr/>
          </p:nvSpPr>
          <p:spPr bwMode="auto">
            <a:xfrm>
              <a:off x="316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4" name="Oval 96"/>
            <p:cNvSpPr>
              <a:spLocks noChangeArrowheads="1"/>
            </p:cNvSpPr>
            <p:nvPr/>
          </p:nvSpPr>
          <p:spPr bwMode="auto">
            <a:xfrm>
              <a:off x="326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5" name="Oval 97"/>
            <p:cNvSpPr>
              <a:spLocks noChangeArrowheads="1"/>
            </p:cNvSpPr>
            <p:nvPr/>
          </p:nvSpPr>
          <p:spPr bwMode="auto">
            <a:xfrm>
              <a:off x="3312"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6" name="Oval 98"/>
            <p:cNvSpPr>
              <a:spLocks noChangeArrowheads="1"/>
            </p:cNvSpPr>
            <p:nvPr/>
          </p:nvSpPr>
          <p:spPr bwMode="auto">
            <a:xfrm>
              <a:off x="321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7" name="Oval 99"/>
            <p:cNvSpPr>
              <a:spLocks noChangeArrowheads="1"/>
            </p:cNvSpPr>
            <p:nvPr/>
          </p:nvSpPr>
          <p:spPr bwMode="auto">
            <a:xfrm>
              <a:off x="3264"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8" name="Oval 100"/>
            <p:cNvSpPr>
              <a:spLocks noChangeArrowheads="1"/>
            </p:cNvSpPr>
            <p:nvPr/>
          </p:nvSpPr>
          <p:spPr bwMode="auto">
            <a:xfrm>
              <a:off x="321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9" name="Oval 101"/>
            <p:cNvSpPr>
              <a:spLocks noChangeArrowheads="1"/>
            </p:cNvSpPr>
            <p:nvPr/>
          </p:nvSpPr>
          <p:spPr bwMode="auto">
            <a:xfrm>
              <a:off x="3264"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0" name="Oval 102"/>
            <p:cNvSpPr>
              <a:spLocks noChangeArrowheads="1"/>
            </p:cNvSpPr>
            <p:nvPr/>
          </p:nvSpPr>
          <p:spPr bwMode="auto">
            <a:xfrm>
              <a:off x="3312"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1" name="Oval 103"/>
            <p:cNvSpPr>
              <a:spLocks noChangeArrowheads="1"/>
            </p:cNvSpPr>
            <p:nvPr/>
          </p:nvSpPr>
          <p:spPr bwMode="auto">
            <a:xfrm>
              <a:off x="3360"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2" name="Oval 104"/>
            <p:cNvSpPr>
              <a:spLocks noChangeArrowheads="1"/>
            </p:cNvSpPr>
            <p:nvPr/>
          </p:nvSpPr>
          <p:spPr bwMode="auto">
            <a:xfrm>
              <a:off x="3264"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3" name="Oval 105"/>
            <p:cNvSpPr>
              <a:spLocks noChangeArrowheads="1"/>
            </p:cNvSpPr>
            <p:nvPr/>
          </p:nvSpPr>
          <p:spPr bwMode="auto">
            <a:xfrm>
              <a:off x="3360" y="408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4" name="Oval 106"/>
            <p:cNvSpPr>
              <a:spLocks noChangeArrowheads="1"/>
            </p:cNvSpPr>
            <p:nvPr/>
          </p:nvSpPr>
          <p:spPr bwMode="auto">
            <a:xfrm>
              <a:off x="3312"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5" name="Oval 107"/>
            <p:cNvSpPr>
              <a:spLocks noChangeArrowheads="1"/>
            </p:cNvSpPr>
            <p:nvPr/>
          </p:nvSpPr>
          <p:spPr bwMode="auto">
            <a:xfrm>
              <a:off x="3312"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6" name="Oval 108"/>
            <p:cNvSpPr>
              <a:spLocks noChangeArrowheads="1"/>
            </p:cNvSpPr>
            <p:nvPr/>
          </p:nvSpPr>
          <p:spPr bwMode="auto">
            <a:xfrm>
              <a:off x="3360"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7" name="Oval 109"/>
            <p:cNvSpPr>
              <a:spLocks noChangeArrowheads="1"/>
            </p:cNvSpPr>
            <p:nvPr/>
          </p:nvSpPr>
          <p:spPr bwMode="auto">
            <a:xfrm>
              <a:off x="3312" y="408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8" name="Oval 110"/>
            <p:cNvSpPr>
              <a:spLocks noChangeArrowheads="1"/>
            </p:cNvSpPr>
            <p:nvPr/>
          </p:nvSpPr>
          <p:spPr bwMode="auto">
            <a:xfrm>
              <a:off x="3408"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9" name="Oval 111"/>
            <p:cNvSpPr>
              <a:spLocks noChangeArrowheads="1"/>
            </p:cNvSpPr>
            <p:nvPr/>
          </p:nvSpPr>
          <p:spPr bwMode="auto">
            <a:xfrm>
              <a:off x="3360"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0" name="Oval 112"/>
            <p:cNvSpPr>
              <a:spLocks noChangeArrowheads="1"/>
            </p:cNvSpPr>
            <p:nvPr/>
          </p:nvSpPr>
          <p:spPr bwMode="auto">
            <a:xfrm>
              <a:off x="3312"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1" name="Oval 113"/>
            <p:cNvSpPr>
              <a:spLocks noChangeArrowheads="1"/>
            </p:cNvSpPr>
            <p:nvPr/>
          </p:nvSpPr>
          <p:spPr bwMode="auto">
            <a:xfrm>
              <a:off x="3312" y="412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2" name="Oval 114"/>
            <p:cNvSpPr>
              <a:spLocks noChangeArrowheads="1"/>
            </p:cNvSpPr>
            <p:nvPr/>
          </p:nvSpPr>
          <p:spPr bwMode="auto">
            <a:xfrm>
              <a:off x="3312"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3" name="Oval 115"/>
            <p:cNvSpPr>
              <a:spLocks noChangeArrowheads="1"/>
            </p:cNvSpPr>
            <p:nvPr/>
          </p:nvSpPr>
          <p:spPr bwMode="auto">
            <a:xfrm>
              <a:off x="3408"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4" name="Oval 116"/>
            <p:cNvSpPr>
              <a:spLocks noChangeArrowheads="1"/>
            </p:cNvSpPr>
            <p:nvPr/>
          </p:nvSpPr>
          <p:spPr bwMode="auto">
            <a:xfrm>
              <a:off x="3456"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5" name="Oval 117"/>
            <p:cNvSpPr>
              <a:spLocks noChangeArrowheads="1"/>
            </p:cNvSpPr>
            <p:nvPr/>
          </p:nvSpPr>
          <p:spPr bwMode="auto">
            <a:xfrm>
              <a:off x="3216"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6" name="Oval 118"/>
            <p:cNvSpPr>
              <a:spLocks noChangeArrowheads="1"/>
            </p:cNvSpPr>
            <p:nvPr/>
          </p:nvSpPr>
          <p:spPr bwMode="auto">
            <a:xfrm>
              <a:off x="3278"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7" name="Oval 119"/>
            <p:cNvSpPr>
              <a:spLocks noChangeArrowheads="1"/>
            </p:cNvSpPr>
            <p:nvPr/>
          </p:nvSpPr>
          <p:spPr bwMode="auto">
            <a:xfrm>
              <a:off x="3216"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8" name="Oval 120"/>
            <p:cNvSpPr>
              <a:spLocks noChangeArrowheads="1"/>
            </p:cNvSpPr>
            <p:nvPr/>
          </p:nvSpPr>
          <p:spPr bwMode="auto">
            <a:xfrm>
              <a:off x="3278"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9" name="Oval 121"/>
            <p:cNvSpPr>
              <a:spLocks noChangeArrowheads="1"/>
            </p:cNvSpPr>
            <p:nvPr/>
          </p:nvSpPr>
          <p:spPr bwMode="auto">
            <a:xfrm>
              <a:off x="3339"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0" name="Oval 122"/>
            <p:cNvSpPr>
              <a:spLocks noChangeArrowheads="1"/>
            </p:cNvSpPr>
            <p:nvPr/>
          </p:nvSpPr>
          <p:spPr bwMode="auto">
            <a:xfrm>
              <a:off x="340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1" name="Oval 123"/>
            <p:cNvSpPr>
              <a:spLocks noChangeArrowheads="1"/>
            </p:cNvSpPr>
            <p:nvPr/>
          </p:nvSpPr>
          <p:spPr bwMode="auto">
            <a:xfrm>
              <a:off x="3278"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2" name="Oval 124"/>
            <p:cNvSpPr>
              <a:spLocks noChangeArrowheads="1"/>
            </p:cNvSpPr>
            <p:nvPr/>
          </p:nvSpPr>
          <p:spPr bwMode="auto">
            <a:xfrm>
              <a:off x="340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3" name="Oval 125"/>
            <p:cNvSpPr>
              <a:spLocks noChangeArrowheads="1"/>
            </p:cNvSpPr>
            <p:nvPr/>
          </p:nvSpPr>
          <p:spPr bwMode="auto">
            <a:xfrm>
              <a:off x="3339"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4" name="Oval 126"/>
            <p:cNvSpPr>
              <a:spLocks noChangeArrowheads="1"/>
            </p:cNvSpPr>
            <p:nvPr/>
          </p:nvSpPr>
          <p:spPr bwMode="auto">
            <a:xfrm>
              <a:off x="3339"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5" name="Oval 127"/>
            <p:cNvSpPr>
              <a:spLocks noChangeArrowheads="1"/>
            </p:cNvSpPr>
            <p:nvPr/>
          </p:nvSpPr>
          <p:spPr bwMode="auto">
            <a:xfrm>
              <a:off x="340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6" name="Oval 128"/>
            <p:cNvSpPr>
              <a:spLocks noChangeArrowheads="1"/>
            </p:cNvSpPr>
            <p:nvPr/>
          </p:nvSpPr>
          <p:spPr bwMode="auto">
            <a:xfrm>
              <a:off x="3339"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7" name="Oval 129"/>
            <p:cNvSpPr>
              <a:spLocks noChangeArrowheads="1"/>
            </p:cNvSpPr>
            <p:nvPr/>
          </p:nvSpPr>
          <p:spPr bwMode="auto">
            <a:xfrm>
              <a:off x="3463"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8" name="Oval 130"/>
            <p:cNvSpPr>
              <a:spLocks noChangeArrowheads="1"/>
            </p:cNvSpPr>
            <p:nvPr/>
          </p:nvSpPr>
          <p:spPr bwMode="auto">
            <a:xfrm>
              <a:off x="340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9" name="Oval 131"/>
            <p:cNvSpPr>
              <a:spLocks noChangeArrowheads="1"/>
            </p:cNvSpPr>
            <p:nvPr/>
          </p:nvSpPr>
          <p:spPr bwMode="auto">
            <a:xfrm>
              <a:off x="3339"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0" name="Oval 132"/>
            <p:cNvSpPr>
              <a:spLocks noChangeArrowheads="1"/>
            </p:cNvSpPr>
            <p:nvPr/>
          </p:nvSpPr>
          <p:spPr bwMode="auto">
            <a:xfrm>
              <a:off x="333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1" name="Oval 133"/>
            <p:cNvSpPr>
              <a:spLocks noChangeArrowheads="1"/>
            </p:cNvSpPr>
            <p:nvPr/>
          </p:nvSpPr>
          <p:spPr bwMode="auto">
            <a:xfrm>
              <a:off x="333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2" name="Oval 134"/>
            <p:cNvSpPr>
              <a:spLocks noChangeArrowheads="1"/>
            </p:cNvSpPr>
            <p:nvPr/>
          </p:nvSpPr>
          <p:spPr bwMode="auto">
            <a:xfrm>
              <a:off x="3463"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3" name="Oval 135"/>
            <p:cNvSpPr>
              <a:spLocks noChangeArrowheads="1"/>
            </p:cNvSpPr>
            <p:nvPr/>
          </p:nvSpPr>
          <p:spPr bwMode="auto">
            <a:xfrm>
              <a:off x="3525"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4" name="Oval 136"/>
            <p:cNvSpPr>
              <a:spLocks noChangeArrowheads="1"/>
            </p:cNvSpPr>
            <p:nvPr/>
          </p:nvSpPr>
          <p:spPr bwMode="auto">
            <a:xfrm>
              <a:off x="3312"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5" name="Oval 137"/>
            <p:cNvSpPr>
              <a:spLocks noChangeArrowheads="1"/>
            </p:cNvSpPr>
            <p:nvPr/>
          </p:nvSpPr>
          <p:spPr bwMode="auto">
            <a:xfrm>
              <a:off x="3374"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6" name="Oval 138"/>
            <p:cNvSpPr>
              <a:spLocks noChangeArrowheads="1"/>
            </p:cNvSpPr>
            <p:nvPr/>
          </p:nvSpPr>
          <p:spPr bwMode="auto">
            <a:xfrm>
              <a:off x="3312"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7" name="Oval 139"/>
            <p:cNvSpPr>
              <a:spLocks noChangeArrowheads="1"/>
            </p:cNvSpPr>
            <p:nvPr/>
          </p:nvSpPr>
          <p:spPr bwMode="auto">
            <a:xfrm>
              <a:off x="3374"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8" name="Oval 140"/>
            <p:cNvSpPr>
              <a:spLocks noChangeArrowheads="1"/>
            </p:cNvSpPr>
            <p:nvPr/>
          </p:nvSpPr>
          <p:spPr bwMode="auto">
            <a:xfrm>
              <a:off x="3435"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9" name="Oval 141"/>
            <p:cNvSpPr>
              <a:spLocks noChangeArrowheads="1"/>
            </p:cNvSpPr>
            <p:nvPr/>
          </p:nvSpPr>
          <p:spPr bwMode="auto">
            <a:xfrm>
              <a:off x="349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0" name="Oval 142"/>
            <p:cNvSpPr>
              <a:spLocks noChangeArrowheads="1"/>
            </p:cNvSpPr>
            <p:nvPr/>
          </p:nvSpPr>
          <p:spPr bwMode="auto">
            <a:xfrm>
              <a:off x="3374"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1" name="Oval 143"/>
            <p:cNvSpPr>
              <a:spLocks noChangeArrowheads="1"/>
            </p:cNvSpPr>
            <p:nvPr/>
          </p:nvSpPr>
          <p:spPr bwMode="auto">
            <a:xfrm>
              <a:off x="3497"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2" name="Oval 144"/>
            <p:cNvSpPr>
              <a:spLocks noChangeArrowheads="1"/>
            </p:cNvSpPr>
            <p:nvPr/>
          </p:nvSpPr>
          <p:spPr bwMode="auto">
            <a:xfrm>
              <a:off x="3435"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3" name="Oval 145"/>
            <p:cNvSpPr>
              <a:spLocks noChangeArrowheads="1"/>
            </p:cNvSpPr>
            <p:nvPr/>
          </p:nvSpPr>
          <p:spPr bwMode="auto">
            <a:xfrm>
              <a:off x="3435"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4" name="Oval 146"/>
            <p:cNvSpPr>
              <a:spLocks noChangeArrowheads="1"/>
            </p:cNvSpPr>
            <p:nvPr/>
          </p:nvSpPr>
          <p:spPr bwMode="auto">
            <a:xfrm>
              <a:off x="3497"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5" name="Oval 147"/>
            <p:cNvSpPr>
              <a:spLocks noChangeArrowheads="1"/>
            </p:cNvSpPr>
            <p:nvPr/>
          </p:nvSpPr>
          <p:spPr bwMode="auto">
            <a:xfrm>
              <a:off x="3435"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6" name="Oval 148"/>
            <p:cNvSpPr>
              <a:spLocks noChangeArrowheads="1"/>
            </p:cNvSpPr>
            <p:nvPr/>
          </p:nvSpPr>
          <p:spPr bwMode="auto">
            <a:xfrm>
              <a:off x="3559"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7" name="Oval 149"/>
            <p:cNvSpPr>
              <a:spLocks noChangeArrowheads="1"/>
            </p:cNvSpPr>
            <p:nvPr/>
          </p:nvSpPr>
          <p:spPr bwMode="auto">
            <a:xfrm>
              <a:off x="3497"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8" name="Oval 150"/>
            <p:cNvSpPr>
              <a:spLocks noChangeArrowheads="1"/>
            </p:cNvSpPr>
            <p:nvPr/>
          </p:nvSpPr>
          <p:spPr bwMode="auto">
            <a:xfrm>
              <a:off x="3435"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9" name="Oval 151"/>
            <p:cNvSpPr>
              <a:spLocks noChangeArrowheads="1"/>
            </p:cNvSpPr>
            <p:nvPr/>
          </p:nvSpPr>
          <p:spPr bwMode="auto">
            <a:xfrm>
              <a:off x="343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0" name="Oval 152"/>
            <p:cNvSpPr>
              <a:spLocks noChangeArrowheads="1"/>
            </p:cNvSpPr>
            <p:nvPr/>
          </p:nvSpPr>
          <p:spPr bwMode="auto">
            <a:xfrm>
              <a:off x="3435"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1" name="Oval 153"/>
            <p:cNvSpPr>
              <a:spLocks noChangeArrowheads="1"/>
            </p:cNvSpPr>
            <p:nvPr/>
          </p:nvSpPr>
          <p:spPr bwMode="auto">
            <a:xfrm>
              <a:off x="3559"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2" name="Oval 154"/>
            <p:cNvSpPr>
              <a:spLocks noChangeArrowheads="1"/>
            </p:cNvSpPr>
            <p:nvPr/>
          </p:nvSpPr>
          <p:spPr bwMode="auto">
            <a:xfrm>
              <a:off x="3621"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3" name="Oval 155"/>
            <p:cNvSpPr>
              <a:spLocks noChangeArrowheads="1"/>
            </p:cNvSpPr>
            <p:nvPr/>
          </p:nvSpPr>
          <p:spPr bwMode="auto">
            <a:xfrm>
              <a:off x="3408"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4" name="Oval 156"/>
            <p:cNvSpPr>
              <a:spLocks noChangeArrowheads="1"/>
            </p:cNvSpPr>
            <p:nvPr/>
          </p:nvSpPr>
          <p:spPr bwMode="auto">
            <a:xfrm>
              <a:off x="3470"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5" name="Oval 157"/>
            <p:cNvSpPr>
              <a:spLocks noChangeArrowheads="1"/>
            </p:cNvSpPr>
            <p:nvPr/>
          </p:nvSpPr>
          <p:spPr bwMode="auto">
            <a:xfrm>
              <a:off x="3408"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6" name="Oval 158"/>
            <p:cNvSpPr>
              <a:spLocks noChangeArrowheads="1"/>
            </p:cNvSpPr>
            <p:nvPr/>
          </p:nvSpPr>
          <p:spPr bwMode="auto">
            <a:xfrm>
              <a:off x="3470"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7" name="Oval 159"/>
            <p:cNvSpPr>
              <a:spLocks noChangeArrowheads="1"/>
            </p:cNvSpPr>
            <p:nvPr/>
          </p:nvSpPr>
          <p:spPr bwMode="auto">
            <a:xfrm>
              <a:off x="353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8" name="Oval 160"/>
            <p:cNvSpPr>
              <a:spLocks noChangeArrowheads="1"/>
            </p:cNvSpPr>
            <p:nvPr/>
          </p:nvSpPr>
          <p:spPr bwMode="auto">
            <a:xfrm>
              <a:off x="359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9" name="Oval 161"/>
            <p:cNvSpPr>
              <a:spLocks noChangeArrowheads="1"/>
            </p:cNvSpPr>
            <p:nvPr/>
          </p:nvSpPr>
          <p:spPr bwMode="auto">
            <a:xfrm>
              <a:off x="3470"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0" name="Oval 162"/>
            <p:cNvSpPr>
              <a:spLocks noChangeArrowheads="1"/>
            </p:cNvSpPr>
            <p:nvPr/>
          </p:nvSpPr>
          <p:spPr bwMode="auto">
            <a:xfrm>
              <a:off x="359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1" name="Oval 163"/>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2" name="Oval 164"/>
            <p:cNvSpPr>
              <a:spLocks noChangeArrowheads="1"/>
            </p:cNvSpPr>
            <p:nvPr/>
          </p:nvSpPr>
          <p:spPr bwMode="auto">
            <a:xfrm>
              <a:off x="353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3" name="Oval 165"/>
            <p:cNvSpPr>
              <a:spLocks noChangeArrowheads="1"/>
            </p:cNvSpPr>
            <p:nvPr/>
          </p:nvSpPr>
          <p:spPr bwMode="auto">
            <a:xfrm>
              <a:off x="359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4" name="Oval 166"/>
            <p:cNvSpPr>
              <a:spLocks noChangeArrowheads="1"/>
            </p:cNvSpPr>
            <p:nvPr/>
          </p:nvSpPr>
          <p:spPr bwMode="auto">
            <a:xfrm>
              <a:off x="353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5" name="Oval 167"/>
            <p:cNvSpPr>
              <a:spLocks noChangeArrowheads="1"/>
            </p:cNvSpPr>
            <p:nvPr/>
          </p:nvSpPr>
          <p:spPr bwMode="auto">
            <a:xfrm>
              <a:off x="3655"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6" name="Oval 168"/>
            <p:cNvSpPr>
              <a:spLocks noChangeArrowheads="1"/>
            </p:cNvSpPr>
            <p:nvPr/>
          </p:nvSpPr>
          <p:spPr bwMode="auto">
            <a:xfrm>
              <a:off x="359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7" name="Oval 169"/>
            <p:cNvSpPr>
              <a:spLocks noChangeArrowheads="1"/>
            </p:cNvSpPr>
            <p:nvPr/>
          </p:nvSpPr>
          <p:spPr bwMode="auto">
            <a:xfrm>
              <a:off x="353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8" name="Oval 170"/>
            <p:cNvSpPr>
              <a:spLocks noChangeArrowheads="1"/>
            </p:cNvSpPr>
            <p:nvPr/>
          </p:nvSpPr>
          <p:spPr bwMode="auto">
            <a:xfrm>
              <a:off x="3531"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9" name="Oval 171"/>
            <p:cNvSpPr>
              <a:spLocks noChangeArrowheads="1"/>
            </p:cNvSpPr>
            <p:nvPr/>
          </p:nvSpPr>
          <p:spPr bwMode="auto">
            <a:xfrm>
              <a:off x="3531"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0" name="Oval 172"/>
            <p:cNvSpPr>
              <a:spLocks noChangeArrowheads="1"/>
            </p:cNvSpPr>
            <p:nvPr/>
          </p:nvSpPr>
          <p:spPr bwMode="auto">
            <a:xfrm>
              <a:off x="3655"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1" name="Oval 173"/>
            <p:cNvSpPr>
              <a:spLocks noChangeArrowheads="1"/>
            </p:cNvSpPr>
            <p:nvPr/>
          </p:nvSpPr>
          <p:spPr bwMode="auto">
            <a:xfrm>
              <a:off x="3717"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2" name="Oval 174"/>
            <p:cNvSpPr>
              <a:spLocks noChangeArrowheads="1"/>
            </p:cNvSpPr>
            <p:nvPr/>
          </p:nvSpPr>
          <p:spPr bwMode="auto">
            <a:xfrm>
              <a:off x="3168"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3" name="Oval 175"/>
            <p:cNvSpPr>
              <a:spLocks noChangeArrowheads="1"/>
            </p:cNvSpPr>
            <p:nvPr/>
          </p:nvSpPr>
          <p:spPr bwMode="auto">
            <a:xfrm>
              <a:off x="3230"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4" name="Oval 176"/>
            <p:cNvSpPr>
              <a:spLocks noChangeArrowheads="1"/>
            </p:cNvSpPr>
            <p:nvPr/>
          </p:nvSpPr>
          <p:spPr bwMode="auto">
            <a:xfrm>
              <a:off x="3168"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5" name="Oval 177"/>
            <p:cNvSpPr>
              <a:spLocks noChangeArrowheads="1"/>
            </p:cNvSpPr>
            <p:nvPr/>
          </p:nvSpPr>
          <p:spPr bwMode="auto">
            <a:xfrm>
              <a:off x="3230"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6" name="Oval 178"/>
            <p:cNvSpPr>
              <a:spLocks noChangeArrowheads="1"/>
            </p:cNvSpPr>
            <p:nvPr/>
          </p:nvSpPr>
          <p:spPr bwMode="auto">
            <a:xfrm>
              <a:off x="329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7" name="Oval 179"/>
            <p:cNvSpPr>
              <a:spLocks noChangeArrowheads="1"/>
            </p:cNvSpPr>
            <p:nvPr/>
          </p:nvSpPr>
          <p:spPr bwMode="auto">
            <a:xfrm>
              <a:off x="335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8" name="Oval 180"/>
            <p:cNvSpPr>
              <a:spLocks noChangeArrowheads="1"/>
            </p:cNvSpPr>
            <p:nvPr/>
          </p:nvSpPr>
          <p:spPr bwMode="auto">
            <a:xfrm>
              <a:off x="3230"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9" name="Oval 181"/>
            <p:cNvSpPr>
              <a:spLocks noChangeArrowheads="1"/>
            </p:cNvSpPr>
            <p:nvPr/>
          </p:nvSpPr>
          <p:spPr bwMode="auto">
            <a:xfrm>
              <a:off x="3353"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0" name="Oval 182"/>
            <p:cNvSpPr>
              <a:spLocks noChangeArrowheads="1"/>
            </p:cNvSpPr>
            <p:nvPr/>
          </p:nvSpPr>
          <p:spPr bwMode="auto">
            <a:xfrm>
              <a:off x="329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1" name="Oval 183"/>
            <p:cNvSpPr>
              <a:spLocks noChangeArrowheads="1"/>
            </p:cNvSpPr>
            <p:nvPr/>
          </p:nvSpPr>
          <p:spPr bwMode="auto">
            <a:xfrm>
              <a:off x="329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2" name="Oval 184"/>
            <p:cNvSpPr>
              <a:spLocks noChangeArrowheads="1"/>
            </p:cNvSpPr>
            <p:nvPr/>
          </p:nvSpPr>
          <p:spPr bwMode="auto">
            <a:xfrm>
              <a:off x="335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3" name="Oval 185"/>
            <p:cNvSpPr>
              <a:spLocks noChangeArrowheads="1"/>
            </p:cNvSpPr>
            <p:nvPr/>
          </p:nvSpPr>
          <p:spPr bwMode="auto">
            <a:xfrm>
              <a:off x="3291"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4" name="Oval 186"/>
            <p:cNvSpPr>
              <a:spLocks noChangeArrowheads="1"/>
            </p:cNvSpPr>
            <p:nvPr/>
          </p:nvSpPr>
          <p:spPr bwMode="auto">
            <a:xfrm>
              <a:off x="3415"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5" name="Oval 187"/>
            <p:cNvSpPr>
              <a:spLocks noChangeArrowheads="1"/>
            </p:cNvSpPr>
            <p:nvPr/>
          </p:nvSpPr>
          <p:spPr bwMode="auto">
            <a:xfrm>
              <a:off x="335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6" name="Oval 188"/>
            <p:cNvSpPr>
              <a:spLocks noChangeArrowheads="1"/>
            </p:cNvSpPr>
            <p:nvPr/>
          </p:nvSpPr>
          <p:spPr bwMode="auto">
            <a:xfrm>
              <a:off x="329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7" name="Oval 189"/>
            <p:cNvSpPr>
              <a:spLocks noChangeArrowheads="1"/>
            </p:cNvSpPr>
            <p:nvPr/>
          </p:nvSpPr>
          <p:spPr bwMode="auto">
            <a:xfrm>
              <a:off x="3291"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8" name="Oval 190"/>
            <p:cNvSpPr>
              <a:spLocks noChangeArrowheads="1"/>
            </p:cNvSpPr>
            <p:nvPr/>
          </p:nvSpPr>
          <p:spPr bwMode="auto">
            <a:xfrm>
              <a:off x="329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9" name="Oval 191"/>
            <p:cNvSpPr>
              <a:spLocks noChangeArrowheads="1"/>
            </p:cNvSpPr>
            <p:nvPr/>
          </p:nvSpPr>
          <p:spPr bwMode="auto">
            <a:xfrm>
              <a:off x="3415"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0" name="Oval 192"/>
            <p:cNvSpPr>
              <a:spLocks noChangeArrowheads="1"/>
            </p:cNvSpPr>
            <p:nvPr/>
          </p:nvSpPr>
          <p:spPr bwMode="auto">
            <a:xfrm>
              <a:off x="3477"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1" name="Oval 193"/>
            <p:cNvSpPr>
              <a:spLocks noChangeArrowheads="1"/>
            </p:cNvSpPr>
            <p:nvPr/>
          </p:nvSpPr>
          <p:spPr bwMode="auto">
            <a:xfrm>
              <a:off x="3312"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2" name="Oval 194"/>
            <p:cNvSpPr>
              <a:spLocks noChangeArrowheads="1"/>
            </p:cNvSpPr>
            <p:nvPr/>
          </p:nvSpPr>
          <p:spPr bwMode="auto">
            <a:xfrm>
              <a:off x="3374"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3" name="Oval 195"/>
            <p:cNvSpPr>
              <a:spLocks noChangeArrowheads="1"/>
            </p:cNvSpPr>
            <p:nvPr/>
          </p:nvSpPr>
          <p:spPr bwMode="auto">
            <a:xfrm>
              <a:off x="3312"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4" name="Oval 196"/>
            <p:cNvSpPr>
              <a:spLocks noChangeArrowheads="1"/>
            </p:cNvSpPr>
            <p:nvPr/>
          </p:nvSpPr>
          <p:spPr bwMode="auto">
            <a:xfrm>
              <a:off x="3374"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5" name="Oval 197"/>
            <p:cNvSpPr>
              <a:spLocks noChangeArrowheads="1"/>
            </p:cNvSpPr>
            <p:nvPr/>
          </p:nvSpPr>
          <p:spPr bwMode="auto">
            <a:xfrm>
              <a:off x="3435"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6" name="Oval 198"/>
            <p:cNvSpPr>
              <a:spLocks noChangeArrowheads="1"/>
            </p:cNvSpPr>
            <p:nvPr/>
          </p:nvSpPr>
          <p:spPr bwMode="auto">
            <a:xfrm>
              <a:off x="349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7" name="Oval 199"/>
            <p:cNvSpPr>
              <a:spLocks noChangeArrowheads="1"/>
            </p:cNvSpPr>
            <p:nvPr/>
          </p:nvSpPr>
          <p:spPr bwMode="auto">
            <a:xfrm>
              <a:off x="3374" y="412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8" name="Oval 200"/>
            <p:cNvSpPr>
              <a:spLocks noChangeArrowheads="1"/>
            </p:cNvSpPr>
            <p:nvPr/>
          </p:nvSpPr>
          <p:spPr bwMode="auto">
            <a:xfrm>
              <a:off x="3497" y="417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9" name="Oval 201"/>
            <p:cNvSpPr>
              <a:spLocks noChangeArrowheads="1"/>
            </p:cNvSpPr>
            <p:nvPr/>
          </p:nvSpPr>
          <p:spPr bwMode="auto">
            <a:xfrm>
              <a:off x="3435"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0" name="Oval 202"/>
            <p:cNvSpPr>
              <a:spLocks noChangeArrowheads="1"/>
            </p:cNvSpPr>
            <p:nvPr/>
          </p:nvSpPr>
          <p:spPr bwMode="auto">
            <a:xfrm>
              <a:off x="3435"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1" name="Oval 203"/>
            <p:cNvSpPr>
              <a:spLocks noChangeArrowheads="1"/>
            </p:cNvSpPr>
            <p:nvPr/>
          </p:nvSpPr>
          <p:spPr bwMode="auto">
            <a:xfrm>
              <a:off x="3497"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2" name="Oval 204"/>
            <p:cNvSpPr>
              <a:spLocks noChangeArrowheads="1"/>
            </p:cNvSpPr>
            <p:nvPr/>
          </p:nvSpPr>
          <p:spPr bwMode="auto">
            <a:xfrm>
              <a:off x="3435" y="417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3" name="Oval 205"/>
            <p:cNvSpPr>
              <a:spLocks noChangeArrowheads="1"/>
            </p:cNvSpPr>
            <p:nvPr/>
          </p:nvSpPr>
          <p:spPr bwMode="auto">
            <a:xfrm>
              <a:off x="3559" y="412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4" name="Oval 206"/>
            <p:cNvSpPr>
              <a:spLocks noChangeArrowheads="1"/>
            </p:cNvSpPr>
            <p:nvPr/>
          </p:nvSpPr>
          <p:spPr bwMode="auto">
            <a:xfrm>
              <a:off x="3497"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5" name="Oval 207"/>
            <p:cNvSpPr>
              <a:spLocks noChangeArrowheads="1"/>
            </p:cNvSpPr>
            <p:nvPr/>
          </p:nvSpPr>
          <p:spPr bwMode="auto">
            <a:xfrm>
              <a:off x="3435"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6" name="Oval 208"/>
            <p:cNvSpPr>
              <a:spLocks noChangeArrowheads="1"/>
            </p:cNvSpPr>
            <p:nvPr/>
          </p:nvSpPr>
          <p:spPr bwMode="auto">
            <a:xfrm>
              <a:off x="3435" y="422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7" name="Oval 209"/>
            <p:cNvSpPr>
              <a:spLocks noChangeArrowheads="1"/>
            </p:cNvSpPr>
            <p:nvPr/>
          </p:nvSpPr>
          <p:spPr bwMode="auto">
            <a:xfrm>
              <a:off x="343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8" name="Oval 210"/>
            <p:cNvSpPr>
              <a:spLocks noChangeArrowheads="1"/>
            </p:cNvSpPr>
            <p:nvPr/>
          </p:nvSpPr>
          <p:spPr bwMode="auto">
            <a:xfrm>
              <a:off x="3559"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9" name="Oval 211"/>
            <p:cNvSpPr>
              <a:spLocks noChangeArrowheads="1"/>
            </p:cNvSpPr>
            <p:nvPr/>
          </p:nvSpPr>
          <p:spPr bwMode="auto">
            <a:xfrm>
              <a:off x="3621" y="412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0" name="Oval 212"/>
            <p:cNvSpPr>
              <a:spLocks noChangeArrowheads="1"/>
            </p:cNvSpPr>
            <p:nvPr/>
          </p:nvSpPr>
          <p:spPr bwMode="auto">
            <a:xfrm>
              <a:off x="3504"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1" name="Oval 213"/>
            <p:cNvSpPr>
              <a:spLocks noChangeArrowheads="1"/>
            </p:cNvSpPr>
            <p:nvPr/>
          </p:nvSpPr>
          <p:spPr bwMode="auto">
            <a:xfrm>
              <a:off x="3566"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2" name="Oval 214"/>
            <p:cNvSpPr>
              <a:spLocks noChangeArrowheads="1"/>
            </p:cNvSpPr>
            <p:nvPr/>
          </p:nvSpPr>
          <p:spPr bwMode="auto">
            <a:xfrm>
              <a:off x="3504"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3" name="Oval 215"/>
            <p:cNvSpPr>
              <a:spLocks noChangeArrowheads="1"/>
            </p:cNvSpPr>
            <p:nvPr/>
          </p:nvSpPr>
          <p:spPr bwMode="auto">
            <a:xfrm>
              <a:off x="3566"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4" name="Oval 216"/>
            <p:cNvSpPr>
              <a:spLocks noChangeArrowheads="1"/>
            </p:cNvSpPr>
            <p:nvPr/>
          </p:nvSpPr>
          <p:spPr bwMode="auto">
            <a:xfrm>
              <a:off x="3627"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5" name="Oval 217"/>
            <p:cNvSpPr>
              <a:spLocks noChangeArrowheads="1"/>
            </p:cNvSpPr>
            <p:nvPr/>
          </p:nvSpPr>
          <p:spPr bwMode="auto">
            <a:xfrm>
              <a:off x="368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6" name="Oval 218"/>
            <p:cNvSpPr>
              <a:spLocks noChangeArrowheads="1"/>
            </p:cNvSpPr>
            <p:nvPr/>
          </p:nvSpPr>
          <p:spPr bwMode="auto">
            <a:xfrm>
              <a:off x="3566"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7" name="Oval 219"/>
            <p:cNvSpPr>
              <a:spLocks noChangeArrowheads="1"/>
            </p:cNvSpPr>
            <p:nvPr/>
          </p:nvSpPr>
          <p:spPr bwMode="auto">
            <a:xfrm>
              <a:off x="3689"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8" name="Oval 220"/>
            <p:cNvSpPr>
              <a:spLocks noChangeArrowheads="1"/>
            </p:cNvSpPr>
            <p:nvPr/>
          </p:nvSpPr>
          <p:spPr bwMode="auto">
            <a:xfrm>
              <a:off x="3627"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9" name="Oval 221"/>
            <p:cNvSpPr>
              <a:spLocks noChangeArrowheads="1"/>
            </p:cNvSpPr>
            <p:nvPr/>
          </p:nvSpPr>
          <p:spPr bwMode="auto">
            <a:xfrm>
              <a:off x="362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0" name="Oval 222"/>
            <p:cNvSpPr>
              <a:spLocks noChangeArrowheads="1"/>
            </p:cNvSpPr>
            <p:nvPr/>
          </p:nvSpPr>
          <p:spPr bwMode="auto">
            <a:xfrm>
              <a:off x="368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1" name="Oval 223"/>
            <p:cNvSpPr>
              <a:spLocks noChangeArrowheads="1"/>
            </p:cNvSpPr>
            <p:nvPr/>
          </p:nvSpPr>
          <p:spPr bwMode="auto">
            <a:xfrm>
              <a:off x="3627"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2" name="Oval 224"/>
            <p:cNvSpPr>
              <a:spLocks noChangeArrowheads="1"/>
            </p:cNvSpPr>
            <p:nvPr/>
          </p:nvSpPr>
          <p:spPr bwMode="auto">
            <a:xfrm>
              <a:off x="3751"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3" name="Oval 225"/>
            <p:cNvSpPr>
              <a:spLocks noChangeArrowheads="1"/>
            </p:cNvSpPr>
            <p:nvPr/>
          </p:nvSpPr>
          <p:spPr bwMode="auto">
            <a:xfrm>
              <a:off x="368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4" name="Oval 226"/>
            <p:cNvSpPr>
              <a:spLocks noChangeArrowheads="1"/>
            </p:cNvSpPr>
            <p:nvPr/>
          </p:nvSpPr>
          <p:spPr bwMode="auto">
            <a:xfrm>
              <a:off x="362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5" name="Oval 227"/>
            <p:cNvSpPr>
              <a:spLocks noChangeArrowheads="1"/>
            </p:cNvSpPr>
            <p:nvPr/>
          </p:nvSpPr>
          <p:spPr bwMode="auto">
            <a:xfrm>
              <a:off x="3627" y="417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6" name="Oval 228"/>
            <p:cNvSpPr>
              <a:spLocks noChangeArrowheads="1"/>
            </p:cNvSpPr>
            <p:nvPr/>
          </p:nvSpPr>
          <p:spPr bwMode="auto">
            <a:xfrm>
              <a:off x="3627"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7" name="Oval 229"/>
            <p:cNvSpPr>
              <a:spLocks noChangeArrowheads="1"/>
            </p:cNvSpPr>
            <p:nvPr/>
          </p:nvSpPr>
          <p:spPr bwMode="auto">
            <a:xfrm>
              <a:off x="3751"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8" name="Oval 230"/>
            <p:cNvSpPr>
              <a:spLocks noChangeArrowheads="1"/>
            </p:cNvSpPr>
            <p:nvPr/>
          </p:nvSpPr>
          <p:spPr bwMode="auto">
            <a:xfrm>
              <a:off x="3813"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9" name="Oval 231"/>
            <p:cNvSpPr>
              <a:spLocks noChangeArrowheads="1"/>
            </p:cNvSpPr>
            <p:nvPr/>
          </p:nvSpPr>
          <p:spPr bwMode="auto">
            <a:xfrm>
              <a:off x="3216"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0" name="Oval 232"/>
            <p:cNvSpPr>
              <a:spLocks noChangeArrowheads="1"/>
            </p:cNvSpPr>
            <p:nvPr/>
          </p:nvSpPr>
          <p:spPr bwMode="auto">
            <a:xfrm>
              <a:off x="3264"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1" name="Oval 233"/>
            <p:cNvSpPr>
              <a:spLocks noChangeArrowheads="1"/>
            </p:cNvSpPr>
            <p:nvPr/>
          </p:nvSpPr>
          <p:spPr bwMode="auto">
            <a:xfrm>
              <a:off x="3216"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2" name="Oval 234"/>
            <p:cNvSpPr>
              <a:spLocks noChangeArrowheads="1"/>
            </p:cNvSpPr>
            <p:nvPr/>
          </p:nvSpPr>
          <p:spPr bwMode="auto">
            <a:xfrm>
              <a:off x="3264"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3" name="Oval 235"/>
            <p:cNvSpPr>
              <a:spLocks noChangeArrowheads="1"/>
            </p:cNvSpPr>
            <p:nvPr/>
          </p:nvSpPr>
          <p:spPr bwMode="auto">
            <a:xfrm>
              <a:off x="3312"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4" name="Oval 236"/>
            <p:cNvSpPr>
              <a:spLocks noChangeArrowheads="1"/>
            </p:cNvSpPr>
            <p:nvPr/>
          </p:nvSpPr>
          <p:spPr bwMode="auto">
            <a:xfrm>
              <a:off x="3360"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5" name="Oval 237"/>
            <p:cNvSpPr>
              <a:spLocks noChangeArrowheads="1"/>
            </p:cNvSpPr>
            <p:nvPr/>
          </p:nvSpPr>
          <p:spPr bwMode="auto">
            <a:xfrm>
              <a:off x="3264"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6" name="Oval 238"/>
            <p:cNvSpPr>
              <a:spLocks noChangeArrowheads="1"/>
            </p:cNvSpPr>
            <p:nvPr/>
          </p:nvSpPr>
          <p:spPr bwMode="auto">
            <a:xfrm>
              <a:off x="3360"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7" name="Oval 239"/>
            <p:cNvSpPr>
              <a:spLocks noChangeArrowheads="1"/>
            </p:cNvSpPr>
            <p:nvPr/>
          </p:nvSpPr>
          <p:spPr bwMode="auto">
            <a:xfrm>
              <a:off x="3312"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8" name="Oval 240"/>
            <p:cNvSpPr>
              <a:spLocks noChangeArrowheads="1"/>
            </p:cNvSpPr>
            <p:nvPr/>
          </p:nvSpPr>
          <p:spPr bwMode="auto">
            <a:xfrm>
              <a:off x="3312"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9" name="Oval 241"/>
            <p:cNvSpPr>
              <a:spLocks noChangeArrowheads="1"/>
            </p:cNvSpPr>
            <p:nvPr/>
          </p:nvSpPr>
          <p:spPr bwMode="auto">
            <a:xfrm>
              <a:off x="3360"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0" name="Oval 242"/>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1" name="Oval 243"/>
            <p:cNvSpPr>
              <a:spLocks noChangeArrowheads="1"/>
            </p:cNvSpPr>
            <p:nvPr/>
          </p:nvSpPr>
          <p:spPr bwMode="auto">
            <a:xfrm>
              <a:off x="3408"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2" name="Oval 244"/>
            <p:cNvSpPr>
              <a:spLocks noChangeArrowheads="1"/>
            </p:cNvSpPr>
            <p:nvPr/>
          </p:nvSpPr>
          <p:spPr bwMode="auto">
            <a:xfrm>
              <a:off x="3360"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3" name="Oval 245"/>
            <p:cNvSpPr>
              <a:spLocks noChangeArrowheads="1"/>
            </p:cNvSpPr>
            <p:nvPr/>
          </p:nvSpPr>
          <p:spPr bwMode="auto">
            <a:xfrm>
              <a:off x="3312"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4" name="Oval 246"/>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5" name="Oval 247"/>
            <p:cNvSpPr>
              <a:spLocks noChangeArrowheads="1"/>
            </p:cNvSpPr>
            <p:nvPr/>
          </p:nvSpPr>
          <p:spPr bwMode="auto">
            <a:xfrm>
              <a:off x="3312"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6" name="Oval 248"/>
            <p:cNvSpPr>
              <a:spLocks noChangeArrowheads="1"/>
            </p:cNvSpPr>
            <p:nvPr/>
          </p:nvSpPr>
          <p:spPr bwMode="auto">
            <a:xfrm>
              <a:off x="340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7" name="Oval 249"/>
            <p:cNvSpPr>
              <a:spLocks noChangeArrowheads="1"/>
            </p:cNvSpPr>
            <p:nvPr/>
          </p:nvSpPr>
          <p:spPr bwMode="auto">
            <a:xfrm>
              <a:off x="3456"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8" name="Oval 250"/>
            <p:cNvSpPr>
              <a:spLocks noChangeArrowheads="1"/>
            </p:cNvSpPr>
            <p:nvPr/>
          </p:nvSpPr>
          <p:spPr bwMode="auto">
            <a:xfrm>
              <a:off x="3312" y="340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9" name="Oval 251"/>
            <p:cNvSpPr>
              <a:spLocks noChangeArrowheads="1"/>
            </p:cNvSpPr>
            <p:nvPr/>
          </p:nvSpPr>
          <p:spPr bwMode="auto">
            <a:xfrm>
              <a:off x="3360"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0" name="Oval 252"/>
            <p:cNvSpPr>
              <a:spLocks noChangeArrowheads="1"/>
            </p:cNvSpPr>
            <p:nvPr/>
          </p:nvSpPr>
          <p:spPr bwMode="auto">
            <a:xfrm>
              <a:off x="3312"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1" name="Oval 253"/>
            <p:cNvSpPr>
              <a:spLocks noChangeArrowheads="1"/>
            </p:cNvSpPr>
            <p:nvPr/>
          </p:nvSpPr>
          <p:spPr bwMode="auto">
            <a:xfrm>
              <a:off x="3360"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2" name="Oval 254"/>
            <p:cNvSpPr>
              <a:spLocks noChangeArrowheads="1"/>
            </p:cNvSpPr>
            <p:nvPr/>
          </p:nvSpPr>
          <p:spPr bwMode="auto">
            <a:xfrm>
              <a:off x="3408"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3" name="Oval 255"/>
            <p:cNvSpPr>
              <a:spLocks noChangeArrowheads="1"/>
            </p:cNvSpPr>
            <p:nvPr/>
          </p:nvSpPr>
          <p:spPr bwMode="auto">
            <a:xfrm>
              <a:off x="3456"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4" name="Oval 256"/>
            <p:cNvSpPr>
              <a:spLocks noChangeArrowheads="1"/>
            </p:cNvSpPr>
            <p:nvPr/>
          </p:nvSpPr>
          <p:spPr bwMode="auto">
            <a:xfrm>
              <a:off x="3360"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5" name="Oval 257"/>
            <p:cNvSpPr>
              <a:spLocks noChangeArrowheads="1"/>
            </p:cNvSpPr>
            <p:nvPr/>
          </p:nvSpPr>
          <p:spPr bwMode="auto">
            <a:xfrm>
              <a:off x="3456"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6" name="Oval 258"/>
            <p:cNvSpPr>
              <a:spLocks noChangeArrowheads="1"/>
            </p:cNvSpPr>
            <p:nvPr/>
          </p:nvSpPr>
          <p:spPr bwMode="auto">
            <a:xfrm>
              <a:off x="3408"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7" name="Oval 259"/>
            <p:cNvSpPr>
              <a:spLocks noChangeArrowheads="1"/>
            </p:cNvSpPr>
            <p:nvPr/>
          </p:nvSpPr>
          <p:spPr bwMode="auto">
            <a:xfrm>
              <a:off x="340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8" name="Oval 260"/>
            <p:cNvSpPr>
              <a:spLocks noChangeArrowheads="1"/>
            </p:cNvSpPr>
            <p:nvPr/>
          </p:nvSpPr>
          <p:spPr bwMode="auto">
            <a:xfrm>
              <a:off x="3456"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9" name="Oval 261"/>
            <p:cNvSpPr>
              <a:spLocks noChangeArrowheads="1"/>
            </p:cNvSpPr>
            <p:nvPr/>
          </p:nvSpPr>
          <p:spPr bwMode="auto">
            <a:xfrm>
              <a:off x="3408"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0" name="Oval 262"/>
            <p:cNvSpPr>
              <a:spLocks noChangeArrowheads="1"/>
            </p:cNvSpPr>
            <p:nvPr/>
          </p:nvSpPr>
          <p:spPr bwMode="auto">
            <a:xfrm>
              <a:off x="3504"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1" name="Oval 263"/>
            <p:cNvSpPr>
              <a:spLocks noChangeArrowheads="1"/>
            </p:cNvSpPr>
            <p:nvPr/>
          </p:nvSpPr>
          <p:spPr bwMode="auto">
            <a:xfrm>
              <a:off x="3456"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2" name="Oval 264"/>
            <p:cNvSpPr>
              <a:spLocks noChangeArrowheads="1"/>
            </p:cNvSpPr>
            <p:nvPr/>
          </p:nvSpPr>
          <p:spPr bwMode="auto">
            <a:xfrm>
              <a:off x="340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3" name="Oval 265"/>
            <p:cNvSpPr>
              <a:spLocks noChangeArrowheads="1"/>
            </p:cNvSpPr>
            <p:nvPr/>
          </p:nvSpPr>
          <p:spPr bwMode="auto">
            <a:xfrm>
              <a:off x="340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4" name="Oval 266"/>
            <p:cNvSpPr>
              <a:spLocks noChangeArrowheads="1"/>
            </p:cNvSpPr>
            <p:nvPr/>
          </p:nvSpPr>
          <p:spPr bwMode="auto">
            <a:xfrm>
              <a:off x="3408" y="340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5" name="Oval 267"/>
            <p:cNvSpPr>
              <a:spLocks noChangeArrowheads="1"/>
            </p:cNvSpPr>
            <p:nvPr/>
          </p:nvSpPr>
          <p:spPr bwMode="auto">
            <a:xfrm>
              <a:off x="3504"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6" name="Oval 268"/>
            <p:cNvSpPr>
              <a:spLocks noChangeArrowheads="1"/>
            </p:cNvSpPr>
            <p:nvPr/>
          </p:nvSpPr>
          <p:spPr bwMode="auto">
            <a:xfrm>
              <a:off x="3552"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7" name="Oval 269"/>
            <p:cNvSpPr>
              <a:spLocks noChangeArrowheads="1"/>
            </p:cNvSpPr>
            <p:nvPr/>
          </p:nvSpPr>
          <p:spPr bwMode="auto">
            <a:xfrm>
              <a:off x="3408"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8" name="Oval 270"/>
            <p:cNvSpPr>
              <a:spLocks noChangeArrowheads="1"/>
            </p:cNvSpPr>
            <p:nvPr/>
          </p:nvSpPr>
          <p:spPr bwMode="auto">
            <a:xfrm>
              <a:off x="3456"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9" name="Oval 271"/>
            <p:cNvSpPr>
              <a:spLocks noChangeArrowheads="1"/>
            </p:cNvSpPr>
            <p:nvPr/>
          </p:nvSpPr>
          <p:spPr bwMode="auto">
            <a:xfrm>
              <a:off x="340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0" name="Oval 272"/>
            <p:cNvSpPr>
              <a:spLocks noChangeArrowheads="1"/>
            </p:cNvSpPr>
            <p:nvPr/>
          </p:nvSpPr>
          <p:spPr bwMode="auto">
            <a:xfrm>
              <a:off x="3456"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1" name="Oval 273"/>
            <p:cNvSpPr>
              <a:spLocks noChangeArrowheads="1"/>
            </p:cNvSpPr>
            <p:nvPr/>
          </p:nvSpPr>
          <p:spPr bwMode="auto">
            <a:xfrm>
              <a:off x="3504"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2" name="Oval 274"/>
            <p:cNvSpPr>
              <a:spLocks noChangeArrowheads="1"/>
            </p:cNvSpPr>
            <p:nvPr/>
          </p:nvSpPr>
          <p:spPr bwMode="auto">
            <a:xfrm>
              <a:off x="3552"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3" name="Oval 275"/>
            <p:cNvSpPr>
              <a:spLocks noChangeArrowheads="1"/>
            </p:cNvSpPr>
            <p:nvPr/>
          </p:nvSpPr>
          <p:spPr bwMode="auto">
            <a:xfrm>
              <a:off x="3456"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4" name="Oval 276"/>
            <p:cNvSpPr>
              <a:spLocks noChangeArrowheads="1"/>
            </p:cNvSpPr>
            <p:nvPr/>
          </p:nvSpPr>
          <p:spPr bwMode="auto">
            <a:xfrm>
              <a:off x="355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5" name="Oval 277"/>
            <p:cNvSpPr>
              <a:spLocks noChangeArrowheads="1"/>
            </p:cNvSpPr>
            <p:nvPr/>
          </p:nvSpPr>
          <p:spPr bwMode="auto">
            <a:xfrm>
              <a:off x="3504"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6" name="Oval 278"/>
            <p:cNvSpPr>
              <a:spLocks noChangeArrowheads="1"/>
            </p:cNvSpPr>
            <p:nvPr/>
          </p:nvSpPr>
          <p:spPr bwMode="auto">
            <a:xfrm>
              <a:off x="3504"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7" name="Oval 279"/>
            <p:cNvSpPr>
              <a:spLocks noChangeArrowheads="1"/>
            </p:cNvSpPr>
            <p:nvPr/>
          </p:nvSpPr>
          <p:spPr bwMode="auto">
            <a:xfrm>
              <a:off x="355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8" name="Oval 280"/>
            <p:cNvSpPr>
              <a:spLocks noChangeArrowheads="1"/>
            </p:cNvSpPr>
            <p:nvPr/>
          </p:nvSpPr>
          <p:spPr bwMode="auto">
            <a:xfrm>
              <a:off x="350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9" name="Oval 281"/>
            <p:cNvSpPr>
              <a:spLocks noChangeArrowheads="1"/>
            </p:cNvSpPr>
            <p:nvPr/>
          </p:nvSpPr>
          <p:spPr bwMode="auto">
            <a:xfrm>
              <a:off x="3600"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0" name="Oval 282"/>
            <p:cNvSpPr>
              <a:spLocks noChangeArrowheads="1"/>
            </p:cNvSpPr>
            <p:nvPr/>
          </p:nvSpPr>
          <p:spPr bwMode="auto">
            <a:xfrm>
              <a:off x="355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1" name="Oval 283"/>
            <p:cNvSpPr>
              <a:spLocks noChangeArrowheads="1"/>
            </p:cNvSpPr>
            <p:nvPr/>
          </p:nvSpPr>
          <p:spPr bwMode="auto">
            <a:xfrm>
              <a:off x="3504"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2" name="Oval 284"/>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3" name="Oval 285"/>
            <p:cNvSpPr>
              <a:spLocks noChangeArrowheads="1"/>
            </p:cNvSpPr>
            <p:nvPr/>
          </p:nvSpPr>
          <p:spPr bwMode="auto">
            <a:xfrm>
              <a:off x="3504"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4" name="Oval 286"/>
            <p:cNvSpPr>
              <a:spLocks noChangeArrowheads="1"/>
            </p:cNvSpPr>
            <p:nvPr/>
          </p:nvSpPr>
          <p:spPr bwMode="auto">
            <a:xfrm>
              <a:off x="3600"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5" name="Oval 287"/>
            <p:cNvSpPr>
              <a:spLocks noChangeArrowheads="1"/>
            </p:cNvSpPr>
            <p:nvPr/>
          </p:nvSpPr>
          <p:spPr bwMode="auto">
            <a:xfrm>
              <a:off x="364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6" name="Oval 288"/>
            <p:cNvSpPr>
              <a:spLocks noChangeArrowheads="1"/>
            </p:cNvSpPr>
            <p:nvPr/>
          </p:nvSpPr>
          <p:spPr bwMode="auto">
            <a:xfrm>
              <a:off x="316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7" name="Oval 289"/>
            <p:cNvSpPr>
              <a:spLocks noChangeArrowheads="1"/>
            </p:cNvSpPr>
            <p:nvPr/>
          </p:nvSpPr>
          <p:spPr bwMode="auto">
            <a:xfrm>
              <a:off x="3216"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8" name="Oval 290"/>
            <p:cNvSpPr>
              <a:spLocks noChangeArrowheads="1"/>
            </p:cNvSpPr>
            <p:nvPr/>
          </p:nvSpPr>
          <p:spPr bwMode="auto">
            <a:xfrm>
              <a:off x="3168"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9" name="Oval 291"/>
            <p:cNvSpPr>
              <a:spLocks noChangeArrowheads="1"/>
            </p:cNvSpPr>
            <p:nvPr/>
          </p:nvSpPr>
          <p:spPr bwMode="auto">
            <a:xfrm>
              <a:off x="3216"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0" name="Oval 292"/>
            <p:cNvSpPr>
              <a:spLocks noChangeArrowheads="1"/>
            </p:cNvSpPr>
            <p:nvPr/>
          </p:nvSpPr>
          <p:spPr bwMode="auto">
            <a:xfrm>
              <a:off x="3264"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1" name="Oval 293"/>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2" name="Oval 294"/>
            <p:cNvSpPr>
              <a:spLocks noChangeArrowheads="1"/>
            </p:cNvSpPr>
            <p:nvPr/>
          </p:nvSpPr>
          <p:spPr bwMode="auto">
            <a:xfrm>
              <a:off x="3216"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3" name="Oval 295"/>
            <p:cNvSpPr>
              <a:spLocks noChangeArrowheads="1"/>
            </p:cNvSpPr>
            <p:nvPr/>
          </p:nvSpPr>
          <p:spPr bwMode="auto">
            <a:xfrm>
              <a:off x="331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4" name="Oval 296"/>
            <p:cNvSpPr>
              <a:spLocks noChangeArrowheads="1"/>
            </p:cNvSpPr>
            <p:nvPr/>
          </p:nvSpPr>
          <p:spPr bwMode="auto">
            <a:xfrm>
              <a:off x="3264"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5" name="Oval 297"/>
            <p:cNvSpPr>
              <a:spLocks noChangeArrowheads="1"/>
            </p:cNvSpPr>
            <p:nvPr/>
          </p:nvSpPr>
          <p:spPr bwMode="auto">
            <a:xfrm>
              <a:off x="326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6" name="Oval 298"/>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7" name="Oval 299"/>
            <p:cNvSpPr>
              <a:spLocks noChangeArrowheads="1"/>
            </p:cNvSpPr>
            <p:nvPr/>
          </p:nvSpPr>
          <p:spPr bwMode="auto">
            <a:xfrm>
              <a:off x="326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8" name="Oval 300"/>
            <p:cNvSpPr>
              <a:spLocks noChangeArrowheads="1"/>
            </p:cNvSpPr>
            <p:nvPr/>
          </p:nvSpPr>
          <p:spPr bwMode="auto">
            <a:xfrm>
              <a:off x="336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9" name="Oval 301"/>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0" name="Oval 302"/>
            <p:cNvSpPr>
              <a:spLocks noChangeArrowheads="1"/>
            </p:cNvSpPr>
            <p:nvPr/>
          </p:nvSpPr>
          <p:spPr bwMode="auto">
            <a:xfrm>
              <a:off x="326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1" name="Oval 303"/>
            <p:cNvSpPr>
              <a:spLocks noChangeArrowheads="1"/>
            </p:cNvSpPr>
            <p:nvPr/>
          </p:nvSpPr>
          <p:spPr bwMode="auto">
            <a:xfrm>
              <a:off x="326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2" name="Oval 304"/>
            <p:cNvSpPr>
              <a:spLocks noChangeArrowheads="1"/>
            </p:cNvSpPr>
            <p:nvPr/>
          </p:nvSpPr>
          <p:spPr bwMode="auto">
            <a:xfrm>
              <a:off x="3264"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3" name="Oval 305"/>
            <p:cNvSpPr>
              <a:spLocks noChangeArrowheads="1"/>
            </p:cNvSpPr>
            <p:nvPr/>
          </p:nvSpPr>
          <p:spPr bwMode="auto">
            <a:xfrm>
              <a:off x="3360"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4" name="Oval 306"/>
            <p:cNvSpPr>
              <a:spLocks noChangeArrowheads="1"/>
            </p:cNvSpPr>
            <p:nvPr/>
          </p:nvSpPr>
          <p:spPr bwMode="auto">
            <a:xfrm>
              <a:off x="3408"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5" name="Oval 307"/>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6" name="Oval 308"/>
            <p:cNvSpPr>
              <a:spLocks noChangeArrowheads="1"/>
            </p:cNvSpPr>
            <p:nvPr/>
          </p:nvSpPr>
          <p:spPr bwMode="auto">
            <a:xfrm>
              <a:off x="336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7" name="Oval 309"/>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8" name="Oval 310"/>
            <p:cNvSpPr>
              <a:spLocks noChangeArrowheads="1"/>
            </p:cNvSpPr>
            <p:nvPr/>
          </p:nvSpPr>
          <p:spPr bwMode="auto">
            <a:xfrm>
              <a:off x="336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9" name="Oval 311"/>
            <p:cNvSpPr>
              <a:spLocks noChangeArrowheads="1"/>
            </p:cNvSpPr>
            <p:nvPr/>
          </p:nvSpPr>
          <p:spPr bwMode="auto">
            <a:xfrm>
              <a:off x="340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0" name="Oval 312"/>
            <p:cNvSpPr>
              <a:spLocks noChangeArrowheads="1"/>
            </p:cNvSpPr>
            <p:nvPr/>
          </p:nvSpPr>
          <p:spPr bwMode="auto">
            <a:xfrm>
              <a:off x="3456"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1" name="Oval 313"/>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2" name="Oval 314"/>
            <p:cNvSpPr>
              <a:spLocks noChangeArrowheads="1"/>
            </p:cNvSpPr>
            <p:nvPr/>
          </p:nvSpPr>
          <p:spPr bwMode="auto">
            <a:xfrm>
              <a:off x="345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3" name="Oval 315"/>
            <p:cNvSpPr>
              <a:spLocks noChangeArrowheads="1"/>
            </p:cNvSpPr>
            <p:nvPr/>
          </p:nvSpPr>
          <p:spPr bwMode="auto">
            <a:xfrm>
              <a:off x="3408"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4" name="Oval 316"/>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5" name="Oval 317"/>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6" name="Oval 318"/>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7" name="Oval 319"/>
            <p:cNvSpPr>
              <a:spLocks noChangeArrowheads="1"/>
            </p:cNvSpPr>
            <p:nvPr/>
          </p:nvSpPr>
          <p:spPr bwMode="auto">
            <a:xfrm>
              <a:off x="350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8" name="Oval 320"/>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9" name="Oval 321"/>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0" name="Oval 322"/>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1" name="Oval 323"/>
            <p:cNvSpPr>
              <a:spLocks noChangeArrowheads="1"/>
            </p:cNvSpPr>
            <p:nvPr/>
          </p:nvSpPr>
          <p:spPr bwMode="auto">
            <a:xfrm>
              <a:off x="340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2" name="Oval 324"/>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3" name="Oval 325"/>
            <p:cNvSpPr>
              <a:spLocks noChangeArrowheads="1"/>
            </p:cNvSpPr>
            <p:nvPr/>
          </p:nvSpPr>
          <p:spPr bwMode="auto">
            <a:xfrm>
              <a:off x="355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4" name="Oval 326"/>
            <p:cNvSpPr>
              <a:spLocks noChangeArrowheads="1"/>
            </p:cNvSpPr>
            <p:nvPr/>
          </p:nvSpPr>
          <p:spPr bwMode="auto">
            <a:xfrm>
              <a:off x="3312"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5" name="Oval 327"/>
            <p:cNvSpPr>
              <a:spLocks noChangeArrowheads="1"/>
            </p:cNvSpPr>
            <p:nvPr/>
          </p:nvSpPr>
          <p:spPr bwMode="auto">
            <a:xfrm>
              <a:off x="3374"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6" name="Oval 328"/>
            <p:cNvSpPr>
              <a:spLocks noChangeArrowheads="1"/>
            </p:cNvSpPr>
            <p:nvPr/>
          </p:nvSpPr>
          <p:spPr bwMode="auto">
            <a:xfrm>
              <a:off x="3312"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7" name="Oval 329"/>
            <p:cNvSpPr>
              <a:spLocks noChangeArrowheads="1"/>
            </p:cNvSpPr>
            <p:nvPr/>
          </p:nvSpPr>
          <p:spPr bwMode="auto">
            <a:xfrm>
              <a:off x="3374"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8" name="Oval 330"/>
            <p:cNvSpPr>
              <a:spLocks noChangeArrowheads="1"/>
            </p:cNvSpPr>
            <p:nvPr/>
          </p:nvSpPr>
          <p:spPr bwMode="auto">
            <a:xfrm>
              <a:off x="3435"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9" name="Oval 331"/>
            <p:cNvSpPr>
              <a:spLocks noChangeArrowheads="1"/>
            </p:cNvSpPr>
            <p:nvPr/>
          </p:nvSpPr>
          <p:spPr bwMode="auto">
            <a:xfrm>
              <a:off x="3497"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0" name="Oval 332"/>
            <p:cNvSpPr>
              <a:spLocks noChangeArrowheads="1"/>
            </p:cNvSpPr>
            <p:nvPr/>
          </p:nvSpPr>
          <p:spPr bwMode="auto">
            <a:xfrm>
              <a:off x="3374"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1" name="Oval 333"/>
            <p:cNvSpPr>
              <a:spLocks noChangeArrowheads="1"/>
            </p:cNvSpPr>
            <p:nvPr/>
          </p:nvSpPr>
          <p:spPr bwMode="auto">
            <a:xfrm>
              <a:off x="349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2" name="Oval 334"/>
            <p:cNvSpPr>
              <a:spLocks noChangeArrowheads="1"/>
            </p:cNvSpPr>
            <p:nvPr/>
          </p:nvSpPr>
          <p:spPr bwMode="auto">
            <a:xfrm>
              <a:off x="3435"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3" name="Oval 335"/>
            <p:cNvSpPr>
              <a:spLocks noChangeArrowheads="1"/>
            </p:cNvSpPr>
            <p:nvPr/>
          </p:nvSpPr>
          <p:spPr bwMode="auto">
            <a:xfrm>
              <a:off x="3435"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4" name="Oval 336"/>
            <p:cNvSpPr>
              <a:spLocks noChangeArrowheads="1"/>
            </p:cNvSpPr>
            <p:nvPr/>
          </p:nvSpPr>
          <p:spPr bwMode="auto">
            <a:xfrm>
              <a:off x="349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5" name="Oval 337"/>
            <p:cNvSpPr>
              <a:spLocks noChangeArrowheads="1"/>
            </p:cNvSpPr>
            <p:nvPr/>
          </p:nvSpPr>
          <p:spPr bwMode="auto">
            <a:xfrm>
              <a:off x="3435"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6" name="Oval 338"/>
            <p:cNvSpPr>
              <a:spLocks noChangeArrowheads="1"/>
            </p:cNvSpPr>
            <p:nvPr/>
          </p:nvSpPr>
          <p:spPr bwMode="auto">
            <a:xfrm>
              <a:off x="3559"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7" name="Oval 339"/>
            <p:cNvSpPr>
              <a:spLocks noChangeArrowheads="1"/>
            </p:cNvSpPr>
            <p:nvPr/>
          </p:nvSpPr>
          <p:spPr bwMode="auto">
            <a:xfrm>
              <a:off x="349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8" name="Oval 340"/>
            <p:cNvSpPr>
              <a:spLocks noChangeArrowheads="1"/>
            </p:cNvSpPr>
            <p:nvPr/>
          </p:nvSpPr>
          <p:spPr bwMode="auto">
            <a:xfrm>
              <a:off x="3435"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9" name="Oval 341"/>
            <p:cNvSpPr>
              <a:spLocks noChangeArrowheads="1"/>
            </p:cNvSpPr>
            <p:nvPr/>
          </p:nvSpPr>
          <p:spPr bwMode="auto">
            <a:xfrm>
              <a:off x="3435"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0" name="Oval 342"/>
            <p:cNvSpPr>
              <a:spLocks noChangeArrowheads="1"/>
            </p:cNvSpPr>
            <p:nvPr/>
          </p:nvSpPr>
          <p:spPr bwMode="auto">
            <a:xfrm>
              <a:off x="3435"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1" name="Oval 343"/>
            <p:cNvSpPr>
              <a:spLocks noChangeArrowheads="1"/>
            </p:cNvSpPr>
            <p:nvPr/>
          </p:nvSpPr>
          <p:spPr bwMode="auto">
            <a:xfrm>
              <a:off x="3559"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2" name="Oval 344"/>
            <p:cNvSpPr>
              <a:spLocks noChangeArrowheads="1"/>
            </p:cNvSpPr>
            <p:nvPr/>
          </p:nvSpPr>
          <p:spPr bwMode="auto">
            <a:xfrm>
              <a:off x="3621"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3" name="Oval 345"/>
            <p:cNvSpPr>
              <a:spLocks noChangeArrowheads="1"/>
            </p:cNvSpPr>
            <p:nvPr/>
          </p:nvSpPr>
          <p:spPr bwMode="auto">
            <a:xfrm>
              <a:off x="3408" y="350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4" name="Oval 346"/>
            <p:cNvSpPr>
              <a:spLocks noChangeArrowheads="1"/>
            </p:cNvSpPr>
            <p:nvPr/>
          </p:nvSpPr>
          <p:spPr bwMode="auto">
            <a:xfrm>
              <a:off x="3470"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5" name="Oval 347"/>
            <p:cNvSpPr>
              <a:spLocks noChangeArrowheads="1"/>
            </p:cNvSpPr>
            <p:nvPr/>
          </p:nvSpPr>
          <p:spPr bwMode="auto">
            <a:xfrm>
              <a:off x="3408"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6" name="Oval 348"/>
            <p:cNvSpPr>
              <a:spLocks noChangeArrowheads="1"/>
            </p:cNvSpPr>
            <p:nvPr/>
          </p:nvSpPr>
          <p:spPr bwMode="auto">
            <a:xfrm>
              <a:off x="3470"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7" name="Oval 349"/>
            <p:cNvSpPr>
              <a:spLocks noChangeArrowheads="1"/>
            </p:cNvSpPr>
            <p:nvPr/>
          </p:nvSpPr>
          <p:spPr bwMode="auto">
            <a:xfrm>
              <a:off x="3531"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8" name="Oval 350"/>
            <p:cNvSpPr>
              <a:spLocks noChangeArrowheads="1"/>
            </p:cNvSpPr>
            <p:nvPr/>
          </p:nvSpPr>
          <p:spPr bwMode="auto">
            <a:xfrm>
              <a:off x="3593"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9" name="Oval 351"/>
            <p:cNvSpPr>
              <a:spLocks noChangeArrowheads="1"/>
            </p:cNvSpPr>
            <p:nvPr/>
          </p:nvSpPr>
          <p:spPr bwMode="auto">
            <a:xfrm>
              <a:off x="3470"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0" name="Oval 352"/>
            <p:cNvSpPr>
              <a:spLocks noChangeArrowheads="1"/>
            </p:cNvSpPr>
            <p:nvPr/>
          </p:nvSpPr>
          <p:spPr bwMode="auto">
            <a:xfrm>
              <a:off x="3593"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1" name="Oval 353"/>
            <p:cNvSpPr>
              <a:spLocks noChangeArrowheads="1"/>
            </p:cNvSpPr>
            <p:nvPr/>
          </p:nvSpPr>
          <p:spPr bwMode="auto">
            <a:xfrm>
              <a:off x="3531"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2" name="Oval 354"/>
            <p:cNvSpPr>
              <a:spLocks noChangeArrowheads="1"/>
            </p:cNvSpPr>
            <p:nvPr/>
          </p:nvSpPr>
          <p:spPr bwMode="auto">
            <a:xfrm>
              <a:off x="3531"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3" name="Oval 355"/>
            <p:cNvSpPr>
              <a:spLocks noChangeArrowheads="1"/>
            </p:cNvSpPr>
            <p:nvPr/>
          </p:nvSpPr>
          <p:spPr bwMode="auto">
            <a:xfrm>
              <a:off x="3593"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4" name="Oval 356"/>
            <p:cNvSpPr>
              <a:spLocks noChangeArrowheads="1"/>
            </p:cNvSpPr>
            <p:nvPr/>
          </p:nvSpPr>
          <p:spPr bwMode="auto">
            <a:xfrm>
              <a:off x="3531"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5" name="Oval 357"/>
            <p:cNvSpPr>
              <a:spLocks noChangeArrowheads="1"/>
            </p:cNvSpPr>
            <p:nvPr/>
          </p:nvSpPr>
          <p:spPr bwMode="auto">
            <a:xfrm>
              <a:off x="3655"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6" name="Oval 358"/>
            <p:cNvSpPr>
              <a:spLocks noChangeArrowheads="1"/>
            </p:cNvSpPr>
            <p:nvPr/>
          </p:nvSpPr>
          <p:spPr bwMode="auto">
            <a:xfrm>
              <a:off x="3593"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7" name="Oval 359"/>
            <p:cNvSpPr>
              <a:spLocks noChangeArrowheads="1"/>
            </p:cNvSpPr>
            <p:nvPr/>
          </p:nvSpPr>
          <p:spPr bwMode="auto">
            <a:xfrm>
              <a:off x="3531"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8" name="Oval 360"/>
            <p:cNvSpPr>
              <a:spLocks noChangeArrowheads="1"/>
            </p:cNvSpPr>
            <p:nvPr/>
          </p:nvSpPr>
          <p:spPr bwMode="auto">
            <a:xfrm>
              <a:off x="353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9" name="Oval 361"/>
            <p:cNvSpPr>
              <a:spLocks noChangeArrowheads="1"/>
            </p:cNvSpPr>
            <p:nvPr/>
          </p:nvSpPr>
          <p:spPr bwMode="auto">
            <a:xfrm>
              <a:off x="3531" y="350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0" name="Oval 362"/>
            <p:cNvSpPr>
              <a:spLocks noChangeArrowheads="1"/>
            </p:cNvSpPr>
            <p:nvPr/>
          </p:nvSpPr>
          <p:spPr bwMode="auto">
            <a:xfrm>
              <a:off x="3655"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1" name="Oval 363"/>
            <p:cNvSpPr>
              <a:spLocks noChangeArrowheads="1"/>
            </p:cNvSpPr>
            <p:nvPr/>
          </p:nvSpPr>
          <p:spPr bwMode="auto">
            <a:xfrm>
              <a:off x="3717"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2" name="Oval 364"/>
            <p:cNvSpPr>
              <a:spLocks noChangeArrowheads="1"/>
            </p:cNvSpPr>
            <p:nvPr/>
          </p:nvSpPr>
          <p:spPr bwMode="auto">
            <a:xfrm>
              <a:off x="3504"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3" name="Oval 365"/>
            <p:cNvSpPr>
              <a:spLocks noChangeArrowheads="1"/>
            </p:cNvSpPr>
            <p:nvPr/>
          </p:nvSpPr>
          <p:spPr bwMode="auto">
            <a:xfrm>
              <a:off x="3566"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4" name="Oval 366"/>
            <p:cNvSpPr>
              <a:spLocks noChangeArrowheads="1"/>
            </p:cNvSpPr>
            <p:nvPr/>
          </p:nvSpPr>
          <p:spPr bwMode="auto">
            <a:xfrm>
              <a:off x="3504"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5" name="Oval 367"/>
            <p:cNvSpPr>
              <a:spLocks noChangeArrowheads="1"/>
            </p:cNvSpPr>
            <p:nvPr/>
          </p:nvSpPr>
          <p:spPr bwMode="auto">
            <a:xfrm>
              <a:off x="3566"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6" name="Oval 368"/>
            <p:cNvSpPr>
              <a:spLocks noChangeArrowheads="1"/>
            </p:cNvSpPr>
            <p:nvPr/>
          </p:nvSpPr>
          <p:spPr bwMode="auto">
            <a:xfrm>
              <a:off x="362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7" name="Oval 369"/>
            <p:cNvSpPr>
              <a:spLocks noChangeArrowheads="1"/>
            </p:cNvSpPr>
            <p:nvPr/>
          </p:nvSpPr>
          <p:spPr bwMode="auto">
            <a:xfrm>
              <a:off x="3689"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8" name="Oval 370"/>
            <p:cNvSpPr>
              <a:spLocks noChangeArrowheads="1"/>
            </p:cNvSpPr>
            <p:nvPr/>
          </p:nvSpPr>
          <p:spPr bwMode="auto">
            <a:xfrm>
              <a:off x="3566"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9" name="Oval 371"/>
            <p:cNvSpPr>
              <a:spLocks noChangeArrowheads="1"/>
            </p:cNvSpPr>
            <p:nvPr/>
          </p:nvSpPr>
          <p:spPr bwMode="auto">
            <a:xfrm>
              <a:off x="368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0" name="Oval 372"/>
            <p:cNvSpPr>
              <a:spLocks noChangeArrowheads="1"/>
            </p:cNvSpPr>
            <p:nvPr/>
          </p:nvSpPr>
          <p:spPr bwMode="auto">
            <a:xfrm>
              <a:off x="3627"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1" name="Oval 373"/>
            <p:cNvSpPr>
              <a:spLocks noChangeArrowheads="1"/>
            </p:cNvSpPr>
            <p:nvPr/>
          </p:nvSpPr>
          <p:spPr bwMode="auto">
            <a:xfrm>
              <a:off x="362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2" name="Oval 374"/>
            <p:cNvSpPr>
              <a:spLocks noChangeArrowheads="1"/>
            </p:cNvSpPr>
            <p:nvPr/>
          </p:nvSpPr>
          <p:spPr bwMode="auto">
            <a:xfrm>
              <a:off x="3689"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3" name="Oval 375"/>
            <p:cNvSpPr>
              <a:spLocks noChangeArrowheads="1"/>
            </p:cNvSpPr>
            <p:nvPr/>
          </p:nvSpPr>
          <p:spPr bwMode="auto">
            <a:xfrm>
              <a:off x="3627"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4" name="Oval 376"/>
            <p:cNvSpPr>
              <a:spLocks noChangeArrowheads="1"/>
            </p:cNvSpPr>
            <p:nvPr/>
          </p:nvSpPr>
          <p:spPr bwMode="auto">
            <a:xfrm>
              <a:off x="3751"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5" name="Oval 377"/>
            <p:cNvSpPr>
              <a:spLocks noChangeArrowheads="1"/>
            </p:cNvSpPr>
            <p:nvPr/>
          </p:nvSpPr>
          <p:spPr bwMode="auto">
            <a:xfrm>
              <a:off x="3689"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6" name="Oval 378"/>
            <p:cNvSpPr>
              <a:spLocks noChangeArrowheads="1"/>
            </p:cNvSpPr>
            <p:nvPr/>
          </p:nvSpPr>
          <p:spPr bwMode="auto">
            <a:xfrm>
              <a:off x="362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7" name="Oval 379"/>
            <p:cNvSpPr>
              <a:spLocks noChangeArrowheads="1"/>
            </p:cNvSpPr>
            <p:nvPr/>
          </p:nvSpPr>
          <p:spPr bwMode="auto">
            <a:xfrm>
              <a:off x="362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8" name="Oval 380"/>
            <p:cNvSpPr>
              <a:spLocks noChangeArrowheads="1"/>
            </p:cNvSpPr>
            <p:nvPr/>
          </p:nvSpPr>
          <p:spPr bwMode="auto">
            <a:xfrm>
              <a:off x="3627"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9" name="Oval 381"/>
            <p:cNvSpPr>
              <a:spLocks noChangeArrowheads="1"/>
            </p:cNvSpPr>
            <p:nvPr/>
          </p:nvSpPr>
          <p:spPr bwMode="auto">
            <a:xfrm>
              <a:off x="3751"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0" name="Oval 382"/>
            <p:cNvSpPr>
              <a:spLocks noChangeArrowheads="1"/>
            </p:cNvSpPr>
            <p:nvPr/>
          </p:nvSpPr>
          <p:spPr bwMode="auto">
            <a:xfrm>
              <a:off x="3813"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1" name="Oval 383"/>
            <p:cNvSpPr>
              <a:spLocks noChangeArrowheads="1"/>
            </p:cNvSpPr>
            <p:nvPr/>
          </p:nvSpPr>
          <p:spPr bwMode="auto">
            <a:xfrm>
              <a:off x="3264"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2" name="Oval 384"/>
            <p:cNvSpPr>
              <a:spLocks noChangeArrowheads="1"/>
            </p:cNvSpPr>
            <p:nvPr/>
          </p:nvSpPr>
          <p:spPr bwMode="auto">
            <a:xfrm>
              <a:off x="3326"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3" name="Oval 385"/>
            <p:cNvSpPr>
              <a:spLocks noChangeArrowheads="1"/>
            </p:cNvSpPr>
            <p:nvPr/>
          </p:nvSpPr>
          <p:spPr bwMode="auto">
            <a:xfrm>
              <a:off x="3264"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4" name="Oval 386"/>
            <p:cNvSpPr>
              <a:spLocks noChangeArrowheads="1"/>
            </p:cNvSpPr>
            <p:nvPr/>
          </p:nvSpPr>
          <p:spPr bwMode="auto">
            <a:xfrm>
              <a:off x="3326"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5" name="Oval 387"/>
            <p:cNvSpPr>
              <a:spLocks noChangeArrowheads="1"/>
            </p:cNvSpPr>
            <p:nvPr/>
          </p:nvSpPr>
          <p:spPr bwMode="auto">
            <a:xfrm>
              <a:off x="338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6" name="Oval 388"/>
            <p:cNvSpPr>
              <a:spLocks noChangeArrowheads="1"/>
            </p:cNvSpPr>
            <p:nvPr/>
          </p:nvSpPr>
          <p:spPr bwMode="auto">
            <a:xfrm>
              <a:off x="3449"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7" name="Oval 389"/>
            <p:cNvSpPr>
              <a:spLocks noChangeArrowheads="1"/>
            </p:cNvSpPr>
            <p:nvPr/>
          </p:nvSpPr>
          <p:spPr bwMode="auto">
            <a:xfrm>
              <a:off x="3326"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8" name="Oval 390"/>
            <p:cNvSpPr>
              <a:spLocks noChangeArrowheads="1"/>
            </p:cNvSpPr>
            <p:nvPr/>
          </p:nvSpPr>
          <p:spPr bwMode="auto">
            <a:xfrm>
              <a:off x="3449"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9" name="Oval 391"/>
            <p:cNvSpPr>
              <a:spLocks noChangeArrowheads="1"/>
            </p:cNvSpPr>
            <p:nvPr/>
          </p:nvSpPr>
          <p:spPr bwMode="auto">
            <a:xfrm>
              <a:off x="338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0" name="Oval 392"/>
            <p:cNvSpPr>
              <a:spLocks noChangeArrowheads="1"/>
            </p:cNvSpPr>
            <p:nvPr/>
          </p:nvSpPr>
          <p:spPr bwMode="auto">
            <a:xfrm>
              <a:off x="3387"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1" name="Oval 393"/>
            <p:cNvSpPr>
              <a:spLocks noChangeArrowheads="1"/>
            </p:cNvSpPr>
            <p:nvPr/>
          </p:nvSpPr>
          <p:spPr bwMode="auto">
            <a:xfrm>
              <a:off x="344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2" name="Oval 394"/>
            <p:cNvSpPr>
              <a:spLocks noChangeArrowheads="1"/>
            </p:cNvSpPr>
            <p:nvPr/>
          </p:nvSpPr>
          <p:spPr bwMode="auto">
            <a:xfrm>
              <a:off x="338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3" name="Oval 395"/>
            <p:cNvSpPr>
              <a:spLocks noChangeArrowheads="1"/>
            </p:cNvSpPr>
            <p:nvPr/>
          </p:nvSpPr>
          <p:spPr bwMode="auto">
            <a:xfrm>
              <a:off x="3511"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4" name="Oval 396"/>
            <p:cNvSpPr>
              <a:spLocks noChangeArrowheads="1"/>
            </p:cNvSpPr>
            <p:nvPr/>
          </p:nvSpPr>
          <p:spPr bwMode="auto">
            <a:xfrm>
              <a:off x="344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5" name="Oval 397"/>
            <p:cNvSpPr>
              <a:spLocks noChangeArrowheads="1"/>
            </p:cNvSpPr>
            <p:nvPr/>
          </p:nvSpPr>
          <p:spPr bwMode="auto">
            <a:xfrm>
              <a:off x="3387"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6" name="Oval 398"/>
            <p:cNvSpPr>
              <a:spLocks noChangeArrowheads="1"/>
            </p:cNvSpPr>
            <p:nvPr/>
          </p:nvSpPr>
          <p:spPr bwMode="auto">
            <a:xfrm>
              <a:off x="3387"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7" name="Oval 399"/>
            <p:cNvSpPr>
              <a:spLocks noChangeArrowheads="1"/>
            </p:cNvSpPr>
            <p:nvPr/>
          </p:nvSpPr>
          <p:spPr bwMode="auto">
            <a:xfrm>
              <a:off x="3387"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8" name="Oval 400"/>
            <p:cNvSpPr>
              <a:spLocks noChangeArrowheads="1"/>
            </p:cNvSpPr>
            <p:nvPr/>
          </p:nvSpPr>
          <p:spPr bwMode="auto">
            <a:xfrm>
              <a:off x="3511"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9" name="Oval 401"/>
            <p:cNvSpPr>
              <a:spLocks noChangeArrowheads="1"/>
            </p:cNvSpPr>
            <p:nvPr/>
          </p:nvSpPr>
          <p:spPr bwMode="auto">
            <a:xfrm>
              <a:off x="3573"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0" name="Oval 402"/>
            <p:cNvSpPr>
              <a:spLocks noChangeArrowheads="1"/>
            </p:cNvSpPr>
            <p:nvPr/>
          </p:nvSpPr>
          <p:spPr bwMode="auto">
            <a:xfrm>
              <a:off x="3408"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1" name="Oval 403"/>
            <p:cNvSpPr>
              <a:spLocks noChangeArrowheads="1"/>
            </p:cNvSpPr>
            <p:nvPr/>
          </p:nvSpPr>
          <p:spPr bwMode="auto">
            <a:xfrm>
              <a:off x="3470"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2" name="Oval 404"/>
            <p:cNvSpPr>
              <a:spLocks noChangeArrowheads="1"/>
            </p:cNvSpPr>
            <p:nvPr/>
          </p:nvSpPr>
          <p:spPr bwMode="auto">
            <a:xfrm>
              <a:off x="3408"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3" name="Oval 405"/>
            <p:cNvSpPr>
              <a:spLocks noChangeArrowheads="1"/>
            </p:cNvSpPr>
            <p:nvPr/>
          </p:nvSpPr>
          <p:spPr bwMode="auto">
            <a:xfrm>
              <a:off x="3470"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4" name="Oval 406"/>
            <p:cNvSpPr>
              <a:spLocks noChangeArrowheads="1"/>
            </p:cNvSpPr>
            <p:nvPr/>
          </p:nvSpPr>
          <p:spPr bwMode="auto">
            <a:xfrm>
              <a:off x="3531"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5" name="Oval 407"/>
            <p:cNvSpPr>
              <a:spLocks noChangeArrowheads="1"/>
            </p:cNvSpPr>
            <p:nvPr/>
          </p:nvSpPr>
          <p:spPr bwMode="auto">
            <a:xfrm>
              <a:off x="359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6" name="Oval 408"/>
            <p:cNvSpPr>
              <a:spLocks noChangeArrowheads="1"/>
            </p:cNvSpPr>
            <p:nvPr/>
          </p:nvSpPr>
          <p:spPr bwMode="auto">
            <a:xfrm>
              <a:off x="3470"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7" name="Oval 409"/>
            <p:cNvSpPr>
              <a:spLocks noChangeArrowheads="1"/>
            </p:cNvSpPr>
            <p:nvPr/>
          </p:nvSpPr>
          <p:spPr bwMode="auto">
            <a:xfrm>
              <a:off x="359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8" name="Oval 410"/>
            <p:cNvSpPr>
              <a:spLocks noChangeArrowheads="1"/>
            </p:cNvSpPr>
            <p:nvPr/>
          </p:nvSpPr>
          <p:spPr bwMode="auto">
            <a:xfrm>
              <a:off x="3531"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9" name="Oval 411"/>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0" name="Oval 412"/>
            <p:cNvSpPr>
              <a:spLocks noChangeArrowheads="1"/>
            </p:cNvSpPr>
            <p:nvPr/>
          </p:nvSpPr>
          <p:spPr bwMode="auto">
            <a:xfrm>
              <a:off x="359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1" name="Oval 413"/>
            <p:cNvSpPr>
              <a:spLocks noChangeArrowheads="1"/>
            </p:cNvSpPr>
            <p:nvPr/>
          </p:nvSpPr>
          <p:spPr bwMode="auto">
            <a:xfrm>
              <a:off x="353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2" name="Oval 414"/>
            <p:cNvSpPr>
              <a:spLocks noChangeArrowheads="1"/>
            </p:cNvSpPr>
            <p:nvPr/>
          </p:nvSpPr>
          <p:spPr bwMode="auto">
            <a:xfrm>
              <a:off x="3655"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3" name="Oval 415"/>
            <p:cNvSpPr>
              <a:spLocks noChangeArrowheads="1"/>
            </p:cNvSpPr>
            <p:nvPr/>
          </p:nvSpPr>
          <p:spPr bwMode="auto">
            <a:xfrm>
              <a:off x="359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4" name="Oval 416"/>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5" name="Oval 417"/>
            <p:cNvSpPr>
              <a:spLocks noChangeArrowheads="1"/>
            </p:cNvSpPr>
            <p:nvPr/>
          </p:nvSpPr>
          <p:spPr bwMode="auto">
            <a:xfrm>
              <a:off x="353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6" name="Oval 418"/>
            <p:cNvSpPr>
              <a:spLocks noChangeArrowheads="1"/>
            </p:cNvSpPr>
            <p:nvPr/>
          </p:nvSpPr>
          <p:spPr bwMode="auto">
            <a:xfrm>
              <a:off x="353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7" name="Oval 419"/>
            <p:cNvSpPr>
              <a:spLocks noChangeArrowheads="1"/>
            </p:cNvSpPr>
            <p:nvPr/>
          </p:nvSpPr>
          <p:spPr bwMode="auto">
            <a:xfrm>
              <a:off x="3655"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8" name="Oval 420"/>
            <p:cNvSpPr>
              <a:spLocks noChangeArrowheads="1"/>
            </p:cNvSpPr>
            <p:nvPr/>
          </p:nvSpPr>
          <p:spPr bwMode="auto">
            <a:xfrm>
              <a:off x="3717"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9" name="Oval 421"/>
            <p:cNvSpPr>
              <a:spLocks noChangeArrowheads="1"/>
            </p:cNvSpPr>
            <p:nvPr/>
          </p:nvSpPr>
          <p:spPr bwMode="auto">
            <a:xfrm>
              <a:off x="3600"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0" name="Oval 422"/>
            <p:cNvSpPr>
              <a:spLocks noChangeArrowheads="1"/>
            </p:cNvSpPr>
            <p:nvPr/>
          </p:nvSpPr>
          <p:spPr bwMode="auto">
            <a:xfrm>
              <a:off x="3662"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1" name="Oval 423"/>
            <p:cNvSpPr>
              <a:spLocks noChangeArrowheads="1"/>
            </p:cNvSpPr>
            <p:nvPr/>
          </p:nvSpPr>
          <p:spPr bwMode="auto">
            <a:xfrm>
              <a:off x="3600"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2" name="Oval 424"/>
            <p:cNvSpPr>
              <a:spLocks noChangeArrowheads="1"/>
            </p:cNvSpPr>
            <p:nvPr/>
          </p:nvSpPr>
          <p:spPr bwMode="auto">
            <a:xfrm>
              <a:off x="3662"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3" name="Oval 425"/>
            <p:cNvSpPr>
              <a:spLocks noChangeArrowheads="1"/>
            </p:cNvSpPr>
            <p:nvPr/>
          </p:nvSpPr>
          <p:spPr bwMode="auto">
            <a:xfrm>
              <a:off x="3723"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4" name="Oval 426"/>
            <p:cNvSpPr>
              <a:spLocks noChangeArrowheads="1"/>
            </p:cNvSpPr>
            <p:nvPr/>
          </p:nvSpPr>
          <p:spPr bwMode="auto">
            <a:xfrm>
              <a:off x="3785"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5" name="Oval 427"/>
            <p:cNvSpPr>
              <a:spLocks noChangeArrowheads="1"/>
            </p:cNvSpPr>
            <p:nvPr/>
          </p:nvSpPr>
          <p:spPr bwMode="auto">
            <a:xfrm>
              <a:off x="3662"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6" name="Oval 428"/>
            <p:cNvSpPr>
              <a:spLocks noChangeArrowheads="1"/>
            </p:cNvSpPr>
            <p:nvPr/>
          </p:nvSpPr>
          <p:spPr bwMode="auto">
            <a:xfrm>
              <a:off x="3785"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7" name="Oval 429"/>
            <p:cNvSpPr>
              <a:spLocks noChangeArrowheads="1"/>
            </p:cNvSpPr>
            <p:nvPr/>
          </p:nvSpPr>
          <p:spPr bwMode="auto">
            <a:xfrm>
              <a:off x="3723"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8" name="Oval 430"/>
            <p:cNvSpPr>
              <a:spLocks noChangeArrowheads="1"/>
            </p:cNvSpPr>
            <p:nvPr/>
          </p:nvSpPr>
          <p:spPr bwMode="auto">
            <a:xfrm>
              <a:off x="372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9" name="Oval 431"/>
            <p:cNvSpPr>
              <a:spLocks noChangeArrowheads="1"/>
            </p:cNvSpPr>
            <p:nvPr/>
          </p:nvSpPr>
          <p:spPr bwMode="auto">
            <a:xfrm>
              <a:off x="3785"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0" name="Oval 432"/>
            <p:cNvSpPr>
              <a:spLocks noChangeArrowheads="1"/>
            </p:cNvSpPr>
            <p:nvPr/>
          </p:nvSpPr>
          <p:spPr bwMode="auto">
            <a:xfrm>
              <a:off x="372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1" name="Oval 433"/>
            <p:cNvSpPr>
              <a:spLocks noChangeArrowheads="1"/>
            </p:cNvSpPr>
            <p:nvPr/>
          </p:nvSpPr>
          <p:spPr bwMode="auto">
            <a:xfrm>
              <a:off x="3847"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2" name="Oval 434"/>
            <p:cNvSpPr>
              <a:spLocks noChangeArrowheads="1"/>
            </p:cNvSpPr>
            <p:nvPr/>
          </p:nvSpPr>
          <p:spPr bwMode="auto">
            <a:xfrm>
              <a:off x="3785"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3" name="Oval 435"/>
            <p:cNvSpPr>
              <a:spLocks noChangeArrowheads="1"/>
            </p:cNvSpPr>
            <p:nvPr/>
          </p:nvSpPr>
          <p:spPr bwMode="auto">
            <a:xfrm>
              <a:off x="372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4" name="Oval 436"/>
            <p:cNvSpPr>
              <a:spLocks noChangeArrowheads="1"/>
            </p:cNvSpPr>
            <p:nvPr/>
          </p:nvSpPr>
          <p:spPr bwMode="auto">
            <a:xfrm>
              <a:off x="372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5" name="Oval 437"/>
            <p:cNvSpPr>
              <a:spLocks noChangeArrowheads="1"/>
            </p:cNvSpPr>
            <p:nvPr/>
          </p:nvSpPr>
          <p:spPr bwMode="auto">
            <a:xfrm>
              <a:off x="3723"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6" name="Oval 438"/>
            <p:cNvSpPr>
              <a:spLocks noChangeArrowheads="1"/>
            </p:cNvSpPr>
            <p:nvPr/>
          </p:nvSpPr>
          <p:spPr bwMode="auto">
            <a:xfrm>
              <a:off x="3847"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7" name="Oval 439"/>
            <p:cNvSpPr>
              <a:spLocks noChangeArrowheads="1"/>
            </p:cNvSpPr>
            <p:nvPr/>
          </p:nvSpPr>
          <p:spPr bwMode="auto">
            <a:xfrm>
              <a:off x="3909"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8" name="Oval 440"/>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9" name="Oval 441"/>
            <p:cNvSpPr>
              <a:spLocks noChangeArrowheads="1"/>
            </p:cNvSpPr>
            <p:nvPr/>
          </p:nvSpPr>
          <p:spPr bwMode="auto">
            <a:xfrm>
              <a:off x="336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0" name="Oval 442"/>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1" name="Oval 443"/>
            <p:cNvSpPr>
              <a:spLocks noChangeArrowheads="1"/>
            </p:cNvSpPr>
            <p:nvPr/>
          </p:nvSpPr>
          <p:spPr bwMode="auto">
            <a:xfrm>
              <a:off x="336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2" name="Oval 444"/>
            <p:cNvSpPr>
              <a:spLocks noChangeArrowheads="1"/>
            </p:cNvSpPr>
            <p:nvPr/>
          </p:nvSpPr>
          <p:spPr bwMode="auto">
            <a:xfrm>
              <a:off x="340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3" name="Oval 445"/>
            <p:cNvSpPr>
              <a:spLocks noChangeArrowheads="1"/>
            </p:cNvSpPr>
            <p:nvPr/>
          </p:nvSpPr>
          <p:spPr bwMode="auto">
            <a:xfrm>
              <a:off x="3456"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4" name="Oval 446"/>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5" name="Oval 447"/>
            <p:cNvSpPr>
              <a:spLocks noChangeArrowheads="1"/>
            </p:cNvSpPr>
            <p:nvPr/>
          </p:nvSpPr>
          <p:spPr bwMode="auto">
            <a:xfrm>
              <a:off x="345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6" name="Oval 448"/>
            <p:cNvSpPr>
              <a:spLocks noChangeArrowheads="1"/>
            </p:cNvSpPr>
            <p:nvPr/>
          </p:nvSpPr>
          <p:spPr bwMode="auto">
            <a:xfrm>
              <a:off x="3408"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7" name="Oval 449"/>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8" name="Oval 450"/>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9" name="Oval 451"/>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0" name="Oval 452"/>
            <p:cNvSpPr>
              <a:spLocks noChangeArrowheads="1"/>
            </p:cNvSpPr>
            <p:nvPr/>
          </p:nvSpPr>
          <p:spPr bwMode="auto">
            <a:xfrm>
              <a:off x="350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1" name="Oval 453"/>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2" name="Oval 454"/>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3" name="Oval 455"/>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4" name="Oval 456"/>
            <p:cNvSpPr>
              <a:spLocks noChangeArrowheads="1"/>
            </p:cNvSpPr>
            <p:nvPr/>
          </p:nvSpPr>
          <p:spPr bwMode="auto">
            <a:xfrm>
              <a:off x="340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5" name="Oval 457"/>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6" name="Oval 458"/>
            <p:cNvSpPr>
              <a:spLocks noChangeArrowheads="1"/>
            </p:cNvSpPr>
            <p:nvPr/>
          </p:nvSpPr>
          <p:spPr bwMode="auto">
            <a:xfrm>
              <a:off x="355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7" name="Oval 459"/>
            <p:cNvSpPr>
              <a:spLocks noChangeArrowheads="1"/>
            </p:cNvSpPr>
            <p:nvPr/>
          </p:nvSpPr>
          <p:spPr bwMode="auto">
            <a:xfrm>
              <a:off x="3408"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8" name="Oval 460"/>
            <p:cNvSpPr>
              <a:spLocks noChangeArrowheads="1"/>
            </p:cNvSpPr>
            <p:nvPr/>
          </p:nvSpPr>
          <p:spPr bwMode="auto">
            <a:xfrm>
              <a:off x="3456"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9" name="Oval 461"/>
            <p:cNvSpPr>
              <a:spLocks noChangeArrowheads="1"/>
            </p:cNvSpPr>
            <p:nvPr/>
          </p:nvSpPr>
          <p:spPr bwMode="auto">
            <a:xfrm>
              <a:off x="340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0" name="Oval 462"/>
            <p:cNvSpPr>
              <a:spLocks noChangeArrowheads="1"/>
            </p:cNvSpPr>
            <p:nvPr/>
          </p:nvSpPr>
          <p:spPr bwMode="auto">
            <a:xfrm>
              <a:off x="3456"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1" name="Oval 463"/>
            <p:cNvSpPr>
              <a:spLocks noChangeArrowheads="1"/>
            </p:cNvSpPr>
            <p:nvPr/>
          </p:nvSpPr>
          <p:spPr bwMode="auto">
            <a:xfrm>
              <a:off x="350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2" name="Oval 464"/>
            <p:cNvSpPr>
              <a:spLocks noChangeArrowheads="1"/>
            </p:cNvSpPr>
            <p:nvPr/>
          </p:nvSpPr>
          <p:spPr bwMode="auto">
            <a:xfrm>
              <a:off x="355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3" name="Oval 465"/>
            <p:cNvSpPr>
              <a:spLocks noChangeArrowheads="1"/>
            </p:cNvSpPr>
            <p:nvPr/>
          </p:nvSpPr>
          <p:spPr bwMode="auto">
            <a:xfrm>
              <a:off x="3456"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4" name="Oval 466"/>
            <p:cNvSpPr>
              <a:spLocks noChangeArrowheads="1"/>
            </p:cNvSpPr>
            <p:nvPr/>
          </p:nvSpPr>
          <p:spPr bwMode="auto">
            <a:xfrm>
              <a:off x="355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5" name="Oval 467"/>
            <p:cNvSpPr>
              <a:spLocks noChangeArrowheads="1"/>
            </p:cNvSpPr>
            <p:nvPr/>
          </p:nvSpPr>
          <p:spPr bwMode="auto">
            <a:xfrm>
              <a:off x="3504"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6" name="Oval 468"/>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7" name="Oval 469"/>
            <p:cNvSpPr>
              <a:spLocks noChangeArrowheads="1"/>
            </p:cNvSpPr>
            <p:nvPr/>
          </p:nvSpPr>
          <p:spPr bwMode="auto">
            <a:xfrm>
              <a:off x="355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8" name="Oval 470"/>
            <p:cNvSpPr>
              <a:spLocks noChangeArrowheads="1"/>
            </p:cNvSpPr>
            <p:nvPr/>
          </p:nvSpPr>
          <p:spPr bwMode="auto">
            <a:xfrm>
              <a:off x="350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9" name="Oval 471"/>
            <p:cNvSpPr>
              <a:spLocks noChangeArrowheads="1"/>
            </p:cNvSpPr>
            <p:nvPr/>
          </p:nvSpPr>
          <p:spPr bwMode="auto">
            <a:xfrm>
              <a:off x="360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0" name="Oval 472"/>
            <p:cNvSpPr>
              <a:spLocks noChangeArrowheads="1"/>
            </p:cNvSpPr>
            <p:nvPr/>
          </p:nvSpPr>
          <p:spPr bwMode="auto">
            <a:xfrm>
              <a:off x="355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1" name="Oval 473"/>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2" name="Oval 474"/>
            <p:cNvSpPr>
              <a:spLocks noChangeArrowheads="1"/>
            </p:cNvSpPr>
            <p:nvPr/>
          </p:nvSpPr>
          <p:spPr bwMode="auto">
            <a:xfrm>
              <a:off x="350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3" name="Oval 475"/>
            <p:cNvSpPr>
              <a:spLocks noChangeArrowheads="1"/>
            </p:cNvSpPr>
            <p:nvPr/>
          </p:nvSpPr>
          <p:spPr bwMode="auto">
            <a:xfrm>
              <a:off x="3504"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4" name="Oval 476"/>
            <p:cNvSpPr>
              <a:spLocks noChangeArrowheads="1"/>
            </p:cNvSpPr>
            <p:nvPr/>
          </p:nvSpPr>
          <p:spPr bwMode="auto">
            <a:xfrm>
              <a:off x="360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5" name="Oval 477"/>
            <p:cNvSpPr>
              <a:spLocks noChangeArrowheads="1"/>
            </p:cNvSpPr>
            <p:nvPr/>
          </p:nvSpPr>
          <p:spPr bwMode="auto">
            <a:xfrm>
              <a:off x="364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6" name="Oval 478"/>
            <p:cNvSpPr>
              <a:spLocks noChangeArrowheads="1"/>
            </p:cNvSpPr>
            <p:nvPr/>
          </p:nvSpPr>
          <p:spPr bwMode="auto">
            <a:xfrm>
              <a:off x="350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7" name="Oval 479"/>
            <p:cNvSpPr>
              <a:spLocks noChangeArrowheads="1"/>
            </p:cNvSpPr>
            <p:nvPr/>
          </p:nvSpPr>
          <p:spPr bwMode="auto">
            <a:xfrm>
              <a:off x="355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8" name="Oval 480"/>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9" name="Oval 481"/>
            <p:cNvSpPr>
              <a:spLocks noChangeArrowheads="1"/>
            </p:cNvSpPr>
            <p:nvPr/>
          </p:nvSpPr>
          <p:spPr bwMode="auto">
            <a:xfrm>
              <a:off x="355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0" name="Oval 482"/>
            <p:cNvSpPr>
              <a:spLocks noChangeArrowheads="1"/>
            </p:cNvSpPr>
            <p:nvPr/>
          </p:nvSpPr>
          <p:spPr bwMode="auto">
            <a:xfrm>
              <a:off x="360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1" name="Oval 483"/>
            <p:cNvSpPr>
              <a:spLocks noChangeArrowheads="1"/>
            </p:cNvSpPr>
            <p:nvPr/>
          </p:nvSpPr>
          <p:spPr bwMode="auto">
            <a:xfrm>
              <a:off x="364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2" name="Oval 484"/>
            <p:cNvSpPr>
              <a:spLocks noChangeArrowheads="1"/>
            </p:cNvSpPr>
            <p:nvPr/>
          </p:nvSpPr>
          <p:spPr bwMode="auto">
            <a:xfrm>
              <a:off x="355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3" name="Oval 485"/>
            <p:cNvSpPr>
              <a:spLocks noChangeArrowheads="1"/>
            </p:cNvSpPr>
            <p:nvPr/>
          </p:nvSpPr>
          <p:spPr bwMode="auto">
            <a:xfrm>
              <a:off x="364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4" name="Oval 486"/>
            <p:cNvSpPr>
              <a:spLocks noChangeArrowheads="1"/>
            </p:cNvSpPr>
            <p:nvPr/>
          </p:nvSpPr>
          <p:spPr bwMode="auto">
            <a:xfrm>
              <a:off x="360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5" name="Oval 487"/>
            <p:cNvSpPr>
              <a:spLocks noChangeArrowheads="1"/>
            </p:cNvSpPr>
            <p:nvPr/>
          </p:nvSpPr>
          <p:spPr bwMode="auto">
            <a:xfrm>
              <a:off x="360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6" name="Oval 488"/>
            <p:cNvSpPr>
              <a:spLocks noChangeArrowheads="1"/>
            </p:cNvSpPr>
            <p:nvPr/>
          </p:nvSpPr>
          <p:spPr bwMode="auto">
            <a:xfrm>
              <a:off x="364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7" name="Oval 489"/>
            <p:cNvSpPr>
              <a:spLocks noChangeArrowheads="1"/>
            </p:cNvSpPr>
            <p:nvPr/>
          </p:nvSpPr>
          <p:spPr bwMode="auto">
            <a:xfrm>
              <a:off x="360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8" name="Oval 490"/>
            <p:cNvSpPr>
              <a:spLocks noChangeArrowheads="1"/>
            </p:cNvSpPr>
            <p:nvPr/>
          </p:nvSpPr>
          <p:spPr bwMode="auto">
            <a:xfrm>
              <a:off x="369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9" name="Oval 491"/>
            <p:cNvSpPr>
              <a:spLocks noChangeArrowheads="1"/>
            </p:cNvSpPr>
            <p:nvPr/>
          </p:nvSpPr>
          <p:spPr bwMode="auto">
            <a:xfrm>
              <a:off x="364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0" name="Oval 492"/>
            <p:cNvSpPr>
              <a:spLocks noChangeArrowheads="1"/>
            </p:cNvSpPr>
            <p:nvPr/>
          </p:nvSpPr>
          <p:spPr bwMode="auto">
            <a:xfrm>
              <a:off x="360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1" name="Oval 493"/>
            <p:cNvSpPr>
              <a:spLocks noChangeArrowheads="1"/>
            </p:cNvSpPr>
            <p:nvPr/>
          </p:nvSpPr>
          <p:spPr bwMode="auto">
            <a:xfrm>
              <a:off x="3600"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2" name="Oval 494"/>
            <p:cNvSpPr>
              <a:spLocks noChangeArrowheads="1"/>
            </p:cNvSpPr>
            <p:nvPr/>
          </p:nvSpPr>
          <p:spPr bwMode="auto">
            <a:xfrm>
              <a:off x="360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3" name="Oval 495"/>
            <p:cNvSpPr>
              <a:spLocks noChangeArrowheads="1"/>
            </p:cNvSpPr>
            <p:nvPr/>
          </p:nvSpPr>
          <p:spPr bwMode="auto">
            <a:xfrm>
              <a:off x="369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4" name="Oval 496"/>
            <p:cNvSpPr>
              <a:spLocks noChangeArrowheads="1"/>
            </p:cNvSpPr>
            <p:nvPr/>
          </p:nvSpPr>
          <p:spPr bwMode="auto">
            <a:xfrm>
              <a:off x="374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5" name="Oval 497"/>
            <p:cNvSpPr>
              <a:spLocks noChangeArrowheads="1"/>
            </p:cNvSpPr>
            <p:nvPr/>
          </p:nvSpPr>
          <p:spPr bwMode="auto">
            <a:xfrm>
              <a:off x="326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6" name="Oval 498"/>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7" name="Oval 499"/>
            <p:cNvSpPr>
              <a:spLocks noChangeArrowheads="1"/>
            </p:cNvSpPr>
            <p:nvPr/>
          </p:nvSpPr>
          <p:spPr bwMode="auto">
            <a:xfrm>
              <a:off x="326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8" name="Oval 500"/>
            <p:cNvSpPr>
              <a:spLocks noChangeArrowheads="1"/>
            </p:cNvSpPr>
            <p:nvPr/>
          </p:nvSpPr>
          <p:spPr bwMode="auto">
            <a:xfrm>
              <a:off x="331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9" name="Oval 501"/>
            <p:cNvSpPr>
              <a:spLocks noChangeArrowheads="1"/>
            </p:cNvSpPr>
            <p:nvPr/>
          </p:nvSpPr>
          <p:spPr bwMode="auto">
            <a:xfrm>
              <a:off x="336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0" name="Oval 502"/>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1" name="Oval 503"/>
            <p:cNvSpPr>
              <a:spLocks noChangeArrowheads="1"/>
            </p:cNvSpPr>
            <p:nvPr/>
          </p:nvSpPr>
          <p:spPr bwMode="auto">
            <a:xfrm>
              <a:off x="3312"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2" name="Oval 504"/>
            <p:cNvSpPr>
              <a:spLocks noChangeArrowheads="1"/>
            </p:cNvSpPr>
            <p:nvPr/>
          </p:nvSpPr>
          <p:spPr bwMode="auto">
            <a:xfrm>
              <a:off x="3408"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3" name="Oval 505"/>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4" name="Oval 506"/>
            <p:cNvSpPr>
              <a:spLocks noChangeArrowheads="1"/>
            </p:cNvSpPr>
            <p:nvPr/>
          </p:nvSpPr>
          <p:spPr bwMode="auto">
            <a:xfrm>
              <a:off x="336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5" name="Oval 507"/>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6" name="Oval 508"/>
            <p:cNvSpPr>
              <a:spLocks noChangeArrowheads="1"/>
            </p:cNvSpPr>
            <p:nvPr/>
          </p:nvSpPr>
          <p:spPr bwMode="auto">
            <a:xfrm>
              <a:off x="3360"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7" name="Oval 509"/>
            <p:cNvSpPr>
              <a:spLocks noChangeArrowheads="1"/>
            </p:cNvSpPr>
            <p:nvPr/>
          </p:nvSpPr>
          <p:spPr bwMode="auto">
            <a:xfrm>
              <a:off x="345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8" name="Oval 510"/>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9" name="Oval 511"/>
            <p:cNvSpPr>
              <a:spLocks noChangeArrowheads="1"/>
            </p:cNvSpPr>
            <p:nvPr/>
          </p:nvSpPr>
          <p:spPr bwMode="auto">
            <a:xfrm>
              <a:off x="336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0" name="Oval 512"/>
            <p:cNvSpPr>
              <a:spLocks noChangeArrowheads="1"/>
            </p:cNvSpPr>
            <p:nvPr/>
          </p:nvSpPr>
          <p:spPr bwMode="auto">
            <a:xfrm>
              <a:off x="3360"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1" name="Oval 513"/>
            <p:cNvSpPr>
              <a:spLocks noChangeArrowheads="1"/>
            </p:cNvSpPr>
            <p:nvPr/>
          </p:nvSpPr>
          <p:spPr bwMode="auto">
            <a:xfrm>
              <a:off x="336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2" name="Oval 514"/>
            <p:cNvSpPr>
              <a:spLocks noChangeArrowheads="1"/>
            </p:cNvSpPr>
            <p:nvPr/>
          </p:nvSpPr>
          <p:spPr bwMode="auto">
            <a:xfrm>
              <a:off x="345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3" name="Oval 515"/>
            <p:cNvSpPr>
              <a:spLocks noChangeArrowheads="1"/>
            </p:cNvSpPr>
            <p:nvPr/>
          </p:nvSpPr>
          <p:spPr bwMode="auto">
            <a:xfrm>
              <a:off x="350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4" name="Oval 516"/>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5" name="Oval 517"/>
            <p:cNvSpPr>
              <a:spLocks noChangeArrowheads="1"/>
            </p:cNvSpPr>
            <p:nvPr/>
          </p:nvSpPr>
          <p:spPr bwMode="auto">
            <a:xfrm>
              <a:off x="345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6" name="Oval 518"/>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7" name="Oval 519"/>
            <p:cNvSpPr>
              <a:spLocks noChangeArrowheads="1"/>
            </p:cNvSpPr>
            <p:nvPr/>
          </p:nvSpPr>
          <p:spPr bwMode="auto">
            <a:xfrm>
              <a:off x="345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8" name="Oval 520"/>
            <p:cNvSpPr>
              <a:spLocks noChangeArrowheads="1"/>
            </p:cNvSpPr>
            <p:nvPr/>
          </p:nvSpPr>
          <p:spPr bwMode="auto">
            <a:xfrm>
              <a:off x="3504"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9" name="Oval 521"/>
            <p:cNvSpPr>
              <a:spLocks noChangeArrowheads="1"/>
            </p:cNvSpPr>
            <p:nvPr/>
          </p:nvSpPr>
          <p:spPr bwMode="auto">
            <a:xfrm>
              <a:off x="3552"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0" name="Oval 522"/>
            <p:cNvSpPr>
              <a:spLocks noChangeArrowheads="1"/>
            </p:cNvSpPr>
            <p:nvPr/>
          </p:nvSpPr>
          <p:spPr bwMode="auto">
            <a:xfrm>
              <a:off x="3456"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1" name="Oval 523"/>
            <p:cNvSpPr>
              <a:spLocks noChangeArrowheads="1"/>
            </p:cNvSpPr>
            <p:nvPr/>
          </p:nvSpPr>
          <p:spPr bwMode="auto">
            <a:xfrm>
              <a:off x="3552"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2" name="Oval 524"/>
            <p:cNvSpPr>
              <a:spLocks noChangeArrowheads="1"/>
            </p:cNvSpPr>
            <p:nvPr/>
          </p:nvSpPr>
          <p:spPr bwMode="auto">
            <a:xfrm>
              <a:off x="350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3" name="Oval 525"/>
            <p:cNvSpPr>
              <a:spLocks noChangeArrowheads="1"/>
            </p:cNvSpPr>
            <p:nvPr/>
          </p:nvSpPr>
          <p:spPr bwMode="auto">
            <a:xfrm>
              <a:off x="3504"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4" name="Oval 526"/>
            <p:cNvSpPr>
              <a:spLocks noChangeArrowheads="1"/>
            </p:cNvSpPr>
            <p:nvPr/>
          </p:nvSpPr>
          <p:spPr bwMode="auto">
            <a:xfrm>
              <a:off x="3552"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5" name="Oval 527"/>
            <p:cNvSpPr>
              <a:spLocks noChangeArrowheads="1"/>
            </p:cNvSpPr>
            <p:nvPr/>
          </p:nvSpPr>
          <p:spPr bwMode="auto">
            <a:xfrm>
              <a:off x="3504"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6" name="Oval 528"/>
            <p:cNvSpPr>
              <a:spLocks noChangeArrowheads="1"/>
            </p:cNvSpPr>
            <p:nvPr/>
          </p:nvSpPr>
          <p:spPr bwMode="auto">
            <a:xfrm>
              <a:off x="3600"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7" name="Oval 529"/>
            <p:cNvSpPr>
              <a:spLocks noChangeArrowheads="1"/>
            </p:cNvSpPr>
            <p:nvPr/>
          </p:nvSpPr>
          <p:spPr bwMode="auto">
            <a:xfrm>
              <a:off x="3552"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8" name="Oval 530"/>
            <p:cNvSpPr>
              <a:spLocks noChangeArrowheads="1"/>
            </p:cNvSpPr>
            <p:nvPr/>
          </p:nvSpPr>
          <p:spPr bwMode="auto">
            <a:xfrm>
              <a:off x="3504"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9" name="Oval 531"/>
            <p:cNvSpPr>
              <a:spLocks noChangeArrowheads="1"/>
            </p:cNvSpPr>
            <p:nvPr/>
          </p:nvSpPr>
          <p:spPr bwMode="auto">
            <a:xfrm>
              <a:off x="3504" y="408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0" name="Oval 532"/>
            <p:cNvSpPr>
              <a:spLocks noChangeArrowheads="1"/>
            </p:cNvSpPr>
            <p:nvPr/>
          </p:nvSpPr>
          <p:spPr bwMode="auto">
            <a:xfrm>
              <a:off x="350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1" name="Oval 533"/>
            <p:cNvSpPr>
              <a:spLocks noChangeArrowheads="1"/>
            </p:cNvSpPr>
            <p:nvPr/>
          </p:nvSpPr>
          <p:spPr bwMode="auto">
            <a:xfrm>
              <a:off x="3600"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2" name="Oval 534"/>
            <p:cNvSpPr>
              <a:spLocks noChangeArrowheads="1"/>
            </p:cNvSpPr>
            <p:nvPr/>
          </p:nvSpPr>
          <p:spPr bwMode="auto">
            <a:xfrm>
              <a:off x="3648"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3" name="Oval 535"/>
            <p:cNvSpPr>
              <a:spLocks noChangeArrowheads="1"/>
            </p:cNvSpPr>
            <p:nvPr/>
          </p:nvSpPr>
          <p:spPr bwMode="auto">
            <a:xfrm>
              <a:off x="3408"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4" name="Oval 536"/>
            <p:cNvSpPr>
              <a:spLocks noChangeArrowheads="1"/>
            </p:cNvSpPr>
            <p:nvPr/>
          </p:nvSpPr>
          <p:spPr bwMode="auto">
            <a:xfrm>
              <a:off x="3470"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5" name="Oval 537"/>
            <p:cNvSpPr>
              <a:spLocks noChangeArrowheads="1"/>
            </p:cNvSpPr>
            <p:nvPr/>
          </p:nvSpPr>
          <p:spPr bwMode="auto">
            <a:xfrm>
              <a:off x="3408"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6" name="Oval 538"/>
            <p:cNvSpPr>
              <a:spLocks noChangeArrowheads="1"/>
            </p:cNvSpPr>
            <p:nvPr/>
          </p:nvSpPr>
          <p:spPr bwMode="auto">
            <a:xfrm>
              <a:off x="3470"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7" name="Oval 539"/>
            <p:cNvSpPr>
              <a:spLocks noChangeArrowheads="1"/>
            </p:cNvSpPr>
            <p:nvPr/>
          </p:nvSpPr>
          <p:spPr bwMode="auto">
            <a:xfrm>
              <a:off x="3531"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8" name="Oval 540"/>
            <p:cNvSpPr>
              <a:spLocks noChangeArrowheads="1"/>
            </p:cNvSpPr>
            <p:nvPr/>
          </p:nvSpPr>
          <p:spPr bwMode="auto">
            <a:xfrm>
              <a:off x="359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9" name="Oval 541"/>
            <p:cNvSpPr>
              <a:spLocks noChangeArrowheads="1"/>
            </p:cNvSpPr>
            <p:nvPr/>
          </p:nvSpPr>
          <p:spPr bwMode="auto">
            <a:xfrm>
              <a:off x="3470"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0" name="Oval 542"/>
            <p:cNvSpPr>
              <a:spLocks noChangeArrowheads="1"/>
            </p:cNvSpPr>
            <p:nvPr/>
          </p:nvSpPr>
          <p:spPr bwMode="auto">
            <a:xfrm>
              <a:off x="359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1" name="Oval 543"/>
            <p:cNvSpPr>
              <a:spLocks noChangeArrowheads="1"/>
            </p:cNvSpPr>
            <p:nvPr/>
          </p:nvSpPr>
          <p:spPr bwMode="auto">
            <a:xfrm>
              <a:off x="3531"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2" name="Oval 544"/>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3" name="Oval 545"/>
            <p:cNvSpPr>
              <a:spLocks noChangeArrowheads="1"/>
            </p:cNvSpPr>
            <p:nvPr/>
          </p:nvSpPr>
          <p:spPr bwMode="auto">
            <a:xfrm>
              <a:off x="359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4" name="Oval 546"/>
            <p:cNvSpPr>
              <a:spLocks noChangeArrowheads="1"/>
            </p:cNvSpPr>
            <p:nvPr/>
          </p:nvSpPr>
          <p:spPr bwMode="auto">
            <a:xfrm>
              <a:off x="353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5" name="Oval 547"/>
            <p:cNvSpPr>
              <a:spLocks noChangeArrowheads="1"/>
            </p:cNvSpPr>
            <p:nvPr/>
          </p:nvSpPr>
          <p:spPr bwMode="auto">
            <a:xfrm>
              <a:off x="3655"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6" name="Oval 548"/>
            <p:cNvSpPr>
              <a:spLocks noChangeArrowheads="1"/>
            </p:cNvSpPr>
            <p:nvPr/>
          </p:nvSpPr>
          <p:spPr bwMode="auto">
            <a:xfrm>
              <a:off x="359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7" name="Oval 549"/>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8" name="Oval 550"/>
            <p:cNvSpPr>
              <a:spLocks noChangeArrowheads="1"/>
            </p:cNvSpPr>
            <p:nvPr/>
          </p:nvSpPr>
          <p:spPr bwMode="auto">
            <a:xfrm>
              <a:off x="353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9" name="Oval 551"/>
            <p:cNvSpPr>
              <a:spLocks noChangeArrowheads="1"/>
            </p:cNvSpPr>
            <p:nvPr/>
          </p:nvSpPr>
          <p:spPr bwMode="auto">
            <a:xfrm>
              <a:off x="353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0" name="Oval 552"/>
            <p:cNvSpPr>
              <a:spLocks noChangeArrowheads="1"/>
            </p:cNvSpPr>
            <p:nvPr/>
          </p:nvSpPr>
          <p:spPr bwMode="auto">
            <a:xfrm>
              <a:off x="3655"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1" name="Oval 553"/>
            <p:cNvSpPr>
              <a:spLocks noChangeArrowheads="1"/>
            </p:cNvSpPr>
            <p:nvPr/>
          </p:nvSpPr>
          <p:spPr bwMode="auto">
            <a:xfrm>
              <a:off x="3717"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2" name="Oval 554"/>
            <p:cNvSpPr>
              <a:spLocks noChangeArrowheads="1"/>
            </p:cNvSpPr>
            <p:nvPr/>
          </p:nvSpPr>
          <p:spPr bwMode="auto">
            <a:xfrm>
              <a:off x="3504"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3" name="Oval 555"/>
            <p:cNvSpPr>
              <a:spLocks noChangeArrowheads="1"/>
            </p:cNvSpPr>
            <p:nvPr/>
          </p:nvSpPr>
          <p:spPr bwMode="auto">
            <a:xfrm>
              <a:off x="3566"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4" name="Oval 556"/>
            <p:cNvSpPr>
              <a:spLocks noChangeArrowheads="1"/>
            </p:cNvSpPr>
            <p:nvPr/>
          </p:nvSpPr>
          <p:spPr bwMode="auto">
            <a:xfrm>
              <a:off x="3504"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5" name="Oval 557"/>
            <p:cNvSpPr>
              <a:spLocks noChangeArrowheads="1"/>
            </p:cNvSpPr>
            <p:nvPr/>
          </p:nvSpPr>
          <p:spPr bwMode="auto">
            <a:xfrm>
              <a:off x="3566"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6" name="Oval 558"/>
            <p:cNvSpPr>
              <a:spLocks noChangeArrowheads="1"/>
            </p:cNvSpPr>
            <p:nvPr/>
          </p:nvSpPr>
          <p:spPr bwMode="auto">
            <a:xfrm>
              <a:off x="3627"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7" name="Oval 559"/>
            <p:cNvSpPr>
              <a:spLocks noChangeArrowheads="1"/>
            </p:cNvSpPr>
            <p:nvPr/>
          </p:nvSpPr>
          <p:spPr bwMode="auto">
            <a:xfrm>
              <a:off x="368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8" name="Oval 560"/>
            <p:cNvSpPr>
              <a:spLocks noChangeArrowheads="1"/>
            </p:cNvSpPr>
            <p:nvPr/>
          </p:nvSpPr>
          <p:spPr bwMode="auto">
            <a:xfrm>
              <a:off x="3566"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9" name="Oval 561"/>
            <p:cNvSpPr>
              <a:spLocks noChangeArrowheads="1"/>
            </p:cNvSpPr>
            <p:nvPr/>
          </p:nvSpPr>
          <p:spPr bwMode="auto">
            <a:xfrm>
              <a:off x="3689"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0" name="Oval 562"/>
            <p:cNvSpPr>
              <a:spLocks noChangeArrowheads="1"/>
            </p:cNvSpPr>
            <p:nvPr/>
          </p:nvSpPr>
          <p:spPr bwMode="auto">
            <a:xfrm>
              <a:off x="362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1" name="Oval 563"/>
            <p:cNvSpPr>
              <a:spLocks noChangeArrowheads="1"/>
            </p:cNvSpPr>
            <p:nvPr/>
          </p:nvSpPr>
          <p:spPr bwMode="auto">
            <a:xfrm>
              <a:off x="362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2" name="Oval 564"/>
            <p:cNvSpPr>
              <a:spLocks noChangeArrowheads="1"/>
            </p:cNvSpPr>
            <p:nvPr/>
          </p:nvSpPr>
          <p:spPr bwMode="auto">
            <a:xfrm>
              <a:off x="3689"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3" name="Oval 565"/>
            <p:cNvSpPr>
              <a:spLocks noChangeArrowheads="1"/>
            </p:cNvSpPr>
            <p:nvPr/>
          </p:nvSpPr>
          <p:spPr bwMode="auto">
            <a:xfrm>
              <a:off x="3627"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4" name="Oval 566"/>
            <p:cNvSpPr>
              <a:spLocks noChangeArrowheads="1"/>
            </p:cNvSpPr>
            <p:nvPr/>
          </p:nvSpPr>
          <p:spPr bwMode="auto">
            <a:xfrm>
              <a:off x="3751"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5" name="Oval 567"/>
            <p:cNvSpPr>
              <a:spLocks noChangeArrowheads="1"/>
            </p:cNvSpPr>
            <p:nvPr/>
          </p:nvSpPr>
          <p:spPr bwMode="auto">
            <a:xfrm>
              <a:off x="3689"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6" name="Oval 568"/>
            <p:cNvSpPr>
              <a:spLocks noChangeArrowheads="1"/>
            </p:cNvSpPr>
            <p:nvPr/>
          </p:nvSpPr>
          <p:spPr bwMode="auto">
            <a:xfrm>
              <a:off x="362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7" name="Oval 569"/>
            <p:cNvSpPr>
              <a:spLocks noChangeArrowheads="1"/>
            </p:cNvSpPr>
            <p:nvPr/>
          </p:nvSpPr>
          <p:spPr bwMode="auto">
            <a:xfrm>
              <a:off x="3627"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8" name="Oval 570"/>
            <p:cNvSpPr>
              <a:spLocks noChangeArrowheads="1"/>
            </p:cNvSpPr>
            <p:nvPr/>
          </p:nvSpPr>
          <p:spPr bwMode="auto">
            <a:xfrm>
              <a:off x="362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9" name="Oval 571"/>
            <p:cNvSpPr>
              <a:spLocks noChangeArrowheads="1"/>
            </p:cNvSpPr>
            <p:nvPr/>
          </p:nvSpPr>
          <p:spPr bwMode="auto">
            <a:xfrm>
              <a:off x="3751"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0" name="Oval 572"/>
            <p:cNvSpPr>
              <a:spLocks noChangeArrowheads="1"/>
            </p:cNvSpPr>
            <p:nvPr/>
          </p:nvSpPr>
          <p:spPr bwMode="auto">
            <a:xfrm>
              <a:off x="3813"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1" name="Oval 573"/>
            <p:cNvSpPr>
              <a:spLocks noChangeArrowheads="1"/>
            </p:cNvSpPr>
            <p:nvPr/>
          </p:nvSpPr>
          <p:spPr bwMode="auto">
            <a:xfrm>
              <a:off x="3600"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2" name="Oval 574"/>
            <p:cNvSpPr>
              <a:spLocks noChangeArrowheads="1"/>
            </p:cNvSpPr>
            <p:nvPr/>
          </p:nvSpPr>
          <p:spPr bwMode="auto">
            <a:xfrm>
              <a:off x="3662"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3" name="Oval 575"/>
            <p:cNvSpPr>
              <a:spLocks noChangeArrowheads="1"/>
            </p:cNvSpPr>
            <p:nvPr/>
          </p:nvSpPr>
          <p:spPr bwMode="auto">
            <a:xfrm>
              <a:off x="3600"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4" name="Oval 576"/>
            <p:cNvSpPr>
              <a:spLocks noChangeArrowheads="1"/>
            </p:cNvSpPr>
            <p:nvPr/>
          </p:nvSpPr>
          <p:spPr bwMode="auto">
            <a:xfrm>
              <a:off x="3662"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5" name="Oval 577"/>
            <p:cNvSpPr>
              <a:spLocks noChangeArrowheads="1"/>
            </p:cNvSpPr>
            <p:nvPr/>
          </p:nvSpPr>
          <p:spPr bwMode="auto">
            <a:xfrm>
              <a:off x="372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6" name="Oval 578"/>
            <p:cNvSpPr>
              <a:spLocks noChangeArrowheads="1"/>
            </p:cNvSpPr>
            <p:nvPr/>
          </p:nvSpPr>
          <p:spPr bwMode="auto">
            <a:xfrm>
              <a:off x="3785"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7" name="Oval 579"/>
            <p:cNvSpPr>
              <a:spLocks noChangeArrowheads="1"/>
            </p:cNvSpPr>
            <p:nvPr/>
          </p:nvSpPr>
          <p:spPr bwMode="auto">
            <a:xfrm>
              <a:off x="3662"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8" name="Oval 580"/>
            <p:cNvSpPr>
              <a:spLocks noChangeArrowheads="1"/>
            </p:cNvSpPr>
            <p:nvPr/>
          </p:nvSpPr>
          <p:spPr bwMode="auto">
            <a:xfrm>
              <a:off x="378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9" name="Oval 581"/>
            <p:cNvSpPr>
              <a:spLocks noChangeArrowheads="1"/>
            </p:cNvSpPr>
            <p:nvPr/>
          </p:nvSpPr>
          <p:spPr bwMode="auto">
            <a:xfrm>
              <a:off x="372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0" name="Oval 582"/>
            <p:cNvSpPr>
              <a:spLocks noChangeArrowheads="1"/>
            </p:cNvSpPr>
            <p:nvPr/>
          </p:nvSpPr>
          <p:spPr bwMode="auto">
            <a:xfrm>
              <a:off x="372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1" name="Oval 583"/>
            <p:cNvSpPr>
              <a:spLocks noChangeArrowheads="1"/>
            </p:cNvSpPr>
            <p:nvPr/>
          </p:nvSpPr>
          <p:spPr bwMode="auto">
            <a:xfrm>
              <a:off x="3785"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2" name="Oval 584"/>
            <p:cNvSpPr>
              <a:spLocks noChangeArrowheads="1"/>
            </p:cNvSpPr>
            <p:nvPr/>
          </p:nvSpPr>
          <p:spPr bwMode="auto">
            <a:xfrm>
              <a:off x="372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3" name="Oval 585"/>
            <p:cNvSpPr>
              <a:spLocks noChangeArrowheads="1"/>
            </p:cNvSpPr>
            <p:nvPr/>
          </p:nvSpPr>
          <p:spPr bwMode="auto">
            <a:xfrm>
              <a:off x="3847"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4" name="Oval 586"/>
            <p:cNvSpPr>
              <a:spLocks noChangeArrowheads="1"/>
            </p:cNvSpPr>
            <p:nvPr/>
          </p:nvSpPr>
          <p:spPr bwMode="auto">
            <a:xfrm>
              <a:off x="3785"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5" name="Oval 587"/>
            <p:cNvSpPr>
              <a:spLocks noChangeArrowheads="1"/>
            </p:cNvSpPr>
            <p:nvPr/>
          </p:nvSpPr>
          <p:spPr bwMode="auto">
            <a:xfrm>
              <a:off x="372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6" name="Oval 588"/>
            <p:cNvSpPr>
              <a:spLocks noChangeArrowheads="1"/>
            </p:cNvSpPr>
            <p:nvPr/>
          </p:nvSpPr>
          <p:spPr bwMode="auto">
            <a:xfrm>
              <a:off x="372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7" name="Oval 589"/>
            <p:cNvSpPr>
              <a:spLocks noChangeArrowheads="1"/>
            </p:cNvSpPr>
            <p:nvPr/>
          </p:nvSpPr>
          <p:spPr bwMode="auto">
            <a:xfrm>
              <a:off x="3723"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8" name="Oval 590"/>
            <p:cNvSpPr>
              <a:spLocks noChangeArrowheads="1"/>
            </p:cNvSpPr>
            <p:nvPr/>
          </p:nvSpPr>
          <p:spPr bwMode="auto">
            <a:xfrm>
              <a:off x="3847"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9" name="Oval 591"/>
            <p:cNvSpPr>
              <a:spLocks noChangeArrowheads="1"/>
            </p:cNvSpPr>
            <p:nvPr/>
          </p:nvSpPr>
          <p:spPr bwMode="auto">
            <a:xfrm>
              <a:off x="3909"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0" name="Oval 592"/>
            <p:cNvSpPr>
              <a:spLocks noChangeArrowheads="1"/>
            </p:cNvSpPr>
            <p:nvPr/>
          </p:nvSpPr>
          <p:spPr bwMode="auto">
            <a:xfrm>
              <a:off x="3360"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1" name="Oval 593"/>
            <p:cNvSpPr>
              <a:spLocks noChangeArrowheads="1"/>
            </p:cNvSpPr>
            <p:nvPr/>
          </p:nvSpPr>
          <p:spPr bwMode="auto">
            <a:xfrm>
              <a:off x="3422"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2" name="Oval 594"/>
            <p:cNvSpPr>
              <a:spLocks noChangeArrowheads="1"/>
            </p:cNvSpPr>
            <p:nvPr/>
          </p:nvSpPr>
          <p:spPr bwMode="auto">
            <a:xfrm>
              <a:off x="3360"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3" name="Oval 595"/>
            <p:cNvSpPr>
              <a:spLocks noChangeArrowheads="1"/>
            </p:cNvSpPr>
            <p:nvPr/>
          </p:nvSpPr>
          <p:spPr bwMode="auto">
            <a:xfrm>
              <a:off x="3422"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4" name="Oval 596"/>
            <p:cNvSpPr>
              <a:spLocks noChangeArrowheads="1"/>
            </p:cNvSpPr>
            <p:nvPr/>
          </p:nvSpPr>
          <p:spPr bwMode="auto">
            <a:xfrm>
              <a:off x="348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5" name="Oval 597"/>
            <p:cNvSpPr>
              <a:spLocks noChangeArrowheads="1"/>
            </p:cNvSpPr>
            <p:nvPr/>
          </p:nvSpPr>
          <p:spPr bwMode="auto">
            <a:xfrm>
              <a:off x="3545"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6" name="Oval 598"/>
            <p:cNvSpPr>
              <a:spLocks noChangeArrowheads="1"/>
            </p:cNvSpPr>
            <p:nvPr/>
          </p:nvSpPr>
          <p:spPr bwMode="auto">
            <a:xfrm>
              <a:off x="3422"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7" name="Oval 599"/>
            <p:cNvSpPr>
              <a:spLocks noChangeArrowheads="1"/>
            </p:cNvSpPr>
            <p:nvPr/>
          </p:nvSpPr>
          <p:spPr bwMode="auto">
            <a:xfrm>
              <a:off x="3545"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8" name="Oval 600"/>
            <p:cNvSpPr>
              <a:spLocks noChangeArrowheads="1"/>
            </p:cNvSpPr>
            <p:nvPr/>
          </p:nvSpPr>
          <p:spPr bwMode="auto">
            <a:xfrm>
              <a:off x="348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9" name="Oval 601"/>
            <p:cNvSpPr>
              <a:spLocks noChangeArrowheads="1"/>
            </p:cNvSpPr>
            <p:nvPr/>
          </p:nvSpPr>
          <p:spPr bwMode="auto">
            <a:xfrm>
              <a:off x="348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0" name="Oval 602"/>
            <p:cNvSpPr>
              <a:spLocks noChangeArrowheads="1"/>
            </p:cNvSpPr>
            <p:nvPr/>
          </p:nvSpPr>
          <p:spPr bwMode="auto">
            <a:xfrm>
              <a:off x="354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1" name="Oval 603"/>
            <p:cNvSpPr>
              <a:spLocks noChangeArrowheads="1"/>
            </p:cNvSpPr>
            <p:nvPr/>
          </p:nvSpPr>
          <p:spPr bwMode="auto">
            <a:xfrm>
              <a:off x="348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2" name="Oval 604"/>
            <p:cNvSpPr>
              <a:spLocks noChangeArrowheads="1"/>
            </p:cNvSpPr>
            <p:nvPr/>
          </p:nvSpPr>
          <p:spPr bwMode="auto">
            <a:xfrm>
              <a:off x="3607"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3" name="Oval 605"/>
            <p:cNvSpPr>
              <a:spLocks noChangeArrowheads="1"/>
            </p:cNvSpPr>
            <p:nvPr/>
          </p:nvSpPr>
          <p:spPr bwMode="auto">
            <a:xfrm>
              <a:off x="354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4" name="Oval 606"/>
            <p:cNvSpPr>
              <a:spLocks noChangeArrowheads="1"/>
            </p:cNvSpPr>
            <p:nvPr/>
          </p:nvSpPr>
          <p:spPr bwMode="auto">
            <a:xfrm>
              <a:off x="348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5" name="Oval 607"/>
            <p:cNvSpPr>
              <a:spLocks noChangeArrowheads="1"/>
            </p:cNvSpPr>
            <p:nvPr/>
          </p:nvSpPr>
          <p:spPr bwMode="auto">
            <a:xfrm>
              <a:off x="3483"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6" name="Oval 608"/>
            <p:cNvSpPr>
              <a:spLocks noChangeArrowheads="1"/>
            </p:cNvSpPr>
            <p:nvPr/>
          </p:nvSpPr>
          <p:spPr bwMode="auto">
            <a:xfrm>
              <a:off x="348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7" name="Oval 609"/>
            <p:cNvSpPr>
              <a:spLocks noChangeArrowheads="1"/>
            </p:cNvSpPr>
            <p:nvPr/>
          </p:nvSpPr>
          <p:spPr bwMode="auto">
            <a:xfrm>
              <a:off x="3607"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8" name="Oval 610"/>
            <p:cNvSpPr>
              <a:spLocks noChangeArrowheads="1"/>
            </p:cNvSpPr>
            <p:nvPr/>
          </p:nvSpPr>
          <p:spPr bwMode="auto">
            <a:xfrm>
              <a:off x="3669"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9" name="Oval 611"/>
            <p:cNvSpPr>
              <a:spLocks noChangeArrowheads="1"/>
            </p:cNvSpPr>
            <p:nvPr/>
          </p:nvSpPr>
          <p:spPr bwMode="auto">
            <a:xfrm>
              <a:off x="3504"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0" name="Oval 612"/>
            <p:cNvSpPr>
              <a:spLocks noChangeArrowheads="1"/>
            </p:cNvSpPr>
            <p:nvPr/>
          </p:nvSpPr>
          <p:spPr bwMode="auto">
            <a:xfrm>
              <a:off x="3566"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1" name="Oval 613"/>
            <p:cNvSpPr>
              <a:spLocks noChangeArrowheads="1"/>
            </p:cNvSpPr>
            <p:nvPr/>
          </p:nvSpPr>
          <p:spPr bwMode="auto">
            <a:xfrm>
              <a:off x="3504"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2" name="Oval 614"/>
            <p:cNvSpPr>
              <a:spLocks noChangeArrowheads="1"/>
            </p:cNvSpPr>
            <p:nvPr/>
          </p:nvSpPr>
          <p:spPr bwMode="auto">
            <a:xfrm>
              <a:off x="3566"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3" name="Oval 615"/>
            <p:cNvSpPr>
              <a:spLocks noChangeArrowheads="1"/>
            </p:cNvSpPr>
            <p:nvPr/>
          </p:nvSpPr>
          <p:spPr bwMode="auto">
            <a:xfrm>
              <a:off x="3627"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4" name="Oval 616"/>
            <p:cNvSpPr>
              <a:spLocks noChangeArrowheads="1"/>
            </p:cNvSpPr>
            <p:nvPr/>
          </p:nvSpPr>
          <p:spPr bwMode="auto">
            <a:xfrm>
              <a:off x="368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5" name="Oval 617"/>
            <p:cNvSpPr>
              <a:spLocks noChangeArrowheads="1"/>
            </p:cNvSpPr>
            <p:nvPr/>
          </p:nvSpPr>
          <p:spPr bwMode="auto">
            <a:xfrm>
              <a:off x="3566"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6" name="Oval 618"/>
            <p:cNvSpPr>
              <a:spLocks noChangeArrowheads="1"/>
            </p:cNvSpPr>
            <p:nvPr/>
          </p:nvSpPr>
          <p:spPr bwMode="auto">
            <a:xfrm>
              <a:off x="3689"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7" name="Oval 619"/>
            <p:cNvSpPr>
              <a:spLocks noChangeArrowheads="1"/>
            </p:cNvSpPr>
            <p:nvPr/>
          </p:nvSpPr>
          <p:spPr bwMode="auto">
            <a:xfrm>
              <a:off x="3627"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8" name="Oval 620"/>
            <p:cNvSpPr>
              <a:spLocks noChangeArrowheads="1"/>
            </p:cNvSpPr>
            <p:nvPr/>
          </p:nvSpPr>
          <p:spPr bwMode="auto">
            <a:xfrm>
              <a:off x="362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9" name="Oval 621"/>
            <p:cNvSpPr>
              <a:spLocks noChangeArrowheads="1"/>
            </p:cNvSpPr>
            <p:nvPr/>
          </p:nvSpPr>
          <p:spPr bwMode="auto">
            <a:xfrm>
              <a:off x="368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0" name="Oval 622"/>
            <p:cNvSpPr>
              <a:spLocks noChangeArrowheads="1"/>
            </p:cNvSpPr>
            <p:nvPr/>
          </p:nvSpPr>
          <p:spPr bwMode="auto">
            <a:xfrm>
              <a:off x="3627"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1" name="Oval 623"/>
            <p:cNvSpPr>
              <a:spLocks noChangeArrowheads="1"/>
            </p:cNvSpPr>
            <p:nvPr/>
          </p:nvSpPr>
          <p:spPr bwMode="auto">
            <a:xfrm>
              <a:off x="3751"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2" name="Oval 624"/>
            <p:cNvSpPr>
              <a:spLocks noChangeArrowheads="1"/>
            </p:cNvSpPr>
            <p:nvPr/>
          </p:nvSpPr>
          <p:spPr bwMode="auto">
            <a:xfrm>
              <a:off x="368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3" name="Oval 625"/>
            <p:cNvSpPr>
              <a:spLocks noChangeArrowheads="1"/>
            </p:cNvSpPr>
            <p:nvPr/>
          </p:nvSpPr>
          <p:spPr bwMode="auto">
            <a:xfrm>
              <a:off x="362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4" name="Oval 626"/>
            <p:cNvSpPr>
              <a:spLocks noChangeArrowheads="1"/>
            </p:cNvSpPr>
            <p:nvPr/>
          </p:nvSpPr>
          <p:spPr bwMode="auto">
            <a:xfrm>
              <a:off x="3627" y="417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5" name="Oval 627"/>
            <p:cNvSpPr>
              <a:spLocks noChangeArrowheads="1"/>
            </p:cNvSpPr>
            <p:nvPr/>
          </p:nvSpPr>
          <p:spPr bwMode="auto">
            <a:xfrm>
              <a:off x="3627"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6" name="Oval 628"/>
            <p:cNvSpPr>
              <a:spLocks noChangeArrowheads="1"/>
            </p:cNvSpPr>
            <p:nvPr/>
          </p:nvSpPr>
          <p:spPr bwMode="auto">
            <a:xfrm>
              <a:off x="3751"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7" name="Oval 629"/>
            <p:cNvSpPr>
              <a:spLocks noChangeArrowheads="1"/>
            </p:cNvSpPr>
            <p:nvPr/>
          </p:nvSpPr>
          <p:spPr bwMode="auto">
            <a:xfrm>
              <a:off x="3813"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8" name="Oval 630"/>
            <p:cNvSpPr>
              <a:spLocks noChangeArrowheads="1"/>
            </p:cNvSpPr>
            <p:nvPr/>
          </p:nvSpPr>
          <p:spPr bwMode="auto">
            <a:xfrm>
              <a:off x="3696"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9" name="Oval 631"/>
            <p:cNvSpPr>
              <a:spLocks noChangeArrowheads="1"/>
            </p:cNvSpPr>
            <p:nvPr/>
          </p:nvSpPr>
          <p:spPr bwMode="auto">
            <a:xfrm>
              <a:off x="3758"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0" name="Oval 632"/>
            <p:cNvSpPr>
              <a:spLocks noChangeArrowheads="1"/>
            </p:cNvSpPr>
            <p:nvPr/>
          </p:nvSpPr>
          <p:spPr bwMode="auto">
            <a:xfrm>
              <a:off x="3696"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1" name="Oval 633"/>
            <p:cNvSpPr>
              <a:spLocks noChangeArrowheads="1"/>
            </p:cNvSpPr>
            <p:nvPr/>
          </p:nvSpPr>
          <p:spPr bwMode="auto">
            <a:xfrm>
              <a:off x="3758"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2" name="Oval 634"/>
            <p:cNvSpPr>
              <a:spLocks noChangeArrowheads="1"/>
            </p:cNvSpPr>
            <p:nvPr/>
          </p:nvSpPr>
          <p:spPr bwMode="auto">
            <a:xfrm>
              <a:off x="3819"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3" name="Oval 635"/>
            <p:cNvSpPr>
              <a:spLocks noChangeArrowheads="1"/>
            </p:cNvSpPr>
            <p:nvPr/>
          </p:nvSpPr>
          <p:spPr bwMode="auto">
            <a:xfrm>
              <a:off x="388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4" name="Oval 636"/>
            <p:cNvSpPr>
              <a:spLocks noChangeArrowheads="1"/>
            </p:cNvSpPr>
            <p:nvPr/>
          </p:nvSpPr>
          <p:spPr bwMode="auto">
            <a:xfrm>
              <a:off x="3758"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5" name="Oval 637"/>
            <p:cNvSpPr>
              <a:spLocks noChangeArrowheads="1"/>
            </p:cNvSpPr>
            <p:nvPr/>
          </p:nvSpPr>
          <p:spPr bwMode="auto">
            <a:xfrm>
              <a:off x="3881"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6" name="Oval 638"/>
            <p:cNvSpPr>
              <a:spLocks noChangeArrowheads="1"/>
            </p:cNvSpPr>
            <p:nvPr/>
          </p:nvSpPr>
          <p:spPr bwMode="auto">
            <a:xfrm>
              <a:off x="3819"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7" name="Oval 639"/>
            <p:cNvSpPr>
              <a:spLocks noChangeArrowheads="1"/>
            </p:cNvSpPr>
            <p:nvPr/>
          </p:nvSpPr>
          <p:spPr bwMode="auto">
            <a:xfrm>
              <a:off x="381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8" name="Oval 640"/>
            <p:cNvSpPr>
              <a:spLocks noChangeArrowheads="1"/>
            </p:cNvSpPr>
            <p:nvPr/>
          </p:nvSpPr>
          <p:spPr bwMode="auto">
            <a:xfrm>
              <a:off x="388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9" name="Oval 641"/>
            <p:cNvSpPr>
              <a:spLocks noChangeArrowheads="1"/>
            </p:cNvSpPr>
            <p:nvPr/>
          </p:nvSpPr>
          <p:spPr bwMode="auto">
            <a:xfrm>
              <a:off x="381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0" name="Oval 642"/>
            <p:cNvSpPr>
              <a:spLocks noChangeArrowheads="1"/>
            </p:cNvSpPr>
            <p:nvPr/>
          </p:nvSpPr>
          <p:spPr bwMode="auto">
            <a:xfrm>
              <a:off x="3943"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1" name="Oval 643"/>
            <p:cNvSpPr>
              <a:spLocks noChangeArrowheads="1"/>
            </p:cNvSpPr>
            <p:nvPr/>
          </p:nvSpPr>
          <p:spPr bwMode="auto">
            <a:xfrm>
              <a:off x="388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2" name="Oval 644"/>
            <p:cNvSpPr>
              <a:spLocks noChangeArrowheads="1"/>
            </p:cNvSpPr>
            <p:nvPr/>
          </p:nvSpPr>
          <p:spPr bwMode="auto">
            <a:xfrm>
              <a:off x="381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3" name="Oval 645"/>
            <p:cNvSpPr>
              <a:spLocks noChangeArrowheads="1"/>
            </p:cNvSpPr>
            <p:nvPr/>
          </p:nvSpPr>
          <p:spPr bwMode="auto">
            <a:xfrm>
              <a:off x="3819"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4" name="Oval 646"/>
            <p:cNvSpPr>
              <a:spLocks noChangeArrowheads="1"/>
            </p:cNvSpPr>
            <p:nvPr/>
          </p:nvSpPr>
          <p:spPr bwMode="auto">
            <a:xfrm>
              <a:off x="3819"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5" name="Oval 647"/>
            <p:cNvSpPr>
              <a:spLocks noChangeArrowheads="1"/>
            </p:cNvSpPr>
            <p:nvPr/>
          </p:nvSpPr>
          <p:spPr bwMode="auto">
            <a:xfrm>
              <a:off x="3943"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6" name="Oval 648"/>
            <p:cNvSpPr>
              <a:spLocks noChangeArrowheads="1"/>
            </p:cNvSpPr>
            <p:nvPr/>
          </p:nvSpPr>
          <p:spPr bwMode="auto">
            <a:xfrm>
              <a:off x="4005"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7" name="Oval 649"/>
            <p:cNvSpPr>
              <a:spLocks noChangeArrowheads="1"/>
            </p:cNvSpPr>
            <p:nvPr/>
          </p:nvSpPr>
          <p:spPr bwMode="auto">
            <a:xfrm>
              <a:off x="3648"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8" name="Oval 650"/>
            <p:cNvSpPr>
              <a:spLocks noChangeArrowheads="1"/>
            </p:cNvSpPr>
            <p:nvPr/>
          </p:nvSpPr>
          <p:spPr bwMode="auto">
            <a:xfrm>
              <a:off x="3710"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9" name="Oval 651"/>
            <p:cNvSpPr>
              <a:spLocks noChangeArrowheads="1"/>
            </p:cNvSpPr>
            <p:nvPr/>
          </p:nvSpPr>
          <p:spPr bwMode="auto">
            <a:xfrm>
              <a:off x="3648"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0" name="Oval 652"/>
            <p:cNvSpPr>
              <a:spLocks noChangeArrowheads="1"/>
            </p:cNvSpPr>
            <p:nvPr/>
          </p:nvSpPr>
          <p:spPr bwMode="auto">
            <a:xfrm>
              <a:off x="3710"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1" name="Oval 653"/>
            <p:cNvSpPr>
              <a:spLocks noChangeArrowheads="1"/>
            </p:cNvSpPr>
            <p:nvPr/>
          </p:nvSpPr>
          <p:spPr bwMode="auto">
            <a:xfrm>
              <a:off x="3771"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2" name="Oval 654"/>
            <p:cNvSpPr>
              <a:spLocks noChangeArrowheads="1"/>
            </p:cNvSpPr>
            <p:nvPr/>
          </p:nvSpPr>
          <p:spPr bwMode="auto">
            <a:xfrm>
              <a:off x="3833"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3" name="Oval 655"/>
            <p:cNvSpPr>
              <a:spLocks noChangeArrowheads="1"/>
            </p:cNvSpPr>
            <p:nvPr/>
          </p:nvSpPr>
          <p:spPr bwMode="auto">
            <a:xfrm>
              <a:off x="3710"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4" name="Oval 656"/>
            <p:cNvSpPr>
              <a:spLocks noChangeArrowheads="1"/>
            </p:cNvSpPr>
            <p:nvPr/>
          </p:nvSpPr>
          <p:spPr bwMode="auto">
            <a:xfrm>
              <a:off x="3833"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5" name="Oval 657"/>
            <p:cNvSpPr>
              <a:spLocks noChangeArrowheads="1"/>
            </p:cNvSpPr>
            <p:nvPr/>
          </p:nvSpPr>
          <p:spPr bwMode="auto">
            <a:xfrm>
              <a:off x="3771"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6" name="Oval 658"/>
            <p:cNvSpPr>
              <a:spLocks noChangeArrowheads="1"/>
            </p:cNvSpPr>
            <p:nvPr/>
          </p:nvSpPr>
          <p:spPr bwMode="auto">
            <a:xfrm>
              <a:off x="377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7" name="Oval 659"/>
            <p:cNvSpPr>
              <a:spLocks noChangeArrowheads="1"/>
            </p:cNvSpPr>
            <p:nvPr/>
          </p:nvSpPr>
          <p:spPr bwMode="auto">
            <a:xfrm>
              <a:off x="3833"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8" name="Oval 660"/>
            <p:cNvSpPr>
              <a:spLocks noChangeArrowheads="1"/>
            </p:cNvSpPr>
            <p:nvPr/>
          </p:nvSpPr>
          <p:spPr bwMode="auto">
            <a:xfrm>
              <a:off x="3771"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9" name="Oval 661"/>
            <p:cNvSpPr>
              <a:spLocks noChangeArrowheads="1"/>
            </p:cNvSpPr>
            <p:nvPr/>
          </p:nvSpPr>
          <p:spPr bwMode="auto">
            <a:xfrm>
              <a:off x="3895"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0" name="Oval 662"/>
            <p:cNvSpPr>
              <a:spLocks noChangeArrowheads="1"/>
            </p:cNvSpPr>
            <p:nvPr/>
          </p:nvSpPr>
          <p:spPr bwMode="auto">
            <a:xfrm>
              <a:off x="3833"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1" name="Oval 663"/>
            <p:cNvSpPr>
              <a:spLocks noChangeArrowheads="1"/>
            </p:cNvSpPr>
            <p:nvPr/>
          </p:nvSpPr>
          <p:spPr bwMode="auto">
            <a:xfrm>
              <a:off x="377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2" name="Oval 664"/>
            <p:cNvSpPr>
              <a:spLocks noChangeArrowheads="1"/>
            </p:cNvSpPr>
            <p:nvPr/>
          </p:nvSpPr>
          <p:spPr bwMode="auto">
            <a:xfrm>
              <a:off x="3771"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3" name="Oval 665"/>
            <p:cNvSpPr>
              <a:spLocks noChangeArrowheads="1"/>
            </p:cNvSpPr>
            <p:nvPr/>
          </p:nvSpPr>
          <p:spPr bwMode="auto">
            <a:xfrm>
              <a:off x="3771"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4" name="Oval 666"/>
            <p:cNvSpPr>
              <a:spLocks noChangeArrowheads="1"/>
            </p:cNvSpPr>
            <p:nvPr/>
          </p:nvSpPr>
          <p:spPr bwMode="auto">
            <a:xfrm>
              <a:off x="3895"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5" name="Oval 667"/>
            <p:cNvSpPr>
              <a:spLocks noChangeArrowheads="1"/>
            </p:cNvSpPr>
            <p:nvPr/>
          </p:nvSpPr>
          <p:spPr bwMode="auto">
            <a:xfrm>
              <a:off x="3957"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6" name="Oval 668"/>
            <p:cNvSpPr>
              <a:spLocks noChangeArrowheads="1"/>
            </p:cNvSpPr>
            <p:nvPr/>
          </p:nvSpPr>
          <p:spPr bwMode="auto">
            <a:xfrm>
              <a:off x="3456" y="340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7" name="Oval 669"/>
            <p:cNvSpPr>
              <a:spLocks noChangeArrowheads="1"/>
            </p:cNvSpPr>
            <p:nvPr/>
          </p:nvSpPr>
          <p:spPr bwMode="auto">
            <a:xfrm>
              <a:off x="3518" y="345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8" name="Oval 670"/>
            <p:cNvSpPr>
              <a:spLocks noChangeArrowheads="1"/>
            </p:cNvSpPr>
            <p:nvPr/>
          </p:nvSpPr>
          <p:spPr bwMode="auto">
            <a:xfrm>
              <a:off x="3456" y="345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9" name="Oval 671"/>
            <p:cNvSpPr>
              <a:spLocks noChangeArrowheads="1"/>
            </p:cNvSpPr>
            <p:nvPr/>
          </p:nvSpPr>
          <p:spPr bwMode="auto">
            <a:xfrm>
              <a:off x="3518" y="350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0" name="Oval 672"/>
            <p:cNvSpPr>
              <a:spLocks noChangeArrowheads="1"/>
            </p:cNvSpPr>
            <p:nvPr/>
          </p:nvSpPr>
          <p:spPr bwMode="auto">
            <a:xfrm>
              <a:off x="3579" y="350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1" name="Oval 673"/>
            <p:cNvSpPr>
              <a:spLocks noChangeArrowheads="1"/>
            </p:cNvSpPr>
            <p:nvPr/>
          </p:nvSpPr>
          <p:spPr bwMode="auto">
            <a:xfrm>
              <a:off x="3641" y="350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2" name="Oval 674"/>
            <p:cNvSpPr>
              <a:spLocks noChangeArrowheads="1"/>
            </p:cNvSpPr>
            <p:nvPr/>
          </p:nvSpPr>
          <p:spPr bwMode="auto">
            <a:xfrm>
              <a:off x="3518"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3" name="Oval 675"/>
            <p:cNvSpPr>
              <a:spLocks noChangeArrowheads="1"/>
            </p:cNvSpPr>
            <p:nvPr/>
          </p:nvSpPr>
          <p:spPr bwMode="auto">
            <a:xfrm>
              <a:off x="3641"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4" name="Oval 676"/>
            <p:cNvSpPr>
              <a:spLocks noChangeArrowheads="1"/>
            </p:cNvSpPr>
            <p:nvPr/>
          </p:nvSpPr>
          <p:spPr bwMode="auto">
            <a:xfrm>
              <a:off x="3579" y="345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5" name="Oval 677"/>
            <p:cNvSpPr>
              <a:spLocks noChangeArrowheads="1"/>
            </p:cNvSpPr>
            <p:nvPr/>
          </p:nvSpPr>
          <p:spPr bwMode="auto">
            <a:xfrm>
              <a:off x="3579"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6" name="Oval 678"/>
            <p:cNvSpPr>
              <a:spLocks noChangeArrowheads="1"/>
            </p:cNvSpPr>
            <p:nvPr/>
          </p:nvSpPr>
          <p:spPr bwMode="auto">
            <a:xfrm>
              <a:off x="3641"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7" name="Oval 679"/>
            <p:cNvSpPr>
              <a:spLocks noChangeArrowheads="1"/>
            </p:cNvSpPr>
            <p:nvPr/>
          </p:nvSpPr>
          <p:spPr bwMode="auto">
            <a:xfrm>
              <a:off x="3579"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8" name="Oval 680"/>
            <p:cNvSpPr>
              <a:spLocks noChangeArrowheads="1"/>
            </p:cNvSpPr>
            <p:nvPr/>
          </p:nvSpPr>
          <p:spPr bwMode="auto">
            <a:xfrm>
              <a:off x="3703"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9" name="Oval 681"/>
            <p:cNvSpPr>
              <a:spLocks noChangeArrowheads="1"/>
            </p:cNvSpPr>
            <p:nvPr/>
          </p:nvSpPr>
          <p:spPr bwMode="auto">
            <a:xfrm>
              <a:off x="3641"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0" name="Oval 682"/>
            <p:cNvSpPr>
              <a:spLocks noChangeArrowheads="1"/>
            </p:cNvSpPr>
            <p:nvPr/>
          </p:nvSpPr>
          <p:spPr bwMode="auto">
            <a:xfrm>
              <a:off x="3579"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1" name="Oval 683"/>
            <p:cNvSpPr>
              <a:spLocks noChangeArrowheads="1"/>
            </p:cNvSpPr>
            <p:nvPr/>
          </p:nvSpPr>
          <p:spPr bwMode="auto">
            <a:xfrm>
              <a:off x="3579"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2" name="Oval 684"/>
            <p:cNvSpPr>
              <a:spLocks noChangeArrowheads="1"/>
            </p:cNvSpPr>
            <p:nvPr/>
          </p:nvSpPr>
          <p:spPr bwMode="auto">
            <a:xfrm>
              <a:off x="3579" y="340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3" name="Oval 685"/>
            <p:cNvSpPr>
              <a:spLocks noChangeArrowheads="1"/>
            </p:cNvSpPr>
            <p:nvPr/>
          </p:nvSpPr>
          <p:spPr bwMode="auto">
            <a:xfrm>
              <a:off x="3703" y="350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4" name="Oval 686"/>
            <p:cNvSpPr>
              <a:spLocks noChangeArrowheads="1"/>
            </p:cNvSpPr>
            <p:nvPr/>
          </p:nvSpPr>
          <p:spPr bwMode="auto">
            <a:xfrm>
              <a:off x="3765"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grpSp>
      <p:grpSp>
        <p:nvGrpSpPr>
          <p:cNvPr id="7" name="Group 705"/>
          <p:cNvGrpSpPr>
            <a:grpSpLocks/>
          </p:cNvGrpSpPr>
          <p:nvPr/>
        </p:nvGrpSpPr>
        <p:grpSpPr bwMode="auto">
          <a:xfrm>
            <a:off x="3192994" y="4026013"/>
            <a:ext cx="1649413" cy="2809875"/>
            <a:chOff x="3532188" y="4026186"/>
            <a:chExt cx="1787642" cy="2809763"/>
          </a:xfrm>
        </p:grpSpPr>
        <p:pic>
          <p:nvPicPr>
            <p:cNvPr id="1376" name="Picture 706" descr="kidney.png"/>
            <p:cNvPicPr>
              <a:picLocks noChangeAspect="1"/>
            </p:cNvPicPr>
            <p:nvPr/>
          </p:nvPicPr>
          <p:blipFill>
            <a:blip r:embed="rId9"/>
            <a:srcRect/>
            <a:stretch>
              <a:fillRect/>
            </a:stretch>
          </p:blipFill>
          <p:spPr bwMode="auto">
            <a:xfrm flipH="1">
              <a:off x="3532188" y="4986338"/>
              <a:ext cx="1433512" cy="1635125"/>
            </a:xfrm>
            <a:prstGeom prst="rect">
              <a:avLst/>
            </a:prstGeom>
            <a:noFill/>
            <a:ln w="9525">
              <a:noFill/>
              <a:miter lim="800000"/>
              <a:headEnd/>
              <a:tailEnd/>
            </a:ln>
          </p:spPr>
        </p:pic>
        <p:sp>
          <p:nvSpPr>
            <p:cNvPr id="1377" name="Curved Left Arrow 707"/>
            <p:cNvSpPr>
              <a:spLocks noChangeArrowheads="1"/>
            </p:cNvSpPr>
            <p:nvPr/>
          </p:nvSpPr>
          <p:spPr bwMode="auto">
            <a:xfrm rot="446890">
              <a:off x="4765793" y="4026186"/>
              <a:ext cx="554037" cy="1430338"/>
            </a:xfrm>
            <a:prstGeom prst="curvedLeftArrow">
              <a:avLst>
                <a:gd name="adj1" fmla="val 25028"/>
                <a:gd name="adj2" fmla="val 50032"/>
                <a:gd name="adj3" fmla="val 25000"/>
              </a:avLst>
            </a:prstGeom>
            <a:solidFill>
              <a:srgbClr val="FCFFA7"/>
            </a:solidFill>
            <a:ln w="12700">
              <a:solidFill>
                <a:schemeClr val="tx1"/>
              </a:solidFill>
              <a:round/>
              <a:headEnd type="none" w="sm" len="sm"/>
              <a:tailEnd type="none" w="sm" len="sm"/>
            </a:ln>
          </p:spPr>
          <p:txBody>
            <a:bodyPr>
              <a:prstTxWarp prst="textNoShape">
                <a:avLst/>
              </a:prstTxWarp>
            </a:bodyPr>
            <a:lstStyle/>
            <a:p>
              <a:pPr fontAlgn="base">
                <a:spcBef>
                  <a:spcPct val="0"/>
                </a:spcBef>
                <a:spcAft>
                  <a:spcPct val="0"/>
                </a:spcAft>
              </a:pPr>
              <a:endParaRPr lang="en-US" sz="2000">
                <a:solidFill>
                  <a:srgbClr val="000000"/>
                </a:solidFill>
                <a:latin typeface="Times New Roman" charset="0"/>
                <a:ea typeface="ＭＳ Ｐゴシック" charset="-128"/>
                <a:cs typeface="ＭＳ Ｐゴシック" charset="-128"/>
              </a:endParaRPr>
            </a:p>
          </p:txBody>
        </p:sp>
        <p:sp>
          <p:nvSpPr>
            <p:cNvPr id="1378" name="Curved Left Arrow 708"/>
            <p:cNvSpPr>
              <a:spLocks noChangeArrowheads="1"/>
            </p:cNvSpPr>
            <p:nvPr/>
          </p:nvSpPr>
          <p:spPr bwMode="auto">
            <a:xfrm rot="502397">
              <a:off x="4499992" y="5703597"/>
              <a:ext cx="385748" cy="1132352"/>
            </a:xfrm>
            <a:prstGeom prst="curvedLeftArrow">
              <a:avLst>
                <a:gd name="adj1" fmla="val 25155"/>
                <a:gd name="adj2" fmla="val 36191"/>
                <a:gd name="adj3" fmla="val 25000"/>
              </a:avLst>
            </a:prstGeom>
            <a:solidFill>
              <a:srgbClr val="FCFFA7"/>
            </a:solidFill>
            <a:ln w="12700">
              <a:solidFill>
                <a:schemeClr val="tx1"/>
              </a:solidFill>
              <a:round/>
              <a:headEnd type="none" w="sm" len="sm"/>
              <a:tailEnd type="none" w="sm" len="sm"/>
            </a:ln>
          </p:spPr>
          <p:txBody>
            <a:bodyPr>
              <a:prstTxWarp prst="textNoShape">
                <a:avLst/>
              </a:prstTxWarp>
            </a:bodyPr>
            <a:lstStyle/>
            <a:p>
              <a:pPr fontAlgn="base">
                <a:spcBef>
                  <a:spcPct val="0"/>
                </a:spcBef>
                <a:spcAft>
                  <a:spcPct val="0"/>
                </a:spcAft>
              </a:pPr>
              <a:endParaRPr lang="en-US" sz="2000">
                <a:solidFill>
                  <a:srgbClr val="000000"/>
                </a:solidFill>
                <a:latin typeface="Times New Roman" charset="0"/>
                <a:ea typeface="ＭＳ Ｐゴシック" charset="-128"/>
                <a:cs typeface="ＭＳ Ｐゴシック" charset="-128"/>
              </a:endParaRPr>
            </a:p>
          </p:txBody>
        </p:sp>
        <p:grpSp>
          <p:nvGrpSpPr>
            <p:cNvPr id="8" name="Group 711"/>
            <p:cNvGrpSpPr/>
            <p:nvPr/>
          </p:nvGrpSpPr>
          <p:grpSpPr>
            <a:xfrm>
              <a:off x="4144942" y="4136422"/>
              <a:ext cx="517481" cy="700936"/>
              <a:chOff x="4144942" y="4136422"/>
              <a:chExt cx="517481" cy="700936"/>
            </a:xfrm>
            <a:solidFill>
              <a:srgbClr val="FCFFA7"/>
            </a:solidFill>
          </p:grpSpPr>
          <p:sp>
            <p:nvSpPr>
              <p:cNvPr id="1380" name="AutoShape 690"/>
              <p:cNvSpPr>
                <a:spLocks noChangeArrowheads="1"/>
              </p:cNvSpPr>
              <p:nvPr/>
            </p:nvSpPr>
            <p:spPr bwMode="auto">
              <a:xfrm rot="16726926">
                <a:off x="4053215" y="4228149"/>
                <a:ext cx="700936" cy="517481"/>
              </a:xfrm>
              <a:prstGeom prst="rightArrow">
                <a:avLst>
                  <a:gd name="adj1" fmla="val 50000"/>
                  <a:gd name="adj2" fmla="val 32107"/>
                </a:avLst>
              </a:prstGeom>
              <a:grpFill/>
              <a:ln w="12700">
                <a:solidFill>
                  <a:schemeClr val="tx1"/>
                </a:solidFill>
                <a:miter lim="800000"/>
                <a:headEnd/>
                <a:tailEnd/>
              </a:ln>
            </p:spPr>
            <p:txBody>
              <a:bodyPr wrap="none" lIns="91431" tIns="45716" rIns="91431" bIns="45716" anchor="ctr"/>
              <a:lstStyle/>
              <a:p>
                <a:pPr fontAlgn="base">
                  <a:spcBef>
                    <a:spcPct val="0"/>
                  </a:spcBef>
                  <a:spcAft>
                    <a:spcPct val="0"/>
                  </a:spcAft>
                  <a:defRPr/>
                </a:pPr>
                <a:endParaRPr lang="en-US">
                  <a:solidFill>
                    <a:srgbClr val="000000"/>
                  </a:solidFill>
                  <a:latin typeface="Arial" charset="0"/>
                  <a:ea typeface="ＭＳ Ｐゴシック" charset="-128"/>
                  <a:cs typeface="ＭＳ Ｐゴシック" charset="-128"/>
                </a:endParaRPr>
              </a:p>
            </p:txBody>
          </p:sp>
          <p:sp>
            <p:nvSpPr>
              <p:cNvPr id="1381" name="TextBox 1380"/>
              <p:cNvSpPr txBox="1"/>
              <p:nvPr/>
            </p:nvSpPr>
            <p:spPr>
              <a:xfrm rot="505856">
                <a:off x="4294193" y="4330307"/>
                <a:ext cx="200142" cy="369317"/>
              </a:xfrm>
              <a:prstGeom prst="rect">
                <a:avLst/>
              </a:prstGeom>
              <a:grpFill/>
            </p:spPr>
            <p:txBody>
              <a:bodyPr wrap="none">
                <a:spAutoFit/>
              </a:bodyPr>
              <a:lstStyle/>
              <a:p>
                <a:pPr fontAlgn="base">
                  <a:spcBef>
                    <a:spcPct val="0"/>
                  </a:spcBef>
                  <a:spcAft>
                    <a:spcPct val="0"/>
                  </a:spcAft>
                  <a:defRPr/>
                </a:pPr>
                <a:endParaRPr lang="en-US" b="1" dirty="0">
                  <a:solidFill>
                    <a:srgbClr val="000000"/>
                  </a:solidFill>
                  <a:latin typeface="Arial" charset="0"/>
                  <a:ea typeface="ＭＳ Ｐゴシック" charset="-128"/>
                  <a:cs typeface="ＭＳ Ｐゴシック" charset="-128"/>
                </a:endParaRPr>
              </a:p>
            </p:txBody>
          </p:sp>
        </p:grpSp>
      </p:grpSp>
      <p:sp>
        <p:nvSpPr>
          <p:cNvPr id="1383" name="标题 3"/>
          <p:cNvSpPr txBox="1">
            <a:spLocks/>
          </p:cNvSpPr>
          <p:nvPr/>
        </p:nvSpPr>
        <p:spPr bwMode="auto">
          <a:xfrm>
            <a:off x="-167238" y="0"/>
            <a:ext cx="9525000" cy="1143000"/>
          </a:xfrm>
          <a:prstGeom prst="rect">
            <a:avLst/>
          </a:prstGeom>
          <a:noFill/>
          <a:ln w="9525">
            <a:noFill/>
            <a:miter lim="800000"/>
            <a:headEnd/>
            <a:tailEnd/>
          </a:ln>
          <a:effectLst/>
        </p:spPr>
        <p:txBody>
          <a:bodyPr vert="horz" wrap="square" lIns="91431" tIns="45716" rIns="91431" bIns="45716" numCol="1" anchor="ctr" anchorCtr="0" compatLnSpc="1">
            <a:prstTxWarp prst="textNoShape">
              <a:avLst/>
            </a:prstTxWarp>
          </a:bodyPr>
          <a:lstStyle>
            <a:lvl1pPr algn="ctr" rtl="0" eaLnBrk="0" fontAlgn="base" hangingPunct="0">
              <a:lnSpc>
                <a:spcPct val="100000"/>
              </a:lnSpc>
              <a:spcBef>
                <a:spcPct val="0"/>
              </a:spcBef>
              <a:spcAft>
                <a:spcPct val="0"/>
              </a:spcAft>
              <a:defRPr sz="2400" b="0" baseline="0">
                <a:solidFill>
                  <a:srgbClr val="002060"/>
                </a:solidFill>
                <a:latin typeface="Arial" pitchFamily="34" charset="0"/>
                <a:ea typeface="黑体" pitchFamily="49" charset="-122"/>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57" algn="ctr" rtl="0" fontAlgn="base">
              <a:spcBef>
                <a:spcPct val="0"/>
              </a:spcBef>
              <a:spcAft>
                <a:spcPct val="0"/>
              </a:spcAft>
              <a:defRPr sz="4400">
                <a:solidFill>
                  <a:schemeClr val="tx2"/>
                </a:solidFill>
                <a:latin typeface="Arial" charset="0"/>
              </a:defRPr>
            </a:lvl6pPr>
            <a:lvl7pPr marL="914314" algn="ctr" rtl="0" fontAlgn="base">
              <a:spcBef>
                <a:spcPct val="0"/>
              </a:spcBef>
              <a:spcAft>
                <a:spcPct val="0"/>
              </a:spcAft>
              <a:defRPr sz="4400">
                <a:solidFill>
                  <a:schemeClr val="tx2"/>
                </a:solidFill>
                <a:latin typeface="Arial" charset="0"/>
              </a:defRPr>
            </a:lvl7pPr>
            <a:lvl8pPr marL="1371471" algn="ctr" rtl="0" fontAlgn="base">
              <a:spcBef>
                <a:spcPct val="0"/>
              </a:spcBef>
              <a:spcAft>
                <a:spcPct val="0"/>
              </a:spcAft>
              <a:defRPr sz="4400">
                <a:solidFill>
                  <a:schemeClr val="tx2"/>
                </a:solidFill>
                <a:latin typeface="Arial" charset="0"/>
              </a:defRPr>
            </a:lvl8pPr>
            <a:lvl9pPr marL="1828627" algn="ctr" rtl="0" fontAlgn="base">
              <a:spcBef>
                <a:spcPct val="0"/>
              </a:spcBef>
              <a:spcAft>
                <a:spcPct val="0"/>
              </a:spcAft>
              <a:defRPr sz="4400">
                <a:solidFill>
                  <a:schemeClr val="tx2"/>
                </a:solidFill>
                <a:latin typeface="Arial" charset="0"/>
              </a:defRPr>
            </a:lvl9pPr>
          </a:lstStyle>
          <a:p>
            <a:pPr defTabSz="914400">
              <a:lnSpc>
                <a:spcPts val="4000"/>
              </a:lnSpc>
            </a:pPr>
            <a:r>
              <a:rPr lang="en-US" altLang="zh-CN" sz="4000" b="1" dirty="0" smtClean="0">
                <a:solidFill>
                  <a:srgbClr val="000090"/>
                </a:solidFill>
                <a:latin typeface="Calibri"/>
                <a:cs typeface="Calibri"/>
              </a:rPr>
              <a:t>Multiple, Complex Pathophysiological Abnormalities in T2DM</a:t>
            </a:r>
            <a:endParaRPr lang="zh-CN" altLang="en-US" sz="4000" b="1" dirty="0">
              <a:solidFill>
                <a:srgbClr val="000090"/>
              </a:solidFill>
              <a:latin typeface="Calibri"/>
              <a:cs typeface="Calibri"/>
            </a:endParaRPr>
          </a:p>
        </p:txBody>
      </p:sp>
      <p:sp>
        <p:nvSpPr>
          <p:cNvPr id="4" name="TextBox 3"/>
          <p:cNvSpPr txBox="1"/>
          <p:nvPr/>
        </p:nvSpPr>
        <p:spPr>
          <a:xfrm>
            <a:off x="3491563" y="2448291"/>
            <a:ext cx="465282" cy="523220"/>
          </a:xfrm>
          <a:prstGeom prst="rect">
            <a:avLst/>
          </a:prstGeom>
          <a:noFill/>
        </p:spPr>
        <p:txBody>
          <a:bodyPr wrap="square" rtlCol="0">
            <a:spAutoFit/>
          </a:bodyPr>
          <a:lstStyle/>
          <a:p>
            <a:pPr defTabSz="914400" fontAlgn="base">
              <a:spcBef>
                <a:spcPct val="0"/>
              </a:spcBef>
              <a:spcAft>
                <a:spcPct val="0"/>
              </a:spcAft>
            </a:pPr>
            <a:r>
              <a:rPr lang="en-US" sz="2800" b="1" dirty="0" smtClean="0">
                <a:solidFill>
                  <a:prstClr val="black"/>
                </a:solidFill>
                <a:latin typeface="Arial" charset="0"/>
                <a:ea typeface="ＭＳ Ｐゴシック" charset="-128"/>
                <a:cs typeface="ＭＳ Ｐゴシック" charset="-128"/>
              </a:rPr>
              <a:t>_</a:t>
            </a:r>
            <a:endParaRPr lang="en-US" sz="2800" b="1" dirty="0">
              <a:solidFill>
                <a:prstClr val="black"/>
              </a:solidFill>
              <a:latin typeface="Arial" charset="0"/>
              <a:ea typeface="ＭＳ Ｐゴシック" charset="-128"/>
              <a:cs typeface="ＭＳ Ｐゴシック" charset="-128"/>
            </a:endParaRPr>
          </a:p>
        </p:txBody>
      </p:sp>
      <p:sp>
        <p:nvSpPr>
          <p:cNvPr id="1379" name="TextBox 1378"/>
          <p:cNvSpPr txBox="1"/>
          <p:nvPr/>
        </p:nvSpPr>
        <p:spPr>
          <a:xfrm>
            <a:off x="5845291" y="4225363"/>
            <a:ext cx="465282" cy="523220"/>
          </a:xfrm>
          <a:prstGeom prst="rect">
            <a:avLst/>
          </a:prstGeom>
          <a:noFill/>
        </p:spPr>
        <p:txBody>
          <a:bodyPr wrap="square" rtlCol="0">
            <a:spAutoFit/>
          </a:bodyPr>
          <a:lstStyle/>
          <a:p>
            <a:pPr defTabSz="914400" fontAlgn="base">
              <a:spcBef>
                <a:spcPct val="0"/>
              </a:spcBef>
              <a:spcAft>
                <a:spcPct val="0"/>
              </a:spcAft>
            </a:pPr>
            <a:r>
              <a:rPr lang="en-US" sz="2800" b="1" dirty="0" smtClean="0">
                <a:solidFill>
                  <a:prstClr val="black"/>
                </a:solidFill>
                <a:latin typeface="Arial" charset="0"/>
                <a:ea typeface="ＭＳ Ｐゴシック" charset="-128"/>
                <a:cs typeface="ＭＳ Ｐゴシック" charset="-128"/>
              </a:rPr>
              <a:t>_</a:t>
            </a:r>
            <a:endParaRPr lang="en-US" sz="2800" b="1" dirty="0">
              <a:solidFill>
                <a:prstClr val="black"/>
              </a:solidFill>
              <a:latin typeface="Arial" charset="0"/>
              <a:ea typeface="ＭＳ Ｐゴシック" charset="-128"/>
              <a:cs typeface="ＭＳ Ｐゴシック" charset="-128"/>
            </a:endParaRPr>
          </a:p>
        </p:txBody>
      </p:sp>
      <p:sp>
        <p:nvSpPr>
          <p:cNvPr id="9" name="TextBox 8"/>
          <p:cNvSpPr txBox="1"/>
          <p:nvPr/>
        </p:nvSpPr>
        <p:spPr>
          <a:xfrm>
            <a:off x="2642879" y="5037280"/>
            <a:ext cx="454271" cy="646331"/>
          </a:xfrm>
          <a:prstGeom prst="rect">
            <a:avLst/>
          </a:prstGeom>
          <a:noFill/>
        </p:spPr>
        <p:txBody>
          <a:bodyPr wrap="none" rtlCol="0">
            <a:spAutoFit/>
          </a:bodyPr>
          <a:lstStyle/>
          <a:p>
            <a:pPr defTabSz="914400" fontAlgn="base">
              <a:spcBef>
                <a:spcPct val="0"/>
              </a:spcBef>
              <a:spcAft>
                <a:spcPct val="0"/>
              </a:spcAft>
            </a:pPr>
            <a:r>
              <a:rPr lang="en-US" sz="3600" dirty="0" smtClean="0">
                <a:solidFill>
                  <a:prstClr val="black"/>
                </a:solidFill>
                <a:latin typeface="Arial" charset="0"/>
                <a:ea typeface="ＭＳ Ｐゴシック" charset="-128"/>
                <a:cs typeface="ＭＳ Ｐゴシック" charset="-128"/>
              </a:rPr>
              <a:t>+</a:t>
            </a:r>
            <a:endParaRPr lang="en-US" sz="3600" dirty="0">
              <a:solidFill>
                <a:prstClr val="black"/>
              </a:solidFill>
              <a:latin typeface="Arial" charset="0"/>
              <a:ea typeface="ＭＳ Ｐゴシック" charset="-128"/>
              <a:cs typeface="ＭＳ Ｐゴシック" charset="-128"/>
            </a:endParaRPr>
          </a:p>
        </p:txBody>
      </p:sp>
      <p:sp>
        <p:nvSpPr>
          <p:cNvPr id="1382" name="Rectangle 11"/>
          <p:cNvSpPr>
            <a:spLocks noChangeArrowheads="1"/>
          </p:cNvSpPr>
          <p:nvPr/>
        </p:nvSpPr>
        <p:spPr bwMode="auto">
          <a:xfrm>
            <a:off x="4670416" y="5720517"/>
            <a:ext cx="1241222" cy="838818"/>
          </a:xfrm>
          <a:prstGeom prst="rect">
            <a:avLst/>
          </a:prstGeom>
          <a:solidFill>
            <a:srgbClr val="FFFFFF">
              <a:alpha val="83000"/>
            </a:srgbClr>
          </a:solidFill>
          <a:ln w="12700">
            <a:noFill/>
            <a:miter lim="800000"/>
            <a:headEnd/>
            <a:tailEnd/>
          </a:ln>
        </p:spPr>
        <p:txBody>
          <a:bodyPr wrap="square" lIns="90615" tIns="44513" rIns="90615" bIns="44513">
            <a:prstTxWarp prst="textNoShape">
              <a:avLst/>
            </a:prstTxWarp>
            <a:spAutoFit/>
          </a:bodyPr>
          <a:lstStyle/>
          <a:p>
            <a:pPr fontAlgn="base">
              <a:lnSpc>
                <a:spcPct val="80000"/>
              </a:lnSpc>
              <a:spcBef>
                <a:spcPct val="0"/>
              </a:spcBef>
              <a:spcAft>
                <a:spcPct val="0"/>
              </a:spcAft>
            </a:pPr>
            <a:r>
              <a:rPr lang="en-US" sz="2000" dirty="0" smtClean="0">
                <a:solidFill>
                  <a:srgbClr val="800000"/>
                </a:solidFill>
                <a:latin typeface="Arial" pitchFamily="34" charset="0"/>
                <a:ea typeface="黑体" pitchFamily="49" charset="-122"/>
                <a:cs typeface="Calibri" charset="0"/>
              </a:rPr>
              <a:t>renal glucose excretion</a:t>
            </a:r>
            <a:endParaRPr lang="en-US" sz="2000" dirty="0">
              <a:solidFill>
                <a:srgbClr val="800000"/>
              </a:solidFill>
              <a:latin typeface="Arial" pitchFamily="34" charset="0"/>
              <a:ea typeface="黑体" pitchFamily="49" charset="-122"/>
              <a:cs typeface="Calibri" charset="0"/>
            </a:endParaRPr>
          </a:p>
        </p:txBody>
      </p:sp>
      <p:sp>
        <p:nvSpPr>
          <p:cNvPr id="1384" name="Line 16"/>
          <p:cNvSpPr>
            <a:spLocks noChangeShapeType="1"/>
          </p:cNvSpPr>
          <p:nvPr/>
        </p:nvSpPr>
        <p:spPr bwMode="auto">
          <a:xfrm>
            <a:off x="4611801" y="5864533"/>
            <a:ext cx="0" cy="611188"/>
          </a:xfrm>
          <a:prstGeom prst="line">
            <a:avLst/>
          </a:prstGeom>
          <a:noFill/>
          <a:ln w="76200" cmpd="sng">
            <a:solidFill>
              <a:srgbClr val="800000"/>
            </a:solidFill>
            <a:round/>
            <a:headEnd/>
            <a:tailEnd type="triangle" w="med" len="me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graphicFrame>
        <p:nvGraphicFramePr>
          <p:cNvPr id="1386" name="Object 2"/>
          <p:cNvGraphicFramePr>
            <a:graphicFrameLocks/>
          </p:cNvGraphicFramePr>
          <p:nvPr>
            <p:extLst/>
          </p:nvPr>
        </p:nvGraphicFramePr>
        <p:xfrm>
          <a:off x="307137" y="4612115"/>
          <a:ext cx="2697935" cy="1760957"/>
        </p:xfrm>
        <a:graphic>
          <a:graphicData uri="http://schemas.openxmlformats.org/presentationml/2006/ole">
            <mc:AlternateContent xmlns:mc="http://schemas.openxmlformats.org/markup-compatibility/2006">
              <mc:Choice xmlns:v="urn:schemas-microsoft-com:vml" Requires="v">
                <p:oleObj spid="_x0000_s87045" r:id="rId10" imgW="2603500" imgH="2463800" progId="">
                  <p:embed/>
                </p:oleObj>
              </mc:Choice>
              <mc:Fallback>
                <p:oleObj r:id="rId10" imgW="2603500" imgH="2463800" progId="">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137" y="4612115"/>
                        <a:ext cx="2697935" cy="176095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1375" name="Group 717"/>
          <p:cNvGrpSpPr/>
          <p:nvPr/>
        </p:nvGrpSpPr>
        <p:grpSpPr>
          <a:xfrm>
            <a:off x="1152381" y="1170398"/>
            <a:ext cx="6965180" cy="3504511"/>
            <a:chOff x="1152360" y="1170398"/>
            <a:chExt cx="6965179" cy="3504511"/>
          </a:xfrm>
        </p:grpSpPr>
        <p:sp>
          <p:nvSpPr>
            <p:cNvPr id="1385" name="Text Box 159"/>
            <p:cNvSpPr txBox="1">
              <a:spLocks noChangeArrowheads="1"/>
            </p:cNvSpPr>
            <p:nvPr/>
          </p:nvSpPr>
          <p:spPr bwMode="auto">
            <a:xfrm>
              <a:off x="6519577" y="2676049"/>
              <a:ext cx="1597962" cy="502702"/>
            </a:xfrm>
            <a:prstGeom prst="rect">
              <a:avLst/>
            </a:prstGeom>
            <a:solidFill>
              <a:schemeClr val="tx1"/>
            </a:solidFill>
            <a:ln w="9525">
              <a:noFill/>
              <a:miter lim="800000"/>
              <a:headEnd/>
              <a:tailEnd/>
            </a:ln>
            <a:effectLst>
              <a:glow rad="127000">
                <a:schemeClr val="tx1">
                  <a:lumMod val="50000"/>
                  <a:lumOff val="50000"/>
                  <a:alpha val="61000"/>
                </a:schemeClr>
              </a:glow>
            </a:effectLst>
          </p:spPr>
          <p:txBody>
            <a:bodyPr wrap="square">
              <a:prstTxWarp prst="textNoShape">
                <a:avLst/>
              </a:prstTxWarp>
              <a:spAutoFit/>
            </a:bodyPr>
            <a:lstStyle/>
            <a:p>
              <a:pPr eaLnBrk="1" hangingPunct="1">
                <a:lnSpc>
                  <a:spcPts val="1580"/>
                </a:lnSpc>
              </a:pPr>
              <a:r>
                <a:rPr lang="en-US" sz="1800" b="1" dirty="0" smtClean="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rPr>
                <a:t>Dopamine R agonists</a:t>
              </a:r>
            </a:p>
          </p:txBody>
        </p:sp>
        <p:sp>
          <p:nvSpPr>
            <p:cNvPr id="1387" name="Text Box 159"/>
            <p:cNvSpPr txBox="1">
              <a:spLocks noChangeArrowheads="1"/>
            </p:cNvSpPr>
            <p:nvPr/>
          </p:nvSpPr>
          <p:spPr bwMode="auto">
            <a:xfrm>
              <a:off x="6519576" y="4222976"/>
              <a:ext cx="954145" cy="307349"/>
            </a:xfrm>
            <a:prstGeom prst="rect">
              <a:avLst/>
            </a:prstGeom>
            <a:solidFill>
              <a:schemeClr val="tx1"/>
            </a:solidFill>
            <a:ln w="9525">
              <a:noFill/>
              <a:miter lim="800000"/>
              <a:headEnd/>
              <a:tailEnd/>
            </a:ln>
            <a:effectLst>
              <a:glow rad="127000">
                <a:srgbClr val="FF0000">
                  <a:alpha val="48000"/>
                </a:srgbClr>
              </a:glow>
            </a:effectLst>
          </p:spPr>
          <p:txBody>
            <a:bodyPr wrap="none">
              <a:prstTxWarp prst="textNoShape">
                <a:avLst/>
              </a:prstTxWarp>
              <a:spAutoFit/>
            </a:bodyPr>
            <a:lstStyle/>
            <a:p>
              <a:pPr eaLnBrk="1" hangingPunct="1">
                <a:lnSpc>
                  <a:spcPts val="1580"/>
                </a:lnSpc>
              </a:pPr>
              <a:r>
                <a:rPr lang="en-US" sz="1800" b="1" dirty="0" smtClean="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rPr>
                <a:t>T Z D </a:t>
              </a:r>
              <a:r>
                <a:rPr lang="en-US" sz="1800" b="1" dirty="0" err="1" smtClean="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rPr>
                <a:t>s</a:t>
              </a:r>
              <a:endParaRPr lang="en-US" sz="1800" b="1" dirty="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endParaRPr>
            </a:p>
          </p:txBody>
        </p:sp>
        <p:sp>
          <p:nvSpPr>
            <p:cNvPr id="1388" name="Text Box 159"/>
            <p:cNvSpPr txBox="1">
              <a:spLocks noChangeArrowheads="1"/>
            </p:cNvSpPr>
            <p:nvPr/>
          </p:nvSpPr>
          <p:spPr bwMode="auto">
            <a:xfrm>
              <a:off x="2053519" y="4370274"/>
              <a:ext cx="1544958" cy="304635"/>
            </a:xfrm>
            <a:prstGeom prst="rect">
              <a:avLst/>
            </a:prstGeom>
            <a:solidFill>
              <a:schemeClr val="tx1"/>
            </a:solidFill>
            <a:ln w="9525">
              <a:noFill/>
              <a:miter lim="800000"/>
              <a:headEnd/>
              <a:tailEnd/>
            </a:ln>
            <a:effectLst>
              <a:glow rad="127000">
                <a:srgbClr val="7B3F13">
                  <a:alpha val="70000"/>
                </a:srgbClr>
              </a:glow>
            </a:effectLst>
          </p:spPr>
          <p:txBody>
            <a:bodyPr wrap="square">
              <a:prstTxWarp prst="textNoShape">
                <a:avLst/>
              </a:prstTxWarp>
              <a:spAutoFit/>
            </a:bodyPr>
            <a:lstStyle/>
            <a:p>
              <a:pPr eaLnBrk="1" hangingPunct="1">
                <a:lnSpc>
                  <a:spcPts val="1580"/>
                </a:lnSpc>
              </a:pPr>
              <a:r>
                <a:rPr lang="en-US" sz="2000" b="1" dirty="0" err="1" smtClean="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rPr>
                <a:t>Metformin</a:t>
              </a:r>
              <a:endParaRPr lang="en-US" sz="2000" b="1" dirty="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endParaRPr>
            </a:p>
          </p:txBody>
        </p:sp>
        <p:sp>
          <p:nvSpPr>
            <p:cNvPr id="1389" name="Text Box 159"/>
            <p:cNvSpPr txBox="1">
              <a:spLocks noChangeArrowheads="1"/>
            </p:cNvSpPr>
            <p:nvPr/>
          </p:nvSpPr>
          <p:spPr bwMode="auto">
            <a:xfrm>
              <a:off x="4656166" y="1639063"/>
              <a:ext cx="761972" cy="307349"/>
            </a:xfrm>
            <a:prstGeom prst="rect">
              <a:avLst/>
            </a:prstGeom>
            <a:solidFill>
              <a:schemeClr val="tx1"/>
            </a:solidFill>
            <a:ln w="9525">
              <a:noFill/>
              <a:miter lim="800000"/>
              <a:headEnd/>
              <a:tailEnd/>
            </a:ln>
            <a:effectLst>
              <a:glow rad="127000">
                <a:srgbClr val="BBC05B">
                  <a:alpha val="97000"/>
                </a:srgbClr>
              </a:glow>
            </a:effectLst>
          </p:spPr>
          <p:txBody>
            <a:bodyPr wrap="none">
              <a:prstTxWarp prst="textNoShape">
                <a:avLst/>
              </a:prstTxWarp>
              <a:spAutoFit/>
            </a:bodyPr>
            <a:lstStyle/>
            <a:p>
              <a:pPr eaLnBrk="1" hangingPunct="1">
                <a:lnSpc>
                  <a:spcPts val="1580"/>
                </a:lnSpc>
              </a:pPr>
              <a:r>
                <a:rPr lang="en-US" sz="1800" b="1" dirty="0" smtClean="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rPr>
                <a:t>S U </a:t>
              </a:r>
              <a:r>
                <a:rPr lang="en-US" sz="1800" b="1" dirty="0" err="1" smtClean="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rPr>
                <a:t>s</a:t>
              </a:r>
              <a:endParaRPr lang="en-US" sz="1800" b="1" dirty="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endParaRPr>
            </a:p>
          </p:txBody>
        </p:sp>
        <p:sp>
          <p:nvSpPr>
            <p:cNvPr id="1390" name="Text Box 159"/>
            <p:cNvSpPr txBox="1">
              <a:spLocks noChangeArrowheads="1"/>
            </p:cNvSpPr>
            <p:nvPr/>
          </p:nvSpPr>
          <p:spPr bwMode="auto">
            <a:xfrm>
              <a:off x="3412953" y="1541666"/>
              <a:ext cx="1095372" cy="307349"/>
            </a:xfrm>
            <a:prstGeom prst="rect">
              <a:avLst/>
            </a:prstGeom>
            <a:solidFill>
              <a:schemeClr val="tx1"/>
            </a:solidFill>
            <a:ln w="9525">
              <a:noFill/>
              <a:miter lim="800000"/>
              <a:headEnd/>
              <a:tailEnd/>
            </a:ln>
            <a:effectLst>
              <a:glow rad="127000">
                <a:srgbClr val="BBC05B">
                  <a:alpha val="97000"/>
                </a:srgbClr>
              </a:glow>
            </a:effectLst>
          </p:spPr>
          <p:txBody>
            <a:bodyPr wrap="none">
              <a:prstTxWarp prst="textNoShape">
                <a:avLst/>
              </a:prstTxWarp>
              <a:spAutoFit/>
            </a:bodyPr>
            <a:lstStyle/>
            <a:p>
              <a:pPr eaLnBrk="1" hangingPunct="1">
                <a:lnSpc>
                  <a:spcPts val="1580"/>
                </a:lnSpc>
              </a:pPr>
              <a:r>
                <a:rPr lang="en-US" sz="1800" b="1" dirty="0" err="1" smtClean="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rPr>
                <a:t>Glinides</a:t>
              </a:r>
              <a:endParaRPr lang="en-US" sz="1800" b="1" dirty="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endParaRPr>
            </a:p>
          </p:txBody>
        </p:sp>
        <p:sp>
          <p:nvSpPr>
            <p:cNvPr id="1391" name="Text Box 159"/>
            <p:cNvSpPr txBox="1">
              <a:spLocks noChangeArrowheads="1"/>
            </p:cNvSpPr>
            <p:nvPr/>
          </p:nvSpPr>
          <p:spPr bwMode="auto">
            <a:xfrm>
              <a:off x="1795464" y="2203443"/>
              <a:ext cx="1236148" cy="509969"/>
            </a:xfrm>
            <a:prstGeom prst="rect">
              <a:avLst/>
            </a:prstGeom>
            <a:solidFill>
              <a:schemeClr val="tx1"/>
            </a:solidFill>
            <a:ln w="9525">
              <a:noFill/>
              <a:miter lim="800000"/>
              <a:headEnd/>
              <a:tailEnd/>
            </a:ln>
            <a:effectLst>
              <a:glow rad="127000">
                <a:srgbClr val="008000">
                  <a:alpha val="73000"/>
                </a:srgbClr>
              </a:glow>
            </a:effectLst>
          </p:spPr>
          <p:txBody>
            <a:bodyPr wrap="none">
              <a:prstTxWarp prst="textNoShape">
                <a:avLst/>
              </a:prstTxWarp>
              <a:spAutoFit/>
            </a:bodyPr>
            <a:lstStyle/>
            <a:p>
              <a:pPr eaLnBrk="1" hangingPunct="1">
                <a:lnSpc>
                  <a:spcPts val="1580"/>
                </a:lnSpc>
              </a:pPr>
              <a:r>
                <a:rPr lang="en-US" sz="1800" b="1" dirty="0" smtClean="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rPr>
                <a:t>DPP-4 </a:t>
              </a:r>
              <a:endParaRPr lang="en-US" sz="1800" b="1" dirty="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endParaRPr>
            </a:p>
            <a:p>
              <a:pPr eaLnBrk="1" hangingPunct="1">
                <a:lnSpc>
                  <a:spcPts val="1580"/>
                </a:lnSpc>
              </a:pPr>
              <a:r>
                <a:rPr lang="en-US" sz="1800" b="1" dirty="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rPr>
                <a:t>inhibitors</a:t>
              </a:r>
            </a:p>
          </p:txBody>
        </p:sp>
        <p:sp>
          <p:nvSpPr>
            <p:cNvPr id="1392" name="Text Box 159"/>
            <p:cNvSpPr txBox="1">
              <a:spLocks noChangeArrowheads="1"/>
            </p:cNvSpPr>
            <p:nvPr/>
          </p:nvSpPr>
          <p:spPr bwMode="auto">
            <a:xfrm>
              <a:off x="1152360" y="1170398"/>
              <a:ext cx="1133806" cy="509969"/>
            </a:xfrm>
            <a:prstGeom prst="rect">
              <a:avLst/>
            </a:prstGeom>
            <a:solidFill>
              <a:schemeClr val="tx1"/>
            </a:solidFill>
            <a:ln w="9525">
              <a:noFill/>
              <a:miter lim="800000"/>
              <a:headEnd/>
              <a:tailEnd/>
            </a:ln>
            <a:effectLst>
              <a:glow rad="127000">
                <a:srgbClr val="008000">
                  <a:alpha val="73000"/>
                </a:srgbClr>
              </a:glow>
            </a:effectLst>
          </p:spPr>
          <p:txBody>
            <a:bodyPr wrap="none">
              <a:prstTxWarp prst="textNoShape">
                <a:avLst/>
              </a:prstTxWarp>
              <a:spAutoFit/>
            </a:bodyPr>
            <a:lstStyle/>
            <a:p>
              <a:pPr eaLnBrk="1" hangingPunct="1">
                <a:lnSpc>
                  <a:spcPts val="1580"/>
                </a:lnSpc>
              </a:pPr>
              <a:r>
                <a:rPr lang="en-US" sz="1800" b="1" dirty="0" smtClean="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rPr>
                <a:t>GLP-1R</a:t>
              </a:r>
            </a:p>
            <a:p>
              <a:pPr eaLnBrk="1" hangingPunct="1">
                <a:lnSpc>
                  <a:spcPts val="1580"/>
                </a:lnSpc>
              </a:pPr>
              <a:r>
                <a:rPr lang="en-US" sz="1800" b="1" dirty="0" smtClean="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rPr>
                <a:t>agonists</a:t>
              </a:r>
              <a:endParaRPr lang="en-US" sz="1800" b="1" dirty="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endParaRPr>
            </a:p>
          </p:txBody>
        </p:sp>
        <p:sp>
          <p:nvSpPr>
            <p:cNvPr id="1393" name="Text Box 159"/>
            <p:cNvSpPr txBox="1">
              <a:spLocks noChangeArrowheads="1"/>
            </p:cNvSpPr>
            <p:nvPr/>
          </p:nvSpPr>
          <p:spPr bwMode="auto">
            <a:xfrm>
              <a:off x="1441906" y="2953088"/>
              <a:ext cx="907257" cy="307349"/>
            </a:xfrm>
            <a:prstGeom prst="rect">
              <a:avLst/>
            </a:prstGeom>
            <a:solidFill>
              <a:schemeClr val="tx1"/>
            </a:solidFill>
            <a:ln w="9525">
              <a:noFill/>
              <a:miter lim="800000"/>
              <a:headEnd/>
              <a:tailEnd/>
            </a:ln>
            <a:effectLst>
              <a:glow rad="127000">
                <a:srgbClr val="008000">
                  <a:alpha val="48000"/>
                </a:srgbClr>
              </a:glow>
            </a:effectLst>
          </p:spPr>
          <p:txBody>
            <a:bodyPr wrap="none">
              <a:prstTxWarp prst="textNoShape">
                <a:avLst/>
              </a:prstTxWarp>
              <a:spAutoFit/>
            </a:bodyPr>
            <a:lstStyle/>
            <a:p>
              <a:pPr eaLnBrk="1" hangingPunct="1">
                <a:lnSpc>
                  <a:spcPts val="1580"/>
                </a:lnSpc>
              </a:pPr>
              <a:r>
                <a:rPr lang="en-US" sz="1800" b="1" dirty="0" smtClean="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rPr>
                <a:t>A G I </a:t>
              </a:r>
              <a:r>
                <a:rPr lang="en-US" sz="1800" b="1" dirty="0" err="1" smtClean="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rPr>
                <a:t>s</a:t>
              </a:r>
              <a:endParaRPr lang="en-US" sz="1800" b="1" dirty="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endParaRPr>
            </a:p>
          </p:txBody>
        </p:sp>
        <p:sp>
          <p:nvSpPr>
            <p:cNvPr id="1394" name="Text Box 159"/>
            <p:cNvSpPr txBox="1">
              <a:spLocks noChangeArrowheads="1"/>
            </p:cNvSpPr>
            <p:nvPr/>
          </p:nvSpPr>
          <p:spPr bwMode="auto">
            <a:xfrm>
              <a:off x="3470738" y="2258167"/>
              <a:ext cx="1185428" cy="509969"/>
            </a:xfrm>
            <a:prstGeom prst="rect">
              <a:avLst/>
            </a:prstGeom>
            <a:solidFill>
              <a:schemeClr val="tx1"/>
            </a:solidFill>
            <a:ln w="9525">
              <a:noFill/>
              <a:miter lim="800000"/>
              <a:headEnd/>
              <a:tailEnd/>
            </a:ln>
            <a:effectLst>
              <a:glow rad="127000">
                <a:srgbClr val="C6C74F">
                  <a:alpha val="89000"/>
                </a:srgbClr>
              </a:glow>
            </a:effectLst>
          </p:spPr>
          <p:txBody>
            <a:bodyPr wrap="none">
              <a:prstTxWarp prst="textNoShape">
                <a:avLst/>
              </a:prstTxWarp>
              <a:spAutoFit/>
            </a:bodyPr>
            <a:lstStyle/>
            <a:p>
              <a:pPr eaLnBrk="1" hangingPunct="1">
                <a:lnSpc>
                  <a:spcPts val="1580"/>
                </a:lnSpc>
              </a:pPr>
              <a:r>
                <a:rPr lang="en-US" sz="1800" b="1" dirty="0" err="1" smtClean="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rPr>
                <a:t>Amylin</a:t>
              </a:r>
              <a:endParaRPr lang="en-US" sz="1800" b="1" dirty="0" smtClean="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endParaRPr>
            </a:p>
            <a:p>
              <a:pPr eaLnBrk="1" hangingPunct="1">
                <a:lnSpc>
                  <a:spcPts val="1580"/>
                </a:lnSpc>
              </a:pPr>
              <a:r>
                <a:rPr lang="en-US" sz="1800" b="1" dirty="0" err="1" smtClean="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rPr>
                <a:t>mimetics</a:t>
              </a:r>
              <a:endParaRPr lang="en-US" sz="1800" b="1" dirty="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endParaRPr>
            </a:p>
          </p:txBody>
        </p:sp>
        <p:sp>
          <p:nvSpPr>
            <p:cNvPr id="1395" name="Text Box 159"/>
            <p:cNvSpPr txBox="1">
              <a:spLocks noChangeArrowheads="1"/>
            </p:cNvSpPr>
            <p:nvPr/>
          </p:nvSpPr>
          <p:spPr bwMode="auto">
            <a:xfrm>
              <a:off x="4177925" y="1218263"/>
              <a:ext cx="928447" cy="307349"/>
            </a:xfrm>
            <a:prstGeom prst="rect">
              <a:avLst/>
            </a:prstGeom>
            <a:solidFill>
              <a:schemeClr val="tx1"/>
            </a:solidFill>
            <a:ln w="9525">
              <a:noFill/>
              <a:miter lim="800000"/>
              <a:headEnd/>
              <a:tailEnd/>
            </a:ln>
            <a:effectLst>
              <a:glow rad="127000">
                <a:srgbClr val="BBC05B">
                  <a:alpha val="97000"/>
                </a:srgbClr>
              </a:glow>
            </a:effectLst>
          </p:spPr>
          <p:txBody>
            <a:bodyPr wrap="none">
              <a:prstTxWarp prst="textNoShape">
                <a:avLst/>
              </a:prstTxWarp>
              <a:spAutoFit/>
            </a:bodyPr>
            <a:lstStyle/>
            <a:p>
              <a:pPr eaLnBrk="1" hangingPunct="1">
                <a:lnSpc>
                  <a:spcPts val="1580"/>
                </a:lnSpc>
              </a:pPr>
              <a:r>
                <a:rPr lang="en-US" sz="1800" b="1" dirty="0" smtClean="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rPr>
                <a:t>Insulin</a:t>
              </a:r>
              <a:endParaRPr lang="en-US" sz="1800" b="1" dirty="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endParaRPr>
            </a:p>
          </p:txBody>
        </p:sp>
      </p:grpSp>
      <p:sp>
        <p:nvSpPr>
          <p:cNvPr id="1397" name="Text Box 159"/>
          <p:cNvSpPr txBox="1">
            <a:spLocks noChangeArrowheads="1"/>
          </p:cNvSpPr>
          <p:nvPr/>
        </p:nvSpPr>
        <p:spPr bwMode="auto">
          <a:xfrm>
            <a:off x="4020534" y="4937689"/>
            <a:ext cx="1544958" cy="509820"/>
          </a:xfrm>
          <a:prstGeom prst="rect">
            <a:avLst/>
          </a:prstGeom>
          <a:solidFill>
            <a:schemeClr val="tx1"/>
          </a:solidFill>
          <a:ln w="9525">
            <a:solidFill>
              <a:schemeClr val="accent4">
                <a:lumMod val="75000"/>
              </a:schemeClr>
            </a:solidFill>
            <a:miter lim="800000"/>
            <a:headEnd/>
            <a:tailEnd/>
          </a:ln>
          <a:effectLst>
            <a:glow rad="127000">
              <a:srgbClr val="7B3F13">
                <a:alpha val="70000"/>
              </a:srgbClr>
            </a:glow>
          </a:effectLst>
        </p:spPr>
        <p:txBody>
          <a:bodyPr wrap="square">
            <a:prstTxWarp prst="textNoShape">
              <a:avLst/>
            </a:prstTxWarp>
            <a:spAutoFit/>
          </a:bodyPr>
          <a:lstStyle/>
          <a:p>
            <a:pPr eaLnBrk="1" hangingPunct="1">
              <a:lnSpc>
                <a:spcPts val="1580"/>
              </a:lnSpc>
            </a:pPr>
            <a:r>
              <a:rPr lang="en-US" sz="2000" b="1" dirty="0" smtClean="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rPr>
              <a:t>SGLT2 Inhibitors</a:t>
            </a:r>
            <a:endParaRPr lang="en-US" sz="2000" b="1" dirty="0">
              <a:solidFill>
                <a:srgbClr val="FFFFFF"/>
              </a:solidFill>
              <a:effectLst>
                <a:outerShdw blurRad="38100" dist="38100" dir="2700000" algn="tl">
                  <a:srgbClr val="000000">
                    <a:alpha val="43137"/>
                  </a:srgbClr>
                </a:outerShdw>
              </a:effectLst>
              <a:latin typeface="Arial"/>
              <a:ea typeface="黑体" pitchFamily="49" charset="-122"/>
              <a:cs typeface="ＭＳ Ｐゴシック" charset="-128"/>
            </a:endParaRPr>
          </a:p>
        </p:txBody>
      </p:sp>
    </p:spTree>
    <p:custDataLst>
      <p:tags r:id="rId2"/>
    </p:custDataLst>
    <p:extLst>
      <p:ext uri="{BB962C8B-B14F-4D97-AF65-F5344CB8AC3E}">
        <p14:creationId xmlns:p14="http://schemas.microsoft.com/office/powerpoint/2010/main" val="357197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75"/>
                                        </p:tgtEl>
                                        <p:attrNameLst>
                                          <p:attrName>style.visibility</p:attrName>
                                        </p:attrNameLst>
                                      </p:cBhvr>
                                      <p:to>
                                        <p:strVal val="visible"/>
                                      </p:to>
                                    </p:set>
                                    <p:animEffect transition="in" filter="randombar(horizontal)">
                                      <p:cBhvr>
                                        <p:cTn id="7" dur="500"/>
                                        <p:tgtEl>
                                          <p:spTgt spid="1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normAutofit fontScale="90000"/>
          </a:bodyPr>
          <a:lstStyle/>
          <a:p>
            <a:r>
              <a:rPr lang="en-US" smtClean="0"/>
              <a:t>Walking Cast for Neuropathic Ulcers</a:t>
            </a:r>
          </a:p>
        </p:txBody>
      </p:sp>
      <p:pic>
        <p:nvPicPr>
          <p:cNvPr id="83971" name="Picture 3" descr="walkcast"/>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828800" y="2133600"/>
            <a:ext cx="1608138" cy="2333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3972" name="Picture 5" descr="neuropathic">
            <a:hlinkClick r:id="rId5"/>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4191000" y="1981200"/>
            <a:ext cx="1824038" cy="2667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1744" name="Text Box 16"/>
          <p:cNvSpPr txBox="1">
            <a:spLocks noChangeArrowheads="1"/>
          </p:cNvSpPr>
          <p:nvPr/>
        </p:nvSpPr>
        <p:spPr bwMode="auto">
          <a:xfrm>
            <a:off x="-304800" y="5682021"/>
            <a:ext cx="89868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defRPr/>
            </a:pPr>
            <a:r>
              <a:rPr lang="en-US" sz="3600" dirty="0" smtClean="0">
                <a:solidFill>
                  <a:srgbClr val="C00000"/>
                </a:solidFill>
                <a:latin typeface="Calibri" panose="020F0502020204030204" pitchFamily="34" charset="0"/>
              </a:rPr>
              <a:t>Emotional aspects &amp; Impact on BG</a:t>
            </a:r>
          </a:p>
        </p:txBody>
      </p:sp>
      <p:pic>
        <p:nvPicPr>
          <p:cNvPr id="201751" name="MPj02278010000[1].jpg">
            <a:hlinkClick r:id="" action="ppaction://media"/>
          </p:cNvPr>
          <p:cNvPicPr>
            <a:picLocks noGrp="1" noRot="1" noChangeAspect="1" noChangeArrowheads="1"/>
          </p:cNvPicPr>
          <p:nvPr>
            <p:ph sz="quarter" idx="3"/>
            <a:videoFile r:link="rId2"/>
          </p:nvPr>
        </p:nvPicPr>
        <p:blipFill>
          <a:blip r:embed="rId7">
            <a:extLst>
              <a:ext uri="{28A0092B-C50C-407E-A947-70E740481C1C}">
                <a14:useLocalDpi xmlns:a14="http://schemas.microsoft.com/office/drawing/2010/main" val="0"/>
              </a:ext>
            </a:extLst>
          </a:blip>
          <a:srcRect/>
          <a:stretch>
            <a:fillRect/>
          </a:stretch>
        </p:blipFill>
        <p:spPr>
          <a:xfrm>
            <a:off x="1981200" y="2133600"/>
            <a:ext cx="5334000" cy="3511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119350020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01751"/>
                                        </p:tgtEl>
                                        <p:attrNameLst>
                                          <p:attrName>style.visibility</p:attrName>
                                        </p:attrNameLst>
                                      </p:cBhvr>
                                      <p:to>
                                        <p:strVal val="visible"/>
                                      </p:to>
                                    </p:set>
                                    <p:animEffect transition="in" filter="checkerboard(across)">
                                      <p:cBhvr>
                                        <p:cTn id="7" dur="500"/>
                                        <p:tgtEl>
                                          <p:spTgt spid="2017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01744"/>
                                        </p:tgtEl>
                                        <p:attrNameLst>
                                          <p:attrName>style.visibility</p:attrName>
                                        </p:attrNameLst>
                                      </p:cBhvr>
                                      <p:to>
                                        <p:strVal val="visible"/>
                                      </p:to>
                                    </p:set>
                                    <p:anim calcmode="lin" valueType="num">
                                      <p:cBhvr>
                                        <p:cTn id="12" dur="1000" fill="hold"/>
                                        <p:tgtEl>
                                          <p:spTgt spid="201744"/>
                                        </p:tgtEl>
                                        <p:attrNameLst>
                                          <p:attrName>ppt_w</p:attrName>
                                        </p:attrNameLst>
                                      </p:cBhvr>
                                      <p:tavLst>
                                        <p:tav tm="0">
                                          <p:val>
                                            <p:strVal val="#ppt_w*0.70"/>
                                          </p:val>
                                        </p:tav>
                                        <p:tav tm="100000">
                                          <p:val>
                                            <p:strVal val="#ppt_w"/>
                                          </p:val>
                                        </p:tav>
                                      </p:tavLst>
                                    </p:anim>
                                    <p:anim calcmode="lin" valueType="num">
                                      <p:cBhvr>
                                        <p:cTn id="13" dur="1000" fill="hold"/>
                                        <p:tgtEl>
                                          <p:spTgt spid="201744"/>
                                        </p:tgtEl>
                                        <p:attrNameLst>
                                          <p:attrName>ppt_h</p:attrName>
                                        </p:attrNameLst>
                                      </p:cBhvr>
                                      <p:tavLst>
                                        <p:tav tm="0">
                                          <p:val>
                                            <p:strVal val="#ppt_h"/>
                                          </p:val>
                                        </p:tav>
                                        <p:tav tm="100000">
                                          <p:val>
                                            <p:strVal val="#ppt_h"/>
                                          </p:val>
                                        </p:tav>
                                      </p:tavLst>
                                    </p:anim>
                                    <p:animEffect transition="in" filter="fade">
                                      <p:cBhvr>
                                        <p:cTn id="14" dur="1000"/>
                                        <p:tgtEl>
                                          <p:spTgt spid="20174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endCondLst>
                    <p:cond evt="onNext" delay="0">
                      <p:tgtEl>
                        <p:sldTgt/>
                      </p:tgtEl>
                    </p:cond>
                    <p:cond evt="onPrev" delay="0">
                      <p:tgtEl>
                        <p:sldTgt/>
                      </p:tgtEl>
                    </p:cond>
                  </p:endCondLst>
                </p:cTn>
                <p:tgtEl>
                  <p:spTgt spid="201751"/>
                </p:tgtEl>
              </p:cMediaNode>
            </p:video>
          </p:childTnLst>
        </p:cTn>
      </p:par>
    </p:tnLst>
    <p:bldLst>
      <p:bldP spid="20174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152400"/>
            <a:ext cx="8229600" cy="1066800"/>
          </a:xfrm>
        </p:spPr>
        <p:txBody>
          <a:bodyPr>
            <a:normAutofit fontScale="90000"/>
          </a:bodyPr>
          <a:lstStyle/>
          <a:p>
            <a:r>
              <a:rPr lang="en-US" sz="4000" smtClean="0"/>
              <a:t>Circulation Issues lead to Lower Extremity Problems</a:t>
            </a:r>
          </a:p>
        </p:txBody>
      </p:sp>
      <p:sp>
        <p:nvSpPr>
          <p:cNvPr id="175107" name="Rectangle 3"/>
          <p:cNvSpPr>
            <a:spLocks noGrp="1" noChangeArrowheads="1"/>
          </p:cNvSpPr>
          <p:nvPr>
            <p:ph type="body" idx="1"/>
          </p:nvPr>
        </p:nvSpPr>
        <p:spPr>
          <a:xfrm>
            <a:off x="457200" y="1600200"/>
            <a:ext cx="8229600" cy="4556760"/>
          </a:xfrm>
        </p:spPr>
        <p:txBody>
          <a:bodyPr/>
          <a:lstStyle/>
          <a:p>
            <a:pPr>
              <a:defRPr/>
            </a:pPr>
            <a:r>
              <a:rPr lang="en-US" sz="3600" dirty="0" smtClean="0"/>
              <a:t>Peripheral Arterial Disease</a:t>
            </a:r>
          </a:p>
          <a:p>
            <a:pPr>
              <a:defRPr/>
            </a:pPr>
            <a:r>
              <a:rPr lang="en-US" sz="3600" dirty="0" smtClean="0"/>
              <a:t>Vascular Disease</a:t>
            </a:r>
          </a:p>
          <a:p>
            <a:pPr>
              <a:defRPr/>
            </a:pPr>
            <a:endParaRPr lang="en-US" sz="3600" dirty="0"/>
          </a:p>
          <a:p>
            <a:pPr>
              <a:defRPr/>
            </a:pPr>
            <a:r>
              <a:rPr lang="en-US" sz="3600" dirty="0" smtClean="0"/>
              <a:t>Assessment</a:t>
            </a:r>
            <a:endParaRPr lang="en-US" sz="3600" dirty="0"/>
          </a:p>
        </p:txBody>
      </p:sp>
    </p:spTree>
    <p:custDataLst>
      <p:tags r:id="rId1"/>
    </p:custDataLst>
    <p:extLst>
      <p:ext uri="{BB962C8B-B14F-4D97-AF65-F5344CB8AC3E}">
        <p14:creationId xmlns:p14="http://schemas.microsoft.com/office/powerpoint/2010/main" val="97269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b="1" dirty="0" smtClean="0">
                <a:ea typeface="Tahoma" pitchFamily="34" charset="0"/>
                <a:cs typeface="Tahoma" pitchFamily="34" charset="0"/>
              </a:rPr>
              <a:t>Peripheral Arterial Disease </a:t>
            </a:r>
            <a:br>
              <a:rPr lang="en-US" b="1" dirty="0" smtClean="0">
                <a:ea typeface="Tahoma" pitchFamily="34" charset="0"/>
                <a:cs typeface="Tahoma" pitchFamily="34" charset="0"/>
              </a:rPr>
            </a:br>
            <a:r>
              <a:rPr lang="en-US" b="1" dirty="0" smtClean="0">
                <a:ea typeface="Tahoma" pitchFamily="34" charset="0"/>
                <a:cs typeface="Tahoma" pitchFamily="34" charset="0"/>
              </a:rPr>
              <a:t>Assessment</a:t>
            </a:r>
            <a:endParaRPr lang="en-US" dirty="0"/>
          </a:p>
        </p:txBody>
      </p:sp>
      <p:pic>
        <p:nvPicPr>
          <p:cNvPr id="8" name="Picture 2" descr="Photo of foot"/>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471948" y="1524000"/>
            <a:ext cx="7558049"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5919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28600" y="381000"/>
            <a:ext cx="8382000" cy="838200"/>
          </a:xfrm>
        </p:spPr>
        <p:txBody>
          <a:bodyPr/>
          <a:lstStyle/>
          <a:p>
            <a:r>
              <a:rPr lang="en-US" smtClean="0"/>
              <a:t>Pitting Edema</a:t>
            </a:r>
          </a:p>
        </p:txBody>
      </p:sp>
      <p:pic>
        <p:nvPicPr>
          <p:cNvPr id="93187" name="Picture 3" descr="74026457_bc44e6baf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3810000"/>
            <a:ext cx="3276600" cy="2457450"/>
          </a:xfrm>
        </p:spPr>
      </p:pic>
      <p:pic>
        <p:nvPicPr>
          <p:cNvPr id="93188" name="Picture 4" descr="img00553"/>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429000" y="1371600"/>
            <a:ext cx="2514600"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3189" name="Picture 5" descr="img00427"/>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867400" y="3657600"/>
            <a:ext cx="2605088" cy="297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257871614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smtClean="0"/>
              <a:t>Venous Ulceration</a:t>
            </a:r>
          </a:p>
        </p:txBody>
      </p:sp>
      <p:pic>
        <p:nvPicPr>
          <p:cNvPr id="94212" name="Picture 4" descr="VenousLegUl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825" y="1295400"/>
            <a:ext cx="43338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7596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mtClean="0"/>
              <a:t>Diabetes and Charcot Foot</a:t>
            </a:r>
          </a:p>
        </p:txBody>
      </p:sp>
      <p:sp>
        <p:nvSpPr>
          <p:cNvPr id="284675" name="Rectangle 3"/>
          <p:cNvSpPr>
            <a:spLocks noGrp="1" noChangeArrowheads="1"/>
          </p:cNvSpPr>
          <p:nvPr>
            <p:ph type="body" sz="half" idx="1"/>
          </p:nvPr>
        </p:nvSpPr>
        <p:spPr>
          <a:xfrm>
            <a:off x="1066800" y="1981200"/>
            <a:ext cx="3697288" cy="4114800"/>
          </a:xfrm>
        </p:spPr>
        <p:txBody>
          <a:bodyPr/>
          <a:lstStyle/>
          <a:p>
            <a:pPr>
              <a:defRPr/>
            </a:pPr>
            <a:r>
              <a:rPr lang="en-US" sz="2800"/>
              <a:t>Damaged nerves</a:t>
            </a:r>
          </a:p>
          <a:p>
            <a:pPr>
              <a:defRPr/>
            </a:pPr>
            <a:endParaRPr lang="en-US" sz="2800"/>
          </a:p>
          <a:p>
            <a:pPr>
              <a:defRPr/>
            </a:pPr>
            <a:r>
              <a:rPr lang="en-US" sz="2800"/>
              <a:t>Blocked blood vessels</a:t>
            </a:r>
          </a:p>
          <a:p>
            <a:pPr>
              <a:defRPr/>
            </a:pPr>
            <a:endParaRPr lang="en-US" sz="2800"/>
          </a:p>
          <a:p>
            <a:pPr>
              <a:defRPr/>
            </a:pPr>
            <a:r>
              <a:rPr lang="en-US" sz="2800"/>
              <a:t>Shifting bones</a:t>
            </a:r>
          </a:p>
          <a:p>
            <a:pPr>
              <a:defRPr/>
            </a:pPr>
            <a:endParaRPr lang="en-US" sz="2800"/>
          </a:p>
          <a:p>
            <a:pPr>
              <a:defRPr/>
            </a:pPr>
            <a:r>
              <a:rPr lang="en-US" sz="2800"/>
              <a:t>Collapsed arch joints</a:t>
            </a:r>
          </a:p>
        </p:txBody>
      </p:sp>
      <p:pic>
        <p:nvPicPr>
          <p:cNvPr id="284676" name="Picture 4" descr="FootCollapsed"/>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210175" y="1981200"/>
            <a:ext cx="302736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274823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284676"/>
                                        </p:tgtEl>
                                        <p:attrNameLst>
                                          <p:attrName>style.visibility</p:attrName>
                                        </p:attrNameLst>
                                      </p:cBhvr>
                                      <p:to>
                                        <p:strVal val="visible"/>
                                      </p:to>
                                    </p:set>
                                    <p:anim calcmode="lin" valueType="num">
                                      <p:cBhvr additive="base">
                                        <p:cTn id="7" dur="2000" fill="hold"/>
                                        <p:tgtEl>
                                          <p:spTgt spid="284676"/>
                                        </p:tgtEl>
                                        <p:attrNameLst>
                                          <p:attrName>ppt_x</p:attrName>
                                        </p:attrNameLst>
                                      </p:cBhvr>
                                      <p:tavLst>
                                        <p:tav tm="0">
                                          <p:val>
                                            <p:strVal val="0-#ppt_w/2"/>
                                          </p:val>
                                        </p:tav>
                                        <p:tav tm="100000">
                                          <p:val>
                                            <p:strVal val="#ppt_x"/>
                                          </p:val>
                                        </p:tav>
                                      </p:tavLst>
                                    </p:anim>
                                    <p:anim calcmode="lin" valueType="num">
                                      <p:cBhvr additive="base">
                                        <p:cTn id="8" dur="2000" fill="hold"/>
                                        <p:tgtEl>
                                          <p:spTgt spid="28467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8"/>
          <p:cNvSpPr>
            <a:spLocks noGrp="1" noChangeArrowheads="1"/>
          </p:cNvSpPr>
          <p:nvPr>
            <p:ph type="title" sz="quarter"/>
          </p:nvPr>
        </p:nvSpPr>
        <p:spPr>
          <a:xfrm>
            <a:off x="914400" y="304800"/>
            <a:ext cx="7696200" cy="1431925"/>
          </a:xfrm>
        </p:spPr>
        <p:txBody>
          <a:bodyPr/>
          <a:lstStyle/>
          <a:p>
            <a:r>
              <a:rPr lang="en-US" smtClean="0"/>
              <a:t> Charcot’s</a:t>
            </a:r>
          </a:p>
        </p:txBody>
      </p:sp>
      <p:pic>
        <p:nvPicPr>
          <p:cNvPr id="96259" name="Picture 7" descr="fig_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334000" y="2743200"/>
            <a:ext cx="1371600" cy="183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60" name="Picture 11" descr="fig_2"/>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162800" y="2743200"/>
            <a:ext cx="1371600" cy="1030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61" name="Picture 17" descr="tcc"/>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638800" y="4800600"/>
            <a:ext cx="914400" cy="1804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62" name="Text Box 15"/>
          <p:cNvSpPr txBox="1">
            <a:spLocks noChangeArrowheads="1"/>
          </p:cNvSpPr>
          <p:nvPr/>
        </p:nvSpPr>
        <p:spPr bwMode="auto">
          <a:xfrm>
            <a:off x="914400" y="2057400"/>
            <a:ext cx="3962400" cy="430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Char char="•"/>
            </a:pPr>
            <a:r>
              <a:rPr lang="en-US" sz="2000">
                <a:latin typeface="Times New Roman" panose="02020603050405020304" pitchFamily="18" charset="0"/>
              </a:rPr>
              <a:t> </a:t>
            </a:r>
            <a:r>
              <a:rPr lang="en-US" sz="2000" b="1">
                <a:latin typeface="Arial" panose="020B0604020202020204" pitchFamily="34" charset="0"/>
                <a:cs typeface="Arial" panose="020B0604020202020204" pitchFamily="34" charset="0"/>
              </a:rPr>
              <a:t>Neurotraumatic theory: </a:t>
            </a:r>
          </a:p>
          <a:p>
            <a:pPr lvl="1" eaLnBrk="1" hangingPunct="1">
              <a:spcBef>
                <a:spcPct val="50000"/>
              </a:spcBef>
              <a:buClrTx/>
              <a:buSzTx/>
              <a:buFontTx/>
              <a:buNone/>
            </a:pPr>
            <a:r>
              <a:rPr lang="en-US" sz="2000">
                <a:latin typeface="Arial" panose="020B0604020202020204" pitchFamily="34" charset="0"/>
                <a:cs typeface="Arial" panose="020B0604020202020204" pitchFamily="34" charset="0"/>
              </a:rPr>
              <a:t>bony destruction due to loss of pain sensation and proprioception + repetitive and mechanical trauma to foot. </a:t>
            </a:r>
          </a:p>
          <a:p>
            <a:pPr eaLnBrk="1" hangingPunct="1">
              <a:spcBef>
                <a:spcPct val="50000"/>
              </a:spcBef>
              <a:buClrTx/>
              <a:buSzTx/>
              <a:buFontTx/>
              <a:buChar char="•"/>
            </a:pPr>
            <a:r>
              <a:rPr lang="en-US" sz="2000">
                <a:latin typeface="Arial" panose="020B0604020202020204" pitchFamily="34" charset="0"/>
                <a:cs typeface="Arial" panose="020B0604020202020204" pitchFamily="34" charset="0"/>
              </a:rPr>
              <a:t> </a:t>
            </a:r>
            <a:r>
              <a:rPr lang="en-US" sz="2000" b="1">
                <a:latin typeface="Arial" panose="020B0604020202020204" pitchFamily="34" charset="0"/>
                <a:cs typeface="Arial" panose="020B0604020202020204" pitchFamily="34" charset="0"/>
              </a:rPr>
              <a:t>Neurovascular theory:</a:t>
            </a:r>
          </a:p>
          <a:p>
            <a:pPr lvl="1" eaLnBrk="1" hangingPunct="1">
              <a:spcBef>
                <a:spcPct val="50000"/>
              </a:spcBef>
              <a:buClrTx/>
              <a:buSzTx/>
              <a:buFontTx/>
              <a:buNone/>
            </a:pPr>
            <a:r>
              <a:rPr lang="en-US" sz="2000">
                <a:latin typeface="Arial" panose="020B0604020202020204" pitchFamily="34" charset="0"/>
                <a:cs typeface="Arial" panose="020B0604020202020204" pitchFamily="34" charset="0"/>
              </a:rPr>
              <a:t>joint destruction secondary to  autonomically stimulated   hyperemia and periarticular osteopenia associated with trauma</a:t>
            </a:r>
            <a:r>
              <a:rPr lang="en-US" sz="2400">
                <a:latin typeface="Arial" panose="020B0604020202020204" pitchFamily="34" charset="0"/>
                <a:cs typeface="Arial" panose="020B0604020202020204" pitchFamily="34" charset="0"/>
              </a:rPr>
              <a:t>. </a:t>
            </a:r>
          </a:p>
        </p:txBody>
      </p:sp>
      <p:sp>
        <p:nvSpPr>
          <p:cNvPr id="96263" name="Text Box 20"/>
          <p:cNvSpPr txBox="1">
            <a:spLocks noChangeArrowheads="1"/>
          </p:cNvSpPr>
          <p:nvPr/>
        </p:nvSpPr>
        <p:spPr bwMode="auto">
          <a:xfrm>
            <a:off x="5562600" y="3878263"/>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endParaRPr lang="en-US" sz="2400">
              <a:latin typeface="Times New Roman" panose="02020603050405020304" pitchFamily="18" charset="0"/>
            </a:endParaRPr>
          </a:p>
        </p:txBody>
      </p:sp>
      <p:sp>
        <p:nvSpPr>
          <p:cNvPr id="96264" name="Text Box 21"/>
          <p:cNvSpPr txBox="1">
            <a:spLocks noChangeArrowheads="1"/>
          </p:cNvSpPr>
          <p:nvPr/>
        </p:nvSpPr>
        <p:spPr bwMode="auto">
          <a:xfrm>
            <a:off x="7086600" y="3810000"/>
            <a:ext cx="1905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en-US" sz="1800">
                <a:latin typeface="Arial" panose="020B0604020202020204" pitchFamily="34" charset="0"/>
                <a:cs typeface="Arial" panose="020B0604020202020204" pitchFamily="34" charset="0"/>
              </a:rPr>
              <a:t>45 yr old, type 2  on orals, Random BG 201mg/dl  </a:t>
            </a:r>
          </a:p>
        </p:txBody>
      </p:sp>
      <p:sp>
        <p:nvSpPr>
          <p:cNvPr id="96265" name="Text Box 22"/>
          <p:cNvSpPr txBox="1">
            <a:spLocks noChangeArrowheads="1"/>
          </p:cNvSpPr>
          <p:nvPr/>
        </p:nvSpPr>
        <p:spPr bwMode="auto">
          <a:xfrm>
            <a:off x="6781800" y="5181600"/>
            <a:ext cx="21336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en-US" sz="2000">
                <a:latin typeface="Arial" panose="020B0604020202020204" pitchFamily="34" charset="0"/>
                <a:cs typeface="Arial" panose="020B0604020202020204" pitchFamily="34" charset="0"/>
              </a:rPr>
              <a:t>Tx during acute phase = Casting for 3-6 mo’s then custom footwear</a:t>
            </a:r>
          </a:p>
        </p:txBody>
      </p:sp>
      <p:pic>
        <p:nvPicPr>
          <p:cNvPr id="96266" name="Picture 24" descr="Figure 1b"/>
          <p:cNvPicPr>
            <a:picLocks noGrp="1" noChangeAspect="1" noChangeArrowheads="1"/>
          </p:cNvPicPr>
          <p:nvPr>
            <p:ph sz="quarter" idx="4"/>
          </p:nvPr>
        </p:nvPicPr>
        <p:blipFill>
          <a:blip r:embed="rId10">
            <a:extLst>
              <a:ext uri="{28A0092B-C50C-407E-A947-70E740481C1C}">
                <a14:useLocalDpi xmlns:a14="http://schemas.microsoft.com/office/drawing/2010/main" val="0"/>
              </a:ext>
            </a:extLst>
          </a:blip>
          <a:srcRect/>
          <a:stretch>
            <a:fillRect/>
          </a:stretch>
        </p:blipFill>
        <p:spPr>
          <a:xfrm>
            <a:off x="4876800" y="304800"/>
            <a:ext cx="3001963" cy="198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247908547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a:xfrm>
            <a:off x="3297238" y="1946275"/>
            <a:ext cx="5645150" cy="4114800"/>
          </a:xfrm>
        </p:spPr>
        <p:txBody>
          <a:bodyPr/>
          <a:lstStyle/>
          <a:p>
            <a:pPr>
              <a:defRPr/>
            </a:pPr>
            <a:r>
              <a:rPr lang="en-US" dirty="0" smtClean="0"/>
              <a:t>Comprehensive Foot Exam</a:t>
            </a:r>
            <a:endParaRPr lang="en-US" dirty="0"/>
          </a:p>
        </p:txBody>
      </p:sp>
      <p:pic>
        <p:nvPicPr>
          <p:cNvPr id="97284" name="Picture 2" descr="C:\Users\bev\Documents\Scanned Documents\foot card.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152400"/>
            <a:ext cx="2667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3" descr="C:\Users\bev\Documents\Scanned Documents\ADA foot taskforce 2008.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07963"/>
            <a:ext cx="597535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7" descr="C:\Users\bev\AppData\Local\Microsoft\Windows\Temporary Internet Files\Content.IE5\PR1GQ4JO\MP90042651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6775" y="3276600"/>
            <a:ext cx="49530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0802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smtClean="0"/>
              <a:t>1</a:t>
            </a:r>
            <a:r>
              <a:rPr lang="en-US" baseline="30000" smtClean="0"/>
              <a:t>st</a:t>
            </a:r>
            <a:r>
              <a:rPr lang="en-US" smtClean="0"/>
              <a:t> Step – Watch Pt Walk</a:t>
            </a:r>
          </a:p>
        </p:txBody>
      </p:sp>
      <p:sp>
        <p:nvSpPr>
          <p:cNvPr id="3" name="Content Placeholder 2"/>
          <p:cNvSpPr>
            <a:spLocks noGrp="1"/>
          </p:cNvSpPr>
          <p:nvPr>
            <p:ph idx="1"/>
          </p:nvPr>
        </p:nvSpPr>
        <p:spPr/>
        <p:txBody>
          <a:bodyPr/>
          <a:lstStyle/>
          <a:p>
            <a:pPr>
              <a:defRPr/>
            </a:pPr>
            <a:endParaRPr lang="en-US"/>
          </a:p>
        </p:txBody>
      </p:sp>
    </p:spTree>
    <p:custDataLst>
      <p:tags r:id="rId1"/>
    </p:custDataLst>
    <p:extLst>
      <p:ext uri="{BB962C8B-B14F-4D97-AF65-F5344CB8AC3E}">
        <p14:creationId xmlns:p14="http://schemas.microsoft.com/office/powerpoint/2010/main" val="216148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smtClean="0"/>
              <a:t>Foot Exam – Patient History</a:t>
            </a:r>
          </a:p>
        </p:txBody>
      </p:sp>
      <p:sp>
        <p:nvSpPr>
          <p:cNvPr id="4" name="Content Placeholder 3"/>
          <p:cNvSpPr>
            <a:spLocks noGrp="1"/>
          </p:cNvSpPr>
          <p:nvPr>
            <p:ph idx="1"/>
          </p:nvPr>
        </p:nvSpPr>
        <p:spPr/>
        <p:txBody>
          <a:bodyPr/>
          <a:lstStyle/>
          <a:p>
            <a:pPr>
              <a:defRPr/>
            </a:pPr>
            <a:r>
              <a:rPr lang="en-US" dirty="0" smtClean="0"/>
              <a:t>Previous foot ulceration</a:t>
            </a:r>
          </a:p>
          <a:p>
            <a:pPr>
              <a:defRPr/>
            </a:pPr>
            <a:r>
              <a:rPr lang="en-US" dirty="0" smtClean="0"/>
              <a:t>Previous amputation</a:t>
            </a:r>
          </a:p>
          <a:p>
            <a:pPr>
              <a:defRPr/>
            </a:pPr>
            <a:r>
              <a:rPr lang="en-US" dirty="0" smtClean="0"/>
              <a:t>Diabetes &gt; 10 years</a:t>
            </a:r>
          </a:p>
          <a:p>
            <a:pPr>
              <a:defRPr/>
            </a:pPr>
            <a:r>
              <a:rPr lang="en-US" dirty="0" smtClean="0"/>
              <a:t>A1c ≥ 7%</a:t>
            </a:r>
          </a:p>
          <a:p>
            <a:pPr>
              <a:defRPr/>
            </a:pPr>
            <a:r>
              <a:rPr lang="en-US" dirty="0" smtClean="0"/>
              <a:t>Impaired Vision</a:t>
            </a:r>
          </a:p>
          <a:p>
            <a:pPr>
              <a:defRPr/>
            </a:pPr>
            <a:r>
              <a:rPr lang="en-US" dirty="0" smtClean="0"/>
              <a:t>Neuropathic Symptoms</a:t>
            </a:r>
          </a:p>
          <a:p>
            <a:pPr>
              <a:defRPr/>
            </a:pPr>
            <a:r>
              <a:rPr lang="en-US" dirty="0" smtClean="0"/>
              <a:t>Claudication</a:t>
            </a:r>
            <a:endParaRPr lang="en-US" dirty="0"/>
          </a:p>
        </p:txBody>
      </p:sp>
      <p:pic>
        <p:nvPicPr>
          <p:cNvPr id="99332" name="Picture 4" descr="C:\Users\bev\AppData\Local\Microsoft\Windows\Temporary Internet Files\Content.IE5\PR1GQ4JO\MP90038581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1917700"/>
            <a:ext cx="2547938"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8883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Study	</a:t>
            </a:r>
            <a:endParaRPr lang="en-US" dirty="0"/>
          </a:p>
        </p:txBody>
      </p:sp>
      <p:sp>
        <p:nvSpPr>
          <p:cNvPr id="3" name="Content Placeholder 2"/>
          <p:cNvSpPr>
            <a:spLocks noGrp="1"/>
          </p:cNvSpPr>
          <p:nvPr>
            <p:ph sz="quarter" idx="1"/>
          </p:nvPr>
        </p:nvSpPr>
        <p:spPr/>
        <p:txBody>
          <a:bodyPr/>
          <a:lstStyle/>
          <a:p>
            <a:r>
              <a:rPr lang="en-US" dirty="0" smtClean="0"/>
              <a:t>61 year old overweight woman with type 2 diabetes 3 months. Has been trying to control diabetes with diet and exercise.  GFR in 90s. Worried about weight gain.</a:t>
            </a:r>
          </a:p>
          <a:p>
            <a:r>
              <a:rPr lang="en-US" dirty="0" smtClean="0"/>
              <a:t>Most recent A1c 6.9%</a:t>
            </a:r>
          </a:p>
          <a:p>
            <a:pPr lvl="1"/>
            <a:r>
              <a:rPr lang="en-US" dirty="0" smtClean="0"/>
              <a:t>ADA</a:t>
            </a:r>
          </a:p>
          <a:p>
            <a:pPr lvl="1"/>
            <a:r>
              <a:rPr lang="en-US" dirty="0" smtClean="0"/>
              <a:t>AACE</a:t>
            </a:r>
          </a:p>
          <a:p>
            <a:pPr lvl="1"/>
            <a:r>
              <a:rPr lang="en-US" dirty="0" smtClean="0"/>
              <a:t>Cash pay</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8247" y="3875780"/>
            <a:ext cx="3428553" cy="2284809"/>
          </a:xfrm>
          <a:prstGeom prst="rect">
            <a:avLst/>
          </a:prstGeom>
        </p:spPr>
      </p:pic>
    </p:spTree>
    <p:custDataLst>
      <p:tags r:id="rId1"/>
    </p:custDataLst>
    <p:extLst>
      <p:ext uri="{BB962C8B-B14F-4D97-AF65-F5344CB8AC3E}">
        <p14:creationId xmlns:p14="http://schemas.microsoft.com/office/powerpoint/2010/main" val="79989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smtClean="0"/>
              <a:t>Foot Exam – Dermatologic Exam</a:t>
            </a:r>
          </a:p>
        </p:txBody>
      </p:sp>
      <p:sp>
        <p:nvSpPr>
          <p:cNvPr id="4" name="Content Placeholder 3"/>
          <p:cNvSpPr>
            <a:spLocks noGrp="1"/>
          </p:cNvSpPr>
          <p:nvPr>
            <p:ph idx="1"/>
          </p:nvPr>
        </p:nvSpPr>
        <p:spPr/>
        <p:txBody>
          <a:bodyPr/>
          <a:lstStyle/>
          <a:p>
            <a:pPr>
              <a:defRPr/>
            </a:pPr>
            <a:r>
              <a:rPr lang="en-US" dirty="0" smtClean="0"/>
              <a:t>Dry Skin</a:t>
            </a:r>
          </a:p>
          <a:p>
            <a:pPr>
              <a:defRPr/>
            </a:pPr>
            <a:r>
              <a:rPr lang="en-US" dirty="0" smtClean="0"/>
              <a:t>Absence of hair</a:t>
            </a:r>
          </a:p>
          <a:p>
            <a:pPr>
              <a:defRPr/>
            </a:pPr>
            <a:r>
              <a:rPr lang="en-US" dirty="0" smtClean="0"/>
              <a:t>Ingrown nail edges, long or sharp nails</a:t>
            </a:r>
          </a:p>
          <a:p>
            <a:pPr>
              <a:defRPr/>
            </a:pPr>
            <a:r>
              <a:rPr lang="en-US" dirty="0" smtClean="0"/>
              <a:t>Interspace maceration</a:t>
            </a:r>
          </a:p>
          <a:p>
            <a:pPr>
              <a:defRPr/>
            </a:pPr>
            <a:r>
              <a:rPr lang="en-US" dirty="0" smtClean="0"/>
              <a:t>Ulceration</a:t>
            </a:r>
          </a:p>
          <a:p>
            <a:pPr>
              <a:defRPr/>
            </a:pPr>
            <a:r>
              <a:rPr lang="en-US" dirty="0" smtClean="0"/>
              <a:t>Cleanliness</a:t>
            </a:r>
          </a:p>
        </p:txBody>
      </p:sp>
      <p:pic>
        <p:nvPicPr>
          <p:cNvPr id="100356" name="Picture 4" descr="C:\Users\bev\AppData\Local\Microsoft\Windows\Temporary Internet Files\Content.IE5\JPKQ5M28\MP90040960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048000"/>
            <a:ext cx="2590800"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0703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7" name="Picture 3"/>
          <p:cNvPicPr>
            <a:picLocks noChangeAspect="1" noChangeArrowheads="1"/>
          </p:cNvPicPr>
          <p:nvPr/>
        </p:nvPicPr>
        <p:blipFill>
          <a:blip r:embed="rId3"/>
          <a:srcRect/>
          <a:stretch>
            <a:fillRect/>
          </a:stretch>
        </p:blipFill>
        <p:spPr bwMode="auto">
          <a:xfrm>
            <a:off x="2844800" y="1658938"/>
            <a:ext cx="5918200" cy="44386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5686"/>
            <a:ext cx="4572000" cy="6096000"/>
          </a:xfrm>
          <a:prstGeom prst="rect">
            <a:avLst/>
          </a:prstGeom>
          <a:noFill/>
          <a:ln>
            <a:noFill/>
          </a:ln>
          <a:effectLst>
            <a:prstShdw prst="shdw17" dist="17961" dir="2700000">
              <a:srgbClr val="007A7A"/>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379" name="Title 1"/>
          <p:cNvSpPr>
            <a:spLocks noGrp="1"/>
          </p:cNvSpPr>
          <p:nvPr>
            <p:ph type="title"/>
          </p:nvPr>
        </p:nvSpPr>
        <p:spPr>
          <a:xfrm>
            <a:off x="3352800" y="304800"/>
            <a:ext cx="5410200" cy="1143000"/>
          </a:xfrm>
        </p:spPr>
        <p:txBody>
          <a:bodyPr>
            <a:normAutofit fontScale="90000"/>
          </a:bodyPr>
          <a:lstStyle/>
          <a:p>
            <a:r>
              <a:rPr lang="en-US" dirty="0" smtClean="0">
                <a:solidFill>
                  <a:schemeClr val="tx1"/>
                </a:solidFill>
              </a:rPr>
              <a:t>Flexibility Assessment</a:t>
            </a:r>
            <a:br>
              <a:rPr lang="en-US" dirty="0" smtClean="0">
                <a:solidFill>
                  <a:schemeClr val="tx1"/>
                </a:solidFill>
              </a:rPr>
            </a:br>
            <a:r>
              <a:rPr lang="en-US" dirty="0" smtClean="0">
                <a:solidFill>
                  <a:schemeClr val="tx1"/>
                </a:solidFill>
              </a:rPr>
              <a:t>Stiff joint syndromes</a:t>
            </a:r>
          </a:p>
        </p:txBody>
      </p:sp>
    </p:spTree>
    <p:custDataLst>
      <p:tags r:id="rId1"/>
    </p:custDataLst>
    <p:extLst>
      <p:ext uri="{BB962C8B-B14F-4D97-AF65-F5344CB8AC3E}">
        <p14:creationId xmlns:p14="http://schemas.microsoft.com/office/powerpoint/2010/main" val="6829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5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381000" y="228600"/>
            <a:ext cx="8458200" cy="1143000"/>
          </a:xfrm>
        </p:spPr>
        <p:txBody>
          <a:bodyPr>
            <a:normAutofit/>
          </a:bodyPr>
          <a:lstStyle/>
          <a:p>
            <a:r>
              <a:rPr lang="en-US" dirty="0" smtClean="0"/>
              <a:t>Biomechanical Foot Assessment –  </a:t>
            </a:r>
          </a:p>
        </p:txBody>
      </p:sp>
      <p:sp>
        <p:nvSpPr>
          <p:cNvPr id="4" name="Content Placeholder 3"/>
          <p:cNvSpPr>
            <a:spLocks noGrp="1"/>
          </p:cNvSpPr>
          <p:nvPr>
            <p:ph sz="half" idx="1"/>
          </p:nvPr>
        </p:nvSpPr>
        <p:spPr>
          <a:xfrm>
            <a:off x="381000" y="1600200"/>
            <a:ext cx="3810000" cy="4343400"/>
          </a:xfrm>
        </p:spPr>
        <p:txBody>
          <a:bodyPr>
            <a:normAutofit fontScale="92500" lnSpcReduction="20000"/>
          </a:bodyPr>
          <a:lstStyle/>
          <a:p>
            <a:pPr marL="0" indent="0">
              <a:buFont typeface="Wingdings" panose="05000000000000000000" pitchFamily="2" charset="2"/>
              <a:buNone/>
              <a:defRPr/>
            </a:pPr>
            <a:r>
              <a:rPr lang="en-US" sz="4300" u="sng" dirty="0" smtClean="0">
                <a:solidFill>
                  <a:srgbClr val="C00000"/>
                </a:solidFill>
              </a:rPr>
              <a:t>Test</a:t>
            </a:r>
          </a:p>
          <a:p>
            <a:pPr>
              <a:defRPr/>
            </a:pPr>
            <a:r>
              <a:rPr lang="en-US" dirty="0" err="1" smtClean="0"/>
              <a:t>Plantarflexion</a:t>
            </a:r>
            <a:r>
              <a:rPr lang="en-US" dirty="0" smtClean="0"/>
              <a:t> &amp; Dorsiflexion of ankles, great toes</a:t>
            </a:r>
          </a:p>
          <a:p>
            <a:pPr>
              <a:defRPr/>
            </a:pPr>
            <a:r>
              <a:rPr lang="en-US" dirty="0" smtClean="0"/>
              <a:t>Watch </a:t>
            </a:r>
            <a:r>
              <a:rPr lang="en-US" dirty="0" err="1" smtClean="0"/>
              <a:t>pt</a:t>
            </a:r>
            <a:r>
              <a:rPr lang="en-US" dirty="0" smtClean="0"/>
              <a:t> ambulate</a:t>
            </a:r>
          </a:p>
          <a:p>
            <a:pPr>
              <a:defRPr/>
            </a:pPr>
            <a:r>
              <a:rPr lang="en-US" dirty="0" smtClean="0"/>
              <a:t>Inspect Shoes</a:t>
            </a:r>
          </a:p>
          <a:p>
            <a:pPr>
              <a:defRPr/>
            </a:pPr>
            <a:r>
              <a:rPr lang="en-US" dirty="0" smtClean="0"/>
              <a:t>Inspect for deformity</a:t>
            </a:r>
          </a:p>
          <a:p>
            <a:pPr marL="0" indent="0">
              <a:buFont typeface="Wingdings" panose="05000000000000000000" pitchFamily="2" charset="2"/>
              <a:buNone/>
              <a:defRPr/>
            </a:pPr>
            <a:endParaRPr lang="en-US" dirty="0" smtClean="0"/>
          </a:p>
        </p:txBody>
      </p:sp>
      <p:sp>
        <p:nvSpPr>
          <p:cNvPr id="3" name="Content Placeholder 2"/>
          <p:cNvSpPr>
            <a:spLocks noGrp="1"/>
          </p:cNvSpPr>
          <p:nvPr>
            <p:ph sz="half" idx="2"/>
          </p:nvPr>
        </p:nvSpPr>
        <p:spPr>
          <a:xfrm>
            <a:off x="4267200" y="1524000"/>
            <a:ext cx="4572000" cy="4648200"/>
          </a:xfrm>
        </p:spPr>
        <p:txBody>
          <a:bodyPr>
            <a:normAutofit fontScale="92500" lnSpcReduction="20000"/>
          </a:bodyPr>
          <a:lstStyle/>
          <a:p>
            <a:pPr marL="0" indent="0">
              <a:buFont typeface="Wingdings" panose="05000000000000000000" pitchFamily="2" charset="2"/>
              <a:buNone/>
              <a:defRPr/>
            </a:pPr>
            <a:r>
              <a:rPr lang="en-US" sz="3900" u="sng" dirty="0" smtClean="0">
                <a:solidFill>
                  <a:srgbClr val="C00000"/>
                </a:solidFill>
              </a:rPr>
              <a:t>Significant Finding</a:t>
            </a:r>
            <a:endParaRPr lang="en-US" sz="3000" dirty="0" smtClean="0">
              <a:solidFill>
                <a:srgbClr val="C00000"/>
              </a:solidFill>
            </a:endParaRPr>
          </a:p>
          <a:p>
            <a:pPr>
              <a:defRPr/>
            </a:pPr>
            <a:r>
              <a:rPr lang="en-US" dirty="0" smtClean="0"/>
              <a:t>Diminished joint mobility</a:t>
            </a:r>
          </a:p>
          <a:p>
            <a:pPr marL="0" indent="0">
              <a:buFont typeface="Wingdings" panose="05000000000000000000" pitchFamily="2" charset="2"/>
              <a:buNone/>
              <a:defRPr/>
            </a:pPr>
            <a:endParaRPr lang="en-US" sz="1200" dirty="0" smtClean="0"/>
          </a:p>
          <a:p>
            <a:pPr marL="0" indent="0">
              <a:buFont typeface="Wingdings" panose="05000000000000000000" pitchFamily="2" charset="2"/>
              <a:buNone/>
              <a:defRPr/>
            </a:pPr>
            <a:endParaRPr lang="en-US" sz="1200" dirty="0" smtClean="0"/>
          </a:p>
          <a:p>
            <a:pPr>
              <a:defRPr/>
            </a:pPr>
            <a:r>
              <a:rPr lang="en-US" dirty="0" smtClean="0"/>
              <a:t>Decreased vision, gait imbalance, need for assistive devices</a:t>
            </a:r>
          </a:p>
          <a:p>
            <a:pPr>
              <a:defRPr/>
            </a:pPr>
            <a:r>
              <a:rPr lang="en-US" dirty="0" smtClean="0"/>
              <a:t>Ability to see/ reach feet</a:t>
            </a:r>
          </a:p>
          <a:p>
            <a:pPr>
              <a:defRPr/>
            </a:pPr>
            <a:r>
              <a:rPr lang="en-US" dirty="0" smtClean="0"/>
              <a:t>Corn, calluses, bunions, prominent metatarsal heads, hammertoes, claw toes</a:t>
            </a:r>
            <a:endParaRPr lang="en-US" dirty="0"/>
          </a:p>
        </p:txBody>
      </p:sp>
    </p:spTree>
    <p:custDataLst>
      <p:tags r:id="rId1"/>
    </p:custDataLst>
    <p:extLst>
      <p:ext uri="{BB962C8B-B14F-4D97-AF65-F5344CB8AC3E}">
        <p14:creationId xmlns:p14="http://schemas.microsoft.com/office/powerpoint/2010/main" val="392521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381000" y="304800"/>
            <a:ext cx="8534400" cy="1143000"/>
          </a:xfrm>
        </p:spPr>
        <p:txBody>
          <a:bodyPr/>
          <a:lstStyle/>
          <a:p>
            <a:r>
              <a:rPr lang="en-US" dirty="0" smtClean="0"/>
              <a:t>Visual Inspection/Palpation</a:t>
            </a:r>
          </a:p>
        </p:txBody>
      </p:sp>
      <p:sp>
        <p:nvSpPr>
          <p:cNvPr id="27651" name="Rectangle 3"/>
          <p:cNvSpPr>
            <a:spLocks noGrp="1" noChangeArrowheads="1"/>
          </p:cNvSpPr>
          <p:nvPr>
            <p:ph type="body" idx="1"/>
          </p:nvPr>
        </p:nvSpPr>
        <p:spPr>
          <a:xfrm>
            <a:off x="1066800" y="1828800"/>
            <a:ext cx="4400550" cy="4267200"/>
          </a:xfrm>
        </p:spPr>
        <p:txBody>
          <a:bodyPr>
            <a:normAutofit fontScale="92500" lnSpcReduction="10000"/>
          </a:bodyPr>
          <a:lstStyle/>
          <a:p>
            <a:pPr>
              <a:lnSpc>
                <a:spcPct val="80000"/>
              </a:lnSpc>
              <a:defRPr/>
            </a:pPr>
            <a:r>
              <a:rPr lang="en-US" sz="2800" dirty="0"/>
              <a:t>Breaks in the skin </a:t>
            </a:r>
          </a:p>
          <a:p>
            <a:pPr>
              <a:lnSpc>
                <a:spcPct val="80000"/>
              </a:lnSpc>
              <a:defRPr/>
            </a:pPr>
            <a:r>
              <a:rPr lang="en-US" sz="2800" dirty="0"/>
              <a:t>Erythema </a:t>
            </a:r>
          </a:p>
          <a:p>
            <a:pPr>
              <a:lnSpc>
                <a:spcPct val="80000"/>
              </a:lnSpc>
              <a:defRPr/>
            </a:pPr>
            <a:r>
              <a:rPr lang="en-US" sz="2800" dirty="0"/>
              <a:t>Trauma </a:t>
            </a:r>
          </a:p>
          <a:p>
            <a:pPr>
              <a:lnSpc>
                <a:spcPct val="80000"/>
              </a:lnSpc>
              <a:defRPr/>
            </a:pPr>
            <a:r>
              <a:rPr lang="en-US" sz="2800" dirty="0"/>
              <a:t>Pallor on elevation </a:t>
            </a:r>
          </a:p>
          <a:p>
            <a:pPr>
              <a:lnSpc>
                <a:spcPct val="80000"/>
              </a:lnSpc>
              <a:defRPr/>
            </a:pPr>
            <a:r>
              <a:rPr lang="en-US" sz="2800" dirty="0"/>
              <a:t>Dependent </a:t>
            </a:r>
            <a:r>
              <a:rPr lang="en-US" sz="2800" dirty="0" err="1"/>
              <a:t>rubor</a:t>
            </a:r>
            <a:r>
              <a:rPr lang="en-US" sz="2800" dirty="0"/>
              <a:t> </a:t>
            </a:r>
          </a:p>
          <a:p>
            <a:pPr>
              <a:lnSpc>
                <a:spcPct val="80000"/>
              </a:lnSpc>
              <a:defRPr/>
            </a:pPr>
            <a:r>
              <a:rPr lang="en-US" sz="2800" dirty="0"/>
              <a:t>Changes in the size or shape of the foot </a:t>
            </a:r>
          </a:p>
          <a:p>
            <a:pPr>
              <a:lnSpc>
                <a:spcPct val="80000"/>
              </a:lnSpc>
              <a:defRPr/>
            </a:pPr>
            <a:r>
              <a:rPr lang="en-US" sz="2800" dirty="0"/>
              <a:t>Nail deformities </a:t>
            </a:r>
          </a:p>
          <a:p>
            <a:pPr>
              <a:lnSpc>
                <a:spcPct val="80000"/>
              </a:lnSpc>
              <a:defRPr/>
            </a:pPr>
            <a:r>
              <a:rPr lang="en-US" sz="2800" dirty="0"/>
              <a:t>Extensive callus </a:t>
            </a:r>
          </a:p>
          <a:p>
            <a:pPr>
              <a:lnSpc>
                <a:spcPct val="80000"/>
              </a:lnSpc>
              <a:defRPr/>
            </a:pPr>
            <a:r>
              <a:rPr lang="en-US" sz="2800" dirty="0" err="1"/>
              <a:t>Tinea</a:t>
            </a:r>
            <a:r>
              <a:rPr lang="en-US" sz="2800" i="1" dirty="0"/>
              <a:t> </a:t>
            </a:r>
            <a:r>
              <a:rPr lang="en-US" sz="2800" dirty="0" err="1"/>
              <a:t>pedis</a:t>
            </a:r>
            <a:r>
              <a:rPr lang="en-US" sz="2800" dirty="0"/>
              <a:t> </a:t>
            </a:r>
            <a:endParaRPr lang="en-US" dirty="0"/>
          </a:p>
          <a:p>
            <a:pPr>
              <a:lnSpc>
                <a:spcPct val="80000"/>
              </a:lnSpc>
              <a:defRPr/>
            </a:pPr>
            <a:r>
              <a:rPr lang="en-US" dirty="0"/>
              <a:t>Pitting edema </a:t>
            </a:r>
          </a:p>
          <a:p>
            <a:pPr marL="1828800" lvl="4" indent="0" algn="r">
              <a:lnSpc>
                <a:spcPct val="80000"/>
              </a:lnSpc>
              <a:buFontTx/>
              <a:buNone/>
              <a:defRPr/>
            </a:pPr>
            <a:r>
              <a:rPr lang="en-US" sz="1800" dirty="0"/>
              <a:t>V</a:t>
            </a:r>
            <a:r>
              <a:rPr lang="en-US" sz="1600" dirty="0"/>
              <a:t>A Guidelines 2004</a:t>
            </a:r>
          </a:p>
        </p:txBody>
      </p:sp>
      <p:pic>
        <p:nvPicPr>
          <p:cNvPr id="102404" name="Picture 5" descr="C:\Users\bev\AppData\Local\Microsoft\Windows\Temporary Internet Files\Content.IE5\PR1GQ4JO\MC90043874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7350" y="18288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170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57200" y="457200"/>
            <a:ext cx="8229600" cy="838200"/>
          </a:xfrm>
        </p:spPr>
        <p:txBody>
          <a:bodyPr>
            <a:normAutofit fontScale="90000"/>
          </a:bodyPr>
          <a:lstStyle/>
          <a:p>
            <a:r>
              <a:rPr lang="en-US" dirty="0" smtClean="0"/>
              <a:t>Foot Exam – Screening for Neuropathy</a:t>
            </a:r>
          </a:p>
        </p:txBody>
      </p:sp>
      <p:sp>
        <p:nvSpPr>
          <p:cNvPr id="4" name="Content Placeholder 3"/>
          <p:cNvSpPr>
            <a:spLocks noGrp="1"/>
          </p:cNvSpPr>
          <p:nvPr>
            <p:ph sz="half" idx="1"/>
          </p:nvPr>
        </p:nvSpPr>
        <p:spPr>
          <a:xfrm>
            <a:off x="457200" y="1600200"/>
            <a:ext cx="3810000" cy="4114800"/>
          </a:xfrm>
        </p:spPr>
        <p:txBody>
          <a:bodyPr/>
          <a:lstStyle/>
          <a:p>
            <a:pPr marL="0" indent="0" algn="ctr">
              <a:buFont typeface="Wingdings" panose="05000000000000000000" pitchFamily="2" charset="2"/>
              <a:buNone/>
              <a:defRPr/>
            </a:pPr>
            <a:r>
              <a:rPr lang="en-US" sz="4400" u="sng" dirty="0" smtClean="0">
                <a:solidFill>
                  <a:srgbClr val="C00000"/>
                </a:solidFill>
              </a:rPr>
              <a:t>Test</a:t>
            </a:r>
          </a:p>
          <a:p>
            <a:pPr>
              <a:defRPr/>
            </a:pPr>
            <a:r>
              <a:rPr lang="en-US" dirty="0" smtClean="0"/>
              <a:t>Semmes-Weinstein monofilament 10g</a:t>
            </a:r>
          </a:p>
          <a:p>
            <a:pPr>
              <a:defRPr/>
            </a:pPr>
            <a:r>
              <a:rPr lang="en-US" dirty="0" smtClean="0"/>
              <a:t>Vibration perception threshold testing</a:t>
            </a:r>
          </a:p>
          <a:p>
            <a:pPr>
              <a:defRPr/>
            </a:pPr>
            <a:r>
              <a:rPr lang="en-US" dirty="0" smtClean="0"/>
              <a:t>Tuning Fork 128 Hz</a:t>
            </a:r>
          </a:p>
          <a:p>
            <a:pPr marL="0" indent="0">
              <a:buFont typeface="Wingdings" panose="05000000000000000000" pitchFamily="2" charset="2"/>
              <a:buNone/>
              <a:defRPr/>
            </a:pPr>
            <a:endParaRPr lang="en-US" dirty="0" smtClean="0"/>
          </a:p>
        </p:txBody>
      </p:sp>
      <p:sp>
        <p:nvSpPr>
          <p:cNvPr id="3" name="Content Placeholder 2"/>
          <p:cNvSpPr>
            <a:spLocks noGrp="1"/>
          </p:cNvSpPr>
          <p:nvPr>
            <p:ph sz="half" idx="2"/>
          </p:nvPr>
        </p:nvSpPr>
        <p:spPr>
          <a:xfrm>
            <a:off x="4572000" y="1600200"/>
            <a:ext cx="4141788" cy="4267200"/>
          </a:xfrm>
        </p:spPr>
        <p:txBody>
          <a:bodyPr/>
          <a:lstStyle/>
          <a:p>
            <a:pPr marL="0" indent="0" algn="ctr">
              <a:buFont typeface="Wingdings" panose="05000000000000000000" pitchFamily="2" charset="2"/>
              <a:buNone/>
              <a:defRPr/>
            </a:pPr>
            <a:r>
              <a:rPr lang="en-US" sz="3600" u="sng" dirty="0" smtClean="0">
                <a:solidFill>
                  <a:srgbClr val="C00000"/>
                </a:solidFill>
              </a:rPr>
              <a:t>Significant Finding</a:t>
            </a:r>
            <a:endParaRPr lang="en-US" sz="3200" dirty="0" smtClean="0">
              <a:solidFill>
                <a:srgbClr val="C00000"/>
              </a:solidFill>
            </a:endParaRPr>
          </a:p>
          <a:p>
            <a:pPr>
              <a:defRPr/>
            </a:pPr>
            <a:r>
              <a:rPr lang="en-US" dirty="0" smtClean="0"/>
              <a:t>Lack of perception at one or &gt; sites</a:t>
            </a:r>
          </a:p>
          <a:p>
            <a:pPr>
              <a:defRPr/>
            </a:pPr>
            <a:r>
              <a:rPr lang="en-US" dirty="0" smtClean="0"/>
              <a:t>Vibration perception threshold &gt;24 volts</a:t>
            </a:r>
          </a:p>
          <a:p>
            <a:pPr>
              <a:defRPr/>
            </a:pPr>
            <a:r>
              <a:rPr lang="en-US" dirty="0" smtClean="0"/>
              <a:t>Abnormal vibration perception</a:t>
            </a:r>
            <a:endParaRPr lang="en-US" dirty="0"/>
          </a:p>
        </p:txBody>
      </p:sp>
    </p:spTree>
    <p:custDataLst>
      <p:tags r:id="rId1"/>
    </p:custDataLst>
    <p:extLst>
      <p:ext uri="{BB962C8B-B14F-4D97-AF65-F5344CB8AC3E}">
        <p14:creationId xmlns:p14="http://schemas.microsoft.com/office/powerpoint/2010/main" val="1949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19100" y="419100"/>
            <a:ext cx="8139113" cy="1143000"/>
          </a:xfrm>
        </p:spPr>
        <p:txBody>
          <a:bodyPr/>
          <a:lstStyle/>
          <a:p>
            <a:r>
              <a:rPr lang="en-US" smtClean="0"/>
              <a:t>Loss of Protective Sensation </a:t>
            </a:r>
          </a:p>
        </p:txBody>
      </p:sp>
      <p:sp>
        <p:nvSpPr>
          <p:cNvPr id="270339" name="Rectangle 3"/>
          <p:cNvSpPr>
            <a:spLocks noGrp="1" noChangeArrowheads="1"/>
          </p:cNvSpPr>
          <p:nvPr>
            <p:ph type="body" idx="1"/>
          </p:nvPr>
        </p:nvSpPr>
        <p:spPr>
          <a:xfrm>
            <a:off x="419100" y="1828800"/>
            <a:ext cx="7772400" cy="4114800"/>
          </a:xfrm>
        </p:spPr>
        <p:txBody>
          <a:bodyPr/>
          <a:lstStyle/>
          <a:p>
            <a:pPr>
              <a:defRPr/>
            </a:pPr>
            <a:r>
              <a:rPr lang="en-US" dirty="0"/>
              <a:t>Monofilament Testing </a:t>
            </a:r>
            <a:endParaRPr lang="en-US" sz="2800" dirty="0"/>
          </a:p>
          <a:p>
            <a:pPr lvl="1">
              <a:defRPr/>
            </a:pPr>
            <a:r>
              <a:rPr lang="en-US" dirty="0"/>
              <a:t>5.07 touched to plantar </a:t>
            </a:r>
            <a:endParaRPr lang="en-US" dirty="0" smtClean="0"/>
          </a:p>
          <a:p>
            <a:pPr marL="457200" lvl="1" indent="0">
              <a:buFont typeface="Wingdings" panose="05000000000000000000" pitchFamily="2" charset="2"/>
              <a:buNone/>
              <a:defRPr/>
            </a:pPr>
            <a:r>
              <a:rPr lang="en-US" dirty="0" smtClean="0"/>
              <a:t>surface </a:t>
            </a:r>
            <a:r>
              <a:rPr lang="en-US" dirty="0"/>
              <a:t>and top of foot</a:t>
            </a:r>
          </a:p>
          <a:p>
            <a:pPr lvl="1">
              <a:defRPr/>
            </a:pPr>
            <a:r>
              <a:rPr lang="en-US" dirty="0"/>
              <a:t>C shape </a:t>
            </a:r>
            <a:r>
              <a:rPr lang="en-US" dirty="0" smtClean="0"/>
              <a:t>delivers 10 </a:t>
            </a:r>
            <a:r>
              <a:rPr lang="en-US" dirty="0" err="1"/>
              <a:t>gms</a:t>
            </a:r>
            <a:r>
              <a:rPr lang="en-US" dirty="0"/>
              <a:t> pressure</a:t>
            </a:r>
          </a:p>
          <a:p>
            <a:pPr lvl="1">
              <a:defRPr/>
            </a:pPr>
            <a:r>
              <a:rPr lang="en-US" dirty="0"/>
              <a:t>Test four sites</a:t>
            </a:r>
          </a:p>
          <a:p>
            <a:pPr lvl="2">
              <a:defRPr/>
            </a:pPr>
            <a:r>
              <a:rPr lang="en-US" sz="2800" dirty="0"/>
              <a:t>Plantar surfaces of </a:t>
            </a:r>
          </a:p>
          <a:p>
            <a:pPr lvl="3">
              <a:defRPr/>
            </a:pPr>
            <a:r>
              <a:rPr lang="en-US" sz="2400" dirty="0"/>
              <a:t>Each great toe</a:t>
            </a:r>
          </a:p>
          <a:p>
            <a:pPr lvl="3">
              <a:defRPr/>
            </a:pPr>
            <a:r>
              <a:rPr lang="en-US" sz="2400" dirty="0"/>
              <a:t>1</a:t>
            </a:r>
            <a:r>
              <a:rPr lang="en-US" sz="2400" baseline="30000" dirty="0"/>
              <a:t>st</a:t>
            </a:r>
            <a:r>
              <a:rPr lang="en-US" sz="2400" dirty="0"/>
              <a:t>, 3</a:t>
            </a:r>
            <a:r>
              <a:rPr lang="en-US" sz="2400" baseline="30000" dirty="0"/>
              <a:t>rd</a:t>
            </a:r>
            <a:r>
              <a:rPr lang="en-US" sz="2400" dirty="0"/>
              <a:t> and 5</a:t>
            </a:r>
            <a:r>
              <a:rPr lang="en-US" sz="2400" baseline="30000" dirty="0"/>
              <a:t>th</a:t>
            </a:r>
            <a:r>
              <a:rPr lang="en-US" sz="2400" dirty="0"/>
              <a:t> metatarsal head</a:t>
            </a:r>
          </a:p>
          <a:p>
            <a:pPr lvl="3">
              <a:buFontTx/>
              <a:buNone/>
              <a:defRPr/>
            </a:pPr>
            <a:endParaRPr lang="en-US" sz="2400" dirty="0"/>
          </a:p>
          <a:p>
            <a:pPr>
              <a:buFont typeface="Wingdings" panose="05000000000000000000" pitchFamily="2" charset="2"/>
              <a:buNone/>
              <a:defRPr/>
            </a:pPr>
            <a:endParaRPr lang="en-US" sz="2800" dirty="0"/>
          </a:p>
          <a:p>
            <a:pPr>
              <a:defRPr/>
            </a:pPr>
            <a:endParaRPr lang="en-US" dirty="0"/>
          </a:p>
        </p:txBody>
      </p:sp>
      <p:pic>
        <p:nvPicPr>
          <p:cNvPr id="86020" name="Picture 4"/>
          <p:cNvPicPr>
            <a:picLocks noChangeAspect="1" noChangeArrowheads="1"/>
          </p:cNvPicPr>
          <p:nvPr/>
        </p:nvPicPr>
        <p:blipFill>
          <a:blip r:embed="rId3"/>
          <a:srcRect/>
          <a:stretch>
            <a:fillRect/>
          </a:stretch>
        </p:blipFill>
        <p:spPr bwMode="auto">
          <a:xfrm>
            <a:off x="6248400" y="1981200"/>
            <a:ext cx="2309813" cy="31242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56653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81000" y="228600"/>
            <a:ext cx="8382000" cy="1143000"/>
          </a:xfrm>
        </p:spPr>
        <p:txBody>
          <a:bodyPr>
            <a:normAutofit fontScale="90000"/>
          </a:bodyPr>
          <a:lstStyle/>
          <a:p>
            <a:r>
              <a:rPr lang="en-US" sz="4000" dirty="0" smtClean="0"/>
              <a:t>Monofilament (MF) Procedure </a:t>
            </a:r>
            <a:br>
              <a:rPr lang="en-US" sz="4000" dirty="0" smtClean="0"/>
            </a:br>
            <a:r>
              <a:rPr lang="en-US" sz="2800" i="1" dirty="0" smtClean="0"/>
              <a:t>(</a:t>
            </a:r>
            <a:r>
              <a:rPr lang="en-US" sz="2800" i="1" dirty="0" err="1" smtClean="0"/>
              <a:t>Int</a:t>
            </a:r>
            <a:r>
              <a:rPr lang="en-US" sz="2800" i="1" dirty="0" smtClean="0"/>
              <a:t> Consensus Grp)</a:t>
            </a:r>
            <a:r>
              <a:rPr lang="en-US" sz="4000" dirty="0" smtClean="0"/>
              <a:t> </a:t>
            </a:r>
          </a:p>
        </p:txBody>
      </p:sp>
      <p:sp>
        <p:nvSpPr>
          <p:cNvPr id="483331" name="Rectangle 3"/>
          <p:cNvSpPr>
            <a:spLocks noGrp="1" noChangeArrowheads="1"/>
          </p:cNvSpPr>
          <p:nvPr>
            <p:ph type="body" idx="1"/>
          </p:nvPr>
        </p:nvSpPr>
        <p:spPr>
          <a:xfrm>
            <a:off x="990600" y="1500188"/>
            <a:ext cx="7508875" cy="5053012"/>
          </a:xfrm>
        </p:spPr>
        <p:txBody>
          <a:bodyPr/>
          <a:lstStyle/>
          <a:p>
            <a:pPr marL="609600" indent="-609600">
              <a:defRPr/>
            </a:pPr>
            <a:r>
              <a:rPr lang="en-US" sz="2800" dirty="0"/>
              <a:t>Demonstrate procedure on </a:t>
            </a:r>
            <a:r>
              <a:rPr lang="en-US" sz="2800" dirty="0" err="1"/>
              <a:t>pts</a:t>
            </a:r>
            <a:r>
              <a:rPr lang="en-US" sz="2800" dirty="0"/>
              <a:t> forearm or hand</a:t>
            </a:r>
          </a:p>
          <a:p>
            <a:pPr marL="609600" indent="-609600">
              <a:defRPr/>
            </a:pPr>
            <a:r>
              <a:rPr lang="en-US" sz="2800" dirty="0"/>
              <a:t>Have </a:t>
            </a:r>
            <a:r>
              <a:rPr lang="en-US" sz="2800" dirty="0" err="1"/>
              <a:t>pt</a:t>
            </a:r>
            <a:r>
              <a:rPr lang="en-US" sz="2800" dirty="0"/>
              <a:t> close their eyes</a:t>
            </a:r>
          </a:p>
          <a:p>
            <a:pPr marL="609600" indent="-609600">
              <a:defRPr/>
            </a:pPr>
            <a:r>
              <a:rPr lang="en-US" sz="2800" dirty="0"/>
              <a:t>Test four sites in random sequence</a:t>
            </a:r>
          </a:p>
          <a:p>
            <a:pPr marL="990600" lvl="1" indent="-533400">
              <a:defRPr/>
            </a:pPr>
            <a:r>
              <a:rPr lang="en-US" sz="2800" dirty="0"/>
              <a:t>(if callus or ulcer, test adjacent surface)</a:t>
            </a:r>
          </a:p>
          <a:p>
            <a:pPr marL="609600" indent="-609600">
              <a:defRPr/>
            </a:pPr>
            <a:r>
              <a:rPr lang="en-US" sz="2800" dirty="0"/>
              <a:t>Bow the MF and ask, “Do you feel it touch you, yes or no?”</a:t>
            </a:r>
          </a:p>
          <a:p>
            <a:pPr marL="609600" indent="-609600">
              <a:defRPr/>
            </a:pPr>
            <a:r>
              <a:rPr lang="en-US" sz="2800" dirty="0"/>
              <a:t>Randomly test at each site 3 times (one of which is a “sham” application – MF not applied)</a:t>
            </a:r>
          </a:p>
        </p:txBody>
      </p:sp>
    </p:spTree>
    <p:custDataLst>
      <p:tags r:id="rId1"/>
    </p:custDataLst>
    <p:extLst>
      <p:ext uri="{BB962C8B-B14F-4D97-AF65-F5344CB8AC3E}">
        <p14:creationId xmlns:p14="http://schemas.microsoft.com/office/powerpoint/2010/main" val="29077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228600" y="304800"/>
            <a:ext cx="8915400" cy="1143000"/>
          </a:xfrm>
        </p:spPr>
        <p:txBody>
          <a:bodyPr>
            <a:normAutofit fontScale="90000"/>
          </a:bodyPr>
          <a:lstStyle/>
          <a:p>
            <a:r>
              <a:rPr lang="en-US" dirty="0" smtClean="0"/>
              <a:t>5.07 monofilament = 10gms linear pressure</a:t>
            </a:r>
          </a:p>
        </p:txBody>
      </p:sp>
      <p:pic>
        <p:nvPicPr>
          <p:cNvPr id="1085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00487"/>
            <a:ext cx="6477000"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8" name="Rectangle 4"/>
          <p:cNvSpPr>
            <a:spLocks noChangeArrowheads="1"/>
          </p:cNvSpPr>
          <p:nvPr/>
        </p:nvSpPr>
        <p:spPr bwMode="auto">
          <a:xfrm>
            <a:off x="2819400" y="5715000"/>
            <a:ext cx="4648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2400" b="1" dirty="0">
                <a:solidFill>
                  <a:schemeClr val="bg1"/>
                </a:solidFill>
                <a:latin typeface="Arial" panose="020B0604020202020204" pitchFamily="34" charset="0"/>
              </a:rPr>
              <a:t/>
            </a:r>
            <a:br>
              <a:rPr lang="en-US" sz="2400" b="1" dirty="0">
                <a:solidFill>
                  <a:schemeClr val="bg1"/>
                </a:solidFill>
                <a:latin typeface="Arial" panose="020B0604020202020204" pitchFamily="34" charset="0"/>
              </a:rPr>
            </a:br>
            <a:endParaRPr lang="en-US" b="1" dirty="0">
              <a:solidFill>
                <a:schemeClr val="bg1"/>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68433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normAutofit fontScale="90000"/>
          </a:bodyPr>
          <a:lstStyle/>
          <a:p>
            <a:r>
              <a:rPr lang="en-US" smtClean="0"/>
              <a:t>Tuning Fork to Detect Polyneuropathy</a:t>
            </a:r>
          </a:p>
        </p:txBody>
      </p:sp>
      <p:graphicFrame>
        <p:nvGraphicFramePr>
          <p:cNvPr id="109571" name="Object 3"/>
          <p:cNvGraphicFramePr>
            <a:graphicFrameLocks noGrp="1" noChangeAspect="1"/>
          </p:cNvGraphicFramePr>
          <p:nvPr>
            <p:ph sz="half" idx="1"/>
          </p:nvPr>
        </p:nvGraphicFramePr>
        <p:xfrm>
          <a:off x="1765300" y="2051050"/>
          <a:ext cx="2374900" cy="3322638"/>
        </p:xfrm>
        <a:graphic>
          <a:graphicData uri="http://schemas.openxmlformats.org/presentationml/2006/ole">
            <mc:AlternateContent xmlns:mc="http://schemas.openxmlformats.org/markup-compatibility/2006">
              <mc:Choice xmlns:v="urn:schemas-microsoft-com:vml" Requires="v">
                <p:oleObj spid="_x0000_s88069" name="Photo Editor Photo" r:id="rId4" imgW="1457143" imgH="2180952" progId="MSPhotoEd.3">
                  <p:embed/>
                </p:oleObj>
              </mc:Choice>
              <mc:Fallback>
                <p:oleObj name="Photo Editor Photo" r:id="rId4" imgW="1457143" imgH="218095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5300" y="2051050"/>
                        <a:ext cx="2374900"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5220" name="Rectangle 4"/>
          <p:cNvSpPr>
            <a:spLocks noGrp="1" noChangeArrowheads="1"/>
          </p:cNvSpPr>
          <p:nvPr>
            <p:ph type="body" sz="half" idx="2"/>
          </p:nvPr>
        </p:nvSpPr>
        <p:spPr>
          <a:xfrm>
            <a:off x="4908550" y="1981200"/>
            <a:ext cx="3702050" cy="4114800"/>
          </a:xfrm>
        </p:spPr>
        <p:txBody>
          <a:bodyPr/>
          <a:lstStyle/>
          <a:p>
            <a:pPr>
              <a:defRPr/>
            </a:pPr>
            <a:r>
              <a:rPr lang="en-US" sz="2800"/>
              <a:t>128 tuning fork</a:t>
            </a:r>
          </a:p>
          <a:p>
            <a:pPr>
              <a:defRPr/>
            </a:pPr>
            <a:r>
              <a:rPr lang="en-US" sz="2800"/>
              <a:t>Plantar halax</a:t>
            </a:r>
          </a:p>
          <a:p>
            <a:pPr>
              <a:defRPr/>
            </a:pPr>
            <a:r>
              <a:rPr lang="en-US" sz="2800"/>
              <a:t>Compare sensation to that of examiner</a:t>
            </a:r>
          </a:p>
        </p:txBody>
      </p:sp>
      <p:sp>
        <p:nvSpPr>
          <p:cNvPr id="109573" name="Text Box 5"/>
          <p:cNvSpPr txBox="1">
            <a:spLocks noChangeArrowheads="1"/>
          </p:cNvSpPr>
          <p:nvPr/>
        </p:nvSpPr>
        <p:spPr bwMode="auto">
          <a:xfrm>
            <a:off x="1143000" y="5519964"/>
            <a:ext cx="6858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en-US" sz="2400" dirty="0">
                <a:latin typeface="Calibri" panose="020F0502020204030204" pitchFamily="34" charset="0"/>
              </a:rPr>
              <a:t>Back to Basics in Diagnosing Diabetic Polyneuropathy with the Tuning Fork! </a:t>
            </a:r>
            <a:r>
              <a:rPr lang="en-US" sz="2400" dirty="0" err="1">
                <a:latin typeface="Calibri" panose="020F0502020204030204" pitchFamily="34" charset="0"/>
              </a:rPr>
              <a:t>Meijer,et</a:t>
            </a:r>
            <a:r>
              <a:rPr lang="en-US" sz="2400" dirty="0">
                <a:latin typeface="Calibri" panose="020F0502020204030204" pitchFamily="34" charset="0"/>
              </a:rPr>
              <a:t> all  Diabetes Care, </a:t>
            </a:r>
            <a:r>
              <a:rPr lang="en-US" sz="2400" dirty="0" err="1">
                <a:latin typeface="Calibri" panose="020F0502020204030204" pitchFamily="34" charset="0"/>
              </a:rPr>
              <a:t>Vol</a:t>
            </a:r>
            <a:r>
              <a:rPr lang="en-US" sz="2400" dirty="0">
                <a:latin typeface="Calibri" panose="020F0502020204030204" pitchFamily="34" charset="0"/>
              </a:rPr>
              <a:t> 28, #9 Sept 2005</a:t>
            </a:r>
          </a:p>
        </p:txBody>
      </p:sp>
    </p:spTree>
    <p:custDataLst>
      <p:tags r:id="rId2"/>
    </p:custDataLst>
    <p:extLst>
      <p:ext uri="{BB962C8B-B14F-4D97-AF65-F5344CB8AC3E}">
        <p14:creationId xmlns:p14="http://schemas.microsoft.com/office/powerpoint/2010/main" val="1111215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smtClean="0"/>
              <a:t>Tuning Fork (TF) Procedure</a:t>
            </a:r>
          </a:p>
        </p:txBody>
      </p:sp>
      <p:sp>
        <p:nvSpPr>
          <p:cNvPr id="480259" name="Rectangle 3"/>
          <p:cNvSpPr>
            <a:spLocks noGrp="1" noChangeArrowheads="1"/>
          </p:cNvSpPr>
          <p:nvPr>
            <p:ph type="body" idx="1"/>
          </p:nvPr>
        </p:nvSpPr>
        <p:spPr/>
        <p:txBody>
          <a:bodyPr/>
          <a:lstStyle/>
          <a:p>
            <a:pPr>
              <a:lnSpc>
                <a:spcPct val="90000"/>
              </a:lnSpc>
              <a:defRPr/>
            </a:pPr>
            <a:r>
              <a:rPr lang="en-US"/>
              <a:t>Demonstrate sensation to pt on wrist or elbow w/ and without vibration</a:t>
            </a:r>
          </a:p>
          <a:p>
            <a:pPr>
              <a:lnSpc>
                <a:spcPct val="90000"/>
              </a:lnSpc>
              <a:defRPr/>
            </a:pPr>
            <a:r>
              <a:rPr lang="en-US"/>
              <a:t>Ask pt to close eyes</a:t>
            </a:r>
          </a:p>
          <a:p>
            <a:pPr>
              <a:lnSpc>
                <a:spcPct val="90000"/>
              </a:lnSpc>
              <a:defRPr/>
            </a:pPr>
            <a:r>
              <a:rPr lang="en-US"/>
              <a:t>Apply TF perpendicularly with constant pressure to dorsum of hallux (1</a:t>
            </a:r>
            <a:r>
              <a:rPr lang="en-US" baseline="30000"/>
              <a:t>st</a:t>
            </a:r>
            <a:r>
              <a:rPr lang="en-US"/>
              <a:t> great toe) just proximal to nail bed. Place your index finger of the hand beneath the pts toe to feel vibration and verify.</a:t>
            </a:r>
          </a:p>
          <a:p>
            <a:pPr>
              <a:lnSpc>
                <a:spcPct val="90000"/>
              </a:lnSpc>
              <a:defRPr/>
            </a:pPr>
            <a:endParaRPr lang="en-US"/>
          </a:p>
          <a:p>
            <a:pPr>
              <a:lnSpc>
                <a:spcPct val="90000"/>
              </a:lnSpc>
              <a:defRPr/>
            </a:pPr>
            <a:endParaRPr lang="en-US"/>
          </a:p>
        </p:txBody>
      </p:sp>
    </p:spTree>
    <p:custDataLst>
      <p:tags r:id="rId1"/>
    </p:custDataLst>
    <p:extLst>
      <p:ext uri="{BB962C8B-B14F-4D97-AF65-F5344CB8AC3E}">
        <p14:creationId xmlns:p14="http://schemas.microsoft.com/office/powerpoint/2010/main" val="47169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title"/>
          </p:nvPr>
        </p:nvSpPr>
        <p:spPr>
          <a:xfrm>
            <a:off x="457200" y="152400"/>
            <a:ext cx="8229600" cy="1356360"/>
          </a:xfrm>
        </p:spPr>
        <p:txBody>
          <a:bodyPr>
            <a:normAutofit fontScale="90000"/>
          </a:bodyPr>
          <a:lstStyle/>
          <a:p>
            <a:pPr eaLnBrk="1" hangingPunct="1">
              <a:defRPr/>
            </a:pPr>
            <a:r>
              <a:rPr lang="en-US" sz="4000" dirty="0" smtClean="0">
                <a:latin typeface="Tahoma" pitchFamily="34" charset="0"/>
              </a:rPr>
              <a:t>Diabetes Meds for</a:t>
            </a:r>
            <a:r>
              <a:rPr lang="en-US" sz="4400" dirty="0" smtClean="0">
                <a:latin typeface="Tahoma" pitchFamily="34" charset="0"/>
              </a:rPr>
              <a:t> </a:t>
            </a:r>
            <a:r>
              <a:rPr lang="en-US" sz="4000" dirty="0" smtClean="0">
                <a:latin typeface="Tahoma" pitchFamily="34" charset="0"/>
              </a:rPr>
              <a:t>Type 2: </a:t>
            </a:r>
            <a:br>
              <a:rPr lang="en-US" sz="4000" dirty="0" smtClean="0">
                <a:latin typeface="Tahoma" pitchFamily="34" charset="0"/>
              </a:rPr>
            </a:br>
            <a:r>
              <a:rPr lang="en-US" sz="4000" dirty="0" smtClean="0">
                <a:latin typeface="Tahoma" pitchFamily="34" charset="0"/>
              </a:rPr>
              <a:t>Objectives</a:t>
            </a:r>
            <a:endParaRPr lang="en-US" sz="2800" dirty="0" smtClean="0"/>
          </a:p>
        </p:txBody>
      </p:sp>
      <p:sp>
        <p:nvSpPr>
          <p:cNvPr id="1547267"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20484" name="Text Box 5"/>
          <p:cNvSpPr txBox="1">
            <a:spLocks noChangeArrowheads="1"/>
          </p:cNvSpPr>
          <p:nvPr/>
        </p:nvSpPr>
        <p:spPr bwMode="auto">
          <a:xfrm>
            <a:off x="3636936" y="1844191"/>
            <a:ext cx="525780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smtClean="0"/>
              <a:t>1. Describe </a:t>
            </a:r>
            <a:r>
              <a:rPr lang="en-US" sz="2400" dirty="0"/>
              <a:t>the main action of </a:t>
            </a:r>
            <a:r>
              <a:rPr lang="en-US" sz="2400" dirty="0" smtClean="0"/>
              <a:t>the </a:t>
            </a:r>
            <a:r>
              <a:rPr lang="en-US" sz="2400" dirty="0"/>
              <a:t>different categories of type 2 diabetes medications. </a:t>
            </a:r>
          </a:p>
          <a:p>
            <a:r>
              <a:rPr lang="en-US" sz="2400" dirty="0" smtClean="0"/>
              <a:t>2. Discuss using the AACE and ADA 2015 Guidelines to determine best therapeutic approach.</a:t>
            </a:r>
            <a:endParaRPr lang="en-US" sz="2400" dirty="0"/>
          </a:p>
          <a:p>
            <a:r>
              <a:rPr lang="en-US" sz="2400" dirty="0"/>
              <a:t>3. </a:t>
            </a:r>
            <a:r>
              <a:rPr lang="en-US" sz="2400" dirty="0" smtClean="0"/>
              <a:t>Using the ADA Guidelines, describe strategies to initiate and adjust insulin therapy. </a:t>
            </a:r>
            <a:endParaRPr lang="en-US" sz="2400" dirty="0"/>
          </a:p>
          <a:p>
            <a:r>
              <a:rPr lang="en-US" sz="2400" dirty="0"/>
              <a:t/>
            </a:r>
            <a:br>
              <a:rPr lang="en-US" sz="2400" dirty="0"/>
            </a:br>
            <a:r>
              <a:rPr lang="en-US" sz="2800" dirty="0"/>
              <a:t/>
            </a:r>
            <a:br>
              <a:rPr lang="en-US" sz="2800" dirty="0"/>
            </a:br>
            <a:endParaRPr lang="en-US" sz="2400" dirty="0"/>
          </a:p>
        </p:txBody>
      </p:sp>
      <p:pic>
        <p:nvPicPr>
          <p:cNvPr id="20485" name="Picture 7" descr="C:\Documents and Settings\Owner\Local Settings\Temporary Internet Files\Content.IE5\M5Q1JLMY\MPj039052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812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7"/>
          <p:cNvSpPr txBox="1">
            <a:spLocks noChangeArrowheads="1"/>
          </p:cNvSpPr>
          <p:nvPr/>
        </p:nvSpPr>
        <p:spPr bwMode="auto">
          <a:xfrm>
            <a:off x="2368550" y="6483350"/>
            <a:ext cx="46025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t>© Copyright </a:t>
            </a:r>
            <a:r>
              <a:rPr lang="en-US" sz="1000" dirty="0" smtClean="0"/>
              <a:t>1999-2015, </a:t>
            </a:r>
            <a:r>
              <a:rPr lang="en-US" sz="1000" dirty="0"/>
              <a:t>Diabetes Educational Services, All Rights Reserved.</a:t>
            </a:r>
          </a:p>
        </p:txBody>
      </p:sp>
    </p:spTree>
    <p:custDataLst>
      <p:tags r:id="rId1"/>
    </p:custDataLst>
    <p:extLst>
      <p:ext uri="{BB962C8B-B14F-4D97-AF65-F5344CB8AC3E}">
        <p14:creationId xmlns:p14="http://schemas.microsoft.com/office/powerpoint/2010/main" val="416587248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ADA Step Wise Approach to Hyperglycemia 2015</a:t>
            </a:r>
            <a:endParaRPr lang="en-US" dirty="0"/>
          </a:p>
        </p:txBody>
      </p:sp>
      <p:sp>
        <p:nvSpPr>
          <p:cNvPr id="3" name="Content Placeholder 2"/>
          <p:cNvSpPr>
            <a:spLocks noGrp="1"/>
          </p:cNvSpPr>
          <p:nvPr>
            <p:ph sz="quarter" idx="1"/>
          </p:nvPr>
        </p:nvSpPr>
        <p:spPr>
          <a:xfrm>
            <a:off x="457200" y="1676400"/>
            <a:ext cx="6400800" cy="4480560"/>
          </a:xfrm>
        </p:spPr>
        <p:txBody>
          <a:bodyPr>
            <a:normAutofit lnSpcReduction="10000"/>
          </a:bodyPr>
          <a:lstStyle/>
          <a:p>
            <a:pPr lvl="0"/>
            <a:r>
              <a:rPr lang="en-US" dirty="0"/>
              <a:t>Start with </a:t>
            </a:r>
            <a:r>
              <a:rPr lang="en-US" dirty="0" smtClean="0"/>
              <a:t>lifestyle coaching</a:t>
            </a:r>
            <a:endParaRPr lang="en-US" dirty="0"/>
          </a:p>
          <a:p>
            <a:pPr lvl="0"/>
            <a:r>
              <a:rPr lang="en-US" dirty="0"/>
              <a:t>When lifestyle alone is not achieving A1c goal – Metformin should be added at, or soon after diagnosis (unless contraindicated).</a:t>
            </a:r>
          </a:p>
          <a:p>
            <a:pPr lvl="0"/>
            <a:r>
              <a:rPr lang="en-US" dirty="0"/>
              <a:t>Metformin has a long standing evidence base for efficacy and safety, is cheap and may reduce CV risk. </a:t>
            </a:r>
            <a:r>
              <a:rPr lang="en-US" dirty="0" smtClean="0"/>
              <a:t> </a:t>
            </a:r>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985" y="1676400"/>
            <a:ext cx="2308670" cy="1996341"/>
          </a:xfrm>
          <a:prstGeom prst="rect">
            <a:avLst/>
          </a:prstGeom>
        </p:spPr>
      </p:pic>
    </p:spTree>
    <p:custDataLst>
      <p:tags r:id="rId1"/>
    </p:custDataLst>
    <p:extLst>
      <p:ext uri="{BB962C8B-B14F-4D97-AF65-F5344CB8AC3E}">
        <p14:creationId xmlns:p14="http://schemas.microsoft.com/office/powerpoint/2010/main" val="29276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mtClean="0"/>
              <a:t>Tuning Fork Procedure</a:t>
            </a:r>
          </a:p>
        </p:txBody>
      </p:sp>
      <p:sp>
        <p:nvSpPr>
          <p:cNvPr id="481283" name="Rectangle 3"/>
          <p:cNvSpPr>
            <a:spLocks noGrp="1" noChangeArrowheads="1"/>
          </p:cNvSpPr>
          <p:nvPr>
            <p:ph type="body" idx="1"/>
          </p:nvPr>
        </p:nvSpPr>
        <p:spPr/>
        <p:txBody>
          <a:bodyPr/>
          <a:lstStyle/>
          <a:p>
            <a:pPr>
              <a:defRPr/>
            </a:pPr>
            <a:r>
              <a:rPr lang="en-US"/>
              <a:t>Use initial sham test and apply non-vibrating TF to be sure pt does not mistake pressure for vibration and ask.. Is the TF vibrating? (No is right answer)</a:t>
            </a:r>
          </a:p>
          <a:p>
            <a:pPr>
              <a:defRPr/>
            </a:pPr>
            <a:r>
              <a:rPr lang="en-US"/>
              <a:t>Use “on-off” method to score.</a:t>
            </a:r>
          </a:p>
          <a:p>
            <a:pPr>
              <a:defRPr/>
            </a:pPr>
            <a:r>
              <a:rPr lang="en-US"/>
              <a:t>Conduct testing 2xs on each great toe</a:t>
            </a:r>
          </a:p>
          <a:p>
            <a:pPr>
              <a:buFont typeface="Wingdings" panose="05000000000000000000" pitchFamily="2" charset="2"/>
              <a:buNone/>
              <a:defRPr/>
            </a:pPr>
            <a:endParaRPr lang="en-US"/>
          </a:p>
        </p:txBody>
      </p:sp>
    </p:spTree>
    <p:custDataLst>
      <p:tags r:id="rId1"/>
    </p:custDataLst>
    <p:extLst>
      <p:ext uri="{BB962C8B-B14F-4D97-AF65-F5344CB8AC3E}">
        <p14:creationId xmlns:p14="http://schemas.microsoft.com/office/powerpoint/2010/main" val="43010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smtClean="0"/>
              <a:t>Tuning Fork Procedure</a:t>
            </a:r>
          </a:p>
        </p:txBody>
      </p:sp>
      <p:sp>
        <p:nvSpPr>
          <p:cNvPr id="482307" name="Rectangle 3"/>
          <p:cNvSpPr>
            <a:spLocks noGrp="1" noChangeArrowheads="1"/>
          </p:cNvSpPr>
          <p:nvPr>
            <p:ph type="body" idx="1"/>
          </p:nvPr>
        </p:nvSpPr>
        <p:spPr/>
        <p:txBody>
          <a:bodyPr/>
          <a:lstStyle/>
          <a:p>
            <a:pPr>
              <a:defRPr/>
            </a:pPr>
            <a:r>
              <a:rPr lang="en-US" dirty="0"/>
              <a:t>On each test:</a:t>
            </a:r>
          </a:p>
          <a:p>
            <a:pPr lvl="1">
              <a:defRPr/>
            </a:pPr>
            <a:r>
              <a:rPr lang="en-US" sz="3200" dirty="0"/>
              <a:t>Ask </a:t>
            </a:r>
            <a:r>
              <a:rPr lang="en-US" sz="3200" dirty="0" err="1"/>
              <a:t>pt</a:t>
            </a:r>
            <a:r>
              <a:rPr lang="en-US" sz="3200" dirty="0"/>
              <a:t> to ID beginning of vibration</a:t>
            </a:r>
          </a:p>
          <a:p>
            <a:pPr lvl="2">
              <a:defRPr/>
            </a:pPr>
            <a:r>
              <a:rPr lang="en-US" sz="3200" dirty="0"/>
              <a:t>“Is it vibrating”?</a:t>
            </a:r>
          </a:p>
          <a:p>
            <a:pPr lvl="1">
              <a:defRPr/>
            </a:pPr>
            <a:r>
              <a:rPr lang="en-US" sz="3200" dirty="0"/>
              <a:t>Ask </a:t>
            </a:r>
            <a:r>
              <a:rPr lang="en-US" sz="3200" dirty="0" err="1"/>
              <a:t>pt</a:t>
            </a:r>
            <a:r>
              <a:rPr lang="en-US" sz="3200" dirty="0"/>
              <a:t> to ID cessation by dampening TF.</a:t>
            </a:r>
          </a:p>
          <a:p>
            <a:pPr lvl="2">
              <a:defRPr/>
            </a:pPr>
            <a:r>
              <a:rPr lang="en-US" sz="3200" dirty="0"/>
              <a:t>“Tell me when the vibrating stops”</a:t>
            </a:r>
          </a:p>
          <a:p>
            <a:pPr lvl="1">
              <a:defRPr/>
            </a:pPr>
            <a:r>
              <a:rPr lang="en-US" sz="3200" dirty="0"/>
              <a:t>The number of correct responses = 0-8</a:t>
            </a:r>
          </a:p>
          <a:p>
            <a:pPr lvl="1">
              <a:defRPr/>
            </a:pPr>
            <a:r>
              <a:rPr lang="en-US" sz="3200" dirty="0"/>
              <a:t>At least 5 incorrect responses = peripheral neuropathy </a:t>
            </a:r>
            <a:r>
              <a:rPr lang="en-US" sz="3200" dirty="0" smtClean="0">
                <a:solidFill>
                  <a:srgbClr val="C00000"/>
                </a:solidFill>
              </a:rPr>
              <a:t>(must get 3 right)</a:t>
            </a:r>
            <a:endParaRPr lang="en-US" sz="3200" dirty="0">
              <a:solidFill>
                <a:srgbClr val="C00000"/>
              </a:solidFill>
            </a:endParaRPr>
          </a:p>
        </p:txBody>
      </p:sp>
    </p:spTree>
    <p:custDataLst>
      <p:tags r:id="rId1"/>
    </p:custDataLst>
    <p:extLst>
      <p:ext uri="{BB962C8B-B14F-4D97-AF65-F5344CB8AC3E}">
        <p14:creationId xmlns:p14="http://schemas.microsoft.com/office/powerpoint/2010/main" val="241720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457200" y="381000"/>
            <a:ext cx="8229600" cy="1143000"/>
          </a:xfrm>
        </p:spPr>
        <p:txBody>
          <a:bodyPr/>
          <a:lstStyle/>
          <a:p>
            <a:r>
              <a:rPr lang="en-US" smtClean="0"/>
              <a:t>Foot Exam – Vascular Exam</a:t>
            </a:r>
          </a:p>
        </p:txBody>
      </p:sp>
      <p:sp>
        <p:nvSpPr>
          <p:cNvPr id="4" name="Content Placeholder 3"/>
          <p:cNvSpPr>
            <a:spLocks noGrp="1"/>
          </p:cNvSpPr>
          <p:nvPr>
            <p:ph sz="half" idx="1"/>
          </p:nvPr>
        </p:nvSpPr>
        <p:spPr>
          <a:xfrm>
            <a:off x="478971" y="1828800"/>
            <a:ext cx="3810000" cy="3962400"/>
          </a:xfrm>
        </p:spPr>
        <p:txBody>
          <a:bodyPr>
            <a:normAutofit lnSpcReduction="10000"/>
          </a:bodyPr>
          <a:lstStyle/>
          <a:p>
            <a:pPr marL="0" indent="0" algn="ctr">
              <a:buFont typeface="Wingdings" panose="05000000000000000000" pitchFamily="2" charset="2"/>
              <a:buNone/>
              <a:defRPr/>
            </a:pPr>
            <a:r>
              <a:rPr lang="en-US" sz="3600" u="sng" dirty="0" smtClean="0">
                <a:solidFill>
                  <a:srgbClr val="C00000"/>
                </a:solidFill>
              </a:rPr>
              <a:t>Test</a:t>
            </a:r>
          </a:p>
          <a:p>
            <a:pPr>
              <a:defRPr/>
            </a:pPr>
            <a:r>
              <a:rPr lang="en-US" dirty="0" smtClean="0"/>
              <a:t>Palpation of pulses</a:t>
            </a:r>
          </a:p>
          <a:p>
            <a:pPr lvl="1">
              <a:defRPr/>
            </a:pPr>
            <a:r>
              <a:rPr lang="en-US" sz="2800" dirty="0" err="1" smtClean="0"/>
              <a:t>dorsalis</a:t>
            </a:r>
            <a:r>
              <a:rPr lang="en-US" sz="2800" dirty="0" smtClean="0"/>
              <a:t> </a:t>
            </a:r>
            <a:r>
              <a:rPr lang="en-US" sz="2800" dirty="0" err="1" smtClean="0"/>
              <a:t>pedis</a:t>
            </a:r>
            <a:r>
              <a:rPr lang="en-US" sz="2800" dirty="0" smtClean="0"/>
              <a:t> </a:t>
            </a:r>
            <a:endParaRPr lang="en-US" sz="2800" dirty="0"/>
          </a:p>
          <a:p>
            <a:pPr lvl="1">
              <a:defRPr/>
            </a:pPr>
            <a:r>
              <a:rPr lang="en-US" sz="2800" dirty="0" err="1" smtClean="0"/>
              <a:t>tibial</a:t>
            </a:r>
            <a:r>
              <a:rPr lang="en-US" sz="2800" dirty="0" smtClean="0"/>
              <a:t>  </a:t>
            </a:r>
          </a:p>
          <a:p>
            <a:pPr>
              <a:defRPr/>
            </a:pPr>
            <a:endParaRPr lang="en-US" dirty="0" smtClean="0"/>
          </a:p>
          <a:p>
            <a:pPr>
              <a:defRPr/>
            </a:pPr>
            <a:r>
              <a:rPr lang="en-US" dirty="0" smtClean="0"/>
              <a:t>Ankle – Brachial Index (ABI)</a:t>
            </a:r>
          </a:p>
          <a:p>
            <a:pPr marL="0" indent="0">
              <a:buFont typeface="Wingdings" panose="05000000000000000000" pitchFamily="2" charset="2"/>
              <a:buNone/>
              <a:defRPr/>
            </a:pPr>
            <a:endParaRPr lang="en-US" dirty="0" smtClean="0"/>
          </a:p>
        </p:txBody>
      </p:sp>
      <p:sp>
        <p:nvSpPr>
          <p:cNvPr id="3" name="Content Placeholder 2"/>
          <p:cNvSpPr>
            <a:spLocks noGrp="1"/>
          </p:cNvSpPr>
          <p:nvPr>
            <p:ph sz="half" idx="2"/>
          </p:nvPr>
        </p:nvSpPr>
        <p:spPr>
          <a:xfrm>
            <a:off x="4288971" y="1752600"/>
            <a:ext cx="4141788" cy="4114800"/>
          </a:xfrm>
        </p:spPr>
        <p:txBody>
          <a:bodyPr>
            <a:normAutofit lnSpcReduction="10000"/>
          </a:bodyPr>
          <a:lstStyle/>
          <a:p>
            <a:pPr marL="0" indent="0" algn="ctr">
              <a:buFont typeface="Wingdings" panose="05000000000000000000" pitchFamily="2" charset="2"/>
              <a:buNone/>
              <a:defRPr/>
            </a:pPr>
            <a:r>
              <a:rPr lang="en-US" sz="3600" u="sng" dirty="0" smtClean="0">
                <a:solidFill>
                  <a:srgbClr val="C00000"/>
                </a:solidFill>
              </a:rPr>
              <a:t>Significant Finding</a:t>
            </a:r>
            <a:endParaRPr lang="en-US" sz="3200" dirty="0" smtClean="0">
              <a:solidFill>
                <a:srgbClr val="C00000"/>
              </a:solidFill>
            </a:endParaRPr>
          </a:p>
          <a:p>
            <a:pPr>
              <a:defRPr/>
            </a:pPr>
            <a:r>
              <a:rPr lang="en-US" dirty="0" smtClean="0"/>
              <a:t>Absent pulses</a:t>
            </a:r>
          </a:p>
          <a:p>
            <a:pPr marL="0" indent="0">
              <a:buFont typeface="Wingdings" panose="05000000000000000000" pitchFamily="2" charset="2"/>
              <a:buNone/>
              <a:defRPr/>
            </a:pPr>
            <a:endParaRPr lang="en-US" dirty="0" smtClean="0"/>
          </a:p>
          <a:p>
            <a:pPr marL="0" indent="0">
              <a:buFont typeface="Wingdings" panose="05000000000000000000" pitchFamily="2" charset="2"/>
              <a:buNone/>
              <a:defRPr/>
            </a:pPr>
            <a:endParaRPr lang="en-US" dirty="0"/>
          </a:p>
          <a:p>
            <a:pPr marL="0" indent="0">
              <a:buFont typeface="Wingdings" panose="05000000000000000000" pitchFamily="2" charset="2"/>
              <a:buNone/>
              <a:defRPr/>
            </a:pPr>
            <a:endParaRPr lang="en-US" sz="2400" dirty="0" smtClean="0"/>
          </a:p>
          <a:p>
            <a:pPr>
              <a:defRPr/>
            </a:pPr>
            <a:r>
              <a:rPr lang="en-US" dirty="0" smtClean="0"/>
              <a:t> ABI &lt;0.90, consistent w/ peripheral arterial disease</a:t>
            </a:r>
            <a:endParaRPr lang="en-US" dirty="0"/>
          </a:p>
        </p:txBody>
      </p:sp>
    </p:spTree>
    <p:custDataLst>
      <p:tags r:id="rId1"/>
    </p:custDataLst>
    <p:extLst>
      <p:ext uri="{BB962C8B-B14F-4D97-AF65-F5344CB8AC3E}">
        <p14:creationId xmlns:p14="http://schemas.microsoft.com/office/powerpoint/2010/main" val="103610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smtClean="0"/>
              <a:t>Vascular Status Assessment</a:t>
            </a:r>
          </a:p>
        </p:txBody>
      </p:sp>
      <p:sp>
        <p:nvSpPr>
          <p:cNvPr id="290819" name="Rectangle 3"/>
          <p:cNvSpPr>
            <a:spLocks noGrp="1" noChangeArrowheads="1"/>
          </p:cNvSpPr>
          <p:nvPr>
            <p:ph type="body" sz="half" idx="1"/>
          </p:nvPr>
        </p:nvSpPr>
        <p:spPr>
          <a:xfrm>
            <a:off x="1066800" y="1981200"/>
            <a:ext cx="3702050" cy="4114800"/>
          </a:xfrm>
        </p:spPr>
        <p:txBody>
          <a:bodyPr/>
          <a:lstStyle/>
          <a:p>
            <a:pPr>
              <a:defRPr/>
            </a:pPr>
            <a:r>
              <a:rPr lang="en-US" sz="2800"/>
              <a:t>Posterior tibial pulse</a:t>
            </a:r>
          </a:p>
          <a:p>
            <a:pPr>
              <a:defRPr/>
            </a:pPr>
            <a:r>
              <a:rPr lang="en-US" sz="2800"/>
              <a:t>Dorsalis pedis pulse</a:t>
            </a:r>
          </a:p>
          <a:p>
            <a:pPr>
              <a:defRPr/>
            </a:pPr>
            <a:r>
              <a:rPr lang="en-US" sz="2800"/>
              <a:t>Temperature</a:t>
            </a:r>
          </a:p>
          <a:p>
            <a:pPr>
              <a:defRPr/>
            </a:pPr>
            <a:r>
              <a:rPr lang="en-US" sz="2800"/>
              <a:t>Appearance</a:t>
            </a:r>
          </a:p>
          <a:p>
            <a:pPr>
              <a:defRPr/>
            </a:pPr>
            <a:endParaRPr lang="en-US" sz="2800"/>
          </a:p>
        </p:txBody>
      </p:sp>
      <p:graphicFrame>
        <p:nvGraphicFramePr>
          <p:cNvPr id="114692" name="Object 4"/>
          <p:cNvGraphicFramePr>
            <a:graphicFrameLocks noGrp="1" noChangeAspect="1"/>
          </p:cNvGraphicFramePr>
          <p:nvPr>
            <p:ph sz="half" idx="2"/>
          </p:nvPr>
        </p:nvGraphicFramePr>
        <p:xfrm>
          <a:off x="4724400" y="1752600"/>
          <a:ext cx="3940175" cy="4876800"/>
        </p:xfrm>
        <a:graphic>
          <a:graphicData uri="http://schemas.openxmlformats.org/presentationml/2006/ole">
            <mc:AlternateContent xmlns:mc="http://schemas.openxmlformats.org/markup-compatibility/2006">
              <mc:Choice xmlns:v="urn:schemas-microsoft-com:vml" Requires="v">
                <p:oleObj spid="_x0000_s89093" name="Photo Editor Photo" r:id="rId4" imgW="5485714" imgH="6857143" progId="MSPhotoEd.3">
                  <p:embed/>
                </p:oleObj>
              </mc:Choice>
              <mc:Fallback>
                <p:oleObj name="Photo Editor Photo" r:id="rId4" imgW="5485714" imgH="685714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752600"/>
                        <a:ext cx="39401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59859660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smtClean="0"/>
              <a:t>Dorsalis Pedis Pulse</a:t>
            </a:r>
          </a:p>
        </p:txBody>
      </p:sp>
      <p:pic>
        <p:nvPicPr>
          <p:cNvPr id="115715" name="Picture 3" descr="extremities-normal-dp"/>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066800" y="1175657"/>
            <a:ext cx="6716713" cy="49487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396344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t>Taking the DP Pulse</a:t>
            </a:r>
          </a:p>
        </p:txBody>
      </p:sp>
      <p:pic>
        <p:nvPicPr>
          <p:cNvPr id="117763" name="Picture 3" descr="extremities-normal-dp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90600" y="1203388"/>
            <a:ext cx="6640513" cy="4892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168067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smtClean="0"/>
              <a:t>Posterior Tibial Pulse</a:t>
            </a:r>
          </a:p>
        </p:txBody>
      </p:sp>
      <p:pic>
        <p:nvPicPr>
          <p:cNvPr id="119811" name="Picture 3" descr="extremities-normal-pt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066800" y="1259531"/>
            <a:ext cx="6781800" cy="49967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347103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mtClean="0"/>
              <a:t>Taking the Posterior Tibial Pulse</a:t>
            </a:r>
          </a:p>
        </p:txBody>
      </p:sp>
      <p:pic>
        <p:nvPicPr>
          <p:cNvPr id="121859" name="Picture 3" descr="extremities-normal-pt"/>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066800" y="1295400"/>
            <a:ext cx="6716713" cy="49487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148771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457200" y="152400"/>
            <a:ext cx="8229600" cy="1295400"/>
          </a:xfrm>
        </p:spPr>
        <p:txBody>
          <a:bodyPr>
            <a:normAutofit fontScale="90000"/>
          </a:bodyPr>
          <a:lstStyle/>
          <a:p>
            <a:r>
              <a:rPr lang="en-US" dirty="0" smtClean="0"/>
              <a:t>We Save Feet through Patient Education</a:t>
            </a:r>
          </a:p>
        </p:txBody>
      </p:sp>
      <p:sp>
        <p:nvSpPr>
          <p:cNvPr id="3" name="Content Placeholder 2"/>
          <p:cNvSpPr>
            <a:spLocks noGrp="1"/>
          </p:cNvSpPr>
          <p:nvPr>
            <p:ph idx="1"/>
          </p:nvPr>
        </p:nvSpPr>
        <p:spPr>
          <a:xfrm>
            <a:off x="457200" y="1828800"/>
            <a:ext cx="8229600" cy="4328160"/>
          </a:xfrm>
        </p:spPr>
        <p:txBody>
          <a:bodyPr/>
          <a:lstStyle/>
          <a:p>
            <a:pPr>
              <a:defRPr/>
            </a:pPr>
            <a:r>
              <a:rPr lang="en-US" dirty="0" smtClean="0"/>
              <a:t>Proper footwear – no going barefoot, even indoors</a:t>
            </a:r>
          </a:p>
          <a:p>
            <a:pPr>
              <a:defRPr/>
            </a:pPr>
            <a:r>
              <a:rPr lang="en-US" dirty="0" smtClean="0"/>
              <a:t>Daily foot inspection – look between toes and on sole of foot</a:t>
            </a:r>
          </a:p>
          <a:p>
            <a:pPr>
              <a:defRPr/>
            </a:pPr>
            <a:r>
              <a:rPr lang="en-US" dirty="0" smtClean="0"/>
              <a:t>Prompt reporting of any foot lesions, discolorations or swelling</a:t>
            </a:r>
            <a:endParaRPr lang="en-US" dirty="0"/>
          </a:p>
        </p:txBody>
      </p:sp>
    </p:spTree>
    <p:custDataLst>
      <p:tags r:id="rId1"/>
    </p:custDataLst>
    <p:extLst>
      <p:ext uri="{BB962C8B-B14F-4D97-AF65-F5344CB8AC3E}">
        <p14:creationId xmlns:p14="http://schemas.microsoft.com/office/powerpoint/2010/main" val="337350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r>
              <a:rPr lang="en-US" smtClean="0"/>
              <a:t>Important Stuff to Remember</a:t>
            </a:r>
          </a:p>
        </p:txBody>
      </p:sp>
      <p:sp>
        <p:nvSpPr>
          <p:cNvPr id="3" name="Text Placeholder 2"/>
          <p:cNvSpPr>
            <a:spLocks noGrp="1"/>
          </p:cNvSpPr>
          <p:nvPr>
            <p:ph type="body" sz="half" idx="1"/>
          </p:nvPr>
        </p:nvSpPr>
        <p:spPr/>
        <p:txBody>
          <a:bodyPr/>
          <a:lstStyle/>
          <a:p>
            <a:pPr>
              <a:defRPr/>
            </a:pPr>
            <a:r>
              <a:rPr lang="en-US" dirty="0" smtClean="0"/>
              <a:t>Always start with where the patient is at!</a:t>
            </a:r>
          </a:p>
          <a:p>
            <a:pPr>
              <a:defRPr/>
            </a:pPr>
            <a:r>
              <a:rPr lang="en-US" dirty="0" smtClean="0"/>
              <a:t>Consider the entire milieu </a:t>
            </a:r>
          </a:p>
          <a:p>
            <a:pPr>
              <a:defRPr/>
            </a:pPr>
            <a:r>
              <a:rPr lang="en-US" dirty="0" smtClean="0"/>
              <a:t>Listen</a:t>
            </a:r>
            <a:endParaRPr lang="en-US" dirty="0"/>
          </a:p>
        </p:txBody>
      </p:sp>
      <p:sp>
        <p:nvSpPr>
          <p:cNvPr id="4" name="Content Placeholder 3"/>
          <p:cNvSpPr>
            <a:spLocks noGrp="1"/>
          </p:cNvSpPr>
          <p:nvPr>
            <p:ph sz="half" idx="2"/>
          </p:nvPr>
        </p:nvSpPr>
        <p:spPr/>
        <p:txBody>
          <a:bodyPr/>
          <a:lstStyle/>
          <a:p>
            <a:pPr>
              <a:defRPr/>
            </a:pPr>
            <a:r>
              <a:rPr lang="en-US" dirty="0" smtClean="0"/>
              <a:t>Keep it simple</a:t>
            </a:r>
          </a:p>
          <a:p>
            <a:pPr>
              <a:defRPr/>
            </a:pPr>
            <a:r>
              <a:rPr lang="en-US" dirty="0" smtClean="0"/>
              <a:t>Check in often</a:t>
            </a:r>
          </a:p>
          <a:p>
            <a:pPr>
              <a:defRPr/>
            </a:pPr>
            <a:r>
              <a:rPr lang="en-US" dirty="0" smtClean="0"/>
              <a:t>Open lines of communication with medical team</a:t>
            </a:r>
          </a:p>
          <a:p>
            <a:pPr>
              <a:defRPr/>
            </a:pPr>
            <a:endParaRPr lang="en-US" dirty="0"/>
          </a:p>
        </p:txBody>
      </p:sp>
      <p:pic>
        <p:nvPicPr>
          <p:cNvPr id="136197" name="Picture 2" descr="C:\Users\Beverly\AppData\Local\Microsoft\Windows\Temporary Internet Files\Content.IE5\Z2J1B3R6\MC900151291[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4724400"/>
            <a:ext cx="22860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407370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216389" y="152400"/>
            <a:ext cx="7684825" cy="6187999"/>
          </a:xfrm>
          <a:prstGeom prst="rect">
            <a:avLst/>
          </a:prstGeom>
        </p:spPr>
      </p:pic>
      <p:sp>
        <p:nvSpPr>
          <p:cNvPr id="5" name="Title 1"/>
          <p:cNvSpPr txBox="1">
            <a:spLocks/>
          </p:cNvSpPr>
          <p:nvPr/>
        </p:nvSpPr>
        <p:spPr>
          <a:xfrm>
            <a:off x="6705600" y="685800"/>
            <a:ext cx="2057400" cy="990600"/>
          </a:xfrm>
          <a:prstGeom prst="rect">
            <a:avLst/>
          </a:prstGeom>
          <a:solidFill>
            <a:srgbClr val="B1D45A"/>
          </a:solidFill>
        </p:spPr>
        <p:txBody>
          <a:bodyPr vert="horz" anchor="b" anchorCtr="0">
            <a:noAutofit/>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r>
              <a:rPr lang="en-US" sz="2400" dirty="0" smtClean="0">
                <a:solidFill>
                  <a:prstClr val="black"/>
                </a:solidFill>
              </a:rPr>
              <a:t>ADA Standards of Care 2015</a:t>
            </a:r>
            <a:endParaRPr lang="en-US" sz="2400" dirty="0">
              <a:solidFill>
                <a:prstClr val="black"/>
              </a:solidFill>
            </a:endParaRPr>
          </a:p>
        </p:txBody>
      </p:sp>
    </p:spTree>
    <p:custDataLst>
      <p:tags r:id="rId1"/>
    </p:custDataLst>
    <p:extLst>
      <p:ext uri="{BB962C8B-B14F-4D97-AF65-F5344CB8AC3E}">
        <p14:creationId xmlns:p14="http://schemas.microsoft.com/office/powerpoint/2010/main" val="116369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676400"/>
            <a:ext cx="3086100" cy="41148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2171700"/>
            <a:ext cx="4572000" cy="1714500"/>
          </a:xfrm>
          <a:prstGeom prst="rect">
            <a:avLst/>
          </a:prstGeom>
        </p:spPr>
      </p:pic>
      <p:sp>
        <p:nvSpPr>
          <p:cNvPr id="8" name="TextBox 7"/>
          <p:cNvSpPr txBox="1"/>
          <p:nvPr/>
        </p:nvSpPr>
        <p:spPr>
          <a:xfrm>
            <a:off x="4724400" y="4074467"/>
            <a:ext cx="3505200" cy="523220"/>
          </a:xfrm>
          <a:prstGeom prst="rect">
            <a:avLst/>
          </a:prstGeom>
          <a:noFill/>
        </p:spPr>
        <p:txBody>
          <a:bodyPr wrap="square" rtlCol="0">
            <a:spAutoFit/>
          </a:bodyPr>
          <a:lstStyle/>
          <a:p>
            <a:r>
              <a:rPr lang="en-US" sz="2800" b="1" dirty="0" smtClean="0">
                <a:solidFill>
                  <a:srgbClr val="C00000"/>
                </a:solidFill>
                <a:latin typeface="Calibri" panose="020F0502020204030204" pitchFamily="34" charset="0"/>
              </a:rPr>
              <a:t>www.DiabetesEd.net</a:t>
            </a:r>
            <a:endParaRPr lang="en-US" sz="2800" b="1" dirty="0">
              <a:solidFill>
                <a:srgbClr val="C00000"/>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42799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When goal is to avoid weight gain	</a:t>
            </a:r>
            <a:endParaRPr lang="en-US" dirty="0"/>
          </a:p>
        </p:txBody>
      </p:sp>
      <p:sp>
        <p:nvSpPr>
          <p:cNvPr id="3" name="Content Placeholder 2"/>
          <p:cNvSpPr>
            <a:spLocks noGrp="1"/>
          </p:cNvSpPr>
          <p:nvPr>
            <p:ph sz="quarter" idx="1"/>
          </p:nvPr>
        </p:nvSpPr>
        <p:spPr>
          <a:xfrm>
            <a:off x="457200" y="1219200"/>
            <a:ext cx="6203032" cy="4937760"/>
          </a:xfrm>
        </p:spPr>
        <p:txBody>
          <a:bodyPr>
            <a:normAutofit fontScale="92500" lnSpcReduction="10000"/>
          </a:bodyPr>
          <a:lstStyle/>
          <a:p>
            <a:r>
              <a:rPr lang="en-US" dirty="0" smtClean="0"/>
              <a:t>These meds are weight neutral</a:t>
            </a:r>
          </a:p>
          <a:p>
            <a:pPr lvl="1"/>
            <a:r>
              <a:rPr lang="en-US" dirty="0" smtClean="0"/>
              <a:t>Metformin</a:t>
            </a:r>
          </a:p>
          <a:p>
            <a:pPr lvl="1"/>
            <a:r>
              <a:rPr lang="en-US" dirty="0" smtClean="0"/>
              <a:t>DPP-IV Inhibitors: Januvia, </a:t>
            </a:r>
            <a:r>
              <a:rPr lang="en-US" dirty="0" err="1" smtClean="0"/>
              <a:t>Onglyza</a:t>
            </a:r>
            <a:r>
              <a:rPr lang="en-US" dirty="0" smtClean="0"/>
              <a:t>, </a:t>
            </a:r>
            <a:r>
              <a:rPr lang="en-US" dirty="0" err="1" smtClean="0"/>
              <a:t>Tradjenta</a:t>
            </a:r>
            <a:r>
              <a:rPr lang="en-US" dirty="0" smtClean="0"/>
              <a:t>, </a:t>
            </a:r>
            <a:r>
              <a:rPr lang="en-US" dirty="0" err="1" smtClean="0"/>
              <a:t>Nesina</a:t>
            </a:r>
            <a:endParaRPr lang="en-US" dirty="0" smtClean="0"/>
          </a:p>
          <a:p>
            <a:pPr lvl="1"/>
            <a:r>
              <a:rPr lang="en-US" dirty="0" err="1" smtClean="0"/>
              <a:t>Acarbose</a:t>
            </a:r>
            <a:endParaRPr lang="en-US" dirty="0" smtClean="0"/>
          </a:p>
          <a:p>
            <a:pPr marL="274320" lvl="1" indent="0">
              <a:buNone/>
            </a:pPr>
            <a:endParaRPr lang="en-US" dirty="0" smtClean="0"/>
          </a:p>
          <a:p>
            <a:r>
              <a:rPr lang="en-US" dirty="0" smtClean="0"/>
              <a:t>These meds associated with </a:t>
            </a:r>
            <a:r>
              <a:rPr lang="en-US" dirty="0" err="1" smtClean="0"/>
              <a:t>wt</a:t>
            </a:r>
            <a:r>
              <a:rPr lang="en-US" dirty="0" smtClean="0"/>
              <a:t> loss</a:t>
            </a:r>
          </a:p>
          <a:p>
            <a:pPr lvl="1"/>
            <a:r>
              <a:rPr lang="en-US" dirty="0" smtClean="0"/>
              <a:t>GLP-1 agonists (</a:t>
            </a:r>
            <a:r>
              <a:rPr lang="en-US" dirty="0" err="1" smtClean="0"/>
              <a:t>Byetta</a:t>
            </a:r>
            <a:r>
              <a:rPr lang="en-US" dirty="0" smtClean="0"/>
              <a:t>, </a:t>
            </a:r>
            <a:r>
              <a:rPr lang="en-US" dirty="0" err="1" smtClean="0"/>
              <a:t>Bydureon</a:t>
            </a:r>
            <a:r>
              <a:rPr lang="en-US" dirty="0" smtClean="0"/>
              <a:t>, </a:t>
            </a:r>
            <a:r>
              <a:rPr lang="en-US" dirty="0" err="1" smtClean="0"/>
              <a:t>Victoza</a:t>
            </a:r>
            <a:r>
              <a:rPr lang="en-US" dirty="0" smtClean="0"/>
              <a:t>, </a:t>
            </a:r>
            <a:r>
              <a:rPr lang="en-US" dirty="0" err="1" smtClean="0"/>
              <a:t>Tanzeum</a:t>
            </a:r>
            <a:r>
              <a:rPr lang="en-US" dirty="0" smtClean="0"/>
              <a:t>, </a:t>
            </a:r>
            <a:r>
              <a:rPr lang="en-US" dirty="0" err="1" smtClean="0"/>
              <a:t>Trulicity</a:t>
            </a:r>
            <a:r>
              <a:rPr lang="en-US" dirty="0" smtClean="0"/>
              <a:t>)</a:t>
            </a:r>
          </a:p>
          <a:p>
            <a:pPr lvl="1"/>
            <a:r>
              <a:rPr lang="en-US" dirty="0" smtClean="0"/>
              <a:t>SGLT-2 Inhibitors (</a:t>
            </a:r>
            <a:r>
              <a:rPr lang="en-US" dirty="0" err="1" smtClean="0"/>
              <a:t>Canagliflozin</a:t>
            </a:r>
            <a:r>
              <a:rPr lang="en-US" dirty="0" smtClean="0"/>
              <a:t>, </a:t>
            </a:r>
            <a:r>
              <a:rPr lang="en-US" dirty="0" err="1" smtClean="0"/>
              <a:t>Dapagliflozin</a:t>
            </a:r>
            <a:r>
              <a:rPr lang="en-US" dirty="0" smtClean="0"/>
              <a:t>, </a:t>
            </a:r>
            <a:r>
              <a:rPr lang="en-US" dirty="0" err="1" smtClean="0"/>
              <a:t>Empagliflozin</a:t>
            </a:r>
            <a:r>
              <a:rPr lang="en-US" dirty="0" smtClean="0"/>
              <a:t>)</a:t>
            </a:r>
          </a:p>
          <a:p>
            <a:pPr lvl="1"/>
            <a:r>
              <a:rPr lang="en-US" dirty="0" err="1" smtClean="0"/>
              <a:t>Symlin</a:t>
            </a:r>
            <a:r>
              <a:rPr lang="en-US" dirty="0" smtClean="0"/>
              <a:t> (</a:t>
            </a:r>
            <a:r>
              <a:rPr lang="en-US" dirty="0" err="1" smtClean="0"/>
              <a:t>Pramlintide</a:t>
            </a:r>
            <a:r>
              <a:rPr lang="en-US" dirty="0" smtClean="0"/>
              <a:t>)</a:t>
            </a:r>
          </a:p>
          <a:p>
            <a:pPr lvl="1"/>
            <a:endParaRPr lang="en-US" dirty="0" smtClean="0"/>
          </a:p>
        </p:txBody>
      </p:sp>
      <p:pic>
        <p:nvPicPr>
          <p:cNvPr id="5" name="Picture 4"/>
          <p:cNvPicPr>
            <a:picLocks noChangeAspect="1"/>
          </p:cNvPicPr>
          <p:nvPr/>
        </p:nvPicPr>
        <p:blipFill>
          <a:blip r:embed="rId3"/>
          <a:stretch>
            <a:fillRect/>
          </a:stretch>
        </p:blipFill>
        <p:spPr>
          <a:xfrm>
            <a:off x="6324600" y="1219200"/>
            <a:ext cx="2528039" cy="1655307"/>
          </a:xfrm>
          <a:prstGeom prst="rect">
            <a:avLst/>
          </a:prstGeom>
        </p:spPr>
      </p:pic>
    </p:spTree>
    <p:custDataLst>
      <p:tags r:id="rId1"/>
    </p:custDataLst>
    <p:extLst>
      <p:ext uri="{BB962C8B-B14F-4D97-AF65-F5344CB8AC3E}">
        <p14:creationId xmlns:p14="http://schemas.microsoft.com/office/powerpoint/2010/main" val="374820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goal is to minimize cost	</a:t>
            </a:r>
            <a:endParaRPr lang="en-US" dirty="0"/>
          </a:p>
        </p:txBody>
      </p:sp>
      <p:sp>
        <p:nvSpPr>
          <p:cNvPr id="3" name="Content Placeholder 2"/>
          <p:cNvSpPr>
            <a:spLocks noGrp="1"/>
          </p:cNvSpPr>
          <p:nvPr>
            <p:ph sz="quarter" idx="1"/>
          </p:nvPr>
        </p:nvSpPr>
        <p:spPr/>
        <p:txBody>
          <a:bodyPr>
            <a:normAutofit/>
          </a:bodyPr>
          <a:lstStyle/>
          <a:p>
            <a:r>
              <a:rPr lang="en-US" dirty="0" smtClean="0"/>
              <a:t>Go generic.  </a:t>
            </a:r>
          </a:p>
          <a:p>
            <a:r>
              <a:rPr lang="en-US" dirty="0" smtClean="0"/>
              <a:t>Oral Meds -Metformin and Sulfonylureas</a:t>
            </a:r>
          </a:p>
          <a:p>
            <a:pPr lvl="1"/>
            <a:r>
              <a:rPr lang="en-US" dirty="0" smtClean="0"/>
              <a:t>Walmart offers 3 mo supply of following meds for ~ $10</a:t>
            </a:r>
          </a:p>
          <a:p>
            <a:pPr lvl="2"/>
            <a:r>
              <a:rPr lang="en-US" dirty="0"/>
              <a:t> </a:t>
            </a:r>
            <a:r>
              <a:rPr lang="en-US" dirty="0" smtClean="0"/>
              <a:t>Metformin and Metformin XR</a:t>
            </a:r>
          </a:p>
          <a:p>
            <a:pPr lvl="2"/>
            <a:r>
              <a:rPr lang="en-US" dirty="0" smtClean="0"/>
              <a:t>Glipizide, Glyburide, Glimepiride</a:t>
            </a:r>
          </a:p>
          <a:p>
            <a:pPr marL="274320" lvl="1" indent="0">
              <a:buNone/>
            </a:pPr>
            <a:endParaRPr lang="en-US" sz="700" dirty="0" smtClean="0"/>
          </a:p>
          <a:p>
            <a:r>
              <a:rPr lang="en-US" dirty="0" smtClean="0"/>
              <a:t>Insulins – Oldies but Goodies </a:t>
            </a:r>
          </a:p>
          <a:p>
            <a:pPr lvl="1"/>
            <a:r>
              <a:rPr lang="en-US" dirty="0" smtClean="0"/>
              <a:t>NPH, Regular, 70/30 mix</a:t>
            </a:r>
          </a:p>
          <a:p>
            <a:pPr lvl="1"/>
            <a:r>
              <a:rPr lang="en-US" dirty="0" smtClean="0"/>
              <a:t>$25 a vial at Walmart – </a:t>
            </a:r>
            <a:r>
              <a:rPr lang="en-US" dirty="0" err="1" smtClean="0"/>
              <a:t>ReliOn</a:t>
            </a:r>
            <a:endParaRPr lang="en-US" dirty="0" smtClean="0"/>
          </a:p>
          <a:p>
            <a:pPr lvl="1"/>
            <a:r>
              <a:rPr lang="en-US" dirty="0" smtClean="0"/>
              <a:t>Vials and needles cheaper</a:t>
            </a:r>
          </a:p>
          <a:p>
            <a:pPr lvl="1"/>
            <a:endParaRPr lang="en-US" dirty="0" smtClean="0"/>
          </a:p>
          <a:p>
            <a:pPr marL="274320" lvl="1" indent="0">
              <a:buNone/>
            </a:pPr>
            <a:endParaRPr lang="en-US" dirty="0" smtClean="0"/>
          </a:p>
        </p:txBody>
      </p:sp>
      <p:pic>
        <p:nvPicPr>
          <p:cNvPr id="5" name="Picture 4"/>
          <p:cNvPicPr>
            <a:picLocks noChangeAspect="1"/>
          </p:cNvPicPr>
          <p:nvPr/>
        </p:nvPicPr>
        <p:blipFill>
          <a:blip r:embed="rId3"/>
          <a:stretch>
            <a:fillRect/>
          </a:stretch>
        </p:blipFill>
        <p:spPr>
          <a:xfrm>
            <a:off x="5791200" y="3660371"/>
            <a:ext cx="2819400" cy="2332718"/>
          </a:xfrm>
          <a:prstGeom prst="rect">
            <a:avLst/>
          </a:prstGeom>
        </p:spPr>
      </p:pic>
    </p:spTree>
    <p:custDataLst>
      <p:tags r:id="rId1"/>
    </p:custDataLst>
    <p:extLst>
      <p:ext uri="{BB962C8B-B14F-4D97-AF65-F5344CB8AC3E}">
        <p14:creationId xmlns:p14="http://schemas.microsoft.com/office/powerpoint/2010/main" val="38632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444190" y="0"/>
            <a:ext cx="8553450" cy="6333903"/>
          </a:xfrm>
          <a:prstGeom prst="rect">
            <a:avLst/>
          </a:prstGeom>
        </p:spPr>
      </p:pic>
    </p:spTree>
    <p:custDataLst>
      <p:tags r:id="rId1"/>
    </p:custDataLst>
    <p:extLst>
      <p:ext uri="{BB962C8B-B14F-4D97-AF65-F5344CB8AC3E}">
        <p14:creationId xmlns:p14="http://schemas.microsoft.com/office/powerpoint/2010/main" val="7500239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Study	</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61 year old overweight woman with type 2 diabetes 3 months. Has been trying to control diabetes with diet and exercise.  GFR in 90s. Worried about weight gain.</a:t>
            </a:r>
          </a:p>
          <a:p>
            <a:r>
              <a:rPr lang="en-US" dirty="0" smtClean="0"/>
              <a:t>Most recent A1c 6.9%</a:t>
            </a:r>
          </a:p>
          <a:p>
            <a:pPr lvl="1"/>
            <a:r>
              <a:rPr lang="en-US" dirty="0" smtClean="0"/>
              <a:t>ADA</a:t>
            </a:r>
          </a:p>
          <a:p>
            <a:pPr lvl="1"/>
            <a:r>
              <a:rPr lang="en-US" dirty="0" smtClean="0"/>
              <a:t>AACE</a:t>
            </a:r>
          </a:p>
          <a:p>
            <a:pPr lvl="1"/>
            <a:r>
              <a:rPr lang="en-US" dirty="0" smtClean="0"/>
              <a:t>Cash pay</a:t>
            </a:r>
          </a:p>
          <a:p>
            <a:r>
              <a:rPr lang="en-US" dirty="0" smtClean="0">
                <a:solidFill>
                  <a:srgbClr val="C00000"/>
                </a:solidFill>
              </a:rPr>
              <a:t>Solutions? </a:t>
            </a:r>
            <a:endParaRPr lang="en-US" dirty="0">
              <a:solidFill>
                <a:srgbClr val="C00000"/>
              </a:solidFill>
            </a:endParaRPr>
          </a:p>
          <a:p>
            <a:pPr lvl="1"/>
            <a:r>
              <a:rPr lang="en-US" dirty="0" smtClean="0"/>
              <a:t>Start no meds and monitor (ADA)</a:t>
            </a:r>
          </a:p>
          <a:p>
            <a:pPr lvl="1"/>
            <a:r>
              <a:rPr lang="en-US" dirty="0" smtClean="0"/>
              <a:t>Start Metformin 500 mg 1-2 x a day</a:t>
            </a:r>
          </a:p>
          <a:p>
            <a:pPr lvl="1"/>
            <a:endParaRPr lang="en-US" dirty="0" smtClean="0"/>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8247" y="2743200"/>
            <a:ext cx="3428553" cy="2284809"/>
          </a:xfrm>
          <a:prstGeom prst="rect">
            <a:avLst/>
          </a:prstGeom>
        </p:spPr>
      </p:pic>
    </p:spTree>
    <p:custDataLst>
      <p:tags r:id="rId1"/>
    </p:custDataLst>
    <p:extLst>
      <p:ext uri="{BB962C8B-B14F-4D97-AF65-F5344CB8AC3E}">
        <p14:creationId xmlns:p14="http://schemas.microsoft.com/office/powerpoint/2010/main" val="403258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Study	</a:t>
            </a:r>
            <a:endParaRPr lang="en-US" dirty="0"/>
          </a:p>
        </p:txBody>
      </p:sp>
      <p:sp>
        <p:nvSpPr>
          <p:cNvPr id="3" name="Content Placeholder 2"/>
          <p:cNvSpPr>
            <a:spLocks noGrp="1"/>
          </p:cNvSpPr>
          <p:nvPr>
            <p:ph sz="quarter" idx="1"/>
          </p:nvPr>
        </p:nvSpPr>
        <p:spPr/>
        <p:txBody>
          <a:bodyPr/>
          <a:lstStyle/>
          <a:p>
            <a:r>
              <a:rPr lang="en-US" dirty="0" smtClean="0"/>
              <a:t>54 year old smoker, creatinine 1.2, BMI 27. Not checking BG, even though he has glucose    meter. On Metformin 500mg BID for past 4 months. Had bad experience with hypoglycemia on glyburide. </a:t>
            </a:r>
          </a:p>
          <a:p>
            <a:r>
              <a:rPr lang="en-US" dirty="0" smtClean="0"/>
              <a:t>Most recent A1c 7.9%</a:t>
            </a:r>
          </a:p>
          <a:p>
            <a:pPr lvl="1"/>
            <a:r>
              <a:rPr lang="en-US" dirty="0" smtClean="0"/>
              <a:t>ADA</a:t>
            </a:r>
          </a:p>
          <a:p>
            <a:pPr lvl="1"/>
            <a:r>
              <a:rPr lang="en-US" dirty="0" smtClean="0"/>
              <a:t>AACE</a:t>
            </a:r>
          </a:p>
          <a:p>
            <a:pPr lvl="1"/>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730521"/>
            <a:ext cx="3636818" cy="2426439"/>
          </a:xfrm>
          <a:prstGeom prst="rect">
            <a:avLst/>
          </a:prstGeom>
        </p:spPr>
      </p:pic>
    </p:spTree>
    <p:custDataLst>
      <p:tags r:id="rId1"/>
    </p:custDataLst>
    <p:extLst>
      <p:ext uri="{BB962C8B-B14F-4D97-AF65-F5344CB8AC3E}">
        <p14:creationId xmlns:p14="http://schemas.microsoft.com/office/powerpoint/2010/main" val="179690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When goal is to avoid Hypoglycemia</a:t>
            </a:r>
            <a:endParaRPr lang="en-US" dirty="0"/>
          </a:p>
        </p:txBody>
      </p:sp>
      <p:sp>
        <p:nvSpPr>
          <p:cNvPr id="3" name="Content Placeholder 2"/>
          <p:cNvSpPr>
            <a:spLocks noGrp="1"/>
          </p:cNvSpPr>
          <p:nvPr>
            <p:ph sz="quarter" idx="1"/>
          </p:nvPr>
        </p:nvSpPr>
        <p:spPr/>
        <p:txBody>
          <a:bodyPr/>
          <a:lstStyle/>
          <a:p>
            <a:r>
              <a:rPr lang="en-US" dirty="0" smtClean="0"/>
              <a:t>Avoid sulfonylureas</a:t>
            </a:r>
          </a:p>
          <a:p>
            <a:r>
              <a:rPr lang="en-US" dirty="0" smtClean="0"/>
              <a:t>Careful insulin dosing</a:t>
            </a:r>
          </a:p>
          <a:p>
            <a:r>
              <a:rPr lang="en-US" dirty="0" smtClean="0"/>
              <a:t>May need to up adjust glucose goals </a:t>
            </a:r>
          </a:p>
          <a:p>
            <a:r>
              <a:rPr lang="en-US" dirty="0" smtClean="0"/>
              <a:t>Monitor kidney function</a:t>
            </a:r>
          </a:p>
          <a:p>
            <a:r>
              <a:rPr lang="en-US" dirty="0" smtClean="0"/>
              <a:t>Reinforce for patients on insulin to “TIE”</a:t>
            </a:r>
          </a:p>
          <a:p>
            <a:pPr lvl="1"/>
            <a:r>
              <a:rPr lang="en-US" dirty="0" smtClean="0"/>
              <a:t>Test</a:t>
            </a:r>
          </a:p>
          <a:p>
            <a:pPr lvl="1"/>
            <a:r>
              <a:rPr lang="en-US" dirty="0" smtClean="0"/>
              <a:t>Inject</a:t>
            </a:r>
          </a:p>
          <a:p>
            <a:pPr lvl="1"/>
            <a:r>
              <a:rPr lang="en-US" dirty="0" smtClean="0"/>
              <a:t>Eat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6453" y="4023757"/>
            <a:ext cx="3308412" cy="2205608"/>
          </a:xfrm>
          <a:prstGeom prst="rect">
            <a:avLst/>
          </a:prstGeom>
        </p:spPr>
      </p:pic>
    </p:spTree>
    <p:custDataLst>
      <p:tags r:id="rId1"/>
    </p:custDataLst>
    <p:extLst>
      <p:ext uri="{BB962C8B-B14F-4D97-AF65-F5344CB8AC3E}">
        <p14:creationId xmlns:p14="http://schemas.microsoft.com/office/powerpoint/2010/main" val="230728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216389" y="152400"/>
            <a:ext cx="7684825" cy="6187999"/>
          </a:xfrm>
          <a:prstGeom prst="rect">
            <a:avLst/>
          </a:prstGeom>
        </p:spPr>
      </p:pic>
      <p:sp>
        <p:nvSpPr>
          <p:cNvPr id="5" name="Title 1"/>
          <p:cNvSpPr txBox="1">
            <a:spLocks/>
          </p:cNvSpPr>
          <p:nvPr/>
        </p:nvSpPr>
        <p:spPr>
          <a:xfrm>
            <a:off x="6705600" y="685800"/>
            <a:ext cx="2057400" cy="990600"/>
          </a:xfrm>
          <a:prstGeom prst="rect">
            <a:avLst/>
          </a:prstGeom>
          <a:solidFill>
            <a:srgbClr val="B1D45A"/>
          </a:solidFill>
        </p:spPr>
        <p:txBody>
          <a:bodyPr vert="horz" anchor="b" anchorCtr="0">
            <a:noAutofit/>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r>
              <a:rPr lang="en-US" sz="2400" dirty="0" smtClean="0">
                <a:solidFill>
                  <a:prstClr val="black"/>
                </a:solidFill>
              </a:rPr>
              <a:t>ADA Standards of Care 2015</a:t>
            </a:r>
            <a:endParaRPr lang="en-US" sz="2400" dirty="0">
              <a:solidFill>
                <a:prstClr val="black"/>
              </a:solidFill>
            </a:endParaRPr>
          </a:p>
        </p:txBody>
      </p:sp>
    </p:spTree>
    <p:custDataLst>
      <p:tags r:id="rId1"/>
    </p:custDataLst>
    <p:extLst>
      <p:ext uri="{BB962C8B-B14F-4D97-AF65-F5344CB8AC3E}">
        <p14:creationId xmlns:p14="http://schemas.microsoft.com/office/powerpoint/2010/main" val="194995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444190" y="0"/>
            <a:ext cx="8553450" cy="6333903"/>
          </a:xfrm>
          <a:prstGeom prst="rect">
            <a:avLst/>
          </a:prstGeom>
        </p:spPr>
      </p:pic>
    </p:spTree>
    <p:custDataLst>
      <p:tags r:id="rId1"/>
    </p:custDataLst>
    <p:extLst>
      <p:ext uri="{BB962C8B-B14F-4D97-AF65-F5344CB8AC3E}">
        <p14:creationId xmlns:p14="http://schemas.microsoft.com/office/powerpoint/2010/main" val="76183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Path to Type 2 Diabetes</a:t>
            </a:r>
            <a:endParaRPr lang="en-US" dirty="0"/>
          </a:p>
        </p:txBody>
      </p:sp>
      <p:pic>
        <p:nvPicPr>
          <p:cNvPr id="75780" name="Picture 2" descr="C:\Users\bev\AppData\Local\Microsoft\Windows\Temporary Internet Files\Content.IE5\VXLVYFYY\MP90028918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675" y="1371600"/>
            <a:ext cx="291465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5431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Study	</a:t>
            </a:r>
            <a:endParaRPr lang="en-US" dirty="0"/>
          </a:p>
        </p:txBody>
      </p:sp>
      <p:sp>
        <p:nvSpPr>
          <p:cNvPr id="3" name="Content Placeholder 2"/>
          <p:cNvSpPr>
            <a:spLocks noGrp="1"/>
          </p:cNvSpPr>
          <p:nvPr>
            <p:ph sz="quarter" idx="1"/>
          </p:nvPr>
        </p:nvSpPr>
        <p:spPr/>
        <p:txBody>
          <a:bodyPr>
            <a:normAutofit fontScale="92500"/>
          </a:bodyPr>
          <a:lstStyle/>
          <a:p>
            <a:r>
              <a:rPr lang="en-US" dirty="0" smtClean="0"/>
              <a:t>54 year old smoker, creatinine 1.2, BMI 27. Not checking BG, even though he has glucose    meter. On Metformin 500mg BID for past 4 months. Had bad experience with hypoglycemia on glyburide. </a:t>
            </a:r>
          </a:p>
          <a:p>
            <a:r>
              <a:rPr lang="en-US" dirty="0" smtClean="0"/>
              <a:t>Most recent A1c 7.9%</a:t>
            </a:r>
          </a:p>
          <a:p>
            <a:r>
              <a:rPr lang="en-US" dirty="0" smtClean="0">
                <a:solidFill>
                  <a:srgbClr val="C00000"/>
                </a:solidFill>
              </a:rPr>
              <a:t>Solution:</a:t>
            </a:r>
          </a:p>
          <a:p>
            <a:pPr lvl="1"/>
            <a:r>
              <a:rPr lang="en-US" dirty="0" smtClean="0"/>
              <a:t>Change to Metformin XR and double dose</a:t>
            </a:r>
          </a:p>
          <a:p>
            <a:pPr lvl="1"/>
            <a:r>
              <a:rPr lang="en-US" dirty="0" smtClean="0"/>
              <a:t>Add SGLT-2 or</a:t>
            </a:r>
          </a:p>
          <a:p>
            <a:pPr lvl="1"/>
            <a:r>
              <a:rPr lang="en-US" dirty="0" smtClean="0"/>
              <a:t>Add GLP-1</a:t>
            </a:r>
          </a:p>
          <a:p>
            <a:pPr marL="274320" lvl="1" indent="0">
              <a:buNone/>
            </a:pPr>
            <a:r>
              <a:rPr lang="en-US" dirty="0" smtClean="0"/>
              <a:t>If cash pay </a:t>
            </a:r>
            <a:r>
              <a:rPr lang="en-US" dirty="0"/>
              <a:t>c</a:t>
            </a:r>
            <a:r>
              <a:rPr lang="en-US" dirty="0" smtClean="0"/>
              <a:t>onsider adding SU or insulin</a:t>
            </a:r>
            <a:endParaRPr lang="en-US" dirty="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585" y="4495800"/>
            <a:ext cx="2284215" cy="1524000"/>
          </a:xfrm>
          <a:prstGeom prst="rect">
            <a:avLst/>
          </a:prstGeom>
        </p:spPr>
      </p:pic>
    </p:spTree>
    <p:custDataLst>
      <p:tags r:id="rId1"/>
    </p:custDataLst>
    <p:extLst>
      <p:ext uri="{BB962C8B-B14F-4D97-AF65-F5344CB8AC3E}">
        <p14:creationId xmlns:p14="http://schemas.microsoft.com/office/powerpoint/2010/main" val="326519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Study	</a:t>
            </a:r>
            <a:endParaRPr lang="en-US" dirty="0"/>
          </a:p>
        </p:txBody>
      </p:sp>
      <p:sp>
        <p:nvSpPr>
          <p:cNvPr id="3" name="Content Placeholder 2"/>
          <p:cNvSpPr>
            <a:spLocks noGrp="1"/>
          </p:cNvSpPr>
          <p:nvPr>
            <p:ph sz="quarter" idx="1"/>
          </p:nvPr>
        </p:nvSpPr>
        <p:spPr/>
        <p:txBody>
          <a:bodyPr/>
          <a:lstStyle/>
          <a:p>
            <a:r>
              <a:rPr lang="en-US" dirty="0" smtClean="0"/>
              <a:t>71 year old woman with type 2 diabetes for past year. BMI 24. Has been trying to control diabetes by limiting carbs and exercise. </a:t>
            </a:r>
            <a:br>
              <a:rPr lang="en-US" dirty="0" smtClean="0"/>
            </a:br>
            <a:r>
              <a:rPr lang="en-US" dirty="0" err="1" smtClean="0"/>
              <a:t>Creat</a:t>
            </a:r>
            <a:r>
              <a:rPr lang="en-US" dirty="0" smtClean="0"/>
              <a:t> 1.6. Good social support.</a:t>
            </a:r>
          </a:p>
          <a:p>
            <a:r>
              <a:rPr lang="en-US" dirty="0" smtClean="0"/>
              <a:t>Most recent A1c 8.6% </a:t>
            </a:r>
          </a:p>
          <a:p>
            <a:pPr lvl="1"/>
            <a:r>
              <a:rPr lang="en-US" sz="2800" dirty="0" smtClean="0"/>
              <a:t>She has great insurance or</a:t>
            </a:r>
          </a:p>
          <a:p>
            <a:pPr lvl="1"/>
            <a:r>
              <a:rPr lang="en-US" sz="2800" dirty="0" smtClean="0"/>
              <a:t>She is cash pay or</a:t>
            </a:r>
          </a:p>
          <a:p>
            <a:pPr lvl="1"/>
            <a:r>
              <a:rPr lang="en-US" sz="2800" dirty="0" smtClean="0"/>
              <a:t>She hates needles</a:t>
            </a:r>
          </a:p>
          <a:p>
            <a:pPr lvl="1"/>
            <a:endParaRPr lang="en-US" sz="2800" dirty="0" smtClean="0"/>
          </a:p>
          <a:p>
            <a:endParaRPr lang="en-US" dirty="0" smtClean="0"/>
          </a:p>
          <a:p>
            <a:pPr lvl="8"/>
            <a:endParaRPr lang="en-US" dirty="0" smtClean="0"/>
          </a:p>
          <a:p>
            <a:endParaRPr lang="en-US"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4876801"/>
            <a:ext cx="1787236" cy="139553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3827" y="3200400"/>
            <a:ext cx="2743200" cy="1829943"/>
          </a:xfrm>
          <a:prstGeom prst="rect">
            <a:avLst/>
          </a:prstGeom>
        </p:spPr>
      </p:pic>
    </p:spTree>
    <p:custDataLst>
      <p:tags r:id="rId1"/>
    </p:custDataLst>
    <p:extLst>
      <p:ext uri="{BB962C8B-B14F-4D97-AF65-F5344CB8AC3E}">
        <p14:creationId xmlns:p14="http://schemas.microsoft.com/office/powerpoint/2010/main" val="63643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86064" y="1187775"/>
            <a:ext cx="6134408" cy="4714103"/>
          </a:xfrm>
          <a:prstGeom prst="rect">
            <a:avLst/>
          </a:prstGeom>
        </p:spPr>
        <p:txBody>
          <a:bodyPr wrap="square" lIns="91431" tIns="45716" rIns="91431" bIns="45716">
            <a:prstTxWarp prst="textNoShape">
              <a:avLst/>
            </a:prstTxWarp>
            <a:spAutoFit/>
          </a:bodyPr>
          <a:lstStyle/>
          <a:p>
            <a:pPr marL="1208087" indent="-457200">
              <a:spcAft>
                <a:spcPts val="400"/>
              </a:spcAft>
              <a:buClr>
                <a:srgbClr val="B01F2E"/>
              </a:buClr>
              <a:buFont typeface="Arial" panose="020B0604020202020204" pitchFamily="34" charset="0"/>
              <a:buChar char="•"/>
            </a:pPr>
            <a:r>
              <a:rPr lang="en-US" sz="2800" dirty="0" smtClean="0">
                <a:latin typeface="Calibri" charset="0"/>
                <a:ea typeface="Calibri" charset="0"/>
                <a:cs typeface="Calibri" charset="0"/>
              </a:rPr>
              <a:t>Reduced </a:t>
            </a:r>
            <a:r>
              <a:rPr lang="en-US" sz="2800" dirty="0">
                <a:latin typeface="Calibri" charset="0"/>
                <a:ea typeface="Calibri" charset="0"/>
                <a:cs typeface="Calibri" charset="0"/>
              </a:rPr>
              <a:t>life expectancy</a:t>
            </a:r>
          </a:p>
          <a:p>
            <a:pPr marL="1208087" indent="-457200">
              <a:spcAft>
                <a:spcPts val="400"/>
              </a:spcAft>
              <a:buClr>
                <a:srgbClr val="B01F2E"/>
              </a:buClr>
              <a:buFont typeface="Arial" panose="020B0604020202020204" pitchFamily="34" charset="0"/>
              <a:buChar char="•"/>
            </a:pPr>
            <a:r>
              <a:rPr lang="en-US" sz="2800" dirty="0">
                <a:latin typeface="Calibri" charset="0"/>
                <a:ea typeface="Calibri" charset="0"/>
                <a:cs typeface="Calibri" charset="0"/>
              </a:rPr>
              <a:t>Higher CVD burden</a:t>
            </a:r>
          </a:p>
          <a:p>
            <a:pPr marL="1208087" indent="-457200">
              <a:spcAft>
                <a:spcPts val="400"/>
              </a:spcAft>
              <a:buClr>
                <a:srgbClr val="B01F2E"/>
              </a:buClr>
              <a:buFont typeface="Arial" panose="020B0604020202020204" pitchFamily="34" charset="0"/>
              <a:buChar char="•"/>
            </a:pPr>
            <a:r>
              <a:rPr lang="en-US" sz="2800" dirty="0">
                <a:latin typeface="Calibri" charset="0"/>
                <a:ea typeface="Calibri" charset="0"/>
                <a:cs typeface="Calibri" charset="0"/>
              </a:rPr>
              <a:t>Reduced GFR</a:t>
            </a:r>
          </a:p>
          <a:p>
            <a:pPr marL="1208087" indent="-457200">
              <a:spcAft>
                <a:spcPts val="400"/>
              </a:spcAft>
              <a:buClr>
                <a:srgbClr val="B01F2E"/>
              </a:buClr>
              <a:buFont typeface="Arial" panose="020B0604020202020204" pitchFamily="34" charset="0"/>
              <a:buChar char="•"/>
            </a:pPr>
            <a:r>
              <a:rPr lang="en-US" sz="2800" dirty="0">
                <a:latin typeface="Calibri" charset="0"/>
                <a:ea typeface="Calibri" charset="0"/>
                <a:cs typeface="Calibri" charset="0"/>
              </a:rPr>
              <a:t>At risk for adverse events from </a:t>
            </a:r>
            <a:r>
              <a:rPr lang="en-US" sz="2800" dirty="0" err="1">
                <a:latin typeface="Calibri" charset="0"/>
                <a:ea typeface="Calibri" charset="0"/>
                <a:cs typeface="Calibri" charset="0"/>
              </a:rPr>
              <a:t>polypharmacy</a:t>
            </a:r>
            <a:endParaRPr lang="en-US" sz="2800" dirty="0">
              <a:latin typeface="Calibri" charset="0"/>
              <a:ea typeface="Calibri" charset="0"/>
              <a:cs typeface="Calibri" charset="0"/>
            </a:endParaRPr>
          </a:p>
          <a:p>
            <a:pPr marL="1208087" indent="-457200">
              <a:spcAft>
                <a:spcPts val="400"/>
              </a:spcAft>
              <a:buClr>
                <a:srgbClr val="B01F2E"/>
              </a:buClr>
              <a:buFont typeface="Arial" panose="020B0604020202020204" pitchFamily="34" charset="0"/>
              <a:buChar char="•"/>
            </a:pPr>
            <a:r>
              <a:rPr lang="en-US" sz="2800" dirty="0">
                <a:latin typeface="Calibri" charset="0"/>
                <a:ea typeface="Calibri" charset="0"/>
                <a:cs typeface="Calibri" charset="0"/>
              </a:rPr>
              <a:t>More likely to be compromised from hypoglycemia</a:t>
            </a:r>
          </a:p>
          <a:p>
            <a:pPr marL="911225" lvl="1" indent="288925">
              <a:spcAft>
                <a:spcPts val="400"/>
              </a:spcAft>
              <a:buClr>
                <a:srgbClr val="B01F2E"/>
              </a:buClr>
              <a:buFont typeface="Lucida Grande" charset="0"/>
              <a:buChar char="-"/>
            </a:pPr>
            <a:endParaRPr lang="en-US" sz="2400" b="1" dirty="0">
              <a:solidFill>
                <a:srgbClr val="000090"/>
              </a:solidFill>
              <a:latin typeface="Calibri" charset="0"/>
              <a:ea typeface="Calibri" charset="0"/>
              <a:cs typeface="Calibri" charset="0"/>
            </a:endParaRPr>
          </a:p>
          <a:p>
            <a:pPr>
              <a:spcAft>
                <a:spcPts val="400"/>
              </a:spcAft>
              <a:buClr>
                <a:srgbClr val="B01F2E"/>
              </a:buClr>
            </a:pPr>
            <a:r>
              <a:rPr lang="en-US" b="1" dirty="0">
                <a:latin typeface="Calibri" charset="0"/>
                <a:ea typeface="Calibri" charset="0"/>
                <a:cs typeface="Calibri" charset="0"/>
              </a:rPr>
              <a:t>	</a:t>
            </a:r>
            <a:endParaRPr lang="en-US" sz="2400" b="1" dirty="0">
              <a:latin typeface="Calibri" charset="0"/>
              <a:ea typeface="Calibri" charset="0"/>
              <a:cs typeface="Calibri" charset="0"/>
            </a:endParaRPr>
          </a:p>
          <a:p>
            <a:pPr>
              <a:spcAft>
                <a:spcPts val="600"/>
              </a:spcAft>
              <a:buFontTx/>
              <a:buAutoNum type="arabicPeriod"/>
            </a:pPr>
            <a:endParaRPr lang="en-US" sz="1200" dirty="0">
              <a:solidFill>
                <a:schemeClr val="tx2"/>
              </a:solidFill>
              <a:latin typeface="Calibri" charset="0"/>
              <a:ea typeface="Calibri" charset="0"/>
              <a:cs typeface="Calibri" charset="0"/>
            </a:endParaRPr>
          </a:p>
          <a:p>
            <a:pPr>
              <a:spcAft>
                <a:spcPts val="600"/>
              </a:spcAft>
            </a:pPr>
            <a:r>
              <a:rPr lang="en-US" sz="1600" b="1" dirty="0">
                <a:latin typeface="Calibri" charset="0"/>
                <a:ea typeface="Calibri" charset="0"/>
                <a:cs typeface="Calibri" charset="0"/>
              </a:rPr>
              <a:t>	</a:t>
            </a:r>
            <a:endParaRPr lang="en-US" sz="2000" b="1" dirty="0">
              <a:latin typeface="Calibri" charset="0"/>
              <a:ea typeface="Calibri" charset="0"/>
              <a:cs typeface="Calibri" charset="0"/>
            </a:endParaRPr>
          </a:p>
        </p:txBody>
      </p:sp>
      <p:sp>
        <p:nvSpPr>
          <p:cNvPr id="10" name="Pentagon 9"/>
          <p:cNvSpPr/>
          <p:nvPr/>
        </p:nvSpPr>
        <p:spPr>
          <a:xfrm>
            <a:off x="598331" y="5371487"/>
            <a:ext cx="562708" cy="304800"/>
          </a:xfrm>
          <a:prstGeom prst="homePlate">
            <a:avLst/>
          </a:prstGeom>
          <a:solidFill>
            <a:srgbClr val="5BD707"/>
          </a:solidFill>
          <a:ln w="31750">
            <a:solidFill>
              <a:srgbClr val="B12C2C"/>
            </a:solidFill>
          </a:ln>
          <a:effectLst>
            <a:outerShdw blurRad="82550" dist="50800" dir="19620000" algn="tl" rotWithShape="0">
              <a:srgbClr val="B12C2C">
                <a:alpha val="9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p:nvSpPr>
        <p:spPr>
          <a:xfrm>
            <a:off x="1553880" y="4638401"/>
            <a:ext cx="4019282" cy="1487579"/>
          </a:xfrm>
          <a:prstGeom prst="rect">
            <a:avLst/>
          </a:prstGeom>
          <a:solidFill>
            <a:srgbClr val="5BD707">
              <a:alpha val="22745"/>
            </a:srgbClr>
          </a:solidFill>
          <a:ln w="28575" cap="flat" cmpd="sng" algn="ctr">
            <a:solidFill>
              <a:srgbClr val="000090"/>
            </a:solidFill>
            <a:prstDash val="solid"/>
            <a:round/>
            <a:headEnd type="none" w="med" len="med"/>
            <a:tailEnd type="none" w="med" len="med"/>
          </a:ln>
          <a:effectLst>
            <a:outerShdw blurRad="304800" dist="50800" dir="2700000" sx="102000" sy="102000" algn="tl" rotWithShape="0">
              <a:srgbClr val="B12C2C">
                <a:alpha val="70000"/>
              </a:srgbClr>
            </a:outerShdw>
          </a:effectLst>
        </p:spPr>
        <p:txBody>
          <a:bodyPr wrap="square" lIns="91431" tIns="45716" rIns="91431" bIns="45716">
            <a:prstTxWarp prst="textNoShape">
              <a:avLst/>
            </a:prstTxWarp>
            <a:spAutoFit/>
          </a:bodyPr>
          <a:lstStyle/>
          <a:p>
            <a:pPr indent="228600">
              <a:spcAft>
                <a:spcPts val="400"/>
              </a:spcAft>
              <a:buClr>
                <a:srgbClr val="B01F2E"/>
              </a:buClr>
              <a:buFont typeface="Wingdings" charset="2"/>
              <a:buChar char="ü"/>
              <a:tabLst>
                <a:tab pos="1204913" algn="l"/>
              </a:tabLst>
            </a:pPr>
            <a:r>
              <a:rPr lang="en-US" sz="2800" b="1" dirty="0">
                <a:latin typeface="Calibri" charset="0"/>
                <a:ea typeface="Calibri" charset="0"/>
                <a:cs typeface="Calibri" charset="0"/>
              </a:rPr>
              <a:t>Less ambitious targets</a:t>
            </a:r>
          </a:p>
          <a:p>
            <a:pPr indent="228600">
              <a:spcAft>
                <a:spcPts val="400"/>
              </a:spcAft>
              <a:buClr>
                <a:srgbClr val="B01F2E"/>
              </a:buClr>
              <a:buFont typeface="Wingdings" charset="2"/>
              <a:buChar char="ü"/>
              <a:tabLst>
                <a:tab pos="1204913" algn="l"/>
              </a:tabLst>
            </a:pPr>
            <a:r>
              <a:rPr lang="en-US" sz="2800" b="1" dirty="0" smtClean="0">
                <a:latin typeface="Calibri" charset="0"/>
                <a:ea typeface="Calibri" charset="0"/>
                <a:cs typeface="Calibri" charset="0"/>
              </a:rPr>
              <a:t>A1c </a:t>
            </a:r>
            <a:r>
              <a:rPr lang="en-US" sz="2800" b="1" dirty="0">
                <a:latin typeface="Calibri" charset="0"/>
                <a:ea typeface="Calibri" charset="0"/>
                <a:cs typeface="Calibri" charset="0"/>
              </a:rPr>
              <a:t>&lt;7.5–8.0% </a:t>
            </a:r>
            <a:endParaRPr lang="en-US" sz="2800" b="1" dirty="0" smtClean="0">
              <a:latin typeface="Calibri" charset="0"/>
              <a:ea typeface="Calibri" charset="0"/>
              <a:cs typeface="Calibri" charset="0"/>
            </a:endParaRPr>
          </a:p>
          <a:p>
            <a:pPr indent="228600">
              <a:spcAft>
                <a:spcPts val="400"/>
              </a:spcAft>
              <a:buClr>
                <a:srgbClr val="B01F2E"/>
              </a:buClr>
              <a:buFont typeface="Wingdings" charset="2"/>
              <a:buChar char="ü"/>
              <a:tabLst>
                <a:tab pos="1204913" algn="l"/>
              </a:tabLst>
            </a:pPr>
            <a:r>
              <a:rPr lang="en-US" sz="2800" b="1" dirty="0" smtClean="0">
                <a:latin typeface="Calibri" charset="0"/>
                <a:ea typeface="Calibri" charset="0"/>
                <a:cs typeface="Calibri" charset="0"/>
              </a:rPr>
              <a:t>Focus </a:t>
            </a:r>
            <a:r>
              <a:rPr lang="en-US" sz="2800" b="1" dirty="0">
                <a:latin typeface="Calibri" charset="0"/>
                <a:ea typeface="Calibri" charset="0"/>
                <a:cs typeface="Calibri" charset="0"/>
              </a:rPr>
              <a:t>on drug safety</a:t>
            </a:r>
          </a:p>
        </p:txBody>
      </p:sp>
      <p:sp>
        <p:nvSpPr>
          <p:cNvPr id="41991" name="TextBox 21"/>
          <p:cNvSpPr txBox="1">
            <a:spLocks noChangeArrowheads="1"/>
          </p:cNvSpPr>
          <p:nvPr/>
        </p:nvSpPr>
        <p:spPr bwMode="auto">
          <a:xfrm>
            <a:off x="5292080" y="5344632"/>
            <a:ext cx="3385928" cy="830989"/>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a:p>
            <a:endParaRPr lang="en-US" sz="1200" b="1" dirty="0">
              <a:latin typeface="Times" charset="0"/>
            </a:endParaRPr>
          </a:p>
        </p:txBody>
      </p:sp>
      <p:sp>
        <p:nvSpPr>
          <p:cNvPr id="2" name="Title 1"/>
          <p:cNvSpPr>
            <a:spLocks noGrp="1"/>
          </p:cNvSpPr>
          <p:nvPr>
            <p:ph type="title"/>
          </p:nvPr>
        </p:nvSpPr>
        <p:spPr>
          <a:xfrm>
            <a:off x="309210" y="140024"/>
            <a:ext cx="8229600" cy="990600"/>
          </a:xfrm>
        </p:spPr>
        <p:txBody>
          <a:bodyPr/>
          <a:lstStyle/>
          <a:p>
            <a:r>
              <a:rPr lang="en-US" dirty="0" smtClean="0"/>
              <a:t>Older Adults - Considerations</a:t>
            </a:r>
            <a:endParaRPr lang="en-US" dirty="0"/>
          </a:p>
        </p:txBody>
      </p:sp>
      <p:pic>
        <p:nvPicPr>
          <p:cNvPr id="4098" name="Picture 2" descr="C:\Users\bev\AppData\Local\Microsoft\Windows\Temporary Internet Files\Content.IE5\IESD05XZ\MP90030913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694" y="1368840"/>
            <a:ext cx="2683433" cy="17621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3594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216389" y="152400"/>
            <a:ext cx="7684825" cy="6187999"/>
          </a:xfrm>
          <a:prstGeom prst="rect">
            <a:avLst/>
          </a:prstGeom>
        </p:spPr>
      </p:pic>
      <p:sp>
        <p:nvSpPr>
          <p:cNvPr id="5" name="Title 1"/>
          <p:cNvSpPr txBox="1">
            <a:spLocks/>
          </p:cNvSpPr>
          <p:nvPr/>
        </p:nvSpPr>
        <p:spPr>
          <a:xfrm>
            <a:off x="6705600" y="685800"/>
            <a:ext cx="2057400" cy="990600"/>
          </a:xfrm>
          <a:prstGeom prst="rect">
            <a:avLst/>
          </a:prstGeom>
          <a:solidFill>
            <a:srgbClr val="B1D45A"/>
          </a:solidFill>
        </p:spPr>
        <p:txBody>
          <a:bodyPr vert="horz" anchor="b" anchorCtr="0">
            <a:noAutofit/>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r>
              <a:rPr lang="en-US" sz="2400" dirty="0" smtClean="0">
                <a:solidFill>
                  <a:prstClr val="black"/>
                </a:solidFill>
              </a:rPr>
              <a:t>ADA Standards of Care 2015</a:t>
            </a:r>
            <a:endParaRPr lang="en-US" sz="2400" dirty="0">
              <a:solidFill>
                <a:prstClr val="black"/>
              </a:solidFill>
            </a:endParaRPr>
          </a:p>
        </p:txBody>
      </p:sp>
    </p:spTree>
    <p:custDataLst>
      <p:tags r:id="rId1"/>
    </p:custDataLst>
    <p:extLst>
      <p:ext uri="{BB962C8B-B14F-4D97-AF65-F5344CB8AC3E}">
        <p14:creationId xmlns:p14="http://schemas.microsoft.com/office/powerpoint/2010/main" val="133673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Study	</a:t>
            </a:r>
            <a:endParaRPr lang="en-US" dirty="0"/>
          </a:p>
        </p:txBody>
      </p:sp>
      <p:sp>
        <p:nvSpPr>
          <p:cNvPr id="3" name="Content Placeholder 2"/>
          <p:cNvSpPr>
            <a:spLocks noGrp="1"/>
          </p:cNvSpPr>
          <p:nvPr>
            <p:ph sz="quarter" idx="1"/>
          </p:nvPr>
        </p:nvSpPr>
        <p:spPr/>
        <p:txBody>
          <a:bodyPr/>
          <a:lstStyle/>
          <a:p>
            <a:r>
              <a:rPr lang="en-US" dirty="0" smtClean="0"/>
              <a:t>71 year old woman with type 2 diabetes for past year. BMI 24. Has been trying to control diabetes by limiting carbs and exercise. </a:t>
            </a:r>
            <a:br>
              <a:rPr lang="en-US" dirty="0" smtClean="0"/>
            </a:br>
            <a:r>
              <a:rPr lang="en-US" dirty="0" err="1" smtClean="0"/>
              <a:t>Creat</a:t>
            </a:r>
            <a:r>
              <a:rPr lang="en-US" dirty="0" smtClean="0"/>
              <a:t> 1.6. Good social support.</a:t>
            </a:r>
          </a:p>
          <a:p>
            <a:r>
              <a:rPr lang="en-US" dirty="0" smtClean="0"/>
              <a:t>Most recent A1c 8.6% </a:t>
            </a:r>
          </a:p>
          <a:p>
            <a:pPr lvl="1"/>
            <a:r>
              <a:rPr lang="en-US" sz="2800" dirty="0" smtClean="0"/>
              <a:t>She has great insurance or</a:t>
            </a:r>
          </a:p>
          <a:p>
            <a:pPr lvl="1"/>
            <a:r>
              <a:rPr lang="en-US" sz="2800" dirty="0" smtClean="0"/>
              <a:t>She is cash pay or</a:t>
            </a:r>
          </a:p>
          <a:p>
            <a:pPr lvl="1"/>
            <a:r>
              <a:rPr lang="en-US" sz="2800" dirty="0" smtClean="0"/>
              <a:t>She hates needles</a:t>
            </a:r>
          </a:p>
          <a:p>
            <a:pPr lvl="1"/>
            <a:endParaRPr lang="en-US" sz="2800" dirty="0" smtClean="0"/>
          </a:p>
          <a:p>
            <a:endParaRPr lang="en-US" dirty="0" smtClean="0"/>
          </a:p>
          <a:p>
            <a:pPr lvl="8"/>
            <a:endParaRPr lang="en-US" dirty="0" smtClean="0"/>
          </a:p>
          <a:p>
            <a:endParaRPr lang="en-US"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4876801"/>
            <a:ext cx="1787236" cy="139553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3827" y="3200400"/>
            <a:ext cx="2743200" cy="1829943"/>
          </a:xfrm>
          <a:prstGeom prst="rect">
            <a:avLst/>
          </a:prstGeom>
        </p:spPr>
      </p:pic>
    </p:spTree>
    <p:custDataLst>
      <p:tags r:id="rId1"/>
    </p:custDataLst>
    <p:extLst>
      <p:ext uri="{BB962C8B-B14F-4D97-AF65-F5344CB8AC3E}">
        <p14:creationId xmlns:p14="http://schemas.microsoft.com/office/powerpoint/2010/main" val="112181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444190" y="0"/>
            <a:ext cx="8553450" cy="6333903"/>
          </a:xfrm>
          <a:prstGeom prst="rect">
            <a:avLst/>
          </a:prstGeom>
        </p:spPr>
      </p:pic>
    </p:spTree>
    <p:custDataLst>
      <p:tags r:id="rId1"/>
    </p:custDataLst>
    <p:extLst>
      <p:ext uri="{BB962C8B-B14F-4D97-AF65-F5344CB8AC3E}">
        <p14:creationId xmlns:p14="http://schemas.microsoft.com/office/powerpoint/2010/main" val="277132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Study	</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71 year old woman type 2 diabetes.</a:t>
            </a:r>
            <a:br>
              <a:rPr lang="en-US" dirty="0" smtClean="0"/>
            </a:br>
            <a:r>
              <a:rPr lang="en-US" dirty="0" smtClean="0"/>
              <a:t>BMI 24. Has been trying to control diabetes by limiting carbs and exercise. </a:t>
            </a:r>
            <a:br>
              <a:rPr lang="en-US" dirty="0" smtClean="0"/>
            </a:br>
            <a:r>
              <a:rPr lang="en-US" dirty="0" err="1" smtClean="0"/>
              <a:t>Creat</a:t>
            </a:r>
            <a:r>
              <a:rPr lang="en-US" dirty="0" smtClean="0"/>
              <a:t> 1.6. GFR low 30s. Good social support.</a:t>
            </a:r>
          </a:p>
          <a:p>
            <a:r>
              <a:rPr lang="en-US" dirty="0" smtClean="0"/>
              <a:t>Most recent A1c 8.6% </a:t>
            </a:r>
          </a:p>
          <a:p>
            <a:r>
              <a:rPr lang="en-US" dirty="0" smtClean="0">
                <a:solidFill>
                  <a:srgbClr val="C00000"/>
                </a:solidFill>
              </a:rPr>
              <a:t>Solutions</a:t>
            </a:r>
          </a:p>
          <a:p>
            <a:pPr lvl="1"/>
            <a:r>
              <a:rPr lang="en-US" sz="2800" dirty="0" smtClean="0"/>
              <a:t>Great insurance – DPP-IV Inhibitor + Basal insulin</a:t>
            </a:r>
          </a:p>
          <a:p>
            <a:pPr lvl="1"/>
            <a:r>
              <a:rPr lang="en-US" sz="2800" dirty="0" smtClean="0"/>
              <a:t>She is cash pay or – Sulfonylurea, NPH or 70/30</a:t>
            </a:r>
          </a:p>
          <a:p>
            <a:pPr lvl="1"/>
            <a:r>
              <a:rPr lang="en-US" sz="2800" dirty="0" smtClean="0"/>
              <a:t>She hates needles – Sulfonylurea, DPP-IV Inhibitor - if doesn’t work, see if she will reconsider insulin</a:t>
            </a:r>
          </a:p>
          <a:p>
            <a:pPr lvl="1"/>
            <a:endParaRPr lang="en-US" sz="2800" dirty="0" smtClean="0"/>
          </a:p>
          <a:p>
            <a:endParaRPr lang="en-US" dirty="0" smtClean="0"/>
          </a:p>
          <a:p>
            <a:pPr lvl="8"/>
            <a:endParaRPr lang="en-US" dirty="0" smtClean="0"/>
          </a:p>
          <a:p>
            <a:endParaRPr lang="en-US"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228600"/>
            <a:ext cx="1905000" cy="1270794"/>
          </a:xfrm>
          <a:prstGeom prst="rect">
            <a:avLst/>
          </a:prstGeom>
        </p:spPr>
      </p:pic>
    </p:spTree>
    <p:custDataLst>
      <p:tags r:id="rId1"/>
    </p:custDataLst>
    <p:extLst>
      <p:ext uri="{BB962C8B-B14F-4D97-AF65-F5344CB8AC3E}">
        <p14:creationId xmlns:p14="http://schemas.microsoft.com/office/powerpoint/2010/main" val="127079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dirty="0" smtClean="0"/>
              <a:t>What next?</a:t>
            </a:r>
          </a:p>
        </p:txBody>
      </p:sp>
      <p:sp>
        <p:nvSpPr>
          <p:cNvPr id="3" name="Content Placeholder 2"/>
          <p:cNvSpPr>
            <a:spLocks noGrp="1"/>
          </p:cNvSpPr>
          <p:nvPr>
            <p:ph sz="quarter" idx="1"/>
          </p:nvPr>
        </p:nvSpPr>
        <p:spPr>
          <a:xfrm>
            <a:off x="457200" y="1219200"/>
            <a:ext cx="5715000" cy="4937760"/>
          </a:xfrm>
        </p:spPr>
        <p:txBody>
          <a:bodyPr/>
          <a:lstStyle/>
          <a:p>
            <a:pPr>
              <a:defRPr/>
            </a:pPr>
            <a:r>
              <a:rPr lang="en-US" dirty="0" smtClean="0"/>
              <a:t>69 year old male, BMI 31, on Metformin 2000mg a day and Glipizide 40mg a day.</a:t>
            </a:r>
          </a:p>
          <a:p>
            <a:pPr>
              <a:defRPr/>
            </a:pPr>
            <a:r>
              <a:rPr lang="en-US" dirty="0" smtClean="0"/>
              <a:t>A1c 9.1%.  </a:t>
            </a:r>
            <a:r>
              <a:rPr lang="en-US" dirty="0" err="1" smtClean="0"/>
              <a:t>Creat</a:t>
            </a:r>
            <a:r>
              <a:rPr lang="en-US" dirty="0" smtClean="0"/>
              <a:t> 1.2</a:t>
            </a:r>
          </a:p>
          <a:p>
            <a:pPr>
              <a:defRPr/>
            </a:pPr>
            <a:r>
              <a:rPr lang="en-US" dirty="0" smtClean="0"/>
              <a:t>Pt is obese, 11 </a:t>
            </a:r>
            <a:r>
              <a:rPr lang="en-US" dirty="0" err="1" smtClean="0"/>
              <a:t>yr</a:t>
            </a:r>
            <a:r>
              <a:rPr lang="en-US" dirty="0" smtClean="0"/>
              <a:t> history of diabetes</a:t>
            </a:r>
          </a:p>
          <a:p>
            <a:pPr lvl="1">
              <a:defRPr/>
            </a:pPr>
            <a:r>
              <a:rPr lang="en-US" dirty="0" smtClean="0"/>
              <a:t>What next?</a:t>
            </a:r>
            <a:endParaRPr lang="en-US" dirty="0"/>
          </a:p>
          <a:p>
            <a:pPr lvl="1">
              <a:defRPr/>
            </a:pPr>
            <a:r>
              <a:rPr lang="en-US" dirty="0" smtClean="0"/>
              <a:t>Insurance</a:t>
            </a:r>
          </a:p>
          <a:p>
            <a:pPr lvl="1">
              <a:defRPr/>
            </a:pPr>
            <a:r>
              <a:rPr lang="en-US" dirty="0" smtClean="0"/>
              <a:t>No insurance</a:t>
            </a:r>
            <a:endParaRPr lang="en-US" dirty="0"/>
          </a:p>
        </p:txBody>
      </p:sp>
      <p:pic>
        <p:nvPicPr>
          <p:cNvPr id="2" name="Picture 1"/>
          <p:cNvPicPr>
            <a:picLocks noChangeAspect="1"/>
          </p:cNvPicPr>
          <p:nvPr/>
        </p:nvPicPr>
        <p:blipFill>
          <a:blip r:embed="rId4"/>
          <a:stretch>
            <a:fillRect/>
          </a:stretch>
        </p:blipFill>
        <p:spPr>
          <a:xfrm>
            <a:off x="6283226" y="1316355"/>
            <a:ext cx="2270224" cy="2798445"/>
          </a:xfrm>
          <a:prstGeom prst="rect">
            <a:avLst/>
          </a:prstGeom>
        </p:spPr>
      </p:pic>
    </p:spTree>
    <p:custDataLst>
      <p:tags r:id="rId1"/>
    </p:custDataLst>
    <p:extLst>
      <p:ext uri="{BB962C8B-B14F-4D97-AF65-F5344CB8AC3E}">
        <p14:creationId xmlns:p14="http://schemas.microsoft.com/office/powerpoint/2010/main" val="395443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A-EASD PS Update 2015_Manag Hypergly T2DM_full_DO NOT POST 3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88830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dirty="0" smtClean="0"/>
              <a:t>What next?</a:t>
            </a:r>
          </a:p>
        </p:txBody>
      </p:sp>
      <p:sp>
        <p:nvSpPr>
          <p:cNvPr id="3" name="Content Placeholder 2"/>
          <p:cNvSpPr>
            <a:spLocks noGrp="1"/>
          </p:cNvSpPr>
          <p:nvPr>
            <p:ph sz="quarter" idx="1"/>
          </p:nvPr>
        </p:nvSpPr>
        <p:spPr>
          <a:xfrm>
            <a:off x="457200" y="1219200"/>
            <a:ext cx="6553200" cy="4937760"/>
          </a:xfrm>
        </p:spPr>
        <p:txBody>
          <a:bodyPr>
            <a:normAutofit fontScale="92500"/>
          </a:bodyPr>
          <a:lstStyle/>
          <a:p>
            <a:pPr>
              <a:defRPr/>
            </a:pPr>
            <a:r>
              <a:rPr lang="en-US" dirty="0" smtClean="0"/>
              <a:t>69 year old male, BMI 31, on Metformin 2000mg a day and Glipizide 40mg a day. </a:t>
            </a:r>
            <a:r>
              <a:rPr lang="en-US" dirty="0" err="1" smtClean="0"/>
              <a:t>Wt</a:t>
            </a:r>
            <a:r>
              <a:rPr lang="en-US" dirty="0" smtClean="0"/>
              <a:t> 100kg</a:t>
            </a:r>
          </a:p>
          <a:p>
            <a:pPr>
              <a:defRPr/>
            </a:pPr>
            <a:r>
              <a:rPr lang="en-US" dirty="0" smtClean="0"/>
              <a:t>A1c 9.1%.  </a:t>
            </a:r>
            <a:r>
              <a:rPr lang="en-US" dirty="0" err="1" smtClean="0"/>
              <a:t>Creat</a:t>
            </a:r>
            <a:r>
              <a:rPr lang="en-US" dirty="0" smtClean="0"/>
              <a:t> 1.2</a:t>
            </a:r>
          </a:p>
          <a:p>
            <a:pPr>
              <a:defRPr/>
            </a:pPr>
            <a:r>
              <a:rPr lang="en-US" dirty="0" smtClean="0"/>
              <a:t>Pt is obese, 11 </a:t>
            </a:r>
            <a:r>
              <a:rPr lang="en-US" dirty="0" err="1" smtClean="0"/>
              <a:t>yr</a:t>
            </a:r>
            <a:r>
              <a:rPr lang="en-US" dirty="0" smtClean="0"/>
              <a:t> diabetes</a:t>
            </a:r>
          </a:p>
          <a:p>
            <a:pPr>
              <a:defRPr/>
            </a:pPr>
            <a:r>
              <a:rPr lang="en-US" dirty="0" smtClean="0">
                <a:solidFill>
                  <a:srgbClr val="C00000"/>
                </a:solidFill>
              </a:rPr>
              <a:t>Solutions</a:t>
            </a:r>
            <a:endParaRPr lang="en-US" dirty="0">
              <a:solidFill>
                <a:srgbClr val="C00000"/>
              </a:solidFill>
            </a:endParaRPr>
          </a:p>
          <a:p>
            <a:pPr lvl="1">
              <a:defRPr/>
            </a:pPr>
            <a:r>
              <a:rPr lang="en-US" dirty="0" smtClean="0"/>
              <a:t>Insurance – Add SGLT-2, GLP-1</a:t>
            </a:r>
          </a:p>
          <a:p>
            <a:pPr lvl="1">
              <a:defRPr/>
            </a:pPr>
            <a:r>
              <a:rPr lang="en-US" dirty="0" smtClean="0"/>
              <a:t>No insurance – Stop Glipizide, keep metformin</a:t>
            </a:r>
          </a:p>
          <a:p>
            <a:pPr lvl="1">
              <a:defRPr/>
            </a:pPr>
            <a:r>
              <a:rPr lang="en-US" dirty="0"/>
              <a:t>A</a:t>
            </a:r>
            <a:r>
              <a:rPr lang="en-US" dirty="0" smtClean="0"/>
              <a:t>dd 70/30 insulin 1-2 times a day.  100kg x 0.5 = 50 units daily (30units am/ 20units dinner)</a:t>
            </a:r>
            <a:endParaRPr lang="en-US" dirty="0"/>
          </a:p>
        </p:txBody>
      </p:sp>
      <p:pic>
        <p:nvPicPr>
          <p:cNvPr id="2" name="Picture 1"/>
          <p:cNvPicPr>
            <a:picLocks noChangeAspect="1"/>
          </p:cNvPicPr>
          <p:nvPr/>
        </p:nvPicPr>
        <p:blipFill>
          <a:blip r:embed="rId4"/>
          <a:stretch>
            <a:fillRect/>
          </a:stretch>
        </p:blipFill>
        <p:spPr>
          <a:xfrm>
            <a:off x="6283226" y="1316355"/>
            <a:ext cx="2270224" cy="2798445"/>
          </a:xfrm>
          <a:prstGeom prst="rect">
            <a:avLst/>
          </a:prstGeom>
        </p:spPr>
      </p:pic>
    </p:spTree>
    <p:custDataLst>
      <p:tags r:id="rId1"/>
    </p:custDataLst>
    <p:extLst>
      <p:ext uri="{BB962C8B-B14F-4D97-AF65-F5344CB8AC3E}">
        <p14:creationId xmlns:p14="http://schemas.microsoft.com/office/powerpoint/2010/main" val="235072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5722846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524000"/>
            <a:ext cx="8393596" cy="4704968"/>
          </a:xfrm>
        </p:spPr>
        <p:txBody>
          <a:bodyPr>
            <a:normAutofit/>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Oral Meds: Metformin, </a:t>
            </a:r>
            <a:r>
              <a:rPr lang="en-US" dirty="0" err="1" smtClean="0"/>
              <a:t>Invokana</a:t>
            </a:r>
            <a:endParaRPr lang="en-US" dirty="0" smtClean="0"/>
          </a:p>
          <a:p>
            <a:r>
              <a:rPr lang="en-US" dirty="0" smtClean="0">
                <a:solidFill>
                  <a:srgbClr val="C00000"/>
                </a:solidFill>
              </a:rPr>
              <a:t>Pt can’t afford Lantus insulin pen or </a:t>
            </a:r>
            <a:r>
              <a:rPr lang="en-US" dirty="0" err="1" smtClean="0">
                <a:solidFill>
                  <a:srgbClr val="C00000"/>
                </a:solidFill>
              </a:rPr>
              <a:t>Invokana</a:t>
            </a:r>
            <a:r>
              <a:rPr lang="en-US" dirty="0" smtClean="0">
                <a:solidFill>
                  <a:srgbClr val="C00000"/>
                </a:solidFill>
              </a:rPr>
              <a:t> – what other option?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spTree>
    <p:custDataLst>
      <p:tags r:id="rId1"/>
    </p:custDataLst>
    <p:extLst>
      <p:ext uri="{BB962C8B-B14F-4D97-AF65-F5344CB8AC3E}">
        <p14:creationId xmlns:p14="http://schemas.microsoft.com/office/powerpoint/2010/main" val="178134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3"/>
          <a:stretch>
            <a:fillRect/>
          </a:stretch>
        </p:blipFill>
        <p:spPr>
          <a:xfrm>
            <a:off x="230981" y="152400"/>
            <a:ext cx="8682037" cy="6154871"/>
          </a:xfrm>
          <a:prstGeom prst="rect">
            <a:avLst/>
          </a:prstGeom>
        </p:spPr>
      </p:pic>
    </p:spTree>
    <p:custDataLst>
      <p:tags r:id="rId1"/>
    </p:custDataLst>
    <p:extLst>
      <p:ext uri="{BB962C8B-B14F-4D97-AF65-F5344CB8AC3E}">
        <p14:creationId xmlns:p14="http://schemas.microsoft.com/office/powerpoint/2010/main" val="52791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384206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a:bodyPr>
          <a:lstStyle/>
          <a:p>
            <a:r>
              <a:rPr lang="en-US" dirty="0" smtClean="0"/>
              <a:t>70 </a:t>
            </a:r>
            <a:r>
              <a:rPr lang="en-US" dirty="0" err="1" smtClean="0"/>
              <a:t>yr</a:t>
            </a:r>
            <a:r>
              <a:rPr lang="en-US" dirty="0" smtClean="0"/>
              <a:t> old,  weighs 100kg</a:t>
            </a:r>
          </a:p>
          <a:p>
            <a:r>
              <a:rPr lang="en-US" dirty="0" smtClean="0"/>
              <a:t>History of CABG</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Metformin 1000mg BID</a:t>
            </a:r>
          </a:p>
          <a:p>
            <a:r>
              <a:rPr lang="en-US" dirty="0" smtClean="0">
                <a:solidFill>
                  <a:srgbClr val="C00000"/>
                </a:solidFill>
              </a:rPr>
              <a:t>What is max basal insulin should he be 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spTree>
    <p:custDataLst>
      <p:tags r:id="rId1"/>
    </p:custDataLst>
    <p:extLst>
      <p:ext uri="{BB962C8B-B14F-4D97-AF65-F5344CB8AC3E}">
        <p14:creationId xmlns:p14="http://schemas.microsoft.com/office/powerpoint/2010/main" val="326371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is it Too much basal insulin?</a:t>
            </a:r>
            <a:endParaRPr lang="en-US" dirty="0"/>
          </a:p>
        </p:txBody>
      </p:sp>
      <p:pic>
        <p:nvPicPr>
          <p:cNvPr id="3" name="Picture 2"/>
          <p:cNvPicPr>
            <a:picLocks noChangeAspect="1"/>
          </p:cNvPicPr>
          <p:nvPr/>
        </p:nvPicPr>
        <p:blipFill>
          <a:blip r:embed="rId3"/>
          <a:stretch>
            <a:fillRect/>
          </a:stretch>
        </p:blipFill>
        <p:spPr>
          <a:xfrm>
            <a:off x="2155742" y="1600200"/>
            <a:ext cx="4264108" cy="3733800"/>
          </a:xfrm>
          <a:prstGeom prst="rect">
            <a:avLst/>
          </a:prstGeom>
        </p:spPr>
      </p:pic>
    </p:spTree>
    <p:custDataLst>
      <p:tags r:id="rId1"/>
    </p:custDataLst>
    <p:extLst>
      <p:ext uri="{BB962C8B-B14F-4D97-AF65-F5344CB8AC3E}">
        <p14:creationId xmlns:p14="http://schemas.microsoft.com/office/powerpoint/2010/main" val="200779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a:bodyPr>
          <a:lstStyle/>
          <a:p>
            <a:r>
              <a:rPr lang="en-US" dirty="0" smtClean="0"/>
              <a:t>70 </a:t>
            </a:r>
            <a:r>
              <a:rPr lang="en-US" dirty="0" err="1" smtClean="0"/>
              <a:t>yr</a:t>
            </a:r>
            <a:r>
              <a:rPr lang="en-US" dirty="0" smtClean="0"/>
              <a:t> old,  weighs 100kg</a:t>
            </a:r>
          </a:p>
          <a:p>
            <a:r>
              <a:rPr lang="en-US" dirty="0" smtClean="0"/>
              <a:t>History of CABG</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Metformin 1000mg BID</a:t>
            </a:r>
          </a:p>
          <a:p>
            <a:r>
              <a:rPr lang="en-US" dirty="0" smtClean="0">
                <a:solidFill>
                  <a:srgbClr val="C00000"/>
                </a:solidFill>
              </a:rPr>
              <a:t>What is max basal insulin should he be on?</a:t>
            </a:r>
          </a:p>
          <a:p>
            <a:pPr lvl="1"/>
            <a:r>
              <a:rPr lang="en-US" dirty="0" smtClean="0">
                <a:solidFill>
                  <a:srgbClr val="C00000"/>
                </a:solidFill>
              </a:rPr>
              <a:t>100kg x 0.5 = 50 units a day</a:t>
            </a:r>
          </a:p>
          <a:p>
            <a:r>
              <a:rPr lang="en-US" dirty="0" smtClean="0">
                <a:solidFill>
                  <a:srgbClr val="C00000"/>
                </a:solidFill>
              </a:rPr>
              <a:t>What can we do next to improve BG?</a:t>
            </a:r>
          </a:p>
          <a:p>
            <a:endParaRPr lang="en-US" dirty="0" smtClean="0">
              <a:solidFill>
                <a:srgbClr val="C0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4"/>
          <a:stretch>
            <a:fillRect/>
          </a:stretch>
        </p:blipFill>
        <p:spPr>
          <a:xfrm>
            <a:off x="1981200" y="6440424"/>
            <a:ext cx="4493141" cy="274344"/>
          </a:xfrm>
          <a:prstGeom prst="rect">
            <a:avLst/>
          </a:prstGeom>
        </p:spPr>
      </p:pic>
    </p:spTree>
    <p:custDataLst>
      <p:tags r:id="rId1"/>
    </p:custDataLst>
    <p:extLst>
      <p:ext uri="{BB962C8B-B14F-4D97-AF65-F5344CB8AC3E}">
        <p14:creationId xmlns:p14="http://schemas.microsoft.com/office/powerpoint/2010/main" val="258767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
          </p:nvPr>
        </p:nvPicPr>
        <p:blipFill>
          <a:blip r:embed="rId3"/>
          <a:stretch>
            <a:fillRect/>
          </a:stretch>
        </p:blipFill>
        <p:spPr>
          <a:xfrm>
            <a:off x="428204" y="152400"/>
            <a:ext cx="8408982" cy="6190407"/>
          </a:xfrm>
          <a:prstGeom prst="rect">
            <a:avLst/>
          </a:prstGeom>
        </p:spPr>
      </p:pic>
    </p:spTree>
    <p:custDataLst>
      <p:tags r:id="rId1"/>
    </p:custDataLst>
    <p:extLst>
      <p:ext uri="{BB962C8B-B14F-4D97-AF65-F5344CB8AC3E}">
        <p14:creationId xmlns:p14="http://schemas.microsoft.com/office/powerpoint/2010/main" val="406279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1957789392"/>
      </p:ext>
    </p:extLst>
  </p:cSld>
  <p:clrMapOvr>
    <a:masterClrMapping/>
  </p:clrMapOvr>
  <p:transition spd="slow">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a:bodyPr>
          <a:lstStyle/>
          <a:p>
            <a:pPr marL="0" indent="0">
              <a:buNone/>
            </a:pPr>
            <a:r>
              <a:rPr lang="en-US" dirty="0" smtClean="0"/>
              <a:t>What is max basal insulin should he be on?</a:t>
            </a:r>
          </a:p>
          <a:p>
            <a:pPr lvl="1"/>
            <a:r>
              <a:rPr lang="en-US" dirty="0" smtClean="0"/>
              <a:t>100kg x 0.5 = 50 units a day</a:t>
            </a:r>
          </a:p>
          <a:p>
            <a:r>
              <a:rPr lang="en-US" dirty="0" smtClean="0">
                <a:solidFill>
                  <a:srgbClr val="C00000"/>
                </a:solidFill>
              </a:rPr>
              <a:t>What can we do next to improve BG?</a:t>
            </a:r>
          </a:p>
          <a:p>
            <a:pPr lvl="1"/>
            <a:r>
              <a:rPr lang="en-US" dirty="0" smtClean="0">
                <a:solidFill>
                  <a:srgbClr val="C00000"/>
                </a:solidFill>
              </a:rPr>
              <a:t>Add GLP-1 (</a:t>
            </a:r>
            <a:r>
              <a:rPr lang="en-US" dirty="0" err="1" smtClean="0">
                <a:solidFill>
                  <a:srgbClr val="C00000"/>
                </a:solidFill>
              </a:rPr>
              <a:t>Exenatide</a:t>
            </a:r>
            <a:r>
              <a:rPr lang="en-US" dirty="0" smtClean="0">
                <a:solidFill>
                  <a:srgbClr val="C00000"/>
                </a:solidFill>
              </a:rPr>
              <a:t>, </a:t>
            </a:r>
            <a:r>
              <a:rPr lang="en-US" dirty="0" err="1" smtClean="0">
                <a:solidFill>
                  <a:srgbClr val="C00000"/>
                </a:solidFill>
              </a:rPr>
              <a:t>Victoza</a:t>
            </a:r>
            <a:r>
              <a:rPr lang="en-US" dirty="0" smtClean="0">
                <a:solidFill>
                  <a:srgbClr val="C00000"/>
                </a:solidFill>
              </a:rPr>
              <a:t>, </a:t>
            </a:r>
            <a:r>
              <a:rPr lang="en-US" dirty="0" err="1" smtClean="0">
                <a:solidFill>
                  <a:srgbClr val="C00000"/>
                </a:solidFill>
              </a:rPr>
              <a:t>Trulicity</a:t>
            </a:r>
            <a:r>
              <a:rPr lang="en-US" dirty="0" smtClean="0">
                <a:solidFill>
                  <a:srgbClr val="C00000"/>
                </a:solidFill>
              </a:rPr>
              <a:t>, </a:t>
            </a:r>
            <a:r>
              <a:rPr lang="en-US" dirty="0" err="1" smtClean="0">
                <a:solidFill>
                  <a:srgbClr val="C00000"/>
                </a:solidFill>
              </a:rPr>
              <a:t>Tanzeum</a:t>
            </a:r>
            <a:r>
              <a:rPr lang="en-US" dirty="0" smtClean="0">
                <a:solidFill>
                  <a:srgbClr val="C00000"/>
                </a:solidFill>
              </a:rPr>
              <a:t>)</a:t>
            </a:r>
          </a:p>
          <a:p>
            <a:pPr lvl="1"/>
            <a:r>
              <a:rPr lang="en-US" dirty="0" smtClean="0">
                <a:solidFill>
                  <a:srgbClr val="C00000"/>
                </a:solidFill>
              </a:rPr>
              <a:t>Add bolus insulin to largest meal</a:t>
            </a:r>
          </a:p>
          <a:p>
            <a:pPr lvl="1"/>
            <a:r>
              <a:rPr lang="en-US" dirty="0" smtClean="0">
                <a:solidFill>
                  <a:srgbClr val="C00000"/>
                </a:solidFill>
              </a:rPr>
              <a:t>Switch him to 70/30 insulin ac breakfast and dinner</a:t>
            </a:r>
          </a:p>
          <a:p>
            <a:pPr lvl="2"/>
            <a:r>
              <a:rPr lang="en-US" dirty="0" smtClean="0">
                <a:solidFill>
                  <a:srgbClr val="C00000"/>
                </a:solidFill>
              </a:rPr>
              <a:t>Total previous basal dose – 100 units </a:t>
            </a:r>
          </a:p>
          <a:p>
            <a:pPr lvl="2"/>
            <a:r>
              <a:rPr lang="en-US" dirty="0" smtClean="0">
                <a:solidFill>
                  <a:srgbClr val="C00000"/>
                </a:solidFill>
              </a:rPr>
              <a:t>2/3 in am – 65 units am  (43 NPH and 22 regular)</a:t>
            </a:r>
          </a:p>
          <a:p>
            <a:pPr lvl="2"/>
            <a:r>
              <a:rPr lang="en-US" dirty="0" smtClean="0">
                <a:solidFill>
                  <a:srgbClr val="C00000"/>
                </a:solidFill>
              </a:rPr>
              <a:t>1/3 pre dinner – 35 units pm (23 NPH and 12 regular)</a:t>
            </a:r>
          </a:p>
          <a:p>
            <a:endParaRPr lang="en-US" dirty="0" smtClean="0">
              <a:solidFill>
                <a:srgbClr val="C00000"/>
              </a:solidFill>
            </a:endParaRPr>
          </a:p>
          <a:p>
            <a:endParaRPr lang="en-US" dirty="0" smtClean="0">
              <a:solidFill>
                <a:srgbClr val="C0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9705" y="153827"/>
            <a:ext cx="2212459" cy="1474973"/>
          </a:xfrm>
          <a:prstGeom prst="rect">
            <a:avLst/>
          </a:prstGeom>
        </p:spPr>
      </p:pic>
      <p:pic>
        <p:nvPicPr>
          <p:cNvPr id="5" name="Picture 4"/>
          <p:cNvPicPr>
            <a:picLocks noChangeAspect="1"/>
          </p:cNvPicPr>
          <p:nvPr/>
        </p:nvPicPr>
        <p:blipFill>
          <a:blip r:embed="rId4"/>
          <a:stretch>
            <a:fillRect/>
          </a:stretch>
        </p:blipFill>
        <p:spPr>
          <a:xfrm>
            <a:off x="1981200" y="6440424"/>
            <a:ext cx="4493141" cy="274344"/>
          </a:xfrm>
          <a:prstGeom prst="rect">
            <a:avLst/>
          </a:prstGeom>
        </p:spPr>
      </p:pic>
    </p:spTree>
    <p:custDataLst>
      <p:tags r:id="rId1"/>
    </p:custDataLst>
    <p:extLst>
      <p:ext uri="{BB962C8B-B14F-4D97-AF65-F5344CB8AC3E}">
        <p14:creationId xmlns:p14="http://schemas.microsoft.com/office/powerpoint/2010/main" val="149213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solidFill>
                  <a:srgbClr val="C00000"/>
                </a:solidFill>
              </a:rPr>
              <a:t>What will inform you of how to proceed?</a:t>
            </a:r>
          </a:p>
          <a:p>
            <a:pPr lvl="1"/>
            <a:r>
              <a:rPr lang="en-US" dirty="0" smtClean="0">
                <a:solidFill>
                  <a:srgbClr val="C00000"/>
                </a:solidFill>
              </a:rPr>
              <a:t>Insurance coverage</a:t>
            </a:r>
          </a:p>
          <a:p>
            <a:pPr lvl="1"/>
            <a:r>
              <a:rPr lang="en-US" dirty="0" smtClean="0">
                <a:solidFill>
                  <a:srgbClr val="C00000"/>
                </a:solidFill>
              </a:rPr>
              <a:t>His willingness to stick to a complex regimen</a:t>
            </a:r>
          </a:p>
          <a:p>
            <a:pPr lvl="1"/>
            <a:r>
              <a:rPr lang="en-US" dirty="0" smtClean="0">
                <a:solidFill>
                  <a:srgbClr val="C00000"/>
                </a:solidFill>
              </a:rPr>
              <a:t>His ability to self-monitor</a:t>
            </a:r>
          </a:p>
          <a:p>
            <a:pPr lvl="1"/>
            <a:r>
              <a:rPr lang="en-US" dirty="0" smtClean="0">
                <a:solidFill>
                  <a:srgbClr val="C00000"/>
                </a:solidFill>
              </a:rPr>
              <a:t>His social support and connection to his medical team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spTree>
    <p:custDataLst>
      <p:tags r:id="rId1"/>
    </p:custDataLst>
    <p:extLst>
      <p:ext uri="{BB962C8B-B14F-4D97-AF65-F5344CB8AC3E}">
        <p14:creationId xmlns:p14="http://schemas.microsoft.com/office/powerpoint/2010/main" val="245931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85000"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85001"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2679395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39261" y="5928913"/>
            <a:ext cx="5184576" cy="592447"/>
          </a:xfrm>
          <a:prstGeom prst="rect">
            <a:avLst/>
          </a:prstGeom>
          <a:noFill/>
          <a:ln w="9525">
            <a:noFill/>
            <a:miter lim="800000"/>
            <a:headEnd/>
            <a:tailEnd/>
          </a:ln>
        </p:spPr>
        <p:txBody>
          <a:bodyPr lIns="91431" tIns="45716" rIns="91431" bIns="45716" anchor="ctr">
            <a:prstTxWarp prst="textNoShape">
              <a:avLst/>
            </a:prstTxWarp>
          </a:bodyPr>
          <a:lstStyle/>
          <a:p>
            <a:pPr eaLnBrk="0" hangingPunct="0"/>
            <a:r>
              <a:rPr lang="en-US" sz="1400" b="1" dirty="0">
                <a:solidFill>
                  <a:srgbClr val="000090"/>
                </a:solidFill>
                <a:latin typeface="Arial" panose="020B0604020202020204" pitchFamily="34" charset="0"/>
                <a:cs typeface="Arial" panose="020B0604020202020204" pitchFamily="34" charset="0"/>
              </a:rPr>
              <a:t>ADA-EASD Position Statement: Management of Hyperglycemia in T2DM</a:t>
            </a:r>
            <a:r>
              <a:rPr lang="en-US" sz="700" b="1" dirty="0">
                <a:solidFill>
                  <a:srgbClr val="000090"/>
                </a:solidFill>
                <a:latin typeface="Arial" panose="020B0604020202020204" pitchFamily="34" charset="0"/>
                <a:cs typeface="Arial" panose="020B0604020202020204" pitchFamily="34" charset="0"/>
              </a:rPr>
              <a:t/>
            </a:r>
            <a:br>
              <a:rPr lang="en-US" sz="700" b="1" dirty="0">
                <a:solidFill>
                  <a:srgbClr val="000090"/>
                </a:solidFill>
                <a:latin typeface="Arial" panose="020B0604020202020204" pitchFamily="34" charset="0"/>
                <a:cs typeface="Arial" panose="020B0604020202020204" pitchFamily="34" charset="0"/>
              </a:rPr>
            </a:br>
            <a:r>
              <a:rPr lang="en-US" sz="700" dirty="0">
                <a:solidFill>
                  <a:srgbClr val="000090"/>
                </a:solidFill>
                <a:latin typeface="Arial Black" charset="0"/>
              </a:rPr>
              <a:t/>
            </a:r>
            <a:br>
              <a:rPr lang="en-US" sz="700" dirty="0">
                <a:solidFill>
                  <a:srgbClr val="000090"/>
                </a:solidFill>
                <a:latin typeface="Arial Black" charset="0"/>
              </a:rPr>
            </a:br>
            <a:endParaRPr lang="en-US" sz="1400" dirty="0">
              <a:solidFill>
                <a:srgbClr val="000090"/>
              </a:solidFill>
              <a:latin typeface="Times" charset="0"/>
            </a:endParaRPr>
          </a:p>
        </p:txBody>
      </p:sp>
      <p:sp>
        <p:nvSpPr>
          <p:cNvPr id="18438" name="TextBox 21"/>
          <p:cNvSpPr txBox="1">
            <a:spLocks noChangeArrowheads="1"/>
          </p:cNvSpPr>
          <p:nvPr/>
        </p:nvSpPr>
        <p:spPr bwMode="auto">
          <a:xfrm>
            <a:off x="4359332" y="5763480"/>
            <a:ext cx="422992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solidFill>
                  <a:prstClr val="black"/>
                </a:solidFill>
                <a:latin typeface="Times New Roman" charset="0"/>
                <a:ea typeface="Times New Roman" charset="0"/>
                <a:cs typeface="Times New Roman" charset="0"/>
              </a:rPr>
              <a:t>		Diabetes Care</a:t>
            </a:r>
            <a:r>
              <a:rPr lang="en-US" sz="1200" b="1" dirty="0">
                <a:solidFill>
                  <a:prstClr val="black"/>
                </a:solidFill>
                <a:latin typeface="Times New Roman" charset="0"/>
                <a:ea typeface="Times New Roman" charset="0"/>
                <a:cs typeface="Times New Roman" charset="0"/>
              </a:rPr>
              <a:t> 2012;35:1364–1379</a:t>
            </a:r>
          </a:p>
          <a:p>
            <a:pPr algn="r"/>
            <a:r>
              <a:rPr lang="en-US" sz="1200" b="1" dirty="0">
                <a:solidFill>
                  <a:prstClr val="black"/>
                </a:solidFill>
                <a:latin typeface="Times New Roman" charset="0"/>
                <a:ea typeface="Times New Roman" charset="0"/>
                <a:cs typeface="Times New Roman" charset="0"/>
              </a:rPr>
              <a:t>		</a:t>
            </a:r>
            <a:r>
              <a:rPr lang="en-US" sz="1200" b="1" i="1" dirty="0" err="1">
                <a:solidFill>
                  <a:prstClr val="black"/>
                </a:solidFill>
                <a:latin typeface="Times New Roman" charset="0"/>
                <a:ea typeface="Times New Roman" charset="0"/>
                <a:cs typeface="Times New Roman" charset="0"/>
              </a:rPr>
              <a:t>Diabetologia</a:t>
            </a:r>
            <a:r>
              <a:rPr lang="en-US" sz="1200" b="1" dirty="0">
                <a:solidFill>
                  <a:prstClr val="black"/>
                </a:solidFill>
                <a:latin typeface="Times New Roman" charset="0"/>
                <a:ea typeface="Times New Roman" charset="0"/>
                <a:cs typeface="Times New Roman" charset="0"/>
              </a:rPr>
              <a:t> 2012;55:1577–1596</a:t>
            </a:r>
          </a:p>
        </p:txBody>
      </p:sp>
      <p:sp>
        <p:nvSpPr>
          <p:cNvPr id="2" name="Title 1"/>
          <p:cNvSpPr>
            <a:spLocks noGrp="1"/>
          </p:cNvSpPr>
          <p:nvPr>
            <p:ph type="title"/>
          </p:nvPr>
        </p:nvSpPr>
        <p:spPr/>
        <p:txBody>
          <a:bodyPr/>
          <a:lstStyle/>
          <a:p>
            <a:r>
              <a:rPr lang="en-US" dirty="0" smtClean="0"/>
              <a:t>Critical Points</a:t>
            </a:r>
            <a:endParaRPr lang="en-US" dirty="0"/>
          </a:p>
        </p:txBody>
      </p:sp>
      <p:sp>
        <p:nvSpPr>
          <p:cNvPr id="4" name="Content Placeholder 3"/>
          <p:cNvSpPr>
            <a:spLocks noGrp="1"/>
          </p:cNvSpPr>
          <p:nvPr>
            <p:ph sz="quarter" idx="1"/>
          </p:nvPr>
        </p:nvSpPr>
        <p:spPr>
          <a:xfrm>
            <a:off x="457200" y="1219200"/>
            <a:ext cx="8507288" cy="4937760"/>
          </a:xfrm>
        </p:spPr>
        <p:txBody>
          <a:bodyPr>
            <a:normAutofit fontScale="92500" lnSpcReduction="10000"/>
          </a:bodyPr>
          <a:lstStyle/>
          <a:p>
            <a:pPr eaLnBrk="0" hangingPunct="0">
              <a:spcAft>
                <a:spcPts val="1600"/>
              </a:spcAft>
            </a:pPr>
            <a:r>
              <a:rPr lang="en-US" sz="2800" dirty="0" smtClean="0">
                <a:latin typeface="Calibri" charset="0"/>
                <a:ea typeface="Calibri" charset="0"/>
                <a:cs typeface="Calibri" charset="0"/>
              </a:rPr>
              <a:t>Individualize Glycemic </a:t>
            </a:r>
            <a:r>
              <a:rPr lang="en-US" sz="2800" dirty="0">
                <a:latin typeface="Calibri" charset="0"/>
                <a:ea typeface="Calibri" charset="0"/>
                <a:cs typeface="Calibri" charset="0"/>
              </a:rPr>
              <a:t>targets &amp; BG-lowering </a:t>
            </a:r>
            <a:r>
              <a:rPr lang="en-US" sz="2800" dirty="0" smtClean="0">
                <a:latin typeface="Calibri" charset="0"/>
                <a:ea typeface="Calibri" charset="0"/>
                <a:cs typeface="Calibri" charset="0"/>
              </a:rPr>
              <a:t> </a:t>
            </a:r>
            <a:endParaRPr lang="en-US" sz="2800" dirty="0">
              <a:latin typeface="Calibri" charset="0"/>
              <a:ea typeface="Calibri" charset="0"/>
              <a:cs typeface="Calibri" charset="0"/>
            </a:endParaRPr>
          </a:p>
          <a:p>
            <a:pPr eaLnBrk="0" hangingPunct="0">
              <a:spcAft>
                <a:spcPts val="1600"/>
              </a:spcAft>
            </a:pPr>
            <a:r>
              <a:rPr lang="en-US" sz="2800" dirty="0" smtClean="0">
                <a:latin typeface="Calibri" charset="0"/>
                <a:ea typeface="Calibri" charset="0"/>
                <a:cs typeface="Calibri" charset="0"/>
              </a:rPr>
              <a:t> Diet, exercise, &amp; education: foundation T2DM </a:t>
            </a:r>
            <a:r>
              <a:rPr lang="en-US" sz="2800" dirty="0">
                <a:latin typeface="Calibri" charset="0"/>
                <a:ea typeface="Calibri" charset="0"/>
                <a:cs typeface="Calibri" charset="0"/>
              </a:rPr>
              <a:t>therapy </a:t>
            </a:r>
          </a:p>
          <a:p>
            <a:pPr eaLnBrk="0" hangingPunct="0">
              <a:spcAft>
                <a:spcPts val="1600"/>
              </a:spcAft>
            </a:pPr>
            <a:r>
              <a:rPr lang="en-US" sz="2800" dirty="0">
                <a:latin typeface="Calibri" charset="0"/>
                <a:ea typeface="Calibri" charset="0"/>
                <a:cs typeface="Calibri" charset="0"/>
              </a:rPr>
              <a:t> </a:t>
            </a:r>
            <a:r>
              <a:rPr lang="en-US" sz="2800" dirty="0" smtClean="0">
                <a:latin typeface="Calibri" charset="0"/>
                <a:ea typeface="Calibri" charset="0"/>
                <a:cs typeface="Calibri" charset="0"/>
              </a:rPr>
              <a:t>Metformin </a:t>
            </a:r>
            <a:r>
              <a:rPr lang="en-US" sz="2800" dirty="0">
                <a:latin typeface="Calibri" charset="0"/>
                <a:ea typeface="Calibri" charset="0"/>
                <a:cs typeface="Calibri" charset="0"/>
              </a:rPr>
              <a:t>= optimal 1st-line drug.</a:t>
            </a:r>
          </a:p>
          <a:p>
            <a:pPr eaLnBrk="0" hangingPunct="0">
              <a:spcAft>
                <a:spcPts val="1600"/>
              </a:spcAft>
            </a:pPr>
            <a:r>
              <a:rPr lang="en-US" sz="2800" dirty="0">
                <a:latin typeface="Calibri" charset="0"/>
                <a:ea typeface="Calibri" charset="0"/>
                <a:cs typeface="Calibri" charset="0"/>
              </a:rPr>
              <a:t> After metformin, data </a:t>
            </a:r>
            <a:r>
              <a:rPr lang="en-US" sz="2800" dirty="0" smtClean="0">
                <a:latin typeface="Calibri" charset="0"/>
                <a:ea typeface="Calibri" charset="0"/>
                <a:cs typeface="Calibri" charset="0"/>
              </a:rPr>
              <a:t>limited</a:t>
            </a:r>
            <a:r>
              <a:rPr lang="en-US" sz="2800" dirty="0">
                <a:latin typeface="Calibri" charset="0"/>
                <a:ea typeface="Calibri" charset="0"/>
                <a:cs typeface="Calibri" charset="0"/>
              </a:rPr>
              <a:t>. </a:t>
            </a:r>
            <a:r>
              <a:rPr lang="en-US" sz="2800" dirty="0" smtClean="0">
                <a:latin typeface="Calibri" charset="0"/>
                <a:ea typeface="Calibri" charset="0"/>
                <a:cs typeface="Calibri" charset="0"/>
              </a:rPr>
              <a:t>Combo therapy reasonable</a:t>
            </a:r>
            <a:endParaRPr lang="en-US" sz="2800" dirty="0">
              <a:latin typeface="Calibri" charset="0"/>
              <a:ea typeface="Calibri" charset="0"/>
              <a:cs typeface="Calibri" charset="0"/>
            </a:endParaRPr>
          </a:p>
          <a:p>
            <a:pPr eaLnBrk="0" hangingPunct="0">
              <a:spcAft>
                <a:spcPts val="1600"/>
              </a:spcAft>
            </a:pPr>
            <a:r>
              <a:rPr lang="en-US" sz="2800" dirty="0">
                <a:latin typeface="Calibri" charset="0"/>
                <a:ea typeface="Calibri" charset="0"/>
                <a:cs typeface="Calibri" charset="0"/>
              </a:rPr>
              <a:t> Ultimately, </a:t>
            </a:r>
            <a:r>
              <a:rPr lang="en-US" sz="2800" dirty="0" smtClean="0">
                <a:latin typeface="Calibri" charset="0"/>
                <a:ea typeface="Calibri" charset="0"/>
                <a:cs typeface="Calibri" charset="0"/>
              </a:rPr>
              <a:t>many T2 </a:t>
            </a:r>
            <a:r>
              <a:rPr lang="en-US" sz="2800" dirty="0">
                <a:latin typeface="Calibri" charset="0"/>
                <a:ea typeface="Calibri" charset="0"/>
                <a:cs typeface="Calibri" charset="0"/>
              </a:rPr>
              <a:t>patients will </a:t>
            </a:r>
            <a:r>
              <a:rPr lang="en-US" sz="2800" dirty="0" smtClean="0">
                <a:latin typeface="Calibri" charset="0"/>
                <a:ea typeface="Calibri" charset="0"/>
                <a:cs typeface="Calibri" charset="0"/>
              </a:rPr>
              <a:t>require insulin therapy</a:t>
            </a:r>
            <a:endParaRPr lang="en-US" sz="2800" dirty="0">
              <a:latin typeface="Calibri" charset="0"/>
              <a:ea typeface="Calibri" charset="0"/>
              <a:cs typeface="Calibri" charset="0"/>
            </a:endParaRPr>
          </a:p>
          <a:p>
            <a:pPr eaLnBrk="0" hangingPunct="0">
              <a:spcAft>
                <a:spcPts val="1600"/>
              </a:spcAft>
            </a:pPr>
            <a:r>
              <a:rPr lang="en-US" sz="2800" dirty="0">
                <a:latin typeface="Calibri" charset="0"/>
                <a:ea typeface="Calibri" charset="0"/>
                <a:cs typeface="Calibri" charset="0"/>
              </a:rPr>
              <a:t> All treatment decisions should be made in conjunction with the patient (focus on preferences, needs &amp; values.)</a:t>
            </a:r>
          </a:p>
          <a:p>
            <a:pPr eaLnBrk="0" hangingPunct="0">
              <a:spcAft>
                <a:spcPts val="1600"/>
              </a:spcAft>
            </a:pPr>
            <a:r>
              <a:rPr lang="en-US" sz="2800" dirty="0">
                <a:latin typeface="Calibri" charset="0"/>
                <a:ea typeface="Calibri" charset="0"/>
                <a:cs typeface="Calibri" charset="0"/>
              </a:rPr>
              <a:t> </a:t>
            </a:r>
            <a:r>
              <a:rPr lang="en-US" sz="2800" dirty="0" smtClean="0">
                <a:latin typeface="Calibri" charset="0"/>
                <a:ea typeface="Calibri" charset="0"/>
                <a:cs typeface="Calibri" charset="0"/>
              </a:rPr>
              <a:t> </a:t>
            </a:r>
            <a:r>
              <a:rPr lang="en-US" sz="2800" dirty="0">
                <a:solidFill>
                  <a:srgbClr val="000000"/>
                </a:solidFill>
                <a:latin typeface="Calibri" charset="0"/>
                <a:ea typeface="Calibri" charset="0"/>
                <a:cs typeface="Calibri" charset="0"/>
              </a:rPr>
              <a:t>CV risk reduction </a:t>
            </a:r>
            <a:r>
              <a:rPr lang="en-US" sz="2800" dirty="0">
                <a:latin typeface="Calibri" charset="0"/>
                <a:ea typeface="Calibri" charset="0"/>
                <a:cs typeface="Calibri" charset="0"/>
              </a:rPr>
              <a:t>- a major focus of therapy.</a:t>
            </a:r>
          </a:p>
          <a:p>
            <a:endParaRPr lang="en-US" dirty="0"/>
          </a:p>
        </p:txBody>
      </p:sp>
    </p:spTree>
    <p:custDataLst>
      <p:tags r:id="rId1"/>
    </p:custDataLst>
    <p:extLst>
      <p:ext uri="{BB962C8B-B14F-4D97-AF65-F5344CB8AC3E}">
        <p14:creationId xmlns:p14="http://schemas.microsoft.com/office/powerpoint/2010/main" val="58956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62595" y="533400"/>
            <a:ext cx="8229600" cy="762000"/>
          </a:xfrm>
        </p:spPr>
        <p:txBody>
          <a:bodyPr lIns="90477" tIns="44445" rIns="90477" bIns="44445" anchor="b">
            <a:normAutofit fontScale="90000"/>
          </a:bodyPr>
          <a:lstStyle/>
          <a:p>
            <a:pPr>
              <a:defRPr/>
            </a:pPr>
            <a:r>
              <a:rPr lang="en-US" dirty="0" smtClean="0"/>
              <a:t/>
            </a:r>
            <a:br>
              <a:rPr lang="en-US" dirty="0" smtClean="0"/>
            </a:br>
            <a:r>
              <a:rPr lang="en-US" dirty="0" smtClean="0"/>
              <a:t>Pattern Management Gone Crazy</a:t>
            </a:r>
            <a:endParaRPr lang="en-US" sz="4400" dirty="0" smtClean="0"/>
          </a:p>
        </p:txBody>
      </p:sp>
      <p:sp>
        <p:nvSpPr>
          <p:cNvPr id="870403" name="Rectangle 3"/>
          <p:cNvSpPr>
            <a:spLocks noGrp="1" noChangeArrowheads="1"/>
          </p:cNvSpPr>
          <p:nvPr>
            <p:ph sz="quarter" idx="1"/>
          </p:nvPr>
        </p:nvSpPr>
        <p:spPr>
          <a:xfrm>
            <a:off x="457200" y="1447800"/>
            <a:ext cx="8229600" cy="4709160"/>
          </a:xfrm>
        </p:spPr>
        <p:txBody>
          <a:bodyPr lIns="90477" tIns="44445" rIns="90477" bIns="44445">
            <a:normAutofit fontScale="92500" lnSpcReduction="20000"/>
          </a:bodyPr>
          <a:lstStyle/>
          <a:p>
            <a:r>
              <a:rPr lang="en-US" sz="3600" dirty="0" smtClean="0"/>
              <a:t>Incorporating national guidelines into practice</a:t>
            </a:r>
          </a:p>
          <a:p>
            <a:r>
              <a:rPr lang="en-US" sz="3600" dirty="0" smtClean="0"/>
              <a:t> </a:t>
            </a:r>
            <a:r>
              <a:rPr lang="en-US" sz="3600" dirty="0"/>
              <a:t>Explore the importance of patient assessment in determining a realistic dosing strategy. </a:t>
            </a:r>
          </a:p>
          <a:p>
            <a:r>
              <a:rPr lang="en-US" sz="3600" dirty="0"/>
              <a:t>Discuss strategies to initiate and modify insulin therapy with a focus on safety. </a:t>
            </a:r>
          </a:p>
          <a:p>
            <a:r>
              <a:rPr lang="en-US" sz="3600" dirty="0"/>
              <a:t>List strategies on adjusting bolus and basal insulin to achieve glucose control. </a:t>
            </a:r>
          </a:p>
          <a:p>
            <a:r>
              <a:rPr lang="en-US" sz="3600" dirty="0"/>
              <a:t>Glucose patterns and adjustment 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Management –AKA	</a:t>
            </a:r>
            <a:endParaRPr lang="en-US" dirty="0"/>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smtClean="0"/>
              <a:t>How to think </a:t>
            </a:r>
            <a:br>
              <a:rPr lang="en-US" sz="5400" dirty="0" smtClean="0"/>
            </a:br>
            <a:r>
              <a:rPr lang="en-US" sz="5400" dirty="0" smtClean="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134768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a:xfrm>
            <a:off x="457200" y="97230"/>
            <a:ext cx="8229600" cy="990600"/>
          </a:xfrm>
        </p:spPr>
        <p:txBody>
          <a:bodyPr>
            <a:normAutofit fontScale="90000"/>
          </a:bodyPr>
          <a:lstStyle/>
          <a:p>
            <a:pPr eaLnBrk="1" hangingPunct="1"/>
            <a:r>
              <a:rPr lang="en-US" sz="3700" smtClean="0"/>
              <a:t>Physiologic Insulin Secretion:    24-Hour Profile </a:t>
            </a:r>
            <a:endParaRPr lang="en-US" smtClean="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3131969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1</a:t>
            </a:r>
            <a:endParaRPr lang="en-US" dirty="0"/>
          </a:p>
        </p:txBody>
      </p:sp>
      <p:sp>
        <p:nvSpPr>
          <p:cNvPr id="3" name="Content Placeholder 2"/>
          <p:cNvSpPr>
            <a:spLocks noGrp="1"/>
          </p:cNvSpPr>
          <p:nvPr>
            <p:ph sz="quarter" idx="1"/>
          </p:nvPr>
        </p:nvSpPr>
        <p:spPr/>
        <p:txBody>
          <a:bodyPr/>
          <a:lstStyle/>
          <a:p>
            <a:r>
              <a:rPr lang="en-US" sz="4000" dirty="0" smtClean="0"/>
              <a:t> </a:t>
            </a:r>
            <a:r>
              <a:rPr lang="en-US" sz="4000" dirty="0"/>
              <a:t>Which </a:t>
            </a:r>
            <a:r>
              <a:rPr lang="en-US" sz="4000" dirty="0" smtClean="0"/>
              <a:t>of the following are bolus insulins?</a:t>
            </a:r>
            <a:endParaRPr lang="en-US" sz="4000" dirty="0"/>
          </a:p>
          <a:p>
            <a:pPr marL="274320" lvl="1" indent="0">
              <a:buNone/>
            </a:pPr>
            <a:r>
              <a:rPr lang="en-US" sz="3600" dirty="0"/>
              <a:t>a. Lantus, </a:t>
            </a:r>
            <a:r>
              <a:rPr lang="en-US" sz="3600" dirty="0" err="1"/>
              <a:t>Levemir</a:t>
            </a:r>
            <a:endParaRPr lang="en-US" sz="3600" dirty="0"/>
          </a:p>
          <a:p>
            <a:pPr marL="274320" lvl="1" indent="0">
              <a:buNone/>
            </a:pPr>
            <a:r>
              <a:rPr lang="en-US" sz="3600" dirty="0"/>
              <a:t>b. </a:t>
            </a:r>
            <a:r>
              <a:rPr lang="en-US" sz="3600" dirty="0" err="1"/>
              <a:t>Novolog</a:t>
            </a:r>
            <a:r>
              <a:rPr lang="en-US" sz="3600" dirty="0"/>
              <a:t>, </a:t>
            </a:r>
            <a:r>
              <a:rPr lang="en-US" sz="3600" dirty="0" smtClean="0"/>
              <a:t>Humalog, NPH</a:t>
            </a:r>
            <a:endParaRPr lang="en-US" sz="3600" dirty="0"/>
          </a:p>
          <a:p>
            <a:pPr marL="274320" lvl="1" indent="0">
              <a:buNone/>
            </a:pPr>
            <a:r>
              <a:rPr lang="en-US" sz="3600" dirty="0"/>
              <a:t>c. </a:t>
            </a:r>
            <a:r>
              <a:rPr lang="en-US" sz="3600" dirty="0" err="1"/>
              <a:t>Reg</a:t>
            </a:r>
            <a:r>
              <a:rPr lang="en-US" sz="3600" dirty="0"/>
              <a:t>, </a:t>
            </a:r>
            <a:r>
              <a:rPr lang="en-US" sz="3600" dirty="0" err="1" smtClean="0"/>
              <a:t>Novolog</a:t>
            </a:r>
            <a:r>
              <a:rPr lang="en-US" sz="3600" dirty="0" smtClean="0"/>
              <a:t>, </a:t>
            </a:r>
            <a:r>
              <a:rPr lang="en-US" sz="3600" dirty="0" err="1" smtClean="0"/>
              <a:t>Afrezza</a:t>
            </a:r>
            <a:endParaRPr lang="en-US" sz="3600" dirty="0"/>
          </a:p>
          <a:p>
            <a:pPr marL="274320" lvl="1" indent="0">
              <a:buNone/>
            </a:pPr>
            <a:r>
              <a:rPr lang="en-US" sz="3600" dirty="0"/>
              <a:t>d. Insulin pens</a:t>
            </a:r>
          </a:p>
          <a:p>
            <a:pPr marL="274320" lvl="1" indent="0">
              <a:buNone/>
            </a:pPr>
            <a:r>
              <a:rPr lang="en-US" sz="3600" dirty="0"/>
              <a:t>e. not sure</a:t>
            </a:r>
          </a:p>
          <a:p>
            <a:pPr marL="0" indent="0">
              <a:buNone/>
            </a:pPr>
            <a:endParaRPr lang="en-US" dirty="0"/>
          </a:p>
        </p:txBody>
      </p:sp>
      <p:pic>
        <p:nvPicPr>
          <p:cNvPr id="4" name="Picture 3"/>
          <p:cNvPicPr>
            <a:picLocks noChangeAspect="1"/>
          </p:cNvPicPr>
          <p:nvPr/>
        </p:nvPicPr>
        <p:blipFill>
          <a:blip r:embed="rId3"/>
          <a:stretch>
            <a:fillRect/>
          </a:stretch>
        </p:blipFill>
        <p:spPr>
          <a:xfrm>
            <a:off x="6705600" y="4191000"/>
            <a:ext cx="1469263" cy="1737511"/>
          </a:xfrm>
          <a:prstGeom prst="rect">
            <a:avLst/>
          </a:prstGeom>
        </p:spPr>
      </p:pic>
    </p:spTree>
    <p:custDataLst>
      <p:tags r:id="rId1"/>
    </p:custDataLst>
    <p:extLst>
      <p:ext uri="{BB962C8B-B14F-4D97-AF65-F5344CB8AC3E}">
        <p14:creationId xmlns:p14="http://schemas.microsoft.com/office/powerpoint/2010/main" val="293776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r>
              <a:rPr lang="en-US" sz="2800" dirty="0" smtClean="0"/>
              <a:t>, </a:t>
            </a:r>
            <a:r>
              <a:rPr lang="en-US" sz="2800" dirty="0" err="1" smtClean="0"/>
              <a:t>Afrezza</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89578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396741"/>
                                        </p:tgtEl>
                                        <p:attrNameLst>
                                          <p:attrName>style.visibility</p:attrName>
                                        </p:attrNameLst>
                                      </p:cBhvr>
                                      <p:to>
                                        <p:strVal val="visible"/>
                                      </p:to>
                                    </p:set>
                                    <p:anim calcmode="lin" valueType="num">
                                      <p:cBhvr>
                                        <p:cTn id="24" dur="500" fill="hold"/>
                                        <p:tgtEl>
                                          <p:spTgt spid="1396741"/>
                                        </p:tgtEl>
                                        <p:attrNameLst>
                                          <p:attrName>ppt_w</p:attrName>
                                        </p:attrNameLst>
                                      </p:cBhvr>
                                      <p:tavLst>
                                        <p:tav tm="0">
                                          <p:val>
                                            <p:fltVal val="0"/>
                                          </p:val>
                                        </p:tav>
                                        <p:tav tm="100000">
                                          <p:val>
                                            <p:strVal val="#ppt_w"/>
                                          </p:val>
                                        </p:tav>
                                      </p:tavLst>
                                    </p:anim>
                                    <p:anim calcmode="lin" valueType="num">
                                      <p:cBhvr>
                                        <p:cTn id="25" dur="500" fill="hold"/>
                                        <p:tgtEl>
                                          <p:spTgt spid="1396741"/>
                                        </p:tgtEl>
                                        <p:attrNameLst>
                                          <p:attrName>ppt_h</p:attrName>
                                        </p:attrNameLst>
                                      </p:cBhvr>
                                      <p:tavLst>
                                        <p:tav tm="0">
                                          <p:val>
                                            <p:fltVal val="0"/>
                                          </p:val>
                                        </p:tav>
                                        <p:tav tm="100000">
                                          <p:val>
                                            <p:strVal val="#ppt_h"/>
                                          </p:val>
                                        </p:tav>
                                      </p:tavLst>
                                    </p:anim>
                                    <p:anim calcmode="lin" valueType="num">
                                      <p:cBhvr>
                                        <p:cTn id="26" dur="500" fill="hold"/>
                                        <p:tgtEl>
                                          <p:spTgt spid="1396741"/>
                                        </p:tgtEl>
                                        <p:attrNameLst>
                                          <p:attrName>style.rotation</p:attrName>
                                        </p:attrNameLst>
                                      </p:cBhvr>
                                      <p:tavLst>
                                        <p:tav tm="0">
                                          <p:val>
                                            <p:fltVal val="360"/>
                                          </p:val>
                                        </p:tav>
                                        <p:tav tm="100000">
                                          <p:val>
                                            <p:fltVal val="0"/>
                                          </p:val>
                                        </p:tav>
                                      </p:tavLst>
                                    </p:anim>
                                    <p:animEffect transition="in" filter="fade">
                                      <p:cBhvr>
                                        <p:cTn id="27" dur="500"/>
                                        <p:tgtEl>
                                          <p:spTgt spid="13967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32" dur="500"/>
                                        <p:tgtEl>
                                          <p:spTgt spid="1396739">
                                            <p:txEl>
                                              <p:pRg st="5" end="5"/>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7" presetClass="entr" presetSubtype="4" fill="hold" nodeType="clickEffect">
                                  <p:stCondLst>
                                    <p:cond delay="0"/>
                                  </p:stCondLst>
                                  <p:childTnLst>
                                    <p:set>
                                      <p:cBhvr>
                                        <p:cTn id="51" dur="1" fill="hold">
                                          <p:stCondLst>
                                            <p:cond delay="0"/>
                                          </p:stCondLst>
                                        </p:cTn>
                                        <p:tgtEl>
                                          <p:spTgt spid="1396740"/>
                                        </p:tgtEl>
                                        <p:attrNameLst>
                                          <p:attrName>style.visibility</p:attrName>
                                        </p:attrNameLst>
                                      </p:cBhvr>
                                      <p:to>
                                        <p:strVal val="visible"/>
                                      </p:to>
                                    </p:set>
                                    <p:anim calcmode="lin" valueType="num">
                                      <p:cBhvr additive="base">
                                        <p:cTn id="52" dur="5000" fill="hold"/>
                                        <p:tgtEl>
                                          <p:spTgt spid="1396740"/>
                                        </p:tgtEl>
                                        <p:attrNameLst>
                                          <p:attrName>ppt_x</p:attrName>
                                        </p:attrNameLst>
                                      </p:cBhvr>
                                      <p:tavLst>
                                        <p:tav tm="0">
                                          <p:val>
                                            <p:strVal val="#ppt_x"/>
                                          </p:val>
                                        </p:tav>
                                        <p:tav tm="100000">
                                          <p:val>
                                            <p:strVal val="#ppt_x"/>
                                          </p:val>
                                        </p:tav>
                                      </p:tavLst>
                                    </p:anim>
                                    <p:anim calcmode="lin" valueType="num">
                                      <p:cBhvr additive="base">
                                        <p:cTn id="53"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dirty="0" smtClean="0"/>
              <a:t>Insulin Efficacy</a:t>
            </a:r>
          </a:p>
        </p:txBody>
      </p:sp>
      <p:sp>
        <p:nvSpPr>
          <p:cNvPr id="1408003" name="Rectangle 3"/>
          <p:cNvSpPr>
            <a:spLocks noGrp="1" noChangeArrowheads="1"/>
          </p:cNvSpPr>
          <p:nvPr>
            <p:ph sz="quarter" idx="1"/>
          </p:nvPr>
        </p:nvSpPr>
        <p:spPr>
          <a:xfrm>
            <a:off x="457200" y="1219200"/>
            <a:ext cx="5943600" cy="4937760"/>
          </a:xfrm>
        </p:spPr>
        <p:txBody>
          <a:bodyPr>
            <a:normAutofit/>
          </a:bodyPr>
          <a:lstStyle/>
          <a:p>
            <a:pPr eaLnBrk="1" hangingPunct="1">
              <a:lnSpc>
                <a:spcPct val="90000"/>
              </a:lnSpc>
              <a:defRPr/>
            </a:pPr>
            <a:r>
              <a:rPr lang="en-US" dirty="0" smtClean="0"/>
              <a:t>How is the effectiveness of bolus insulin determined?</a:t>
            </a:r>
          </a:p>
          <a:p>
            <a:pPr lvl="1" eaLnBrk="1" hangingPunct="1">
              <a:lnSpc>
                <a:spcPct val="90000"/>
              </a:lnSpc>
              <a:defRPr/>
            </a:pPr>
            <a:r>
              <a:rPr lang="en-US" dirty="0" smtClean="0"/>
              <a:t>2 hour post meal (if you can get it) </a:t>
            </a:r>
          </a:p>
          <a:p>
            <a:pPr lvl="2">
              <a:lnSpc>
                <a:spcPct val="90000"/>
              </a:lnSpc>
              <a:defRPr/>
            </a:pPr>
            <a:r>
              <a:rPr lang="en-US" sz="2400" dirty="0" smtClean="0"/>
              <a:t>Target &lt; 180</a:t>
            </a:r>
          </a:p>
          <a:p>
            <a:pPr lvl="1" eaLnBrk="1" hangingPunct="1">
              <a:lnSpc>
                <a:spcPct val="90000"/>
              </a:lnSpc>
              <a:defRPr/>
            </a:pPr>
            <a:r>
              <a:rPr lang="en-US" dirty="0" smtClean="0"/>
              <a:t>Before next meal blood glucose </a:t>
            </a:r>
          </a:p>
          <a:p>
            <a:pPr lvl="2">
              <a:lnSpc>
                <a:spcPct val="90000"/>
              </a:lnSpc>
              <a:defRPr/>
            </a:pPr>
            <a:r>
              <a:rPr lang="en-US" sz="2400" dirty="0" smtClean="0"/>
              <a:t>Target 80-130</a:t>
            </a:r>
            <a:br>
              <a:rPr lang="en-US" sz="2400" dirty="0" smtClean="0"/>
            </a:br>
            <a:endParaRPr lang="en-US" sz="2400" dirty="0" smtClean="0"/>
          </a:p>
          <a:p>
            <a:pPr>
              <a:lnSpc>
                <a:spcPct val="90000"/>
              </a:lnSpc>
              <a:defRPr/>
            </a:pPr>
            <a:r>
              <a:rPr lang="en-US" dirty="0"/>
              <a:t>How is the effectiveness of </a:t>
            </a:r>
            <a:r>
              <a:rPr lang="en-US" dirty="0" smtClean="0"/>
              <a:t>basal </a:t>
            </a:r>
            <a:r>
              <a:rPr lang="en-US" dirty="0"/>
              <a:t>insulin determined?</a:t>
            </a:r>
          </a:p>
          <a:p>
            <a:pPr lvl="1">
              <a:lnSpc>
                <a:spcPct val="90000"/>
              </a:lnSpc>
              <a:defRPr/>
            </a:pPr>
            <a:r>
              <a:rPr lang="en-US" dirty="0" smtClean="0"/>
              <a:t> Fasting blood glucose </a:t>
            </a:r>
          </a:p>
          <a:p>
            <a:pPr lvl="2">
              <a:lnSpc>
                <a:spcPct val="90000"/>
              </a:lnSpc>
              <a:defRPr/>
            </a:pPr>
            <a:r>
              <a:rPr lang="en-US" sz="2400" dirty="0" smtClean="0"/>
              <a:t>Target 80-130</a:t>
            </a:r>
            <a:endParaRPr lang="en-US" sz="2400" dirty="0"/>
          </a:p>
          <a:p>
            <a:pPr lvl="1" eaLnBrk="1" hangingPunct="1">
              <a:lnSpc>
                <a:spcPct val="90000"/>
              </a:lnSpc>
              <a:buFont typeface="Wingdings" pitchFamily="2" charset="2"/>
              <a:buNone/>
              <a:defRPr/>
            </a:pPr>
            <a:endParaRPr lang="en-US" dirty="0" smtClean="0"/>
          </a:p>
          <a:p>
            <a:pPr marL="0" indent="0" eaLnBrk="1" hangingPunct="1">
              <a:lnSpc>
                <a:spcPct val="90000"/>
              </a:lnSpc>
              <a:buNone/>
              <a:defRPr/>
            </a:pPr>
            <a:endParaRPr lang="en-US" dirty="0" smtClean="0"/>
          </a:p>
        </p:txBody>
      </p:sp>
      <p:pic>
        <p:nvPicPr>
          <p:cNvPr id="2" name="Picture 1"/>
          <p:cNvPicPr>
            <a:picLocks noChangeAspect="1"/>
          </p:cNvPicPr>
          <p:nvPr/>
        </p:nvPicPr>
        <p:blipFill>
          <a:blip r:embed="rId4"/>
          <a:stretch>
            <a:fillRect/>
          </a:stretch>
        </p:blipFill>
        <p:spPr>
          <a:xfrm>
            <a:off x="6553200" y="1676400"/>
            <a:ext cx="2045317" cy="2209800"/>
          </a:xfrm>
          <a:prstGeom prst="rect">
            <a:avLst/>
          </a:prstGeom>
        </p:spPr>
      </p:pic>
    </p:spTree>
    <p:custDataLst>
      <p:tags r:id="rId1"/>
    </p:custDataLst>
    <p:extLst>
      <p:ext uri="{BB962C8B-B14F-4D97-AF65-F5344CB8AC3E}">
        <p14:creationId xmlns:p14="http://schemas.microsoft.com/office/powerpoint/2010/main" val="24794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Glycemic Targets  </a:t>
            </a:r>
            <a:endParaRPr lang="en-US" dirty="0"/>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7715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Insulin </a:t>
            </a:r>
            <a:r>
              <a:rPr lang="en-US" dirty="0" smtClean="0"/>
              <a:t>dosing is relative to body weight</a:t>
            </a:r>
          </a:p>
          <a:p>
            <a:pPr>
              <a:buFont typeface="Arial" pitchFamily="34" charset="0"/>
              <a:buChar char="•"/>
            </a:pPr>
            <a:r>
              <a:rPr lang="en-US" sz="2400" dirty="0" smtClean="0"/>
              <a:t>Kidney function</a:t>
            </a:r>
          </a:p>
          <a:p>
            <a:pPr>
              <a:buFont typeface="Arial" pitchFamily="34" charset="0"/>
              <a:buChar char="•"/>
            </a:pPr>
            <a:r>
              <a:rPr lang="en-US" sz="2400" dirty="0" smtClean="0"/>
              <a:t>Other meds </a:t>
            </a:r>
          </a:p>
          <a:p>
            <a:pPr>
              <a:buFont typeface="Arial" pitchFamily="34" charset="0"/>
              <a:buChar char="•"/>
            </a:pPr>
            <a:r>
              <a:rPr lang="en-US" sz="2400" dirty="0" smtClean="0"/>
              <a:t>Activity level</a:t>
            </a:r>
          </a:p>
          <a:p>
            <a:pPr>
              <a:buFont typeface="Arial" pitchFamily="34" charset="0"/>
              <a:buChar char="•"/>
            </a:pPr>
            <a:r>
              <a:rPr lang="en-US" sz="2400" dirty="0" smtClean="0"/>
              <a:t>Social support</a:t>
            </a:r>
          </a:p>
          <a:p>
            <a:pPr>
              <a:buFont typeface="Arial" pitchFamily="34" charset="0"/>
              <a:buChar char="•"/>
            </a:pPr>
            <a:r>
              <a:rPr lang="en-US" sz="2400" dirty="0" smtClean="0"/>
              <a:t>Goals of care</a:t>
            </a:r>
          </a:p>
          <a:p>
            <a:pPr>
              <a:buFont typeface="Arial" pitchFamily="34" charset="0"/>
              <a:buChar char="•"/>
            </a:pPr>
            <a:r>
              <a:rPr lang="en-US" sz="2400" dirty="0" smtClean="0"/>
              <a:t>Patients ability</a:t>
            </a:r>
            <a:endParaRPr lang="en-US" sz="2400" dirty="0"/>
          </a:p>
          <a:p>
            <a:pPr lvl="2"/>
            <a:endParaRPr lang="en-US" dirty="0" smtClean="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335989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20040"/>
            <a:ext cx="8458200" cy="822960"/>
          </a:xfrm>
        </p:spPr>
        <p:txBody>
          <a:bodyPr>
            <a:normAutofit/>
          </a:bodyPr>
          <a:lstStyle/>
          <a:p>
            <a:pPr>
              <a:defRPr/>
            </a:pPr>
            <a:r>
              <a:rPr lang="en-US" dirty="0" smtClean="0"/>
              <a:t>Insulin Dosing Type 1 &amp; 2</a:t>
            </a:r>
            <a:endParaRPr lang="en-US" dirty="0"/>
          </a:p>
        </p:txBody>
      </p:sp>
      <p:pic>
        <p:nvPicPr>
          <p:cNvPr id="33795" name="Picture 4" descr="http://spectrum.diabetesjournals.org/content/22/2/116/F1.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08100"/>
            <a:ext cx="848554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6"/>
          <p:cNvSpPr txBox="1">
            <a:spLocks noChangeArrowheads="1"/>
          </p:cNvSpPr>
          <p:nvPr/>
        </p:nvSpPr>
        <p:spPr bwMode="auto">
          <a:xfrm>
            <a:off x="609600" y="5664200"/>
            <a:ext cx="731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dirty="0"/>
              <a:t>U-500 Insulin: When More With Less Yields Success:  </a:t>
            </a:r>
            <a:r>
              <a:rPr lang="pt-BR" i="1" dirty="0"/>
              <a:t>Diabetes Spectrum March 20, 2009 vol. 22 no. 2 116-122 </a:t>
            </a:r>
            <a:endParaRPr lang="en-US" dirty="0"/>
          </a:p>
        </p:txBody>
      </p:sp>
    </p:spTree>
    <p:custDataLst>
      <p:tags r:id="rId1"/>
    </p:custDataLst>
    <p:extLst>
      <p:ext uri="{BB962C8B-B14F-4D97-AF65-F5344CB8AC3E}">
        <p14:creationId xmlns:p14="http://schemas.microsoft.com/office/powerpoint/2010/main" val="284018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a:xfrm>
            <a:off x="510622" y="439738"/>
            <a:ext cx="8176178" cy="736600"/>
          </a:xfrm>
        </p:spPr>
        <p:txBody>
          <a:bodyPr>
            <a:normAutofit/>
          </a:bodyPr>
          <a:lstStyle/>
          <a:p>
            <a:pPr eaLnBrk="1" hangingPunct="1"/>
            <a:r>
              <a:rPr lang="en-US" sz="3600" dirty="0" smtClean="0"/>
              <a:t>Natural Progression of Type 2 Diabetes</a:t>
            </a:r>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369611" y="60499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99680933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2</a:t>
            </a:r>
            <a:endParaRPr lang="en-US" dirty="0"/>
          </a:p>
        </p:txBody>
      </p:sp>
      <p:sp>
        <p:nvSpPr>
          <p:cNvPr id="3" name="Content Placeholder 2"/>
          <p:cNvSpPr>
            <a:spLocks noGrp="1"/>
          </p:cNvSpPr>
          <p:nvPr>
            <p:ph sz="quarter" idx="1"/>
          </p:nvPr>
        </p:nvSpPr>
        <p:spPr/>
        <p:txBody>
          <a:bodyPr/>
          <a:lstStyle/>
          <a:p>
            <a:r>
              <a:rPr lang="en-US" dirty="0" smtClean="0"/>
              <a:t>What best describes inhaled insulin?</a:t>
            </a:r>
            <a:endParaRPr lang="en-US" dirty="0"/>
          </a:p>
          <a:p>
            <a:pPr marL="274320" lvl="1" indent="0">
              <a:buNone/>
            </a:pPr>
            <a:r>
              <a:rPr lang="en-US" dirty="0"/>
              <a:t>a</a:t>
            </a:r>
            <a:r>
              <a:rPr lang="en-US" sz="2800" dirty="0"/>
              <a:t>. </a:t>
            </a:r>
            <a:r>
              <a:rPr lang="en-US" sz="2800" dirty="0" smtClean="0"/>
              <a:t>Liquid insulin that is aerosolized.</a:t>
            </a:r>
            <a:endParaRPr lang="en-US" sz="2800" dirty="0"/>
          </a:p>
          <a:p>
            <a:pPr marL="274320" lvl="1" indent="0">
              <a:buNone/>
            </a:pPr>
            <a:r>
              <a:rPr lang="en-US" sz="2800" dirty="0"/>
              <a:t>b. </a:t>
            </a:r>
            <a:r>
              <a:rPr lang="en-US" sz="2800" dirty="0" smtClean="0"/>
              <a:t>Powdered long acting insulin.</a:t>
            </a:r>
            <a:endParaRPr lang="en-US" sz="2800" dirty="0"/>
          </a:p>
          <a:p>
            <a:pPr marL="274320" lvl="1" indent="0">
              <a:buNone/>
            </a:pPr>
            <a:r>
              <a:rPr lang="en-US" sz="2800" dirty="0"/>
              <a:t>c. </a:t>
            </a:r>
            <a:r>
              <a:rPr lang="en-US" sz="2800" dirty="0" smtClean="0"/>
              <a:t>Insulin that is inhaled via a pipe.</a:t>
            </a:r>
            <a:endParaRPr lang="en-US" sz="2800" dirty="0"/>
          </a:p>
          <a:p>
            <a:pPr marL="274320" lvl="1" indent="0">
              <a:buNone/>
            </a:pPr>
            <a:r>
              <a:rPr lang="en-US" sz="2800" dirty="0"/>
              <a:t>d. </a:t>
            </a:r>
            <a:r>
              <a:rPr lang="en-US" sz="2800" dirty="0" smtClean="0"/>
              <a:t>Regular insulin in powdered form.</a:t>
            </a:r>
            <a:endParaRPr lang="en-US" sz="2800" dirty="0"/>
          </a:p>
          <a:p>
            <a:endParaRPr lang="en-US" dirty="0"/>
          </a:p>
        </p:txBody>
      </p:sp>
      <p:pic>
        <p:nvPicPr>
          <p:cNvPr id="4" name="Picture 3"/>
          <p:cNvPicPr>
            <a:picLocks noChangeAspect="1"/>
          </p:cNvPicPr>
          <p:nvPr/>
        </p:nvPicPr>
        <p:blipFill>
          <a:blip r:embed="rId3"/>
          <a:stretch>
            <a:fillRect/>
          </a:stretch>
        </p:blipFill>
        <p:spPr>
          <a:xfrm>
            <a:off x="6705600" y="4114800"/>
            <a:ext cx="1469263" cy="1737511"/>
          </a:xfrm>
          <a:prstGeom prst="rect">
            <a:avLst/>
          </a:prstGeom>
        </p:spPr>
      </p:pic>
    </p:spTree>
    <p:custDataLst>
      <p:tags r:id="rId1"/>
    </p:custDataLst>
    <p:extLst>
      <p:ext uri="{BB962C8B-B14F-4D97-AF65-F5344CB8AC3E}">
        <p14:creationId xmlns:p14="http://schemas.microsoft.com/office/powerpoint/2010/main" val="327828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Inhaled Insulin – </a:t>
            </a:r>
            <a:br>
              <a:rPr lang="en-US" dirty="0" smtClean="0"/>
            </a:br>
            <a:r>
              <a:rPr lang="en-US" dirty="0" smtClean="0"/>
              <a:t>Approved 2014 – Type 1 or 2</a:t>
            </a:r>
            <a:endParaRPr lang="en-US" dirty="0"/>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0932" y="1407861"/>
            <a:ext cx="2269300" cy="16592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631216"/>
          </a:xfrm>
          <a:prstGeom prst="rect">
            <a:avLst/>
          </a:prstGeom>
          <a:noFill/>
        </p:spPr>
        <p:txBody>
          <a:bodyPr wrap="square" rtlCol="0">
            <a:spAutoFit/>
          </a:bodyPr>
          <a:lstStyle/>
          <a:p>
            <a:r>
              <a:rPr lang="en-US" sz="2000" b="1" dirty="0" smtClean="0">
                <a:solidFill>
                  <a:srgbClr val="C00000"/>
                </a:solidFill>
              </a:rPr>
              <a:t>Only studied in adults over 18</a:t>
            </a:r>
          </a:p>
          <a:p>
            <a:r>
              <a:rPr lang="en-US" sz="2000" b="1" dirty="0" smtClean="0">
                <a:solidFill>
                  <a:srgbClr val="C00000"/>
                </a:solidFill>
              </a:rPr>
              <a:t>Not indicated for pregnancy, while breastfeeding</a:t>
            </a:r>
            <a:endParaRPr lang="en-US" sz="2000" b="1" dirty="0">
              <a:solidFill>
                <a:srgbClr val="C00000"/>
              </a:solidFill>
            </a:endParaRPr>
          </a:p>
        </p:txBody>
      </p:sp>
    </p:spTree>
    <p:custDataLst>
      <p:tags r:id="rId1"/>
    </p:custDataLst>
    <p:extLst>
      <p:ext uri="{BB962C8B-B14F-4D97-AF65-F5344CB8AC3E}">
        <p14:creationId xmlns:p14="http://schemas.microsoft.com/office/powerpoint/2010/main" val="223322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Cost, Terms</a:t>
            </a:r>
            <a:endParaRPr lang="en-US" dirty="0"/>
          </a:p>
        </p:txBody>
      </p:sp>
      <p:sp>
        <p:nvSpPr>
          <p:cNvPr id="3" name="Content Placeholder 2"/>
          <p:cNvSpPr>
            <a:spLocks noGrp="1"/>
          </p:cNvSpPr>
          <p:nvPr>
            <p:ph sz="quarter" idx="1"/>
          </p:nvPr>
        </p:nvSpPr>
        <p:spPr>
          <a:xfrm>
            <a:off x="457200" y="1219200"/>
            <a:ext cx="5122912" cy="4937760"/>
          </a:xfrm>
        </p:spPr>
        <p:txBody>
          <a:bodyPr>
            <a:normAutofit fontScale="92500"/>
          </a:bodyPr>
          <a:lstStyle/>
          <a:p>
            <a:r>
              <a:rPr lang="en-US" dirty="0" smtClean="0"/>
              <a:t>1</a:t>
            </a:r>
            <a:r>
              <a:rPr lang="en-US" baseline="30000" dirty="0" smtClean="0"/>
              <a:t>st</a:t>
            </a:r>
            <a:r>
              <a:rPr lang="en-US" dirty="0" smtClean="0"/>
              <a:t> step – FDA approved. Will take time to produce, market and distribute</a:t>
            </a:r>
          </a:p>
          <a:p>
            <a:r>
              <a:rPr lang="en-US" dirty="0" smtClean="0"/>
              <a:t>Pricing –similar pricing  as pens </a:t>
            </a:r>
            <a:r>
              <a:rPr lang="en-US" dirty="0"/>
              <a:t>~</a:t>
            </a:r>
            <a:r>
              <a:rPr lang="en-US" dirty="0" smtClean="0"/>
              <a:t> $300 a month</a:t>
            </a:r>
          </a:p>
          <a:p>
            <a:r>
              <a:rPr lang="en-US" dirty="0" err="1" smtClean="0"/>
              <a:t>Afrezza</a:t>
            </a:r>
            <a:r>
              <a:rPr lang="en-US" dirty="0" smtClean="0"/>
              <a:t> is regular human insulin in powder form using </a:t>
            </a:r>
            <a:r>
              <a:rPr lang="en-US" dirty="0" err="1" smtClean="0"/>
              <a:t>Technosphere</a:t>
            </a:r>
            <a:r>
              <a:rPr lang="en-US" dirty="0" smtClean="0"/>
              <a:t> technology. </a:t>
            </a:r>
          </a:p>
          <a:p>
            <a:r>
              <a:rPr lang="en-US" dirty="0" smtClean="0"/>
              <a:t>Referred to as TI in papers – “</a:t>
            </a:r>
            <a:r>
              <a:rPr lang="en-US" dirty="0" err="1" smtClean="0"/>
              <a:t>Technosphere</a:t>
            </a:r>
            <a:r>
              <a:rPr lang="en-US" dirty="0" smtClean="0"/>
              <a:t> Insulin”</a:t>
            </a:r>
          </a:p>
          <a:p>
            <a:endParaRPr lang="en-US" dirty="0"/>
          </a:p>
        </p:txBody>
      </p:sp>
      <p:pic>
        <p:nvPicPr>
          <p:cNvPr id="4" name="Picture 3"/>
          <p:cNvPicPr>
            <a:picLocks noChangeAspect="1"/>
          </p:cNvPicPr>
          <p:nvPr/>
        </p:nvPicPr>
        <p:blipFill>
          <a:blip r:embed="rId3"/>
          <a:stretch>
            <a:fillRect/>
          </a:stretch>
        </p:blipFill>
        <p:spPr>
          <a:xfrm>
            <a:off x="5325664" y="2978264"/>
            <a:ext cx="3361136" cy="3151634"/>
          </a:xfrm>
          <a:prstGeom prst="rect">
            <a:avLst/>
          </a:prstGeom>
        </p:spPr>
      </p:pic>
    </p:spTree>
    <p:custDataLst>
      <p:tags r:id="rId1"/>
    </p:custDataLst>
    <p:extLst>
      <p:ext uri="{BB962C8B-B14F-4D97-AF65-F5344CB8AC3E}">
        <p14:creationId xmlns:p14="http://schemas.microsoft.com/office/powerpoint/2010/main" val="331531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Dosing and Considerations</a:t>
            </a:r>
            <a:endParaRPr lang="en-US" dirty="0"/>
          </a:p>
        </p:txBody>
      </p:sp>
      <p:sp>
        <p:nvSpPr>
          <p:cNvPr id="3" name="Content Placeholder 2"/>
          <p:cNvSpPr>
            <a:spLocks noGrp="1"/>
          </p:cNvSpPr>
          <p:nvPr>
            <p:ph sz="quarter" idx="1"/>
          </p:nvPr>
        </p:nvSpPr>
        <p:spPr>
          <a:xfrm>
            <a:off x="457200" y="1219200"/>
            <a:ext cx="8229600" cy="4937760"/>
          </a:xfrm>
        </p:spPr>
        <p:txBody>
          <a:bodyPr>
            <a:normAutofit/>
          </a:bodyPr>
          <a:lstStyle/>
          <a:p>
            <a:r>
              <a:rPr lang="en-US" dirty="0" smtClean="0"/>
              <a:t>Bolus regular insulin – inhaled before meals</a:t>
            </a:r>
          </a:p>
          <a:p>
            <a:r>
              <a:rPr lang="en-US" dirty="0" smtClean="0"/>
              <a:t>Dosing: 4 and 8 unit cartridges</a:t>
            </a:r>
          </a:p>
          <a:p>
            <a:pPr lvl="1"/>
            <a:r>
              <a:rPr lang="en-US" dirty="0" smtClean="0"/>
              <a:t>Convert with 1:1 ratio to existing insulin dose</a:t>
            </a:r>
          </a:p>
          <a:p>
            <a:r>
              <a:rPr lang="en-US" dirty="0" smtClean="0"/>
              <a:t>Lung function test before start </a:t>
            </a:r>
            <a:r>
              <a:rPr lang="en-US" sz="2400" dirty="0" smtClean="0"/>
              <a:t>(FEV1)</a:t>
            </a:r>
          </a:p>
          <a:p>
            <a:pPr lvl="1"/>
            <a:r>
              <a:rPr lang="en-US" dirty="0" smtClean="0"/>
              <a:t>Not for pts w/ chronic lung issues</a:t>
            </a:r>
          </a:p>
          <a:p>
            <a:pPr lvl="2"/>
            <a:r>
              <a:rPr lang="en-US" dirty="0" smtClean="0"/>
              <a:t>Asthma, COPD, history of lung cancer, smokers</a:t>
            </a:r>
          </a:p>
          <a:p>
            <a:pPr lvl="2"/>
            <a:r>
              <a:rPr lang="en-US" dirty="0" smtClean="0"/>
              <a:t>Can cause acute bronchospasm – Black box warning</a:t>
            </a:r>
          </a:p>
          <a:p>
            <a:r>
              <a:rPr lang="en-US" dirty="0" smtClean="0"/>
              <a:t>Side effects: </a:t>
            </a:r>
          </a:p>
          <a:p>
            <a:pPr lvl="1"/>
            <a:r>
              <a:rPr lang="en-US" dirty="0" smtClean="0"/>
              <a:t>Hypoglycemia, sore throat, cough</a:t>
            </a:r>
          </a:p>
          <a:p>
            <a:pPr lvl="1"/>
            <a:r>
              <a:rPr lang="en-US" dirty="0" smtClean="0"/>
              <a:t>Less hypoglycemia than injected insulin</a:t>
            </a:r>
            <a:endParaRPr lang="en-US" dirty="0"/>
          </a:p>
        </p:txBody>
      </p:sp>
    </p:spTree>
    <p:custDataLst>
      <p:tags r:id="rId1"/>
    </p:custDataLst>
    <p:extLst>
      <p:ext uri="{BB962C8B-B14F-4D97-AF65-F5344CB8AC3E}">
        <p14:creationId xmlns:p14="http://schemas.microsoft.com/office/powerpoint/2010/main" val="308921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177853"/>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131547" y="5486754"/>
            <a:ext cx="4543023" cy="830997"/>
          </a:xfrm>
          <a:prstGeom prst="rect">
            <a:avLst/>
          </a:prstGeom>
          <a:noFill/>
        </p:spPr>
        <p:txBody>
          <a:bodyPr wrap="square" rtlCol="0">
            <a:spAutoFit/>
          </a:bodyPr>
          <a:lstStyle/>
          <a:p>
            <a:r>
              <a:rPr lang="en-US" sz="2400" dirty="0" smtClean="0">
                <a:solidFill>
                  <a:srgbClr val="C00000"/>
                </a:solidFill>
              </a:rPr>
              <a:t>Replace inhaler every 15 days –Do not wash</a:t>
            </a:r>
            <a:endParaRPr lang="en-US" sz="2400" dirty="0">
              <a:solidFill>
                <a:srgbClr val="C00000"/>
              </a:solidFill>
            </a:endParaRPr>
          </a:p>
        </p:txBody>
      </p:sp>
    </p:spTree>
    <p:custDataLst>
      <p:tags r:id="rId1"/>
    </p:custDataLst>
    <p:extLst>
      <p:ext uri="{BB962C8B-B14F-4D97-AF65-F5344CB8AC3E}">
        <p14:creationId xmlns:p14="http://schemas.microsoft.com/office/powerpoint/2010/main" val="20937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8715" y="231539"/>
            <a:ext cx="4932872" cy="5975822"/>
          </a:xfrm>
          <a:prstGeom prst="rect">
            <a:avLst/>
          </a:prstGeom>
        </p:spPr>
      </p:pic>
      <p:pic>
        <p:nvPicPr>
          <p:cNvPr id="6" name="Picture 5"/>
          <p:cNvPicPr>
            <a:picLocks noChangeAspect="1"/>
          </p:cNvPicPr>
          <p:nvPr/>
        </p:nvPicPr>
        <p:blipFill>
          <a:blip r:embed="rId4"/>
          <a:stretch>
            <a:fillRect/>
          </a:stretch>
        </p:blipFill>
        <p:spPr>
          <a:xfrm>
            <a:off x="5081587" y="2200275"/>
            <a:ext cx="3933825" cy="1019175"/>
          </a:xfrm>
          <a:prstGeom prst="rect">
            <a:avLst/>
          </a:prstGeom>
        </p:spPr>
      </p:pic>
      <p:sp>
        <p:nvSpPr>
          <p:cNvPr id="2" name="Title 1"/>
          <p:cNvSpPr>
            <a:spLocks noGrp="1"/>
          </p:cNvSpPr>
          <p:nvPr>
            <p:ph type="title"/>
          </p:nvPr>
        </p:nvSpPr>
        <p:spPr>
          <a:xfrm>
            <a:off x="4970365" y="231539"/>
            <a:ext cx="4191000" cy="1143000"/>
          </a:xfrm>
        </p:spPr>
        <p:txBody>
          <a:bodyPr>
            <a:normAutofit fontScale="90000"/>
          </a:bodyPr>
          <a:lstStyle/>
          <a:p>
            <a:r>
              <a:rPr lang="en-US" dirty="0" err="1" smtClean="0"/>
              <a:t>Afrezza</a:t>
            </a:r>
            <a:r>
              <a:rPr lang="en-US" dirty="0" smtClean="0"/>
              <a:t> – Combos to get right dose</a:t>
            </a:r>
            <a:endParaRPr lang="en-US" dirty="0"/>
          </a:p>
        </p:txBody>
      </p:sp>
    </p:spTree>
    <p:custDataLst>
      <p:tags r:id="rId1"/>
    </p:custDataLst>
    <p:extLst>
      <p:ext uri="{BB962C8B-B14F-4D97-AF65-F5344CB8AC3E}">
        <p14:creationId xmlns:p14="http://schemas.microsoft.com/office/powerpoint/2010/main" val="274389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situations -  Pt on…. 	 </a:t>
            </a:r>
            <a:endParaRPr lang="en-US" dirty="0"/>
          </a:p>
        </p:txBody>
      </p:sp>
      <p:sp>
        <p:nvSpPr>
          <p:cNvPr id="3" name="Content Placeholder 2"/>
          <p:cNvSpPr>
            <a:spLocks noGrp="1"/>
          </p:cNvSpPr>
          <p:nvPr>
            <p:ph sz="quarter" idx="1"/>
          </p:nvPr>
        </p:nvSpPr>
        <p:spPr/>
        <p:txBody>
          <a:bodyPr/>
          <a:lstStyle/>
          <a:p>
            <a:r>
              <a:rPr lang="en-US" dirty="0" smtClean="0"/>
              <a:t>7 units Humalog at meals, 20 u Lantus at </a:t>
            </a:r>
            <a:r>
              <a:rPr lang="en-US" dirty="0" err="1" smtClean="0"/>
              <a:t>hs</a:t>
            </a:r>
            <a:endParaRPr lang="en-US" dirty="0" smtClean="0"/>
          </a:p>
          <a:p>
            <a:r>
              <a:rPr lang="en-US" dirty="0" smtClean="0"/>
              <a:t>5 units regular break, dinner, 10 units </a:t>
            </a:r>
            <a:r>
              <a:rPr lang="en-US" dirty="0" err="1" smtClean="0"/>
              <a:t>detemir</a:t>
            </a:r>
            <a:endParaRPr lang="en-US" dirty="0" smtClean="0"/>
          </a:p>
          <a:p>
            <a:r>
              <a:rPr lang="en-US" dirty="0" smtClean="0"/>
              <a:t>10 units </a:t>
            </a:r>
            <a:r>
              <a:rPr lang="en-US" dirty="0" err="1" smtClean="0"/>
              <a:t>aspart</a:t>
            </a:r>
            <a:r>
              <a:rPr lang="en-US" dirty="0" smtClean="0"/>
              <a:t> at meals, 30 Lantus</a:t>
            </a:r>
          </a:p>
          <a:p>
            <a:r>
              <a:rPr lang="en-US" dirty="0" smtClean="0"/>
              <a:t>Carb counts – 1:15 .. Had 75 </a:t>
            </a:r>
            <a:r>
              <a:rPr lang="en-US" dirty="0" err="1" smtClean="0"/>
              <a:t>gms</a:t>
            </a:r>
            <a:endParaRPr lang="en-US" dirty="0" smtClean="0"/>
          </a:p>
          <a:p>
            <a:pPr lvl="1"/>
            <a:r>
              <a:rPr lang="en-US" dirty="0" smtClean="0"/>
              <a:t>Type 1</a:t>
            </a:r>
          </a:p>
          <a:p>
            <a:pPr lvl="1"/>
            <a:r>
              <a:rPr lang="en-US" dirty="0" smtClean="0"/>
              <a:t>Type 2</a:t>
            </a:r>
          </a:p>
          <a:p>
            <a:pPr lvl="1"/>
            <a:r>
              <a:rPr lang="en-US" dirty="0" smtClean="0"/>
              <a:t>BG before meal 67</a:t>
            </a:r>
          </a:p>
          <a:p>
            <a:pPr lvl="1"/>
            <a:r>
              <a:rPr lang="en-US" dirty="0" smtClean="0"/>
              <a:t>BG before meal 170</a:t>
            </a:r>
            <a:endParaRPr lang="en-US" dirty="0"/>
          </a:p>
        </p:txBody>
      </p:sp>
      <p:pic>
        <p:nvPicPr>
          <p:cNvPr id="4" name="Picture 3"/>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241404" y="3688080"/>
            <a:ext cx="3425924" cy="2283057"/>
          </a:xfrm>
          <a:prstGeom prst="rect">
            <a:avLst/>
          </a:prstGeom>
        </p:spPr>
      </p:pic>
    </p:spTree>
    <p:custDataLst>
      <p:tags r:id="rId1"/>
    </p:custDataLst>
    <p:extLst>
      <p:ext uri="{BB962C8B-B14F-4D97-AF65-F5344CB8AC3E}">
        <p14:creationId xmlns:p14="http://schemas.microsoft.com/office/powerpoint/2010/main" val="407373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situations -  Pt on…. 	 </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7 units Humalog at meals, 20 u Lantus at </a:t>
            </a:r>
            <a:r>
              <a:rPr lang="en-US" dirty="0" err="1" smtClean="0"/>
              <a:t>hs</a:t>
            </a:r>
            <a:endParaRPr lang="en-US" dirty="0" smtClean="0"/>
          </a:p>
          <a:p>
            <a:pPr lvl="1"/>
            <a:r>
              <a:rPr lang="en-US" dirty="0" smtClean="0">
                <a:solidFill>
                  <a:srgbClr val="C00000"/>
                </a:solidFill>
              </a:rPr>
              <a:t>Type 1 or 2 - 8 units </a:t>
            </a:r>
            <a:r>
              <a:rPr lang="en-US" dirty="0" err="1" smtClean="0">
                <a:solidFill>
                  <a:srgbClr val="C00000"/>
                </a:solidFill>
              </a:rPr>
              <a:t>Afrezza</a:t>
            </a:r>
            <a:r>
              <a:rPr lang="en-US" dirty="0" smtClean="0">
                <a:solidFill>
                  <a:srgbClr val="C00000"/>
                </a:solidFill>
              </a:rPr>
              <a:t>. </a:t>
            </a:r>
            <a:br>
              <a:rPr lang="en-US" dirty="0" smtClean="0">
                <a:solidFill>
                  <a:srgbClr val="C00000"/>
                </a:solidFill>
              </a:rPr>
            </a:br>
            <a:r>
              <a:rPr lang="en-US" dirty="0" smtClean="0">
                <a:solidFill>
                  <a:srgbClr val="C00000"/>
                </a:solidFill>
              </a:rPr>
              <a:t>BG 67 – reduce to 4 units? BG 170 – 8 units ok</a:t>
            </a:r>
          </a:p>
          <a:p>
            <a:r>
              <a:rPr lang="en-US" dirty="0" smtClean="0"/>
              <a:t>5 units regular break, dinner, 10 units </a:t>
            </a:r>
            <a:r>
              <a:rPr lang="en-US" dirty="0" err="1" smtClean="0"/>
              <a:t>detemir</a:t>
            </a:r>
            <a:endParaRPr lang="en-US" dirty="0" smtClean="0"/>
          </a:p>
          <a:p>
            <a:pPr lvl="1"/>
            <a:r>
              <a:rPr lang="en-US" dirty="0" smtClean="0">
                <a:solidFill>
                  <a:srgbClr val="C00000"/>
                </a:solidFill>
              </a:rPr>
              <a:t>Type 1 – 4 units, Type 2 - 8 units? </a:t>
            </a:r>
          </a:p>
          <a:p>
            <a:pPr lvl="1"/>
            <a:r>
              <a:rPr lang="en-US" dirty="0" smtClean="0">
                <a:solidFill>
                  <a:srgbClr val="C00000"/>
                </a:solidFill>
              </a:rPr>
              <a:t>BG 67 – 4 units.  BG 170 – Type 1, 4 units.  Type 2, 8 units?</a:t>
            </a:r>
          </a:p>
          <a:p>
            <a:r>
              <a:rPr lang="en-US" dirty="0" smtClean="0"/>
              <a:t>10 units </a:t>
            </a:r>
            <a:r>
              <a:rPr lang="en-US" dirty="0" err="1" smtClean="0"/>
              <a:t>aspart</a:t>
            </a:r>
            <a:r>
              <a:rPr lang="en-US" dirty="0" smtClean="0"/>
              <a:t> at meals, 30 Lantus</a:t>
            </a:r>
          </a:p>
          <a:p>
            <a:pPr lvl="1"/>
            <a:r>
              <a:rPr lang="en-US" dirty="0" smtClean="0">
                <a:solidFill>
                  <a:srgbClr val="C00000"/>
                </a:solidFill>
              </a:rPr>
              <a:t>Type 1, 8 or 12 units?  Type 2, 12 units.  </a:t>
            </a:r>
          </a:p>
          <a:p>
            <a:pPr lvl="1"/>
            <a:r>
              <a:rPr lang="en-US" dirty="0" smtClean="0">
                <a:solidFill>
                  <a:srgbClr val="C00000"/>
                </a:solidFill>
              </a:rPr>
              <a:t>BG 170 – 12 units both. BG 67, 8 units both</a:t>
            </a:r>
          </a:p>
          <a:p>
            <a:r>
              <a:rPr lang="en-US" dirty="0" smtClean="0"/>
              <a:t>BG 140 - Carb counts – 1:15 .. Had 75 </a:t>
            </a:r>
            <a:r>
              <a:rPr lang="en-US" dirty="0" err="1" smtClean="0"/>
              <a:t>gms</a:t>
            </a:r>
            <a:r>
              <a:rPr lang="en-US" dirty="0" smtClean="0"/>
              <a:t> carb</a:t>
            </a:r>
          </a:p>
          <a:p>
            <a:pPr lvl="1"/>
            <a:r>
              <a:rPr lang="en-US" dirty="0" smtClean="0"/>
              <a:t> </a:t>
            </a:r>
            <a:r>
              <a:rPr lang="en-US" dirty="0" smtClean="0">
                <a:solidFill>
                  <a:srgbClr val="C00000"/>
                </a:solidFill>
              </a:rPr>
              <a:t>Type 1, 4 units (</a:t>
            </a:r>
            <a:r>
              <a:rPr lang="en-US" dirty="0" err="1" smtClean="0">
                <a:solidFill>
                  <a:srgbClr val="C00000"/>
                </a:solidFill>
              </a:rPr>
              <a:t>ck</a:t>
            </a:r>
            <a:r>
              <a:rPr lang="en-US" dirty="0" smtClean="0">
                <a:solidFill>
                  <a:srgbClr val="C00000"/>
                </a:solidFill>
              </a:rPr>
              <a:t> in 2 </a:t>
            </a:r>
            <a:r>
              <a:rPr lang="en-US" dirty="0" err="1" smtClean="0">
                <a:solidFill>
                  <a:srgbClr val="C00000"/>
                </a:solidFill>
              </a:rPr>
              <a:t>hrs</a:t>
            </a:r>
            <a:r>
              <a:rPr lang="en-US" dirty="0" smtClean="0">
                <a:solidFill>
                  <a:srgbClr val="C00000"/>
                </a:solidFill>
              </a:rPr>
              <a:t>, give more?).  Type 2, 8 units?</a:t>
            </a:r>
            <a:endParaRPr lang="en-US" dirty="0">
              <a:solidFill>
                <a:srgbClr val="C00000"/>
              </a:solidFill>
            </a:endParaRPr>
          </a:p>
        </p:txBody>
      </p:sp>
    </p:spTree>
    <p:custDataLst>
      <p:tags r:id="rId1"/>
    </p:custDataLst>
    <p:extLst>
      <p:ext uri="{BB962C8B-B14F-4D97-AF65-F5344CB8AC3E}">
        <p14:creationId xmlns:p14="http://schemas.microsoft.com/office/powerpoint/2010/main" val="254356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z="4900" smtClean="0">
                <a:solidFill>
                  <a:schemeClr val="tx1"/>
                </a:solidFill>
                <a:latin typeface="Tahoma" pitchFamily="34" charset="0"/>
              </a:rPr>
              <a:t>Pattern Management</a:t>
            </a:r>
            <a:r>
              <a:rPr lang="en-US" sz="3800" smtClean="0">
                <a:solidFill>
                  <a:schemeClr val="tx1"/>
                </a:solidFill>
                <a:latin typeface="Antique Olive" pitchFamily="34" charset="0"/>
              </a:rPr>
              <a:t>    </a:t>
            </a:r>
            <a:endParaRPr lang="en-US" sz="2100" smtClean="0"/>
          </a:p>
        </p:txBody>
      </p:sp>
      <p:sp>
        <p:nvSpPr>
          <p:cNvPr id="1425411"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3722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1425413" name="Picture 5" descr="j014939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211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- 3</a:t>
            </a:r>
            <a:endParaRPr lang="en-US" dirty="0"/>
          </a:p>
        </p:txBody>
      </p:sp>
      <p:sp>
        <p:nvSpPr>
          <p:cNvPr id="3" name="Content Placeholder 2"/>
          <p:cNvSpPr>
            <a:spLocks noGrp="1"/>
          </p:cNvSpPr>
          <p:nvPr>
            <p:ph sz="quarter" idx="1"/>
          </p:nvPr>
        </p:nvSpPr>
        <p:spPr/>
        <p:txBody>
          <a:bodyPr/>
          <a:lstStyle/>
          <a:p>
            <a:r>
              <a:rPr lang="en-US" dirty="0" smtClean="0"/>
              <a:t>When </a:t>
            </a:r>
            <a:r>
              <a:rPr lang="en-US" dirty="0"/>
              <a:t>looking at glucose patterns, which problem do you fix first?</a:t>
            </a:r>
          </a:p>
          <a:p>
            <a:pPr marL="274320" lvl="1" indent="0">
              <a:buNone/>
            </a:pPr>
            <a:r>
              <a:rPr lang="en-US" sz="3200" dirty="0"/>
              <a:t>a. Hyperglycemia</a:t>
            </a:r>
          </a:p>
          <a:p>
            <a:pPr marL="274320" lvl="1" indent="0">
              <a:buNone/>
            </a:pPr>
            <a:r>
              <a:rPr lang="en-US" sz="3200" dirty="0"/>
              <a:t>b. Hypoglycemia</a:t>
            </a:r>
          </a:p>
          <a:p>
            <a:pPr marL="274320" lvl="1" indent="0">
              <a:buNone/>
            </a:pPr>
            <a:r>
              <a:rPr lang="en-US" sz="3200" dirty="0"/>
              <a:t>c. non-compliance</a:t>
            </a:r>
          </a:p>
          <a:p>
            <a:pPr marL="274320" lvl="1" indent="0">
              <a:buNone/>
            </a:pPr>
            <a:r>
              <a:rPr lang="en-US" sz="3200" dirty="0"/>
              <a:t>d. legible writing</a:t>
            </a:r>
          </a:p>
          <a:p>
            <a:pPr marL="274320" lvl="1" indent="0">
              <a:buNone/>
            </a:pPr>
            <a:r>
              <a:rPr lang="en-US" sz="3200" dirty="0"/>
              <a:t>e. not sure</a:t>
            </a:r>
          </a:p>
          <a:p>
            <a:endParaRPr lang="en-US" dirty="0"/>
          </a:p>
        </p:txBody>
      </p:sp>
      <p:pic>
        <p:nvPicPr>
          <p:cNvPr id="4" name="Picture 3"/>
          <p:cNvPicPr>
            <a:picLocks noChangeAspect="1"/>
          </p:cNvPicPr>
          <p:nvPr/>
        </p:nvPicPr>
        <p:blipFill>
          <a:blip r:embed="rId3"/>
          <a:stretch>
            <a:fillRect/>
          </a:stretch>
        </p:blipFill>
        <p:spPr>
          <a:xfrm>
            <a:off x="6477000" y="3345160"/>
            <a:ext cx="1471612" cy="1736427"/>
          </a:xfrm>
          <a:prstGeom prst="rect">
            <a:avLst/>
          </a:prstGeom>
        </p:spPr>
      </p:pic>
    </p:spTree>
    <p:custDataLst>
      <p:tags r:id="rId1"/>
    </p:custDataLst>
    <p:extLst>
      <p:ext uri="{BB962C8B-B14F-4D97-AF65-F5344CB8AC3E}">
        <p14:creationId xmlns:p14="http://schemas.microsoft.com/office/powerpoint/2010/main" val="273470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39261" y="5928913"/>
            <a:ext cx="5184576" cy="592447"/>
          </a:xfrm>
          <a:prstGeom prst="rect">
            <a:avLst/>
          </a:prstGeom>
          <a:noFill/>
          <a:ln w="9525">
            <a:noFill/>
            <a:miter lim="800000"/>
            <a:headEnd/>
            <a:tailEnd/>
          </a:ln>
        </p:spPr>
        <p:txBody>
          <a:bodyPr lIns="91431" tIns="45716" rIns="91431" bIns="45716" anchor="ctr">
            <a:prstTxWarp prst="textNoShape">
              <a:avLst/>
            </a:prstTxWarp>
          </a:bodyPr>
          <a:lstStyle/>
          <a:p>
            <a:pPr eaLnBrk="0" hangingPunct="0"/>
            <a:r>
              <a:rPr lang="en-US" sz="1400" b="1" dirty="0">
                <a:solidFill>
                  <a:srgbClr val="000090"/>
                </a:solidFill>
                <a:latin typeface="Arial" panose="020B0604020202020204" pitchFamily="34" charset="0"/>
                <a:cs typeface="Arial" panose="020B0604020202020204" pitchFamily="34" charset="0"/>
              </a:rPr>
              <a:t>ADA-EASD Position Statement: Management of Hyperglycemia in T2DM</a:t>
            </a:r>
            <a:r>
              <a:rPr lang="en-US" sz="700" b="1" dirty="0">
                <a:solidFill>
                  <a:srgbClr val="000090"/>
                </a:solidFill>
                <a:latin typeface="Arial" panose="020B0604020202020204" pitchFamily="34" charset="0"/>
                <a:cs typeface="Arial" panose="020B0604020202020204" pitchFamily="34" charset="0"/>
              </a:rPr>
              <a:t/>
            </a:r>
            <a:br>
              <a:rPr lang="en-US" sz="700" b="1" dirty="0">
                <a:solidFill>
                  <a:srgbClr val="000090"/>
                </a:solidFill>
                <a:latin typeface="Arial" panose="020B0604020202020204" pitchFamily="34" charset="0"/>
                <a:cs typeface="Arial" panose="020B0604020202020204" pitchFamily="34" charset="0"/>
              </a:rPr>
            </a:br>
            <a:r>
              <a:rPr lang="en-US" sz="700" dirty="0">
                <a:solidFill>
                  <a:srgbClr val="000090"/>
                </a:solidFill>
                <a:latin typeface="Arial Black" charset="0"/>
              </a:rPr>
              <a:t/>
            </a:r>
            <a:br>
              <a:rPr lang="en-US" sz="700" dirty="0">
                <a:solidFill>
                  <a:srgbClr val="000090"/>
                </a:solidFill>
                <a:latin typeface="Arial Black" charset="0"/>
              </a:rPr>
            </a:br>
            <a:endParaRPr lang="en-US" sz="1400" dirty="0">
              <a:solidFill>
                <a:srgbClr val="000090"/>
              </a:solidFill>
              <a:latin typeface="Times" charset="0"/>
            </a:endParaRPr>
          </a:p>
        </p:txBody>
      </p:sp>
      <p:sp>
        <p:nvSpPr>
          <p:cNvPr id="18438" name="TextBox 21"/>
          <p:cNvSpPr txBox="1">
            <a:spLocks noChangeArrowheads="1"/>
          </p:cNvSpPr>
          <p:nvPr/>
        </p:nvSpPr>
        <p:spPr bwMode="auto">
          <a:xfrm>
            <a:off x="4359332" y="5763480"/>
            <a:ext cx="422992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solidFill>
                  <a:prstClr val="black"/>
                </a:solidFill>
                <a:latin typeface="Times New Roman" charset="0"/>
                <a:ea typeface="Times New Roman" charset="0"/>
                <a:cs typeface="Times New Roman" charset="0"/>
              </a:rPr>
              <a:t>		Diabetes Care</a:t>
            </a:r>
            <a:r>
              <a:rPr lang="en-US" sz="1200" b="1" dirty="0">
                <a:solidFill>
                  <a:prstClr val="black"/>
                </a:solidFill>
                <a:latin typeface="Times New Roman" charset="0"/>
                <a:ea typeface="Times New Roman" charset="0"/>
                <a:cs typeface="Times New Roman" charset="0"/>
              </a:rPr>
              <a:t> 2012;35:1364–1379</a:t>
            </a:r>
          </a:p>
          <a:p>
            <a:pPr algn="r"/>
            <a:r>
              <a:rPr lang="en-US" sz="1200" b="1" dirty="0">
                <a:solidFill>
                  <a:prstClr val="black"/>
                </a:solidFill>
                <a:latin typeface="Times New Roman" charset="0"/>
                <a:ea typeface="Times New Roman" charset="0"/>
                <a:cs typeface="Times New Roman" charset="0"/>
              </a:rPr>
              <a:t>		</a:t>
            </a:r>
            <a:r>
              <a:rPr lang="en-US" sz="1200" b="1" i="1" dirty="0" err="1">
                <a:solidFill>
                  <a:prstClr val="black"/>
                </a:solidFill>
                <a:latin typeface="Times New Roman" charset="0"/>
                <a:ea typeface="Times New Roman" charset="0"/>
                <a:cs typeface="Times New Roman" charset="0"/>
              </a:rPr>
              <a:t>Diabetologia</a:t>
            </a:r>
            <a:r>
              <a:rPr lang="en-US" sz="1200" b="1" dirty="0">
                <a:solidFill>
                  <a:prstClr val="black"/>
                </a:solidFill>
                <a:latin typeface="Times New Roman" charset="0"/>
                <a:ea typeface="Times New Roman" charset="0"/>
                <a:cs typeface="Times New Roman" charset="0"/>
              </a:rPr>
              <a:t> 2012;55:1577–1596</a:t>
            </a:r>
          </a:p>
        </p:txBody>
      </p:sp>
      <p:sp>
        <p:nvSpPr>
          <p:cNvPr id="2" name="Title 1"/>
          <p:cNvSpPr>
            <a:spLocks noGrp="1"/>
          </p:cNvSpPr>
          <p:nvPr>
            <p:ph type="title"/>
          </p:nvPr>
        </p:nvSpPr>
        <p:spPr/>
        <p:txBody>
          <a:bodyPr>
            <a:normAutofit fontScale="90000"/>
          </a:bodyPr>
          <a:lstStyle/>
          <a:p>
            <a:r>
              <a:rPr lang="en-US" dirty="0" err="1" smtClean="0"/>
              <a:t>Antihyperglycemic</a:t>
            </a:r>
            <a:r>
              <a:rPr lang="en-US" dirty="0" smtClean="0"/>
              <a:t> Therapy – 1</a:t>
            </a:r>
            <a:r>
              <a:rPr lang="en-US" baseline="30000" dirty="0" smtClean="0"/>
              <a:t>st</a:t>
            </a:r>
            <a:r>
              <a:rPr lang="en-US" dirty="0" smtClean="0"/>
              <a:t> Step</a:t>
            </a:r>
            <a:endParaRPr lang="en-US" dirty="0"/>
          </a:p>
        </p:txBody>
      </p:sp>
      <p:sp>
        <p:nvSpPr>
          <p:cNvPr id="5" name="Content Placeholder 4"/>
          <p:cNvSpPr>
            <a:spLocks noGrp="1"/>
          </p:cNvSpPr>
          <p:nvPr>
            <p:ph sz="quarter" idx="1"/>
          </p:nvPr>
        </p:nvSpPr>
        <p:spPr>
          <a:xfrm>
            <a:off x="457200" y="1628800"/>
            <a:ext cx="8229600" cy="4451960"/>
          </a:xfrm>
        </p:spPr>
        <p:txBody>
          <a:bodyPr>
            <a:normAutofit/>
          </a:bodyPr>
          <a:lstStyle/>
          <a:p>
            <a:r>
              <a:rPr lang="en-US" sz="4000" dirty="0" smtClean="0"/>
              <a:t>Lifestyle Changes</a:t>
            </a:r>
          </a:p>
          <a:p>
            <a:pPr lvl="1"/>
            <a:r>
              <a:rPr lang="en-US" sz="3200" dirty="0" smtClean="0"/>
              <a:t>Weight control</a:t>
            </a:r>
          </a:p>
          <a:p>
            <a:pPr lvl="1"/>
            <a:r>
              <a:rPr lang="en-US" sz="3200" dirty="0" smtClean="0"/>
              <a:t>Healthy eating</a:t>
            </a:r>
          </a:p>
          <a:p>
            <a:pPr lvl="1"/>
            <a:r>
              <a:rPr lang="en-US" sz="3200" dirty="0" smtClean="0"/>
              <a:t>Activity</a:t>
            </a:r>
            <a:endParaRPr lang="en-US" sz="3200" dirty="0"/>
          </a:p>
        </p:txBody>
      </p:sp>
      <p:pic>
        <p:nvPicPr>
          <p:cNvPr id="8" name="Picture 11"/>
          <p:cNvPicPr>
            <a:picLocks noChangeAspect="1"/>
          </p:cNvPicPr>
          <p:nvPr/>
        </p:nvPicPr>
        <p:blipFill>
          <a:blip r:embed="rId4"/>
          <a:srcRect/>
          <a:stretch>
            <a:fillRect/>
          </a:stretch>
        </p:blipFill>
        <p:spPr bwMode="auto">
          <a:xfrm>
            <a:off x="5577478" y="1302456"/>
            <a:ext cx="1793631" cy="1943100"/>
          </a:xfrm>
          <a:prstGeom prst="rect">
            <a:avLst/>
          </a:prstGeom>
          <a:noFill/>
          <a:ln w="9525">
            <a:noFill/>
            <a:miter lim="800000"/>
            <a:headEnd/>
            <a:tailEnd/>
          </a:ln>
        </p:spPr>
      </p:pic>
      <p:pic>
        <p:nvPicPr>
          <p:cNvPr id="9" name="Picture 2" descr="C:\Users\bev\AppData\Local\Microsoft\Windows\Temporary Internet Files\Content.IE5\23EY3B9I\MP90044853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3632" y="2516906"/>
            <a:ext cx="1680187"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bev\AppData\Local\Microsoft\Windows\Temporary Internet Files\Content.IE5\23EY3B9I\MP900386339[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6993" y="3171365"/>
            <a:ext cx="1176485" cy="17825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2454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479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219200"/>
            <a:ext cx="8393596" cy="5009768"/>
          </a:xfrm>
        </p:spPr>
        <p:txBody>
          <a:bodyPr>
            <a:normAutofit/>
          </a:bodyPr>
          <a:lstStyle/>
          <a:p>
            <a:r>
              <a:rPr lang="en-US" dirty="0" smtClean="0"/>
              <a:t>68 </a:t>
            </a:r>
            <a:r>
              <a:rPr lang="en-US" dirty="0" err="1" smtClean="0"/>
              <a:t>yr</a:t>
            </a:r>
            <a:r>
              <a:rPr lang="en-US" dirty="0" smtClean="0"/>
              <a:t> old,  avid walker</a:t>
            </a:r>
          </a:p>
          <a:p>
            <a:r>
              <a:rPr lang="en-US" dirty="0" smtClean="0"/>
              <a:t>BMI 24, Weighs 90kg</a:t>
            </a:r>
          </a:p>
          <a:p>
            <a:r>
              <a:rPr lang="en-US" dirty="0" smtClean="0"/>
              <a:t>A1c – 9.6%,  BG 270s during day for past </a:t>
            </a:r>
            <a:r>
              <a:rPr lang="en-US" dirty="0" err="1" smtClean="0"/>
              <a:t>mos</a:t>
            </a:r>
            <a:endParaRPr lang="en-US" dirty="0" smtClean="0"/>
          </a:p>
          <a:p>
            <a:r>
              <a:rPr lang="en-US" dirty="0" smtClean="0"/>
              <a:t>Insulin – 40 units Lantus </a:t>
            </a:r>
            <a:endParaRPr lang="en-US" dirty="0"/>
          </a:p>
          <a:p>
            <a:r>
              <a:rPr lang="en-US" dirty="0" smtClean="0"/>
              <a:t>Oral Meds: glyburide, metformin</a:t>
            </a:r>
          </a:p>
          <a:p>
            <a:pPr lvl="1"/>
            <a:r>
              <a:rPr lang="en-US" dirty="0" smtClean="0"/>
              <a:t>What medication changes?</a:t>
            </a:r>
          </a:p>
          <a:p>
            <a:pPr lvl="1"/>
            <a:r>
              <a:rPr lang="en-US" dirty="0" smtClean="0"/>
              <a:t>What insulin changes?</a:t>
            </a:r>
          </a:p>
          <a:p>
            <a:pPr lvl="1"/>
            <a:r>
              <a:rPr lang="en-US" dirty="0" smtClean="0"/>
              <a:t>Big insurance copay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76225"/>
            <a:ext cx="2895600" cy="2018010"/>
          </a:xfrm>
          <a:prstGeom prst="rect">
            <a:avLst/>
          </a:prstGeom>
        </p:spPr>
      </p:pic>
    </p:spTree>
    <p:custDataLst>
      <p:tags r:id="rId1"/>
    </p:custDataLst>
    <p:extLst>
      <p:ext uri="{BB962C8B-B14F-4D97-AF65-F5344CB8AC3E}">
        <p14:creationId xmlns:p14="http://schemas.microsoft.com/office/powerpoint/2010/main" val="4507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r>
              <a:rPr lang="en-US" sz="3600" dirty="0"/>
              <a:t>Type 2, 90kg – A1c 9.6% </a:t>
            </a:r>
            <a:r>
              <a:rPr lang="en-US" sz="3600" dirty="0" smtClean="0"/>
              <a:t> Pt on Metformin, Glyburide- Max dose- Lantus started</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4026184407"/>
              </p:ext>
            </p:extLst>
          </p:nvPr>
        </p:nvGraphicFramePr>
        <p:xfrm>
          <a:off x="461963" y="1614488"/>
          <a:ext cx="8050212" cy="6650037"/>
        </p:xfrm>
        <a:graphic>
          <a:graphicData uri="http://schemas.openxmlformats.org/presentationml/2006/ole">
            <mc:AlternateContent xmlns:mc="http://schemas.openxmlformats.org/markup-compatibility/2006">
              <mc:Choice xmlns:v="urn:schemas-microsoft-com:vml" Requires="v">
                <p:oleObj spid="_x0000_s81949" name="Document" r:id="rId5" imgW="7887878" imgH="6500720" progId="Word.Document.8">
                  <p:embed/>
                </p:oleObj>
              </mc:Choice>
              <mc:Fallback>
                <p:oleObj name="Document" r:id="rId5" imgW="7887878" imgH="6500720" progId="Word.Document.8">
                  <p:embed/>
                  <p:pic>
                    <p:nvPicPr>
                      <p:cNvPr id="0" name=""/>
                      <p:cNvPicPr>
                        <a:picLocks noChangeAspect="1" noChangeArrowheads="1"/>
                      </p:cNvPicPr>
                      <p:nvPr/>
                    </p:nvPicPr>
                    <p:blipFill>
                      <a:blip r:embed="rId6"/>
                      <a:srcRect/>
                      <a:stretch>
                        <a:fillRect/>
                      </a:stretch>
                    </p:blipFill>
                    <p:spPr bwMode="auto">
                      <a:xfrm>
                        <a:off x="461963" y="1614488"/>
                        <a:ext cx="8050212" cy="6650037"/>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908736437"/>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 - Insulin</a:t>
            </a:r>
            <a:endParaRPr lang="en-US" dirty="0"/>
          </a:p>
        </p:txBody>
      </p:sp>
      <p:sp>
        <p:nvSpPr>
          <p:cNvPr id="3" name="Content Placeholder 2"/>
          <p:cNvSpPr>
            <a:spLocks noGrp="1"/>
          </p:cNvSpPr>
          <p:nvPr>
            <p:ph sz="quarter" idx="1"/>
          </p:nvPr>
        </p:nvSpPr>
        <p:spPr>
          <a:xfrm>
            <a:off x="457200" y="1143000"/>
            <a:ext cx="7162800" cy="5257800"/>
          </a:xfrm>
        </p:spPr>
        <p:txBody>
          <a:bodyPr>
            <a:normAutofit/>
          </a:bodyPr>
          <a:lstStyle/>
          <a:p>
            <a:r>
              <a:rPr lang="en-US" dirty="0" smtClean="0"/>
              <a:t>Add GLP1 Agonist? No  </a:t>
            </a:r>
          </a:p>
          <a:p>
            <a:r>
              <a:rPr lang="en-US" dirty="0" smtClean="0"/>
              <a:t>Add a SGLT-2 Inhibitor? no</a:t>
            </a:r>
          </a:p>
          <a:p>
            <a:r>
              <a:rPr lang="en-US" dirty="0" smtClean="0"/>
              <a:t>DPP-IV? No due to $$</a:t>
            </a:r>
          </a:p>
          <a:p>
            <a:r>
              <a:rPr lang="en-US" dirty="0" smtClean="0"/>
              <a:t>Stop Glyburide (not indicated if on insulin. Increase risk for hypo and mortality)</a:t>
            </a:r>
          </a:p>
          <a:p>
            <a:r>
              <a:rPr lang="en-US" dirty="0" smtClean="0"/>
              <a:t>Need to improve insulin therapy</a:t>
            </a:r>
          </a:p>
          <a:p>
            <a:pPr lvl="1"/>
            <a:r>
              <a:rPr lang="en-US" dirty="0" smtClean="0"/>
              <a:t>Look at eating patterns</a:t>
            </a:r>
          </a:p>
          <a:p>
            <a:pPr lvl="1"/>
            <a:r>
              <a:rPr lang="en-US" dirty="0" smtClean="0"/>
              <a:t>Refer to RD, Education</a:t>
            </a:r>
          </a:p>
          <a:p>
            <a:pPr lvl="1"/>
            <a:r>
              <a:rPr lang="en-US" dirty="0" smtClean="0"/>
              <a:t>Great support system</a:t>
            </a:r>
          </a:p>
        </p:txBody>
      </p:sp>
      <p:pic>
        <p:nvPicPr>
          <p:cNvPr id="5" name="Picture 4"/>
          <p:cNvPicPr>
            <a:picLocks noChangeAspect="1"/>
          </p:cNvPicPr>
          <p:nvPr/>
        </p:nvPicPr>
        <p:blipFill>
          <a:blip r:embed="rId3"/>
          <a:stretch>
            <a:fillRect/>
          </a:stretch>
        </p:blipFill>
        <p:spPr>
          <a:xfrm>
            <a:off x="5562600" y="157794"/>
            <a:ext cx="3164785" cy="2474449"/>
          </a:xfrm>
          <a:prstGeom prst="rect">
            <a:avLst/>
          </a:prstGeom>
        </p:spPr>
      </p:pic>
    </p:spTree>
    <p:custDataLst>
      <p:tags r:id="rId1"/>
    </p:custDataLst>
    <p:extLst>
      <p:ext uri="{BB962C8B-B14F-4D97-AF65-F5344CB8AC3E}">
        <p14:creationId xmlns:p14="http://schemas.microsoft.com/office/powerpoint/2010/main" val="143451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450947746"/>
      </p:ext>
    </p:extLst>
  </p:cSld>
  <p:clrMapOvr>
    <a:masterClrMapping/>
  </p:clrMapOvr>
  <p:transition spd="slow">
    <p:wipe di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is it Too much basal insulin?</a:t>
            </a:r>
            <a:endParaRPr lang="en-US" dirty="0"/>
          </a:p>
        </p:txBody>
      </p:sp>
      <p:pic>
        <p:nvPicPr>
          <p:cNvPr id="3" name="Picture 2"/>
          <p:cNvPicPr>
            <a:picLocks noChangeAspect="1"/>
          </p:cNvPicPr>
          <p:nvPr/>
        </p:nvPicPr>
        <p:blipFill>
          <a:blip r:embed="rId3"/>
          <a:stretch>
            <a:fillRect/>
          </a:stretch>
        </p:blipFill>
        <p:spPr>
          <a:xfrm>
            <a:off x="1828800" y="1219200"/>
            <a:ext cx="5683995" cy="4977102"/>
          </a:xfrm>
          <a:prstGeom prst="rect">
            <a:avLst/>
          </a:prstGeom>
        </p:spPr>
      </p:pic>
    </p:spTree>
    <p:custDataLst>
      <p:tags r:id="rId1"/>
    </p:custDataLst>
    <p:extLst>
      <p:ext uri="{BB962C8B-B14F-4D97-AF65-F5344CB8AC3E}">
        <p14:creationId xmlns:p14="http://schemas.microsoft.com/office/powerpoint/2010/main" val="371933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Next steps</a:t>
            </a:r>
            <a:endParaRPr lang="en-US" dirty="0"/>
          </a:p>
        </p:txBody>
      </p:sp>
      <p:sp>
        <p:nvSpPr>
          <p:cNvPr id="5" name="Content Placeholder 4"/>
          <p:cNvSpPr>
            <a:spLocks noGrp="1"/>
          </p:cNvSpPr>
          <p:nvPr>
            <p:ph sz="quarter" idx="1"/>
          </p:nvPr>
        </p:nvSpPr>
        <p:spPr>
          <a:xfrm>
            <a:off x="457200" y="1219200"/>
            <a:ext cx="5867400" cy="5105400"/>
          </a:xfrm>
        </p:spPr>
        <p:txBody>
          <a:bodyPr>
            <a:normAutofit fontScale="92500" lnSpcReduction="10000"/>
          </a:bodyPr>
          <a:lstStyle/>
          <a:p>
            <a:r>
              <a:rPr lang="en-US" dirty="0"/>
              <a:t>Insulin – Max basal dose is 45 units (90kg x 0.5).  At 40 units now.</a:t>
            </a:r>
          </a:p>
          <a:p>
            <a:r>
              <a:rPr lang="en-US" dirty="0"/>
              <a:t>Next step – Add bolus insulin or switch to 70/30</a:t>
            </a:r>
            <a:r>
              <a:rPr lang="en-US" dirty="0" smtClean="0"/>
              <a:t>.</a:t>
            </a:r>
          </a:p>
          <a:p>
            <a:r>
              <a:rPr lang="en-US" dirty="0" smtClean="0"/>
              <a:t>After discussing with patient, decide to add regular* insulin to largest meal. </a:t>
            </a:r>
          </a:p>
          <a:p>
            <a:r>
              <a:rPr lang="en-US" dirty="0" smtClean="0"/>
              <a:t>Dose – 4 units or 10% of basal (40 x 10% = 4 units. </a:t>
            </a:r>
          </a:p>
          <a:p>
            <a:r>
              <a:rPr lang="en-US" dirty="0" smtClean="0"/>
              <a:t>When is largest meal (most carbs)?</a:t>
            </a:r>
            <a:endParaRPr lang="en-US" dirty="0"/>
          </a:p>
          <a:p>
            <a:pPr marL="0" indent="0" algn="r">
              <a:buNone/>
            </a:pPr>
            <a:r>
              <a:rPr lang="en-US" dirty="0"/>
              <a:t>*Cheapest</a:t>
            </a:r>
          </a:p>
          <a:p>
            <a:endParaRPr lang="en-US" dirty="0"/>
          </a:p>
        </p:txBody>
      </p:sp>
      <p:pic>
        <p:nvPicPr>
          <p:cNvPr id="6" name="Picture 5"/>
          <p:cNvPicPr>
            <a:picLocks noChangeAspect="1"/>
          </p:cNvPicPr>
          <p:nvPr/>
        </p:nvPicPr>
        <p:blipFill>
          <a:blip r:embed="rId3"/>
          <a:stretch>
            <a:fillRect/>
          </a:stretch>
        </p:blipFill>
        <p:spPr>
          <a:xfrm>
            <a:off x="6374220" y="210225"/>
            <a:ext cx="2541431" cy="1770976"/>
          </a:xfrm>
          <a:prstGeom prst="rect">
            <a:avLst/>
          </a:prstGeom>
        </p:spPr>
      </p:pic>
    </p:spTree>
    <p:custDataLst>
      <p:tags r:id="rId1"/>
    </p:custDataLst>
    <p:extLst>
      <p:ext uri="{BB962C8B-B14F-4D97-AF65-F5344CB8AC3E}">
        <p14:creationId xmlns:p14="http://schemas.microsoft.com/office/powerpoint/2010/main" val="349107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369580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diary – Finding Largest Meal</a:t>
            </a:r>
            <a:endParaRPr lang="en-US" dirty="0"/>
          </a:p>
        </p:txBody>
      </p:sp>
      <p:sp>
        <p:nvSpPr>
          <p:cNvPr id="3" name="Content Placeholder 2"/>
          <p:cNvSpPr>
            <a:spLocks noGrp="1"/>
          </p:cNvSpPr>
          <p:nvPr>
            <p:ph sz="quarter" idx="1"/>
          </p:nvPr>
        </p:nvSpPr>
        <p:spPr>
          <a:xfrm>
            <a:off x="457200" y="1219200"/>
            <a:ext cx="5324559" cy="4937760"/>
          </a:xfrm>
        </p:spPr>
        <p:txBody>
          <a:bodyPr>
            <a:normAutofit fontScale="92500" lnSpcReduction="10000"/>
          </a:bodyPr>
          <a:lstStyle/>
          <a:p>
            <a:r>
              <a:rPr lang="en-US" dirty="0" smtClean="0"/>
              <a:t>Breakfast</a:t>
            </a:r>
          </a:p>
          <a:p>
            <a:pPr lvl="1"/>
            <a:r>
              <a:rPr lang="en-US" dirty="0" smtClean="0"/>
              <a:t>Big bowl of oatmeal with walnuts, banana, coffee</a:t>
            </a:r>
          </a:p>
          <a:p>
            <a:r>
              <a:rPr lang="en-US" dirty="0" smtClean="0"/>
              <a:t>Lunch</a:t>
            </a:r>
          </a:p>
          <a:p>
            <a:pPr lvl="1"/>
            <a:r>
              <a:rPr lang="en-US" dirty="0" smtClean="0"/>
              <a:t>Sandwich and piece of fruit</a:t>
            </a:r>
          </a:p>
          <a:p>
            <a:pPr lvl="1"/>
            <a:r>
              <a:rPr lang="en-US" dirty="0"/>
              <a:t> </a:t>
            </a:r>
            <a:r>
              <a:rPr lang="en-US" dirty="0" smtClean="0"/>
              <a:t>A few cookies around 3pm</a:t>
            </a:r>
          </a:p>
          <a:p>
            <a:r>
              <a:rPr lang="en-US" dirty="0" smtClean="0"/>
              <a:t>Dinner</a:t>
            </a:r>
          </a:p>
          <a:p>
            <a:pPr lvl="1"/>
            <a:r>
              <a:rPr lang="en-US" dirty="0" smtClean="0"/>
              <a:t>Big salad, BBQ meat, dinner roll, glass of wine</a:t>
            </a:r>
            <a:endParaRPr lang="en-US" dirty="0"/>
          </a:p>
          <a:p>
            <a:r>
              <a:rPr lang="en-US" dirty="0" smtClean="0"/>
              <a:t>Late night snacking</a:t>
            </a:r>
          </a:p>
          <a:p>
            <a:pPr lvl="1"/>
            <a:r>
              <a:rPr lang="en-US" dirty="0" smtClean="0"/>
              <a:t>Peanut butter on celery, nuts, cheese</a:t>
            </a:r>
          </a:p>
        </p:txBody>
      </p:sp>
      <p:pic>
        <p:nvPicPr>
          <p:cNvPr id="4" name="Picture 3"/>
          <p:cNvPicPr>
            <a:picLocks noChangeAspect="1"/>
          </p:cNvPicPr>
          <p:nvPr/>
        </p:nvPicPr>
        <p:blipFill>
          <a:blip r:embed="rId3"/>
          <a:stretch>
            <a:fillRect/>
          </a:stretch>
        </p:blipFill>
        <p:spPr>
          <a:xfrm>
            <a:off x="5781759" y="3048000"/>
            <a:ext cx="2895600" cy="2905125"/>
          </a:xfrm>
          <a:prstGeom prst="rect">
            <a:avLst/>
          </a:prstGeom>
        </p:spPr>
      </p:pic>
    </p:spTree>
    <p:custDataLst>
      <p:tags r:id="rId1"/>
    </p:custDataLst>
    <p:extLst>
      <p:ext uri="{BB962C8B-B14F-4D97-AF65-F5344CB8AC3E}">
        <p14:creationId xmlns:p14="http://schemas.microsoft.com/office/powerpoint/2010/main" val="255085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a:bodyPr>
          <a:lstStyle/>
          <a:p>
            <a:r>
              <a:rPr lang="en-US" dirty="0" smtClean="0"/>
              <a:t>Poll Question 4</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dirty="0" smtClean="0"/>
              <a:t>Which is his largest meal from a carb perspective?</a:t>
            </a:r>
          </a:p>
          <a:p>
            <a:r>
              <a:rPr lang="en-US" dirty="0" smtClean="0"/>
              <a:t>A. Breakfast </a:t>
            </a:r>
          </a:p>
          <a:p>
            <a:r>
              <a:rPr lang="en-US" dirty="0" smtClean="0"/>
              <a:t>B. Lunch</a:t>
            </a:r>
          </a:p>
          <a:p>
            <a:r>
              <a:rPr lang="en-US" dirty="0" smtClean="0"/>
              <a:t>C. Dinner</a:t>
            </a:r>
          </a:p>
          <a:p>
            <a:r>
              <a:rPr lang="en-US" dirty="0" smtClean="0"/>
              <a:t>D. Breakfast or Lunch</a:t>
            </a:r>
            <a:endParaRPr lang="en-US" dirty="0"/>
          </a:p>
        </p:txBody>
      </p:sp>
    </p:spTree>
    <p:custDataLst>
      <p:tags r:id="rId1"/>
    </p:custDataLst>
    <p:extLst>
      <p:ext uri="{BB962C8B-B14F-4D97-AF65-F5344CB8AC3E}">
        <p14:creationId xmlns:p14="http://schemas.microsoft.com/office/powerpoint/2010/main" val="207012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39261" y="5928913"/>
            <a:ext cx="5184576" cy="592447"/>
          </a:xfrm>
          <a:prstGeom prst="rect">
            <a:avLst/>
          </a:prstGeom>
          <a:noFill/>
          <a:ln w="9525">
            <a:noFill/>
            <a:miter lim="800000"/>
            <a:headEnd/>
            <a:tailEnd/>
          </a:ln>
        </p:spPr>
        <p:txBody>
          <a:bodyPr lIns="91431" tIns="45716" rIns="91431" bIns="45716" anchor="ctr">
            <a:prstTxWarp prst="textNoShape">
              <a:avLst/>
            </a:prstTxWarp>
          </a:bodyPr>
          <a:lstStyle/>
          <a:p>
            <a:pPr eaLnBrk="0" hangingPunct="0"/>
            <a:r>
              <a:rPr lang="en-US" sz="1400" b="1" dirty="0">
                <a:solidFill>
                  <a:srgbClr val="000090"/>
                </a:solidFill>
                <a:latin typeface="Arial" panose="020B0604020202020204" pitchFamily="34" charset="0"/>
                <a:cs typeface="Arial" panose="020B0604020202020204" pitchFamily="34" charset="0"/>
              </a:rPr>
              <a:t>ADA-EASD Position Statement: Management of Hyperglycemia in T2DM</a:t>
            </a:r>
            <a:r>
              <a:rPr lang="en-US" sz="700" b="1" dirty="0">
                <a:solidFill>
                  <a:srgbClr val="000090"/>
                </a:solidFill>
                <a:latin typeface="Arial" panose="020B0604020202020204" pitchFamily="34" charset="0"/>
                <a:cs typeface="Arial" panose="020B0604020202020204" pitchFamily="34" charset="0"/>
              </a:rPr>
              <a:t/>
            </a:r>
            <a:br>
              <a:rPr lang="en-US" sz="700" b="1" dirty="0">
                <a:solidFill>
                  <a:srgbClr val="000090"/>
                </a:solidFill>
                <a:latin typeface="Arial" panose="020B0604020202020204" pitchFamily="34" charset="0"/>
                <a:cs typeface="Arial" panose="020B0604020202020204" pitchFamily="34" charset="0"/>
              </a:rPr>
            </a:br>
            <a:r>
              <a:rPr lang="en-US" sz="700" dirty="0">
                <a:solidFill>
                  <a:srgbClr val="000090"/>
                </a:solidFill>
                <a:latin typeface="Arial Black" charset="0"/>
              </a:rPr>
              <a:t/>
            </a:r>
            <a:br>
              <a:rPr lang="en-US" sz="700" dirty="0">
                <a:solidFill>
                  <a:srgbClr val="000090"/>
                </a:solidFill>
                <a:latin typeface="Arial Black" charset="0"/>
              </a:rPr>
            </a:br>
            <a:endParaRPr lang="en-US" sz="1400" dirty="0">
              <a:solidFill>
                <a:srgbClr val="000090"/>
              </a:solidFill>
              <a:latin typeface="Times" charset="0"/>
            </a:endParaRPr>
          </a:p>
        </p:txBody>
      </p:sp>
      <p:sp>
        <p:nvSpPr>
          <p:cNvPr id="7" name="Rectangle 6"/>
          <p:cNvSpPr/>
          <p:nvPr/>
        </p:nvSpPr>
        <p:spPr>
          <a:xfrm>
            <a:off x="539261" y="1321867"/>
            <a:ext cx="8042031" cy="1231098"/>
          </a:xfrm>
          <a:prstGeom prst="rect">
            <a:avLst/>
          </a:prstGeom>
        </p:spPr>
        <p:txBody>
          <a:bodyPr lIns="91431" tIns="45716" rIns="91431" bIns="45716">
            <a:prstTxWarp prst="textNoShape">
              <a:avLst/>
            </a:prstTxWarp>
            <a:spAutoFit/>
          </a:bodyPr>
          <a:lstStyle/>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999216" y="2645587"/>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4359332" y="5763480"/>
            <a:ext cx="422992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3140968"/>
            <a:ext cx="2245155" cy="14662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9261" y="219501"/>
            <a:ext cx="8229600" cy="990600"/>
          </a:xfrm>
        </p:spPr>
        <p:txBody>
          <a:bodyPr/>
          <a:lstStyle/>
          <a:p>
            <a:r>
              <a:rPr lang="en-US" dirty="0" smtClean="0"/>
              <a:t>Patient Centered Approach</a:t>
            </a:r>
            <a:endParaRPr lang="en-US" dirty="0"/>
          </a:p>
        </p:txBody>
      </p:sp>
    </p:spTree>
    <p:custDataLst>
      <p:tags r:id="rId1"/>
    </p:custDataLst>
    <p:extLst>
      <p:ext uri="{BB962C8B-B14F-4D97-AF65-F5344CB8AC3E}">
        <p14:creationId xmlns:p14="http://schemas.microsoft.com/office/powerpoint/2010/main" val="329006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Pt on Metformin, Lantus 40</a:t>
            </a:r>
            <a:br>
              <a:rPr lang="en-US" sz="3600" dirty="0" smtClean="0"/>
            </a:br>
            <a:r>
              <a:rPr lang="en-US" sz="3600" dirty="0" smtClean="0"/>
              <a:t>Type 2, 90kg – A1c 9.6%</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3494084727"/>
              </p:ext>
            </p:extLst>
          </p:nvPr>
        </p:nvGraphicFramePr>
        <p:xfrm>
          <a:off x="461963" y="1598613"/>
          <a:ext cx="8186737" cy="6759575"/>
        </p:xfrm>
        <a:graphic>
          <a:graphicData uri="http://schemas.openxmlformats.org/presentationml/2006/ole">
            <mc:AlternateContent xmlns:mc="http://schemas.openxmlformats.org/markup-compatibility/2006">
              <mc:Choice xmlns:v="urn:schemas-microsoft-com:vml" Requires="v">
                <p:oleObj spid="_x0000_s82967" name="Document" r:id="rId5" imgW="7887878" imgH="6500720" progId="Word.Document.8">
                  <p:embed/>
                </p:oleObj>
              </mc:Choice>
              <mc:Fallback>
                <p:oleObj name="Document" r:id="rId5" imgW="7887878" imgH="6500720" progId="Word.Document.8">
                  <p:embed/>
                  <p:pic>
                    <p:nvPicPr>
                      <p:cNvPr id="0" name=""/>
                      <p:cNvPicPr>
                        <a:picLocks noChangeAspect="1" noChangeArrowheads="1"/>
                      </p:cNvPicPr>
                      <p:nvPr/>
                    </p:nvPicPr>
                    <p:blipFill>
                      <a:blip r:embed="rId6"/>
                      <a:srcRect/>
                      <a:stretch>
                        <a:fillRect/>
                      </a:stretch>
                    </p:blipFill>
                    <p:spPr bwMode="auto">
                      <a:xfrm>
                        <a:off x="461963" y="1598613"/>
                        <a:ext cx="8186737" cy="675957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162543472"/>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2802" name="Rectangle 2"/>
          <p:cNvSpPr>
            <a:spLocks noGrp="1" noChangeArrowheads="1"/>
          </p:cNvSpPr>
          <p:nvPr>
            <p:ph type="title"/>
          </p:nvPr>
        </p:nvSpPr>
        <p:spPr>
          <a:xfrm>
            <a:off x="457200" y="228600"/>
            <a:ext cx="8229600" cy="1143000"/>
          </a:xfrm>
        </p:spPr>
        <p:txBody>
          <a:bodyPr>
            <a:normAutofit fontScale="90000"/>
          </a:bodyPr>
          <a:lstStyle/>
          <a:p>
            <a:pPr eaLnBrk="1" hangingPunct="1">
              <a:defRPr/>
            </a:pPr>
            <a:r>
              <a:rPr lang="en-US" dirty="0" smtClean="0"/>
              <a:t>Intensive Diabetes Therapy</a:t>
            </a:r>
            <a:br>
              <a:rPr lang="en-US" dirty="0" smtClean="0"/>
            </a:br>
            <a:r>
              <a:rPr lang="en-US" dirty="0" smtClean="0"/>
              <a:t>Insulin Dosing Strategy	</a:t>
            </a:r>
          </a:p>
        </p:txBody>
      </p:sp>
      <p:sp>
        <p:nvSpPr>
          <p:cNvPr id="1612803" name="Rectangle 3"/>
          <p:cNvSpPr>
            <a:spLocks noGrp="1" noChangeArrowheads="1"/>
          </p:cNvSpPr>
          <p:nvPr>
            <p:ph type="body" sz="half" idx="1"/>
          </p:nvPr>
        </p:nvSpPr>
        <p:spPr>
          <a:xfrm>
            <a:off x="457200" y="1600200"/>
            <a:ext cx="4343400" cy="4533900"/>
          </a:xfrm>
        </p:spPr>
        <p:txBody>
          <a:bodyPr>
            <a:normAutofit lnSpcReduction="10000"/>
          </a:bodyPr>
          <a:lstStyle/>
          <a:p>
            <a:pPr eaLnBrk="1" hangingPunct="1">
              <a:buFont typeface="Wingdings" panose="05000000000000000000" pitchFamily="2" charset="2"/>
              <a:buNone/>
              <a:defRPr/>
            </a:pPr>
            <a:r>
              <a:rPr lang="en-US" sz="2400" b="1" dirty="0" smtClean="0"/>
              <a:t>50/50 Rule</a:t>
            </a:r>
          </a:p>
          <a:p>
            <a:pPr eaLnBrk="1" hangingPunct="1">
              <a:defRPr/>
            </a:pPr>
            <a:r>
              <a:rPr lang="en-US" sz="2400" dirty="0" smtClean="0"/>
              <a:t>0.5-1.0 units/kg day</a:t>
            </a:r>
          </a:p>
          <a:p>
            <a:pPr>
              <a:buNone/>
              <a:defRPr/>
            </a:pPr>
            <a:r>
              <a:rPr lang="en-US" sz="1600" dirty="0">
                <a:solidFill>
                  <a:schemeClr val="accent2">
                    <a:lumMod val="50000"/>
                  </a:schemeClr>
                </a:solidFill>
              </a:rPr>
              <a:t>(.5 units/kg most common)</a:t>
            </a:r>
          </a:p>
          <a:p>
            <a:pPr eaLnBrk="1" hangingPunct="1">
              <a:defRPr/>
            </a:pPr>
            <a:endParaRPr lang="en-US" sz="1600" dirty="0" smtClean="0"/>
          </a:p>
          <a:p>
            <a:pPr eaLnBrk="1" hangingPunct="1">
              <a:defRPr/>
            </a:pPr>
            <a:r>
              <a:rPr lang="en-US" sz="2400" dirty="0" smtClean="0"/>
              <a:t>Basal = 50% of total  </a:t>
            </a:r>
            <a:endParaRPr lang="en-US" dirty="0" smtClean="0"/>
          </a:p>
          <a:p>
            <a:pPr lvl="1" eaLnBrk="1" hangingPunct="1">
              <a:buFont typeface="Monotype Sorts" pitchFamily="2" charset="2"/>
              <a:buBlip>
                <a:blip r:embed="rId4"/>
              </a:buBlip>
              <a:defRPr/>
            </a:pPr>
            <a:r>
              <a:rPr lang="en-US" dirty="0" err="1" smtClean="0"/>
              <a:t>Glargine</a:t>
            </a:r>
            <a:r>
              <a:rPr lang="en-US" dirty="0" smtClean="0"/>
              <a:t> Q day</a:t>
            </a:r>
          </a:p>
          <a:p>
            <a:pPr lvl="1" eaLnBrk="1" hangingPunct="1">
              <a:buFont typeface="Monotype Sorts" pitchFamily="2" charset="2"/>
              <a:buBlip>
                <a:blip r:embed="rId4"/>
              </a:buBlip>
              <a:defRPr/>
            </a:pPr>
            <a:r>
              <a:rPr lang="en-US" dirty="0" smtClean="0"/>
              <a:t>NPH or </a:t>
            </a:r>
            <a:r>
              <a:rPr lang="en-US" dirty="0" err="1" smtClean="0"/>
              <a:t>Detemir</a:t>
            </a:r>
            <a:r>
              <a:rPr lang="en-US" dirty="0" smtClean="0"/>
              <a:t> BID</a:t>
            </a:r>
            <a:endParaRPr lang="en-US" sz="1200" dirty="0" smtClean="0"/>
          </a:p>
          <a:p>
            <a:pPr eaLnBrk="1" hangingPunct="1">
              <a:buSzPct val="60000"/>
              <a:buFont typeface="Monotype Sorts" pitchFamily="2" charset="2"/>
              <a:buBlip>
                <a:blip r:embed="rId5"/>
              </a:buBlip>
              <a:defRPr/>
            </a:pPr>
            <a:endParaRPr lang="en-US" sz="900" dirty="0" smtClean="0"/>
          </a:p>
          <a:p>
            <a:pPr eaLnBrk="1" hangingPunct="1">
              <a:buSzPct val="60000"/>
              <a:buFont typeface="Monotype Sorts" pitchFamily="2" charset="2"/>
              <a:buNone/>
              <a:defRPr/>
            </a:pPr>
            <a:endParaRPr lang="en-US" sz="1800" dirty="0" smtClean="0"/>
          </a:p>
          <a:p>
            <a:pPr eaLnBrk="1" hangingPunct="1">
              <a:buSzPct val="60000"/>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t>usually divided into 3 meals</a:t>
            </a:r>
            <a:endParaRPr lang="en-US" sz="2000" dirty="0" smtClean="0"/>
          </a:p>
        </p:txBody>
      </p:sp>
      <p:sp>
        <p:nvSpPr>
          <p:cNvPr id="1612804" name="Rectangle 4"/>
          <p:cNvSpPr>
            <a:spLocks noGrp="1" noChangeArrowheads="1"/>
          </p:cNvSpPr>
          <p:nvPr>
            <p:ph type="body" sz="half" idx="2"/>
          </p:nvPr>
        </p:nvSpPr>
        <p:spPr>
          <a:xfrm>
            <a:off x="4343400" y="1676400"/>
            <a:ext cx="4191000" cy="4876800"/>
          </a:xfrm>
        </p:spPr>
        <p:txBody>
          <a:bodyPr/>
          <a:lstStyle/>
          <a:p>
            <a:pPr eaLnBrk="1" hangingPunct="1">
              <a:buFont typeface="Wingdings" panose="05000000000000000000" pitchFamily="2" charset="2"/>
              <a:buNone/>
              <a:defRPr/>
            </a:pPr>
            <a:r>
              <a:rPr lang="en-US" sz="2400" b="1" dirty="0" smtClean="0"/>
              <a:t>Example </a:t>
            </a:r>
          </a:p>
          <a:p>
            <a:pPr eaLnBrk="1" hangingPunct="1">
              <a:defRPr/>
            </a:pPr>
            <a:r>
              <a:rPr lang="en-US" sz="2400" dirty="0" err="1" smtClean="0"/>
              <a:t>Wt</a:t>
            </a:r>
            <a:r>
              <a:rPr lang="en-US" sz="2400" dirty="0" smtClean="0"/>
              <a:t> 90kg x 0.5 = 45 units of insulin/day</a:t>
            </a:r>
          </a:p>
          <a:p>
            <a:pPr eaLnBrk="1" hangingPunct="1">
              <a:defRPr/>
            </a:pPr>
            <a:endParaRPr lang="en-US" sz="800" dirty="0" smtClean="0"/>
          </a:p>
          <a:p>
            <a:pPr eaLnBrk="1" hangingPunct="1">
              <a:defRPr/>
            </a:pPr>
            <a:r>
              <a:rPr lang="en-US" sz="2400" dirty="0" smtClean="0"/>
              <a:t>Basal dose:  23 units</a:t>
            </a:r>
          </a:p>
          <a:p>
            <a:pPr lvl="1" eaLnBrk="1" hangingPunct="1">
              <a:buFont typeface="Monotype Sorts" pitchFamily="2" charset="2"/>
              <a:buBlip>
                <a:blip r:embed="rId4"/>
              </a:buBlip>
              <a:defRPr/>
            </a:pPr>
            <a:r>
              <a:rPr lang="en-US" sz="2000" dirty="0" err="1" smtClean="0"/>
              <a:t>Glargine</a:t>
            </a:r>
            <a:r>
              <a:rPr lang="en-US" sz="2000" dirty="0" smtClean="0"/>
              <a:t> 23 units Q day</a:t>
            </a:r>
          </a:p>
          <a:p>
            <a:pPr lvl="1" eaLnBrk="1" hangingPunct="1">
              <a:buFont typeface="Monotype Sorts" pitchFamily="2" charset="2"/>
              <a:buBlip>
                <a:blip r:embed="rId4"/>
              </a:buBlip>
              <a:defRPr/>
            </a:pPr>
            <a:r>
              <a:rPr lang="en-US" sz="2000" dirty="0" smtClean="0"/>
              <a:t>NPH/</a:t>
            </a:r>
            <a:r>
              <a:rPr lang="en-US" sz="2000" dirty="0" err="1" smtClean="0"/>
              <a:t>Detemir</a:t>
            </a:r>
            <a:r>
              <a:rPr lang="en-US" sz="2000" dirty="0" smtClean="0"/>
              <a:t> 12u BID</a:t>
            </a:r>
          </a:p>
          <a:p>
            <a:pPr eaLnBrk="1" hangingPunct="1">
              <a:buFont typeface="Wingdings" panose="05000000000000000000" pitchFamily="2" charset="2"/>
              <a:buNone/>
              <a:defRPr/>
            </a:pPr>
            <a:endParaRPr lang="en-US" sz="2400" dirty="0" smtClean="0"/>
          </a:p>
          <a:p>
            <a:pPr eaLnBrk="1" hangingPunct="1">
              <a:defRPr/>
            </a:pPr>
            <a:r>
              <a:rPr lang="en-US" sz="2400" dirty="0" smtClean="0"/>
              <a:t>Bolus dose: 22 units</a:t>
            </a:r>
          </a:p>
          <a:p>
            <a:pPr lvl="1" eaLnBrk="1" hangingPunct="1">
              <a:defRPr/>
            </a:pPr>
            <a:r>
              <a:rPr lang="en-US" sz="2000" dirty="0" smtClean="0"/>
              <a:t>7 units </a:t>
            </a:r>
            <a:r>
              <a:rPr lang="en-US" sz="2000" dirty="0" err="1" smtClean="0"/>
              <a:t>NovoLog</a:t>
            </a:r>
            <a:r>
              <a:rPr lang="en-US" sz="2000" dirty="0" smtClean="0"/>
              <a:t>, </a:t>
            </a:r>
            <a:r>
              <a:rPr lang="en-US" sz="2000" dirty="0" err="1" smtClean="0"/>
              <a:t>Apidra</a:t>
            </a:r>
            <a:r>
              <a:rPr lang="en-US" sz="2000" dirty="0" smtClean="0"/>
              <a:t>, </a:t>
            </a:r>
            <a:r>
              <a:rPr lang="en-US" sz="2000" dirty="0" err="1" smtClean="0"/>
              <a:t>Reg</a:t>
            </a:r>
            <a:r>
              <a:rPr lang="en-US" sz="2000" dirty="0" smtClean="0"/>
              <a:t>, Humalog each meal</a:t>
            </a:r>
          </a:p>
          <a:p>
            <a:pPr eaLnBrk="1" hangingPunct="1">
              <a:buFont typeface="Wingdings" panose="05000000000000000000" pitchFamily="2" charset="2"/>
              <a:buNone/>
              <a:defRPr/>
            </a:pPr>
            <a:endParaRPr lang="en-US" sz="2200" dirty="0" smtClean="0"/>
          </a:p>
        </p:txBody>
      </p:sp>
    </p:spTree>
    <p:custDataLst>
      <p:tags r:id="rId1"/>
    </p:custDataLst>
    <p:extLst>
      <p:ext uri="{BB962C8B-B14F-4D97-AF65-F5344CB8AC3E}">
        <p14:creationId xmlns:p14="http://schemas.microsoft.com/office/powerpoint/2010/main" val="374678351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12804">
                                            <p:txEl>
                                              <p:pRg st="0" end="0"/>
                                            </p:txEl>
                                          </p:spTgt>
                                        </p:tgtEl>
                                        <p:attrNameLst>
                                          <p:attrName>style.visibility</p:attrName>
                                        </p:attrNameLst>
                                      </p:cBhvr>
                                      <p:to>
                                        <p:strVal val="visible"/>
                                      </p:to>
                                    </p:set>
                                    <p:anim calcmode="lin" valueType="num">
                                      <p:cBhvr additive="base">
                                        <p:cTn id="7" dur="500" fill="hold"/>
                                        <p:tgtEl>
                                          <p:spTgt spid="16128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1280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12804">
                                            <p:txEl>
                                              <p:pRg st="1" end="1"/>
                                            </p:txEl>
                                          </p:spTgt>
                                        </p:tgtEl>
                                        <p:attrNameLst>
                                          <p:attrName>style.visibility</p:attrName>
                                        </p:attrNameLst>
                                      </p:cBhvr>
                                      <p:to>
                                        <p:strVal val="visible"/>
                                      </p:to>
                                    </p:set>
                                    <p:anim calcmode="lin" valueType="num">
                                      <p:cBhvr additive="base">
                                        <p:cTn id="13" dur="500" fill="hold"/>
                                        <p:tgtEl>
                                          <p:spTgt spid="161280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128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12804">
                                            <p:txEl>
                                              <p:pRg st="3" end="3"/>
                                            </p:txEl>
                                          </p:spTgt>
                                        </p:tgtEl>
                                        <p:attrNameLst>
                                          <p:attrName>style.visibility</p:attrName>
                                        </p:attrNameLst>
                                      </p:cBhvr>
                                      <p:to>
                                        <p:strVal val="visible"/>
                                      </p:to>
                                    </p:set>
                                    <p:anim calcmode="lin" valueType="num">
                                      <p:cBhvr additive="base">
                                        <p:cTn id="19" dur="500" fill="hold"/>
                                        <p:tgtEl>
                                          <p:spTgt spid="161280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1280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12804">
                                            <p:txEl>
                                              <p:pRg st="4" end="4"/>
                                            </p:txEl>
                                          </p:spTgt>
                                        </p:tgtEl>
                                        <p:attrNameLst>
                                          <p:attrName>style.visibility</p:attrName>
                                        </p:attrNameLst>
                                      </p:cBhvr>
                                      <p:to>
                                        <p:strVal val="visible"/>
                                      </p:to>
                                    </p:set>
                                    <p:anim calcmode="lin" valueType="num">
                                      <p:cBhvr additive="base">
                                        <p:cTn id="23" dur="500" fill="hold"/>
                                        <p:tgtEl>
                                          <p:spTgt spid="161280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1280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12804">
                                            <p:txEl>
                                              <p:pRg st="5" end="5"/>
                                            </p:txEl>
                                          </p:spTgt>
                                        </p:tgtEl>
                                        <p:attrNameLst>
                                          <p:attrName>style.visibility</p:attrName>
                                        </p:attrNameLst>
                                      </p:cBhvr>
                                      <p:to>
                                        <p:strVal val="visible"/>
                                      </p:to>
                                    </p:set>
                                    <p:anim calcmode="lin" valueType="num">
                                      <p:cBhvr additive="base">
                                        <p:cTn id="27" dur="500" fill="hold"/>
                                        <p:tgtEl>
                                          <p:spTgt spid="161280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1280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12804">
                                            <p:txEl>
                                              <p:pRg st="7" end="7"/>
                                            </p:txEl>
                                          </p:spTgt>
                                        </p:tgtEl>
                                        <p:attrNameLst>
                                          <p:attrName>style.visibility</p:attrName>
                                        </p:attrNameLst>
                                      </p:cBhvr>
                                      <p:to>
                                        <p:strVal val="visible"/>
                                      </p:to>
                                    </p:set>
                                    <p:anim calcmode="lin" valueType="num">
                                      <p:cBhvr additive="base">
                                        <p:cTn id="33" dur="500" fill="hold"/>
                                        <p:tgtEl>
                                          <p:spTgt spid="1612804">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12804">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12804">
                                            <p:txEl>
                                              <p:pRg st="8" end="8"/>
                                            </p:txEl>
                                          </p:spTgt>
                                        </p:tgtEl>
                                        <p:attrNameLst>
                                          <p:attrName>style.visibility</p:attrName>
                                        </p:attrNameLst>
                                      </p:cBhvr>
                                      <p:to>
                                        <p:strVal val="visible"/>
                                      </p:to>
                                    </p:set>
                                    <p:anim calcmode="lin" valueType="num">
                                      <p:cBhvr additive="base">
                                        <p:cTn id="37" dur="500" fill="hold"/>
                                        <p:tgtEl>
                                          <p:spTgt spid="1612804">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1280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2804"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Pt on Metformin, Lantus 40</a:t>
            </a:r>
            <a:br>
              <a:rPr lang="en-US" sz="3600" dirty="0" smtClean="0"/>
            </a:br>
            <a:r>
              <a:rPr lang="en-US" sz="3600" dirty="0" smtClean="0"/>
              <a:t>Type 2, 90kg – </a:t>
            </a:r>
            <a:r>
              <a:rPr lang="en-US" sz="3600" dirty="0" smtClean="0">
                <a:solidFill>
                  <a:srgbClr val="C00000"/>
                </a:solidFill>
              </a:rPr>
              <a:t>A1c 7.6%</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2561631780"/>
              </p:ext>
            </p:extLst>
          </p:nvPr>
        </p:nvGraphicFramePr>
        <p:xfrm>
          <a:off x="461963" y="1598613"/>
          <a:ext cx="8186737" cy="6759575"/>
        </p:xfrm>
        <a:graphic>
          <a:graphicData uri="http://schemas.openxmlformats.org/presentationml/2006/ole">
            <mc:AlternateContent xmlns:mc="http://schemas.openxmlformats.org/markup-compatibility/2006">
              <mc:Choice xmlns:v="urn:schemas-microsoft-com:vml" Requires="v">
                <p:oleObj spid="_x0000_s83991" name="Document" r:id="rId5" imgW="7887878" imgH="6500720" progId="Word.Document.8">
                  <p:embed/>
                </p:oleObj>
              </mc:Choice>
              <mc:Fallback>
                <p:oleObj name="Document" r:id="rId5" imgW="7887878" imgH="6500720" progId="Word.Document.8">
                  <p:embed/>
                  <p:pic>
                    <p:nvPicPr>
                      <p:cNvPr id="0" name=""/>
                      <p:cNvPicPr>
                        <a:picLocks noChangeAspect="1" noChangeArrowheads="1"/>
                      </p:cNvPicPr>
                      <p:nvPr/>
                    </p:nvPicPr>
                    <p:blipFill>
                      <a:blip r:embed="rId6"/>
                      <a:srcRect/>
                      <a:stretch>
                        <a:fillRect/>
                      </a:stretch>
                    </p:blipFill>
                    <p:spPr bwMode="auto">
                      <a:xfrm>
                        <a:off x="461963" y="1598613"/>
                        <a:ext cx="8186737" cy="675957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96119652"/>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2"/>
          <p:cNvSpPr>
            <a:spLocks noGrp="1" noChangeArrowheads="1"/>
          </p:cNvSpPr>
          <p:nvPr>
            <p:ph type="title"/>
          </p:nvPr>
        </p:nvSpPr>
        <p:spPr>
          <a:xfrm>
            <a:off x="463062" y="266701"/>
            <a:ext cx="8229600" cy="1295399"/>
          </a:xfrm>
        </p:spPr>
        <p:txBody>
          <a:bodyPr>
            <a:normAutofit/>
          </a:bodyPr>
          <a:lstStyle/>
          <a:p>
            <a:pPr eaLnBrk="1" hangingPunct="1">
              <a:defRPr/>
            </a:pPr>
            <a:r>
              <a:rPr lang="en-US" sz="3600" dirty="0" smtClean="0"/>
              <a:t>Intensive Diabetes Therapy</a:t>
            </a:r>
            <a:br>
              <a:rPr lang="en-US" sz="3600" dirty="0" smtClean="0"/>
            </a:br>
            <a:r>
              <a:rPr lang="en-US" sz="3600" dirty="0" smtClean="0"/>
              <a:t>Insulin Dosing Strategy	</a:t>
            </a:r>
          </a:p>
        </p:txBody>
      </p:sp>
      <p:sp>
        <p:nvSpPr>
          <p:cNvPr id="1613827" name="Rectangle 3"/>
          <p:cNvSpPr>
            <a:spLocks noGrp="1" noChangeArrowheads="1"/>
          </p:cNvSpPr>
          <p:nvPr>
            <p:ph type="body" sz="half" idx="1"/>
          </p:nvPr>
        </p:nvSpPr>
        <p:spPr>
          <a:xfrm>
            <a:off x="457200" y="1600200"/>
            <a:ext cx="4343400" cy="4953000"/>
          </a:xfrm>
        </p:spPr>
        <p:txBody>
          <a:bodyPr>
            <a:normAutofit lnSpcReduction="10000"/>
          </a:bodyPr>
          <a:lstStyle/>
          <a:p>
            <a:pPr eaLnBrk="1" hangingPunct="1">
              <a:buFont typeface="Wingdings" panose="05000000000000000000" pitchFamily="2" charset="2"/>
              <a:buNone/>
              <a:defRPr/>
            </a:pPr>
            <a:r>
              <a:rPr lang="en-US" b="1" dirty="0" smtClean="0"/>
              <a:t>50/50 Rule</a:t>
            </a:r>
          </a:p>
          <a:p>
            <a:pPr eaLnBrk="1" hangingPunct="1">
              <a:defRPr/>
            </a:pPr>
            <a:r>
              <a:rPr lang="en-US" dirty="0" smtClean="0"/>
              <a:t>0.3-1.0 units/kg day</a:t>
            </a:r>
          </a:p>
          <a:p>
            <a:pPr eaLnBrk="1" hangingPunct="1">
              <a:buFont typeface="Wingdings" panose="05000000000000000000" pitchFamily="2" charset="2"/>
              <a:buNone/>
              <a:defRPr/>
            </a:pPr>
            <a:r>
              <a:rPr lang="en-US" sz="1800" dirty="0" smtClean="0">
                <a:solidFill>
                  <a:schemeClr val="accent2">
                    <a:lumMod val="50000"/>
                  </a:schemeClr>
                </a:solidFill>
              </a:rPr>
              <a:t>(.5 units/kg most common)</a:t>
            </a:r>
          </a:p>
          <a:p>
            <a:pPr eaLnBrk="1" hangingPunct="1">
              <a:buFont typeface="Wingdings" panose="05000000000000000000" pitchFamily="2" charset="2"/>
              <a:buNone/>
              <a:defRPr/>
            </a:pPr>
            <a:endParaRPr lang="en-US" sz="1400" dirty="0" smtClean="0"/>
          </a:p>
          <a:p>
            <a:pPr eaLnBrk="1" hangingPunct="1">
              <a:defRPr/>
            </a:pPr>
            <a:r>
              <a:rPr lang="en-US" dirty="0" smtClean="0"/>
              <a:t>Basal = 50% of total  </a:t>
            </a:r>
          </a:p>
          <a:p>
            <a:pPr lvl="1" eaLnBrk="1" hangingPunct="1">
              <a:buFont typeface="Monotype Sorts" pitchFamily="2" charset="2"/>
              <a:buBlip>
                <a:blip r:embed="rId4"/>
              </a:buBlip>
              <a:defRPr/>
            </a:pPr>
            <a:r>
              <a:rPr lang="en-US" sz="2800" dirty="0" err="1" smtClean="0"/>
              <a:t>Glargine</a:t>
            </a:r>
            <a:r>
              <a:rPr lang="en-US" sz="2800" dirty="0" smtClean="0"/>
              <a:t> Q day</a:t>
            </a:r>
          </a:p>
          <a:p>
            <a:pPr lvl="1" eaLnBrk="1" hangingPunct="1">
              <a:buFont typeface="Monotype Sorts" pitchFamily="2" charset="2"/>
              <a:buBlip>
                <a:blip r:embed="rId4"/>
              </a:buBlip>
              <a:defRPr/>
            </a:pPr>
            <a:r>
              <a:rPr lang="en-US" sz="2800" dirty="0" smtClean="0"/>
              <a:t>NPH or </a:t>
            </a:r>
            <a:r>
              <a:rPr lang="en-US" sz="2800" dirty="0" err="1" smtClean="0"/>
              <a:t>Detemir</a:t>
            </a:r>
            <a:r>
              <a:rPr lang="en-US" sz="2800" dirty="0" smtClean="0"/>
              <a:t> BID</a:t>
            </a:r>
          </a:p>
          <a:p>
            <a:pPr lvl="1" eaLnBrk="1" hangingPunct="1">
              <a:buFont typeface="Monotype Sorts" pitchFamily="2" charset="2"/>
              <a:buBlip>
                <a:blip r:embed="rId4"/>
              </a:buBlip>
              <a:defRPr/>
            </a:pPr>
            <a:endParaRPr lang="en-US" sz="2000" dirty="0" smtClean="0"/>
          </a:p>
          <a:p>
            <a:pPr eaLnBrk="1" hangingPunct="1">
              <a:buSzPct val="60000"/>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t>usually divided into 3 meals</a:t>
            </a:r>
          </a:p>
        </p:txBody>
      </p:sp>
      <p:sp>
        <p:nvSpPr>
          <p:cNvPr id="1613828" name="Rectangle 4"/>
          <p:cNvSpPr>
            <a:spLocks noGrp="1" noChangeArrowheads="1"/>
          </p:cNvSpPr>
          <p:nvPr>
            <p:ph type="body" sz="half" idx="2"/>
          </p:nvPr>
        </p:nvSpPr>
        <p:spPr>
          <a:xfrm>
            <a:off x="4648200" y="1676400"/>
            <a:ext cx="4191000" cy="4876800"/>
          </a:xfrm>
        </p:spPr>
        <p:txBody>
          <a:bodyPr>
            <a:normAutofit lnSpcReduction="10000"/>
          </a:bodyPr>
          <a:lstStyle/>
          <a:p>
            <a:pPr eaLnBrk="1" hangingPunct="1">
              <a:buFont typeface="Wingdings" panose="05000000000000000000" pitchFamily="2" charset="2"/>
              <a:buNone/>
              <a:defRPr/>
            </a:pPr>
            <a:r>
              <a:rPr lang="en-US" b="1" dirty="0" smtClean="0"/>
              <a:t>Example – You Try</a:t>
            </a:r>
          </a:p>
          <a:p>
            <a:pPr eaLnBrk="1" hangingPunct="1">
              <a:defRPr/>
            </a:pPr>
            <a:r>
              <a:rPr lang="en-US" dirty="0" smtClean="0"/>
              <a:t>Wt 80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dirty="0" err="1" smtClean="0"/>
              <a:t>Glargine</a:t>
            </a:r>
            <a:r>
              <a:rPr lang="en-US" dirty="0" smtClean="0"/>
              <a:t> ____ units QD</a:t>
            </a:r>
          </a:p>
          <a:p>
            <a:pPr lvl="1" eaLnBrk="1" hangingPunct="1">
              <a:buFont typeface="Monotype Sorts" pitchFamily="2" charset="2"/>
              <a:buBlip>
                <a:blip r:embed="rId4"/>
              </a:buBlip>
              <a:defRPr/>
            </a:pPr>
            <a:r>
              <a:rPr lang="en-US" dirty="0" smtClean="0"/>
              <a:t>NPH/</a:t>
            </a:r>
            <a:r>
              <a:rPr lang="en-US" dirty="0" err="1" smtClean="0"/>
              <a:t>Detemir</a:t>
            </a:r>
            <a:r>
              <a:rPr lang="en-US" dirty="0" smtClean="0"/>
              <a:t> ____ BID</a:t>
            </a:r>
          </a:p>
          <a:p>
            <a:pPr lvl="1" eaLnBrk="1" hangingPunct="1">
              <a:buFont typeface="Wingdings" panose="05000000000000000000" pitchFamily="2" charset="2"/>
              <a:buNone/>
              <a:defRPr/>
            </a:pPr>
            <a:endParaRPr lang="en-US" sz="2000" dirty="0" smtClean="0"/>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a:t>
            </a:r>
            <a:r>
              <a:rPr lang="en-US" sz="2400" dirty="0" err="1" smtClean="0"/>
              <a:t>Humalog</a:t>
            </a:r>
            <a:r>
              <a:rPr lang="en-US" sz="2400" dirty="0" smtClean="0"/>
              <a:t> each meal</a:t>
            </a:r>
          </a:p>
        </p:txBody>
      </p:sp>
    </p:spTree>
    <p:custDataLst>
      <p:tags r:id="rId1"/>
    </p:custDataLst>
    <p:extLst>
      <p:ext uri="{BB962C8B-B14F-4D97-AF65-F5344CB8AC3E}">
        <p14:creationId xmlns:p14="http://schemas.microsoft.com/office/powerpoint/2010/main" val="3933324263"/>
      </p:ext>
    </p:extLst>
  </p:cSld>
  <p:clrMapOvr>
    <a:masterClrMapping/>
  </p:clrMapOvr>
  <p:transition>
    <p:rand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- 5</a:t>
            </a:r>
            <a:endParaRPr lang="en-US" dirty="0"/>
          </a:p>
        </p:txBody>
      </p:sp>
      <p:sp>
        <p:nvSpPr>
          <p:cNvPr id="3" name="Content Placeholder 2"/>
          <p:cNvSpPr>
            <a:spLocks noGrp="1"/>
          </p:cNvSpPr>
          <p:nvPr>
            <p:ph sz="quarter" idx="1"/>
          </p:nvPr>
        </p:nvSpPr>
        <p:spPr/>
        <p:txBody>
          <a:bodyPr/>
          <a:lstStyle/>
          <a:p>
            <a:r>
              <a:rPr lang="en-US" dirty="0" smtClean="0"/>
              <a:t>Pt weight 80 Kg. Based on 50/50 rule, what is the bolus dose each meal?</a:t>
            </a:r>
            <a:endParaRPr lang="en-US" dirty="0"/>
          </a:p>
          <a:p>
            <a:pPr marL="274320" lvl="1" indent="0">
              <a:buNone/>
            </a:pPr>
            <a:r>
              <a:rPr lang="en-US" sz="3200" dirty="0"/>
              <a:t>a. </a:t>
            </a:r>
            <a:r>
              <a:rPr lang="en-US" sz="3200" dirty="0" smtClean="0"/>
              <a:t>5 units</a:t>
            </a:r>
            <a:endParaRPr lang="en-US" sz="3200" dirty="0"/>
          </a:p>
          <a:p>
            <a:pPr marL="274320" lvl="1" indent="0">
              <a:buNone/>
            </a:pPr>
            <a:r>
              <a:rPr lang="en-US" sz="3200" dirty="0"/>
              <a:t>b. </a:t>
            </a:r>
            <a:r>
              <a:rPr lang="en-US" sz="3200" dirty="0" smtClean="0"/>
              <a:t>8 units</a:t>
            </a:r>
            <a:endParaRPr lang="en-US" sz="3200" dirty="0"/>
          </a:p>
          <a:p>
            <a:pPr marL="274320" lvl="1" indent="0">
              <a:buNone/>
            </a:pPr>
            <a:r>
              <a:rPr lang="en-US" sz="3200" dirty="0"/>
              <a:t>c. </a:t>
            </a:r>
            <a:r>
              <a:rPr lang="en-US" sz="3200" dirty="0" smtClean="0"/>
              <a:t>6-7 units</a:t>
            </a:r>
            <a:endParaRPr lang="en-US" sz="3200" dirty="0"/>
          </a:p>
          <a:p>
            <a:pPr marL="274320" lvl="1" indent="0">
              <a:buNone/>
            </a:pPr>
            <a:r>
              <a:rPr lang="en-US" sz="3200" dirty="0"/>
              <a:t>d. </a:t>
            </a:r>
            <a:r>
              <a:rPr lang="en-US" sz="3200" dirty="0" smtClean="0"/>
              <a:t>Not sure</a:t>
            </a:r>
            <a:endParaRPr lang="en-US" sz="3200" dirty="0"/>
          </a:p>
          <a:p>
            <a:pPr marL="274320" lvl="1" indent="0">
              <a:buNone/>
            </a:pPr>
            <a:endParaRPr lang="en-US" dirty="0"/>
          </a:p>
        </p:txBody>
      </p:sp>
      <p:pic>
        <p:nvPicPr>
          <p:cNvPr id="4" name="Picture 3"/>
          <p:cNvPicPr>
            <a:picLocks noChangeAspect="1"/>
          </p:cNvPicPr>
          <p:nvPr/>
        </p:nvPicPr>
        <p:blipFill>
          <a:blip r:embed="rId3"/>
          <a:stretch>
            <a:fillRect/>
          </a:stretch>
        </p:blipFill>
        <p:spPr>
          <a:xfrm>
            <a:off x="6477000" y="3345160"/>
            <a:ext cx="1471612" cy="1736427"/>
          </a:xfrm>
          <a:prstGeom prst="rect">
            <a:avLst/>
          </a:prstGeom>
        </p:spPr>
      </p:pic>
    </p:spTree>
    <p:custDataLst>
      <p:tags r:id="rId1"/>
    </p:custDataLst>
    <p:extLst>
      <p:ext uri="{BB962C8B-B14F-4D97-AF65-F5344CB8AC3E}">
        <p14:creationId xmlns:p14="http://schemas.microsoft.com/office/powerpoint/2010/main" val="77137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4850" name="Rectangle 2"/>
          <p:cNvSpPr>
            <a:spLocks noGrp="1" noChangeArrowheads="1"/>
          </p:cNvSpPr>
          <p:nvPr>
            <p:ph type="title"/>
          </p:nvPr>
        </p:nvSpPr>
        <p:spPr>
          <a:xfrm>
            <a:off x="457200" y="228600"/>
            <a:ext cx="8229600" cy="1143000"/>
          </a:xfrm>
        </p:spPr>
        <p:txBody>
          <a:bodyPr>
            <a:normAutofit fontScale="90000"/>
          </a:bodyPr>
          <a:lstStyle/>
          <a:p>
            <a:pPr eaLnBrk="1" hangingPunct="1">
              <a:defRPr/>
            </a:pPr>
            <a:r>
              <a:rPr lang="en-US" dirty="0" smtClean="0"/>
              <a:t>Intensive Diabetes Therapy</a:t>
            </a:r>
            <a:br>
              <a:rPr lang="en-US" dirty="0" smtClean="0"/>
            </a:br>
            <a:r>
              <a:rPr lang="en-US" dirty="0" smtClean="0"/>
              <a:t>Insulin Dosing Strategy</a:t>
            </a:r>
            <a:r>
              <a:rPr lang="en-US" dirty="0" smtClean="0">
                <a:solidFill>
                  <a:schemeClr val="bg2">
                    <a:lumMod val="40000"/>
                    <a:lumOff val="60000"/>
                  </a:schemeClr>
                </a:solidFill>
              </a:rPr>
              <a:t>	</a:t>
            </a:r>
          </a:p>
        </p:txBody>
      </p:sp>
      <p:sp>
        <p:nvSpPr>
          <p:cNvPr id="1614851" name="Rectangle 3"/>
          <p:cNvSpPr>
            <a:spLocks noGrp="1" noChangeArrowheads="1"/>
          </p:cNvSpPr>
          <p:nvPr>
            <p:ph type="body" sz="half" idx="1"/>
          </p:nvPr>
        </p:nvSpPr>
        <p:spPr>
          <a:xfrm>
            <a:off x="457200" y="1600200"/>
            <a:ext cx="4267200" cy="4533900"/>
          </a:xfrm>
        </p:spPr>
        <p:txBody>
          <a:bodyPr>
            <a:normAutofit fontScale="92500" lnSpcReduction="20000"/>
          </a:bodyPr>
          <a:lstStyle/>
          <a:p>
            <a:pPr eaLnBrk="1" hangingPunct="1">
              <a:buFont typeface="Wingdings" panose="05000000000000000000" pitchFamily="2" charset="2"/>
              <a:buNone/>
              <a:defRPr/>
            </a:pPr>
            <a:r>
              <a:rPr lang="en-US" b="1" dirty="0" smtClean="0"/>
              <a:t>50/50 Rule</a:t>
            </a:r>
          </a:p>
          <a:p>
            <a:pPr eaLnBrk="1" hangingPunct="1">
              <a:defRPr/>
            </a:pPr>
            <a:r>
              <a:rPr lang="en-US" dirty="0" smtClean="0"/>
              <a:t>0.3-1.0 units/kg day</a:t>
            </a:r>
          </a:p>
          <a:p>
            <a:pPr eaLnBrk="1" hangingPunct="1">
              <a:defRPr/>
            </a:pPr>
            <a:endParaRPr lang="en-US" sz="1400" dirty="0" smtClean="0"/>
          </a:p>
          <a:p>
            <a:pPr eaLnBrk="1" hangingPunct="1">
              <a:buFont typeface="Wingdings" panose="05000000000000000000" pitchFamily="2" charset="2"/>
              <a:buNone/>
              <a:defRPr/>
            </a:pPr>
            <a:endParaRPr lang="en-US" sz="1400" dirty="0" smtClean="0"/>
          </a:p>
          <a:p>
            <a:pPr eaLnBrk="1" hangingPunct="1">
              <a:defRPr/>
            </a:pPr>
            <a:r>
              <a:rPr lang="en-US" dirty="0" smtClean="0"/>
              <a:t>Basal = 50% of total  </a:t>
            </a:r>
          </a:p>
          <a:p>
            <a:pPr lvl="1" eaLnBrk="1" hangingPunct="1">
              <a:buFont typeface="Monotype Sorts" pitchFamily="2" charset="2"/>
              <a:buBlip>
                <a:blip r:embed="rId4"/>
              </a:buBlip>
              <a:defRPr/>
            </a:pPr>
            <a:r>
              <a:rPr lang="en-US" sz="2800" dirty="0" err="1" smtClean="0"/>
              <a:t>Glargine</a:t>
            </a:r>
            <a:r>
              <a:rPr lang="en-US" sz="2800" dirty="0" smtClean="0"/>
              <a:t> Q day</a:t>
            </a:r>
          </a:p>
          <a:p>
            <a:pPr lvl="1" eaLnBrk="1" hangingPunct="1">
              <a:buFont typeface="Monotype Sorts" pitchFamily="2" charset="2"/>
              <a:buBlip>
                <a:blip r:embed="rId4"/>
              </a:buBlip>
              <a:defRPr/>
            </a:pPr>
            <a:r>
              <a:rPr lang="en-US" sz="2800" dirty="0" smtClean="0"/>
              <a:t>NPH or </a:t>
            </a:r>
            <a:r>
              <a:rPr lang="en-US" sz="2800" dirty="0" err="1" smtClean="0"/>
              <a:t>Detemir</a:t>
            </a:r>
            <a:r>
              <a:rPr lang="en-US" sz="2800" dirty="0" smtClean="0"/>
              <a:t> BID</a:t>
            </a:r>
            <a:endParaRPr lang="en-US" sz="1400" dirty="0" smtClean="0"/>
          </a:p>
          <a:p>
            <a:pPr eaLnBrk="1" hangingPunct="1">
              <a:buSzPct val="60000"/>
              <a:buFont typeface="Monotype Sorts" pitchFamily="2" charset="2"/>
              <a:buBlip>
                <a:blip r:embed="rId5"/>
              </a:buBlip>
              <a:defRPr/>
            </a:pPr>
            <a:endParaRPr lang="en-US" dirty="0" smtClean="0"/>
          </a:p>
          <a:p>
            <a:pPr eaLnBrk="1" hangingPunct="1">
              <a:buSzPct val="60000"/>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t>usually divided into  3 meals</a:t>
            </a:r>
          </a:p>
        </p:txBody>
      </p:sp>
      <p:sp>
        <p:nvSpPr>
          <p:cNvPr id="1614852" name="Rectangle 4"/>
          <p:cNvSpPr>
            <a:spLocks noGrp="1" noChangeArrowheads="1"/>
          </p:cNvSpPr>
          <p:nvPr>
            <p:ph type="body" sz="half" idx="2"/>
          </p:nvPr>
        </p:nvSpPr>
        <p:spPr>
          <a:xfrm>
            <a:off x="4648200" y="1676400"/>
            <a:ext cx="4191000" cy="4876800"/>
          </a:xfrm>
        </p:spPr>
        <p:txBody>
          <a:bodyPr>
            <a:normAutofit lnSpcReduction="10000"/>
          </a:bodyPr>
          <a:lstStyle/>
          <a:p>
            <a:pPr eaLnBrk="1" hangingPunct="1">
              <a:buFont typeface="Wingdings" panose="05000000000000000000" pitchFamily="2" charset="2"/>
              <a:buNone/>
              <a:defRPr/>
            </a:pPr>
            <a:r>
              <a:rPr lang="en-US" b="1" dirty="0" smtClean="0"/>
              <a:t>Example – You Try</a:t>
            </a:r>
          </a:p>
          <a:p>
            <a:pPr eaLnBrk="1" hangingPunct="1">
              <a:defRPr/>
            </a:pPr>
            <a:r>
              <a:rPr lang="en-US" dirty="0" smtClean="0"/>
              <a:t>Wt 80kg x 0.5 =</a:t>
            </a:r>
            <a:r>
              <a:rPr lang="en-US" dirty="0" smtClean="0">
                <a:solidFill>
                  <a:srgbClr val="DC0081"/>
                </a:solidFill>
              </a:rPr>
              <a:t> </a:t>
            </a:r>
            <a:r>
              <a:rPr lang="en-US" u="sng" dirty="0" smtClean="0">
                <a:solidFill>
                  <a:schemeClr val="folHlink"/>
                </a:solidFill>
              </a:rPr>
              <a:t>40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20</a:t>
            </a:r>
            <a:r>
              <a:rPr lang="en-US" dirty="0" smtClean="0">
                <a:solidFill>
                  <a:schemeClr val="folHlink"/>
                </a:solidFill>
              </a:rPr>
              <a:t> units</a:t>
            </a:r>
          </a:p>
          <a:p>
            <a:pPr lvl="1" eaLnBrk="1" hangingPunct="1">
              <a:buFont typeface="Monotype Sorts" pitchFamily="2" charset="2"/>
              <a:buBlip>
                <a:blip r:embed="rId4"/>
              </a:buBlip>
              <a:defRPr/>
            </a:pPr>
            <a:r>
              <a:rPr lang="en-US" dirty="0" err="1" smtClean="0">
                <a:solidFill>
                  <a:schemeClr val="folHlink"/>
                </a:solidFill>
              </a:rPr>
              <a:t>Glargine</a:t>
            </a:r>
            <a:r>
              <a:rPr lang="en-US" dirty="0" smtClean="0">
                <a:solidFill>
                  <a:schemeClr val="folHlink"/>
                </a:solidFill>
              </a:rPr>
              <a:t> </a:t>
            </a:r>
            <a:r>
              <a:rPr lang="en-US" b="1" u="sng" dirty="0" smtClean="0">
                <a:solidFill>
                  <a:schemeClr val="folHlink"/>
                </a:solidFill>
              </a:rPr>
              <a:t>20</a:t>
            </a:r>
            <a:r>
              <a:rPr lang="en-US" dirty="0" smtClean="0">
                <a:solidFill>
                  <a:schemeClr val="folHlink"/>
                </a:solidFill>
              </a:rPr>
              <a:t> units HS or</a:t>
            </a:r>
          </a:p>
          <a:p>
            <a:pPr lvl="1" eaLnBrk="1" hangingPunct="1">
              <a:buFont typeface="Monotype Sorts" pitchFamily="2" charset="2"/>
              <a:buBlip>
                <a:blip r:embed="rId4"/>
              </a:buBlip>
              <a:defRPr/>
            </a:pPr>
            <a:r>
              <a:rPr lang="en-US" dirty="0" smtClean="0">
                <a:solidFill>
                  <a:schemeClr val="folHlink"/>
                </a:solidFill>
              </a:rPr>
              <a:t>NPH/</a:t>
            </a:r>
            <a:r>
              <a:rPr lang="en-US" dirty="0" err="1" smtClean="0">
                <a:solidFill>
                  <a:schemeClr val="folHlink"/>
                </a:solidFill>
              </a:rPr>
              <a:t>Detemir</a:t>
            </a:r>
            <a:r>
              <a:rPr lang="en-US" dirty="0" smtClean="0">
                <a:solidFill>
                  <a:schemeClr val="folHlink"/>
                </a:solidFill>
              </a:rPr>
              <a:t> </a:t>
            </a:r>
            <a:r>
              <a:rPr lang="en-US" b="1" u="sng" dirty="0" smtClean="0">
                <a:solidFill>
                  <a:schemeClr val="folHlink"/>
                </a:solidFill>
              </a:rPr>
              <a:t>10</a:t>
            </a:r>
            <a:r>
              <a:rPr lang="en-US" b="1" dirty="0" smtClean="0">
                <a:solidFill>
                  <a:schemeClr val="folHlink"/>
                </a:solidFill>
              </a:rPr>
              <a:t>u </a:t>
            </a:r>
            <a:r>
              <a:rPr lang="en-US" dirty="0" smtClean="0">
                <a:solidFill>
                  <a:schemeClr val="folHlink"/>
                </a:solidFill>
              </a:rPr>
              <a:t>BID</a:t>
            </a:r>
          </a:p>
          <a:p>
            <a:pPr lvl="1" eaLnBrk="1" hangingPunct="1">
              <a:buFont typeface="Wingdings" panose="05000000000000000000" pitchFamily="2" charset="2"/>
              <a:buNone/>
              <a:defRPr/>
            </a:pPr>
            <a:endParaRPr lang="en-US" sz="1800" dirty="0" smtClean="0">
              <a:solidFill>
                <a:srgbClr val="DC0081"/>
              </a:solidFill>
            </a:endParaRPr>
          </a:p>
          <a:p>
            <a:pPr eaLnBrk="1" hangingPunct="1">
              <a:defRPr/>
            </a:pPr>
            <a:r>
              <a:rPr lang="en-US" dirty="0" smtClean="0"/>
              <a:t>Bolus dose: </a:t>
            </a:r>
            <a:r>
              <a:rPr lang="en-US" u="sng" dirty="0" smtClean="0">
                <a:solidFill>
                  <a:schemeClr val="folHlink"/>
                </a:solidFill>
              </a:rPr>
              <a:t>20</a:t>
            </a:r>
            <a:r>
              <a:rPr lang="en-US" dirty="0" smtClean="0">
                <a:solidFill>
                  <a:schemeClr val="folHlink"/>
                </a:solidFill>
              </a:rPr>
              <a:t> units</a:t>
            </a:r>
          </a:p>
          <a:p>
            <a:pPr lvl="1" eaLnBrk="1" hangingPunct="1">
              <a:defRPr/>
            </a:pPr>
            <a:r>
              <a:rPr lang="en-US" b="1" u="sng" dirty="0" smtClean="0">
                <a:solidFill>
                  <a:schemeClr val="folHlink"/>
                </a:solidFill>
              </a:rPr>
              <a:t>6-7</a:t>
            </a:r>
            <a:r>
              <a:rPr lang="en-US" dirty="0" smtClean="0">
                <a:solidFill>
                  <a:schemeClr val="folHlink"/>
                </a:solidFill>
              </a:rPr>
              <a:t> </a:t>
            </a:r>
            <a:r>
              <a:rPr lang="en-US" dirty="0" err="1" smtClean="0">
                <a:solidFill>
                  <a:schemeClr val="folHlink"/>
                </a:solidFill>
              </a:rPr>
              <a:t>NovoLog</a:t>
            </a:r>
            <a:r>
              <a:rPr lang="en-US" dirty="0" smtClean="0">
                <a:solidFill>
                  <a:schemeClr val="folHlink"/>
                </a:solidFill>
              </a:rPr>
              <a:t>, </a:t>
            </a:r>
            <a:r>
              <a:rPr lang="en-US" dirty="0" err="1" smtClean="0">
                <a:solidFill>
                  <a:schemeClr val="folHlink"/>
                </a:solidFill>
              </a:rPr>
              <a:t>Apidra</a:t>
            </a:r>
            <a:r>
              <a:rPr lang="en-US" dirty="0" smtClean="0">
                <a:solidFill>
                  <a:schemeClr val="folHlink"/>
                </a:solidFill>
              </a:rPr>
              <a:t> </a:t>
            </a:r>
            <a:r>
              <a:rPr lang="en-US" dirty="0" err="1" smtClean="0">
                <a:solidFill>
                  <a:schemeClr val="folHlink"/>
                </a:solidFill>
              </a:rPr>
              <a:t>Humalog</a:t>
            </a:r>
            <a:r>
              <a:rPr lang="en-US" dirty="0" smtClean="0">
                <a:solidFill>
                  <a:schemeClr val="folHlink"/>
                </a:solidFill>
              </a:rPr>
              <a:t> </a:t>
            </a:r>
            <a:r>
              <a:rPr lang="en-US" dirty="0" err="1" smtClean="0">
                <a:solidFill>
                  <a:schemeClr val="folHlink"/>
                </a:solidFill>
              </a:rPr>
              <a:t>Reg</a:t>
            </a:r>
            <a:r>
              <a:rPr lang="en-US" dirty="0" smtClean="0">
                <a:solidFill>
                  <a:schemeClr val="folHlink"/>
                </a:solidFill>
              </a:rPr>
              <a:t> w/meal</a:t>
            </a:r>
            <a:endParaRPr lang="en-US" sz="2800" dirty="0" smtClean="0">
              <a:solidFill>
                <a:schemeClr val="folHlink"/>
              </a:solidFill>
            </a:endParaRPr>
          </a:p>
          <a:p>
            <a:pPr eaLnBrk="1" hangingPunct="1">
              <a:buFont typeface="Wingdings" panose="05000000000000000000"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3125965885"/>
      </p:ext>
    </p:extLst>
  </p:cSld>
  <p:clrMapOvr>
    <a:masterClrMapping/>
  </p:clrMapOvr>
  <p:transition>
    <p:rand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Nancy - 78 </a:t>
            </a:r>
            <a:r>
              <a:rPr lang="en-US" dirty="0" err="1" smtClean="0"/>
              <a:t>yr</a:t>
            </a:r>
            <a:r>
              <a:rPr lang="en-US" dirty="0" smtClean="0"/>
              <a:t> old on 4 injections a day</a:t>
            </a:r>
            <a:endParaRPr lang="en-US" dirty="0"/>
          </a:p>
        </p:txBody>
      </p:sp>
      <p:sp>
        <p:nvSpPr>
          <p:cNvPr id="9" name="Content Placeholder 8"/>
          <p:cNvSpPr>
            <a:spLocks noGrp="1"/>
          </p:cNvSpPr>
          <p:nvPr>
            <p:ph sz="quarter" idx="1"/>
          </p:nvPr>
        </p:nvSpPr>
        <p:spPr>
          <a:xfrm>
            <a:off x="457200" y="1219200"/>
            <a:ext cx="5867400" cy="4937760"/>
          </a:xfrm>
        </p:spPr>
        <p:txBody>
          <a:bodyPr/>
          <a:lstStyle/>
          <a:p>
            <a:r>
              <a:rPr lang="en-US" dirty="0" smtClean="0"/>
              <a:t>A1c 9.3%, BMI 27 – </a:t>
            </a:r>
            <a:r>
              <a:rPr lang="en-US" dirty="0" err="1" smtClean="0"/>
              <a:t>Wt</a:t>
            </a:r>
            <a:r>
              <a:rPr lang="en-US" dirty="0" smtClean="0"/>
              <a:t> 70kg</a:t>
            </a:r>
          </a:p>
          <a:p>
            <a:r>
              <a:rPr lang="en-US" dirty="0" smtClean="0"/>
              <a:t>BG levels consistently above 200</a:t>
            </a:r>
          </a:p>
          <a:p>
            <a:r>
              <a:rPr lang="en-US" dirty="0" smtClean="0"/>
              <a:t>Checks BG 3-4 </a:t>
            </a:r>
            <a:r>
              <a:rPr lang="en-US" dirty="0" err="1" smtClean="0"/>
              <a:t>xs</a:t>
            </a:r>
            <a:r>
              <a:rPr lang="en-US" dirty="0" smtClean="0"/>
              <a:t> a day, keeps log.</a:t>
            </a:r>
          </a:p>
          <a:p>
            <a:r>
              <a:rPr lang="en-US" dirty="0" smtClean="0"/>
              <a:t>Pt starting to have dementia, husband primary care giver</a:t>
            </a:r>
          </a:p>
          <a:p>
            <a:r>
              <a:rPr lang="en-US" dirty="0" smtClean="0"/>
              <a:t>Insulin dose:</a:t>
            </a:r>
          </a:p>
          <a:p>
            <a:pPr lvl="1"/>
            <a:r>
              <a:rPr lang="en-US" dirty="0" smtClean="0"/>
              <a:t>5 units </a:t>
            </a:r>
            <a:r>
              <a:rPr lang="en-US" dirty="0" err="1"/>
              <a:t>A</a:t>
            </a:r>
            <a:r>
              <a:rPr lang="en-US" dirty="0" err="1" smtClean="0"/>
              <a:t>pidra</a:t>
            </a:r>
            <a:r>
              <a:rPr lang="en-US" dirty="0" smtClean="0"/>
              <a:t> at each meal</a:t>
            </a:r>
          </a:p>
          <a:p>
            <a:pPr lvl="1"/>
            <a:r>
              <a:rPr lang="en-US" dirty="0" smtClean="0"/>
              <a:t>6 units Lantus at bedtime</a:t>
            </a:r>
            <a:endParaRPr lang="en-US" dirty="0"/>
          </a:p>
        </p:txBody>
      </p:sp>
      <p:pic>
        <p:nvPicPr>
          <p:cNvPr id="10" name="Picture 9"/>
          <p:cNvPicPr>
            <a:picLocks noChangeAspect="1"/>
          </p:cNvPicPr>
          <p:nvPr/>
        </p:nvPicPr>
        <p:blipFill>
          <a:blip r:embed="rId3"/>
          <a:stretch>
            <a:fillRect/>
          </a:stretch>
        </p:blipFill>
        <p:spPr>
          <a:xfrm>
            <a:off x="6553200" y="1371600"/>
            <a:ext cx="2046815" cy="2789287"/>
          </a:xfrm>
          <a:prstGeom prst="rect">
            <a:avLst/>
          </a:prstGeom>
        </p:spPr>
      </p:pic>
    </p:spTree>
    <p:custDataLst>
      <p:tags r:id="rId1"/>
    </p:custDataLst>
    <p:extLst>
      <p:ext uri="{BB962C8B-B14F-4D97-AF65-F5344CB8AC3E}">
        <p14:creationId xmlns:p14="http://schemas.microsoft.com/office/powerpoint/2010/main" val="13276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Based on Body </a:t>
            </a:r>
            <a:r>
              <a:rPr lang="en-US" dirty="0" err="1" smtClean="0"/>
              <a:t>Wt</a:t>
            </a:r>
            <a:r>
              <a:rPr lang="en-US" dirty="0" smtClean="0"/>
              <a:t> of 70 kg</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Calculate insulin needs</a:t>
            </a:r>
          </a:p>
          <a:p>
            <a:pPr lvl="1"/>
            <a:r>
              <a:rPr lang="en-US" dirty="0" smtClean="0"/>
              <a:t>70 x 0.5 = 35 units a day</a:t>
            </a:r>
          </a:p>
          <a:p>
            <a:pPr lvl="1"/>
            <a:r>
              <a:rPr lang="en-US" dirty="0" smtClean="0"/>
              <a:t>½ Basal = 18 units</a:t>
            </a:r>
          </a:p>
          <a:p>
            <a:pPr lvl="1"/>
            <a:r>
              <a:rPr lang="en-US" dirty="0" smtClean="0"/>
              <a:t>½ bolus = 17 / 3 meals – 6 break   6 lunch   5 dinner</a:t>
            </a:r>
          </a:p>
          <a:p>
            <a:r>
              <a:rPr lang="en-US" dirty="0" smtClean="0"/>
              <a:t>Other issues </a:t>
            </a:r>
          </a:p>
          <a:p>
            <a:pPr lvl="1"/>
            <a:r>
              <a:rPr lang="en-US" dirty="0"/>
              <a:t>In am, </a:t>
            </a:r>
            <a:r>
              <a:rPr lang="en-US" dirty="0" err="1"/>
              <a:t>pt</a:t>
            </a:r>
            <a:r>
              <a:rPr lang="en-US" dirty="0"/>
              <a:t> injects insulin at 6am and eats at 8am</a:t>
            </a:r>
          </a:p>
          <a:p>
            <a:pPr lvl="1"/>
            <a:r>
              <a:rPr lang="en-US" dirty="0"/>
              <a:t>Rest of day, </a:t>
            </a:r>
            <a:r>
              <a:rPr lang="en-US" dirty="0" err="1"/>
              <a:t>pt</a:t>
            </a:r>
            <a:r>
              <a:rPr lang="en-US" dirty="0"/>
              <a:t> takes insulin after meals </a:t>
            </a:r>
          </a:p>
          <a:p>
            <a:pPr lvl="1"/>
            <a:r>
              <a:rPr lang="en-US" dirty="0" smtClean="0"/>
              <a:t>Husband needs to assist with all BG checks, logs and insulin administration</a:t>
            </a:r>
          </a:p>
          <a:p>
            <a:pPr lvl="1"/>
            <a:r>
              <a:rPr lang="en-US" dirty="0" smtClean="0"/>
              <a:t>Husband tells you, BG is often above 200 and I don’t know how to adjust insulin. MD just says to increase.</a:t>
            </a:r>
            <a:endParaRPr lang="en-US" dirty="0"/>
          </a:p>
        </p:txBody>
      </p:sp>
    </p:spTree>
    <p:custDataLst>
      <p:tags r:id="rId1"/>
    </p:custDataLst>
    <p:extLst>
      <p:ext uri="{BB962C8B-B14F-4D97-AF65-F5344CB8AC3E}">
        <p14:creationId xmlns:p14="http://schemas.microsoft.com/office/powerpoint/2010/main" val="340598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sz="quarter" idx="1"/>
          </p:nvPr>
        </p:nvSpPr>
        <p:spPr>
          <a:xfrm>
            <a:off x="457200" y="1295400"/>
            <a:ext cx="5562600" cy="4724400"/>
          </a:xfrm>
        </p:spPr>
        <p:txBody>
          <a:bodyPr>
            <a:normAutofit fontScale="85000" lnSpcReduction="10000"/>
          </a:bodyPr>
          <a:lstStyle/>
          <a:p>
            <a:r>
              <a:rPr lang="en-US" dirty="0" smtClean="0"/>
              <a:t>Given situation, is this a realistic plan or is it too intensive?</a:t>
            </a:r>
          </a:p>
          <a:p>
            <a:r>
              <a:rPr lang="en-US" dirty="0" smtClean="0"/>
              <a:t>Keep things safe and don’t make too many changes at once.</a:t>
            </a:r>
          </a:p>
          <a:p>
            <a:r>
              <a:rPr lang="en-US" dirty="0" smtClean="0"/>
              <a:t>Pt’s husband needs framework to adjust insulin based on BG levels.</a:t>
            </a:r>
          </a:p>
          <a:p>
            <a:r>
              <a:rPr lang="en-US" dirty="0" smtClean="0"/>
              <a:t>When leaving, husband mentions that the </a:t>
            </a:r>
            <a:r>
              <a:rPr lang="en-US" dirty="0" err="1" smtClean="0"/>
              <a:t>Apidra</a:t>
            </a:r>
            <a:r>
              <a:rPr lang="en-US" dirty="0" smtClean="0"/>
              <a:t> and Lantus are very expensive. They are having difficulty affording it.</a:t>
            </a:r>
          </a:p>
          <a:p>
            <a:r>
              <a:rPr lang="en-US" dirty="0" smtClean="0"/>
              <a:t>Husband is getting tired.</a:t>
            </a:r>
          </a:p>
        </p:txBody>
      </p:sp>
      <p:pic>
        <p:nvPicPr>
          <p:cNvPr id="4" name="Picture 3"/>
          <p:cNvPicPr>
            <a:picLocks noChangeAspect="1"/>
          </p:cNvPicPr>
          <p:nvPr/>
        </p:nvPicPr>
        <p:blipFill>
          <a:blip r:embed="rId3"/>
          <a:stretch>
            <a:fillRect/>
          </a:stretch>
        </p:blipFill>
        <p:spPr>
          <a:xfrm>
            <a:off x="5507665" y="152400"/>
            <a:ext cx="3179135" cy="1752600"/>
          </a:xfrm>
          <a:prstGeom prst="rect">
            <a:avLst/>
          </a:prstGeom>
        </p:spPr>
      </p:pic>
    </p:spTree>
    <p:custDataLst>
      <p:tags r:id="rId1"/>
    </p:custDataLst>
    <p:extLst>
      <p:ext uri="{BB962C8B-B14F-4D97-AF65-F5344CB8AC3E}">
        <p14:creationId xmlns:p14="http://schemas.microsoft.com/office/powerpoint/2010/main" val="17017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What A1c and BG targets are realistic?</a:t>
            </a:r>
          </a:p>
          <a:p>
            <a:pPr lvl="1"/>
            <a:r>
              <a:rPr lang="en-US" dirty="0" smtClean="0"/>
              <a:t>A1c &lt; 8% (now 9.3%).. Want to drop BG by 40 points</a:t>
            </a:r>
          </a:p>
          <a:p>
            <a:pPr lvl="1"/>
            <a:r>
              <a:rPr lang="en-US" dirty="0" smtClean="0"/>
              <a:t>BG </a:t>
            </a:r>
            <a:r>
              <a:rPr lang="en-US" dirty="0" err="1" smtClean="0"/>
              <a:t>premeal</a:t>
            </a:r>
            <a:r>
              <a:rPr lang="en-US" dirty="0" smtClean="0"/>
              <a:t> 100-140, post meal &lt;180</a:t>
            </a:r>
          </a:p>
          <a:p>
            <a:r>
              <a:rPr lang="en-US" dirty="0" smtClean="0"/>
              <a:t>Keep checking BG 3-4 times a day</a:t>
            </a:r>
          </a:p>
          <a:p>
            <a:r>
              <a:rPr lang="en-US" dirty="0" smtClean="0"/>
              <a:t>Give </a:t>
            </a:r>
            <a:r>
              <a:rPr lang="en-US" dirty="0" err="1" smtClean="0"/>
              <a:t>Apidra</a:t>
            </a:r>
            <a:r>
              <a:rPr lang="en-US" dirty="0" smtClean="0"/>
              <a:t> 5 units plus supplemental scale BEFORE each meal</a:t>
            </a:r>
          </a:p>
          <a:p>
            <a:r>
              <a:rPr lang="en-US" dirty="0" smtClean="0"/>
              <a:t>TIE – Test, Inject and Eat within 5 </a:t>
            </a:r>
            <a:r>
              <a:rPr lang="en-US" dirty="0" err="1" smtClean="0"/>
              <a:t>mins</a:t>
            </a:r>
            <a:r>
              <a:rPr lang="en-US" dirty="0" smtClean="0"/>
              <a:t> of injecting insulin</a:t>
            </a:r>
          </a:p>
          <a:p>
            <a:r>
              <a:rPr lang="en-US" dirty="0" smtClean="0"/>
              <a:t>Continue 6 units Lantus at night</a:t>
            </a:r>
          </a:p>
          <a:p>
            <a:r>
              <a:rPr lang="en-US" dirty="0" smtClean="0"/>
              <a:t>Call with glucose results in one week </a:t>
            </a:r>
          </a:p>
        </p:txBody>
      </p:sp>
    </p:spTree>
    <p:custDataLst>
      <p:tags r:id="rId1"/>
    </p:custDataLst>
    <p:extLst>
      <p:ext uri="{BB962C8B-B14F-4D97-AF65-F5344CB8AC3E}">
        <p14:creationId xmlns:p14="http://schemas.microsoft.com/office/powerpoint/2010/main" val="99485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5029200"/>
            <a:ext cx="2362200" cy="1127124"/>
          </a:xfrm>
        </p:spPr>
        <p:txBody>
          <a:bodyPr>
            <a:noAutofit/>
          </a:bodyPr>
          <a:lstStyle/>
          <a:p>
            <a:r>
              <a:rPr lang="en-US" sz="2800" dirty="0" smtClean="0"/>
              <a:t>ADA Standards of Care 2015</a:t>
            </a:r>
            <a:endParaRPr lang="en-US" sz="2800" dirty="0"/>
          </a:p>
        </p:txBody>
      </p:sp>
      <p:pic>
        <p:nvPicPr>
          <p:cNvPr id="4" name="Content Placeholder 3"/>
          <p:cNvPicPr>
            <a:picLocks noGrp="1" noChangeAspect="1"/>
          </p:cNvPicPr>
          <p:nvPr>
            <p:ph sz="quarter" idx="1"/>
          </p:nvPr>
        </p:nvPicPr>
        <p:blipFill>
          <a:blip r:embed="rId3"/>
          <a:stretch>
            <a:fillRect/>
          </a:stretch>
        </p:blipFill>
        <p:spPr>
          <a:xfrm>
            <a:off x="381000" y="152400"/>
            <a:ext cx="5765674" cy="6003925"/>
          </a:xfrm>
          <a:prstGeom prst="rect">
            <a:avLst/>
          </a:prstGeom>
        </p:spPr>
      </p:pic>
    </p:spTree>
    <p:custDataLst>
      <p:tags r:id="rId1"/>
    </p:custDataLst>
    <p:extLst>
      <p:ext uri="{BB962C8B-B14F-4D97-AF65-F5344CB8AC3E}">
        <p14:creationId xmlns:p14="http://schemas.microsoft.com/office/powerpoint/2010/main" val="110794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990600"/>
          </a:xfrm>
        </p:spPr>
        <p:txBody>
          <a:bodyPr/>
          <a:lstStyle/>
          <a:p>
            <a:r>
              <a:rPr lang="en-US" dirty="0" err="1" smtClean="0"/>
              <a:t>Apidra</a:t>
            </a:r>
            <a:r>
              <a:rPr lang="en-US" dirty="0" smtClean="0"/>
              <a:t> Scale</a:t>
            </a:r>
            <a:endParaRPr lang="en-US" dirty="0"/>
          </a:p>
        </p:txBody>
      </p:sp>
      <p:pic>
        <p:nvPicPr>
          <p:cNvPr id="4" name="Content Placeholder 3"/>
          <p:cNvPicPr>
            <a:picLocks noGrp="1" noChangeAspect="1"/>
          </p:cNvPicPr>
          <p:nvPr>
            <p:ph sz="quarter" idx="1"/>
          </p:nvPr>
        </p:nvPicPr>
        <p:blipFill rotWithShape="1">
          <a:blip r:embed="rId3"/>
          <a:srcRect t="1532"/>
          <a:stretch/>
        </p:blipFill>
        <p:spPr>
          <a:xfrm>
            <a:off x="685800" y="1371600"/>
            <a:ext cx="4419600" cy="4898320"/>
          </a:xfrm>
          <a:prstGeom prst="rect">
            <a:avLst/>
          </a:prstGeom>
        </p:spPr>
      </p:pic>
      <p:pic>
        <p:nvPicPr>
          <p:cNvPr id="3" name="Picture 2"/>
          <p:cNvPicPr>
            <a:picLocks noChangeAspect="1"/>
          </p:cNvPicPr>
          <p:nvPr/>
        </p:nvPicPr>
        <p:blipFill>
          <a:blip r:embed="rId4"/>
          <a:stretch>
            <a:fillRect/>
          </a:stretch>
        </p:blipFill>
        <p:spPr>
          <a:xfrm>
            <a:off x="5334000" y="1401271"/>
            <a:ext cx="2568658" cy="4581525"/>
          </a:xfrm>
          <a:prstGeom prst="rect">
            <a:avLst/>
          </a:prstGeom>
        </p:spPr>
      </p:pic>
    </p:spTree>
    <p:custDataLst>
      <p:tags r:id="rId1"/>
    </p:custDataLst>
    <p:extLst>
      <p:ext uri="{BB962C8B-B14F-4D97-AF65-F5344CB8AC3E}">
        <p14:creationId xmlns:p14="http://schemas.microsoft.com/office/powerpoint/2010/main" val="52992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One Week</a:t>
            </a:r>
            <a:endParaRPr lang="en-US" dirty="0"/>
          </a:p>
        </p:txBody>
      </p:sp>
      <p:pic>
        <p:nvPicPr>
          <p:cNvPr id="4" name="Content Placeholder 3"/>
          <p:cNvPicPr>
            <a:picLocks noGrp="1" noChangeAspect="1"/>
          </p:cNvPicPr>
          <p:nvPr>
            <p:ph sz="quarter" idx="1"/>
          </p:nvPr>
        </p:nvPicPr>
        <p:blipFill>
          <a:blip r:embed="rId3"/>
          <a:stretch>
            <a:fillRect/>
          </a:stretch>
        </p:blipFill>
        <p:spPr>
          <a:xfrm>
            <a:off x="434947" y="1143000"/>
            <a:ext cx="8193477" cy="4772025"/>
          </a:xfrm>
          <a:prstGeom prst="rect">
            <a:avLst/>
          </a:prstGeom>
        </p:spPr>
      </p:pic>
    </p:spTree>
    <p:custDataLst>
      <p:tags r:id="rId1"/>
    </p:custDataLst>
    <p:extLst>
      <p:ext uri="{BB962C8B-B14F-4D97-AF65-F5344CB8AC3E}">
        <p14:creationId xmlns:p14="http://schemas.microsoft.com/office/powerpoint/2010/main" val="62868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sz="quarter" idx="1"/>
          </p:nvPr>
        </p:nvSpPr>
        <p:spPr/>
        <p:txBody>
          <a:bodyPr>
            <a:normAutofit lnSpcReduction="10000"/>
          </a:bodyPr>
          <a:lstStyle/>
          <a:p>
            <a:r>
              <a:rPr lang="en-US" sz="2800" dirty="0" smtClean="0"/>
              <a:t>Increase </a:t>
            </a:r>
            <a:r>
              <a:rPr lang="en-US" sz="2800" dirty="0" err="1" smtClean="0"/>
              <a:t>Apidra</a:t>
            </a:r>
            <a:r>
              <a:rPr lang="en-US" sz="2800" dirty="0" smtClean="0"/>
              <a:t> to 6 units at breakfast and lunch.</a:t>
            </a:r>
          </a:p>
          <a:p>
            <a:r>
              <a:rPr lang="en-US" sz="2800" dirty="0" smtClean="0"/>
              <a:t>Increase Lantus to 8 units at </a:t>
            </a:r>
            <a:r>
              <a:rPr lang="en-US" sz="2800" dirty="0" err="1" smtClean="0"/>
              <a:t>hs</a:t>
            </a:r>
            <a:endParaRPr lang="en-US" sz="2800" dirty="0" smtClean="0"/>
          </a:p>
          <a:p>
            <a:r>
              <a:rPr lang="en-US" sz="2800" dirty="0" smtClean="0"/>
              <a:t>Check back in one week</a:t>
            </a:r>
          </a:p>
          <a:p>
            <a:r>
              <a:rPr lang="en-US" sz="2800" dirty="0" smtClean="0"/>
              <a:t>Consider changing to 70/30 insulin</a:t>
            </a:r>
          </a:p>
          <a:p>
            <a:r>
              <a:rPr lang="en-US" sz="2800" dirty="0" smtClean="0"/>
              <a:t>Calculating 70/30</a:t>
            </a:r>
            <a:r>
              <a:rPr lang="en-US" dirty="0" smtClean="0"/>
              <a:t> </a:t>
            </a:r>
          </a:p>
          <a:p>
            <a:pPr lvl="1"/>
            <a:r>
              <a:rPr lang="en-US" dirty="0" smtClean="0"/>
              <a:t>Add up TOTAL insulin she takes a day ~ 30 units</a:t>
            </a:r>
          </a:p>
          <a:p>
            <a:pPr lvl="1"/>
            <a:r>
              <a:rPr lang="en-US" dirty="0" smtClean="0"/>
              <a:t>Compare to weight calculation 70 </a:t>
            </a:r>
            <a:r>
              <a:rPr lang="en-US" dirty="0"/>
              <a:t>x 0.5 = 35 </a:t>
            </a:r>
            <a:r>
              <a:rPr lang="en-US" dirty="0" smtClean="0"/>
              <a:t>units/day</a:t>
            </a:r>
            <a:endParaRPr lang="en-US" dirty="0"/>
          </a:p>
          <a:p>
            <a:pPr lvl="1"/>
            <a:r>
              <a:rPr lang="en-US" dirty="0" smtClean="0"/>
              <a:t>Start conservative – 30 units</a:t>
            </a:r>
          </a:p>
          <a:p>
            <a:pPr lvl="2"/>
            <a:r>
              <a:rPr lang="en-US" dirty="0" smtClean="0"/>
              <a:t>2/3 am 20 units (14 basal + 6 bolus)</a:t>
            </a:r>
          </a:p>
          <a:p>
            <a:pPr lvl="2"/>
            <a:r>
              <a:rPr lang="en-US" dirty="0" smtClean="0"/>
              <a:t>1/3 before dinner 10 units (7 basal +3 bolus)</a:t>
            </a:r>
          </a:p>
          <a:p>
            <a:pPr lvl="2"/>
            <a:r>
              <a:rPr lang="en-US" dirty="0" smtClean="0"/>
              <a:t>Gradually increase to get to target</a:t>
            </a:r>
            <a:endParaRPr lang="en-US" dirty="0"/>
          </a:p>
          <a:p>
            <a:endParaRPr lang="en-US" dirty="0"/>
          </a:p>
        </p:txBody>
      </p:sp>
    </p:spTree>
    <p:custDataLst>
      <p:tags r:id="rId1"/>
    </p:custDataLst>
    <p:extLst>
      <p:ext uri="{BB962C8B-B14F-4D97-AF65-F5344CB8AC3E}">
        <p14:creationId xmlns:p14="http://schemas.microsoft.com/office/powerpoint/2010/main" val="54006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Poll question 6</a:t>
            </a:r>
            <a:endParaRPr lang="en-US" dirty="0"/>
          </a:p>
        </p:txBody>
      </p:sp>
      <p:sp>
        <p:nvSpPr>
          <p:cNvPr id="3" name="Content Placeholder 2"/>
          <p:cNvSpPr>
            <a:spLocks noGrp="1"/>
          </p:cNvSpPr>
          <p:nvPr>
            <p:ph sz="quarter" idx="1"/>
          </p:nvPr>
        </p:nvSpPr>
        <p:spPr/>
        <p:txBody>
          <a:bodyPr/>
          <a:lstStyle/>
          <a:p>
            <a:pPr marL="0" indent="0">
              <a:buNone/>
            </a:pPr>
            <a:r>
              <a:rPr lang="en-US" dirty="0" smtClean="0"/>
              <a:t>What </a:t>
            </a:r>
            <a:r>
              <a:rPr lang="en-US" dirty="0"/>
              <a:t>best describes 70/30 insulin</a:t>
            </a:r>
            <a:r>
              <a:rPr lang="en-US" dirty="0" smtClean="0"/>
              <a:t>?</a:t>
            </a:r>
          </a:p>
          <a:p>
            <a:pPr marL="0" indent="0">
              <a:buNone/>
            </a:pPr>
            <a:r>
              <a:rPr lang="en-US" dirty="0" smtClean="0"/>
              <a:t>A. 70 percent bolus, 30 percent basal</a:t>
            </a:r>
          </a:p>
          <a:p>
            <a:r>
              <a:rPr lang="en-US" dirty="0" smtClean="0"/>
              <a:t>B. 70 percent analog, 30 percent bolus</a:t>
            </a:r>
          </a:p>
          <a:p>
            <a:r>
              <a:rPr lang="en-US" dirty="0" smtClean="0"/>
              <a:t>C. 70 percent basal, 30 percent aerosolized</a:t>
            </a:r>
          </a:p>
          <a:p>
            <a:r>
              <a:rPr lang="en-US" dirty="0" smtClean="0"/>
              <a:t>D. 70 percent basal, 30 percent bolus</a:t>
            </a:r>
          </a:p>
          <a:p>
            <a:r>
              <a:rPr lang="en-US" dirty="0" smtClean="0"/>
              <a:t>E. Not sure</a:t>
            </a:r>
            <a:endParaRPr lang="en-US" dirty="0"/>
          </a:p>
        </p:txBody>
      </p:sp>
      <p:pic>
        <p:nvPicPr>
          <p:cNvPr id="4" name="Picture 3"/>
          <p:cNvPicPr>
            <a:picLocks noChangeAspect="1"/>
          </p:cNvPicPr>
          <p:nvPr/>
        </p:nvPicPr>
        <p:blipFill>
          <a:blip r:embed="rId3"/>
          <a:stretch>
            <a:fillRect/>
          </a:stretch>
        </p:blipFill>
        <p:spPr>
          <a:xfrm>
            <a:off x="6705600" y="4343400"/>
            <a:ext cx="1469263" cy="1737511"/>
          </a:xfrm>
          <a:prstGeom prst="rect">
            <a:avLst/>
          </a:prstGeom>
        </p:spPr>
      </p:pic>
    </p:spTree>
    <p:custDataLst>
      <p:tags r:id="rId1"/>
    </p:custDataLst>
    <p:extLst>
      <p:ext uri="{BB962C8B-B14F-4D97-AF65-F5344CB8AC3E}">
        <p14:creationId xmlns:p14="http://schemas.microsoft.com/office/powerpoint/2010/main" val="8461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ext uri="{D42A27DB-BD31-4B8C-83A1-F6EECF244321}">
                <p14:modId xmlns:p14="http://schemas.microsoft.com/office/powerpoint/2010/main" val="1090149308"/>
              </p:ext>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63581"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3578561887"/>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Rectangle 2"/>
          <p:cNvSpPr>
            <a:spLocks noGrp="1" noChangeArrowheads="1"/>
          </p:cNvSpPr>
          <p:nvPr>
            <p:ph type="title"/>
          </p:nvPr>
        </p:nvSpPr>
        <p:spPr>
          <a:xfrm>
            <a:off x="224325" y="152400"/>
            <a:ext cx="8462475" cy="990600"/>
          </a:xfrm>
        </p:spPr>
        <p:txBody>
          <a:bodyPr>
            <a:noAutofit/>
          </a:bodyPr>
          <a:lstStyle/>
          <a:p>
            <a:pPr eaLnBrk="1" hangingPunct="1">
              <a:defRPr/>
            </a:pPr>
            <a:r>
              <a:rPr lang="en-US" sz="3200" dirty="0" smtClean="0"/>
              <a:t>Type 1 for 30 Years – On injections</a:t>
            </a:r>
            <a:br>
              <a:rPr lang="en-US" sz="3200" dirty="0" smtClean="0"/>
            </a:br>
            <a:r>
              <a:rPr lang="en-US" sz="3200" dirty="0" smtClean="0"/>
              <a:t>Lantus and Humalog</a:t>
            </a:r>
          </a:p>
        </p:txBody>
      </p:sp>
      <p:sp>
        <p:nvSpPr>
          <p:cNvPr id="1634307" name="Rectangle 3"/>
          <p:cNvSpPr>
            <a:spLocks noGrp="1" noChangeArrowheads="1"/>
          </p:cNvSpPr>
          <p:nvPr>
            <p:ph sz="quarter" idx="1"/>
          </p:nvPr>
        </p:nvSpPr>
        <p:spPr>
          <a:xfrm>
            <a:off x="2667000" y="1143000"/>
            <a:ext cx="6019800" cy="5257800"/>
          </a:xfrm>
        </p:spPr>
        <p:txBody>
          <a:bodyPr>
            <a:normAutofit/>
          </a:bodyPr>
          <a:lstStyle/>
          <a:p>
            <a:pPr eaLnBrk="1" hangingPunct="1">
              <a:defRPr/>
            </a:pPr>
            <a:r>
              <a:rPr lang="en-US" sz="2800" dirty="0" smtClean="0"/>
              <a:t>Rob weighs 80kg, BMI 23</a:t>
            </a:r>
          </a:p>
          <a:p>
            <a:pPr eaLnBrk="1" hangingPunct="1">
              <a:defRPr/>
            </a:pPr>
            <a:r>
              <a:rPr lang="en-US" sz="2800" dirty="0" smtClean="0"/>
              <a:t>Insulin dosing</a:t>
            </a:r>
          </a:p>
          <a:p>
            <a:pPr lvl="1">
              <a:defRPr/>
            </a:pPr>
            <a:r>
              <a:rPr lang="en-US" sz="2400" dirty="0" smtClean="0"/>
              <a:t>Lantus 22 units AM</a:t>
            </a:r>
          </a:p>
          <a:p>
            <a:pPr lvl="1">
              <a:defRPr/>
            </a:pPr>
            <a:r>
              <a:rPr lang="en-US" sz="2400" dirty="0" smtClean="0"/>
              <a:t>Humalog</a:t>
            </a:r>
          </a:p>
          <a:p>
            <a:pPr lvl="2">
              <a:defRPr/>
            </a:pPr>
            <a:r>
              <a:rPr lang="en-US" sz="2400" dirty="0" smtClean="0"/>
              <a:t>Before breakfast 9-14 units</a:t>
            </a:r>
          </a:p>
          <a:p>
            <a:pPr lvl="2">
              <a:defRPr/>
            </a:pPr>
            <a:r>
              <a:rPr lang="en-US" sz="2400" dirty="0" smtClean="0"/>
              <a:t>Lunch 2-4 units</a:t>
            </a:r>
          </a:p>
          <a:p>
            <a:pPr lvl="2">
              <a:defRPr/>
            </a:pPr>
            <a:r>
              <a:rPr lang="en-US" sz="2400" dirty="0" smtClean="0"/>
              <a:t>Dinner 2-6 units</a:t>
            </a:r>
          </a:p>
          <a:p>
            <a:pPr lvl="2">
              <a:defRPr/>
            </a:pPr>
            <a:r>
              <a:rPr lang="en-US" sz="2400" dirty="0" smtClean="0"/>
              <a:t>Bedtime 1-2 units if &gt; 200</a:t>
            </a:r>
            <a:endParaRPr lang="en-US" sz="2400" dirty="0"/>
          </a:p>
          <a:p>
            <a:pPr eaLnBrk="1" hangingPunct="1">
              <a:buFont typeface="Wingdings" panose="05000000000000000000" pitchFamily="2" charset="2"/>
              <a:buNone/>
              <a:defRPr/>
            </a:pPr>
            <a:r>
              <a:rPr lang="en-US" sz="2800" dirty="0" smtClean="0"/>
              <a:t>2. Not keeping any type of log</a:t>
            </a:r>
          </a:p>
          <a:p>
            <a:pPr eaLnBrk="1" hangingPunct="1">
              <a:buFont typeface="Wingdings" panose="05000000000000000000" pitchFamily="2" charset="2"/>
              <a:buNone/>
              <a:defRPr/>
            </a:pPr>
            <a:r>
              <a:rPr lang="en-US" sz="2800" dirty="0" smtClean="0"/>
              <a:t>3. Not counting carbs – just </a:t>
            </a:r>
            <a:r>
              <a:rPr lang="en-US" sz="2800" dirty="0" err="1" smtClean="0"/>
              <a:t>ballparking</a:t>
            </a:r>
            <a:endParaRPr lang="en-US" sz="2800" dirty="0"/>
          </a:p>
          <a:p>
            <a:pPr eaLnBrk="1" hangingPunct="1">
              <a:buFont typeface="Wingdings" panose="05000000000000000000" pitchFamily="2" charset="2"/>
              <a:buNone/>
              <a:defRPr/>
            </a:pPr>
            <a:r>
              <a:rPr lang="en-US" sz="2800" dirty="0" smtClean="0"/>
              <a:t>4. A1c 6.7 – no Endo</a:t>
            </a:r>
          </a:p>
          <a:p>
            <a:pPr marL="514350" indent="-514350" eaLnBrk="1" hangingPunct="1">
              <a:buFont typeface="Wingdings" panose="05000000000000000000" pitchFamily="2" charset="2"/>
              <a:buAutoNum type="arabicPeriod" startAt="4"/>
              <a:defRPr/>
            </a:pPr>
            <a:endParaRPr lang="en-US" sz="2800" dirty="0" smtClean="0"/>
          </a:p>
        </p:txBody>
      </p:sp>
      <p:pic>
        <p:nvPicPr>
          <p:cNvPr id="4" name="Picture 3"/>
          <p:cNvPicPr>
            <a:picLocks noChangeAspect="1"/>
          </p:cNvPicPr>
          <p:nvPr/>
        </p:nvPicPr>
        <p:blipFill>
          <a:blip r:embed="rId4"/>
          <a:stretch>
            <a:fillRect/>
          </a:stretch>
        </p:blipFill>
        <p:spPr>
          <a:xfrm>
            <a:off x="261141" y="1371600"/>
            <a:ext cx="2205847" cy="2590800"/>
          </a:xfrm>
          <a:prstGeom prst="rect">
            <a:avLst/>
          </a:prstGeom>
        </p:spPr>
      </p:pic>
    </p:spTree>
    <p:custDataLst>
      <p:tags r:id="rId1"/>
    </p:custDataLst>
    <p:extLst>
      <p:ext uri="{BB962C8B-B14F-4D97-AF65-F5344CB8AC3E}">
        <p14:creationId xmlns:p14="http://schemas.microsoft.com/office/powerpoint/2010/main" val="12589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Rectangle 2"/>
          <p:cNvSpPr>
            <a:spLocks noGrp="1" noChangeArrowheads="1"/>
          </p:cNvSpPr>
          <p:nvPr>
            <p:ph type="title"/>
          </p:nvPr>
        </p:nvSpPr>
        <p:spPr>
          <a:xfrm>
            <a:off x="224325" y="152400"/>
            <a:ext cx="8462475" cy="990600"/>
          </a:xfrm>
        </p:spPr>
        <p:txBody>
          <a:bodyPr/>
          <a:lstStyle/>
          <a:p>
            <a:pPr eaLnBrk="1" hangingPunct="1">
              <a:defRPr/>
            </a:pPr>
            <a:r>
              <a:rPr lang="en-US" dirty="0" smtClean="0"/>
              <a:t>Type 1 for 30 Years – 80kg</a:t>
            </a:r>
          </a:p>
        </p:txBody>
      </p:sp>
      <p:sp>
        <p:nvSpPr>
          <p:cNvPr id="1634307" name="Rectangle 3"/>
          <p:cNvSpPr>
            <a:spLocks noGrp="1" noChangeArrowheads="1"/>
          </p:cNvSpPr>
          <p:nvPr>
            <p:ph sz="quarter" idx="1"/>
          </p:nvPr>
        </p:nvSpPr>
        <p:spPr>
          <a:xfrm>
            <a:off x="2362200" y="1219200"/>
            <a:ext cx="6324600" cy="4937760"/>
          </a:xfrm>
        </p:spPr>
        <p:txBody>
          <a:bodyPr>
            <a:normAutofit/>
          </a:bodyPr>
          <a:lstStyle/>
          <a:p>
            <a:pPr>
              <a:defRPr/>
            </a:pPr>
            <a:r>
              <a:rPr lang="en-US" sz="2800" dirty="0" smtClean="0"/>
              <a:t>Based on </a:t>
            </a:r>
            <a:r>
              <a:rPr lang="en-US" sz="2800" dirty="0" err="1" smtClean="0"/>
              <a:t>wt</a:t>
            </a:r>
            <a:r>
              <a:rPr lang="en-US" sz="2800" dirty="0" smtClean="0"/>
              <a:t>, dose of insulin? </a:t>
            </a:r>
          </a:p>
          <a:p>
            <a:pPr>
              <a:defRPr/>
            </a:pPr>
            <a:r>
              <a:rPr lang="en-US" sz="2800" dirty="0" smtClean="0"/>
              <a:t>Total daily dose -80 x 0.5 = 40 units/day</a:t>
            </a:r>
          </a:p>
          <a:p>
            <a:pPr lvl="1">
              <a:defRPr/>
            </a:pPr>
            <a:r>
              <a:rPr lang="en-US" sz="2200" dirty="0" smtClean="0"/>
              <a:t>Basal dose</a:t>
            </a:r>
            <a:r>
              <a:rPr lang="en-US" sz="2200" dirty="0"/>
              <a:t> </a:t>
            </a:r>
            <a:r>
              <a:rPr lang="en-US" sz="2200" dirty="0" smtClean="0"/>
              <a:t>50% = 20 units a day</a:t>
            </a:r>
          </a:p>
          <a:p>
            <a:pPr lvl="1">
              <a:defRPr/>
            </a:pPr>
            <a:r>
              <a:rPr lang="en-US" sz="2200" dirty="0" smtClean="0"/>
              <a:t>Bolus dose 50% = 20 units/3 meals = 7 + 6 + 6</a:t>
            </a:r>
          </a:p>
          <a:p>
            <a:pPr lvl="1">
              <a:defRPr/>
            </a:pPr>
            <a:r>
              <a:rPr lang="en-US" sz="2200" u="sng" dirty="0" smtClean="0"/>
              <a:t>Current dose (total = 26)</a:t>
            </a:r>
            <a:r>
              <a:rPr lang="en-US" sz="2200" dirty="0" smtClean="0"/>
              <a:t>	“</a:t>
            </a:r>
            <a:r>
              <a:rPr lang="en-US" sz="2200" u="sng" dirty="0" smtClean="0"/>
              <a:t>Adjusted”</a:t>
            </a:r>
          </a:p>
          <a:p>
            <a:pPr lvl="2">
              <a:defRPr/>
            </a:pPr>
            <a:r>
              <a:rPr lang="en-US" sz="1800" dirty="0" smtClean="0"/>
              <a:t>14 breakfast  		10 units</a:t>
            </a:r>
          </a:p>
          <a:p>
            <a:pPr lvl="2">
              <a:defRPr/>
            </a:pPr>
            <a:r>
              <a:rPr lang="en-US" sz="1800" dirty="0" smtClean="0"/>
              <a:t>4 lunch 			4 units</a:t>
            </a:r>
          </a:p>
          <a:p>
            <a:pPr lvl="2">
              <a:defRPr/>
            </a:pPr>
            <a:r>
              <a:rPr lang="en-US" sz="1800" dirty="0" smtClean="0"/>
              <a:t>4 -6 dinner  		4 units</a:t>
            </a:r>
          </a:p>
          <a:p>
            <a:pPr eaLnBrk="1" hangingPunct="1">
              <a:buFont typeface="Wingdings" panose="05000000000000000000" pitchFamily="2" charset="2"/>
              <a:buNone/>
              <a:defRPr/>
            </a:pPr>
            <a:r>
              <a:rPr lang="en-US" sz="2800" dirty="0" smtClean="0"/>
              <a:t>1. Adjusts insulin down if active at work</a:t>
            </a:r>
          </a:p>
          <a:p>
            <a:pPr eaLnBrk="1" hangingPunct="1">
              <a:buFont typeface="Wingdings" panose="05000000000000000000" pitchFamily="2" charset="2"/>
              <a:buNone/>
              <a:defRPr/>
            </a:pPr>
            <a:r>
              <a:rPr lang="en-US" sz="2800" dirty="0" smtClean="0"/>
              <a:t>2. Starts to feel hypo around 60-70</a:t>
            </a:r>
          </a:p>
          <a:p>
            <a:pPr eaLnBrk="1" hangingPunct="1">
              <a:buFont typeface="Wingdings" panose="05000000000000000000" pitchFamily="2" charset="2"/>
              <a:buNone/>
              <a:defRPr/>
            </a:pPr>
            <a:r>
              <a:rPr lang="en-US" sz="2800" dirty="0" smtClean="0"/>
              <a:t>3. Doesn’t always have snacks</a:t>
            </a:r>
            <a:endParaRPr lang="en-US" sz="2800" dirty="0"/>
          </a:p>
        </p:txBody>
      </p:sp>
      <p:pic>
        <p:nvPicPr>
          <p:cNvPr id="4" name="Picture 3"/>
          <p:cNvPicPr>
            <a:picLocks noChangeAspect="1"/>
          </p:cNvPicPr>
          <p:nvPr/>
        </p:nvPicPr>
        <p:blipFill>
          <a:blip r:embed="rId4"/>
          <a:stretch>
            <a:fillRect/>
          </a:stretch>
        </p:blipFill>
        <p:spPr>
          <a:xfrm>
            <a:off x="224325" y="1371600"/>
            <a:ext cx="1946335" cy="2286000"/>
          </a:xfrm>
          <a:prstGeom prst="rect">
            <a:avLst/>
          </a:prstGeom>
        </p:spPr>
      </p:pic>
    </p:spTree>
    <p:custDataLst>
      <p:tags r:id="rId1"/>
    </p:custDataLst>
    <p:extLst>
      <p:ext uri="{BB962C8B-B14F-4D97-AF65-F5344CB8AC3E}">
        <p14:creationId xmlns:p14="http://schemas.microsoft.com/office/powerpoint/2010/main" val="257469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Plan – </a:t>
            </a:r>
            <a:r>
              <a:rPr lang="en-US" sz="3200" dirty="0"/>
              <a:t>Keep BG log for 1 </a:t>
            </a:r>
            <a:r>
              <a:rPr lang="en-US" sz="3200" dirty="0" smtClean="0"/>
              <a:t>week </a:t>
            </a:r>
            <a:br>
              <a:rPr lang="en-US" sz="3200" dirty="0" smtClean="0"/>
            </a:br>
            <a:r>
              <a:rPr lang="en-US" sz="3200" dirty="0" smtClean="0"/>
              <a:t>Prevent Hypos as much as possible</a:t>
            </a:r>
            <a:endParaRPr lang="en-US" sz="3200" dirty="0"/>
          </a:p>
        </p:txBody>
      </p:sp>
      <p:pic>
        <p:nvPicPr>
          <p:cNvPr id="4" name="Content Placeholder 3"/>
          <p:cNvPicPr>
            <a:picLocks noGrp="1" noChangeAspect="1"/>
          </p:cNvPicPr>
          <p:nvPr>
            <p:ph sz="quarter" idx="1"/>
          </p:nvPr>
        </p:nvPicPr>
        <p:blipFill>
          <a:blip r:embed="rId3"/>
          <a:stretch>
            <a:fillRect/>
          </a:stretch>
        </p:blipFill>
        <p:spPr>
          <a:xfrm>
            <a:off x="2057400" y="1143000"/>
            <a:ext cx="6527615" cy="5589629"/>
          </a:xfrm>
          <a:prstGeom prst="rect">
            <a:avLst/>
          </a:prstGeom>
        </p:spPr>
      </p:pic>
      <p:sp>
        <p:nvSpPr>
          <p:cNvPr id="5" name="TextBox 4"/>
          <p:cNvSpPr txBox="1"/>
          <p:nvPr/>
        </p:nvSpPr>
        <p:spPr>
          <a:xfrm>
            <a:off x="457200" y="1219200"/>
            <a:ext cx="1701985" cy="3139321"/>
          </a:xfrm>
          <a:prstGeom prst="rect">
            <a:avLst/>
          </a:prstGeom>
          <a:noFill/>
        </p:spPr>
        <p:txBody>
          <a:bodyPr wrap="square" rtlCol="0">
            <a:spAutoFit/>
          </a:bodyPr>
          <a:lstStyle/>
          <a:p>
            <a:r>
              <a:rPr lang="en-US" dirty="0" smtClean="0"/>
              <a:t>Day before </a:t>
            </a:r>
            <a:r>
              <a:rPr lang="en-US" dirty="0" err="1" smtClean="0"/>
              <a:t>appt</a:t>
            </a:r>
            <a:r>
              <a:rPr lang="en-US" dirty="0" smtClean="0"/>
              <a:t>, wife got results off of meter and wrote them down. Wife also circled numbers she was concerned about.</a:t>
            </a:r>
            <a:endParaRPr lang="en-US" dirty="0"/>
          </a:p>
        </p:txBody>
      </p:sp>
    </p:spTree>
    <p:custDataLst>
      <p:tags r:id="rId1"/>
    </p:custDataLst>
    <p:extLst>
      <p:ext uri="{BB962C8B-B14F-4D97-AF65-F5344CB8AC3E}">
        <p14:creationId xmlns:p14="http://schemas.microsoft.com/office/powerpoint/2010/main" val="108706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Rectangle 2"/>
          <p:cNvSpPr>
            <a:spLocks noGrp="1" noChangeArrowheads="1"/>
          </p:cNvSpPr>
          <p:nvPr>
            <p:ph type="title"/>
          </p:nvPr>
        </p:nvSpPr>
        <p:spPr>
          <a:xfrm>
            <a:off x="224325" y="152400"/>
            <a:ext cx="8462475" cy="990600"/>
          </a:xfrm>
        </p:spPr>
        <p:txBody>
          <a:bodyPr>
            <a:noAutofit/>
          </a:bodyPr>
          <a:lstStyle/>
          <a:p>
            <a:pPr eaLnBrk="1" hangingPunct="1">
              <a:defRPr/>
            </a:pPr>
            <a:r>
              <a:rPr lang="en-US" sz="3200" dirty="0" smtClean="0"/>
              <a:t>Type 1 for 30 Years – On injections</a:t>
            </a:r>
            <a:br>
              <a:rPr lang="en-US" sz="3200" dirty="0" smtClean="0"/>
            </a:br>
            <a:r>
              <a:rPr lang="en-US" sz="3200" dirty="0" smtClean="0"/>
              <a:t>Lantus and Humalog (6 x’s a day)</a:t>
            </a:r>
          </a:p>
        </p:txBody>
      </p:sp>
      <p:sp>
        <p:nvSpPr>
          <p:cNvPr id="1634307" name="Rectangle 3"/>
          <p:cNvSpPr>
            <a:spLocks noGrp="1" noChangeArrowheads="1"/>
          </p:cNvSpPr>
          <p:nvPr>
            <p:ph sz="quarter" idx="1"/>
          </p:nvPr>
        </p:nvSpPr>
        <p:spPr>
          <a:xfrm>
            <a:off x="2667000" y="1143000"/>
            <a:ext cx="6019800" cy="5257800"/>
          </a:xfrm>
        </p:spPr>
        <p:txBody>
          <a:bodyPr>
            <a:normAutofit lnSpcReduction="10000"/>
          </a:bodyPr>
          <a:lstStyle/>
          <a:p>
            <a:pPr eaLnBrk="1" hangingPunct="1">
              <a:defRPr/>
            </a:pPr>
            <a:r>
              <a:rPr lang="en-US" sz="2800" dirty="0" smtClean="0"/>
              <a:t>Rob weighs 80kg, BMI 23</a:t>
            </a:r>
          </a:p>
          <a:p>
            <a:pPr eaLnBrk="1" hangingPunct="1">
              <a:defRPr/>
            </a:pPr>
            <a:r>
              <a:rPr lang="en-US" sz="2800" dirty="0" smtClean="0"/>
              <a:t>Insulin dosing</a:t>
            </a:r>
          </a:p>
          <a:p>
            <a:pPr lvl="1">
              <a:defRPr/>
            </a:pPr>
            <a:r>
              <a:rPr lang="en-US" sz="2400" dirty="0" smtClean="0"/>
              <a:t>Lantus 22 units AM</a:t>
            </a:r>
          </a:p>
          <a:p>
            <a:pPr lvl="1">
              <a:defRPr/>
            </a:pPr>
            <a:r>
              <a:rPr lang="en-US" sz="2400" dirty="0" smtClean="0"/>
              <a:t>Humalog</a:t>
            </a:r>
          </a:p>
          <a:p>
            <a:pPr lvl="2">
              <a:defRPr/>
            </a:pPr>
            <a:r>
              <a:rPr lang="en-US" sz="2400" dirty="0" smtClean="0"/>
              <a:t>Before breakfast 9-14 units</a:t>
            </a:r>
          </a:p>
          <a:p>
            <a:pPr lvl="3">
              <a:defRPr/>
            </a:pPr>
            <a:r>
              <a:rPr lang="en-US" sz="2100" dirty="0" smtClean="0">
                <a:solidFill>
                  <a:srgbClr val="C00000"/>
                </a:solidFill>
              </a:rPr>
              <a:t>2 </a:t>
            </a:r>
            <a:r>
              <a:rPr lang="en-US" sz="2100" dirty="0" err="1" smtClean="0">
                <a:solidFill>
                  <a:srgbClr val="C00000"/>
                </a:solidFill>
              </a:rPr>
              <a:t>hrs</a:t>
            </a:r>
            <a:r>
              <a:rPr lang="en-US" sz="2100" dirty="0" smtClean="0">
                <a:solidFill>
                  <a:srgbClr val="C00000"/>
                </a:solidFill>
              </a:rPr>
              <a:t> post breakfast 2 more units (based on BG)</a:t>
            </a:r>
          </a:p>
          <a:p>
            <a:pPr lvl="2">
              <a:defRPr/>
            </a:pPr>
            <a:r>
              <a:rPr lang="en-US" sz="2400" dirty="0" smtClean="0"/>
              <a:t>Lunch 2-4 units</a:t>
            </a:r>
          </a:p>
          <a:p>
            <a:pPr lvl="2">
              <a:defRPr/>
            </a:pPr>
            <a:r>
              <a:rPr lang="en-US" sz="2400" dirty="0" smtClean="0"/>
              <a:t>Dinner 2-6 units</a:t>
            </a:r>
          </a:p>
          <a:p>
            <a:pPr lvl="3">
              <a:defRPr/>
            </a:pPr>
            <a:r>
              <a:rPr lang="en-US" sz="1900" dirty="0" smtClean="0">
                <a:solidFill>
                  <a:srgbClr val="C00000"/>
                </a:solidFill>
              </a:rPr>
              <a:t>2 </a:t>
            </a:r>
            <a:r>
              <a:rPr lang="en-US" sz="1900" dirty="0">
                <a:solidFill>
                  <a:srgbClr val="C00000"/>
                </a:solidFill>
              </a:rPr>
              <a:t>hours after </a:t>
            </a:r>
            <a:r>
              <a:rPr lang="en-US" sz="1900" dirty="0" smtClean="0">
                <a:solidFill>
                  <a:srgbClr val="C00000"/>
                </a:solidFill>
              </a:rPr>
              <a:t>lunch, </a:t>
            </a:r>
            <a:r>
              <a:rPr lang="en-US" sz="1900" dirty="0">
                <a:solidFill>
                  <a:srgbClr val="C00000"/>
                </a:solidFill>
              </a:rPr>
              <a:t>2-4 more units (based on BG</a:t>
            </a:r>
            <a:r>
              <a:rPr lang="en-US" sz="1900" dirty="0" smtClean="0">
                <a:solidFill>
                  <a:srgbClr val="C00000"/>
                </a:solidFill>
              </a:rPr>
              <a:t>)</a:t>
            </a:r>
          </a:p>
          <a:p>
            <a:pPr lvl="2">
              <a:defRPr/>
            </a:pPr>
            <a:r>
              <a:rPr lang="en-US" sz="2400" dirty="0" smtClean="0"/>
              <a:t>Bedtime 1-2 units if &gt; 200</a:t>
            </a:r>
            <a:endParaRPr lang="en-US" sz="2400" dirty="0"/>
          </a:p>
          <a:p>
            <a:pPr eaLnBrk="1" hangingPunct="1">
              <a:buFont typeface="Wingdings" panose="05000000000000000000" pitchFamily="2" charset="2"/>
              <a:buNone/>
              <a:defRPr/>
            </a:pPr>
            <a:r>
              <a:rPr lang="en-US" sz="2800" dirty="0" smtClean="0"/>
              <a:t>Worried about getting complications</a:t>
            </a:r>
          </a:p>
        </p:txBody>
      </p:sp>
      <p:pic>
        <p:nvPicPr>
          <p:cNvPr id="4" name="Picture 3"/>
          <p:cNvPicPr>
            <a:picLocks noChangeAspect="1"/>
          </p:cNvPicPr>
          <p:nvPr/>
        </p:nvPicPr>
        <p:blipFill>
          <a:blip r:embed="rId4"/>
          <a:stretch>
            <a:fillRect/>
          </a:stretch>
        </p:blipFill>
        <p:spPr>
          <a:xfrm>
            <a:off x="261141" y="1371600"/>
            <a:ext cx="2205847" cy="2590800"/>
          </a:xfrm>
          <a:prstGeom prst="rect">
            <a:avLst/>
          </a:prstGeom>
        </p:spPr>
      </p:pic>
    </p:spTree>
    <p:custDataLst>
      <p:tags r:id="rId1"/>
    </p:custDataLst>
    <p:extLst>
      <p:ext uri="{BB962C8B-B14F-4D97-AF65-F5344CB8AC3E}">
        <p14:creationId xmlns:p14="http://schemas.microsoft.com/office/powerpoint/2010/main" val="369955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a:t>
            </a:r>
            <a:endParaRPr lang="en-US" dirty="0"/>
          </a:p>
        </p:txBody>
      </p:sp>
      <p:sp>
        <p:nvSpPr>
          <p:cNvPr id="3" name="Content Placeholder 2"/>
          <p:cNvSpPr>
            <a:spLocks noGrp="1"/>
          </p:cNvSpPr>
          <p:nvPr>
            <p:ph sz="quarter" idx="1"/>
          </p:nvPr>
        </p:nvSpPr>
        <p:spPr>
          <a:xfrm>
            <a:off x="457200" y="1219200"/>
            <a:ext cx="6172200" cy="4937760"/>
          </a:xfrm>
        </p:spPr>
        <p:txBody>
          <a:bodyPr>
            <a:normAutofit fontScale="92500"/>
          </a:bodyPr>
          <a:lstStyle/>
          <a:p>
            <a:r>
              <a:rPr lang="en-US" dirty="0" smtClean="0"/>
              <a:t>Keep detailed log for one </a:t>
            </a:r>
            <a:r>
              <a:rPr lang="en-US" dirty="0" err="1" smtClean="0"/>
              <a:t>wk</a:t>
            </a:r>
            <a:r>
              <a:rPr lang="en-US" dirty="0" smtClean="0"/>
              <a:t>, include insulin dose and carbs eaten</a:t>
            </a:r>
          </a:p>
          <a:p>
            <a:r>
              <a:rPr lang="en-US" dirty="0" smtClean="0"/>
              <a:t>Decrease Lantus to 18 units in am</a:t>
            </a:r>
          </a:p>
          <a:p>
            <a:r>
              <a:rPr lang="en-US" dirty="0" smtClean="0"/>
              <a:t>Try not to stack </a:t>
            </a:r>
            <a:r>
              <a:rPr lang="en-US" dirty="0" err="1" smtClean="0"/>
              <a:t>humalog</a:t>
            </a:r>
            <a:r>
              <a:rPr lang="en-US" dirty="0" smtClean="0"/>
              <a:t>  (take extra after meal) </a:t>
            </a:r>
          </a:p>
          <a:p>
            <a:r>
              <a:rPr lang="en-US" dirty="0" smtClean="0"/>
              <a:t>Try to carb count  </a:t>
            </a:r>
          </a:p>
          <a:p>
            <a:pPr lvl="1"/>
            <a:r>
              <a:rPr lang="en-US" sz="2800" dirty="0" smtClean="0"/>
              <a:t>Breakfast - 1 unit for every 10gm</a:t>
            </a:r>
          </a:p>
          <a:p>
            <a:pPr lvl="1"/>
            <a:r>
              <a:rPr lang="en-US" sz="2800" dirty="0" smtClean="0"/>
              <a:t>Lunch/dinner – 1 unit for every 15 </a:t>
            </a:r>
            <a:r>
              <a:rPr lang="en-US" sz="2800" dirty="0" err="1" smtClean="0"/>
              <a:t>gms</a:t>
            </a:r>
            <a:endParaRPr lang="en-US" dirty="0" smtClean="0"/>
          </a:p>
          <a:p>
            <a:r>
              <a:rPr lang="en-US" dirty="0" smtClean="0"/>
              <a:t>When BG &lt; 70, don’t wait – treat</a:t>
            </a:r>
          </a:p>
          <a:p>
            <a:endParaRPr lang="en-US" dirty="0" smtClean="0"/>
          </a:p>
        </p:txBody>
      </p:sp>
      <p:pic>
        <p:nvPicPr>
          <p:cNvPr id="4" name="Picture 3"/>
          <p:cNvPicPr>
            <a:picLocks noChangeAspect="1"/>
          </p:cNvPicPr>
          <p:nvPr/>
        </p:nvPicPr>
        <p:blipFill>
          <a:blip r:embed="rId3"/>
          <a:stretch>
            <a:fillRect/>
          </a:stretch>
        </p:blipFill>
        <p:spPr>
          <a:xfrm>
            <a:off x="6477000" y="1600200"/>
            <a:ext cx="2495282" cy="1312334"/>
          </a:xfrm>
          <a:prstGeom prst="rect">
            <a:avLst/>
          </a:prstGeom>
        </p:spPr>
      </p:pic>
    </p:spTree>
    <p:custDataLst>
      <p:tags r:id="rId1"/>
    </p:custDataLst>
    <p:extLst>
      <p:ext uri="{BB962C8B-B14F-4D97-AF65-F5344CB8AC3E}">
        <p14:creationId xmlns:p14="http://schemas.microsoft.com/office/powerpoint/2010/main" val="272784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0"/>
</p:tagLst>
</file>

<file path=ppt/tags/tag10.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UDIO_ID" val="945"/>
  <p:tag name="ELAPSEDTIME" val="68.4"/>
  <p:tag name="ANNOTATION_TYPE_1" val="0"/>
  <p:tag name="ANNOTATION_START_1" val="17.5"/>
  <p:tag name="ANNOTATION_END_1" val="18.7"/>
  <p:tag name="ANNOTATION_TOP_1" val="240.2"/>
  <p:tag name="ANNOTATION_LEFT_1" val="330.1"/>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7"/>
  <p:tag name="ANNOTATION_END_2" val="20.2"/>
  <p:tag name="ANNOTATION_TOP_2" val="283.3"/>
  <p:tag name="ANNOTATION_LEFT_2" val="330.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2"/>
  <p:tag name="ANNOTATION_END_3" val="54.6"/>
  <p:tag name="ANNOTATION_TOP_3" val="323.4"/>
  <p:tag name="ANNOTATION_LEFT_3" val="319.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4.6"/>
  <p:tag name="ANNOTATION_TOP_4" val="385.9"/>
  <p:tag name="ANNOTATION_LEFT_4" val="299.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93f91334-b2ea-4a79-8f1b-bd9d1eeadb45"/>
  <p:tag name="ARTICULATE_SLIDE_NAV" val="60"/>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NNOTATION_TYPE_1" val="0"/>
  <p:tag name="ANNOTATION_START_1" val="16.9"/>
  <p:tag name="ANNOTATION_END_1" val="27.4"/>
  <p:tag name="ANNOTATION_TOP_1" val="139.8"/>
  <p:tag name="ANNOTATION_LEFT_1" val="34.2"/>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4"/>
  <p:tag name="ANNOTATION_END_2" val="36.5"/>
  <p:tag name="ANNOTATION_TOP_2" val="249.2"/>
  <p:tag name="ANNOTATION_LEFT_2" val="19.8"/>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6.5"/>
  <p:tag name="ANNOTATION_TOP_3" val="360.9"/>
  <p:tag name="ANNOTATION_LEFT_3" val="30.6"/>
  <p:tag name="ANNOTATION_WIDTH_3" val="89.9"/>
  <p:tag name="ANNOTATION_HEIGHT_3" val="8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UDIO_ID" val="946"/>
  <p:tag name="ELAPSEDTIME" val="34.8"/>
  <p:tag name="ANNOTATION_COUNT" val="0"/>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UDIO_ID" val="915"/>
  <p:tag name="ELAPSEDTIME" val="63.7"/>
  <p:tag name="ANNOTATION_COUNT" val="0"/>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UDIO_ID" val="942"/>
  <p:tag name="ELAPSEDTIME" val="81.4"/>
  <p:tag name="ANNOTATION_TYPE_1" val="0"/>
  <p:tag name="ANNOTATION_START_1" val="20.6"/>
  <p:tag name="ANNOTATION_END_1" val="49.5"/>
  <p:tag name="ANNOTATION_TOP_1" val="226.5"/>
  <p:tag name="ANNOTATION_LEFT_1" val="207.4"/>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9.5"/>
  <p:tag name="ANNOTATION_TOP_2" val="142.8"/>
  <p:tag name="ANNOTATION_LEFT_2" val="263.7"/>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UDIO_ID" val="945"/>
  <p:tag name="TIMELINE" val="32.9"/>
  <p:tag name="ELAPSEDTIME" val="85.5"/>
  <p:tag name="ANNOTATION_TYPE_1" val="2"/>
  <p:tag name="ANNOTATION_START_1" val="29.4"/>
  <p:tag name="ANNOTATION_END_1" val="29.4"/>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9.4"/>
  <p:tag name="ANNOTATION_END_2" val="36.7"/>
  <p:tag name="ANNOTATION_TOP_2" val="173.9"/>
  <p:tag name="ANNOTATION_LEFT_2" val="40.8"/>
  <p:tag name="ANNOTATION_WIDTH_2" val="501.1"/>
  <p:tag name="ANNOTATION_HEIGHT_2" val="47.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6.7"/>
  <p:tag name="ANNOTATION_END_3" val="36.7"/>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6.7"/>
  <p:tag name="ANNOTATION_END_4" val="64.6"/>
  <p:tag name="ANNOTATION_TOP_4" val="224.7"/>
  <p:tag name="ANNOTATION_LEFT_4" val="52.7"/>
  <p:tag name="ANNOTATION_WIDTH_4" val="483.1"/>
  <p:tag name="ANNOTATION_HEIGHT_4" val="98.0"/>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4.6"/>
  <p:tag name="ANNOTATION_END_5" val="64.6"/>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4.6"/>
  <p:tag name="ANNOTATION_TOP_6" val="320.9"/>
  <p:tag name="ANNOTATION_LEFT_6" val="37.2"/>
  <p:tag name="ANNOTATION_WIDTH_6" val="487.9"/>
  <p:tag name="ANNOTATION_HEIGHT_6" val="63.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UDIO_ID" val="918"/>
  <p:tag name="ELAPSEDTIME" val="151.5"/>
  <p:tag name="ANNOTATION_TYPE_1" val="2"/>
  <p:tag name="ANNOTATION_START_1" val="26.0"/>
  <p:tag name="ANNOTATION_END_1" val="2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0"/>
  <p:tag name="ANNOTATION_END_2" val="56.5"/>
  <p:tag name="ANNOTATION_TOP_2" val="187.0"/>
  <p:tag name="ANNOTATION_LEFT_2" val="211.0"/>
  <p:tag name="ANNOTATION_WIDTH_2" val="311.7"/>
  <p:tag name="ANNOTATION_HEIGHT_2" val="83.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6.5"/>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6.5"/>
  <p:tag name="ANNOTATION_END_4" val="99.2"/>
  <p:tag name="ANNOTATION_TOP_4" val="272.5"/>
  <p:tag name="ANNOTATION_LEFT_4" val="240.9"/>
  <p:tag name="ANNOTATION_WIDTH_4" val="288.9"/>
  <p:tag name="ANNOTATION_HEIGHT_4" val="71.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9.2"/>
  <p:tag name="ANNOTATION_END_5" val="102.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2.5"/>
  <p:tag name="ANNOTATION_END_6" val="102.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2.5"/>
  <p:tag name="ANNOTATION_END_7" val="132.4"/>
  <p:tag name="ANNOTATION_TOP_7" val="299.4"/>
  <p:tag name="ANNOTATION_LEFT_7" val="243.3"/>
  <p:tag name="ANNOTATION_WIDTH_7" val="284.1"/>
  <p:tag name="ANNOTATION_HEIGHT_7" val="43.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32.4"/>
  <p:tag name="ANNOTATION_END_8" val="132.4"/>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32.4"/>
  <p:tag name="ANNOTATION_TOP_9" val="262.9"/>
  <p:tag name="ANNOTATION_LEFT_9" val="242.7"/>
  <p:tag name="ANNOTATION_WIDTH_9" val="296.7"/>
  <p:tag name="ANNOTATION_HEIGHT_9" val="38.8"/>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UDIO_ID" val="917"/>
  <p:tag name="ELAPSEDTIME" val="193.1"/>
  <p:tag name="ANNOTATION_TYPE_1" val="2"/>
  <p:tag name="ANNOTATION_START_1" val="13.3"/>
  <p:tag name="ANNOTATION_END_1" val="13.3"/>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3"/>
  <p:tag name="ANNOTATION_END_2" val="20.7"/>
  <p:tag name="ANNOTATION_TOP_2" val="86.0"/>
  <p:tag name="ANNOTATION_LEFT_2" val="29.4"/>
  <p:tag name="ANNOTATION_WIDTH_2" val="517.9"/>
  <p:tag name="ANNOTATION_HEIGHT_2" val="62.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0.7"/>
  <p:tag name="ANNOTATION_END_3" val="20.7"/>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0.7"/>
  <p:tag name="ANNOTATION_END_4" val="57.5"/>
  <p:tag name="ANNOTATION_TOP_4" val="148.8"/>
  <p:tag name="ANNOTATION_LEFT_4" val="21.6"/>
  <p:tag name="ANNOTATION_WIDTH_4" val="531.6"/>
  <p:tag name="ANNOTATION_HEIGHT_4" val="35.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7.5"/>
  <p:tag name="ANNOTATION_END_5" val="57.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57.5"/>
  <p:tag name="ANNOTATION_END_6" val="101.4"/>
  <p:tag name="ANNOTATION_TOP_6" val="206.1"/>
  <p:tag name="ANNOTATION_LEFT_6" val="23.4"/>
  <p:tag name="ANNOTATION_WIDTH_6" val="536.4"/>
  <p:tag name="ANNOTATION_HEIGHT_6" val="80.7"/>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1.4"/>
  <p:tag name="ANNOTATION_END_7" val="101.4"/>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1.4"/>
  <p:tag name="ANNOTATION_END_8" val="119.3"/>
  <p:tag name="ANNOTATION_TOP_8" val="242.6"/>
  <p:tag name="ANNOTATION_LEFT_8" val="410.0"/>
  <p:tag name="ANNOTATION_WIDTH_8" val="142.1"/>
  <p:tag name="ANNOTATION_HEIGHT_8" val="41.2"/>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9.3"/>
  <p:tag name="ANNOTATION_END_9" val="119.3"/>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19.3"/>
  <p:tag name="ANNOTATION_END_10" val="133.8"/>
  <p:tag name="ANNOTATION_TOP_10" val="264.7"/>
  <p:tag name="ANNOTATION_LEFT_10" val="43.8"/>
  <p:tag name="ANNOTATION_WIDTH_10" val="413.6"/>
  <p:tag name="ANNOTATION_HEIGHT_10" val="39.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33.8"/>
  <p:tag name="ANNOTATION_END_11" val="133.8"/>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33.8"/>
  <p:tag name="ANNOTATION_END_12" val="160.4"/>
  <p:tag name="ANNOTATION_TOP_12" val="301.1"/>
  <p:tag name="ANNOTATION_LEFT_12" val="24.0"/>
  <p:tag name="ANNOTATION_WIDTH_12" val="533.4"/>
  <p:tag name="ANNOTATION_HEIGHT_12" val="66.3"/>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60.4"/>
  <p:tag name="ANNOTATION_END_13" val="160.4"/>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60.4"/>
  <p:tag name="ANNOTATION_END_14" val="186.8"/>
  <p:tag name="ANNOTATION_TOP_14" val="363.3"/>
  <p:tag name="ANNOTATION_LEFT_14" val="22.8"/>
  <p:tag name="ANNOTATION_WIDTH_14" val="526.3"/>
  <p:tag name="ANNOTATION_HEIGHT_14" val="37.6"/>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86.8"/>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COUNT" val="15"/>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UDIO_ID" val="916"/>
  <p:tag name="ELAPSEDTIME" val="144.7"/>
  <p:tag name="ANNOTATION_COUNT" val="0"/>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UDIO_ID" val="919"/>
  <p:tag name="ELAPSEDTIME" val="199.8"/>
  <p:tag name="ANNOTATION_TYPE_1" val="2"/>
  <p:tag name="ANNOTATION_START_1" val="6.2"/>
  <p:tag name="ANNOTATION_END_1" val="6.2"/>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2"/>
  <p:tag name="ANNOTATION_END_2" val="24.9"/>
  <p:tag name="ANNOTATION_TOP_2" val="31.1"/>
  <p:tag name="ANNOTATION_LEFT_2" val="61.7"/>
  <p:tag name="ANNOTATION_WIDTH_2" val="468.7"/>
  <p:tag name="ANNOTATION_HEIGHT_2" val="88.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4.9"/>
  <p:tag name="ANNOTATION_END_3" val="88.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2"/>
  <p:tag name="ANNOTATION_END_4" val="88.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2"/>
  <p:tag name="ANNOTATION_END_5" val="110.3"/>
  <p:tag name="ANNOTATION_TOP_5" val="113.5"/>
  <p:tag name="ANNOTATION_LEFT_5" val="21.0"/>
  <p:tag name="ANNOTATION_WIDTH_5" val="507.1"/>
  <p:tag name="ANNOTATION_HEIGHT_5" val="55.6"/>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10.3"/>
  <p:tag name="ANNOTATION_END_6" val="110.3"/>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0.3"/>
  <p:tag name="ANNOTATION_END_7" val="149.8"/>
  <p:tag name="ANNOTATION_TOP_7" val="167.9"/>
  <p:tag name="ANNOTATION_LEFT_7" val="40.8"/>
  <p:tag name="ANNOTATION_WIDTH_7" val="506.5"/>
  <p:tag name="ANNOTATION_HEIGHT_7" val="51.4"/>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9.8"/>
  <p:tag name="ANNOTATION_END_8" val="149.8"/>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9.8"/>
  <p:tag name="ANNOTATION_END_9" val="183.2"/>
  <p:tag name="ANNOTATION_TOP_9" val="260.5"/>
  <p:tag name="ANNOTATION_LEFT_9" val="9.6"/>
  <p:tag name="ANNOTATION_WIDTH_9" val="511.9"/>
  <p:tag name="ANNOTATION_HEIGHT_9" val="83.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3.2"/>
  <p:tag name="ANNOTATION_END_10" val="183.2"/>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83.2"/>
  <p:tag name="ANNOTATION_TOP_11" val="22.7"/>
  <p:tag name="ANNOTATION_LEFT_11" val="72.5"/>
  <p:tag name="ANNOTATION_WIDTH_11" val="460.9"/>
  <p:tag name="ANNOTATION_HEIGHT_11" val="101.0"/>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UDIO_ID" val="920"/>
  <p:tag name="ELAPSEDTIME" val="34.6"/>
  <p:tag name="ANNOTATION_TYPE_1" val="2"/>
  <p:tag name="ANNOTATION_START_1" val="10.7"/>
  <p:tag name="ANNOTATION_END_1" val="10.7"/>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0.7"/>
  <p:tag name="ANNOTATION_TOP_2" val="114.1"/>
  <p:tag name="ANNOTATION_LEFT_2" val="63.5"/>
  <p:tag name="ANNOTATION_WIDTH_2" val="328.5"/>
  <p:tag name="ANNOTATION_HEIGHT_2" val="233.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UDIO_ID" val="939"/>
  <p:tag name="ELAPSEDTIME" val="190.8"/>
  <p:tag name="ANNOTATION_TYPE_1" val="2"/>
  <p:tag name="ANNOTATION_START_1" val="55.8"/>
  <p:tag name="ANNOTATION_END_1" val="55.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5.8"/>
  <p:tag name="ANNOTATION_END_2" val="156.9"/>
  <p:tag name="ANNOTATION_TOP_2" val="160.7"/>
  <p:tag name="ANNOTATION_LEFT_2" val="55.7"/>
  <p:tag name="ANNOTATION_WIDTH_2" val="414.8"/>
  <p:tag name="ANNOTATION_HEIGHT_2" val="9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56.9"/>
  <p:tag name="ANNOTATION_END_3" val="156.9"/>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56.9"/>
  <p:tag name="ANNOTATION_END_4" val="171.7"/>
  <p:tag name="ANNOTATION_TOP_4" val="251.0"/>
  <p:tag name="ANNOTATION_LEFT_4" val="58.1"/>
  <p:tag name="ANNOTATION_WIDTH_4" val="399.2"/>
  <p:tag name="ANNOTATION_HEIGHT_4" val="62.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71.7"/>
  <p:tag name="ANNOTATION_END_5" val="174.4"/>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74.4"/>
  <p:tag name="ANNOTATION_END_6" val="174.4"/>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74.4"/>
  <p:tag name="ANNOTATION_END_7" val="177.5"/>
  <p:tag name="ANNOTATION_TOP_7" val="295.2"/>
  <p:tag name="ANNOTATION_LEFT_7" val="67.1"/>
  <p:tag name="ANNOTATION_WIDTH_7" val="372.2"/>
  <p:tag name="ANNOTATION_HEIGHT_7" val="76.5"/>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77.5"/>
  <p:tag name="ANNOTATION_END_8" val="177.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77.5"/>
  <p:tag name="ANNOTATION_END_9" val="180.6"/>
  <p:tag name="ANNOTATION_TOP_9" val="283.8"/>
  <p:tag name="ANNOTATION_LEFT_9" val="350.6"/>
  <p:tag name="ANNOTATION_WIDTH_9" val="0.6"/>
  <p:tag name="ANNOTATION_HEIGHT_9" val="13.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0.6"/>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COUNT" val="1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UDIO_ID" val="922"/>
  <p:tag name="ELAPSEDTIME" val="194.2"/>
  <p:tag name="ANNOTATION_TYPE_1" val="2"/>
  <p:tag name="ANNOTATION_START_1" val="25.6"/>
  <p:tag name="ANNOTATION_END_1" val="25.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5.6"/>
  <p:tag name="ANNOTATION_END_2" val="40.2"/>
  <p:tag name="ANNOTATION_TOP_2" val="79.5"/>
  <p:tag name="ANNOTATION_LEFT_2" val="26.4"/>
  <p:tag name="ANNOTATION_WIDTH_2" val="347.0"/>
  <p:tag name="ANNOTATION_HEIGHT_2" val="101.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0.2"/>
  <p:tag name="ANNOTATION_END_3" val="54.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4.6"/>
  <p:tag name="ANNOTATION_END_4" val="54.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4.6"/>
  <p:tag name="ANNOTATION_END_5" val="63.7"/>
  <p:tag name="ANNOTATION_TOP_5" val="17.3"/>
  <p:tag name="ANNOTATION_LEFT_5" val="377.0"/>
  <p:tag name="ANNOTATION_WIDTH_5" val="100.7"/>
  <p:tag name="ANNOTATION_HEIGHT_5" val="47.2"/>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7"/>
  <p:tag name="ANNOTATION_END_6" val="63.7"/>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3.7"/>
  <p:tag name="ANNOTATION_END_7" val="84.7"/>
  <p:tag name="ANNOTATION_TOP_7" val="86.0"/>
  <p:tag name="ANNOTATION_LEFT_7" val="371.6"/>
  <p:tag name="ANNOTATION_WIDTH_7" val="112.1"/>
  <p:tag name="ANNOTATION_HEIGHT_7" val="86.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4.7"/>
  <p:tag name="ANNOTATION_END_8" val="86.3"/>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86.3"/>
  <p:tag name="ANNOTATION_END_9" val="86.3"/>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86.3"/>
  <p:tag name="ANNOTATION_END_10" val="89.0"/>
  <p:tag name="ANNOTATION_TOP_10" val="178.7"/>
  <p:tag name="ANNOTATION_LEFT_10" val="57.5"/>
  <p:tag name="ANNOTATION_WIDTH_10" val="264.9"/>
  <p:tag name="ANNOTATION_HEIGHT_10" val="68.1"/>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89.0"/>
  <p:tag name="ANNOTATION_END_11" val="94.5"/>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94.5"/>
  <p:tag name="ANNOTATION_END_12" val="94.5"/>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94.5"/>
  <p:tag name="ANNOTATION_END_13" val="135.3"/>
  <p:tag name="ANNOTATION_TOP_13" val="175.1"/>
  <p:tag name="ANNOTATION_LEFT_13" val="40.8"/>
  <p:tag name="ANNOTATION_WIDTH_13" val="501.1"/>
  <p:tag name="ANNOTATION_HEIGHT_13" val="84.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35.3"/>
  <p:tag name="ANNOTATION_END_14" val="138.9"/>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38.9"/>
  <p:tag name="ANNOTATION_END_15" val="138.9"/>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38.9"/>
  <p:tag name="ANNOTATION_END_16" val="157.6"/>
  <p:tag name="ANNOTATION_TOP_16" val="256.9"/>
  <p:tag name="ANNOTATION_LEFT_16" val="45.6"/>
  <p:tag name="ANNOTATION_WIDTH_16" val="501.7"/>
  <p:tag name="ANNOTATION_HEIGHT_16" val="51.4"/>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57.6"/>
  <p:tag name="ANNOTATION_END_17" val="157.6"/>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57.6"/>
  <p:tag name="ANNOTATION_END_18" val="179.7"/>
  <p:tag name="ANNOTATION_TOP_18" val="310.1"/>
  <p:tag name="ANNOTATION_LEFT_18" val="36.6"/>
  <p:tag name="ANNOTATION_WIDTH_18" val="535.2"/>
  <p:tag name="ANNOTATION_HEIGHT_18" val="92.0"/>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179.7"/>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COUNT" val="19"/>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NNOTATION_TYPE_16" val="2"/>
  <p:tag name="ANNOTATION_START_16" val="227.0"/>
  <p:tag name="ANNOTATION_END_16" val="227.0"/>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27.0"/>
  <p:tag name="ANNOTATION_END_17" val="277.9"/>
  <p:tag name="ANNOTATION_TOP_17" val="347.8"/>
  <p:tag name="ANNOTATION_LEFT_17" val="10.2"/>
  <p:tag name="ANNOTATION_WIDTH_17" val="552.0"/>
  <p:tag name="ANNOTATION_HEIGHT_17" val="71.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7.9"/>
  <p:tag name="ANNOTATION_TOP_18" val="-29.9"/>
  <p:tag name="ANNOTATION_LEFT_18" val="-30.0"/>
  <p:tag name="ANNOTATION_WIDTH_18" val="635.9"/>
  <p:tag name="ANNOTATION_HEIGHT_18" val="491.8"/>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UDIO_ID" val="921"/>
  <p:tag name="ELAPSEDTIME" val="293.1"/>
  <p:tag name="ANNOTATION_TYPE_1" val="2"/>
  <p:tag name="ANNOTATION_START_1" val="16.3"/>
  <p:tag name="ANNOTATION_END_1" val="16.3"/>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3"/>
  <p:tag name="ANNOTATION_END_2" val="49.1"/>
  <p:tag name="ANNOTATION_TOP_2" val="88.4"/>
  <p:tag name="ANNOTATION_LEFT_2" val="21.6"/>
  <p:tag name="ANNOTATION_WIDTH_2" val="256.5"/>
  <p:tag name="ANNOTATION_HEIGHT_2" val="49.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9.1"/>
  <p:tag name="ANNOTATION_END_3" val="54.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4.1"/>
  <p:tag name="ANNOTATION_END_4" val="54.1"/>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4.1"/>
  <p:tag name="ANNOTATION_END_5" val="74.0"/>
  <p:tag name="ANNOTATION_TOP_5" val="128.5"/>
  <p:tag name="ANNOTATION_LEFT_5" val="21.6"/>
  <p:tag name="ANNOTATION_WIDTH_5" val="534.0"/>
  <p:tag name="ANNOTATION_HEIGHT_5" val="58.6"/>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0"/>
  <p:tag name="ANNOTATION_END_6" val="74.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0"/>
  <p:tag name="ANNOTATION_END_7" val="101.6"/>
  <p:tag name="ANNOTATION_TOP_7" val="5.4"/>
  <p:tag name="ANNOTATION_LEFT_7" val="271.5"/>
  <p:tag name="ANNOTATION_WIDTH_7" val="166.6"/>
  <p:tag name="ANNOTATION_HEIGHT_7" val="117.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1.6"/>
  <p:tag name="ANNOTATION_END_8" val="101.6"/>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1.6"/>
  <p:tag name="ANNOTATION_END_9" val="134.0"/>
  <p:tag name="ANNOTATION_TOP_9" val="3.0"/>
  <p:tag name="ANNOTATION_LEFT_9" val="431.6"/>
  <p:tag name="ANNOTATION_WIDTH_9" val="141.5"/>
  <p:tag name="ANNOTATION_HEIGHT_9" val="124.9"/>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34.0"/>
  <p:tag name="ANNOTATION_END_10" val="134.0"/>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34.0"/>
  <p:tag name="ANNOTATION_END_11" val="198.1"/>
  <p:tag name="ANNOTATION_TOP_11" val="175.1"/>
  <p:tag name="ANNOTATION_LEFT_11" val="12.6"/>
  <p:tag name="ANNOTATION_WIDTH_11" val="540.0"/>
  <p:tag name="ANNOTATION_HEIGHT_11" val="78.3"/>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98.1"/>
  <p:tag name="ANNOTATION_END_12" val="198.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98.1"/>
  <p:tag name="ANNOTATION_END_13" val="242.2"/>
  <p:tag name="ANNOTATION_TOP_13" val="246.2"/>
  <p:tag name="ANNOTATION_LEFT_13" val="18.6"/>
  <p:tag name="ANNOTATION_WIDTH_13" val="529.2"/>
  <p:tag name="ANNOTATION_HEIGHT_13" val="116.5"/>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42.2"/>
  <p:tag name="ANNOTATION_END_14" val="242.2"/>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42.2"/>
  <p:tag name="ANNOTATION_TOP_15" val="359.1"/>
  <p:tag name="ANNOTATION_LEFT_15" val="20.4"/>
  <p:tag name="ANNOTATION_WIDTH_15" val="510.7"/>
  <p:tag name="ANNOTATION_HEIGHT_15" val="56.8"/>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COUNT" val="15"/>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UDIO_ID" val="941"/>
  <p:tag name="ELAPSEDTIME" val="81.5"/>
  <p:tag name="ANNOTATION_TYPE_1" val="2"/>
  <p:tag name="ANNOTATION_START_1" val="34.9"/>
  <p:tag name="ANNOTATION_END_1" val="34.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4.9"/>
  <p:tag name="ANNOTATION_END_2" val="62.9"/>
  <p:tag name="ANNOTATION_TOP_2" val="213.9"/>
  <p:tag name="ANNOTATION_LEFT_2" val="454.9"/>
  <p:tag name="ANNOTATION_WIDTH_2" val="104.3"/>
  <p:tag name="ANNOTATION_HEIGHT_2" val="154.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62.9"/>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UDIO_ID" val="923"/>
  <p:tag name="ELAPSEDTIME" val="274.7"/>
  <p:tag name="ANNOTATION_TYPE_1" val="2"/>
  <p:tag name="ANNOTATION_START_1" val="8.6"/>
  <p:tag name="ANNOTATION_END_1" val="8.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8.6"/>
  <p:tag name="ANNOTATION_END_2" val="25.3"/>
  <p:tag name="ANNOTATION_TOP_2" val="65.7"/>
  <p:tag name="ANNOTATION_LEFT_2" val="22.8"/>
  <p:tag name="ANNOTATION_WIDTH_2" val="407.0"/>
  <p:tag name="ANNOTATION_HEIGHT_2" val="37.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5.3"/>
  <p:tag name="ANNOTATION_END_3" val="25.3"/>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5.3"/>
  <p:tag name="ANNOTATION_END_4" val="31.6"/>
  <p:tag name="ANNOTATION_TOP_4" val="102.2"/>
  <p:tag name="ANNOTATION_LEFT_4" val="27.0"/>
  <p:tag name="ANNOTATION_WIDTH_4" val="383.0"/>
  <p:tag name="ANNOTATION_HEIGHT_4" val="26.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31.6"/>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31.6"/>
  <p:tag name="ANNOTATION_END_6" val="57.7"/>
  <p:tag name="ANNOTATION_TOP_6" val="22.1"/>
  <p:tag name="ANNOTATION_LEFT_6" val="453.1"/>
  <p:tag name="ANNOTATION_WIDTH_6" val="107.9"/>
  <p:tag name="ANNOTATION_HEIGHT_6" val="194.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7.7"/>
  <p:tag name="ANNOTATION_END_7" val="57.7"/>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57.7"/>
  <p:tag name="ANNOTATION_END_8" val="118.1"/>
  <p:tag name="ANNOTATION_TOP_8" val="137.4"/>
  <p:tag name="ANNOTATION_LEFT_8" val="48.5"/>
  <p:tag name="ANNOTATION_WIDTH_8" val="357.8"/>
  <p:tag name="ANNOTATION_HEIGHT_8" val="83.1"/>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8.1"/>
  <p:tag name="ANNOTATION_END_9" val="118.1"/>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18.1"/>
  <p:tag name="ANNOTATION_END_10" val="130.2"/>
  <p:tag name="ANNOTATION_TOP_10" val="215.1"/>
  <p:tag name="ANNOTATION_LEFT_10" val="24.6"/>
  <p:tag name="ANNOTATION_WIDTH_10" val="380.0"/>
  <p:tag name="ANNOTATION_HEIGHT_10" val="72.3"/>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30.2"/>
  <p:tag name="ANNOTATION_END_11" val="130.2"/>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30.2"/>
  <p:tag name="ANNOTATION_END_12" val="180.2"/>
  <p:tag name="ANNOTATION_TOP_12" val="213.9"/>
  <p:tag name="ANNOTATION_LEFT_12" val="429.2"/>
  <p:tag name="ANNOTATION_WIDTH_12" val="135.5"/>
  <p:tag name="ANNOTATION_HEIGHT_12" val="203.2"/>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80.2"/>
  <p:tag name="ANNOTATION_END_13" val="180.2"/>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80.2"/>
  <p:tag name="ANNOTATION_END_14" val="207.7"/>
  <p:tag name="ANNOTATION_TOP_14" val="212.1"/>
  <p:tag name="ANNOTATION_LEFT_14" val="33.0"/>
  <p:tag name="ANNOTATION_WIDTH_14" val="361.4"/>
  <p:tag name="ANNOTATION_HEIGHT_14" val="83.7"/>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07.7"/>
  <p:tag name="ANNOTATION_END_15" val="207.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07.7"/>
  <p:tag name="ANNOTATION_END_16" val="232.0"/>
  <p:tag name="ANNOTATION_TOP_16" val="287.4"/>
  <p:tag name="ANNOTATION_LEFT_16" val="19.8"/>
  <p:tag name="ANNOTATION_WIDTH_16" val="381.8"/>
  <p:tag name="ANNOTATION_HEIGHT_16" val="70.5"/>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32.0"/>
  <p:tag name="ANNOTATION_END_17" val="236.2"/>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36.2"/>
  <p:tag name="ANNOTATION_END_18" val="236.2"/>
  <p:tag name="ANNOTATION_TOP_18" val="-29.9"/>
  <p:tag name="ANNOTATION_LEFT_18" val="-30.0"/>
  <p:tag name="ANNOTATION_WIDTH_18" val="635.9"/>
  <p:tag name="ANNOTATION_HEIGHT_18" val="491.8"/>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36.2"/>
  <p:tag name="ANNOTATION_END_19" val="251.6"/>
  <p:tag name="ANNOTATION_TOP_19" val="351.9"/>
  <p:tag name="ANNOTATION_LEFT_19" val="21.0"/>
  <p:tag name="ANNOTATION_WIDTH_19" val="408.2"/>
  <p:tag name="ANNOTATION_HEIGHT_19" val="56.2"/>
  <p:tag name="ANNOTATION_ANIMATION_19" val="4"/>
  <p:tag name="ANNOTATION_ROTATION_19" val="0"/>
  <p:tag name="ANNOTATION_SUB_TYPE_19" val="11"/>
  <p:tag name="ANNOTATION_LOOP_COUNT_19" val="1"/>
  <p:tag name="ANNOTATION_BOX_RADIUS_19" val="5"/>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51.6"/>
  <p:tag name="ANNOTATION_TOP_20" val="-29.9"/>
  <p:tag name="ANNOTATION_LEFT_20" val="-30.0"/>
  <p:tag name="ANNOTATION_WIDTH_20" val="635.9"/>
  <p:tag name="ANNOTATION_HEIGHT_20" val="491.8"/>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COUNT" val="2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NNOTATION_TYPE_5" val="2"/>
  <p:tag name="ANNOTATION_START_5" val="24.2"/>
  <p:tag name="ANNOTATION_TOP_5" val="233.6"/>
  <p:tag name="ANNOTATION_LEFT_5" val="67.7"/>
  <p:tag name="ANNOTATION_WIDTH_5" val="446.5"/>
  <p:tag name="ANNOTATION_HEIGHT_5" val="107.6"/>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31"/>
  <p:tag name="ELAPSEDTIME" val="22.0"/>
  <p:tag name="ANNOTATION_TYPE_1" val="0"/>
  <p:tag name="ANNOTATION_START_1" val="7.1"/>
  <p:tag name="ANNOTATION_END_1" val="10.6"/>
  <p:tag name="ANNOTATION_TOP_1" val="144.7"/>
  <p:tag name="ANNOTATION_LEFT_1" val="51.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0.6"/>
  <p:tag name="ANNOTATION_END_2" val="14.6"/>
  <p:tag name="ANNOTATION_TOP_2" val="177.6"/>
  <p:tag name="ANNOTATION_LEFT_2" val="4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4.6"/>
  <p:tag name="ANNOTATION_END_3" val="16.4"/>
  <p:tag name="ANNOTATION_TOP_3" val="220.0"/>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6.4"/>
  <p:tag name="ANNOTATION_TOP_4" val="257.3"/>
  <p:tag name="ANNOTATION_LEFT_4" val="52.8"/>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UDIO_ID" val="1027"/>
  <p:tag name="ELAPSEDTIME" val="73.3"/>
  <p:tag name="ANNOTATION_TYPE_1" val="0"/>
  <p:tag name="ANNOTATION_START_1" val="7.1"/>
  <p:tag name="ANNOTATION_END_1" val="25.0"/>
  <p:tag name="ANNOTATION_TOP_1" val="46.8"/>
  <p:tag name="ANNOTATION_LEFT_1" val="38.1"/>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5.0"/>
  <p:tag name="ANNOTATION_END_2" val="30.7"/>
  <p:tag name="ANNOTATION_TOP_2" val="87.7"/>
  <p:tag name="ANNOTATION_LEFT_2" val="4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7"/>
  <p:tag name="ANNOTATION_END_3" val="39.0"/>
  <p:tag name="ANNOTATION_TOP_3" val="158.6"/>
  <p:tag name="ANNOTATION_LEFT_3" val="71.1"/>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9.0"/>
  <p:tag name="ANNOTATION_END_4" val="42.3"/>
  <p:tag name="ANNOTATION_TOP_4" val="234.6"/>
  <p:tag name="ANNOTATION_LEFT_4" val="60.8"/>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2.3"/>
  <p:tag name="ANNOTATION_TOP_5" val="272.6"/>
  <p:tag name="ANNOTATION_LEFT_5" val="49.8"/>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UDIO_ID" val="1026"/>
  <p:tag name="ELAPSEDTIME" val="27.9"/>
  <p:tag name="ANNOTATION_TYPE_1" val="0"/>
  <p:tag name="ANNOTATION_START_1" val="5.4"/>
  <p:tag name="ANNOTATION_END_1" val="8.1"/>
  <p:tag name="ANNOTATION_TOP_1" val="144.0"/>
  <p:tag name="ANNOTATION_LEFT_1" val="55.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1"/>
  <p:tag name="ANNOTATION_END_2" val="13.1"/>
  <p:tag name="ANNOTATION_TOP_2" val="206.9"/>
  <p:tag name="ANNOTATION_LEFT_2" val="68.9"/>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3.1"/>
  <p:tag name="ANNOTATION_TOP_3" val="294.6"/>
  <p:tag name="ANNOTATION_LEFT_3" val="62.3"/>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UDIO_ID" val="1028"/>
  <p:tag name="ELAPSEDTIME" val="66.4"/>
  <p:tag name="ANNOTATION_TYPE_1" val="2"/>
  <p:tag name="ANNOTATION_START_1" val="7.8"/>
  <p:tag name="ANNOTATION_END_1" val="7.8"/>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8"/>
  <p:tag name="ANNOTATION_END_2" val="52.5"/>
  <p:tag name="ANNOTATION_TOP_2" val="100.1"/>
  <p:tag name="ANNOTATION_LEFT_2" val="63.8"/>
  <p:tag name="ANNOTATION_WIDTH_2" val="267.5"/>
  <p:tag name="ANNOTATION_HEIGHT_2" val="27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2.5"/>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UDIO_ID" val="1029"/>
  <p:tag name="ELAPSEDTIME" val="47.2"/>
  <p:tag name="ANNOTATION_TYPE_1" val="2"/>
  <p:tag name="ANNOTATION_START_1" val="8.6"/>
  <p:tag name="ANNOTATION_END_1" val="10.8"/>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0"/>
  <p:tag name="ANNOTATION_START_2" val="10.8"/>
  <p:tag name="ANNOTATION_END_2" val="17.5"/>
  <p:tag name="ANNOTATION_TOP_2" val="143.3"/>
  <p:tag name="ANNOTATION_LEFT_2" val="76.9"/>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7.5"/>
  <p:tag name="ANNOTATION_END_3" val="25.8"/>
  <p:tag name="ANNOTATION_TOP_3" val="218.6"/>
  <p:tag name="ANNOTATION_LEFT_3" val="73.3"/>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5.8"/>
  <p:tag name="ANNOTATION_TOP_4" val="179.8"/>
  <p:tag name="ANNOTATION_LEFT_4" val="66.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UDIO_ID" val="1030"/>
  <p:tag name="ELAPSEDTIME" val="57.4"/>
  <p:tag name="ANNOTATION_TYPE_1" val="0"/>
  <p:tag name="ANNOTATION_START_1" val="7.1"/>
  <p:tag name="ANNOTATION_END_1" val="16.7"/>
  <p:tag name="ANNOTATION_TOP_1" val="149.8"/>
  <p:tag name="ANNOTATION_LEFT_1" val="68.9"/>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6.7"/>
  <p:tag name="ANNOTATION_END_2" val="26.7"/>
  <p:tag name="ANNOTATION_TOP_2" val="222.9"/>
  <p:tag name="ANNOTATION_LEFT_2" val="71.8"/>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6.7"/>
  <p:tag name="ANNOTATION_END_3" val="40.6"/>
  <p:tag name="ANNOTATION_TOP_3" val="299.7"/>
  <p:tag name="ANNOTATION_LEFT_3" val="85.7"/>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0.6"/>
  <p:tag name="ANNOTATION_TOP_4" val="339.9"/>
  <p:tag name="ANNOTATION_LEFT_4" val="8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UDIO_ID" val="1031"/>
  <p:tag name="ELAPSEDTIME" val="80.8"/>
  <p:tag name="ANNOTATION_TYPE_1" val="0"/>
  <p:tag name="ANNOTATION_START_1" val="9.1"/>
  <p:tag name="ANNOTATION_END_1" val="33.8"/>
  <p:tag name="ANNOTATION_TOP_1" val="152.8"/>
  <p:tag name="ANNOTATION_LEFT_1" val="42.5"/>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3.8"/>
  <p:tag name="ANNOTATION_END_2" val="50.0"/>
  <p:tag name="ANNOTATION_TOP_2" val="217.8"/>
  <p:tag name="ANNOTATION_LEFT_2" val="60.1"/>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0.0"/>
  <p:tag name="ANNOTATION_END_3" val="53.3"/>
  <p:tag name="ANNOTATION_TOP_3" val="250.0"/>
  <p:tag name="ANNOTATION_LEFT_3" val="46.2"/>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3.3"/>
  <p:tag name="ANNOTATION_END_4" val="58.7"/>
  <p:tag name="ANNOTATION_TOP_4" val="282.9"/>
  <p:tag name="ANNOTATION_LEFT_4" val="43.2"/>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8.7"/>
  <p:tag name="ANNOTATION_TOP_5" val="319.4"/>
  <p:tag name="ANNOTATION_LEFT_5" val="51.3"/>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UDIO_ID" val="1034"/>
  <p:tag name="ELAPSEDTIME" val="83.1"/>
  <p:tag name="ANNOTATION_TYPE_1" val="0"/>
  <p:tag name="ANNOTATION_START_1" val="19.2"/>
  <p:tag name="ANNOTATION_END_1" val="45.3"/>
  <p:tag name="ANNOTATION_TOP_1" val="174.7"/>
  <p:tag name="ANNOTATION_LEFT_1" val="66.7"/>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5.3"/>
  <p:tag name="ANNOTATION_END_2" val="57.6"/>
  <p:tag name="ANNOTATION_TOP_2" val="238.3"/>
  <p:tag name="ANNOTATION_LEFT_2" val="66.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7.6"/>
  <p:tag name="ANNOTATION_END_3" val="61.1"/>
  <p:tag name="ANNOTATION_TOP_3" val="269.7"/>
  <p:tag name="ANNOTATION_LEFT_3" val="68.9"/>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1.1"/>
  <p:tag name="ANNOTATION_END_4" val="62.1"/>
  <p:tag name="ANNOTATION_TOP_4" val="285.8"/>
  <p:tag name="ANNOTATION_LEFT_4" val="65.2"/>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2.1"/>
  <p:tag name="ANNOTATION_END_5" val="66.0"/>
  <p:tag name="ANNOTATION_TOP_5" val="311.4"/>
  <p:tag name="ANNOTATION_LEFT_5" val="72.5"/>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66.0"/>
  <p:tag name="ANNOTATION_END_6" val="70.7"/>
  <p:tag name="ANNOTATION_TOP_6" val="334.8"/>
  <p:tag name="ANNOTATION_LEFT_6" val="66.7"/>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70.7"/>
  <p:tag name="ANNOTATION_TOP_7" val="369.9"/>
  <p:tag name="ANNOTATION_LEFT_7" val="74.0"/>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UDIO_ID" val="1035"/>
  <p:tag name="TIMELINE" val="4.4/13.2/20.3/40.4/44.3"/>
  <p:tag name="ELAPSEDTIME" val="52.6"/>
  <p:tag name="ANNOTATION_COUNT"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UDIO_ID" val="1036"/>
  <p:tag name="TIMELINE" val="2.6/6.7/11.7/15.2"/>
  <p:tag name="ELAPSEDTIME" val="30.8"/>
  <p:tag name="ANNOTATION_COUNT"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UDIO_ID" val="1038"/>
  <p:tag name="ELAPSEDTIME" val="218.4"/>
  <p:tag name="ANNOTATION_TYPE_1" val="0"/>
  <p:tag name="ANNOTATION_START_1" val="16.2"/>
  <p:tag name="ANNOTATION_END_1" val="31.2"/>
  <p:tag name="ANNOTATION_TOP_1" val="149.1"/>
  <p:tag name="ANNOTATION_LEFT_1" val="93.1"/>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1.2"/>
  <p:tag name="ANNOTATION_END_2" val="57.5"/>
  <p:tag name="ANNOTATION_TOP_2" val="181.3"/>
  <p:tag name="ANNOTATION_LEFT_2" val="8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7.5"/>
  <p:tag name="ANNOTATION_END_3" val="86.4"/>
  <p:tag name="ANNOTATION_TOP_3" val="225.1"/>
  <p:tag name="ANNOTATION_LEFT_3" val="69.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6.4"/>
  <p:tag name="ANNOTATION_END_4" val="102.5"/>
  <p:tag name="ANNOTATION_TOP_4" val="261.0"/>
  <p:tag name="ANNOTATION_LEFT_4" val="73.3"/>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02.5"/>
  <p:tag name="ANNOTATION_END_5" val="128.6"/>
  <p:tag name="ANNOTATION_TOP_5" val="295.3"/>
  <p:tag name="ANNOTATION_LEFT_5" val="75.5"/>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28.6"/>
  <p:tag name="ANNOTATION_END_6" val="180.8"/>
  <p:tag name="ANNOTATION_TOP_6" val="327.5"/>
  <p:tag name="ANNOTATION_LEFT_6" val="71.1"/>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80.8"/>
  <p:tag name="ANNOTATION_TOP_7" val="369.9"/>
  <p:tag name="ANNOTATION_LEFT_7" val="78.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UDIO_ID" val="1240"/>
  <p:tag name="TIMELINE" val="4.3/37.1/93.6/133.1"/>
  <p:tag name="ELAPSEDTIME" val="226.4"/>
  <p:tag name="ANNOTATION_COUNT"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NNOTATION_TYPE_6" val="2"/>
  <p:tag name="ANNOTATION_START_6" val="85.3"/>
  <p:tag name="ANNOTATION_END_6" val="143.2"/>
  <p:tag name="ANNOTATION_TOP_6" val="256.3"/>
  <p:tag name="ANNOTATION_LEFT_6" val="21.0"/>
  <p:tag name="ANNOTATION_WIDTH_6" val="530.4"/>
  <p:tag name="ANNOTATION_HEIGHT_6" val="60.9"/>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43.2"/>
  <p:tag name="ANNOTATION_END_7" val="143.2"/>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3.2"/>
  <p:tag name="ANNOTATION_END_8" val="153.8"/>
  <p:tag name="ANNOTATION_TOP_8" val="307.1"/>
  <p:tag name="ANNOTATION_LEFT_8" val="15.6"/>
  <p:tag name="ANNOTATION_WIDTH_8" val="529.2"/>
  <p:tag name="ANNOTATION_HEIGHT_8" val="58.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3.8"/>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UDIO_ID" val="934"/>
  <p:tag name="ELAPSEDTIME" val="171.8"/>
  <p:tag name="ANNOTATION_TYPE_1" val="0"/>
  <p:tag name="ANNOTATION_START_1" val="22.1"/>
  <p:tag name="ANNOTATION_END_1" val="23.5"/>
  <p:tag name="ANNOTATION_TOP_1" val="147.7"/>
  <p:tag name="ANNOTATION_LEFT_1" val="20.5"/>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3.5"/>
  <p:tag name="ANNOTATION_END_2" val="36.5"/>
  <p:tag name="ANNOTATION_TOP_2" val="138.9"/>
  <p:tag name="ANNOTATION_LEFT_2" val="46.2"/>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6.5"/>
  <p:tag name="ANNOTATION_END_3" val="73.1"/>
  <p:tag name="ANNOTATION_TOP_3" val="184.2"/>
  <p:tag name="ANNOTATION_LEFT_3" val="39.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3.1"/>
  <p:tag name="ANNOTATION_END_4" val="79.1"/>
  <p:tag name="ANNOTATION_TOP_4" val="274.8"/>
  <p:tag name="ANNOTATION_LEFT_4" val="30.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9.1"/>
  <p:tag name="ANNOTATION_TOP_5" val="334.1"/>
  <p:tag name="ANNOTATION_LEFT_5" val="37.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NNOTATION_TYPE_10" val="2"/>
  <p:tag name="ANNOTATION_START_10" val="104.3"/>
  <p:tag name="ANNOTATION_TOP_10" val="245.6"/>
  <p:tag name="ANNOTATION_LEFT_10" val="29.4"/>
  <p:tag name="ANNOTATION_WIDTH_10" val="498.1"/>
  <p:tag name="ANNOTATION_HEIGHT_10" val="67.5"/>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6" val="2"/>
  <p:tag name="ANNOTATION_START_6" val="102.3"/>
  <p:tag name="ANNOTATION_END_6" val="102.3"/>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2.3"/>
  <p:tag name="ANNOTATION_END_7" val="122.9"/>
  <p:tag name="ANNOTATION_TOP_7" val="230.6"/>
  <p:tag name="ANNOTATION_LEFT_7" val="34.8"/>
  <p:tag name="ANNOTATION_WIDTH_7" val="513.1"/>
  <p:tag name="ANNOTATION_HEIGHT_7" val="74.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22.9"/>
  <p:tag name="ANNOTATION_END_8" val="122.9"/>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22.9"/>
  <p:tag name="ANNOTATION_TOP_9" val="150.6"/>
  <p:tag name="ANNOTATION_LEFT_9" val="31.8"/>
  <p:tag name="ANNOTATION_WIDTH_9" val="382.4"/>
  <p:tag name="ANNOTATION_HEIGHT_9" val="99.2"/>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3" val="0"/>
  <p:tag name="ANNOTATION_START_3" val="28.6"/>
  <p:tag name="ANNOTATION_END_3" val="33.6"/>
  <p:tag name="ANNOTATION_TOP_3" val="230.3"/>
  <p:tag name="ANNOTATION_LEFT_3" val="104.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3.6"/>
  <p:tag name="ANNOTATION_END_4" val="40.3"/>
  <p:tag name="ANNOTATION_TOP_4" val="271.9"/>
  <p:tag name="ANNOTATION_LEFT_4" val="55.7"/>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0.3"/>
  <p:tag name="ANNOTATION_TOP_5" val="295.3"/>
  <p:tag name="ANNOTATION_LEFT_5" val="56.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1" val="0"/>
  <p:tag name="ANNOTATION_START_1" val="32.3"/>
  <p:tag name="ANNOTATION_END_1" val="35.0"/>
  <p:tag name="ANNOTATION_TOP_1" val="203.2"/>
  <p:tag name="ANNOTATION_LEFT_1" val="41.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5.0"/>
  <p:tag name="ANNOTATION_TOP_2" val="228.1"/>
  <p:tag name="ANNOTATION_LEFT_2" val="61.6"/>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980"/>
  <p:tag name="ELAPSEDTIME" val="82.6"/>
  <p:tag name="ANNOTATION_COUNT"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UDIO_ID" val="936"/>
  <p:tag name="ELAPSEDTIME" val="122.7"/>
  <p:tag name="ANNOTATION_TYPE_1" val="0"/>
  <p:tag name="ANNOTATION_START_1" val="3.8"/>
  <p:tag name="ANNOTATION_END_1" val="17.4"/>
  <p:tag name="ANNOTATION_TOP_1" val="119.9"/>
  <p:tag name="ANNOTATION_LEFT_1" val="33.7"/>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7.4"/>
  <p:tag name="ANNOTATION_END_2" val="32.6"/>
  <p:tag name="ANNOTATION_TOP_2" val="149.8"/>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2.6"/>
  <p:tag name="ANNOTATION_END_3" val="52.0"/>
  <p:tag name="ANNOTATION_TOP_3" val="182.7"/>
  <p:tag name="ANNOTATION_LEFT_3" val="55.0"/>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2.0"/>
  <p:tag name="ANNOTATION_END_4" val="73.6"/>
  <p:tag name="ANNOTATION_TOP_4" val="227.3"/>
  <p:tag name="ANNOTATION_LEFT_4" val="49.8"/>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3.6"/>
  <p:tag name="ANNOTATION_END_5" val="93.6"/>
  <p:tag name="ANNOTATION_TOP_5" val="290.2"/>
  <p:tag name="ANNOTATION_LEFT_5" val="60.1"/>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93.6"/>
  <p:tag name="ANNOTATION_END_6" val="101.3"/>
  <p:tag name="ANNOTATION_TOP_6" val="342.1"/>
  <p:tag name="ANNOTATION_LEFT_6" val="45.4"/>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01.3"/>
  <p:tag name="ANNOTATION_END_7" val="105.4"/>
  <p:tag name="ANNOTATION_TOP_7" val="371.3"/>
  <p:tag name="ANNOTATION_LEFT_7" val="90.9"/>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05.4"/>
  <p:tag name="ANNOTATION_TOP_8" val="406.4"/>
  <p:tag name="ANNOTATION_LEFT_8" val="85.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UDIO_ID" val="981"/>
  <p:tag name="ELAPSEDTIME" val="52.0"/>
  <p:tag name="ANNOTATION_TYPE_1" val="0"/>
  <p:tag name="ANNOTATION_START_1" val="7.7"/>
  <p:tag name="ANNOTATION_END_1" val="13.0"/>
  <p:tag name="ANNOTATION_TOP_1" val="198.8"/>
  <p:tag name="ANNOTATION_LEFT_1" val="63.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0"/>
  <p:tag name="ANNOTATION_END_2" val="21.2"/>
  <p:tag name="ANNOTATION_TOP_2" val="234.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1.2"/>
  <p:tag name="ANNOTATION_END_3" val="32.2"/>
  <p:tag name="ANNOTATION_TOP_3" val="304.1"/>
  <p:tag name="ANNOTATION_LEFT_3" val="51.3"/>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2.2"/>
  <p:tag name="ANNOTATION_END_4" val="39.2"/>
  <p:tag name="ANNOTATION_TOP_4" val="331.9"/>
  <p:tag name="ANNOTATION_LEFT_4" val="61.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9.2"/>
  <p:tag name="ANNOTATION_TOP_5" val="371.3"/>
  <p:tag name="ANNOTATION_LEFT_5" val="57.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NNOTATION_TYPE_8" val="2"/>
  <p:tag name="ANNOTATION_START_8" val="112.1"/>
  <p:tag name="ANNOTATION_END_8" val="189.6"/>
  <p:tag name="ANNOTATION_TOP_8" val="308.3"/>
  <p:tag name="ANNOTATION_LEFT_8" val="28.2"/>
  <p:tag name="ANNOTATION_WIDTH_8" val="506.5"/>
  <p:tag name="ANNOTATION_HEIGHT_8" val="75.9"/>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89.6"/>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UDIO_ID" val="979"/>
  <p:tag name="ELAPSEDTIME" val="114.7"/>
  <p:tag name="ANNOTATION_TYPE_1" val="0"/>
  <p:tag name="ANNOTATION_START_1" val="4.4"/>
  <p:tag name="ANNOTATION_END_1" val="30.8"/>
  <p:tag name="ANNOTATION_TOP_1" val="159.4"/>
  <p:tag name="ANNOTATION_LEFT_1" val="52.8"/>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0.8"/>
  <p:tag name="ANNOTATION_END_2" val="38.2"/>
  <p:tag name="ANNOTATION_TOP_2" val="231.7"/>
  <p:tag name="ANNOTATION_LEFT_2" val="58.6"/>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8.2"/>
  <p:tag name="ANNOTATION_END_3" val="58.4"/>
  <p:tag name="ANNOTATION_TOP_3" val="266.1"/>
  <p:tag name="ANNOTATION_LEFT_3" val="76.2"/>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4"/>
  <p:tag name="ANNOTATION_END_4" val="63.5"/>
  <p:tag name="ANNOTATION_TOP_4" val="297.5"/>
  <p:tag name="ANNOTATION_LEFT_4" val="73.3"/>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3.5"/>
  <p:tag name="ANNOTATION_END_5" val="66.9"/>
  <p:tag name="ANNOTATION_TOP_5" val="334.1"/>
  <p:tag name="ANNOTATION_LEFT_5" val="40.3"/>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66.9"/>
  <p:tag name="ANNOTATION_END_6" val="99.9"/>
  <p:tag name="ANNOTATION_TOP_6" val="363.3"/>
  <p:tag name="ANNOTATION_LEFT_6" val="64.5"/>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99.9"/>
  <p:tag name="ANNOTATION_TOP_7" val="398.4"/>
  <p:tag name="ANNOTATION_LEFT_7" val="34.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UDIO_ID" val="1048"/>
  <p:tag name="ELAPSEDTIME" val="38.8"/>
  <p:tag name="ANNOTATION_TYPE_1" val="0"/>
  <p:tag name="ANNOTATION_START_1" val="7.4"/>
  <p:tag name="ANNOTATION_END_1" val="9.9"/>
  <p:tag name="ANNOTATION_TOP_1" val="147.7"/>
  <p:tag name="ANNOTATION_LEFT_1" val="76.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9.9"/>
  <p:tag name="ANNOTATION_END_2" val="12.8"/>
  <p:tag name="ANNOTATION_TOP_2" val="190.8"/>
  <p:tag name="ANNOTATION_LEFT_2" val="77.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2.8"/>
  <p:tag name="ANNOTATION_END_3" val="16.0"/>
  <p:tag name="ANNOTATION_TOP_3" val="247.1"/>
  <p:tag name="ANNOTATION_LEFT_3" val="77.7"/>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6.0"/>
  <p:tag name="ANNOTATION_END_4" val="17.7"/>
  <p:tag name="ANNOTATION_TOP_4" val="283.6"/>
  <p:tag name="ANNOTATION_LEFT_4" val="79.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7.7"/>
  <p:tag name="ANNOTATION_END_5" val="21.3"/>
  <p:tag name="ANNOTATION_TOP_5" val="323.8"/>
  <p:tag name="ANNOTATION_LEFT_5" val="79.1"/>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21.3"/>
  <p:tag name="ANNOTATION_END_6" val="23.0"/>
  <p:tag name="ANNOTATION_TOP_6" val="144.0"/>
  <p:tag name="ANNOTATION_LEFT_6" val="32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23.0"/>
  <p:tag name="ANNOTATION_END_7" val="25.5"/>
  <p:tag name="ANNOTATION_TOP_7" val="179.8"/>
  <p:tag name="ANNOTATION_LEFT_7" val="321.0"/>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5.5"/>
  <p:tag name="ANNOTATION_END_8" val="28.2"/>
  <p:tag name="ANNOTATION_TOP_8" val="213.4"/>
  <p:tag name="ANNOTATION_LEFT_8" val="321.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28.2"/>
  <p:tag name="ANNOTATION_TOP_9" val="257.3"/>
  <p:tag name="ANNOTATION_LEFT_9" val="323.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NNOTATION_TYPE_9" val="0"/>
  <p:tag name="ANNOTATION_START_9" val="28.2"/>
  <p:tag name="ANNOTATION_TOP_9" val="257.3"/>
  <p:tag name="ANNOTATION_LEFT_9" val="323.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6" val="2"/>
  <p:tag name="ANNOTATION_START_6" val="70.7"/>
  <p:tag name="ANNOTATION_END_6" val="106.9"/>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06.9"/>
  <p:tag name="ANNOTATION_END_7" val="130.5"/>
  <p:tag name="ANNOTATION_TOP_7" val="217.1"/>
  <p:tag name="ANNOTATION_LEFT_7" val="331.2"/>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0.5"/>
  <p:tag name="ANNOTATION_TOP_8" val="251.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UDIO_ID" val="1250"/>
  <p:tag name="ELAPSEDTIME" val="217.2"/>
  <p:tag name="ANNOTATION_TYPE_1" val="0"/>
  <p:tag name="ANNOTATION_START_1" val="35.3"/>
  <p:tag name="ANNOTATION_END_1" val="36.7"/>
  <p:tag name="ANNOTATION_TOP_1" val="122.1"/>
  <p:tag name="ANNOTATION_LEFT_1" val="323.9"/>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6.7"/>
  <p:tag name="ANNOTATION_END_2" val="48.4"/>
  <p:tag name="ANNOTATION_TOP_2" val="147.7"/>
  <p:tag name="ANNOTATION_LEFT_2" val="328.3"/>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8.4"/>
  <p:tag name="ANNOTATION_END_3" val="134.0"/>
  <p:tag name="ANNOTATION_TOP_3" val="183.5"/>
  <p:tag name="ANNOTATION_LEFT_3" val="332.0"/>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34.0"/>
  <p:tag name="ANNOTATION_END_4" val="169.5"/>
  <p:tag name="ANNOTATION_TOP_4" val="222.2"/>
  <p:tag name="ANNOTATION_LEFT_4" val="337.8"/>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69.5"/>
  <p:tag name="ANNOTATION_TOP_5" val="261.0"/>
  <p:tag name="ANNOTATION_LEFT_5" val="325.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UDIO_ID" val="1241"/>
  <p:tag name="ELAPSEDTIME" val="115.8"/>
  <p:tag name="ANNOTATION_TYPE_1" val="0"/>
  <p:tag name="ANNOTATION_START_1" val="27.3"/>
  <p:tag name="ANNOTATION_END_1" val="50.1"/>
  <p:tag name="ANNOTATION_TOP_1" val="48.2"/>
  <p:tag name="ANNOTATION_LEFT_1" val="46.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50.1"/>
  <p:tag name="ANNOTATION_END_2" val="51.6"/>
  <p:tag name="ANNOTATION_TOP_2" val="146.9"/>
  <p:tag name="ANNOTATION_LEFT_2" val="35.2"/>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1.6"/>
  <p:tag name="ANNOTATION_END_3" val="54.5"/>
  <p:tag name="ANNOTATION_TOP_3" val="182.0"/>
  <p:tag name="ANNOTATION_LEFT_3" val="55.0"/>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4.5"/>
  <p:tag name="ANNOTATION_END_4" val="60.3"/>
  <p:tag name="ANNOTATION_TOP_4" val="217.1"/>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0.3"/>
  <p:tag name="ANNOTATION_END_5" val="71.2"/>
  <p:tag name="ANNOTATION_TOP_5" val="239.8"/>
  <p:tag name="ANNOTATION_LEFT_5" val="62.3"/>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71.2"/>
  <p:tag name="ANNOTATION_END_6" val="91.6"/>
  <p:tag name="ANNOTATION_TOP_6" val="294.6"/>
  <p:tag name="ANNOTATION_LEFT_6" val="4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91.6"/>
  <p:tag name="ANNOTATION_TOP_7" val="353.8"/>
  <p:tag name="ANNOTATION_LEFT_7" val="54.2"/>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NAV" val="68"/>
  <p:tag name="ARTICULATE_SLIDE_GUID" val="d9c01f6d-9418-4a7e-af30-8be3147d9c27"/>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VMy1tAqk_files\slide0001_image001.png"/>
</p:tagLst>
</file>

<file path=ppt/tags/tag165.xml><?xml version="1.0" encoding="utf-8"?>
<p:tagLst xmlns:a="http://schemas.openxmlformats.org/drawingml/2006/main" xmlns:r="http://schemas.openxmlformats.org/officeDocument/2006/relationships" xmlns:p="http://schemas.openxmlformats.org/presentationml/2006/main">
  <p:tag name="ANNOTATION_TYPE_6" val="0"/>
  <p:tag name="ANNOTATION_START_6" val="57.2"/>
  <p:tag name="ANNOTATION_TOP_6" val="160.8"/>
  <p:tag name="ANNOTATION_LEFT_6" val="186.1"/>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UDIO_ID" val="1245"/>
  <p:tag name="ELAPSEDTIME" val="77.9"/>
  <p:tag name="ANNOTATION_TYPE_1" val="0"/>
  <p:tag name="ANNOTATION_START_1" val="7.7"/>
  <p:tag name="ANNOTATION_END_1" val="11.9"/>
  <p:tag name="ANNOTATION_TOP_1" val="136.7"/>
  <p:tag name="ANNOTATION_LEFT_1" val="68.9"/>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9"/>
  <p:tag name="ANNOTATION_END_2" val="36.9"/>
  <p:tag name="ANNOTATION_TOP_2" val="162.3"/>
  <p:tag name="ANNOTATION_LEFT_2" val="64.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6.9"/>
  <p:tag name="ANNOTATION_END_3" val="37.9"/>
  <p:tag name="ANNOTATION_TOP_3" val="231.7"/>
  <p:tag name="ANNOTATION_LEFT_3" val="57.9"/>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7.9"/>
  <p:tag name="ANNOTATION_END_4" val="49.2"/>
  <p:tag name="ANNOTATION_TOP_4" val="276.3"/>
  <p:tag name="ANNOTATION_LEFT_4" val="77.7"/>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9.2"/>
  <p:tag name="ANNOTATION_TOP_5" val="317.2"/>
  <p:tag name="ANNOTATION_LEFT_5" val="76.9"/>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69"/>
  <p:tag name="ARTICULATE_SLIDE_GUID" val="2a994c1f-2885-47f6-97bd-91dd19978bc8"/>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7mStoGYE_files\slide0001_image001.jpg"/>
</p:tagLst>
</file>

<file path=ppt/tags/tag167.xml><?xml version="1.0" encoding="utf-8"?>
<p:tagLst xmlns:a="http://schemas.openxmlformats.org/drawingml/2006/main" xmlns:r="http://schemas.openxmlformats.org/officeDocument/2006/relationships" xmlns:p="http://schemas.openxmlformats.org/presentationml/2006/main">
  <p:tag name="AUDIO_ID" val="1253"/>
  <p:tag name="ELAPSEDTIME" val="80.1"/>
  <p:tag name="ANNOTATION_TYPE_1" val="0"/>
  <p:tag name="ANNOTATION_START_1" val="25.0"/>
  <p:tag name="ANNOTATION_END_1" val="38.7"/>
  <p:tag name="ANNOTATION_TOP_1" val="171.0"/>
  <p:tag name="ANNOTATION_LEFT_1" val="67.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8.7"/>
  <p:tag name="ANNOTATION_END_2" val="42.9"/>
  <p:tag name="ANNOTATION_TOP_2" val="236.1"/>
  <p:tag name="ANNOTATION_LEFT_2" val="61.6"/>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2.9"/>
  <p:tag name="ANNOTATION_END_3" val="47.7"/>
  <p:tag name="ANNOTATION_TOP_3" val="302.6"/>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7"/>
  <p:tag name="ANNOTATION_END_4" val="63.5"/>
  <p:tag name="ANNOTATION_TOP_4" val="350.1"/>
  <p:tag name="ANNOTATION_LEFT_4" val="107.7"/>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3.5"/>
  <p:tag name="ANNOTATION_TOP_5" val="370.6"/>
  <p:tag name="ANNOTATION_LEFT_5" val="112.1"/>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UDIO_ID" val="1264"/>
  <p:tag name="ELAPSEDTIME" val="46.9"/>
  <p:tag name="ANNOTATION_COUNT" val="0"/>
  <p:tag name="ARTICULATE_SLIDE_NAV" val="73"/>
  <p:tag name="ARTICULATE_SLIDE_GUID" val="89e40410-0032-4085-8cae-f5e56c4f1e85"/>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7dfV6De_files\slide0001_image001.png"/>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UDIO_ID" val="1253"/>
  <p:tag name="ELAPSEDTIME" val="80.1"/>
  <p:tag name="ANNOTATION_TYPE_1" val="0"/>
  <p:tag name="ANNOTATION_START_1" val="25.0"/>
  <p:tag name="ANNOTATION_END_1" val="38.7"/>
  <p:tag name="ANNOTATION_TOP_1" val="171.0"/>
  <p:tag name="ANNOTATION_LEFT_1" val="67.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8.7"/>
  <p:tag name="ANNOTATION_END_2" val="42.9"/>
  <p:tag name="ANNOTATION_TOP_2" val="236.1"/>
  <p:tag name="ANNOTATION_LEFT_2" val="61.6"/>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2.9"/>
  <p:tag name="ANNOTATION_END_3" val="47.7"/>
  <p:tag name="ANNOTATION_TOP_3" val="302.6"/>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7"/>
  <p:tag name="ANNOTATION_END_4" val="63.5"/>
  <p:tag name="ANNOTATION_TOP_4" val="350.1"/>
  <p:tag name="ANNOTATION_LEFT_4" val="107.7"/>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3.5"/>
  <p:tag name="ANNOTATION_TOP_5" val="370.6"/>
  <p:tag name="ANNOTATION_LEFT_5" val="112.1"/>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70"/>
  <p:tag name="ARTICULATE_SLIDE_GUID" val="0a9edb25-57be-406c-bb6f-e5bb99fd9895"/>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72.xml><?xml version="1.0" encoding="utf-8"?>
<p:tagLst xmlns:a="http://schemas.openxmlformats.org/drawingml/2006/main" xmlns:r="http://schemas.openxmlformats.org/officeDocument/2006/relationships" xmlns:p="http://schemas.openxmlformats.org/presentationml/2006/main">
  <p:tag name="AUDIO_ID" val="1263"/>
  <p:tag name="ELAPSEDTIME" val="65.4"/>
  <p:tag name="ANNOTATION_TYPE_1" val="0"/>
  <p:tag name="ANNOTATION_START_1" val="4.4"/>
  <p:tag name="ANNOTATION_END_1" val="10.6"/>
  <p:tag name="ANNOTATION_TOP_1" val="107.5"/>
  <p:tag name="ANNOTATION_LEFT_1" val="45.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0.6"/>
  <p:tag name="ANNOTATION_END_2" val="38.1"/>
  <p:tag name="ANNOTATION_TOP_2" val="198.8"/>
  <p:tag name="ANNOTATION_LEFT_2" val="76.2"/>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8.1"/>
  <p:tag name="ANNOTATION_END_3" val="40.8"/>
  <p:tag name="ANNOTATION_TOP_3" val="300.4"/>
  <p:tag name="ANNOTATION_LEFT_3" val="24.2"/>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0.8"/>
  <p:tag name="ANNOTATION_TOP_4" val="299.0"/>
  <p:tag name="ANNOTATION_LEFT_4" val="46.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71"/>
  <p:tag name="ARTICULATE_SLIDE_GUID" val="40d6dc44-8466-4ab4-a2a9-6932be0c8b92"/>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74.xml><?xml version="1.0" encoding="utf-8"?>
<p:tagLst xmlns:a="http://schemas.openxmlformats.org/drawingml/2006/main" xmlns:r="http://schemas.openxmlformats.org/officeDocument/2006/relationships" xmlns:p="http://schemas.openxmlformats.org/presentationml/2006/main">
  <p:tag name="ANNOTATION_TYPE_4" val="0"/>
  <p:tag name="ANNOTATION_START_4" val="23.7"/>
  <p:tag name="ANNOTATION_END_4" val="27.5"/>
  <p:tag name="ANNOTATION_TOP_4" val="254.4"/>
  <p:tag name="ANNOTATION_LEFT_4" val="123.1"/>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7.5"/>
  <p:tag name="ANNOTATION_TOP_5" val="342.1"/>
  <p:tag name="ANNOTATION_LEFT_5" val="119.5"/>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UDIO_ID" val="1244"/>
  <p:tag name="ELAPSEDTIME" val="78.7"/>
  <p:tag name="ANNOTATION_TYPE_1" val="0"/>
  <p:tag name="ANNOTATION_START_1" val="35.4"/>
  <p:tag name="ANNOTATION_END_1" val="40.1"/>
  <p:tag name="ANNOTATION_TOP_1" val="222.9"/>
  <p:tag name="ANNOTATION_LEFT_1" val="84.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0.1"/>
  <p:tag name="ANNOTATION_END_2" val="45.0"/>
  <p:tag name="ANNOTATION_TOP_2" val="256.6"/>
  <p:tag name="ANNOTATION_LEFT_2" val="90.1"/>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5.0"/>
  <p:tag name="ANNOTATION_TOP_3" val="334.8"/>
  <p:tag name="ANNOTATION_LEFT_3" val="78.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NAV" val="72"/>
  <p:tag name="ARTICULATE_SLIDE_GUID" val="cec00053-3674-452c-a845-6ea4bc9ecc58"/>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76.xml><?xml version="1.0" encoding="utf-8"?>
<p:tagLst xmlns:a="http://schemas.openxmlformats.org/drawingml/2006/main" xmlns:r="http://schemas.openxmlformats.org/officeDocument/2006/relationships" xmlns:p="http://schemas.openxmlformats.org/presentationml/2006/main">
  <p:tag name="AUDIO_ID" val="1251"/>
  <p:tag name="ELAPSEDTIME" val="60.1"/>
  <p:tag name="ANNOTATION_TYPE_1" val="0"/>
  <p:tag name="ANNOTATION_START_1" val="3.4"/>
  <p:tag name="ANNOTATION_END_1" val="7.4"/>
  <p:tag name="ANNOTATION_TOP_1" val="100.1"/>
  <p:tag name="ANNOTATION_LEFT_1" val="76.9"/>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7.4"/>
  <p:tag name="ANNOTATION_END_2" val="20.1"/>
  <p:tag name="ANNOTATION_TOP_2" val="54.1"/>
  <p:tag name="ANNOTATION_LEFT_2" val="82.1"/>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1"/>
  <p:tag name="ANNOTATION_END_3" val="24.8"/>
  <p:tag name="ANNOTATION_TOP_3" val="145.5"/>
  <p:tag name="ANNOTATION_LEFT_3" val="92.3"/>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4.8"/>
  <p:tag name="ANNOTATION_END_4" val="32.6"/>
  <p:tag name="ANNOTATION_TOP_4" val="203.2"/>
  <p:tag name="ANNOTATION_LEFT_4" val="84.3"/>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2.6"/>
  <p:tag name="ANNOTATION_END_5" val="46.3"/>
  <p:tag name="ANNOTATION_TOP_5" val="316.5"/>
  <p:tag name="ANNOTATION_LEFT_5" val="81.3"/>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46.3"/>
  <p:tag name="ANNOTATION_TOP_6" val="50.4"/>
  <p:tag name="ANNOTATION_LEFT_6" val="62.3"/>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COUNT" val="6"/>
  <p:tag name="ARTICULATE_SLIDE_NAV" val="75"/>
  <p:tag name="ARTICULATE_SLIDE_GUID" val="1019f30f-3a8b-46f9-854e-9f34e02253ec"/>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UDIO_ID" val="1252"/>
  <p:tag name="ELAPSEDTIME" val="62.4"/>
  <p:tag name="ANNOTATION_TYPE_1" val="0"/>
  <p:tag name="ANNOTATION_START_1" val="19.3"/>
  <p:tag name="ANNOTATION_END_1" val="23.1"/>
  <p:tag name="ANNOTATION_TOP_1" val="182.7"/>
  <p:tag name="ANNOTATION_LEFT_1" val="111.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3.1"/>
  <p:tag name="ANNOTATION_END_2" val="24.2"/>
  <p:tag name="ANNOTATION_TOP_2" val="217.8"/>
  <p:tag name="ANNOTATION_LEFT_2" val="110.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4.2"/>
  <p:tag name="ANNOTATION_END_3" val="24.9"/>
  <p:tag name="ANNOTATION_TOP_3" val="258.8"/>
  <p:tag name="ANNOTATION_LEFT_3" val="100.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4.9"/>
  <p:tag name="ANNOTATION_END_4" val="32.5"/>
  <p:tag name="ANNOTATION_TOP_4" val="288.7"/>
  <p:tag name="ANNOTATION_LEFT_4" val="100.4"/>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2.5"/>
  <p:tag name="ANNOTATION_TOP_5" val="340.6"/>
  <p:tag name="ANNOTATION_LEFT_5" val="9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76"/>
  <p:tag name="ARTICULATE_SLIDE_GUID" val="22fd4537-90cc-491e-af96-733e08dc73fb"/>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u3AYv9dE_files\slide0001_image001.jpg"/>
</p:tagLst>
</file>

<file path=ppt/tags/tag179.xml><?xml version="1.0" encoding="utf-8"?>
<p:tagLst xmlns:a="http://schemas.openxmlformats.org/drawingml/2006/main" xmlns:r="http://schemas.openxmlformats.org/officeDocument/2006/relationships" xmlns:p="http://schemas.openxmlformats.org/presentationml/2006/main">
  <p:tag name="AUDIO_ID" val="1243"/>
  <p:tag name="ELAPSEDTIME" val="31.8"/>
  <p:tag name="ANNOTATION_TYPE_1" val="0"/>
  <p:tag name="ANNOTATION_START_1" val="11.8"/>
  <p:tag name="ANNOTATION_END_1" val="12.6"/>
  <p:tag name="ANNOTATION_TOP_1" val="184.9"/>
  <p:tag name="ANNOTATION_LEFT_1" val="69.6"/>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2.6"/>
  <p:tag name="ANNOTATION_END_2" val="13.5"/>
  <p:tag name="ANNOTATION_TOP_2" val="227.3"/>
  <p:tag name="ANNOTATION_LEFT_2" val="79.9"/>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3.5"/>
  <p:tag name="ANNOTATION_END_3" val="14.5"/>
  <p:tag name="ANNOTATION_TOP_3" val="264.6"/>
  <p:tag name="ANNOTATION_LEFT_3" val="84.3"/>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4.5"/>
  <p:tag name="ANNOTATION_TOP_4" val="364.0"/>
  <p:tag name="ANNOTATION_LEFT_4" val="67.4"/>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77"/>
  <p:tag name="ARTICULATE_SLIDE_GUID" val="48aced10-82bf-4d99-a340-2e0fd3bbdef1"/>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3jGSABtt_files\slide0001_image001.jpg"/>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UDIO_ID" val="1049"/>
  <p:tag name="ELAPSEDTIME" val="57.3"/>
  <p:tag name="ANNOTATION_TYPE_1" val="0"/>
  <p:tag name="ANNOTATION_START_1" val="5.7"/>
  <p:tag name="ANNOTATION_END_1" val="8.0"/>
  <p:tag name="ANNOTATION_TOP_1" val="144.0"/>
  <p:tag name="ANNOTATION_LEFT_1" val="9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0"/>
  <p:tag name="ANNOTATION_END_2" val="20.4"/>
  <p:tag name="ANNOTATION_TOP_2" val="242.7"/>
  <p:tag name="ANNOTATION_LEFT_2" val="74.0"/>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4"/>
  <p:tag name="ANNOTATION_END_3" val="29.0"/>
  <p:tag name="ANNOTATION_TOP_3" val="307.7"/>
  <p:tag name="ANNOTATION_LEFT_3" val="76.9"/>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9.0"/>
  <p:tag name="ANNOTATION_END_4" val="30.7"/>
  <p:tag name="ANNOTATION_TOP_4" val="139.6"/>
  <p:tag name="ANNOTATION_LEFT_4" val="332.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0.7"/>
  <p:tag name="ANNOTATION_END_5" val="34.8"/>
  <p:tag name="ANNOTATION_TOP_5" val="179.1"/>
  <p:tag name="ANNOTATION_LEFT_5" val="337.8"/>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34.8"/>
  <p:tag name="ANNOTATION_TOP_6" val="224.4"/>
  <p:tag name="ANNOTATION_LEFT_6" val="347.4"/>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COUNT" val="6"/>
  <p:tag name="ARTICULATE_SLIDE_NAV" val="79"/>
  <p:tag name="ARTICULATE_SLIDE_GUID" val="b7517e09-3f3c-4919-be0c-b1257dced0aa"/>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UDIO_ID" val="395"/>
  <p:tag name="ELAPSEDTIME" val="142.6"/>
  <p:tag name="ANNOTATION_TYPE_1" val="2"/>
  <p:tag name="ANNOTATION_START_1" val="6.2"/>
  <p:tag name="ANNOTATION_END_1" val="6.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2"/>
  <p:tag name="ANNOTATION_END_2" val="87.5"/>
  <p:tag name="ANNOTATION_TOP_2" val="92.9"/>
  <p:tag name="ANNOTATION_LEFT_2" val="76.8"/>
  <p:tag name="ANNOTATION_WIDTH_2" val="448.6"/>
  <p:tag name="ANNOTATION_HEIGHT_2" val="189.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7.5"/>
  <p:tag name="ANNOTATION_END_3" val="91.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1.5"/>
  <p:tag name="ANNOTATION_END_4" val="91.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1.5"/>
  <p:tag name="ANNOTATION_END_5" val="138.2"/>
  <p:tag name="ANNOTATION_TOP_5" val="267.7"/>
  <p:tag name="ANNOTATION_LEFT_5" val="103.6"/>
  <p:tag name="ANNOTATION_WIDTH_5" val="409.8"/>
  <p:tag name="ANNOTATION_HEIGHT_5" val="145.0"/>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8.2"/>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18166</TotalTime>
  <Pages>98</Pages>
  <Words>9069</Words>
  <Application>Microsoft Office PowerPoint</Application>
  <PresentationFormat>Letter Paper (8.5x11 in)</PresentationFormat>
  <Paragraphs>1536</Paragraphs>
  <Slides>210</Slides>
  <Notes>98</Notes>
  <HiddenSlides>0</HiddenSlides>
  <MMClips>3</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4</vt:i4>
      </vt:variant>
      <vt:variant>
        <vt:lpstr>Slide Titles</vt:lpstr>
      </vt:variant>
      <vt:variant>
        <vt:i4>210</vt:i4>
      </vt:variant>
    </vt:vector>
  </HeadingPairs>
  <TitlesOfParts>
    <vt:vector size="234" baseType="lpstr">
      <vt:lpstr>MS PGothic</vt:lpstr>
      <vt:lpstr>MS PGothic</vt:lpstr>
      <vt:lpstr>黑体</vt:lpstr>
      <vt:lpstr>Antique Olive</vt:lpstr>
      <vt:lpstr>Arial</vt:lpstr>
      <vt:lpstr>Arial Black</vt:lpstr>
      <vt:lpstr>Arial Narrow</vt:lpstr>
      <vt:lpstr>Calibri</vt:lpstr>
      <vt:lpstr>Gill Sans MT</vt:lpstr>
      <vt:lpstr>Lucida Grande</vt:lpstr>
      <vt:lpstr>Monotype Sorts</vt:lpstr>
      <vt:lpstr>Raavi</vt:lpstr>
      <vt:lpstr>Symbol</vt:lpstr>
      <vt:lpstr>Tahoma</vt:lpstr>
      <vt:lpstr>Times</vt:lpstr>
      <vt:lpstr>Times New Roman</vt:lpstr>
      <vt:lpstr>Wingdings</vt:lpstr>
      <vt:lpstr>Wingdings 3</vt:lpstr>
      <vt:lpstr>1_Origin</vt:lpstr>
      <vt:lpstr>Origin</vt:lpstr>
      <vt:lpstr>Clip</vt:lpstr>
      <vt:lpstr>Document</vt:lpstr>
      <vt:lpstr>Chart</vt:lpstr>
      <vt:lpstr>Photo Editor Photo</vt:lpstr>
      <vt:lpstr>Advanced Level Pattern Management Gone Crazy – Part II  </vt:lpstr>
      <vt:lpstr>Diabetes Meds for Type 2:  Objectives</vt:lpstr>
      <vt:lpstr>Path to Type 2 Diabetes</vt:lpstr>
      <vt:lpstr>PowerPoint Presentation</vt:lpstr>
      <vt:lpstr>PowerPoint Presentation</vt:lpstr>
      <vt:lpstr>Natural Progression of Type 2 Diabetes</vt:lpstr>
      <vt:lpstr>Antihyperglycemic Therapy – 1st Step</vt:lpstr>
      <vt:lpstr>Patient Centered Approach</vt:lpstr>
      <vt:lpstr>ADA Standards of Care 2015</vt:lpstr>
      <vt:lpstr>Other Considerations</vt:lpstr>
      <vt:lpstr>Glycemic Targets - ADA </vt:lpstr>
      <vt:lpstr>PowerPoint Presentation</vt:lpstr>
      <vt:lpstr>PowerPoint Presentation</vt:lpstr>
      <vt:lpstr>Treating Hyperglycemia with Meds </vt:lpstr>
      <vt:lpstr>PowerPoint Presentation</vt:lpstr>
      <vt:lpstr>PowerPoint Presentation</vt:lpstr>
      <vt:lpstr>PowerPoint Presentation</vt:lpstr>
      <vt:lpstr>PowerPoint Presentation</vt:lpstr>
      <vt:lpstr>Life Study </vt:lpstr>
      <vt:lpstr>ADA Step Wise Approach to Hyperglycemia 2015</vt:lpstr>
      <vt:lpstr>PowerPoint Presentation</vt:lpstr>
      <vt:lpstr>When goal is to avoid weight gain </vt:lpstr>
      <vt:lpstr>When goal is to minimize cost </vt:lpstr>
      <vt:lpstr>PowerPoint Presentation</vt:lpstr>
      <vt:lpstr>Life Study </vt:lpstr>
      <vt:lpstr>Life Study </vt:lpstr>
      <vt:lpstr>When goal is to avoid Hypoglycemia</vt:lpstr>
      <vt:lpstr>PowerPoint Presentation</vt:lpstr>
      <vt:lpstr>PowerPoint Presentation</vt:lpstr>
      <vt:lpstr>Life Study </vt:lpstr>
      <vt:lpstr>Life Study </vt:lpstr>
      <vt:lpstr>Older Adults - Considerations</vt:lpstr>
      <vt:lpstr>PowerPoint Presentation</vt:lpstr>
      <vt:lpstr>Life Study </vt:lpstr>
      <vt:lpstr>PowerPoint Presentation</vt:lpstr>
      <vt:lpstr>Life Study </vt:lpstr>
      <vt:lpstr>What next?</vt:lpstr>
      <vt:lpstr>PowerPoint Presentation</vt:lpstr>
      <vt:lpstr>What next?</vt:lpstr>
      <vt:lpstr>Case Study </vt:lpstr>
      <vt:lpstr>PowerPoint Presentation</vt:lpstr>
      <vt:lpstr>Cost Per Vial in Northern CA</vt:lpstr>
      <vt:lpstr>Case Study </vt:lpstr>
      <vt:lpstr>When is it Too much basal insulin?</vt:lpstr>
      <vt:lpstr>Case Study </vt:lpstr>
      <vt:lpstr>PowerPoint Presentation</vt:lpstr>
      <vt:lpstr>PowerPoint Presentation</vt:lpstr>
      <vt:lpstr>Case Study </vt:lpstr>
      <vt:lpstr>Case Study </vt:lpstr>
      <vt:lpstr>Critical Points</vt:lpstr>
      <vt:lpstr> Pattern Management Gone Crazy</vt:lpstr>
      <vt:lpstr>Pattern Management –AKA </vt:lpstr>
      <vt:lpstr>Physiologic Insulin Secretion:    24-Hour Profile </vt:lpstr>
      <vt:lpstr>Poll question 1</vt:lpstr>
      <vt:lpstr>Insulin Action Teams</vt:lpstr>
      <vt:lpstr>Insulin Efficacy</vt:lpstr>
      <vt:lpstr>Glycemic Targets  </vt:lpstr>
      <vt:lpstr>Approach Depends on Patient</vt:lpstr>
      <vt:lpstr>Insulin Dosing Type 1 &amp; 2</vt:lpstr>
      <vt:lpstr>Poll question 2</vt:lpstr>
      <vt:lpstr>Afrezza – Inhaled Insulin –  Approved 2014 – Type 1 or 2</vt:lpstr>
      <vt:lpstr>Steps, Cost, Terms</vt:lpstr>
      <vt:lpstr>Afrezza Dosing and Considerations</vt:lpstr>
      <vt:lpstr>Afrezza Inhaler</vt:lpstr>
      <vt:lpstr>Afrezza – Combos to get right dose</vt:lpstr>
      <vt:lpstr>Sample situations -  Pt on….   </vt:lpstr>
      <vt:lpstr>Sample situations -  Pt on….   </vt:lpstr>
      <vt:lpstr>Pattern Management    </vt:lpstr>
      <vt:lpstr>Poll Question - 3</vt:lpstr>
      <vt:lpstr>Pattern Management</vt:lpstr>
      <vt:lpstr>Case Study </vt:lpstr>
      <vt:lpstr>Type 2, 90kg – A1c 9.6%  Pt on Metformin, Glyburide- Max dose- Lantus started</vt:lpstr>
      <vt:lpstr>Next Step - Insulin</vt:lpstr>
      <vt:lpstr>PowerPoint Presentation</vt:lpstr>
      <vt:lpstr>When is it Too much basal insulin?</vt:lpstr>
      <vt:lpstr>Next steps</vt:lpstr>
      <vt:lpstr>Cost Per Vial in Northern CA</vt:lpstr>
      <vt:lpstr>Food diary – Finding Largest Meal</vt:lpstr>
      <vt:lpstr>Poll Question 4</vt:lpstr>
      <vt:lpstr>Pt on Metformin, Lantus 40 Type 2, 90kg – A1c 9.6%</vt:lpstr>
      <vt:lpstr>Intensive Diabetes Therapy Insulin Dosing Strategy </vt:lpstr>
      <vt:lpstr>Pt on Metformin, Lantus 40 Type 2, 90kg – A1c 7.6%</vt:lpstr>
      <vt:lpstr>Intensive Diabetes Therapy Insulin Dosing Strategy </vt:lpstr>
      <vt:lpstr>Poll Question - 5</vt:lpstr>
      <vt:lpstr>Intensive Diabetes Therapy Insulin Dosing Strategy </vt:lpstr>
      <vt:lpstr>Nancy - 78 yr old on 4 injections a day</vt:lpstr>
      <vt:lpstr>Based on Body Wt of 70 kg</vt:lpstr>
      <vt:lpstr>Assessment</vt:lpstr>
      <vt:lpstr>Plan</vt:lpstr>
      <vt:lpstr>Apidra Scale</vt:lpstr>
      <vt:lpstr>After One Week</vt:lpstr>
      <vt:lpstr>Recommendations</vt:lpstr>
      <vt:lpstr> Poll question 6</vt:lpstr>
      <vt:lpstr>Combo Sub-Q Insulin</vt:lpstr>
      <vt:lpstr>Type 1 for 30 Years – On injections Lantus and Humalog</vt:lpstr>
      <vt:lpstr>Type 1 for 30 Years – 80kg</vt:lpstr>
      <vt:lpstr>Plan – Keep BG log for 1 week  Prevent Hypos as much as possible</vt:lpstr>
      <vt:lpstr>Type 1 for 30 Years – On injections Lantus and Humalog (6 x’s a day)</vt:lpstr>
      <vt:lpstr>Plan</vt:lpstr>
      <vt:lpstr>Bolus Basics</vt:lpstr>
      <vt:lpstr>Adjusting Bolus and Correction Doses  Carbohydrate-to-Insulin Ratio</vt:lpstr>
      <vt:lpstr> Carbohydrate Ratio How does that work? Rapid/Fast Acting Insulin</vt:lpstr>
      <vt:lpstr>PowerPoint Presentation</vt:lpstr>
      <vt:lpstr>Outcomes</vt:lpstr>
      <vt:lpstr>Next Steps</vt:lpstr>
      <vt:lpstr>More detailed Insulin Plan – Clarify correction scale</vt:lpstr>
      <vt:lpstr>Poll question 7</vt:lpstr>
      <vt:lpstr>Correction Bolus for Rob Analog Insulin  (1 unit:45 mg/dl&gt;130)</vt:lpstr>
      <vt:lpstr>Adjusting Robs Bolus Insulin With Ratios</vt:lpstr>
      <vt:lpstr>Adjusting Robs Bolus Insulin With Ratios - You Try</vt:lpstr>
      <vt:lpstr>Adjusting Robs Bolus Insulin With Ratios - Answers</vt:lpstr>
      <vt:lpstr>Based on Mr R’s clinical picture – In hospital How Much Insulin Needed?</vt:lpstr>
      <vt:lpstr>Calculate Daily  Insulin Needs</vt:lpstr>
      <vt:lpstr>Calculate Insulin Needs Basal/ insulin carb/ correct</vt:lpstr>
      <vt:lpstr>More than 200 units a day?</vt:lpstr>
      <vt:lpstr>Consider u-500</vt:lpstr>
      <vt:lpstr>U-500 Dose  U-100 syringe and TB Syringe</vt:lpstr>
      <vt:lpstr>Convert Pt from u-100 to u-500</vt:lpstr>
      <vt:lpstr>Poll question 8</vt:lpstr>
      <vt:lpstr>Convert Pt from u-100 to u-500</vt:lpstr>
      <vt:lpstr>Critical Assessment </vt:lpstr>
      <vt:lpstr>Objectives</vt:lpstr>
      <vt:lpstr>Honing Detective Skills</vt:lpstr>
      <vt:lpstr>We are Unique</vt:lpstr>
      <vt:lpstr>Patient is Gaining Weight</vt:lpstr>
      <vt:lpstr>Fluid Weight Gain</vt:lpstr>
      <vt:lpstr>Thyroid Disease and Diabetes</vt:lpstr>
      <vt:lpstr>Thyroid &amp; TSH* Levels</vt:lpstr>
      <vt:lpstr>PowerPoint Presentation</vt:lpstr>
      <vt:lpstr>Hypothyroidism</vt:lpstr>
      <vt:lpstr>Diabetes – Distress and  Depression Ask and Address</vt:lpstr>
      <vt:lpstr>Novel / Atypical Antipsychotics  Linked to Hyperglycemia</vt:lpstr>
      <vt:lpstr>Novel/ Atypical  Antipsychotics  Linked to Hyperglycemia</vt:lpstr>
      <vt:lpstr>Patient is Losing Weight</vt:lpstr>
      <vt:lpstr>Diabetes Detective</vt:lpstr>
      <vt:lpstr>Suggested changes</vt:lpstr>
      <vt:lpstr>Hyperthyroidism</vt:lpstr>
      <vt:lpstr>Celiac Disease </vt:lpstr>
      <vt:lpstr>Gastroparesis</vt:lpstr>
      <vt:lpstr>What do JFK, Helen Reddy and Jane Austin have in common?</vt:lpstr>
      <vt:lpstr> Addison’s Disease</vt:lpstr>
      <vt:lpstr>Hyperglycemia and Special Situations </vt:lpstr>
      <vt:lpstr>Diabetes and Cancer </vt:lpstr>
      <vt:lpstr>Links</vt:lpstr>
      <vt:lpstr>Risk Factors Common to Both Diseases</vt:lpstr>
      <vt:lpstr>Possible Mechanisms for a Direct Link</vt:lpstr>
      <vt:lpstr>What Can Health Professionals Do?</vt:lpstr>
      <vt:lpstr>The Problem w/ Cancer + Hyperglycemia: </vt:lpstr>
      <vt:lpstr>Mr. Carter – 83 yrs young Diagnosed w/ Leukemia</vt:lpstr>
      <vt:lpstr>Mr. Carter – 83 yrs young Social Situation</vt:lpstr>
      <vt:lpstr>What Action?</vt:lpstr>
      <vt:lpstr>7 Key Facts about Steroids and Cancer</vt:lpstr>
      <vt:lpstr>What Action?</vt:lpstr>
      <vt:lpstr>Special Populations: Post Organ Transplant</vt:lpstr>
      <vt:lpstr>Cystic Fibrosis Related Diabetes  (CFRD)</vt:lpstr>
      <vt:lpstr>Cystic Fibrosis Related Diabetes  (CFRD)</vt:lpstr>
      <vt:lpstr>Cystic Fibrosis Related Diabetes  (CFRD)</vt:lpstr>
      <vt:lpstr>Cystic Fibrosis Related Diabetes  (CFRD)</vt:lpstr>
      <vt:lpstr>23 yr old newly diagnosed CFRD</vt:lpstr>
      <vt:lpstr>23 yr old newly diagnosed CFRD</vt:lpstr>
      <vt:lpstr>NonAlcoholic Fatty Liver Disease (NAFLD)</vt:lpstr>
      <vt:lpstr>DM &amp; Fatty Liver</vt:lpstr>
      <vt:lpstr>Finding Liver Disease</vt:lpstr>
      <vt:lpstr>Natural History of NAFLD to NASH</vt:lpstr>
      <vt:lpstr>Finding Liver Disease</vt:lpstr>
      <vt:lpstr>Treating NAFLD</vt:lpstr>
      <vt:lpstr>Natural History of NAFLD- </vt:lpstr>
      <vt:lpstr>Diabetes + Obesity = Progression to NASH</vt:lpstr>
      <vt:lpstr>NASH</vt:lpstr>
      <vt:lpstr>Over Time Leads to  NASH or SteatoHepatitis …</vt:lpstr>
      <vt:lpstr>PowerPoint Presentation</vt:lpstr>
      <vt:lpstr>Lower Extremity Amputations  Dropping over past 10yrs</vt:lpstr>
      <vt:lpstr>Diabetes and Lower Extremity Ulcers</vt:lpstr>
      <vt:lpstr>Risk factors  for Foot Ulcers/ Amputation</vt:lpstr>
      <vt:lpstr>What Leads to Ulcers</vt:lpstr>
      <vt:lpstr>Neuropathy Leads to Lower Extremity Complications </vt:lpstr>
      <vt:lpstr>Pressure Area Breakdown</vt:lpstr>
      <vt:lpstr>Neuropathic Diabetes Foot Ulcers</vt:lpstr>
      <vt:lpstr>Foot Motor/Nerve Deformities </vt:lpstr>
      <vt:lpstr>Walking Cast for Neuropathic Ulcers</vt:lpstr>
      <vt:lpstr>Circulation Issues lead to Lower Extremity Problems</vt:lpstr>
      <vt:lpstr>Peripheral Arterial Disease  Assessment</vt:lpstr>
      <vt:lpstr>Pitting Edema</vt:lpstr>
      <vt:lpstr>Venous Ulceration</vt:lpstr>
      <vt:lpstr>Diabetes and Charcot Foot</vt:lpstr>
      <vt:lpstr> Charcot’s</vt:lpstr>
      <vt:lpstr>PowerPoint Presentation</vt:lpstr>
      <vt:lpstr>1st Step – Watch Pt Walk</vt:lpstr>
      <vt:lpstr>Foot Exam – Patient History</vt:lpstr>
      <vt:lpstr>Foot Exam – Dermatologic Exam</vt:lpstr>
      <vt:lpstr>Flexibility Assessment Stiff joint syndromes</vt:lpstr>
      <vt:lpstr>Biomechanical Foot Assessment –  </vt:lpstr>
      <vt:lpstr>Visual Inspection/Palpation</vt:lpstr>
      <vt:lpstr>Foot Exam – Screening for Neuropathy</vt:lpstr>
      <vt:lpstr>Loss of Protective Sensation </vt:lpstr>
      <vt:lpstr>Monofilament (MF) Procedure  (Int Consensus Grp) </vt:lpstr>
      <vt:lpstr>5.07 monofilament = 10gms linear pressure</vt:lpstr>
      <vt:lpstr>Tuning Fork to Detect Polyneuropathy</vt:lpstr>
      <vt:lpstr>Tuning Fork (TF) Procedure</vt:lpstr>
      <vt:lpstr>Tuning Fork Procedure</vt:lpstr>
      <vt:lpstr>Tuning Fork Procedure</vt:lpstr>
      <vt:lpstr>Foot Exam – Vascular Exam</vt:lpstr>
      <vt:lpstr>Vascular Status Assessment</vt:lpstr>
      <vt:lpstr>Dorsalis Pedis Pulse</vt:lpstr>
      <vt:lpstr>Taking the DP Pulse</vt:lpstr>
      <vt:lpstr>Posterior Tibial Pulse</vt:lpstr>
      <vt:lpstr>Taking the Posterior Tibial Pulse</vt:lpstr>
      <vt:lpstr>We Save Feet through Patient Education</vt:lpstr>
      <vt:lpstr>Important Stuff to Remember</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793</cp:revision>
  <cp:lastPrinted>2015-02-12T07:32:41Z</cp:lastPrinted>
  <dcterms:created xsi:type="dcterms:W3CDTF">1998-04-16T17:55:30Z</dcterms:created>
  <dcterms:modified xsi:type="dcterms:W3CDTF">2015-06-22T23:32:39Z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98720AE9-799F-4425-AA1E-05644365DCA9</vt:lpwstr>
  </property>
  <property fmtid="{D5CDD505-2E9C-101B-9397-08002B2CF9AE}" pid="5" name="ArticulateProjectFull">
    <vt:lpwstr>C:\Users\beverly\Documents\Dropbox\A DES Admin Folder\Diabetes in the 21st Century Secured Gigs\Hosp Secured Gigs\AADE Michigan\Above and Beyond.ppta</vt:lpwstr>
  </property>
</Properties>
</file>