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3.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5.xml" ContentType="application/vnd.openxmlformats-officedocument.presentationml.notesSlide+xml"/>
  <Override PartName="/ppt/tags/tag36.xml" ContentType="application/vnd.openxmlformats-officedocument.presentationml.tags+xml"/>
  <Override PartName="/ppt/notesSlides/notesSlide6.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7.xml" ContentType="application/vnd.openxmlformats-officedocument.presentationml.notesSlide+xml"/>
  <Override PartName="/ppt/tags/tag40.xml" ContentType="application/vnd.openxmlformats-officedocument.presentationml.tags+xml"/>
  <Override PartName="/ppt/notesSlides/notesSlide8.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9.xml" ContentType="application/vnd.openxmlformats-officedocument.presentationml.notesSlide+xml"/>
  <Override PartName="/ppt/tags/tag52.xml" ContentType="application/vnd.openxmlformats-officedocument.presentationml.tags+xml"/>
  <Override PartName="/ppt/notesSlides/notesSlide10.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11.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2.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3.xml" ContentType="application/vnd.openxmlformats-officedocument.presentationml.notesSlide+xml"/>
  <Override PartName="/ppt/tags/tag62.xml" ContentType="application/vnd.openxmlformats-officedocument.presentationml.tags+xml"/>
  <Override PartName="/ppt/notesSlides/notesSlide14.xml" ContentType="application/vnd.openxmlformats-officedocument.presentationml.notesSlide+xml"/>
  <Override PartName="/ppt/tags/tag63.xml" ContentType="application/vnd.openxmlformats-officedocument.presentationml.tags+xml"/>
  <Override PartName="/ppt/notesSlides/notesSlide15.xml" ContentType="application/vnd.openxmlformats-officedocument.presentationml.notesSlide+xml"/>
  <Override PartName="/ppt/tags/tag64.xml" ContentType="application/vnd.openxmlformats-officedocument.presentationml.tags+xml"/>
  <Override PartName="/ppt/notesSlides/notesSlide16.xml" ContentType="application/vnd.openxmlformats-officedocument.presentationml.notesSlide+xml"/>
  <Override PartName="/ppt/tags/tag65.xml" ContentType="application/vnd.openxmlformats-officedocument.presentationml.tags+xml"/>
  <Override PartName="/ppt/notesSlides/notesSlide17.xml" ContentType="application/vnd.openxmlformats-officedocument.presentationml.notesSlide+xml"/>
  <Override PartName="/ppt/tags/tag66.xml" ContentType="application/vnd.openxmlformats-officedocument.presentationml.tags+xml"/>
  <Override PartName="/ppt/notesSlides/notesSlide18.xml" ContentType="application/vnd.openxmlformats-officedocument.presentationml.notesSlide+xml"/>
  <Override PartName="/ppt/tags/tag67.xml" ContentType="application/vnd.openxmlformats-officedocument.presentationml.tags+xml"/>
  <Override PartName="/ppt/notesSlides/notesSlide19.xml" ContentType="application/vnd.openxmlformats-officedocument.presentationml.notesSlide+xml"/>
  <Override PartName="/ppt/tags/tag68.xml" ContentType="application/vnd.openxmlformats-officedocument.presentationml.tags+xml"/>
  <Override PartName="/ppt/notesSlides/notesSlide20.xml" ContentType="application/vnd.openxmlformats-officedocument.presentationml.notesSlide+xml"/>
  <Override PartName="/ppt/tags/tag69.xml" ContentType="application/vnd.openxmlformats-officedocument.presentationml.tags+xml"/>
  <Override PartName="/ppt/notesSlides/notesSlide21.xml" ContentType="application/vnd.openxmlformats-officedocument.presentationml.notesSlide+xml"/>
  <Override PartName="/ppt/tags/tag70.xml" ContentType="application/vnd.openxmlformats-officedocument.presentationml.tags+xml"/>
  <Override PartName="/ppt/notesSlides/notesSlide22.xml" ContentType="application/vnd.openxmlformats-officedocument.presentationml.notesSlide+xml"/>
  <Override PartName="/ppt/tags/tag71.xml" ContentType="application/vnd.openxmlformats-officedocument.presentationml.tags+xml"/>
  <Override PartName="/ppt/notesSlides/notesSlide23.xml" ContentType="application/vnd.openxmlformats-officedocument.presentationml.notesSlide+xml"/>
  <Override PartName="/ppt/tags/tag72.xml" ContentType="application/vnd.openxmlformats-officedocument.presentationml.tags+xml"/>
  <Override PartName="/ppt/notesSlides/notesSlide24.xml" ContentType="application/vnd.openxmlformats-officedocument.presentationml.notesSlide+xml"/>
  <Override PartName="/ppt/tags/tag73.xml" ContentType="application/vnd.openxmlformats-officedocument.presentationml.tags+xml"/>
  <Override PartName="/ppt/notesSlides/notesSlide25.xml" ContentType="application/vnd.openxmlformats-officedocument.presentationml.notesSlide+xml"/>
  <Override PartName="/ppt/tags/tag74.xml" ContentType="application/vnd.openxmlformats-officedocument.presentationml.tags+xml"/>
  <Override PartName="/ppt/notesSlides/notesSlide26.xml" ContentType="application/vnd.openxmlformats-officedocument.presentationml.notesSlide+xml"/>
  <Override PartName="/ppt/tags/tag75.xml" ContentType="application/vnd.openxmlformats-officedocument.presentationml.tags+xml"/>
  <Override PartName="/ppt/notesSlides/notesSlide27.xml" ContentType="application/vnd.openxmlformats-officedocument.presentationml.notesSlide+xml"/>
  <Override PartName="/ppt/tags/tag76.xml" ContentType="application/vnd.openxmlformats-officedocument.presentationml.tags+xml"/>
  <Override PartName="/ppt/notesSlides/notesSlide28.xml" ContentType="application/vnd.openxmlformats-officedocument.presentationml.notesSlide+xml"/>
  <Override PartName="/ppt/tags/tag77.xml" ContentType="application/vnd.openxmlformats-officedocument.presentationml.tags+xml"/>
  <Override PartName="/ppt/notesSlides/notesSlide29.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30.xml" ContentType="application/vnd.openxmlformats-officedocument.presentationml.notesSlide+xml"/>
  <Override PartName="/ppt/tags/tag80.xml" ContentType="application/vnd.openxmlformats-officedocument.presentationml.tags+xml"/>
  <Override PartName="/ppt/notesSlides/notesSlide31.xml" ContentType="application/vnd.openxmlformats-officedocument.presentationml.notesSlide+xml"/>
  <Override PartName="/ppt/tags/tag81.xml" ContentType="application/vnd.openxmlformats-officedocument.presentationml.tags+xml"/>
  <Override PartName="/ppt/notesSlides/notesSlide32.xml" ContentType="application/vnd.openxmlformats-officedocument.presentationml.notesSlide+xml"/>
  <Override PartName="/ppt/tags/tag82.xml" ContentType="application/vnd.openxmlformats-officedocument.presentationml.tags+xml"/>
  <Override PartName="/ppt/notesSlides/notesSlide33.xml" ContentType="application/vnd.openxmlformats-officedocument.presentationml.notesSlide+xml"/>
  <Override PartName="/ppt/tags/tag83.xml" ContentType="application/vnd.openxmlformats-officedocument.presentationml.tags+xml"/>
  <Override PartName="/ppt/notesSlides/notesSlide34.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35.xml" ContentType="application/vnd.openxmlformats-officedocument.presentationml.notesSlide+xml"/>
  <Override PartName="/ppt/tags/tag86.xml" ContentType="application/vnd.openxmlformats-officedocument.presentationml.tags+xml"/>
  <Override PartName="/ppt/notesSlides/notesSlide36.xml" ContentType="application/vnd.openxmlformats-officedocument.presentationml.notesSlide+xml"/>
  <Override PartName="/ppt/tags/tag87.xml" ContentType="application/vnd.openxmlformats-officedocument.presentationml.tags+xml"/>
  <Override PartName="/ppt/notesSlides/notesSlide37.xml" ContentType="application/vnd.openxmlformats-officedocument.presentationml.notesSlide+xml"/>
  <Override PartName="/ppt/tags/tag88.xml" ContentType="application/vnd.openxmlformats-officedocument.presentationml.tags+xml"/>
  <Override PartName="/ppt/notesSlides/notesSlide38.xml" ContentType="application/vnd.openxmlformats-officedocument.presentationml.notesSlide+xml"/>
  <Override PartName="/ppt/tags/tag89.xml" ContentType="application/vnd.openxmlformats-officedocument.presentationml.tags+xml"/>
  <Override PartName="/ppt/notesSlides/notesSlide39.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00"/>
  </p:notesMasterIdLst>
  <p:handoutMasterIdLst>
    <p:handoutMasterId r:id="rId101"/>
  </p:handoutMasterIdLst>
  <p:sldIdLst>
    <p:sldId id="259" r:id="rId3"/>
    <p:sldId id="268" r:id="rId4"/>
    <p:sldId id="681" r:id="rId5"/>
    <p:sldId id="747" r:id="rId6"/>
    <p:sldId id="732" r:id="rId7"/>
    <p:sldId id="733" r:id="rId8"/>
    <p:sldId id="734" r:id="rId9"/>
    <p:sldId id="736" r:id="rId10"/>
    <p:sldId id="748" r:id="rId11"/>
    <p:sldId id="735" r:id="rId12"/>
    <p:sldId id="737" r:id="rId13"/>
    <p:sldId id="738" r:id="rId14"/>
    <p:sldId id="739" r:id="rId15"/>
    <p:sldId id="740" r:id="rId16"/>
    <p:sldId id="749" r:id="rId17"/>
    <p:sldId id="741" r:id="rId18"/>
    <p:sldId id="742" r:id="rId19"/>
    <p:sldId id="743" r:id="rId20"/>
    <p:sldId id="744" r:id="rId21"/>
    <p:sldId id="745" r:id="rId22"/>
    <p:sldId id="746" r:id="rId23"/>
    <p:sldId id="343" r:id="rId24"/>
    <p:sldId id="751" r:id="rId25"/>
    <p:sldId id="571" r:id="rId26"/>
    <p:sldId id="572" r:id="rId27"/>
    <p:sldId id="574" r:id="rId28"/>
    <p:sldId id="347" r:id="rId29"/>
    <p:sldId id="351" r:id="rId30"/>
    <p:sldId id="352" r:id="rId31"/>
    <p:sldId id="353" r:id="rId32"/>
    <p:sldId id="354" r:id="rId33"/>
    <p:sldId id="355" r:id="rId34"/>
    <p:sldId id="750" r:id="rId35"/>
    <p:sldId id="731" r:id="rId36"/>
    <p:sldId id="356" r:id="rId37"/>
    <p:sldId id="357" r:id="rId38"/>
    <p:sldId id="358" r:id="rId39"/>
    <p:sldId id="359" r:id="rId40"/>
    <p:sldId id="360" r:id="rId41"/>
    <p:sldId id="361" r:id="rId42"/>
    <p:sldId id="362" r:id="rId43"/>
    <p:sldId id="755" r:id="rId44"/>
    <p:sldId id="363" r:id="rId45"/>
    <p:sldId id="364" r:id="rId46"/>
    <p:sldId id="365" r:id="rId47"/>
    <p:sldId id="366" r:id="rId48"/>
    <p:sldId id="367" r:id="rId49"/>
    <p:sldId id="368" r:id="rId50"/>
    <p:sldId id="369" r:id="rId51"/>
    <p:sldId id="370" r:id="rId52"/>
    <p:sldId id="371" r:id="rId53"/>
    <p:sldId id="372" r:id="rId54"/>
    <p:sldId id="373" r:id="rId55"/>
    <p:sldId id="374" r:id="rId56"/>
    <p:sldId id="375" r:id="rId57"/>
    <p:sldId id="376" r:id="rId58"/>
    <p:sldId id="379" r:id="rId59"/>
    <p:sldId id="380" r:id="rId60"/>
    <p:sldId id="378" r:id="rId61"/>
    <p:sldId id="753" r:id="rId62"/>
    <p:sldId id="384" r:id="rId63"/>
    <p:sldId id="385" r:id="rId64"/>
    <p:sldId id="382" r:id="rId65"/>
    <p:sldId id="386" r:id="rId66"/>
    <p:sldId id="383" r:id="rId67"/>
    <p:sldId id="728" r:id="rId68"/>
    <p:sldId id="683" r:id="rId69"/>
    <p:sldId id="684" r:id="rId70"/>
    <p:sldId id="686" r:id="rId71"/>
    <p:sldId id="690" r:id="rId72"/>
    <p:sldId id="687" r:id="rId73"/>
    <p:sldId id="693" r:id="rId74"/>
    <p:sldId id="688" r:id="rId75"/>
    <p:sldId id="691" r:id="rId76"/>
    <p:sldId id="692" r:id="rId77"/>
    <p:sldId id="694" r:id="rId78"/>
    <p:sldId id="697" r:id="rId79"/>
    <p:sldId id="698" r:id="rId80"/>
    <p:sldId id="700" r:id="rId81"/>
    <p:sldId id="704" r:id="rId82"/>
    <p:sldId id="706" r:id="rId83"/>
    <p:sldId id="707" r:id="rId84"/>
    <p:sldId id="708" r:id="rId85"/>
    <p:sldId id="709" r:id="rId86"/>
    <p:sldId id="712" r:id="rId87"/>
    <p:sldId id="714" r:id="rId88"/>
    <p:sldId id="715" r:id="rId89"/>
    <p:sldId id="756" r:id="rId90"/>
    <p:sldId id="718" r:id="rId91"/>
    <p:sldId id="719" r:id="rId92"/>
    <p:sldId id="721" r:id="rId93"/>
    <p:sldId id="722" r:id="rId94"/>
    <p:sldId id="724" r:id="rId95"/>
    <p:sldId id="723" r:id="rId96"/>
    <p:sldId id="720" r:id="rId97"/>
    <p:sldId id="730" r:id="rId98"/>
    <p:sldId id="727" r:id="rId99"/>
  </p:sldIdLst>
  <p:sldSz cx="9144000" cy="6858000" type="screen4x3"/>
  <p:notesSz cx="7315200" cy="9601200"/>
  <p:custDataLst>
    <p:tags r:id="rId10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45A"/>
    <a:srgbClr val="5E38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p:restoredLeft sz="8995" autoAdjust="0"/>
    <p:restoredTop sz="94660"/>
  </p:normalViewPr>
  <p:slideViewPr>
    <p:cSldViewPr>
      <p:cViewPr>
        <p:scale>
          <a:sx n="66" d="100"/>
          <a:sy n="66" d="100"/>
        </p:scale>
        <p:origin x="2724" y="540"/>
      </p:cViewPr>
      <p:guideLst>
        <p:guide orient="horz" pos="2160"/>
        <p:guide pos="2880"/>
      </p:guideLst>
    </p:cSldViewPr>
  </p:slideViewPr>
  <p:notesTextViewPr>
    <p:cViewPr>
      <p:scale>
        <a:sx n="3" d="2"/>
        <a:sy n="3" d="2"/>
      </p:scale>
      <p:origin x="0" y="0"/>
    </p:cViewPr>
  </p:notesTextViewPr>
  <p:sorterViewPr>
    <p:cViewPr>
      <p:scale>
        <a:sx n="76" d="100"/>
        <a:sy n="76" d="100"/>
      </p:scale>
      <p:origin x="0" y="0"/>
    </p:cViewPr>
  </p:sorterViewPr>
  <p:notesViewPr>
    <p:cSldViewPr>
      <p:cViewPr varScale="1">
        <p:scale>
          <a:sx n="70" d="100"/>
          <a:sy n="70" d="100"/>
        </p:scale>
        <p:origin x="3240"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5" name="Slide Number Placeholder 4"/>
          <p:cNvSpPr>
            <a:spLocks noGrp="1"/>
          </p:cNvSpPr>
          <p:nvPr>
            <p:ph type="sldNum" sz="quarter" idx="3"/>
          </p:nvPr>
        </p:nvSpPr>
        <p:spPr>
          <a:xfrm>
            <a:off x="5283201" y="8921601"/>
            <a:ext cx="1217507" cy="481726"/>
          </a:xfrm>
          <a:prstGeom prst="rect">
            <a:avLst/>
          </a:prstGeom>
        </p:spPr>
        <p:txBody>
          <a:bodyPr vert="horz" lIns="96661" tIns="48331" rIns="96661" bIns="48331" rtlCol="0" anchor="b"/>
          <a:lstStyle>
            <a:lvl1pPr algn="r">
              <a:defRPr sz="1300"/>
            </a:lvl1pPr>
          </a:lstStyle>
          <a:p>
            <a:pPr algn="l"/>
            <a:r>
              <a:rPr lang="en-US" dirty="0" smtClean="0"/>
              <a:t>Page </a:t>
            </a:r>
            <a:fld id="{DB11F317-1706-48D2-BEDD-4D721C357930}" type="slidenum">
              <a:rPr lang="en-US" smtClean="0"/>
              <a:pPr algn="l"/>
              <a:t>‹#›</a:t>
            </a:fld>
            <a:endParaRPr lang="en-US" dirty="0"/>
          </a:p>
        </p:txBody>
      </p:sp>
      <p:sp>
        <p:nvSpPr>
          <p:cNvPr id="6" name="Text Box 264"/>
          <p:cNvSpPr txBox="1">
            <a:spLocks noChangeArrowheads="1"/>
          </p:cNvSpPr>
          <p:nvPr/>
        </p:nvSpPr>
        <p:spPr bwMode="auto">
          <a:xfrm>
            <a:off x="243840" y="9105142"/>
            <a:ext cx="4876800" cy="28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6661" tIns="48331" rIns="96661" bIns="4833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latin typeface="Calibri" panose="020F0502020204030204" pitchFamily="34" charset="0"/>
              </a:rPr>
              <a:t>© Copyright </a:t>
            </a:r>
            <a:r>
              <a:rPr lang="en-US" sz="1200" dirty="0">
                <a:latin typeface="Calibri" panose="020F0502020204030204" pitchFamily="34" charset="0"/>
              </a:rPr>
              <a:t>1999-2014, </a:t>
            </a:r>
            <a:r>
              <a:rPr lang="en-US" sz="1200" dirty="0">
                <a:latin typeface="Calibri" panose="020F0502020204030204" pitchFamily="34" charset="0"/>
              </a:rPr>
              <a:t>Diabetes </a:t>
            </a:r>
            <a:r>
              <a:rPr lang="en-US" sz="1200" dirty="0">
                <a:latin typeface="Calibri" panose="020F0502020204030204" pitchFamily="34" charset="0"/>
              </a:rPr>
              <a:t>Education Services</a:t>
            </a:r>
            <a:r>
              <a:rPr lang="en-US" sz="1200" dirty="0">
                <a:latin typeface="Calibri" panose="020F0502020204030204" pitchFamily="34" charset="0"/>
              </a:rPr>
              <a:t>, All Rights Reserved.</a:t>
            </a:r>
          </a:p>
        </p:txBody>
      </p:sp>
    </p:spTree>
    <p:extLst>
      <p:ext uri="{BB962C8B-B14F-4D97-AF65-F5344CB8AC3E}">
        <p14:creationId xmlns:p14="http://schemas.microsoft.com/office/powerpoint/2010/main" val="1001536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2B3F865E-7DC9-466F-929A-3C49D925754D}" type="datetimeFigureOut">
              <a:rPr lang="en-US" smtClean="0"/>
              <a:t>10/9/2014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0708" name="Footer Placeholder 3"/>
          <p:cNvSpPr>
            <a:spLocks noGrp="1"/>
          </p:cNvSpPr>
          <p:nvPr>
            <p:ph type="ftr" sz="quarter" idx="4"/>
          </p:nvPr>
        </p:nvSpPr>
        <p:spPr/>
        <p:txBody>
          <a:bodyPr/>
          <a:lstStyle/>
          <a:p>
            <a:pPr>
              <a:defRPr/>
            </a:pPr>
            <a:r>
              <a:rPr lang="en-US" smtClean="0"/>
              <a:t>Diabetes Educational Services© (530) 893 - 8635 </a:t>
            </a:r>
          </a:p>
        </p:txBody>
      </p:sp>
      <p:sp>
        <p:nvSpPr>
          <p:cNvPr id="200709" name="Slide Number Placeholder 4"/>
          <p:cNvSpPr>
            <a:spLocks noGrp="1"/>
          </p:cNvSpPr>
          <p:nvPr>
            <p:ph type="sldNum" sz="quarter" idx="5"/>
          </p:nvPr>
        </p:nvSpPr>
        <p:spPr/>
        <p:txBody>
          <a:bodyPr/>
          <a:lstStyle/>
          <a:p>
            <a:pPr>
              <a:defRPr/>
            </a:pPr>
            <a:fld id="{6C0D7F80-B385-4B43-9759-1791FA5BC9CB}" type="slidenum">
              <a:rPr lang="en-US" smtClean="0"/>
              <a:pPr>
                <a:defRPr/>
              </a:pPr>
              <a:t>2</a:t>
            </a:fld>
            <a:endParaRPr lang="en-US" smtClean="0"/>
          </a:p>
        </p:txBody>
      </p:sp>
    </p:spTree>
    <p:extLst>
      <p:ext uri="{BB962C8B-B14F-4D97-AF65-F5344CB8AC3E}">
        <p14:creationId xmlns:p14="http://schemas.microsoft.com/office/powerpoint/2010/main" val="486634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79556" name="Footer Placeholder 3"/>
          <p:cNvSpPr>
            <a:spLocks noGrp="1"/>
          </p:cNvSpPr>
          <p:nvPr>
            <p:ph type="ftr" sz="quarter" idx="4"/>
          </p:nvPr>
        </p:nvSpPr>
        <p:spPr/>
        <p:txBody>
          <a:bodyPr/>
          <a:lstStyle/>
          <a:p>
            <a:pPr>
              <a:defRPr/>
            </a:pPr>
            <a:r>
              <a:rPr lang="en-US" smtClean="0"/>
              <a:t>Diabetes Educational Services© (530) 893 - 8635 </a:t>
            </a:r>
          </a:p>
        </p:txBody>
      </p:sp>
      <p:sp>
        <p:nvSpPr>
          <p:cNvPr id="279557" name="Slide Number Placeholder 4"/>
          <p:cNvSpPr>
            <a:spLocks noGrp="1"/>
          </p:cNvSpPr>
          <p:nvPr>
            <p:ph type="sldNum" sz="quarter" idx="5"/>
          </p:nvPr>
        </p:nvSpPr>
        <p:spPr/>
        <p:txBody>
          <a:bodyPr/>
          <a:lstStyle/>
          <a:p>
            <a:pPr>
              <a:defRPr/>
            </a:pPr>
            <a:fld id="{DE2201AA-C106-46A1-AEA2-C4075F21BE6F}" type="slidenum">
              <a:rPr lang="en-US" smtClean="0"/>
              <a:pPr>
                <a:defRPr/>
              </a:pPr>
              <a:t>57</a:t>
            </a:fld>
            <a:endParaRPr lang="en-US" smtClean="0"/>
          </a:p>
        </p:txBody>
      </p:sp>
    </p:spTree>
    <p:extLst>
      <p:ext uri="{BB962C8B-B14F-4D97-AF65-F5344CB8AC3E}">
        <p14:creationId xmlns:p14="http://schemas.microsoft.com/office/powerpoint/2010/main" val="599981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52518F64-349E-47DF-A643-41E2392EE8F1}" type="slidenum">
              <a:rPr lang="en-US" smtClean="0"/>
              <a:pPr>
                <a:defRPr/>
              </a:pPr>
              <a:t>59</a:t>
            </a:fld>
            <a:endParaRPr lang="en-US"/>
          </a:p>
        </p:txBody>
      </p:sp>
    </p:spTree>
    <p:extLst>
      <p:ext uri="{BB962C8B-B14F-4D97-AF65-F5344CB8AC3E}">
        <p14:creationId xmlns:p14="http://schemas.microsoft.com/office/powerpoint/2010/main" val="926096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p:txBody>
          <a:bodyPr/>
          <a:lstStyle/>
          <a:p>
            <a:pPr>
              <a:defRPr/>
            </a:pPr>
            <a:r>
              <a:rPr lang="en-US" smtClean="0"/>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63</a:t>
            </a:fld>
            <a:endParaRPr lang="en-US" smtClean="0"/>
          </a:p>
        </p:txBody>
      </p:sp>
    </p:spTree>
    <p:extLst>
      <p:ext uri="{BB962C8B-B14F-4D97-AF65-F5344CB8AC3E}">
        <p14:creationId xmlns:p14="http://schemas.microsoft.com/office/powerpoint/2010/main" val="2558658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9940" name="Footer Placeholder 3"/>
          <p:cNvSpPr>
            <a:spLocks noGrp="1"/>
          </p:cNvSpPr>
          <p:nvPr>
            <p:ph type="ftr" sz="quarter" idx="4"/>
          </p:nvPr>
        </p:nvSpPr>
        <p:spPr/>
        <p:txBody>
          <a:bodyPr/>
          <a:lstStyle/>
          <a:p>
            <a:pPr>
              <a:defRPr/>
            </a:pPr>
            <a:r>
              <a:rPr lang="en-US" smtClean="0"/>
              <a:t>Diabetes Educational Services© (530) 893 - 8635 </a:t>
            </a:r>
          </a:p>
        </p:txBody>
      </p:sp>
      <p:sp>
        <p:nvSpPr>
          <p:cNvPr id="39941"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3C872FD7-39EB-4337-97B4-343CDDC4531B}" type="slidenum">
              <a:rPr lang="en-US">
                <a:latin typeface="Times New Roman" panose="02020603050405020304" pitchFamily="18" charset="0"/>
              </a:rPr>
              <a:pPr/>
              <a:t>67</a:t>
            </a:fld>
            <a:endParaRPr lang="en-US">
              <a:latin typeface="Times New Roman" panose="02020603050405020304" pitchFamily="18" charset="0"/>
            </a:endParaRPr>
          </a:p>
        </p:txBody>
      </p:sp>
    </p:spTree>
    <p:extLst>
      <p:ext uri="{BB962C8B-B14F-4D97-AF65-F5344CB8AC3E}">
        <p14:creationId xmlns:p14="http://schemas.microsoft.com/office/powerpoint/2010/main" val="2004936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0964" name="Footer Placeholder 3"/>
          <p:cNvSpPr>
            <a:spLocks noGrp="1"/>
          </p:cNvSpPr>
          <p:nvPr>
            <p:ph type="ftr" sz="quarter" idx="4"/>
          </p:nvPr>
        </p:nvSpPr>
        <p:spPr/>
        <p:txBody>
          <a:bodyPr/>
          <a:lstStyle/>
          <a:p>
            <a:pPr>
              <a:defRPr/>
            </a:pPr>
            <a:r>
              <a:rPr lang="en-US" smtClean="0"/>
              <a:t>Diabetes Educational Services© (530) 893 - 8635 </a:t>
            </a:r>
          </a:p>
        </p:txBody>
      </p:sp>
      <p:sp>
        <p:nvSpPr>
          <p:cNvPr id="40965"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B344E26F-A735-4B62-B87C-3334B5995CB9}" type="slidenum">
              <a:rPr lang="en-US">
                <a:latin typeface="Times New Roman" panose="02020603050405020304" pitchFamily="18" charset="0"/>
              </a:rPr>
              <a:pPr/>
              <a:t>68</a:t>
            </a:fld>
            <a:endParaRPr lang="en-US">
              <a:latin typeface="Times New Roman" panose="02020603050405020304" pitchFamily="18" charset="0"/>
            </a:endParaRPr>
          </a:p>
        </p:txBody>
      </p:sp>
    </p:spTree>
    <p:extLst>
      <p:ext uri="{BB962C8B-B14F-4D97-AF65-F5344CB8AC3E}">
        <p14:creationId xmlns:p14="http://schemas.microsoft.com/office/powerpoint/2010/main" val="1995017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3012" name="Footer Placeholder 3"/>
          <p:cNvSpPr>
            <a:spLocks noGrp="1"/>
          </p:cNvSpPr>
          <p:nvPr>
            <p:ph type="ftr" sz="quarter" idx="4"/>
          </p:nvPr>
        </p:nvSpPr>
        <p:spPr/>
        <p:txBody>
          <a:bodyPr/>
          <a:lstStyle/>
          <a:p>
            <a:pPr>
              <a:defRPr/>
            </a:pPr>
            <a:r>
              <a:rPr lang="en-US" smtClean="0"/>
              <a:t>Diabetes Educational Services© (530) 893 - 8635 </a:t>
            </a:r>
          </a:p>
        </p:txBody>
      </p:sp>
      <p:sp>
        <p:nvSpPr>
          <p:cNvPr id="43013"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BCBA0AFD-712D-47B3-86B6-C1D27522511C}" type="slidenum">
              <a:rPr lang="en-US">
                <a:latin typeface="Times New Roman" panose="02020603050405020304" pitchFamily="18" charset="0"/>
              </a:rPr>
              <a:pPr/>
              <a:t>69</a:t>
            </a:fld>
            <a:endParaRPr lang="en-US">
              <a:latin typeface="Times New Roman" panose="02020603050405020304" pitchFamily="18" charset="0"/>
            </a:endParaRPr>
          </a:p>
        </p:txBody>
      </p:sp>
    </p:spTree>
    <p:extLst>
      <p:ext uri="{BB962C8B-B14F-4D97-AF65-F5344CB8AC3E}">
        <p14:creationId xmlns:p14="http://schemas.microsoft.com/office/powerpoint/2010/main" val="423607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7108" name="Footer Placeholder 3"/>
          <p:cNvSpPr>
            <a:spLocks noGrp="1"/>
          </p:cNvSpPr>
          <p:nvPr>
            <p:ph type="ftr" sz="quarter" idx="4"/>
          </p:nvPr>
        </p:nvSpPr>
        <p:spPr/>
        <p:txBody>
          <a:bodyPr/>
          <a:lstStyle/>
          <a:p>
            <a:pPr>
              <a:defRPr/>
            </a:pPr>
            <a:r>
              <a:rPr lang="en-US" smtClean="0"/>
              <a:t>Diabetes Educational Services© (530) 893 - 8635 </a:t>
            </a:r>
          </a:p>
        </p:txBody>
      </p:sp>
      <p:sp>
        <p:nvSpPr>
          <p:cNvPr id="4710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65C6F4B0-6AFD-416F-AC5B-C562CAF1C8D3}" type="slidenum">
              <a:rPr lang="en-US">
                <a:latin typeface="Times New Roman" panose="02020603050405020304" pitchFamily="18" charset="0"/>
              </a:rPr>
              <a:pPr/>
              <a:t>70</a:t>
            </a:fld>
            <a:endParaRPr lang="en-US">
              <a:latin typeface="Times New Roman" panose="02020603050405020304" pitchFamily="18" charset="0"/>
            </a:endParaRPr>
          </a:p>
        </p:txBody>
      </p:sp>
    </p:spTree>
    <p:extLst>
      <p:ext uri="{BB962C8B-B14F-4D97-AF65-F5344CB8AC3E}">
        <p14:creationId xmlns:p14="http://schemas.microsoft.com/office/powerpoint/2010/main" val="1737842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4036" name="Footer Placeholder 3"/>
          <p:cNvSpPr>
            <a:spLocks noGrp="1"/>
          </p:cNvSpPr>
          <p:nvPr>
            <p:ph type="ftr" sz="quarter" idx="4"/>
          </p:nvPr>
        </p:nvSpPr>
        <p:spPr/>
        <p:txBody>
          <a:bodyPr/>
          <a:lstStyle/>
          <a:p>
            <a:pPr>
              <a:defRPr/>
            </a:pPr>
            <a:r>
              <a:rPr lang="en-US" smtClean="0"/>
              <a:t>Diabetes Educational Services© (530) 893 - 8635 </a:t>
            </a:r>
          </a:p>
        </p:txBody>
      </p:sp>
      <p:sp>
        <p:nvSpPr>
          <p:cNvPr id="44037"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14602881-6007-467F-BFF5-BA6898949E15}" type="slidenum">
              <a:rPr lang="en-US">
                <a:latin typeface="Times New Roman" panose="02020603050405020304" pitchFamily="18" charset="0"/>
              </a:rPr>
              <a:pPr/>
              <a:t>71</a:t>
            </a:fld>
            <a:endParaRPr lang="en-US">
              <a:latin typeface="Times New Roman" panose="02020603050405020304" pitchFamily="18" charset="0"/>
            </a:endParaRPr>
          </a:p>
        </p:txBody>
      </p:sp>
    </p:spTree>
    <p:extLst>
      <p:ext uri="{BB962C8B-B14F-4D97-AF65-F5344CB8AC3E}">
        <p14:creationId xmlns:p14="http://schemas.microsoft.com/office/powerpoint/2010/main" val="1409851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0180" name="Footer Placeholder 3"/>
          <p:cNvSpPr>
            <a:spLocks noGrp="1"/>
          </p:cNvSpPr>
          <p:nvPr>
            <p:ph type="ftr" sz="quarter" idx="4"/>
          </p:nvPr>
        </p:nvSpPr>
        <p:spPr/>
        <p:txBody>
          <a:bodyPr/>
          <a:lstStyle/>
          <a:p>
            <a:pPr>
              <a:defRPr/>
            </a:pPr>
            <a:r>
              <a:rPr lang="en-US" smtClean="0"/>
              <a:t>Diabetes Educational Services© (530) 893 - 8635 </a:t>
            </a:r>
          </a:p>
        </p:txBody>
      </p:sp>
      <p:sp>
        <p:nvSpPr>
          <p:cNvPr id="50181"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801FFC61-38C8-414B-A7A9-63C92BC54494}" type="slidenum">
              <a:rPr lang="en-US">
                <a:latin typeface="Times New Roman" panose="02020603050405020304" pitchFamily="18" charset="0"/>
              </a:rPr>
              <a:pPr/>
              <a:t>72</a:t>
            </a:fld>
            <a:endParaRPr lang="en-US">
              <a:latin typeface="Times New Roman" panose="02020603050405020304" pitchFamily="18" charset="0"/>
            </a:endParaRPr>
          </a:p>
        </p:txBody>
      </p:sp>
    </p:spTree>
    <p:extLst>
      <p:ext uri="{BB962C8B-B14F-4D97-AF65-F5344CB8AC3E}">
        <p14:creationId xmlns:p14="http://schemas.microsoft.com/office/powerpoint/2010/main" val="2346291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5060" name="Footer Placeholder 3"/>
          <p:cNvSpPr>
            <a:spLocks noGrp="1"/>
          </p:cNvSpPr>
          <p:nvPr>
            <p:ph type="ftr" sz="quarter" idx="4"/>
          </p:nvPr>
        </p:nvSpPr>
        <p:spPr/>
        <p:txBody>
          <a:bodyPr/>
          <a:lstStyle/>
          <a:p>
            <a:pPr>
              <a:defRPr/>
            </a:pPr>
            <a:r>
              <a:rPr lang="en-US" smtClean="0"/>
              <a:t>Diabetes Educational Services© (530) 893 - 8635 </a:t>
            </a:r>
          </a:p>
        </p:txBody>
      </p:sp>
      <p:sp>
        <p:nvSpPr>
          <p:cNvPr id="45061"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18AA8BF3-252D-40B8-9527-590B334212C6}" type="slidenum">
              <a:rPr lang="en-US">
                <a:latin typeface="Times New Roman" panose="02020603050405020304" pitchFamily="18" charset="0"/>
              </a:rPr>
              <a:pPr/>
              <a:t>73</a:t>
            </a:fld>
            <a:endParaRPr lang="en-US">
              <a:latin typeface="Times New Roman" panose="02020603050405020304" pitchFamily="18" charset="0"/>
            </a:endParaRPr>
          </a:p>
        </p:txBody>
      </p:sp>
    </p:spTree>
    <p:extLst>
      <p:ext uri="{BB962C8B-B14F-4D97-AF65-F5344CB8AC3E}">
        <p14:creationId xmlns:p14="http://schemas.microsoft.com/office/powerpoint/2010/main" val="2556405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13</a:t>
            </a:fld>
            <a:endParaRPr lang="en-US"/>
          </a:p>
        </p:txBody>
      </p:sp>
    </p:spTree>
    <p:extLst>
      <p:ext uri="{BB962C8B-B14F-4D97-AF65-F5344CB8AC3E}">
        <p14:creationId xmlns:p14="http://schemas.microsoft.com/office/powerpoint/2010/main" val="4091712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8132" name="Footer Placeholder 3"/>
          <p:cNvSpPr>
            <a:spLocks noGrp="1"/>
          </p:cNvSpPr>
          <p:nvPr>
            <p:ph type="ftr" sz="quarter" idx="4"/>
          </p:nvPr>
        </p:nvSpPr>
        <p:spPr/>
        <p:txBody>
          <a:bodyPr/>
          <a:lstStyle/>
          <a:p>
            <a:pPr>
              <a:defRPr/>
            </a:pPr>
            <a:r>
              <a:rPr lang="en-US" smtClean="0"/>
              <a:t>Diabetes Educational Services© (530) 893 - 8635 </a:t>
            </a:r>
          </a:p>
        </p:txBody>
      </p:sp>
      <p:sp>
        <p:nvSpPr>
          <p:cNvPr id="48133"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A2BC835B-B52B-4DAE-A850-60BF6C282F58}" type="slidenum">
              <a:rPr lang="en-US">
                <a:latin typeface="Times New Roman" panose="02020603050405020304" pitchFamily="18" charset="0"/>
              </a:rPr>
              <a:pPr/>
              <a:t>74</a:t>
            </a:fld>
            <a:endParaRPr lang="en-US">
              <a:latin typeface="Times New Roman" panose="02020603050405020304" pitchFamily="18" charset="0"/>
            </a:endParaRPr>
          </a:p>
        </p:txBody>
      </p:sp>
    </p:spTree>
    <p:extLst>
      <p:ext uri="{BB962C8B-B14F-4D97-AF65-F5344CB8AC3E}">
        <p14:creationId xmlns:p14="http://schemas.microsoft.com/office/powerpoint/2010/main" val="2100484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9156" name="Footer Placeholder 3"/>
          <p:cNvSpPr>
            <a:spLocks noGrp="1"/>
          </p:cNvSpPr>
          <p:nvPr>
            <p:ph type="ftr" sz="quarter" idx="4"/>
          </p:nvPr>
        </p:nvSpPr>
        <p:spPr/>
        <p:txBody>
          <a:bodyPr/>
          <a:lstStyle/>
          <a:p>
            <a:pPr>
              <a:defRPr/>
            </a:pPr>
            <a:r>
              <a:rPr lang="en-US" smtClean="0"/>
              <a:t>Diabetes Educational Services© (530) 893 - 8635 </a:t>
            </a:r>
          </a:p>
        </p:txBody>
      </p:sp>
      <p:sp>
        <p:nvSpPr>
          <p:cNvPr id="49157"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E972DA3D-C1C3-4737-96DB-1169C4EF30B4}" type="slidenum">
              <a:rPr lang="en-US">
                <a:latin typeface="Times New Roman" panose="02020603050405020304" pitchFamily="18" charset="0"/>
              </a:rPr>
              <a:pPr/>
              <a:t>75</a:t>
            </a:fld>
            <a:endParaRPr lang="en-US">
              <a:latin typeface="Times New Roman" panose="02020603050405020304" pitchFamily="18" charset="0"/>
            </a:endParaRPr>
          </a:p>
        </p:txBody>
      </p:sp>
    </p:spTree>
    <p:extLst>
      <p:ext uri="{BB962C8B-B14F-4D97-AF65-F5344CB8AC3E}">
        <p14:creationId xmlns:p14="http://schemas.microsoft.com/office/powerpoint/2010/main" val="695289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1204" name="Footer Placeholder 3"/>
          <p:cNvSpPr>
            <a:spLocks noGrp="1"/>
          </p:cNvSpPr>
          <p:nvPr>
            <p:ph type="ftr" sz="quarter" idx="4"/>
          </p:nvPr>
        </p:nvSpPr>
        <p:spPr/>
        <p:txBody>
          <a:bodyPr/>
          <a:lstStyle/>
          <a:p>
            <a:pPr>
              <a:defRPr/>
            </a:pPr>
            <a:r>
              <a:rPr lang="en-US" smtClean="0"/>
              <a:t>Diabetes Educational Services© (530) 893 - 8635 </a:t>
            </a:r>
          </a:p>
        </p:txBody>
      </p:sp>
      <p:sp>
        <p:nvSpPr>
          <p:cNvPr id="51205"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01AFAE3B-CB69-4201-AAAC-B4296313E701}" type="slidenum">
              <a:rPr lang="en-US">
                <a:latin typeface="Times New Roman" panose="02020603050405020304" pitchFamily="18" charset="0"/>
              </a:rPr>
              <a:pPr/>
              <a:t>76</a:t>
            </a:fld>
            <a:endParaRPr lang="en-US">
              <a:latin typeface="Times New Roman" panose="02020603050405020304" pitchFamily="18" charset="0"/>
            </a:endParaRPr>
          </a:p>
        </p:txBody>
      </p:sp>
    </p:spTree>
    <p:extLst>
      <p:ext uri="{BB962C8B-B14F-4D97-AF65-F5344CB8AC3E}">
        <p14:creationId xmlns:p14="http://schemas.microsoft.com/office/powerpoint/2010/main" val="3430921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7348" name="Footer Placeholder 3"/>
          <p:cNvSpPr>
            <a:spLocks noGrp="1"/>
          </p:cNvSpPr>
          <p:nvPr>
            <p:ph type="ftr" sz="quarter" idx="4"/>
          </p:nvPr>
        </p:nvSpPr>
        <p:spPr/>
        <p:txBody>
          <a:bodyPr/>
          <a:lstStyle/>
          <a:p>
            <a:pPr>
              <a:defRPr/>
            </a:pPr>
            <a:r>
              <a:rPr lang="en-US" smtClean="0"/>
              <a:t>Diabetes Educational Services© (530) 893 - 8635 </a:t>
            </a:r>
          </a:p>
        </p:txBody>
      </p:sp>
      <p:sp>
        <p:nvSpPr>
          <p:cNvPr id="5734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D81FC55D-B916-47C7-A1F8-31E35890C298}" type="slidenum">
              <a:rPr lang="en-US">
                <a:latin typeface="Times New Roman" panose="02020603050405020304" pitchFamily="18" charset="0"/>
              </a:rPr>
              <a:pPr/>
              <a:t>77</a:t>
            </a:fld>
            <a:endParaRPr lang="en-US">
              <a:latin typeface="Times New Roman" panose="02020603050405020304" pitchFamily="18" charset="0"/>
            </a:endParaRPr>
          </a:p>
        </p:txBody>
      </p:sp>
    </p:spTree>
    <p:extLst>
      <p:ext uri="{BB962C8B-B14F-4D97-AF65-F5344CB8AC3E}">
        <p14:creationId xmlns:p14="http://schemas.microsoft.com/office/powerpoint/2010/main" val="535548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8372" name="Footer Placeholder 3"/>
          <p:cNvSpPr>
            <a:spLocks noGrp="1"/>
          </p:cNvSpPr>
          <p:nvPr>
            <p:ph type="ftr" sz="quarter" idx="4"/>
          </p:nvPr>
        </p:nvSpPr>
        <p:spPr/>
        <p:txBody>
          <a:bodyPr/>
          <a:lstStyle/>
          <a:p>
            <a:pPr>
              <a:defRPr/>
            </a:pPr>
            <a:r>
              <a:rPr lang="en-US" smtClean="0"/>
              <a:t>Diabetes Educational Services© (530) 893 - 8635 </a:t>
            </a:r>
          </a:p>
        </p:txBody>
      </p:sp>
      <p:sp>
        <p:nvSpPr>
          <p:cNvPr id="58373"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AC6837ED-A527-4C63-99AB-957DFB799EF5}" type="slidenum">
              <a:rPr lang="en-US">
                <a:latin typeface="Times New Roman" panose="02020603050405020304" pitchFamily="18" charset="0"/>
              </a:rPr>
              <a:pPr/>
              <a:t>78</a:t>
            </a:fld>
            <a:endParaRPr lang="en-US">
              <a:latin typeface="Times New Roman" panose="02020603050405020304" pitchFamily="18" charset="0"/>
            </a:endParaRPr>
          </a:p>
        </p:txBody>
      </p:sp>
    </p:spTree>
    <p:extLst>
      <p:ext uri="{BB962C8B-B14F-4D97-AF65-F5344CB8AC3E}">
        <p14:creationId xmlns:p14="http://schemas.microsoft.com/office/powerpoint/2010/main" val="1286384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0420" name="Footer Placeholder 3"/>
          <p:cNvSpPr>
            <a:spLocks noGrp="1"/>
          </p:cNvSpPr>
          <p:nvPr>
            <p:ph type="ftr" sz="quarter" idx="4"/>
          </p:nvPr>
        </p:nvSpPr>
        <p:spPr/>
        <p:txBody>
          <a:bodyPr/>
          <a:lstStyle/>
          <a:p>
            <a:pPr>
              <a:defRPr/>
            </a:pPr>
            <a:r>
              <a:rPr lang="en-US" smtClean="0"/>
              <a:t>Diabetes Educational Services© (530) 893 - 8635 </a:t>
            </a:r>
          </a:p>
        </p:txBody>
      </p:sp>
      <p:sp>
        <p:nvSpPr>
          <p:cNvPr id="60421"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372" indent="-302066" eaLnBrk="0" hangingPunct="0">
              <a:defRPr>
                <a:solidFill>
                  <a:schemeClr val="tx1"/>
                </a:solidFill>
                <a:latin typeface="Garamond" panose="02020404030301010803" pitchFamily="18" charset="0"/>
                <a:cs typeface="Arial" panose="020B0604020202020204" pitchFamily="34" charset="0"/>
              </a:defRPr>
            </a:lvl2pPr>
            <a:lvl3pPr marL="1208265" indent="-241653" eaLnBrk="0" hangingPunct="0">
              <a:defRPr>
                <a:solidFill>
                  <a:schemeClr val="tx1"/>
                </a:solidFill>
                <a:latin typeface="Garamond" panose="02020404030301010803" pitchFamily="18" charset="0"/>
                <a:cs typeface="Arial" panose="020B0604020202020204" pitchFamily="34" charset="0"/>
              </a:defRPr>
            </a:lvl3pPr>
            <a:lvl4pPr marL="1691571" indent="-241653" eaLnBrk="0" hangingPunct="0">
              <a:defRPr>
                <a:solidFill>
                  <a:schemeClr val="tx1"/>
                </a:solidFill>
                <a:latin typeface="Garamond" panose="02020404030301010803" pitchFamily="18" charset="0"/>
                <a:cs typeface="Arial" panose="020B0604020202020204" pitchFamily="34" charset="0"/>
              </a:defRPr>
            </a:lvl4pPr>
            <a:lvl5pPr marL="2174878" indent="-241653" eaLnBrk="0" hangingPunct="0">
              <a:defRPr>
                <a:solidFill>
                  <a:schemeClr val="tx1"/>
                </a:solidFill>
                <a:latin typeface="Garamond" panose="02020404030301010803" pitchFamily="18"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1820ED52-6921-4D6A-B7D3-44D4AAD67DC8}" type="slidenum">
              <a:rPr lang="en-US">
                <a:latin typeface="Times New Roman" panose="02020603050405020304" pitchFamily="18" charset="0"/>
              </a:rPr>
              <a:pPr/>
              <a:t>79</a:t>
            </a:fld>
            <a:endParaRPr lang="en-US">
              <a:latin typeface="Times New Roman" panose="02020603050405020304" pitchFamily="18" charset="0"/>
            </a:endParaRPr>
          </a:p>
        </p:txBody>
      </p:sp>
    </p:spTree>
    <p:extLst>
      <p:ext uri="{BB962C8B-B14F-4D97-AF65-F5344CB8AC3E}">
        <p14:creationId xmlns:p14="http://schemas.microsoft.com/office/powerpoint/2010/main" val="68880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dirty="0" smtClean="0"/>
              <a:t>Diabetes Educational Services© (530) 893 - 8635 </a:t>
            </a:r>
            <a:endParaRPr lang="en-US" dirty="0"/>
          </a:p>
        </p:txBody>
      </p:sp>
      <p:sp>
        <p:nvSpPr>
          <p:cNvPr id="6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300">
                <a:solidFill>
                  <a:schemeClr val="tx1"/>
                </a:solidFill>
                <a:latin typeface="Times New Roman" panose="02020603050405020304" pitchFamily="18" charset="0"/>
              </a:defRPr>
            </a:lvl1pPr>
            <a:lvl2pPr marL="785372" indent="-302066">
              <a:spcBef>
                <a:spcPct val="30000"/>
              </a:spcBef>
              <a:defRPr kumimoji="1" sz="1300">
                <a:solidFill>
                  <a:schemeClr val="tx1"/>
                </a:solidFill>
                <a:latin typeface="Times New Roman" panose="02020603050405020304" pitchFamily="18" charset="0"/>
              </a:defRPr>
            </a:lvl2pPr>
            <a:lvl3pPr marL="1208265" indent="-241653">
              <a:spcBef>
                <a:spcPct val="30000"/>
              </a:spcBef>
              <a:defRPr kumimoji="1" sz="1300">
                <a:solidFill>
                  <a:schemeClr val="tx1"/>
                </a:solidFill>
                <a:latin typeface="Times New Roman" panose="02020603050405020304" pitchFamily="18" charset="0"/>
              </a:defRPr>
            </a:lvl3pPr>
            <a:lvl4pPr marL="1691571" indent="-241653">
              <a:spcBef>
                <a:spcPct val="30000"/>
              </a:spcBef>
              <a:defRPr kumimoji="1" sz="1300">
                <a:solidFill>
                  <a:schemeClr val="tx1"/>
                </a:solidFill>
                <a:latin typeface="Times New Roman" panose="02020603050405020304" pitchFamily="18" charset="0"/>
              </a:defRPr>
            </a:lvl4pPr>
            <a:lvl5pPr marL="2174878" indent="-241653">
              <a:spcBef>
                <a:spcPct val="30000"/>
              </a:spcBef>
              <a:defRPr kumimoji="1"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kumimoji="1"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kumimoji="1"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kumimoji="1"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kumimoji="1" sz="1300">
                <a:solidFill>
                  <a:schemeClr val="tx1"/>
                </a:solidFill>
                <a:latin typeface="Times New Roman" panose="02020603050405020304" pitchFamily="18" charset="0"/>
              </a:defRPr>
            </a:lvl9pPr>
          </a:lstStyle>
          <a:p>
            <a:pPr>
              <a:spcBef>
                <a:spcPct val="0"/>
              </a:spcBef>
            </a:pPr>
            <a:fld id="{C32C256D-72B4-4804-9D8C-E57A95322EFD}" type="slidenum">
              <a:rPr kumimoji="0" lang="en-US"/>
              <a:pPr>
                <a:spcBef>
                  <a:spcPct val="0"/>
                </a:spcBef>
              </a:pPr>
              <a:t>80</a:t>
            </a:fld>
            <a:endParaRPr kumimoji="0" lang="en-US"/>
          </a:p>
        </p:txBody>
      </p:sp>
    </p:spTree>
    <p:extLst>
      <p:ext uri="{BB962C8B-B14F-4D97-AF65-F5344CB8AC3E}">
        <p14:creationId xmlns:p14="http://schemas.microsoft.com/office/powerpoint/2010/main" val="1680385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1229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300">
                <a:solidFill>
                  <a:schemeClr val="tx1"/>
                </a:solidFill>
                <a:latin typeface="Times New Roman" panose="02020603050405020304" pitchFamily="18" charset="0"/>
              </a:defRPr>
            </a:lvl1pPr>
            <a:lvl2pPr marL="785372" indent="-302066">
              <a:spcBef>
                <a:spcPct val="30000"/>
              </a:spcBef>
              <a:defRPr kumimoji="1" sz="1300">
                <a:solidFill>
                  <a:schemeClr val="tx1"/>
                </a:solidFill>
                <a:latin typeface="Times New Roman" panose="02020603050405020304" pitchFamily="18" charset="0"/>
              </a:defRPr>
            </a:lvl2pPr>
            <a:lvl3pPr marL="1208265" indent="-241653">
              <a:spcBef>
                <a:spcPct val="30000"/>
              </a:spcBef>
              <a:defRPr kumimoji="1" sz="1300">
                <a:solidFill>
                  <a:schemeClr val="tx1"/>
                </a:solidFill>
                <a:latin typeface="Times New Roman" panose="02020603050405020304" pitchFamily="18" charset="0"/>
              </a:defRPr>
            </a:lvl3pPr>
            <a:lvl4pPr marL="1691571" indent="-241653">
              <a:spcBef>
                <a:spcPct val="30000"/>
              </a:spcBef>
              <a:defRPr kumimoji="1" sz="1300">
                <a:solidFill>
                  <a:schemeClr val="tx1"/>
                </a:solidFill>
                <a:latin typeface="Times New Roman" panose="02020603050405020304" pitchFamily="18" charset="0"/>
              </a:defRPr>
            </a:lvl4pPr>
            <a:lvl5pPr marL="2174878" indent="-241653">
              <a:spcBef>
                <a:spcPct val="30000"/>
              </a:spcBef>
              <a:defRPr kumimoji="1"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kumimoji="1"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kumimoji="1"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kumimoji="1"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kumimoji="1" sz="1300">
                <a:solidFill>
                  <a:schemeClr val="tx1"/>
                </a:solidFill>
                <a:latin typeface="Times New Roman" panose="02020603050405020304" pitchFamily="18" charset="0"/>
              </a:defRPr>
            </a:lvl9pPr>
          </a:lstStyle>
          <a:p>
            <a:pPr>
              <a:spcBef>
                <a:spcPct val="0"/>
              </a:spcBef>
            </a:pPr>
            <a:fld id="{74F888ED-482F-42F7-8256-606BD45C7257}" type="slidenum">
              <a:rPr kumimoji="0" lang="en-US"/>
              <a:pPr>
                <a:spcBef>
                  <a:spcPct val="0"/>
                </a:spcBef>
              </a:pPr>
              <a:t>81</a:t>
            </a:fld>
            <a:endParaRPr kumimoji="0" lang="en-US"/>
          </a:p>
        </p:txBody>
      </p:sp>
    </p:spTree>
    <p:extLst>
      <p:ext uri="{BB962C8B-B14F-4D97-AF65-F5344CB8AC3E}">
        <p14:creationId xmlns:p14="http://schemas.microsoft.com/office/powerpoint/2010/main" val="13431756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1434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300">
                <a:solidFill>
                  <a:schemeClr val="tx1"/>
                </a:solidFill>
                <a:latin typeface="Times New Roman" panose="02020603050405020304" pitchFamily="18" charset="0"/>
              </a:defRPr>
            </a:lvl1pPr>
            <a:lvl2pPr marL="785372" indent="-302066">
              <a:spcBef>
                <a:spcPct val="30000"/>
              </a:spcBef>
              <a:defRPr kumimoji="1" sz="1300">
                <a:solidFill>
                  <a:schemeClr val="tx1"/>
                </a:solidFill>
                <a:latin typeface="Times New Roman" panose="02020603050405020304" pitchFamily="18" charset="0"/>
              </a:defRPr>
            </a:lvl2pPr>
            <a:lvl3pPr marL="1208265" indent="-241653">
              <a:spcBef>
                <a:spcPct val="30000"/>
              </a:spcBef>
              <a:defRPr kumimoji="1" sz="1300">
                <a:solidFill>
                  <a:schemeClr val="tx1"/>
                </a:solidFill>
                <a:latin typeface="Times New Roman" panose="02020603050405020304" pitchFamily="18" charset="0"/>
              </a:defRPr>
            </a:lvl3pPr>
            <a:lvl4pPr marL="1691571" indent="-241653">
              <a:spcBef>
                <a:spcPct val="30000"/>
              </a:spcBef>
              <a:defRPr kumimoji="1" sz="1300">
                <a:solidFill>
                  <a:schemeClr val="tx1"/>
                </a:solidFill>
                <a:latin typeface="Times New Roman" panose="02020603050405020304" pitchFamily="18" charset="0"/>
              </a:defRPr>
            </a:lvl4pPr>
            <a:lvl5pPr marL="2174878" indent="-241653">
              <a:spcBef>
                <a:spcPct val="30000"/>
              </a:spcBef>
              <a:defRPr kumimoji="1"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kumimoji="1"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kumimoji="1"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kumimoji="1"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kumimoji="1" sz="1300">
                <a:solidFill>
                  <a:schemeClr val="tx1"/>
                </a:solidFill>
                <a:latin typeface="Times New Roman" panose="02020603050405020304" pitchFamily="18" charset="0"/>
              </a:defRPr>
            </a:lvl9pPr>
          </a:lstStyle>
          <a:p>
            <a:pPr>
              <a:spcBef>
                <a:spcPct val="0"/>
              </a:spcBef>
            </a:pPr>
            <a:fld id="{E0EA39CC-F7A2-438D-A0A3-F23BC7469C56}" type="slidenum">
              <a:rPr kumimoji="0" lang="en-US"/>
              <a:pPr>
                <a:spcBef>
                  <a:spcPct val="0"/>
                </a:spcBef>
              </a:pPr>
              <a:t>82</a:t>
            </a:fld>
            <a:endParaRPr kumimoji="0" lang="en-US"/>
          </a:p>
        </p:txBody>
      </p:sp>
    </p:spTree>
    <p:extLst>
      <p:ext uri="{BB962C8B-B14F-4D97-AF65-F5344CB8AC3E}">
        <p14:creationId xmlns:p14="http://schemas.microsoft.com/office/powerpoint/2010/main" val="1604578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300">
                <a:solidFill>
                  <a:schemeClr val="tx1"/>
                </a:solidFill>
                <a:latin typeface="Times New Roman" panose="02020603050405020304" pitchFamily="18" charset="0"/>
              </a:defRPr>
            </a:lvl1pPr>
            <a:lvl2pPr marL="785372" indent="-302066">
              <a:spcBef>
                <a:spcPct val="30000"/>
              </a:spcBef>
              <a:defRPr kumimoji="1" sz="1300">
                <a:solidFill>
                  <a:schemeClr val="tx1"/>
                </a:solidFill>
                <a:latin typeface="Times New Roman" panose="02020603050405020304" pitchFamily="18" charset="0"/>
              </a:defRPr>
            </a:lvl2pPr>
            <a:lvl3pPr marL="1208265" indent="-241653">
              <a:spcBef>
                <a:spcPct val="30000"/>
              </a:spcBef>
              <a:defRPr kumimoji="1" sz="1300">
                <a:solidFill>
                  <a:schemeClr val="tx1"/>
                </a:solidFill>
                <a:latin typeface="Times New Roman" panose="02020603050405020304" pitchFamily="18" charset="0"/>
              </a:defRPr>
            </a:lvl3pPr>
            <a:lvl4pPr marL="1691571" indent="-241653">
              <a:spcBef>
                <a:spcPct val="30000"/>
              </a:spcBef>
              <a:defRPr kumimoji="1" sz="1300">
                <a:solidFill>
                  <a:schemeClr val="tx1"/>
                </a:solidFill>
                <a:latin typeface="Times New Roman" panose="02020603050405020304" pitchFamily="18" charset="0"/>
              </a:defRPr>
            </a:lvl4pPr>
            <a:lvl5pPr marL="2174878" indent="-241653">
              <a:spcBef>
                <a:spcPct val="30000"/>
              </a:spcBef>
              <a:defRPr kumimoji="1"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kumimoji="1"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kumimoji="1"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kumimoji="1"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kumimoji="1" sz="13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83</a:t>
            </a:fld>
            <a:endParaRPr kumimoji="0" lang="en-US"/>
          </a:p>
        </p:txBody>
      </p:sp>
    </p:spTree>
    <p:extLst>
      <p:ext uri="{BB962C8B-B14F-4D97-AF65-F5344CB8AC3E}">
        <p14:creationId xmlns:p14="http://schemas.microsoft.com/office/powerpoint/2010/main" val="1180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25" y="757238"/>
            <a:ext cx="5040313" cy="37798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34</a:t>
            </a:fld>
            <a:endParaRPr lang="en-US"/>
          </a:p>
        </p:txBody>
      </p:sp>
    </p:spTree>
    <p:extLst>
      <p:ext uri="{BB962C8B-B14F-4D97-AF65-F5344CB8AC3E}">
        <p14:creationId xmlns:p14="http://schemas.microsoft.com/office/powerpoint/2010/main" val="3506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2253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300">
                <a:solidFill>
                  <a:schemeClr val="tx1"/>
                </a:solidFill>
                <a:latin typeface="Times New Roman" panose="02020603050405020304" pitchFamily="18" charset="0"/>
              </a:defRPr>
            </a:lvl1pPr>
            <a:lvl2pPr marL="785372" indent="-302066">
              <a:spcBef>
                <a:spcPct val="30000"/>
              </a:spcBef>
              <a:defRPr kumimoji="1" sz="1300">
                <a:solidFill>
                  <a:schemeClr val="tx1"/>
                </a:solidFill>
                <a:latin typeface="Times New Roman" panose="02020603050405020304" pitchFamily="18" charset="0"/>
              </a:defRPr>
            </a:lvl2pPr>
            <a:lvl3pPr marL="1208265" indent="-241653">
              <a:spcBef>
                <a:spcPct val="30000"/>
              </a:spcBef>
              <a:defRPr kumimoji="1" sz="1300">
                <a:solidFill>
                  <a:schemeClr val="tx1"/>
                </a:solidFill>
                <a:latin typeface="Times New Roman" panose="02020603050405020304" pitchFamily="18" charset="0"/>
              </a:defRPr>
            </a:lvl3pPr>
            <a:lvl4pPr marL="1691571" indent="-241653">
              <a:spcBef>
                <a:spcPct val="30000"/>
              </a:spcBef>
              <a:defRPr kumimoji="1" sz="1300">
                <a:solidFill>
                  <a:schemeClr val="tx1"/>
                </a:solidFill>
                <a:latin typeface="Times New Roman" panose="02020603050405020304" pitchFamily="18" charset="0"/>
              </a:defRPr>
            </a:lvl4pPr>
            <a:lvl5pPr marL="2174878" indent="-241653">
              <a:spcBef>
                <a:spcPct val="30000"/>
              </a:spcBef>
              <a:defRPr kumimoji="1"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kumimoji="1"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kumimoji="1"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kumimoji="1"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kumimoji="1" sz="1300">
                <a:solidFill>
                  <a:schemeClr val="tx1"/>
                </a:solidFill>
                <a:latin typeface="Times New Roman" panose="02020603050405020304" pitchFamily="18" charset="0"/>
              </a:defRPr>
            </a:lvl9pPr>
          </a:lstStyle>
          <a:p>
            <a:pPr>
              <a:spcBef>
                <a:spcPct val="0"/>
              </a:spcBef>
            </a:pPr>
            <a:fld id="{043EDFE7-846A-4472-A852-142E7D905E17}" type="slidenum">
              <a:rPr kumimoji="0" lang="en-US"/>
              <a:pPr>
                <a:spcBef>
                  <a:spcPct val="0"/>
                </a:spcBef>
              </a:pPr>
              <a:t>85</a:t>
            </a:fld>
            <a:endParaRPr kumimoji="0" lang="en-US"/>
          </a:p>
        </p:txBody>
      </p:sp>
    </p:spTree>
    <p:extLst>
      <p:ext uri="{BB962C8B-B14F-4D97-AF65-F5344CB8AC3E}">
        <p14:creationId xmlns:p14="http://schemas.microsoft.com/office/powerpoint/2010/main" val="2035041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86</a:t>
            </a:fld>
            <a:endParaRPr lang="en-US"/>
          </a:p>
        </p:txBody>
      </p:sp>
    </p:spTree>
    <p:extLst>
      <p:ext uri="{BB962C8B-B14F-4D97-AF65-F5344CB8AC3E}">
        <p14:creationId xmlns:p14="http://schemas.microsoft.com/office/powerpoint/2010/main" val="1177074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2765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300">
                <a:solidFill>
                  <a:schemeClr val="tx1"/>
                </a:solidFill>
                <a:latin typeface="Times New Roman" panose="02020603050405020304" pitchFamily="18" charset="0"/>
              </a:defRPr>
            </a:lvl1pPr>
            <a:lvl2pPr marL="785372" indent="-302066">
              <a:spcBef>
                <a:spcPct val="30000"/>
              </a:spcBef>
              <a:defRPr kumimoji="1" sz="1300">
                <a:solidFill>
                  <a:schemeClr val="tx1"/>
                </a:solidFill>
                <a:latin typeface="Times New Roman" panose="02020603050405020304" pitchFamily="18" charset="0"/>
              </a:defRPr>
            </a:lvl2pPr>
            <a:lvl3pPr marL="1208265" indent="-241653">
              <a:spcBef>
                <a:spcPct val="30000"/>
              </a:spcBef>
              <a:defRPr kumimoji="1" sz="1300">
                <a:solidFill>
                  <a:schemeClr val="tx1"/>
                </a:solidFill>
                <a:latin typeface="Times New Roman" panose="02020603050405020304" pitchFamily="18" charset="0"/>
              </a:defRPr>
            </a:lvl3pPr>
            <a:lvl4pPr marL="1691571" indent="-241653">
              <a:spcBef>
                <a:spcPct val="30000"/>
              </a:spcBef>
              <a:defRPr kumimoji="1" sz="1300">
                <a:solidFill>
                  <a:schemeClr val="tx1"/>
                </a:solidFill>
                <a:latin typeface="Times New Roman" panose="02020603050405020304" pitchFamily="18" charset="0"/>
              </a:defRPr>
            </a:lvl4pPr>
            <a:lvl5pPr marL="2174878" indent="-241653">
              <a:spcBef>
                <a:spcPct val="30000"/>
              </a:spcBef>
              <a:defRPr kumimoji="1"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kumimoji="1"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kumimoji="1"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kumimoji="1"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kumimoji="1" sz="1300">
                <a:solidFill>
                  <a:schemeClr val="tx1"/>
                </a:solidFill>
                <a:latin typeface="Times New Roman" panose="02020603050405020304" pitchFamily="18" charset="0"/>
              </a:defRPr>
            </a:lvl9pPr>
          </a:lstStyle>
          <a:p>
            <a:pPr>
              <a:spcBef>
                <a:spcPct val="0"/>
              </a:spcBef>
            </a:pPr>
            <a:fld id="{C82DAF6E-C02C-4691-8428-2D9E8B3D20EC}" type="slidenum">
              <a:rPr kumimoji="0" lang="en-US"/>
              <a:pPr>
                <a:spcBef>
                  <a:spcPct val="0"/>
                </a:spcBef>
              </a:pPr>
              <a:t>87</a:t>
            </a:fld>
            <a:endParaRPr kumimoji="0" lang="en-US"/>
          </a:p>
        </p:txBody>
      </p:sp>
    </p:spTree>
    <p:extLst>
      <p:ext uri="{BB962C8B-B14F-4D97-AF65-F5344CB8AC3E}">
        <p14:creationId xmlns:p14="http://schemas.microsoft.com/office/powerpoint/2010/main" val="1534784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3277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300">
                <a:solidFill>
                  <a:schemeClr val="tx1"/>
                </a:solidFill>
                <a:latin typeface="Times New Roman" panose="02020603050405020304" pitchFamily="18" charset="0"/>
              </a:defRPr>
            </a:lvl1pPr>
            <a:lvl2pPr marL="785372" indent="-302066">
              <a:spcBef>
                <a:spcPct val="30000"/>
              </a:spcBef>
              <a:defRPr kumimoji="1" sz="1300">
                <a:solidFill>
                  <a:schemeClr val="tx1"/>
                </a:solidFill>
                <a:latin typeface="Times New Roman" panose="02020603050405020304" pitchFamily="18" charset="0"/>
              </a:defRPr>
            </a:lvl2pPr>
            <a:lvl3pPr marL="1208265" indent="-241653">
              <a:spcBef>
                <a:spcPct val="30000"/>
              </a:spcBef>
              <a:defRPr kumimoji="1" sz="1300">
                <a:solidFill>
                  <a:schemeClr val="tx1"/>
                </a:solidFill>
                <a:latin typeface="Times New Roman" panose="02020603050405020304" pitchFamily="18" charset="0"/>
              </a:defRPr>
            </a:lvl3pPr>
            <a:lvl4pPr marL="1691571" indent="-241653">
              <a:spcBef>
                <a:spcPct val="30000"/>
              </a:spcBef>
              <a:defRPr kumimoji="1" sz="1300">
                <a:solidFill>
                  <a:schemeClr val="tx1"/>
                </a:solidFill>
                <a:latin typeface="Times New Roman" panose="02020603050405020304" pitchFamily="18" charset="0"/>
              </a:defRPr>
            </a:lvl4pPr>
            <a:lvl5pPr marL="2174878" indent="-241653">
              <a:spcBef>
                <a:spcPct val="30000"/>
              </a:spcBef>
              <a:defRPr kumimoji="1"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kumimoji="1"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kumimoji="1"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kumimoji="1"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kumimoji="1" sz="1300">
                <a:solidFill>
                  <a:schemeClr val="tx1"/>
                </a:solidFill>
                <a:latin typeface="Times New Roman" panose="02020603050405020304" pitchFamily="18" charset="0"/>
              </a:defRPr>
            </a:lvl9pPr>
          </a:lstStyle>
          <a:p>
            <a:pPr>
              <a:spcBef>
                <a:spcPct val="0"/>
              </a:spcBef>
            </a:pPr>
            <a:fld id="{9F81BB49-ABD0-4D58-BF8D-918BB65B0BA8}" type="slidenum">
              <a:rPr kumimoji="0" lang="en-US"/>
              <a:pPr>
                <a:spcBef>
                  <a:spcPct val="0"/>
                </a:spcBef>
              </a:pPr>
              <a:t>89</a:t>
            </a:fld>
            <a:endParaRPr kumimoji="0" lang="en-US"/>
          </a:p>
        </p:txBody>
      </p:sp>
    </p:spTree>
    <p:extLst>
      <p:ext uri="{BB962C8B-B14F-4D97-AF65-F5344CB8AC3E}">
        <p14:creationId xmlns:p14="http://schemas.microsoft.com/office/powerpoint/2010/main" val="3789561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3482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300">
                <a:solidFill>
                  <a:schemeClr val="tx1"/>
                </a:solidFill>
                <a:latin typeface="Times New Roman" panose="02020603050405020304" pitchFamily="18" charset="0"/>
              </a:defRPr>
            </a:lvl1pPr>
            <a:lvl2pPr marL="785372" indent="-302066">
              <a:spcBef>
                <a:spcPct val="30000"/>
              </a:spcBef>
              <a:defRPr kumimoji="1" sz="1300">
                <a:solidFill>
                  <a:schemeClr val="tx1"/>
                </a:solidFill>
                <a:latin typeface="Times New Roman" panose="02020603050405020304" pitchFamily="18" charset="0"/>
              </a:defRPr>
            </a:lvl2pPr>
            <a:lvl3pPr marL="1208265" indent="-241653">
              <a:spcBef>
                <a:spcPct val="30000"/>
              </a:spcBef>
              <a:defRPr kumimoji="1" sz="1300">
                <a:solidFill>
                  <a:schemeClr val="tx1"/>
                </a:solidFill>
                <a:latin typeface="Times New Roman" panose="02020603050405020304" pitchFamily="18" charset="0"/>
              </a:defRPr>
            </a:lvl3pPr>
            <a:lvl4pPr marL="1691571" indent="-241653">
              <a:spcBef>
                <a:spcPct val="30000"/>
              </a:spcBef>
              <a:defRPr kumimoji="1" sz="1300">
                <a:solidFill>
                  <a:schemeClr val="tx1"/>
                </a:solidFill>
                <a:latin typeface="Times New Roman" panose="02020603050405020304" pitchFamily="18" charset="0"/>
              </a:defRPr>
            </a:lvl4pPr>
            <a:lvl5pPr marL="2174878" indent="-241653">
              <a:spcBef>
                <a:spcPct val="30000"/>
              </a:spcBef>
              <a:defRPr kumimoji="1"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kumimoji="1"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kumimoji="1"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kumimoji="1"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kumimoji="1" sz="1300">
                <a:solidFill>
                  <a:schemeClr val="tx1"/>
                </a:solidFill>
                <a:latin typeface="Times New Roman" panose="02020603050405020304" pitchFamily="18" charset="0"/>
              </a:defRPr>
            </a:lvl9pPr>
          </a:lstStyle>
          <a:p>
            <a:pPr>
              <a:spcBef>
                <a:spcPct val="0"/>
              </a:spcBef>
            </a:pPr>
            <a:fld id="{AB64E88C-5B31-4266-BF97-82B4243EAD4D}" type="slidenum">
              <a:rPr kumimoji="0" lang="en-US"/>
              <a:pPr>
                <a:spcBef>
                  <a:spcPct val="0"/>
                </a:spcBef>
              </a:pPr>
              <a:t>90</a:t>
            </a:fld>
            <a:endParaRPr kumimoji="0" lang="en-US"/>
          </a:p>
        </p:txBody>
      </p:sp>
    </p:spTree>
    <p:extLst>
      <p:ext uri="{BB962C8B-B14F-4D97-AF65-F5344CB8AC3E}">
        <p14:creationId xmlns:p14="http://schemas.microsoft.com/office/powerpoint/2010/main" val="1921989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solidFill>
                  <a:srgbClr val="000000"/>
                </a:solidFill>
              </a:rPr>
              <a:pPr>
                <a:defRPr/>
              </a:pPr>
              <a:t>91</a:t>
            </a:fld>
            <a:endParaRPr lang="en-US">
              <a:solidFill>
                <a:srgbClr val="000000"/>
              </a:solidFill>
            </a:endParaRPr>
          </a:p>
        </p:txBody>
      </p:sp>
    </p:spTree>
    <p:extLst>
      <p:ext uri="{BB962C8B-B14F-4D97-AF65-F5344CB8AC3E}">
        <p14:creationId xmlns:p14="http://schemas.microsoft.com/office/powerpoint/2010/main" val="2486975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5"/>
          </p:nvPr>
        </p:nvSpPr>
        <p:spPr/>
        <p:txBody>
          <a:bodyPr/>
          <a:lstStyle/>
          <a:p>
            <a:pPr>
              <a:defRPr/>
            </a:pPr>
            <a:fld id="{52359979-CBDA-4C5D-B3C8-D9417C0F5BA3}" type="slidenum">
              <a:rPr lang="en-US" smtClean="0">
                <a:solidFill>
                  <a:srgbClr val="000000"/>
                </a:solidFill>
              </a:rPr>
              <a:pPr>
                <a:defRPr/>
              </a:pPr>
              <a:t>92</a:t>
            </a:fld>
            <a:endParaRPr lang="en-US">
              <a:solidFill>
                <a:srgbClr val="000000"/>
              </a:solidFill>
            </a:endParaRPr>
          </a:p>
        </p:txBody>
      </p:sp>
    </p:spTree>
    <p:extLst>
      <p:ext uri="{BB962C8B-B14F-4D97-AF65-F5344CB8AC3E}">
        <p14:creationId xmlns:p14="http://schemas.microsoft.com/office/powerpoint/2010/main" val="1641167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solidFill>
                  <a:srgbClr val="000000"/>
                </a:solidFill>
                <a:latin typeface="Times New Roman" pitchFamily="18" charset="0"/>
              </a:rPr>
              <a:pPr/>
              <a:t>93</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986309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45882" indent="-325339" eaLnBrk="0" hangingPunct="0">
              <a:defRPr sz="1600">
                <a:solidFill>
                  <a:schemeClr val="tx1"/>
                </a:solidFill>
                <a:latin typeface="Tahoma" pitchFamily="34" charset="0"/>
              </a:defRPr>
            </a:lvl2pPr>
            <a:lvl3pPr marL="1301356" indent="-260271" eaLnBrk="0" hangingPunct="0">
              <a:defRPr sz="1600">
                <a:solidFill>
                  <a:schemeClr val="tx1"/>
                </a:solidFill>
                <a:latin typeface="Tahoma" pitchFamily="34" charset="0"/>
              </a:defRPr>
            </a:lvl3pPr>
            <a:lvl4pPr marL="1821898" indent="-260271" eaLnBrk="0" hangingPunct="0">
              <a:defRPr sz="1600">
                <a:solidFill>
                  <a:schemeClr val="tx1"/>
                </a:solidFill>
                <a:latin typeface="Tahoma" pitchFamily="34" charset="0"/>
              </a:defRPr>
            </a:lvl4pPr>
            <a:lvl5pPr marL="2342441" indent="-260271" eaLnBrk="0" hangingPunct="0">
              <a:defRPr sz="1600">
                <a:solidFill>
                  <a:schemeClr val="tx1"/>
                </a:solidFill>
                <a:latin typeface="Tahoma" pitchFamily="34" charset="0"/>
              </a:defRPr>
            </a:lvl5pPr>
            <a:lvl6pPr marL="2862983" indent="-260271" eaLnBrk="0" fontAlgn="base" hangingPunct="0">
              <a:spcBef>
                <a:spcPct val="0"/>
              </a:spcBef>
              <a:spcAft>
                <a:spcPct val="0"/>
              </a:spcAft>
              <a:defRPr sz="1600">
                <a:solidFill>
                  <a:schemeClr val="tx1"/>
                </a:solidFill>
                <a:latin typeface="Tahoma" pitchFamily="34" charset="0"/>
              </a:defRPr>
            </a:lvl6pPr>
            <a:lvl7pPr marL="3383526" indent="-260271" eaLnBrk="0" fontAlgn="base" hangingPunct="0">
              <a:spcBef>
                <a:spcPct val="0"/>
              </a:spcBef>
              <a:spcAft>
                <a:spcPct val="0"/>
              </a:spcAft>
              <a:defRPr sz="1600">
                <a:solidFill>
                  <a:schemeClr val="tx1"/>
                </a:solidFill>
                <a:latin typeface="Tahoma" pitchFamily="34" charset="0"/>
              </a:defRPr>
            </a:lvl7pPr>
            <a:lvl8pPr marL="3904068" indent="-260271" eaLnBrk="0" fontAlgn="base" hangingPunct="0">
              <a:spcBef>
                <a:spcPct val="0"/>
              </a:spcBef>
              <a:spcAft>
                <a:spcPct val="0"/>
              </a:spcAft>
              <a:defRPr sz="1600">
                <a:solidFill>
                  <a:schemeClr val="tx1"/>
                </a:solidFill>
                <a:latin typeface="Tahoma" pitchFamily="34" charset="0"/>
              </a:defRPr>
            </a:lvl8pPr>
            <a:lvl9pPr marL="4424609" indent="-260271" eaLnBrk="0" fontAlgn="base" hangingPunct="0">
              <a:spcBef>
                <a:spcPct val="0"/>
              </a:spcBef>
              <a:spcAft>
                <a:spcPct val="0"/>
              </a:spcAft>
              <a:defRPr sz="1600">
                <a:solidFill>
                  <a:schemeClr val="tx1"/>
                </a:solidFill>
                <a:latin typeface="Tahoma" pitchFamily="34" charset="0"/>
              </a:defRPr>
            </a:lvl9pPr>
          </a:lstStyle>
          <a:p>
            <a:pPr eaLnBrk="1" hangingPunct="1">
              <a:defRPr/>
            </a:pPr>
            <a:fld id="{6A9E0469-8DDB-47EF-8AB1-B479863CE7FC}" type="slidenum">
              <a:rPr lang="en-US" sz="1400">
                <a:solidFill>
                  <a:srgbClr val="000000"/>
                </a:solidFill>
                <a:latin typeface="Times New Roman" pitchFamily="18" charset="0"/>
              </a:rPr>
              <a:pPr eaLnBrk="1" hangingPunct="1">
                <a:defRPr/>
              </a:pPr>
              <a:t>94</a:t>
            </a:fld>
            <a:endParaRPr lang="en-US" sz="14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2835555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368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300">
                <a:solidFill>
                  <a:schemeClr val="tx1"/>
                </a:solidFill>
                <a:latin typeface="Times New Roman" panose="02020603050405020304" pitchFamily="18" charset="0"/>
              </a:defRPr>
            </a:lvl1pPr>
            <a:lvl2pPr marL="785372" indent="-302066">
              <a:spcBef>
                <a:spcPct val="30000"/>
              </a:spcBef>
              <a:defRPr kumimoji="1" sz="1300">
                <a:solidFill>
                  <a:schemeClr val="tx1"/>
                </a:solidFill>
                <a:latin typeface="Times New Roman" panose="02020603050405020304" pitchFamily="18" charset="0"/>
              </a:defRPr>
            </a:lvl2pPr>
            <a:lvl3pPr marL="1208265" indent="-241653">
              <a:spcBef>
                <a:spcPct val="30000"/>
              </a:spcBef>
              <a:defRPr kumimoji="1" sz="1300">
                <a:solidFill>
                  <a:schemeClr val="tx1"/>
                </a:solidFill>
                <a:latin typeface="Times New Roman" panose="02020603050405020304" pitchFamily="18" charset="0"/>
              </a:defRPr>
            </a:lvl3pPr>
            <a:lvl4pPr marL="1691571" indent="-241653">
              <a:spcBef>
                <a:spcPct val="30000"/>
              </a:spcBef>
              <a:defRPr kumimoji="1" sz="1300">
                <a:solidFill>
                  <a:schemeClr val="tx1"/>
                </a:solidFill>
                <a:latin typeface="Times New Roman" panose="02020603050405020304" pitchFamily="18" charset="0"/>
              </a:defRPr>
            </a:lvl4pPr>
            <a:lvl5pPr marL="2174878" indent="-241653">
              <a:spcBef>
                <a:spcPct val="30000"/>
              </a:spcBef>
              <a:defRPr kumimoji="1"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kumimoji="1"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kumimoji="1"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kumimoji="1"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kumimoji="1" sz="1300">
                <a:solidFill>
                  <a:schemeClr val="tx1"/>
                </a:solidFill>
                <a:latin typeface="Times New Roman" panose="02020603050405020304" pitchFamily="18" charset="0"/>
              </a:defRPr>
            </a:lvl9pPr>
          </a:lstStyle>
          <a:p>
            <a:pPr>
              <a:spcBef>
                <a:spcPct val="0"/>
              </a:spcBef>
            </a:pPr>
            <a:fld id="{426231D1-8FEC-49B9-ABBC-2F139ED3F71D}" type="slidenum">
              <a:rPr kumimoji="0" lang="en-US"/>
              <a:pPr>
                <a:spcBef>
                  <a:spcPct val="0"/>
                </a:spcBef>
              </a:pPr>
              <a:t>95</a:t>
            </a:fld>
            <a:endParaRPr kumimoji="0" lang="en-US"/>
          </a:p>
        </p:txBody>
      </p:sp>
    </p:spTree>
    <p:extLst>
      <p:ext uri="{BB962C8B-B14F-4D97-AF65-F5344CB8AC3E}">
        <p14:creationId xmlns:p14="http://schemas.microsoft.com/office/powerpoint/2010/main" val="3379171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37</a:t>
            </a:fld>
            <a:endParaRPr lang="en-US" smtClean="0"/>
          </a:p>
        </p:txBody>
      </p:sp>
    </p:spTree>
    <p:extLst>
      <p:ext uri="{BB962C8B-B14F-4D97-AF65-F5344CB8AC3E}">
        <p14:creationId xmlns:p14="http://schemas.microsoft.com/office/powerpoint/2010/main" val="14808465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57300" y="720725"/>
            <a:ext cx="4800600" cy="36004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64" indent="-285716">
              <a:defRPr>
                <a:solidFill>
                  <a:schemeClr val="tx1"/>
                </a:solidFill>
                <a:latin typeface="Arial" panose="020B0604020202020204" pitchFamily="34" charset="0"/>
              </a:defRPr>
            </a:lvl2pPr>
            <a:lvl3pPr marL="1142868" indent="-228574">
              <a:defRPr>
                <a:solidFill>
                  <a:schemeClr val="tx1"/>
                </a:solidFill>
                <a:latin typeface="Arial" panose="020B0604020202020204" pitchFamily="34" charset="0"/>
              </a:defRPr>
            </a:lvl3pPr>
            <a:lvl4pPr marL="1600016" indent="-228574">
              <a:defRPr>
                <a:solidFill>
                  <a:schemeClr val="tx1"/>
                </a:solidFill>
                <a:latin typeface="Arial" panose="020B0604020202020204" pitchFamily="34" charset="0"/>
              </a:defRPr>
            </a:lvl4pPr>
            <a:lvl5pPr marL="2057163" indent="-228574">
              <a:defRPr>
                <a:solidFill>
                  <a:schemeClr val="tx1"/>
                </a:solidFill>
                <a:latin typeface="Arial" panose="020B0604020202020204" pitchFamily="34" charset="0"/>
              </a:defRPr>
            </a:lvl5pPr>
            <a:lvl6pPr marL="2514310" indent="-228574" eaLnBrk="0" fontAlgn="base" hangingPunct="0">
              <a:spcBef>
                <a:spcPct val="0"/>
              </a:spcBef>
              <a:spcAft>
                <a:spcPct val="0"/>
              </a:spcAft>
              <a:defRPr>
                <a:solidFill>
                  <a:schemeClr val="tx1"/>
                </a:solidFill>
                <a:latin typeface="Arial" panose="020B0604020202020204" pitchFamily="34" charset="0"/>
              </a:defRPr>
            </a:lvl6pPr>
            <a:lvl7pPr marL="2971457" indent="-228574" eaLnBrk="0" fontAlgn="base" hangingPunct="0">
              <a:spcBef>
                <a:spcPct val="0"/>
              </a:spcBef>
              <a:spcAft>
                <a:spcPct val="0"/>
              </a:spcAft>
              <a:defRPr>
                <a:solidFill>
                  <a:schemeClr val="tx1"/>
                </a:solidFill>
                <a:latin typeface="Arial" panose="020B0604020202020204" pitchFamily="34" charset="0"/>
              </a:defRPr>
            </a:lvl7pPr>
            <a:lvl8pPr marL="3428604" indent="-228574" eaLnBrk="0" fontAlgn="base" hangingPunct="0">
              <a:spcBef>
                <a:spcPct val="0"/>
              </a:spcBef>
              <a:spcAft>
                <a:spcPct val="0"/>
              </a:spcAft>
              <a:defRPr>
                <a:solidFill>
                  <a:schemeClr val="tx1"/>
                </a:solidFill>
                <a:latin typeface="Arial" panose="020B0604020202020204" pitchFamily="34" charset="0"/>
              </a:defRPr>
            </a:lvl8pPr>
            <a:lvl9pPr marL="3885752" indent="-228574"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64" indent="-285716">
              <a:defRPr>
                <a:solidFill>
                  <a:schemeClr val="tx1"/>
                </a:solidFill>
                <a:latin typeface="Arial" panose="020B0604020202020204" pitchFamily="34" charset="0"/>
              </a:defRPr>
            </a:lvl2pPr>
            <a:lvl3pPr marL="1142868" indent="-228574">
              <a:defRPr>
                <a:solidFill>
                  <a:schemeClr val="tx1"/>
                </a:solidFill>
                <a:latin typeface="Arial" panose="020B0604020202020204" pitchFamily="34" charset="0"/>
              </a:defRPr>
            </a:lvl3pPr>
            <a:lvl4pPr marL="1600016" indent="-228574">
              <a:defRPr>
                <a:solidFill>
                  <a:schemeClr val="tx1"/>
                </a:solidFill>
                <a:latin typeface="Arial" panose="020B0604020202020204" pitchFamily="34" charset="0"/>
              </a:defRPr>
            </a:lvl4pPr>
            <a:lvl5pPr marL="2057163" indent="-228574">
              <a:defRPr>
                <a:solidFill>
                  <a:schemeClr val="tx1"/>
                </a:solidFill>
                <a:latin typeface="Arial" panose="020B0604020202020204" pitchFamily="34" charset="0"/>
              </a:defRPr>
            </a:lvl5pPr>
            <a:lvl6pPr marL="2514310" indent="-228574" eaLnBrk="0" fontAlgn="base" hangingPunct="0">
              <a:spcBef>
                <a:spcPct val="0"/>
              </a:spcBef>
              <a:spcAft>
                <a:spcPct val="0"/>
              </a:spcAft>
              <a:defRPr>
                <a:solidFill>
                  <a:schemeClr val="tx1"/>
                </a:solidFill>
                <a:latin typeface="Arial" panose="020B0604020202020204" pitchFamily="34" charset="0"/>
              </a:defRPr>
            </a:lvl6pPr>
            <a:lvl7pPr marL="2971457" indent="-228574" eaLnBrk="0" fontAlgn="base" hangingPunct="0">
              <a:spcBef>
                <a:spcPct val="0"/>
              </a:spcBef>
              <a:spcAft>
                <a:spcPct val="0"/>
              </a:spcAft>
              <a:defRPr>
                <a:solidFill>
                  <a:schemeClr val="tx1"/>
                </a:solidFill>
                <a:latin typeface="Arial" panose="020B0604020202020204" pitchFamily="34" charset="0"/>
              </a:defRPr>
            </a:lvl7pPr>
            <a:lvl8pPr marL="3428604" indent="-228574" eaLnBrk="0" fontAlgn="base" hangingPunct="0">
              <a:spcBef>
                <a:spcPct val="0"/>
              </a:spcBef>
              <a:spcAft>
                <a:spcPct val="0"/>
              </a:spcAft>
              <a:defRPr>
                <a:solidFill>
                  <a:schemeClr val="tx1"/>
                </a:solidFill>
                <a:latin typeface="Arial" panose="020B0604020202020204" pitchFamily="34" charset="0"/>
              </a:defRPr>
            </a:lvl8pPr>
            <a:lvl9pPr marL="3885752" indent="-228574"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97</a:t>
            </a:fld>
            <a:endParaRPr lang="en-US">
              <a:latin typeface="Times New Roman" panose="02020603050405020304" pitchFamily="18" charset="0"/>
            </a:endParaRPr>
          </a:p>
        </p:txBody>
      </p:sp>
    </p:spTree>
    <p:extLst>
      <p:ext uri="{BB962C8B-B14F-4D97-AF65-F5344CB8AC3E}">
        <p14:creationId xmlns:p14="http://schemas.microsoft.com/office/powerpoint/2010/main" val="928107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xfrm>
            <a:off x="780288" y="4797895"/>
            <a:ext cx="6242304" cy="4536223"/>
          </a:xfrm>
        </p:spPr>
        <p:txBody>
          <a:bodyPr wrap="square" numCol="1" anchor="t" anchorCtr="0" compatLnSpc="1">
            <a:prstTxWarp prst="textNoShape">
              <a:avLst/>
            </a:prstTxWarp>
          </a:bodyPr>
          <a:lstStyle/>
          <a:p>
            <a:pPr>
              <a:defRPr/>
            </a:pPr>
            <a:r>
              <a:rPr lang="en-US" dirty="0" smtClean="0"/>
              <a:t>Glycemic control is fundamental to the management of diabetes; recommendations for glycemic goals in nonpregnant adults are reviewed on three slides</a:t>
            </a:r>
          </a:p>
          <a:p>
            <a:pPr>
              <a:buFont typeface="Arial" charset="0"/>
              <a:buNone/>
              <a:defRPr/>
            </a:pPr>
            <a:endParaRPr lang="en-US" dirty="0" smtClean="0"/>
          </a:p>
          <a:p>
            <a:pPr>
              <a:buFont typeface="Arial" charset="0"/>
              <a:buNone/>
              <a:defRPr/>
            </a:pPr>
            <a:r>
              <a:rPr lang="en-US" b="1" dirty="0" smtClean="0"/>
              <a:t>Slide 3 of 3</a:t>
            </a:r>
          </a:p>
          <a:p>
            <a:pPr lvl="1">
              <a:defRPr/>
            </a:pPr>
            <a:r>
              <a:rPr lang="en-US" dirty="0" smtClean="0"/>
              <a:t>Less-stringent A1C goals (such as &lt;8%) may be appropriate for patients with a history of severe hypoglycemia, limited life expectancy, advanced microvascular or macrovascular complications, extensive comorbid conditions, and those with longstanding diabetes in whom the general goal is difficult to attain despite DSME, appropriate glucose monitoring, and effective doses of multiple glucose lowering agents including insulin (B)</a:t>
            </a:r>
          </a:p>
          <a:p>
            <a:pPr>
              <a:defRPr/>
            </a:pPr>
            <a:endParaRPr lang="en-US" dirty="0" smtClean="0"/>
          </a:p>
          <a:p>
            <a:pPr>
              <a:defRPr/>
            </a:pPr>
            <a:endParaRPr lang="en-US" dirty="0" smtClean="0"/>
          </a:p>
          <a:p>
            <a:pPr>
              <a:defRPr/>
            </a:pPr>
            <a:endParaRPr lang="en-US" dirty="0" smtClean="0"/>
          </a:p>
          <a:p>
            <a:pPr>
              <a:defRPr/>
            </a:pPr>
            <a:endParaRPr lang="en-US" dirty="0" smtClean="0"/>
          </a:p>
        </p:txBody>
      </p:sp>
      <p:sp>
        <p:nvSpPr>
          <p:cNvPr id="172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B9C2CF4-0E66-4878-B862-3539677E71C8}" type="slidenum">
              <a:rPr lang="en-US"/>
              <a:pPr>
                <a:defRPr/>
              </a:pPr>
              <a:t>39</a:t>
            </a:fld>
            <a:endParaRPr lang="en-US" dirty="0"/>
          </a:p>
        </p:txBody>
      </p:sp>
      <p:sp>
        <p:nvSpPr>
          <p:cNvPr id="5" name="TextBox 4"/>
          <p:cNvSpPr txBox="1"/>
          <p:nvPr/>
        </p:nvSpPr>
        <p:spPr>
          <a:xfrm>
            <a:off x="780288" y="9507993"/>
            <a:ext cx="6242304" cy="409979"/>
          </a:xfrm>
          <a:prstGeom prst="rect">
            <a:avLst/>
          </a:prstGeom>
          <a:noFill/>
        </p:spPr>
        <p:txBody>
          <a:bodyPr lIns="101214" tIns="50607" rIns="101214" bIns="50607">
            <a:spAutoFit/>
          </a:bodyPr>
          <a:lstStyle/>
          <a:p>
            <a:pPr marL="123003" indent="-123003">
              <a:spcBef>
                <a:spcPts val="664"/>
              </a:spcBef>
              <a:defRPr/>
            </a:pPr>
            <a:r>
              <a:rPr lang="en-US" sz="1000" b="1" dirty="0"/>
              <a:t>Reference</a:t>
            </a:r>
          </a:p>
          <a:p>
            <a:pPr>
              <a:defRPr/>
            </a:pPr>
            <a:r>
              <a:rPr lang="en-US" sz="1000" dirty="0"/>
              <a:t>American Diabetes Association. Standards of medical care in </a:t>
            </a:r>
            <a:r>
              <a:rPr lang="en-US" sz="1000" dirty="0"/>
              <a:t>diabetes—2014. </a:t>
            </a:r>
            <a:r>
              <a:rPr lang="en-US" sz="1000" i="1" dirty="0"/>
              <a:t>Diabetes Care</a:t>
            </a:r>
            <a:r>
              <a:rPr lang="en-US" sz="1000" dirty="0"/>
              <a:t> 2013;36(suppl 1):S19.</a:t>
            </a:r>
          </a:p>
        </p:txBody>
      </p:sp>
    </p:spTree>
    <p:extLst>
      <p:ext uri="{BB962C8B-B14F-4D97-AF65-F5344CB8AC3E}">
        <p14:creationId xmlns:p14="http://schemas.microsoft.com/office/powerpoint/2010/main" val="1907443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40</a:t>
            </a:fld>
            <a:endParaRPr lang="en-US" smtClean="0">
              <a:latin typeface="Times New Roman" pitchFamily="18" charset="0"/>
            </a:endParaRPr>
          </a:p>
        </p:txBody>
      </p:sp>
    </p:spTree>
    <p:extLst>
      <p:ext uri="{BB962C8B-B14F-4D97-AF65-F5344CB8AC3E}">
        <p14:creationId xmlns:p14="http://schemas.microsoft.com/office/powerpoint/2010/main" val="3458364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44</a:t>
            </a:fld>
            <a:endParaRPr lang="en-US"/>
          </a:p>
        </p:txBody>
      </p:sp>
    </p:spTree>
    <p:extLst>
      <p:ext uri="{BB962C8B-B14F-4D97-AF65-F5344CB8AC3E}">
        <p14:creationId xmlns:p14="http://schemas.microsoft.com/office/powerpoint/2010/main" val="535051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45</a:t>
            </a:fld>
            <a:endParaRPr lang="en-US"/>
          </a:p>
        </p:txBody>
      </p:sp>
    </p:spTree>
    <p:extLst>
      <p:ext uri="{BB962C8B-B14F-4D97-AF65-F5344CB8AC3E}">
        <p14:creationId xmlns:p14="http://schemas.microsoft.com/office/powerpoint/2010/main" val="1536350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78532" name="Footer Placeholder 3"/>
          <p:cNvSpPr>
            <a:spLocks noGrp="1"/>
          </p:cNvSpPr>
          <p:nvPr>
            <p:ph type="ftr" sz="quarter" idx="4"/>
          </p:nvPr>
        </p:nvSpPr>
        <p:spPr/>
        <p:txBody>
          <a:bodyPr/>
          <a:lstStyle/>
          <a:p>
            <a:pPr>
              <a:defRPr/>
            </a:pPr>
            <a:r>
              <a:rPr lang="en-US" smtClean="0"/>
              <a:t>Diabetes Educational Services© (530) 893 - 8635 </a:t>
            </a:r>
          </a:p>
        </p:txBody>
      </p:sp>
      <p:sp>
        <p:nvSpPr>
          <p:cNvPr id="278533" name="Slide Number Placeholder 4"/>
          <p:cNvSpPr>
            <a:spLocks noGrp="1"/>
          </p:cNvSpPr>
          <p:nvPr>
            <p:ph type="sldNum" sz="quarter" idx="5"/>
          </p:nvPr>
        </p:nvSpPr>
        <p:spPr/>
        <p:txBody>
          <a:bodyPr/>
          <a:lstStyle/>
          <a:p>
            <a:pPr>
              <a:defRPr/>
            </a:pPr>
            <a:fld id="{51101D7E-FD51-46F9-B708-AF1B77FE2552}" type="slidenum">
              <a:rPr lang="en-US" smtClean="0"/>
              <a:pPr>
                <a:defRPr/>
              </a:pPr>
              <a:t>56</a:t>
            </a:fld>
            <a:endParaRPr lang="en-US" smtClean="0"/>
          </a:p>
        </p:txBody>
      </p:sp>
    </p:spTree>
    <p:extLst>
      <p:ext uri="{BB962C8B-B14F-4D97-AF65-F5344CB8AC3E}">
        <p14:creationId xmlns:p14="http://schemas.microsoft.com/office/powerpoint/2010/main" val="26492447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715446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Slide Number Placeholder 5"/>
          <p:cNvSpPr txBox="1">
            <a:spLocks/>
          </p:cNvSpPr>
          <p:nvPr userDrawn="1"/>
        </p:nvSpPr>
        <p:spPr>
          <a:xfrm>
            <a:off x="6553200" y="6356350"/>
            <a:ext cx="2133600" cy="365125"/>
          </a:xfrm>
          <a:prstGeom prst="rect">
            <a:avLst/>
          </a:prstGeom>
        </p:spPr>
        <p:txBody>
          <a:bodyPr anchor="ctr"/>
          <a:lstStyle>
            <a:lvl1pPr>
              <a:defRPr/>
            </a:lvl1pP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800">
                <a:solidFill>
                  <a:schemeClr val="bg1"/>
                </a:solidFill>
              </a:defRPr>
            </a:lvl1pPr>
            <a:lvl2pPr>
              <a:buClr>
                <a:srgbClr val="FFD937"/>
              </a:buClr>
              <a:defRPr sz="2400">
                <a:solidFill>
                  <a:schemeClr val="bg1"/>
                </a:solidFill>
              </a:defRPr>
            </a:lvl2pPr>
            <a:lvl3pPr>
              <a:buClr>
                <a:srgbClr val="FFD937"/>
              </a:buClr>
              <a:defRPr sz="2000">
                <a:solidFill>
                  <a:schemeClr val="bg1"/>
                </a:solidFill>
              </a:defRPr>
            </a:lvl3pPr>
            <a:lvl4pPr>
              <a:buClr>
                <a:srgbClr val="FFD937"/>
              </a:buClr>
              <a:defRPr sz="2800">
                <a:solidFill>
                  <a:schemeClr val="bg1"/>
                </a:solidFill>
              </a:defRPr>
            </a:lvl4pPr>
            <a:lvl5pPr>
              <a:buClr>
                <a:srgbClr val="FFD937"/>
              </a:buClr>
              <a:defRPr sz="2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20"/>
          <p:cNvSpPr>
            <a:spLocks noGrp="1"/>
          </p:cNvSpPr>
          <p:nvPr>
            <p:ph type="dt" sz="half" idx="10"/>
          </p:nvPr>
        </p:nvSpPr>
        <p:spPr>
          <a:xfrm>
            <a:off x="457200" y="6356350"/>
            <a:ext cx="2133600" cy="365125"/>
          </a:xfrm>
          <a:prstGeom prst="rect">
            <a:avLst/>
          </a:prstGeom>
        </p:spPr>
        <p:txBody>
          <a:bodyPr/>
          <a:lstStyle>
            <a:lvl1pPr>
              <a:defRPr/>
            </a:lvl1pPr>
          </a:lstStyle>
          <a:p>
            <a:pPr>
              <a:defRPr/>
            </a:pPr>
            <a:fld id="{E448AC1B-3A32-48D0-AA8C-10C63FDCBCFE}" type="datetimeFigureOut">
              <a:rPr lang="en-US"/>
              <a:pPr>
                <a:defRPr/>
              </a:pPr>
              <a:t>10/9/2014</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0"/>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219960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3050"/>
            <a:ext cx="8226425" cy="5822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1720001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29809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166128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8D15F9FD-6B62-4DEE-97A0-B9FDF6681554}" type="slidenum">
              <a:rPr lang="en-US"/>
              <a:pPr/>
              <a:t>‹#›</a:t>
            </a:fld>
            <a:endParaRPr lang="en-US"/>
          </a:p>
        </p:txBody>
      </p:sp>
    </p:spTree>
    <p:extLst>
      <p:ext uri="{BB962C8B-B14F-4D97-AF65-F5344CB8AC3E}">
        <p14:creationId xmlns:p14="http://schemas.microsoft.com/office/powerpoint/2010/main" val="537525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4153360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4319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838200" y="4076700"/>
            <a:ext cx="800735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7" name="Rectangle 12"/>
          <p:cNvSpPr>
            <a:spLocks noGrp="1" noChangeArrowheads="1"/>
          </p:cNvSpPr>
          <p:nvPr>
            <p:ph type="ftr" sz="quarter" idx="11"/>
          </p:nvPr>
        </p:nvSpPr>
        <p:spPr>
          <a:xfrm>
            <a:off x="457200" y="6557946"/>
            <a:ext cx="3657600" cy="228600"/>
          </a:xfrm>
          <a:prstGeom prst="rect">
            <a:avLst/>
          </a:prstGeom>
          <a:ln/>
        </p:spPr>
        <p:txBody>
          <a:bodyPr/>
          <a:lstStyle>
            <a:lvl1pPr>
              <a:defRPr/>
            </a:lvl1pPr>
          </a:lstStyle>
          <a:p>
            <a:pPr>
              <a:defRPr/>
            </a:pPr>
            <a:endParaRPr lang="en-US"/>
          </a:p>
        </p:txBody>
      </p:sp>
      <p:sp>
        <p:nvSpPr>
          <p:cNvPr id="8" name="Rectangle 13"/>
          <p:cNvSpPr>
            <a:spLocks noGrp="1" noChangeArrowheads="1"/>
          </p:cNvSpPr>
          <p:nvPr>
            <p:ph type="sldNum" sz="quarter" idx="12"/>
          </p:nvPr>
        </p:nvSpPr>
        <p:spPr>
          <a:xfrm>
            <a:off x="6251448" y="6556248"/>
            <a:ext cx="588336" cy="228600"/>
          </a:xfrm>
          <a:prstGeom prst="rect">
            <a:avLst/>
          </a:prstGeom>
          <a:ln/>
        </p:spPr>
        <p:txBody>
          <a:bodyPr/>
          <a:lstStyle>
            <a:lvl1pPr>
              <a:defRPr/>
            </a:lvl1pPr>
          </a:lstStyle>
          <a:p>
            <a:fld id="{DFFBEA04-7E98-46B5-84DB-C3B9DA5250E1}" type="slidenum">
              <a:rPr lang="en-US"/>
              <a:pPr/>
              <a:t>‹#›</a:t>
            </a:fld>
            <a:endParaRPr lang="en-US"/>
          </a:p>
        </p:txBody>
      </p:sp>
    </p:spTree>
    <p:extLst>
      <p:ext uri="{BB962C8B-B14F-4D97-AF65-F5344CB8AC3E}">
        <p14:creationId xmlns:p14="http://schemas.microsoft.com/office/powerpoint/2010/main" val="1443510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Click to edit Master subtitle style</a:t>
            </a:r>
            <a:endPar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3.png"/><Relationship Id="rId18" Type="http://schemas.openxmlformats.org/officeDocument/2006/relationships/image" Target="../media/image4.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17" Type="http://schemas.microsoft.com/office/2007/relationships/hdphoto" Target="../media/hdphoto3.wdp"/><Relationship Id="rId2" Type="http://schemas.openxmlformats.org/officeDocument/2006/relationships/slideLayout" Target="../slideLayouts/slideLayout21.xml"/><Relationship Id="rId16" Type="http://schemas.openxmlformats.org/officeDocument/2006/relationships/image" Target="../media/image8.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7.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2" name="Picture 2"/>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6" r:id="rId12"/>
    <p:sldLayoutId id="2147483688" r:id="rId13"/>
    <p:sldLayoutId id="2147483689" r:id="rId14"/>
    <p:sldLayoutId id="2147483690" r:id="rId15"/>
    <p:sldLayoutId id="2147483691" r:id="rId16"/>
    <p:sldLayoutId id="2147483692" r:id="rId17"/>
    <p:sldLayoutId id="2147483693" r:id="rId18"/>
    <p:sldLayoutId id="2147483696"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21" name="Picture 2"/>
          <p:cNvPicPr>
            <a:picLocks noChangeAspect="1" noChangeArrowheads="1"/>
          </p:cNvPicPr>
          <p:nvPr userDrawn="1"/>
        </p:nvPicPr>
        <p:blipFill>
          <a:blip r:embed="rId1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1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0.xml"/><Relationship Id="rId1" Type="http://schemas.openxmlformats.org/officeDocument/2006/relationships/tags" Target="../tags/tag2.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22.W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vmlDrawing" Target="../drawings/vmlDrawing1.vml"/><Relationship Id="rId5" Type="http://schemas.openxmlformats.org/officeDocument/2006/relationships/image" Target="../media/image23.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8.jpe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12.jpe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9.xml"/><Relationship Id="rId1" Type="http://schemas.openxmlformats.org/officeDocument/2006/relationships/tags" Target="../tags/tag19.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3" Type="http://schemas.openxmlformats.org/officeDocument/2006/relationships/video" Target="file:///C:\Documents%20and%20Settings\Owner.BEVERLY-Q62OQR5\Local%20Settings\Temporary%20Internet%20Files\Content.IE5\4DQRG92N\MPj04027780000%5b1%5d.jpg" TargetMode="External"/><Relationship Id="rId2" Type="http://schemas.microsoft.com/office/2007/relationships/media" Target="file:///C:\Documents%20and%20Settings\Owner.BEVERLY-Q62OQR5\Local%20Settings\Temporary%20Internet%20Files\Content.IE5\4DQRG92N\MPj04027780000%5b1%5d.jpg" TargetMode="External"/><Relationship Id="rId1" Type="http://schemas.openxmlformats.org/officeDocument/2006/relationships/tags" Target="../tags/tag29.xml"/><Relationship Id="rId6" Type="http://schemas.openxmlformats.org/officeDocument/2006/relationships/image" Target="../media/image40.wmf"/><Relationship Id="rId5" Type="http://schemas.openxmlformats.org/officeDocument/2006/relationships/image" Target="../media/image39.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41.wmf"/></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6.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47.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40.xml"/><Relationship Id="rId4" Type="http://schemas.openxmlformats.org/officeDocument/2006/relationships/image" Target="../media/image48.wmf"/></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4.xml"/><Relationship Id="rId1" Type="http://schemas.openxmlformats.org/officeDocument/2006/relationships/tags" Target="../tags/tag41.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6.xml"/></Relationships>
</file>

<file path=ppt/slides/_rels/slide52.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52.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53.jpeg"/></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55.WMF"/></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5.xml"/></Relationships>
</file>

<file path=ppt/slides/_rels/slide62.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4.xml"/><Relationship Id="rId1" Type="http://schemas.openxmlformats.org/officeDocument/2006/relationships/tags" Target="../tags/tag58.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61.xml"/><Relationship Id="rId5" Type="http://schemas.openxmlformats.org/officeDocument/2006/relationships/image" Target="../media/image62.wmf"/><Relationship Id="rId4" Type="http://schemas.openxmlformats.org/officeDocument/2006/relationships/image" Target="../media/image61.wm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63.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xml"/><Relationship Id="rId1" Type="http://schemas.openxmlformats.org/officeDocument/2006/relationships/tags" Target="../tags/tag64.xml"/><Relationship Id="rId4" Type="http://schemas.openxmlformats.org/officeDocument/2006/relationships/image" Target="../media/image64.wm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ags" Target="../tags/tag66.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file:///C:\Documents%20and%20Settings\Owner.BEVERLY-Q62OQR5\Local%20Settings\Temporary%20Internet%20Files\Content.IE5\9AJ7SK43\MPj04386470000%5b1%5d.jpg" TargetMode="External"/><Relationship Id="rId1" Type="http://schemas.openxmlformats.org/officeDocument/2006/relationships/tags" Target="../tags/tag67.xml"/><Relationship Id="rId5" Type="http://schemas.openxmlformats.org/officeDocument/2006/relationships/image" Target="../media/image68.jpeg"/><Relationship Id="rId4" Type="http://schemas.openxmlformats.org/officeDocument/2006/relationships/notesSlide" Target="../notesSlides/notesSlide19.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69.JP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tags" Target="../tags/tag69.xml"/><Relationship Id="rId4" Type="http://schemas.openxmlformats.org/officeDocument/2006/relationships/image" Target="../media/image70.wmf"/></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73.WMF"/><Relationship Id="rId5" Type="http://schemas.openxmlformats.org/officeDocument/2006/relationships/image" Target="../media/image72.png"/><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7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notesSlide" Target="../notesSlides/notesSlide24.xml"/><Relationship Id="rId7" Type="http://schemas.openxmlformats.org/officeDocument/2006/relationships/image" Target="../media/image75.jpeg"/><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hyperlink" Target="http://www.childrenwithdiabetes.com/gifs/products/glucagonkitred.jpg" TargetMode="External"/><Relationship Id="rId5" Type="http://schemas.openxmlformats.org/officeDocument/2006/relationships/image" Target="../media/image74.jpeg"/><Relationship Id="rId4" Type="http://schemas.openxmlformats.org/officeDocument/2006/relationships/hyperlink" Target="http://www.childrenwithdiabetes.com/gifs/products/glucagonkitredopen.jpg" TargetMode="Externa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7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77.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6.xml"/><Relationship Id="rId1" Type="http://schemas.openxmlformats.org/officeDocument/2006/relationships/tags" Target="../tags/tag76.xml"/><Relationship Id="rId4" Type="http://schemas.openxmlformats.org/officeDocument/2006/relationships/image" Target="../media/image78.wmf"/></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80.xml"/><Relationship Id="rId4" Type="http://schemas.openxmlformats.org/officeDocument/2006/relationships/image" Target="../media/image79.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80.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8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83.xml"/><Relationship Id="rId4" Type="http://schemas.openxmlformats.org/officeDocument/2006/relationships/image" Target="../media/image82.JP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83.jpeg"/><Relationship Id="rId4" Type="http://schemas.openxmlformats.org/officeDocument/2006/relationships/notesSlide" Target="../notesSlides/notesSlide35.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86.xml"/><Relationship Id="rId5" Type="http://schemas.openxmlformats.org/officeDocument/2006/relationships/image" Target="../media/image84.jpeg"/><Relationship Id="rId4" Type="http://schemas.openxmlformats.org/officeDocument/2006/relationships/hyperlink" Target="http://www.diabetesed.net/page/_files/J-Clin-Endocrinol-Metab.-2012;97-16-38.pdf" TargetMode="Externa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87.xml"/><Relationship Id="rId4" Type="http://schemas.openxmlformats.org/officeDocument/2006/relationships/image" Target="../media/image85.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86.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9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91.xml"/><Relationship Id="rId5" Type="http://schemas.openxmlformats.org/officeDocument/2006/relationships/image" Target="../media/image89.tif"/><Relationship Id="rId4" Type="http://schemas.openxmlformats.org/officeDocument/2006/relationships/image" Target="../media/image8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4000" dirty="0" smtClean="0"/>
              <a:t>Diabetes Boot Camp – Class 2</a:t>
            </a:r>
            <a:endParaRPr lang="en-US" sz="4000" dirty="0"/>
          </a:p>
        </p:txBody>
      </p:sp>
      <p:sp>
        <p:nvSpPr>
          <p:cNvPr id="10" name="Subtitle 9"/>
          <p:cNvSpPr>
            <a:spLocks noGrp="1"/>
          </p:cNvSpPr>
          <p:nvPr>
            <p:ph type="subTitle" idx="1"/>
          </p:nvPr>
        </p:nvSpPr>
        <p:spPr/>
        <p:txBody>
          <a:bodyPr/>
          <a:lstStyle/>
          <a:p>
            <a:pPr>
              <a:lnSpc>
                <a:spcPts val="2400"/>
              </a:lnSpc>
              <a:spcBef>
                <a:spcPts val="0"/>
              </a:spcBef>
            </a:pPr>
            <a:r>
              <a:rPr lang="en-US" dirty="0" smtClean="0"/>
              <a:t>www.DiabetesEd.net</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228600"/>
            <a:ext cx="5765800" cy="1894561"/>
          </a:xfrm>
          <a:prstGeom prst="rect">
            <a:avLst/>
          </a:prstGeom>
        </p:spPr>
      </p:pic>
      <p:pic>
        <p:nvPicPr>
          <p:cNvPr id="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9"/>
          <p:cNvSpPr txBox="1">
            <a:spLocks/>
          </p:cNvSpPr>
          <p:nvPr/>
        </p:nvSpPr>
        <p:spPr>
          <a:xfrm>
            <a:off x="1252330" y="4111487"/>
            <a:ext cx="6858000" cy="533400"/>
          </a:xfrm>
          <a:prstGeom prst="rect">
            <a:avLst/>
          </a:prstGeom>
        </p:spPr>
        <p:txBody>
          <a:bodyPr vert="horz">
            <a:noAutofit/>
          </a:bodyPr>
          <a:lstStyle>
            <a:lvl1pPr marL="0" indent="0" algn="r" rtl="0" eaLnBrk="1" latinLnBrk="0" hangingPunct="1">
              <a:spcBef>
                <a:spcPts val="600"/>
              </a:spcBef>
              <a:buClr>
                <a:srgbClr val="86AA2C"/>
              </a:buClr>
              <a:buSzPct val="76000"/>
              <a:buFont typeface="Wingdings 3"/>
              <a:buNone/>
              <a:defRPr kumimoji="0" sz="32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86AA2C"/>
              </a:buClr>
              <a:buSzPct val="76000"/>
              <a:buFont typeface="Wingdings 3"/>
              <a:buNone/>
              <a:defRPr kumimoji="0" sz="26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86AA2C"/>
              </a:buClr>
              <a:buSzPct val="76000"/>
              <a:buFont typeface="Wingdings 3"/>
              <a:buNone/>
              <a:defRPr kumimoji="0" sz="22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86AA2C"/>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86AA2C"/>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a:lnSpc>
                <a:spcPts val="2400"/>
              </a:lnSpc>
              <a:spcBef>
                <a:spcPts val="0"/>
              </a:spcBef>
            </a:pPr>
            <a:r>
              <a:rPr lang="en-US" sz="2400" dirty="0" smtClean="0"/>
              <a:t>Beverly Dyck Thomassian, RN, MPH, BC-ADM, CDE</a:t>
            </a:r>
          </a:p>
          <a:p>
            <a:pPr>
              <a:lnSpc>
                <a:spcPts val="2400"/>
              </a:lnSpc>
              <a:spcBef>
                <a:spcPts val="0"/>
              </a:spcBef>
            </a:pPr>
            <a:r>
              <a:rPr lang="en-US" sz="2400" dirty="0" smtClean="0"/>
              <a:t>President, Diabetes Education Services</a:t>
            </a:r>
            <a:endParaRPr lang="en-US" sz="2400" dirty="0"/>
          </a:p>
        </p:txBody>
      </p:sp>
    </p:spTree>
    <p:custDataLst>
      <p:tags r:id="rId1"/>
    </p:custDataLst>
    <p:extLst>
      <p:ext uri="{BB962C8B-B14F-4D97-AF65-F5344CB8AC3E}">
        <p14:creationId xmlns:p14="http://schemas.microsoft.com/office/powerpoint/2010/main" val="294643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274638"/>
            <a:ext cx="8229600" cy="1020762"/>
          </a:xfrm>
        </p:spPr>
        <p:txBody>
          <a:bodyPr anchor="ctr">
            <a:normAutofit fontScale="90000"/>
          </a:bodyPr>
          <a:lstStyle/>
          <a:p>
            <a:pPr eaLnBrk="1" hangingPunct="1"/>
            <a:r>
              <a:rPr lang="en-US" sz="3100" dirty="0" smtClean="0">
                <a:ea typeface="ＭＳ Ｐゴシック" panose="020B0600070205080204" pitchFamily="34" charset="-128"/>
              </a:rPr>
              <a:t>Adaptation to the Emotional Stress of Chronic Disease</a:t>
            </a:r>
            <a:r>
              <a:rPr lang="en-US" sz="3200" dirty="0" smtClean="0">
                <a:ea typeface="ＭＳ Ｐゴシック" panose="020B0600070205080204" pitchFamily="34" charset="-128"/>
              </a:rPr>
              <a:t> </a:t>
            </a:r>
            <a:r>
              <a:rPr lang="en-US" sz="1800" dirty="0" smtClean="0">
                <a:ea typeface="ＭＳ Ｐゴシック" panose="020B0600070205080204" pitchFamily="34" charset="-128"/>
              </a:rPr>
              <a:t>(</a:t>
            </a:r>
            <a:r>
              <a:rPr lang="en-US" sz="1800" dirty="0" err="1" smtClean="0">
                <a:ea typeface="ＭＳ Ｐゴシック" panose="020B0600070205080204" pitchFamily="34" charset="-128"/>
              </a:rPr>
              <a:t>Kubler</a:t>
            </a:r>
            <a:r>
              <a:rPr lang="en-US" sz="1800" dirty="0" smtClean="0">
                <a:ea typeface="ＭＳ Ｐゴシック" panose="020B0600070205080204" pitchFamily="34" charset="-128"/>
              </a:rPr>
              <a:t>-Ross, Rubin RR, </a:t>
            </a:r>
            <a:r>
              <a:rPr lang="en-US" sz="1800" dirty="0" err="1" smtClean="0">
                <a:ea typeface="ＭＳ Ｐゴシック" panose="020B0600070205080204" pitchFamily="34" charset="-128"/>
              </a:rPr>
              <a:t>WHPolonsky</a:t>
            </a:r>
            <a:r>
              <a:rPr lang="en-US" sz="1800" dirty="0" smtClean="0">
                <a:ea typeface="ＭＳ Ｐゴシック" panose="020B0600070205080204" pitchFamily="34" charset="-128"/>
              </a:rPr>
              <a:t>)</a:t>
            </a:r>
          </a:p>
        </p:txBody>
      </p:sp>
      <p:graphicFrame>
        <p:nvGraphicFramePr>
          <p:cNvPr id="92214" name="Group 54"/>
          <p:cNvGraphicFramePr>
            <a:graphicFrameLocks noGrp="1"/>
          </p:cNvGraphicFramePr>
          <p:nvPr>
            <p:ph type="tbl" idx="1"/>
            <p:extLst/>
          </p:nvPr>
        </p:nvGraphicFramePr>
        <p:xfrm>
          <a:off x="489856" y="1295400"/>
          <a:ext cx="8196944" cy="4915985"/>
        </p:xfrm>
        <a:graphic>
          <a:graphicData uri="http://schemas.openxmlformats.org/drawingml/2006/table">
            <a:tbl>
              <a:tblPr/>
              <a:tblGrid>
                <a:gridCol w="3263599"/>
                <a:gridCol w="4933345"/>
              </a:tblGrid>
              <a:tr h="97143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2500" b="0" i="0" u="none" strike="noStrike" cap="none" normalizeH="0" baseline="0" dirty="0" smtClean="0">
                          <a:ln>
                            <a:noFill/>
                          </a:ln>
                          <a:solidFill>
                            <a:schemeClr val="accent6">
                              <a:lumMod val="75000"/>
                            </a:schemeClr>
                          </a:solidFill>
                          <a:effectLst/>
                          <a:latin typeface="Calibri" panose="020F0502020204030204" pitchFamily="34" charset="0"/>
                          <a:ea typeface="ＭＳ Ｐゴシック" pitchFamily="1" charset="-128"/>
                        </a:rPr>
                        <a:t>Denial</a:t>
                      </a:r>
                    </a:p>
                  </a:txBody>
                  <a:tcPr marL="78766" marR="78766" marT="39382" marB="393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smtClean="0">
                          <a:ln>
                            <a:noFill/>
                          </a:ln>
                          <a:solidFill>
                            <a:schemeClr val="tx1"/>
                          </a:solidFill>
                          <a:effectLst/>
                          <a:latin typeface="Calibri" panose="020F0502020204030204" pitchFamily="34" charset="0"/>
                          <a:ea typeface="ＭＳ Ｐゴシック" pitchFamily="1" charset="-128"/>
                        </a:rPr>
                        <a:t>Don’t agree, but listen</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smtClean="0">
                          <a:ln>
                            <a:noFill/>
                          </a:ln>
                          <a:solidFill>
                            <a:schemeClr val="tx1"/>
                          </a:solidFill>
                          <a:effectLst/>
                          <a:latin typeface="Calibri" panose="020F0502020204030204" pitchFamily="34" charset="0"/>
                          <a:ea typeface="ＭＳ Ｐゴシック" pitchFamily="1" charset="-128"/>
                        </a:rPr>
                        <a:t>Acknowledge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smtClean="0">
                          <a:ln>
                            <a:noFill/>
                          </a:ln>
                          <a:solidFill>
                            <a:schemeClr val="tx1"/>
                          </a:solidFill>
                          <a:effectLst/>
                          <a:latin typeface="Calibri" panose="020F0502020204030204" pitchFamily="34" charset="0"/>
                          <a:ea typeface="ＭＳ Ｐゴシック" pitchFamily="1" charset="-128"/>
                        </a:rPr>
                        <a:t>Survival Skills only!</a:t>
                      </a:r>
                    </a:p>
                  </a:txBody>
                  <a:tcPr marL="78766" marR="78766" marT="39382" marB="393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8649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2500" b="0" i="0" u="none" strike="noStrike" cap="none" normalizeH="0" baseline="0" dirty="0" smtClean="0">
                          <a:ln>
                            <a:noFill/>
                          </a:ln>
                          <a:solidFill>
                            <a:schemeClr val="accent6">
                              <a:lumMod val="75000"/>
                            </a:schemeClr>
                          </a:solidFill>
                          <a:effectLst/>
                          <a:latin typeface="Calibri" panose="020F0502020204030204" pitchFamily="34" charset="0"/>
                          <a:ea typeface="ＭＳ Ｐゴシック" pitchFamily="1" charset="-128"/>
                        </a:rPr>
                        <a:t>Anger</a:t>
                      </a:r>
                    </a:p>
                  </a:txBody>
                  <a:tcPr marL="78766" marR="78766" marT="39382" marB="393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Indicates: Awareness,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Learning Begins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Be clear, concise instructs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No long WHY answers</a:t>
                      </a:r>
                    </a:p>
                  </a:txBody>
                  <a:tcPr marL="78766" marR="78766" marT="39382" marB="393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143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2500" b="0" i="0" u="none" strike="noStrike" cap="none" normalizeH="0" baseline="0" dirty="0" smtClean="0">
                          <a:ln>
                            <a:noFill/>
                          </a:ln>
                          <a:solidFill>
                            <a:schemeClr val="accent6">
                              <a:lumMod val="75000"/>
                            </a:schemeClr>
                          </a:solidFill>
                          <a:effectLst/>
                          <a:latin typeface="Calibri" panose="020F0502020204030204" pitchFamily="34" charset="0"/>
                          <a:ea typeface="ＭＳ Ｐゴシック" pitchFamily="1" charset="-128"/>
                        </a:rPr>
                        <a:t>Bargaining</a:t>
                      </a:r>
                    </a:p>
                  </a:txBody>
                  <a:tcPr marL="78766" marR="78766" marT="39382" marB="393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Identifies w/ others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Group classes good</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Focus Education on what pt. wants to know</a:t>
                      </a:r>
                    </a:p>
                  </a:txBody>
                  <a:tcPr marL="78766" marR="78766" marT="39382" marB="393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143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2500" b="0" i="0" u="none" strike="noStrike" cap="none" normalizeH="0" baseline="0" dirty="0" smtClean="0">
                          <a:ln>
                            <a:noFill/>
                          </a:ln>
                          <a:solidFill>
                            <a:schemeClr val="accent6">
                              <a:lumMod val="75000"/>
                            </a:schemeClr>
                          </a:solidFill>
                          <a:effectLst/>
                          <a:latin typeface="Calibri" panose="020F0502020204030204" pitchFamily="34" charset="0"/>
                          <a:ea typeface="ＭＳ Ｐゴシック" pitchFamily="1" charset="-128"/>
                        </a:rPr>
                        <a:t>Depression &amp;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2500" b="0" i="0" u="none" strike="noStrike" cap="none" normalizeH="0" baseline="0" dirty="0" smtClean="0">
                          <a:ln>
                            <a:noFill/>
                          </a:ln>
                          <a:solidFill>
                            <a:schemeClr val="accent6">
                              <a:lumMod val="75000"/>
                            </a:schemeClr>
                          </a:solidFill>
                          <a:effectLst/>
                          <a:latin typeface="Calibri" panose="020F0502020204030204" pitchFamily="34" charset="0"/>
                          <a:ea typeface="ＭＳ Ｐゴシック" pitchFamily="1" charset="-128"/>
                        </a:rPr>
                        <a:t>Frustration</a:t>
                      </a:r>
                    </a:p>
                  </a:txBody>
                  <a:tcPr marL="78766" marR="78766" marT="39382" marB="393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Realize permanency of disease and treatment</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Psycho-social support referral</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Emphasize + change made</a:t>
                      </a:r>
                    </a:p>
                  </a:txBody>
                  <a:tcPr marL="78766" marR="78766" marT="39382" marB="393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5176">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2500" b="0" i="0" u="none" strike="noStrike" cap="none" normalizeH="0" baseline="0" dirty="0" smtClean="0">
                          <a:ln>
                            <a:noFill/>
                          </a:ln>
                          <a:solidFill>
                            <a:schemeClr val="accent6">
                              <a:lumMod val="75000"/>
                            </a:schemeClr>
                          </a:solidFill>
                          <a:effectLst/>
                          <a:latin typeface="Calibri" panose="020F0502020204030204" pitchFamily="34" charset="0"/>
                          <a:ea typeface="ＭＳ Ｐゴシック" pitchFamily="1" charset="-128"/>
                        </a:rPr>
                        <a:t>Accept &amp; Adapt</a:t>
                      </a:r>
                    </a:p>
                  </a:txBody>
                  <a:tcPr marL="78766" marR="78766" marT="39382" marB="3938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1" charset="2"/>
                        <a:buNone/>
                        <a:tabLst/>
                      </a:pPr>
                      <a:r>
                        <a:rPr kumimoji="0" lang="en-US" sz="1700" b="0" i="0" u="none" strike="noStrike" cap="none" normalizeH="0" baseline="0" dirty="0" smtClean="0">
                          <a:ln>
                            <a:noFill/>
                          </a:ln>
                          <a:solidFill>
                            <a:schemeClr val="tx1"/>
                          </a:solidFill>
                          <a:effectLst/>
                          <a:latin typeface="Calibri" panose="020F0502020204030204" pitchFamily="34" charset="0"/>
                          <a:ea typeface="ＭＳ Ｐゴシック" pitchFamily="1" charset="-128"/>
                        </a:rPr>
                        <a:t>Sense of responsibility for Self-care; </a:t>
                      </a:r>
                    </a:p>
                  </a:txBody>
                  <a:tcPr marL="78766" marR="78766" marT="39382" marB="3938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ustDataLst>
      <p:tags r:id="rId1"/>
    </p:custDataLst>
    <p:extLst>
      <p:ext uri="{BB962C8B-B14F-4D97-AF65-F5344CB8AC3E}">
        <p14:creationId xmlns:p14="http://schemas.microsoft.com/office/powerpoint/2010/main" val="42167078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81000" y="228600"/>
            <a:ext cx="8229600" cy="1219200"/>
          </a:xfrm>
        </p:spPr>
        <p:txBody>
          <a:bodyPr>
            <a:noAutofit/>
          </a:bodyPr>
          <a:lstStyle/>
          <a:p>
            <a:pPr eaLnBrk="1" hangingPunct="1"/>
            <a:r>
              <a:rPr lang="en-US" sz="4000" dirty="0" smtClean="0">
                <a:ea typeface="ＭＳ Ｐゴシック" panose="020B0600070205080204" pitchFamily="34" charset="-128"/>
              </a:rPr>
              <a:t>Asking Questions: clear, accepting manner</a:t>
            </a:r>
          </a:p>
        </p:txBody>
      </p:sp>
      <p:sp>
        <p:nvSpPr>
          <p:cNvPr id="24579" name="Rectangle 3"/>
          <p:cNvSpPr>
            <a:spLocks noGrp="1" noChangeArrowheads="1"/>
          </p:cNvSpPr>
          <p:nvPr>
            <p:ph idx="1"/>
          </p:nvPr>
        </p:nvSpPr>
        <p:spPr>
          <a:xfrm>
            <a:off x="533400" y="1676400"/>
            <a:ext cx="8229600" cy="5181600"/>
          </a:xfrm>
        </p:spPr>
        <p:txBody>
          <a:bodyPr>
            <a:normAutofit/>
          </a:bodyPr>
          <a:lstStyle/>
          <a:p>
            <a:r>
              <a:rPr lang="en-US" sz="3600" dirty="0" smtClean="0">
                <a:ea typeface="ＭＳ Ｐゴシック" panose="020B0600070205080204" pitchFamily="34" charset="-128"/>
              </a:rPr>
              <a:t>What is </a:t>
            </a:r>
            <a:r>
              <a:rPr lang="en-US" sz="3600" dirty="0" smtClean="0">
                <a:solidFill>
                  <a:schemeClr val="tx1"/>
                </a:solidFill>
                <a:ea typeface="ＭＳ Ｐゴシック" panose="020B0600070205080204" pitchFamily="34" charset="-128"/>
              </a:rPr>
              <a:t>important to </a:t>
            </a:r>
            <a:r>
              <a:rPr lang="en-US" sz="3600" u="sng" dirty="0" smtClean="0">
                <a:solidFill>
                  <a:srgbClr val="D02020"/>
                </a:solidFill>
                <a:ea typeface="ＭＳ Ｐゴシック" panose="020B0600070205080204" pitchFamily="34" charset="-128"/>
              </a:rPr>
              <a:t>you?</a:t>
            </a:r>
          </a:p>
          <a:p>
            <a:r>
              <a:rPr lang="en-US" sz="3600" dirty="0" smtClean="0">
                <a:solidFill>
                  <a:srgbClr val="000000"/>
                </a:solidFill>
                <a:ea typeface="ＭＳ Ｐゴシック" panose="020B0600070205080204" pitchFamily="34" charset="-128"/>
              </a:rPr>
              <a:t>What do </a:t>
            </a:r>
            <a:r>
              <a:rPr lang="en-US" sz="3600" dirty="0" smtClean="0">
                <a:solidFill>
                  <a:srgbClr val="CC3300"/>
                </a:solidFill>
                <a:ea typeface="ＭＳ Ｐゴシック" panose="020B0600070205080204" pitchFamily="34" charset="-128"/>
              </a:rPr>
              <a:t>you</a:t>
            </a:r>
            <a:r>
              <a:rPr lang="en-US" sz="3600" dirty="0" smtClean="0">
                <a:solidFill>
                  <a:srgbClr val="000000"/>
                </a:solidFill>
                <a:ea typeface="ＭＳ Ｐゴシック" panose="020B0600070205080204" pitchFamily="34" charset="-128"/>
              </a:rPr>
              <a:t> think of </a:t>
            </a:r>
            <a:r>
              <a:rPr lang="en-US" sz="3600" u="sng" dirty="0" smtClean="0">
                <a:solidFill>
                  <a:srgbClr val="D02020"/>
                </a:solidFill>
                <a:ea typeface="ＭＳ Ｐゴシック" panose="020B0600070205080204" pitchFamily="34" charset="-128"/>
              </a:rPr>
              <a:t>your</a:t>
            </a:r>
            <a:r>
              <a:rPr lang="en-US" sz="3600" u="sng" dirty="0" smtClean="0">
                <a:ea typeface="ＭＳ Ｐゴシック" panose="020B0600070205080204" pitchFamily="34" charset="-128"/>
              </a:rPr>
              <a:t> </a:t>
            </a:r>
            <a:r>
              <a:rPr lang="en-US" sz="3600" dirty="0" smtClean="0">
                <a:solidFill>
                  <a:schemeClr val="tx1"/>
                </a:solidFill>
                <a:ea typeface="ＭＳ Ｐゴシック" panose="020B0600070205080204" pitchFamily="34" charset="-128"/>
              </a:rPr>
              <a:t>diabetes?</a:t>
            </a:r>
          </a:p>
          <a:p>
            <a:r>
              <a:rPr lang="en-US" sz="3600" dirty="0" smtClean="0">
                <a:solidFill>
                  <a:srgbClr val="000000"/>
                </a:solidFill>
                <a:ea typeface="ＭＳ Ｐゴシック" panose="020B0600070205080204" pitchFamily="34" charset="-128"/>
              </a:rPr>
              <a:t>What are</a:t>
            </a:r>
            <a:r>
              <a:rPr lang="en-US" sz="3600" dirty="0" smtClean="0">
                <a:ea typeface="ＭＳ Ｐゴシック" panose="020B0600070205080204" pitchFamily="34" charset="-128"/>
              </a:rPr>
              <a:t> </a:t>
            </a:r>
            <a:r>
              <a:rPr lang="en-US" sz="3600" u="sng" dirty="0" smtClean="0">
                <a:solidFill>
                  <a:srgbClr val="D02020"/>
                </a:solidFill>
                <a:ea typeface="ＭＳ Ｐゴシック" panose="020B0600070205080204" pitchFamily="34" charset="-128"/>
              </a:rPr>
              <a:t>your</a:t>
            </a:r>
            <a:r>
              <a:rPr lang="en-US" sz="3600" dirty="0" smtClean="0">
                <a:ea typeface="ＭＳ Ｐゴシック" panose="020B0600070205080204" pitchFamily="34" charset="-128"/>
              </a:rPr>
              <a:t> </a:t>
            </a:r>
            <a:r>
              <a:rPr lang="en-US" sz="3600" dirty="0" smtClean="0">
                <a:solidFill>
                  <a:srgbClr val="000000"/>
                </a:solidFill>
                <a:ea typeface="ＭＳ Ｐゴシック" panose="020B0600070205080204" pitchFamily="34" charset="-128"/>
              </a:rPr>
              <a:t>goals and expectations?</a:t>
            </a:r>
          </a:p>
          <a:p>
            <a:r>
              <a:rPr lang="en-US" sz="3600" dirty="0" smtClean="0">
                <a:solidFill>
                  <a:srgbClr val="000000"/>
                </a:solidFill>
                <a:ea typeface="ＭＳ Ｐゴシック" panose="020B0600070205080204" pitchFamily="34" charset="-128"/>
              </a:rPr>
              <a:t>How are </a:t>
            </a:r>
            <a:r>
              <a:rPr lang="en-US" sz="3600" u="sng" dirty="0" smtClean="0">
                <a:solidFill>
                  <a:srgbClr val="C00000"/>
                </a:solidFill>
                <a:ea typeface="ＭＳ Ｐゴシック" panose="020B0600070205080204" pitchFamily="34" charset="-128"/>
              </a:rPr>
              <a:t>YOUR feelings </a:t>
            </a:r>
            <a:r>
              <a:rPr lang="en-US" sz="3600" dirty="0" smtClean="0">
                <a:solidFill>
                  <a:srgbClr val="000000"/>
                </a:solidFill>
                <a:ea typeface="ＭＳ Ｐゴシック" panose="020B0600070205080204" pitchFamily="34" charset="-128"/>
              </a:rPr>
              <a:t>about all of this?</a:t>
            </a:r>
          </a:p>
          <a:p>
            <a:endParaRPr lang="en-US" sz="3600" dirty="0" smtClean="0">
              <a:solidFill>
                <a:srgbClr val="000000"/>
              </a:solidFill>
              <a:ea typeface="ＭＳ Ｐゴシック" panose="020B0600070205080204" pitchFamily="34" charset="-128"/>
            </a:endParaRPr>
          </a:p>
          <a:p>
            <a:r>
              <a:rPr lang="en-US" sz="3600" dirty="0" smtClean="0">
                <a:solidFill>
                  <a:srgbClr val="000000"/>
                </a:solidFill>
                <a:ea typeface="ＭＳ Ｐゴシック" panose="020B0600070205080204" pitchFamily="34" charset="-128"/>
              </a:rPr>
              <a:t>Get to The WHY.</a:t>
            </a:r>
            <a:endParaRPr lang="en-US" sz="3600" dirty="0">
              <a:solidFill>
                <a:srgbClr val="000000"/>
              </a:solidFill>
              <a:ea typeface="ＭＳ Ｐゴシック" panose="020B0600070205080204" pitchFamily="34" charset="-128"/>
            </a:endParaRPr>
          </a:p>
          <a:p>
            <a:pPr lvl="1"/>
            <a:r>
              <a:rPr lang="en-US" sz="3200" dirty="0" smtClean="0">
                <a:solidFill>
                  <a:srgbClr val="000000"/>
                </a:solidFill>
                <a:ea typeface="ＭＳ Ｐゴシック" panose="020B0600070205080204" pitchFamily="34" charset="-128"/>
              </a:rPr>
              <a:t>WIIFM – What is in it for me?</a:t>
            </a:r>
          </a:p>
          <a:p>
            <a:endParaRPr lang="en-US" sz="3600" dirty="0" smtClean="0">
              <a:ea typeface="ＭＳ Ｐゴシック" panose="020B0600070205080204" pitchFamily="34" charset="-128"/>
            </a:endParaRPr>
          </a:p>
        </p:txBody>
      </p:sp>
      <p:pic>
        <p:nvPicPr>
          <p:cNvPr id="2" name="Picture 1"/>
          <p:cNvPicPr>
            <a:picLocks noChangeAspect="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934200" y="4343400"/>
            <a:ext cx="1231392" cy="1836224"/>
          </a:xfrm>
          <a:prstGeom prst="rect">
            <a:avLst/>
          </a:prstGeom>
        </p:spPr>
      </p:pic>
    </p:spTree>
    <p:custDataLst>
      <p:tags r:id="rId1"/>
    </p:custDataLst>
    <p:extLst>
      <p:ext uri="{BB962C8B-B14F-4D97-AF65-F5344CB8AC3E}">
        <p14:creationId xmlns:p14="http://schemas.microsoft.com/office/powerpoint/2010/main" val="209229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28600"/>
            <a:ext cx="8229600" cy="990600"/>
          </a:xfrm>
        </p:spPr>
        <p:txBody>
          <a:bodyPr anchor="ctr">
            <a:normAutofit/>
          </a:bodyPr>
          <a:lstStyle/>
          <a:p>
            <a:pPr eaLnBrk="1" hangingPunct="1"/>
            <a:r>
              <a:rPr lang="en-US" sz="4000" dirty="0" smtClean="0">
                <a:ea typeface="ＭＳ Ｐゴシック" panose="020B0600070205080204" pitchFamily="34" charset="-128"/>
              </a:rPr>
              <a:t>Social Support Assessment Tool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990600"/>
            <a:ext cx="2529763" cy="3200400"/>
          </a:xfrm>
          <a:prstGeom prst="rect">
            <a:avLst/>
          </a:prstGeom>
        </p:spPr>
      </p:pic>
      <p:sp>
        <p:nvSpPr>
          <p:cNvPr id="26627" name="Rectangle 3"/>
          <p:cNvSpPr>
            <a:spLocks noGrp="1" noChangeArrowheads="1"/>
          </p:cNvSpPr>
          <p:nvPr>
            <p:ph idx="1"/>
          </p:nvPr>
        </p:nvSpPr>
        <p:spPr>
          <a:xfrm>
            <a:off x="457200" y="1371600"/>
            <a:ext cx="5715000" cy="4533900"/>
          </a:xfrm>
        </p:spPr>
        <p:txBody>
          <a:bodyPr>
            <a:normAutofit lnSpcReduction="10000"/>
          </a:bodyPr>
          <a:lstStyle/>
          <a:p>
            <a:pPr eaLnBrk="1" hangingPunct="1">
              <a:lnSpc>
                <a:spcPct val="90000"/>
              </a:lnSpc>
              <a:buFont typeface="Wingdings" panose="05000000000000000000" pitchFamily="2" charset="2"/>
              <a:buNone/>
            </a:pPr>
            <a:r>
              <a:rPr lang="en-US" sz="4000" dirty="0" smtClean="0">
                <a:ea typeface="ＭＳ Ｐゴシック" panose="020B0600070205080204" pitchFamily="34" charset="-128"/>
              </a:rPr>
              <a:t>Who helps you? </a:t>
            </a:r>
          </a:p>
          <a:p>
            <a:pPr>
              <a:lnSpc>
                <a:spcPct val="90000"/>
              </a:lnSpc>
            </a:pPr>
            <a:r>
              <a:rPr lang="en-US" sz="3600" dirty="0" smtClean="0">
                <a:ea typeface="ＭＳ Ｐゴシック" panose="020B0600070205080204" pitchFamily="34" charset="-128"/>
              </a:rPr>
              <a:t>With practical or emotional support ?</a:t>
            </a:r>
          </a:p>
          <a:p>
            <a:pPr>
              <a:lnSpc>
                <a:spcPct val="90000"/>
              </a:lnSpc>
            </a:pPr>
            <a:r>
              <a:rPr lang="en-US" sz="3600" dirty="0" smtClean="0">
                <a:ea typeface="ＭＳ Ｐゴシック" panose="020B0600070205080204" pitchFamily="34" charset="-128"/>
              </a:rPr>
              <a:t>What would you like in support for day-to-day?</a:t>
            </a:r>
          </a:p>
          <a:p>
            <a:pPr>
              <a:lnSpc>
                <a:spcPct val="90000"/>
              </a:lnSpc>
            </a:pPr>
            <a:r>
              <a:rPr lang="en-US" sz="3600" dirty="0" smtClean="0">
                <a:ea typeface="ＭＳ Ｐゴシック" panose="020B0600070205080204" pitchFamily="34" charset="-128"/>
              </a:rPr>
              <a:t>One thing you could do so you will get the support you need?</a:t>
            </a:r>
          </a:p>
          <a:p>
            <a:pPr>
              <a:lnSpc>
                <a:spcPct val="90000"/>
              </a:lnSpc>
            </a:pPr>
            <a:r>
              <a:rPr lang="en-US" sz="3600" dirty="0" smtClean="0">
                <a:solidFill>
                  <a:srgbClr val="000000"/>
                </a:solidFill>
                <a:ea typeface="ＭＳ Ｐゴシック" panose="020B0600070205080204" pitchFamily="34" charset="-128"/>
              </a:rPr>
              <a:t>Have resource sheet ready</a:t>
            </a:r>
          </a:p>
          <a:p>
            <a:pPr eaLnBrk="1" hangingPunct="1">
              <a:lnSpc>
                <a:spcPct val="90000"/>
              </a:lnSpc>
              <a:buFont typeface="Wingdings" panose="05000000000000000000" pitchFamily="2" charset="2"/>
              <a:buBlip>
                <a:blip r:embed="rId4"/>
              </a:buBlip>
            </a:pPr>
            <a:endParaRPr lang="en-US" sz="4800" dirty="0" smtClean="0">
              <a:solidFill>
                <a:srgbClr val="FFFF66"/>
              </a:solidFill>
              <a:ea typeface="ＭＳ Ｐゴシック" panose="020B0600070205080204" pitchFamily="34" charset="-128"/>
            </a:endParaRPr>
          </a:p>
        </p:txBody>
      </p:sp>
    </p:spTree>
    <p:custDataLst>
      <p:tags r:id="rId1"/>
    </p:custDataLst>
    <p:extLst>
      <p:ext uri="{BB962C8B-B14F-4D97-AF65-F5344CB8AC3E}">
        <p14:creationId xmlns:p14="http://schemas.microsoft.com/office/powerpoint/2010/main" val="221677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152400"/>
            <a:ext cx="8229600" cy="1295400"/>
          </a:xfrm>
        </p:spPr>
        <p:txBody>
          <a:bodyPr anchor="ctr"/>
          <a:lstStyle/>
          <a:p>
            <a:pPr eaLnBrk="1" hangingPunct="1"/>
            <a:r>
              <a:rPr lang="en-US" dirty="0" smtClean="0">
                <a:ea typeface="ＭＳ Ｐゴシック" panose="020B0600070205080204" pitchFamily="34" charset="-128"/>
              </a:rPr>
              <a:t>Types of Social Support</a:t>
            </a:r>
            <a:br>
              <a:rPr lang="en-US" dirty="0" smtClean="0">
                <a:ea typeface="ＭＳ Ｐゴシック" panose="020B0600070205080204" pitchFamily="34" charset="-128"/>
              </a:rPr>
            </a:br>
            <a:endParaRPr lang="en-US" sz="2400" dirty="0" smtClean="0">
              <a:ea typeface="ＭＳ Ｐゴシック" panose="020B0600070205080204" pitchFamily="34" charset="-128"/>
            </a:endParaRPr>
          </a:p>
        </p:txBody>
      </p:sp>
      <p:sp>
        <p:nvSpPr>
          <p:cNvPr id="28675" name="Rectangle 3"/>
          <p:cNvSpPr>
            <a:spLocks noGrp="1" noChangeArrowheads="1"/>
          </p:cNvSpPr>
          <p:nvPr>
            <p:ph sz="half" idx="1"/>
          </p:nvPr>
        </p:nvSpPr>
        <p:spPr>
          <a:xfrm>
            <a:off x="609600" y="1716157"/>
            <a:ext cx="4191000" cy="3962400"/>
          </a:xfrm>
        </p:spPr>
        <p:txBody>
          <a:bodyPr>
            <a:normAutofit lnSpcReduction="10000"/>
          </a:bodyPr>
          <a:lstStyle/>
          <a:p>
            <a:r>
              <a:rPr lang="en-US" sz="2400" b="1" u="sng" dirty="0" smtClean="0">
                <a:solidFill>
                  <a:srgbClr val="13131D"/>
                </a:solidFill>
                <a:ea typeface="ＭＳ Ｐゴシック" panose="020B0600070205080204" pitchFamily="34" charset="-128"/>
              </a:rPr>
              <a:t>Emotional support</a:t>
            </a:r>
          </a:p>
          <a:p>
            <a:pPr lvl="1" eaLnBrk="1" hangingPunct="1">
              <a:buFont typeface="Wingdings" panose="05000000000000000000" pitchFamily="2" charset="2"/>
              <a:buChar char="n"/>
            </a:pPr>
            <a:r>
              <a:rPr lang="en-US" sz="2400" dirty="0" smtClean="0">
                <a:solidFill>
                  <a:srgbClr val="13131D"/>
                </a:solidFill>
                <a:ea typeface="ＭＳ Ｐゴシック" panose="020B0600070205080204" pitchFamily="34" charset="-128"/>
              </a:rPr>
              <a:t>Caring, empathy, love, trust----most importan</a:t>
            </a:r>
            <a:r>
              <a:rPr lang="en-US" sz="2400" dirty="0" smtClean="0">
                <a:ea typeface="ＭＳ Ｐゴシック" panose="020B0600070205080204" pitchFamily="34" charset="-128"/>
              </a:rPr>
              <a:t>t  </a:t>
            </a:r>
          </a:p>
          <a:p>
            <a:pPr marL="274320" lvl="1" indent="0" eaLnBrk="1" hangingPunct="1">
              <a:buNone/>
            </a:pPr>
            <a:r>
              <a:rPr lang="en-US" sz="2400" dirty="0">
                <a:ea typeface="ＭＳ Ｐゴシック" panose="020B0600070205080204" pitchFamily="34" charset="-128"/>
              </a:rPr>
              <a:t> </a:t>
            </a:r>
            <a:r>
              <a:rPr lang="en-US" sz="2400" dirty="0" smtClean="0">
                <a:ea typeface="ＭＳ Ｐゴシック" panose="020B0600070205080204" pitchFamily="34" charset="-128"/>
              </a:rPr>
              <a:t>  ( </a:t>
            </a:r>
            <a:r>
              <a:rPr lang="en-US" sz="2400" dirty="0" smtClean="0">
                <a:solidFill>
                  <a:srgbClr val="D02020"/>
                </a:solidFill>
                <a:ea typeface="ＭＳ Ｐゴシック" panose="020B0600070205080204" pitchFamily="34" charset="-128"/>
              </a:rPr>
              <a:t>perceived </a:t>
            </a:r>
            <a:r>
              <a:rPr lang="en-US" sz="2400" dirty="0" smtClean="0">
                <a:ea typeface="ＭＳ Ｐゴシック" panose="020B0600070205080204" pitchFamily="34" charset="-128"/>
              </a:rPr>
              <a:t>)</a:t>
            </a:r>
          </a:p>
          <a:p>
            <a:pPr lvl="1" eaLnBrk="1" hangingPunct="1">
              <a:buFont typeface="Wingdings" panose="05000000000000000000" pitchFamily="2" charset="2"/>
              <a:buChar char="n"/>
            </a:pPr>
            <a:endParaRPr lang="en-US" sz="2400" dirty="0" smtClean="0">
              <a:ea typeface="ＭＳ Ｐゴシック" panose="020B0600070205080204" pitchFamily="34" charset="-128"/>
            </a:endParaRPr>
          </a:p>
          <a:p>
            <a:r>
              <a:rPr lang="en-US" sz="2400" b="1" u="sng" dirty="0" smtClean="0">
                <a:solidFill>
                  <a:srgbClr val="13131D"/>
                </a:solidFill>
                <a:ea typeface="ＭＳ Ｐゴシック" panose="020B0600070205080204" pitchFamily="34" charset="-128"/>
              </a:rPr>
              <a:t>Informational support</a:t>
            </a:r>
          </a:p>
          <a:p>
            <a:pPr lvl="1" eaLnBrk="1" hangingPunct="1">
              <a:buFont typeface="Wingdings" panose="05000000000000000000" pitchFamily="2" charset="2"/>
              <a:buChar char="n"/>
            </a:pPr>
            <a:r>
              <a:rPr lang="en-US" sz="2400" dirty="0" smtClean="0">
                <a:solidFill>
                  <a:srgbClr val="13131D"/>
                </a:solidFill>
                <a:ea typeface="ＭＳ Ｐゴシック" panose="020B0600070205080204" pitchFamily="34" charset="-128"/>
              </a:rPr>
              <a:t>provided during time of stress-problem solving, chat, blog, apps</a:t>
            </a:r>
          </a:p>
          <a:p>
            <a:endParaRPr lang="en-US" sz="2400" dirty="0" smtClean="0">
              <a:ea typeface="ＭＳ Ｐゴシック" panose="020B0600070205080204" pitchFamily="34" charset="-128"/>
            </a:endParaRPr>
          </a:p>
        </p:txBody>
      </p:sp>
      <p:sp>
        <p:nvSpPr>
          <p:cNvPr id="28676" name="Rectangle 4"/>
          <p:cNvSpPr>
            <a:spLocks noGrp="1" noChangeArrowheads="1"/>
          </p:cNvSpPr>
          <p:nvPr>
            <p:ph sz="half" idx="2"/>
          </p:nvPr>
        </p:nvSpPr>
        <p:spPr>
          <a:xfrm>
            <a:off x="4800600" y="2153085"/>
            <a:ext cx="3886200" cy="3695700"/>
          </a:xfrm>
        </p:spPr>
        <p:txBody>
          <a:bodyPr>
            <a:normAutofit lnSpcReduction="10000"/>
          </a:bodyPr>
          <a:lstStyle/>
          <a:p>
            <a:r>
              <a:rPr lang="en-US" sz="2400" b="1" u="sng" dirty="0" smtClean="0">
                <a:solidFill>
                  <a:srgbClr val="13131D"/>
                </a:solidFill>
                <a:ea typeface="ＭＳ Ｐゴシック" panose="020B0600070205080204" pitchFamily="34" charset="-128"/>
              </a:rPr>
              <a:t>Instrumental support</a:t>
            </a:r>
          </a:p>
          <a:p>
            <a:pPr lvl="1" eaLnBrk="1" hangingPunct="1">
              <a:buFont typeface="Wingdings" panose="05000000000000000000" pitchFamily="2" charset="2"/>
              <a:buChar char="n"/>
            </a:pPr>
            <a:r>
              <a:rPr lang="en-US" sz="2400" dirty="0" smtClean="0">
                <a:solidFill>
                  <a:srgbClr val="13131D"/>
                </a:solidFill>
                <a:ea typeface="ＭＳ Ｐゴシック" panose="020B0600070205080204" pitchFamily="34" charset="-128"/>
              </a:rPr>
              <a:t>goods/services--- “help” </a:t>
            </a:r>
            <a:endParaRPr lang="en-US" sz="2400" dirty="0">
              <a:solidFill>
                <a:srgbClr val="13131D"/>
              </a:solidFill>
              <a:ea typeface="ＭＳ Ｐゴシック" panose="020B0600070205080204" pitchFamily="34" charset="-128"/>
            </a:endParaRPr>
          </a:p>
          <a:p>
            <a:pPr lvl="1" eaLnBrk="1" hangingPunct="1">
              <a:buFont typeface="Wingdings" panose="05000000000000000000" pitchFamily="2" charset="2"/>
              <a:buChar char="n"/>
            </a:pPr>
            <a:r>
              <a:rPr lang="en-US" sz="2400" dirty="0" smtClean="0">
                <a:solidFill>
                  <a:srgbClr val="13131D"/>
                </a:solidFill>
                <a:ea typeface="ＭＳ Ｐゴシック" panose="020B0600070205080204" pitchFamily="34" charset="-128"/>
              </a:rPr>
              <a:t>Meters, insulin supplies, log book</a:t>
            </a:r>
          </a:p>
          <a:p>
            <a:pPr lvl="1" eaLnBrk="1" hangingPunct="1">
              <a:buFont typeface="Wingdings" panose="05000000000000000000" pitchFamily="2" charset="2"/>
              <a:buChar char="n"/>
            </a:pPr>
            <a:endParaRPr lang="en-US" sz="2400" dirty="0" smtClean="0">
              <a:solidFill>
                <a:srgbClr val="13131D"/>
              </a:solidFill>
              <a:ea typeface="ＭＳ Ｐゴシック" panose="020B0600070205080204" pitchFamily="34" charset="-128"/>
            </a:endParaRPr>
          </a:p>
          <a:p>
            <a:pPr lvl="1" eaLnBrk="1" hangingPunct="1">
              <a:buFont typeface="Wingdings" panose="05000000000000000000" pitchFamily="2" charset="2"/>
              <a:buChar char="n"/>
            </a:pPr>
            <a:endParaRPr lang="en-US" sz="2400" dirty="0" smtClean="0">
              <a:solidFill>
                <a:srgbClr val="13131D"/>
              </a:solidFill>
              <a:ea typeface="ＭＳ Ｐゴシック" panose="020B0600070205080204" pitchFamily="34" charset="-128"/>
            </a:endParaRPr>
          </a:p>
          <a:p>
            <a:r>
              <a:rPr lang="en-US" sz="2400" b="1" u="sng" dirty="0" err="1" smtClean="0">
                <a:solidFill>
                  <a:srgbClr val="13131D"/>
                </a:solidFill>
                <a:ea typeface="ＭＳ Ｐゴシック" panose="020B0600070205080204" pitchFamily="34" charset="-128"/>
              </a:rPr>
              <a:t>Affirmational</a:t>
            </a:r>
            <a:r>
              <a:rPr lang="en-US" sz="2400" b="1" u="sng" dirty="0" smtClean="0">
                <a:solidFill>
                  <a:srgbClr val="13131D"/>
                </a:solidFill>
                <a:ea typeface="ＭＳ Ｐゴシック" panose="020B0600070205080204" pitchFamily="34" charset="-128"/>
              </a:rPr>
              <a:t> support</a:t>
            </a:r>
          </a:p>
          <a:p>
            <a:pPr lvl="1" eaLnBrk="1" hangingPunct="1">
              <a:buFont typeface="Wingdings" panose="05000000000000000000" pitchFamily="2" charset="2"/>
              <a:buChar char="n"/>
            </a:pPr>
            <a:r>
              <a:rPr lang="en-US" sz="2400" dirty="0" smtClean="0">
                <a:solidFill>
                  <a:srgbClr val="13131D"/>
                </a:solidFill>
                <a:ea typeface="ＭＳ Ｐゴシック" panose="020B0600070205080204" pitchFamily="34" charset="-128"/>
              </a:rPr>
              <a:t>affirming acts or statements</a:t>
            </a:r>
          </a:p>
          <a:p>
            <a:endParaRPr lang="en-US" sz="2800" dirty="0" smtClean="0">
              <a:ea typeface="ＭＳ Ｐゴシック" panose="020B0600070205080204" pitchFamily="34" charset="-128"/>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115050"/>
            <a:ext cx="1562710" cy="1810512"/>
          </a:xfrm>
          <a:prstGeom prst="rect">
            <a:avLst/>
          </a:prstGeom>
        </p:spPr>
      </p:pic>
    </p:spTree>
    <p:custDataLst>
      <p:tags r:id="rId1"/>
    </p:custDataLst>
    <p:extLst>
      <p:ext uri="{BB962C8B-B14F-4D97-AF65-F5344CB8AC3E}">
        <p14:creationId xmlns:p14="http://schemas.microsoft.com/office/powerpoint/2010/main" val="32294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rrowheads="1"/>
          </p:cNvSpPr>
          <p:nvPr>
            <p:ph type="title"/>
          </p:nvPr>
        </p:nvSpPr>
        <p:spPr>
          <a:xfrm>
            <a:off x="381000" y="457200"/>
            <a:ext cx="8534400" cy="1295400"/>
          </a:xfrm>
        </p:spPr>
        <p:txBody>
          <a:bodyPr anchor="ctr">
            <a:normAutofit fontScale="90000"/>
          </a:bodyPr>
          <a:lstStyle/>
          <a:p>
            <a:pPr eaLnBrk="1" hangingPunct="1">
              <a:defRPr/>
            </a:pPr>
            <a:r>
              <a:rPr lang="en-US" sz="4000" dirty="0" smtClean="0"/>
              <a:t>Promoting Learning and Behavior Change</a:t>
            </a:r>
            <a:r>
              <a:rPr lang="en-US" dirty="0" smtClean="0"/>
              <a:t/>
            </a:r>
            <a:br>
              <a:rPr lang="en-US" dirty="0" smtClean="0"/>
            </a:br>
            <a:r>
              <a:rPr lang="en-US" dirty="0" smtClean="0"/>
              <a:t>				</a:t>
            </a:r>
          </a:p>
        </p:txBody>
      </p:sp>
      <p:graphicFrame>
        <p:nvGraphicFramePr>
          <p:cNvPr id="21506" name="Object 2"/>
          <p:cNvGraphicFramePr>
            <a:graphicFrameLocks noChangeAspect="1"/>
          </p:cNvGraphicFramePr>
          <p:nvPr>
            <p:extLst/>
          </p:nvPr>
        </p:nvGraphicFramePr>
        <p:xfrm>
          <a:off x="533400" y="1778634"/>
          <a:ext cx="3810000" cy="2855913"/>
        </p:xfrm>
        <a:graphic>
          <a:graphicData uri="http://schemas.openxmlformats.org/presentationml/2006/ole">
            <mc:AlternateContent xmlns:mc="http://schemas.openxmlformats.org/markup-compatibility/2006">
              <mc:Choice xmlns:v="urn:schemas-microsoft-com:vml" Requires="v">
                <p:oleObj spid="_x0000_s18441" name="Clip" r:id="rId4" imgW="2924269" imgH="2192448" progId="">
                  <p:embed/>
                </p:oleObj>
              </mc:Choice>
              <mc:Fallback>
                <p:oleObj name="Clip" r:id="rId4" imgW="2924269" imgH="219244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778634"/>
                        <a:ext cx="3810000" cy="285591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287633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 3</a:t>
            </a:r>
            <a:endParaRPr lang="en-US" dirty="0"/>
          </a:p>
        </p:txBody>
      </p:sp>
      <p:sp>
        <p:nvSpPr>
          <p:cNvPr id="3" name="Content Placeholder 2"/>
          <p:cNvSpPr>
            <a:spLocks noGrp="1"/>
          </p:cNvSpPr>
          <p:nvPr>
            <p:ph sz="quarter" idx="1"/>
          </p:nvPr>
        </p:nvSpPr>
        <p:spPr/>
        <p:txBody>
          <a:bodyPr/>
          <a:lstStyle/>
          <a:p>
            <a:r>
              <a:rPr lang="en-US" dirty="0"/>
              <a:t>What is the </a:t>
            </a:r>
            <a:r>
              <a:rPr lang="en-US" b="1" dirty="0"/>
              <a:t>most</a:t>
            </a:r>
            <a:r>
              <a:rPr lang="en-US" dirty="0"/>
              <a:t> effective way to teach blood glucose monitoring?</a:t>
            </a:r>
          </a:p>
          <a:p>
            <a:pPr marL="514350" lvl="0" indent="-514350">
              <a:buFont typeface="+mj-lt"/>
              <a:buAutoNum type="alphaLcPeriod"/>
            </a:pPr>
            <a:r>
              <a:rPr lang="en-US" dirty="0"/>
              <a:t>Ask patient to carefully read instructions included in box.</a:t>
            </a:r>
          </a:p>
          <a:p>
            <a:pPr marL="514350" lvl="0" indent="-514350">
              <a:buFont typeface="+mj-lt"/>
              <a:buAutoNum type="alphaLcPeriod"/>
            </a:pPr>
            <a:r>
              <a:rPr lang="en-US" dirty="0"/>
              <a:t>Send patient home with video instruction</a:t>
            </a:r>
          </a:p>
          <a:p>
            <a:pPr marL="514350" lvl="0" indent="-514350">
              <a:buFont typeface="+mj-lt"/>
              <a:buAutoNum type="alphaLcPeriod"/>
            </a:pPr>
            <a:r>
              <a:rPr lang="en-US" dirty="0"/>
              <a:t>Demonstrate how to use a meter</a:t>
            </a:r>
          </a:p>
          <a:p>
            <a:pPr marL="514350" lvl="0" indent="-514350">
              <a:buFont typeface="+mj-lt"/>
              <a:buAutoNum type="alphaLcPeriod"/>
            </a:pPr>
            <a:r>
              <a:rPr lang="en-US" dirty="0"/>
              <a:t>Review steps and ask </a:t>
            </a:r>
            <a:r>
              <a:rPr lang="en-US" dirty="0" err="1"/>
              <a:t>pt</a:t>
            </a:r>
            <a:r>
              <a:rPr lang="en-US" dirty="0"/>
              <a:t> for return demonstration</a:t>
            </a:r>
          </a:p>
          <a:p>
            <a:endParaRPr lang="en-US" dirty="0"/>
          </a:p>
        </p:txBody>
      </p:sp>
    </p:spTree>
    <p:extLst>
      <p:ext uri="{BB962C8B-B14F-4D97-AF65-F5344CB8AC3E}">
        <p14:creationId xmlns:p14="http://schemas.microsoft.com/office/powerpoint/2010/main" val="400719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6786" name="Rectangle 2"/>
          <p:cNvSpPr>
            <a:spLocks noGrp="1" noRot="1" noChangeArrowheads="1"/>
          </p:cNvSpPr>
          <p:nvPr>
            <p:ph type="title"/>
          </p:nvPr>
        </p:nvSpPr>
        <p:spPr/>
        <p:txBody>
          <a:bodyPr anchor="ctr"/>
          <a:lstStyle/>
          <a:p>
            <a:pPr eaLnBrk="1" hangingPunct="1">
              <a:defRPr/>
            </a:pPr>
            <a:r>
              <a:rPr lang="en-US" dirty="0"/>
              <a:t>Adult Learners</a:t>
            </a:r>
            <a:r>
              <a:rPr lang="en-US" dirty="0">
                <a:solidFill>
                  <a:srgbClr val="FF0000"/>
                </a:solidFill>
              </a:rPr>
              <a:t>*</a:t>
            </a:r>
          </a:p>
        </p:txBody>
      </p:sp>
      <p:sp>
        <p:nvSpPr>
          <p:cNvPr id="246787" name="Rectangle 3"/>
          <p:cNvSpPr>
            <a:spLocks noGrp="1" noRot="1" noChangeArrowheads="1"/>
          </p:cNvSpPr>
          <p:nvPr>
            <p:ph type="body" idx="1"/>
          </p:nvPr>
        </p:nvSpPr>
        <p:spPr>
          <a:xfrm>
            <a:off x="3098800" y="1524000"/>
            <a:ext cx="5588000" cy="4724400"/>
          </a:xfrm>
        </p:spPr>
        <p:txBody>
          <a:bodyPr>
            <a:noAutofit/>
          </a:bodyPr>
          <a:lstStyle/>
          <a:p>
            <a:pPr eaLnBrk="1" hangingPunct="1">
              <a:buFont typeface="Wingdings" charset="2"/>
              <a:buBlip>
                <a:blip r:embed="rId3"/>
              </a:buBlip>
              <a:defRPr/>
            </a:pPr>
            <a:r>
              <a:rPr lang="en-US" sz="3600" dirty="0">
                <a:ea typeface="+mn-ea"/>
                <a:cs typeface="+mn-cs"/>
              </a:rPr>
              <a:t>Self-directed must </a:t>
            </a:r>
            <a:r>
              <a:rPr lang="en-US" sz="3600" b="1" i="1" u="sng" dirty="0">
                <a:ea typeface="+mn-ea"/>
                <a:cs typeface="+mn-cs"/>
              </a:rPr>
              <a:t>feel need</a:t>
            </a:r>
            <a:r>
              <a:rPr lang="en-US" sz="3600" dirty="0">
                <a:ea typeface="+mn-ea"/>
                <a:cs typeface="+mn-cs"/>
              </a:rPr>
              <a:t> to learn</a:t>
            </a:r>
          </a:p>
          <a:p>
            <a:pPr eaLnBrk="1" hangingPunct="1">
              <a:buFont typeface="Wingdings" charset="2"/>
              <a:buBlip>
                <a:blip r:embed="rId3"/>
              </a:buBlip>
              <a:defRPr/>
            </a:pPr>
            <a:r>
              <a:rPr lang="en-US" sz="3600" b="1" i="1" u="sng" dirty="0">
                <a:ea typeface="+mn-ea"/>
                <a:cs typeface="+mn-cs"/>
              </a:rPr>
              <a:t>Problem oriented</a:t>
            </a:r>
            <a:r>
              <a:rPr lang="en-US" sz="3600" i="1" dirty="0">
                <a:ea typeface="+mn-ea"/>
                <a:cs typeface="+mn-cs"/>
              </a:rPr>
              <a:t> </a:t>
            </a:r>
            <a:r>
              <a:rPr lang="en-US" sz="3600" dirty="0">
                <a:ea typeface="+mn-ea"/>
                <a:cs typeface="+mn-cs"/>
              </a:rPr>
              <a:t>rather than subject oriented</a:t>
            </a:r>
          </a:p>
          <a:p>
            <a:pPr eaLnBrk="1" hangingPunct="1">
              <a:buFont typeface="Wingdings" charset="2"/>
              <a:buBlip>
                <a:blip r:embed="rId3"/>
              </a:buBlip>
              <a:defRPr/>
            </a:pPr>
            <a:r>
              <a:rPr lang="en-US" sz="3600" dirty="0">
                <a:ea typeface="+mn-ea"/>
                <a:cs typeface="+mn-cs"/>
              </a:rPr>
              <a:t>Learn better when </a:t>
            </a:r>
            <a:r>
              <a:rPr lang="en-US" sz="3600" b="1" i="1" u="sng" dirty="0">
                <a:ea typeface="+mn-ea"/>
                <a:cs typeface="+mn-cs"/>
              </a:rPr>
              <a:t>own experience</a:t>
            </a:r>
            <a:r>
              <a:rPr lang="en-US" sz="3600" i="1" dirty="0">
                <a:ea typeface="+mn-ea"/>
                <a:cs typeface="+mn-cs"/>
              </a:rPr>
              <a:t> </a:t>
            </a:r>
            <a:r>
              <a:rPr lang="en-US" sz="3600" dirty="0">
                <a:ea typeface="+mn-ea"/>
                <a:cs typeface="+mn-cs"/>
              </a:rPr>
              <a:t>is used</a:t>
            </a:r>
          </a:p>
          <a:p>
            <a:pPr eaLnBrk="1" hangingPunct="1">
              <a:buFont typeface="Wingdings" charset="2"/>
              <a:buBlip>
                <a:blip r:embed="rId3"/>
              </a:buBlip>
              <a:defRPr/>
            </a:pPr>
            <a:r>
              <a:rPr lang="en-US" sz="3600" dirty="0">
                <a:ea typeface="+mn-ea"/>
                <a:cs typeface="+mn-cs"/>
              </a:rPr>
              <a:t>Prefer </a:t>
            </a:r>
            <a:r>
              <a:rPr lang="en-US" sz="3600" b="1" i="1" u="sng" dirty="0">
                <a:ea typeface="+mn-ea"/>
                <a:cs typeface="+mn-cs"/>
              </a:rPr>
              <a:t>active participation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26" y="1676400"/>
            <a:ext cx="2641600" cy="3962400"/>
          </a:xfrm>
          <a:prstGeom prst="rect">
            <a:avLst/>
          </a:prstGeom>
        </p:spPr>
      </p:pic>
    </p:spTree>
    <p:custDataLst>
      <p:tags r:id="rId1"/>
    </p:custDataLst>
    <p:extLst>
      <p:ext uri="{BB962C8B-B14F-4D97-AF65-F5344CB8AC3E}">
        <p14:creationId xmlns:p14="http://schemas.microsoft.com/office/powerpoint/2010/main" val="288144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1906" name="Rectangle 2"/>
          <p:cNvSpPr>
            <a:spLocks noGrp="1" noRot="1" noChangeArrowheads="1"/>
          </p:cNvSpPr>
          <p:nvPr>
            <p:ph type="title"/>
          </p:nvPr>
        </p:nvSpPr>
        <p:spPr/>
        <p:txBody>
          <a:bodyPr anchor="ctr"/>
          <a:lstStyle/>
          <a:p>
            <a:pPr eaLnBrk="1" hangingPunct="1">
              <a:defRPr/>
            </a:pPr>
            <a:r>
              <a:rPr lang="en-US" dirty="0" smtClean="0"/>
              <a:t>Empowerment Perspective</a:t>
            </a:r>
            <a:endParaRPr lang="en-US" dirty="0"/>
          </a:p>
        </p:txBody>
      </p:sp>
      <p:sp>
        <p:nvSpPr>
          <p:cNvPr id="251907" name="Rectangle 3"/>
          <p:cNvSpPr>
            <a:spLocks noGrp="1" noRot="1" noChangeArrowheads="1"/>
          </p:cNvSpPr>
          <p:nvPr>
            <p:ph type="body" idx="1"/>
          </p:nvPr>
        </p:nvSpPr>
        <p:spPr>
          <a:xfrm>
            <a:off x="609600" y="1371600"/>
            <a:ext cx="5334000" cy="4038600"/>
          </a:xfrm>
        </p:spPr>
        <p:txBody>
          <a:bodyPr>
            <a:normAutofit lnSpcReduction="10000"/>
          </a:bodyPr>
          <a:lstStyle/>
          <a:p>
            <a:pPr>
              <a:defRPr/>
            </a:pPr>
            <a:r>
              <a:rPr lang="en-US" dirty="0" smtClean="0"/>
              <a:t>99% of </a:t>
            </a:r>
            <a:r>
              <a:rPr lang="en-US" dirty="0" err="1" smtClean="0"/>
              <a:t>dm</a:t>
            </a:r>
            <a:r>
              <a:rPr lang="en-US" dirty="0" smtClean="0"/>
              <a:t> care is self-care</a:t>
            </a:r>
          </a:p>
          <a:p>
            <a:pPr>
              <a:defRPr/>
            </a:pPr>
            <a:r>
              <a:rPr lang="en-US" dirty="0" smtClean="0"/>
              <a:t>Responsibility rests on the person with diabetes</a:t>
            </a:r>
          </a:p>
          <a:p>
            <a:pPr>
              <a:defRPr/>
            </a:pPr>
            <a:r>
              <a:rPr lang="en-US" dirty="0" smtClean="0"/>
              <a:t>Pt -experts in own life  (HCP- experts in clinical aspects) </a:t>
            </a:r>
          </a:p>
          <a:p>
            <a:pPr>
              <a:defRPr/>
            </a:pPr>
            <a:r>
              <a:rPr lang="en-US" dirty="0" smtClean="0"/>
              <a:t>Posits: self goals, freely chosen- more successful, longer; self responsibility.</a:t>
            </a:r>
          </a:p>
          <a:p>
            <a:pPr>
              <a:defRPr/>
            </a:pPr>
            <a:endParaRPr lang="en-US" b="1" dirty="0" smtClean="0"/>
          </a:p>
          <a:p>
            <a:pPr eaLnBrk="1" hangingPunct="1">
              <a:buFont typeface="Wingdings" charset="2"/>
              <a:buBlip>
                <a:blip r:embed="rId3"/>
              </a:buBlip>
              <a:defRPr/>
            </a:pPr>
            <a:endParaRPr lang="en-US" b="1" dirty="0"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8068" y="1506462"/>
            <a:ext cx="2900589" cy="3867452"/>
          </a:xfrm>
          <a:prstGeom prst="rect">
            <a:avLst/>
          </a:prstGeom>
        </p:spPr>
      </p:pic>
    </p:spTree>
    <p:custDataLst>
      <p:tags r:id="rId1"/>
    </p:custDataLst>
    <p:extLst>
      <p:ext uri="{BB962C8B-B14F-4D97-AF65-F5344CB8AC3E}">
        <p14:creationId xmlns:p14="http://schemas.microsoft.com/office/powerpoint/2010/main" val="189837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2930" name="Rectangle 2"/>
          <p:cNvSpPr>
            <a:spLocks noGrp="1" noRot="1" noChangeArrowheads="1"/>
          </p:cNvSpPr>
          <p:nvPr>
            <p:ph type="title"/>
          </p:nvPr>
        </p:nvSpPr>
        <p:spPr>
          <a:xfrm>
            <a:off x="457200" y="152400"/>
            <a:ext cx="8229600" cy="1219200"/>
          </a:xfrm>
        </p:spPr>
        <p:txBody>
          <a:bodyPr anchor="ctr">
            <a:normAutofit fontScale="90000"/>
          </a:bodyPr>
          <a:lstStyle/>
          <a:p>
            <a:pPr eaLnBrk="1" hangingPunct="1">
              <a:defRPr/>
            </a:pPr>
            <a:r>
              <a:rPr lang="en-US" dirty="0"/>
              <a:t>Facilitating Self-Care - Specific Skills </a:t>
            </a:r>
            <a:r>
              <a:rPr lang="en-US" dirty="0" smtClean="0"/>
              <a:t>Training</a:t>
            </a:r>
            <a:endParaRPr lang="en-US" dirty="0">
              <a:solidFill>
                <a:srgbClr val="FF0000"/>
              </a:solidFill>
            </a:endParaRPr>
          </a:p>
        </p:txBody>
      </p:sp>
      <p:sp>
        <p:nvSpPr>
          <p:cNvPr id="252931" name="Rectangle 3"/>
          <p:cNvSpPr>
            <a:spLocks noGrp="1" noRot="1" noChangeArrowheads="1"/>
          </p:cNvSpPr>
          <p:nvPr>
            <p:ph type="body" idx="1"/>
          </p:nvPr>
        </p:nvSpPr>
        <p:spPr>
          <a:xfrm>
            <a:off x="457200" y="1539240"/>
            <a:ext cx="5943600" cy="4937760"/>
          </a:xfrm>
        </p:spPr>
        <p:txBody>
          <a:bodyPr>
            <a:normAutofit/>
          </a:bodyPr>
          <a:lstStyle/>
          <a:p>
            <a:pPr eaLnBrk="1" hangingPunct="1">
              <a:lnSpc>
                <a:spcPct val="90000"/>
              </a:lnSpc>
              <a:buFont typeface="Wingdings" charset="2"/>
              <a:buBlip>
                <a:blip r:embed="rId3"/>
              </a:buBlip>
              <a:defRPr/>
            </a:pPr>
            <a:r>
              <a:rPr lang="en-US" sz="3600" dirty="0"/>
              <a:t>M</a:t>
            </a:r>
            <a:r>
              <a:rPr lang="en-US" sz="3600" dirty="0" smtClean="0"/>
              <a:t>ost effective education includes:</a:t>
            </a:r>
          </a:p>
          <a:p>
            <a:pPr lvl="1" eaLnBrk="1" hangingPunct="1">
              <a:lnSpc>
                <a:spcPct val="90000"/>
              </a:lnSpc>
              <a:buFont typeface="Wingdings" charset="2"/>
              <a:buBlip>
                <a:blip r:embed="rId4"/>
              </a:buBlip>
              <a:defRPr/>
            </a:pPr>
            <a:r>
              <a:rPr lang="en-US" sz="2800" dirty="0" smtClean="0"/>
              <a:t>demo of skills</a:t>
            </a:r>
          </a:p>
          <a:p>
            <a:pPr lvl="1" eaLnBrk="1" hangingPunct="1">
              <a:lnSpc>
                <a:spcPct val="90000"/>
              </a:lnSpc>
              <a:buFont typeface="Wingdings" charset="2"/>
              <a:buBlip>
                <a:blip r:embed="rId4"/>
              </a:buBlip>
              <a:defRPr/>
            </a:pPr>
            <a:r>
              <a:rPr lang="en-US" sz="2800" dirty="0" smtClean="0"/>
              <a:t>practice</a:t>
            </a:r>
          </a:p>
          <a:p>
            <a:pPr lvl="1" eaLnBrk="1" hangingPunct="1">
              <a:lnSpc>
                <a:spcPct val="90000"/>
              </a:lnSpc>
              <a:buFont typeface="Wingdings" charset="2"/>
              <a:buBlip>
                <a:blip r:embed="rId4"/>
              </a:buBlip>
              <a:defRPr/>
            </a:pPr>
            <a:r>
              <a:rPr lang="en-US" sz="2800" dirty="0" smtClean="0"/>
              <a:t>direct practical feedback for efforts</a:t>
            </a:r>
            <a:br>
              <a:rPr lang="en-US" sz="2800" dirty="0" smtClean="0"/>
            </a:br>
            <a:endParaRPr lang="en-US" sz="2800" dirty="0" smtClean="0"/>
          </a:p>
          <a:p>
            <a:pPr eaLnBrk="1" hangingPunct="1">
              <a:lnSpc>
                <a:spcPct val="90000"/>
              </a:lnSpc>
              <a:buFont typeface="Wingdings" charset="2"/>
              <a:buBlip>
                <a:blip r:embed="rId3"/>
              </a:buBlip>
              <a:defRPr/>
            </a:pPr>
            <a:r>
              <a:rPr lang="en-US" b="1" u="sng" dirty="0" smtClean="0"/>
              <a:t>Didactic:</a:t>
            </a:r>
            <a:r>
              <a:rPr lang="en-US" dirty="0" smtClean="0"/>
              <a:t> less effective</a:t>
            </a:r>
          </a:p>
          <a:p>
            <a:pPr lvl="1">
              <a:lnSpc>
                <a:spcPct val="90000"/>
              </a:lnSpc>
              <a:buFont typeface="Wingdings" charset="2"/>
              <a:buNone/>
              <a:defRPr/>
            </a:pPr>
            <a:endParaRPr lang="en-US" b="1" dirty="0" smtClean="0">
              <a:solidFill>
                <a:srgbClr val="FFCC66"/>
              </a:solidFill>
            </a:endParaRPr>
          </a:p>
          <a:p>
            <a:pPr lvl="1">
              <a:lnSpc>
                <a:spcPct val="90000"/>
              </a:lnSpc>
              <a:buFont typeface="Wingdings" charset="2"/>
              <a:buBlip>
                <a:blip r:embed="rId3"/>
              </a:buBlip>
              <a:defRPr/>
            </a:pPr>
            <a:r>
              <a:rPr lang="en-US" b="1" dirty="0" smtClean="0"/>
              <a:t>Action, involvement-- </a:t>
            </a:r>
            <a:r>
              <a:rPr lang="en-US" b="1" i="1" u="sng" dirty="0" smtClean="0">
                <a:solidFill>
                  <a:srgbClr val="C00000"/>
                </a:solidFill>
              </a:rPr>
              <a:t>Make the Behavior Real </a:t>
            </a:r>
            <a:r>
              <a:rPr lang="en-US" sz="3200" b="1" dirty="0" smtClean="0"/>
              <a:t>for patient</a:t>
            </a:r>
            <a:endParaRPr lang="en-US" sz="3200" b="1" i="1" dirty="0" smtClean="0">
              <a:solidFill>
                <a:srgbClr val="C19859"/>
              </a:solidFill>
            </a:endParaRPr>
          </a:p>
          <a:p>
            <a:pPr eaLnBrk="1" hangingPunct="1">
              <a:lnSpc>
                <a:spcPct val="90000"/>
              </a:lnSpc>
              <a:buFont typeface="Wingdings" charset="2"/>
              <a:buBlip>
                <a:blip r:embed="rId3"/>
              </a:buBlip>
              <a:defRPr/>
            </a:pPr>
            <a:endParaRPr lang="en-US" b="1" dirty="0" smtClean="0">
              <a:solidFill>
                <a:srgbClr val="C19859"/>
              </a:solidFill>
            </a:endParaRPr>
          </a:p>
          <a:p>
            <a:pPr eaLnBrk="1" hangingPunct="1">
              <a:lnSpc>
                <a:spcPct val="90000"/>
              </a:lnSpc>
              <a:buFont typeface="Wingdings" charset="2"/>
              <a:buNone/>
              <a:defRPr/>
            </a:pPr>
            <a:endParaRPr lang="en-US" b="1" i="1" dirty="0" smtClean="0">
              <a:solidFill>
                <a:schemeClr val="hlink"/>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9114" y="2514600"/>
            <a:ext cx="2336800" cy="3505200"/>
          </a:xfrm>
          <a:prstGeom prst="rect">
            <a:avLst/>
          </a:prstGeom>
        </p:spPr>
      </p:pic>
    </p:spTree>
    <p:custDataLst>
      <p:tags r:id="rId1"/>
    </p:custDataLst>
    <p:extLst>
      <p:ext uri="{BB962C8B-B14F-4D97-AF65-F5344CB8AC3E}">
        <p14:creationId xmlns:p14="http://schemas.microsoft.com/office/powerpoint/2010/main" val="362176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lstStyle/>
          <a:p>
            <a:r>
              <a:rPr lang="en-US" dirty="0" smtClean="0"/>
              <a:t>No one is Unmotivated</a:t>
            </a:r>
            <a:endParaRPr lang="en-US" dirty="0"/>
          </a:p>
        </p:txBody>
      </p:sp>
      <p:sp>
        <p:nvSpPr>
          <p:cNvPr id="7" name="Content Placeholder 6"/>
          <p:cNvSpPr>
            <a:spLocks noGrp="1"/>
          </p:cNvSpPr>
          <p:nvPr>
            <p:ph idx="1"/>
          </p:nvPr>
        </p:nvSpPr>
        <p:spPr>
          <a:xfrm>
            <a:off x="457200" y="1539240"/>
            <a:ext cx="8229600" cy="4709160"/>
          </a:xfrm>
          <a:ln>
            <a:solidFill>
              <a:schemeClr val="accent1"/>
            </a:solidFill>
          </a:ln>
        </p:spPr>
        <p:txBody>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2895600"/>
            <a:ext cx="1907860" cy="1600200"/>
          </a:xfrm>
          <a:prstGeom prst="rect">
            <a:avLst/>
          </a:prstGeom>
        </p:spPr>
      </p:pic>
    </p:spTree>
    <p:custDataLst>
      <p:tags r:id="rId1"/>
    </p:custDataLst>
    <p:extLst>
      <p:ext uri="{BB962C8B-B14F-4D97-AF65-F5344CB8AC3E}">
        <p14:creationId xmlns:p14="http://schemas.microsoft.com/office/powerpoint/2010/main" val="114605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5490" name="Rectangle 2"/>
          <p:cNvSpPr>
            <a:spLocks noGrp="1" noChangeArrowheads="1"/>
          </p:cNvSpPr>
          <p:nvPr>
            <p:ph type="title"/>
          </p:nvPr>
        </p:nvSpPr>
        <p:spPr>
          <a:xfrm>
            <a:off x="457200" y="165100"/>
            <a:ext cx="8224838" cy="977900"/>
          </a:xfrm>
        </p:spPr>
        <p:txBody>
          <a:bodyPr>
            <a:normAutofit fontScale="90000"/>
          </a:bodyPr>
          <a:lstStyle/>
          <a:p>
            <a:pPr eaLnBrk="1" hangingPunct="1">
              <a:defRPr/>
            </a:pPr>
            <a:r>
              <a:rPr lang="en-US" sz="5900" dirty="0" smtClean="0"/>
              <a:t>Important Stuff</a:t>
            </a:r>
            <a:endParaRPr lang="en-US" dirty="0" smtClean="0"/>
          </a:p>
        </p:txBody>
      </p:sp>
      <p:sp>
        <p:nvSpPr>
          <p:cNvPr id="1215491" name="Rectangle 3"/>
          <p:cNvSpPr>
            <a:spLocks noGrp="1" noChangeArrowheads="1"/>
          </p:cNvSpPr>
          <p:nvPr>
            <p:ph type="body" sz="half" idx="4294967295"/>
          </p:nvPr>
        </p:nvSpPr>
        <p:spPr>
          <a:xfrm>
            <a:off x="609600" y="1295400"/>
            <a:ext cx="5943600" cy="5029200"/>
          </a:xfrm>
        </p:spPr>
        <p:txBody>
          <a:bodyPr>
            <a:normAutofit fontScale="92500" lnSpcReduction="20000"/>
          </a:bodyPr>
          <a:lstStyle/>
          <a:p>
            <a:pPr eaLnBrk="1" hangingPunct="1">
              <a:defRPr/>
            </a:pPr>
            <a:r>
              <a:rPr lang="en-US" sz="2800" dirty="0" smtClean="0"/>
              <a:t>Welcome to our First Boot Camp ever</a:t>
            </a:r>
          </a:p>
          <a:p>
            <a:pPr eaLnBrk="1" hangingPunct="1">
              <a:defRPr/>
            </a:pPr>
            <a:r>
              <a:rPr lang="en-US" sz="2800" dirty="0" smtClean="0"/>
              <a:t>We will meet for 4 consecutive Thursdays – from 11:30am to 1pm</a:t>
            </a:r>
          </a:p>
          <a:p>
            <a:pPr eaLnBrk="1" hangingPunct="1">
              <a:defRPr/>
            </a:pPr>
            <a:r>
              <a:rPr lang="en-US" sz="2800" dirty="0" smtClean="0"/>
              <a:t>I will stay after the program to answer any questions “off – line”</a:t>
            </a:r>
          </a:p>
          <a:p>
            <a:pPr eaLnBrk="1" hangingPunct="1">
              <a:defRPr/>
            </a:pPr>
            <a:r>
              <a:rPr lang="en-US" sz="2800" dirty="0" smtClean="0"/>
              <a:t>The course will be recorded and available for viewing within 4 hours of completion of the session</a:t>
            </a:r>
          </a:p>
          <a:p>
            <a:pPr eaLnBrk="1" hangingPunct="1">
              <a:defRPr/>
            </a:pPr>
            <a:r>
              <a:rPr lang="en-US" sz="2800" dirty="0" smtClean="0"/>
              <a:t>Login to the Online University to hear the recorded version, take the quiz and get your CEs</a:t>
            </a:r>
          </a:p>
          <a:p>
            <a:pPr eaLnBrk="1" hangingPunct="1">
              <a:defRPr/>
            </a:pPr>
            <a:r>
              <a:rPr lang="en-US" sz="2800" dirty="0" smtClean="0"/>
              <a:t>Please email us with any questions or concerns at Lainey@diabetesed.net</a:t>
            </a:r>
          </a:p>
          <a:p>
            <a:pPr eaLnBrk="1" hangingPunct="1">
              <a:defRPr/>
            </a:pPr>
            <a:endParaRPr lang="en-US" sz="2800" dirty="0" smtClean="0"/>
          </a:p>
          <a:p>
            <a:pPr marL="0" indent="0" eaLnBrk="1" hangingPunct="1">
              <a:buFont typeface="Wingdings" pitchFamily="2" charset="2"/>
              <a:buNone/>
              <a:defRPr/>
            </a:pPr>
            <a:endParaRPr lang="en-US" sz="1600" dirty="0" smtClean="0"/>
          </a:p>
          <a:p>
            <a:pPr marL="0" indent="0" eaLnBrk="1" hangingPunct="1">
              <a:buNone/>
              <a:defRPr/>
            </a:pPr>
            <a:endParaRPr lang="en-US" sz="1800" dirty="0" smtClean="0"/>
          </a:p>
        </p:txBody>
      </p:sp>
      <p:pic>
        <p:nvPicPr>
          <p:cNvPr id="6" name="Picture 5"/>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0112396">
            <a:off x="6781799" y="4092916"/>
            <a:ext cx="1504950" cy="1905000"/>
          </a:xfrm>
          <a:prstGeom prst="rect">
            <a:avLst/>
          </a:prstGeom>
        </p:spPr>
      </p:pic>
      <p:pic>
        <p:nvPicPr>
          <p:cNvPr id="2" name="Picture 1"/>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861270" y="1164869"/>
            <a:ext cx="1504950" cy="1905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2928063"/>
            <a:ext cx="2063032" cy="3091188"/>
          </a:xfrm>
          <a:prstGeom prst="rect">
            <a:avLst/>
          </a:prstGeom>
        </p:spPr>
      </p:pic>
    </p:spTree>
    <p:custDataLst>
      <p:tags r:id="rId1"/>
    </p:custDataLst>
    <p:extLst>
      <p:ext uri="{BB962C8B-B14F-4D97-AF65-F5344CB8AC3E}">
        <p14:creationId xmlns:p14="http://schemas.microsoft.com/office/powerpoint/2010/main" val="400081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1215490"/>
                                        </p:tgtEl>
                                      </p:cBhvr>
                                    </p:animEffect>
                                    <p:animScale>
                                      <p:cBhvr>
                                        <p:cTn id="7" dur="250" autoRev="1" fill="hold"/>
                                        <p:tgtEl>
                                          <p:spTgt spid="121549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49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Overcoming barriers</a:t>
            </a:r>
            <a:endParaRPr lang="en-US" dirty="0"/>
          </a:p>
        </p:txBody>
      </p:sp>
      <p:sp>
        <p:nvSpPr>
          <p:cNvPr id="3" name="Content Placeholder 2"/>
          <p:cNvSpPr>
            <a:spLocks noGrp="1"/>
          </p:cNvSpPr>
          <p:nvPr>
            <p:ph sz="half" idx="1"/>
          </p:nvPr>
        </p:nvSpPr>
        <p:spPr>
          <a:xfrm>
            <a:off x="457200" y="1615440"/>
            <a:ext cx="4041648" cy="4937760"/>
          </a:xfrm>
        </p:spPr>
        <p:txBody>
          <a:bodyPr>
            <a:normAutofit fontScale="85000" lnSpcReduction="20000"/>
          </a:bodyPr>
          <a:lstStyle/>
          <a:p>
            <a:r>
              <a:rPr lang="en-US" dirty="0"/>
              <a:t>Confront the key </a:t>
            </a:r>
            <a:r>
              <a:rPr lang="en-US" dirty="0" err="1" smtClean="0"/>
              <a:t>misbelief</a:t>
            </a:r>
            <a:r>
              <a:rPr lang="en-US" dirty="0" smtClean="0"/>
              <a:t> GENTLY.  </a:t>
            </a:r>
            <a:r>
              <a:rPr lang="en-US" dirty="0"/>
              <a:t>Ask the question, does dm cause complications</a:t>
            </a:r>
            <a:r>
              <a:rPr lang="en-US" dirty="0" smtClean="0"/>
              <a:t>?</a:t>
            </a:r>
          </a:p>
          <a:p>
            <a:endParaRPr lang="en-US" dirty="0" smtClean="0"/>
          </a:p>
          <a:p>
            <a:r>
              <a:rPr lang="en-US" dirty="0"/>
              <a:t>Offer pts evidence based hope message</a:t>
            </a:r>
            <a:r>
              <a:rPr lang="en-US" dirty="0" smtClean="0"/>
              <a:t> </a:t>
            </a:r>
          </a:p>
          <a:p>
            <a:endParaRPr lang="en-US" dirty="0" smtClean="0"/>
          </a:p>
          <a:p>
            <a:r>
              <a:rPr lang="en-US" dirty="0" smtClean="0"/>
              <a:t>Paired </a:t>
            </a:r>
            <a:r>
              <a:rPr lang="en-US" dirty="0"/>
              <a:t>glucose testing</a:t>
            </a:r>
            <a:endParaRPr lang="en-US" dirty="0" smtClean="0"/>
          </a:p>
          <a:p>
            <a:pPr>
              <a:buNone/>
            </a:pPr>
            <a:r>
              <a:rPr lang="en-US" dirty="0" smtClean="0"/>
              <a:t>      (</a:t>
            </a:r>
            <a:r>
              <a:rPr lang="en-US" sz="2118" dirty="0" err="1" smtClean="0"/>
              <a:t>Seeing+believing</a:t>
            </a:r>
            <a:r>
              <a:rPr lang="en-US" dirty="0" smtClean="0"/>
              <a:t>)</a:t>
            </a:r>
            <a:endParaRPr lang="en-US" dirty="0"/>
          </a:p>
        </p:txBody>
      </p:sp>
      <p:sp>
        <p:nvSpPr>
          <p:cNvPr id="4" name="Content Placeholder 3"/>
          <p:cNvSpPr>
            <a:spLocks noGrp="1"/>
          </p:cNvSpPr>
          <p:nvPr>
            <p:ph sz="half" idx="2"/>
          </p:nvPr>
        </p:nvSpPr>
        <p:spPr>
          <a:xfrm>
            <a:off x="4788408" y="1600200"/>
            <a:ext cx="3822192" cy="4648200"/>
          </a:xfrm>
        </p:spPr>
        <p:txBody>
          <a:bodyPr>
            <a:normAutofit fontScale="85000" lnSpcReduction="20000"/>
          </a:bodyPr>
          <a:lstStyle/>
          <a:p>
            <a:r>
              <a:rPr lang="en-US" dirty="0"/>
              <a:t>Ask pt, “Tell me 1 thing that is driving you crazy about your diabetes</a:t>
            </a:r>
            <a:r>
              <a:rPr lang="en-US" dirty="0" smtClean="0"/>
              <a:t>”</a:t>
            </a:r>
            <a:endParaRPr lang="en-US" sz="1882" dirty="0" smtClean="0">
              <a:solidFill>
                <a:srgbClr val="FF0000"/>
              </a:solidFill>
            </a:endParaRPr>
          </a:p>
          <a:p>
            <a:endParaRPr lang="en-US" dirty="0" smtClean="0"/>
          </a:p>
          <a:p>
            <a:r>
              <a:rPr lang="en-US" dirty="0"/>
              <a:t>Discuss medication </a:t>
            </a:r>
            <a:r>
              <a:rPr lang="en-US" dirty="0" smtClean="0"/>
              <a:t>beliefs, ask ask ask!</a:t>
            </a:r>
          </a:p>
          <a:p>
            <a:endParaRPr lang="en-US" dirty="0" smtClean="0"/>
          </a:p>
          <a:p>
            <a:r>
              <a:rPr lang="en-US" dirty="0"/>
              <a:t>To improve outcomes, </a:t>
            </a:r>
            <a:r>
              <a:rPr lang="en-US" dirty="0" smtClean="0"/>
              <a:t>contact </a:t>
            </a:r>
            <a:r>
              <a:rPr lang="en-US" dirty="0"/>
              <a:t>pts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86247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3954" name="Rectangle 2"/>
          <p:cNvSpPr>
            <a:spLocks noGrp="1" noRot="1" noChangeArrowheads="1"/>
          </p:cNvSpPr>
          <p:nvPr>
            <p:ph type="title"/>
          </p:nvPr>
        </p:nvSpPr>
        <p:spPr/>
        <p:txBody>
          <a:bodyPr anchor="ctr">
            <a:normAutofit fontScale="90000"/>
          </a:bodyPr>
          <a:lstStyle/>
          <a:p>
            <a:pPr eaLnBrk="1" hangingPunct="1">
              <a:defRPr/>
            </a:pPr>
            <a:r>
              <a:rPr lang="en-US" dirty="0" smtClean="0"/>
              <a:t>Reevaluating Traditional Methods – Focus on Mindfulness</a:t>
            </a:r>
          </a:p>
        </p:txBody>
      </p:sp>
      <p:sp>
        <p:nvSpPr>
          <p:cNvPr id="253957" name="Rectangle 5"/>
          <p:cNvSpPr>
            <a:spLocks noGrp="1" noRot="1" noChangeArrowheads="1"/>
          </p:cNvSpPr>
          <p:nvPr>
            <p:ph sz="quarter" idx="1"/>
          </p:nvPr>
        </p:nvSpPr>
        <p:spPr>
          <a:xfrm>
            <a:off x="457200" y="1676400"/>
            <a:ext cx="4308475" cy="3048000"/>
          </a:xfrm>
        </p:spPr>
        <p:txBody>
          <a:bodyPr>
            <a:normAutofit/>
          </a:bodyPr>
          <a:lstStyle/>
          <a:p>
            <a:pPr eaLnBrk="1" hangingPunct="1">
              <a:buFont typeface="Wingdings" charset="2"/>
              <a:buBlip>
                <a:blip r:embed="rId3"/>
              </a:buBlip>
              <a:defRPr/>
            </a:pPr>
            <a:r>
              <a:rPr lang="en-US" sz="2800" dirty="0" smtClean="0"/>
              <a:t>Help  </a:t>
            </a:r>
            <a:r>
              <a:rPr lang="en-US" sz="2800" b="1" dirty="0" smtClean="0"/>
              <a:t>explore,  identify, accept feelings</a:t>
            </a:r>
            <a:r>
              <a:rPr lang="en-US" sz="2800" dirty="0" smtClean="0"/>
              <a:t>.</a:t>
            </a:r>
          </a:p>
          <a:p>
            <a:pPr eaLnBrk="1" hangingPunct="1">
              <a:buFont typeface="Wingdings" charset="2"/>
              <a:buBlip>
                <a:blip r:embed="rId3"/>
              </a:buBlip>
              <a:defRPr/>
            </a:pPr>
            <a:endParaRPr lang="en-US" sz="2800" dirty="0" smtClean="0"/>
          </a:p>
          <a:p>
            <a:pPr eaLnBrk="1" hangingPunct="1">
              <a:buFont typeface="Wingdings" charset="2"/>
              <a:buBlip>
                <a:blip r:embed="rId3"/>
              </a:buBlip>
              <a:defRPr/>
            </a:pPr>
            <a:r>
              <a:rPr lang="en-US" sz="2800" dirty="0" smtClean="0"/>
              <a:t>Be  “</a:t>
            </a:r>
            <a:r>
              <a:rPr lang="en-US" sz="2800" b="1" dirty="0" smtClean="0"/>
              <a:t>mindful”, compassionate,  informed</a:t>
            </a:r>
            <a:r>
              <a:rPr lang="en-US" sz="2800" dirty="0" smtClean="0"/>
              <a:t> listener</a:t>
            </a:r>
          </a:p>
        </p:txBody>
      </p:sp>
      <p:sp>
        <p:nvSpPr>
          <p:cNvPr id="253958" name="Rectangle 6"/>
          <p:cNvSpPr>
            <a:spLocks noGrp="1" noChangeArrowheads="1"/>
          </p:cNvSpPr>
          <p:nvPr>
            <p:ph sz="quarter" idx="2"/>
          </p:nvPr>
        </p:nvSpPr>
        <p:spPr/>
        <p:txBody>
          <a:bodyPr/>
          <a:lstStyle/>
          <a:p>
            <a:pPr eaLnBrk="1" hangingPunct="1">
              <a:buFont typeface="Wingdings" charset="2"/>
              <a:buBlip>
                <a:blip r:embed="rId3"/>
              </a:buBlip>
              <a:defRPr/>
            </a:pPr>
            <a:endParaRPr lang="en-US" sz="2400" dirty="0">
              <a:ea typeface="+mn-ea"/>
              <a:cs typeface="+mn-cs"/>
            </a:endParaRPr>
          </a:p>
        </p:txBody>
      </p:sp>
      <p:sp>
        <p:nvSpPr>
          <p:cNvPr id="253955" name="Rectangle 3"/>
          <p:cNvSpPr>
            <a:spLocks noGrp="1" noRot="1" noChangeArrowheads="1"/>
          </p:cNvSpPr>
          <p:nvPr>
            <p:ph type="body" sz="half" idx="3"/>
          </p:nvPr>
        </p:nvSpPr>
        <p:spPr>
          <a:xfrm>
            <a:off x="838200" y="4724400"/>
            <a:ext cx="8007350" cy="1752600"/>
          </a:xfrm>
        </p:spPr>
        <p:txBody>
          <a:bodyPr/>
          <a:lstStyle/>
          <a:p>
            <a:pPr eaLnBrk="1" hangingPunct="1">
              <a:buFont typeface="Wingdings" charset="2"/>
              <a:buBlip>
                <a:blip r:embed="rId3"/>
              </a:buBlip>
              <a:defRPr/>
            </a:pPr>
            <a:r>
              <a:rPr lang="en-US" sz="2800" dirty="0" smtClean="0"/>
              <a:t>We </a:t>
            </a:r>
            <a:r>
              <a:rPr lang="en-US" sz="2800" b="1" dirty="0" smtClean="0"/>
              <a:t>are not</a:t>
            </a:r>
            <a:r>
              <a:rPr lang="en-US" sz="2800" dirty="0" smtClean="0"/>
              <a:t> responsible for </a:t>
            </a:r>
            <a:r>
              <a:rPr lang="en-US" sz="2800" b="1" dirty="0" smtClean="0"/>
              <a:t>fixing</a:t>
            </a:r>
            <a:r>
              <a:rPr lang="en-US" sz="2800" dirty="0" smtClean="0"/>
              <a:t> </a:t>
            </a:r>
            <a:r>
              <a:rPr lang="en-US" sz="2800" dirty="0" err="1" smtClean="0"/>
              <a:t>pt’s</a:t>
            </a:r>
            <a:r>
              <a:rPr lang="en-US" sz="2800" dirty="0" smtClean="0"/>
              <a:t> negative emotions (</a:t>
            </a:r>
            <a:r>
              <a:rPr lang="en-US" sz="2800" dirty="0" smtClean="0">
                <a:solidFill>
                  <a:srgbClr val="FF0000"/>
                </a:solidFill>
              </a:rPr>
              <a:t>*</a:t>
            </a:r>
            <a:r>
              <a:rPr lang="en-US" sz="2800" b="1" dirty="0" smtClean="0"/>
              <a:t>help pts use their personal resources…we facilitate</a:t>
            </a:r>
            <a:r>
              <a:rPr lang="en-US" sz="2800" dirty="0" smtClean="0"/>
              <a:t>)</a:t>
            </a:r>
          </a:p>
        </p:txBody>
      </p:sp>
      <p:pic>
        <p:nvPicPr>
          <p:cNvPr id="1127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8075" y="1807265"/>
            <a:ext cx="3876675" cy="268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19461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3955">
                                            <p:txEl>
                                              <p:pRg st="0" end="0"/>
                                            </p:txEl>
                                          </p:spTgt>
                                        </p:tgtEl>
                                        <p:attrNameLst>
                                          <p:attrName>style.visibility</p:attrName>
                                        </p:attrNameLst>
                                      </p:cBhvr>
                                      <p:to>
                                        <p:strVal val="visible"/>
                                      </p:to>
                                    </p:set>
                                    <p:animEffect transition="in" filter="wipe(left)">
                                      <p:cBhvr>
                                        <p:cTn id="7" dur="500"/>
                                        <p:tgtEl>
                                          <p:spTgt spid="2539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5"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idx="1"/>
          </p:nvPr>
        </p:nvSpPr>
        <p:spPr>
          <a:xfrm>
            <a:off x="455613" y="1598613"/>
            <a:ext cx="4905375" cy="4497387"/>
          </a:xfrm>
        </p:spPr>
        <p:txBody>
          <a:bodyPr>
            <a:normAutofit/>
          </a:bodyPr>
          <a:lstStyle/>
          <a:p>
            <a:pPr eaLnBrk="1" hangingPunct="1"/>
            <a:r>
              <a:rPr lang="en-US" sz="4400" b="1" dirty="0" smtClean="0"/>
              <a:t>Trials</a:t>
            </a:r>
          </a:p>
          <a:p>
            <a:pPr eaLnBrk="1" hangingPunct="1"/>
            <a:r>
              <a:rPr lang="en-US" sz="4400" b="1" dirty="0" smtClean="0"/>
              <a:t>Practice Recommendations</a:t>
            </a:r>
          </a:p>
          <a:p>
            <a:pPr eaLnBrk="1" hangingPunct="1"/>
            <a:endParaRPr lang="en-US" sz="4400" dirty="0" smtClean="0"/>
          </a:p>
        </p:txBody>
      </p:sp>
      <p:pic>
        <p:nvPicPr>
          <p:cNvPr id="67588" name="Picture 4" descr="BD0554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0693" y="3507575"/>
            <a:ext cx="2882900" cy="2583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3530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r>
              <a:rPr lang="en-US" dirty="0" smtClean="0"/>
              <a:t>Poll Question 4</a:t>
            </a:r>
            <a:endParaRPr lang="en-US" dirty="0"/>
          </a:p>
        </p:txBody>
      </p:sp>
      <p:sp>
        <p:nvSpPr>
          <p:cNvPr id="3" name="Content Placeholder 2"/>
          <p:cNvSpPr>
            <a:spLocks noGrp="1"/>
          </p:cNvSpPr>
          <p:nvPr>
            <p:ph sz="quarter" idx="1"/>
          </p:nvPr>
        </p:nvSpPr>
        <p:spPr/>
        <p:txBody>
          <a:bodyPr/>
          <a:lstStyle/>
          <a:p>
            <a:pPr marL="0" indent="0">
              <a:buNone/>
            </a:pPr>
            <a:r>
              <a:rPr lang="en-US" dirty="0"/>
              <a:t> </a:t>
            </a:r>
          </a:p>
          <a:p>
            <a:r>
              <a:rPr lang="en-US" dirty="0"/>
              <a:t>Which study demonstrated that keeping A1c less than 7% reduces complications for Type 1?</a:t>
            </a:r>
          </a:p>
          <a:p>
            <a:pPr marL="514350" lvl="0" indent="-514350">
              <a:buFont typeface="+mj-lt"/>
              <a:buAutoNum type="alphaLcPeriod"/>
            </a:pPr>
            <a:r>
              <a:rPr lang="en-US" dirty="0"/>
              <a:t>Diabetes Prevention Trial</a:t>
            </a:r>
          </a:p>
          <a:p>
            <a:pPr marL="514350" lvl="0" indent="-514350">
              <a:buFont typeface="+mj-lt"/>
              <a:buAutoNum type="alphaLcPeriod"/>
            </a:pPr>
            <a:r>
              <a:rPr lang="en-US" dirty="0"/>
              <a:t>Diabetes Control and Complications Trial</a:t>
            </a:r>
          </a:p>
          <a:p>
            <a:pPr marL="514350" lvl="0" indent="-514350">
              <a:buFont typeface="+mj-lt"/>
              <a:buAutoNum type="alphaLcPeriod"/>
            </a:pPr>
            <a:r>
              <a:rPr lang="en-US" dirty="0"/>
              <a:t>United Kingdom Prospective Diabetes Study</a:t>
            </a:r>
          </a:p>
          <a:p>
            <a:pPr marL="514350" lvl="0" indent="-514350">
              <a:buFont typeface="+mj-lt"/>
              <a:buAutoNum type="alphaLcPeriod"/>
            </a:pPr>
            <a:r>
              <a:rPr lang="en-US" dirty="0" smtClean="0"/>
              <a:t>YOUTH </a:t>
            </a:r>
            <a:r>
              <a:rPr lang="en-US" dirty="0"/>
              <a:t>Trial</a:t>
            </a:r>
          </a:p>
          <a:p>
            <a:endParaRPr lang="en-US" dirty="0"/>
          </a:p>
        </p:txBody>
      </p:sp>
    </p:spTree>
    <p:extLst>
      <p:ext uri="{BB962C8B-B14F-4D97-AF65-F5344CB8AC3E}">
        <p14:creationId xmlns:p14="http://schemas.microsoft.com/office/powerpoint/2010/main" val="313158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99296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5619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356834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300196"/>
            <a:ext cx="8547100" cy="842804"/>
          </a:xfrm>
        </p:spPr>
        <p:txBody>
          <a:bodyPr>
            <a:normAutofit fontScale="90000"/>
          </a:bodyPr>
          <a:lstStyle/>
          <a:p>
            <a:pPr eaLnBrk="1" hangingPunct="1"/>
            <a:r>
              <a:rPr lang="en-US" sz="4000" dirty="0" smtClean="0"/>
              <a:t>Have Pre-Diabetes? Steps to Prevent Type 2	</a:t>
            </a:r>
          </a:p>
        </p:txBody>
      </p:sp>
      <p:sp>
        <p:nvSpPr>
          <p:cNvPr id="74755" name="Rectangle 3"/>
          <p:cNvSpPr>
            <a:spLocks noGrp="1" noChangeArrowheads="1"/>
          </p:cNvSpPr>
          <p:nvPr>
            <p:ph sz="quarter" idx="1"/>
          </p:nvPr>
        </p:nvSpPr>
        <p:spPr/>
        <p:txBody>
          <a:bodyPr>
            <a:normAutofit/>
          </a:bodyPr>
          <a:lstStyle/>
          <a:p>
            <a:pPr eaLnBrk="1" hangingPunct="1"/>
            <a:r>
              <a:rPr lang="en-US" sz="2800" dirty="0" smtClean="0"/>
              <a:t>Lose 7% of body weight</a:t>
            </a:r>
          </a:p>
          <a:p>
            <a:pPr lvl="1" eaLnBrk="1" hangingPunct="1"/>
            <a:r>
              <a:rPr lang="en-US" sz="2400" dirty="0" smtClean="0"/>
              <a:t>Healthy eating</a:t>
            </a:r>
            <a:r>
              <a:rPr lang="en-US" sz="2400" dirty="0" smtClean="0">
                <a:solidFill>
                  <a:srgbClr val="C00000"/>
                </a:solidFill>
              </a:rPr>
              <a:t>, high fiber</a:t>
            </a:r>
            <a:r>
              <a:rPr lang="en-US" sz="2400" dirty="0" smtClean="0"/>
              <a:t>, low fat, </a:t>
            </a:r>
            <a:r>
              <a:rPr lang="en-US" sz="2400" dirty="0" smtClean="0">
                <a:solidFill>
                  <a:srgbClr val="C00000"/>
                </a:solidFill>
              </a:rPr>
              <a:t>avoid sugar sweetened beverages, </a:t>
            </a:r>
            <a:r>
              <a:rPr lang="en-US" sz="2400" dirty="0" smtClean="0"/>
              <a:t>reduce total caloric intake</a:t>
            </a:r>
          </a:p>
          <a:p>
            <a:pPr eaLnBrk="1" hangingPunct="1"/>
            <a:r>
              <a:rPr lang="en-US" sz="2800" dirty="0" smtClean="0"/>
              <a:t>Exercise 150 minutes a week </a:t>
            </a:r>
            <a:endParaRPr lang="en-US" sz="2800" dirty="0"/>
          </a:p>
          <a:p>
            <a:pPr eaLnBrk="1" hangingPunct="1"/>
            <a:r>
              <a:rPr lang="en-US" sz="2800" dirty="0" smtClean="0"/>
              <a:t>Consider Metformin Therapy for</a:t>
            </a:r>
          </a:p>
          <a:p>
            <a:pPr lvl="1" eaLnBrk="1" hangingPunct="1"/>
            <a:r>
              <a:rPr lang="en-US" sz="2400" dirty="0" smtClean="0"/>
              <a:t>Women with history of GDM</a:t>
            </a:r>
          </a:p>
          <a:p>
            <a:pPr lvl="1" eaLnBrk="1" hangingPunct="1"/>
            <a:r>
              <a:rPr lang="en-US" sz="2400" dirty="0" smtClean="0"/>
              <a:t>Patients with BMI of 35 or greater </a:t>
            </a:r>
          </a:p>
          <a:p>
            <a:pPr lvl="1" eaLnBrk="1" hangingPunct="1"/>
            <a:r>
              <a:rPr lang="en-US" sz="2400" dirty="0" smtClean="0"/>
              <a:t>Under the age of 60</a:t>
            </a:r>
          </a:p>
          <a:p>
            <a:pPr eaLnBrk="1" hangingPunct="1"/>
            <a:r>
              <a:rPr lang="en-US" sz="2800" dirty="0" smtClean="0"/>
              <a:t>Follow-up and group education</a:t>
            </a:r>
          </a:p>
          <a:p>
            <a:pPr eaLnBrk="1" hangingPunct="1"/>
            <a:r>
              <a:rPr lang="en-US" sz="2800" dirty="0" smtClean="0"/>
              <a:t>Annual monitoring and </a:t>
            </a:r>
            <a:r>
              <a:rPr lang="en-US" sz="2800" dirty="0" err="1" smtClean="0"/>
              <a:t>tx</a:t>
            </a:r>
            <a:r>
              <a:rPr lang="en-US" sz="2800" dirty="0" smtClean="0"/>
              <a:t> of CVD risk factors</a:t>
            </a:r>
          </a:p>
          <a:p>
            <a:pPr eaLnBrk="1" hangingPunct="1"/>
            <a:endParaRPr lang="en-US" sz="2800" dirty="0" smtClean="0"/>
          </a:p>
          <a:p>
            <a:pPr eaLnBrk="1" hangingPunct="1"/>
            <a:endParaRPr lang="en-US" sz="2800" dirty="0" smtClean="0"/>
          </a:p>
          <a:p>
            <a:pPr eaLnBrk="1" hangingPunct="1">
              <a:buFont typeface="Wingdings" pitchFamily="2" charset="2"/>
              <a:buNone/>
            </a:pPr>
            <a:endParaRPr lang="en-US" sz="2800" dirty="0" smtClean="0"/>
          </a:p>
        </p:txBody>
      </p:sp>
      <p:pic>
        <p:nvPicPr>
          <p:cNvPr id="29698" name="Picture 2" descr="C:\Users\Beverly\AppData\Local\Microsoft\Windows\Temporary Internet Files\Content.IE5\QFE2F5ON\MP90044853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0100" y="2456656"/>
            <a:ext cx="1854200" cy="27813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1958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152400"/>
            <a:ext cx="8229600" cy="1371600"/>
          </a:xfrm>
        </p:spPr>
        <p:txBody>
          <a:bodyPr lIns="90477" tIns="44445" rIns="90477" bIns="44445" anchor="b" anchorCtr="0">
            <a:normAutofit fontScale="90000"/>
          </a:bodyPr>
          <a:lstStyle/>
          <a:p>
            <a:pPr eaLnBrk="1" hangingPunct="1"/>
            <a:r>
              <a:rPr lang="en-US" dirty="0" smtClean="0"/>
              <a:t>Diabetes Control and Complications Trial (DCCT)</a:t>
            </a:r>
          </a:p>
        </p:txBody>
      </p:sp>
      <p:sp>
        <p:nvSpPr>
          <p:cNvPr id="76803" name="Rectangle 3"/>
          <p:cNvSpPr>
            <a:spLocks noGrp="1" noChangeArrowheads="1"/>
          </p:cNvSpPr>
          <p:nvPr>
            <p:ph idx="1"/>
          </p:nvPr>
        </p:nvSpPr>
        <p:spPr>
          <a:xfrm>
            <a:off x="457200" y="1676400"/>
            <a:ext cx="5715000" cy="4175760"/>
          </a:xfrm>
        </p:spPr>
        <p:txBody>
          <a:bodyPr lIns="90477" tIns="44445" rIns="90477" bIns="44445">
            <a:normAutofit fontScale="92500" lnSpcReduction="10000"/>
          </a:bodyPr>
          <a:lstStyle/>
          <a:p>
            <a:pPr eaLnBrk="1" hangingPunct="1">
              <a:buFont typeface="Wingdings" pitchFamily="2" charset="2"/>
              <a:buNone/>
            </a:pPr>
            <a:r>
              <a:rPr lang="en-US" sz="2800" dirty="0" smtClean="0"/>
              <a:t>In June, 1993 the New England Journal of Medicine published the results of the landmark DCCT.</a:t>
            </a:r>
          </a:p>
          <a:p>
            <a:pPr eaLnBrk="1" hangingPunct="1">
              <a:buFont typeface="Wingdings" pitchFamily="2" charset="2"/>
              <a:buNone/>
            </a:pPr>
            <a:r>
              <a:rPr lang="en-US" sz="2800" dirty="0" smtClean="0"/>
              <a:t>The largest, most comprehensive diabetes study ever conducted. The 10 year study involved more than 1400 subjects with Type 1 DM. It compared the effects of two treatment regimens-standard therapy and intensive control-on the complications of diabetes.</a:t>
            </a:r>
            <a:r>
              <a:rPr lang="en-US" sz="2800" dirty="0" smtClean="0">
                <a:solidFill>
                  <a:schemeClr val="tx2"/>
                </a:solidFill>
              </a:rPr>
              <a:t> </a:t>
            </a:r>
          </a:p>
        </p:txBody>
      </p:sp>
      <p:pic>
        <p:nvPicPr>
          <p:cNvPr id="3" name="Picture 2"/>
          <p:cNvPicPr>
            <a:picLocks noChangeAspect="1"/>
          </p:cNvPicPr>
          <p:nvPr/>
        </p:nvPicPr>
        <p:blipFill>
          <a:blip r:embed="rId3"/>
          <a:stretch>
            <a:fillRect/>
          </a:stretch>
        </p:blipFill>
        <p:spPr>
          <a:xfrm>
            <a:off x="6324600" y="2113135"/>
            <a:ext cx="2511770" cy="1676545"/>
          </a:xfrm>
          <a:prstGeom prst="rect">
            <a:avLst/>
          </a:prstGeom>
        </p:spPr>
      </p:pic>
    </p:spTree>
    <p:custDataLst>
      <p:tags r:id="rId1"/>
    </p:custDataLst>
    <p:extLst>
      <p:ext uri="{BB962C8B-B14F-4D97-AF65-F5344CB8AC3E}">
        <p14:creationId xmlns:p14="http://schemas.microsoft.com/office/powerpoint/2010/main" val="388239932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lIns="90477" tIns="44445" rIns="90477" bIns="44445" anchor="b" anchorCtr="0"/>
          <a:lstStyle/>
          <a:p>
            <a:pPr eaLnBrk="1" hangingPunct="1"/>
            <a:r>
              <a:rPr lang="en-US" smtClean="0"/>
              <a:t>DCCT Conclusions</a:t>
            </a:r>
            <a:endParaRPr lang="en-US" smtClean="0">
              <a:sym typeface="Monotype Sorts" pitchFamily="2" charset="2"/>
            </a:endParaRPr>
          </a:p>
        </p:txBody>
      </p:sp>
      <p:sp>
        <p:nvSpPr>
          <p:cNvPr id="77827" name="Rectangle 3"/>
          <p:cNvSpPr>
            <a:spLocks noGrp="1" noChangeArrowheads="1"/>
          </p:cNvSpPr>
          <p:nvPr>
            <p:ph idx="1"/>
          </p:nvPr>
        </p:nvSpPr>
        <p:spPr>
          <a:xfrm>
            <a:off x="457200" y="1371600"/>
            <a:ext cx="4876800" cy="5163457"/>
          </a:xfrm>
        </p:spPr>
        <p:txBody>
          <a:bodyPr lIns="90477" tIns="44445" rIns="90477" bIns="44445">
            <a:normAutofit fontScale="92500" lnSpcReduction="20000"/>
          </a:bodyPr>
          <a:lstStyle/>
          <a:p>
            <a:pPr eaLnBrk="1" hangingPunct="1">
              <a:buFont typeface="Wingdings" pitchFamily="2" charset="2"/>
              <a:buNone/>
            </a:pPr>
            <a:r>
              <a:rPr lang="en-US" dirty="0" smtClean="0"/>
              <a:t>By maintaining A1C </a:t>
            </a:r>
            <a:r>
              <a:rPr lang="en-US" dirty="0" smtClean="0">
                <a:sym typeface="Math B" pitchFamily="2" charset="2"/>
              </a:rPr>
              <a:t>&lt; </a:t>
            </a:r>
            <a:r>
              <a:rPr lang="en-US" dirty="0" smtClean="0"/>
              <a:t>7%:</a:t>
            </a:r>
          </a:p>
          <a:p>
            <a:pPr eaLnBrk="1" hangingPunct="1"/>
            <a:r>
              <a:rPr lang="en-US" dirty="0" smtClean="0"/>
              <a:t>Eye disease - 76% risk reduction </a:t>
            </a:r>
          </a:p>
          <a:p>
            <a:pPr eaLnBrk="1" hangingPunct="1"/>
            <a:r>
              <a:rPr lang="en-US" dirty="0" smtClean="0"/>
              <a:t>Kidney disease - 50% risk reduction</a:t>
            </a:r>
          </a:p>
          <a:p>
            <a:pPr eaLnBrk="1" hangingPunct="1"/>
            <a:r>
              <a:rPr lang="en-US" dirty="0" smtClean="0"/>
              <a:t>Nerve disease - 60% risk reduction</a:t>
            </a:r>
          </a:p>
          <a:p>
            <a:pPr eaLnBrk="1" hangingPunct="1">
              <a:buFont typeface="Wingdings" pitchFamily="2" charset="2"/>
              <a:buNone/>
            </a:pPr>
            <a:r>
              <a:rPr lang="en-US" b="1" dirty="0" smtClean="0"/>
              <a:t>Management elements:</a:t>
            </a:r>
            <a:endParaRPr lang="en-US" dirty="0" smtClean="0"/>
          </a:p>
          <a:p>
            <a:pPr lvl="1" eaLnBrk="1" hangingPunct="1"/>
            <a:r>
              <a:rPr lang="en-US" dirty="0" smtClean="0"/>
              <a:t>SMBG 4 or more times a day</a:t>
            </a:r>
          </a:p>
          <a:p>
            <a:pPr lvl="1" eaLnBrk="1" hangingPunct="1"/>
            <a:r>
              <a:rPr lang="en-US" dirty="0" smtClean="0"/>
              <a:t>4 daily insulin injections or insulin pump</a:t>
            </a:r>
          </a:p>
          <a:p>
            <a:pPr lvl="1" eaLnBrk="1" hangingPunct="1"/>
            <a:r>
              <a:rPr lang="en-US" dirty="0" smtClean="0"/>
              <a:t>Greater risk of hypoglycemia</a:t>
            </a:r>
          </a:p>
        </p:txBody>
      </p:sp>
      <p:pic>
        <p:nvPicPr>
          <p:cNvPr id="2" name="Picture 1"/>
          <p:cNvPicPr>
            <a:picLocks noChangeAspect="1"/>
          </p:cNvPicPr>
          <p:nvPr/>
        </p:nvPicPr>
        <p:blipFill>
          <a:blip r:embed="rId3"/>
          <a:stretch>
            <a:fillRect/>
          </a:stretch>
        </p:blipFill>
        <p:spPr>
          <a:xfrm>
            <a:off x="5334000" y="1407886"/>
            <a:ext cx="3392841" cy="2438400"/>
          </a:xfrm>
          <a:prstGeom prst="rect">
            <a:avLst/>
          </a:prstGeom>
        </p:spPr>
      </p:pic>
    </p:spTree>
    <p:custDataLst>
      <p:tags r:id="rId1"/>
    </p:custDataLst>
    <p:extLst>
      <p:ext uri="{BB962C8B-B14F-4D97-AF65-F5344CB8AC3E}">
        <p14:creationId xmlns:p14="http://schemas.microsoft.com/office/powerpoint/2010/main" val="289647605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752600"/>
          </a:xfrm>
        </p:spPr>
        <p:txBody>
          <a:bodyPr>
            <a:normAutofit fontScale="90000"/>
          </a:bodyPr>
          <a:lstStyle/>
          <a:p>
            <a:r>
              <a:rPr lang="en-US" dirty="0" smtClean="0"/>
              <a:t>Boot Camp 2 – </a:t>
            </a:r>
            <a:br>
              <a:rPr lang="en-US" dirty="0" smtClean="0"/>
            </a:br>
            <a:r>
              <a:rPr lang="en-US" dirty="0" smtClean="0"/>
              <a:t>Standards of Care, Treatment of HTN, Lipids, Hypo, Monitoring and Sick Days</a:t>
            </a:r>
            <a:endParaRPr lang="en-US" dirty="0"/>
          </a:p>
        </p:txBody>
      </p:sp>
      <p:pic>
        <p:nvPicPr>
          <p:cNvPr id="3" name="Picture 2"/>
          <p:cNvPicPr>
            <a:picLocks noChangeAspect="1"/>
          </p:cNvPicPr>
          <p:nvPr/>
        </p:nvPicPr>
        <p:blipFill>
          <a:blip r:embed="rId3"/>
          <a:stretch>
            <a:fillRect/>
          </a:stretch>
        </p:blipFill>
        <p:spPr>
          <a:xfrm>
            <a:off x="457200" y="2133600"/>
            <a:ext cx="8229600" cy="3429000"/>
          </a:xfrm>
          <a:prstGeom prst="rect">
            <a:avLst/>
          </a:prstGeom>
        </p:spPr>
      </p:pic>
    </p:spTree>
    <p:custDataLst>
      <p:tags r:id="rId1"/>
    </p:custDataLst>
    <p:extLst>
      <p:ext uri="{BB962C8B-B14F-4D97-AF65-F5344CB8AC3E}">
        <p14:creationId xmlns:p14="http://schemas.microsoft.com/office/powerpoint/2010/main" val="153774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81000" y="228600"/>
            <a:ext cx="8382000" cy="1143000"/>
          </a:xfrm>
        </p:spPr>
        <p:txBody>
          <a:bodyPr lIns="90477" tIns="44445" rIns="90477" bIns="44445" anchor="b" anchorCtr="0">
            <a:normAutofit fontScale="90000"/>
          </a:bodyPr>
          <a:lstStyle/>
          <a:p>
            <a:pPr eaLnBrk="1" hangingPunct="1"/>
            <a:r>
              <a:rPr lang="en-US" sz="5300" dirty="0" smtClean="0"/>
              <a:t>UKPDS Results</a:t>
            </a:r>
            <a:r>
              <a:rPr lang="en-US" sz="5300" dirty="0"/>
              <a:t/>
            </a:r>
            <a:br>
              <a:rPr lang="en-US" sz="5300" dirty="0"/>
            </a:br>
            <a:r>
              <a:rPr lang="en-US" sz="2700" dirty="0" smtClean="0"/>
              <a:t>United kingdom Prospective Diabetes Study</a:t>
            </a:r>
            <a:endParaRPr lang="en-US" sz="1800" dirty="0" smtClean="0">
              <a:sym typeface="Monotype Sorts" pitchFamily="2" charset="2"/>
            </a:endParaRPr>
          </a:p>
        </p:txBody>
      </p:sp>
      <p:sp>
        <p:nvSpPr>
          <p:cNvPr id="1918979" name="Rectangle 3"/>
          <p:cNvSpPr>
            <a:spLocks noGrp="1" noChangeArrowheads="1"/>
          </p:cNvSpPr>
          <p:nvPr>
            <p:ph idx="1"/>
          </p:nvPr>
        </p:nvSpPr>
        <p:spPr>
          <a:xfrm>
            <a:off x="381000" y="1600200"/>
            <a:ext cx="7946231" cy="5105400"/>
          </a:xfrm>
        </p:spPr>
        <p:txBody>
          <a:bodyPr lIns="90477" tIns="44445" rIns="90477" bIns="44445">
            <a:normAutofit lnSpcReduction="10000"/>
          </a:bodyPr>
          <a:lstStyle/>
          <a:p>
            <a:pPr>
              <a:lnSpc>
                <a:spcPct val="80000"/>
              </a:lnSpc>
            </a:pPr>
            <a:r>
              <a:rPr lang="en-US" dirty="0"/>
              <a:t>Conducted over 20 years involving over 5,100 patients with Type 2 diabetes </a:t>
            </a:r>
            <a:endParaRPr lang="en-US" dirty="0" smtClean="0"/>
          </a:p>
          <a:p>
            <a:pPr>
              <a:lnSpc>
                <a:spcPct val="80000"/>
              </a:lnSpc>
            </a:pPr>
            <a:endParaRPr lang="en-US" dirty="0" smtClean="0"/>
          </a:p>
          <a:p>
            <a:pPr>
              <a:lnSpc>
                <a:spcPct val="80000"/>
              </a:lnSpc>
            </a:pPr>
            <a:r>
              <a:rPr lang="en-US" dirty="0" smtClean="0">
                <a:solidFill>
                  <a:srgbClr val="C00000"/>
                </a:solidFill>
              </a:rPr>
              <a:t>1% decrease in A</a:t>
            </a:r>
            <a:r>
              <a:rPr lang="en-US" baseline="-25000" dirty="0" smtClean="0">
                <a:solidFill>
                  <a:srgbClr val="C00000"/>
                </a:solidFill>
              </a:rPr>
              <a:t>1</a:t>
            </a:r>
            <a:r>
              <a:rPr lang="en-US" dirty="0" smtClean="0">
                <a:solidFill>
                  <a:srgbClr val="C00000"/>
                </a:solidFill>
              </a:rPr>
              <a:t>c reduces microvascular complications by 35% </a:t>
            </a:r>
          </a:p>
          <a:p>
            <a:pPr eaLnBrk="1" hangingPunct="1">
              <a:lnSpc>
                <a:spcPct val="80000"/>
              </a:lnSpc>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pPr>
            <a:endParaRPr lang="en-US" sz="1600" i="1" dirty="0" smtClean="0"/>
          </a:p>
          <a:p>
            <a:pPr eaLnBrk="1" latinLnBrk="1" hangingPunct="1">
              <a:lnSpc>
                <a:spcPct val="80000"/>
              </a:lnSpc>
            </a:pPr>
            <a:r>
              <a:rPr lang="en-US" sz="2800" dirty="0" smtClean="0"/>
              <a:t>B/P control (144/82) reduced risk of:</a:t>
            </a:r>
          </a:p>
          <a:p>
            <a:pPr lvl="1" eaLnBrk="1" latinLnBrk="1" hangingPunct="1">
              <a:lnSpc>
                <a:spcPct val="80000"/>
              </a:lnSpc>
            </a:pPr>
            <a:r>
              <a:rPr lang="en-US" dirty="0" smtClean="0"/>
              <a:t>Heart failure (56%)</a:t>
            </a:r>
          </a:p>
          <a:p>
            <a:pPr lvl="1" eaLnBrk="1" latinLnBrk="1" hangingPunct="1">
              <a:lnSpc>
                <a:spcPct val="80000"/>
              </a:lnSpc>
            </a:pPr>
            <a:r>
              <a:rPr lang="en-US" dirty="0" smtClean="0"/>
              <a:t>Stroke (44%)</a:t>
            </a:r>
          </a:p>
          <a:p>
            <a:pPr lvl="1" eaLnBrk="1" latinLnBrk="1" hangingPunct="1">
              <a:lnSpc>
                <a:spcPct val="80000"/>
              </a:lnSpc>
            </a:pPr>
            <a:r>
              <a:rPr lang="en-US" dirty="0" smtClean="0"/>
              <a:t>Death from diabetes (32%)</a:t>
            </a:r>
          </a:p>
          <a:p>
            <a:pPr algn="r" eaLnBrk="1" hangingPunct="1">
              <a:lnSpc>
                <a:spcPct val="80000"/>
              </a:lnSpc>
              <a:buFont typeface="Wingdings" pitchFamily="2" charset="2"/>
              <a:buNone/>
            </a:pPr>
            <a:endParaRPr lang="en-US" sz="1600" i="1" dirty="0" smtClean="0"/>
          </a:p>
          <a:p>
            <a:pPr algn="r" eaLnBrk="1" hangingPunct="1">
              <a:lnSpc>
                <a:spcPct val="80000"/>
              </a:lnSpc>
              <a:buFont typeface="Wingdings" pitchFamily="2" charset="2"/>
              <a:buNone/>
            </a:pPr>
            <a:r>
              <a:rPr lang="en-US" sz="1600" i="1" dirty="0" smtClean="0"/>
              <a:t>Lancet 352: 837-865, 1998</a:t>
            </a:r>
          </a:p>
        </p:txBody>
      </p:sp>
    </p:spTree>
    <p:custDataLst>
      <p:tags r:id="rId1"/>
    </p:custDataLst>
    <p:extLst>
      <p:ext uri="{BB962C8B-B14F-4D97-AF65-F5344CB8AC3E}">
        <p14:creationId xmlns:p14="http://schemas.microsoft.com/office/powerpoint/2010/main" val="7662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918979">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43200000">
                                      <p:cBhvr>
                                        <p:cTn id="10" dur="2000" fill="hold"/>
                                        <p:tgtEl>
                                          <p:spTgt spid="1918979">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sz="5400" dirty="0" smtClean="0"/>
              <a:t>“Legacy Effect”</a:t>
            </a:r>
          </a:p>
        </p:txBody>
      </p:sp>
      <p:sp>
        <p:nvSpPr>
          <p:cNvPr id="81923" name="Rectangle 3"/>
          <p:cNvSpPr>
            <a:spLocks noGrp="1" noChangeArrowheads="1"/>
          </p:cNvSpPr>
          <p:nvPr>
            <p:ph idx="1"/>
          </p:nvPr>
        </p:nvSpPr>
        <p:spPr>
          <a:xfrm>
            <a:off x="444500" y="1295401"/>
            <a:ext cx="8226425" cy="5410200"/>
          </a:xfrm>
        </p:spPr>
        <p:txBody>
          <a:bodyPr/>
          <a:lstStyle/>
          <a:p>
            <a:pPr eaLnBrk="1" hangingPunct="1">
              <a:lnSpc>
                <a:spcPct val="90000"/>
              </a:lnSpc>
            </a:pPr>
            <a:r>
              <a:rPr lang="en-US" sz="3600" dirty="0" smtClean="0"/>
              <a:t>For participants of DCCT and UKPDS </a:t>
            </a:r>
          </a:p>
          <a:p>
            <a:pPr lvl="1" eaLnBrk="1" hangingPunct="1">
              <a:lnSpc>
                <a:spcPct val="90000"/>
              </a:lnSpc>
            </a:pPr>
            <a:r>
              <a:rPr lang="en-US" sz="3200" dirty="0" smtClean="0"/>
              <a:t>long lasting benefit of early intensive BG control prevents</a:t>
            </a:r>
          </a:p>
          <a:p>
            <a:pPr lvl="2" eaLnBrk="1" hangingPunct="1">
              <a:lnSpc>
                <a:spcPct val="90000"/>
              </a:lnSpc>
            </a:pPr>
            <a:r>
              <a:rPr lang="en-US" sz="2800" dirty="0" err="1"/>
              <a:t>m</a:t>
            </a:r>
            <a:r>
              <a:rPr lang="en-US" sz="2800" dirty="0" err="1" smtClean="0"/>
              <a:t>icrovascular</a:t>
            </a:r>
            <a:r>
              <a:rPr lang="en-US" sz="2800" dirty="0" smtClean="0"/>
              <a:t> complications</a:t>
            </a:r>
          </a:p>
          <a:p>
            <a:pPr lvl="2" eaLnBrk="1" hangingPunct="1">
              <a:lnSpc>
                <a:spcPct val="90000"/>
              </a:lnSpc>
            </a:pPr>
            <a:r>
              <a:rPr lang="en-US" sz="2800" dirty="0" err="1" smtClean="0"/>
              <a:t>Macrovascular</a:t>
            </a:r>
            <a:r>
              <a:rPr lang="en-US" sz="2800" dirty="0" smtClean="0"/>
              <a:t> complications (15-55% decrease)</a:t>
            </a:r>
          </a:p>
          <a:p>
            <a:pPr lvl="1" eaLnBrk="1" hangingPunct="1">
              <a:lnSpc>
                <a:spcPct val="90000"/>
              </a:lnSpc>
            </a:pPr>
            <a:r>
              <a:rPr lang="en-US" sz="3200" dirty="0" smtClean="0"/>
              <a:t>Even though BG levels increased over time</a:t>
            </a:r>
          </a:p>
          <a:p>
            <a:pPr lvl="1" eaLnBrk="1" hangingPunct="1">
              <a:lnSpc>
                <a:spcPct val="90000"/>
              </a:lnSpc>
            </a:pPr>
            <a:r>
              <a:rPr lang="en-US" sz="3200" dirty="0" smtClean="0"/>
              <a:t>Message – Catch early and</a:t>
            </a:r>
          </a:p>
          <a:p>
            <a:pPr marL="457200" lvl="1" indent="0" eaLnBrk="1" hangingPunct="1">
              <a:lnSpc>
                <a:spcPct val="90000"/>
              </a:lnSpc>
              <a:buNone/>
            </a:pPr>
            <a:r>
              <a:rPr lang="en-US" sz="3200" dirty="0" smtClean="0"/>
              <a:t>Treat aggressively</a:t>
            </a:r>
          </a:p>
          <a:p>
            <a:pPr lvl="1" eaLnBrk="1" hangingPunct="1">
              <a:lnSpc>
                <a:spcPct val="90000"/>
              </a:lnSpc>
            </a:pPr>
            <a:endParaRPr lang="en-US" sz="3200" dirty="0" smtClean="0"/>
          </a:p>
          <a:p>
            <a:pPr lvl="1" eaLnBrk="1" hangingPunct="1">
              <a:lnSpc>
                <a:spcPct val="90000"/>
              </a:lnSpc>
            </a:pPr>
            <a:endParaRPr lang="en-US" dirty="0" smtClean="0"/>
          </a:p>
          <a:p>
            <a:pPr marL="457200" lvl="1" indent="0" eaLnBrk="1" hangingPunct="1">
              <a:lnSpc>
                <a:spcPct val="90000"/>
              </a:lnSpc>
              <a:buNone/>
            </a:pPr>
            <a:endParaRPr lang="en-US" dirty="0" smtClean="0"/>
          </a:p>
        </p:txBody>
      </p:sp>
      <p:pic>
        <p:nvPicPr>
          <p:cNvPr id="30722" name="Picture 2" descr="C:\Users\Beverly\AppData\Local\Microsoft\Windows\Temporary Internet Files\Content.IE5\DJWH7WCO\MP90042766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7695" y="4343400"/>
            <a:ext cx="2488163" cy="190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9745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1925124" name="MPj04027780000[1].jpg">
            <a:hlinkClick r:id="" action="ppaction://media"/>
          </p:cNvPr>
          <p:cNvPicPr>
            <a:picLocks noGrp="1" noChangeAspect="1" noChangeArrowheads="1"/>
          </p:cNvPicPr>
          <p:nvPr>
            <p:ph idx="1"/>
            <a:videoFile r:link="rId3"/>
            <p:extLst>
              <p:ext uri="{DAA4B4D4-6D71-4841-9C94-3DE7FCFB9230}">
                <p14:media xmlns:p14="http://schemas.microsoft.com/office/powerpoint/2010/main" r:link="rId2"/>
              </p:ext>
            </p:extLst>
          </p:nvPr>
        </p:nvPicPr>
        <p:blipFill>
          <a:blip r:embed="rId5">
            <a:extLst>
              <a:ext uri="{28A0092B-C50C-407E-A947-70E740481C1C}">
                <a14:useLocalDpi xmlns:a14="http://schemas.microsoft.com/office/drawing/2010/main" val="0"/>
              </a:ext>
            </a:extLst>
          </a:blip>
          <a:stretch>
            <a:fillRect/>
          </a:stretch>
        </p:blipFill>
        <p:spPr>
          <a:xfrm>
            <a:off x="1437244" y="1371600"/>
            <a:ext cx="6182756" cy="4846638"/>
          </a:xfrm>
        </p:spPr>
      </p:pic>
      <p:pic>
        <p:nvPicPr>
          <p:cNvPr id="82947" name="Picture 3" descr="j029384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2844" y="2971800"/>
            <a:ext cx="1738312"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9405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2512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925124"/>
                                        </p:tgtEl>
                                      </p:cBhvr>
                                    </p:cmd>
                                  </p:childTnLst>
                                </p:cTn>
                              </p:par>
                            </p:childTnLst>
                          </p:cTn>
                        </p:par>
                      </p:childTnLst>
                    </p:cTn>
                  </p:par>
                </p:childTnLst>
              </p:cTn>
              <p:nextCondLst>
                <p:cond evt="onClick" delay="0">
                  <p:tgtEl>
                    <p:spTgt spid="1925124"/>
                  </p:tgtEl>
                </p:cond>
              </p:nextCondLst>
            </p:seq>
            <p:video>
              <p:cMediaNode>
                <p:cTn id="7" fill="hold" display="0">
                  <p:stCondLst>
                    <p:cond delay="indefinite"/>
                  </p:stCondLst>
                  <p:endCondLst>
                    <p:cond evt="onNext" delay="0">
                      <p:tgtEl>
                        <p:sldTgt/>
                      </p:tgtEl>
                    </p:cond>
                    <p:cond evt="onPrev" delay="0">
                      <p:tgtEl>
                        <p:sldTgt/>
                      </p:tgtEl>
                    </p:cond>
                  </p:endCondLst>
                </p:cTn>
                <p:tgtEl>
                  <p:spTgt spid="192512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 5</a:t>
            </a:r>
            <a:endParaRPr lang="en-US" dirty="0"/>
          </a:p>
        </p:txBody>
      </p:sp>
      <p:sp>
        <p:nvSpPr>
          <p:cNvPr id="3" name="Content Placeholder 2"/>
          <p:cNvSpPr>
            <a:spLocks noGrp="1"/>
          </p:cNvSpPr>
          <p:nvPr>
            <p:ph sz="quarter" idx="1"/>
          </p:nvPr>
        </p:nvSpPr>
        <p:spPr/>
        <p:txBody>
          <a:bodyPr/>
          <a:lstStyle/>
          <a:p>
            <a:r>
              <a:rPr lang="en-US" dirty="0"/>
              <a:t> </a:t>
            </a:r>
            <a:r>
              <a:rPr lang="en-US" dirty="0" smtClean="0"/>
              <a:t>What </a:t>
            </a:r>
            <a:r>
              <a:rPr lang="en-US" dirty="0"/>
              <a:t>is the preferred approach when setting goals with patients?</a:t>
            </a:r>
          </a:p>
          <a:p>
            <a:pPr marL="788670" lvl="1" indent="-514350">
              <a:buFont typeface="+mj-lt"/>
              <a:buAutoNum type="alphaLcPeriod"/>
            </a:pPr>
            <a:r>
              <a:rPr lang="en-US" sz="2800" dirty="0"/>
              <a:t>Utilize shared decision making</a:t>
            </a:r>
          </a:p>
          <a:p>
            <a:pPr marL="788670" lvl="1" indent="-514350">
              <a:buFont typeface="+mj-lt"/>
              <a:buAutoNum type="alphaLcPeriod"/>
            </a:pPr>
            <a:r>
              <a:rPr lang="en-US" sz="2800" dirty="0"/>
              <a:t>Encourage patients to meet national standards</a:t>
            </a:r>
          </a:p>
          <a:p>
            <a:pPr marL="788670" lvl="1" indent="-514350">
              <a:buFont typeface="+mj-lt"/>
              <a:buAutoNum type="alphaLcPeriod"/>
            </a:pPr>
            <a:r>
              <a:rPr lang="en-US" sz="2800" dirty="0"/>
              <a:t>Highlight risk of complications when goals aren’t met</a:t>
            </a:r>
          </a:p>
          <a:p>
            <a:pPr marL="788670" lvl="1" indent="-514350">
              <a:buFont typeface="+mj-lt"/>
              <a:buAutoNum type="alphaLcPeriod"/>
            </a:pPr>
            <a:r>
              <a:rPr lang="en-US" sz="2800" dirty="0"/>
              <a:t>Focus on the ABCs</a:t>
            </a:r>
          </a:p>
          <a:p>
            <a:pPr marL="788670" lvl="1" indent="-514350">
              <a:buFont typeface="+mj-lt"/>
              <a:buAutoNum type="alphaLcPeriod"/>
            </a:pPr>
            <a:endParaRPr lang="en-US" sz="2800" dirty="0"/>
          </a:p>
        </p:txBody>
      </p:sp>
    </p:spTree>
    <p:extLst>
      <p:ext uri="{BB962C8B-B14F-4D97-AF65-F5344CB8AC3E}">
        <p14:creationId xmlns:p14="http://schemas.microsoft.com/office/powerpoint/2010/main" val="43454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39261" y="5928913"/>
            <a:ext cx="5184576" cy="592447"/>
          </a:xfrm>
          <a:prstGeom prst="rect">
            <a:avLst/>
          </a:prstGeom>
          <a:noFill/>
          <a:ln w="9525">
            <a:noFill/>
            <a:miter lim="800000"/>
            <a:headEnd/>
            <a:tailEnd/>
          </a:ln>
        </p:spPr>
        <p:txBody>
          <a:bodyPr lIns="91431" tIns="45716" rIns="91431" bIns="45716" anchor="ctr">
            <a:prstTxWarp prst="textNoShape">
              <a:avLst/>
            </a:prstTxWarp>
          </a:bodyPr>
          <a:lstStyle/>
          <a:p>
            <a:pPr eaLnBrk="0" hangingPunct="0"/>
            <a:r>
              <a:rPr lang="en-US" sz="1400" b="1" dirty="0">
                <a:solidFill>
                  <a:srgbClr val="000090"/>
                </a:solidFill>
                <a:latin typeface="Arial" panose="020B0604020202020204" pitchFamily="34" charset="0"/>
                <a:cs typeface="Arial" panose="020B0604020202020204" pitchFamily="34" charset="0"/>
              </a:rPr>
              <a:t>ADA-EASD Position Statement: Management of Hyperglycemia in T2DM</a:t>
            </a:r>
            <a:r>
              <a:rPr lang="en-US" sz="700" b="1" dirty="0">
                <a:solidFill>
                  <a:srgbClr val="000090"/>
                </a:solidFill>
                <a:latin typeface="Arial" panose="020B0604020202020204" pitchFamily="34" charset="0"/>
                <a:cs typeface="Arial" panose="020B0604020202020204" pitchFamily="34" charset="0"/>
              </a:rPr>
              <a:t/>
            </a:r>
            <a:br>
              <a:rPr lang="en-US" sz="700" b="1" dirty="0">
                <a:solidFill>
                  <a:srgbClr val="000090"/>
                </a:solidFill>
                <a:latin typeface="Arial" panose="020B0604020202020204" pitchFamily="34" charset="0"/>
                <a:cs typeface="Arial" panose="020B0604020202020204" pitchFamily="34" charset="0"/>
              </a:rPr>
            </a:br>
            <a:r>
              <a:rPr lang="en-US" sz="700" dirty="0">
                <a:solidFill>
                  <a:srgbClr val="000090"/>
                </a:solidFill>
                <a:latin typeface="Arial Black" charset="0"/>
              </a:rPr>
              <a:t/>
            </a:r>
            <a:br>
              <a:rPr lang="en-US" sz="700" dirty="0">
                <a:solidFill>
                  <a:srgbClr val="000090"/>
                </a:solidFill>
                <a:latin typeface="Arial Black" charset="0"/>
              </a:rPr>
            </a:br>
            <a:endParaRPr lang="en-US" sz="1400" dirty="0">
              <a:solidFill>
                <a:srgbClr val="000090"/>
              </a:solidFill>
              <a:latin typeface="Times" charset="0"/>
            </a:endParaRPr>
          </a:p>
        </p:txBody>
      </p:sp>
      <p:sp>
        <p:nvSpPr>
          <p:cNvPr id="7" name="Rectangle 6"/>
          <p:cNvSpPr/>
          <p:nvPr/>
        </p:nvSpPr>
        <p:spPr>
          <a:xfrm>
            <a:off x="539261" y="1321867"/>
            <a:ext cx="8042031" cy="1231098"/>
          </a:xfrm>
          <a:prstGeom prst="rect">
            <a:avLst/>
          </a:prstGeom>
        </p:spPr>
        <p:txBody>
          <a:bodyPr lIns="91431" tIns="45716" rIns="91431" bIns="45716">
            <a:prstTxWarp prst="textNoShape">
              <a:avLst/>
            </a:prstTxWarp>
            <a:spAutoFit/>
          </a:bodyPr>
          <a:lstStyle/>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a:t>
            </a:r>
            <a:r>
              <a:rPr lang="en-US" sz="2400" i="1" dirty="0" smtClean="0">
                <a:latin typeface="Calibri" charset="0"/>
                <a:ea typeface="Calibri" charset="0"/>
                <a:cs typeface="Calibri" charset="0"/>
              </a:rPr>
              <a:t>that </a:t>
            </a:r>
            <a:r>
              <a:rPr lang="en-US" sz="2400" i="1" dirty="0">
                <a:latin typeface="Calibri" charset="0"/>
                <a:ea typeface="Calibri" charset="0"/>
                <a:cs typeface="Calibri" charset="0"/>
              </a:rPr>
              <a:t>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999216" y="2645587"/>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endParaRPr lang="en-US" sz="2400" b="1" dirty="0" smtClean="0">
              <a:latin typeface="Calibri" charset="0"/>
              <a:ea typeface="Calibri" charset="0"/>
              <a:cs typeface="Calibri" charset="0"/>
            </a:endParaRPr>
          </a:p>
          <a:p>
            <a:pPr>
              <a:spcAft>
                <a:spcPts val="2400"/>
              </a:spcAft>
              <a:buClr>
                <a:srgbClr val="B01F2E"/>
              </a:buClr>
              <a:buSzPct val="120000"/>
              <a:buFont typeface="Arial" charset="0"/>
              <a:buChar char="•"/>
            </a:pPr>
            <a:r>
              <a:rPr lang="en-US" sz="2400" b="1" dirty="0" smtClean="0">
                <a:latin typeface="Calibri" charset="0"/>
                <a:ea typeface="Calibri" charset="0"/>
                <a:cs typeface="Calibri" charset="0"/>
              </a:rPr>
              <a:t> </a:t>
            </a:r>
            <a:r>
              <a:rPr lang="en-US" sz="2400" b="1" u="sng" dirty="0" smtClean="0">
                <a:latin typeface="Calibri" charset="0"/>
                <a:ea typeface="Calibri" charset="0"/>
                <a:cs typeface="Calibri" charset="0"/>
              </a:rPr>
              <a:t>Shared</a:t>
            </a:r>
            <a:r>
              <a:rPr lang="en-US" sz="2400" b="1" dirty="0" smtClean="0">
                <a:latin typeface="Calibri" charset="0"/>
                <a:ea typeface="Calibri" charset="0"/>
                <a:cs typeface="Calibri" charset="0"/>
              </a:rPr>
              <a:t> </a:t>
            </a:r>
            <a:r>
              <a:rPr lang="en-US" sz="2400" b="1" dirty="0">
                <a:latin typeface="Calibri" charset="0"/>
                <a:ea typeface="Calibri" charset="0"/>
                <a:cs typeface="Calibri" charset="0"/>
              </a:rPr>
              <a:t>decision making – final decisions re: lifestyle choices ultimately </a:t>
            </a:r>
            <a:r>
              <a:rPr lang="en-US" sz="2400" b="1" dirty="0" smtClean="0">
                <a:latin typeface="Calibri" charset="0"/>
                <a:ea typeface="Calibri" charset="0"/>
                <a:cs typeface="Calibri" charset="0"/>
              </a:rPr>
              <a:t>lie </a:t>
            </a:r>
            <a:r>
              <a:rPr lang="en-US" sz="2400" b="1" dirty="0">
                <a:latin typeface="Calibri" charset="0"/>
                <a:ea typeface="Calibri" charset="0"/>
                <a:cs typeface="Calibri" charset="0"/>
              </a:rPr>
              <a:t>with the patient.</a:t>
            </a:r>
          </a:p>
        </p:txBody>
      </p:sp>
      <p:sp>
        <p:nvSpPr>
          <p:cNvPr id="18438" name="TextBox 21"/>
          <p:cNvSpPr txBox="1">
            <a:spLocks noChangeArrowheads="1"/>
          </p:cNvSpPr>
          <p:nvPr/>
        </p:nvSpPr>
        <p:spPr bwMode="auto">
          <a:xfrm>
            <a:off x="4359332" y="5763480"/>
            <a:ext cx="422992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3140968"/>
            <a:ext cx="2245155" cy="14662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9261" y="219501"/>
            <a:ext cx="8229600" cy="990600"/>
          </a:xfrm>
        </p:spPr>
        <p:txBody>
          <a:bodyPr/>
          <a:lstStyle/>
          <a:p>
            <a:r>
              <a:rPr lang="en-US" dirty="0" smtClean="0"/>
              <a:t>Patient Centered Approach</a:t>
            </a:r>
            <a:endParaRPr lang="en-US" dirty="0"/>
          </a:p>
        </p:txBody>
      </p:sp>
    </p:spTree>
    <p:custDataLst>
      <p:tags r:id="rId1"/>
    </p:custDataLst>
    <p:extLst>
      <p:ext uri="{BB962C8B-B14F-4D97-AF65-F5344CB8AC3E}">
        <p14:creationId xmlns:p14="http://schemas.microsoft.com/office/powerpoint/2010/main" val="77493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lIns="90477" tIns="44445" rIns="90477" bIns="44445" anchor="b" anchorCtr="0">
            <a:normAutofit/>
          </a:bodyPr>
          <a:lstStyle/>
          <a:p>
            <a:pPr eaLnBrk="1" hangingPunct="1"/>
            <a:r>
              <a:rPr lang="en-US" sz="5400" dirty="0" smtClean="0">
                <a:solidFill>
                  <a:schemeClr val="tx2">
                    <a:lumMod val="50000"/>
                  </a:schemeClr>
                </a:solidFill>
              </a:rPr>
              <a:t>ABC’s of Diabetes</a:t>
            </a:r>
            <a:endParaRPr lang="en-US" sz="3200" dirty="0" smtClean="0">
              <a:solidFill>
                <a:schemeClr val="tx2">
                  <a:lumMod val="50000"/>
                </a:schemeClr>
              </a:solidFill>
              <a:sym typeface="Monotype Sorts" pitchFamily="2" charset="2"/>
            </a:endParaRPr>
          </a:p>
        </p:txBody>
      </p:sp>
      <p:sp>
        <p:nvSpPr>
          <p:cNvPr id="1981443" name="Rectangle 3"/>
          <p:cNvSpPr>
            <a:spLocks noGrp="1" noChangeArrowheads="1"/>
          </p:cNvSpPr>
          <p:nvPr>
            <p:ph idx="1"/>
          </p:nvPr>
        </p:nvSpPr>
        <p:spPr>
          <a:xfrm>
            <a:off x="685800" y="1600200"/>
            <a:ext cx="8001000" cy="4800600"/>
          </a:xfrm>
        </p:spPr>
        <p:txBody>
          <a:bodyPr lIns="90477" tIns="44445" rIns="90477" bIns="44445"/>
          <a:lstStyle/>
          <a:p>
            <a:pPr lvl="1" eaLnBrk="1" hangingPunct="1">
              <a:buSzPct val="75000"/>
              <a:buFont typeface="Wingdings" pitchFamily="2" charset="2"/>
              <a:buNone/>
            </a:pPr>
            <a:r>
              <a:rPr lang="en-US" sz="6000" dirty="0" smtClean="0">
                <a:solidFill>
                  <a:srgbClr val="C00000"/>
                </a:solidFill>
              </a:rPr>
              <a:t>A</a:t>
            </a:r>
            <a:r>
              <a:rPr lang="en-US" sz="6000" dirty="0" smtClean="0"/>
              <a:t>1C</a:t>
            </a:r>
          </a:p>
          <a:p>
            <a:pPr lvl="1" eaLnBrk="1" hangingPunct="1">
              <a:buSzPct val="75000"/>
              <a:buFont typeface="Wingdings" pitchFamily="2" charset="2"/>
              <a:buNone/>
            </a:pPr>
            <a:r>
              <a:rPr lang="en-US" sz="6000" dirty="0" smtClean="0">
                <a:solidFill>
                  <a:srgbClr val="C00000"/>
                </a:solidFill>
              </a:rPr>
              <a:t>B</a:t>
            </a:r>
            <a:r>
              <a:rPr lang="en-US" sz="6000" dirty="0" smtClean="0"/>
              <a:t>lood Pressure</a:t>
            </a:r>
          </a:p>
          <a:p>
            <a:pPr lvl="1" eaLnBrk="1" hangingPunct="1">
              <a:buSzPct val="75000"/>
              <a:buFont typeface="Wingdings" pitchFamily="2" charset="2"/>
              <a:buNone/>
            </a:pPr>
            <a:r>
              <a:rPr lang="en-US" sz="6000" dirty="0" smtClean="0">
                <a:solidFill>
                  <a:srgbClr val="C00000"/>
                </a:solidFill>
              </a:rPr>
              <a:t>C</a:t>
            </a:r>
            <a:r>
              <a:rPr lang="en-US" sz="6000" dirty="0" smtClean="0"/>
              <a:t>holesterol</a:t>
            </a:r>
          </a:p>
          <a:p>
            <a:pPr lvl="1" eaLnBrk="1" hangingPunct="1">
              <a:buSzPct val="75000"/>
              <a:buFont typeface="Wingdings" pitchFamily="2" charset="2"/>
              <a:buNone/>
            </a:pPr>
            <a:endParaRPr lang="en-US" sz="3600" dirty="0" smtClean="0"/>
          </a:p>
          <a:p>
            <a:pPr lvl="1" eaLnBrk="1" hangingPunct="1">
              <a:buSzPct val="75000"/>
              <a:buFont typeface="Wingdings" pitchFamily="2" charset="2"/>
              <a:buNone/>
            </a:pPr>
            <a:r>
              <a:rPr lang="en-US" b="1" i="1" dirty="0" smtClean="0">
                <a:solidFill>
                  <a:schemeClr val="tx2">
                    <a:lumMod val="50000"/>
                  </a:schemeClr>
                </a:solidFill>
              </a:rPr>
              <a:t>Standards of Medical Care – American Diabetes Association</a:t>
            </a:r>
          </a:p>
        </p:txBody>
      </p:sp>
    </p:spTree>
    <p:custDataLst>
      <p:tags r:id="rId1"/>
    </p:custDataLst>
    <p:extLst>
      <p:ext uri="{BB962C8B-B14F-4D97-AF65-F5344CB8AC3E}">
        <p14:creationId xmlns:p14="http://schemas.microsoft.com/office/powerpoint/2010/main" val="374784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4" end="4"/>
                                            </p:txEl>
                                          </p:spTgt>
                                        </p:tgtEl>
                                        <p:attrNameLst>
                                          <p:attrName>style.visibility</p:attrName>
                                        </p:attrNameLst>
                                      </p:cBhvr>
                                      <p:to>
                                        <p:strVal val="visible"/>
                                      </p:to>
                                    </p:set>
                                    <p:anim calcmode="lin" valueType="num">
                                      <p:cBhvr additive="base">
                                        <p:cTn id="25" dur="500" fill="hold"/>
                                        <p:tgtEl>
                                          <p:spTgt spid="198144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5300" smtClean="0"/>
              <a:t>A1c Test</a:t>
            </a:r>
            <a:endParaRPr lang="en-US" smtClean="0"/>
          </a:p>
        </p:txBody>
      </p:sp>
      <p:sp>
        <p:nvSpPr>
          <p:cNvPr id="84995" name="Rectangle 3"/>
          <p:cNvSpPr>
            <a:spLocks noGrp="1" noChangeArrowheads="1"/>
          </p:cNvSpPr>
          <p:nvPr>
            <p:ph idx="1"/>
          </p:nvPr>
        </p:nvSpPr>
        <p:spPr>
          <a:xfrm>
            <a:off x="685800" y="1371600"/>
            <a:ext cx="5867400" cy="5181600"/>
          </a:xfrm>
        </p:spPr>
        <p:txBody>
          <a:bodyPr/>
          <a:lstStyle/>
          <a:p>
            <a:pPr eaLnBrk="1" hangingPunct="1"/>
            <a:r>
              <a:rPr lang="en-US" sz="2800" dirty="0" smtClean="0"/>
              <a:t>Measures </a:t>
            </a:r>
            <a:r>
              <a:rPr lang="en-US" sz="2800" dirty="0" err="1" smtClean="0"/>
              <a:t>glycation</a:t>
            </a:r>
            <a:r>
              <a:rPr lang="en-US" sz="2800" dirty="0" smtClean="0"/>
              <a:t> of RBC’s over 2-3 months</a:t>
            </a:r>
          </a:p>
          <a:p>
            <a:pPr eaLnBrk="1" hangingPunct="1"/>
            <a:r>
              <a:rPr lang="en-US" sz="2800" dirty="0" smtClean="0"/>
              <a:t>Weighted mean (50% preceding month)</a:t>
            </a:r>
          </a:p>
          <a:p>
            <a:pPr eaLnBrk="1" hangingPunct="1"/>
            <a:r>
              <a:rPr lang="en-US" sz="2800" dirty="0" smtClean="0"/>
              <a:t>Each 1% ~ 29mg/dl</a:t>
            </a:r>
          </a:p>
          <a:p>
            <a:pPr eaLnBrk="1" hangingPunct="1"/>
            <a:r>
              <a:rPr lang="en-US" sz="2800" dirty="0" smtClean="0"/>
              <a:t>Accuracy: affected by some </a:t>
            </a:r>
            <a:r>
              <a:rPr lang="en-US" sz="2800" dirty="0" err="1" smtClean="0"/>
              <a:t>anemias</a:t>
            </a:r>
            <a:r>
              <a:rPr lang="en-US" sz="2800" dirty="0" smtClean="0"/>
              <a:t>, </a:t>
            </a:r>
            <a:r>
              <a:rPr lang="en-US" sz="2800" dirty="0" err="1" smtClean="0"/>
              <a:t>hemoglobinopathies</a:t>
            </a:r>
            <a:endParaRPr lang="en-US" sz="2800" dirty="0" smtClean="0"/>
          </a:p>
          <a:p>
            <a:pPr eaLnBrk="1" hangingPunct="1"/>
            <a:r>
              <a:rPr lang="en-US" sz="2800" dirty="0" smtClean="0"/>
              <a:t>A measurement of glucose in fasting and postprandial states</a:t>
            </a:r>
          </a:p>
          <a:p>
            <a:pPr algn="r" eaLnBrk="1" hangingPunct="1">
              <a:buFont typeface="Wingdings" pitchFamily="2" charset="2"/>
              <a:buNone/>
            </a:pPr>
            <a:endParaRPr lang="en-US" sz="1600" dirty="0" smtClean="0"/>
          </a:p>
        </p:txBody>
      </p:sp>
      <p:pic>
        <p:nvPicPr>
          <p:cNvPr id="84996" name="Picture 4" descr="j021149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905000"/>
            <a:ext cx="27432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6316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0479589"/>
      </p:ext>
    </p:extLst>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304800"/>
            <a:ext cx="8128000" cy="1143000"/>
          </a:xfrm>
        </p:spPr>
        <p:txBody>
          <a:bodyPr lIns="90477" tIns="44445" rIns="90477" bIns="44445" anchor="b" anchorCtr="0">
            <a:noAutofit/>
          </a:bodyPr>
          <a:lstStyle/>
          <a:p>
            <a:pPr eaLnBrk="1" hangingPunct="1"/>
            <a:r>
              <a:rPr lang="en-US" sz="3600" dirty="0" smtClean="0"/>
              <a:t>A1c Goals for Non Pregnant Adults</a:t>
            </a:r>
            <a:br>
              <a:rPr lang="en-US" sz="3600" dirty="0" smtClean="0"/>
            </a:br>
            <a:r>
              <a:rPr lang="en-US" sz="3600" dirty="0" smtClean="0"/>
              <a:t>Individualize Targets – ADA  </a:t>
            </a:r>
          </a:p>
        </p:txBody>
      </p:sp>
      <p:sp>
        <p:nvSpPr>
          <p:cNvPr id="86019" name="Rectangle 3"/>
          <p:cNvSpPr>
            <a:spLocks noGrp="1" noChangeArrowheads="1"/>
          </p:cNvSpPr>
          <p:nvPr>
            <p:ph sz="half" idx="1"/>
          </p:nvPr>
        </p:nvSpPr>
        <p:spPr>
          <a:xfrm>
            <a:off x="454186" y="1600200"/>
            <a:ext cx="7981627" cy="4572000"/>
          </a:xfrm>
          <a:ln w="12700">
            <a:solidFill>
              <a:schemeClr val="tx1"/>
            </a:solidFill>
            <a:miter lim="800000"/>
            <a:headEnd/>
            <a:tailEnd/>
          </a:ln>
        </p:spPr>
        <p:txBody>
          <a:bodyPr lIns="90477" tIns="44445" rIns="90477" bIns="44445">
            <a:normAutofit lnSpcReduction="10000"/>
          </a:bodyPr>
          <a:lstStyle/>
          <a:p>
            <a:pPr lvl="1" eaLnBrk="1" hangingPunct="1">
              <a:buSzPct val="75000"/>
            </a:pPr>
            <a:r>
              <a:rPr lang="en-US" sz="3200" dirty="0" smtClean="0">
                <a:sym typeface="Math B" pitchFamily="2" charset="2"/>
              </a:rPr>
              <a:t>&lt; </a:t>
            </a:r>
            <a:r>
              <a:rPr lang="en-US" sz="3200" dirty="0" smtClean="0"/>
              <a:t>7% for patients </a:t>
            </a:r>
            <a:r>
              <a:rPr lang="en-US" sz="3200" b="1" i="1" dirty="0" smtClean="0">
                <a:solidFill>
                  <a:schemeClr val="accent1">
                    <a:lumMod val="50000"/>
                  </a:schemeClr>
                </a:solidFill>
              </a:rPr>
              <a:t>in general</a:t>
            </a:r>
          </a:p>
          <a:p>
            <a:pPr lvl="1" eaLnBrk="1" hangingPunct="1">
              <a:buSzPct val="75000"/>
            </a:pPr>
            <a:r>
              <a:rPr lang="en-US" sz="3200" dirty="0" smtClean="0"/>
              <a:t> For </a:t>
            </a:r>
            <a:r>
              <a:rPr lang="en-US" sz="3200" dirty="0" smtClean="0">
                <a:solidFill>
                  <a:schemeClr val="accent1">
                    <a:lumMod val="50000"/>
                  </a:schemeClr>
                </a:solidFill>
              </a:rPr>
              <a:t>individual</a:t>
            </a:r>
            <a:r>
              <a:rPr lang="en-US" sz="3200" dirty="0" smtClean="0"/>
              <a:t> </a:t>
            </a:r>
            <a:r>
              <a:rPr lang="en-US" sz="3200" dirty="0" err="1" smtClean="0"/>
              <a:t>pts</a:t>
            </a:r>
            <a:r>
              <a:rPr lang="en-US" sz="3200" dirty="0" smtClean="0"/>
              <a:t>, as close to normal as possible (&lt;6%) w/out significant hypo*</a:t>
            </a:r>
          </a:p>
          <a:p>
            <a:pPr lvl="1" eaLnBrk="1" hangingPunct="1">
              <a:buSzPct val="75000"/>
            </a:pPr>
            <a:endParaRPr lang="en-US" sz="2800" i="1" dirty="0" smtClean="0"/>
          </a:p>
          <a:p>
            <a:pPr lvl="1" eaLnBrk="1" hangingPunct="1">
              <a:buSzPct val="75000"/>
            </a:pPr>
            <a:r>
              <a:rPr lang="en-US" sz="2800" i="1" dirty="0" smtClean="0">
                <a:solidFill>
                  <a:schemeClr val="tx1">
                    <a:lumMod val="95000"/>
                    <a:lumOff val="5000"/>
                  </a:schemeClr>
                </a:solidFill>
              </a:rPr>
              <a:t>Goals based on:</a:t>
            </a:r>
          </a:p>
          <a:p>
            <a:pPr lvl="2" eaLnBrk="1" hangingPunct="1">
              <a:buSzPct val="75000"/>
            </a:pPr>
            <a:r>
              <a:rPr lang="en-US" sz="2400" i="1" dirty="0" smtClean="0"/>
              <a:t>Duration of </a:t>
            </a:r>
            <a:r>
              <a:rPr lang="en-US" sz="2400" i="1" dirty="0" err="1" smtClean="0"/>
              <a:t>dm</a:t>
            </a:r>
            <a:endParaRPr lang="en-US" sz="2400" i="1" dirty="0" smtClean="0"/>
          </a:p>
          <a:p>
            <a:pPr lvl="2" eaLnBrk="1" hangingPunct="1">
              <a:buSzPct val="75000"/>
            </a:pPr>
            <a:r>
              <a:rPr lang="en-US" sz="2400" i="1" dirty="0" smtClean="0"/>
              <a:t>Life expectancy</a:t>
            </a:r>
          </a:p>
          <a:p>
            <a:pPr lvl="2" eaLnBrk="1" hangingPunct="1">
              <a:buSzPct val="75000"/>
            </a:pPr>
            <a:r>
              <a:rPr lang="en-US" sz="2400" i="1" dirty="0" smtClean="0"/>
              <a:t>Co morbid conditions</a:t>
            </a:r>
          </a:p>
          <a:p>
            <a:pPr lvl="2" eaLnBrk="1" hangingPunct="1">
              <a:buSzPct val="75000"/>
            </a:pPr>
            <a:r>
              <a:rPr lang="en-US" sz="2400" i="1" dirty="0" smtClean="0"/>
              <a:t>Know CVD or advanced micro complications</a:t>
            </a:r>
          </a:p>
          <a:p>
            <a:pPr lvl="2" eaLnBrk="1" hangingPunct="1">
              <a:buSzPct val="75000"/>
            </a:pPr>
            <a:r>
              <a:rPr lang="en-US" sz="2400" i="1" dirty="0" smtClean="0"/>
              <a:t>Individual patient considerations</a:t>
            </a:r>
            <a:endParaRPr lang="en-US" sz="1200" i="1" dirty="0" smtClean="0"/>
          </a:p>
          <a:p>
            <a:pPr lvl="1" algn="r" eaLnBrk="1" hangingPunct="1">
              <a:buSzPct val="75000"/>
              <a:buFont typeface="Wingdings" pitchFamily="2" charset="2"/>
              <a:buNone/>
            </a:pPr>
            <a:endParaRPr lang="en-US" sz="1400" i="1" dirty="0" smtClean="0"/>
          </a:p>
          <a:p>
            <a:pPr lvl="1" algn="r" eaLnBrk="1" hangingPunct="1">
              <a:buSzPct val="75000"/>
              <a:buFont typeface="Wingdings" pitchFamily="2" charset="2"/>
              <a:buNone/>
            </a:pPr>
            <a:endParaRPr lang="en-US" sz="1600" i="1" dirty="0" smtClean="0"/>
          </a:p>
        </p:txBody>
      </p:sp>
    </p:spTree>
    <p:custDataLst>
      <p:tags r:id="rId1"/>
    </p:custDataLst>
    <p:extLst>
      <p:ext uri="{BB962C8B-B14F-4D97-AF65-F5344CB8AC3E}">
        <p14:creationId xmlns:p14="http://schemas.microsoft.com/office/powerpoint/2010/main" val="221922583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451" y="152400"/>
            <a:ext cx="8229600" cy="1242060"/>
          </a:xfrm>
        </p:spPr>
        <p:txBody>
          <a:bodyPr rtlCol="0">
            <a:noAutofit/>
          </a:bodyPr>
          <a:lstStyle/>
          <a:p>
            <a:pPr eaLnBrk="1" fontAlgn="auto" hangingPunct="1">
              <a:spcAft>
                <a:spcPts val="0"/>
              </a:spcAft>
              <a:defRPr/>
            </a:pPr>
            <a:r>
              <a:rPr lang="en-US" sz="4000" b="1" dirty="0" smtClean="0">
                <a:effectLst>
                  <a:outerShdw blurRad="38100" dist="38100" dir="2700000" algn="tl">
                    <a:srgbClr val="000000">
                      <a:alpha val="43137"/>
                    </a:srgbClr>
                  </a:outerShdw>
                </a:effectLst>
              </a:rPr>
              <a:t>Recommendations:</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Glycemic Goals in Adults </a:t>
            </a:r>
            <a:endParaRPr lang="en-US" sz="4000" b="1" dirty="0">
              <a:effectLst>
                <a:outerShdw blurRad="38100" dist="38100" dir="2700000" algn="tl">
                  <a:srgbClr val="000000">
                    <a:alpha val="43137"/>
                  </a:srgbClr>
                </a:outerShdw>
              </a:effectLst>
            </a:endParaRPr>
          </a:p>
        </p:txBody>
      </p:sp>
      <p:sp>
        <p:nvSpPr>
          <p:cNvPr id="45059" name="Content Placeholder 2"/>
          <p:cNvSpPr>
            <a:spLocks noGrp="1"/>
          </p:cNvSpPr>
          <p:nvPr>
            <p:ph sz="quarter" idx="1"/>
          </p:nvPr>
        </p:nvSpPr>
        <p:spPr/>
        <p:txBody>
          <a:bodyPr/>
          <a:lstStyle/>
          <a:p>
            <a:pPr eaLnBrk="1" hangingPunct="1"/>
            <a:endParaRPr lang="en-US" dirty="0" smtClean="0"/>
          </a:p>
          <a:p>
            <a:pPr eaLnBrk="1" hangingPunct="1"/>
            <a:endParaRPr lang="en-US" dirty="0" smtClean="0"/>
          </a:p>
        </p:txBody>
      </p:sp>
      <p:sp>
        <p:nvSpPr>
          <p:cNvPr id="45060" name="TextBox 3"/>
          <p:cNvSpPr txBox="1">
            <a:spLocks noChangeArrowheads="1"/>
          </p:cNvSpPr>
          <p:nvPr/>
        </p:nvSpPr>
        <p:spPr bwMode="auto">
          <a:xfrm>
            <a:off x="1074549" y="5894942"/>
            <a:ext cx="762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200" dirty="0">
                <a:latin typeface="Verdana" pitchFamily="34" charset="0"/>
              </a:rPr>
              <a:t>ADA. V. Diabetes Care. </a:t>
            </a:r>
            <a:r>
              <a:rPr lang="en-US" sz="1200" i="1" dirty="0">
                <a:latin typeface="Verdana" pitchFamily="34" charset="0"/>
              </a:rPr>
              <a:t>Diabetes Care </a:t>
            </a:r>
            <a:r>
              <a:rPr lang="en-US" sz="1200" dirty="0">
                <a:latin typeface="Verdana" pitchFamily="34" charset="0"/>
              </a:rPr>
              <a:t>2013;36(</a:t>
            </a:r>
            <a:r>
              <a:rPr lang="en-US" sz="1200" dirty="0" err="1">
                <a:latin typeface="Verdana" pitchFamily="34" charset="0"/>
              </a:rPr>
              <a:t>suppl</a:t>
            </a:r>
            <a:r>
              <a:rPr lang="en-US" sz="1200" dirty="0">
                <a:latin typeface="Verdana" pitchFamily="34" charset="0"/>
              </a:rPr>
              <a:t> 1):S19</a:t>
            </a:r>
            <a:r>
              <a:rPr lang="en-US" sz="1200" dirty="0">
                <a:solidFill>
                  <a:schemeClr val="bg1"/>
                </a:solidFill>
                <a:latin typeface="Verdana" pitchFamily="34" charset="0"/>
              </a:rPr>
              <a:t>.</a:t>
            </a:r>
          </a:p>
        </p:txBody>
      </p:sp>
      <p:graphicFrame>
        <p:nvGraphicFramePr>
          <p:cNvPr id="5" name="Table 4"/>
          <p:cNvGraphicFramePr>
            <a:graphicFrameLocks noGrp="1"/>
          </p:cNvGraphicFramePr>
          <p:nvPr>
            <p:extLst>
              <p:ext uri="{D42A27DB-BD31-4B8C-83A1-F6EECF244321}">
                <p14:modId xmlns:p14="http://schemas.microsoft.com/office/powerpoint/2010/main" val="1716260463"/>
              </p:ext>
            </p:extLst>
          </p:nvPr>
        </p:nvGraphicFramePr>
        <p:xfrm>
          <a:off x="304800" y="1676399"/>
          <a:ext cx="8229600" cy="4522787"/>
        </p:xfrm>
        <a:graphic>
          <a:graphicData uri="http://schemas.openxmlformats.org/drawingml/2006/table">
            <a:tbl>
              <a:tblPr bandRow="1">
                <a:tableStyleId>{5C22544A-7EE6-4342-B048-85BDC9FD1C3A}</a:tableStyleId>
              </a:tblPr>
              <a:tblGrid>
                <a:gridCol w="8229600"/>
              </a:tblGrid>
              <a:tr h="1216774">
                <a:tc>
                  <a:txBody>
                    <a:bodyPr/>
                    <a:lstStyle/>
                    <a:p>
                      <a:pPr marL="457200" marR="0" indent="-457200" algn="l" defTabSz="914400" rtl="0" eaLnBrk="1" fontAlgn="auto" latinLnBrk="0" hangingPunct="1">
                        <a:lnSpc>
                          <a:spcPct val="100000"/>
                        </a:lnSpc>
                        <a:spcBef>
                          <a:spcPts val="0"/>
                        </a:spcBef>
                        <a:spcAft>
                          <a:spcPts val="0"/>
                        </a:spcAft>
                        <a:buClr>
                          <a:srgbClr val="F8C206"/>
                        </a:buClr>
                        <a:buSzTx/>
                        <a:buFont typeface="Arial" pitchFamily="34" charset="0"/>
                        <a:buChar char="•"/>
                        <a:tabLst/>
                        <a:defRPr/>
                      </a:pPr>
                      <a:r>
                        <a:rPr lang="en-US" sz="3200" b="1" dirty="0" smtClean="0">
                          <a:solidFill>
                            <a:schemeClr val="tx1"/>
                          </a:solidFill>
                        </a:rPr>
                        <a:t>Less stringent</a:t>
                      </a:r>
                      <a:r>
                        <a:rPr lang="en-US" sz="3200" b="1" baseline="0" dirty="0" smtClean="0">
                          <a:solidFill>
                            <a:schemeClr val="tx1"/>
                          </a:solidFill>
                        </a:rPr>
                        <a:t> A1C goals (such as &lt;8%) may be appropriate for patients with </a:t>
                      </a:r>
                      <a:endParaRPr lang="en-US" sz="32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264064">
                <a:tc>
                  <a:txBody>
                    <a:bodyPr/>
                    <a:lstStyle/>
                    <a:p>
                      <a:pPr marL="568325" marR="0" indent="-342900" algn="l" defTabSz="914400" rtl="0" eaLnBrk="1" fontAlgn="auto" latinLnBrk="0" hangingPunct="1">
                        <a:lnSpc>
                          <a:spcPct val="100000"/>
                        </a:lnSpc>
                        <a:spcBef>
                          <a:spcPts val="0"/>
                        </a:spcBef>
                        <a:spcAft>
                          <a:spcPts val="0"/>
                        </a:spcAft>
                        <a:buClr>
                          <a:srgbClr val="F8C206"/>
                        </a:buClr>
                        <a:buSzTx/>
                        <a:buFont typeface="Arial" panose="020B0604020202020204" pitchFamily="34" charset="0"/>
                        <a:buChar char="•"/>
                        <a:tabLst/>
                        <a:defRPr/>
                      </a:pPr>
                      <a:r>
                        <a:rPr lang="en-US" sz="2400" baseline="0" dirty="0" smtClean="0">
                          <a:solidFill>
                            <a:schemeClr val="tx1"/>
                          </a:solidFill>
                        </a:rPr>
                        <a:t>History of severe hypoglycemia, limited life expectancy, advanced microvascular or macrovascular complications, extensive comorbid conditions </a:t>
                      </a:r>
                      <a:endParaRPr lang="en-US" sz="24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041949">
                <a:tc>
                  <a:txBody>
                    <a:bodyPr/>
                    <a:lstStyle/>
                    <a:p>
                      <a:pPr marL="463550" marR="0" indent="-238125" algn="l" defTabSz="914400" rtl="0" eaLnBrk="1" fontAlgn="auto" latinLnBrk="0" hangingPunct="1">
                        <a:lnSpc>
                          <a:spcPct val="100000"/>
                        </a:lnSpc>
                        <a:spcBef>
                          <a:spcPts val="0"/>
                        </a:spcBef>
                        <a:spcAft>
                          <a:spcPts val="0"/>
                        </a:spcAft>
                        <a:buClr>
                          <a:srgbClr val="F8C206"/>
                        </a:buClr>
                        <a:buSzTx/>
                        <a:buFont typeface="Verdana" pitchFamily="34" charset="0"/>
                        <a:buChar char="–"/>
                        <a:tabLst/>
                        <a:defRPr/>
                      </a:pPr>
                      <a:r>
                        <a:rPr lang="en-US" sz="2400" baseline="0" dirty="0" smtClean="0">
                          <a:solidFill>
                            <a:schemeClr val="tx1"/>
                          </a:solidFill>
                        </a:rPr>
                        <a:t>Those with longstanding diabetes in whom the general goal is difficult to attain despite diabetes self-management education, appropriate glucose monitoring, and effective doses of multiple glucose lowering agents including insulin</a:t>
                      </a:r>
                      <a:endParaRPr lang="en-US" sz="24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custDataLst>
      <p:tags r:id="rId1"/>
    </p:custDataLst>
    <p:extLst>
      <p:ext uri="{BB962C8B-B14F-4D97-AF65-F5344CB8AC3E}">
        <p14:creationId xmlns:p14="http://schemas.microsoft.com/office/powerpoint/2010/main" val="213364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 1</a:t>
            </a:r>
            <a:endParaRPr lang="en-US" dirty="0"/>
          </a:p>
        </p:txBody>
      </p:sp>
      <p:sp>
        <p:nvSpPr>
          <p:cNvPr id="3" name="Content Placeholder 2"/>
          <p:cNvSpPr>
            <a:spLocks noGrp="1"/>
          </p:cNvSpPr>
          <p:nvPr>
            <p:ph sz="quarter" idx="1"/>
          </p:nvPr>
        </p:nvSpPr>
        <p:spPr/>
        <p:txBody>
          <a:bodyPr/>
          <a:lstStyle/>
          <a:p>
            <a:r>
              <a:rPr lang="en-US" dirty="0"/>
              <a:t>Which of the following diabetes Self Care Behaviors are part of the AADE 7?</a:t>
            </a:r>
          </a:p>
          <a:p>
            <a:pPr marL="514350" lvl="0" indent="-514350">
              <a:buFont typeface="+mj-lt"/>
              <a:buAutoNum type="alphaLcPeriod"/>
            </a:pPr>
            <a:r>
              <a:rPr lang="en-US" dirty="0"/>
              <a:t>Compliance</a:t>
            </a:r>
          </a:p>
          <a:p>
            <a:pPr marL="514350" lvl="0" indent="-514350">
              <a:buFont typeface="+mj-lt"/>
              <a:buAutoNum type="alphaLcPeriod"/>
            </a:pPr>
            <a:r>
              <a:rPr lang="en-US" dirty="0"/>
              <a:t>Assessment</a:t>
            </a:r>
          </a:p>
          <a:p>
            <a:pPr marL="514350" lvl="0" indent="-514350">
              <a:buFont typeface="+mj-lt"/>
              <a:buAutoNum type="alphaLcPeriod"/>
            </a:pPr>
            <a:r>
              <a:rPr lang="en-US" dirty="0"/>
              <a:t>Adherence</a:t>
            </a:r>
          </a:p>
          <a:p>
            <a:pPr marL="514350" lvl="0" indent="-514350">
              <a:buFont typeface="+mj-lt"/>
              <a:buAutoNum type="alphaLcPeriod"/>
            </a:pPr>
            <a:r>
              <a:rPr lang="en-US" dirty="0"/>
              <a:t>Reducing Risk</a:t>
            </a:r>
          </a:p>
          <a:p>
            <a:endParaRPr lang="en-US" dirty="0"/>
          </a:p>
        </p:txBody>
      </p:sp>
    </p:spTree>
    <p:extLst>
      <p:ext uri="{BB962C8B-B14F-4D97-AF65-F5344CB8AC3E}">
        <p14:creationId xmlns:p14="http://schemas.microsoft.com/office/powerpoint/2010/main" val="3203201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idx="1"/>
          </p:nvPr>
        </p:nvSpPr>
        <p:spPr>
          <a:xfrm>
            <a:off x="609600" y="1447800"/>
            <a:ext cx="7239000" cy="4819650"/>
          </a:xfrm>
        </p:spPr>
        <p:txBody>
          <a:bodyPr>
            <a:normAutofit lnSpcReduction="10000"/>
          </a:bodyPr>
          <a:lstStyle/>
          <a:p>
            <a:pPr eaLnBrk="1" hangingPunct="1">
              <a:lnSpc>
                <a:spcPct val="80000"/>
              </a:lnSpc>
              <a:buFont typeface="Wingdings" pitchFamily="2" charset="2"/>
              <a:buNone/>
            </a:pPr>
            <a:r>
              <a:rPr lang="en-US" sz="2800" b="1" u="sng" dirty="0" smtClean="0"/>
              <a:t>A1c (%)			</a:t>
            </a:r>
            <a:r>
              <a:rPr lang="en-US" sz="2800" b="1" u="sng" dirty="0" err="1" smtClean="0"/>
              <a:t>eAG</a:t>
            </a:r>
            <a:endParaRPr lang="en-US" sz="2800" b="1" u="sng" dirty="0" smtClean="0"/>
          </a:p>
          <a:p>
            <a:pPr eaLnBrk="1" hangingPunct="1">
              <a:lnSpc>
                <a:spcPct val="80000"/>
              </a:lnSpc>
              <a:buFont typeface="Wingdings" pitchFamily="2" charset="2"/>
              <a:buNone/>
            </a:pPr>
            <a:r>
              <a:rPr lang="en-US" sz="2800" b="1" dirty="0" smtClean="0"/>
              <a:t>	5				  97</a:t>
            </a:r>
          </a:p>
          <a:p>
            <a:pPr eaLnBrk="1" hangingPunct="1">
              <a:lnSpc>
                <a:spcPct val="80000"/>
              </a:lnSpc>
              <a:buFont typeface="Wingdings" pitchFamily="2" charset="2"/>
              <a:buNone/>
            </a:pPr>
            <a:r>
              <a:rPr lang="en-US" sz="2800" b="1" dirty="0" smtClean="0"/>
              <a:t>    6				126</a:t>
            </a:r>
          </a:p>
          <a:p>
            <a:pPr eaLnBrk="1" hangingPunct="1">
              <a:lnSpc>
                <a:spcPct val="80000"/>
              </a:lnSpc>
              <a:buFont typeface="Wingdings" pitchFamily="2" charset="2"/>
              <a:buNone/>
            </a:pPr>
            <a:r>
              <a:rPr lang="en-US" sz="2800" b="1" dirty="0" smtClean="0"/>
              <a:t>	7				154</a:t>
            </a:r>
          </a:p>
          <a:p>
            <a:pPr eaLnBrk="1" hangingPunct="1">
              <a:lnSpc>
                <a:spcPct val="80000"/>
              </a:lnSpc>
              <a:buFont typeface="Wingdings" pitchFamily="2" charset="2"/>
              <a:buNone/>
            </a:pPr>
            <a:r>
              <a:rPr lang="en-US" sz="2800" b="1" dirty="0" smtClean="0"/>
              <a:t>	8				183</a:t>
            </a:r>
          </a:p>
          <a:p>
            <a:pPr eaLnBrk="1" hangingPunct="1">
              <a:lnSpc>
                <a:spcPct val="80000"/>
              </a:lnSpc>
              <a:buFont typeface="Wingdings" pitchFamily="2" charset="2"/>
              <a:buNone/>
            </a:pPr>
            <a:r>
              <a:rPr lang="en-US" sz="2800" b="1" dirty="0" smtClean="0"/>
              <a:t>	9				212</a:t>
            </a:r>
          </a:p>
          <a:p>
            <a:pPr eaLnBrk="1" hangingPunct="1">
              <a:lnSpc>
                <a:spcPct val="80000"/>
              </a:lnSpc>
              <a:buFont typeface="Wingdings" pitchFamily="2" charset="2"/>
              <a:buNone/>
            </a:pPr>
            <a:r>
              <a:rPr lang="en-US" sz="2800" b="1" dirty="0" smtClean="0"/>
              <a:t>	10				240</a:t>
            </a:r>
          </a:p>
          <a:p>
            <a:pPr eaLnBrk="1" hangingPunct="1">
              <a:lnSpc>
                <a:spcPct val="80000"/>
              </a:lnSpc>
              <a:buFont typeface="Wingdings" pitchFamily="2" charset="2"/>
              <a:buNone/>
            </a:pPr>
            <a:r>
              <a:rPr lang="en-US" sz="2800" b="1" dirty="0" smtClean="0"/>
              <a:t>	11				269	</a:t>
            </a:r>
          </a:p>
          <a:p>
            <a:pPr eaLnBrk="1" hangingPunct="1">
              <a:lnSpc>
                <a:spcPct val="80000"/>
              </a:lnSpc>
              <a:buFont typeface="Wingdings" pitchFamily="2" charset="2"/>
              <a:buNone/>
            </a:pPr>
            <a:r>
              <a:rPr lang="en-US" sz="2800" b="1"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t>eAG</a:t>
            </a:r>
            <a:r>
              <a:rPr lang="en-US" sz="2400" b="1" i="1" dirty="0" smtClean="0"/>
              <a:t> = 28.7 x A1c-46.7  ~ 29 pts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705600" y="1724025"/>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3352800"/>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9726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81000" y="304800"/>
            <a:ext cx="8128000" cy="1143000"/>
          </a:xfrm>
        </p:spPr>
        <p:txBody>
          <a:bodyPr lIns="90477" tIns="44445" rIns="90477" bIns="44445" anchor="b" anchorCtr="0">
            <a:normAutofit fontScale="90000"/>
          </a:bodyPr>
          <a:lstStyle/>
          <a:p>
            <a:pPr eaLnBrk="1" hangingPunct="1"/>
            <a:r>
              <a:rPr lang="en-US" b="1" dirty="0" smtClean="0"/>
              <a:t>Glucose Goals </a:t>
            </a:r>
            <a:br>
              <a:rPr lang="en-US" b="1" dirty="0" smtClean="0"/>
            </a:br>
            <a:r>
              <a:rPr lang="en-US" sz="4000" b="1" dirty="0" smtClean="0"/>
              <a:t>Individualize Targets – ADA  </a:t>
            </a:r>
            <a:endParaRPr lang="en-US" b="1" dirty="0" smtClean="0"/>
          </a:p>
        </p:txBody>
      </p:sp>
      <p:sp>
        <p:nvSpPr>
          <p:cNvPr id="89091" name="Rectangle 3"/>
          <p:cNvSpPr>
            <a:spLocks noGrp="1" noChangeArrowheads="1"/>
          </p:cNvSpPr>
          <p:nvPr>
            <p:ph sz="half" idx="1"/>
          </p:nvPr>
        </p:nvSpPr>
        <p:spPr>
          <a:xfrm>
            <a:off x="609600" y="1728146"/>
            <a:ext cx="7391400" cy="4648200"/>
          </a:xfrm>
          <a:ln w="12700">
            <a:solidFill>
              <a:schemeClr val="tx1"/>
            </a:solidFill>
            <a:miter lim="800000"/>
            <a:headEnd/>
            <a:tailEnd/>
          </a:ln>
        </p:spPr>
        <p:txBody>
          <a:bodyPr lIns="90477" tIns="44445" rIns="90477" bIns="44445"/>
          <a:lstStyle/>
          <a:p>
            <a:pPr eaLnBrk="1" hangingPunct="1">
              <a:buFont typeface="Wingdings" pitchFamily="2" charset="2"/>
              <a:buNone/>
            </a:pPr>
            <a:endParaRPr lang="en-US" sz="2000" dirty="0" smtClean="0">
              <a:solidFill>
                <a:schemeClr val="tx2"/>
              </a:solidFill>
            </a:endParaRPr>
          </a:p>
          <a:p>
            <a:pPr lvl="1" eaLnBrk="1" hangingPunct="1">
              <a:buSzPct val="75000"/>
            </a:pPr>
            <a:r>
              <a:rPr lang="en-US" sz="3600" dirty="0" smtClean="0"/>
              <a:t> </a:t>
            </a:r>
            <a:r>
              <a:rPr lang="en-US" sz="4000" dirty="0" smtClean="0"/>
              <a:t>Pre-Prandial BG 70- 130</a:t>
            </a:r>
          </a:p>
          <a:p>
            <a:pPr lvl="1" eaLnBrk="1" hangingPunct="1">
              <a:buSzPct val="75000"/>
            </a:pPr>
            <a:endParaRPr lang="en-US" sz="2000" dirty="0" smtClean="0"/>
          </a:p>
          <a:p>
            <a:pPr lvl="1" eaLnBrk="1" hangingPunct="1">
              <a:buSzPct val="75000"/>
            </a:pPr>
            <a:r>
              <a:rPr lang="en-US" sz="4000" dirty="0" smtClean="0"/>
              <a:t> 1-2 </a:t>
            </a:r>
            <a:r>
              <a:rPr lang="en-US" sz="4000" dirty="0" err="1" smtClean="0"/>
              <a:t>hr</a:t>
            </a:r>
            <a:r>
              <a:rPr lang="en-US" sz="4000" dirty="0" smtClean="0"/>
              <a:t> post prandial &lt; than 180</a:t>
            </a:r>
          </a:p>
          <a:p>
            <a:pPr lvl="2" eaLnBrk="1" hangingPunct="1">
              <a:buSzPct val="75000"/>
              <a:buFont typeface="Wingdings" pitchFamily="2" charset="2"/>
              <a:buNone/>
            </a:pPr>
            <a:r>
              <a:rPr lang="en-US" sz="2800" dirty="0" smtClean="0"/>
              <a:t>*</a:t>
            </a:r>
            <a:r>
              <a:rPr lang="en-US" sz="2400" dirty="0" smtClean="0"/>
              <a:t>for </a:t>
            </a:r>
            <a:r>
              <a:rPr lang="en-US" sz="2400" dirty="0" err="1" smtClean="0"/>
              <a:t>nonpregnant</a:t>
            </a:r>
            <a:r>
              <a:rPr lang="en-US" sz="2400" dirty="0" smtClean="0"/>
              <a:t> adults</a:t>
            </a:r>
          </a:p>
          <a:p>
            <a:pPr lvl="2" eaLnBrk="1" hangingPunct="1">
              <a:buSzPct val="75000"/>
              <a:buFont typeface="Wingdings" pitchFamily="2" charset="2"/>
              <a:buNone/>
            </a:pPr>
            <a:endParaRPr lang="en-US" sz="2400" dirty="0" smtClean="0"/>
          </a:p>
          <a:p>
            <a:pPr lvl="1" algn="r" eaLnBrk="1" hangingPunct="1">
              <a:buSzPct val="75000"/>
              <a:buFont typeface="Wingdings" pitchFamily="2" charset="2"/>
              <a:buNone/>
            </a:pPr>
            <a:endParaRPr lang="en-US" sz="1400" i="1" dirty="0" smtClean="0"/>
          </a:p>
          <a:p>
            <a:pPr lvl="1" algn="r" eaLnBrk="1" hangingPunct="1">
              <a:buSzPct val="75000"/>
              <a:buFont typeface="Wingdings" pitchFamily="2" charset="2"/>
              <a:buNone/>
            </a:pPr>
            <a:endParaRPr lang="en-US" sz="1600" i="1" dirty="0" smtClean="0"/>
          </a:p>
        </p:txBody>
      </p:sp>
      <p:pic>
        <p:nvPicPr>
          <p:cNvPr id="31746" name="Picture 2" descr="C:\Users\Beverly\AppData\Local\Microsoft\Windows\Temporary Internet Files\Content.IE5\DJWH7WCO\MC90038891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3160" y="4191000"/>
            <a:ext cx="2612238" cy="220711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2749889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 6</a:t>
            </a:r>
            <a:endParaRPr lang="en-US" dirty="0"/>
          </a:p>
        </p:txBody>
      </p:sp>
      <p:sp>
        <p:nvSpPr>
          <p:cNvPr id="3" name="Content Placeholder 2"/>
          <p:cNvSpPr>
            <a:spLocks noGrp="1"/>
          </p:cNvSpPr>
          <p:nvPr>
            <p:ph sz="quarter" idx="1"/>
          </p:nvPr>
        </p:nvSpPr>
        <p:spPr/>
        <p:txBody>
          <a:bodyPr/>
          <a:lstStyle/>
          <a:p>
            <a:pPr lvl="0"/>
            <a:r>
              <a:rPr lang="en-US" dirty="0"/>
              <a:t> According to the American Association of Clinical Endo (AACE), what is the A1c goal?</a:t>
            </a:r>
          </a:p>
          <a:p>
            <a:pPr marL="514350" lvl="0" indent="-514350">
              <a:buFont typeface="+mj-lt"/>
              <a:buAutoNum type="alphaLcPeriod"/>
            </a:pPr>
            <a:r>
              <a:rPr lang="en-US" dirty="0"/>
              <a:t>Less than 6.5 for all patients</a:t>
            </a:r>
          </a:p>
          <a:p>
            <a:pPr marL="514350" lvl="0" indent="-514350">
              <a:buFont typeface="+mj-lt"/>
              <a:buAutoNum type="alphaLcPeriod"/>
            </a:pPr>
            <a:r>
              <a:rPr lang="en-US" dirty="0"/>
              <a:t>Pre meal blood glucose less than 110 </a:t>
            </a:r>
          </a:p>
          <a:p>
            <a:pPr marL="514350" lvl="0" indent="-514350">
              <a:buFont typeface="+mj-lt"/>
              <a:buAutoNum type="alphaLcPeriod"/>
            </a:pPr>
            <a:r>
              <a:rPr lang="en-US" dirty="0"/>
              <a:t>A1c less than 7</a:t>
            </a:r>
          </a:p>
          <a:p>
            <a:pPr marL="514350" lvl="0" indent="-514350">
              <a:buFont typeface="+mj-lt"/>
              <a:buAutoNum type="alphaLcPeriod"/>
            </a:pPr>
            <a:r>
              <a:rPr lang="en-US" dirty="0"/>
              <a:t>A1c less than 6.5 for healthy patients</a:t>
            </a:r>
          </a:p>
          <a:p>
            <a:pPr marL="788670" lvl="1" indent="-514350">
              <a:buFont typeface="+mj-lt"/>
              <a:buAutoNum type="alphaLcPeriod"/>
            </a:pPr>
            <a:endParaRPr lang="en-US" sz="2800" dirty="0"/>
          </a:p>
        </p:txBody>
      </p:sp>
    </p:spTree>
    <p:extLst>
      <p:ext uri="{BB962C8B-B14F-4D97-AF65-F5344CB8AC3E}">
        <p14:creationId xmlns:p14="http://schemas.microsoft.com/office/powerpoint/2010/main" val="59080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tle_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7047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ycemic_Goals_slid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295400" y="5562600"/>
            <a:ext cx="7010400" cy="954107"/>
          </a:xfrm>
          <a:prstGeom prst="rect">
            <a:avLst/>
          </a:prstGeom>
          <a:noFill/>
        </p:spPr>
        <p:txBody>
          <a:bodyPr wrap="square" rtlCol="0">
            <a:spAutoFit/>
          </a:bodyPr>
          <a:lstStyle/>
          <a:p>
            <a:r>
              <a:rPr lang="en-US" sz="2800" dirty="0" err="1" smtClean="0">
                <a:solidFill>
                  <a:srgbClr val="C00000"/>
                </a:solidFill>
              </a:rPr>
              <a:t>PreMeal</a:t>
            </a:r>
            <a:r>
              <a:rPr lang="en-US" sz="2800" dirty="0" smtClean="0">
                <a:solidFill>
                  <a:srgbClr val="C00000"/>
                </a:solidFill>
              </a:rPr>
              <a:t> BG  goal – less than 110 mg/dl</a:t>
            </a:r>
          </a:p>
          <a:p>
            <a:r>
              <a:rPr lang="en-US" sz="2800" dirty="0" smtClean="0">
                <a:solidFill>
                  <a:srgbClr val="C00000"/>
                </a:solidFill>
              </a:rPr>
              <a:t>Post meal BG goal – less than 140 mg/dl </a:t>
            </a:r>
            <a:endParaRPr lang="en-US" sz="2800" dirty="0">
              <a:solidFill>
                <a:srgbClr val="C00000"/>
              </a:solidFill>
            </a:endParaRPr>
          </a:p>
        </p:txBody>
      </p:sp>
    </p:spTree>
    <p:custDataLst>
      <p:tags r:id="rId1"/>
    </p:custDataLst>
    <p:extLst>
      <p:ext uri="{BB962C8B-B14F-4D97-AF65-F5344CB8AC3E}">
        <p14:creationId xmlns:p14="http://schemas.microsoft.com/office/powerpoint/2010/main" val="405591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320040"/>
            <a:ext cx="7772400" cy="1143000"/>
          </a:xfrm>
        </p:spPr>
        <p:txBody>
          <a:bodyPr lIns="90477" tIns="44445" rIns="90477" bIns="44445" anchor="b" anchorCtr="0">
            <a:normAutofit fontScale="90000"/>
          </a:bodyPr>
          <a:lstStyle/>
          <a:p>
            <a:pPr eaLnBrk="1" hangingPunct="1"/>
            <a:r>
              <a:rPr lang="en-US" dirty="0" smtClean="0"/>
              <a:t>BP Goal </a:t>
            </a:r>
            <a:br>
              <a:rPr lang="en-US" dirty="0" smtClean="0"/>
            </a:br>
            <a:r>
              <a:rPr lang="en-US" sz="2800" i="1" dirty="0" smtClean="0"/>
              <a:t>ADA Clinical Practice Recommendations  </a:t>
            </a:r>
          </a:p>
        </p:txBody>
      </p:sp>
      <p:sp>
        <p:nvSpPr>
          <p:cNvPr id="1947651" name="Rectangle 3"/>
          <p:cNvSpPr>
            <a:spLocks noGrp="1" noChangeArrowheads="1"/>
          </p:cNvSpPr>
          <p:nvPr>
            <p:ph sz="half" idx="1"/>
          </p:nvPr>
        </p:nvSpPr>
        <p:spPr>
          <a:xfrm>
            <a:off x="457200" y="1600200"/>
            <a:ext cx="8382000" cy="5257800"/>
          </a:xfrm>
        </p:spPr>
        <p:txBody>
          <a:bodyPr lIns="90477" tIns="44445" rIns="90477" bIns="44445">
            <a:normAutofit/>
          </a:bodyPr>
          <a:lstStyle/>
          <a:p>
            <a:pPr eaLnBrk="1" hangingPunct="1">
              <a:buFont typeface="Wingdings" pitchFamily="2" charset="2"/>
              <a:buNone/>
            </a:pPr>
            <a:r>
              <a:rPr lang="en-US" sz="4400" b="1" dirty="0" smtClean="0"/>
              <a:t>BP &lt; 140 / 80</a:t>
            </a:r>
            <a:endParaRPr lang="en-US" sz="2000" dirty="0" smtClean="0"/>
          </a:p>
          <a:p>
            <a:pPr eaLnBrk="1" hangingPunct="1"/>
            <a:r>
              <a:rPr lang="en-US" dirty="0" smtClean="0"/>
              <a:t>Some </a:t>
            </a:r>
            <a:r>
              <a:rPr lang="en-US" dirty="0" err="1" smtClean="0"/>
              <a:t>pts</a:t>
            </a:r>
            <a:r>
              <a:rPr lang="en-US" dirty="0" smtClean="0"/>
              <a:t> may benefit from B/P 130/80</a:t>
            </a:r>
          </a:p>
          <a:p>
            <a:pPr eaLnBrk="1" hangingPunct="1"/>
            <a:r>
              <a:rPr lang="en-US" dirty="0" smtClean="0"/>
              <a:t>Lifestyle changes +</a:t>
            </a:r>
          </a:p>
          <a:p>
            <a:pPr eaLnBrk="1" hangingPunct="1"/>
            <a:r>
              <a:rPr lang="en-US" dirty="0" smtClean="0"/>
              <a:t>First Line B/P Drugs</a:t>
            </a:r>
          </a:p>
          <a:p>
            <a:pPr lvl="1" eaLnBrk="1" hangingPunct="1"/>
            <a:r>
              <a:rPr lang="en-US" sz="2800" dirty="0" smtClean="0"/>
              <a:t>ACE Inhibitors-   </a:t>
            </a:r>
          </a:p>
          <a:p>
            <a:pPr lvl="1" eaLnBrk="1" hangingPunct="1">
              <a:buSzPct val="75000"/>
            </a:pPr>
            <a:r>
              <a:rPr lang="en-US" sz="2800" dirty="0" smtClean="0"/>
              <a:t>Angiotensin receptor blocker (ARBs) (type 2)</a:t>
            </a:r>
          </a:p>
          <a:p>
            <a:pPr lvl="1" eaLnBrk="1" hangingPunct="1">
              <a:buSzPct val="75000"/>
            </a:pPr>
            <a:r>
              <a:rPr lang="en-US" sz="2800" dirty="0" smtClean="0"/>
              <a:t>Then add diuretic</a:t>
            </a:r>
          </a:p>
          <a:p>
            <a:pPr eaLnBrk="1" hangingPunct="1">
              <a:buSzPct val="75000"/>
            </a:pPr>
            <a:r>
              <a:rPr lang="en-US" dirty="0" smtClean="0"/>
              <a:t>Many pts require 2 or &gt; anti-HTN meds</a:t>
            </a:r>
            <a:endParaRPr lang="en-US" sz="2400" dirty="0" smtClean="0"/>
          </a:p>
        </p:txBody>
      </p:sp>
      <p:pic>
        <p:nvPicPr>
          <p:cNvPr id="90116" name="Picture 4" descr="j028106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6700" y="471646"/>
            <a:ext cx="19177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827566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7651">
                                            <p:txEl>
                                              <p:pRg st="0" end="0"/>
                                            </p:txEl>
                                          </p:spTgt>
                                        </p:tgtEl>
                                        <p:attrNameLst>
                                          <p:attrName>style.visibility</p:attrName>
                                        </p:attrNameLst>
                                      </p:cBhvr>
                                      <p:to>
                                        <p:strVal val="visible"/>
                                      </p:to>
                                    </p:set>
                                    <p:anim calcmode="lin" valueType="num">
                                      <p:cBhvr additive="base">
                                        <p:cTn id="7" dur="500" fill="hold"/>
                                        <p:tgtEl>
                                          <p:spTgt spid="1947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47651">
                                            <p:txEl>
                                              <p:pRg st="1" end="1"/>
                                            </p:txEl>
                                          </p:spTgt>
                                        </p:tgtEl>
                                        <p:attrNameLst>
                                          <p:attrName>style.visibility</p:attrName>
                                        </p:attrNameLst>
                                      </p:cBhvr>
                                      <p:to>
                                        <p:strVal val="visible"/>
                                      </p:to>
                                    </p:set>
                                    <p:anim calcmode="lin" valueType="num">
                                      <p:cBhvr additive="base">
                                        <p:cTn id="13" dur="500" fill="hold"/>
                                        <p:tgtEl>
                                          <p:spTgt spid="1947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47651">
                                            <p:txEl>
                                              <p:pRg st="2" end="2"/>
                                            </p:txEl>
                                          </p:spTgt>
                                        </p:tgtEl>
                                        <p:attrNameLst>
                                          <p:attrName>style.visibility</p:attrName>
                                        </p:attrNameLst>
                                      </p:cBhvr>
                                      <p:to>
                                        <p:strVal val="visible"/>
                                      </p:to>
                                    </p:set>
                                    <p:anim calcmode="lin" valueType="num">
                                      <p:cBhvr additive="base">
                                        <p:cTn id="19" dur="500" fill="hold"/>
                                        <p:tgtEl>
                                          <p:spTgt spid="1947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a:defRPr/>
            </a:pPr>
            <a:r>
              <a:rPr lang="en-US" dirty="0" smtClean="0"/>
              <a:t>Detecting Hypertension</a:t>
            </a:r>
          </a:p>
        </p:txBody>
      </p:sp>
      <p:sp>
        <p:nvSpPr>
          <p:cNvPr id="3" name="Content Placeholder 2"/>
          <p:cNvSpPr>
            <a:spLocks noGrp="1"/>
          </p:cNvSpPr>
          <p:nvPr>
            <p:ph sz="half" idx="1"/>
          </p:nvPr>
        </p:nvSpPr>
        <p:spPr/>
        <p:txBody>
          <a:bodyPr>
            <a:normAutofit/>
          </a:bodyPr>
          <a:lstStyle/>
          <a:p>
            <a:pPr marL="0" indent="0">
              <a:buFont typeface="Wingdings" pitchFamily="2" charset="2"/>
              <a:buNone/>
              <a:defRPr/>
            </a:pPr>
            <a:r>
              <a:rPr lang="en-US" dirty="0" smtClean="0"/>
              <a:t>If either </a:t>
            </a:r>
          </a:p>
          <a:p>
            <a:pPr lvl="1" indent="-342900">
              <a:buFont typeface="Arial" pitchFamily="34" charset="0"/>
              <a:buChar char="•"/>
              <a:defRPr/>
            </a:pPr>
            <a:r>
              <a:rPr lang="en-US" dirty="0" smtClean="0">
                <a:solidFill>
                  <a:srgbClr val="3C0023"/>
                </a:solidFill>
              </a:rPr>
              <a:t>systolic 140 or &gt; diastolic 80 or &gt; repeat on separate day.  </a:t>
            </a:r>
          </a:p>
          <a:p>
            <a:pPr marL="0" indent="0">
              <a:buFont typeface="Wingdings" pitchFamily="2" charset="2"/>
              <a:buNone/>
              <a:defRPr/>
            </a:pPr>
            <a:r>
              <a:rPr lang="en-US" dirty="0" smtClean="0"/>
              <a:t>Hypertension = Repeat systolic or diastolic above or equal to these levels</a:t>
            </a:r>
            <a:endParaRPr lang="en-US" dirty="0"/>
          </a:p>
        </p:txBody>
      </p:sp>
      <p:sp>
        <p:nvSpPr>
          <p:cNvPr id="4" name="Content Placeholder 3"/>
          <p:cNvSpPr>
            <a:spLocks noGrp="1"/>
          </p:cNvSpPr>
          <p:nvPr>
            <p:ph sz="half" idx="2"/>
          </p:nvPr>
        </p:nvSpPr>
        <p:spPr/>
        <p:txBody>
          <a:bodyPr>
            <a:normAutofit/>
          </a:bodyPr>
          <a:lstStyle/>
          <a:p>
            <a:pPr marL="0" indent="0">
              <a:buFont typeface="Wingdings" pitchFamily="2" charset="2"/>
              <a:buNone/>
              <a:defRPr/>
            </a:pPr>
            <a:r>
              <a:rPr lang="en-US" dirty="0" smtClean="0"/>
              <a:t>When taking B/P</a:t>
            </a:r>
          </a:p>
          <a:p>
            <a:pPr>
              <a:buFont typeface="Arial" pitchFamily="34" charset="0"/>
              <a:buChar char="•"/>
              <a:defRPr/>
            </a:pPr>
            <a:r>
              <a:rPr lang="en-US" dirty="0" err="1" smtClean="0"/>
              <a:t>Pt</a:t>
            </a:r>
            <a:r>
              <a:rPr lang="en-US" dirty="0" smtClean="0"/>
              <a:t> sit still for 5 min’s</a:t>
            </a:r>
          </a:p>
          <a:p>
            <a:pPr>
              <a:buFont typeface="Arial" pitchFamily="34" charset="0"/>
              <a:buChar char="•"/>
              <a:defRPr/>
            </a:pPr>
            <a:r>
              <a:rPr lang="en-US" dirty="0" smtClean="0"/>
              <a:t>Feet on floor, </a:t>
            </a:r>
          </a:p>
          <a:p>
            <a:pPr>
              <a:buFont typeface="Arial" pitchFamily="34" charset="0"/>
              <a:buChar char="•"/>
              <a:defRPr/>
            </a:pPr>
            <a:r>
              <a:rPr lang="en-US" dirty="0"/>
              <a:t>A</a:t>
            </a:r>
            <a:r>
              <a:rPr lang="en-US" dirty="0" smtClean="0"/>
              <a:t>rm supported at heart level</a:t>
            </a:r>
          </a:p>
          <a:p>
            <a:pPr>
              <a:buFont typeface="Arial" pitchFamily="34" charset="0"/>
              <a:buChar char="•"/>
              <a:defRPr/>
            </a:pPr>
            <a:r>
              <a:rPr lang="en-US" dirty="0" smtClean="0"/>
              <a:t>Right size cuff</a:t>
            </a:r>
          </a:p>
        </p:txBody>
      </p:sp>
      <p:pic>
        <p:nvPicPr>
          <p:cNvPr id="118789" name="Picture 5" descr="C:\Users\Beverly\AppData\Local\Microsoft\Windows\Temporary Internet Files\Content.IE5\PM1RI3ZU\MP90031435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613275"/>
            <a:ext cx="26670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6692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22" name="Rectangle 2"/>
          <p:cNvSpPr>
            <a:spLocks noGrp="1" noChangeArrowheads="1"/>
          </p:cNvSpPr>
          <p:nvPr>
            <p:ph type="title"/>
          </p:nvPr>
        </p:nvSpPr>
        <p:spPr>
          <a:xfrm>
            <a:off x="533400" y="0"/>
            <a:ext cx="8226425" cy="1143000"/>
          </a:xfrm>
        </p:spPr>
        <p:txBody>
          <a:bodyPr/>
          <a:lstStyle/>
          <a:p>
            <a:pPr>
              <a:defRPr/>
            </a:pPr>
            <a:r>
              <a:rPr lang="en-US"/>
              <a:t>ACE Inhibitors “ils” for HTN</a:t>
            </a:r>
          </a:p>
        </p:txBody>
      </p:sp>
      <p:sp>
        <p:nvSpPr>
          <p:cNvPr id="1566723" name="Rectangle 3"/>
          <p:cNvSpPr>
            <a:spLocks noGrp="1" noChangeArrowheads="1"/>
          </p:cNvSpPr>
          <p:nvPr>
            <p:ph type="body" idx="1"/>
          </p:nvPr>
        </p:nvSpPr>
        <p:spPr>
          <a:xfrm>
            <a:off x="533400" y="1219200"/>
            <a:ext cx="8226425" cy="5105400"/>
          </a:xfrm>
        </p:spPr>
        <p:txBody>
          <a:bodyPr/>
          <a:lstStyle/>
          <a:p>
            <a:pPr>
              <a:lnSpc>
                <a:spcPct val="90000"/>
              </a:lnSpc>
              <a:defRPr/>
            </a:pPr>
            <a:r>
              <a:rPr lang="en-US" dirty="0"/>
              <a:t>Dosing: </a:t>
            </a:r>
            <a:endParaRPr lang="en-US" dirty="0" smtClean="0"/>
          </a:p>
          <a:p>
            <a:pPr lvl="1">
              <a:lnSpc>
                <a:spcPct val="90000"/>
              </a:lnSpc>
              <a:defRPr/>
            </a:pPr>
            <a:r>
              <a:rPr lang="en-US" dirty="0" smtClean="0"/>
              <a:t>1-3 </a:t>
            </a:r>
            <a:r>
              <a:rPr lang="en-US" dirty="0"/>
              <a:t>x’s a day </a:t>
            </a:r>
            <a:r>
              <a:rPr lang="en-US" sz="2400" dirty="0"/>
              <a:t>(start low dose, same time </a:t>
            </a:r>
            <a:r>
              <a:rPr lang="en-US" sz="2400" dirty="0" smtClean="0"/>
              <a:t>everyday).</a:t>
            </a:r>
          </a:p>
          <a:p>
            <a:pPr lvl="1">
              <a:lnSpc>
                <a:spcPct val="90000"/>
              </a:lnSpc>
              <a:defRPr/>
            </a:pPr>
            <a:r>
              <a:rPr lang="en-US" sz="2400" dirty="0" smtClean="0"/>
              <a:t>Adding </a:t>
            </a:r>
            <a:r>
              <a:rPr lang="en-US" dirty="0" smtClean="0"/>
              <a:t>diuretic may be more effective than increasing dose.</a:t>
            </a:r>
            <a:endParaRPr lang="en-US" dirty="0"/>
          </a:p>
          <a:p>
            <a:pPr>
              <a:lnSpc>
                <a:spcPct val="90000"/>
              </a:lnSpc>
              <a:defRPr/>
            </a:pPr>
            <a:r>
              <a:rPr lang="en-US" dirty="0" smtClean="0"/>
              <a:t>Adverse </a:t>
            </a:r>
            <a:r>
              <a:rPr lang="en-US" dirty="0"/>
              <a:t>effects: </a:t>
            </a:r>
            <a:r>
              <a:rPr lang="en-US" dirty="0">
                <a:solidFill>
                  <a:schemeClr val="tx2">
                    <a:lumMod val="50000"/>
                  </a:schemeClr>
                </a:solidFill>
              </a:rPr>
              <a:t>cough (10-20%)</a:t>
            </a:r>
          </a:p>
          <a:p>
            <a:pPr lvl="1">
              <a:lnSpc>
                <a:spcPct val="90000"/>
              </a:lnSpc>
              <a:defRPr/>
            </a:pPr>
            <a:r>
              <a:rPr lang="en-US" dirty="0" smtClean="0"/>
              <a:t>Can try different ACE- I</a:t>
            </a:r>
          </a:p>
          <a:p>
            <a:pPr lvl="1">
              <a:lnSpc>
                <a:spcPct val="90000"/>
              </a:lnSpc>
              <a:defRPr/>
            </a:pPr>
            <a:r>
              <a:rPr lang="en-US" dirty="0" smtClean="0"/>
              <a:t>Caution </a:t>
            </a:r>
            <a:r>
              <a:rPr lang="en-US" dirty="0"/>
              <a:t>in pts w/ renal </a:t>
            </a:r>
            <a:r>
              <a:rPr lang="en-US" dirty="0" smtClean="0"/>
              <a:t>stenosis, </a:t>
            </a:r>
            <a:r>
              <a:rPr lang="en-US" dirty="0"/>
              <a:t>hepatic dysfunction</a:t>
            </a:r>
          </a:p>
          <a:p>
            <a:pPr>
              <a:lnSpc>
                <a:spcPct val="90000"/>
              </a:lnSpc>
              <a:defRPr/>
            </a:pPr>
            <a:r>
              <a:rPr lang="en-US" dirty="0"/>
              <a:t>Monitor: </a:t>
            </a:r>
            <a:r>
              <a:rPr lang="en-US" sz="2800" dirty="0"/>
              <a:t>B/P</a:t>
            </a:r>
            <a:r>
              <a:rPr lang="en-US" sz="2800" dirty="0">
                <a:solidFill>
                  <a:srgbClr val="FFCC00"/>
                </a:solidFill>
              </a:rPr>
              <a:t>, </a:t>
            </a:r>
            <a:r>
              <a:rPr lang="en-US" sz="2800" dirty="0" err="1">
                <a:solidFill>
                  <a:schemeClr val="tx2">
                    <a:lumMod val="50000"/>
                  </a:schemeClr>
                </a:solidFill>
              </a:rPr>
              <a:t>lytes</a:t>
            </a:r>
            <a:r>
              <a:rPr lang="en-US" sz="2800" dirty="0">
                <a:solidFill>
                  <a:schemeClr val="tx2">
                    <a:lumMod val="50000"/>
                  </a:schemeClr>
                </a:solidFill>
              </a:rPr>
              <a:t> </a:t>
            </a:r>
            <a:r>
              <a:rPr lang="en-US" sz="2800" dirty="0" err="1">
                <a:solidFill>
                  <a:schemeClr val="tx2">
                    <a:lumMod val="50000"/>
                  </a:schemeClr>
                </a:solidFill>
              </a:rPr>
              <a:t>esp</a:t>
            </a:r>
            <a:r>
              <a:rPr lang="en-US" sz="2800" dirty="0">
                <a:solidFill>
                  <a:schemeClr val="tx2">
                    <a:lumMod val="50000"/>
                  </a:schemeClr>
                </a:solidFill>
              </a:rPr>
              <a:t> K+, </a:t>
            </a:r>
            <a:r>
              <a:rPr lang="en-US" sz="2800" dirty="0"/>
              <a:t>renal function at </a:t>
            </a:r>
            <a:r>
              <a:rPr lang="en-US" sz="2800" dirty="0" smtClean="0"/>
              <a:t>baseline </a:t>
            </a:r>
            <a:r>
              <a:rPr lang="en-US" sz="2800" dirty="0"/>
              <a:t>and periodically </a:t>
            </a:r>
            <a:r>
              <a:rPr lang="en-US" sz="2800" dirty="0" smtClean="0"/>
              <a:t> </a:t>
            </a:r>
            <a:endParaRPr lang="en-US" dirty="0" smtClean="0"/>
          </a:p>
          <a:p>
            <a:pPr marL="0" indent="0">
              <a:lnSpc>
                <a:spcPct val="90000"/>
              </a:lnSpc>
              <a:buNone/>
              <a:defRPr/>
            </a:pPr>
            <a:endParaRPr lang="en-US" sz="2800" dirty="0"/>
          </a:p>
        </p:txBody>
      </p:sp>
    </p:spTree>
    <p:custDataLst>
      <p:tags r:id="rId1"/>
    </p:custDataLst>
    <p:extLst>
      <p:ext uri="{BB962C8B-B14F-4D97-AF65-F5344CB8AC3E}">
        <p14:creationId xmlns:p14="http://schemas.microsoft.com/office/powerpoint/2010/main" val="9661846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7746" name="Rectangle 2"/>
          <p:cNvSpPr>
            <a:spLocks noGrp="1" noChangeArrowheads="1"/>
          </p:cNvSpPr>
          <p:nvPr>
            <p:ph type="title"/>
          </p:nvPr>
        </p:nvSpPr>
        <p:spPr>
          <a:xfrm>
            <a:off x="368300" y="381000"/>
            <a:ext cx="8458200" cy="1143000"/>
          </a:xfrm>
        </p:spPr>
        <p:txBody>
          <a:bodyPr>
            <a:normAutofit/>
          </a:bodyPr>
          <a:lstStyle/>
          <a:p>
            <a:pPr>
              <a:defRPr/>
            </a:pPr>
            <a:r>
              <a:rPr lang="en-US" sz="3200" dirty="0"/>
              <a:t>Angiotensin Receptor Blockers (ARBs) “</a:t>
            </a:r>
            <a:r>
              <a:rPr lang="en-US" sz="3200" dirty="0" err="1"/>
              <a:t>sartans</a:t>
            </a:r>
            <a:r>
              <a:rPr lang="en-US" sz="3200" dirty="0"/>
              <a:t>” for HTN</a:t>
            </a:r>
          </a:p>
        </p:txBody>
      </p:sp>
      <p:sp>
        <p:nvSpPr>
          <p:cNvPr id="1567747" name="Rectangle 3"/>
          <p:cNvSpPr>
            <a:spLocks noGrp="1" noChangeArrowheads="1"/>
          </p:cNvSpPr>
          <p:nvPr>
            <p:ph type="body" idx="1"/>
          </p:nvPr>
        </p:nvSpPr>
        <p:spPr>
          <a:xfrm>
            <a:off x="381000" y="1676400"/>
            <a:ext cx="7696200" cy="4953000"/>
          </a:xfrm>
        </p:spPr>
        <p:txBody>
          <a:bodyPr>
            <a:noAutofit/>
          </a:bodyPr>
          <a:lstStyle/>
          <a:p>
            <a:pPr>
              <a:defRPr/>
            </a:pPr>
            <a:r>
              <a:rPr lang="en-US" sz="3200" dirty="0" smtClean="0"/>
              <a:t> Dosing</a:t>
            </a:r>
            <a:r>
              <a:rPr lang="en-US" sz="3200" dirty="0"/>
              <a:t>: Once daily (same time everyday)</a:t>
            </a:r>
          </a:p>
          <a:p>
            <a:pPr>
              <a:defRPr/>
            </a:pPr>
            <a:r>
              <a:rPr lang="en-US" sz="3200" dirty="0" smtClean="0"/>
              <a:t> Adverse </a:t>
            </a:r>
            <a:r>
              <a:rPr lang="en-US" sz="3200" dirty="0"/>
              <a:t>Effects</a:t>
            </a:r>
          </a:p>
          <a:p>
            <a:pPr lvl="1">
              <a:defRPr/>
            </a:pPr>
            <a:r>
              <a:rPr lang="en-US" sz="2800" dirty="0"/>
              <a:t>Well tolerated. Dizziness, </a:t>
            </a:r>
            <a:r>
              <a:rPr lang="en-US" sz="2800" dirty="0" smtClean="0"/>
              <a:t>drowsiness, hyperkalemia, hypotension, allergic reaction</a:t>
            </a:r>
            <a:endParaRPr lang="en-US" sz="2800" dirty="0"/>
          </a:p>
          <a:p>
            <a:pPr>
              <a:defRPr/>
            </a:pPr>
            <a:r>
              <a:rPr lang="en-US" sz="2800" dirty="0" smtClean="0"/>
              <a:t> Monitor</a:t>
            </a:r>
            <a:r>
              <a:rPr lang="en-US" sz="2800" dirty="0"/>
              <a:t>: </a:t>
            </a:r>
            <a:r>
              <a:rPr lang="en-US" sz="3200" dirty="0"/>
              <a:t>B/P</a:t>
            </a:r>
            <a:r>
              <a:rPr lang="en-US" sz="3200" dirty="0">
                <a:solidFill>
                  <a:schemeClr val="tx2">
                    <a:lumMod val="50000"/>
                  </a:schemeClr>
                </a:solidFill>
              </a:rPr>
              <a:t>, </a:t>
            </a:r>
            <a:r>
              <a:rPr lang="en-US" sz="3200" dirty="0" err="1">
                <a:solidFill>
                  <a:schemeClr val="tx2">
                    <a:lumMod val="50000"/>
                  </a:schemeClr>
                </a:solidFill>
              </a:rPr>
              <a:t>lytes</a:t>
            </a:r>
            <a:r>
              <a:rPr lang="en-US" sz="3200" dirty="0">
                <a:solidFill>
                  <a:schemeClr val="tx2">
                    <a:lumMod val="50000"/>
                  </a:schemeClr>
                </a:solidFill>
              </a:rPr>
              <a:t>- </a:t>
            </a:r>
            <a:r>
              <a:rPr lang="en-US" sz="3200" dirty="0" err="1">
                <a:solidFill>
                  <a:schemeClr val="tx2">
                    <a:lumMod val="50000"/>
                  </a:schemeClr>
                </a:solidFill>
              </a:rPr>
              <a:t>esp</a:t>
            </a:r>
            <a:r>
              <a:rPr lang="en-US" sz="3200" dirty="0">
                <a:solidFill>
                  <a:schemeClr val="tx2">
                    <a:lumMod val="50000"/>
                  </a:schemeClr>
                </a:solidFill>
              </a:rPr>
              <a:t> K+, </a:t>
            </a:r>
            <a:r>
              <a:rPr lang="en-US" sz="3200" dirty="0"/>
              <a:t>renal function at baseline &amp; periodically after (monitor </a:t>
            </a:r>
            <a:r>
              <a:rPr lang="en-US" sz="3200" dirty="0">
                <a:sym typeface="Wingdings" pitchFamily="2" charset="2"/>
              </a:rPr>
              <a:t></a:t>
            </a:r>
            <a:r>
              <a:rPr lang="en-US" sz="3200" dirty="0"/>
              <a:t> </a:t>
            </a:r>
            <a:r>
              <a:rPr lang="en-US" sz="3200" dirty="0" err="1"/>
              <a:t>creat</a:t>
            </a:r>
            <a:r>
              <a:rPr lang="en-US" sz="3200" dirty="0"/>
              <a:t>). </a:t>
            </a:r>
            <a:endParaRPr lang="en-US" sz="3200" dirty="0" smtClean="0"/>
          </a:p>
        </p:txBody>
      </p:sp>
    </p:spTree>
    <p:custDataLst>
      <p:tags r:id="rId1"/>
    </p:custDataLst>
    <p:extLst>
      <p:ext uri="{BB962C8B-B14F-4D97-AF65-F5344CB8AC3E}">
        <p14:creationId xmlns:p14="http://schemas.microsoft.com/office/powerpoint/2010/main" val="336048121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8770" name="Rectangle 2"/>
          <p:cNvSpPr>
            <a:spLocks noGrp="1" noChangeArrowheads="1"/>
          </p:cNvSpPr>
          <p:nvPr>
            <p:ph type="title"/>
          </p:nvPr>
        </p:nvSpPr>
        <p:spPr>
          <a:xfrm>
            <a:off x="381000" y="152400"/>
            <a:ext cx="8226425" cy="838200"/>
          </a:xfrm>
        </p:spPr>
        <p:txBody>
          <a:bodyPr>
            <a:normAutofit/>
          </a:bodyPr>
          <a:lstStyle/>
          <a:p>
            <a:pPr>
              <a:defRPr/>
            </a:pPr>
            <a:r>
              <a:rPr lang="en-US" dirty="0"/>
              <a:t>Beta Blockers “</a:t>
            </a:r>
            <a:r>
              <a:rPr lang="en-US" dirty="0" err="1"/>
              <a:t>lols</a:t>
            </a:r>
            <a:r>
              <a:rPr lang="en-US" dirty="0"/>
              <a:t>” for HTN </a:t>
            </a:r>
          </a:p>
        </p:txBody>
      </p:sp>
      <p:sp>
        <p:nvSpPr>
          <p:cNvPr id="1568771" name="Rectangle 3"/>
          <p:cNvSpPr>
            <a:spLocks noGrp="1" noChangeArrowheads="1"/>
          </p:cNvSpPr>
          <p:nvPr>
            <p:ph type="body" idx="1"/>
          </p:nvPr>
        </p:nvSpPr>
        <p:spPr>
          <a:xfrm>
            <a:off x="76200" y="990600"/>
            <a:ext cx="8153400" cy="5867400"/>
          </a:xfrm>
        </p:spPr>
        <p:txBody>
          <a:bodyPr/>
          <a:lstStyle/>
          <a:p>
            <a:pPr>
              <a:defRPr/>
            </a:pPr>
            <a:r>
              <a:rPr lang="en-US" sz="2800" dirty="0"/>
              <a:t>Beneficial for </a:t>
            </a:r>
            <a:r>
              <a:rPr lang="en-US" sz="2800" dirty="0" smtClean="0"/>
              <a:t>DM </a:t>
            </a:r>
            <a:r>
              <a:rPr lang="en-US" sz="2800" dirty="0" err="1" smtClean="0"/>
              <a:t>pts</a:t>
            </a:r>
            <a:r>
              <a:rPr lang="en-US" sz="2800" dirty="0" smtClean="0"/>
              <a:t> </a:t>
            </a:r>
            <a:r>
              <a:rPr lang="en-US" sz="2800" dirty="0"/>
              <a:t>w/ concurrent cardiac problems </a:t>
            </a:r>
            <a:r>
              <a:rPr lang="en-US" sz="2400" dirty="0" smtClean="0">
                <a:solidFill>
                  <a:schemeClr val="tx2">
                    <a:lumMod val="50000"/>
                  </a:schemeClr>
                </a:solidFill>
              </a:rPr>
              <a:t>(</a:t>
            </a:r>
            <a:r>
              <a:rPr lang="en-US" sz="2400" dirty="0" err="1" smtClean="0">
                <a:solidFill>
                  <a:schemeClr val="tx2">
                    <a:lumMod val="50000"/>
                  </a:schemeClr>
                </a:solidFill>
              </a:rPr>
              <a:t>esp</a:t>
            </a:r>
            <a:r>
              <a:rPr lang="en-US" sz="2400" dirty="0" smtClean="0">
                <a:solidFill>
                  <a:schemeClr val="tx2">
                    <a:lumMod val="50000"/>
                  </a:schemeClr>
                </a:solidFill>
              </a:rPr>
              <a:t> post MI</a:t>
            </a:r>
            <a:r>
              <a:rPr lang="en-US" sz="2400" dirty="0"/>
              <a:t>, heart failure)</a:t>
            </a:r>
          </a:p>
          <a:p>
            <a:pPr>
              <a:defRPr/>
            </a:pPr>
            <a:r>
              <a:rPr lang="en-US" sz="2800" dirty="0"/>
              <a:t>Dosing: Once or twice daily </a:t>
            </a:r>
            <a:r>
              <a:rPr lang="en-US" sz="2800" dirty="0" smtClean="0"/>
              <a:t>(strive for lowest dose possible), </a:t>
            </a:r>
            <a:r>
              <a:rPr lang="en-US" sz="2800" dirty="0"/>
              <a:t>Do not abruptly stop </a:t>
            </a:r>
            <a:r>
              <a:rPr lang="en-US" sz="2800" dirty="0" smtClean="0"/>
              <a:t>can cause HTN crisis</a:t>
            </a:r>
            <a:endParaRPr lang="en-US" sz="2800" dirty="0"/>
          </a:p>
          <a:p>
            <a:pPr>
              <a:defRPr/>
            </a:pPr>
            <a:r>
              <a:rPr lang="en-US" sz="2800" dirty="0"/>
              <a:t>Adverse Effects</a:t>
            </a:r>
          </a:p>
          <a:p>
            <a:pPr lvl="1">
              <a:defRPr/>
            </a:pPr>
            <a:r>
              <a:rPr lang="en-US" sz="2400" dirty="0"/>
              <a:t>D</a:t>
            </a:r>
            <a:r>
              <a:rPr lang="en-US" sz="2400" dirty="0" smtClean="0"/>
              <a:t>izziness</a:t>
            </a:r>
            <a:r>
              <a:rPr lang="en-US" sz="2400" dirty="0"/>
              <a:t>, drowsiness, lightheadedness, </a:t>
            </a:r>
            <a:r>
              <a:rPr lang="en-US" sz="2400" dirty="0" smtClean="0"/>
              <a:t>erectile dysfunction, bad dreams</a:t>
            </a:r>
            <a:endParaRPr lang="en-US" sz="2400" dirty="0"/>
          </a:p>
          <a:p>
            <a:pPr lvl="1">
              <a:defRPr/>
            </a:pPr>
            <a:r>
              <a:rPr lang="en-US" sz="2400" dirty="0"/>
              <a:t>Contraindicated in sinus </a:t>
            </a:r>
            <a:r>
              <a:rPr lang="en-US" sz="2400" dirty="0" err="1" smtClean="0"/>
              <a:t>bradycardia</a:t>
            </a:r>
            <a:r>
              <a:rPr lang="en-US" sz="2400" dirty="0" smtClean="0"/>
              <a:t> (HR&lt; 50)</a:t>
            </a:r>
            <a:endParaRPr lang="en-US" sz="2400" dirty="0"/>
          </a:p>
          <a:p>
            <a:pPr lvl="1">
              <a:defRPr/>
            </a:pPr>
            <a:r>
              <a:rPr lang="en-US" sz="2400" dirty="0">
                <a:solidFill>
                  <a:schemeClr val="tx2">
                    <a:lumMod val="50000"/>
                  </a:schemeClr>
                </a:solidFill>
              </a:rPr>
              <a:t>Can </a:t>
            </a:r>
            <a:r>
              <a:rPr lang="en-US" sz="2400" dirty="0">
                <a:solidFill>
                  <a:srgbClr val="C00000"/>
                </a:solidFill>
              </a:rPr>
              <a:t>block signs of hypoglycemia, including tachycardia</a:t>
            </a:r>
          </a:p>
          <a:p>
            <a:pPr>
              <a:defRPr/>
            </a:pPr>
            <a:r>
              <a:rPr lang="en-US" sz="2800" dirty="0"/>
              <a:t>Monitoring: </a:t>
            </a:r>
            <a:r>
              <a:rPr lang="en-US" sz="2800" dirty="0" smtClean="0"/>
              <a:t>heart </a:t>
            </a:r>
            <a:r>
              <a:rPr lang="en-US" sz="2800" dirty="0"/>
              <a:t>rate (watch for pulse &lt; 50</a:t>
            </a:r>
            <a:r>
              <a:rPr lang="en-US" sz="2800" dirty="0" smtClean="0"/>
              <a:t>), watch for exercise intolerance</a:t>
            </a:r>
            <a:endParaRPr lang="en-US" sz="2800" dirty="0"/>
          </a:p>
        </p:txBody>
      </p:sp>
    </p:spTree>
    <p:custDataLst>
      <p:tags r:id="rId1"/>
    </p:custDataLst>
    <p:extLst>
      <p:ext uri="{BB962C8B-B14F-4D97-AF65-F5344CB8AC3E}">
        <p14:creationId xmlns:p14="http://schemas.microsoft.com/office/powerpoint/2010/main" val="243344744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lIns="90477" tIns="44445" rIns="90477" bIns="44445" anchor="ctr">
            <a:normAutofit/>
          </a:bodyPr>
          <a:lstStyle/>
          <a:p>
            <a:pPr algn="l" eaLnBrk="1" hangingPunct="1"/>
            <a:r>
              <a:rPr lang="en-US" dirty="0" smtClean="0">
                <a:ea typeface="ＭＳ Ｐゴシック" panose="020B0600070205080204" pitchFamily="34" charset="-128"/>
              </a:rPr>
              <a:t>Assessing Diabetes Self Care</a:t>
            </a:r>
          </a:p>
        </p:txBody>
      </p:sp>
      <p:sp>
        <p:nvSpPr>
          <p:cNvPr id="7171" name="Rectangle 3"/>
          <p:cNvSpPr>
            <a:spLocks noGrp="1" noChangeArrowheads="1"/>
          </p:cNvSpPr>
          <p:nvPr>
            <p:ph idx="1"/>
          </p:nvPr>
        </p:nvSpPr>
        <p:spPr/>
        <p:txBody>
          <a:bodyPr lIns="90477" tIns="44445" rIns="90477" bIns="44445">
            <a:normAutofit/>
          </a:bodyPr>
          <a:lstStyle/>
          <a:p>
            <a:pPr eaLnBrk="1" hangingPunct="1">
              <a:buFont typeface="Monotype Sorts" pitchFamily="1" charset="2"/>
              <a:buNone/>
            </a:pPr>
            <a:r>
              <a:rPr lang="en-US" sz="4400" b="1" dirty="0" smtClean="0">
                <a:solidFill>
                  <a:srgbClr val="13131D"/>
                </a:solidFill>
                <a:ea typeface="ＭＳ Ｐゴシック" panose="020B0600070205080204" pitchFamily="34" charset="-128"/>
              </a:rPr>
              <a:t>		</a:t>
            </a:r>
            <a:r>
              <a:rPr lang="en-US" sz="4400" b="1" dirty="0" smtClean="0">
                <a:solidFill>
                  <a:schemeClr val="bg1"/>
                </a:solidFill>
                <a:ea typeface="ＭＳ Ｐゴシック" panose="020B0600070205080204" pitchFamily="34" charset="-128"/>
              </a:rPr>
              <a:t>Healthy Coping with</a:t>
            </a:r>
          </a:p>
          <a:p>
            <a:pPr eaLnBrk="1" hangingPunct="1">
              <a:buFont typeface="Monotype Sorts" pitchFamily="1" charset="2"/>
              <a:buNone/>
            </a:pPr>
            <a:r>
              <a:rPr lang="en-US" sz="4400" b="1" dirty="0" smtClean="0">
                <a:solidFill>
                  <a:schemeClr val="bg1"/>
                </a:solidFill>
                <a:ea typeface="ＭＳ Ｐゴシック" panose="020B0600070205080204" pitchFamily="34" charset="-128"/>
              </a:rPr>
              <a:t>			   Diabetes</a:t>
            </a:r>
          </a:p>
          <a:p>
            <a:pPr eaLnBrk="1" hangingPunct="1">
              <a:buFont typeface="Monotype Sorts" pitchFamily="1" charset="2"/>
              <a:buNone/>
            </a:pPr>
            <a:endParaRPr lang="en-US" sz="2000" b="1" dirty="0" smtClean="0">
              <a:solidFill>
                <a:srgbClr val="13131D"/>
              </a:solidFill>
              <a:ea typeface="ＭＳ Ｐゴシック" panose="020B0600070205080204" pitchFamily="34" charset="-128"/>
            </a:endParaRPr>
          </a:p>
          <a:p>
            <a:pPr eaLnBrk="1" hangingPunct="1">
              <a:buFont typeface="Monotype Sorts" pitchFamily="1" charset="2"/>
              <a:buNone/>
            </a:pPr>
            <a:endParaRPr lang="en-US" sz="2000" b="1" dirty="0" smtClean="0">
              <a:solidFill>
                <a:srgbClr val="13131D"/>
              </a:solidFill>
              <a:ea typeface="ＭＳ Ｐゴシック" panose="020B0600070205080204" pitchFamily="34" charset="-128"/>
            </a:endParaRPr>
          </a:p>
          <a:p>
            <a:pPr algn="r" eaLnBrk="1" hangingPunct="1">
              <a:buFont typeface="Monotype Sorts" pitchFamily="1" charset="2"/>
              <a:buNone/>
            </a:pPr>
            <a:r>
              <a:rPr lang="en-US" sz="2000" b="1" dirty="0" smtClean="0">
                <a:solidFill>
                  <a:srgbClr val="13131D"/>
                </a:solidFill>
                <a:ea typeface="ＭＳ Ｐゴシック" panose="020B0600070205080204" pitchFamily="34" charset="-128"/>
              </a:rPr>
              <a:t>	</a:t>
            </a:r>
            <a:endParaRPr lang="en-US" b="1" dirty="0" smtClean="0">
              <a:solidFill>
                <a:srgbClr val="13131D"/>
              </a:solidFill>
              <a:ea typeface="ＭＳ Ｐゴシック" panose="020B0600070205080204" pitchFamily="34" charset="-128"/>
            </a:endParaRPr>
          </a:p>
          <a:p>
            <a:pPr eaLnBrk="1" hangingPunct="1">
              <a:buFont typeface="Monotype Sorts" pitchFamily="1" charset="2"/>
              <a:buNone/>
            </a:pPr>
            <a:r>
              <a:rPr lang="en-US" b="1" dirty="0" smtClean="0">
                <a:solidFill>
                  <a:srgbClr val="13131D"/>
                </a:solidFill>
                <a:ea typeface="ＭＳ Ｐゴシック" panose="020B0600070205080204" pitchFamily="34" charset="-128"/>
              </a:rPr>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348" y="1219200"/>
            <a:ext cx="4370165" cy="2286000"/>
          </a:xfrm>
          <a:prstGeom prst="rect">
            <a:avLst/>
          </a:prstGeom>
        </p:spPr>
      </p:pic>
      <p:pic>
        <p:nvPicPr>
          <p:cNvPr id="5" name="Picture 4"/>
          <p:cNvPicPr>
            <a:picLocks noChangeAspect="1"/>
          </p:cNvPicPr>
          <p:nvPr/>
        </p:nvPicPr>
        <p:blipFill>
          <a:blip r:embed="rId4"/>
          <a:stretch>
            <a:fillRect/>
          </a:stretch>
        </p:blipFill>
        <p:spPr>
          <a:xfrm>
            <a:off x="5055661" y="1168021"/>
            <a:ext cx="3352800" cy="5096256"/>
          </a:xfrm>
          <a:prstGeom prst="rect">
            <a:avLst/>
          </a:prstGeom>
        </p:spPr>
      </p:pic>
    </p:spTree>
    <p:custDataLst>
      <p:tags r:id="rId1"/>
    </p:custDataLst>
    <p:extLst>
      <p:ext uri="{BB962C8B-B14F-4D97-AF65-F5344CB8AC3E}">
        <p14:creationId xmlns:p14="http://schemas.microsoft.com/office/powerpoint/2010/main" val="3346006320"/>
      </p:ext>
    </p:extLst>
  </p:cSld>
  <p:clrMapOvr>
    <a:masterClrMapping/>
  </p:clrMapOvr>
  <p:transition>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458199" cy="1143000"/>
          </a:xfrm>
        </p:spPr>
        <p:txBody>
          <a:bodyPr/>
          <a:lstStyle/>
          <a:p>
            <a:r>
              <a:rPr lang="en-US" dirty="0" smtClean="0"/>
              <a:t>Diuretics</a:t>
            </a:r>
            <a:endParaRPr lang="en-US" dirty="0"/>
          </a:p>
        </p:txBody>
      </p:sp>
      <p:sp>
        <p:nvSpPr>
          <p:cNvPr id="3" name="Content Placeholder 2"/>
          <p:cNvSpPr>
            <a:spLocks noGrp="1"/>
          </p:cNvSpPr>
          <p:nvPr>
            <p:ph idx="1"/>
          </p:nvPr>
        </p:nvSpPr>
        <p:spPr>
          <a:xfrm>
            <a:off x="533400" y="1457325"/>
            <a:ext cx="7462838" cy="4800600"/>
          </a:xfrm>
        </p:spPr>
        <p:txBody>
          <a:bodyPr/>
          <a:lstStyle/>
          <a:p>
            <a:r>
              <a:rPr lang="en-US" dirty="0" smtClean="0"/>
              <a:t>Thiazide (combined w/ other meds)</a:t>
            </a:r>
          </a:p>
          <a:p>
            <a:pPr lvl="1"/>
            <a:r>
              <a:rPr lang="en-US" dirty="0" smtClean="0"/>
              <a:t>1 x daily in am</a:t>
            </a:r>
          </a:p>
          <a:p>
            <a:pPr lvl="1"/>
            <a:r>
              <a:rPr lang="en-US" dirty="0" smtClean="0"/>
              <a:t>Watch for </a:t>
            </a:r>
            <a:r>
              <a:rPr lang="en-US" dirty="0" err="1" smtClean="0"/>
              <a:t>lyte</a:t>
            </a:r>
            <a:r>
              <a:rPr lang="en-US" dirty="0" smtClean="0"/>
              <a:t> imbalances, muscle cramps, weakness, arrhythmias.</a:t>
            </a:r>
          </a:p>
          <a:p>
            <a:r>
              <a:rPr lang="en-US" dirty="0" smtClean="0"/>
              <a:t>Loop for resistant HTN</a:t>
            </a:r>
          </a:p>
          <a:p>
            <a:pPr lvl="1"/>
            <a:r>
              <a:rPr lang="en-US" dirty="0" smtClean="0"/>
              <a:t>1x daily, same side effects at Thiazide, but more intense.</a:t>
            </a:r>
          </a:p>
          <a:p>
            <a:pPr lvl="1"/>
            <a:r>
              <a:rPr lang="en-US" dirty="0" smtClean="0"/>
              <a:t>Need potassium replacement, used if GFR&lt;30 or greater diuresis required.</a:t>
            </a:r>
            <a:endParaRPr lang="en-US" dirty="0"/>
          </a:p>
        </p:txBody>
      </p:sp>
      <p:pic>
        <p:nvPicPr>
          <p:cNvPr id="155650" name="Picture 2" descr="C:\Users\bev\AppData\Local\Microsoft\Windows\Temporary Internet Files\Content.IE5\Q6FOTAJT\MC90029001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086600" y="533400"/>
            <a:ext cx="1432942" cy="2209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7742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73990" y="304800"/>
            <a:ext cx="8229600" cy="1143000"/>
          </a:xfrm>
        </p:spPr>
        <p:txBody>
          <a:bodyPr lIns="90477" tIns="44445" rIns="90477" bIns="44445" anchor="b" anchorCtr="0">
            <a:normAutofit fontScale="90000"/>
          </a:bodyPr>
          <a:lstStyle/>
          <a:p>
            <a:pPr eaLnBrk="1" hangingPunct="1"/>
            <a:r>
              <a:rPr lang="en-US" dirty="0" smtClean="0"/>
              <a:t>*Lipid Goals </a:t>
            </a:r>
            <a:br>
              <a:rPr lang="en-US" dirty="0" smtClean="0"/>
            </a:br>
            <a:r>
              <a:rPr lang="en-US" sz="2800" i="1" dirty="0" smtClean="0"/>
              <a:t>ADA Clinical Practice Recommendations  </a:t>
            </a:r>
          </a:p>
        </p:txBody>
      </p:sp>
      <p:sp>
        <p:nvSpPr>
          <p:cNvPr id="1950723" name="Rectangle 3"/>
          <p:cNvSpPr>
            <a:spLocks noGrp="1" noChangeArrowheads="1"/>
          </p:cNvSpPr>
          <p:nvPr>
            <p:ph type="body" sz="half" idx="2"/>
          </p:nvPr>
        </p:nvSpPr>
        <p:spPr>
          <a:xfrm>
            <a:off x="457200" y="1676400"/>
            <a:ext cx="7696200" cy="4651375"/>
          </a:xfrm>
        </p:spPr>
        <p:txBody>
          <a:bodyPr lIns="90477" tIns="44445" rIns="90477" bIns="44445"/>
          <a:lstStyle/>
          <a:p>
            <a:pPr>
              <a:lnSpc>
                <a:spcPct val="80000"/>
              </a:lnSpc>
              <a:buClr>
                <a:schemeClr val="accent1">
                  <a:lumMod val="50000"/>
                </a:schemeClr>
              </a:buClr>
              <a:buSzPct val="75000"/>
              <a:buFont typeface="Wingdings" pitchFamily="2" charset="2"/>
              <a:buChar char="v"/>
            </a:pPr>
            <a:r>
              <a:rPr lang="en-US" sz="3200" b="1" dirty="0"/>
              <a:t>LDL &lt; 100 mg/</a:t>
            </a:r>
            <a:r>
              <a:rPr lang="en-US" sz="3200" b="1" dirty="0" err="1"/>
              <a:t>dL</a:t>
            </a:r>
            <a:endParaRPr lang="en-US" sz="3200" b="1" dirty="0"/>
          </a:p>
          <a:p>
            <a:pPr lvl="1">
              <a:lnSpc>
                <a:spcPct val="80000"/>
              </a:lnSpc>
              <a:buClr>
                <a:schemeClr val="accent1">
                  <a:lumMod val="50000"/>
                </a:schemeClr>
              </a:buClr>
              <a:buSzPct val="75000"/>
              <a:buFont typeface="Wingdings" pitchFamily="2" charset="2"/>
              <a:buChar char="v"/>
            </a:pPr>
            <a:r>
              <a:rPr lang="en-US" sz="2800" b="1" dirty="0"/>
              <a:t>LDL &lt;70 in high risk </a:t>
            </a:r>
            <a:r>
              <a:rPr lang="en-US" sz="2800" b="1" dirty="0" err="1"/>
              <a:t>pts</a:t>
            </a:r>
            <a:r>
              <a:rPr lang="en-US" sz="2800" b="1" dirty="0"/>
              <a:t> = CVD + DM</a:t>
            </a:r>
          </a:p>
          <a:p>
            <a:pPr lvl="2">
              <a:lnSpc>
                <a:spcPct val="80000"/>
              </a:lnSpc>
              <a:buClr>
                <a:schemeClr val="accent1">
                  <a:lumMod val="50000"/>
                </a:schemeClr>
              </a:buClr>
              <a:buSzPct val="75000"/>
              <a:buFont typeface="Wingdings" pitchFamily="2" charset="2"/>
              <a:buChar char="v"/>
            </a:pPr>
            <a:endParaRPr lang="en-US" sz="2800" b="1" dirty="0"/>
          </a:p>
          <a:p>
            <a:pPr lvl="1">
              <a:lnSpc>
                <a:spcPct val="80000"/>
              </a:lnSpc>
              <a:buClr>
                <a:schemeClr val="accent1">
                  <a:lumMod val="50000"/>
                </a:schemeClr>
              </a:buClr>
              <a:buSzPct val="75000"/>
              <a:buFont typeface="Wingdings" pitchFamily="2" charset="2"/>
              <a:buChar char="v"/>
            </a:pPr>
            <a:r>
              <a:rPr lang="en-US" sz="2800" b="1" dirty="0"/>
              <a:t>HDL &gt; 40 mg/</a:t>
            </a:r>
            <a:r>
              <a:rPr lang="en-US" sz="2800" b="1" dirty="0" err="1"/>
              <a:t>dL</a:t>
            </a:r>
            <a:r>
              <a:rPr lang="en-US" sz="2800" b="1" dirty="0"/>
              <a:t> men</a:t>
            </a:r>
          </a:p>
          <a:p>
            <a:pPr lvl="1">
              <a:lnSpc>
                <a:spcPct val="80000"/>
              </a:lnSpc>
              <a:buClr>
                <a:schemeClr val="accent1">
                  <a:lumMod val="50000"/>
                </a:schemeClr>
              </a:buClr>
              <a:buSzPct val="75000"/>
              <a:buFont typeface="Wingdings" pitchFamily="2" charset="2"/>
              <a:buChar char="v"/>
            </a:pPr>
            <a:r>
              <a:rPr lang="en-US" sz="2800" b="1" dirty="0"/>
              <a:t>HDL &gt; 50 mg/</a:t>
            </a:r>
            <a:r>
              <a:rPr lang="en-US" sz="2800" b="1" dirty="0" err="1"/>
              <a:t>dL</a:t>
            </a:r>
            <a:r>
              <a:rPr lang="en-US" sz="2800" b="1" dirty="0"/>
              <a:t> women</a:t>
            </a:r>
          </a:p>
          <a:p>
            <a:pPr lvl="2">
              <a:lnSpc>
                <a:spcPct val="80000"/>
              </a:lnSpc>
              <a:buClr>
                <a:schemeClr val="accent1">
                  <a:lumMod val="50000"/>
                </a:schemeClr>
              </a:buClr>
              <a:buSzPct val="75000"/>
              <a:buFont typeface="Wingdings" pitchFamily="2" charset="2"/>
              <a:buChar char="v"/>
            </a:pPr>
            <a:endParaRPr lang="en-US" dirty="0"/>
          </a:p>
          <a:p>
            <a:pPr lvl="1">
              <a:lnSpc>
                <a:spcPct val="80000"/>
              </a:lnSpc>
              <a:buClr>
                <a:schemeClr val="accent1">
                  <a:lumMod val="50000"/>
                </a:schemeClr>
              </a:buClr>
              <a:buSzPct val="75000"/>
              <a:buFont typeface="Wingdings" pitchFamily="2" charset="2"/>
              <a:buChar char="v"/>
            </a:pPr>
            <a:r>
              <a:rPr lang="en-US" sz="2800" b="1" dirty="0"/>
              <a:t>Trig &lt; 150 </a:t>
            </a:r>
            <a:r>
              <a:rPr lang="en-US" sz="2800" b="1" dirty="0" smtClean="0"/>
              <a:t>mg/dl</a:t>
            </a:r>
            <a:br>
              <a:rPr lang="en-US" sz="2800" b="1" dirty="0" smtClean="0"/>
            </a:br>
            <a:endParaRPr lang="en-US" sz="2800" b="1" dirty="0" smtClean="0"/>
          </a:p>
          <a:p>
            <a:pPr eaLnBrk="1" hangingPunct="1">
              <a:lnSpc>
                <a:spcPct val="80000"/>
              </a:lnSpc>
              <a:buSzPct val="75000"/>
              <a:buFont typeface="Monotype Sorts" pitchFamily="2" charset="2"/>
              <a:buNone/>
            </a:pPr>
            <a:r>
              <a:rPr lang="en-US" sz="3200" b="1" dirty="0" smtClean="0"/>
              <a:t>*</a:t>
            </a:r>
            <a:r>
              <a:rPr lang="en-US" sz="2400" b="1" i="1" dirty="0" smtClean="0"/>
              <a:t>alternative goal is 40% lower than baseline levels if on max statin therapy &amp; above goals not met</a:t>
            </a:r>
          </a:p>
          <a:p>
            <a:pPr lvl="1" eaLnBrk="1" hangingPunct="1">
              <a:lnSpc>
                <a:spcPct val="80000"/>
              </a:lnSpc>
              <a:buSzPct val="75000"/>
              <a:buFont typeface="Monotype Sorts" pitchFamily="2" charset="2"/>
              <a:buNone/>
            </a:pPr>
            <a:r>
              <a:rPr lang="en-US" sz="1800" b="1" dirty="0" smtClean="0"/>
              <a:t>  Screen biannually or annually, more often if indicated</a:t>
            </a:r>
          </a:p>
          <a:p>
            <a:pPr eaLnBrk="1" hangingPunct="1">
              <a:lnSpc>
                <a:spcPct val="80000"/>
              </a:lnSpc>
              <a:buFont typeface="Wingdings" pitchFamily="2" charset="2"/>
              <a:buNone/>
            </a:pPr>
            <a:endParaRPr lang="en-US" sz="1200" dirty="0" smtClean="0"/>
          </a:p>
          <a:p>
            <a:pPr lvl="1" eaLnBrk="1" hangingPunct="1">
              <a:lnSpc>
                <a:spcPct val="80000"/>
              </a:lnSpc>
              <a:buSzPct val="75000"/>
              <a:buFont typeface="Monotype Sorts" pitchFamily="2" charset="2"/>
              <a:buNone/>
            </a:pPr>
            <a:endParaRPr lang="en-US" sz="1600" dirty="0" smtClean="0"/>
          </a:p>
          <a:p>
            <a:pPr eaLnBrk="1" latinLnBrk="1" hangingPunct="1">
              <a:lnSpc>
                <a:spcPct val="80000"/>
              </a:lnSpc>
              <a:buFont typeface="Wingdings" pitchFamily="2" charset="2"/>
              <a:buNone/>
            </a:pPr>
            <a:endParaRPr lang="en-US" sz="1200" dirty="0" smtClean="0"/>
          </a:p>
        </p:txBody>
      </p:sp>
    </p:spTree>
    <p:custDataLst>
      <p:tags r:id="rId1"/>
    </p:custDataLst>
    <p:extLst>
      <p:ext uri="{BB962C8B-B14F-4D97-AF65-F5344CB8AC3E}">
        <p14:creationId xmlns:p14="http://schemas.microsoft.com/office/powerpoint/2010/main" val="11206950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507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507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5072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5072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507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lIns="90477" tIns="44445" rIns="90477" bIns="44445" anchor="b" anchorCtr="0">
            <a:normAutofit fontScale="90000"/>
          </a:bodyPr>
          <a:lstStyle/>
          <a:p>
            <a:pPr eaLnBrk="1" hangingPunct="1"/>
            <a:r>
              <a:rPr lang="en-US" dirty="0" smtClean="0"/>
              <a:t>Lipid Management </a:t>
            </a:r>
            <a:br>
              <a:rPr lang="en-US" dirty="0" smtClean="0"/>
            </a:br>
            <a:r>
              <a:rPr lang="en-US" sz="2800" i="1" dirty="0" smtClean="0"/>
              <a:t>ADA Clinical Practice Recommendations  </a:t>
            </a:r>
            <a:endParaRPr lang="en-US" dirty="0" smtClean="0"/>
          </a:p>
        </p:txBody>
      </p:sp>
      <p:sp>
        <p:nvSpPr>
          <p:cNvPr id="92163" name="Rectangle 3"/>
          <p:cNvSpPr>
            <a:spLocks noGrp="1" noChangeArrowheads="1"/>
          </p:cNvSpPr>
          <p:nvPr>
            <p:ph type="body" idx="1"/>
          </p:nvPr>
        </p:nvSpPr>
        <p:spPr>
          <a:xfrm>
            <a:off x="533400" y="1180454"/>
            <a:ext cx="8077200" cy="5029200"/>
          </a:xfrm>
        </p:spPr>
        <p:txBody>
          <a:bodyPr lIns="90477" tIns="44445" rIns="90477" bIns="44445">
            <a:normAutofit/>
          </a:bodyPr>
          <a:lstStyle/>
          <a:p>
            <a:pPr lvl="1" eaLnBrk="1" hangingPunct="1"/>
            <a:r>
              <a:rPr lang="en-US" sz="3200" b="1" dirty="0" smtClean="0"/>
              <a:t>Add Statins for pts (regardless of LDL)</a:t>
            </a:r>
          </a:p>
          <a:p>
            <a:pPr lvl="2" eaLnBrk="1" hangingPunct="1"/>
            <a:r>
              <a:rPr lang="en-US" sz="2800" dirty="0" smtClean="0"/>
              <a:t>With CVD</a:t>
            </a:r>
          </a:p>
          <a:p>
            <a:pPr lvl="2" eaLnBrk="1" hangingPunct="1"/>
            <a:r>
              <a:rPr lang="en-US" sz="2800" dirty="0" smtClean="0"/>
              <a:t>Without CVD who are 40+ with CVD risk factor</a:t>
            </a:r>
          </a:p>
          <a:p>
            <a:pPr lvl="2" eaLnBrk="1" hangingPunct="1"/>
            <a:endParaRPr lang="en-US" dirty="0" smtClean="0"/>
          </a:p>
          <a:p>
            <a:pPr eaLnBrk="1" hangingPunct="1"/>
            <a:r>
              <a:rPr lang="en-US" sz="3200" dirty="0" smtClean="0"/>
              <a:t>Treatment Recommendations</a:t>
            </a:r>
          </a:p>
          <a:p>
            <a:pPr lvl="1" eaLnBrk="1" hangingPunct="1"/>
            <a:r>
              <a:rPr lang="en-US" sz="2800" dirty="0" smtClean="0"/>
              <a:t>Lifestyle interventions </a:t>
            </a:r>
          </a:p>
          <a:p>
            <a:pPr lvl="2" eaLnBrk="1" hangingPunct="1"/>
            <a:r>
              <a:rPr lang="en-US" sz="2800" dirty="0" smtClean="0"/>
              <a:t>reduce saturated &amp; trans fat, cholesterol, </a:t>
            </a:r>
          </a:p>
          <a:p>
            <a:pPr lvl="2" eaLnBrk="1" hangingPunct="1"/>
            <a:r>
              <a:rPr lang="en-US" sz="2800" dirty="0" smtClean="0"/>
              <a:t>More viscous fiber, n-3 fatty acids, plant </a:t>
            </a:r>
            <a:r>
              <a:rPr lang="en-US" sz="2800" dirty="0" err="1" smtClean="0"/>
              <a:t>stenols</a:t>
            </a:r>
            <a:r>
              <a:rPr lang="en-US" sz="2800" dirty="0" smtClean="0"/>
              <a:t>/sterols</a:t>
            </a:r>
          </a:p>
          <a:p>
            <a:pPr lvl="2" eaLnBrk="1" hangingPunct="1"/>
            <a:r>
              <a:rPr lang="en-US" sz="2800" dirty="0" err="1" smtClean="0"/>
              <a:t>wt</a:t>
            </a:r>
            <a:r>
              <a:rPr lang="en-US" sz="2800" dirty="0" smtClean="0"/>
              <a:t> loss, exercise, stop smoking, </a:t>
            </a:r>
          </a:p>
          <a:p>
            <a:pPr eaLnBrk="1" hangingPunct="1"/>
            <a:endParaRPr lang="en-US" dirty="0" smtClean="0"/>
          </a:p>
        </p:txBody>
      </p:sp>
      <p:pic>
        <p:nvPicPr>
          <p:cNvPr id="44034" name="Picture 2" descr="C:\Users\Beverly\AppData\Local\Microsoft\Windows\Temporary Internet Files\Content.IE5\AQZ1NA1F\MC90031265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2842566"/>
            <a:ext cx="1792287" cy="17049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5412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lIns="90477" tIns="44445" rIns="90477" bIns="44445" anchor="b" anchorCtr="0">
            <a:normAutofit fontScale="90000"/>
          </a:bodyPr>
          <a:lstStyle/>
          <a:p>
            <a:pPr eaLnBrk="1" hangingPunct="1"/>
            <a:r>
              <a:rPr lang="en-US" smtClean="0"/>
              <a:t>Lipid Management </a:t>
            </a:r>
            <a:br>
              <a:rPr lang="en-US" smtClean="0"/>
            </a:br>
            <a:r>
              <a:rPr lang="en-US" sz="2800" i="1" smtClean="0"/>
              <a:t>ADA Clinical Practice Recommendations  </a:t>
            </a:r>
            <a:endParaRPr lang="en-US" smtClean="0"/>
          </a:p>
        </p:txBody>
      </p:sp>
      <p:sp>
        <p:nvSpPr>
          <p:cNvPr id="1952771" name="Rectangle 3"/>
          <p:cNvSpPr>
            <a:spLocks noGrp="1" noChangeArrowheads="1"/>
          </p:cNvSpPr>
          <p:nvPr>
            <p:ph type="body" idx="1"/>
          </p:nvPr>
        </p:nvSpPr>
        <p:spPr>
          <a:xfrm>
            <a:off x="685800" y="1447800"/>
            <a:ext cx="7848600" cy="5410200"/>
          </a:xfrm>
        </p:spPr>
        <p:txBody>
          <a:bodyPr lIns="90477" tIns="44445" rIns="90477" bIns="44445"/>
          <a:lstStyle/>
          <a:p>
            <a:pPr eaLnBrk="1" hangingPunct="1"/>
            <a:r>
              <a:rPr lang="en-US" dirty="0" smtClean="0"/>
              <a:t>LDL cholesterol lowering - </a:t>
            </a:r>
            <a:r>
              <a:rPr lang="en-US" dirty="0" smtClean="0">
                <a:solidFill>
                  <a:srgbClr val="C00000"/>
                </a:solidFill>
              </a:rPr>
              <a:t>first goal</a:t>
            </a:r>
          </a:p>
          <a:p>
            <a:pPr lvl="1" eaLnBrk="1" hangingPunct="1">
              <a:buSzPct val="75000"/>
            </a:pPr>
            <a:r>
              <a:rPr lang="en-US" dirty="0" smtClean="0"/>
              <a:t>1st choice -  statins</a:t>
            </a:r>
          </a:p>
          <a:p>
            <a:pPr eaLnBrk="1" hangingPunct="1"/>
            <a:r>
              <a:rPr lang="en-US" dirty="0" smtClean="0"/>
              <a:t>HDL cholesterol raising</a:t>
            </a:r>
          </a:p>
          <a:p>
            <a:pPr lvl="1" eaLnBrk="1" hangingPunct="1">
              <a:buSzPct val="75000"/>
            </a:pPr>
            <a:r>
              <a:rPr lang="en-US" dirty="0" err="1" smtClean="0"/>
              <a:t>wt</a:t>
            </a:r>
            <a:r>
              <a:rPr lang="en-US" dirty="0" smtClean="0"/>
              <a:t> loss, stop smoking, exercise</a:t>
            </a:r>
          </a:p>
          <a:p>
            <a:pPr lvl="1" eaLnBrk="1" hangingPunct="1">
              <a:buSzPct val="75000"/>
            </a:pPr>
            <a:r>
              <a:rPr lang="en-US" dirty="0" smtClean="0"/>
              <a:t>Niacin (caution) or fibrates</a:t>
            </a:r>
          </a:p>
          <a:p>
            <a:pPr eaLnBrk="1" hangingPunct="1"/>
            <a:r>
              <a:rPr lang="en-US" dirty="0" smtClean="0"/>
              <a:t>Triglyceride lowering</a:t>
            </a:r>
          </a:p>
          <a:p>
            <a:pPr lvl="1" eaLnBrk="1" hangingPunct="1"/>
            <a:r>
              <a:rPr lang="en-US" dirty="0" smtClean="0"/>
              <a:t>Glycemic control, lifestyle intervention</a:t>
            </a:r>
          </a:p>
          <a:p>
            <a:pPr lvl="1" eaLnBrk="1" hangingPunct="1">
              <a:buSzPct val="75000"/>
            </a:pPr>
            <a:r>
              <a:rPr lang="en-US" dirty="0" smtClean="0"/>
              <a:t>If &gt; 1000 - Fibrates, or niacin, fish oil</a:t>
            </a:r>
          </a:p>
        </p:txBody>
      </p:sp>
    </p:spTree>
    <p:custDataLst>
      <p:tags r:id="rId1"/>
    </p:custDataLst>
    <p:extLst>
      <p:ext uri="{BB962C8B-B14F-4D97-AF65-F5344CB8AC3E}">
        <p14:creationId xmlns:p14="http://schemas.microsoft.com/office/powerpoint/2010/main" val="300153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2771">
                                            <p:txEl>
                                              <p:pRg st="2" end="2"/>
                                            </p:txEl>
                                          </p:spTgt>
                                        </p:tgtEl>
                                        <p:attrNameLst>
                                          <p:attrName>style.visibility</p:attrName>
                                        </p:attrNameLst>
                                      </p:cBhvr>
                                      <p:to>
                                        <p:strVal val="visible"/>
                                      </p:to>
                                    </p:set>
                                    <p:anim calcmode="lin" valueType="num">
                                      <p:cBhvr additive="base">
                                        <p:cTn id="7" dur="500" fill="hold"/>
                                        <p:tgtEl>
                                          <p:spTgt spid="195277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2771">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2771">
                                            <p:txEl>
                                              <p:pRg st="3" end="3"/>
                                            </p:txEl>
                                          </p:spTgt>
                                        </p:tgtEl>
                                        <p:attrNameLst>
                                          <p:attrName>style.visibility</p:attrName>
                                        </p:attrNameLst>
                                      </p:cBhvr>
                                      <p:to>
                                        <p:strVal val="visible"/>
                                      </p:to>
                                    </p:set>
                                    <p:anim calcmode="lin" valueType="num">
                                      <p:cBhvr additive="base">
                                        <p:cTn id="11" dur="500" fill="hold"/>
                                        <p:tgtEl>
                                          <p:spTgt spid="1952771">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2771">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2771">
                                            <p:txEl>
                                              <p:pRg st="4" end="4"/>
                                            </p:txEl>
                                          </p:spTgt>
                                        </p:tgtEl>
                                        <p:attrNameLst>
                                          <p:attrName>style.visibility</p:attrName>
                                        </p:attrNameLst>
                                      </p:cBhvr>
                                      <p:to>
                                        <p:strVal val="visible"/>
                                      </p:to>
                                    </p:set>
                                    <p:anim calcmode="lin" valueType="num">
                                      <p:cBhvr additive="base">
                                        <p:cTn id="15" dur="500" fill="hold"/>
                                        <p:tgtEl>
                                          <p:spTgt spid="1952771">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27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952771">
                                            <p:txEl>
                                              <p:pRg st="5" end="5"/>
                                            </p:txEl>
                                          </p:spTgt>
                                        </p:tgtEl>
                                        <p:attrNameLst>
                                          <p:attrName>style.visibility</p:attrName>
                                        </p:attrNameLst>
                                      </p:cBhvr>
                                      <p:to>
                                        <p:strVal val="visible"/>
                                      </p:to>
                                    </p:set>
                                    <p:anim calcmode="lin" valueType="num">
                                      <p:cBhvr additive="base">
                                        <p:cTn id="21" dur="500" fill="hold"/>
                                        <p:tgtEl>
                                          <p:spTgt spid="1952771">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52771">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52771">
                                            <p:txEl>
                                              <p:pRg st="6" end="6"/>
                                            </p:txEl>
                                          </p:spTgt>
                                        </p:tgtEl>
                                        <p:attrNameLst>
                                          <p:attrName>style.visibility</p:attrName>
                                        </p:attrNameLst>
                                      </p:cBhvr>
                                      <p:to>
                                        <p:strVal val="visible"/>
                                      </p:to>
                                    </p:set>
                                    <p:anim calcmode="lin" valueType="num">
                                      <p:cBhvr additive="base">
                                        <p:cTn id="25" dur="500" fill="hold"/>
                                        <p:tgtEl>
                                          <p:spTgt spid="195277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52771">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52771">
                                            <p:txEl>
                                              <p:pRg st="7" end="7"/>
                                            </p:txEl>
                                          </p:spTgt>
                                        </p:tgtEl>
                                        <p:attrNameLst>
                                          <p:attrName>style.visibility</p:attrName>
                                        </p:attrNameLst>
                                      </p:cBhvr>
                                      <p:to>
                                        <p:strVal val="visible"/>
                                      </p:to>
                                    </p:set>
                                    <p:anim calcmode="lin" valueType="num">
                                      <p:cBhvr additive="base">
                                        <p:cTn id="29" dur="500" fill="hold"/>
                                        <p:tgtEl>
                                          <p:spTgt spid="1952771">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95277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0818" name="Rectangle 2"/>
          <p:cNvSpPr>
            <a:spLocks noGrp="1" noChangeArrowheads="1"/>
          </p:cNvSpPr>
          <p:nvPr>
            <p:ph type="title"/>
          </p:nvPr>
        </p:nvSpPr>
        <p:spPr>
          <a:xfrm>
            <a:off x="304800" y="228600"/>
            <a:ext cx="8610600" cy="990600"/>
          </a:xfrm>
        </p:spPr>
        <p:txBody>
          <a:bodyPr>
            <a:normAutofit fontScale="90000"/>
          </a:bodyPr>
          <a:lstStyle/>
          <a:p>
            <a:pPr>
              <a:defRPr/>
            </a:pPr>
            <a:r>
              <a:rPr lang="en-US" sz="3100" dirty="0"/>
              <a:t>HMG-CoA Reductase inhibitors – Statins</a:t>
            </a:r>
            <a:r>
              <a:rPr lang="en-US" sz="3600" dirty="0"/>
              <a:t/>
            </a:r>
            <a:br>
              <a:rPr lang="en-US" sz="3600" dirty="0"/>
            </a:br>
            <a:r>
              <a:rPr lang="en-US" sz="3200" dirty="0"/>
              <a:t>for Diabetic Dyslipidemia</a:t>
            </a:r>
            <a:r>
              <a:rPr lang="en-US" sz="4000" dirty="0"/>
              <a:t>	</a:t>
            </a:r>
          </a:p>
        </p:txBody>
      </p:sp>
      <p:sp>
        <p:nvSpPr>
          <p:cNvPr id="1570819" name="Rectangle 3"/>
          <p:cNvSpPr>
            <a:spLocks noGrp="1" noChangeArrowheads="1"/>
          </p:cNvSpPr>
          <p:nvPr>
            <p:ph type="body" idx="1"/>
          </p:nvPr>
        </p:nvSpPr>
        <p:spPr>
          <a:xfrm>
            <a:off x="304800" y="1219200"/>
            <a:ext cx="8610600" cy="5638800"/>
          </a:xfrm>
        </p:spPr>
        <p:txBody>
          <a:bodyPr/>
          <a:lstStyle/>
          <a:p>
            <a:pPr>
              <a:defRPr/>
            </a:pPr>
            <a:r>
              <a:rPr lang="en-US" sz="2800" dirty="0"/>
              <a:t>Main effect: </a:t>
            </a:r>
            <a:r>
              <a:rPr lang="en-US" sz="2800" dirty="0">
                <a:sym typeface="Monotype Sorts" pitchFamily="2" charset="2"/>
              </a:rPr>
              <a:t></a:t>
            </a:r>
            <a:r>
              <a:rPr lang="en-US" sz="2800" dirty="0"/>
              <a:t> LDL, secondary </a:t>
            </a:r>
            <a:r>
              <a:rPr lang="en-US" sz="2800" dirty="0">
                <a:sym typeface="Monotype Sorts" pitchFamily="2" charset="2"/>
              </a:rPr>
              <a:t></a:t>
            </a:r>
            <a:r>
              <a:rPr lang="en-US" sz="2800" dirty="0"/>
              <a:t> TG, </a:t>
            </a:r>
            <a:r>
              <a:rPr lang="en-US" sz="2800" dirty="0">
                <a:sym typeface="Wingdings" pitchFamily="2" charset="2"/>
              </a:rPr>
              <a:t>HDL</a:t>
            </a:r>
          </a:p>
          <a:p>
            <a:pPr>
              <a:defRPr/>
            </a:pPr>
            <a:r>
              <a:rPr lang="en-US" sz="2800" dirty="0">
                <a:sym typeface="Wingdings" pitchFamily="2" charset="2"/>
              </a:rPr>
              <a:t>Dosing: once daily at </a:t>
            </a:r>
            <a:r>
              <a:rPr lang="en-US" sz="2800" dirty="0" err="1">
                <a:sym typeface="Wingdings" pitchFamily="2" charset="2"/>
              </a:rPr>
              <a:t>hs</a:t>
            </a:r>
            <a:r>
              <a:rPr lang="en-US" sz="2800" dirty="0">
                <a:sym typeface="Wingdings" pitchFamily="2" charset="2"/>
              </a:rPr>
              <a:t> </a:t>
            </a:r>
          </a:p>
          <a:p>
            <a:pPr>
              <a:defRPr/>
            </a:pPr>
            <a:r>
              <a:rPr lang="en-US" sz="2800" dirty="0">
                <a:sym typeface="Wingdings" pitchFamily="2" charset="2"/>
              </a:rPr>
              <a:t>Adverse effects: elevated liver enzymes, </a:t>
            </a:r>
            <a:r>
              <a:rPr lang="en-US" sz="2800" dirty="0" smtClean="0">
                <a:sym typeface="Wingdings" pitchFamily="2" charset="2"/>
              </a:rPr>
              <a:t>muscle aches, rare </a:t>
            </a:r>
            <a:r>
              <a:rPr lang="en-US" sz="2800" dirty="0" err="1" smtClean="0">
                <a:solidFill>
                  <a:srgbClr val="C00000"/>
                </a:solidFill>
                <a:sym typeface="Wingdings" pitchFamily="2" charset="2"/>
              </a:rPr>
              <a:t>rhabdomyolysis</a:t>
            </a:r>
            <a:r>
              <a:rPr lang="en-US" sz="2800" dirty="0" smtClean="0">
                <a:sym typeface="Wingdings" pitchFamily="2" charset="2"/>
              </a:rPr>
              <a:t> </a:t>
            </a:r>
            <a:r>
              <a:rPr lang="en-US" sz="2800" dirty="0">
                <a:sym typeface="Wingdings" pitchFamily="2" charset="2"/>
              </a:rPr>
              <a:t>(1-5% of </a:t>
            </a:r>
            <a:r>
              <a:rPr lang="en-US" sz="2800" dirty="0" err="1">
                <a:sym typeface="Wingdings" pitchFamily="2" charset="2"/>
              </a:rPr>
              <a:t>pts</a:t>
            </a:r>
            <a:r>
              <a:rPr lang="en-US" sz="2800" dirty="0" smtClean="0">
                <a:sym typeface="Wingdings" pitchFamily="2" charset="2"/>
              </a:rPr>
              <a:t>), rare reversible memory loss, hyperglycemia</a:t>
            </a:r>
            <a:endParaRPr lang="en-US" sz="2800" dirty="0">
              <a:sym typeface="Wingdings" pitchFamily="2" charset="2"/>
            </a:endParaRPr>
          </a:p>
          <a:p>
            <a:pPr lvl="1">
              <a:defRPr/>
            </a:pPr>
            <a:r>
              <a:rPr lang="en-US" sz="2400" dirty="0">
                <a:sym typeface="Wingdings" pitchFamily="2" charset="2"/>
              </a:rPr>
              <a:t>D/C statin if liver enzymes 3x greater than norm</a:t>
            </a:r>
          </a:p>
          <a:p>
            <a:pPr lvl="1">
              <a:defRPr/>
            </a:pPr>
            <a:r>
              <a:rPr lang="en-US" sz="2400" dirty="0">
                <a:sym typeface="Wingdings" pitchFamily="2" charset="2"/>
              </a:rPr>
              <a:t>Report muscle weakness, pain, tenderness, </a:t>
            </a:r>
            <a:r>
              <a:rPr lang="en-US" sz="2400" dirty="0" smtClean="0">
                <a:sym typeface="Wingdings" pitchFamily="2" charset="2"/>
              </a:rPr>
              <a:t>jaundice  </a:t>
            </a:r>
            <a:endParaRPr lang="en-US" sz="2400" dirty="0">
              <a:sym typeface="Wingdings" pitchFamily="2" charset="2"/>
            </a:endParaRPr>
          </a:p>
          <a:p>
            <a:pPr>
              <a:defRPr/>
            </a:pPr>
            <a:r>
              <a:rPr lang="en-US" sz="2800" dirty="0">
                <a:sym typeface="Wingdings" pitchFamily="2" charset="2"/>
              </a:rPr>
              <a:t>Monitor: </a:t>
            </a:r>
            <a:r>
              <a:rPr lang="en-US" sz="2400" dirty="0">
                <a:sym typeface="Wingdings" pitchFamily="2" charset="2"/>
              </a:rPr>
              <a:t>baseline lipid </a:t>
            </a:r>
            <a:r>
              <a:rPr lang="en-US" sz="2400" dirty="0" smtClean="0">
                <a:sym typeface="Wingdings" pitchFamily="2" charset="2"/>
              </a:rPr>
              <a:t>profile, liver function test. Monitor </a:t>
            </a:r>
            <a:r>
              <a:rPr lang="en-US" sz="2400" dirty="0">
                <a:sym typeface="Wingdings" pitchFamily="2" charset="2"/>
              </a:rPr>
              <a:t>labs closely for 6 </a:t>
            </a:r>
            <a:r>
              <a:rPr lang="en-US" sz="2400" dirty="0" err="1">
                <a:sym typeface="Wingdings" pitchFamily="2" charset="2"/>
              </a:rPr>
              <a:t>mo’s</a:t>
            </a:r>
            <a:r>
              <a:rPr lang="en-US" sz="2400" dirty="0">
                <a:sym typeface="Wingdings" pitchFamily="2" charset="2"/>
              </a:rPr>
              <a:t> </a:t>
            </a:r>
            <a:r>
              <a:rPr lang="en-US" sz="2400" dirty="0" smtClean="0">
                <a:sym typeface="Wingdings" pitchFamily="2" charset="2"/>
              </a:rPr>
              <a:t>or if reported muscle pain</a:t>
            </a:r>
            <a:endParaRPr lang="en-US" sz="2400" dirty="0">
              <a:sym typeface="Wingdings" pitchFamily="2" charset="2"/>
            </a:endParaRPr>
          </a:p>
          <a:p>
            <a:pPr>
              <a:defRPr/>
            </a:pPr>
            <a:r>
              <a:rPr lang="en-US" sz="2800" dirty="0">
                <a:sym typeface="Wingdings" pitchFamily="2" charset="2"/>
              </a:rPr>
              <a:t>Statins metabolized in liver through </a:t>
            </a:r>
            <a:r>
              <a:rPr lang="en-US" sz="2800" dirty="0" smtClean="0">
                <a:sym typeface="Wingdings" pitchFamily="2" charset="2"/>
              </a:rPr>
              <a:t>CYP-3A4 </a:t>
            </a:r>
            <a:r>
              <a:rPr lang="en-US" sz="2800" dirty="0">
                <a:sym typeface="Wingdings" pitchFamily="2" charset="2"/>
              </a:rPr>
              <a:t>pathway, so high rate of drug </a:t>
            </a:r>
            <a:r>
              <a:rPr lang="en-US" sz="2800" dirty="0" smtClean="0">
                <a:sym typeface="Wingdings" pitchFamily="2" charset="2"/>
              </a:rPr>
              <a:t>interactions</a:t>
            </a:r>
            <a:endParaRPr lang="en-US" sz="2800" dirty="0">
              <a:sym typeface="Wingdings" pitchFamily="2" charset="2"/>
            </a:endParaRPr>
          </a:p>
        </p:txBody>
      </p:sp>
    </p:spTree>
    <p:custDataLst>
      <p:tags r:id="rId1"/>
    </p:custDataLst>
    <p:extLst>
      <p:ext uri="{BB962C8B-B14F-4D97-AF65-F5344CB8AC3E}">
        <p14:creationId xmlns:p14="http://schemas.microsoft.com/office/powerpoint/2010/main" val="282187921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4914" name="Rectangle 2"/>
          <p:cNvSpPr>
            <a:spLocks noGrp="1" noChangeArrowheads="1"/>
          </p:cNvSpPr>
          <p:nvPr>
            <p:ph type="title"/>
          </p:nvPr>
        </p:nvSpPr>
        <p:spPr>
          <a:xfrm>
            <a:off x="496887" y="228600"/>
            <a:ext cx="8226425" cy="1098550"/>
          </a:xfrm>
        </p:spPr>
        <p:txBody>
          <a:bodyPr>
            <a:normAutofit fontScale="90000"/>
          </a:bodyPr>
          <a:lstStyle/>
          <a:p>
            <a:pPr>
              <a:defRPr/>
            </a:pPr>
            <a:r>
              <a:rPr lang="en-US" sz="4000" dirty="0"/>
              <a:t>Niacin to treat Diabetic </a:t>
            </a:r>
            <a:r>
              <a:rPr lang="en-US" sz="4000" dirty="0" smtClean="0"/>
              <a:t>Dyslipidemia?</a:t>
            </a:r>
            <a:r>
              <a:rPr lang="en-US" sz="4000" dirty="0"/>
              <a:t>	</a:t>
            </a:r>
          </a:p>
        </p:txBody>
      </p:sp>
      <p:sp>
        <p:nvSpPr>
          <p:cNvPr id="1574915" name="Rectangle 3"/>
          <p:cNvSpPr>
            <a:spLocks noGrp="1" noChangeArrowheads="1"/>
          </p:cNvSpPr>
          <p:nvPr>
            <p:ph type="body" idx="1"/>
          </p:nvPr>
        </p:nvSpPr>
        <p:spPr>
          <a:xfrm>
            <a:off x="496886" y="1676400"/>
            <a:ext cx="8418513" cy="5334000"/>
          </a:xfrm>
        </p:spPr>
        <p:txBody>
          <a:bodyPr>
            <a:noAutofit/>
          </a:bodyPr>
          <a:lstStyle/>
          <a:p>
            <a:pPr>
              <a:defRPr/>
            </a:pPr>
            <a:r>
              <a:rPr lang="en-US" dirty="0"/>
              <a:t>Main effect – </a:t>
            </a:r>
            <a:r>
              <a:rPr lang="en-US" dirty="0" smtClean="0">
                <a:sym typeface="Monotype Sorts" pitchFamily="2" charset="2"/>
              </a:rPr>
              <a:t>increase HDL, lower Trig</a:t>
            </a:r>
            <a:endParaRPr lang="en-US" dirty="0">
              <a:sym typeface="Monotype Sorts" pitchFamily="2" charset="2"/>
            </a:endParaRPr>
          </a:p>
          <a:p>
            <a:pPr lvl="1">
              <a:defRPr/>
            </a:pPr>
            <a:r>
              <a:rPr lang="en-US" sz="2400" dirty="0" err="1">
                <a:sym typeface="Wingdings" pitchFamily="2" charset="2"/>
              </a:rPr>
              <a:t>Niaspan</a:t>
            </a:r>
            <a:r>
              <a:rPr lang="en-US" sz="2400" dirty="0">
                <a:sym typeface="Wingdings" pitchFamily="2" charset="2"/>
              </a:rPr>
              <a:t>, </a:t>
            </a:r>
            <a:r>
              <a:rPr lang="en-US" sz="2400" dirty="0" err="1">
                <a:sym typeface="Wingdings" pitchFamily="2" charset="2"/>
              </a:rPr>
              <a:t>Slo</a:t>
            </a:r>
            <a:r>
              <a:rPr lang="en-US" sz="2400" dirty="0">
                <a:sym typeface="Wingdings" pitchFamily="2" charset="2"/>
              </a:rPr>
              <a:t>-Niacin (sustained release) at </a:t>
            </a:r>
            <a:r>
              <a:rPr lang="en-US" sz="2400" dirty="0" err="1">
                <a:sym typeface="Wingdings" pitchFamily="2" charset="2"/>
              </a:rPr>
              <a:t>hs</a:t>
            </a:r>
            <a:r>
              <a:rPr lang="en-US" sz="2400" dirty="0">
                <a:sym typeface="Wingdings" pitchFamily="2" charset="2"/>
              </a:rPr>
              <a:t> with food</a:t>
            </a:r>
          </a:p>
          <a:p>
            <a:pPr>
              <a:defRPr/>
            </a:pPr>
            <a:r>
              <a:rPr lang="en-US" dirty="0">
                <a:sym typeface="Wingdings" pitchFamily="2" charset="2"/>
              </a:rPr>
              <a:t>Dosing: start 100mg 3x day to 2-3gms a day</a:t>
            </a:r>
          </a:p>
          <a:p>
            <a:pPr>
              <a:defRPr/>
            </a:pPr>
            <a:r>
              <a:rPr lang="en-US" dirty="0">
                <a:sym typeface="Wingdings" pitchFamily="2" charset="2"/>
              </a:rPr>
              <a:t>Adverse effects: GI, N&amp;V, diarrhea, flushing, </a:t>
            </a:r>
            <a:r>
              <a:rPr lang="en-US" dirty="0">
                <a:solidFill>
                  <a:schemeClr val="accent1">
                    <a:lumMod val="50000"/>
                  </a:schemeClr>
                </a:solidFill>
                <a:sym typeface="Wingdings" pitchFamily="2" charset="2"/>
              </a:rPr>
              <a:t>BG elevations</a:t>
            </a:r>
          </a:p>
          <a:p>
            <a:pPr lvl="3">
              <a:defRPr/>
            </a:pPr>
            <a:r>
              <a:rPr lang="en-US" sz="2800" dirty="0" smtClean="0">
                <a:sym typeface="Wingdings" pitchFamily="2" charset="2"/>
              </a:rPr>
              <a:t> Take </a:t>
            </a:r>
            <a:r>
              <a:rPr lang="en-US" sz="2800" dirty="0">
                <a:sym typeface="Wingdings" pitchFamily="2" charset="2"/>
              </a:rPr>
              <a:t>w/ meals or aspirin to reduce flushing</a:t>
            </a:r>
          </a:p>
          <a:p>
            <a:pPr>
              <a:defRPr/>
            </a:pPr>
            <a:r>
              <a:rPr lang="en-US" dirty="0">
                <a:sym typeface="Wingdings" pitchFamily="2" charset="2"/>
              </a:rPr>
              <a:t>Monitor liver function, D/C if 3x’s greater than normal</a:t>
            </a:r>
          </a:p>
        </p:txBody>
      </p:sp>
    </p:spTree>
    <p:custDataLst>
      <p:tags r:id="rId1"/>
    </p:custDataLst>
    <p:extLst>
      <p:ext uri="{BB962C8B-B14F-4D97-AF65-F5344CB8AC3E}">
        <p14:creationId xmlns:p14="http://schemas.microsoft.com/office/powerpoint/2010/main" val="956165520"/>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2" name="Picture 4" descr="j033728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390" y="273050"/>
            <a:ext cx="2333625"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2562" name="Rectangle 2"/>
          <p:cNvSpPr>
            <a:spLocks noGrp="1" noChangeArrowheads="1"/>
          </p:cNvSpPr>
          <p:nvPr>
            <p:ph type="title"/>
          </p:nvPr>
        </p:nvSpPr>
        <p:spPr>
          <a:xfrm>
            <a:off x="2362200" y="273050"/>
            <a:ext cx="6319838" cy="1143000"/>
          </a:xfrm>
        </p:spPr>
        <p:txBody>
          <a:bodyPr lIns="90477" tIns="44445" rIns="90477" bIns="44445" anchor="b" anchorCtr="0">
            <a:normAutofit fontScale="90000"/>
          </a:bodyPr>
          <a:lstStyle/>
          <a:p>
            <a:pPr eaLnBrk="1" hangingPunct="1">
              <a:defRPr/>
            </a:pPr>
            <a:r>
              <a:rPr lang="en-US" dirty="0" smtClean="0"/>
              <a:t>Aspirin Therapy </a:t>
            </a:r>
            <a:br>
              <a:rPr lang="en-US" dirty="0" smtClean="0"/>
            </a:br>
            <a:r>
              <a:rPr lang="en-US" dirty="0" smtClean="0"/>
              <a:t>(75-162/day)</a:t>
            </a:r>
            <a:endParaRPr lang="en-US" dirty="0" smtClean="0">
              <a:sym typeface="Monotype Sorts" pitchFamily="2" charset="2"/>
            </a:endParaRPr>
          </a:p>
        </p:txBody>
      </p:sp>
      <p:sp>
        <p:nvSpPr>
          <p:cNvPr id="1602563" name="Rectangle 3"/>
          <p:cNvSpPr>
            <a:spLocks noGrp="1" noChangeArrowheads="1"/>
          </p:cNvSpPr>
          <p:nvPr>
            <p:ph type="body" idx="1"/>
          </p:nvPr>
        </p:nvSpPr>
        <p:spPr>
          <a:xfrm>
            <a:off x="228600" y="1982788"/>
            <a:ext cx="7924800" cy="4876800"/>
          </a:xfrm>
          <a:ln>
            <a:solidFill>
              <a:schemeClr val="accent1">
                <a:lumMod val="20000"/>
                <a:lumOff val="80000"/>
              </a:schemeClr>
            </a:solidFill>
          </a:ln>
        </p:spPr>
        <p:txBody>
          <a:bodyPr lIns="90477" tIns="44445" rIns="90477" bIns="44445"/>
          <a:lstStyle/>
          <a:p>
            <a:pPr eaLnBrk="1" hangingPunct="1">
              <a:lnSpc>
                <a:spcPct val="90000"/>
              </a:lnSpc>
              <a:defRPr/>
            </a:pPr>
            <a:r>
              <a:rPr lang="en-US" b="1" dirty="0" smtClean="0"/>
              <a:t>Use for men &gt;50 yrs, or women &gt;60 yrs who smoke or have CV risk factor – primary </a:t>
            </a:r>
            <a:r>
              <a:rPr lang="en-US" b="1" dirty="0" err="1" smtClean="0"/>
              <a:t>prev</a:t>
            </a:r>
            <a:r>
              <a:rPr lang="en-US" b="1" dirty="0" smtClean="0"/>
              <a:t>)  </a:t>
            </a:r>
          </a:p>
          <a:p>
            <a:pPr eaLnBrk="1" hangingPunct="1">
              <a:lnSpc>
                <a:spcPct val="90000"/>
              </a:lnSpc>
              <a:defRPr/>
            </a:pPr>
            <a:r>
              <a:rPr lang="en-US" dirty="0" smtClean="0"/>
              <a:t>Use aspirin therapy for diabetes pts with history of CV disease (secondary </a:t>
            </a:r>
            <a:r>
              <a:rPr lang="en-US" dirty="0" err="1" smtClean="0"/>
              <a:t>prev</a:t>
            </a:r>
            <a:r>
              <a:rPr lang="en-US" dirty="0" smtClean="0"/>
              <a:t>)</a:t>
            </a:r>
          </a:p>
          <a:p>
            <a:pPr eaLnBrk="1" hangingPunct="1">
              <a:lnSpc>
                <a:spcPct val="90000"/>
              </a:lnSpc>
              <a:defRPr/>
            </a:pPr>
            <a:r>
              <a:rPr lang="en-US" dirty="0" smtClean="0"/>
              <a:t>Combo therapy of aspirin + clopidogrel is reasonable for a year after MI</a:t>
            </a:r>
          </a:p>
          <a:p>
            <a:pPr eaLnBrk="1" hangingPunct="1">
              <a:lnSpc>
                <a:spcPct val="90000"/>
              </a:lnSpc>
              <a:defRPr/>
            </a:pPr>
            <a:r>
              <a:rPr lang="en-US" dirty="0" smtClean="0"/>
              <a:t>Do not use in pts &lt; 30, w/ allergy (use clopidogrel), bleeding tendency</a:t>
            </a:r>
          </a:p>
          <a:p>
            <a:pPr algn="r" eaLnBrk="1" hangingPunct="1">
              <a:lnSpc>
                <a:spcPct val="90000"/>
              </a:lnSpc>
              <a:buFont typeface="Wingdings" pitchFamily="2" charset="2"/>
              <a:buNone/>
              <a:defRPr/>
            </a:pPr>
            <a:endParaRPr lang="en-US" sz="1800" i="1" dirty="0" smtClean="0"/>
          </a:p>
          <a:p>
            <a:pPr algn="r" eaLnBrk="1" hangingPunct="1">
              <a:lnSpc>
                <a:spcPct val="90000"/>
              </a:lnSpc>
              <a:buFont typeface="Wingdings" pitchFamily="2" charset="2"/>
              <a:buNone/>
              <a:defRPr/>
            </a:pPr>
            <a:r>
              <a:rPr lang="en-US" sz="1800" i="1" dirty="0" smtClean="0"/>
              <a:t>ADA Clinical Practice Recommendations  </a:t>
            </a:r>
          </a:p>
        </p:txBody>
      </p:sp>
    </p:spTree>
    <p:custDataLst>
      <p:tags r:id="rId1"/>
    </p:custDataLst>
    <p:extLst>
      <p:ext uri="{BB962C8B-B14F-4D97-AF65-F5344CB8AC3E}">
        <p14:creationId xmlns:p14="http://schemas.microsoft.com/office/powerpoint/2010/main" val="181573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602563">
                                            <p:txEl>
                                              <p:pRg st="3" end="3"/>
                                            </p:txEl>
                                          </p:spTgt>
                                        </p:tgtEl>
                                        <p:attrNameLst>
                                          <p:attrName>style.visibility</p:attrName>
                                        </p:attrNameLst>
                                      </p:cBhvr>
                                      <p:to>
                                        <p:strVal val="visible"/>
                                      </p:to>
                                    </p:set>
                                    <p:anim calcmode="lin" valueType="num">
                                      <p:cBhvr additive="base">
                                        <p:cTn id="7" dur="500" fill="hold"/>
                                        <p:tgtEl>
                                          <p:spTgt spid="160256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0256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3586" name="Picture 2" descr="smoking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057400"/>
            <a:ext cx="26241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 Box 3"/>
          <p:cNvSpPr txBox="1">
            <a:spLocks noChangeArrowheads="1"/>
          </p:cNvSpPr>
          <p:nvPr/>
        </p:nvSpPr>
        <p:spPr bwMode="auto">
          <a:xfrm>
            <a:off x="3962400" y="2057400"/>
            <a:ext cx="46482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buFontTx/>
              <a:buChar char="•"/>
            </a:pPr>
            <a:r>
              <a:rPr lang="en-US" sz="2800" b="1" dirty="0">
                <a:latin typeface="Trebuchet MS" pitchFamily="34" charset="0"/>
              </a:rPr>
              <a:t>Ask</a:t>
            </a:r>
          </a:p>
          <a:p>
            <a:pPr>
              <a:spcBef>
                <a:spcPct val="50000"/>
              </a:spcBef>
              <a:buFontTx/>
              <a:buChar char="•"/>
            </a:pPr>
            <a:r>
              <a:rPr lang="en-US" sz="2800" b="1" dirty="0">
                <a:latin typeface="Trebuchet MS" pitchFamily="34" charset="0"/>
              </a:rPr>
              <a:t>Assess</a:t>
            </a:r>
          </a:p>
          <a:p>
            <a:pPr>
              <a:spcBef>
                <a:spcPct val="50000"/>
              </a:spcBef>
              <a:buFontTx/>
              <a:buChar char="•"/>
            </a:pPr>
            <a:r>
              <a:rPr lang="en-US" sz="2800" b="1" dirty="0">
                <a:latin typeface="Trebuchet MS" pitchFamily="34" charset="0"/>
              </a:rPr>
              <a:t>Advise</a:t>
            </a:r>
          </a:p>
          <a:p>
            <a:pPr>
              <a:spcBef>
                <a:spcPct val="50000"/>
              </a:spcBef>
              <a:buFontTx/>
              <a:buChar char="•"/>
            </a:pPr>
            <a:r>
              <a:rPr lang="en-US" sz="2800" b="1" dirty="0">
                <a:latin typeface="Trebuchet MS" pitchFamily="34" charset="0"/>
              </a:rPr>
              <a:t>Assist</a:t>
            </a:r>
          </a:p>
          <a:p>
            <a:pPr>
              <a:spcBef>
                <a:spcPct val="50000"/>
              </a:spcBef>
              <a:buFontTx/>
              <a:buChar char="•"/>
            </a:pPr>
            <a:r>
              <a:rPr lang="en-US" sz="2800" b="1" dirty="0">
                <a:latin typeface="Trebuchet MS" pitchFamily="34" charset="0"/>
              </a:rPr>
              <a:t>Arrange</a:t>
            </a:r>
          </a:p>
          <a:p>
            <a:pPr>
              <a:spcBef>
                <a:spcPct val="50000"/>
              </a:spcBef>
              <a:buFontTx/>
              <a:buChar char="•"/>
            </a:pPr>
            <a:r>
              <a:rPr lang="en-US" sz="2800" b="1" dirty="0">
                <a:latin typeface="Trebuchet MS" pitchFamily="34" charset="0"/>
              </a:rPr>
              <a:t>Organize your clinic</a:t>
            </a:r>
          </a:p>
        </p:txBody>
      </p:sp>
      <p:sp>
        <p:nvSpPr>
          <p:cNvPr id="1603588" name="Rectangle 4"/>
          <p:cNvSpPr>
            <a:spLocks noChangeArrowheads="1"/>
          </p:cNvSpPr>
          <p:nvPr/>
        </p:nvSpPr>
        <p:spPr bwMode="auto">
          <a:xfrm>
            <a:off x="762000" y="228600"/>
            <a:ext cx="7848600" cy="838200"/>
          </a:xfrm>
          <a:prstGeom prst="rect">
            <a:avLst/>
          </a:prstGeom>
          <a:noFill/>
          <a:ln w="12700">
            <a:noFill/>
            <a:miter lim="800000"/>
            <a:headEnd/>
            <a:tailEnd/>
          </a:ln>
          <a:effectLst/>
        </p:spPr>
        <p:txBody>
          <a:bodyPr lIns="90477" tIns="44445" rIns="90477" bIns="44445" anchor="b"/>
          <a:lstStyle/>
          <a:p>
            <a:pPr algn="ctr">
              <a:defRPr/>
            </a:pPr>
            <a:r>
              <a:rPr lang="en-US" sz="4000" dirty="0">
                <a:solidFill>
                  <a:schemeClr val="hlink"/>
                </a:solidFill>
                <a:effectLst>
                  <a:outerShdw blurRad="38100" dist="38100" dir="2700000" algn="tl">
                    <a:srgbClr val="000000"/>
                  </a:outerShdw>
                </a:effectLst>
                <a:cs typeface="+mn-cs"/>
              </a:rPr>
              <a:t>Smoking and Diabetes  </a:t>
            </a:r>
            <a:endParaRPr lang="en-US" sz="4000" dirty="0">
              <a:solidFill>
                <a:schemeClr val="hlink"/>
              </a:solidFill>
              <a:effectLst>
                <a:outerShdw blurRad="38100" dist="38100" dir="2700000" algn="tl">
                  <a:srgbClr val="000000"/>
                </a:outerShdw>
              </a:effectLst>
              <a:cs typeface="+mn-cs"/>
              <a:sym typeface="Monotype Sorts" pitchFamily="2" charset="2"/>
            </a:endParaRPr>
          </a:p>
        </p:txBody>
      </p:sp>
      <p:sp>
        <p:nvSpPr>
          <p:cNvPr id="82949" name="Text Box 5"/>
          <p:cNvSpPr txBox="1">
            <a:spLocks noChangeArrowheads="1"/>
          </p:cNvSpPr>
          <p:nvPr/>
        </p:nvSpPr>
        <p:spPr bwMode="auto">
          <a:xfrm>
            <a:off x="457200" y="1219200"/>
            <a:ext cx="8305800" cy="584775"/>
          </a:xfrm>
          <a:prstGeom prst="rect">
            <a:avLst/>
          </a:prstGeom>
          <a:noFill/>
          <a:ln w="12700">
            <a:noFill/>
            <a:miter lim="800000"/>
            <a:headEnd/>
            <a:tailEnd/>
          </a:ln>
        </p:spPr>
        <p:txBody>
          <a:bodyPr>
            <a:spAutoFit/>
          </a:bodyPr>
          <a:lstStyle/>
          <a:p>
            <a:pPr eaLnBrk="0" hangingPunct="0">
              <a:spcBef>
                <a:spcPct val="50000"/>
              </a:spcBef>
              <a:defRPr/>
            </a:pPr>
            <a:r>
              <a:rPr lang="en-US" sz="3200" b="1" dirty="0">
                <a:solidFill>
                  <a:srgbClr val="C00000"/>
                </a:solidFill>
                <a:latin typeface="Trebuchet MS" pitchFamily="34" charset="0"/>
                <a:cs typeface="+mn-cs"/>
              </a:rPr>
              <a:t>Smoking increases risk of diabetes 30%</a:t>
            </a:r>
          </a:p>
        </p:txBody>
      </p:sp>
      <p:sp>
        <p:nvSpPr>
          <p:cNvPr id="2" name="Title 1"/>
          <p:cNvSpPr>
            <a:spLocks noGrp="1"/>
          </p:cNvSpPr>
          <p:nvPr>
            <p:ph type="title"/>
          </p:nvPr>
        </p:nvSpPr>
        <p:spPr/>
        <p:txBody>
          <a:bodyPr/>
          <a:lstStyle/>
          <a:p>
            <a:r>
              <a:rPr lang="en-US" dirty="0" smtClean="0"/>
              <a:t>Smoking and Diabetes</a:t>
            </a:r>
            <a:endParaRPr lang="en-US" dirty="0"/>
          </a:p>
        </p:txBody>
      </p:sp>
    </p:spTree>
    <p:custDataLst>
      <p:tags r:id="rId1"/>
    </p:custDataLst>
    <p:extLst>
      <p:ext uri="{BB962C8B-B14F-4D97-AF65-F5344CB8AC3E}">
        <p14:creationId xmlns:p14="http://schemas.microsoft.com/office/powerpoint/2010/main" val="148900776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603586"/>
                                        </p:tgtEl>
                                        <p:attrNameLst>
                                          <p:attrName>style.visibility</p:attrName>
                                        </p:attrNameLst>
                                      </p:cBhvr>
                                      <p:to>
                                        <p:strVal val="visible"/>
                                      </p:to>
                                    </p:set>
                                    <p:anim calcmode="lin" valueType="num">
                                      <p:cBhvr additive="base">
                                        <p:cTn id="7" dur="5000" fill="hold"/>
                                        <p:tgtEl>
                                          <p:spTgt spid="1603586"/>
                                        </p:tgtEl>
                                        <p:attrNameLst>
                                          <p:attrName>ppt_x</p:attrName>
                                        </p:attrNameLst>
                                      </p:cBhvr>
                                      <p:tavLst>
                                        <p:tav tm="0">
                                          <p:val>
                                            <p:strVal val="#ppt_x"/>
                                          </p:val>
                                        </p:tav>
                                        <p:tav tm="100000">
                                          <p:val>
                                            <p:strVal val="#ppt_x"/>
                                          </p:val>
                                        </p:tav>
                                      </p:tavLst>
                                    </p:anim>
                                    <p:anim calcmode="lin" valueType="num">
                                      <p:cBhvr additive="base">
                                        <p:cTn id="8" dur="5000" fill="hold"/>
                                        <p:tgtEl>
                                          <p:spTgt spid="16035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94211" name="Content Placeholder 3" descr="impotence.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45942"/>
            <a:ext cx="5103813" cy="6553200"/>
          </a:xfrm>
        </p:spPr>
      </p:pic>
    </p:spTree>
    <p:custDataLst>
      <p:tags r:id="rId1"/>
    </p:custDataLst>
    <p:extLst>
      <p:ext uri="{BB962C8B-B14F-4D97-AF65-F5344CB8AC3E}">
        <p14:creationId xmlns:p14="http://schemas.microsoft.com/office/powerpoint/2010/main" val="208445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076" y="180319"/>
            <a:ext cx="8248476" cy="1143000"/>
          </a:xfrm>
        </p:spPr>
        <p:txBody>
          <a:bodyPr>
            <a:normAutofit/>
          </a:bodyPr>
          <a:lstStyle/>
          <a:p>
            <a:pPr>
              <a:defRPr/>
            </a:pPr>
            <a:r>
              <a:rPr lang="en-US" dirty="0" smtClean="0"/>
              <a:t>A 78 </a:t>
            </a:r>
            <a:r>
              <a:rPr lang="en-US" dirty="0" err="1" smtClean="0"/>
              <a:t>yr</a:t>
            </a:r>
            <a:r>
              <a:rPr lang="en-US" dirty="0" smtClean="0"/>
              <a:t> old man, smokes </a:t>
            </a:r>
            <a:r>
              <a:rPr lang="en-US" dirty="0" err="1" smtClean="0"/>
              <a:t>ppd</a:t>
            </a:r>
            <a:endParaRPr lang="en-US" dirty="0"/>
          </a:p>
        </p:txBody>
      </p:sp>
      <p:sp>
        <p:nvSpPr>
          <p:cNvPr id="3" name="Content Placeholder 2"/>
          <p:cNvSpPr>
            <a:spLocks noGrp="1"/>
          </p:cNvSpPr>
          <p:nvPr>
            <p:ph idx="1"/>
          </p:nvPr>
        </p:nvSpPr>
        <p:spPr>
          <a:xfrm>
            <a:off x="455613" y="1295401"/>
            <a:ext cx="8226425" cy="4800600"/>
          </a:xfrm>
        </p:spPr>
        <p:txBody>
          <a:bodyPr/>
          <a:lstStyle/>
          <a:p>
            <a:pPr>
              <a:defRPr/>
            </a:pPr>
            <a:r>
              <a:rPr lang="en-US" dirty="0" smtClean="0"/>
              <a:t>A1c was 8.1% (down from 10.4%)</a:t>
            </a:r>
          </a:p>
          <a:p>
            <a:pPr>
              <a:defRPr/>
            </a:pPr>
            <a:r>
              <a:rPr lang="en-US" dirty="0" smtClean="0"/>
              <a:t>B/P 136/76    AM BG 100, 2 </a:t>
            </a:r>
            <a:r>
              <a:rPr lang="en-US" dirty="0" err="1" smtClean="0"/>
              <a:t>hr</a:t>
            </a:r>
            <a:r>
              <a:rPr lang="en-US" dirty="0" smtClean="0"/>
              <a:t> </a:t>
            </a:r>
            <a:r>
              <a:rPr lang="en-US" dirty="0" err="1" smtClean="0"/>
              <a:t>pp</a:t>
            </a:r>
            <a:r>
              <a:rPr lang="en-US" dirty="0" smtClean="0"/>
              <a:t> 190</a:t>
            </a:r>
          </a:p>
          <a:p>
            <a:pPr>
              <a:defRPr/>
            </a:pPr>
            <a:r>
              <a:rPr lang="en-US" dirty="0" err="1" smtClean="0"/>
              <a:t>Chol</a:t>
            </a:r>
            <a:r>
              <a:rPr lang="en-US" dirty="0" smtClean="0"/>
              <a:t> – TG 54, HDL 46, LDL 98</a:t>
            </a:r>
          </a:p>
          <a:p>
            <a:pPr>
              <a:defRPr/>
            </a:pPr>
            <a:r>
              <a:rPr lang="en-US" dirty="0" smtClean="0"/>
              <a:t>Meds:</a:t>
            </a:r>
          </a:p>
          <a:p>
            <a:pPr lvl="1">
              <a:defRPr/>
            </a:pPr>
            <a:r>
              <a:rPr lang="en-US" dirty="0" smtClean="0"/>
              <a:t>Insulin – 16 units Lantus at HS</a:t>
            </a:r>
          </a:p>
          <a:p>
            <a:pPr lvl="1">
              <a:defRPr/>
            </a:pPr>
            <a:r>
              <a:rPr lang="en-US" dirty="0" smtClean="0"/>
              <a:t>Benazepril 20 mg</a:t>
            </a:r>
          </a:p>
          <a:p>
            <a:pPr lvl="1">
              <a:defRPr/>
            </a:pPr>
            <a:r>
              <a:rPr lang="en-US" dirty="0" err="1" smtClean="0"/>
              <a:t>Metropolol</a:t>
            </a:r>
            <a:r>
              <a:rPr lang="en-US" dirty="0" smtClean="0"/>
              <a:t> 50mg </a:t>
            </a:r>
          </a:p>
          <a:p>
            <a:pPr lvl="1">
              <a:defRPr/>
            </a:pPr>
            <a:r>
              <a:rPr lang="en-US" dirty="0" smtClean="0"/>
              <a:t>Warfarin 5mg</a:t>
            </a:r>
          </a:p>
          <a:p>
            <a:pPr lvl="1">
              <a:defRPr/>
            </a:pPr>
            <a:r>
              <a:rPr lang="en-US" dirty="0" err="1" smtClean="0"/>
              <a:t>Actos</a:t>
            </a:r>
            <a:r>
              <a:rPr lang="en-US" dirty="0" smtClean="0"/>
              <a:t> 15 mg</a:t>
            </a:r>
          </a:p>
        </p:txBody>
      </p:sp>
      <p:sp>
        <p:nvSpPr>
          <p:cNvPr id="4" name="TextBox 3"/>
          <p:cNvSpPr txBox="1"/>
          <p:nvPr/>
        </p:nvSpPr>
        <p:spPr>
          <a:xfrm>
            <a:off x="4267200" y="4251273"/>
            <a:ext cx="4114800" cy="1815882"/>
          </a:xfrm>
          <a:prstGeom prst="rect">
            <a:avLst/>
          </a:prstGeom>
          <a:noFill/>
        </p:spPr>
        <p:txBody>
          <a:bodyPr wrap="square">
            <a:spAutoFit/>
          </a:bodyPr>
          <a:lstStyle/>
          <a:p>
            <a:pPr>
              <a:defRPr/>
            </a:pPr>
            <a:r>
              <a:rPr lang="en-US" sz="2800" dirty="0">
                <a:solidFill>
                  <a:srgbClr val="C00000"/>
                </a:solidFill>
              </a:rPr>
              <a:t>What class of meds is this patient on?</a:t>
            </a:r>
          </a:p>
          <a:p>
            <a:pPr>
              <a:defRPr/>
            </a:pPr>
            <a:r>
              <a:rPr lang="en-US" sz="2800" dirty="0">
                <a:solidFill>
                  <a:srgbClr val="C00000"/>
                </a:solidFill>
              </a:rPr>
              <a:t>Any special instructions</a:t>
            </a:r>
            <a:r>
              <a:rPr lang="en-US" sz="2800" dirty="0" smtClean="0">
                <a:solidFill>
                  <a:srgbClr val="C00000"/>
                </a:solidFill>
              </a:rPr>
              <a:t>?</a:t>
            </a:r>
          </a:p>
          <a:p>
            <a:pPr>
              <a:defRPr/>
            </a:pPr>
            <a:r>
              <a:rPr lang="en-US" sz="2800" dirty="0" smtClean="0">
                <a:solidFill>
                  <a:srgbClr val="C00000"/>
                </a:solidFill>
              </a:rPr>
              <a:t>Any med missing?</a:t>
            </a:r>
            <a:endParaRPr lang="en-US" sz="2800" dirty="0">
              <a:solidFill>
                <a:srgbClr val="C00000"/>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2466110"/>
            <a:ext cx="2018952" cy="1813791"/>
          </a:xfrm>
          <a:prstGeom prst="rect">
            <a:avLst/>
          </a:prstGeom>
        </p:spPr>
      </p:pic>
    </p:spTree>
    <p:custDataLst>
      <p:tags r:id="rId1"/>
    </p:custDataLst>
    <p:extLst>
      <p:ext uri="{BB962C8B-B14F-4D97-AF65-F5344CB8AC3E}">
        <p14:creationId xmlns:p14="http://schemas.microsoft.com/office/powerpoint/2010/main" val="7707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chor="ctr"/>
          <a:lstStyle/>
          <a:p>
            <a:pPr eaLnBrk="1" hangingPunct="1"/>
            <a:r>
              <a:rPr lang="en-US" sz="4800" b="1" dirty="0" smtClean="0">
                <a:ea typeface="ＭＳ Ｐゴシック" panose="020B0600070205080204" pitchFamily="34" charset="-128"/>
              </a:rPr>
              <a:t>Assess </a:t>
            </a:r>
            <a:r>
              <a:rPr lang="en-US" dirty="0" smtClean="0">
                <a:ea typeface="ＭＳ Ｐゴシック" panose="020B0600070205080204" pitchFamily="34" charset="-128"/>
              </a:rPr>
              <a:t>the Situation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295400"/>
            <a:ext cx="4876800" cy="4876800"/>
          </a:xfrm>
          <a:prstGeom prst="rect">
            <a:avLst/>
          </a:prstGeom>
        </p:spPr>
      </p:pic>
    </p:spTree>
    <p:custDataLst>
      <p:tags r:id="rId1"/>
    </p:custDataLst>
    <p:extLst>
      <p:ext uri="{BB962C8B-B14F-4D97-AF65-F5344CB8AC3E}">
        <p14:creationId xmlns:p14="http://schemas.microsoft.com/office/powerpoint/2010/main" val="13595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 7</a:t>
            </a:r>
            <a:endParaRPr lang="en-US" dirty="0"/>
          </a:p>
        </p:txBody>
      </p:sp>
      <p:sp>
        <p:nvSpPr>
          <p:cNvPr id="3" name="Content Placeholder 2"/>
          <p:cNvSpPr>
            <a:spLocks noGrp="1"/>
          </p:cNvSpPr>
          <p:nvPr>
            <p:ph sz="quarter" idx="1"/>
          </p:nvPr>
        </p:nvSpPr>
        <p:spPr/>
        <p:txBody>
          <a:bodyPr/>
          <a:lstStyle/>
          <a:p>
            <a:pPr lvl="0"/>
            <a:r>
              <a:rPr lang="en-US" dirty="0"/>
              <a:t> 78 year old, A1c 8.1, LDL 98, smokes ppd. Based on ADA guidelines, what med is missing?</a:t>
            </a:r>
          </a:p>
          <a:p>
            <a:pPr marL="514350" lvl="0" indent="-514350">
              <a:buFont typeface="+mj-lt"/>
              <a:buAutoNum type="alphaLcPeriod"/>
            </a:pPr>
            <a:r>
              <a:rPr lang="en-US" dirty="0"/>
              <a:t>Sulfonylurea</a:t>
            </a:r>
          </a:p>
          <a:p>
            <a:pPr marL="514350" lvl="0" indent="-514350">
              <a:buFont typeface="+mj-lt"/>
              <a:buAutoNum type="alphaLcPeriod"/>
            </a:pPr>
            <a:r>
              <a:rPr lang="en-US" dirty="0"/>
              <a:t>Vitamin D</a:t>
            </a:r>
          </a:p>
          <a:p>
            <a:pPr marL="514350" lvl="0" indent="-514350">
              <a:buFont typeface="+mj-lt"/>
              <a:buAutoNum type="alphaLcPeriod"/>
            </a:pPr>
            <a:r>
              <a:rPr lang="en-US" dirty="0"/>
              <a:t>SGLT2 Inhibitor</a:t>
            </a:r>
          </a:p>
          <a:p>
            <a:pPr marL="514350" lvl="0" indent="-514350">
              <a:buFont typeface="+mj-lt"/>
              <a:buAutoNum type="alphaLcPeriod"/>
            </a:pPr>
            <a:r>
              <a:rPr lang="en-US" dirty="0"/>
              <a:t>Statin</a:t>
            </a:r>
          </a:p>
        </p:txBody>
      </p:sp>
    </p:spTree>
    <p:extLst>
      <p:ext uri="{BB962C8B-B14F-4D97-AF65-F5344CB8AC3E}">
        <p14:creationId xmlns:p14="http://schemas.microsoft.com/office/powerpoint/2010/main" val="346581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08296" y="233149"/>
            <a:ext cx="8226425" cy="1143000"/>
          </a:xfrm>
        </p:spPr>
        <p:txBody>
          <a:bodyPr lIns="90477" tIns="44445" rIns="90477" bIns="44445" anchor="b" anchorCtr="0">
            <a:normAutofit/>
          </a:bodyPr>
          <a:lstStyle/>
          <a:p>
            <a:pPr eaLnBrk="1" hangingPunct="1"/>
            <a:r>
              <a:rPr lang="en-US" smtClean="0"/>
              <a:t>Diabetes Care Guidelines- ADA</a:t>
            </a:r>
          </a:p>
        </p:txBody>
      </p:sp>
      <p:sp>
        <p:nvSpPr>
          <p:cNvPr id="1956867" name="Rectangle 3"/>
          <p:cNvSpPr>
            <a:spLocks noGrp="1" noChangeArrowheads="1"/>
          </p:cNvSpPr>
          <p:nvPr>
            <p:ph sz="half" idx="1"/>
          </p:nvPr>
        </p:nvSpPr>
        <p:spPr>
          <a:xfrm>
            <a:off x="381000" y="1371600"/>
            <a:ext cx="8458200" cy="5105400"/>
          </a:xfrm>
        </p:spPr>
        <p:txBody>
          <a:bodyPr lIns="90477" tIns="44445" rIns="90477" bIns="44445"/>
          <a:lstStyle/>
          <a:p>
            <a:pPr eaLnBrk="1" hangingPunct="1">
              <a:lnSpc>
                <a:spcPct val="90000"/>
              </a:lnSpc>
              <a:buFont typeface="Wingdings" pitchFamily="2" charset="2"/>
              <a:buNone/>
            </a:pPr>
            <a:r>
              <a:rPr lang="en-US" u="sng" dirty="0" smtClean="0"/>
              <a:t>	</a:t>
            </a:r>
            <a:r>
              <a:rPr lang="en-US" b="1" u="sng" dirty="0" smtClean="0"/>
              <a:t>Test / Exam			Frequency</a:t>
            </a:r>
            <a:r>
              <a:rPr lang="en-US" u="sng" dirty="0" smtClean="0">
                <a:solidFill>
                  <a:schemeClr val="tx2">
                    <a:lumMod val="75000"/>
                  </a:schemeClr>
                </a:solidFill>
              </a:rPr>
              <a:t>			  </a:t>
            </a:r>
          </a:p>
          <a:p>
            <a:pPr eaLnBrk="1" hangingPunct="1">
              <a:lnSpc>
                <a:spcPct val="90000"/>
              </a:lnSpc>
              <a:buSzPct val="60000"/>
            </a:pPr>
            <a:r>
              <a:rPr lang="en-US" sz="2400" b="1" dirty="0" smtClean="0"/>
              <a:t>A</a:t>
            </a:r>
            <a:r>
              <a:rPr lang="en-US" sz="2400" dirty="0" smtClean="0"/>
              <a:t>1c 					At least twice a year</a:t>
            </a:r>
          </a:p>
          <a:p>
            <a:pPr eaLnBrk="1" hangingPunct="1">
              <a:lnSpc>
                <a:spcPct val="90000"/>
              </a:lnSpc>
              <a:buSzPct val="60000"/>
            </a:pPr>
            <a:r>
              <a:rPr lang="en-US" sz="2400" b="1" dirty="0" smtClean="0"/>
              <a:t>B</a:t>
            </a:r>
            <a:r>
              <a:rPr lang="en-US" sz="2400" dirty="0" smtClean="0"/>
              <a:t>/P 					Each diabetes visit</a:t>
            </a:r>
          </a:p>
          <a:p>
            <a:pPr eaLnBrk="1" hangingPunct="1">
              <a:lnSpc>
                <a:spcPct val="90000"/>
              </a:lnSpc>
              <a:buSzPct val="60000"/>
            </a:pPr>
            <a:r>
              <a:rPr lang="en-US" sz="2400" b="1" dirty="0" smtClean="0"/>
              <a:t>C</a:t>
            </a:r>
            <a:r>
              <a:rPr lang="en-US" sz="2400" dirty="0" smtClean="0"/>
              <a:t>holesterol (LDL, HDL, Tri)		Yearly (less if normal)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a:lnSpc>
                <a:spcPct val="90000"/>
              </a:lnSpc>
            </a:pPr>
            <a:r>
              <a:rPr lang="en-US" sz="2400" dirty="0" smtClean="0"/>
              <a:t>Eye exam 				Yearly</a:t>
            </a:r>
          </a:p>
          <a:p>
            <a:pPr>
              <a:lnSpc>
                <a:spcPct val="90000"/>
              </a:lnSpc>
            </a:pPr>
            <a:r>
              <a:rPr lang="en-US" sz="2400" dirty="0" smtClean="0"/>
              <a:t>Dental Care				At least twice a year</a:t>
            </a:r>
          </a:p>
          <a:p>
            <a:pPr>
              <a:lnSpc>
                <a:spcPct val="90000"/>
              </a:lnSpc>
            </a:pPr>
            <a:r>
              <a:rPr lang="en-US" sz="2400" dirty="0" smtClean="0"/>
              <a:t>Comprehensive Foot Exam		Yearly (more if high risk)</a:t>
            </a:r>
          </a:p>
          <a:p>
            <a:pPr>
              <a:lnSpc>
                <a:spcPct val="90000"/>
              </a:lnSpc>
            </a:pPr>
            <a:r>
              <a:rPr lang="en-US" sz="2400" dirty="0" smtClean="0"/>
              <a:t>Physical Activity Plan		As needed to meet goals</a:t>
            </a:r>
          </a:p>
          <a:p>
            <a:pPr>
              <a:lnSpc>
                <a:spcPct val="90000"/>
              </a:lnSpc>
            </a:pPr>
            <a:r>
              <a:rPr lang="en-US" sz="2400" dirty="0" smtClean="0"/>
              <a:t>Preconception counseling		As needed</a:t>
            </a:r>
          </a:p>
        </p:txBody>
      </p:sp>
    </p:spTree>
    <p:custDataLst>
      <p:tags r:id="rId1"/>
    </p:custDataLst>
    <p:extLst>
      <p:ext uri="{BB962C8B-B14F-4D97-AF65-F5344CB8AC3E}">
        <p14:creationId xmlns:p14="http://schemas.microsoft.com/office/powerpoint/2010/main" val="37475531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266700"/>
            <a:ext cx="7010400" cy="1143000"/>
          </a:xfrm>
        </p:spPr>
        <p:txBody>
          <a:bodyPr>
            <a:normAutofit/>
          </a:bodyPr>
          <a:lstStyle/>
          <a:p>
            <a:pPr algn="l"/>
            <a:r>
              <a:rPr lang="en-US" dirty="0" smtClean="0"/>
              <a:t>Vaccinations- Immunizations</a:t>
            </a:r>
            <a:endParaRPr lang="en-US" dirty="0"/>
          </a:p>
        </p:txBody>
      </p:sp>
      <p:sp>
        <p:nvSpPr>
          <p:cNvPr id="3" name="Content Placeholder 2"/>
          <p:cNvSpPr>
            <a:spLocks noGrp="1"/>
          </p:cNvSpPr>
          <p:nvPr>
            <p:ph idx="1"/>
          </p:nvPr>
        </p:nvSpPr>
        <p:spPr>
          <a:xfrm>
            <a:off x="457201" y="1524000"/>
            <a:ext cx="7086600" cy="4800600"/>
          </a:xfrm>
        </p:spPr>
        <p:txBody>
          <a:bodyPr/>
          <a:lstStyle/>
          <a:p>
            <a:r>
              <a:rPr lang="en-US" dirty="0" smtClean="0"/>
              <a:t>Flu vaccine</a:t>
            </a:r>
          </a:p>
          <a:p>
            <a:pPr lvl="1"/>
            <a:r>
              <a:rPr lang="en-US" dirty="0" smtClean="0"/>
              <a:t>every year starting 6 months</a:t>
            </a:r>
          </a:p>
          <a:p>
            <a:r>
              <a:rPr lang="en-US" dirty="0" smtClean="0"/>
              <a:t>Pneumococcal  starting at 2 years.</a:t>
            </a:r>
          </a:p>
          <a:p>
            <a:pPr lvl="1"/>
            <a:r>
              <a:rPr lang="en-US" dirty="0" smtClean="0"/>
              <a:t>One time Revaccination for those over 64 and had first vaccine &gt;5 years prior </a:t>
            </a:r>
          </a:p>
          <a:p>
            <a:r>
              <a:rPr lang="en-US" dirty="0" smtClean="0"/>
              <a:t>Hepatitis B Vaccine</a:t>
            </a:r>
          </a:p>
          <a:p>
            <a:pPr lvl="1"/>
            <a:r>
              <a:rPr lang="en-US" dirty="0" smtClean="0"/>
              <a:t>For diabetes </a:t>
            </a:r>
            <a:r>
              <a:rPr lang="en-US" dirty="0" err="1" smtClean="0"/>
              <a:t>pts</a:t>
            </a:r>
            <a:r>
              <a:rPr lang="en-US" dirty="0" smtClean="0"/>
              <a:t> age 19 – 59 (not previously vaccinated) </a:t>
            </a:r>
          </a:p>
          <a:p>
            <a:pPr lvl="1"/>
            <a:r>
              <a:rPr lang="en-US" dirty="0" smtClean="0"/>
              <a:t>Double risk of </a:t>
            </a:r>
            <a:r>
              <a:rPr lang="en-US" dirty="0" err="1" smtClean="0"/>
              <a:t>Hep</a:t>
            </a:r>
            <a:r>
              <a:rPr lang="en-US" dirty="0" smtClean="0"/>
              <a:t> B due to lancing devices/ glucose meter exposure</a:t>
            </a:r>
          </a:p>
          <a:p>
            <a:endParaRPr lang="en-US" dirty="0"/>
          </a:p>
        </p:txBody>
      </p:sp>
      <p:pic>
        <p:nvPicPr>
          <p:cNvPr id="3481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0546" y="0"/>
            <a:ext cx="2286000" cy="22487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1000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smtClean="0"/>
              <a:t>ABCs of Diabetes</a:t>
            </a:r>
          </a:p>
        </p:txBody>
      </p:sp>
      <p:sp>
        <p:nvSpPr>
          <p:cNvPr id="1724419" name="Rectangle 1027"/>
          <p:cNvSpPr>
            <a:spLocks noGrp="1" noChangeArrowheads="1"/>
          </p:cNvSpPr>
          <p:nvPr>
            <p:ph type="body" idx="1"/>
          </p:nvPr>
        </p:nvSpPr>
        <p:spPr/>
        <p:txBody>
          <a:bodyPr/>
          <a:lstStyle/>
          <a:p>
            <a:pPr eaLnBrk="1" hangingPunct="1">
              <a:lnSpc>
                <a:spcPct val="90000"/>
              </a:lnSpc>
              <a:defRPr/>
            </a:pPr>
            <a:r>
              <a:rPr lang="en-US" sz="4800" dirty="0" smtClean="0">
                <a:solidFill>
                  <a:srgbClr val="C00000"/>
                </a:solidFill>
              </a:rPr>
              <a:t>A</a:t>
            </a:r>
            <a:r>
              <a:rPr lang="en-US" sz="4000" dirty="0" smtClean="0"/>
              <a:t>1c less than 7% (</a:t>
            </a:r>
            <a:r>
              <a:rPr lang="en-US" sz="4000" dirty="0" err="1" smtClean="0"/>
              <a:t>avg</a:t>
            </a:r>
            <a:r>
              <a:rPr lang="en-US" sz="4000" dirty="0" smtClean="0"/>
              <a:t> 3 month BG)</a:t>
            </a:r>
          </a:p>
          <a:p>
            <a:pPr lvl="1" eaLnBrk="1" hangingPunct="1">
              <a:lnSpc>
                <a:spcPct val="90000"/>
              </a:lnSpc>
              <a:defRPr/>
            </a:pPr>
            <a:r>
              <a:rPr lang="en-US" sz="3200" dirty="0" smtClean="0"/>
              <a:t>Pre-meal BG 70-130</a:t>
            </a:r>
          </a:p>
          <a:p>
            <a:pPr lvl="1" eaLnBrk="1" hangingPunct="1">
              <a:lnSpc>
                <a:spcPct val="90000"/>
              </a:lnSpc>
              <a:defRPr/>
            </a:pPr>
            <a:r>
              <a:rPr lang="en-US" sz="3200" dirty="0" smtClean="0"/>
              <a:t>Post meal BG &lt;180</a:t>
            </a:r>
          </a:p>
          <a:p>
            <a:pPr eaLnBrk="1" hangingPunct="1">
              <a:lnSpc>
                <a:spcPct val="90000"/>
              </a:lnSpc>
              <a:defRPr/>
            </a:pPr>
            <a:r>
              <a:rPr lang="en-US" sz="4800" dirty="0" smtClean="0">
                <a:solidFill>
                  <a:srgbClr val="C00000"/>
                </a:solidFill>
              </a:rPr>
              <a:t>B</a:t>
            </a:r>
            <a:r>
              <a:rPr lang="en-US" sz="4000" dirty="0" smtClean="0"/>
              <a:t>lood Pressure &lt; 140/80</a:t>
            </a:r>
          </a:p>
          <a:p>
            <a:pPr eaLnBrk="1" hangingPunct="1">
              <a:lnSpc>
                <a:spcPct val="90000"/>
              </a:lnSpc>
              <a:defRPr/>
            </a:pPr>
            <a:r>
              <a:rPr lang="en-US" sz="4800" dirty="0" smtClean="0">
                <a:solidFill>
                  <a:srgbClr val="C00000"/>
                </a:solidFill>
              </a:rPr>
              <a:t>C</a:t>
            </a:r>
            <a:r>
              <a:rPr lang="en-US" sz="4000" dirty="0" smtClean="0"/>
              <a:t>holesterol </a:t>
            </a:r>
          </a:p>
          <a:p>
            <a:pPr lvl="1" eaLnBrk="1" hangingPunct="1">
              <a:lnSpc>
                <a:spcPct val="90000"/>
              </a:lnSpc>
              <a:defRPr/>
            </a:pPr>
            <a:r>
              <a:rPr lang="en-US" sz="3200" dirty="0" smtClean="0"/>
              <a:t>HDL &gt;40</a:t>
            </a:r>
          </a:p>
          <a:p>
            <a:pPr lvl="1" eaLnBrk="1" hangingPunct="1">
              <a:lnSpc>
                <a:spcPct val="90000"/>
              </a:lnSpc>
              <a:defRPr/>
            </a:pPr>
            <a:r>
              <a:rPr lang="en-US" sz="3200" dirty="0" smtClean="0"/>
              <a:t>LDL &lt;100 (if CHD, &lt;70)</a:t>
            </a:r>
          </a:p>
          <a:p>
            <a:pPr lvl="1" eaLnBrk="1" hangingPunct="1">
              <a:lnSpc>
                <a:spcPct val="90000"/>
              </a:lnSpc>
              <a:defRPr/>
            </a:pPr>
            <a:r>
              <a:rPr lang="en-US" sz="3200" dirty="0" smtClean="0"/>
              <a:t>Triglyceride &lt; 150</a:t>
            </a:r>
          </a:p>
          <a:p>
            <a:pPr marL="0" indent="0" eaLnBrk="1" hangingPunct="1">
              <a:lnSpc>
                <a:spcPct val="90000"/>
              </a:lnSpc>
              <a:buNone/>
              <a:defRPr/>
            </a:pPr>
            <a:endParaRPr lang="en-US" i="1" dirty="0" smtClean="0">
              <a:solidFill>
                <a:schemeClr val="accent1">
                  <a:lumMod val="40000"/>
                  <a:lumOff val="60000"/>
                </a:schemeClr>
              </a:solidFill>
            </a:endParaRPr>
          </a:p>
        </p:txBody>
      </p:sp>
      <p:pic>
        <p:nvPicPr>
          <p:cNvPr id="110596" name="Picture 4" descr="C:\Users\Beverly\AppData\Local\Microsoft\Windows\Temporary Internet Files\Content.IE5\52TDUJIH\MCj04370480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971800"/>
            <a:ext cx="23241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3154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320040"/>
            <a:ext cx="8305800" cy="1143000"/>
          </a:xfrm>
        </p:spPr>
        <p:txBody>
          <a:bodyPr>
            <a:normAutofit fontScale="90000"/>
          </a:bodyPr>
          <a:lstStyle/>
          <a:p>
            <a:pPr eaLnBrk="1" hangingPunct="1"/>
            <a:r>
              <a:rPr lang="en-US" sz="3600" dirty="0" smtClean="0"/>
              <a:t>Mr. Jones -  What are Your Recommendations for Self-Care?</a:t>
            </a:r>
          </a:p>
        </p:txBody>
      </p:sp>
      <p:sp>
        <p:nvSpPr>
          <p:cNvPr id="98307" name="Rectangle 3"/>
          <p:cNvSpPr>
            <a:spLocks noGrp="1" noChangeArrowheads="1"/>
          </p:cNvSpPr>
          <p:nvPr>
            <p:ph sz="half" idx="1"/>
          </p:nvPr>
        </p:nvSpPr>
        <p:spPr>
          <a:xfrm>
            <a:off x="457200" y="1524000"/>
            <a:ext cx="4191000" cy="5029200"/>
          </a:xfrm>
        </p:spPr>
        <p:txBody>
          <a:bodyPr/>
          <a:lstStyle/>
          <a:p>
            <a:pPr eaLnBrk="1" hangingPunct="1">
              <a:buFont typeface="Wingdings" pitchFamily="2" charset="2"/>
              <a:buNone/>
            </a:pPr>
            <a:r>
              <a:rPr lang="en-US" b="1" dirty="0" smtClean="0"/>
              <a:t>Patient Profile</a:t>
            </a:r>
          </a:p>
          <a:p>
            <a:pPr eaLnBrk="1" hangingPunct="1">
              <a:buFont typeface="Wingdings" pitchFamily="2" charset="2"/>
              <a:buNone/>
            </a:pPr>
            <a:r>
              <a:rPr lang="en-US" sz="2400" dirty="0" smtClean="0"/>
              <a:t>62 </a:t>
            </a:r>
            <a:r>
              <a:rPr lang="en-US" sz="2400" dirty="0" err="1" smtClean="0"/>
              <a:t>yr</a:t>
            </a:r>
            <a:r>
              <a:rPr lang="en-US" sz="2400" dirty="0" smtClean="0"/>
              <a:t> old with newly dx type 2. History of previous MI</a:t>
            </a:r>
            <a:r>
              <a:rPr lang="en-US" dirty="0" smtClean="0"/>
              <a:t>.</a:t>
            </a:r>
          </a:p>
          <a:p>
            <a:pPr eaLnBrk="1" hangingPunct="1">
              <a:buFont typeface="Wingdings" pitchFamily="2" charset="2"/>
              <a:buNone/>
            </a:pPr>
            <a:r>
              <a:rPr lang="en-US" sz="2400" dirty="0" smtClean="0"/>
              <a:t>Meds: Lasix, </a:t>
            </a:r>
            <a:r>
              <a:rPr lang="en-US" sz="2400" dirty="0" err="1" smtClean="0"/>
              <a:t>synthroid</a:t>
            </a:r>
            <a:endParaRPr lang="en-US" sz="2400" dirty="0" smtClean="0"/>
          </a:p>
          <a:p>
            <a:pPr eaLnBrk="1" hangingPunct="1">
              <a:buFont typeface="Wingdings" pitchFamily="2" charset="2"/>
              <a:buNone/>
            </a:pPr>
            <a:r>
              <a:rPr lang="en-US" dirty="0" smtClean="0"/>
              <a:t>Labs:</a:t>
            </a:r>
          </a:p>
          <a:p>
            <a:pPr lvl="1" eaLnBrk="1" hangingPunct="1"/>
            <a:r>
              <a:rPr lang="en-US" sz="2000" dirty="0" smtClean="0"/>
              <a:t>A1c 9.3%</a:t>
            </a:r>
          </a:p>
          <a:p>
            <a:pPr lvl="1" eaLnBrk="1" hangingPunct="1"/>
            <a:r>
              <a:rPr lang="en-US" sz="2000" dirty="0" smtClean="0"/>
              <a:t>HDL 37 mg/dl</a:t>
            </a:r>
          </a:p>
          <a:p>
            <a:pPr lvl="1" eaLnBrk="1" hangingPunct="1"/>
            <a:r>
              <a:rPr lang="en-US" sz="2000" dirty="0" smtClean="0"/>
              <a:t>LDL 156 mg/dl</a:t>
            </a:r>
          </a:p>
          <a:p>
            <a:pPr lvl="1" eaLnBrk="1" hangingPunct="1"/>
            <a:r>
              <a:rPr lang="en-US" sz="2000" dirty="0" smtClean="0"/>
              <a:t>Triglyceride 260mg/dl</a:t>
            </a:r>
          </a:p>
          <a:p>
            <a:pPr lvl="1" eaLnBrk="1" hangingPunct="1"/>
            <a:r>
              <a:rPr lang="en-US" sz="2000" dirty="0" smtClean="0"/>
              <a:t>Proteinuria - </a:t>
            </a:r>
            <a:r>
              <a:rPr lang="en-US" sz="2000" dirty="0" err="1" smtClean="0"/>
              <a:t>neg</a:t>
            </a:r>
            <a:r>
              <a:rPr lang="en-US" sz="2000" dirty="0" smtClean="0"/>
              <a:t> </a:t>
            </a:r>
          </a:p>
          <a:p>
            <a:pPr lvl="1" eaLnBrk="1" hangingPunct="1"/>
            <a:r>
              <a:rPr lang="en-US" sz="2000" dirty="0" smtClean="0"/>
              <a:t>B/P 142/92</a:t>
            </a:r>
          </a:p>
        </p:txBody>
      </p:sp>
      <p:sp>
        <p:nvSpPr>
          <p:cNvPr id="98308" name="Rectangle 4"/>
          <p:cNvSpPr>
            <a:spLocks noGrp="1" noChangeArrowheads="1"/>
          </p:cNvSpPr>
          <p:nvPr>
            <p:ph sz="half" idx="2"/>
          </p:nvPr>
        </p:nvSpPr>
        <p:spPr>
          <a:xfrm>
            <a:off x="4953000" y="1828800"/>
            <a:ext cx="3810000" cy="5029200"/>
          </a:xfrm>
        </p:spPr>
        <p:txBody>
          <a:bodyPr/>
          <a:lstStyle/>
          <a:p>
            <a:pPr eaLnBrk="1" hangingPunct="1">
              <a:buFont typeface="Wingdings" pitchFamily="2" charset="2"/>
              <a:buNone/>
            </a:pPr>
            <a:r>
              <a:rPr lang="en-US" sz="2400" dirty="0" smtClean="0"/>
              <a:t>Self-Care Skills</a:t>
            </a:r>
          </a:p>
          <a:p>
            <a:pPr eaLnBrk="1" hangingPunct="1"/>
            <a:r>
              <a:rPr lang="en-US" sz="2400" dirty="0" smtClean="0"/>
              <a:t>Walks dog around block 3 x’s a week</a:t>
            </a:r>
          </a:p>
          <a:p>
            <a:pPr eaLnBrk="1" hangingPunct="1"/>
            <a:r>
              <a:rPr lang="en-US" sz="2400" dirty="0" smtClean="0"/>
              <a:t>Bowls every Friday</a:t>
            </a:r>
          </a:p>
          <a:p>
            <a:pPr eaLnBrk="1" hangingPunct="1"/>
            <a:r>
              <a:rPr lang="en-US" sz="2400" dirty="0" smtClean="0"/>
              <a:t>Widowed, so usually eats out</a:t>
            </a:r>
          </a:p>
        </p:txBody>
      </p:sp>
      <p:pic>
        <p:nvPicPr>
          <p:cNvPr id="35843" name="Picture 3" descr="C:\Users\Beverly\AppData\Local\Microsoft\Windows\Temporary Internet Files\Content.IE5\DJWH7WCO\MP90042234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206" y="4114800"/>
            <a:ext cx="1321594" cy="19814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00899761"/>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Treatment Goals Not Met?</a:t>
            </a:r>
            <a:endParaRPr lang="en-US" b="1" dirty="0"/>
          </a:p>
        </p:txBody>
      </p:sp>
      <p:sp>
        <p:nvSpPr>
          <p:cNvPr id="3" name="Content Placeholder 2"/>
          <p:cNvSpPr>
            <a:spLocks noGrp="1"/>
          </p:cNvSpPr>
          <p:nvPr>
            <p:ph idx="1"/>
          </p:nvPr>
        </p:nvSpPr>
        <p:spPr>
          <a:xfrm>
            <a:off x="2971800" y="1600200"/>
            <a:ext cx="5410200" cy="3814041"/>
          </a:xfrm>
        </p:spPr>
        <p:txBody>
          <a:bodyPr>
            <a:normAutofit/>
          </a:bodyPr>
          <a:lstStyle/>
          <a:p>
            <a:pPr marL="0" indent="0" algn="ctr">
              <a:buNone/>
            </a:pPr>
            <a:r>
              <a:rPr lang="en-US" sz="5400" b="1" dirty="0" smtClean="0">
                <a:solidFill>
                  <a:srgbClr val="C00000"/>
                </a:solidFill>
                <a:latin typeface="Microsoft PhagsPa" panose="020B0502040204020203" pitchFamily="34" charset="0"/>
              </a:rPr>
              <a:t>Consider Diabetes Distress</a:t>
            </a:r>
          </a:p>
          <a:p>
            <a:endParaRPr lang="en-US" dirty="0"/>
          </a:p>
          <a:p>
            <a:endParaRPr lang="en-US" dirty="0"/>
          </a:p>
          <a:p>
            <a:endParaRPr lang="en-US" dirty="0" smtClean="0"/>
          </a:p>
        </p:txBody>
      </p:sp>
      <p:pic>
        <p:nvPicPr>
          <p:cNvPr id="33798" name="Picture 6" descr="C:\Users\Beverly\AppData\Local\Microsoft\Windows\Temporary Internet Files\Content.IE5\QFE2F5ON\MP90017883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00200"/>
            <a:ext cx="2426208" cy="3657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701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034" y="381000"/>
            <a:ext cx="8347166" cy="1147136"/>
          </a:xfrm>
        </p:spPr>
        <p:txBody>
          <a:bodyPr>
            <a:noAutofit/>
          </a:bodyPr>
          <a:lstStyle/>
          <a:p>
            <a:r>
              <a:rPr lang="en-US" sz="3200" dirty="0" smtClean="0"/>
              <a:t>Diabetes Self Management Education and Support (DSMES)</a:t>
            </a:r>
            <a:endParaRPr lang="en-US" sz="3200" dirty="0"/>
          </a:p>
        </p:txBody>
      </p:sp>
      <p:sp>
        <p:nvSpPr>
          <p:cNvPr id="3" name="Content Placeholder 2"/>
          <p:cNvSpPr>
            <a:spLocks noGrp="1"/>
          </p:cNvSpPr>
          <p:nvPr>
            <p:ph idx="1"/>
          </p:nvPr>
        </p:nvSpPr>
        <p:spPr>
          <a:xfrm>
            <a:off x="457200" y="1828800"/>
            <a:ext cx="7239000" cy="4626936"/>
          </a:xfrm>
        </p:spPr>
        <p:txBody>
          <a:bodyPr/>
          <a:lstStyle/>
          <a:p>
            <a:r>
              <a:rPr lang="en-US" sz="2800" dirty="0" smtClean="0"/>
              <a:t>People w/ DM and </a:t>
            </a:r>
            <a:r>
              <a:rPr lang="en-US" sz="2800" dirty="0" err="1" smtClean="0"/>
              <a:t>prediabetes</a:t>
            </a:r>
            <a:r>
              <a:rPr lang="en-US" sz="2800" dirty="0" smtClean="0"/>
              <a:t> need education that:</a:t>
            </a:r>
          </a:p>
          <a:p>
            <a:pPr lvl="2"/>
            <a:r>
              <a:rPr lang="en-US" sz="2400" dirty="0" smtClean="0"/>
              <a:t>Addresses psychosocial and emotional well-being</a:t>
            </a:r>
          </a:p>
          <a:p>
            <a:pPr lvl="2"/>
            <a:r>
              <a:rPr lang="en-US" sz="2400" dirty="0" smtClean="0"/>
              <a:t>Meets National Standards</a:t>
            </a:r>
          </a:p>
          <a:p>
            <a:pPr lvl="2"/>
            <a:r>
              <a:rPr lang="en-US" sz="2400" dirty="0" smtClean="0"/>
              <a:t>Focuses on promoting self-care and behavior change</a:t>
            </a:r>
          </a:p>
          <a:p>
            <a:r>
              <a:rPr lang="en-US" sz="2800" dirty="0" smtClean="0"/>
              <a:t>Evidence that DSMES programs work</a:t>
            </a:r>
          </a:p>
          <a:p>
            <a:pPr lvl="2"/>
            <a:r>
              <a:rPr lang="en-US" sz="2400" dirty="0" smtClean="0"/>
              <a:t>Lower A1c, </a:t>
            </a:r>
            <a:r>
              <a:rPr lang="en-US" sz="2400" dirty="0" err="1" smtClean="0"/>
              <a:t>wt</a:t>
            </a:r>
            <a:r>
              <a:rPr lang="en-US" sz="2400" dirty="0" smtClean="0"/>
              <a:t> loss, improved quality of life, better coping and lower costs</a:t>
            </a:r>
          </a:p>
          <a:p>
            <a:endParaRPr lang="en-US" sz="2800" dirty="0" smtClean="0"/>
          </a:p>
          <a:p>
            <a:endParaRPr lang="en-US" dirty="0" smtClean="0"/>
          </a:p>
        </p:txBody>
      </p:sp>
      <p:pic>
        <p:nvPicPr>
          <p:cNvPr id="32770" name="Picture 2" descr="C:\Users\Beverly\AppData\Local\Microsoft\Windows\Temporary Internet Files\Content.IE5\AQZ1NA1F\MC90034182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4743" y="5381625"/>
            <a:ext cx="1905000" cy="14509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2271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Rot="1" noChangeArrowheads="1"/>
          </p:cNvSpPr>
          <p:nvPr>
            <p:ph type="title"/>
          </p:nvPr>
        </p:nvSpPr>
        <p:spPr>
          <a:xfrm>
            <a:off x="381000" y="457200"/>
            <a:ext cx="8305800" cy="1066800"/>
          </a:xfrm>
        </p:spPr>
        <p:txBody>
          <a:bodyPr>
            <a:normAutofit fontScale="90000"/>
          </a:bodyPr>
          <a:lstStyle/>
          <a:p>
            <a:pPr eaLnBrk="1" hangingPunct="1">
              <a:defRPr/>
            </a:pPr>
            <a:r>
              <a:rPr lang="en-US" dirty="0" smtClean="0"/>
              <a:t/>
            </a:r>
            <a:br>
              <a:rPr lang="en-US" dirty="0" smtClean="0"/>
            </a:br>
            <a:r>
              <a:rPr lang="en-US" dirty="0" smtClean="0"/>
              <a:t>Hypoglycemia - The limiting factor</a:t>
            </a:r>
            <a:r>
              <a:rPr lang="en-US" sz="2400" dirty="0" smtClean="0"/>
              <a:t/>
            </a:r>
            <a:br>
              <a:rPr lang="en-US" sz="2400" dirty="0" smtClean="0"/>
            </a:br>
            <a:endParaRPr lang="en-US" sz="2400" dirty="0" smtClean="0"/>
          </a:p>
        </p:txBody>
      </p:sp>
      <p:pic>
        <p:nvPicPr>
          <p:cNvPr id="794628" name="Picture 4" descr="eyqtf4zc[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2362200"/>
            <a:ext cx="20542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4629" name="Picture 5" descr="ncfaiof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5988" y="2362200"/>
            <a:ext cx="212566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07549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794628"/>
                                        </p:tgtEl>
                                        <p:attrNameLst>
                                          <p:attrName>style.visibility</p:attrName>
                                        </p:attrNameLst>
                                      </p:cBhvr>
                                      <p:to>
                                        <p:strVal val="visible"/>
                                      </p:to>
                                    </p:set>
                                    <p:anim calcmode="lin" valueType="num">
                                      <p:cBhvr additive="base">
                                        <p:cTn id="7" dur="2000" fill="hold"/>
                                        <p:tgtEl>
                                          <p:spTgt spid="794628"/>
                                        </p:tgtEl>
                                        <p:attrNameLst>
                                          <p:attrName>ppt_x</p:attrName>
                                        </p:attrNameLst>
                                      </p:cBhvr>
                                      <p:tavLst>
                                        <p:tav tm="0">
                                          <p:val>
                                            <p:strVal val="0-#ppt_w/2"/>
                                          </p:val>
                                        </p:tav>
                                        <p:tav tm="100000">
                                          <p:val>
                                            <p:strVal val="#ppt_x"/>
                                          </p:val>
                                        </p:tav>
                                      </p:tavLst>
                                    </p:anim>
                                    <p:anim calcmode="lin" valueType="num">
                                      <p:cBhvr additive="base">
                                        <p:cTn id="8" dur="2000" fill="hold"/>
                                        <p:tgtEl>
                                          <p:spTgt spid="79462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nodeType="clickEffect">
                                  <p:stCondLst>
                                    <p:cond delay="0"/>
                                  </p:stCondLst>
                                  <p:childTnLst>
                                    <p:set>
                                      <p:cBhvr>
                                        <p:cTn id="12" dur="1" fill="hold">
                                          <p:stCondLst>
                                            <p:cond delay="0"/>
                                          </p:stCondLst>
                                        </p:cTn>
                                        <p:tgtEl>
                                          <p:spTgt spid="794629"/>
                                        </p:tgtEl>
                                        <p:attrNameLst>
                                          <p:attrName>style.visibility</p:attrName>
                                        </p:attrNameLst>
                                      </p:cBhvr>
                                      <p:to>
                                        <p:strVal val="visible"/>
                                      </p:to>
                                    </p:set>
                                    <p:anim calcmode="lin" valueType="num">
                                      <p:cBhvr additive="base">
                                        <p:cTn id="13" dur="2000" fill="hold"/>
                                        <p:tgtEl>
                                          <p:spTgt spid="794629"/>
                                        </p:tgtEl>
                                        <p:attrNameLst>
                                          <p:attrName>ppt_x</p:attrName>
                                        </p:attrNameLst>
                                      </p:cBhvr>
                                      <p:tavLst>
                                        <p:tav tm="0">
                                          <p:val>
                                            <p:strVal val="1+#ppt_w/2"/>
                                          </p:val>
                                        </p:tav>
                                        <p:tav tm="100000">
                                          <p:val>
                                            <p:strVal val="#ppt_x"/>
                                          </p:val>
                                        </p:tav>
                                      </p:tavLst>
                                    </p:anim>
                                    <p:anim calcmode="lin" valueType="num">
                                      <p:cBhvr additive="base">
                                        <p:cTn id="14" dur="2000" fill="hold"/>
                                        <p:tgtEl>
                                          <p:spTgt spid="7946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Rectangle 2"/>
          <p:cNvSpPr>
            <a:spLocks noGrp="1" noRot="1" noChangeArrowheads="1"/>
          </p:cNvSpPr>
          <p:nvPr>
            <p:ph type="title"/>
          </p:nvPr>
        </p:nvSpPr>
        <p:spPr>
          <a:xfrm>
            <a:off x="304800" y="274638"/>
            <a:ext cx="8610600" cy="1143000"/>
          </a:xfrm>
        </p:spPr>
        <p:txBody>
          <a:bodyPr>
            <a:normAutofit/>
          </a:bodyPr>
          <a:lstStyle/>
          <a:p>
            <a:pPr eaLnBrk="1" hangingPunct="1">
              <a:defRPr/>
            </a:pPr>
            <a:r>
              <a:rPr lang="en-US" dirty="0" smtClean="0"/>
              <a:t>Hypoglycemia</a:t>
            </a:r>
          </a:p>
        </p:txBody>
      </p:sp>
      <p:sp>
        <p:nvSpPr>
          <p:cNvPr id="916483" name="Rectangle 3"/>
          <p:cNvSpPr>
            <a:spLocks noGrp="1" noChangeArrowheads="1"/>
          </p:cNvSpPr>
          <p:nvPr>
            <p:ph type="body" idx="1"/>
          </p:nvPr>
        </p:nvSpPr>
        <p:spPr>
          <a:xfrm>
            <a:off x="3352800" y="1701800"/>
            <a:ext cx="4876800" cy="4846320"/>
          </a:xfrm>
        </p:spPr>
        <p:txBody>
          <a:bodyPr/>
          <a:lstStyle/>
          <a:p>
            <a:pPr eaLnBrk="1" hangingPunct="1">
              <a:buFont typeface="Wingdings" panose="05000000000000000000" pitchFamily="2" charset="2"/>
              <a:buNone/>
              <a:defRPr/>
            </a:pPr>
            <a:r>
              <a:rPr lang="en-US" dirty="0" smtClean="0"/>
              <a:t>Objectives:</a:t>
            </a:r>
          </a:p>
          <a:p>
            <a:pPr eaLnBrk="1" hangingPunct="1">
              <a:defRPr/>
            </a:pPr>
            <a:r>
              <a:rPr lang="en-US" dirty="0" smtClean="0"/>
              <a:t>Describe identification and treatment of hypoglycemia.</a:t>
            </a:r>
          </a:p>
          <a:p>
            <a:pPr eaLnBrk="1" hangingPunct="1">
              <a:defRPr/>
            </a:pPr>
            <a:r>
              <a:rPr lang="en-US" dirty="0" smtClean="0"/>
              <a:t> Discuss it’s impact on the person living with diabetes</a:t>
            </a:r>
          </a:p>
        </p:txBody>
      </p:sp>
      <p:pic>
        <p:nvPicPr>
          <p:cNvPr id="2" name="Picture 1"/>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09600" y="1701800"/>
            <a:ext cx="2590800" cy="2590800"/>
          </a:xfrm>
          <a:prstGeom prst="rect">
            <a:avLst/>
          </a:prstGeom>
        </p:spPr>
      </p:pic>
    </p:spTree>
    <p:custDataLst>
      <p:tags r:id="rId1"/>
    </p:custDataLst>
    <p:extLst>
      <p:ext uri="{BB962C8B-B14F-4D97-AF65-F5344CB8AC3E}">
        <p14:creationId xmlns:p14="http://schemas.microsoft.com/office/powerpoint/2010/main" val="86531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Rot="1" noChangeArrowheads="1"/>
          </p:cNvSpPr>
          <p:nvPr>
            <p:ph type="title"/>
          </p:nvPr>
        </p:nvSpPr>
        <p:spPr>
          <a:xfrm>
            <a:off x="457200" y="304800"/>
            <a:ext cx="8229600" cy="838200"/>
          </a:xfrm>
        </p:spPr>
        <p:txBody>
          <a:bodyPr lIns="90477" tIns="44445" rIns="90477" bIns="44445" anchor="b">
            <a:normAutofit/>
          </a:bodyPr>
          <a:lstStyle/>
          <a:p>
            <a:pPr eaLnBrk="1" hangingPunct="1">
              <a:defRPr/>
            </a:pPr>
            <a:r>
              <a:rPr lang="en-US" sz="4000" dirty="0" smtClean="0"/>
              <a:t>Hypoglycemia – “Limiting Factor”</a:t>
            </a:r>
          </a:p>
        </p:txBody>
      </p:sp>
      <p:sp>
        <p:nvSpPr>
          <p:cNvPr id="756739" name="Rectangle 3"/>
          <p:cNvSpPr>
            <a:spLocks noGrp="1" noChangeArrowheads="1"/>
          </p:cNvSpPr>
          <p:nvPr>
            <p:ph type="body" idx="1"/>
          </p:nvPr>
        </p:nvSpPr>
        <p:spPr>
          <a:xfrm>
            <a:off x="457200" y="1295400"/>
            <a:ext cx="8001000" cy="518160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Mortality with severe hypoglycemia secondary to sulfonylureas</a:t>
            </a:r>
          </a:p>
          <a:p>
            <a:pPr lvl="1" eaLnBrk="1" hangingPunct="1">
              <a:defRPr/>
            </a:pPr>
            <a:r>
              <a:rPr lang="en-US" dirty="0" smtClean="0"/>
              <a:t>Especially (glyburide) </a:t>
            </a:r>
            <a:r>
              <a:rPr lang="en-US" dirty="0" err="1" smtClean="0"/>
              <a:t>Micronase</a:t>
            </a:r>
            <a:r>
              <a:rPr lang="en-US" sz="1800" baseline="40000" dirty="0" smtClean="0"/>
              <a:t>®</a:t>
            </a:r>
            <a:r>
              <a:rPr lang="en-US" dirty="0" smtClean="0"/>
              <a:t>, </a:t>
            </a:r>
            <a:r>
              <a:rPr lang="en-US" dirty="0" err="1" smtClean="0"/>
              <a:t>Diabeta</a:t>
            </a:r>
            <a:r>
              <a:rPr lang="en-US" sz="1800" baseline="40000" dirty="0" smtClean="0"/>
              <a:t>®</a:t>
            </a:r>
            <a:endParaRPr lang="en-US" baseline="40000" dirty="0" smtClean="0"/>
          </a:p>
          <a:p>
            <a:pPr eaLnBrk="1" hangingPunct="1">
              <a:defRPr/>
            </a:pPr>
            <a:r>
              <a:rPr lang="en-US" dirty="0" smtClean="0"/>
              <a:t>Blood glucose levels don’t describe severity, response is individual</a:t>
            </a:r>
          </a:p>
        </p:txBody>
      </p:sp>
    </p:spTree>
    <p:custDataLst>
      <p:tags r:id="rId1"/>
    </p:custDataLst>
    <p:extLst>
      <p:ext uri="{BB962C8B-B14F-4D97-AF65-F5344CB8AC3E}">
        <p14:creationId xmlns:p14="http://schemas.microsoft.com/office/powerpoint/2010/main" val="5956803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756739">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756739">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304800"/>
            <a:ext cx="8382000" cy="838200"/>
          </a:xfrm>
        </p:spPr>
        <p:txBody>
          <a:bodyPr anchor="ctr">
            <a:normAutofit/>
          </a:bodyPr>
          <a:lstStyle/>
          <a:p>
            <a:pPr eaLnBrk="1" hangingPunct="1"/>
            <a:r>
              <a:rPr lang="en-US" dirty="0" smtClean="0">
                <a:ea typeface="ＭＳ Ｐゴシック" panose="020B0600070205080204" pitchFamily="34" charset="-128"/>
              </a:rPr>
              <a:t>Beliefs, Attitudes, </a:t>
            </a:r>
            <a:r>
              <a:rPr lang="en-US" sz="4000" dirty="0" smtClean="0">
                <a:solidFill>
                  <a:srgbClr val="13131D"/>
                </a:solidFill>
                <a:ea typeface="ＭＳ Ｐゴシック" panose="020B0600070205080204" pitchFamily="34" charset="-128"/>
              </a:rPr>
              <a:t>Readiness</a:t>
            </a:r>
            <a:endParaRPr lang="en-US" sz="2400" dirty="0" smtClean="0">
              <a:solidFill>
                <a:srgbClr val="13131D"/>
              </a:solidFill>
              <a:ea typeface="ＭＳ Ｐゴシック" panose="020B0600070205080204" pitchFamily="34" charset="-128"/>
            </a:endParaRPr>
          </a:p>
        </p:txBody>
      </p:sp>
      <p:sp>
        <p:nvSpPr>
          <p:cNvPr id="2" name="TextBox 1"/>
          <p:cNvSpPr txBox="1"/>
          <p:nvPr/>
        </p:nvSpPr>
        <p:spPr>
          <a:xfrm>
            <a:off x="457200" y="3810000"/>
            <a:ext cx="5562600" cy="1877437"/>
          </a:xfrm>
          <a:prstGeom prst="rect">
            <a:avLst/>
          </a:prstGeom>
          <a:noFill/>
        </p:spPr>
        <p:txBody>
          <a:bodyPr wrap="square" rtlCol="0">
            <a:spAutoFit/>
          </a:bodyPr>
          <a:lstStyle/>
          <a:p>
            <a:r>
              <a:rPr lang="en-US" sz="3200" dirty="0">
                <a:solidFill>
                  <a:srgbClr val="13131D"/>
                </a:solidFill>
                <a:ea typeface="ＭＳ Ｐゴシック" panose="020B0600070205080204" pitchFamily="34" charset="-128"/>
              </a:rPr>
              <a:t>(</a:t>
            </a:r>
            <a:r>
              <a:rPr lang="en-US" sz="2400" dirty="0">
                <a:solidFill>
                  <a:srgbClr val="13131D"/>
                </a:solidFill>
                <a:ea typeface="ＭＳ Ｐゴシック" panose="020B0600070205080204" pitchFamily="34" charset="-128"/>
              </a:rPr>
              <a:t>reveal extent of information to give…</a:t>
            </a:r>
            <a:r>
              <a:rPr lang="en-US" sz="2800" dirty="0">
                <a:solidFill>
                  <a:srgbClr val="13131D"/>
                </a:solidFill>
                <a:ea typeface="ＭＳ Ｐゴシック" panose="020B0600070205080204" pitchFamily="34" charset="-128"/>
              </a:rPr>
              <a:t>)</a:t>
            </a:r>
            <a:br>
              <a:rPr lang="en-US" sz="2800" dirty="0">
                <a:solidFill>
                  <a:srgbClr val="13131D"/>
                </a:solidFill>
                <a:ea typeface="ＭＳ Ｐゴシック" panose="020B0600070205080204" pitchFamily="34" charset="-128"/>
              </a:rPr>
            </a:br>
            <a:r>
              <a:rPr lang="en-US" sz="2800" dirty="0">
                <a:solidFill>
                  <a:srgbClr val="13131D"/>
                </a:solidFill>
                <a:ea typeface="ＭＳ Ｐゴシック" panose="020B0600070205080204" pitchFamily="34" charset="-128"/>
              </a:rPr>
              <a:t/>
            </a:r>
            <a:br>
              <a:rPr lang="en-US" sz="2800" dirty="0">
                <a:solidFill>
                  <a:srgbClr val="13131D"/>
                </a:solidFill>
                <a:ea typeface="ＭＳ Ｐゴシック" panose="020B0600070205080204" pitchFamily="34" charset="-128"/>
              </a:rPr>
            </a:br>
            <a:r>
              <a:rPr lang="en-US" sz="2800" dirty="0">
                <a:solidFill>
                  <a:srgbClr val="13131D"/>
                </a:solidFill>
                <a:ea typeface="ＭＳ Ｐゴシック" panose="020B0600070205080204" pitchFamily="34" charset="-128"/>
              </a:rPr>
              <a:t>Check out </a:t>
            </a:r>
            <a:r>
              <a:rPr lang="en-US" sz="2800" dirty="0" smtClean="0">
                <a:solidFill>
                  <a:srgbClr val="13131D"/>
                </a:solidFill>
                <a:ea typeface="ＭＳ Ｐゴシック" panose="020B0600070205080204" pitchFamily="34" charset="-128"/>
              </a:rPr>
              <a:t>where they at and start there</a:t>
            </a:r>
            <a:endParaRPr lang="en-US" sz="2800"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457200" y="1309428"/>
            <a:ext cx="8229600" cy="2334144"/>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7657" y="3839029"/>
            <a:ext cx="3124200" cy="1903370"/>
          </a:xfrm>
          <a:prstGeom prst="rect">
            <a:avLst/>
          </a:prstGeom>
        </p:spPr>
      </p:pic>
    </p:spTree>
    <p:custDataLst>
      <p:tags r:id="rId1"/>
    </p:custDataLst>
    <p:extLst>
      <p:ext uri="{BB962C8B-B14F-4D97-AF65-F5344CB8AC3E}">
        <p14:creationId xmlns:p14="http://schemas.microsoft.com/office/powerpoint/2010/main" val="256078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050"/>
          <p:cNvSpPr>
            <a:spLocks noGrp="1" noRot="1" noChangeArrowheads="1"/>
          </p:cNvSpPr>
          <p:nvPr>
            <p:ph type="title"/>
          </p:nvPr>
        </p:nvSpPr>
        <p:spPr/>
        <p:txBody>
          <a:bodyPr lIns="90477" tIns="44445" rIns="90477" bIns="44445" anchor="b">
            <a:normAutofit fontScale="90000"/>
          </a:bodyPr>
          <a:lstStyle/>
          <a:p>
            <a:pPr eaLnBrk="1" hangingPunct="1">
              <a:defRPr/>
            </a:pPr>
            <a:r>
              <a:rPr lang="en-US" smtClean="0"/>
              <a:t>Hypoglycemia: </a:t>
            </a:r>
            <a:br>
              <a:rPr lang="en-US" smtClean="0"/>
            </a:br>
            <a:r>
              <a:rPr lang="en-US" smtClean="0"/>
              <a:t>Clinical Risk Factors	 </a:t>
            </a:r>
          </a:p>
        </p:txBody>
      </p:sp>
      <p:sp>
        <p:nvSpPr>
          <p:cNvPr id="556035" name="Rectangle 2051"/>
          <p:cNvSpPr>
            <a:spLocks noGrp="1" noChangeArrowheads="1"/>
          </p:cNvSpPr>
          <p:nvPr>
            <p:ph type="body" sz="half" idx="1"/>
          </p:nvPr>
        </p:nvSpPr>
        <p:spPr>
          <a:xfrm>
            <a:off x="3505200" y="1752600"/>
            <a:ext cx="5638800" cy="4525963"/>
          </a:xfrm>
        </p:spPr>
        <p:txBody>
          <a:bodyPr lIns="90477" tIns="44445" rIns="90477" bIns="44445"/>
          <a:lstStyle/>
          <a:p>
            <a:pPr eaLnBrk="1" hangingPunct="1">
              <a:defRPr/>
            </a:pPr>
            <a:r>
              <a:rPr lang="en-US" sz="2800" dirty="0" smtClean="0"/>
              <a:t>diabetes medications</a:t>
            </a:r>
          </a:p>
          <a:p>
            <a:pPr eaLnBrk="1" hangingPunct="1">
              <a:defRPr/>
            </a:pPr>
            <a:r>
              <a:rPr lang="en-US" sz="2800" dirty="0" smtClean="0"/>
              <a:t>intensive insulin therapies</a:t>
            </a:r>
          </a:p>
          <a:p>
            <a:pPr eaLnBrk="1" hangingPunct="1">
              <a:defRPr/>
            </a:pPr>
            <a:r>
              <a:rPr lang="en-US" sz="2800" dirty="0" smtClean="0"/>
              <a:t>impaired kidney or liver function</a:t>
            </a:r>
          </a:p>
          <a:p>
            <a:pPr eaLnBrk="1" hangingPunct="1">
              <a:defRPr/>
            </a:pPr>
            <a:r>
              <a:rPr lang="en-US" sz="2800" dirty="0" smtClean="0"/>
              <a:t>advanced age, poor nutrition</a:t>
            </a:r>
          </a:p>
          <a:p>
            <a:pPr eaLnBrk="1" hangingPunct="1">
              <a:defRPr/>
            </a:pPr>
            <a:r>
              <a:rPr lang="en-US" sz="2800" dirty="0" smtClean="0"/>
              <a:t> near normal A1c</a:t>
            </a:r>
          </a:p>
          <a:p>
            <a:pPr eaLnBrk="1" hangingPunct="1">
              <a:defRPr/>
            </a:pPr>
            <a:r>
              <a:rPr lang="en-US" sz="2800" dirty="0" smtClean="0"/>
              <a:t>history of frequent hypoglycemic episodes</a:t>
            </a:r>
          </a:p>
          <a:p>
            <a:pPr eaLnBrk="1" hangingPunct="1">
              <a:defRPr/>
            </a:pPr>
            <a:r>
              <a:rPr lang="en-US" sz="2800" dirty="0" smtClean="0"/>
              <a:t>neuropathy</a:t>
            </a:r>
          </a:p>
        </p:txBody>
      </p:sp>
      <p:pic>
        <p:nvPicPr>
          <p:cNvPr id="10244" name="Picture 3077" descr="MCj02500500000[1]"/>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990600" y="1905000"/>
            <a:ext cx="1971675" cy="2360613"/>
          </a:xfrm>
        </p:spPr>
      </p:pic>
    </p:spTree>
    <p:custDataLst>
      <p:tags r:id="rId1"/>
    </p:custDataLst>
    <p:extLst>
      <p:ext uri="{BB962C8B-B14F-4D97-AF65-F5344CB8AC3E}">
        <p14:creationId xmlns:p14="http://schemas.microsoft.com/office/powerpoint/2010/main" val="21964896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56035">
                                            <p:txEl>
                                              <p:pRg st="0" end="0"/>
                                            </p:txEl>
                                          </p:spTgt>
                                        </p:tgtEl>
                                        <p:attrNameLst>
                                          <p:attrName>style.visibility</p:attrName>
                                        </p:attrNameLst>
                                      </p:cBhvr>
                                      <p:to>
                                        <p:strVal val="visible"/>
                                      </p:to>
                                    </p:set>
                                    <p:anim calcmode="lin" valueType="num">
                                      <p:cBhvr additive="base">
                                        <p:cTn id="7" dur="500" fill="hold"/>
                                        <p:tgtEl>
                                          <p:spTgt spid="5560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56035">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556035">
                                            <p:txEl>
                                              <p:pRg st="1" end="1"/>
                                            </p:txEl>
                                          </p:spTgt>
                                        </p:tgtEl>
                                        <p:attrNameLst>
                                          <p:attrName>style.visibility</p:attrName>
                                        </p:attrNameLst>
                                      </p:cBhvr>
                                      <p:to>
                                        <p:strVal val="visible"/>
                                      </p:to>
                                    </p:set>
                                    <p:anim calcmode="lin" valueType="num">
                                      <p:cBhvr additive="base">
                                        <p:cTn id="12" dur="5000" fill="hold"/>
                                        <p:tgtEl>
                                          <p:spTgt spid="556035">
                                            <p:txEl>
                                              <p:pRg st="1" end="1"/>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556035">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556035">
                                            <p:txEl>
                                              <p:pRg st="2" end="2"/>
                                            </p:txEl>
                                          </p:spTgt>
                                        </p:tgtEl>
                                        <p:attrNameLst>
                                          <p:attrName>style.visibility</p:attrName>
                                        </p:attrNameLst>
                                      </p:cBhvr>
                                      <p:to>
                                        <p:strVal val="visible"/>
                                      </p:to>
                                    </p:set>
                                    <p:anim calcmode="lin" valueType="num">
                                      <p:cBhvr additive="base">
                                        <p:cTn id="16" dur="3000" fill="hold"/>
                                        <p:tgtEl>
                                          <p:spTgt spid="556035">
                                            <p:txEl>
                                              <p:pRg st="2" end="2"/>
                                            </p:txEl>
                                          </p:spTgt>
                                        </p:tgtEl>
                                        <p:attrNameLst>
                                          <p:attrName>ppt_x</p:attrName>
                                        </p:attrNameLst>
                                      </p:cBhvr>
                                      <p:tavLst>
                                        <p:tav tm="0">
                                          <p:val>
                                            <p:strVal val="1+#ppt_w/2"/>
                                          </p:val>
                                        </p:tav>
                                        <p:tav tm="100000">
                                          <p:val>
                                            <p:strVal val="#ppt_x"/>
                                          </p:val>
                                        </p:tav>
                                      </p:tavLst>
                                    </p:anim>
                                    <p:anim calcmode="lin" valueType="num">
                                      <p:cBhvr additive="base">
                                        <p:cTn id="17" dur="3000" fill="hold"/>
                                        <p:tgtEl>
                                          <p:spTgt spid="556035">
                                            <p:txEl>
                                              <p:pRg st="2" end="2"/>
                                            </p:txEl>
                                          </p:spTgt>
                                        </p:tgtEl>
                                        <p:attrNameLst>
                                          <p:attrName>ppt_y</p:attrName>
                                        </p:attrNameLst>
                                      </p:cBhvr>
                                      <p:tavLst>
                                        <p:tav tm="0">
                                          <p:val>
                                            <p:strVal val="#ppt_y"/>
                                          </p:val>
                                        </p:tav>
                                        <p:tav tm="100000">
                                          <p:val>
                                            <p:strVal val="#ppt_y"/>
                                          </p:val>
                                        </p:tav>
                                      </p:tavLst>
                                    </p:anim>
                                  </p:childTnLst>
                                </p:cTn>
                              </p:par>
                              <p:par>
                                <p:cTn id="18" presetID="2" presetClass="entr" presetSubtype="12" fill="hold" nodeType="withEffect">
                                  <p:stCondLst>
                                    <p:cond delay="0"/>
                                  </p:stCondLst>
                                  <p:childTnLst>
                                    <p:set>
                                      <p:cBhvr>
                                        <p:cTn id="19" dur="1" fill="hold">
                                          <p:stCondLst>
                                            <p:cond delay="0"/>
                                          </p:stCondLst>
                                        </p:cTn>
                                        <p:tgtEl>
                                          <p:spTgt spid="556035">
                                            <p:txEl>
                                              <p:pRg st="3" end="3"/>
                                            </p:txEl>
                                          </p:spTgt>
                                        </p:tgtEl>
                                        <p:attrNameLst>
                                          <p:attrName>style.visibility</p:attrName>
                                        </p:attrNameLst>
                                      </p:cBhvr>
                                      <p:to>
                                        <p:strVal val="visible"/>
                                      </p:to>
                                    </p:set>
                                    <p:anim calcmode="lin" valueType="num">
                                      <p:cBhvr additive="base">
                                        <p:cTn id="20" dur="5000" fill="hold"/>
                                        <p:tgtEl>
                                          <p:spTgt spid="556035">
                                            <p:txEl>
                                              <p:pRg st="3" end="3"/>
                                            </p:txEl>
                                          </p:spTgt>
                                        </p:tgtEl>
                                        <p:attrNameLst>
                                          <p:attrName>ppt_x</p:attrName>
                                        </p:attrNameLst>
                                      </p:cBhvr>
                                      <p:tavLst>
                                        <p:tav tm="0">
                                          <p:val>
                                            <p:strVal val="0-#ppt_w/2"/>
                                          </p:val>
                                        </p:tav>
                                        <p:tav tm="100000">
                                          <p:val>
                                            <p:strVal val="#ppt_x"/>
                                          </p:val>
                                        </p:tav>
                                      </p:tavLst>
                                    </p:anim>
                                    <p:anim calcmode="lin" valueType="num">
                                      <p:cBhvr additive="base">
                                        <p:cTn id="21" dur="5000" fill="hold"/>
                                        <p:tgtEl>
                                          <p:spTgt spid="556035">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56035">
                                            <p:txEl>
                                              <p:pRg st="4" end="4"/>
                                            </p:txEl>
                                          </p:spTgt>
                                        </p:tgtEl>
                                        <p:attrNameLst>
                                          <p:attrName>style.visibility</p:attrName>
                                        </p:attrNameLst>
                                      </p:cBhvr>
                                      <p:to>
                                        <p:strVal val="visible"/>
                                      </p:to>
                                    </p:set>
                                    <p:anim calcmode="lin" valueType="num">
                                      <p:cBhvr additive="base">
                                        <p:cTn id="24" dur="3000" fill="hold"/>
                                        <p:tgtEl>
                                          <p:spTgt spid="556035">
                                            <p:txEl>
                                              <p:pRg st="4" end="4"/>
                                            </p:txEl>
                                          </p:spTgt>
                                        </p:tgtEl>
                                        <p:attrNameLst>
                                          <p:attrName>ppt_x</p:attrName>
                                        </p:attrNameLst>
                                      </p:cBhvr>
                                      <p:tavLst>
                                        <p:tav tm="0">
                                          <p:val>
                                            <p:strVal val="#ppt_x"/>
                                          </p:val>
                                        </p:tav>
                                        <p:tav tm="100000">
                                          <p:val>
                                            <p:strVal val="#ppt_x"/>
                                          </p:val>
                                        </p:tav>
                                      </p:tavLst>
                                    </p:anim>
                                    <p:anim calcmode="lin" valueType="num">
                                      <p:cBhvr additive="base">
                                        <p:cTn id="25" dur="3000" fill="hold"/>
                                        <p:tgtEl>
                                          <p:spTgt spid="556035">
                                            <p:txEl>
                                              <p:pRg st="4" end="4"/>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556035">
                                            <p:txEl>
                                              <p:pRg st="5" end="5"/>
                                            </p:txEl>
                                          </p:spTgt>
                                        </p:tgtEl>
                                        <p:attrNameLst>
                                          <p:attrName>style.visibility</p:attrName>
                                        </p:attrNameLst>
                                      </p:cBhvr>
                                      <p:to>
                                        <p:strVal val="visible"/>
                                      </p:to>
                                    </p:set>
                                    <p:anim calcmode="lin" valueType="num">
                                      <p:cBhvr additive="base">
                                        <p:cTn id="28" dur="500" fill="hold"/>
                                        <p:tgtEl>
                                          <p:spTgt spid="556035">
                                            <p:txEl>
                                              <p:pRg st="5" end="5"/>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556035">
                                            <p:txEl>
                                              <p:pRg st="5" end="5"/>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556035">
                                            <p:txEl>
                                              <p:pRg st="6" end="6"/>
                                            </p:txEl>
                                          </p:spTgt>
                                        </p:tgtEl>
                                        <p:attrNameLst>
                                          <p:attrName>style.visibility</p:attrName>
                                        </p:attrNameLst>
                                      </p:cBhvr>
                                      <p:to>
                                        <p:strVal val="visible"/>
                                      </p:to>
                                    </p:set>
                                    <p:anim calcmode="lin" valueType="num">
                                      <p:cBhvr additive="base">
                                        <p:cTn id="32" dur="500" fill="hold"/>
                                        <p:tgtEl>
                                          <p:spTgt spid="556035">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5603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Rot="1" noChangeArrowheads="1"/>
          </p:cNvSpPr>
          <p:nvPr>
            <p:ph type="title"/>
          </p:nvPr>
        </p:nvSpPr>
        <p:spPr>
          <a:xfrm>
            <a:off x="457200" y="208643"/>
            <a:ext cx="8458200" cy="1143000"/>
          </a:xfrm>
        </p:spPr>
        <p:txBody>
          <a:bodyPr/>
          <a:lstStyle/>
          <a:p>
            <a:pPr eaLnBrk="1" hangingPunct="1">
              <a:defRPr/>
            </a:pPr>
            <a:r>
              <a:rPr lang="en-US" dirty="0" err="1" smtClean="0"/>
              <a:t>Glycemic</a:t>
            </a:r>
            <a:r>
              <a:rPr lang="en-US" dirty="0" smtClean="0"/>
              <a:t> Threshold Values</a:t>
            </a:r>
            <a:br>
              <a:rPr lang="en-US" dirty="0" smtClean="0"/>
            </a:br>
            <a:r>
              <a:rPr lang="en-US" sz="2400" dirty="0" smtClean="0"/>
              <a:t>John White, </a:t>
            </a:r>
            <a:r>
              <a:rPr lang="en-US" sz="2400" dirty="0" err="1" smtClean="0"/>
              <a:t>PharmD</a:t>
            </a:r>
            <a:r>
              <a:rPr lang="en-US" sz="2400" dirty="0" smtClean="0"/>
              <a:t>, Diabetes Spectrum, 2007</a:t>
            </a:r>
          </a:p>
        </p:txBody>
      </p:sp>
      <p:sp>
        <p:nvSpPr>
          <p:cNvPr id="961539" name="Rectangle 3"/>
          <p:cNvSpPr>
            <a:spLocks noGrp="1" noChangeArrowheads="1"/>
          </p:cNvSpPr>
          <p:nvPr>
            <p:ph type="body" idx="1"/>
          </p:nvPr>
        </p:nvSpPr>
        <p:spPr>
          <a:xfrm>
            <a:off x="457200" y="1600200"/>
            <a:ext cx="8305800" cy="5105400"/>
          </a:xfrm>
        </p:spPr>
        <p:txBody>
          <a:bodyPr>
            <a:normAutofit/>
          </a:bodyPr>
          <a:lstStyle/>
          <a:p>
            <a:pPr eaLnBrk="1" hangingPunct="1">
              <a:buFont typeface="Wingdings" panose="05000000000000000000" pitchFamily="2" charset="2"/>
              <a:buNone/>
              <a:defRPr/>
            </a:pPr>
            <a:r>
              <a:rPr lang="en-US" sz="2400" u="sng" dirty="0" smtClean="0"/>
              <a:t>Classification		      BG		Physical Response</a:t>
            </a:r>
          </a:p>
          <a:p>
            <a:pPr eaLnBrk="1" hangingPunct="1">
              <a:buFont typeface="Wingdings" panose="05000000000000000000" pitchFamily="2" charset="2"/>
              <a:buNone/>
              <a:defRPr/>
            </a:pPr>
            <a:r>
              <a:rPr lang="en-US" sz="2400" dirty="0" smtClean="0"/>
              <a:t>Lower </a:t>
            </a:r>
            <a:r>
              <a:rPr lang="en-US" sz="2400" dirty="0" err="1" smtClean="0"/>
              <a:t>euglycemia</a:t>
            </a:r>
            <a:r>
              <a:rPr lang="en-US" sz="2400" dirty="0" smtClean="0"/>
              <a:t>	       80-90’s 	Endogenous insulin</a:t>
            </a:r>
          </a:p>
          <a:p>
            <a:pPr eaLnBrk="1" hangingPunct="1">
              <a:buFont typeface="Wingdings" panose="05000000000000000000" pitchFamily="2" charset="2"/>
              <a:buNone/>
              <a:defRPr/>
            </a:pPr>
            <a:r>
              <a:rPr lang="en-US" sz="2400" dirty="0" smtClean="0"/>
              <a:t>Hypoglycemia</a:t>
            </a:r>
            <a:r>
              <a:rPr lang="en-US" sz="2400" dirty="0"/>
              <a:t>	 </a:t>
            </a:r>
            <a:r>
              <a:rPr lang="en-US" sz="2400" dirty="0" smtClean="0"/>
              <a:t>      		70’s      Glucagon, adrenaline</a:t>
            </a:r>
          </a:p>
          <a:p>
            <a:pPr eaLnBrk="1" hangingPunct="1">
              <a:buFont typeface="Wingdings" panose="05000000000000000000" pitchFamily="2" charset="2"/>
              <a:buNone/>
              <a:defRPr/>
            </a:pPr>
            <a:r>
              <a:rPr lang="en-US" sz="2400" dirty="0" smtClean="0"/>
              <a:t>Symptoms		</a:t>
            </a:r>
            <a:r>
              <a:rPr lang="en-US" sz="2400" dirty="0"/>
              <a:t> </a:t>
            </a:r>
            <a:r>
              <a:rPr lang="en-US" sz="2400" dirty="0" smtClean="0"/>
              <a:t>      	60s       	Growth hormone, cortisol</a:t>
            </a:r>
          </a:p>
          <a:p>
            <a:pPr eaLnBrk="1" hangingPunct="1">
              <a:buFont typeface="Wingdings" panose="05000000000000000000" pitchFamily="2" charset="2"/>
              <a:buNone/>
              <a:defRPr/>
            </a:pPr>
            <a:r>
              <a:rPr lang="en-US" sz="2400" dirty="0" smtClean="0"/>
              <a:t> 				</a:t>
            </a:r>
            <a:r>
              <a:rPr lang="en-US" sz="2400" dirty="0"/>
              <a:t> </a:t>
            </a:r>
            <a:r>
              <a:rPr lang="en-US" sz="2400" dirty="0" smtClean="0"/>
              <a:t>      	50’s      	Cognitive deterioration</a:t>
            </a:r>
          </a:p>
          <a:p>
            <a:pPr eaLnBrk="1" hangingPunct="1">
              <a:buFont typeface="Wingdings" panose="05000000000000000000" pitchFamily="2" charset="2"/>
              <a:buNone/>
              <a:defRPr/>
            </a:pPr>
            <a:r>
              <a:rPr lang="en-US" sz="2400" dirty="0" err="1" smtClean="0"/>
              <a:t>Neuroglycopenia</a:t>
            </a:r>
            <a:r>
              <a:rPr lang="en-US" sz="2400" dirty="0" smtClean="0"/>
              <a:t>	       	40’s</a:t>
            </a:r>
          </a:p>
          <a:p>
            <a:pPr eaLnBrk="1" hangingPunct="1">
              <a:buFont typeface="Wingdings" panose="05000000000000000000" pitchFamily="2" charset="2"/>
              <a:buNone/>
              <a:defRPr/>
            </a:pPr>
            <a:r>
              <a:rPr lang="en-US" sz="2400" dirty="0" smtClean="0"/>
              <a:t>				       	30’s</a:t>
            </a:r>
          </a:p>
          <a:p>
            <a:pPr eaLnBrk="1" hangingPunct="1">
              <a:buFont typeface="Wingdings" panose="05000000000000000000" pitchFamily="2" charset="2"/>
              <a:buNone/>
              <a:defRPr/>
            </a:pPr>
            <a:r>
              <a:rPr lang="en-US" sz="2400" dirty="0" smtClean="0"/>
              <a:t>Severe 		       	       	20’s      Coma, seizures</a:t>
            </a:r>
          </a:p>
          <a:p>
            <a:pPr eaLnBrk="1" hangingPunct="1">
              <a:buFont typeface="Wingdings" panose="05000000000000000000" pitchFamily="2" charset="2"/>
              <a:buNone/>
              <a:defRPr/>
            </a:pPr>
            <a:r>
              <a:rPr lang="en-US" sz="2400" dirty="0" err="1" smtClean="0"/>
              <a:t>neuroglycopenia</a:t>
            </a:r>
            <a:r>
              <a:rPr lang="en-US" sz="2400" dirty="0" smtClean="0"/>
              <a:t>	       	10 </a:t>
            </a:r>
          </a:p>
        </p:txBody>
      </p:sp>
      <p:sp>
        <p:nvSpPr>
          <p:cNvPr id="7172" name="Line 4"/>
          <p:cNvSpPr>
            <a:spLocks noChangeShapeType="1"/>
          </p:cNvSpPr>
          <p:nvPr/>
        </p:nvSpPr>
        <p:spPr bwMode="auto">
          <a:xfrm flipH="1">
            <a:off x="3526992" y="2057400"/>
            <a:ext cx="14514" cy="3342368"/>
          </a:xfrm>
          <a:prstGeom prst="line">
            <a:avLst/>
          </a:prstGeom>
          <a:noFill/>
          <a:ln w="3810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3" name="TextBox 7"/>
          <p:cNvSpPr txBox="1">
            <a:spLocks noChangeArrowheads="1"/>
          </p:cNvSpPr>
          <p:nvPr/>
        </p:nvSpPr>
        <p:spPr bwMode="auto">
          <a:xfrm>
            <a:off x="457200" y="5648325"/>
            <a:ext cx="30843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sz="1400" dirty="0"/>
              <a:t>(</a:t>
            </a:r>
            <a:r>
              <a:rPr lang="en-US" dirty="0"/>
              <a:t>shortage of glucose in the brain</a:t>
            </a:r>
          </a:p>
          <a:p>
            <a:r>
              <a:rPr lang="en-US" dirty="0"/>
              <a:t>affects function of the neurons)</a:t>
            </a:r>
          </a:p>
        </p:txBody>
      </p:sp>
    </p:spTree>
    <p:custDataLst>
      <p:tags r:id="rId1"/>
    </p:custDataLst>
    <p:extLst>
      <p:ext uri="{BB962C8B-B14F-4D97-AF65-F5344CB8AC3E}">
        <p14:creationId xmlns:p14="http://schemas.microsoft.com/office/powerpoint/2010/main" val="2975838703"/>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Rot="1" noChangeArrowheads="1"/>
          </p:cNvSpPr>
          <p:nvPr>
            <p:ph type="title"/>
          </p:nvPr>
        </p:nvSpPr>
        <p:spPr/>
        <p:txBody>
          <a:bodyPr lIns="90477" tIns="44445" rIns="90477" bIns="44445" anchor="b"/>
          <a:lstStyle/>
          <a:p>
            <a:pPr eaLnBrk="1" hangingPunct="1">
              <a:defRPr/>
            </a:pPr>
            <a:r>
              <a:rPr lang="en-US" smtClean="0"/>
              <a:t>Hypoglycemia Symptoms</a:t>
            </a:r>
          </a:p>
        </p:txBody>
      </p:sp>
      <p:sp>
        <p:nvSpPr>
          <p:cNvPr id="558086" name="Rectangle 6"/>
          <p:cNvSpPr>
            <a:spLocks noGrp="1" noChangeArrowheads="1"/>
          </p:cNvSpPr>
          <p:nvPr>
            <p:ph type="body" sz="half" idx="2"/>
          </p:nvPr>
        </p:nvSpPr>
        <p:spPr>
          <a:xfrm>
            <a:off x="1981200" y="1752600"/>
            <a:ext cx="3048000" cy="4525963"/>
          </a:xfrm>
        </p:spPr>
        <p:txBody>
          <a:bodyPr/>
          <a:lstStyle/>
          <a:p>
            <a:pPr eaLnBrk="1" hangingPunct="1">
              <a:defRPr/>
            </a:pPr>
            <a:r>
              <a:rPr lang="en-US" sz="2800" dirty="0" smtClean="0">
                <a:solidFill>
                  <a:schemeClr val="hlink"/>
                </a:solidFill>
              </a:rPr>
              <a:t>Autonomic</a:t>
            </a:r>
          </a:p>
          <a:p>
            <a:pPr lvl="1" eaLnBrk="1" hangingPunct="1">
              <a:defRPr/>
            </a:pPr>
            <a:r>
              <a:rPr lang="en-US" sz="2400" dirty="0" smtClean="0">
                <a:solidFill>
                  <a:schemeClr val="tx1"/>
                </a:solidFill>
              </a:rPr>
              <a:t>Anxiety</a:t>
            </a:r>
          </a:p>
          <a:p>
            <a:pPr lvl="1" eaLnBrk="1" hangingPunct="1">
              <a:defRPr/>
            </a:pPr>
            <a:r>
              <a:rPr lang="en-US" sz="2400" dirty="0" smtClean="0">
                <a:solidFill>
                  <a:schemeClr val="tx1"/>
                </a:solidFill>
              </a:rPr>
              <a:t>Palpitations</a:t>
            </a:r>
          </a:p>
          <a:p>
            <a:pPr lvl="1" eaLnBrk="1" hangingPunct="1">
              <a:defRPr/>
            </a:pPr>
            <a:r>
              <a:rPr lang="en-US" sz="2400" dirty="0" smtClean="0">
                <a:solidFill>
                  <a:schemeClr val="tx1"/>
                </a:solidFill>
              </a:rPr>
              <a:t>Sweating</a:t>
            </a:r>
          </a:p>
          <a:p>
            <a:pPr lvl="1" eaLnBrk="1" hangingPunct="1">
              <a:defRPr/>
            </a:pPr>
            <a:r>
              <a:rPr lang="en-US" sz="2400" dirty="0" smtClean="0">
                <a:solidFill>
                  <a:schemeClr val="tx1"/>
                </a:solidFill>
              </a:rPr>
              <a:t>Tingling</a:t>
            </a:r>
          </a:p>
          <a:p>
            <a:pPr lvl="1" eaLnBrk="1" hangingPunct="1">
              <a:defRPr/>
            </a:pPr>
            <a:r>
              <a:rPr lang="en-US" sz="2400" dirty="0" smtClean="0">
                <a:solidFill>
                  <a:schemeClr val="tx1"/>
                </a:solidFill>
              </a:rPr>
              <a:t>Trembling</a:t>
            </a:r>
          </a:p>
          <a:p>
            <a:pPr lvl="1" eaLnBrk="1" hangingPunct="1">
              <a:defRPr/>
            </a:pPr>
            <a:r>
              <a:rPr lang="en-US" sz="2400" dirty="0" smtClean="0">
                <a:solidFill>
                  <a:schemeClr val="tx1"/>
                </a:solidFill>
              </a:rPr>
              <a:t>Hypoglycemic Unawareness</a:t>
            </a:r>
          </a:p>
          <a:p>
            <a:pPr lvl="1" eaLnBrk="1" hangingPunct="1">
              <a:defRPr/>
            </a:pPr>
            <a:endParaRPr lang="en-US" sz="2400" dirty="0" smtClean="0"/>
          </a:p>
        </p:txBody>
      </p:sp>
      <p:sp>
        <p:nvSpPr>
          <p:cNvPr id="558087" name="Rectangle 7"/>
          <p:cNvSpPr>
            <a:spLocks noChangeArrowheads="1"/>
          </p:cNvSpPr>
          <p:nvPr/>
        </p:nvSpPr>
        <p:spPr bwMode="auto">
          <a:xfrm>
            <a:off x="4876800" y="1752600"/>
            <a:ext cx="3200400" cy="4525963"/>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Blip>
                <a:blip r:embed="rId4"/>
              </a:buBlip>
              <a:defRPr/>
            </a:pPr>
            <a:r>
              <a:rPr lang="en-US" sz="2800" dirty="0" err="1">
                <a:solidFill>
                  <a:schemeClr val="accent1">
                    <a:lumMod val="75000"/>
                  </a:schemeClr>
                </a:solidFill>
                <a:effectLst>
                  <a:outerShdw blurRad="38100" dist="38100" dir="2700000" algn="tl">
                    <a:srgbClr val="000000"/>
                  </a:outerShdw>
                </a:effectLst>
                <a:latin typeface="Tahoma" pitchFamily="34" charset="0"/>
                <a:cs typeface="+mn-cs"/>
              </a:rPr>
              <a:t>Neuroglycopenia</a:t>
            </a:r>
            <a:endParaRPr lang="en-US" sz="2800" dirty="0">
              <a:solidFill>
                <a:schemeClr val="accent1">
                  <a:lumMod val="75000"/>
                </a:schemeClr>
              </a:solidFill>
              <a:effectLst>
                <a:outerShdw blurRad="38100" dist="38100" dir="2700000" algn="tl">
                  <a:srgbClr val="000000"/>
                </a:outerShdw>
              </a:effectLst>
              <a:latin typeface="Tahoma" pitchFamily="34" charset="0"/>
              <a:cs typeface="+mn-cs"/>
            </a:endParaRP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Irritability</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Drowsiness</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Dizziness</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Blurred Vision</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Difficulty with speech</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Confusion</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Feeling faint</a:t>
            </a:r>
          </a:p>
          <a:p>
            <a:pPr marL="742950" lvl="1" indent="-285750">
              <a:spcBef>
                <a:spcPct val="20000"/>
              </a:spcBef>
              <a:buClr>
                <a:schemeClr val="accent2"/>
              </a:buClr>
              <a:buSzPct val="70000"/>
              <a:buFont typeface="Wingdings" pitchFamily="2" charset="2"/>
              <a:buBlip>
                <a:blip r:embed="rId5"/>
              </a:buBlip>
              <a:defRPr/>
            </a:pPr>
            <a:endParaRPr lang="en-US" sz="2400" dirty="0">
              <a:effectLst>
                <a:outerShdw blurRad="38100" dist="38100" dir="2700000" algn="tl">
                  <a:srgbClr val="000000"/>
                </a:outerShdw>
              </a:effectLst>
              <a:latin typeface="Tahoma" pitchFamily="34" charset="0"/>
              <a:cs typeface="+mn-cs"/>
            </a:endParaRPr>
          </a:p>
        </p:txBody>
      </p:sp>
      <p:pic>
        <p:nvPicPr>
          <p:cNvPr id="13317" name="Picture 9" descr="fatigue_6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438400"/>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07168149"/>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p:cNvSpPr>
            <a:spLocks noGrp="1" noRot="1" noChangeArrowheads="1"/>
          </p:cNvSpPr>
          <p:nvPr>
            <p:ph type="title"/>
          </p:nvPr>
        </p:nvSpPr>
        <p:spPr/>
        <p:txBody>
          <a:bodyPr/>
          <a:lstStyle/>
          <a:p>
            <a:pPr eaLnBrk="1" hangingPunct="1">
              <a:defRPr/>
            </a:pPr>
            <a:r>
              <a:rPr lang="en-US" smtClean="0"/>
              <a:t>Nocturnal Hypoglycemia</a:t>
            </a:r>
          </a:p>
        </p:txBody>
      </p:sp>
      <p:sp>
        <p:nvSpPr>
          <p:cNvPr id="960515" name="Rectangle 3"/>
          <p:cNvSpPr>
            <a:spLocks noGrp="1" noChangeArrowheads="1"/>
          </p:cNvSpPr>
          <p:nvPr>
            <p:ph type="body" sz="half" idx="1"/>
          </p:nvPr>
        </p:nvSpPr>
        <p:spPr>
          <a:xfrm>
            <a:off x="457200" y="1600200"/>
            <a:ext cx="6329363" cy="4525963"/>
          </a:xfrm>
        </p:spPr>
        <p:txBody>
          <a:bodyPr/>
          <a:lstStyle/>
          <a:p>
            <a:pPr eaLnBrk="1" hangingPunct="1">
              <a:defRPr/>
            </a:pPr>
            <a:r>
              <a:rPr lang="en-US" sz="2800" smtClean="0"/>
              <a:t>Signs include:</a:t>
            </a:r>
          </a:p>
          <a:p>
            <a:pPr lvl="1" eaLnBrk="1" hangingPunct="1">
              <a:defRPr/>
            </a:pPr>
            <a:r>
              <a:rPr lang="en-US" sz="2400" smtClean="0"/>
              <a:t>Vivid dreams</a:t>
            </a:r>
          </a:p>
          <a:p>
            <a:pPr lvl="1" eaLnBrk="1" hangingPunct="1">
              <a:defRPr/>
            </a:pPr>
            <a:r>
              <a:rPr lang="en-US" sz="2400" smtClean="0"/>
              <a:t>Waking up with headache</a:t>
            </a:r>
          </a:p>
          <a:p>
            <a:pPr lvl="1" eaLnBrk="1" hangingPunct="1">
              <a:defRPr/>
            </a:pPr>
            <a:r>
              <a:rPr lang="en-US" sz="2400" smtClean="0"/>
              <a:t>Night sweats</a:t>
            </a:r>
          </a:p>
          <a:p>
            <a:pPr lvl="1" eaLnBrk="1" hangingPunct="1">
              <a:defRPr/>
            </a:pPr>
            <a:r>
              <a:rPr lang="en-US" sz="2400" smtClean="0"/>
              <a:t>Waking up hungry</a:t>
            </a:r>
          </a:p>
          <a:p>
            <a:pPr lvl="1" eaLnBrk="1" hangingPunct="1">
              <a:defRPr/>
            </a:pPr>
            <a:r>
              <a:rPr lang="en-US" sz="2400" smtClean="0"/>
              <a:t>Elevated (rebound) or low morning blood glucose</a:t>
            </a:r>
          </a:p>
        </p:txBody>
      </p:sp>
      <p:pic>
        <p:nvPicPr>
          <p:cNvPr id="960516" name="MPj04386470000[1].jpg">
            <a:hlinkClick r:id="" action="ppaction://media"/>
          </p:cNvPr>
          <p:cNvPicPr>
            <a:picLocks noGrp="1" noRot="1" noChangeAspect="1" noChangeArrowheads="1"/>
          </p:cNvPicPr>
          <p:nvPr>
            <p:ph sz="half" idx="2"/>
            <a:videoFile r:link="rId2"/>
          </p:nvPr>
        </p:nvPicPr>
        <p:blipFill>
          <a:blip r:embed="rId5" cstate="print">
            <a:extLst>
              <a:ext uri="{28A0092B-C50C-407E-A947-70E740481C1C}">
                <a14:useLocalDpi xmlns:a14="http://schemas.microsoft.com/office/drawing/2010/main" val="0"/>
              </a:ext>
            </a:extLst>
          </a:blip>
          <a:srcRect/>
          <a:stretch>
            <a:fillRect/>
          </a:stretch>
        </p:blipFill>
        <p:spPr>
          <a:xfrm>
            <a:off x="5489575" y="1601788"/>
            <a:ext cx="3201988" cy="2147887"/>
          </a:xfrm>
        </p:spPr>
      </p:pic>
    </p:spTree>
    <p:custDataLst>
      <p:tags r:id="rId1"/>
    </p:custDataLst>
    <p:extLst>
      <p:ext uri="{BB962C8B-B14F-4D97-AF65-F5344CB8AC3E}">
        <p14:creationId xmlns:p14="http://schemas.microsoft.com/office/powerpoint/2010/main" val="2588362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6051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960516"/>
                                        </p:tgtEl>
                                      </p:cBhvr>
                                    </p:cmd>
                                  </p:childTnLst>
                                </p:cTn>
                              </p:par>
                            </p:childTnLst>
                          </p:cTn>
                        </p:par>
                      </p:childTnLst>
                    </p:cTn>
                  </p:par>
                </p:childTnLst>
              </p:cTn>
              <p:nextCondLst>
                <p:cond evt="onClick" delay="0">
                  <p:tgtEl>
                    <p:spTgt spid="960516"/>
                  </p:tgtEl>
                </p:cond>
              </p:nextCondLst>
            </p:seq>
            <p:video>
              <p:cMediaNode>
                <p:cTn id="7" fill="hold" display="0">
                  <p:stCondLst>
                    <p:cond delay="indefinite"/>
                  </p:stCondLst>
                  <p:endCondLst>
                    <p:cond evt="onNext" delay="0">
                      <p:tgtEl>
                        <p:sldTgt/>
                      </p:tgtEl>
                    </p:cond>
                    <p:cond evt="onPrev" delay="0">
                      <p:tgtEl>
                        <p:sldTgt/>
                      </p:tgtEl>
                    </p:cond>
                  </p:endCondLst>
                </p:cTn>
                <p:tgtEl>
                  <p:spTgt spid="960516"/>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Rot="1" noChangeArrowheads="1"/>
          </p:cNvSpPr>
          <p:nvPr>
            <p:ph type="title"/>
          </p:nvPr>
        </p:nvSpPr>
        <p:spPr/>
        <p:txBody>
          <a:bodyPr/>
          <a:lstStyle/>
          <a:p>
            <a:pPr eaLnBrk="1" hangingPunct="1">
              <a:defRPr/>
            </a:pPr>
            <a:r>
              <a:rPr lang="en-US" smtClean="0"/>
              <a:t>Hypoglycemia Awareness</a:t>
            </a:r>
          </a:p>
        </p:txBody>
      </p:sp>
      <p:sp>
        <p:nvSpPr>
          <p:cNvPr id="696323" name="Rectangle 3"/>
          <p:cNvSpPr>
            <a:spLocks noGrp="1" noChangeArrowheads="1"/>
          </p:cNvSpPr>
          <p:nvPr>
            <p:ph type="body" idx="1"/>
          </p:nvPr>
        </p:nvSpPr>
        <p:spPr>
          <a:xfrm>
            <a:off x="457200" y="1219200"/>
            <a:ext cx="6761988" cy="4937760"/>
          </a:xfrm>
        </p:spPr>
        <p:txBody>
          <a:bodyPr>
            <a:normAutofit lnSpcReduction="10000"/>
          </a:bodyPr>
          <a:lstStyle/>
          <a:p>
            <a:pPr eaLnBrk="1" hangingPunct="1">
              <a:defRPr/>
            </a:pPr>
            <a:r>
              <a:rPr lang="en-US" dirty="0" smtClean="0"/>
              <a:t>autonomic symptoms </a:t>
            </a:r>
            <a:r>
              <a:rPr lang="en-US" dirty="0" err="1" smtClean="0"/>
              <a:t>adrenergically</a:t>
            </a:r>
            <a:r>
              <a:rPr lang="en-US" dirty="0" smtClean="0"/>
              <a:t> based</a:t>
            </a:r>
          </a:p>
          <a:p>
            <a:pPr eaLnBrk="1" hangingPunct="1">
              <a:defRPr/>
            </a:pPr>
            <a:r>
              <a:rPr lang="en-US" dirty="0" smtClean="0"/>
              <a:t>after 2-5 </a:t>
            </a:r>
            <a:r>
              <a:rPr lang="en-US" dirty="0" err="1" smtClean="0"/>
              <a:t>yrs</a:t>
            </a:r>
            <a:r>
              <a:rPr lang="en-US" dirty="0" smtClean="0"/>
              <a:t> of type 1 </a:t>
            </a:r>
            <a:r>
              <a:rPr lang="en-US" dirty="0" err="1" smtClean="0"/>
              <a:t>dm</a:t>
            </a:r>
            <a:r>
              <a:rPr lang="en-US" dirty="0" smtClean="0"/>
              <a:t>, </a:t>
            </a:r>
          </a:p>
          <a:p>
            <a:pPr lvl="1" eaLnBrk="1" hangingPunct="1">
              <a:defRPr/>
            </a:pPr>
            <a:r>
              <a:rPr lang="en-US" dirty="0" smtClean="0"/>
              <a:t>glucagon secretion impaired</a:t>
            </a:r>
          </a:p>
          <a:p>
            <a:pPr lvl="1" eaLnBrk="1" hangingPunct="1">
              <a:defRPr/>
            </a:pPr>
            <a:r>
              <a:rPr lang="en-US" dirty="0" smtClean="0"/>
              <a:t>epinephrine secretion becomes primary mechanism to restore BG levels</a:t>
            </a:r>
          </a:p>
          <a:p>
            <a:pPr eaLnBrk="1" hangingPunct="1">
              <a:defRPr/>
            </a:pPr>
            <a:r>
              <a:rPr lang="en-US" dirty="0" smtClean="0"/>
              <a:t>over time, </a:t>
            </a:r>
            <a:r>
              <a:rPr lang="en-US" dirty="0" err="1" smtClean="0"/>
              <a:t>epi</a:t>
            </a:r>
            <a:r>
              <a:rPr lang="en-US" dirty="0" smtClean="0"/>
              <a:t> response diminished or delayed</a:t>
            </a:r>
          </a:p>
          <a:p>
            <a:pPr eaLnBrk="1" hangingPunct="1">
              <a:defRPr/>
            </a:pPr>
            <a:r>
              <a:rPr lang="en-US" dirty="0" smtClean="0"/>
              <a:t>decreases awareness of hypo and hormonal response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9188" y="1219200"/>
            <a:ext cx="1467612" cy="2057400"/>
          </a:xfrm>
          <a:prstGeom prst="rect">
            <a:avLst/>
          </a:prstGeom>
        </p:spPr>
      </p:pic>
    </p:spTree>
    <p:custDataLst>
      <p:tags r:id="rId1"/>
    </p:custDataLst>
    <p:extLst>
      <p:ext uri="{BB962C8B-B14F-4D97-AF65-F5344CB8AC3E}">
        <p14:creationId xmlns:p14="http://schemas.microsoft.com/office/powerpoint/2010/main" val="139118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p:cNvSpPr>
            <a:spLocks noGrp="1" noRot="1" noChangeArrowheads="1"/>
          </p:cNvSpPr>
          <p:nvPr>
            <p:ph type="title"/>
          </p:nvPr>
        </p:nvSpPr>
        <p:spPr>
          <a:xfrm>
            <a:off x="457200" y="274638"/>
            <a:ext cx="8229600" cy="1173162"/>
          </a:xfrm>
        </p:spPr>
        <p:txBody>
          <a:bodyPr>
            <a:normAutofit fontScale="90000"/>
          </a:bodyPr>
          <a:lstStyle/>
          <a:p>
            <a:pPr eaLnBrk="1" hangingPunct="1">
              <a:defRPr/>
            </a:pPr>
            <a:r>
              <a:rPr lang="en-US" dirty="0" smtClean="0"/>
              <a:t>Learn Their Own, Most Reliable Symptoms - BGAT</a:t>
            </a:r>
          </a:p>
        </p:txBody>
      </p:sp>
      <p:sp>
        <p:nvSpPr>
          <p:cNvPr id="699396" name="Rectangle 4"/>
          <p:cNvSpPr>
            <a:spLocks noGrp="1" noChangeArrowheads="1"/>
          </p:cNvSpPr>
          <p:nvPr>
            <p:ph type="body" idx="4294967295"/>
          </p:nvPr>
        </p:nvSpPr>
        <p:spPr>
          <a:xfrm>
            <a:off x="2347686" y="1608551"/>
            <a:ext cx="6553200" cy="4724400"/>
          </a:xfrm>
        </p:spPr>
        <p:txBody>
          <a:bodyPr/>
          <a:lstStyle/>
          <a:p>
            <a:pPr eaLnBrk="1" hangingPunct="1">
              <a:lnSpc>
                <a:spcPct val="90000"/>
              </a:lnSpc>
              <a:defRPr/>
            </a:pPr>
            <a:r>
              <a:rPr lang="en-US" dirty="0" smtClean="0"/>
              <a:t>symptom diary to identify their unique response</a:t>
            </a:r>
          </a:p>
          <a:p>
            <a:pPr eaLnBrk="1" hangingPunct="1">
              <a:lnSpc>
                <a:spcPct val="90000"/>
              </a:lnSpc>
              <a:defRPr/>
            </a:pPr>
            <a:r>
              <a:rPr lang="en-US" dirty="0" smtClean="0"/>
              <a:t>type and magnitude can differ for given individuals</a:t>
            </a:r>
          </a:p>
          <a:p>
            <a:pPr eaLnBrk="1" hangingPunct="1">
              <a:lnSpc>
                <a:spcPct val="90000"/>
              </a:lnSpc>
              <a:defRPr/>
            </a:pPr>
            <a:r>
              <a:rPr lang="en-US" dirty="0" smtClean="0"/>
              <a:t>alcohol can increase risk </a:t>
            </a:r>
          </a:p>
          <a:p>
            <a:pPr eaLnBrk="1" hangingPunct="1">
              <a:lnSpc>
                <a:spcPct val="90000"/>
              </a:lnSpc>
              <a:defRPr/>
            </a:pPr>
            <a:r>
              <a:rPr lang="en-US" dirty="0" smtClean="0"/>
              <a:t>beta blockers may mask early signs </a:t>
            </a:r>
            <a:r>
              <a:rPr lang="en-US" sz="2000" dirty="0" smtClean="0"/>
              <a:t>(</a:t>
            </a:r>
            <a:r>
              <a:rPr lang="en-US" sz="2000" dirty="0" err="1" smtClean="0"/>
              <a:t>Lopressor</a:t>
            </a:r>
            <a:r>
              <a:rPr lang="en-US" sz="2000" dirty="0" smtClean="0"/>
              <a:t>, </a:t>
            </a:r>
            <a:r>
              <a:rPr lang="en-US" sz="2000" dirty="0" err="1" smtClean="0"/>
              <a:t>Atenolol</a:t>
            </a:r>
            <a:r>
              <a:rPr lang="en-US" sz="2000" dirty="0" smtClean="0"/>
              <a:t>, </a:t>
            </a:r>
            <a:r>
              <a:rPr lang="en-US" sz="2000" dirty="0" err="1" smtClean="0"/>
              <a:t>Coreg</a:t>
            </a:r>
            <a:r>
              <a:rPr lang="en-US" sz="2000" dirty="0" smtClean="0"/>
              <a:t>)</a:t>
            </a:r>
            <a:endParaRPr lang="en-US" dirty="0" smtClean="0"/>
          </a:p>
          <a:p>
            <a:pPr eaLnBrk="1" hangingPunct="1">
              <a:lnSpc>
                <a:spcPct val="90000"/>
              </a:lnSpc>
              <a:defRPr/>
            </a:pPr>
            <a:r>
              <a:rPr lang="en-US" dirty="0" smtClean="0"/>
              <a:t>BGAT - blood glucose awareness training</a:t>
            </a:r>
          </a:p>
        </p:txBody>
      </p:sp>
      <p:pic>
        <p:nvPicPr>
          <p:cNvPr id="12292" name="Picture 5" descr="MCj0127868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608551"/>
            <a:ext cx="2362200" cy="220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5103621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Rot="1" noChangeArrowheads="1"/>
          </p:cNvSpPr>
          <p:nvPr>
            <p:ph type="title"/>
          </p:nvPr>
        </p:nvSpPr>
        <p:spPr>
          <a:xfrm>
            <a:off x="190500" y="304800"/>
            <a:ext cx="8610600" cy="992188"/>
          </a:xfrm>
        </p:spPr>
        <p:txBody>
          <a:bodyPr lIns="90477" tIns="44445" rIns="90477" bIns="44445" anchor="b"/>
          <a:lstStyle/>
          <a:p>
            <a:pPr eaLnBrk="1" hangingPunct="1">
              <a:defRPr/>
            </a:pPr>
            <a:r>
              <a:rPr lang="en-US" dirty="0" smtClean="0"/>
              <a:t>Treatment of Hypoglycemia</a:t>
            </a:r>
            <a:endParaRPr lang="en-US" dirty="0" smtClean="0">
              <a:sym typeface="Monotype Sorts" pitchFamily="2" charset="2"/>
            </a:endParaRPr>
          </a:p>
        </p:txBody>
      </p:sp>
      <p:sp>
        <p:nvSpPr>
          <p:cNvPr id="560131" name="Rectangle 3"/>
          <p:cNvSpPr>
            <a:spLocks noGrp="1" noChangeArrowheads="1"/>
          </p:cNvSpPr>
          <p:nvPr>
            <p:ph type="body" idx="1"/>
          </p:nvPr>
        </p:nvSpPr>
        <p:spPr>
          <a:xfrm>
            <a:off x="457200" y="1334566"/>
            <a:ext cx="7772400" cy="457200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4"/>
              </a:buBlip>
              <a:defRPr/>
            </a:pPr>
            <a:r>
              <a:rPr lang="en-US" dirty="0" smtClean="0"/>
              <a:t>10-15 </a:t>
            </a:r>
            <a:r>
              <a:rPr lang="en-US" dirty="0" err="1" smtClean="0"/>
              <a:t>gms</a:t>
            </a:r>
            <a:r>
              <a:rPr lang="en-US" dirty="0" smtClean="0"/>
              <a:t> of carb to raise BG 30 - 45</a:t>
            </a:r>
            <a:r>
              <a:rPr lang="en-US" sz="2400" dirty="0" smtClean="0"/>
              <a:t>mg/dl</a:t>
            </a:r>
            <a:endParaRPr lang="en-US" dirty="0" smtClean="0"/>
          </a:p>
          <a:p>
            <a:pPr eaLnBrk="1" hangingPunct="1">
              <a:buSzPct val="60000"/>
              <a:buFont typeface="Monotype Sorts" pitchFamily="2" charset="2"/>
              <a:buBlip>
                <a:blip r:embed="rId5"/>
              </a:buBlip>
              <a:defRPr/>
            </a:pPr>
            <a:r>
              <a:rPr lang="en-US" dirty="0" smtClean="0"/>
              <a:t>Retest in 15 minutes, if still low, treat again, even without symptoms</a:t>
            </a:r>
          </a:p>
          <a:p>
            <a:pPr eaLnBrk="1" hangingPunct="1">
              <a:buSzPct val="60000"/>
              <a:buFont typeface="Monotype Sorts" pitchFamily="2" charset="2"/>
              <a:buBlip>
                <a:blip r:embed="rId5"/>
              </a:buBlip>
              <a:defRPr/>
            </a:pPr>
            <a:r>
              <a:rPr lang="en-US" dirty="0" smtClean="0"/>
              <a:t>Follow with usual meal or snack</a:t>
            </a:r>
          </a:p>
          <a:p>
            <a:pPr eaLnBrk="1" hangingPunct="1">
              <a:buSzPct val="60000"/>
              <a:buFont typeface="Monotype Sorts" pitchFamily="2" charset="2"/>
              <a:buBlip>
                <a:blip r:embed="rId5"/>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400" y="4495800"/>
            <a:ext cx="2023567" cy="1730805"/>
          </a:xfrm>
          <a:prstGeom prst="rect">
            <a:avLst/>
          </a:prstGeom>
        </p:spPr>
      </p:pic>
    </p:spTree>
    <p:custDataLst>
      <p:tags r:id="rId1"/>
    </p:custDataLst>
    <p:extLst>
      <p:ext uri="{BB962C8B-B14F-4D97-AF65-F5344CB8AC3E}">
        <p14:creationId xmlns:p14="http://schemas.microsoft.com/office/powerpoint/2010/main" val="20571402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560131">
                                            <p:txEl>
                                              <p:pRg st="2" end="2"/>
                                            </p:txEl>
                                          </p:spTgt>
                                        </p:tgtEl>
                                        <p:attrNameLst>
                                          <p:attrName>style.visibility</p:attrName>
                                        </p:attrNameLst>
                                      </p:cBhvr>
                                      <p:to>
                                        <p:strVal val="visible"/>
                                      </p:to>
                                    </p:set>
                                    <p:anim calcmode="lin" valueType="num">
                                      <p:cBhvr additive="base">
                                        <p:cTn id="7" dur="2000" fill="hold"/>
                                        <p:tgtEl>
                                          <p:spTgt spid="560131">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560131">
                                            <p:txEl>
                                              <p:pRg st="2" end="2"/>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60131">
                                            <p:txEl>
                                              <p:pRg st="3" end="3"/>
                                            </p:txEl>
                                          </p:spTgt>
                                        </p:tgtEl>
                                        <p:attrNameLst>
                                          <p:attrName>style.visibility</p:attrName>
                                        </p:attrNameLst>
                                      </p:cBhvr>
                                      <p:to>
                                        <p:strVal val="visible"/>
                                      </p:to>
                                    </p:set>
                                    <p:anim calcmode="lin" valueType="num">
                                      <p:cBhvr additive="base">
                                        <p:cTn id="11" dur="2000" fill="hold"/>
                                        <p:tgtEl>
                                          <p:spTgt spid="560131">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560131">
                                            <p:txEl>
                                              <p:pRg st="3" end="3"/>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0131">
                                            <p:txEl>
                                              <p:pRg st="4" end="4"/>
                                            </p:txEl>
                                          </p:spTgt>
                                        </p:tgtEl>
                                        <p:attrNameLst>
                                          <p:attrName>style.visibility</p:attrName>
                                        </p:attrNameLst>
                                      </p:cBhvr>
                                      <p:to>
                                        <p:strVal val="visible"/>
                                      </p:to>
                                    </p:set>
                                    <p:anim calcmode="lin" valueType="num">
                                      <p:cBhvr additive="base">
                                        <p:cTn id="15" dur="2000" fill="hold"/>
                                        <p:tgtEl>
                                          <p:spTgt spid="560131">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560131">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rrowheads="1"/>
          </p:cNvSpPr>
          <p:nvPr>
            <p:ph type="title"/>
          </p:nvPr>
        </p:nvSpPr>
        <p:spPr>
          <a:xfrm>
            <a:off x="304800" y="152400"/>
            <a:ext cx="8534400" cy="990600"/>
          </a:xfrm>
        </p:spPr>
        <p:txBody>
          <a:bodyPr lIns="90477" tIns="44445" rIns="90477" bIns="44445" anchor="b"/>
          <a:lstStyle/>
          <a:p>
            <a:pPr eaLnBrk="1" hangingPunct="1">
              <a:defRPr/>
            </a:pPr>
            <a:r>
              <a:rPr lang="en-US" smtClean="0"/>
              <a:t>Tx of Severe Hypoglycemia</a:t>
            </a:r>
          </a:p>
        </p:txBody>
      </p:sp>
      <p:sp>
        <p:nvSpPr>
          <p:cNvPr id="563203" name="Rectangle 3"/>
          <p:cNvSpPr>
            <a:spLocks noGrp="1" noChangeArrowheads="1"/>
          </p:cNvSpPr>
          <p:nvPr>
            <p:ph type="body" idx="1"/>
          </p:nvPr>
        </p:nvSpPr>
        <p:spPr>
          <a:xfrm>
            <a:off x="533400" y="1219200"/>
            <a:ext cx="8382000" cy="4953000"/>
          </a:xfrm>
        </p:spPr>
        <p:txBody>
          <a:bodyPr lIns="90477" tIns="44445" rIns="90477" bIns="44445"/>
          <a:lstStyle/>
          <a:p>
            <a:pPr eaLnBrk="1" hangingPunct="1">
              <a:defRPr/>
            </a:pPr>
            <a:r>
              <a:rPr lang="en-US" dirty="0" smtClean="0"/>
              <a:t>If can swallow w/out risk of aspiration, try gel, </a:t>
            </a:r>
          </a:p>
          <a:p>
            <a:pPr marL="0" indent="0" eaLnBrk="1" hangingPunct="1">
              <a:buNone/>
              <a:defRPr/>
            </a:pPr>
            <a:r>
              <a:rPr lang="en-US" dirty="0" smtClean="0"/>
              <a:t>honey, etc. inside cheek</a:t>
            </a:r>
          </a:p>
          <a:p>
            <a:pPr eaLnBrk="1" hangingPunct="1">
              <a:defRPr/>
            </a:pPr>
            <a:r>
              <a:rPr lang="en-US" dirty="0" smtClean="0"/>
              <a:t>If unable to swallow, D50 IV or Glucagon </a:t>
            </a:r>
          </a:p>
          <a:p>
            <a:pPr eaLnBrk="1" hangingPunct="1">
              <a:defRPr/>
            </a:pPr>
            <a:r>
              <a:rPr lang="en-US" dirty="0" smtClean="0"/>
              <a:t>Glucagon injection – teach support person</a:t>
            </a:r>
          </a:p>
          <a:p>
            <a:pPr lvl="1" eaLnBrk="1" hangingPunct="1">
              <a:defRPr/>
            </a:pPr>
            <a:r>
              <a:rPr lang="en-US" dirty="0" smtClean="0"/>
              <a:t>Dosing: </a:t>
            </a:r>
          </a:p>
          <a:p>
            <a:pPr lvl="2" eaLnBrk="1" hangingPunct="1">
              <a:defRPr/>
            </a:pPr>
            <a:r>
              <a:rPr lang="en-US" dirty="0" smtClean="0"/>
              <a:t>Adults 1mg</a:t>
            </a:r>
          </a:p>
          <a:p>
            <a:pPr lvl="2" eaLnBrk="1" hangingPunct="1">
              <a:defRPr/>
            </a:pPr>
            <a:r>
              <a:rPr lang="en-US" dirty="0" smtClean="0"/>
              <a:t>Children &lt;20kg 0.5mg</a:t>
            </a:r>
          </a:p>
          <a:p>
            <a:pPr lvl="1" eaLnBrk="1" hangingPunct="1">
              <a:defRPr/>
            </a:pPr>
            <a:r>
              <a:rPr lang="en-US" dirty="0" smtClean="0"/>
              <a:t>Glycemic effect 20 - 30mg, short lived</a:t>
            </a:r>
          </a:p>
          <a:p>
            <a:pPr lvl="1" eaLnBrk="1" hangingPunct="1">
              <a:defRPr/>
            </a:pPr>
            <a:r>
              <a:rPr lang="en-US" dirty="0" smtClean="0"/>
              <a:t>Must intake carb as soon as able</a:t>
            </a:r>
          </a:p>
          <a:p>
            <a:pPr lvl="1" eaLnBrk="1" hangingPunct="1">
              <a:defRPr/>
            </a:pPr>
            <a:r>
              <a:rPr lang="en-US" dirty="0" smtClean="0"/>
              <a:t>Need prescription, check exp. date</a:t>
            </a:r>
          </a:p>
        </p:txBody>
      </p:sp>
    </p:spTree>
    <p:custDataLst>
      <p:tags r:id="rId1"/>
    </p:custDataLst>
    <p:extLst>
      <p:ext uri="{BB962C8B-B14F-4D97-AF65-F5344CB8AC3E}">
        <p14:creationId xmlns:p14="http://schemas.microsoft.com/office/powerpoint/2010/main" val="23776153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563203">
                                            <p:txEl>
                                              <p:pRg st="4" end="4"/>
                                            </p:txEl>
                                          </p:spTgt>
                                        </p:tgtEl>
                                        <p:attrNameLst>
                                          <p:attrName>style.visibility</p:attrName>
                                        </p:attrNameLst>
                                      </p:cBhvr>
                                      <p:to>
                                        <p:strVal val="visible"/>
                                      </p:to>
                                    </p:set>
                                    <p:anim calcmode="lin" valueType="num">
                                      <p:cBhvr additive="base">
                                        <p:cTn id="7" dur="2000" fill="hold"/>
                                        <p:tgtEl>
                                          <p:spTgt spid="563203">
                                            <p:txEl>
                                              <p:pRg st="4" end="4"/>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5632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563203">
                                            <p:txEl>
                                              <p:pRg st="5" end="5"/>
                                            </p:txEl>
                                          </p:spTgt>
                                        </p:tgtEl>
                                        <p:attrNameLst>
                                          <p:attrName>style.visibility</p:attrName>
                                        </p:attrNameLst>
                                      </p:cBhvr>
                                      <p:to>
                                        <p:strVal val="visible"/>
                                      </p:to>
                                    </p:set>
                                    <p:anim calcmode="lin" valueType="num">
                                      <p:cBhvr additive="base">
                                        <p:cTn id="13" dur="2000" fill="hold"/>
                                        <p:tgtEl>
                                          <p:spTgt spid="563203">
                                            <p:txEl>
                                              <p:pRg st="5" end="5"/>
                                            </p:txEl>
                                          </p:spTgt>
                                        </p:tgtEl>
                                        <p:attrNameLst>
                                          <p:attrName>ppt_x</p:attrName>
                                        </p:attrNameLst>
                                      </p:cBhvr>
                                      <p:tavLst>
                                        <p:tav tm="0">
                                          <p:val>
                                            <p:strVal val="0-#ppt_w/2"/>
                                          </p:val>
                                        </p:tav>
                                        <p:tav tm="100000">
                                          <p:val>
                                            <p:strVal val="#ppt_x"/>
                                          </p:val>
                                        </p:tav>
                                      </p:tavLst>
                                    </p:anim>
                                    <p:anim calcmode="lin" valueType="num">
                                      <p:cBhvr additive="base">
                                        <p:cTn id="14" dur="2000" fill="hold"/>
                                        <p:tgtEl>
                                          <p:spTgt spid="5632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nodeType="clickEffect">
                                  <p:stCondLst>
                                    <p:cond delay="0"/>
                                  </p:stCondLst>
                                  <p:childTnLst>
                                    <p:set>
                                      <p:cBhvr>
                                        <p:cTn id="18" dur="1" fill="hold">
                                          <p:stCondLst>
                                            <p:cond delay="0"/>
                                          </p:stCondLst>
                                        </p:cTn>
                                        <p:tgtEl>
                                          <p:spTgt spid="563203">
                                            <p:txEl>
                                              <p:pRg st="6" end="6"/>
                                            </p:txEl>
                                          </p:spTgt>
                                        </p:tgtEl>
                                        <p:attrNameLst>
                                          <p:attrName>style.visibility</p:attrName>
                                        </p:attrNameLst>
                                      </p:cBhvr>
                                      <p:to>
                                        <p:strVal val="visible"/>
                                      </p:to>
                                    </p:set>
                                    <p:anim calcmode="lin" valueType="num">
                                      <p:cBhvr additive="base">
                                        <p:cTn id="19" dur="2000" fill="hold"/>
                                        <p:tgtEl>
                                          <p:spTgt spid="563203">
                                            <p:txEl>
                                              <p:pRg st="6" end="6"/>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56320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563203">
                                            <p:txEl>
                                              <p:pRg st="7" end="7"/>
                                            </p:txEl>
                                          </p:spTgt>
                                        </p:tgtEl>
                                        <p:attrNameLst>
                                          <p:attrName>style.visibility</p:attrName>
                                        </p:attrNameLst>
                                      </p:cBhvr>
                                      <p:to>
                                        <p:strVal val="visible"/>
                                      </p:to>
                                    </p:set>
                                    <p:anim calcmode="lin" valueType="num">
                                      <p:cBhvr additive="base">
                                        <p:cTn id="23" dur="2000" fill="hold"/>
                                        <p:tgtEl>
                                          <p:spTgt spid="563203">
                                            <p:txEl>
                                              <p:pRg st="7" end="7"/>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563203">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563203">
                                            <p:txEl>
                                              <p:pRg st="8" end="8"/>
                                            </p:txEl>
                                          </p:spTgt>
                                        </p:tgtEl>
                                        <p:attrNameLst>
                                          <p:attrName>style.visibility</p:attrName>
                                        </p:attrNameLst>
                                      </p:cBhvr>
                                      <p:to>
                                        <p:strVal val="visible"/>
                                      </p:to>
                                    </p:set>
                                    <p:anim calcmode="lin" valueType="num">
                                      <p:cBhvr additive="base">
                                        <p:cTn id="27" dur="2000" fill="hold"/>
                                        <p:tgtEl>
                                          <p:spTgt spid="563203">
                                            <p:txEl>
                                              <p:pRg st="8" end="8"/>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563203">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563203">
                                            <p:txEl>
                                              <p:pRg st="9" end="9"/>
                                            </p:txEl>
                                          </p:spTgt>
                                        </p:tgtEl>
                                        <p:attrNameLst>
                                          <p:attrName>style.visibility</p:attrName>
                                        </p:attrNameLst>
                                      </p:cBhvr>
                                      <p:to>
                                        <p:strVal val="visible"/>
                                      </p:to>
                                    </p:set>
                                    <p:anim calcmode="lin" valueType="num">
                                      <p:cBhvr additive="base">
                                        <p:cTn id="31" dur="2000" fill="hold"/>
                                        <p:tgtEl>
                                          <p:spTgt spid="563203">
                                            <p:txEl>
                                              <p:pRg st="9" end="9"/>
                                            </p:txEl>
                                          </p:spTgt>
                                        </p:tgtEl>
                                        <p:attrNameLst>
                                          <p:attrName>ppt_x</p:attrName>
                                        </p:attrNameLst>
                                      </p:cBhvr>
                                      <p:tavLst>
                                        <p:tav tm="0">
                                          <p:val>
                                            <p:strVal val="0-#ppt_w/2"/>
                                          </p:val>
                                        </p:tav>
                                        <p:tav tm="100000">
                                          <p:val>
                                            <p:strVal val="#ppt_x"/>
                                          </p:val>
                                        </p:tav>
                                      </p:tavLst>
                                    </p:anim>
                                    <p:anim calcmode="lin" valueType="num">
                                      <p:cBhvr additive="base">
                                        <p:cTn id="32" dur="2000" fill="hold"/>
                                        <p:tgtEl>
                                          <p:spTgt spid="56320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8" name="Picture 1028" descr="Glucagon Emergency Kit by Lilly, Ope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673" y="3375025"/>
            <a:ext cx="42672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9030" name="Picture 1030" descr="Glucagon Emergency Kit by Lilly">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1475" y="1544240"/>
            <a:ext cx="42862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9032" name="Picture 1032" descr="Glucagon Emergency Kit by Nov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46146" y="1334294"/>
            <a:ext cx="36004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7"/>
          <p:cNvSpPr txBox="1">
            <a:spLocks noChangeArrowheads="1"/>
          </p:cNvSpPr>
          <p:nvPr/>
        </p:nvSpPr>
        <p:spPr bwMode="auto">
          <a:xfrm>
            <a:off x="3984171" y="5110892"/>
            <a:ext cx="472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dirty="0"/>
              <a:t>        </a:t>
            </a:r>
            <a:r>
              <a:rPr lang="en-US" dirty="0">
                <a:latin typeface="Calibri" panose="020F0502020204030204" pitchFamily="34" charset="0"/>
              </a:rPr>
              <a:t>S</a:t>
            </a:r>
            <a:r>
              <a:rPr lang="en-US" dirty="0" smtClean="0">
                <a:latin typeface="Calibri" panose="020F0502020204030204" pitchFamily="34" charset="0"/>
              </a:rPr>
              <a:t>tore </a:t>
            </a:r>
            <a:r>
              <a:rPr lang="en-US" dirty="0">
                <a:latin typeface="Calibri" panose="020F0502020204030204" pitchFamily="34" charset="0"/>
              </a:rPr>
              <a:t>68-77 degrees prior to reconstitution           </a:t>
            </a:r>
          </a:p>
          <a:p>
            <a:r>
              <a:rPr lang="en-US" dirty="0">
                <a:latin typeface="Calibri" panose="020F0502020204030204" pitchFamily="34" charset="0"/>
              </a:rPr>
              <a:t>                           single use only</a:t>
            </a:r>
          </a:p>
        </p:txBody>
      </p:sp>
      <p:sp>
        <p:nvSpPr>
          <p:cNvPr id="2" name="Title 1"/>
          <p:cNvSpPr>
            <a:spLocks noGrp="1"/>
          </p:cNvSpPr>
          <p:nvPr>
            <p:ph type="title"/>
          </p:nvPr>
        </p:nvSpPr>
        <p:spPr/>
        <p:txBody>
          <a:bodyPr/>
          <a:lstStyle/>
          <a:p>
            <a:r>
              <a:rPr lang="en-US" dirty="0" smtClean="0"/>
              <a:t>Glucagon Emergency Kit</a:t>
            </a:r>
            <a:endParaRPr lang="en-US" dirty="0"/>
          </a:p>
        </p:txBody>
      </p:sp>
    </p:spTree>
    <p:custDataLst>
      <p:tags r:id="rId1"/>
    </p:custDataLst>
    <p:extLst>
      <p:ext uri="{BB962C8B-B14F-4D97-AF65-F5344CB8AC3E}">
        <p14:creationId xmlns:p14="http://schemas.microsoft.com/office/powerpoint/2010/main" val="251914611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69030"/>
                                        </p:tgtEl>
                                        <p:attrNameLst>
                                          <p:attrName>style.visibility</p:attrName>
                                        </p:attrNameLst>
                                      </p:cBhvr>
                                      <p:to>
                                        <p:strVal val="visible"/>
                                      </p:to>
                                    </p:set>
                                    <p:anim calcmode="lin" valueType="num">
                                      <p:cBhvr additive="base">
                                        <p:cTn id="7" dur="500" fill="hold"/>
                                        <p:tgtEl>
                                          <p:spTgt spid="769030"/>
                                        </p:tgtEl>
                                        <p:attrNameLst>
                                          <p:attrName>ppt_x</p:attrName>
                                        </p:attrNameLst>
                                      </p:cBhvr>
                                      <p:tavLst>
                                        <p:tav tm="0">
                                          <p:val>
                                            <p:strVal val="#ppt_x"/>
                                          </p:val>
                                        </p:tav>
                                        <p:tav tm="100000">
                                          <p:val>
                                            <p:strVal val="#ppt_x"/>
                                          </p:val>
                                        </p:tav>
                                      </p:tavLst>
                                    </p:anim>
                                    <p:anim calcmode="lin" valueType="num">
                                      <p:cBhvr additive="base">
                                        <p:cTn id="8" dur="500" fill="hold"/>
                                        <p:tgtEl>
                                          <p:spTgt spid="7690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69028"/>
                                        </p:tgtEl>
                                        <p:attrNameLst>
                                          <p:attrName>style.visibility</p:attrName>
                                        </p:attrNameLst>
                                      </p:cBhvr>
                                      <p:to>
                                        <p:strVal val="visible"/>
                                      </p:to>
                                    </p:set>
                                    <p:anim calcmode="lin" valueType="num">
                                      <p:cBhvr additive="base">
                                        <p:cTn id="13" dur="500" fill="hold"/>
                                        <p:tgtEl>
                                          <p:spTgt spid="769028"/>
                                        </p:tgtEl>
                                        <p:attrNameLst>
                                          <p:attrName>ppt_x</p:attrName>
                                        </p:attrNameLst>
                                      </p:cBhvr>
                                      <p:tavLst>
                                        <p:tav tm="0">
                                          <p:val>
                                            <p:strVal val="#ppt_x"/>
                                          </p:val>
                                        </p:tav>
                                        <p:tav tm="100000">
                                          <p:val>
                                            <p:strVal val="#ppt_x"/>
                                          </p:val>
                                        </p:tav>
                                      </p:tavLst>
                                    </p:anim>
                                    <p:anim calcmode="lin" valueType="num">
                                      <p:cBhvr additive="base">
                                        <p:cTn id="14" dur="500" fill="hold"/>
                                        <p:tgtEl>
                                          <p:spTgt spid="7690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69032"/>
                                        </p:tgtEl>
                                        <p:attrNameLst>
                                          <p:attrName>style.visibility</p:attrName>
                                        </p:attrNameLst>
                                      </p:cBhvr>
                                      <p:to>
                                        <p:strVal val="visible"/>
                                      </p:to>
                                    </p:set>
                                    <p:anim calcmode="lin" valueType="num">
                                      <p:cBhvr additive="base">
                                        <p:cTn id="19" dur="500" fill="hold"/>
                                        <p:tgtEl>
                                          <p:spTgt spid="769032"/>
                                        </p:tgtEl>
                                        <p:attrNameLst>
                                          <p:attrName>ppt_x</p:attrName>
                                        </p:attrNameLst>
                                      </p:cBhvr>
                                      <p:tavLst>
                                        <p:tav tm="0">
                                          <p:val>
                                            <p:strVal val="#ppt_x"/>
                                          </p:val>
                                        </p:tav>
                                        <p:tav tm="100000">
                                          <p:val>
                                            <p:strVal val="#ppt_x"/>
                                          </p:val>
                                        </p:tav>
                                      </p:tavLst>
                                    </p:anim>
                                    <p:anim calcmode="lin" valueType="num">
                                      <p:cBhvr additive="base">
                                        <p:cTn id="20" dur="500" fill="hold"/>
                                        <p:tgtEl>
                                          <p:spTgt spid="769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Rot="1" noChangeArrowheads="1"/>
          </p:cNvSpPr>
          <p:nvPr>
            <p:ph type="title"/>
          </p:nvPr>
        </p:nvSpPr>
        <p:spPr/>
        <p:txBody>
          <a:bodyPr/>
          <a:lstStyle/>
          <a:p>
            <a:pPr eaLnBrk="1" hangingPunct="1">
              <a:defRPr/>
            </a:pPr>
            <a:r>
              <a:rPr lang="en-US" smtClean="0"/>
              <a:t>Preventing Hypoglycemia</a:t>
            </a:r>
          </a:p>
        </p:txBody>
      </p:sp>
      <p:sp>
        <p:nvSpPr>
          <p:cNvPr id="565251" name="Rectangle 3"/>
          <p:cNvSpPr>
            <a:spLocks noGrp="1" noChangeArrowheads="1"/>
          </p:cNvSpPr>
          <p:nvPr>
            <p:ph type="body" sz="half" idx="1"/>
          </p:nvPr>
        </p:nvSpPr>
        <p:spPr>
          <a:xfrm>
            <a:off x="547914" y="1371600"/>
            <a:ext cx="4038600" cy="4419600"/>
          </a:xfrm>
        </p:spPr>
        <p:txBody>
          <a:bodyPr>
            <a:normAutofit/>
          </a:bodyPr>
          <a:lstStyle/>
          <a:p>
            <a:pPr eaLnBrk="1" hangingPunct="1">
              <a:buFont typeface="Wingdings" panose="05000000000000000000" pitchFamily="2" charset="2"/>
              <a:buNone/>
              <a:defRPr/>
            </a:pPr>
            <a:r>
              <a:rPr lang="en-US" sz="3200" b="1" dirty="0" smtClean="0"/>
              <a:t>Nocturnal Lows</a:t>
            </a:r>
            <a:endParaRPr lang="en-US" dirty="0" smtClean="0"/>
          </a:p>
          <a:p>
            <a:pPr eaLnBrk="1" hangingPunct="1">
              <a:defRPr/>
            </a:pPr>
            <a:r>
              <a:rPr lang="en-US" dirty="0" smtClean="0"/>
              <a:t>Don’t skip </a:t>
            </a:r>
            <a:r>
              <a:rPr lang="en-US" dirty="0" err="1" smtClean="0"/>
              <a:t>presleep</a:t>
            </a:r>
            <a:r>
              <a:rPr lang="en-US" dirty="0" smtClean="0"/>
              <a:t> snacks</a:t>
            </a:r>
          </a:p>
          <a:p>
            <a:pPr eaLnBrk="1" hangingPunct="1">
              <a:defRPr/>
            </a:pPr>
            <a:r>
              <a:rPr lang="en-US" dirty="0" smtClean="0"/>
              <a:t>If bedtime glucose &lt;110, increase </a:t>
            </a:r>
            <a:r>
              <a:rPr lang="en-US" dirty="0" err="1" smtClean="0"/>
              <a:t>cals</a:t>
            </a:r>
            <a:endParaRPr lang="en-US" dirty="0" smtClean="0"/>
          </a:p>
          <a:p>
            <a:pPr eaLnBrk="1" hangingPunct="1">
              <a:defRPr/>
            </a:pPr>
            <a:r>
              <a:rPr lang="en-US" dirty="0" smtClean="0"/>
              <a:t>If increased activity, increase </a:t>
            </a:r>
            <a:r>
              <a:rPr lang="en-US" dirty="0" err="1" smtClean="0"/>
              <a:t>cals</a:t>
            </a:r>
            <a:endParaRPr lang="en-US" dirty="0" smtClean="0"/>
          </a:p>
          <a:p>
            <a:pPr eaLnBrk="1" hangingPunct="1">
              <a:defRPr/>
            </a:pPr>
            <a:r>
              <a:rPr lang="en-US" dirty="0" err="1" smtClean="0"/>
              <a:t>Eval</a:t>
            </a:r>
            <a:r>
              <a:rPr lang="en-US" dirty="0" smtClean="0"/>
              <a:t> </a:t>
            </a:r>
            <a:r>
              <a:rPr lang="en-US" dirty="0" err="1" smtClean="0"/>
              <a:t>hs</a:t>
            </a:r>
            <a:r>
              <a:rPr lang="en-US" dirty="0" smtClean="0"/>
              <a:t> insulin/meds</a:t>
            </a:r>
          </a:p>
          <a:p>
            <a:pPr marL="0" indent="0" eaLnBrk="1" hangingPunct="1">
              <a:buNone/>
              <a:defRPr/>
            </a:pPr>
            <a:endParaRPr lang="en-US" dirty="0" smtClean="0"/>
          </a:p>
        </p:txBody>
      </p:sp>
      <p:sp>
        <p:nvSpPr>
          <p:cNvPr id="565252" name="Rectangle 4"/>
          <p:cNvSpPr>
            <a:spLocks noGrp="1" noChangeArrowheads="1"/>
          </p:cNvSpPr>
          <p:nvPr>
            <p:ph type="body" sz="half" idx="2"/>
          </p:nvPr>
        </p:nvSpPr>
        <p:spPr>
          <a:xfrm>
            <a:off x="4586514" y="1371600"/>
            <a:ext cx="4100286" cy="4267200"/>
          </a:xfrm>
        </p:spPr>
        <p:txBody>
          <a:bodyPr>
            <a:normAutofit fontScale="92500"/>
          </a:bodyPr>
          <a:lstStyle/>
          <a:p>
            <a:pPr eaLnBrk="1" hangingPunct="1">
              <a:buFont typeface="Wingdings" panose="05000000000000000000" pitchFamily="2" charset="2"/>
              <a:buNone/>
              <a:defRPr/>
            </a:pPr>
            <a:r>
              <a:rPr lang="en-US" sz="3200" b="1" dirty="0" smtClean="0"/>
              <a:t>Other</a:t>
            </a:r>
          </a:p>
          <a:p>
            <a:pPr eaLnBrk="1" hangingPunct="1">
              <a:defRPr/>
            </a:pPr>
            <a:r>
              <a:rPr lang="en-US" dirty="0" smtClean="0"/>
              <a:t>Monitor kidney function / </a:t>
            </a:r>
            <a:r>
              <a:rPr lang="en-US" dirty="0" err="1" smtClean="0"/>
              <a:t>wt</a:t>
            </a:r>
            <a:r>
              <a:rPr lang="en-US" dirty="0" smtClean="0"/>
              <a:t> changes</a:t>
            </a:r>
          </a:p>
          <a:p>
            <a:pPr eaLnBrk="1" hangingPunct="1">
              <a:defRPr/>
            </a:pPr>
            <a:r>
              <a:rPr lang="en-US" dirty="0" smtClean="0"/>
              <a:t>Monitor BG trends</a:t>
            </a:r>
          </a:p>
          <a:p>
            <a:pPr eaLnBrk="1" hangingPunct="1">
              <a:defRPr/>
            </a:pPr>
            <a:r>
              <a:rPr lang="en-US" dirty="0" smtClean="0"/>
              <a:t>Don’t over medicate</a:t>
            </a:r>
          </a:p>
          <a:p>
            <a:pPr eaLnBrk="1" hangingPunct="1">
              <a:defRPr/>
            </a:pPr>
            <a:r>
              <a:rPr lang="en-US" dirty="0" smtClean="0"/>
              <a:t>Balance food / activity</a:t>
            </a:r>
          </a:p>
          <a:p>
            <a:pPr eaLnBrk="1" hangingPunct="1">
              <a:defRPr/>
            </a:pPr>
            <a:r>
              <a:rPr lang="en-US" dirty="0" smtClean="0"/>
              <a:t>Plan ahead</a:t>
            </a:r>
          </a:p>
          <a:p>
            <a:pPr eaLnBrk="1" hangingPunct="1">
              <a:defRPr/>
            </a:pPr>
            <a:r>
              <a:rPr lang="en-US" dirty="0" smtClean="0"/>
              <a:t>Alcohol</a:t>
            </a:r>
          </a:p>
        </p:txBody>
      </p:sp>
    </p:spTree>
    <p:custDataLst>
      <p:tags r:id="rId1"/>
    </p:custDataLst>
    <p:extLst>
      <p:ext uri="{BB962C8B-B14F-4D97-AF65-F5344CB8AC3E}">
        <p14:creationId xmlns:p14="http://schemas.microsoft.com/office/powerpoint/2010/main" val="112432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320040"/>
            <a:ext cx="8229600" cy="899160"/>
          </a:xfrm>
        </p:spPr>
        <p:txBody>
          <a:bodyPr anchor="ctr"/>
          <a:lstStyle/>
          <a:p>
            <a:pPr eaLnBrk="1" hangingPunct="1"/>
            <a:r>
              <a:rPr lang="en-US" dirty="0" smtClean="0">
                <a:ea typeface="ＭＳ Ｐゴシック" panose="020B0600070205080204" pitchFamily="34" charset="-128"/>
              </a:rPr>
              <a:t>Assessment Factors:</a:t>
            </a:r>
          </a:p>
        </p:txBody>
      </p:sp>
      <p:sp>
        <p:nvSpPr>
          <p:cNvPr id="12291" name="Rectangle 3"/>
          <p:cNvSpPr>
            <a:spLocks noGrp="1" noChangeArrowheads="1"/>
          </p:cNvSpPr>
          <p:nvPr>
            <p:ph idx="1"/>
          </p:nvPr>
        </p:nvSpPr>
        <p:spPr>
          <a:xfrm>
            <a:off x="739775" y="1295400"/>
            <a:ext cx="7662863" cy="5638800"/>
          </a:xfrm>
        </p:spPr>
        <p:txBody>
          <a:bodyPr>
            <a:normAutofit/>
          </a:bodyPr>
          <a:lstStyle/>
          <a:p>
            <a:pPr marL="0" indent="0">
              <a:lnSpc>
                <a:spcPct val="90000"/>
              </a:lnSpc>
              <a:buNone/>
            </a:pPr>
            <a:r>
              <a:rPr lang="en-US" sz="2600" b="1" dirty="0" smtClean="0">
                <a:ea typeface="ＭＳ Ｐゴシック" panose="020B0600070205080204" pitchFamily="34" charset="-128"/>
              </a:rPr>
              <a:t>Stress response and coping strategies are based on:</a:t>
            </a:r>
          </a:p>
          <a:p>
            <a:pPr>
              <a:lnSpc>
                <a:spcPct val="90000"/>
              </a:lnSpc>
            </a:pPr>
            <a:r>
              <a:rPr lang="en-US" sz="2600" dirty="0" smtClean="0">
                <a:ea typeface="ＭＳ Ｐゴシック" panose="020B0600070205080204" pitchFamily="34" charset="-128"/>
              </a:rPr>
              <a:t>Health beliefs and Perceptions</a:t>
            </a:r>
          </a:p>
          <a:p>
            <a:pPr>
              <a:lnSpc>
                <a:spcPct val="90000"/>
              </a:lnSpc>
            </a:pPr>
            <a:r>
              <a:rPr lang="en-US" sz="2600" dirty="0" smtClean="0">
                <a:ea typeface="ＭＳ Ｐゴシック" panose="020B0600070205080204" pitchFamily="34" charset="-128"/>
              </a:rPr>
              <a:t>Cultural traditions, family system.</a:t>
            </a:r>
          </a:p>
          <a:p>
            <a:pPr>
              <a:lnSpc>
                <a:spcPct val="90000"/>
              </a:lnSpc>
            </a:pPr>
            <a:r>
              <a:rPr lang="en-US" sz="2600" dirty="0" smtClean="0">
                <a:ea typeface="ＭＳ Ｐゴシック" panose="020B0600070205080204" pitchFamily="34" charset="-128"/>
              </a:rPr>
              <a:t>Social, religious and employment influences</a:t>
            </a:r>
          </a:p>
          <a:p>
            <a:pPr>
              <a:lnSpc>
                <a:spcPct val="90000"/>
              </a:lnSpc>
            </a:pPr>
            <a:r>
              <a:rPr lang="en-US" sz="2600" dirty="0" smtClean="0">
                <a:ea typeface="ＭＳ Ｐゴシック" panose="020B0600070205080204" pitchFamily="34" charset="-128"/>
              </a:rPr>
              <a:t>Personal factors: attitudes, cognitive factors, literacy, learning styles</a:t>
            </a:r>
          </a:p>
          <a:p>
            <a:pPr>
              <a:lnSpc>
                <a:spcPct val="90000"/>
              </a:lnSpc>
            </a:pPr>
            <a:r>
              <a:rPr lang="en-US" sz="2600" dirty="0" smtClean="0">
                <a:ea typeface="ＭＳ Ｐゴシック" panose="020B0600070205080204" pitchFamily="34" charset="-128"/>
              </a:rPr>
              <a:t>Psychosocial factors</a:t>
            </a:r>
          </a:p>
          <a:p>
            <a:r>
              <a:rPr lang="en-US" sz="2600" dirty="0" smtClean="0">
                <a:ea typeface="ＭＳ Ｐゴシック" panose="020B0600070205080204" pitchFamily="34" charset="-128"/>
              </a:rPr>
              <a:t>Developmental age and stage</a:t>
            </a:r>
          </a:p>
          <a:p>
            <a:r>
              <a:rPr lang="en-US" sz="2600" dirty="0" smtClean="0">
                <a:ea typeface="ＭＳ Ｐゴシック" panose="020B0600070205080204" pitchFamily="34" charset="-128"/>
              </a:rPr>
              <a:t>Finances</a:t>
            </a:r>
          </a:p>
          <a:p>
            <a:r>
              <a:rPr lang="en-US" sz="2600" dirty="0" smtClean="0">
                <a:ea typeface="ＭＳ Ｐゴシック" panose="020B0600070205080204" pitchFamily="34" charset="-128"/>
              </a:rPr>
              <a:t>Environment (transportation, location, safety)</a:t>
            </a:r>
          </a:p>
          <a:p>
            <a:pPr eaLnBrk="1" hangingPunct="1">
              <a:lnSpc>
                <a:spcPct val="90000"/>
              </a:lnSpc>
              <a:buFont typeface="Wingdings" panose="05000000000000000000" pitchFamily="2" charset="2"/>
              <a:buBlip>
                <a:blip r:embed="rId3"/>
              </a:buBlip>
            </a:pPr>
            <a:endParaRPr lang="en-US" dirty="0" smtClean="0">
              <a:ea typeface="ＭＳ Ｐゴシック" panose="020B0600070205080204" pitchFamily="34" charset="-128"/>
            </a:endParaRPr>
          </a:p>
          <a:p>
            <a:pPr eaLnBrk="1" hangingPunct="1">
              <a:lnSpc>
                <a:spcPct val="90000"/>
              </a:lnSpc>
              <a:buFont typeface="Wingdings" panose="05000000000000000000" pitchFamily="2" charset="2"/>
              <a:buNone/>
            </a:pPr>
            <a:endParaRPr lang="en-US" dirty="0" smtClean="0">
              <a:solidFill>
                <a:srgbClr val="CC3300"/>
              </a:solidFill>
              <a:ea typeface="ＭＳ Ｐゴシック" panose="020B0600070205080204" pitchFamily="34" charset="-128"/>
            </a:endParaRPr>
          </a:p>
          <a:p>
            <a:pPr eaLnBrk="1" hangingPunct="1">
              <a:lnSpc>
                <a:spcPct val="90000"/>
              </a:lnSpc>
              <a:buFont typeface="Wingdings" panose="05000000000000000000" pitchFamily="2" charset="2"/>
              <a:buBlip>
                <a:blip r:embed="rId3"/>
              </a:buBlip>
            </a:pPr>
            <a:endParaRPr lang="en-US" dirty="0" smtClean="0">
              <a:solidFill>
                <a:srgbClr val="CC3300"/>
              </a:solidFill>
              <a:ea typeface="ＭＳ Ｐゴシック" panose="020B0600070205080204" pitchFamily="34" charset="-128"/>
            </a:endParaRPr>
          </a:p>
        </p:txBody>
      </p:sp>
    </p:spTree>
    <p:custDataLst>
      <p:tags r:id="rId1"/>
    </p:custDataLst>
    <p:extLst>
      <p:ext uri="{BB962C8B-B14F-4D97-AF65-F5344CB8AC3E}">
        <p14:creationId xmlns:p14="http://schemas.microsoft.com/office/powerpoint/2010/main" val="359341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304800"/>
            <a:ext cx="8318500" cy="1524000"/>
          </a:xfrm>
        </p:spPr>
        <p:txBody>
          <a:bodyPr>
            <a:normAutofit/>
          </a:bodyPr>
          <a:lstStyle/>
          <a:p>
            <a:r>
              <a:rPr lang="en-US" dirty="0" smtClean="0"/>
              <a:t>Monitoring, sick day management and Hospital goals</a:t>
            </a:r>
            <a:endParaRPr lang="en-US" dirty="0"/>
          </a:p>
        </p:txBody>
      </p:sp>
      <p:sp>
        <p:nvSpPr>
          <p:cNvPr id="3" name="Content Placeholder 2"/>
          <p:cNvSpPr>
            <a:spLocks noGrp="1"/>
          </p:cNvSpPr>
          <p:nvPr>
            <p:ph idx="1"/>
          </p:nvPr>
        </p:nvSpPr>
        <p:spPr>
          <a:xfrm>
            <a:off x="304800" y="1998980"/>
            <a:ext cx="7239000" cy="4846320"/>
          </a:xfrm>
        </p:spPr>
        <p:txBody>
          <a:bodyPr/>
          <a:lstStyle/>
          <a:p>
            <a:pPr marL="0" indent="0">
              <a:buNone/>
              <a:defRPr/>
            </a:pPr>
            <a:r>
              <a:rPr lang="en-US" dirty="0" smtClean="0">
                <a:cs typeface="Arial" charset="0"/>
              </a:rPr>
              <a:t>Objectives: </a:t>
            </a:r>
            <a:endParaRPr lang="en-US" dirty="0">
              <a:cs typeface="Arial" charset="0"/>
            </a:endParaRPr>
          </a:p>
          <a:p>
            <a:pPr marL="514350" indent="-514350">
              <a:buAutoNum type="arabicPeriod"/>
              <a:defRPr/>
            </a:pPr>
            <a:r>
              <a:rPr lang="en-US" dirty="0" smtClean="0">
                <a:cs typeface="Arial" charset="0"/>
              </a:rPr>
              <a:t>Identify </a:t>
            </a:r>
            <a:r>
              <a:rPr lang="en-US" dirty="0">
                <a:cs typeface="Arial" charset="0"/>
              </a:rPr>
              <a:t>barriers to monitoring and strategies to overcome them</a:t>
            </a:r>
            <a:r>
              <a:rPr lang="en-US" dirty="0" smtClean="0">
                <a:cs typeface="Arial" charset="0"/>
              </a:rPr>
              <a:t>.</a:t>
            </a:r>
          </a:p>
          <a:p>
            <a:pPr marL="514350" indent="-514350">
              <a:buAutoNum type="arabicPeriod"/>
              <a:defRPr/>
            </a:pPr>
            <a:r>
              <a:rPr lang="en-US" dirty="0" smtClean="0">
                <a:cs typeface="Arial" charset="0"/>
              </a:rPr>
              <a:t>Discuss sick day management</a:t>
            </a:r>
          </a:p>
          <a:p>
            <a:pPr marL="514350" indent="-514350">
              <a:buAutoNum type="arabicPeriod"/>
              <a:defRPr/>
            </a:pPr>
            <a:r>
              <a:rPr lang="en-US" dirty="0" smtClean="0">
                <a:cs typeface="Arial" charset="0"/>
              </a:rPr>
              <a:t>State glucose goals during hospitalization.</a:t>
            </a:r>
            <a:r>
              <a:rPr lang="en-US" dirty="0">
                <a:cs typeface="Arial" charset="0"/>
              </a:rPr>
              <a:t/>
            </a:r>
            <a:br>
              <a:rPr lang="en-US" dirty="0">
                <a:cs typeface="Arial" charset="0"/>
              </a:rPr>
            </a:br>
            <a:endParaRPr lang="en-US" sz="1200" u="sng" dirty="0">
              <a:cs typeface="Arial" charset="0"/>
            </a:endParaRPr>
          </a:p>
          <a:p>
            <a:endParaRPr lang="en-US" dirty="0"/>
          </a:p>
        </p:txBody>
      </p:sp>
      <p:pic>
        <p:nvPicPr>
          <p:cNvPr id="8" name="Picture 5" descr="Click To Downlo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1900" y="34290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994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152400"/>
            <a:ext cx="8229600" cy="1371600"/>
          </a:xfrm>
        </p:spPr>
        <p:txBody>
          <a:bodyPr>
            <a:normAutofit fontScale="90000"/>
          </a:bodyPr>
          <a:lstStyle/>
          <a:p>
            <a:pPr>
              <a:defRPr/>
            </a:pPr>
            <a:r>
              <a:rPr lang="en-US" dirty="0" smtClean="0"/>
              <a:t>Self-Monitoring</a:t>
            </a:r>
            <a:br>
              <a:rPr lang="en-US" dirty="0" smtClean="0"/>
            </a:br>
            <a:r>
              <a:rPr lang="en-US" dirty="0" smtClean="0"/>
              <a:t>Why Should I do it?</a:t>
            </a:r>
          </a:p>
        </p:txBody>
      </p:sp>
      <p:sp>
        <p:nvSpPr>
          <p:cNvPr id="4099" name="Rectangle 3"/>
          <p:cNvSpPr>
            <a:spLocks noGrp="1" noChangeArrowheads="1"/>
          </p:cNvSpPr>
          <p:nvPr>
            <p:ph idx="1"/>
          </p:nvPr>
        </p:nvSpPr>
        <p:spPr>
          <a:xfrm>
            <a:off x="457200" y="1752600"/>
            <a:ext cx="8229600" cy="4404360"/>
          </a:xfrm>
        </p:spPr>
        <p:txBody>
          <a:bodyPr/>
          <a:lstStyle/>
          <a:p>
            <a:pPr>
              <a:defRPr/>
            </a:pPr>
            <a:r>
              <a:rPr lang="en-US" dirty="0" smtClean="0"/>
              <a:t>Feel better everyday – sense of control</a:t>
            </a:r>
          </a:p>
          <a:p>
            <a:pPr>
              <a:defRPr/>
            </a:pPr>
            <a:r>
              <a:rPr lang="en-US" dirty="0" smtClean="0"/>
              <a:t>Avoid hospital admissions</a:t>
            </a:r>
          </a:p>
          <a:p>
            <a:pPr>
              <a:defRPr/>
            </a:pPr>
            <a:r>
              <a:rPr lang="en-US" dirty="0" smtClean="0"/>
              <a:t>Fewer missed work /school days</a:t>
            </a:r>
          </a:p>
          <a:p>
            <a:pPr>
              <a:defRPr/>
            </a:pPr>
            <a:r>
              <a:rPr lang="en-US" dirty="0" smtClean="0"/>
              <a:t>Avoid hypoglycemia or embarrassing situations related to hypo</a:t>
            </a:r>
          </a:p>
          <a:p>
            <a:pPr>
              <a:defRPr/>
            </a:pPr>
            <a:r>
              <a:rPr lang="en-US" dirty="0" smtClean="0"/>
              <a:t>Avoid unwanted weight gain</a:t>
            </a:r>
          </a:p>
          <a:p>
            <a:pPr>
              <a:defRPr/>
            </a:pPr>
            <a:r>
              <a:rPr lang="en-US" dirty="0" smtClean="0"/>
              <a:t>Enhanced athletic performance</a:t>
            </a:r>
          </a:p>
          <a:p>
            <a:pPr>
              <a:buFontTx/>
              <a:buNone/>
              <a:defRPr/>
            </a:pPr>
            <a:endParaRPr lang="en-US" dirty="0" smtClean="0"/>
          </a:p>
        </p:txBody>
      </p:sp>
    </p:spTree>
    <p:custDataLst>
      <p:tags r:id="rId1"/>
    </p:custDataLst>
    <p:extLst>
      <p:ext uri="{BB962C8B-B14F-4D97-AF65-F5344CB8AC3E}">
        <p14:creationId xmlns:p14="http://schemas.microsoft.com/office/powerpoint/2010/main" val="39258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l">
              <a:defRPr/>
            </a:pPr>
            <a:r>
              <a:rPr lang="en-US" smtClean="0"/>
              <a:t>How will it help me?</a:t>
            </a:r>
          </a:p>
        </p:txBody>
      </p:sp>
      <p:sp>
        <p:nvSpPr>
          <p:cNvPr id="5123" name="Rectangle 3"/>
          <p:cNvSpPr>
            <a:spLocks noGrp="1" noChangeArrowheads="1"/>
          </p:cNvSpPr>
          <p:nvPr>
            <p:ph type="body" sz="half" idx="1"/>
          </p:nvPr>
        </p:nvSpPr>
        <p:spPr>
          <a:xfrm>
            <a:off x="685800" y="1752601"/>
            <a:ext cx="5972175" cy="4343400"/>
          </a:xfrm>
        </p:spPr>
        <p:txBody>
          <a:bodyPr>
            <a:normAutofit lnSpcReduction="10000"/>
          </a:bodyPr>
          <a:lstStyle/>
          <a:p>
            <a:pPr>
              <a:lnSpc>
                <a:spcPct val="90000"/>
              </a:lnSpc>
              <a:defRPr/>
            </a:pPr>
            <a:r>
              <a:rPr lang="en-US" dirty="0" smtClean="0"/>
              <a:t>See if your treatment plan is working</a:t>
            </a:r>
          </a:p>
          <a:p>
            <a:pPr>
              <a:lnSpc>
                <a:spcPct val="90000"/>
              </a:lnSpc>
              <a:defRPr/>
            </a:pPr>
            <a:r>
              <a:rPr lang="en-US" dirty="0" smtClean="0"/>
              <a:t>Make decisions regarding food and/or med adjustment when exercising</a:t>
            </a:r>
          </a:p>
          <a:p>
            <a:pPr>
              <a:lnSpc>
                <a:spcPct val="90000"/>
              </a:lnSpc>
              <a:defRPr/>
            </a:pPr>
            <a:r>
              <a:rPr lang="en-US" dirty="0" smtClean="0"/>
              <a:t>Find out how that pizza affected your BG</a:t>
            </a:r>
          </a:p>
          <a:p>
            <a:pPr>
              <a:lnSpc>
                <a:spcPct val="90000"/>
              </a:lnSpc>
              <a:defRPr/>
            </a:pPr>
            <a:r>
              <a:rPr lang="en-US" dirty="0" smtClean="0"/>
              <a:t>Find patterns</a:t>
            </a:r>
          </a:p>
          <a:p>
            <a:pPr>
              <a:lnSpc>
                <a:spcPct val="90000"/>
              </a:lnSpc>
              <a:defRPr/>
            </a:pPr>
            <a:r>
              <a:rPr lang="en-US" dirty="0" smtClean="0"/>
              <a:t>Manage illness</a:t>
            </a:r>
          </a:p>
          <a:p>
            <a:pPr>
              <a:lnSpc>
                <a:spcPct val="90000"/>
              </a:lnSpc>
              <a:defRPr/>
            </a:pPr>
            <a:endParaRPr lang="en-US" sz="2400" dirty="0" smtClean="0"/>
          </a:p>
        </p:txBody>
      </p:sp>
      <p:pic>
        <p:nvPicPr>
          <p:cNvPr id="13316" name="Picture 4" descr="MCj03835500000[1]"/>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6858000" y="609600"/>
            <a:ext cx="1628775" cy="3581400"/>
          </a:xfrm>
        </p:spPr>
      </p:pic>
    </p:spTree>
    <p:custDataLst>
      <p:tags r:id="rId1"/>
    </p:custDataLst>
    <p:extLst>
      <p:ext uri="{BB962C8B-B14F-4D97-AF65-F5344CB8AC3E}">
        <p14:creationId xmlns:p14="http://schemas.microsoft.com/office/powerpoint/2010/main" val="13155312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smtClean="0"/>
              <a:t>How Often Should I Check?</a:t>
            </a:r>
          </a:p>
        </p:txBody>
      </p:sp>
      <p:sp>
        <p:nvSpPr>
          <p:cNvPr id="3" name="Content Placeholder 2"/>
          <p:cNvSpPr>
            <a:spLocks noGrp="1"/>
          </p:cNvSpPr>
          <p:nvPr>
            <p:ph sz="quarter" idx="1"/>
          </p:nvPr>
        </p:nvSpPr>
        <p:spPr/>
        <p:txBody>
          <a:bodyPr>
            <a:normAutofit/>
          </a:bodyPr>
          <a:lstStyle/>
          <a:p>
            <a:pPr>
              <a:spcBef>
                <a:spcPct val="20000"/>
              </a:spcBef>
              <a:defRPr/>
            </a:pPr>
            <a:r>
              <a:rPr lang="en-US" dirty="0">
                <a:cs typeface="Arial" charset="0"/>
              </a:rPr>
              <a:t>Be realistic!!</a:t>
            </a:r>
          </a:p>
          <a:p>
            <a:pPr>
              <a:spcBef>
                <a:spcPct val="20000"/>
              </a:spcBef>
              <a:defRPr/>
            </a:pPr>
            <a:r>
              <a:rPr lang="en-US" dirty="0" smtClean="0">
                <a:cs typeface="Arial" charset="0"/>
              </a:rPr>
              <a:t>Type 2 on orals – Medicare covers 100 strips for 3 months</a:t>
            </a:r>
          </a:p>
          <a:p>
            <a:pPr>
              <a:spcBef>
                <a:spcPct val="20000"/>
              </a:spcBef>
              <a:defRPr/>
            </a:pPr>
            <a:r>
              <a:rPr lang="en-US" dirty="0" smtClean="0">
                <a:cs typeface="Arial" charset="0"/>
              </a:rPr>
              <a:t>Based on individual - Consider</a:t>
            </a:r>
            <a:r>
              <a:rPr lang="en-US" dirty="0">
                <a:cs typeface="Arial" charset="0"/>
              </a:rPr>
              <a:t>:</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smtClean="0">
                <a:cs typeface="Arial" charset="0"/>
              </a:rPr>
              <a:t>Finances / Insurance</a:t>
            </a:r>
            <a:endParaRPr lang="en-US" sz="2800" dirty="0">
              <a:cs typeface="Arial" charset="0"/>
            </a:endParaRPr>
          </a:p>
          <a:p>
            <a:endParaRPr lang="en-US" dirty="0"/>
          </a:p>
        </p:txBody>
      </p:sp>
    </p:spTree>
    <p:custDataLst>
      <p:tags r:id="rId1"/>
    </p:custDataLst>
    <p:extLst>
      <p:ext uri="{BB962C8B-B14F-4D97-AF65-F5344CB8AC3E}">
        <p14:creationId xmlns:p14="http://schemas.microsoft.com/office/powerpoint/2010/main" val="2221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ADA Guidelines</a:t>
            </a:r>
            <a:endParaRPr lang="en-US" dirty="0"/>
          </a:p>
        </p:txBody>
      </p:sp>
      <p:sp>
        <p:nvSpPr>
          <p:cNvPr id="5" name="Content Placeholder 4"/>
          <p:cNvSpPr>
            <a:spLocks noGrp="1"/>
          </p:cNvSpPr>
          <p:nvPr>
            <p:ph idx="1"/>
          </p:nvPr>
        </p:nvSpPr>
        <p:spPr>
          <a:xfrm>
            <a:off x="609600" y="1447800"/>
            <a:ext cx="7543800" cy="5257800"/>
          </a:xfrm>
        </p:spPr>
        <p:txBody>
          <a:bodyPr>
            <a:normAutofit/>
          </a:bodyPr>
          <a:lstStyle/>
          <a:p>
            <a:pPr>
              <a:defRPr/>
            </a:pPr>
            <a:r>
              <a:rPr lang="en-US" sz="2800" dirty="0" smtClean="0"/>
              <a:t>Self monitoring before: meals, snacks, bedtime</a:t>
            </a:r>
          </a:p>
          <a:p>
            <a:pPr>
              <a:defRPr/>
            </a:pPr>
            <a:r>
              <a:rPr lang="en-US" sz="2800" dirty="0" smtClean="0"/>
              <a:t>Occasional postprandial and before exercise</a:t>
            </a:r>
          </a:p>
          <a:p>
            <a:pPr>
              <a:defRPr/>
            </a:pPr>
            <a:r>
              <a:rPr lang="en-US" sz="2800" dirty="0" smtClean="0"/>
              <a:t>When patient suspects low blood glucose; after treating low blood glucose until patients are </a:t>
            </a:r>
            <a:r>
              <a:rPr lang="en-US" sz="2800" dirty="0" err="1" smtClean="0"/>
              <a:t>normoglycemic</a:t>
            </a:r>
            <a:endParaRPr lang="en-US" sz="2800" dirty="0" smtClean="0"/>
          </a:p>
          <a:p>
            <a:pPr>
              <a:defRPr/>
            </a:pPr>
            <a:r>
              <a:rPr lang="en-US" sz="2800" dirty="0" smtClean="0"/>
              <a:t>Before critical tasks such as driving</a:t>
            </a:r>
          </a:p>
          <a:p>
            <a:pPr>
              <a:defRPr/>
            </a:pPr>
            <a:r>
              <a:rPr lang="en-US" sz="2800" dirty="0" smtClean="0"/>
              <a:t>Some patients will need to test more depending on activity level, frequency of eating.</a:t>
            </a:r>
          </a:p>
          <a:p>
            <a:pPr>
              <a:defRPr/>
            </a:pPr>
            <a:r>
              <a:rPr lang="en-US" sz="2800" dirty="0" smtClean="0"/>
              <a:t>Be practical, no two patients or two days are alike</a:t>
            </a:r>
          </a:p>
          <a:p>
            <a:pPr>
              <a:defRPr/>
            </a:pPr>
            <a:endParaRPr lang="en-US" sz="2800" dirty="0" smtClean="0"/>
          </a:p>
        </p:txBody>
      </p:sp>
    </p:spTree>
    <p:custDataLst>
      <p:tags r:id="rId1"/>
    </p:custDataLst>
    <p:extLst>
      <p:ext uri="{BB962C8B-B14F-4D97-AF65-F5344CB8AC3E}">
        <p14:creationId xmlns:p14="http://schemas.microsoft.com/office/powerpoint/2010/main" val="289371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pPr>
              <a:defRPr/>
            </a:pPr>
            <a:r>
              <a:rPr lang="en-US" sz="4000" smtClean="0"/>
              <a:t>Glucose Monitoring Baseline Learning</a:t>
            </a:r>
          </a:p>
        </p:txBody>
      </p:sp>
      <p:sp>
        <p:nvSpPr>
          <p:cNvPr id="8195" name="Rectangle 3"/>
          <p:cNvSpPr>
            <a:spLocks noGrp="1" noChangeArrowheads="1"/>
          </p:cNvSpPr>
          <p:nvPr>
            <p:ph idx="1"/>
          </p:nvPr>
        </p:nvSpPr>
        <p:spPr/>
        <p:txBody>
          <a:bodyPr/>
          <a:lstStyle/>
          <a:p>
            <a:pPr>
              <a:lnSpc>
                <a:spcPct val="90000"/>
              </a:lnSpc>
              <a:defRPr/>
            </a:pPr>
            <a:r>
              <a:rPr lang="en-US" sz="2800" dirty="0" smtClean="0"/>
              <a:t>Care for meter and test strips</a:t>
            </a:r>
          </a:p>
          <a:p>
            <a:pPr>
              <a:lnSpc>
                <a:spcPct val="90000"/>
              </a:lnSpc>
              <a:defRPr/>
            </a:pPr>
            <a:r>
              <a:rPr lang="en-US" sz="2800" dirty="0" smtClean="0"/>
              <a:t>Perform quality control</a:t>
            </a:r>
          </a:p>
          <a:p>
            <a:pPr>
              <a:lnSpc>
                <a:spcPct val="90000"/>
              </a:lnSpc>
              <a:defRPr/>
            </a:pPr>
            <a:r>
              <a:rPr lang="en-US" sz="2800" dirty="0" smtClean="0"/>
              <a:t>Proper disposal of lancets</a:t>
            </a:r>
          </a:p>
          <a:p>
            <a:pPr>
              <a:lnSpc>
                <a:spcPct val="90000"/>
              </a:lnSpc>
              <a:defRPr/>
            </a:pPr>
            <a:r>
              <a:rPr lang="en-US" sz="2800" dirty="0" smtClean="0"/>
              <a:t>Identify BG target and when to test</a:t>
            </a:r>
          </a:p>
          <a:p>
            <a:pPr>
              <a:lnSpc>
                <a:spcPct val="90000"/>
              </a:lnSpc>
              <a:defRPr/>
            </a:pPr>
            <a:r>
              <a:rPr lang="en-US" sz="2800" dirty="0" smtClean="0"/>
              <a:t>Recording and interpreting data</a:t>
            </a:r>
          </a:p>
          <a:p>
            <a:pPr>
              <a:lnSpc>
                <a:spcPct val="90000"/>
              </a:lnSpc>
              <a:defRPr/>
            </a:pPr>
            <a:r>
              <a:rPr lang="en-US" sz="2800" dirty="0" smtClean="0"/>
              <a:t>800 number </a:t>
            </a:r>
          </a:p>
          <a:p>
            <a:pPr>
              <a:lnSpc>
                <a:spcPct val="90000"/>
              </a:lnSpc>
              <a:defRPr/>
            </a:pPr>
            <a:r>
              <a:rPr lang="en-US" sz="2800" dirty="0" smtClean="0"/>
              <a:t>Adequate sample</a:t>
            </a:r>
          </a:p>
          <a:p>
            <a:pPr>
              <a:lnSpc>
                <a:spcPct val="90000"/>
              </a:lnSpc>
              <a:defRPr/>
            </a:pPr>
            <a:r>
              <a:rPr lang="en-US" sz="2800" b="1" dirty="0" smtClean="0">
                <a:solidFill>
                  <a:srgbClr val="C00000"/>
                </a:solidFill>
              </a:rPr>
              <a:t>User Error most common reason for inaccurate results</a:t>
            </a:r>
          </a:p>
        </p:txBody>
      </p:sp>
    </p:spTree>
    <p:custDataLst>
      <p:tags r:id="rId1"/>
    </p:custDataLst>
    <p:extLst>
      <p:ext uri="{BB962C8B-B14F-4D97-AF65-F5344CB8AC3E}">
        <p14:creationId xmlns:p14="http://schemas.microsoft.com/office/powerpoint/2010/main" val="43079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152400"/>
            <a:ext cx="8382000" cy="1143000"/>
          </a:xfrm>
        </p:spPr>
        <p:txBody>
          <a:bodyPr>
            <a:normAutofit/>
          </a:bodyPr>
          <a:lstStyle/>
          <a:p>
            <a:r>
              <a:rPr lang="en-US" dirty="0" smtClean="0"/>
              <a:t>Alternate Site Testing?	</a:t>
            </a:r>
            <a:endParaRPr lang="en-US" dirty="0"/>
          </a:p>
        </p:txBody>
      </p:sp>
      <p:sp>
        <p:nvSpPr>
          <p:cNvPr id="8" name="Content Placeholder 7"/>
          <p:cNvSpPr>
            <a:spLocks noGrp="1"/>
          </p:cNvSpPr>
          <p:nvPr>
            <p:ph sz="half" idx="1"/>
          </p:nvPr>
        </p:nvSpPr>
        <p:spPr/>
        <p:txBody>
          <a:bodyPr>
            <a:normAutofit/>
          </a:bodyPr>
          <a:lstStyle/>
          <a:p>
            <a:r>
              <a:rPr lang="en-US" dirty="0" smtClean="0"/>
              <a:t> Yes </a:t>
            </a:r>
          </a:p>
          <a:p>
            <a:pPr lvl="1"/>
            <a:r>
              <a:rPr lang="en-US" dirty="0" smtClean="0"/>
              <a:t>Finger fatigue</a:t>
            </a:r>
          </a:p>
          <a:p>
            <a:pPr lvl="1"/>
            <a:r>
              <a:rPr lang="en-US" dirty="0" smtClean="0"/>
              <a:t>No risk of hypo</a:t>
            </a:r>
          </a:p>
          <a:p>
            <a:pPr lvl="1"/>
            <a:r>
              <a:rPr lang="en-US" dirty="0" smtClean="0"/>
              <a:t>Stable BG Levels</a:t>
            </a:r>
          </a:p>
          <a:p>
            <a:pPr lvl="1"/>
            <a:r>
              <a:rPr lang="en-US" dirty="0" smtClean="0"/>
              <a:t>If BG&lt; 90, recheck on finger</a:t>
            </a:r>
          </a:p>
          <a:p>
            <a:pPr lvl="1"/>
            <a:endParaRPr lang="en-US" dirty="0"/>
          </a:p>
          <a:p>
            <a:pPr lvl="1"/>
            <a:endParaRPr lang="en-US" dirty="0" smtClean="0"/>
          </a:p>
          <a:p>
            <a:pPr lvl="1"/>
            <a:endParaRPr lang="en-US" dirty="0"/>
          </a:p>
        </p:txBody>
      </p:sp>
      <p:sp>
        <p:nvSpPr>
          <p:cNvPr id="9" name="Content Placeholder 8"/>
          <p:cNvSpPr>
            <a:spLocks noGrp="1"/>
          </p:cNvSpPr>
          <p:nvPr>
            <p:ph sz="half" idx="2"/>
          </p:nvPr>
        </p:nvSpPr>
        <p:spPr>
          <a:xfrm>
            <a:off x="4178808" y="1219200"/>
            <a:ext cx="3520440" cy="5265420"/>
          </a:xfrm>
        </p:spPr>
        <p:txBody>
          <a:bodyPr>
            <a:normAutofit/>
          </a:bodyPr>
          <a:lstStyle/>
          <a:p>
            <a:r>
              <a:rPr lang="en-US" dirty="0" smtClean="0"/>
              <a:t>No</a:t>
            </a:r>
          </a:p>
          <a:p>
            <a:pPr lvl="1"/>
            <a:r>
              <a:rPr lang="en-US" dirty="0" smtClean="0"/>
              <a:t>Pregnant</a:t>
            </a:r>
          </a:p>
          <a:p>
            <a:pPr lvl="1"/>
            <a:r>
              <a:rPr lang="en-US" dirty="0" smtClean="0"/>
              <a:t>On intensive insulin therapy</a:t>
            </a:r>
          </a:p>
          <a:p>
            <a:pPr lvl="1"/>
            <a:r>
              <a:rPr lang="en-US" dirty="0" smtClean="0"/>
              <a:t>During hypoglycemia</a:t>
            </a:r>
          </a:p>
          <a:p>
            <a:pPr lvl="1"/>
            <a:r>
              <a:rPr lang="en-US" dirty="0" smtClean="0"/>
              <a:t>During illness</a:t>
            </a:r>
          </a:p>
          <a:p>
            <a:pPr lvl="1"/>
            <a:endParaRPr lang="en-US" dirty="0" smtClean="0"/>
          </a:p>
          <a:p>
            <a:pPr lvl="1"/>
            <a:r>
              <a:rPr lang="en-US" i="1" dirty="0" smtClean="0"/>
              <a:t>Not as accurate during glucose fluctuations</a:t>
            </a:r>
            <a:endParaRPr lang="en-US" i="1"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6648" y="3706161"/>
            <a:ext cx="2362200" cy="2362200"/>
          </a:xfrm>
          <a:prstGeom prst="rect">
            <a:avLst/>
          </a:prstGeom>
        </p:spPr>
      </p:pic>
    </p:spTree>
    <p:custDataLst>
      <p:tags r:id="rId1"/>
    </p:custDataLst>
    <p:extLst>
      <p:ext uri="{BB962C8B-B14F-4D97-AF65-F5344CB8AC3E}">
        <p14:creationId xmlns:p14="http://schemas.microsoft.com/office/powerpoint/2010/main" val="344766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1128" y="228600"/>
            <a:ext cx="8365672" cy="1143000"/>
          </a:xfrm>
        </p:spPr>
        <p:txBody>
          <a:bodyPr lIns="90488" tIns="44450" rIns="90488" bIns="44450" anchor="b">
            <a:normAutofit fontScale="90000"/>
          </a:bodyPr>
          <a:lstStyle/>
          <a:p>
            <a:pPr>
              <a:defRPr/>
            </a:pPr>
            <a:r>
              <a:rPr lang="en-US" dirty="0" smtClean="0"/>
              <a:t> </a:t>
            </a:r>
            <a:br>
              <a:rPr lang="en-US" dirty="0" smtClean="0"/>
            </a:br>
            <a:r>
              <a:rPr lang="en-US" sz="5300" dirty="0" smtClean="0"/>
              <a:t>Monitoring Issues	</a:t>
            </a:r>
          </a:p>
        </p:txBody>
      </p:sp>
      <p:sp>
        <p:nvSpPr>
          <p:cNvPr id="10243" name="Rectangle 3"/>
          <p:cNvSpPr>
            <a:spLocks noGrp="1" noChangeArrowheads="1"/>
          </p:cNvSpPr>
          <p:nvPr>
            <p:ph idx="1"/>
          </p:nvPr>
        </p:nvSpPr>
        <p:spPr>
          <a:xfrm>
            <a:off x="321128" y="2514600"/>
            <a:ext cx="7603671" cy="3886200"/>
          </a:xfrm>
        </p:spPr>
        <p:txBody>
          <a:bodyPr lIns="90488" tIns="44450" rIns="90488" bIns="44450">
            <a:normAutofit/>
          </a:bodyPr>
          <a:lstStyle/>
          <a:p>
            <a:pPr>
              <a:lnSpc>
                <a:spcPct val="90000"/>
              </a:lnSpc>
              <a:defRPr/>
            </a:pPr>
            <a:r>
              <a:rPr lang="en-US" dirty="0" smtClean="0"/>
              <a:t>“Monitor Talk”</a:t>
            </a:r>
          </a:p>
          <a:p>
            <a:pPr lvl="1">
              <a:lnSpc>
                <a:spcPct val="90000"/>
              </a:lnSpc>
              <a:defRPr/>
            </a:pPr>
            <a:r>
              <a:rPr lang="en-US" dirty="0" smtClean="0"/>
              <a:t>avoid judging glucose levels as good and bad</a:t>
            </a:r>
          </a:p>
          <a:p>
            <a:pPr>
              <a:lnSpc>
                <a:spcPct val="90000"/>
              </a:lnSpc>
              <a:defRPr/>
            </a:pPr>
            <a:r>
              <a:rPr lang="en-US" dirty="0" smtClean="0"/>
              <a:t>Say stuff like..</a:t>
            </a:r>
          </a:p>
          <a:p>
            <a:pPr lvl="1">
              <a:lnSpc>
                <a:spcPct val="90000"/>
              </a:lnSpc>
              <a:defRPr/>
            </a:pPr>
            <a:r>
              <a:rPr lang="en-US" dirty="0" smtClean="0"/>
              <a:t>I am impressed that you are checking your blood sugar at least once a day and writing it down. </a:t>
            </a:r>
          </a:p>
          <a:p>
            <a:pPr lvl="1">
              <a:lnSpc>
                <a:spcPct val="90000"/>
              </a:lnSpc>
              <a:defRPr/>
            </a:pPr>
            <a:r>
              <a:rPr lang="en-US" dirty="0" smtClean="0"/>
              <a:t>I am curious to learn what is helping you succeed with blood sugar testing.</a:t>
            </a:r>
          </a:p>
          <a:p>
            <a:pPr lvl="1">
              <a:lnSpc>
                <a:spcPct val="90000"/>
              </a:lnSpc>
              <a:defRPr/>
            </a:pPr>
            <a:r>
              <a:rPr lang="en-US" dirty="0" smtClean="0"/>
              <a:t>I am interested to see that you are skipping some days, can you share more about that?</a:t>
            </a:r>
          </a:p>
          <a:p>
            <a:pPr>
              <a:lnSpc>
                <a:spcPct val="90000"/>
              </a:lnSpc>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266700"/>
            <a:ext cx="2667000" cy="2667000"/>
          </a:xfrm>
          <a:prstGeom prst="rect">
            <a:avLst/>
          </a:prstGeom>
        </p:spPr>
      </p:pic>
    </p:spTree>
    <p:custDataLst>
      <p:tags r:id="rId1"/>
    </p:custDataLst>
    <p:extLst>
      <p:ext uri="{BB962C8B-B14F-4D97-AF65-F5344CB8AC3E}">
        <p14:creationId xmlns:p14="http://schemas.microsoft.com/office/powerpoint/2010/main" val="3972406770"/>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 8</a:t>
            </a:r>
            <a:endParaRPr lang="en-US" dirty="0"/>
          </a:p>
        </p:txBody>
      </p:sp>
      <p:sp>
        <p:nvSpPr>
          <p:cNvPr id="3" name="Content Placeholder 2"/>
          <p:cNvSpPr>
            <a:spLocks noGrp="1"/>
          </p:cNvSpPr>
          <p:nvPr>
            <p:ph sz="quarter" idx="1"/>
          </p:nvPr>
        </p:nvSpPr>
        <p:spPr/>
        <p:txBody>
          <a:bodyPr/>
          <a:lstStyle/>
          <a:p>
            <a:pPr marL="0" indent="0">
              <a:buNone/>
            </a:pPr>
            <a:endParaRPr lang="en-US" dirty="0"/>
          </a:p>
          <a:p>
            <a:pPr lvl="0"/>
            <a:r>
              <a:rPr lang="en-US" dirty="0"/>
              <a:t>What is the best sick day recommendation?</a:t>
            </a:r>
          </a:p>
          <a:p>
            <a:pPr marL="514350" lvl="0" indent="-514350">
              <a:buFont typeface="+mj-lt"/>
              <a:buAutoNum type="alphaLcPeriod"/>
            </a:pPr>
            <a:r>
              <a:rPr lang="en-US" dirty="0"/>
              <a:t>Stop all diabetes medications</a:t>
            </a:r>
          </a:p>
          <a:p>
            <a:pPr marL="514350" lvl="0" indent="-514350">
              <a:buFont typeface="+mj-lt"/>
              <a:buAutoNum type="alphaLcPeriod"/>
            </a:pPr>
            <a:r>
              <a:rPr lang="en-US" dirty="0"/>
              <a:t>Test BG every 2 hours</a:t>
            </a:r>
          </a:p>
          <a:p>
            <a:pPr marL="514350" lvl="0" indent="-514350">
              <a:buFont typeface="+mj-lt"/>
              <a:buAutoNum type="alphaLcPeriod"/>
            </a:pPr>
            <a:r>
              <a:rPr lang="en-US" dirty="0"/>
              <a:t>Continue to take diabetes meds</a:t>
            </a:r>
          </a:p>
          <a:p>
            <a:pPr marL="514350" lvl="0" indent="-514350">
              <a:buFont typeface="+mj-lt"/>
              <a:buAutoNum type="alphaLcPeriod"/>
            </a:pPr>
            <a:r>
              <a:rPr lang="en-US" dirty="0"/>
              <a:t>Only drink sugar free beverages</a:t>
            </a:r>
          </a:p>
        </p:txBody>
      </p:sp>
    </p:spTree>
    <p:extLst>
      <p:ext uri="{BB962C8B-B14F-4D97-AF65-F5344CB8AC3E}">
        <p14:creationId xmlns:p14="http://schemas.microsoft.com/office/powerpoint/2010/main" val="262766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9410" name="Rectangle 2"/>
          <p:cNvSpPr>
            <a:spLocks noGrp="1" noChangeArrowheads="1"/>
          </p:cNvSpPr>
          <p:nvPr>
            <p:ph type="title"/>
          </p:nvPr>
        </p:nvSpPr>
        <p:spPr/>
        <p:txBody>
          <a:bodyPr lIns="90477" tIns="44445" rIns="90477" bIns="44445" anchor="b">
            <a:normAutofit/>
          </a:bodyPr>
          <a:lstStyle/>
          <a:p>
            <a:pPr>
              <a:defRPr/>
            </a:pPr>
            <a:r>
              <a:rPr lang="en-US" dirty="0"/>
              <a:t>Sick Day Patient Guidelines</a:t>
            </a:r>
            <a:endParaRPr lang="en-US" sz="4000" dirty="0">
              <a:sym typeface="Monotype Sorts" pitchFamily="2" charset="2"/>
            </a:endParaRPr>
          </a:p>
        </p:txBody>
      </p:sp>
      <p:sp>
        <p:nvSpPr>
          <p:cNvPr id="1809411" name="Rectangle 3"/>
          <p:cNvSpPr>
            <a:spLocks noGrp="1" noChangeArrowheads="1"/>
          </p:cNvSpPr>
          <p:nvPr>
            <p:ph idx="1"/>
          </p:nvPr>
        </p:nvSpPr>
        <p:spPr>
          <a:xfrm>
            <a:off x="608013" y="1295401"/>
            <a:ext cx="5564187" cy="4770438"/>
          </a:xfrm>
        </p:spPr>
        <p:txBody>
          <a:bodyPr lIns="90477" tIns="44445" rIns="90477" bIns="44445">
            <a:normAutofit fontScale="92500" lnSpcReduction="10000"/>
          </a:bodyPr>
          <a:lstStyle/>
          <a:p>
            <a:pPr>
              <a:defRPr/>
            </a:pPr>
            <a:r>
              <a:rPr lang="en-US" dirty="0"/>
              <a:t>Continue to take diabetes medication, may need adjust dose down or </a:t>
            </a:r>
            <a:r>
              <a:rPr lang="en-US" b="1" dirty="0"/>
              <a:t>up</a:t>
            </a:r>
            <a:endParaRPr lang="en-US" dirty="0"/>
          </a:p>
          <a:p>
            <a:pPr>
              <a:defRPr/>
            </a:pPr>
            <a:r>
              <a:rPr lang="en-US" dirty="0"/>
              <a:t>Test glucose at least every 4 </a:t>
            </a:r>
            <a:r>
              <a:rPr lang="en-US" dirty="0" err="1"/>
              <a:t>hrs</a:t>
            </a:r>
            <a:endParaRPr lang="en-US" dirty="0"/>
          </a:p>
          <a:p>
            <a:pPr>
              <a:defRPr/>
            </a:pPr>
            <a:r>
              <a:rPr lang="en-US" dirty="0"/>
              <a:t>Drink plenty of liquids</a:t>
            </a:r>
          </a:p>
          <a:p>
            <a:pPr>
              <a:defRPr/>
            </a:pPr>
            <a:r>
              <a:rPr lang="en-US" dirty="0"/>
              <a:t>Rest</a:t>
            </a:r>
          </a:p>
          <a:p>
            <a:pPr>
              <a:defRPr/>
            </a:pPr>
            <a:r>
              <a:rPr lang="en-US" dirty="0"/>
              <a:t>Contact physician</a:t>
            </a:r>
          </a:p>
          <a:p>
            <a:pPr>
              <a:defRPr/>
            </a:pPr>
            <a:r>
              <a:rPr lang="en-US" dirty="0"/>
              <a:t>Plan ahead</a:t>
            </a:r>
          </a:p>
          <a:p>
            <a:pPr>
              <a:defRPr/>
            </a:pPr>
            <a:r>
              <a:rPr lang="en-US" dirty="0"/>
              <a:t>Check urine ketones, if BG &gt;240 &amp; ill</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1524000"/>
            <a:ext cx="2667000" cy="2667000"/>
          </a:xfrm>
          <a:prstGeom prst="rect">
            <a:avLst/>
          </a:prstGeom>
        </p:spPr>
      </p:pic>
    </p:spTree>
    <p:custDataLst>
      <p:tags r:id="rId1"/>
    </p:custDataLst>
    <p:extLst>
      <p:ext uri="{BB962C8B-B14F-4D97-AF65-F5344CB8AC3E}">
        <p14:creationId xmlns:p14="http://schemas.microsoft.com/office/powerpoint/2010/main" val="219592375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 2</a:t>
            </a:r>
            <a:endParaRPr lang="en-US" dirty="0"/>
          </a:p>
        </p:txBody>
      </p:sp>
      <p:sp>
        <p:nvSpPr>
          <p:cNvPr id="3" name="Content Placeholder 2"/>
          <p:cNvSpPr>
            <a:spLocks noGrp="1"/>
          </p:cNvSpPr>
          <p:nvPr>
            <p:ph sz="quarter" idx="1"/>
          </p:nvPr>
        </p:nvSpPr>
        <p:spPr/>
        <p:txBody>
          <a:bodyPr/>
          <a:lstStyle/>
          <a:p>
            <a:r>
              <a:rPr lang="en-US" dirty="0"/>
              <a:t>If a patient is in denial about their diabetes, what is the </a:t>
            </a:r>
            <a:r>
              <a:rPr lang="en-US" b="1" dirty="0"/>
              <a:t>best</a:t>
            </a:r>
            <a:r>
              <a:rPr lang="en-US" dirty="0"/>
              <a:t> approach?</a:t>
            </a:r>
          </a:p>
          <a:p>
            <a:pPr marL="514350" lvl="0" indent="-514350">
              <a:buFont typeface="+mj-lt"/>
              <a:buAutoNum type="alphaLcPeriod"/>
            </a:pPr>
            <a:r>
              <a:rPr lang="en-US" dirty="0"/>
              <a:t>Immediately help them accept that they have diabetes</a:t>
            </a:r>
          </a:p>
          <a:p>
            <a:pPr marL="514350" lvl="0" indent="-514350">
              <a:buFont typeface="+mj-lt"/>
              <a:buAutoNum type="alphaLcPeriod"/>
            </a:pPr>
            <a:r>
              <a:rPr lang="en-US" dirty="0"/>
              <a:t>Show them how to safely take an insulin injection</a:t>
            </a:r>
          </a:p>
          <a:p>
            <a:pPr marL="514350" lvl="0" indent="-514350">
              <a:buFont typeface="+mj-lt"/>
              <a:buAutoNum type="alphaLcPeriod"/>
            </a:pPr>
            <a:r>
              <a:rPr lang="en-US" dirty="0"/>
              <a:t>Acknowledge their feelings</a:t>
            </a:r>
          </a:p>
          <a:p>
            <a:pPr marL="514350" lvl="0" indent="-514350">
              <a:buFont typeface="+mj-lt"/>
              <a:buAutoNum type="alphaLcPeriod"/>
            </a:pPr>
            <a:r>
              <a:rPr lang="en-US" dirty="0"/>
              <a:t>Set SMART goals based on their cultural beliefs</a:t>
            </a:r>
          </a:p>
          <a:p>
            <a:endParaRPr lang="en-US" dirty="0"/>
          </a:p>
        </p:txBody>
      </p:sp>
    </p:spTree>
    <p:extLst>
      <p:ext uri="{BB962C8B-B14F-4D97-AF65-F5344CB8AC3E}">
        <p14:creationId xmlns:p14="http://schemas.microsoft.com/office/powerpoint/2010/main" val="139716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0434" name="Rectangle 2"/>
          <p:cNvSpPr>
            <a:spLocks noGrp="1" noChangeArrowheads="1"/>
          </p:cNvSpPr>
          <p:nvPr>
            <p:ph type="title"/>
          </p:nvPr>
        </p:nvSpPr>
        <p:spPr>
          <a:xfrm>
            <a:off x="381000" y="304800"/>
            <a:ext cx="8229600" cy="1219200"/>
          </a:xfrm>
        </p:spPr>
        <p:txBody>
          <a:bodyPr lIns="90477" tIns="44445" rIns="90477" bIns="44445" anchor="b">
            <a:normAutofit fontScale="90000"/>
          </a:bodyPr>
          <a:lstStyle/>
          <a:p>
            <a:pPr>
              <a:defRPr/>
            </a:pPr>
            <a:r>
              <a:rPr lang="en-US" dirty="0"/>
              <a:t>Sick Day Guidelines</a:t>
            </a:r>
            <a:r>
              <a:rPr lang="en-US" sz="4800" dirty="0"/>
              <a:t/>
            </a:r>
            <a:br>
              <a:rPr lang="en-US" sz="4800" dirty="0"/>
            </a:br>
            <a:r>
              <a:rPr lang="en-US" dirty="0"/>
              <a:t>Reasons to Call MD</a:t>
            </a:r>
          </a:p>
        </p:txBody>
      </p:sp>
      <p:sp>
        <p:nvSpPr>
          <p:cNvPr id="1810435" name="Rectangle 3"/>
          <p:cNvSpPr>
            <a:spLocks noGrp="1" noChangeArrowheads="1"/>
          </p:cNvSpPr>
          <p:nvPr>
            <p:ph idx="1"/>
          </p:nvPr>
        </p:nvSpPr>
        <p:spPr>
          <a:xfrm>
            <a:off x="533400" y="1828800"/>
            <a:ext cx="8077200" cy="4648200"/>
          </a:xfrm>
        </p:spPr>
        <p:txBody>
          <a:bodyPr lIns="90477" tIns="44445" rIns="90477" bIns="44445"/>
          <a:lstStyle/>
          <a:p>
            <a:pPr>
              <a:defRPr/>
            </a:pPr>
            <a:r>
              <a:rPr lang="en-US" sz="3400" dirty="0"/>
              <a:t>Vomiting more than once</a:t>
            </a:r>
          </a:p>
          <a:p>
            <a:pPr>
              <a:defRPr/>
            </a:pPr>
            <a:r>
              <a:rPr lang="en-US" sz="3400" dirty="0"/>
              <a:t>Diarrhea &gt; than 5x’s or for &gt; 24 </a:t>
            </a:r>
            <a:r>
              <a:rPr lang="en-US" sz="3400" dirty="0" err="1"/>
              <a:t>hrs</a:t>
            </a:r>
            <a:endParaRPr lang="en-US" sz="3400" dirty="0"/>
          </a:p>
          <a:p>
            <a:pPr>
              <a:defRPr/>
            </a:pPr>
            <a:r>
              <a:rPr lang="en-US" sz="3400" dirty="0"/>
              <a:t>Difficulty breathing</a:t>
            </a:r>
          </a:p>
          <a:p>
            <a:pPr>
              <a:defRPr/>
            </a:pPr>
            <a:r>
              <a:rPr lang="en-US" sz="3400" dirty="0"/>
              <a:t>Blood glucose &gt; than 300mg/dl on 2 consecutive readings</a:t>
            </a:r>
          </a:p>
          <a:p>
            <a:pPr>
              <a:defRPr/>
            </a:pPr>
            <a:r>
              <a:rPr lang="en-US" sz="3400" dirty="0"/>
              <a:t>Temperature &gt; 101 F.</a:t>
            </a:r>
          </a:p>
          <a:p>
            <a:pPr>
              <a:defRPr/>
            </a:pPr>
            <a:r>
              <a:rPr lang="en-US" sz="3400" dirty="0"/>
              <a:t> Positive ketones in urine</a:t>
            </a:r>
            <a:r>
              <a:rPr lang="en-US" sz="3000" dirty="0"/>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301171"/>
            <a:ext cx="3048000" cy="2037080"/>
          </a:xfrm>
          <a:prstGeom prst="rect">
            <a:avLst/>
          </a:prstGeom>
        </p:spPr>
      </p:pic>
    </p:spTree>
    <p:custDataLst>
      <p:tags r:id="rId1"/>
    </p:custDataLst>
    <p:extLst>
      <p:ext uri="{BB962C8B-B14F-4D97-AF65-F5344CB8AC3E}">
        <p14:creationId xmlns:p14="http://schemas.microsoft.com/office/powerpoint/2010/main" val="48759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a:xfrm>
            <a:off x="457200" y="266700"/>
            <a:ext cx="8229600" cy="990600"/>
          </a:xfrm>
        </p:spPr>
        <p:txBody>
          <a:bodyPr>
            <a:normAutofit fontScale="90000"/>
          </a:bodyPr>
          <a:lstStyle/>
          <a:p>
            <a:pPr eaLnBrk="1" hangingPunct="1">
              <a:defRPr/>
            </a:pPr>
            <a:r>
              <a:rPr lang="en-US" sz="3600" dirty="0" smtClean="0"/>
              <a:t>Hospitals and Hyperglycemia What’s the Big Deal?	</a:t>
            </a:r>
          </a:p>
        </p:txBody>
      </p:sp>
      <p:sp>
        <p:nvSpPr>
          <p:cNvPr id="911363" name="Rectangle 3"/>
          <p:cNvSpPr>
            <a:spLocks noGrp="1" noChangeArrowheads="1"/>
          </p:cNvSpPr>
          <p:nvPr>
            <p:ph type="body" idx="1"/>
          </p:nvPr>
        </p:nvSpPr>
        <p:spPr>
          <a:xfrm>
            <a:off x="685800" y="1447800"/>
            <a:ext cx="5257800" cy="4983163"/>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16002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0476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Rot="1" noChangeArrowheads="1"/>
          </p:cNvSpPr>
          <p:nvPr>
            <p:ph type="title"/>
          </p:nvPr>
        </p:nvSpPr>
        <p:spPr>
          <a:xfrm>
            <a:off x="381000" y="464596"/>
            <a:ext cx="8374743" cy="1143000"/>
          </a:xfrm>
        </p:spPr>
        <p:txBody>
          <a:bodyPr>
            <a:normAutofit/>
          </a:bodyPr>
          <a:lstStyle/>
          <a:p>
            <a:pPr eaLnBrk="1" hangingPunct="1">
              <a:defRPr/>
            </a:pPr>
            <a:r>
              <a:rPr lang="en-US" sz="4000" dirty="0" smtClean="0"/>
              <a:t>BG Above Normal = Trouble</a:t>
            </a:r>
          </a:p>
        </p:txBody>
      </p:sp>
      <p:sp>
        <p:nvSpPr>
          <p:cNvPr id="934915" name="Rectangle 3"/>
          <p:cNvSpPr>
            <a:spLocks noGrp="1" noChangeArrowheads="1"/>
          </p:cNvSpPr>
          <p:nvPr>
            <p:ph type="body" idx="1"/>
          </p:nvPr>
        </p:nvSpPr>
        <p:spPr>
          <a:xfrm>
            <a:off x="381000" y="1762461"/>
            <a:ext cx="7772400" cy="4800600"/>
          </a:xfrm>
        </p:spPr>
        <p:txBody>
          <a:bodyPr/>
          <a:lstStyle/>
          <a:p>
            <a:pPr eaLnBrk="1" hangingPunct="1">
              <a:defRPr/>
            </a:pPr>
            <a:r>
              <a:rPr lang="en-US" dirty="0" smtClean="0"/>
              <a:t>Pre Diabetes</a:t>
            </a:r>
          </a:p>
          <a:p>
            <a:pPr lvl="1" eaLnBrk="1" hangingPunct="1">
              <a:defRPr/>
            </a:pPr>
            <a:r>
              <a:rPr lang="en-US" dirty="0" smtClean="0"/>
              <a:t>Fasting Glucose = 100-125mg/dl</a:t>
            </a:r>
          </a:p>
          <a:p>
            <a:pPr lvl="1" eaLnBrk="1" hangingPunct="1">
              <a:defRPr/>
            </a:pPr>
            <a:r>
              <a:rPr lang="en-US" dirty="0" smtClean="0"/>
              <a:t>A1c 5.7 – 6.4%</a:t>
            </a:r>
          </a:p>
          <a:p>
            <a:pPr eaLnBrk="1" hangingPunct="1">
              <a:defRPr/>
            </a:pPr>
            <a:r>
              <a:rPr lang="en-US" dirty="0" smtClean="0"/>
              <a:t>Diabetes</a:t>
            </a:r>
          </a:p>
          <a:p>
            <a:pPr lvl="1" eaLnBrk="1" hangingPunct="1">
              <a:defRPr/>
            </a:pPr>
            <a:r>
              <a:rPr lang="en-US" dirty="0" smtClean="0"/>
              <a:t>Fasting Glucose = 126 mg/dl +</a:t>
            </a:r>
          </a:p>
          <a:p>
            <a:pPr lvl="1" eaLnBrk="1" hangingPunct="1">
              <a:defRPr/>
            </a:pPr>
            <a:r>
              <a:rPr lang="en-US" dirty="0" smtClean="0"/>
              <a:t>Random Glucose = 200 mg/dl +</a:t>
            </a:r>
          </a:p>
          <a:p>
            <a:pPr lvl="1" eaLnBrk="1" hangingPunct="1">
              <a:defRPr/>
            </a:pPr>
            <a:r>
              <a:rPr lang="en-US" dirty="0" smtClean="0"/>
              <a:t>A1c 6.5% +</a:t>
            </a:r>
            <a:endParaRPr lang="en-US" dirty="0"/>
          </a:p>
          <a:p>
            <a:pPr lvl="1">
              <a:defRPr/>
            </a:pPr>
            <a:r>
              <a:rPr lang="en-US" sz="2400" b="1" dirty="0">
                <a:solidFill>
                  <a:srgbClr val="C00000"/>
                </a:solidFill>
              </a:rPr>
              <a:t>Any blood glucose above 140 requires treatment</a:t>
            </a:r>
          </a:p>
          <a:p>
            <a:pPr lvl="1" eaLnBrk="1" hangingPunct="1">
              <a:defRPr/>
            </a:pPr>
            <a:endParaRPr lang="en-US" dirty="0" smtClean="0"/>
          </a:p>
        </p:txBody>
      </p:sp>
      <p:sp>
        <p:nvSpPr>
          <p:cNvPr id="2" name="TextBox 1"/>
          <p:cNvSpPr txBox="1"/>
          <p:nvPr/>
        </p:nvSpPr>
        <p:spPr>
          <a:xfrm>
            <a:off x="1066800" y="5867400"/>
            <a:ext cx="2362200" cy="400110"/>
          </a:xfrm>
          <a:prstGeom prst="rect">
            <a:avLst/>
          </a:prstGeom>
          <a:noFill/>
        </p:spPr>
        <p:txBody>
          <a:bodyPr wrap="square">
            <a:spAutoFit/>
          </a:bodyPr>
          <a:lstStyle/>
          <a:p>
            <a:pPr algn="r">
              <a:defRPr/>
            </a:pPr>
            <a:r>
              <a:rPr lang="en-US" sz="2000" b="1" dirty="0" err="1" smtClean="0">
                <a:solidFill>
                  <a:schemeClr val="bg1"/>
                </a:solidFill>
                <a:hlinkClick r:id="rId4"/>
              </a:rPr>
              <a:t>Umpierrez</a:t>
            </a:r>
            <a:r>
              <a:rPr lang="en-US" sz="2000" b="1" dirty="0" smtClean="0">
                <a:solidFill>
                  <a:schemeClr val="bg1"/>
                </a:solidFill>
                <a:hlinkClick r:id="rId4"/>
              </a:rPr>
              <a:t> </a:t>
            </a:r>
            <a:r>
              <a:rPr lang="en-US" sz="2000" b="1" dirty="0">
                <a:solidFill>
                  <a:schemeClr val="bg1"/>
                </a:solidFill>
                <a:hlinkClick r:id="rId4"/>
              </a:rPr>
              <a:t>et al</a:t>
            </a:r>
            <a:r>
              <a:rPr lang="en-US" sz="2000" b="1" dirty="0">
                <a:solidFill>
                  <a:schemeClr val="bg1"/>
                </a:solidFill>
              </a:rPr>
              <a:t> </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2029161"/>
            <a:ext cx="2659743" cy="2133600"/>
          </a:xfrm>
          <a:prstGeom prst="rect">
            <a:avLst/>
          </a:prstGeom>
        </p:spPr>
      </p:pic>
    </p:spTree>
    <p:custDataLst>
      <p:tags r:id="rId1"/>
    </p:custDataLst>
    <p:extLst>
      <p:ext uri="{BB962C8B-B14F-4D97-AF65-F5344CB8AC3E}">
        <p14:creationId xmlns:p14="http://schemas.microsoft.com/office/powerpoint/2010/main" val="1286038095"/>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a:xfrm>
            <a:off x="381000" y="304801"/>
            <a:ext cx="8229600" cy="912428"/>
          </a:xfrm>
        </p:spPr>
        <p:txBody>
          <a:bodyPr>
            <a:normAutofit/>
          </a:bodyPr>
          <a:lstStyle/>
          <a:p>
            <a:r>
              <a:rPr lang="en-US" dirty="0" smtClean="0"/>
              <a:t>WHAT SHOULD WE AIM FOR?</a:t>
            </a:r>
          </a:p>
        </p:txBody>
      </p:sp>
      <p:sp>
        <p:nvSpPr>
          <p:cNvPr id="189443" name="Content Placeholder 2"/>
          <p:cNvSpPr>
            <a:spLocks noGrp="1"/>
          </p:cNvSpPr>
          <p:nvPr>
            <p:ph idx="1"/>
          </p:nvPr>
        </p:nvSpPr>
        <p:spPr>
          <a:xfrm>
            <a:off x="533400" y="1600200"/>
            <a:ext cx="8382000" cy="5257800"/>
          </a:xfrm>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1828800"/>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33400" y="1828800"/>
            <a:ext cx="6923468" cy="4124206"/>
          </a:xfrm>
          <a:prstGeom prst="rect">
            <a:avLst/>
          </a:prstGeom>
        </p:spPr>
        <p:txBody>
          <a:bodyPr wrap="square">
            <a:spAutoFit/>
          </a:bodyPr>
          <a:lstStyle/>
          <a:p>
            <a:pPr eaLnBrk="1" hangingPunct="1">
              <a:buFont typeface="Wingdings" pitchFamily="2" charset="2"/>
              <a:buNone/>
            </a:pPr>
            <a:r>
              <a:rPr lang="en-US" sz="2800" dirty="0">
                <a:solidFill>
                  <a:prstClr val="black"/>
                </a:solidFill>
              </a:rPr>
              <a:t>Critically Ill </a:t>
            </a:r>
            <a:r>
              <a:rPr lang="en-US" sz="2800" dirty="0" err="1">
                <a:solidFill>
                  <a:prstClr val="black"/>
                </a:solidFill>
              </a:rPr>
              <a:t>pts</a:t>
            </a:r>
            <a:endParaRPr lang="en-US" sz="2800" dirty="0">
              <a:solidFill>
                <a:prstClr val="black"/>
              </a:solidFill>
            </a:endParaRPr>
          </a:p>
          <a:p>
            <a:pPr marL="914400" lvl="1" indent="-457200" eaLnBrk="1" hangingPunct="1">
              <a:buFont typeface="Arial" panose="020B0604020202020204" pitchFamily="34" charset="0"/>
              <a:buChar char="•"/>
            </a:pPr>
            <a:r>
              <a:rPr lang="en-US" sz="2800" dirty="0" smtClean="0">
                <a:solidFill>
                  <a:prstClr val="black"/>
                </a:solidFill>
              </a:rPr>
              <a:t>BG &gt; 180- Start </a:t>
            </a:r>
            <a:r>
              <a:rPr lang="en-US" sz="2800" dirty="0">
                <a:solidFill>
                  <a:prstClr val="black"/>
                </a:solidFill>
              </a:rPr>
              <a:t>insulin </a:t>
            </a:r>
            <a:endParaRPr lang="en-US" sz="2800" dirty="0" smtClean="0">
              <a:solidFill>
                <a:prstClr val="black"/>
              </a:solidFill>
            </a:endParaRPr>
          </a:p>
          <a:p>
            <a:pPr marL="914400" lvl="1" indent="-457200" eaLnBrk="1" hangingPunct="1">
              <a:buFont typeface="Arial" panose="020B0604020202020204" pitchFamily="34" charset="0"/>
              <a:buChar char="•"/>
            </a:pPr>
            <a:r>
              <a:rPr lang="en-US" sz="2800" dirty="0" smtClean="0">
                <a:solidFill>
                  <a:prstClr val="black"/>
                </a:solidFill>
              </a:rPr>
              <a:t>BG goal 140-180</a:t>
            </a:r>
          </a:p>
          <a:p>
            <a:pPr eaLnBrk="1" hangingPunct="1">
              <a:buFont typeface="Wingdings" pitchFamily="2" charset="2"/>
              <a:buNone/>
            </a:pPr>
            <a:endParaRPr lang="en-US" sz="2800" dirty="0">
              <a:solidFill>
                <a:prstClr val="black"/>
              </a:solidFill>
            </a:endParaRPr>
          </a:p>
          <a:p>
            <a:pPr eaLnBrk="1" hangingPunct="1">
              <a:buFont typeface="Wingdings" pitchFamily="2" charset="2"/>
              <a:buNone/>
            </a:pPr>
            <a:r>
              <a:rPr lang="en-US" sz="2800" dirty="0" smtClean="0">
                <a:solidFill>
                  <a:prstClr val="black"/>
                </a:solidFill>
              </a:rPr>
              <a:t>Non Critically Ill patients BG Goals</a:t>
            </a:r>
          </a:p>
          <a:p>
            <a:pPr lvl="1" eaLnBrk="1" hangingPunct="1">
              <a:buFont typeface="Arial" pitchFamily="34" charset="0"/>
              <a:buChar char="•"/>
            </a:pPr>
            <a:r>
              <a:rPr lang="en-US" sz="2800" dirty="0" smtClean="0">
                <a:solidFill>
                  <a:prstClr val="black"/>
                </a:solidFill>
              </a:rPr>
              <a:t> </a:t>
            </a:r>
            <a:r>
              <a:rPr lang="en-US" sz="2800" dirty="0" err="1" smtClean="0">
                <a:solidFill>
                  <a:prstClr val="black"/>
                </a:solidFill>
              </a:rPr>
              <a:t>Premeal</a:t>
            </a:r>
            <a:r>
              <a:rPr lang="en-US" sz="2800" dirty="0" smtClean="0">
                <a:solidFill>
                  <a:prstClr val="black"/>
                </a:solidFill>
              </a:rPr>
              <a:t> </a:t>
            </a:r>
            <a:r>
              <a:rPr lang="en-US" sz="2800" dirty="0">
                <a:solidFill>
                  <a:prstClr val="black"/>
                </a:solidFill>
              </a:rPr>
              <a:t>&lt;</a:t>
            </a:r>
            <a:r>
              <a:rPr lang="en-US" sz="2800" dirty="0" smtClean="0">
                <a:solidFill>
                  <a:prstClr val="black"/>
                </a:solidFill>
              </a:rPr>
              <a:t>140</a:t>
            </a:r>
          </a:p>
          <a:p>
            <a:pPr lvl="1" eaLnBrk="1" hangingPunct="1">
              <a:buFont typeface="Arial" pitchFamily="34" charset="0"/>
              <a:buChar char="•"/>
            </a:pPr>
            <a:r>
              <a:rPr lang="en-US" sz="2800" dirty="0" smtClean="0">
                <a:solidFill>
                  <a:prstClr val="black"/>
                </a:solidFill>
              </a:rPr>
              <a:t> Post meal &lt;180</a:t>
            </a:r>
          </a:p>
          <a:p>
            <a:pPr lvl="2" eaLnBrk="1" hangingPunct="1"/>
            <a:endParaRPr lang="en-US" sz="2000" dirty="0">
              <a:solidFill>
                <a:prstClr val="black"/>
              </a:solidFill>
            </a:endParaRPr>
          </a:p>
          <a:p>
            <a:pPr eaLnBrk="1" hangingPunct="1">
              <a:buFont typeface="Arial" pitchFamily="34" charset="0"/>
              <a:buChar char="•"/>
            </a:pPr>
            <a:r>
              <a:rPr lang="en-US" sz="2800" dirty="0">
                <a:solidFill>
                  <a:prstClr val="black"/>
                </a:solidFill>
              </a:rPr>
              <a:t>Insulin therapy preferred </a:t>
            </a:r>
            <a:r>
              <a:rPr lang="en-US" sz="2800" dirty="0" smtClean="0">
                <a:solidFill>
                  <a:prstClr val="black"/>
                </a:solidFill>
              </a:rPr>
              <a:t>treatment </a:t>
            </a:r>
          </a:p>
          <a:p>
            <a:pPr eaLnBrk="1" hangingPunct="1">
              <a:buFont typeface="Arial" pitchFamily="34" charset="0"/>
              <a:buChar char="•"/>
            </a:pPr>
            <a:r>
              <a:rPr lang="en-US" dirty="0" smtClean="0">
                <a:solidFill>
                  <a:prstClr val="black"/>
                </a:solidFill>
              </a:rPr>
              <a:t>Consensus</a:t>
            </a:r>
            <a:r>
              <a:rPr lang="en-US" dirty="0">
                <a:solidFill>
                  <a:prstClr val="black"/>
                </a:solidFill>
              </a:rPr>
              <a:t>: </a:t>
            </a:r>
            <a:r>
              <a:rPr lang="en-US" dirty="0" err="1">
                <a:solidFill>
                  <a:prstClr val="black"/>
                </a:solidFill>
              </a:rPr>
              <a:t>Inpt</a:t>
            </a:r>
            <a:r>
              <a:rPr lang="en-US" dirty="0">
                <a:solidFill>
                  <a:prstClr val="black"/>
                </a:solidFill>
              </a:rPr>
              <a:t> Hyperglycemia, </a:t>
            </a:r>
            <a:r>
              <a:rPr lang="en-US" dirty="0" err="1">
                <a:solidFill>
                  <a:prstClr val="black"/>
                </a:solidFill>
              </a:rPr>
              <a:t>Endocr</a:t>
            </a:r>
            <a:r>
              <a:rPr lang="en-US" dirty="0">
                <a:solidFill>
                  <a:prstClr val="black"/>
                </a:solidFill>
              </a:rPr>
              <a:t> </a:t>
            </a:r>
            <a:r>
              <a:rPr lang="en-US" dirty="0" err="1">
                <a:solidFill>
                  <a:prstClr val="black"/>
                </a:solidFill>
              </a:rPr>
              <a:t>Pract</a:t>
            </a:r>
            <a:r>
              <a:rPr lang="en-US" dirty="0">
                <a:solidFill>
                  <a:prstClr val="black"/>
                </a:solidFill>
              </a:rPr>
              <a:t>. 2009;15 (No.4)</a:t>
            </a:r>
          </a:p>
        </p:txBody>
      </p:sp>
    </p:spTree>
    <p:custDataLst>
      <p:tags r:id="rId1"/>
    </p:custDataLst>
    <p:extLst>
      <p:ext uri="{BB962C8B-B14F-4D97-AF65-F5344CB8AC3E}">
        <p14:creationId xmlns:p14="http://schemas.microsoft.com/office/powerpoint/2010/main" val="216930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tIns="0" bIns="0">
            <a:normAutofit fontScale="90000"/>
          </a:bodyPr>
          <a:lstStyle/>
          <a:p>
            <a:pPr eaLnBrk="1" hangingPunct="1">
              <a:defRPr/>
            </a:pPr>
            <a:r>
              <a:rPr lang="en-US" sz="3600" dirty="0" smtClean="0"/>
              <a:t>Management of Hyperglycemia and Diabetes </a:t>
            </a:r>
          </a:p>
        </p:txBody>
      </p:sp>
      <p:sp>
        <p:nvSpPr>
          <p:cNvPr id="45059" name="Rectangle 3"/>
          <p:cNvSpPr>
            <a:spLocks noGrp="1" noChangeArrowheads="1"/>
          </p:cNvSpPr>
          <p:nvPr>
            <p:ph sz="quarter" idx="1"/>
          </p:nvPr>
        </p:nvSpPr>
        <p:spPr>
          <a:xfrm>
            <a:off x="457200" y="1600200"/>
            <a:ext cx="8229600" cy="4556760"/>
          </a:xfrm>
        </p:spPr>
        <p:txBody>
          <a:bodyPr tIns="0" bIns="0">
            <a:normAutofit fontScale="85000" lnSpcReduction="10000"/>
          </a:bodyPr>
          <a:lstStyle/>
          <a:p>
            <a:pPr marL="0" indent="0">
              <a:buClr>
                <a:srgbClr val="FFCCFF"/>
              </a:buClr>
              <a:buNone/>
              <a:defRPr/>
            </a:pPr>
            <a:r>
              <a:rPr lang="en-US" dirty="0" smtClean="0"/>
              <a:t>Stop oral agents (</a:t>
            </a:r>
            <a:r>
              <a:rPr lang="en-US" dirty="0" err="1" smtClean="0"/>
              <a:t>ie</a:t>
            </a:r>
            <a:r>
              <a:rPr lang="en-US" dirty="0" smtClean="0"/>
              <a:t>) metformin &amp; sulfonylurea on admission </a:t>
            </a:r>
          </a:p>
          <a:p>
            <a:pPr marL="0" indent="0">
              <a:buClr>
                <a:srgbClr val="FFCCFF"/>
              </a:buClr>
              <a:buNone/>
              <a:defRPr/>
            </a:pPr>
            <a:r>
              <a:rPr lang="en-US" dirty="0"/>
              <a:t> </a:t>
            </a:r>
            <a:r>
              <a:rPr lang="en-US" dirty="0" smtClean="0"/>
              <a:t>“The sole use of Sliding Scale insulin is discouraged” For discharge, oral meds can be resumed</a:t>
            </a:r>
          </a:p>
          <a:p>
            <a:pPr marL="292608" lvl="1" indent="0">
              <a:buClr>
                <a:srgbClr val="FF3300"/>
              </a:buClr>
              <a:buNone/>
              <a:defRPr/>
            </a:pPr>
            <a:r>
              <a:rPr lang="en-US" dirty="0" smtClean="0"/>
              <a:t> </a:t>
            </a:r>
            <a:endParaRPr lang="en-US" dirty="0"/>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sz="3000" dirty="0" smtClean="0"/>
              <a:t>Start Basal/bolus therapy </a:t>
            </a:r>
          </a:p>
          <a:p>
            <a:pPr lvl="2" eaLnBrk="1" hangingPunct="1">
              <a:buClr>
                <a:srgbClr val="FFCCFF"/>
              </a:buClr>
              <a:defRPr/>
            </a:pPr>
            <a:r>
              <a:rPr lang="en-US" sz="2600" dirty="0" smtClean="0"/>
              <a:t>NPH and Regular insulin</a:t>
            </a:r>
          </a:p>
          <a:p>
            <a:pPr lvl="2" eaLnBrk="1" hangingPunct="1">
              <a:buClr>
                <a:srgbClr val="FFCCFF"/>
              </a:buClr>
              <a:defRPr/>
            </a:pPr>
            <a:r>
              <a:rPr lang="en-US" sz="2600" dirty="0" smtClean="0"/>
              <a:t>Long-acting and rapid-acting insulin</a:t>
            </a:r>
          </a:p>
          <a:p>
            <a:pPr lvl="2" eaLnBrk="1" hangingPunct="1">
              <a:buClr>
                <a:srgbClr val="FFCCFF"/>
              </a:buClr>
              <a:defRPr/>
            </a:pPr>
            <a:r>
              <a:rPr lang="en-US" sz="2600" dirty="0" smtClean="0"/>
              <a:t>Premixed insulin</a:t>
            </a:r>
          </a:p>
          <a:p>
            <a:pPr lvl="1" eaLnBrk="1" hangingPunct="1">
              <a:buClr>
                <a:srgbClr val="FF0000"/>
              </a:buClr>
              <a:buFont typeface="Wingdings" pitchFamily="2" charset="2"/>
              <a:buNone/>
              <a:defRPr/>
            </a:pPr>
            <a:endParaRPr lang="en-US" sz="1000" dirty="0" smtClean="0"/>
          </a:p>
          <a:p>
            <a:pPr algn="r">
              <a:buClr>
                <a:srgbClr val="FFCCFF"/>
              </a:buClr>
              <a:defRPr/>
            </a:pPr>
            <a:r>
              <a:rPr lang="en-US" dirty="0"/>
              <a:t>– ADA 2014</a:t>
            </a:r>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611156" y="3675846"/>
            <a:ext cx="2362201" cy="1563710"/>
          </a:xfrm>
          <a:prstGeom prst="rect">
            <a:avLst/>
          </a:prstGeom>
        </p:spPr>
      </p:pic>
    </p:spTree>
    <p:custDataLst>
      <p:tags r:id="rId1"/>
    </p:custDataLst>
    <p:extLst>
      <p:ext uri="{BB962C8B-B14F-4D97-AF65-F5344CB8AC3E}">
        <p14:creationId xmlns:p14="http://schemas.microsoft.com/office/powerpoint/2010/main" val="46886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458" name="Rectangle 2"/>
          <p:cNvSpPr>
            <a:spLocks noGrp="1" noChangeArrowheads="1"/>
          </p:cNvSpPr>
          <p:nvPr>
            <p:ph type="title"/>
          </p:nvPr>
        </p:nvSpPr>
        <p:spPr>
          <a:xfrm>
            <a:off x="457200" y="320040"/>
            <a:ext cx="8229600" cy="975360"/>
          </a:xfrm>
        </p:spPr>
        <p:txBody>
          <a:bodyPr/>
          <a:lstStyle/>
          <a:p>
            <a:pPr>
              <a:defRPr/>
            </a:pPr>
            <a:r>
              <a:rPr lang="en-US" dirty="0"/>
              <a:t>Preparation for Surgery</a:t>
            </a:r>
          </a:p>
        </p:txBody>
      </p:sp>
      <p:sp>
        <p:nvSpPr>
          <p:cNvPr id="1811459" name="Rectangle 3"/>
          <p:cNvSpPr>
            <a:spLocks noGrp="1" noChangeArrowheads="1"/>
          </p:cNvSpPr>
          <p:nvPr>
            <p:ph idx="1"/>
          </p:nvPr>
        </p:nvSpPr>
        <p:spPr>
          <a:xfrm>
            <a:off x="457200" y="1600200"/>
            <a:ext cx="8229600" cy="4556760"/>
          </a:xfrm>
        </p:spPr>
        <p:txBody>
          <a:bodyPr/>
          <a:lstStyle/>
          <a:p>
            <a:pPr>
              <a:lnSpc>
                <a:spcPct val="90000"/>
              </a:lnSpc>
              <a:defRPr/>
            </a:pPr>
            <a:r>
              <a:rPr lang="en-US" dirty="0"/>
              <a:t>Try to schedule surgery in am, resume meds/insulin when eating and stable.</a:t>
            </a:r>
          </a:p>
          <a:p>
            <a:pPr>
              <a:lnSpc>
                <a:spcPct val="90000"/>
              </a:lnSpc>
              <a:defRPr/>
            </a:pPr>
            <a:r>
              <a:rPr lang="en-US" dirty="0">
                <a:solidFill>
                  <a:schemeClr val="accent1">
                    <a:lumMod val="75000"/>
                  </a:schemeClr>
                </a:solidFill>
              </a:rPr>
              <a:t>Oral medications</a:t>
            </a:r>
            <a:r>
              <a:rPr lang="en-US" dirty="0"/>
              <a:t>: In am, hold all diabetes oral medications </a:t>
            </a:r>
          </a:p>
          <a:p>
            <a:pPr>
              <a:lnSpc>
                <a:spcPct val="90000"/>
              </a:lnSpc>
              <a:defRPr/>
            </a:pPr>
            <a:r>
              <a:rPr lang="en-US" dirty="0">
                <a:solidFill>
                  <a:schemeClr val="accent1">
                    <a:lumMod val="75000"/>
                  </a:schemeClr>
                </a:solidFill>
              </a:rPr>
              <a:t>Basal Insulin</a:t>
            </a:r>
            <a:r>
              <a:rPr lang="en-US" dirty="0"/>
              <a:t>: for type 2s, give 50</a:t>
            </a:r>
            <a:r>
              <a:rPr lang="en-US" dirty="0" smtClean="0"/>
              <a:t>%-100% </a:t>
            </a:r>
            <a:r>
              <a:rPr lang="en-US" dirty="0"/>
              <a:t>of usual am basal dose and for type 1s give 100% of basal dose.</a:t>
            </a:r>
          </a:p>
          <a:p>
            <a:pPr>
              <a:lnSpc>
                <a:spcPct val="90000"/>
              </a:lnSpc>
              <a:defRPr/>
            </a:pPr>
            <a:r>
              <a:rPr lang="en-US" dirty="0">
                <a:solidFill>
                  <a:schemeClr val="accent1">
                    <a:lumMod val="75000"/>
                  </a:schemeClr>
                </a:solidFill>
              </a:rPr>
              <a:t>Bolus insulin: </a:t>
            </a:r>
            <a:r>
              <a:rPr lang="en-US" dirty="0"/>
              <a:t>Use mild insulin bolus coverage for type 1 and type 2’s</a:t>
            </a:r>
          </a:p>
        </p:txBody>
      </p:sp>
    </p:spTree>
    <p:custDataLst>
      <p:tags r:id="rId1"/>
    </p:custDataLst>
    <p:extLst>
      <p:ext uri="{BB962C8B-B14F-4D97-AF65-F5344CB8AC3E}">
        <p14:creationId xmlns:p14="http://schemas.microsoft.com/office/powerpoint/2010/main" val="188021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Courses to Review</a:t>
            </a:r>
            <a:endParaRPr lang="en-US" dirty="0"/>
          </a:p>
        </p:txBody>
      </p:sp>
      <p:sp>
        <p:nvSpPr>
          <p:cNvPr id="3" name="Content Placeholder 2"/>
          <p:cNvSpPr>
            <a:spLocks noGrp="1"/>
          </p:cNvSpPr>
          <p:nvPr>
            <p:ph sz="quarter" idx="1"/>
          </p:nvPr>
        </p:nvSpPr>
        <p:spPr>
          <a:xfrm>
            <a:off x="609600" y="1447800"/>
            <a:ext cx="4648200" cy="4709160"/>
          </a:xfrm>
        </p:spPr>
        <p:txBody>
          <a:bodyPr/>
          <a:lstStyle/>
          <a:p>
            <a:r>
              <a:rPr lang="en-US" dirty="0" smtClean="0"/>
              <a:t>Hyperglycemic Crises</a:t>
            </a:r>
          </a:p>
          <a:p>
            <a:r>
              <a:rPr lang="en-US" dirty="0" smtClean="0"/>
              <a:t>Setting up a Successful Diabetes Program -Diabetes Self Management Education and Support</a:t>
            </a:r>
          </a:p>
          <a:p>
            <a:r>
              <a:rPr lang="en-US" dirty="0" smtClean="0"/>
              <a:t>Chronic Complications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447800"/>
            <a:ext cx="2794000" cy="4191000"/>
          </a:xfrm>
          <a:prstGeom prst="rect">
            <a:avLst/>
          </a:prstGeom>
        </p:spPr>
      </p:pic>
    </p:spTree>
    <p:custDataLst>
      <p:tags r:id="rId1"/>
    </p:custDataLst>
    <p:extLst>
      <p:ext uri="{BB962C8B-B14F-4D97-AF65-F5344CB8AC3E}">
        <p14:creationId xmlns:p14="http://schemas.microsoft.com/office/powerpoint/2010/main" val="315270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4038600" y="1216152"/>
            <a:ext cx="4635246" cy="4937760"/>
          </a:xfrm>
        </p:spPr>
        <p:txBody>
          <a:bodyPr/>
          <a:lstStyle/>
          <a:p>
            <a:r>
              <a:rPr lang="fr-FR" dirty="0" smtClean="0"/>
              <a:t>Standards of Care</a:t>
            </a:r>
          </a:p>
          <a:p>
            <a:r>
              <a:rPr lang="fr-FR" dirty="0" smtClean="0"/>
              <a:t>Glucose goals for kids </a:t>
            </a:r>
            <a:r>
              <a:rPr lang="en-US" noProof="1" smtClean="0"/>
              <a:t>and</a:t>
            </a:r>
            <a:r>
              <a:rPr lang="fr-FR" dirty="0" smtClean="0"/>
              <a:t> </a:t>
            </a:r>
            <a:r>
              <a:rPr lang="en-US" noProof="1" smtClean="0"/>
              <a:t>during</a:t>
            </a:r>
            <a:r>
              <a:rPr lang="fr-FR" dirty="0" smtClean="0"/>
              <a:t> pregnancy</a:t>
            </a:r>
          </a:p>
          <a:p>
            <a:endParaRPr lang="en-US" dirty="0" smtClean="0"/>
          </a:p>
          <a:p>
            <a:endParaRPr lang="fr-FR" dirty="0" smtClean="0"/>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27074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8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86.xml><?xml version="1.0" encoding="utf-8"?>
<p:tagLst xmlns:a="http://schemas.openxmlformats.org/drawingml/2006/main" xmlns:r="http://schemas.openxmlformats.org/officeDocument/2006/relationships" xmlns:p="http://schemas.openxmlformats.org/presentationml/2006/main">
  <p:tag name="ANNOTATION_TYPE_9" val="2"/>
  <p:tag name="ANNOTATION_START_9" val="176.1"/>
  <p:tag name="ANNOTATION_END_9" val="189.3"/>
  <p:tag name="ANNOTATION_TOP_9" val="167.3"/>
  <p:tag name="ANNOTATION_LEFT_9" val="30.0"/>
  <p:tag name="ANNOTATION_WIDTH_9" val="400.4"/>
  <p:tag name="ANNOTATION_HEIGHT_9" val="122.5"/>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9.3"/>
  <p:tag name="ANNOTATION_END_10" val="202.7"/>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202.7"/>
  <p:tag name="ANNOTATION_END_11" val="202.7"/>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2.7"/>
  <p:tag name="ANNOTATION_END_12" val="213.0"/>
  <p:tag name="ANNOTATION_TOP_12" val="168.5"/>
  <p:tag name="ANNOTATION_LEFT_12" val="19.2"/>
  <p:tag name="ANNOTATION_WIDTH_12" val="411.2"/>
  <p:tag name="ANNOTATION_HEIGHT_12" val="12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13.0"/>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UDIO_ID" val="1070"/>
  <p:tag name="ELAPSEDTIME" val="126.4"/>
  <p:tag name="ANNOTATION_TYPE_1" val="2"/>
  <p:tag name="ANNOTATION_START_1" val="14.0"/>
  <p:tag name="ANNOTATION_END_1" val="14.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0"/>
  <p:tag name="ANNOTATION_END_2" val="56.5"/>
  <p:tag name="ANNOTATION_TOP_2" val="91.5"/>
  <p:tag name="ANNOTATION_LEFT_2" val="20.1"/>
  <p:tag name="ANNOTATION_WIDTH_2" val="400.9"/>
  <p:tag name="ANNOTATION_HEIGHT_2" val="117.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9.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9.5"/>
  <p:tag name="ANNOTATION_END_4" val="59.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5"/>
  <p:tag name="ANNOTATION_END_5" val="79.2"/>
  <p:tag name="ANNOTATION_TOP_5" val="194.8"/>
  <p:tag name="ANNOTATION_LEFT_5" val="11.9"/>
  <p:tag name="ANNOTATION_WIDTH_5" val="401.6"/>
  <p:tag name="ANNOTATION_HEIGHT_5" val="162.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9.2"/>
  <p:tag name="ANNOTATION_END_6" val="97.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7.7"/>
  <p:tag name="ANNOTATION_END_7" val="97.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97.7"/>
  <p:tag name="ANNOTATION_TOP_8" val="303.4"/>
  <p:tag name="ANNOTATION_LEFT_8" val="244.4"/>
  <p:tag name="ANNOTATION_WIDTH_8" val="316.7"/>
  <p:tag name="ANNOTATION_HEIGHT_8" val="113.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3064219-143e-4a9a-baa7-259993d9e063"/>
  <p:tag name="ARTICULATE_SLIDE_NAV" val="12"/>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1741</TotalTime>
  <Words>4177</Words>
  <Application>Microsoft Office PowerPoint</Application>
  <PresentationFormat>On-screen Show (4:3)</PresentationFormat>
  <Paragraphs>791</Paragraphs>
  <Slides>97</Slides>
  <Notes>40</Notes>
  <HiddenSlides>0</HiddenSlides>
  <MMClips>2</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97</vt:i4>
      </vt:variant>
    </vt:vector>
  </HeadingPairs>
  <TitlesOfParts>
    <vt:vector size="116" baseType="lpstr">
      <vt:lpstr>ＭＳ Ｐゴシック</vt:lpstr>
      <vt:lpstr>Arial</vt:lpstr>
      <vt:lpstr>Arial Black</vt:lpstr>
      <vt:lpstr>Calibri</vt:lpstr>
      <vt:lpstr>Garamond</vt:lpstr>
      <vt:lpstr>Gill Sans MT</vt:lpstr>
      <vt:lpstr>Math B</vt:lpstr>
      <vt:lpstr>Microsoft PhagsPa</vt:lpstr>
      <vt:lpstr>Monotype Sorts</vt:lpstr>
      <vt:lpstr>Tahoma</vt:lpstr>
      <vt:lpstr>Times</vt:lpstr>
      <vt:lpstr>Times New Roman</vt:lpstr>
      <vt:lpstr>Trebuchet MS</vt:lpstr>
      <vt:lpstr>Verdana</vt:lpstr>
      <vt:lpstr>Wingdings</vt:lpstr>
      <vt:lpstr>Wingdings 3</vt:lpstr>
      <vt:lpstr>Origin</vt:lpstr>
      <vt:lpstr>1_Origin</vt:lpstr>
      <vt:lpstr>Clip</vt:lpstr>
      <vt:lpstr>Diabetes Boot Camp – Class 2</vt:lpstr>
      <vt:lpstr>Important Stuff</vt:lpstr>
      <vt:lpstr>Boot Camp 2 –  Standards of Care, Treatment of HTN, Lipids, Hypo, Monitoring and Sick Days</vt:lpstr>
      <vt:lpstr>Poll Question 1</vt:lpstr>
      <vt:lpstr>Assessing Diabetes Self Care</vt:lpstr>
      <vt:lpstr>Assess the Situation</vt:lpstr>
      <vt:lpstr>Beliefs, Attitudes, Readiness</vt:lpstr>
      <vt:lpstr>Assessment Factors:</vt:lpstr>
      <vt:lpstr>Poll Question 2</vt:lpstr>
      <vt:lpstr>Adaptation to the Emotional Stress of Chronic Disease (Kubler-Ross, Rubin RR, WHPolonsky)</vt:lpstr>
      <vt:lpstr>Asking Questions: clear, accepting manner</vt:lpstr>
      <vt:lpstr>Social Support Assessment Tool </vt:lpstr>
      <vt:lpstr>Types of Social Support </vt:lpstr>
      <vt:lpstr>Promoting Learning and Behavior Change     </vt:lpstr>
      <vt:lpstr>Poll Question 3</vt:lpstr>
      <vt:lpstr>Adult Learners*</vt:lpstr>
      <vt:lpstr>Empowerment Perspective</vt:lpstr>
      <vt:lpstr>Facilitating Self-Care - Specific Skills Training</vt:lpstr>
      <vt:lpstr>No one is Unmotivated</vt:lpstr>
      <vt:lpstr>Overcoming barriers</vt:lpstr>
      <vt:lpstr>Reevaluating Traditional Methods – Focus on Mindfulness</vt:lpstr>
      <vt:lpstr>   Control Matters</vt:lpstr>
      <vt:lpstr>Poll Question 4</vt:lpstr>
      <vt:lpstr>Can we stop pre diabetes from progressing?</vt:lpstr>
      <vt:lpstr>Diabetes Prevention Program</vt:lpstr>
      <vt:lpstr>Weight loss and Prevention</vt:lpstr>
      <vt:lpstr>Have Pre-Diabetes? Steps to Prevent Type 2 </vt:lpstr>
      <vt:lpstr>Diabetes Control and Complications Trial (DCCT)</vt:lpstr>
      <vt:lpstr>DCCT Conclusions</vt:lpstr>
      <vt:lpstr>UKPDS Results United kingdom Prospective Diabetes Study</vt:lpstr>
      <vt:lpstr>“Legacy Effect”</vt:lpstr>
      <vt:lpstr>Goals of Care</vt:lpstr>
      <vt:lpstr>Poll Question 5</vt:lpstr>
      <vt:lpstr>Patient Centered Approach</vt:lpstr>
      <vt:lpstr>ABC’s of Diabetes</vt:lpstr>
      <vt:lpstr>A1c Test</vt:lpstr>
      <vt:lpstr>PowerPoint Presentation</vt:lpstr>
      <vt:lpstr>A1c Goals for Non Pregnant Adults Individualize Targets – ADA  </vt:lpstr>
      <vt:lpstr>Recommendations: Glycemic Goals in Adults </vt:lpstr>
      <vt:lpstr>A1c and Estimated Avg Glucose (eAG) 2008 </vt:lpstr>
      <vt:lpstr>Glucose Goals  Individualize Targets – ADA  </vt:lpstr>
      <vt:lpstr>Poll Question 6</vt:lpstr>
      <vt:lpstr>PowerPoint Presentation</vt:lpstr>
      <vt:lpstr>PowerPoint Presentation</vt:lpstr>
      <vt:lpstr>BP Goal  ADA Clinical Practice Recommendations  </vt:lpstr>
      <vt:lpstr>Detecting Hypertension</vt:lpstr>
      <vt:lpstr>ACE Inhibitors “ils” for HTN</vt:lpstr>
      <vt:lpstr>Angiotensin Receptor Blockers (ARBs) “sartans” for HTN</vt:lpstr>
      <vt:lpstr>Beta Blockers “lols” for HTN </vt:lpstr>
      <vt:lpstr>Diuretics</vt:lpstr>
      <vt:lpstr>*Lipid Goals  ADA Clinical Practice Recommendations  </vt:lpstr>
      <vt:lpstr>Lipid Management  ADA Clinical Practice Recommendations  </vt:lpstr>
      <vt:lpstr>Lipid Management  ADA Clinical Practice Recommendations  </vt:lpstr>
      <vt:lpstr>HMG-CoA Reductase inhibitors – Statins for Diabetic Dyslipidemia </vt:lpstr>
      <vt:lpstr>Niacin to treat Diabetic Dyslipidemia? </vt:lpstr>
      <vt:lpstr>Aspirin Therapy  (75-162/day)</vt:lpstr>
      <vt:lpstr>Smoking and Diabetes</vt:lpstr>
      <vt:lpstr>PowerPoint Presentation</vt:lpstr>
      <vt:lpstr>A 78 yr old man, smokes ppd</vt:lpstr>
      <vt:lpstr>Poll Question 7</vt:lpstr>
      <vt:lpstr>Diabetes Care Guidelines- ADA</vt:lpstr>
      <vt:lpstr>Vaccinations- Immunizations</vt:lpstr>
      <vt:lpstr>ABCs of Diabetes</vt:lpstr>
      <vt:lpstr>Mr. Jones -  What are Your Recommendations for Self-Care?</vt:lpstr>
      <vt:lpstr>Treatment Goals Not Met?</vt:lpstr>
      <vt:lpstr>Diabetes Self Management Education and Support (DSMES)</vt:lpstr>
      <vt:lpstr> Hypoglycemia - The limiting factor </vt:lpstr>
      <vt:lpstr>Hypoglycemia</vt:lpstr>
      <vt:lpstr>Hypoglycemia – “Limiting Factor”</vt:lpstr>
      <vt:lpstr>Hypoglycemia:  Clinical Risk Factors  </vt:lpstr>
      <vt:lpstr>Glycemic Threshold Values John White, PharmD, Diabetes Spectrum, 2007</vt:lpstr>
      <vt:lpstr>Hypoglycemia Symptoms</vt:lpstr>
      <vt:lpstr>Nocturnal Hypoglycemia</vt:lpstr>
      <vt:lpstr>Hypoglycemia Awareness</vt:lpstr>
      <vt:lpstr>Learn Their Own, Most Reliable Symptoms - BGAT</vt:lpstr>
      <vt:lpstr>Treatment of Hypoglycemia</vt:lpstr>
      <vt:lpstr>Tx of Severe Hypoglycemia</vt:lpstr>
      <vt:lpstr>Glucagon Emergency Kit</vt:lpstr>
      <vt:lpstr>Preventing Hypoglycemia</vt:lpstr>
      <vt:lpstr>Monitoring, sick day management and Hospital goals</vt:lpstr>
      <vt:lpstr>Self-Monitoring Why Should I do it?</vt:lpstr>
      <vt:lpstr>How will it help me?</vt:lpstr>
      <vt:lpstr>How Often Should I Check?</vt:lpstr>
      <vt:lpstr>ADA Guidelines</vt:lpstr>
      <vt:lpstr>Glucose Monitoring Baseline Learning</vt:lpstr>
      <vt:lpstr>Alternate Site Testing? </vt:lpstr>
      <vt:lpstr>  Monitoring Issues </vt:lpstr>
      <vt:lpstr>Poll Question 8</vt:lpstr>
      <vt:lpstr>Sick Day Patient Guidelines</vt:lpstr>
      <vt:lpstr>Sick Day Guidelines Reasons to Call MD</vt:lpstr>
      <vt:lpstr>Hospitals and Hyperglycemia What’s the Big Deal? </vt:lpstr>
      <vt:lpstr>BG Above Normal = Trouble</vt:lpstr>
      <vt:lpstr>WHAT SHOULD WE AIM FOR?</vt:lpstr>
      <vt:lpstr>Management of Hyperglycemia and Diabetes </vt:lpstr>
      <vt:lpstr>Preparation for Surgery</vt:lpstr>
      <vt:lpstr>Online Courses to Review</vt:lpstr>
      <vt:lpstr>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105</cp:revision>
  <cp:lastPrinted>2014-10-09T17:32:58Z</cp:lastPrinted>
  <dcterms:created xsi:type="dcterms:W3CDTF">2014-04-17T17:56:59Z</dcterms:created>
  <dcterms:modified xsi:type="dcterms:W3CDTF">2014-10-09T17:33:18Z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5A782FC4-4C62-423F-B6B1-07B9A70CBAEE</vt:lpwstr>
  </property>
  <property fmtid="{D5CDD505-2E9C-101B-9397-08002B2CF9AE}" pid="3" name="ArticulatePath">
    <vt:lpwstr>DES PPT template</vt:lpwstr>
  </property>
</Properties>
</file>