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dp" ContentType="image/vnd.ms-photo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1.xml" ContentType="application/vnd.openxmlformats-officedocument.presentationml.notesSlid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notesSlides/notesSlide2.xml" ContentType="application/vnd.openxmlformats-officedocument.presentationml.notesSlid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5"/>
  </p:notesMasterIdLst>
  <p:handoutMasterIdLst>
    <p:handoutMasterId r:id="rId16"/>
  </p:handoutMasterIdLst>
  <p:sldIdLst>
    <p:sldId id="259" r:id="rId3"/>
    <p:sldId id="824" r:id="rId4"/>
    <p:sldId id="825" r:id="rId5"/>
    <p:sldId id="823" r:id="rId6"/>
    <p:sldId id="815" r:id="rId7"/>
    <p:sldId id="826" r:id="rId8"/>
    <p:sldId id="818" r:id="rId9"/>
    <p:sldId id="828" r:id="rId10"/>
    <p:sldId id="827" r:id="rId11"/>
    <p:sldId id="756" r:id="rId12"/>
    <p:sldId id="829" r:id="rId13"/>
    <p:sldId id="727" r:id="rId14"/>
  </p:sldIdLst>
  <p:sldSz cx="9144000" cy="6858000" type="screen4x3"/>
  <p:notesSz cx="7315200" cy="9601200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D45A"/>
    <a:srgbClr val="5E388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napVertSplitter="1" vertBarState="minimized">
    <p:restoredLeft sz="8995" autoAdjust="0"/>
    <p:restoredTop sz="94660"/>
  </p:normalViewPr>
  <p:slideViewPr>
    <p:cSldViewPr>
      <p:cViewPr varScale="1">
        <p:scale>
          <a:sx n="88" d="100"/>
          <a:sy n="88" d="100"/>
        </p:scale>
        <p:origin x="2094" y="12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3192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38800" y="8864278"/>
            <a:ext cx="988907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pPr algn="l"/>
            <a:r>
              <a:rPr lang="en-US" dirty="0" smtClean="0"/>
              <a:t>Page </a:t>
            </a:r>
            <a:fld id="{DB11F317-1706-48D2-BEDD-4D721C357930}" type="slidenum">
              <a:rPr lang="en-US" smtClean="0"/>
              <a:pPr algn="l"/>
              <a:t>‹#›</a:t>
            </a:fld>
            <a:endParaRPr lang="en-US" dirty="0"/>
          </a:p>
        </p:txBody>
      </p:sp>
      <p:sp>
        <p:nvSpPr>
          <p:cNvPr id="6" name="Text Box 264"/>
          <p:cNvSpPr txBox="1">
            <a:spLocks noChangeArrowheads="1"/>
          </p:cNvSpPr>
          <p:nvPr/>
        </p:nvSpPr>
        <p:spPr bwMode="auto">
          <a:xfrm>
            <a:off x="609600" y="9105141"/>
            <a:ext cx="4876800" cy="2822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6661" tIns="48331" rIns="96661" bIns="4833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200" dirty="0">
                <a:latin typeface="Calibri" panose="020F0502020204030204" pitchFamily="34" charset="0"/>
              </a:rPr>
              <a:t>© Copyright </a:t>
            </a:r>
            <a:r>
              <a:rPr lang="en-US" sz="1200" dirty="0" smtClean="0">
                <a:latin typeface="Calibri" panose="020F0502020204030204" pitchFamily="34" charset="0"/>
              </a:rPr>
              <a:t>1999-2015, </a:t>
            </a:r>
            <a:r>
              <a:rPr lang="en-US" sz="1200" dirty="0">
                <a:latin typeface="Calibri" panose="020F0502020204030204" pitchFamily="34" charset="0"/>
              </a:rPr>
              <a:t>Diabetes Education Services,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0015365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2B3F865E-7DC9-466F-929A-3C49D925754D}" type="datetimeFigureOut">
              <a:rPr lang="en-US" smtClean="0"/>
              <a:t>4/2/2015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B5E225C-EA32-49AA-BCE1-CBED354D95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0503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9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4915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Diabetes Educational Services© (530) 893 - 8635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2518F64-349E-47DF-A643-41E2392EE8F1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2448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1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271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204AD8E7-CC02-48E5-9425-8C83C3C373B5}" type="slidenum">
              <a:rPr lang="en-US" sz="1200" smtClean="0"/>
              <a:pPr eaLnBrk="1" hangingPunct="1"/>
              <a:t>7</a:t>
            </a:fld>
            <a:endParaRPr lang="en-US" sz="1200" smtClean="0"/>
          </a:p>
        </p:txBody>
      </p:sp>
    </p:spTree>
    <p:extLst>
      <p:ext uri="{BB962C8B-B14F-4D97-AF65-F5344CB8AC3E}">
        <p14:creationId xmlns:p14="http://schemas.microsoft.com/office/powerpoint/2010/main" val="19437201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264195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264196" name="Footer Placeholder 3"/>
          <p:cNvSpPr>
            <a:spLocks noGrp="1"/>
          </p:cNvSpPr>
          <p:nvPr>
            <p:ph type="ftr" sz="quarter" idx="4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864" indent="-285716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2868" indent="-228574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016" indent="-228574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163" indent="-228574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310" indent="-2285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457" indent="-2285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8604" indent="-2285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5752" indent="-2285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mtClean="0">
                <a:latin typeface="Times New Roman" panose="02020603050405020304" pitchFamily="18" charset="0"/>
              </a:rPr>
              <a:t>Diabetes Educational Services© (530) 893 - 8635 </a:t>
            </a:r>
          </a:p>
        </p:txBody>
      </p:sp>
      <p:sp>
        <p:nvSpPr>
          <p:cNvPr id="264197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864" indent="-285716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2868" indent="-228574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016" indent="-228574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163" indent="-228574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310" indent="-2285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457" indent="-2285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8604" indent="-2285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5752" indent="-2285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DB4D74C-9B85-4DFD-9115-E1F2E713A514}" type="slidenum">
              <a:rPr lang="en-US">
                <a:latin typeface="Times New Roman" panose="02020603050405020304" pitchFamily="18" charset="0"/>
              </a:rPr>
              <a:pPr/>
              <a:t>12</a:t>
            </a:fld>
            <a:endParaRPr 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81071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microsoft.com/office/2007/relationships/hdphoto" Target="../media/hdphoto2.wdp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4.png"/><Relationship Id="rId4" Type="http://schemas.microsoft.com/office/2007/relationships/hdphoto" Target="../media/hdphoto3.wdp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4.png"/><Relationship Id="rId4" Type="http://schemas.microsoft.com/office/2007/relationships/hdphoto" Target="../media/hdphoto3.wdp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4.png"/><Relationship Id="rId4" Type="http://schemas.microsoft.com/office/2007/relationships/hdphoto" Target="../media/hdphoto3.wdp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4.png"/><Relationship Id="rId4" Type="http://schemas.microsoft.com/office/2007/relationships/hdphoto" Target="../media/hdphoto3.wdp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4.png"/><Relationship Id="rId4" Type="http://schemas.microsoft.com/office/2007/relationships/hdphoto" Target="../media/hdphoto3.wdp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4.png"/><Relationship Id="rId4" Type="http://schemas.microsoft.com/office/2007/relationships/hdphoto" Target="../media/hdphoto3.wdp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352800"/>
            <a:ext cx="6858000" cy="1524000"/>
          </a:xfrm>
          <a:noFill/>
        </p:spPr>
        <p:txBody>
          <a:bodyPr anchor="t" anchorCtr="0">
            <a:normAutofit/>
          </a:bodyPr>
          <a:lstStyle>
            <a:lvl1pPr algn="r">
              <a:defRPr sz="4400">
                <a:solidFill>
                  <a:schemeClr val="tx1"/>
                </a:solidFill>
              </a:defRPr>
            </a:lvl1pPr>
          </a:lstStyle>
          <a:p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>
            <a:noAutofit/>
          </a:bodyPr>
          <a:lstStyle>
            <a:lvl1pPr marL="0" indent="0" algn="r">
              <a:buNone/>
              <a:defRPr sz="3200">
                <a:solidFill>
                  <a:schemeClr val="tx1"/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dirty="0" smtClean="0"/>
              <a:t>Click to edit Master subtitle style</a:t>
            </a:r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>
            <a:off x="904875" y="3276600"/>
            <a:ext cx="7315200" cy="1655064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276600"/>
            <a:ext cx="228600" cy="1651635"/>
          </a:xfrm>
          <a:prstGeom prst="rect">
            <a:avLst/>
          </a:prstGeom>
          <a:solidFill>
            <a:srgbClr val="B1D45A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rgbClr val="5E3886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pic>
        <p:nvPicPr>
          <p:cNvPr id="24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852" y="6305550"/>
            <a:ext cx="8229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5" name="Picture 2"/>
          <p:cNvPicPr>
            <a:picLocks noChangeAspect="1" noChangeArrowheads="1"/>
          </p:cNvPicPr>
          <p:nvPr userDrawn="1"/>
        </p:nvPicPr>
        <p:blipFill>
          <a:blip r:embed="rId3" cstate="print">
            <a:clrChange>
              <a:clrFrom>
                <a:srgbClr val="BFBFBF"/>
              </a:clrFrom>
              <a:clrTo>
                <a:srgbClr val="BFBFBF">
                  <a:alpha val="0"/>
                </a:srgbClr>
              </a:clrTo>
            </a:clrChange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100000"/>
                    </a14:imgEffect>
                    <a14:imgEffect>
                      <a14:saturation sat="0"/>
                    </a14:imgEffect>
                    <a14:imgEffect>
                      <a14:brightnessContrast bright="-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852" y="6344160"/>
            <a:ext cx="1046148" cy="4070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Picture 26"/>
          <p:cNvPicPr>
            <a:picLocks noChangeAspect="1"/>
          </p:cNvPicPr>
          <p:nvPr userDrawn="1"/>
        </p:nvPicPr>
        <p:blipFill>
          <a:blip r:embed="rId5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8752" y="6109000"/>
            <a:ext cx="2212848" cy="6728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38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pic>
        <p:nvPicPr>
          <p:cNvPr id="13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-2394473" y="2957775"/>
            <a:ext cx="5864268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2"/>
          <p:cNvPicPr>
            <a:picLocks noChangeAspect="1" noChangeArrowheads="1"/>
          </p:cNvPicPr>
          <p:nvPr userDrawn="1"/>
        </p:nvPicPr>
        <p:blipFill>
          <a:blip r:embed="rId3" cstate="print">
            <a:clrChange>
              <a:clrFrom>
                <a:srgbClr val="BFBFBF"/>
              </a:clrFrom>
              <a:clrTo>
                <a:srgbClr val="BFBFBF">
                  <a:alpha val="0"/>
                </a:srgbClr>
              </a:clrTo>
            </a:clrChange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100000"/>
                    </a14:imgEffect>
                    <a14:imgEffect>
                      <a14:saturation sat="0"/>
                    </a14:imgEffect>
                    <a14:imgEffect>
                      <a14:brightnessContrast bright="-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60911" y="432965"/>
            <a:ext cx="745466" cy="4070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AndTx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7B05DB-FC04-4768-9B1A-64CA06E6BA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xfrm>
            <a:off x="457200" y="6243638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4464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990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ln>
                <a:solidFill>
                  <a:schemeClr val="bg1"/>
                </a:solidFill>
              </a:ln>
            </a:endParaRPr>
          </a:p>
        </p:txBody>
      </p:sp>
      <p:sp>
        <p:nvSpPr>
          <p:cNvPr id="5" name="Freeform 4"/>
          <p:cNvSpPr/>
          <p:nvPr userDrawn="1"/>
        </p:nvSpPr>
        <p:spPr>
          <a:xfrm>
            <a:off x="76200" y="6477000"/>
            <a:ext cx="1066800" cy="304800"/>
          </a:xfrm>
          <a:custGeom>
            <a:avLst/>
            <a:gdLst>
              <a:gd name="connsiteX0" fmla="*/ 0 w 1143000"/>
              <a:gd name="connsiteY0" fmla="*/ 0 h 457200"/>
              <a:gd name="connsiteX1" fmla="*/ 1143000 w 1143000"/>
              <a:gd name="connsiteY1" fmla="*/ 0 h 457200"/>
              <a:gd name="connsiteX2" fmla="*/ 1143000 w 1143000"/>
              <a:gd name="connsiteY2" fmla="*/ 457200 h 457200"/>
              <a:gd name="connsiteX3" fmla="*/ 0 w 1143000"/>
              <a:gd name="connsiteY3" fmla="*/ 457200 h 457200"/>
              <a:gd name="connsiteX4" fmla="*/ 0 w 1143000"/>
              <a:gd name="connsiteY4" fmla="*/ 0 h 457200"/>
              <a:gd name="connsiteX0" fmla="*/ 0 w 1828800"/>
              <a:gd name="connsiteY0" fmla="*/ 0 h 457200"/>
              <a:gd name="connsiteX1" fmla="*/ 1143000 w 1828800"/>
              <a:gd name="connsiteY1" fmla="*/ 0 h 457200"/>
              <a:gd name="connsiteX2" fmla="*/ 1828800 w 1828800"/>
              <a:gd name="connsiteY2" fmla="*/ 0 h 457200"/>
              <a:gd name="connsiteX3" fmla="*/ 0 w 1828800"/>
              <a:gd name="connsiteY3" fmla="*/ 457200 h 457200"/>
              <a:gd name="connsiteX4" fmla="*/ 0 w 1828800"/>
              <a:gd name="connsiteY4" fmla="*/ 0 h 457200"/>
              <a:gd name="connsiteX0" fmla="*/ 0 w 1828800"/>
              <a:gd name="connsiteY0" fmla="*/ 0 h 457200"/>
              <a:gd name="connsiteX1" fmla="*/ 1143000 w 1828800"/>
              <a:gd name="connsiteY1" fmla="*/ 0 h 457200"/>
              <a:gd name="connsiteX2" fmla="*/ 1828800 w 1828800"/>
              <a:gd name="connsiteY2" fmla="*/ 0 h 457200"/>
              <a:gd name="connsiteX3" fmla="*/ 1143000 w 1828800"/>
              <a:gd name="connsiteY3" fmla="*/ 457200 h 457200"/>
              <a:gd name="connsiteX4" fmla="*/ 0 w 1828800"/>
              <a:gd name="connsiteY4" fmla="*/ 457200 h 457200"/>
              <a:gd name="connsiteX5" fmla="*/ 0 w 1828800"/>
              <a:gd name="connsiteY5" fmla="*/ 0 h 457200"/>
              <a:gd name="connsiteX0" fmla="*/ 0 w 1828800"/>
              <a:gd name="connsiteY0" fmla="*/ 0 h 457200"/>
              <a:gd name="connsiteX1" fmla="*/ 857250 w 1828800"/>
              <a:gd name="connsiteY1" fmla="*/ 0 h 457200"/>
              <a:gd name="connsiteX2" fmla="*/ 1143000 w 1828800"/>
              <a:gd name="connsiteY2" fmla="*/ 0 h 457200"/>
              <a:gd name="connsiteX3" fmla="*/ 1828800 w 1828800"/>
              <a:gd name="connsiteY3" fmla="*/ 0 h 457200"/>
              <a:gd name="connsiteX4" fmla="*/ 1143000 w 1828800"/>
              <a:gd name="connsiteY4" fmla="*/ 457200 h 457200"/>
              <a:gd name="connsiteX5" fmla="*/ 0 w 1828800"/>
              <a:gd name="connsiteY5" fmla="*/ 457200 h 457200"/>
              <a:gd name="connsiteX6" fmla="*/ 0 w 1828800"/>
              <a:gd name="connsiteY6" fmla="*/ 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28800" h="457200">
                <a:moveTo>
                  <a:pt x="0" y="0"/>
                </a:moveTo>
                <a:lnTo>
                  <a:pt x="857250" y="0"/>
                </a:lnTo>
                <a:lnTo>
                  <a:pt x="1143000" y="0"/>
                </a:lnTo>
                <a:lnTo>
                  <a:pt x="1828800" y="0"/>
                </a:lnTo>
                <a:lnTo>
                  <a:pt x="1143000" y="457200"/>
                </a:lnTo>
                <a:lnTo>
                  <a:pt x="0" y="4572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Slide Number Placeholder 5"/>
          <p:cNvSpPr txBox="1">
            <a:spLocks/>
          </p:cNvSpPr>
          <p:nvPr userDrawn="1"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anchor="ctr"/>
          <a:lstStyle>
            <a:lvl1pPr>
              <a:defRPr/>
            </a:lvl1pPr>
          </a:lstStyle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7" name="Freeform 6"/>
          <p:cNvSpPr/>
          <p:nvPr userDrawn="1"/>
        </p:nvSpPr>
        <p:spPr>
          <a:xfrm>
            <a:off x="76200" y="6248400"/>
            <a:ext cx="1828800" cy="533400"/>
          </a:xfrm>
          <a:custGeom>
            <a:avLst/>
            <a:gdLst>
              <a:gd name="connsiteX0" fmla="*/ 0 w 1143000"/>
              <a:gd name="connsiteY0" fmla="*/ 0 h 457200"/>
              <a:gd name="connsiteX1" fmla="*/ 1143000 w 1143000"/>
              <a:gd name="connsiteY1" fmla="*/ 0 h 457200"/>
              <a:gd name="connsiteX2" fmla="*/ 1143000 w 1143000"/>
              <a:gd name="connsiteY2" fmla="*/ 457200 h 457200"/>
              <a:gd name="connsiteX3" fmla="*/ 0 w 1143000"/>
              <a:gd name="connsiteY3" fmla="*/ 457200 h 457200"/>
              <a:gd name="connsiteX4" fmla="*/ 0 w 1143000"/>
              <a:gd name="connsiteY4" fmla="*/ 0 h 457200"/>
              <a:gd name="connsiteX0" fmla="*/ 0 w 1828800"/>
              <a:gd name="connsiteY0" fmla="*/ 0 h 457200"/>
              <a:gd name="connsiteX1" fmla="*/ 1143000 w 1828800"/>
              <a:gd name="connsiteY1" fmla="*/ 0 h 457200"/>
              <a:gd name="connsiteX2" fmla="*/ 1828800 w 1828800"/>
              <a:gd name="connsiteY2" fmla="*/ 0 h 457200"/>
              <a:gd name="connsiteX3" fmla="*/ 0 w 1828800"/>
              <a:gd name="connsiteY3" fmla="*/ 457200 h 457200"/>
              <a:gd name="connsiteX4" fmla="*/ 0 w 1828800"/>
              <a:gd name="connsiteY4" fmla="*/ 0 h 457200"/>
              <a:gd name="connsiteX0" fmla="*/ 0 w 1828800"/>
              <a:gd name="connsiteY0" fmla="*/ 0 h 457200"/>
              <a:gd name="connsiteX1" fmla="*/ 1143000 w 1828800"/>
              <a:gd name="connsiteY1" fmla="*/ 0 h 457200"/>
              <a:gd name="connsiteX2" fmla="*/ 1828800 w 1828800"/>
              <a:gd name="connsiteY2" fmla="*/ 0 h 457200"/>
              <a:gd name="connsiteX3" fmla="*/ 1143000 w 1828800"/>
              <a:gd name="connsiteY3" fmla="*/ 457200 h 457200"/>
              <a:gd name="connsiteX4" fmla="*/ 0 w 1828800"/>
              <a:gd name="connsiteY4" fmla="*/ 457200 h 457200"/>
              <a:gd name="connsiteX5" fmla="*/ 0 w 1828800"/>
              <a:gd name="connsiteY5" fmla="*/ 0 h 457200"/>
              <a:gd name="connsiteX0" fmla="*/ 0 w 1828800"/>
              <a:gd name="connsiteY0" fmla="*/ 0 h 457200"/>
              <a:gd name="connsiteX1" fmla="*/ 857250 w 1828800"/>
              <a:gd name="connsiteY1" fmla="*/ 0 h 457200"/>
              <a:gd name="connsiteX2" fmla="*/ 1143000 w 1828800"/>
              <a:gd name="connsiteY2" fmla="*/ 0 h 457200"/>
              <a:gd name="connsiteX3" fmla="*/ 1828800 w 1828800"/>
              <a:gd name="connsiteY3" fmla="*/ 0 h 457200"/>
              <a:gd name="connsiteX4" fmla="*/ 1143000 w 1828800"/>
              <a:gd name="connsiteY4" fmla="*/ 457200 h 457200"/>
              <a:gd name="connsiteX5" fmla="*/ 0 w 1828800"/>
              <a:gd name="connsiteY5" fmla="*/ 457200 h 457200"/>
              <a:gd name="connsiteX6" fmla="*/ 0 w 1828800"/>
              <a:gd name="connsiteY6" fmla="*/ 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28800" h="457200">
                <a:moveTo>
                  <a:pt x="0" y="0"/>
                </a:moveTo>
                <a:lnTo>
                  <a:pt x="857250" y="0"/>
                </a:lnTo>
                <a:lnTo>
                  <a:pt x="1143000" y="0"/>
                </a:lnTo>
                <a:lnTo>
                  <a:pt x="1828800" y="0"/>
                </a:lnTo>
                <a:lnTo>
                  <a:pt x="1143000" y="457200"/>
                </a:lnTo>
                <a:lnTo>
                  <a:pt x="0" y="4572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8" name="Picture 11" descr="ADA Logo Gray Cropped.jpg"/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999A9A"/>
              </a:clrFrom>
              <a:clrTo>
                <a:srgbClr val="999A9A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50" y="6496050"/>
            <a:ext cx="996950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 userDrawn="1"/>
        </p:nvCxnSpPr>
        <p:spPr>
          <a:xfrm>
            <a:off x="0" y="6443663"/>
            <a:ext cx="9144000" cy="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 userDrawn="1"/>
        </p:nvCxnSpPr>
        <p:spPr>
          <a:xfrm>
            <a:off x="-34925" y="1016000"/>
            <a:ext cx="9220200" cy="0"/>
          </a:xfrm>
          <a:prstGeom prst="line">
            <a:avLst/>
          </a:prstGeom>
          <a:ln w="19050">
            <a:solidFill>
              <a:srgbClr val="F8C20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819400"/>
          </a:xfrm>
        </p:spPr>
        <p:txBody>
          <a:bodyPr>
            <a:normAutofit/>
          </a:bodyPr>
          <a:lstStyle>
            <a:lvl1pPr>
              <a:buClr>
                <a:srgbClr val="FFD937"/>
              </a:buClr>
              <a:defRPr sz="2800">
                <a:solidFill>
                  <a:schemeClr val="bg1"/>
                </a:solidFill>
              </a:defRPr>
            </a:lvl1pPr>
            <a:lvl2pPr>
              <a:buClr>
                <a:srgbClr val="FFD937"/>
              </a:buClr>
              <a:defRPr sz="2400">
                <a:solidFill>
                  <a:schemeClr val="bg1"/>
                </a:solidFill>
              </a:defRPr>
            </a:lvl2pPr>
            <a:lvl3pPr>
              <a:buClr>
                <a:srgbClr val="FFD937"/>
              </a:buClr>
              <a:defRPr sz="2000">
                <a:solidFill>
                  <a:schemeClr val="bg1"/>
                </a:solidFill>
              </a:defRPr>
            </a:lvl3pPr>
            <a:lvl4pPr>
              <a:buClr>
                <a:srgbClr val="FFD937"/>
              </a:buClr>
              <a:defRPr sz="2800">
                <a:solidFill>
                  <a:schemeClr val="bg1"/>
                </a:solidFill>
              </a:defRPr>
            </a:lvl4pPr>
            <a:lvl5pPr>
              <a:buClr>
                <a:srgbClr val="FFD937"/>
              </a:buClr>
              <a:defRPr sz="2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Date Placeholder 20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48AC1B-3A32-48D0-AA8C-10C63FDCBCFE}" type="datetimeFigureOut">
              <a:rPr lang="en-US"/>
              <a:pPr>
                <a:defRPr/>
              </a:pPr>
              <a:t>4/2/2015</a:t>
            </a:fld>
            <a:endParaRPr lang="en-US" dirty="0"/>
          </a:p>
        </p:txBody>
      </p:sp>
      <p:sp>
        <p:nvSpPr>
          <p:cNvPr id="12" name="Slide Number Placeholder 21"/>
          <p:cNvSpPr>
            <a:spLocks noGrp="1"/>
          </p:cNvSpPr>
          <p:nvPr>
            <p:ph type="sldNum" sz="quarter" idx="11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A22B64-D61E-4952-835C-1FC3C20D484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3" name="Footer Placeholder 22"/>
          <p:cNvSpPr>
            <a:spLocks noGrp="1"/>
          </p:cNvSpPr>
          <p:nvPr>
            <p:ph type="ftr" sz="quarter" idx="12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9609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5613" y="273050"/>
            <a:ext cx="8226425" cy="58229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7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68D136-8688-4F5A-9F3F-374CEC9946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0018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352800"/>
            <a:ext cx="6858000" cy="1524000"/>
          </a:xfrm>
          <a:noFill/>
        </p:spPr>
        <p:txBody>
          <a:bodyPr anchor="t" anchorCtr="0">
            <a:normAutofit/>
          </a:bodyPr>
          <a:lstStyle>
            <a:lvl1pPr algn="r">
              <a:defRPr sz="4400">
                <a:solidFill>
                  <a:schemeClr val="tx1"/>
                </a:solidFill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>
            <a:noAutofit/>
          </a:bodyPr>
          <a:lstStyle>
            <a:lvl1pPr marL="0" indent="0" algn="r">
              <a:buNone/>
              <a:defRPr sz="3200">
                <a:solidFill>
                  <a:schemeClr val="tx1"/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dirty="0" smtClean="0"/>
              <a:t>Click to edit Master subtitle style</a:t>
            </a:r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>
            <a:off x="904875" y="3276600"/>
            <a:ext cx="7315200" cy="165163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276600"/>
            <a:ext cx="228600" cy="1651635"/>
          </a:xfrm>
          <a:prstGeom prst="rect">
            <a:avLst/>
          </a:prstGeom>
          <a:solidFill>
            <a:srgbClr val="5E3886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rgbClr val="B1D45A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pic>
        <p:nvPicPr>
          <p:cNvPr id="13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490" y="6291778"/>
            <a:ext cx="8205387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2"/>
          <p:cNvPicPr>
            <a:picLocks noChangeAspect="1" noChangeArrowheads="1"/>
          </p:cNvPicPr>
          <p:nvPr userDrawn="1"/>
        </p:nvPicPr>
        <p:blipFill>
          <a:blip r:embed="rId3" cstate="print">
            <a:clrChange>
              <a:clrFrom>
                <a:srgbClr val="BFBFBF"/>
              </a:clrFrom>
              <a:clrTo>
                <a:srgbClr val="BFBFBF">
                  <a:alpha val="0"/>
                </a:srgbClr>
              </a:clrTo>
            </a:clrChange>
            <a:biLevel thresh="75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100000"/>
                    </a14:imgEffect>
                    <a14:imgEffect>
                      <a14:saturation sat="0"/>
                    </a14:imgEffect>
                    <a14:imgEffect>
                      <a14:brightnessContrast bright="-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798" y="6276823"/>
            <a:ext cx="1371602" cy="5337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8752" y="6109000"/>
            <a:ext cx="2212848" cy="67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018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>
            <a:lvl1pPr>
              <a:defRPr sz="3200"/>
            </a:lvl1pPr>
            <a:lvl2pPr>
              <a:defRPr sz="2600"/>
            </a:lvl2pPr>
            <a:lvl3pPr>
              <a:defRPr sz="2200"/>
            </a:lvl3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941187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>
            <a:normAutofit/>
          </a:bodyPr>
          <a:lstStyle>
            <a:lvl1pPr algn="r">
              <a:buNone/>
              <a:defRPr sz="4400" b="0" cap="none" baseline="0">
                <a:solidFill>
                  <a:schemeClr val="tx1"/>
                </a:solidFill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>
            <a:normAutofit/>
          </a:bodyPr>
          <a:lstStyle>
            <a:lvl1pPr marL="0" indent="0" algn="r">
              <a:buNone/>
              <a:defRPr sz="3200">
                <a:solidFill>
                  <a:schemeClr val="bg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rgbClr val="B1D45A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pic>
        <p:nvPicPr>
          <p:cNvPr id="14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490" y="6291778"/>
            <a:ext cx="8205387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2"/>
          <p:cNvPicPr>
            <a:picLocks noChangeAspect="1" noChangeArrowheads="1"/>
          </p:cNvPicPr>
          <p:nvPr userDrawn="1"/>
        </p:nvPicPr>
        <p:blipFill>
          <a:blip r:embed="rId3" cstate="print">
            <a:clrChange>
              <a:clrFrom>
                <a:srgbClr val="BFBFBF"/>
              </a:clrFrom>
              <a:clrTo>
                <a:srgbClr val="BFBFBF">
                  <a:alpha val="0"/>
                </a:srgbClr>
              </a:clrTo>
            </a:clrChange>
            <a:biLevel thresh="75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100000"/>
                    </a14:imgEffect>
                    <a14:imgEffect>
                      <a14:saturation sat="0"/>
                    </a14:imgEffect>
                    <a14:imgEffect>
                      <a14:brightnessContrast bright="-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798" y="6276823"/>
            <a:ext cx="1371602" cy="5337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8752" y="6109000"/>
            <a:ext cx="2212848" cy="67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46635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590561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32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 smtClean="0"/>
              <a:t>Click to edit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32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 smtClean="0"/>
              <a:t>Click to edit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579201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852" y="6305550"/>
            <a:ext cx="8229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2"/>
          <p:cNvPicPr>
            <a:picLocks noChangeAspect="1" noChangeArrowheads="1"/>
          </p:cNvPicPr>
          <p:nvPr userDrawn="1"/>
        </p:nvPicPr>
        <p:blipFill>
          <a:blip r:embed="rId3" cstate="print">
            <a:clrChange>
              <a:clrFrom>
                <a:srgbClr val="BFBFBF"/>
              </a:clrFrom>
              <a:clrTo>
                <a:srgbClr val="BFBFBF">
                  <a:alpha val="0"/>
                </a:srgbClr>
              </a:clrTo>
            </a:clrChange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100000"/>
                    </a14:imgEffect>
                    <a14:imgEffect>
                      <a14:saturation sat="0"/>
                    </a14:imgEffect>
                    <a14:imgEffect>
                      <a14:brightnessContrast bright="-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852" y="6344160"/>
            <a:ext cx="1046148" cy="4070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5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8752" y="6109000"/>
            <a:ext cx="2212848" cy="6728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522419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490" y="6291778"/>
            <a:ext cx="8205387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2"/>
          <p:cNvPicPr>
            <a:picLocks noChangeAspect="1" noChangeArrowheads="1"/>
          </p:cNvPicPr>
          <p:nvPr userDrawn="1"/>
        </p:nvPicPr>
        <p:blipFill>
          <a:blip r:embed="rId3" cstate="print">
            <a:clrChange>
              <a:clrFrom>
                <a:srgbClr val="BFBFBF"/>
              </a:clrFrom>
              <a:clrTo>
                <a:srgbClr val="BFBFBF">
                  <a:alpha val="0"/>
                </a:srgbClr>
              </a:clrTo>
            </a:clrChange>
            <a:biLevel thresh="75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100000"/>
                    </a14:imgEffect>
                    <a14:imgEffect>
                      <a14:saturation sat="0"/>
                    </a14:imgEffect>
                    <a14:imgEffect>
                      <a14:brightnessContrast bright="-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798" y="6276823"/>
            <a:ext cx="1371602" cy="5337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8752" y="6109000"/>
            <a:ext cx="2212848" cy="67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2460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bg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1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pic>
        <p:nvPicPr>
          <p:cNvPr id="17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490" y="6291778"/>
            <a:ext cx="8205387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8" name="Picture 2"/>
          <p:cNvPicPr>
            <a:picLocks noChangeAspect="1" noChangeArrowheads="1"/>
          </p:cNvPicPr>
          <p:nvPr userDrawn="1"/>
        </p:nvPicPr>
        <p:blipFill>
          <a:blip r:embed="rId3" cstate="print">
            <a:clrChange>
              <a:clrFrom>
                <a:srgbClr val="BFBFBF"/>
              </a:clrFrom>
              <a:clrTo>
                <a:srgbClr val="BFBFBF">
                  <a:alpha val="0"/>
                </a:srgbClr>
              </a:clrTo>
            </a:clrChange>
            <a:biLevel thresh="75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100000"/>
                    </a14:imgEffect>
                    <a14:imgEffect>
                      <a14:saturation sat="0"/>
                    </a14:imgEffect>
                    <a14:imgEffect>
                      <a14:brightnessContrast bright="-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798" y="6276823"/>
            <a:ext cx="1371602" cy="5337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8752" y="6109000"/>
            <a:ext cx="2212848" cy="67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5626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>
            <a:noAutofit/>
          </a:bodyPr>
          <a:lstStyle>
            <a:lvl1pPr algn="r">
              <a:buNone/>
              <a:defRPr sz="4400" b="0">
                <a:solidFill>
                  <a:schemeClr val="tx1"/>
                </a:solidFill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>
            <a:noAutofit/>
          </a:bodyPr>
          <a:lstStyle>
            <a:lvl1pPr marL="0" indent="0" algn="l">
              <a:buFontTx/>
              <a:buNone/>
              <a:defRPr sz="3200">
                <a:solidFill>
                  <a:schemeClr val="bg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rgbClr val="B1D45A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pic>
        <p:nvPicPr>
          <p:cNvPr id="16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490" y="6291778"/>
            <a:ext cx="8205387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" name="Picture 2"/>
          <p:cNvPicPr>
            <a:picLocks noChangeAspect="1" noChangeArrowheads="1"/>
          </p:cNvPicPr>
          <p:nvPr userDrawn="1"/>
        </p:nvPicPr>
        <p:blipFill>
          <a:blip r:embed="rId3" cstate="print">
            <a:clrChange>
              <a:clrFrom>
                <a:srgbClr val="BFBFBF"/>
              </a:clrFrom>
              <a:clrTo>
                <a:srgbClr val="BFBFBF">
                  <a:alpha val="0"/>
                </a:srgbClr>
              </a:clrTo>
            </a:clrChange>
            <a:biLevel thresh="75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100000"/>
                    </a14:imgEffect>
                    <a14:imgEffect>
                      <a14:saturation sat="0"/>
                    </a14:imgEffect>
                    <a14:imgEffect>
                      <a14:brightnessContrast bright="-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798" y="6276823"/>
            <a:ext cx="1371602" cy="5337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8752" y="6109000"/>
            <a:ext cx="2212848" cy="67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76416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058203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38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pic>
        <p:nvPicPr>
          <p:cNvPr id="16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-2417348" y="2963339"/>
            <a:ext cx="5853141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" name="Picture 2"/>
          <p:cNvPicPr>
            <a:picLocks noChangeAspect="1" noChangeArrowheads="1"/>
          </p:cNvPicPr>
          <p:nvPr userDrawn="1"/>
        </p:nvPicPr>
        <p:blipFill>
          <a:blip r:embed="rId3" cstate="print">
            <a:clrChange>
              <a:clrFrom>
                <a:srgbClr val="BFBFBF"/>
              </a:clrFrom>
              <a:clrTo>
                <a:srgbClr val="BFBFBF">
                  <a:alpha val="0"/>
                </a:srgbClr>
              </a:clrTo>
            </a:clrChange>
            <a:biLevel thresh="75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100000"/>
                    </a14:imgEffect>
                    <a14:imgEffect>
                      <a14:saturation sat="0"/>
                    </a14:imgEffect>
                    <a14:imgEffect>
                      <a14:brightnessContrast bright="-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-190350" y="495150"/>
            <a:ext cx="1371602" cy="5337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512698" y="4961024"/>
            <a:ext cx="2212848" cy="67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522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>
            <a:normAutofit/>
          </a:bodyPr>
          <a:lstStyle>
            <a:lvl1pPr algn="r">
              <a:buNone/>
              <a:defRPr sz="4400" b="0" cap="none" baseline="0">
                <a:solidFill>
                  <a:schemeClr val="bg1"/>
                </a:solidFill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4267200"/>
            <a:ext cx="73152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rgbClr val="5E3886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ubtitle 8"/>
          <p:cNvSpPr txBox="1">
            <a:spLocks/>
          </p:cNvSpPr>
          <p:nvPr userDrawn="1"/>
        </p:nvSpPr>
        <p:spPr>
          <a:xfrm>
            <a:off x="1219200" y="4572000"/>
            <a:ext cx="6858000" cy="533400"/>
          </a:xfrm>
          <a:prstGeom prst="rect">
            <a:avLst/>
          </a:prstGeom>
        </p:spPr>
        <p:txBody>
          <a:bodyPr vert="horz">
            <a:noAutofit/>
          </a:bodyPr>
          <a:lstStyle>
            <a:lvl1pPr marL="0" indent="0" algn="r" rtl="0" eaLnBrk="1" latinLnBrk="0" hangingPunct="1">
              <a:spcBef>
                <a:spcPts val="600"/>
              </a:spcBef>
              <a:buClr>
                <a:srgbClr val="5E3886"/>
              </a:buClr>
              <a:buSzPct val="76000"/>
              <a:buFont typeface="Wingdings 3"/>
              <a:buNone/>
              <a:defRPr kumimoji="0" sz="2000" kern="1200">
                <a:solidFill>
                  <a:schemeClr val="tx1"/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  <a:lvl2pPr marL="457200" indent="0" algn="ctr" rtl="0" eaLnBrk="1" latinLnBrk="0" hangingPunct="1">
              <a:spcBef>
                <a:spcPts val="500"/>
              </a:spcBef>
              <a:buClr>
                <a:srgbClr val="5E3886"/>
              </a:buClr>
              <a:buSzPct val="76000"/>
              <a:buFont typeface="Wingdings 3"/>
              <a:buNone/>
              <a:defRPr kumimoji="0" sz="23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500"/>
              </a:spcBef>
              <a:buClr>
                <a:srgbClr val="5E3886"/>
              </a:buClr>
              <a:buSzPct val="76000"/>
              <a:buFont typeface="Wingdings 3"/>
              <a:buNone/>
              <a:defRPr kumimoji="0"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400"/>
              </a:spcBef>
              <a:buClr>
                <a:srgbClr val="5E3886"/>
              </a:buClr>
              <a:buSzPct val="7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300"/>
              </a:spcBef>
              <a:buClr>
                <a:srgbClr val="5E3886"/>
              </a:buClr>
              <a:buSzPct val="70000"/>
              <a:buFont typeface="Wingdings"/>
              <a:buNone/>
              <a:defRPr kumimoji="0" sz="16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None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None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None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None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5E3886"/>
              </a:buClr>
              <a:buSzPct val="76000"/>
              <a:buFont typeface="Wingdings 3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</a:rPr>
              <a:t>Click to edit Master subtitle style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 pitchFamily="34" charset="0"/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852" y="6305550"/>
            <a:ext cx="8229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2"/>
          <p:cNvPicPr>
            <a:picLocks noChangeAspect="1" noChangeArrowheads="1"/>
          </p:cNvPicPr>
          <p:nvPr userDrawn="1"/>
        </p:nvPicPr>
        <p:blipFill>
          <a:blip r:embed="rId3" cstate="print">
            <a:clrChange>
              <a:clrFrom>
                <a:srgbClr val="BFBFBF"/>
              </a:clrFrom>
              <a:clrTo>
                <a:srgbClr val="BFBFBF">
                  <a:alpha val="0"/>
                </a:srgbClr>
              </a:clrTo>
            </a:clrChange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100000"/>
                    </a14:imgEffect>
                    <a14:imgEffect>
                      <a14:saturation sat="0"/>
                    </a14:imgEffect>
                    <a14:imgEffect>
                      <a14:brightnessContrast bright="-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852" y="6344160"/>
            <a:ext cx="1046148" cy="4070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5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8752" y="6109000"/>
            <a:ext cx="2212848" cy="672800"/>
          </a:xfrm>
          <a:prstGeom prst="rect">
            <a:avLst/>
          </a:prstGeom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pic>
        <p:nvPicPr>
          <p:cNvPr id="12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852" y="6305550"/>
            <a:ext cx="8229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2"/>
          <p:cNvPicPr>
            <a:picLocks noChangeAspect="1" noChangeArrowheads="1"/>
          </p:cNvPicPr>
          <p:nvPr userDrawn="1"/>
        </p:nvPicPr>
        <p:blipFill>
          <a:blip r:embed="rId3" cstate="print">
            <a:clrChange>
              <a:clrFrom>
                <a:srgbClr val="BFBFBF"/>
              </a:clrFrom>
              <a:clrTo>
                <a:srgbClr val="BFBFBF">
                  <a:alpha val="0"/>
                </a:srgbClr>
              </a:clrTo>
            </a:clrChange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100000"/>
                    </a14:imgEffect>
                    <a14:imgEffect>
                      <a14:saturation sat="0"/>
                    </a14:imgEffect>
                    <a14:imgEffect>
                      <a14:brightnessContrast bright="-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852" y="6344160"/>
            <a:ext cx="1046148" cy="4070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5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8752" y="6109000"/>
            <a:ext cx="2212848" cy="6728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32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 smtClean="0"/>
              <a:t>Click to edit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32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 smtClean="0"/>
              <a:t>Click to edit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852" y="6305550"/>
            <a:ext cx="8229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3" cstate="print">
            <a:clrChange>
              <a:clrFrom>
                <a:srgbClr val="BFBFBF"/>
              </a:clrFrom>
              <a:clrTo>
                <a:srgbClr val="BFBFBF">
                  <a:alpha val="0"/>
                </a:srgbClr>
              </a:clrTo>
            </a:clrChange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100000"/>
                    </a14:imgEffect>
                    <a14:imgEffect>
                      <a14:saturation sat="0"/>
                    </a14:imgEffect>
                    <a14:imgEffect>
                      <a14:brightnessContrast bright="-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852" y="6344160"/>
            <a:ext cx="1046148" cy="4070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5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8752" y="6109000"/>
            <a:ext cx="2212848" cy="6728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1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pic>
        <p:nvPicPr>
          <p:cNvPr id="14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852" y="6305550"/>
            <a:ext cx="8229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2"/>
          <p:cNvPicPr>
            <a:picLocks noChangeAspect="1" noChangeArrowheads="1"/>
          </p:cNvPicPr>
          <p:nvPr userDrawn="1"/>
        </p:nvPicPr>
        <p:blipFill>
          <a:blip r:embed="rId3" cstate="print">
            <a:clrChange>
              <a:clrFrom>
                <a:srgbClr val="BFBFBF"/>
              </a:clrFrom>
              <a:clrTo>
                <a:srgbClr val="BFBFBF">
                  <a:alpha val="0"/>
                </a:srgbClr>
              </a:clrTo>
            </a:clrChange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100000"/>
                    </a14:imgEffect>
                    <a14:imgEffect>
                      <a14:saturation sat="0"/>
                    </a14:imgEffect>
                    <a14:imgEffect>
                      <a14:brightnessContrast bright="-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852" y="6344160"/>
            <a:ext cx="1046148" cy="4070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5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8752" y="6109000"/>
            <a:ext cx="2212848" cy="6728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>
            <a:noAutofit/>
          </a:bodyPr>
          <a:lstStyle>
            <a:lvl1pPr algn="r">
              <a:buNone/>
              <a:defRPr sz="4400" b="0">
                <a:solidFill>
                  <a:schemeClr val="tx1"/>
                </a:solidFill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>
            <a:noAutofit/>
          </a:bodyPr>
          <a:lstStyle>
            <a:lvl1pPr marL="0" indent="0" algn="l">
              <a:buFontTx/>
              <a:buNone/>
              <a:defRPr sz="3200">
                <a:solidFill>
                  <a:schemeClr val="bg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rgbClr val="5E3886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pic>
        <p:nvPicPr>
          <p:cNvPr id="13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852" y="6305550"/>
            <a:ext cx="8229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2"/>
          <p:cNvPicPr>
            <a:picLocks noChangeAspect="1" noChangeArrowheads="1"/>
          </p:cNvPicPr>
          <p:nvPr userDrawn="1"/>
        </p:nvPicPr>
        <p:blipFill>
          <a:blip r:embed="rId3" cstate="print">
            <a:clrChange>
              <a:clrFrom>
                <a:srgbClr val="BFBFBF"/>
              </a:clrFrom>
              <a:clrTo>
                <a:srgbClr val="BFBFBF">
                  <a:alpha val="0"/>
                </a:srgbClr>
              </a:clrTo>
            </a:clrChange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100000"/>
                    </a14:imgEffect>
                    <a14:imgEffect>
                      <a14:saturation sat="0"/>
                    </a14:imgEffect>
                    <a14:imgEffect>
                      <a14:brightnessContrast bright="-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852" y="6344160"/>
            <a:ext cx="1046148" cy="4070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5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8752" y="6109000"/>
            <a:ext cx="2212848" cy="672800"/>
          </a:xfrm>
          <a:prstGeom prst="rect">
            <a:avLst/>
          </a:prstGeom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microsoft.com/office/2007/relationships/hdphoto" Target="../media/hdphoto1.wdp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image" Target="../media/image3.png"/><Relationship Id="rId18" Type="http://schemas.openxmlformats.org/officeDocument/2006/relationships/image" Target="../media/image4.png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17" Type="http://schemas.microsoft.com/office/2007/relationships/hdphoto" Target="../media/hdphoto3.wdp"/><Relationship Id="rId2" Type="http://schemas.openxmlformats.org/officeDocument/2006/relationships/slideLayout" Target="../slideLayouts/slideLayout16.xml"/><Relationship Id="rId16" Type="http://schemas.openxmlformats.org/officeDocument/2006/relationships/image" Target="../media/image8.png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image" Target="../media/image7.png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  <a:solidFill>
            <a:srgbClr val="B1D45A"/>
          </a:solidFill>
        </p:spPr>
        <p:txBody>
          <a:bodyPr vert="horz" anchor="b" anchorCtr="0">
            <a:normAutofit/>
          </a:bodyPr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pic>
        <p:nvPicPr>
          <p:cNvPr id="12" name="Picture 2"/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852" y="6305550"/>
            <a:ext cx="8229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2"/>
          <p:cNvPicPr>
            <a:picLocks noChangeAspect="1" noChangeArrowheads="1"/>
          </p:cNvPicPr>
          <p:nvPr userDrawn="1"/>
        </p:nvPicPr>
        <p:blipFill>
          <a:blip r:embed="rId17" cstate="print">
            <a:clrChange>
              <a:clrFrom>
                <a:srgbClr val="BFBFBF"/>
              </a:clrFrom>
              <a:clrTo>
                <a:srgbClr val="BFBFBF">
                  <a:alpha val="0"/>
                </a:srgbClr>
              </a:clrTo>
            </a:clrChange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18">
                    <a14:imgEffect>
                      <a14:sharpenSoften amount="100000"/>
                    </a14:imgEffect>
                    <a14:imgEffect>
                      <a14:saturation sat="0"/>
                    </a14:imgEffect>
                    <a14:imgEffect>
                      <a14:brightnessContrast bright="-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852" y="6344160"/>
            <a:ext cx="1046148" cy="4070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19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8752" y="6109000"/>
            <a:ext cx="2212848" cy="6728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6" r:id="rId12"/>
    <p:sldLayoutId id="2147483688" r:id="rId13"/>
    <p:sldLayoutId id="2147483689" r:id="rId1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1"/>
          </a:solidFill>
          <a:latin typeface="Calibri" panose="020F0502020204030204" pitchFamily="34" charset="0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rgbClr val="5E3886"/>
        </a:buClr>
        <a:buSzPct val="76000"/>
        <a:buFont typeface="Wingdings 3"/>
        <a:buChar char=""/>
        <a:defRPr kumimoji="0" sz="32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rgbClr val="5E3886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rgbClr val="5E3886"/>
        </a:buClr>
        <a:buSzPct val="76000"/>
        <a:buFont typeface="Wingdings 3"/>
        <a:buChar char=""/>
        <a:defRPr kumimoji="0" sz="22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rgbClr val="5E3886"/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rgbClr val="5E3886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  <a:solidFill>
            <a:srgbClr val="5E3886"/>
          </a:solidFill>
        </p:spPr>
        <p:txBody>
          <a:bodyPr vert="horz" anchor="b" anchorCtr="0">
            <a:normAutofit/>
          </a:bodyPr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pic>
        <p:nvPicPr>
          <p:cNvPr id="21" name="Picture 2"/>
          <p:cNvPicPr>
            <a:picLocks noChangeAspect="1" noChangeArrowheads="1"/>
          </p:cNvPicPr>
          <p:nvPr userDrawn="1"/>
        </p:nvPicPr>
        <p:blipFill>
          <a:blip r:embed="rId13" cstate="print">
            <a:clrChange>
              <a:clrFrom>
                <a:srgbClr val="BFBFBF"/>
              </a:clrFrom>
              <a:clrTo>
                <a:srgbClr val="BFBFBF">
                  <a:alpha val="0"/>
                </a:srgbClr>
              </a:clrTo>
            </a:clrChange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sharpenSoften amount="100000"/>
                    </a14:imgEffect>
                    <a14:imgEffect>
                      <a14:saturation sat="0"/>
                    </a14:imgEffect>
                    <a14:imgEffect>
                      <a14:brightnessContrast bright="-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071" y="4229610"/>
            <a:ext cx="1046148" cy="4070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3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490" y="6291778"/>
            <a:ext cx="8205387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5" name="Picture 2"/>
          <p:cNvPicPr>
            <a:picLocks noChangeAspect="1" noChangeArrowheads="1"/>
          </p:cNvPicPr>
          <p:nvPr userDrawn="1"/>
        </p:nvPicPr>
        <p:blipFill>
          <a:blip r:embed="rId16" cstate="print">
            <a:clrChange>
              <a:clrFrom>
                <a:srgbClr val="BFBFBF"/>
              </a:clrFrom>
              <a:clrTo>
                <a:srgbClr val="BFBFBF">
                  <a:alpha val="0"/>
                </a:srgbClr>
              </a:clrTo>
            </a:clrChange>
            <a:biLevel thresh="75000"/>
            <a:extLst>
              <a:ext uri="{BEBA8EAE-BF5A-486C-A8C5-ECC9F3942E4B}">
                <a14:imgProps xmlns:a14="http://schemas.microsoft.com/office/drawing/2010/main">
                  <a14:imgLayer r:embed="rId17">
                    <a14:imgEffect>
                      <a14:sharpenSoften amount="100000"/>
                    </a14:imgEffect>
                    <a14:imgEffect>
                      <a14:saturation sat="0"/>
                    </a14:imgEffect>
                    <a14:imgEffect>
                      <a14:brightnessContrast bright="-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798" y="6276823"/>
            <a:ext cx="1371602" cy="5337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25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8752" y="6109000"/>
            <a:ext cx="2212848" cy="67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6489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bg1"/>
          </a:solidFill>
          <a:latin typeface="Calibri" panose="020F0502020204030204" pitchFamily="34" charset="0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rgbClr val="86AA2C"/>
        </a:buClr>
        <a:buSzPct val="76000"/>
        <a:buFont typeface="Wingdings 3"/>
        <a:buChar char=""/>
        <a:defRPr kumimoji="0" sz="32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rgbClr val="86AA2C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rgbClr val="86AA2C"/>
        </a:buClr>
        <a:buSzPct val="76000"/>
        <a:buFont typeface="Wingdings 3"/>
        <a:buChar char=""/>
        <a:defRPr kumimoji="0" sz="22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rgbClr val="86AA2C"/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rgbClr val="86AA2C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Layout" Target="../slideLayouts/slideLayout15.xml"/><Relationship Id="rId1" Type="http://schemas.openxmlformats.org/officeDocument/2006/relationships/tags" Target="../tags/tag2.xml"/><Relationship Id="rId4" Type="http://schemas.openxmlformats.org/officeDocument/2006/relationships/image" Target="../media/image10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0.xml"/><Relationship Id="rId5" Type="http://schemas.openxmlformats.org/officeDocument/2006/relationships/image" Target="../media/image16.tiff"/><Relationship Id="rId4" Type="http://schemas.openxmlformats.org/officeDocument/2006/relationships/image" Target="../media/image15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4" Type="http://schemas.openxmlformats.org/officeDocument/2006/relationships/image" Target="../media/image12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Diabetes Boot Camp – Class 2</a:t>
            </a:r>
            <a:endParaRPr lang="en-US" sz="4000" dirty="0"/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ts val="2400"/>
              </a:lnSpc>
              <a:spcBef>
                <a:spcPts val="0"/>
              </a:spcBef>
            </a:pPr>
            <a:r>
              <a:rPr lang="en-US" dirty="0" smtClean="0"/>
              <a:t>www.DiabetesEd.net</a:t>
            </a:r>
          </a:p>
          <a:p>
            <a:pPr>
              <a:lnSpc>
                <a:spcPts val="2400"/>
              </a:lnSpc>
              <a:spcBef>
                <a:spcPts val="0"/>
              </a:spcBef>
            </a:pP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228600"/>
            <a:ext cx="5765800" cy="1894561"/>
          </a:xfrm>
          <a:prstGeom prst="rect">
            <a:avLst/>
          </a:prstGeom>
        </p:spPr>
      </p:pic>
      <p:pic>
        <p:nvPicPr>
          <p:cNvPr id="7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228600"/>
            <a:ext cx="999334" cy="13970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ubtitle 9"/>
          <p:cNvSpPr txBox="1">
            <a:spLocks/>
          </p:cNvSpPr>
          <p:nvPr/>
        </p:nvSpPr>
        <p:spPr>
          <a:xfrm>
            <a:off x="1252330" y="4111487"/>
            <a:ext cx="6858000" cy="533400"/>
          </a:xfrm>
          <a:prstGeom prst="rect">
            <a:avLst/>
          </a:prstGeom>
        </p:spPr>
        <p:txBody>
          <a:bodyPr vert="horz">
            <a:noAutofit/>
          </a:bodyPr>
          <a:lstStyle>
            <a:lvl1pPr marL="0" indent="0" algn="r" rtl="0" eaLnBrk="1" latinLnBrk="0" hangingPunct="1">
              <a:spcBef>
                <a:spcPts val="600"/>
              </a:spcBef>
              <a:buClr>
                <a:srgbClr val="86AA2C"/>
              </a:buClr>
              <a:buSzPct val="76000"/>
              <a:buFont typeface="Wingdings 3"/>
              <a:buNone/>
              <a:defRPr kumimoji="0" sz="3200" kern="1200">
                <a:solidFill>
                  <a:schemeClr val="tx1"/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  <a:lvl2pPr marL="457200" indent="0" algn="ctr" rtl="0" eaLnBrk="1" latinLnBrk="0" hangingPunct="1">
              <a:spcBef>
                <a:spcPts val="500"/>
              </a:spcBef>
              <a:buClr>
                <a:srgbClr val="86AA2C"/>
              </a:buClr>
              <a:buSzPct val="76000"/>
              <a:buFont typeface="Wingdings 3"/>
              <a:buNone/>
              <a:defRPr kumimoji="0" sz="26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500"/>
              </a:spcBef>
              <a:buClr>
                <a:srgbClr val="86AA2C"/>
              </a:buClr>
              <a:buSzPct val="76000"/>
              <a:buFont typeface="Wingdings 3"/>
              <a:buNone/>
              <a:defRPr kumimoji="0" sz="2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400"/>
              </a:spcBef>
              <a:buClr>
                <a:srgbClr val="86AA2C"/>
              </a:buClr>
              <a:buSzPct val="7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300"/>
              </a:spcBef>
              <a:buClr>
                <a:srgbClr val="86AA2C"/>
              </a:buClr>
              <a:buSzPct val="70000"/>
              <a:buFont typeface="Wingdings"/>
              <a:buNone/>
              <a:defRPr kumimoji="0" sz="16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None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None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None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None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400"/>
              </a:lnSpc>
              <a:spcBef>
                <a:spcPts val="0"/>
              </a:spcBef>
            </a:pPr>
            <a:r>
              <a:rPr lang="en-US" sz="2400" dirty="0" smtClean="0"/>
              <a:t>Beverly Dyck Thomassian, RN, MPH, BC-ADM, CDE</a:t>
            </a:r>
          </a:p>
          <a:p>
            <a:pPr>
              <a:lnSpc>
                <a:spcPts val="2400"/>
              </a:lnSpc>
              <a:spcBef>
                <a:spcPts val="0"/>
              </a:spcBef>
            </a:pPr>
            <a:r>
              <a:rPr lang="en-US" sz="2400" dirty="0" smtClean="0"/>
              <a:t>President, Diabetes Education Services</a:t>
            </a:r>
            <a:endParaRPr lang="en-US" sz="2400" dirty="0"/>
          </a:p>
        </p:txBody>
      </p:sp>
      <p:sp>
        <p:nvSpPr>
          <p:cNvPr id="2" name="TextBox 1"/>
          <p:cNvSpPr txBox="1"/>
          <p:nvPr/>
        </p:nvSpPr>
        <p:spPr>
          <a:xfrm>
            <a:off x="1752600" y="6400800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© Diabetes Education Services 1998-2015.  All rights reserved</a:t>
            </a:r>
            <a:endParaRPr lang="en-US" sz="1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46438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Poll Question 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6400800" cy="4937760"/>
          </a:xfrm>
        </p:spPr>
        <p:txBody>
          <a:bodyPr/>
          <a:lstStyle/>
          <a:p>
            <a:pPr lvl="0"/>
            <a:r>
              <a:rPr lang="en-US" dirty="0" smtClean="0"/>
              <a:t>What </a:t>
            </a:r>
            <a:r>
              <a:rPr lang="en-US" dirty="0"/>
              <a:t>is the best sick day </a:t>
            </a:r>
            <a:r>
              <a:rPr lang="en-US" dirty="0" smtClean="0"/>
              <a:t>recommendation for someone with type 2 diabetes?</a:t>
            </a:r>
            <a:endParaRPr lang="en-US" dirty="0"/>
          </a:p>
          <a:p>
            <a:pPr marL="514350" lvl="0" indent="-514350">
              <a:buFont typeface="+mj-lt"/>
              <a:buAutoNum type="alphaLcPeriod"/>
            </a:pPr>
            <a:r>
              <a:rPr lang="en-US" dirty="0"/>
              <a:t>Stop all diabetes medications</a:t>
            </a:r>
          </a:p>
          <a:p>
            <a:pPr marL="514350" lvl="0" indent="-514350">
              <a:buFont typeface="+mj-lt"/>
              <a:buAutoNum type="alphaLcPeriod"/>
            </a:pPr>
            <a:r>
              <a:rPr lang="en-US" dirty="0"/>
              <a:t>Test BG every </a:t>
            </a:r>
            <a:r>
              <a:rPr lang="en-US" dirty="0" smtClean="0"/>
              <a:t>1-2 </a:t>
            </a:r>
            <a:r>
              <a:rPr lang="en-US" dirty="0"/>
              <a:t>hours</a:t>
            </a:r>
          </a:p>
          <a:p>
            <a:pPr marL="514350" lvl="0" indent="-514350">
              <a:buFont typeface="+mj-lt"/>
              <a:buAutoNum type="alphaLcPeriod"/>
            </a:pPr>
            <a:r>
              <a:rPr lang="en-US" dirty="0"/>
              <a:t>Continue to take diabetes meds</a:t>
            </a:r>
          </a:p>
          <a:p>
            <a:pPr marL="514350" lvl="0" indent="-514350">
              <a:buFont typeface="+mj-lt"/>
              <a:buAutoNum type="alphaLcPeriod"/>
            </a:pPr>
            <a:r>
              <a:rPr lang="en-US" dirty="0"/>
              <a:t>Only drink sugar free beverages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10400" y="1447800"/>
            <a:ext cx="1768603" cy="256669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627662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Poll Question - 8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Mrs. S is 78 years old and admitted to the hospital with a urinary tract infection. She has type 2 diabetes and her admission A1c is 8.7. </a:t>
            </a:r>
            <a:r>
              <a:rPr lang="en-US" sz="2800" dirty="0" err="1" smtClean="0"/>
              <a:t>Creat</a:t>
            </a:r>
            <a:r>
              <a:rPr lang="en-US" sz="2800" dirty="0" smtClean="0"/>
              <a:t> 1.5.  Her usual medication at home is metformin plus glyburide. Which of the following statements are true during her hospital stay?</a:t>
            </a:r>
          </a:p>
          <a:p>
            <a:pPr lvl="1"/>
            <a:r>
              <a:rPr lang="en-US" dirty="0" smtClean="0"/>
              <a:t>A. Keep her on metformin/glyburide and monitor BG.</a:t>
            </a:r>
          </a:p>
          <a:p>
            <a:pPr lvl="1"/>
            <a:r>
              <a:rPr lang="en-US" dirty="0" smtClean="0"/>
              <a:t>B. Hold the glyburide and add sliding scale insulin.</a:t>
            </a:r>
          </a:p>
          <a:p>
            <a:pPr lvl="1"/>
            <a:r>
              <a:rPr lang="en-US" dirty="0" smtClean="0"/>
              <a:t>C. Continue oral meds and start an insulin drip.</a:t>
            </a:r>
          </a:p>
          <a:p>
            <a:pPr lvl="1"/>
            <a:r>
              <a:rPr lang="en-US" dirty="0" smtClean="0"/>
              <a:t>D. Hold oral meds and start on insulin therapy.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52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1546" name="Rectangle 10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6000" dirty="0"/>
              <a:t>Thank You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038600" y="1216152"/>
            <a:ext cx="4635246" cy="4937760"/>
          </a:xfrm>
        </p:spPr>
        <p:txBody>
          <a:bodyPr/>
          <a:lstStyle/>
          <a:p>
            <a:r>
              <a:rPr lang="fr-FR" dirty="0" smtClean="0"/>
              <a:t>Standards of Care</a:t>
            </a:r>
          </a:p>
          <a:p>
            <a:r>
              <a:rPr lang="fr-FR" dirty="0" smtClean="0"/>
              <a:t>Glucose goals for kids </a:t>
            </a:r>
            <a:r>
              <a:rPr lang="en-US" noProof="1" smtClean="0"/>
              <a:t>and</a:t>
            </a:r>
            <a:r>
              <a:rPr lang="fr-FR" dirty="0" smtClean="0"/>
              <a:t> </a:t>
            </a:r>
            <a:r>
              <a:rPr lang="en-US" noProof="1" smtClean="0"/>
              <a:t>during</a:t>
            </a:r>
            <a:r>
              <a:rPr lang="fr-FR" dirty="0" smtClean="0"/>
              <a:t> pregnancy</a:t>
            </a:r>
          </a:p>
          <a:p>
            <a:endParaRPr lang="en-US" dirty="0" smtClean="0"/>
          </a:p>
          <a:p>
            <a:endParaRPr lang="fr-FR" dirty="0" smtClean="0"/>
          </a:p>
          <a:p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311998"/>
            <a:ext cx="3259667" cy="48895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800" y="4343401"/>
            <a:ext cx="4302034" cy="13716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70749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Poll Question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6324600" cy="493776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 </a:t>
            </a:r>
            <a:r>
              <a:rPr lang="en-US" dirty="0" smtClean="0"/>
              <a:t>What </a:t>
            </a:r>
            <a:r>
              <a:rPr lang="en-US" dirty="0"/>
              <a:t>is the preferred approach when </a:t>
            </a:r>
            <a:r>
              <a:rPr lang="en-US" dirty="0" smtClean="0"/>
              <a:t>providing diabetes education </a:t>
            </a:r>
            <a:r>
              <a:rPr lang="en-US" dirty="0"/>
              <a:t>with patients?</a:t>
            </a:r>
          </a:p>
          <a:p>
            <a:pPr marL="788670" lvl="1" indent="-514350">
              <a:buFont typeface="+mj-lt"/>
              <a:buAutoNum type="alphaLcPeriod"/>
            </a:pPr>
            <a:r>
              <a:rPr lang="en-US" sz="2800" dirty="0" smtClean="0"/>
              <a:t>Provide patient centered self-management support</a:t>
            </a:r>
            <a:endParaRPr lang="en-US" sz="2800" dirty="0"/>
          </a:p>
          <a:p>
            <a:pPr marL="788670" lvl="1" indent="-514350">
              <a:buFont typeface="+mj-lt"/>
              <a:buAutoNum type="alphaLcPeriod"/>
            </a:pPr>
            <a:r>
              <a:rPr lang="en-US" sz="2800" dirty="0" smtClean="0"/>
              <a:t>Instruct all patients </a:t>
            </a:r>
            <a:r>
              <a:rPr lang="en-US" sz="2800" dirty="0"/>
              <a:t>to meet national standards</a:t>
            </a:r>
          </a:p>
          <a:p>
            <a:pPr marL="788670" lvl="1" indent="-514350">
              <a:buFont typeface="+mj-lt"/>
              <a:buAutoNum type="alphaLcPeriod"/>
            </a:pPr>
            <a:r>
              <a:rPr lang="en-US" sz="2800" dirty="0"/>
              <a:t>Highlight risk of complications when goals aren’t met</a:t>
            </a:r>
          </a:p>
          <a:p>
            <a:pPr marL="788670" lvl="1" indent="-514350">
              <a:buFont typeface="+mj-lt"/>
              <a:buAutoNum type="alphaLcPeriod"/>
            </a:pPr>
            <a:r>
              <a:rPr lang="en-US" sz="2800" dirty="0" smtClean="0"/>
              <a:t>Remind them that insulin treatment can be beneficial.</a:t>
            </a:r>
            <a:endParaRPr lang="en-US" sz="2800" dirty="0"/>
          </a:p>
          <a:p>
            <a:pPr marL="788670" lvl="1" indent="-514350">
              <a:buFont typeface="+mj-lt"/>
              <a:buAutoNum type="alphaLcPeriod"/>
            </a:pPr>
            <a:endParaRPr lang="en-US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81800" y="1219200"/>
            <a:ext cx="2076450" cy="301702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961368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Poll Question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6553200" cy="4937760"/>
          </a:xfrm>
        </p:spPr>
        <p:txBody>
          <a:bodyPr/>
          <a:lstStyle/>
          <a:p>
            <a:pPr lvl="0"/>
            <a:r>
              <a:rPr lang="en-US" dirty="0"/>
              <a:t> According to the American Association of Clinical Endo (AACE), what is the A1c goal?</a:t>
            </a:r>
          </a:p>
          <a:p>
            <a:pPr marL="514350" lvl="0" indent="-514350">
              <a:buFont typeface="+mj-lt"/>
              <a:buAutoNum type="alphaLcPeriod"/>
            </a:pPr>
            <a:r>
              <a:rPr lang="en-US" dirty="0"/>
              <a:t>Less than 6.5 for all patients</a:t>
            </a:r>
          </a:p>
          <a:p>
            <a:pPr marL="514350" lvl="0" indent="-514350">
              <a:buFont typeface="+mj-lt"/>
              <a:buAutoNum type="alphaLcPeriod"/>
            </a:pPr>
            <a:r>
              <a:rPr lang="en-US" dirty="0"/>
              <a:t>Pre meal blood glucose less than 110 </a:t>
            </a:r>
          </a:p>
          <a:p>
            <a:pPr marL="514350" lvl="0" indent="-514350">
              <a:buFont typeface="+mj-lt"/>
              <a:buAutoNum type="alphaLcPeriod"/>
            </a:pPr>
            <a:r>
              <a:rPr lang="en-US" dirty="0"/>
              <a:t>A1c less than 7</a:t>
            </a:r>
          </a:p>
          <a:p>
            <a:pPr marL="514350" lvl="0" indent="-514350">
              <a:buFont typeface="+mj-lt"/>
              <a:buAutoNum type="alphaLcPeriod"/>
            </a:pPr>
            <a:r>
              <a:rPr lang="en-US" dirty="0"/>
              <a:t>A1c less than 6.5 for healthy patients</a:t>
            </a:r>
          </a:p>
          <a:p>
            <a:pPr marL="788670" lvl="1" indent="-514350">
              <a:buFont typeface="+mj-lt"/>
              <a:buAutoNum type="alphaLcPeriod"/>
            </a:pPr>
            <a:endParaRPr lang="en-US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10400" y="1447800"/>
            <a:ext cx="1499336" cy="217849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260542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990600"/>
          </a:xfrm>
        </p:spPr>
        <p:txBody>
          <a:bodyPr/>
          <a:lstStyle/>
          <a:p>
            <a:r>
              <a:rPr lang="en-US" dirty="0" smtClean="0"/>
              <a:t>Poll Question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6096000" cy="493776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 </a:t>
            </a:r>
          </a:p>
          <a:p>
            <a:r>
              <a:rPr lang="en-US" dirty="0"/>
              <a:t>Which study demonstrated that keeping A1c less than 7% reduces complications for Type 1?</a:t>
            </a:r>
          </a:p>
          <a:p>
            <a:pPr marL="514350" lvl="0" indent="-514350">
              <a:buFont typeface="+mj-lt"/>
              <a:buAutoNum type="alphaLcPeriod"/>
            </a:pPr>
            <a:r>
              <a:rPr lang="en-US" dirty="0"/>
              <a:t>Diabetes Prevention Trial</a:t>
            </a:r>
          </a:p>
          <a:p>
            <a:pPr marL="514350" lvl="0" indent="-514350">
              <a:buFont typeface="+mj-lt"/>
              <a:buAutoNum type="alphaLcPeriod"/>
            </a:pPr>
            <a:r>
              <a:rPr lang="en-US" dirty="0"/>
              <a:t>Diabetes Control and Complications Trial</a:t>
            </a:r>
          </a:p>
          <a:p>
            <a:pPr marL="514350" lvl="0" indent="-514350">
              <a:buFont typeface="+mj-lt"/>
              <a:buAutoNum type="alphaLcPeriod"/>
            </a:pPr>
            <a:r>
              <a:rPr lang="en-US" dirty="0"/>
              <a:t>United Kingdom Prospective Diabetes Study</a:t>
            </a:r>
          </a:p>
          <a:p>
            <a:pPr marL="514350" lvl="0" indent="-514350">
              <a:buFont typeface="+mj-lt"/>
              <a:buAutoNum type="alphaLcPeriod"/>
            </a:pPr>
            <a:r>
              <a:rPr lang="en-US" dirty="0" smtClean="0"/>
              <a:t>YOUTH </a:t>
            </a:r>
            <a:r>
              <a:rPr lang="en-US" dirty="0"/>
              <a:t>Trial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05600" y="1600200"/>
            <a:ext cx="2186271" cy="317658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987911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076" y="180319"/>
            <a:ext cx="8248476" cy="11430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 smtClean="0"/>
              <a:t>A 78 </a:t>
            </a:r>
            <a:r>
              <a:rPr lang="en-US" dirty="0" err="1" smtClean="0"/>
              <a:t>yr</a:t>
            </a:r>
            <a:r>
              <a:rPr lang="en-US" dirty="0" smtClean="0"/>
              <a:t> old man, smokes </a:t>
            </a:r>
            <a:r>
              <a:rPr lang="en-US" dirty="0" err="1" smtClean="0"/>
              <a:t>ppd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3" y="1295401"/>
            <a:ext cx="8226425" cy="48006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A1c was 8.1% (down from 10.4%)</a:t>
            </a:r>
          </a:p>
          <a:p>
            <a:pPr>
              <a:defRPr/>
            </a:pPr>
            <a:r>
              <a:rPr lang="en-US" dirty="0" smtClean="0"/>
              <a:t>B/P 136/76    AM BG 100, 2 </a:t>
            </a:r>
            <a:r>
              <a:rPr lang="en-US" dirty="0" err="1" smtClean="0"/>
              <a:t>hr</a:t>
            </a:r>
            <a:r>
              <a:rPr lang="en-US" dirty="0" smtClean="0"/>
              <a:t> </a:t>
            </a:r>
            <a:r>
              <a:rPr lang="en-US" dirty="0" err="1" smtClean="0"/>
              <a:t>pp</a:t>
            </a:r>
            <a:r>
              <a:rPr lang="en-US" dirty="0" smtClean="0"/>
              <a:t> 190</a:t>
            </a:r>
          </a:p>
          <a:p>
            <a:pPr>
              <a:defRPr/>
            </a:pPr>
            <a:r>
              <a:rPr lang="en-US" dirty="0" err="1" smtClean="0"/>
              <a:t>Chol</a:t>
            </a:r>
            <a:r>
              <a:rPr lang="en-US" dirty="0" smtClean="0"/>
              <a:t> – TG 54, HDL 46, LDL 98</a:t>
            </a:r>
          </a:p>
          <a:p>
            <a:pPr>
              <a:defRPr/>
            </a:pPr>
            <a:r>
              <a:rPr lang="en-US" dirty="0" smtClean="0"/>
              <a:t>Meds:</a:t>
            </a:r>
          </a:p>
          <a:p>
            <a:pPr lvl="1">
              <a:defRPr/>
            </a:pPr>
            <a:r>
              <a:rPr lang="en-US" dirty="0" smtClean="0"/>
              <a:t>Insulin – 16 units Lantus at HS</a:t>
            </a:r>
          </a:p>
          <a:p>
            <a:pPr lvl="1">
              <a:defRPr/>
            </a:pPr>
            <a:r>
              <a:rPr lang="en-US" dirty="0" smtClean="0"/>
              <a:t>Benazepril 20 mg</a:t>
            </a:r>
          </a:p>
          <a:p>
            <a:pPr lvl="1">
              <a:defRPr/>
            </a:pPr>
            <a:r>
              <a:rPr lang="en-US" dirty="0" err="1" smtClean="0"/>
              <a:t>Metropolol</a:t>
            </a:r>
            <a:r>
              <a:rPr lang="en-US" dirty="0" smtClean="0"/>
              <a:t> 50mg </a:t>
            </a:r>
          </a:p>
          <a:p>
            <a:pPr lvl="1">
              <a:defRPr/>
            </a:pPr>
            <a:r>
              <a:rPr lang="en-US" dirty="0" smtClean="0"/>
              <a:t>Warfarin 5mg</a:t>
            </a:r>
          </a:p>
          <a:p>
            <a:pPr lvl="1">
              <a:defRPr/>
            </a:pPr>
            <a:r>
              <a:rPr lang="en-US" dirty="0" err="1" smtClean="0"/>
              <a:t>Actos</a:t>
            </a:r>
            <a:r>
              <a:rPr lang="en-US" dirty="0" smtClean="0"/>
              <a:t> 15 mg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267200" y="4251273"/>
            <a:ext cx="4114800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800" dirty="0">
                <a:solidFill>
                  <a:srgbClr val="C00000"/>
                </a:solidFill>
              </a:rPr>
              <a:t>What class of meds is this patient on?</a:t>
            </a:r>
          </a:p>
          <a:p>
            <a:pPr>
              <a:defRPr/>
            </a:pPr>
            <a:r>
              <a:rPr lang="en-US" sz="2800" dirty="0">
                <a:solidFill>
                  <a:srgbClr val="C00000"/>
                </a:solidFill>
              </a:rPr>
              <a:t>Any special instructions</a:t>
            </a:r>
            <a:r>
              <a:rPr lang="en-US" sz="2800" dirty="0" smtClean="0">
                <a:solidFill>
                  <a:srgbClr val="C00000"/>
                </a:solidFill>
              </a:rPr>
              <a:t>?</a:t>
            </a:r>
          </a:p>
          <a:p>
            <a:pPr>
              <a:defRPr/>
            </a:pPr>
            <a:r>
              <a:rPr lang="en-US" sz="2800" dirty="0" smtClean="0">
                <a:solidFill>
                  <a:srgbClr val="C00000"/>
                </a:solidFill>
              </a:rPr>
              <a:t>Any med missing?</a:t>
            </a:r>
            <a:endParaRPr lang="en-US" sz="2800" dirty="0">
              <a:solidFill>
                <a:srgbClr val="C0000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5600" y="2466110"/>
            <a:ext cx="2018952" cy="181379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974803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Poll Question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5638800" cy="4937760"/>
          </a:xfrm>
        </p:spPr>
        <p:txBody>
          <a:bodyPr/>
          <a:lstStyle/>
          <a:p>
            <a:pPr lvl="0"/>
            <a:r>
              <a:rPr lang="en-US" dirty="0"/>
              <a:t> 78 year </a:t>
            </a:r>
            <a:r>
              <a:rPr lang="en-US" dirty="0" smtClean="0"/>
              <a:t>old man (previous slide), </a:t>
            </a:r>
            <a:r>
              <a:rPr lang="en-US" dirty="0"/>
              <a:t>A1c 8.1, LDL 98, smokes ppd. Based on ADA guidelines, what med </a:t>
            </a:r>
            <a:r>
              <a:rPr lang="en-US" dirty="0" smtClean="0"/>
              <a:t>is missing?</a:t>
            </a:r>
            <a:endParaRPr lang="en-US" dirty="0"/>
          </a:p>
          <a:p>
            <a:pPr marL="514350" lvl="0" indent="-514350">
              <a:buFont typeface="+mj-lt"/>
              <a:buAutoNum type="alphaLcPeriod"/>
            </a:pPr>
            <a:r>
              <a:rPr lang="en-US" dirty="0"/>
              <a:t>Sulfonylurea</a:t>
            </a:r>
          </a:p>
          <a:p>
            <a:pPr marL="514350" lvl="0" indent="-514350">
              <a:buFont typeface="+mj-lt"/>
              <a:buAutoNum type="alphaLcPeriod"/>
            </a:pPr>
            <a:r>
              <a:rPr lang="en-US" dirty="0"/>
              <a:t>Vitamin D</a:t>
            </a:r>
          </a:p>
          <a:p>
            <a:pPr marL="514350" lvl="0" indent="-514350">
              <a:buFont typeface="+mj-lt"/>
              <a:buAutoNum type="alphaLcPeriod"/>
            </a:pPr>
            <a:r>
              <a:rPr lang="en-US" dirty="0"/>
              <a:t>SGLT2 Inhibitor</a:t>
            </a:r>
          </a:p>
          <a:p>
            <a:pPr marL="514350" lvl="0" indent="-514350">
              <a:buFont typeface="+mj-lt"/>
              <a:buAutoNum type="alphaLcPeriod"/>
            </a:pPr>
            <a:r>
              <a:rPr lang="en-US" dirty="0"/>
              <a:t>Statin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8146" y="1447800"/>
            <a:ext cx="2188654" cy="317629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444222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76200"/>
            <a:ext cx="8229600" cy="12192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>Mr. Jones -  What are Your Recommendations?</a:t>
            </a:r>
          </a:p>
        </p:txBody>
      </p:sp>
      <p:sp>
        <p:nvSpPr>
          <p:cNvPr id="170086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447800"/>
            <a:ext cx="4343400" cy="4709160"/>
          </a:xfrm>
        </p:spPr>
        <p:txBody>
          <a:bodyPr>
            <a:normAutofit lnSpcReduction="10000"/>
          </a:bodyPr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b="1" dirty="0" smtClean="0"/>
              <a:t>Patient Profile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64 </a:t>
            </a:r>
            <a:r>
              <a:rPr lang="en-US" dirty="0" err="1" smtClean="0"/>
              <a:t>yr</a:t>
            </a:r>
            <a:r>
              <a:rPr lang="en-US" dirty="0" smtClean="0"/>
              <a:t> old with type 2 for 11 yrs. </a:t>
            </a:r>
            <a:r>
              <a:rPr lang="en-US" dirty="0" err="1" smtClean="0"/>
              <a:t>Hx</a:t>
            </a:r>
            <a:r>
              <a:rPr lang="en-US" dirty="0" smtClean="0"/>
              <a:t> of CVD. On glyburide 10mg BID.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Labs:</a:t>
            </a:r>
          </a:p>
          <a:p>
            <a:pPr lvl="1" eaLnBrk="1" hangingPunct="1">
              <a:defRPr/>
            </a:pPr>
            <a:r>
              <a:rPr lang="en-US" dirty="0" smtClean="0"/>
              <a:t>A1c 6.3%</a:t>
            </a:r>
          </a:p>
          <a:p>
            <a:pPr lvl="1" eaLnBrk="1" hangingPunct="1">
              <a:defRPr/>
            </a:pPr>
            <a:r>
              <a:rPr lang="en-US" dirty="0" smtClean="0"/>
              <a:t>HDL 37 mg/dl</a:t>
            </a:r>
          </a:p>
          <a:p>
            <a:pPr lvl="1" eaLnBrk="1" hangingPunct="1">
              <a:defRPr/>
            </a:pPr>
            <a:r>
              <a:rPr lang="en-US" dirty="0" smtClean="0"/>
              <a:t>Triglyceride 260mg/dl</a:t>
            </a:r>
          </a:p>
          <a:p>
            <a:pPr lvl="1" eaLnBrk="1" hangingPunct="1">
              <a:defRPr/>
            </a:pPr>
            <a:r>
              <a:rPr lang="en-US" dirty="0" smtClean="0"/>
              <a:t>Proteinuria - </a:t>
            </a:r>
            <a:r>
              <a:rPr lang="en-US" dirty="0" err="1" smtClean="0"/>
              <a:t>neg</a:t>
            </a:r>
            <a:r>
              <a:rPr lang="en-US" dirty="0" smtClean="0"/>
              <a:t> </a:t>
            </a:r>
          </a:p>
          <a:p>
            <a:pPr lvl="1" eaLnBrk="1" hangingPunct="1">
              <a:defRPr/>
            </a:pPr>
            <a:r>
              <a:rPr lang="en-US" dirty="0" smtClean="0"/>
              <a:t>B/P 152/94</a:t>
            </a:r>
          </a:p>
        </p:txBody>
      </p:sp>
      <p:sp>
        <p:nvSpPr>
          <p:cNvPr id="1700868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953000" y="1295400"/>
            <a:ext cx="3657600" cy="5089525"/>
          </a:xfrm>
        </p:spPr>
        <p:txBody>
          <a:bodyPr>
            <a:normAutofit/>
          </a:bodyPr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Self-Care Skills</a:t>
            </a:r>
          </a:p>
          <a:p>
            <a:pPr eaLnBrk="1" hangingPunct="1">
              <a:defRPr/>
            </a:pPr>
            <a:r>
              <a:rPr lang="en-US" dirty="0" smtClean="0"/>
              <a:t>Walks dog around block 3 </a:t>
            </a:r>
            <a:r>
              <a:rPr lang="en-US" dirty="0" err="1" smtClean="0"/>
              <a:t>x’s</a:t>
            </a:r>
            <a:r>
              <a:rPr lang="en-US" dirty="0" smtClean="0"/>
              <a:t> a week</a:t>
            </a:r>
          </a:p>
          <a:p>
            <a:pPr eaLnBrk="1" hangingPunct="1">
              <a:defRPr/>
            </a:pPr>
            <a:r>
              <a:rPr lang="en-US" dirty="0" smtClean="0"/>
              <a:t>Bowls every Friday</a:t>
            </a:r>
          </a:p>
          <a:p>
            <a:pPr eaLnBrk="1" hangingPunct="1">
              <a:defRPr/>
            </a:pPr>
            <a:r>
              <a:rPr lang="en-US" dirty="0" smtClean="0"/>
              <a:t>3 beers daily</a:t>
            </a:r>
          </a:p>
          <a:p>
            <a:pPr eaLnBrk="1" hangingPunct="1">
              <a:defRPr/>
            </a:pPr>
            <a:r>
              <a:rPr lang="en-US" i="1" dirty="0" smtClean="0"/>
              <a:t>What concerns?</a:t>
            </a:r>
          </a:p>
          <a:p>
            <a:pPr eaLnBrk="1" hangingPunct="1">
              <a:defRPr/>
            </a:pPr>
            <a:r>
              <a:rPr lang="en-US" i="1" dirty="0" smtClean="0"/>
              <a:t>Tells you I get shaky a lot?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9916610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Poll question 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5867400" cy="4937760"/>
          </a:xfrm>
        </p:spPr>
        <p:txBody>
          <a:bodyPr/>
          <a:lstStyle/>
          <a:p>
            <a:r>
              <a:rPr lang="en-US" dirty="0" smtClean="0"/>
              <a:t>Which of the following put Mr. Jones at risk for hypoglycemia?</a:t>
            </a:r>
          </a:p>
          <a:p>
            <a:pPr marL="788670" lvl="1" indent="-514350">
              <a:buAutoNum type="alphaLcPeriod"/>
            </a:pPr>
            <a:r>
              <a:rPr lang="en-US" sz="3200" dirty="0" smtClean="0"/>
              <a:t>3 beers a day</a:t>
            </a:r>
          </a:p>
          <a:p>
            <a:pPr marL="788670" lvl="1" indent="-514350">
              <a:buAutoNum type="alphaLcPeriod"/>
            </a:pPr>
            <a:r>
              <a:rPr lang="en-US" sz="3200" dirty="0" smtClean="0"/>
              <a:t>Elevated triglyceride levels</a:t>
            </a:r>
          </a:p>
          <a:p>
            <a:pPr marL="788670" lvl="1" indent="-514350">
              <a:buAutoNum type="alphaLcPeriod"/>
            </a:pPr>
            <a:r>
              <a:rPr lang="en-US" sz="3200" dirty="0" smtClean="0"/>
              <a:t>Limited income to purchase food</a:t>
            </a:r>
          </a:p>
          <a:p>
            <a:pPr marL="788670" lvl="1" indent="-514350">
              <a:buAutoNum type="alphaLcPeriod"/>
            </a:pPr>
            <a:r>
              <a:rPr lang="en-US" sz="3200" dirty="0" smtClean="0"/>
              <a:t>Hypoglycemia unawareness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98146" y="1447800"/>
            <a:ext cx="2188654" cy="3176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0130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Poll Question 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6019800" cy="493776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What </a:t>
            </a:r>
            <a:r>
              <a:rPr lang="en-US" dirty="0"/>
              <a:t>is the most effective way to teach blood glucose </a:t>
            </a:r>
            <a:r>
              <a:rPr lang="en-US" dirty="0" smtClean="0"/>
              <a:t>monitoring?</a:t>
            </a:r>
          </a:p>
          <a:p>
            <a:pPr marL="0" indent="0">
              <a:buNone/>
            </a:pPr>
            <a:r>
              <a:rPr lang="en-US" dirty="0" smtClean="0"/>
              <a:t>a. ask </a:t>
            </a:r>
            <a:r>
              <a:rPr lang="en-US" dirty="0" err="1"/>
              <a:t>pt</a:t>
            </a:r>
            <a:r>
              <a:rPr lang="en-US" dirty="0"/>
              <a:t> to carefully read instructions in the </a:t>
            </a:r>
            <a:r>
              <a:rPr lang="en-US" dirty="0" smtClean="0"/>
              <a:t>box</a:t>
            </a:r>
          </a:p>
          <a:p>
            <a:pPr marL="0" indent="0">
              <a:buNone/>
            </a:pPr>
            <a:r>
              <a:rPr lang="en-US" dirty="0"/>
              <a:t>b. send patient home with video </a:t>
            </a:r>
            <a:r>
              <a:rPr lang="en-US" dirty="0" smtClean="0"/>
              <a:t>instruction</a:t>
            </a:r>
          </a:p>
          <a:p>
            <a:pPr marL="0" indent="0">
              <a:buNone/>
            </a:pPr>
            <a:r>
              <a:rPr lang="en-US" dirty="0"/>
              <a:t>c. demonstrate how to use </a:t>
            </a:r>
            <a:r>
              <a:rPr lang="en-US" dirty="0" smtClean="0"/>
              <a:t>meter</a:t>
            </a:r>
          </a:p>
          <a:p>
            <a:pPr marL="0" indent="0">
              <a:buNone/>
            </a:pPr>
            <a:r>
              <a:rPr lang="en-US" dirty="0"/>
              <a:t>d. review steps and ask patient for return demonstration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77635" y="1511619"/>
            <a:ext cx="1688773" cy="2450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5603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G_BACKING_FORM_KEY" val="1771610-c:\users\bev_000\dropbox\a des admin folder\boot camp\boot camp slides 2014\boot camp class 2 handout questions.pptx"/>
  <p:tag name="ARTICULATE_PRESENTER_VERSION" val="7"/>
  <p:tag name="ARTICULATE_SLIDE_COUNT" val="85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1904</TotalTime>
  <Words>443</Words>
  <Application>Microsoft Office PowerPoint</Application>
  <PresentationFormat>On-screen Show (4:3)</PresentationFormat>
  <Paragraphs>91</Paragraphs>
  <Slides>12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Calibri</vt:lpstr>
      <vt:lpstr>Gill Sans MT</vt:lpstr>
      <vt:lpstr>Times New Roman</vt:lpstr>
      <vt:lpstr>Wingdings</vt:lpstr>
      <vt:lpstr>Wingdings 3</vt:lpstr>
      <vt:lpstr>Origin</vt:lpstr>
      <vt:lpstr>1_Origin</vt:lpstr>
      <vt:lpstr>Diabetes Boot Camp – Class 2</vt:lpstr>
      <vt:lpstr>Poll Question 1</vt:lpstr>
      <vt:lpstr>Poll Question 2</vt:lpstr>
      <vt:lpstr>Poll Question 3</vt:lpstr>
      <vt:lpstr>A 78 yr old man, smokes ppd</vt:lpstr>
      <vt:lpstr>Poll Question 4</vt:lpstr>
      <vt:lpstr>Mr. Jones -  What are Your Recommendations?</vt:lpstr>
      <vt:lpstr>Poll question 5</vt:lpstr>
      <vt:lpstr>Poll Question 6</vt:lpstr>
      <vt:lpstr>Poll Question 7</vt:lpstr>
      <vt:lpstr>Poll Question - 8</vt:lpstr>
      <vt:lpstr>Thank You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DNSS</dc:creator>
  <cp:lastModifiedBy>bev</cp:lastModifiedBy>
  <cp:revision>126</cp:revision>
  <cp:lastPrinted>2015-04-02T23:48:54Z</cp:lastPrinted>
  <dcterms:created xsi:type="dcterms:W3CDTF">2014-04-17T17:56:59Z</dcterms:created>
  <dcterms:modified xsi:type="dcterms:W3CDTF">2015-04-02T23:49:33Z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Path">
    <vt:lpwstr>DES PPT template</vt:lpwstr>
  </property>
  <property fmtid="{D5CDD505-2E9C-101B-9397-08002B2CF9AE}" pid="3" name="ArticulateUseProject">
    <vt:lpwstr>1</vt:lpwstr>
  </property>
  <property fmtid="{D5CDD505-2E9C-101B-9397-08002B2CF9AE}" pid="4" name="ArticulateProjectVersion">
    <vt:lpwstr>7</vt:lpwstr>
  </property>
  <property fmtid="{D5CDD505-2E9C-101B-9397-08002B2CF9AE}" pid="5" name="ArticulateGUID">
    <vt:lpwstr>7388E3DF-B7DC-4795-93E1-A5604908E104</vt:lpwstr>
  </property>
  <property fmtid="{D5CDD505-2E9C-101B-9397-08002B2CF9AE}" pid="6" name="ArticulateProjectFull">
    <vt:lpwstr>C:\Users\bev\Dropbox\A DES Admin Folder\Boot Camp\2015 Spring BootCamp\Boot Camp Class 2 poll questions 2015.ppta</vt:lpwstr>
  </property>
</Properties>
</file>